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Cy9AOSIbR4sicno8lum0iXBe+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13472-6F23-49A1-ABDA-EAF8EDF96357}" v="27" dt="2024-11-08T18:34:45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1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310491f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f310491f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0d847b50a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g30d847b50a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0d847b50a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g30d847b50a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d847b50a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" name="Google Shape;235;g30d847b50a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0d847b50ad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g30d847b50a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0d847b50ad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4" name="Google Shape;294;g30d847b50ad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8" name="Google Shape;3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0d847b50ad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g30d847b50ad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0d847b50ad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5" name="Google Shape;345;g30d847b50ad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f310491f38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g1f310491f3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0d847b50ad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30d847b50ad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0d847b50ad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3" name="Google Shape;383;g30d847b50ad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0d847b50ad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2" name="Google Shape;402;g30d847b50ad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1" name="Google Shape;4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f310491f38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1f310491f38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d847b50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g30d847b50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d847b50a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g30d847b50a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d847b50a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g30d847b50a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0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Moj8vauvIvE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310491f38_0_0"/>
          <p:cNvSpPr txBox="1"/>
          <p:nvPr/>
        </p:nvSpPr>
        <p:spPr>
          <a:xfrm>
            <a:off x="1028700" y="2418939"/>
            <a:ext cx="9259200" cy="50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MÓDULO 1 - Introducción al aprendizaje combinado y a los métodos de enseñanza colaborativa</a:t>
            </a:r>
            <a:endParaRPr sz="5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Unidad 3 - Comprender los modelos de aprendizaje combinado: Integración de componentes en línea y presenciales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1f310491f38_0_0"/>
          <p:cNvSpPr/>
          <p:nvPr/>
        </p:nvSpPr>
        <p:spPr>
          <a:xfrm rot="10800000">
            <a:off x="9676347" y="-1917767"/>
            <a:ext cx="10302875" cy="10259608"/>
          </a:xfrm>
          <a:custGeom>
            <a:avLst/>
            <a:gdLst/>
            <a:ahLst/>
            <a:cxnLst/>
            <a:rect l="l" t="t" r="r" b="b"/>
            <a:pathLst>
              <a:path w="6350000" h="6323333" extrusionOk="0">
                <a:moveTo>
                  <a:pt x="6350000" y="6323333"/>
                </a:moveTo>
                <a:lnTo>
                  <a:pt x="0" y="6323333"/>
                </a:lnTo>
                <a:lnTo>
                  <a:pt x="0" y="0"/>
                </a:lnTo>
                <a:lnTo>
                  <a:pt x="6350000" y="6323333"/>
                </a:lnTo>
                <a:close/>
              </a:path>
            </a:pathLst>
          </a:custGeom>
          <a:solidFill>
            <a:srgbClr val="FB870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86" name="Google Shape;86;g1f310491f38_0_0"/>
          <p:cNvSpPr/>
          <p:nvPr/>
        </p:nvSpPr>
        <p:spPr>
          <a:xfrm rot="-5400000">
            <a:off x="13579267" y="5176268"/>
            <a:ext cx="5048250" cy="5173214"/>
          </a:xfrm>
          <a:custGeom>
            <a:avLst/>
            <a:gdLst/>
            <a:ahLst/>
            <a:cxnLst/>
            <a:rect l="l" t="t" r="r" b="b"/>
            <a:pathLst>
              <a:path w="6350000" h="6507187" extrusionOk="0">
                <a:moveTo>
                  <a:pt x="6350000" y="6507187"/>
                </a:moveTo>
                <a:lnTo>
                  <a:pt x="0" y="6507187"/>
                </a:lnTo>
                <a:lnTo>
                  <a:pt x="0" y="0"/>
                </a:lnTo>
                <a:lnTo>
                  <a:pt x="6350000" y="6507187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87" name="Google Shape;87;g1f310491f38_0_0"/>
          <p:cNvSpPr/>
          <p:nvPr/>
        </p:nvSpPr>
        <p:spPr>
          <a:xfrm>
            <a:off x="685288" y="6503003"/>
            <a:ext cx="3367356" cy="3367356"/>
          </a:xfrm>
          <a:custGeom>
            <a:avLst/>
            <a:gdLst/>
            <a:ahLst/>
            <a:cxnLst/>
            <a:rect l="l" t="t" r="r" b="b"/>
            <a:pathLst>
              <a:path w="3367356" h="3367356" extrusionOk="0">
                <a:moveTo>
                  <a:pt x="0" y="0"/>
                </a:moveTo>
                <a:lnTo>
                  <a:pt x="3367356" y="0"/>
                </a:lnTo>
                <a:lnTo>
                  <a:pt x="3367356" y="3367356"/>
                </a:lnTo>
                <a:lnTo>
                  <a:pt x="0" y="3367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88" name="Google Shape;88;g1f310491f38_0_0"/>
          <p:cNvSpPr/>
          <p:nvPr/>
        </p:nvSpPr>
        <p:spPr>
          <a:xfrm>
            <a:off x="685288" y="8961260"/>
            <a:ext cx="3742515" cy="1010479"/>
          </a:xfrm>
          <a:custGeom>
            <a:avLst/>
            <a:gdLst/>
            <a:ahLst/>
            <a:cxnLst/>
            <a:rect l="l" t="t" r="r" b="b"/>
            <a:pathLst>
              <a:path w="3742515" h="1010479" extrusionOk="0">
                <a:moveTo>
                  <a:pt x="0" y="0"/>
                </a:moveTo>
                <a:lnTo>
                  <a:pt x="3742515" y="0"/>
                </a:lnTo>
                <a:lnTo>
                  <a:pt x="3742515" y="1010479"/>
                </a:lnTo>
                <a:lnTo>
                  <a:pt x="0" y="1010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89" name="Google Shape;89;g1f310491f38_0_0"/>
          <p:cNvSpPr txBox="1"/>
          <p:nvPr/>
        </p:nvSpPr>
        <p:spPr>
          <a:xfrm>
            <a:off x="1028700" y="963481"/>
            <a:ext cx="112953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None/>
            </a:pPr>
            <a:r>
              <a:rPr lang="en-US" sz="3499" b="0" i="0" u="none" strike="noStrike" cap="none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CollaboratiVET Plan de estudios para profesores/formadores/educadores de EFP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1f310491f38_0_0"/>
          <p:cNvSpPr txBox="1"/>
          <p:nvPr/>
        </p:nvSpPr>
        <p:spPr>
          <a:xfrm>
            <a:off x="4325513" y="9055958"/>
            <a:ext cx="672060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2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92;p1">
            <a:extLst>
              <a:ext uri="{FF2B5EF4-FFF2-40B4-BE49-F238E27FC236}">
                <a16:creationId xmlns:a16="http://schemas.microsoft.com/office/drawing/2014/main" id="{F7450EA7-520E-55A7-FA08-E51B8388E65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8F84DE4-4AEB-ECAE-5F00-B8796AD9B9D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9736" b="14882"/>
          <a:stretch/>
        </p:blipFill>
        <p:spPr>
          <a:xfrm>
            <a:off x="10885866" y="1248169"/>
            <a:ext cx="6203938" cy="7377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d847b50ad_0_39"/>
          <p:cNvSpPr/>
          <p:nvPr/>
        </p:nvSpPr>
        <p:spPr>
          <a:xfrm>
            <a:off x="-970472" y="-86264"/>
            <a:ext cx="5310000" cy="88041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30d847b50ad_0_39"/>
          <p:cNvSpPr/>
          <p:nvPr/>
        </p:nvSpPr>
        <p:spPr>
          <a:xfrm>
            <a:off x="-970472" y="1071361"/>
            <a:ext cx="5302250" cy="7646437"/>
          </a:xfrm>
          <a:custGeom>
            <a:avLst/>
            <a:gdLst/>
            <a:ahLst/>
            <a:cxnLst/>
            <a:rect l="l" t="t" r="r" b="b"/>
            <a:pathLst>
              <a:path w="6350000" h="5310026" extrusionOk="0">
                <a:moveTo>
                  <a:pt x="6350000" y="5310026"/>
                </a:moveTo>
                <a:lnTo>
                  <a:pt x="0" y="5310026"/>
                </a:lnTo>
                <a:lnTo>
                  <a:pt x="0" y="0"/>
                </a:lnTo>
                <a:lnTo>
                  <a:pt x="6350000" y="5310026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09" name="Google Shape;209;g30d847b50ad_0_39"/>
          <p:cNvSpPr/>
          <p:nvPr/>
        </p:nvSpPr>
        <p:spPr>
          <a:xfrm flipH="1">
            <a:off x="-980054" y="6237446"/>
            <a:ext cx="3833894" cy="3833894"/>
          </a:xfrm>
          <a:custGeom>
            <a:avLst/>
            <a:gdLst/>
            <a:ahLst/>
            <a:cxnLst/>
            <a:rect l="l" t="t" r="r" b="b"/>
            <a:pathLst>
              <a:path w="3833894" h="3833894" extrusionOk="0">
                <a:moveTo>
                  <a:pt x="3833894" y="0"/>
                </a:moveTo>
                <a:lnTo>
                  <a:pt x="0" y="0"/>
                </a:lnTo>
                <a:lnTo>
                  <a:pt x="0" y="3833894"/>
                </a:lnTo>
                <a:lnTo>
                  <a:pt x="3833894" y="3833894"/>
                </a:lnTo>
                <a:lnTo>
                  <a:pt x="383389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10" name="Google Shape;210;g30d847b50ad_0_39"/>
          <p:cNvSpPr/>
          <p:nvPr/>
        </p:nvSpPr>
        <p:spPr>
          <a:xfrm rot="10800000" flipH="1">
            <a:off x="505634" y="-86264"/>
            <a:ext cx="3833894" cy="3833894"/>
          </a:xfrm>
          <a:custGeom>
            <a:avLst/>
            <a:gdLst/>
            <a:ahLst/>
            <a:cxnLst/>
            <a:rect l="l" t="t" r="r" b="b"/>
            <a:pathLst>
              <a:path w="3833894" h="3833894" extrusionOk="0">
                <a:moveTo>
                  <a:pt x="3833894" y="0"/>
                </a:moveTo>
                <a:lnTo>
                  <a:pt x="0" y="0"/>
                </a:lnTo>
                <a:lnTo>
                  <a:pt x="0" y="3833894"/>
                </a:lnTo>
                <a:lnTo>
                  <a:pt x="3833894" y="3833894"/>
                </a:lnTo>
                <a:lnTo>
                  <a:pt x="383389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11" name="Google Shape;211;g30d847b50ad_0_39"/>
          <p:cNvSpPr txBox="1"/>
          <p:nvPr/>
        </p:nvSpPr>
        <p:spPr>
          <a:xfrm>
            <a:off x="4575489" y="569118"/>
            <a:ext cx="1311412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6000" err="1">
                <a:solidFill>
                  <a:srgbClr val="033C5B"/>
                </a:solidFill>
              </a:rPr>
              <a:t>Plataformas</a:t>
            </a:r>
            <a:r>
              <a:rPr lang="en-US" sz="6000" dirty="0">
                <a:solidFill>
                  <a:srgbClr val="033C5B"/>
                </a:solidFill>
              </a:rPr>
              <a:t> de </a:t>
            </a:r>
            <a:r>
              <a:rPr lang="en-US" sz="6000" err="1">
                <a:solidFill>
                  <a:srgbClr val="033C5B"/>
                </a:solidFill>
              </a:rPr>
              <a:t>aprendizaje</a:t>
            </a:r>
            <a:r>
              <a:rPr lang="en-US" sz="6000" dirty="0">
                <a:solidFill>
                  <a:srgbClr val="033C5B"/>
                </a:solidFill>
              </a:rPr>
              <a:t> </a:t>
            </a:r>
            <a:r>
              <a:rPr lang="en-US" sz="6000" err="1">
                <a:solidFill>
                  <a:srgbClr val="033C5B"/>
                </a:solidFill>
              </a:rPr>
              <a:t>en</a:t>
            </a:r>
            <a:r>
              <a:rPr lang="en-US" sz="6000" dirty="0">
                <a:solidFill>
                  <a:srgbClr val="033C5B"/>
                </a:solidFill>
              </a:rPr>
              <a:t> </a:t>
            </a:r>
            <a:r>
              <a:rPr lang="en-US" sz="6000" err="1">
                <a:solidFill>
                  <a:srgbClr val="033C5B"/>
                </a:solidFill>
              </a:rPr>
              <a:t>línea</a:t>
            </a:r>
            <a:endParaRPr lang="en-US" sz="6600" b="0" i="0" u="none" strike="noStrike" cap="none" dirty="0" err="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2" name="Google Shape;212;g30d847b50ad_0_39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13" name="Google Shape;213;g30d847b50ad_0_39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15" name="Google Shape;215;g30d847b50ad_0_39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g30d847b50ad_0_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4255" y="2270573"/>
            <a:ext cx="8844657" cy="57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30d847b50ad_0_39"/>
          <p:cNvSpPr txBox="1"/>
          <p:nvPr/>
        </p:nvSpPr>
        <p:spPr>
          <a:xfrm>
            <a:off x="6135425" y="8090750"/>
            <a:ext cx="1102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https://www.freepik.es/foto-gratis/hombre-usando-almacenamiento-externo-usado_25777488.htm#fromView=search&amp;page=1&amp;position=0&amp;uuid=fcf53e85-bc61-4cc5-9f78-9d509edf8a14</a:t>
            </a:r>
            <a:endParaRPr/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815A00E9-BF80-03D7-86D9-97D68407B13C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2F223DCF-2810-2755-9F00-1C21573EFC8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0d847b50ad_0_57"/>
          <p:cNvSpPr/>
          <p:nvPr/>
        </p:nvSpPr>
        <p:spPr>
          <a:xfrm>
            <a:off x="0" y="0"/>
            <a:ext cx="5310000" cy="88041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30d847b50ad_0_57"/>
          <p:cNvSpPr/>
          <p:nvPr/>
        </p:nvSpPr>
        <p:spPr>
          <a:xfrm>
            <a:off x="0" y="1157625"/>
            <a:ext cx="5302250" cy="7646437"/>
          </a:xfrm>
          <a:custGeom>
            <a:avLst/>
            <a:gdLst/>
            <a:ahLst/>
            <a:cxnLst/>
            <a:rect l="l" t="t" r="r" b="b"/>
            <a:pathLst>
              <a:path w="6350000" h="5310026" extrusionOk="0">
                <a:moveTo>
                  <a:pt x="6350000" y="5310026"/>
                </a:moveTo>
                <a:lnTo>
                  <a:pt x="0" y="5310026"/>
                </a:lnTo>
                <a:lnTo>
                  <a:pt x="0" y="0"/>
                </a:lnTo>
                <a:lnTo>
                  <a:pt x="6350000" y="5310026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24" name="Google Shape;224;g30d847b50ad_0_57"/>
          <p:cNvSpPr/>
          <p:nvPr/>
        </p:nvSpPr>
        <p:spPr>
          <a:xfrm flipH="1">
            <a:off x="-117412" y="6453106"/>
            <a:ext cx="3833894" cy="3833894"/>
          </a:xfrm>
          <a:custGeom>
            <a:avLst/>
            <a:gdLst/>
            <a:ahLst/>
            <a:cxnLst/>
            <a:rect l="l" t="t" r="r" b="b"/>
            <a:pathLst>
              <a:path w="3833894" h="3833894" extrusionOk="0">
                <a:moveTo>
                  <a:pt x="3833894" y="0"/>
                </a:moveTo>
                <a:lnTo>
                  <a:pt x="0" y="0"/>
                </a:lnTo>
                <a:lnTo>
                  <a:pt x="0" y="3833894"/>
                </a:lnTo>
                <a:lnTo>
                  <a:pt x="3833894" y="3833894"/>
                </a:lnTo>
                <a:lnTo>
                  <a:pt x="383389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25" name="Google Shape;225;g30d847b50ad_0_57"/>
          <p:cNvSpPr/>
          <p:nvPr/>
        </p:nvSpPr>
        <p:spPr>
          <a:xfrm rot="10800000" flipH="1">
            <a:off x="1476106" y="0"/>
            <a:ext cx="3833894" cy="3833894"/>
          </a:xfrm>
          <a:custGeom>
            <a:avLst/>
            <a:gdLst/>
            <a:ahLst/>
            <a:cxnLst/>
            <a:rect l="l" t="t" r="r" b="b"/>
            <a:pathLst>
              <a:path w="3833894" h="3833894" extrusionOk="0">
                <a:moveTo>
                  <a:pt x="3833894" y="0"/>
                </a:moveTo>
                <a:lnTo>
                  <a:pt x="0" y="0"/>
                </a:lnTo>
                <a:lnTo>
                  <a:pt x="0" y="3833894"/>
                </a:lnTo>
                <a:lnTo>
                  <a:pt x="3833894" y="3833894"/>
                </a:lnTo>
                <a:lnTo>
                  <a:pt x="383389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26" name="Google Shape;226;g30d847b50ad_0_57"/>
          <p:cNvSpPr txBox="1"/>
          <p:nvPr/>
        </p:nvSpPr>
        <p:spPr>
          <a:xfrm>
            <a:off x="5934149" y="612250"/>
            <a:ext cx="11733900" cy="118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s-MX" sz="7000" dirty="0">
                <a:solidFill>
                  <a:srgbClr val="033C5B"/>
                </a:solidFill>
              </a:rPr>
              <a:t>Enseñanza</a:t>
            </a:r>
            <a:r>
              <a:rPr lang="en-US" sz="7000" dirty="0">
                <a:solidFill>
                  <a:srgbClr val="033C5B"/>
                </a:solidFill>
              </a:rPr>
              <a:t> </a:t>
            </a:r>
            <a:r>
              <a:rPr lang="es-MX" sz="7000" dirty="0">
                <a:solidFill>
                  <a:srgbClr val="033C5B"/>
                </a:solidFill>
              </a:rPr>
              <a:t>presencial</a:t>
            </a:r>
            <a:endParaRPr lang="es-MX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30d847b50ad_0_57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28" name="Google Shape;228;g30d847b50ad_0_57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30" name="Google Shape;230;g30d847b50ad_0_57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0d847b50ad_0_57"/>
          <p:cNvSpPr txBox="1"/>
          <p:nvPr/>
        </p:nvSpPr>
        <p:spPr>
          <a:xfrm>
            <a:off x="6135425" y="8090750"/>
            <a:ext cx="1102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https://www.freepik.es/foto-gratis/companeros-masculinos-hablando-oficina_2437031.htm#fromView=search&amp;page=1&amp;position=0&amp;uuid=1244c13d-40ab-4979-a092-0bc2181102f7</a:t>
            </a:r>
            <a:endParaRPr/>
          </a:p>
        </p:txBody>
      </p:sp>
      <p:pic>
        <p:nvPicPr>
          <p:cNvPr id="232" name="Google Shape;232;g30d847b50ad_0_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74438" y="1842250"/>
            <a:ext cx="9146383" cy="60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08056AFC-83B3-99E6-080E-BEC1B0E36C69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6D8F83F6-203C-2CFD-69D9-30C5A5588D6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0d847b50ad_0_73"/>
          <p:cNvSpPr/>
          <p:nvPr/>
        </p:nvSpPr>
        <p:spPr>
          <a:xfrm>
            <a:off x="0" y="0"/>
            <a:ext cx="5310000" cy="88041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30d847b50ad_0_73"/>
          <p:cNvSpPr/>
          <p:nvPr/>
        </p:nvSpPr>
        <p:spPr>
          <a:xfrm>
            <a:off x="0" y="1157625"/>
            <a:ext cx="5302250" cy="7646437"/>
          </a:xfrm>
          <a:custGeom>
            <a:avLst/>
            <a:gdLst/>
            <a:ahLst/>
            <a:cxnLst/>
            <a:rect l="l" t="t" r="r" b="b"/>
            <a:pathLst>
              <a:path w="6350000" h="5310026" extrusionOk="0">
                <a:moveTo>
                  <a:pt x="6350000" y="5310026"/>
                </a:moveTo>
                <a:lnTo>
                  <a:pt x="0" y="5310026"/>
                </a:lnTo>
                <a:lnTo>
                  <a:pt x="0" y="0"/>
                </a:lnTo>
                <a:lnTo>
                  <a:pt x="6350000" y="5310026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39" name="Google Shape;239;g30d847b50ad_0_73"/>
          <p:cNvSpPr/>
          <p:nvPr/>
        </p:nvSpPr>
        <p:spPr>
          <a:xfrm flipH="1">
            <a:off x="-117412" y="6453106"/>
            <a:ext cx="3833894" cy="3833894"/>
          </a:xfrm>
          <a:custGeom>
            <a:avLst/>
            <a:gdLst/>
            <a:ahLst/>
            <a:cxnLst/>
            <a:rect l="l" t="t" r="r" b="b"/>
            <a:pathLst>
              <a:path w="3833894" h="3833894" extrusionOk="0">
                <a:moveTo>
                  <a:pt x="3833894" y="0"/>
                </a:moveTo>
                <a:lnTo>
                  <a:pt x="0" y="0"/>
                </a:lnTo>
                <a:lnTo>
                  <a:pt x="0" y="3833894"/>
                </a:lnTo>
                <a:lnTo>
                  <a:pt x="3833894" y="3833894"/>
                </a:lnTo>
                <a:lnTo>
                  <a:pt x="383389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40" name="Google Shape;240;g30d847b50ad_0_73"/>
          <p:cNvSpPr/>
          <p:nvPr/>
        </p:nvSpPr>
        <p:spPr>
          <a:xfrm rot="10800000" flipH="1">
            <a:off x="1476106" y="0"/>
            <a:ext cx="3833894" cy="3833894"/>
          </a:xfrm>
          <a:custGeom>
            <a:avLst/>
            <a:gdLst/>
            <a:ahLst/>
            <a:cxnLst/>
            <a:rect l="l" t="t" r="r" b="b"/>
            <a:pathLst>
              <a:path w="3833894" h="3833894" extrusionOk="0">
                <a:moveTo>
                  <a:pt x="3833894" y="0"/>
                </a:moveTo>
                <a:lnTo>
                  <a:pt x="0" y="0"/>
                </a:lnTo>
                <a:lnTo>
                  <a:pt x="0" y="3833894"/>
                </a:lnTo>
                <a:lnTo>
                  <a:pt x="3833894" y="3833894"/>
                </a:lnTo>
                <a:lnTo>
                  <a:pt x="383389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41" name="Google Shape;241;g30d847b50ad_0_73"/>
          <p:cNvSpPr txBox="1"/>
          <p:nvPr/>
        </p:nvSpPr>
        <p:spPr>
          <a:xfrm>
            <a:off x="5934149" y="612250"/>
            <a:ext cx="117339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>
                <a:solidFill>
                  <a:srgbClr val="033C5B"/>
                </a:solidFill>
              </a:rPr>
              <a:t>Actividades síncronas y asíncronas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30d847b50ad_0_73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43" name="Google Shape;243;g30d847b50ad_0_73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45" name="Google Shape;245;g30d847b50ad_0_73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30d847b50ad_0_73"/>
          <p:cNvSpPr txBox="1"/>
          <p:nvPr/>
        </p:nvSpPr>
        <p:spPr>
          <a:xfrm>
            <a:off x="6135425" y="8090750"/>
            <a:ext cx="1102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https://www.freepik.es/vector-gratis/ilustracion-concepto-abstracto-arquitectura-empresarial_20769721.htm#fromView=search&amp;page=1&amp;position=0&amp;uuid=fd96cb21-e798-40c1-a2d5-b95be90ccc4b</a:t>
            </a:r>
            <a:endParaRPr/>
          </a:p>
        </p:txBody>
      </p:sp>
      <p:pic>
        <p:nvPicPr>
          <p:cNvPr id="247" name="Google Shape;247;g30d847b50ad_0_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32550" y="3027250"/>
            <a:ext cx="4911099" cy="49110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7D4F71A5-BD89-2F66-686E-C37BFCE66A32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7EFF63C9-434C-5637-F7F4-2C61F19366F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0d847b50ad_0_89"/>
          <p:cNvSpPr/>
          <p:nvPr/>
        </p:nvSpPr>
        <p:spPr>
          <a:xfrm>
            <a:off x="0" y="0"/>
            <a:ext cx="5310000" cy="88041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30d847b50ad_0_89"/>
          <p:cNvSpPr/>
          <p:nvPr/>
        </p:nvSpPr>
        <p:spPr>
          <a:xfrm>
            <a:off x="0" y="1157625"/>
            <a:ext cx="5302250" cy="7646437"/>
          </a:xfrm>
          <a:custGeom>
            <a:avLst/>
            <a:gdLst/>
            <a:ahLst/>
            <a:cxnLst/>
            <a:rect l="l" t="t" r="r" b="b"/>
            <a:pathLst>
              <a:path w="6350000" h="5310026" extrusionOk="0">
                <a:moveTo>
                  <a:pt x="6350000" y="5310026"/>
                </a:moveTo>
                <a:lnTo>
                  <a:pt x="0" y="5310026"/>
                </a:lnTo>
                <a:lnTo>
                  <a:pt x="0" y="0"/>
                </a:lnTo>
                <a:lnTo>
                  <a:pt x="6350000" y="5310026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54" name="Google Shape;254;g30d847b50ad_0_89"/>
          <p:cNvSpPr/>
          <p:nvPr/>
        </p:nvSpPr>
        <p:spPr>
          <a:xfrm flipH="1">
            <a:off x="-117412" y="6453106"/>
            <a:ext cx="3833894" cy="3833894"/>
          </a:xfrm>
          <a:custGeom>
            <a:avLst/>
            <a:gdLst/>
            <a:ahLst/>
            <a:cxnLst/>
            <a:rect l="l" t="t" r="r" b="b"/>
            <a:pathLst>
              <a:path w="3833894" h="3833894" extrusionOk="0">
                <a:moveTo>
                  <a:pt x="3833894" y="0"/>
                </a:moveTo>
                <a:lnTo>
                  <a:pt x="0" y="0"/>
                </a:lnTo>
                <a:lnTo>
                  <a:pt x="0" y="3833894"/>
                </a:lnTo>
                <a:lnTo>
                  <a:pt x="3833894" y="3833894"/>
                </a:lnTo>
                <a:lnTo>
                  <a:pt x="383389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55" name="Google Shape;255;g30d847b50ad_0_89"/>
          <p:cNvSpPr/>
          <p:nvPr/>
        </p:nvSpPr>
        <p:spPr>
          <a:xfrm rot="10800000" flipH="1">
            <a:off x="1476106" y="0"/>
            <a:ext cx="3833894" cy="3833894"/>
          </a:xfrm>
          <a:custGeom>
            <a:avLst/>
            <a:gdLst/>
            <a:ahLst/>
            <a:cxnLst/>
            <a:rect l="l" t="t" r="r" b="b"/>
            <a:pathLst>
              <a:path w="3833894" h="3833894" extrusionOk="0">
                <a:moveTo>
                  <a:pt x="3833894" y="0"/>
                </a:moveTo>
                <a:lnTo>
                  <a:pt x="0" y="0"/>
                </a:lnTo>
                <a:lnTo>
                  <a:pt x="0" y="3833894"/>
                </a:lnTo>
                <a:lnTo>
                  <a:pt x="3833894" y="3833894"/>
                </a:lnTo>
                <a:lnTo>
                  <a:pt x="383389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56" name="Google Shape;256;g30d847b50ad_0_89"/>
          <p:cNvSpPr txBox="1"/>
          <p:nvPr/>
        </p:nvSpPr>
        <p:spPr>
          <a:xfrm>
            <a:off x="5934149" y="612250"/>
            <a:ext cx="117339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>
                <a:solidFill>
                  <a:srgbClr val="033C5B"/>
                </a:solidFill>
              </a:rPr>
              <a:t>Enseñanza diferenciada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30d847b50ad_0_89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58" name="Google Shape;258;g30d847b50ad_0_89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60" name="Google Shape;260;g30d847b50ad_0_89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30d847b50ad_0_89"/>
          <p:cNvSpPr txBox="1"/>
          <p:nvPr/>
        </p:nvSpPr>
        <p:spPr>
          <a:xfrm>
            <a:off x="6135425" y="8090750"/>
            <a:ext cx="1102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https://www.freepik.es/foto-gratis/cerrar-mujer-sosteniendo-libro_12977090.htm#fromView=search&amp;page=1&amp;position=19&amp;uuid=278d3d1d-e68c-44c4-97a8-774cc6058dc2</a:t>
            </a:r>
            <a:endParaRPr/>
          </a:p>
        </p:txBody>
      </p:sp>
      <p:pic>
        <p:nvPicPr>
          <p:cNvPr id="262" name="Google Shape;262;g30d847b50ad_0_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23875" y="1842250"/>
            <a:ext cx="9146383" cy="60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59CAB273-B302-3FF3-3B5F-4DC660878FC7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6D6AE3F9-1FD1-830E-590B-C7C5F22EA24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"/>
          <p:cNvSpPr txBox="1"/>
          <p:nvPr/>
        </p:nvSpPr>
        <p:spPr>
          <a:xfrm>
            <a:off x="734025" y="1789150"/>
            <a:ext cx="15322800" cy="3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-US" sz="69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Cómo integrar los componentes en línea y presenciales en el aprendizaje combinado</a:t>
            </a:r>
            <a:endParaRPr sz="6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17044742" y="-150232"/>
            <a:ext cx="1246758" cy="895429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6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6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71" name="Google Shape;271;p6"/>
          <p:cNvSpPr/>
          <p:nvPr/>
        </p:nvSpPr>
        <p:spPr>
          <a:xfrm rot="10800000" flipH="1">
            <a:off x="16406647" y="0"/>
            <a:ext cx="1884854" cy="1884854"/>
          </a:xfrm>
          <a:custGeom>
            <a:avLst/>
            <a:gdLst/>
            <a:ahLst/>
            <a:cxnLst/>
            <a:rect l="l" t="t" r="r" b="b"/>
            <a:pathLst>
              <a:path w="1884854" h="1884854" extrusionOk="0">
                <a:moveTo>
                  <a:pt x="1884854" y="0"/>
                </a:moveTo>
                <a:lnTo>
                  <a:pt x="0" y="0"/>
                </a:lnTo>
                <a:lnTo>
                  <a:pt x="0" y="1884854"/>
                </a:lnTo>
                <a:lnTo>
                  <a:pt x="1884854" y="1884854"/>
                </a:lnTo>
                <a:lnTo>
                  <a:pt x="188485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72" name="Google Shape;272;p6"/>
          <p:cNvSpPr txBox="1"/>
          <p:nvPr/>
        </p:nvSpPr>
        <p:spPr>
          <a:xfrm>
            <a:off x="734025" y="5362763"/>
            <a:ext cx="15672600" cy="28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aquí algunas acciones cruciales y cosas en las que pensar: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AutoNum type="arabicPeriod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Planificación y evaluación de necesidades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AutoNum type="arabicPeriod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Elegir las plataformas y herramientas adecuadas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AutoNum type="arabicPeriod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Crear cursos en línea interesantes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AutoNum type="arabicPeriod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Fomentar la formación presencial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AutoNum type="arabicPeriod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 del progreso del alumno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6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74" name="Google Shape;274;p6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76" name="Google Shape;276;p6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13864630" y="6281741"/>
            <a:ext cx="2192189" cy="2347726"/>
          </a:xfrm>
          <a:custGeom>
            <a:avLst/>
            <a:gdLst/>
            <a:ahLst/>
            <a:cxnLst/>
            <a:rect l="l" t="t" r="r" b="b"/>
            <a:pathLst>
              <a:path w="2192189" h="2347726" extrusionOk="0">
                <a:moveTo>
                  <a:pt x="0" y="0"/>
                </a:moveTo>
                <a:lnTo>
                  <a:pt x="2192189" y="0"/>
                </a:lnTo>
                <a:lnTo>
                  <a:pt x="2192189" y="2347726"/>
                </a:lnTo>
                <a:lnTo>
                  <a:pt x="0" y="2347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F922E87B-6827-DF71-15DE-8A3DF272B5DC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91548BCF-46AA-433A-DC07-15AA995CD6E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"/>
          <p:cNvSpPr txBox="1"/>
          <p:nvPr/>
        </p:nvSpPr>
        <p:spPr>
          <a:xfrm>
            <a:off x="3058697" y="773904"/>
            <a:ext cx="132651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Ventajas de los modelos de aprendizaje combinado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-130877" y="-38241"/>
            <a:ext cx="2766824" cy="5218616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7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85" name="Google Shape;285;p7"/>
          <p:cNvSpPr/>
          <p:nvPr/>
        </p:nvSpPr>
        <p:spPr>
          <a:xfrm>
            <a:off x="-130877" y="5143500"/>
            <a:ext cx="2766824" cy="366533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7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87" name="Google Shape;287;p7"/>
          <p:cNvSpPr txBox="1"/>
          <p:nvPr/>
        </p:nvSpPr>
        <p:spPr>
          <a:xfrm>
            <a:off x="3058699" y="3229050"/>
            <a:ext cx="14609400" cy="51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Según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estudios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recientes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combinado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ofrece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siguientes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ventajas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principales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7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AutoNum type="arabicPeriod"/>
            </a:pP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Mayor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flexibilidad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accesibilidad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estudiantes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7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AutoNum type="arabicPeriod"/>
            </a:pP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Experiencias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personalizadas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adaptadas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las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necesidades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preferencias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7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AutoNum type="arabicPeriod"/>
            </a:pP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Mayor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compromiso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motivación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estudiantes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mediante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interactivas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línea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oportunidades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colaborativo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7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AutoNum type="arabicPeriod"/>
            </a:pP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Oportunidades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autodirigido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pensamiento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crítico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habilidades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la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resolución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7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AutoNum type="arabicPeriod"/>
            </a:pP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Mejora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eficiencia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eficacia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mediante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toma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basada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las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tecnologías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adaptativo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7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AutoNum type="arabicPeriod"/>
            </a:pP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Mayor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preparación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la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nueva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era digital.</a:t>
            </a:r>
            <a:endParaRPr sz="27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5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endParaRPr sz="275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89" name="Google Shape;289;p7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91" name="Google Shape;291;p7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8636D691-0DE4-B80B-99E3-AC50601CAF36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106E7E7B-A0CF-0651-9793-8E2F2BC3EAB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0d847b50ad_0_105"/>
          <p:cNvSpPr txBox="1"/>
          <p:nvPr/>
        </p:nvSpPr>
        <p:spPr>
          <a:xfrm>
            <a:off x="3058697" y="773904"/>
            <a:ext cx="13265100" cy="235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1"/>
              </a:lnSpc>
              <a:buSzPts val="6999"/>
            </a:pPr>
            <a:r>
              <a:rPr lang="en-US" sz="6950" b="0" i="0" u="none" strike="noStrike" cap="none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Ventajas</a:t>
            </a:r>
            <a:r>
              <a:rPr lang="en-US" sz="6950" b="0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950" dirty="0">
                <a:solidFill>
                  <a:srgbClr val="033C5B"/>
                </a:solidFill>
              </a:rPr>
              <a:t>de </a:t>
            </a:r>
            <a:r>
              <a:rPr lang="en-US" sz="6950" dirty="0" err="1">
                <a:solidFill>
                  <a:srgbClr val="033C5B"/>
                </a:solidFill>
              </a:rPr>
              <a:t>los</a:t>
            </a:r>
            <a:r>
              <a:rPr lang="en-US" sz="6950" dirty="0">
                <a:solidFill>
                  <a:srgbClr val="033C5B"/>
                </a:solidFill>
              </a:rPr>
              <a:t> </a:t>
            </a:r>
            <a:r>
              <a:rPr lang="en-US" sz="6950" dirty="0" err="1">
                <a:solidFill>
                  <a:srgbClr val="033C5B"/>
                </a:solidFill>
              </a:rPr>
              <a:t>Modelos</a:t>
            </a:r>
            <a:r>
              <a:rPr lang="en-US" sz="6950" dirty="0">
                <a:solidFill>
                  <a:srgbClr val="033C5B"/>
                </a:solidFill>
              </a:rPr>
              <a:t> de Blended Learning</a:t>
            </a:r>
            <a:endParaRPr lang="en-US" sz="6950" b="0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7" name="Google Shape;297;g30d847b50ad_0_105"/>
          <p:cNvSpPr/>
          <p:nvPr/>
        </p:nvSpPr>
        <p:spPr>
          <a:xfrm>
            <a:off x="-130877" y="-38241"/>
            <a:ext cx="2766900" cy="52185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30d847b50ad_0_105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99" name="Google Shape;299;g30d847b50ad_0_105"/>
          <p:cNvSpPr/>
          <p:nvPr/>
        </p:nvSpPr>
        <p:spPr>
          <a:xfrm>
            <a:off x="-130877" y="5143500"/>
            <a:ext cx="2766900" cy="36654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30d847b50ad_0_105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01" name="Google Shape;301;g30d847b50ad_0_105"/>
          <p:cNvSpPr txBox="1"/>
          <p:nvPr/>
        </p:nvSpPr>
        <p:spPr>
          <a:xfrm>
            <a:off x="2956974" y="4590525"/>
            <a:ext cx="14609400" cy="15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700" i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"La educación no es el aprendizaje de hechos, sino el entrenamiento de la mente para pensar". - Albert </a:t>
            </a:r>
            <a:r>
              <a:rPr lang="en-US" sz="4700" i="1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Einstein</a:t>
            </a:r>
            <a:endParaRPr sz="47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30d847b50ad_0_105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03" name="Google Shape;303;g30d847b50ad_0_105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05" name="Google Shape;305;g30d847b50ad_0_105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D6581D78-1764-FABC-CEBF-5C2183D57612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DCB095C3-722F-C36C-F5B5-3DEA25CEA6C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"/>
          <p:cNvSpPr txBox="1"/>
          <p:nvPr/>
        </p:nvSpPr>
        <p:spPr>
          <a:xfrm>
            <a:off x="1469773" y="518200"/>
            <a:ext cx="15346800" cy="355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1"/>
              </a:lnSpc>
              <a:buSzPts val="7000"/>
            </a:pPr>
            <a:r>
              <a:rPr lang="en-US" sz="7000" b="0" i="0" u="none" strike="noStrike" cap="none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Retos</a:t>
            </a:r>
            <a:r>
              <a:rPr lang="en-US" sz="7000" b="0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7000" b="0" i="0" u="none" strike="noStrike" cap="none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consideraciones</a:t>
            </a:r>
            <a:r>
              <a:rPr lang="en-US" sz="7000" b="0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a la hora de </a:t>
            </a:r>
            <a:r>
              <a:rPr lang="en-US" sz="7000" b="0" i="0" u="none" strike="noStrike" cap="none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implantar</a:t>
            </a:r>
            <a:r>
              <a:rPr lang="en-US" sz="7000" b="0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7000" b="0" i="0" u="none" strike="noStrike" cap="none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modelos</a:t>
            </a:r>
            <a:r>
              <a:rPr lang="en-US" sz="7000" b="0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7000" dirty="0">
                <a:solidFill>
                  <a:srgbClr val="033C5B"/>
                </a:solidFill>
              </a:rPr>
              <a:t>Blended Learning</a:t>
            </a:r>
            <a:endParaRPr lang="en-US" sz="7000" b="0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1" name="Google Shape;311;p8"/>
          <p:cNvSpPr txBox="1"/>
          <p:nvPr/>
        </p:nvSpPr>
        <p:spPr>
          <a:xfrm>
            <a:off x="1469757" y="4467950"/>
            <a:ext cx="15251700" cy="22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03225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AutoNum type="arabicPeriod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Barreras tecnológicas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AutoNum type="arabicPeriod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Resistencia al cambio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AutoNum type="arabicPeriod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Mantener el compromiso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AutoNum type="arabicPeriod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Garantizar la equidad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AutoNum type="arabicPeriod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Seguridad y privacidad de los datos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"/>
          <p:cNvSpPr/>
          <p:nvPr/>
        </p:nvSpPr>
        <p:spPr>
          <a:xfrm>
            <a:off x="17259300" y="-150232"/>
            <a:ext cx="1032201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"/>
          <p:cNvSpPr/>
          <p:nvPr/>
        </p:nvSpPr>
        <p:spPr>
          <a:xfrm>
            <a:off x="0" y="-75116"/>
            <a:ext cx="1028700" cy="888870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8"/>
          <p:cNvSpPr/>
          <p:nvPr/>
        </p:nvSpPr>
        <p:spPr>
          <a:xfrm rot="5400000">
            <a:off x="-824" y="824"/>
            <a:ext cx="1030349" cy="1028700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15" name="Google Shape;315;p8"/>
          <p:cNvSpPr/>
          <p:nvPr/>
        </p:nvSpPr>
        <p:spPr>
          <a:xfrm>
            <a:off x="0" y="5257590"/>
            <a:ext cx="1028700" cy="3556002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8"/>
          <p:cNvSpPr/>
          <p:nvPr/>
        </p:nvSpPr>
        <p:spPr>
          <a:xfrm>
            <a:off x="17259300" y="5257590"/>
            <a:ext cx="1028700" cy="3556002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8"/>
          <p:cNvSpPr/>
          <p:nvPr/>
        </p:nvSpPr>
        <p:spPr>
          <a:xfrm rot="10800000">
            <a:off x="17257651" y="1649"/>
            <a:ext cx="1030349" cy="1028700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18" name="Google Shape;318;p8"/>
          <p:cNvSpPr/>
          <p:nvPr/>
        </p:nvSpPr>
        <p:spPr>
          <a:xfrm>
            <a:off x="310962" y="9525000"/>
            <a:ext cx="406777" cy="406777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8"/>
          <p:cNvSpPr/>
          <p:nvPr/>
        </p:nvSpPr>
        <p:spPr>
          <a:xfrm>
            <a:off x="17572012" y="9525000"/>
            <a:ext cx="406777" cy="406777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8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21" name="Google Shape;321;p8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23" name="Google Shape;323;p8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CC9984D0-1411-C999-7891-808C33E86E09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599241D3-3FD6-3ADB-0B1B-0B6E086C760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0d847b50ad_0_118"/>
          <p:cNvSpPr txBox="1"/>
          <p:nvPr/>
        </p:nvSpPr>
        <p:spPr>
          <a:xfrm>
            <a:off x="1469773" y="518200"/>
            <a:ext cx="153468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>
                <a:solidFill>
                  <a:srgbClr val="033C5B"/>
                </a:solidFill>
              </a:rPr>
              <a:t>Barreras tecnológicas</a:t>
            </a:r>
            <a:endParaRPr sz="7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30d847b50ad_0_118"/>
          <p:cNvSpPr/>
          <p:nvPr/>
        </p:nvSpPr>
        <p:spPr>
          <a:xfrm>
            <a:off x="17259300" y="-150232"/>
            <a:ext cx="1032300" cy="8963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30d847b50ad_0_118"/>
          <p:cNvSpPr/>
          <p:nvPr/>
        </p:nvSpPr>
        <p:spPr>
          <a:xfrm>
            <a:off x="0" y="-75116"/>
            <a:ext cx="1028700" cy="8888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30d847b50ad_0_118"/>
          <p:cNvSpPr/>
          <p:nvPr/>
        </p:nvSpPr>
        <p:spPr>
          <a:xfrm rot="5400000">
            <a:off x="-2349" y="825"/>
            <a:ext cx="1031875" cy="1030224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32" name="Google Shape;332;g30d847b50ad_0_118"/>
          <p:cNvSpPr/>
          <p:nvPr/>
        </p:nvSpPr>
        <p:spPr>
          <a:xfrm>
            <a:off x="0" y="5257590"/>
            <a:ext cx="1028700" cy="35559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30d847b50ad_0_118"/>
          <p:cNvSpPr/>
          <p:nvPr/>
        </p:nvSpPr>
        <p:spPr>
          <a:xfrm>
            <a:off x="17259300" y="5257590"/>
            <a:ext cx="1028700" cy="35559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0d847b50ad_0_118"/>
          <p:cNvSpPr/>
          <p:nvPr/>
        </p:nvSpPr>
        <p:spPr>
          <a:xfrm rot="10800000">
            <a:off x="17256125" y="125"/>
            <a:ext cx="1031875" cy="1030224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35" name="Google Shape;335;g30d847b50ad_0_118"/>
          <p:cNvSpPr/>
          <p:nvPr/>
        </p:nvSpPr>
        <p:spPr>
          <a:xfrm>
            <a:off x="310962" y="9525000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30d847b50ad_0_118"/>
          <p:cNvSpPr/>
          <p:nvPr/>
        </p:nvSpPr>
        <p:spPr>
          <a:xfrm>
            <a:off x="17572012" y="9525000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30d847b50ad_0_118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38" name="Google Shape;338;g30d847b50ad_0_118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40" name="Google Shape;340;g30d847b50ad_0_118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g30d847b50ad_0_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7876" y="1759638"/>
            <a:ext cx="5900401" cy="590040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30d847b50ad_0_118"/>
          <p:cNvSpPr txBox="1"/>
          <p:nvPr/>
        </p:nvSpPr>
        <p:spPr>
          <a:xfrm>
            <a:off x="1725750" y="7924263"/>
            <a:ext cx="14836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vector-gratis/ciencias-informaticas-forenses-analisis-evidencia-digital-investigacion-delitos-informaticos-recuperacion-datos-experto-ciberseguridad-identificando-actividad-fraudulenta_11669602.htm#fromView=search&amp;page=1&amp;position=19&amp;uuid=ea96525e-db68-4f25-9538-2312008f3593</a:t>
            </a:r>
            <a:endParaRPr/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EF115722-48A8-FD4A-92D5-D9B4267C7EBC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17A730D6-B1FB-5A86-4BE3-B4E0B303992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0d847b50ad_0_139"/>
          <p:cNvSpPr txBox="1"/>
          <p:nvPr/>
        </p:nvSpPr>
        <p:spPr>
          <a:xfrm>
            <a:off x="1469773" y="518200"/>
            <a:ext cx="153468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>
                <a:solidFill>
                  <a:srgbClr val="033C5B"/>
                </a:solidFill>
              </a:rPr>
              <a:t>Resistencia al cambio</a:t>
            </a:r>
            <a:endParaRPr sz="7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30d847b50ad_0_139"/>
          <p:cNvSpPr/>
          <p:nvPr/>
        </p:nvSpPr>
        <p:spPr>
          <a:xfrm>
            <a:off x="17259300" y="-150232"/>
            <a:ext cx="1032300" cy="8963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30d847b50ad_0_139"/>
          <p:cNvSpPr/>
          <p:nvPr/>
        </p:nvSpPr>
        <p:spPr>
          <a:xfrm>
            <a:off x="0" y="-75116"/>
            <a:ext cx="1028700" cy="8888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30d847b50ad_0_139"/>
          <p:cNvSpPr/>
          <p:nvPr/>
        </p:nvSpPr>
        <p:spPr>
          <a:xfrm rot="5400000">
            <a:off x="-2349" y="825"/>
            <a:ext cx="1031875" cy="1030224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51" name="Google Shape;351;g30d847b50ad_0_139"/>
          <p:cNvSpPr/>
          <p:nvPr/>
        </p:nvSpPr>
        <p:spPr>
          <a:xfrm>
            <a:off x="0" y="5257590"/>
            <a:ext cx="1028700" cy="35559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30d847b50ad_0_139"/>
          <p:cNvSpPr/>
          <p:nvPr/>
        </p:nvSpPr>
        <p:spPr>
          <a:xfrm>
            <a:off x="17259300" y="5257590"/>
            <a:ext cx="1028700" cy="35559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30d847b50ad_0_139"/>
          <p:cNvSpPr/>
          <p:nvPr/>
        </p:nvSpPr>
        <p:spPr>
          <a:xfrm rot="10800000">
            <a:off x="17256125" y="125"/>
            <a:ext cx="1031875" cy="1030224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54" name="Google Shape;354;g30d847b50ad_0_139"/>
          <p:cNvSpPr/>
          <p:nvPr/>
        </p:nvSpPr>
        <p:spPr>
          <a:xfrm>
            <a:off x="310962" y="9525000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30d847b50ad_0_139"/>
          <p:cNvSpPr/>
          <p:nvPr/>
        </p:nvSpPr>
        <p:spPr>
          <a:xfrm>
            <a:off x="17572012" y="9525000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30d847b50ad_0_139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57" name="Google Shape;357;g30d847b50ad_0_139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59" name="Google Shape;359;g30d847b50ad_0_139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30d847b50ad_0_139"/>
          <p:cNvSpPr txBox="1"/>
          <p:nvPr/>
        </p:nvSpPr>
        <p:spPr>
          <a:xfrm>
            <a:off x="1725750" y="7924263"/>
            <a:ext cx="1483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https://www.freepik.es/foto-gratis/mano-que-detiene-caida-piezas-madera_25629275.htm#fromView=search&amp;page=1&amp;position=6&amp;uuid=8b458ad8-f54f-416b-9920-ecdeef1f270d</a:t>
            </a:r>
            <a:endParaRPr/>
          </a:p>
        </p:txBody>
      </p:sp>
      <p:pic>
        <p:nvPicPr>
          <p:cNvPr id="361" name="Google Shape;361;g30d847b50ad_0_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9200" y="1748200"/>
            <a:ext cx="9031086" cy="6023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ADA2E693-AD00-8265-161B-389B766FF1D7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93C7927F-3D56-ADA6-08C4-F0FAAEBDB2F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f310491f38_0_86"/>
          <p:cNvSpPr txBox="1"/>
          <p:nvPr/>
        </p:nvSpPr>
        <p:spPr>
          <a:xfrm>
            <a:off x="1028700" y="827483"/>
            <a:ext cx="69903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Objetivos de aprendizaje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1f310491f38_0_86"/>
          <p:cNvSpPr txBox="1"/>
          <p:nvPr/>
        </p:nvSpPr>
        <p:spPr>
          <a:xfrm>
            <a:off x="1028700" y="3363775"/>
            <a:ext cx="7647000" cy="59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3885" marR="0" lvl="1" indent="-299085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•"/>
            </a:pP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Examinar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Blended Learning y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comprender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sus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estructuras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características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7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603885" lvl="1" indent="-299085">
              <a:lnSpc>
                <a:spcPct val="140014"/>
              </a:lnSpc>
              <a:buClr>
                <a:srgbClr val="121212"/>
              </a:buClr>
              <a:buSzPts val="2750"/>
              <a:buFont typeface="Arial"/>
              <a:buChar char="•"/>
            </a:pP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Identificar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analizar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clave que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constituyen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750" dirty="0">
                <a:solidFill>
                  <a:schemeClr val="dk1"/>
                </a:solidFill>
              </a:rPr>
              <a:t>Blended Learning.</a:t>
            </a:r>
            <a:endParaRPr lang="en-US" sz="27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603885" marR="0" lvl="1" indent="-299085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•"/>
            </a:pP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Explorar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estrategias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integrar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eficazmente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online y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presenciales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entornos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Blended Learning.</a:t>
            </a:r>
            <a:endParaRPr sz="27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8" name="Google Shape;98;g1f310491f38_0_86"/>
          <p:cNvSpPr/>
          <p:nvPr/>
        </p:nvSpPr>
        <p:spPr>
          <a:xfrm>
            <a:off x="9144000" y="3783991"/>
            <a:ext cx="9144000" cy="65031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1f310491f38_0_86"/>
          <p:cNvSpPr/>
          <p:nvPr/>
        </p:nvSpPr>
        <p:spPr>
          <a:xfrm>
            <a:off x="9144000" y="0"/>
            <a:ext cx="9144000" cy="51435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1f310491f38_0_86"/>
          <p:cNvSpPr/>
          <p:nvPr/>
        </p:nvSpPr>
        <p:spPr>
          <a:xfrm rot="5400000">
            <a:off x="9144000" y="7702914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01" name="Google Shape;101;g1f310491f38_0_86"/>
          <p:cNvSpPr/>
          <p:nvPr/>
        </p:nvSpPr>
        <p:spPr>
          <a:xfrm rot="-5400000">
            <a:off x="15703914" y="0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02" name="Google Shape;102;g1f310491f38_0_86"/>
          <p:cNvSpPr/>
          <p:nvPr/>
        </p:nvSpPr>
        <p:spPr>
          <a:xfrm>
            <a:off x="11243339" y="2258982"/>
            <a:ext cx="4945322" cy="5769036"/>
          </a:xfrm>
          <a:custGeom>
            <a:avLst/>
            <a:gdLst/>
            <a:ahLst/>
            <a:cxnLst/>
            <a:rect l="l" t="t" r="r" b="b"/>
            <a:pathLst>
              <a:path w="4945322" h="5769036" extrusionOk="0">
                <a:moveTo>
                  <a:pt x="0" y="0"/>
                </a:moveTo>
                <a:lnTo>
                  <a:pt x="4945322" y="0"/>
                </a:lnTo>
                <a:lnTo>
                  <a:pt x="4945322" y="5769036"/>
                </a:lnTo>
                <a:lnTo>
                  <a:pt x="0" y="5769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7486" r="-37486"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03" name="Google Shape;103;g1f310491f38_0_86"/>
          <p:cNvSpPr/>
          <p:nvPr/>
        </p:nvSpPr>
        <p:spPr>
          <a:xfrm>
            <a:off x="385759" y="8288550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04" name="Google Shape;104;g1f310491f38_0_86"/>
          <p:cNvSpPr/>
          <p:nvPr/>
        </p:nvSpPr>
        <p:spPr>
          <a:xfrm>
            <a:off x="2874251" y="91043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pic>
        <p:nvPicPr>
          <p:cNvPr id="2" name="Google Shape;92;p1">
            <a:extLst>
              <a:ext uri="{FF2B5EF4-FFF2-40B4-BE49-F238E27FC236}">
                <a16:creationId xmlns:a16="http://schemas.microsoft.com/office/drawing/2014/main" id="{921CCB75-212C-D74B-8AF6-53582DFAB10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0d847b50ad_0_159"/>
          <p:cNvSpPr txBox="1"/>
          <p:nvPr/>
        </p:nvSpPr>
        <p:spPr>
          <a:xfrm>
            <a:off x="1469773" y="518200"/>
            <a:ext cx="153468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>
                <a:solidFill>
                  <a:srgbClr val="033C5B"/>
                </a:solidFill>
              </a:rPr>
              <a:t>Mantener el compromiso</a:t>
            </a:r>
            <a:endParaRPr sz="7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30d847b50ad_0_159"/>
          <p:cNvSpPr/>
          <p:nvPr/>
        </p:nvSpPr>
        <p:spPr>
          <a:xfrm>
            <a:off x="17259300" y="-150232"/>
            <a:ext cx="1032300" cy="8963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30d847b50ad_0_159"/>
          <p:cNvSpPr/>
          <p:nvPr/>
        </p:nvSpPr>
        <p:spPr>
          <a:xfrm>
            <a:off x="0" y="-75116"/>
            <a:ext cx="1028700" cy="8888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30d847b50ad_0_159"/>
          <p:cNvSpPr/>
          <p:nvPr/>
        </p:nvSpPr>
        <p:spPr>
          <a:xfrm rot="5400000">
            <a:off x="-2349" y="825"/>
            <a:ext cx="1031875" cy="1030224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70" name="Google Shape;370;g30d847b50ad_0_159"/>
          <p:cNvSpPr/>
          <p:nvPr/>
        </p:nvSpPr>
        <p:spPr>
          <a:xfrm>
            <a:off x="0" y="5257590"/>
            <a:ext cx="1028700" cy="35559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30d847b50ad_0_159"/>
          <p:cNvSpPr/>
          <p:nvPr/>
        </p:nvSpPr>
        <p:spPr>
          <a:xfrm>
            <a:off x="17259300" y="5257590"/>
            <a:ext cx="1028700" cy="35559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30d847b50ad_0_159"/>
          <p:cNvSpPr/>
          <p:nvPr/>
        </p:nvSpPr>
        <p:spPr>
          <a:xfrm rot="10800000">
            <a:off x="17256125" y="125"/>
            <a:ext cx="1031875" cy="1030224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73" name="Google Shape;373;g30d847b50ad_0_159"/>
          <p:cNvSpPr/>
          <p:nvPr/>
        </p:nvSpPr>
        <p:spPr>
          <a:xfrm>
            <a:off x="310962" y="9525000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30d847b50ad_0_159"/>
          <p:cNvSpPr/>
          <p:nvPr/>
        </p:nvSpPr>
        <p:spPr>
          <a:xfrm>
            <a:off x="17572012" y="9525000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30d847b50ad_0_159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76" name="Google Shape;376;g30d847b50ad_0_159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78" name="Google Shape;378;g30d847b50ad_0_159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30d847b50ad_0_159"/>
          <p:cNvSpPr txBox="1"/>
          <p:nvPr/>
        </p:nvSpPr>
        <p:spPr>
          <a:xfrm>
            <a:off x="1725750" y="7924263"/>
            <a:ext cx="14836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vector-gratis/ilustracion-concepto-abstracto-marketing-compromiso-marketing-internet-gestion-compromiso-participacion-activa-comercio-online-estrategia-smm-contenido-interactivo_12144940.htm#fromView=search&amp;page=1&amp;position=1&amp;uuid=7e009bc5-0989-4c25-8c3d-7e8dc081909a</a:t>
            </a:r>
            <a:endParaRPr/>
          </a:p>
        </p:txBody>
      </p:sp>
      <p:pic>
        <p:nvPicPr>
          <p:cNvPr id="380" name="Google Shape;380;g30d847b50ad_0_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1075" y="1748200"/>
            <a:ext cx="6023665" cy="6023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6619C592-B7BB-843C-C774-220AE6670DC5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70207D71-29A9-6CC1-506C-4F540F8E7D5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0d847b50ad_0_179"/>
          <p:cNvSpPr txBox="1"/>
          <p:nvPr/>
        </p:nvSpPr>
        <p:spPr>
          <a:xfrm>
            <a:off x="1469773" y="518200"/>
            <a:ext cx="153468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>
                <a:solidFill>
                  <a:srgbClr val="033C5B"/>
                </a:solidFill>
              </a:rPr>
              <a:t>Garantizar la equidad</a:t>
            </a:r>
            <a:endParaRPr sz="7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30d847b50ad_0_179"/>
          <p:cNvSpPr/>
          <p:nvPr/>
        </p:nvSpPr>
        <p:spPr>
          <a:xfrm>
            <a:off x="17259300" y="-150232"/>
            <a:ext cx="1032300" cy="8963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30d847b50ad_0_179"/>
          <p:cNvSpPr/>
          <p:nvPr/>
        </p:nvSpPr>
        <p:spPr>
          <a:xfrm>
            <a:off x="0" y="-75116"/>
            <a:ext cx="1028700" cy="8888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30d847b50ad_0_179"/>
          <p:cNvSpPr/>
          <p:nvPr/>
        </p:nvSpPr>
        <p:spPr>
          <a:xfrm rot="5400000">
            <a:off x="-2349" y="825"/>
            <a:ext cx="1031875" cy="1030224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89" name="Google Shape;389;g30d847b50ad_0_179"/>
          <p:cNvSpPr/>
          <p:nvPr/>
        </p:nvSpPr>
        <p:spPr>
          <a:xfrm>
            <a:off x="0" y="5257590"/>
            <a:ext cx="1028700" cy="35559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30d847b50ad_0_179"/>
          <p:cNvSpPr/>
          <p:nvPr/>
        </p:nvSpPr>
        <p:spPr>
          <a:xfrm>
            <a:off x="17259300" y="5257590"/>
            <a:ext cx="1028700" cy="35559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30d847b50ad_0_179"/>
          <p:cNvSpPr/>
          <p:nvPr/>
        </p:nvSpPr>
        <p:spPr>
          <a:xfrm rot="10800000">
            <a:off x="17256125" y="125"/>
            <a:ext cx="1031875" cy="1030224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92" name="Google Shape;392;g30d847b50ad_0_179"/>
          <p:cNvSpPr/>
          <p:nvPr/>
        </p:nvSpPr>
        <p:spPr>
          <a:xfrm>
            <a:off x="310962" y="9525000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30d847b50ad_0_179"/>
          <p:cNvSpPr/>
          <p:nvPr/>
        </p:nvSpPr>
        <p:spPr>
          <a:xfrm>
            <a:off x="17572012" y="9525000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30d847b50ad_0_179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95" name="Google Shape;395;g30d847b50ad_0_179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97" name="Google Shape;397;g30d847b50ad_0_179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30d847b50ad_0_179"/>
          <p:cNvSpPr txBox="1"/>
          <p:nvPr/>
        </p:nvSpPr>
        <p:spPr>
          <a:xfrm>
            <a:off x="1725750" y="7924263"/>
            <a:ext cx="1483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https://www.freepik.es/foto-gratis/concepto-simbolo-colorido-igualdad-derechos_6654383.htm#fromView=search&amp;page=1&amp;position=0&amp;uuid=4f8d0204-10a1-4d60-b664-04afb2c9b1da</a:t>
            </a:r>
            <a:endParaRPr/>
          </a:p>
        </p:txBody>
      </p:sp>
      <p:pic>
        <p:nvPicPr>
          <p:cNvPr id="399" name="Google Shape;399;g30d847b50ad_0_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2425" y="1748200"/>
            <a:ext cx="9037701" cy="6023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44B9C1AA-F143-F8F6-6D1F-BCCF73C91C8A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268EFCFE-0B3B-8C0D-D401-864863AE3E6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0d847b50ad_0_199"/>
          <p:cNvSpPr txBox="1"/>
          <p:nvPr/>
        </p:nvSpPr>
        <p:spPr>
          <a:xfrm>
            <a:off x="1469773" y="518200"/>
            <a:ext cx="153468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>
                <a:solidFill>
                  <a:srgbClr val="033C5B"/>
                </a:solidFill>
              </a:rPr>
              <a:t>Seguridad y privacidad de los datos</a:t>
            </a:r>
            <a:endParaRPr sz="7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30d847b50ad_0_199"/>
          <p:cNvSpPr/>
          <p:nvPr/>
        </p:nvSpPr>
        <p:spPr>
          <a:xfrm>
            <a:off x="17259300" y="-150232"/>
            <a:ext cx="1032300" cy="8963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30d847b50ad_0_199"/>
          <p:cNvSpPr/>
          <p:nvPr/>
        </p:nvSpPr>
        <p:spPr>
          <a:xfrm>
            <a:off x="0" y="-75116"/>
            <a:ext cx="1028700" cy="8888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30d847b50ad_0_199"/>
          <p:cNvSpPr/>
          <p:nvPr/>
        </p:nvSpPr>
        <p:spPr>
          <a:xfrm rot="5400000">
            <a:off x="-2349" y="825"/>
            <a:ext cx="1031875" cy="1030224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408" name="Google Shape;408;g30d847b50ad_0_199"/>
          <p:cNvSpPr/>
          <p:nvPr/>
        </p:nvSpPr>
        <p:spPr>
          <a:xfrm>
            <a:off x="0" y="5257590"/>
            <a:ext cx="1028700" cy="35559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30d847b50ad_0_199"/>
          <p:cNvSpPr/>
          <p:nvPr/>
        </p:nvSpPr>
        <p:spPr>
          <a:xfrm>
            <a:off x="17259300" y="5257590"/>
            <a:ext cx="1028700" cy="35559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30d847b50ad_0_199"/>
          <p:cNvSpPr/>
          <p:nvPr/>
        </p:nvSpPr>
        <p:spPr>
          <a:xfrm rot="10800000">
            <a:off x="17256125" y="125"/>
            <a:ext cx="1031875" cy="1030224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411" name="Google Shape;411;g30d847b50ad_0_199"/>
          <p:cNvSpPr/>
          <p:nvPr/>
        </p:nvSpPr>
        <p:spPr>
          <a:xfrm>
            <a:off x="310962" y="9525000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30d847b50ad_0_199"/>
          <p:cNvSpPr/>
          <p:nvPr/>
        </p:nvSpPr>
        <p:spPr>
          <a:xfrm>
            <a:off x="17572012" y="9525000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30d847b50ad_0_199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414" name="Google Shape;414;g30d847b50ad_0_199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416" name="Google Shape;416;g30d847b50ad_0_199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30d847b50ad_0_199"/>
          <p:cNvSpPr txBox="1"/>
          <p:nvPr/>
        </p:nvSpPr>
        <p:spPr>
          <a:xfrm>
            <a:off x="1725750" y="7924263"/>
            <a:ext cx="14836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https://www.freepik.es/foto-gratis/mano-que-sostiene-sistema-nube-proteccion-datos_17121563.htm#fromView=search&amp;page=1&amp;position=0&amp;uuid=64d6a9e4-46c5-4549-8e74-7b3c02d5f92a</a:t>
            </a:r>
            <a:endParaRPr/>
          </a:p>
        </p:txBody>
      </p:sp>
      <p:pic>
        <p:nvPicPr>
          <p:cNvPr id="418" name="Google Shape;418;g30d847b50ad_0_1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5150" y="1748200"/>
            <a:ext cx="9037701" cy="6023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985D74BD-5685-D2F8-F5C4-CD2972B14B1E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3C71A919-6C9A-5B3A-B877-8F925DABAEA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9"/>
          <p:cNvSpPr/>
          <p:nvPr/>
        </p:nvSpPr>
        <p:spPr>
          <a:xfrm>
            <a:off x="-130877" y="-38241"/>
            <a:ext cx="2766824" cy="5218616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9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425" name="Google Shape;425;p9"/>
          <p:cNvSpPr/>
          <p:nvPr/>
        </p:nvSpPr>
        <p:spPr>
          <a:xfrm>
            <a:off x="-130877" y="5143500"/>
            <a:ext cx="2766824" cy="366533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9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427" name="Google Shape;427;p9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428" name="Google Shape;428;p9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429" name="Google Shape;429;p9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9"/>
          <p:cNvSpPr/>
          <p:nvPr/>
        </p:nvSpPr>
        <p:spPr>
          <a:xfrm>
            <a:off x="15521627" y="4259543"/>
            <a:ext cx="2355723" cy="4114800"/>
          </a:xfrm>
          <a:custGeom>
            <a:avLst/>
            <a:gdLst/>
            <a:ahLst/>
            <a:cxnLst/>
            <a:rect l="l" t="t" r="r" b="b"/>
            <a:pathLst>
              <a:path w="2355723" h="4114800" extrusionOk="0">
                <a:moveTo>
                  <a:pt x="0" y="0"/>
                </a:moveTo>
                <a:lnTo>
                  <a:pt x="2355723" y="0"/>
                </a:lnTo>
                <a:lnTo>
                  <a:pt x="23557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431" name="Google Shape;431;p9"/>
          <p:cNvSpPr txBox="1"/>
          <p:nvPr/>
        </p:nvSpPr>
        <p:spPr>
          <a:xfrm>
            <a:off x="3058697" y="773904"/>
            <a:ext cx="13265244" cy="99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Actividad de reflexión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9"/>
          <p:cNvSpPr txBox="1"/>
          <p:nvPr/>
        </p:nvSpPr>
        <p:spPr>
          <a:xfrm>
            <a:off x="3058700" y="2006525"/>
            <a:ext cx="12311100" cy="660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  <a:buSzPts val="1100"/>
            </a:pPr>
            <a:r>
              <a:rPr lang="en-US" sz="2200" b="0" i="0" u="none" strike="noStrike" cap="none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Reflexione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200" b="0" i="0" u="none" strike="noStrike" cap="none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comprensión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200" b="0" i="0" u="none" strike="noStrike" cap="none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modelos</a:t>
            </a:r>
            <a:r>
              <a:rPr lang="en-US" sz="2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</a:t>
            </a:r>
            <a:r>
              <a:rPr lang="en-US" sz="2200">
                <a:solidFill>
                  <a:srgbClr val="121212"/>
                </a:solidFill>
              </a:rPr>
              <a:t> Blended</a:t>
            </a:r>
            <a:r>
              <a:rPr lang="en-US" sz="2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>
                <a:solidFill>
                  <a:srgbClr val="121212"/>
                </a:solidFill>
              </a:rPr>
              <a:t>Learning </a:t>
            </a:r>
            <a:r>
              <a:rPr lang="en-US" sz="2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que se </a:t>
            </a:r>
            <a:r>
              <a:rPr lang="en-US" sz="2200" b="0" i="0" u="none" strike="noStrike" cap="none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presenta</a:t>
            </a:r>
            <a:r>
              <a:rPr lang="en-US" sz="2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200" b="0" i="0" u="none" strike="noStrike" cap="none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2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facilitada</a:t>
            </a:r>
            <a:r>
              <a:rPr lang="en-US" sz="2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200" b="0" i="0" u="none" strike="noStrike" cap="none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Considere</a:t>
            </a:r>
            <a:r>
              <a:rPr lang="en-US" sz="2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US" sz="2200" b="0" i="0" u="none" strike="noStrike" cap="none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siguientes</a:t>
            </a:r>
            <a:r>
              <a:rPr lang="en-US" sz="2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20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Reflexione sobre sus propias experiencias con el aprendizaje combinado. ¿Se ha encontrado con alguno de los modelos descritos en su trayectoria educativa? En caso afirmativo, ¿cómo fue tu experiencia?</a:t>
            </a:r>
            <a:endParaRPr sz="22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Explore los retos y consideraciones asociados a la implantación de modelos de aprendizaje combinado, incluidos los obstáculos tecnológicos, la resistencia al cambio, el mantenimiento del compromiso, la garantía de la equidad y la seguridad y privacidad de los datos. Cómo podría abordar estos retos en su propio contexto educativo?</a:t>
            </a:r>
            <a:endParaRPr sz="22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Reflexiona sobre la cita de Albert Einstein: "La educación no es el aprendizaje de hechos, sino el entrenamiento de la mente para pensar". ¿Cómo se relaciona esta cita con los objetivos y principios del aprendizaje combinado?</a:t>
            </a:r>
            <a:endParaRPr sz="22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990C6DBA-0ECB-C721-EFB9-19A9BFA0DBE8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C5E13CF8-6C39-29CA-B687-B1FAC006DA0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f310491f38_0_173"/>
          <p:cNvSpPr txBox="1"/>
          <p:nvPr/>
        </p:nvSpPr>
        <p:spPr>
          <a:xfrm>
            <a:off x="1028700" y="827483"/>
            <a:ext cx="69903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Objetivos de aprendizaje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1f310491f38_0_173"/>
          <p:cNvSpPr txBox="1"/>
          <p:nvPr/>
        </p:nvSpPr>
        <p:spPr>
          <a:xfrm>
            <a:off x="748500" y="3450150"/>
            <a:ext cx="7647000" cy="414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3885" marR="0" lvl="1" indent="-299085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•"/>
            </a:pP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Comprender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beneficios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asociados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aplicación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combinado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tanto para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educadores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7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603885" lvl="1" indent="-299085">
              <a:lnSpc>
                <a:spcPct val="140014"/>
              </a:lnSpc>
              <a:buClr>
                <a:srgbClr val="121212"/>
              </a:buClr>
              <a:buSzPts val="2750"/>
              <a:buFont typeface="Arial"/>
              <a:buChar char="•"/>
            </a:pP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Evaluar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críticamente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consideraciones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conlleva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implantación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750" dirty="0">
                <a:solidFill>
                  <a:schemeClr val="dk1"/>
                </a:solidFill>
              </a:rPr>
              <a:t>Blended learners.</a:t>
            </a:r>
            <a:endParaRPr lang="en-US" sz="27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1" name="Google Shape;111;g1f310491f38_0_173"/>
          <p:cNvSpPr/>
          <p:nvPr/>
        </p:nvSpPr>
        <p:spPr>
          <a:xfrm>
            <a:off x="9144000" y="3783991"/>
            <a:ext cx="9144000" cy="65031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f310491f38_0_173"/>
          <p:cNvSpPr/>
          <p:nvPr/>
        </p:nvSpPr>
        <p:spPr>
          <a:xfrm>
            <a:off x="9144000" y="0"/>
            <a:ext cx="9144000" cy="51435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1f310491f38_0_173"/>
          <p:cNvSpPr/>
          <p:nvPr/>
        </p:nvSpPr>
        <p:spPr>
          <a:xfrm rot="5400000">
            <a:off x="9144000" y="7702914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14" name="Google Shape;114;g1f310491f38_0_173"/>
          <p:cNvSpPr/>
          <p:nvPr/>
        </p:nvSpPr>
        <p:spPr>
          <a:xfrm rot="-5400000">
            <a:off x="15703914" y="0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15" name="Google Shape;115;g1f310491f38_0_173"/>
          <p:cNvSpPr/>
          <p:nvPr/>
        </p:nvSpPr>
        <p:spPr>
          <a:xfrm>
            <a:off x="11243339" y="2258982"/>
            <a:ext cx="4945322" cy="5769036"/>
          </a:xfrm>
          <a:custGeom>
            <a:avLst/>
            <a:gdLst/>
            <a:ahLst/>
            <a:cxnLst/>
            <a:rect l="l" t="t" r="r" b="b"/>
            <a:pathLst>
              <a:path w="4945322" h="5769036" extrusionOk="0">
                <a:moveTo>
                  <a:pt x="0" y="0"/>
                </a:moveTo>
                <a:lnTo>
                  <a:pt x="4945322" y="0"/>
                </a:lnTo>
                <a:lnTo>
                  <a:pt x="4945322" y="5769036"/>
                </a:lnTo>
                <a:lnTo>
                  <a:pt x="0" y="5769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7486" r="-37486"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16" name="Google Shape;116;g1f310491f38_0_173"/>
          <p:cNvSpPr/>
          <p:nvPr/>
        </p:nvSpPr>
        <p:spPr>
          <a:xfrm>
            <a:off x="385759" y="8288550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17" name="Google Shape;117;g1f310491f38_0_173"/>
          <p:cNvSpPr/>
          <p:nvPr/>
        </p:nvSpPr>
        <p:spPr>
          <a:xfrm>
            <a:off x="2874251" y="91043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pic>
        <p:nvPicPr>
          <p:cNvPr id="2" name="Google Shape;92;p1">
            <a:extLst>
              <a:ext uri="{FF2B5EF4-FFF2-40B4-BE49-F238E27FC236}">
                <a16:creationId xmlns:a16="http://schemas.microsoft.com/office/drawing/2014/main" id="{DE9C6621-8740-ED10-DD6F-2706EC56C27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24" name="Google Shape;124;p3"/>
          <p:cNvSpPr txBox="1"/>
          <p:nvPr/>
        </p:nvSpPr>
        <p:spPr>
          <a:xfrm>
            <a:off x="1028700" y="1052243"/>
            <a:ext cx="15998688" cy="118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1"/>
              </a:lnSpc>
              <a:buSzPts val="6999"/>
            </a:pPr>
            <a:r>
              <a:rPr lang="en-US" sz="6950" b="0" i="0" u="none" strike="noStrike" cap="none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Modelos</a:t>
            </a:r>
            <a:r>
              <a:rPr lang="en-US" sz="6950" b="0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6950" dirty="0">
                <a:solidFill>
                  <a:srgbClr val="033C5B"/>
                </a:solidFill>
              </a:rPr>
              <a:t>Blended Learning</a:t>
            </a:r>
            <a:endParaRPr lang="en-US" sz="6950" b="0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1028700" y="2856925"/>
            <a:ext cx="10067700" cy="55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07916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en-US" sz="2750" dirty="0">
                <a:solidFill>
                  <a:schemeClr val="dk1"/>
                </a:solidFill>
              </a:rPr>
              <a:t>Blended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dirty="0">
                <a:solidFill>
                  <a:schemeClr val="dk1"/>
                </a:solidFill>
              </a:rPr>
              <a:t>Larning se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puede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dividirse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principales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7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28" name="Google Shape;128;p3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30" name="Google Shape;130;p3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701" y="3837425"/>
            <a:ext cx="14525813" cy="39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82D391E7-B2DC-B713-1FE3-4A6C71DC5FE7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A8AEB67D-2A2C-9A94-DDCA-8739EE75E36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d847b50ad_0_0"/>
          <p:cNvSpPr/>
          <p:nvPr/>
        </p:nvSpPr>
        <p:spPr>
          <a:xfrm>
            <a:off x="17044742" y="-150232"/>
            <a:ext cx="1246800" cy="8963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30d847b50ad_0_0"/>
          <p:cNvSpPr/>
          <p:nvPr/>
        </p:nvSpPr>
        <p:spPr>
          <a:xfrm rot="10800000">
            <a:off x="13957626" y="-5982"/>
            <a:ext cx="4333875" cy="4326941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38" name="Google Shape;138;g30d847b50ad_0_0"/>
          <p:cNvSpPr txBox="1"/>
          <p:nvPr/>
        </p:nvSpPr>
        <p:spPr>
          <a:xfrm>
            <a:off x="1028700" y="1052243"/>
            <a:ext cx="15804594" cy="118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1"/>
              </a:lnSpc>
              <a:buSzPts val="6999"/>
            </a:pPr>
            <a:r>
              <a:rPr lang="en-US" sz="6950" b="0" i="0" u="none" strike="noStrike" cap="none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Modelos</a:t>
            </a:r>
            <a:r>
              <a:rPr lang="en-US" sz="6950" b="0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6950" dirty="0">
                <a:solidFill>
                  <a:srgbClr val="033C5B"/>
                </a:solidFill>
              </a:rPr>
              <a:t>Blended Learning</a:t>
            </a:r>
            <a:endParaRPr lang="en-US" sz="6950" b="0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9" name="Google Shape;139;g30d847b50ad_0_0"/>
          <p:cNvSpPr/>
          <p:nvPr/>
        </p:nvSpPr>
        <p:spPr>
          <a:xfrm>
            <a:off x="16826047" y="607663"/>
            <a:ext cx="841375" cy="841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0d847b50ad_0_0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41" name="Google Shape;141;g30d847b50ad_0_0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43" name="Google Shape;143;g30d847b50ad_0_0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30d847b50ad_0_0"/>
          <p:cNvPicPr preferRelativeResize="0"/>
          <p:nvPr/>
        </p:nvPicPr>
        <p:blipFill rotWithShape="1">
          <a:blip r:embed="rId5">
            <a:alphaModFix/>
          </a:blip>
          <a:srcRect r="70164"/>
          <a:stretch/>
        </p:blipFill>
        <p:spPr>
          <a:xfrm>
            <a:off x="5627075" y="2695039"/>
            <a:ext cx="6184087" cy="5646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82DC4AFE-CF88-A289-EB79-5149B20DD766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E8758FE5-079D-08F1-677C-883E745CB6C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d847b50ad_0_13"/>
          <p:cNvSpPr/>
          <p:nvPr/>
        </p:nvSpPr>
        <p:spPr>
          <a:xfrm>
            <a:off x="17044742" y="-150232"/>
            <a:ext cx="1246800" cy="8963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0d847b50ad_0_13"/>
          <p:cNvSpPr/>
          <p:nvPr/>
        </p:nvSpPr>
        <p:spPr>
          <a:xfrm rot="10800000">
            <a:off x="13957626" y="-5982"/>
            <a:ext cx="4333875" cy="4326941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52" name="Google Shape;152;g30d847b50ad_0_13"/>
          <p:cNvSpPr/>
          <p:nvPr/>
        </p:nvSpPr>
        <p:spPr>
          <a:xfrm>
            <a:off x="16826047" y="607663"/>
            <a:ext cx="841375" cy="841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30d847b50ad_0_13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54" name="Google Shape;154;g30d847b50ad_0_13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56" name="Google Shape;156;g30d847b50ad_0_13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g30d847b50ad_0_13"/>
          <p:cNvPicPr preferRelativeResize="0"/>
          <p:nvPr/>
        </p:nvPicPr>
        <p:blipFill rotWithShape="1">
          <a:blip r:embed="rId5">
            <a:alphaModFix/>
          </a:blip>
          <a:srcRect l="29447" r="28249"/>
          <a:stretch/>
        </p:blipFill>
        <p:spPr>
          <a:xfrm>
            <a:off x="5306100" y="3083238"/>
            <a:ext cx="7316210" cy="47113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4;p3">
            <a:extLst>
              <a:ext uri="{FF2B5EF4-FFF2-40B4-BE49-F238E27FC236}">
                <a16:creationId xmlns:a16="http://schemas.microsoft.com/office/drawing/2014/main" id="{521DE22B-D98E-6E3C-B781-15BF129638D2}"/>
              </a:ext>
            </a:extLst>
          </p:cNvPr>
          <p:cNvSpPr txBox="1"/>
          <p:nvPr/>
        </p:nvSpPr>
        <p:spPr>
          <a:xfrm>
            <a:off x="1028700" y="1052243"/>
            <a:ext cx="15998688" cy="118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1"/>
              </a:lnSpc>
              <a:buSzPts val="6999"/>
            </a:pPr>
            <a:r>
              <a:rPr lang="en-US" sz="6950" b="0" i="0" u="none" strike="noStrike" cap="none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Modelos</a:t>
            </a:r>
            <a:r>
              <a:rPr lang="en-US" sz="6950" b="0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6950" dirty="0">
                <a:solidFill>
                  <a:srgbClr val="033C5B"/>
                </a:solidFill>
              </a:rPr>
              <a:t>Blended Learning</a:t>
            </a:r>
            <a:endParaRPr lang="en-US" sz="6950" b="0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DAE2E309-4384-EB45-A04B-5C715650B22F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92;p1">
            <a:extLst>
              <a:ext uri="{FF2B5EF4-FFF2-40B4-BE49-F238E27FC236}">
                <a16:creationId xmlns:a16="http://schemas.microsoft.com/office/drawing/2014/main" id="{18C0F357-7789-B27F-B803-4D377B56655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d847b50ad_0_26"/>
          <p:cNvSpPr/>
          <p:nvPr/>
        </p:nvSpPr>
        <p:spPr>
          <a:xfrm>
            <a:off x="17044742" y="-150232"/>
            <a:ext cx="1246800" cy="8963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30d847b50ad_0_26"/>
          <p:cNvSpPr/>
          <p:nvPr/>
        </p:nvSpPr>
        <p:spPr>
          <a:xfrm rot="10800000">
            <a:off x="13957626" y="-5982"/>
            <a:ext cx="4333875" cy="4326941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65" name="Google Shape;165;g30d847b50ad_0_26"/>
          <p:cNvSpPr/>
          <p:nvPr/>
        </p:nvSpPr>
        <p:spPr>
          <a:xfrm>
            <a:off x="16826047" y="607663"/>
            <a:ext cx="841375" cy="841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0d847b50ad_0_26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67" name="Google Shape;167;g30d847b50ad_0_26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69" name="Google Shape;169;g30d847b50ad_0_26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30d847b50ad_0_26"/>
          <p:cNvPicPr preferRelativeResize="0"/>
          <p:nvPr/>
        </p:nvPicPr>
        <p:blipFill rotWithShape="1">
          <a:blip r:embed="rId5">
            <a:alphaModFix/>
          </a:blip>
          <a:srcRect l="70164"/>
          <a:stretch/>
        </p:blipFill>
        <p:spPr>
          <a:xfrm>
            <a:off x="6069078" y="3103313"/>
            <a:ext cx="5705241" cy="52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4;p3">
            <a:extLst>
              <a:ext uri="{FF2B5EF4-FFF2-40B4-BE49-F238E27FC236}">
                <a16:creationId xmlns:a16="http://schemas.microsoft.com/office/drawing/2014/main" id="{EF2D6526-5B01-A539-FBF2-23EBF5F3EAF2}"/>
              </a:ext>
            </a:extLst>
          </p:cNvPr>
          <p:cNvSpPr txBox="1"/>
          <p:nvPr/>
        </p:nvSpPr>
        <p:spPr>
          <a:xfrm>
            <a:off x="1028700" y="1052243"/>
            <a:ext cx="15998688" cy="118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1"/>
              </a:lnSpc>
              <a:buSzPts val="6999"/>
            </a:pPr>
            <a:r>
              <a:rPr lang="en-US" sz="6950" b="0" i="0" u="none" strike="noStrike" cap="none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Modelos</a:t>
            </a:r>
            <a:r>
              <a:rPr lang="en-US" sz="6950" b="0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6950" dirty="0">
                <a:solidFill>
                  <a:srgbClr val="033C5B"/>
                </a:solidFill>
              </a:rPr>
              <a:t>Blended Learning</a:t>
            </a:r>
            <a:endParaRPr lang="en-US" sz="6950" b="0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0F302A6B-DEA0-47EF-9BD0-560C82C5E24A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92;p1">
            <a:extLst>
              <a:ext uri="{FF2B5EF4-FFF2-40B4-BE49-F238E27FC236}">
                <a16:creationId xmlns:a16="http://schemas.microsoft.com/office/drawing/2014/main" id="{191622F6-A274-2BB8-E52B-1C77AE7A259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79" name="Google Shape;179;p4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80" name="Google Shape;180;p4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84" name="Google Shape;184;p4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86" name="Google Shape;186;p4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4" title="A Guide to Blended Learning Chapter 1: Blended Learning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82772" y="3197036"/>
            <a:ext cx="9322450" cy="52438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4;p3">
            <a:extLst>
              <a:ext uri="{FF2B5EF4-FFF2-40B4-BE49-F238E27FC236}">
                <a16:creationId xmlns:a16="http://schemas.microsoft.com/office/drawing/2014/main" id="{07793512-8C0E-A479-FB42-ED57B4416442}"/>
              </a:ext>
            </a:extLst>
          </p:cNvPr>
          <p:cNvSpPr txBox="1"/>
          <p:nvPr/>
        </p:nvSpPr>
        <p:spPr>
          <a:xfrm>
            <a:off x="813040" y="1375734"/>
            <a:ext cx="15998688" cy="118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1"/>
              </a:lnSpc>
              <a:buSzPts val="6999"/>
            </a:pPr>
            <a:r>
              <a:rPr lang="en-US" sz="6950" b="0" i="0" u="none" strike="noStrike" cap="none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Modelos</a:t>
            </a:r>
            <a:r>
              <a:rPr lang="en-US" sz="6950" b="0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6950" dirty="0">
                <a:solidFill>
                  <a:srgbClr val="033C5B"/>
                </a:solidFill>
              </a:rPr>
              <a:t>Blended Learning</a:t>
            </a:r>
            <a:endParaRPr lang="en-US" sz="6950" b="0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D587FB18-173B-A49E-9CE4-32027EDC735B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92;p1">
            <a:extLst>
              <a:ext uri="{FF2B5EF4-FFF2-40B4-BE49-F238E27FC236}">
                <a16:creationId xmlns:a16="http://schemas.microsoft.com/office/drawing/2014/main" id="{18A56B30-170D-6DD4-D1FC-9E71B8D8979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/>
          <p:nvPr/>
        </p:nvSpPr>
        <p:spPr>
          <a:xfrm>
            <a:off x="0" y="0"/>
            <a:ext cx="9144000" cy="880406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0" y="1157630"/>
            <a:ext cx="9144000" cy="7646437"/>
          </a:xfrm>
          <a:custGeom>
            <a:avLst/>
            <a:gdLst/>
            <a:ahLst/>
            <a:cxnLst/>
            <a:rect l="l" t="t" r="r" b="b"/>
            <a:pathLst>
              <a:path w="6350000" h="5310026" extrusionOk="0">
                <a:moveTo>
                  <a:pt x="6350000" y="5310026"/>
                </a:moveTo>
                <a:lnTo>
                  <a:pt x="0" y="5310026"/>
                </a:lnTo>
                <a:lnTo>
                  <a:pt x="0" y="0"/>
                </a:lnTo>
                <a:lnTo>
                  <a:pt x="6350000" y="5310026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94" name="Google Shape;194;p5"/>
          <p:cNvSpPr/>
          <p:nvPr/>
        </p:nvSpPr>
        <p:spPr>
          <a:xfrm flipH="1">
            <a:off x="-117412" y="6453106"/>
            <a:ext cx="3833894" cy="3833894"/>
          </a:xfrm>
          <a:custGeom>
            <a:avLst/>
            <a:gdLst/>
            <a:ahLst/>
            <a:cxnLst/>
            <a:rect l="l" t="t" r="r" b="b"/>
            <a:pathLst>
              <a:path w="3833894" h="3833894" extrusionOk="0">
                <a:moveTo>
                  <a:pt x="3833894" y="0"/>
                </a:moveTo>
                <a:lnTo>
                  <a:pt x="0" y="0"/>
                </a:lnTo>
                <a:lnTo>
                  <a:pt x="0" y="3833894"/>
                </a:lnTo>
                <a:lnTo>
                  <a:pt x="3833894" y="3833894"/>
                </a:lnTo>
                <a:lnTo>
                  <a:pt x="383389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95" name="Google Shape;195;p5"/>
          <p:cNvSpPr/>
          <p:nvPr/>
        </p:nvSpPr>
        <p:spPr>
          <a:xfrm rot="10800000" flipH="1">
            <a:off x="5310106" y="0"/>
            <a:ext cx="3833894" cy="3833894"/>
          </a:xfrm>
          <a:custGeom>
            <a:avLst/>
            <a:gdLst/>
            <a:ahLst/>
            <a:cxnLst/>
            <a:rect l="l" t="t" r="r" b="b"/>
            <a:pathLst>
              <a:path w="3833894" h="3833894" extrusionOk="0">
                <a:moveTo>
                  <a:pt x="3833894" y="0"/>
                </a:moveTo>
                <a:lnTo>
                  <a:pt x="0" y="0"/>
                </a:lnTo>
                <a:lnTo>
                  <a:pt x="0" y="3833894"/>
                </a:lnTo>
                <a:lnTo>
                  <a:pt x="3833894" y="3833894"/>
                </a:lnTo>
                <a:lnTo>
                  <a:pt x="383389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96" name="Google Shape;196;p5"/>
          <p:cNvSpPr txBox="1"/>
          <p:nvPr/>
        </p:nvSpPr>
        <p:spPr>
          <a:xfrm>
            <a:off x="9613828" y="685850"/>
            <a:ext cx="83754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Componentes clave de los modelos de aprendizaje combinado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98" name="Google Shape;198;p5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00" name="Google Shape;200;p5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5"/>
          <p:cNvSpPr txBox="1"/>
          <p:nvPr/>
        </p:nvSpPr>
        <p:spPr>
          <a:xfrm>
            <a:off x="9613825" y="5812462"/>
            <a:ext cx="80544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032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Char char="●"/>
            </a:pPr>
            <a:r>
              <a:rPr lang="en-US" sz="275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Plataformas de aprendizaje en línea</a:t>
            </a:r>
            <a:endParaRPr sz="275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●"/>
            </a:pPr>
            <a:r>
              <a:rPr lang="en-US" sz="275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Enseñanza presencial</a:t>
            </a:r>
            <a:endParaRPr sz="275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●"/>
            </a:pPr>
            <a:r>
              <a:rPr lang="en-US" sz="275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Actividades síncronas y asíncronas</a:t>
            </a:r>
            <a:endParaRPr sz="275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●"/>
            </a:pPr>
            <a:r>
              <a:rPr lang="en-US" sz="275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Enseñanza diferenciada</a:t>
            </a:r>
            <a:endParaRPr sz="275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44575" y="1157625"/>
            <a:ext cx="6381318" cy="636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565F11FD-3593-0E3B-8E87-36DFE15E0868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74071F16-54BD-32C4-C398-0432E00E3BB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0356ca-346a-4774-90c4-b8265c315fe5">
      <Terms xmlns="http://schemas.microsoft.com/office/infopath/2007/PartnerControls"/>
    </lcf76f155ced4ddcb4097134ff3c332f>
    <TaxCatchAll xmlns="80851ba6-372d-4eec-a67e-3d5093ef50d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0D74CAA8C8594FB527560337980BAE" ma:contentTypeVersion="19" ma:contentTypeDescription="Ein neues Dokument erstellen." ma:contentTypeScope="" ma:versionID="de9c66bf42ae57207250e9ddcc5f2c23">
  <xsd:schema xmlns:xsd="http://www.w3.org/2001/XMLSchema" xmlns:xs="http://www.w3.org/2001/XMLSchema" xmlns:p="http://schemas.microsoft.com/office/2006/metadata/properties" xmlns:ns2="430356ca-346a-4774-90c4-b8265c315fe5" xmlns:ns3="80851ba6-372d-4eec-a67e-3d5093ef50d5" targetNamespace="http://schemas.microsoft.com/office/2006/metadata/properties" ma:root="true" ma:fieldsID="ae3ca1000d0d13e2f978f704e2abaa6a" ns2:_="" ns3:_="">
    <xsd:import namespace="430356ca-346a-4774-90c4-b8265c315fe5"/>
    <xsd:import namespace="80851ba6-372d-4eec-a67e-3d5093ef50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356ca-346a-4774-90c4-b8265c315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fac5efca-ab7b-4df3-a5b5-32f8be9274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51ba6-372d-4eec-a67e-3d5093ef50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7cff63cb-ef2b-47ba-aad7-787bf7359fba}" ma:internalName="TaxCatchAll" ma:showField="CatchAllData" ma:web="80851ba6-372d-4eec-a67e-3d5093ef50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31F4D2-72F5-4C67-A173-647AEEBEB7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7474C2-F292-4FEA-B160-A7DA55D19A52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80851ba6-372d-4eec-a67e-3d5093ef50d5"/>
    <ds:schemaRef ds:uri="http://purl.org/dc/elements/1.1/"/>
    <ds:schemaRef ds:uri="http://schemas.openxmlformats.org/package/2006/metadata/core-properties"/>
    <ds:schemaRef ds:uri="430356ca-346a-4774-90c4-b8265c315fe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AE889C-6CCE-48B6-9E01-FE8B6723E0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0356ca-346a-4774-90c4-b8265c315fe5"/>
    <ds:schemaRef ds:uri="80851ba6-372d-4eec-a67e-3d5093ef50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2146</Words>
  <Application>Microsoft Office PowerPoint</Application>
  <PresentationFormat>Custom</PresentationFormat>
  <Paragraphs>89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stsal</dc:creator>
  <cp:keywords>, docId:EAA757941862681EBA35C8B59B40C708</cp:keywords>
  <cp:lastModifiedBy>Sotiria Tsalamani</cp:lastModifiedBy>
  <cp:revision>47</cp:revision>
  <dcterms:created xsi:type="dcterms:W3CDTF">2006-08-16T00:00:00Z</dcterms:created>
  <dcterms:modified xsi:type="dcterms:W3CDTF">2024-11-08T18:34:45Z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0x0101001C0D74CAA8C8594FB527560337980BAE</vt:lpwstr>
  </property>
  <property fmtid="{D5CDD505-2E9C-101B-9397-08002B2CF9AE}" pid="3" name="MediaServiceImageTags">
    <vt:lpwstr/>
  </property>
</Properties>
</file>