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UFkR+tZqnQoM1qjxiv9/zTEId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5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2179FCDF-FF0F-462F-85D6-85A7DFC9929D}"/>
    <pc:docChg chg="delSld modSld">
      <pc:chgData name="Sotiria Tsalamani" userId="0aff0c30-cece-41cc-9db4-2deca530e686" providerId="ADAL" clId="{2179FCDF-FF0F-462F-85D6-85A7DFC9929D}" dt="2024-11-09T09:55:13.277" v="64" actId="20577"/>
      <pc:docMkLst>
        <pc:docMk/>
      </pc:docMkLst>
      <pc:sldChg chg="modSp mod">
        <pc:chgData name="Sotiria Tsalamani" userId="0aff0c30-cece-41cc-9db4-2deca530e686" providerId="ADAL" clId="{2179FCDF-FF0F-462F-85D6-85A7DFC9929D}" dt="2024-11-09T09:55:13.277" v="64" actId="20577"/>
        <pc:sldMkLst>
          <pc:docMk/>
          <pc:sldMk cId="0" sldId="256"/>
        </pc:sldMkLst>
        <pc:spChg chg="mod">
          <ac:chgData name="Sotiria Tsalamani" userId="0aff0c30-cece-41cc-9db4-2deca530e686" providerId="ADAL" clId="{2179FCDF-FF0F-462F-85D6-85A7DFC9929D}" dt="2024-11-09T09:55:13.277" v="64" actId="20577"/>
          <ac:spMkLst>
            <pc:docMk/>
            <pc:sldMk cId="0" sldId="256"/>
            <ac:spMk id="84" creationId="{00000000-0000-0000-0000-000000000000}"/>
          </ac:spMkLst>
        </pc:spChg>
        <pc:spChg chg="mod">
          <ac:chgData name="Sotiria Tsalamani" userId="0aff0c30-cece-41cc-9db4-2deca530e686" providerId="ADAL" clId="{2179FCDF-FF0F-462F-85D6-85A7DFC9929D}" dt="2024-11-08T23:00:50.606" v="31" actId="1076"/>
          <ac:spMkLst>
            <pc:docMk/>
            <pc:sldMk cId="0" sldId="256"/>
            <ac:spMk id="91" creationId="{00000000-0000-0000-0000-000000000000}"/>
          </ac:spMkLst>
        </pc:spChg>
      </pc:sldChg>
      <pc:sldChg chg="modSp mod">
        <pc:chgData name="Sotiria Tsalamani" userId="0aff0c30-cece-41cc-9db4-2deca530e686" providerId="ADAL" clId="{2179FCDF-FF0F-462F-85D6-85A7DFC9929D}" dt="2024-11-08T23:00:35.218" v="28" actId="1076"/>
        <pc:sldMkLst>
          <pc:docMk/>
          <pc:sldMk cId="0" sldId="257"/>
        </pc:sldMkLst>
        <pc:spChg chg="mod">
          <ac:chgData name="Sotiria Tsalamani" userId="0aff0c30-cece-41cc-9db4-2deca530e686" providerId="ADAL" clId="{2179FCDF-FF0F-462F-85D6-85A7DFC9929D}" dt="2024-11-08T23:00:33.024" v="27" actId="1076"/>
          <ac:spMkLst>
            <pc:docMk/>
            <pc:sldMk cId="0" sldId="257"/>
            <ac:spMk id="96" creationId="{00000000-0000-0000-0000-000000000000}"/>
          </ac:spMkLst>
        </pc:spChg>
        <pc:spChg chg="mod">
          <ac:chgData name="Sotiria Tsalamani" userId="0aff0c30-cece-41cc-9db4-2deca530e686" providerId="ADAL" clId="{2179FCDF-FF0F-462F-85D6-85A7DFC9929D}" dt="2024-11-08T23:00:35.218" v="28" actId="1076"/>
          <ac:spMkLst>
            <pc:docMk/>
            <pc:sldMk cId="0" sldId="257"/>
            <ac:spMk id="97" creationId="{00000000-0000-0000-0000-000000000000}"/>
          </ac:spMkLst>
        </pc:spChg>
      </pc:sldChg>
      <pc:sldChg chg="del">
        <pc:chgData name="Sotiria Tsalamani" userId="0aff0c30-cece-41cc-9db4-2deca530e686" providerId="ADAL" clId="{2179FCDF-FF0F-462F-85D6-85A7DFC9929D}" dt="2024-11-08T23:00:37.052" v="29" actId="47"/>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f4627dc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bf4627dc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d859219c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30d859219c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0d859219c7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30d859219c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d859219c7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30d859219c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f4627dc08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bf4627dc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d859219c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30d859219c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www.youtube.com/watch?v=nha62Gs6t-E"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kEld3h_JTx0"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youtube.com/watch?v=9b5yvgKQdqE"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bf4627dc08_0_0"/>
          <p:cNvSpPr txBox="1"/>
          <p:nvPr/>
        </p:nvSpPr>
        <p:spPr>
          <a:xfrm>
            <a:off x="1028700" y="2418939"/>
            <a:ext cx="9259200" cy="35086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l-GR" sz="4400" b="1" i="0" u="none" strike="noStrike" cap="none">
                <a:solidFill>
                  <a:srgbClr val="FB8709"/>
                </a:solidFill>
                <a:latin typeface="Arial"/>
                <a:ea typeface="Arial"/>
                <a:cs typeface="Arial"/>
                <a:sym typeface="Arial"/>
              </a:rPr>
              <a:t>Ενότητα</a:t>
            </a:r>
            <a:r>
              <a:rPr lang="en-US" sz="4400" b="1" i="0" u="none" strike="noStrike" cap="none">
                <a:solidFill>
                  <a:srgbClr val="FB8709"/>
                </a:solidFill>
                <a:latin typeface="Arial"/>
                <a:ea typeface="Arial"/>
                <a:cs typeface="Arial"/>
                <a:sym typeface="Arial"/>
              </a:rPr>
              <a:t> </a:t>
            </a:r>
            <a:r>
              <a:rPr lang="en-US" sz="4400" b="1" i="0" u="none" strike="noStrike" cap="none" dirty="0">
                <a:solidFill>
                  <a:srgbClr val="FB8709"/>
                </a:solidFill>
                <a:latin typeface="Arial"/>
                <a:ea typeface="Arial"/>
                <a:cs typeface="Arial"/>
                <a:sym typeface="Arial"/>
              </a:rPr>
              <a:t>1 - </a:t>
            </a:r>
            <a:r>
              <a:rPr lang="en-US" sz="4400" b="1" i="0" u="none" strike="noStrike" cap="none" dirty="0" err="1">
                <a:solidFill>
                  <a:srgbClr val="FB8709"/>
                </a:solidFill>
                <a:latin typeface="Arial"/>
                <a:ea typeface="Arial"/>
                <a:cs typeface="Arial"/>
                <a:sym typeface="Arial"/>
              </a:rPr>
              <a:t>Εισ</a:t>
            </a:r>
            <a:r>
              <a:rPr lang="en-US" sz="4400" b="1" i="0" u="none" strike="noStrike" cap="none" dirty="0">
                <a:solidFill>
                  <a:srgbClr val="FB8709"/>
                </a:solidFill>
                <a:latin typeface="Arial"/>
                <a:ea typeface="Arial"/>
                <a:cs typeface="Arial"/>
                <a:sym typeface="Arial"/>
              </a:rPr>
              <a:t>αγωγή στη μικτή μάθηση και στις συνεργατικές μεθόδους διδασκαλίας</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l-GR" sz="3200" b="1" i="0" u="none" strike="noStrike" cap="none" dirty="0">
                <a:solidFill>
                  <a:srgbClr val="053249"/>
                </a:solidFill>
                <a:latin typeface="Arial"/>
                <a:ea typeface="Arial"/>
                <a:cs typeface="Arial"/>
                <a:sym typeface="Arial"/>
              </a:rPr>
              <a:t>Μάθημα</a:t>
            </a:r>
            <a:r>
              <a:rPr lang="en-US" sz="3200" b="1" i="0" u="none" strike="noStrike" cap="none" dirty="0">
                <a:solidFill>
                  <a:srgbClr val="053249"/>
                </a:solidFill>
                <a:latin typeface="Arial"/>
                <a:ea typeface="Arial"/>
                <a:cs typeface="Arial"/>
                <a:sym typeface="Arial"/>
              </a:rPr>
              <a:t> 2 - Παιδαγωγικές θεωρίες που υποστηρίζουν μικτές και συνεργατικές προσεγγίσεις</a:t>
            </a:r>
            <a:endParaRPr sz="3200" b="1" i="0" u="none" strike="noStrike" cap="none" dirty="0">
              <a:solidFill>
                <a:srgbClr val="000000"/>
              </a:solidFill>
              <a:latin typeface="Arial"/>
              <a:ea typeface="Arial"/>
              <a:cs typeface="Arial"/>
              <a:sym typeface="Arial"/>
            </a:endParaRPr>
          </a:p>
        </p:txBody>
      </p:sp>
      <p:sp>
        <p:nvSpPr>
          <p:cNvPr id="85" name="Google Shape;85;g2bf4627dc0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g2bf4627dc0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g2bf4627dc0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g2bf4627dc0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g2bf4627dc08_0_0"/>
          <p:cNvSpPr txBox="1"/>
          <p:nvPr/>
        </p:nvSpPr>
        <p:spPr>
          <a:xfrm>
            <a:off x="1028700" y="9634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sz="1400" b="0" i="0" u="none" strike="noStrike" cap="none">
              <a:solidFill>
                <a:srgbClr val="000000"/>
              </a:solidFill>
              <a:latin typeface="Arial"/>
              <a:ea typeface="Arial"/>
              <a:cs typeface="Arial"/>
              <a:sym typeface="Arial"/>
            </a:endParaRPr>
          </a:p>
        </p:txBody>
      </p:sp>
      <p:sp>
        <p:nvSpPr>
          <p:cNvPr id="91" name="Google Shape;91;g2bf4627dc08_0_0"/>
          <p:cNvSpPr txBox="1"/>
          <p:nvPr/>
        </p:nvSpPr>
        <p:spPr>
          <a:xfrm>
            <a:off x="4381656" y="8711084"/>
            <a:ext cx="6720600"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Google Shape;92;p1">
            <a:extLst>
              <a:ext uri="{FF2B5EF4-FFF2-40B4-BE49-F238E27FC236}">
                <a16:creationId xmlns:a16="http://schemas.microsoft.com/office/drawing/2014/main" id="{A307A39C-C223-83E1-16B4-FE2AB7A394E2}"/>
              </a:ext>
            </a:extLst>
          </p:cNvPr>
          <p:cNvPicPr preferRelativeResize="0"/>
          <p:nvPr/>
        </p:nvPicPr>
        <p:blipFill rotWithShape="1">
          <a:blip r:embed="rId5">
            <a:alphaModFix/>
          </a:blip>
          <a:srcRect/>
          <a:stretch/>
        </p:blipFill>
        <p:spPr>
          <a:xfrm>
            <a:off x="16830938" y="9488286"/>
            <a:ext cx="1310997" cy="476726"/>
          </a:xfrm>
          <a:prstGeom prst="rect">
            <a:avLst/>
          </a:prstGeom>
          <a:noFill/>
          <a:ln>
            <a:noFill/>
          </a:ln>
        </p:spPr>
      </p:pic>
      <p:pic>
        <p:nvPicPr>
          <p:cNvPr id="3" name="Picture 2" descr="A group of people sitting at a table&#10;&#10;Description automatically generated">
            <a:extLst>
              <a:ext uri="{FF2B5EF4-FFF2-40B4-BE49-F238E27FC236}">
                <a16:creationId xmlns:a16="http://schemas.microsoft.com/office/drawing/2014/main" id="{0F85F8D9-03D4-C897-7525-B9673C1ED407}"/>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2"/>
        <p:cNvGrpSpPr/>
        <p:nvPr/>
      </p:nvGrpSpPr>
      <p:grpSpPr>
        <a:xfrm>
          <a:off x="0" y="0"/>
          <a:ext cx="0" cy="0"/>
          <a:chOff x="0" y="0"/>
          <a:chExt cx="0" cy="0"/>
        </a:xfrm>
      </p:grpSpPr>
      <p:sp>
        <p:nvSpPr>
          <p:cNvPr id="233" name="Google Shape;233;g30d859219c7_0_82"/>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30d859219c7_0_82"/>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0d859219c7_0_82"/>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36" name="Google Shape;236;g30d859219c7_0_82"/>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30d859219c7_0_82"/>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59219c7_0_82"/>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39" name="Google Shape;239;g30d859219c7_0_82"/>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0d859219c7_0_82"/>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30d859219c7_0_8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42" name="Google Shape;242;g30d859219c7_0_8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44" name="Google Shape;244;g30d859219c7_0_8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30d859219c7_0_82"/>
          <p:cNvSpPr txBox="1"/>
          <p:nvPr/>
        </p:nvSpPr>
        <p:spPr>
          <a:xfrm>
            <a:off x="1561769" y="509222"/>
            <a:ext cx="14178000" cy="28443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 - Ενίσχυση</a:t>
            </a:r>
            <a:endParaRPr sz="1400" b="0" i="0" u="none" strike="noStrike" cap="none">
              <a:solidFill>
                <a:srgbClr val="000000"/>
              </a:solidFill>
              <a:latin typeface="Arial"/>
              <a:ea typeface="Arial"/>
              <a:cs typeface="Arial"/>
              <a:sym typeface="Arial"/>
            </a:endParaRPr>
          </a:p>
        </p:txBody>
      </p:sp>
      <p:pic>
        <p:nvPicPr>
          <p:cNvPr id="246" name="Google Shape;246;g30d859219c7_0_82"/>
          <p:cNvPicPr preferRelativeResize="0"/>
          <p:nvPr/>
        </p:nvPicPr>
        <p:blipFill rotWithShape="1">
          <a:blip r:embed="rId5">
            <a:alphaModFix/>
          </a:blip>
          <a:srcRect t="48772" b="24904"/>
          <a:stretch/>
        </p:blipFill>
        <p:spPr>
          <a:xfrm>
            <a:off x="2741750" y="5257597"/>
            <a:ext cx="11818050" cy="1638125"/>
          </a:xfrm>
          <a:prstGeom prst="rect">
            <a:avLst/>
          </a:prstGeom>
          <a:noFill/>
          <a:ln>
            <a:noFill/>
          </a:ln>
        </p:spPr>
      </p:pic>
      <p:sp>
        <p:nvSpPr>
          <p:cNvPr id="2" name="Google Shape;128;p3">
            <a:extLst>
              <a:ext uri="{FF2B5EF4-FFF2-40B4-BE49-F238E27FC236}">
                <a16:creationId xmlns:a16="http://schemas.microsoft.com/office/drawing/2014/main" id="{1175DBF1-1603-BC20-12A9-6DFA72A4381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7A8A5772-4C67-B852-C32D-7123A09A686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0"/>
        <p:cNvGrpSpPr/>
        <p:nvPr/>
      </p:nvGrpSpPr>
      <p:grpSpPr>
        <a:xfrm>
          <a:off x="0" y="0"/>
          <a:ext cx="0" cy="0"/>
          <a:chOff x="0" y="0"/>
          <a:chExt cx="0" cy="0"/>
        </a:xfrm>
      </p:grpSpPr>
      <p:sp>
        <p:nvSpPr>
          <p:cNvPr id="251" name="Google Shape;251;g30d859219c7_0_6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30d859219c7_0_6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59219c7_0_6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54" name="Google Shape;254;g30d859219c7_0_6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30d859219c7_0_6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30d859219c7_0_6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57" name="Google Shape;257;g30d859219c7_0_6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30d859219c7_0_6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30d859219c7_0_6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60" name="Google Shape;260;g30d859219c7_0_6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62" name="Google Shape;262;g30d859219c7_0_6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30d859219c7_0_65"/>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 - </a:t>
            </a:r>
            <a:r>
              <a:rPr lang="en-US" sz="8799">
                <a:solidFill>
                  <a:srgbClr val="033C5B"/>
                </a:solidFill>
              </a:rPr>
              <a:t>Τροποποίηση</a:t>
            </a:r>
            <a:endParaRPr sz="1400" b="0" i="0" u="none" strike="noStrike" cap="none">
              <a:solidFill>
                <a:srgbClr val="000000"/>
              </a:solidFill>
              <a:latin typeface="Arial"/>
              <a:ea typeface="Arial"/>
              <a:cs typeface="Arial"/>
              <a:sym typeface="Arial"/>
            </a:endParaRPr>
          </a:p>
        </p:txBody>
      </p:sp>
      <p:pic>
        <p:nvPicPr>
          <p:cNvPr id="264" name="Google Shape;264;g30d859219c7_0_65"/>
          <p:cNvPicPr preferRelativeResize="0"/>
          <p:nvPr/>
        </p:nvPicPr>
        <p:blipFill rotWithShape="1">
          <a:blip r:embed="rId5">
            <a:alphaModFix/>
          </a:blip>
          <a:srcRect t="24245" b="51226"/>
          <a:stretch/>
        </p:blipFill>
        <p:spPr>
          <a:xfrm>
            <a:off x="2741750" y="3731200"/>
            <a:ext cx="11818050" cy="1526400"/>
          </a:xfrm>
          <a:prstGeom prst="rect">
            <a:avLst/>
          </a:prstGeom>
          <a:noFill/>
          <a:ln>
            <a:noFill/>
          </a:ln>
        </p:spPr>
      </p:pic>
      <p:sp>
        <p:nvSpPr>
          <p:cNvPr id="2" name="Google Shape;128;p3">
            <a:extLst>
              <a:ext uri="{FF2B5EF4-FFF2-40B4-BE49-F238E27FC236}">
                <a16:creationId xmlns:a16="http://schemas.microsoft.com/office/drawing/2014/main" id="{2152A387-E352-6630-CD7D-76FE46B3424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7CFB8775-5A68-55E4-FD87-B3A35E0CEC51}"/>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8"/>
        <p:cNvGrpSpPr/>
        <p:nvPr/>
      </p:nvGrpSpPr>
      <p:grpSpPr>
        <a:xfrm>
          <a:off x="0" y="0"/>
          <a:ext cx="0" cy="0"/>
          <a:chOff x="0" y="0"/>
          <a:chExt cx="0" cy="0"/>
        </a:xfrm>
      </p:grpSpPr>
      <p:sp>
        <p:nvSpPr>
          <p:cNvPr id="269" name="Google Shape;269;g30d859219c7_0_4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30d859219c7_0_4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59219c7_0_4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2" name="Google Shape;272;g30d859219c7_0_4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0d859219c7_0_4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0d859219c7_0_4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5" name="Google Shape;275;g30d859219c7_0_4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0d859219c7_0_4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30d859219c7_0_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78" name="Google Shape;278;g30d859219c7_0_4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80" name="Google Shape;280;g30d859219c7_0_4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30d859219c7_0_4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 - Επαναπροσδιορισμός</a:t>
            </a:r>
            <a:endParaRPr sz="1400" b="0" i="0" u="none" strike="noStrike" cap="none">
              <a:solidFill>
                <a:srgbClr val="000000"/>
              </a:solidFill>
              <a:latin typeface="Arial"/>
              <a:ea typeface="Arial"/>
              <a:cs typeface="Arial"/>
              <a:sym typeface="Arial"/>
            </a:endParaRPr>
          </a:p>
        </p:txBody>
      </p:sp>
      <p:pic>
        <p:nvPicPr>
          <p:cNvPr id="282" name="Google Shape;282;g30d859219c7_0_48"/>
          <p:cNvPicPr preferRelativeResize="0"/>
          <p:nvPr/>
        </p:nvPicPr>
        <p:blipFill rotWithShape="1">
          <a:blip r:embed="rId5">
            <a:alphaModFix/>
          </a:blip>
          <a:srcRect b="74572"/>
          <a:stretch/>
        </p:blipFill>
        <p:spPr>
          <a:xfrm>
            <a:off x="1028700" y="5233507"/>
            <a:ext cx="11818050" cy="1582426"/>
          </a:xfrm>
          <a:prstGeom prst="rect">
            <a:avLst/>
          </a:prstGeom>
          <a:noFill/>
          <a:ln>
            <a:noFill/>
          </a:ln>
        </p:spPr>
      </p:pic>
      <p:sp>
        <p:nvSpPr>
          <p:cNvPr id="2" name="Google Shape;128;p3">
            <a:extLst>
              <a:ext uri="{FF2B5EF4-FFF2-40B4-BE49-F238E27FC236}">
                <a16:creationId xmlns:a16="http://schemas.microsoft.com/office/drawing/2014/main" id="{5590C890-C539-246A-CAFA-B244CABF0B1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730E9096-983F-704A-0E91-41949C9EF658}"/>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6"/>
        <p:cNvGrpSpPr/>
        <p:nvPr/>
      </p:nvGrpSpPr>
      <p:grpSpPr>
        <a:xfrm>
          <a:off x="0" y="0"/>
          <a:ext cx="0" cy="0"/>
          <a:chOff x="0" y="0"/>
          <a:chExt cx="0" cy="0"/>
        </a:xfrm>
      </p:grpSpPr>
      <p:sp>
        <p:nvSpPr>
          <p:cNvPr id="287" name="Google Shape;287;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89" name="Google Shape;289;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91" name="Google Shape;291;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92" name="Google Shape;292;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93" name="Google Shape;293;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295" name="Google Shape;295;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Δραστηριότητα αναστοχασμού</a:t>
            </a:r>
            <a:endParaRPr sz="1400" b="0" i="0" u="none" strike="noStrike" cap="none">
              <a:solidFill>
                <a:srgbClr val="000000"/>
              </a:solidFill>
              <a:latin typeface="Arial"/>
              <a:ea typeface="Arial"/>
              <a:cs typeface="Arial"/>
              <a:sym typeface="Arial"/>
            </a:endParaRPr>
          </a:p>
        </p:txBody>
      </p:sp>
      <p:sp>
        <p:nvSpPr>
          <p:cNvPr id="296" name="Google Shape;296;p9"/>
          <p:cNvSpPr txBox="1"/>
          <p:nvPr/>
        </p:nvSpPr>
        <p:spPr>
          <a:xfrm>
            <a:off x="3058703" y="2006525"/>
            <a:ext cx="11410200" cy="55542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chemeClr val="dk1"/>
              </a:buClr>
              <a:buSzPts val="1100"/>
              <a:buFont typeface="Arial"/>
              <a:buNone/>
            </a:pPr>
            <a:r>
              <a:rPr lang="en-US" sz="2200" b="0" i="0" u="none" strike="noStrike" cap="none">
                <a:solidFill>
                  <a:srgbClr val="121212"/>
                </a:solidFill>
                <a:latin typeface="Arial"/>
                <a:ea typeface="Arial"/>
                <a:cs typeface="Arial"/>
                <a:sym typeface="Arial"/>
              </a:rPr>
              <a:t>Σκεφτείτε τις παιδαγωγικές θεωρίες που υποστηρίζουν τη μικτή μάθηση και τις συνεργατικές προσεγγίσεις που συζητούνται στις παρεχόμενες πληροφορίες. Εξετάστε τις ακόλουθες ερωτήσεις:</a:t>
            </a:r>
            <a:endParaRPr sz="2200" b="0" i="0" u="none" strike="noStrike" cap="none">
              <a:solidFill>
                <a:srgbClr val="121212"/>
              </a:solidFill>
              <a:latin typeface="Arial"/>
              <a:ea typeface="Arial"/>
              <a:cs typeface="Arial"/>
              <a:sym typeface="Arial"/>
            </a:endParaRPr>
          </a:p>
          <a:p>
            <a:pPr marL="0" marR="0" lvl="0" indent="0" algn="just" rtl="0">
              <a:lnSpc>
                <a:spcPct val="140015"/>
              </a:lnSpc>
              <a:spcBef>
                <a:spcPts val="0"/>
              </a:spcBef>
              <a:spcAft>
                <a:spcPts val="0"/>
              </a:spcAft>
              <a:buClr>
                <a:schemeClr val="dk1"/>
              </a:buClr>
              <a:buSzPts val="1100"/>
              <a:buFont typeface="Arial"/>
              <a:buNone/>
            </a:pP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Πώς ενσωματώνετε επί του παρόντος τη διαδικτυακή και τη δια ζώσης διδασκαλία στη διδακτική σας πρακτική, αν το κάνετε καθόλου;</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Αναλογιστείτε τη δική σας άνεση και επάρκεια όσον αφορά την ενσωμάτωση της τεχνολογίας στη διδακτική σας πρακτική. Ποια είναι τα δυνατά σας σημεία σε αυτόν τον τομέα και σε ποιους τομείς πιστεύετε ότι θα μπορούσατε να αναπτυχθείτε περαιτέρω;</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Πώς θα μπορούσατε να συνεργαστείτε με συναδέλφους για να αξιοποιήσετε παιδαγωγικές θεωρίες και τεχνολογικά εργαλεία για να βελτιώσετε τις μαθησιακές εμπειρίες των μαθητών σε ένα μικτό περιβάλλον;</a:t>
            </a:r>
            <a:endParaRPr sz="2200" b="0" i="0" u="none" strike="noStrike" cap="none">
              <a:solidFill>
                <a:srgbClr val="121212"/>
              </a:solidFill>
              <a:latin typeface="Arial"/>
              <a:ea typeface="Arial"/>
              <a:cs typeface="Arial"/>
              <a:sym typeface="Arial"/>
            </a:endParaRPr>
          </a:p>
          <a:p>
            <a:pPr marL="0" marR="0" lvl="0" indent="0" algn="just" rtl="0">
              <a:lnSpc>
                <a:spcPct val="140015"/>
              </a:lnSpc>
              <a:spcBef>
                <a:spcPts val="0"/>
              </a:spcBef>
              <a:spcAft>
                <a:spcPts val="0"/>
              </a:spcAft>
              <a:buClr>
                <a:srgbClr val="000000"/>
              </a:buClr>
              <a:buSzPts val="2200"/>
              <a:buFont typeface="Arial"/>
              <a:buNone/>
            </a:pPr>
            <a:endParaRPr sz="2200" b="0" i="0" u="none" strike="noStrike" cap="none">
              <a:solidFill>
                <a:srgbClr val="121212"/>
              </a:solidFill>
              <a:latin typeface="Arial"/>
              <a:ea typeface="Arial"/>
              <a:cs typeface="Arial"/>
              <a:sym typeface="Arial"/>
            </a:endParaRPr>
          </a:p>
        </p:txBody>
      </p:sp>
      <p:sp>
        <p:nvSpPr>
          <p:cNvPr id="2" name="Google Shape;128;p3">
            <a:extLst>
              <a:ext uri="{FF2B5EF4-FFF2-40B4-BE49-F238E27FC236}">
                <a16:creationId xmlns:a16="http://schemas.microsoft.com/office/drawing/2014/main" id="{96435EA2-A5C5-53E1-2C96-9148DD4C3FB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9CE20AC-E4FE-74C5-6694-77DC6C574E93}"/>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973097" y="298791"/>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dirty="0">
                <a:solidFill>
                  <a:srgbClr val="033C5B"/>
                </a:solidFill>
                <a:latin typeface="Arial"/>
                <a:ea typeface="Arial"/>
                <a:cs typeface="Arial"/>
                <a:sym typeface="Arial"/>
              </a:rPr>
              <a:t>Μα</a:t>
            </a:r>
            <a:r>
              <a:rPr lang="en-US" sz="6999" b="0" i="0" u="none" strike="noStrike" cap="none" dirty="0" err="1">
                <a:solidFill>
                  <a:srgbClr val="033C5B"/>
                </a:solidFill>
                <a:latin typeface="Arial"/>
                <a:ea typeface="Arial"/>
                <a:cs typeface="Arial"/>
                <a:sym typeface="Arial"/>
              </a:rPr>
              <a:t>θησι</a:t>
            </a:r>
            <a:r>
              <a:rPr lang="en-US" sz="6999" b="0" i="0" u="none" strike="noStrike" cap="none" dirty="0">
                <a:solidFill>
                  <a:srgbClr val="033C5B"/>
                </a:solidFill>
                <a:latin typeface="Arial"/>
                <a:ea typeface="Arial"/>
                <a:cs typeface="Arial"/>
                <a:sym typeface="Arial"/>
              </a:rPr>
              <a:t>ακοί στόχοι</a:t>
            </a:r>
            <a:endParaRPr sz="1400" b="0" i="0" u="none" strike="noStrike" cap="none" dirty="0">
              <a:solidFill>
                <a:srgbClr val="000000"/>
              </a:solidFill>
              <a:latin typeface="Arial"/>
              <a:ea typeface="Arial"/>
              <a:cs typeface="Arial"/>
              <a:sym typeface="Arial"/>
            </a:endParaRPr>
          </a:p>
        </p:txBody>
      </p:sp>
      <p:sp>
        <p:nvSpPr>
          <p:cNvPr id="97" name="Google Shape;97;p2"/>
          <p:cNvSpPr txBox="1"/>
          <p:nvPr/>
        </p:nvSpPr>
        <p:spPr>
          <a:xfrm>
            <a:off x="286239" y="2857372"/>
            <a:ext cx="8638930" cy="5170646"/>
          </a:xfrm>
          <a:prstGeom prst="rect">
            <a:avLst/>
          </a:prstGeom>
          <a:noFill/>
          <a:ln>
            <a:noFill/>
          </a:ln>
        </p:spPr>
        <p:txBody>
          <a:bodyPr spcFirstLastPara="1" wrap="square" lIns="0" tIns="0" rIns="0" bIns="0" anchor="t" anchorCtr="0">
            <a:spAutoFit/>
          </a:bodyPr>
          <a:lstStyle/>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a:t>
            </a:r>
            <a:r>
              <a:rPr lang="en-US" sz="2000" b="0" i="0" u="none" strike="noStrike" cap="none" dirty="0" err="1">
                <a:solidFill>
                  <a:schemeClr val="dk1"/>
                </a:solidFill>
                <a:latin typeface="Arial"/>
                <a:ea typeface="Arial"/>
                <a:cs typeface="Arial"/>
                <a:sym typeface="Arial"/>
              </a:rPr>
              <a:t>διερευνήσ</a:t>
            </a:r>
            <a:r>
              <a:rPr lang="el-GR" sz="2000" b="0" i="0" u="none" strike="noStrike" cap="none" dirty="0" err="1">
                <a:solidFill>
                  <a:schemeClr val="dk1"/>
                </a:solidFill>
                <a:latin typeface="Arial"/>
                <a:ea typeface="Arial"/>
                <a:cs typeface="Arial"/>
                <a:sym typeface="Arial"/>
              </a:rPr>
              <a:t>ετε</a:t>
            </a:r>
            <a:r>
              <a:rPr lang="en-US" sz="2000" b="0" i="0" u="none" strike="noStrike" cap="none" dirty="0">
                <a:solidFill>
                  <a:schemeClr val="dk1"/>
                </a:solidFill>
                <a:latin typeface="Arial"/>
                <a:ea typeface="Arial"/>
                <a:cs typeface="Arial"/>
                <a:sym typeface="Arial"/>
              </a:rPr>
              <a:t> και να ανα</a:t>
            </a:r>
            <a:r>
              <a:rPr lang="en-US" sz="2000" b="0" i="0" u="none" strike="noStrike" cap="none" dirty="0" err="1">
                <a:solidFill>
                  <a:schemeClr val="dk1"/>
                </a:solidFill>
                <a:latin typeface="Arial"/>
                <a:ea typeface="Arial"/>
                <a:cs typeface="Arial"/>
                <a:sym typeface="Arial"/>
              </a:rPr>
              <a:t>λύσε</a:t>
            </a:r>
            <a:r>
              <a:rPr lang="el-GR" sz="2000" b="0" i="0" u="none" strike="noStrike" cap="none" dirty="0">
                <a:solidFill>
                  <a:schemeClr val="dk1"/>
                </a:solidFill>
                <a:latin typeface="Arial"/>
                <a:ea typeface="Arial"/>
                <a:cs typeface="Arial"/>
                <a:sym typeface="Arial"/>
              </a:rPr>
              <a:t>τε</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διάφορες</a:t>
            </a:r>
            <a:r>
              <a:rPr lang="en-US" sz="2000" b="0" i="0" u="none" strike="noStrike" cap="none" dirty="0">
                <a:solidFill>
                  <a:schemeClr val="dk1"/>
                </a:solidFill>
                <a:latin typeface="Arial"/>
                <a:ea typeface="Arial"/>
                <a:cs typeface="Arial"/>
                <a:sym typeface="Arial"/>
              </a:rPr>
              <a:t> πα</a:t>
            </a:r>
            <a:r>
              <a:rPr lang="en-US" sz="2000" b="0" i="0" u="none" strike="noStrike" cap="none" dirty="0" err="1">
                <a:solidFill>
                  <a:schemeClr val="dk1"/>
                </a:solidFill>
                <a:latin typeface="Arial"/>
                <a:ea typeface="Arial"/>
                <a:cs typeface="Arial"/>
                <a:sym typeface="Arial"/>
              </a:rPr>
              <a:t>ιδ</a:t>
            </a:r>
            <a:r>
              <a:rPr lang="en-US" sz="2000" b="0" i="0" u="none" strike="noStrike" cap="none" dirty="0">
                <a:solidFill>
                  <a:schemeClr val="dk1"/>
                </a:solidFill>
                <a:latin typeface="Arial"/>
                <a:ea typeface="Arial"/>
                <a:cs typeface="Arial"/>
                <a:sym typeface="Arial"/>
              </a:rPr>
              <a:t>αγωγικές θεωρίες που στηρίζουν τις μεθοδολογίες της μικτής μάθησης.</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κατα</a:t>
            </a:r>
            <a:r>
              <a:rPr lang="en-US" sz="2000" b="0" i="0" u="none" strike="noStrike" cap="none" dirty="0" err="1">
                <a:solidFill>
                  <a:schemeClr val="dk1"/>
                </a:solidFill>
                <a:latin typeface="Arial"/>
                <a:ea typeface="Arial"/>
                <a:cs typeface="Arial"/>
                <a:sym typeface="Arial"/>
              </a:rPr>
              <a:t>νοήσ</a:t>
            </a:r>
            <a:r>
              <a:rPr lang="el-GR" sz="2000" b="0" i="0" u="none" strike="noStrike" cap="none" dirty="0" err="1">
                <a:solidFill>
                  <a:schemeClr val="dk1"/>
                </a:solidFill>
                <a:latin typeface="Arial"/>
                <a:ea typeface="Arial"/>
                <a:cs typeface="Arial"/>
                <a:sym typeface="Arial"/>
              </a:rPr>
              <a:t>ετε</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τις</a:t>
            </a:r>
            <a:r>
              <a:rPr lang="en-US" sz="2000" b="0" i="0" u="none" strike="noStrike" cap="none" dirty="0">
                <a:solidFill>
                  <a:schemeClr val="dk1"/>
                </a:solidFill>
                <a:latin typeface="Arial"/>
                <a:ea typeface="Arial"/>
                <a:cs typeface="Arial"/>
                <a:sym typeface="Arial"/>
              </a:rPr>
              <a:t> α</a:t>
            </a:r>
            <a:r>
              <a:rPr lang="en-US" sz="2000" b="0" i="0" u="none" strike="noStrike" cap="none" dirty="0" err="1">
                <a:solidFill>
                  <a:schemeClr val="dk1"/>
                </a:solidFill>
                <a:latin typeface="Arial"/>
                <a:ea typeface="Arial"/>
                <a:cs typeface="Arial"/>
                <a:sym typeface="Arial"/>
              </a:rPr>
              <a:t>ρχές</a:t>
            </a:r>
            <a:r>
              <a:rPr lang="en-US" sz="2000" b="0" i="0" u="none" strike="noStrike" cap="none" dirty="0">
                <a:solidFill>
                  <a:schemeClr val="dk1"/>
                </a:solidFill>
                <a:latin typeface="Arial"/>
                <a:ea typeface="Arial"/>
                <a:cs typeface="Arial"/>
                <a:sym typeface="Arial"/>
              </a:rPr>
              <a:t> και τα </a:t>
            </a:r>
            <a:r>
              <a:rPr lang="en-US" sz="2000" b="0" i="0" u="none" strike="noStrike" cap="none" dirty="0" err="1">
                <a:solidFill>
                  <a:schemeClr val="dk1"/>
                </a:solidFill>
                <a:latin typeface="Arial"/>
                <a:ea typeface="Arial"/>
                <a:cs typeface="Arial"/>
                <a:sym typeface="Arial"/>
              </a:rPr>
              <a:t>συστ</a:t>
            </a:r>
            <a:r>
              <a:rPr lang="en-US" sz="2000" b="0" i="0" u="none" strike="noStrike" cap="none" dirty="0">
                <a:solidFill>
                  <a:schemeClr val="dk1"/>
                </a:solidFill>
                <a:latin typeface="Arial"/>
                <a:ea typeface="Arial"/>
                <a:cs typeface="Arial"/>
                <a:sym typeface="Arial"/>
              </a:rPr>
              <a:t>ατικά στοιχεία του Πολύπλοκου Προσαρμοστικού Συστήματος Μικτής Μάθησης (CABLS).</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a:t>
            </a:r>
            <a:r>
              <a:rPr lang="en-US" sz="2000" b="0" i="0" u="none" strike="noStrike" cap="none" dirty="0" err="1">
                <a:solidFill>
                  <a:schemeClr val="dk1"/>
                </a:solidFill>
                <a:latin typeface="Arial"/>
                <a:ea typeface="Arial"/>
                <a:cs typeface="Arial"/>
                <a:sym typeface="Arial"/>
              </a:rPr>
              <a:t>εξετάσετε</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την</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εφ</a:t>
            </a:r>
            <a:r>
              <a:rPr lang="en-US" sz="2000" b="0" i="0" u="none" strike="noStrike" cap="none" dirty="0">
                <a:solidFill>
                  <a:schemeClr val="dk1"/>
                </a:solidFill>
                <a:latin typeface="Arial"/>
                <a:ea typeface="Arial"/>
                <a:cs typeface="Arial"/>
                <a:sym typeface="Arial"/>
              </a:rPr>
              <a:t>αρμογή του πλαισίου της κοινότητας έρευνας σε περιβάλλοντα μικτής μάθησης.</a:t>
            </a:r>
            <a:endParaRPr lang="en-US" sz="2000" dirty="0">
              <a:solidFill>
                <a:schemeClr val="dk1"/>
              </a:solidFill>
            </a:endParaRPr>
          </a:p>
          <a:p>
            <a:pPr marL="604518" marR="0" lvl="1" indent="-299147" algn="l" rtl="0">
              <a:lnSpc>
                <a:spcPct val="140014"/>
              </a:lnSpc>
              <a:spcBef>
                <a:spcPts val="0"/>
              </a:spcBef>
              <a:spcAft>
                <a:spcPts val="0"/>
              </a:spcAft>
              <a:buClr>
                <a:srgbClr val="121212"/>
              </a:buClr>
              <a:buSzPts val="2750"/>
              <a:buFont typeface="Arial"/>
              <a:buChar char="•"/>
            </a:pPr>
            <a:r>
              <a:rPr lang="el-GR" sz="2000" b="0" i="0" u="none" strike="noStrike" cap="none" dirty="0">
                <a:solidFill>
                  <a:schemeClr val="dk1"/>
                </a:solidFill>
                <a:latin typeface="Arial"/>
                <a:ea typeface="Arial"/>
                <a:cs typeface="Arial"/>
                <a:sym typeface="Arial"/>
              </a:rPr>
              <a:t>Να κατανοήσετε το μοντέλο SAMR και τη σημασία του στην ενσωμάτωση της εκπαιδευτικής τεχνολογίας.</a:t>
            </a:r>
            <a:endParaRPr lang="en-GB"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l-GR" sz="2000" b="0" i="0" u="none" strike="noStrike" cap="none" dirty="0">
                <a:solidFill>
                  <a:schemeClr val="dk1"/>
                </a:solidFill>
                <a:latin typeface="Arial"/>
                <a:ea typeface="Arial"/>
                <a:cs typeface="Arial"/>
                <a:sym typeface="Arial"/>
              </a:rPr>
              <a:t>Να αξιολογήσετε κριτικά την αποτελεσματικότητα και τους περιορισμούς των παιδαγωγικών θεωριών για την υποστήριξη των προσεγγίσεων της μικτής μάθησης.</a:t>
            </a:r>
            <a:endParaRPr lang="el-GR" sz="2000" b="0" i="0" u="none" strike="noStrike" cap="none" dirty="0">
              <a:solidFill>
                <a:srgbClr val="121212"/>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endParaRPr sz="20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63728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Παιδαγωγικές θεωρίες που υποστηρίζουν μικτές και συνεργατικές προσεγγίσεις</a:t>
            </a: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7" name="Google Shape;12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title="A Guide to Blended Learning Chapter 2: Theories Supporting Blended Learning">
            <a:hlinkClick r:id="rId5"/>
          </p:cNvPr>
          <p:cNvPicPr preferRelativeResize="0"/>
          <p:nvPr/>
        </p:nvPicPr>
        <p:blipFill rotWithShape="1">
          <a:blip r:embed="rId6">
            <a:alphaModFix/>
          </a:blip>
          <a:srcRect/>
          <a:stretch/>
        </p:blipFill>
        <p:spPr>
          <a:xfrm>
            <a:off x="4162450" y="3586414"/>
            <a:ext cx="8754378" cy="4924337"/>
          </a:xfrm>
          <a:prstGeom prst="rect">
            <a:avLst/>
          </a:prstGeom>
          <a:noFill/>
          <a:ln>
            <a:noFill/>
          </a:ln>
        </p:spPr>
      </p:pic>
      <p:sp>
        <p:nvSpPr>
          <p:cNvPr id="2" name="Google Shape;128;p3">
            <a:extLst>
              <a:ext uri="{FF2B5EF4-FFF2-40B4-BE49-F238E27FC236}">
                <a16:creationId xmlns:a16="http://schemas.microsoft.com/office/drawing/2014/main" id="{CA2F3775-2187-E9E9-119D-1754522301F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02BE87D-DBEE-8C95-89B2-17A4097A4F70}"/>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f4627dc08_0_102"/>
          <p:cNvSpPr/>
          <p:nvPr/>
        </p:nvSpPr>
        <p:spPr>
          <a:xfrm>
            <a:off x="17041242" y="-2062956"/>
            <a:ext cx="1246800" cy="104373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bf4627dc08_0_102"/>
          <p:cNvSpPr/>
          <p:nvPr/>
        </p:nvSpPr>
        <p:spPr>
          <a:xfrm>
            <a:off x="-213919" y="-2717471"/>
            <a:ext cx="623400" cy="14348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bf4627dc08_0_102"/>
          <p:cNvSpPr/>
          <p:nvPr/>
        </p:nvSpPr>
        <p:spPr>
          <a:xfrm rot="-5400000">
            <a:off x="8522400" y="-8522441"/>
            <a:ext cx="1246800" cy="182916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bf4627dc08_0_10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g2bf4627dc08_0_10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0" name="Google Shape;140;g2bf4627dc08_0_102"/>
          <p:cNvSpPr/>
          <p:nvPr/>
        </p:nvSpPr>
        <p:spPr>
          <a:xfrm>
            <a:off x="385667" y="409460"/>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bf4627dc08_0_102"/>
          <p:cNvSpPr/>
          <p:nvPr/>
        </p:nvSpPr>
        <p:spPr>
          <a:xfrm>
            <a:off x="17469080" y="9464579"/>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bf4627dc08_0_102"/>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Το σύνθετο προσαρμοστικό σύστημα μικτής μάθησης</a:t>
            </a:r>
            <a:endParaRPr sz="7000" b="0" i="0" u="none" strike="noStrike" cap="none">
              <a:solidFill>
                <a:srgbClr val="000000"/>
              </a:solidFill>
              <a:latin typeface="Arial"/>
              <a:ea typeface="Arial"/>
              <a:cs typeface="Arial"/>
              <a:sym typeface="Arial"/>
            </a:endParaRPr>
          </a:p>
        </p:txBody>
      </p:sp>
      <p:sp>
        <p:nvSpPr>
          <p:cNvPr id="143" name="Google Shape;143;g2bf4627dc08_0_10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44" name="Google Shape;144;g2bf4627dc08_0_10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46" name="Google Shape;146;g2bf4627dc08_0_10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2bf4627dc08_0_102" descr="Complex Adaptive Systems (CAS) are dynamic networks of interconnected components, like organisms or organizations, that adapt and evolve in response to internal and external changes. They exhibit emergent behavior, where interactions among elements give rise to unpredictable outcomes. CAS theory is used to understand phenomena in various fields, from biology to economics.&#10;www.b2bwhiteboard.com" title="Complex Adaptive Systems (CAS):  Explained">
            <a:hlinkClick r:id="rId6"/>
          </p:cNvPr>
          <p:cNvPicPr preferRelativeResize="0"/>
          <p:nvPr/>
        </p:nvPicPr>
        <p:blipFill rotWithShape="1">
          <a:blip r:embed="rId7">
            <a:alphaModFix/>
          </a:blip>
          <a:srcRect/>
          <a:stretch/>
        </p:blipFill>
        <p:spPr>
          <a:xfrm>
            <a:off x="4846899" y="3904774"/>
            <a:ext cx="8597800" cy="4836275"/>
          </a:xfrm>
          <a:prstGeom prst="rect">
            <a:avLst/>
          </a:prstGeom>
          <a:noFill/>
          <a:ln>
            <a:noFill/>
          </a:ln>
        </p:spPr>
      </p:pic>
      <p:sp>
        <p:nvSpPr>
          <p:cNvPr id="2" name="Google Shape;128;p3">
            <a:extLst>
              <a:ext uri="{FF2B5EF4-FFF2-40B4-BE49-F238E27FC236}">
                <a16:creationId xmlns:a16="http://schemas.microsoft.com/office/drawing/2014/main" id="{2896ABF5-8D31-BB93-A0C0-DA576A1D50B3}"/>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370D144-0524-CDC2-45E2-A667503B563D}"/>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6" name="Google Shape;156;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7" name="Google Shape;157;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Το σύνθετο προσαρμοστικό σύστημα μικτής μάθησης</a:t>
            </a:r>
            <a:endParaRPr sz="7000" b="0" i="0" u="none" strike="noStrike" cap="none">
              <a:solidFill>
                <a:srgbClr val="000000"/>
              </a:solidFill>
              <a:latin typeface="Arial"/>
              <a:ea typeface="Arial"/>
              <a:cs typeface="Arial"/>
              <a:sym typeface="Arial"/>
            </a:endParaRPr>
          </a:p>
        </p:txBody>
      </p:sp>
      <p:sp>
        <p:nvSpPr>
          <p:cNvPr id="160" name="Google Shape;160;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1" name="Google Shape;161;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3" name="Google Shape;163;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4"/>
          <p:cNvPicPr preferRelativeResize="0"/>
          <p:nvPr/>
        </p:nvPicPr>
        <p:blipFill rotWithShape="1">
          <a:blip r:embed="rId6">
            <a:alphaModFix/>
          </a:blip>
          <a:srcRect/>
          <a:stretch/>
        </p:blipFill>
        <p:spPr>
          <a:xfrm>
            <a:off x="7967550" y="2999775"/>
            <a:ext cx="7798925" cy="5557700"/>
          </a:xfrm>
          <a:prstGeom prst="rect">
            <a:avLst/>
          </a:prstGeom>
          <a:noFill/>
          <a:ln>
            <a:noFill/>
          </a:ln>
        </p:spPr>
      </p:pic>
      <p:sp>
        <p:nvSpPr>
          <p:cNvPr id="2" name="Google Shape;128;p3">
            <a:extLst>
              <a:ext uri="{FF2B5EF4-FFF2-40B4-BE49-F238E27FC236}">
                <a16:creationId xmlns:a16="http://schemas.microsoft.com/office/drawing/2014/main" id="{F9106092-C36D-931B-A3A3-845E32F48836}"/>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32209157-D0D5-3AD6-E723-F0BFECB48FE6}"/>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5"/>
          <p:cNvSpPr/>
          <p:nvPr/>
        </p:nvSpPr>
        <p:spPr>
          <a:xfrm>
            <a:off x="0" y="0"/>
            <a:ext cx="80544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0" y="1157625"/>
            <a:ext cx="8048625"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71" name="Google Shape;171;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72" name="Google Shape;172;p5"/>
          <p:cNvSpPr/>
          <p:nvPr/>
        </p:nvSpPr>
        <p:spPr>
          <a:xfrm rot="10800000" flipH="1">
            <a:off x="4512225" y="6"/>
            <a:ext cx="3527182"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73" name="Google Shape;173;p5"/>
          <p:cNvSpPr txBox="1"/>
          <p:nvPr/>
        </p:nvSpPr>
        <p:spPr>
          <a:xfrm>
            <a:off x="8695825" y="193000"/>
            <a:ext cx="89724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Το πλαίσιο της Κοινότητας Έρευνας στη Μικτή Μάθηση</a:t>
            </a: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75" name="Google Shape;175;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77" name="Google Shape;177;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7">
            <a:alphaModFix/>
          </a:blip>
          <a:srcRect/>
          <a:stretch/>
        </p:blipFill>
        <p:spPr>
          <a:xfrm>
            <a:off x="10559763" y="3746427"/>
            <a:ext cx="5244524" cy="5067175"/>
          </a:xfrm>
          <a:prstGeom prst="rect">
            <a:avLst/>
          </a:prstGeom>
          <a:noFill/>
          <a:ln>
            <a:noFill/>
          </a:ln>
        </p:spPr>
      </p:pic>
      <p:sp>
        <p:nvSpPr>
          <p:cNvPr id="2" name="Google Shape;128;p3">
            <a:extLst>
              <a:ext uri="{FF2B5EF4-FFF2-40B4-BE49-F238E27FC236}">
                <a16:creationId xmlns:a16="http://schemas.microsoft.com/office/drawing/2014/main" id="{2BB1A628-F50C-B891-0D94-1C1EE56A612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1A8D30B-560D-FDA3-8C58-F23153C55338}"/>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2"/>
        <p:cNvGrpSpPr/>
        <p:nvPr/>
      </p:nvGrpSpPr>
      <p:grpSpPr>
        <a:xfrm>
          <a:off x="0" y="0"/>
          <a:ext cx="0" cy="0"/>
          <a:chOff x="0" y="0"/>
          <a:chExt cx="0" cy="0"/>
        </a:xfrm>
      </p:grpSpPr>
      <p:sp>
        <p:nvSpPr>
          <p:cNvPr id="183" name="Google Shape;183;p6"/>
          <p:cNvSpPr txBox="1"/>
          <p:nvPr/>
        </p:nvSpPr>
        <p:spPr>
          <a:xfrm>
            <a:off x="734019" y="1789147"/>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7" name="Google Shape;187;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8" name="Google Shape;188;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9" name="Google Shape;189;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91" name="Google Shape;191;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6" descr="The SAMR Model is a way for teachers to evaluate how they integrate technology into their teaching. Is it an act of substitution? Augmentation? Modification? Or redefinition? &#10;&#10;---------&#10;&#10;Subscribe to our channel: http://bit.ly/CS_Edu_YT&#10;Follow us on Twitter: http://www.twitter.com/commonsenseed&#10;Join us on Facebook: https://www.facebook.com/CommonSenseEd&#10;Check us out on Pinterest: https://www.pinterest.com/commonsenseedu/" title="What Is the SAMR Model?">
            <a:hlinkClick r:id="rId6"/>
          </p:cNvPr>
          <p:cNvPicPr preferRelativeResize="0"/>
          <p:nvPr/>
        </p:nvPicPr>
        <p:blipFill rotWithShape="1">
          <a:blip r:embed="rId7">
            <a:alphaModFix/>
          </a:blip>
          <a:srcRect/>
          <a:stretch/>
        </p:blipFill>
        <p:spPr>
          <a:xfrm>
            <a:off x="4714800" y="3391492"/>
            <a:ext cx="8858425" cy="4982856"/>
          </a:xfrm>
          <a:prstGeom prst="rect">
            <a:avLst/>
          </a:prstGeom>
          <a:noFill/>
          <a:ln>
            <a:noFill/>
          </a:ln>
        </p:spPr>
      </p:pic>
      <p:sp>
        <p:nvSpPr>
          <p:cNvPr id="2" name="Google Shape;128;p3">
            <a:extLst>
              <a:ext uri="{FF2B5EF4-FFF2-40B4-BE49-F238E27FC236}">
                <a16:creationId xmlns:a16="http://schemas.microsoft.com/office/drawing/2014/main" id="{584391D6-442D-5FE7-2D1D-C15F395E22AA}"/>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8307406-284D-D31F-4130-0D27C3EA91EF}"/>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6"/>
        <p:cNvGrpSpPr/>
        <p:nvPr/>
      </p:nvGrpSpPr>
      <p:grpSpPr>
        <a:xfrm>
          <a:off x="0" y="0"/>
          <a:ext cx="0" cy="0"/>
          <a:chOff x="0" y="0"/>
          <a:chExt cx="0" cy="0"/>
        </a:xfrm>
      </p:grpSpPr>
      <p:sp>
        <p:nvSpPr>
          <p:cNvPr id="197" name="Google Shape;197;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0" name="Google Shape;200;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3" name="Google Shape;203;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06" name="Google Shape;206;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08" name="Google Shape;20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a:t>
            </a:r>
            <a:endParaRPr sz="1400" b="0" i="0" u="none" strike="noStrike" cap="none">
              <a:solidFill>
                <a:srgbClr val="000000"/>
              </a:solidFill>
              <a:latin typeface="Arial"/>
              <a:ea typeface="Arial"/>
              <a:cs typeface="Arial"/>
              <a:sym typeface="Arial"/>
            </a:endParaRPr>
          </a:p>
        </p:txBody>
      </p:sp>
      <p:pic>
        <p:nvPicPr>
          <p:cNvPr id="210" name="Google Shape;210;p8"/>
          <p:cNvPicPr preferRelativeResize="0"/>
          <p:nvPr/>
        </p:nvPicPr>
        <p:blipFill rotWithShape="1">
          <a:blip r:embed="rId5">
            <a:alphaModFix/>
          </a:blip>
          <a:srcRect/>
          <a:stretch/>
        </p:blipFill>
        <p:spPr>
          <a:xfrm>
            <a:off x="2741762" y="2222350"/>
            <a:ext cx="11818026" cy="6223113"/>
          </a:xfrm>
          <a:prstGeom prst="rect">
            <a:avLst/>
          </a:prstGeom>
          <a:noFill/>
          <a:ln>
            <a:noFill/>
          </a:ln>
        </p:spPr>
      </p:pic>
      <p:sp>
        <p:nvSpPr>
          <p:cNvPr id="2" name="Google Shape;128;p3">
            <a:extLst>
              <a:ext uri="{FF2B5EF4-FFF2-40B4-BE49-F238E27FC236}">
                <a16:creationId xmlns:a16="http://schemas.microsoft.com/office/drawing/2014/main" id="{BC8DE7DA-97E9-FCE1-2757-DD610FF94B0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EC265447-9960-10A5-157B-64339A905DEC}"/>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4"/>
        <p:cNvGrpSpPr/>
        <p:nvPr/>
      </p:nvGrpSpPr>
      <p:grpSpPr>
        <a:xfrm>
          <a:off x="0" y="0"/>
          <a:ext cx="0" cy="0"/>
          <a:chOff x="0" y="0"/>
          <a:chExt cx="0" cy="0"/>
        </a:xfrm>
      </p:grpSpPr>
      <p:sp>
        <p:nvSpPr>
          <p:cNvPr id="215" name="Google Shape;215;g30d859219c7_0_3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30d859219c7_0_3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30d859219c7_0_3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8" name="Google Shape;218;g30d859219c7_0_3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30d859219c7_0_3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30d859219c7_0_3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1" name="Google Shape;221;g30d859219c7_0_3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0d859219c7_0_3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59219c7_0_3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24" name="Google Shape;224;g30d859219c7_0_3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26" name="Google Shape;226;g30d859219c7_0_3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59219c7_0_31"/>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Μοντέλο SAMR - Υποκατάσταση</a:t>
            </a:r>
            <a:endParaRPr sz="1400" b="0" i="0" u="none" strike="noStrike" cap="none">
              <a:solidFill>
                <a:srgbClr val="000000"/>
              </a:solidFill>
              <a:latin typeface="Arial"/>
              <a:ea typeface="Arial"/>
              <a:cs typeface="Arial"/>
              <a:sym typeface="Arial"/>
            </a:endParaRPr>
          </a:p>
        </p:txBody>
      </p:sp>
      <p:pic>
        <p:nvPicPr>
          <p:cNvPr id="228" name="Google Shape;228;g30d859219c7_0_31"/>
          <p:cNvPicPr preferRelativeResize="0"/>
          <p:nvPr/>
        </p:nvPicPr>
        <p:blipFill rotWithShape="1">
          <a:blip r:embed="rId5">
            <a:alphaModFix/>
          </a:blip>
          <a:srcRect t="74505"/>
          <a:stretch/>
        </p:blipFill>
        <p:spPr>
          <a:xfrm>
            <a:off x="2741750" y="6858916"/>
            <a:ext cx="11818050" cy="1586550"/>
          </a:xfrm>
          <a:prstGeom prst="rect">
            <a:avLst/>
          </a:prstGeom>
          <a:noFill/>
          <a:ln>
            <a:noFill/>
          </a:ln>
        </p:spPr>
      </p:pic>
      <p:sp>
        <p:nvSpPr>
          <p:cNvPr id="2" name="Google Shape;128;p3">
            <a:extLst>
              <a:ext uri="{FF2B5EF4-FFF2-40B4-BE49-F238E27FC236}">
                <a16:creationId xmlns:a16="http://schemas.microsoft.com/office/drawing/2014/main" id="{ADB307A3-0E82-EE7B-3EC4-CF9A2C17BAB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FBF84548-19AB-BF1E-F928-1EC8779D811D}"/>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Custom</PresentationFormat>
  <Paragraphs>37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Domna Kyriakidi</dc:creator>
  <cp:keywords>, docId:0140FD0742510CFAEABEAFE6FC4F38B5</cp:keywords>
  <cp:lastModifiedBy>Sotiria Tsalamani</cp:lastModifiedBy>
  <cp:revision>2</cp:revision>
  <dcterms:created xsi:type="dcterms:W3CDTF">2006-08-16T00:00:00Z</dcterms:created>
  <dcterms:modified xsi:type="dcterms:W3CDTF">2024-11-09T09:55:14Z</dcterms:modified>
</cp:coreProperties>
</file>