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zIMaIXEXcWTNzpaLqZKGsS1gh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30C2B-F18A-465D-92CA-04A42679EDBB}" v="1" dt="2024-11-09T09:51:47.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5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a Tsalamani" userId="0aff0c30-cece-41cc-9db4-2deca530e686" providerId="ADAL" clId="{EB030C2B-F18A-465D-92CA-04A42679EDBB}"/>
    <pc:docChg chg="modSld">
      <pc:chgData name="Sotiria Tsalamani" userId="0aff0c30-cece-41cc-9db4-2deca530e686" providerId="ADAL" clId="{EB030C2B-F18A-465D-92CA-04A42679EDBB}" dt="2024-11-09T09:55:27.276" v="49" actId="404"/>
      <pc:docMkLst>
        <pc:docMk/>
      </pc:docMkLst>
      <pc:sldChg chg="addSp delSp modSp mod">
        <pc:chgData name="Sotiria Tsalamani" userId="0aff0c30-cece-41cc-9db4-2deca530e686" providerId="ADAL" clId="{EB030C2B-F18A-465D-92CA-04A42679EDBB}" dt="2024-11-09T09:55:27.276" v="49" actId="404"/>
        <pc:sldMkLst>
          <pc:docMk/>
          <pc:sldMk cId="0" sldId="256"/>
        </pc:sldMkLst>
        <pc:spChg chg="add mod">
          <ac:chgData name="Sotiria Tsalamani" userId="0aff0c30-cece-41cc-9db4-2deca530e686" providerId="ADAL" clId="{EB030C2B-F18A-465D-92CA-04A42679EDBB}" dt="2024-11-09T09:55:27.276" v="49" actId="404"/>
          <ac:spMkLst>
            <pc:docMk/>
            <pc:sldMk cId="0" sldId="256"/>
            <ac:spMk id="4" creationId="{E4D59AA1-3C21-E799-D5B7-2C233875114A}"/>
          </ac:spMkLst>
        </pc:spChg>
        <pc:graphicFrameChg chg="del">
          <ac:chgData name="Sotiria Tsalamani" userId="0aff0c30-cece-41cc-9db4-2deca530e686" providerId="ADAL" clId="{EB030C2B-F18A-465D-92CA-04A42679EDBB}" dt="2024-11-09T09:51:47.243" v="0" actId="11529"/>
          <ac:graphicFrameMkLst>
            <pc:docMk/>
            <pc:sldMk cId="0" sldId="256"/>
            <ac:graphicFrameMk id="93" creationId="{D486A478-DABF-4D5F-699C-2B573D8766E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0d81a3a322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g30d81a3a32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bf45462b5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g2bf45462b5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0d81a3a32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30d81a3a32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0d81a3a32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30d81a3a32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0d81a3a322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30d81a3a32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d81a3a322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30d81a3a32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hyperlink" Target="http://www.youtube.com/watch?v=vZ56_tcvocY"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www.youtube.com/watch?v=-bwhR1ZKGRE"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ec.europa.eu/education/resources-and-tools/document-library/council-recommendation-blended-learning-high-quality-inclusive-primary-secondary-education_e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hyperlink" Target="http://www.youtube.com/watch?v=oY5iXxqe_WU"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hyperlink" Target="http://www.youtube.com/watch?v=-s_O65rWV10"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hyperlink" Target="http://www.youtube.com/watch?v=G_p63W_2F_4"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youtube.com/watch?v=YYHg_ldkjNM"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Πρόγραμμα σπουδών για καθηγητές/εκπαιδευτές/εκπαιδευτικούς ΕΕΚ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403922" y="9023787"/>
            <a:ext cx="6720632" cy="94795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1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sz="1000" b="0" i="0" u="none" strike="noStrike" cap="none" dirty="0">
              <a:solidFill>
                <a:srgbClr val="121212"/>
              </a:solidFill>
              <a:latin typeface="Arial"/>
              <a:ea typeface="Arial"/>
              <a:cs typeface="Arial"/>
              <a:sym typeface="Arial"/>
            </a:endParaRPr>
          </a:p>
        </p:txBody>
      </p:sp>
      <p:pic>
        <p:nvPicPr>
          <p:cNvPr id="2" name="Google Shape;92;p1">
            <a:extLst>
              <a:ext uri="{FF2B5EF4-FFF2-40B4-BE49-F238E27FC236}">
                <a16:creationId xmlns:a16="http://schemas.microsoft.com/office/drawing/2014/main" id="{9B75C8F2-F308-08FF-6B2E-B54477CE1737}"/>
              </a:ext>
            </a:extLst>
          </p:cNvPr>
          <p:cNvPicPr preferRelativeResize="0"/>
          <p:nvPr/>
        </p:nvPicPr>
        <p:blipFill rotWithShape="1">
          <a:blip r:embed="rId5">
            <a:alphaModFix/>
          </a:blip>
          <a:srcRect/>
          <a:stretch/>
        </p:blipFill>
        <p:spPr>
          <a:xfrm>
            <a:off x="16581556" y="9270688"/>
            <a:ext cx="1310997" cy="476726"/>
          </a:xfrm>
          <a:prstGeom prst="rect">
            <a:avLst/>
          </a:prstGeom>
          <a:noFill/>
          <a:ln>
            <a:noFill/>
          </a:ln>
        </p:spPr>
      </p:pic>
      <p:pic>
        <p:nvPicPr>
          <p:cNvPr id="3" name="Picture 2" descr="A group of people sitting at a table&#10;&#10;Description automatically generated">
            <a:extLst>
              <a:ext uri="{FF2B5EF4-FFF2-40B4-BE49-F238E27FC236}">
                <a16:creationId xmlns:a16="http://schemas.microsoft.com/office/drawing/2014/main" id="{64613C8D-286A-9793-473A-9B636D4B516C}"/>
              </a:ext>
            </a:extLst>
          </p:cNvPr>
          <p:cNvPicPr>
            <a:picLocks noChangeAspect="1"/>
          </p:cNvPicPr>
          <p:nvPr/>
        </p:nvPicPr>
        <p:blipFill>
          <a:blip r:embed="rId6"/>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a:extLst>
              <a:ext uri="{FF2B5EF4-FFF2-40B4-BE49-F238E27FC236}">
                <a16:creationId xmlns:a16="http://schemas.microsoft.com/office/drawing/2014/main" id="{E4D59AA1-3C21-E799-D5B7-2C233875114A}"/>
              </a:ext>
            </a:extLst>
          </p:cNvPr>
          <p:cNvSpPr/>
          <p:nvPr/>
        </p:nvSpPr>
        <p:spPr>
          <a:xfrm>
            <a:off x="1028700" y="2815526"/>
            <a:ext cx="9259200" cy="3016210"/>
          </a:xfrm>
          <a:prstGeom prst="rect">
            <a:avLst/>
          </a:prstGeom>
          <a:noFill/>
          <a:ln>
            <a:noFill/>
          </a:ln>
        </p:spPr>
        <p:txBody>
          <a:bodyPr spcFirstLastPara="1" wrap="square" lIns="0" tIns="0" rIns="0" bIns="0" anchor="t" anchorCtr="0">
            <a:spAutoFit/>
          </a:bodyPr>
          <a:lstStyle/>
          <a:p>
            <a:pPr>
              <a:buSzPts val="5200"/>
            </a:pPr>
            <a:r>
              <a:rPr lang="el-GR" sz="4400" b="1" dirty="0">
                <a:solidFill>
                  <a:srgbClr val="FB8709"/>
                </a:solidFill>
              </a:rPr>
              <a:t>Ενότητα</a:t>
            </a:r>
            <a:r>
              <a:rPr lang="en-US" sz="4400" b="1" dirty="0">
                <a:solidFill>
                  <a:srgbClr val="FB8709"/>
                </a:solidFill>
              </a:rPr>
              <a:t> 1 - </a:t>
            </a:r>
            <a:r>
              <a:rPr lang="en-US" sz="4400" b="1" dirty="0" err="1">
                <a:solidFill>
                  <a:srgbClr val="FB8709"/>
                </a:solidFill>
              </a:rPr>
              <a:t>Εισ</a:t>
            </a:r>
            <a:r>
              <a:rPr lang="en-US" sz="4400" b="1" dirty="0">
                <a:solidFill>
                  <a:srgbClr val="FB8709"/>
                </a:solidFill>
              </a:rPr>
              <a:t>αγωγή στη μικτή μάθηση και στις συνεργατικές μεθόδους διδασκαλίας</a:t>
            </a:r>
          </a:p>
          <a:p>
            <a:pPr>
              <a:buSzPts val="5200"/>
            </a:pPr>
            <a:r>
              <a:rPr lang="el-GR" sz="3200" b="1" dirty="0">
                <a:solidFill>
                  <a:schemeClr val="bg2">
                    <a:lumMod val="75000"/>
                  </a:schemeClr>
                </a:solidFill>
              </a:rPr>
              <a:t>Μάθημα</a:t>
            </a:r>
            <a:r>
              <a:rPr lang="en-US" sz="3200" b="1" dirty="0">
                <a:solidFill>
                  <a:schemeClr val="bg2">
                    <a:lumMod val="75000"/>
                  </a:schemeClr>
                </a:solidFill>
              </a:rPr>
              <a:t> 1 - Θεμέλια της μικτής μάθησης και της συνεργατικής διδασκαλίας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8"/>
        <p:cNvGrpSpPr/>
        <p:nvPr/>
      </p:nvGrpSpPr>
      <p:grpSpPr>
        <a:xfrm>
          <a:off x="0" y="0"/>
          <a:ext cx="0" cy="0"/>
          <a:chOff x="0" y="0"/>
          <a:chExt cx="0" cy="0"/>
        </a:xfrm>
      </p:grpSpPr>
      <p:sp>
        <p:nvSpPr>
          <p:cNvPr id="239" name="Google Shape;239;p6"/>
          <p:cNvSpPr txBox="1"/>
          <p:nvPr/>
        </p:nvSpPr>
        <p:spPr>
          <a:xfrm>
            <a:off x="734025" y="1789150"/>
            <a:ext cx="7239300" cy="4739759"/>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7000"/>
              <a:buFont typeface="Arial"/>
              <a:buNone/>
            </a:pPr>
            <a:r>
              <a:rPr lang="en-US" sz="7000" b="0" i="0" u="none" strike="noStrike" cap="none" dirty="0" err="1">
                <a:solidFill>
                  <a:srgbClr val="033C5B"/>
                </a:solidFill>
                <a:latin typeface="Arial"/>
                <a:ea typeface="Arial"/>
                <a:cs typeface="Arial"/>
                <a:sym typeface="Arial"/>
              </a:rPr>
              <a:t>Ποιες</a:t>
            </a:r>
            <a:r>
              <a:rPr lang="en-US" sz="7000" b="0" i="0" u="none" strike="noStrike" cap="none" dirty="0">
                <a:solidFill>
                  <a:srgbClr val="033C5B"/>
                </a:solidFill>
                <a:latin typeface="Arial"/>
                <a:ea typeface="Arial"/>
                <a:cs typeface="Arial"/>
                <a:sym typeface="Arial"/>
              </a:rPr>
              <a:t> </a:t>
            </a:r>
            <a:r>
              <a:rPr lang="en-US" sz="7000" b="0" i="0" u="none" strike="noStrike" cap="none" dirty="0" err="1">
                <a:solidFill>
                  <a:srgbClr val="033C5B"/>
                </a:solidFill>
                <a:latin typeface="Arial"/>
                <a:ea typeface="Arial"/>
                <a:cs typeface="Arial"/>
                <a:sym typeface="Arial"/>
              </a:rPr>
              <a:t>είν</a:t>
            </a:r>
            <a:r>
              <a:rPr lang="en-US" sz="7000" b="0" i="0" u="none" strike="noStrike" cap="none" dirty="0">
                <a:solidFill>
                  <a:srgbClr val="033C5B"/>
                </a:solidFill>
                <a:latin typeface="Arial"/>
                <a:ea typeface="Arial"/>
                <a:cs typeface="Arial"/>
                <a:sym typeface="Arial"/>
              </a:rPr>
              <a:t>αι οι ικανότητες που απαιτούνται στη </a:t>
            </a:r>
            <a:r>
              <a:rPr lang="el-GR" sz="7000" dirty="0">
                <a:solidFill>
                  <a:srgbClr val="033C5B"/>
                </a:solidFill>
              </a:rPr>
              <a:t>μικτή</a:t>
            </a:r>
            <a:r>
              <a:rPr lang="en-US" sz="7000" b="0" i="0" u="none" strike="noStrike" cap="none" dirty="0">
                <a:solidFill>
                  <a:srgbClr val="033C5B"/>
                </a:solidFill>
                <a:latin typeface="Arial"/>
                <a:ea typeface="Arial"/>
                <a:cs typeface="Arial"/>
                <a:sym typeface="Arial"/>
              </a:rPr>
              <a:t> μάθηση;</a:t>
            </a:r>
            <a:endParaRPr sz="7000" b="0" i="0" u="none" strike="noStrike" cap="none" dirty="0">
              <a:solidFill>
                <a:srgbClr val="000000"/>
              </a:solidFill>
              <a:latin typeface="Arial"/>
              <a:ea typeface="Arial"/>
              <a:cs typeface="Arial"/>
              <a:sym typeface="Arial"/>
            </a:endParaRPr>
          </a:p>
        </p:txBody>
      </p:sp>
      <p:sp>
        <p:nvSpPr>
          <p:cNvPr id="240" name="Google Shape;240;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43" name="Google Shape;243;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44" name="Google Shape;244;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45" name="Google Shape;245;p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47" name="Google Shape;247;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 name="Google Shape;248;p6"/>
          <p:cNvPicPr preferRelativeResize="0"/>
          <p:nvPr/>
        </p:nvPicPr>
        <p:blipFill>
          <a:blip r:embed="rId6">
            <a:alphaModFix/>
          </a:blip>
          <a:stretch>
            <a:fillRect/>
          </a:stretch>
        </p:blipFill>
        <p:spPr>
          <a:xfrm>
            <a:off x="7973444" y="1867032"/>
            <a:ext cx="6755999" cy="6755999"/>
          </a:xfrm>
          <a:prstGeom prst="rect">
            <a:avLst/>
          </a:prstGeom>
          <a:noFill/>
          <a:ln>
            <a:noFill/>
          </a:ln>
        </p:spPr>
      </p:pic>
      <p:sp>
        <p:nvSpPr>
          <p:cNvPr id="2" name="Google Shape;128;p3">
            <a:extLst>
              <a:ext uri="{FF2B5EF4-FFF2-40B4-BE49-F238E27FC236}">
                <a16:creationId xmlns:a16="http://schemas.microsoft.com/office/drawing/2014/main" id="{B1AC3487-5135-42A3-E6B7-138F226E87B2}"/>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E09BD2E6-57DC-EC12-1741-544C3005E95B}"/>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2"/>
        <p:cNvGrpSpPr/>
        <p:nvPr/>
      </p:nvGrpSpPr>
      <p:grpSpPr>
        <a:xfrm>
          <a:off x="0" y="0"/>
          <a:ext cx="0" cy="0"/>
          <a:chOff x="0" y="0"/>
          <a:chExt cx="0" cy="0"/>
        </a:xfrm>
      </p:grpSpPr>
      <p:sp>
        <p:nvSpPr>
          <p:cNvPr id="253" name="Google Shape;253;p7"/>
          <p:cNvSpPr txBox="1"/>
          <p:nvPr/>
        </p:nvSpPr>
        <p:spPr>
          <a:xfrm>
            <a:off x="3058697" y="773904"/>
            <a:ext cx="132651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Συνεργατική διδασκαλία</a:t>
            </a:r>
            <a:endParaRPr sz="1400" b="0" i="0" u="none" strike="noStrike" cap="none">
              <a:solidFill>
                <a:srgbClr val="000000"/>
              </a:solidFill>
              <a:latin typeface="Arial"/>
              <a:ea typeface="Arial"/>
              <a:cs typeface="Arial"/>
              <a:sym typeface="Arial"/>
            </a:endParaRPr>
          </a:p>
        </p:txBody>
      </p:sp>
      <p:sp>
        <p:nvSpPr>
          <p:cNvPr id="254" name="Google Shape;254;p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56" name="Google Shape;256;p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58" name="Google Shape;258;p7"/>
          <p:cNvSpPr txBox="1"/>
          <p:nvPr/>
        </p:nvSpPr>
        <p:spPr>
          <a:xfrm>
            <a:off x="3363700" y="4021500"/>
            <a:ext cx="13985100" cy="2244000"/>
          </a:xfrm>
          <a:prstGeom prst="rect">
            <a:avLst/>
          </a:prstGeom>
          <a:noFill/>
          <a:ln>
            <a:noFill/>
          </a:ln>
        </p:spPr>
        <p:txBody>
          <a:bodyPr spcFirstLastPara="1" wrap="square" lIns="0" tIns="0" rIns="0" bIns="0" anchor="t" anchorCtr="0">
            <a:spAutoFit/>
          </a:bodyPr>
          <a:lstStyle/>
          <a:p>
            <a:pPr marL="0" marR="0" lvl="0" indent="0" algn="ctr" rtl="0">
              <a:lnSpc>
                <a:spcPct val="107916"/>
              </a:lnSpc>
              <a:spcBef>
                <a:spcPts val="0"/>
              </a:spcBef>
              <a:spcAft>
                <a:spcPts val="0"/>
              </a:spcAft>
              <a:buClr>
                <a:schemeClr val="dk1"/>
              </a:buClr>
              <a:buSzPts val="1100"/>
              <a:buFont typeface="Arial"/>
              <a:buNone/>
            </a:pPr>
            <a:r>
              <a:rPr lang="en-US" sz="3000" b="0" i="1" u="none" strike="noStrike" cap="none">
                <a:solidFill>
                  <a:schemeClr val="dk1"/>
                </a:solidFill>
                <a:latin typeface="Calibri"/>
                <a:ea typeface="Calibri"/>
                <a:cs typeface="Calibri"/>
                <a:sym typeface="Calibri"/>
              </a:rPr>
              <a:t>"Δύο κεφάλια είναι σίγουρα καλύτερα από ένα και, αντλώντας ιδέες ο ένας από τον άλλον, έχετε περισσότερες πιθανότητες να καταλήξετε σε μια στρατηγική που θα επιτρέψει στην επιχείρησή σας να ξεπεράσει μια αναποδιά ή μια πρόκληση". - Richard Branson</a:t>
            </a:r>
            <a:endParaRPr sz="3000" b="0" i="1" u="none" strike="noStrike" cap="none">
              <a:solidFill>
                <a:schemeClr val="dk1"/>
              </a:solidFill>
              <a:latin typeface="Calibri"/>
              <a:ea typeface="Calibri"/>
              <a:cs typeface="Calibri"/>
              <a:sym typeface="Calibri"/>
            </a:endParaRPr>
          </a:p>
          <a:p>
            <a:pPr marL="0" marR="0" lvl="0" indent="0" algn="l" rtl="0">
              <a:lnSpc>
                <a:spcPct val="140015"/>
              </a:lnSpc>
              <a:spcBef>
                <a:spcPts val="800"/>
              </a:spcBef>
              <a:spcAft>
                <a:spcPts val="0"/>
              </a:spcAft>
              <a:buClr>
                <a:srgbClr val="000000"/>
              </a:buClr>
              <a:buSzPts val="4199"/>
              <a:buFont typeface="Arial"/>
              <a:buNone/>
            </a:pPr>
            <a:endParaRPr sz="4199" b="0" i="0" u="none" strike="noStrike" cap="none">
              <a:solidFill>
                <a:srgbClr val="121212"/>
              </a:solidFill>
              <a:latin typeface="Arial"/>
              <a:ea typeface="Arial"/>
              <a:cs typeface="Arial"/>
              <a:sym typeface="Arial"/>
            </a:endParaRPr>
          </a:p>
        </p:txBody>
      </p:sp>
      <p:sp>
        <p:nvSpPr>
          <p:cNvPr id="259" name="Google Shape;259;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60" name="Google Shape;260;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62" name="Google Shape;262;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47028983-3A67-80A4-9C5F-CE530F72A750}"/>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991C7228-6670-40D2-FB4D-9F0B0BC5F323}"/>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6"/>
        <p:cNvGrpSpPr/>
        <p:nvPr/>
      </p:nvGrpSpPr>
      <p:grpSpPr>
        <a:xfrm>
          <a:off x="0" y="0"/>
          <a:ext cx="0" cy="0"/>
          <a:chOff x="0" y="0"/>
          <a:chExt cx="0" cy="0"/>
        </a:xfrm>
      </p:grpSpPr>
      <p:sp>
        <p:nvSpPr>
          <p:cNvPr id="267" name="Google Shape;267;g30d81a3a322_0_79"/>
          <p:cNvSpPr txBox="1"/>
          <p:nvPr/>
        </p:nvSpPr>
        <p:spPr>
          <a:xfrm>
            <a:off x="3058700" y="773900"/>
            <a:ext cx="14368200" cy="344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Πώς μπορείτε να προσεγγίσετε τη συνεργατική διδασκαλία με τον σωστό τρόπο;</a:t>
            </a:r>
            <a:endParaRPr sz="1400" b="0" i="0" u="none" strike="noStrike" cap="none">
              <a:solidFill>
                <a:srgbClr val="000000"/>
              </a:solidFill>
              <a:latin typeface="Arial"/>
              <a:ea typeface="Arial"/>
              <a:cs typeface="Arial"/>
              <a:sym typeface="Arial"/>
            </a:endParaRPr>
          </a:p>
        </p:txBody>
      </p:sp>
      <p:sp>
        <p:nvSpPr>
          <p:cNvPr id="268" name="Google Shape;268;g30d81a3a322_0_79"/>
          <p:cNvSpPr/>
          <p:nvPr/>
        </p:nvSpPr>
        <p:spPr>
          <a:xfrm>
            <a:off x="-130877" y="-38241"/>
            <a:ext cx="2766900" cy="52185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30d81a3a322_0_7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70" name="Google Shape;270;g30d81a3a322_0_79"/>
          <p:cNvSpPr/>
          <p:nvPr/>
        </p:nvSpPr>
        <p:spPr>
          <a:xfrm>
            <a:off x="-130877" y="5143500"/>
            <a:ext cx="2766900" cy="36654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30d81a3a322_0_7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72" name="Google Shape;272;g30d81a3a322_0_79"/>
          <p:cNvSpPr txBox="1"/>
          <p:nvPr/>
        </p:nvSpPr>
        <p:spPr>
          <a:xfrm>
            <a:off x="3250250" y="5143500"/>
            <a:ext cx="13985100" cy="2201400"/>
          </a:xfrm>
          <a:prstGeom prst="rect">
            <a:avLst/>
          </a:prstGeom>
          <a:noFill/>
          <a:ln>
            <a:noFill/>
          </a:ln>
        </p:spPr>
        <p:txBody>
          <a:bodyPr spcFirstLastPara="1" wrap="square" lIns="0" tIns="0" rIns="0" bIns="0" anchor="t" anchorCtr="0">
            <a:spAutoFit/>
          </a:bodyPr>
          <a:lstStyle/>
          <a:p>
            <a:pPr marL="457200" marR="0" lvl="0" indent="-403225" algn="l" rtl="0">
              <a:lnSpc>
                <a:spcPct val="140015"/>
              </a:lnSpc>
              <a:spcBef>
                <a:spcPts val="800"/>
              </a:spcBef>
              <a:spcAft>
                <a:spcPts val="0"/>
              </a:spcAft>
              <a:buClr>
                <a:srgbClr val="121212"/>
              </a:buClr>
              <a:buSzPts val="2750"/>
              <a:buFont typeface="Arial"/>
              <a:buAutoNum type="arabicPeriod"/>
            </a:pPr>
            <a:r>
              <a:rPr lang="en-US" sz="2750">
                <a:solidFill>
                  <a:srgbClr val="121212"/>
                </a:solidFill>
              </a:rPr>
              <a:t>Κατανοήστε ποιες είναι οι ανάγκες των μαθητών</a:t>
            </a:r>
            <a:endParaRPr sz="2750">
              <a:solidFill>
                <a:srgbClr val="121212"/>
              </a:solidFill>
            </a:endParaRPr>
          </a:p>
          <a:p>
            <a:pPr marL="457200" marR="0" lvl="0" indent="-403225" algn="l" rtl="0">
              <a:lnSpc>
                <a:spcPct val="140015"/>
              </a:lnSpc>
              <a:spcBef>
                <a:spcPts val="0"/>
              </a:spcBef>
              <a:spcAft>
                <a:spcPts val="0"/>
              </a:spcAft>
              <a:buClr>
                <a:srgbClr val="121212"/>
              </a:buClr>
              <a:buSzPts val="2750"/>
              <a:buAutoNum type="arabicPeriod"/>
            </a:pPr>
            <a:r>
              <a:rPr lang="en-US" sz="2750">
                <a:solidFill>
                  <a:srgbClr val="121212"/>
                </a:solidFill>
              </a:rPr>
              <a:t>Προετοιμάστε τα μαθήματα μαζί με άλλους εκπαιδευτικούς</a:t>
            </a:r>
            <a:endParaRPr sz="2750">
              <a:solidFill>
                <a:srgbClr val="121212"/>
              </a:solidFill>
            </a:endParaRPr>
          </a:p>
          <a:p>
            <a:pPr marL="457200" marR="0" lvl="0" indent="-403225" algn="l" rtl="0">
              <a:lnSpc>
                <a:spcPct val="140015"/>
              </a:lnSpc>
              <a:spcBef>
                <a:spcPts val="0"/>
              </a:spcBef>
              <a:spcAft>
                <a:spcPts val="0"/>
              </a:spcAft>
              <a:buClr>
                <a:srgbClr val="121212"/>
              </a:buClr>
              <a:buSzPts val="2750"/>
              <a:buAutoNum type="arabicPeriod"/>
            </a:pPr>
            <a:r>
              <a:rPr lang="en-US" sz="2750">
                <a:solidFill>
                  <a:srgbClr val="121212"/>
                </a:solidFill>
              </a:rPr>
              <a:t>Μιλήστε με τον καθηγητή πριν από τα μαθήματα</a:t>
            </a:r>
            <a:endParaRPr sz="2750">
              <a:solidFill>
                <a:srgbClr val="121212"/>
              </a:solidFill>
            </a:endParaRPr>
          </a:p>
          <a:p>
            <a:pPr marL="457200" marR="0" lvl="0" indent="-403225" algn="l" rtl="0">
              <a:lnSpc>
                <a:spcPct val="140015"/>
              </a:lnSpc>
              <a:spcBef>
                <a:spcPts val="0"/>
              </a:spcBef>
              <a:spcAft>
                <a:spcPts val="0"/>
              </a:spcAft>
              <a:buClr>
                <a:srgbClr val="121212"/>
              </a:buClr>
              <a:buSzPts val="2750"/>
              <a:buAutoNum type="arabicPeriod"/>
            </a:pPr>
            <a:r>
              <a:rPr lang="en-US" sz="2750">
                <a:solidFill>
                  <a:srgbClr val="121212"/>
                </a:solidFill>
              </a:rPr>
              <a:t>Καθορίστε τους στόχους των μαθημάτων</a:t>
            </a:r>
            <a:endParaRPr sz="2750">
              <a:solidFill>
                <a:srgbClr val="121212"/>
              </a:solidFill>
            </a:endParaRPr>
          </a:p>
        </p:txBody>
      </p:sp>
      <p:sp>
        <p:nvSpPr>
          <p:cNvPr id="273" name="Google Shape;273;g30d81a3a322_0_7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74" name="Google Shape;274;g30d81a3a322_0_7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76" name="Google Shape;276;g30d81a3a322_0_7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C93FAFCD-032B-8949-2DC3-6064A0EC15E7}"/>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5B91B3B2-9D1D-8EAA-5B2F-7A0284C6572B}"/>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80"/>
        <p:cNvGrpSpPr/>
        <p:nvPr/>
      </p:nvGrpSpPr>
      <p:grpSpPr>
        <a:xfrm>
          <a:off x="0" y="0"/>
          <a:ext cx="0" cy="0"/>
          <a:chOff x="0" y="0"/>
          <a:chExt cx="0" cy="0"/>
        </a:xfrm>
      </p:grpSpPr>
      <p:sp>
        <p:nvSpPr>
          <p:cNvPr id="281" name="Google Shape;281;p8"/>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Τύποι συνεργατικής διδασκαλίας</a:t>
            </a:r>
            <a:endParaRPr sz="1400" b="0" i="0" u="none" strike="noStrike" cap="none">
              <a:solidFill>
                <a:srgbClr val="000000"/>
              </a:solidFill>
              <a:latin typeface="Arial"/>
              <a:ea typeface="Arial"/>
              <a:cs typeface="Arial"/>
              <a:sym typeface="Arial"/>
            </a:endParaRPr>
          </a:p>
        </p:txBody>
      </p:sp>
      <p:sp>
        <p:nvSpPr>
          <p:cNvPr id="282" name="Google Shape;282;p8"/>
          <p:cNvSpPr txBox="1"/>
          <p:nvPr/>
        </p:nvSpPr>
        <p:spPr>
          <a:xfrm>
            <a:off x="1609657" y="3295900"/>
            <a:ext cx="15068700" cy="38262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800"/>
              </a:spcBef>
              <a:spcAft>
                <a:spcPts val="0"/>
              </a:spcAft>
              <a:buClr>
                <a:srgbClr val="000000"/>
              </a:buClr>
              <a:buSzPts val="1100"/>
              <a:buFont typeface="Arial"/>
              <a:buNone/>
            </a:pPr>
            <a:r>
              <a:rPr lang="en-US" sz="2750" b="0" i="0" u="none" strike="noStrike" cap="none">
                <a:solidFill>
                  <a:schemeClr val="dk1"/>
                </a:solidFill>
                <a:latin typeface="Arial"/>
                <a:ea typeface="Arial"/>
                <a:cs typeface="Arial"/>
                <a:sym typeface="Arial"/>
              </a:rPr>
              <a:t>Έξι προσεγγίσεις στη συνδιδασκαλία:</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Ένας διδάσκει, ένας παρατηρεί</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Μία διδασκαλία, μία βοήθεια</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Παράλληλη διδασκαλία</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Διδασκαλία σταθμού</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Εναλλακτική διδασκαλία</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Ομαδική διδασκαλία</a:t>
            </a:r>
            <a:endParaRPr sz="275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800"/>
              </a:spcAft>
              <a:buClr>
                <a:schemeClr val="dk1"/>
              </a:buClr>
              <a:buSzPts val="1100"/>
              <a:buFont typeface="Arial"/>
              <a:buNone/>
            </a:pPr>
            <a:endParaRPr sz="2750" b="0" i="0" u="none" strike="noStrike" cap="none">
              <a:solidFill>
                <a:schemeClr val="dk1"/>
              </a:solidFill>
              <a:latin typeface="Arial"/>
              <a:ea typeface="Arial"/>
              <a:cs typeface="Arial"/>
              <a:sym typeface="Arial"/>
            </a:endParaRPr>
          </a:p>
        </p:txBody>
      </p:sp>
      <p:sp>
        <p:nvSpPr>
          <p:cNvPr id="283" name="Google Shape;283;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6" name="Google Shape;286;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9" name="Google Shape;289;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92" name="Google Shape;292;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94" name="Google Shape;294;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8"/>
          <p:cNvSpPr/>
          <p:nvPr/>
        </p:nvSpPr>
        <p:spPr>
          <a:xfrm>
            <a:off x="11057201" y="4259561"/>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a:lstStyle/>
          <a:p>
            <a:endParaRPr lang="en-BE"/>
          </a:p>
        </p:txBody>
      </p:sp>
      <p:sp>
        <p:nvSpPr>
          <p:cNvPr id="2" name="Google Shape;128;p3">
            <a:extLst>
              <a:ext uri="{FF2B5EF4-FFF2-40B4-BE49-F238E27FC236}">
                <a16:creationId xmlns:a16="http://schemas.microsoft.com/office/drawing/2014/main" id="{88EAF917-03AB-1F8B-C9B8-8E0928608C8F}"/>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9C098E40-AF06-B398-D8CF-3FAD59937C2B}"/>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9"/>
        <p:cNvGrpSpPr/>
        <p:nvPr/>
      </p:nvGrpSpPr>
      <p:grpSpPr>
        <a:xfrm>
          <a:off x="0" y="0"/>
          <a:ext cx="0" cy="0"/>
          <a:chOff x="0" y="0"/>
          <a:chExt cx="0" cy="0"/>
        </a:xfrm>
      </p:grpSpPr>
      <p:sp>
        <p:nvSpPr>
          <p:cNvPr id="300" name="Google Shape;300;g2bf45462b57_0_20"/>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g2bf45462b57_0_2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02" name="Google Shape;302;g2bf45462b57_0_20"/>
          <p:cNvSpPr txBox="1"/>
          <p:nvPr/>
        </p:nvSpPr>
        <p:spPr>
          <a:xfrm>
            <a:off x="1028700" y="1095375"/>
            <a:ext cx="144903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Ο ρόλος των ψηφιακών τεχνολογιών στην εκπαίδευση</a:t>
            </a:r>
            <a:endParaRPr sz="1400" b="0" i="0" u="none" strike="noStrike" cap="none">
              <a:solidFill>
                <a:srgbClr val="000000"/>
              </a:solidFill>
              <a:latin typeface="Arial"/>
              <a:ea typeface="Arial"/>
              <a:cs typeface="Arial"/>
              <a:sym typeface="Arial"/>
            </a:endParaRPr>
          </a:p>
        </p:txBody>
      </p:sp>
      <p:sp>
        <p:nvSpPr>
          <p:cNvPr id="303" name="Google Shape;303;g2bf45462b57_0_20"/>
          <p:cNvSpPr txBox="1"/>
          <p:nvPr/>
        </p:nvSpPr>
        <p:spPr>
          <a:xfrm>
            <a:off x="1028688" y="3527325"/>
            <a:ext cx="14191500" cy="423300"/>
          </a:xfrm>
          <a:prstGeom prst="rect">
            <a:avLst/>
          </a:prstGeom>
          <a:noFill/>
          <a:ln>
            <a:noFill/>
          </a:ln>
        </p:spPr>
        <p:txBody>
          <a:bodyPr spcFirstLastPara="1" wrap="square" lIns="0" tIns="0" rIns="0" bIns="0" anchor="t" anchorCtr="0">
            <a:spAutoFit/>
          </a:bodyPr>
          <a:lstStyle/>
          <a:p>
            <a:pPr marL="0" marR="0" lvl="0" indent="0" algn="just" rtl="0">
              <a:lnSpc>
                <a:spcPct val="140015"/>
              </a:lnSpc>
              <a:spcBef>
                <a:spcPts val="0"/>
              </a:spcBef>
              <a:spcAft>
                <a:spcPts val="0"/>
              </a:spcAft>
              <a:buClr>
                <a:srgbClr val="000000"/>
              </a:buClr>
              <a:buSzPts val="2750"/>
              <a:buFont typeface="Arial"/>
              <a:buNone/>
            </a:pPr>
            <a:endParaRPr sz="2750" b="0" i="0" u="none" strike="noStrike" cap="none">
              <a:solidFill>
                <a:srgbClr val="121212"/>
              </a:solidFill>
              <a:latin typeface="Arial"/>
              <a:ea typeface="Arial"/>
              <a:cs typeface="Arial"/>
              <a:sym typeface="Arial"/>
            </a:endParaRPr>
          </a:p>
        </p:txBody>
      </p:sp>
      <p:sp>
        <p:nvSpPr>
          <p:cNvPr id="304" name="Google Shape;304;g2bf45462b57_0_20"/>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2bf45462b57_0_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06" name="Google Shape;306;g2bf45462b57_0_2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08" name="Google Shape;308;g2bf45462b57_0_2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g2bf45462b57_0_20" descr="This video explains the important roles of media, method, and modality in educational technology use.  Method is the most important of the three and has the greatest influence on learning outcomes." title="3 M's - Media Method Modality and Their Roles in Educational Technology Use">
            <a:hlinkClick r:id="rId5"/>
          </p:cNvPr>
          <p:cNvPicPr preferRelativeResize="0"/>
          <p:nvPr/>
        </p:nvPicPr>
        <p:blipFill rotWithShape="1">
          <a:blip r:embed="rId6">
            <a:alphaModFix/>
          </a:blip>
          <a:srcRect/>
          <a:stretch/>
        </p:blipFill>
        <p:spPr>
          <a:xfrm>
            <a:off x="4809899" y="3642943"/>
            <a:ext cx="8668175" cy="4875855"/>
          </a:xfrm>
          <a:prstGeom prst="rect">
            <a:avLst/>
          </a:prstGeom>
          <a:noFill/>
          <a:ln>
            <a:noFill/>
          </a:ln>
        </p:spPr>
      </p:pic>
      <p:sp>
        <p:nvSpPr>
          <p:cNvPr id="2" name="Google Shape;128;p3">
            <a:extLst>
              <a:ext uri="{FF2B5EF4-FFF2-40B4-BE49-F238E27FC236}">
                <a16:creationId xmlns:a16="http://schemas.microsoft.com/office/drawing/2014/main" id="{599A8B0B-85F3-12C4-4BC7-C14D6C28E327}"/>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440B2609-EB1F-5E4F-B4FB-10CEA6789BED}"/>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3"/>
        <p:cNvGrpSpPr/>
        <p:nvPr/>
      </p:nvGrpSpPr>
      <p:grpSpPr>
        <a:xfrm>
          <a:off x="0" y="0"/>
          <a:ext cx="0" cy="0"/>
          <a:chOff x="0" y="0"/>
          <a:chExt cx="0" cy="0"/>
        </a:xfrm>
      </p:grpSpPr>
      <p:sp>
        <p:nvSpPr>
          <p:cNvPr id="314" name="Google Shape;314;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16" name="Google Shape;316;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18" name="Google Shape;318;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19" name="Google Shape;319;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20" name="Google Shape;320;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9"/>
          <p:cNvSpPr/>
          <p:nvPr/>
        </p:nvSpPr>
        <p:spPr>
          <a:xfrm>
            <a:off x="14813352" y="4259543"/>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322" name="Google Shape;322;p9"/>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Δραστηριότητα αναστοχασμού</a:t>
            </a:r>
            <a:endParaRPr sz="1400" b="0" i="0" u="none" strike="noStrike" cap="none">
              <a:solidFill>
                <a:srgbClr val="000000"/>
              </a:solidFill>
              <a:latin typeface="Arial"/>
              <a:ea typeface="Arial"/>
              <a:cs typeface="Arial"/>
              <a:sym typeface="Arial"/>
            </a:endParaRPr>
          </a:p>
        </p:txBody>
      </p:sp>
      <p:sp>
        <p:nvSpPr>
          <p:cNvPr id="323" name="Google Shape;323;p9"/>
          <p:cNvSpPr txBox="1"/>
          <p:nvPr/>
        </p:nvSpPr>
        <p:spPr>
          <a:xfrm>
            <a:off x="3058700" y="2006525"/>
            <a:ext cx="11331900" cy="510270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chemeClr val="dk1"/>
              </a:buClr>
              <a:buSzPts val="1100"/>
              <a:buFont typeface="Arial"/>
              <a:buNone/>
            </a:pPr>
            <a:r>
              <a:rPr lang="en-US" sz="2200" b="0" i="0" u="none" strike="noStrike" cap="none">
                <a:solidFill>
                  <a:srgbClr val="0D0D0D"/>
                </a:solidFill>
                <a:latin typeface="Arial"/>
                <a:ea typeface="Arial"/>
                <a:cs typeface="Arial"/>
                <a:sym typeface="Arial"/>
              </a:rPr>
              <a:t>Σκεφτείτε τις πληροφορίες που παρέχονται σχετικά με τη μικτή μάθηση, τη συνεργατική διδασκαλία και το ρόλο των ψηφιακών τεχνολογιών στην εκπαίδευση. Εξετάστε τις ακόλουθες ερωτήσεις: Εξετάστε τις παρακάτω ερωτήσεις:</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150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Αναλογιστείτε τις κατευθυντήριες γραμμές για τη συνεργατική διδασκαλία. Πώς θα μπορούσαν αυτές οι στρατηγικές να βελτιώσουν τα μαθησιακά αποτελέσματα των μαθητών στην τάξη σας;</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Ποια προσέγγιση της συνδιδασκαλίας (π.χ. ένας διδάσκει, ένας παρατηρεί, παράλληλη διδασκαλία) πιστεύετε ότι θα λειτουργούσε καλύτερα στο πλαίσιο της διδασκαλίας σας; Γιατί;</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Πώς έχουν μεταμορφώσει οι ψηφιακές τεχνολογίες το εκπαιδευτικό τοπίο, ιδίως στο πλαίσιο της πανδημίας COVID-19;</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Αναλογιστείτε τη δική σας χρήση ψηφιακών εργαλείων στη διδασκαλία. Ποια οφέλη παρατηρήσατε και ποιες προκλήσεις αντιμετωπίσατε;</a:t>
            </a:r>
            <a:endParaRPr sz="2200" b="0" i="0" u="none" strike="noStrike" cap="none">
              <a:solidFill>
                <a:srgbClr val="121212"/>
              </a:solidFill>
              <a:latin typeface="Arial"/>
              <a:ea typeface="Arial"/>
              <a:cs typeface="Arial"/>
              <a:sym typeface="Arial"/>
            </a:endParaRPr>
          </a:p>
        </p:txBody>
      </p:sp>
      <p:sp>
        <p:nvSpPr>
          <p:cNvPr id="2" name="Google Shape;128;p3">
            <a:extLst>
              <a:ext uri="{FF2B5EF4-FFF2-40B4-BE49-F238E27FC236}">
                <a16:creationId xmlns:a16="http://schemas.microsoft.com/office/drawing/2014/main" id="{3B37862C-A669-77BB-BEEE-52E3C9BF73CD}"/>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A9F0698C-D5FE-48BC-3514-542817B53A7C}"/>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1044331" y="1162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dirty="0">
                <a:solidFill>
                  <a:srgbClr val="033C5B"/>
                </a:solidFill>
                <a:latin typeface="Arial"/>
                <a:ea typeface="Arial"/>
                <a:cs typeface="Arial"/>
                <a:sym typeface="Arial"/>
              </a:rPr>
              <a:t>Μα</a:t>
            </a:r>
            <a:r>
              <a:rPr lang="en-US" sz="6999" b="0" i="0" u="none" strike="noStrike" cap="none" dirty="0" err="1">
                <a:solidFill>
                  <a:srgbClr val="033C5B"/>
                </a:solidFill>
                <a:latin typeface="Arial"/>
                <a:ea typeface="Arial"/>
                <a:cs typeface="Arial"/>
                <a:sym typeface="Arial"/>
              </a:rPr>
              <a:t>θησι</a:t>
            </a:r>
            <a:r>
              <a:rPr lang="en-US" sz="6999" b="0" i="0" u="none" strike="noStrike" cap="none" dirty="0">
                <a:solidFill>
                  <a:srgbClr val="033C5B"/>
                </a:solidFill>
                <a:latin typeface="Arial"/>
                <a:ea typeface="Arial"/>
                <a:cs typeface="Arial"/>
                <a:sym typeface="Arial"/>
              </a:rPr>
              <a:t>ακοί στόχοι</a:t>
            </a:r>
            <a:endParaRPr sz="1400" b="0" i="0" u="none" strike="noStrike" cap="none" dirty="0">
              <a:solidFill>
                <a:srgbClr val="000000"/>
              </a:solidFill>
              <a:latin typeface="Arial"/>
              <a:ea typeface="Arial"/>
              <a:cs typeface="Arial"/>
              <a:sym typeface="Arial"/>
            </a:endParaRPr>
          </a:p>
        </p:txBody>
      </p:sp>
      <p:sp>
        <p:nvSpPr>
          <p:cNvPr id="97" name="Google Shape;97;p2"/>
          <p:cNvSpPr txBox="1"/>
          <p:nvPr/>
        </p:nvSpPr>
        <p:spPr>
          <a:xfrm>
            <a:off x="228560" y="2488560"/>
            <a:ext cx="8784492" cy="6506397"/>
          </a:xfrm>
          <a:prstGeom prst="rect">
            <a:avLst/>
          </a:prstGeom>
          <a:noFill/>
          <a:ln>
            <a:noFill/>
          </a:ln>
        </p:spPr>
        <p:txBody>
          <a:bodyPr spcFirstLastPara="1" wrap="square" lIns="0" tIns="0" rIns="0" bIns="0" anchor="t" anchorCtr="0">
            <a:spAutoFit/>
          </a:bodyPr>
          <a:lstStyle/>
          <a:p>
            <a:pPr marL="604518" marR="0" lvl="1" indent="-302260" algn="l" rtl="0">
              <a:lnSpc>
                <a:spcPct val="140014"/>
              </a:lnSpc>
              <a:spcBef>
                <a:spcPts val="0"/>
              </a:spcBef>
              <a:spcAft>
                <a:spcPts val="0"/>
              </a:spcAft>
              <a:buClr>
                <a:srgbClr val="121212"/>
              </a:buClr>
              <a:buSzPts val="2799"/>
              <a:buFont typeface="Arial"/>
              <a:buChar char="•"/>
            </a:pPr>
            <a:r>
              <a:rPr lang="en-US" sz="2400" b="0" i="0" u="none" strike="noStrike" cap="none" dirty="0">
                <a:solidFill>
                  <a:schemeClr val="dk1"/>
                </a:solidFill>
                <a:latin typeface="Arial"/>
                <a:ea typeface="Arial"/>
                <a:cs typeface="Arial"/>
                <a:sym typeface="Arial"/>
              </a:rPr>
              <a:t>Να κατα</a:t>
            </a:r>
            <a:r>
              <a:rPr lang="en-US" sz="2400" b="0" i="0" u="none" strike="noStrike" cap="none" dirty="0" err="1">
                <a:solidFill>
                  <a:schemeClr val="dk1"/>
                </a:solidFill>
                <a:latin typeface="Arial"/>
                <a:ea typeface="Arial"/>
                <a:cs typeface="Arial"/>
                <a:sym typeface="Arial"/>
              </a:rPr>
              <a:t>νοήσ</a:t>
            </a:r>
            <a:r>
              <a:rPr lang="el-GR" sz="2400" b="0" i="0" u="none" strike="noStrike" cap="none" dirty="0" err="1">
                <a:solidFill>
                  <a:schemeClr val="dk1"/>
                </a:solidFill>
                <a:latin typeface="Arial"/>
                <a:ea typeface="Arial"/>
                <a:cs typeface="Arial"/>
                <a:sym typeface="Arial"/>
              </a:rPr>
              <a:t>ετε</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την</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έννοι</a:t>
            </a:r>
            <a:r>
              <a:rPr lang="en-US" sz="2400" b="0" i="0" u="none" strike="noStrike" cap="none" dirty="0">
                <a:solidFill>
                  <a:schemeClr val="dk1"/>
                </a:solidFill>
                <a:latin typeface="Arial"/>
                <a:ea typeface="Arial"/>
                <a:cs typeface="Arial"/>
                <a:sym typeface="Arial"/>
              </a:rPr>
              <a:t>α της μικτής μάθησης και τη σημασία της στις σύγχρονες εκπαιδευτικές πρακτικές.</a:t>
            </a:r>
            <a:endParaRPr sz="2400" b="0" i="0" u="none" strike="noStrike" cap="none" dirty="0">
              <a:solidFill>
                <a:schemeClr val="dk1"/>
              </a:solidFill>
              <a:latin typeface="Arial"/>
              <a:ea typeface="Arial"/>
              <a:cs typeface="Arial"/>
              <a:sym typeface="Arial"/>
            </a:endParaRPr>
          </a:p>
          <a:p>
            <a:pPr marL="604518" marR="0" lvl="1" indent="-302260" algn="l" rtl="0">
              <a:lnSpc>
                <a:spcPct val="140014"/>
              </a:lnSpc>
              <a:spcBef>
                <a:spcPts val="0"/>
              </a:spcBef>
              <a:spcAft>
                <a:spcPts val="0"/>
              </a:spcAft>
              <a:buClr>
                <a:srgbClr val="121212"/>
              </a:buClr>
              <a:buSzPts val="2799"/>
              <a:buFont typeface="Arial"/>
              <a:buChar char="•"/>
            </a:pPr>
            <a:r>
              <a:rPr lang="en-US" sz="2400" b="0" i="0" u="none" strike="noStrike" cap="none" dirty="0">
                <a:solidFill>
                  <a:schemeClr val="dk1"/>
                </a:solidFill>
                <a:latin typeface="Arial"/>
                <a:ea typeface="Arial"/>
                <a:cs typeface="Arial"/>
                <a:sym typeface="Arial"/>
              </a:rPr>
              <a:t>Να </a:t>
            </a:r>
            <a:r>
              <a:rPr lang="en-US" sz="2400" b="0" i="0" u="none" strike="noStrike" cap="none" dirty="0" err="1">
                <a:solidFill>
                  <a:schemeClr val="dk1"/>
                </a:solidFill>
                <a:latin typeface="Arial"/>
                <a:ea typeface="Arial"/>
                <a:cs typeface="Arial"/>
                <a:sym typeface="Arial"/>
              </a:rPr>
              <a:t>εξετάσε</a:t>
            </a:r>
            <a:r>
              <a:rPr lang="el-GR" sz="2400" b="0" i="0" u="none" strike="noStrike" cap="none" dirty="0">
                <a:solidFill>
                  <a:schemeClr val="dk1"/>
                </a:solidFill>
                <a:latin typeface="Arial"/>
                <a:ea typeface="Arial"/>
                <a:cs typeface="Arial"/>
                <a:sym typeface="Arial"/>
              </a:rPr>
              <a:t>τε</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τη</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συνάφει</a:t>
            </a:r>
            <a:r>
              <a:rPr lang="en-US" sz="2400" b="0" i="0" u="none" strike="noStrike" cap="none" dirty="0">
                <a:solidFill>
                  <a:schemeClr val="dk1"/>
                </a:solidFill>
                <a:latin typeface="Arial"/>
                <a:ea typeface="Arial"/>
                <a:cs typeface="Arial"/>
                <a:sym typeface="Arial"/>
              </a:rPr>
              <a:t>α της μικτής μάθησης με το πλαίσιο της Ευρωπαϊκής Ένωσης.</a:t>
            </a:r>
            <a:endParaRPr sz="2400" b="0" i="0" u="none" strike="noStrike" cap="none" dirty="0">
              <a:solidFill>
                <a:schemeClr val="dk1"/>
              </a:solidFill>
              <a:latin typeface="Arial"/>
              <a:ea typeface="Arial"/>
              <a:cs typeface="Arial"/>
              <a:sym typeface="Arial"/>
            </a:endParaRPr>
          </a:p>
          <a:p>
            <a:pPr marL="604518" marR="0" lvl="1" indent="-302260" algn="l" rtl="0">
              <a:lnSpc>
                <a:spcPct val="140014"/>
              </a:lnSpc>
              <a:spcBef>
                <a:spcPts val="0"/>
              </a:spcBef>
              <a:spcAft>
                <a:spcPts val="0"/>
              </a:spcAft>
              <a:buClr>
                <a:srgbClr val="121212"/>
              </a:buClr>
              <a:buSzPts val="2799"/>
              <a:buFont typeface="Arial"/>
              <a:buChar char="•"/>
            </a:pPr>
            <a:r>
              <a:rPr lang="el-GR" sz="2400" dirty="0">
                <a:solidFill>
                  <a:schemeClr val="dk1"/>
                </a:solidFill>
              </a:rPr>
              <a:t>Την κ</a:t>
            </a:r>
            <a:r>
              <a:rPr lang="en-US" sz="2400" b="0" i="0" u="none" strike="noStrike" cap="none" dirty="0">
                <a:solidFill>
                  <a:schemeClr val="dk1"/>
                </a:solidFill>
                <a:latin typeface="Arial"/>
                <a:ea typeface="Arial"/>
                <a:cs typeface="Arial"/>
                <a:sym typeface="Arial"/>
              </a:rPr>
              <a:t>α</a:t>
            </a:r>
            <a:r>
              <a:rPr lang="en-US" sz="2400" b="0" i="0" u="none" strike="noStrike" cap="none" dirty="0" err="1">
                <a:solidFill>
                  <a:schemeClr val="dk1"/>
                </a:solidFill>
                <a:latin typeface="Arial"/>
                <a:ea typeface="Arial"/>
                <a:cs typeface="Arial"/>
                <a:sym typeface="Arial"/>
              </a:rPr>
              <a:t>θιέρωση</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μι</a:t>
            </a:r>
            <a:r>
              <a:rPr lang="en-US" sz="2400" b="0" i="0" u="none" strike="noStrike" cap="none" dirty="0">
                <a:solidFill>
                  <a:schemeClr val="dk1"/>
                </a:solidFill>
                <a:latin typeface="Arial"/>
                <a:ea typeface="Arial"/>
                <a:cs typeface="Arial"/>
                <a:sym typeface="Arial"/>
              </a:rPr>
              <a:t>ας θεμελιώδους κατανόησης των μεθοδολογιών, στρατηγικών και μοντέλων μικτής μάθησης.</a:t>
            </a:r>
            <a:r>
              <a:rPr lang="el-GR" sz="2400" b="0" i="0" u="none" strike="noStrike" cap="none" dirty="0">
                <a:solidFill>
                  <a:schemeClr val="dk1"/>
                </a:solidFill>
                <a:latin typeface="Arial"/>
                <a:ea typeface="Arial"/>
                <a:cs typeface="Arial"/>
                <a:sym typeface="Arial"/>
              </a:rPr>
              <a:t> </a:t>
            </a:r>
            <a:endParaRPr lang="en-GB" sz="2400" b="0" i="0" u="none" strike="noStrike" cap="none" dirty="0">
              <a:solidFill>
                <a:schemeClr val="dk1"/>
              </a:solidFill>
              <a:latin typeface="Arial"/>
              <a:ea typeface="Arial"/>
              <a:cs typeface="Arial"/>
              <a:sym typeface="Arial"/>
            </a:endParaRPr>
          </a:p>
          <a:p>
            <a:pPr marL="604518" marR="0" lvl="1" indent="-302260" algn="l" rtl="0">
              <a:lnSpc>
                <a:spcPct val="140014"/>
              </a:lnSpc>
              <a:spcBef>
                <a:spcPts val="0"/>
              </a:spcBef>
              <a:spcAft>
                <a:spcPts val="0"/>
              </a:spcAft>
              <a:buClr>
                <a:srgbClr val="121212"/>
              </a:buClr>
              <a:buSzPts val="2799"/>
              <a:buFont typeface="Arial"/>
              <a:buChar char="•"/>
            </a:pPr>
            <a:r>
              <a:rPr lang="el-GR" sz="2400" b="0" i="0" u="none" strike="noStrike" cap="none" dirty="0">
                <a:solidFill>
                  <a:schemeClr val="dk1"/>
                </a:solidFill>
                <a:latin typeface="Arial"/>
                <a:ea typeface="Arial"/>
                <a:cs typeface="Arial"/>
                <a:sym typeface="Arial"/>
              </a:rPr>
              <a:t>Να προσδιορίσετε και να αναλύσετε τις ικανότητες που είναι απαραίτητες για την αποτελεσματική εφαρμογή προσεγγίσεων μικτής μάθησης.</a:t>
            </a:r>
          </a:p>
          <a:p>
            <a:pPr marL="604518" marR="0" lvl="1" indent="-302260" algn="l" rtl="0">
              <a:lnSpc>
                <a:spcPct val="140014"/>
              </a:lnSpc>
              <a:spcBef>
                <a:spcPts val="0"/>
              </a:spcBef>
              <a:spcAft>
                <a:spcPts val="0"/>
              </a:spcAft>
              <a:buClr>
                <a:srgbClr val="121212"/>
              </a:buClr>
              <a:buSzPts val="2799"/>
              <a:buFont typeface="Arial"/>
              <a:buChar char="•"/>
            </a:pPr>
            <a:r>
              <a:rPr lang="el-GR" sz="2400" b="0" i="0" u="none" strike="noStrike" cap="none" dirty="0">
                <a:solidFill>
                  <a:schemeClr val="dk1"/>
                </a:solidFill>
                <a:latin typeface="Arial"/>
                <a:ea typeface="Arial"/>
                <a:cs typeface="Arial"/>
                <a:sym typeface="Arial"/>
              </a:rPr>
              <a:t>Να διερευνήσετε την έννοια της συνεργατικής διδασκαλίας και το ρόλο της στην ενίσχυση των μαθησιακών αποτελεσμάτων των φοιτητών.</a:t>
            </a:r>
            <a:endParaRPr lang="en-US" sz="2400" b="0" i="0" u="none" strike="noStrike" cap="none" dirty="0">
              <a:solidFill>
                <a:schemeClr val="dk1"/>
              </a:solidFill>
              <a:latin typeface="Arial"/>
              <a:ea typeface="Arial"/>
              <a:cs typeface="Arial"/>
              <a:sym typeface="Arial"/>
            </a:endParaRPr>
          </a:p>
          <a:p>
            <a:pPr marL="604518" marR="0" lvl="1" indent="-302260" algn="l" rtl="0">
              <a:lnSpc>
                <a:spcPct val="140014"/>
              </a:lnSpc>
              <a:spcBef>
                <a:spcPts val="0"/>
              </a:spcBef>
              <a:spcAft>
                <a:spcPts val="0"/>
              </a:spcAft>
              <a:buClr>
                <a:srgbClr val="121212"/>
              </a:buClr>
              <a:buSzPts val="2799"/>
              <a:buFont typeface="Arial"/>
              <a:buChar char="•"/>
            </a:pPr>
            <a:endParaRPr lang="en-BE" sz="1200" b="0" i="0" u="none" strike="noStrike" cap="none" dirty="0">
              <a:solidFill>
                <a:srgbClr val="000000"/>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1"/>
        <p:cNvGrpSpPr/>
        <p:nvPr/>
      </p:nvGrpSpPr>
      <p:grpSpPr>
        <a:xfrm>
          <a:off x="0" y="0"/>
          <a:ext cx="0" cy="0"/>
          <a:chOff x="0" y="0"/>
          <a:chExt cx="0" cy="0"/>
        </a:xfrm>
      </p:grpSpPr>
      <p:sp>
        <p:nvSpPr>
          <p:cNvPr id="122" name="Google Shape;122;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24" name="Google Shape;124;p3"/>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Τι είναι η μικτή μάθηση;</a:t>
            </a: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27" name="Google Shape;127;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28" name="Google Shape;128;p3"/>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
        <p:nvSpPr>
          <p:cNvPr id="129" name="Google Shape;12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 name="Google Shape;130;p3" descr="Blended learning describes a fundamental change in education design by utilising a combination of digital learning objects and active learning methods to improve the learning experience and outcomes.&#10;A teaching session created with a blended learning model uses the face-to-face teaching time for activities that benefit the most from direct interaction.&#10;&#10;https://www.mbru.ac.ae/ &#10;#MBRU" title="What is…Blended Learning?">
            <a:hlinkClick r:id="rId5"/>
          </p:cNvPr>
          <p:cNvPicPr preferRelativeResize="0"/>
          <p:nvPr/>
        </p:nvPicPr>
        <p:blipFill rotWithShape="1">
          <a:blip r:embed="rId6">
            <a:alphaModFix/>
          </a:blip>
          <a:srcRect/>
          <a:stretch/>
        </p:blipFill>
        <p:spPr>
          <a:xfrm>
            <a:off x="3997329" y="2593375"/>
            <a:ext cx="10293343" cy="5789988"/>
          </a:xfrm>
          <a:prstGeom prst="rect">
            <a:avLst/>
          </a:prstGeom>
          <a:noFill/>
          <a:ln>
            <a:noFill/>
          </a:ln>
        </p:spPr>
      </p:pic>
      <p:pic>
        <p:nvPicPr>
          <p:cNvPr id="2" name="Google Shape;92;p1">
            <a:extLst>
              <a:ext uri="{FF2B5EF4-FFF2-40B4-BE49-F238E27FC236}">
                <a16:creationId xmlns:a16="http://schemas.microsoft.com/office/drawing/2014/main" id="{78B493F6-C9E9-F8A8-80F2-A4F6AECB8D85}"/>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9" name="Google Shape;13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40" name="Google Shape;14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txBox="1"/>
          <p:nvPr/>
        </p:nvSpPr>
        <p:spPr>
          <a:xfrm>
            <a:off x="818926" y="1579150"/>
            <a:ext cx="15774300" cy="1354217"/>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8799"/>
              <a:buFont typeface="Arial"/>
              <a:buNone/>
            </a:pPr>
            <a:r>
              <a:rPr lang="en-US" sz="8000" b="0" i="0" u="none" strike="noStrike" cap="none" dirty="0" err="1">
                <a:solidFill>
                  <a:srgbClr val="033C5B"/>
                </a:solidFill>
                <a:latin typeface="Arial"/>
                <a:ea typeface="Arial"/>
                <a:cs typeface="Arial"/>
                <a:sym typeface="Arial"/>
              </a:rPr>
              <a:t>Πλ</a:t>
            </a:r>
            <a:r>
              <a:rPr lang="en-US" sz="8000" b="0" i="0" u="none" strike="noStrike" cap="none" dirty="0">
                <a:solidFill>
                  <a:srgbClr val="033C5B"/>
                </a:solidFill>
                <a:latin typeface="Arial"/>
                <a:ea typeface="Arial"/>
                <a:cs typeface="Arial"/>
                <a:sym typeface="Arial"/>
              </a:rPr>
              <a:t>αίσιο στην Ευρωπαϊκή Ένωση</a:t>
            </a:r>
            <a:endParaRPr b="0" i="0" u="none" strike="noStrike" cap="none" dirty="0">
              <a:solidFill>
                <a:srgbClr val="000000"/>
              </a:solidFill>
              <a:latin typeface="Arial"/>
              <a:ea typeface="Arial"/>
              <a:cs typeface="Arial"/>
              <a:sym typeface="Arial"/>
            </a:endParaRPr>
          </a:p>
        </p:txBody>
      </p:sp>
      <p:sp>
        <p:nvSpPr>
          <p:cNvPr id="143" name="Google Shape;143;p4"/>
          <p:cNvSpPr txBox="1"/>
          <p:nvPr/>
        </p:nvSpPr>
        <p:spPr>
          <a:xfrm>
            <a:off x="998825" y="3266050"/>
            <a:ext cx="15167400" cy="42828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0"/>
              </a:spcAft>
              <a:buClr>
                <a:srgbClr val="000000"/>
              </a:buClr>
              <a:buSzPts val="1100"/>
              <a:buFont typeface="Arial"/>
              <a:buNone/>
            </a:pPr>
            <a:r>
              <a:rPr lang="en-US" sz="2750" b="0" i="0" u="none" strike="noStrike" cap="none" dirty="0">
                <a:solidFill>
                  <a:schemeClr val="dk1"/>
                </a:solidFill>
                <a:latin typeface="Arial"/>
                <a:ea typeface="Arial"/>
                <a:cs typeface="Arial"/>
                <a:sym typeface="Arial"/>
              </a:rPr>
              <a:t>Η </a:t>
            </a:r>
            <a:r>
              <a:rPr lang="en-US" sz="2750" b="0" i="0" u="none" strike="noStrike" cap="none" dirty="0" err="1">
                <a:solidFill>
                  <a:schemeClr val="dk1"/>
                </a:solidFill>
                <a:latin typeface="Arial"/>
                <a:ea typeface="Arial"/>
                <a:cs typeface="Arial"/>
                <a:sym typeface="Arial"/>
              </a:rPr>
              <a:t>Ευρω</a:t>
            </a:r>
            <a:r>
              <a:rPr lang="en-US" sz="2750" b="0" i="0" u="none" strike="noStrike" cap="none" dirty="0">
                <a:solidFill>
                  <a:schemeClr val="dk1"/>
                </a:solidFill>
                <a:latin typeface="Arial"/>
                <a:ea typeface="Arial"/>
                <a:cs typeface="Arial"/>
                <a:sym typeface="Arial"/>
              </a:rPr>
              <a:t>παϊκή Επιτροπή θεωρεί επίσης τη μικτή μάθηση ως μια καλή μέθοδο προς εφαρμογή, ιδίως μετά την κρίση του Covid-19. </a:t>
            </a:r>
            <a:r>
              <a:rPr lang="en-US" sz="2750" b="0" i="0" u="none" strike="noStrike" cap="none" dirty="0" err="1">
                <a:solidFill>
                  <a:schemeClr val="dk1"/>
                </a:solidFill>
                <a:latin typeface="Arial"/>
                <a:ea typeface="Arial"/>
                <a:cs typeface="Arial"/>
                <a:sym typeface="Arial"/>
              </a:rPr>
              <a:t>Γι</a:t>
            </a:r>
            <a:r>
              <a:rPr lang="en-US" sz="2750" b="0" i="0" u="none" strike="noStrike" cap="none" dirty="0">
                <a:solidFill>
                  <a:schemeClr val="dk1"/>
                </a:solidFill>
                <a:latin typeface="Arial"/>
                <a:ea typeface="Arial"/>
                <a:cs typeface="Arial"/>
                <a:sym typeface="Arial"/>
              </a:rPr>
              <a:t>α το λόγο αυτό δημοσίευσε την πρόταση σύστασης </a:t>
            </a:r>
            <a:r>
              <a:rPr lang="en-US" sz="2750" b="0" i="0" u="sng" strike="noStrike" cap="none" dirty="0">
                <a:solidFill>
                  <a:srgbClr val="004494"/>
                </a:solidFill>
                <a:latin typeface="Arial"/>
                <a:ea typeface="Arial"/>
                <a:cs typeface="Arial"/>
                <a:sym typeface="Arial"/>
                <a:hlinkClick r:id="rId4">
                  <a:extLst>
                    <a:ext uri="{A12FA001-AC4F-418D-AE19-62706E023703}">
                      <ahyp:hlinkClr xmlns:ahyp="http://schemas.microsoft.com/office/drawing/2018/hyperlinkcolor" val="tx"/>
                    </a:ext>
                  </a:extLst>
                </a:hlinkClick>
              </a:rPr>
              <a:t>του Συμβουλίου σχετικά με τη μικτή μάθηση </a:t>
            </a:r>
            <a:r>
              <a:rPr lang="en-US" sz="2750" b="0" i="0" u="none" strike="noStrike" cap="none" dirty="0">
                <a:solidFill>
                  <a:schemeClr val="dk1"/>
                </a:solidFill>
                <a:latin typeface="Arial"/>
                <a:ea typeface="Arial"/>
                <a:cs typeface="Arial"/>
                <a:sym typeface="Arial"/>
              </a:rPr>
              <a:t>για τη στήριξη της υψηλής ποιότητας και χωρίς αποκλεισμούς πρωτοβάθμιας και δευτεροβάθμιας εκπαίδευσης.</a:t>
            </a:r>
            <a:endParaRPr sz="2750" b="0" i="0" u="none" strike="noStrike" cap="none" dirty="0">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100"/>
              <a:buFont typeface="Arial"/>
              <a:buNone/>
            </a:pPr>
            <a:endParaRPr sz="2750" b="0" i="0" u="none" strike="noStrike" cap="none" dirty="0">
              <a:solidFill>
                <a:schemeClr val="dk1"/>
              </a:solidFill>
              <a:latin typeface="Arial"/>
              <a:ea typeface="Arial"/>
              <a:cs typeface="Arial"/>
              <a:sym typeface="Arial"/>
            </a:endParaRPr>
          </a:p>
          <a:p>
            <a:pPr marL="0" marR="0" lvl="0" indent="0" algn="just" rtl="0">
              <a:lnSpc>
                <a:spcPct val="107916"/>
              </a:lnSpc>
              <a:spcBef>
                <a:spcPts val="800"/>
              </a:spcBef>
              <a:spcAft>
                <a:spcPts val="800"/>
              </a:spcAft>
              <a:buClr>
                <a:schemeClr val="dk1"/>
              </a:buClr>
              <a:buSzPts val="1100"/>
              <a:buFont typeface="Arial"/>
              <a:buNone/>
            </a:pPr>
            <a:r>
              <a:rPr lang="en-US" sz="2750" b="0" i="0" u="none" strike="noStrike" cap="none" dirty="0">
                <a:solidFill>
                  <a:schemeClr val="dk1"/>
                </a:solidFill>
                <a:latin typeface="Arial"/>
                <a:ea typeface="Arial"/>
                <a:cs typeface="Arial"/>
                <a:sym typeface="Arial"/>
              </a:rPr>
              <a:t>Η Επ</a:t>
            </a:r>
            <a:r>
              <a:rPr lang="en-US" sz="2750" b="0" i="0" u="none" strike="noStrike" cap="none" dirty="0" err="1">
                <a:solidFill>
                  <a:schemeClr val="dk1"/>
                </a:solidFill>
                <a:latin typeface="Arial"/>
                <a:ea typeface="Arial"/>
                <a:cs typeface="Arial"/>
                <a:sym typeface="Arial"/>
              </a:rPr>
              <a:t>ιτρο</a:t>
            </a:r>
            <a:r>
              <a:rPr lang="en-US" sz="2750" b="0" i="0" u="none" strike="noStrike" cap="none" dirty="0">
                <a:solidFill>
                  <a:schemeClr val="dk1"/>
                </a:solidFill>
                <a:latin typeface="Arial"/>
                <a:ea typeface="Arial"/>
                <a:cs typeface="Arial"/>
                <a:sym typeface="Arial"/>
              </a:rPr>
              <a:t>πή προσφέρει ένα σχέδιο για την ενσωμάτωση μαθησιακών περιβαλλόντων και εργαλείων στην πρωτοβάθμια και δευτεροβάθμια εκπαίδευση και κατάρτιση που μπορούν να συμβάλουν στην ανάπτυξη πιο ανθεκτικών συστημάτων εκπαίδευσης και κατάρτισης, εκτός από βραχυπρόθεσμες δράσεις για την αντιμετώπιση των πιο επειγόντων κενών που επιδεινώθηκαν από την πανδημία COVID-19.</a:t>
            </a:r>
            <a:endParaRPr sz="2750" b="0" i="0" u="none" strike="noStrike" cap="none" dirty="0">
              <a:solidFill>
                <a:schemeClr val="dk1"/>
              </a:solidFill>
              <a:latin typeface="Arial"/>
              <a:ea typeface="Arial"/>
              <a:cs typeface="Arial"/>
              <a:sym typeface="Arial"/>
            </a:endParaRPr>
          </a:p>
        </p:txBody>
      </p:sp>
      <p:sp>
        <p:nvSpPr>
          <p:cNvPr id="144" name="Google Shape;144;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45" name="Google Shape;145;p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147" name="Google Shape;147;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65D2252B-F37C-E6C5-01D3-14AC8B562599}"/>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7E61251A-20B1-EDEF-54A0-2ED544A758C5}"/>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1"/>
        <p:cNvGrpSpPr/>
        <p:nvPr/>
      </p:nvGrpSpPr>
      <p:grpSpPr>
        <a:xfrm>
          <a:off x="0" y="0"/>
          <a:ext cx="0" cy="0"/>
          <a:chOff x="0" y="0"/>
          <a:chExt cx="0" cy="0"/>
        </a:xfrm>
      </p:grpSpPr>
      <p:sp>
        <p:nvSpPr>
          <p:cNvPr id="152" name="Google Shape;152;p5"/>
          <p:cNvSpPr/>
          <p:nvPr/>
        </p:nvSpPr>
        <p:spPr>
          <a:xfrm>
            <a:off x="0" y="0"/>
            <a:ext cx="76881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
          <p:cNvSpPr/>
          <p:nvPr/>
        </p:nvSpPr>
        <p:spPr>
          <a:xfrm>
            <a:off x="0" y="1157625"/>
            <a:ext cx="76835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54" name="Google Shape;154;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55" name="Google Shape;155;p5"/>
          <p:cNvSpPr/>
          <p:nvPr/>
        </p:nvSpPr>
        <p:spPr>
          <a:xfrm rot="10800000" flipH="1">
            <a:off x="4267047" y="6"/>
            <a:ext cx="3412166"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56" name="Google Shape;156;p5"/>
          <p:cNvSpPr txBox="1"/>
          <p:nvPr/>
        </p:nvSpPr>
        <p:spPr>
          <a:xfrm>
            <a:off x="9613827" y="357125"/>
            <a:ext cx="7688100" cy="2262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Θεμέλια της μικτής μάθησης</a:t>
            </a:r>
            <a:endParaRPr sz="1400" b="0" i="0" u="none" strike="noStrike" cap="none">
              <a:solidFill>
                <a:srgbClr val="000000"/>
              </a:solidFill>
              <a:latin typeface="Arial"/>
              <a:ea typeface="Arial"/>
              <a:cs typeface="Arial"/>
              <a:sym typeface="Arial"/>
            </a:endParaRPr>
          </a:p>
        </p:txBody>
      </p:sp>
      <p:sp>
        <p:nvSpPr>
          <p:cNvPr id="157" name="Google Shape;157;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58" name="Google Shape;158;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160" name="Google Shape;160;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5"/>
          <p:cNvPicPr preferRelativeResize="0"/>
          <p:nvPr/>
        </p:nvPicPr>
        <p:blipFill>
          <a:blip r:embed="rId7">
            <a:alphaModFix/>
          </a:blip>
          <a:stretch>
            <a:fillRect/>
          </a:stretch>
        </p:blipFill>
        <p:spPr>
          <a:xfrm>
            <a:off x="8741437" y="2529563"/>
            <a:ext cx="8352825" cy="5227879"/>
          </a:xfrm>
          <a:prstGeom prst="rect">
            <a:avLst/>
          </a:prstGeom>
          <a:noFill/>
          <a:ln>
            <a:noFill/>
          </a:ln>
        </p:spPr>
      </p:pic>
      <p:sp>
        <p:nvSpPr>
          <p:cNvPr id="162" name="Google Shape;162;p5"/>
          <p:cNvSpPr txBox="1"/>
          <p:nvPr/>
        </p:nvSpPr>
        <p:spPr>
          <a:xfrm>
            <a:off x="8303328" y="7766900"/>
            <a:ext cx="9476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ΜΙΚΤΗ ΜΑΘΗΣΗ ΚΑΙ ΧΑΡΑΚΤΗΡΙΣΤΙΚΑ ΤΗΣ ΧΡΗΣΗΣ ΤΟΥ ΜΟΝΤΕΛΟΥ ΣΤΡΟΦΗΣ ΣΤΗΝ ΕΚΠΑΙΔΕΥΤΙΚΗ ΔΙΑΔΙΚΑΣΙΑ - Scientific Figure on ResearchGate. Διαθέσιμο από: https://www.researchgate.net/figure/Blended-learning-models_fig4_324566949 [πρόσβαση 21 Οκτ 2024]</a:t>
            </a:r>
            <a:endParaRPr/>
          </a:p>
        </p:txBody>
      </p:sp>
      <p:sp>
        <p:nvSpPr>
          <p:cNvPr id="2" name="Google Shape;128;p3">
            <a:extLst>
              <a:ext uri="{FF2B5EF4-FFF2-40B4-BE49-F238E27FC236}">
                <a16:creationId xmlns:a16="http://schemas.microsoft.com/office/drawing/2014/main" id="{A47372F1-3EA5-944F-64E6-1F8DEA36542F}"/>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FB5E794D-6461-8944-1A24-BC172AEC634C}"/>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6"/>
        <p:cNvGrpSpPr/>
        <p:nvPr/>
      </p:nvGrpSpPr>
      <p:grpSpPr>
        <a:xfrm>
          <a:off x="0" y="0"/>
          <a:ext cx="0" cy="0"/>
          <a:chOff x="0" y="0"/>
          <a:chExt cx="0" cy="0"/>
        </a:xfrm>
      </p:grpSpPr>
      <p:sp>
        <p:nvSpPr>
          <p:cNvPr id="167" name="Google Shape;167;g30d81a3a322_0_3"/>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Περιστροφή σταθμού</a:t>
            </a:r>
            <a:endParaRPr sz="1400" b="0" i="0" u="none" strike="noStrike" cap="none">
              <a:solidFill>
                <a:srgbClr val="000000"/>
              </a:solidFill>
              <a:latin typeface="Arial"/>
              <a:ea typeface="Arial"/>
              <a:cs typeface="Arial"/>
              <a:sym typeface="Arial"/>
            </a:endParaRPr>
          </a:p>
        </p:txBody>
      </p:sp>
      <p:sp>
        <p:nvSpPr>
          <p:cNvPr id="168" name="Google Shape;168;g30d81a3a322_0_3"/>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30d81a3a322_0_3"/>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30d81a3a322_0_3"/>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71" name="Google Shape;171;g30d81a3a322_0_3"/>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30d81a3a322_0_3"/>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30d81a3a322_0_3"/>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74" name="Google Shape;174;g30d81a3a322_0_3"/>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30d81a3a322_0_3"/>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30d81a3a322_0_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77" name="Google Shape;177;g30d81a3a322_0_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79" name="Google Shape;179;g30d81a3a322_0_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g30d81a3a322_0_3" descr="This video provides a dive into the Station Rotation model used in Catlin’s blended classroom where she details her horizontal lesson planning approach to establish smaller learning communities with similar needs in her classroom, allowing her to provide more individualized attention to her students." title="How and Why to Integrate Station Rotation into Your Classroom">
            <a:hlinkClick r:id="rId5"/>
          </p:cNvPr>
          <p:cNvPicPr preferRelativeResize="0"/>
          <p:nvPr/>
        </p:nvPicPr>
        <p:blipFill>
          <a:blip r:embed="rId6">
            <a:alphaModFix/>
          </a:blip>
          <a:stretch>
            <a:fillRect/>
          </a:stretch>
        </p:blipFill>
        <p:spPr>
          <a:xfrm>
            <a:off x="4231063" y="2379975"/>
            <a:ext cx="9825875" cy="5527055"/>
          </a:xfrm>
          <a:prstGeom prst="rect">
            <a:avLst/>
          </a:prstGeom>
          <a:noFill/>
          <a:ln>
            <a:noFill/>
          </a:ln>
        </p:spPr>
      </p:pic>
      <p:sp>
        <p:nvSpPr>
          <p:cNvPr id="2" name="Google Shape;128;p3">
            <a:extLst>
              <a:ext uri="{FF2B5EF4-FFF2-40B4-BE49-F238E27FC236}">
                <a16:creationId xmlns:a16="http://schemas.microsoft.com/office/drawing/2014/main" id="{32370C3D-69AB-0748-2178-48C39A56D4B9}"/>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B7401492-93D4-246F-8AA5-88F52B57494F}"/>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4"/>
        <p:cNvGrpSpPr/>
        <p:nvPr/>
      </p:nvGrpSpPr>
      <p:grpSpPr>
        <a:xfrm>
          <a:off x="0" y="0"/>
          <a:ext cx="0" cy="0"/>
          <a:chOff x="0" y="0"/>
          <a:chExt cx="0" cy="0"/>
        </a:xfrm>
      </p:grpSpPr>
      <p:sp>
        <p:nvSpPr>
          <p:cNvPr id="185" name="Google Shape;185;g30d81a3a322_0_25"/>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Ατομική περιστροφή</a:t>
            </a:r>
            <a:endParaRPr sz="1400" b="0" i="0" u="none" strike="noStrike" cap="none">
              <a:solidFill>
                <a:srgbClr val="000000"/>
              </a:solidFill>
              <a:latin typeface="Arial"/>
              <a:ea typeface="Arial"/>
              <a:cs typeface="Arial"/>
              <a:sym typeface="Arial"/>
            </a:endParaRPr>
          </a:p>
        </p:txBody>
      </p:sp>
      <p:sp>
        <p:nvSpPr>
          <p:cNvPr id="186" name="Google Shape;186;g30d81a3a322_0_25"/>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30d81a3a322_0_25"/>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30d81a3a322_0_25"/>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89" name="Google Shape;189;g30d81a3a322_0_25"/>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30d81a3a322_0_25"/>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30d81a3a322_0_25"/>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92" name="Google Shape;192;g30d81a3a322_0_25"/>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30d81a3a322_0_25"/>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30d81a3a322_0_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95" name="Google Shape;195;g30d81a3a322_0_2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97" name="Google Shape;197;g30d81a3a322_0_25"/>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 name="Google Shape;198;g30d81a3a322_0_25" descr="Carpe Diem Collegiate High School is a blended-learning school that blends the best of face-to-face instruction, technology and extended learning opportunities in order to boost student achievement...Carpe Diem is working -- now it's your turn to &quot;seize the day.&quot; &#10; &#10;http://www.carpediemschools.com/" title="Carpe Diem Schools">
            <a:hlinkClick r:id="rId5"/>
          </p:cNvPr>
          <p:cNvPicPr preferRelativeResize="0"/>
          <p:nvPr/>
        </p:nvPicPr>
        <p:blipFill>
          <a:blip r:embed="rId6">
            <a:alphaModFix/>
          </a:blip>
          <a:stretch>
            <a:fillRect/>
          </a:stretch>
        </p:blipFill>
        <p:spPr>
          <a:xfrm>
            <a:off x="3652313" y="2196275"/>
            <a:ext cx="10983378" cy="6178150"/>
          </a:xfrm>
          <a:prstGeom prst="rect">
            <a:avLst/>
          </a:prstGeom>
          <a:noFill/>
          <a:ln>
            <a:noFill/>
          </a:ln>
        </p:spPr>
      </p:pic>
      <p:sp>
        <p:nvSpPr>
          <p:cNvPr id="2" name="Google Shape;128;p3">
            <a:extLst>
              <a:ext uri="{FF2B5EF4-FFF2-40B4-BE49-F238E27FC236}">
                <a16:creationId xmlns:a16="http://schemas.microsoft.com/office/drawing/2014/main" id="{589F18B7-86C4-A2DF-2FE9-BD3F494E2903}"/>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BB11A44A-8FB0-59E4-203A-01E747DE30A7}"/>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2"/>
        <p:cNvGrpSpPr/>
        <p:nvPr/>
      </p:nvGrpSpPr>
      <p:grpSpPr>
        <a:xfrm>
          <a:off x="0" y="0"/>
          <a:ext cx="0" cy="0"/>
          <a:chOff x="0" y="0"/>
          <a:chExt cx="0" cy="0"/>
        </a:xfrm>
      </p:grpSpPr>
      <p:sp>
        <p:nvSpPr>
          <p:cNvPr id="203" name="Google Shape;203;g30d81a3a322_0_43"/>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Αναποδογυρισμένη τάξη</a:t>
            </a:r>
            <a:endParaRPr sz="1400" b="0" i="0" u="none" strike="noStrike" cap="none">
              <a:solidFill>
                <a:srgbClr val="000000"/>
              </a:solidFill>
              <a:latin typeface="Arial"/>
              <a:ea typeface="Arial"/>
              <a:cs typeface="Arial"/>
              <a:sym typeface="Arial"/>
            </a:endParaRPr>
          </a:p>
        </p:txBody>
      </p:sp>
      <p:sp>
        <p:nvSpPr>
          <p:cNvPr id="204" name="Google Shape;204;g30d81a3a322_0_43"/>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30d81a3a322_0_43"/>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30d81a3a322_0_43"/>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07" name="Google Shape;207;g30d81a3a322_0_43"/>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30d81a3a322_0_43"/>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30d81a3a322_0_43"/>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10" name="Google Shape;210;g30d81a3a322_0_43"/>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30d81a3a322_0_43"/>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30d81a3a322_0_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13" name="Google Shape;213;g30d81a3a322_0_4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15" name="Google Shape;215;g30d81a3a322_0_4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g30d81a3a322_0_43" descr="Clintondale High, just outside of Detroit, is the nation's first completely flipped school, meaning teachers record lectures for students to watch online outside of class; and what was once considered homework is now done in class, allowing students to work through assignments together and ask teachers for help if they run into questions." title="What a 'flipped' classroom looks like">
            <a:hlinkClick r:id="rId5"/>
          </p:cNvPr>
          <p:cNvPicPr preferRelativeResize="0"/>
          <p:nvPr/>
        </p:nvPicPr>
        <p:blipFill>
          <a:blip r:embed="rId6">
            <a:alphaModFix/>
          </a:blip>
          <a:stretch>
            <a:fillRect/>
          </a:stretch>
        </p:blipFill>
        <p:spPr>
          <a:xfrm>
            <a:off x="4051250" y="2196275"/>
            <a:ext cx="10983378" cy="6178150"/>
          </a:xfrm>
          <a:prstGeom prst="rect">
            <a:avLst/>
          </a:prstGeom>
          <a:noFill/>
          <a:ln>
            <a:noFill/>
          </a:ln>
        </p:spPr>
      </p:pic>
      <p:sp>
        <p:nvSpPr>
          <p:cNvPr id="2" name="Google Shape;128;p3">
            <a:extLst>
              <a:ext uri="{FF2B5EF4-FFF2-40B4-BE49-F238E27FC236}">
                <a16:creationId xmlns:a16="http://schemas.microsoft.com/office/drawing/2014/main" id="{8972D15E-6809-3665-CC54-F1A2C989525B}"/>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08BB3099-2A9C-58ED-9834-D2EBC057EDB7}"/>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0"/>
        <p:cNvGrpSpPr/>
        <p:nvPr/>
      </p:nvGrpSpPr>
      <p:grpSpPr>
        <a:xfrm>
          <a:off x="0" y="0"/>
          <a:ext cx="0" cy="0"/>
          <a:chOff x="0" y="0"/>
          <a:chExt cx="0" cy="0"/>
        </a:xfrm>
      </p:grpSpPr>
      <p:sp>
        <p:nvSpPr>
          <p:cNvPr id="221" name="Google Shape;221;g30d81a3a322_0_61"/>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a:solidFill>
                  <a:srgbClr val="033C5B"/>
                </a:solidFill>
              </a:rPr>
              <a:t>Flex</a:t>
            </a:r>
            <a:endParaRPr sz="1400" b="0" i="0" u="none" strike="noStrike" cap="none">
              <a:solidFill>
                <a:srgbClr val="000000"/>
              </a:solidFill>
              <a:latin typeface="Arial"/>
              <a:ea typeface="Arial"/>
              <a:cs typeface="Arial"/>
              <a:sym typeface="Arial"/>
            </a:endParaRPr>
          </a:p>
        </p:txBody>
      </p:sp>
      <p:sp>
        <p:nvSpPr>
          <p:cNvPr id="222" name="Google Shape;222;g30d81a3a322_0_61"/>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30d81a3a322_0_61"/>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30d81a3a322_0_61"/>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25" name="Google Shape;225;g30d81a3a322_0_61"/>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30d81a3a322_0_61"/>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30d81a3a322_0_61"/>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28" name="Google Shape;228;g30d81a3a322_0_61"/>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30d81a3a322_0_61"/>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30d81a3a322_0_6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31" name="Google Shape;231;g30d81a3a322_0_6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33" name="Google Shape;233;g30d81a3a322_0_61"/>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g30d81a3a322_0_61" descr="Malia Burns, Executive Director of Summit Public Schools: Sierra, sits down with NAC Architecture to discuss the relationship between technology, space and the impact this has on the student’s learning." title="Technology, Space and Learning at Summit Public Schools: Sierra">
            <a:hlinkClick r:id="rId5"/>
          </p:cNvPr>
          <p:cNvPicPr preferRelativeResize="0"/>
          <p:nvPr/>
        </p:nvPicPr>
        <p:blipFill>
          <a:blip r:embed="rId6">
            <a:alphaModFix/>
          </a:blip>
          <a:stretch>
            <a:fillRect/>
          </a:stretch>
        </p:blipFill>
        <p:spPr>
          <a:xfrm>
            <a:off x="4093650" y="2151425"/>
            <a:ext cx="10638445" cy="5984125"/>
          </a:xfrm>
          <a:prstGeom prst="rect">
            <a:avLst/>
          </a:prstGeom>
          <a:noFill/>
          <a:ln>
            <a:noFill/>
          </a:ln>
        </p:spPr>
      </p:pic>
      <p:sp>
        <p:nvSpPr>
          <p:cNvPr id="2" name="Google Shape;128;p3">
            <a:extLst>
              <a:ext uri="{FF2B5EF4-FFF2-40B4-BE49-F238E27FC236}">
                <a16:creationId xmlns:a16="http://schemas.microsoft.com/office/drawing/2014/main" id="{0582E3DD-9554-8365-F701-E132736D8EFD}"/>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DCFF7A61-BC80-3F34-A21B-E48436BAD411}"/>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1319</Words>
  <Application>Microsoft Office PowerPoint</Application>
  <PresentationFormat>Custom</PresentationFormat>
  <Paragraphs>57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Domna Kyriakidi</dc:creator>
  <cp:keywords>, docId:DBFDB43AB886350BD29713C759B65B4E</cp:keywords>
  <cp:lastModifiedBy>Sotiria Tsalamani</cp:lastModifiedBy>
  <cp:revision>2</cp:revision>
  <dcterms:created xsi:type="dcterms:W3CDTF">2006-08-16T00:00:00Z</dcterms:created>
  <dcterms:modified xsi:type="dcterms:W3CDTF">2024-11-09T09:55:28Z</dcterms:modified>
</cp:coreProperties>
</file>