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zIMaIXEXcWTNzpaLqZKGsS1gh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9C7B0-CEB8-39DE-D5A5-8CDADCE850A0}" v="16" dt="2024-11-08T18:27:32.910"/>
    <p1510:client id="{B3BA224C-B7DE-471B-A59C-AC9FBE313F9A}" v="18" dt="2024-11-08T18:30:23.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2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customschemas.google.com/relationships/presentationmetadata" Target="meta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0d81a3a322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g30d81a3a32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0d81a3a322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g30d81a3a32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bf45462b57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g2bf45462b5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bf45462b5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2bf45462b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0d81a3a322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30d81a3a32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0d81a3a322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30d81a3a32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0d81a3a322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g30d81a3a32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hyperlink" Target="http://www.youtube.com/watch?v=YYHg_ldkjNM"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hyperlink" Target="http://www.youtube.com/watch?v=vZ56_tcvocY"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hyperlink" Target="http://www.youtube.com/watch?v=-bwhR1ZKGRE"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ec.europa.eu/education/resources-and-tools/document-library/council-recommendation-blended-learning-high-quality-inclusive-primary-secondary-education_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hyperlink" Target="http://www.youtube.com/watch?v=oY5iXxqe_WU"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hyperlink" Target="http://www.youtube.com/watch?v=-s_O65rWV10"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hyperlink" Target="http://www.youtube.com/watch?v=G_p63W_2F_4"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926939"/>
            <a:ext cx="9259200" cy="4433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n-US" sz="5200" b="0" i="0" u="none" strike="noStrike" cap="none">
                <a:solidFill>
                  <a:srgbClr val="FB8709"/>
                </a:solidFill>
                <a:latin typeface="Arial"/>
                <a:ea typeface="Arial"/>
                <a:cs typeface="Arial"/>
                <a:sym typeface="Arial"/>
              </a:rPr>
              <a:t>MÓDULO 1 - Introducción al aprendizaje combinado y a los métodos de enseñanza colaborativa</a:t>
            </a:r>
            <a:endParaRPr sz="5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53249"/>
                </a:solidFill>
                <a:latin typeface="Arial"/>
                <a:ea typeface="Arial"/>
                <a:cs typeface="Arial"/>
                <a:sym typeface="Arial"/>
              </a:rPr>
              <a:t>Unidad 1 - Fundamentos del aprendizaje combinado y la enseñanza colaborativa</a:t>
            </a:r>
            <a:endParaRPr sz="4000" b="0" i="0" u="none" strike="noStrike" cap="none">
              <a:solidFill>
                <a:srgbClr val="000000"/>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a:solidFill>
                  <a:srgbClr val="053249"/>
                </a:solidFill>
                <a:latin typeface="Arial"/>
                <a:ea typeface="Arial"/>
                <a:cs typeface="Arial"/>
                <a:sym typeface="Arial"/>
              </a:rPr>
              <a:t>CollaboratiVET Plan de estudios para profesores/formadores/educadores de EFP </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4240223" y="8961260"/>
            <a:ext cx="6720632" cy="103412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s-ES" sz="1200" b="0" i="0" u="none" strike="noStrike" cap="none" dirty="0">
                <a:solidFill>
                  <a:srgbClr val="121212"/>
                </a:solidFill>
                <a:latin typeface="Arial"/>
                <a:ea typeface="Arial"/>
                <a:cs typeface="Arial"/>
                <a:sym typeface="Arial"/>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pic>
        <p:nvPicPr>
          <p:cNvPr id="2" name="Picture 1" descr="A group of people sitting at a table&#10;&#10;Description automatically generated">
            <a:extLst>
              <a:ext uri="{FF2B5EF4-FFF2-40B4-BE49-F238E27FC236}">
                <a16:creationId xmlns:a16="http://schemas.microsoft.com/office/drawing/2014/main" id="{3632D044-F1C9-2D26-9AA0-17F07F8E4B7F}"/>
              </a:ext>
            </a:extLst>
          </p:cNvPr>
          <p:cNvPicPr>
            <a:picLocks noChangeAspect="1"/>
          </p:cNvPicPr>
          <p:nvPr/>
        </p:nvPicPr>
        <p:blipFill>
          <a:blip r:embed="rId5"/>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0"/>
        <p:cNvGrpSpPr/>
        <p:nvPr/>
      </p:nvGrpSpPr>
      <p:grpSpPr>
        <a:xfrm>
          <a:off x="0" y="0"/>
          <a:ext cx="0" cy="0"/>
          <a:chOff x="0" y="0"/>
          <a:chExt cx="0" cy="0"/>
        </a:xfrm>
      </p:grpSpPr>
      <p:sp>
        <p:nvSpPr>
          <p:cNvPr id="221" name="Google Shape;221;g30d81a3a322_0_61"/>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Flex</a:t>
            </a:r>
            <a:endParaRPr sz="1400" b="0" i="0" u="none" strike="noStrike" cap="none">
              <a:solidFill>
                <a:srgbClr val="000000"/>
              </a:solidFill>
              <a:latin typeface="Arial"/>
              <a:ea typeface="Arial"/>
              <a:cs typeface="Arial"/>
              <a:sym typeface="Arial"/>
            </a:endParaRPr>
          </a:p>
        </p:txBody>
      </p:sp>
      <p:sp>
        <p:nvSpPr>
          <p:cNvPr id="222" name="Google Shape;222;g30d81a3a322_0_61"/>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30d81a3a322_0_61"/>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30d81a3a322_0_61"/>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25" name="Google Shape;225;g30d81a3a322_0_61"/>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30d81a3a322_0_61"/>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30d81a3a322_0_61"/>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28" name="Google Shape;228;g30d81a3a322_0_61"/>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30d81a3a322_0_61"/>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30d81a3a322_0_6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31" name="Google Shape;231;g30d81a3a322_0_6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33" name="Google Shape;233;g30d81a3a322_0_61"/>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g30d81a3a322_0_61" descr="Malia Burns, Executive Director of Summit Public Schools: Sierra, sits down with NAC Architecture to discuss the relationship between technology, space and the impact this has on the student’s learning." title="Technology, Space and Learning at Summit Public Schools: Sierra">
            <a:hlinkClick r:id="rId5"/>
          </p:cNvPr>
          <p:cNvPicPr preferRelativeResize="0"/>
          <p:nvPr/>
        </p:nvPicPr>
        <p:blipFill>
          <a:blip r:embed="rId6">
            <a:alphaModFix/>
          </a:blip>
          <a:stretch>
            <a:fillRect/>
          </a:stretch>
        </p:blipFill>
        <p:spPr>
          <a:xfrm>
            <a:off x="4093650" y="2151425"/>
            <a:ext cx="10638445" cy="5984125"/>
          </a:xfrm>
          <a:prstGeom prst="rect">
            <a:avLst/>
          </a:prstGeom>
          <a:noFill/>
          <a:ln>
            <a:noFill/>
          </a:ln>
        </p:spPr>
      </p:pic>
      <p:sp>
        <p:nvSpPr>
          <p:cNvPr id="2" name="Google Shape;128;p3">
            <a:extLst>
              <a:ext uri="{FF2B5EF4-FFF2-40B4-BE49-F238E27FC236}">
                <a16:creationId xmlns:a16="http://schemas.microsoft.com/office/drawing/2014/main" id="{82EFA84F-B5B3-6985-7FA3-78CF832B2D36}"/>
              </a:ext>
            </a:extLst>
          </p:cNvPr>
          <p:cNvSpPr txBox="1"/>
          <p:nvPr/>
        </p:nvSpPr>
        <p:spPr>
          <a:xfrm>
            <a:off x="5614551" y="9087429"/>
            <a:ext cx="12041056"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8"/>
        <p:cNvGrpSpPr/>
        <p:nvPr/>
      </p:nvGrpSpPr>
      <p:grpSpPr>
        <a:xfrm>
          <a:off x="0" y="0"/>
          <a:ext cx="0" cy="0"/>
          <a:chOff x="0" y="0"/>
          <a:chExt cx="0" cy="0"/>
        </a:xfrm>
      </p:grpSpPr>
      <p:sp>
        <p:nvSpPr>
          <p:cNvPr id="239" name="Google Shape;239;p6"/>
          <p:cNvSpPr txBox="1"/>
          <p:nvPr/>
        </p:nvSpPr>
        <p:spPr>
          <a:xfrm>
            <a:off x="734025" y="1789150"/>
            <a:ext cx="7239300" cy="58188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¿Cuáles son las competencias necesarias en Blended Learning?</a:t>
            </a:r>
            <a:endParaRPr sz="7000" b="0" i="0" u="none" strike="noStrike" cap="none">
              <a:solidFill>
                <a:srgbClr val="000000"/>
              </a:solidFill>
              <a:latin typeface="Arial"/>
              <a:ea typeface="Arial"/>
              <a:cs typeface="Arial"/>
              <a:sym typeface="Arial"/>
            </a:endParaRPr>
          </a:p>
        </p:txBody>
      </p:sp>
      <p:sp>
        <p:nvSpPr>
          <p:cNvPr id="240" name="Google Shape;240;p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43" name="Google Shape;243;p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44" name="Google Shape;244;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45" name="Google Shape;245;p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47" name="Google Shape;247;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8" name="Google Shape;248;p6"/>
          <p:cNvPicPr preferRelativeResize="0"/>
          <p:nvPr/>
        </p:nvPicPr>
        <p:blipFill>
          <a:blip r:embed="rId6">
            <a:alphaModFix/>
          </a:blip>
          <a:stretch>
            <a:fillRect/>
          </a:stretch>
        </p:blipFill>
        <p:spPr>
          <a:xfrm>
            <a:off x="7973444" y="1867032"/>
            <a:ext cx="6755999" cy="6755999"/>
          </a:xfrm>
          <a:prstGeom prst="rect">
            <a:avLst/>
          </a:prstGeom>
          <a:noFill/>
          <a:ln>
            <a:noFill/>
          </a:ln>
        </p:spPr>
      </p:pic>
      <p:sp>
        <p:nvSpPr>
          <p:cNvPr id="2" name="Google Shape;128;p3">
            <a:extLst>
              <a:ext uri="{FF2B5EF4-FFF2-40B4-BE49-F238E27FC236}">
                <a16:creationId xmlns:a16="http://schemas.microsoft.com/office/drawing/2014/main" id="{92826C5F-BC4D-F5E7-EEB5-997C5689B187}"/>
              </a:ext>
            </a:extLst>
          </p:cNvPr>
          <p:cNvSpPr txBox="1"/>
          <p:nvPr/>
        </p:nvSpPr>
        <p:spPr>
          <a:xfrm>
            <a:off x="5614551" y="9087429"/>
            <a:ext cx="12041056"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2"/>
        <p:cNvGrpSpPr/>
        <p:nvPr/>
      </p:nvGrpSpPr>
      <p:grpSpPr>
        <a:xfrm>
          <a:off x="0" y="0"/>
          <a:ext cx="0" cy="0"/>
          <a:chOff x="0" y="0"/>
          <a:chExt cx="0" cy="0"/>
        </a:xfrm>
      </p:grpSpPr>
      <p:sp>
        <p:nvSpPr>
          <p:cNvPr id="253" name="Google Shape;253;p7"/>
          <p:cNvSpPr txBox="1"/>
          <p:nvPr/>
        </p:nvSpPr>
        <p:spPr>
          <a:xfrm>
            <a:off x="3058697" y="773904"/>
            <a:ext cx="132651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Enseñanza en colaboración</a:t>
            </a:r>
            <a:endParaRPr sz="1400" b="0" i="0" u="none" strike="noStrike" cap="none">
              <a:solidFill>
                <a:srgbClr val="000000"/>
              </a:solidFill>
              <a:latin typeface="Arial"/>
              <a:ea typeface="Arial"/>
              <a:cs typeface="Arial"/>
              <a:sym typeface="Arial"/>
            </a:endParaRPr>
          </a:p>
        </p:txBody>
      </p:sp>
      <p:sp>
        <p:nvSpPr>
          <p:cNvPr id="254" name="Google Shape;254;p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56" name="Google Shape;256;p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58" name="Google Shape;258;p7"/>
          <p:cNvSpPr txBox="1"/>
          <p:nvPr/>
        </p:nvSpPr>
        <p:spPr>
          <a:xfrm>
            <a:off x="3363700" y="4021500"/>
            <a:ext cx="13985100" cy="2503058"/>
          </a:xfrm>
          <a:prstGeom prst="rect">
            <a:avLst/>
          </a:prstGeom>
          <a:noFill/>
          <a:ln>
            <a:noFill/>
          </a:ln>
        </p:spPr>
        <p:txBody>
          <a:bodyPr spcFirstLastPara="1" wrap="square" lIns="0" tIns="0" rIns="0" bIns="0" anchor="t" anchorCtr="0">
            <a:spAutoFit/>
          </a:bodyPr>
          <a:lstStyle/>
          <a:p>
            <a:pPr algn="ctr">
              <a:lnSpc>
                <a:spcPct val="107916"/>
              </a:lnSpc>
              <a:buClr>
                <a:schemeClr val="dk1"/>
              </a:buClr>
              <a:buSzPts val="1100"/>
            </a:pPr>
            <a:r>
              <a:rPr lang="en-US" sz="3000" b="0" i="1" u="none" strike="noStrike" cap="none" dirty="0">
                <a:solidFill>
                  <a:schemeClr val="dk1"/>
                </a:solidFill>
                <a:latin typeface="Calibri"/>
                <a:ea typeface="Calibri"/>
                <a:cs typeface="Calibri"/>
                <a:sym typeface="Calibri"/>
              </a:rPr>
              <a:t>"</a:t>
            </a:r>
            <a:r>
              <a:rPr lang="en-US" sz="3000" b="0" i="1" u="none" strike="noStrike" cap="none" dirty="0" err="1">
                <a:solidFill>
                  <a:schemeClr val="dk1"/>
                </a:solidFill>
                <a:latin typeface="Calibri"/>
                <a:ea typeface="Calibri"/>
                <a:cs typeface="Calibri"/>
                <a:sym typeface="Calibri"/>
              </a:rPr>
              <a:t>Definitivamente</a:t>
            </a:r>
            <a:r>
              <a:rPr lang="en-US" sz="3000" b="0" i="1" u="none" strike="noStrike" cap="none" dirty="0">
                <a:solidFill>
                  <a:schemeClr val="dk1"/>
                </a:solidFill>
                <a:latin typeface="Calibri"/>
                <a:ea typeface="Calibri"/>
                <a:cs typeface="Calibri"/>
                <a:sym typeface="Calibri"/>
              </a:rPr>
              <a:t>, dos cabezas </a:t>
            </a:r>
            <a:r>
              <a:rPr lang="en-US" sz="3000" b="0" i="1" u="none" strike="noStrike" cap="none" dirty="0" err="1">
                <a:solidFill>
                  <a:schemeClr val="dk1"/>
                </a:solidFill>
                <a:latin typeface="Calibri"/>
                <a:ea typeface="Calibri"/>
                <a:cs typeface="Calibri"/>
                <a:sym typeface="Calibri"/>
              </a:rPr>
              <a:t>piensan</a:t>
            </a:r>
            <a:r>
              <a:rPr lang="en-US" sz="3000" b="0" i="1" u="none" strike="noStrike" cap="none" dirty="0">
                <a:solidFill>
                  <a:schemeClr val="dk1"/>
                </a:solidFill>
                <a:latin typeface="Calibri"/>
                <a:ea typeface="Calibri"/>
                <a:cs typeface="Calibri"/>
                <a:sym typeface="Calibri"/>
              </a:rPr>
              <a:t> </a:t>
            </a:r>
            <a:r>
              <a:rPr lang="en-US" sz="3000" b="0" i="1" u="none" strike="noStrike" cap="none" dirty="0" err="1">
                <a:solidFill>
                  <a:schemeClr val="dk1"/>
                </a:solidFill>
                <a:latin typeface="Calibri"/>
                <a:ea typeface="Calibri"/>
                <a:cs typeface="Calibri"/>
                <a:sym typeface="Calibri"/>
              </a:rPr>
              <a:t>mejor</a:t>
            </a:r>
            <a:r>
              <a:rPr lang="en-US" sz="3000" b="0" i="1" u="none" strike="noStrike" cap="none" dirty="0">
                <a:solidFill>
                  <a:schemeClr val="dk1"/>
                </a:solidFill>
                <a:latin typeface="Calibri"/>
                <a:ea typeface="Calibri"/>
                <a:cs typeface="Calibri"/>
                <a:sym typeface="Calibri"/>
              </a:rPr>
              <a:t> que </a:t>
            </a:r>
            <a:r>
              <a:rPr lang="en-US" sz="3000" b="0" i="1" u="none" strike="noStrike" cap="none" dirty="0" err="1">
                <a:solidFill>
                  <a:schemeClr val="dk1"/>
                </a:solidFill>
                <a:latin typeface="Calibri"/>
                <a:ea typeface="Calibri"/>
                <a:cs typeface="Calibri"/>
                <a:sym typeface="Calibri"/>
              </a:rPr>
              <a:t>una</a:t>
            </a:r>
            <a:r>
              <a:rPr lang="en-US" sz="3000" b="0" i="1" u="none" strike="noStrike" cap="none" dirty="0">
                <a:solidFill>
                  <a:schemeClr val="dk1"/>
                </a:solidFill>
                <a:latin typeface="Calibri"/>
                <a:ea typeface="Calibri"/>
                <a:cs typeface="Calibri"/>
                <a:sym typeface="Calibri"/>
              </a:rPr>
              <a:t> y, </a:t>
            </a:r>
            <a:r>
              <a:rPr lang="en-US" sz="3000" i="1" dirty="0">
                <a:solidFill>
                  <a:schemeClr val="dk1"/>
                </a:solidFill>
                <a:latin typeface="Calibri"/>
                <a:ea typeface="Calibri"/>
                <a:cs typeface="Calibri"/>
                <a:sym typeface="Calibri"/>
              </a:rPr>
              <a:t> </a:t>
            </a:r>
            <a:r>
              <a:rPr lang="en-US" sz="3000" b="0" i="1" u="none" strike="noStrike" cap="none" dirty="0">
                <a:solidFill>
                  <a:schemeClr val="dk1"/>
                </a:solidFill>
                <a:latin typeface="Calibri"/>
                <a:ea typeface="Calibri"/>
                <a:cs typeface="Calibri"/>
                <a:sym typeface="Calibri"/>
              </a:rPr>
              <a:t>se </a:t>
            </a:r>
            <a:r>
              <a:rPr lang="en-US" sz="3000" b="0" i="1" u="none" strike="noStrike" cap="none" dirty="0" err="1">
                <a:solidFill>
                  <a:schemeClr val="dk1"/>
                </a:solidFill>
                <a:latin typeface="Calibri"/>
                <a:ea typeface="Calibri"/>
                <a:cs typeface="Calibri"/>
                <a:sym typeface="Calibri"/>
              </a:rPr>
              <a:t>aportan</a:t>
            </a:r>
            <a:r>
              <a:rPr lang="en-US" sz="3000" b="0" i="1" u="none" strike="noStrike" cap="none" dirty="0">
                <a:solidFill>
                  <a:schemeClr val="dk1"/>
                </a:solidFill>
                <a:latin typeface="Calibri"/>
                <a:ea typeface="Calibri"/>
                <a:cs typeface="Calibri"/>
                <a:sym typeface="Calibri"/>
              </a:rPr>
              <a:t> ideas </a:t>
            </a:r>
            <a:r>
              <a:rPr lang="en-US" sz="3000" b="0" i="1" u="none" strike="noStrike" cap="none" dirty="0" err="1">
                <a:solidFill>
                  <a:schemeClr val="dk1"/>
                </a:solidFill>
                <a:latin typeface="Calibri"/>
                <a:ea typeface="Calibri"/>
                <a:cs typeface="Calibri"/>
                <a:sym typeface="Calibri"/>
              </a:rPr>
              <a:t>mutuamente</a:t>
            </a:r>
            <a:r>
              <a:rPr lang="en-US" sz="3000" b="0" i="1" u="none" strike="noStrike" cap="none" dirty="0">
                <a:solidFill>
                  <a:schemeClr val="dk1"/>
                </a:solidFill>
                <a:latin typeface="Calibri"/>
                <a:ea typeface="Calibri"/>
                <a:cs typeface="Calibri"/>
                <a:sym typeface="Calibri"/>
              </a:rPr>
              <a:t>, se </a:t>
            </a:r>
            <a:r>
              <a:rPr lang="en-US" sz="3000" b="0" i="1" u="none" strike="noStrike" cap="none" dirty="0" err="1">
                <a:solidFill>
                  <a:schemeClr val="dk1"/>
                </a:solidFill>
                <a:latin typeface="Calibri"/>
                <a:ea typeface="Calibri"/>
                <a:cs typeface="Calibri"/>
                <a:sym typeface="Calibri"/>
              </a:rPr>
              <a:t>tienen</a:t>
            </a:r>
            <a:r>
              <a:rPr lang="en-US" sz="3000" b="0" i="1" u="none" strike="noStrike" cap="none" dirty="0">
                <a:solidFill>
                  <a:schemeClr val="dk1"/>
                </a:solidFill>
                <a:latin typeface="Calibri"/>
                <a:ea typeface="Calibri"/>
                <a:cs typeface="Calibri"/>
                <a:sym typeface="Calibri"/>
              </a:rPr>
              <a:t> </a:t>
            </a:r>
            <a:r>
              <a:rPr lang="en-US" sz="3000" b="0" i="1" u="none" strike="noStrike" cap="none" dirty="0" err="1">
                <a:solidFill>
                  <a:schemeClr val="dk1"/>
                </a:solidFill>
                <a:latin typeface="Calibri"/>
                <a:ea typeface="Calibri"/>
                <a:cs typeface="Calibri"/>
                <a:sym typeface="Calibri"/>
              </a:rPr>
              <a:t>más</a:t>
            </a:r>
            <a:r>
              <a:rPr lang="en-US" sz="3000" b="0" i="1" u="none" strike="noStrike" cap="none" dirty="0">
                <a:solidFill>
                  <a:schemeClr val="dk1"/>
                </a:solidFill>
                <a:latin typeface="Calibri"/>
                <a:ea typeface="Calibri"/>
                <a:cs typeface="Calibri"/>
                <a:sym typeface="Calibri"/>
              </a:rPr>
              <a:t> </a:t>
            </a:r>
            <a:r>
              <a:rPr lang="en-US" sz="3000" b="0" i="1" u="none" strike="noStrike" cap="none" dirty="0" err="1">
                <a:solidFill>
                  <a:schemeClr val="dk1"/>
                </a:solidFill>
                <a:latin typeface="Calibri"/>
                <a:ea typeface="Calibri"/>
                <a:cs typeface="Calibri"/>
                <a:sym typeface="Calibri"/>
              </a:rPr>
              <a:t>posibilidades</a:t>
            </a:r>
            <a:r>
              <a:rPr lang="en-US" sz="3000" b="0" i="1" u="none" strike="noStrike" cap="none" dirty="0">
                <a:solidFill>
                  <a:schemeClr val="dk1"/>
                </a:solidFill>
                <a:latin typeface="Calibri"/>
                <a:ea typeface="Calibri"/>
                <a:cs typeface="Calibri"/>
                <a:sym typeface="Calibri"/>
              </a:rPr>
              <a:t> de </a:t>
            </a:r>
            <a:r>
              <a:rPr lang="en-US" sz="3000" b="0" i="1" u="none" strike="noStrike" cap="none" dirty="0" err="1">
                <a:solidFill>
                  <a:schemeClr val="dk1"/>
                </a:solidFill>
                <a:latin typeface="Calibri"/>
                <a:ea typeface="Calibri"/>
                <a:cs typeface="Calibri"/>
                <a:sym typeface="Calibri"/>
              </a:rPr>
              <a:t>idear</a:t>
            </a:r>
            <a:r>
              <a:rPr lang="en-US" sz="3000" b="0" i="1" u="none" strike="noStrike" cap="none" dirty="0">
                <a:solidFill>
                  <a:schemeClr val="dk1"/>
                </a:solidFill>
                <a:latin typeface="Calibri"/>
                <a:ea typeface="Calibri"/>
                <a:cs typeface="Calibri"/>
                <a:sym typeface="Calibri"/>
              </a:rPr>
              <a:t> </a:t>
            </a:r>
            <a:r>
              <a:rPr lang="en-US" sz="3000" b="0" i="1" u="none" strike="noStrike" cap="none" dirty="0" err="1">
                <a:solidFill>
                  <a:schemeClr val="dk1"/>
                </a:solidFill>
                <a:latin typeface="Calibri"/>
                <a:ea typeface="Calibri"/>
                <a:cs typeface="Calibri"/>
                <a:sym typeface="Calibri"/>
              </a:rPr>
              <a:t>una</a:t>
            </a:r>
            <a:r>
              <a:rPr lang="en-US" sz="3000" b="0" i="1" u="none" strike="noStrike" cap="none" dirty="0">
                <a:solidFill>
                  <a:schemeClr val="dk1"/>
                </a:solidFill>
                <a:latin typeface="Calibri"/>
                <a:ea typeface="Calibri"/>
                <a:cs typeface="Calibri"/>
                <a:sym typeface="Calibri"/>
              </a:rPr>
              <a:t> </a:t>
            </a:r>
            <a:r>
              <a:rPr lang="en-US" sz="3000" b="0" i="1" u="none" strike="noStrike" cap="none" dirty="0" err="1">
                <a:solidFill>
                  <a:schemeClr val="dk1"/>
                </a:solidFill>
                <a:latin typeface="Calibri"/>
                <a:ea typeface="Calibri"/>
                <a:cs typeface="Calibri"/>
                <a:sym typeface="Calibri"/>
              </a:rPr>
              <a:t>estrategia</a:t>
            </a:r>
            <a:r>
              <a:rPr lang="en-US" sz="3000" b="0" i="1" u="none" strike="noStrike" cap="none" dirty="0">
                <a:solidFill>
                  <a:schemeClr val="dk1"/>
                </a:solidFill>
                <a:latin typeface="Calibri"/>
                <a:ea typeface="Calibri"/>
                <a:cs typeface="Calibri"/>
                <a:sym typeface="Calibri"/>
              </a:rPr>
              <a:t> que </a:t>
            </a:r>
            <a:r>
              <a:rPr lang="en-US" sz="3000" b="0" i="1" u="none" strike="noStrike" cap="none" dirty="0" err="1">
                <a:solidFill>
                  <a:schemeClr val="dk1"/>
                </a:solidFill>
                <a:latin typeface="Calibri"/>
                <a:ea typeface="Calibri"/>
                <a:cs typeface="Calibri"/>
                <a:sym typeface="Calibri"/>
              </a:rPr>
              <a:t>permita</a:t>
            </a:r>
            <a:r>
              <a:rPr lang="en-US" sz="3000" b="0" i="1" u="none" strike="noStrike" cap="none" dirty="0">
                <a:solidFill>
                  <a:schemeClr val="dk1"/>
                </a:solidFill>
                <a:latin typeface="Calibri"/>
                <a:ea typeface="Calibri"/>
                <a:cs typeface="Calibri"/>
                <a:sym typeface="Calibri"/>
              </a:rPr>
              <a:t> a la </a:t>
            </a:r>
            <a:r>
              <a:rPr lang="en-US" sz="3000" b="0" i="1" u="none" strike="noStrike" cap="none" dirty="0" err="1">
                <a:solidFill>
                  <a:schemeClr val="dk1"/>
                </a:solidFill>
                <a:latin typeface="Calibri"/>
                <a:ea typeface="Calibri"/>
                <a:cs typeface="Calibri"/>
                <a:sym typeface="Calibri"/>
              </a:rPr>
              <a:t>empresa</a:t>
            </a:r>
            <a:r>
              <a:rPr lang="en-US" sz="3000" b="0" i="1" u="none" strike="noStrike" cap="none" dirty="0">
                <a:solidFill>
                  <a:schemeClr val="dk1"/>
                </a:solidFill>
                <a:latin typeface="Calibri"/>
                <a:ea typeface="Calibri"/>
                <a:cs typeface="Calibri"/>
                <a:sym typeface="Calibri"/>
              </a:rPr>
              <a:t> </a:t>
            </a:r>
            <a:r>
              <a:rPr lang="en-US" sz="3000" b="0" i="1" u="none" strike="noStrike" cap="none" dirty="0" err="1">
                <a:solidFill>
                  <a:schemeClr val="dk1"/>
                </a:solidFill>
                <a:latin typeface="Calibri"/>
                <a:ea typeface="Calibri"/>
                <a:cs typeface="Calibri"/>
                <a:sym typeface="Calibri"/>
              </a:rPr>
              <a:t>superar</a:t>
            </a:r>
            <a:r>
              <a:rPr lang="en-US" sz="3000" b="0" i="1" u="none" strike="noStrike" cap="none" dirty="0">
                <a:solidFill>
                  <a:schemeClr val="dk1"/>
                </a:solidFill>
                <a:latin typeface="Calibri"/>
                <a:ea typeface="Calibri"/>
                <a:cs typeface="Calibri"/>
                <a:sym typeface="Calibri"/>
              </a:rPr>
              <a:t> un </a:t>
            </a:r>
            <a:r>
              <a:rPr lang="en-US" sz="3000" b="0" i="1" u="none" strike="noStrike" cap="none" dirty="0" err="1">
                <a:solidFill>
                  <a:schemeClr val="dk1"/>
                </a:solidFill>
                <a:latin typeface="Calibri"/>
                <a:ea typeface="Calibri"/>
                <a:cs typeface="Calibri"/>
                <a:sym typeface="Calibri"/>
              </a:rPr>
              <a:t>contratiempo</a:t>
            </a:r>
            <a:r>
              <a:rPr lang="en-US" sz="3000" b="0" i="1" u="none" strike="noStrike" cap="none" dirty="0">
                <a:solidFill>
                  <a:schemeClr val="dk1"/>
                </a:solidFill>
                <a:latin typeface="Calibri"/>
                <a:ea typeface="Calibri"/>
                <a:cs typeface="Calibri"/>
                <a:sym typeface="Calibri"/>
              </a:rPr>
              <a:t> o un </a:t>
            </a:r>
            <a:r>
              <a:rPr lang="en-US" sz="3000" b="0" i="1" u="none" strike="noStrike" cap="none" dirty="0" err="1">
                <a:solidFill>
                  <a:schemeClr val="dk1"/>
                </a:solidFill>
                <a:latin typeface="Calibri"/>
                <a:ea typeface="Calibri"/>
                <a:cs typeface="Calibri"/>
                <a:sym typeface="Calibri"/>
              </a:rPr>
              <a:t>reto</a:t>
            </a:r>
            <a:r>
              <a:rPr lang="en-US" sz="3000" b="0" i="1" u="none" strike="noStrike" cap="none" dirty="0">
                <a:solidFill>
                  <a:schemeClr val="dk1"/>
                </a:solidFill>
                <a:latin typeface="Calibri"/>
                <a:ea typeface="Calibri"/>
                <a:cs typeface="Calibri"/>
                <a:sym typeface="Calibri"/>
              </a:rPr>
              <a:t>". - Richard Branson</a:t>
            </a:r>
            <a:endParaRPr sz="3000" b="0" i="1" u="none" strike="noStrike" cap="none" dirty="0">
              <a:solidFill>
                <a:schemeClr val="dk1"/>
              </a:solidFill>
              <a:latin typeface="Calibri"/>
              <a:ea typeface="Calibri"/>
              <a:cs typeface="Calibri"/>
              <a:sym typeface="Calibri"/>
            </a:endParaRPr>
          </a:p>
          <a:p>
            <a:pPr marL="0" marR="0" lvl="0" indent="0" algn="l" rtl="0">
              <a:lnSpc>
                <a:spcPct val="140015"/>
              </a:lnSpc>
              <a:spcBef>
                <a:spcPts val="800"/>
              </a:spcBef>
              <a:spcAft>
                <a:spcPts val="0"/>
              </a:spcAft>
              <a:buClr>
                <a:srgbClr val="000000"/>
              </a:buClr>
              <a:buSzPts val="4199"/>
              <a:buFont typeface="Arial"/>
              <a:buNone/>
            </a:pPr>
            <a:endParaRPr sz="4199" b="0" i="0" u="none" strike="noStrike" cap="none">
              <a:solidFill>
                <a:srgbClr val="121212"/>
              </a:solidFill>
              <a:latin typeface="Arial"/>
              <a:ea typeface="Arial"/>
              <a:cs typeface="Arial"/>
              <a:sym typeface="Arial"/>
            </a:endParaRPr>
          </a:p>
        </p:txBody>
      </p:sp>
      <p:sp>
        <p:nvSpPr>
          <p:cNvPr id="259" name="Google Shape;259;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60" name="Google Shape;260;p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62" name="Google Shape;262;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335E9CE6-2E4E-2C14-D977-90AE04B9EDC9}"/>
              </a:ext>
            </a:extLst>
          </p:cNvPr>
          <p:cNvSpPr txBox="1"/>
          <p:nvPr/>
        </p:nvSpPr>
        <p:spPr>
          <a:xfrm>
            <a:off x="5614551" y="9087429"/>
            <a:ext cx="12041056"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6"/>
        <p:cNvGrpSpPr/>
        <p:nvPr/>
      </p:nvGrpSpPr>
      <p:grpSpPr>
        <a:xfrm>
          <a:off x="0" y="0"/>
          <a:ext cx="0" cy="0"/>
          <a:chOff x="0" y="0"/>
          <a:chExt cx="0" cy="0"/>
        </a:xfrm>
      </p:grpSpPr>
      <p:sp>
        <p:nvSpPr>
          <p:cNvPr id="267" name="Google Shape;267;g30d81a3a322_0_79"/>
          <p:cNvSpPr txBox="1"/>
          <p:nvPr/>
        </p:nvSpPr>
        <p:spPr>
          <a:xfrm>
            <a:off x="3058700" y="773900"/>
            <a:ext cx="14368200" cy="344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¿Cómo enfocar correctamente la enseñanza colaborativa?</a:t>
            </a:r>
            <a:endParaRPr sz="1400" b="0" i="0" u="none" strike="noStrike" cap="none">
              <a:solidFill>
                <a:srgbClr val="000000"/>
              </a:solidFill>
              <a:latin typeface="Arial"/>
              <a:ea typeface="Arial"/>
              <a:cs typeface="Arial"/>
              <a:sym typeface="Arial"/>
            </a:endParaRPr>
          </a:p>
        </p:txBody>
      </p:sp>
      <p:sp>
        <p:nvSpPr>
          <p:cNvPr id="268" name="Google Shape;268;g30d81a3a322_0_79"/>
          <p:cNvSpPr/>
          <p:nvPr/>
        </p:nvSpPr>
        <p:spPr>
          <a:xfrm>
            <a:off x="-130877" y="-38241"/>
            <a:ext cx="2766900" cy="52185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30d81a3a322_0_7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70" name="Google Shape;270;g30d81a3a322_0_79"/>
          <p:cNvSpPr/>
          <p:nvPr/>
        </p:nvSpPr>
        <p:spPr>
          <a:xfrm>
            <a:off x="-130877" y="5143500"/>
            <a:ext cx="2766900" cy="36654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30d81a3a322_0_7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72" name="Google Shape;272;g30d81a3a322_0_79"/>
          <p:cNvSpPr txBox="1"/>
          <p:nvPr/>
        </p:nvSpPr>
        <p:spPr>
          <a:xfrm>
            <a:off x="3250250" y="5143500"/>
            <a:ext cx="13985100" cy="2201400"/>
          </a:xfrm>
          <a:prstGeom prst="rect">
            <a:avLst/>
          </a:prstGeom>
          <a:noFill/>
          <a:ln>
            <a:noFill/>
          </a:ln>
        </p:spPr>
        <p:txBody>
          <a:bodyPr spcFirstLastPara="1" wrap="square" lIns="0" tIns="0" rIns="0" bIns="0" anchor="t" anchorCtr="0">
            <a:spAutoFit/>
          </a:bodyPr>
          <a:lstStyle/>
          <a:p>
            <a:pPr marL="457200" marR="0" lvl="0" indent="-403225" algn="l" rtl="0">
              <a:lnSpc>
                <a:spcPct val="140015"/>
              </a:lnSpc>
              <a:spcBef>
                <a:spcPts val="800"/>
              </a:spcBef>
              <a:spcAft>
                <a:spcPts val="0"/>
              </a:spcAft>
              <a:buClr>
                <a:srgbClr val="121212"/>
              </a:buClr>
              <a:buSzPts val="2750"/>
              <a:buFont typeface="Arial"/>
              <a:buAutoNum type="arabicPeriod"/>
            </a:pPr>
            <a:r>
              <a:rPr lang="en-US" sz="2750">
                <a:solidFill>
                  <a:srgbClr val="121212"/>
                </a:solidFill>
              </a:rPr>
              <a:t>Comprender cuáles son las necesidades de los alumnos</a:t>
            </a:r>
            <a:endParaRPr sz="2750">
              <a:solidFill>
                <a:srgbClr val="121212"/>
              </a:solidFill>
            </a:endParaRPr>
          </a:p>
          <a:p>
            <a:pPr marL="457200" marR="0" lvl="0" indent="-403225" algn="l" rtl="0">
              <a:lnSpc>
                <a:spcPct val="140015"/>
              </a:lnSpc>
              <a:spcBef>
                <a:spcPts val="0"/>
              </a:spcBef>
              <a:spcAft>
                <a:spcPts val="0"/>
              </a:spcAft>
              <a:buClr>
                <a:srgbClr val="121212"/>
              </a:buClr>
              <a:buSzPts val="2750"/>
              <a:buAutoNum type="arabicPeriod"/>
            </a:pPr>
            <a:r>
              <a:rPr lang="en-US" sz="2750">
                <a:solidFill>
                  <a:srgbClr val="121212"/>
                </a:solidFill>
              </a:rPr>
              <a:t>Preparar las clases junto con otros profesores</a:t>
            </a:r>
            <a:endParaRPr sz="2750">
              <a:solidFill>
                <a:srgbClr val="121212"/>
              </a:solidFill>
            </a:endParaRPr>
          </a:p>
          <a:p>
            <a:pPr marL="457200" marR="0" lvl="0" indent="-403225" algn="l" rtl="0">
              <a:lnSpc>
                <a:spcPct val="140015"/>
              </a:lnSpc>
              <a:spcBef>
                <a:spcPts val="0"/>
              </a:spcBef>
              <a:spcAft>
                <a:spcPts val="0"/>
              </a:spcAft>
              <a:buClr>
                <a:srgbClr val="121212"/>
              </a:buClr>
              <a:buSzPts val="2750"/>
              <a:buAutoNum type="arabicPeriod"/>
            </a:pPr>
            <a:r>
              <a:rPr lang="en-US" sz="2750">
                <a:solidFill>
                  <a:srgbClr val="121212"/>
                </a:solidFill>
              </a:rPr>
              <a:t>Hablar con el profesor antes de las clases</a:t>
            </a:r>
            <a:endParaRPr sz="2750">
              <a:solidFill>
                <a:srgbClr val="121212"/>
              </a:solidFill>
            </a:endParaRPr>
          </a:p>
          <a:p>
            <a:pPr marL="457200" marR="0" lvl="0" indent="-403225" algn="l" rtl="0">
              <a:lnSpc>
                <a:spcPct val="140015"/>
              </a:lnSpc>
              <a:spcBef>
                <a:spcPts val="0"/>
              </a:spcBef>
              <a:spcAft>
                <a:spcPts val="0"/>
              </a:spcAft>
              <a:buClr>
                <a:srgbClr val="121212"/>
              </a:buClr>
              <a:buSzPts val="2750"/>
              <a:buAutoNum type="arabicPeriod"/>
            </a:pPr>
            <a:r>
              <a:rPr lang="en-US" sz="2750">
                <a:solidFill>
                  <a:srgbClr val="121212"/>
                </a:solidFill>
              </a:rPr>
              <a:t>Definir los objetivos de las clases</a:t>
            </a:r>
            <a:endParaRPr sz="2750">
              <a:solidFill>
                <a:srgbClr val="121212"/>
              </a:solidFill>
            </a:endParaRPr>
          </a:p>
        </p:txBody>
      </p:sp>
      <p:sp>
        <p:nvSpPr>
          <p:cNvPr id="273" name="Google Shape;273;g30d81a3a322_0_7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74" name="Google Shape;274;g30d81a3a322_0_7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76" name="Google Shape;276;g30d81a3a322_0_7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8EE29954-6AB1-A34A-20CE-D4228434F51C}"/>
              </a:ext>
            </a:extLst>
          </p:cNvPr>
          <p:cNvSpPr txBox="1"/>
          <p:nvPr/>
        </p:nvSpPr>
        <p:spPr>
          <a:xfrm>
            <a:off x="5614551" y="9087429"/>
            <a:ext cx="12041056"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80"/>
        <p:cNvGrpSpPr/>
        <p:nvPr/>
      </p:nvGrpSpPr>
      <p:grpSpPr>
        <a:xfrm>
          <a:off x="0" y="0"/>
          <a:ext cx="0" cy="0"/>
          <a:chOff x="0" y="0"/>
          <a:chExt cx="0" cy="0"/>
        </a:xfrm>
      </p:grpSpPr>
      <p:sp>
        <p:nvSpPr>
          <p:cNvPr id="281" name="Google Shape;281;p8"/>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Tipos de enseñanza colaborativa</a:t>
            </a:r>
            <a:endParaRPr sz="1400" b="0" i="0" u="none" strike="noStrike" cap="none">
              <a:solidFill>
                <a:srgbClr val="000000"/>
              </a:solidFill>
              <a:latin typeface="Arial"/>
              <a:ea typeface="Arial"/>
              <a:cs typeface="Arial"/>
              <a:sym typeface="Arial"/>
            </a:endParaRPr>
          </a:p>
        </p:txBody>
      </p:sp>
      <p:sp>
        <p:nvSpPr>
          <p:cNvPr id="282" name="Google Shape;282;p8"/>
          <p:cNvSpPr txBox="1"/>
          <p:nvPr/>
        </p:nvSpPr>
        <p:spPr>
          <a:xfrm>
            <a:off x="1609657" y="3295900"/>
            <a:ext cx="15068700" cy="4066754"/>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800"/>
              </a:spcBef>
              <a:spcAft>
                <a:spcPts val="0"/>
              </a:spcAft>
              <a:buClr>
                <a:srgbClr val="000000"/>
              </a:buClr>
              <a:buSzPts val="1100"/>
              <a:buFont typeface="Arial"/>
              <a:buNone/>
            </a:pPr>
            <a:r>
              <a:rPr lang="en-US" sz="2750" b="0" i="0" u="none" strike="noStrike" cap="none" dirty="0">
                <a:solidFill>
                  <a:schemeClr val="dk1"/>
                </a:solidFill>
                <a:latin typeface="Arial"/>
                <a:ea typeface="Arial"/>
                <a:cs typeface="Arial"/>
                <a:sym typeface="Arial"/>
              </a:rPr>
              <a:t>Seis </a:t>
            </a:r>
            <a:r>
              <a:rPr lang="en-US" sz="2750" b="0" i="0" u="none" strike="noStrike" cap="none" dirty="0" err="1">
                <a:solidFill>
                  <a:schemeClr val="dk1"/>
                </a:solidFill>
                <a:latin typeface="Arial"/>
                <a:ea typeface="Arial"/>
                <a:cs typeface="Arial"/>
                <a:sym typeface="Arial"/>
              </a:rPr>
              <a:t>enfoques</a:t>
            </a:r>
            <a:r>
              <a:rPr lang="en-US" sz="2750" b="0" i="0" u="none" strike="noStrike" cap="none" dirty="0">
                <a:solidFill>
                  <a:schemeClr val="dk1"/>
                </a:solidFill>
                <a:latin typeface="Arial"/>
                <a:ea typeface="Arial"/>
                <a:cs typeface="Arial"/>
                <a:sym typeface="Arial"/>
              </a:rPr>
              <a:t> de la </a:t>
            </a:r>
            <a:r>
              <a:rPr lang="en-US" sz="2750" b="0" i="0" u="none" strike="noStrike" cap="none" dirty="0" err="1">
                <a:solidFill>
                  <a:schemeClr val="dk1"/>
                </a:solidFill>
                <a:latin typeface="Arial"/>
                <a:ea typeface="Arial"/>
                <a:cs typeface="Arial"/>
                <a:sym typeface="Arial"/>
              </a:rPr>
              <a:t>coenseñanza</a:t>
            </a:r>
            <a:r>
              <a:rPr lang="en-US" sz="2750" b="0" i="0" u="none" strike="noStrike" cap="none" dirty="0">
                <a:solidFill>
                  <a:schemeClr val="dk1"/>
                </a:solidFill>
                <a:latin typeface="Arial"/>
                <a:ea typeface="Arial"/>
                <a:cs typeface="Arial"/>
                <a:sym typeface="Arial"/>
              </a:rPr>
              <a:t>:</a:t>
            </a:r>
            <a:endParaRPr sz="2750" b="0" i="0" u="none" strike="noStrike" cap="none" dirty="0">
              <a:solidFill>
                <a:schemeClr val="dk1"/>
              </a:solidFill>
              <a:latin typeface="Arial"/>
              <a:ea typeface="Arial"/>
              <a:cs typeface="Arial"/>
              <a:sym typeface="Arial"/>
            </a:endParaRPr>
          </a:p>
          <a:p>
            <a:pPr marL="457200" marR="0" lvl="0" indent="-403225" algn="just" rtl="0">
              <a:lnSpc>
                <a:spcPct val="107916"/>
              </a:lnSpc>
              <a:spcBef>
                <a:spcPts val="800"/>
              </a:spcBef>
              <a:spcAft>
                <a:spcPts val="0"/>
              </a:spcAft>
              <a:buClr>
                <a:schemeClr val="dk1"/>
              </a:buClr>
              <a:buSzPts val="2750"/>
              <a:buFont typeface="Arial"/>
              <a:buAutoNum type="arabicPeriod"/>
            </a:pPr>
            <a:r>
              <a:rPr lang="en-US" sz="2750" b="0" i="0" u="none" strike="noStrike" cap="none" dirty="0">
                <a:solidFill>
                  <a:schemeClr val="dk1"/>
                </a:solidFill>
                <a:latin typeface="Arial"/>
                <a:ea typeface="Arial"/>
                <a:cs typeface="Arial"/>
                <a:sym typeface="Arial"/>
              </a:rPr>
              <a:t>Uno </a:t>
            </a:r>
            <a:r>
              <a:rPr lang="en-US" sz="2750" b="0" i="0" u="none" strike="noStrike" cap="none" dirty="0" err="1">
                <a:solidFill>
                  <a:schemeClr val="dk1"/>
                </a:solidFill>
                <a:latin typeface="Arial"/>
                <a:ea typeface="Arial"/>
                <a:cs typeface="Arial"/>
                <a:sym typeface="Arial"/>
              </a:rPr>
              <a:t>enseña</a:t>
            </a:r>
            <a:r>
              <a:rPr lang="en-US" sz="2750" b="0" i="0" u="none" strike="noStrike" cap="none" dirty="0">
                <a:solidFill>
                  <a:schemeClr val="dk1"/>
                </a:solidFill>
                <a:latin typeface="Arial"/>
                <a:ea typeface="Arial"/>
                <a:cs typeface="Arial"/>
                <a:sym typeface="Arial"/>
              </a:rPr>
              <a:t>, uno </a:t>
            </a:r>
            <a:r>
              <a:rPr lang="en-US" sz="2750" b="0" i="0" u="none" strike="noStrike" cap="none" dirty="0" err="1">
                <a:solidFill>
                  <a:schemeClr val="dk1"/>
                </a:solidFill>
                <a:latin typeface="Arial"/>
                <a:ea typeface="Arial"/>
                <a:cs typeface="Arial"/>
                <a:sym typeface="Arial"/>
              </a:rPr>
              <a:t>observa</a:t>
            </a:r>
            <a:endParaRPr sz="2750" b="0" i="0" u="none" strike="noStrike" cap="none" dirty="0" err="1">
              <a:solidFill>
                <a:schemeClr val="dk1"/>
              </a:solidFill>
              <a:latin typeface="Arial"/>
              <a:ea typeface="Arial"/>
              <a:cs typeface="Arial"/>
              <a:sym typeface="Arial"/>
            </a:endParaRPr>
          </a:p>
          <a:p>
            <a:pPr marL="457200" indent="-403225" algn="just">
              <a:lnSpc>
                <a:spcPct val="107916"/>
              </a:lnSpc>
              <a:buClr>
                <a:schemeClr val="dk1"/>
              </a:buClr>
              <a:buSzPts val="2750"/>
              <a:buAutoNum type="arabicPeriod"/>
            </a:pPr>
            <a:r>
              <a:rPr lang="en-US" sz="2750" dirty="0">
                <a:solidFill>
                  <a:schemeClr val="dk1"/>
                </a:solidFill>
              </a:rPr>
              <a:t>Uno </a:t>
            </a:r>
            <a:r>
              <a:rPr lang="en-US" sz="2800" dirty="0" err="1">
                <a:solidFill>
                  <a:schemeClr val="dk1"/>
                </a:solidFill>
              </a:rPr>
              <a:t>enseña</a:t>
            </a:r>
            <a:r>
              <a:rPr lang="en-US" sz="2750" b="0" i="0" u="none" strike="noStrike" cap="none" dirty="0">
                <a:solidFill>
                  <a:schemeClr val="dk1"/>
                </a:solidFill>
                <a:latin typeface="Arial"/>
                <a:ea typeface="Arial"/>
                <a:cs typeface="Arial"/>
                <a:sym typeface="Arial"/>
              </a:rPr>
              <a:t>, </a:t>
            </a:r>
            <a:r>
              <a:rPr lang="en-US" sz="2750" dirty="0">
                <a:solidFill>
                  <a:schemeClr val="dk1"/>
                </a:solidFill>
              </a:rPr>
              <a:t>uno</a:t>
            </a:r>
            <a:r>
              <a:rPr lang="en-US" sz="2750" b="0" i="0" u="none" strike="noStrike" cap="none" dirty="0">
                <a:solidFill>
                  <a:schemeClr val="dk1"/>
                </a:solidFill>
                <a:latin typeface="Arial"/>
                <a:ea typeface="Arial"/>
                <a:cs typeface="Arial"/>
                <a:sym typeface="Arial"/>
              </a:rPr>
              <a:t> </a:t>
            </a:r>
            <a:r>
              <a:rPr lang="en-US" sz="2750" dirty="0" err="1">
                <a:solidFill>
                  <a:schemeClr val="dk1"/>
                </a:solidFill>
              </a:rPr>
              <a:t>ayuda</a:t>
            </a:r>
            <a:endParaRPr lang="en-US" sz="2750" b="0" i="0" u="none" strike="noStrike" cap="none" dirty="0" err="1">
              <a:solidFill>
                <a:schemeClr val="dk1"/>
              </a:solidFill>
              <a:latin typeface="Arial"/>
              <a:ea typeface="Arial"/>
              <a:cs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dirty="0" err="1">
                <a:solidFill>
                  <a:schemeClr val="dk1"/>
                </a:solidFill>
                <a:latin typeface="Arial"/>
                <a:ea typeface="Arial"/>
                <a:cs typeface="Arial"/>
                <a:sym typeface="Arial"/>
              </a:rPr>
              <a:t>Enseñanza</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paralela</a:t>
            </a:r>
            <a:endParaRPr sz="2750" b="0" i="0" u="none" strike="noStrike" cap="none" dirty="0" err="1">
              <a:solidFill>
                <a:schemeClr val="dk1"/>
              </a:solidFill>
              <a:latin typeface="Arial"/>
              <a:ea typeface="Arial"/>
              <a:cs typeface="Arial"/>
              <a:sym typeface="Arial"/>
            </a:endParaRPr>
          </a:p>
          <a:p>
            <a:pPr marL="457200" indent="-403225" algn="just">
              <a:lnSpc>
                <a:spcPct val="107916"/>
              </a:lnSpc>
              <a:buClr>
                <a:schemeClr val="dk1"/>
              </a:buClr>
              <a:buSzPts val="2750"/>
              <a:buAutoNum type="arabicPeriod"/>
            </a:pPr>
            <a:r>
              <a:rPr lang="en-US" sz="2750" dirty="0" err="1">
                <a:solidFill>
                  <a:schemeClr val="dk1"/>
                </a:solidFill>
              </a:rPr>
              <a:t>Enseñanza</a:t>
            </a:r>
            <a:r>
              <a:rPr lang="en-US" sz="2750" dirty="0">
                <a:solidFill>
                  <a:schemeClr val="dk1"/>
                </a:solidFill>
              </a:rPr>
              <a:t> </a:t>
            </a:r>
            <a:r>
              <a:rPr lang="en-US" sz="2750" dirty="0" err="1">
                <a:solidFill>
                  <a:schemeClr val="dk1"/>
                </a:solidFill>
              </a:rPr>
              <a:t>e</a:t>
            </a:r>
            <a:r>
              <a:rPr lang="en-US" sz="2800" dirty="0" err="1">
                <a:solidFill>
                  <a:schemeClr val="dk1"/>
                </a:solidFill>
              </a:rPr>
              <a:t>stación</a:t>
            </a:r>
            <a:r>
              <a:rPr lang="en-US" sz="2800" dirty="0">
                <a:solidFill>
                  <a:schemeClr val="dk1"/>
                </a:solidFill>
              </a:rPr>
              <a:t> </a:t>
            </a:r>
            <a:endParaRPr sz="2750" b="0" i="0" u="none" strike="noStrike" cap="none" dirty="0">
              <a:solidFill>
                <a:schemeClr val="dk1"/>
              </a:solidFill>
              <a:latin typeface="Arial"/>
              <a:ea typeface="Arial"/>
              <a:cs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dirty="0" err="1">
                <a:solidFill>
                  <a:schemeClr val="dk1"/>
                </a:solidFill>
                <a:latin typeface="Arial"/>
                <a:ea typeface="Arial"/>
                <a:cs typeface="Arial"/>
                <a:sym typeface="Arial"/>
              </a:rPr>
              <a:t>Enseñanza</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alternativa</a:t>
            </a:r>
            <a:endParaRPr sz="2750" b="0" i="0" u="none" strike="noStrike" cap="none" dirty="0" err="1">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dirty="0" err="1">
                <a:solidFill>
                  <a:schemeClr val="dk1"/>
                </a:solidFill>
                <a:latin typeface="Arial"/>
                <a:ea typeface="Arial"/>
                <a:cs typeface="Arial"/>
                <a:sym typeface="Arial"/>
              </a:rPr>
              <a:t>Enseñanza</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en</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equipo</a:t>
            </a:r>
            <a:endParaRPr sz="2750" b="0" i="0" u="none" strike="noStrike" cap="none" dirty="0" err="1">
              <a:solidFill>
                <a:schemeClr val="dk1"/>
              </a:solidFill>
              <a:latin typeface="Arial"/>
              <a:ea typeface="Arial"/>
              <a:cs typeface="Arial"/>
              <a:sym typeface="Arial"/>
            </a:endParaRPr>
          </a:p>
          <a:p>
            <a:pPr marL="0" marR="0" lvl="0" indent="0" algn="just" rtl="0">
              <a:lnSpc>
                <a:spcPct val="107916"/>
              </a:lnSpc>
              <a:spcBef>
                <a:spcPts val="800"/>
              </a:spcBef>
              <a:spcAft>
                <a:spcPts val="800"/>
              </a:spcAft>
              <a:buClr>
                <a:schemeClr val="dk1"/>
              </a:buClr>
              <a:buSzPts val="1100"/>
              <a:buFont typeface="Arial"/>
              <a:buNone/>
            </a:pPr>
            <a:endParaRPr sz="2750" b="0" i="0" u="none" strike="noStrike" cap="none">
              <a:solidFill>
                <a:schemeClr val="dk1"/>
              </a:solidFill>
              <a:latin typeface="Arial"/>
              <a:ea typeface="Arial"/>
              <a:cs typeface="Arial"/>
              <a:sym typeface="Arial"/>
            </a:endParaRPr>
          </a:p>
        </p:txBody>
      </p:sp>
      <p:sp>
        <p:nvSpPr>
          <p:cNvPr id="283" name="Google Shape;283;p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6" name="Google Shape;286;p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9" name="Google Shape;289;p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92" name="Google Shape;292;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94" name="Google Shape;294;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8"/>
          <p:cNvSpPr/>
          <p:nvPr/>
        </p:nvSpPr>
        <p:spPr>
          <a:xfrm>
            <a:off x="11057201" y="4259561"/>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a:lstStyle/>
          <a:p>
            <a:endParaRPr lang="en-BE"/>
          </a:p>
        </p:txBody>
      </p:sp>
      <p:sp>
        <p:nvSpPr>
          <p:cNvPr id="2" name="Google Shape;128;p3">
            <a:extLst>
              <a:ext uri="{FF2B5EF4-FFF2-40B4-BE49-F238E27FC236}">
                <a16:creationId xmlns:a16="http://schemas.microsoft.com/office/drawing/2014/main" id="{B6FBD891-9DD7-69AF-1527-BE4A32EDC1BA}"/>
              </a:ext>
            </a:extLst>
          </p:cNvPr>
          <p:cNvSpPr txBox="1"/>
          <p:nvPr/>
        </p:nvSpPr>
        <p:spPr>
          <a:xfrm>
            <a:off x="5614551" y="9087429"/>
            <a:ext cx="12041056"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9"/>
        <p:cNvGrpSpPr/>
        <p:nvPr/>
      </p:nvGrpSpPr>
      <p:grpSpPr>
        <a:xfrm>
          <a:off x="0" y="0"/>
          <a:ext cx="0" cy="0"/>
          <a:chOff x="0" y="0"/>
          <a:chExt cx="0" cy="0"/>
        </a:xfrm>
      </p:grpSpPr>
      <p:sp>
        <p:nvSpPr>
          <p:cNvPr id="300" name="Google Shape;300;g2bf45462b57_0_20"/>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g2bf45462b57_0_20"/>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02" name="Google Shape;302;g2bf45462b57_0_20"/>
          <p:cNvSpPr txBox="1"/>
          <p:nvPr/>
        </p:nvSpPr>
        <p:spPr>
          <a:xfrm>
            <a:off x="1028700" y="1095375"/>
            <a:ext cx="144903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El papel de las tecnologías digitales en la educación</a:t>
            </a:r>
            <a:endParaRPr sz="1400" b="0" i="0" u="none" strike="noStrike" cap="none">
              <a:solidFill>
                <a:srgbClr val="000000"/>
              </a:solidFill>
              <a:latin typeface="Arial"/>
              <a:ea typeface="Arial"/>
              <a:cs typeface="Arial"/>
              <a:sym typeface="Arial"/>
            </a:endParaRPr>
          </a:p>
        </p:txBody>
      </p:sp>
      <p:sp>
        <p:nvSpPr>
          <p:cNvPr id="303" name="Google Shape;303;g2bf45462b57_0_20"/>
          <p:cNvSpPr txBox="1"/>
          <p:nvPr/>
        </p:nvSpPr>
        <p:spPr>
          <a:xfrm>
            <a:off x="1028688" y="3527325"/>
            <a:ext cx="14191500" cy="423300"/>
          </a:xfrm>
          <a:prstGeom prst="rect">
            <a:avLst/>
          </a:prstGeom>
          <a:noFill/>
          <a:ln>
            <a:noFill/>
          </a:ln>
        </p:spPr>
        <p:txBody>
          <a:bodyPr spcFirstLastPara="1" wrap="square" lIns="0" tIns="0" rIns="0" bIns="0" anchor="t" anchorCtr="0">
            <a:spAutoFit/>
          </a:bodyPr>
          <a:lstStyle/>
          <a:p>
            <a:pPr marL="0" marR="0" lvl="0" indent="0" algn="just" rtl="0">
              <a:lnSpc>
                <a:spcPct val="140015"/>
              </a:lnSpc>
              <a:spcBef>
                <a:spcPts val="0"/>
              </a:spcBef>
              <a:spcAft>
                <a:spcPts val="0"/>
              </a:spcAft>
              <a:buClr>
                <a:srgbClr val="000000"/>
              </a:buClr>
              <a:buSzPts val="2750"/>
              <a:buFont typeface="Arial"/>
              <a:buNone/>
            </a:pPr>
            <a:endParaRPr sz="2750" b="0" i="0" u="none" strike="noStrike" cap="none">
              <a:solidFill>
                <a:srgbClr val="121212"/>
              </a:solidFill>
              <a:latin typeface="Arial"/>
              <a:ea typeface="Arial"/>
              <a:cs typeface="Arial"/>
              <a:sym typeface="Arial"/>
            </a:endParaRPr>
          </a:p>
        </p:txBody>
      </p:sp>
      <p:sp>
        <p:nvSpPr>
          <p:cNvPr id="304" name="Google Shape;304;g2bf45462b57_0_20"/>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2bf45462b57_0_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06" name="Google Shape;306;g2bf45462b57_0_2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08" name="Google Shape;308;g2bf45462b57_0_2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g2bf45462b57_0_20" descr="This video explains the important roles of media, method, and modality in educational technology use.  Method is the most important of the three and has the greatest influence on learning outcomes." title="3 M's - Media Method Modality and Their Roles in Educational Technology Use">
            <a:hlinkClick r:id="rId5"/>
          </p:cNvPr>
          <p:cNvPicPr preferRelativeResize="0"/>
          <p:nvPr/>
        </p:nvPicPr>
        <p:blipFill rotWithShape="1">
          <a:blip r:embed="rId6">
            <a:alphaModFix/>
          </a:blip>
          <a:srcRect/>
          <a:stretch/>
        </p:blipFill>
        <p:spPr>
          <a:xfrm>
            <a:off x="4809899" y="3642943"/>
            <a:ext cx="8668175" cy="4875855"/>
          </a:xfrm>
          <a:prstGeom prst="rect">
            <a:avLst/>
          </a:prstGeom>
          <a:noFill/>
          <a:ln>
            <a:noFill/>
          </a:ln>
        </p:spPr>
      </p:pic>
      <p:sp>
        <p:nvSpPr>
          <p:cNvPr id="2" name="Google Shape;128;p3">
            <a:extLst>
              <a:ext uri="{FF2B5EF4-FFF2-40B4-BE49-F238E27FC236}">
                <a16:creationId xmlns:a16="http://schemas.microsoft.com/office/drawing/2014/main" id="{80C44656-DA37-CFBE-867F-AE728DB9A69C}"/>
              </a:ext>
            </a:extLst>
          </p:cNvPr>
          <p:cNvSpPr txBox="1"/>
          <p:nvPr/>
        </p:nvSpPr>
        <p:spPr>
          <a:xfrm>
            <a:off x="5614551" y="9087429"/>
            <a:ext cx="12041056"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13"/>
        <p:cNvGrpSpPr/>
        <p:nvPr/>
      </p:nvGrpSpPr>
      <p:grpSpPr>
        <a:xfrm>
          <a:off x="0" y="0"/>
          <a:ext cx="0" cy="0"/>
          <a:chOff x="0" y="0"/>
          <a:chExt cx="0" cy="0"/>
        </a:xfrm>
      </p:grpSpPr>
      <p:sp>
        <p:nvSpPr>
          <p:cNvPr id="314" name="Google Shape;314;p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316" name="Google Shape;316;p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318" name="Google Shape;318;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19" name="Google Shape;319;p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20" name="Google Shape;320;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9"/>
          <p:cNvSpPr/>
          <p:nvPr/>
        </p:nvSpPr>
        <p:spPr>
          <a:xfrm>
            <a:off x="14813352" y="4259543"/>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322" name="Google Shape;322;p9"/>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Actividad de reflexión</a:t>
            </a:r>
            <a:endParaRPr sz="1400" b="0" i="0" u="none" strike="noStrike" cap="none">
              <a:solidFill>
                <a:srgbClr val="000000"/>
              </a:solidFill>
              <a:latin typeface="Arial"/>
              <a:ea typeface="Arial"/>
              <a:cs typeface="Arial"/>
              <a:sym typeface="Arial"/>
            </a:endParaRPr>
          </a:p>
        </p:txBody>
      </p:sp>
      <p:sp>
        <p:nvSpPr>
          <p:cNvPr id="323" name="Google Shape;323;p9"/>
          <p:cNvSpPr txBox="1"/>
          <p:nvPr/>
        </p:nvSpPr>
        <p:spPr>
          <a:xfrm>
            <a:off x="3058700" y="2006525"/>
            <a:ext cx="11331900" cy="5778505"/>
          </a:xfrm>
          <a:prstGeom prst="rect">
            <a:avLst/>
          </a:prstGeom>
          <a:noFill/>
          <a:ln>
            <a:noFill/>
          </a:ln>
        </p:spPr>
        <p:txBody>
          <a:bodyPr spcFirstLastPara="1" wrap="square" lIns="0" tIns="0" rIns="0" bIns="0" anchor="t" anchorCtr="0">
            <a:spAutoFit/>
          </a:bodyPr>
          <a:lstStyle/>
          <a:p>
            <a:pPr algn="just">
              <a:lnSpc>
                <a:spcPct val="150000"/>
              </a:lnSpc>
              <a:buClr>
                <a:schemeClr val="dk1"/>
              </a:buClr>
              <a:buSzPts val="1100"/>
            </a:pPr>
            <a:r>
              <a:rPr lang="en-US" sz="2200" b="0" i="0" u="none" strike="noStrike" cap="none" err="1">
                <a:solidFill>
                  <a:srgbClr val="0D0D0D"/>
                </a:solidFill>
                <a:latin typeface="Arial"/>
                <a:ea typeface="Arial"/>
                <a:cs typeface="Arial"/>
                <a:sym typeface="Arial"/>
              </a:rPr>
              <a:t>Reflexione</a:t>
            </a:r>
            <a:r>
              <a:rPr lang="en-US" sz="2200" b="0" i="0" u="none" strike="noStrike" cap="none" dirty="0">
                <a:solidFill>
                  <a:srgbClr val="0D0D0D"/>
                </a:solidFill>
                <a:latin typeface="Arial"/>
                <a:ea typeface="Arial"/>
                <a:cs typeface="Arial"/>
                <a:sym typeface="Arial"/>
              </a:rPr>
              <a:t> </a:t>
            </a:r>
            <a:r>
              <a:rPr lang="en-US" sz="2200" b="0" i="0" u="none" strike="noStrike" cap="none" err="1">
                <a:solidFill>
                  <a:srgbClr val="0D0D0D"/>
                </a:solidFill>
                <a:latin typeface="Arial"/>
                <a:ea typeface="Arial"/>
                <a:cs typeface="Arial"/>
                <a:sym typeface="Arial"/>
              </a:rPr>
              <a:t>sobre</a:t>
            </a:r>
            <a:r>
              <a:rPr lang="en-US" sz="2200" b="0" i="0" u="none" strike="noStrike" cap="none" dirty="0">
                <a:solidFill>
                  <a:srgbClr val="0D0D0D"/>
                </a:solidFill>
                <a:latin typeface="Arial"/>
                <a:ea typeface="Arial"/>
                <a:cs typeface="Arial"/>
                <a:sym typeface="Arial"/>
              </a:rPr>
              <a:t> la </a:t>
            </a:r>
            <a:r>
              <a:rPr lang="en-US" sz="2200" b="0" i="0" u="none" strike="noStrike" cap="none" err="1">
                <a:solidFill>
                  <a:srgbClr val="0D0D0D"/>
                </a:solidFill>
                <a:latin typeface="Arial"/>
                <a:ea typeface="Arial"/>
                <a:cs typeface="Arial"/>
                <a:sym typeface="Arial"/>
              </a:rPr>
              <a:t>información</a:t>
            </a:r>
            <a:r>
              <a:rPr lang="en-US" sz="2200" b="0" i="0" u="none" strike="noStrike" cap="none" dirty="0">
                <a:solidFill>
                  <a:srgbClr val="0D0D0D"/>
                </a:solidFill>
                <a:latin typeface="Arial"/>
                <a:ea typeface="Arial"/>
                <a:cs typeface="Arial"/>
                <a:sym typeface="Arial"/>
              </a:rPr>
              <a:t> </a:t>
            </a:r>
            <a:r>
              <a:rPr lang="en-US" sz="2200" b="0" i="0" u="none" strike="noStrike" cap="none" err="1">
                <a:solidFill>
                  <a:srgbClr val="0D0D0D"/>
                </a:solidFill>
                <a:latin typeface="Arial"/>
                <a:ea typeface="Arial"/>
                <a:cs typeface="Arial"/>
                <a:sym typeface="Arial"/>
              </a:rPr>
              <a:t>proporcionada</a:t>
            </a:r>
            <a:r>
              <a:rPr lang="en-US" sz="2200" b="0" i="0" u="none" strike="noStrike" cap="none" dirty="0">
                <a:solidFill>
                  <a:srgbClr val="0D0D0D"/>
                </a:solidFill>
                <a:latin typeface="Arial"/>
                <a:ea typeface="Arial"/>
                <a:cs typeface="Arial"/>
                <a:sym typeface="Arial"/>
              </a:rPr>
              <a:t> </a:t>
            </a:r>
            <a:r>
              <a:rPr lang="en-US" sz="2200" b="0" i="0" u="none" strike="noStrike" cap="none" err="1">
                <a:solidFill>
                  <a:srgbClr val="0D0D0D"/>
                </a:solidFill>
                <a:latin typeface="Arial"/>
                <a:ea typeface="Arial"/>
                <a:cs typeface="Arial"/>
                <a:sym typeface="Arial"/>
              </a:rPr>
              <a:t>acerca</a:t>
            </a:r>
            <a:r>
              <a:rPr lang="en-US" sz="2200" b="0" i="0" u="none" strike="noStrike" cap="none" dirty="0">
                <a:solidFill>
                  <a:srgbClr val="0D0D0D"/>
                </a:solidFill>
                <a:latin typeface="Arial"/>
                <a:ea typeface="Arial"/>
                <a:cs typeface="Arial"/>
                <a:sym typeface="Arial"/>
              </a:rPr>
              <a:t> del </a:t>
            </a:r>
            <a:r>
              <a:rPr lang="en-US" sz="2200" b="0" i="0" u="none" strike="noStrike" cap="none" err="1">
                <a:solidFill>
                  <a:srgbClr val="0D0D0D"/>
                </a:solidFill>
                <a:latin typeface="Arial"/>
                <a:ea typeface="Arial"/>
                <a:cs typeface="Arial"/>
                <a:sym typeface="Arial"/>
              </a:rPr>
              <a:t>aprendizaje</a:t>
            </a:r>
            <a:r>
              <a:rPr lang="en-US" sz="2200" b="0" i="0" u="none" strike="noStrike" cap="none" dirty="0">
                <a:solidFill>
                  <a:srgbClr val="0D0D0D"/>
                </a:solidFill>
                <a:latin typeface="Arial"/>
                <a:ea typeface="Arial"/>
                <a:cs typeface="Arial"/>
                <a:sym typeface="Arial"/>
              </a:rPr>
              <a:t> </a:t>
            </a:r>
            <a:r>
              <a:rPr lang="en-US" sz="2200" b="0" i="0" u="none" strike="noStrike" cap="none" err="1">
                <a:solidFill>
                  <a:srgbClr val="0D0D0D"/>
                </a:solidFill>
                <a:latin typeface="Arial"/>
                <a:ea typeface="Arial"/>
                <a:cs typeface="Arial"/>
                <a:sym typeface="Arial"/>
              </a:rPr>
              <a:t>combinado</a:t>
            </a:r>
            <a:r>
              <a:rPr lang="en-US" sz="2200" b="0" i="0" u="none" strike="noStrike" cap="none" dirty="0">
                <a:solidFill>
                  <a:srgbClr val="0D0D0D"/>
                </a:solidFill>
                <a:latin typeface="Arial"/>
                <a:ea typeface="Arial"/>
                <a:cs typeface="Arial"/>
                <a:sym typeface="Arial"/>
              </a:rPr>
              <a:t>, la </a:t>
            </a:r>
            <a:r>
              <a:rPr lang="en-US" sz="2200" b="0" i="0" u="none" strike="noStrike" cap="none" err="1">
                <a:solidFill>
                  <a:srgbClr val="0D0D0D"/>
                </a:solidFill>
                <a:latin typeface="Arial"/>
                <a:ea typeface="Arial"/>
                <a:cs typeface="Arial"/>
                <a:sym typeface="Arial"/>
              </a:rPr>
              <a:t>enseñanza</a:t>
            </a:r>
            <a:r>
              <a:rPr lang="en-US" sz="2200" b="0" i="0" u="none" strike="noStrike" cap="none" dirty="0">
                <a:solidFill>
                  <a:srgbClr val="0D0D0D"/>
                </a:solidFill>
                <a:latin typeface="Arial"/>
                <a:ea typeface="Arial"/>
                <a:cs typeface="Arial"/>
                <a:sym typeface="Arial"/>
              </a:rPr>
              <a:t> </a:t>
            </a:r>
            <a:r>
              <a:rPr lang="en-US" sz="2200" b="0" i="0" u="none" strike="noStrike" cap="none" err="1">
                <a:solidFill>
                  <a:srgbClr val="0D0D0D"/>
                </a:solidFill>
                <a:latin typeface="Arial"/>
                <a:ea typeface="Arial"/>
                <a:cs typeface="Arial"/>
                <a:sym typeface="Arial"/>
              </a:rPr>
              <a:t>colaborativa</a:t>
            </a:r>
            <a:r>
              <a:rPr lang="en-US" sz="2200" b="0" i="0" u="none" strike="noStrike" cap="none" dirty="0">
                <a:solidFill>
                  <a:srgbClr val="0D0D0D"/>
                </a:solidFill>
                <a:latin typeface="Arial"/>
                <a:ea typeface="Arial"/>
                <a:cs typeface="Arial"/>
                <a:sym typeface="Arial"/>
              </a:rPr>
              <a:t> y </a:t>
            </a:r>
            <a:r>
              <a:rPr lang="en-US" sz="2200" b="0" i="0" u="none" strike="noStrike" cap="none" err="1">
                <a:solidFill>
                  <a:srgbClr val="0D0D0D"/>
                </a:solidFill>
                <a:latin typeface="Arial"/>
                <a:ea typeface="Arial"/>
                <a:cs typeface="Arial"/>
                <a:sym typeface="Arial"/>
              </a:rPr>
              <a:t>el</a:t>
            </a:r>
            <a:r>
              <a:rPr lang="en-US" sz="2200" b="0" i="0" u="none" strike="noStrike" cap="none" dirty="0">
                <a:solidFill>
                  <a:srgbClr val="0D0D0D"/>
                </a:solidFill>
                <a:latin typeface="Arial"/>
                <a:ea typeface="Arial"/>
                <a:cs typeface="Arial"/>
                <a:sym typeface="Arial"/>
              </a:rPr>
              <a:t> </a:t>
            </a:r>
            <a:r>
              <a:rPr lang="en-US" sz="2200" b="0" i="0" u="none" strike="noStrike" cap="none" err="1">
                <a:solidFill>
                  <a:srgbClr val="0D0D0D"/>
                </a:solidFill>
                <a:latin typeface="Arial"/>
                <a:ea typeface="Arial"/>
                <a:cs typeface="Arial"/>
                <a:sym typeface="Arial"/>
              </a:rPr>
              <a:t>papel</a:t>
            </a:r>
            <a:r>
              <a:rPr lang="en-US" sz="2200" b="0" i="0" u="none" strike="noStrike" cap="none" dirty="0">
                <a:solidFill>
                  <a:srgbClr val="0D0D0D"/>
                </a:solidFill>
                <a:latin typeface="Arial"/>
                <a:ea typeface="Arial"/>
                <a:cs typeface="Arial"/>
                <a:sym typeface="Arial"/>
              </a:rPr>
              <a:t> de las </a:t>
            </a:r>
            <a:r>
              <a:rPr lang="en-US" sz="2200" b="0" i="0" u="none" strike="noStrike" cap="none" err="1">
                <a:solidFill>
                  <a:srgbClr val="0D0D0D"/>
                </a:solidFill>
                <a:latin typeface="Arial"/>
                <a:ea typeface="Arial"/>
                <a:cs typeface="Arial"/>
                <a:sym typeface="Arial"/>
              </a:rPr>
              <a:t>tecnologías</a:t>
            </a:r>
            <a:r>
              <a:rPr lang="en-US" sz="2200" b="0" i="0" u="none" strike="noStrike" cap="none" dirty="0">
                <a:solidFill>
                  <a:srgbClr val="0D0D0D"/>
                </a:solidFill>
                <a:latin typeface="Arial"/>
                <a:ea typeface="Arial"/>
                <a:cs typeface="Arial"/>
                <a:sym typeface="Arial"/>
              </a:rPr>
              <a:t> </a:t>
            </a:r>
            <a:r>
              <a:rPr lang="en-US" sz="2200" b="0" i="0" u="none" strike="noStrike" cap="none" err="1">
                <a:solidFill>
                  <a:srgbClr val="0D0D0D"/>
                </a:solidFill>
                <a:latin typeface="Arial"/>
                <a:ea typeface="Arial"/>
                <a:cs typeface="Arial"/>
                <a:sym typeface="Arial"/>
              </a:rPr>
              <a:t>digitales</a:t>
            </a:r>
            <a:r>
              <a:rPr lang="en-US" sz="2200" b="0" i="0" u="none" strike="noStrike" cap="none" dirty="0">
                <a:solidFill>
                  <a:srgbClr val="0D0D0D"/>
                </a:solidFill>
                <a:latin typeface="Arial"/>
                <a:ea typeface="Arial"/>
                <a:cs typeface="Arial"/>
                <a:sym typeface="Arial"/>
              </a:rPr>
              <a:t> </a:t>
            </a:r>
            <a:r>
              <a:rPr lang="en-US" sz="2200" b="0" i="0" u="none" strike="noStrike" cap="none" err="1">
                <a:solidFill>
                  <a:srgbClr val="0D0D0D"/>
                </a:solidFill>
                <a:latin typeface="Arial"/>
                <a:ea typeface="Arial"/>
                <a:cs typeface="Arial"/>
                <a:sym typeface="Arial"/>
              </a:rPr>
              <a:t>en</a:t>
            </a:r>
            <a:r>
              <a:rPr lang="en-US" sz="2200" b="0" i="0" u="none" strike="noStrike" cap="none" dirty="0">
                <a:solidFill>
                  <a:srgbClr val="0D0D0D"/>
                </a:solidFill>
                <a:latin typeface="Arial"/>
                <a:ea typeface="Arial"/>
                <a:cs typeface="Arial"/>
                <a:sym typeface="Arial"/>
              </a:rPr>
              <a:t> la educación</a:t>
            </a:r>
            <a:r>
              <a:rPr lang="en-US" sz="2200" b="0" i="0" u="none" strike="noStrike" cap="none">
                <a:solidFill>
                  <a:srgbClr val="0D0D0D"/>
                </a:solidFill>
                <a:latin typeface="Arial"/>
                <a:ea typeface="Arial"/>
                <a:cs typeface="Arial"/>
                <a:sym typeface="Arial"/>
              </a:rPr>
              <a:t>. </a:t>
            </a:r>
            <a:r>
              <a:rPr lang="en-US" sz="2200">
                <a:solidFill>
                  <a:srgbClr val="0D0D0D"/>
                </a:solidFill>
              </a:rPr>
              <a:t>Considera  </a:t>
            </a:r>
            <a:r>
              <a:rPr lang="en-US" sz="2200" b="0" i="0" u="none" strike="noStrike" cap="none">
                <a:solidFill>
                  <a:srgbClr val="0D0D0D"/>
                </a:solidFill>
                <a:latin typeface="Arial"/>
                <a:ea typeface="Arial"/>
                <a:cs typeface="Arial"/>
                <a:sym typeface="Arial"/>
              </a:rPr>
              <a:t>las </a:t>
            </a:r>
            <a:r>
              <a:rPr lang="en-US" sz="2200" b="0" i="0" u="none" strike="noStrike" cap="none" err="1">
                <a:solidFill>
                  <a:srgbClr val="0D0D0D"/>
                </a:solidFill>
                <a:latin typeface="Arial"/>
                <a:ea typeface="Arial"/>
                <a:cs typeface="Arial"/>
                <a:sym typeface="Arial"/>
              </a:rPr>
              <a:t>siguientes</a:t>
            </a:r>
            <a:r>
              <a:rPr lang="en-US" sz="2200" b="0" i="0" u="none" strike="noStrike" cap="none">
                <a:solidFill>
                  <a:srgbClr val="0D0D0D"/>
                </a:solidFill>
                <a:latin typeface="Arial"/>
                <a:ea typeface="Arial"/>
                <a:cs typeface="Arial"/>
                <a:sym typeface="Arial"/>
              </a:rPr>
              <a:t> </a:t>
            </a:r>
            <a:r>
              <a:rPr lang="en-US" sz="2200" b="0" i="0" u="none" strike="noStrike" cap="none" err="1">
                <a:solidFill>
                  <a:srgbClr val="0D0D0D"/>
                </a:solidFill>
                <a:latin typeface="Arial"/>
                <a:ea typeface="Arial"/>
                <a:cs typeface="Arial"/>
                <a:sym typeface="Arial"/>
              </a:rPr>
              <a:t>preguntas</a:t>
            </a:r>
            <a:r>
              <a:rPr lang="en-US" sz="2200" b="0" i="0" u="none" strike="noStrike" cap="none" dirty="0">
                <a:solidFill>
                  <a:srgbClr val="0D0D0D"/>
                </a:solidFill>
                <a:latin typeface="Arial"/>
                <a:ea typeface="Arial"/>
                <a:cs typeface="Arial"/>
                <a:sym typeface="Arial"/>
              </a:rPr>
              <a:t>:</a:t>
            </a:r>
            <a:endParaRPr sz="2200" b="0" i="0" u="none" strike="noStrike" cap="none" dirty="0">
              <a:solidFill>
                <a:srgbClr val="0D0D0D"/>
              </a:solidFill>
              <a:latin typeface="Arial"/>
              <a:ea typeface="Arial"/>
              <a:cs typeface="Arial"/>
              <a:sym typeface="Arial"/>
            </a:endParaRPr>
          </a:p>
          <a:p>
            <a:pPr marL="457200" marR="0" lvl="0" indent="-368300" algn="just" rtl="0">
              <a:lnSpc>
                <a:spcPct val="150000"/>
              </a:lnSpc>
              <a:spcBef>
                <a:spcPts val="150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Reflexione sobre las directrices para la enseñanza colaborativa. ¿Cómo podrían estas estrategias mejorar los resultados de aprendizaje de los alumnos en su aula?</a:t>
            </a:r>
            <a:endParaRPr sz="2200" b="0" i="0" u="none" strike="noStrike" cap="none">
              <a:solidFill>
                <a:srgbClr val="0D0D0D"/>
              </a:solidFill>
              <a:latin typeface="Arial"/>
              <a:ea typeface="Arial"/>
              <a:cs typeface="Arial"/>
              <a:sym typeface="Arial"/>
            </a:endParaRPr>
          </a:p>
          <a:p>
            <a:pPr marL="457200" marR="0" lvl="0" indent="-368300" algn="just" rtl="0">
              <a:lnSpc>
                <a:spcPct val="15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¿Qué enfoque de la co-enseñanza (por ejemplo, uno enseña, otro observa; enseñanza paralela) cree que funcionaría mejor en su contexto de enseñanza? ¿Por qué?</a:t>
            </a:r>
            <a:endParaRPr sz="2200" b="0" i="0" u="none" strike="noStrike" cap="none">
              <a:solidFill>
                <a:srgbClr val="0D0D0D"/>
              </a:solidFill>
              <a:latin typeface="Arial"/>
              <a:ea typeface="Arial"/>
              <a:cs typeface="Arial"/>
              <a:sym typeface="Arial"/>
            </a:endParaRPr>
          </a:p>
          <a:p>
            <a:pPr marL="457200" marR="0" lvl="0" indent="-368300" algn="just" rtl="0">
              <a:lnSpc>
                <a:spcPct val="15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¿Cómo han transformado las tecnologías digitales el panorama educativo, especialmente en el contexto de la pandemia COVID-19?</a:t>
            </a:r>
            <a:endParaRPr sz="2200" b="0" i="0" u="none" strike="noStrike" cap="none">
              <a:solidFill>
                <a:srgbClr val="0D0D0D"/>
              </a:solidFill>
              <a:latin typeface="Arial"/>
              <a:ea typeface="Arial"/>
              <a:cs typeface="Arial"/>
              <a:sym typeface="Arial"/>
            </a:endParaRPr>
          </a:p>
          <a:p>
            <a:pPr marL="457200" marR="0" lvl="0" indent="-368300" algn="just" rtl="0">
              <a:lnSpc>
                <a:spcPct val="15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Reflexiona sobre tu propio uso de las herramientas digitales en la enseñanza. ¿Qué ventajas ha observado y a qué retos se ha enfrentado?</a:t>
            </a:r>
            <a:endParaRPr sz="2200" b="0" i="0" u="none" strike="noStrike" cap="none">
              <a:solidFill>
                <a:srgbClr val="121212"/>
              </a:solidFill>
              <a:latin typeface="Arial"/>
              <a:ea typeface="Arial"/>
              <a:cs typeface="Arial"/>
              <a:sym typeface="Arial"/>
            </a:endParaRPr>
          </a:p>
        </p:txBody>
      </p:sp>
      <p:sp>
        <p:nvSpPr>
          <p:cNvPr id="2" name="Google Shape;128;p3">
            <a:extLst>
              <a:ext uri="{FF2B5EF4-FFF2-40B4-BE49-F238E27FC236}">
                <a16:creationId xmlns:a16="http://schemas.microsoft.com/office/drawing/2014/main" id="{27C2AB7E-C2E5-A06D-460D-D137BF9FE158}"/>
              </a:ext>
            </a:extLst>
          </p:cNvPr>
          <p:cNvSpPr txBox="1"/>
          <p:nvPr/>
        </p:nvSpPr>
        <p:spPr>
          <a:xfrm>
            <a:off x="5614551" y="9087429"/>
            <a:ext cx="12041056"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5"/>
        <p:cNvGrpSpPr/>
        <p:nvPr/>
      </p:nvGrpSpPr>
      <p:grpSpPr>
        <a:xfrm>
          <a:off x="0" y="0"/>
          <a:ext cx="0" cy="0"/>
          <a:chOff x="0" y="0"/>
          <a:chExt cx="0" cy="0"/>
        </a:xfrm>
      </p:grpSpPr>
      <p:sp>
        <p:nvSpPr>
          <p:cNvPr id="96" name="Google Shape;96;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Objetivos de aprendizaje</a:t>
            </a:r>
            <a:endParaRPr sz="1400" b="0" i="0" u="none" strike="noStrike" cap="none">
              <a:solidFill>
                <a:srgbClr val="000000"/>
              </a:solidFill>
              <a:latin typeface="Arial"/>
              <a:ea typeface="Arial"/>
              <a:cs typeface="Arial"/>
              <a:sym typeface="Arial"/>
            </a:endParaRPr>
          </a:p>
        </p:txBody>
      </p:sp>
      <p:sp>
        <p:nvSpPr>
          <p:cNvPr id="97" name="Google Shape;97;p2"/>
          <p:cNvSpPr txBox="1"/>
          <p:nvPr/>
        </p:nvSpPr>
        <p:spPr>
          <a:xfrm>
            <a:off x="1028688" y="3347876"/>
            <a:ext cx="6990300" cy="5332229"/>
          </a:xfrm>
          <a:prstGeom prst="rect">
            <a:avLst/>
          </a:prstGeom>
          <a:noFill/>
          <a:ln>
            <a:noFill/>
          </a:ln>
        </p:spPr>
        <p:txBody>
          <a:bodyPr spcFirstLastPara="1" wrap="square" lIns="0" tIns="0" rIns="0" bIns="0" anchor="t" anchorCtr="0">
            <a:spAutoFit/>
          </a:bodyPr>
          <a:lstStyle/>
          <a:p>
            <a:pPr marL="603885" marR="0" lvl="1" indent="-302260" algn="l" rtl="0">
              <a:lnSpc>
                <a:spcPct val="140014"/>
              </a:lnSpc>
              <a:spcBef>
                <a:spcPts val="0"/>
              </a:spcBef>
              <a:spcAft>
                <a:spcPts val="0"/>
              </a:spcAft>
              <a:buClr>
                <a:srgbClr val="121212"/>
              </a:buClr>
              <a:buSzPts val="2799"/>
              <a:buFont typeface="Arial"/>
              <a:buChar char="•"/>
            </a:pPr>
            <a:r>
              <a:rPr lang="en-US" sz="2750" b="0" i="0" u="none" strike="noStrike" cap="none" dirty="0" err="1">
                <a:solidFill>
                  <a:schemeClr val="dk1"/>
                </a:solidFill>
                <a:latin typeface="Arial"/>
                <a:ea typeface="Arial"/>
                <a:cs typeface="Arial"/>
                <a:sym typeface="Arial"/>
              </a:rPr>
              <a:t>Comprender</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el</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concepto</a:t>
            </a:r>
            <a:r>
              <a:rPr lang="en-US" sz="2750" b="0" i="0" u="none" strike="noStrike" cap="none" dirty="0">
                <a:solidFill>
                  <a:schemeClr val="dk1"/>
                </a:solidFill>
                <a:latin typeface="Arial"/>
                <a:ea typeface="Arial"/>
                <a:cs typeface="Arial"/>
                <a:sym typeface="Arial"/>
              </a:rPr>
              <a:t> de Blended Learning y </a:t>
            </a:r>
            <a:r>
              <a:rPr lang="en-US" sz="2750" b="0" i="0" u="none" strike="noStrike" cap="none" dirty="0" err="1">
                <a:solidFill>
                  <a:schemeClr val="dk1"/>
                </a:solidFill>
                <a:latin typeface="Arial"/>
                <a:ea typeface="Arial"/>
                <a:cs typeface="Arial"/>
                <a:sym typeface="Arial"/>
              </a:rPr>
              <a:t>su</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importancia</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en</a:t>
            </a:r>
            <a:r>
              <a:rPr lang="en-US" sz="2750" b="0" i="0" u="none" strike="noStrike" cap="none" dirty="0">
                <a:solidFill>
                  <a:schemeClr val="dk1"/>
                </a:solidFill>
                <a:latin typeface="Arial"/>
                <a:ea typeface="Arial"/>
                <a:cs typeface="Arial"/>
                <a:sym typeface="Arial"/>
              </a:rPr>
              <a:t> las </a:t>
            </a:r>
            <a:r>
              <a:rPr lang="en-US" sz="2750" b="0" i="0" u="none" strike="noStrike" cap="none" dirty="0" err="1">
                <a:solidFill>
                  <a:schemeClr val="dk1"/>
                </a:solidFill>
                <a:latin typeface="Arial"/>
                <a:ea typeface="Arial"/>
                <a:cs typeface="Arial"/>
                <a:sym typeface="Arial"/>
              </a:rPr>
              <a:t>prácticas</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educativas</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contemporáneas</a:t>
            </a:r>
            <a:r>
              <a:rPr lang="en-US" sz="2750" b="0" i="0" u="none" strike="noStrike" cap="none" dirty="0">
                <a:solidFill>
                  <a:schemeClr val="dk1"/>
                </a:solidFill>
                <a:latin typeface="Arial"/>
                <a:ea typeface="Arial"/>
                <a:cs typeface="Arial"/>
                <a:sym typeface="Arial"/>
              </a:rPr>
              <a:t>.</a:t>
            </a:r>
            <a:endParaRPr lang="en-US" sz="2750" b="0" i="0" u="none" strike="noStrike" cap="none" dirty="0">
              <a:solidFill>
                <a:schemeClr val="dk1"/>
              </a:solidFill>
              <a:latin typeface="Arial"/>
              <a:ea typeface="Arial"/>
              <a:cs typeface="Arial"/>
            </a:endParaRPr>
          </a:p>
          <a:p>
            <a:pPr marL="603885" marR="0" lvl="1" indent="-302260" algn="l" rtl="0">
              <a:lnSpc>
                <a:spcPct val="140014"/>
              </a:lnSpc>
              <a:spcBef>
                <a:spcPts val="0"/>
              </a:spcBef>
              <a:spcAft>
                <a:spcPts val="0"/>
              </a:spcAft>
              <a:buClr>
                <a:srgbClr val="121212"/>
              </a:buClr>
              <a:buSzPts val="2799"/>
              <a:buFont typeface="Arial"/>
              <a:buChar char="•"/>
            </a:pPr>
            <a:r>
              <a:rPr lang="en-US" sz="2750" b="0" i="0" u="none" strike="noStrike" cap="none" dirty="0" err="1">
                <a:solidFill>
                  <a:schemeClr val="dk1"/>
                </a:solidFill>
                <a:latin typeface="Arial"/>
                <a:ea typeface="Arial"/>
                <a:cs typeface="Arial"/>
                <a:sym typeface="Arial"/>
              </a:rPr>
              <a:t>Examinar</a:t>
            </a:r>
            <a:r>
              <a:rPr lang="en-US" sz="2750" b="0" i="0" u="none" strike="noStrike" cap="none" dirty="0">
                <a:solidFill>
                  <a:schemeClr val="dk1"/>
                </a:solidFill>
                <a:latin typeface="Arial"/>
                <a:ea typeface="Arial"/>
                <a:cs typeface="Arial"/>
                <a:sym typeface="Arial"/>
              </a:rPr>
              <a:t> la </a:t>
            </a:r>
            <a:r>
              <a:rPr lang="en-US" sz="2750" b="0" i="0" u="none" strike="noStrike" cap="none" dirty="0" err="1">
                <a:solidFill>
                  <a:schemeClr val="dk1"/>
                </a:solidFill>
                <a:latin typeface="Arial"/>
                <a:ea typeface="Arial"/>
                <a:cs typeface="Arial"/>
                <a:sym typeface="Arial"/>
              </a:rPr>
              <a:t>relevancia</a:t>
            </a:r>
            <a:r>
              <a:rPr lang="en-US" sz="2750" b="0" i="0" u="none" strike="noStrike" cap="none" dirty="0">
                <a:solidFill>
                  <a:schemeClr val="dk1"/>
                </a:solidFill>
                <a:latin typeface="Arial"/>
                <a:ea typeface="Arial"/>
                <a:cs typeface="Arial"/>
                <a:sym typeface="Arial"/>
              </a:rPr>
              <a:t> contextual del Blended Learning </a:t>
            </a:r>
            <a:r>
              <a:rPr lang="en-US" sz="2750" b="0" i="0" u="none" strike="noStrike" cap="none" dirty="0" err="1">
                <a:solidFill>
                  <a:schemeClr val="dk1"/>
                </a:solidFill>
                <a:latin typeface="Arial"/>
                <a:ea typeface="Arial"/>
                <a:cs typeface="Arial"/>
                <a:sym typeface="Arial"/>
              </a:rPr>
              <a:t>en</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el</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marco</a:t>
            </a:r>
            <a:r>
              <a:rPr lang="en-US" sz="2750" b="0" i="0" u="none" strike="noStrike" cap="none" dirty="0">
                <a:solidFill>
                  <a:schemeClr val="dk1"/>
                </a:solidFill>
                <a:latin typeface="Arial"/>
                <a:ea typeface="Arial"/>
                <a:cs typeface="Arial"/>
                <a:sym typeface="Arial"/>
              </a:rPr>
              <a:t> de la Unión Europea.</a:t>
            </a:r>
            <a:endParaRPr sz="2750" b="0" i="0" u="none" strike="noStrike" cap="none" dirty="0">
              <a:solidFill>
                <a:schemeClr val="dk1"/>
              </a:solidFill>
              <a:latin typeface="Arial"/>
              <a:ea typeface="Arial"/>
              <a:cs typeface="Arial"/>
            </a:endParaRPr>
          </a:p>
          <a:p>
            <a:pPr marL="603885" marR="0" lvl="1" indent="-302260" algn="l" rtl="0">
              <a:lnSpc>
                <a:spcPct val="140014"/>
              </a:lnSpc>
              <a:spcBef>
                <a:spcPts val="0"/>
              </a:spcBef>
              <a:spcAft>
                <a:spcPts val="0"/>
              </a:spcAft>
              <a:buClr>
                <a:srgbClr val="121212"/>
              </a:buClr>
              <a:buSzPts val="2799"/>
              <a:buFont typeface="Arial"/>
              <a:buChar char="•"/>
            </a:pPr>
            <a:r>
              <a:rPr lang="en-US" sz="2750" b="0" i="0" u="none" strike="noStrike" cap="none" dirty="0" err="1">
                <a:solidFill>
                  <a:schemeClr val="dk1"/>
                </a:solidFill>
                <a:latin typeface="Arial"/>
                <a:ea typeface="Arial"/>
                <a:cs typeface="Arial"/>
                <a:sym typeface="Arial"/>
              </a:rPr>
              <a:t>Establecer</a:t>
            </a:r>
            <a:r>
              <a:rPr lang="en-US" sz="2750" b="0" i="0" u="none" strike="noStrike" cap="none" dirty="0">
                <a:solidFill>
                  <a:schemeClr val="dk1"/>
                </a:solidFill>
                <a:latin typeface="Arial"/>
                <a:ea typeface="Arial"/>
                <a:cs typeface="Arial"/>
                <a:sym typeface="Arial"/>
              </a:rPr>
              <a:t> un </a:t>
            </a:r>
            <a:r>
              <a:rPr lang="en-US" sz="2750" b="0" i="0" u="none" strike="noStrike" cap="none" dirty="0" err="1">
                <a:solidFill>
                  <a:schemeClr val="dk1"/>
                </a:solidFill>
                <a:latin typeface="Arial"/>
                <a:ea typeface="Arial"/>
                <a:cs typeface="Arial"/>
                <a:sym typeface="Arial"/>
              </a:rPr>
              <a:t>conocimiento</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básico</a:t>
            </a:r>
            <a:r>
              <a:rPr lang="en-US" sz="2750" b="0" i="0" u="none" strike="noStrike" cap="none" dirty="0">
                <a:solidFill>
                  <a:schemeClr val="dk1"/>
                </a:solidFill>
                <a:latin typeface="Arial"/>
                <a:ea typeface="Arial"/>
                <a:cs typeface="Arial"/>
                <a:sym typeface="Arial"/>
              </a:rPr>
              <a:t> de las </a:t>
            </a:r>
            <a:r>
              <a:rPr lang="en-US" sz="2750" b="0" i="0" u="none" strike="noStrike" cap="none" dirty="0" err="1">
                <a:solidFill>
                  <a:schemeClr val="dk1"/>
                </a:solidFill>
                <a:latin typeface="Arial"/>
                <a:ea typeface="Arial"/>
                <a:cs typeface="Arial"/>
                <a:sym typeface="Arial"/>
              </a:rPr>
              <a:t>metodologías</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estrategias</a:t>
            </a:r>
            <a:r>
              <a:rPr lang="en-US" sz="2750" b="0" i="0" u="none" strike="noStrike" cap="none" dirty="0">
                <a:solidFill>
                  <a:schemeClr val="dk1"/>
                </a:solidFill>
                <a:latin typeface="Arial"/>
                <a:ea typeface="Arial"/>
                <a:cs typeface="Arial"/>
                <a:sym typeface="Arial"/>
              </a:rPr>
              <a:t> y </a:t>
            </a:r>
            <a:r>
              <a:rPr lang="en-US" sz="2750" b="0" i="0" u="none" strike="noStrike" cap="none" dirty="0" err="1">
                <a:solidFill>
                  <a:schemeClr val="dk1"/>
                </a:solidFill>
                <a:latin typeface="Arial"/>
                <a:ea typeface="Arial"/>
                <a:cs typeface="Arial"/>
                <a:sym typeface="Arial"/>
              </a:rPr>
              <a:t>modelos</a:t>
            </a:r>
            <a:r>
              <a:rPr lang="en-US" sz="2750" b="0" i="0" u="none" strike="noStrike" cap="none" dirty="0">
                <a:solidFill>
                  <a:schemeClr val="dk1"/>
                </a:solidFill>
                <a:latin typeface="Arial"/>
                <a:ea typeface="Arial"/>
                <a:cs typeface="Arial"/>
                <a:sym typeface="Arial"/>
              </a:rPr>
              <a:t> de Blended Learning.</a:t>
            </a:r>
            <a:endParaRPr sz="1400" b="0" i="0" u="none" strike="noStrike" cap="none" dirty="0">
              <a:solidFill>
                <a:schemeClr val="dk1"/>
              </a:solidFill>
              <a:latin typeface="Arial"/>
              <a:ea typeface="Arial"/>
              <a:cs typeface="Arial"/>
            </a:endParaRPr>
          </a:p>
        </p:txBody>
      </p:sp>
      <p:sp>
        <p:nvSpPr>
          <p:cNvPr id="98" name="Google Shape;98;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1" name="Google Shape;101;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2" name="Google Shape;102;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03" name="Google Shape;103;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4" name="Google Shape;104;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p:cNvGrpSpPr/>
        <p:nvPr/>
      </p:nvGrpSpPr>
      <p:grpSpPr>
        <a:xfrm>
          <a:off x="0" y="0"/>
          <a:ext cx="0" cy="0"/>
          <a:chOff x="0" y="0"/>
          <a:chExt cx="0" cy="0"/>
        </a:xfrm>
      </p:grpSpPr>
      <p:sp>
        <p:nvSpPr>
          <p:cNvPr id="109" name="Google Shape;109;g2bf45462b57_0_0"/>
          <p:cNvSpPr txBox="1"/>
          <p:nvPr/>
        </p:nvSpPr>
        <p:spPr>
          <a:xfrm>
            <a:off x="1028700" y="827483"/>
            <a:ext cx="6990300" cy="2262300"/>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Objetivos de aprendizaje</a:t>
            </a:r>
            <a:endParaRPr sz="1400" b="0" i="0" u="none" strike="noStrike" cap="none">
              <a:solidFill>
                <a:srgbClr val="000000"/>
              </a:solidFill>
              <a:latin typeface="Arial"/>
              <a:ea typeface="Arial"/>
              <a:cs typeface="Arial"/>
              <a:sym typeface="Arial"/>
            </a:endParaRPr>
          </a:p>
        </p:txBody>
      </p:sp>
      <p:sp>
        <p:nvSpPr>
          <p:cNvPr id="110" name="Google Shape;110;g2bf45462b57_0_0"/>
          <p:cNvSpPr txBox="1"/>
          <p:nvPr/>
        </p:nvSpPr>
        <p:spPr>
          <a:xfrm>
            <a:off x="1028700" y="3429001"/>
            <a:ext cx="6990300" cy="4147289"/>
          </a:xfrm>
          <a:prstGeom prst="rect">
            <a:avLst/>
          </a:prstGeom>
          <a:noFill/>
          <a:ln>
            <a:noFill/>
          </a:ln>
        </p:spPr>
        <p:txBody>
          <a:bodyPr spcFirstLastPara="1" wrap="square" lIns="0" tIns="0" rIns="0" bIns="0" anchor="t" anchorCtr="0">
            <a:spAutoFit/>
          </a:bodyPr>
          <a:lstStyle/>
          <a:p>
            <a:pPr marL="603885" lvl="1" indent="-302260">
              <a:lnSpc>
                <a:spcPct val="140014"/>
              </a:lnSpc>
              <a:buClr>
                <a:srgbClr val="121212"/>
              </a:buClr>
              <a:buSzPts val="2799"/>
              <a:buFont typeface="Arial"/>
              <a:buChar char="•"/>
            </a:pPr>
            <a:r>
              <a:rPr lang="en-US" sz="2750" b="0" i="0" u="none" strike="noStrike" cap="none" dirty="0" err="1">
                <a:solidFill>
                  <a:schemeClr val="dk1"/>
                </a:solidFill>
                <a:latin typeface="Arial"/>
                <a:ea typeface="Arial"/>
                <a:cs typeface="Arial"/>
                <a:sym typeface="Arial"/>
              </a:rPr>
              <a:t>Identificar</a:t>
            </a:r>
            <a:r>
              <a:rPr lang="en-US" sz="2750" b="0" i="0" u="none" strike="noStrike" cap="none" dirty="0">
                <a:solidFill>
                  <a:schemeClr val="dk1"/>
                </a:solidFill>
                <a:latin typeface="Arial"/>
                <a:ea typeface="Arial"/>
                <a:cs typeface="Arial"/>
                <a:sym typeface="Arial"/>
              </a:rPr>
              <a:t> y </a:t>
            </a:r>
            <a:r>
              <a:rPr lang="en-US" sz="2750" b="0" i="0" u="none" strike="noStrike" cap="none" dirty="0" err="1">
                <a:solidFill>
                  <a:schemeClr val="dk1"/>
                </a:solidFill>
                <a:latin typeface="Arial"/>
                <a:ea typeface="Arial"/>
                <a:cs typeface="Arial"/>
                <a:sym typeface="Arial"/>
              </a:rPr>
              <a:t>analizar</a:t>
            </a:r>
            <a:r>
              <a:rPr lang="en-US" sz="2750" b="0" i="0" u="none" strike="noStrike" cap="none" dirty="0">
                <a:solidFill>
                  <a:schemeClr val="dk1"/>
                </a:solidFill>
                <a:latin typeface="Arial"/>
                <a:ea typeface="Arial"/>
                <a:cs typeface="Arial"/>
                <a:sym typeface="Arial"/>
              </a:rPr>
              <a:t> las </a:t>
            </a:r>
            <a:r>
              <a:rPr lang="en-US" sz="2750" b="0" i="0" u="none" strike="noStrike" cap="none" dirty="0" err="1">
                <a:solidFill>
                  <a:schemeClr val="dk1"/>
                </a:solidFill>
                <a:latin typeface="Arial"/>
                <a:ea typeface="Arial"/>
                <a:cs typeface="Arial"/>
                <a:sym typeface="Arial"/>
              </a:rPr>
              <a:t>competencias</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necesarias</a:t>
            </a:r>
            <a:r>
              <a:rPr lang="en-US" sz="2750" b="0" i="0" u="none" strike="noStrike" cap="none" dirty="0">
                <a:solidFill>
                  <a:schemeClr val="dk1"/>
                </a:solidFill>
                <a:latin typeface="Arial"/>
                <a:ea typeface="Arial"/>
                <a:cs typeface="Arial"/>
                <a:sym typeface="Arial"/>
              </a:rPr>
              <a:t> para la </a:t>
            </a:r>
            <a:r>
              <a:rPr lang="en-US" sz="2750" b="0" i="0" u="none" strike="noStrike" cap="none" dirty="0" err="1">
                <a:solidFill>
                  <a:schemeClr val="dk1"/>
                </a:solidFill>
                <a:latin typeface="Arial"/>
                <a:ea typeface="Arial"/>
                <a:cs typeface="Arial"/>
                <a:sym typeface="Arial"/>
              </a:rPr>
              <a:t>aplicación</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eficaz</a:t>
            </a:r>
            <a:r>
              <a:rPr lang="en-US" sz="2750" b="0" i="0" u="none" strike="noStrike" cap="none" dirty="0">
                <a:solidFill>
                  <a:schemeClr val="dk1"/>
                </a:solidFill>
                <a:latin typeface="Arial"/>
                <a:ea typeface="Arial"/>
                <a:cs typeface="Arial"/>
                <a:sym typeface="Arial"/>
              </a:rPr>
              <a:t> de </a:t>
            </a:r>
            <a:r>
              <a:rPr lang="en-US" sz="2750" b="0" i="0" u="none" strike="noStrike" cap="none" dirty="0" err="1">
                <a:solidFill>
                  <a:schemeClr val="dk1"/>
                </a:solidFill>
                <a:latin typeface="Arial"/>
                <a:ea typeface="Arial"/>
                <a:cs typeface="Arial"/>
                <a:sym typeface="Arial"/>
              </a:rPr>
              <a:t>enfoques</a:t>
            </a:r>
            <a:r>
              <a:rPr lang="en-US" sz="2750" b="0" i="0" u="none" strike="noStrike" cap="none" dirty="0">
                <a:solidFill>
                  <a:schemeClr val="dk1"/>
                </a:solidFill>
                <a:latin typeface="Arial"/>
                <a:ea typeface="Arial"/>
                <a:cs typeface="Arial"/>
                <a:sym typeface="Arial"/>
              </a:rPr>
              <a:t> de </a:t>
            </a:r>
            <a:r>
              <a:rPr lang="en-US" sz="2750" dirty="0">
                <a:solidFill>
                  <a:schemeClr val="dk1"/>
                </a:solidFill>
              </a:rPr>
              <a:t>Blended Learning.</a:t>
            </a:r>
          </a:p>
          <a:p>
            <a:pPr marL="603885" marR="0" lvl="1" indent="-302260" algn="l" rtl="0">
              <a:lnSpc>
                <a:spcPct val="140014"/>
              </a:lnSpc>
              <a:spcBef>
                <a:spcPts val="0"/>
              </a:spcBef>
              <a:spcAft>
                <a:spcPts val="0"/>
              </a:spcAft>
              <a:buClr>
                <a:srgbClr val="121212"/>
              </a:buClr>
              <a:buSzPts val="2799"/>
              <a:buFont typeface="Arial"/>
              <a:buChar char="•"/>
            </a:pPr>
            <a:r>
              <a:rPr lang="en-US" sz="2750" b="0" i="0" u="none" strike="noStrike" cap="none" dirty="0" err="1">
                <a:solidFill>
                  <a:schemeClr val="dk1"/>
                </a:solidFill>
                <a:latin typeface="Arial"/>
                <a:ea typeface="Arial"/>
                <a:cs typeface="Arial"/>
                <a:sym typeface="Arial"/>
              </a:rPr>
              <a:t>Explorar</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el</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concepto</a:t>
            </a:r>
            <a:r>
              <a:rPr lang="en-US" sz="2750" b="0" i="0" u="none" strike="noStrike" cap="none" dirty="0">
                <a:solidFill>
                  <a:schemeClr val="dk1"/>
                </a:solidFill>
                <a:latin typeface="Arial"/>
                <a:ea typeface="Arial"/>
                <a:cs typeface="Arial"/>
                <a:sym typeface="Arial"/>
              </a:rPr>
              <a:t> de </a:t>
            </a:r>
            <a:r>
              <a:rPr lang="en-US" sz="2750" b="0" i="0" u="none" strike="noStrike" cap="none" dirty="0" err="1">
                <a:solidFill>
                  <a:schemeClr val="dk1"/>
                </a:solidFill>
                <a:latin typeface="Arial"/>
                <a:ea typeface="Arial"/>
                <a:cs typeface="Arial"/>
                <a:sym typeface="Arial"/>
              </a:rPr>
              <a:t>enseñanza</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colaborativa</a:t>
            </a:r>
            <a:r>
              <a:rPr lang="en-US" sz="2750" b="0" i="0" u="none" strike="noStrike" cap="none" dirty="0">
                <a:solidFill>
                  <a:schemeClr val="dk1"/>
                </a:solidFill>
                <a:latin typeface="Arial"/>
                <a:ea typeface="Arial"/>
                <a:cs typeface="Arial"/>
                <a:sym typeface="Arial"/>
              </a:rPr>
              <a:t> y </a:t>
            </a:r>
            <a:r>
              <a:rPr lang="en-US" sz="2750" b="0" i="0" u="none" strike="noStrike" cap="none" dirty="0" err="1">
                <a:solidFill>
                  <a:schemeClr val="dk1"/>
                </a:solidFill>
                <a:latin typeface="Arial"/>
                <a:ea typeface="Arial"/>
                <a:cs typeface="Arial"/>
                <a:sym typeface="Arial"/>
              </a:rPr>
              <a:t>su</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papel</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en</a:t>
            </a:r>
            <a:r>
              <a:rPr lang="en-US" sz="2750" b="0" i="0" u="none" strike="noStrike" cap="none" dirty="0">
                <a:solidFill>
                  <a:schemeClr val="dk1"/>
                </a:solidFill>
                <a:latin typeface="Arial"/>
                <a:ea typeface="Arial"/>
                <a:cs typeface="Arial"/>
                <a:sym typeface="Arial"/>
              </a:rPr>
              <a:t> la </a:t>
            </a:r>
            <a:r>
              <a:rPr lang="en-US" sz="2750" b="0" i="0" u="none" strike="noStrike" cap="none" dirty="0" err="1">
                <a:solidFill>
                  <a:schemeClr val="dk1"/>
                </a:solidFill>
                <a:latin typeface="Arial"/>
                <a:ea typeface="Arial"/>
                <a:cs typeface="Arial"/>
                <a:sym typeface="Arial"/>
              </a:rPr>
              <a:t>mejora</a:t>
            </a:r>
            <a:r>
              <a:rPr lang="en-US" sz="2750" b="0" i="0" u="none" strike="noStrike" cap="none" dirty="0">
                <a:solidFill>
                  <a:schemeClr val="dk1"/>
                </a:solidFill>
                <a:latin typeface="Arial"/>
                <a:ea typeface="Arial"/>
                <a:cs typeface="Arial"/>
                <a:sym typeface="Arial"/>
              </a:rPr>
              <a:t> de </a:t>
            </a:r>
            <a:r>
              <a:rPr lang="en-US" sz="2750" b="0" i="0" u="none" strike="noStrike" cap="none" dirty="0" err="1">
                <a:solidFill>
                  <a:schemeClr val="dk1"/>
                </a:solidFill>
                <a:latin typeface="Arial"/>
                <a:ea typeface="Arial"/>
                <a:cs typeface="Arial"/>
                <a:sym typeface="Arial"/>
              </a:rPr>
              <a:t>los</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resultados</a:t>
            </a:r>
            <a:r>
              <a:rPr lang="en-US" sz="2750" b="0" i="0" u="none" strike="noStrike" cap="none" dirty="0">
                <a:solidFill>
                  <a:schemeClr val="dk1"/>
                </a:solidFill>
                <a:latin typeface="Arial"/>
                <a:ea typeface="Arial"/>
                <a:cs typeface="Arial"/>
                <a:sym typeface="Arial"/>
              </a:rPr>
              <a:t> del </a:t>
            </a:r>
            <a:r>
              <a:rPr lang="en-US" sz="2750" b="0" i="0" u="none" strike="noStrike" cap="none" dirty="0" err="1">
                <a:solidFill>
                  <a:schemeClr val="dk1"/>
                </a:solidFill>
                <a:latin typeface="Arial"/>
                <a:ea typeface="Arial"/>
                <a:cs typeface="Arial"/>
                <a:sym typeface="Arial"/>
              </a:rPr>
              <a:t>aprendizaje</a:t>
            </a:r>
            <a:r>
              <a:rPr lang="en-US" sz="2750" b="0" i="0" u="none" strike="noStrike" cap="none" dirty="0">
                <a:solidFill>
                  <a:schemeClr val="dk1"/>
                </a:solidFill>
                <a:latin typeface="Arial"/>
                <a:ea typeface="Arial"/>
                <a:cs typeface="Arial"/>
                <a:sym typeface="Arial"/>
              </a:rPr>
              <a:t> de </a:t>
            </a:r>
            <a:r>
              <a:rPr lang="en-US" sz="2750" b="0" i="0" u="none" strike="noStrike" cap="none" dirty="0" err="1">
                <a:solidFill>
                  <a:schemeClr val="dk1"/>
                </a:solidFill>
                <a:latin typeface="Arial"/>
                <a:ea typeface="Arial"/>
                <a:cs typeface="Arial"/>
                <a:sym typeface="Arial"/>
              </a:rPr>
              <a:t>los</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estudiantes</a:t>
            </a:r>
            <a:r>
              <a:rPr lang="en-US" sz="2750" b="0" i="0" u="none" strike="noStrike" cap="none" dirty="0">
                <a:solidFill>
                  <a:schemeClr val="dk1"/>
                </a:solidFill>
                <a:latin typeface="Arial"/>
                <a:ea typeface="Arial"/>
                <a:cs typeface="Arial"/>
                <a:sym typeface="Arial"/>
              </a:rPr>
              <a:t>.</a:t>
            </a:r>
            <a:endParaRPr sz="1400" b="0" i="0" u="none" strike="noStrike" cap="none" dirty="0">
              <a:solidFill>
                <a:schemeClr val="dk1"/>
              </a:solidFill>
              <a:latin typeface="Arial"/>
              <a:ea typeface="Arial"/>
              <a:cs typeface="Arial"/>
            </a:endParaRPr>
          </a:p>
        </p:txBody>
      </p:sp>
      <p:sp>
        <p:nvSpPr>
          <p:cNvPr id="111" name="Google Shape;111;g2bf45462b57_0_0"/>
          <p:cNvSpPr/>
          <p:nvPr/>
        </p:nvSpPr>
        <p:spPr>
          <a:xfrm>
            <a:off x="9144000" y="3783991"/>
            <a:ext cx="9144000" cy="6503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2bf45462b57_0_0"/>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2bf45462b57_0_0"/>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14" name="Google Shape;114;g2bf45462b57_0_0"/>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15" name="Google Shape;115;g2bf45462b57_0_0"/>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16" name="Google Shape;116;g2bf45462b57_0_0"/>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17" name="Google Shape;117;g2bf45462b57_0_0"/>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1"/>
        <p:cNvGrpSpPr/>
        <p:nvPr/>
      </p:nvGrpSpPr>
      <p:grpSpPr>
        <a:xfrm>
          <a:off x="0" y="0"/>
          <a:ext cx="0" cy="0"/>
          <a:chOff x="0" y="0"/>
          <a:chExt cx="0" cy="0"/>
        </a:xfrm>
      </p:grpSpPr>
      <p:sp>
        <p:nvSpPr>
          <p:cNvPr id="122" name="Google Shape;122;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24" name="Google Shape;124;p3"/>
          <p:cNvSpPr txBox="1"/>
          <p:nvPr/>
        </p:nvSpPr>
        <p:spPr>
          <a:xfrm>
            <a:off x="723900" y="218463"/>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dirty="0">
                <a:solidFill>
                  <a:srgbClr val="033C5B"/>
                </a:solidFill>
                <a:latin typeface="Arial"/>
                <a:ea typeface="Arial"/>
                <a:cs typeface="Arial"/>
                <a:sym typeface="Arial"/>
              </a:rPr>
              <a:t>¿</a:t>
            </a:r>
            <a:r>
              <a:rPr lang="en-US" sz="6999" b="0" i="0" u="none" strike="noStrike" cap="none" dirty="0" err="1">
                <a:solidFill>
                  <a:srgbClr val="033C5B"/>
                </a:solidFill>
                <a:latin typeface="Arial"/>
                <a:ea typeface="Arial"/>
                <a:cs typeface="Arial"/>
                <a:sym typeface="Arial"/>
              </a:rPr>
              <a:t>Qué</a:t>
            </a:r>
            <a:r>
              <a:rPr lang="en-US" sz="6999" b="0" i="0" u="none" strike="noStrike" cap="none" dirty="0">
                <a:solidFill>
                  <a:srgbClr val="033C5B"/>
                </a:solidFill>
                <a:latin typeface="Arial"/>
                <a:ea typeface="Arial"/>
                <a:cs typeface="Arial"/>
                <a:sym typeface="Arial"/>
              </a:rPr>
              <a:t> es </a:t>
            </a:r>
            <a:r>
              <a:rPr lang="en-US" sz="6999" b="0" i="0" u="none" strike="noStrike" cap="none" dirty="0" err="1">
                <a:solidFill>
                  <a:srgbClr val="033C5B"/>
                </a:solidFill>
                <a:latin typeface="Arial"/>
                <a:ea typeface="Arial"/>
                <a:cs typeface="Arial"/>
                <a:sym typeface="Arial"/>
              </a:rPr>
              <a:t>el</a:t>
            </a:r>
            <a:r>
              <a:rPr lang="en-US" sz="6999" b="0" i="0" u="none" strike="noStrike" cap="none" dirty="0">
                <a:solidFill>
                  <a:srgbClr val="033C5B"/>
                </a:solidFill>
                <a:latin typeface="Arial"/>
                <a:ea typeface="Arial"/>
                <a:cs typeface="Arial"/>
                <a:sym typeface="Arial"/>
              </a:rPr>
              <a:t> </a:t>
            </a:r>
            <a:r>
              <a:rPr lang="en-US" sz="6999" b="0" i="0" u="none" strike="noStrike" cap="none" dirty="0" err="1">
                <a:solidFill>
                  <a:srgbClr val="033C5B"/>
                </a:solidFill>
                <a:latin typeface="Arial"/>
                <a:ea typeface="Arial"/>
                <a:cs typeface="Arial"/>
                <a:sym typeface="Arial"/>
              </a:rPr>
              <a:t>aprendizaje</a:t>
            </a:r>
            <a:r>
              <a:rPr lang="en-US" sz="6999" b="0" i="0" u="none" strike="noStrike" cap="none" dirty="0">
                <a:solidFill>
                  <a:srgbClr val="033C5B"/>
                </a:solidFill>
                <a:latin typeface="Arial"/>
                <a:ea typeface="Arial"/>
                <a:cs typeface="Arial"/>
                <a:sym typeface="Arial"/>
              </a:rPr>
              <a:t> </a:t>
            </a:r>
            <a:r>
              <a:rPr lang="en-US" sz="6999" b="0" i="0" u="none" strike="noStrike" cap="none" dirty="0" err="1">
                <a:solidFill>
                  <a:srgbClr val="033C5B"/>
                </a:solidFill>
                <a:latin typeface="Arial"/>
                <a:ea typeface="Arial"/>
                <a:cs typeface="Arial"/>
                <a:sym typeface="Arial"/>
              </a:rPr>
              <a:t>combinado</a:t>
            </a:r>
            <a:r>
              <a:rPr lang="en-US" sz="6999" b="0" i="0" u="none" strike="noStrike" cap="none" dirty="0">
                <a:solidFill>
                  <a:srgbClr val="033C5B"/>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25" name="Google Shape;12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27" name="Google Shape;127;p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28" name="Google Shape;128;p3"/>
          <p:cNvSpPr txBox="1"/>
          <p:nvPr/>
        </p:nvSpPr>
        <p:spPr>
          <a:xfrm>
            <a:off x="5614551" y="9087429"/>
            <a:ext cx="12041056"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sz="1400" b="0" i="0" u="none" strike="noStrike" cap="none" dirty="0">
              <a:solidFill>
                <a:srgbClr val="000000"/>
              </a:solidFill>
              <a:latin typeface="Arial"/>
              <a:ea typeface="Arial"/>
              <a:cs typeface="Arial"/>
              <a:sym typeface="Arial"/>
            </a:endParaRPr>
          </a:p>
        </p:txBody>
      </p:sp>
      <p:sp>
        <p:nvSpPr>
          <p:cNvPr id="129" name="Google Shape;129;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0" name="Google Shape;130;p3" descr="Blended learning describes a fundamental change in education design by utilising a combination of digital learning objects and active learning methods to improve the learning experience and outcomes.&#10;A teaching session created with a blended learning model uses the face-to-face teaching time for activities that benefit the most from direct interaction.&#10;&#10;https://www.mbru.ac.ae/ &#10;#MBRU" title="What is…Blended Learning?">
            <a:hlinkClick r:id="rId5"/>
          </p:cNvPr>
          <p:cNvPicPr preferRelativeResize="0"/>
          <p:nvPr/>
        </p:nvPicPr>
        <p:blipFill rotWithShape="1">
          <a:blip r:embed="rId6">
            <a:alphaModFix/>
          </a:blip>
          <a:srcRect/>
          <a:stretch/>
        </p:blipFill>
        <p:spPr>
          <a:xfrm>
            <a:off x="3997329" y="2593375"/>
            <a:ext cx="10293343" cy="57899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39" name="Google Shape;139;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40" name="Google Shape;140;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txBox="1"/>
          <p:nvPr/>
        </p:nvSpPr>
        <p:spPr>
          <a:xfrm>
            <a:off x="818926" y="1579150"/>
            <a:ext cx="15774300" cy="13545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Contexto en la Unión Europea</a:t>
            </a:r>
            <a:endParaRPr sz="1400" b="0" i="0" u="none" strike="noStrike" cap="none">
              <a:solidFill>
                <a:srgbClr val="000000"/>
              </a:solidFill>
              <a:latin typeface="Arial"/>
              <a:ea typeface="Arial"/>
              <a:cs typeface="Arial"/>
              <a:sym typeface="Arial"/>
            </a:endParaRPr>
          </a:p>
        </p:txBody>
      </p:sp>
      <p:sp>
        <p:nvSpPr>
          <p:cNvPr id="143" name="Google Shape;143;p4"/>
          <p:cNvSpPr txBox="1"/>
          <p:nvPr/>
        </p:nvSpPr>
        <p:spPr>
          <a:xfrm>
            <a:off x="998825" y="3266050"/>
            <a:ext cx="15167400" cy="42828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0"/>
              </a:spcBef>
              <a:spcAft>
                <a:spcPts val="0"/>
              </a:spcAft>
              <a:buClr>
                <a:srgbClr val="000000"/>
              </a:buClr>
              <a:buSzPts val="1100"/>
              <a:buFont typeface="Arial"/>
              <a:buNone/>
            </a:pPr>
            <a:r>
              <a:rPr lang="en-US" sz="2750" b="0" i="0" u="none" strike="noStrike" cap="none">
                <a:solidFill>
                  <a:schemeClr val="dk1"/>
                </a:solidFill>
                <a:latin typeface="Arial"/>
                <a:ea typeface="Arial"/>
                <a:cs typeface="Arial"/>
                <a:sym typeface="Arial"/>
              </a:rPr>
              <a:t>La Comisión Europea también considera que el aprendizaje semipresencial es un buen método para poner en práctica, sobre todo después de la crisis de Covid-19. Por eso publicaron la propuesta de </a:t>
            </a:r>
            <a:r>
              <a:rPr lang="en-US" sz="2750" b="0" i="0" u="sng" strike="noStrike" cap="none">
                <a:solidFill>
                  <a:srgbClr val="004494"/>
                </a:solidFill>
                <a:latin typeface="Arial"/>
                <a:ea typeface="Arial"/>
                <a:cs typeface="Arial"/>
                <a:sym typeface="Arial"/>
                <a:hlinkClick r:id="rId4">
                  <a:extLst>
                    <a:ext uri="{A12FA001-AC4F-418D-AE19-62706E023703}">
                      <ahyp:hlinkClr xmlns:ahyp="http://schemas.microsoft.com/office/drawing/2018/hyperlinkcolor" val="tx"/>
                    </a:ext>
                  </a:extLst>
                </a:hlinkClick>
              </a:rPr>
              <a:t>Recomendación del Consejo sobre el aprendizaje combinado </a:t>
            </a:r>
            <a:r>
              <a:rPr lang="en-US" sz="2750" b="0" i="0" u="none" strike="noStrike" cap="none">
                <a:solidFill>
                  <a:schemeClr val="dk1"/>
                </a:solidFill>
                <a:latin typeface="Arial"/>
                <a:ea typeface="Arial"/>
                <a:cs typeface="Arial"/>
                <a:sym typeface="Arial"/>
              </a:rPr>
              <a:t>para apoyar una educación primaria y secundaria inclusiva y de alta calidad.</a:t>
            </a:r>
            <a:endParaRPr sz="275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100"/>
              <a:buFont typeface="Arial"/>
              <a:buNone/>
            </a:pPr>
            <a:endParaRPr sz="275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800"/>
              </a:spcAft>
              <a:buClr>
                <a:schemeClr val="dk1"/>
              </a:buClr>
              <a:buSzPts val="1100"/>
              <a:buFont typeface="Arial"/>
              <a:buNone/>
            </a:pPr>
            <a:r>
              <a:rPr lang="en-US" sz="2750" b="0" i="0" u="none" strike="noStrike" cap="none">
                <a:solidFill>
                  <a:schemeClr val="dk1"/>
                </a:solidFill>
                <a:latin typeface="Arial"/>
                <a:ea typeface="Arial"/>
                <a:cs typeface="Arial"/>
                <a:sym typeface="Arial"/>
              </a:rPr>
              <a:t>La Comisión ofrece un plan para integrar entornos y herramientas de aprendizaje en la educación y formación primaria y secundaria que pueden contribuir al desarrollo de sistemas de educación y formación más resilientes, además de acciones a corto plazo para abordar las carencias más urgentes agravadas por la pandemia COVID-19.</a:t>
            </a:r>
            <a:endParaRPr sz="2750" b="0" i="0" u="none" strike="noStrike" cap="none">
              <a:solidFill>
                <a:schemeClr val="dk1"/>
              </a:solidFill>
              <a:latin typeface="Arial"/>
              <a:ea typeface="Arial"/>
              <a:cs typeface="Arial"/>
              <a:sym typeface="Arial"/>
            </a:endParaRPr>
          </a:p>
        </p:txBody>
      </p:sp>
      <p:sp>
        <p:nvSpPr>
          <p:cNvPr id="144" name="Google Shape;144;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145" name="Google Shape;145;p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147" name="Google Shape;147;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354C291F-AE33-D322-C1B1-7EFDF46AEBBF}"/>
              </a:ext>
            </a:extLst>
          </p:cNvPr>
          <p:cNvSpPr txBox="1"/>
          <p:nvPr/>
        </p:nvSpPr>
        <p:spPr>
          <a:xfrm>
            <a:off x="5614551" y="9087429"/>
            <a:ext cx="12041056"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51"/>
        <p:cNvGrpSpPr/>
        <p:nvPr/>
      </p:nvGrpSpPr>
      <p:grpSpPr>
        <a:xfrm>
          <a:off x="0" y="0"/>
          <a:ext cx="0" cy="0"/>
          <a:chOff x="0" y="0"/>
          <a:chExt cx="0" cy="0"/>
        </a:xfrm>
      </p:grpSpPr>
      <p:sp>
        <p:nvSpPr>
          <p:cNvPr id="152" name="Google Shape;152;p5"/>
          <p:cNvSpPr/>
          <p:nvPr/>
        </p:nvSpPr>
        <p:spPr>
          <a:xfrm>
            <a:off x="0" y="0"/>
            <a:ext cx="76881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5"/>
          <p:cNvSpPr/>
          <p:nvPr/>
        </p:nvSpPr>
        <p:spPr>
          <a:xfrm>
            <a:off x="0" y="1157625"/>
            <a:ext cx="76835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154" name="Google Shape;154;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155" name="Google Shape;155;p5"/>
          <p:cNvSpPr/>
          <p:nvPr/>
        </p:nvSpPr>
        <p:spPr>
          <a:xfrm rot="10800000" flipH="1">
            <a:off x="4267047" y="6"/>
            <a:ext cx="3412166"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156" name="Google Shape;156;p5"/>
          <p:cNvSpPr txBox="1"/>
          <p:nvPr/>
        </p:nvSpPr>
        <p:spPr>
          <a:xfrm>
            <a:off x="9613827" y="357125"/>
            <a:ext cx="7688100" cy="2262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Fundamentos del aprendizaje combinado</a:t>
            </a:r>
            <a:endParaRPr sz="1400" b="0" i="0" u="none" strike="noStrike" cap="none">
              <a:solidFill>
                <a:srgbClr val="000000"/>
              </a:solidFill>
              <a:latin typeface="Arial"/>
              <a:ea typeface="Arial"/>
              <a:cs typeface="Arial"/>
              <a:sym typeface="Arial"/>
            </a:endParaRPr>
          </a:p>
        </p:txBody>
      </p:sp>
      <p:sp>
        <p:nvSpPr>
          <p:cNvPr id="157" name="Google Shape;157;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158" name="Google Shape;158;p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160" name="Google Shape;160;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 name="Google Shape;161;p5"/>
          <p:cNvPicPr preferRelativeResize="0"/>
          <p:nvPr/>
        </p:nvPicPr>
        <p:blipFill>
          <a:blip r:embed="rId7">
            <a:alphaModFix/>
          </a:blip>
          <a:stretch>
            <a:fillRect/>
          </a:stretch>
        </p:blipFill>
        <p:spPr>
          <a:xfrm>
            <a:off x="8741437" y="2529563"/>
            <a:ext cx="8352825" cy="5227879"/>
          </a:xfrm>
          <a:prstGeom prst="rect">
            <a:avLst/>
          </a:prstGeom>
          <a:noFill/>
          <a:ln>
            <a:noFill/>
          </a:ln>
        </p:spPr>
      </p:pic>
      <p:sp>
        <p:nvSpPr>
          <p:cNvPr id="162" name="Google Shape;162;p5"/>
          <p:cNvSpPr txBox="1"/>
          <p:nvPr/>
        </p:nvSpPr>
        <p:spPr>
          <a:xfrm>
            <a:off x="8303328" y="7766900"/>
            <a:ext cx="9476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APRENDIZAJE MIXTO Y CARACTERÍSTICAS DEL USO DEL MODELO DE ROTACIÓN EN EL PROCESO EDUCATIVO - Scientific Figure on ResearchGate. Disponible en: https://www.researchgate.net/figure/Blended-learning-models_fig4_324566949 [consultado el 21 Oct 2024]</a:t>
            </a:r>
            <a:endParaRPr/>
          </a:p>
        </p:txBody>
      </p:sp>
      <p:sp>
        <p:nvSpPr>
          <p:cNvPr id="2" name="Google Shape;128;p3">
            <a:extLst>
              <a:ext uri="{FF2B5EF4-FFF2-40B4-BE49-F238E27FC236}">
                <a16:creationId xmlns:a16="http://schemas.microsoft.com/office/drawing/2014/main" id="{EA32C780-2368-966A-E7B6-655DD287FA97}"/>
              </a:ext>
            </a:extLst>
          </p:cNvPr>
          <p:cNvSpPr txBox="1"/>
          <p:nvPr/>
        </p:nvSpPr>
        <p:spPr>
          <a:xfrm>
            <a:off x="5614551" y="9087429"/>
            <a:ext cx="12041056"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6"/>
        <p:cNvGrpSpPr/>
        <p:nvPr/>
      </p:nvGrpSpPr>
      <p:grpSpPr>
        <a:xfrm>
          <a:off x="0" y="0"/>
          <a:ext cx="0" cy="0"/>
          <a:chOff x="0" y="0"/>
          <a:chExt cx="0" cy="0"/>
        </a:xfrm>
      </p:grpSpPr>
      <p:sp>
        <p:nvSpPr>
          <p:cNvPr id="167" name="Google Shape;167;g30d81a3a322_0_3"/>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Rotación de estaciones</a:t>
            </a:r>
            <a:endParaRPr sz="1400" b="0" i="0" u="none" strike="noStrike" cap="none">
              <a:solidFill>
                <a:srgbClr val="000000"/>
              </a:solidFill>
              <a:latin typeface="Arial"/>
              <a:ea typeface="Arial"/>
              <a:cs typeface="Arial"/>
              <a:sym typeface="Arial"/>
            </a:endParaRPr>
          </a:p>
        </p:txBody>
      </p:sp>
      <p:sp>
        <p:nvSpPr>
          <p:cNvPr id="168" name="Google Shape;168;g30d81a3a322_0_3"/>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30d81a3a322_0_3"/>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30d81a3a322_0_3"/>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71" name="Google Shape;171;g30d81a3a322_0_3"/>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g30d81a3a322_0_3"/>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30d81a3a322_0_3"/>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74" name="Google Shape;174;g30d81a3a322_0_3"/>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30d81a3a322_0_3"/>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30d81a3a322_0_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77" name="Google Shape;177;g30d81a3a322_0_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79" name="Google Shape;179;g30d81a3a322_0_3"/>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g30d81a3a322_0_3" descr="This video provides a dive into the Station Rotation model used in Catlin’s blended classroom where she details her horizontal lesson planning approach to establish smaller learning communities with similar needs in her classroom, allowing her to provide more individualized attention to her students." title="How and Why to Integrate Station Rotation into Your Classroom">
            <a:hlinkClick r:id="rId5"/>
          </p:cNvPr>
          <p:cNvPicPr preferRelativeResize="0"/>
          <p:nvPr/>
        </p:nvPicPr>
        <p:blipFill>
          <a:blip r:embed="rId6">
            <a:alphaModFix/>
          </a:blip>
          <a:stretch>
            <a:fillRect/>
          </a:stretch>
        </p:blipFill>
        <p:spPr>
          <a:xfrm>
            <a:off x="4231063" y="2379975"/>
            <a:ext cx="9825875" cy="5527055"/>
          </a:xfrm>
          <a:prstGeom prst="rect">
            <a:avLst/>
          </a:prstGeom>
          <a:noFill/>
          <a:ln>
            <a:noFill/>
          </a:ln>
        </p:spPr>
      </p:pic>
      <p:sp>
        <p:nvSpPr>
          <p:cNvPr id="2" name="Google Shape;128;p3">
            <a:extLst>
              <a:ext uri="{FF2B5EF4-FFF2-40B4-BE49-F238E27FC236}">
                <a16:creationId xmlns:a16="http://schemas.microsoft.com/office/drawing/2014/main" id="{6496CC55-654A-334E-5BAD-747512CDD064}"/>
              </a:ext>
            </a:extLst>
          </p:cNvPr>
          <p:cNvSpPr txBox="1"/>
          <p:nvPr/>
        </p:nvSpPr>
        <p:spPr>
          <a:xfrm>
            <a:off x="5614551" y="9087429"/>
            <a:ext cx="12041056"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84"/>
        <p:cNvGrpSpPr/>
        <p:nvPr/>
      </p:nvGrpSpPr>
      <p:grpSpPr>
        <a:xfrm>
          <a:off x="0" y="0"/>
          <a:ext cx="0" cy="0"/>
          <a:chOff x="0" y="0"/>
          <a:chExt cx="0" cy="0"/>
        </a:xfrm>
      </p:grpSpPr>
      <p:sp>
        <p:nvSpPr>
          <p:cNvPr id="185" name="Google Shape;185;g30d81a3a322_0_25"/>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Rotación individual</a:t>
            </a:r>
            <a:endParaRPr sz="1400" b="0" i="0" u="none" strike="noStrike" cap="none">
              <a:solidFill>
                <a:srgbClr val="000000"/>
              </a:solidFill>
              <a:latin typeface="Arial"/>
              <a:ea typeface="Arial"/>
              <a:cs typeface="Arial"/>
              <a:sym typeface="Arial"/>
            </a:endParaRPr>
          </a:p>
        </p:txBody>
      </p:sp>
      <p:sp>
        <p:nvSpPr>
          <p:cNvPr id="186" name="Google Shape;186;g30d81a3a322_0_25"/>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30d81a3a322_0_25"/>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30d81a3a322_0_25"/>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89" name="Google Shape;189;g30d81a3a322_0_25"/>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30d81a3a322_0_25"/>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30d81a3a322_0_25"/>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92" name="Google Shape;192;g30d81a3a322_0_25"/>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30d81a3a322_0_25"/>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30d81a3a322_0_2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95" name="Google Shape;195;g30d81a3a322_0_2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97" name="Google Shape;197;g30d81a3a322_0_25"/>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8" name="Google Shape;198;g30d81a3a322_0_25" descr="Carpe Diem Collegiate High School is a blended-learning school that blends the best of face-to-face instruction, technology and extended learning opportunities in order to boost student achievement...Carpe Diem is working -- now it's your turn to &quot;seize the day.&quot; &#10; &#10;http://www.carpediemschools.com/" title="Carpe Diem Schools">
            <a:hlinkClick r:id="rId5"/>
          </p:cNvPr>
          <p:cNvPicPr preferRelativeResize="0"/>
          <p:nvPr/>
        </p:nvPicPr>
        <p:blipFill>
          <a:blip r:embed="rId6">
            <a:alphaModFix/>
          </a:blip>
          <a:stretch>
            <a:fillRect/>
          </a:stretch>
        </p:blipFill>
        <p:spPr>
          <a:xfrm>
            <a:off x="3652313" y="2196275"/>
            <a:ext cx="10983378" cy="6178150"/>
          </a:xfrm>
          <a:prstGeom prst="rect">
            <a:avLst/>
          </a:prstGeom>
          <a:noFill/>
          <a:ln>
            <a:noFill/>
          </a:ln>
        </p:spPr>
      </p:pic>
      <p:sp>
        <p:nvSpPr>
          <p:cNvPr id="2" name="Google Shape;128;p3">
            <a:extLst>
              <a:ext uri="{FF2B5EF4-FFF2-40B4-BE49-F238E27FC236}">
                <a16:creationId xmlns:a16="http://schemas.microsoft.com/office/drawing/2014/main" id="{712B962E-3BA5-3521-0CDD-74A897B44782}"/>
              </a:ext>
            </a:extLst>
          </p:cNvPr>
          <p:cNvSpPr txBox="1"/>
          <p:nvPr/>
        </p:nvSpPr>
        <p:spPr>
          <a:xfrm>
            <a:off x="5614551" y="9087429"/>
            <a:ext cx="12041056"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2"/>
        <p:cNvGrpSpPr/>
        <p:nvPr/>
      </p:nvGrpSpPr>
      <p:grpSpPr>
        <a:xfrm>
          <a:off x="0" y="0"/>
          <a:ext cx="0" cy="0"/>
          <a:chOff x="0" y="0"/>
          <a:chExt cx="0" cy="0"/>
        </a:xfrm>
      </p:grpSpPr>
      <p:sp>
        <p:nvSpPr>
          <p:cNvPr id="203" name="Google Shape;203;g30d81a3a322_0_43"/>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Aula invertida</a:t>
            </a:r>
            <a:endParaRPr sz="1400" b="0" i="0" u="none" strike="noStrike" cap="none">
              <a:solidFill>
                <a:srgbClr val="000000"/>
              </a:solidFill>
              <a:latin typeface="Arial"/>
              <a:ea typeface="Arial"/>
              <a:cs typeface="Arial"/>
              <a:sym typeface="Arial"/>
            </a:endParaRPr>
          </a:p>
        </p:txBody>
      </p:sp>
      <p:sp>
        <p:nvSpPr>
          <p:cNvPr id="204" name="Google Shape;204;g30d81a3a322_0_43"/>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g30d81a3a322_0_43"/>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30d81a3a322_0_43"/>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07" name="Google Shape;207;g30d81a3a322_0_43"/>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30d81a3a322_0_43"/>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30d81a3a322_0_43"/>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10" name="Google Shape;210;g30d81a3a322_0_43"/>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30d81a3a322_0_43"/>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30d81a3a322_0_4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13" name="Google Shape;213;g30d81a3a322_0_4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15" name="Google Shape;215;g30d81a3a322_0_43"/>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g30d81a3a322_0_43" descr="Clintondale High, just outside of Detroit, is the nation's first completely flipped school, meaning teachers record lectures for students to watch online outside of class; and what was once considered homework is now done in class, allowing students to work through assignments together and ask teachers for help if they run into questions." title="What a 'flipped' classroom looks like">
            <a:hlinkClick r:id="rId5"/>
          </p:cNvPr>
          <p:cNvPicPr preferRelativeResize="0"/>
          <p:nvPr/>
        </p:nvPicPr>
        <p:blipFill>
          <a:blip r:embed="rId6">
            <a:alphaModFix/>
          </a:blip>
          <a:stretch>
            <a:fillRect/>
          </a:stretch>
        </p:blipFill>
        <p:spPr>
          <a:xfrm>
            <a:off x="4051250" y="2196275"/>
            <a:ext cx="10983378" cy="6178150"/>
          </a:xfrm>
          <a:prstGeom prst="rect">
            <a:avLst/>
          </a:prstGeom>
          <a:noFill/>
          <a:ln>
            <a:noFill/>
          </a:ln>
        </p:spPr>
      </p:pic>
      <p:sp>
        <p:nvSpPr>
          <p:cNvPr id="2" name="Google Shape;128;p3">
            <a:extLst>
              <a:ext uri="{FF2B5EF4-FFF2-40B4-BE49-F238E27FC236}">
                <a16:creationId xmlns:a16="http://schemas.microsoft.com/office/drawing/2014/main" id="{54DB30AD-FBF6-65ED-4F9B-3E13CFE6A258}"/>
              </a:ext>
            </a:extLst>
          </p:cNvPr>
          <p:cNvSpPr txBox="1"/>
          <p:nvPr/>
        </p:nvSpPr>
        <p:spPr>
          <a:xfrm>
            <a:off x="5614551" y="9087429"/>
            <a:ext cx="12041056"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C0D74CAA8C8594FB527560337980BAE" ma:contentTypeVersion="19" ma:contentTypeDescription="Ein neues Dokument erstellen." ma:contentTypeScope="" ma:versionID="de9c66bf42ae57207250e9ddcc5f2c23">
  <xsd:schema xmlns:xsd="http://www.w3.org/2001/XMLSchema" xmlns:xs="http://www.w3.org/2001/XMLSchema" xmlns:p="http://schemas.microsoft.com/office/2006/metadata/properties" xmlns:ns2="430356ca-346a-4774-90c4-b8265c315fe5" xmlns:ns3="80851ba6-372d-4eec-a67e-3d5093ef50d5" targetNamespace="http://schemas.microsoft.com/office/2006/metadata/properties" ma:root="true" ma:fieldsID="ae3ca1000d0d13e2f978f704e2abaa6a" ns2:_="" ns3:_="">
    <xsd:import namespace="430356ca-346a-4774-90c4-b8265c315fe5"/>
    <xsd:import namespace="80851ba6-372d-4eec-a67e-3d5093ef50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356ca-346a-4774-90c4-b8265c315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Location" ma:index="15" nillable="true" ma:displayName="Location" ma:hidden="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ac5efca-ab7b-4df3-a5b5-32f8be9274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51ba6-372d-4eec-a67e-3d5093ef50d5" elementFormDefault="qualified">
    <xsd:import namespace="http://schemas.microsoft.com/office/2006/documentManagement/types"/>
    <xsd:import namespace="http://schemas.microsoft.com/office/infopath/2007/PartnerControls"/>
    <xsd:element name="SharedWithUsers" ma:index="10" nillable="true" ma:displayName="Freigegeben für"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hidden="true" ma:internalName="SharedWithDetails" ma:readOnly="true">
      <xsd:simpleType>
        <xsd:restriction base="dms:Note"/>
      </xsd:simpleType>
    </xsd:element>
    <xsd:element name="TaxCatchAll" ma:index="23" nillable="true" ma:displayName="Taxonomy Catch All Column" ma:hidden="true" ma:list="{7cff63cb-ef2b-47ba-aad7-787bf7359fba}" ma:internalName="TaxCatchAll" ma:showField="CatchAllData" ma:web="80851ba6-372d-4eec-a67e-3d5093ef5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0356ca-346a-4774-90c4-b8265c315fe5">
      <Terms xmlns="http://schemas.microsoft.com/office/infopath/2007/PartnerControls"/>
    </lcf76f155ced4ddcb4097134ff3c332f>
    <TaxCatchAll xmlns="80851ba6-372d-4eec-a67e-3d5093ef50d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7BE4B3-CE93-43D6-9D0F-5F0D2A32D5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356ca-346a-4774-90c4-b8265c315fe5"/>
    <ds:schemaRef ds:uri="80851ba6-372d-4eec-a67e-3d5093ef5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FDBB12-DF09-4338-A630-AB8104D1950B}">
  <ds:schemaRefs>
    <ds:schemaRef ds:uri="http://www.w3.org/XML/1998/namespace"/>
    <ds:schemaRef ds:uri="http://purl.org/dc/terms/"/>
    <ds:schemaRef ds:uri="80851ba6-372d-4eec-a67e-3d5093ef50d5"/>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430356ca-346a-4774-90c4-b8265c315fe5"/>
    <ds:schemaRef ds:uri="http://purl.org/dc/elements/1.1/"/>
  </ds:schemaRefs>
</ds:datastoreItem>
</file>

<file path=customXml/itemProps3.xml><?xml version="1.0" encoding="utf-8"?>
<ds:datastoreItem xmlns:ds="http://schemas.openxmlformats.org/officeDocument/2006/customXml" ds:itemID="{AEDD2A58-6F55-4BAF-94E3-14CFF4F10A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1415</Words>
  <Application>Microsoft Office PowerPoint</Application>
  <PresentationFormat>Custom</PresentationFormat>
  <Paragraphs>58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keywords>, docId:BDC1B8480FF56A8A3E01CC5187AAAF33</cp:keywords>
  <cp:lastModifiedBy>Sotiria Tsalamani</cp:lastModifiedBy>
  <cp:revision>24</cp:revision>
  <dcterms:created xsi:type="dcterms:W3CDTF">2006-08-16T00:00:00Z</dcterms:created>
  <dcterms:modified xsi:type="dcterms:W3CDTF">2024-11-08T18:30:24Z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0x0101001C0D74CAA8C8594FB527560337980BAE</vt:lpwstr>
  </property>
  <property fmtid="{D5CDD505-2E9C-101B-9397-08002B2CF9AE}" pid="3" name="MediaServiceImageTags">
    <vt:lpwstr/>
  </property>
</Properties>
</file>