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oAEOQgPc1NkOxZXM23RwCa2Ww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d81a3a322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30d81a3a32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bf45462b5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2bf45462b5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d81a3a32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0d81a3a32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d81a3a32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30d81a3a32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d81a3a322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30d81a3a32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d81a3a322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g30d81a3a3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vZ56_tcvocY" TargetMode="External"/><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hyperlink" Target="http://www.youtube.com/watch?v=-bwhR1ZKG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ec.europa.eu/education/resources-and-tools/document-library/council-recommendation-blended-learning-high-quality-inclusive-primary-secondary-education_e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Y5iXxqe_WU"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_O65rWV10"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_p63W_2F_4"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YHg_ldkjNM"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926939"/>
            <a:ext cx="9259200" cy="424731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1" i="0" u="none" strike="noStrike" cap="none" dirty="0">
                <a:solidFill>
                  <a:srgbClr val="FB8709"/>
                </a:solidFill>
                <a:latin typeface="Arial"/>
                <a:ea typeface="Arial"/>
                <a:cs typeface="Arial"/>
                <a:sym typeface="Arial"/>
              </a:rPr>
              <a:t>MODUL 1 - </a:t>
            </a:r>
            <a:r>
              <a:rPr lang="en-US" sz="5200" b="1" i="0" u="none" strike="noStrike" cap="none" dirty="0" err="1">
                <a:solidFill>
                  <a:srgbClr val="FB8709"/>
                </a:solidFill>
                <a:latin typeface="Arial"/>
                <a:ea typeface="Arial"/>
                <a:cs typeface="Arial"/>
                <a:sym typeface="Arial"/>
              </a:rPr>
              <a:t>Einführung</a:t>
            </a:r>
            <a:r>
              <a:rPr lang="en-US" sz="5200" b="1" i="0" u="none" strike="noStrike" cap="none" dirty="0">
                <a:solidFill>
                  <a:srgbClr val="FB8709"/>
                </a:solidFill>
                <a:latin typeface="Arial"/>
                <a:ea typeface="Arial"/>
                <a:cs typeface="Arial"/>
                <a:sym typeface="Arial"/>
              </a:rPr>
              <a:t> in Blended Learning und </a:t>
            </a:r>
            <a:r>
              <a:rPr lang="en-US" sz="5200" b="1" i="0" u="none" strike="noStrike" cap="none" dirty="0" err="1">
                <a:solidFill>
                  <a:srgbClr val="FB8709"/>
                </a:solidFill>
                <a:latin typeface="Arial"/>
                <a:ea typeface="Arial"/>
                <a:cs typeface="Arial"/>
                <a:sym typeface="Arial"/>
              </a:rPr>
              <a:t>kollaborative</a:t>
            </a:r>
            <a:r>
              <a:rPr lang="en-US" sz="5200" b="1" i="0" u="none" strike="noStrike" cap="none" dirty="0">
                <a:solidFill>
                  <a:srgbClr val="FB8709"/>
                </a:solidFill>
                <a:latin typeface="Arial"/>
                <a:ea typeface="Arial"/>
                <a:cs typeface="Arial"/>
                <a:sym typeface="Arial"/>
              </a:rPr>
              <a:t> </a:t>
            </a:r>
            <a:r>
              <a:rPr lang="en-US" sz="5200" b="1" i="0" u="none" strike="noStrike" cap="none" dirty="0" err="1">
                <a:solidFill>
                  <a:srgbClr val="FB8709"/>
                </a:solidFill>
                <a:latin typeface="Arial"/>
                <a:ea typeface="Arial"/>
                <a:cs typeface="Arial"/>
                <a:sym typeface="Arial"/>
              </a:rPr>
              <a:t>Lehrmethoden</a:t>
            </a:r>
            <a:endParaRPr sz="5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53249"/>
                </a:solidFill>
                <a:latin typeface="Arial"/>
                <a:ea typeface="Arial"/>
                <a:cs typeface="Arial"/>
                <a:sym typeface="Arial"/>
              </a:rPr>
              <a:t>Einheit 1 - </a:t>
            </a:r>
            <a:r>
              <a:rPr lang="en-US" sz="4000" b="1" i="0" u="none" strike="noStrike" cap="none" dirty="0" err="1">
                <a:solidFill>
                  <a:srgbClr val="053249"/>
                </a:solidFill>
                <a:latin typeface="Arial"/>
                <a:ea typeface="Arial"/>
                <a:cs typeface="Arial"/>
                <a:sym typeface="Arial"/>
              </a:rPr>
              <a:t>Grundlagen</a:t>
            </a:r>
            <a:r>
              <a:rPr lang="en-US" sz="4000" b="1" i="0" u="none" strike="noStrike" cap="none" dirty="0">
                <a:solidFill>
                  <a:srgbClr val="053249"/>
                </a:solidFill>
                <a:latin typeface="Arial"/>
                <a:ea typeface="Arial"/>
                <a:cs typeface="Arial"/>
                <a:sym typeface="Arial"/>
              </a:rPr>
              <a:t> des Blended Learning und der </a:t>
            </a:r>
            <a:r>
              <a:rPr lang="en-US" sz="4000" b="1" i="0" u="none" strike="noStrike" cap="none" dirty="0" err="1">
                <a:solidFill>
                  <a:srgbClr val="053249"/>
                </a:solidFill>
                <a:latin typeface="Arial"/>
                <a:ea typeface="Arial"/>
                <a:cs typeface="Arial"/>
                <a:sym typeface="Arial"/>
              </a:rPr>
              <a:t>kollaborativen</a:t>
            </a:r>
            <a:r>
              <a:rPr lang="en-US" sz="4000" b="1" i="0" u="none" strike="noStrike" cap="none" dirty="0">
                <a:solidFill>
                  <a:srgbClr val="053249"/>
                </a:solidFill>
                <a:latin typeface="Arial"/>
                <a:ea typeface="Arial"/>
                <a:cs typeface="Arial"/>
                <a:sym typeface="Arial"/>
              </a:rPr>
              <a:t> </a:t>
            </a:r>
            <a:r>
              <a:rPr lang="en-US" sz="4000" b="1" i="0" u="none" strike="noStrike" cap="none" dirty="0" err="1">
                <a:solidFill>
                  <a:srgbClr val="053249"/>
                </a:solidFill>
                <a:latin typeface="Arial"/>
                <a:ea typeface="Arial"/>
                <a:cs typeface="Arial"/>
                <a:sym typeface="Arial"/>
              </a:rPr>
              <a:t>Lehrmethoden</a:t>
            </a:r>
            <a:endParaRPr sz="4000" b="1"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1"/>
          <p:cNvSpPr txBox="1"/>
          <p:nvPr/>
        </p:nvSpPr>
        <p:spPr>
          <a:xfrm>
            <a:off x="1028700" y="1501381"/>
            <a:ext cx="11295300" cy="119040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a:solidFill>
                  <a:srgbClr val="053249"/>
                </a:solidFill>
                <a:latin typeface="Arial"/>
                <a:ea typeface="Arial"/>
                <a:cs typeface="Arial"/>
                <a:sym typeface="Arial"/>
              </a:rPr>
              <a:t>CollaboratiVET-Lehrplan für Lehrkr</a:t>
            </a:r>
            <a:r>
              <a:rPr lang="en-US" sz="3499">
                <a:solidFill>
                  <a:srgbClr val="053249"/>
                </a:solidFill>
              </a:rPr>
              <a:t>a</a:t>
            </a:r>
            <a:r>
              <a:rPr lang="en-US" sz="3499" b="0" i="0" u="none" strike="noStrike" cap="none">
                <a:solidFill>
                  <a:srgbClr val="053249"/>
                </a:solidFill>
                <a:latin typeface="Arial"/>
                <a:ea typeface="Arial"/>
                <a:cs typeface="Arial"/>
                <a:sym typeface="Arial"/>
              </a:rPr>
              <a:t>ft /Ausbilder/ Erzieher in der beruflichen Bildung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1034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a:t>
            </a:r>
            <a:endParaRPr/>
          </a:p>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jedoch ausschließlich denen des Autors bzw. der Autoren und spiegeln nicht zwingend die der</a:t>
            </a:r>
            <a:endParaRPr/>
          </a:p>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Europäischen Union oder der Europäischen Exekutivagentur für Bildung und Kultur (EACEA) wider.</a:t>
            </a:r>
            <a:endParaRPr/>
          </a:p>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Weder die Europäische Union noch die EACEA können dafür verantwortlich gemacht werden.</a:t>
            </a:r>
            <a:endParaRPr/>
          </a:p>
        </p:txBody>
      </p:sp>
      <p:pic>
        <p:nvPicPr>
          <p:cNvPr id="2" name="Google Shape;96;p1">
            <a:extLst>
              <a:ext uri="{FF2B5EF4-FFF2-40B4-BE49-F238E27FC236}">
                <a16:creationId xmlns:a16="http://schemas.microsoft.com/office/drawing/2014/main" id="{42A5E8B1-C885-7F47-3548-DFFBF652ED56}"/>
              </a:ext>
            </a:extLst>
          </p:cNvPr>
          <p:cNvPicPr preferRelativeResize="0"/>
          <p:nvPr/>
        </p:nvPicPr>
        <p:blipFill rotWithShape="1">
          <a:blip r:embed="rId5">
            <a:alphaModFix/>
          </a:blip>
          <a:srcRect/>
          <a:stretch/>
        </p:blipFill>
        <p:spPr>
          <a:xfrm>
            <a:off x="17361589" y="9611062"/>
            <a:ext cx="959634" cy="370202"/>
          </a:xfrm>
          <a:prstGeom prst="rect">
            <a:avLst/>
          </a:prstGeom>
          <a:noFill/>
          <a:ln>
            <a:noFill/>
          </a:ln>
        </p:spPr>
      </p:pic>
      <p:pic>
        <p:nvPicPr>
          <p:cNvPr id="4" name="Picture 3" descr="A group of people sitting at a table&#10;&#10;Description automatically generated">
            <a:extLst>
              <a:ext uri="{FF2B5EF4-FFF2-40B4-BE49-F238E27FC236}">
                <a16:creationId xmlns:a16="http://schemas.microsoft.com/office/drawing/2014/main" id="{85AF901F-6D03-DCB0-72CF-4133FC0644FE}"/>
              </a:ext>
            </a:extLst>
          </p:cNvPr>
          <p:cNvPicPr>
            <a:picLocks noChangeAspect="1"/>
          </p:cNvPicPr>
          <p:nvPr/>
        </p:nvPicPr>
        <p:blipFill>
          <a:blip r:embed="rId6"/>
          <a:srcRect r="59736" b="14882"/>
          <a:stretch/>
        </p:blipFill>
        <p:spPr>
          <a:xfrm>
            <a:off x="11046145" y="1195474"/>
            <a:ext cx="6739524" cy="8014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734025" y="1789150"/>
            <a:ext cx="7239300" cy="58188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Welche Kompetenzen sind beim Blended Learning erforderlich?</a:t>
            </a:r>
            <a:endParaRPr sz="7000" b="0" i="0" u="none" strike="noStrike" cap="none">
              <a:solidFill>
                <a:srgbClr val="000000"/>
              </a:solidFill>
              <a:latin typeface="Arial"/>
              <a:ea typeface="Arial"/>
              <a:cs typeface="Arial"/>
              <a:sym typeface="Arial"/>
            </a:endParaRPr>
          </a:p>
        </p:txBody>
      </p:sp>
      <p:sp>
        <p:nvSpPr>
          <p:cNvPr id="240" name="Google Shape;240;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6"/>
          <p:cNvPicPr preferRelativeResize="0"/>
          <p:nvPr/>
        </p:nvPicPr>
        <p:blipFill rotWithShape="1">
          <a:blip r:embed="rId4">
            <a:alphaModFix/>
          </a:blip>
          <a:srcRect/>
          <a:stretch/>
        </p:blipFill>
        <p:spPr>
          <a:xfrm>
            <a:off x="7973444" y="1867032"/>
            <a:ext cx="6755999" cy="6755999"/>
          </a:xfrm>
          <a:prstGeom prst="rect">
            <a:avLst/>
          </a:prstGeom>
          <a:noFill/>
          <a:ln>
            <a:noFill/>
          </a:ln>
        </p:spPr>
      </p:pic>
      <p:sp>
        <p:nvSpPr>
          <p:cNvPr id="2" name="Google Shape;126;p3">
            <a:extLst>
              <a:ext uri="{FF2B5EF4-FFF2-40B4-BE49-F238E27FC236}">
                <a16:creationId xmlns:a16="http://schemas.microsoft.com/office/drawing/2014/main" id="{84B5F85A-1028-A7C7-07A0-4C09CBC9D621}"/>
              </a:ext>
            </a:extLst>
          </p:cNvPr>
          <p:cNvSpPr/>
          <p:nvPr/>
        </p:nvSpPr>
        <p:spPr>
          <a:xfrm>
            <a:off x="559140" y="8746187"/>
            <a:ext cx="2331172" cy="1959259"/>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4B986C53-BF64-4D35-1AA7-BB8BB6B5E65C}"/>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8CBAA662-0A4F-6950-435D-072D30EDEFAE}"/>
              </a:ext>
            </a:extLst>
          </p:cNvPr>
          <p:cNvPicPr preferRelativeResize="0"/>
          <p:nvPr/>
        </p:nvPicPr>
        <p:blipFill rotWithShape="1">
          <a:blip r:embed="rId6">
            <a:alphaModFix/>
          </a:blip>
          <a:srcRect/>
          <a:stretch/>
        </p:blipFill>
        <p:spPr>
          <a:xfrm>
            <a:off x="16608176" y="9344516"/>
            <a:ext cx="1171299" cy="46448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A0804014-7275-C4A2-E6BF-4FE4E74163B0}"/>
              </a:ext>
            </a:extLst>
          </p:cNvPr>
          <p:cNvPicPr>
            <a:picLocks noChangeAspect="1"/>
          </p:cNvPicPr>
          <p:nvPr/>
        </p:nvPicPr>
        <p:blipFill>
          <a:blip r:embed="rId7"/>
          <a:stretch>
            <a:fillRect/>
          </a:stretch>
        </p:blipFill>
        <p:spPr>
          <a:xfrm>
            <a:off x="3195151" y="9384464"/>
            <a:ext cx="2127074" cy="3750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2"/>
        <p:cNvGrpSpPr/>
        <p:nvPr/>
      </p:nvGrpSpPr>
      <p:grpSpPr>
        <a:xfrm>
          <a:off x="0" y="0"/>
          <a:ext cx="0" cy="0"/>
          <a:chOff x="0" y="0"/>
          <a:chExt cx="0" cy="0"/>
        </a:xfrm>
      </p:grpSpPr>
      <p:sp>
        <p:nvSpPr>
          <p:cNvPr id="253" name="Google Shape;253;p7"/>
          <p:cNvSpPr txBox="1"/>
          <p:nvPr/>
        </p:nvSpPr>
        <p:spPr>
          <a:xfrm>
            <a:off x="3058697" y="773904"/>
            <a:ext cx="13265100"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Kollaborativer Lehrmethoden</a:t>
            </a:r>
            <a:endParaRPr sz="1400" b="0" i="0" u="none" strike="noStrike" cap="none">
              <a:solidFill>
                <a:srgbClr val="000000"/>
              </a:solidFill>
              <a:latin typeface="Arial"/>
              <a:ea typeface="Arial"/>
              <a:cs typeface="Arial"/>
              <a:sym typeface="Arial"/>
            </a:endParaRPr>
          </a:p>
        </p:txBody>
      </p:sp>
      <p:sp>
        <p:nvSpPr>
          <p:cNvPr id="254" name="Google Shape;254;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7"/>
          <p:cNvSpPr txBox="1"/>
          <p:nvPr/>
        </p:nvSpPr>
        <p:spPr>
          <a:xfrm>
            <a:off x="3363700" y="4021500"/>
            <a:ext cx="13985100" cy="3001656"/>
          </a:xfrm>
          <a:prstGeom prst="rect">
            <a:avLst/>
          </a:prstGeom>
          <a:noFill/>
          <a:ln>
            <a:noFill/>
          </a:ln>
        </p:spPr>
        <p:txBody>
          <a:bodyPr spcFirstLastPara="1" wrap="square" lIns="0" tIns="0" rIns="0" bIns="0" anchor="t" anchorCtr="0">
            <a:spAutoFit/>
          </a:bodyPr>
          <a:lstStyle/>
          <a:p>
            <a:pPr marL="0" marR="0" lvl="0" indent="0" algn="ctr" rtl="0">
              <a:lnSpc>
                <a:spcPct val="107916"/>
              </a:lnSpc>
              <a:spcBef>
                <a:spcPts val="0"/>
              </a:spcBef>
              <a:spcAft>
                <a:spcPts val="0"/>
              </a:spcAft>
              <a:buClr>
                <a:schemeClr val="dk1"/>
              </a:buClr>
              <a:buSzPts val="1100"/>
              <a:buFont typeface="Arial"/>
              <a:buNone/>
            </a:pPr>
            <a:r>
              <a:rPr lang="en-US" sz="3000" b="0" i="1" u="none" strike="noStrike" cap="none">
                <a:solidFill>
                  <a:schemeClr val="dk1"/>
                </a:solidFill>
                <a:latin typeface="Calibri"/>
                <a:ea typeface="Calibri"/>
                <a:cs typeface="Calibri"/>
                <a:sym typeface="Calibri"/>
              </a:rPr>
              <a:t>"Zwei Köpfe sind definitiv besser als einer, und wenn man Ideen miteinander austauscht, hat man eine bessere Chance, eine Strategie zu entwickeln, die es dem Unternehmen ermöglicht, einen Rückschlag oder eine Herausforderung zu überwinden." </a:t>
            </a:r>
            <a:endParaRPr sz="3000" b="0" i="1" u="none" strike="noStrike" cap="none">
              <a:solidFill>
                <a:schemeClr val="dk1"/>
              </a:solidFill>
              <a:latin typeface="Calibri"/>
              <a:ea typeface="Calibri"/>
              <a:cs typeface="Calibri"/>
              <a:sym typeface="Calibri"/>
            </a:endParaRPr>
          </a:p>
          <a:p>
            <a:pPr marL="0" marR="0" lvl="0" indent="0" algn="ctr" rtl="0">
              <a:lnSpc>
                <a:spcPct val="107916"/>
              </a:lnSpc>
              <a:spcBef>
                <a:spcPts val="0"/>
              </a:spcBef>
              <a:spcAft>
                <a:spcPts val="0"/>
              </a:spcAft>
              <a:buClr>
                <a:schemeClr val="dk1"/>
              </a:buClr>
              <a:buSzPts val="1100"/>
              <a:buFont typeface="Arial"/>
              <a:buNone/>
            </a:pPr>
            <a:r>
              <a:rPr lang="en-US" sz="3000" b="0" i="1" u="none" strike="noStrike" cap="none">
                <a:solidFill>
                  <a:schemeClr val="dk1"/>
                </a:solidFill>
                <a:latin typeface="Calibri"/>
                <a:ea typeface="Calibri"/>
                <a:cs typeface="Calibri"/>
                <a:sym typeface="Calibri"/>
              </a:rPr>
              <a:t>- Richard Branson</a:t>
            </a:r>
            <a:endParaRPr sz="3000" b="0" i="1" u="none" strike="noStrike" cap="none">
              <a:solidFill>
                <a:schemeClr val="dk1"/>
              </a:solidFill>
              <a:latin typeface="Calibri"/>
              <a:ea typeface="Calibri"/>
              <a:cs typeface="Calibri"/>
              <a:sym typeface="Calibri"/>
            </a:endParaRPr>
          </a:p>
          <a:p>
            <a:pPr marL="0" marR="0" lvl="0" indent="0" algn="l" rtl="0">
              <a:lnSpc>
                <a:spcPct val="140015"/>
              </a:lnSpc>
              <a:spcBef>
                <a:spcPts val="800"/>
              </a:spcBef>
              <a:spcAft>
                <a:spcPts val="0"/>
              </a:spcAft>
              <a:buClr>
                <a:srgbClr val="000000"/>
              </a:buClr>
              <a:buSzPts val="4199"/>
              <a:buFont typeface="Arial"/>
              <a:buNone/>
            </a:pPr>
            <a:endParaRPr sz="4199" b="0" i="0" u="none" strike="noStrike" cap="none">
              <a:solidFill>
                <a:srgbClr val="121212"/>
              </a:solidFill>
              <a:latin typeface="Arial"/>
              <a:ea typeface="Arial"/>
              <a:cs typeface="Arial"/>
              <a:sym typeface="Arial"/>
            </a:endParaRPr>
          </a:p>
        </p:txBody>
      </p:sp>
      <p:sp>
        <p:nvSpPr>
          <p:cNvPr id="262" name="Google Shape;262;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26;p3">
            <a:extLst>
              <a:ext uri="{FF2B5EF4-FFF2-40B4-BE49-F238E27FC236}">
                <a16:creationId xmlns:a16="http://schemas.microsoft.com/office/drawing/2014/main" id="{B86C1923-7BCA-703E-30D6-CA36F2260491}"/>
              </a:ext>
            </a:extLst>
          </p:cNvPr>
          <p:cNvSpPr/>
          <p:nvPr/>
        </p:nvSpPr>
        <p:spPr>
          <a:xfrm>
            <a:off x="559140" y="8746187"/>
            <a:ext cx="2331172" cy="1959259"/>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 name="Google Shape;128;p3">
            <a:extLst>
              <a:ext uri="{FF2B5EF4-FFF2-40B4-BE49-F238E27FC236}">
                <a16:creationId xmlns:a16="http://schemas.microsoft.com/office/drawing/2014/main" id="{2A3CD0AA-5D6A-FA50-CDA1-2ADD63C7E115}"/>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8" name="Google Shape;96;p1">
            <a:extLst>
              <a:ext uri="{FF2B5EF4-FFF2-40B4-BE49-F238E27FC236}">
                <a16:creationId xmlns:a16="http://schemas.microsoft.com/office/drawing/2014/main" id="{936E1627-57CD-3953-8DFB-B25217A1D5A0}"/>
              </a:ext>
            </a:extLst>
          </p:cNvPr>
          <p:cNvPicPr preferRelativeResize="0"/>
          <p:nvPr/>
        </p:nvPicPr>
        <p:blipFill rotWithShape="1">
          <a:blip r:embed="rId6">
            <a:alphaModFix/>
          </a:blip>
          <a:srcRect/>
          <a:stretch/>
        </p:blipFill>
        <p:spPr>
          <a:xfrm>
            <a:off x="16608176" y="9344516"/>
            <a:ext cx="1171299" cy="464484"/>
          </a:xfrm>
          <a:prstGeom prst="rect">
            <a:avLst/>
          </a:prstGeom>
          <a:noFill/>
          <a:ln>
            <a:noFill/>
          </a:ln>
        </p:spPr>
      </p:pic>
      <p:pic>
        <p:nvPicPr>
          <p:cNvPr id="9" name="Picture 8" descr="Blue text on a white background&#10;&#10;Description automatically generated">
            <a:extLst>
              <a:ext uri="{FF2B5EF4-FFF2-40B4-BE49-F238E27FC236}">
                <a16:creationId xmlns:a16="http://schemas.microsoft.com/office/drawing/2014/main" id="{8E5CE843-A777-2134-4B41-F61A538804AC}"/>
              </a:ext>
            </a:extLst>
          </p:cNvPr>
          <p:cNvPicPr>
            <a:picLocks noChangeAspect="1"/>
          </p:cNvPicPr>
          <p:nvPr/>
        </p:nvPicPr>
        <p:blipFill>
          <a:blip r:embed="rId7"/>
          <a:stretch>
            <a:fillRect/>
          </a:stretch>
        </p:blipFill>
        <p:spPr>
          <a:xfrm>
            <a:off x="3195151" y="9384464"/>
            <a:ext cx="2127074" cy="3750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g30d81a3a322_0_79"/>
          <p:cNvSpPr txBox="1"/>
          <p:nvPr/>
        </p:nvSpPr>
        <p:spPr>
          <a:xfrm>
            <a:off x="3058700" y="773900"/>
            <a:ext cx="14368200" cy="344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Wie können Sie den kooperativen Unterricht richtig angehen?</a:t>
            </a:r>
            <a:endParaRPr sz="1400" b="0" i="0" u="none" strike="noStrike" cap="none">
              <a:solidFill>
                <a:srgbClr val="000000"/>
              </a:solidFill>
              <a:latin typeface="Arial"/>
              <a:ea typeface="Arial"/>
              <a:cs typeface="Arial"/>
              <a:sym typeface="Arial"/>
            </a:endParaRPr>
          </a:p>
        </p:txBody>
      </p:sp>
      <p:sp>
        <p:nvSpPr>
          <p:cNvPr id="268" name="Google Shape;268;g30d81a3a322_0_79"/>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30d81a3a322_0_7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g30d81a3a322_0_79"/>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30d81a3a322_0_7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g30d81a3a322_0_79"/>
          <p:cNvSpPr txBox="1"/>
          <p:nvPr/>
        </p:nvSpPr>
        <p:spPr>
          <a:xfrm>
            <a:off x="3250250" y="5143500"/>
            <a:ext cx="13985100" cy="2472472"/>
          </a:xfrm>
          <a:prstGeom prst="rect">
            <a:avLst/>
          </a:prstGeom>
          <a:noFill/>
          <a:ln>
            <a:noFill/>
          </a:ln>
        </p:spPr>
        <p:txBody>
          <a:bodyPr spcFirstLastPara="1" wrap="square" lIns="0" tIns="0" rIns="0" bIns="0" anchor="t" anchorCtr="0">
            <a:spAutoFit/>
          </a:bodyPr>
          <a:lstStyle/>
          <a:p>
            <a:pPr marL="457200" marR="0" lvl="0" indent="-403225" algn="l" rtl="0">
              <a:lnSpc>
                <a:spcPct val="140015"/>
              </a:lnSpc>
              <a:spcBef>
                <a:spcPts val="800"/>
              </a:spcBef>
              <a:spcAft>
                <a:spcPts val="0"/>
              </a:spcAft>
              <a:buClr>
                <a:srgbClr val="121212"/>
              </a:buClr>
              <a:buSzPts val="2750"/>
              <a:buFont typeface="Arial"/>
              <a:buAutoNum type="arabicPeriod"/>
            </a:pPr>
            <a:r>
              <a:rPr lang="en-US" sz="2750" b="0" i="0" u="none" strike="noStrike" cap="none">
                <a:solidFill>
                  <a:srgbClr val="121212"/>
                </a:solidFill>
                <a:latin typeface="Arial"/>
                <a:ea typeface="Arial"/>
                <a:cs typeface="Arial"/>
                <a:sym typeface="Arial"/>
              </a:rPr>
              <a:t>Verstehen, was die Bedürfnisse der Schüler sind</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AutoNum type="arabicPeriod"/>
            </a:pPr>
            <a:r>
              <a:rPr lang="en-US" sz="2750" b="0" i="0" u="none" strike="noStrike" cap="none">
                <a:solidFill>
                  <a:srgbClr val="121212"/>
                </a:solidFill>
                <a:latin typeface="Arial"/>
                <a:ea typeface="Arial"/>
                <a:cs typeface="Arial"/>
                <a:sym typeface="Arial"/>
              </a:rPr>
              <a:t>Bereiten Sie den Unterricht gemeinsam mit anderen Lehrkräften vor</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AutoNum type="arabicPeriod"/>
            </a:pPr>
            <a:r>
              <a:rPr lang="en-US" sz="2750" b="0" i="0" u="none" strike="noStrike" cap="none">
                <a:solidFill>
                  <a:srgbClr val="121212"/>
                </a:solidFill>
                <a:latin typeface="Arial"/>
                <a:ea typeface="Arial"/>
                <a:cs typeface="Arial"/>
                <a:sym typeface="Arial"/>
              </a:rPr>
              <a:t>Sprechen Sie vor dem Unterricht mit den Lehrkräften</a:t>
            </a:r>
            <a:endParaRPr sz="2750" b="0" i="0" u="none" strike="noStrike" cap="none">
              <a:solidFill>
                <a:srgbClr val="121212"/>
              </a:solidFill>
              <a:latin typeface="Arial"/>
              <a:ea typeface="Arial"/>
              <a:cs typeface="Arial"/>
              <a:sym typeface="Arial"/>
            </a:endParaRPr>
          </a:p>
          <a:p>
            <a:pPr marL="457200" marR="0" lvl="0" indent="-403225" algn="l" rtl="0">
              <a:lnSpc>
                <a:spcPct val="140015"/>
              </a:lnSpc>
              <a:spcBef>
                <a:spcPts val="0"/>
              </a:spcBef>
              <a:spcAft>
                <a:spcPts val="0"/>
              </a:spcAft>
              <a:buClr>
                <a:srgbClr val="121212"/>
              </a:buClr>
              <a:buSzPts val="2750"/>
              <a:buFont typeface="Arial"/>
              <a:buAutoNum type="arabicPeriod"/>
            </a:pPr>
            <a:r>
              <a:rPr lang="en-US" sz="2750" b="0" i="0" u="none" strike="noStrike" cap="none">
                <a:solidFill>
                  <a:srgbClr val="121212"/>
                </a:solidFill>
                <a:latin typeface="Arial"/>
                <a:ea typeface="Arial"/>
                <a:cs typeface="Arial"/>
                <a:sym typeface="Arial"/>
              </a:rPr>
              <a:t>Definieren Sie die Ziele des Unterrichts</a:t>
            </a:r>
            <a:endParaRPr sz="2750" b="0" i="0" u="none" strike="noStrike" cap="none">
              <a:solidFill>
                <a:srgbClr val="121212"/>
              </a:solidFill>
              <a:latin typeface="Arial"/>
              <a:ea typeface="Arial"/>
              <a:cs typeface="Arial"/>
              <a:sym typeface="Arial"/>
            </a:endParaRPr>
          </a:p>
        </p:txBody>
      </p:sp>
      <p:sp>
        <p:nvSpPr>
          <p:cNvPr id="276" name="Google Shape;276;g30d81a3a322_0_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1174F9A3-D4E4-57F2-E38E-7AC24927468C}"/>
              </a:ext>
            </a:extLst>
          </p:cNvPr>
          <p:cNvSpPr/>
          <p:nvPr/>
        </p:nvSpPr>
        <p:spPr>
          <a:xfrm>
            <a:off x="559140" y="8746187"/>
            <a:ext cx="2331172" cy="1959259"/>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1A216AE5-A8E3-70A4-B1CD-F333C788666D}"/>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C30074AA-800F-097A-27B7-2C24F842F779}"/>
              </a:ext>
            </a:extLst>
          </p:cNvPr>
          <p:cNvPicPr preferRelativeResize="0"/>
          <p:nvPr/>
        </p:nvPicPr>
        <p:blipFill rotWithShape="1">
          <a:blip r:embed="rId6">
            <a:alphaModFix/>
          </a:blip>
          <a:srcRect/>
          <a:stretch/>
        </p:blipFill>
        <p:spPr>
          <a:xfrm>
            <a:off x="16608176" y="9344516"/>
            <a:ext cx="1171299" cy="46448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46D0EB89-5D26-006C-41EB-65F3FF9838C9}"/>
              </a:ext>
            </a:extLst>
          </p:cNvPr>
          <p:cNvPicPr>
            <a:picLocks noChangeAspect="1"/>
          </p:cNvPicPr>
          <p:nvPr/>
        </p:nvPicPr>
        <p:blipFill>
          <a:blip r:embed="rId7"/>
          <a:stretch>
            <a:fillRect/>
          </a:stretch>
        </p:blipFill>
        <p:spPr>
          <a:xfrm>
            <a:off x="3195151" y="9384464"/>
            <a:ext cx="2127074" cy="3750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0"/>
        <p:cNvGrpSpPr/>
        <p:nvPr/>
      </p:nvGrpSpPr>
      <p:grpSpPr>
        <a:xfrm>
          <a:off x="0" y="0"/>
          <a:ext cx="0" cy="0"/>
          <a:chOff x="0" y="0"/>
          <a:chExt cx="0" cy="0"/>
        </a:xfrm>
      </p:grpSpPr>
      <p:sp>
        <p:nvSpPr>
          <p:cNvPr id="281" name="Google Shape;281;p8"/>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Arten von kooperativem Unterricht</a:t>
            </a:r>
            <a:endParaRPr sz="1400" b="0" i="0" u="none" strike="noStrike" cap="none">
              <a:solidFill>
                <a:srgbClr val="000000"/>
              </a:solidFill>
              <a:latin typeface="Arial"/>
              <a:ea typeface="Arial"/>
              <a:cs typeface="Arial"/>
              <a:sym typeface="Arial"/>
            </a:endParaRPr>
          </a:p>
        </p:txBody>
      </p:sp>
      <p:sp>
        <p:nvSpPr>
          <p:cNvPr id="282" name="Google Shape;282;p8"/>
          <p:cNvSpPr txBox="1"/>
          <p:nvPr/>
        </p:nvSpPr>
        <p:spPr>
          <a:xfrm>
            <a:off x="1609657" y="3295900"/>
            <a:ext cx="15068700" cy="4066754"/>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800"/>
              </a:spcBef>
              <a:spcAft>
                <a:spcPts val="0"/>
              </a:spcAft>
              <a:buClr>
                <a:srgbClr val="000000"/>
              </a:buClr>
              <a:buSzPts val="1100"/>
              <a:buFont typeface="Arial"/>
              <a:buNone/>
            </a:pPr>
            <a:r>
              <a:rPr lang="en-US" sz="2750" b="0" i="0" u="none" strike="noStrike" cap="none">
                <a:solidFill>
                  <a:schemeClr val="dk1"/>
                </a:solidFill>
                <a:latin typeface="Arial"/>
                <a:ea typeface="Arial"/>
                <a:cs typeface="Arial"/>
                <a:sym typeface="Arial"/>
              </a:rPr>
              <a:t>Sechs Ansätze für Co-Teaching: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Einer lehrt, einer beobachtet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Einer lehrt, ein assistiert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Paralleler Unterricht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Stationenunterricht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Alternativer Unterricht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Teamteaching</a:t>
            </a: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endParaRPr sz="2750" b="0" i="0" u="none" strike="noStrike" cap="none">
              <a:solidFill>
                <a:schemeClr val="dk1"/>
              </a:solidFill>
              <a:latin typeface="Arial"/>
              <a:ea typeface="Arial"/>
              <a:cs typeface="Arial"/>
              <a:sym typeface="Arial"/>
            </a:endParaRPr>
          </a:p>
        </p:txBody>
      </p:sp>
      <p:sp>
        <p:nvSpPr>
          <p:cNvPr id="283" name="Google Shape;283;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11057201" y="4259561"/>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1E2FCF05-DFA5-7896-0996-12C493E3E077}"/>
              </a:ext>
            </a:extLst>
          </p:cNvPr>
          <p:cNvSpPr/>
          <p:nvPr/>
        </p:nvSpPr>
        <p:spPr>
          <a:xfrm>
            <a:off x="559140" y="8746187"/>
            <a:ext cx="2331172" cy="1959259"/>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BD082FDC-B827-21E9-8468-9E175DDB15A3}"/>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347E0C18-60E3-1CA3-7FF8-2884DFCB557B}"/>
              </a:ext>
            </a:extLst>
          </p:cNvPr>
          <p:cNvPicPr preferRelativeResize="0"/>
          <p:nvPr/>
        </p:nvPicPr>
        <p:blipFill rotWithShape="1">
          <a:blip r:embed="rId5">
            <a:alphaModFix/>
          </a:blip>
          <a:srcRect/>
          <a:stretch/>
        </p:blipFill>
        <p:spPr>
          <a:xfrm>
            <a:off x="16608176" y="9344516"/>
            <a:ext cx="1171299" cy="46448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E0190BEE-E84B-CC9B-AB15-A00DF43EF3A1}"/>
              </a:ext>
            </a:extLst>
          </p:cNvPr>
          <p:cNvPicPr>
            <a:picLocks noChangeAspect="1"/>
          </p:cNvPicPr>
          <p:nvPr/>
        </p:nvPicPr>
        <p:blipFill>
          <a:blip r:embed="rId6"/>
          <a:stretch>
            <a:fillRect/>
          </a:stretch>
        </p:blipFill>
        <p:spPr>
          <a:xfrm>
            <a:off x="3195151" y="9384464"/>
            <a:ext cx="2127074" cy="3750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9"/>
        <p:cNvGrpSpPr/>
        <p:nvPr/>
      </p:nvGrpSpPr>
      <p:grpSpPr>
        <a:xfrm>
          <a:off x="0" y="0"/>
          <a:ext cx="0" cy="0"/>
          <a:chOff x="0" y="0"/>
          <a:chExt cx="0" cy="0"/>
        </a:xfrm>
      </p:grpSpPr>
      <p:sp>
        <p:nvSpPr>
          <p:cNvPr id="300" name="Google Shape;300;g2bf45462b57_0_2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2bf45462b57_0_2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g2bf45462b57_0_20"/>
          <p:cNvSpPr txBox="1"/>
          <p:nvPr/>
        </p:nvSpPr>
        <p:spPr>
          <a:xfrm>
            <a:off x="1028700" y="1095375"/>
            <a:ext cx="144903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Die Rolle der digitalen Technologien in der Bildung</a:t>
            </a:r>
            <a:endParaRPr sz="1400" b="0" i="0" u="none" strike="noStrike" cap="none">
              <a:solidFill>
                <a:srgbClr val="000000"/>
              </a:solidFill>
              <a:latin typeface="Arial"/>
              <a:ea typeface="Arial"/>
              <a:cs typeface="Arial"/>
              <a:sym typeface="Arial"/>
            </a:endParaRPr>
          </a:p>
        </p:txBody>
      </p:sp>
      <p:sp>
        <p:nvSpPr>
          <p:cNvPr id="303" name="Google Shape;303;g2bf45462b57_0_20"/>
          <p:cNvSpPr txBox="1"/>
          <p:nvPr/>
        </p:nvSpPr>
        <p:spPr>
          <a:xfrm>
            <a:off x="1028688" y="3527325"/>
            <a:ext cx="14191500" cy="423300"/>
          </a:xfrm>
          <a:prstGeom prst="rect">
            <a:avLst/>
          </a:prstGeom>
          <a:noFill/>
          <a:ln>
            <a:noFill/>
          </a:ln>
        </p:spPr>
        <p:txBody>
          <a:bodyPr spcFirstLastPara="1" wrap="square" lIns="0" tIns="0" rIns="0" bIns="0" anchor="t" anchorCtr="0">
            <a:spAutoFit/>
          </a:bodyPr>
          <a:lstStyle/>
          <a:p>
            <a:pPr marL="0" marR="0" lvl="0" indent="0" algn="just" rtl="0">
              <a:lnSpc>
                <a:spcPct val="140015"/>
              </a:lnSpc>
              <a:spcBef>
                <a:spcPts val="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304" name="Google Shape;304;g2bf45462b57_0_2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2bf45462b57_0_2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g2bf45462b57_0_20" descr="This video explains the important roles of media, method, and modality in educational technology use.  Method is the most important of the three and has the greatest influence on learning outcomes." title="3 M's - Media Method Modality and Their Roles in Educational Technology Use">
            <a:hlinkClick r:id="rId3"/>
          </p:cNvPr>
          <p:cNvPicPr preferRelativeResize="0"/>
          <p:nvPr/>
        </p:nvPicPr>
        <p:blipFill rotWithShape="1">
          <a:blip r:embed="rId4">
            <a:alphaModFix/>
          </a:blip>
          <a:srcRect/>
          <a:stretch/>
        </p:blipFill>
        <p:spPr>
          <a:xfrm>
            <a:off x="4809899" y="3642943"/>
            <a:ext cx="8668175" cy="4875855"/>
          </a:xfrm>
          <a:prstGeom prst="rect">
            <a:avLst/>
          </a:prstGeom>
          <a:noFill/>
          <a:ln>
            <a:noFill/>
          </a:ln>
        </p:spPr>
      </p:pic>
      <p:sp>
        <p:nvSpPr>
          <p:cNvPr id="2" name="Google Shape;126;p3">
            <a:extLst>
              <a:ext uri="{FF2B5EF4-FFF2-40B4-BE49-F238E27FC236}">
                <a16:creationId xmlns:a16="http://schemas.microsoft.com/office/drawing/2014/main" id="{925C9243-588A-598E-E618-E9BFC8095BCF}"/>
              </a:ext>
            </a:extLst>
          </p:cNvPr>
          <p:cNvSpPr/>
          <p:nvPr/>
        </p:nvSpPr>
        <p:spPr>
          <a:xfrm>
            <a:off x="559140" y="8746187"/>
            <a:ext cx="2331172" cy="1959259"/>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91C66C62-BA0A-CE40-8BF2-3A8400C1AEAA}"/>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2C9EB305-E1B1-3060-313F-B5773AC94F9C}"/>
              </a:ext>
            </a:extLst>
          </p:cNvPr>
          <p:cNvPicPr preferRelativeResize="0"/>
          <p:nvPr/>
        </p:nvPicPr>
        <p:blipFill rotWithShape="1">
          <a:blip r:embed="rId6">
            <a:alphaModFix/>
          </a:blip>
          <a:srcRect/>
          <a:stretch/>
        </p:blipFill>
        <p:spPr>
          <a:xfrm>
            <a:off x="16608176" y="9344516"/>
            <a:ext cx="1171299" cy="46448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51C31F97-829A-FB9B-F772-787447BD946C}"/>
              </a:ext>
            </a:extLst>
          </p:cNvPr>
          <p:cNvPicPr>
            <a:picLocks noChangeAspect="1"/>
          </p:cNvPicPr>
          <p:nvPr/>
        </p:nvPicPr>
        <p:blipFill>
          <a:blip r:embed="rId7"/>
          <a:stretch>
            <a:fillRect/>
          </a:stretch>
        </p:blipFill>
        <p:spPr>
          <a:xfrm>
            <a:off x="3195151" y="9384464"/>
            <a:ext cx="2127074" cy="375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3"/>
        <p:cNvGrpSpPr/>
        <p:nvPr/>
      </p:nvGrpSpPr>
      <p:grpSpPr>
        <a:xfrm>
          <a:off x="0" y="0"/>
          <a:ext cx="0" cy="0"/>
          <a:chOff x="0" y="0"/>
          <a:chExt cx="0" cy="0"/>
        </a:xfrm>
      </p:grpSpPr>
      <p:sp>
        <p:nvSpPr>
          <p:cNvPr id="314" name="Google Shape;314;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14813352"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9"/>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Reflexionsaktivität</a:t>
            </a:r>
            <a:endParaRPr sz="1400" b="0" i="0" u="none" strike="noStrike" cap="none">
              <a:solidFill>
                <a:srgbClr val="000000"/>
              </a:solidFill>
              <a:latin typeface="Arial"/>
              <a:ea typeface="Arial"/>
              <a:cs typeface="Arial"/>
              <a:sym typeface="Arial"/>
            </a:endParaRPr>
          </a:p>
        </p:txBody>
      </p:sp>
      <p:sp>
        <p:nvSpPr>
          <p:cNvPr id="323" name="Google Shape;323;p9"/>
          <p:cNvSpPr txBox="1"/>
          <p:nvPr/>
        </p:nvSpPr>
        <p:spPr>
          <a:xfrm>
            <a:off x="3058700" y="2006525"/>
            <a:ext cx="11331900" cy="577850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chemeClr val="dk1"/>
              </a:buClr>
              <a:buSzPts val="1100"/>
              <a:buFont typeface="Arial"/>
              <a:buNone/>
            </a:pPr>
            <a:r>
              <a:rPr lang="en-US" sz="2200" b="0" i="0" u="none" strike="noStrike" cap="none">
                <a:solidFill>
                  <a:srgbClr val="0D0D0D"/>
                </a:solidFill>
                <a:latin typeface="Arial"/>
                <a:ea typeface="Arial"/>
                <a:cs typeface="Arial"/>
                <a:sym typeface="Arial"/>
              </a:rPr>
              <a:t>Denken Sie über die Informationen zu Blended Learning, kollaborativem Unterricht und der Rolle digitaler Technologien in der Bildung nach. Beantworten Sie die folgenden Fragen:</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150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Denken Sie über die Leitlinien für kooperativen Unterricht nach. Wie könnten diese Strategien die Lernergebnisse der Schüler in Ihrem Unterricht verbessern?</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Welcher Ansatz für Co-Teaching (z.B. einer unterrichtet, einer beobachtet; paralleler Unterricht) würde Ihrer Meinung nach in Ihrem Unterrichtskontext am besten funktionieren? Warum?</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Wie haben die digitalen Technologien die Bildungslandschaft verändert, insbesondere im Zusammenhang mit der COVID-19-Pandemie?</a:t>
            </a:r>
            <a:endParaRPr sz="2200" b="0" i="0" u="none" strike="noStrike" cap="none">
              <a:solidFill>
                <a:srgbClr val="0D0D0D"/>
              </a:solidFill>
              <a:latin typeface="Arial"/>
              <a:ea typeface="Arial"/>
              <a:cs typeface="Arial"/>
              <a:sym typeface="Arial"/>
            </a:endParaRPr>
          </a:p>
          <a:p>
            <a:pPr marL="457200" marR="0" lvl="0" indent="-368300" algn="just" rtl="0">
              <a:lnSpc>
                <a:spcPct val="150000"/>
              </a:lnSpc>
              <a:spcBef>
                <a:spcPts val="0"/>
              </a:spcBef>
              <a:spcAft>
                <a:spcPts val="0"/>
              </a:spcAft>
              <a:buClr>
                <a:srgbClr val="0D0D0D"/>
              </a:buClr>
              <a:buSzPts val="2200"/>
              <a:buFont typeface="Arial"/>
              <a:buChar char="●"/>
            </a:pPr>
            <a:r>
              <a:rPr lang="en-US" sz="2200" b="0" i="0" u="none" strike="noStrike" cap="none">
                <a:solidFill>
                  <a:srgbClr val="0D0D0D"/>
                </a:solidFill>
                <a:latin typeface="Arial"/>
                <a:ea typeface="Arial"/>
                <a:cs typeface="Arial"/>
                <a:sym typeface="Arial"/>
              </a:rPr>
              <a:t>Denken Sie über Ihren eigenen Einsatz digitaler Werkzeuge im Unterricht nach. Welche Vorteile haben Sie beobachtet und welchen Herausforderungen sind Sie begegnet?</a:t>
            </a:r>
            <a:endParaRPr sz="2200" b="0" i="0" u="none" strike="noStrike" cap="none">
              <a:solidFill>
                <a:srgbClr val="121212"/>
              </a:solidFill>
              <a:latin typeface="Arial"/>
              <a:ea typeface="Arial"/>
              <a:cs typeface="Arial"/>
              <a:sym typeface="Arial"/>
            </a:endParaRPr>
          </a:p>
        </p:txBody>
      </p:sp>
      <p:sp>
        <p:nvSpPr>
          <p:cNvPr id="2" name="Google Shape;126;p3">
            <a:extLst>
              <a:ext uri="{FF2B5EF4-FFF2-40B4-BE49-F238E27FC236}">
                <a16:creationId xmlns:a16="http://schemas.microsoft.com/office/drawing/2014/main" id="{070C98C5-27E3-4593-B09D-370DABCC0ABE}"/>
              </a:ext>
            </a:extLst>
          </p:cNvPr>
          <p:cNvSpPr/>
          <p:nvPr/>
        </p:nvSpPr>
        <p:spPr>
          <a:xfrm>
            <a:off x="559140" y="8746187"/>
            <a:ext cx="2331172" cy="1959259"/>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FB40DC5E-626B-3D4B-EED4-FBC81A54CBEB}"/>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74567BA1-4552-2826-A979-F035D92EDB04}"/>
              </a:ext>
            </a:extLst>
          </p:cNvPr>
          <p:cNvPicPr preferRelativeResize="0"/>
          <p:nvPr/>
        </p:nvPicPr>
        <p:blipFill rotWithShape="1">
          <a:blip r:embed="rId7">
            <a:alphaModFix/>
          </a:blip>
          <a:srcRect/>
          <a:stretch/>
        </p:blipFill>
        <p:spPr>
          <a:xfrm>
            <a:off x="16608176" y="9344516"/>
            <a:ext cx="1171299" cy="46448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31BC5835-79E6-06EC-FB6F-F83941774B8A}"/>
              </a:ext>
            </a:extLst>
          </p:cNvPr>
          <p:cNvPicPr>
            <a:picLocks noChangeAspect="1"/>
          </p:cNvPicPr>
          <p:nvPr/>
        </p:nvPicPr>
        <p:blipFill>
          <a:blip r:embed="rId8"/>
          <a:stretch>
            <a:fillRect/>
          </a:stretch>
        </p:blipFill>
        <p:spPr>
          <a:xfrm>
            <a:off x="3195151" y="9384464"/>
            <a:ext cx="2127074" cy="3750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184812"/>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6999" b="0" i="0" u="none" strike="noStrike" cap="none">
                <a:solidFill>
                  <a:srgbClr val="033C5B"/>
                </a:solidFill>
                <a:latin typeface="Arial"/>
                <a:ea typeface="Arial"/>
                <a:cs typeface="Arial"/>
                <a:sym typeface="Arial"/>
              </a:rPr>
              <a:t>Lernizele</a:t>
            </a: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539334" y="2046600"/>
            <a:ext cx="7633223" cy="7023461"/>
          </a:xfrm>
          <a:prstGeom prst="rect">
            <a:avLst/>
          </a:prstGeom>
          <a:noFill/>
          <a:ln>
            <a:noFill/>
          </a:ln>
        </p:spPr>
        <p:txBody>
          <a:bodyPr spcFirstLastPara="1" wrap="square" lIns="0" tIns="0" rIns="0" bIns="0" anchor="t" anchorCtr="0">
            <a:spAutoFit/>
          </a:bodyPr>
          <a:lstStyle/>
          <a:p>
            <a:pPr marL="604518" marR="0" lvl="1" indent="-302260" algn="l" rtl="0">
              <a:lnSpc>
                <a:spcPct val="140014"/>
              </a:lnSpc>
              <a:spcBef>
                <a:spcPts val="0"/>
              </a:spcBef>
              <a:spcAft>
                <a:spcPts val="0"/>
              </a:spcAft>
              <a:buClr>
                <a:srgbClr val="121212"/>
              </a:buClr>
              <a:buSzPts val="2799"/>
              <a:buFont typeface="Arial"/>
              <a:buChar char="•"/>
            </a:pPr>
            <a:r>
              <a:rPr lang="en-US" sz="2400" b="0" i="0" u="none" strike="noStrike" cap="none" dirty="0">
                <a:solidFill>
                  <a:schemeClr val="dk1"/>
                </a:solidFill>
                <a:latin typeface="Arial"/>
                <a:ea typeface="Arial"/>
                <a:cs typeface="Arial"/>
                <a:sym typeface="Arial"/>
              </a:rPr>
              <a:t>Das </a:t>
            </a:r>
            <a:r>
              <a:rPr lang="en-US" sz="2400" b="0" i="0" u="none" strike="noStrike" cap="none" dirty="0" err="1">
                <a:solidFill>
                  <a:schemeClr val="dk1"/>
                </a:solidFill>
                <a:latin typeface="Arial"/>
                <a:ea typeface="Arial"/>
                <a:cs typeface="Arial"/>
                <a:sym typeface="Arial"/>
              </a:rPr>
              <a:t>Konzept</a:t>
            </a:r>
            <a:r>
              <a:rPr lang="en-US" sz="2400" b="0" i="0" u="none" strike="noStrike" cap="none" dirty="0">
                <a:solidFill>
                  <a:schemeClr val="dk1"/>
                </a:solidFill>
                <a:latin typeface="Arial"/>
                <a:ea typeface="Arial"/>
                <a:cs typeface="Arial"/>
                <a:sym typeface="Arial"/>
              </a:rPr>
              <a:t> des Blended Learning und seiner </a:t>
            </a:r>
            <a:r>
              <a:rPr lang="en-US" sz="2400" b="0" i="0" u="none" strike="noStrike" cap="none" dirty="0" err="1">
                <a:solidFill>
                  <a:schemeClr val="dk1"/>
                </a:solidFill>
                <a:latin typeface="Arial"/>
                <a:ea typeface="Arial"/>
                <a:cs typeface="Arial"/>
                <a:sym typeface="Arial"/>
              </a:rPr>
              <a:t>Bedeutung</a:t>
            </a:r>
            <a:r>
              <a:rPr lang="en-US" sz="2400" b="0" i="0" u="none" strike="noStrike" cap="none" dirty="0">
                <a:solidFill>
                  <a:schemeClr val="dk1"/>
                </a:solidFill>
                <a:latin typeface="Arial"/>
                <a:ea typeface="Arial"/>
                <a:cs typeface="Arial"/>
                <a:sym typeface="Arial"/>
              </a:rPr>
              <a:t> in der </a:t>
            </a:r>
            <a:r>
              <a:rPr lang="en-US" sz="2400" b="0" i="0" u="none" strike="noStrike" cap="none" dirty="0" err="1">
                <a:solidFill>
                  <a:schemeClr val="dk1"/>
                </a:solidFill>
                <a:latin typeface="Arial"/>
                <a:ea typeface="Arial"/>
                <a:cs typeface="Arial"/>
                <a:sym typeface="Arial"/>
              </a:rPr>
              <a:t>heutigen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Bildungspraxis</a:t>
            </a:r>
            <a:r>
              <a:rPr lang="en-US" sz="2400" b="0" i="0" u="none" strike="noStrike" cap="none" dirty="0">
                <a:solidFill>
                  <a:schemeClr val="dk1"/>
                </a:solidFill>
                <a:latin typeface="Arial"/>
                <a:ea typeface="Arial"/>
                <a:cs typeface="Arial"/>
                <a:sym typeface="Arial"/>
              </a:rPr>
              <a:t> verstehen.</a:t>
            </a:r>
            <a:endParaRPr sz="240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n-US" sz="2400" b="0" i="0" u="none" strike="noStrike" cap="none" dirty="0">
                <a:solidFill>
                  <a:schemeClr val="dk1"/>
                </a:solidFill>
                <a:latin typeface="Arial"/>
                <a:ea typeface="Arial"/>
                <a:cs typeface="Arial"/>
                <a:sym typeface="Arial"/>
              </a:rPr>
              <a:t>Die </a:t>
            </a:r>
            <a:r>
              <a:rPr lang="en-US" sz="2400" b="0" i="0" u="none" strike="noStrike" cap="none" dirty="0" err="1">
                <a:solidFill>
                  <a:schemeClr val="dk1"/>
                </a:solidFill>
                <a:latin typeface="Arial"/>
                <a:ea typeface="Arial"/>
                <a:cs typeface="Arial"/>
                <a:sym typeface="Arial"/>
              </a:rPr>
              <a:t>kontextuelle</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Relevanz</a:t>
            </a:r>
            <a:r>
              <a:rPr lang="en-US" sz="2400" b="0" i="0" u="none" strike="noStrike" cap="none" dirty="0">
                <a:solidFill>
                  <a:schemeClr val="dk1"/>
                </a:solidFill>
                <a:latin typeface="Arial"/>
                <a:ea typeface="Arial"/>
                <a:cs typeface="Arial"/>
                <a:sym typeface="Arial"/>
              </a:rPr>
              <a:t> von Blended Learning </a:t>
            </a:r>
            <a:r>
              <a:rPr lang="en-US" sz="2400" b="0" i="0" u="none" strike="noStrike" cap="none" dirty="0" err="1">
                <a:solidFill>
                  <a:schemeClr val="dk1"/>
                </a:solidFill>
                <a:latin typeface="Arial"/>
                <a:ea typeface="Arial"/>
                <a:cs typeface="Arial"/>
                <a:sym typeface="Arial"/>
              </a:rPr>
              <a:t>im</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Rahmen</a:t>
            </a:r>
            <a:r>
              <a:rPr lang="en-US" sz="2400" b="0" i="0" u="none" strike="noStrike" cap="none" dirty="0">
                <a:solidFill>
                  <a:schemeClr val="dk1"/>
                </a:solidFill>
                <a:latin typeface="Arial"/>
                <a:ea typeface="Arial"/>
                <a:cs typeface="Arial"/>
                <a:sym typeface="Arial"/>
              </a:rPr>
              <a:t> der </a:t>
            </a:r>
            <a:r>
              <a:rPr lang="en-US" sz="2400" b="0" i="0" u="none" strike="noStrike" cap="none" dirty="0" err="1">
                <a:solidFill>
                  <a:schemeClr val="dk1"/>
                </a:solidFill>
                <a:latin typeface="Arial"/>
                <a:ea typeface="Arial"/>
                <a:cs typeface="Arial"/>
                <a:sym typeface="Arial"/>
              </a:rPr>
              <a:t>Europäischen</a:t>
            </a:r>
            <a:r>
              <a:rPr lang="en-US" sz="2400" b="0" i="0" u="none" strike="noStrike" cap="none" dirty="0">
                <a:solidFill>
                  <a:schemeClr val="dk1"/>
                </a:solidFill>
                <a:latin typeface="Arial"/>
                <a:ea typeface="Arial"/>
                <a:cs typeface="Arial"/>
                <a:sym typeface="Arial"/>
              </a:rPr>
              <a:t> Union </a:t>
            </a:r>
            <a:r>
              <a:rPr lang="en-US" sz="2400" b="0" i="0" u="none" strike="noStrike" cap="none" dirty="0" err="1">
                <a:solidFill>
                  <a:schemeClr val="dk1"/>
                </a:solidFill>
                <a:latin typeface="Arial"/>
                <a:ea typeface="Arial"/>
                <a:cs typeface="Arial"/>
                <a:sym typeface="Arial"/>
              </a:rPr>
              <a:t>zu</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untersuchen</a:t>
            </a:r>
            <a:r>
              <a:rPr lang="en-US" sz="2400" b="0" i="0" u="none" strike="noStrike" cap="none" dirty="0">
                <a:solidFill>
                  <a:schemeClr val="dk1"/>
                </a:solidFill>
                <a:latin typeface="Arial"/>
                <a:ea typeface="Arial"/>
                <a:cs typeface="Arial"/>
                <a:sym typeface="Arial"/>
              </a:rPr>
              <a:t>.</a:t>
            </a:r>
            <a:endParaRPr sz="2400" b="0" i="0" u="none" strike="noStrike" cap="none" dirty="0">
              <a:solidFill>
                <a:schemeClr val="dk1"/>
              </a:solidFill>
              <a:latin typeface="Arial"/>
              <a:ea typeface="Arial"/>
              <a:cs typeface="Arial"/>
              <a:sym typeface="Arial"/>
            </a:endParaRPr>
          </a:p>
          <a:p>
            <a:pPr marL="604518" marR="0" lvl="1" indent="-302260" algn="l" rtl="0">
              <a:lnSpc>
                <a:spcPct val="140014"/>
              </a:lnSpc>
              <a:spcBef>
                <a:spcPts val="0"/>
              </a:spcBef>
              <a:spcAft>
                <a:spcPts val="0"/>
              </a:spcAft>
              <a:buClr>
                <a:srgbClr val="121212"/>
              </a:buClr>
              <a:buSzPts val="2799"/>
              <a:buFont typeface="Arial"/>
              <a:buChar char="•"/>
            </a:pPr>
            <a:r>
              <a:rPr lang="en-US" sz="2400" b="0" i="0" u="none" strike="noStrike" cap="none" dirty="0">
                <a:solidFill>
                  <a:schemeClr val="dk1"/>
                </a:solidFill>
                <a:latin typeface="Arial"/>
                <a:ea typeface="Arial"/>
                <a:cs typeface="Arial"/>
                <a:sym typeface="Arial"/>
              </a:rPr>
              <a:t>Ein </a:t>
            </a:r>
            <a:r>
              <a:rPr lang="en-US" sz="2400" b="0" i="0" u="none" strike="noStrike" cap="none" dirty="0" err="1">
                <a:solidFill>
                  <a:schemeClr val="dk1"/>
                </a:solidFill>
                <a:latin typeface="Arial"/>
                <a:ea typeface="Arial"/>
                <a:cs typeface="Arial"/>
                <a:sym typeface="Arial"/>
              </a:rPr>
              <a:t>grundlegendes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Verständnis</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schaffen</a:t>
            </a:r>
            <a:r>
              <a:rPr lang="en-US" sz="2400" b="0" i="0" u="none" strike="noStrike" cap="none" dirty="0">
                <a:solidFill>
                  <a:schemeClr val="dk1"/>
                </a:solidFill>
                <a:latin typeface="Arial"/>
                <a:ea typeface="Arial"/>
                <a:cs typeface="Arial"/>
                <a:sym typeface="Arial"/>
              </a:rPr>
              <a:t>, </a:t>
            </a:r>
            <a:r>
              <a:rPr lang="en-US" sz="2400" b="0" i="0" u="none" strike="noStrike" cap="none" dirty="0" err="1">
                <a:solidFill>
                  <a:schemeClr val="dk1"/>
                </a:solidFill>
                <a:latin typeface="Arial"/>
                <a:ea typeface="Arial"/>
                <a:cs typeface="Arial"/>
                <a:sym typeface="Arial"/>
              </a:rPr>
              <a:t>Strategien</a:t>
            </a:r>
            <a:r>
              <a:rPr lang="en-US" sz="2400" b="0" i="0" u="none" strike="noStrike" cap="none" dirty="0">
                <a:solidFill>
                  <a:schemeClr val="dk1"/>
                </a:solidFill>
                <a:latin typeface="Arial"/>
                <a:ea typeface="Arial"/>
                <a:cs typeface="Arial"/>
                <a:sym typeface="Arial"/>
              </a:rPr>
              <a:t> und </a:t>
            </a:r>
            <a:r>
              <a:rPr lang="en-US" sz="2400" b="0" i="0" u="none" strike="noStrike" cap="none" dirty="0" err="1">
                <a:solidFill>
                  <a:schemeClr val="dk1"/>
                </a:solidFill>
                <a:latin typeface="Arial"/>
                <a:ea typeface="Arial"/>
                <a:cs typeface="Arial"/>
                <a:sym typeface="Arial"/>
              </a:rPr>
              <a:t>Modelle</a:t>
            </a:r>
            <a:r>
              <a:rPr lang="en-US" sz="2400" b="0" i="0" u="none" strike="noStrike" cap="none" dirty="0">
                <a:solidFill>
                  <a:schemeClr val="dk1"/>
                </a:solidFill>
                <a:latin typeface="Arial"/>
                <a:ea typeface="Arial"/>
                <a:cs typeface="Arial"/>
                <a:sym typeface="Arial"/>
              </a:rPr>
              <a:t> des Blended Learning.</a:t>
            </a:r>
          </a:p>
          <a:p>
            <a:pPr marL="604518" marR="0" lvl="1" indent="-302260" algn="l" rtl="0">
              <a:lnSpc>
                <a:spcPct val="140014"/>
              </a:lnSpc>
              <a:spcBef>
                <a:spcPts val="0"/>
              </a:spcBef>
              <a:spcAft>
                <a:spcPts val="0"/>
              </a:spcAft>
              <a:buClr>
                <a:srgbClr val="121212"/>
              </a:buClr>
              <a:buSzPts val="2799"/>
              <a:buFont typeface="Arial"/>
              <a:buChar char="•"/>
            </a:pPr>
            <a:r>
              <a:rPr lang="de-DE" sz="2400" dirty="0">
                <a:solidFill>
                  <a:schemeClr val="dk1"/>
                </a:solidFill>
              </a:rPr>
              <a:t>Die Kompetenzen identifizieren und analysieren, die für eine effektive Umsetzung von Blended-Learning-Ansätzen erforderlich sind.</a:t>
            </a:r>
          </a:p>
          <a:p>
            <a:pPr marL="604518" marR="0" lvl="1" indent="-302260" algn="l" rtl="0">
              <a:lnSpc>
                <a:spcPct val="140014"/>
              </a:lnSpc>
              <a:spcBef>
                <a:spcPts val="0"/>
              </a:spcBef>
              <a:spcAft>
                <a:spcPts val="0"/>
              </a:spcAft>
              <a:buClr>
                <a:srgbClr val="121212"/>
              </a:buClr>
              <a:buSzPts val="2799"/>
              <a:buFont typeface="Arial"/>
              <a:buChar char="•"/>
            </a:pPr>
            <a:r>
              <a:rPr lang="de-DE" sz="2400" dirty="0">
                <a:solidFill>
                  <a:schemeClr val="dk1"/>
                </a:solidFill>
              </a:rPr>
              <a:t>Das Konzept des kooperativen Unterrichts und seiner Rolle bei der Verbesserung der Lernergebnisse der Lernenden erkunden</a:t>
            </a:r>
            <a:r>
              <a:rPr lang="de-DE" sz="1200" b="0" i="0" u="none" strike="noStrike" cap="none" dirty="0">
                <a:solidFill>
                  <a:srgbClr val="000000"/>
                </a:solidFill>
                <a:latin typeface="Arial"/>
                <a:ea typeface="Arial"/>
                <a:cs typeface="Arial"/>
                <a:sym typeface="Arial"/>
              </a:rPr>
              <a:t>.</a:t>
            </a:r>
          </a:p>
          <a:p>
            <a:pPr marL="604518" marR="0" lvl="1" indent="-302260" algn="l" rtl="0">
              <a:lnSpc>
                <a:spcPct val="140014"/>
              </a:lnSpc>
              <a:spcBef>
                <a:spcPts val="0"/>
              </a:spcBef>
              <a:spcAft>
                <a:spcPts val="0"/>
              </a:spcAft>
              <a:buClr>
                <a:srgbClr val="121212"/>
              </a:buClr>
              <a:buSzPts val="2799"/>
              <a:buFont typeface="Arial"/>
              <a:buChar char="•"/>
            </a:pPr>
            <a:endParaRPr lang="en-BE" sz="1200" b="0" i="0" u="none" strike="noStrike" cap="none" dirty="0">
              <a:solidFill>
                <a:srgbClr val="000000"/>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2" r="-3748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 name="Google Shape;96;p1">
            <a:extLst>
              <a:ext uri="{FF2B5EF4-FFF2-40B4-BE49-F238E27FC236}">
                <a16:creationId xmlns:a16="http://schemas.microsoft.com/office/drawing/2014/main" id="{F13440F7-161D-FCCC-A33F-6FDA8A6FDC2A}"/>
              </a:ext>
            </a:extLst>
          </p:cNvPr>
          <p:cNvPicPr preferRelativeResize="0"/>
          <p:nvPr/>
        </p:nvPicPr>
        <p:blipFill rotWithShape="1">
          <a:blip r:embed="rId8">
            <a:alphaModFix/>
          </a:blip>
          <a:srcRect/>
          <a:stretch/>
        </p:blipFill>
        <p:spPr>
          <a:xfrm>
            <a:off x="16516140" y="9269035"/>
            <a:ext cx="959634" cy="3702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Was ist Blended Learning?</a:t>
            </a: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3"/>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29" name="Google Shape;129;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3" descr="Blended learning describes a fundamental change in education design by utilising a combination of digital learning objects and active learning methods to improve the learning experience and outcomes.&#10;A teaching session created with a blended learning model uses the face-to-face teaching time for activities that benefit the most from direct interaction.&#10;&#10;https://www.mbru.ac.ae/ &#10;#MBRU" title="What is…Blended Learning?">
            <a:hlinkClick r:id="rId4"/>
          </p:cNvPr>
          <p:cNvPicPr preferRelativeResize="0"/>
          <p:nvPr/>
        </p:nvPicPr>
        <p:blipFill rotWithShape="1">
          <a:blip r:embed="rId5">
            <a:alphaModFix/>
          </a:blip>
          <a:srcRect/>
          <a:stretch/>
        </p:blipFill>
        <p:spPr>
          <a:xfrm>
            <a:off x="3997329" y="2593375"/>
            <a:ext cx="10293343" cy="5789988"/>
          </a:xfrm>
          <a:prstGeom prst="rect">
            <a:avLst/>
          </a:prstGeom>
          <a:noFill/>
          <a:ln>
            <a:noFill/>
          </a:ln>
        </p:spPr>
      </p:pic>
      <p:pic>
        <p:nvPicPr>
          <p:cNvPr id="2" name="Google Shape;96;p1">
            <a:extLst>
              <a:ext uri="{FF2B5EF4-FFF2-40B4-BE49-F238E27FC236}">
                <a16:creationId xmlns:a16="http://schemas.microsoft.com/office/drawing/2014/main" id="{1940CB6C-95B3-F5AB-9F57-5C4DDC3BD867}"/>
              </a:ext>
            </a:extLst>
          </p:cNvPr>
          <p:cNvPicPr preferRelativeResize="0"/>
          <p:nvPr/>
        </p:nvPicPr>
        <p:blipFill rotWithShape="1">
          <a:blip r:embed="rId6">
            <a:alphaModFix/>
          </a:blip>
          <a:srcRect/>
          <a:stretch/>
        </p:blipFill>
        <p:spPr>
          <a:xfrm>
            <a:off x="16608176" y="9256346"/>
            <a:ext cx="1171299" cy="552654"/>
          </a:xfrm>
          <a:prstGeom prst="rect">
            <a:avLst/>
          </a:prstGeom>
          <a:noFill/>
          <a:ln>
            <a:noFill/>
          </a:ln>
        </p:spPr>
      </p:pic>
      <p:pic>
        <p:nvPicPr>
          <p:cNvPr id="4" name="Picture 3" descr="Blue text on a white background&#10;&#10;Description automatically generated">
            <a:extLst>
              <a:ext uri="{FF2B5EF4-FFF2-40B4-BE49-F238E27FC236}">
                <a16:creationId xmlns:a16="http://schemas.microsoft.com/office/drawing/2014/main" id="{32BB0F69-9717-1E6B-B7AF-1D1AE5DAFBC3}"/>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818926" y="1579150"/>
            <a:ext cx="15774300" cy="121879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8799"/>
              <a:buFont typeface="Arial"/>
              <a:buNone/>
            </a:pPr>
            <a:r>
              <a:rPr lang="en-US" sz="7200" b="0" i="0" u="none" strike="noStrike" cap="none">
                <a:solidFill>
                  <a:srgbClr val="033C5B"/>
                </a:solidFill>
                <a:latin typeface="Arial"/>
                <a:ea typeface="Arial"/>
                <a:cs typeface="Arial"/>
                <a:sym typeface="Arial"/>
              </a:rPr>
              <a:t>Kontext in der Europäischen Union</a:t>
            </a:r>
            <a:endParaRPr sz="7200" b="0" i="0" u="none" strike="noStrike" cap="none">
              <a:solidFill>
                <a:srgbClr val="000000"/>
              </a:solidFill>
              <a:latin typeface="Arial"/>
              <a:ea typeface="Arial"/>
              <a:cs typeface="Arial"/>
              <a:sym typeface="Arial"/>
            </a:endParaRPr>
          </a:p>
        </p:txBody>
      </p:sp>
      <p:sp>
        <p:nvSpPr>
          <p:cNvPr id="143" name="Google Shape;143;p4"/>
          <p:cNvSpPr txBox="1"/>
          <p:nvPr/>
        </p:nvSpPr>
        <p:spPr>
          <a:xfrm>
            <a:off x="998825" y="3266050"/>
            <a:ext cx="15167400" cy="4878259"/>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US" sz="2750" b="0" i="0" u="none" strike="noStrike" cap="none">
                <a:solidFill>
                  <a:schemeClr val="dk1"/>
                </a:solidFill>
                <a:latin typeface="Arial"/>
                <a:ea typeface="Arial"/>
                <a:cs typeface="Arial"/>
                <a:sym typeface="Arial"/>
              </a:rPr>
              <a:t>Auch die Europäische Kommission sieht Blended Learning als eine sinnvolle Methode, die insbesondere nach der Covid-19-Krise eingesetzt werden sollte. Deshalb hat sie den Vorschlag für eine </a:t>
            </a:r>
            <a:r>
              <a:rPr lang="en-US" sz="2750" b="0" i="0" u="sng" strike="noStrike" cap="none">
                <a:solidFill>
                  <a:srgbClr val="004494"/>
                </a:solidFill>
                <a:latin typeface="Arial"/>
                <a:ea typeface="Arial"/>
                <a:cs typeface="Arial"/>
                <a:sym typeface="Arial"/>
                <a:hlinkClick r:id="rId4">
                  <a:extLst>
                    <a:ext uri="{A12FA001-AC4F-418D-AE19-62706E023703}">
                      <ahyp:hlinkClr xmlns:ahyp="http://schemas.microsoft.com/office/drawing/2018/hyperlinkcolor" val="tx"/>
                    </a:ext>
                  </a:extLst>
                </a:hlinkClick>
              </a:rPr>
              <a:t>Empfehlung des Rates zum Blended Learning </a:t>
            </a:r>
            <a:r>
              <a:rPr lang="en-US" sz="2750" b="0" i="0" u="none" strike="noStrike" cap="none">
                <a:solidFill>
                  <a:schemeClr val="dk1"/>
                </a:solidFill>
                <a:latin typeface="Arial"/>
                <a:ea typeface="Arial"/>
                <a:cs typeface="Arial"/>
                <a:sym typeface="Arial"/>
              </a:rPr>
              <a:t>veröffentlicht, um eine qualitativ hochwertige und integrative Grund- und Sekundarschulbildung zu fördern.</a:t>
            </a: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100"/>
              <a:buFont typeface="Arial"/>
              <a:buNone/>
            </a:pPr>
            <a:endParaRPr sz="2750" b="0" i="0" u="none" strike="noStrike" cap="none">
              <a:solidFill>
                <a:schemeClr val="dk1"/>
              </a:solidFill>
              <a:latin typeface="Arial"/>
              <a:ea typeface="Arial"/>
              <a:cs typeface="Arial"/>
              <a:sym typeface="Arial"/>
            </a:endParaRPr>
          </a:p>
          <a:p>
            <a:pPr marL="0" marR="0" lvl="0" indent="0" algn="just" rtl="0">
              <a:lnSpc>
                <a:spcPct val="107916"/>
              </a:lnSpc>
              <a:spcBef>
                <a:spcPts val="800"/>
              </a:spcBef>
              <a:spcAft>
                <a:spcPts val="800"/>
              </a:spcAft>
              <a:buClr>
                <a:schemeClr val="dk1"/>
              </a:buClr>
              <a:buSzPts val="1100"/>
              <a:buFont typeface="Arial"/>
              <a:buNone/>
            </a:pPr>
            <a:r>
              <a:rPr lang="en-US" sz="2750" b="0" i="0" u="none" strike="noStrike" cap="none">
                <a:solidFill>
                  <a:schemeClr val="dk1"/>
                </a:solidFill>
                <a:latin typeface="Arial"/>
                <a:ea typeface="Arial"/>
                <a:cs typeface="Arial"/>
                <a:sym typeface="Arial"/>
              </a:rPr>
              <a:t>Die Kommission schlägt einen Plan für die Integration von Lernumgebungen und -instrumenten in die allgemeine und berufliche Bildung im Primar- und Sekundarbereich vor, der zur Entwicklung widerstandsfähigerer Systeme der allgemeinen und beruflichen Bildung beitragen kann, sowie kurzfristige Maßnahmen zur Behebung der dringendsten Defizite, die durch die COVID-19-Pandemie noch verschärft wurden.</a:t>
            </a:r>
            <a:endParaRPr sz="2750" b="0" i="0" u="none" strike="noStrike" cap="none">
              <a:solidFill>
                <a:schemeClr val="dk1"/>
              </a:solidFill>
              <a:latin typeface="Arial"/>
              <a:ea typeface="Arial"/>
              <a:cs typeface="Arial"/>
              <a:sym typeface="Arial"/>
            </a:endParaRPr>
          </a:p>
        </p:txBody>
      </p:sp>
      <p:sp>
        <p:nvSpPr>
          <p:cNvPr id="147" name="Google Shape;147;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F476C3FC-0D7A-757A-8B05-A484B3307C1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D65DB88B-7C61-2E2D-1E8C-87C55D1CFFDD}"/>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ECBC1BB3-670F-8F10-4EAA-848DD4FDDA5B}"/>
              </a:ext>
            </a:extLst>
          </p:cNvPr>
          <p:cNvPicPr preferRelativeResize="0"/>
          <p:nvPr/>
        </p:nvPicPr>
        <p:blipFill rotWithShape="1">
          <a:blip r:embed="rId6">
            <a:alphaModFix/>
          </a:blip>
          <a:srcRect/>
          <a:stretch/>
        </p:blipFill>
        <p:spPr>
          <a:xfrm>
            <a:off x="16608176" y="9256346"/>
            <a:ext cx="1171299" cy="55265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5A24AC7E-2AE1-1E76-FA16-798910045123}"/>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5"/>
          <p:cNvSpPr/>
          <p:nvPr/>
        </p:nvSpPr>
        <p:spPr>
          <a:xfrm>
            <a:off x="0" y="0"/>
            <a:ext cx="76881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a:off x="0" y="1157625"/>
            <a:ext cx="76835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5"/>
          <p:cNvSpPr/>
          <p:nvPr/>
        </p:nvSpPr>
        <p:spPr>
          <a:xfrm rot="10800000" flipH="1">
            <a:off x="4267047" y="6"/>
            <a:ext cx="3412166"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5"/>
          <p:cNvSpPr txBox="1"/>
          <p:nvPr/>
        </p:nvSpPr>
        <p:spPr>
          <a:xfrm>
            <a:off x="9613827" y="357125"/>
            <a:ext cx="76881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Grundlagen des Blended Learning</a:t>
            </a: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5"/>
          <p:cNvPicPr preferRelativeResize="0"/>
          <p:nvPr/>
        </p:nvPicPr>
        <p:blipFill rotWithShape="1">
          <a:blip r:embed="rId5">
            <a:alphaModFix/>
          </a:blip>
          <a:srcRect/>
          <a:stretch/>
        </p:blipFill>
        <p:spPr>
          <a:xfrm>
            <a:off x="8741437" y="2529563"/>
            <a:ext cx="8352825" cy="5227879"/>
          </a:xfrm>
          <a:prstGeom prst="rect">
            <a:avLst/>
          </a:prstGeom>
          <a:noFill/>
          <a:ln>
            <a:noFill/>
          </a:ln>
        </p:spPr>
      </p:pic>
      <p:sp>
        <p:nvSpPr>
          <p:cNvPr id="162" name="Google Shape;162;p5"/>
          <p:cNvSpPr txBox="1"/>
          <p:nvPr/>
        </p:nvSpPr>
        <p:spPr>
          <a:xfrm>
            <a:off x="8303328" y="7766900"/>
            <a:ext cx="94761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BLENDED LEARNING UND MERKMALE DES EINSATZES DES ROTATIONSMODELLS IM BILDUNGSPROZESS - Wissenschaftliche Abbildung auf ResearchGate. Verfügbar unter: https://www.researchgate.net/figure/Blended-learning-models_fig4_324566949 [Zugriff am 21. Oktober 2024]</a:t>
            </a: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A67FC48A-02EE-0CE2-2CB7-53B456B0863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D16B32F9-68E8-6D65-9A1D-EF1F65D3EAE5}"/>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6CE6B192-CE13-03DB-794B-EF9B4CAFF683}"/>
              </a:ext>
            </a:extLst>
          </p:cNvPr>
          <p:cNvPicPr preferRelativeResize="0"/>
          <p:nvPr/>
        </p:nvPicPr>
        <p:blipFill rotWithShape="1">
          <a:blip r:embed="rId7">
            <a:alphaModFix/>
          </a:blip>
          <a:srcRect/>
          <a:stretch/>
        </p:blipFill>
        <p:spPr>
          <a:xfrm>
            <a:off x="16608176" y="9256346"/>
            <a:ext cx="1171299" cy="55265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C4B9BDB7-E2E9-4358-D25C-C53C5A42319C}"/>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6"/>
        <p:cNvGrpSpPr/>
        <p:nvPr/>
      </p:nvGrpSpPr>
      <p:grpSpPr>
        <a:xfrm>
          <a:off x="0" y="0"/>
          <a:ext cx="0" cy="0"/>
          <a:chOff x="0" y="0"/>
          <a:chExt cx="0" cy="0"/>
        </a:xfrm>
      </p:grpSpPr>
      <p:sp>
        <p:nvSpPr>
          <p:cNvPr id="167" name="Google Shape;167;g30d81a3a322_0_3"/>
          <p:cNvSpPr txBox="1"/>
          <p:nvPr/>
        </p:nvSpPr>
        <p:spPr>
          <a:xfrm>
            <a:off x="1337648" y="966425"/>
            <a:ext cx="15553500"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Stationenrotation</a:t>
            </a:r>
            <a:endParaRPr sz="1400" b="0" i="0" u="none" strike="noStrike" cap="none">
              <a:solidFill>
                <a:srgbClr val="000000"/>
              </a:solidFill>
              <a:latin typeface="Arial"/>
              <a:ea typeface="Arial"/>
              <a:cs typeface="Arial"/>
              <a:sym typeface="Arial"/>
            </a:endParaRPr>
          </a:p>
        </p:txBody>
      </p:sp>
      <p:sp>
        <p:nvSpPr>
          <p:cNvPr id="168" name="Google Shape;168;g30d81a3a322_0_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0d81a3a322_0_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30d81a3a322_0_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g30d81a3a322_0_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30d81a3a322_0_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30d81a3a322_0_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g30d81a3a322_0_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30d81a3a322_0_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30d81a3a322_0_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g30d81a3a322_0_3" descr="This video provides a dive into the Station Rotation model used in Catlin’s blended classroom where she details her horizontal lesson planning approach to establish smaller learning communities with similar needs in her classroom, allowing her to provide more individualized attention to her students." title="How and Why to Integrate Station Rotation into Your Classroom">
            <a:hlinkClick r:id="rId3"/>
          </p:cNvPr>
          <p:cNvPicPr preferRelativeResize="0"/>
          <p:nvPr/>
        </p:nvPicPr>
        <p:blipFill rotWithShape="1">
          <a:blip r:embed="rId4">
            <a:alphaModFix/>
          </a:blip>
          <a:srcRect/>
          <a:stretch/>
        </p:blipFill>
        <p:spPr>
          <a:xfrm>
            <a:off x="4231063" y="2379975"/>
            <a:ext cx="9825875" cy="5527055"/>
          </a:xfrm>
          <a:prstGeom prst="rect">
            <a:avLst/>
          </a:prstGeom>
          <a:noFill/>
          <a:ln>
            <a:noFill/>
          </a:ln>
        </p:spPr>
      </p:pic>
      <p:sp>
        <p:nvSpPr>
          <p:cNvPr id="2" name="Google Shape;126;p3">
            <a:extLst>
              <a:ext uri="{FF2B5EF4-FFF2-40B4-BE49-F238E27FC236}">
                <a16:creationId xmlns:a16="http://schemas.microsoft.com/office/drawing/2014/main" id="{CEB993AD-20EA-656A-3559-C9FAFA15C49B}"/>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D9273C22-758F-039F-1C81-6C6032107BEE}"/>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0E943E4E-1DDD-40DC-304E-5A9A7C609482}"/>
              </a:ext>
            </a:extLst>
          </p:cNvPr>
          <p:cNvPicPr preferRelativeResize="0"/>
          <p:nvPr/>
        </p:nvPicPr>
        <p:blipFill rotWithShape="1">
          <a:blip r:embed="rId6">
            <a:alphaModFix/>
          </a:blip>
          <a:srcRect/>
          <a:stretch/>
        </p:blipFill>
        <p:spPr>
          <a:xfrm>
            <a:off x="16608176" y="9256346"/>
            <a:ext cx="1171299" cy="55265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CAE0813C-D2BE-46D4-4FFA-F797821BD964}"/>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84"/>
        <p:cNvGrpSpPr/>
        <p:nvPr/>
      </p:nvGrpSpPr>
      <p:grpSpPr>
        <a:xfrm>
          <a:off x="0" y="0"/>
          <a:ext cx="0" cy="0"/>
          <a:chOff x="0" y="0"/>
          <a:chExt cx="0" cy="0"/>
        </a:xfrm>
      </p:grpSpPr>
      <p:sp>
        <p:nvSpPr>
          <p:cNvPr id="185" name="Google Shape;185;g30d81a3a322_0_25"/>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Individuelle Rotation</a:t>
            </a:r>
            <a:endParaRPr sz="1400" b="0" i="0" u="none" strike="noStrike" cap="none">
              <a:solidFill>
                <a:srgbClr val="000000"/>
              </a:solidFill>
              <a:latin typeface="Arial"/>
              <a:ea typeface="Arial"/>
              <a:cs typeface="Arial"/>
              <a:sym typeface="Arial"/>
            </a:endParaRPr>
          </a:p>
        </p:txBody>
      </p:sp>
      <p:sp>
        <p:nvSpPr>
          <p:cNvPr id="186" name="Google Shape;186;g30d81a3a322_0_25"/>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30d81a3a322_0_25"/>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30d81a3a322_0_25"/>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g30d81a3a322_0_25"/>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30d81a3a322_0_25"/>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30d81a3a322_0_25"/>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g30d81a3a322_0_25"/>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30d81a3a322_0_25"/>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30d81a3a322_0_2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g30d81a3a322_0_25" descr="Carpe Diem Collegiate High School is a blended-learning school that blends the best of face-to-face instruction, technology and extended learning opportunities in order to boost student achievement...Carpe Diem is working -- now it's your turn to &quot;seize the day.&quot; &#10; &#10;http://www.carpediemschools.com/" title="Carpe Diem Schools">
            <a:hlinkClick r:id="rId3"/>
          </p:cNvPr>
          <p:cNvPicPr preferRelativeResize="0"/>
          <p:nvPr/>
        </p:nvPicPr>
        <p:blipFill rotWithShape="1">
          <a:blip r:embed="rId4">
            <a:alphaModFix/>
          </a:blip>
          <a:srcRect/>
          <a:stretch/>
        </p:blipFill>
        <p:spPr>
          <a:xfrm>
            <a:off x="3652313" y="2196275"/>
            <a:ext cx="10983378" cy="6178150"/>
          </a:xfrm>
          <a:prstGeom prst="rect">
            <a:avLst/>
          </a:prstGeom>
          <a:noFill/>
          <a:ln>
            <a:noFill/>
          </a:ln>
        </p:spPr>
      </p:pic>
      <p:sp>
        <p:nvSpPr>
          <p:cNvPr id="2" name="Google Shape;126;p3">
            <a:extLst>
              <a:ext uri="{FF2B5EF4-FFF2-40B4-BE49-F238E27FC236}">
                <a16:creationId xmlns:a16="http://schemas.microsoft.com/office/drawing/2014/main" id="{5565A805-1A72-F37D-3084-6B10B60F19BD}"/>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C49ECC6E-033B-253A-F240-CD8CBAE274D4}"/>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29251A50-AC28-D394-48E4-35B52016745E}"/>
              </a:ext>
            </a:extLst>
          </p:cNvPr>
          <p:cNvPicPr preferRelativeResize="0"/>
          <p:nvPr/>
        </p:nvPicPr>
        <p:blipFill rotWithShape="1">
          <a:blip r:embed="rId6">
            <a:alphaModFix/>
          </a:blip>
          <a:srcRect/>
          <a:stretch/>
        </p:blipFill>
        <p:spPr>
          <a:xfrm>
            <a:off x="16608176" y="9256346"/>
            <a:ext cx="1171299" cy="55265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5DE34FF-3F89-2A8C-99C8-29DA1A95CBC3}"/>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g30d81a3a322_0_43"/>
          <p:cNvSpPr txBox="1"/>
          <p:nvPr/>
        </p:nvSpPr>
        <p:spPr>
          <a:xfrm>
            <a:off x="1337648" y="966425"/>
            <a:ext cx="15553500"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Flipped Classroom</a:t>
            </a:r>
            <a:endParaRPr sz="1400" b="0" i="0" u="none" strike="noStrike" cap="none">
              <a:solidFill>
                <a:srgbClr val="000000"/>
              </a:solidFill>
              <a:latin typeface="Arial"/>
              <a:ea typeface="Arial"/>
              <a:cs typeface="Arial"/>
              <a:sym typeface="Arial"/>
            </a:endParaRPr>
          </a:p>
        </p:txBody>
      </p:sp>
      <p:sp>
        <p:nvSpPr>
          <p:cNvPr id="204" name="Google Shape;204;g30d81a3a322_0_43"/>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30d81a3a322_0_43"/>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30d81a3a322_0_43"/>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g30d81a3a322_0_43"/>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1a3a322_0_43"/>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30d81a3a322_0_43"/>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g30d81a3a322_0_43"/>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30d81a3a322_0_43"/>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30d81a3a322_0_4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1a3a322_0_43" descr="Clintondale High, just outside of Detroit, is the nation's first completely flipped school, meaning teachers record lectures for students to watch online outside of class; and what was once considered homework is now done in class, allowing students to work through assignments together and ask teachers for help if they run into questions." title="What a 'flipped' classroom looks like">
            <a:hlinkClick r:id="rId3"/>
          </p:cNvPr>
          <p:cNvPicPr preferRelativeResize="0"/>
          <p:nvPr/>
        </p:nvPicPr>
        <p:blipFill rotWithShape="1">
          <a:blip r:embed="rId4">
            <a:alphaModFix/>
          </a:blip>
          <a:srcRect/>
          <a:stretch/>
        </p:blipFill>
        <p:spPr>
          <a:xfrm>
            <a:off x="4051250" y="2196275"/>
            <a:ext cx="10983378" cy="6178150"/>
          </a:xfrm>
          <a:prstGeom prst="rect">
            <a:avLst/>
          </a:prstGeom>
          <a:noFill/>
          <a:ln>
            <a:noFill/>
          </a:ln>
        </p:spPr>
      </p:pic>
      <p:sp>
        <p:nvSpPr>
          <p:cNvPr id="2" name="Google Shape;126;p3">
            <a:extLst>
              <a:ext uri="{FF2B5EF4-FFF2-40B4-BE49-F238E27FC236}">
                <a16:creationId xmlns:a16="http://schemas.microsoft.com/office/drawing/2014/main" id="{C8C497C8-775B-63B9-D69F-BCC67A27E326}"/>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E5E1DC2A-BA40-DE83-E458-F0C8F31343DE}"/>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19E7AC7A-D78B-7BCD-F35C-7E8B743DB09A}"/>
              </a:ext>
            </a:extLst>
          </p:cNvPr>
          <p:cNvPicPr preferRelativeResize="0"/>
          <p:nvPr/>
        </p:nvPicPr>
        <p:blipFill rotWithShape="1">
          <a:blip r:embed="rId6">
            <a:alphaModFix/>
          </a:blip>
          <a:srcRect/>
          <a:stretch/>
        </p:blipFill>
        <p:spPr>
          <a:xfrm>
            <a:off x="16608176" y="9256346"/>
            <a:ext cx="1171299" cy="55265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F31DEF68-7CA5-0DC8-3F17-013F80D3647B}"/>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0"/>
        <p:cNvGrpSpPr/>
        <p:nvPr/>
      </p:nvGrpSpPr>
      <p:grpSpPr>
        <a:xfrm>
          <a:off x="0" y="0"/>
          <a:ext cx="0" cy="0"/>
          <a:chOff x="0" y="0"/>
          <a:chExt cx="0" cy="0"/>
        </a:xfrm>
      </p:grpSpPr>
      <p:sp>
        <p:nvSpPr>
          <p:cNvPr id="221" name="Google Shape;221;g30d81a3a322_0_61"/>
          <p:cNvSpPr txBox="1"/>
          <p:nvPr/>
        </p:nvSpPr>
        <p:spPr>
          <a:xfrm>
            <a:off x="1337648" y="966425"/>
            <a:ext cx="15553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Flex</a:t>
            </a:r>
            <a:endParaRPr sz="1400" b="0" i="0" u="none" strike="noStrike" cap="none">
              <a:solidFill>
                <a:srgbClr val="000000"/>
              </a:solidFill>
              <a:latin typeface="Arial"/>
              <a:ea typeface="Arial"/>
              <a:cs typeface="Arial"/>
              <a:sym typeface="Arial"/>
            </a:endParaRPr>
          </a:p>
        </p:txBody>
      </p:sp>
      <p:sp>
        <p:nvSpPr>
          <p:cNvPr id="222" name="Google Shape;222;g30d81a3a322_0_61"/>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1a3a322_0_61"/>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30d81a3a322_0_61"/>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g30d81a3a322_0_61"/>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30d81a3a322_0_61"/>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0d81a3a322_0_61"/>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g30d81a3a322_0_61"/>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30d81a3a322_0_61"/>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30d81a3a322_0_61"/>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g30d81a3a322_0_61" descr="Malia Burns, Executive Director of Summit Public Schools: Sierra, sits down with NAC Architecture to discuss the relationship between technology, space and the impact this has on the student’s learning." title="Technology, Space and Learning at Summit Public Schools: Sierra">
            <a:hlinkClick r:id="rId3"/>
          </p:cNvPr>
          <p:cNvPicPr preferRelativeResize="0"/>
          <p:nvPr/>
        </p:nvPicPr>
        <p:blipFill rotWithShape="1">
          <a:blip r:embed="rId4">
            <a:alphaModFix/>
          </a:blip>
          <a:srcRect/>
          <a:stretch/>
        </p:blipFill>
        <p:spPr>
          <a:xfrm>
            <a:off x="4093650" y="2151425"/>
            <a:ext cx="10638445" cy="5984125"/>
          </a:xfrm>
          <a:prstGeom prst="rect">
            <a:avLst/>
          </a:prstGeom>
          <a:noFill/>
          <a:ln>
            <a:noFill/>
          </a:ln>
        </p:spPr>
      </p:pic>
      <p:sp>
        <p:nvSpPr>
          <p:cNvPr id="2" name="Google Shape;126;p3">
            <a:extLst>
              <a:ext uri="{FF2B5EF4-FFF2-40B4-BE49-F238E27FC236}">
                <a16:creationId xmlns:a16="http://schemas.microsoft.com/office/drawing/2014/main" id="{24024443-9BB2-67B3-571B-6A7FDF780B95}"/>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B9B77672-FBCC-0679-A121-ACECEB202830}"/>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195A2CF0-80CB-B494-5362-9900EAAD2F53}"/>
              </a:ext>
            </a:extLst>
          </p:cNvPr>
          <p:cNvPicPr preferRelativeResize="0"/>
          <p:nvPr/>
        </p:nvPicPr>
        <p:blipFill rotWithShape="1">
          <a:blip r:embed="rId6">
            <a:alphaModFix/>
          </a:blip>
          <a:srcRect/>
          <a:stretch/>
        </p:blipFill>
        <p:spPr>
          <a:xfrm>
            <a:off x="16608176" y="9256346"/>
            <a:ext cx="1171299" cy="552654"/>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35ED0031-5377-5933-45CD-13E18FEB016E}"/>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Custom</PresentationFormat>
  <Paragraphs>61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created xsi:type="dcterms:W3CDTF">2006-08-16T00:00:00Z</dcterms:created>
  <dcterms:modified xsi:type="dcterms:W3CDTF">2024-11-08T09:42:46Z</dcterms:modified>
</cp:coreProperties>
</file>