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57" r:id="rId3"/>
    <p:sldId id="258" r:id="rId4"/>
    <p:sldId id="280" r:id="rId5"/>
    <p:sldId id="260" r:id="rId6"/>
    <p:sldId id="281" r:id="rId7"/>
    <p:sldId id="282" r:id="rId8"/>
    <p:sldId id="283" r:id="rId9"/>
    <p:sldId id="262" r:id="rId10"/>
    <p:sldId id="285" r:id="rId11"/>
    <p:sldId id="287" r:id="rId12"/>
    <p:sldId id="284" r:id="rId13"/>
    <p:sldId id="263" r:id="rId14"/>
    <p:sldId id="264" r:id="rId15"/>
    <p:sldId id="288" r:id="rId16"/>
    <p:sldId id="290" r:id="rId17"/>
    <p:sldId id="291" r:id="rId18"/>
    <p:sldId id="292" r:id="rId19"/>
    <p:sldId id="293" r:id="rId20"/>
    <p:sldId id="294" r:id="rId21"/>
    <p:sldId id="295" r:id="rId22"/>
    <p:sldId id="269" r:id="rId23"/>
    <p:sldId id="296" r:id="rId24"/>
    <p:sldId id="298" r:id="rId25"/>
    <p:sldId id="299" r:id="rId26"/>
    <p:sldId id="271" r:id="rId27"/>
    <p:sldId id="273" r:id="rId28"/>
    <p:sldId id="300" r:id="rId29"/>
    <p:sldId id="274" r:id="rId30"/>
    <p:sldId id="275" r:id="rId31"/>
    <p:sldId id="276" r:id="rId32"/>
    <p:sldId id="277" r:id="rId33"/>
    <p:sldId id="301" r:id="rId34"/>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W0I3vQrkkBNZbX6ecmgh7+O/+6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na Kyriakidi" initials="DK" lastIdx="0" clrIdx="0">
    <p:extLst>
      <p:ext uri="{19B8F6BF-5375-455C-9EA6-DF929625EA0E}">
        <p15:presenceInfo xmlns:p15="http://schemas.microsoft.com/office/powerpoint/2012/main" userId="Domna Kyriakid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258"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095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67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0387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25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551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5092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57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470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049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577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1332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13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6033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3103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3" name="Google Shape;40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636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271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687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3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88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3"/>
          <p:cNvSpPr>
            <a:spLocks noGrp="1"/>
          </p:cNvSpPr>
          <p:nvPr>
            <p:ph type="pic" idx="2"/>
          </p:nvPr>
        </p:nvSpPr>
        <p:spPr>
          <a:xfrm>
            <a:off x="1792288" y="612775"/>
            <a:ext cx="5486400" cy="4114800"/>
          </a:xfrm>
          <a:prstGeom prst="rect">
            <a:avLst/>
          </a:prstGeom>
          <a:noFill/>
          <a:ln>
            <a:noFill/>
          </a:ln>
        </p:spPr>
      </p:sp>
      <p:sp>
        <p:nvSpPr>
          <p:cNvPr id="64" name="Google Shape;64;p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https://www.edutopia.org/article/question-change-teaching-practice-student-feedback/"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prodigygame.com/main-en/blog/types-of-assessment/" TargetMode="External"/><Relationship Id="rId5" Type="http://schemas.openxmlformats.org/officeDocument/2006/relationships/image" Target="../media/image2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hyperlink" Target="https://www.cmu.edu/teaching/assessment/basics/formative-summative.html" TargetMode="External"/><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WG1CoPgJfY" TargetMode="External"/><Relationship Id="rId3" Type="http://schemas.openxmlformats.org/officeDocument/2006/relationships/notesSlide" Target="../notesSlides/notesSlide28.xml"/><Relationship Id="rId7"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video" Target="https://www.youtube.com/embed/-WG1CoPgJfY"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avocor.com/blog/interactive-presentation-ideas-for-classroom/" TargetMode="External"/><Relationship Id="rId5" Type="http://schemas.openxmlformats.org/officeDocument/2006/relationships/image" Target="../media/image8.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https://www.learnow.live/blog/blended-learning-combining-online-and-in-person-instruction" TargetMode="External"/><Relationship Id="rId3" Type="http://schemas.openxmlformats.org/officeDocument/2006/relationships/image" Target="../media/image10.png"/><Relationship Id="rId7" Type="http://schemas.openxmlformats.org/officeDocument/2006/relationships/hyperlink" Target="https://avidopenaccess.org/resource/flip-the-learning-in-your-classroo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www.avocor.com/blog/interactive-presentation-ideas-for-classroom/" TargetMode="External"/><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hyperlink" Target="https://www.edutopia.org/article/question-change-teaching-practice-student-feedback/" TargetMode="External"/><Relationship Id="rId3" Type="http://schemas.openxmlformats.org/officeDocument/2006/relationships/image" Target="../media/image10.png"/><Relationship Id="rId7" Type="http://schemas.openxmlformats.org/officeDocument/2006/relationships/hyperlink" Target="https://www.prodigygame.com/main-en/blog/types-of-assessment/"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simplilearn.com/tutorials/time-management-tutorial/best-time-management-tips-for-students" TargetMode="External"/><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https://www.youtube.com/watch?v=-WG1CoPgJf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hyperlink" Target="https://avidopenaccess.org/resource/flip-the-learning-in-your-classro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hyperlink" Target="https://www.simplilearn.com/tutorials/time-management-tutorial/best-time-management-tips-for-students" TargetMode="External"/><Relationship Id="rId3" Type="http://schemas.openxmlformats.org/officeDocument/2006/relationships/image" Target="../media/image11.pn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028700" y="2960095"/>
            <a:ext cx="9259269" cy="39395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l-GR" sz="4400" b="1" i="0" u="none" strike="noStrike" cap="none" dirty="0">
                <a:solidFill>
                  <a:srgbClr val="FB8709"/>
                </a:solidFill>
                <a:latin typeface="Arial"/>
                <a:ea typeface="Arial"/>
                <a:cs typeface="Arial"/>
                <a:sym typeface="Arial"/>
              </a:rPr>
              <a:t>Ενότητα 4 - </a:t>
            </a:r>
            <a:r>
              <a:rPr lang="en-US" sz="4400" b="1" i="0" u="none" strike="noStrike" cap="none" dirty="0" err="1">
                <a:solidFill>
                  <a:srgbClr val="FB8709"/>
                </a:solidFill>
                <a:latin typeface="Arial"/>
                <a:ea typeface="Arial"/>
                <a:cs typeface="Arial"/>
                <a:sym typeface="Arial"/>
              </a:rPr>
              <a:t>Εφ</a:t>
            </a:r>
            <a:r>
              <a:rPr lang="en-US" sz="4400" b="1" i="0" u="none" strike="noStrike" cap="none" dirty="0">
                <a:solidFill>
                  <a:srgbClr val="FB8709"/>
                </a:solidFill>
                <a:latin typeface="Arial"/>
                <a:ea typeface="Arial"/>
                <a:cs typeface="Arial"/>
                <a:sym typeface="Arial"/>
              </a:rPr>
              <a:t>αρμογή της προσέγγισης της αν</a:t>
            </a:r>
            <a:r>
              <a:rPr lang="el-GR" sz="4400" b="1" i="0" u="none" strike="noStrike" cap="none" dirty="0" err="1">
                <a:solidFill>
                  <a:srgbClr val="FB8709"/>
                </a:solidFill>
                <a:latin typeface="Arial"/>
                <a:ea typeface="Arial"/>
                <a:cs typeface="Arial"/>
                <a:sym typeface="Arial"/>
              </a:rPr>
              <a:t>εστραμ</a:t>
            </a:r>
            <a:r>
              <a:rPr lang="en-US" sz="4400" b="1" i="0" u="none" strike="noStrike" cap="none" dirty="0" err="1">
                <a:solidFill>
                  <a:srgbClr val="FB8709"/>
                </a:solidFill>
                <a:latin typeface="Arial"/>
                <a:ea typeface="Arial"/>
                <a:cs typeface="Arial"/>
                <a:sym typeface="Arial"/>
              </a:rPr>
              <a:t>μένης</a:t>
            </a:r>
            <a:r>
              <a:rPr lang="en-US" sz="4400" b="1" i="0" u="none" strike="noStrike" cap="none" dirty="0">
                <a:solidFill>
                  <a:srgbClr val="FB8709"/>
                </a:solidFill>
                <a:latin typeface="Arial"/>
                <a:ea typeface="Arial"/>
                <a:cs typeface="Arial"/>
                <a:sym typeface="Arial"/>
              </a:rPr>
              <a:t> </a:t>
            </a:r>
            <a:r>
              <a:rPr lang="en-US" sz="4400" b="1" i="0" u="none" strike="noStrike" cap="none" dirty="0" err="1">
                <a:solidFill>
                  <a:srgbClr val="FB8709"/>
                </a:solidFill>
                <a:latin typeface="Arial"/>
                <a:ea typeface="Arial"/>
                <a:cs typeface="Arial"/>
                <a:sym typeface="Arial"/>
              </a:rPr>
              <a:t>τάξης</a:t>
            </a:r>
            <a:r>
              <a:rPr lang="en-US" sz="4400" b="1" i="0" u="none" strike="noStrike" cap="none" dirty="0">
                <a:solidFill>
                  <a:srgbClr val="FB8709"/>
                </a:solidFill>
                <a:latin typeface="Arial"/>
                <a:ea typeface="Arial"/>
                <a:cs typeface="Arial"/>
                <a:sym typeface="Arial"/>
              </a:rPr>
              <a:t> και </a:t>
            </a:r>
            <a:r>
              <a:rPr lang="en-US" sz="4400" b="1" i="0" u="none" strike="noStrike" cap="none" dirty="0" err="1">
                <a:solidFill>
                  <a:srgbClr val="FB8709"/>
                </a:solidFill>
                <a:latin typeface="Arial"/>
                <a:ea typeface="Arial"/>
                <a:cs typeface="Arial"/>
                <a:sym typeface="Arial"/>
              </a:rPr>
              <a:t>της</a:t>
            </a:r>
            <a:r>
              <a:rPr lang="en-US" sz="4400" b="1" i="0" u="none" strike="noStrike" cap="none" dirty="0">
                <a:solidFill>
                  <a:srgbClr val="FB8709"/>
                </a:solidFill>
                <a:latin typeface="Arial"/>
                <a:ea typeface="Arial"/>
                <a:cs typeface="Arial"/>
                <a:sym typeface="Arial"/>
              </a:rPr>
              <a:t> </a:t>
            </a:r>
            <a:r>
              <a:rPr lang="en-US" sz="4400" b="1" i="0" u="none" strike="noStrike" cap="none" dirty="0" err="1">
                <a:solidFill>
                  <a:srgbClr val="FB8709"/>
                </a:solidFill>
                <a:latin typeface="Arial"/>
                <a:ea typeface="Arial"/>
                <a:cs typeface="Arial"/>
                <a:sym typeface="Arial"/>
              </a:rPr>
              <a:t>συνεργ</a:t>
            </a:r>
            <a:r>
              <a:rPr lang="en-US" sz="4400" b="1" i="0" u="none" strike="noStrike" cap="none" dirty="0">
                <a:solidFill>
                  <a:srgbClr val="FB8709"/>
                </a:solidFill>
                <a:latin typeface="Arial"/>
                <a:ea typeface="Arial"/>
                <a:cs typeface="Arial"/>
                <a:sym typeface="Arial"/>
              </a:rPr>
              <a:t>ατικής μάθησης</a:t>
            </a:r>
            <a:endParaRPr sz="4400" b="1" dirty="0">
              <a:solidFill>
                <a:srgbClr val="FB8709"/>
              </a:solidFill>
              <a:latin typeface="Arial"/>
              <a:ea typeface="Arial"/>
              <a:cs typeface="Arial"/>
              <a:sym typeface="Arial"/>
            </a:endParaRPr>
          </a:p>
          <a:p>
            <a:pPr marL="0" marR="0" lvl="0" indent="0" algn="l" rtl="0">
              <a:spcBef>
                <a:spcPts val="0"/>
              </a:spcBef>
              <a:spcAft>
                <a:spcPts val="0"/>
              </a:spcAft>
              <a:buNone/>
            </a:pPr>
            <a:r>
              <a:rPr lang="el-GR" sz="4000" b="1" i="0" u="none" strike="noStrike" cap="none" dirty="0">
                <a:solidFill>
                  <a:srgbClr val="053249"/>
                </a:solidFill>
                <a:latin typeface="Arial"/>
                <a:ea typeface="Arial"/>
                <a:cs typeface="Arial"/>
                <a:sym typeface="Arial"/>
              </a:rPr>
              <a:t>Μάθημα 4 - </a:t>
            </a:r>
            <a:r>
              <a:rPr lang="en-US" sz="4000" b="1" dirty="0" err="1">
                <a:solidFill>
                  <a:srgbClr val="053249"/>
                </a:solidFill>
                <a:latin typeface="Arial"/>
                <a:ea typeface="Arial"/>
                <a:cs typeface="Arial"/>
                <a:sym typeface="Arial"/>
              </a:rPr>
              <a:t>Πρ</a:t>
            </a:r>
            <a:r>
              <a:rPr lang="en-US" sz="4000" b="1" dirty="0">
                <a:solidFill>
                  <a:srgbClr val="053249"/>
                </a:solidFill>
                <a:latin typeface="Arial"/>
                <a:ea typeface="Arial"/>
                <a:cs typeface="Arial"/>
                <a:sym typeface="Arial"/>
              </a:rPr>
              <a:t>ακτικές στρατηγικές για να α</a:t>
            </a:r>
            <a:r>
              <a:rPr lang="el-GR" sz="4000" b="1" dirty="0" err="1">
                <a:solidFill>
                  <a:srgbClr val="053249"/>
                </a:solidFill>
                <a:latin typeface="Arial"/>
                <a:ea typeface="Arial"/>
                <a:cs typeface="Arial"/>
                <a:sym typeface="Arial"/>
              </a:rPr>
              <a:t>ντιστρέψετε</a:t>
            </a:r>
            <a:r>
              <a:rPr lang="el-GR" sz="4000" b="1" dirty="0">
                <a:solidFill>
                  <a:srgbClr val="053249"/>
                </a:solidFill>
                <a:latin typeface="Arial"/>
                <a:ea typeface="Arial"/>
                <a:cs typeface="Arial"/>
                <a:sym typeface="Arial"/>
              </a:rPr>
              <a:t> </a:t>
            </a:r>
            <a:r>
              <a:rPr lang="en-US" sz="4000" b="1" dirty="0" err="1">
                <a:solidFill>
                  <a:srgbClr val="053249"/>
                </a:solidFill>
                <a:latin typeface="Arial"/>
                <a:ea typeface="Arial"/>
                <a:cs typeface="Arial"/>
                <a:sym typeface="Arial"/>
              </a:rPr>
              <a:t>την</a:t>
            </a:r>
            <a:r>
              <a:rPr lang="en-US" sz="4000" b="1" dirty="0">
                <a:solidFill>
                  <a:srgbClr val="053249"/>
                </a:solidFill>
                <a:latin typeface="Arial"/>
                <a:ea typeface="Arial"/>
                <a:cs typeface="Arial"/>
                <a:sym typeface="Arial"/>
              </a:rPr>
              <a:t> τάξη σας</a:t>
            </a:r>
            <a:endParaRPr b="1" dirty="0"/>
          </a:p>
        </p:txBody>
      </p:sp>
      <p:sp>
        <p:nvSpPr>
          <p:cNvPr id="85" name="Google Shape;85;p1"/>
          <p:cNvSpPr/>
          <p:nvPr/>
        </p:nvSpPr>
        <p:spPr>
          <a:xfrm rot="10800000">
            <a:off x="9673884" y="-1920219"/>
            <a:ext cx="10305338" cy="10262060"/>
          </a:xfrm>
          <a:custGeom>
            <a:avLst/>
            <a:gdLst/>
            <a:ahLst/>
            <a:cxnLst/>
            <a:rect l="l" t="t" r="r" b="b"/>
            <a:pathLst>
              <a:path w="6350000" h="6323333" extrusionOk="0">
                <a:moveTo>
                  <a:pt x="6350000" y="6323333"/>
                </a:moveTo>
                <a:lnTo>
                  <a:pt x="0" y="6323333"/>
                </a:lnTo>
                <a:lnTo>
                  <a:pt x="0" y="0"/>
                </a:lnTo>
                <a:lnTo>
                  <a:pt x="6350000" y="6323333"/>
                </a:lnTo>
                <a:close/>
              </a:path>
            </a:pathLst>
          </a:custGeom>
          <a:solidFill>
            <a:srgbClr val="FB8709"/>
          </a:solidFill>
          <a:ln>
            <a:noFill/>
          </a:ln>
        </p:spPr>
        <p:txBody>
          <a:bodyPr/>
          <a:lstStyle/>
          <a:p>
            <a:endParaRPr lang="en-BE"/>
          </a:p>
        </p:txBody>
      </p:sp>
      <p:sp>
        <p:nvSpPr>
          <p:cNvPr id="86" name="Google Shape;86;p1"/>
          <p:cNvSpPr/>
          <p:nvPr/>
        </p:nvSpPr>
        <p:spPr>
          <a:xfrm rot="-5400000">
            <a:off x="13579297" y="5173799"/>
            <a:ext cx="5050689" cy="5175713"/>
          </a:xfrm>
          <a:custGeom>
            <a:avLst/>
            <a:gdLst/>
            <a:ahLst/>
            <a:cxnLst/>
            <a:rect l="l" t="t" r="r" b="b"/>
            <a:pathLst>
              <a:path w="6350000" h="6507187" extrusionOk="0">
                <a:moveTo>
                  <a:pt x="6350000" y="6507187"/>
                </a:moveTo>
                <a:lnTo>
                  <a:pt x="0" y="6507187"/>
                </a:lnTo>
                <a:lnTo>
                  <a:pt x="0" y="0"/>
                </a:lnTo>
                <a:lnTo>
                  <a:pt x="6350000" y="6507187"/>
                </a:lnTo>
                <a:close/>
              </a:path>
            </a:pathLst>
          </a:custGeom>
          <a:solidFill>
            <a:srgbClr val="053249"/>
          </a:solidFill>
          <a:ln>
            <a:noFill/>
          </a:ln>
        </p:spPr>
        <p:txBody>
          <a:bodyPr/>
          <a:lstStyle/>
          <a:p>
            <a:endParaRPr lang="en-BE"/>
          </a:p>
        </p:txBody>
      </p:sp>
      <p:sp>
        <p:nvSpPr>
          <p:cNvPr id="87" name="Google Shape;87;p1"/>
          <p:cNvSpPr/>
          <p:nvPr/>
        </p:nvSpPr>
        <p:spPr>
          <a:xfrm>
            <a:off x="685288" y="6515100"/>
            <a:ext cx="3367356" cy="3367356"/>
          </a:xfrm>
          <a:custGeom>
            <a:avLst/>
            <a:gdLst/>
            <a:ahLst/>
            <a:cxnLst/>
            <a:rect l="l" t="t" r="r" b="b"/>
            <a:pathLst>
              <a:path w="3367356" h="3367356" extrusionOk="0">
                <a:moveTo>
                  <a:pt x="0" y="0"/>
                </a:moveTo>
                <a:lnTo>
                  <a:pt x="3367356" y="0"/>
                </a:lnTo>
                <a:lnTo>
                  <a:pt x="3367356" y="3367356"/>
                </a:lnTo>
                <a:lnTo>
                  <a:pt x="0" y="3367356"/>
                </a:lnTo>
                <a:lnTo>
                  <a:pt x="0" y="0"/>
                </a:lnTo>
                <a:close/>
              </a:path>
            </a:pathLst>
          </a:custGeom>
          <a:blipFill rotWithShape="1">
            <a:blip r:embed="rId3">
              <a:alphaModFix/>
            </a:blip>
            <a:stretch>
              <a:fillRect/>
            </a:stretch>
          </a:blipFill>
          <a:ln>
            <a:noFill/>
          </a:ln>
        </p:spPr>
        <p:txBody>
          <a:bodyPr/>
          <a:lstStyle/>
          <a:p>
            <a:endParaRPr lang="en-BE"/>
          </a:p>
        </p:txBody>
      </p:sp>
      <p:sp>
        <p:nvSpPr>
          <p:cNvPr id="88" name="Google Shape;88;p1"/>
          <p:cNvSpPr/>
          <p:nvPr/>
        </p:nvSpPr>
        <p:spPr>
          <a:xfrm>
            <a:off x="685288" y="8961260"/>
            <a:ext cx="3742515" cy="1010479"/>
          </a:xfrm>
          <a:custGeom>
            <a:avLst/>
            <a:gdLst/>
            <a:ahLst/>
            <a:cxnLst/>
            <a:rect l="l" t="t" r="r" b="b"/>
            <a:pathLst>
              <a:path w="3742515" h="1010479" extrusionOk="0">
                <a:moveTo>
                  <a:pt x="0" y="0"/>
                </a:moveTo>
                <a:lnTo>
                  <a:pt x="3742515" y="0"/>
                </a:lnTo>
                <a:lnTo>
                  <a:pt x="3742515" y="1010479"/>
                </a:lnTo>
                <a:lnTo>
                  <a:pt x="0" y="1010479"/>
                </a:lnTo>
                <a:lnTo>
                  <a:pt x="0" y="0"/>
                </a:lnTo>
                <a:close/>
              </a:path>
            </a:pathLst>
          </a:custGeom>
          <a:blipFill rotWithShape="1">
            <a:blip r:embed="rId4">
              <a:alphaModFix/>
            </a:blip>
            <a:stretch>
              <a:fillRect/>
            </a:stretch>
          </a:blipFill>
          <a:ln>
            <a:noFill/>
          </a:ln>
        </p:spPr>
        <p:txBody>
          <a:bodyPr/>
          <a:lstStyle/>
          <a:p>
            <a:endParaRPr lang="en-BE"/>
          </a:p>
        </p:txBody>
      </p:sp>
      <p:sp>
        <p:nvSpPr>
          <p:cNvPr id="89" name="Google Shape;89;p1"/>
          <p:cNvSpPr txBox="1"/>
          <p:nvPr/>
        </p:nvSpPr>
        <p:spPr>
          <a:xfrm>
            <a:off x="1028700" y="1501381"/>
            <a:ext cx="11295250" cy="1071880"/>
          </a:xfrm>
          <a:prstGeom prst="rect">
            <a:avLst/>
          </a:prstGeom>
          <a:noFill/>
          <a:ln>
            <a:noFill/>
          </a:ln>
        </p:spPr>
        <p:txBody>
          <a:bodyPr spcFirstLastPara="1" wrap="square" lIns="0" tIns="0" rIns="0" bIns="0" anchor="t" anchorCtr="0">
            <a:spAutoFit/>
          </a:bodyPr>
          <a:lstStyle/>
          <a:p>
            <a:pPr marL="0" marR="0" lvl="0" indent="0" algn="l" rtl="0">
              <a:lnSpc>
                <a:spcPct val="121006"/>
              </a:lnSpc>
              <a:spcBef>
                <a:spcPts val="0"/>
              </a:spcBef>
              <a:spcAft>
                <a:spcPts val="0"/>
              </a:spcAft>
              <a:buNone/>
            </a:pPr>
            <a:r>
              <a:rPr lang="en-US" sz="3499">
                <a:solidFill>
                  <a:srgbClr val="053249"/>
                </a:solidFill>
                <a:latin typeface="Arial"/>
                <a:ea typeface="Arial"/>
                <a:cs typeface="Arial"/>
                <a:sym typeface="Arial"/>
              </a:rPr>
              <a:t>CollaboratiVET Πρόγραμμα σπουδών για καθηγητές/εκπαιδευτές/εκπαιδευτικούς ΕΕΚ </a:t>
            </a:r>
            <a:endParaRPr/>
          </a:p>
        </p:txBody>
      </p:sp>
      <p:sp>
        <p:nvSpPr>
          <p:cNvPr id="91" name="Google Shape;91;p1"/>
          <p:cNvSpPr txBox="1"/>
          <p:nvPr/>
        </p:nvSpPr>
        <p:spPr>
          <a:xfrm>
            <a:off x="4350680" y="8726323"/>
            <a:ext cx="6720632" cy="1292662"/>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2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050" b="0" i="0" u="none" strike="noStrike" cap="none" dirty="0">
              <a:solidFill>
                <a:srgbClr val="121212"/>
              </a:solidFill>
              <a:latin typeface="Arial"/>
              <a:ea typeface="Arial"/>
              <a:cs typeface="Arial"/>
              <a:sym typeface="Arial"/>
            </a:endParaRPr>
          </a:p>
        </p:txBody>
      </p:sp>
      <p:pic>
        <p:nvPicPr>
          <p:cNvPr id="2" name="Picture 1" descr="A group of people sitting at a table&#10;&#10;Description automatically generated">
            <a:extLst>
              <a:ext uri="{FF2B5EF4-FFF2-40B4-BE49-F238E27FC236}">
                <a16:creationId xmlns:a16="http://schemas.microsoft.com/office/drawing/2014/main" id="{E093C748-64F3-92E1-EDBD-27E409F629F3}"/>
              </a:ext>
            </a:extLst>
          </p:cNvPr>
          <p:cNvPicPr>
            <a:picLocks noChangeAspect="1"/>
          </p:cNvPicPr>
          <p:nvPr/>
        </p:nvPicPr>
        <p:blipFill>
          <a:blip r:embed="rId5"/>
          <a:srcRect r="59736" b="14882"/>
          <a:stretch/>
        </p:blipFill>
        <p:spPr>
          <a:xfrm>
            <a:off x="10849375" y="777949"/>
            <a:ext cx="6515473" cy="7747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oogle Shape;92;p1">
            <a:extLst>
              <a:ext uri="{FF2B5EF4-FFF2-40B4-BE49-F238E27FC236}">
                <a16:creationId xmlns:a16="http://schemas.microsoft.com/office/drawing/2014/main" id="{0D53D2F3-6303-DC12-7BE0-EFD5CA5E3CD5}"/>
              </a:ext>
            </a:extLst>
          </p:cNvPr>
          <p:cNvPicPr preferRelativeResize="0"/>
          <p:nvPr/>
        </p:nvPicPr>
        <p:blipFill rotWithShape="1">
          <a:blip r:embed="rId6">
            <a:alphaModFix/>
          </a:blip>
          <a:srcRect/>
          <a:stretch/>
        </p:blipFill>
        <p:spPr>
          <a:xfrm>
            <a:off x="16291715" y="9134863"/>
            <a:ext cx="1310997" cy="4767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5"/>
        <p:cNvGrpSpPr/>
        <p:nvPr/>
      </p:nvGrpSpPr>
      <p:grpSpPr>
        <a:xfrm>
          <a:off x="0" y="0"/>
          <a:ext cx="0" cy="0"/>
          <a:chOff x="0" y="0"/>
          <a:chExt cx="0" cy="0"/>
        </a:xfrm>
      </p:grpSpPr>
      <p:sp>
        <p:nvSpPr>
          <p:cNvPr id="176" name="Google Shape;176;p7"/>
          <p:cNvSpPr txBox="1"/>
          <p:nvPr/>
        </p:nvSpPr>
        <p:spPr>
          <a:xfrm>
            <a:off x="3058697" y="773904"/>
            <a:ext cx="13265244"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n-US" sz="3200" b="1" dirty="0">
                <a:solidFill>
                  <a:srgbClr val="033C5B"/>
                </a:solidFill>
              </a:rPr>
              <a:t>Οφέλη του </a:t>
            </a:r>
            <a:r>
              <a:rPr lang="en-US" sz="3200" b="1" dirty="0">
                <a:solidFill>
                  <a:srgbClr val="033C5B"/>
                </a:solidFill>
                <a:latin typeface="Arial"/>
                <a:ea typeface="Arial"/>
                <a:cs typeface="Arial"/>
                <a:sym typeface="Arial"/>
              </a:rPr>
              <a:t>αποτελεσματικού σχεδιασμού των μαθητών</a:t>
            </a:r>
            <a:endParaRPr sz="3200" b="1" dirty="0">
              <a:solidFill>
                <a:srgbClr val="033C5B"/>
              </a:solidFill>
              <a:latin typeface="Arial"/>
              <a:ea typeface="Arial"/>
              <a:cs typeface="Arial"/>
              <a:sym typeface="Arial"/>
            </a:endParaRPr>
          </a:p>
        </p:txBody>
      </p:sp>
      <p:sp>
        <p:nvSpPr>
          <p:cNvPr id="177" name="Google Shape;177;p7"/>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79" name="Google Shape;179;p7"/>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182" name="Google Shape;182;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83" name="Google Shape;183;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85" name="Google Shape;185;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058697" y="1719419"/>
            <a:ext cx="12596939" cy="1420325"/>
          </a:xfrm>
          <a:prstGeom prst="rect">
            <a:avLst/>
          </a:prstGeom>
          <a:noFill/>
        </p:spPr>
        <p:txBody>
          <a:bodyPr wrap="square" rtlCol="0">
            <a:spAutoFit/>
          </a:bodyPr>
          <a:lstStyle/>
          <a:p>
            <a:pPr>
              <a:lnSpc>
                <a:spcPct val="150000"/>
              </a:lnSpc>
            </a:pPr>
            <a:r>
              <a:rPr lang="en-US" sz="2000" dirty="0"/>
              <a:t>Ο μαθητικός προγραμματισμός δίνει τη δυνατότητα στους μαθητές να αναλάβουν τον έλεγχο της εκπαίδευσής τους, οργανώνοντας το χρόνο τους και θέτοντας σαφείς στόχους. Αυτή η προσέγγιση βελτιώνει τα μαθησιακά αποτελέσματα, μειώνει το άγχος και ενισχύει τη συμμετοχή στην τάξη.</a:t>
            </a:r>
            <a:endParaRPr lang="en-US" dirty="0"/>
          </a:p>
        </p:txBody>
      </p:sp>
      <p:sp>
        <p:nvSpPr>
          <p:cNvPr id="4" name="TextBox 3"/>
          <p:cNvSpPr txBox="1"/>
          <p:nvPr/>
        </p:nvSpPr>
        <p:spPr>
          <a:xfrm>
            <a:off x="8240297" y="3628250"/>
            <a:ext cx="9909158" cy="4708981"/>
          </a:xfrm>
          <a:prstGeom prst="rect">
            <a:avLst/>
          </a:prstGeom>
          <a:noFill/>
        </p:spPr>
        <p:txBody>
          <a:bodyPr wrap="square" rtlCol="0">
            <a:spAutoFit/>
          </a:bodyPr>
          <a:lstStyle/>
          <a:p>
            <a:pPr lvl="0">
              <a:lnSpc>
                <a:spcPct val="150000"/>
              </a:lnSpc>
            </a:pPr>
            <a:r>
              <a:rPr lang="en-US" sz="2000" b="1" dirty="0">
                <a:solidFill>
                  <a:schemeClr val="accent6">
                    <a:lumMod val="75000"/>
                  </a:schemeClr>
                </a:solidFill>
              </a:rPr>
              <a:t>Βελτιωμένη διαχείριση χρόνου: </a:t>
            </a:r>
            <a:r>
              <a:rPr lang="en-US" sz="2000" dirty="0"/>
              <a:t>Ο προγραμματισμός βοηθά τους μαθητές να διαχειρίζονται αποτελεσματικά το χρόνο τους, αποτρέποντας </a:t>
            </a:r>
            <a:r>
              <a:rPr lang="el-GR" sz="2000" dirty="0"/>
              <a:t>τη συσσώρευση </a:t>
            </a:r>
            <a:r>
              <a:rPr lang="en-US" sz="2000" dirty="0" err="1"/>
              <a:t>της</a:t>
            </a:r>
            <a:r>
              <a:rPr lang="en-US" sz="2000" dirty="0"/>
              <a:t> τελευταίας στιγμής και εξασφαλίζοντας αρκετό χρόνο για δύσκολες έννοιες.</a:t>
            </a:r>
          </a:p>
          <a:p>
            <a:pPr marL="342900" lvl="0" indent="-342900">
              <a:lnSpc>
                <a:spcPct val="150000"/>
              </a:lnSpc>
              <a:buFont typeface="Wingdings" panose="05000000000000000000" pitchFamily="2" charset="2"/>
              <a:buChar char="ü"/>
            </a:pPr>
            <a:endParaRPr lang="el-GR" sz="2000" dirty="0"/>
          </a:p>
          <a:p>
            <a:pPr lvl="0">
              <a:lnSpc>
                <a:spcPct val="150000"/>
              </a:lnSpc>
            </a:pPr>
            <a:r>
              <a:rPr lang="en-US" sz="2000" b="1" dirty="0">
                <a:solidFill>
                  <a:schemeClr val="accent6">
                    <a:lumMod val="75000"/>
                  </a:schemeClr>
                </a:solidFill>
              </a:rPr>
              <a:t>Καλύτερη κατανόηση: </a:t>
            </a:r>
            <a:r>
              <a:rPr lang="en-US" sz="2000" dirty="0"/>
              <a:t>Ο τακτικός προγραμματισμός επιτρέπει την επανάληψη δύσκολων θεμάτων, οδηγώντας σε βαθύτερη, μακροπρόθεσμη κατανόηση της ύλης.</a:t>
            </a:r>
          </a:p>
          <a:p>
            <a:pPr marL="342900" lvl="0" indent="-342900">
              <a:lnSpc>
                <a:spcPct val="150000"/>
              </a:lnSpc>
              <a:buFont typeface="Wingdings" panose="05000000000000000000" pitchFamily="2" charset="2"/>
              <a:buChar char="ü"/>
            </a:pPr>
            <a:endParaRPr lang="el-GR" sz="2000" dirty="0"/>
          </a:p>
          <a:p>
            <a:pPr lvl="0">
              <a:lnSpc>
                <a:spcPct val="150000"/>
              </a:lnSpc>
            </a:pPr>
            <a:r>
              <a:rPr lang="en-US" sz="2000" b="1" dirty="0">
                <a:solidFill>
                  <a:schemeClr val="accent6">
                    <a:lumMod val="75000"/>
                  </a:schemeClr>
                </a:solidFill>
              </a:rPr>
              <a:t>Μειωμένο άγχος: </a:t>
            </a:r>
            <a:r>
              <a:rPr lang="en-US" sz="2000" dirty="0"/>
              <a:t>Ο προγραμματισμός μειώνει το άγχος δημιουργώντας μια σαφή πορεία για την τήρηση των προθεσμιών, κάνοντας τους μαθητές να αισθάνονται λιγότερο καταβεβλημένοι.</a:t>
            </a:r>
            <a:endParaRPr lang="el-GR" sz="2000" dirty="0"/>
          </a:p>
        </p:txBody>
      </p:sp>
      <p:sp>
        <p:nvSpPr>
          <p:cNvPr id="7" name="Rectangle 6"/>
          <p:cNvSpPr/>
          <p:nvPr/>
        </p:nvSpPr>
        <p:spPr>
          <a:xfrm>
            <a:off x="2681140" y="4722109"/>
            <a:ext cx="3258976" cy="969818"/>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extBox 7"/>
          <p:cNvSpPr txBox="1"/>
          <p:nvPr/>
        </p:nvSpPr>
        <p:spPr>
          <a:xfrm>
            <a:off x="2938721" y="4704964"/>
            <a:ext cx="2798618" cy="707886"/>
          </a:xfrm>
          <a:prstGeom prst="rect">
            <a:avLst/>
          </a:prstGeom>
          <a:noFill/>
        </p:spPr>
        <p:txBody>
          <a:bodyPr wrap="square" rtlCol="0">
            <a:spAutoFit/>
          </a:bodyPr>
          <a:lstStyle/>
          <a:p>
            <a:r>
              <a:rPr lang="en-US" sz="2000" b="1" dirty="0">
                <a:solidFill>
                  <a:schemeClr val="accent6">
                    <a:lumMod val="75000"/>
                  </a:schemeClr>
                </a:solidFill>
              </a:rPr>
              <a:t>Επιπτώσεις στα μαθησιακά αποτελέσματα</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6245" y="6354995"/>
            <a:ext cx="883852" cy="88385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7595" y="4856180"/>
            <a:ext cx="992502" cy="992502"/>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7595" y="3427207"/>
            <a:ext cx="1102702" cy="1102702"/>
          </a:xfrm>
          <a:prstGeom prst="rect">
            <a:avLst/>
          </a:prstGeom>
        </p:spPr>
      </p:pic>
      <p:cxnSp>
        <p:nvCxnSpPr>
          <p:cNvPr id="19" name="Straight Arrow Connector 18"/>
          <p:cNvCxnSpPr/>
          <p:nvPr/>
        </p:nvCxnSpPr>
        <p:spPr>
          <a:xfrm flipV="1">
            <a:off x="6170295" y="4338669"/>
            <a:ext cx="900267" cy="43878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170295" y="5228243"/>
            <a:ext cx="752544" cy="1289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175306" y="5691927"/>
            <a:ext cx="747533" cy="47569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Google Shape;128;p3">
            <a:extLst>
              <a:ext uri="{FF2B5EF4-FFF2-40B4-BE49-F238E27FC236}">
                <a16:creationId xmlns:a16="http://schemas.microsoft.com/office/drawing/2014/main" id="{03A3DA22-6338-2364-D6B3-595B712ACCCB}"/>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F2E63121-F570-576E-4FFB-0FD3BA863CC3}"/>
              </a:ext>
            </a:extLst>
          </p:cNvPr>
          <p:cNvPicPr preferRelativeResize="0"/>
          <p:nvPr/>
        </p:nvPicPr>
        <p:blipFill rotWithShape="1">
          <a:blip r:embed="rId10">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1533135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5"/>
        <p:cNvGrpSpPr/>
        <p:nvPr/>
      </p:nvGrpSpPr>
      <p:grpSpPr>
        <a:xfrm>
          <a:off x="0" y="0"/>
          <a:ext cx="0" cy="0"/>
          <a:chOff x="0" y="0"/>
          <a:chExt cx="0" cy="0"/>
        </a:xfrm>
      </p:grpSpPr>
      <p:sp>
        <p:nvSpPr>
          <p:cNvPr id="176" name="Google Shape;176;p7"/>
          <p:cNvSpPr txBox="1"/>
          <p:nvPr/>
        </p:nvSpPr>
        <p:spPr>
          <a:xfrm>
            <a:off x="3058697" y="773904"/>
            <a:ext cx="13265244"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n-US" sz="3200" b="1" dirty="0">
                <a:solidFill>
                  <a:srgbClr val="033C5B"/>
                </a:solidFill>
              </a:rPr>
              <a:t>Οφέλη του </a:t>
            </a:r>
            <a:r>
              <a:rPr lang="en-US" sz="3200" b="1" dirty="0">
                <a:solidFill>
                  <a:srgbClr val="033C5B"/>
                </a:solidFill>
                <a:latin typeface="Arial"/>
                <a:ea typeface="Arial"/>
                <a:cs typeface="Arial"/>
                <a:sym typeface="Arial"/>
              </a:rPr>
              <a:t>αποτελεσματικού σχεδιασμού των μαθητών</a:t>
            </a:r>
            <a:endParaRPr sz="3200" b="1" dirty="0">
              <a:solidFill>
                <a:srgbClr val="033C5B"/>
              </a:solidFill>
              <a:latin typeface="Arial"/>
              <a:ea typeface="Arial"/>
              <a:cs typeface="Arial"/>
              <a:sym typeface="Arial"/>
            </a:endParaRPr>
          </a:p>
        </p:txBody>
      </p:sp>
      <p:sp>
        <p:nvSpPr>
          <p:cNvPr id="177" name="Google Shape;177;p7"/>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79" name="Google Shape;179;p7"/>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182" name="Google Shape;182;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83" name="Google Shape;183;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85" name="Google Shape;185;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8719010" y="2307570"/>
            <a:ext cx="9909158" cy="3323987"/>
          </a:xfrm>
          <a:prstGeom prst="rect">
            <a:avLst/>
          </a:prstGeom>
          <a:noFill/>
        </p:spPr>
        <p:txBody>
          <a:bodyPr wrap="square" rtlCol="0">
            <a:spAutoFit/>
          </a:bodyPr>
          <a:lstStyle/>
          <a:p>
            <a:pPr lvl="0">
              <a:lnSpc>
                <a:spcPct val="150000"/>
              </a:lnSpc>
            </a:pPr>
            <a:r>
              <a:rPr lang="en-US" sz="2000" b="1" dirty="0">
                <a:solidFill>
                  <a:schemeClr val="accent6">
                    <a:lumMod val="75000"/>
                  </a:schemeClr>
                </a:solidFill>
              </a:rPr>
              <a:t>Ουσιαστική δέσμευση: </a:t>
            </a:r>
            <a:r>
              <a:rPr lang="en-US" sz="2000" dirty="0"/>
              <a:t>Οι μαθητές που προγραμματίζουν εκ των προτέρων έρχονται στην τάξη καλύτερα προετοιμασμένοι, οδηγώντας σε πιο στοχαστικές συνεισφορές και συζητήσεις.</a:t>
            </a:r>
          </a:p>
          <a:p>
            <a:pPr lvl="0">
              <a:lnSpc>
                <a:spcPct val="150000"/>
              </a:lnSpc>
            </a:pPr>
            <a:endParaRPr lang="en-US" sz="2000" dirty="0"/>
          </a:p>
          <a:p>
            <a:pPr lvl="0">
              <a:lnSpc>
                <a:spcPct val="150000"/>
              </a:lnSpc>
            </a:pPr>
            <a:endParaRPr lang="el-GR" sz="2000" dirty="0"/>
          </a:p>
          <a:p>
            <a:pPr marL="342900" lvl="0" indent="-342900">
              <a:lnSpc>
                <a:spcPct val="150000"/>
              </a:lnSpc>
              <a:buFont typeface="Wingdings" panose="05000000000000000000" pitchFamily="2" charset="2"/>
              <a:buChar char="ü"/>
            </a:pPr>
            <a:endParaRPr lang="en-US" sz="2000" b="1" dirty="0"/>
          </a:p>
          <a:p>
            <a:pPr lvl="0">
              <a:lnSpc>
                <a:spcPct val="150000"/>
              </a:lnSpc>
            </a:pPr>
            <a:r>
              <a:rPr lang="en-US" sz="2000" b="1" dirty="0">
                <a:solidFill>
                  <a:schemeClr val="accent6">
                    <a:lumMod val="75000"/>
                  </a:schemeClr>
                </a:solidFill>
              </a:rPr>
              <a:t>Ετοιμότητα: </a:t>
            </a:r>
            <a:r>
              <a:rPr lang="en-US" sz="2000" dirty="0"/>
              <a:t>Ο προγραμματισμός βοηθά τους μαθητές να αισθάνονται σίγουροι και έτοιμοι για συζητήσεις και εργασίες, ενθαρρύνοντας την ενεργό συμμετοχή στην τάξη..</a:t>
            </a:r>
            <a:endParaRPr lang="el-GR" sz="2000" dirty="0"/>
          </a:p>
        </p:txBody>
      </p:sp>
      <p:sp>
        <p:nvSpPr>
          <p:cNvPr id="7" name="Rectangle 6"/>
          <p:cNvSpPr/>
          <p:nvPr/>
        </p:nvSpPr>
        <p:spPr>
          <a:xfrm>
            <a:off x="2956987" y="3157216"/>
            <a:ext cx="3258976" cy="969818"/>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extBox 7"/>
          <p:cNvSpPr txBox="1"/>
          <p:nvPr/>
        </p:nvSpPr>
        <p:spPr>
          <a:xfrm>
            <a:off x="3334838" y="3350049"/>
            <a:ext cx="2798618" cy="707886"/>
          </a:xfrm>
          <a:prstGeom prst="rect">
            <a:avLst/>
          </a:prstGeom>
          <a:noFill/>
        </p:spPr>
        <p:txBody>
          <a:bodyPr wrap="square" rtlCol="0">
            <a:spAutoFit/>
          </a:bodyPr>
          <a:lstStyle/>
          <a:p>
            <a:r>
              <a:rPr lang="en-US" sz="2000" b="1" dirty="0">
                <a:solidFill>
                  <a:schemeClr val="accent6">
                    <a:lumMod val="75000"/>
                  </a:schemeClr>
                </a:solidFill>
              </a:rPr>
              <a:t>Ενισχυμένη συμμετοχή στην τάξη</a:t>
            </a:r>
          </a:p>
        </p:txBody>
      </p:sp>
      <p:cxnSp>
        <p:nvCxnSpPr>
          <p:cNvPr id="19" name="Straight Arrow Connector 18"/>
          <p:cNvCxnSpPr/>
          <p:nvPr/>
        </p:nvCxnSpPr>
        <p:spPr>
          <a:xfrm flipV="1">
            <a:off x="6651662" y="2709160"/>
            <a:ext cx="900267" cy="43878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641882" y="4172564"/>
            <a:ext cx="747533" cy="47569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7778" y="2307570"/>
            <a:ext cx="1047920" cy="104792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5241" y="4514807"/>
            <a:ext cx="1062071" cy="1062071"/>
          </a:xfrm>
          <a:prstGeom prst="rect">
            <a:avLst/>
          </a:prstGeom>
        </p:spPr>
      </p:pic>
      <p:pic>
        <p:nvPicPr>
          <p:cNvPr id="25" name="Picture 24"/>
          <p:cNvPicPr/>
          <p:nvPr/>
        </p:nvPicPr>
        <p:blipFill>
          <a:blip r:embed="rId9" cstate="print">
            <a:extLst>
              <a:ext uri="{28A0092B-C50C-407E-A947-70E740481C1C}">
                <a14:useLocalDpi xmlns:a14="http://schemas.microsoft.com/office/drawing/2010/main" val="0"/>
              </a:ext>
            </a:extLst>
          </a:blip>
          <a:stretch>
            <a:fillRect/>
          </a:stretch>
        </p:blipFill>
        <p:spPr>
          <a:xfrm>
            <a:off x="4865064" y="6259946"/>
            <a:ext cx="9003335" cy="2544121"/>
          </a:xfrm>
          <a:prstGeom prst="rect">
            <a:avLst/>
          </a:prstGeom>
        </p:spPr>
      </p:pic>
      <p:sp>
        <p:nvSpPr>
          <p:cNvPr id="9" name="TextBox 8"/>
          <p:cNvSpPr txBox="1"/>
          <p:nvPr/>
        </p:nvSpPr>
        <p:spPr>
          <a:xfrm>
            <a:off x="5264727" y="8534400"/>
            <a:ext cx="2124688" cy="307777"/>
          </a:xfrm>
          <a:prstGeom prst="rect">
            <a:avLst/>
          </a:prstGeom>
          <a:noFill/>
        </p:spPr>
        <p:txBody>
          <a:bodyPr wrap="square" rtlCol="0">
            <a:spAutoFit/>
          </a:bodyPr>
          <a:lstStyle/>
          <a:p>
            <a:r>
              <a:rPr lang="en-US" dirty="0"/>
              <a:t>Φτιαγμένο με AI</a:t>
            </a:r>
          </a:p>
        </p:txBody>
      </p:sp>
      <p:sp>
        <p:nvSpPr>
          <p:cNvPr id="2" name="Google Shape;128;p3">
            <a:extLst>
              <a:ext uri="{FF2B5EF4-FFF2-40B4-BE49-F238E27FC236}">
                <a16:creationId xmlns:a16="http://schemas.microsoft.com/office/drawing/2014/main" id="{63AF9408-F4E4-6A9E-8E31-96127E125C5D}"/>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F13002D9-AB37-FF0D-88F5-C355FA23F82F}"/>
              </a:ext>
            </a:extLst>
          </p:cNvPr>
          <p:cNvPicPr preferRelativeResize="0"/>
          <p:nvPr/>
        </p:nvPicPr>
        <p:blipFill rotWithShape="1">
          <a:blip r:embed="rId10">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4051409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5"/>
        <p:cNvGrpSpPr/>
        <p:nvPr/>
      </p:nvGrpSpPr>
      <p:grpSpPr>
        <a:xfrm>
          <a:off x="0" y="0"/>
          <a:ext cx="0" cy="0"/>
          <a:chOff x="0" y="0"/>
          <a:chExt cx="0" cy="0"/>
        </a:xfrm>
      </p:grpSpPr>
      <p:sp>
        <p:nvSpPr>
          <p:cNvPr id="176" name="Google Shape;176;p7"/>
          <p:cNvSpPr txBox="1"/>
          <p:nvPr/>
        </p:nvSpPr>
        <p:spPr>
          <a:xfrm>
            <a:off x="3058697" y="773904"/>
            <a:ext cx="1326524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rgbClr val="033C5B"/>
                </a:solidFill>
                <a:sym typeface="Arial"/>
              </a:rPr>
              <a:t>Ενθάρρυνση του αποτελεσματικού σχεδιασμού των μαθητών</a:t>
            </a:r>
          </a:p>
          <a:p>
            <a:pPr marL="0" marR="0" lvl="0" indent="0" algn="l" rtl="0">
              <a:spcBef>
                <a:spcPts val="0"/>
              </a:spcBef>
              <a:spcAft>
                <a:spcPts val="0"/>
              </a:spcAft>
              <a:buNone/>
            </a:pPr>
            <a:r>
              <a:rPr lang="en-US" sz="3200" b="1" dirty="0">
                <a:solidFill>
                  <a:srgbClr val="033C5B"/>
                </a:solidFill>
              </a:rPr>
              <a:t>Ο ρόλος του εκπαιδευτικού</a:t>
            </a:r>
            <a:endParaRPr sz="3200" b="1" dirty="0">
              <a:solidFill>
                <a:srgbClr val="033C5B"/>
              </a:solidFill>
              <a:sym typeface="Arial"/>
            </a:endParaRPr>
          </a:p>
        </p:txBody>
      </p:sp>
      <p:sp>
        <p:nvSpPr>
          <p:cNvPr id="177" name="Google Shape;177;p7"/>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79" name="Google Shape;179;p7"/>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182" name="Google Shape;182;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83" name="Google Shape;183;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85" name="Google Shape;185;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3893127" y="2729345"/>
            <a:ext cx="7869382" cy="3785652"/>
          </a:xfrm>
          <a:prstGeom prst="rect">
            <a:avLst/>
          </a:prstGeom>
          <a:noFill/>
        </p:spPr>
        <p:txBody>
          <a:bodyPr wrap="square" rtlCol="0">
            <a:spAutoFit/>
          </a:bodyPr>
          <a:lstStyle/>
          <a:p>
            <a:pPr lvl="0">
              <a:lnSpc>
                <a:spcPct val="150000"/>
              </a:lnSpc>
            </a:pPr>
            <a:r>
              <a:rPr lang="en-US" sz="2000" dirty="0"/>
              <a:t>Οι εκπαιδευτικοί μπορούν να διευκολύνουν τον προγραμματισμό των μαθητών παρέχοντας σαφείς οδηγίες, σχετικές πηγές και πλαίσια για τη διαχείριση της ανεξάρτητης μάθησής τους.</a:t>
            </a:r>
          </a:p>
          <a:p>
            <a:pPr lvl="0">
              <a:lnSpc>
                <a:spcPct val="150000"/>
              </a:lnSpc>
            </a:pPr>
            <a:endParaRPr lang="en-US" sz="2000" dirty="0"/>
          </a:p>
          <a:p>
            <a:pPr lvl="0">
              <a:lnSpc>
                <a:spcPct val="150000"/>
              </a:lnSpc>
            </a:pPr>
            <a:r>
              <a:rPr lang="en-US" sz="2000" dirty="0"/>
              <a:t>Ο τακτικός έλεγχος και η ανατροφοδότηση σχετικά με τον προγραμματισμό και την πρόοδο της μελέτης των μαθητών μπορεί να είναι ιδιαίτερα επωφελής. Εξετάστε το ενδεχόμενο να ενσωματώσετε δεξιότητες προγραμματισμού και οργάνωσης ως μέρος του προγράμματος σπουδών, διδάσκοντας στους μαθητές αποτελεσματικές στρατηγικές για την οργάνωση και τη διαχείριση της μαθησιακής τους διαδικασίας.</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88453" y="1389457"/>
            <a:ext cx="4636655" cy="6954982"/>
          </a:xfrm>
          <a:prstGeom prst="rect">
            <a:avLst/>
          </a:prstGeom>
        </p:spPr>
      </p:pic>
      <p:sp>
        <p:nvSpPr>
          <p:cNvPr id="2" name="Google Shape;128;p3">
            <a:extLst>
              <a:ext uri="{FF2B5EF4-FFF2-40B4-BE49-F238E27FC236}">
                <a16:creationId xmlns:a16="http://schemas.microsoft.com/office/drawing/2014/main" id="{F520FF2F-A9D2-68C8-FE10-11079BDBE88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D1AC10D2-A15B-2F9A-3750-A4B10248A43D}"/>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913097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3058697" y="773904"/>
            <a:ext cx="13265244"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n-US" sz="3200" b="1" dirty="0">
                <a:solidFill>
                  <a:srgbClr val="033C5B"/>
                </a:solidFill>
                <a:latin typeface="Arial"/>
                <a:ea typeface="Arial"/>
                <a:cs typeface="Arial"/>
                <a:sym typeface="Arial"/>
              </a:rPr>
              <a:t>Ανάπτυξη βασικών δεξιοτήτων για την αναποδογυρισμένη μάθηση </a:t>
            </a:r>
            <a:endParaRPr sz="3200" b="1" dirty="0">
              <a:solidFill>
                <a:srgbClr val="033C5B"/>
              </a:solidFill>
              <a:latin typeface="Arial"/>
              <a:ea typeface="Arial"/>
              <a:cs typeface="Arial"/>
              <a:sym typeface="Arial"/>
            </a:endParaRPr>
          </a:p>
        </p:txBody>
      </p:sp>
      <p:sp>
        <p:nvSpPr>
          <p:cNvPr id="195" name="Google Shape;195;p8"/>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97" name="Google Shape;197;p8"/>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200" name="Google Shape;200;p8"/>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01" name="Google Shape;201;p8"/>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03" name="Google Shape;203;p8"/>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766824" y="1828800"/>
            <a:ext cx="15012651" cy="1477328"/>
          </a:xfrm>
          <a:prstGeom prst="rect">
            <a:avLst/>
          </a:prstGeom>
          <a:noFill/>
        </p:spPr>
        <p:txBody>
          <a:bodyPr wrap="square" rtlCol="0">
            <a:spAutoFit/>
          </a:bodyPr>
          <a:lstStyle/>
          <a:p>
            <a:pPr>
              <a:lnSpc>
                <a:spcPct val="150000"/>
              </a:lnSpc>
            </a:pPr>
            <a:r>
              <a:rPr lang="en-US" sz="2000" dirty="0"/>
              <a:t>Σε μια ανεστραμμένη τάξη, οι βασικές δεξιότητες των μαθητών, όπως η </a:t>
            </a:r>
            <a:r>
              <a:rPr lang="en-US" sz="2000" b="1" dirty="0">
                <a:solidFill>
                  <a:schemeClr val="accent6">
                    <a:lumMod val="75000"/>
                  </a:schemeClr>
                </a:solidFill>
              </a:rPr>
              <a:t>διαχείριση του χρόνου</a:t>
            </a:r>
            <a:r>
              <a:rPr lang="en-US" sz="2000" dirty="0"/>
              <a:t>, η </a:t>
            </a:r>
            <a:r>
              <a:rPr lang="en-US" sz="2000" b="1" dirty="0">
                <a:solidFill>
                  <a:schemeClr val="accent6">
                    <a:lumMod val="75000"/>
                  </a:schemeClr>
                </a:solidFill>
              </a:rPr>
              <a:t>αυτορρύθμιση </a:t>
            </a:r>
            <a:r>
              <a:rPr lang="en-US" sz="2000" dirty="0"/>
              <a:t>και η </a:t>
            </a:r>
            <a:r>
              <a:rPr lang="en-US" sz="2000" b="1" dirty="0">
                <a:solidFill>
                  <a:schemeClr val="accent6">
                    <a:lumMod val="75000"/>
                  </a:schemeClr>
                </a:solidFill>
              </a:rPr>
              <a:t>αποτελεσματική επικοινωνία</a:t>
            </a:r>
            <a:r>
              <a:rPr lang="en-US" sz="2000" dirty="0"/>
              <a:t>, είναι ζωτικής σημασίας. Αυτές οι δεξιότητες είναι ζωτικής σημασίας για την ακαδημαϊκή επιτυχία σε αυτό το μοντέλο και είναι </a:t>
            </a:r>
            <a:r>
              <a:rPr lang="en-US" sz="2000" dirty="0">
                <a:solidFill>
                  <a:schemeClr val="accent6">
                    <a:lumMod val="75000"/>
                  </a:schemeClr>
                </a:solidFill>
              </a:rPr>
              <a:t>εξίσου σημαντικές για τα σενάρια του πραγματικού </a:t>
            </a:r>
            <a:r>
              <a:rPr lang="en-US" sz="2000" dirty="0"/>
              <a:t>κόσμου, προετοιμάζοντας τους μαθητές για τη ζωή πέρα από την τάξη.</a:t>
            </a:r>
          </a:p>
        </p:txBody>
      </p:sp>
      <p:sp>
        <p:nvSpPr>
          <p:cNvPr id="3" name="TextBox 2"/>
          <p:cNvSpPr txBox="1"/>
          <p:nvPr/>
        </p:nvSpPr>
        <p:spPr>
          <a:xfrm>
            <a:off x="7057311" y="5525438"/>
            <a:ext cx="10610808" cy="1538883"/>
          </a:xfrm>
          <a:prstGeom prst="rect">
            <a:avLst/>
          </a:prstGeom>
          <a:noFill/>
        </p:spPr>
        <p:txBody>
          <a:bodyPr wrap="square" rtlCol="0">
            <a:spAutoFit/>
          </a:bodyPr>
          <a:lstStyle/>
          <a:p>
            <a:endParaRPr lang="en-US" dirty="0">
              <a:solidFill>
                <a:schemeClr val="accent6">
                  <a:lumMod val="75000"/>
                </a:schemeClr>
              </a:solidFill>
            </a:endParaRPr>
          </a:p>
          <a:p>
            <a:r>
              <a:rPr lang="en-US" sz="2000" b="1" dirty="0">
                <a:solidFill>
                  <a:schemeClr val="accent6">
                    <a:lumMod val="75000"/>
                  </a:schemeClr>
                </a:solidFill>
              </a:rPr>
              <a:t>Ενίσχυση των δεξιοτήτων επικοινωνίας:</a:t>
            </a:r>
            <a:br>
              <a:rPr lang="en-US" sz="2000" dirty="0"/>
            </a:br>
            <a:r>
              <a:rPr lang="en-US" sz="2000" dirty="0"/>
              <a:t>Ενθαρρύνετε ομαδικές εργασίες, παρουσιάσεις και ανατροφοδότηση από τους συμμαθητές σας για να βελτιώσετε την επικοινωνία, βοηθώντας τους μαθητές να εκφράζουν τις ιδέες τους και να απαντούν εποικοδομητικά.</a:t>
            </a:r>
          </a:p>
        </p:txBody>
      </p:sp>
      <p:sp>
        <p:nvSpPr>
          <p:cNvPr id="19" name="TextBox 18"/>
          <p:cNvSpPr txBox="1"/>
          <p:nvPr/>
        </p:nvSpPr>
        <p:spPr>
          <a:xfrm>
            <a:off x="7057311" y="3415509"/>
            <a:ext cx="10610809" cy="1538883"/>
          </a:xfrm>
          <a:prstGeom prst="rect">
            <a:avLst/>
          </a:prstGeom>
          <a:noFill/>
        </p:spPr>
        <p:txBody>
          <a:bodyPr wrap="square" rtlCol="0">
            <a:spAutoFit/>
          </a:bodyPr>
          <a:lstStyle/>
          <a:p>
            <a:endParaRPr lang="en-US" dirty="0">
              <a:solidFill>
                <a:schemeClr val="accent6">
                  <a:lumMod val="75000"/>
                </a:schemeClr>
              </a:solidFill>
            </a:endParaRPr>
          </a:p>
          <a:p>
            <a:r>
              <a:rPr lang="en-US" sz="2000" b="1" dirty="0">
                <a:solidFill>
                  <a:schemeClr val="accent6">
                    <a:lumMod val="75000"/>
                  </a:schemeClr>
                </a:solidFill>
              </a:rPr>
              <a:t>Διδασκαλία της αυτορρύθμισης και της διαχείρισης του χρόνου: </a:t>
            </a:r>
            <a:endParaRPr lang="en-US" sz="2000" dirty="0">
              <a:solidFill>
                <a:schemeClr val="accent6">
                  <a:lumMod val="75000"/>
                </a:schemeClr>
              </a:solidFill>
            </a:endParaRPr>
          </a:p>
          <a:p>
            <a:r>
              <a:rPr lang="en-US" sz="2000" dirty="0"/>
              <a:t>Βοηθήστε τους μαθητές να θέτουν σαφείς στόχους, να παρακολουθούν την πρόοδό τους και να αναστοχάζονται σχετικά με τη μάθησή τους. Διδάξτε τους τη διαχείριση του χρόνου καθοδηγώντας τους να ιεραρχούν τις εργασίες και να δημιουργούν προγράμματα μελέτης για την αποτελεσματική χρήση του χρόνου.</a:t>
            </a:r>
          </a:p>
        </p:txBody>
      </p:sp>
      <p:sp>
        <p:nvSpPr>
          <p:cNvPr id="20" name="TextBox 19"/>
          <p:cNvSpPr txBox="1"/>
          <p:nvPr/>
        </p:nvSpPr>
        <p:spPr>
          <a:xfrm>
            <a:off x="7057310" y="7217358"/>
            <a:ext cx="10610809" cy="1015663"/>
          </a:xfrm>
          <a:prstGeom prst="rect">
            <a:avLst/>
          </a:prstGeom>
          <a:noFill/>
        </p:spPr>
        <p:txBody>
          <a:bodyPr wrap="square" rtlCol="0">
            <a:spAutoFit/>
          </a:bodyPr>
          <a:lstStyle/>
          <a:p>
            <a:r>
              <a:rPr lang="en-US" sz="2000" b="1" dirty="0">
                <a:solidFill>
                  <a:schemeClr val="accent6">
                    <a:lumMod val="75000"/>
                  </a:schemeClr>
                </a:solidFill>
              </a:rPr>
              <a:t>Διευκόλυνση της ανάπτυξης δεξιοτήτων:</a:t>
            </a:r>
            <a:br>
              <a:rPr lang="en-US" sz="2000" dirty="0"/>
            </a:br>
            <a:r>
              <a:rPr lang="en-US" sz="2000" dirty="0"/>
              <a:t>Ενσωματώστε δραστηριότητες που αναπτύσσουν δεξιότητες διαχείρισης του χρόνου και επικοινωνίας, ενώ παράλληλα μοντελοποιείτε αυτές τις συμπεριφορές και δημιουργείτε ένα υποστηρικτικό περιβάλλον για εξάσκηση και ανάπτυξη.</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3587" y="4330748"/>
            <a:ext cx="2632594" cy="2632594"/>
          </a:xfrm>
          <a:prstGeom prst="rect">
            <a:avLst/>
          </a:prstGeom>
        </p:spPr>
      </p:pic>
      <p:sp>
        <p:nvSpPr>
          <p:cNvPr id="5" name="Google Shape;128;p3">
            <a:extLst>
              <a:ext uri="{FF2B5EF4-FFF2-40B4-BE49-F238E27FC236}">
                <a16:creationId xmlns:a16="http://schemas.microsoft.com/office/drawing/2014/main" id="{7DB63D43-C062-A29F-F833-1C1B64686A8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688DD0F6-7EB0-72F1-77A3-AACF6D931D9E}"/>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12"/>
        <p:cNvGrpSpPr/>
        <p:nvPr/>
      </p:nvGrpSpPr>
      <p:grpSpPr>
        <a:xfrm>
          <a:off x="0" y="0"/>
          <a:ext cx="0" cy="0"/>
          <a:chOff x="0" y="0"/>
          <a:chExt cx="0" cy="0"/>
        </a:xfrm>
      </p:grpSpPr>
      <p:sp>
        <p:nvSpPr>
          <p:cNvPr id="213" name="Google Shape;213;p9"/>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215" name="Google Shape;215;p9"/>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216" name="Google Shape;216;p9"/>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217" name="Google Shape;217;p9"/>
          <p:cNvSpPr txBox="1"/>
          <p:nvPr/>
        </p:nvSpPr>
        <p:spPr>
          <a:xfrm>
            <a:off x="9613816" y="685839"/>
            <a:ext cx="6457864"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a:solidFill>
                  <a:srgbClr val="033C5B"/>
                </a:solidFill>
                <a:latin typeface="Arial"/>
                <a:ea typeface="Arial"/>
                <a:cs typeface="Arial"/>
                <a:sym typeface="Arial"/>
              </a:rPr>
              <a:t>Συνεχής βελτίωση στην ανεστραμμένη τάξη</a:t>
            </a:r>
            <a:endParaRPr sz="4000" b="1">
              <a:solidFill>
                <a:srgbClr val="033C5B"/>
              </a:solidFill>
              <a:latin typeface="Arial"/>
              <a:ea typeface="Arial"/>
              <a:cs typeface="Arial"/>
              <a:sym typeface="Arial"/>
            </a:endParaRPr>
          </a:p>
        </p:txBody>
      </p:sp>
      <p:sp>
        <p:nvSpPr>
          <p:cNvPr id="218" name="Google Shape;218;p9"/>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19" name="Google Shape;219;p9"/>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21" name="Google Shape;221;p9"/>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txBox="1"/>
          <p:nvPr/>
        </p:nvSpPr>
        <p:spPr>
          <a:xfrm>
            <a:off x="9613816" y="2628900"/>
            <a:ext cx="6921584" cy="37240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chemeClr val="dk1"/>
                </a:solidFill>
                <a:sym typeface="Arial"/>
              </a:rPr>
              <a:t>Η υιοθέτηση μιας κουλτούρας συνεχούς ανάπτυξης σημαίνει συνεχή βελτίωση </a:t>
            </a:r>
            <a:r>
              <a:rPr lang="en-US" sz="2000" dirty="0">
                <a:solidFill>
                  <a:srgbClr val="0D0D0D"/>
                </a:solidFill>
                <a:sym typeface="Arial"/>
              </a:rPr>
              <a:t>της προσέγγισης της ανεστραμμένης τάξης για αποτελεσματικότητα και δέσμευση. </a:t>
            </a:r>
            <a:endParaRPr sz="2000" dirty="0"/>
          </a:p>
          <a:p>
            <a:pPr marL="0" marR="0" lvl="0" indent="0" algn="l" rtl="0">
              <a:lnSpc>
                <a:spcPct val="150000"/>
              </a:lnSpc>
              <a:spcBef>
                <a:spcPts val="0"/>
              </a:spcBef>
              <a:spcAft>
                <a:spcPts val="0"/>
              </a:spcAft>
              <a:buNone/>
            </a:pPr>
            <a:endParaRPr sz="2000" dirty="0">
              <a:solidFill>
                <a:srgbClr val="0D0D0D"/>
              </a:solidFill>
              <a:sym typeface="Arial"/>
            </a:endParaRPr>
          </a:p>
          <a:p>
            <a:pPr marL="0" marR="0" lvl="0" indent="0" algn="l" rtl="0">
              <a:lnSpc>
                <a:spcPct val="150000"/>
              </a:lnSpc>
              <a:spcBef>
                <a:spcPts val="0"/>
              </a:spcBef>
              <a:spcAft>
                <a:spcPts val="0"/>
              </a:spcAft>
              <a:buNone/>
            </a:pPr>
            <a:r>
              <a:rPr lang="en-US" sz="2000" dirty="0">
                <a:solidFill>
                  <a:srgbClr val="0D0D0D"/>
                </a:solidFill>
                <a:sym typeface="Arial"/>
              </a:rPr>
              <a:t>Θυμηθείτε να είστε δεκτικοί στην ανατροφοδότηση και προσαρμόσιμοι, αλλάζοντας τις μεθόδους διδασκαλίας ανάλογα με τις ανάγκες των μαθητών και τις τεχνολογικές εξελίξεις.</a:t>
            </a:r>
            <a:endParaRPr sz="2000" dirty="0"/>
          </a:p>
          <a:p>
            <a:pPr marL="0" marR="0" lvl="0" indent="0" algn="l" rtl="0">
              <a:spcBef>
                <a:spcPts val="0"/>
              </a:spcBef>
              <a:spcAft>
                <a:spcPts val="0"/>
              </a:spcAft>
              <a:buNone/>
            </a:pPr>
            <a:endParaRPr sz="2600" dirty="0">
              <a:solidFill>
                <a:schemeClr val="dk1"/>
              </a:solidFill>
              <a:latin typeface="Arial"/>
              <a:ea typeface="Arial"/>
              <a:cs typeface="Arial"/>
              <a:sym typeface="Arial"/>
            </a:endParaRPr>
          </a:p>
        </p:txBody>
      </p:sp>
      <p:pic>
        <p:nvPicPr>
          <p:cNvPr id="223" name="Google Shape;223;p9"/>
          <p:cNvPicPr preferRelativeResize="0"/>
          <p:nvPr/>
        </p:nvPicPr>
        <p:blipFill rotWithShape="1">
          <a:blip r:embed="rId7">
            <a:alphaModFix/>
          </a:blip>
          <a:srcRect/>
          <a:stretch/>
        </p:blipFill>
        <p:spPr>
          <a:xfrm>
            <a:off x="1110230" y="2189349"/>
            <a:ext cx="7143750" cy="4762500"/>
          </a:xfrm>
          <a:prstGeom prst="rect">
            <a:avLst/>
          </a:prstGeom>
          <a:noFill/>
          <a:ln>
            <a:noFill/>
          </a:ln>
        </p:spPr>
      </p:pic>
      <p:sp>
        <p:nvSpPr>
          <p:cNvPr id="2" name="Google Shape;128;p3">
            <a:extLst>
              <a:ext uri="{FF2B5EF4-FFF2-40B4-BE49-F238E27FC236}">
                <a16:creationId xmlns:a16="http://schemas.microsoft.com/office/drawing/2014/main" id="{19314BE1-3B4A-812A-3733-14231A439088}"/>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67DB4D82-F950-3CD2-21D6-7A259B340F3E}"/>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27"/>
        <p:cNvGrpSpPr/>
        <p:nvPr/>
      </p:nvGrpSpPr>
      <p:grpSpPr>
        <a:xfrm>
          <a:off x="0" y="0"/>
          <a:ext cx="0" cy="0"/>
          <a:chOff x="0" y="0"/>
          <a:chExt cx="0" cy="0"/>
        </a:xfrm>
      </p:grpSpPr>
      <p:sp>
        <p:nvSpPr>
          <p:cNvPr id="228" name="Google Shape;228;p10"/>
          <p:cNvSpPr txBox="1"/>
          <p:nvPr/>
        </p:nvSpPr>
        <p:spPr>
          <a:xfrm>
            <a:off x="1337656" y="966416"/>
            <a:ext cx="15916494" cy="2130327"/>
          </a:xfrm>
          <a:prstGeom prst="rect">
            <a:avLst/>
          </a:prstGeom>
          <a:noFill/>
          <a:ln>
            <a:noFill/>
          </a:ln>
        </p:spPr>
        <p:txBody>
          <a:bodyPr spcFirstLastPara="1" wrap="square" lIns="0" tIns="0" rIns="0" bIns="0" anchor="t" anchorCtr="0">
            <a:spAutoFit/>
          </a:bodyPr>
          <a:lstStyle/>
          <a:p>
            <a:pPr marL="0" marR="0" lvl="0" indent="0" rtl="0">
              <a:lnSpc>
                <a:spcPct val="192474"/>
              </a:lnSpc>
              <a:spcBef>
                <a:spcPts val="0"/>
              </a:spcBef>
              <a:spcAft>
                <a:spcPts val="0"/>
              </a:spcAft>
              <a:buNone/>
            </a:pPr>
            <a:r>
              <a:rPr lang="en-US" sz="3200" b="1" dirty="0">
                <a:solidFill>
                  <a:srgbClr val="033C5B"/>
                </a:solidFill>
                <a:sym typeface="Arial"/>
              </a:rPr>
              <a:t>Συνεχής βελτίωση στην ανεστραμμένη τάξη</a:t>
            </a:r>
            <a:endParaRPr sz="3200" b="1" dirty="0"/>
          </a:p>
          <a:p>
            <a:pPr marL="0" marR="0" lvl="0" indent="0" rtl="0">
              <a:lnSpc>
                <a:spcPct val="110001"/>
              </a:lnSpc>
              <a:spcBef>
                <a:spcPts val="0"/>
              </a:spcBef>
              <a:spcAft>
                <a:spcPts val="0"/>
              </a:spcAft>
              <a:buNone/>
            </a:pPr>
            <a:endParaRPr sz="6999" b="1" dirty="0">
              <a:solidFill>
                <a:srgbClr val="033C5B"/>
              </a:solidFill>
              <a:latin typeface="Arial"/>
              <a:ea typeface="Arial"/>
              <a:cs typeface="Arial"/>
              <a:sym typeface="Arial"/>
            </a:endParaRPr>
          </a:p>
        </p:txBody>
      </p:sp>
      <p:sp>
        <p:nvSpPr>
          <p:cNvPr id="230" name="Google Shape;230;p10"/>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0"/>
          <p:cNvSpPr/>
          <p:nvPr/>
        </p:nvSpPr>
        <p:spPr>
          <a:xfrm>
            <a:off x="0" y="-75116"/>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0"/>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33" name="Google Shape;233;p10"/>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0"/>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0"/>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36" name="Google Shape;236;p10"/>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0"/>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0"/>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239" name="Google Shape;239;p10"/>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241" name="Google Shape;241;p10"/>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671989" y="3096743"/>
            <a:ext cx="3414453" cy="900545"/>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1726187" y="3025999"/>
            <a:ext cx="2729344" cy="707886"/>
          </a:xfrm>
          <a:prstGeom prst="rect">
            <a:avLst/>
          </a:prstGeom>
          <a:noFill/>
        </p:spPr>
        <p:txBody>
          <a:bodyPr wrap="square" rtlCol="0">
            <a:spAutoFit/>
          </a:bodyPr>
          <a:lstStyle/>
          <a:p>
            <a:pPr algn="ctr"/>
            <a:r>
              <a:rPr lang="en-US" sz="2000" dirty="0">
                <a:solidFill>
                  <a:schemeClr val="accent6">
                    <a:lumMod val="75000"/>
                  </a:schemeClr>
                </a:solidFill>
              </a:rPr>
              <a:t>Αξιολόγηση και βρόχος ανατροφοδότησης</a:t>
            </a:r>
          </a:p>
        </p:txBody>
      </p:sp>
      <p:sp>
        <p:nvSpPr>
          <p:cNvPr id="6" name="TextBox 5"/>
          <p:cNvSpPr txBox="1"/>
          <p:nvPr/>
        </p:nvSpPr>
        <p:spPr>
          <a:xfrm>
            <a:off x="7723908" y="2434668"/>
            <a:ext cx="8984356" cy="707886"/>
          </a:xfrm>
          <a:prstGeom prst="rect">
            <a:avLst/>
          </a:prstGeom>
          <a:noFill/>
        </p:spPr>
        <p:txBody>
          <a:bodyPr wrap="square" rtlCol="0">
            <a:spAutoFit/>
          </a:bodyPr>
          <a:lstStyle/>
          <a:p>
            <a:pPr lvl="0"/>
            <a:r>
              <a:rPr lang="en-US" sz="2000" dirty="0"/>
              <a:t>Οι τακτικές αξιολογήσεις, τόσο οι επίσημες (τεστ, εργασίες) όσο και οι ανεπίσημες (συζητήσεις, παρατηρήσεις), είναι ζωτικής σημασίας για την αξιολόγηση της αποτελεσματικότητας της ανεστραμμένης τάξης. </a:t>
            </a:r>
          </a:p>
        </p:txBody>
      </p:sp>
      <p:sp>
        <p:nvSpPr>
          <p:cNvPr id="25" name="TextBox 24"/>
          <p:cNvSpPr txBox="1"/>
          <p:nvPr/>
        </p:nvSpPr>
        <p:spPr>
          <a:xfrm>
            <a:off x="7723908" y="3802024"/>
            <a:ext cx="9892186" cy="707886"/>
          </a:xfrm>
          <a:prstGeom prst="rect">
            <a:avLst/>
          </a:prstGeom>
          <a:noFill/>
        </p:spPr>
        <p:txBody>
          <a:bodyPr wrap="square" rtlCol="0">
            <a:spAutoFit/>
          </a:bodyPr>
          <a:lstStyle/>
          <a:p>
            <a:pPr lvl="0"/>
            <a:r>
              <a:rPr lang="en-US" sz="2000" dirty="0"/>
              <a:t>Αξιοποιήστε την ανατροφοδότηση των μαθητών ως βασική πηγή για τον εντοπισμό των αποτελεσμάτων και των τομέων που χρήζουν βελτίωσης, βελτιστοποιώντας τη μαθησιακή εμπειρία</a:t>
            </a:r>
            <a:r>
              <a:rPr lang="en-US"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946" y="2313709"/>
            <a:ext cx="831198" cy="83119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519" y="3574631"/>
            <a:ext cx="1019625" cy="1019625"/>
          </a:xfrm>
          <a:prstGeom prst="rect">
            <a:avLst/>
          </a:prstGeom>
        </p:spPr>
      </p:pic>
      <p:cxnSp>
        <p:nvCxnSpPr>
          <p:cNvPr id="24" name="Straight Arrow Connector 23"/>
          <p:cNvCxnSpPr/>
          <p:nvPr/>
        </p:nvCxnSpPr>
        <p:spPr>
          <a:xfrm flipV="1">
            <a:off x="5529545" y="3051264"/>
            <a:ext cx="940528" cy="29443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529545" y="3722454"/>
            <a:ext cx="940528" cy="27483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571895" y="6710788"/>
            <a:ext cx="3414453" cy="900545"/>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9" name="TextBox 28"/>
          <p:cNvSpPr txBox="1"/>
          <p:nvPr/>
        </p:nvSpPr>
        <p:spPr>
          <a:xfrm>
            <a:off x="1579735" y="6824916"/>
            <a:ext cx="3406613" cy="707886"/>
          </a:xfrm>
          <a:prstGeom prst="rect">
            <a:avLst/>
          </a:prstGeom>
          <a:noFill/>
        </p:spPr>
        <p:txBody>
          <a:bodyPr wrap="square" rtlCol="0">
            <a:spAutoFit/>
          </a:bodyPr>
          <a:lstStyle/>
          <a:p>
            <a:pPr algn="ctr"/>
            <a:r>
              <a:rPr lang="en-US" sz="2000" dirty="0">
                <a:solidFill>
                  <a:schemeClr val="accent6">
                    <a:lumMod val="75000"/>
                  </a:schemeClr>
                </a:solidFill>
              </a:rPr>
              <a:t>Επαγγελματική ανάπτυξη για εκπαιδευτικούς</a:t>
            </a:r>
          </a:p>
        </p:txBody>
      </p:sp>
      <p:sp>
        <p:nvSpPr>
          <p:cNvPr id="30" name="TextBox 29"/>
          <p:cNvSpPr txBox="1"/>
          <p:nvPr/>
        </p:nvSpPr>
        <p:spPr>
          <a:xfrm>
            <a:off x="7710053" y="6088581"/>
            <a:ext cx="9795163" cy="923330"/>
          </a:xfrm>
          <a:prstGeom prst="rect">
            <a:avLst/>
          </a:prstGeom>
          <a:noFill/>
        </p:spPr>
        <p:txBody>
          <a:bodyPr wrap="square" rtlCol="0">
            <a:spAutoFit/>
          </a:bodyPr>
          <a:lstStyle/>
          <a:p>
            <a:pPr lvl="0"/>
            <a:r>
              <a:rPr lang="en-US" sz="2000" dirty="0"/>
              <a:t>Επιδιώξτε τη συνεχή επαγγελματική ανάπτυξη μέσω εργαστηρίων, σεμιναρίων ή διαδικτυακών μαθημάτων σχετικά με την εναλλασσόμενη μάθηση και την καινοτόμο διδασκαλία.  </a:t>
            </a:r>
          </a:p>
          <a:p>
            <a:endParaRPr lang="en-US" dirty="0"/>
          </a:p>
        </p:txBody>
      </p:sp>
      <p:sp>
        <p:nvSpPr>
          <p:cNvPr id="32" name="TextBox 31"/>
          <p:cNvSpPr txBox="1"/>
          <p:nvPr/>
        </p:nvSpPr>
        <p:spPr>
          <a:xfrm>
            <a:off x="7786921" y="7677590"/>
            <a:ext cx="9641426" cy="923330"/>
          </a:xfrm>
          <a:prstGeom prst="rect">
            <a:avLst/>
          </a:prstGeom>
          <a:noFill/>
        </p:spPr>
        <p:txBody>
          <a:bodyPr wrap="square" rtlCol="0">
            <a:spAutoFit/>
          </a:bodyPr>
          <a:lstStyle/>
          <a:p>
            <a:pPr lvl="0"/>
            <a:r>
              <a:rPr lang="en-US" sz="2000" dirty="0"/>
              <a:t>Δικτυωθείτε με άλλους εκπαιδευτικούς για να μοιραστείτε εμπειρίες, προκλήσεις και επιτυχημένες πρακτικές σε περιστρεφόμενες τάξεις.</a:t>
            </a:r>
          </a:p>
          <a:p>
            <a:endParaRPr lang="en-US" dirty="0"/>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1609" y="7611333"/>
            <a:ext cx="909535" cy="909535"/>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3904" y="5979023"/>
            <a:ext cx="944943" cy="944943"/>
          </a:xfrm>
          <a:prstGeom prst="rect">
            <a:avLst/>
          </a:prstGeom>
        </p:spPr>
      </p:pic>
      <p:cxnSp>
        <p:nvCxnSpPr>
          <p:cNvPr id="54" name="Straight Arrow Connector 53"/>
          <p:cNvCxnSpPr/>
          <p:nvPr/>
        </p:nvCxnSpPr>
        <p:spPr>
          <a:xfrm flipV="1">
            <a:off x="5547876" y="6710788"/>
            <a:ext cx="940528" cy="29443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507820" y="7334098"/>
            <a:ext cx="940528" cy="27483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128;p3">
            <a:extLst>
              <a:ext uri="{FF2B5EF4-FFF2-40B4-BE49-F238E27FC236}">
                <a16:creationId xmlns:a16="http://schemas.microsoft.com/office/drawing/2014/main" id="{ECCF4BCD-C902-9210-23A8-67CC5C3C860B}"/>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D223A889-1CAD-9096-04E9-E02D2821E254}"/>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151535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27"/>
        <p:cNvGrpSpPr/>
        <p:nvPr/>
      </p:nvGrpSpPr>
      <p:grpSpPr>
        <a:xfrm>
          <a:off x="0" y="0"/>
          <a:ext cx="0" cy="0"/>
          <a:chOff x="0" y="0"/>
          <a:chExt cx="0" cy="0"/>
        </a:xfrm>
      </p:grpSpPr>
      <p:sp>
        <p:nvSpPr>
          <p:cNvPr id="228" name="Google Shape;228;p10"/>
          <p:cNvSpPr txBox="1"/>
          <p:nvPr/>
        </p:nvSpPr>
        <p:spPr>
          <a:xfrm>
            <a:off x="1337656" y="966416"/>
            <a:ext cx="15916494" cy="2130327"/>
          </a:xfrm>
          <a:prstGeom prst="rect">
            <a:avLst/>
          </a:prstGeom>
          <a:noFill/>
          <a:ln>
            <a:noFill/>
          </a:ln>
        </p:spPr>
        <p:txBody>
          <a:bodyPr spcFirstLastPara="1" wrap="square" lIns="0" tIns="0" rIns="0" bIns="0" anchor="t" anchorCtr="0">
            <a:spAutoFit/>
          </a:bodyPr>
          <a:lstStyle/>
          <a:p>
            <a:pPr marL="0" marR="0" lvl="0" indent="0" rtl="0">
              <a:lnSpc>
                <a:spcPct val="192474"/>
              </a:lnSpc>
              <a:spcBef>
                <a:spcPts val="0"/>
              </a:spcBef>
              <a:spcAft>
                <a:spcPts val="0"/>
              </a:spcAft>
              <a:buNone/>
            </a:pPr>
            <a:r>
              <a:rPr lang="en-US" sz="3200" b="1" dirty="0">
                <a:solidFill>
                  <a:srgbClr val="033C5B"/>
                </a:solidFill>
                <a:sym typeface="Arial"/>
              </a:rPr>
              <a:t>Συνεχής βελτίωση στην ανεστραμμένη τάξη</a:t>
            </a:r>
            <a:endParaRPr sz="3200" b="1" dirty="0"/>
          </a:p>
          <a:p>
            <a:pPr marL="0" marR="0" lvl="0" indent="0" rtl="0">
              <a:lnSpc>
                <a:spcPct val="110001"/>
              </a:lnSpc>
              <a:spcBef>
                <a:spcPts val="0"/>
              </a:spcBef>
              <a:spcAft>
                <a:spcPts val="0"/>
              </a:spcAft>
              <a:buNone/>
            </a:pPr>
            <a:endParaRPr sz="6999" b="1" dirty="0">
              <a:solidFill>
                <a:srgbClr val="033C5B"/>
              </a:solidFill>
              <a:latin typeface="Arial"/>
              <a:ea typeface="Arial"/>
              <a:cs typeface="Arial"/>
              <a:sym typeface="Arial"/>
            </a:endParaRPr>
          </a:p>
        </p:txBody>
      </p:sp>
      <p:sp>
        <p:nvSpPr>
          <p:cNvPr id="230" name="Google Shape;230;p10"/>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0"/>
          <p:cNvSpPr/>
          <p:nvPr/>
        </p:nvSpPr>
        <p:spPr>
          <a:xfrm>
            <a:off x="0" y="-75116"/>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0"/>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33" name="Google Shape;233;p10"/>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0"/>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0"/>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36" name="Google Shape;236;p10"/>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0"/>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0"/>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239" name="Google Shape;239;p10"/>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241" name="Google Shape;241;p10"/>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863352" y="2790704"/>
            <a:ext cx="3414453" cy="900545"/>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1954655" y="2844282"/>
            <a:ext cx="3273226" cy="707886"/>
          </a:xfrm>
          <a:prstGeom prst="rect">
            <a:avLst/>
          </a:prstGeom>
          <a:noFill/>
        </p:spPr>
        <p:txBody>
          <a:bodyPr wrap="square" rtlCol="0">
            <a:spAutoFit/>
          </a:bodyPr>
          <a:lstStyle/>
          <a:p>
            <a:r>
              <a:rPr lang="en-US" sz="2000" dirty="0">
                <a:solidFill>
                  <a:schemeClr val="accent6">
                    <a:lumMod val="75000"/>
                  </a:schemeClr>
                </a:solidFill>
              </a:rPr>
              <a:t>Συμμετοχή των μαθητών στη διαδικασία βελτίωσης</a:t>
            </a:r>
          </a:p>
        </p:txBody>
      </p:sp>
      <p:sp>
        <p:nvSpPr>
          <p:cNvPr id="2" name="TextBox 1"/>
          <p:cNvSpPr txBox="1"/>
          <p:nvPr/>
        </p:nvSpPr>
        <p:spPr>
          <a:xfrm>
            <a:off x="8492836" y="2234387"/>
            <a:ext cx="8761314" cy="2154436"/>
          </a:xfrm>
          <a:prstGeom prst="rect">
            <a:avLst/>
          </a:prstGeom>
          <a:noFill/>
        </p:spPr>
        <p:txBody>
          <a:bodyPr wrap="square" rtlCol="0">
            <a:spAutoFit/>
          </a:bodyPr>
          <a:lstStyle/>
          <a:p>
            <a:pPr>
              <a:lnSpc>
                <a:spcPct val="150000"/>
              </a:lnSpc>
            </a:pPr>
            <a:r>
              <a:rPr lang="en-US" sz="2000" dirty="0"/>
              <a:t>Εμπλέξτε τους μαθητές στη συνεχή βελτίωση μέσω συζητήσεων υπό την καθοδήγηση των μαθητών, θυρίδων προτάσεων ή τακτικών συνεδριών προβληματισμού. Οι απόψεις των μαθητών είναι ζωτικής σημασίας- οι προοπτικές τους μπορούν να βελτιώσουν σημαντικά τη μαθησιακή εμπειρία και να βοηθήσουν στην τελειοποίηση της ανεστραμμένης τάξης.</a:t>
            </a:r>
          </a:p>
          <a:p>
            <a:endParaRPr lang="en-US" dirty="0"/>
          </a:p>
        </p:txBody>
      </p:sp>
      <p:cxnSp>
        <p:nvCxnSpPr>
          <p:cNvPr id="8" name="Straight Arrow Connector 7"/>
          <p:cNvCxnSpPr/>
          <p:nvPr/>
        </p:nvCxnSpPr>
        <p:spPr>
          <a:xfrm>
            <a:off x="5777345" y="3198225"/>
            <a:ext cx="1219200" cy="2988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5500" y="2652490"/>
            <a:ext cx="1091470" cy="1091470"/>
          </a:xfrm>
          <a:prstGeom prst="rect">
            <a:avLst/>
          </a:prstGeom>
        </p:spPr>
      </p:pic>
      <p:sp>
        <p:nvSpPr>
          <p:cNvPr id="12" name="Rounded Rectangle 11"/>
          <p:cNvSpPr/>
          <p:nvPr/>
        </p:nvSpPr>
        <p:spPr>
          <a:xfrm>
            <a:off x="2089790" y="4959534"/>
            <a:ext cx="9171709" cy="1314751"/>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3" name="TextBox 12"/>
          <p:cNvSpPr txBox="1"/>
          <p:nvPr/>
        </p:nvSpPr>
        <p:spPr>
          <a:xfrm>
            <a:off x="2297608" y="5098080"/>
            <a:ext cx="8548254" cy="1015663"/>
          </a:xfrm>
          <a:prstGeom prst="rect">
            <a:avLst/>
          </a:prstGeom>
          <a:noFill/>
        </p:spPr>
        <p:txBody>
          <a:bodyPr wrap="square" rtlCol="0">
            <a:spAutoFit/>
          </a:bodyPr>
          <a:lstStyle/>
          <a:p>
            <a:r>
              <a:rPr lang="en-US" sz="2000" dirty="0"/>
              <a:t>Διαβάστε αυτό το άρθρο της Maria </a:t>
            </a:r>
            <a:r>
              <a:rPr lang="en-US" sz="2000" dirty="0" err="1"/>
              <a:t>Kampen </a:t>
            </a:r>
            <a:r>
              <a:rPr lang="en-US" sz="2000" dirty="0"/>
              <a:t>σχετικά με 6 τύπους αξιολόγησης και πώς να τους χρησιμοποιήσετε: </a:t>
            </a:r>
            <a:r>
              <a:rPr lang="en-US" sz="2000" dirty="0">
                <a:hlinkClick r:id="rId6"/>
              </a:rPr>
              <a:t>https:</a:t>
            </a:r>
            <a:r>
              <a:rPr lang="en-US" sz="2000" dirty="0"/>
              <a:t>//www.prodigygame.com/main-en/blog/types-of-assessment/ </a:t>
            </a:r>
          </a:p>
        </p:txBody>
      </p:sp>
      <p:sp>
        <p:nvSpPr>
          <p:cNvPr id="14" name="Rounded Rectangle 13"/>
          <p:cNvSpPr/>
          <p:nvPr/>
        </p:nvSpPr>
        <p:spPr>
          <a:xfrm>
            <a:off x="2089790" y="6719062"/>
            <a:ext cx="9171709" cy="1585849"/>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5" name="TextBox 14"/>
          <p:cNvSpPr txBox="1"/>
          <p:nvPr/>
        </p:nvSpPr>
        <p:spPr>
          <a:xfrm>
            <a:off x="2075934" y="7049618"/>
            <a:ext cx="9725891" cy="1323439"/>
          </a:xfrm>
          <a:prstGeom prst="rect">
            <a:avLst/>
          </a:prstGeom>
          <a:noFill/>
        </p:spPr>
        <p:txBody>
          <a:bodyPr wrap="square" rtlCol="0">
            <a:spAutoFit/>
          </a:bodyPr>
          <a:lstStyle/>
          <a:p>
            <a:r>
              <a:rPr lang="en-US" sz="2000" dirty="0"/>
              <a:t>Πώς χρησιμοποιείτε την ανατροφοδότηση των </a:t>
            </a:r>
            <a:r>
              <a:rPr lang="el-GR" sz="2000" dirty="0"/>
              <a:t>μαθητών</a:t>
            </a:r>
            <a:r>
              <a:rPr lang="en-US" sz="2000" dirty="0"/>
              <a:t> για να αλλάξετε την πρακτική σας; Διαβάστε αυτό το άρθρο από την Edutopia για να μάθετε την απάντηση: </a:t>
            </a:r>
            <a:r>
              <a:rPr lang="en-US" sz="2000" dirty="0">
                <a:hlinkClick r:id="rId7"/>
              </a:rPr>
              <a:t>https:</a:t>
            </a:r>
            <a:r>
              <a:rPr lang="en-US" sz="2000" dirty="0"/>
              <a:t>//www.edutopia.org/article/question-change-teaching-practice-student-feedback/ </a:t>
            </a:r>
          </a:p>
        </p:txBody>
      </p:sp>
      <p:sp>
        <p:nvSpPr>
          <p:cNvPr id="5" name="Google Shape;128;p3">
            <a:extLst>
              <a:ext uri="{FF2B5EF4-FFF2-40B4-BE49-F238E27FC236}">
                <a16:creationId xmlns:a16="http://schemas.microsoft.com/office/drawing/2014/main" id="{9EAB1052-A166-D3BB-2446-5235B38E33CB}"/>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0688C751-5926-6B91-E059-D48783EA86A8}"/>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548218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47"/>
        <p:cNvGrpSpPr/>
        <p:nvPr/>
      </p:nvGrpSpPr>
      <p:grpSpPr>
        <a:xfrm>
          <a:off x="0" y="0"/>
          <a:ext cx="0" cy="0"/>
          <a:chOff x="0" y="0"/>
          <a:chExt cx="0" cy="0"/>
        </a:xfrm>
      </p:grpSpPr>
      <p:sp>
        <p:nvSpPr>
          <p:cNvPr id="248" name="Google Shape;248;p11"/>
          <p:cNvSpPr txBox="1"/>
          <p:nvPr/>
        </p:nvSpPr>
        <p:spPr>
          <a:xfrm>
            <a:off x="1233054" y="358858"/>
            <a:ext cx="15407377"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dirty="0">
                <a:solidFill>
                  <a:srgbClr val="033C5B"/>
                </a:solidFill>
                <a:latin typeface="Arial"/>
                <a:ea typeface="Arial"/>
                <a:cs typeface="Arial"/>
                <a:sym typeface="Arial"/>
              </a:rPr>
              <a:t>Ενίσχυση της εμπλοκής των μαθητών σε μια ανεστραμμένη τάξη</a:t>
            </a:r>
            <a:endParaRPr sz="3200" b="1" dirty="0">
              <a:solidFill>
                <a:srgbClr val="033C5B"/>
              </a:solidFill>
              <a:latin typeface="Arial"/>
              <a:ea typeface="Arial"/>
              <a:cs typeface="Arial"/>
              <a:sym typeface="Arial"/>
            </a:endParaRPr>
          </a:p>
        </p:txBody>
      </p:sp>
      <p:sp>
        <p:nvSpPr>
          <p:cNvPr id="250" name="Google Shape;250;p11"/>
          <p:cNvSpPr/>
          <p:nvPr/>
        </p:nvSpPr>
        <p:spPr>
          <a:xfrm>
            <a:off x="17259300" y="-150232"/>
            <a:ext cx="1032201"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a:off x="0" y="-184298"/>
            <a:ext cx="1028700" cy="88887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rot="5400000">
            <a:off x="-824" y="824"/>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53" name="Google Shape;253;p11"/>
          <p:cNvSpPr/>
          <p:nvPr/>
        </p:nvSpPr>
        <p:spPr>
          <a:xfrm>
            <a:off x="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7259300" y="5257590"/>
            <a:ext cx="1028700" cy="3556002"/>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rot="10800000">
            <a:off x="17257651" y="1649"/>
            <a:ext cx="1030349" cy="1028700"/>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256" name="Google Shape;256;p11"/>
          <p:cNvSpPr/>
          <p:nvPr/>
        </p:nvSpPr>
        <p:spPr>
          <a:xfrm>
            <a:off x="31096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7572012" y="9525000"/>
            <a:ext cx="406777" cy="406777"/>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txBox="1"/>
          <p:nvPr/>
        </p:nvSpPr>
        <p:spPr>
          <a:xfrm>
            <a:off x="2231259" y="4031275"/>
            <a:ext cx="124116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1600">
              <a:solidFill>
                <a:srgbClr val="121212"/>
              </a:solidFill>
              <a:latin typeface="Arial"/>
              <a:ea typeface="Arial"/>
              <a:cs typeface="Arial"/>
              <a:sym typeface="Arial"/>
            </a:endParaRPr>
          </a:p>
        </p:txBody>
      </p:sp>
      <p:sp>
        <p:nvSpPr>
          <p:cNvPr id="259" name="Google Shape;259;p11"/>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260" name="Google Shape;260;p11"/>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262" name="Google Shape;262;p11"/>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233054" y="869592"/>
            <a:ext cx="15212290" cy="1692771"/>
          </a:xfrm>
          <a:prstGeom prst="rect">
            <a:avLst/>
          </a:prstGeom>
          <a:noFill/>
        </p:spPr>
        <p:txBody>
          <a:bodyPr wrap="square" rtlCol="0">
            <a:spAutoFit/>
          </a:bodyPr>
          <a:lstStyle/>
          <a:p>
            <a:pPr>
              <a:lnSpc>
                <a:spcPct val="150000"/>
              </a:lnSpc>
            </a:pPr>
            <a:r>
              <a:rPr lang="en-US" sz="2000" dirty="0"/>
              <a:t>Ενσωματώστε τεχνικές ενεργητικής μάθησης, όπως η μάθηση βάσει προβλημάτων, οι συζητήσεις στην τάξη και τα διαδραστικά έργα για να ενισχύσετε τη δέσμευση. Κάντε τις δραστηριότητες πιο μαθητοκεντρικές, επιτρέποντας στους μαθητές να διαμορφώνουν ενεργά την εκπαιδευτική τους πορεία και να εφαρμόζουν πρακτικά τις γνώσεις τους.</a:t>
            </a:r>
          </a:p>
          <a:p>
            <a:endParaRPr lang="en-US" dirty="0"/>
          </a:p>
        </p:txBody>
      </p:sp>
      <p:sp>
        <p:nvSpPr>
          <p:cNvPr id="3" name="TextBox 2"/>
          <p:cNvSpPr txBox="1"/>
          <p:nvPr/>
        </p:nvSpPr>
        <p:spPr>
          <a:xfrm>
            <a:off x="2186603" y="2352388"/>
            <a:ext cx="3968458" cy="4308872"/>
          </a:xfrm>
          <a:prstGeom prst="rect">
            <a:avLst/>
          </a:prstGeom>
          <a:noFill/>
        </p:spPr>
        <p:txBody>
          <a:bodyPr wrap="square" rtlCol="0">
            <a:spAutoFit/>
          </a:bodyPr>
          <a:lstStyle/>
          <a:p>
            <a:r>
              <a:rPr lang="en-US" sz="2000" b="1" dirty="0">
                <a:solidFill>
                  <a:schemeClr val="accent6">
                    <a:lumMod val="75000"/>
                  </a:schemeClr>
                </a:solidFill>
              </a:rPr>
              <a:t> </a:t>
            </a:r>
            <a:endParaRPr lang="en-US" sz="2000" dirty="0">
              <a:solidFill>
                <a:schemeClr val="accent6">
                  <a:lumMod val="75000"/>
                </a:schemeClr>
              </a:solidFill>
            </a:endParaRPr>
          </a:p>
          <a:p>
            <a:r>
              <a:rPr lang="en-US" sz="2000" b="1" dirty="0">
                <a:solidFill>
                  <a:schemeClr val="accent6">
                    <a:lumMod val="75000"/>
                  </a:schemeClr>
                </a:solidFill>
              </a:rPr>
              <a:t>Αξιοποίηση της τεχνολογίας για τη δέσμευση</a:t>
            </a:r>
            <a:r>
              <a:rPr lang="en-US" sz="2000" dirty="0">
                <a:solidFill>
                  <a:schemeClr val="accent6">
                    <a:lumMod val="75000"/>
                  </a:schemeClr>
                </a:solidFill>
              </a:rPr>
              <a:t>:</a:t>
            </a:r>
          </a:p>
          <a:p>
            <a:endParaRPr lang="en-US" sz="2000" dirty="0">
              <a:solidFill>
                <a:schemeClr val="accent6">
                  <a:lumMod val="75000"/>
                </a:schemeClr>
              </a:solidFill>
            </a:endParaRPr>
          </a:p>
          <a:p>
            <a:r>
              <a:rPr lang="en-US" sz="2000" dirty="0"/>
              <a:t>Αξιοποίηση τεχνολογικών εργαλείων, όπως διαδραστικά κουίζ, εικονική πραγματικότητα και συνεργατικές διαδικτυακές πλατφόρμες για την ενίσχυση της δέσμευσης των μαθητών. Ενσωματώστε αυτά τα εργαλεία τόσο στις διαδικτυακές εργασίες πριν από την τάξη όσο και στις δια ζώσης συνεδρίες για να δημιουργήσετε μια απρόσκοπτη και διαδραστική μαθησιακή εμπειρία.</a:t>
            </a:r>
          </a:p>
          <a:p>
            <a:endParaRPr lang="en-US" dirty="0"/>
          </a:p>
        </p:txBody>
      </p:sp>
      <p:sp>
        <p:nvSpPr>
          <p:cNvPr id="24" name="TextBox 23"/>
          <p:cNvSpPr txBox="1"/>
          <p:nvPr/>
        </p:nvSpPr>
        <p:spPr>
          <a:xfrm>
            <a:off x="7838779" y="2562363"/>
            <a:ext cx="3968458" cy="4001095"/>
          </a:xfrm>
          <a:prstGeom prst="rect">
            <a:avLst/>
          </a:prstGeom>
          <a:noFill/>
        </p:spPr>
        <p:txBody>
          <a:bodyPr wrap="square" rtlCol="0">
            <a:spAutoFit/>
          </a:bodyPr>
          <a:lstStyle/>
          <a:p>
            <a:r>
              <a:rPr lang="en-US" sz="2000" b="1" dirty="0">
                <a:solidFill>
                  <a:schemeClr val="accent6">
                    <a:lumMod val="75000"/>
                  </a:schemeClr>
                </a:solidFill>
              </a:rPr>
              <a:t>Χτίζοντας ένα συνεργατικό περιβάλλον μάθησης</a:t>
            </a:r>
            <a:r>
              <a:rPr lang="en-US" sz="2000" dirty="0">
                <a:solidFill>
                  <a:schemeClr val="accent6">
                    <a:lumMod val="75000"/>
                  </a:schemeClr>
                </a:solidFill>
              </a:rPr>
              <a:t>:</a:t>
            </a:r>
          </a:p>
          <a:p>
            <a:endParaRPr lang="en-US" sz="2000" dirty="0"/>
          </a:p>
          <a:p>
            <a:r>
              <a:rPr lang="en-US" sz="2000" dirty="0"/>
              <a:t>Η συνεργασία είναι το κλειδί σε μια ανεστραμμένη τάξη. Χρησιμοποιήστε στρατηγικές όπως ομαδικές εργασίες και μάθηση από ομότιμους για να δημιουργήσετε μια ισχυρή κοινότητα στην τάξη. Ενισχύστε την αίσθηση του ανήκειν και της ομαδικότητας μεταξύ των μαθητών, ενθαρρύνοντας τη συνεργατική επίλυση προβλημάτων και τις κοινές μαθησιακές εμπειρίες.</a:t>
            </a:r>
          </a:p>
          <a:p>
            <a:endParaRPr lang="en-US" dirty="0"/>
          </a:p>
        </p:txBody>
      </p:sp>
      <p:sp>
        <p:nvSpPr>
          <p:cNvPr id="25" name="TextBox 24"/>
          <p:cNvSpPr txBox="1"/>
          <p:nvPr/>
        </p:nvSpPr>
        <p:spPr>
          <a:xfrm>
            <a:off x="13325516" y="2557451"/>
            <a:ext cx="3968458" cy="4308872"/>
          </a:xfrm>
          <a:prstGeom prst="rect">
            <a:avLst/>
          </a:prstGeom>
          <a:noFill/>
        </p:spPr>
        <p:txBody>
          <a:bodyPr wrap="square" rtlCol="0">
            <a:spAutoFit/>
          </a:bodyPr>
          <a:lstStyle/>
          <a:p>
            <a:r>
              <a:rPr lang="en-US" sz="2000" b="1" dirty="0">
                <a:solidFill>
                  <a:schemeClr val="accent6">
                    <a:lumMod val="75000"/>
                  </a:schemeClr>
                </a:solidFill>
              </a:rPr>
              <a:t>Εξατομίκευση μαθησιακών εμπειριών</a:t>
            </a:r>
            <a:r>
              <a:rPr lang="en-US" sz="2000" dirty="0">
                <a:solidFill>
                  <a:schemeClr val="accent6">
                    <a:lumMod val="75000"/>
                  </a:schemeClr>
                </a:solidFill>
              </a:rPr>
              <a:t>:</a:t>
            </a:r>
          </a:p>
          <a:p>
            <a:endParaRPr lang="en-US" sz="2000" dirty="0"/>
          </a:p>
          <a:p>
            <a:r>
              <a:rPr lang="en-US" sz="2000" dirty="0"/>
              <a:t>Εξατομικευμένη μάθηση για την ικανοποίηση των διαφορετικών αναγκών και ενδιαφερόντων των μαθητών. Προσαρμογή του περιεχομένου, των δραστηριοτήτων και των αξιολογήσεων ώστε να προσαρμόζονται στα διάφορα μαθησιακά στυλ. Παραδείγματα περιλαμβάνουν την προσφορά επιλογής στις εργασίες, τη χρήση διαφορετικών μεθόδων διδασκαλίας και την παροχή ποικίλων πόρων για την ικανοποίηση των ατομικών προτιμήσεων.</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372" y="2557451"/>
            <a:ext cx="1111301" cy="111130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570" y="2620778"/>
            <a:ext cx="1219350" cy="121935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1870" y="2609217"/>
            <a:ext cx="1230911" cy="1230911"/>
          </a:xfrm>
          <a:prstGeom prst="rect">
            <a:avLst/>
          </a:prstGeom>
        </p:spPr>
      </p:pic>
      <p:sp>
        <p:nvSpPr>
          <p:cNvPr id="7" name="Google Shape;128;p3">
            <a:extLst>
              <a:ext uri="{FF2B5EF4-FFF2-40B4-BE49-F238E27FC236}">
                <a16:creationId xmlns:a16="http://schemas.microsoft.com/office/drawing/2014/main" id="{96E6C5E6-86AA-D437-9FB5-726579A79152}"/>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8" name="Google Shape;92;p1">
            <a:extLst>
              <a:ext uri="{FF2B5EF4-FFF2-40B4-BE49-F238E27FC236}">
                <a16:creationId xmlns:a16="http://schemas.microsoft.com/office/drawing/2014/main" id="{55349665-5979-9D39-B976-EEAF047D67BC}"/>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72019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71"/>
        <p:cNvGrpSpPr/>
        <p:nvPr/>
      </p:nvGrpSpPr>
      <p:grpSpPr>
        <a:xfrm>
          <a:off x="0" y="0"/>
          <a:ext cx="0" cy="0"/>
          <a:chOff x="0" y="0"/>
          <a:chExt cx="0" cy="0"/>
        </a:xfrm>
      </p:grpSpPr>
      <p:sp>
        <p:nvSpPr>
          <p:cNvPr id="272" name="Google Shape;272;p12"/>
          <p:cNvSpPr txBox="1"/>
          <p:nvPr/>
        </p:nvSpPr>
        <p:spPr>
          <a:xfrm>
            <a:off x="2956987" y="695407"/>
            <a:ext cx="13265244"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l-GR" sz="3200" b="1" dirty="0">
                <a:solidFill>
                  <a:srgbClr val="033C5B"/>
                </a:solidFill>
              </a:rPr>
              <a:t>Η αναστροφή</a:t>
            </a:r>
            <a:r>
              <a:rPr lang="en-US" sz="3200" b="1" dirty="0">
                <a:solidFill>
                  <a:srgbClr val="033C5B"/>
                </a:solidFill>
                <a:latin typeface="Arial"/>
                <a:ea typeface="Arial"/>
                <a:cs typeface="Arial"/>
                <a:sym typeface="Arial"/>
              </a:rPr>
              <a:t> πέρα από την αίθουσα διδασκαλίας</a:t>
            </a:r>
            <a:endParaRPr sz="3200" b="1" dirty="0">
              <a:solidFill>
                <a:srgbClr val="033C5B"/>
              </a:solidFill>
              <a:latin typeface="Arial"/>
              <a:ea typeface="Arial"/>
              <a:cs typeface="Arial"/>
              <a:sym typeface="Arial"/>
            </a:endParaRPr>
          </a:p>
        </p:txBody>
      </p:sp>
      <p:sp>
        <p:nvSpPr>
          <p:cNvPr id="273" name="Google Shape;273;p12"/>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2"/>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275" name="Google Shape;275;p12"/>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2"/>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278" name="Google Shape;278;p1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79" name="Google Shape;279;p1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81" name="Google Shape;281;p1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292095" y="2787058"/>
            <a:ext cx="5851905" cy="3539430"/>
          </a:xfrm>
          <a:prstGeom prst="rect">
            <a:avLst/>
          </a:prstGeom>
          <a:noFill/>
        </p:spPr>
        <p:txBody>
          <a:bodyPr wrap="square" rtlCol="0">
            <a:spAutoFit/>
          </a:bodyPr>
          <a:lstStyle/>
          <a:p>
            <a:pPr>
              <a:lnSpc>
                <a:spcPct val="150000"/>
              </a:lnSpc>
            </a:pPr>
            <a:r>
              <a:rPr lang="en-US" sz="2000" dirty="0"/>
              <a:t>Επεκτείνετε το μοντέλο της ανεστραμμένης τάξης πέρα από τα παραδοσιακά ακαδημαϊκά μαθήματα για να συμπεριλάβετε εξωσχολικές δραστηριότητες, εργαστήρια και έργα του πραγματικού κόσμου, διευρύνοντας το εκπαιδευτικό πεδίο. Αυτή η επέκταση ενισχύει τη δυνατότητα εφαρμογής της μάθησης στον πραγματικό κόσμο και προάγει την ολιστική εκπαίδευση, συνδέοντας τη θεωρία της τάξης με πρακτικές εμπειρίες.</a:t>
            </a:r>
          </a:p>
          <a:p>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7780" y="2328575"/>
            <a:ext cx="6964421" cy="4647590"/>
          </a:xfrm>
          <a:prstGeom prst="rect">
            <a:avLst/>
          </a:prstGeom>
        </p:spPr>
      </p:pic>
      <p:sp>
        <p:nvSpPr>
          <p:cNvPr id="4" name="Google Shape;128;p3">
            <a:extLst>
              <a:ext uri="{FF2B5EF4-FFF2-40B4-BE49-F238E27FC236}">
                <a16:creationId xmlns:a16="http://schemas.microsoft.com/office/drawing/2014/main" id="{315575B8-3EB3-9C6F-67B4-F4CD5E1E540F}"/>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5" name="Google Shape;92;p1">
            <a:extLst>
              <a:ext uri="{FF2B5EF4-FFF2-40B4-BE49-F238E27FC236}">
                <a16:creationId xmlns:a16="http://schemas.microsoft.com/office/drawing/2014/main" id="{70FF3406-BB76-D75C-B628-29C88124CBD5}"/>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051393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71"/>
        <p:cNvGrpSpPr/>
        <p:nvPr/>
      </p:nvGrpSpPr>
      <p:grpSpPr>
        <a:xfrm>
          <a:off x="0" y="0"/>
          <a:ext cx="0" cy="0"/>
          <a:chOff x="0" y="0"/>
          <a:chExt cx="0" cy="0"/>
        </a:xfrm>
      </p:grpSpPr>
      <p:sp>
        <p:nvSpPr>
          <p:cNvPr id="272" name="Google Shape;272;p12"/>
          <p:cNvSpPr txBox="1"/>
          <p:nvPr/>
        </p:nvSpPr>
        <p:spPr>
          <a:xfrm>
            <a:off x="3058697" y="773904"/>
            <a:ext cx="1326524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l-GR" sz="3200" b="1" dirty="0">
                <a:solidFill>
                  <a:srgbClr val="033C5B"/>
                </a:solidFill>
                <a:latin typeface="Arial"/>
                <a:ea typeface="Arial"/>
                <a:cs typeface="Arial"/>
                <a:sym typeface="Arial"/>
              </a:rPr>
              <a:t>Η αναστροφή </a:t>
            </a:r>
            <a:r>
              <a:rPr lang="en-US" sz="3200" b="1" dirty="0">
                <a:solidFill>
                  <a:srgbClr val="033C5B"/>
                </a:solidFill>
                <a:latin typeface="Arial"/>
                <a:ea typeface="Arial"/>
                <a:cs typeface="Arial"/>
                <a:sym typeface="Arial"/>
              </a:rPr>
              <a:t>π</a:t>
            </a:r>
            <a:r>
              <a:rPr lang="en-US" sz="3200" b="1" dirty="0" err="1">
                <a:solidFill>
                  <a:srgbClr val="033C5B"/>
                </a:solidFill>
                <a:latin typeface="Arial"/>
                <a:ea typeface="Arial"/>
                <a:cs typeface="Arial"/>
                <a:sym typeface="Arial"/>
              </a:rPr>
              <a:t>έρ</a:t>
            </a:r>
            <a:r>
              <a:rPr lang="en-US" sz="3200" b="1" dirty="0">
                <a:solidFill>
                  <a:srgbClr val="033C5B"/>
                </a:solidFill>
                <a:latin typeface="Arial"/>
                <a:ea typeface="Arial"/>
                <a:cs typeface="Arial"/>
                <a:sym typeface="Arial"/>
              </a:rPr>
              <a:t>α από την αίθουσα διδασκαλίας</a:t>
            </a:r>
            <a:br>
              <a:rPr lang="en-US" sz="3200" b="1" dirty="0">
                <a:solidFill>
                  <a:srgbClr val="033C5B"/>
                </a:solidFill>
                <a:latin typeface="Arial"/>
                <a:ea typeface="Arial"/>
                <a:cs typeface="Arial"/>
                <a:sym typeface="Arial"/>
              </a:rPr>
            </a:br>
            <a:r>
              <a:rPr lang="en-US" sz="3200" b="1" dirty="0">
                <a:solidFill>
                  <a:srgbClr val="033C5B"/>
                </a:solidFill>
                <a:latin typeface="Arial"/>
                <a:ea typeface="Arial"/>
                <a:cs typeface="Arial"/>
                <a:sym typeface="Arial"/>
              </a:rPr>
              <a:t>Κοινότητα και εμπλοκή στον πραγματικό κόσμο</a:t>
            </a:r>
            <a:endParaRPr sz="3200" b="1" dirty="0">
              <a:solidFill>
                <a:srgbClr val="033C5B"/>
              </a:solidFill>
              <a:latin typeface="Arial"/>
              <a:ea typeface="Arial"/>
              <a:cs typeface="Arial"/>
              <a:sym typeface="Arial"/>
            </a:endParaRPr>
          </a:p>
        </p:txBody>
      </p:sp>
      <p:sp>
        <p:nvSpPr>
          <p:cNvPr id="273" name="Google Shape;273;p12"/>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2"/>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275" name="Google Shape;275;p12"/>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2"/>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278" name="Google Shape;278;p1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79" name="Google Shape;279;p1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81" name="Google Shape;281;p1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7"/>
          <p:cNvPicPr/>
          <p:nvPr/>
        </p:nvPicPr>
        <p:blipFill>
          <a:blip r:embed="rId7" cstate="print">
            <a:extLst>
              <a:ext uri="{28A0092B-C50C-407E-A947-70E740481C1C}">
                <a14:useLocalDpi xmlns:a14="http://schemas.microsoft.com/office/drawing/2010/main" val="0"/>
              </a:ext>
            </a:extLst>
          </a:blip>
          <a:stretch>
            <a:fillRect/>
          </a:stretch>
        </p:blipFill>
        <p:spPr>
          <a:xfrm>
            <a:off x="2635947" y="2149143"/>
            <a:ext cx="5261144" cy="6262007"/>
          </a:xfrm>
          <a:prstGeom prst="rect">
            <a:avLst/>
          </a:prstGeom>
        </p:spPr>
      </p:pic>
      <p:sp>
        <p:nvSpPr>
          <p:cNvPr id="3" name="Rounded Rectangle 2"/>
          <p:cNvSpPr/>
          <p:nvPr/>
        </p:nvSpPr>
        <p:spPr>
          <a:xfrm>
            <a:off x="9462655" y="2450903"/>
            <a:ext cx="4502727" cy="5923372"/>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9973897" y="2725863"/>
            <a:ext cx="3991485" cy="5709255"/>
          </a:xfrm>
          <a:prstGeom prst="rect">
            <a:avLst/>
          </a:prstGeom>
          <a:noFill/>
        </p:spPr>
        <p:txBody>
          <a:bodyPr wrap="square" rtlCol="0">
            <a:spAutoFit/>
          </a:bodyPr>
          <a:lstStyle/>
          <a:p>
            <a:pPr>
              <a:lnSpc>
                <a:spcPct val="150000"/>
              </a:lnSpc>
            </a:pPr>
            <a:r>
              <a:rPr lang="en-US" sz="1800" dirty="0"/>
              <a:t>Δώστε έμφαση στην ενσωμάτωση των δραστηριοτήτων της τάξης με την εμπλοκή στην κοινότητα και τις προκλήσεις του πραγματικού κόσμου, ώστε η μάθηση να έχει μεγαλύτερο αντίκτυπο. Ενσωματώστε κοινοτικά έργα και εξωτερικές συνεργασίες στη μάθηση, επιτρέποντας στους μαθητές να αντιμετωπίσουν προβλήματα του πραγματικού κόσμου και να εφαρμόσουν πρακτικά τις γνώσεις τους.</a:t>
            </a:r>
          </a:p>
          <a:p>
            <a:endParaRPr lang="en-US" dirty="0"/>
          </a:p>
        </p:txBody>
      </p:sp>
      <p:sp>
        <p:nvSpPr>
          <p:cNvPr id="15" name="Rounded Rectangle 14"/>
          <p:cNvSpPr/>
          <p:nvPr/>
        </p:nvSpPr>
        <p:spPr>
          <a:xfrm>
            <a:off x="8853055" y="2757055"/>
            <a:ext cx="5846618" cy="5292436"/>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59820" y="1186900"/>
            <a:ext cx="2729685" cy="2729685"/>
          </a:xfrm>
          <a:prstGeom prst="rect">
            <a:avLst/>
          </a:prstGeom>
        </p:spPr>
      </p:pic>
      <p:sp>
        <p:nvSpPr>
          <p:cNvPr id="17" name="TextBox 16"/>
          <p:cNvSpPr txBox="1"/>
          <p:nvPr/>
        </p:nvSpPr>
        <p:spPr>
          <a:xfrm>
            <a:off x="3699164" y="8465939"/>
            <a:ext cx="2124688" cy="307777"/>
          </a:xfrm>
          <a:prstGeom prst="rect">
            <a:avLst/>
          </a:prstGeom>
          <a:noFill/>
        </p:spPr>
        <p:txBody>
          <a:bodyPr wrap="square" rtlCol="0">
            <a:spAutoFit/>
          </a:bodyPr>
          <a:lstStyle/>
          <a:p>
            <a:r>
              <a:rPr lang="en-US" dirty="0"/>
              <a:t>Φτιαγμένο με AI</a:t>
            </a:r>
          </a:p>
        </p:txBody>
      </p:sp>
      <p:sp>
        <p:nvSpPr>
          <p:cNvPr id="2" name="Google Shape;128;p3">
            <a:extLst>
              <a:ext uri="{FF2B5EF4-FFF2-40B4-BE49-F238E27FC236}">
                <a16:creationId xmlns:a16="http://schemas.microsoft.com/office/drawing/2014/main" id="{AA93EB58-E64F-B224-C6D4-1F2ABCEE86B1}"/>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2317E0E9-D1E0-DF8C-A7FF-B1E085CD16AE}"/>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60113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95"/>
        <p:cNvGrpSpPr/>
        <p:nvPr/>
      </p:nvGrpSpPr>
      <p:grpSpPr>
        <a:xfrm>
          <a:off x="0" y="0"/>
          <a:ext cx="0" cy="0"/>
          <a:chOff x="0" y="0"/>
          <a:chExt cx="0" cy="0"/>
        </a:xfrm>
      </p:grpSpPr>
      <p:sp>
        <p:nvSpPr>
          <p:cNvPr id="96" name="Google Shape;96;p2"/>
          <p:cNvSpPr txBox="1"/>
          <p:nvPr/>
        </p:nvSpPr>
        <p:spPr>
          <a:xfrm>
            <a:off x="709607" y="401305"/>
            <a:ext cx="6990285" cy="2369623"/>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6999" b="1" dirty="0">
                <a:solidFill>
                  <a:srgbClr val="033C5B"/>
                </a:solidFill>
                <a:latin typeface="Arial"/>
                <a:ea typeface="Arial"/>
                <a:cs typeface="Arial"/>
                <a:sym typeface="Arial"/>
              </a:rPr>
              <a:t>Μα</a:t>
            </a:r>
            <a:r>
              <a:rPr lang="en-US" sz="6999" b="1" dirty="0" err="1">
                <a:solidFill>
                  <a:srgbClr val="033C5B"/>
                </a:solidFill>
                <a:latin typeface="Arial"/>
                <a:ea typeface="Arial"/>
                <a:cs typeface="Arial"/>
                <a:sym typeface="Arial"/>
              </a:rPr>
              <a:t>θησι</a:t>
            </a:r>
            <a:r>
              <a:rPr lang="en-US" sz="6999" b="1" dirty="0">
                <a:solidFill>
                  <a:srgbClr val="033C5B"/>
                </a:solidFill>
                <a:latin typeface="Arial"/>
                <a:ea typeface="Arial"/>
                <a:cs typeface="Arial"/>
                <a:sym typeface="Arial"/>
              </a:rPr>
              <a:t>ακοί στόχοι</a:t>
            </a:r>
            <a:endParaRPr b="1" dirty="0"/>
          </a:p>
        </p:txBody>
      </p:sp>
      <p:sp>
        <p:nvSpPr>
          <p:cNvPr id="97" name="Google Shape;97;p2"/>
          <p:cNvSpPr txBox="1"/>
          <p:nvPr/>
        </p:nvSpPr>
        <p:spPr>
          <a:xfrm>
            <a:off x="75499" y="2667732"/>
            <a:ext cx="8959444" cy="6436634"/>
          </a:xfrm>
          <a:prstGeom prst="rect">
            <a:avLst/>
          </a:prstGeom>
          <a:noFill/>
          <a:ln>
            <a:noFill/>
          </a:ln>
        </p:spPr>
        <p:txBody>
          <a:bodyPr spcFirstLastPara="1" wrap="square" lIns="0" tIns="0" rIns="0" bIns="0" anchor="t" anchorCtr="0">
            <a:spAutoFit/>
          </a:bodyPr>
          <a:lstStyle/>
          <a:p>
            <a:pPr marL="604519" marR="0" lvl="1" indent="-295910" algn="l" rtl="0">
              <a:lnSpc>
                <a:spcPct val="150730"/>
              </a:lnSpc>
              <a:spcBef>
                <a:spcPts val="0"/>
              </a:spcBef>
              <a:spcAft>
                <a:spcPts val="0"/>
              </a:spcAft>
              <a:buClr>
                <a:schemeClr val="dk1"/>
              </a:buClr>
              <a:buSzPts val="2500"/>
              <a:buFont typeface="Arial"/>
              <a:buChar char="•"/>
            </a:pPr>
            <a:r>
              <a:rPr lang="el-GR" sz="2500" dirty="0">
                <a:solidFill>
                  <a:schemeClr val="dk1"/>
                </a:solidFill>
              </a:rPr>
              <a:t>Να κατανοήσετε</a:t>
            </a:r>
            <a:r>
              <a:rPr lang="en-US" sz="2500" i="0" u="none" strike="noStrike" cap="none" dirty="0">
                <a:solidFill>
                  <a:schemeClr val="dk1"/>
                </a:solidFill>
                <a:sym typeface="Arial"/>
              </a:rPr>
              <a:t> </a:t>
            </a:r>
            <a:r>
              <a:rPr lang="en-US" sz="2500" i="0" u="none" strike="noStrike" cap="none" dirty="0" err="1">
                <a:solidFill>
                  <a:schemeClr val="dk1"/>
                </a:solidFill>
                <a:sym typeface="Arial"/>
              </a:rPr>
              <a:t>το</a:t>
            </a:r>
            <a:r>
              <a:rPr lang="el-GR" sz="2500" i="0" u="none" strike="noStrike" cap="none" dirty="0">
                <a:solidFill>
                  <a:schemeClr val="dk1"/>
                </a:solidFill>
                <a:sym typeface="Arial"/>
              </a:rPr>
              <a:t>ν</a:t>
            </a:r>
            <a:r>
              <a:rPr lang="en-US" sz="2500" i="0" u="none" strike="noStrike" cap="none" dirty="0">
                <a:solidFill>
                  <a:schemeClr val="dk1"/>
                </a:solidFill>
                <a:sym typeface="Arial"/>
              </a:rPr>
              <a:t> </a:t>
            </a:r>
            <a:r>
              <a:rPr lang="en-US" sz="2500" i="0" u="none" strike="noStrike" cap="none" dirty="0" err="1">
                <a:solidFill>
                  <a:schemeClr val="dk1"/>
                </a:solidFill>
                <a:sym typeface="Arial"/>
              </a:rPr>
              <a:t>ρόλο</a:t>
            </a:r>
            <a:r>
              <a:rPr lang="en-US" sz="2500" i="0" u="none" strike="noStrike" cap="none" dirty="0">
                <a:solidFill>
                  <a:schemeClr val="dk1"/>
                </a:solidFill>
                <a:sym typeface="Arial"/>
              </a:rPr>
              <a:t> της καινοτομίας στη μάθηση</a:t>
            </a:r>
            <a:endParaRPr sz="2500" i="0" u="none" strike="noStrike" cap="none" dirty="0">
              <a:solidFill>
                <a:srgbClr val="121212"/>
              </a:solidFill>
              <a:sym typeface="Arial"/>
            </a:endParaRPr>
          </a:p>
          <a:p>
            <a:pPr marL="604519" marR="0" lvl="1" indent="-295910" algn="l" rtl="0">
              <a:lnSpc>
                <a:spcPct val="150730"/>
              </a:lnSpc>
              <a:spcBef>
                <a:spcPts val="0"/>
              </a:spcBef>
              <a:spcAft>
                <a:spcPts val="0"/>
              </a:spcAft>
              <a:buClr>
                <a:schemeClr val="dk1"/>
              </a:buClr>
              <a:buSzPts val="2500"/>
              <a:buFont typeface="Arial"/>
              <a:buChar char="•"/>
            </a:pPr>
            <a:r>
              <a:rPr lang="el-GR" sz="2500" dirty="0">
                <a:solidFill>
                  <a:schemeClr val="dk1"/>
                </a:solidFill>
              </a:rPr>
              <a:t>Να με</a:t>
            </a:r>
            <a:r>
              <a:rPr lang="en-US" sz="2500" i="0" u="none" strike="noStrike" cap="none" dirty="0" err="1">
                <a:solidFill>
                  <a:schemeClr val="dk1"/>
                </a:solidFill>
                <a:sym typeface="Arial"/>
              </a:rPr>
              <a:t>γιστο</a:t>
            </a:r>
            <a:r>
              <a:rPr lang="en-US" sz="2500" i="0" u="none" strike="noStrike" cap="none" dirty="0">
                <a:solidFill>
                  <a:schemeClr val="dk1"/>
                </a:solidFill>
                <a:sym typeface="Arial"/>
              </a:rPr>
              <a:t>πο</a:t>
            </a:r>
            <a:r>
              <a:rPr lang="el-GR" sz="2500" i="0" u="none" strike="noStrike" cap="none" dirty="0" err="1">
                <a:solidFill>
                  <a:schemeClr val="dk1"/>
                </a:solidFill>
                <a:sym typeface="Arial"/>
              </a:rPr>
              <a:t>ιήσετε</a:t>
            </a:r>
            <a:r>
              <a:rPr lang="en-US" sz="2500" i="0" u="none" strike="noStrike" cap="none" dirty="0">
                <a:solidFill>
                  <a:schemeClr val="dk1"/>
                </a:solidFill>
                <a:sym typeface="Arial"/>
              </a:rPr>
              <a:t> τ</a:t>
            </a:r>
            <a:r>
              <a:rPr lang="el-GR" sz="2500" i="0" u="none" strike="noStrike" cap="none" dirty="0" err="1">
                <a:solidFill>
                  <a:schemeClr val="dk1"/>
                </a:solidFill>
                <a:sym typeface="Arial"/>
              </a:rPr>
              <a:t>ις</a:t>
            </a:r>
            <a:r>
              <a:rPr lang="en-US" sz="2500" i="0" u="none" strike="noStrike" cap="none" dirty="0">
                <a:solidFill>
                  <a:schemeClr val="dk1"/>
                </a:solidFill>
                <a:sym typeface="Arial"/>
              </a:rPr>
              <a:t> απ</a:t>
            </a:r>
            <a:r>
              <a:rPr lang="en-US" sz="2500" i="0" u="none" strike="noStrike" cap="none" dirty="0" err="1">
                <a:solidFill>
                  <a:schemeClr val="dk1"/>
                </a:solidFill>
                <a:sym typeface="Arial"/>
              </a:rPr>
              <a:t>οτελεσμ</a:t>
            </a:r>
            <a:r>
              <a:rPr lang="en-US" sz="2500" i="0" u="none" strike="noStrike" cap="none" dirty="0">
                <a:solidFill>
                  <a:schemeClr val="dk1"/>
                </a:solidFill>
                <a:sym typeface="Arial"/>
              </a:rPr>
              <a:t>ατικ</a:t>
            </a:r>
            <a:r>
              <a:rPr lang="el-GR" sz="2500" i="0" u="none" strike="noStrike" cap="none" dirty="0" err="1">
                <a:solidFill>
                  <a:schemeClr val="dk1"/>
                </a:solidFill>
                <a:sym typeface="Arial"/>
              </a:rPr>
              <a:t>ές</a:t>
            </a:r>
            <a:r>
              <a:rPr lang="el-GR" sz="2500" i="0" u="none" strike="noStrike" cap="none" dirty="0">
                <a:solidFill>
                  <a:schemeClr val="dk1"/>
                </a:solidFill>
                <a:sym typeface="Arial"/>
              </a:rPr>
              <a:t> </a:t>
            </a:r>
            <a:r>
              <a:rPr lang="en-US" sz="2500" i="0" u="none" strike="noStrike" cap="none" dirty="0">
                <a:solidFill>
                  <a:schemeClr val="dk1"/>
                </a:solidFill>
                <a:sym typeface="Arial"/>
              </a:rPr>
              <a:t>α</a:t>
            </a:r>
            <a:r>
              <a:rPr lang="en-US" sz="2500" i="0" u="none" strike="noStrike" cap="none" dirty="0" err="1">
                <a:solidFill>
                  <a:schemeClr val="dk1"/>
                </a:solidFill>
                <a:sym typeface="Arial"/>
              </a:rPr>
              <a:t>λληλε</a:t>
            </a:r>
            <a:r>
              <a:rPr lang="en-US" sz="2500" i="0" u="none" strike="noStrike" cap="none" dirty="0">
                <a:solidFill>
                  <a:schemeClr val="dk1"/>
                </a:solidFill>
                <a:sym typeface="Arial"/>
              </a:rPr>
              <a:t>πιδράσε</a:t>
            </a:r>
            <a:r>
              <a:rPr lang="el-GR" sz="2500" i="0" u="none" strike="noStrike" cap="none" dirty="0" err="1">
                <a:solidFill>
                  <a:schemeClr val="dk1"/>
                </a:solidFill>
                <a:sym typeface="Arial"/>
              </a:rPr>
              <a:t>ις</a:t>
            </a:r>
            <a:r>
              <a:rPr lang="en-US" sz="2500" i="0" u="none" strike="noStrike" cap="none" dirty="0">
                <a:solidFill>
                  <a:schemeClr val="dk1"/>
                </a:solidFill>
                <a:sym typeface="Arial"/>
              </a:rPr>
              <a:t> πρόσωπο με πρόσωπο:</a:t>
            </a:r>
            <a:endParaRPr sz="2500" i="0" u="none" strike="noStrike" cap="none" dirty="0">
              <a:solidFill>
                <a:srgbClr val="121212"/>
              </a:solidFill>
              <a:sym typeface="Arial"/>
            </a:endParaRPr>
          </a:p>
          <a:p>
            <a:pPr marL="604519" marR="0" lvl="1" indent="-295910" algn="l" rtl="0">
              <a:lnSpc>
                <a:spcPct val="150730"/>
              </a:lnSpc>
              <a:spcBef>
                <a:spcPts val="0"/>
              </a:spcBef>
              <a:spcAft>
                <a:spcPts val="0"/>
              </a:spcAft>
              <a:buClr>
                <a:schemeClr val="dk1"/>
              </a:buClr>
              <a:buSzPts val="2500"/>
              <a:buFont typeface="Arial"/>
              <a:buChar char="•"/>
            </a:pPr>
            <a:r>
              <a:rPr lang="el-GR" sz="2500" i="0" u="none" strike="noStrike" cap="none" dirty="0">
                <a:solidFill>
                  <a:schemeClr val="dk1"/>
                </a:solidFill>
                <a:sym typeface="Arial"/>
              </a:rPr>
              <a:t>Να δ</a:t>
            </a:r>
            <a:r>
              <a:rPr lang="en-US" sz="2500" i="0" u="none" strike="noStrike" cap="none" dirty="0" err="1">
                <a:solidFill>
                  <a:schemeClr val="dk1"/>
                </a:solidFill>
                <a:sym typeface="Arial"/>
              </a:rPr>
              <a:t>ιευ</a:t>
            </a:r>
            <a:r>
              <a:rPr lang="el-GR" sz="2500" dirty="0" err="1">
                <a:solidFill>
                  <a:schemeClr val="dk1"/>
                </a:solidFill>
              </a:rPr>
              <a:t>κολύνετε</a:t>
            </a:r>
            <a:r>
              <a:rPr lang="en-US" sz="2500" i="0" u="none" strike="noStrike" cap="none" dirty="0">
                <a:solidFill>
                  <a:schemeClr val="dk1"/>
                </a:solidFill>
                <a:sym typeface="Arial"/>
              </a:rPr>
              <a:t> </a:t>
            </a:r>
            <a:r>
              <a:rPr lang="en-US" sz="2500" i="0" u="none" strike="noStrike" cap="none" dirty="0" err="1">
                <a:solidFill>
                  <a:schemeClr val="dk1"/>
                </a:solidFill>
                <a:sym typeface="Arial"/>
              </a:rPr>
              <a:t>το</a:t>
            </a:r>
            <a:r>
              <a:rPr lang="el-GR" sz="2500" dirty="0">
                <a:solidFill>
                  <a:schemeClr val="dk1"/>
                </a:solidFill>
              </a:rPr>
              <a:t>ν</a:t>
            </a:r>
            <a:r>
              <a:rPr lang="en-US" sz="2500" i="0" u="none" strike="noStrike" cap="none" dirty="0">
                <a:solidFill>
                  <a:schemeClr val="dk1"/>
                </a:solidFill>
                <a:sym typeface="Arial"/>
              </a:rPr>
              <a:t> απ</a:t>
            </a:r>
            <a:r>
              <a:rPr lang="en-US" sz="2500" i="0" u="none" strike="noStrike" cap="none" dirty="0" err="1">
                <a:solidFill>
                  <a:schemeClr val="dk1"/>
                </a:solidFill>
                <a:sym typeface="Arial"/>
              </a:rPr>
              <a:t>οτελεσμ</a:t>
            </a:r>
            <a:r>
              <a:rPr lang="en-US" sz="2500" i="0" u="none" strike="noStrike" cap="none" dirty="0">
                <a:solidFill>
                  <a:schemeClr val="dk1"/>
                </a:solidFill>
                <a:sym typeface="Arial"/>
              </a:rPr>
              <a:t>ατικ</a:t>
            </a:r>
            <a:r>
              <a:rPr lang="el-GR" sz="2500" i="0" u="none" strike="noStrike" cap="none" dirty="0">
                <a:solidFill>
                  <a:schemeClr val="dk1"/>
                </a:solidFill>
                <a:sym typeface="Arial"/>
              </a:rPr>
              <a:t>ό</a:t>
            </a:r>
            <a:r>
              <a:rPr lang="en-US" sz="2500" i="0" u="none" strike="noStrike" cap="none" dirty="0">
                <a:solidFill>
                  <a:schemeClr val="dk1"/>
                </a:solidFill>
                <a:sym typeface="Arial"/>
              </a:rPr>
              <a:t> </a:t>
            </a:r>
            <a:r>
              <a:rPr lang="en-US" sz="2500" i="0" u="none" strike="noStrike" cap="none" dirty="0" err="1">
                <a:solidFill>
                  <a:schemeClr val="dk1"/>
                </a:solidFill>
                <a:sym typeface="Arial"/>
              </a:rPr>
              <a:t>σχεδι</a:t>
            </a:r>
            <a:r>
              <a:rPr lang="en-US" sz="2500" i="0" u="none" strike="noStrike" cap="none" dirty="0">
                <a:solidFill>
                  <a:schemeClr val="dk1"/>
                </a:solidFill>
                <a:sym typeface="Arial"/>
              </a:rPr>
              <a:t>ασμ</a:t>
            </a:r>
            <a:r>
              <a:rPr lang="el-GR" sz="2500" i="0" u="none" strike="noStrike" cap="none" dirty="0">
                <a:solidFill>
                  <a:schemeClr val="dk1"/>
                </a:solidFill>
                <a:sym typeface="Arial"/>
              </a:rPr>
              <a:t>ό</a:t>
            </a:r>
            <a:r>
              <a:rPr lang="en-US" sz="2500" i="0" u="none" strike="noStrike" cap="none" dirty="0">
                <a:solidFill>
                  <a:schemeClr val="dk1"/>
                </a:solidFill>
                <a:sym typeface="Arial"/>
              </a:rPr>
              <a:t> </a:t>
            </a:r>
            <a:r>
              <a:rPr lang="en-US" sz="2500" i="0" u="none" strike="noStrike" cap="none" dirty="0" err="1">
                <a:solidFill>
                  <a:schemeClr val="dk1"/>
                </a:solidFill>
                <a:sym typeface="Arial"/>
              </a:rPr>
              <a:t>των</a:t>
            </a:r>
            <a:r>
              <a:rPr lang="en-US" sz="2500" i="0" u="none" strike="noStrike" cap="none" dirty="0">
                <a:solidFill>
                  <a:schemeClr val="dk1"/>
                </a:solidFill>
                <a:sym typeface="Arial"/>
              </a:rPr>
              <a:t> μα</a:t>
            </a:r>
            <a:r>
              <a:rPr lang="en-US" sz="2500" i="0" u="none" strike="noStrike" cap="none" dirty="0" err="1">
                <a:solidFill>
                  <a:schemeClr val="dk1"/>
                </a:solidFill>
                <a:sym typeface="Arial"/>
              </a:rPr>
              <a:t>θητών</a:t>
            </a:r>
            <a:endParaRPr sz="1300" dirty="0"/>
          </a:p>
          <a:p>
            <a:pPr marL="604519" marR="0" lvl="1" indent="-295910" algn="l" rtl="0">
              <a:lnSpc>
                <a:spcPct val="150730"/>
              </a:lnSpc>
              <a:spcBef>
                <a:spcPts val="0"/>
              </a:spcBef>
              <a:spcAft>
                <a:spcPts val="0"/>
              </a:spcAft>
              <a:buClr>
                <a:schemeClr val="dk1"/>
              </a:buClr>
              <a:buSzPts val="2500"/>
              <a:buFont typeface="Arial"/>
              <a:buChar char="•"/>
            </a:pPr>
            <a:r>
              <a:rPr lang="el-GR" sz="2500" dirty="0">
                <a:solidFill>
                  <a:schemeClr val="dk1"/>
                </a:solidFill>
              </a:rPr>
              <a:t>Να αναπτύξετε</a:t>
            </a:r>
            <a:r>
              <a:rPr lang="en-US" sz="2500" i="0" u="none" strike="noStrike" cap="none" dirty="0">
                <a:solidFill>
                  <a:schemeClr val="dk1"/>
                </a:solidFill>
                <a:sym typeface="Arial"/>
              </a:rPr>
              <a:t> βα</a:t>
            </a:r>
            <a:r>
              <a:rPr lang="en-US" sz="2500" i="0" u="none" strike="noStrike" cap="none" dirty="0" err="1">
                <a:solidFill>
                  <a:schemeClr val="dk1"/>
                </a:solidFill>
                <a:sym typeface="Arial"/>
              </a:rPr>
              <a:t>σικ</a:t>
            </a:r>
            <a:r>
              <a:rPr lang="el-GR" sz="2500" i="0" u="none" strike="noStrike" cap="none" dirty="0" err="1">
                <a:solidFill>
                  <a:schemeClr val="dk1"/>
                </a:solidFill>
                <a:sym typeface="Arial"/>
              </a:rPr>
              <a:t>ές</a:t>
            </a:r>
            <a:r>
              <a:rPr lang="en-US" sz="2500" i="0" u="none" strike="noStrike" cap="none" dirty="0">
                <a:solidFill>
                  <a:schemeClr val="dk1"/>
                </a:solidFill>
                <a:sym typeface="Arial"/>
              </a:rPr>
              <a:t> </a:t>
            </a:r>
            <a:r>
              <a:rPr lang="en-US" sz="2500" i="0" u="none" strike="noStrike" cap="none" dirty="0" err="1">
                <a:solidFill>
                  <a:schemeClr val="dk1"/>
                </a:solidFill>
                <a:sym typeface="Arial"/>
              </a:rPr>
              <a:t>δεξι</a:t>
            </a:r>
            <a:r>
              <a:rPr lang="el-GR" sz="2500" dirty="0" err="1">
                <a:solidFill>
                  <a:schemeClr val="dk1"/>
                </a:solidFill>
              </a:rPr>
              <a:t>ότητες</a:t>
            </a:r>
            <a:r>
              <a:rPr lang="en-US" sz="2500" i="0" u="none" strike="noStrike" cap="none" dirty="0">
                <a:solidFill>
                  <a:schemeClr val="dk1"/>
                </a:solidFill>
                <a:sym typeface="Arial"/>
              </a:rPr>
              <a:t> των μαθητών για την ανεστραμμένη μάθηση</a:t>
            </a:r>
            <a:endParaRPr sz="1300" dirty="0"/>
          </a:p>
          <a:p>
            <a:pPr marL="604519" marR="0" lvl="1" indent="-295910" algn="l" rtl="0">
              <a:lnSpc>
                <a:spcPct val="150730"/>
              </a:lnSpc>
              <a:spcBef>
                <a:spcPts val="0"/>
              </a:spcBef>
              <a:spcAft>
                <a:spcPts val="0"/>
              </a:spcAft>
              <a:buClr>
                <a:schemeClr val="dk1"/>
              </a:buClr>
              <a:buSzPts val="2500"/>
              <a:buFont typeface="Arial"/>
              <a:buChar char="•"/>
            </a:pPr>
            <a:r>
              <a:rPr lang="el-GR" sz="2500" i="0" u="none" strike="noStrike" cap="none" dirty="0">
                <a:solidFill>
                  <a:schemeClr val="dk1"/>
                </a:solidFill>
                <a:sym typeface="Arial"/>
              </a:rPr>
              <a:t>Να προωθ</a:t>
            </a:r>
            <a:r>
              <a:rPr lang="el-GR" sz="2500" dirty="0">
                <a:solidFill>
                  <a:schemeClr val="dk1"/>
                </a:solidFill>
              </a:rPr>
              <a:t>ήσετε </a:t>
            </a:r>
            <a:r>
              <a:rPr lang="en-US" sz="2500" i="0" u="none" strike="noStrike" cap="none" dirty="0" err="1">
                <a:solidFill>
                  <a:schemeClr val="dk1"/>
                </a:solidFill>
                <a:sym typeface="Arial"/>
              </a:rPr>
              <a:t>τη</a:t>
            </a:r>
            <a:r>
              <a:rPr lang="en-US" sz="2500" i="0" u="none" strike="noStrike" cap="none" dirty="0">
                <a:solidFill>
                  <a:schemeClr val="dk1"/>
                </a:solidFill>
                <a:sym typeface="Arial"/>
              </a:rPr>
              <a:t> </a:t>
            </a:r>
            <a:r>
              <a:rPr lang="en-US" sz="2500" i="0" u="none" strike="noStrike" cap="none" dirty="0" err="1">
                <a:solidFill>
                  <a:schemeClr val="dk1"/>
                </a:solidFill>
                <a:sym typeface="Arial"/>
              </a:rPr>
              <a:t>συνεχ</a:t>
            </a:r>
            <a:r>
              <a:rPr lang="el-GR" sz="2500" i="0" u="none" strike="noStrike" cap="none" dirty="0">
                <a:solidFill>
                  <a:schemeClr val="dk1"/>
                </a:solidFill>
                <a:sym typeface="Arial"/>
              </a:rPr>
              <a:t>ή </a:t>
            </a:r>
            <a:r>
              <a:rPr lang="en-US" sz="2500" i="0" u="none" strike="noStrike" cap="none" dirty="0">
                <a:solidFill>
                  <a:schemeClr val="dk1"/>
                </a:solidFill>
                <a:sym typeface="Arial"/>
              </a:rPr>
              <a:t>β</a:t>
            </a:r>
            <a:r>
              <a:rPr lang="en-US" sz="2500" i="0" u="none" strike="noStrike" cap="none" dirty="0" err="1">
                <a:solidFill>
                  <a:schemeClr val="dk1"/>
                </a:solidFill>
                <a:sym typeface="Arial"/>
              </a:rPr>
              <a:t>ελτίωση</a:t>
            </a:r>
            <a:r>
              <a:rPr lang="el-GR" sz="2500" i="0" u="none" strike="noStrike" cap="none" dirty="0">
                <a:solidFill>
                  <a:schemeClr val="dk1"/>
                </a:solidFill>
                <a:sym typeface="Arial"/>
              </a:rPr>
              <a:t> </a:t>
            </a:r>
            <a:r>
              <a:rPr lang="en-US" sz="2500" i="0" u="none" strike="noStrike" cap="none" dirty="0">
                <a:solidFill>
                  <a:schemeClr val="dk1"/>
                </a:solidFill>
                <a:sym typeface="Arial"/>
              </a:rPr>
              <a:t>και </a:t>
            </a:r>
            <a:r>
              <a:rPr lang="en-US" sz="2500" i="0" u="none" strike="noStrike" cap="none" dirty="0" err="1">
                <a:solidFill>
                  <a:schemeClr val="dk1"/>
                </a:solidFill>
                <a:sym typeface="Arial"/>
              </a:rPr>
              <a:t>τη</a:t>
            </a:r>
            <a:r>
              <a:rPr lang="el-GR" sz="2500" i="0" u="none" strike="noStrike" cap="none" dirty="0">
                <a:solidFill>
                  <a:schemeClr val="dk1"/>
                </a:solidFill>
                <a:sym typeface="Arial"/>
              </a:rPr>
              <a:t>ν</a:t>
            </a:r>
            <a:r>
              <a:rPr lang="en-US" sz="2500" i="0" u="none" strike="noStrike" cap="none" dirty="0">
                <a:solidFill>
                  <a:schemeClr val="dk1"/>
                </a:solidFill>
                <a:sym typeface="Arial"/>
              </a:rPr>
              <a:t> π</a:t>
            </a:r>
            <a:r>
              <a:rPr lang="en-US" sz="2500" i="0" u="none" strike="noStrike" cap="none" dirty="0" err="1">
                <a:solidFill>
                  <a:schemeClr val="dk1"/>
                </a:solidFill>
                <a:sym typeface="Arial"/>
              </a:rPr>
              <a:t>ροσ</a:t>
            </a:r>
            <a:r>
              <a:rPr lang="en-US" sz="2500" i="0" u="none" strike="noStrike" cap="none" dirty="0">
                <a:solidFill>
                  <a:schemeClr val="dk1"/>
                </a:solidFill>
                <a:sym typeface="Arial"/>
              </a:rPr>
              <a:t>αρμοστικότητα</a:t>
            </a:r>
            <a:endParaRPr sz="1300" dirty="0"/>
          </a:p>
          <a:p>
            <a:pPr marL="604519" marR="0" lvl="1" indent="-302260" algn="l" rtl="0">
              <a:lnSpc>
                <a:spcPct val="150730"/>
              </a:lnSpc>
              <a:spcBef>
                <a:spcPts val="0"/>
              </a:spcBef>
              <a:spcAft>
                <a:spcPts val="0"/>
              </a:spcAft>
              <a:buClr>
                <a:schemeClr val="dk1"/>
              </a:buClr>
              <a:buSzPts val="2600"/>
              <a:buFont typeface="Arial"/>
              <a:buChar char="•"/>
            </a:pPr>
            <a:r>
              <a:rPr lang="el-GR" sz="2500" i="0" u="none" strike="noStrike" cap="none" dirty="0">
                <a:solidFill>
                  <a:schemeClr val="dk1"/>
                </a:solidFill>
                <a:sym typeface="Arial"/>
              </a:rPr>
              <a:t>Να ε</a:t>
            </a:r>
            <a:r>
              <a:rPr lang="en-US" sz="2500" i="0" u="none" strike="noStrike" cap="none" dirty="0">
                <a:solidFill>
                  <a:schemeClr val="dk1"/>
                </a:solidFill>
                <a:sym typeface="Arial"/>
              </a:rPr>
              <a:t>φα</a:t>
            </a:r>
            <a:r>
              <a:rPr lang="en-US" sz="2500" i="0" u="none" strike="noStrike" cap="none" dirty="0" err="1">
                <a:solidFill>
                  <a:schemeClr val="dk1"/>
                </a:solidFill>
                <a:sym typeface="Arial"/>
              </a:rPr>
              <a:t>ρμόσ</a:t>
            </a:r>
            <a:r>
              <a:rPr lang="el-GR" sz="2500" i="0" u="none" strike="noStrike" cap="none" dirty="0">
                <a:solidFill>
                  <a:schemeClr val="dk1"/>
                </a:solidFill>
                <a:sym typeface="Arial"/>
              </a:rPr>
              <a:t>ε</a:t>
            </a:r>
            <a:r>
              <a:rPr lang="en-US" sz="2500" i="0" u="none" strike="noStrike" cap="none" dirty="0" err="1">
                <a:solidFill>
                  <a:schemeClr val="dk1"/>
                </a:solidFill>
                <a:sym typeface="Arial"/>
              </a:rPr>
              <a:t>τε</a:t>
            </a:r>
            <a:r>
              <a:rPr lang="en-US" sz="2500" i="0" u="none" strike="noStrike" cap="none" dirty="0">
                <a:solidFill>
                  <a:schemeClr val="dk1"/>
                </a:solidFill>
                <a:sym typeface="Arial"/>
              </a:rPr>
              <a:t> πρακτικές </a:t>
            </a:r>
            <a:r>
              <a:rPr lang="en-US" sz="2600" i="0" u="none" strike="noStrike" cap="none" dirty="0">
                <a:solidFill>
                  <a:schemeClr val="dk1"/>
                </a:solidFill>
                <a:sym typeface="Arial"/>
              </a:rPr>
              <a:t>τεχνικές για την ανατροπή της τάξης</a:t>
            </a:r>
            <a:endParaRPr sz="2600" i="0" u="none" strike="noStrike" cap="none" dirty="0">
              <a:solidFill>
                <a:srgbClr val="121212"/>
              </a:solidFill>
              <a:sym typeface="Arial"/>
            </a:endParaRPr>
          </a:p>
        </p:txBody>
      </p:sp>
      <p:sp>
        <p:nvSpPr>
          <p:cNvPr id="98" name="Google Shape;98;p2"/>
          <p:cNvSpPr/>
          <p:nvPr/>
        </p:nvSpPr>
        <p:spPr>
          <a:xfrm>
            <a:off x="9144000" y="3783991"/>
            <a:ext cx="9144000" cy="650300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144000" y="0"/>
            <a:ext cx="9144000" cy="514350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9144000" y="7702914"/>
            <a:ext cx="2584086" cy="2584086"/>
          </a:xfrm>
          <a:custGeom>
            <a:avLst/>
            <a:gdLst/>
            <a:ahLst/>
            <a:cxnLst/>
            <a:rect l="l" t="t" r="r" b="b"/>
            <a:pathLst>
              <a:path w="2584086" h="2584086" extrusionOk="0">
                <a:moveTo>
                  <a:pt x="0" y="0"/>
                </a:moveTo>
                <a:lnTo>
                  <a:pt x="2584086" y="0"/>
                </a:lnTo>
                <a:lnTo>
                  <a:pt x="2584086" y="2584086"/>
                </a:lnTo>
                <a:lnTo>
                  <a:pt x="0" y="2584086"/>
                </a:lnTo>
                <a:lnTo>
                  <a:pt x="0" y="0"/>
                </a:lnTo>
                <a:close/>
              </a:path>
            </a:pathLst>
          </a:custGeom>
          <a:blipFill rotWithShape="1">
            <a:blip r:embed="rId3">
              <a:alphaModFix/>
            </a:blip>
            <a:stretch>
              <a:fillRect/>
            </a:stretch>
          </a:blipFill>
          <a:ln>
            <a:noFill/>
          </a:ln>
        </p:spPr>
        <p:txBody>
          <a:bodyPr/>
          <a:lstStyle/>
          <a:p>
            <a:endParaRPr lang="en-BE"/>
          </a:p>
        </p:txBody>
      </p:sp>
      <p:sp>
        <p:nvSpPr>
          <p:cNvPr id="101" name="Google Shape;101;p2"/>
          <p:cNvSpPr/>
          <p:nvPr/>
        </p:nvSpPr>
        <p:spPr>
          <a:xfrm rot="-5400000">
            <a:off x="15703914" y="0"/>
            <a:ext cx="2584086" cy="2584086"/>
          </a:xfrm>
          <a:custGeom>
            <a:avLst/>
            <a:gdLst/>
            <a:ahLst/>
            <a:cxnLst/>
            <a:rect l="l" t="t" r="r" b="b"/>
            <a:pathLst>
              <a:path w="2584086" h="2584086" extrusionOk="0">
                <a:moveTo>
                  <a:pt x="0" y="0"/>
                </a:moveTo>
                <a:lnTo>
                  <a:pt x="2584086" y="0"/>
                </a:lnTo>
                <a:lnTo>
                  <a:pt x="2584086" y="2584086"/>
                </a:lnTo>
                <a:lnTo>
                  <a:pt x="0" y="2584086"/>
                </a:lnTo>
                <a:lnTo>
                  <a:pt x="0" y="0"/>
                </a:lnTo>
                <a:close/>
              </a:path>
            </a:pathLst>
          </a:custGeom>
          <a:blipFill rotWithShape="1">
            <a:blip r:embed="rId4">
              <a:alphaModFix/>
            </a:blip>
            <a:stretch>
              <a:fillRect/>
            </a:stretch>
          </a:blipFill>
          <a:ln>
            <a:noFill/>
          </a:ln>
        </p:spPr>
        <p:txBody>
          <a:bodyPr/>
          <a:lstStyle/>
          <a:p>
            <a:endParaRPr lang="en-BE"/>
          </a:p>
        </p:txBody>
      </p:sp>
      <p:sp>
        <p:nvSpPr>
          <p:cNvPr id="102" name="Google Shape;102;p2"/>
          <p:cNvSpPr/>
          <p:nvPr/>
        </p:nvSpPr>
        <p:spPr>
          <a:xfrm>
            <a:off x="11243339" y="2258982"/>
            <a:ext cx="4945322" cy="5769036"/>
          </a:xfrm>
          <a:custGeom>
            <a:avLst/>
            <a:gdLst/>
            <a:ahLst/>
            <a:cxnLst/>
            <a:rect l="l" t="t" r="r" b="b"/>
            <a:pathLst>
              <a:path w="4945322" h="5769036" extrusionOk="0">
                <a:moveTo>
                  <a:pt x="0" y="0"/>
                </a:moveTo>
                <a:lnTo>
                  <a:pt x="4945322" y="0"/>
                </a:lnTo>
                <a:lnTo>
                  <a:pt x="4945322" y="5769036"/>
                </a:lnTo>
                <a:lnTo>
                  <a:pt x="0" y="5769036"/>
                </a:lnTo>
                <a:lnTo>
                  <a:pt x="0" y="0"/>
                </a:lnTo>
                <a:close/>
              </a:path>
            </a:pathLst>
          </a:custGeom>
          <a:blipFill rotWithShape="1">
            <a:blip r:embed="rId5">
              <a:alphaModFix/>
            </a:blip>
            <a:stretch>
              <a:fillRect l="-37489" r="-37489"/>
            </a:stretch>
          </a:blipFill>
          <a:ln>
            <a:noFill/>
          </a:ln>
        </p:spPr>
        <p:txBody>
          <a:bodyPr/>
          <a:lstStyle/>
          <a:p>
            <a:endParaRPr lang="en-BE"/>
          </a:p>
        </p:txBody>
      </p:sp>
      <p:sp>
        <p:nvSpPr>
          <p:cNvPr id="103" name="Google Shape;103;p2"/>
          <p:cNvSpPr/>
          <p:nvPr/>
        </p:nvSpPr>
        <p:spPr>
          <a:xfrm>
            <a:off x="385759" y="8288550"/>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6">
              <a:alphaModFix/>
            </a:blip>
            <a:stretch>
              <a:fillRect/>
            </a:stretch>
          </a:blipFill>
          <a:ln>
            <a:noFill/>
          </a:ln>
        </p:spPr>
        <p:txBody>
          <a:bodyPr/>
          <a:lstStyle/>
          <a:p>
            <a:endParaRPr lang="en-BE"/>
          </a:p>
        </p:txBody>
      </p:sp>
      <p:sp>
        <p:nvSpPr>
          <p:cNvPr id="104" name="Google Shape;104;p2"/>
          <p:cNvSpPr/>
          <p:nvPr/>
        </p:nvSpPr>
        <p:spPr>
          <a:xfrm>
            <a:off x="2874251" y="91043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7">
              <a:alphaModFix/>
            </a:blip>
            <a:stretch>
              <a:fillRect/>
            </a:stretch>
          </a:blipFill>
          <a:ln>
            <a:noFill/>
          </a:ln>
        </p:spPr>
        <p:txBody>
          <a:bodyPr/>
          <a:lstStyle/>
          <a:p>
            <a:endParaRPr lang="en-BE"/>
          </a:p>
        </p:txBody>
      </p:sp>
      <p:pic>
        <p:nvPicPr>
          <p:cNvPr id="2" name="Google Shape;92;p1">
            <a:extLst>
              <a:ext uri="{FF2B5EF4-FFF2-40B4-BE49-F238E27FC236}">
                <a16:creationId xmlns:a16="http://schemas.microsoft.com/office/drawing/2014/main" id="{BE876DA0-0838-C085-F76D-08AC2C89E042}"/>
              </a:ext>
            </a:extLst>
          </p:cNvPr>
          <p:cNvPicPr preferRelativeResize="0"/>
          <p:nvPr/>
        </p:nvPicPr>
        <p:blipFill rotWithShape="1">
          <a:blip r:embed="rId8">
            <a:alphaModFix/>
          </a:blip>
          <a:srcRect/>
          <a:stretch/>
        </p:blipFill>
        <p:spPr>
          <a:xfrm>
            <a:off x="16291715" y="9134863"/>
            <a:ext cx="1310997" cy="4767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71"/>
        <p:cNvGrpSpPr/>
        <p:nvPr/>
      </p:nvGrpSpPr>
      <p:grpSpPr>
        <a:xfrm>
          <a:off x="0" y="0"/>
          <a:ext cx="0" cy="0"/>
          <a:chOff x="0" y="0"/>
          <a:chExt cx="0" cy="0"/>
        </a:xfrm>
      </p:grpSpPr>
      <p:sp>
        <p:nvSpPr>
          <p:cNvPr id="272" name="Google Shape;272;p12"/>
          <p:cNvSpPr txBox="1"/>
          <p:nvPr/>
        </p:nvSpPr>
        <p:spPr>
          <a:xfrm>
            <a:off x="3058697" y="773904"/>
            <a:ext cx="1326524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l-GR" sz="3200" b="1" dirty="0">
                <a:solidFill>
                  <a:srgbClr val="033C5B"/>
                </a:solidFill>
                <a:latin typeface="Arial"/>
                <a:ea typeface="Arial"/>
                <a:cs typeface="Arial"/>
                <a:sym typeface="Arial"/>
              </a:rPr>
              <a:t>Η αναστροφή </a:t>
            </a:r>
            <a:r>
              <a:rPr lang="en-US" sz="3200" b="1" dirty="0">
                <a:solidFill>
                  <a:srgbClr val="033C5B"/>
                </a:solidFill>
                <a:latin typeface="Arial"/>
                <a:ea typeface="Arial"/>
                <a:cs typeface="Arial"/>
                <a:sym typeface="Arial"/>
              </a:rPr>
              <a:t>π</a:t>
            </a:r>
            <a:r>
              <a:rPr lang="en-US" sz="3200" b="1" dirty="0" err="1">
                <a:solidFill>
                  <a:srgbClr val="033C5B"/>
                </a:solidFill>
                <a:latin typeface="Arial"/>
                <a:ea typeface="Arial"/>
                <a:cs typeface="Arial"/>
                <a:sym typeface="Arial"/>
              </a:rPr>
              <a:t>έρ</a:t>
            </a:r>
            <a:r>
              <a:rPr lang="en-US" sz="3200" b="1" dirty="0">
                <a:solidFill>
                  <a:srgbClr val="033C5B"/>
                </a:solidFill>
                <a:latin typeface="Arial"/>
                <a:ea typeface="Arial"/>
                <a:cs typeface="Arial"/>
                <a:sym typeface="Arial"/>
              </a:rPr>
              <a:t>α από την αίθουσα διδασκαλίας</a:t>
            </a:r>
            <a:br>
              <a:rPr lang="en-US" sz="3200" b="1" dirty="0">
                <a:solidFill>
                  <a:srgbClr val="033C5B"/>
                </a:solidFill>
                <a:latin typeface="Arial"/>
                <a:ea typeface="Arial"/>
                <a:cs typeface="Arial"/>
                <a:sym typeface="Arial"/>
              </a:rPr>
            </a:br>
            <a:r>
              <a:rPr lang="en-US" sz="3200" b="1" dirty="0">
                <a:solidFill>
                  <a:srgbClr val="033C5B"/>
                </a:solidFill>
                <a:latin typeface="Arial"/>
                <a:ea typeface="Arial"/>
                <a:cs typeface="Arial"/>
                <a:sym typeface="Arial"/>
              </a:rPr>
              <a:t>Αξιοποίηση </a:t>
            </a:r>
            <a:r>
              <a:rPr lang="en-US" sz="3200" b="1" dirty="0">
                <a:solidFill>
                  <a:srgbClr val="033C5B"/>
                </a:solidFill>
              </a:rPr>
              <a:t>της τεχνολογίας για ευρύτερη εφαρμογή</a:t>
            </a:r>
            <a:endParaRPr sz="3200" b="1" dirty="0">
              <a:solidFill>
                <a:srgbClr val="033C5B"/>
              </a:solidFill>
              <a:latin typeface="Arial"/>
              <a:ea typeface="Arial"/>
              <a:cs typeface="Arial"/>
              <a:sym typeface="Arial"/>
            </a:endParaRPr>
          </a:p>
        </p:txBody>
      </p:sp>
      <p:sp>
        <p:nvSpPr>
          <p:cNvPr id="273" name="Google Shape;273;p12"/>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2"/>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275" name="Google Shape;275;p12"/>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2"/>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278" name="Google Shape;278;p1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79" name="Google Shape;279;p1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81" name="Google Shape;281;p1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ounded Rectangle 2"/>
          <p:cNvSpPr/>
          <p:nvPr/>
        </p:nvSpPr>
        <p:spPr>
          <a:xfrm>
            <a:off x="9462655" y="2450903"/>
            <a:ext cx="4502727" cy="5923372"/>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9850582" y="2825793"/>
            <a:ext cx="4003963" cy="5262979"/>
          </a:xfrm>
          <a:prstGeom prst="rect">
            <a:avLst/>
          </a:prstGeom>
          <a:noFill/>
        </p:spPr>
        <p:txBody>
          <a:bodyPr wrap="square" rtlCol="0">
            <a:spAutoFit/>
          </a:bodyPr>
          <a:lstStyle/>
          <a:p>
            <a:pPr>
              <a:lnSpc>
                <a:spcPct val="150000"/>
              </a:lnSpc>
            </a:pPr>
            <a:r>
              <a:rPr lang="en-US" sz="1800" dirty="0"/>
              <a:t>Αξιοποιήστε την τεχνολογία για να επεκτείνετε την προσέγγιση της ανεστραμμένης μάθησης, χρησιμοποιώντας εργαλεία όπως εικονικές εκδρομές και διαδικτυακές συνεργασίες με εμπειρογνώμονες του κλάδου. Η τεχνολογική ενσωμάτωση επεκτείνει τη μάθηση πέρα από τις φυσικές αίθουσες διδασκαλίας, προσφέροντας στους μαθητές ποικίλες και ολοκληρωμένες μαθησιακές εμπειρίες.</a:t>
            </a:r>
          </a:p>
          <a:p>
            <a:endParaRPr lang="en-US" sz="1200" dirty="0"/>
          </a:p>
        </p:txBody>
      </p:sp>
      <p:sp>
        <p:nvSpPr>
          <p:cNvPr id="15" name="Rounded Rectangle 14"/>
          <p:cNvSpPr/>
          <p:nvPr/>
        </p:nvSpPr>
        <p:spPr>
          <a:xfrm>
            <a:off x="8853055" y="2757055"/>
            <a:ext cx="5846618" cy="5292436"/>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16" name="Picture 15"/>
          <p:cNvPicPr/>
          <p:nvPr/>
        </p:nvPicPr>
        <p:blipFill>
          <a:blip r:embed="rId7" cstate="print">
            <a:extLst>
              <a:ext uri="{28A0092B-C50C-407E-A947-70E740481C1C}">
                <a14:useLocalDpi xmlns:a14="http://schemas.microsoft.com/office/drawing/2010/main" val="0"/>
              </a:ext>
            </a:extLst>
          </a:blip>
          <a:stretch>
            <a:fillRect/>
          </a:stretch>
        </p:blipFill>
        <p:spPr>
          <a:xfrm>
            <a:off x="2890312" y="2190926"/>
            <a:ext cx="5311230" cy="620818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81581" y="741416"/>
            <a:ext cx="2899019" cy="2899019"/>
          </a:xfrm>
          <a:prstGeom prst="rect">
            <a:avLst/>
          </a:prstGeom>
        </p:spPr>
      </p:pic>
      <p:sp>
        <p:nvSpPr>
          <p:cNvPr id="19" name="TextBox 18"/>
          <p:cNvSpPr txBox="1"/>
          <p:nvPr/>
        </p:nvSpPr>
        <p:spPr>
          <a:xfrm>
            <a:off x="4055643" y="8399114"/>
            <a:ext cx="2124688" cy="307777"/>
          </a:xfrm>
          <a:prstGeom prst="rect">
            <a:avLst/>
          </a:prstGeom>
          <a:noFill/>
        </p:spPr>
        <p:txBody>
          <a:bodyPr wrap="square" rtlCol="0">
            <a:spAutoFit/>
          </a:bodyPr>
          <a:lstStyle/>
          <a:p>
            <a:r>
              <a:rPr lang="en-US" dirty="0"/>
              <a:t>Φτιαγμένο με AI</a:t>
            </a:r>
          </a:p>
        </p:txBody>
      </p:sp>
      <p:sp>
        <p:nvSpPr>
          <p:cNvPr id="5" name="Google Shape;128;p3">
            <a:extLst>
              <a:ext uri="{FF2B5EF4-FFF2-40B4-BE49-F238E27FC236}">
                <a16:creationId xmlns:a16="http://schemas.microsoft.com/office/drawing/2014/main" id="{FDA0CE2E-DBC3-7773-8A2A-17D0DBC3C6F1}"/>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33C9B05E-4B17-1F10-C574-32494FE95674}"/>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74933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71"/>
        <p:cNvGrpSpPr/>
        <p:nvPr/>
      </p:nvGrpSpPr>
      <p:grpSpPr>
        <a:xfrm>
          <a:off x="0" y="0"/>
          <a:ext cx="0" cy="0"/>
          <a:chOff x="0" y="0"/>
          <a:chExt cx="0" cy="0"/>
        </a:xfrm>
      </p:grpSpPr>
      <p:sp>
        <p:nvSpPr>
          <p:cNvPr id="272" name="Google Shape;272;p12"/>
          <p:cNvSpPr txBox="1"/>
          <p:nvPr/>
        </p:nvSpPr>
        <p:spPr>
          <a:xfrm>
            <a:off x="3058697" y="773904"/>
            <a:ext cx="13265244"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l-GR" sz="3200" b="1" dirty="0">
                <a:solidFill>
                  <a:srgbClr val="033C5B"/>
                </a:solidFill>
              </a:rPr>
              <a:t>Η αναστροφή </a:t>
            </a:r>
            <a:r>
              <a:rPr lang="en-US" sz="3200" b="1" dirty="0">
                <a:solidFill>
                  <a:srgbClr val="033C5B"/>
                </a:solidFill>
                <a:latin typeface="Arial"/>
                <a:ea typeface="Arial"/>
                <a:cs typeface="Arial"/>
                <a:sym typeface="Arial"/>
              </a:rPr>
              <a:t>π</a:t>
            </a:r>
            <a:r>
              <a:rPr lang="en-US" sz="3200" b="1" dirty="0" err="1">
                <a:solidFill>
                  <a:srgbClr val="033C5B"/>
                </a:solidFill>
                <a:latin typeface="Arial"/>
                <a:ea typeface="Arial"/>
                <a:cs typeface="Arial"/>
                <a:sym typeface="Arial"/>
              </a:rPr>
              <a:t>έρ</a:t>
            </a:r>
            <a:r>
              <a:rPr lang="en-US" sz="3200" b="1" dirty="0">
                <a:solidFill>
                  <a:srgbClr val="033C5B"/>
                </a:solidFill>
                <a:latin typeface="Arial"/>
                <a:ea typeface="Arial"/>
                <a:cs typeface="Arial"/>
                <a:sym typeface="Arial"/>
              </a:rPr>
              <a:t>α από την αίθουσα διδασκαλίας</a:t>
            </a:r>
            <a:br>
              <a:rPr lang="en-US" sz="3200" b="1" dirty="0">
                <a:solidFill>
                  <a:srgbClr val="033C5B"/>
                </a:solidFill>
                <a:latin typeface="Arial"/>
                <a:ea typeface="Arial"/>
                <a:cs typeface="Arial"/>
                <a:sym typeface="Arial"/>
              </a:rPr>
            </a:br>
            <a:r>
              <a:rPr lang="en-US" sz="3200" b="1" dirty="0">
                <a:solidFill>
                  <a:srgbClr val="033C5B"/>
                </a:solidFill>
                <a:latin typeface="Arial"/>
                <a:ea typeface="Arial"/>
                <a:cs typeface="Arial"/>
                <a:sym typeface="Arial"/>
              </a:rPr>
              <a:t>Προετοιμασία </a:t>
            </a:r>
            <a:r>
              <a:rPr lang="en-US" sz="3200" b="1" dirty="0">
                <a:solidFill>
                  <a:srgbClr val="033C5B"/>
                </a:solidFill>
              </a:rPr>
              <a:t>των μαθητών για μελλοντικές προκλήσεις</a:t>
            </a:r>
            <a:endParaRPr sz="3200" b="1" dirty="0">
              <a:solidFill>
                <a:srgbClr val="033C5B"/>
              </a:solidFill>
              <a:latin typeface="Arial"/>
              <a:ea typeface="Arial"/>
              <a:cs typeface="Arial"/>
              <a:sym typeface="Arial"/>
            </a:endParaRPr>
          </a:p>
        </p:txBody>
      </p:sp>
      <p:sp>
        <p:nvSpPr>
          <p:cNvPr id="273" name="Google Shape;273;p12"/>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2"/>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275" name="Google Shape;275;p12"/>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2"/>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278" name="Google Shape;278;p1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279" name="Google Shape;279;p1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281" name="Google Shape;281;p1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ounded Rectangle 2"/>
          <p:cNvSpPr/>
          <p:nvPr/>
        </p:nvSpPr>
        <p:spPr>
          <a:xfrm>
            <a:off x="9462655" y="2450903"/>
            <a:ext cx="4502727" cy="5923372"/>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9580627" y="2948904"/>
            <a:ext cx="4516581" cy="5262979"/>
          </a:xfrm>
          <a:prstGeom prst="rect">
            <a:avLst/>
          </a:prstGeom>
          <a:noFill/>
        </p:spPr>
        <p:txBody>
          <a:bodyPr wrap="square" rtlCol="0">
            <a:spAutoFit/>
          </a:bodyPr>
          <a:lstStyle/>
          <a:p>
            <a:pPr>
              <a:lnSpc>
                <a:spcPct val="150000"/>
              </a:lnSpc>
            </a:pPr>
            <a:r>
              <a:rPr lang="en-US" sz="1800" dirty="0"/>
              <a:t>Επικεντρώστε την ανεστραμμένη τάξη στην προετοιμασία των μαθητών για μελλοντικές προκλήσεις, αναπτύσσοντας την προσαρμοστικότητα, τις ικανότητες επίλυσης προβλημάτων και τη νοοτροπία της δια βίου μάθησης. Σχεδιάστε εμπειρίες ανεστραμμένης μάθησης που παρέχουν στους μαθητές σχετικές δεξιότητες και γνώσεις για διάφορα μελλοντικά σενάρια, εξοπλίζοντάς τους για ποικίλες επαγγελματικές πορείες και κοινωνικούς ρόλους.</a:t>
            </a:r>
          </a:p>
          <a:p>
            <a:endParaRPr lang="en-US" sz="1200" dirty="0"/>
          </a:p>
        </p:txBody>
      </p:sp>
      <p:sp>
        <p:nvSpPr>
          <p:cNvPr id="15" name="Rounded Rectangle 14"/>
          <p:cNvSpPr/>
          <p:nvPr/>
        </p:nvSpPr>
        <p:spPr>
          <a:xfrm>
            <a:off x="8853055" y="2757055"/>
            <a:ext cx="5846618" cy="5292436"/>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17" name="Picture 16"/>
          <p:cNvPicPr/>
          <p:nvPr/>
        </p:nvPicPr>
        <p:blipFill>
          <a:blip r:embed="rId7" cstate="print">
            <a:extLst>
              <a:ext uri="{28A0092B-C50C-407E-A947-70E740481C1C}">
                <a14:useLocalDpi xmlns:a14="http://schemas.microsoft.com/office/drawing/2010/main" val="0"/>
              </a:ext>
            </a:extLst>
          </a:blip>
          <a:stretch>
            <a:fillRect/>
          </a:stretch>
        </p:blipFill>
        <p:spPr>
          <a:xfrm>
            <a:off x="2890312" y="2087662"/>
            <a:ext cx="5228452" cy="671640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63444" y="619346"/>
            <a:ext cx="2936632" cy="2936632"/>
          </a:xfrm>
          <a:prstGeom prst="rect">
            <a:avLst/>
          </a:prstGeom>
        </p:spPr>
      </p:pic>
      <p:sp>
        <p:nvSpPr>
          <p:cNvPr id="18" name="TextBox 17"/>
          <p:cNvSpPr txBox="1"/>
          <p:nvPr/>
        </p:nvSpPr>
        <p:spPr>
          <a:xfrm>
            <a:off x="3423188" y="8516364"/>
            <a:ext cx="2124688" cy="307777"/>
          </a:xfrm>
          <a:prstGeom prst="rect">
            <a:avLst/>
          </a:prstGeom>
          <a:noFill/>
        </p:spPr>
        <p:txBody>
          <a:bodyPr wrap="square" rtlCol="0">
            <a:spAutoFit/>
          </a:bodyPr>
          <a:lstStyle/>
          <a:p>
            <a:r>
              <a:rPr lang="en-US" dirty="0"/>
              <a:t>Φτιαγμένο με AI</a:t>
            </a:r>
          </a:p>
        </p:txBody>
      </p:sp>
      <p:sp>
        <p:nvSpPr>
          <p:cNvPr id="2" name="Google Shape;128;p3">
            <a:extLst>
              <a:ext uri="{FF2B5EF4-FFF2-40B4-BE49-F238E27FC236}">
                <a16:creationId xmlns:a16="http://schemas.microsoft.com/office/drawing/2014/main" id="{228844EB-396D-700B-1381-6C4671120DB0}"/>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9503D17E-0AFD-323D-2074-5B95A8AA0D20}"/>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4029031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09"/>
        <p:cNvGrpSpPr/>
        <p:nvPr/>
      </p:nvGrpSpPr>
      <p:grpSpPr>
        <a:xfrm>
          <a:off x="0" y="0"/>
          <a:ext cx="0" cy="0"/>
          <a:chOff x="0" y="0"/>
          <a:chExt cx="0" cy="0"/>
        </a:xfrm>
      </p:grpSpPr>
      <p:sp>
        <p:nvSpPr>
          <p:cNvPr id="310" name="Google Shape;310;p14"/>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312" name="Google Shape;312;p14"/>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313" name="Google Shape;313;p14"/>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314" name="Google Shape;314;p14"/>
          <p:cNvSpPr txBox="1"/>
          <p:nvPr/>
        </p:nvSpPr>
        <p:spPr>
          <a:xfrm>
            <a:off x="9613816" y="685839"/>
            <a:ext cx="6457864" cy="18466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err="1">
                <a:solidFill>
                  <a:srgbClr val="033C5B"/>
                </a:solidFill>
                <a:latin typeface="Arial"/>
                <a:ea typeface="Arial"/>
                <a:cs typeface="Arial"/>
                <a:sym typeface="Arial"/>
              </a:rPr>
              <a:t>Προώθηση</a:t>
            </a:r>
            <a:r>
              <a:rPr lang="en-US" sz="4000" b="1" dirty="0">
                <a:solidFill>
                  <a:srgbClr val="033C5B"/>
                </a:solidFill>
                <a:latin typeface="Arial"/>
                <a:ea typeface="Arial"/>
                <a:cs typeface="Arial"/>
                <a:sym typeface="Arial"/>
              </a:rPr>
              <a:t> </a:t>
            </a:r>
            <a:r>
              <a:rPr lang="en-US" sz="4000" b="1" dirty="0" err="1">
                <a:solidFill>
                  <a:srgbClr val="033C5B"/>
                </a:solidFill>
                <a:latin typeface="Arial"/>
                <a:ea typeface="Arial"/>
                <a:cs typeface="Arial"/>
                <a:sym typeface="Arial"/>
              </a:rPr>
              <a:t>της</a:t>
            </a:r>
            <a:r>
              <a:rPr lang="en-US" sz="4000" b="1" dirty="0">
                <a:solidFill>
                  <a:srgbClr val="033C5B"/>
                </a:solidFill>
                <a:latin typeface="Arial"/>
                <a:ea typeface="Arial"/>
                <a:cs typeface="Arial"/>
                <a:sym typeface="Arial"/>
              </a:rPr>
              <a:t> α</a:t>
            </a:r>
            <a:r>
              <a:rPr lang="en-US" sz="4000" b="1" dirty="0" err="1">
                <a:solidFill>
                  <a:srgbClr val="033C5B"/>
                </a:solidFill>
                <a:latin typeface="Arial"/>
                <a:ea typeface="Arial"/>
                <a:cs typeface="Arial"/>
                <a:sym typeface="Arial"/>
              </a:rPr>
              <a:t>νεξάρτητης</a:t>
            </a:r>
            <a:r>
              <a:rPr lang="en-US" sz="4000" b="1" dirty="0">
                <a:solidFill>
                  <a:srgbClr val="033C5B"/>
                </a:solidFill>
                <a:latin typeface="Arial"/>
                <a:ea typeface="Arial"/>
                <a:cs typeface="Arial"/>
                <a:sym typeface="Arial"/>
              </a:rPr>
              <a:t> </a:t>
            </a:r>
            <a:r>
              <a:rPr lang="en-US" sz="4000" b="1" dirty="0" err="1">
                <a:solidFill>
                  <a:srgbClr val="033C5B"/>
                </a:solidFill>
                <a:latin typeface="Arial"/>
                <a:ea typeface="Arial"/>
                <a:cs typeface="Arial"/>
                <a:sym typeface="Arial"/>
              </a:rPr>
              <a:t>μάθησης</a:t>
            </a:r>
            <a:r>
              <a:rPr lang="en-US" sz="4000" b="1" dirty="0">
                <a:solidFill>
                  <a:srgbClr val="033C5B"/>
                </a:solidFill>
                <a:latin typeface="Arial"/>
                <a:ea typeface="Arial"/>
                <a:cs typeface="Arial"/>
                <a:sym typeface="Arial"/>
              </a:rPr>
              <a:t> </a:t>
            </a:r>
            <a:r>
              <a:rPr lang="en-US" sz="4000" b="1" dirty="0" err="1">
                <a:solidFill>
                  <a:srgbClr val="033C5B"/>
                </a:solidFill>
                <a:latin typeface="Arial"/>
                <a:ea typeface="Arial"/>
                <a:cs typeface="Arial"/>
                <a:sym typeface="Arial"/>
              </a:rPr>
              <a:t>σε</a:t>
            </a:r>
            <a:r>
              <a:rPr lang="en-US" sz="4000" b="1" dirty="0">
                <a:solidFill>
                  <a:srgbClr val="033C5B"/>
                </a:solidFill>
                <a:latin typeface="Arial"/>
                <a:ea typeface="Arial"/>
                <a:cs typeface="Arial"/>
                <a:sym typeface="Arial"/>
              </a:rPr>
              <a:t> α</a:t>
            </a:r>
            <a:r>
              <a:rPr lang="en-US" sz="4000" b="1" dirty="0" err="1">
                <a:solidFill>
                  <a:srgbClr val="033C5B"/>
                </a:solidFill>
                <a:latin typeface="Arial"/>
                <a:ea typeface="Arial"/>
                <a:cs typeface="Arial"/>
                <a:sym typeface="Arial"/>
              </a:rPr>
              <a:t>νεστρ</a:t>
            </a:r>
            <a:r>
              <a:rPr lang="en-US" sz="4000" b="1" dirty="0">
                <a:solidFill>
                  <a:srgbClr val="033C5B"/>
                </a:solidFill>
                <a:latin typeface="Arial"/>
                <a:ea typeface="Arial"/>
                <a:cs typeface="Arial"/>
                <a:sym typeface="Arial"/>
              </a:rPr>
              <a:t>αμμένες τάξεις</a:t>
            </a:r>
            <a:endParaRPr sz="4000" b="1" dirty="0">
              <a:solidFill>
                <a:srgbClr val="033C5B"/>
              </a:solidFill>
              <a:latin typeface="Arial"/>
              <a:ea typeface="Arial"/>
              <a:cs typeface="Arial"/>
              <a:sym typeface="Arial"/>
            </a:endParaRPr>
          </a:p>
        </p:txBody>
      </p:sp>
      <p:sp>
        <p:nvSpPr>
          <p:cNvPr id="315" name="Google Shape;315;p14"/>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16" name="Google Shape;316;p14"/>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18" name="Google Shape;318;p14"/>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txBox="1"/>
          <p:nvPr/>
        </p:nvSpPr>
        <p:spPr>
          <a:xfrm>
            <a:off x="9613816" y="3390900"/>
            <a:ext cx="6921584" cy="31392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chemeClr val="dk1"/>
                </a:solidFill>
                <a:sym typeface="Arial"/>
              </a:rPr>
              <a:t>Ενθαρρύνετε τους μαθητές να αναλάβουν την ευθύνη του μαθησιακού τους ταξιδιού στην ανεστραμμένη τάξη. Καθοδηγήστε τους να θέτουν προσωπικούς μαθησιακούς στόχους και να αναζητούν πόρους ανεξάρτητα.</a:t>
            </a:r>
            <a:endParaRPr sz="2000" dirty="0"/>
          </a:p>
          <a:p>
            <a:pPr marL="0" marR="0" lvl="0" indent="0" algn="l" rtl="0">
              <a:lnSpc>
                <a:spcPct val="150000"/>
              </a:lnSpc>
              <a:spcBef>
                <a:spcPts val="0"/>
              </a:spcBef>
              <a:spcAft>
                <a:spcPts val="0"/>
              </a:spcAft>
              <a:buNone/>
            </a:pPr>
            <a:endParaRPr sz="2000" dirty="0">
              <a:solidFill>
                <a:schemeClr val="dk1"/>
              </a:solidFill>
              <a:sym typeface="Arial"/>
            </a:endParaRPr>
          </a:p>
          <a:p>
            <a:pPr marL="0" marR="0" lvl="0" indent="0" algn="l" rtl="0">
              <a:lnSpc>
                <a:spcPct val="150000"/>
              </a:lnSpc>
              <a:spcBef>
                <a:spcPts val="0"/>
              </a:spcBef>
              <a:spcAft>
                <a:spcPts val="0"/>
              </a:spcAft>
              <a:buNone/>
            </a:pPr>
            <a:r>
              <a:rPr lang="en-US" sz="2000" dirty="0">
                <a:solidFill>
                  <a:schemeClr val="dk1"/>
                </a:solidFill>
                <a:sym typeface="Arial"/>
              </a:rPr>
              <a:t>Η προσέγγιση αυτή προάγει την αίσθηση της ιδιοκτησίας και της ευθύνης, που είναι ζωτικής σημασίας για τη δια βίου μάθηση</a:t>
            </a:r>
            <a:r>
              <a:rPr lang="en-US" sz="1800" dirty="0">
                <a:solidFill>
                  <a:schemeClr val="dk1"/>
                </a:solidFill>
                <a:latin typeface="Calibri"/>
                <a:ea typeface="Calibri"/>
                <a:cs typeface="Calibri"/>
                <a:sym typeface="Calibri"/>
              </a:rPr>
              <a: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20" name="Google Shape;320;p14"/>
          <p:cNvPicPr preferRelativeResize="0"/>
          <p:nvPr/>
        </p:nvPicPr>
        <p:blipFill rotWithShape="1">
          <a:blip r:embed="rId7">
            <a:alphaModFix/>
          </a:blip>
          <a:srcRect/>
          <a:stretch/>
        </p:blipFill>
        <p:spPr>
          <a:xfrm>
            <a:off x="888854" y="2075049"/>
            <a:ext cx="7486650" cy="4991100"/>
          </a:xfrm>
          <a:prstGeom prst="rect">
            <a:avLst/>
          </a:prstGeom>
          <a:noFill/>
          <a:ln>
            <a:noFill/>
          </a:ln>
        </p:spPr>
      </p:pic>
      <p:sp>
        <p:nvSpPr>
          <p:cNvPr id="2" name="Google Shape;128;p3">
            <a:extLst>
              <a:ext uri="{FF2B5EF4-FFF2-40B4-BE49-F238E27FC236}">
                <a16:creationId xmlns:a16="http://schemas.microsoft.com/office/drawing/2014/main" id="{17C62269-B2BE-9CA8-9027-12BF24F69A61}"/>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9DE8ECF5-FC4C-5435-AFB4-682FC9A7DC2B}"/>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24"/>
        <p:cNvGrpSpPr/>
        <p:nvPr/>
      </p:nvGrpSpPr>
      <p:grpSpPr>
        <a:xfrm>
          <a:off x="0" y="0"/>
          <a:ext cx="0" cy="0"/>
          <a:chOff x="0" y="0"/>
          <a:chExt cx="0" cy="0"/>
        </a:xfrm>
      </p:grpSpPr>
      <p:sp>
        <p:nvSpPr>
          <p:cNvPr id="325" name="Google Shape;325;p15"/>
          <p:cNvSpPr txBox="1"/>
          <p:nvPr/>
        </p:nvSpPr>
        <p:spPr>
          <a:xfrm>
            <a:off x="2890312" y="702048"/>
            <a:ext cx="13265244" cy="20619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rgbClr val="033C5B"/>
                </a:solidFill>
                <a:sym typeface="Arial"/>
              </a:rPr>
              <a:t>Προώθηση της ανεξάρτητης μάθησης σε ανεστραμμένες τάξεις</a:t>
            </a:r>
            <a:br>
              <a:rPr lang="en-US" sz="3200" b="1" dirty="0">
                <a:solidFill>
                  <a:srgbClr val="033C5B"/>
                </a:solidFill>
                <a:sym typeface="Arial"/>
              </a:rPr>
            </a:br>
            <a:r>
              <a:rPr lang="en-US" sz="3200" b="1" dirty="0">
                <a:solidFill>
                  <a:srgbClr val="033C5B"/>
                </a:solidFill>
                <a:sym typeface="Arial"/>
              </a:rPr>
              <a:t>Εργαλεία και στρατηγικές για ανεξαρτησία </a:t>
            </a:r>
            <a:endParaRPr sz="3200" b="1" dirty="0"/>
          </a:p>
          <a:p>
            <a:pPr marL="0" marR="0" lvl="0" indent="0" algn="l" rtl="0">
              <a:spcBef>
                <a:spcPts val="0"/>
              </a:spcBef>
              <a:spcAft>
                <a:spcPts val="0"/>
              </a:spcAft>
              <a:buNone/>
            </a:pPr>
            <a:endParaRPr sz="6999" b="1" dirty="0">
              <a:solidFill>
                <a:srgbClr val="033C5B"/>
              </a:solidFill>
              <a:latin typeface="Arial"/>
              <a:ea typeface="Arial"/>
              <a:cs typeface="Arial"/>
              <a:sym typeface="Arial"/>
            </a:endParaRPr>
          </a:p>
        </p:txBody>
      </p:sp>
      <p:sp>
        <p:nvSpPr>
          <p:cNvPr id="326" name="Google Shape;326;p15"/>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328" name="Google Shape;328;p15"/>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331" name="Google Shape;331;p15"/>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32" name="Google Shape;332;p15"/>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34" name="Google Shape;334;p15"/>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766824" y="1839067"/>
            <a:ext cx="14091001" cy="1015663"/>
          </a:xfrm>
          <a:prstGeom prst="rect">
            <a:avLst/>
          </a:prstGeom>
          <a:noFill/>
        </p:spPr>
        <p:txBody>
          <a:bodyPr wrap="square" rtlCol="0">
            <a:spAutoFit/>
          </a:bodyPr>
          <a:lstStyle/>
          <a:p>
            <a:pPr>
              <a:lnSpc>
                <a:spcPct val="150000"/>
              </a:lnSpc>
            </a:pPr>
            <a:r>
              <a:rPr lang="en-US" sz="2000" dirty="0"/>
              <a:t>Βοηθώντας τους μαθητές να γίνουν πιο ανεξάρτητοι, υποστηρίζεται η δια βίου μάθηση. Δίνοντάς τους χρήσιμα εργαλεία και στρατηγικές, οι εκπαιδευτικοί μπορούν να ενθαρρύνουν τους μαθητές να αναλάβουν τον έλεγχο του μαθησιακού τους ταξιδιού.</a:t>
            </a:r>
          </a:p>
        </p:txBody>
      </p:sp>
      <p:sp>
        <p:nvSpPr>
          <p:cNvPr id="3" name="Rectangle 2"/>
          <p:cNvSpPr/>
          <p:nvPr/>
        </p:nvSpPr>
        <p:spPr>
          <a:xfrm>
            <a:off x="3238806" y="4838861"/>
            <a:ext cx="2769236" cy="1045778"/>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3238806" y="4830924"/>
            <a:ext cx="2901854" cy="1015663"/>
          </a:xfrm>
          <a:prstGeom prst="rect">
            <a:avLst/>
          </a:prstGeom>
          <a:noFill/>
        </p:spPr>
        <p:txBody>
          <a:bodyPr wrap="square" rtlCol="0">
            <a:spAutoFit/>
          </a:bodyPr>
          <a:lstStyle/>
          <a:p>
            <a:r>
              <a:rPr lang="en-US" sz="2000" b="1" dirty="0">
                <a:solidFill>
                  <a:schemeClr val="accent6">
                    <a:lumMod val="75000"/>
                  </a:schemeClr>
                </a:solidFill>
              </a:rPr>
              <a:t>Εργαλεία αυτοκατευθυνόμενης μάθησης</a:t>
            </a:r>
          </a:p>
        </p:txBody>
      </p:sp>
      <p:sp>
        <p:nvSpPr>
          <p:cNvPr id="5" name="TextBox 4"/>
          <p:cNvSpPr txBox="1"/>
          <p:nvPr/>
        </p:nvSpPr>
        <p:spPr>
          <a:xfrm>
            <a:off x="9144000" y="3604560"/>
            <a:ext cx="7831107" cy="707886"/>
          </a:xfrm>
          <a:prstGeom prst="rect">
            <a:avLst/>
          </a:prstGeom>
          <a:noFill/>
        </p:spPr>
        <p:txBody>
          <a:bodyPr wrap="square" rtlCol="0">
            <a:spAutoFit/>
          </a:bodyPr>
          <a:lstStyle/>
          <a:p>
            <a:r>
              <a:rPr lang="en-US" sz="2000" b="1" dirty="0">
                <a:solidFill>
                  <a:schemeClr val="accent6">
                    <a:lumMod val="75000"/>
                  </a:schemeClr>
                </a:solidFill>
              </a:rPr>
              <a:t>Εκπαιδευτικές εφαρμογές: </a:t>
            </a:r>
            <a:r>
              <a:rPr lang="en-US" sz="2000" dirty="0"/>
              <a:t>Οι διασκεδαστικές, διαδραστικές εφαρμογές επιτρέπουν στους μαθητές να εξασκούνται και να ενισχύουν τις δεξιότητες μόνοι τους.</a:t>
            </a:r>
          </a:p>
        </p:txBody>
      </p:sp>
      <p:sp>
        <p:nvSpPr>
          <p:cNvPr id="19" name="TextBox 18"/>
          <p:cNvSpPr txBox="1"/>
          <p:nvPr/>
        </p:nvSpPr>
        <p:spPr>
          <a:xfrm>
            <a:off x="9143999" y="5062276"/>
            <a:ext cx="7713825" cy="707886"/>
          </a:xfrm>
          <a:prstGeom prst="rect">
            <a:avLst/>
          </a:prstGeom>
          <a:noFill/>
        </p:spPr>
        <p:txBody>
          <a:bodyPr wrap="square" rtlCol="0">
            <a:spAutoFit/>
          </a:bodyPr>
          <a:lstStyle/>
          <a:p>
            <a:r>
              <a:rPr lang="en-US" sz="2000" b="1" dirty="0">
                <a:solidFill>
                  <a:schemeClr val="accent6">
                    <a:lumMod val="75000"/>
                  </a:schemeClr>
                </a:solidFill>
              </a:rPr>
              <a:t>Διαδικτυακές πλατφόρμες έρευνας: </a:t>
            </a:r>
            <a:r>
              <a:rPr lang="en-US" sz="2000" dirty="0"/>
              <a:t>Εργαλεία όπως το Google Scholar βοηθούν τους μαθητές να εμβαθύνουν σε θέματα που τους ενδιαφέρουν.</a:t>
            </a:r>
          </a:p>
        </p:txBody>
      </p:sp>
      <p:sp>
        <p:nvSpPr>
          <p:cNvPr id="20" name="TextBox 19"/>
          <p:cNvSpPr txBox="1"/>
          <p:nvPr/>
        </p:nvSpPr>
        <p:spPr>
          <a:xfrm>
            <a:off x="9143999" y="6687966"/>
            <a:ext cx="7713825" cy="707886"/>
          </a:xfrm>
          <a:prstGeom prst="rect">
            <a:avLst/>
          </a:prstGeom>
          <a:noFill/>
        </p:spPr>
        <p:txBody>
          <a:bodyPr wrap="square" rtlCol="0">
            <a:spAutoFit/>
          </a:bodyPr>
          <a:lstStyle/>
          <a:p>
            <a:r>
              <a:rPr lang="en-US" sz="2000" b="1" dirty="0">
                <a:solidFill>
                  <a:schemeClr val="accent6">
                    <a:lumMod val="75000"/>
                  </a:schemeClr>
                </a:solidFill>
              </a:rPr>
              <a:t>Ημερολόγια μάθησης: </a:t>
            </a:r>
            <a:r>
              <a:rPr lang="en-US" sz="2000" dirty="0"/>
              <a:t>Τα ημερολόγια βοηθούν τους μαθητές να προβληματιστούν σχετικά με την πρόοδό τους και να εντοπίσουν τομείς για βελτίωση.</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6054" y="3474933"/>
            <a:ext cx="907836" cy="90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0376" y="4890161"/>
            <a:ext cx="853514" cy="88399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0376" y="6541463"/>
            <a:ext cx="925428" cy="925428"/>
          </a:xfrm>
          <a:prstGeom prst="rect">
            <a:avLst/>
          </a:prstGeom>
        </p:spPr>
      </p:pic>
      <p:cxnSp>
        <p:nvCxnSpPr>
          <p:cNvPr id="12" name="Straight Arrow Connector 11"/>
          <p:cNvCxnSpPr/>
          <p:nvPr/>
        </p:nvCxnSpPr>
        <p:spPr>
          <a:xfrm flipV="1">
            <a:off x="6608618" y="4128655"/>
            <a:ext cx="983673" cy="710206"/>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604423" y="5523796"/>
            <a:ext cx="987868" cy="59619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682720" y="5180375"/>
            <a:ext cx="752977" cy="19392"/>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128;p3">
            <a:extLst>
              <a:ext uri="{FF2B5EF4-FFF2-40B4-BE49-F238E27FC236}">
                <a16:creationId xmlns:a16="http://schemas.microsoft.com/office/drawing/2014/main" id="{293C0614-72BA-7619-A138-5F4957E589BB}"/>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7" name="Google Shape;92;p1">
            <a:extLst>
              <a:ext uri="{FF2B5EF4-FFF2-40B4-BE49-F238E27FC236}">
                <a16:creationId xmlns:a16="http://schemas.microsoft.com/office/drawing/2014/main" id="{F8F9B2CB-C94D-0C8C-8354-43ACB431B588}"/>
              </a:ext>
            </a:extLst>
          </p:cNvPr>
          <p:cNvPicPr preferRelativeResize="0"/>
          <p:nvPr/>
        </p:nvPicPr>
        <p:blipFill rotWithShape="1">
          <a:blip r:embed="rId10">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176726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5"/>
        <p:cNvGrpSpPr/>
        <p:nvPr/>
      </p:nvGrpSpPr>
      <p:grpSpPr>
        <a:xfrm>
          <a:off x="0" y="0"/>
          <a:ext cx="0" cy="0"/>
          <a:chOff x="0" y="0"/>
          <a:chExt cx="0" cy="0"/>
        </a:xfrm>
      </p:grpSpPr>
      <p:sp>
        <p:nvSpPr>
          <p:cNvPr id="176" name="Google Shape;176;p7"/>
          <p:cNvSpPr txBox="1"/>
          <p:nvPr/>
        </p:nvSpPr>
        <p:spPr>
          <a:xfrm>
            <a:off x="3058697" y="773904"/>
            <a:ext cx="13265244" cy="984885"/>
          </a:xfrm>
          <a:prstGeom prst="rect">
            <a:avLst/>
          </a:prstGeom>
          <a:noFill/>
          <a:ln>
            <a:noFill/>
          </a:ln>
        </p:spPr>
        <p:txBody>
          <a:bodyPr spcFirstLastPara="1" wrap="square" lIns="0" tIns="0" rIns="0" bIns="0" anchor="t" anchorCtr="0">
            <a:spAutoFit/>
          </a:bodyPr>
          <a:lstStyle/>
          <a:p>
            <a:pPr lvl="0"/>
            <a:r>
              <a:rPr lang="en-US" sz="3200" b="1" dirty="0">
                <a:solidFill>
                  <a:srgbClr val="033C5B"/>
                </a:solidFill>
              </a:rPr>
              <a:t>Προώθηση της ανεξάρτητης μάθησης σε ανεστραμμένες τάξεις</a:t>
            </a:r>
            <a:br>
              <a:rPr lang="en-US" sz="3200" b="1" dirty="0">
                <a:solidFill>
                  <a:srgbClr val="033C5B"/>
                </a:solidFill>
              </a:rPr>
            </a:br>
            <a:r>
              <a:rPr lang="en-US" sz="3200" b="1" dirty="0">
                <a:solidFill>
                  <a:srgbClr val="033C5B"/>
                </a:solidFill>
              </a:rPr>
              <a:t>Εργαλεία και στρατηγικές για ανεξαρτησία</a:t>
            </a:r>
          </a:p>
        </p:txBody>
      </p:sp>
      <p:sp>
        <p:nvSpPr>
          <p:cNvPr id="177" name="Google Shape;177;p7"/>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79" name="Google Shape;179;p7"/>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182" name="Google Shape;182;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83" name="Google Shape;183;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85" name="Google Shape;185;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8719010" y="2307570"/>
            <a:ext cx="9909158" cy="2862322"/>
          </a:xfrm>
          <a:prstGeom prst="rect">
            <a:avLst/>
          </a:prstGeom>
          <a:noFill/>
        </p:spPr>
        <p:txBody>
          <a:bodyPr wrap="square" rtlCol="0">
            <a:spAutoFit/>
          </a:bodyPr>
          <a:lstStyle/>
          <a:p>
            <a:pPr lvl="0">
              <a:lnSpc>
                <a:spcPct val="150000"/>
              </a:lnSpc>
            </a:pPr>
            <a:r>
              <a:rPr lang="en-US" sz="2000" b="1" dirty="0">
                <a:solidFill>
                  <a:schemeClr val="accent6">
                    <a:lumMod val="75000"/>
                  </a:schemeClr>
                </a:solidFill>
              </a:rPr>
              <a:t>Εξερευνώντας τα θέματα: </a:t>
            </a:r>
            <a:r>
              <a:rPr lang="en-US" sz="2000" dirty="0"/>
              <a:t>Δείξτε στους μαθητές πώς να χρησιμοποιούν εφαρμογές και ερευνητικά εργαλεία για να ασχοληθούν βαθύτερα με αυτό που μαθαίνουν.</a:t>
            </a:r>
          </a:p>
          <a:p>
            <a:pPr lvl="0">
              <a:lnSpc>
                <a:spcPct val="150000"/>
              </a:lnSpc>
            </a:pPr>
            <a:endParaRPr lang="el-GR" sz="2000" dirty="0"/>
          </a:p>
          <a:p>
            <a:pPr marL="342900" lvl="0" indent="-342900">
              <a:lnSpc>
                <a:spcPct val="150000"/>
              </a:lnSpc>
              <a:buFont typeface="Wingdings" panose="05000000000000000000" pitchFamily="2" charset="2"/>
              <a:buChar char="ü"/>
            </a:pPr>
            <a:endParaRPr lang="en-US" sz="2000" b="1" dirty="0"/>
          </a:p>
          <a:p>
            <a:pPr lvl="0">
              <a:lnSpc>
                <a:spcPct val="150000"/>
              </a:lnSpc>
            </a:pPr>
            <a:r>
              <a:rPr lang="en-US" sz="2000" b="1" dirty="0">
                <a:solidFill>
                  <a:schemeClr val="accent6">
                    <a:lumMod val="75000"/>
                  </a:schemeClr>
                </a:solidFill>
              </a:rPr>
              <a:t>Ενθάρρυνση της αυτονομίας: </a:t>
            </a:r>
            <a:r>
              <a:rPr lang="en-US" sz="2000" dirty="0"/>
              <a:t>Εφοδιάστε τους μαθητές με εργαλεία και στρατηγικές ώστε να μπορούν να εξερευνήσουν θέματα με το δικό τους ρυθμό, ενισχύοντας την περιέργεια και την αυτοπεποίθησή τους.</a:t>
            </a:r>
            <a:endParaRPr lang="el-GR" sz="2000" dirty="0"/>
          </a:p>
        </p:txBody>
      </p:sp>
      <p:sp>
        <p:nvSpPr>
          <p:cNvPr id="7" name="Rectangle 6"/>
          <p:cNvSpPr/>
          <p:nvPr/>
        </p:nvSpPr>
        <p:spPr>
          <a:xfrm>
            <a:off x="2956987" y="3157216"/>
            <a:ext cx="3258976" cy="969818"/>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8" name="TextBox 7"/>
          <p:cNvSpPr txBox="1"/>
          <p:nvPr/>
        </p:nvSpPr>
        <p:spPr>
          <a:xfrm>
            <a:off x="3269560" y="3172487"/>
            <a:ext cx="2798618" cy="707886"/>
          </a:xfrm>
          <a:prstGeom prst="rect">
            <a:avLst/>
          </a:prstGeom>
          <a:noFill/>
        </p:spPr>
        <p:txBody>
          <a:bodyPr wrap="square" rtlCol="0">
            <a:spAutoFit/>
          </a:bodyPr>
          <a:lstStyle/>
          <a:p>
            <a:r>
              <a:rPr lang="en-US" sz="2000" b="1" dirty="0">
                <a:solidFill>
                  <a:schemeClr val="accent6">
                    <a:lumMod val="75000"/>
                  </a:schemeClr>
                </a:solidFill>
              </a:rPr>
              <a:t>Διδασκαλία της αποτελεσματικής χρήσης εργαλείων</a:t>
            </a:r>
          </a:p>
        </p:txBody>
      </p:sp>
      <p:cxnSp>
        <p:nvCxnSpPr>
          <p:cNvPr id="19" name="Straight Arrow Connector 18"/>
          <p:cNvCxnSpPr/>
          <p:nvPr/>
        </p:nvCxnSpPr>
        <p:spPr>
          <a:xfrm flipV="1">
            <a:off x="6651662" y="2709160"/>
            <a:ext cx="900267" cy="438784"/>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641882" y="4172564"/>
            <a:ext cx="747533" cy="475691"/>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2876" y="2460849"/>
            <a:ext cx="970285" cy="970285"/>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2876" y="4019285"/>
            <a:ext cx="1036134" cy="1036134"/>
          </a:xfrm>
          <a:prstGeom prst="rect">
            <a:avLst/>
          </a:prstGeom>
        </p:spPr>
      </p:pic>
      <p:pic>
        <p:nvPicPr>
          <p:cNvPr id="21" name="Picture 20"/>
          <p:cNvPicPr/>
          <p:nvPr/>
        </p:nvPicPr>
        <p:blipFill>
          <a:blip r:embed="rId9" cstate="print">
            <a:extLst>
              <a:ext uri="{28A0092B-C50C-407E-A947-70E740481C1C}">
                <a14:useLocalDpi xmlns:a14="http://schemas.microsoft.com/office/drawing/2010/main" val="0"/>
              </a:ext>
            </a:extLst>
          </a:blip>
          <a:stretch>
            <a:fillRect/>
          </a:stretch>
        </p:blipFill>
        <p:spPr>
          <a:xfrm>
            <a:off x="4498619" y="6350012"/>
            <a:ext cx="10228762" cy="2239491"/>
          </a:xfrm>
          <a:prstGeom prst="rect">
            <a:avLst/>
          </a:prstGeom>
        </p:spPr>
      </p:pic>
      <p:sp>
        <p:nvSpPr>
          <p:cNvPr id="5" name="Google Shape;128;p3">
            <a:extLst>
              <a:ext uri="{FF2B5EF4-FFF2-40B4-BE49-F238E27FC236}">
                <a16:creationId xmlns:a16="http://schemas.microsoft.com/office/drawing/2014/main" id="{0EA6FB5B-3F44-034A-6B2C-567603E80C6B}"/>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BAC075D1-9655-DA86-9A0E-744F87049376}"/>
              </a:ext>
            </a:extLst>
          </p:cNvPr>
          <p:cNvPicPr preferRelativeResize="0"/>
          <p:nvPr/>
        </p:nvPicPr>
        <p:blipFill rotWithShape="1">
          <a:blip r:embed="rId10">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731826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5"/>
        <p:cNvGrpSpPr/>
        <p:nvPr/>
      </p:nvGrpSpPr>
      <p:grpSpPr>
        <a:xfrm>
          <a:off x="0" y="0"/>
          <a:ext cx="0" cy="0"/>
          <a:chOff x="0" y="0"/>
          <a:chExt cx="0" cy="0"/>
        </a:xfrm>
      </p:grpSpPr>
      <p:sp>
        <p:nvSpPr>
          <p:cNvPr id="176" name="Google Shape;176;p7"/>
          <p:cNvSpPr txBox="1"/>
          <p:nvPr/>
        </p:nvSpPr>
        <p:spPr>
          <a:xfrm>
            <a:off x="3058697" y="773904"/>
            <a:ext cx="13265244" cy="984885"/>
          </a:xfrm>
          <a:prstGeom prst="rect">
            <a:avLst/>
          </a:prstGeom>
          <a:noFill/>
          <a:ln>
            <a:noFill/>
          </a:ln>
        </p:spPr>
        <p:txBody>
          <a:bodyPr spcFirstLastPara="1" wrap="square" lIns="0" tIns="0" rIns="0" bIns="0" anchor="t" anchorCtr="0">
            <a:spAutoFit/>
          </a:bodyPr>
          <a:lstStyle/>
          <a:p>
            <a:pPr lvl="0"/>
            <a:r>
              <a:rPr lang="en-US" sz="3200" b="1" dirty="0">
                <a:solidFill>
                  <a:srgbClr val="033C5B"/>
                </a:solidFill>
              </a:rPr>
              <a:t>Προώθηση της ανεξάρτητης μάθησης σε ανεστραμμένες τάξεις</a:t>
            </a:r>
            <a:br>
              <a:rPr lang="en-US" sz="3200" b="1" dirty="0">
                <a:solidFill>
                  <a:srgbClr val="033C5B"/>
                </a:solidFill>
              </a:rPr>
            </a:br>
            <a:r>
              <a:rPr lang="en-US" sz="3200" b="1" dirty="0">
                <a:solidFill>
                  <a:srgbClr val="033C5B"/>
                </a:solidFill>
              </a:rPr>
              <a:t>Ανάπτυξη δεξιοτήτων κριτικής σκέψης</a:t>
            </a:r>
          </a:p>
        </p:txBody>
      </p:sp>
      <p:sp>
        <p:nvSpPr>
          <p:cNvPr id="177" name="Google Shape;177;p7"/>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79" name="Google Shape;179;p7"/>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182" name="Google Shape;182;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83" name="Google Shape;183;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85" name="Google Shape;185;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1221" y="3053357"/>
            <a:ext cx="6014799" cy="4180285"/>
          </a:xfrm>
          <a:prstGeom prst="rect">
            <a:avLst/>
          </a:prstGeom>
        </p:spPr>
      </p:pic>
      <p:sp>
        <p:nvSpPr>
          <p:cNvPr id="6" name="TextBox 5"/>
          <p:cNvSpPr txBox="1"/>
          <p:nvPr/>
        </p:nvSpPr>
        <p:spPr>
          <a:xfrm>
            <a:off x="3580329" y="2330211"/>
            <a:ext cx="6310810" cy="6540252"/>
          </a:xfrm>
          <a:prstGeom prst="rect">
            <a:avLst/>
          </a:prstGeom>
          <a:noFill/>
        </p:spPr>
        <p:txBody>
          <a:bodyPr wrap="square" rtlCol="0">
            <a:spAutoFit/>
          </a:bodyPr>
          <a:lstStyle/>
          <a:p>
            <a:pPr>
              <a:lnSpc>
                <a:spcPct val="150000"/>
              </a:lnSpc>
            </a:pPr>
            <a:r>
              <a:rPr lang="en-US" sz="1800" dirty="0"/>
              <a:t>Έμφαση στην ανάπτυξη της </a:t>
            </a:r>
            <a:r>
              <a:rPr lang="en-US" sz="1800" b="1" dirty="0">
                <a:solidFill>
                  <a:schemeClr val="accent6">
                    <a:lumMod val="75000"/>
                  </a:schemeClr>
                </a:solidFill>
              </a:rPr>
              <a:t>κριτικής σκέψης </a:t>
            </a:r>
            <a:r>
              <a:rPr lang="en-US" sz="1800" dirty="0"/>
              <a:t>και των </a:t>
            </a:r>
            <a:r>
              <a:rPr lang="en-US" sz="1800" b="1" dirty="0">
                <a:solidFill>
                  <a:schemeClr val="accent6">
                    <a:lumMod val="75000"/>
                  </a:schemeClr>
                </a:solidFill>
              </a:rPr>
              <a:t>δεξιοτήτων επίλυσης προβλημάτων </a:t>
            </a:r>
            <a:r>
              <a:rPr lang="en-US" sz="1800" dirty="0"/>
              <a:t>των μαθητών. Ενθαρρύνετέ τους να </a:t>
            </a:r>
            <a:r>
              <a:rPr lang="en-US" sz="1800" b="1" dirty="0">
                <a:solidFill>
                  <a:schemeClr val="accent6">
                    <a:lumMod val="75000"/>
                  </a:schemeClr>
                </a:solidFill>
              </a:rPr>
              <a:t>θέτουν ερωτήματα</a:t>
            </a:r>
            <a:r>
              <a:rPr lang="en-US" sz="1800" dirty="0"/>
              <a:t>, να </a:t>
            </a:r>
            <a:r>
              <a:rPr lang="en-US" sz="1800" b="1" dirty="0">
                <a:solidFill>
                  <a:schemeClr val="accent6">
                    <a:lumMod val="75000"/>
                  </a:schemeClr>
                </a:solidFill>
              </a:rPr>
              <a:t>αναλύουν </a:t>
            </a:r>
            <a:r>
              <a:rPr lang="en-US" sz="1800" dirty="0"/>
              <a:t>και να </a:t>
            </a:r>
            <a:r>
              <a:rPr lang="en-US" sz="1800" b="1" dirty="0">
                <a:solidFill>
                  <a:schemeClr val="accent6">
                    <a:lumMod val="75000"/>
                  </a:schemeClr>
                </a:solidFill>
              </a:rPr>
              <a:t>συνθέτουν </a:t>
            </a:r>
            <a:r>
              <a:rPr lang="en-US" sz="1800" dirty="0"/>
              <a:t>πληροφορίες από τις ανεξάρτητες μελέτες τους. Χρησιμοποιήστε το χρόνο μέσα στην τάξη για να προκαλέσετε τους μαθητές με εργασίες που απαιτούν την εφαρμογή των γνώσεων που απέκτησαν ανεξάρτητα.</a:t>
            </a:r>
          </a:p>
          <a:p>
            <a:pPr>
              <a:lnSpc>
                <a:spcPct val="150000"/>
              </a:lnSpc>
            </a:pPr>
            <a:endParaRPr lang="en-US" sz="1800" dirty="0"/>
          </a:p>
          <a:p>
            <a:pPr>
              <a:lnSpc>
                <a:spcPct val="150000"/>
              </a:lnSpc>
            </a:pPr>
            <a:r>
              <a:rPr lang="en-US" sz="1800" b="1" dirty="0">
                <a:solidFill>
                  <a:schemeClr val="accent6">
                    <a:lumMod val="75000"/>
                  </a:schemeClr>
                </a:solidFill>
              </a:rPr>
              <a:t>Ενώ προάγετε την ανεξαρτησία, παρέχετε συνεπή καθοδήγηση και υποστήριξη</a:t>
            </a:r>
            <a:r>
              <a:rPr lang="en-US" sz="1800" dirty="0"/>
              <a:t>. Οι τακτικοί έλεγχοι και οι συνεδρίες ανατροφοδότησης βοηθούν να διασφαλιστεί ότι οι μαθητές βρίσκονται στο σωστό δρόμο και είναι αφοσιωμένοι. Δημιουργήστε μια κουλτούρα στην τάξη όπου η αναζήτηση βοήθειας ενθαρρύνεται και θεωρείται μέρος της μαθησιακής διαδικασίας.</a:t>
            </a:r>
          </a:p>
          <a:p>
            <a:endParaRPr lang="en-US" sz="1200" dirty="0"/>
          </a:p>
        </p:txBody>
      </p:sp>
      <p:sp>
        <p:nvSpPr>
          <p:cNvPr id="2" name="Google Shape;128;p3">
            <a:extLst>
              <a:ext uri="{FF2B5EF4-FFF2-40B4-BE49-F238E27FC236}">
                <a16:creationId xmlns:a16="http://schemas.microsoft.com/office/drawing/2014/main" id="{59E7854C-4BB6-E043-DAB7-AD245D40612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0A7CAF5A-2560-C77D-6788-279535F935E8}"/>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28022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41"/>
        <p:cNvGrpSpPr/>
        <p:nvPr/>
      </p:nvGrpSpPr>
      <p:grpSpPr>
        <a:xfrm>
          <a:off x="0" y="0"/>
          <a:ext cx="0" cy="0"/>
          <a:chOff x="0" y="0"/>
          <a:chExt cx="0" cy="0"/>
        </a:xfrm>
      </p:grpSpPr>
      <p:sp>
        <p:nvSpPr>
          <p:cNvPr id="342" name="Google Shape;342;p16"/>
          <p:cNvSpPr txBox="1"/>
          <p:nvPr/>
        </p:nvSpPr>
        <p:spPr>
          <a:xfrm>
            <a:off x="3058696" y="773904"/>
            <a:ext cx="13663739" cy="98488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dirty="0">
                <a:solidFill>
                  <a:srgbClr val="033C5B"/>
                </a:solidFill>
                <a:latin typeface="Arial"/>
                <a:ea typeface="Arial"/>
                <a:cs typeface="Arial"/>
                <a:sym typeface="Arial"/>
              </a:rPr>
              <a:t>Ενσωμάτωση των διαμορφωτικών αξιολογήσεων σε μια </a:t>
            </a:r>
            <a:r>
              <a:rPr lang="el-GR" sz="3200" b="1" dirty="0">
                <a:solidFill>
                  <a:srgbClr val="033C5B"/>
                </a:solidFill>
                <a:latin typeface="Arial"/>
                <a:ea typeface="Arial"/>
                <a:cs typeface="Arial"/>
                <a:sym typeface="Arial"/>
              </a:rPr>
              <a:t>ανεστρα</a:t>
            </a:r>
            <a:r>
              <a:rPr lang="el-GR" sz="3200" b="1" dirty="0">
                <a:solidFill>
                  <a:srgbClr val="033C5B"/>
                </a:solidFill>
              </a:rPr>
              <a:t>μμένη </a:t>
            </a:r>
            <a:r>
              <a:rPr lang="en-US" sz="3200" b="1" dirty="0" err="1">
                <a:solidFill>
                  <a:srgbClr val="033C5B"/>
                </a:solidFill>
                <a:latin typeface="Arial"/>
                <a:ea typeface="Arial"/>
                <a:cs typeface="Arial"/>
                <a:sym typeface="Arial"/>
              </a:rPr>
              <a:t>τάξη</a:t>
            </a:r>
            <a:r>
              <a:rPr lang="en-US" sz="3200" b="1" dirty="0">
                <a:solidFill>
                  <a:srgbClr val="033C5B"/>
                </a:solidFill>
                <a:latin typeface="Arial"/>
                <a:ea typeface="Arial"/>
                <a:cs typeface="Arial"/>
                <a:sym typeface="Arial"/>
              </a:rPr>
              <a:t> </a:t>
            </a:r>
            <a:endParaRPr sz="3200" b="1" dirty="0">
              <a:solidFill>
                <a:srgbClr val="033C5B"/>
              </a:solidFill>
              <a:latin typeface="Arial"/>
              <a:ea typeface="Arial"/>
              <a:cs typeface="Arial"/>
              <a:sym typeface="Arial"/>
            </a:endParaRPr>
          </a:p>
        </p:txBody>
      </p:sp>
      <p:sp>
        <p:nvSpPr>
          <p:cNvPr id="343" name="Google Shape;343;p16"/>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345" name="Google Shape;345;p16"/>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348" name="Google Shape;348;p1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49" name="Google Shape;349;p1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51" name="Google Shape;351;p1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058697" y="1634836"/>
            <a:ext cx="13663739" cy="1477328"/>
          </a:xfrm>
          <a:prstGeom prst="rect">
            <a:avLst/>
          </a:prstGeom>
          <a:noFill/>
        </p:spPr>
        <p:txBody>
          <a:bodyPr wrap="square" rtlCol="0">
            <a:spAutoFit/>
          </a:bodyPr>
          <a:lstStyle/>
          <a:p>
            <a:pPr>
              <a:lnSpc>
                <a:spcPct val="150000"/>
              </a:lnSpc>
            </a:pPr>
            <a:r>
              <a:rPr lang="en-US" sz="2000" dirty="0"/>
              <a:t>Δημιουργήστε αξιολογήσεις που ταιριάζουν με τους στόχους </a:t>
            </a:r>
            <a:r>
              <a:rPr lang="en-US" sz="2000" dirty="0" err="1"/>
              <a:t>της</a:t>
            </a:r>
            <a:r>
              <a:rPr lang="en-US" sz="2000" dirty="0"/>
              <a:t> </a:t>
            </a:r>
            <a:r>
              <a:rPr lang="el-GR" sz="2000" dirty="0"/>
              <a:t>ανεστραμμένης</a:t>
            </a:r>
            <a:r>
              <a:rPr lang="en-US" sz="2000" dirty="0"/>
              <a:t> τάξης και διατηρήστε τις ποικίλες, ώστε να ταιριάζουν σε διαφορετικά στυλ μάθησης. Συνδυάστε τις αξιολογήσεις τόσο στις διαδικτυακές όσο και στις δραστηριότητες εντός της τάξης για να έχετε μια πλήρη εικόνα της προόδου των μαθητών.</a:t>
            </a:r>
          </a:p>
        </p:txBody>
      </p:sp>
      <p:sp>
        <p:nvSpPr>
          <p:cNvPr id="3" name="TextBox 2"/>
          <p:cNvSpPr txBox="1"/>
          <p:nvPr/>
        </p:nvSpPr>
        <p:spPr>
          <a:xfrm>
            <a:off x="3158835" y="3283527"/>
            <a:ext cx="4904509" cy="4247317"/>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1800" b="1" dirty="0">
                <a:solidFill>
                  <a:schemeClr val="accent6">
                    <a:lumMod val="75000"/>
                  </a:schemeClr>
                </a:solidFill>
              </a:rPr>
              <a:t>Η ανατροφοδότηση ως εργαλείο ανάπτυξης:</a:t>
            </a:r>
            <a:br>
              <a:rPr lang="en-US" sz="1800" dirty="0"/>
            </a:br>
            <a:r>
              <a:rPr lang="en-US" sz="1800" dirty="0"/>
              <a:t>Επικεντρωθείτε στην παροχή χρήσιμης, εποικοδομητικής ανατροφοδότησης που καθοδηγεί τους μαθητές προς τη βελτίωση. Ενθαρρύνετε τους μαθητές να προβληματιστούν σχετικά με την ανατροφοδότηση και να τη χρησιμοποιήσουν για να ενισχύσουν την κατανόησή τους</a:t>
            </a:r>
            <a:r>
              <a:rPr lang="en-US" sz="1200" dirty="0"/>
              <a:t>.</a:t>
            </a:r>
          </a:p>
        </p:txBody>
      </p:sp>
      <p:sp>
        <p:nvSpPr>
          <p:cNvPr id="4" name="TextBox 3"/>
          <p:cNvSpPr txBox="1"/>
          <p:nvPr/>
        </p:nvSpPr>
        <p:spPr>
          <a:xfrm>
            <a:off x="8853054" y="3283527"/>
            <a:ext cx="5084618" cy="3365024"/>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1800" b="1" dirty="0">
                <a:solidFill>
                  <a:schemeClr val="accent6">
                    <a:lumMod val="75000"/>
                  </a:schemeClr>
                </a:solidFill>
              </a:rPr>
              <a:t>Συμμετοχή των μαθητών στο σχεδιασμό της αξιολόγησης:  </a:t>
            </a:r>
            <a:br>
              <a:rPr lang="en-US" sz="1800" dirty="0"/>
            </a:br>
            <a:r>
              <a:rPr lang="en-US" sz="1800" dirty="0"/>
              <a:t>Αφήστε τους μαθητές να συμμετέχουν στο σχεδιασμό ορισμένων αξιολογήσεων, όπως οι αξιολογήσεις από ομοτίμους ή τα κουίζ. Αυτή η συμμετοχή τους βοηθά να ασχοληθούν βαθύτερα με το υλικό και τους δίνει εικόνα της διαδικασίας αξιολόγησης.</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96508" y="3821584"/>
            <a:ext cx="3228449" cy="3228449"/>
          </a:xfrm>
          <a:prstGeom prst="rect">
            <a:avLst/>
          </a:prstGeom>
        </p:spPr>
      </p:pic>
      <p:sp>
        <p:nvSpPr>
          <p:cNvPr id="18" name="Rounded Rectangle 17"/>
          <p:cNvSpPr/>
          <p:nvPr/>
        </p:nvSpPr>
        <p:spPr>
          <a:xfrm>
            <a:off x="5473892" y="7319101"/>
            <a:ext cx="9213273" cy="1205346"/>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r>
              <a:rPr lang="en-US" sz="2000" dirty="0">
                <a:solidFill>
                  <a:schemeClr val="tx1"/>
                </a:solidFill>
              </a:rPr>
              <a:t>Δείτε αυτό το άρθρο του Κέντρου </a:t>
            </a:r>
            <a:r>
              <a:rPr lang="en-US" sz="2000" dirty="0" err="1">
                <a:solidFill>
                  <a:schemeClr val="tx1"/>
                </a:solidFill>
              </a:rPr>
              <a:t>Eberly </a:t>
            </a:r>
            <a:r>
              <a:rPr lang="en-US" sz="2000" dirty="0">
                <a:solidFill>
                  <a:schemeClr val="tx1"/>
                </a:solidFill>
              </a:rPr>
              <a:t>σχετικά με τη διαφορά μεταξύ διαμορφωτικής και συνοπτικής αξιολόγησης: </a:t>
            </a:r>
            <a:r>
              <a:rPr lang="en-US" sz="2000" dirty="0">
                <a:solidFill>
                  <a:schemeClr val="tx1"/>
                </a:solidFill>
                <a:hlinkClick r:id="rId8"/>
              </a:rPr>
              <a:t>https:</a:t>
            </a:r>
            <a:r>
              <a:rPr lang="en-US" sz="2000" dirty="0">
                <a:solidFill>
                  <a:schemeClr val="tx1"/>
                </a:solidFill>
              </a:rPr>
              <a:t>//www.cmu.edu/teaching/assessment/basics/formative-summative.html </a:t>
            </a:r>
          </a:p>
        </p:txBody>
      </p:sp>
      <p:sp>
        <p:nvSpPr>
          <p:cNvPr id="6" name="Google Shape;128;p3">
            <a:extLst>
              <a:ext uri="{FF2B5EF4-FFF2-40B4-BE49-F238E27FC236}">
                <a16:creationId xmlns:a16="http://schemas.microsoft.com/office/drawing/2014/main" id="{809301B9-E278-F91D-1820-E921850B9A92}"/>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7" name="Google Shape;92;p1">
            <a:extLst>
              <a:ext uri="{FF2B5EF4-FFF2-40B4-BE49-F238E27FC236}">
                <a16:creationId xmlns:a16="http://schemas.microsoft.com/office/drawing/2014/main" id="{F3A02137-35E5-9820-47B8-06E25AD8239D}"/>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73"/>
        <p:cNvGrpSpPr/>
        <p:nvPr/>
      </p:nvGrpSpPr>
      <p:grpSpPr>
        <a:xfrm>
          <a:off x="0" y="0"/>
          <a:ext cx="0" cy="0"/>
          <a:chOff x="0" y="0"/>
          <a:chExt cx="0" cy="0"/>
        </a:xfrm>
      </p:grpSpPr>
      <p:sp>
        <p:nvSpPr>
          <p:cNvPr id="374" name="Google Shape;374;p18"/>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8"/>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376" name="Google Shape;376;p18"/>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377" name="Google Shape;377;p18"/>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378" name="Google Shape;378;p18"/>
          <p:cNvSpPr txBox="1"/>
          <p:nvPr/>
        </p:nvSpPr>
        <p:spPr>
          <a:xfrm>
            <a:off x="9613816" y="685839"/>
            <a:ext cx="6457864" cy="18466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a:solidFill>
                  <a:srgbClr val="033C5B"/>
                </a:solidFill>
                <a:latin typeface="Arial"/>
                <a:ea typeface="Arial"/>
                <a:cs typeface="Arial"/>
                <a:sym typeface="Arial"/>
              </a:rPr>
              <a:t>Ενίσχυση της συνεργασίας στην ανεστραμμένη μάθηση</a:t>
            </a:r>
            <a:endParaRPr sz="4000" b="1" dirty="0">
              <a:solidFill>
                <a:srgbClr val="033C5B"/>
              </a:solidFill>
              <a:latin typeface="Arial"/>
              <a:ea typeface="Arial"/>
              <a:cs typeface="Arial"/>
              <a:sym typeface="Arial"/>
            </a:endParaRPr>
          </a:p>
        </p:txBody>
      </p:sp>
      <p:sp>
        <p:nvSpPr>
          <p:cNvPr id="379" name="Google Shape;379;p18"/>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80" name="Google Shape;380;p18"/>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82" name="Google Shape;382;p18"/>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txBox="1"/>
          <p:nvPr/>
        </p:nvSpPr>
        <p:spPr>
          <a:xfrm>
            <a:off x="9829800" y="2857500"/>
            <a:ext cx="7391400"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1" dirty="0">
                <a:solidFill>
                  <a:schemeClr val="accent6">
                    <a:lumMod val="75000"/>
                  </a:schemeClr>
                </a:solidFill>
                <a:sym typeface="Arial"/>
              </a:rPr>
              <a:t>Προώθηση συνεργατικών δεξιοτήτων</a:t>
            </a:r>
            <a:r>
              <a:rPr lang="en-US" sz="2000" dirty="0">
                <a:solidFill>
                  <a:schemeClr val="accent6">
                    <a:lumMod val="75000"/>
                  </a:schemeClr>
                </a:solidFill>
                <a:sym typeface="Arial"/>
              </a:rPr>
              <a:t>:</a:t>
            </a:r>
            <a:endParaRPr sz="2000" dirty="0">
              <a:solidFill>
                <a:schemeClr val="accent6">
                  <a:lumMod val="75000"/>
                </a:schemeClr>
              </a:solidFill>
            </a:endParaRPr>
          </a:p>
          <a:p>
            <a:pPr marL="0" marR="0" lvl="0" indent="0" algn="l" rtl="0">
              <a:lnSpc>
                <a:spcPct val="150000"/>
              </a:lnSpc>
              <a:spcBef>
                <a:spcPts val="0"/>
              </a:spcBef>
              <a:spcAft>
                <a:spcPts val="0"/>
              </a:spcAft>
              <a:buNone/>
            </a:pPr>
            <a:endParaRPr sz="2000" dirty="0">
              <a:solidFill>
                <a:schemeClr val="dk1"/>
              </a:solidFill>
              <a:sym typeface="Arial"/>
            </a:endParaRPr>
          </a:p>
          <a:p>
            <a:pPr marL="0" marR="0" lvl="0" indent="0" algn="l" rtl="0">
              <a:lnSpc>
                <a:spcPct val="150000"/>
              </a:lnSpc>
              <a:spcBef>
                <a:spcPts val="0"/>
              </a:spcBef>
              <a:spcAft>
                <a:spcPts val="0"/>
              </a:spcAft>
              <a:buNone/>
            </a:pPr>
            <a:r>
              <a:rPr lang="en-US" sz="2000" dirty="0">
                <a:solidFill>
                  <a:schemeClr val="dk1"/>
                </a:solidFill>
                <a:sym typeface="Arial"/>
              </a:rPr>
              <a:t>Τονίστε τη σημασία της </a:t>
            </a:r>
            <a:r>
              <a:rPr lang="en-US" sz="2000" b="1" dirty="0">
                <a:solidFill>
                  <a:schemeClr val="accent6">
                    <a:lumMod val="75000"/>
                  </a:schemeClr>
                </a:solidFill>
                <a:sym typeface="Arial"/>
              </a:rPr>
              <a:t>ομαδικής εργασίας </a:t>
            </a:r>
            <a:r>
              <a:rPr lang="en-US" sz="2000" dirty="0">
                <a:solidFill>
                  <a:schemeClr val="dk1"/>
                </a:solidFill>
                <a:sym typeface="Arial"/>
              </a:rPr>
              <a:t>και της </a:t>
            </a:r>
            <a:r>
              <a:rPr lang="en-US" sz="2000" b="1" dirty="0">
                <a:solidFill>
                  <a:schemeClr val="accent6">
                    <a:lumMod val="75000"/>
                  </a:schemeClr>
                </a:solidFill>
                <a:sym typeface="Arial"/>
              </a:rPr>
              <a:t>συνεργασίας </a:t>
            </a:r>
            <a:r>
              <a:rPr lang="en-US" sz="2000" dirty="0">
                <a:solidFill>
                  <a:schemeClr val="dk1"/>
                </a:solidFill>
                <a:sym typeface="Arial"/>
              </a:rPr>
              <a:t>στο πλαίσιο της ανεστραμμένης τάξης. Συζητήστε πώς αυτές οι δεξιότητες είναι ζωτικής σημασίας τόσο για την ακαδημαϊκή επιτυχία όσο και για τη μελλοντική επαγγελματική ετοιμότητα.</a:t>
            </a:r>
            <a:endParaRPr sz="2000" dirty="0"/>
          </a:p>
          <a:p>
            <a:pPr marL="0" marR="0" lvl="0" indent="0" algn="l" rtl="0">
              <a:lnSpc>
                <a:spcPct val="150000"/>
              </a:lnSpc>
              <a:spcBef>
                <a:spcPts val="0"/>
              </a:spcBef>
              <a:spcAft>
                <a:spcPts val="0"/>
              </a:spcAft>
              <a:buNone/>
            </a:pPr>
            <a:endParaRPr sz="2000" dirty="0">
              <a:solidFill>
                <a:schemeClr val="dk1"/>
              </a:solidFill>
              <a:sym typeface="Arial"/>
            </a:endParaRPr>
          </a:p>
          <a:p>
            <a:pPr marL="0" marR="0" lvl="0" indent="0" algn="l" rtl="0">
              <a:lnSpc>
                <a:spcPct val="150000"/>
              </a:lnSpc>
              <a:spcBef>
                <a:spcPts val="0"/>
              </a:spcBef>
              <a:spcAft>
                <a:spcPts val="0"/>
              </a:spcAft>
              <a:buNone/>
            </a:pPr>
            <a:r>
              <a:rPr lang="en-US" sz="2000" dirty="0">
                <a:solidFill>
                  <a:schemeClr val="dk1"/>
                </a:solidFill>
                <a:sym typeface="Arial"/>
              </a:rPr>
              <a:t>Εισάγετε δραστηριότητες που απαιτούν ομαδική εργασία και συνεργατική επίλυση προβλημάτων, προωθώντας την αλληλεπίδραση μεταξύ των συνομηλίκων και τη συνεργατική μάθηση.</a:t>
            </a:r>
            <a:endParaRPr sz="2000" dirty="0">
              <a:solidFill>
                <a:schemeClr val="dk1"/>
              </a:solidFill>
              <a:sym typeface="Aria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384" name="Google Shape;384;p18"/>
          <p:cNvPicPr preferRelativeResize="0"/>
          <p:nvPr/>
        </p:nvPicPr>
        <p:blipFill rotWithShape="1">
          <a:blip r:embed="rId7">
            <a:alphaModFix/>
          </a:blip>
          <a:srcRect/>
          <a:stretch/>
        </p:blipFill>
        <p:spPr>
          <a:xfrm>
            <a:off x="2069968" y="722692"/>
            <a:ext cx="5108676" cy="7655359"/>
          </a:xfrm>
          <a:prstGeom prst="rect">
            <a:avLst/>
          </a:prstGeom>
          <a:noFill/>
          <a:ln>
            <a:noFill/>
          </a:ln>
        </p:spPr>
      </p:pic>
      <p:sp>
        <p:nvSpPr>
          <p:cNvPr id="2" name="Google Shape;128;p3">
            <a:extLst>
              <a:ext uri="{FF2B5EF4-FFF2-40B4-BE49-F238E27FC236}">
                <a16:creationId xmlns:a16="http://schemas.microsoft.com/office/drawing/2014/main" id="{91C14BFD-BA6F-6728-16D2-8D004F0BA52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B5F79C52-EF94-BD61-C005-CDBD8B17AE4B}"/>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88"/>
        <p:cNvGrpSpPr/>
        <p:nvPr/>
      </p:nvGrpSpPr>
      <p:grpSpPr>
        <a:xfrm>
          <a:off x="0" y="0"/>
          <a:ext cx="0" cy="0"/>
          <a:chOff x="0" y="0"/>
          <a:chExt cx="0" cy="0"/>
        </a:xfrm>
      </p:grpSpPr>
      <p:sp>
        <p:nvSpPr>
          <p:cNvPr id="389" name="Google Shape;389;p19"/>
          <p:cNvSpPr txBox="1"/>
          <p:nvPr/>
        </p:nvSpPr>
        <p:spPr>
          <a:xfrm>
            <a:off x="734019" y="1789147"/>
            <a:ext cx="14177966" cy="19819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1" dirty="0">
                <a:solidFill>
                  <a:srgbClr val="033C5B"/>
                </a:solidFill>
                <a:sym typeface="Arial"/>
              </a:rPr>
              <a:t>Ενίσχυση της συνεργασίας στην ανεστραμμένη μάθηση</a:t>
            </a:r>
            <a:endParaRPr sz="3200" b="1" dirty="0"/>
          </a:p>
          <a:p>
            <a:pPr marL="0" marR="0" lvl="0" indent="0" algn="l" rtl="0">
              <a:lnSpc>
                <a:spcPct val="110012"/>
              </a:lnSpc>
              <a:spcBef>
                <a:spcPts val="0"/>
              </a:spcBef>
              <a:spcAft>
                <a:spcPts val="0"/>
              </a:spcAft>
              <a:buNone/>
            </a:pPr>
            <a:endParaRPr sz="8799" b="1" dirty="0">
              <a:solidFill>
                <a:srgbClr val="033C5B"/>
              </a:solidFill>
              <a:latin typeface="Arial"/>
              <a:ea typeface="Arial"/>
              <a:cs typeface="Arial"/>
              <a:sym typeface="Arial"/>
            </a:endParaRPr>
          </a:p>
        </p:txBody>
      </p:sp>
      <p:sp>
        <p:nvSpPr>
          <p:cNvPr id="390" name="Google Shape;390;p19"/>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393" name="Google Shape;393;p19"/>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4">
              <a:alphaModFix/>
            </a:blip>
            <a:stretch>
              <a:fillRect/>
            </a:stretch>
          </a:blipFill>
          <a:ln>
            <a:noFill/>
          </a:ln>
        </p:spPr>
        <p:txBody>
          <a:bodyPr/>
          <a:lstStyle/>
          <a:p>
            <a:endParaRPr lang="en-BE"/>
          </a:p>
        </p:txBody>
      </p:sp>
      <p:sp>
        <p:nvSpPr>
          <p:cNvPr id="394" name="Google Shape;394;p19"/>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395" name="Google Shape;395;p19"/>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397" name="Google Shape;397;p19"/>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734019" y="2867891"/>
            <a:ext cx="13716272" cy="1015663"/>
          </a:xfrm>
          <a:prstGeom prst="rect">
            <a:avLst/>
          </a:prstGeom>
          <a:noFill/>
        </p:spPr>
        <p:txBody>
          <a:bodyPr wrap="square" rtlCol="0">
            <a:spAutoFit/>
          </a:bodyPr>
          <a:lstStyle/>
          <a:p>
            <a:pPr>
              <a:lnSpc>
                <a:spcPct val="150000"/>
              </a:lnSpc>
            </a:pPr>
            <a:r>
              <a:rPr lang="en-US" sz="2000" dirty="0"/>
              <a:t>Παρακολουθήστε αυτό το βίντεο της Maddie Edwards για να καταλάβετε πώς η συνεργατική μάθηση μπορεί να μετατρέψει τα ομαδικά έργα από μη παραγωγικά σε εξαιρετικά αποτελεσματικά.</a:t>
            </a:r>
          </a:p>
        </p:txBody>
      </p:sp>
      <p:pic>
        <p:nvPicPr>
          <p:cNvPr id="3" name="-WG1CoPgJfY"/>
          <p:cNvPicPr>
            <a:picLocks noRot="1" noChangeAspect="1"/>
          </p:cNvPicPr>
          <p:nvPr>
            <a:videoFile r:link="rId1"/>
          </p:nvPr>
        </p:nvPicPr>
        <p:blipFill>
          <a:blip r:embed="rId7"/>
          <a:stretch>
            <a:fillRect/>
          </a:stretch>
        </p:blipFill>
        <p:spPr>
          <a:xfrm>
            <a:off x="2000173" y="4600606"/>
            <a:ext cx="5140036" cy="2891270"/>
          </a:xfrm>
          <a:prstGeom prst="rect">
            <a:avLst/>
          </a:prstGeom>
        </p:spPr>
      </p:pic>
      <p:sp>
        <p:nvSpPr>
          <p:cNvPr id="4" name="TextBox 3"/>
          <p:cNvSpPr txBox="1"/>
          <p:nvPr/>
        </p:nvSpPr>
        <p:spPr>
          <a:xfrm>
            <a:off x="2216131" y="7730988"/>
            <a:ext cx="6663490" cy="523220"/>
          </a:xfrm>
          <a:prstGeom prst="rect">
            <a:avLst/>
          </a:prstGeom>
          <a:noFill/>
        </p:spPr>
        <p:txBody>
          <a:bodyPr wrap="square" rtlCol="0">
            <a:spAutoFit/>
          </a:bodyPr>
          <a:lstStyle/>
          <a:p>
            <a:r>
              <a:rPr lang="en-US" dirty="0">
                <a:hlinkClick r:id="rId8"/>
              </a:rPr>
              <a:t>https://www.youtube.com/watch?v=-WG1CoPgJfY </a:t>
            </a:r>
            <a:endParaRPr lang="en-US" dirty="0"/>
          </a:p>
          <a:p>
            <a:endParaRPr lang="en-US" dirty="0"/>
          </a:p>
        </p:txBody>
      </p:sp>
      <p:sp>
        <p:nvSpPr>
          <p:cNvPr id="5" name="TextBox 4"/>
          <p:cNvSpPr txBox="1"/>
          <p:nvPr/>
        </p:nvSpPr>
        <p:spPr>
          <a:xfrm>
            <a:off x="8122092" y="4176348"/>
            <a:ext cx="7381162" cy="4190314"/>
          </a:xfrm>
          <a:prstGeom prst="rect">
            <a:avLst/>
          </a:prstGeom>
          <a:noFill/>
        </p:spPr>
        <p:txBody>
          <a:bodyPr wrap="square" rtlCol="0">
            <a:spAutoFit/>
          </a:bodyPr>
          <a:lstStyle/>
          <a:p>
            <a:pPr>
              <a:lnSpc>
                <a:spcPct val="150000"/>
              </a:lnSpc>
            </a:pPr>
            <a:r>
              <a:rPr lang="en-US" sz="2000" dirty="0"/>
              <a:t>Στο βίντεο, η Maddie μοιράζεται τις προσωπικές της εμπειρίες με την παραδοσιακή ομαδική εργασία και πώς η συνεργατική μάθηση, όταν είναι σωστά δομημένη, μπορεί να αξιοποιήσει τα ατομικά πλεονεκτήματα, να ενισχύσει τη δέσμευση και να δημιουργήσει ουσιαστικές, υποστηρικτικές δυναμικές στην ομάδα. Επισημαίνει, επίσης, πέντε βασικές στρατηγικές για την προώθηση της αποτελεσματικής συνεργασίας, οι οποίες μπορούν να εφαρμοστούν άμεσα σε περιβάλλοντα μάθησης με εναλλασσόμενη μάθηση</a:t>
            </a:r>
          </a:p>
        </p:txBody>
      </p:sp>
      <p:sp>
        <p:nvSpPr>
          <p:cNvPr id="6" name="Google Shape;128;p3">
            <a:extLst>
              <a:ext uri="{FF2B5EF4-FFF2-40B4-BE49-F238E27FC236}">
                <a16:creationId xmlns:a16="http://schemas.microsoft.com/office/drawing/2014/main" id="{17732818-3FCD-9E1C-581E-4FEF7ABCD41B}"/>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7" name="Google Shape;92;p1">
            <a:extLst>
              <a:ext uri="{FF2B5EF4-FFF2-40B4-BE49-F238E27FC236}">
                <a16:creationId xmlns:a16="http://schemas.microsoft.com/office/drawing/2014/main" id="{D3773358-F21F-0C40-843E-CF5D7F89285B}"/>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77565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388"/>
        <p:cNvGrpSpPr/>
        <p:nvPr/>
      </p:nvGrpSpPr>
      <p:grpSpPr>
        <a:xfrm>
          <a:off x="0" y="0"/>
          <a:ext cx="0" cy="0"/>
          <a:chOff x="0" y="0"/>
          <a:chExt cx="0" cy="0"/>
        </a:xfrm>
      </p:grpSpPr>
      <p:sp>
        <p:nvSpPr>
          <p:cNvPr id="389" name="Google Shape;389;p19"/>
          <p:cNvSpPr txBox="1"/>
          <p:nvPr/>
        </p:nvSpPr>
        <p:spPr>
          <a:xfrm>
            <a:off x="421699" y="1461697"/>
            <a:ext cx="15434828" cy="21050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err="1">
                <a:solidFill>
                  <a:srgbClr val="033C5B"/>
                </a:solidFill>
                <a:latin typeface="Arial"/>
                <a:ea typeface="Arial"/>
                <a:cs typeface="Arial"/>
                <a:sym typeface="Arial"/>
              </a:rPr>
              <a:t>Ενίσχυση</a:t>
            </a:r>
            <a:r>
              <a:rPr lang="en-US" sz="4000" b="1" dirty="0">
                <a:solidFill>
                  <a:srgbClr val="033C5B"/>
                </a:solidFill>
                <a:latin typeface="Arial"/>
                <a:ea typeface="Arial"/>
                <a:cs typeface="Arial"/>
                <a:sym typeface="Arial"/>
              </a:rPr>
              <a:t> </a:t>
            </a:r>
            <a:r>
              <a:rPr lang="en-US" sz="4000" b="1" dirty="0" err="1">
                <a:solidFill>
                  <a:srgbClr val="033C5B"/>
                </a:solidFill>
                <a:latin typeface="Arial"/>
                <a:ea typeface="Arial"/>
                <a:cs typeface="Arial"/>
                <a:sym typeface="Arial"/>
              </a:rPr>
              <a:t>της</a:t>
            </a:r>
            <a:r>
              <a:rPr lang="en-US" sz="4000" b="1" dirty="0">
                <a:solidFill>
                  <a:srgbClr val="033C5B"/>
                </a:solidFill>
                <a:latin typeface="Arial"/>
                <a:ea typeface="Arial"/>
                <a:cs typeface="Arial"/>
                <a:sym typeface="Arial"/>
              </a:rPr>
              <a:t> </a:t>
            </a:r>
            <a:r>
              <a:rPr lang="en-US" sz="4000" b="1" dirty="0" err="1">
                <a:solidFill>
                  <a:srgbClr val="033C5B"/>
                </a:solidFill>
                <a:latin typeface="Arial"/>
                <a:ea typeface="Arial"/>
                <a:cs typeface="Arial"/>
                <a:sym typeface="Arial"/>
              </a:rPr>
              <a:t>συνεργ</a:t>
            </a:r>
            <a:r>
              <a:rPr lang="en-US" sz="4000" b="1" dirty="0">
                <a:solidFill>
                  <a:srgbClr val="033C5B"/>
                </a:solidFill>
                <a:latin typeface="Arial"/>
                <a:ea typeface="Arial"/>
                <a:cs typeface="Arial"/>
                <a:sym typeface="Arial"/>
              </a:rPr>
              <a:t>ασίας στην αναποδογυρισμένη μάθηση</a:t>
            </a:r>
            <a:endParaRPr b="1" dirty="0"/>
          </a:p>
          <a:p>
            <a:pPr marL="0" marR="0" lvl="0" indent="0" algn="l" rtl="0">
              <a:lnSpc>
                <a:spcPct val="110012"/>
              </a:lnSpc>
              <a:spcBef>
                <a:spcPts val="0"/>
              </a:spcBef>
              <a:spcAft>
                <a:spcPts val="0"/>
              </a:spcAft>
              <a:buNone/>
            </a:pPr>
            <a:endParaRPr sz="8799" b="1" dirty="0">
              <a:solidFill>
                <a:srgbClr val="033C5B"/>
              </a:solidFill>
              <a:latin typeface="Arial"/>
              <a:ea typeface="Arial"/>
              <a:cs typeface="Arial"/>
              <a:sym typeface="Arial"/>
            </a:endParaRPr>
          </a:p>
        </p:txBody>
      </p:sp>
      <p:sp>
        <p:nvSpPr>
          <p:cNvPr id="390" name="Google Shape;390;p19"/>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393" name="Google Shape;393;p19"/>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394" name="Google Shape;394;p19"/>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395" name="Google Shape;395;p19"/>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397" name="Google Shape;397;p19"/>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txBox="1"/>
          <p:nvPr/>
        </p:nvSpPr>
        <p:spPr>
          <a:xfrm>
            <a:off x="487515" y="2292932"/>
            <a:ext cx="5008623" cy="65709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dirty="0">
                <a:solidFill>
                  <a:schemeClr val="accent6">
                    <a:lumMod val="75000"/>
                  </a:schemeClr>
                </a:solidFill>
                <a:sym typeface="Arial"/>
              </a:rPr>
              <a:t>Εργαλεία για τη διευκόλυνση της συνεργασίας</a:t>
            </a:r>
            <a:r>
              <a:rPr lang="en-US" sz="1800" dirty="0">
                <a:solidFill>
                  <a:schemeClr val="accent6">
                    <a:lumMod val="75000"/>
                  </a:schemeClr>
                </a:solidFill>
                <a:sym typeface="Arial"/>
              </a:rPr>
              <a:t>:</a:t>
            </a:r>
            <a:endParaRPr sz="1800" dirty="0">
              <a:solidFill>
                <a:schemeClr val="accent6">
                  <a:lumMod val="75000"/>
                </a:schemeClr>
              </a:solidFill>
            </a:endParaRPr>
          </a:p>
          <a:p>
            <a:pPr marL="0" marR="0" lvl="0" indent="0" algn="l" rtl="0">
              <a:lnSpc>
                <a:spcPct val="150000"/>
              </a:lnSpc>
              <a:spcBef>
                <a:spcPts val="0"/>
              </a:spcBef>
              <a:spcAft>
                <a:spcPts val="0"/>
              </a:spcAft>
              <a:buNone/>
            </a:pPr>
            <a:endParaRPr sz="1800" dirty="0">
              <a:solidFill>
                <a:schemeClr val="dk1"/>
              </a:solidFill>
              <a:sym typeface="Arial"/>
            </a:endParaRPr>
          </a:p>
          <a:p>
            <a:pPr marL="0" marR="0" lvl="0" indent="0" algn="l" rtl="0">
              <a:lnSpc>
                <a:spcPct val="150000"/>
              </a:lnSpc>
              <a:spcBef>
                <a:spcPts val="0"/>
              </a:spcBef>
              <a:spcAft>
                <a:spcPts val="0"/>
              </a:spcAft>
              <a:buNone/>
            </a:pPr>
            <a:r>
              <a:rPr lang="en-US" sz="1800" dirty="0">
                <a:solidFill>
                  <a:schemeClr val="dk1"/>
                </a:solidFill>
                <a:sym typeface="Arial"/>
              </a:rPr>
              <a:t>Αξιοποίηση των ψηφιακών εργαλείων για τη διευκόλυνση της συνεργασίας, τόσο εντός όσο και εκτός της τάξης. Αυτό περιλαμβάνει τη χρήση πλατφορμών όπως διαδικτυακά φόρουμ συζητήσεων, συνεργατικούς επεξεργαστές εγγράφων ή εργαλεία διαχείρισης έργων.</a:t>
            </a:r>
            <a:endParaRPr sz="1800" dirty="0"/>
          </a:p>
          <a:p>
            <a:pPr marL="0" marR="0" lvl="0" indent="0" algn="l" rtl="0">
              <a:lnSpc>
                <a:spcPct val="150000"/>
              </a:lnSpc>
              <a:spcBef>
                <a:spcPts val="0"/>
              </a:spcBef>
              <a:spcAft>
                <a:spcPts val="0"/>
              </a:spcAft>
              <a:buNone/>
            </a:pPr>
            <a:endParaRPr sz="1800" dirty="0">
              <a:solidFill>
                <a:schemeClr val="dk1"/>
              </a:solidFill>
              <a:sym typeface="Arial"/>
            </a:endParaRPr>
          </a:p>
          <a:p>
            <a:pPr marL="0" marR="0" lvl="0" indent="0" algn="l" rtl="0">
              <a:lnSpc>
                <a:spcPct val="150000"/>
              </a:lnSpc>
              <a:spcBef>
                <a:spcPts val="0"/>
              </a:spcBef>
              <a:spcAft>
                <a:spcPts val="0"/>
              </a:spcAft>
              <a:buNone/>
            </a:pPr>
            <a:r>
              <a:rPr lang="en-US" sz="1800" dirty="0">
                <a:solidFill>
                  <a:schemeClr val="dk1"/>
                </a:solidFill>
                <a:sym typeface="Arial"/>
              </a:rPr>
              <a:t>Παροχή κατευθυντήριων γραμμών και κατάρτισης σχετικά με τον τρόπο αποτελεσματικής χρήσης αυτών των εργαλείων για ομαδικά έργα και συνεργατικές δραστηριότητες.</a:t>
            </a:r>
            <a:endParaRPr sz="1800" dirty="0">
              <a:solidFill>
                <a:schemeClr val="dk1"/>
              </a:solidFill>
              <a:sym typeface="Arial"/>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
        <p:nvSpPr>
          <p:cNvPr id="399" name="Google Shape;399;p19"/>
          <p:cNvSpPr txBox="1"/>
          <p:nvPr/>
        </p:nvSpPr>
        <p:spPr>
          <a:xfrm>
            <a:off x="12015112" y="2292931"/>
            <a:ext cx="4676100" cy="617088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dirty="0">
                <a:solidFill>
                  <a:schemeClr val="accent6">
                    <a:lumMod val="75000"/>
                  </a:schemeClr>
                </a:solidFill>
                <a:sym typeface="Arial"/>
              </a:rPr>
              <a:t>Αξιολόγηση της ομαδικής εργασίας</a:t>
            </a:r>
            <a:r>
              <a:rPr lang="en-US" sz="1800" dirty="0">
                <a:solidFill>
                  <a:schemeClr val="accent6">
                    <a:lumMod val="75000"/>
                  </a:schemeClr>
                </a:solidFill>
                <a:sym typeface="Arial"/>
              </a:rPr>
              <a:t>:</a:t>
            </a:r>
            <a:endParaRPr sz="1800" dirty="0">
              <a:solidFill>
                <a:schemeClr val="accent6">
                  <a:lumMod val="75000"/>
                </a:schemeClr>
              </a:solidFill>
            </a:endParaRPr>
          </a:p>
          <a:p>
            <a:pPr marL="0" marR="0" lvl="0" indent="0" algn="l" rtl="0">
              <a:lnSpc>
                <a:spcPct val="150000"/>
              </a:lnSpc>
              <a:spcBef>
                <a:spcPts val="0"/>
              </a:spcBef>
              <a:spcAft>
                <a:spcPts val="0"/>
              </a:spcAft>
              <a:buNone/>
            </a:pPr>
            <a:endParaRPr sz="1800" dirty="0">
              <a:solidFill>
                <a:schemeClr val="dk1"/>
              </a:solidFill>
              <a:sym typeface="Arial"/>
            </a:endParaRPr>
          </a:p>
          <a:p>
            <a:pPr marL="0" marR="0" lvl="0" indent="0" algn="l" rtl="0">
              <a:lnSpc>
                <a:spcPct val="150000"/>
              </a:lnSpc>
              <a:spcBef>
                <a:spcPts val="0"/>
              </a:spcBef>
              <a:spcAft>
                <a:spcPts val="0"/>
              </a:spcAft>
              <a:buNone/>
            </a:pPr>
            <a:r>
              <a:rPr lang="en-US" sz="1800" dirty="0">
                <a:solidFill>
                  <a:schemeClr val="dk1"/>
                </a:solidFill>
                <a:sym typeface="Arial"/>
              </a:rPr>
              <a:t>Ανάπτυξη δίκαιων και διαφανών μεθόδων για την αξιολόγηση ομαδικών έργων και συνεργατικών δραστηριοτήτων. Περιλάβετε κριτήρια για τις ατομικές συνεισφορές καθώς και για τη δυναμική της ομάδας.</a:t>
            </a:r>
            <a:endParaRPr sz="1800" dirty="0"/>
          </a:p>
          <a:p>
            <a:pPr marL="0" marR="0" lvl="0" indent="0" algn="l" rtl="0">
              <a:lnSpc>
                <a:spcPct val="150000"/>
              </a:lnSpc>
              <a:spcBef>
                <a:spcPts val="0"/>
              </a:spcBef>
              <a:spcAft>
                <a:spcPts val="0"/>
              </a:spcAft>
              <a:buNone/>
            </a:pPr>
            <a:endParaRPr sz="1800" dirty="0">
              <a:solidFill>
                <a:schemeClr val="dk1"/>
              </a:solidFill>
              <a:sym typeface="Arial"/>
            </a:endParaRPr>
          </a:p>
          <a:p>
            <a:pPr marL="0" marR="0" lvl="0" indent="0" algn="l" rtl="0">
              <a:lnSpc>
                <a:spcPct val="150000"/>
              </a:lnSpc>
              <a:spcBef>
                <a:spcPts val="0"/>
              </a:spcBef>
              <a:spcAft>
                <a:spcPts val="0"/>
              </a:spcAft>
              <a:buNone/>
            </a:pPr>
            <a:r>
              <a:rPr lang="en-US" sz="1800" dirty="0">
                <a:solidFill>
                  <a:schemeClr val="dk1"/>
                </a:solidFill>
                <a:sym typeface="Arial"/>
              </a:rPr>
              <a:t>Εξετάστε την αυτοαξιολόγηση και την αξιολόγηση από ομότιμους ως μέρος της διαδικασίας αξιολόγησης για να προωθήσετε τη λογοδοσία και τον αναστοχασμό σχετικά με τις δεξιότητες συνεργασίας.</a:t>
            </a:r>
            <a:endParaRPr sz="1800" dirty="0">
              <a:solidFill>
                <a:schemeClr val="dk1"/>
              </a:solidFill>
              <a:sym typeface="Arial"/>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
        <p:nvSpPr>
          <p:cNvPr id="400" name="Google Shape;400;p19"/>
          <p:cNvSpPr txBox="1"/>
          <p:nvPr/>
        </p:nvSpPr>
        <p:spPr>
          <a:xfrm>
            <a:off x="6046258" y="2292932"/>
            <a:ext cx="5311005" cy="51706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800" b="1" dirty="0">
                <a:solidFill>
                  <a:schemeClr val="accent6">
                    <a:lumMod val="75000"/>
                  </a:schemeClr>
                </a:solidFill>
                <a:sym typeface="Arial"/>
              </a:rPr>
              <a:t>Δημιουργία μιας κοινότητας μαθητών</a:t>
            </a:r>
            <a:r>
              <a:rPr lang="en-US" sz="1800" dirty="0">
                <a:solidFill>
                  <a:schemeClr val="accent6">
                    <a:lumMod val="75000"/>
                  </a:schemeClr>
                </a:solidFill>
                <a:sym typeface="Arial"/>
              </a:rPr>
              <a:t>:</a:t>
            </a:r>
            <a:endParaRPr sz="1800" dirty="0">
              <a:solidFill>
                <a:schemeClr val="accent6">
                  <a:lumMod val="75000"/>
                </a:schemeClr>
              </a:solidFill>
            </a:endParaRPr>
          </a:p>
          <a:p>
            <a:pPr marL="0" marR="0" lvl="0" indent="0" algn="l" rtl="0">
              <a:lnSpc>
                <a:spcPct val="150000"/>
              </a:lnSpc>
              <a:spcBef>
                <a:spcPts val="0"/>
              </a:spcBef>
              <a:spcAft>
                <a:spcPts val="0"/>
              </a:spcAft>
              <a:buNone/>
            </a:pPr>
            <a:endParaRPr sz="1800" dirty="0">
              <a:solidFill>
                <a:schemeClr val="dk1"/>
              </a:solidFill>
              <a:sym typeface="Arial"/>
            </a:endParaRPr>
          </a:p>
          <a:p>
            <a:pPr marL="0" marR="0" lvl="0" indent="0" algn="l" rtl="0">
              <a:lnSpc>
                <a:spcPct val="150000"/>
              </a:lnSpc>
              <a:spcBef>
                <a:spcPts val="0"/>
              </a:spcBef>
              <a:spcAft>
                <a:spcPts val="0"/>
              </a:spcAft>
              <a:buNone/>
            </a:pPr>
            <a:r>
              <a:rPr lang="en-US" sz="1800" dirty="0">
                <a:solidFill>
                  <a:schemeClr val="dk1"/>
                </a:solidFill>
                <a:sym typeface="Arial"/>
              </a:rPr>
              <a:t>Επικεντρωθείτε στη δημιουργία ενός υποστηρικτικού μαθησιακού περιβάλλοντος, όπου οι μαθητές αισθάνονται άνετα να μοιράζονται ιδέες και να εργάζονται μαζί.</a:t>
            </a:r>
            <a:endParaRPr sz="1800" dirty="0"/>
          </a:p>
          <a:p>
            <a:pPr marL="0" marR="0" lvl="0" indent="0" algn="l" rtl="0">
              <a:lnSpc>
                <a:spcPct val="150000"/>
              </a:lnSpc>
              <a:spcBef>
                <a:spcPts val="0"/>
              </a:spcBef>
              <a:spcAft>
                <a:spcPts val="0"/>
              </a:spcAft>
              <a:buNone/>
            </a:pPr>
            <a:endParaRPr sz="1800" dirty="0">
              <a:solidFill>
                <a:schemeClr val="dk1"/>
              </a:solidFill>
              <a:sym typeface="Arial"/>
            </a:endParaRPr>
          </a:p>
          <a:p>
            <a:pPr marL="0" marR="0" lvl="0" indent="0" algn="l" rtl="0">
              <a:lnSpc>
                <a:spcPct val="150000"/>
              </a:lnSpc>
              <a:spcBef>
                <a:spcPts val="0"/>
              </a:spcBef>
              <a:spcAft>
                <a:spcPts val="0"/>
              </a:spcAft>
              <a:buNone/>
            </a:pPr>
            <a:r>
              <a:rPr lang="en-US" sz="1800" dirty="0">
                <a:solidFill>
                  <a:schemeClr val="dk1"/>
                </a:solidFill>
                <a:sym typeface="Arial"/>
              </a:rPr>
              <a:t>Εφαρμόστε στρατηγικές όπως αξιολογήσεις από ομοτίμους, ομάδες μελέτης και κύκλους συζήτησης για να ενθαρρύνετε την αίσθηση της κοινότητας και της αμοιβαίας υποστήριξης μεταξύ των μαθητών.</a:t>
            </a:r>
            <a:endParaRPr sz="1800" dirty="0">
              <a:solidFill>
                <a:schemeClr val="dk1"/>
              </a:solidFill>
              <a:sym typeface="Arial"/>
            </a:endParaRPr>
          </a:p>
        </p:txBody>
      </p:sp>
      <p:sp>
        <p:nvSpPr>
          <p:cNvPr id="2" name="Google Shape;128;p3">
            <a:extLst>
              <a:ext uri="{FF2B5EF4-FFF2-40B4-BE49-F238E27FC236}">
                <a16:creationId xmlns:a16="http://schemas.microsoft.com/office/drawing/2014/main" id="{4DBC4768-3335-AA76-C3B5-A0803155C765}"/>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23F03BA9-1C0F-9881-BA3F-C1479665D88D}"/>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08"/>
        <p:cNvGrpSpPr/>
        <p:nvPr/>
      </p:nvGrpSpPr>
      <p:grpSpPr>
        <a:xfrm>
          <a:off x="0" y="0"/>
          <a:ext cx="0" cy="0"/>
          <a:chOff x="0" y="0"/>
          <a:chExt cx="0" cy="0"/>
        </a:xfrm>
      </p:grpSpPr>
      <p:sp>
        <p:nvSpPr>
          <p:cNvPr id="109" name="Google Shape;109;p3"/>
          <p:cNvSpPr/>
          <p:nvPr/>
        </p:nvSpPr>
        <p:spPr>
          <a:xfrm>
            <a:off x="16999409" y="-137912"/>
            <a:ext cx="1246758"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11" name="Google Shape;111;p3"/>
          <p:cNvSpPr txBox="1"/>
          <p:nvPr/>
        </p:nvSpPr>
        <p:spPr>
          <a:xfrm>
            <a:off x="987364" y="494568"/>
            <a:ext cx="12181388" cy="1181862"/>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n-US" sz="4000" b="1" dirty="0">
                <a:solidFill>
                  <a:srgbClr val="033C5B"/>
                </a:solidFill>
                <a:latin typeface="Arial"/>
                <a:ea typeface="Arial"/>
                <a:cs typeface="Arial"/>
                <a:sym typeface="Arial"/>
              </a:rPr>
              <a:t>Ο ρόλος της καινοτομίας στη μάθηση</a:t>
            </a:r>
            <a:endParaRPr sz="4000" b="1" dirty="0">
              <a:solidFill>
                <a:srgbClr val="033C5B"/>
              </a:solidFill>
              <a:latin typeface="Arial"/>
              <a:ea typeface="Arial"/>
              <a:cs typeface="Arial"/>
              <a:sym typeface="Arial"/>
            </a:endParaRPr>
          </a:p>
        </p:txBody>
      </p:sp>
      <p:sp>
        <p:nvSpPr>
          <p:cNvPr id="114" name="Google Shape;114;p3"/>
          <p:cNvSpPr/>
          <p:nvPr/>
        </p:nvSpPr>
        <p:spPr>
          <a:xfrm>
            <a:off x="16826047" y="607663"/>
            <a:ext cx="842075" cy="842075"/>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116" name="Google Shape;116;p3"/>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118" name="Google Shape;118;p3"/>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12654" y="1822499"/>
            <a:ext cx="15505209" cy="19389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chemeClr val="dk1"/>
                </a:solidFill>
                <a:sym typeface="Arial"/>
              </a:rPr>
              <a:t>Σε μια ανεστραμμένη τάξη, όπου οι παραδοσιακές δομές μάθησης αντιστρέφονται, η ενσωμάτωση καινοτομίας και ποικιλίας διαδραματίζει κρίσιμο ρόλο. Ενισχύει σημαντικά την εμπλοκή των μαθητών μετασχηματίζοντας τον τρόπο με τον οποίο παρέχεται και αλληλεπιδρά το διδακτικό περιεχόμενο. Η καινοτομία αναζωογονεί την περιέργεια και το ενδιαφέρον των μαθητών. Αυτό μπορεί να επιτευχθεί με: </a:t>
            </a:r>
            <a:endParaRPr sz="2000" dirty="0">
              <a:solidFill>
                <a:schemeClr val="dk1"/>
              </a:solidFill>
              <a:sym typeface="Arial"/>
            </a:endParaRPr>
          </a:p>
        </p:txBody>
      </p:sp>
      <p:pic>
        <p:nvPicPr>
          <p:cNvPr id="120" name="Google Shape;120;p3"/>
          <p:cNvPicPr preferRelativeResize="0"/>
          <p:nvPr/>
        </p:nvPicPr>
        <p:blipFill rotWithShape="1">
          <a:blip r:embed="rId5">
            <a:alphaModFix/>
          </a:blip>
          <a:srcRect/>
          <a:stretch/>
        </p:blipFill>
        <p:spPr>
          <a:xfrm>
            <a:off x="14183738" y="6001188"/>
            <a:ext cx="2875655" cy="2875655"/>
          </a:xfrm>
          <a:prstGeom prst="rect">
            <a:avLst/>
          </a:prstGeom>
          <a:noFill/>
          <a:ln>
            <a:noFill/>
          </a:ln>
        </p:spPr>
      </p:pic>
      <p:sp>
        <p:nvSpPr>
          <p:cNvPr id="2" name="TextBox 1"/>
          <p:cNvSpPr txBox="1"/>
          <p:nvPr/>
        </p:nvSpPr>
        <p:spPr>
          <a:xfrm>
            <a:off x="1096776" y="3865253"/>
            <a:ext cx="11166763" cy="2769989"/>
          </a:xfrm>
          <a:prstGeom prst="rect">
            <a:avLst/>
          </a:prstGeom>
          <a:noFill/>
        </p:spPr>
        <p:txBody>
          <a:bodyPr wrap="square" rtlCol="0">
            <a:spAutoFit/>
          </a:bodyPr>
          <a:lstStyle/>
          <a:p>
            <a:pPr marL="342900" lvl="0" indent="-342900">
              <a:buFont typeface="Wingdings" panose="05000000000000000000" pitchFamily="2" charset="2"/>
              <a:buChar char="ü"/>
            </a:pPr>
            <a:r>
              <a:rPr lang="en-US" sz="2000" dirty="0"/>
              <a:t>Αξιοποίηση διαφόρων τύπων πολυμέσων, όπως ελκυστικά βίντεο, podcasts και διαδραστικές προσομοιώσεις, για την παρουσίαση πληροφοριών με ποικίλους, διεγερτικούς τρόπους.</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dirty="0"/>
              <a:t>Να αλλάζει τακτικά η δομή των δραστηριοτήτων μέσα στην τάξη, εναλλάσσοντας μεταξύ ομαδικών συζητήσεων, πρακτικών εργασιών και δημιουργικής επίλυσης προβλημάτων.</a:t>
            </a:r>
          </a:p>
          <a:p>
            <a:pPr marL="342900" lvl="0" indent="-342900">
              <a:buFont typeface="Wingdings" panose="05000000000000000000" pitchFamily="2" charset="2"/>
              <a:buChar char="ü"/>
            </a:pPr>
            <a:endParaRPr lang="en-US" sz="2000" dirty="0"/>
          </a:p>
          <a:p>
            <a:pPr marL="342900" lvl="0" indent="-342900">
              <a:buFont typeface="Wingdings" panose="05000000000000000000" pitchFamily="2" charset="2"/>
              <a:buChar char="ü"/>
            </a:pPr>
            <a:r>
              <a:rPr lang="en-US" sz="2000" dirty="0"/>
              <a:t>Εισαγωγή νέων θεμάτων ή εννοιών με διαδραστικό τρόπο, ίσως μέσω της παιχνιδοποίησης ή της μάθησης με βάση σενάρια, για την ενίσχυση της ενεργού συμμετοχής και της κριτικής σκέψης.</a:t>
            </a:r>
          </a:p>
          <a:p>
            <a:endParaRPr lang="en-US" dirty="0"/>
          </a:p>
        </p:txBody>
      </p:sp>
      <p:sp>
        <p:nvSpPr>
          <p:cNvPr id="3" name="Rounded Rectangle 2"/>
          <p:cNvSpPr/>
          <p:nvPr/>
        </p:nvSpPr>
        <p:spPr>
          <a:xfrm>
            <a:off x="1644495" y="6989821"/>
            <a:ext cx="10464605" cy="1082317"/>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4" name="TextBox 3"/>
          <p:cNvSpPr txBox="1"/>
          <p:nvPr/>
        </p:nvSpPr>
        <p:spPr>
          <a:xfrm>
            <a:off x="1898300" y="7092989"/>
            <a:ext cx="10044546" cy="1015663"/>
          </a:xfrm>
          <a:prstGeom prst="rect">
            <a:avLst/>
          </a:prstGeom>
          <a:noFill/>
        </p:spPr>
        <p:txBody>
          <a:bodyPr wrap="square" rtlCol="0">
            <a:spAutoFit/>
          </a:bodyPr>
          <a:lstStyle/>
          <a:p>
            <a:r>
              <a:rPr lang="en-US" sz="2000" dirty="0"/>
              <a:t>Ακολουθεί ένας οδηγός της Dana Corey για 13 διαδραστικές ιδέες παρουσιάσεων που θα εμπλέξουν τους μαθητές στην τάξη: </a:t>
            </a:r>
          </a:p>
          <a:p>
            <a:r>
              <a:rPr lang="en-US" sz="2000" dirty="0">
                <a:hlinkClick r:id="rId6"/>
              </a:rPr>
              <a:t>https://www.avocor.com/blog/interactive-presentation-ideas-for-classroom/ </a:t>
            </a:r>
            <a:endParaRPr lang="en-US" sz="2000" dirty="0"/>
          </a:p>
        </p:txBody>
      </p:sp>
      <p:sp>
        <p:nvSpPr>
          <p:cNvPr id="5" name="Google Shape;128;p3">
            <a:extLst>
              <a:ext uri="{FF2B5EF4-FFF2-40B4-BE49-F238E27FC236}">
                <a16:creationId xmlns:a16="http://schemas.microsoft.com/office/drawing/2014/main" id="{C48386C2-12AE-3271-DC0C-EFA44C5362B0}"/>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206EA5DD-D44B-3117-DEC5-1929A95024C1}"/>
              </a:ext>
            </a:extLst>
          </p:cNvPr>
          <p:cNvPicPr preferRelativeResize="0"/>
          <p:nvPr/>
        </p:nvPicPr>
        <p:blipFill rotWithShape="1">
          <a:blip r:embed="rId7">
            <a:alphaModFix/>
          </a:blip>
          <a:srcRect/>
          <a:stretch/>
        </p:blipFill>
        <p:spPr>
          <a:xfrm>
            <a:off x="16417863" y="9142466"/>
            <a:ext cx="1310997" cy="4767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404"/>
        <p:cNvGrpSpPr/>
        <p:nvPr/>
      </p:nvGrpSpPr>
      <p:grpSpPr>
        <a:xfrm>
          <a:off x="0" y="0"/>
          <a:ext cx="0" cy="0"/>
          <a:chOff x="0" y="0"/>
          <a:chExt cx="0" cy="0"/>
        </a:xfrm>
      </p:grpSpPr>
      <p:sp>
        <p:nvSpPr>
          <p:cNvPr id="405" name="Google Shape;405;p20"/>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0"/>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407" name="Google Shape;407;p20"/>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409" name="Google Shape;409;p20"/>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410" name="Google Shape;410;p20"/>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411" name="Google Shape;411;p20"/>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14903577" y="4232068"/>
            <a:ext cx="2355723" cy="4114800"/>
          </a:xfrm>
          <a:custGeom>
            <a:avLst/>
            <a:gdLst/>
            <a:ahLst/>
            <a:cxnLst/>
            <a:rect l="l" t="t" r="r" b="b"/>
            <a:pathLst>
              <a:path w="2355723" h="4114800" extrusionOk="0">
                <a:moveTo>
                  <a:pt x="0" y="0"/>
                </a:moveTo>
                <a:lnTo>
                  <a:pt x="2355723" y="0"/>
                </a:lnTo>
                <a:lnTo>
                  <a:pt x="2355723" y="4114800"/>
                </a:lnTo>
                <a:lnTo>
                  <a:pt x="0" y="4114800"/>
                </a:lnTo>
                <a:lnTo>
                  <a:pt x="0" y="0"/>
                </a:lnTo>
                <a:close/>
              </a:path>
            </a:pathLst>
          </a:custGeom>
          <a:blipFill rotWithShape="1">
            <a:blip r:embed="rId7">
              <a:alphaModFix/>
            </a:blip>
            <a:stretch>
              <a:fillRect/>
            </a:stretch>
          </a:blipFill>
          <a:ln>
            <a:noFill/>
          </a:ln>
        </p:spPr>
        <p:txBody>
          <a:bodyPr/>
          <a:lstStyle/>
          <a:p>
            <a:endParaRPr lang="en-BE"/>
          </a:p>
        </p:txBody>
      </p:sp>
      <p:sp>
        <p:nvSpPr>
          <p:cNvPr id="413" name="Google Shape;413;p20"/>
          <p:cNvSpPr txBox="1"/>
          <p:nvPr/>
        </p:nvSpPr>
        <p:spPr>
          <a:xfrm>
            <a:off x="3058697" y="773904"/>
            <a:ext cx="13265244" cy="1184812"/>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None/>
            </a:pPr>
            <a:r>
              <a:rPr lang="en-US" sz="6999" b="1" dirty="0" err="1">
                <a:solidFill>
                  <a:srgbClr val="033C5B"/>
                </a:solidFill>
                <a:latin typeface="Arial"/>
                <a:ea typeface="Arial"/>
                <a:cs typeface="Arial"/>
                <a:sym typeface="Arial"/>
              </a:rPr>
              <a:t>Δρ</a:t>
            </a:r>
            <a:r>
              <a:rPr lang="en-US" sz="6999" b="1" dirty="0">
                <a:solidFill>
                  <a:srgbClr val="033C5B"/>
                </a:solidFill>
                <a:latin typeface="Arial"/>
                <a:ea typeface="Arial"/>
                <a:cs typeface="Arial"/>
                <a:sym typeface="Arial"/>
              </a:rPr>
              <a:t>αστηριότητα αναστοχασμού</a:t>
            </a:r>
            <a:endParaRPr b="1" dirty="0"/>
          </a:p>
        </p:txBody>
      </p:sp>
      <p:sp>
        <p:nvSpPr>
          <p:cNvPr id="414" name="Google Shape;414;p20"/>
          <p:cNvSpPr txBox="1"/>
          <p:nvPr/>
        </p:nvSpPr>
        <p:spPr>
          <a:xfrm>
            <a:off x="3058697" y="2006533"/>
            <a:ext cx="10276303" cy="548438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dirty="0">
                <a:solidFill>
                  <a:schemeClr val="dk1"/>
                </a:solidFill>
                <a:sym typeface="Arial"/>
              </a:rPr>
              <a:t>1.Αναλογιστείτε την τρέχουσα προσέγγισή σας</a:t>
            </a:r>
            <a:r>
              <a:rPr lang="en-US" sz="2000" dirty="0">
                <a:solidFill>
                  <a:schemeClr val="dk1"/>
                </a:solidFill>
                <a:sym typeface="Arial"/>
              </a:rPr>
              <a:t>:</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Αναλογιστείτε τις τρέχουσες μεθοδολογίες διδασκαλίας σας. Πώς ευθυγραμμίζονται με το μοντέλο της ανεστραμμένης τάξης; Προσδιορίστε τους τομείς που θα μπορούσαν να επωφεληθούν από την αντιστροφή της διδασκαλίας.</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2.Σχεδιάστε </a:t>
            </a:r>
            <a:r>
              <a:rPr lang="en-US" sz="2000" b="1" dirty="0" err="1">
                <a:solidFill>
                  <a:schemeClr val="dk1"/>
                </a:solidFill>
                <a:sym typeface="Arial"/>
              </a:rPr>
              <a:t>έν</a:t>
            </a:r>
            <a:r>
              <a:rPr lang="en-US" sz="2000" b="1" dirty="0">
                <a:solidFill>
                  <a:schemeClr val="dk1"/>
                </a:solidFill>
                <a:sym typeface="Arial"/>
              </a:rPr>
              <a:t>α αν</a:t>
            </a:r>
            <a:r>
              <a:rPr lang="el-GR" sz="2000" b="1" dirty="0" err="1">
                <a:solidFill>
                  <a:schemeClr val="dk1"/>
                </a:solidFill>
                <a:sym typeface="Arial"/>
              </a:rPr>
              <a:t>εστραμμέν</a:t>
            </a:r>
            <a:r>
              <a:rPr lang="en-US" sz="2000" b="1" dirty="0">
                <a:solidFill>
                  <a:schemeClr val="dk1"/>
                </a:solidFill>
                <a:sym typeface="Arial"/>
              </a:rPr>
              <a:t>ο μάθημα</a:t>
            </a:r>
            <a:r>
              <a:rPr lang="en-US" sz="2000" dirty="0">
                <a:solidFill>
                  <a:schemeClr val="dk1"/>
                </a:solidFill>
                <a:sym typeface="Arial"/>
              </a:rPr>
              <a:t>:</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Επιλέξτε ένα θέμα ή μάθημα που διδάσκετε σήμερα. Επανεξετάστε το χρησιμοποιώντας το μοντέλο της ανεστραμμένης τάξης. Περιγράψτε τι θα κάνουν οι μαθητές στο σπίτι (π.χ. παρακολούθηση βίντεο, ανάγνωση υλικού) και τι δραστηριότητες θα κάνουν στην τάξη (π.χ. συζητήσεις, εργασίες).</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3.Ενσωμάτωση νέων στρατηγικών</a:t>
            </a:r>
            <a:r>
              <a:rPr lang="en-US" sz="2000" dirty="0">
                <a:solidFill>
                  <a:schemeClr val="dk1"/>
                </a:solidFill>
                <a:sym typeface="Arial"/>
              </a:rPr>
              <a:t>:</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Ενσωματώστε τουλάχιστον δύο νέες στρατηγικές που συζητήθηκαν στην Ενότητα 4.4 στο σχέδιο μαθήματός σας. Αυτό θα μπορούσε να περιλαμβάνει συγκεκριμένα τεχνολογικά εργαλεία, τεχνικές διαμορφωτικής αξιολόγησης ή μεθόδους για την προώθηση της ανεξάρτητης μάθησης.</a:t>
            </a:r>
            <a:endParaRPr sz="2000" dirty="0"/>
          </a:p>
          <a:p>
            <a:pPr marL="0" marR="0" lvl="0" indent="0" algn="l" rtl="0">
              <a:lnSpc>
                <a:spcPct val="140015"/>
              </a:lnSpc>
              <a:spcBef>
                <a:spcPts val="0"/>
              </a:spcBef>
              <a:spcAft>
                <a:spcPts val="0"/>
              </a:spcAft>
              <a:buNone/>
            </a:pPr>
            <a:endParaRPr sz="2599" dirty="0">
              <a:solidFill>
                <a:srgbClr val="121212"/>
              </a:solidFill>
              <a:latin typeface="Arial"/>
              <a:ea typeface="Arial"/>
              <a:cs typeface="Arial"/>
              <a:sym typeface="Arial"/>
            </a:endParaRPr>
          </a:p>
        </p:txBody>
      </p:sp>
      <p:sp>
        <p:nvSpPr>
          <p:cNvPr id="2" name="Google Shape;128;p3">
            <a:extLst>
              <a:ext uri="{FF2B5EF4-FFF2-40B4-BE49-F238E27FC236}">
                <a16:creationId xmlns:a16="http://schemas.microsoft.com/office/drawing/2014/main" id="{97E211BC-1ABC-03A3-983E-C396E499497F}"/>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3777EECE-9DA8-4211-36A9-BF3909C3E042}"/>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419"/>
        <p:cNvGrpSpPr/>
        <p:nvPr/>
      </p:nvGrpSpPr>
      <p:grpSpPr>
        <a:xfrm>
          <a:off x="0" y="0"/>
          <a:ext cx="0" cy="0"/>
          <a:chOff x="0" y="0"/>
          <a:chExt cx="0" cy="0"/>
        </a:xfrm>
      </p:grpSpPr>
      <p:sp>
        <p:nvSpPr>
          <p:cNvPr id="420" name="Google Shape;420;p21"/>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422" name="Google Shape;422;p21"/>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424" name="Google Shape;424;p21"/>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425" name="Google Shape;425;p21"/>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426" name="Google Shape;426;p21"/>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a:off x="14903577" y="4232068"/>
            <a:ext cx="2355723" cy="4114800"/>
          </a:xfrm>
          <a:custGeom>
            <a:avLst/>
            <a:gdLst/>
            <a:ahLst/>
            <a:cxnLst/>
            <a:rect l="l" t="t" r="r" b="b"/>
            <a:pathLst>
              <a:path w="2355723" h="4114800" extrusionOk="0">
                <a:moveTo>
                  <a:pt x="0" y="0"/>
                </a:moveTo>
                <a:lnTo>
                  <a:pt x="2355723" y="0"/>
                </a:lnTo>
                <a:lnTo>
                  <a:pt x="2355723" y="4114800"/>
                </a:lnTo>
                <a:lnTo>
                  <a:pt x="0" y="4114800"/>
                </a:lnTo>
                <a:lnTo>
                  <a:pt x="0" y="0"/>
                </a:lnTo>
                <a:close/>
              </a:path>
            </a:pathLst>
          </a:custGeom>
          <a:blipFill rotWithShape="1">
            <a:blip r:embed="rId7">
              <a:alphaModFix/>
            </a:blip>
            <a:stretch>
              <a:fillRect/>
            </a:stretch>
          </a:blipFill>
          <a:ln>
            <a:noFill/>
          </a:ln>
        </p:spPr>
        <p:txBody>
          <a:bodyPr/>
          <a:lstStyle/>
          <a:p>
            <a:endParaRPr lang="en-BE"/>
          </a:p>
        </p:txBody>
      </p:sp>
      <p:sp>
        <p:nvSpPr>
          <p:cNvPr id="428" name="Google Shape;428;p21"/>
          <p:cNvSpPr txBox="1"/>
          <p:nvPr/>
        </p:nvSpPr>
        <p:spPr>
          <a:xfrm>
            <a:off x="3058697" y="773904"/>
            <a:ext cx="13265244" cy="1184812"/>
          </a:xfrm>
          <a:prstGeom prst="rect">
            <a:avLst/>
          </a:prstGeom>
          <a:noFill/>
          <a:ln>
            <a:noFill/>
          </a:ln>
        </p:spPr>
        <p:txBody>
          <a:bodyPr spcFirstLastPara="1" wrap="square" lIns="0" tIns="0" rIns="0" bIns="0" anchor="t" anchorCtr="0">
            <a:spAutoFit/>
          </a:bodyPr>
          <a:lstStyle/>
          <a:p>
            <a:pPr marL="0" marR="0" lvl="0" indent="0" algn="l" rtl="0">
              <a:lnSpc>
                <a:spcPct val="110001"/>
              </a:lnSpc>
              <a:spcBef>
                <a:spcPts val="0"/>
              </a:spcBef>
              <a:spcAft>
                <a:spcPts val="0"/>
              </a:spcAft>
              <a:buNone/>
            </a:pPr>
            <a:r>
              <a:rPr lang="en-US" sz="6999" b="1" dirty="0" err="1">
                <a:solidFill>
                  <a:srgbClr val="033C5B"/>
                </a:solidFill>
                <a:latin typeface="Arial"/>
                <a:ea typeface="Arial"/>
                <a:cs typeface="Arial"/>
                <a:sym typeface="Arial"/>
              </a:rPr>
              <a:t>Δρ</a:t>
            </a:r>
            <a:r>
              <a:rPr lang="en-US" sz="6999" b="1" dirty="0">
                <a:solidFill>
                  <a:srgbClr val="033C5B"/>
                </a:solidFill>
                <a:latin typeface="Arial"/>
                <a:ea typeface="Arial"/>
                <a:cs typeface="Arial"/>
                <a:sym typeface="Arial"/>
              </a:rPr>
              <a:t>αστηριότητα αναστοχασμού</a:t>
            </a:r>
            <a:endParaRPr b="1" dirty="0"/>
          </a:p>
        </p:txBody>
      </p:sp>
      <p:sp>
        <p:nvSpPr>
          <p:cNvPr id="429" name="Google Shape;429;p21"/>
          <p:cNvSpPr txBox="1"/>
          <p:nvPr/>
        </p:nvSpPr>
        <p:spPr>
          <a:xfrm>
            <a:off x="3058697" y="2006533"/>
            <a:ext cx="10885903" cy="609994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000" b="1" dirty="0">
                <a:solidFill>
                  <a:schemeClr val="dk1"/>
                </a:solidFill>
                <a:sym typeface="Arial"/>
              </a:rPr>
              <a:t>4</a:t>
            </a:r>
            <a:r>
              <a:rPr lang="en-US" sz="2000" dirty="0">
                <a:solidFill>
                  <a:schemeClr val="dk1"/>
                </a:solidFill>
                <a:sym typeface="Arial"/>
              </a:rPr>
              <a:t>:</a:t>
            </a:r>
            <a:r>
              <a:rPr lang="el-GR" sz="2000" dirty="0">
                <a:solidFill>
                  <a:schemeClr val="dk1"/>
                </a:solidFill>
                <a:sym typeface="Arial"/>
              </a:rPr>
              <a:t> </a:t>
            </a:r>
            <a:r>
              <a:rPr lang="el-GR" sz="2000" b="1" dirty="0">
                <a:solidFill>
                  <a:schemeClr val="dk1"/>
                </a:solidFill>
                <a:sym typeface="Arial"/>
              </a:rPr>
              <a:t>Αξιολόγηση και ανατροφοδότηση από </a:t>
            </a:r>
            <a:r>
              <a:rPr lang="el-GR" sz="2000" b="1" dirty="0" err="1">
                <a:solidFill>
                  <a:schemeClr val="dk1"/>
                </a:solidFill>
                <a:sym typeface="Arial"/>
              </a:rPr>
              <a:t>ομοτίμους</a:t>
            </a:r>
            <a:endParaRPr sz="2000" b="1" dirty="0"/>
          </a:p>
          <a:p>
            <a:pPr marL="457200" marR="0" lvl="1" indent="0" algn="l" rtl="0">
              <a:spcBef>
                <a:spcPts val="0"/>
              </a:spcBef>
              <a:spcAft>
                <a:spcPts val="0"/>
              </a:spcAft>
              <a:buNone/>
            </a:pPr>
            <a:r>
              <a:rPr lang="en-US" sz="2000" b="0" i="0" u="none" strike="noStrike" cap="none" dirty="0">
                <a:solidFill>
                  <a:schemeClr val="dk1"/>
                </a:solidFill>
                <a:sym typeface="Arial"/>
              </a:rPr>
              <a:t>Εάν είναι δυνατόν, μοιραστείτε το σχέδιο του μαθήματός σας με έναν συνάδελφο για ανατροφοδότηση. Συζητήστε τι θα μπορούσε να λειτουργήσει καλά και ποιες προκλήσεις θα μπορούσαν να προκύψουν.</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5.</a:t>
            </a:r>
            <a:r>
              <a:rPr lang="el-GR" sz="2000" b="1" dirty="0">
                <a:solidFill>
                  <a:schemeClr val="dk1"/>
                </a:solidFill>
                <a:sym typeface="Arial"/>
              </a:rPr>
              <a:t> </a:t>
            </a:r>
            <a:r>
              <a:rPr lang="en-US" sz="2000" b="1" dirty="0" err="1">
                <a:solidFill>
                  <a:schemeClr val="dk1"/>
                </a:solidFill>
                <a:sym typeface="Arial"/>
              </a:rPr>
              <a:t>Εφ</a:t>
            </a:r>
            <a:r>
              <a:rPr lang="en-US" sz="2000" b="1" dirty="0">
                <a:solidFill>
                  <a:schemeClr val="dk1"/>
                </a:solidFill>
                <a:sym typeface="Arial"/>
              </a:rPr>
              <a:t>αρμογή και προβληματισμός</a:t>
            </a:r>
            <a:r>
              <a:rPr lang="en-US" sz="2000" dirty="0">
                <a:solidFill>
                  <a:schemeClr val="dk1"/>
                </a:solidFill>
                <a:sym typeface="Arial"/>
              </a:rPr>
              <a:t>:</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Εφαρμόστε το μάθημα στην τάξη σας (αν είναι εφικτό). Στη συνέχεια, αναλογιστείτε την εμπειρία. Τι λειτούργησε καλά; Ποιες προκλήσεις αντιμετωπίσατε; Πώς ανταποκρίθηκαν οι μαθητές;</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6</a:t>
            </a:r>
            <a:r>
              <a:rPr lang="en-US" sz="2000" dirty="0">
                <a:solidFill>
                  <a:schemeClr val="dk1"/>
                </a:solidFill>
                <a:sym typeface="Arial"/>
              </a:rPr>
              <a:t>:</a:t>
            </a:r>
            <a:r>
              <a:rPr lang="el-GR" sz="2000" dirty="0">
                <a:solidFill>
                  <a:schemeClr val="dk1"/>
                </a:solidFill>
                <a:sym typeface="Arial"/>
              </a:rPr>
              <a:t> </a:t>
            </a:r>
            <a:r>
              <a:rPr lang="el-GR" sz="2000" b="1" dirty="0">
                <a:solidFill>
                  <a:schemeClr val="dk1"/>
                </a:solidFill>
                <a:sym typeface="Arial"/>
              </a:rPr>
              <a:t>Αξιολόγηση και προσαρμογή </a:t>
            </a:r>
            <a:endParaRPr sz="2000" b="1" dirty="0"/>
          </a:p>
          <a:p>
            <a:pPr marL="457200" marR="0" lvl="1" indent="0" algn="l" rtl="0">
              <a:spcBef>
                <a:spcPts val="0"/>
              </a:spcBef>
              <a:spcAft>
                <a:spcPts val="0"/>
              </a:spcAft>
              <a:buNone/>
            </a:pPr>
            <a:r>
              <a:rPr lang="en-US" sz="2000" b="0" i="0" u="none" strike="noStrike" cap="none" dirty="0">
                <a:solidFill>
                  <a:schemeClr val="dk1"/>
                </a:solidFill>
                <a:sym typeface="Arial"/>
              </a:rPr>
              <a:t>Με βάση τον προβληματισμό σας και την ανατροφοδότηση των μαθητών, προσδιορίστε τις προσαρμογές για τη βελτίωση της εμπειρίας. Εξετάστε πτυχές όπως η δέσμευση των μαθητών, η κατανόηση της ύλης και η συνολική δυναμική της τάξης.</a:t>
            </a:r>
          </a:p>
          <a:p>
            <a:pPr marL="457200" marR="0" lvl="1" indent="0" algn="l" rtl="0">
              <a:spcBef>
                <a:spcPts val="0"/>
              </a:spcBef>
              <a:spcAft>
                <a:spcPts val="0"/>
              </a:spcAft>
              <a:buNone/>
            </a:pPr>
            <a:endParaRPr sz="2000" dirty="0"/>
          </a:p>
          <a:p>
            <a:pPr marL="0" marR="0" lvl="0" indent="0" algn="l" rtl="0">
              <a:spcBef>
                <a:spcPts val="0"/>
              </a:spcBef>
              <a:spcAft>
                <a:spcPts val="0"/>
              </a:spcAft>
              <a:buNone/>
            </a:pPr>
            <a:r>
              <a:rPr lang="en-US" sz="2000" b="1" dirty="0">
                <a:solidFill>
                  <a:schemeClr val="dk1"/>
                </a:solidFill>
                <a:sym typeface="Arial"/>
              </a:rPr>
              <a:t>7: </a:t>
            </a:r>
            <a:r>
              <a:rPr lang="el-GR" sz="2000" b="1" dirty="0">
                <a:solidFill>
                  <a:schemeClr val="dk1"/>
                </a:solidFill>
                <a:sym typeface="Arial"/>
              </a:rPr>
              <a:t>Ημερολόγιο</a:t>
            </a:r>
            <a:endParaRPr sz="2000" dirty="0"/>
          </a:p>
          <a:p>
            <a:pPr marL="457200" marR="0" lvl="1" indent="0" algn="l" rtl="0">
              <a:spcBef>
                <a:spcPts val="0"/>
              </a:spcBef>
              <a:spcAft>
                <a:spcPts val="0"/>
              </a:spcAft>
              <a:buNone/>
            </a:pPr>
            <a:r>
              <a:rPr lang="en-US" sz="2000" b="0" i="0" u="none" strike="noStrike" cap="none" dirty="0">
                <a:solidFill>
                  <a:schemeClr val="dk1"/>
                </a:solidFill>
                <a:sym typeface="Arial"/>
              </a:rPr>
              <a:t>Κρατήστε ένα ημερολόγιο αναστοχασμού για τις εμπειρίες σας με τις στρατηγικές εναλλασσόμενης τάξης. Σημειώστε τυχόν ιδέες, επιτυχίες ή τομείς για ανάπτυξη.</a:t>
            </a:r>
            <a:endParaRPr sz="2000" dirty="0"/>
          </a:p>
          <a:p>
            <a:pPr marL="0" marR="0" lvl="0" indent="0" algn="l" rtl="0">
              <a:lnSpc>
                <a:spcPct val="140015"/>
              </a:lnSpc>
              <a:spcBef>
                <a:spcPts val="0"/>
              </a:spcBef>
              <a:spcAft>
                <a:spcPts val="0"/>
              </a:spcAft>
              <a:buNone/>
            </a:pPr>
            <a:endParaRPr sz="2599" dirty="0">
              <a:solidFill>
                <a:srgbClr val="121212"/>
              </a:solidFill>
              <a:latin typeface="Arial"/>
              <a:ea typeface="Arial"/>
              <a:cs typeface="Arial"/>
              <a:sym typeface="Arial"/>
            </a:endParaRPr>
          </a:p>
        </p:txBody>
      </p:sp>
      <p:sp>
        <p:nvSpPr>
          <p:cNvPr id="2" name="Google Shape;128;p3">
            <a:extLst>
              <a:ext uri="{FF2B5EF4-FFF2-40B4-BE49-F238E27FC236}">
                <a16:creationId xmlns:a16="http://schemas.microsoft.com/office/drawing/2014/main" id="{1D66BB72-1D1B-817D-D5CF-E5FC57F52316}"/>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31A9F4AC-886D-B198-7EAD-D53975733674}"/>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434"/>
        <p:cNvGrpSpPr/>
        <p:nvPr/>
      </p:nvGrpSpPr>
      <p:grpSpPr>
        <a:xfrm>
          <a:off x="0" y="0"/>
          <a:ext cx="0" cy="0"/>
          <a:chOff x="0" y="0"/>
          <a:chExt cx="0" cy="0"/>
        </a:xfrm>
      </p:grpSpPr>
      <p:sp>
        <p:nvSpPr>
          <p:cNvPr id="435" name="Google Shape;435;p22"/>
          <p:cNvSpPr txBox="1"/>
          <p:nvPr/>
        </p:nvSpPr>
        <p:spPr>
          <a:xfrm>
            <a:off x="687193" y="1194246"/>
            <a:ext cx="14177966" cy="2979149"/>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4000" b="1" dirty="0" err="1">
                <a:solidFill>
                  <a:srgbClr val="033C5B"/>
                </a:solidFill>
                <a:latin typeface="Arial"/>
                <a:ea typeface="Arial"/>
                <a:cs typeface="Arial"/>
                <a:sym typeface="Arial"/>
              </a:rPr>
              <a:t>Πρόσθετοι</a:t>
            </a:r>
            <a:r>
              <a:rPr lang="en-US" sz="4000" b="1" dirty="0">
                <a:solidFill>
                  <a:srgbClr val="033C5B"/>
                </a:solidFill>
                <a:latin typeface="Arial"/>
                <a:ea typeface="Arial"/>
                <a:cs typeface="Arial"/>
                <a:sym typeface="Arial"/>
              </a:rPr>
              <a:t> π</a:t>
            </a:r>
            <a:r>
              <a:rPr lang="en-US" sz="4000" b="1" dirty="0" err="1">
                <a:solidFill>
                  <a:srgbClr val="033C5B"/>
                </a:solidFill>
                <a:latin typeface="Arial"/>
                <a:ea typeface="Arial"/>
                <a:cs typeface="Arial"/>
                <a:sym typeface="Arial"/>
              </a:rPr>
              <a:t>όροι</a:t>
            </a:r>
            <a:r>
              <a:rPr lang="en-US" sz="4000" b="1" dirty="0">
                <a:solidFill>
                  <a:srgbClr val="033C5B"/>
                </a:solidFill>
                <a:latin typeface="Arial"/>
                <a:ea typeface="Arial"/>
                <a:cs typeface="Arial"/>
                <a:sym typeface="Arial"/>
              </a:rPr>
              <a:t> </a:t>
            </a:r>
            <a:endParaRPr sz="4000" b="1" dirty="0">
              <a:solidFill>
                <a:srgbClr val="033C5B"/>
              </a:solidFill>
              <a:latin typeface="Arial"/>
              <a:ea typeface="Arial"/>
              <a:cs typeface="Arial"/>
              <a:sym typeface="Arial"/>
            </a:endParaRPr>
          </a:p>
          <a:p>
            <a:pPr marL="0" marR="0" lvl="0" indent="0" algn="l" rtl="0">
              <a:lnSpc>
                <a:spcPct val="110012"/>
              </a:lnSpc>
              <a:spcBef>
                <a:spcPts val="0"/>
              </a:spcBef>
              <a:spcAft>
                <a:spcPts val="0"/>
              </a:spcAft>
              <a:buNone/>
            </a:pPr>
            <a:endParaRPr sz="8799" b="1" dirty="0">
              <a:solidFill>
                <a:srgbClr val="033C5B"/>
              </a:solidFill>
              <a:latin typeface="Arial"/>
              <a:ea typeface="Arial"/>
              <a:cs typeface="Arial"/>
              <a:sym typeface="Arial"/>
            </a:endParaRPr>
          </a:p>
        </p:txBody>
      </p:sp>
      <p:sp>
        <p:nvSpPr>
          <p:cNvPr id="436" name="Google Shape;436;p22"/>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439" name="Google Shape;439;p22"/>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440" name="Google Shape;440;p2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441" name="Google Shape;441;p2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443" name="Google Shape;443;p2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txBox="1"/>
          <p:nvPr/>
        </p:nvSpPr>
        <p:spPr>
          <a:xfrm>
            <a:off x="734019" y="3086100"/>
            <a:ext cx="13743981" cy="5288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22"/>
          <p:cNvSpPr txBox="1"/>
          <p:nvPr/>
        </p:nvSpPr>
        <p:spPr>
          <a:xfrm>
            <a:off x="734019" y="3238500"/>
            <a:ext cx="14177966" cy="5940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dk1"/>
                </a:solidFill>
                <a:sym typeface="Arial"/>
              </a:rPr>
              <a:t>Βιβλία:</a:t>
            </a:r>
            <a:endParaRPr sz="2000" dirty="0"/>
          </a:p>
          <a:p>
            <a:pPr marL="457200" marR="0" lvl="0" indent="-457200" algn="l" rtl="0">
              <a:spcBef>
                <a:spcPts val="0"/>
              </a:spcBef>
              <a:spcAft>
                <a:spcPts val="0"/>
              </a:spcAft>
              <a:buClr>
                <a:schemeClr val="dk1"/>
              </a:buClr>
              <a:buSzPts val="2600"/>
              <a:buFont typeface="Arial"/>
              <a:buChar char="•"/>
            </a:pPr>
            <a:r>
              <a:rPr lang="en-US" sz="2000" dirty="0">
                <a:solidFill>
                  <a:schemeClr val="dk1"/>
                </a:solidFill>
                <a:sym typeface="Arial"/>
              </a:rPr>
              <a:t>Η α</a:t>
            </a:r>
            <a:r>
              <a:rPr lang="el-GR" sz="2000" dirty="0" err="1">
                <a:solidFill>
                  <a:schemeClr val="dk1"/>
                </a:solidFill>
              </a:rPr>
              <a:t>νεστραμμένη</a:t>
            </a:r>
            <a:r>
              <a:rPr lang="en-US" sz="2000" dirty="0">
                <a:solidFill>
                  <a:schemeClr val="dk1"/>
                </a:solidFill>
                <a:sym typeface="Arial"/>
              </a:rPr>
              <a:t> τάξη: </a:t>
            </a:r>
            <a:r>
              <a:rPr lang="en-US" sz="2000" dirty="0" err="1">
                <a:solidFill>
                  <a:schemeClr val="dk1"/>
                </a:solidFill>
                <a:sym typeface="Arial"/>
              </a:rPr>
              <a:t>Reidsema</a:t>
            </a:r>
            <a:r>
              <a:rPr lang="en-US" sz="2000" dirty="0">
                <a:solidFill>
                  <a:schemeClr val="dk1"/>
                </a:solidFill>
                <a:sym typeface="Arial"/>
              </a:rPr>
              <a:t>, Lydia Kavanagh, Roger </a:t>
            </a:r>
            <a:r>
              <a:rPr lang="en-US" sz="2000" dirty="0" err="1">
                <a:solidFill>
                  <a:schemeClr val="dk1"/>
                </a:solidFill>
                <a:sym typeface="Arial"/>
              </a:rPr>
              <a:t>Hadgraft</a:t>
            </a:r>
            <a:r>
              <a:rPr lang="en-US" sz="2000" dirty="0">
                <a:solidFill>
                  <a:schemeClr val="dk1"/>
                </a:solidFill>
                <a:sym typeface="Arial"/>
              </a:rPr>
              <a:t> και Neville Smith.</a:t>
            </a:r>
            <a:endParaRPr sz="2000" dirty="0"/>
          </a:p>
          <a:p>
            <a:pPr marL="0" marR="0" lvl="0" indent="0" algn="l" rtl="0">
              <a:spcBef>
                <a:spcPts val="0"/>
              </a:spcBef>
              <a:spcAft>
                <a:spcPts val="0"/>
              </a:spcAft>
              <a:buNone/>
            </a:pPr>
            <a:endParaRPr sz="2000" dirty="0">
              <a:solidFill>
                <a:schemeClr val="dk1"/>
              </a:solidFill>
              <a:sym typeface="Arial"/>
            </a:endParaRPr>
          </a:p>
          <a:p>
            <a:pPr marL="0" marR="0" lvl="0" indent="0" algn="l" rtl="0">
              <a:spcBef>
                <a:spcPts val="0"/>
              </a:spcBef>
              <a:spcAft>
                <a:spcPts val="0"/>
              </a:spcAft>
              <a:buNone/>
            </a:pPr>
            <a:r>
              <a:rPr lang="en-US" sz="2000" b="1" dirty="0">
                <a:solidFill>
                  <a:schemeClr val="dk1"/>
                </a:solidFill>
                <a:sym typeface="Arial"/>
              </a:rPr>
              <a:t>Άρθρα σε περιοδικά:</a:t>
            </a:r>
            <a:endParaRPr sz="2000" dirty="0"/>
          </a:p>
          <a:p>
            <a:pPr marL="457200" marR="0" lvl="0" indent="-457200" algn="l" rtl="0">
              <a:spcBef>
                <a:spcPts val="0"/>
              </a:spcBef>
              <a:spcAft>
                <a:spcPts val="0"/>
              </a:spcAft>
              <a:buClr>
                <a:schemeClr val="dk1"/>
              </a:buClr>
              <a:buSzPts val="2800"/>
              <a:buFont typeface="Arial"/>
              <a:buChar char="•"/>
            </a:pPr>
            <a:r>
              <a:rPr lang="en-US" sz="2000" dirty="0" err="1">
                <a:solidFill>
                  <a:schemeClr val="dk1"/>
                </a:solidFill>
                <a:sym typeface="Arial"/>
              </a:rPr>
              <a:t>Bosio</a:t>
            </a:r>
            <a:r>
              <a:rPr lang="en-US" sz="2000" dirty="0">
                <a:solidFill>
                  <a:schemeClr val="dk1"/>
                </a:solidFill>
                <a:sym typeface="Arial"/>
              </a:rPr>
              <a:t>, Giulio; </a:t>
            </a:r>
            <a:r>
              <a:rPr lang="en-US" sz="2000" dirty="0" err="1">
                <a:solidFill>
                  <a:schemeClr val="dk1"/>
                </a:solidFill>
                <a:sym typeface="Arial"/>
              </a:rPr>
              <a:t>Origo</a:t>
            </a:r>
            <a:r>
              <a:rPr lang="en-US" sz="2000" dirty="0">
                <a:solidFill>
                  <a:schemeClr val="dk1"/>
                </a:solidFill>
                <a:sym typeface="Arial"/>
              </a:rPr>
              <a:t>, Federica (2019) : Who Gains from Active Learning in Higher Education?, IZA Discussion Papers, No. 12445, Institute of Labor Economics (IZA), Bonn Ribeiro Silva, Elsa &amp; </a:t>
            </a:r>
            <a:r>
              <a:rPr lang="en-US" sz="2000" dirty="0" err="1">
                <a:solidFill>
                  <a:schemeClr val="dk1"/>
                </a:solidFill>
                <a:sym typeface="Arial"/>
              </a:rPr>
              <a:t>Amorim</a:t>
            </a:r>
            <a:r>
              <a:rPr lang="en-US" sz="2000" dirty="0">
                <a:solidFill>
                  <a:schemeClr val="dk1"/>
                </a:solidFill>
                <a:sym typeface="Arial"/>
              </a:rPr>
              <a:t>, Catarina &amp; </a:t>
            </a:r>
            <a:r>
              <a:rPr lang="en-US" sz="2000" dirty="0" err="1">
                <a:solidFill>
                  <a:schemeClr val="dk1"/>
                </a:solidFill>
                <a:sym typeface="Arial"/>
              </a:rPr>
              <a:t>Aparicio</a:t>
            </a:r>
            <a:r>
              <a:rPr lang="en-US" sz="2000" dirty="0">
                <a:solidFill>
                  <a:schemeClr val="dk1"/>
                </a:solidFill>
                <a:sym typeface="Arial"/>
              </a:rPr>
              <a:t>, José &amp; Batista, Paula. (2022). </a:t>
            </a:r>
            <a:endParaRPr sz="2000" dirty="0">
              <a:solidFill>
                <a:schemeClr val="dk1"/>
              </a:solidFill>
              <a:sym typeface="Arial"/>
            </a:endParaRPr>
          </a:p>
          <a:p>
            <a:pPr marL="457200" marR="0" lvl="0" indent="-292100" algn="l" rtl="0">
              <a:spcBef>
                <a:spcPts val="0"/>
              </a:spcBef>
              <a:spcAft>
                <a:spcPts val="0"/>
              </a:spcAft>
              <a:buClr>
                <a:schemeClr val="dk1"/>
              </a:buClr>
              <a:buSzPts val="2600"/>
              <a:buFont typeface="Arial"/>
              <a:buNone/>
            </a:pPr>
            <a:endParaRPr sz="2000" dirty="0">
              <a:solidFill>
                <a:schemeClr val="dk1"/>
              </a:solidFill>
              <a:sym typeface="Arial"/>
            </a:endParaRPr>
          </a:p>
          <a:p>
            <a:pPr marL="457200" marR="0" lvl="0" indent="-457200" algn="l" rtl="0">
              <a:spcBef>
                <a:spcPts val="0"/>
              </a:spcBef>
              <a:spcAft>
                <a:spcPts val="0"/>
              </a:spcAft>
              <a:buClr>
                <a:schemeClr val="dk1"/>
              </a:buClr>
              <a:buSzPts val="2600"/>
              <a:buFont typeface="Arial"/>
              <a:buChar char="•"/>
            </a:pPr>
            <a:r>
              <a:rPr lang="en-US" sz="2000" dirty="0">
                <a:solidFill>
                  <a:schemeClr val="dk1"/>
                </a:solidFill>
                <a:sym typeface="Arial"/>
              </a:rPr>
              <a:t>Τάσεις της ενεργητικής μάθησης στην τριτοβάθμια εκπαίδευση και ευημερία των φοιτητών: Βιβλιογραφική ανασκόπηση. Frontiers in Psychology.</a:t>
            </a:r>
          </a:p>
          <a:p>
            <a:pPr marR="0" lvl="0" algn="l" rtl="0">
              <a:spcBef>
                <a:spcPts val="0"/>
              </a:spcBef>
              <a:spcAft>
                <a:spcPts val="0"/>
              </a:spcAft>
              <a:buClr>
                <a:schemeClr val="dk1"/>
              </a:buClr>
              <a:buSzPts val="2600"/>
            </a:pPr>
            <a:endParaRPr lang="en-US" sz="2000" dirty="0">
              <a:solidFill>
                <a:schemeClr val="dk1"/>
              </a:solidFill>
            </a:endParaRPr>
          </a:p>
          <a:p>
            <a:pPr marR="0" lvl="0" algn="l" rtl="0">
              <a:spcBef>
                <a:spcPts val="0"/>
              </a:spcBef>
              <a:spcAft>
                <a:spcPts val="0"/>
              </a:spcAft>
              <a:buClr>
                <a:schemeClr val="dk1"/>
              </a:buClr>
              <a:buSzPts val="2600"/>
            </a:pPr>
            <a:r>
              <a:rPr lang="en-US" sz="2000" b="1" dirty="0">
                <a:solidFill>
                  <a:schemeClr val="dk1"/>
                </a:solidFill>
                <a:sym typeface="Arial"/>
              </a:rPr>
              <a:t>Ηλεκτρονικά άρθρα:  </a:t>
            </a:r>
          </a:p>
          <a:p>
            <a:pPr marL="342900" lvl="0" indent="-342900">
              <a:buClr>
                <a:schemeClr val="dk1"/>
              </a:buClr>
              <a:buSzPts val="2600"/>
              <a:buFont typeface="Arial" panose="020B0604020202020204" pitchFamily="34" charset="0"/>
              <a:buChar char="•"/>
            </a:pPr>
            <a:r>
              <a:rPr lang="en-US" sz="2000" dirty="0"/>
              <a:t>13 ιδέες διαδραστικών παρουσιάσεων για την εμπλοκή των μαθητών στην τάξη (2023). Dana Corey για </a:t>
            </a:r>
            <a:r>
              <a:rPr lang="en-US" sz="2000" dirty="0" err="1"/>
              <a:t>την Avocor: </a:t>
            </a:r>
            <a:r>
              <a:rPr lang="en-US" sz="2000" dirty="0">
                <a:hlinkClick r:id="rId6"/>
              </a:rPr>
              <a:t>https:</a:t>
            </a:r>
            <a:r>
              <a:rPr lang="en-US" sz="2000" dirty="0"/>
              <a:t>//www.avocor.com/blog/interactive-presentation-ideas-for-classroom/ </a:t>
            </a:r>
          </a:p>
          <a:p>
            <a:pPr marL="342900" lvl="0" indent="-342900">
              <a:buClr>
                <a:schemeClr val="dk1"/>
              </a:buClr>
              <a:buSzPts val="2600"/>
              <a:buFont typeface="Arial" panose="020B0604020202020204" pitchFamily="34" charset="0"/>
              <a:buChar char="•"/>
            </a:pPr>
            <a:r>
              <a:rPr lang="en-US" sz="2000" dirty="0"/>
              <a:t>Αναστρέψτε τη μάθηση στην τάξη σας. Avid: </a:t>
            </a:r>
            <a:r>
              <a:rPr lang="en-US" sz="2000" dirty="0">
                <a:hlinkClick r:id="rId7"/>
              </a:rPr>
              <a:t>https:</a:t>
            </a:r>
            <a:r>
              <a:rPr lang="en-US" sz="2000" dirty="0"/>
              <a:t>//avidopenaccess.org/resource/flip-the-learning-in-your-classroom/ </a:t>
            </a:r>
          </a:p>
          <a:p>
            <a:pPr marL="342900" indent="-342900">
              <a:buClr>
                <a:schemeClr val="dk1"/>
              </a:buClr>
              <a:buSzPts val="2600"/>
              <a:buFont typeface="Arial" panose="020B0604020202020204" pitchFamily="34" charset="0"/>
              <a:buChar char="•"/>
            </a:pPr>
            <a:r>
              <a:rPr lang="en-US" sz="2000" dirty="0"/>
              <a:t>Μικτή μάθηση: (2023). Μάθετε τώρα: </a:t>
            </a:r>
            <a:r>
              <a:rPr lang="en-US" sz="2000" dirty="0">
                <a:hlinkClick r:id="rId8"/>
              </a:rPr>
              <a:t>https:</a:t>
            </a:r>
            <a:r>
              <a:rPr lang="en-US" sz="2000" dirty="0"/>
              <a:t>//www.learnow.live/blog/blended-learning-combining-online-and-in-person-instruction </a:t>
            </a:r>
          </a:p>
          <a:p>
            <a:pPr lvl="0">
              <a:buClr>
                <a:schemeClr val="dk1"/>
              </a:buClr>
              <a:buSzPts val="2600"/>
            </a:pPr>
            <a:endParaRPr lang="en-US" sz="2000" dirty="0"/>
          </a:p>
          <a:p>
            <a:pPr lvl="0">
              <a:buClr>
                <a:schemeClr val="dk1"/>
              </a:buClr>
              <a:buSzPts val="2600"/>
            </a:pPr>
            <a:endParaRPr sz="2000" dirty="0"/>
          </a:p>
        </p:txBody>
      </p:sp>
      <p:sp>
        <p:nvSpPr>
          <p:cNvPr id="2" name="Google Shape;128;p3">
            <a:extLst>
              <a:ext uri="{FF2B5EF4-FFF2-40B4-BE49-F238E27FC236}">
                <a16:creationId xmlns:a16="http://schemas.microsoft.com/office/drawing/2014/main" id="{E62E5CD0-E45D-2B9A-6E8C-C35E561AE163}"/>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A4F27B06-1AB8-40F3-3093-E5C550A57E59}"/>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434"/>
        <p:cNvGrpSpPr/>
        <p:nvPr/>
      </p:nvGrpSpPr>
      <p:grpSpPr>
        <a:xfrm>
          <a:off x="0" y="0"/>
          <a:ext cx="0" cy="0"/>
          <a:chOff x="0" y="0"/>
          <a:chExt cx="0" cy="0"/>
        </a:xfrm>
      </p:grpSpPr>
      <p:sp>
        <p:nvSpPr>
          <p:cNvPr id="435" name="Google Shape;435;p22"/>
          <p:cNvSpPr txBox="1"/>
          <p:nvPr/>
        </p:nvSpPr>
        <p:spPr>
          <a:xfrm>
            <a:off x="777648" y="1467962"/>
            <a:ext cx="14177966" cy="2979149"/>
          </a:xfrm>
          <a:prstGeom prst="rect">
            <a:avLst/>
          </a:prstGeom>
          <a:noFill/>
          <a:ln>
            <a:noFill/>
          </a:ln>
        </p:spPr>
        <p:txBody>
          <a:bodyPr spcFirstLastPara="1" wrap="square" lIns="0" tIns="0" rIns="0" bIns="0" anchor="t" anchorCtr="0">
            <a:spAutoFit/>
          </a:bodyPr>
          <a:lstStyle/>
          <a:p>
            <a:pPr marL="0" marR="0" lvl="0" indent="0" algn="l" rtl="0">
              <a:lnSpc>
                <a:spcPct val="242000"/>
              </a:lnSpc>
              <a:spcBef>
                <a:spcPts val="0"/>
              </a:spcBef>
              <a:spcAft>
                <a:spcPts val="0"/>
              </a:spcAft>
              <a:buNone/>
            </a:pPr>
            <a:r>
              <a:rPr lang="en-US" sz="4000" b="1" dirty="0" err="1">
                <a:solidFill>
                  <a:srgbClr val="033C5B"/>
                </a:solidFill>
                <a:latin typeface="Arial"/>
                <a:ea typeface="Arial"/>
                <a:cs typeface="Arial"/>
                <a:sym typeface="Arial"/>
              </a:rPr>
              <a:t>Πρόσθετοι</a:t>
            </a:r>
            <a:r>
              <a:rPr lang="en-US" sz="4000" b="1" dirty="0">
                <a:solidFill>
                  <a:srgbClr val="033C5B"/>
                </a:solidFill>
                <a:latin typeface="Arial"/>
                <a:ea typeface="Arial"/>
                <a:cs typeface="Arial"/>
                <a:sym typeface="Arial"/>
              </a:rPr>
              <a:t> π</a:t>
            </a:r>
            <a:r>
              <a:rPr lang="en-US" sz="4000" b="1" dirty="0" err="1">
                <a:solidFill>
                  <a:srgbClr val="033C5B"/>
                </a:solidFill>
                <a:latin typeface="Arial"/>
                <a:ea typeface="Arial"/>
                <a:cs typeface="Arial"/>
                <a:sym typeface="Arial"/>
              </a:rPr>
              <a:t>όροι</a:t>
            </a:r>
            <a:r>
              <a:rPr lang="en-US" sz="4000" b="1" dirty="0">
                <a:solidFill>
                  <a:srgbClr val="033C5B"/>
                </a:solidFill>
                <a:latin typeface="Arial"/>
                <a:ea typeface="Arial"/>
                <a:cs typeface="Arial"/>
                <a:sym typeface="Arial"/>
              </a:rPr>
              <a:t> </a:t>
            </a:r>
            <a:endParaRPr sz="4000" b="1" dirty="0">
              <a:solidFill>
                <a:srgbClr val="033C5B"/>
              </a:solidFill>
              <a:latin typeface="Arial"/>
              <a:ea typeface="Arial"/>
              <a:cs typeface="Arial"/>
              <a:sym typeface="Arial"/>
            </a:endParaRPr>
          </a:p>
          <a:p>
            <a:pPr marL="0" marR="0" lvl="0" indent="0" algn="l" rtl="0">
              <a:lnSpc>
                <a:spcPct val="110012"/>
              </a:lnSpc>
              <a:spcBef>
                <a:spcPts val="0"/>
              </a:spcBef>
              <a:spcAft>
                <a:spcPts val="0"/>
              </a:spcAft>
              <a:buNone/>
            </a:pPr>
            <a:endParaRPr sz="8799" b="1" dirty="0">
              <a:solidFill>
                <a:srgbClr val="033C5B"/>
              </a:solidFill>
              <a:latin typeface="Arial"/>
              <a:ea typeface="Arial"/>
              <a:cs typeface="Arial"/>
              <a:sym typeface="Arial"/>
            </a:endParaRPr>
          </a:p>
        </p:txBody>
      </p:sp>
      <p:sp>
        <p:nvSpPr>
          <p:cNvPr id="436" name="Google Shape;436;p22"/>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439" name="Google Shape;439;p22"/>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440" name="Google Shape;440;p22"/>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441" name="Google Shape;441;p22"/>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443" name="Google Shape;443;p22"/>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txBox="1"/>
          <p:nvPr/>
        </p:nvSpPr>
        <p:spPr>
          <a:xfrm>
            <a:off x="734019" y="3086100"/>
            <a:ext cx="13743981" cy="5288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22"/>
          <p:cNvSpPr txBox="1"/>
          <p:nvPr/>
        </p:nvSpPr>
        <p:spPr>
          <a:xfrm>
            <a:off x="734019" y="3238500"/>
            <a:ext cx="14177966" cy="347783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600"/>
              <a:buFont typeface="Arial" panose="020B0604020202020204" pitchFamily="34" charset="0"/>
              <a:buChar char="•"/>
            </a:pPr>
            <a:endParaRPr lang="en-US" sz="2000" b="1" dirty="0">
              <a:solidFill>
                <a:schemeClr val="dk1"/>
              </a:solidFill>
              <a:sym typeface="Arial"/>
            </a:endParaRPr>
          </a:p>
          <a:p>
            <a:pPr marL="342900" indent="-342900">
              <a:buClr>
                <a:schemeClr val="dk1"/>
              </a:buClr>
              <a:buSzPts val="2600"/>
              <a:buFont typeface="Arial" panose="020B0604020202020204" pitchFamily="34" charset="0"/>
              <a:buChar char="•"/>
            </a:pPr>
            <a:r>
              <a:rPr lang="en-US" sz="2000" dirty="0"/>
              <a:t>10 δεξιότητες και τεχνικές διαχείρισης χρόνου για φοιτητές (2023). </a:t>
            </a:r>
            <a:r>
              <a:rPr lang="en-US" sz="2000" dirty="0" err="1"/>
              <a:t>Simpli </a:t>
            </a:r>
            <a:r>
              <a:rPr lang="en-US" sz="2000" dirty="0"/>
              <a:t>Learn: </a:t>
            </a:r>
            <a:r>
              <a:rPr lang="en-US" sz="2000" dirty="0">
                <a:hlinkClick r:id="rId6"/>
              </a:rPr>
              <a:t>https:</a:t>
            </a:r>
            <a:r>
              <a:rPr lang="en-US" sz="2000" dirty="0"/>
              <a:t>//www.simplilearn.com/tutorials/time-management-tutorial/best-time-management-tips-for-students </a:t>
            </a:r>
          </a:p>
          <a:p>
            <a:pPr marL="342900" indent="-342900">
              <a:buClr>
                <a:schemeClr val="dk1"/>
              </a:buClr>
              <a:buSzPts val="2600"/>
              <a:buFont typeface="Arial" panose="020B0604020202020204" pitchFamily="34" charset="0"/>
              <a:buChar char="•"/>
            </a:pPr>
            <a:r>
              <a:rPr lang="en-US" sz="2000" dirty="0">
                <a:solidFill>
                  <a:schemeClr val="dk1"/>
                </a:solidFill>
              </a:rPr>
              <a:t>6 είδη αξιολόγησης και πώς να τα χρησιμοποιείτε (2024). Maria </a:t>
            </a:r>
            <a:r>
              <a:rPr lang="en-US" sz="2000" dirty="0" err="1">
                <a:solidFill>
                  <a:schemeClr val="dk1"/>
                </a:solidFill>
              </a:rPr>
              <a:t>Kampen: </a:t>
            </a:r>
            <a:r>
              <a:rPr lang="en-US" sz="2000" dirty="0">
                <a:solidFill>
                  <a:schemeClr val="dk1"/>
                </a:solidFill>
                <a:hlinkClick r:id="rId7"/>
              </a:rPr>
              <a:t>https:</a:t>
            </a:r>
            <a:r>
              <a:rPr lang="en-US" sz="2000" dirty="0">
                <a:solidFill>
                  <a:schemeClr val="dk1"/>
                </a:solidFill>
              </a:rPr>
              <a:t>//www.prodigygame.com/main-en/blog/types-of-assessment/ </a:t>
            </a:r>
          </a:p>
          <a:p>
            <a:pPr marL="342900" lvl="0" indent="-342900">
              <a:buClr>
                <a:schemeClr val="dk1"/>
              </a:buClr>
              <a:buSzPts val="2600"/>
              <a:buFont typeface="Arial" panose="020B0604020202020204" pitchFamily="34" charset="0"/>
              <a:buChar char="•"/>
            </a:pPr>
            <a:r>
              <a:rPr lang="en-US" sz="2000" dirty="0"/>
              <a:t>Ερώτηση: (2023). </a:t>
            </a:r>
            <a:r>
              <a:rPr lang="en-US" sz="2000" dirty="0" err="1"/>
              <a:t>Edutopia: </a:t>
            </a:r>
            <a:r>
              <a:rPr lang="en-US" sz="2000" dirty="0">
                <a:hlinkClick r:id="rId8"/>
              </a:rPr>
              <a:t>https:</a:t>
            </a:r>
            <a:r>
              <a:rPr lang="en-US" sz="2000" dirty="0"/>
              <a:t>//www.edutopia.org/article/question-change-teaching-practice-student-feedback/ </a:t>
            </a:r>
          </a:p>
          <a:p>
            <a:pPr marL="342900" lvl="0" indent="-342900">
              <a:buClr>
                <a:schemeClr val="dk1"/>
              </a:buClr>
              <a:buSzPts val="2600"/>
              <a:buFont typeface="Arial" panose="020B0604020202020204" pitchFamily="34" charset="0"/>
              <a:buChar char="•"/>
            </a:pPr>
            <a:endParaRPr lang="en-US" sz="2000" b="1" dirty="0"/>
          </a:p>
          <a:p>
            <a:pPr lvl="0">
              <a:buClr>
                <a:schemeClr val="dk1"/>
              </a:buClr>
              <a:buSzPts val="2600"/>
            </a:pPr>
            <a:r>
              <a:rPr lang="en-US" sz="2000" b="1" dirty="0"/>
              <a:t>Βίντεο</a:t>
            </a:r>
          </a:p>
          <a:p>
            <a:pPr marL="342900" indent="-342900">
              <a:buClr>
                <a:schemeClr val="dk1"/>
              </a:buClr>
              <a:buSzPts val="2600"/>
              <a:buFont typeface="Arial" panose="020B0604020202020204" pitchFamily="34" charset="0"/>
              <a:buChar char="•"/>
            </a:pPr>
            <a:r>
              <a:rPr lang="en-US" sz="2000" dirty="0"/>
              <a:t>Δημιουργώντας ένα καλύτερο μέλλον μέσω της συνεργατικής μάθησης | Maddie Edwards | </a:t>
            </a:r>
            <a:r>
              <a:rPr lang="en-US" sz="2000" dirty="0" err="1"/>
              <a:t>TEDxYouth@Brambleton </a:t>
            </a:r>
            <a:r>
              <a:rPr lang="en-US" sz="2000" dirty="0"/>
              <a:t>(2019). </a:t>
            </a:r>
            <a:r>
              <a:rPr lang="en-US" sz="2000" dirty="0">
                <a:hlinkClick r:id="rId9"/>
              </a:rPr>
              <a:t>https://www.</a:t>
            </a:r>
            <a:r>
              <a:rPr lang="en-US" sz="2000" dirty="0"/>
              <a:t>youtube.com/watch?v=-WG1CoPgJfY </a:t>
            </a:r>
            <a:endParaRPr sz="2000" dirty="0"/>
          </a:p>
        </p:txBody>
      </p:sp>
      <p:sp>
        <p:nvSpPr>
          <p:cNvPr id="2" name="Google Shape;128;p3">
            <a:extLst>
              <a:ext uri="{FF2B5EF4-FFF2-40B4-BE49-F238E27FC236}">
                <a16:creationId xmlns:a16="http://schemas.microsoft.com/office/drawing/2014/main" id="{D75F2652-2FC4-D09E-AA0D-8A466B3F8C5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1083AAEE-9B70-DBE7-E0DA-0DA21117850B}"/>
              </a:ext>
            </a:extLst>
          </p:cNvPr>
          <p:cNvPicPr preferRelativeResize="0"/>
          <p:nvPr/>
        </p:nvPicPr>
        <p:blipFill rotWithShape="1">
          <a:blip r:embed="rId10">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8270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08"/>
        <p:cNvGrpSpPr/>
        <p:nvPr/>
      </p:nvGrpSpPr>
      <p:grpSpPr>
        <a:xfrm>
          <a:off x="0" y="0"/>
          <a:ext cx="0" cy="0"/>
          <a:chOff x="0" y="0"/>
          <a:chExt cx="0" cy="0"/>
        </a:xfrm>
      </p:grpSpPr>
      <p:sp>
        <p:nvSpPr>
          <p:cNvPr id="109" name="Google Shape;109;p3"/>
          <p:cNvSpPr/>
          <p:nvPr/>
        </p:nvSpPr>
        <p:spPr>
          <a:xfrm>
            <a:off x="16999409" y="-137912"/>
            <a:ext cx="1246758" cy="8963824"/>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11" name="Google Shape;111;p3"/>
          <p:cNvSpPr txBox="1"/>
          <p:nvPr/>
        </p:nvSpPr>
        <p:spPr>
          <a:xfrm>
            <a:off x="965981" y="235270"/>
            <a:ext cx="12181388"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n-US" sz="3200" b="1" dirty="0">
                <a:solidFill>
                  <a:srgbClr val="033C5B"/>
                </a:solidFill>
                <a:latin typeface="Arial"/>
                <a:ea typeface="Arial"/>
                <a:cs typeface="Arial"/>
                <a:sym typeface="Arial"/>
              </a:rPr>
              <a:t>Ο ρόλος της καινοτομίας στη μάθηση</a:t>
            </a:r>
            <a:endParaRPr sz="3200" b="1" dirty="0">
              <a:solidFill>
                <a:srgbClr val="033C5B"/>
              </a:solidFill>
              <a:latin typeface="Arial"/>
              <a:ea typeface="Arial"/>
              <a:cs typeface="Arial"/>
              <a:sym typeface="Arial"/>
            </a:endParaRPr>
          </a:p>
        </p:txBody>
      </p:sp>
      <p:sp>
        <p:nvSpPr>
          <p:cNvPr id="114" name="Google Shape;114;p3"/>
          <p:cNvSpPr/>
          <p:nvPr/>
        </p:nvSpPr>
        <p:spPr>
          <a:xfrm>
            <a:off x="16826047" y="607663"/>
            <a:ext cx="842075" cy="842075"/>
          </a:xfrm>
          <a:custGeom>
            <a:avLst/>
            <a:gdLst/>
            <a:ahLst/>
            <a:cxnLst/>
            <a:rect l="l" t="t" r="r" b="b"/>
            <a:pathLst>
              <a:path w="6350000" h="6350000" extrusionOk="0">
                <a:moveTo>
                  <a:pt x="3175000" y="0"/>
                </a:moveTo>
                <a:cubicBezTo>
                  <a:pt x="4928870" y="0"/>
                  <a:pt x="6350000" y="1421130"/>
                  <a:pt x="6350000" y="3175000"/>
                </a:cubicBezTo>
                <a:cubicBezTo>
                  <a:pt x="6350000" y="4928870"/>
                  <a:pt x="4928870" y="6350000"/>
                  <a:pt x="3175000" y="6350000"/>
                </a:cubicBezTo>
                <a:cubicBezTo>
                  <a:pt x="1421130" y="6350000"/>
                  <a:pt x="0" y="4928870"/>
                  <a:pt x="0" y="3175000"/>
                </a:cubicBezTo>
                <a:cubicBezTo>
                  <a:pt x="0" y="1421130"/>
                  <a:pt x="1421130" y="0"/>
                  <a:pt x="3175000" y="0"/>
                </a:cubicBez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3">
              <a:alphaModFix/>
            </a:blip>
            <a:stretch>
              <a:fillRect/>
            </a:stretch>
          </a:blipFill>
          <a:ln>
            <a:noFill/>
          </a:ln>
        </p:spPr>
        <p:txBody>
          <a:bodyPr/>
          <a:lstStyle/>
          <a:p>
            <a:endParaRPr lang="en-BE"/>
          </a:p>
        </p:txBody>
      </p:sp>
      <p:sp>
        <p:nvSpPr>
          <p:cNvPr id="116" name="Google Shape;116;p3"/>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4">
              <a:alphaModFix/>
            </a:blip>
            <a:stretch>
              <a:fillRect/>
            </a:stretch>
          </a:blipFill>
          <a:ln>
            <a:noFill/>
          </a:ln>
        </p:spPr>
        <p:txBody>
          <a:bodyPr/>
          <a:lstStyle/>
          <a:p>
            <a:endParaRPr lang="en-BE"/>
          </a:p>
        </p:txBody>
      </p:sp>
      <p:sp>
        <p:nvSpPr>
          <p:cNvPr id="118" name="Google Shape;118;p3"/>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965981" y="1419092"/>
            <a:ext cx="6818409" cy="6093936"/>
          </a:xfrm>
          <a:prstGeom prst="rect">
            <a:avLst/>
          </a:prstGeom>
          <a:noFill/>
          <a:ln>
            <a:noFill/>
          </a:ln>
        </p:spPr>
        <p:txBody>
          <a:bodyPr spcFirstLastPara="1" wrap="square" lIns="91425" tIns="45700" rIns="91425" bIns="45700" anchor="t" anchorCtr="0">
            <a:spAutoFit/>
          </a:bodyPr>
          <a:lstStyle/>
          <a:p>
            <a:pPr>
              <a:lnSpc>
                <a:spcPct val="150000"/>
              </a:lnSpc>
            </a:pPr>
            <a:r>
              <a:rPr lang="en-US" sz="2000" dirty="0"/>
              <a:t>Η εισαγωγή νέων στοιχείων στις μεθοδολογίες διδασκαλίας διατηρεί τη μαθησιακή εμπειρία φρέσκια και ελκυστική. Αποτρέπει τη διαδικασία από το να γίνει ρουτίνα ή μονότονη, πράγμα που είναι το κλειδί για τη διατήρηση του ενθουσιασμού των μαθητών και την αποτροπή της απομάκρυνσης. Ο νεωτερισμός στις εκπαιδευτικές μεθόδους εξασφαλίζει ότι κάθε μαθησιακή συνεδρία είναι μια ευκαιρία για ανακάλυψη και ενθουσιασμό.</a:t>
            </a:r>
          </a:p>
          <a:p>
            <a:pPr>
              <a:lnSpc>
                <a:spcPct val="150000"/>
              </a:lnSpc>
            </a:pPr>
            <a:r>
              <a:rPr lang="en-US" sz="2000" dirty="0"/>
              <a:t>Επιπλέον, διεγείρει ενεργά τη συμμετοχή των μαθητών στο μαθησιακό τους ταξίδι. Αυτό οδηγεί σε βαθύτερη κατανόηση και συγκράτηση της ύλης. Όταν οι μαθητές έρχονται αντιμέτωποι με νέες και απροσδόκητες μεθόδους μάθησης, εμπλέκονται βαθύτερα, αμφισβητούν πιο κριτικά και κατανοούν πιο ολοκληρωμένα</a:t>
            </a:r>
            <a:r>
              <a:rPr lang="en-US" dirty="0"/>
              <a:t>.</a:t>
            </a:r>
          </a:p>
        </p:txBody>
      </p:sp>
      <p:sp>
        <p:nvSpPr>
          <p:cNvPr id="2" name="TextBox 1"/>
          <p:cNvSpPr txBox="1"/>
          <p:nvPr/>
        </p:nvSpPr>
        <p:spPr>
          <a:xfrm>
            <a:off x="1138112" y="4466060"/>
            <a:ext cx="11166763" cy="307777"/>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3287" y="2662952"/>
            <a:ext cx="7408510" cy="4939006"/>
          </a:xfrm>
          <a:prstGeom prst="rect">
            <a:avLst/>
          </a:prstGeom>
        </p:spPr>
      </p:pic>
      <p:sp>
        <p:nvSpPr>
          <p:cNvPr id="3" name="Google Shape;128;p3">
            <a:extLst>
              <a:ext uri="{FF2B5EF4-FFF2-40B4-BE49-F238E27FC236}">
                <a16:creationId xmlns:a16="http://schemas.microsoft.com/office/drawing/2014/main" id="{3E6534EB-33DE-E7AA-FD7E-6D696EFD3623}"/>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3C302920-5ED9-0707-C527-4A22B73FF332}"/>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42632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43"/>
        <p:cNvGrpSpPr/>
        <p:nvPr/>
      </p:nvGrpSpPr>
      <p:grpSpPr>
        <a:xfrm>
          <a:off x="0" y="0"/>
          <a:ext cx="0" cy="0"/>
          <a:chOff x="0" y="0"/>
          <a:chExt cx="0" cy="0"/>
        </a:xfrm>
      </p:grpSpPr>
      <p:sp>
        <p:nvSpPr>
          <p:cNvPr id="144" name="Google Shape;144;p5"/>
          <p:cNvSpPr/>
          <p:nvPr/>
        </p:nvSpPr>
        <p:spPr>
          <a:xfrm>
            <a:off x="0" y="0"/>
            <a:ext cx="9144000" cy="880406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0" y="1157630"/>
            <a:ext cx="9144000" cy="7646437"/>
          </a:xfrm>
          <a:custGeom>
            <a:avLst/>
            <a:gdLst/>
            <a:ahLst/>
            <a:cxnLst/>
            <a:rect l="l" t="t" r="r" b="b"/>
            <a:pathLst>
              <a:path w="6350000" h="5310026" extrusionOk="0">
                <a:moveTo>
                  <a:pt x="6350000" y="5310026"/>
                </a:moveTo>
                <a:lnTo>
                  <a:pt x="0" y="5310026"/>
                </a:lnTo>
                <a:lnTo>
                  <a:pt x="0" y="0"/>
                </a:lnTo>
                <a:lnTo>
                  <a:pt x="6350000" y="5310026"/>
                </a:lnTo>
                <a:close/>
              </a:path>
            </a:pathLst>
          </a:custGeom>
          <a:solidFill>
            <a:srgbClr val="053249"/>
          </a:solidFill>
          <a:ln>
            <a:noFill/>
          </a:ln>
        </p:spPr>
        <p:txBody>
          <a:bodyPr/>
          <a:lstStyle/>
          <a:p>
            <a:endParaRPr lang="en-BE"/>
          </a:p>
        </p:txBody>
      </p:sp>
      <p:sp>
        <p:nvSpPr>
          <p:cNvPr id="146" name="Google Shape;146;p5"/>
          <p:cNvSpPr/>
          <p:nvPr/>
        </p:nvSpPr>
        <p:spPr>
          <a:xfrm flipH="1">
            <a:off x="-117412" y="6453106"/>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3">
              <a:alphaModFix/>
            </a:blip>
            <a:stretch>
              <a:fillRect/>
            </a:stretch>
          </a:blipFill>
          <a:ln>
            <a:noFill/>
          </a:ln>
        </p:spPr>
        <p:txBody>
          <a:bodyPr/>
          <a:lstStyle/>
          <a:p>
            <a:endParaRPr lang="en-BE"/>
          </a:p>
        </p:txBody>
      </p:sp>
      <p:sp>
        <p:nvSpPr>
          <p:cNvPr id="147" name="Google Shape;147;p5"/>
          <p:cNvSpPr/>
          <p:nvPr/>
        </p:nvSpPr>
        <p:spPr>
          <a:xfrm rot="10800000" flipH="1">
            <a:off x="5310106" y="0"/>
            <a:ext cx="3833894" cy="3833894"/>
          </a:xfrm>
          <a:custGeom>
            <a:avLst/>
            <a:gdLst/>
            <a:ahLst/>
            <a:cxnLst/>
            <a:rect l="l" t="t" r="r" b="b"/>
            <a:pathLst>
              <a:path w="3833894" h="3833894" extrusionOk="0">
                <a:moveTo>
                  <a:pt x="3833894" y="0"/>
                </a:moveTo>
                <a:lnTo>
                  <a:pt x="0" y="0"/>
                </a:lnTo>
                <a:lnTo>
                  <a:pt x="0" y="3833894"/>
                </a:lnTo>
                <a:lnTo>
                  <a:pt x="3833894" y="3833894"/>
                </a:lnTo>
                <a:lnTo>
                  <a:pt x="3833894" y="0"/>
                </a:lnTo>
                <a:close/>
              </a:path>
            </a:pathLst>
          </a:custGeom>
          <a:blipFill rotWithShape="1">
            <a:blip r:embed="rId4">
              <a:alphaModFix/>
            </a:blip>
            <a:stretch>
              <a:fillRect/>
            </a:stretch>
          </a:blipFill>
          <a:ln>
            <a:noFill/>
          </a:ln>
        </p:spPr>
        <p:txBody>
          <a:bodyPr/>
          <a:lstStyle/>
          <a:p>
            <a:endParaRPr lang="en-BE"/>
          </a:p>
        </p:txBody>
      </p:sp>
      <p:sp>
        <p:nvSpPr>
          <p:cNvPr id="148" name="Google Shape;148;p5"/>
          <p:cNvSpPr/>
          <p:nvPr/>
        </p:nvSpPr>
        <p:spPr>
          <a:xfrm>
            <a:off x="2055984" y="2208406"/>
            <a:ext cx="5032033" cy="5870189"/>
          </a:xfrm>
          <a:custGeom>
            <a:avLst/>
            <a:gdLst/>
            <a:ahLst/>
            <a:cxnLst/>
            <a:rect l="l" t="t" r="r" b="b"/>
            <a:pathLst>
              <a:path w="5032033" h="5870189" extrusionOk="0">
                <a:moveTo>
                  <a:pt x="0" y="0"/>
                </a:moveTo>
                <a:lnTo>
                  <a:pt x="5032032" y="0"/>
                </a:lnTo>
                <a:lnTo>
                  <a:pt x="5032032" y="5870188"/>
                </a:lnTo>
                <a:lnTo>
                  <a:pt x="0" y="5870188"/>
                </a:lnTo>
                <a:lnTo>
                  <a:pt x="0" y="0"/>
                </a:lnTo>
                <a:close/>
              </a:path>
            </a:pathLst>
          </a:custGeom>
          <a:blipFill rotWithShape="1">
            <a:blip r:embed="rId5">
              <a:alphaModFix/>
            </a:blip>
            <a:stretch>
              <a:fillRect l="-37541" r="-37541"/>
            </a:stretch>
          </a:blipFill>
          <a:ln>
            <a:noFill/>
          </a:ln>
        </p:spPr>
        <p:txBody>
          <a:bodyPr/>
          <a:lstStyle/>
          <a:p>
            <a:endParaRPr lang="en-BE"/>
          </a:p>
        </p:txBody>
      </p:sp>
      <p:sp>
        <p:nvSpPr>
          <p:cNvPr id="149" name="Google Shape;149;p5"/>
          <p:cNvSpPr txBox="1"/>
          <p:nvPr/>
        </p:nvSpPr>
        <p:spPr>
          <a:xfrm>
            <a:off x="9613816" y="685839"/>
            <a:ext cx="7180944"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000" b="1" dirty="0" err="1">
                <a:solidFill>
                  <a:srgbClr val="033C5B"/>
                </a:solidFill>
                <a:latin typeface="Arial"/>
                <a:ea typeface="Arial"/>
                <a:cs typeface="Arial"/>
                <a:sym typeface="Arial"/>
              </a:rPr>
              <a:t>Μεγιστο</a:t>
            </a:r>
            <a:r>
              <a:rPr lang="en-US" sz="4000" b="1" dirty="0">
                <a:solidFill>
                  <a:srgbClr val="033C5B"/>
                </a:solidFill>
                <a:latin typeface="Arial"/>
                <a:ea typeface="Arial"/>
                <a:cs typeface="Arial"/>
                <a:sym typeface="Arial"/>
              </a:rPr>
              <a:t>ποίηση της μάθησης πρόσωπο με πρόσωπο</a:t>
            </a:r>
            <a:endParaRPr sz="4000" b="1" dirty="0">
              <a:solidFill>
                <a:srgbClr val="033C5B"/>
              </a:solidFill>
              <a:latin typeface="Arial"/>
              <a:ea typeface="Arial"/>
              <a:cs typeface="Arial"/>
              <a:sym typeface="Arial"/>
            </a:endParaRPr>
          </a:p>
        </p:txBody>
      </p:sp>
      <p:sp>
        <p:nvSpPr>
          <p:cNvPr id="150" name="Google Shape;150;p5"/>
          <p:cNvSpPr txBox="1"/>
          <p:nvPr/>
        </p:nvSpPr>
        <p:spPr>
          <a:xfrm>
            <a:off x="9638837" y="2271847"/>
            <a:ext cx="6457864" cy="425328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000" dirty="0">
                <a:solidFill>
                  <a:schemeClr val="dk1"/>
                </a:solidFill>
                <a:sym typeface="Arial"/>
              </a:rPr>
              <a:t>Το μοντέλο της ανεστραμμένης τάξης υπογραμμίζει τη σημασία της αποτελεσματικής χρήσης του χρόνου στην τάξη. Είναι ζωτικής σημασίας η συμμετοχή των μαθητών σε δραστηριότητες που επωφελούνται περισσότερο από την </a:t>
            </a:r>
            <a:r>
              <a:rPr lang="en-US" sz="2000" b="1" dirty="0">
                <a:solidFill>
                  <a:schemeClr val="accent6">
                    <a:lumMod val="75000"/>
                  </a:schemeClr>
                </a:solidFill>
                <a:sym typeface="Arial"/>
              </a:rPr>
              <a:t>άμεση αλληλεπίδραση και τη συζήτηση.</a:t>
            </a:r>
            <a:endParaRPr sz="2000" dirty="0">
              <a:solidFill>
                <a:schemeClr val="accent6">
                  <a:lumMod val="75000"/>
                </a:schemeClr>
              </a:solidFill>
            </a:endParaRPr>
          </a:p>
          <a:p>
            <a:pPr marL="0" marR="0" lvl="0" indent="0" algn="l" rtl="0">
              <a:lnSpc>
                <a:spcPct val="150000"/>
              </a:lnSpc>
              <a:spcBef>
                <a:spcPts val="0"/>
              </a:spcBef>
              <a:spcAft>
                <a:spcPts val="0"/>
              </a:spcAft>
              <a:buNone/>
            </a:pPr>
            <a:endParaRPr sz="2000" dirty="0">
              <a:solidFill>
                <a:schemeClr val="dk1"/>
              </a:solidFill>
              <a:sym typeface="Arial"/>
            </a:endParaRPr>
          </a:p>
          <a:p>
            <a:pPr marL="0" marR="0" lvl="0" indent="0" algn="l" rtl="0">
              <a:lnSpc>
                <a:spcPct val="150000"/>
              </a:lnSpc>
              <a:spcBef>
                <a:spcPts val="0"/>
              </a:spcBef>
              <a:spcAft>
                <a:spcPts val="0"/>
              </a:spcAft>
              <a:buNone/>
            </a:pPr>
            <a:r>
              <a:rPr lang="en-US" sz="2000" dirty="0">
                <a:solidFill>
                  <a:schemeClr val="dk1"/>
                </a:solidFill>
                <a:sym typeface="Arial"/>
              </a:rPr>
              <a:t>Οι συνεδρίες στην τάξη είναι μια ευκαιρία να </a:t>
            </a:r>
            <a:r>
              <a:rPr lang="en-US" sz="2000" b="1" dirty="0">
                <a:solidFill>
                  <a:schemeClr val="accent6">
                    <a:lumMod val="75000"/>
                  </a:schemeClr>
                </a:solidFill>
                <a:sym typeface="Arial"/>
              </a:rPr>
              <a:t>εμβαθύνετε στην κατανόηση </a:t>
            </a:r>
            <a:r>
              <a:rPr lang="en-US" sz="2000" dirty="0">
                <a:solidFill>
                  <a:schemeClr val="dk1"/>
                </a:solidFill>
                <a:sym typeface="Arial"/>
              </a:rPr>
              <a:t>των εννοιών που παρουσιάζονται online, μέσω διαδραστικών και συνεργατικών δραστηριοτήτων.</a:t>
            </a:r>
            <a:endParaRPr sz="2000" dirty="0"/>
          </a:p>
          <a:p>
            <a:pPr marL="0" marR="0" lvl="0" indent="0" algn="l" rtl="0">
              <a:lnSpc>
                <a:spcPct val="140015"/>
              </a:lnSpc>
              <a:spcBef>
                <a:spcPts val="0"/>
              </a:spcBef>
              <a:spcAft>
                <a:spcPts val="0"/>
              </a:spcAft>
              <a:buNone/>
            </a:pPr>
            <a:endParaRPr sz="2599" dirty="0">
              <a:solidFill>
                <a:srgbClr val="121212"/>
              </a:solidFill>
              <a:latin typeface="Arial"/>
              <a:ea typeface="Arial"/>
              <a:cs typeface="Arial"/>
              <a:sym typeface="Arial"/>
            </a:endParaRPr>
          </a:p>
        </p:txBody>
      </p:sp>
      <p:sp>
        <p:nvSpPr>
          <p:cNvPr id="151" name="Google Shape;151;p5"/>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6">
              <a:alphaModFix/>
            </a:blip>
            <a:stretch>
              <a:fillRect/>
            </a:stretch>
          </a:blipFill>
          <a:ln>
            <a:noFill/>
          </a:ln>
        </p:spPr>
        <p:txBody>
          <a:bodyPr/>
          <a:lstStyle/>
          <a:p>
            <a:endParaRPr lang="en-BE"/>
          </a:p>
        </p:txBody>
      </p:sp>
      <p:sp>
        <p:nvSpPr>
          <p:cNvPr id="152" name="Google Shape;152;p5"/>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7">
              <a:alphaModFix/>
            </a:blip>
            <a:stretch>
              <a:fillRect/>
            </a:stretch>
          </a:blipFill>
          <a:ln>
            <a:noFill/>
          </a:ln>
        </p:spPr>
        <p:txBody>
          <a:bodyPr/>
          <a:lstStyle/>
          <a:p>
            <a:endParaRPr lang="en-BE"/>
          </a:p>
        </p:txBody>
      </p:sp>
      <p:sp>
        <p:nvSpPr>
          <p:cNvPr id="154" name="Google Shape;154;p5"/>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28;p3">
            <a:extLst>
              <a:ext uri="{FF2B5EF4-FFF2-40B4-BE49-F238E27FC236}">
                <a16:creationId xmlns:a16="http://schemas.microsoft.com/office/drawing/2014/main" id="{3099C0AE-F6FC-487B-66CB-17AF7A86A30A}"/>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3" name="Google Shape;92;p1">
            <a:extLst>
              <a:ext uri="{FF2B5EF4-FFF2-40B4-BE49-F238E27FC236}">
                <a16:creationId xmlns:a16="http://schemas.microsoft.com/office/drawing/2014/main" id="{9D28FF3B-0725-FF74-63E6-531B20390946}"/>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58"/>
        <p:cNvGrpSpPr/>
        <p:nvPr/>
      </p:nvGrpSpPr>
      <p:grpSpPr>
        <a:xfrm>
          <a:off x="0" y="0"/>
          <a:ext cx="0" cy="0"/>
          <a:chOff x="0" y="0"/>
          <a:chExt cx="0" cy="0"/>
        </a:xfrm>
      </p:grpSpPr>
      <p:sp>
        <p:nvSpPr>
          <p:cNvPr id="159" name="Google Shape;159;p6"/>
          <p:cNvSpPr txBox="1"/>
          <p:nvPr/>
        </p:nvSpPr>
        <p:spPr>
          <a:xfrm>
            <a:off x="734018" y="1789147"/>
            <a:ext cx="11841079" cy="296683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3200" b="1" dirty="0">
                <a:solidFill>
                  <a:srgbClr val="033C5B"/>
                </a:solidFill>
                <a:sym typeface="Arial"/>
              </a:rPr>
              <a:t>Μεγιστοποίηση της μάθησης πρόσωπο με πρόσωπο</a:t>
            </a:r>
            <a:br>
              <a:rPr lang="en-US" sz="3200" b="1" dirty="0">
                <a:solidFill>
                  <a:srgbClr val="033C5B"/>
                </a:solidFill>
              </a:rPr>
            </a:br>
            <a:r>
              <a:rPr lang="en-US" sz="3200" b="1" dirty="0">
                <a:solidFill>
                  <a:srgbClr val="033C5B"/>
                </a:solidFill>
              </a:rPr>
              <a:t>Αποτελεσματικές δραστηριότητες στην τάξη</a:t>
            </a:r>
            <a:endParaRPr sz="3200" b="1" dirty="0"/>
          </a:p>
          <a:p>
            <a:pPr marL="0" marR="0" lvl="0" indent="0" algn="l" rtl="0">
              <a:lnSpc>
                <a:spcPct val="110012"/>
              </a:lnSpc>
              <a:spcBef>
                <a:spcPts val="0"/>
              </a:spcBef>
              <a:spcAft>
                <a:spcPts val="0"/>
              </a:spcAft>
              <a:buNone/>
            </a:pPr>
            <a:endParaRPr sz="8799" b="1" dirty="0">
              <a:solidFill>
                <a:srgbClr val="033C5B"/>
              </a:solidFill>
              <a:latin typeface="Arial"/>
              <a:ea typeface="Arial"/>
              <a:cs typeface="Arial"/>
              <a:sym typeface="Arial"/>
            </a:endParaRPr>
          </a:p>
        </p:txBody>
      </p:sp>
      <p:sp>
        <p:nvSpPr>
          <p:cNvPr id="160" name="Google Shape;160;p6"/>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63" name="Google Shape;163;p6"/>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165" name="Google Shape;165;p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166" name="Google Shape;166;p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168" name="Google Shape;168;p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 name="Google Shape;171;p6"/>
          <p:cNvPicPr preferRelativeResize="0"/>
          <p:nvPr/>
        </p:nvPicPr>
        <p:blipFill rotWithShape="1">
          <a:blip r:embed="rId6">
            <a:alphaModFix/>
          </a:blip>
          <a:srcRect/>
          <a:stretch/>
        </p:blipFill>
        <p:spPr>
          <a:xfrm>
            <a:off x="14645111" y="6371050"/>
            <a:ext cx="2643759" cy="2441367"/>
          </a:xfrm>
          <a:prstGeom prst="rect">
            <a:avLst/>
          </a:prstGeom>
          <a:noFill/>
          <a:ln>
            <a:noFill/>
          </a:ln>
        </p:spPr>
      </p:pic>
      <p:sp>
        <p:nvSpPr>
          <p:cNvPr id="2" name="TextBox 1"/>
          <p:cNvSpPr txBox="1"/>
          <p:nvPr/>
        </p:nvSpPr>
        <p:spPr>
          <a:xfrm>
            <a:off x="734018" y="3689315"/>
            <a:ext cx="7190509" cy="3539430"/>
          </a:xfrm>
          <a:prstGeom prst="rect">
            <a:avLst/>
          </a:prstGeom>
          <a:noFill/>
        </p:spPr>
        <p:txBody>
          <a:bodyPr wrap="square" rtlCol="0">
            <a:spAutoFit/>
          </a:bodyPr>
          <a:lstStyle/>
          <a:p>
            <a:pPr>
              <a:lnSpc>
                <a:spcPct val="150000"/>
              </a:lnSpc>
            </a:pPr>
            <a:r>
              <a:rPr lang="en-US" sz="2000" dirty="0">
                <a:solidFill>
                  <a:schemeClr val="tx1"/>
                </a:solidFill>
              </a:rPr>
              <a:t>Δώστε προτεραιότητα στις διαδραστικές δραστηριότητες κατά τη διάρκεια των διαπροσωπικών συνεδριών. Αυτό περιλαμβάνει </a:t>
            </a:r>
            <a:r>
              <a:rPr lang="en-US" sz="2000" b="1" dirty="0">
                <a:solidFill>
                  <a:schemeClr val="accent6">
                    <a:lumMod val="75000"/>
                  </a:schemeClr>
                </a:solidFill>
              </a:rPr>
              <a:t>ομαδικές συζητήσεις</a:t>
            </a:r>
            <a:r>
              <a:rPr lang="en-US" sz="2000" dirty="0">
                <a:solidFill>
                  <a:schemeClr val="tx1"/>
                </a:solidFill>
              </a:rPr>
              <a:t>, </a:t>
            </a:r>
            <a:r>
              <a:rPr lang="en-US" sz="2000" b="1" dirty="0">
                <a:solidFill>
                  <a:schemeClr val="accent6">
                    <a:lumMod val="75000"/>
                  </a:schemeClr>
                </a:solidFill>
              </a:rPr>
              <a:t>συνεργατική επίλυση προβλημάτων και πρακτικά έργα </a:t>
            </a:r>
            <a:r>
              <a:rPr lang="en-US" sz="2000" dirty="0">
                <a:solidFill>
                  <a:schemeClr val="tx1"/>
                </a:solidFill>
              </a:rPr>
              <a:t>που ενθαρρύνουν την ενεργό συμμετοχή και τη βαθύτερη κατανόηση του διαδικτυακού υλικού. Οι δραστηριότητες θα πρέπει να είναι σχεδιασμένες ώστε να </a:t>
            </a:r>
            <a:r>
              <a:rPr lang="en-US" sz="2000" dirty="0">
                <a:solidFill>
                  <a:schemeClr val="accent6">
                    <a:lumMod val="75000"/>
                  </a:schemeClr>
                </a:solidFill>
              </a:rPr>
              <a:t>εφαρμόζουν και να επεκτείνουν όσα οι μαθητές έχουν μάθει στο διαδίκτυο</a:t>
            </a:r>
            <a:r>
              <a:rPr lang="en-US" sz="2000" dirty="0">
                <a:solidFill>
                  <a:schemeClr val="tx1"/>
                </a:solidFill>
              </a:rPr>
              <a:t>, ενθαρρύνοντας την κριτική σκέψη και την εφαρμογή στον πραγματικό κόσμο.</a:t>
            </a:r>
          </a:p>
          <a:p>
            <a:endParaRPr lang="en-US" dirty="0"/>
          </a:p>
        </p:txBody>
      </p:sp>
      <p:sp>
        <p:nvSpPr>
          <p:cNvPr id="3" name="TextBox 2"/>
          <p:cNvSpPr txBox="1"/>
          <p:nvPr/>
        </p:nvSpPr>
        <p:spPr>
          <a:xfrm>
            <a:off x="8901592" y="4479545"/>
            <a:ext cx="5611853" cy="1631216"/>
          </a:xfrm>
          <a:prstGeom prst="rect">
            <a:avLst/>
          </a:prstGeom>
          <a:noFill/>
        </p:spPr>
        <p:txBody>
          <a:bodyPr wrap="square" rtlCol="0">
            <a:spAutoFit/>
          </a:bodyPr>
          <a:lstStyle/>
          <a:p>
            <a:r>
              <a:rPr lang="en-US" sz="2000" dirty="0"/>
              <a:t>Ρίξτε μια ματιά σε αυτό το άρθρο από την Avid για να μάθετε περισσότερα σχετικά με τη μεγιστοποίηση του προσωπικού χρόνου: </a:t>
            </a:r>
          </a:p>
          <a:p>
            <a:endParaRPr lang="en-US" sz="2000" dirty="0">
              <a:hlinkClick r:id="rId7"/>
            </a:endParaRPr>
          </a:p>
          <a:p>
            <a:r>
              <a:rPr lang="en-US" sz="2000" dirty="0">
                <a:hlinkClick r:id="rId7"/>
              </a:rPr>
              <a:t>https://avidopenaccess.org/resource/flip-the-learning-in-your-classroom/ </a:t>
            </a:r>
            <a:endParaRPr lang="en-US" sz="2000" dirty="0"/>
          </a:p>
        </p:txBody>
      </p:sp>
      <p:sp>
        <p:nvSpPr>
          <p:cNvPr id="4" name="Rounded Rectangle 3"/>
          <p:cNvSpPr/>
          <p:nvPr/>
        </p:nvSpPr>
        <p:spPr>
          <a:xfrm>
            <a:off x="8769927" y="4320959"/>
            <a:ext cx="5875184" cy="2050091"/>
          </a:xfrm>
          <a:prstGeom prst="roundRect">
            <a:avLst/>
          </a:prstGeom>
          <a:noFill/>
          <a:ln w="762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5" name="Google Shape;128;p3">
            <a:extLst>
              <a:ext uri="{FF2B5EF4-FFF2-40B4-BE49-F238E27FC236}">
                <a16:creationId xmlns:a16="http://schemas.microsoft.com/office/drawing/2014/main" id="{94ABE93B-CDC6-9478-DF85-7213009F1E06}"/>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6" name="Google Shape;92;p1">
            <a:extLst>
              <a:ext uri="{FF2B5EF4-FFF2-40B4-BE49-F238E27FC236}">
                <a16:creationId xmlns:a16="http://schemas.microsoft.com/office/drawing/2014/main" id="{67A46ED9-FA34-4B39-CD58-4ED76F10F5EC}"/>
              </a:ext>
            </a:extLst>
          </p:cNvPr>
          <p:cNvPicPr preferRelativeResize="0"/>
          <p:nvPr/>
        </p:nvPicPr>
        <p:blipFill rotWithShape="1">
          <a:blip r:embed="rId8">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237566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58"/>
        <p:cNvGrpSpPr/>
        <p:nvPr/>
      </p:nvGrpSpPr>
      <p:grpSpPr>
        <a:xfrm>
          <a:off x="0" y="0"/>
          <a:ext cx="0" cy="0"/>
          <a:chOff x="0" y="0"/>
          <a:chExt cx="0" cy="0"/>
        </a:xfrm>
      </p:grpSpPr>
      <p:sp>
        <p:nvSpPr>
          <p:cNvPr id="159" name="Google Shape;159;p6"/>
          <p:cNvSpPr txBox="1"/>
          <p:nvPr/>
        </p:nvSpPr>
        <p:spPr>
          <a:xfrm>
            <a:off x="734018" y="1789147"/>
            <a:ext cx="10889945" cy="1477328"/>
          </a:xfrm>
          <a:prstGeom prst="rect">
            <a:avLst/>
          </a:prstGeom>
          <a:noFill/>
          <a:ln>
            <a:noFill/>
          </a:ln>
        </p:spPr>
        <p:txBody>
          <a:bodyPr spcFirstLastPara="1" wrap="square" lIns="0" tIns="0" rIns="0" bIns="0" anchor="t" anchorCtr="0">
            <a:spAutoFit/>
          </a:bodyPr>
          <a:lstStyle/>
          <a:p>
            <a:pPr lvl="0">
              <a:lnSpc>
                <a:spcPct val="150000"/>
              </a:lnSpc>
            </a:pPr>
            <a:r>
              <a:rPr lang="en-US" sz="3200" b="1" dirty="0">
                <a:solidFill>
                  <a:srgbClr val="033C5B"/>
                </a:solidFill>
                <a:sym typeface="Arial"/>
              </a:rPr>
              <a:t>Μεγιστοποίηση της μάθησης πρόσωπο με πρόσωπο</a:t>
            </a:r>
            <a:br>
              <a:rPr lang="en-US" sz="3200" b="1" dirty="0">
                <a:solidFill>
                  <a:srgbClr val="033C5B"/>
                </a:solidFill>
              </a:rPr>
            </a:br>
            <a:r>
              <a:rPr lang="en-US" sz="3200" b="1" dirty="0">
                <a:solidFill>
                  <a:srgbClr val="033C5B"/>
                </a:solidFill>
              </a:rPr>
              <a:t>Βελτιστοποίηση της δέσμευσης στην τάξη</a:t>
            </a:r>
            <a:endParaRPr sz="8799" b="1" dirty="0">
              <a:solidFill>
                <a:srgbClr val="033C5B"/>
              </a:solidFill>
              <a:latin typeface="Arial"/>
              <a:ea typeface="Arial"/>
              <a:cs typeface="Arial"/>
              <a:sym typeface="Arial"/>
            </a:endParaRPr>
          </a:p>
        </p:txBody>
      </p:sp>
      <p:sp>
        <p:nvSpPr>
          <p:cNvPr id="160" name="Google Shape;160;p6"/>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63" name="Google Shape;163;p6"/>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165" name="Google Shape;165;p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166" name="Google Shape;166;p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168" name="Google Shape;168;p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734018" y="3689315"/>
            <a:ext cx="7190509" cy="3077766"/>
          </a:xfrm>
          <a:prstGeom prst="rect">
            <a:avLst/>
          </a:prstGeom>
          <a:noFill/>
        </p:spPr>
        <p:txBody>
          <a:bodyPr wrap="square" rtlCol="0">
            <a:spAutoFit/>
          </a:bodyPr>
          <a:lstStyle/>
          <a:p>
            <a:pPr>
              <a:lnSpc>
                <a:spcPct val="150000"/>
              </a:lnSpc>
            </a:pPr>
            <a:r>
              <a:rPr lang="en-US" sz="2000" dirty="0"/>
              <a:t>Έμφαση σε τεχνικές ενεργητικής μάθησης για τη μεγιστοποίηση της συμμετοχής των μαθητών. Χρησιμοποιήστε μεθόδους όπως </a:t>
            </a:r>
            <a:r>
              <a:rPr lang="en-US" sz="2000" b="1" dirty="0">
                <a:solidFill>
                  <a:schemeClr val="accent6">
                    <a:lumMod val="75000"/>
                  </a:schemeClr>
                </a:solidFill>
              </a:rPr>
              <a:t>συζητήσεις</a:t>
            </a:r>
            <a:r>
              <a:rPr lang="en-US" sz="2000" dirty="0"/>
              <a:t>, </a:t>
            </a:r>
            <a:r>
              <a:rPr lang="en-US" sz="2000" b="1" dirty="0">
                <a:solidFill>
                  <a:schemeClr val="accent6">
                    <a:lumMod val="75000"/>
                  </a:schemeClr>
                </a:solidFill>
              </a:rPr>
              <a:t>παιχνίδια ρόλων </a:t>
            </a:r>
            <a:r>
              <a:rPr lang="en-US" sz="2000" dirty="0"/>
              <a:t>ή </a:t>
            </a:r>
            <a:r>
              <a:rPr lang="en-US" sz="2000" b="1" dirty="0">
                <a:solidFill>
                  <a:schemeClr val="accent6">
                    <a:lumMod val="75000"/>
                  </a:schemeClr>
                </a:solidFill>
              </a:rPr>
              <a:t>μελέτες περίπτωσης </a:t>
            </a:r>
            <a:r>
              <a:rPr lang="en-US" sz="2000" dirty="0"/>
              <a:t>για την προώθηση ενός δυναμικού μαθησιακού περιβάλλοντος. Ο ρόλος του καθηγητή είναι καθοριστικός στη </a:t>
            </a:r>
            <a:r>
              <a:rPr lang="en-US" sz="2000" b="1" dirty="0">
                <a:solidFill>
                  <a:schemeClr val="accent6">
                    <a:lumMod val="75000"/>
                  </a:schemeClr>
                </a:solidFill>
              </a:rPr>
              <a:t>διευκόλυνση των συζητήσεων</a:t>
            </a:r>
            <a:r>
              <a:rPr lang="en-US" sz="2000" dirty="0"/>
              <a:t>, στην </a:t>
            </a:r>
            <a:r>
              <a:rPr lang="en-US" sz="2000" b="1" dirty="0">
                <a:solidFill>
                  <a:schemeClr val="accent6">
                    <a:lumMod val="75000"/>
                  </a:schemeClr>
                </a:solidFill>
              </a:rPr>
              <a:t>καθοδήγηση των ομαδικών δραστηριοτήτων </a:t>
            </a:r>
            <a:r>
              <a:rPr lang="en-US" sz="2000" dirty="0"/>
              <a:t>και στη διασφάλιση της </a:t>
            </a:r>
            <a:r>
              <a:rPr lang="en-US" sz="2000" b="1" dirty="0">
                <a:solidFill>
                  <a:schemeClr val="accent6">
                    <a:lumMod val="75000"/>
                  </a:schemeClr>
                </a:solidFill>
              </a:rPr>
              <a:t>ενεργού συμμετοχής </a:t>
            </a:r>
            <a:r>
              <a:rPr lang="en-US" sz="2000" dirty="0"/>
              <a:t>και </a:t>
            </a:r>
            <a:r>
              <a:rPr lang="en-US" sz="2000" b="1" dirty="0">
                <a:solidFill>
                  <a:schemeClr val="accent6">
                    <a:lumMod val="75000"/>
                  </a:schemeClr>
                </a:solidFill>
              </a:rPr>
              <a:t>απορρόφησης της ύλης από </a:t>
            </a:r>
            <a:r>
              <a:rPr lang="en-US" sz="2000" dirty="0"/>
              <a:t>όλους τους μαθητές</a:t>
            </a:r>
            <a:r>
              <a:rPr lang="en-US" sz="2000" b="1" dirty="0">
                <a:solidFill>
                  <a:schemeClr val="accent6">
                    <a:lumMod val="75000"/>
                  </a:schemeClr>
                </a:solidFill>
              </a:rPr>
              <a:t>.</a:t>
            </a:r>
          </a:p>
          <a:p>
            <a:endParaRPr lang="en-US" dirty="0"/>
          </a:p>
        </p:txBody>
      </p:sp>
      <p:sp>
        <p:nvSpPr>
          <p:cNvPr id="5" name="Rectangle 4"/>
          <p:cNvSpPr/>
          <p:nvPr/>
        </p:nvSpPr>
        <p:spPr>
          <a:xfrm>
            <a:off x="9392150" y="3655561"/>
            <a:ext cx="2133600" cy="498763"/>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6" name="TextBox 5"/>
          <p:cNvSpPr txBox="1"/>
          <p:nvPr/>
        </p:nvSpPr>
        <p:spPr>
          <a:xfrm>
            <a:off x="9392149" y="3683861"/>
            <a:ext cx="2133599" cy="400110"/>
          </a:xfrm>
          <a:prstGeom prst="rect">
            <a:avLst/>
          </a:prstGeom>
          <a:noFill/>
        </p:spPr>
        <p:txBody>
          <a:bodyPr wrap="square" rtlCol="0">
            <a:spAutoFit/>
          </a:bodyPr>
          <a:lstStyle/>
          <a:p>
            <a:pPr algn="ctr"/>
            <a:r>
              <a:rPr lang="en-US" sz="2000" dirty="0"/>
              <a:t>Συζητήσεις</a:t>
            </a:r>
          </a:p>
        </p:txBody>
      </p:sp>
      <p:sp>
        <p:nvSpPr>
          <p:cNvPr id="20" name="Rectangle 19"/>
          <p:cNvSpPr/>
          <p:nvPr/>
        </p:nvSpPr>
        <p:spPr>
          <a:xfrm>
            <a:off x="9392150" y="4469687"/>
            <a:ext cx="2133600" cy="498763"/>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21" name="Rectangle 20"/>
          <p:cNvSpPr/>
          <p:nvPr/>
        </p:nvSpPr>
        <p:spPr>
          <a:xfrm>
            <a:off x="9392150" y="5398174"/>
            <a:ext cx="2133600" cy="793136"/>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7" name="TextBox 6"/>
          <p:cNvSpPr txBox="1"/>
          <p:nvPr/>
        </p:nvSpPr>
        <p:spPr>
          <a:xfrm>
            <a:off x="9525252" y="4526796"/>
            <a:ext cx="2000496" cy="400110"/>
          </a:xfrm>
          <a:prstGeom prst="rect">
            <a:avLst/>
          </a:prstGeom>
          <a:noFill/>
        </p:spPr>
        <p:txBody>
          <a:bodyPr wrap="square" rtlCol="0">
            <a:spAutoFit/>
          </a:bodyPr>
          <a:lstStyle/>
          <a:p>
            <a:pPr algn="ctr"/>
            <a:r>
              <a:rPr lang="en-US" sz="2000" dirty="0"/>
              <a:t>Παιχνίδι ρόλων</a:t>
            </a:r>
          </a:p>
        </p:txBody>
      </p:sp>
      <p:sp>
        <p:nvSpPr>
          <p:cNvPr id="8" name="TextBox 7"/>
          <p:cNvSpPr txBox="1"/>
          <p:nvPr/>
        </p:nvSpPr>
        <p:spPr>
          <a:xfrm>
            <a:off x="9617357" y="5447500"/>
            <a:ext cx="1806532" cy="400110"/>
          </a:xfrm>
          <a:prstGeom prst="rect">
            <a:avLst/>
          </a:prstGeom>
          <a:noFill/>
        </p:spPr>
        <p:txBody>
          <a:bodyPr wrap="square" rtlCol="0">
            <a:spAutoFit/>
          </a:bodyPr>
          <a:lstStyle/>
          <a:p>
            <a:r>
              <a:rPr lang="en-US" sz="2000" dirty="0"/>
              <a:t>Μελέτες περιπτώσεων</a:t>
            </a:r>
          </a:p>
        </p:txBody>
      </p:sp>
      <p:sp>
        <p:nvSpPr>
          <p:cNvPr id="9" name="Right Arrow 8"/>
          <p:cNvSpPr/>
          <p:nvPr/>
        </p:nvSpPr>
        <p:spPr>
          <a:xfrm>
            <a:off x="11972979" y="4450500"/>
            <a:ext cx="1707778" cy="537136"/>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14233835" y="3983104"/>
            <a:ext cx="2233884" cy="1283781"/>
          </a:xfrm>
          <a:prstGeom prst="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1" name="TextBox 10"/>
          <p:cNvSpPr txBox="1"/>
          <p:nvPr/>
        </p:nvSpPr>
        <p:spPr>
          <a:xfrm>
            <a:off x="14408336" y="4108257"/>
            <a:ext cx="1762710" cy="1015663"/>
          </a:xfrm>
          <a:prstGeom prst="rect">
            <a:avLst/>
          </a:prstGeom>
          <a:noFill/>
        </p:spPr>
        <p:txBody>
          <a:bodyPr wrap="square" rtlCol="0">
            <a:spAutoFit/>
          </a:bodyPr>
          <a:lstStyle/>
          <a:p>
            <a:pPr algn="ctr"/>
            <a:r>
              <a:rPr lang="en-US" sz="2000" dirty="0"/>
              <a:t>Δυναμικό μαθησιακό περιβάλλον</a:t>
            </a:r>
          </a:p>
        </p:txBody>
      </p:sp>
      <p:sp>
        <p:nvSpPr>
          <p:cNvPr id="3" name="Google Shape;128;p3">
            <a:extLst>
              <a:ext uri="{FF2B5EF4-FFF2-40B4-BE49-F238E27FC236}">
                <a16:creationId xmlns:a16="http://schemas.microsoft.com/office/drawing/2014/main" id="{F0CB954D-0ADF-47CE-0D01-0F4CF9818E5E}"/>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4" name="Google Shape;92;p1">
            <a:extLst>
              <a:ext uri="{FF2B5EF4-FFF2-40B4-BE49-F238E27FC236}">
                <a16:creationId xmlns:a16="http://schemas.microsoft.com/office/drawing/2014/main" id="{ABA33523-683A-5DCC-45C6-99120494BCC5}"/>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81876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58"/>
        <p:cNvGrpSpPr/>
        <p:nvPr/>
      </p:nvGrpSpPr>
      <p:grpSpPr>
        <a:xfrm>
          <a:off x="0" y="0"/>
          <a:ext cx="0" cy="0"/>
          <a:chOff x="0" y="0"/>
          <a:chExt cx="0" cy="0"/>
        </a:xfrm>
      </p:grpSpPr>
      <p:sp>
        <p:nvSpPr>
          <p:cNvPr id="159" name="Google Shape;159;p6"/>
          <p:cNvSpPr txBox="1"/>
          <p:nvPr/>
        </p:nvSpPr>
        <p:spPr>
          <a:xfrm>
            <a:off x="734018" y="1789147"/>
            <a:ext cx="10502657" cy="1477328"/>
          </a:xfrm>
          <a:prstGeom prst="rect">
            <a:avLst/>
          </a:prstGeom>
          <a:noFill/>
          <a:ln>
            <a:noFill/>
          </a:ln>
        </p:spPr>
        <p:txBody>
          <a:bodyPr spcFirstLastPara="1" wrap="square" lIns="0" tIns="0" rIns="0" bIns="0" anchor="t" anchorCtr="0">
            <a:spAutoFit/>
          </a:bodyPr>
          <a:lstStyle/>
          <a:p>
            <a:pPr lvl="0">
              <a:lnSpc>
                <a:spcPct val="150000"/>
              </a:lnSpc>
            </a:pPr>
            <a:r>
              <a:rPr lang="en-US" sz="3200" b="1" dirty="0">
                <a:solidFill>
                  <a:srgbClr val="033C5B"/>
                </a:solidFill>
                <a:sym typeface="Arial"/>
              </a:rPr>
              <a:t>Μεγιστοποίηση της μάθησης πρόσωπο με πρόσωπο</a:t>
            </a:r>
            <a:br>
              <a:rPr lang="en-US" sz="3200" b="1" dirty="0">
                <a:solidFill>
                  <a:srgbClr val="033C5B"/>
                </a:solidFill>
              </a:rPr>
            </a:br>
            <a:r>
              <a:rPr lang="en-US" sz="3200" b="1" dirty="0">
                <a:solidFill>
                  <a:srgbClr val="033C5B"/>
                </a:solidFill>
              </a:rPr>
              <a:t>Ενσωμάτωση με τη διαδικτυακή μάθηση</a:t>
            </a:r>
            <a:endParaRPr sz="8799" b="1" dirty="0">
              <a:solidFill>
                <a:srgbClr val="033C5B"/>
              </a:solidFill>
              <a:latin typeface="Arial"/>
              <a:ea typeface="Arial"/>
              <a:cs typeface="Arial"/>
              <a:sym typeface="Arial"/>
            </a:endParaRPr>
          </a:p>
        </p:txBody>
      </p:sp>
      <p:sp>
        <p:nvSpPr>
          <p:cNvPr id="160" name="Google Shape;160;p6"/>
          <p:cNvSpPr/>
          <p:nvPr/>
        </p:nvSpPr>
        <p:spPr>
          <a:xfrm>
            <a:off x="17044742" y="-150232"/>
            <a:ext cx="1246758" cy="8954299"/>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5400000">
            <a:off x="8522371" y="-8522371"/>
            <a:ext cx="1246758" cy="18291501"/>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a:off x="13961765" y="-1849"/>
            <a:ext cx="4329736" cy="4322808"/>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053249"/>
          </a:solidFill>
          <a:ln>
            <a:noFill/>
          </a:ln>
        </p:spPr>
        <p:txBody>
          <a:bodyPr/>
          <a:lstStyle/>
          <a:p>
            <a:endParaRPr lang="en-BE"/>
          </a:p>
        </p:txBody>
      </p:sp>
      <p:sp>
        <p:nvSpPr>
          <p:cNvPr id="163" name="Google Shape;163;p6"/>
          <p:cNvSpPr/>
          <p:nvPr/>
        </p:nvSpPr>
        <p:spPr>
          <a:xfrm rot="10800000" flipH="1">
            <a:off x="16406647" y="0"/>
            <a:ext cx="1884854" cy="1884854"/>
          </a:xfrm>
          <a:custGeom>
            <a:avLst/>
            <a:gdLst/>
            <a:ahLst/>
            <a:cxnLst/>
            <a:rect l="l" t="t" r="r" b="b"/>
            <a:pathLst>
              <a:path w="1884854" h="1884854" extrusionOk="0">
                <a:moveTo>
                  <a:pt x="1884854" y="0"/>
                </a:moveTo>
                <a:lnTo>
                  <a:pt x="0" y="0"/>
                </a:lnTo>
                <a:lnTo>
                  <a:pt x="0" y="1884854"/>
                </a:lnTo>
                <a:lnTo>
                  <a:pt x="1884854" y="1884854"/>
                </a:lnTo>
                <a:lnTo>
                  <a:pt x="1884854" y="0"/>
                </a:lnTo>
                <a:close/>
              </a:path>
            </a:pathLst>
          </a:custGeom>
          <a:blipFill rotWithShape="1">
            <a:blip r:embed="rId3">
              <a:alphaModFix/>
            </a:blip>
            <a:stretch>
              <a:fillRect/>
            </a:stretch>
          </a:blipFill>
          <a:ln>
            <a:noFill/>
          </a:ln>
        </p:spPr>
        <p:txBody>
          <a:bodyPr/>
          <a:lstStyle/>
          <a:p>
            <a:endParaRPr lang="en-BE"/>
          </a:p>
        </p:txBody>
      </p:sp>
      <p:sp>
        <p:nvSpPr>
          <p:cNvPr id="165" name="Google Shape;165;p6"/>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4">
              <a:alphaModFix/>
            </a:blip>
            <a:stretch>
              <a:fillRect/>
            </a:stretch>
          </a:blipFill>
          <a:ln>
            <a:noFill/>
          </a:ln>
        </p:spPr>
        <p:txBody>
          <a:bodyPr/>
          <a:lstStyle/>
          <a:p>
            <a:endParaRPr lang="en-BE"/>
          </a:p>
        </p:txBody>
      </p:sp>
      <p:sp>
        <p:nvSpPr>
          <p:cNvPr id="166" name="Google Shape;166;p6"/>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5">
              <a:alphaModFix/>
            </a:blip>
            <a:stretch>
              <a:fillRect/>
            </a:stretch>
          </a:blipFill>
          <a:ln>
            <a:noFill/>
          </a:ln>
        </p:spPr>
        <p:txBody>
          <a:bodyPr/>
          <a:lstStyle/>
          <a:p>
            <a:endParaRPr lang="en-BE"/>
          </a:p>
        </p:txBody>
      </p:sp>
      <p:sp>
        <p:nvSpPr>
          <p:cNvPr id="168" name="Google Shape;168;p6"/>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734018" y="3689315"/>
            <a:ext cx="7190509" cy="3323987"/>
          </a:xfrm>
          <a:prstGeom prst="rect">
            <a:avLst/>
          </a:prstGeom>
          <a:noFill/>
        </p:spPr>
        <p:txBody>
          <a:bodyPr wrap="square" rtlCol="0">
            <a:spAutoFit/>
          </a:bodyPr>
          <a:lstStyle/>
          <a:p>
            <a:pPr>
              <a:lnSpc>
                <a:spcPct val="150000"/>
              </a:lnSpc>
            </a:pPr>
            <a:r>
              <a:rPr lang="en-US" sz="2000" dirty="0"/>
              <a:t>Ενσωματώστε απρόσκοπτα τα στοιχεία μάθησης δια ζώσης και σε απευθείας σύνδεση. Διασφαλίστε ότι οι δραστηριότητες διαδικτυακής μάθησης προετοιμάζουν τους μαθητές για τη διαδραστική και συνεργατική εργασία που θα κάνουν στην τάξη. Εξετάστε το ενδεχόμενο να χρησιμοποιήσετε διαδικτυακές συζητήσεις για να θέσετε τις βάσεις για τις δραστηριότητες στην τάξη, ώστε οι μαθητές να έρχονται προετοιμασμένοι με ιδέες και ερωτήσεις, έτοιμοι να εμβαθύνουν στο θέμα.</a:t>
            </a:r>
          </a:p>
        </p:txBody>
      </p:sp>
      <p:sp>
        <p:nvSpPr>
          <p:cNvPr id="4" name="TextBox 3"/>
          <p:cNvSpPr txBox="1"/>
          <p:nvPr/>
        </p:nvSpPr>
        <p:spPr>
          <a:xfrm>
            <a:off x="10133621" y="5863771"/>
            <a:ext cx="1390891" cy="307777"/>
          </a:xfrm>
          <a:prstGeom prst="rect">
            <a:avLst/>
          </a:prstGeom>
          <a:noFill/>
        </p:spPr>
        <p:txBody>
          <a:bodyPr wrap="square" rtlCol="0">
            <a:spAutoFit/>
          </a:bodyPr>
          <a:lstStyle/>
          <a:p>
            <a:endParaRPr lang="en-US" dirty="0"/>
          </a:p>
        </p:txBody>
      </p:sp>
      <p:sp>
        <p:nvSpPr>
          <p:cNvPr id="12" name="Cube 11"/>
          <p:cNvSpPr/>
          <p:nvPr/>
        </p:nvSpPr>
        <p:spPr>
          <a:xfrm>
            <a:off x="10963326" y="5163024"/>
            <a:ext cx="3696371" cy="1335314"/>
          </a:xfrm>
          <a:prstGeom prst="cub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Cube 12"/>
          <p:cNvSpPr/>
          <p:nvPr/>
        </p:nvSpPr>
        <p:spPr>
          <a:xfrm>
            <a:off x="11549963" y="4172572"/>
            <a:ext cx="2868171" cy="1323157"/>
          </a:xfrm>
          <a:prstGeom prst="cube">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Cube 13"/>
          <p:cNvSpPr/>
          <p:nvPr/>
        </p:nvSpPr>
        <p:spPr>
          <a:xfrm>
            <a:off x="12191021" y="3029450"/>
            <a:ext cx="1770743" cy="1468545"/>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p:cNvSpPr txBox="1"/>
          <p:nvPr/>
        </p:nvSpPr>
        <p:spPr>
          <a:xfrm>
            <a:off x="11236676" y="5689379"/>
            <a:ext cx="3077029" cy="707886"/>
          </a:xfrm>
          <a:prstGeom prst="rect">
            <a:avLst/>
          </a:prstGeom>
          <a:noFill/>
        </p:spPr>
        <p:txBody>
          <a:bodyPr wrap="square" rtlCol="0">
            <a:spAutoFit/>
          </a:bodyPr>
          <a:lstStyle/>
          <a:p>
            <a:pPr algn="ctr"/>
            <a:r>
              <a:rPr lang="en-US" sz="2000" b="1" dirty="0">
                <a:solidFill>
                  <a:schemeClr val="bg1"/>
                </a:solidFill>
              </a:rPr>
              <a:t>ΔΙΑΔΙΚΤΥΑΚΈΣ ΣΥΖΗΤΉΣΕΙΣ</a:t>
            </a:r>
          </a:p>
        </p:txBody>
      </p:sp>
      <p:sp>
        <p:nvSpPr>
          <p:cNvPr id="16" name="TextBox 15"/>
          <p:cNvSpPr txBox="1"/>
          <p:nvPr/>
        </p:nvSpPr>
        <p:spPr>
          <a:xfrm>
            <a:off x="12130564" y="4717135"/>
            <a:ext cx="2097193" cy="400110"/>
          </a:xfrm>
          <a:prstGeom prst="rect">
            <a:avLst/>
          </a:prstGeom>
          <a:noFill/>
        </p:spPr>
        <p:txBody>
          <a:bodyPr wrap="square" rtlCol="0">
            <a:spAutoFit/>
          </a:bodyPr>
          <a:lstStyle/>
          <a:p>
            <a:r>
              <a:rPr lang="en-US" sz="2000" b="1" dirty="0">
                <a:solidFill>
                  <a:schemeClr val="bg1"/>
                </a:solidFill>
              </a:rPr>
              <a:t>QUIZZES</a:t>
            </a:r>
          </a:p>
        </p:txBody>
      </p:sp>
      <p:sp>
        <p:nvSpPr>
          <p:cNvPr id="17" name="TextBox 16"/>
          <p:cNvSpPr txBox="1"/>
          <p:nvPr/>
        </p:nvSpPr>
        <p:spPr>
          <a:xfrm>
            <a:off x="12246390" y="3545736"/>
            <a:ext cx="1475315" cy="707886"/>
          </a:xfrm>
          <a:prstGeom prst="rect">
            <a:avLst/>
          </a:prstGeom>
          <a:noFill/>
        </p:spPr>
        <p:txBody>
          <a:bodyPr wrap="square" rtlCol="0">
            <a:spAutoFit/>
          </a:bodyPr>
          <a:lstStyle/>
          <a:p>
            <a:r>
              <a:rPr lang="en-US" sz="2000" b="1" dirty="0">
                <a:solidFill>
                  <a:schemeClr val="bg1"/>
                </a:solidFill>
              </a:rPr>
              <a:t>ΕΡΓΑΣΙΑ ΕΝΤΟΣ ΤΑΞΗΣ</a:t>
            </a:r>
          </a:p>
        </p:txBody>
      </p:sp>
      <p:sp>
        <p:nvSpPr>
          <p:cNvPr id="18" name="Rounded Rectangle 17"/>
          <p:cNvSpPr/>
          <p:nvPr/>
        </p:nvSpPr>
        <p:spPr>
          <a:xfrm>
            <a:off x="7223359" y="6968049"/>
            <a:ext cx="7378761" cy="1666818"/>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9" name="TextBox 18"/>
          <p:cNvSpPr txBox="1"/>
          <p:nvPr/>
        </p:nvSpPr>
        <p:spPr>
          <a:xfrm>
            <a:off x="7580214" y="7206218"/>
            <a:ext cx="6647543" cy="1323439"/>
          </a:xfrm>
          <a:prstGeom prst="rect">
            <a:avLst/>
          </a:prstGeom>
          <a:noFill/>
        </p:spPr>
        <p:txBody>
          <a:bodyPr wrap="square" rtlCol="0">
            <a:spAutoFit/>
          </a:bodyPr>
          <a:lstStyle/>
          <a:p>
            <a:r>
              <a:rPr lang="en-US" sz="2000" dirty="0"/>
              <a:t>Διαβάστε αυτό το άρθρο για τη Μικτή Μάθηση: https://www.learnow.live/blog/blended-learning-combining-online-and-in-person-instruction </a:t>
            </a:r>
          </a:p>
        </p:txBody>
      </p:sp>
      <p:sp>
        <p:nvSpPr>
          <p:cNvPr id="6" name="Google Shape;128;p3">
            <a:extLst>
              <a:ext uri="{FF2B5EF4-FFF2-40B4-BE49-F238E27FC236}">
                <a16:creationId xmlns:a16="http://schemas.microsoft.com/office/drawing/2014/main" id="{B9265825-0633-0F67-BE82-0BE4A409A717}"/>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7" name="Google Shape;92;p1">
            <a:extLst>
              <a:ext uri="{FF2B5EF4-FFF2-40B4-BE49-F238E27FC236}">
                <a16:creationId xmlns:a16="http://schemas.microsoft.com/office/drawing/2014/main" id="{47373C50-EDB4-57F7-A7F4-114B080B3881}"/>
              </a:ext>
            </a:extLst>
          </p:cNvPr>
          <p:cNvPicPr preferRelativeResize="0"/>
          <p:nvPr/>
        </p:nvPicPr>
        <p:blipFill rotWithShape="1">
          <a:blip r:embed="rId6">
            <a:alphaModFix/>
          </a:blip>
          <a:srcRect/>
          <a:stretch/>
        </p:blipFill>
        <p:spPr>
          <a:xfrm>
            <a:off x="16417863" y="9142466"/>
            <a:ext cx="1310997" cy="476726"/>
          </a:xfrm>
          <a:prstGeom prst="rect">
            <a:avLst/>
          </a:prstGeom>
          <a:noFill/>
          <a:ln>
            <a:noFill/>
          </a:ln>
        </p:spPr>
      </p:pic>
    </p:spTree>
    <p:extLst>
      <p:ext uri="{BB962C8B-B14F-4D97-AF65-F5344CB8AC3E}">
        <p14:creationId xmlns:p14="http://schemas.microsoft.com/office/powerpoint/2010/main" val="3499295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175"/>
        <p:cNvGrpSpPr/>
        <p:nvPr/>
      </p:nvGrpSpPr>
      <p:grpSpPr>
        <a:xfrm>
          <a:off x="0" y="0"/>
          <a:ext cx="0" cy="0"/>
          <a:chOff x="0" y="0"/>
          <a:chExt cx="0" cy="0"/>
        </a:xfrm>
      </p:grpSpPr>
      <p:sp>
        <p:nvSpPr>
          <p:cNvPr id="176" name="Google Shape;176;p7"/>
          <p:cNvSpPr txBox="1"/>
          <p:nvPr/>
        </p:nvSpPr>
        <p:spPr>
          <a:xfrm>
            <a:off x="3058697" y="773904"/>
            <a:ext cx="13265244" cy="945515"/>
          </a:xfrm>
          <a:prstGeom prst="rect">
            <a:avLst/>
          </a:prstGeom>
          <a:noFill/>
          <a:ln>
            <a:noFill/>
          </a:ln>
        </p:spPr>
        <p:txBody>
          <a:bodyPr spcFirstLastPara="1" wrap="square" lIns="0" tIns="0" rIns="0" bIns="0" anchor="t" anchorCtr="0">
            <a:spAutoFit/>
          </a:bodyPr>
          <a:lstStyle/>
          <a:p>
            <a:pPr marL="0" marR="0" lvl="0" indent="0" algn="l" rtl="0">
              <a:lnSpc>
                <a:spcPct val="192474"/>
              </a:lnSpc>
              <a:spcBef>
                <a:spcPts val="0"/>
              </a:spcBef>
              <a:spcAft>
                <a:spcPts val="0"/>
              </a:spcAft>
              <a:buNone/>
            </a:pPr>
            <a:r>
              <a:rPr lang="en-US" sz="3200" b="1" dirty="0">
                <a:solidFill>
                  <a:srgbClr val="033C5B"/>
                </a:solidFill>
                <a:latin typeface="Arial"/>
                <a:ea typeface="Arial"/>
                <a:cs typeface="Arial"/>
                <a:sym typeface="Arial"/>
              </a:rPr>
              <a:t>Ενθάρρυνση του αποτελεσματικού σχεδιασμού των μαθητών</a:t>
            </a:r>
            <a:endParaRPr sz="3200" b="1" dirty="0">
              <a:solidFill>
                <a:srgbClr val="033C5B"/>
              </a:solidFill>
              <a:latin typeface="Arial"/>
              <a:ea typeface="Arial"/>
              <a:cs typeface="Arial"/>
              <a:sym typeface="Arial"/>
            </a:endParaRPr>
          </a:p>
        </p:txBody>
      </p:sp>
      <p:sp>
        <p:nvSpPr>
          <p:cNvPr id="177" name="Google Shape;177;p7"/>
          <p:cNvSpPr/>
          <p:nvPr/>
        </p:nvSpPr>
        <p:spPr>
          <a:xfrm>
            <a:off x="-130877" y="-38241"/>
            <a:ext cx="2766824" cy="5218616"/>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rot="5400000">
            <a:off x="0" y="2507553"/>
            <a:ext cx="2635947" cy="2635947"/>
          </a:xfrm>
          <a:custGeom>
            <a:avLst/>
            <a:gdLst/>
            <a:ahLst/>
            <a:cxnLst/>
            <a:rect l="l" t="t" r="r" b="b"/>
            <a:pathLst>
              <a:path w="2635947" h="2635947" extrusionOk="0">
                <a:moveTo>
                  <a:pt x="0" y="0"/>
                </a:moveTo>
                <a:lnTo>
                  <a:pt x="2635947" y="0"/>
                </a:lnTo>
                <a:lnTo>
                  <a:pt x="2635947" y="2635947"/>
                </a:lnTo>
                <a:lnTo>
                  <a:pt x="0" y="2635947"/>
                </a:lnTo>
                <a:lnTo>
                  <a:pt x="0" y="0"/>
                </a:lnTo>
                <a:close/>
              </a:path>
            </a:pathLst>
          </a:custGeom>
          <a:blipFill rotWithShape="1">
            <a:blip r:embed="rId3">
              <a:alphaModFix/>
            </a:blip>
            <a:stretch>
              <a:fillRect/>
            </a:stretch>
          </a:blipFill>
          <a:ln>
            <a:noFill/>
          </a:ln>
        </p:spPr>
        <p:txBody>
          <a:bodyPr/>
          <a:lstStyle/>
          <a:p>
            <a:endParaRPr lang="en-BE"/>
          </a:p>
        </p:txBody>
      </p:sp>
      <p:sp>
        <p:nvSpPr>
          <p:cNvPr id="179" name="Google Shape;179;p7"/>
          <p:cNvSpPr/>
          <p:nvPr/>
        </p:nvSpPr>
        <p:spPr>
          <a:xfrm>
            <a:off x="-130877" y="5143500"/>
            <a:ext cx="2766824" cy="3665330"/>
          </a:xfrm>
          <a:prstGeom prst="rect">
            <a:avLst/>
          </a:prstGeom>
          <a:solidFill>
            <a:srgbClr val="053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rot="5400000" flipH="1">
            <a:off x="0" y="5143500"/>
            <a:ext cx="2635947" cy="2635947"/>
          </a:xfrm>
          <a:custGeom>
            <a:avLst/>
            <a:gdLst/>
            <a:ahLst/>
            <a:cxnLst/>
            <a:rect l="l" t="t" r="r" b="b"/>
            <a:pathLst>
              <a:path w="2635947" h="2635947" extrusionOk="0">
                <a:moveTo>
                  <a:pt x="2635947" y="0"/>
                </a:moveTo>
                <a:lnTo>
                  <a:pt x="0" y="0"/>
                </a:lnTo>
                <a:lnTo>
                  <a:pt x="0" y="2635947"/>
                </a:lnTo>
                <a:lnTo>
                  <a:pt x="2635947" y="2635947"/>
                </a:lnTo>
                <a:lnTo>
                  <a:pt x="2635947" y="0"/>
                </a:lnTo>
                <a:close/>
              </a:path>
            </a:pathLst>
          </a:custGeom>
          <a:blipFill rotWithShape="1">
            <a:blip r:embed="rId4">
              <a:alphaModFix/>
            </a:blip>
            <a:stretch>
              <a:fillRect/>
            </a:stretch>
          </a:blipFill>
          <a:ln>
            <a:noFill/>
          </a:ln>
        </p:spPr>
        <p:txBody>
          <a:bodyPr/>
          <a:lstStyle/>
          <a:p>
            <a:endParaRPr lang="en-BE"/>
          </a:p>
        </p:txBody>
      </p:sp>
      <p:sp>
        <p:nvSpPr>
          <p:cNvPr id="182" name="Google Shape;182;p7"/>
          <p:cNvSpPr/>
          <p:nvPr/>
        </p:nvSpPr>
        <p:spPr>
          <a:xfrm>
            <a:off x="559140" y="8374275"/>
            <a:ext cx="2331172" cy="2331172"/>
          </a:xfrm>
          <a:custGeom>
            <a:avLst/>
            <a:gdLst/>
            <a:ahLst/>
            <a:cxnLst/>
            <a:rect l="l" t="t" r="r" b="b"/>
            <a:pathLst>
              <a:path w="2331172" h="2331172" extrusionOk="0">
                <a:moveTo>
                  <a:pt x="0" y="0"/>
                </a:moveTo>
                <a:lnTo>
                  <a:pt x="2331172" y="0"/>
                </a:lnTo>
                <a:lnTo>
                  <a:pt x="2331172" y="2331172"/>
                </a:lnTo>
                <a:lnTo>
                  <a:pt x="0" y="2331172"/>
                </a:lnTo>
                <a:lnTo>
                  <a:pt x="0" y="0"/>
                </a:lnTo>
                <a:close/>
              </a:path>
            </a:pathLst>
          </a:custGeom>
          <a:blipFill rotWithShape="1">
            <a:blip r:embed="rId5">
              <a:alphaModFix/>
            </a:blip>
            <a:stretch>
              <a:fillRect/>
            </a:stretch>
          </a:blipFill>
          <a:ln>
            <a:noFill/>
          </a:ln>
        </p:spPr>
        <p:txBody>
          <a:bodyPr/>
          <a:lstStyle/>
          <a:p>
            <a:endParaRPr lang="en-BE"/>
          </a:p>
        </p:txBody>
      </p:sp>
      <p:sp>
        <p:nvSpPr>
          <p:cNvPr id="183" name="Google Shape;183;p7"/>
          <p:cNvSpPr/>
          <p:nvPr/>
        </p:nvSpPr>
        <p:spPr>
          <a:xfrm>
            <a:off x="2956987" y="9142466"/>
            <a:ext cx="2590889" cy="699540"/>
          </a:xfrm>
          <a:custGeom>
            <a:avLst/>
            <a:gdLst/>
            <a:ahLst/>
            <a:cxnLst/>
            <a:rect l="l" t="t" r="r" b="b"/>
            <a:pathLst>
              <a:path w="2590889" h="699540" extrusionOk="0">
                <a:moveTo>
                  <a:pt x="0" y="0"/>
                </a:moveTo>
                <a:lnTo>
                  <a:pt x="2590889" y="0"/>
                </a:lnTo>
                <a:lnTo>
                  <a:pt x="2590889" y="699540"/>
                </a:lnTo>
                <a:lnTo>
                  <a:pt x="0" y="699540"/>
                </a:lnTo>
                <a:lnTo>
                  <a:pt x="0" y="0"/>
                </a:lnTo>
                <a:close/>
              </a:path>
            </a:pathLst>
          </a:custGeom>
          <a:blipFill rotWithShape="1">
            <a:blip r:embed="rId6">
              <a:alphaModFix/>
            </a:blip>
            <a:stretch>
              <a:fillRect/>
            </a:stretch>
          </a:blipFill>
          <a:ln>
            <a:noFill/>
          </a:ln>
        </p:spPr>
        <p:txBody>
          <a:bodyPr/>
          <a:lstStyle/>
          <a:p>
            <a:endParaRPr lang="en-BE"/>
          </a:p>
        </p:txBody>
      </p:sp>
      <p:sp>
        <p:nvSpPr>
          <p:cNvPr id="185" name="Google Shape;185;p7"/>
          <p:cNvSpPr/>
          <p:nvPr/>
        </p:nvSpPr>
        <p:spPr>
          <a:xfrm rot="5400000">
            <a:off x="9139238" y="173356"/>
            <a:ext cx="9525" cy="17270948"/>
          </a:xfrm>
          <a:prstGeom prst="rect">
            <a:avLst/>
          </a:prstGeom>
          <a:solidFill>
            <a:srgbClr val="FB8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7"/>
          <p:cNvPicPr preferRelativeResize="0"/>
          <p:nvPr/>
        </p:nvPicPr>
        <p:blipFill rotWithShape="1">
          <a:blip r:embed="rId7">
            <a:alphaModFix/>
          </a:blip>
          <a:srcRect/>
          <a:stretch/>
        </p:blipFill>
        <p:spPr>
          <a:xfrm>
            <a:off x="13562478" y="4782057"/>
            <a:ext cx="2971800" cy="2971800"/>
          </a:xfrm>
          <a:prstGeom prst="rect">
            <a:avLst/>
          </a:prstGeom>
          <a:noFill/>
          <a:ln>
            <a:noFill/>
          </a:ln>
        </p:spPr>
      </p:pic>
      <p:sp>
        <p:nvSpPr>
          <p:cNvPr id="2" name="TextBox 1"/>
          <p:cNvSpPr txBox="1"/>
          <p:nvPr/>
        </p:nvSpPr>
        <p:spPr>
          <a:xfrm>
            <a:off x="3058696" y="1382750"/>
            <a:ext cx="14495013" cy="2616101"/>
          </a:xfrm>
          <a:prstGeom prst="rect">
            <a:avLst/>
          </a:prstGeom>
          <a:noFill/>
        </p:spPr>
        <p:txBody>
          <a:bodyPr wrap="square" rtlCol="0">
            <a:spAutoFit/>
          </a:bodyPr>
          <a:lstStyle/>
          <a:p>
            <a:pPr>
              <a:lnSpc>
                <a:spcPct val="150000"/>
              </a:lnSpc>
            </a:pPr>
            <a:endParaRPr lang="en-US" sz="2000" dirty="0"/>
          </a:p>
          <a:p>
            <a:pPr>
              <a:lnSpc>
                <a:spcPct val="150000"/>
              </a:lnSpc>
            </a:pPr>
            <a:r>
              <a:rPr lang="en-US" sz="2000" dirty="0"/>
              <a:t>Στο μοντέλο της ανεστραμμένης τάξης, η ικανότητα των μαθητών να διαχειρίζονται το χρόνο μελέτης τους είναι σημαντική για την επιτυχή αυτοκατευθυνόμενη μάθηση. Ο καλός προγραμματισμός τους βοηθά να αξιοποιήσουν στο έπακρο τις διαδικτυακές συνεδρίες μελέτης, ώστε να μπορούν να προσέλθουν στα δια ζώσης μαθήματα νιώθοντας πιο προετοιμασμένοι και συμμετοχικοί.</a:t>
            </a:r>
          </a:p>
          <a:p>
            <a:endParaRPr lang="en-US" dirty="0"/>
          </a:p>
        </p:txBody>
      </p:sp>
      <p:sp>
        <p:nvSpPr>
          <p:cNvPr id="4" name="TextBox 3"/>
          <p:cNvSpPr txBox="1"/>
          <p:nvPr/>
        </p:nvSpPr>
        <p:spPr>
          <a:xfrm>
            <a:off x="3058697" y="3825526"/>
            <a:ext cx="9909158" cy="2343655"/>
          </a:xfrm>
          <a:prstGeom prst="rect">
            <a:avLst/>
          </a:prstGeom>
          <a:noFill/>
        </p:spPr>
        <p:txBody>
          <a:bodyPr wrap="square" rtlCol="0">
            <a:spAutoFit/>
          </a:bodyPr>
          <a:lstStyle/>
          <a:p>
            <a:pPr lvl="0">
              <a:lnSpc>
                <a:spcPct val="150000"/>
              </a:lnSpc>
            </a:pPr>
            <a:r>
              <a:rPr lang="en-US" sz="2000" dirty="0"/>
              <a:t>Ως καθηγητής, είναι σημαντικό να βοηθήσετε τους μαθητές να οργανώσουν το χρόνο αυτο-μελέτης τους, ενθαρρύνοντάς τους να δημιουργήσουν ένα σταθερό πρόγραμμα μελέτης. Δώστε έμφαση στην αξία του καθορισμού συγκεκριμένων, ρεαλιστικών στόχων για κάθε συνεδρία. Επιπλέον, προτείνετε τη χρήση εργαλείων προγραμματισμού, όπως ψηφιακά ημερολόγια, εφαρμογές μελέτης ή λίστες εργασιών, για να βοηθήσετε τους μαθητές να διαχειρίζονται τα καθήκοντά τους, να παρακολουθούν τις εργασίες τους και να τηρούν αποτελεσματικά τις προθεσμίες.</a:t>
            </a:r>
          </a:p>
        </p:txBody>
      </p:sp>
      <p:sp>
        <p:nvSpPr>
          <p:cNvPr id="5" name="Rounded Rectangle 4"/>
          <p:cNvSpPr/>
          <p:nvPr/>
        </p:nvSpPr>
        <p:spPr>
          <a:xfrm>
            <a:off x="3058696" y="7176655"/>
            <a:ext cx="9562795" cy="1197620"/>
          </a:xfrm>
          <a:prstGeom prst="roundRect">
            <a:avLst/>
          </a:prstGeom>
          <a:noFill/>
          <a:ln w="5715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6" name="TextBox 5"/>
          <p:cNvSpPr txBox="1"/>
          <p:nvPr/>
        </p:nvSpPr>
        <p:spPr>
          <a:xfrm>
            <a:off x="3230570" y="7232073"/>
            <a:ext cx="8989139" cy="1015663"/>
          </a:xfrm>
          <a:prstGeom prst="rect">
            <a:avLst/>
          </a:prstGeom>
          <a:noFill/>
        </p:spPr>
        <p:txBody>
          <a:bodyPr wrap="square" rtlCol="0">
            <a:spAutoFit/>
          </a:bodyPr>
          <a:lstStyle/>
          <a:p>
            <a:r>
              <a:rPr lang="en-US" sz="2000" dirty="0"/>
              <a:t>Διαβάστε αυτό το άρθρο της </a:t>
            </a:r>
            <a:r>
              <a:rPr lang="en-US" sz="2000" dirty="0" err="1"/>
              <a:t>simplilearn </a:t>
            </a:r>
            <a:r>
              <a:rPr lang="en-US" sz="2000" dirty="0"/>
              <a:t>σχετικά με 10 δεξιότητες και τεχνικές διαχείρισης χρόνου για φοιτητές: </a:t>
            </a:r>
            <a:r>
              <a:rPr lang="en-US" sz="2000" dirty="0">
                <a:hlinkClick r:id="rId8"/>
              </a:rPr>
              <a:t>https:</a:t>
            </a:r>
            <a:r>
              <a:rPr lang="en-US" sz="2000" dirty="0"/>
              <a:t>//www.simplilearn.com/tutorials/time-management-tutorial/best-time-management-tips-for-students </a:t>
            </a:r>
          </a:p>
        </p:txBody>
      </p:sp>
      <p:sp>
        <p:nvSpPr>
          <p:cNvPr id="3" name="Google Shape;128;p3">
            <a:extLst>
              <a:ext uri="{FF2B5EF4-FFF2-40B4-BE49-F238E27FC236}">
                <a16:creationId xmlns:a16="http://schemas.microsoft.com/office/drawing/2014/main" id="{D3708760-12C5-3267-1785-DD92C547CD8C}"/>
              </a:ext>
            </a:extLst>
          </p:cNvPr>
          <p:cNvSpPr txBox="1"/>
          <p:nvPr/>
        </p:nvSpPr>
        <p:spPr>
          <a:xfrm>
            <a:off x="5614551" y="8936619"/>
            <a:ext cx="10535150" cy="1206484"/>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l-GR" sz="1400" b="0" i="0" dirty="0">
                <a:solidFill>
                  <a:srgbClr val="26324B"/>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lang="el-GR" sz="1100" b="0" i="0" u="none" strike="noStrike" cap="none" dirty="0">
              <a:solidFill>
                <a:srgbClr val="121212"/>
              </a:solidFill>
              <a:latin typeface="Arial"/>
              <a:ea typeface="Arial"/>
              <a:cs typeface="Arial"/>
              <a:sym typeface="Arial"/>
            </a:endParaRPr>
          </a:p>
        </p:txBody>
      </p:sp>
      <p:pic>
        <p:nvPicPr>
          <p:cNvPr id="7" name="Google Shape;92;p1">
            <a:extLst>
              <a:ext uri="{FF2B5EF4-FFF2-40B4-BE49-F238E27FC236}">
                <a16:creationId xmlns:a16="http://schemas.microsoft.com/office/drawing/2014/main" id="{5EBDD5F5-E91B-E6E2-A55A-AA3ECB53441E}"/>
              </a:ext>
            </a:extLst>
          </p:cNvPr>
          <p:cNvPicPr preferRelativeResize="0"/>
          <p:nvPr/>
        </p:nvPicPr>
        <p:blipFill rotWithShape="1">
          <a:blip r:embed="rId9">
            <a:alphaModFix/>
          </a:blip>
          <a:srcRect/>
          <a:stretch/>
        </p:blipFill>
        <p:spPr>
          <a:xfrm>
            <a:off x="16417863" y="9142466"/>
            <a:ext cx="1310997" cy="47672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5465</Words>
  <Application>Microsoft Office PowerPoint</Application>
  <PresentationFormat>Custom</PresentationFormat>
  <Paragraphs>241</Paragraphs>
  <Slides>33</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Domna Kyriakidi</dc:creator>
  <cp:keywords>, docId:49219168B3A0443003E6A1EB997B4971</cp:keywords>
  <cp:lastModifiedBy>Sotiria Tsalamani</cp:lastModifiedBy>
  <cp:revision>36</cp:revision>
  <dcterms:created xsi:type="dcterms:W3CDTF">2006-08-16T00:00:00Z</dcterms:created>
  <dcterms:modified xsi:type="dcterms:W3CDTF">2024-11-09T10:53:21Z</dcterms:modified>
</cp:coreProperties>
</file>