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mlTkJU59tjKzXlZ7fImDe0SSbk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na Kyriakid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84"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0" name="Google Shape;7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a:spLocks noGrp="1"/>
          </p:cNvSpPr>
          <p:nvPr>
            <p:ph type="pic" idx="2"/>
          </p:nvPr>
        </p:nvSpPr>
        <p:spPr>
          <a:xfrm>
            <a:off x="1792288" y="612775"/>
            <a:ext cx="5486400" cy="4114800"/>
          </a:xfrm>
          <a:prstGeom prst="rect">
            <a:avLst/>
          </a:prstGeom>
          <a:noFill/>
          <a:ln>
            <a:noFill/>
          </a:ln>
        </p:spPr>
      </p:sp>
      <p:sp>
        <p:nvSpPr>
          <p:cNvPr id="68" name="Google Shape;68;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phet.colorado.edu/" TargetMode="External"/><Relationship Id="rId5" Type="http://schemas.openxmlformats.org/officeDocument/2006/relationships/image" Target="../media/image1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mjA6uVB1-TA" TargetMode="External"/><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venngage.com/blog/what-is-an-infographic/" TargetMode="External"/><Relationship Id="rId5" Type="http://schemas.openxmlformats.org/officeDocument/2006/relationships/image" Target="../media/image20.jpg"/><Relationship Id="rId4" Type="http://schemas.openxmlformats.org/officeDocument/2006/relationships/image" Target="../media/image2.pn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3.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hyperlink" Target="https://www.digitallearninginstitute.com/blog/what-is-self-paced-learning-definition-benefits-and-tip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youtube.com/watch?v=BYBJQ5rIFjA" TargetMode="External"/><Relationship Id="rId5" Type="http://schemas.openxmlformats.org/officeDocument/2006/relationships/image" Target="../media/image25.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hyperlink" Target="https://fastercapital.com/topics/collaborative-learning-and-teamwork-in-simulation-centers.html" TargetMode="External"/><Relationship Id="rId3" Type="http://schemas.openxmlformats.org/officeDocument/2006/relationships/image" Target="../media/image11.png"/><Relationship Id="rId7" Type="http://schemas.openxmlformats.org/officeDocument/2006/relationships/hyperlink" Target="https://drexel.edu/soe/resources/teacher-resources/inspire-creativity-in-the-classro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ablconnect.harvard.edu/make-real-world-connections-course-material"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cctl.cam.ac.uk/newsletter/case-study-flipped-classroom" TargetMode="External"/><Relationship Id="rId4" Type="http://schemas.openxmlformats.org/officeDocument/2006/relationships/image" Target="../media/image11.png"/><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12.png"/><Relationship Id="rId7" Type="http://schemas.openxmlformats.org/officeDocument/2006/relationships/hyperlink" Target="https://files.eric.ed.gov/fulltext/EJ1301080.pdf"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er.educause.edu/articles/2015/7/anytime-and-anywhere-a-case-study-for-blended-learning" TargetMode="External"/><Relationship Id="rId4" Type="http://schemas.openxmlformats.org/officeDocument/2006/relationships/image" Target="../media/image11.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8" Type="http://schemas.openxmlformats.org/officeDocument/2006/relationships/hyperlink" Target="https://www.digitallearninginstitute.com/blog/what-is-self-paced-learning-definition-benefits-and-tips" TargetMode="External"/><Relationship Id="rId3" Type="http://schemas.openxmlformats.org/officeDocument/2006/relationships/hyperlink" Target="https://members.aect.org/pdf/Proceedings/proceedings13/2013i/13_21.pdf" TargetMode="External"/><Relationship Id="rId7" Type="http://schemas.openxmlformats.org/officeDocument/2006/relationships/hyperlink" Target="https://venngage.com/blog/what-is-an-infographic/" TargetMode="External"/><Relationship Id="rId12"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fastercapital.com/topics/collaborative-learning-and-teamwork-in-simulation-centers.html" TargetMode="External"/><Relationship Id="rId11" Type="http://schemas.openxmlformats.org/officeDocument/2006/relationships/image" Target="../media/image18.png"/><Relationship Id="rId5" Type="http://schemas.openxmlformats.org/officeDocument/2006/relationships/hyperlink" Target="https://drexel.edu/soe/resources/teacher-resources/inspire-creativity-in-the-classroom" TargetMode="External"/><Relationship Id="rId10" Type="http://schemas.openxmlformats.org/officeDocument/2006/relationships/image" Target="../media/image2.png"/><Relationship Id="rId4" Type="http://schemas.openxmlformats.org/officeDocument/2006/relationships/hyperlink" Target="https://ablconnect.harvard.edu/make-real-world-connections-course-material" TargetMode="External"/><Relationship Id="rId9"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iste.org/blog/get-started-with-blended-learning" TargetMode="External"/><Relationship Id="rId7"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youtube.com/watch?v=BYBJQ5rIFjA" TargetMode="External"/><Relationship Id="rId5" Type="http://schemas.openxmlformats.org/officeDocument/2006/relationships/hyperlink" Target="https://www.youtube.com/watch?v=mjA6uVB1-TA" TargetMode="External"/><Relationship Id="rId10" Type="http://schemas.openxmlformats.org/officeDocument/2006/relationships/image" Target="../media/image3.png"/><Relationship Id="rId4" Type="http://schemas.openxmlformats.org/officeDocument/2006/relationships/hyperlink" Target="https://www.youtube.com/watch?v=-bwhR1ZKGRE" TargetMode="External"/><Relationship Id="rId9" Type="http://schemas.openxmlformats.org/officeDocument/2006/relationships/image" Target="../media/image18.png"/></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1028700" y="3042860"/>
            <a:ext cx="9259269" cy="38779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l-GR" sz="4400" b="1" i="0" u="none" strike="noStrike" cap="none" dirty="0">
                <a:solidFill>
                  <a:srgbClr val="FB8709"/>
                </a:solidFill>
                <a:latin typeface="Arial"/>
                <a:ea typeface="Arial"/>
                <a:cs typeface="Arial"/>
                <a:sym typeface="Arial"/>
              </a:rPr>
              <a:t>Ενότητα 4 - </a:t>
            </a:r>
            <a:r>
              <a:rPr lang="el" sz="4400" b="1" i="0" u="none" strike="noStrike" cap="none" dirty="0">
                <a:solidFill>
                  <a:srgbClr val="FB8709"/>
                </a:solidFill>
                <a:latin typeface="Arial"/>
                <a:ea typeface="Arial"/>
                <a:cs typeface="Arial"/>
                <a:sym typeface="Arial"/>
              </a:rPr>
              <a:t>Εφαρμογή της Προσέγγισης Αντεστραμμένης Τάξης και Συνεργατικής Μάθησης</a:t>
            </a:r>
            <a:endParaRPr sz="4400" b="1"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l" sz="4000" b="1" dirty="0">
                <a:solidFill>
                  <a:srgbClr val="053249"/>
                </a:solidFill>
              </a:rPr>
              <a:t>Μάθημα 3 -</a:t>
            </a:r>
            <a:r>
              <a:rPr lang="el" sz="4000" b="1" i="0" u="none" strike="noStrike" cap="none" dirty="0">
                <a:solidFill>
                  <a:srgbClr val="053249"/>
                </a:solidFill>
                <a:latin typeface="Arial"/>
                <a:ea typeface="Arial"/>
                <a:cs typeface="Arial"/>
                <a:sym typeface="Arial"/>
              </a:rPr>
              <a:t>Μεικτή Μάθηση σε Δράση: Ενσωμάτωση διαδικτυακών και προσωπικών στοιχείων</a:t>
            </a:r>
            <a:endParaRPr sz="8700" b="1" i="0" u="none" strike="noStrike" cap="none" dirty="0">
              <a:solidFill>
                <a:srgbClr val="053249"/>
              </a:solidFill>
              <a:latin typeface="Arial"/>
              <a:ea typeface="Arial"/>
              <a:cs typeface="Arial"/>
              <a:sym typeface="Arial"/>
            </a:endParaRPr>
          </a:p>
        </p:txBody>
      </p:sp>
      <p:sp>
        <p:nvSpPr>
          <p:cNvPr id="89" name="Google Shape;89;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90" name="Google Shape;90;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91" name="Google Shape;91;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92" name="Google Shape;92;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93" name="Google Shape;93;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l" sz="3499" b="0" i="0" u="none" strike="noStrike" cap="none">
                <a:solidFill>
                  <a:srgbClr val="053249"/>
                </a:solidFill>
                <a:latin typeface="Arial"/>
                <a:ea typeface="Arial"/>
                <a:cs typeface="Arial"/>
                <a:sym typeface="Arial"/>
              </a:rPr>
              <a:t>CollaboratiVET Curriculum για δασκάλους/εκπαιδευτές/εκπαιδευτές ΕΕΚ</a:t>
            </a:r>
            <a:endParaRPr sz="1400" b="0" i="0" u="none" strike="noStrike" cap="none">
              <a:solidFill>
                <a:srgbClr val="000000"/>
              </a:solidFill>
              <a:latin typeface="Arial"/>
              <a:ea typeface="Arial"/>
              <a:cs typeface="Arial"/>
              <a:sym typeface="Arial"/>
            </a:endParaRPr>
          </a:p>
        </p:txBody>
      </p:sp>
      <p:sp>
        <p:nvSpPr>
          <p:cNvPr id="95" name="Google Shape;95;p1"/>
          <p:cNvSpPr txBox="1"/>
          <p:nvPr/>
        </p:nvSpPr>
        <p:spPr>
          <a:xfrm>
            <a:off x="4325513" y="8577697"/>
            <a:ext cx="6720632"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050" b="0" i="0" u="none" strike="noStrike" cap="none" dirty="0">
              <a:solidFill>
                <a:srgbClr val="121212"/>
              </a:solidFill>
              <a:latin typeface="Arial"/>
              <a:ea typeface="Arial"/>
              <a:cs typeface="Arial"/>
              <a:sym typeface="Arial"/>
            </a:endParaRPr>
          </a:p>
        </p:txBody>
      </p:sp>
      <p:pic>
        <p:nvPicPr>
          <p:cNvPr id="96" name="Google Shape;96;p1"/>
          <p:cNvPicPr preferRelativeResize="0"/>
          <p:nvPr/>
        </p:nvPicPr>
        <p:blipFill rotWithShape="1">
          <a:blip r:embed="rId5">
            <a:alphaModFix/>
          </a:blip>
          <a:srcRect/>
          <a:stretch/>
        </p:blipFill>
        <p:spPr>
          <a:xfrm>
            <a:off x="16303212" y="9279432"/>
            <a:ext cx="1299500" cy="459237"/>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09CA8332-F2E6-BAA5-1851-B6D16BE9C6C6}"/>
              </a:ext>
            </a:extLst>
          </p:cNvPr>
          <p:cNvPicPr>
            <a:picLocks noChangeAspect="1"/>
          </p:cNvPicPr>
          <p:nvPr/>
        </p:nvPicPr>
        <p:blipFill>
          <a:blip r:embed="rId6"/>
          <a:srcRect r="59736" b="14882"/>
          <a:stretch/>
        </p:blipFill>
        <p:spPr>
          <a:xfrm>
            <a:off x="10849375" y="777949"/>
            <a:ext cx="6515473" cy="7747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7"/>
        <p:cNvGrpSpPr/>
        <p:nvPr/>
      </p:nvGrpSpPr>
      <p:grpSpPr>
        <a:xfrm>
          <a:off x="0" y="0"/>
          <a:ext cx="0" cy="0"/>
          <a:chOff x="0" y="0"/>
          <a:chExt cx="0" cy="0"/>
        </a:xfrm>
      </p:grpSpPr>
      <p:sp>
        <p:nvSpPr>
          <p:cNvPr id="248" name="Google Shape;248;p40"/>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l" sz="3200" b="0" i="0" u="none" strike="noStrike" cap="none">
                <a:solidFill>
                  <a:srgbClr val="033C5B"/>
                </a:solidFill>
                <a:latin typeface="Arial"/>
                <a:ea typeface="Arial"/>
                <a:cs typeface="Arial"/>
                <a:sym typeface="Arial"/>
              </a:rPr>
              <a:t>Παραδείγματα Επιλογής Τρόπου</a:t>
            </a:r>
            <a:endParaRPr sz="3200" b="0" i="0" u="none" strike="noStrike" cap="none">
              <a:solidFill>
                <a:srgbClr val="033C5B"/>
              </a:solidFill>
              <a:latin typeface="Arial"/>
              <a:ea typeface="Arial"/>
              <a:cs typeface="Arial"/>
              <a:sym typeface="Arial"/>
            </a:endParaRPr>
          </a:p>
        </p:txBody>
      </p:sp>
      <p:sp>
        <p:nvSpPr>
          <p:cNvPr id="249" name="Google Shape;249;p4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51" name="Google Shape;251;p4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4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53" name="Google Shape;253;p4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54" name="Google Shape;254;p4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56" name="Google Shape;256;p4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40"/>
          <p:cNvSpPr txBox="1"/>
          <p:nvPr/>
        </p:nvSpPr>
        <p:spPr>
          <a:xfrm>
            <a:off x="3056566" y="2022764"/>
            <a:ext cx="6710888" cy="63094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l" sz="2000" b="1" i="0" u="none" strike="noStrike" cap="none">
                <a:solidFill>
                  <a:srgbClr val="E36C09"/>
                </a:solidFill>
                <a:latin typeface="Arial"/>
                <a:ea typeface="Arial"/>
                <a:cs typeface="Arial"/>
                <a:sym typeface="Arial"/>
              </a:rPr>
              <a:t>Πολυμέσα για σύνθετα θέματα:</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l" sz="2000" b="1" i="0" u="none" strike="noStrike" cap="none">
                <a:solidFill>
                  <a:srgbClr val="E36C09"/>
                </a:solidFill>
                <a:latin typeface="Arial"/>
                <a:ea typeface="Arial"/>
                <a:cs typeface="Arial"/>
                <a:sym typeface="Arial"/>
              </a:rPr>
              <a:t>Αλληλεπίδραση με περίπλοκες έννοιες:</a:t>
            </a:r>
            <a:r>
              <a:rPr lang="el" sz="2000" b="0" i="0" u="none" strike="noStrike" cap="none">
                <a:solidFill>
                  <a:srgbClr val="E36C09"/>
                </a:solidFill>
                <a:latin typeface="Arial"/>
                <a:ea typeface="Arial"/>
                <a:cs typeface="Arial"/>
                <a:sym typeface="Arial"/>
              </a:rPr>
              <a:t> </a:t>
            </a:r>
            <a:r>
              <a:rPr lang="el" sz="2000" b="0" i="0" u="none" strike="noStrike" cap="none">
                <a:solidFill>
                  <a:srgbClr val="000000"/>
                </a:solidFill>
                <a:latin typeface="Arial"/>
                <a:ea typeface="Arial"/>
                <a:cs typeface="Arial"/>
                <a:sym typeface="Arial"/>
              </a:rPr>
              <a:t>Εργαλεία πολυμέσων, όπως βίντεο, κινούμενα σχέδια και προσομοιώσεις, βοηθούν στην απλοποίηση σύνθετων θεμάτων κάνοντας πιο προσιτές τις αφηρημένες ιδέες.</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l" sz="2000" b="1" i="0" u="none" strike="noStrike" cap="none">
                <a:solidFill>
                  <a:srgbClr val="E36C09"/>
                </a:solidFill>
                <a:latin typeface="Arial"/>
                <a:ea typeface="Arial"/>
                <a:cs typeface="Arial"/>
                <a:sym typeface="Arial"/>
              </a:rPr>
              <a:t>Αυτορυθμισμένη εξερεύνηση:</a:t>
            </a:r>
            <a:r>
              <a:rPr lang="el" sz="2000" b="0" i="0" u="none" strike="noStrike" cap="none">
                <a:solidFill>
                  <a:srgbClr val="E36C09"/>
                </a:solidFill>
                <a:latin typeface="Arial"/>
                <a:ea typeface="Arial"/>
                <a:cs typeface="Arial"/>
                <a:sym typeface="Arial"/>
              </a:rPr>
              <a:t> </a:t>
            </a:r>
            <a:r>
              <a:rPr lang="el" sz="2000" b="0" i="0" u="none" strike="noStrike" cap="none">
                <a:solidFill>
                  <a:srgbClr val="000000"/>
                </a:solidFill>
                <a:latin typeface="Arial"/>
                <a:ea typeface="Arial"/>
                <a:cs typeface="Arial"/>
                <a:sym typeface="Arial"/>
              </a:rPr>
              <a:t>Τα πολυμέσα επιτρέπουν στους μαθητές να μαθαίνουν με τον δικό τους ρυθμό, επανεξετάζοντας το απαιτητικό περιεχόμενο όπως απαιτείται.</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l" sz="2000" b="1" i="0" u="none" strike="noStrike" cap="none">
                <a:solidFill>
                  <a:srgbClr val="E36C09"/>
                </a:solidFill>
                <a:latin typeface="Arial"/>
                <a:ea typeface="Arial"/>
                <a:cs typeface="Arial"/>
                <a:sym typeface="Arial"/>
              </a:rPr>
              <a:t>Χρήση οπτικών εργαλείων:</a:t>
            </a:r>
            <a:r>
              <a:rPr lang="el" sz="2000" b="0" i="0" u="none" strike="noStrike" cap="none">
                <a:solidFill>
                  <a:srgbClr val="E36C09"/>
                </a:solidFill>
                <a:latin typeface="Arial"/>
                <a:ea typeface="Arial"/>
                <a:cs typeface="Arial"/>
                <a:sym typeface="Arial"/>
              </a:rPr>
              <a:t> </a:t>
            </a:r>
            <a:r>
              <a:rPr lang="el" sz="2000" b="0" i="0" u="none" strike="noStrike" cap="none">
                <a:solidFill>
                  <a:srgbClr val="000000"/>
                </a:solidFill>
                <a:latin typeface="Arial"/>
                <a:ea typeface="Arial"/>
                <a:cs typeface="Arial"/>
                <a:sym typeface="Arial"/>
              </a:rPr>
              <a:t>Τα βίντεο, τα κινούμενα σχέδια και οι προσομοιώσεις εμπλέκουν πολλαπλές αισθήσεις, καθιστώντας τα ιδανικά για θέματα που απαιτούν οπτικοποίηση, όπως η επιστήμη ή η μηχανική.</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40"/>
          <p:cNvSpPr txBox="1"/>
          <p:nvPr/>
        </p:nvSpPr>
        <p:spPr>
          <a:xfrm>
            <a:off x="10593440" y="2022764"/>
            <a:ext cx="7186036" cy="61555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l" sz="2000" b="1" i="0" u="none" strike="noStrike" cap="none">
                <a:solidFill>
                  <a:srgbClr val="E36C09"/>
                </a:solidFill>
                <a:latin typeface="Arial"/>
                <a:ea typeface="Arial"/>
                <a:cs typeface="Arial"/>
                <a:sym typeface="Arial"/>
              </a:rPr>
              <a:t>Προσωπικά για Συνεργατική Μάθηση:</a:t>
            </a:r>
            <a:endParaRPr/>
          </a:p>
          <a:p>
            <a:pPr marL="342900" marR="0" lvl="0" indent="-215900" algn="l" rtl="0">
              <a:lnSpc>
                <a:spcPct val="15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l" sz="2000" b="1" i="0" u="none" strike="noStrike" cap="none">
                <a:solidFill>
                  <a:srgbClr val="E36C09"/>
                </a:solidFill>
                <a:latin typeface="Arial"/>
                <a:ea typeface="Arial"/>
                <a:cs typeface="Arial"/>
                <a:sym typeface="Arial"/>
              </a:rPr>
              <a:t>Άμεση αλληλεπίδραση:</a:t>
            </a:r>
            <a:r>
              <a:rPr lang="el" sz="2000" b="0" i="0" u="none" strike="noStrike" cap="none">
                <a:solidFill>
                  <a:srgbClr val="E36C09"/>
                </a:solidFill>
                <a:latin typeface="Arial"/>
                <a:ea typeface="Arial"/>
                <a:cs typeface="Arial"/>
                <a:sym typeface="Arial"/>
              </a:rPr>
              <a:t> </a:t>
            </a:r>
            <a:r>
              <a:rPr lang="el" sz="2000" b="0" i="0" u="none" strike="noStrike" cap="none">
                <a:solidFill>
                  <a:srgbClr val="000000"/>
                </a:solidFill>
                <a:latin typeface="Arial"/>
                <a:ea typeface="Arial"/>
                <a:cs typeface="Arial"/>
                <a:sym typeface="Arial"/>
              </a:rPr>
              <a:t>Η διαπροσωπική μάθηση προωθεί την επικοινωνία πρόσωπο με πρόσωπο, ενισχύοντας τη συνεργασία σε πραγματικό χρόνο και την ανταλλαγή ιδεών.</a:t>
            </a:r>
            <a:endParaRPr sz="2000" b="0" i="0" u="none" strike="noStrike" cap="none">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l" sz="2000" b="1" i="0" u="none" strike="noStrike" cap="none">
                <a:solidFill>
                  <a:srgbClr val="E36C09"/>
                </a:solidFill>
                <a:latin typeface="Arial"/>
                <a:ea typeface="Arial"/>
                <a:cs typeface="Arial"/>
                <a:sym typeface="Arial"/>
              </a:rPr>
              <a:t>Πρακτικές Δραστηριότητες:</a:t>
            </a:r>
            <a:r>
              <a:rPr lang="el" sz="2000" b="0" i="0" u="none" strike="noStrike" cap="none">
                <a:solidFill>
                  <a:srgbClr val="E36C09"/>
                </a:solidFill>
                <a:latin typeface="Arial"/>
                <a:ea typeface="Arial"/>
                <a:cs typeface="Arial"/>
                <a:sym typeface="Arial"/>
              </a:rPr>
              <a:t> </a:t>
            </a:r>
            <a:r>
              <a:rPr lang="el" sz="2000" b="0" i="0" u="none" strike="noStrike" cap="none">
                <a:solidFill>
                  <a:srgbClr val="000000"/>
                </a:solidFill>
                <a:latin typeface="Arial"/>
                <a:ea typeface="Arial"/>
                <a:cs typeface="Arial"/>
                <a:sym typeface="Arial"/>
              </a:rPr>
              <a:t>Είναι ιδανικό για πρακτικές εργασίες, όπως εργαστηριακή εργασία ή επαγγελματική εκπαίδευση, όπου απαιτείται φυσική αλληλεπίδραση με υλικά.</a:t>
            </a: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l" sz="2000" b="1" i="0" u="none" strike="noStrike" cap="none">
                <a:solidFill>
                  <a:srgbClr val="E36C09"/>
                </a:solidFill>
                <a:latin typeface="Arial"/>
                <a:ea typeface="Arial"/>
                <a:cs typeface="Arial"/>
                <a:sym typeface="Arial"/>
              </a:rPr>
              <a:t>Άμεση ανατροφοδότηση και συζήτηση:</a:t>
            </a:r>
            <a:r>
              <a:rPr lang="el" sz="2000" b="0" i="0" u="none" strike="noStrike" cap="none">
                <a:solidFill>
                  <a:srgbClr val="E36C09"/>
                </a:solidFill>
                <a:latin typeface="Arial"/>
                <a:ea typeface="Arial"/>
                <a:cs typeface="Arial"/>
                <a:sym typeface="Arial"/>
              </a:rPr>
              <a:t> </a:t>
            </a:r>
            <a:r>
              <a:rPr lang="el" sz="2000" b="0" i="0" u="none" strike="noStrike" cap="none">
                <a:solidFill>
                  <a:srgbClr val="000000"/>
                </a:solidFill>
                <a:latin typeface="Arial"/>
                <a:ea typeface="Arial"/>
                <a:cs typeface="Arial"/>
                <a:sym typeface="Arial"/>
              </a:rPr>
              <a:t>Η αυτοπροσώπως διδασκαλία επιτρέπει την άμεση ανατροφοδότηση και δυναμικές συζητήσεις, ενισχύοντας τη συμμετοχή και την αλληλεπίδραση των μαθητών.</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76A7ED24-6276-5B34-E8C8-E9F2EEE08105}"/>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6045C76A-1E2E-9783-D03C-E74087139147}"/>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3"/>
        <p:cNvGrpSpPr/>
        <p:nvPr/>
      </p:nvGrpSpPr>
      <p:grpSpPr>
        <a:xfrm>
          <a:off x="0" y="0"/>
          <a:ext cx="0" cy="0"/>
          <a:chOff x="0" y="0"/>
          <a:chExt cx="0" cy="0"/>
        </a:xfrm>
      </p:grpSpPr>
      <p:sp>
        <p:nvSpPr>
          <p:cNvPr id="264" name="Google Shape;264;p41"/>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l" sz="3200" b="0" i="0" u="none" strike="noStrike" cap="none">
                <a:solidFill>
                  <a:srgbClr val="033C5B"/>
                </a:solidFill>
                <a:latin typeface="Arial"/>
                <a:ea typeface="Arial"/>
                <a:cs typeface="Arial"/>
                <a:sym typeface="Arial"/>
              </a:rPr>
              <a:t>Παραδείγματα Επιλογής Τρόπου</a:t>
            </a:r>
            <a:endParaRPr sz="3200" b="0" i="0" u="none" strike="noStrike" cap="none">
              <a:solidFill>
                <a:srgbClr val="033C5B"/>
              </a:solidFill>
              <a:latin typeface="Arial"/>
              <a:ea typeface="Arial"/>
              <a:cs typeface="Arial"/>
              <a:sym typeface="Arial"/>
            </a:endParaRPr>
          </a:p>
        </p:txBody>
      </p:sp>
      <p:sp>
        <p:nvSpPr>
          <p:cNvPr id="265" name="Google Shape;265;p4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4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67" name="Google Shape;267;p4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4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69" name="Google Shape;269;p4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70" name="Google Shape;270;p4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72" name="Google Shape;272;p4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41"/>
          <p:cNvPicPr preferRelativeResize="0"/>
          <p:nvPr/>
        </p:nvPicPr>
        <p:blipFill rotWithShape="1">
          <a:blip r:embed="rId7">
            <a:alphaModFix/>
          </a:blip>
          <a:srcRect/>
          <a:stretch/>
        </p:blipFill>
        <p:spPr>
          <a:xfrm>
            <a:off x="5154958" y="2633202"/>
            <a:ext cx="9904933" cy="4168174"/>
          </a:xfrm>
          <a:prstGeom prst="rect">
            <a:avLst/>
          </a:prstGeom>
          <a:noFill/>
          <a:ln>
            <a:noFill/>
          </a:ln>
        </p:spPr>
      </p:pic>
      <p:sp>
        <p:nvSpPr>
          <p:cNvPr id="274" name="Google Shape;274;p41"/>
          <p:cNvSpPr txBox="1"/>
          <p:nvPr/>
        </p:nvSpPr>
        <p:spPr>
          <a:xfrm>
            <a:off x="5154958" y="6493599"/>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1400" b="0" i="0" u="none" strike="noStrike" cap="none">
                <a:solidFill>
                  <a:srgbClr val="000000"/>
                </a:solidFill>
                <a:latin typeface="Arial"/>
                <a:ea typeface="Arial"/>
                <a:cs typeface="Arial"/>
                <a:sym typeface="Arial"/>
              </a:rPr>
              <a:t>Κατασκευασμένο με AI</a:t>
            </a: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2EB7959A-7FFA-85B5-8F2A-15891AE6BB5F}"/>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66AAF693-020E-A461-EFA7-87C4FA277BFF}"/>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9"/>
        <p:cNvGrpSpPr/>
        <p:nvPr/>
      </p:nvGrpSpPr>
      <p:grpSpPr>
        <a:xfrm>
          <a:off x="0" y="0"/>
          <a:ext cx="0" cy="0"/>
          <a:chOff x="0" y="0"/>
          <a:chExt cx="0" cy="0"/>
        </a:xfrm>
      </p:grpSpPr>
      <p:sp>
        <p:nvSpPr>
          <p:cNvPr id="280" name="Google Shape;280;p8"/>
          <p:cNvSpPr txBox="1"/>
          <p:nvPr/>
        </p:nvSpPr>
        <p:spPr>
          <a:xfrm>
            <a:off x="1298579" y="404684"/>
            <a:ext cx="11834641"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l" sz="3200" b="1" i="0" u="none" strike="noStrike" cap="none" dirty="0">
                <a:solidFill>
                  <a:srgbClr val="033C5B"/>
                </a:solidFill>
                <a:latin typeface="Arial"/>
                <a:ea typeface="Arial"/>
                <a:cs typeface="Arial"/>
                <a:sym typeface="Arial"/>
              </a:rPr>
              <a:t>Επιλέγοντας τη σωστή μέθοδο</a:t>
            </a:r>
            <a:endParaRPr sz="3200" b="1" i="0" u="none" strike="noStrike" cap="none" dirty="0">
              <a:solidFill>
                <a:srgbClr val="000000"/>
              </a:solidFill>
              <a:latin typeface="Arial"/>
              <a:ea typeface="Arial"/>
              <a:cs typeface="Arial"/>
              <a:sym typeface="Arial"/>
            </a:endParaRPr>
          </a:p>
        </p:txBody>
      </p:sp>
      <p:sp>
        <p:nvSpPr>
          <p:cNvPr id="281" name="Google Shape;281;p8"/>
          <p:cNvSpPr txBox="1"/>
          <p:nvPr/>
        </p:nvSpPr>
        <p:spPr>
          <a:xfrm>
            <a:off x="1556546" y="1443040"/>
            <a:ext cx="13835906" cy="507831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l" sz="2000" b="1" i="0" u="none" strike="noStrike" cap="none" dirty="0">
                <a:solidFill>
                  <a:srgbClr val="E36C09"/>
                </a:solidFill>
                <a:latin typeface="Arial"/>
                <a:ea typeface="Arial"/>
                <a:cs typeface="Arial"/>
                <a:sym typeface="Arial"/>
              </a:rPr>
              <a:t>Αποτελεσματική ενσωμάτωση τρόπων:</a:t>
            </a:r>
            <a:endParaRPr sz="2000" b="0" i="0" u="none" strike="noStrike" cap="none" dirty="0">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l" sz="2000" b="0" i="0" u="none" strike="noStrike" cap="none" dirty="0">
                <a:solidFill>
                  <a:schemeClr val="dk1"/>
                </a:solidFill>
                <a:latin typeface="Arial"/>
                <a:ea typeface="Arial"/>
                <a:cs typeface="Arial"/>
                <a:sym typeface="Arial"/>
              </a:rPr>
              <a:t>Εξασφαλίστε ομαλές μεταβάσεις μεταξύ ηλεκτρονικών και εκτός σύνδεσης στοιχείων.</a:t>
            </a:r>
            <a:endParaRPr sz="20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l" sz="2000" b="0" i="0" u="none" strike="noStrike" cap="none" dirty="0">
                <a:solidFill>
                  <a:schemeClr val="dk1"/>
                </a:solidFill>
                <a:latin typeface="Arial"/>
                <a:ea typeface="Arial"/>
                <a:cs typeface="Arial"/>
                <a:sym typeface="Arial"/>
              </a:rPr>
              <a:t>Χρησιμοποιήστε διαδικτυακές πλατφόρμες για δραστηριότητες πριν ή μετά το μάθημα για να συμπληρώσετε τις διαπροσωπικές συνεδρίες.</a:t>
            </a:r>
            <a:endParaRPr sz="20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l" sz="2000" b="0" i="0" u="none" strike="noStrike" cap="none" dirty="0">
                <a:solidFill>
                  <a:schemeClr val="dk1"/>
                </a:solidFill>
                <a:latin typeface="Arial"/>
                <a:ea typeface="Arial"/>
                <a:cs typeface="Arial"/>
                <a:sym typeface="Arial"/>
              </a:rPr>
              <a:t>Ενθαρρύνετε την ανατροφοδότηση από τους μαθητές για να βελτιώνουν συνεχώς το μείγμα των τρόπων.</a:t>
            </a:r>
            <a:endParaRPr sz="2000" b="0" i="0" u="none" strike="noStrike" cap="none" dirty="0">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chemeClr val="dk1"/>
              </a:buClr>
              <a:buSzPts val="26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l" sz="2000" b="1" i="0" u="none" strike="noStrike" cap="none" dirty="0">
                <a:solidFill>
                  <a:srgbClr val="E36C09"/>
                </a:solidFill>
                <a:latin typeface="Arial"/>
                <a:ea typeface="Arial"/>
                <a:cs typeface="Arial"/>
                <a:sym typeface="Arial"/>
              </a:rPr>
              <a:t>Πλεονεκτήματα της στοχαστικής ολοκλήρωσης</a:t>
            </a:r>
            <a:endParaRPr sz="2000" b="0" i="0" u="none" strike="noStrike" cap="none" dirty="0">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Noto Sans Symbols"/>
              <a:buChar char="✔"/>
            </a:pPr>
            <a:r>
              <a:rPr lang="el" sz="2000" b="0" i="0" u="none" strike="noStrike" cap="none" dirty="0">
                <a:solidFill>
                  <a:schemeClr val="dk1"/>
                </a:solidFill>
                <a:latin typeface="Arial"/>
                <a:ea typeface="Arial"/>
                <a:cs typeface="Arial"/>
                <a:sym typeface="Arial"/>
              </a:rPr>
              <a:t>Βελτιωμένη κατανόηση μέσω της χρήσης των καταλληλότερων εργαλείων για κάθε θέμα.</a:t>
            </a:r>
            <a:endParaRPr sz="20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Noto Sans Symbols"/>
              <a:buChar char="✔"/>
            </a:pPr>
            <a:r>
              <a:rPr lang="el" sz="2000" b="0" i="0" u="none" strike="noStrike" cap="none" dirty="0">
                <a:solidFill>
                  <a:schemeClr val="dk1"/>
                </a:solidFill>
                <a:latin typeface="Arial"/>
                <a:ea typeface="Arial"/>
                <a:cs typeface="Arial"/>
                <a:sym typeface="Arial"/>
              </a:rPr>
              <a:t>Μεγαλύτερη δέσμευση των μαθητών καλύπτοντας διαφορετικά στυλ και προτιμήσεις μάθησης.</a:t>
            </a:r>
            <a:endParaRPr sz="20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Noto Sans Symbols"/>
              <a:buChar char="✔"/>
            </a:pPr>
            <a:r>
              <a:rPr lang="el" sz="2000" b="0" i="0" u="none" strike="noStrike" cap="none" dirty="0">
                <a:solidFill>
                  <a:schemeClr val="dk1"/>
                </a:solidFill>
                <a:latin typeface="Arial"/>
                <a:ea typeface="Arial"/>
                <a:cs typeface="Arial"/>
                <a:sym typeface="Arial"/>
              </a:rPr>
              <a:t>Ευελιξία στις μεθόδους διδασκαλίας, που οδηγεί σε πιο δυναμικά και προσαρμόσιμα σχέδια μαθημάτων.</a:t>
            </a: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rgbClr val="121212"/>
              </a:solidFill>
              <a:latin typeface="Arial"/>
              <a:ea typeface="Arial"/>
              <a:cs typeface="Arial"/>
              <a:sym typeface="Arial"/>
            </a:endParaRPr>
          </a:p>
        </p:txBody>
      </p:sp>
      <p:sp>
        <p:nvSpPr>
          <p:cNvPr id="282" name="Google Shape;282;p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5" name="Google Shape;285;p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8" name="Google Shape;288;p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8"/>
          <p:cNvSpPr txBox="1"/>
          <p:nvPr/>
        </p:nvSpPr>
        <p:spPr>
          <a:xfrm>
            <a:off x="2013784" y="3966025"/>
            <a:ext cx="12411594" cy="55521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r>
              <a:rPr lang="el" sz="1600" b="0" i="0" u="none" strike="noStrike" cap="none">
                <a:solidFill>
                  <a:srgbClr val="121212"/>
                </a:solidFill>
                <a:latin typeface="Arial"/>
                <a:ea typeface="Arial"/>
                <a:cs typeface="Arial"/>
                <a:sym typeface="Arial"/>
              </a:rPr>
              <a:t>.</a:t>
            </a:r>
            <a:endParaRPr sz="1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600"/>
              <a:buFont typeface="Arial"/>
              <a:buNone/>
            </a:pPr>
            <a:endParaRPr sz="1600" b="0" i="0" u="none" strike="noStrike" cap="none">
              <a:solidFill>
                <a:srgbClr val="121212"/>
              </a:solidFill>
              <a:latin typeface="Arial"/>
              <a:ea typeface="Arial"/>
              <a:cs typeface="Arial"/>
              <a:sym typeface="Arial"/>
            </a:endParaRPr>
          </a:p>
        </p:txBody>
      </p:sp>
      <p:sp>
        <p:nvSpPr>
          <p:cNvPr id="291" name="Google Shape;291;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92" name="Google Shape;292;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94" name="Google Shape;294;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5" name="Google Shape;295;p8"/>
          <p:cNvPicPr preferRelativeResize="0"/>
          <p:nvPr/>
        </p:nvPicPr>
        <p:blipFill rotWithShape="1">
          <a:blip r:embed="rId5">
            <a:alphaModFix/>
          </a:blip>
          <a:srcRect/>
          <a:stretch/>
        </p:blipFill>
        <p:spPr>
          <a:xfrm>
            <a:off x="13584145" y="3030001"/>
            <a:ext cx="3147309" cy="2857023"/>
          </a:xfrm>
          <a:prstGeom prst="rect">
            <a:avLst/>
          </a:prstGeom>
          <a:noFill/>
          <a:ln>
            <a:noFill/>
          </a:ln>
        </p:spPr>
      </p:pic>
      <p:sp>
        <p:nvSpPr>
          <p:cNvPr id="296" name="Google Shape;296;p8"/>
          <p:cNvSpPr/>
          <p:nvPr/>
        </p:nvSpPr>
        <p:spPr>
          <a:xfrm>
            <a:off x="1538080" y="6363291"/>
            <a:ext cx="11061361" cy="2009276"/>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97" name="Google Shape;297;p8"/>
          <p:cNvSpPr txBox="1"/>
          <p:nvPr/>
        </p:nvSpPr>
        <p:spPr>
          <a:xfrm>
            <a:off x="1693295" y="6724651"/>
            <a:ext cx="11617301" cy="18466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2000" b="0" i="0" u="none" strike="noStrike" cap="none" dirty="0">
                <a:solidFill>
                  <a:srgbClr val="000000"/>
                </a:solidFill>
                <a:latin typeface="Arial"/>
                <a:ea typeface="Arial"/>
                <a:cs typeface="Arial"/>
                <a:sym typeface="Arial"/>
              </a:rPr>
              <a:t>Σχεδιάστε ένα σύντομο μάθημα που ενσωματώνει στοιχεία τόσο online όσο και εκτός σύνδεσης. Προσδιορίστε τα ακόλουθα:</a:t>
            </a:r>
            <a:endParaRPr dirty="0"/>
          </a:p>
          <a:p>
            <a:pPr marL="342900" marR="0" lvl="0" indent="-342900" algn="l" rtl="0">
              <a:lnSpc>
                <a:spcPct val="100000"/>
              </a:lnSpc>
              <a:spcBef>
                <a:spcPts val="0"/>
              </a:spcBef>
              <a:spcAft>
                <a:spcPts val="0"/>
              </a:spcAft>
              <a:buClr>
                <a:srgbClr val="000000"/>
              </a:buClr>
              <a:buSzPts val="2000"/>
              <a:buFont typeface="Arial"/>
              <a:buChar char="•"/>
            </a:pPr>
            <a:r>
              <a:rPr lang="el" sz="2000" b="0" i="0" u="none" strike="noStrike" cap="none" dirty="0">
                <a:solidFill>
                  <a:srgbClr val="000000"/>
                </a:solidFill>
                <a:latin typeface="Arial"/>
                <a:ea typeface="Arial"/>
                <a:cs typeface="Arial"/>
                <a:sym typeface="Arial"/>
              </a:rPr>
              <a:t>Ποιο μέρος του μαθήματος είναι καταλληλότερο για online;</a:t>
            </a:r>
            <a:endParaRPr dirty="0"/>
          </a:p>
          <a:p>
            <a:pPr marL="342900" marR="0" lvl="0" indent="-342900" algn="l" rtl="0">
              <a:lnSpc>
                <a:spcPct val="100000"/>
              </a:lnSpc>
              <a:spcBef>
                <a:spcPts val="0"/>
              </a:spcBef>
              <a:spcAft>
                <a:spcPts val="0"/>
              </a:spcAft>
              <a:buClr>
                <a:srgbClr val="000000"/>
              </a:buClr>
              <a:buSzPts val="2000"/>
              <a:buFont typeface="Arial"/>
              <a:buChar char="•"/>
            </a:pPr>
            <a:r>
              <a:rPr lang="el" sz="2000" b="0" i="0" u="none" strike="noStrike" cap="none" dirty="0">
                <a:solidFill>
                  <a:srgbClr val="000000"/>
                </a:solidFill>
                <a:latin typeface="Arial"/>
                <a:ea typeface="Arial"/>
                <a:cs typeface="Arial"/>
                <a:sym typeface="Arial"/>
              </a:rPr>
              <a:t>Ποιο μέρος πρέπει να παραμείνει στο πρόσωπο;</a:t>
            </a:r>
            <a:endParaRPr dirty="0"/>
          </a:p>
          <a:p>
            <a:pPr marL="342900" marR="0" lvl="0" indent="-342900" algn="l" rtl="0">
              <a:lnSpc>
                <a:spcPct val="100000"/>
              </a:lnSpc>
              <a:spcBef>
                <a:spcPts val="0"/>
              </a:spcBef>
              <a:spcAft>
                <a:spcPts val="0"/>
              </a:spcAft>
              <a:buClr>
                <a:srgbClr val="000000"/>
              </a:buClr>
              <a:buSzPts val="2000"/>
              <a:buFont typeface="Arial"/>
              <a:buChar char="•"/>
            </a:pPr>
            <a:r>
              <a:rPr lang="el" sz="2000" b="0" i="0" u="none" strike="noStrike" cap="none" dirty="0">
                <a:solidFill>
                  <a:srgbClr val="000000"/>
                </a:solidFill>
                <a:latin typeface="Arial"/>
                <a:ea typeface="Arial"/>
                <a:cs typeface="Arial"/>
                <a:sym typeface="Arial"/>
              </a:rPr>
              <a:t>Πώς θα κάνετε μετάβαση μεταξύ των δύο;</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98" name="Google Shape;298;p8"/>
          <p:cNvSpPr txBox="1"/>
          <p:nvPr/>
        </p:nvSpPr>
        <p:spPr>
          <a:xfrm>
            <a:off x="6198641" y="6437405"/>
            <a:ext cx="329738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2000" b="1" i="0" u="none" strike="noStrike" cap="none" dirty="0">
                <a:solidFill>
                  <a:srgbClr val="E36C09"/>
                </a:solidFill>
                <a:latin typeface="Arial"/>
                <a:ea typeface="Arial"/>
                <a:cs typeface="Arial"/>
                <a:sym typeface="Arial"/>
              </a:rPr>
              <a:t>Ας εξασκηθούμε!</a:t>
            </a:r>
            <a:endParaRPr sz="2000" b="1" i="0" u="none" strike="noStrike" cap="none" dirty="0">
              <a:solidFill>
                <a:srgbClr val="E36C09"/>
              </a:solidFill>
              <a:latin typeface="Arial"/>
              <a:ea typeface="Arial"/>
              <a:cs typeface="Arial"/>
              <a:sym typeface="Arial"/>
            </a:endParaRPr>
          </a:p>
        </p:txBody>
      </p:sp>
      <p:sp>
        <p:nvSpPr>
          <p:cNvPr id="2" name="Google Shape;128;p3">
            <a:extLst>
              <a:ext uri="{FF2B5EF4-FFF2-40B4-BE49-F238E27FC236}">
                <a16:creationId xmlns:a16="http://schemas.microsoft.com/office/drawing/2014/main" id="{2B871758-8EE6-FA10-6A23-59637EDF89A8}"/>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22230A20-5B6C-8CC0-805F-0A3736C3AA88}"/>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3"/>
        <p:cNvGrpSpPr/>
        <p:nvPr/>
      </p:nvGrpSpPr>
      <p:grpSpPr>
        <a:xfrm>
          <a:off x="0" y="0"/>
          <a:ext cx="0" cy="0"/>
          <a:chOff x="0" y="0"/>
          <a:chExt cx="0" cy="0"/>
        </a:xfrm>
      </p:grpSpPr>
      <p:sp>
        <p:nvSpPr>
          <p:cNvPr id="304" name="Google Shape;304;p9"/>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06" name="Google Shape;306;p9"/>
          <p:cNvSpPr txBox="1"/>
          <p:nvPr/>
        </p:nvSpPr>
        <p:spPr>
          <a:xfrm>
            <a:off x="1028700" y="1095375"/>
            <a:ext cx="12181388" cy="615553"/>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4000"/>
              <a:buFont typeface="Arial"/>
              <a:buNone/>
            </a:pPr>
            <a:r>
              <a:rPr lang="el" sz="4000" b="1" i="0" u="none" strike="noStrike" cap="none" dirty="0">
                <a:solidFill>
                  <a:srgbClr val="033C5B"/>
                </a:solidFill>
                <a:latin typeface="Arial"/>
                <a:ea typeface="Arial"/>
                <a:cs typeface="Arial"/>
                <a:sym typeface="Arial"/>
              </a:rPr>
              <a:t>Τα πολυμέσα σε διδακτικές σύνθετες έννοιες</a:t>
            </a:r>
            <a:endParaRPr sz="1400" b="1" i="0" u="none" strike="noStrike" cap="none" dirty="0">
              <a:solidFill>
                <a:srgbClr val="000000"/>
              </a:solidFill>
              <a:latin typeface="Arial"/>
              <a:ea typeface="Arial"/>
              <a:cs typeface="Arial"/>
              <a:sym typeface="Arial"/>
            </a:endParaRPr>
          </a:p>
        </p:txBody>
      </p:sp>
      <p:sp>
        <p:nvSpPr>
          <p:cNvPr id="307" name="Google Shape;307;p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09" name="Google Shape;309;p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11" name="Google Shape;311;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9"/>
          <p:cNvSpPr txBox="1"/>
          <p:nvPr/>
        </p:nvSpPr>
        <p:spPr>
          <a:xfrm>
            <a:off x="7554387" y="4033005"/>
            <a:ext cx="3363123"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a:t>
            </a: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313" name="Google Shape;313;p9"/>
          <p:cNvPicPr preferRelativeResize="0"/>
          <p:nvPr/>
        </p:nvPicPr>
        <p:blipFill rotWithShape="1">
          <a:blip r:embed="rId5">
            <a:alphaModFix/>
          </a:blip>
          <a:srcRect/>
          <a:stretch/>
        </p:blipFill>
        <p:spPr>
          <a:xfrm>
            <a:off x="13052197" y="3301248"/>
            <a:ext cx="3074436" cy="3155918"/>
          </a:xfrm>
          <a:prstGeom prst="rect">
            <a:avLst/>
          </a:prstGeom>
          <a:noFill/>
          <a:ln>
            <a:noFill/>
          </a:ln>
        </p:spPr>
      </p:pic>
      <p:sp>
        <p:nvSpPr>
          <p:cNvPr id="314" name="Google Shape;314;p9"/>
          <p:cNvSpPr txBox="1"/>
          <p:nvPr/>
        </p:nvSpPr>
        <p:spPr>
          <a:xfrm>
            <a:off x="1238609" y="2208196"/>
            <a:ext cx="10408984"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 sz="2000" b="0" i="0" u="none" strike="noStrike" cap="none">
                <a:solidFill>
                  <a:srgbClr val="000000"/>
                </a:solidFill>
                <a:latin typeface="Arial"/>
                <a:ea typeface="Arial"/>
                <a:cs typeface="Arial"/>
                <a:sym typeface="Arial"/>
              </a:rPr>
              <a:t>Εργαλεία πολυμέσων όπως βίντεο, διαδραστικές προσομοιώσεις και γραφήματα μεταμορφώνουν τη διδασκαλία περίπλοκων εννοιών. Πρώτον, τα πολυμέσα βοηθούν τους μαθητές </a:t>
            </a:r>
            <a:r>
              <a:rPr lang="el" sz="2000" b="0" i="0" u="none" strike="noStrike" cap="none">
                <a:solidFill>
                  <a:srgbClr val="E36C09"/>
                </a:solidFill>
                <a:latin typeface="Arial"/>
                <a:ea typeface="Arial"/>
                <a:cs typeface="Arial"/>
                <a:sym typeface="Arial"/>
              </a:rPr>
              <a:t>να κατανοήσουν καλύτερα πολύπλοκες ιδέες </a:t>
            </a:r>
            <a:r>
              <a:rPr lang="el" sz="2000" b="0" i="0" u="none" strike="noStrike" cap="none">
                <a:solidFill>
                  <a:srgbClr val="000000"/>
                </a:solidFill>
                <a:latin typeface="Arial"/>
                <a:ea typeface="Arial"/>
                <a:cs typeface="Arial"/>
                <a:sym typeface="Arial"/>
              </a:rPr>
              <a:t>χρησιμοποιώντας οπτικά και διαδραστικά στοιχεία. Κρατά επίσης τους μαθητές </a:t>
            </a:r>
            <a:r>
              <a:rPr lang="el" sz="2000" b="0" i="0" u="none" strike="noStrike" cap="none">
                <a:solidFill>
                  <a:srgbClr val="E36C09"/>
                </a:solidFill>
                <a:latin typeface="Arial"/>
                <a:ea typeface="Arial"/>
                <a:cs typeface="Arial"/>
                <a:sym typeface="Arial"/>
              </a:rPr>
              <a:t>να ασχολούνται </a:t>
            </a:r>
            <a:r>
              <a:rPr lang="el" sz="2000" b="0" i="0" u="none" strike="noStrike" cap="none">
                <a:solidFill>
                  <a:srgbClr val="000000"/>
                </a:solidFill>
                <a:latin typeface="Arial"/>
                <a:ea typeface="Arial"/>
                <a:cs typeface="Arial"/>
                <a:sym typeface="Arial"/>
              </a:rPr>
              <a:t>με το συναρπαστικό περιεχόμενο. Επιπλέον, ταιριάζει σε </a:t>
            </a:r>
            <a:r>
              <a:rPr lang="el" sz="2000" b="0" i="0" u="none" strike="noStrike" cap="none">
                <a:solidFill>
                  <a:srgbClr val="E36C09"/>
                </a:solidFill>
                <a:latin typeface="Arial"/>
                <a:ea typeface="Arial"/>
                <a:cs typeface="Arial"/>
                <a:sym typeface="Arial"/>
              </a:rPr>
              <a:t>διαφορετικά στυλ μάθησης </a:t>
            </a:r>
            <a:r>
              <a:rPr lang="el" sz="2000" b="0" i="0" u="none" strike="noStrike" cap="none">
                <a:solidFill>
                  <a:srgbClr val="000000"/>
                </a:solidFill>
                <a:latin typeface="Arial"/>
                <a:ea typeface="Arial"/>
                <a:cs typeface="Arial"/>
                <a:sym typeface="Arial"/>
              </a:rPr>
              <a:t>, εξυπηρετώντας ακουστικούς, οπτικούς και κιναισθητικούς μαθητές.</a:t>
            </a:r>
            <a:endParaRPr/>
          </a:p>
          <a:p>
            <a:pPr marL="0" marR="0" lvl="0" indent="0" algn="l" rtl="0">
              <a:lnSpc>
                <a:spcPct val="150000"/>
              </a:lnSpc>
              <a:spcBef>
                <a:spcPts val="0"/>
              </a:spcBef>
              <a:spcAft>
                <a:spcPts val="0"/>
              </a:spcAft>
              <a:buNone/>
            </a:pPr>
            <a:r>
              <a:rPr lang="el" sz="2000" b="0" i="0" u="none" strike="noStrike" cap="none">
                <a:solidFill>
                  <a:srgbClr val="000000"/>
                </a:solidFill>
                <a:latin typeface="Arial"/>
                <a:ea typeface="Arial"/>
                <a:cs typeface="Arial"/>
                <a:sym typeface="Arial"/>
              </a:rPr>
              <a:t>Η αποτελεσματική εφαρμογή πολυμέσων σημαίνει </a:t>
            </a:r>
            <a:r>
              <a:rPr lang="el" sz="2000" b="0" i="0" u="none" strike="noStrike" cap="none">
                <a:solidFill>
                  <a:srgbClr val="E36C09"/>
                </a:solidFill>
                <a:latin typeface="Arial"/>
                <a:ea typeface="Arial"/>
                <a:cs typeface="Arial"/>
                <a:sym typeface="Arial"/>
              </a:rPr>
              <a:t>την επιλογή εργαλείων που ταιριάζουν με τους μαθησιακούς στόχους </a:t>
            </a:r>
            <a:r>
              <a:rPr lang="el" sz="2000" b="0" i="0" u="none" strike="noStrike" cap="none">
                <a:solidFill>
                  <a:srgbClr val="000000"/>
                </a:solidFill>
                <a:latin typeface="Arial"/>
                <a:ea typeface="Arial"/>
                <a:cs typeface="Arial"/>
                <a:sym typeface="Arial"/>
              </a:rPr>
              <a:t>, την προσθήκη </a:t>
            </a:r>
            <a:r>
              <a:rPr lang="el" sz="2000" b="0" i="0" u="none" strike="noStrike" cap="none">
                <a:solidFill>
                  <a:srgbClr val="E36C09"/>
                </a:solidFill>
                <a:latin typeface="Arial"/>
                <a:ea typeface="Arial"/>
                <a:cs typeface="Arial"/>
                <a:sym typeface="Arial"/>
              </a:rPr>
              <a:t>διαδραστικών στοιχείων </a:t>
            </a:r>
            <a:r>
              <a:rPr lang="el" sz="2000" b="0" i="0" u="none" strike="noStrike" cap="none">
                <a:solidFill>
                  <a:srgbClr val="000000"/>
                </a:solidFill>
                <a:latin typeface="Arial"/>
                <a:ea typeface="Arial"/>
                <a:cs typeface="Arial"/>
                <a:sym typeface="Arial"/>
              </a:rPr>
              <a:t>για δέσμευση </a:t>
            </a:r>
            <a:r>
              <a:rPr lang="el" sz="2000" b="0" i="0" u="none" strike="noStrike" cap="none">
                <a:solidFill>
                  <a:srgbClr val="E36C09"/>
                </a:solidFill>
                <a:latin typeface="Arial"/>
                <a:ea typeface="Arial"/>
                <a:cs typeface="Arial"/>
                <a:sym typeface="Arial"/>
              </a:rPr>
              <a:t>και την εξισορρόπηση των πολυμέσων με άλλες μεθόδους διδασκαλίας.</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9"/>
          <p:cNvSpPr/>
          <p:nvPr/>
        </p:nvSpPr>
        <p:spPr>
          <a:xfrm>
            <a:off x="1028700" y="6482420"/>
            <a:ext cx="9949655" cy="1992774"/>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16" name="Google Shape;316;p9"/>
          <p:cNvSpPr txBox="1"/>
          <p:nvPr/>
        </p:nvSpPr>
        <p:spPr>
          <a:xfrm>
            <a:off x="1238609" y="6582008"/>
            <a:ext cx="9644496"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2000" b="0" i="0" u="none" strike="noStrike" cap="none">
                <a:solidFill>
                  <a:srgbClr val="000000"/>
                </a:solidFill>
                <a:latin typeface="Arial"/>
                <a:ea typeface="Arial"/>
                <a:cs typeface="Arial"/>
                <a:sym typeface="Arial"/>
              </a:rPr>
              <a:t>Ρίξτε μια ματιά στις Διαδραστικές Προσομοιώσεις PhET εδώ:</a:t>
            </a:r>
            <a:endParaRPr/>
          </a:p>
          <a:p>
            <a:pPr marL="0" marR="0" lvl="0" indent="0" algn="l" rtl="0">
              <a:lnSpc>
                <a:spcPct val="100000"/>
              </a:lnSpc>
              <a:spcBef>
                <a:spcPts val="0"/>
              </a:spcBef>
              <a:spcAft>
                <a:spcPts val="0"/>
              </a:spcAft>
              <a:buNone/>
            </a:pPr>
            <a:r>
              <a:rPr lang="el"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https://phet.colorado.edu/</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l" sz="2000" b="0" i="0" u="none" strike="noStrike" cap="none">
                <a:solidFill>
                  <a:srgbClr val="000000"/>
                </a:solidFill>
                <a:latin typeface="Arial"/>
                <a:ea typeface="Arial"/>
                <a:cs typeface="Arial"/>
                <a:sym typeface="Arial"/>
              </a:rPr>
              <a:t> </a:t>
            </a:r>
            <a:br>
              <a:rPr lang="en-US" sz="2000" b="0" i="0" u="none" strike="noStrike" cap="none">
                <a:solidFill>
                  <a:srgbClr val="000000"/>
                </a:solidFill>
                <a:latin typeface="Arial"/>
                <a:ea typeface="Arial"/>
                <a:cs typeface="Arial"/>
                <a:sym typeface="Arial"/>
              </a:rPr>
            </a:br>
            <a:r>
              <a:rPr lang="el" sz="2000" b="0" i="0" u="none" strike="noStrike" cap="none">
                <a:solidFill>
                  <a:srgbClr val="000000"/>
                </a:solidFill>
                <a:latin typeface="Arial"/>
                <a:ea typeface="Arial"/>
                <a:cs typeface="Arial"/>
                <a:sym typeface="Arial"/>
              </a:rPr>
              <a:t>Το PhET είναι μια δωρεάν διαδικτυακή πλατφόρμα που προσφέρει πάνω από 165 διαδραστικές προσομοιώσεις μαθηματικών και φυσικών επιστημών σε 121 γλώσσες. Ιδρύθηκε το 2002 από τον νομπελίστα Carl Wieman.</a:t>
            </a:r>
            <a:endParaRPr sz="2000" b="0" i="0" u="none" strike="noStrike" cap="none">
              <a:solidFill>
                <a:schemeClr val="dk1"/>
              </a:solidFill>
              <a:latin typeface="Arial"/>
              <a:ea typeface="Arial"/>
              <a:cs typeface="Arial"/>
              <a:sym typeface="Arial"/>
            </a:endParaRPr>
          </a:p>
        </p:txBody>
      </p:sp>
      <p:sp>
        <p:nvSpPr>
          <p:cNvPr id="2" name="Google Shape;128;p3">
            <a:extLst>
              <a:ext uri="{FF2B5EF4-FFF2-40B4-BE49-F238E27FC236}">
                <a16:creationId xmlns:a16="http://schemas.microsoft.com/office/drawing/2014/main" id="{4D3849CC-C836-78B2-CB94-77CA4D3DC932}"/>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D04232F9-2F39-2456-B89A-CE794DA7220E}"/>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21"/>
        <p:cNvGrpSpPr/>
        <p:nvPr/>
      </p:nvGrpSpPr>
      <p:grpSpPr>
        <a:xfrm>
          <a:off x="0" y="0"/>
          <a:ext cx="0" cy="0"/>
          <a:chOff x="0" y="0"/>
          <a:chExt cx="0" cy="0"/>
        </a:xfrm>
      </p:grpSpPr>
      <p:sp>
        <p:nvSpPr>
          <p:cNvPr id="322" name="Google Shape;322;p42"/>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24" name="Google Shape;324;p42"/>
          <p:cNvSpPr txBox="1"/>
          <p:nvPr/>
        </p:nvSpPr>
        <p:spPr>
          <a:xfrm>
            <a:off x="1028700" y="1095375"/>
            <a:ext cx="12181388" cy="492443"/>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3200"/>
              <a:buFont typeface="Arial"/>
              <a:buNone/>
            </a:pPr>
            <a:r>
              <a:rPr lang="el" sz="3200" b="1" i="0" u="none" strike="noStrike" cap="none">
                <a:solidFill>
                  <a:srgbClr val="033C5B"/>
                </a:solidFill>
                <a:latin typeface="Arial"/>
                <a:ea typeface="Arial"/>
                <a:cs typeface="Arial"/>
                <a:sym typeface="Arial"/>
              </a:rPr>
              <a:t>Τα πολυμέσα σε διδακτικές σύνθετες έννοιες</a:t>
            </a:r>
            <a:endParaRPr sz="3200" b="1" i="0" u="none" strike="noStrike" cap="none">
              <a:solidFill>
                <a:srgbClr val="000000"/>
              </a:solidFill>
              <a:latin typeface="Arial"/>
              <a:ea typeface="Arial"/>
              <a:cs typeface="Arial"/>
              <a:sym typeface="Arial"/>
            </a:endParaRPr>
          </a:p>
        </p:txBody>
      </p:sp>
      <p:sp>
        <p:nvSpPr>
          <p:cNvPr id="325" name="Google Shape;325;p4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27" name="Google Shape;327;p4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29" name="Google Shape;329;p4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0" name="Google Shape;330;p42"/>
          <p:cNvPicPr preferRelativeResize="0"/>
          <p:nvPr/>
        </p:nvPicPr>
        <p:blipFill rotWithShape="1">
          <a:blip r:embed="rId5">
            <a:alphaModFix/>
          </a:blip>
          <a:srcRect/>
          <a:stretch/>
        </p:blipFill>
        <p:spPr>
          <a:xfrm>
            <a:off x="1476529" y="3391454"/>
            <a:ext cx="7667471" cy="4312953"/>
          </a:xfrm>
          <a:prstGeom prst="rect">
            <a:avLst/>
          </a:prstGeom>
          <a:noFill/>
          <a:ln>
            <a:noFill/>
          </a:ln>
        </p:spPr>
      </p:pic>
      <p:sp>
        <p:nvSpPr>
          <p:cNvPr id="331" name="Google Shape;331;p42"/>
          <p:cNvSpPr txBox="1"/>
          <p:nvPr/>
        </p:nvSpPr>
        <p:spPr>
          <a:xfrm>
            <a:off x="1870039" y="2613485"/>
            <a:ext cx="716345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1800" b="0" i="0" u="none" strike="noStrike" cap="none">
                <a:solidFill>
                  <a:schemeClr val="dk1"/>
                </a:solidFill>
                <a:latin typeface="Arial"/>
                <a:ea typeface="Arial"/>
                <a:cs typeface="Arial"/>
                <a:sym typeface="Arial"/>
              </a:rPr>
              <a:t>Παρακολουθήστε αυτό το βίντεο από το The Modern Classroom Projects για συμβουλές δασκάλων σχετικά με τη δημιουργία συναρπαστικών βίντεο:</a:t>
            </a:r>
            <a:endParaRPr sz="1800" b="0" i="0" u="none" strike="noStrike" cap="none">
              <a:solidFill>
                <a:schemeClr val="dk1"/>
              </a:solidFill>
              <a:latin typeface="Arial"/>
              <a:ea typeface="Arial"/>
              <a:cs typeface="Arial"/>
              <a:sym typeface="Arial"/>
            </a:endParaRPr>
          </a:p>
        </p:txBody>
      </p:sp>
      <p:sp>
        <p:nvSpPr>
          <p:cNvPr id="332" name="Google Shape;332;p42"/>
          <p:cNvSpPr txBox="1"/>
          <p:nvPr/>
        </p:nvSpPr>
        <p:spPr>
          <a:xfrm>
            <a:off x="11761647" y="2421958"/>
            <a:ext cx="4413256"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2000" b="0" i="0" u="none" strike="noStrike" cap="none">
                <a:solidFill>
                  <a:srgbClr val="000000"/>
                </a:solidFill>
                <a:latin typeface="Arial"/>
                <a:ea typeface="Arial"/>
                <a:cs typeface="Arial"/>
                <a:sym typeface="Arial"/>
              </a:rPr>
              <a:t>Διαβάστε αυτό το άρθρο του Midori Nediger σχετικά με το τι είναι τα γραφήματα και πώς να τα σχεδιάσετε:</a:t>
            </a:r>
            <a:endParaRPr/>
          </a:p>
          <a:p>
            <a:pPr marL="0" marR="0" lvl="0" indent="0" algn="l" rtl="0">
              <a:lnSpc>
                <a:spcPct val="100000"/>
              </a:lnSpc>
              <a:spcBef>
                <a:spcPts val="0"/>
              </a:spcBef>
              <a:spcAft>
                <a:spcPts val="0"/>
              </a:spcAft>
              <a:buNone/>
            </a:pPr>
            <a:endParaRPr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l"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https://venngage.com/blog/what-is-an-infographic/</a:t>
            </a:r>
            <a:r>
              <a:rPr lang="el"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333" name="Google Shape;333;p42"/>
          <p:cNvSpPr/>
          <p:nvPr/>
        </p:nvSpPr>
        <p:spPr>
          <a:xfrm>
            <a:off x="1028700" y="2050473"/>
            <a:ext cx="8877300" cy="6492394"/>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34" name="Google Shape;334;p42"/>
          <p:cNvSpPr/>
          <p:nvPr/>
        </p:nvSpPr>
        <p:spPr>
          <a:xfrm>
            <a:off x="11446812" y="2048398"/>
            <a:ext cx="4873336" cy="6492394"/>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35" name="Google Shape;335;p42"/>
          <p:cNvSpPr/>
          <p:nvPr/>
        </p:nvSpPr>
        <p:spPr>
          <a:xfrm>
            <a:off x="374074" y="2380796"/>
            <a:ext cx="10155382" cy="5890368"/>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336" name="Google Shape;336;p42"/>
          <p:cNvPicPr preferRelativeResize="0"/>
          <p:nvPr/>
        </p:nvPicPr>
        <p:blipFill rotWithShape="1">
          <a:blip r:embed="rId7">
            <a:alphaModFix/>
          </a:blip>
          <a:srcRect/>
          <a:stretch/>
        </p:blipFill>
        <p:spPr>
          <a:xfrm>
            <a:off x="11679526" y="4948300"/>
            <a:ext cx="4495377" cy="2491472"/>
          </a:xfrm>
          <a:prstGeom prst="rect">
            <a:avLst/>
          </a:prstGeom>
          <a:noFill/>
          <a:ln>
            <a:noFill/>
          </a:ln>
        </p:spPr>
      </p:pic>
      <p:sp>
        <p:nvSpPr>
          <p:cNvPr id="337" name="Google Shape;337;p42"/>
          <p:cNvSpPr txBox="1"/>
          <p:nvPr/>
        </p:nvSpPr>
        <p:spPr>
          <a:xfrm>
            <a:off x="1579418" y="7704407"/>
            <a:ext cx="68718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14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https://www.youtube.com/watch?v=mjA6uVB1-TA</a:t>
            </a:r>
            <a:r>
              <a:rPr lang="el"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0CF6CF33-2442-54F3-3C91-F2EBC0AF2F60}"/>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20429869-291C-D67D-6C3C-6947DFDBAB30}"/>
              </a:ext>
            </a:extLst>
          </p:cNvPr>
          <p:cNvPicPr preferRelativeResize="0"/>
          <p:nvPr/>
        </p:nvPicPr>
        <p:blipFill rotWithShape="1">
          <a:blip r:embed="rId9">
            <a:alphaModFix/>
          </a:blip>
          <a:srcRect/>
          <a:stretch/>
        </p:blipFill>
        <p:spPr>
          <a:xfrm>
            <a:off x="16417863" y="9142466"/>
            <a:ext cx="1310997" cy="4767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2"/>
        <p:cNvGrpSpPr/>
        <p:nvPr/>
      </p:nvGrpSpPr>
      <p:grpSpPr>
        <a:xfrm>
          <a:off x="0" y="0"/>
          <a:ext cx="0" cy="0"/>
          <a:chOff x="0" y="0"/>
          <a:chExt cx="0" cy="0"/>
        </a:xfrm>
      </p:grpSpPr>
      <p:sp>
        <p:nvSpPr>
          <p:cNvPr id="343" name="Google Shape;343;p4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45" name="Google Shape;345;p43"/>
          <p:cNvSpPr txBox="1"/>
          <p:nvPr/>
        </p:nvSpPr>
        <p:spPr>
          <a:xfrm>
            <a:off x="793856" y="600283"/>
            <a:ext cx="12181388" cy="492443"/>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3200"/>
              <a:buFont typeface="Arial"/>
              <a:buNone/>
            </a:pPr>
            <a:r>
              <a:rPr lang="el" sz="3200" b="1" i="0" u="none" strike="noStrike" cap="none" dirty="0">
                <a:solidFill>
                  <a:srgbClr val="033C5B"/>
                </a:solidFill>
                <a:latin typeface="Arial"/>
                <a:ea typeface="Arial"/>
                <a:cs typeface="Arial"/>
                <a:sym typeface="Arial"/>
              </a:rPr>
              <a:t>Τα πολυμέσα σε διδακτικές σύνθετες έννοιες</a:t>
            </a:r>
            <a:endParaRPr sz="3200" b="1" i="0" u="none" strike="noStrike" cap="none" dirty="0">
              <a:solidFill>
                <a:srgbClr val="000000"/>
              </a:solidFill>
              <a:latin typeface="Arial"/>
              <a:ea typeface="Arial"/>
              <a:cs typeface="Arial"/>
              <a:sym typeface="Arial"/>
            </a:endParaRPr>
          </a:p>
        </p:txBody>
      </p:sp>
      <p:sp>
        <p:nvSpPr>
          <p:cNvPr id="346" name="Google Shape;346;p4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48" name="Google Shape;348;p4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50" name="Google Shape;350;p4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3"/>
          <p:cNvSpPr txBox="1"/>
          <p:nvPr/>
        </p:nvSpPr>
        <p:spPr>
          <a:xfrm>
            <a:off x="7554387" y="4033005"/>
            <a:ext cx="3363123"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a:t>
            </a: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352" name="Google Shape;352;p43"/>
          <p:cNvSpPr txBox="1"/>
          <p:nvPr/>
        </p:nvSpPr>
        <p:spPr>
          <a:xfrm>
            <a:off x="713031" y="5156311"/>
            <a:ext cx="13799957" cy="26161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 sz="2000" b="1" i="0" u="none" strike="noStrike" cap="none">
                <a:solidFill>
                  <a:srgbClr val="E36C09"/>
                </a:solidFill>
                <a:latin typeface="Arial"/>
                <a:ea typeface="Arial"/>
                <a:cs typeface="Arial"/>
                <a:sym typeface="Arial"/>
              </a:rPr>
              <a:t>Βίντεο με κινούμενα σχέδια:</a:t>
            </a:r>
            <a:endParaRPr sz="2000" b="0" i="0" u="none" strike="noStrike" cap="none">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Arial"/>
              <a:buChar char="•"/>
            </a:pPr>
            <a:r>
              <a:rPr lang="el" sz="2000" b="0" i="0" u="none" strike="noStrike" cap="none">
                <a:solidFill>
                  <a:srgbClr val="000000"/>
                </a:solidFill>
                <a:latin typeface="Arial"/>
                <a:ea typeface="Arial"/>
                <a:cs typeface="Arial"/>
                <a:sym typeface="Arial"/>
              </a:rPr>
              <a:t>Τα κινούμενα βίντεο απλοποιούν πολύπλοκες έννοιες σε θέματα όπως η επιστήμη ή τα μαθηματικά, αναλύοντάς τα οπτικά σε ακολουθίες βήμα προς βήμα.</a:t>
            </a:r>
            <a:endParaRPr/>
          </a:p>
          <a:p>
            <a:pPr marL="342900" marR="0" lvl="0" indent="-342900" algn="l" rtl="0">
              <a:lnSpc>
                <a:spcPct val="150000"/>
              </a:lnSpc>
              <a:spcBef>
                <a:spcPts val="0"/>
              </a:spcBef>
              <a:spcAft>
                <a:spcPts val="0"/>
              </a:spcAft>
              <a:buClr>
                <a:srgbClr val="000000"/>
              </a:buClr>
              <a:buSzPts val="2000"/>
              <a:buFont typeface="Arial"/>
              <a:buChar char="•"/>
            </a:pPr>
            <a:r>
              <a:rPr lang="el" sz="2000" b="0" i="0" u="none" strike="noStrike" cap="none">
                <a:solidFill>
                  <a:srgbClr val="000000"/>
                </a:solidFill>
                <a:latin typeface="Arial"/>
                <a:ea typeface="Arial"/>
                <a:cs typeface="Arial"/>
                <a:sym typeface="Arial"/>
              </a:rPr>
              <a:t>Στην ιστορία, τα κινούμενα βίντεο αναδημιουργούν σημαντικά γεγονότα, βοηθώντας τους μαθητές να κατανοήσουν καλύτερα και να οπτικοποιήσουν σημαντικές στιγμές.</a:t>
            </a:r>
            <a:endParaRPr/>
          </a:p>
          <a:p>
            <a:pPr marL="0" marR="0" lvl="0" indent="0" algn="l" rtl="0">
              <a:lnSpc>
                <a:spcPct val="150000"/>
              </a:lnSpc>
              <a:spcBef>
                <a:spcPts val="0"/>
              </a:spcBef>
              <a:spcAft>
                <a:spcPts val="0"/>
              </a:spcAft>
              <a:buNone/>
            </a:pPr>
            <a:r>
              <a:rPr lang="el" sz="2000" b="0" i="0" u="none" strike="noStrike" cap="none">
                <a:solidFill>
                  <a:srgbClr val="000000"/>
                </a:solidFill>
                <a:latin typeface="Arial"/>
                <a:ea typeface="Arial"/>
                <a:cs typeface="Arial"/>
                <a:sym typeface="Arial"/>
              </a:rPr>
              <a:t>Εμπλέκουν τους οπτικούς μαθητές, κάνοντας τις αφηρημένες ή στατικές πληροφορίες πιο δυναμικές, σχετικές και αξιομνημόνευτες.</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43"/>
          <p:cNvSpPr txBox="1"/>
          <p:nvPr/>
        </p:nvSpPr>
        <p:spPr>
          <a:xfrm>
            <a:off x="774671" y="1294162"/>
            <a:ext cx="7079672" cy="35394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 sz="2000" b="1" i="0" u="none" strike="noStrike" cap="none" dirty="0">
                <a:solidFill>
                  <a:srgbClr val="E36C09"/>
                </a:solidFill>
                <a:latin typeface="Arial"/>
                <a:ea typeface="Arial"/>
                <a:cs typeface="Arial"/>
                <a:sym typeface="Arial"/>
              </a:rPr>
              <a:t>Τρισδιάστατα μοντέλα και εικονικοί χώροι:</a:t>
            </a:r>
            <a:endParaRPr sz="2000" b="0" i="0" u="none" strike="noStrike" cap="none" dirty="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l" sz="2000" b="0" i="0" u="none" strike="noStrike" cap="none" dirty="0">
                <a:solidFill>
                  <a:srgbClr val="000000"/>
                </a:solidFill>
                <a:latin typeface="Arial"/>
                <a:ea typeface="Arial"/>
                <a:cs typeface="Arial"/>
                <a:sym typeface="Arial"/>
              </a:rPr>
              <a:t>Τα τρισδιάστατα μοντέλα επιτρέπουν στους μαθητές να εξερευνήσουν πολύπλοκες δομές όπως το ανθρώπινο σώμα ή μηχανικά συστήματα διαδραστικά και με ασφάλεια, παρέχοντας μια βαθύτερη κατανόηση. Αυτά τα καθηλωτικά, πρακτικά εργαλεία κάνουν πιο κατανοητές τις αφηρημένες έννοιες, προσφέροντας εμπειρίες πέρα από αυτό που μπορούν να προσφέρουν οι παραδοσιακές τάξεις.</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354" name="Google Shape;354;p43"/>
          <p:cNvPicPr preferRelativeResize="0"/>
          <p:nvPr/>
        </p:nvPicPr>
        <p:blipFill rotWithShape="1">
          <a:blip r:embed="rId5">
            <a:alphaModFix/>
          </a:blip>
          <a:srcRect/>
          <a:stretch/>
        </p:blipFill>
        <p:spPr>
          <a:xfrm>
            <a:off x="8632109" y="2345252"/>
            <a:ext cx="8573828" cy="2430657"/>
          </a:xfrm>
          <a:prstGeom prst="rect">
            <a:avLst/>
          </a:prstGeom>
          <a:noFill/>
          <a:ln>
            <a:noFill/>
          </a:ln>
        </p:spPr>
      </p:pic>
      <p:sp>
        <p:nvSpPr>
          <p:cNvPr id="2" name="Google Shape;128;p3">
            <a:extLst>
              <a:ext uri="{FF2B5EF4-FFF2-40B4-BE49-F238E27FC236}">
                <a16:creationId xmlns:a16="http://schemas.microsoft.com/office/drawing/2014/main" id="{427B9A49-AB45-92CC-5112-C494060DD40A}"/>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898C0838-8670-DF6D-B04E-616E2BAE1714}"/>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59"/>
        <p:cNvGrpSpPr/>
        <p:nvPr/>
      </p:nvGrpSpPr>
      <p:grpSpPr>
        <a:xfrm>
          <a:off x="0" y="0"/>
          <a:ext cx="0" cy="0"/>
          <a:chOff x="0" y="0"/>
          <a:chExt cx="0" cy="0"/>
        </a:xfrm>
      </p:grpSpPr>
      <p:sp>
        <p:nvSpPr>
          <p:cNvPr id="360" name="Google Shape;360;p44"/>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62" name="Google Shape;362;p44"/>
          <p:cNvSpPr txBox="1"/>
          <p:nvPr/>
        </p:nvSpPr>
        <p:spPr>
          <a:xfrm>
            <a:off x="1028700" y="1095375"/>
            <a:ext cx="12181388" cy="615553"/>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4000"/>
              <a:buFont typeface="Arial"/>
              <a:buNone/>
            </a:pPr>
            <a:r>
              <a:rPr lang="el" sz="4000" b="1" i="0" u="none" strike="noStrike" cap="none" dirty="0">
                <a:solidFill>
                  <a:srgbClr val="033C5B"/>
                </a:solidFill>
                <a:latin typeface="Arial"/>
                <a:ea typeface="Arial"/>
                <a:cs typeface="Arial"/>
                <a:sym typeface="Arial"/>
              </a:rPr>
              <a:t>Τα πολυμέσα σε διδακτικές σύνθετες έννοιες</a:t>
            </a:r>
            <a:endParaRPr sz="1400" b="1" i="0" u="none" strike="noStrike" cap="none" dirty="0">
              <a:solidFill>
                <a:srgbClr val="000000"/>
              </a:solidFill>
              <a:latin typeface="Arial"/>
              <a:ea typeface="Arial"/>
              <a:cs typeface="Arial"/>
              <a:sym typeface="Arial"/>
            </a:endParaRPr>
          </a:p>
        </p:txBody>
      </p:sp>
      <p:sp>
        <p:nvSpPr>
          <p:cNvPr id="363" name="Google Shape;363;p4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4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65" name="Google Shape;365;p4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67" name="Google Shape;367;p4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44"/>
          <p:cNvSpPr txBox="1"/>
          <p:nvPr/>
        </p:nvSpPr>
        <p:spPr>
          <a:xfrm>
            <a:off x="7554387" y="4033005"/>
            <a:ext cx="3363123"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a:t>
            </a: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369" name="Google Shape;369;p44"/>
          <p:cNvSpPr txBox="1"/>
          <p:nvPr/>
        </p:nvSpPr>
        <p:spPr>
          <a:xfrm>
            <a:off x="12100023" y="2287717"/>
            <a:ext cx="336312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0" name="Google Shape;370;p44"/>
          <p:cNvSpPr txBox="1"/>
          <p:nvPr/>
        </p:nvSpPr>
        <p:spPr>
          <a:xfrm>
            <a:off x="8736900" y="2287717"/>
            <a:ext cx="336312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1" name="Google Shape;371;p44"/>
          <p:cNvSpPr txBox="1"/>
          <p:nvPr/>
        </p:nvSpPr>
        <p:spPr>
          <a:xfrm>
            <a:off x="919868" y="2561458"/>
            <a:ext cx="7512717" cy="400105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 sz="2000" b="0" i="0" u="none" strike="noStrike" cap="none" dirty="0">
                <a:solidFill>
                  <a:srgbClr val="000000"/>
                </a:solidFill>
                <a:latin typeface="Arial"/>
                <a:ea typeface="Arial"/>
                <a:cs typeface="Arial"/>
                <a:sym typeface="Arial"/>
              </a:rPr>
              <a:t>Κατά την αξιολόγηση της αποτελεσματικότητας, είναι σημαντικό να παρακολουθείτε πόσο αφοσιωμένοι και καλά κατανοούν οι μαθητές όταν χρησιμοποιούν εργαλεία πολυμέσων. Η λήψη σχολίων από τους μαθητές βοηθά στον εντοπισμό περιοχών προς βελτίωση και στην προσαρμογή των μεθόδων διδασκαλίας ανάλογα. Συμπερασματικά, η χρήση πολυμέσων στη μικτή μάθηση είναι ένας πολύ καλός τρόπος για να γίνει η μάθηση ελκυστική και αποτελεσματική για όλους τους μαθητές.</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372" name="Google Shape;372;p44"/>
          <p:cNvPicPr preferRelativeResize="0"/>
          <p:nvPr/>
        </p:nvPicPr>
        <p:blipFill rotWithShape="1">
          <a:blip r:embed="rId5">
            <a:alphaModFix/>
          </a:blip>
          <a:srcRect/>
          <a:stretch/>
        </p:blipFill>
        <p:spPr>
          <a:xfrm>
            <a:off x="8836498" y="2445757"/>
            <a:ext cx="8030403" cy="5353602"/>
          </a:xfrm>
          <a:prstGeom prst="rect">
            <a:avLst/>
          </a:prstGeom>
          <a:noFill/>
          <a:ln>
            <a:noFill/>
          </a:ln>
        </p:spPr>
      </p:pic>
      <p:sp>
        <p:nvSpPr>
          <p:cNvPr id="2" name="Google Shape;128;p3">
            <a:extLst>
              <a:ext uri="{FF2B5EF4-FFF2-40B4-BE49-F238E27FC236}">
                <a16:creationId xmlns:a16="http://schemas.microsoft.com/office/drawing/2014/main" id="{4A83FB09-3287-2074-AC13-842196C61D9A}"/>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EC7C787C-C3E9-0AB1-5404-5222A64E5CC0}"/>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7"/>
        <p:cNvGrpSpPr/>
        <p:nvPr/>
      </p:nvGrpSpPr>
      <p:grpSpPr>
        <a:xfrm>
          <a:off x="0" y="0"/>
          <a:ext cx="0" cy="0"/>
          <a:chOff x="0" y="0"/>
          <a:chExt cx="0" cy="0"/>
        </a:xfrm>
      </p:grpSpPr>
      <p:sp>
        <p:nvSpPr>
          <p:cNvPr id="378" name="Google Shape;378;p10"/>
          <p:cNvSpPr txBox="1"/>
          <p:nvPr/>
        </p:nvSpPr>
        <p:spPr>
          <a:xfrm>
            <a:off x="706581" y="412323"/>
            <a:ext cx="6990285" cy="1846659"/>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4000"/>
              <a:buFont typeface="Arial"/>
              <a:buNone/>
            </a:pPr>
            <a:r>
              <a:rPr lang="el" sz="4000" b="1" i="0" u="none" strike="noStrike" cap="none" dirty="0">
                <a:solidFill>
                  <a:srgbClr val="033C5B"/>
                </a:solidFill>
                <a:latin typeface="Arial"/>
                <a:ea typeface="Arial"/>
                <a:cs typeface="Arial"/>
                <a:sym typeface="Arial"/>
              </a:rPr>
              <a:t>Συμμετοχή των μαθητών στη μάθηση με αυτοδύναμο ρυθμό</a:t>
            </a:r>
            <a:endParaRPr sz="4000" b="1" i="0" u="none" strike="noStrike" cap="none" dirty="0">
              <a:solidFill>
                <a:srgbClr val="033C5B"/>
              </a:solidFill>
              <a:latin typeface="Arial"/>
              <a:ea typeface="Arial"/>
              <a:cs typeface="Arial"/>
              <a:sym typeface="Arial"/>
            </a:endParaRPr>
          </a:p>
        </p:txBody>
      </p:sp>
      <p:sp>
        <p:nvSpPr>
          <p:cNvPr id="379" name="Google Shape;379;p10"/>
          <p:cNvSpPr/>
          <p:nvPr/>
        </p:nvSpPr>
        <p:spPr>
          <a:xfrm>
            <a:off x="9144000" y="3783991"/>
            <a:ext cx="9144000" cy="4748377"/>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0"/>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0"/>
          <p:cNvSpPr/>
          <p:nvPr/>
        </p:nvSpPr>
        <p:spPr>
          <a:xfrm rot="5400000">
            <a:off x="10021316" y="6825598"/>
            <a:ext cx="829454"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382" name="Google Shape;382;p10"/>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383" name="Google Shape;383;p10"/>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384" name="Google Shape;384;p10"/>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385" name="Google Shape;385;p10"/>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386" name="Google Shape;386;p10"/>
          <p:cNvSpPr txBox="1"/>
          <p:nvPr/>
        </p:nvSpPr>
        <p:spPr>
          <a:xfrm>
            <a:off x="832958" y="2394069"/>
            <a:ext cx="6990285" cy="36625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l" sz="2000" b="0" i="0" u="none" strike="noStrike" cap="none" dirty="0">
                <a:solidFill>
                  <a:srgbClr val="0D0D0D"/>
                </a:solidFill>
                <a:latin typeface="Arial"/>
                <a:ea typeface="Arial"/>
                <a:cs typeface="Arial"/>
                <a:sym typeface="Arial"/>
              </a:rPr>
              <a:t>Η αυτοδύναμη μάθηση επιτρέπει στους μαθητές να απορροφούν υλικό με τη δική τους ταχύτητα, καλύπτοντας μεμονωμένα στυλ μάθησης και ανάγκες.</a:t>
            </a: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rgbClr val="0D0D0D"/>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l" sz="2000" b="0" i="0" u="none" strike="noStrike" cap="none" dirty="0">
                <a:solidFill>
                  <a:srgbClr val="0D0D0D"/>
                </a:solidFill>
                <a:latin typeface="Arial"/>
                <a:ea typeface="Arial"/>
                <a:cs typeface="Arial"/>
                <a:sym typeface="Arial"/>
              </a:rPr>
              <a:t>Είναι ζωτικής σημασίας για τις διαδικτυακές συνιστώσες της μικτής μάθησης, όπου οι μαθητές συχνά ελέγχουν τον ρυθμό εκμάθησής τους.</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chemeClr val="dk1"/>
              </a:solidFill>
              <a:latin typeface="Arial"/>
              <a:ea typeface="Arial"/>
              <a:cs typeface="Arial"/>
              <a:sym typeface="Arial"/>
            </a:endParaRPr>
          </a:p>
        </p:txBody>
      </p:sp>
      <p:pic>
        <p:nvPicPr>
          <p:cNvPr id="387" name="Google Shape;387;p10"/>
          <p:cNvPicPr preferRelativeResize="0"/>
          <p:nvPr/>
        </p:nvPicPr>
        <p:blipFill rotWithShape="1">
          <a:blip r:embed="rId8">
            <a:alphaModFix/>
          </a:blip>
          <a:srcRect/>
          <a:stretch/>
        </p:blipFill>
        <p:spPr>
          <a:xfrm>
            <a:off x="10979750" y="2218490"/>
            <a:ext cx="5943600" cy="6070060"/>
          </a:xfrm>
          <a:prstGeom prst="rect">
            <a:avLst/>
          </a:prstGeom>
          <a:noFill/>
          <a:ln>
            <a:noFill/>
          </a:ln>
        </p:spPr>
      </p:pic>
      <p:sp>
        <p:nvSpPr>
          <p:cNvPr id="388" name="Google Shape;388;p10"/>
          <p:cNvSpPr/>
          <p:nvPr/>
        </p:nvSpPr>
        <p:spPr>
          <a:xfrm>
            <a:off x="706581" y="6774873"/>
            <a:ext cx="7966363" cy="1811325"/>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89" name="Google Shape;389;p10"/>
          <p:cNvSpPr txBox="1"/>
          <p:nvPr/>
        </p:nvSpPr>
        <p:spPr>
          <a:xfrm>
            <a:off x="858982" y="6954982"/>
            <a:ext cx="7813962"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1800" b="0" i="0" u="none" strike="noStrike" cap="none" dirty="0">
                <a:solidFill>
                  <a:srgbClr val="000000"/>
                </a:solidFill>
                <a:latin typeface="Arial"/>
                <a:ea typeface="Arial"/>
                <a:cs typeface="Arial"/>
                <a:sym typeface="Arial"/>
              </a:rPr>
              <a:t>Διαβάστε αυτό το άρθρο από το Digital Learning Institute για να μάθετε σχετικά με τη μάθηση με τον ίδιο ρυθμό: Ορισμός, Οφέλη και Συμβουλές:</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l" sz="1800" b="0" i="0" u="sng" strike="noStrike" cap="none" dirty="0">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https://www.digitallearninginstitute.com/blog/what-is-self-paced-learning-definition-benefits-and-tips</a:t>
            </a:r>
            <a:r>
              <a:rPr lang="el"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C9C55EC4-E33A-2A72-BFC6-DEDCB06F4C84}"/>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9D92E1AB-FE07-00C9-1416-084B8B2BEB80}"/>
              </a:ext>
            </a:extLst>
          </p:cNvPr>
          <p:cNvPicPr preferRelativeResize="0"/>
          <p:nvPr/>
        </p:nvPicPr>
        <p:blipFill rotWithShape="1">
          <a:blip r:embed="rId10">
            <a:alphaModFix/>
          </a:blip>
          <a:srcRect/>
          <a:stretch/>
        </p:blipFill>
        <p:spPr>
          <a:xfrm>
            <a:off x="16417863" y="9142466"/>
            <a:ext cx="1310997" cy="4767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95"/>
        <p:cNvGrpSpPr/>
        <p:nvPr/>
      </p:nvGrpSpPr>
      <p:grpSpPr>
        <a:xfrm>
          <a:off x="0" y="0"/>
          <a:ext cx="0" cy="0"/>
          <a:chOff x="0" y="0"/>
          <a:chExt cx="0" cy="0"/>
        </a:xfrm>
      </p:grpSpPr>
      <p:sp>
        <p:nvSpPr>
          <p:cNvPr id="396" name="Google Shape;396;p11"/>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98" name="Google Shape;398;p11"/>
          <p:cNvSpPr txBox="1"/>
          <p:nvPr/>
        </p:nvSpPr>
        <p:spPr>
          <a:xfrm>
            <a:off x="741208" y="557383"/>
            <a:ext cx="12181388" cy="212737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l" sz="3200" b="1" i="0" u="none" strike="noStrike" cap="none" dirty="0">
                <a:solidFill>
                  <a:srgbClr val="033C5B"/>
                </a:solidFill>
                <a:latin typeface="Arial"/>
                <a:ea typeface="Arial"/>
                <a:cs typeface="Arial"/>
                <a:sym typeface="Arial"/>
              </a:rPr>
              <a:t>Συμμετοχή των μαθητών στη μάθηση με αυτοδύναμο ρυθμό</a:t>
            </a:r>
            <a:endParaRPr sz="3200" b="1" i="0" u="none" strike="noStrike" cap="none" dirty="0">
              <a:solidFill>
                <a:srgbClr val="000000"/>
              </a:solidFill>
              <a:latin typeface="Arial"/>
              <a:ea typeface="Arial"/>
              <a:cs typeface="Arial"/>
              <a:sym typeface="Arial"/>
            </a:endParaRPr>
          </a:p>
          <a:p>
            <a:pPr marL="0" marR="0" lvl="0" indent="0" algn="l" rtl="0">
              <a:lnSpc>
                <a:spcPct val="192474"/>
              </a:lnSpc>
              <a:spcBef>
                <a:spcPts val="0"/>
              </a:spcBef>
              <a:spcAft>
                <a:spcPts val="0"/>
              </a:spcAft>
              <a:buClr>
                <a:srgbClr val="000000"/>
              </a:buClr>
              <a:buSzPts val="4000"/>
              <a:buFont typeface="Arial"/>
              <a:buNone/>
            </a:pPr>
            <a:endParaRPr sz="4000" b="1" i="0" u="none" strike="noStrike" cap="none" dirty="0">
              <a:solidFill>
                <a:srgbClr val="033C5B"/>
              </a:solidFill>
              <a:latin typeface="Arial"/>
              <a:ea typeface="Arial"/>
              <a:cs typeface="Arial"/>
              <a:sym typeface="Arial"/>
            </a:endParaRPr>
          </a:p>
        </p:txBody>
      </p:sp>
      <p:sp>
        <p:nvSpPr>
          <p:cNvPr id="399" name="Google Shape;399;p1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401" name="Google Shape;401;p1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403" name="Google Shape;403;p1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1"/>
          <p:cNvSpPr txBox="1"/>
          <p:nvPr/>
        </p:nvSpPr>
        <p:spPr>
          <a:xfrm>
            <a:off x="895471" y="1599051"/>
            <a:ext cx="5257800" cy="360094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l" sz="2000" b="1" i="0" u="none" strike="noStrike" cap="none" dirty="0">
                <a:solidFill>
                  <a:srgbClr val="E36C09"/>
                </a:solidFill>
                <a:latin typeface="Arial"/>
                <a:ea typeface="Arial"/>
                <a:cs typeface="Arial"/>
                <a:sym typeface="Arial"/>
              </a:rPr>
              <a:t>Προκλήσεις στην αυτορυθμισμένη μάθηση</a:t>
            </a:r>
            <a:endParaRPr sz="2000" b="0" i="0" u="none" strike="noStrike" cap="none" dirty="0">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l" sz="2000" b="0" i="0" u="none" strike="noStrike" cap="none" dirty="0">
                <a:solidFill>
                  <a:schemeClr val="dk1"/>
                </a:solidFill>
                <a:latin typeface="Arial"/>
                <a:ea typeface="Arial"/>
                <a:cs typeface="Arial"/>
                <a:sym typeface="Arial"/>
              </a:rPr>
              <a:t>Η διασφάλιση συνεπούς δέσμευσης και η πρόληψη της αναβλητικότητας μπορεί να είναι προκλητική.</a:t>
            </a:r>
            <a:endParaRPr sz="20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l" sz="2000" b="0" i="0" u="none" strike="noStrike" cap="none" dirty="0">
                <a:solidFill>
                  <a:schemeClr val="dk1"/>
                </a:solidFill>
                <a:latin typeface="Arial"/>
                <a:ea typeface="Arial"/>
                <a:cs typeface="Arial"/>
                <a:sym typeface="Arial"/>
              </a:rPr>
              <a:t>Εξισορρόπηση της ευελιξίας με την ανάγκη τήρησης προθεσμιών και ολοκλήρωσης των στόχων του μαθήματος.</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05" name="Google Shape;405;p11"/>
          <p:cNvSpPr txBox="1"/>
          <p:nvPr/>
        </p:nvSpPr>
        <p:spPr>
          <a:xfrm>
            <a:off x="952621" y="5657023"/>
            <a:ext cx="5143500" cy="240061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l" sz="2000" b="1" i="0" u="none" strike="noStrike" cap="none" dirty="0">
                <a:solidFill>
                  <a:srgbClr val="E36C09"/>
                </a:solidFill>
                <a:latin typeface="Arial"/>
                <a:ea typeface="Arial"/>
                <a:cs typeface="Arial"/>
                <a:sym typeface="Arial"/>
              </a:rPr>
              <a:t>Στρατηγικές για αποτελεσματική αυτορυθμική μάθηση</a:t>
            </a:r>
            <a:endParaRPr sz="2000" b="0" i="0" u="none" strike="noStrike" cap="none" dirty="0">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l" sz="2000" b="0" i="0" u="none" strike="noStrike" cap="none" dirty="0">
                <a:solidFill>
                  <a:schemeClr val="dk1"/>
                </a:solidFill>
                <a:latin typeface="Arial"/>
                <a:ea typeface="Arial"/>
                <a:cs typeface="Arial"/>
                <a:sym typeface="Arial"/>
              </a:rPr>
              <a:t>Σαφής δομή και οδηγίες</a:t>
            </a:r>
            <a:endParaRPr sz="20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l" sz="2000" b="0" i="0" u="none" strike="noStrike" cap="none" dirty="0">
                <a:solidFill>
                  <a:schemeClr val="dk1"/>
                </a:solidFill>
                <a:latin typeface="Arial"/>
                <a:ea typeface="Arial"/>
                <a:cs typeface="Arial"/>
                <a:sym typeface="Arial"/>
              </a:rPr>
              <a:t>Διαδραστικό και ποικίλο περιεχόμενο</a:t>
            </a:r>
            <a:endParaRPr sz="20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l" sz="2000" b="0" i="0" u="none" strike="noStrike" cap="none" dirty="0">
                <a:solidFill>
                  <a:schemeClr val="dk1"/>
                </a:solidFill>
                <a:latin typeface="Arial"/>
                <a:ea typeface="Arial"/>
                <a:cs typeface="Arial"/>
                <a:sym typeface="Arial"/>
              </a:rPr>
              <a:t>Τακτικά check-in και σχόλια</a:t>
            </a:r>
            <a:endParaRPr sz="2000" b="0" i="0" u="none" strike="noStrike" cap="none" dirty="0">
              <a:solidFill>
                <a:schemeClr val="dk1"/>
              </a:solidFill>
              <a:latin typeface="Arial"/>
              <a:ea typeface="Arial"/>
              <a:cs typeface="Arial"/>
              <a:sym typeface="Arial"/>
            </a:endParaRPr>
          </a:p>
        </p:txBody>
      </p:sp>
      <p:sp>
        <p:nvSpPr>
          <p:cNvPr id="406" name="Google Shape;406;p11"/>
          <p:cNvSpPr/>
          <p:nvPr/>
        </p:nvSpPr>
        <p:spPr>
          <a:xfrm>
            <a:off x="7197485" y="2183430"/>
            <a:ext cx="9285822" cy="1658429"/>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11"/>
          <p:cNvSpPr txBox="1"/>
          <p:nvPr/>
        </p:nvSpPr>
        <p:spPr>
          <a:xfrm>
            <a:off x="7431196" y="2395810"/>
            <a:ext cx="9500942" cy="14157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1" i="0" u="none" strike="noStrike" cap="none" dirty="0">
                <a:solidFill>
                  <a:srgbClr val="E36C09"/>
                </a:solidFill>
                <a:latin typeface="Arial"/>
                <a:ea typeface="Arial"/>
                <a:cs typeface="Arial"/>
                <a:sym typeface="Arial"/>
              </a:rPr>
              <a:t>Υποστήριξη της Μαθητικής Αυτονομίας</a:t>
            </a:r>
            <a:endParaRPr sz="2000" b="0" i="0" u="none" strike="noStrike" cap="none" dirty="0">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 sz="2000" b="0" i="0" u="none" strike="noStrike" cap="none" dirty="0">
                <a:solidFill>
                  <a:schemeClr val="dk1"/>
                </a:solidFill>
                <a:latin typeface="Arial"/>
                <a:ea typeface="Arial"/>
                <a:cs typeface="Arial"/>
                <a:sym typeface="Arial"/>
              </a:rPr>
              <a:t>Ενθαρρύνω</a:t>
            </a:r>
            <a:r>
              <a:rPr lang="el" sz="2000" b="1" i="0" u="none" strike="noStrike" cap="none" dirty="0">
                <a:solidFill>
                  <a:schemeClr val="dk1"/>
                </a:solidFill>
                <a:latin typeface="Arial"/>
                <a:ea typeface="Arial"/>
                <a:cs typeface="Arial"/>
                <a:sym typeface="Arial"/>
              </a:rPr>
              <a:t> </a:t>
            </a:r>
            <a:r>
              <a:rPr lang="el" sz="2000" b="1" i="0" u="none" strike="noStrike" cap="none" dirty="0">
                <a:solidFill>
                  <a:srgbClr val="E36C09"/>
                </a:solidFill>
                <a:latin typeface="Arial"/>
                <a:ea typeface="Arial"/>
                <a:cs typeface="Arial"/>
                <a:sym typeface="Arial"/>
              </a:rPr>
              <a:t>καθορισμός στόχων</a:t>
            </a:r>
            <a:r>
              <a:rPr lang="el" sz="2000" b="1" i="0" u="none" strike="noStrike" cap="none" dirty="0">
                <a:solidFill>
                  <a:schemeClr val="dk1"/>
                </a:solidFill>
                <a:latin typeface="Arial"/>
                <a:ea typeface="Arial"/>
                <a:cs typeface="Arial"/>
                <a:sym typeface="Arial"/>
              </a:rPr>
              <a:t> </a:t>
            </a:r>
            <a:r>
              <a:rPr lang="el" sz="2000" b="0" i="0" u="none" strike="noStrike" cap="none" dirty="0">
                <a:solidFill>
                  <a:schemeClr val="dk1"/>
                </a:solidFill>
                <a:latin typeface="Arial"/>
                <a:ea typeface="Arial"/>
                <a:cs typeface="Arial"/>
                <a:sym typeface="Arial"/>
              </a:rPr>
              <a:t>και </a:t>
            </a:r>
            <a:r>
              <a:rPr lang="el" sz="2000" b="1" i="0" u="none" strike="noStrike" cap="none" dirty="0">
                <a:solidFill>
                  <a:srgbClr val="E36C09"/>
                </a:solidFill>
                <a:latin typeface="Arial"/>
                <a:ea typeface="Arial"/>
                <a:cs typeface="Arial"/>
                <a:sym typeface="Arial"/>
              </a:rPr>
              <a:t>δεξιότητες διαχείρισης χρόνου </a:t>
            </a:r>
            <a:r>
              <a:rPr lang="el"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 sz="2000" b="1" i="0" u="none" strike="noStrike" cap="none" dirty="0">
                <a:solidFill>
                  <a:schemeClr val="dk1"/>
                </a:solidFill>
                <a:latin typeface="Arial"/>
                <a:ea typeface="Arial"/>
                <a:cs typeface="Arial"/>
                <a:sym typeface="Arial"/>
              </a:rPr>
              <a:t>Προσφέρετε πόρους </a:t>
            </a:r>
            <a:r>
              <a:rPr lang="el" sz="2000" b="0" i="0" u="none" strike="noStrike" cap="none" dirty="0">
                <a:solidFill>
                  <a:schemeClr val="dk1"/>
                </a:solidFill>
                <a:latin typeface="Arial"/>
                <a:ea typeface="Arial"/>
                <a:cs typeface="Arial"/>
                <a:sym typeface="Arial"/>
              </a:rPr>
              <a:t>για αποτελεσματικές συνήθειες μελέτης και εργαλεία αυτοαξιολόγησης.</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chemeClr val="dk1"/>
              </a:solidFill>
              <a:latin typeface="Arial"/>
              <a:ea typeface="Arial"/>
              <a:cs typeface="Arial"/>
              <a:sym typeface="Arial"/>
            </a:endParaRPr>
          </a:p>
        </p:txBody>
      </p:sp>
      <p:sp>
        <p:nvSpPr>
          <p:cNvPr id="408" name="Google Shape;408;p11"/>
          <p:cNvSpPr/>
          <p:nvPr/>
        </p:nvSpPr>
        <p:spPr>
          <a:xfrm>
            <a:off x="7197484" y="4054239"/>
            <a:ext cx="9285823" cy="1715941"/>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9" name="Google Shape;409;p11"/>
          <p:cNvSpPr/>
          <p:nvPr/>
        </p:nvSpPr>
        <p:spPr>
          <a:xfrm>
            <a:off x="7197484" y="6036309"/>
            <a:ext cx="9285823" cy="2256215"/>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11"/>
          <p:cNvSpPr txBox="1"/>
          <p:nvPr/>
        </p:nvSpPr>
        <p:spPr>
          <a:xfrm>
            <a:off x="7431196" y="4169782"/>
            <a:ext cx="9048855"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1" i="0" u="none" strike="noStrike" cap="none" dirty="0">
                <a:solidFill>
                  <a:srgbClr val="E36C09"/>
                </a:solidFill>
                <a:latin typeface="Arial"/>
                <a:ea typeface="Arial"/>
                <a:cs typeface="Arial"/>
                <a:sym typeface="Arial"/>
              </a:rPr>
              <a:t>Αξιολόγηση στη μάθηση με αυτορυθμισμό</a:t>
            </a:r>
            <a:endParaRPr sz="2000" b="0" i="0" u="none" strike="noStrike" cap="none" dirty="0">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 sz="2000" b="0" i="0" u="none" strike="noStrike" cap="none" dirty="0">
                <a:solidFill>
                  <a:schemeClr val="dk1"/>
                </a:solidFill>
                <a:latin typeface="Arial"/>
                <a:ea typeface="Arial"/>
                <a:cs typeface="Arial"/>
                <a:sym typeface="Arial"/>
              </a:rPr>
              <a:t>Ενσωματώστε </a:t>
            </a:r>
            <a:r>
              <a:rPr lang="el" sz="2000" b="1" i="0" u="none" strike="noStrike" cap="none" dirty="0">
                <a:solidFill>
                  <a:srgbClr val="E36C09"/>
                </a:solidFill>
                <a:latin typeface="Arial"/>
                <a:ea typeface="Arial"/>
                <a:cs typeface="Arial"/>
                <a:sym typeface="Arial"/>
              </a:rPr>
              <a:t>διαμορφωτικές αξιολογήσεις </a:t>
            </a:r>
            <a:r>
              <a:rPr lang="el" sz="2000" b="0" i="0" u="none" strike="noStrike" cap="none" dirty="0">
                <a:solidFill>
                  <a:schemeClr val="dk1"/>
                </a:solidFill>
                <a:latin typeface="Arial"/>
                <a:ea typeface="Arial"/>
                <a:cs typeface="Arial"/>
                <a:sym typeface="Arial"/>
              </a:rPr>
              <a:t>που μπορούν να κάνουν οι μαθητές με τον δικό τους ρυθμό για να μετρήσουν την κατανόησή τους.</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 sz="2000" b="0" i="0" u="none" strike="noStrike" cap="none" dirty="0">
                <a:solidFill>
                  <a:schemeClr val="dk1"/>
                </a:solidFill>
                <a:latin typeface="Arial"/>
                <a:ea typeface="Arial"/>
                <a:cs typeface="Arial"/>
                <a:sym typeface="Arial"/>
              </a:rPr>
              <a:t>Χρησιμοποιήστε αυτές τις αξιολογήσεις για να παρέχετε </a:t>
            </a:r>
            <a:r>
              <a:rPr lang="el" sz="2000" b="1" i="0" u="none" strike="noStrike" cap="none" dirty="0">
                <a:solidFill>
                  <a:srgbClr val="E36C09"/>
                </a:solidFill>
                <a:latin typeface="Arial"/>
                <a:ea typeface="Arial"/>
                <a:cs typeface="Arial"/>
                <a:sym typeface="Arial"/>
              </a:rPr>
              <a:t>εξατομικευμένα σχόλια και υποστήριξη </a:t>
            </a:r>
            <a:r>
              <a:rPr lang="el"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11" name="Google Shape;411;p11"/>
          <p:cNvSpPr txBox="1"/>
          <p:nvPr/>
        </p:nvSpPr>
        <p:spPr>
          <a:xfrm>
            <a:off x="7431196" y="6199904"/>
            <a:ext cx="9270806" cy="19081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1" i="0" u="none" strike="noStrike" cap="none" dirty="0">
                <a:solidFill>
                  <a:srgbClr val="E36C09"/>
                </a:solidFill>
                <a:latin typeface="Arial"/>
                <a:ea typeface="Arial"/>
                <a:cs typeface="Arial"/>
                <a:sym typeface="Arial"/>
              </a:rPr>
              <a:t>Ενθάρρυνση της αλληλεπίδρασης με τους συνομηλίκους</a:t>
            </a:r>
            <a:endParaRPr sz="2000" b="0" i="0" u="none" strike="noStrike" cap="none" dirty="0">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 sz="2000" b="0" i="0" u="none" strike="noStrike" cap="none" dirty="0">
                <a:solidFill>
                  <a:schemeClr val="dk1"/>
                </a:solidFill>
                <a:latin typeface="Arial"/>
                <a:ea typeface="Arial"/>
                <a:cs typeface="Arial"/>
                <a:sym typeface="Arial"/>
              </a:rPr>
              <a:t>Διευκολύνετε </a:t>
            </a:r>
            <a:r>
              <a:rPr lang="el" sz="2000" b="1" i="0" u="none" strike="noStrike" cap="none" dirty="0">
                <a:solidFill>
                  <a:srgbClr val="E36C09"/>
                </a:solidFill>
                <a:latin typeface="Arial"/>
                <a:ea typeface="Arial"/>
                <a:cs typeface="Arial"/>
                <a:sym typeface="Arial"/>
              </a:rPr>
              <a:t>διαδικτυακά φόρουμ συζήτησης </a:t>
            </a:r>
            <a:r>
              <a:rPr lang="el" sz="2000" b="0" i="0" u="none" strike="noStrike" cap="none" dirty="0">
                <a:solidFill>
                  <a:schemeClr val="dk1"/>
                </a:solidFill>
                <a:latin typeface="Arial"/>
                <a:ea typeface="Arial"/>
                <a:cs typeface="Arial"/>
                <a:sym typeface="Arial"/>
              </a:rPr>
              <a:t>ή </a:t>
            </a:r>
            <a:r>
              <a:rPr lang="el" sz="2000" b="1" i="0" u="none" strike="noStrike" cap="none" dirty="0">
                <a:solidFill>
                  <a:srgbClr val="E36C09"/>
                </a:solidFill>
                <a:latin typeface="Arial"/>
                <a:ea typeface="Arial"/>
                <a:cs typeface="Arial"/>
                <a:sym typeface="Arial"/>
              </a:rPr>
              <a:t>ομάδες μελέτης </a:t>
            </a:r>
            <a:r>
              <a:rPr lang="el" sz="2000" b="0" i="0" u="none" strike="noStrike" cap="none" dirty="0">
                <a:solidFill>
                  <a:schemeClr val="dk1"/>
                </a:solidFill>
                <a:latin typeface="Arial"/>
                <a:ea typeface="Arial"/>
                <a:cs typeface="Arial"/>
                <a:sym typeface="Arial"/>
              </a:rPr>
              <a:t>για να διατηρήσετε τους μαθητές συνδεδεμένους και αφοσιωμένους με τους συμμαθητές τους.</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 sz="2000" b="1" i="0" u="none" strike="noStrike" cap="none" dirty="0">
                <a:solidFill>
                  <a:srgbClr val="E36C09"/>
                </a:solidFill>
                <a:latin typeface="Arial"/>
                <a:ea typeface="Arial"/>
                <a:cs typeface="Arial"/>
                <a:sym typeface="Arial"/>
              </a:rPr>
              <a:t>Η υποστήριξη από ομοτίμους </a:t>
            </a:r>
            <a:r>
              <a:rPr lang="el" sz="2000" b="0" i="0" u="none" strike="noStrike" cap="none" dirty="0">
                <a:solidFill>
                  <a:schemeClr val="dk1"/>
                </a:solidFill>
                <a:latin typeface="Arial"/>
                <a:ea typeface="Arial"/>
                <a:cs typeface="Arial"/>
                <a:sym typeface="Arial"/>
              </a:rPr>
              <a:t>μπορεί να είναι καθοριστική για την παρακίνηση των μαθητών και την προώθηση της βαθύτερης κατανόησης του υλικού.</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 name="Google Shape;128;p3">
            <a:extLst>
              <a:ext uri="{FF2B5EF4-FFF2-40B4-BE49-F238E27FC236}">
                <a16:creationId xmlns:a16="http://schemas.microsoft.com/office/drawing/2014/main" id="{5EE87E8A-C9BF-6FCC-6C39-91098503E7DF}"/>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D0939353-1DA9-5201-0A7B-BC8224E96933}"/>
              </a:ext>
            </a:extLst>
          </p:cNvPr>
          <p:cNvPicPr preferRelativeResize="0"/>
          <p:nvPr/>
        </p:nvPicPr>
        <p:blipFill rotWithShape="1">
          <a:blip r:embed="rId5">
            <a:alphaModFix/>
          </a:blip>
          <a:srcRect/>
          <a:stretch/>
        </p:blipFill>
        <p:spPr>
          <a:xfrm>
            <a:off x="16417863" y="9142466"/>
            <a:ext cx="1310997" cy="4767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16"/>
        <p:cNvGrpSpPr/>
        <p:nvPr/>
      </p:nvGrpSpPr>
      <p:grpSpPr>
        <a:xfrm>
          <a:off x="0" y="0"/>
          <a:ext cx="0" cy="0"/>
          <a:chOff x="0" y="0"/>
          <a:chExt cx="0" cy="0"/>
        </a:xfrm>
      </p:grpSpPr>
      <p:sp>
        <p:nvSpPr>
          <p:cNvPr id="417" name="Google Shape;417;p45"/>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4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19" name="Google Shape;419;p45"/>
          <p:cNvSpPr txBox="1"/>
          <p:nvPr/>
        </p:nvSpPr>
        <p:spPr>
          <a:xfrm>
            <a:off x="1028700" y="1095375"/>
            <a:ext cx="12181388"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l" sz="3200" b="1" i="0" u="none" strike="noStrike" cap="none" dirty="0">
                <a:solidFill>
                  <a:srgbClr val="033C5B"/>
                </a:solidFill>
                <a:latin typeface="Arial"/>
                <a:ea typeface="Arial"/>
                <a:cs typeface="Arial"/>
                <a:sym typeface="Arial"/>
              </a:rPr>
              <a:t>Συμμετοχή των μαθητών στη μάθηση με αυτοδύναμο ρυθμό</a:t>
            </a:r>
            <a:endParaRPr sz="3200" b="1" i="0" u="none" strike="noStrike" cap="none" dirty="0">
              <a:solidFill>
                <a:srgbClr val="000000"/>
              </a:solidFill>
              <a:latin typeface="Arial"/>
              <a:ea typeface="Arial"/>
              <a:cs typeface="Arial"/>
              <a:sym typeface="Arial"/>
            </a:endParaRPr>
          </a:p>
        </p:txBody>
      </p:sp>
      <p:sp>
        <p:nvSpPr>
          <p:cNvPr id="420" name="Google Shape;420;p4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422" name="Google Shape;422;p4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424" name="Google Shape;424;p4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5" name="Google Shape;425;p45"/>
          <p:cNvPicPr preferRelativeResize="0"/>
          <p:nvPr/>
        </p:nvPicPr>
        <p:blipFill rotWithShape="1">
          <a:blip r:embed="rId5">
            <a:alphaModFix/>
          </a:blip>
          <a:srcRect/>
          <a:stretch/>
        </p:blipFill>
        <p:spPr>
          <a:xfrm>
            <a:off x="1233055" y="3869135"/>
            <a:ext cx="6337796" cy="3565010"/>
          </a:xfrm>
          <a:prstGeom prst="rect">
            <a:avLst/>
          </a:prstGeom>
          <a:noFill/>
          <a:ln>
            <a:noFill/>
          </a:ln>
        </p:spPr>
      </p:pic>
      <p:sp>
        <p:nvSpPr>
          <p:cNvPr id="426" name="Google Shape;426;p45"/>
          <p:cNvSpPr txBox="1"/>
          <p:nvPr/>
        </p:nvSpPr>
        <p:spPr>
          <a:xfrm>
            <a:off x="1233055" y="2702926"/>
            <a:ext cx="65670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2000" b="0" i="0" u="none" strike="noStrike" cap="none">
                <a:solidFill>
                  <a:srgbClr val="000000"/>
                </a:solidFill>
                <a:latin typeface="Arial"/>
                <a:ea typeface="Arial"/>
                <a:cs typeface="Arial"/>
                <a:sym typeface="Arial"/>
              </a:rPr>
              <a:t>Παρακολουθήστε αυτό το βίντεο από τον John Spenser σχετικά με τη μετάβαση από τη συμμετοχή των μαθητών στην ενδυνάμωση των μαθητών</a:t>
            </a:r>
            <a:endParaRPr sz="2000" b="0" i="0" u="none" strike="noStrike" cap="none">
              <a:solidFill>
                <a:srgbClr val="000000"/>
              </a:solidFill>
              <a:latin typeface="Arial"/>
              <a:ea typeface="Arial"/>
              <a:cs typeface="Arial"/>
              <a:sym typeface="Arial"/>
            </a:endParaRPr>
          </a:p>
        </p:txBody>
      </p:sp>
      <p:sp>
        <p:nvSpPr>
          <p:cNvPr id="427" name="Google Shape;427;p45"/>
          <p:cNvSpPr txBox="1"/>
          <p:nvPr/>
        </p:nvSpPr>
        <p:spPr>
          <a:xfrm>
            <a:off x="1233055" y="7622695"/>
            <a:ext cx="525087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https://www.youtube.com/watch?v=BYBJQ5rIFjA</a:t>
            </a:r>
            <a:r>
              <a:rPr lang="el"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28" name="Google Shape;428;p45"/>
          <p:cNvSpPr/>
          <p:nvPr/>
        </p:nvSpPr>
        <p:spPr>
          <a:xfrm>
            <a:off x="9337964" y="2923309"/>
            <a:ext cx="7148945" cy="1397650"/>
          </a:xfrm>
          <a:prstGeom prst="roundRect">
            <a:avLst>
              <a:gd name="adj" fmla="val 16667"/>
            </a:avLst>
          </a:prstGeom>
          <a:noFill/>
          <a:ln w="635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29" name="Google Shape;429;p45"/>
          <p:cNvSpPr txBox="1"/>
          <p:nvPr/>
        </p:nvSpPr>
        <p:spPr>
          <a:xfrm>
            <a:off x="9601200" y="3061855"/>
            <a:ext cx="667789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2000" b="0" i="0" u="none" strike="noStrike" cap="none">
                <a:solidFill>
                  <a:srgbClr val="000000"/>
                </a:solidFill>
                <a:latin typeface="Arial"/>
                <a:ea typeface="Arial"/>
                <a:cs typeface="Arial"/>
                <a:sym typeface="Arial"/>
              </a:rPr>
              <a:t>Ποιες προκλήσεις έχετε αντιμετωπίσει με τη μάθηση με αυτόματο ρυθμό; Πώς θα μπορούσατε να αντιμετωπίσετε την αναβλητικότητα ή την αποδέσμευση;</a:t>
            </a:r>
            <a:endParaRPr/>
          </a:p>
        </p:txBody>
      </p:sp>
      <p:sp>
        <p:nvSpPr>
          <p:cNvPr id="430" name="Google Shape;430;p45"/>
          <p:cNvSpPr/>
          <p:nvPr/>
        </p:nvSpPr>
        <p:spPr>
          <a:xfrm>
            <a:off x="9337963" y="5244753"/>
            <a:ext cx="7148945" cy="1397650"/>
          </a:xfrm>
          <a:prstGeom prst="roundRect">
            <a:avLst>
              <a:gd name="adj" fmla="val 16667"/>
            </a:avLst>
          </a:prstGeom>
          <a:noFill/>
          <a:ln w="635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31" name="Google Shape;431;p45"/>
          <p:cNvSpPr txBox="1"/>
          <p:nvPr/>
        </p:nvSpPr>
        <p:spPr>
          <a:xfrm>
            <a:off x="9601200" y="5466737"/>
            <a:ext cx="667789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2000" b="0" i="0" u="none" strike="noStrike" cap="none">
                <a:solidFill>
                  <a:srgbClr val="000000"/>
                </a:solidFill>
                <a:latin typeface="Arial"/>
                <a:ea typeface="Arial"/>
                <a:cs typeface="Arial"/>
                <a:sym typeface="Arial"/>
              </a:rPr>
              <a:t>Σκεφτείτε μια στρατηγική που θα μπορούσατε να εφαρμόσετε για να ενισχύσετε την υπευθυνότητα των μαθητών σε ένα περιβάλλον με αυτοπεποίθηση.</a:t>
            </a:r>
            <a:endParaRPr/>
          </a:p>
        </p:txBody>
      </p:sp>
      <p:sp>
        <p:nvSpPr>
          <p:cNvPr id="2" name="Google Shape;128;p3">
            <a:extLst>
              <a:ext uri="{FF2B5EF4-FFF2-40B4-BE49-F238E27FC236}">
                <a16:creationId xmlns:a16="http://schemas.microsoft.com/office/drawing/2014/main" id="{091A7FBB-6B08-E89A-EC70-DA585383F6EC}"/>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971745CC-BF03-34FC-4C19-A262BC5FFB4C}"/>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0"/>
        <p:cNvGrpSpPr/>
        <p:nvPr/>
      </p:nvGrpSpPr>
      <p:grpSpPr>
        <a:xfrm>
          <a:off x="0" y="0"/>
          <a:ext cx="0" cy="0"/>
          <a:chOff x="0" y="0"/>
          <a:chExt cx="0" cy="0"/>
        </a:xfrm>
      </p:grpSpPr>
      <p:sp>
        <p:nvSpPr>
          <p:cNvPr id="101" name="Google Shape;101;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l" sz="6999" b="0" i="0" u="none" strike="noStrike" cap="none">
                <a:solidFill>
                  <a:srgbClr val="033C5B"/>
                </a:solidFill>
                <a:latin typeface="Arial"/>
                <a:ea typeface="Arial"/>
                <a:cs typeface="Arial"/>
                <a:sym typeface="Arial"/>
              </a:rPr>
              <a:t>Μαθησιακοί Στόχοι</a:t>
            </a:r>
            <a:endParaRPr sz="1400" b="0" i="0" u="none" strike="noStrike" cap="none">
              <a:solidFill>
                <a:srgbClr val="000000"/>
              </a:solidFill>
              <a:latin typeface="Arial"/>
              <a:ea typeface="Arial"/>
              <a:cs typeface="Arial"/>
              <a:sym typeface="Arial"/>
            </a:endParaRPr>
          </a:p>
        </p:txBody>
      </p:sp>
      <p:sp>
        <p:nvSpPr>
          <p:cNvPr id="102" name="Google Shape;102;p2"/>
          <p:cNvSpPr txBox="1"/>
          <p:nvPr/>
        </p:nvSpPr>
        <p:spPr>
          <a:xfrm>
            <a:off x="1028700" y="3069101"/>
            <a:ext cx="6990285" cy="3500958"/>
          </a:xfrm>
          <a:prstGeom prst="rect">
            <a:avLst/>
          </a:prstGeom>
          <a:noFill/>
          <a:ln>
            <a:noFill/>
          </a:ln>
        </p:spPr>
        <p:txBody>
          <a:bodyPr spcFirstLastPara="1" wrap="square" lIns="0" tIns="0" rIns="0" bIns="0" anchor="t" anchorCtr="0">
            <a:spAutoFit/>
          </a:bodyPr>
          <a:lstStyle/>
          <a:p>
            <a:pPr marL="604519" marR="0" lvl="1" indent="-302260" algn="l" rtl="0">
              <a:lnSpc>
                <a:spcPct val="150730"/>
              </a:lnSpc>
              <a:spcBef>
                <a:spcPts val="0"/>
              </a:spcBef>
              <a:spcAft>
                <a:spcPts val="0"/>
              </a:spcAft>
              <a:buClr>
                <a:srgbClr val="121212"/>
              </a:buClr>
              <a:buSzPts val="2600"/>
              <a:buFont typeface="Arial"/>
              <a:buChar char="•"/>
            </a:pPr>
            <a:r>
              <a:rPr lang="el" sz="2600" b="0" i="0" u="none" strike="noStrike" cap="none">
                <a:solidFill>
                  <a:srgbClr val="121212"/>
                </a:solidFill>
                <a:latin typeface="Arial"/>
                <a:ea typeface="Arial"/>
                <a:cs typeface="Arial"/>
                <a:sym typeface="Arial"/>
              </a:rPr>
              <a:t>Κατανοήστε τον ρόλο των ενεργειών</a:t>
            </a:r>
            <a:endParaRPr sz="1400" b="0" i="0" u="none" strike="noStrike" cap="none">
              <a:solidFill>
                <a:srgbClr val="000000"/>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l" sz="2600" b="0" i="0" u="none" strike="noStrike" cap="none">
                <a:solidFill>
                  <a:srgbClr val="121212"/>
                </a:solidFill>
                <a:latin typeface="Arial"/>
                <a:ea typeface="Arial"/>
                <a:cs typeface="Arial"/>
                <a:sym typeface="Arial"/>
              </a:rPr>
              <a:t>Προσδιορίστε Αποτελεσματικές Τρόποι για Διάφορο Περιεχόμενο</a:t>
            </a:r>
            <a:endParaRPr sz="1400" b="0" i="0" u="none" strike="noStrike" cap="none">
              <a:solidFill>
                <a:srgbClr val="000000"/>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l" sz="2600" b="0" i="0" u="none" strike="noStrike" cap="none">
                <a:solidFill>
                  <a:srgbClr val="121212"/>
                </a:solidFill>
                <a:latin typeface="Arial"/>
                <a:ea typeface="Arial"/>
                <a:cs typeface="Arial"/>
                <a:sym typeface="Arial"/>
              </a:rPr>
              <a:t>Εφαρμογή εργαλείων πολυμέσων στη διδασκαλία</a:t>
            </a:r>
            <a:endParaRPr sz="2600" b="0" i="0" u="none" strike="noStrike" cap="none">
              <a:solidFill>
                <a:srgbClr val="121212"/>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l" sz="2600" b="0" i="0" u="none" strike="noStrike" cap="none">
                <a:solidFill>
                  <a:srgbClr val="121212"/>
                </a:solidFill>
                <a:latin typeface="Arial"/>
                <a:ea typeface="Arial"/>
                <a:cs typeface="Arial"/>
                <a:sym typeface="Arial"/>
              </a:rPr>
              <a:t>Διευκολύνετε τη διαδικτυακή μάθηση με αυτορυθμισμό</a:t>
            </a:r>
            <a:endParaRPr sz="2600" b="0" i="0" u="none" strike="noStrike" cap="none">
              <a:solidFill>
                <a:srgbClr val="121212"/>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l" sz="2600" b="0" i="0" u="none" strike="noStrike" cap="none">
                <a:solidFill>
                  <a:srgbClr val="121212"/>
                </a:solidFill>
                <a:latin typeface="Arial"/>
                <a:ea typeface="Arial"/>
                <a:cs typeface="Arial"/>
                <a:sym typeface="Arial"/>
              </a:rPr>
              <a:t>Δραστηριότητες προσανατολισμένες στην εφαρμογή σχεδιασμού</a:t>
            </a:r>
            <a:endParaRPr sz="2600" b="0" i="0" u="none" strike="noStrike" cap="none">
              <a:solidFill>
                <a:srgbClr val="121212"/>
              </a:solidFill>
              <a:latin typeface="Arial"/>
              <a:ea typeface="Arial"/>
              <a:cs typeface="Arial"/>
              <a:sym typeface="Arial"/>
            </a:endParaRPr>
          </a:p>
          <a:p>
            <a:pPr marL="302259" marR="0" lvl="1" indent="0" algn="l" rtl="0">
              <a:lnSpc>
                <a:spcPct val="140014"/>
              </a:lnSpc>
              <a:spcBef>
                <a:spcPts val="0"/>
              </a:spcBef>
              <a:spcAft>
                <a:spcPts val="0"/>
              </a:spcAft>
              <a:buClr>
                <a:srgbClr val="000000"/>
              </a:buClr>
              <a:buSzPts val="2799"/>
              <a:buFont typeface="Arial"/>
              <a:buNone/>
            </a:pPr>
            <a:endParaRPr sz="2799" b="0" i="0" u="none" strike="noStrike" cap="none">
              <a:solidFill>
                <a:srgbClr val="121212"/>
              </a:solidFill>
              <a:latin typeface="Arial"/>
              <a:ea typeface="Arial"/>
              <a:cs typeface="Arial"/>
              <a:sym typeface="Arial"/>
            </a:endParaRPr>
          </a:p>
        </p:txBody>
      </p:sp>
      <p:sp>
        <p:nvSpPr>
          <p:cNvPr id="103" name="Google Shape;103;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6" name="Google Shape;106;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7" name="Google Shape;107;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08" name="Google Shape;108;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9" name="Google Shape;109;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pic>
        <p:nvPicPr>
          <p:cNvPr id="110" name="Google Shape;110;p2"/>
          <p:cNvPicPr preferRelativeResize="0"/>
          <p:nvPr/>
        </p:nvPicPr>
        <p:blipFill rotWithShape="1">
          <a:blip r:embed="rId8">
            <a:alphaModFix/>
          </a:blip>
          <a:srcRect/>
          <a:stretch/>
        </p:blipFill>
        <p:spPr>
          <a:xfrm>
            <a:off x="15974646" y="9227923"/>
            <a:ext cx="1370864" cy="5046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36"/>
        <p:cNvGrpSpPr/>
        <p:nvPr/>
      </p:nvGrpSpPr>
      <p:grpSpPr>
        <a:xfrm>
          <a:off x="0" y="0"/>
          <a:ext cx="0" cy="0"/>
          <a:chOff x="0" y="0"/>
          <a:chExt cx="0" cy="0"/>
        </a:xfrm>
      </p:grpSpPr>
      <p:sp>
        <p:nvSpPr>
          <p:cNvPr id="437" name="Google Shape;437;p12"/>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2"/>
          <p:cNvSpPr/>
          <p:nvPr/>
        </p:nvSpPr>
        <p:spPr>
          <a:xfrm>
            <a:off x="0" y="1167156"/>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439" name="Google Shape;439;p12"/>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440" name="Google Shape;440;p12"/>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441" name="Google Shape;441;p12"/>
          <p:cNvSpPr txBox="1"/>
          <p:nvPr/>
        </p:nvSpPr>
        <p:spPr>
          <a:xfrm>
            <a:off x="9441888" y="258316"/>
            <a:ext cx="7714500"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l" sz="4000" b="1" i="0" u="none" strike="noStrike" cap="none" dirty="0">
                <a:solidFill>
                  <a:srgbClr val="033C5B"/>
                </a:solidFill>
                <a:latin typeface="Arial"/>
                <a:ea typeface="Arial"/>
                <a:cs typeface="Arial"/>
                <a:sym typeface="Arial"/>
              </a:rPr>
              <a:t>Σχεδιασμός Δραστηριοτήτων προσανατολισμένων στην εφαρμογή</a:t>
            </a:r>
            <a:endParaRPr sz="4000" b="1" i="0" u="none" strike="noStrike" cap="none" dirty="0">
              <a:solidFill>
                <a:srgbClr val="033C5B"/>
              </a:solidFill>
              <a:latin typeface="Arial"/>
              <a:ea typeface="Arial"/>
              <a:cs typeface="Arial"/>
              <a:sym typeface="Arial"/>
            </a:endParaRPr>
          </a:p>
        </p:txBody>
      </p:sp>
      <p:sp>
        <p:nvSpPr>
          <p:cNvPr id="442" name="Google Shape;442;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43" name="Google Shape;443;p1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45" name="Google Shape;445;p1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2"/>
          <p:cNvSpPr txBox="1"/>
          <p:nvPr/>
        </p:nvSpPr>
        <p:spPr>
          <a:xfrm>
            <a:off x="9613816" y="2166488"/>
            <a:ext cx="8385015" cy="618626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l" sz="1800" b="1" i="0" u="none" strike="noStrike" cap="none" dirty="0">
                <a:solidFill>
                  <a:srgbClr val="E36C09"/>
                </a:solidFill>
                <a:latin typeface="Arial"/>
                <a:ea typeface="Arial"/>
                <a:cs typeface="Arial"/>
                <a:sym typeface="Arial"/>
              </a:rPr>
              <a:t>Εστίαση στην Πρακτική Εφαρμογή</a:t>
            </a:r>
            <a:endParaRPr sz="1800" b="0" i="0" u="none" strike="noStrike" cap="none" dirty="0">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l" sz="1800" b="0" i="0" u="none" strike="noStrike" cap="none" dirty="0">
                <a:solidFill>
                  <a:schemeClr val="dk1"/>
                </a:solidFill>
                <a:latin typeface="Arial"/>
                <a:ea typeface="Arial"/>
                <a:cs typeface="Arial"/>
                <a:sym typeface="Arial"/>
              </a:rPr>
              <a:t>Τονίστε τη σημασία των δραστηριοτήτων που επιτρέπουν στους μαθητές να εφαρμόσουν όσα έμαθαν σε πρακτικά σενάρια, γεφυρώνοντας το χάσμα μεταξύ θεωρίας και πράξης.</a:t>
            </a:r>
            <a:endParaRPr sz="18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l" sz="1800" b="1" i="0" u="none" strike="noStrike" cap="none" dirty="0">
                <a:solidFill>
                  <a:srgbClr val="E36C09"/>
                </a:solidFill>
                <a:latin typeface="Arial"/>
                <a:ea typeface="Arial"/>
                <a:cs typeface="Arial"/>
                <a:sym typeface="Arial"/>
              </a:rPr>
              <a:t>Βασικές πτυχές Δραστηριοτήτων προσανατολισμένων στην εφαρμογή</a:t>
            </a:r>
            <a:endParaRPr sz="1800" b="0" i="0" u="none" strike="noStrike" cap="none" dirty="0">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l" sz="1800" b="1" i="0" u="none" strike="noStrike" cap="none" dirty="0">
                <a:solidFill>
                  <a:srgbClr val="E36C09"/>
                </a:solidFill>
                <a:latin typeface="Arial"/>
                <a:ea typeface="Arial"/>
                <a:cs typeface="Arial"/>
                <a:sym typeface="Arial"/>
              </a:rPr>
              <a:t>Συνάφεια </a:t>
            </a:r>
            <a:r>
              <a:rPr lang="el" sz="1800" b="0" i="0" u="none" strike="noStrike" cap="none" dirty="0">
                <a:solidFill>
                  <a:srgbClr val="E36C09"/>
                </a:solidFill>
                <a:latin typeface="Arial"/>
                <a:ea typeface="Arial"/>
                <a:cs typeface="Arial"/>
                <a:sym typeface="Arial"/>
              </a:rPr>
              <a:t>: </a:t>
            </a:r>
            <a:r>
              <a:rPr lang="el" sz="1800" b="0" i="0" u="none" strike="noStrike" cap="none" dirty="0">
                <a:solidFill>
                  <a:schemeClr val="dk1"/>
                </a:solidFill>
                <a:latin typeface="Arial"/>
                <a:ea typeface="Arial"/>
                <a:cs typeface="Arial"/>
                <a:sym typeface="Arial"/>
              </a:rPr>
              <a:t>Σχεδιάστε δραστηριότητες που σχετίζονται στενά με σενάρια του πραγματικού κόσμου για να κάνουν τη μάθηση πιο εφαρμόσιμη και ουσιαστική.</a:t>
            </a:r>
            <a:endParaRPr sz="18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l" sz="1800" b="1" i="0" u="none" strike="noStrike" cap="none" dirty="0">
                <a:solidFill>
                  <a:srgbClr val="E36C09"/>
                </a:solidFill>
                <a:latin typeface="Arial"/>
                <a:ea typeface="Arial"/>
                <a:cs typeface="Arial"/>
                <a:sym typeface="Arial"/>
              </a:rPr>
              <a:t>Δημιουργικότητα </a:t>
            </a:r>
            <a:r>
              <a:rPr lang="el" sz="1800" b="0" i="0" u="none" strike="noStrike" cap="none" dirty="0">
                <a:solidFill>
                  <a:srgbClr val="E36C09"/>
                </a:solidFill>
                <a:latin typeface="Arial"/>
                <a:ea typeface="Arial"/>
                <a:cs typeface="Arial"/>
                <a:sym typeface="Arial"/>
              </a:rPr>
              <a:t>: </a:t>
            </a:r>
            <a:r>
              <a:rPr lang="el" sz="1800" b="0" i="0" u="none" strike="noStrike" cap="none" dirty="0">
                <a:solidFill>
                  <a:schemeClr val="dk1"/>
                </a:solidFill>
                <a:latin typeface="Arial"/>
                <a:ea typeface="Arial"/>
                <a:cs typeface="Arial"/>
                <a:sym typeface="Arial"/>
              </a:rPr>
              <a:t>Ενθαρρύνετε τους μαθητές να σκέφτονται δημιουργικά και καινοτόμα στην εφαρμογή των εννοιών, ενισχύοντας τις δεξιότητες επίλυσης προβλημάτων.</a:t>
            </a:r>
            <a:endParaRPr sz="18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l" sz="1800" b="1" i="0" u="none" strike="noStrike" cap="none" dirty="0">
                <a:solidFill>
                  <a:srgbClr val="E36C09"/>
                </a:solidFill>
                <a:latin typeface="Arial"/>
                <a:ea typeface="Arial"/>
                <a:cs typeface="Arial"/>
                <a:sym typeface="Arial"/>
              </a:rPr>
              <a:t>Συνεργασία </a:t>
            </a:r>
            <a:r>
              <a:rPr lang="el" sz="1800" b="0" i="0" u="none" strike="noStrike" cap="none" dirty="0">
                <a:solidFill>
                  <a:srgbClr val="E36C09"/>
                </a:solidFill>
                <a:latin typeface="Arial"/>
                <a:ea typeface="Arial"/>
                <a:cs typeface="Arial"/>
                <a:sym typeface="Arial"/>
              </a:rPr>
              <a:t>: </a:t>
            </a:r>
            <a:r>
              <a:rPr lang="el" sz="1800" b="0" i="0" u="none" strike="noStrike" cap="none" dirty="0">
                <a:solidFill>
                  <a:schemeClr val="dk1"/>
                </a:solidFill>
                <a:latin typeface="Arial"/>
                <a:ea typeface="Arial"/>
                <a:cs typeface="Arial"/>
                <a:sym typeface="Arial"/>
              </a:rPr>
              <a:t>Ενσωματώστε ομαδικά έργα ή εργασίες που απαιτούν ομαδική εργασία, προσομοιώνοντας πραγματικά περιβάλλοντα συνεργασίας.</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p:txBody>
      </p:sp>
      <p:pic>
        <p:nvPicPr>
          <p:cNvPr id="447" name="Google Shape;447;p12"/>
          <p:cNvPicPr preferRelativeResize="0"/>
          <p:nvPr/>
        </p:nvPicPr>
        <p:blipFill rotWithShape="1">
          <a:blip r:embed="rId7">
            <a:alphaModFix/>
          </a:blip>
          <a:srcRect/>
          <a:stretch/>
        </p:blipFill>
        <p:spPr>
          <a:xfrm>
            <a:off x="714746" y="1916945"/>
            <a:ext cx="7714508" cy="5143500"/>
          </a:xfrm>
          <a:prstGeom prst="rect">
            <a:avLst/>
          </a:prstGeom>
          <a:noFill/>
          <a:ln>
            <a:noFill/>
          </a:ln>
        </p:spPr>
      </p:pic>
      <p:sp>
        <p:nvSpPr>
          <p:cNvPr id="2" name="Google Shape;128;p3">
            <a:extLst>
              <a:ext uri="{FF2B5EF4-FFF2-40B4-BE49-F238E27FC236}">
                <a16:creationId xmlns:a16="http://schemas.microsoft.com/office/drawing/2014/main" id="{E31F5107-DD03-E0B4-63B7-0EFD9248FC74}"/>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BD2BA314-D823-0B3E-50F3-BF70D465581D}"/>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52"/>
        <p:cNvGrpSpPr/>
        <p:nvPr/>
      </p:nvGrpSpPr>
      <p:grpSpPr>
        <a:xfrm>
          <a:off x="0" y="0"/>
          <a:ext cx="0" cy="0"/>
          <a:chOff x="0" y="0"/>
          <a:chExt cx="0" cy="0"/>
        </a:xfrm>
      </p:grpSpPr>
      <p:sp>
        <p:nvSpPr>
          <p:cNvPr id="453" name="Google Shape;453;p13"/>
          <p:cNvSpPr txBox="1"/>
          <p:nvPr/>
        </p:nvSpPr>
        <p:spPr>
          <a:xfrm>
            <a:off x="430752" y="1035292"/>
            <a:ext cx="13050785" cy="2681375"/>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l" sz="3200" b="1" i="0" u="none" strike="noStrike" cap="none" dirty="0">
                <a:solidFill>
                  <a:srgbClr val="033C5B"/>
                </a:solidFill>
                <a:latin typeface="Arial"/>
                <a:ea typeface="Arial"/>
                <a:cs typeface="Arial"/>
                <a:sym typeface="Arial"/>
              </a:rPr>
              <a:t>Σχεδιασμός Δραστηριοτήτων προσανατολισμένων στην εφαρμογή</a:t>
            </a:r>
            <a:endParaRPr sz="3200" b="1" i="0" u="none" strike="noStrike" cap="none" dirty="0">
              <a:solidFill>
                <a:srgbClr val="000000"/>
              </a:solidFill>
              <a:latin typeface="Arial"/>
              <a:ea typeface="Arial"/>
              <a:cs typeface="Arial"/>
              <a:sym typeface="Arial"/>
            </a:endParaRPr>
          </a:p>
          <a:p>
            <a:pPr marL="0" marR="0" lvl="0" indent="0" algn="l" rtl="0">
              <a:lnSpc>
                <a:spcPct val="242000"/>
              </a:lnSpc>
              <a:spcBef>
                <a:spcPts val="0"/>
              </a:spcBef>
              <a:spcAft>
                <a:spcPts val="0"/>
              </a:spcAft>
              <a:buClr>
                <a:srgbClr val="000000"/>
              </a:buClr>
              <a:buSzPts val="4000"/>
              <a:buFont typeface="Arial"/>
              <a:buNone/>
            </a:pPr>
            <a:endParaRPr sz="4000" b="1" i="0" u="none" strike="noStrike" cap="none" dirty="0">
              <a:solidFill>
                <a:srgbClr val="033C5B"/>
              </a:solidFill>
              <a:latin typeface="Arial"/>
              <a:ea typeface="Arial"/>
              <a:cs typeface="Arial"/>
              <a:sym typeface="Arial"/>
            </a:endParaRPr>
          </a:p>
        </p:txBody>
      </p:sp>
      <p:sp>
        <p:nvSpPr>
          <p:cNvPr id="454" name="Google Shape;454;p13"/>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3"/>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57" name="Google Shape;457;p13"/>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458" name="Google Shape;458;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459" name="Google Shape;459;p1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61" name="Google Shape;461;p1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3"/>
          <p:cNvSpPr txBox="1"/>
          <p:nvPr/>
        </p:nvSpPr>
        <p:spPr>
          <a:xfrm>
            <a:off x="643186" y="2598303"/>
            <a:ext cx="7218490"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 sz="2000" b="0" i="0" u="none" strike="noStrike" cap="none" dirty="0">
                <a:solidFill>
                  <a:srgbClr val="000000"/>
                </a:solidFill>
                <a:latin typeface="Arial"/>
                <a:ea typeface="Arial"/>
                <a:cs typeface="Arial"/>
                <a:sym typeface="Arial"/>
              </a:rPr>
              <a:t>Η αποτελεσματική εφαρμογή δραστηριοτήτων που προσανατολίζονται στην εφαρμογή περιλαμβάνει την παροχή </a:t>
            </a:r>
            <a:r>
              <a:rPr lang="el" sz="2000" b="1" i="0" u="none" strike="noStrike" cap="none" dirty="0">
                <a:solidFill>
                  <a:srgbClr val="E36C09"/>
                </a:solidFill>
                <a:latin typeface="Arial"/>
                <a:ea typeface="Arial"/>
                <a:cs typeface="Arial"/>
                <a:sym typeface="Arial"/>
              </a:rPr>
              <a:t>σαφών οδηγιών </a:t>
            </a:r>
            <a:r>
              <a:rPr lang="el" sz="2000" b="0" i="0" u="none" strike="noStrike" cap="none" dirty="0">
                <a:solidFill>
                  <a:srgbClr val="000000"/>
                </a:solidFill>
                <a:latin typeface="Arial"/>
                <a:ea typeface="Arial"/>
                <a:cs typeface="Arial"/>
                <a:sym typeface="Arial"/>
              </a:rPr>
              <a:t>, τη χρήση </a:t>
            </a:r>
            <a:r>
              <a:rPr lang="el" sz="2000" b="1" i="0" u="none" strike="noStrike" cap="none" dirty="0">
                <a:solidFill>
                  <a:srgbClr val="E36C09"/>
                </a:solidFill>
                <a:latin typeface="Arial"/>
                <a:ea typeface="Arial"/>
                <a:cs typeface="Arial"/>
                <a:sym typeface="Arial"/>
              </a:rPr>
              <a:t>διαφορετικών μεθόδων </a:t>
            </a:r>
            <a:r>
              <a:rPr lang="el" sz="2000" b="0" i="0" u="none" strike="noStrike" cap="none" dirty="0">
                <a:solidFill>
                  <a:srgbClr val="000000"/>
                </a:solidFill>
                <a:latin typeface="Arial"/>
                <a:ea typeface="Arial"/>
                <a:cs typeface="Arial"/>
                <a:sym typeface="Arial"/>
              </a:rPr>
              <a:t>όπως μελέτες περιπτώσεων και την παροχή </a:t>
            </a:r>
            <a:r>
              <a:rPr lang="el" sz="2000" b="1" i="0" u="none" strike="noStrike" cap="none" dirty="0">
                <a:solidFill>
                  <a:srgbClr val="E36C09"/>
                </a:solidFill>
                <a:latin typeface="Arial"/>
                <a:ea typeface="Arial"/>
                <a:cs typeface="Arial"/>
                <a:sym typeface="Arial"/>
              </a:rPr>
              <a:t>συνεχούς ανατροφοδότησης </a:t>
            </a:r>
            <a:r>
              <a:rPr lang="el"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l" sz="2000" b="0" i="0" u="none" strike="noStrike" cap="none" dirty="0">
                <a:solidFill>
                  <a:srgbClr val="000000"/>
                </a:solidFill>
                <a:latin typeface="Arial"/>
                <a:ea typeface="Arial"/>
                <a:cs typeface="Arial"/>
                <a:sym typeface="Arial"/>
              </a:rPr>
              <a:t>Αυτές οι δραστηριότητες θα πρέπει να προσελκύουν τους μαθητές και να καλύπτουν διαφορετικά στυλ μάθησης. Κατά την αξιολόγησή τους, είναι σημαντικό να </a:t>
            </a:r>
            <a:r>
              <a:rPr lang="el" sz="2000" b="1" i="0" u="none" strike="noStrike" cap="none" dirty="0">
                <a:solidFill>
                  <a:srgbClr val="E36C09"/>
                </a:solidFill>
                <a:latin typeface="Arial"/>
                <a:ea typeface="Arial"/>
                <a:cs typeface="Arial"/>
                <a:sym typeface="Arial"/>
              </a:rPr>
              <a:t>αξιολογείτε τόσο τη διαδικασία όσο και το προϊόν </a:t>
            </a:r>
            <a:r>
              <a:rPr lang="el" sz="2000" b="0" i="0" u="none" strike="noStrike" cap="none" dirty="0">
                <a:solidFill>
                  <a:srgbClr val="000000"/>
                </a:solidFill>
                <a:latin typeface="Arial"/>
                <a:ea typeface="Arial"/>
                <a:cs typeface="Arial"/>
                <a:sym typeface="Arial"/>
              </a:rPr>
              <a:t>. Συνολικά, οι δραστηριότητες που προσανατολίζονται στην εφαρμογή στη μικτή μάθηση εμβαθύνουν την κατανόηση και τη δέσμευση μεταξύ των μαθητών.</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63" name="Google Shape;463;p13"/>
          <p:cNvSpPr/>
          <p:nvPr/>
        </p:nvSpPr>
        <p:spPr>
          <a:xfrm>
            <a:off x="8659091" y="2715491"/>
            <a:ext cx="8035636" cy="1515418"/>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64" name="Google Shape;464;p13"/>
          <p:cNvSpPr/>
          <p:nvPr/>
        </p:nvSpPr>
        <p:spPr>
          <a:xfrm>
            <a:off x="8659091" y="6619178"/>
            <a:ext cx="8035636" cy="1828472"/>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65" name="Google Shape;465;p13"/>
          <p:cNvSpPr/>
          <p:nvPr/>
        </p:nvSpPr>
        <p:spPr>
          <a:xfrm>
            <a:off x="8659091" y="4750683"/>
            <a:ext cx="8035636" cy="1583476"/>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66" name="Google Shape;466;p13"/>
          <p:cNvSpPr txBox="1"/>
          <p:nvPr/>
        </p:nvSpPr>
        <p:spPr>
          <a:xfrm>
            <a:off x="8659090" y="2858829"/>
            <a:ext cx="818803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2000" b="0" i="0" u="none" strike="noStrike" cap="none">
                <a:solidFill>
                  <a:srgbClr val="000000"/>
                </a:solidFill>
                <a:latin typeface="Arial"/>
                <a:ea typeface="Arial"/>
                <a:cs typeface="Arial"/>
                <a:sym typeface="Arial"/>
              </a:rPr>
              <a:t>Διαβάστε αυτό το άρθρο από το Πανεπιστήμιο του Χάρβαρντ σχετικά με τον τρόπο δημιουργίας πραγματικών συνδέσεων με το υλικό μαθημάτων: </a:t>
            </a:r>
            <a:r>
              <a:rPr lang="el"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https://ablconnect.harvard.edu/make-real-world-connections-course-material</a:t>
            </a:r>
            <a:r>
              <a:rPr lang="el"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467" name="Google Shape;467;p13"/>
          <p:cNvSpPr txBox="1"/>
          <p:nvPr/>
        </p:nvSpPr>
        <p:spPr>
          <a:xfrm>
            <a:off x="8769927" y="4904509"/>
            <a:ext cx="774469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2000" b="0" i="0" u="none" strike="noStrike" cap="none">
                <a:solidFill>
                  <a:srgbClr val="000000"/>
                </a:solidFill>
                <a:latin typeface="Arial"/>
                <a:ea typeface="Arial"/>
                <a:cs typeface="Arial"/>
                <a:sym typeface="Arial"/>
              </a:rPr>
              <a:t>Διαβάστε αυτό το άρθρο του Drexel για να μάθετε πώς να εμπνέετε τη δημιουργικότητα στην τάξη: </a:t>
            </a:r>
            <a:r>
              <a:rPr lang="el"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https://drexel.edu/soe/resources/teacher-resources/inspire-creativity-in-the-classroom/</a:t>
            </a:r>
            <a:r>
              <a:rPr lang="el"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468" name="Google Shape;468;p13"/>
          <p:cNvSpPr txBox="1"/>
          <p:nvPr/>
        </p:nvSpPr>
        <p:spPr>
          <a:xfrm>
            <a:off x="8769927" y="6649992"/>
            <a:ext cx="7232073"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2000" b="0" i="0" u="none" strike="noStrike" cap="none" dirty="0">
                <a:solidFill>
                  <a:srgbClr val="000000"/>
                </a:solidFill>
                <a:latin typeface="Arial"/>
                <a:ea typeface="Arial"/>
                <a:cs typeface="Arial"/>
                <a:sym typeface="Arial"/>
              </a:rPr>
              <a:t>Διαβάστε αυτήν την ανακεφαλαίωση για να λάβετε ιδέες σχετικά με το πώς λειτουργεί η συνεργατική μάθηση και η ομαδική εργασία στις προσομοιώσεις: </a:t>
            </a:r>
            <a:r>
              <a:rPr lang="el" sz="2000" b="0" i="0" u="sng" strike="noStrike" cap="none" dirty="0">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https://fastercapital.com/topics/collaborative-learning-and-teamwork-in-simulation-centers.html</a:t>
            </a:r>
            <a:r>
              <a:rPr lang="el" sz="2000" b="0" i="0" u="none" strike="noStrike" cap="none" dirty="0">
                <a:solidFill>
                  <a:srgbClr val="000000"/>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D9E169D5-A920-0C18-725E-5AD2CA6F27C0}"/>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49CD89AC-90D0-570D-B64B-54AFCA727509}"/>
              </a:ext>
            </a:extLst>
          </p:cNvPr>
          <p:cNvPicPr preferRelativeResize="0"/>
          <p:nvPr/>
        </p:nvPicPr>
        <p:blipFill rotWithShape="1">
          <a:blip r:embed="rId9">
            <a:alphaModFix/>
          </a:blip>
          <a:srcRect/>
          <a:stretch/>
        </p:blipFill>
        <p:spPr>
          <a:xfrm>
            <a:off x="16417863" y="9142466"/>
            <a:ext cx="1310997" cy="4767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73"/>
        <p:cNvGrpSpPr/>
        <p:nvPr/>
      </p:nvGrpSpPr>
      <p:grpSpPr>
        <a:xfrm>
          <a:off x="0" y="0"/>
          <a:ext cx="0" cy="0"/>
          <a:chOff x="0" y="0"/>
          <a:chExt cx="0" cy="0"/>
        </a:xfrm>
      </p:grpSpPr>
      <p:sp>
        <p:nvSpPr>
          <p:cNvPr id="474" name="Google Shape;474;p14"/>
          <p:cNvSpPr txBox="1"/>
          <p:nvPr/>
        </p:nvSpPr>
        <p:spPr>
          <a:xfrm>
            <a:off x="674552" y="350744"/>
            <a:ext cx="6990285" cy="1231106"/>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4000"/>
              <a:buFont typeface="Arial"/>
              <a:buNone/>
            </a:pPr>
            <a:r>
              <a:rPr lang="el" sz="4000" b="1" i="0" u="none" strike="noStrike" cap="none" dirty="0">
                <a:solidFill>
                  <a:srgbClr val="033C5B"/>
                </a:solidFill>
                <a:latin typeface="Arial"/>
                <a:ea typeface="Arial"/>
                <a:cs typeface="Arial"/>
                <a:sym typeface="Arial"/>
              </a:rPr>
              <a:t>Στρατηγικές αξιολόγησης στη μικτή μάθηση</a:t>
            </a:r>
            <a:endParaRPr sz="4000" b="1" i="0" u="none" strike="noStrike" cap="none" dirty="0">
              <a:solidFill>
                <a:srgbClr val="033C5B"/>
              </a:solidFill>
              <a:latin typeface="Arial"/>
              <a:ea typeface="Arial"/>
              <a:cs typeface="Arial"/>
              <a:sym typeface="Arial"/>
            </a:endParaRPr>
          </a:p>
        </p:txBody>
      </p:sp>
      <p:sp>
        <p:nvSpPr>
          <p:cNvPr id="475" name="Google Shape;475;p14"/>
          <p:cNvSpPr/>
          <p:nvPr/>
        </p:nvSpPr>
        <p:spPr>
          <a:xfrm>
            <a:off x="9144000" y="3783991"/>
            <a:ext cx="9144000" cy="4244027"/>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4"/>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4"/>
          <p:cNvSpPr/>
          <p:nvPr/>
        </p:nvSpPr>
        <p:spPr>
          <a:xfrm rot="5400000">
            <a:off x="10273491" y="6573423"/>
            <a:ext cx="325104"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478" name="Google Shape;478;p14"/>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479" name="Google Shape;479;p14"/>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480" name="Google Shape;480;p14"/>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481" name="Google Shape;481;p14"/>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482" name="Google Shape;482;p14"/>
          <p:cNvSpPr txBox="1"/>
          <p:nvPr/>
        </p:nvSpPr>
        <p:spPr>
          <a:xfrm>
            <a:off x="529680" y="1607937"/>
            <a:ext cx="6858000" cy="14772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l" sz="2000" b="0" i="0" u="none" strike="noStrike" cap="none" dirty="0">
                <a:solidFill>
                  <a:schemeClr val="dk1"/>
                </a:solidFill>
                <a:latin typeface="Arial"/>
                <a:ea typeface="Arial"/>
                <a:cs typeface="Arial"/>
                <a:sym typeface="Arial"/>
              </a:rPr>
              <a:t>Τα μικτά περιβάλλοντα μάθησης απαιτούν μια πολύπλευρη προσέγγιση στην αξιολόγηση, που συνδυάζει </a:t>
            </a:r>
            <a:r>
              <a:rPr lang="el" sz="2000" b="1" i="0" u="none" strike="noStrike" cap="none" dirty="0">
                <a:solidFill>
                  <a:srgbClr val="E36C09"/>
                </a:solidFill>
                <a:latin typeface="Arial"/>
                <a:ea typeface="Arial"/>
                <a:cs typeface="Arial"/>
                <a:sym typeface="Arial"/>
              </a:rPr>
              <a:t>παραδοσιακό </a:t>
            </a:r>
            <a:r>
              <a:rPr lang="el" sz="2000" b="0" i="0" u="none" strike="noStrike" cap="none" dirty="0">
                <a:solidFill>
                  <a:schemeClr val="dk1"/>
                </a:solidFill>
                <a:latin typeface="Arial"/>
                <a:ea typeface="Arial"/>
                <a:cs typeface="Arial"/>
                <a:sym typeface="Arial"/>
              </a:rPr>
              <a:t>και </a:t>
            </a:r>
            <a:r>
              <a:rPr lang="el" sz="2000" b="1" i="0" u="none" strike="noStrike" cap="none" dirty="0">
                <a:solidFill>
                  <a:srgbClr val="E36C09"/>
                </a:solidFill>
                <a:latin typeface="Arial"/>
                <a:ea typeface="Arial"/>
                <a:cs typeface="Arial"/>
                <a:sym typeface="Arial"/>
              </a:rPr>
              <a:t>ψηφιακό</a:t>
            </a:r>
            <a:r>
              <a:rPr lang="el" sz="2000" b="0" i="0" u="none" strike="noStrike" cap="none" dirty="0">
                <a:solidFill>
                  <a:srgbClr val="E36C09"/>
                </a:solidFill>
                <a:latin typeface="Arial"/>
                <a:ea typeface="Arial"/>
                <a:cs typeface="Arial"/>
                <a:sym typeface="Arial"/>
              </a:rPr>
              <a:t> </a:t>
            </a:r>
            <a:r>
              <a:rPr lang="el" sz="2000" b="0" i="0" u="none" strike="noStrike" cap="none" dirty="0">
                <a:solidFill>
                  <a:schemeClr val="dk1"/>
                </a:solidFill>
                <a:latin typeface="Arial"/>
                <a:ea typeface="Arial"/>
                <a:cs typeface="Arial"/>
                <a:sym typeface="Arial"/>
              </a:rPr>
              <a:t>μεθοδολογίες για την αποτελεσματική αξιολόγηση της απόδοσης των μαθητών</a:t>
            </a:r>
            <a:endParaRPr sz="2000" b="0" i="0" u="none" strike="noStrike" cap="none" dirty="0">
              <a:solidFill>
                <a:srgbClr val="000000"/>
              </a:solidFill>
              <a:latin typeface="Arial"/>
              <a:ea typeface="Arial"/>
              <a:cs typeface="Arial"/>
              <a:sym typeface="Arial"/>
            </a:endParaRPr>
          </a:p>
        </p:txBody>
      </p:sp>
      <p:sp>
        <p:nvSpPr>
          <p:cNvPr id="483" name="Google Shape;483;p14"/>
          <p:cNvSpPr txBox="1"/>
          <p:nvPr/>
        </p:nvSpPr>
        <p:spPr>
          <a:xfrm>
            <a:off x="611789" y="3610387"/>
            <a:ext cx="7107905" cy="46781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1" i="0" u="none" strike="noStrike" cap="none" dirty="0">
                <a:solidFill>
                  <a:srgbClr val="E36C09"/>
                </a:solidFill>
                <a:latin typeface="Arial"/>
                <a:ea typeface="Arial"/>
                <a:cs typeface="Arial"/>
                <a:sym typeface="Arial"/>
              </a:rPr>
              <a:t>Βασικές στρατηγικές αξιολόγησης </a:t>
            </a:r>
            <a:r>
              <a:rPr lang="el" sz="2000" b="0" i="0" u="none" strike="noStrike" cap="none" dirty="0">
                <a:solidFill>
                  <a:srgbClr val="E36C09"/>
                </a:solidFill>
                <a:latin typeface="Arial"/>
                <a:ea typeface="Arial"/>
                <a:cs typeface="Arial"/>
                <a:sym typeface="Arial"/>
              </a:rPr>
              <a:t>:</a:t>
            </a:r>
            <a:endParaRPr dirty="0"/>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l" sz="2000" b="1" i="0" u="none" strike="noStrike" cap="none" dirty="0">
                <a:solidFill>
                  <a:srgbClr val="E36C09"/>
                </a:solidFill>
                <a:latin typeface="Arial"/>
                <a:ea typeface="Arial"/>
                <a:cs typeface="Arial"/>
                <a:sym typeface="Arial"/>
              </a:rPr>
              <a:t>Διαμορφωτικές αξιολογήσεις </a:t>
            </a:r>
            <a:r>
              <a:rPr lang="el" sz="2000" b="0" i="0" u="none" strike="noStrike" cap="none" dirty="0">
                <a:solidFill>
                  <a:srgbClr val="E36C09"/>
                </a:solidFill>
                <a:latin typeface="Arial"/>
                <a:ea typeface="Arial"/>
                <a:cs typeface="Arial"/>
                <a:sym typeface="Arial"/>
              </a:rPr>
              <a:t>: </a:t>
            </a:r>
            <a:r>
              <a:rPr lang="el" sz="2000" b="0" i="0" u="none" strike="noStrike" cap="none" dirty="0">
                <a:solidFill>
                  <a:srgbClr val="000000"/>
                </a:solidFill>
                <a:latin typeface="Arial"/>
                <a:ea typeface="Arial"/>
                <a:cs typeface="Arial"/>
                <a:sym typeface="Arial"/>
              </a:rPr>
              <a:t>Τακτικές, ανεπίσημες αξιολογήσεις, όπως κουίζ και συζητήσεις για την παρακολούθηση της συνεχιζόμενης προόδου.</a:t>
            </a:r>
            <a:endParaRPr dirty="0"/>
          </a:p>
          <a:p>
            <a:pPr marL="342900" marR="0" lvl="0" indent="-342900" algn="l" rtl="0">
              <a:lnSpc>
                <a:spcPct val="150000"/>
              </a:lnSpc>
              <a:spcBef>
                <a:spcPts val="0"/>
              </a:spcBef>
              <a:spcAft>
                <a:spcPts val="0"/>
              </a:spcAft>
              <a:buClr>
                <a:srgbClr val="000000"/>
              </a:buClr>
              <a:buSzPts val="2000"/>
              <a:buFont typeface="Noto Sans Symbols"/>
              <a:buChar char="✔"/>
            </a:pPr>
            <a:r>
              <a:rPr lang="el" sz="2000" b="1" i="0" u="none" strike="noStrike" cap="none" dirty="0">
                <a:solidFill>
                  <a:srgbClr val="E36C09"/>
                </a:solidFill>
                <a:latin typeface="Arial"/>
                <a:ea typeface="Arial"/>
                <a:cs typeface="Arial"/>
                <a:sym typeface="Arial"/>
              </a:rPr>
              <a:t>Αθροιστικές αξιολογήσεις </a:t>
            </a:r>
            <a:r>
              <a:rPr lang="el" sz="2000" b="0" i="0" u="none" strike="noStrike" cap="none" dirty="0">
                <a:solidFill>
                  <a:srgbClr val="E36C09"/>
                </a:solidFill>
                <a:latin typeface="Arial"/>
                <a:ea typeface="Arial"/>
                <a:cs typeface="Arial"/>
                <a:sym typeface="Arial"/>
              </a:rPr>
              <a:t>: </a:t>
            </a:r>
            <a:r>
              <a:rPr lang="el" sz="2000" b="0" i="0" u="none" strike="noStrike" cap="none" dirty="0">
                <a:solidFill>
                  <a:srgbClr val="000000"/>
                </a:solidFill>
                <a:latin typeface="Arial"/>
                <a:ea typeface="Arial"/>
                <a:cs typeface="Arial"/>
                <a:sym typeface="Arial"/>
              </a:rPr>
              <a:t>Επίσημες αξιολογήσεις, όπως εξετάσεις ή έργα, για την αξιολόγηση της συνολικής κατανόησης.</a:t>
            </a:r>
            <a:endParaRPr dirty="0"/>
          </a:p>
          <a:p>
            <a:pPr marL="342900" marR="0" lvl="0" indent="-342900" algn="l" rtl="0">
              <a:lnSpc>
                <a:spcPct val="150000"/>
              </a:lnSpc>
              <a:spcBef>
                <a:spcPts val="0"/>
              </a:spcBef>
              <a:spcAft>
                <a:spcPts val="0"/>
              </a:spcAft>
              <a:buClr>
                <a:srgbClr val="000000"/>
              </a:buClr>
              <a:buSzPts val="2000"/>
              <a:buFont typeface="Noto Sans Symbols"/>
              <a:buChar char="✔"/>
            </a:pPr>
            <a:r>
              <a:rPr lang="el" sz="2000" b="1" i="0" u="none" strike="noStrike" cap="none" dirty="0">
                <a:solidFill>
                  <a:srgbClr val="E36C09"/>
                </a:solidFill>
                <a:latin typeface="Arial"/>
                <a:ea typeface="Arial"/>
                <a:cs typeface="Arial"/>
                <a:sym typeface="Arial"/>
              </a:rPr>
              <a:t>Ψηφιακά εργαλεία </a:t>
            </a:r>
            <a:r>
              <a:rPr lang="el" sz="2000" b="0" i="0" u="none" strike="noStrike" cap="none" dirty="0">
                <a:solidFill>
                  <a:srgbClr val="E36C09"/>
                </a:solidFill>
                <a:latin typeface="Arial"/>
                <a:ea typeface="Arial"/>
                <a:cs typeface="Arial"/>
                <a:sym typeface="Arial"/>
              </a:rPr>
              <a:t>: </a:t>
            </a:r>
            <a:r>
              <a:rPr lang="el" sz="2000" b="0" i="0" u="none" strike="noStrike" cap="none" dirty="0">
                <a:solidFill>
                  <a:srgbClr val="000000"/>
                </a:solidFill>
                <a:latin typeface="Arial"/>
                <a:ea typeface="Arial"/>
                <a:cs typeface="Arial"/>
                <a:sym typeface="Arial"/>
              </a:rPr>
              <a:t>Διαδικτυακές πλατφόρμες για αποτελεσματική παρακολούθηση και ανατροφοδότηση.</a:t>
            </a:r>
            <a:endParaRPr dirty="0"/>
          </a:p>
          <a:p>
            <a:pPr marL="342900" marR="0" lvl="0" indent="-342900" algn="l" rtl="0">
              <a:lnSpc>
                <a:spcPct val="150000"/>
              </a:lnSpc>
              <a:spcBef>
                <a:spcPts val="0"/>
              </a:spcBef>
              <a:spcAft>
                <a:spcPts val="0"/>
              </a:spcAft>
              <a:buClr>
                <a:srgbClr val="000000"/>
              </a:buClr>
              <a:buSzPts val="2000"/>
              <a:buFont typeface="Noto Sans Symbols"/>
              <a:buChar char="✔"/>
            </a:pPr>
            <a:r>
              <a:rPr lang="el" sz="2000" b="1" i="0" u="none" strike="noStrike" cap="none" dirty="0">
                <a:solidFill>
                  <a:srgbClr val="E36C09"/>
                </a:solidFill>
                <a:latin typeface="Arial"/>
                <a:ea typeface="Arial"/>
                <a:cs typeface="Arial"/>
                <a:sym typeface="Arial"/>
              </a:rPr>
              <a:t>Συνομήλικοι και αυτοαξιολόγηση </a:t>
            </a:r>
            <a:r>
              <a:rPr lang="el" sz="2000" b="0" i="0" u="none" strike="noStrike" cap="none" dirty="0">
                <a:solidFill>
                  <a:srgbClr val="E36C09"/>
                </a:solidFill>
                <a:latin typeface="Arial"/>
                <a:ea typeface="Arial"/>
                <a:cs typeface="Arial"/>
                <a:sym typeface="Arial"/>
              </a:rPr>
              <a:t>: </a:t>
            </a:r>
            <a:r>
              <a:rPr lang="el" sz="2000" b="0" i="0" u="none" strike="noStrike" cap="none" dirty="0">
                <a:solidFill>
                  <a:srgbClr val="000000"/>
                </a:solidFill>
                <a:latin typeface="Arial"/>
                <a:ea typeface="Arial"/>
                <a:cs typeface="Arial"/>
                <a:sym typeface="Arial"/>
              </a:rPr>
              <a:t>Ενθάρρυνση δεξιοτήτων στοχαστικής και κριτικής σκέψης.</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 name="Google Shape;128;p3">
            <a:extLst>
              <a:ext uri="{FF2B5EF4-FFF2-40B4-BE49-F238E27FC236}">
                <a16:creationId xmlns:a16="http://schemas.microsoft.com/office/drawing/2014/main" id="{0524EF56-603F-15F4-BC13-7571E9AEC481}"/>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576EA9B7-0822-3AD6-5822-116156E13123}"/>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89"/>
        <p:cNvGrpSpPr/>
        <p:nvPr/>
      </p:nvGrpSpPr>
      <p:grpSpPr>
        <a:xfrm>
          <a:off x="0" y="0"/>
          <a:ext cx="0" cy="0"/>
          <a:chOff x="0" y="0"/>
          <a:chExt cx="0" cy="0"/>
        </a:xfrm>
      </p:grpSpPr>
      <p:sp>
        <p:nvSpPr>
          <p:cNvPr id="490" name="Google Shape;490;p15"/>
          <p:cNvSpPr txBox="1"/>
          <p:nvPr/>
        </p:nvSpPr>
        <p:spPr>
          <a:xfrm>
            <a:off x="687193" y="1264627"/>
            <a:ext cx="14177966" cy="1191736"/>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l" sz="3200" b="1" i="0" u="none" strike="noStrike" cap="none" dirty="0">
                <a:solidFill>
                  <a:srgbClr val="033C5B"/>
                </a:solidFill>
                <a:latin typeface="Arial"/>
                <a:ea typeface="Arial"/>
                <a:cs typeface="Arial"/>
                <a:sym typeface="Arial"/>
              </a:rPr>
              <a:t>Στρατηγικές αξιολόγησης στη μικτή μάθηση</a:t>
            </a:r>
            <a:endParaRPr sz="3200" b="1" i="0" u="none" strike="noStrike" cap="none" dirty="0">
              <a:solidFill>
                <a:srgbClr val="033C5B"/>
              </a:solidFill>
              <a:latin typeface="Arial"/>
              <a:ea typeface="Arial"/>
              <a:cs typeface="Arial"/>
              <a:sym typeface="Arial"/>
            </a:endParaRPr>
          </a:p>
        </p:txBody>
      </p:sp>
      <p:sp>
        <p:nvSpPr>
          <p:cNvPr id="491" name="Google Shape;491;p15"/>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5"/>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94" name="Google Shape;494;p15"/>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495" name="Google Shape;495;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496" name="Google Shape;496;p1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498" name="Google Shape;498;p1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9" name="Google Shape;499;p15"/>
          <p:cNvPicPr preferRelativeResize="0"/>
          <p:nvPr/>
        </p:nvPicPr>
        <p:blipFill rotWithShape="1">
          <a:blip r:embed="rId6">
            <a:alphaModFix/>
          </a:blip>
          <a:srcRect/>
          <a:stretch/>
        </p:blipFill>
        <p:spPr>
          <a:xfrm>
            <a:off x="712209" y="2474231"/>
            <a:ext cx="6170212" cy="5650499"/>
          </a:xfrm>
          <a:prstGeom prst="rect">
            <a:avLst/>
          </a:prstGeom>
          <a:noFill/>
          <a:ln>
            <a:noFill/>
          </a:ln>
        </p:spPr>
      </p:pic>
      <p:sp>
        <p:nvSpPr>
          <p:cNvPr id="500" name="Google Shape;500;p15"/>
          <p:cNvSpPr/>
          <p:nvPr/>
        </p:nvSpPr>
        <p:spPr>
          <a:xfrm>
            <a:off x="6166338" y="2695903"/>
            <a:ext cx="5936655" cy="52071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01" name="Google Shape;501;p15"/>
          <p:cNvSpPr txBox="1"/>
          <p:nvPr/>
        </p:nvSpPr>
        <p:spPr>
          <a:xfrm>
            <a:off x="6588622" y="3297729"/>
            <a:ext cx="5110755"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 sz="2000" b="0" i="0" u="none" strike="noStrike" cap="none" dirty="0">
                <a:solidFill>
                  <a:srgbClr val="000000"/>
                </a:solidFill>
                <a:latin typeface="Arial"/>
                <a:ea typeface="Arial"/>
                <a:cs typeface="Arial"/>
                <a:sym typeface="Arial"/>
              </a:rPr>
              <a:t>Η ευθυγράμμιση των αξιολογήσεων με τους μαθησιακούς στόχους είναι απαραίτητη στα μικτά μαθήματα, διασφαλίζοντας ότι ταιριάζουν με τους στόχους του μαθήματος. Τα καθήκοντα πρέπει να διαφέρουν μεταξύ ατομικών και συλλογικών προσπαθειών για να αντικατοπτρίζουν τις ποικίλες μαθησιακές δραστηριότητες.</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502" name="Google Shape;502;p15"/>
          <p:cNvPicPr preferRelativeResize="0"/>
          <p:nvPr/>
        </p:nvPicPr>
        <p:blipFill rotWithShape="1">
          <a:blip r:embed="rId7">
            <a:alphaModFix/>
          </a:blip>
          <a:srcRect/>
          <a:stretch/>
        </p:blipFill>
        <p:spPr>
          <a:xfrm>
            <a:off x="14003753" y="5298277"/>
            <a:ext cx="2495621" cy="3075998"/>
          </a:xfrm>
          <a:prstGeom prst="rect">
            <a:avLst/>
          </a:prstGeom>
          <a:noFill/>
          <a:ln>
            <a:noFill/>
          </a:ln>
        </p:spPr>
      </p:pic>
      <p:sp>
        <p:nvSpPr>
          <p:cNvPr id="503" name="Google Shape;503;p15"/>
          <p:cNvSpPr txBox="1"/>
          <p:nvPr/>
        </p:nvSpPr>
        <p:spPr>
          <a:xfrm>
            <a:off x="13961765" y="8127471"/>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1400" b="0" i="0" u="none" strike="noStrike" cap="none">
                <a:solidFill>
                  <a:srgbClr val="000000"/>
                </a:solidFill>
                <a:latin typeface="Arial"/>
                <a:ea typeface="Arial"/>
                <a:cs typeface="Arial"/>
                <a:sym typeface="Arial"/>
              </a:rPr>
              <a:t>Κατασκευασμένο με AI</a:t>
            </a:r>
            <a:endParaRPr sz="1400" b="0" i="0" u="none" strike="noStrike" cap="none">
              <a:solidFill>
                <a:srgbClr val="000000"/>
              </a:solidFill>
              <a:latin typeface="Arial"/>
              <a:ea typeface="Arial"/>
              <a:cs typeface="Arial"/>
              <a:sym typeface="Arial"/>
            </a:endParaRPr>
          </a:p>
        </p:txBody>
      </p:sp>
      <p:sp>
        <p:nvSpPr>
          <p:cNvPr id="504" name="Google Shape;504;p15"/>
          <p:cNvSpPr txBox="1"/>
          <p:nvPr/>
        </p:nvSpPr>
        <p:spPr>
          <a:xfrm>
            <a:off x="2327564" y="8340436"/>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1400" b="0" i="0" u="none" strike="noStrike" cap="none">
                <a:solidFill>
                  <a:srgbClr val="000000"/>
                </a:solidFill>
                <a:latin typeface="Arial"/>
                <a:ea typeface="Arial"/>
                <a:cs typeface="Arial"/>
                <a:sym typeface="Arial"/>
              </a:rPr>
              <a:t>Κατασκευασμένο με AI</a:t>
            </a: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B2A46AC3-F7C1-FF9A-069E-CE363B3789AC}"/>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8FEF353B-D70C-856A-7508-03261C8EB8A1}"/>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9"/>
        <p:cNvGrpSpPr/>
        <p:nvPr/>
      </p:nvGrpSpPr>
      <p:grpSpPr>
        <a:xfrm>
          <a:off x="0" y="0"/>
          <a:ext cx="0" cy="0"/>
          <a:chOff x="0" y="0"/>
          <a:chExt cx="0" cy="0"/>
        </a:xfrm>
      </p:grpSpPr>
      <p:sp>
        <p:nvSpPr>
          <p:cNvPr id="510" name="Google Shape;510;p46"/>
          <p:cNvSpPr txBox="1"/>
          <p:nvPr/>
        </p:nvSpPr>
        <p:spPr>
          <a:xfrm>
            <a:off x="687193" y="1264627"/>
            <a:ext cx="14177966" cy="1191736"/>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l" sz="3200" b="0" i="0" u="none" strike="noStrike" cap="none">
                <a:solidFill>
                  <a:srgbClr val="033C5B"/>
                </a:solidFill>
                <a:latin typeface="Arial"/>
                <a:ea typeface="Arial"/>
                <a:cs typeface="Arial"/>
                <a:sym typeface="Arial"/>
              </a:rPr>
              <a:t>Στρατηγικές αξιολόγησης στη μικτή μάθηση</a:t>
            </a:r>
            <a:endParaRPr sz="3200" b="0" i="0" u="none" strike="noStrike" cap="none">
              <a:solidFill>
                <a:srgbClr val="033C5B"/>
              </a:solidFill>
              <a:latin typeface="Arial"/>
              <a:ea typeface="Arial"/>
              <a:cs typeface="Arial"/>
              <a:sym typeface="Arial"/>
            </a:endParaRPr>
          </a:p>
        </p:txBody>
      </p:sp>
      <p:sp>
        <p:nvSpPr>
          <p:cNvPr id="511" name="Google Shape;511;p4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4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514" name="Google Shape;514;p4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515" name="Google Shape;515;p4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516" name="Google Shape;516;p4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518" name="Google Shape;518;p4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46"/>
          <p:cNvSpPr/>
          <p:nvPr/>
        </p:nvSpPr>
        <p:spPr>
          <a:xfrm>
            <a:off x="7219843" y="2886155"/>
            <a:ext cx="5384096" cy="52071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20" name="Google Shape;520;p46"/>
          <p:cNvSpPr txBox="1"/>
          <p:nvPr/>
        </p:nvSpPr>
        <p:spPr>
          <a:xfrm>
            <a:off x="7581684" y="3489183"/>
            <a:ext cx="4694152"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 sz="2000" b="0" i="0" u="none" strike="noStrike" cap="none" dirty="0">
                <a:solidFill>
                  <a:srgbClr val="000000"/>
                </a:solidFill>
                <a:latin typeface="Arial"/>
                <a:ea typeface="Arial"/>
                <a:cs typeface="Arial"/>
                <a:sym typeface="Arial"/>
              </a:rPr>
              <a:t>Προκλήσεις όπως η διατήρηση της ακαδημαϊκής ακεραιότητας, μπορούν να αντιμετωπιστούν μέσω διαφόρων στρατηγικών. Η παροχή έγκαιρης ανατροφοδότησης είναι ζωτικής σημασίας, ιδιαίτερα σε διαδικτυακές ρυθμίσεις, για την αποτελεσματική υποστήριξη της μάθησης των μαθητών.</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521" name="Google Shape;521;p46"/>
          <p:cNvPicPr preferRelativeResize="0"/>
          <p:nvPr/>
        </p:nvPicPr>
        <p:blipFill rotWithShape="1">
          <a:blip r:embed="rId6">
            <a:alphaModFix/>
          </a:blip>
          <a:srcRect/>
          <a:stretch/>
        </p:blipFill>
        <p:spPr>
          <a:xfrm>
            <a:off x="1432340" y="2474231"/>
            <a:ext cx="5384096" cy="5900044"/>
          </a:xfrm>
          <a:prstGeom prst="rect">
            <a:avLst/>
          </a:prstGeom>
          <a:noFill/>
          <a:ln>
            <a:noFill/>
          </a:ln>
        </p:spPr>
      </p:pic>
      <p:pic>
        <p:nvPicPr>
          <p:cNvPr id="522" name="Google Shape;522;p46"/>
          <p:cNvPicPr preferRelativeResize="0"/>
          <p:nvPr/>
        </p:nvPicPr>
        <p:blipFill rotWithShape="1">
          <a:blip r:embed="rId7">
            <a:alphaModFix/>
          </a:blip>
          <a:srcRect/>
          <a:stretch/>
        </p:blipFill>
        <p:spPr>
          <a:xfrm>
            <a:off x="13755490" y="5375978"/>
            <a:ext cx="2860960" cy="3072470"/>
          </a:xfrm>
          <a:prstGeom prst="rect">
            <a:avLst/>
          </a:prstGeom>
          <a:noFill/>
          <a:ln>
            <a:noFill/>
          </a:ln>
        </p:spPr>
      </p:pic>
      <p:sp>
        <p:nvSpPr>
          <p:cNvPr id="523" name="Google Shape;523;p46"/>
          <p:cNvSpPr txBox="1"/>
          <p:nvPr/>
        </p:nvSpPr>
        <p:spPr>
          <a:xfrm>
            <a:off x="13866763" y="8201644"/>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1400" b="0" i="0" u="none" strike="noStrike" cap="none">
                <a:solidFill>
                  <a:srgbClr val="000000"/>
                </a:solidFill>
                <a:latin typeface="Arial"/>
                <a:ea typeface="Arial"/>
                <a:cs typeface="Arial"/>
                <a:sym typeface="Arial"/>
              </a:rPr>
              <a:t>Κατασκευασμένο με AI</a:t>
            </a:r>
            <a:endParaRPr sz="1400" b="0" i="0" u="none" strike="noStrike" cap="none">
              <a:solidFill>
                <a:srgbClr val="000000"/>
              </a:solidFill>
              <a:latin typeface="Arial"/>
              <a:ea typeface="Arial"/>
              <a:cs typeface="Arial"/>
              <a:sym typeface="Arial"/>
            </a:endParaRPr>
          </a:p>
        </p:txBody>
      </p:sp>
      <p:sp>
        <p:nvSpPr>
          <p:cNvPr id="524" name="Google Shape;524;p46"/>
          <p:cNvSpPr txBox="1"/>
          <p:nvPr/>
        </p:nvSpPr>
        <p:spPr>
          <a:xfrm>
            <a:off x="2327564" y="8340436"/>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1400" b="0" i="0" u="none" strike="noStrike" cap="none">
                <a:solidFill>
                  <a:srgbClr val="000000"/>
                </a:solidFill>
                <a:latin typeface="Arial"/>
                <a:ea typeface="Arial"/>
                <a:cs typeface="Arial"/>
                <a:sym typeface="Arial"/>
              </a:rPr>
              <a:t>Κατασκευασμένο με AI</a:t>
            </a: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1B9955F6-4253-84FF-86C1-B55E37D82732}"/>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16D90B80-B684-23C3-5627-B70EDECEDB56}"/>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29"/>
        <p:cNvGrpSpPr/>
        <p:nvPr/>
      </p:nvGrpSpPr>
      <p:grpSpPr>
        <a:xfrm>
          <a:off x="0" y="0"/>
          <a:ext cx="0" cy="0"/>
          <a:chOff x="0" y="0"/>
          <a:chExt cx="0" cy="0"/>
        </a:xfrm>
      </p:grpSpPr>
      <p:sp>
        <p:nvSpPr>
          <p:cNvPr id="530" name="Google Shape;530;p16"/>
          <p:cNvSpPr txBox="1"/>
          <p:nvPr/>
        </p:nvSpPr>
        <p:spPr>
          <a:xfrm>
            <a:off x="3058697" y="773904"/>
            <a:ext cx="13265244"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l" sz="4000" b="0" i="0" u="none" strike="noStrike" cap="none">
                <a:solidFill>
                  <a:srgbClr val="033C5B"/>
                </a:solidFill>
                <a:latin typeface="Arial"/>
                <a:ea typeface="Arial"/>
                <a:cs typeface="Arial"/>
                <a:sym typeface="Arial"/>
              </a:rPr>
              <a:t>Ξεπερνώντας τις προκλήσεις στη μικτή μάθηση</a:t>
            </a:r>
            <a:endParaRPr sz="4000" b="0" i="0" u="none" strike="noStrike" cap="none">
              <a:solidFill>
                <a:srgbClr val="033C5B"/>
              </a:solidFill>
              <a:latin typeface="Arial"/>
              <a:ea typeface="Arial"/>
              <a:cs typeface="Arial"/>
              <a:sym typeface="Arial"/>
            </a:endParaRPr>
          </a:p>
        </p:txBody>
      </p:sp>
      <p:sp>
        <p:nvSpPr>
          <p:cNvPr id="531" name="Google Shape;531;p16"/>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533" name="Google Shape;533;p16"/>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535" name="Google Shape;535;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36" name="Google Shape;536;p1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38" name="Google Shape;538;p1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6"/>
          <p:cNvSpPr/>
          <p:nvPr/>
        </p:nvSpPr>
        <p:spPr>
          <a:xfrm>
            <a:off x="3058697"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16"/>
          <p:cNvSpPr/>
          <p:nvPr/>
        </p:nvSpPr>
        <p:spPr>
          <a:xfrm>
            <a:off x="8124042"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1" name="Google Shape;541;p16"/>
          <p:cNvPicPr preferRelativeResize="0"/>
          <p:nvPr/>
        </p:nvPicPr>
        <p:blipFill rotWithShape="1">
          <a:blip r:embed="rId7">
            <a:alphaModFix/>
          </a:blip>
          <a:srcRect/>
          <a:stretch/>
        </p:blipFill>
        <p:spPr>
          <a:xfrm>
            <a:off x="8345321" y="2867470"/>
            <a:ext cx="1150605" cy="1150605"/>
          </a:xfrm>
          <a:prstGeom prst="rect">
            <a:avLst/>
          </a:prstGeom>
          <a:noFill/>
          <a:ln>
            <a:noFill/>
          </a:ln>
        </p:spPr>
      </p:pic>
      <p:sp>
        <p:nvSpPr>
          <p:cNvPr id="542" name="Google Shape;542;p16"/>
          <p:cNvSpPr txBox="1"/>
          <p:nvPr/>
        </p:nvSpPr>
        <p:spPr>
          <a:xfrm>
            <a:off x="3276600" y="2907467"/>
            <a:ext cx="45720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Τεχνολογικά εμπόδια</a:t>
            </a:r>
            <a:endParaRPr sz="2600" b="0" i="0" u="none" strike="noStrike" cap="none">
              <a:solidFill>
                <a:schemeClr val="dk1"/>
              </a:solidFill>
              <a:latin typeface="Arial"/>
              <a:ea typeface="Arial"/>
              <a:cs typeface="Arial"/>
              <a:sym typeface="Arial"/>
            </a:endParaRPr>
          </a:p>
        </p:txBody>
      </p:sp>
      <p:sp>
        <p:nvSpPr>
          <p:cNvPr id="543" name="Google Shape;543;p16"/>
          <p:cNvSpPr/>
          <p:nvPr/>
        </p:nvSpPr>
        <p:spPr>
          <a:xfrm>
            <a:off x="11647593"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4" name="Google Shape;544;p16"/>
          <p:cNvSpPr/>
          <p:nvPr/>
        </p:nvSpPr>
        <p:spPr>
          <a:xfrm>
            <a:off x="10793471"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5" name="Google Shape;545;p16"/>
          <p:cNvPicPr preferRelativeResize="0"/>
          <p:nvPr/>
        </p:nvPicPr>
        <p:blipFill rotWithShape="1">
          <a:blip r:embed="rId8">
            <a:alphaModFix/>
          </a:blip>
          <a:srcRect/>
          <a:stretch/>
        </p:blipFill>
        <p:spPr>
          <a:xfrm>
            <a:off x="11009111" y="2870050"/>
            <a:ext cx="1161884" cy="1161884"/>
          </a:xfrm>
          <a:prstGeom prst="rect">
            <a:avLst/>
          </a:prstGeom>
          <a:noFill/>
          <a:ln>
            <a:noFill/>
          </a:ln>
        </p:spPr>
      </p:pic>
      <p:sp>
        <p:nvSpPr>
          <p:cNvPr id="546" name="Google Shape;546;p16"/>
          <p:cNvSpPr txBox="1"/>
          <p:nvPr/>
        </p:nvSpPr>
        <p:spPr>
          <a:xfrm>
            <a:off x="12572751" y="2880357"/>
            <a:ext cx="44196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Λύσεις χαμηλής τεχνολογίας, υποστήριξη πόρων</a:t>
            </a:r>
            <a:endParaRPr sz="2600" b="0" i="0" u="none" strike="noStrike" cap="none">
              <a:solidFill>
                <a:schemeClr val="dk1"/>
              </a:solidFill>
              <a:latin typeface="Arial"/>
              <a:ea typeface="Arial"/>
              <a:cs typeface="Arial"/>
              <a:sym typeface="Arial"/>
            </a:endParaRPr>
          </a:p>
        </p:txBody>
      </p:sp>
      <p:sp>
        <p:nvSpPr>
          <p:cNvPr id="547" name="Google Shape;547;p16"/>
          <p:cNvSpPr/>
          <p:nvPr/>
        </p:nvSpPr>
        <p:spPr>
          <a:xfrm>
            <a:off x="3056421"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8" name="Google Shape;548;p16"/>
          <p:cNvSpPr/>
          <p:nvPr/>
        </p:nvSpPr>
        <p:spPr>
          <a:xfrm>
            <a:off x="3058696" y="6924014"/>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9" name="Google Shape;549;p16"/>
          <p:cNvSpPr/>
          <p:nvPr/>
        </p:nvSpPr>
        <p:spPr>
          <a:xfrm>
            <a:off x="11590052"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0" name="Google Shape;550;p16"/>
          <p:cNvSpPr/>
          <p:nvPr/>
        </p:nvSpPr>
        <p:spPr>
          <a:xfrm>
            <a:off x="11590053" y="6924014"/>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1" name="Google Shape;551;p16"/>
          <p:cNvSpPr/>
          <p:nvPr/>
        </p:nvSpPr>
        <p:spPr>
          <a:xfrm>
            <a:off x="8124042" y="4707229"/>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2" name="Google Shape;552;p16"/>
          <p:cNvSpPr/>
          <p:nvPr/>
        </p:nvSpPr>
        <p:spPr>
          <a:xfrm>
            <a:off x="8124041" y="6850406"/>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3" name="Google Shape;553;p16"/>
          <p:cNvSpPr/>
          <p:nvPr/>
        </p:nvSpPr>
        <p:spPr>
          <a:xfrm>
            <a:off x="10802569" y="4677096"/>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4" name="Google Shape;554;p16"/>
          <p:cNvSpPr/>
          <p:nvPr/>
        </p:nvSpPr>
        <p:spPr>
          <a:xfrm>
            <a:off x="10852280" y="6866339"/>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55" name="Google Shape;555;p16"/>
          <p:cNvPicPr preferRelativeResize="0"/>
          <p:nvPr/>
        </p:nvPicPr>
        <p:blipFill rotWithShape="1">
          <a:blip r:embed="rId7">
            <a:alphaModFix/>
          </a:blip>
          <a:srcRect/>
          <a:stretch/>
        </p:blipFill>
        <p:spPr>
          <a:xfrm>
            <a:off x="8345320" y="4925054"/>
            <a:ext cx="1150605" cy="1150605"/>
          </a:xfrm>
          <a:prstGeom prst="rect">
            <a:avLst/>
          </a:prstGeom>
          <a:noFill/>
          <a:ln>
            <a:noFill/>
          </a:ln>
        </p:spPr>
      </p:pic>
      <p:pic>
        <p:nvPicPr>
          <p:cNvPr id="556" name="Google Shape;556;p16"/>
          <p:cNvPicPr preferRelativeResize="0"/>
          <p:nvPr/>
        </p:nvPicPr>
        <p:blipFill rotWithShape="1">
          <a:blip r:embed="rId7">
            <a:alphaModFix/>
          </a:blip>
          <a:srcRect/>
          <a:stretch/>
        </p:blipFill>
        <p:spPr>
          <a:xfrm>
            <a:off x="8345319" y="7068231"/>
            <a:ext cx="1150605" cy="1150605"/>
          </a:xfrm>
          <a:prstGeom prst="rect">
            <a:avLst/>
          </a:prstGeom>
          <a:noFill/>
          <a:ln>
            <a:noFill/>
          </a:ln>
        </p:spPr>
      </p:pic>
      <p:pic>
        <p:nvPicPr>
          <p:cNvPr id="557" name="Google Shape;557;p16"/>
          <p:cNvPicPr preferRelativeResize="0"/>
          <p:nvPr/>
        </p:nvPicPr>
        <p:blipFill rotWithShape="1">
          <a:blip r:embed="rId8">
            <a:alphaModFix/>
          </a:blip>
          <a:srcRect/>
          <a:stretch/>
        </p:blipFill>
        <p:spPr>
          <a:xfrm>
            <a:off x="11009111" y="4908505"/>
            <a:ext cx="1161884" cy="1161884"/>
          </a:xfrm>
          <a:prstGeom prst="rect">
            <a:avLst/>
          </a:prstGeom>
          <a:noFill/>
          <a:ln>
            <a:noFill/>
          </a:ln>
        </p:spPr>
      </p:pic>
      <p:pic>
        <p:nvPicPr>
          <p:cNvPr id="558" name="Google Shape;558;p16"/>
          <p:cNvPicPr preferRelativeResize="0"/>
          <p:nvPr/>
        </p:nvPicPr>
        <p:blipFill rotWithShape="1">
          <a:blip r:embed="rId8">
            <a:alphaModFix/>
          </a:blip>
          <a:srcRect/>
          <a:stretch/>
        </p:blipFill>
        <p:spPr>
          <a:xfrm>
            <a:off x="11066651" y="7038365"/>
            <a:ext cx="1161884" cy="1161884"/>
          </a:xfrm>
          <a:prstGeom prst="rect">
            <a:avLst/>
          </a:prstGeom>
          <a:noFill/>
          <a:ln>
            <a:noFill/>
          </a:ln>
        </p:spPr>
      </p:pic>
      <p:sp>
        <p:nvSpPr>
          <p:cNvPr id="559" name="Google Shape;559;p16"/>
          <p:cNvSpPr txBox="1"/>
          <p:nvPr/>
        </p:nvSpPr>
        <p:spPr>
          <a:xfrm>
            <a:off x="3283971" y="5017940"/>
            <a:ext cx="45720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Διατήρηση της συμμετοχής των μαθητών</a:t>
            </a:r>
            <a:endParaRPr sz="2600" b="0" i="0" u="none" strike="noStrike" cap="none">
              <a:solidFill>
                <a:schemeClr val="dk1"/>
              </a:solidFill>
              <a:latin typeface="Arial"/>
              <a:ea typeface="Arial"/>
              <a:cs typeface="Arial"/>
              <a:sym typeface="Arial"/>
            </a:endParaRPr>
          </a:p>
        </p:txBody>
      </p:sp>
      <p:sp>
        <p:nvSpPr>
          <p:cNvPr id="560" name="Google Shape;560;p16"/>
          <p:cNvSpPr txBox="1"/>
          <p:nvPr/>
        </p:nvSpPr>
        <p:spPr>
          <a:xfrm>
            <a:off x="12558919" y="5017940"/>
            <a:ext cx="4648449"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Διαδραστική διδασκαλία, Προσαρμοσμένο περιεχόμενο</a:t>
            </a:r>
            <a:endParaRPr sz="2600" b="0" i="0" u="none" strike="noStrike" cap="none">
              <a:solidFill>
                <a:schemeClr val="dk1"/>
              </a:solidFill>
              <a:latin typeface="Arial"/>
              <a:ea typeface="Arial"/>
              <a:cs typeface="Arial"/>
              <a:sym typeface="Arial"/>
            </a:endParaRPr>
          </a:p>
        </p:txBody>
      </p:sp>
      <p:sp>
        <p:nvSpPr>
          <p:cNvPr id="561" name="Google Shape;561;p16"/>
          <p:cNvSpPr txBox="1"/>
          <p:nvPr/>
        </p:nvSpPr>
        <p:spPr>
          <a:xfrm>
            <a:off x="3198929" y="7089403"/>
            <a:ext cx="4223752"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Διαχείριση φόρτου εργασίας</a:t>
            </a:r>
            <a:endParaRPr sz="2600" b="0" i="0" u="none" strike="noStrike" cap="none">
              <a:solidFill>
                <a:schemeClr val="dk1"/>
              </a:solidFill>
              <a:latin typeface="Arial"/>
              <a:ea typeface="Arial"/>
              <a:cs typeface="Arial"/>
              <a:sym typeface="Arial"/>
            </a:endParaRPr>
          </a:p>
        </p:txBody>
      </p:sp>
      <p:sp>
        <p:nvSpPr>
          <p:cNvPr id="562" name="Google Shape;562;p16"/>
          <p:cNvSpPr txBox="1"/>
          <p:nvPr/>
        </p:nvSpPr>
        <p:spPr>
          <a:xfrm>
            <a:off x="12684254" y="7089403"/>
            <a:ext cx="38100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Αναθέσεις ισορροπίας, σαφείς οδηγίες</a:t>
            </a:r>
            <a:endParaRPr sz="2600" b="0" i="0" u="none" strike="noStrike" cap="none">
              <a:solidFill>
                <a:schemeClr val="dk1"/>
              </a:solidFill>
              <a:latin typeface="Arial"/>
              <a:ea typeface="Arial"/>
              <a:cs typeface="Arial"/>
              <a:sym typeface="Arial"/>
            </a:endParaRPr>
          </a:p>
        </p:txBody>
      </p:sp>
      <p:sp>
        <p:nvSpPr>
          <p:cNvPr id="2" name="Google Shape;128;p3">
            <a:extLst>
              <a:ext uri="{FF2B5EF4-FFF2-40B4-BE49-F238E27FC236}">
                <a16:creationId xmlns:a16="http://schemas.microsoft.com/office/drawing/2014/main" id="{BD21CC6C-E62D-103D-9344-9E4C4154DC8B}"/>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A8D8481A-0CEF-DEFA-5368-AEC01C3B9D2A}"/>
              </a:ext>
            </a:extLst>
          </p:cNvPr>
          <p:cNvPicPr preferRelativeResize="0"/>
          <p:nvPr/>
        </p:nvPicPr>
        <p:blipFill rotWithShape="1">
          <a:blip r:embed="rId9">
            <a:alphaModFix/>
          </a:blip>
          <a:srcRect/>
          <a:stretch/>
        </p:blipFill>
        <p:spPr>
          <a:xfrm>
            <a:off x="16417863" y="9142466"/>
            <a:ext cx="1310997" cy="4767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67"/>
        <p:cNvGrpSpPr/>
        <p:nvPr/>
      </p:nvGrpSpPr>
      <p:grpSpPr>
        <a:xfrm>
          <a:off x="0" y="0"/>
          <a:ext cx="0" cy="0"/>
          <a:chOff x="0" y="0"/>
          <a:chExt cx="0" cy="0"/>
        </a:xfrm>
      </p:grpSpPr>
      <p:sp>
        <p:nvSpPr>
          <p:cNvPr id="568" name="Google Shape;568;p17"/>
          <p:cNvSpPr txBox="1"/>
          <p:nvPr/>
        </p:nvSpPr>
        <p:spPr>
          <a:xfrm>
            <a:off x="3058697" y="773904"/>
            <a:ext cx="13265244"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l" sz="4000" b="0" i="0" u="none" strike="noStrike" cap="none">
                <a:solidFill>
                  <a:srgbClr val="033C5B"/>
                </a:solidFill>
                <a:latin typeface="Arial"/>
                <a:ea typeface="Arial"/>
                <a:cs typeface="Arial"/>
                <a:sym typeface="Arial"/>
              </a:rPr>
              <a:t>Ξεπερνώντας τις προκλήσεις στη μικτή μάθηση</a:t>
            </a:r>
            <a:endParaRPr sz="4000" b="0" i="0" u="none" strike="noStrike" cap="none">
              <a:solidFill>
                <a:srgbClr val="033C5B"/>
              </a:solidFill>
              <a:latin typeface="Arial"/>
              <a:ea typeface="Arial"/>
              <a:cs typeface="Arial"/>
              <a:sym typeface="Arial"/>
            </a:endParaRPr>
          </a:p>
        </p:txBody>
      </p:sp>
      <p:sp>
        <p:nvSpPr>
          <p:cNvPr id="569" name="Google Shape;569;p1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571" name="Google Shape;571;p1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573" name="Google Shape;573;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74" name="Google Shape;574;p1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76" name="Google Shape;576;p1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7"/>
          <p:cNvSpPr/>
          <p:nvPr/>
        </p:nvSpPr>
        <p:spPr>
          <a:xfrm>
            <a:off x="3058697"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8" name="Google Shape;578;p17"/>
          <p:cNvSpPr/>
          <p:nvPr/>
        </p:nvSpPr>
        <p:spPr>
          <a:xfrm>
            <a:off x="8124042"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79" name="Google Shape;579;p17"/>
          <p:cNvPicPr preferRelativeResize="0"/>
          <p:nvPr/>
        </p:nvPicPr>
        <p:blipFill rotWithShape="1">
          <a:blip r:embed="rId7">
            <a:alphaModFix/>
          </a:blip>
          <a:srcRect/>
          <a:stretch/>
        </p:blipFill>
        <p:spPr>
          <a:xfrm>
            <a:off x="8345321" y="2867470"/>
            <a:ext cx="1150605" cy="1150605"/>
          </a:xfrm>
          <a:prstGeom prst="rect">
            <a:avLst/>
          </a:prstGeom>
          <a:noFill/>
          <a:ln>
            <a:noFill/>
          </a:ln>
        </p:spPr>
      </p:pic>
      <p:sp>
        <p:nvSpPr>
          <p:cNvPr id="580" name="Google Shape;580;p17"/>
          <p:cNvSpPr txBox="1"/>
          <p:nvPr/>
        </p:nvSpPr>
        <p:spPr>
          <a:xfrm>
            <a:off x="3276600" y="2907467"/>
            <a:ext cx="45720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Ακεραιότητα αξιολόγησης</a:t>
            </a:r>
            <a:endParaRPr sz="2600" b="0" i="0" u="none" strike="noStrike" cap="none">
              <a:solidFill>
                <a:schemeClr val="dk1"/>
              </a:solidFill>
              <a:latin typeface="Arial"/>
              <a:ea typeface="Arial"/>
              <a:cs typeface="Arial"/>
              <a:sym typeface="Arial"/>
            </a:endParaRPr>
          </a:p>
        </p:txBody>
      </p:sp>
      <p:sp>
        <p:nvSpPr>
          <p:cNvPr id="581" name="Google Shape;581;p17"/>
          <p:cNvSpPr/>
          <p:nvPr/>
        </p:nvSpPr>
        <p:spPr>
          <a:xfrm>
            <a:off x="11647593"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p17"/>
          <p:cNvSpPr/>
          <p:nvPr/>
        </p:nvSpPr>
        <p:spPr>
          <a:xfrm>
            <a:off x="10793471"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3" name="Google Shape;583;p17"/>
          <p:cNvPicPr preferRelativeResize="0"/>
          <p:nvPr/>
        </p:nvPicPr>
        <p:blipFill rotWithShape="1">
          <a:blip r:embed="rId8">
            <a:alphaModFix/>
          </a:blip>
          <a:srcRect/>
          <a:stretch/>
        </p:blipFill>
        <p:spPr>
          <a:xfrm>
            <a:off x="11009111" y="2870050"/>
            <a:ext cx="1161884" cy="1161884"/>
          </a:xfrm>
          <a:prstGeom prst="rect">
            <a:avLst/>
          </a:prstGeom>
          <a:noFill/>
          <a:ln>
            <a:noFill/>
          </a:ln>
        </p:spPr>
      </p:pic>
      <p:sp>
        <p:nvSpPr>
          <p:cNvPr id="584" name="Google Shape;584;p17"/>
          <p:cNvSpPr txBox="1"/>
          <p:nvPr/>
        </p:nvSpPr>
        <p:spPr>
          <a:xfrm>
            <a:off x="12700977" y="2907467"/>
            <a:ext cx="44196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Ποικίλες μέθοδοι αξιολόγησης, Εργαλεία παρακολούθησης</a:t>
            </a:r>
            <a:endParaRPr sz="2600" b="0" i="0" u="none" strike="noStrike" cap="none">
              <a:solidFill>
                <a:schemeClr val="dk1"/>
              </a:solidFill>
              <a:latin typeface="Arial"/>
              <a:ea typeface="Arial"/>
              <a:cs typeface="Arial"/>
              <a:sym typeface="Arial"/>
            </a:endParaRPr>
          </a:p>
        </p:txBody>
      </p:sp>
      <p:sp>
        <p:nvSpPr>
          <p:cNvPr id="585" name="Google Shape;585;p17"/>
          <p:cNvSpPr/>
          <p:nvPr/>
        </p:nvSpPr>
        <p:spPr>
          <a:xfrm>
            <a:off x="3056421"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6" name="Google Shape;586;p17"/>
          <p:cNvSpPr/>
          <p:nvPr/>
        </p:nvSpPr>
        <p:spPr>
          <a:xfrm>
            <a:off x="11590052"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7" name="Google Shape;587;p17"/>
          <p:cNvSpPr/>
          <p:nvPr/>
        </p:nvSpPr>
        <p:spPr>
          <a:xfrm>
            <a:off x="8124042" y="4707229"/>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8" name="Google Shape;588;p17"/>
          <p:cNvSpPr/>
          <p:nvPr/>
        </p:nvSpPr>
        <p:spPr>
          <a:xfrm>
            <a:off x="10802569" y="4677096"/>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9" name="Google Shape;589;p17"/>
          <p:cNvPicPr preferRelativeResize="0"/>
          <p:nvPr/>
        </p:nvPicPr>
        <p:blipFill rotWithShape="1">
          <a:blip r:embed="rId7">
            <a:alphaModFix/>
          </a:blip>
          <a:srcRect/>
          <a:stretch/>
        </p:blipFill>
        <p:spPr>
          <a:xfrm>
            <a:off x="8345320" y="4925054"/>
            <a:ext cx="1150605" cy="1150605"/>
          </a:xfrm>
          <a:prstGeom prst="rect">
            <a:avLst/>
          </a:prstGeom>
          <a:noFill/>
          <a:ln>
            <a:noFill/>
          </a:ln>
        </p:spPr>
      </p:pic>
      <p:pic>
        <p:nvPicPr>
          <p:cNvPr id="590" name="Google Shape;590;p17"/>
          <p:cNvPicPr preferRelativeResize="0"/>
          <p:nvPr/>
        </p:nvPicPr>
        <p:blipFill rotWithShape="1">
          <a:blip r:embed="rId8">
            <a:alphaModFix/>
          </a:blip>
          <a:srcRect/>
          <a:stretch/>
        </p:blipFill>
        <p:spPr>
          <a:xfrm>
            <a:off x="11009111" y="4908505"/>
            <a:ext cx="1161884" cy="1161884"/>
          </a:xfrm>
          <a:prstGeom prst="rect">
            <a:avLst/>
          </a:prstGeom>
          <a:noFill/>
          <a:ln>
            <a:noFill/>
          </a:ln>
        </p:spPr>
      </p:pic>
      <p:sp>
        <p:nvSpPr>
          <p:cNvPr id="591" name="Google Shape;591;p17"/>
          <p:cNvSpPr txBox="1"/>
          <p:nvPr/>
        </p:nvSpPr>
        <p:spPr>
          <a:xfrm>
            <a:off x="3327304" y="5032160"/>
            <a:ext cx="45720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Επιμόρφωση και ετοιμότητα εκπαιδευτικών</a:t>
            </a:r>
            <a:endParaRPr sz="2600" b="0" i="0" u="none" strike="noStrike" cap="none">
              <a:solidFill>
                <a:schemeClr val="dk1"/>
              </a:solidFill>
              <a:latin typeface="Arial"/>
              <a:ea typeface="Arial"/>
              <a:cs typeface="Arial"/>
              <a:sym typeface="Arial"/>
            </a:endParaRPr>
          </a:p>
        </p:txBody>
      </p:sp>
      <p:sp>
        <p:nvSpPr>
          <p:cNvPr id="592" name="Google Shape;592;p17"/>
          <p:cNvSpPr txBox="1"/>
          <p:nvPr/>
        </p:nvSpPr>
        <p:spPr>
          <a:xfrm>
            <a:off x="12602275" y="4973666"/>
            <a:ext cx="4343649"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Επαγγελματική ανάπτυξη, εκπαίδευση ψηφιακών εργαλείων</a:t>
            </a:r>
            <a:endParaRPr sz="2600" b="0" i="0" u="none" strike="noStrike" cap="none">
              <a:solidFill>
                <a:schemeClr val="dk1"/>
              </a:solidFill>
              <a:latin typeface="Arial"/>
              <a:ea typeface="Arial"/>
              <a:cs typeface="Arial"/>
              <a:sym typeface="Arial"/>
            </a:endParaRPr>
          </a:p>
        </p:txBody>
      </p:sp>
      <p:sp>
        <p:nvSpPr>
          <p:cNvPr id="2" name="Google Shape;128;p3">
            <a:extLst>
              <a:ext uri="{FF2B5EF4-FFF2-40B4-BE49-F238E27FC236}">
                <a16:creationId xmlns:a16="http://schemas.microsoft.com/office/drawing/2014/main" id="{F4F53250-AD9A-D8E3-4C31-247C7104A089}"/>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CA852E4B-CD8E-EF6B-FDDC-994676E65B60}"/>
              </a:ext>
            </a:extLst>
          </p:cNvPr>
          <p:cNvPicPr preferRelativeResize="0"/>
          <p:nvPr/>
        </p:nvPicPr>
        <p:blipFill rotWithShape="1">
          <a:blip r:embed="rId9">
            <a:alphaModFix/>
          </a:blip>
          <a:srcRect/>
          <a:stretch/>
        </p:blipFill>
        <p:spPr>
          <a:xfrm>
            <a:off x="16417863" y="9142466"/>
            <a:ext cx="1310997" cy="4767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97"/>
        <p:cNvGrpSpPr/>
        <p:nvPr/>
      </p:nvGrpSpPr>
      <p:grpSpPr>
        <a:xfrm>
          <a:off x="0" y="0"/>
          <a:ext cx="0" cy="0"/>
          <a:chOff x="0" y="0"/>
          <a:chExt cx="0" cy="0"/>
        </a:xfrm>
      </p:grpSpPr>
      <p:sp>
        <p:nvSpPr>
          <p:cNvPr id="598" name="Google Shape;598;p18"/>
          <p:cNvSpPr txBox="1"/>
          <p:nvPr/>
        </p:nvSpPr>
        <p:spPr>
          <a:xfrm>
            <a:off x="3058696" y="773904"/>
            <a:ext cx="14013567" cy="1063689"/>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l" sz="3600" b="1" i="0" u="none" strike="noStrike" cap="none" dirty="0">
                <a:solidFill>
                  <a:srgbClr val="033C5B"/>
                </a:solidFill>
                <a:latin typeface="Arial"/>
                <a:ea typeface="Arial"/>
                <a:cs typeface="Arial"/>
                <a:sym typeface="Arial"/>
              </a:rPr>
              <a:t>Μελέτες περίπτωσης/ Παραδείγματα επιτυχίας μικτής μάθησης</a:t>
            </a:r>
            <a:endParaRPr sz="3600" b="1" i="0" u="none" strike="noStrike" cap="none" dirty="0">
              <a:solidFill>
                <a:srgbClr val="033C5B"/>
              </a:solidFill>
              <a:latin typeface="Arial"/>
              <a:ea typeface="Arial"/>
              <a:cs typeface="Arial"/>
              <a:sym typeface="Arial"/>
            </a:endParaRPr>
          </a:p>
        </p:txBody>
      </p:sp>
      <p:sp>
        <p:nvSpPr>
          <p:cNvPr id="599" name="Google Shape;599;p18"/>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01" name="Google Shape;601;p18"/>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03" name="Google Shape;603;p18"/>
          <p:cNvSpPr txBox="1"/>
          <p:nvPr/>
        </p:nvSpPr>
        <p:spPr>
          <a:xfrm>
            <a:off x="3058697" y="2006533"/>
            <a:ext cx="12305994" cy="38902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l" sz="2000" b="1" i="0" u="none" strike="noStrike" cap="none">
                <a:solidFill>
                  <a:srgbClr val="121212"/>
                </a:solidFill>
                <a:latin typeface="Arial"/>
                <a:ea typeface="Arial"/>
                <a:cs typeface="Arial"/>
                <a:sym typeface="Arial"/>
              </a:rPr>
              <a:t>Εφαρμογή της προσέγγισης της ανατρεπόμενης τάξης στη διδασκαλία των Φυσικών Επιστημών του Κέιμπριτζ: </a:t>
            </a:r>
            <a:r>
              <a:rPr lang="el" sz="2000" b="0" i="0" u="none" strike="noStrike" cap="none">
                <a:solidFill>
                  <a:srgbClr val="121212"/>
                </a:solidFill>
                <a:latin typeface="Arial"/>
                <a:ea typeface="Arial"/>
                <a:cs typeface="Arial"/>
                <a:sym typeface="Arial"/>
              </a:rPr>
              <a:t>τα </a:t>
            </a:r>
            <a:r>
              <a:rPr lang="el" sz="2000" b="0" i="0" u="none" strike="noStrike" cap="none">
                <a:solidFill>
                  <a:schemeClr val="dk1"/>
                </a:solidFill>
                <a:latin typeface="Arial"/>
                <a:ea typeface="Arial"/>
                <a:cs typeface="Arial"/>
                <a:sym typeface="Arial"/>
              </a:rPr>
              <a:t>αποτελέσματα έδειξαν θετικές εμπειρίες και αντιλήψεις των μαθητών για τα μαθησιακά κέρδη, όπως αντικατοπτρίζονται στα ποσοτικά δεδομένα που συλλέχθηκαν. Παρά τις αρχικές ανησυχίες σχετικά με τον επιπλέον χρόνο προετοιμασίας που απαιτείται, οι μαθητές εκτίμησαν την ευκαιρία για βαθύτερη δέσμευση και κατανόηση. Τα διδάγματα που αντλήθηκαν από την υλοποίηση περιελάμβαναν τη σημασία της άρθρωσης των προσδοκιών προετοιμασίας και την παροχή καθοδήγησης σχετικά με τις επιλογές αναπαραγωγής βίντεο. Επιπλέον, η οργάνωση βίντεο σε μικρότερα τμήματα και η προσφορά μεταγραφών για προσβασιμότητα αποδείχθηκαν ωφέλιμες.</a:t>
            </a:r>
            <a:endParaRPr sz="2000" b="0" i="0" u="none" strike="noStrike" cap="none">
              <a:solidFill>
                <a:srgbClr val="000000"/>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 </a:t>
            </a:r>
            <a:br>
              <a:rPr lang="en-US" sz="2600" b="0" i="0" u="none" strike="noStrike" cap="none">
                <a:solidFill>
                  <a:schemeClr val="dk1"/>
                </a:solidFill>
                <a:latin typeface="Arial"/>
                <a:ea typeface="Arial"/>
                <a:cs typeface="Arial"/>
                <a:sym typeface="Arial"/>
              </a:rPr>
            </a:br>
            <a:r>
              <a:rPr lang="el" sz="26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https://www.cctl.cam.ac.uk/newsletter/case-study-flipped-classroom</a:t>
            </a:r>
            <a:r>
              <a:rPr lang="el" sz="2600" b="0" i="0" u="none" strike="noStrike" cap="none">
                <a:solidFill>
                  <a:schemeClr val="dk1"/>
                </a:solidFill>
                <a:latin typeface="Arial"/>
                <a:ea typeface="Arial"/>
                <a:cs typeface="Arial"/>
                <a:sym typeface="Arial"/>
              </a:rPr>
              <a:t> </a:t>
            </a:r>
            <a:endParaRPr sz="2600" b="0" i="0" u="none" strike="noStrike" cap="none">
              <a:solidFill>
                <a:srgbClr val="121212"/>
              </a:solidFill>
              <a:latin typeface="Arial"/>
              <a:ea typeface="Arial"/>
              <a:cs typeface="Arial"/>
              <a:sym typeface="Arial"/>
            </a:endParaRPr>
          </a:p>
        </p:txBody>
      </p:sp>
      <p:sp>
        <p:nvSpPr>
          <p:cNvPr id="604" name="Google Shape;604;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605" name="Google Shape;605;p1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607" name="Google Shape;607;p1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8" name="Google Shape;608;p18"/>
          <p:cNvPicPr preferRelativeResize="0"/>
          <p:nvPr/>
        </p:nvPicPr>
        <p:blipFill rotWithShape="1">
          <a:blip r:embed="rId8">
            <a:alphaModFix/>
          </a:blip>
          <a:srcRect/>
          <a:stretch/>
        </p:blipFill>
        <p:spPr>
          <a:xfrm>
            <a:off x="14249400" y="5872407"/>
            <a:ext cx="2419350" cy="2419350"/>
          </a:xfrm>
          <a:prstGeom prst="rect">
            <a:avLst/>
          </a:prstGeom>
          <a:noFill/>
          <a:ln>
            <a:noFill/>
          </a:ln>
        </p:spPr>
      </p:pic>
      <p:sp>
        <p:nvSpPr>
          <p:cNvPr id="2" name="Google Shape;128;p3">
            <a:extLst>
              <a:ext uri="{FF2B5EF4-FFF2-40B4-BE49-F238E27FC236}">
                <a16:creationId xmlns:a16="http://schemas.microsoft.com/office/drawing/2014/main" id="{FE17C0F1-7903-5577-D9EF-847EBABF7E7A}"/>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D5921B33-03AA-A3EC-C90B-78F2FD07C3F3}"/>
              </a:ext>
            </a:extLst>
          </p:cNvPr>
          <p:cNvPicPr preferRelativeResize="0"/>
          <p:nvPr/>
        </p:nvPicPr>
        <p:blipFill rotWithShape="1">
          <a:blip r:embed="rId9">
            <a:alphaModFix/>
          </a:blip>
          <a:srcRect/>
          <a:stretch/>
        </p:blipFill>
        <p:spPr>
          <a:xfrm>
            <a:off x="16417863" y="9142466"/>
            <a:ext cx="1310997" cy="4767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13"/>
        <p:cNvGrpSpPr/>
        <p:nvPr/>
      </p:nvGrpSpPr>
      <p:grpSpPr>
        <a:xfrm>
          <a:off x="0" y="0"/>
          <a:ext cx="0" cy="0"/>
          <a:chOff x="0" y="0"/>
          <a:chExt cx="0" cy="0"/>
        </a:xfrm>
      </p:grpSpPr>
      <p:sp>
        <p:nvSpPr>
          <p:cNvPr id="614" name="Google Shape;614;p19"/>
          <p:cNvSpPr txBox="1"/>
          <p:nvPr/>
        </p:nvSpPr>
        <p:spPr>
          <a:xfrm>
            <a:off x="3058697" y="773904"/>
            <a:ext cx="14720778" cy="1063689"/>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l" sz="3600" b="1" i="0" u="none" strike="noStrike" cap="none" dirty="0">
                <a:solidFill>
                  <a:srgbClr val="033C5B"/>
                </a:solidFill>
                <a:latin typeface="Arial"/>
                <a:ea typeface="Arial"/>
                <a:cs typeface="Arial"/>
                <a:sym typeface="Arial"/>
              </a:rPr>
              <a:t>Μελέτες περίπτωσης/ Παραδείγματα επιτυχίας μικτής μάθησης</a:t>
            </a:r>
            <a:endParaRPr sz="3600" b="1" i="0" u="none" strike="noStrike" cap="none" dirty="0">
              <a:solidFill>
                <a:srgbClr val="033C5B"/>
              </a:solidFill>
              <a:latin typeface="Arial"/>
              <a:ea typeface="Arial"/>
              <a:cs typeface="Arial"/>
              <a:sym typeface="Arial"/>
            </a:endParaRPr>
          </a:p>
        </p:txBody>
      </p:sp>
      <p:sp>
        <p:nvSpPr>
          <p:cNvPr id="615" name="Google Shape;615;p1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1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17" name="Google Shape;617;p1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1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19" name="Google Shape;619;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20" name="Google Shape;620;p1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22" name="Google Shape;622;p1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19"/>
          <p:cNvSpPr txBox="1"/>
          <p:nvPr/>
        </p:nvSpPr>
        <p:spPr>
          <a:xfrm>
            <a:off x="2845633" y="2263079"/>
            <a:ext cx="12297385" cy="36625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l" sz="2000" b="1" i="0" u="none" strike="noStrike" cap="none">
                <a:solidFill>
                  <a:schemeClr val="dk1"/>
                </a:solidFill>
                <a:latin typeface="Arial"/>
                <a:ea typeface="Arial"/>
                <a:cs typeface="Arial"/>
                <a:sym typeface="Arial"/>
              </a:rPr>
              <a:t>A Case Study of Teachers' Experiences of Blended Teaching and Learning από την Diane Cunningham: </a:t>
            </a:r>
            <a:r>
              <a:rPr lang="el" sz="2000" b="0" i="0" u="none" strike="noStrike" cap="none">
                <a:solidFill>
                  <a:schemeClr val="dk1"/>
                </a:solidFill>
                <a:latin typeface="Arial"/>
                <a:ea typeface="Arial"/>
                <a:cs typeface="Arial"/>
                <a:sym typeface="Arial"/>
              </a:rPr>
              <a:t>Η μελέτη εξετάζει συγκεκριμένα τις πεποιθήσεις και τις πρακτικές τεσσάρων δασκάλων γυμνασίου, εξετάζοντας τις εμπειρίες τους μέσω συνεντεύξεων, δεδομένων παρατήρησης και ανάλυσης αντικειμένων. Αυτοί οι εκπαιδευτικοί, ο καθένας με ποικίλη εμπειρία σταδιοδρομίας, παρατηρήθηκε ότι ενσωματώνουν αποτελεσματικά τις πεποιθήσεις τους στις μεθόδους διδασκαλίας τους μέσα στο πλαίσιο μικτής μάθησης. Οι προσεγγίσεις τους επικεντρώθηκαν στην προώθηση της ενεργητικής, αυθεντικής μάθησης για τους μαθητές, με τους δασκάλους να θεωρούν τους εαυτούς τους ως διευκολυντές, προπονητές, οδηγούς και συν-μαθητές.</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l" sz="2600" b="1"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https://files.eric.ed.gov/fulltext/EJ1301080.pdf</a:t>
            </a:r>
            <a:r>
              <a:rPr lang="el" sz="2600" b="1" i="0" u="none" strike="noStrike" cap="none">
                <a:solidFill>
                  <a:schemeClr val="dk1"/>
                </a:solidFill>
                <a:latin typeface="Arial"/>
                <a:ea typeface="Arial"/>
                <a:cs typeface="Arial"/>
                <a:sym typeface="Arial"/>
              </a:rPr>
              <a:t> </a:t>
            </a:r>
            <a:endParaRPr sz="2600" b="1" i="0" u="none" strike="noStrike" cap="none">
              <a:solidFill>
                <a:schemeClr val="dk1"/>
              </a:solidFill>
              <a:latin typeface="Arial"/>
              <a:ea typeface="Arial"/>
              <a:cs typeface="Arial"/>
              <a:sym typeface="Arial"/>
            </a:endParaRPr>
          </a:p>
        </p:txBody>
      </p:sp>
      <p:pic>
        <p:nvPicPr>
          <p:cNvPr id="624" name="Google Shape;624;p19"/>
          <p:cNvPicPr preferRelativeResize="0"/>
          <p:nvPr/>
        </p:nvPicPr>
        <p:blipFill rotWithShape="1">
          <a:blip r:embed="rId8">
            <a:alphaModFix/>
          </a:blip>
          <a:srcRect/>
          <a:stretch/>
        </p:blipFill>
        <p:spPr>
          <a:xfrm>
            <a:off x="14249400" y="5872407"/>
            <a:ext cx="2419350" cy="2419350"/>
          </a:xfrm>
          <a:prstGeom prst="rect">
            <a:avLst/>
          </a:prstGeom>
          <a:noFill/>
          <a:ln>
            <a:noFill/>
          </a:ln>
        </p:spPr>
      </p:pic>
      <p:sp>
        <p:nvSpPr>
          <p:cNvPr id="2" name="Google Shape;128;p3">
            <a:extLst>
              <a:ext uri="{FF2B5EF4-FFF2-40B4-BE49-F238E27FC236}">
                <a16:creationId xmlns:a16="http://schemas.microsoft.com/office/drawing/2014/main" id="{16622164-52C1-9B6B-61C3-1A7F423CAC2B}"/>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10B5FEE1-73BA-F75D-4275-7E2B615ABD80}"/>
              </a:ext>
            </a:extLst>
          </p:cNvPr>
          <p:cNvPicPr preferRelativeResize="0"/>
          <p:nvPr/>
        </p:nvPicPr>
        <p:blipFill rotWithShape="1">
          <a:blip r:embed="rId9">
            <a:alphaModFix/>
          </a:blip>
          <a:srcRect/>
          <a:stretch/>
        </p:blipFill>
        <p:spPr>
          <a:xfrm>
            <a:off x="16417863" y="9142466"/>
            <a:ext cx="1310997" cy="4767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29"/>
        <p:cNvGrpSpPr/>
        <p:nvPr/>
      </p:nvGrpSpPr>
      <p:grpSpPr>
        <a:xfrm>
          <a:off x="0" y="0"/>
          <a:ext cx="0" cy="0"/>
          <a:chOff x="0" y="0"/>
          <a:chExt cx="0" cy="0"/>
        </a:xfrm>
      </p:grpSpPr>
      <p:sp>
        <p:nvSpPr>
          <p:cNvPr id="630" name="Google Shape;630;p20"/>
          <p:cNvSpPr txBox="1"/>
          <p:nvPr/>
        </p:nvSpPr>
        <p:spPr>
          <a:xfrm>
            <a:off x="3058697" y="773904"/>
            <a:ext cx="14075912" cy="1063689"/>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l" sz="3600" b="1" i="0" u="none" strike="noStrike" cap="none" dirty="0">
                <a:solidFill>
                  <a:srgbClr val="033C5B"/>
                </a:solidFill>
                <a:latin typeface="Arial"/>
                <a:ea typeface="Arial"/>
                <a:cs typeface="Arial"/>
                <a:sym typeface="Arial"/>
              </a:rPr>
              <a:t>Μελέτες περίπτωσης/ Παραδείγματα επιτυχίας μικτής μάθησης</a:t>
            </a:r>
            <a:endParaRPr sz="3600" b="1" i="0" u="none" strike="noStrike" cap="none" dirty="0">
              <a:solidFill>
                <a:srgbClr val="033C5B"/>
              </a:solidFill>
              <a:latin typeface="Arial"/>
              <a:ea typeface="Arial"/>
              <a:cs typeface="Arial"/>
              <a:sym typeface="Arial"/>
            </a:endParaRPr>
          </a:p>
        </p:txBody>
      </p:sp>
      <p:sp>
        <p:nvSpPr>
          <p:cNvPr id="631" name="Google Shape;631;p2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2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33" name="Google Shape;633;p2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2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35" name="Google Shape;635;p20"/>
          <p:cNvSpPr txBox="1"/>
          <p:nvPr/>
        </p:nvSpPr>
        <p:spPr>
          <a:xfrm>
            <a:off x="3058697" y="2006533"/>
            <a:ext cx="11190703" cy="4696670"/>
          </a:xfrm>
          <a:prstGeom prst="rect">
            <a:avLst/>
          </a:prstGeom>
          <a:noFill/>
          <a:ln>
            <a:noFill/>
          </a:ln>
        </p:spPr>
        <p:txBody>
          <a:bodyPr spcFirstLastPara="1" wrap="square" lIns="0" tIns="0" rIns="0" bIns="0" anchor="t" anchorCtr="0">
            <a:spAutoFit/>
          </a:bodyPr>
          <a:lstStyle/>
          <a:p>
            <a:pPr marL="0" marR="0" lvl="0" indent="0" algn="l" rtl="0">
              <a:lnSpc>
                <a:spcPct val="139961"/>
              </a:lnSpc>
              <a:spcBef>
                <a:spcPts val="0"/>
              </a:spcBef>
              <a:spcAft>
                <a:spcPts val="0"/>
              </a:spcAft>
              <a:buClr>
                <a:srgbClr val="000000"/>
              </a:buClr>
              <a:buSzPts val="2000"/>
              <a:buFont typeface="Arial"/>
              <a:buNone/>
            </a:pPr>
            <a:r>
              <a:rPr lang="el" sz="2000" b="1" i="0" u="none" strike="noStrike" cap="none">
                <a:solidFill>
                  <a:schemeClr val="dk1"/>
                </a:solidFill>
                <a:latin typeface="Arial"/>
                <a:ea typeface="Arial"/>
                <a:cs typeface="Arial"/>
                <a:sym typeface="Arial"/>
              </a:rPr>
              <a:t>Anytime Anywhere, Μεικτή μάθηση με χρήση ζωντανής ροής στο Πανεπιστήμιο Deakin: </a:t>
            </a:r>
            <a:r>
              <a:rPr lang="el" sz="2000" b="0" i="0" u="none" strike="noStrike" cap="none">
                <a:solidFill>
                  <a:schemeClr val="dk1"/>
                </a:solidFill>
                <a:latin typeface="Arial"/>
                <a:ea typeface="Arial"/>
                <a:cs typeface="Arial"/>
                <a:sym typeface="Arial"/>
              </a:rPr>
              <a:t>Αυτή η μελέτη υπογραμμίζει τη δυναμική αλληλεπίδραση μεταξύ της τεχνολογίας, των μεθόδων διδασκαλίας και της συμμετοχής των μαθητών. Σε αυτές τις μελέτες, η ζωντανή ροή ενσωματώθηκε στο πλαίσιο μικτής μάθησης για να γεφυρώσει το χάσμα μεταξύ των φοιτητών εκτός και εντός της πανεπιστημιούπολης, ενισχύοντας την αλληλεπίδραση και τη συνεργασία σε πραγματικό χρόνο. Αυτή η προσέγγιση προσπάθησε να κάνει τις μαθησιακές εμπειρίες πιο προσωπικές, σχετικές και ελκυστικές, αντιμετωπίζοντας την πρόκληση της προσαρμογής στις επιθυμίες των μαθητών για ευελιξία και προσβασιμότητα στην εκπαίδευσή τους.</a:t>
            </a:r>
            <a:endParaRPr sz="2000" b="0" i="0" u="none" strike="noStrike" cap="none">
              <a:solidFill>
                <a:srgbClr val="000000"/>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600"/>
              <a:buFont typeface="Arial"/>
              <a:buNone/>
            </a:pPr>
            <a:r>
              <a:rPr lang="el" sz="2600" b="1" i="0" u="sng" strike="noStrike" cap="none">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https://er.educause.edu/articles/2015/7/anytime-and-anywhere-a-case-study-for-blended-learning</a:t>
            </a:r>
            <a:r>
              <a:rPr lang="el" sz="2600" b="1" i="0" u="none" strike="noStrike" cap="none">
                <a:solidFill>
                  <a:srgbClr val="121212"/>
                </a:solidFill>
                <a:latin typeface="Arial"/>
                <a:ea typeface="Arial"/>
                <a:cs typeface="Arial"/>
                <a:sym typeface="Arial"/>
              </a:rPr>
              <a:t> </a:t>
            </a:r>
            <a:endParaRPr sz="2600" b="1" i="0" u="none" strike="noStrike" cap="none">
              <a:solidFill>
                <a:srgbClr val="121212"/>
              </a:solidFill>
              <a:latin typeface="Arial"/>
              <a:ea typeface="Arial"/>
              <a:cs typeface="Arial"/>
              <a:sym typeface="Arial"/>
            </a:endParaRPr>
          </a:p>
        </p:txBody>
      </p:sp>
      <p:sp>
        <p:nvSpPr>
          <p:cNvPr id="636" name="Google Shape;636;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637" name="Google Shape;637;p2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
        <p:nvSpPr>
          <p:cNvPr id="639" name="Google Shape;639;p2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0" name="Google Shape;640;p20"/>
          <p:cNvPicPr preferRelativeResize="0"/>
          <p:nvPr/>
        </p:nvPicPr>
        <p:blipFill rotWithShape="1">
          <a:blip r:embed="rId8">
            <a:alphaModFix/>
          </a:blip>
          <a:srcRect/>
          <a:stretch/>
        </p:blipFill>
        <p:spPr>
          <a:xfrm>
            <a:off x="14249400" y="5872407"/>
            <a:ext cx="2419350" cy="2419350"/>
          </a:xfrm>
          <a:prstGeom prst="rect">
            <a:avLst/>
          </a:prstGeom>
          <a:noFill/>
          <a:ln>
            <a:noFill/>
          </a:ln>
        </p:spPr>
      </p:pic>
      <p:sp>
        <p:nvSpPr>
          <p:cNvPr id="2" name="Google Shape;128;p3">
            <a:extLst>
              <a:ext uri="{FF2B5EF4-FFF2-40B4-BE49-F238E27FC236}">
                <a16:creationId xmlns:a16="http://schemas.microsoft.com/office/drawing/2014/main" id="{D9B938DD-8A6D-A33F-4EA9-7E9E446A5BFC}"/>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697367FE-6733-6F30-66DC-0AD848992622}"/>
              </a:ext>
            </a:extLst>
          </p:cNvPr>
          <p:cNvPicPr preferRelativeResize="0"/>
          <p:nvPr/>
        </p:nvPicPr>
        <p:blipFill rotWithShape="1">
          <a:blip r:embed="rId9">
            <a:alphaModFix/>
          </a:blip>
          <a:srcRect/>
          <a:stretch/>
        </p:blipFill>
        <p:spPr>
          <a:xfrm>
            <a:off x="16417863" y="9142466"/>
            <a:ext cx="1310997" cy="4767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4"/>
        <p:cNvGrpSpPr/>
        <p:nvPr/>
      </p:nvGrpSpPr>
      <p:grpSpPr>
        <a:xfrm>
          <a:off x="0" y="0"/>
          <a:ext cx="0" cy="0"/>
          <a:chOff x="0" y="0"/>
          <a:chExt cx="0" cy="0"/>
        </a:xfrm>
      </p:grpSpPr>
      <p:sp>
        <p:nvSpPr>
          <p:cNvPr id="115" name="Google Shape;115;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17" name="Google Shape;117;p3"/>
          <p:cNvSpPr txBox="1"/>
          <p:nvPr/>
        </p:nvSpPr>
        <p:spPr>
          <a:xfrm>
            <a:off x="1028700" y="1095375"/>
            <a:ext cx="12181388" cy="1181862"/>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l" sz="4000" b="1" i="0" u="none" strike="noStrike" cap="none" dirty="0">
                <a:solidFill>
                  <a:srgbClr val="033C5B"/>
                </a:solidFill>
                <a:latin typeface="Arial"/>
                <a:ea typeface="Arial"/>
                <a:cs typeface="Arial"/>
                <a:sym typeface="Arial"/>
              </a:rPr>
              <a:t>Κατανόηση της μικτής μάθησης</a:t>
            </a:r>
            <a:endParaRPr sz="4000" b="1" i="0" u="none" strike="noStrike" cap="none" dirty="0">
              <a:solidFill>
                <a:srgbClr val="033C5B"/>
              </a:solidFill>
              <a:latin typeface="Arial"/>
              <a:ea typeface="Arial"/>
              <a:cs typeface="Arial"/>
              <a:sym typeface="Arial"/>
            </a:endParaRPr>
          </a:p>
        </p:txBody>
      </p:sp>
      <p:sp>
        <p:nvSpPr>
          <p:cNvPr id="118" name="Google Shape;118;p3"/>
          <p:cNvSpPr txBox="1"/>
          <p:nvPr/>
        </p:nvSpPr>
        <p:spPr>
          <a:xfrm>
            <a:off x="1028700" y="2756648"/>
            <a:ext cx="7685809" cy="17235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l" sz="2000" b="0" i="0" u="none" strike="noStrike" cap="none">
                <a:solidFill>
                  <a:srgbClr val="121212"/>
                </a:solidFill>
                <a:latin typeface="Arial"/>
                <a:ea typeface="Arial"/>
                <a:cs typeface="Arial"/>
                <a:sym typeface="Arial"/>
              </a:rPr>
              <a:t>Η μικτή μάθηση είναι μια εκπαιδευτική προσέγγιση που συνδυάζει διαδικτυακό εκπαιδευτικό υλικό και ευκαιρίες για διαδικτυακή αλληλεπίδραση με παραδοσιακές μεθόδους τάξης που βασίζονται σε χώρους.</a:t>
            </a:r>
            <a:endParaRPr sz="2000" b="0" i="0" u="none" strike="noStrike" cap="none">
              <a:solidFill>
                <a:srgbClr val="121212"/>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000"/>
              <a:buFont typeface="Arial"/>
              <a:buNone/>
            </a:pPr>
            <a:endParaRPr sz="2000" b="0" i="0" u="none" strike="noStrike" cap="none">
              <a:solidFill>
                <a:srgbClr val="121212"/>
              </a:solidFill>
              <a:latin typeface="Arial"/>
              <a:ea typeface="Arial"/>
              <a:cs typeface="Arial"/>
              <a:sym typeface="Arial"/>
            </a:endParaRPr>
          </a:p>
        </p:txBody>
      </p:sp>
      <p:sp>
        <p:nvSpPr>
          <p:cNvPr id="119" name="Google Shape;119;p3"/>
          <p:cNvSpPr txBox="1"/>
          <p:nvPr/>
        </p:nvSpPr>
        <p:spPr>
          <a:xfrm>
            <a:off x="1028699" y="4471834"/>
            <a:ext cx="7519556" cy="861774"/>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l" sz="2000" b="0" i="0" u="none" strike="noStrike" cap="none">
                <a:solidFill>
                  <a:srgbClr val="121212"/>
                </a:solidFill>
                <a:latin typeface="Arial"/>
                <a:ea typeface="Arial"/>
                <a:cs typeface="Arial"/>
                <a:sym typeface="Arial"/>
              </a:rPr>
              <a:t>Απαιτεί τη φυσική παρουσία τόσο του δασκάλου όσο και του μαθητή, με κάποιο στοιχείο ελέγχου του μαθητή στο χρόνο, τον τόπο, τη διαδρομή ή το ρυθμό.</a:t>
            </a:r>
            <a:endParaRPr sz="2000" b="0" i="0" u="none" strike="noStrike" cap="none">
              <a:solidFill>
                <a:srgbClr val="000000"/>
              </a:solidFill>
              <a:latin typeface="Arial"/>
              <a:ea typeface="Arial"/>
              <a:cs typeface="Arial"/>
              <a:sym typeface="Arial"/>
            </a:endParaRPr>
          </a:p>
        </p:txBody>
      </p:sp>
      <p:sp>
        <p:nvSpPr>
          <p:cNvPr id="120" name="Google Shape;120;p3"/>
          <p:cNvSpPr txBox="1"/>
          <p:nvPr/>
        </p:nvSpPr>
        <p:spPr>
          <a:xfrm>
            <a:off x="1028699" y="6004943"/>
            <a:ext cx="7685810" cy="1292662"/>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l" sz="2000" b="0" i="0" u="none" strike="noStrike" cap="none">
                <a:solidFill>
                  <a:srgbClr val="121212"/>
                </a:solidFill>
                <a:latin typeface="Arial"/>
                <a:ea typeface="Arial"/>
                <a:cs typeface="Arial"/>
                <a:sym typeface="Arial"/>
              </a:rPr>
              <a:t>Αυτή η προσέγγιση ενσωματώνει τα οφέλη της διδασκαλίας πρόσωπο με πρόσωπο με την ευελιξία της διαδικτυακής μάθησης, με στόχο την παροχή μιας πιο εξατομικευμένης και συναρπαστικής μαθησιακής εμπειρίας.</a:t>
            </a:r>
            <a:endParaRPr sz="2000" b="0" i="0" u="none" strike="noStrike" cap="none">
              <a:solidFill>
                <a:srgbClr val="000000"/>
              </a:solidFill>
              <a:latin typeface="Arial"/>
              <a:ea typeface="Arial"/>
              <a:cs typeface="Arial"/>
              <a:sym typeface="Arial"/>
            </a:endParaRPr>
          </a:p>
        </p:txBody>
      </p:sp>
      <p:sp>
        <p:nvSpPr>
          <p:cNvPr id="121" name="Google Shape;121;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23" name="Google Shape;123;p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25" name="Google Shape;125;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txBox="1"/>
          <p:nvPr/>
        </p:nvSpPr>
        <p:spPr>
          <a:xfrm>
            <a:off x="9544331" y="2756648"/>
            <a:ext cx="628996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2000" b="0" i="0" u="none" strike="noStrike" cap="none">
                <a:solidFill>
                  <a:srgbClr val="000000"/>
                </a:solidFill>
                <a:latin typeface="Arial"/>
                <a:ea typeface="Arial"/>
                <a:cs typeface="Arial"/>
                <a:sym typeface="Arial"/>
              </a:rPr>
              <a:t>Παρακολουθήστε αυτό το σύντομο βίντεο για το Blended Learning από το MBRU:</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7" name="Google Shape;127;p3"/>
          <p:cNvPicPr preferRelativeResize="0"/>
          <p:nvPr/>
        </p:nvPicPr>
        <p:blipFill rotWithShape="1">
          <a:blip r:embed="rId5">
            <a:alphaModFix/>
          </a:blip>
          <a:srcRect/>
          <a:stretch/>
        </p:blipFill>
        <p:spPr>
          <a:xfrm>
            <a:off x="9667872" y="3679978"/>
            <a:ext cx="6042882" cy="3399121"/>
          </a:xfrm>
          <a:prstGeom prst="rect">
            <a:avLst/>
          </a:prstGeom>
          <a:noFill/>
          <a:ln>
            <a:noFill/>
          </a:ln>
        </p:spPr>
      </p:pic>
      <p:sp>
        <p:nvSpPr>
          <p:cNvPr id="128" name="Google Shape;128;p3"/>
          <p:cNvSpPr txBox="1"/>
          <p:nvPr/>
        </p:nvSpPr>
        <p:spPr>
          <a:xfrm>
            <a:off x="9667872" y="7297605"/>
            <a:ext cx="583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1400" b="0" i="0" u="none" strike="noStrike" cap="none">
                <a:solidFill>
                  <a:srgbClr val="000000"/>
                </a:solidFill>
                <a:latin typeface="Arial"/>
                <a:ea typeface="Arial"/>
                <a:cs typeface="Arial"/>
                <a:sym typeface="Arial"/>
              </a:rPr>
              <a:t>https://www.youtube.com/watch?v=-bwhR1ZKGRE</a:t>
            </a:r>
            <a:endParaRPr/>
          </a:p>
        </p:txBody>
      </p:sp>
      <p:sp>
        <p:nvSpPr>
          <p:cNvPr id="2" name="Google Shape;128;p3">
            <a:extLst>
              <a:ext uri="{FF2B5EF4-FFF2-40B4-BE49-F238E27FC236}">
                <a16:creationId xmlns:a16="http://schemas.microsoft.com/office/drawing/2014/main" id="{EBFB9FA5-C597-FC52-80BB-481A8B588EFC}"/>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AF5FB230-89CF-0717-09B7-E8FCB385E308}"/>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45"/>
        <p:cNvGrpSpPr/>
        <p:nvPr/>
      </p:nvGrpSpPr>
      <p:grpSpPr>
        <a:xfrm>
          <a:off x="0" y="0"/>
          <a:ext cx="0" cy="0"/>
          <a:chOff x="0" y="0"/>
          <a:chExt cx="0" cy="0"/>
        </a:xfrm>
      </p:grpSpPr>
      <p:sp>
        <p:nvSpPr>
          <p:cNvPr id="646" name="Google Shape;646;p2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48" name="Google Shape;648;p2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2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50" name="Google Shape;650;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51" name="Google Shape;651;p2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52" name="Google Shape;652;p2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21"/>
          <p:cNvSpPr/>
          <p:nvPr/>
        </p:nvSpPr>
        <p:spPr>
          <a:xfrm>
            <a:off x="14005695" y="4031731"/>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54" name="Google Shape;654;p21"/>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l" sz="6999" b="0" i="0" u="none" strike="noStrike" cap="none">
                <a:solidFill>
                  <a:srgbClr val="033C5B"/>
                </a:solidFill>
                <a:latin typeface="Arial"/>
                <a:ea typeface="Arial"/>
                <a:cs typeface="Arial"/>
                <a:sym typeface="Arial"/>
              </a:rPr>
              <a:t>Δραστηριότητα προβληματισμού</a:t>
            </a:r>
            <a:endParaRPr sz="1400" b="0" i="0" u="none" strike="noStrike" cap="none">
              <a:solidFill>
                <a:srgbClr val="000000"/>
              </a:solidFill>
              <a:latin typeface="Arial"/>
              <a:ea typeface="Arial"/>
              <a:cs typeface="Arial"/>
              <a:sym typeface="Arial"/>
            </a:endParaRPr>
          </a:p>
        </p:txBody>
      </p:sp>
      <p:sp>
        <p:nvSpPr>
          <p:cNvPr id="656" name="Google Shape;656;p21"/>
          <p:cNvSpPr txBox="1"/>
          <p:nvPr/>
        </p:nvSpPr>
        <p:spPr>
          <a:xfrm>
            <a:off x="3098210" y="2156520"/>
            <a:ext cx="11343103" cy="52937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0" i="0" u="none" strike="noStrike" cap="none">
                <a:solidFill>
                  <a:schemeClr val="dk1"/>
                </a:solidFill>
                <a:latin typeface="Arial"/>
                <a:ea typeface="Arial"/>
                <a:cs typeface="Arial"/>
                <a:sym typeface="Arial"/>
              </a:rPr>
              <a:t>1. </a:t>
            </a:r>
            <a:r>
              <a:rPr lang="el" sz="2000" b="1" i="0" u="none" strike="noStrike" cap="none">
                <a:solidFill>
                  <a:schemeClr val="dk1"/>
                </a:solidFill>
                <a:latin typeface="Arial"/>
                <a:ea typeface="Arial"/>
                <a:cs typeface="Arial"/>
                <a:sym typeface="Arial"/>
              </a:rPr>
              <a:t>Σκεφτείτε τις τρέχουσες μεθόδους διδασκαλίας σας:</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Σκεφτείτε την τρέχουσα διδακτική σας προσέγγιση. Πόσο ενσωματώνετε επί του παρόντος διαδικτυακά και προσωπικά στοιχεία;</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Προσδιορίστε μια πτυχή της διδασκαλίας σας που θα μπορούσε να ωφεληθεί περισσότερο από μια πιο μικτή προσέγγιση.</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 sz="2000" b="1" i="0" u="none" strike="noStrike" cap="none">
                <a:solidFill>
                  <a:schemeClr val="dk1"/>
                </a:solidFill>
                <a:latin typeface="Arial"/>
                <a:ea typeface="Arial"/>
                <a:cs typeface="Arial"/>
                <a:sym typeface="Arial"/>
              </a:rPr>
              <a:t>2. Αναλύστε ένα σενάριο συνδυασμένης μάθησης:</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Αναλογιστείτε μία από τις περιπτωσιολογικές μελέτες που συζητούνται σε αυτήν την ενότητα ή συλλάβετε ένα παρόμοιο σενάριο σχετικό με το περιβάλλον σας.</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Προσδιορίστε τι κάνει την προσέγγιση μεικτής μάθησης αποτελεσματική σε αυτό το σενάριο και πώς θα μπορούσαν να εφαρμοστούν παρόμοιες στρατηγικές στη διδασκαλία σας.</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 sz="2000" b="1" i="0" u="none" strike="noStrike" cap="none">
                <a:solidFill>
                  <a:schemeClr val="dk1"/>
                </a:solidFill>
                <a:latin typeface="Arial"/>
                <a:ea typeface="Arial"/>
                <a:cs typeface="Arial"/>
                <a:sym typeface="Arial"/>
              </a:rPr>
              <a:t>3. Σχεδιάστε μια Δραστηριότητα Μικτής Εκμάθησης:</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Σχεδιάστε ένα πρόχειρο σχέδιο για μια μικτή μαθησιακή δραστηριότητα που θα μπορούσατε να εφαρμόσετε. Εξετάστε την ισορροπία των στοιχείων στο διαδίκτυο και εκτός σύνδεσης και πώς αλληλοσυμπληρώνονται.</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Σκεφτείτε τους μαθησιακούς στόχους, τους πόρους που χρειάζονται και πώς θα αξιολογήσετε τη μάθηση των μαθητών.</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7" name="Google Shape;657;p21"/>
          <p:cNvSpPr/>
          <p:nvPr/>
        </p:nvSpPr>
        <p:spPr>
          <a:xfrm>
            <a:off x="14005695" y="3711144"/>
            <a:ext cx="2961521" cy="21336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8" name="Google Shape;658;p21"/>
          <p:cNvSpPr/>
          <p:nvPr/>
        </p:nvSpPr>
        <p:spPr>
          <a:xfrm>
            <a:off x="15067883" y="5784331"/>
            <a:ext cx="398141" cy="6096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9" name="Google Shape;659;p21"/>
          <p:cNvSpPr/>
          <p:nvPr/>
        </p:nvSpPr>
        <p:spPr>
          <a:xfrm>
            <a:off x="14542023" y="2930749"/>
            <a:ext cx="3638789" cy="2464486"/>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0" name="Google Shape;660;p21"/>
          <p:cNvSpPr txBox="1"/>
          <p:nvPr/>
        </p:nvSpPr>
        <p:spPr>
          <a:xfrm>
            <a:off x="15183556" y="3311615"/>
            <a:ext cx="2429035"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000" b="0" i="0" u="none" strike="noStrike" cap="none" dirty="0">
                <a:solidFill>
                  <a:schemeClr val="dk1"/>
                </a:solidFill>
                <a:latin typeface="Arial"/>
                <a:ea typeface="Arial"/>
                <a:cs typeface="Arial"/>
                <a:sym typeface="Arial"/>
              </a:rPr>
              <a:t>Πώς άλλαξε η κατανόησή σας για τη μικτή μάθηση μετά από αυτήν την ενότητα;</a:t>
            </a:r>
            <a:endParaRPr sz="2000" b="0" i="0" u="none" strike="noStrike" cap="none" dirty="0">
              <a:solidFill>
                <a:schemeClr val="dk1"/>
              </a:solidFill>
              <a:latin typeface="Arial"/>
              <a:ea typeface="Arial"/>
              <a:cs typeface="Arial"/>
              <a:sym typeface="Arial"/>
            </a:endParaRPr>
          </a:p>
        </p:txBody>
      </p:sp>
      <p:sp>
        <p:nvSpPr>
          <p:cNvPr id="661" name="Google Shape;661;p21"/>
          <p:cNvSpPr/>
          <p:nvPr/>
        </p:nvSpPr>
        <p:spPr>
          <a:xfrm>
            <a:off x="16002000" y="5950115"/>
            <a:ext cx="228600" cy="139016"/>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2" name="Google Shape;662;p21"/>
          <p:cNvSpPr/>
          <p:nvPr/>
        </p:nvSpPr>
        <p:spPr>
          <a:xfrm>
            <a:off x="16468605" y="5642653"/>
            <a:ext cx="226210" cy="144738"/>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128;p3">
            <a:extLst>
              <a:ext uri="{FF2B5EF4-FFF2-40B4-BE49-F238E27FC236}">
                <a16:creationId xmlns:a16="http://schemas.microsoft.com/office/drawing/2014/main" id="{FEEB0788-C752-D801-D140-8FDA0DF4E684}"/>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A96DAAC1-EB06-9780-77C8-93979B901BE7}"/>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67"/>
        <p:cNvGrpSpPr/>
        <p:nvPr/>
      </p:nvGrpSpPr>
      <p:grpSpPr>
        <a:xfrm>
          <a:off x="0" y="0"/>
          <a:ext cx="0" cy="0"/>
          <a:chOff x="0" y="0"/>
          <a:chExt cx="0" cy="0"/>
        </a:xfrm>
      </p:grpSpPr>
      <p:sp>
        <p:nvSpPr>
          <p:cNvPr id="668" name="Google Shape;668;p22"/>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70" name="Google Shape;670;p22"/>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2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72" name="Google Shape;672;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73" name="Google Shape;673;p2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74" name="Google Shape;674;p2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2"/>
          <p:cNvSpPr/>
          <p:nvPr/>
        </p:nvSpPr>
        <p:spPr>
          <a:xfrm>
            <a:off x="12741385" y="4360394"/>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76" name="Google Shape;676;p22"/>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l" sz="6999" b="0" i="0" u="none" strike="noStrike" cap="none">
                <a:solidFill>
                  <a:srgbClr val="033C5B"/>
                </a:solidFill>
                <a:latin typeface="Arial"/>
                <a:ea typeface="Arial"/>
                <a:cs typeface="Arial"/>
                <a:sym typeface="Arial"/>
              </a:rPr>
              <a:t>Δραστηριότητα προβληματισμού</a:t>
            </a:r>
            <a:endParaRPr sz="1400" b="0" i="0" u="none" strike="noStrike" cap="none">
              <a:solidFill>
                <a:srgbClr val="000000"/>
              </a:solidFill>
              <a:latin typeface="Arial"/>
              <a:ea typeface="Arial"/>
              <a:cs typeface="Arial"/>
              <a:sym typeface="Arial"/>
            </a:endParaRPr>
          </a:p>
        </p:txBody>
      </p:sp>
      <p:sp>
        <p:nvSpPr>
          <p:cNvPr id="677" name="Google Shape;677;p22"/>
          <p:cNvSpPr txBox="1"/>
          <p:nvPr/>
        </p:nvSpPr>
        <p:spPr>
          <a:xfrm>
            <a:off x="3058697" y="2022385"/>
            <a:ext cx="9514303" cy="51766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1" i="0" u="none" strike="noStrike" cap="none">
                <a:solidFill>
                  <a:schemeClr val="dk1"/>
                </a:solidFill>
                <a:latin typeface="Arial"/>
                <a:ea typeface="Arial"/>
                <a:cs typeface="Arial"/>
                <a:sym typeface="Arial"/>
              </a:rPr>
              <a:t>6. Αντιμετωπίστε τις πιθανές προκλήσεις:</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Εξετάστε πιθανές προκλήσεις που ενδέχεται να αντιμετωπίσετε κατά την εφαρμογή αυτής της δραστηριότητας (τεχνολογικά εμπόδια, συμμετοχή των μαθητών, κ.λπ.).</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Εξετάστε πιθανές λύσεις ή στρατηγικές για να ξεπεράσετε αυτές τις προκλήσεις.</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 sz="2000" b="1" i="0" u="none" strike="noStrike" cap="none">
                <a:solidFill>
                  <a:schemeClr val="dk1"/>
                </a:solidFill>
                <a:latin typeface="Arial"/>
                <a:ea typeface="Arial"/>
                <a:cs typeface="Arial"/>
                <a:sym typeface="Arial"/>
              </a:rPr>
              <a:t>7. Στόχοι Προσωπικής Ανάπτυξης:</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Σκεφτείτε ποιες δεξιότητες ή γνώσεις πρέπει να αναπτύξετε για να εφαρμόσετε αποτελεσματικά στρατηγικές συνδυασμένης μάθησης.</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Θέστε έναν ή δύο στόχους προσωπικής ανάπτυξης που σχετίζονται με τη μικτή μάθηση.</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 sz="2000" b="1" i="0" u="none" strike="noStrike" cap="none">
                <a:solidFill>
                  <a:schemeClr val="dk1"/>
                </a:solidFill>
                <a:latin typeface="Arial"/>
                <a:ea typeface="Arial"/>
                <a:cs typeface="Arial"/>
                <a:sym typeface="Arial"/>
              </a:rPr>
              <a:t>8. Σχόλια και κοινή χρήση:</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Εάν είναι δυνατόν, μοιραστείτε το σχέδιο και τις σκέψεις σας με έναν συνάδελφο ή σε ένα φόρουμ δασκάλου για σχόλια.</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Συζητήστε πώς οι στρατηγικές μικτής μάθησης μπορούν να προσαρμοστούν και να εφαρμοστούν σε διαφορετικά εκπαιδευτικά πλαίσια.</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679" name="Google Shape;679;p22"/>
          <p:cNvSpPr/>
          <p:nvPr/>
        </p:nvSpPr>
        <p:spPr>
          <a:xfrm>
            <a:off x="12573000" y="4076700"/>
            <a:ext cx="3505200" cy="20574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0" name="Google Shape;680;p22"/>
          <p:cNvSpPr/>
          <p:nvPr/>
        </p:nvSpPr>
        <p:spPr>
          <a:xfrm>
            <a:off x="13716000" y="6134100"/>
            <a:ext cx="533400" cy="6096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1" name="Google Shape;681;p22"/>
          <p:cNvSpPr/>
          <p:nvPr/>
        </p:nvSpPr>
        <p:spPr>
          <a:xfrm>
            <a:off x="13730785" y="2119080"/>
            <a:ext cx="4216354" cy="3400694"/>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2" name="Google Shape;682;p22"/>
          <p:cNvSpPr/>
          <p:nvPr/>
        </p:nvSpPr>
        <p:spPr>
          <a:xfrm>
            <a:off x="14706600" y="5989280"/>
            <a:ext cx="390508" cy="297220"/>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3" name="Google Shape;683;p22"/>
          <p:cNvSpPr/>
          <p:nvPr/>
        </p:nvSpPr>
        <p:spPr>
          <a:xfrm>
            <a:off x="15265493" y="5586026"/>
            <a:ext cx="279307" cy="217442"/>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4" name="Google Shape;684;p22"/>
          <p:cNvSpPr txBox="1"/>
          <p:nvPr/>
        </p:nvSpPr>
        <p:spPr>
          <a:xfrm>
            <a:off x="14351262" y="2626041"/>
            <a:ext cx="2991165"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000" b="0" i="0" u="none" strike="noStrike" cap="none" dirty="0">
                <a:solidFill>
                  <a:schemeClr val="dk1"/>
                </a:solidFill>
                <a:latin typeface="Arial"/>
                <a:ea typeface="Arial"/>
                <a:cs typeface="Arial"/>
                <a:sym typeface="Arial"/>
              </a:rPr>
              <a:t>Ποια είναι μια ενέργεια στην οποία θα δεσμευτείτε για να βελτιώσετε την πρακτική διδασκαλίας σας χρησιμοποιώντας μικτές προσεγγίσεις μάθησης;</a:t>
            </a:r>
            <a:endParaRPr sz="2000" b="0" i="0" u="none" strike="noStrike" cap="none" dirty="0">
              <a:solidFill>
                <a:schemeClr val="dk1"/>
              </a:solidFill>
              <a:latin typeface="Arial"/>
              <a:ea typeface="Arial"/>
              <a:cs typeface="Arial"/>
              <a:sym typeface="Arial"/>
            </a:endParaRPr>
          </a:p>
        </p:txBody>
      </p:sp>
      <p:sp>
        <p:nvSpPr>
          <p:cNvPr id="2" name="Google Shape;128;p3">
            <a:extLst>
              <a:ext uri="{FF2B5EF4-FFF2-40B4-BE49-F238E27FC236}">
                <a16:creationId xmlns:a16="http://schemas.microsoft.com/office/drawing/2014/main" id="{3D5F64D3-4D04-C2F6-9451-FA7C19AC7E3E}"/>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6B0FB07F-5353-6BB4-D148-935AC8C14C2B}"/>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89"/>
        <p:cNvGrpSpPr/>
        <p:nvPr/>
      </p:nvGrpSpPr>
      <p:grpSpPr>
        <a:xfrm>
          <a:off x="0" y="0"/>
          <a:ext cx="0" cy="0"/>
          <a:chOff x="0" y="0"/>
          <a:chExt cx="0" cy="0"/>
        </a:xfrm>
      </p:grpSpPr>
      <p:sp>
        <p:nvSpPr>
          <p:cNvPr id="690" name="Google Shape;690;p23"/>
          <p:cNvSpPr txBox="1"/>
          <p:nvPr/>
        </p:nvSpPr>
        <p:spPr>
          <a:xfrm>
            <a:off x="1337656" y="966416"/>
            <a:ext cx="11834641"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l" sz="4000" b="0" i="0" u="none" strike="noStrike" cap="none">
                <a:solidFill>
                  <a:srgbClr val="033C5B"/>
                </a:solidFill>
                <a:latin typeface="Arial"/>
                <a:ea typeface="Arial"/>
                <a:cs typeface="Arial"/>
                <a:sym typeface="Arial"/>
              </a:rPr>
              <a:t>Πρόσθετοι πόροι</a:t>
            </a:r>
            <a:endParaRPr sz="4000" b="0" i="0" u="none" strike="noStrike" cap="none">
              <a:solidFill>
                <a:srgbClr val="033C5B"/>
              </a:solidFill>
              <a:latin typeface="Arial"/>
              <a:ea typeface="Arial"/>
              <a:cs typeface="Arial"/>
              <a:sym typeface="Arial"/>
            </a:endParaRPr>
          </a:p>
        </p:txBody>
      </p:sp>
      <p:sp>
        <p:nvSpPr>
          <p:cNvPr id="691" name="Google Shape;691;p23"/>
          <p:cNvSpPr txBox="1"/>
          <p:nvPr/>
        </p:nvSpPr>
        <p:spPr>
          <a:xfrm>
            <a:off x="1724726" y="2764936"/>
            <a:ext cx="13836000" cy="701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1" i="0" u="none" strike="noStrike" cap="none">
                <a:solidFill>
                  <a:srgbClr val="121212"/>
                </a:solidFill>
                <a:latin typeface="Arial"/>
                <a:ea typeface="Arial"/>
                <a:cs typeface="Arial"/>
                <a:sym typeface="Arial"/>
              </a:rPr>
              <a:t>Βιβλία:</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Blended: Using Disruptive Innovation to Improve Schools, από τους Michael B. Horn και Heather Staker</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The Handbook of Blended Learning: Global Perspectives, Local Designs, από τους Curtis J. Bonk και Charles R. Graham</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 sz="2000" b="1" i="0" u="none" strike="noStrike" cap="none">
                <a:solidFill>
                  <a:schemeClr val="dk1"/>
                </a:solidFill>
                <a:latin typeface="Arial"/>
                <a:ea typeface="Arial"/>
                <a:cs typeface="Arial"/>
                <a:sym typeface="Arial"/>
              </a:rPr>
              <a:t>Διαδικτυακά άρθρα:</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l"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https://members.aect.org/pdf/Proceedings/proceedings13/2013i/13_21.pdf</a:t>
            </a:r>
            <a:endParaRPr sz="2000" b="0" i="0" u="sng"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l" sz="2000" b="0" i="0" u="none" strike="noStrike" cap="none">
                <a:solidFill>
                  <a:srgbClr val="000000"/>
                </a:solidFill>
                <a:latin typeface="Arial"/>
                <a:ea typeface="Arial"/>
                <a:cs typeface="Arial"/>
                <a:sym typeface="Arial"/>
              </a:rPr>
              <a:t>Πανεπιστήμιο του Χάρβαρντ. Πώς να κάνετε πραγματικές συνδέσεις με το υλικό μαθημάτων: </a:t>
            </a:r>
            <a:br>
              <a:rPr lang="en-US" sz="2000" b="0" i="0" u="none" strike="noStrike" cap="none">
                <a:solidFill>
                  <a:srgbClr val="000000"/>
                </a:solidFill>
                <a:latin typeface="Arial"/>
                <a:ea typeface="Arial"/>
                <a:cs typeface="Arial"/>
                <a:sym typeface="Arial"/>
              </a:rPr>
            </a:br>
            <a:r>
              <a:rPr lang="el" sz="2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https://ablconnect.harvard.edu/make-real-world-connections-course-material</a:t>
            </a:r>
            <a:r>
              <a:rPr lang="el" sz="2000" b="0" i="0" u="none"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chemeClr val="dk1"/>
              </a:buClr>
              <a:buSzPts val="2600"/>
              <a:buFont typeface="Arial"/>
              <a:buChar char="•"/>
            </a:pPr>
            <a:r>
              <a:rPr lang="el" sz="2000" b="0" i="0" u="none" strike="noStrike" cap="none">
                <a:solidFill>
                  <a:srgbClr val="000000"/>
                </a:solidFill>
                <a:latin typeface="Arial"/>
                <a:ea typeface="Arial"/>
                <a:cs typeface="Arial"/>
                <a:sym typeface="Arial"/>
              </a:rPr>
              <a:t>Drexel. Πώς να εμπνεύσετε τη δημιουργικότητα στην τάξη: </a:t>
            </a:r>
            <a:br>
              <a:rPr lang="en-US" sz="2000" b="0" i="0" u="none" strike="noStrike" cap="none">
                <a:solidFill>
                  <a:srgbClr val="000000"/>
                </a:solidFill>
                <a:latin typeface="Arial"/>
                <a:ea typeface="Arial"/>
                <a:cs typeface="Arial"/>
                <a:sym typeface="Arial"/>
              </a:rPr>
            </a:br>
            <a:r>
              <a:rPr lang="el"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https://drexel.edu/soe/resources/teacher-resources/inspire-creativity-in-the-classroom</a:t>
            </a:r>
            <a:endParaRPr sz="2000" b="0" i="0" u="sng"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l" sz="2000" b="0" i="0" u="none" strike="noStrike" cap="none">
                <a:solidFill>
                  <a:srgbClr val="000000"/>
                </a:solidFill>
                <a:latin typeface="Arial"/>
                <a:ea typeface="Arial"/>
                <a:cs typeface="Arial"/>
                <a:sym typeface="Arial"/>
              </a:rPr>
              <a:t>Πώς η συνεργατική μάθηση και η ομαδική εργασία στις προσομοιώσεις: </a:t>
            </a:r>
            <a:br>
              <a:rPr lang="en-US" sz="2000" b="0" i="0" u="none" strike="noStrike" cap="none">
                <a:solidFill>
                  <a:srgbClr val="000000"/>
                </a:solidFill>
                <a:latin typeface="Arial"/>
                <a:ea typeface="Arial"/>
                <a:cs typeface="Arial"/>
                <a:sym typeface="Arial"/>
              </a:rPr>
            </a:br>
            <a:r>
              <a:rPr lang="el"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https://fastercapital.com/topics/collaborative-learning-and-teamwork-in-simulation-centers.html</a:t>
            </a:r>
            <a:r>
              <a:rPr lang="el" sz="2000" b="0" i="0" u="none"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rgbClr val="000000"/>
              </a:buClr>
              <a:buSzPts val="2000"/>
              <a:buFont typeface="Arial"/>
              <a:buChar char="•"/>
            </a:pPr>
            <a:r>
              <a:rPr lang="el" sz="2000" b="0" i="0" u="none" strike="noStrike" cap="none">
                <a:solidFill>
                  <a:srgbClr val="000000"/>
                </a:solidFill>
                <a:latin typeface="Arial"/>
                <a:ea typeface="Arial"/>
                <a:cs typeface="Arial"/>
                <a:sym typeface="Arial"/>
              </a:rPr>
              <a:t>Διαβάστε αυτό το άρθρο του Midori Nediger σχετικά με το τι είναι τα γραφήματα και πώς να τα σχεδιάσετε:</a:t>
            </a:r>
            <a:br>
              <a:rPr lang="en-US" sz="2000" b="0" i="0" u="none" strike="noStrike" cap="none">
                <a:solidFill>
                  <a:srgbClr val="000000"/>
                </a:solidFill>
                <a:latin typeface="Arial"/>
                <a:ea typeface="Arial"/>
                <a:cs typeface="Arial"/>
                <a:sym typeface="Arial"/>
              </a:rPr>
            </a:br>
            <a:r>
              <a:rPr lang="el" sz="2000" b="0" i="0" u="none" strike="noStrike" cap="none">
                <a:solidFill>
                  <a:srgbClr val="000000"/>
                </a:solidFill>
                <a:latin typeface="Arial"/>
                <a:ea typeface="Arial"/>
                <a:cs typeface="Arial"/>
                <a:sym typeface="Arial"/>
              </a:rPr>
              <a:t> </a:t>
            </a:r>
            <a:r>
              <a:rPr lang="el"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https://venngage.com/blog/what-is-an-infographic/</a:t>
            </a:r>
            <a:r>
              <a:rPr lang="el" sz="2000" b="0" i="0" u="none"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rgbClr val="000000"/>
              </a:buClr>
              <a:buSzPts val="2000"/>
              <a:buFont typeface="Arial"/>
              <a:buChar char="•"/>
            </a:pPr>
            <a:r>
              <a:rPr lang="el" sz="2000" b="0" i="0" u="none" strike="noStrike" cap="none">
                <a:solidFill>
                  <a:srgbClr val="000000"/>
                </a:solidFill>
                <a:latin typeface="Arial"/>
                <a:ea typeface="Arial"/>
                <a:cs typeface="Arial"/>
                <a:sym typeface="Arial"/>
              </a:rPr>
              <a:t>Διαβάστε αυτό το άρθρο από το Digital Learning Institute για να μάθετε σχετικά με τη μάθηση με αυτορυθμισμό: Ορισμός, οφέλη και συμβουλές: </a:t>
            </a:r>
            <a:r>
              <a:rPr lang="el" sz="20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https://www.digitallearninginstitute.com/blog/what-is-self-paced-learning-definition-benefits-and-tips</a:t>
            </a:r>
            <a:r>
              <a:rPr lang="el" sz="20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l" sz="2000" b="0" i="0" u="none" strike="noStrike" cap="none">
                <a:solidFill>
                  <a:srgbClr val="000000"/>
                </a:solidFill>
                <a:latin typeface="Arial"/>
                <a:ea typeface="Arial"/>
                <a:cs typeface="Arial"/>
                <a:sym typeface="Arial"/>
              </a:rPr>
              <a:t> </a:t>
            </a:r>
            <a:endParaRPr/>
          </a:p>
          <a:p>
            <a:pPr marL="457200" marR="0" lvl="0"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000"/>
              <a:buFont typeface="Arial"/>
              <a:buNone/>
            </a:pPr>
            <a:endParaRPr sz="2000" b="0" i="0" u="none" strike="noStrike" cap="none">
              <a:solidFill>
                <a:srgbClr val="121212"/>
              </a:solidFill>
              <a:latin typeface="Arial"/>
              <a:ea typeface="Arial"/>
              <a:cs typeface="Arial"/>
              <a:sym typeface="Arial"/>
            </a:endParaRPr>
          </a:p>
        </p:txBody>
      </p:sp>
      <p:sp>
        <p:nvSpPr>
          <p:cNvPr id="692" name="Google Shape;692;p23"/>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23"/>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23"/>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95" name="Google Shape;695;p23"/>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23"/>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23"/>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98" name="Google Shape;698;p23"/>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23"/>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23"/>
          <p:cNvSpPr txBox="1"/>
          <p:nvPr/>
        </p:nvSpPr>
        <p:spPr>
          <a:xfrm>
            <a:off x="2013784" y="3966025"/>
            <a:ext cx="12411594" cy="3447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r>
              <a:rPr lang="el" sz="1600" b="0" i="0" u="none" strike="noStrike" cap="none">
                <a:solidFill>
                  <a:srgbClr val="121212"/>
                </a:solidFill>
                <a:latin typeface="Arial"/>
                <a:ea typeface="Arial"/>
                <a:cs typeface="Arial"/>
                <a:sym typeface="Arial"/>
              </a:rPr>
              <a:t>.</a:t>
            </a:r>
            <a:endParaRPr/>
          </a:p>
        </p:txBody>
      </p:sp>
      <p:sp>
        <p:nvSpPr>
          <p:cNvPr id="701" name="Google Shape;701;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a:lstStyle/>
          <a:p>
            <a:endParaRPr lang="en-BE"/>
          </a:p>
        </p:txBody>
      </p:sp>
      <p:sp>
        <p:nvSpPr>
          <p:cNvPr id="702" name="Google Shape;702;p2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a:lstStyle/>
          <a:p>
            <a:endParaRPr lang="en-BE"/>
          </a:p>
        </p:txBody>
      </p:sp>
      <p:sp>
        <p:nvSpPr>
          <p:cNvPr id="704" name="Google Shape;704;p2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5" name="Google Shape;705;p23"/>
          <p:cNvPicPr preferRelativeResize="0"/>
          <p:nvPr/>
        </p:nvPicPr>
        <p:blipFill rotWithShape="1">
          <a:blip r:embed="rId11">
            <a:alphaModFix/>
          </a:blip>
          <a:srcRect/>
          <a:stretch/>
        </p:blipFill>
        <p:spPr>
          <a:xfrm>
            <a:off x="15276526" y="5806202"/>
            <a:ext cx="3147309" cy="2857023"/>
          </a:xfrm>
          <a:prstGeom prst="rect">
            <a:avLst/>
          </a:prstGeom>
          <a:noFill/>
          <a:ln>
            <a:noFill/>
          </a:ln>
        </p:spPr>
      </p:pic>
      <p:sp>
        <p:nvSpPr>
          <p:cNvPr id="2" name="Google Shape;128;p3">
            <a:extLst>
              <a:ext uri="{FF2B5EF4-FFF2-40B4-BE49-F238E27FC236}">
                <a16:creationId xmlns:a16="http://schemas.microsoft.com/office/drawing/2014/main" id="{C5CAB270-67B6-A441-599B-D5D92B7DA46F}"/>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EDAD9FE8-942D-2AC3-69E3-9704945F2F86}"/>
              </a:ext>
            </a:extLst>
          </p:cNvPr>
          <p:cNvPicPr preferRelativeResize="0"/>
          <p:nvPr/>
        </p:nvPicPr>
        <p:blipFill rotWithShape="1">
          <a:blip r:embed="rId12">
            <a:alphaModFix/>
          </a:blip>
          <a:srcRect/>
          <a:stretch/>
        </p:blipFill>
        <p:spPr>
          <a:xfrm>
            <a:off x="16417863" y="9142466"/>
            <a:ext cx="1310997" cy="4767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10"/>
        <p:cNvGrpSpPr/>
        <p:nvPr/>
      </p:nvGrpSpPr>
      <p:grpSpPr>
        <a:xfrm>
          <a:off x="0" y="0"/>
          <a:ext cx="0" cy="0"/>
          <a:chOff x="0" y="0"/>
          <a:chExt cx="0" cy="0"/>
        </a:xfrm>
      </p:grpSpPr>
      <p:sp>
        <p:nvSpPr>
          <p:cNvPr id="711" name="Google Shape;711;p47"/>
          <p:cNvSpPr txBox="1"/>
          <p:nvPr/>
        </p:nvSpPr>
        <p:spPr>
          <a:xfrm>
            <a:off x="1337656" y="966416"/>
            <a:ext cx="11834641"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l" sz="4000" b="0" i="0" u="none" strike="noStrike" cap="none">
                <a:solidFill>
                  <a:srgbClr val="033C5B"/>
                </a:solidFill>
                <a:latin typeface="Arial"/>
                <a:ea typeface="Arial"/>
                <a:cs typeface="Arial"/>
                <a:sym typeface="Arial"/>
              </a:rPr>
              <a:t>Πρόσθετοι πόροι</a:t>
            </a:r>
            <a:endParaRPr sz="4000" b="0" i="0" u="none" strike="noStrike" cap="none">
              <a:solidFill>
                <a:srgbClr val="033C5B"/>
              </a:solidFill>
              <a:latin typeface="Arial"/>
              <a:ea typeface="Arial"/>
              <a:cs typeface="Arial"/>
              <a:sym typeface="Arial"/>
            </a:endParaRPr>
          </a:p>
        </p:txBody>
      </p:sp>
      <p:sp>
        <p:nvSpPr>
          <p:cNvPr id="712" name="Google Shape;712;p47"/>
          <p:cNvSpPr txBox="1"/>
          <p:nvPr/>
        </p:nvSpPr>
        <p:spPr>
          <a:xfrm>
            <a:off x="1724726" y="2788007"/>
            <a:ext cx="13835906" cy="5970865"/>
          </a:xfrm>
          <a:prstGeom prst="rect">
            <a:avLst/>
          </a:prstGeom>
          <a:noFill/>
          <a:ln>
            <a:noFill/>
          </a:ln>
        </p:spPr>
        <p:txBody>
          <a:bodyPr spcFirstLastPara="1" wrap="square" lIns="0" tIns="0" rIns="0" bIns="0" anchor="t" anchorCtr="0">
            <a:spAutoFit/>
          </a:bodyPr>
          <a:lstStyle/>
          <a:p>
            <a:pPr marL="457200" marR="0" lvl="0" indent="-292100" algn="l" rtl="0">
              <a:lnSpc>
                <a:spcPct val="100000"/>
              </a:lnSpc>
              <a:spcBef>
                <a:spcPts val="0"/>
              </a:spcBef>
              <a:spcAft>
                <a:spcPts val="0"/>
              </a:spcAft>
              <a:buClr>
                <a:schemeClr val="dk1"/>
              </a:buClr>
              <a:buSzPts val="26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 sz="2000" b="1" i="0" u="none" strike="noStrike" cap="none">
                <a:solidFill>
                  <a:schemeClr val="dk1"/>
                </a:solidFill>
                <a:latin typeface="Arial"/>
                <a:ea typeface="Arial"/>
                <a:cs typeface="Arial"/>
                <a:sym typeface="Arial"/>
              </a:rPr>
              <a:t>Διαδικτυακά Μαθήματα:</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Coursera: https://tinyurl.com/yyhjjus5</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edX: /edx-blendedx-blended-learning-with-edx</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 sz="2000" b="1" i="0" u="none" strike="noStrike" cap="none">
                <a:solidFill>
                  <a:schemeClr val="dk1"/>
                </a:solidFill>
                <a:latin typeface="Arial"/>
                <a:ea typeface="Arial"/>
                <a:cs typeface="Arial"/>
                <a:sym typeface="Arial"/>
              </a:rPr>
              <a:t>Επαγγελματικές Ενώσεις:</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l"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https://iste.org/blog/get-started-with-blended-learning</a:t>
            </a:r>
            <a:endParaRPr sz="2000" b="0" i="0" u="sng" strike="noStrike" cap="none">
              <a:solidFill>
                <a:schemeClr val="dk1"/>
              </a:solidFill>
              <a:latin typeface="Arial"/>
              <a:ea typeface="Arial"/>
              <a:cs typeface="Arial"/>
              <a:sym typeface="Arial"/>
            </a:endParaRPr>
          </a:p>
          <a:p>
            <a:pPr marL="457200" marR="0" lvl="0" indent="-292100" algn="l" rtl="0">
              <a:lnSpc>
                <a:spcPct val="100000"/>
              </a:lnSpc>
              <a:spcBef>
                <a:spcPts val="0"/>
              </a:spcBef>
              <a:spcAft>
                <a:spcPts val="0"/>
              </a:spcAft>
              <a:buClr>
                <a:schemeClr val="dk1"/>
              </a:buClr>
              <a:buSzPts val="2600"/>
              <a:buFont typeface="Arial"/>
              <a:buNone/>
            </a:pPr>
            <a:endParaRPr sz="2000" b="0"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l" sz="2000" b="1" i="0" u="none" strike="noStrike" cap="none">
                <a:solidFill>
                  <a:schemeClr val="dk1"/>
                </a:solidFill>
                <a:latin typeface="Arial"/>
                <a:ea typeface="Arial"/>
                <a:cs typeface="Arial"/>
                <a:sym typeface="Arial"/>
              </a:rPr>
              <a:t>Βίντεο:</a:t>
            </a:r>
            <a:endParaRPr/>
          </a:p>
          <a:p>
            <a:pPr marL="342900" marR="0" lvl="0" indent="-3429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MBRU (2020). Τι είναι η Μεικτή Μάθηση: </a:t>
            </a:r>
            <a:br>
              <a:rPr lang="en-US" sz="2000" b="0" i="0" u="none" strike="noStrike" cap="none">
                <a:solidFill>
                  <a:schemeClr val="dk1"/>
                </a:solidFill>
                <a:latin typeface="Arial"/>
                <a:ea typeface="Arial"/>
                <a:cs typeface="Arial"/>
                <a:sym typeface="Arial"/>
              </a:rPr>
            </a:br>
            <a:r>
              <a:rPr lang="el" sz="2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https://www.youtube.com/watch?v=-bwhR1ZKGRE</a:t>
            </a:r>
            <a:endParaRPr sz="2000" b="0" i="0" u="sng"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The Modern Classrooms Project (2021). Συμβουλές δασκάλων| Συναρπαστικά εκπαιδευτικά βίντεο: </a:t>
            </a:r>
            <a:r>
              <a:rPr lang="el"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https://www.youtube.com/watch?v=mjA6uVB1-TA</a:t>
            </a:r>
            <a:r>
              <a:rPr lang="el" sz="2000" b="0" i="0" u="sng"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chemeClr val="dk1"/>
              </a:buClr>
              <a:buSzPts val="2600"/>
              <a:buFont typeface="Arial"/>
              <a:buChar char="•"/>
            </a:pPr>
            <a:r>
              <a:rPr lang="el" sz="2000" b="0" i="0" u="none" strike="noStrike" cap="none">
                <a:solidFill>
                  <a:schemeClr val="dk1"/>
                </a:solidFill>
                <a:latin typeface="Arial"/>
                <a:ea typeface="Arial"/>
                <a:cs typeface="Arial"/>
                <a:sym typeface="Arial"/>
              </a:rPr>
              <a:t>John Spencer (2019). Η μετάβαση από τη συμμετοχή των μαθητών στην ενδυνάμωση των μαθητών: </a:t>
            </a:r>
            <a:r>
              <a:rPr lang="el"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https://www.youtube.com/watch?v=BYBJQ5rIFjA</a:t>
            </a:r>
            <a:r>
              <a:rPr lang="el" sz="20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000"/>
              <a:buFont typeface="Arial"/>
              <a:buNone/>
            </a:pPr>
            <a:endParaRPr sz="2000" b="0" i="0" u="none" strike="noStrike" cap="none">
              <a:solidFill>
                <a:srgbClr val="121212"/>
              </a:solidFill>
              <a:latin typeface="Arial"/>
              <a:ea typeface="Arial"/>
              <a:cs typeface="Arial"/>
              <a:sym typeface="Arial"/>
            </a:endParaRPr>
          </a:p>
        </p:txBody>
      </p:sp>
      <p:sp>
        <p:nvSpPr>
          <p:cNvPr id="713" name="Google Shape;713;p47"/>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47"/>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47"/>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716" name="Google Shape;716;p47"/>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47"/>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47"/>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719" name="Google Shape;719;p47"/>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47"/>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47"/>
          <p:cNvSpPr txBox="1"/>
          <p:nvPr/>
        </p:nvSpPr>
        <p:spPr>
          <a:xfrm>
            <a:off x="2013784" y="3966025"/>
            <a:ext cx="12411594" cy="55521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r>
              <a:rPr lang="el" sz="1600" b="0" i="0" u="none" strike="noStrike" cap="none">
                <a:solidFill>
                  <a:srgbClr val="121212"/>
                </a:solidFill>
                <a:latin typeface="Arial"/>
                <a:ea typeface="Arial"/>
                <a:cs typeface="Arial"/>
                <a:sym typeface="Arial"/>
              </a:rPr>
              <a:t>.</a:t>
            </a:r>
            <a:endParaRPr sz="1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600"/>
              <a:buFont typeface="Arial"/>
              <a:buNone/>
            </a:pPr>
            <a:endParaRPr sz="1600" b="0" i="0" u="none" strike="noStrike" cap="none">
              <a:solidFill>
                <a:srgbClr val="121212"/>
              </a:solidFill>
              <a:latin typeface="Arial"/>
              <a:ea typeface="Arial"/>
              <a:cs typeface="Arial"/>
              <a:sym typeface="Arial"/>
            </a:endParaRPr>
          </a:p>
        </p:txBody>
      </p:sp>
      <p:sp>
        <p:nvSpPr>
          <p:cNvPr id="722" name="Google Shape;722;p4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a:lstStyle/>
          <a:p>
            <a:endParaRPr lang="en-BE"/>
          </a:p>
        </p:txBody>
      </p:sp>
      <p:sp>
        <p:nvSpPr>
          <p:cNvPr id="723" name="Google Shape;723;p4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a:lstStyle/>
          <a:p>
            <a:endParaRPr lang="en-BE"/>
          </a:p>
        </p:txBody>
      </p:sp>
      <p:sp>
        <p:nvSpPr>
          <p:cNvPr id="725" name="Google Shape;725;p4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6" name="Google Shape;726;p47"/>
          <p:cNvPicPr preferRelativeResize="0"/>
          <p:nvPr/>
        </p:nvPicPr>
        <p:blipFill rotWithShape="1">
          <a:blip r:embed="rId9">
            <a:alphaModFix/>
          </a:blip>
          <a:srcRect/>
          <a:stretch/>
        </p:blipFill>
        <p:spPr>
          <a:xfrm>
            <a:off x="15276526" y="5806202"/>
            <a:ext cx="3147309" cy="2857023"/>
          </a:xfrm>
          <a:prstGeom prst="rect">
            <a:avLst/>
          </a:prstGeom>
          <a:noFill/>
          <a:ln>
            <a:noFill/>
          </a:ln>
        </p:spPr>
      </p:pic>
      <p:sp>
        <p:nvSpPr>
          <p:cNvPr id="2" name="Google Shape;128;p3">
            <a:extLst>
              <a:ext uri="{FF2B5EF4-FFF2-40B4-BE49-F238E27FC236}">
                <a16:creationId xmlns:a16="http://schemas.microsoft.com/office/drawing/2014/main" id="{45263181-611D-9D7C-CF29-CA75C6082CD9}"/>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C3B6D635-E03B-E69C-1572-3E5BD0BBF79F}"/>
              </a:ext>
            </a:extLst>
          </p:cNvPr>
          <p:cNvPicPr preferRelativeResize="0"/>
          <p:nvPr/>
        </p:nvPicPr>
        <p:blipFill rotWithShape="1">
          <a:blip r:embed="rId10">
            <a:alphaModFix/>
          </a:blip>
          <a:srcRect/>
          <a:stretch/>
        </p:blipFill>
        <p:spPr>
          <a:xfrm>
            <a:off x="16417863" y="9142466"/>
            <a:ext cx="1310997" cy="4767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31"/>
        <p:cNvGrpSpPr/>
        <p:nvPr/>
      </p:nvGrpSpPr>
      <p:grpSpPr>
        <a:xfrm>
          <a:off x="0" y="0"/>
          <a:ext cx="0" cy="0"/>
          <a:chOff x="0" y="0"/>
          <a:chExt cx="0" cy="0"/>
        </a:xfrm>
      </p:grpSpPr>
      <p:sp>
        <p:nvSpPr>
          <p:cNvPr id="732" name="Google Shape;732;p24"/>
          <p:cNvSpPr/>
          <p:nvPr/>
        </p:nvSpPr>
        <p:spPr>
          <a:xfrm>
            <a:off x="11475551" y="4717986"/>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3">
              <a:alphaModFix/>
            </a:blip>
            <a:stretch>
              <a:fillRect/>
            </a:stretch>
          </a:blipFill>
          <a:ln>
            <a:noFill/>
          </a:ln>
        </p:spPr>
        <p:txBody>
          <a:bodyPr/>
          <a:lstStyle/>
          <a:p>
            <a:endParaRPr lang="en-BE"/>
          </a:p>
        </p:txBody>
      </p:sp>
      <p:sp>
        <p:nvSpPr>
          <p:cNvPr id="733" name="Google Shape;733;p24"/>
          <p:cNvSpPr/>
          <p:nvPr/>
        </p:nvSpPr>
        <p:spPr>
          <a:xfrm>
            <a:off x="12101755" y="1557641"/>
            <a:ext cx="2192189" cy="2347726"/>
          </a:xfrm>
          <a:custGeom>
            <a:avLst/>
            <a:gdLst/>
            <a:ahLst/>
            <a:cxnLst/>
            <a:rect l="l" t="t" r="r" b="b"/>
            <a:pathLst>
              <a:path w="2192189" h="2347726" extrusionOk="0">
                <a:moveTo>
                  <a:pt x="0" y="0"/>
                </a:moveTo>
                <a:lnTo>
                  <a:pt x="2192189" y="0"/>
                </a:lnTo>
                <a:lnTo>
                  <a:pt x="2192189" y="2347726"/>
                </a:lnTo>
                <a:lnTo>
                  <a:pt x="0" y="2347726"/>
                </a:lnTo>
                <a:lnTo>
                  <a:pt x="0" y="0"/>
                </a:lnTo>
                <a:close/>
              </a:path>
            </a:pathLst>
          </a:custGeom>
          <a:blipFill rotWithShape="1">
            <a:blip r:embed="rId4">
              <a:alphaModFix/>
            </a:blip>
            <a:stretch>
              <a:fillRect/>
            </a:stretch>
          </a:blipFill>
          <a:ln>
            <a:noFill/>
          </a:ln>
        </p:spPr>
        <p:txBody>
          <a:bodyPr/>
          <a:lstStyle/>
          <a:p>
            <a:endParaRPr lang="en-BE"/>
          </a:p>
        </p:txBody>
      </p:sp>
      <p:sp>
        <p:nvSpPr>
          <p:cNvPr id="734" name="Google Shape;734;p24"/>
          <p:cNvSpPr/>
          <p:nvPr/>
        </p:nvSpPr>
        <p:spPr>
          <a:xfrm>
            <a:off x="1316029" y="2731504"/>
            <a:ext cx="1855677" cy="1505418"/>
          </a:xfrm>
          <a:custGeom>
            <a:avLst/>
            <a:gdLst/>
            <a:ahLst/>
            <a:cxnLst/>
            <a:rect l="l" t="t" r="r" b="b"/>
            <a:pathLst>
              <a:path w="1855677" h="1505418" extrusionOk="0">
                <a:moveTo>
                  <a:pt x="0" y="0"/>
                </a:moveTo>
                <a:lnTo>
                  <a:pt x="1855678" y="0"/>
                </a:lnTo>
                <a:lnTo>
                  <a:pt x="1855678" y="1505419"/>
                </a:lnTo>
                <a:lnTo>
                  <a:pt x="0" y="1505419"/>
                </a:lnTo>
                <a:lnTo>
                  <a:pt x="0" y="0"/>
                </a:lnTo>
                <a:close/>
              </a:path>
            </a:pathLst>
          </a:custGeom>
          <a:blipFill rotWithShape="1">
            <a:blip r:embed="rId5">
              <a:alphaModFix/>
            </a:blip>
            <a:stretch>
              <a:fillRect/>
            </a:stretch>
          </a:blipFill>
          <a:ln>
            <a:noFill/>
          </a:ln>
        </p:spPr>
        <p:txBody>
          <a:bodyPr/>
          <a:lstStyle/>
          <a:p>
            <a:endParaRPr lang="en-BE"/>
          </a:p>
        </p:txBody>
      </p:sp>
      <p:sp>
        <p:nvSpPr>
          <p:cNvPr id="735" name="Google Shape;735;p24"/>
          <p:cNvSpPr/>
          <p:nvPr/>
        </p:nvSpPr>
        <p:spPr>
          <a:xfrm>
            <a:off x="4116694" y="2888554"/>
            <a:ext cx="2696737" cy="2696737"/>
          </a:xfrm>
          <a:custGeom>
            <a:avLst/>
            <a:gdLst/>
            <a:ahLst/>
            <a:cxnLst/>
            <a:rect l="l" t="t" r="r" b="b"/>
            <a:pathLst>
              <a:path w="2696737" h="2696737" extrusionOk="0">
                <a:moveTo>
                  <a:pt x="0" y="0"/>
                </a:moveTo>
                <a:lnTo>
                  <a:pt x="2696737" y="0"/>
                </a:lnTo>
                <a:lnTo>
                  <a:pt x="2696737" y="2696737"/>
                </a:lnTo>
                <a:lnTo>
                  <a:pt x="0" y="2696737"/>
                </a:lnTo>
                <a:lnTo>
                  <a:pt x="0" y="0"/>
                </a:lnTo>
                <a:close/>
              </a:path>
            </a:pathLst>
          </a:custGeom>
          <a:blipFill rotWithShape="1">
            <a:blip r:embed="rId6">
              <a:alphaModFix/>
            </a:blip>
            <a:stretch>
              <a:fillRect/>
            </a:stretch>
          </a:blipFill>
          <a:ln>
            <a:noFill/>
          </a:ln>
        </p:spPr>
        <p:txBody>
          <a:bodyPr/>
          <a:lstStyle/>
          <a:p>
            <a:endParaRPr lang="en-BE"/>
          </a:p>
        </p:txBody>
      </p:sp>
      <p:sp>
        <p:nvSpPr>
          <p:cNvPr id="736" name="Google Shape;736;p24"/>
          <p:cNvSpPr/>
          <p:nvPr/>
        </p:nvSpPr>
        <p:spPr>
          <a:xfrm>
            <a:off x="8230403" y="1068647"/>
            <a:ext cx="1827194" cy="2035871"/>
          </a:xfrm>
          <a:custGeom>
            <a:avLst/>
            <a:gdLst/>
            <a:ahLst/>
            <a:cxnLst/>
            <a:rect l="l" t="t" r="r" b="b"/>
            <a:pathLst>
              <a:path w="1827194" h="2035871" extrusionOk="0">
                <a:moveTo>
                  <a:pt x="0" y="0"/>
                </a:moveTo>
                <a:lnTo>
                  <a:pt x="1827194" y="0"/>
                </a:lnTo>
                <a:lnTo>
                  <a:pt x="1827194" y="2035871"/>
                </a:lnTo>
                <a:lnTo>
                  <a:pt x="0" y="2035871"/>
                </a:lnTo>
                <a:lnTo>
                  <a:pt x="0" y="0"/>
                </a:lnTo>
                <a:close/>
              </a:path>
            </a:pathLst>
          </a:custGeom>
          <a:blipFill rotWithShape="1">
            <a:blip r:embed="rId7">
              <a:alphaModFix/>
            </a:blip>
            <a:stretch>
              <a:fillRect/>
            </a:stretch>
          </a:blipFill>
          <a:ln>
            <a:noFill/>
          </a:ln>
        </p:spPr>
        <p:txBody>
          <a:bodyPr/>
          <a:lstStyle/>
          <a:p>
            <a:endParaRPr lang="en-BE"/>
          </a:p>
        </p:txBody>
      </p:sp>
      <p:sp>
        <p:nvSpPr>
          <p:cNvPr id="737" name="Google Shape;737;p24"/>
          <p:cNvSpPr/>
          <p:nvPr/>
        </p:nvSpPr>
        <p:spPr>
          <a:xfrm>
            <a:off x="7964974" y="4114800"/>
            <a:ext cx="2358052" cy="2057400"/>
          </a:xfrm>
          <a:custGeom>
            <a:avLst/>
            <a:gdLst/>
            <a:ahLst/>
            <a:cxnLst/>
            <a:rect l="l" t="t" r="r" b="b"/>
            <a:pathLst>
              <a:path w="2358052" h="2057400" extrusionOk="0">
                <a:moveTo>
                  <a:pt x="0" y="0"/>
                </a:moveTo>
                <a:lnTo>
                  <a:pt x="2358052" y="0"/>
                </a:lnTo>
                <a:lnTo>
                  <a:pt x="2358052" y="2057400"/>
                </a:lnTo>
                <a:lnTo>
                  <a:pt x="0" y="2057400"/>
                </a:lnTo>
                <a:lnTo>
                  <a:pt x="0" y="0"/>
                </a:lnTo>
                <a:close/>
              </a:path>
            </a:pathLst>
          </a:custGeom>
          <a:blipFill rotWithShape="1">
            <a:blip r:embed="rId8">
              <a:alphaModFix/>
            </a:blip>
            <a:stretch>
              <a:fillRect/>
            </a:stretch>
          </a:blipFill>
          <a:ln>
            <a:noFill/>
          </a:ln>
        </p:spPr>
        <p:txBody>
          <a:bodyPr/>
          <a:lstStyle/>
          <a:p>
            <a:endParaRPr lang="en-BE"/>
          </a:p>
        </p:txBody>
      </p:sp>
      <p:sp>
        <p:nvSpPr>
          <p:cNvPr id="738" name="Google Shape;738;p24"/>
          <p:cNvSpPr/>
          <p:nvPr/>
        </p:nvSpPr>
        <p:spPr>
          <a:xfrm>
            <a:off x="2529114" y="6775386"/>
            <a:ext cx="3984847" cy="1957556"/>
          </a:xfrm>
          <a:custGeom>
            <a:avLst/>
            <a:gdLst/>
            <a:ahLst/>
            <a:cxnLst/>
            <a:rect l="l" t="t" r="r" b="b"/>
            <a:pathLst>
              <a:path w="3984847" h="1957556" extrusionOk="0">
                <a:moveTo>
                  <a:pt x="0" y="0"/>
                </a:moveTo>
                <a:lnTo>
                  <a:pt x="3984847" y="0"/>
                </a:lnTo>
                <a:lnTo>
                  <a:pt x="3984847" y="1957556"/>
                </a:lnTo>
                <a:lnTo>
                  <a:pt x="0" y="1957556"/>
                </a:lnTo>
                <a:lnTo>
                  <a:pt x="0" y="0"/>
                </a:lnTo>
                <a:close/>
              </a:path>
            </a:pathLst>
          </a:custGeom>
          <a:blipFill rotWithShape="1">
            <a:blip r:embed="rId9">
              <a:alphaModFix/>
            </a:blip>
            <a:stretch>
              <a:fillRect/>
            </a:stretch>
          </a:blipFill>
          <a:ln>
            <a:noFill/>
          </a:ln>
        </p:spPr>
        <p:txBody>
          <a:bodyPr/>
          <a:lstStyle/>
          <a:p>
            <a:endParaRPr lang="en-BE"/>
          </a:p>
        </p:txBody>
      </p:sp>
      <p:sp>
        <p:nvSpPr>
          <p:cNvPr id="739" name="Google Shape;739;p24"/>
          <p:cNvSpPr txBox="1"/>
          <p:nvPr/>
        </p:nvSpPr>
        <p:spPr>
          <a:xfrm>
            <a:off x="1028700" y="1095375"/>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l" sz="6999" b="0" i="0" u="none" strike="noStrike" cap="none">
                <a:solidFill>
                  <a:srgbClr val="033C5B"/>
                </a:solidFill>
                <a:latin typeface="Arial"/>
                <a:ea typeface="Arial"/>
                <a:cs typeface="Arial"/>
                <a:sym typeface="Arial"/>
              </a:rPr>
              <a:t>Βιβλιοθήκη εικονιδίων</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7"/>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7"/>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7"/>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38" name="Google Shape;138;p3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39" name="Google Shape;139;p3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7"/>
          <p:cNvSpPr txBox="1"/>
          <p:nvPr/>
        </p:nvSpPr>
        <p:spPr>
          <a:xfrm>
            <a:off x="818920" y="1579139"/>
            <a:ext cx="12181388" cy="1489639"/>
          </a:xfrm>
          <a:prstGeom prst="rect">
            <a:avLst/>
          </a:prstGeom>
          <a:noFill/>
          <a:ln>
            <a:noFill/>
          </a:ln>
        </p:spPr>
        <p:txBody>
          <a:bodyPr spcFirstLastPara="1" wrap="square" lIns="0" tIns="0" rIns="0" bIns="0" anchor="t" anchorCtr="0">
            <a:spAutoFit/>
          </a:bodyPr>
          <a:lstStyle/>
          <a:p>
            <a:pPr marL="0" marR="0" lvl="0" indent="0" algn="l" rtl="0">
              <a:lnSpc>
                <a:spcPct val="241974"/>
              </a:lnSpc>
              <a:spcBef>
                <a:spcPts val="0"/>
              </a:spcBef>
              <a:spcAft>
                <a:spcPts val="0"/>
              </a:spcAft>
              <a:buClr>
                <a:srgbClr val="000000"/>
              </a:buClr>
              <a:buSzPts val="3200"/>
              <a:buFont typeface="Arial"/>
              <a:buNone/>
            </a:pPr>
            <a:r>
              <a:rPr lang="el" sz="4000" b="1" i="0" u="none" strike="noStrike" cap="none" dirty="0">
                <a:solidFill>
                  <a:srgbClr val="033C5B"/>
                </a:solidFill>
                <a:latin typeface="Arial"/>
                <a:ea typeface="Arial"/>
                <a:cs typeface="Arial"/>
                <a:sym typeface="Arial"/>
              </a:rPr>
              <a:t>Κατανόηση της Μικτής Μάθησης</a:t>
            </a:r>
            <a:endParaRPr sz="4000" b="1" i="0" u="none" strike="noStrike" cap="none" dirty="0">
              <a:solidFill>
                <a:srgbClr val="033C5B"/>
              </a:solidFill>
              <a:latin typeface="Arial"/>
              <a:ea typeface="Arial"/>
              <a:cs typeface="Arial"/>
              <a:sym typeface="Arial"/>
            </a:endParaRPr>
          </a:p>
        </p:txBody>
      </p:sp>
      <p:sp>
        <p:nvSpPr>
          <p:cNvPr id="142" name="Google Shape;142;p3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43" name="Google Shape;143;p3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45" name="Google Shape;145;p3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37"/>
          <p:cNvSpPr txBox="1"/>
          <p:nvPr/>
        </p:nvSpPr>
        <p:spPr>
          <a:xfrm>
            <a:off x="818920" y="3685262"/>
            <a:ext cx="7272370" cy="44627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 sz="2000" b="0" i="0" u="none" strike="noStrike" cap="none" dirty="0">
                <a:solidFill>
                  <a:srgbClr val="000000"/>
                </a:solidFill>
                <a:latin typeface="Arial"/>
                <a:ea typeface="Arial"/>
                <a:cs typeface="Arial"/>
                <a:sym typeface="Arial"/>
              </a:rPr>
              <a:t>Για τους μαθητές, η διαδικτυακή μάθηση προσφέρει ευελιξία, επιτρέποντάς τους να μαθαίνουν με τον δικό τους ρυθμό και να έχουν πρόσβαση σε πόρους όποτε χρειάζονται. Κάνει επίσης τη μάθηση πιο ελκυστική με διαδραστικό υλικό που ταιριάζει σε διαφορετικά στυλ μάθησης. Επιπλέον, υπάρχει πληθώρα διαδικτυακών πόρων, όπως βίντεο και εργαλεία διαθέσιμα για εύκολη πρόσβαση. Η διαδικτυακή μάθηση ενθαρρύνει τους μαθητές να αναλάβουν τη μάθησή τους, προωθώντας την κριτική σκέψη και την ανεξαρτησία.</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47" name="Google Shape;147;p37"/>
          <p:cNvPicPr preferRelativeResize="0"/>
          <p:nvPr/>
        </p:nvPicPr>
        <p:blipFill rotWithShape="1">
          <a:blip r:embed="rId6">
            <a:alphaModFix/>
          </a:blip>
          <a:srcRect/>
          <a:stretch/>
        </p:blipFill>
        <p:spPr>
          <a:xfrm>
            <a:off x="9144000" y="3018744"/>
            <a:ext cx="7652038" cy="5107662"/>
          </a:xfrm>
          <a:prstGeom prst="rect">
            <a:avLst/>
          </a:prstGeom>
          <a:noFill/>
          <a:ln>
            <a:noFill/>
          </a:ln>
        </p:spPr>
      </p:pic>
      <p:sp>
        <p:nvSpPr>
          <p:cNvPr id="2" name="Google Shape;128;p3">
            <a:extLst>
              <a:ext uri="{FF2B5EF4-FFF2-40B4-BE49-F238E27FC236}">
                <a16:creationId xmlns:a16="http://schemas.microsoft.com/office/drawing/2014/main" id="{3311F712-D8E9-0D15-11CA-6896D2B53BEC}"/>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813129F4-F46E-4859-AA98-60B572F4C7F4}"/>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57" name="Google Shape;157;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58" name="Google Shape;158;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
          <p:cNvSpPr txBox="1"/>
          <p:nvPr/>
        </p:nvSpPr>
        <p:spPr>
          <a:xfrm>
            <a:off x="818920" y="1579139"/>
            <a:ext cx="12181388" cy="1489639"/>
          </a:xfrm>
          <a:prstGeom prst="rect">
            <a:avLst/>
          </a:prstGeom>
          <a:noFill/>
          <a:ln>
            <a:noFill/>
          </a:ln>
        </p:spPr>
        <p:txBody>
          <a:bodyPr spcFirstLastPara="1" wrap="square" lIns="0" tIns="0" rIns="0" bIns="0" anchor="t" anchorCtr="0">
            <a:spAutoFit/>
          </a:bodyPr>
          <a:lstStyle/>
          <a:p>
            <a:pPr marL="0" marR="0" lvl="0" indent="0" algn="l" rtl="0">
              <a:lnSpc>
                <a:spcPct val="241974"/>
              </a:lnSpc>
              <a:spcBef>
                <a:spcPts val="0"/>
              </a:spcBef>
              <a:spcAft>
                <a:spcPts val="0"/>
              </a:spcAft>
              <a:buClr>
                <a:srgbClr val="000000"/>
              </a:buClr>
              <a:buSzPts val="3200"/>
              <a:buFont typeface="Arial"/>
              <a:buNone/>
            </a:pPr>
            <a:r>
              <a:rPr lang="el" sz="4000" b="1" i="0" u="none" strike="noStrike" cap="none" dirty="0">
                <a:solidFill>
                  <a:srgbClr val="033C5B"/>
                </a:solidFill>
                <a:latin typeface="Arial"/>
                <a:ea typeface="Arial"/>
                <a:cs typeface="Arial"/>
                <a:sym typeface="Arial"/>
              </a:rPr>
              <a:t>Κατανόηση της Μικτής Μάθησης</a:t>
            </a:r>
            <a:endParaRPr sz="4000" b="1" i="0" u="none" strike="noStrike" cap="none" dirty="0">
              <a:solidFill>
                <a:srgbClr val="033C5B"/>
              </a:solidFill>
              <a:latin typeface="Arial"/>
              <a:ea typeface="Arial"/>
              <a:cs typeface="Arial"/>
              <a:sym typeface="Arial"/>
            </a:endParaRPr>
          </a:p>
        </p:txBody>
      </p:sp>
      <p:sp>
        <p:nvSpPr>
          <p:cNvPr id="161" name="Google Shape;161;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62" name="Google Shape;162;p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64" name="Google Shape;164;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
          <p:cNvSpPr txBox="1"/>
          <p:nvPr/>
        </p:nvSpPr>
        <p:spPr>
          <a:xfrm>
            <a:off x="8763000" y="3162300"/>
            <a:ext cx="65532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μαθησιακά περιβάλλοντα.</a:t>
            </a:r>
            <a:endParaRPr sz="1400" b="0" i="0" u="none" strike="noStrike" cap="none">
              <a:solidFill>
                <a:srgbClr val="000000"/>
              </a:solidFill>
              <a:latin typeface="Arial"/>
              <a:ea typeface="Arial"/>
              <a:cs typeface="Arial"/>
              <a:sym typeface="Arial"/>
            </a:endParaRPr>
          </a:p>
        </p:txBody>
      </p:sp>
      <p:pic>
        <p:nvPicPr>
          <p:cNvPr id="166" name="Google Shape;166;p4"/>
          <p:cNvPicPr preferRelativeResize="0"/>
          <p:nvPr/>
        </p:nvPicPr>
        <p:blipFill rotWithShape="1">
          <a:blip r:embed="rId6">
            <a:alphaModFix/>
          </a:blip>
          <a:srcRect/>
          <a:stretch/>
        </p:blipFill>
        <p:spPr>
          <a:xfrm>
            <a:off x="8445070" y="5022390"/>
            <a:ext cx="3779646" cy="3779646"/>
          </a:xfrm>
          <a:prstGeom prst="rect">
            <a:avLst/>
          </a:prstGeom>
          <a:noFill/>
          <a:ln>
            <a:noFill/>
          </a:ln>
        </p:spPr>
      </p:pic>
      <p:sp>
        <p:nvSpPr>
          <p:cNvPr id="167" name="Google Shape;167;p4"/>
          <p:cNvSpPr/>
          <p:nvPr/>
        </p:nvSpPr>
        <p:spPr>
          <a:xfrm>
            <a:off x="8817007" y="1299184"/>
            <a:ext cx="8077200" cy="4343400"/>
          </a:xfrm>
          <a:prstGeom prst="cloudCallout">
            <a:avLst>
              <a:gd name="adj1" fmla="val -20833"/>
              <a:gd name="adj2" fmla="val 62500"/>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l" sz="2000" b="0" i="0" u="none" strike="noStrike" cap="none" dirty="0">
                <a:solidFill>
                  <a:schemeClr val="dk1"/>
                </a:solidFill>
                <a:latin typeface="Arial"/>
                <a:ea typeface="Arial"/>
                <a:cs typeface="Arial"/>
                <a:sym typeface="Arial"/>
              </a:rPr>
              <a:t>Η μικτή μάθηση αντιπροσωπεύει μια στροφή προς μια πιο ολοκληρωμένη, ευέλικτη και μαθητοκεντρική προσέγγιση στην εκπαίδευση, αξιοποιώντας τα δυνατά σημεία τόσο του παραδοσιακού όσο και του ψηφιακού μαθησιακού περιβάλλοντος.</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b="0" i="0" u="none" strike="noStrike" cap="none" dirty="0">
              <a:solidFill>
                <a:schemeClr val="dk1"/>
              </a:solidFill>
              <a:latin typeface="Calibri"/>
              <a:ea typeface="Calibri"/>
              <a:cs typeface="Calibri"/>
              <a:sym typeface="Calibri"/>
            </a:endParaRPr>
          </a:p>
        </p:txBody>
      </p:sp>
      <p:sp>
        <p:nvSpPr>
          <p:cNvPr id="168" name="Google Shape;168;p4"/>
          <p:cNvSpPr txBox="1"/>
          <p:nvPr/>
        </p:nvSpPr>
        <p:spPr>
          <a:xfrm>
            <a:off x="1144840" y="3829941"/>
            <a:ext cx="6936786" cy="35394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 sz="2000" b="0" i="0" u="none" strike="noStrike" cap="none">
                <a:solidFill>
                  <a:srgbClr val="000000"/>
                </a:solidFill>
                <a:latin typeface="Arial"/>
                <a:ea typeface="Arial"/>
                <a:cs typeface="Arial"/>
                <a:sym typeface="Arial"/>
              </a:rPr>
              <a:t>Για τους δασκάλους, η διαδικτυακή διδασκαλία προσφέρει ποικίλες μεθόδους για να διατηρήσουν τα μαθήματα δυναμικά και προσαρμόσιμα. Κάνει την παρακολούθηση της προόδου των μαθητών ευκολότερη με πληροφορίες σε πραγματικό χρόνο από ψηφιακά εργαλεία. Οι δάσκαλοι μπορούν να αλληλεπιδρούν περισσότερο με τους μαθητές μέσω διαφόρων πλατφορμών, ενισχύοντας την επικοινωνία και τη συνεργασία. Τέλος, υπάρχουν πολλοί διαδικτυακοί πόροι για να εμπλουτίσουν τα σχέδια μαθημάτων και να κάνουν τη διδασκαλία πιο αποτελεσματική.</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DBBF3178-F074-5752-81C4-22873AB498CE}"/>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E4EE1909-DCCF-0E27-05AE-09AA17082479}"/>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3"/>
        <p:cNvGrpSpPr/>
        <p:nvPr/>
      </p:nvGrpSpPr>
      <p:grpSpPr>
        <a:xfrm>
          <a:off x="0" y="0"/>
          <a:ext cx="0" cy="0"/>
          <a:chOff x="0" y="0"/>
          <a:chExt cx="0" cy="0"/>
        </a:xfrm>
      </p:grpSpPr>
      <p:sp>
        <p:nvSpPr>
          <p:cNvPr id="174" name="Google Shape;174;p5"/>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176" name="Google Shape;176;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177" name="Google Shape;177;p5"/>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178" name="Google Shape;178;p5"/>
          <p:cNvSpPr txBox="1"/>
          <p:nvPr/>
        </p:nvSpPr>
        <p:spPr>
          <a:xfrm>
            <a:off x="9613815" y="685839"/>
            <a:ext cx="7642553" cy="1425647"/>
          </a:xfrm>
          <a:prstGeom prst="rect">
            <a:avLst/>
          </a:prstGeom>
          <a:noFill/>
          <a:ln>
            <a:noFill/>
          </a:ln>
        </p:spPr>
        <p:txBody>
          <a:bodyPr spcFirstLastPara="1" wrap="square" lIns="0" tIns="0" rIns="0" bIns="0" anchor="t" anchorCtr="0">
            <a:spAutoFit/>
          </a:bodyPr>
          <a:lstStyle/>
          <a:p>
            <a:pPr marL="0" marR="0" lvl="0" indent="0" algn="l" rtl="0">
              <a:lnSpc>
                <a:spcPct val="192500"/>
              </a:lnSpc>
              <a:spcBef>
                <a:spcPts val="0"/>
              </a:spcBef>
              <a:spcAft>
                <a:spcPts val="0"/>
              </a:spcAft>
              <a:buClr>
                <a:srgbClr val="000000"/>
              </a:buClr>
              <a:buSzPts val="4000"/>
              <a:buFont typeface="Arial"/>
              <a:buNone/>
            </a:pPr>
            <a:r>
              <a:rPr lang="el" sz="4800" b="1" i="0" u="none" strike="noStrike" cap="none" dirty="0">
                <a:solidFill>
                  <a:srgbClr val="033C5B"/>
                </a:solidFill>
                <a:latin typeface="Arial"/>
                <a:ea typeface="Arial"/>
                <a:cs typeface="Arial"/>
                <a:sym typeface="Arial"/>
              </a:rPr>
              <a:t>Η ανάγκη για ισορροπία</a:t>
            </a:r>
            <a:endParaRPr sz="4800" b="1" i="0" u="none" strike="noStrike" cap="none" dirty="0">
              <a:solidFill>
                <a:srgbClr val="033C5B"/>
              </a:solidFill>
              <a:latin typeface="Arial"/>
              <a:ea typeface="Arial"/>
              <a:cs typeface="Arial"/>
              <a:sym typeface="Arial"/>
            </a:endParaRPr>
          </a:p>
        </p:txBody>
      </p:sp>
      <p:sp>
        <p:nvSpPr>
          <p:cNvPr id="179" name="Google Shape;179;p5"/>
          <p:cNvSpPr txBox="1"/>
          <p:nvPr/>
        </p:nvSpPr>
        <p:spPr>
          <a:xfrm>
            <a:off x="9613816" y="2182378"/>
            <a:ext cx="6457864" cy="609994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l" sz="2000" b="0" i="0" u="none" strike="noStrike" cap="none">
                <a:solidFill>
                  <a:schemeClr val="dk1"/>
                </a:solidFill>
                <a:latin typeface="Arial"/>
                <a:ea typeface="Arial"/>
                <a:cs typeface="Arial"/>
                <a:sym typeface="Arial"/>
              </a:rPr>
              <a:t>Η μικτή μάθηση δεν είναι μόνο ο συνδυασμός τρόπων διαδικτυακής και εκτός σύνδεσης. αφορά επίσης την εξισορρόπηση των επιπέδων ενέργειας και τη δέσμευση για τη βελτιστοποίηση της μάθησης.</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l" sz="2000" b="1" i="0" u="none" strike="noStrike" cap="none">
                <a:solidFill>
                  <a:srgbClr val="E36C09"/>
                </a:solidFill>
                <a:latin typeface="Arial"/>
                <a:ea typeface="Arial"/>
                <a:cs typeface="Arial"/>
                <a:sym typeface="Arial"/>
              </a:rPr>
              <a:t>Ενεργοποιητές στη Μάθηση:</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l" sz="2000" b="1" i="0" u="none" strike="noStrike" cap="none">
                <a:solidFill>
                  <a:srgbClr val="E36C09"/>
                </a:solidFill>
                <a:latin typeface="Arial"/>
                <a:ea typeface="Arial"/>
                <a:cs typeface="Arial"/>
                <a:sym typeface="Arial"/>
              </a:rPr>
              <a:t>Ορισμός </a:t>
            </a:r>
            <a:r>
              <a:rPr lang="el" sz="2000" b="0" i="0" u="none" strike="noStrike" cap="none">
                <a:solidFill>
                  <a:srgbClr val="E36C09"/>
                </a:solidFill>
                <a:latin typeface="Arial"/>
                <a:ea typeface="Arial"/>
                <a:cs typeface="Arial"/>
                <a:sym typeface="Arial"/>
              </a:rPr>
              <a:t>: </a:t>
            </a:r>
            <a:r>
              <a:rPr lang="el" sz="2000" b="0" i="0" u="none" strike="noStrike" cap="none">
                <a:solidFill>
                  <a:schemeClr val="dk1"/>
                </a:solidFill>
                <a:latin typeface="Arial"/>
                <a:ea typeface="Arial"/>
                <a:cs typeface="Arial"/>
                <a:sym typeface="Arial"/>
              </a:rPr>
              <a:t>Σύντομες, ζωηρές δραστηριότητες που έχουν σχεδιαστεί για να αυξάνουν την ενέργεια, τη δέσμευση και τον ενθουσιασμό στο μαθησιακό περιβάλλον.</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l" sz="2000" b="1" i="0" u="none" strike="noStrike" cap="none">
                <a:solidFill>
                  <a:srgbClr val="E36C09"/>
                </a:solidFill>
                <a:latin typeface="Arial"/>
                <a:ea typeface="Arial"/>
                <a:cs typeface="Arial"/>
                <a:sym typeface="Arial"/>
              </a:rPr>
              <a:t>Ρόλος στη Μεικτή Μάθηση </a:t>
            </a:r>
            <a:r>
              <a:rPr lang="el" sz="2000" b="0" i="0" u="none" strike="noStrike" cap="none">
                <a:solidFill>
                  <a:srgbClr val="E36C09"/>
                </a:solidFill>
                <a:latin typeface="Arial"/>
                <a:ea typeface="Arial"/>
                <a:cs typeface="Arial"/>
                <a:sym typeface="Arial"/>
              </a:rPr>
              <a:t>: </a:t>
            </a:r>
            <a:r>
              <a:rPr lang="el" sz="2000" b="0" i="0" u="none" strike="noStrike" cap="none">
                <a:solidFill>
                  <a:schemeClr val="dk1"/>
                </a:solidFill>
                <a:latin typeface="Arial"/>
                <a:ea typeface="Arial"/>
                <a:cs typeface="Arial"/>
                <a:sym typeface="Arial"/>
              </a:rPr>
              <a:t>Σπάνε τη μονοτονία της παραδοσιακής ή διαδικτυακής μάθησης, ειδικά όταν οι μαθητές μπορεί να αισθάνονται συγκλονισμένοι ή αποδεσμευμένοι.</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80" name="Google Shape;180;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181" name="Google Shape;181;p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183" name="Google Shape;183;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p5"/>
          <p:cNvPicPr preferRelativeResize="0"/>
          <p:nvPr/>
        </p:nvPicPr>
        <p:blipFill rotWithShape="1">
          <a:blip r:embed="rId7">
            <a:alphaModFix/>
          </a:blip>
          <a:srcRect/>
          <a:stretch/>
        </p:blipFill>
        <p:spPr>
          <a:xfrm>
            <a:off x="1219200" y="2170436"/>
            <a:ext cx="6694485" cy="4424642"/>
          </a:xfrm>
          <a:prstGeom prst="rect">
            <a:avLst/>
          </a:prstGeom>
          <a:noFill/>
          <a:ln>
            <a:noFill/>
          </a:ln>
        </p:spPr>
      </p:pic>
      <p:sp>
        <p:nvSpPr>
          <p:cNvPr id="2" name="Google Shape;128;p3">
            <a:extLst>
              <a:ext uri="{FF2B5EF4-FFF2-40B4-BE49-F238E27FC236}">
                <a16:creationId xmlns:a16="http://schemas.microsoft.com/office/drawing/2014/main" id="{6F2D3911-F7AC-4FE2-4B6E-2CB6D90E4765}"/>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03A53CAC-BC93-5C08-E714-FDC87C233D50}"/>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89"/>
        <p:cNvGrpSpPr/>
        <p:nvPr/>
      </p:nvGrpSpPr>
      <p:grpSpPr>
        <a:xfrm>
          <a:off x="0" y="0"/>
          <a:ext cx="0" cy="0"/>
          <a:chOff x="0" y="0"/>
          <a:chExt cx="0" cy="0"/>
        </a:xfrm>
      </p:grpSpPr>
      <p:sp>
        <p:nvSpPr>
          <p:cNvPr id="190" name="Google Shape;190;p38"/>
          <p:cNvSpPr txBox="1"/>
          <p:nvPr/>
        </p:nvSpPr>
        <p:spPr>
          <a:xfrm>
            <a:off x="687193" y="1246759"/>
            <a:ext cx="14177966" cy="1086708"/>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l" sz="4000" b="0" i="0" u="none" strike="noStrike" cap="none">
                <a:solidFill>
                  <a:srgbClr val="033C5B"/>
                </a:solidFill>
                <a:latin typeface="Arial"/>
                <a:ea typeface="Arial"/>
                <a:cs typeface="Arial"/>
                <a:sym typeface="Arial"/>
              </a:rPr>
              <a:t>Η ανάγκη για ισορροπία</a:t>
            </a:r>
            <a:endParaRPr sz="4000" b="0" i="0" u="none" strike="noStrike" cap="none">
              <a:solidFill>
                <a:srgbClr val="033C5B"/>
              </a:solidFill>
              <a:latin typeface="Arial"/>
              <a:ea typeface="Arial"/>
              <a:cs typeface="Arial"/>
              <a:sym typeface="Arial"/>
            </a:endParaRPr>
          </a:p>
        </p:txBody>
      </p:sp>
      <p:sp>
        <p:nvSpPr>
          <p:cNvPr id="191" name="Google Shape;191;p3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94" name="Google Shape;194;p3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195" name="Google Shape;195;p38"/>
          <p:cNvSpPr txBox="1"/>
          <p:nvPr/>
        </p:nvSpPr>
        <p:spPr>
          <a:xfrm>
            <a:off x="687193" y="2954580"/>
            <a:ext cx="6378625" cy="484440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l" sz="2000" b="1" i="0" u="none" strike="noStrike" cap="none">
                <a:solidFill>
                  <a:srgbClr val="E36C09"/>
                </a:solidFill>
                <a:latin typeface="Arial"/>
                <a:ea typeface="Arial"/>
                <a:cs typeface="Arial"/>
                <a:sym typeface="Arial"/>
              </a:rPr>
              <a:t>Στρατηγικές για την ενσωμάτωση ενεργειών:</a:t>
            </a:r>
            <a:endParaRPr/>
          </a:p>
          <a:p>
            <a:pPr marL="0" marR="0" lvl="0" indent="0" algn="l" rtl="0">
              <a:lnSpc>
                <a:spcPct val="14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l" sz="2000" b="1" i="0" u="none" strike="noStrike" cap="none">
                <a:solidFill>
                  <a:srgbClr val="E36C09"/>
                </a:solidFill>
                <a:latin typeface="Arial"/>
                <a:ea typeface="Arial"/>
                <a:cs typeface="Arial"/>
                <a:sym typeface="Arial"/>
              </a:rPr>
              <a:t>Προγραμματισμένα διαλείμματα </a:t>
            </a:r>
            <a:r>
              <a:rPr lang="el" sz="2000" b="0" i="0" u="none" strike="noStrike" cap="none">
                <a:solidFill>
                  <a:srgbClr val="E36C09"/>
                </a:solidFill>
                <a:latin typeface="Arial"/>
                <a:ea typeface="Arial"/>
                <a:cs typeface="Arial"/>
                <a:sym typeface="Arial"/>
              </a:rPr>
              <a:t>: </a:t>
            </a:r>
            <a:r>
              <a:rPr lang="el" sz="2000" b="0" i="0" u="none" strike="noStrike" cap="none">
                <a:solidFill>
                  <a:srgbClr val="000000"/>
                </a:solidFill>
                <a:latin typeface="Arial"/>
                <a:ea typeface="Arial"/>
                <a:cs typeface="Arial"/>
                <a:sym typeface="Arial"/>
              </a:rPr>
              <a:t>Συμπεριλάβετε διαδραστικά διαλείμματα μεταξύ εντατικών συνεδριών.</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l" sz="2000" b="1" i="0" u="none" strike="noStrike" cap="none">
                <a:solidFill>
                  <a:srgbClr val="E36C09"/>
                </a:solidFill>
                <a:latin typeface="Arial"/>
                <a:ea typeface="Arial"/>
                <a:cs typeface="Arial"/>
                <a:sym typeface="Arial"/>
              </a:rPr>
              <a:t>Διαδραστικά διαδικτυακά εργαλεία </a:t>
            </a:r>
            <a:r>
              <a:rPr lang="el" sz="2000" b="0" i="0" u="none" strike="noStrike" cap="none">
                <a:solidFill>
                  <a:srgbClr val="E36C09"/>
                </a:solidFill>
                <a:latin typeface="Arial"/>
                <a:ea typeface="Arial"/>
                <a:cs typeface="Arial"/>
                <a:sym typeface="Arial"/>
              </a:rPr>
              <a:t>: </a:t>
            </a:r>
            <a:r>
              <a:rPr lang="el" sz="2000" b="0" i="0" u="none" strike="noStrike" cap="none">
                <a:solidFill>
                  <a:srgbClr val="000000"/>
                </a:solidFill>
                <a:latin typeface="Arial"/>
                <a:ea typeface="Arial"/>
                <a:cs typeface="Arial"/>
                <a:sym typeface="Arial"/>
              </a:rPr>
              <a:t>Κουίζ και παιχνίδια σε διαδικτυακές πλατφόρμες για αναζωογόνηση.</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l" sz="2000" b="1" i="0" u="none" strike="noStrike" cap="none">
                <a:solidFill>
                  <a:srgbClr val="E36C09"/>
                </a:solidFill>
                <a:latin typeface="Arial"/>
                <a:ea typeface="Arial"/>
                <a:cs typeface="Arial"/>
                <a:sym typeface="Arial"/>
              </a:rPr>
              <a:t>Φυσικές Δραστηριότητες </a:t>
            </a:r>
            <a:r>
              <a:rPr lang="el" sz="2000" b="0" i="0" u="none" strike="noStrike" cap="none">
                <a:solidFill>
                  <a:srgbClr val="E36C09"/>
                </a:solidFill>
                <a:latin typeface="Arial"/>
                <a:ea typeface="Arial"/>
                <a:cs typeface="Arial"/>
                <a:sym typeface="Arial"/>
              </a:rPr>
              <a:t>: </a:t>
            </a:r>
            <a:r>
              <a:rPr lang="el" sz="2000" b="0" i="0" u="none" strike="noStrike" cap="none">
                <a:solidFill>
                  <a:srgbClr val="000000"/>
                </a:solidFill>
                <a:latin typeface="Arial"/>
                <a:ea typeface="Arial"/>
                <a:cs typeface="Arial"/>
                <a:sym typeface="Arial"/>
              </a:rPr>
              <a:t>Σύντομες δραστηριότητες αυτοπροσώπως για την αναζωογόνηση των μαθητών.</a:t>
            </a:r>
            <a:br>
              <a:rPr lang="en-US" sz="2000" b="0" i="0" u="none" strike="noStrike" cap="none">
                <a:solidFill>
                  <a:srgbClr val="000000"/>
                </a:solidFill>
                <a:latin typeface="Arial"/>
                <a:ea typeface="Arial"/>
                <a:cs typeface="Arial"/>
                <a:sym typeface="Arial"/>
              </a:rPr>
            </a:b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196" name="Google Shape;196;p3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97" name="Google Shape;197;p3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99" name="Google Shape;199;p3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8"/>
          <p:cNvSpPr txBox="1"/>
          <p:nvPr/>
        </p:nvSpPr>
        <p:spPr>
          <a:xfrm>
            <a:off x="8002393" y="2954579"/>
            <a:ext cx="6378625" cy="51521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l" sz="2000" b="1" i="0" u="none" strike="noStrike" cap="none">
                <a:solidFill>
                  <a:srgbClr val="E36C09"/>
                </a:solidFill>
                <a:latin typeface="Arial"/>
                <a:ea typeface="Arial"/>
                <a:cs typeface="Arial"/>
                <a:sym typeface="Arial"/>
              </a:rPr>
              <a:t>Οφέλη από τη χρήση τροφοδοτικών:</a:t>
            </a:r>
            <a:endParaRPr/>
          </a:p>
          <a:p>
            <a:pPr marL="0" marR="0" lvl="0" indent="0" algn="l" rtl="0">
              <a:lnSpc>
                <a:spcPct val="14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l" sz="2000" b="1" i="0" u="none" strike="noStrike" cap="none">
                <a:solidFill>
                  <a:srgbClr val="E36C09"/>
                </a:solidFill>
                <a:latin typeface="Arial"/>
                <a:ea typeface="Arial"/>
                <a:cs typeface="Arial"/>
                <a:sym typeface="Arial"/>
              </a:rPr>
              <a:t>Βελτιωμένη εστίαση </a:t>
            </a:r>
            <a:r>
              <a:rPr lang="el" sz="2000" b="0" i="0" u="none" strike="noStrike" cap="none">
                <a:solidFill>
                  <a:srgbClr val="E36C09"/>
                </a:solidFill>
                <a:latin typeface="Arial"/>
                <a:ea typeface="Arial"/>
                <a:cs typeface="Arial"/>
                <a:sym typeface="Arial"/>
              </a:rPr>
              <a:t>: </a:t>
            </a:r>
            <a:r>
              <a:rPr lang="el" sz="2000" b="0" i="0" u="none" strike="noStrike" cap="none">
                <a:solidFill>
                  <a:srgbClr val="000000"/>
                </a:solidFill>
                <a:latin typeface="Arial"/>
                <a:ea typeface="Arial"/>
                <a:cs typeface="Arial"/>
                <a:sym typeface="Arial"/>
              </a:rPr>
              <a:t>Επαναφέρετε την προσοχή και βελτιώστε την εστίαση.</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l" sz="2000" b="1" i="0" u="none" strike="noStrike" cap="none">
                <a:solidFill>
                  <a:srgbClr val="E36C09"/>
                </a:solidFill>
                <a:latin typeface="Arial"/>
                <a:ea typeface="Arial"/>
                <a:cs typeface="Arial"/>
                <a:sym typeface="Arial"/>
              </a:rPr>
              <a:t>Ενισχυμένη δέσμευση </a:t>
            </a:r>
            <a:r>
              <a:rPr lang="el" sz="2000" b="0" i="0" u="none" strike="noStrike" cap="none">
                <a:solidFill>
                  <a:srgbClr val="E36C09"/>
                </a:solidFill>
                <a:latin typeface="Arial"/>
                <a:ea typeface="Arial"/>
                <a:cs typeface="Arial"/>
                <a:sym typeface="Arial"/>
              </a:rPr>
              <a:t>: </a:t>
            </a:r>
            <a:r>
              <a:rPr lang="el" sz="2000" b="0" i="0" u="none" strike="noStrike" cap="none">
                <a:solidFill>
                  <a:srgbClr val="000000"/>
                </a:solidFill>
                <a:latin typeface="Arial"/>
                <a:ea typeface="Arial"/>
                <a:cs typeface="Arial"/>
                <a:sym typeface="Arial"/>
              </a:rPr>
              <a:t>Κάντε τη μάθηση πιο ευχάριστη και δυναμική.</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l" sz="2000" b="1" i="0" u="none" strike="noStrike" cap="none">
                <a:solidFill>
                  <a:srgbClr val="E36C09"/>
                </a:solidFill>
                <a:latin typeface="Arial"/>
                <a:ea typeface="Arial"/>
                <a:cs typeface="Arial"/>
                <a:sym typeface="Arial"/>
              </a:rPr>
              <a:t>Υποστηρίζει διάφορα στυλ μάθησης </a:t>
            </a:r>
            <a:r>
              <a:rPr lang="el" sz="2000" b="0" i="0" u="none" strike="noStrike" cap="none">
                <a:solidFill>
                  <a:srgbClr val="E36C09"/>
                </a:solidFill>
                <a:latin typeface="Arial"/>
                <a:ea typeface="Arial"/>
                <a:cs typeface="Arial"/>
                <a:sym typeface="Arial"/>
              </a:rPr>
              <a:t>: </a:t>
            </a:r>
            <a:r>
              <a:rPr lang="el" sz="2000" b="0" i="0" u="none" strike="noStrike" cap="none">
                <a:solidFill>
                  <a:srgbClr val="000000"/>
                </a:solidFill>
                <a:latin typeface="Arial"/>
                <a:ea typeface="Arial"/>
                <a:cs typeface="Arial"/>
                <a:sym typeface="Arial"/>
              </a:rPr>
              <a:t>Οι δραστηριότητες καλύπτουν διαφορετικές προτιμήσεις.</a:t>
            </a:r>
            <a:endParaRPr/>
          </a:p>
          <a:p>
            <a:pPr marL="0" marR="0" lvl="0" indent="0" algn="l" rtl="0">
              <a:lnSpc>
                <a:spcPct val="100000"/>
              </a:lnSpc>
              <a:spcBef>
                <a:spcPts val="0"/>
              </a:spcBef>
              <a:spcAft>
                <a:spcPts val="0"/>
              </a:spcAft>
              <a:buNone/>
            </a:pPr>
            <a:br>
              <a:rPr lang="en-US" sz="2000" b="0" i="0" u="none" strike="noStrike" cap="none">
                <a:solidFill>
                  <a:srgbClr val="000000"/>
                </a:solidFill>
                <a:latin typeface="Arial"/>
                <a:ea typeface="Arial"/>
                <a:cs typeface="Arial"/>
                <a:sym typeface="Arial"/>
              </a:rPr>
            </a:b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pic>
        <p:nvPicPr>
          <p:cNvPr id="201" name="Google Shape;201;p38"/>
          <p:cNvPicPr preferRelativeResize="0"/>
          <p:nvPr/>
        </p:nvPicPr>
        <p:blipFill rotWithShape="1">
          <a:blip r:embed="rId6">
            <a:alphaModFix/>
          </a:blip>
          <a:srcRect/>
          <a:stretch/>
        </p:blipFill>
        <p:spPr>
          <a:xfrm rot="5400000">
            <a:off x="14075589" y="6229919"/>
            <a:ext cx="2484006" cy="2511899"/>
          </a:xfrm>
          <a:prstGeom prst="rect">
            <a:avLst/>
          </a:prstGeom>
          <a:noFill/>
          <a:ln>
            <a:noFill/>
          </a:ln>
        </p:spPr>
      </p:pic>
      <p:sp>
        <p:nvSpPr>
          <p:cNvPr id="202" name="Google Shape;202;p38"/>
          <p:cNvSpPr txBox="1"/>
          <p:nvPr/>
        </p:nvSpPr>
        <p:spPr>
          <a:xfrm>
            <a:off x="14038748" y="8453933"/>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1400" b="0" i="0" u="none" strike="noStrike" cap="none">
                <a:solidFill>
                  <a:srgbClr val="000000"/>
                </a:solidFill>
                <a:latin typeface="Arial"/>
                <a:ea typeface="Arial"/>
                <a:cs typeface="Arial"/>
                <a:sym typeface="Arial"/>
              </a:rPr>
              <a:t>Κατασκευασμένο με AI</a:t>
            </a: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66BBA48E-9BD9-A6CF-0682-92652BE008C4}"/>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5926C657-3B4A-E4FE-AB6B-FC98BFE41920}"/>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7"/>
        <p:cNvGrpSpPr/>
        <p:nvPr/>
      </p:nvGrpSpPr>
      <p:grpSpPr>
        <a:xfrm>
          <a:off x="0" y="0"/>
          <a:ext cx="0" cy="0"/>
          <a:chOff x="0" y="0"/>
          <a:chExt cx="0" cy="0"/>
        </a:xfrm>
      </p:grpSpPr>
      <p:sp>
        <p:nvSpPr>
          <p:cNvPr id="208" name="Google Shape;208;p6"/>
          <p:cNvSpPr txBox="1"/>
          <p:nvPr/>
        </p:nvSpPr>
        <p:spPr>
          <a:xfrm>
            <a:off x="687193" y="1246759"/>
            <a:ext cx="14177966" cy="1086708"/>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l" sz="4000" b="0" i="0" u="none" strike="noStrike" cap="none">
                <a:solidFill>
                  <a:srgbClr val="033C5B"/>
                </a:solidFill>
                <a:latin typeface="Arial"/>
                <a:ea typeface="Arial"/>
                <a:cs typeface="Arial"/>
                <a:sym typeface="Arial"/>
              </a:rPr>
              <a:t>Η ανάγκη για ισορροπία</a:t>
            </a:r>
            <a:endParaRPr sz="4000" b="0" i="0" u="none" strike="noStrike" cap="none">
              <a:solidFill>
                <a:srgbClr val="033C5B"/>
              </a:solidFill>
              <a:latin typeface="Arial"/>
              <a:ea typeface="Arial"/>
              <a:cs typeface="Arial"/>
              <a:sym typeface="Arial"/>
            </a:endParaRPr>
          </a:p>
        </p:txBody>
      </p:sp>
      <p:sp>
        <p:nvSpPr>
          <p:cNvPr id="209" name="Google Shape;209;p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12" name="Google Shape;212;p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13" name="Google Shape;213;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14" name="Google Shape;214;p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16" name="Google Shape;216;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6"/>
          <p:cNvSpPr/>
          <p:nvPr/>
        </p:nvSpPr>
        <p:spPr>
          <a:xfrm>
            <a:off x="514333" y="2688936"/>
            <a:ext cx="8510266" cy="4598631"/>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6"/>
          <p:cNvSpPr txBox="1"/>
          <p:nvPr/>
        </p:nvSpPr>
        <p:spPr>
          <a:xfrm>
            <a:off x="931102" y="3256124"/>
            <a:ext cx="8153400" cy="34470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b="1" i="0" u="sng" strike="noStrike" cap="none">
                <a:solidFill>
                  <a:srgbClr val="FF0000"/>
                </a:solidFill>
                <a:latin typeface="Arial"/>
                <a:ea typeface="Arial"/>
                <a:cs typeface="Arial"/>
                <a:sym typeface="Arial"/>
              </a:rPr>
              <a:t>Συμβουλές για αποτελεσματική χρήση!</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l" sz="2400" b="0" i="0" u="none" strike="noStrike" cap="none">
                <a:solidFill>
                  <a:schemeClr val="dk1"/>
                </a:solidFill>
                <a:latin typeface="Arial"/>
                <a:ea typeface="Arial"/>
                <a:cs typeface="Arial"/>
                <a:sym typeface="Arial"/>
              </a:rPr>
              <a:t>Αντιστοιχίστε τον τύπο του ενεργοποιητή με τη μαθησιακή δραστηριότητα που ακολουθεί</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l" sz="2400" b="0" i="0" u="none" strike="noStrike" cap="none">
                <a:solidFill>
                  <a:schemeClr val="dk1"/>
                </a:solidFill>
                <a:latin typeface="Arial"/>
                <a:ea typeface="Arial"/>
                <a:cs typeface="Arial"/>
                <a:sym typeface="Arial"/>
              </a:rPr>
              <a:t>Κρατήστε τα ενεργοποιητικά σύντομα και σκόπιμα - θα πρέπει να ενεργοποιούν, όχι να αποσπούν την προσοχή</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l" sz="2400" b="0" i="0" u="none" strike="noStrike" cap="none">
                <a:solidFill>
                  <a:schemeClr val="dk1"/>
                </a:solidFill>
                <a:latin typeface="Arial"/>
                <a:ea typeface="Arial"/>
                <a:cs typeface="Arial"/>
                <a:sym typeface="Arial"/>
              </a:rPr>
              <a:t>Ζητήστε την ανατροφοδότηση των μαθητών σχετικά με τις δραστηριότητες ενεργοποίησης για να μετρήσετε την αποτελεσματικότητα και την προτίμηση</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219" name="Google Shape;219;p6"/>
          <p:cNvPicPr preferRelativeResize="0"/>
          <p:nvPr/>
        </p:nvPicPr>
        <p:blipFill rotWithShape="1">
          <a:blip r:embed="rId6">
            <a:alphaModFix/>
          </a:blip>
          <a:srcRect/>
          <a:stretch/>
        </p:blipFill>
        <p:spPr>
          <a:xfrm>
            <a:off x="11204182" y="2640213"/>
            <a:ext cx="4658680" cy="5124548"/>
          </a:xfrm>
          <a:prstGeom prst="rect">
            <a:avLst/>
          </a:prstGeom>
          <a:noFill/>
          <a:ln>
            <a:noFill/>
          </a:ln>
        </p:spPr>
      </p:pic>
      <p:sp>
        <p:nvSpPr>
          <p:cNvPr id="220" name="Google Shape;220;p6"/>
          <p:cNvSpPr txBox="1"/>
          <p:nvPr/>
        </p:nvSpPr>
        <p:spPr>
          <a:xfrm>
            <a:off x="11204181" y="7476968"/>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 sz="1400" b="0" i="0" u="none" strike="noStrike" cap="none">
                <a:solidFill>
                  <a:srgbClr val="000000"/>
                </a:solidFill>
                <a:latin typeface="Arial"/>
                <a:ea typeface="Arial"/>
                <a:cs typeface="Arial"/>
                <a:sym typeface="Arial"/>
              </a:rPr>
              <a:t>Κατασκευασμένο με AI</a:t>
            </a: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F784438B-9A26-9DA2-EFD3-F7F7AE32E9FB}"/>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C9BC0A3E-EDF0-15B5-810F-F1805177A86E}"/>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5"/>
        <p:cNvGrpSpPr/>
        <p:nvPr/>
      </p:nvGrpSpPr>
      <p:grpSpPr>
        <a:xfrm>
          <a:off x="0" y="0"/>
          <a:ext cx="0" cy="0"/>
          <a:chOff x="0" y="0"/>
          <a:chExt cx="0" cy="0"/>
        </a:xfrm>
      </p:grpSpPr>
      <p:sp>
        <p:nvSpPr>
          <p:cNvPr id="226" name="Google Shape;226;p39"/>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l" sz="3200" b="0" i="0" u="none" strike="noStrike" cap="none">
                <a:solidFill>
                  <a:srgbClr val="033C5B"/>
                </a:solidFill>
                <a:latin typeface="Arial"/>
                <a:ea typeface="Arial"/>
                <a:cs typeface="Arial"/>
                <a:sym typeface="Arial"/>
              </a:rPr>
              <a:t>Επιλέγοντας τη σωστή μέθοδο</a:t>
            </a:r>
            <a:endParaRPr sz="3200" b="0" i="0" u="none" strike="noStrike" cap="none">
              <a:solidFill>
                <a:srgbClr val="033C5B"/>
              </a:solidFill>
              <a:latin typeface="Arial"/>
              <a:ea typeface="Arial"/>
              <a:cs typeface="Arial"/>
              <a:sym typeface="Arial"/>
            </a:endParaRPr>
          </a:p>
        </p:txBody>
      </p:sp>
      <p:sp>
        <p:nvSpPr>
          <p:cNvPr id="227" name="Google Shape;227;p3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29" name="Google Shape;229;p3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31" name="Google Shape;231;p3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32" name="Google Shape;232;p3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34" name="Google Shape;234;p3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9"/>
          <p:cNvSpPr/>
          <p:nvPr/>
        </p:nvSpPr>
        <p:spPr>
          <a:xfrm>
            <a:off x="11545847" y="5707275"/>
            <a:ext cx="6632622" cy="2667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39"/>
          <p:cNvSpPr txBox="1"/>
          <p:nvPr/>
        </p:nvSpPr>
        <p:spPr>
          <a:xfrm>
            <a:off x="11779521" y="5874558"/>
            <a:ext cx="5943600"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l" sz="2600" b="1" i="0" u="none" strike="noStrike" cap="none">
                <a:solidFill>
                  <a:srgbClr val="FF0000"/>
                </a:solidFill>
                <a:latin typeface="Arial"/>
                <a:ea typeface="Arial"/>
                <a:cs typeface="Arial"/>
                <a:sym typeface="Arial"/>
              </a:rPr>
              <a:t>Παραδείγματα επιλογής τροπικότητας</a:t>
            </a:r>
            <a:endParaRPr sz="2600" b="1" i="0" u="none" strike="noStrike" cap="none">
              <a:solidFill>
                <a:srgbClr val="FF0000"/>
              </a:solidFill>
              <a:latin typeface="Arial"/>
              <a:ea typeface="Arial"/>
              <a:cs typeface="Arial"/>
              <a:sym typeface="Arial"/>
            </a:endParaRPr>
          </a:p>
        </p:txBody>
      </p:sp>
      <p:sp>
        <p:nvSpPr>
          <p:cNvPr id="237" name="Google Shape;237;p39"/>
          <p:cNvSpPr txBox="1"/>
          <p:nvPr/>
        </p:nvSpPr>
        <p:spPr>
          <a:xfrm>
            <a:off x="11827857" y="6650144"/>
            <a:ext cx="27432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Πολυμέσα για σύνθετα θέματα</a:t>
            </a:r>
            <a:endParaRPr sz="2600" b="0" i="0" u="none" strike="noStrike" cap="none">
              <a:solidFill>
                <a:schemeClr val="dk1"/>
              </a:solidFill>
              <a:latin typeface="Arial"/>
              <a:ea typeface="Arial"/>
              <a:cs typeface="Arial"/>
              <a:sym typeface="Arial"/>
            </a:endParaRPr>
          </a:p>
        </p:txBody>
      </p:sp>
      <p:sp>
        <p:nvSpPr>
          <p:cNvPr id="238" name="Google Shape;238;p39"/>
          <p:cNvSpPr txBox="1"/>
          <p:nvPr/>
        </p:nvSpPr>
        <p:spPr>
          <a:xfrm>
            <a:off x="15892469" y="6650144"/>
            <a:ext cx="2286000"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Προσωπικά για συνεργατική μάθηση</a:t>
            </a:r>
            <a:endParaRPr sz="2600" b="0" i="0" u="none" strike="noStrike" cap="none">
              <a:solidFill>
                <a:schemeClr val="dk1"/>
              </a:solidFill>
              <a:latin typeface="Arial"/>
              <a:ea typeface="Arial"/>
              <a:cs typeface="Arial"/>
              <a:sym typeface="Arial"/>
            </a:endParaRPr>
          </a:p>
        </p:txBody>
      </p:sp>
      <p:sp>
        <p:nvSpPr>
          <p:cNvPr id="239" name="Google Shape;239;p39"/>
          <p:cNvSpPr txBox="1"/>
          <p:nvPr/>
        </p:nvSpPr>
        <p:spPr>
          <a:xfrm>
            <a:off x="14751321" y="6897153"/>
            <a:ext cx="6858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l" sz="2600" b="0" i="0" u="none" strike="noStrike" cap="none">
                <a:solidFill>
                  <a:schemeClr val="dk1"/>
                </a:solidFill>
                <a:latin typeface="Arial"/>
                <a:ea typeface="Arial"/>
                <a:cs typeface="Arial"/>
                <a:sym typeface="Arial"/>
              </a:rPr>
              <a:t>VS</a:t>
            </a:r>
            <a:endParaRPr sz="2600" b="0" i="0" u="none" strike="noStrike" cap="none">
              <a:solidFill>
                <a:schemeClr val="dk1"/>
              </a:solidFill>
              <a:latin typeface="Arial"/>
              <a:ea typeface="Arial"/>
              <a:cs typeface="Arial"/>
              <a:sym typeface="Arial"/>
            </a:endParaRPr>
          </a:p>
        </p:txBody>
      </p:sp>
      <p:pic>
        <p:nvPicPr>
          <p:cNvPr id="240" name="Google Shape;240;p39"/>
          <p:cNvPicPr preferRelativeResize="0"/>
          <p:nvPr/>
        </p:nvPicPr>
        <p:blipFill rotWithShape="1">
          <a:blip r:embed="rId7">
            <a:alphaModFix/>
          </a:blip>
          <a:srcRect/>
          <a:stretch/>
        </p:blipFill>
        <p:spPr>
          <a:xfrm>
            <a:off x="13281555" y="3157074"/>
            <a:ext cx="2939532" cy="1749143"/>
          </a:xfrm>
          <a:prstGeom prst="rect">
            <a:avLst/>
          </a:prstGeom>
          <a:noFill/>
          <a:ln>
            <a:noFill/>
          </a:ln>
        </p:spPr>
      </p:pic>
      <p:sp>
        <p:nvSpPr>
          <p:cNvPr id="241" name="Google Shape;241;p39"/>
          <p:cNvSpPr txBox="1"/>
          <p:nvPr/>
        </p:nvSpPr>
        <p:spPr>
          <a:xfrm>
            <a:off x="3058697" y="1784851"/>
            <a:ext cx="10509785" cy="21544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 sz="2000" b="0" i="0" u="none" strike="noStrike" cap="none">
                <a:solidFill>
                  <a:schemeClr val="dk1"/>
                </a:solidFill>
                <a:latin typeface="Arial"/>
                <a:ea typeface="Arial"/>
                <a:cs typeface="Arial"/>
                <a:sym typeface="Arial"/>
              </a:rPr>
              <a:t>Η μικτή μάθηση συνδυάζει διάφορους τρόπους – από παραδοσιακές ρυθμίσεις στην τάξη έως διάφορες διαδικτυακές πλατφόρμες. Το κλειδί για την επιτυχημένη μικτή μάθηση είναι να γνωρίζουμε ποια μέθοδος ταιριάζει σε διαφορετικούς τύπους περιεχομένου και μαθησιακούς στόχους.</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39"/>
          <p:cNvSpPr txBox="1"/>
          <p:nvPr/>
        </p:nvSpPr>
        <p:spPr>
          <a:xfrm>
            <a:off x="3117508" y="3378969"/>
            <a:ext cx="8447193" cy="44627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 sz="2000" b="1" i="0" u="none" strike="noStrike" cap="none">
                <a:solidFill>
                  <a:srgbClr val="E36C09"/>
                </a:solidFill>
                <a:latin typeface="Arial"/>
                <a:ea typeface="Arial"/>
                <a:cs typeface="Arial"/>
                <a:sym typeface="Arial"/>
              </a:rPr>
              <a:t>Ένας απλός τρόπος για να σας βοηθήσει να επιλέξετε τη σωστή μέθοδο είναι να σκεφτείτε τα ακόλουθα κριτήρια:</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l" sz="2000" b="1" i="0" u="none" strike="noStrike" cap="none">
                <a:solidFill>
                  <a:srgbClr val="E36C09"/>
                </a:solidFill>
                <a:latin typeface="Arial"/>
                <a:ea typeface="Arial"/>
                <a:cs typeface="Arial"/>
                <a:sym typeface="Arial"/>
              </a:rPr>
              <a:t>Μαθησιακοί στόχοι </a:t>
            </a:r>
            <a:r>
              <a:rPr lang="el" sz="2000" b="0" i="0" u="none" strike="noStrike" cap="none">
                <a:solidFill>
                  <a:srgbClr val="E36C09"/>
                </a:solidFill>
                <a:latin typeface="Arial"/>
                <a:ea typeface="Arial"/>
                <a:cs typeface="Arial"/>
                <a:sym typeface="Arial"/>
              </a:rPr>
              <a:t>: </a:t>
            </a:r>
            <a:r>
              <a:rPr lang="el" sz="2000" b="0" i="0" u="none" strike="noStrike" cap="none">
                <a:solidFill>
                  <a:srgbClr val="000000"/>
                </a:solidFill>
                <a:latin typeface="Arial"/>
                <a:ea typeface="Arial"/>
                <a:cs typeface="Arial"/>
                <a:sym typeface="Arial"/>
              </a:rPr>
              <a:t>Διαδραστικές δραστηριότητες για προσωπική μάθηση και στοχαστικές ασκήσεις για online.</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l" sz="2000" b="1" i="0" u="none" strike="noStrike" cap="none">
                <a:solidFill>
                  <a:srgbClr val="E36C09"/>
                </a:solidFill>
                <a:latin typeface="Arial"/>
                <a:ea typeface="Arial"/>
                <a:cs typeface="Arial"/>
                <a:sym typeface="Arial"/>
              </a:rPr>
              <a:t>Φύση Περιεχομένου </a:t>
            </a:r>
            <a:r>
              <a:rPr lang="el" sz="2000" b="0" i="0" u="none" strike="noStrike" cap="none">
                <a:solidFill>
                  <a:srgbClr val="E36C09"/>
                </a:solidFill>
                <a:latin typeface="Arial"/>
                <a:ea typeface="Arial"/>
                <a:cs typeface="Arial"/>
                <a:sym typeface="Arial"/>
              </a:rPr>
              <a:t>: </a:t>
            </a:r>
            <a:r>
              <a:rPr lang="el" sz="2000" b="0" i="0" u="none" strike="noStrike" cap="none">
                <a:solidFill>
                  <a:srgbClr val="000000"/>
                </a:solidFill>
                <a:latin typeface="Arial"/>
                <a:ea typeface="Arial"/>
                <a:cs typeface="Arial"/>
                <a:sym typeface="Arial"/>
              </a:rPr>
              <a:t>Χρησιμοποιήστε πολυμέσα στο διαδίκτυο για σύνθετες έννοιες και αίθουσες διδασκαλίας για συζητήσεις και έργα.</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l" sz="2000" b="1" i="0" u="none" strike="noStrike" cap="none">
                <a:solidFill>
                  <a:srgbClr val="E36C09"/>
                </a:solidFill>
                <a:latin typeface="Arial"/>
                <a:ea typeface="Arial"/>
                <a:cs typeface="Arial"/>
                <a:sym typeface="Arial"/>
              </a:rPr>
              <a:t>Ανάγκες και προτιμήσεις μαθητών </a:t>
            </a:r>
            <a:r>
              <a:rPr lang="el" sz="2000" b="0" i="0" u="none" strike="noStrike" cap="none">
                <a:solidFill>
                  <a:srgbClr val="E36C09"/>
                </a:solidFill>
                <a:latin typeface="Arial"/>
                <a:ea typeface="Arial"/>
                <a:cs typeface="Arial"/>
                <a:sym typeface="Arial"/>
              </a:rPr>
              <a:t>: </a:t>
            </a:r>
            <a:r>
              <a:rPr lang="el" sz="2000" b="0" i="0" u="none" strike="noStrike" cap="none">
                <a:solidFill>
                  <a:srgbClr val="000000"/>
                </a:solidFill>
                <a:latin typeface="Arial"/>
                <a:ea typeface="Arial"/>
                <a:cs typeface="Arial"/>
                <a:sym typeface="Arial"/>
              </a:rPr>
              <a:t>Λάβετε υπόψη τα διαφορετικά στυλ μάθησης και την προσβασιμότητα.</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02DA279F-7A06-1CDA-A859-C6EC9BAB2436}"/>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53101E07-FCF0-97F0-BD50-4688524E89F5}"/>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5150</Words>
  <Application>Microsoft Office PowerPoint</Application>
  <PresentationFormat>Custom</PresentationFormat>
  <Paragraphs>289</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Domna Kyriakidi</dc:creator>
  <cp:lastModifiedBy>Sotiria Tsalamani</cp:lastModifiedBy>
  <cp:revision>1</cp:revision>
  <dcterms:created xsi:type="dcterms:W3CDTF">2006-08-16T00:00:00Z</dcterms:created>
  <dcterms:modified xsi:type="dcterms:W3CDTF">2024-11-09T10:47:30Z</dcterms:modified>
</cp:coreProperties>
</file>