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3"/>
  </p:notesMasterIdLst>
  <p:sldIdLst>
    <p:sldId id="256" r:id="rId2"/>
    <p:sldId id="257" r:id="rId3"/>
    <p:sldId id="258" r:id="rId4"/>
    <p:sldId id="259" r:id="rId5"/>
    <p:sldId id="278" r:id="rId6"/>
    <p:sldId id="276" r:id="rId7"/>
    <p:sldId id="260" r:id="rId8"/>
    <p:sldId id="280" r:id="rId9"/>
    <p:sldId id="281" r:id="rId10"/>
    <p:sldId id="288" r:id="rId11"/>
    <p:sldId id="289" r:id="rId12"/>
    <p:sldId id="290" r:id="rId13"/>
    <p:sldId id="263" r:id="rId14"/>
    <p:sldId id="284" r:id="rId15"/>
    <p:sldId id="264" r:id="rId16"/>
    <p:sldId id="265" r:id="rId17"/>
    <p:sldId id="285" r:id="rId18"/>
    <p:sldId id="287" r:id="rId19"/>
    <p:sldId id="291" r:id="rId20"/>
    <p:sldId id="292" r:id="rId21"/>
    <p:sldId id="268" r:id="rId22"/>
    <p:sldId id="269" r:id="rId23"/>
    <p:sldId id="294" r:id="rId24"/>
    <p:sldId id="295" r:id="rId25"/>
    <p:sldId id="296" r:id="rId26"/>
    <p:sldId id="270" r:id="rId27"/>
    <p:sldId id="271" r:id="rId28"/>
    <p:sldId id="298" r:id="rId29"/>
    <p:sldId id="272" r:id="rId30"/>
    <p:sldId id="273" r:id="rId31"/>
    <p:sldId id="274" r:id="rId32"/>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35" roundtripDataSignature="AMtx7miwXjPsp4yWZL39s7P7yr/QPIwr5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6" d="100"/>
          <a:sy n="46" d="100"/>
        </p:scale>
        <p:origin x="84" y="4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3992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015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75" name="Google Shape;17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3428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6" name="Google Shape;19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0971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0007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1186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9841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7787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4" name="Google Shape;28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7420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5551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0303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0860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8" name="Google Shape;36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c7e95b4d2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2" name="Google Shape;392;g2c7e95b4d2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2008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6066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617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1912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0"/>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1"/>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1"/>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2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2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2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2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2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9"/>
          <p:cNvSpPr>
            <a:spLocks noGrp="1"/>
          </p:cNvSpPr>
          <p:nvPr>
            <p:ph type="pic" idx="2"/>
          </p:nvPr>
        </p:nvSpPr>
        <p:spPr>
          <a:xfrm>
            <a:off x="1792288" y="612775"/>
            <a:ext cx="5486400" cy="4114800"/>
          </a:xfrm>
          <a:prstGeom prst="rect">
            <a:avLst/>
          </a:prstGeom>
          <a:noFill/>
          <a:ln>
            <a:noFill/>
          </a:ln>
        </p:spPr>
      </p:sp>
      <p:sp>
        <p:nvSpPr>
          <p:cNvPr id="64" name="Google Shape;64;p2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6.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7.jp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8.jp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3.xml"/><Relationship Id="rId7" Type="http://schemas.openxmlformats.org/officeDocument/2006/relationships/image" Target="../media/image19.jpeg"/><Relationship Id="rId2" Type="http://schemas.openxmlformats.org/officeDocument/2006/relationships/slideLayout" Target="../slideLayouts/slideLayout1.xml"/><Relationship Id="rId1" Type="http://schemas.openxmlformats.org/officeDocument/2006/relationships/video" Target="https://www.youtube.com/embed/ztCYENO1ydA"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hyperlink" Target="https://www.youtube.com/watch?v=rWEwv_qobpU" TargetMode="External"/><Relationship Id="rId3" Type="http://schemas.openxmlformats.org/officeDocument/2006/relationships/notesSlide" Target="../notesSlides/notesSlide18.xml"/><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ideo" Target="https://www.youtube.com/embed/rWEwv_qobpU" TargetMode="External"/><Relationship Id="rId6" Type="http://schemas.openxmlformats.org/officeDocument/2006/relationships/image" Target="../media/image1.png"/><Relationship Id="rId5" Type="http://schemas.openxmlformats.org/officeDocument/2006/relationships/image" Target="../media/image11.png"/><Relationship Id="rId10"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6.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7.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7.jp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2.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padlet.com/" TargetMode="External"/><Relationship Id="rId7"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www.youtube.com/watch?v=ztCYENO1ydA" TargetMode="External"/><Relationship Id="rId4" Type="http://schemas.openxmlformats.org/officeDocument/2006/relationships/hyperlink" Target="https://www.youtube.com/watch?v=lLPb1JAkdtc&amp;t=128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notesSlide" Target="../notesSlides/notesSlide8.xml"/><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ideo" Target="https://www.youtube.com/embed/lLPb1JAkdtc" TargetMode="Externa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p:nvPr/>
        </p:nvSpPr>
        <p:spPr>
          <a:xfrm>
            <a:off x="1028700" y="2927508"/>
            <a:ext cx="9259269" cy="4431983"/>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l-GR" sz="3200" b="1" i="0" u="none" strike="noStrike" cap="none" dirty="0">
                <a:solidFill>
                  <a:srgbClr val="FB8709"/>
                </a:solidFill>
                <a:latin typeface="Arial"/>
                <a:ea typeface="Arial"/>
                <a:cs typeface="Arial"/>
                <a:sym typeface="Arial"/>
              </a:rPr>
              <a:t>Ενότητα </a:t>
            </a:r>
            <a:r>
              <a:rPr lang="en-GB" sz="3200" b="1" i="0" u="none" strike="noStrike" cap="none" dirty="0">
                <a:solidFill>
                  <a:srgbClr val="FB8709"/>
                </a:solidFill>
                <a:latin typeface="Arial"/>
                <a:ea typeface="Arial"/>
                <a:cs typeface="Arial"/>
                <a:sym typeface="Arial"/>
              </a:rPr>
              <a:t>4 -</a:t>
            </a:r>
            <a:r>
              <a:rPr lang="en-US" sz="3200" b="1" i="0" u="none" strike="noStrike" cap="none" dirty="0" err="1">
                <a:solidFill>
                  <a:srgbClr val="FB8709"/>
                </a:solidFill>
                <a:latin typeface="Arial"/>
                <a:ea typeface="Arial"/>
                <a:cs typeface="Arial"/>
                <a:sym typeface="Arial"/>
              </a:rPr>
              <a:t>Εφ</a:t>
            </a:r>
            <a:r>
              <a:rPr lang="en-US" sz="3200" b="1" i="0" u="none" strike="noStrike" cap="none" dirty="0">
                <a:solidFill>
                  <a:srgbClr val="FB8709"/>
                </a:solidFill>
                <a:latin typeface="Arial"/>
                <a:ea typeface="Arial"/>
                <a:cs typeface="Arial"/>
                <a:sym typeface="Arial"/>
              </a:rPr>
              <a:t>αρμογή της προσέγγισης της αν</a:t>
            </a:r>
            <a:r>
              <a:rPr lang="el-GR" sz="3200" b="1" i="0" u="none" strike="noStrike" cap="none" dirty="0" err="1">
                <a:solidFill>
                  <a:srgbClr val="FB8709"/>
                </a:solidFill>
                <a:latin typeface="Arial"/>
                <a:ea typeface="Arial"/>
                <a:cs typeface="Arial"/>
                <a:sym typeface="Arial"/>
              </a:rPr>
              <a:t>εστραμ</a:t>
            </a:r>
            <a:r>
              <a:rPr lang="en-US" sz="3200" b="1" i="0" u="none" strike="noStrike" cap="none" dirty="0" err="1">
                <a:solidFill>
                  <a:srgbClr val="FB8709"/>
                </a:solidFill>
                <a:latin typeface="Arial"/>
                <a:ea typeface="Arial"/>
                <a:cs typeface="Arial"/>
                <a:sym typeface="Arial"/>
              </a:rPr>
              <a:t>μένης</a:t>
            </a:r>
            <a:r>
              <a:rPr lang="en-US" sz="3200" b="1" i="0" u="none" strike="noStrike" cap="none" dirty="0">
                <a:solidFill>
                  <a:srgbClr val="FB8709"/>
                </a:solidFill>
                <a:latin typeface="Arial"/>
                <a:ea typeface="Arial"/>
                <a:cs typeface="Arial"/>
                <a:sym typeface="Arial"/>
              </a:rPr>
              <a:t> </a:t>
            </a:r>
            <a:r>
              <a:rPr lang="en-US" sz="3200" b="1" i="0" u="none" strike="noStrike" cap="none" dirty="0" err="1">
                <a:solidFill>
                  <a:srgbClr val="FB8709"/>
                </a:solidFill>
                <a:latin typeface="Arial"/>
                <a:ea typeface="Arial"/>
                <a:cs typeface="Arial"/>
                <a:sym typeface="Arial"/>
              </a:rPr>
              <a:t>τάξης</a:t>
            </a:r>
            <a:r>
              <a:rPr lang="en-US" sz="3200" b="1" i="0" u="none" strike="noStrike" cap="none" dirty="0">
                <a:solidFill>
                  <a:srgbClr val="FB8709"/>
                </a:solidFill>
                <a:latin typeface="Arial"/>
                <a:ea typeface="Arial"/>
                <a:cs typeface="Arial"/>
                <a:sym typeface="Arial"/>
              </a:rPr>
              <a:t> και </a:t>
            </a:r>
            <a:r>
              <a:rPr lang="en-US" sz="3200" b="1" i="0" u="none" strike="noStrike" cap="none" dirty="0" err="1">
                <a:solidFill>
                  <a:srgbClr val="FB8709"/>
                </a:solidFill>
                <a:latin typeface="Arial"/>
                <a:ea typeface="Arial"/>
                <a:cs typeface="Arial"/>
                <a:sym typeface="Arial"/>
              </a:rPr>
              <a:t>της</a:t>
            </a:r>
            <a:r>
              <a:rPr lang="en-US" sz="3200" b="1" i="0" u="none" strike="noStrike" cap="none" dirty="0">
                <a:solidFill>
                  <a:srgbClr val="FB8709"/>
                </a:solidFill>
                <a:latin typeface="Arial"/>
                <a:ea typeface="Arial"/>
                <a:cs typeface="Arial"/>
                <a:sym typeface="Arial"/>
              </a:rPr>
              <a:t> </a:t>
            </a:r>
            <a:r>
              <a:rPr lang="en-US" sz="3200" b="1" i="0" u="none" strike="noStrike" cap="none" dirty="0" err="1">
                <a:solidFill>
                  <a:srgbClr val="FB8709"/>
                </a:solidFill>
                <a:latin typeface="Arial"/>
                <a:ea typeface="Arial"/>
                <a:cs typeface="Arial"/>
                <a:sym typeface="Arial"/>
              </a:rPr>
              <a:t>συνεργ</a:t>
            </a:r>
            <a:r>
              <a:rPr lang="en-US" sz="3200" b="1" i="0" u="none" strike="noStrike" cap="none" dirty="0">
                <a:solidFill>
                  <a:srgbClr val="FB8709"/>
                </a:solidFill>
                <a:latin typeface="Arial"/>
                <a:ea typeface="Arial"/>
                <a:cs typeface="Arial"/>
                <a:sym typeface="Arial"/>
              </a:rPr>
              <a:t>ατικής μάθησης</a:t>
            </a:r>
            <a:endParaRPr sz="3200" b="1" i="0" u="none" strike="noStrike" cap="none" dirty="0">
              <a:solidFill>
                <a:srgbClr val="FB8709"/>
              </a:solidFill>
              <a:latin typeface="Arial"/>
              <a:ea typeface="Arial"/>
              <a:cs typeface="Arial"/>
              <a:sym typeface="Arial"/>
            </a:endParaRPr>
          </a:p>
          <a:p>
            <a:pPr marL="0" marR="0" lvl="0" indent="0" algn="l" rtl="0">
              <a:lnSpc>
                <a:spcPct val="150000"/>
              </a:lnSpc>
              <a:spcBef>
                <a:spcPts val="0"/>
              </a:spcBef>
              <a:spcAft>
                <a:spcPts val="0"/>
              </a:spcAft>
              <a:buNone/>
            </a:pPr>
            <a:r>
              <a:rPr lang="el-GR" sz="3200" b="1" i="0" u="none" strike="noStrike" cap="none" dirty="0">
                <a:solidFill>
                  <a:srgbClr val="053249"/>
                </a:solidFill>
                <a:latin typeface="Arial"/>
                <a:ea typeface="Arial"/>
                <a:cs typeface="Arial"/>
                <a:sym typeface="Arial"/>
              </a:rPr>
              <a:t>Μάθημα </a:t>
            </a:r>
            <a:r>
              <a:rPr lang="en-GB" sz="3200" b="1" i="0" u="none" strike="noStrike" cap="none" dirty="0">
                <a:solidFill>
                  <a:srgbClr val="053249"/>
                </a:solidFill>
                <a:latin typeface="Arial"/>
                <a:ea typeface="Arial"/>
                <a:cs typeface="Arial"/>
                <a:sym typeface="Arial"/>
              </a:rPr>
              <a:t>2 -</a:t>
            </a:r>
            <a:r>
              <a:rPr lang="en-US" sz="3200" b="1" i="0" u="none" strike="noStrike" cap="none" dirty="0" err="1">
                <a:solidFill>
                  <a:srgbClr val="053249"/>
                </a:solidFill>
                <a:latin typeface="Arial"/>
                <a:ea typeface="Arial"/>
                <a:cs typeface="Arial"/>
                <a:sym typeface="Arial"/>
              </a:rPr>
              <a:t>Διευκόλυνση</a:t>
            </a:r>
            <a:r>
              <a:rPr lang="en-US" sz="3200" b="1" i="0" u="none" strike="noStrike" cap="none" dirty="0">
                <a:solidFill>
                  <a:srgbClr val="053249"/>
                </a:solidFill>
                <a:latin typeface="Arial"/>
                <a:ea typeface="Arial"/>
                <a:cs typeface="Arial"/>
                <a:sym typeface="Arial"/>
              </a:rPr>
              <a:t> </a:t>
            </a:r>
            <a:r>
              <a:rPr lang="en-US" sz="3200" b="1" i="0" u="none" strike="noStrike" cap="none" dirty="0" err="1">
                <a:solidFill>
                  <a:srgbClr val="053249"/>
                </a:solidFill>
                <a:latin typeface="Arial"/>
                <a:ea typeface="Arial"/>
                <a:cs typeface="Arial"/>
                <a:sym typeface="Arial"/>
              </a:rPr>
              <a:t>συνεργ</a:t>
            </a:r>
            <a:r>
              <a:rPr lang="en-US" sz="3200" b="1" i="0" u="none" strike="noStrike" cap="none" dirty="0">
                <a:solidFill>
                  <a:srgbClr val="053249"/>
                </a:solidFill>
                <a:latin typeface="Arial"/>
                <a:ea typeface="Arial"/>
                <a:cs typeface="Arial"/>
                <a:sym typeface="Arial"/>
              </a:rPr>
              <a:t>ατικών δραστηριοτήτων μέσα στην τάξη: Τεχνικές και βέλτιστες πρακτικές</a:t>
            </a:r>
            <a:endParaRPr sz="3200" b="1" i="0" u="none" strike="noStrike" cap="none" dirty="0">
              <a:solidFill>
                <a:srgbClr val="053249"/>
              </a:solidFill>
              <a:latin typeface="Arial"/>
              <a:ea typeface="Arial"/>
              <a:cs typeface="Arial"/>
              <a:sym typeface="Arial"/>
            </a:endParaRPr>
          </a:p>
        </p:txBody>
      </p:sp>
      <p:sp>
        <p:nvSpPr>
          <p:cNvPr id="85" name="Google Shape;85;p1"/>
          <p:cNvSpPr/>
          <p:nvPr/>
        </p:nvSpPr>
        <p:spPr>
          <a:xfrm rot="10800000">
            <a:off x="9673884" y="-1920219"/>
            <a:ext cx="10305338" cy="10262060"/>
          </a:xfrm>
          <a:custGeom>
            <a:avLst/>
            <a:gdLst/>
            <a:ahLst/>
            <a:cxnLst/>
            <a:rect l="l" t="t" r="r" b="b"/>
            <a:pathLst>
              <a:path w="6350000" h="6323333" extrusionOk="0">
                <a:moveTo>
                  <a:pt x="6350000" y="6323333"/>
                </a:moveTo>
                <a:lnTo>
                  <a:pt x="0" y="6323333"/>
                </a:lnTo>
                <a:lnTo>
                  <a:pt x="0" y="0"/>
                </a:lnTo>
                <a:lnTo>
                  <a:pt x="6350000" y="6323333"/>
                </a:lnTo>
                <a:close/>
              </a:path>
            </a:pathLst>
          </a:custGeom>
          <a:solidFill>
            <a:srgbClr val="FB8709"/>
          </a:solidFill>
          <a:ln>
            <a:noFill/>
          </a:ln>
        </p:spPr>
        <p:txBody>
          <a:bodyPr/>
          <a:lstStyle/>
          <a:p>
            <a:endParaRPr lang="en-BE"/>
          </a:p>
        </p:txBody>
      </p:sp>
      <p:sp>
        <p:nvSpPr>
          <p:cNvPr id="86" name="Google Shape;86;p1"/>
          <p:cNvSpPr/>
          <p:nvPr/>
        </p:nvSpPr>
        <p:spPr>
          <a:xfrm rot="-5400000">
            <a:off x="13579297" y="5173799"/>
            <a:ext cx="5050689" cy="5175713"/>
          </a:xfrm>
          <a:custGeom>
            <a:avLst/>
            <a:gdLst/>
            <a:ahLst/>
            <a:cxnLst/>
            <a:rect l="l" t="t" r="r" b="b"/>
            <a:pathLst>
              <a:path w="6350000" h="6507187" extrusionOk="0">
                <a:moveTo>
                  <a:pt x="6350000" y="6507187"/>
                </a:moveTo>
                <a:lnTo>
                  <a:pt x="0" y="6507187"/>
                </a:lnTo>
                <a:lnTo>
                  <a:pt x="0" y="0"/>
                </a:lnTo>
                <a:lnTo>
                  <a:pt x="6350000" y="6507187"/>
                </a:lnTo>
                <a:close/>
              </a:path>
            </a:pathLst>
          </a:custGeom>
          <a:solidFill>
            <a:srgbClr val="053249"/>
          </a:solidFill>
          <a:ln>
            <a:noFill/>
          </a:ln>
        </p:spPr>
        <p:txBody>
          <a:bodyPr/>
          <a:lstStyle/>
          <a:p>
            <a:endParaRPr lang="en-BE"/>
          </a:p>
        </p:txBody>
      </p:sp>
      <p:sp>
        <p:nvSpPr>
          <p:cNvPr id="87" name="Google Shape;87;p1"/>
          <p:cNvSpPr/>
          <p:nvPr/>
        </p:nvSpPr>
        <p:spPr>
          <a:xfrm>
            <a:off x="685288" y="6503003"/>
            <a:ext cx="3367356" cy="3367356"/>
          </a:xfrm>
          <a:custGeom>
            <a:avLst/>
            <a:gdLst/>
            <a:ahLst/>
            <a:cxnLst/>
            <a:rect l="l" t="t" r="r" b="b"/>
            <a:pathLst>
              <a:path w="3367356" h="3367356" extrusionOk="0">
                <a:moveTo>
                  <a:pt x="0" y="0"/>
                </a:moveTo>
                <a:lnTo>
                  <a:pt x="3367356" y="0"/>
                </a:lnTo>
                <a:lnTo>
                  <a:pt x="3367356" y="3367356"/>
                </a:lnTo>
                <a:lnTo>
                  <a:pt x="0" y="3367356"/>
                </a:lnTo>
                <a:lnTo>
                  <a:pt x="0" y="0"/>
                </a:lnTo>
                <a:close/>
              </a:path>
            </a:pathLst>
          </a:custGeom>
          <a:blipFill rotWithShape="1">
            <a:blip r:embed="rId3">
              <a:alphaModFix/>
            </a:blip>
            <a:stretch>
              <a:fillRect/>
            </a:stretch>
          </a:blipFill>
          <a:ln>
            <a:noFill/>
          </a:ln>
        </p:spPr>
        <p:txBody>
          <a:bodyPr/>
          <a:lstStyle/>
          <a:p>
            <a:endParaRPr lang="en-BE"/>
          </a:p>
        </p:txBody>
      </p:sp>
      <p:sp>
        <p:nvSpPr>
          <p:cNvPr id="88" name="Google Shape;88;p1"/>
          <p:cNvSpPr/>
          <p:nvPr/>
        </p:nvSpPr>
        <p:spPr>
          <a:xfrm>
            <a:off x="685288" y="8961260"/>
            <a:ext cx="3742515" cy="1010479"/>
          </a:xfrm>
          <a:custGeom>
            <a:avLst/>
            <a:gdLst/>
            <a:ahLst/>
            <a:cxnLst/>
            <a:rect l="l" t="t" r="r" b="b"/>
            <a:pathLst>
              <a:path w="3742515" h="1010479" extrusionOk="0">
                <a:moveTo>
                  <a:pt x="0" y="0"/>
                </a:moveTo>
                <a:lnTo>
                  <a:pt x="3742515" y="0"/>
                </a:lnTo>
                <a:lnTo>
                  <a:pt x="3742515" y="1010479"/>
                </a:lnTo>
                <a:lnTo>
                  <a:pt x="0" y="1010479"/>
                </a:lnTo>
                <a:lnTo>
                  <a:pt x="0" y="0"/>
                </a:lnTo>
                <a:close/>
              </a:path>
            </a:pathLst>
          </a:custGeom>
          <a:blipFill rotWithShape="1">
            <a:blip r:embed="rId4">
              <a:alphaModFix/>
            </a:blip>
            <a:stretch>
              <a:fillRect/>
            </a:stretch>
          </a:blipFill>
          <a:ln>
            <a:noFill/>
          </a:ln>
        </p:spPr>
        <p:txBody>
          <a:bodyPr/>
          <a:lstStyle/>
          <a:p>
            <a:endParaRPr lang="en-BE"/>
          </a:p>
        </p:txBody>
      </p:sp>
      <p:sp>
        <p:nvSpPr>
          <p:cNvPr id="89" name="Google Shape;89;p1"/>
          <p:cNvSpPr txBox="1"/>
          <p:nvPr/>
        </p:nvSpPr>
        <p:spPr>
          <a:xfrm>
            <a:off x="1028700" y="1501381"/>
            <a:ext cx="11295250" cy="1071880"/>
          </a:xfrm>
          <a:prstGeom prst="rect">
            <a:avLst/>
          </a:prstGeom>
          <a:noFill/>
          <a:ln>
            <a:noFill/>
          </a:ln>
        </p:spPr>
        <p:txBody>
          <a:bodyPr spcFirstLastPara="1" wrap="square" lIns="0" tIns="0" rIns="0" bIns="0" anchor="t" anchorCtr="0">
            <a:spAutoFit/>
          </a:bodyPr>
          <a:lstStyle/>
          <a:p>
            <a:pPr marL="0" marR="0" lvl="0" indent="0" algn="l" rtl="0">
              <a:lnSpc>
                <a:spcPct val="121006"/>
              </a:lnSpc>
              <a:spcBef>
                <a:spcPts val="0"/>
              </a:spcBef>
              <a:spcAft>
                <a:spcPts val="0"/>
              </a:spcAft>
              <a:buNone/>
            </a:pPr>
            <a:r>
              <a:rPr lang="en-US" sz="3499" b="0" i="0" u="none" strike="noStrike" cap="none">
                <a:solidFill>
                  <a:srgbClr val="053249"/>
                </a:solidFill>
                <a:latin typeface="Arial"/>
                <a:ea typeface="Arial"/>
                <a:cs typeface="Arial"/>
                <a:sym typeface="Arial"/>
              </a:rPr>
              <a:t>CollaboratiVET Πρόγραμμα σπουδών για καθηγητές/εκπαιδευτές/εκπαιδευτικούς ΕΕΚ </a:t>
            </a:r>
            <a:endParaRPr/>
          </a:p>
        </p:txBody>
      </p:sp>
      <p:sp>
        <p:nvSpPr>
          <p:cNvPr id="91" name="Google Shape;91;p1"/>
          <p:cNvSpPr txBox="1"/>
          <p:nvPr/>
        </p:nvSpPr>
        <p:spPr>
          <a:xfrm>
            <a:off x="4427803" y="8726895"/>
            <a:ext cx="6720632" cy="1292662"/>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2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050" b="0" i="0" u="none" strike="noStrike" cap="none" dirty="0">
              <a:solidFill>
                <a:srgbClr val="121212"/>
              </a:solidFill>
              <a:latin typeface="Arial"/>
              <a:ea typeface="Arial"/>
              <a:cs typeface="Arial"/>
              <a:sym typeface="Arial"/>
            </a:endParaRPr>
          </a:p>
        </p:txBody>
      </p:sp>
      <p:pic>
        <p:nvPicPr>
          <p:cNvPr id="2" name="Picture 1" descr="A group of people sitting at a table&#10;&#10;Description automatically generated">
            <a:extLst>
              <a:ext uri="{FF2B5EF4-FFF2-40B4-BE49-F238E27FC236}">
                <a16:creationId xmlns:a16="http://schemas.microsoft.com/office/drawing/2014/main" id="{B208D180-30C5-22D5-4653-343CA844222C}"/>
              </a:ext>
            </a:extLst>
          </p:cNvPr>
          <p:cNvPicPr>
            <a:picLocks noChangeAspect="1"/>
          </p:cNvPicPr>
          <p:nvPr/>
        </p:nvPicPr>
        <p:blipFill>
          <a:blip r:embed="rId5"/>
          <a:srcRect r="59736" b="14882"/>
          <a:stretch/>
        </p:blipFill>
        <p:spPr>
          <a:xfrm>
            <a:off x="10849375" y="777949"/>
            <a:ext cx="6515473" cy="77476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Google Shape;92;p1">
            <a:extLst>
              <a:ext uri="{FF2B5EF4-FFF2-40B4-BE49-F238E27FC236}">
                <a16:creationId xmlns:a16="http://schemas.microsoft.com/office/drawing/2014/main" id="{585ED978-F7F9-8447-B1E0-16329831B5D3}"/>
              </a:ext>
            </a:extLst>
          </p:cNvPr>
          <p:cNvPicPr preferRelativeResize="0"/>
          <p:nvPr/>
        </p:nvPicPr>
        <p:blipFill rotWithShape="1">
          <a:blip r:embed="rId6">
            <a:alphaModFix/>
          </a:blip>
          <a:srcRect/>
          <a:stretch/>
        </p:blipFill>
        <p:spPr>
          <a:xfrm>
            <a:off x="16291715" y="9134863"/>
            <a:ext cx="1310997" cy="4767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176"/>
        <p:cNvGrpSpPr/>
        <p:nvPr/>
      </p:nvGrpSpPr>
      <p:grpSpPr>
        <a:xfrm>
          <a:off x="0" y="0"/>
          <a:ext cx="0" cy="0"/>
          <a:chOff x="0" y="0"/>
          <a:chExt cx="0" cy="0"/>
        </a:xfrm>
      </p:grpSpPr>
      <p:sp>
        <p:nvSpPr>
          <p:cNvPr id="177" name="Google Shape;177;p7"/>
          <p:cNvSpPr txBox="1"/>
          <p:nvPr/>
        </p:nvSpPr>
        <p:spPr>
          <a:xfrm>
            <a:off x="1226820" y="324173"/>
            <a:ext cx="11834641" cy="945515"/>
          </a:xfrm>
          <a:prstGeom prst="rect">
            <a:avLst/>
          </a:prstGeom>
          <a:noFill/>
          <a:ln>
            <a:noFill/>
          </a:ln>
        </p:spPr>
        <p:txBody>
          <a:bodyPr spcFirstLastPara="1" wrap="square" lIns="0" tIns="0" rIns="0" bIns="0" anchor="t" anchorCtr="0">
            <a:spAutoFit/>
          </a:bodyPr>
          <a:lstStyle/>
          <a:p>
            <a:pPr marL="0" marR="0" lvl="0" indent="0" algn="l" rtl="0">
              <a:lnSpc>
                <a:spcPct val="192474"/>
              </a:lnSpc>
              <a:spcBef>
                <a:spcPts val="0"/>
              </a:spcBef>
              <a:spcAft>
                <a:spcPts val="0"/>
              </a:spcAft>
              <a:buNone/>
            </a:pPr>
            <a:r>
              <a:rPr lang="en-US" sz="3200" dirty="0">
                <a:solidFill>
                  <a:srgbClr val="033C5B"/>
                </a:solidFill>
                <a:sym typeface="Arial"/>
              </a:rPr>
              <a:t>Εφαρμογή του παιχνιδιού ρόλων ως εκπαιδευτική στρατηγική </a:t>
            </a:r>
            <a:endParaRPr sz="3200" dirty="0"/>
          </a:p>
        </p:txBody>
      </p:sp>
      <p:sp>
        <p:nvSpPr>
          <p:cNvPr id="179" name="Google Shape;179;p7"/>
          <p:cNvSpPr/>
          <p:nvPr/>
        </p:nvSpPr>
        <p:spPr>
          <a:xfrm>
            <a:off x="17259300" y="-150232"/>
            <a:ext cx="1032201" cy="8963824"/>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7"/>
          <p:cNvSpPr/>
          <p:nvPr/>
        </p:nvSpPr>
        <p:spPr>
          <a:xfrm>
            <a:off x="0" y="-75116"/>
            <a:ext cx="1028700" cy="8888709"/>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7"/>
          <p:cNvSpPr/>
          <p:nvPr/>
        </p:nvSpPr>
        <p:spPr>
          <a:xfrm rot="5400000">
            <a:off x="-824" y="824"/>
            <a:ext cx="1030349" cy="1028700"/>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182" name="Google Shape;182;p7"/>
          <p:cNvSpPr/>
          <p:nvPr/>
        </p:nvSpPr>
        <p:spPr>
          <a:xfrm>
            <a:off x="0" y="5257590"/>
            <a:ext cx="1028700" cy="3556002"/>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
          <p:cNvSpPr/>
          <p:nvPr/>
        </p:nvSpPr>
        <p:spPr>
          <a:xfrm>
            <a:off x="17259300" y="5257590"/>
            <a:ext cx="1028700" cy="3556002"/>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7"/>
          <p:cNvSpPr/>
          <p:nvPr/>
        </p:nvSpPr>
        <p:spPr>
          <a:xfrm rot="10800000">
            <a:off x="17257651" y="1649"/>
            <a:ext cx="1030349" cy="1028700"/>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185" name="Google Shape;185;p7"/>
          <p:cNvSpPr/>
          <p:nvPr/>
        </p:nvSpPr>
        <p:spPr>
          <a:xfrm>
            <a:off x="310962" y="9525000"/>
            <a:ext cx="406777" cy="406777"/>
          </a:xfrm>
          <a:custGeom>
            <a:avLst/>
            <a:gdLst/>
            <a:ahLst/>
            <a:cxnLst/>
            <a:rect l="l" t="t" r="r" b="b"/>
            <a:pathLst>
              <a:path w="6350000" h="6350000" extrusionOk="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7"/>
          <p:cNvSpPr/>
          <p:nvPr/>
        </p:nvSpPr>
        <p:spPr>
          <a:xfrm>
            <a:off x="17572012" y="9525000"/>
            <a:ext cx="406777" cy="406777"/>
          </a:xfrm>
          <a:custGeom>
            <a:avLst/>
            <a:gdLst/>
            <a:ahLst/>
            <a:cxnLst/>
            <a:rect l="l" t="t" r="r" b="b"/>
            <a:pathLst>
              <a:path w="6350000" h="6350000" extrusionOk="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7"/>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3">
              <a:alphaModFix/>
            </a:blip>
            <a:stretch>
              <a:fillRect/>
            </a:stretch>
          </a:blipFill>
          <a:ln>
            <a:noFill/>
          </a:ln>
        </p:spPr>
        <p:txBody>
          <a:bodyPr/>
          <a:lstStyle/>
          <a:p>
            <a:endParaRPr lang="en-BE"/>
          </a:p>
        </p:txBody>
      </p:sp>
      <p:sp>
        <p:nvSpPr>
          <p:cNvPr id="188" name="Google Shape;188;p7"/>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4">
              <a:alphaModFix/>
            </a:blip>
            <a:stretch>
              <a:fillRect/>
            </a:stretch>
          </a:blipFill>
          <a:ln>
            <a:noFill/>
          </a:ln>
        </p:spPr>
        <p:txBody>
          <a:bodyPr/>
          <a:lstStyle/>
          <a:p>
            <a:endParaRPr lang="en-BE"/>
          </a:p>
        </p:txBody>
      </p:sp>
      <p:sp>
        <p:nvSpPr>
          <p:cNvPr id="190" name="Google Shape;190;p7"/>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1573184" y="2372883"/>
            <a:ext cx="6878089" cy="6309420"/>
          </a:xfrm>
          <a:prstGeom prst="rect">
            <a:avLst/>
          </a:prstGeom>
          <a:noFill/>
        </p:spPr>
        <p:txBody>
          <a:bodyPr wrap="square" rtlCol="0">
            <a:spAutoFit/>
          </a:bodyPr>
          <a:lstStyle/>
          <a:p>
            <a:pPr>
              <a:lnSpc>
                <a:spcPct val="150000"/>
              </a:lnSpc>
            </a:pPr>
            <a:r>
              <a:rPr lang="en-US" sz="2000" dirty="0"/>
              <a:t>Το παιχνίδι ρόλων σε ένα εκπαιδευτικό περιβάλλον χρησιμεύει ως μια δυναμική και διαδραστική μαθησιακή δραστηριότητα όπου οι μαθητές προσομοιώνουν σενάρια της πραγματικής ζωής υποδυόμενοι συγκεκριμένους ρόλους. Η μέθοδος αυτή αυξάνει τη δέσμευση, ενισχύει την ενσυναίσθηση και παρέχει έναν μοναδικό τρόπο ανάλυσης και επίλυσης προβλημάτων.</a:t>
            </a:r>
          </a:p>
          <a:p>
            <a:pPr>
              <a:lnSpc>
                <a:spcPct val="150000"/>
              </a:lnSpc>
            </a:pPr>
            <a:r>
              <a:rPr lang="en-US" sz="2000" dirty="0"/>
              <a:t>Το παιχνίδι ρόλων ξεπερνά τις παραδοσιακές μεθοδολογίες διδασκαλίας, εμπλέκοντας τους μαθητές σε</a:t>
            </a:r>
            <a:r>
              <a:rPr lang="en-US" sz="2000" b="1" dirty="0"/>
              <a:t> </a:t>
            </a:r>
            <a:r>
              <a:rPr lang="en-US" sz="2000" b="1" dirty="0">
                <a:solidFill>
                  <a:schemeClr val="accent6">
                    <a:lumMod val="75000"/>
                  </a:schemeClr>
                </a:solidFill>
              </a:rPr>
              <a:t>ενεργή μάθηση με βάση σενάρια</a:t>
            </a:r>
            <a:r>
              <a:rPr lang="en-US" sz="2000" dirty="0"/>
              <a:t>. Μετατοπίζει τη δυναμική της τάξης από την παθητική ακρόαση στην </a:t>
            </a:r>
            <a:r>
              <a:rPr lang="en-US" sz="2000" b="1" dirty="0">
                <a:solidFill>
                  <a:schemeClr val="accent6">
                    <a:lumMod val="75000"/>
                  </a:schemeClr>
                </a:solidFill>
              </a:rPr>
              <a:t>ενεργό συμμετοχή</a:t>
            </a:r>
            <a:r>
              <a:rPr lang="en-US" sz="2000" dirty="0"/>
              <a:t>, προωθώντας τη βαθύτερη κατανόηση του αντικειμένου.</a:t>
            </a:r>
          </a:p>
          <a:p>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6727" y="1335734"/>
            <a:ext cx="6756926" cy="6756926"/>
          </a:xfrm>
          <a:prstGeom prst="rect">
            <a:avLst/>
          </a:prstGeom>
        </p:spPr>
      </p:pic>
      <p:sp>
        <p:nvSpPr>
          <p:cNvPr id="3" name="Google Shape;128;p3">
            <a:extLst>
              <a:ext uri="{FF2B5EF4-FFF2-40B4-BE49-F238E27FC236}">
                <a16:creationId xmlns:a16="http://schemas.microsoft.com/office/drawing/2014/main" id="{C2DF7206-FFBA-C465-C9B2-93146AF45102}"/>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4" name="Google Shape;92;p1">
            <a:extLst>
              <a:ext uri="{FF2B5EF4-FFF2-40B4-BE49-F238E27FC236}">
                <a16:creationId xmlns:a16="http://schemas.microsoft.com/office/drawing/2014/main" id="{EA17F172-754C-7A01-BB16-4D60609861F4}"/>
              </a:ext>
            </a:extLst>
          </p:cNvPr>
          <p:cNvPicPr preferRelativeResize="0"/>
          <p:nvPr/>
        </p:nvPicPr>
        <p:blipFill rotWithShape="1">
          <a:blip r:embed="rId6">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3934831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176"/>
        <p:cNvGrpSpPr/>
        <p:nvPr/>
      </p:nvGrpSpPr>
      <p:grpSpPr>
        <a:xfrm>
          <a:off x="0" y="0"/>
          <a:ext cx="0" cy="0"/>
          <a:chOff x="0" y="0"/>
          <a:chExt cx="0" cy="0"/>
        </a:xfrm>
      </p:grpSpPr>
      <p:sp>
        <p:nvSpPr>
          <p:cNvPr id="177" name="Google Shape;177;p7"/>
          <p:cNvSpPr txBox="1"/>
          <p:nvPr/>
        </p:nvSpPr>
        <p:spPr>
          <a:xfrm>
            <a:off x="1226820" y="324173"/>
            <a:ext cx="11834641" cy="1477328"/>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200" dirty="0">
                <a:solidFill>
                  <a:srgbClr val="033C5B"/>
                </a:solidFill>
                <a:sym typeface="Arial"/>
              </a:rPr>
              <a:t>Εφαρμογή του παιχνιδιού ρόλων ως εκπαιδευτική στρατηγική</a:t>
            </a:r>
            <a:br>
              <a:rPr lang="en-US" sz="3200" dirty="0">
                <a:solidFill>
                  <a:srgbClr val="033C5B"/>
                </a:solidFill>
                <a:sym typeface="Arial"/>
              </a:rPr>
            </a:br>
            <a:r>
              <a:rPr lang="en-US" sz="3200" dirty="0">
                <a:solidFill>
                  <a:srgbClr val="033C5B"/>
                </a:solidFill>
                <a:sym typeface="Arial"/>
              </a:rPr>
              <a:t>Τα οφέλη του παιχνιδιού ρόλων </a:t>
            </a:r>
            <a:endParaRPr sz="3200" dirty="0"/>
          </a:p>
        </p:txBody>
      </p:sp>
      <p:sp>
        <p:nvSpPr>
          <p:cNvPr id="179" name="Google Shape;179;p7"/>
          <p:cNvSpPr/>
          <p:nvPr/>
        </p:nvSpPr>
        <p:spPr>
          <a:xfrm>
            <a:off x="17259300" y="-150232"/>
            <a:ext cx="1032201" cy="8963824"/>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7"/>
          <p:cNvSpPr/>
          <p:nvPr/>
        </p:nvSpPr>
        <p:spPr>
          <a:xfrm>
            <a:off x="0" y="-75116"/>
            <a:ext cx="1028700" cy="8888709"/>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7"/>
          <p:cNvSpPr/>
          <p:nvPr/>
        </p:nvSpPr>
        <p:spPr>
          <a:xfrm rot="5400000">
            <a:off x="-824" y="824"/>
            <a:ext cx="1030349" cy="1028700"/>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182" name="Google Shape;182;p7"/>
          <p:cNvSpPr/>
          <p:nvPr/>
        </p:nvSpPr>
        <p:spPr>
          <a:xfrm>
            <a:off x="0" y="5257590"/>
            <a:ext cx="1028700" cy="3556002"/>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
          <p:cNvSpPr/>
          <p:nvPr/>
        </p:nvSpPr>
        <p:spPr>
          <a:xfrm>
            <a:off x="17259300" y="5257590"/>
            <a:ext cx="1028700" cy="3556002"/>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7"/>
          <p:cNvSpPr/>
          <p:nvPr/>
        </p:nvSpPr>
        <p:spPr>
          <a:xfrm rot="10800000">
            <a:off x="17257651" y="1649"/>
            <a:ext cx="1030349" cy="1028700"/>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185" name="Google Shape;185;p7"/>
          <p:cNvSpPr/>
          <p:nvPr/>
        </p:nvSpPr>
        <p:spPr>
          <a:xfrm>
            <a:off x="310962" y="9525000"/>
            <a:ext cx="406777" cy="406777"/>
          </a:xfrm>
          <a:custGeom>
            <a:avLst/>
            <a:gdLst/>
            <a:ahLst/>
            <a:cxnLst/>
            <a:rect l="l" t="t" r="r" b="b"/>
            <a:pathLst>
              <a:path w="6350000" h="6350000" extrusionOk="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7"/>
          <p:cNvSpPr/>
          <p:nvPr/>
        </p:nvSpPr>
        <p:spPr>
          <a:xfrm>
            <a:off x="17572012" y="9525000"/>
            <a:ext cx="406777" cy="406777"/>
          </a:xfrm>
          <a:custGeom>
            <a:avLst/>
            <a:gdLst/>
            <a:ahLst/>
            <a:cxnLst/>
            <a:rect l="l" t="t" r="r" b="b"/>
            <a:pathLst>
              <a:path w="6350000" h="6350000" extrusionOk="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7"/>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3">
              <a:alphaModFix/>
            </a:blip>
            <a:stretch>
              <a:fillRect/>
            </a:stretch>
          </a:blipFill>
          <a:ln>
            <a:noFill/>
          </a:ln>
        </p:spPr>
        <p:txBody>
          <a:bodyPr/>
          <a:lstStyle/>
          <a:p>
            <a:endParaRPr lang="en-BE"/>
          </a:p>
        </p:txBody>
      </p:sp>
      <p:sp>
        <p:nvSpPr>
          <p:cNvPr id="188" name="Google Shape;188;p7"/>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4">
              <a:alphaModFix/>
            </a:blip>
            <a:stretch>
              <a:fillRect/>
            </a:stretch>
          </a:blipFill>
          <a:ln>
            <a:noFill/>
          </a:ln>
        </p:spPr>
        <p:txBody>
          <a:bodyPr/>
          <a:lstStyle/>
          <a:p>
            <a:endParaRPr lang="en-BE"/>
          </a:p>
        </p:txBody>
      </p:sp>
      <p:sp>
        <p:nvSpPr>
          <p:cNvPr id="190" name="Google Shape;190;p7"/>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8440238" y="2445067"/>
            <a:ext cx="8406890" cy="4924425"/>
          </a:xfrm>
          <a:prstGeom prst="rect">
            <a:avLst/>
          </a:prstGeom>
          <a:noFill/>
        </p:spPr>
        <p:txBody>
          <a:bodyPr wrap="square" rtlCol="0">
            <a:spAutoFit/>
          </a:bodyPr>
          <a:lstStyle/>
          <a:p>
            <a:pPr marL="342900" indent="-342900">
              <a:buFont typeface="Wingdings" panose="05000000000000000000" pitchFamily="2" charset="2"/>
              <a:buChar char="ü"/>
            </a:pPr>
            <a:endParaRPr lang="en-US" sz="2000" dirty="0">
              <a:solidFill>
                <a:schemeClr val="accent6">
                  <a:lumMod val="75000"/>
                </a:schemeClr>
              </a:solidFill>
            </a:endParaRPr>
          </a:p>
          <a:p>
            <a:pPr marL="342900" lvl="0" indent="-342900">
              <a:buFont typeface="Wingdings" panose="05000000000000000000" pitchFamily="2" charset="2"/>
              <a:buChar char="ü"/>
            </a:pPr>
            <a:r>
              <a:rPr lang="en-US" sz="2000" b="1" dirty="0">
                <a:solidFill>
                  <a:schemeClr val="accent6">
                    <a:lumMod val="75000"/>
                  </a:schemeClr>
                </a:solidFill>
              </a:rPr>
              <a:t>Ενισχυμένη δέσμευση</a:t>
            </a:r>
            <a:r>
              <a:rPr lang="en-US" sz="2000" dirty="0">
                <a:solidFill>
                  <a:schemeClr val="accent6">
                    <a:lumMod val="75000"/>
                  </a:schemeClr>
                </a:solidFill>
              </a:rPr>
              <a:t>: </a:t>
            </a:r>
            <a:r>
              <a:rPr lang="en-US" sz="2000" dirty="0"/>
              <a:t>Οι μαθητές συχνά επενδύουν και συμμετέχουν περισσότερο όταν μπορούν να συμμετέχουν ενεργά σε ένα σενάριο.</a:t>
            </a:r>
          </a:p>
          <a:p>
            <a:pPr marL="342900" lvl="0" indent="-342900">
              <a:buFont typeface="Wingdings" panose="05000000000000000000" pitchFamily="2" charset="2"/>
              <a:buChar char="ü"/>
            </a:pPr>
            <a:endParaRPr lang="en-US" sz="2000" dirty="0"/>
          </a:p>
          <a:p>
            <a:pPr marL="342900" lvl="0" indent="-342900">
              <a:buFont typeface="Wingdings" panose="05000000000000000000" pitchFamily="2" charset="2"/>
              <a:buChar char="ü"/>
            </a:pPr>
            <a:r>
              <a:rPr lang="en-US" sz="2000" b="1" dirty="0">
                <a:solidFill>
                  <a:schemeClr val="accent6">
                    <a:lumMod val="75000"/>
                  </a:schemeClr>
                </a:solidFill>
              </a:rPr>
              <a:t>Ανάπτυξη ήπιων δεξιοτήτων</a:t>
            </a:r>
            <a:r>
              <a:rPr lang="en-US" sz="2000" dirty="0"/>
              <a:t>: βελτιώνουν βασικές δεξιότητες όπως η επικοινωνία, η διαπραγμάτευση και η επίλυση συγκρούσεων.</a:t>
            </a:r>
          </a:p>
          <a:p>
            <a:pPr marL="342900" lvl="0" indent="-342900">
              <a:buFont typeface="Wingdings" panose="05000000000000000000" pitchFamily="2" charset="2"/>
              <a:buChar char="ü"/>
            </a:pPr>
            <a:endParaRPr lang="en-US" sz="2000" dirty="0"/>
          </a:p>
          <a:p>
            <a:pPr marL="342900" lvl="0" indent="-342900">
              <a:buFont typeface="Wingdings" panose="05000000000000000000" pitchFamily="2" charset="2"/>
              <a:buChar char="ü"/>
            </a:pPr>
            <a:r>
              <a:rPr lang="en-US" sz="2000" b="1" dirty="0">
                <a:solidFill>
                  <a:schemeClr val="accent6">
                    <a:lumMod val="75000"/>
                  </a:schemeClr>
                </a:solidFill>
              </a:rPr>
              <a:t>Βαθύτερη κατανόηση</a:t>
            </a:r>
            <a:r>
              <a:rPr lang="en-US" sz="2000" dirty="0">
                <a:solidFill>
                  <a:schemeClr val="accent6">
                    <a:lumMod val="75000"/>
                  </a:schemeClr>
                </a:solidFill>
              </a:rPr>
              <a:t>: </a:t>
            </a:r>
            <a:r>
              <a:rPr lang="en-US" sz="2000" dirty="0"/>
              <a:t>Οι μαθητές αποκτούν μια πιο βαθιά και ενσυναισθητική κατανόηση των διαφόρων απόψεων.</a:t>
            </a:r>
          </a:p>
          <a:p>
            <a:pPr marL="342900" lvl="0" indent="-342900">
              <a:buFont typeface="Wingdings" panose="05000000000000000000" pitchFamily="2" charset="2"/>
              <a:buChar char="ü"/>
            </a:pPr>
            <a:endParaRPr lang="en-US" sz="2000" dirty="0"/>
          </a:p>
          <a:p>
            <a:pPr marL="342900" lvl="0" indent="-342900">
              <a:buFont typeface="Wingdings" panose="05000000000000000000" pitchFamily="2" charset="2"/>
              <a:buChar char="ü"/>
            </a:pPr>
            <a:r>
              <a:rPr lang="en-US" sz="2000" b="1" dirty="0">
                <a:solidFill>
                  <a:schemeClr val="accent6">
                    <a:lumMod val="75000"/>
                  </a:schemeClr>
                </a:solidFill>
              </a:rPr>
              <a:t>Περιβάλλον εξάσκησης χωρίς κίνδυνο</a:t>
            </a:r>
            <a:r>
              <a:rPr lang="en-US" sz="2000" dirty="0">
                <a:solidFill>
                  <a:schemeClr val="accent6">
                    <a:lumMod val="75000"/>
                  </a:schemeClr>
                </a:solidFill>
              </a:rPr>
              <a:t>: </a:t>
            </a:r>
            <a:r>
              <a:rPr lang="en-US" sz="2000" dirty="0"/>
              <a:t>Παρέχει έναν ασφαλή χώρο για τους μαθητές να εξασκηθούν και να βελτιώσουν τις δεξιότητές τους πριν τις εφαρμόσουν σε πραγματικές καταστάσεις.</a:t>
            </a:r>
          </a:p>
          <a:p>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6950" y="2896714"/>
            <a:ext cx="6023249" cy="4015499"/>
          </a:xfrm>
          <a:prstGeom prst="rect">
            <a:avLst/>
          </a:prstGeom>
        </p:spPr>
      </p:pic>
      <p:sp>
        <p:nvSpPr>
          <p:cNvPr id="2" name="Google Shape;128;p3">
            <a:extLst>
              <a:ext uri="{FF2B5EF4-FFF2-40B4-BE49-F238E27FC236}">
                <a16:creationId xmlns:a16="http://schemas.microsoft.com/office/drawing/2014/main" id="{10965E00-73A7-90F8-D3A0-02E7EBA69F48}"/>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5" name="Google Shape;92;p1">
            <a:extLst>
              <a:ext uri="{FF2B5EF4-FFF2-40B4-BE49-F238E27FC236}">
                <a16:creationId xmlns:a16="http://schemas.microsoft.com/office/drawing/2014/main" id="{DFD3C69C-FF08-D331-95FC-0784EECF0175}"/>
              </a:ext>
            </a:extLst>
          </p:cNvPr>
          <p:cNvPicPr preferRelativeResize="0"/>
          <p:nvPr/>
        </p:nvPicPr>
        <p:blipFill rotWithShape="1">
          <a:blip r:embed="rId6">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968242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176"/>
        <p:cNvGrpSpPr/>
        <p:nvPr/>
      </p:nvGrpSpPr>
      <p:grpSpPr>
        <a:xfrm>
          <a:off x="0" y="0"/>
          <a:ext cx="0" cy="0"/>
          <a:chOff x="0" y="0"/>
          <a:chExt cx="0" cy="0"/>
        </a:xfrm>
      </p:grpSpPr>
      <p:sp>
        <p:nvSpPr>
          <p:cNvPr id="177" name="Google Shape;177;p7"/>
          <p:cNvSpPr txBox="1"/>
          <p:nvPr/>
        </p:nvSpPr>
        <p:spPr>
          <a:xfrm>
            <a:off x="1226820" y="324173"/>
            <a:ext cx="11834641" cy="1477328"/>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200" dirty="0">
                <a:solidFill>
                  <a:srgbClr val="033C5B"/>
                </a:solidFill>
                <a:sym typeface="Arial"/>
              </a:rPr>
              <a:t>Εφαρμογή του παιχνιδιού ρόλων ως εκπαιδευτική στρατηγική</a:t>
            </a:r>
            <a:br>
              <a:rPr lang="en-US" sz="3200" dirty="0">
                <a:solidFill>
                  <a:srgbClr val="033C5B"/>
                </a:solidFill>
                <a:sym typeface="Arial"/>
              </a:rPr>
            </a:br>
            <a:r>
              <a:rPr lang="en-US" sz="3200" dirty="0">
                <a:solidFill>
                  <a:srgbClr val="033C5B"/>
                </a:solidFill>
                <a:sym typeface="Arial"/>
              </a:rPr>
              <a:t>Στρατηγικές παιχνιδιού ρόλων</a:t>
            </a:r>
            <a:endParaRPr sz="3200" dirty="0"/>
          </a:p>
        </p:txBody>
      </p:sp>
      <p:sp>
        <p:nvSpPr>
          <p:cNvPr id="179" name="Google Shape;179;p7"/>
          <p:cNvSpPr/>
          <p:nvPr/>
        </p:nvSpPr>
        <p:spPr>
          <a:xfrm>
            <a:off x="17259300" y="-150232"/>
            <a:ext cx="1032201" cy="8963824"/>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7"/>
          <p:cNvSpPr/>
          <p:nvPr/>
        </p:nvSpPr>
        <p:spPr>
          <a:xfrm>
            <a:off x="0" y="-75116"/>
            <a:ext cx="1028700" cy="8888709"/>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7"/>
          <p:cNvSpPr/>
          <p:nvPr/>
        </p:nvSpPr>
        <p:spPr>
          <a:xfrm rot="5400000">
            <a:off x="-824" y="824"/>
            <a:ext cx="1030349" cy="1028700"/>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182" name="Google Shape;182;p7"/>
          <p:cNvSpPr/>
          <p:nvPr/>
        </p:nvSpPr>
        <p:spPr>
          <a:xfrm>
            <a:off x="0" y="5257590"/>
            <a:ext cx="1028700" cy="3556002"/>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
          <p:cNvSpPr/>
          <p:nvPr/>
        </p:nvSpPr>
        <p:spPr>
          <a:xfrm>
            <a:off x="17259300" y="5257590"/>
            <a:ext cx="1028700" cy="3556002"/>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7"/>
          <p:cNvSpPr/>
          <p:nvPr/>
        </p:nvSpPr>
        <p:spPr>
          <a:xfrm rot="10800000">
            <a:off x="17257651" y="1649"/>
            <a:ext cx="1030349" cy="1028700"/>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185" name="Google Shape;185;p7"/>
          <p:cNvSpPr/>
          <p:nvPr/>
        </p:nvSpPr>
        <p:spPr>
          <a:xfrm>
            <a:off x="310962" y="9525000"/>
            <a:ext cx="406777" cy="406777"/>
          </a:xfrm>
          <a:custGeom>
            <a:avLst/>
            <a:gdLst/>
            <a:ahLst/>
            <a:cxnLst/>
            <a:rect l="l" t="t" r="r" b="b"/>
            <a:pathLst>
              <a:path w="6350000" h="6350000" extrusionOk="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7"/>
          <p:cNvSpPr/>
          <p:nvPr/>
        </p:nvSpPr>
        <p:spPr>
          <a:xfrm>
            <a:off x="17572012" y="9525000"/>
            <a:ext cx="406777" cy="406777"/>
          </a:xfrm>
          <a:custGeom>
            <a:avLst/>
            <a:gdLst/>
            <a:ahLst/>
            <a:cxnLst/>
            <a:rect l="l" t="t" r="r" b="b"/>
            <a:pathLst>
              <a:path w="6350000" h="6350000" extrusionOk="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7"/>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3">
              <a:alphaModFix/>
            </a:blip>
            <a:stretch>
              <a:fillRect/>
            </a:stretch>
          </a:blipFill>
          <a:ln>
            <a:noFill/>
          </a:ln>
        </p:spPr>
        <p:txBody>
          <a:bodyPr/>
          <a:lstStyle/>
          <a:p>
            <a:endParaRPr lang="en-BE"/>
          </a:p>
        </p:txBody>
      </p:sp>
      <p:sp>
        <p:nvSpPr>
          <p:cNvPr id="188" name="Google Shape;188;p7"/>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4">
              <a:alphaModFix/>
            </a:blip>
            <a:stretch>
              <a:fillRect/>
            </a:stretch>
          </a:blipFill>
          <a:ln>
            <a:noFill/>
          </a:ln>
        </p:spPr>
        <p:txBody>
          <a:bodyPr/>
          <a:lstStyle/>
          <a:p>
            <a:endParaRPr lang="en-BE"/>
          </a:p>
        </p:txBody>
      </p:sp>
      <p:sp>
        <p:nvSpPr>
          <p:cNvPr id="190" name="Google Shape;190;p7"/>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1226820" y="2292165"/>
            <a:ext cx="8406890" cy="4308872"/>
          </a:xfrm>
          <a:prstGeom prst="rect">
            <a:avLst/>
          </a:prstGeom>
          <a:noFill/>
        </p:spPr>
        <p:txBody>
          <a:bodyPr wrap="square" rtlCol="0">
            <a:spAutoFit/>
          </a:bodyPr>
          <a:lstStyle/>
          <a:p>
            <a:pPr marL="342900" indent="-342900">
              <a:buFont typeface="Wingdings" panose="05000000000000000000" pitchFamily="2" charset="2"/>
              <a:buChar char="ü"/>
            </a:pPr>
            <a:endParaRPr lang="en-US" sz="2000" dirty="0">
              <a:solidFill>
                <a:schemeClr val="accent6">
                  <a:lumMod val="75000"/>
                </a:schemeClr>
              </a:solidFill>
            </a:endParaRPr>
          </a:p>
          <a:p>
            <a:pPr marL="342900" lvl="0" indent="-342900">
              <a:buFont typeface="Wingdings" panose="05000000000000000000" pitchFamily="2" charset="2"/>
              <a:buChar char="ü"/>
            </a:pPr>
            <a:r>
              <a:rPr lang="en-US" sz="2000" b="1" dirty="0">
                <a:solidFill>
                  <a:schemeClr val="accent6">
                    <a:lumMod val="75000"/>
                  </a:schemeClr>
                </a:solidFill>
              </a:rPr>
              <a:t>Σαφείς στόχοι</a:t>
            </a:r>
            <a:r>
              <a:rPr lang="en-US" sz="2000" dirty="0">
                <a:solidFill>
                  <a:schemeClr val="accent6">
                    <a:lumMod val="75000"/>
                  </a:schemeClr>
                </a:solidFill>
              </a:rPr>
              <a:t>: </a:t>
            </a:r>
            <a:r>
              <a:rPr lang="en-US" sz="2000" dirty="0"/>
              <a:t>Θέστε συγκεκριμένους στόχους για το τι σκοπεύει να επιτύχει το παιχνίδι ρόλων στο πλαίσιο της μαθησιακής διαδικασίας.</a:t>
            </a:r>
          </a:p>
          <a:p>
            <a:pPr marL="342900" lvl="0" indent="-342900">
              <a:buFont typeface="Wingdings" panose="05000000000000000000" pitchFamily="2" charset="2"/>
              <a:buChar char="ü"/>
            </a:pPr>
            <a:endParaRPr lang="en-US" sz="2000" dirty="0"/>
          </a:p>
          <a:p>
            <a:pPr marL="342900" lvl="0" indent="-342900">
              <a:buFont typeface="Wingdings" panose="05000000000000000000" pitchFamily="2" charset="2"/>
              <a:buChar char="ü"/>
            </a:pPr>
            <a:r>
              <a:rPr lang="en-US" sz="2000" b="1" dirty="0">
                <a:solidFill>
                  <a:schemeClr val="accent6">
                    <a:lumMod val="75000"/>
                  </a:schemeClr>
                </a:solidFill>
              </a:rPr>
              <a:t>Δομημένα σενάρια</a:t>
            </a:r>
            <a:r>
              <a:rPr lang="en-US" sz="2000" dirty="0">
                <a:solidFill>
                  <a:schemeClr val="accent6">
                    <a:lumMod val="75000"/>
                  </a:schemeClr>
                </a:solidFill>
              </a:rPr>
              <a:t>: </a:t>
            </a:r>
            <a:r>
              <a:rPr lang="en-US" sz="2000" dirty="0"/>
              <a:t>Προσφέρετε καλά αναπτυγμένα πλαίσια και σαφείς οδηγίες για να καθοδηγήσετε τους μαθητές στους ρόλους τους.</a:t>
            </a:r>
          </a:p>
          <a:p>
            <a:pPr marL="342900" lvl="0" indent="-342900">
              <a:buFont typeface="Wingdings" panose="05000000000000000000" pitchFamily="2" charset="2"/>
              <a:buChar char="ü"/>
            </a:pPr>
            <a:endParaRPr lang="en-US" sz="2000" dirty="0"/>
          </a:p>
          <a:p>
            <a:pPr marL="342900" lvl="0" indent="-342900">
              <a:buFont typeface="Wingdings" panose="05000000000000000000" pitchFamily="2" charset="2"/>
              <a:buChar char="ü"/>
            </a:pPr>
            <a:r>
              <a:rPr lang="en-US" sz="2000" b="1" dirty="0">
                <a:solidFill>
                  <a:schemeClr val="accent6">
                    <a:lumMod val="75000"/>
                  </a:schemeClr>
                </a:solidFill>
              </a:rPr>
              <a:t>Διαφορετική κατανομή ρόλων</a:t>
            </a:r>
            <a:r>
              <a:rPr lang="en-US" sz="2000" dirty="0">
                <a:solidFill>
                  <a:schemeClr val="accent6">
                    <a:lumMod val="75000"/>
                  </a:schemeClr>
                </a:solidFill>
              </a:rPr>
              <a:t>: </a:t>
            </a:r>
            <a:r>
              <a:rPr lang="en-US" sz="2000" dirty="0"/>
              <a:t>Εξασφαλίστε μια ποικιλία ρόλων που να ταιριάζουν σε διαφορετικές προσωπικότητες και μαθησιακά στυλ των μαθητών, ενισχύοντας τη συμμετοχικότητα της άσκησης.</a:t>
            </a:r>
          </a:p>
          <a:p>
            <a:pPr marL="342900" lvl="0" indent="-342900">
              <a:buFont typeface="Wingdings" panose="05000000000000000000" pitchFamily="2" charset="2"/>
              <a:buChar char="ü"/>
            </a:pPr>
            <a:endParaRPr lang="en-US" sz="2000" dirty="0"/>
          </a:p>
          <a:p>
            <a:pPr marL="342900" lvl="0" indent="-342900">
              <a:buFont typeface="Wingdings" panose="05000000000000000000" pitchFamily="2" charset="2"/>
              <a:buChar char="ü"/>
            </a:pPr>
            <a:r>
              <a:rPr lang="en-US" sz="2000" b="1" dirty="0">
                <a:solidFill>
                  <a:schemeClr val="accent6">
                    <a:lumMod val="75000"/>
                  </a:schemeClr>
                </a:solidFill>
              </a:rPr>
              <a:t>Αναστοχαστική ενημέρωση</a:t>
            </a:r>
            <a:r>
              <a:rPr lang="en-US" sz="2000" dirty="0">
                <a:solidFill>
                  <a:schemeClr val="accent6">
                    <a:lumMod val="75000"/>
                  </a:schemeClr>
                </a:solidFill>
              </a:rPr>
              <a:t>: </a:t>
            </a:r>
            <a:r>
              <a:rPr lang="en-US" sz="2000" dirty="0"/>
              <a:t>Οι συζητήσεις μετά τη δραστηριότητα είναι απαραίτητες για την εμπέδωση της μάθησης και τον αναστοχασμό της εμπειρίας. </a:t>
            </a:r>
          </a:p>
          <a:p>
            <a:endParaRPr lang="en-US" dirty="0"/>
          </a:p>
        </p:txBody>
      </p:sp>
      <p:sp>
        <p:nvSpPr>
          <p:cNvPr id="2" name="Rounded Rectangle 1"/>
          <p:cNvSpPr/>
          <p:nvPr/>
        </p:nvSpPr>
        <p:spPr>
          <a:xfrm>
            <a:off x="11430000" y="2784762"/>
            <a:ext cx="5583382" cy="2577069"/>
          </a:xfrm>
          <a:prstGeom prst="roundRect">
            <a:avLst/>
          </a:prstGeom>
          <a:noFill/>
          <a:ln w="762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5" name="TextBox 4"/>
          <p:cNvSpPr txBox="1"/>
          <p:nvPr/>
        </p:nvSpPr>
        <p:spPr>
          <a:xfrm>
            <a:off x="11647593" y="3103800"/>
            <a:ext cx="5389418" cy="1938992"/>
          </a:xfrm>
          <a:prstGeom prst="rect">
            <a:avLst/>
          </a:prstGeom>
          <a:noFill/>
        </p:spPr>
        <p:txBody>
          <a:bodyPr wrap="square" rtlCol="0">
            <a:spAutoFit/>
          </a:bodyPr>
          <a:lstStyle/>
          <a:p>
            <a:r>
              <a:rPr lang="en-US" sz="2000" dirty="0"/>
              <a:t>Σε ένα παιχνίδι ρόλων, πώς οι σαφείς στόχοι και τα δομημένα σενάρια σας βοηθούν να ασχοληθείτε με το έργο; Πώς μπορεί η διαφορετική κατανομή ρόλων να ωφελήσει τους μαθητές με διαφορετικά μαθησιακά στυλ και γιατί η αναστοχαστική ενημέρωση είναι σημαντική για την ενίσχυση όσων έχετε μάθει;</a:t>
            </a:r>
          </a:p>
        </p:txBody>
      </p:sp>
      <p:sp>
        <p:nvSpPr>
          <p:cNvPr id="6" name="Right Arrow 5"/>
          <p:cNvSpPr/>
          <p:nvPr/>
        </p:nvSpPr>
        <p:spPr>
          <a:xfrm>
            <a:off x="9168200" y="3995933"/>
            <a:ext cx="1828800" cy="373305"/>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0" name="Google Shape;193;p7"/>
          <p:cNvPicPr preferRelativeResize="0"/>
          <p:nvPr/>
        </p:nvPicPr>
        <p:blipFill rotWithShape="1">
          <a:blip r:embed="rId5">
            <a:alphaModFix/>
          </a:blip>
          <a:srcRect/>
          <a:stretch/>
        </p:blipFill>
        <p:spPr>
          <a:xfrm>
            <a:off x="13831549" y="5894228"/>
            <a:ext cx="2590800" cy="2590800"/>
          </a:xfrm>
          <a:prstGeom prst="rect">
            <a:avLst/>
          </a:prstGeom>
          <a:noFill/>
          <a:ln>
            <a:noFill/>
          </a:ln>
        </p:spPr>
      </p:pic>
      <p:sp>
        <p:nvSpPr>
          <p:cNvPr id="4" name="Google Shape;128;p3">
            <a:extLst>
              <a:ext uri="{FF2B5EF4-FFF2-40B4-BE49-F238E27FC236}">
                <a16:creationId xmlns:a16="http://schemas.microsoft.com/office/drawing/2014/main" id="{57BB8F65-C57B-F416-AB42-4D54D4DD2744}"/>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7" name="Google Shape;92;p1">
            <a:extLst>
              <a:ext uri="{FF2B5EF4-FFF2-40B4-BE49-F238E27FC236}">
                <a16:creationId xmlns:a16="http://schemas.microsoft.com/office/drawing/2014/main" id="{EB4F47F9-16C6-7DEF-C236-9F83095320DD}"/>
              </a:ext>
            </a:extLst>
          </p:cNvPr>
          <p:cNvPicPr preferRelativeResize="0"/>
          <p:nvPr/>
        </p:nvPicPr>
        <p:blipFill rotWithShape="1">
          <a:blip r:embed="rId6">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936727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197"/>
        <p:cNvGrpSpPr/>
        <p:nvPr/>
      </p:nvGrpSpPr>
      <p:grpSpPr>
        <a:xfrm>
          <a:off x="0" y="0"/>
          <a:ext cx="0" cy="0"/>
          <a:chOff x="0" y="0"/>
          <a:chExt cx="0" cy="0"/>
        </a:xfrm>
      </p:grpSpPr>
      <p:sp>
        <p:nvSpPr>
          <p:cNvPr id="198" name="Google Shape;198;p8"/>
          <p:cNvSpPr txBox="1"/>
          <p:nvPr/>
        </p:nvSpPr>
        <p:spPr>
          <a:xfrm>
            <a:off x="559140" y="914439"/>
            <a:ext cx="14353581" cy="2681247"/>
          </a:xfrm>
          <a:prstGeom prst="rect">
            <a:avLst/>
          </a:prstGeom>
          <a:noFill/>
          <a:ln>
            <a:noFill/>
          </a:ln>
        </p:spPr>
        <p:txBody>
          <a:bodyPr spcFirstLastPara="1" wrap="square" lIns="0" tIns="0" rIns="0" bIns="0" anchor="t" anchorCtr="0">
            <a:spAutoFit/>
          </a:bodyPr>
          <a:lstStyle/>
          <a:p>
            <a:pPr marL="0" marR="0" lvl="0" indent="0" algn="l" rtl="0">
              <a:lnSpc>
                <a:spcPct val="242000"/>
              </a:lnSpc>
              <a:spcBef>
                <a:spcPts val="0"/>
              </a:spcBef>
              <a:spcAft>
                <a:spcPts val="0"/>
              </a:spcAft>
              <a:buNone/>
            </a:pPr>
            <a:r>
              <a:rPr lang="en-US" sz="3200" dirty="0">
                <a:solidFill>
                  <a:srgbClr val="033C5B"/>
                </a:solidFill>
                <a:sym typeface="Arial"/>
              </a:rPr>
              <a:t>Εφαρμογή του παιχνιδιού ρόλων ως εκπαιδευτική στρατηγική </a:t>
            </a:r>
            <a:endParaRPr sz="3200" dirty="0"/>
          </a:p>
          <a:p>
            <a:pPr marL="0" marR="0" lvl="0" indent="0" algn="l" rtl="0">
              <a:lnSpc>
                <a:spcPct val="110012"/>
              </a:lnSpc>
              <a:spcBef>
                <a:spcPts val="0"/>
              </a:spcBef>
              <a:spcAft>
                <a:spcPts val="0"/>
              </a:spcAft>
              <a:buNone/>
            </a:pPr>
            <a:endParaRPr sz="8799" dirty="0">
              <a:solidFill>
                <a:srgbClr val="033C5B"/>
              </a:solidFill>
              <a:latin typeface="Arial"/>
              <a:ea typeface="Arial"/>
              <a:cs typeface="Arial"/>
              <a:sym typeface="Arial"/>
            </a:endParaRPr>
          </a:p>
        </p:txBody>
      </p:sp>
      <p:sp>
        <p:nvSpPr>
          <p:cNvPr id="199" name="Google Shape;199;p8"/>
          <p:cNvSpPr/>
          <p:nvPr/>
        </p:nvSpPr>
        <p:spPr>
          <a:xfrm>
            <a:off x="17044742" y="-150232"/>
            <a:ext cx="1246758" cy="8954299"/>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rot="-5400000">
            <a:off x="8522371" y="-8522371"/>
            <a:ext cx="1246758" cy="18291501"/>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rot="10800000">
            <a:off x="13961765" y="-1849"/>
            <a:ext cx="4329736" cy="432280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202" name="Google Shape;202;p8"/>
          <p:cNvSpPr/>
          <p:nvPr/>
        </p:nvSpPr>
        <p:spPr>
          <a:xfrm rot="10800000" flipH="1">
            <a:off x="16406647" y="0"/>
            <a:ext cx="1884854" cy="1884854"/>
          </a:xfrm>
          <a:custGeom>
            <a:avLst/>
            <a:gdLst/>
            <a:ahLst/>
            <a:cxnLst/>
            <a:rect l="l" t="t" r="r" b="b"/>
            <a:pathLst>
              <a:path w="1884854" h="1884854" extrusionOk="0">
                <a:moveTo>
                  <a:pt x="1884854" y="0"/>
                </a:moveTo>
                <a:lnTo>
                  <a:pt x="0" y="0"/>
                </a:lnTo>
                <a:lnTo>
                  <a:pt x="0" y="1884854"/>
                </a:lnTo>
                <a:lnTo>
                  <a:pt x="1884854" y="1884854"/>
                </a:lnTo>
                <a:lnTo>
                  <a:pt x="1884854" y="0"/>
                </a:lnTo>
                <a:close/>
              </a:path>
            </a:pathLst>
          </a:custGeom>
          <a:blipFill rotWithShape="1">
            <a:blip r:embed="rId4">
              <a:alphaModFix/>
            </a:blip>
            <a:stretch>
              <a:fillRect/>
            </a:stretch>
          </a:blipFill>
          <a:ln>
            <a:noFill/>
          </a:ln>
        </p:spPr>
        <p:txBody>
          <a:bodyPr/>
          <a:lstStyle/>
          <a:p>
            <a:endParaRPr lang="en-BE"/>
          </a:p>
        </p:txBody>
      </p:sp>
      <p:sp>
        <p:nvSpPr>
          <p:cNvPr id="204" name="Google Shape;204;p8"/>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205" name="Google Shape;205;p8"/>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207" name="Google Shape;207;p8"/>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txBox="1"/>
          <p:nvPr/>
        </p:nvSpPr>
        <p:spPr>
          <a:xfrm>
            <a:off x="633748" y="2520114"/>
            <a:ext cx="8676733" cy="6093936"/>
          </a:xfrm>
          <a:prstGeom prst="rect">
            <a:avLst/>
          </a:prstGeom>
          <a:noFill/>
          <a:ln>
            <a:noFill/>
          </a:ln>
        </p:spPr>
        <p:txBody>
          <a:bodyPr spcFirstLastPara="1" wrap="square" lIns="91425" tIns="45700" rIns="91425" bIns="45700" anchor="t" anchorCtr="0">
            <a:spAutoFit/>
          </a:bodyPr>
          <a:lstStyle/>
          <a:p>
            <a:pPr>
              <a:lnSpc>
                <a:spcPct val="150000"/>
              </a:lnSpc>
            </a:pPr>
            <a:r>
              <a:rPr lang="en-US" sz="2000" dirty="0"/>
              <a:t>Η προσαρμογή των δραστηριοτήτων παιχνιδιού ρόλων για την τάξη προϋποθέτει την εξέταση ορισμένων σημαντικών παραγόντων. Πρώτον, οι εκπαιδευτικοί θα πρέπει να </a:t>
            </a:r>
            <a:r>
              <a:rPr lang="en-US" sz="2000" b="1" dirty="0">
                <a:solidFill>
                  <a:schemeClr val="accent6">
                    <a:lumMod val="75000"/>
                  </a:schemeClr>
                </a:solidFill>
              </a:rPr>
              <a:t>δημιουργούν σενάρια</a:t>
            </a:r>
            <a:r>
              <a:rPr lang="en-US" sz="2000" b="1" dirty="0"/>
              <a:t> </a:t>
            </a:r>
            <a:r>
              <a:rPr lang="en-US" sz="2000" dirty="0"/>
              <a:t>που σχετίζονται με την ύλη του μαθήματος και συνδέονται με τις εμπειρίες και τα ενδιαφέροντα των μαθητών. Δεύτερον, </a:t>
            </a:r>
            <a:r>
              <a:rPr lang="en-US" sz="2000" b="1" dirty="0">
                <a:solidFill>
                  <a:schemeClr val="accent6">
                    <a:lumMod val="75000"/>
                  </a:schemeClr>
                </a:solidFill>
              </a:rPr>
              <a:t>οι ρόλοι </a:t>
            </a:r>
            <a:r>
              <a:rPr lang="en-US" sz="2000" dirty="0"/>
              <a:t>θα πρέπει να ανατίθενται στους μαθητές με τρόπο που να τους προκαλεί αλλά και να ταιριάζει στα δυνατά τους σημεία και στα επίπεδα άνεσής τους. Τέλος, η παροχή </a:t>
            </a:r>
            <a:r>
              <a:rPr lang="en-US" sz="2000" b="1" dirty="0">
                <a:solidFill>
                  <a:schemeClr val="accent6">
                    <a:lumMod val="75000"/>
                  </a:schemeClr>
                </a:solidFill>
              </a:rPr>
              <a:t>ευελιξίας </a:t>
            </a:r>
            <a:r>
              <a:rPr lang="en-US" sz="2000" dirty="0"/>
              <a:t>στον τρόπο ερμηνείας των ρόλων ενθαρρύνει τη δημιουργικότητα και επιτρέπει στους μαθητές να εκφραστούν. Εστιάζοντας σε αυτές τις πτυχές, οι εκπαιδευτικοί μπορούν να δημιουργήσουν ελκυστικές δραστηριότητες παιχνιδιού ρόλων που ενισχύουν τη μάθηση των μαθητών.</a:t>
            </a:r>
          </a:p>
          <a:p>
            <a:pPr>
              <a:lnSpc>
                <a:spcPct val="150000"/>
              </a:lnSpc>
            </a:pPr>
            <a:r>
              <a:rPr lang="en-US" sz="2000" dirty="0"/>
              <a:t>Παρακολουθήστε αυτό το βίντεο από την Ακαδημία K. Patricia </a:t>
            </a:r>
            <a:r>
              <a:rPr lang="en-US" sz="2000" dirty="0" err="1"/>
              <a:t>Kross </a:t>
            </a:r>
            <a:r>
              <a:rPr lang="en-US" sz="2000" dirty="0"/>
              <a:t>για να μάθετε περισσότερα για το παιχνίδι ρόλων.  </a:t>
            </a:r>
          </a:p>
        </p:txBody>
      </p:sp>
      <p:sp>
        <p:nvSpPr>
          <p:cNvPr id="209" name="Google Shape;209;p8"/>
          <p:cNvSpPr txBox="1"/>
          <p:nvPr/>
        </p:nvSpPr>
        <p:spPr>
          <a:xfrm>
            <a:off x="508526" y="6222292"/>
            <a:ext cx="1503627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 </a:t>
            </a:r>
            <a:endParaRPr sz="2400">
              <a:solidFill>
                <a:schemeClr val="dk1"/>
              </a:solidFill>
              <a:latin typeface="Arial"/>
              <a:ea typeface="Arial"/>
              <a:cs typeface="Arial"/>
              <a:sym typeface="Arial"/>
            </a:endParaRPr>
          </a:p>
        </p:txBody>
      </p:sp>
      <p:pic>
        <p:nvPicPr>
          <p:cNvPr id="2" name="ztCYENO1ydA"/>
          <p:cNvPicPr>
            <a:picLocks noRot="1" noChangeAspect="1"/>
          </p:cNvPicPr>
          <p:nvPr>
            <a:videoFile r:link="rId1"/>
          </p:nvPr>
        </p:nvPicPr>
        <p:blipFill>
          <a:blip r:embed="rId7"/>
          <a:stretch>
            <a:fillRect/>
          </a:stretch>
        </p:blipFill>
        <p:spPr>
          <a:xfrm>
            <a:off x="9719641" y="2853563"/>
            <a:ext cx="6506782" cy="3660065"/>
          </a:xfrm>
          <a:prstGeom prst="rect">
            <a:avLst/>
          </a:prstGeom>
        </p:spPr>
      </p:pic>
      <p:sp>
        <p:nvSpPr>
          <p:cNvPr id="3" name="TextBox 2"/>
          <p:cNvSpPr txBox="1"/>
          <p:nvPr/>
        </p:nvSpPr>
        <p:spPr>
          <a:xfrm>
            <a:off x="10319432" y="6683957"/>
            <a:ext cx="5492559" cy="307777"/>
          </a:xfrm>
          <a:prstGeom prst="rect">
            <a:avLst/>
          </a:prstGeom>
          <a:noFill/>
        </p:spPr>
        <p:txBody>
          <a:bodyPr wrap="square" rtlCol="0">
            <a:spAutoFit/>
          </a:bodyPr>
          <a:lstStyle/>
          <a:p>
            <a:r>
              <a:rPr lang="en-US" dirty="0"/>
              <a:t>https://www.youtube.com/watch?v=ztCYENO1ydA</a:t>
            </a:r>
          </a:p>
        </p:txBody>
      </p:sp>
      <p:sp>
        <p:nvSpPr>
          <p:cNvPr id="4" name="Google Shape;128;p3">
            <a:extLst>
              <a:ext uri="{FF2B5EF4-FFF2-40B4-BE49-F238E27FC236}">
                <a16:creationId xmlns:a16="http://schemas.microsoft.com/office/drawing/2014/main" id="{3C6531DA-47F3-1E70-27C8-7EEBED79DA85}"/>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5" name="Google Shape;92;p1">
            <a:extLst>
              <a:ext uri="{FF2B5EF4-FFF2-40B4-BE49-F238E27FC236}">
                <a16:creationId xmlns:a16="http://schemas.microsoft.com/office/drawing/2014/main" id="{1CD9D21C-AF41-7CCC-8345-2C0D21ACD2CA}"/>
              </a:ext>
            </a:extLst>
          </p:cNvPr>
          <p:cNvPicPr preferRelativeResize="0"/>
          <p:nvPr/>
        </p:nvPicPr>
        <p:blipFill rotWithShape="1">
          <a:blip r:embed="rId8">
            <a:alphaModFix/>
          </a:blip>
          <a:srcRect/>
          <a:stretch/>
        </p:blipFill>
        <p:spPr>
          <a:xfrm>
            <a:off x="16417863" y="9142466"/>
            <a:ext cx="1310997" cy="4767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197"/>
        <p:cNvGrpSpPr/>
        <p:nvPr/>
      </p:nvGrpSpPr>
      <p:grpSpPr>
        <a:xfrm>
          <a:off x="0" y="0"/>
          <a:ext cx="0" cy="0"/>
          <a:chOff x="0" y="0"/>
          <a:chExt cx="0" cy="0"/>
        </a:xfrm>
      </p:grpSpPr>
      <p:sp>
        <p:nvSpPr>
          <p:cNvPr id="198" name="Google Shape;198;p8"/>
          <p:cNvSpPr txBox="1"/>
          <p:nvPr/>
        </p:nvSpPr>
        <p:spPr>
          <a:xfrm>
            <a:off x="707485" y="1359232"/>
            <a:ext cx="14353581" cy="350846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200" dirty="0">
                <a:solidFill>
                  <a:srgbClr val="033C5B"/>
                </a:solidFill>
                <a:sym typeface="Arial"/>
              </a:rPr>
              <a:t>Εφαρμογή του παιχνιδιού ρόλων ως εκπαιδευτική στρατηγική</a:t>
            </a:r>
          </a:p>
          <a:p>
            <a:pPr marL="0" marR="0" lvl="0" indent="0" algn="l" rtl="0">
              <a:lnSpc>
                <a:spcPct val="150000"/>
              </a:lnSpc>
              <a:spcBef>
                <a:spcPts val="0"/>
              </a:spcBef>
              <a:spcAft>
                <a:spcPts val="0"/>
              </a:spcAft>
              <a:buNone/>
            </a:pPr>
            <a:r>
              <a:rPr lang="en-US" sz="3200" dirty="0">
                <a:solidFill>
                  <a:srgbClr val="033C5B"/>
                </a:solidFill>
              </a:rPr>
              <a:t>Προκλήσεις και </a:t>
            </a:r>
            <a:r>
              <a:rPr lang="en-US" sz="3200" dirty="0">
                <a:solidFill>
                  <a:srgbClr val="033C5B"/>
                </a:solidFill>
                <a:sym typeface="Arial"/>
              </a:rPr>
              <a:t>λύσεις </a:t>
            </a:r>
            <a:endParaRPr sz="3200" dirty="0"/>
          </a:p>
          <a:p>
            <a:pPr marL="0" marR="0" lvl="0" indent="0" algn="l" rtl="0">
              <a:lnSpc>
                <a:spcPct val="150000"/>
              </a:lnSpc>
              <a:spcBef>
                <a:spcPts val="0"/>
              </a:spcBef>
              <a:spcAft>
                <a:spcPts val="0"/>
              </a:spcAft>
              <a:buNone/>
            </a:pPr>
            <a:endParaRPr sz="8799" dirty="0">
              <a:solidFill>
                <a:srgbClr val="033C5B"/>
              </a:solidFill>
              <a:latin typeface="Arial"/>
              <a:ea typeface="Arial"/>
              <a:cs typeface="Arial"/>
              <a:sym typeface="Arial"/>
            </a:endParaRPr>
          </a:p>
        </p:txBody>
      </p:sp>
      <p:sp>
        <p:nvSpPr>
          <p:cNvPr id="199" name="Google Shape;199;p8"/>
          <p:cNvSpPr/>
          <p:nvPr/>
        </p:nvSpPr>
        <p:spPr>
          <a:xfrm>
            <a:off x="17044742" y="-150232"/>
            <a:ext cx="1246758" cy="8954299"/>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rot="-5400000">
            <a:off x="8522371" y="-8522371"/>
            <a:ext cx="1246758" cy="18291501"/>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rot="10800000">
            <a:off x="13961765" y="-1849"/>
            <a:ext cx="4329736" cy="432280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202" name="Google Shape;202;p8"/>
          <p:cNvSpPr/>
          <p:nvPr/>
        </p:nvSpPr>
        <p:spPr>
          <a:xfrm rot="10800000" flipH="1">
            <a:off x="16406647" y="0"/>
            <a:ext cx="1884854" cy="1884854"/>
          </a:xfrm>
          <a:custGeom>
            <a:avLst/>
            <a:gdLst/>
            <a:ahLst/>
            <a:cxnLst/>
            <a:rect l="l" t="t" r="r" b="b"/>
            <a:pathLst>
              <a:path w="1884854" h="1884854" extrusionOk="0">
                <a:moveTo>
                  <a:pt x="1884854" y="0"/>
                </a:moveTo>
                <a:lnTo>
                  <a:pt x="0" y="0"/>
                </a:lnTo>
                <a:lnTo>
                  <a:pt x="0" y="1884854"/>
                </a:lnTo>
                <a:lnTo>
                  <a:pt x="1884854" y="1884854"/>
                </a:lnTo>
                <a:lnTo>
                  <a:pt x="1884854" y="0"/>
                </a:lnTo>
                <a:close/>
              </a:path>
            </a:pathLst>
          </a:custGeom>
          <a:blipFill rotWithShape="1">
            <a:blip r:embed="rId3">
              <a:alphaModFix/>
            </a:blip>
            <a:stretch>
              <a:fillRect/>
            </a:stretch>
          </a:blipFill>
          <a:ln>
            <a:noFill/>
          </a:ln>
        </p:spPr>
        <p:txBody>
          <a:bodyPr/>
          <a:lstStyle/>
          <a:p>
            <a:endParaRPr lang="en-BE"/>
          </a:p>
        </p:txBody>
      </p:sp>
      <p:sp>
        <p:nvSpPr>
          <p:cNvPr id="204" name="Google Shape;204;p8"/>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4">
              <a:alphaModFix/>
            </a:blip>
            <a:stretch>
              <a:fillRect/>
            </a:stretch>
          </a:blipFill>
          <a:ln>
            <a:noFill/>
          </a:ln>
        </p:spPr>
        <p:txBody>
          <a:bodyPr/>
          <a:lstStyle/>
          <a:p>
            <a:endParaRPr lang="en-BE"/>
          </a:p>
        </p:txBody>
      </p:sp>
      <p:sp>
        <p:nvSpPr>
          <p:cNvPr id="205" name="Google Shape;205;p8"/>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5">
              <a:alphaModFix/>
            </a:blip>
            <a:stretch>
              <a:fillRect/>
            </a:stretch>
          </a:blipFill>
          <a:ln>
            <a:noFill/>
          </a:ln>
        </p:spPr>
        <p:txBody>
          <a:bodyPr/>
          <a:lstStyle/>
          <a:p>
            <a:endParaRPr lang="en-BE"/>
          </a:p>
        </p:txBody>
      </p:sp>
      <p:sp>
        <p:nvSpPr>
          <p:cNvPr id="207" name="Google Shape;207;p8"/>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txBox="1"/>
          <p:nvPr/>
        </p:nvSpPr>
        <p:spPr>
          <a:xfrm>
            <a:off x="508526" y="6222292"/>
            <a:ext cx="1503627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 </a:t>
            </a:r>
            <a:endParaRPr sz="2400">
              <a:solidFill>
                <a:schemeClr val="dk1"/>
              </a:solidFill>
              <a:latin typeface="Arial"/>
              <a:ea typeface="Arial"/>
              <a:cs typeface="Arial"/>
              <a:sym typeface="Arial"/>
            </a:endParaRPr>
          </a:p>
        </p:txBody>
      </p:sp>
      <p:pic>
        <p:nvPicPr>
          <p:cNvPr id="15" name="image6.png"/>
          <p:cNvPicPr/>
          <p:nvPr/>
        </p:nvPicPr>
        <p:blipFill>
          <a:blip r:embed="rId6"/>
          <a:srcRect/>
          <a:stretch>
            <a:fillRect/>
          </a:stretch>
        </p:blipFill>
        <p:spPr>
          <a:xfrm>
            <a:off x="2099042" y="2948967"/>
            <a:ext cx="4665518" cy="5690663"/>
          </a:xfrm>
          <a:prstGeom prst="rect">
            <a:avLst/>
          </a:prstGeom>
          <a:ln/>
        </p:spPr>
      </p:pic>
      <p:sp>
        <p:nvSpPr>
          <p:cNvPr id="4" name="Rounded Rectangle 3"/>
          <p:cNvSpPr/>
          <p:nvPr/>
        </p:nvSpPr>
        <p:spPr>
          <a:xfrm>
            <a:off x="7800630" y="2717067"/>
            <a:ext cx="4093814" cy="5448065"/>
          </a:xfrm>
          <a:prstGeom prst="roundRect">
            <a:avLst/>
          </a:prstGeom>
          <a:noFill/>
          <a:ln w="762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5" name="TextBox 4"/>
          <p:cNvSpPr txBox="1"/>
          <p:nvPr/>
        </p:nvSpPr>
        <p:spPr>
          <a:xfrm>
            <a:off x="8093826" y="3366869"/>
            <a:ext cx="3650107" cy="4924425"/>
          </a:xfrm>
          <a:prstGeom prst="rect">
            <a:avLst/>
          </a:prstGeom>
          <a:noFill/>
        </p:spPr>
        <p:txBody>
          <a:bodyPr wrap="square" rtlCol="0">
            <a:spAutoFit/>
          </a:bodyPr>
          <a:lstStyle/>
          <a:p>
            <a:r>
              <a:rPr lang="en-US" sz="2000" b="1" dirty="0">
                <a:solidFill>
                  <a:schemeClr val="accent6">
                    <a:lumMod val="75000"/>
                  </a:schemeClr>
                </a:solidFill>
              </a:rPr>
              <a:t>Ξεπερνώντας την αναστολή</a:t>
            </a:r>
            <a:r>
              <a:rPr lang="en-US" sz="2000" dirty="0">
                <a:solidFill>
                  <a:schemeClr val="accent6">
                    <a:lumMod val="75000"/>
                  </a:schemeClr>
                </a:solidFill>
              </a:rPr>
              <a:t>: </a:t>
            </a:r>
            <a:r>
              <a:rPr lang="en-US" sz="2000" dirty="0"/>
              <a:t>Ορισμένοι μαθητές μπορεί αρχικά να νιώθουν ντροπαλοί ή άβολα. Οι ασκήσεις προθέρμανσης μπορούν να βοηθήσουν τους μαθητές να διευκολυνθούν στο παιχνίδι ρόλων.</a:t>
            </a:r>
          </a:p>
          <a:p>
            <a:endParaRPr lang="en-US" sz="2000" dirty="0">
              <a:solidFill>
                <a:schemeClr val="accent6">
                  <a:lumMod val="75000"/>
                </a:schemeClr>
              </a:solidFill>
            </a:endParaRPr>
          </a:p>
          <a:p>
            <a:r>
              <a:rPr lang="en-US" sz="2000" b="1" dirty="0">
                <a:solidFill>
                  <a:schemeClr val="accent6">
                    <a:lumMod val="75000"/>
                  </a:schemeClr>
                </a:solidFill>
              </a:rPr>
              <a:t>Πρόληψη της κυριαρχίας</a:t>
            </a:r>
            <a:r>
              <a:rPr lang="en-US" sz="2000" dirty="0">
                <a:solidFill>
                  <a:schemeClr val="accent6">
                    <a:lumMod val="75000"/>
                  </a:schemeClr>
                </a:solidFill>
              </a:rPr>
              <a:t>: </a:t>
            </a:r>
            <a:r>
              <a:rPr lang="en-US" sz="2000" dirty="0"/>
              <a:t>Ορίστε σαφείς κανόνες συμμετοχής και ενθαρρύνετε τους πιο ήσυχους μαθητές για να εξασφαλίσετε ισορροπημένη συμμετοχή.</a:t>
            </a:r>
          </a:p>
          <a:p>
            <a:endParaRPr lang="en-US" dirty="0"/>
          </a:p>
        </p:txBody>
      </p:sp>
      <p:sp>
        <p:nvSpPr>
          <p:cNvPr id="7" name="TextBox 6"/>
          <p:cNvSpPr txBox="1"/>
          <p:nvPr/>
        </p:nvSpPr>
        <p:spPr>
          <a:xfrm>
            <a:off x="8077401" y="2948037"/>
            <a:ext cx="3780253" cy="400110"/>
          </a:xfrm>
          <a:prstGeom prst="rect">
            <a:avLst/>
          </a:prstGeom>
          <a:noFill/>
        </p:spPr>
        <p:txBody>
          <a:bodyPr wrap="square" rtlCol="0">
            <a:spAutoFit/>
          </a:bodyPr>
          <a:lstStyle/>
          <a:p>
            <a:r>
              <a:rPr lang="en-US" sz="2000" b="1" dirty="0">
                <a:solidFill>
                  <a:schemeClr val="accent6">
                    <a:lumMod val="75000"/>
                  </a:schemeClr>
                </a:solidFill>
              </a:rPr>
              <a:t>Προκλήσεις και λύσεις</a:t>
            </a:r>
          </a:p>
        </p:txBody>
      </p:sp>
      <p:pic>
        <p:nvPicPr>
          <p:cNvPr id="21" name="Google Shape;210;p8"/>
          <p:cNvPicPr preferRelativeResize="0"/>
          <p:nvPr/>
        </p:nvPicPr>
        <p:blipFill rotWithShape="1">
          <a:blip r:embed="rId7">
            <a:alphaModFix/>
          </a:blip>
          <a:srcRect/>
          <a:stretch/>
        </p:blipFill>
        <p:spPr>
          <a:xfrm>
            <a:off x="13586292" y="6399370"/>
            <a:ext cx="2012981" cy="2012981"/>
          </a:xfrm>
          <a:prstGeom prst="rect">
            <a:avLst/>
          </a:prstGeom>
          <a:noFill/>
          <a:ln>
            <a:noFill/>
          </a:ln>
        </p:spPr>
      </p:pic>
      <p:sp>
        <p:nvSpPr>
          <p:cNvPr id="9" name="TextBox 8"/>
          <p:cNvSpPr txBox="1"/>
          <p:nvPr/>
        </p:nvSpPr>
        <p:spPr>
          <a:xfrm>
            <a:off x="3428308" y="8273692"/>
            <a:ext cx="1814946" cy="276999"/>
          </a:xfrm>
          <a:prstGeom prst="rect">
            <a:avLst/>
          </a:prstGeom>
          <a:noFill/>
        </p:spPr>
        <p:txBody>
          <a:bodyPr wrap="square" rtlCol="0">
            <a:spAutoFit/>
          </a:bodyPr>
          <a:lstStyle/>
          <a:p>
            <a:r>
              <a:rPr lang="en-US" sz="1200" dirty="0"/>
              <a:t>Φτιαγμένο με AI</a:t>
            </a:r>
          </a:p>
        </p:txBody>
      </p:sp>
      <p:sp>
        <p:nvSpPr>
          <p:cNvPr id="2" name="Google Shape;128;p3">
            <a:extLst>
              <a:ext uri="{FF2B5EF4-FFF2-40B4-BE49-F238E27FC236}">
                <a16:creationId xmlns:a16="http://schemas.microsoft.com/office/drawing/2014/main" id="{04AF573A-02C5-E53D-8C20-C42326406C13}"/>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3" name="Google Shape;92;p1">
            <a:extLst>
              <a:ext uri="{FF2B5EF4-FFF2-40B4-BE49-F238E27FC236}">
                <a16:creationId xmlns:a16="http://schemas.microsoft.com/office/drawing/2014/main" id="{5F95D828-77AA-CC75-40FE-3AEC3DB2B7EA}"/>
              </a:ext>
            </a:extLst>
          </p:cNvPr>
          <p:cNvPicPr preferRelativeResize="0"/>
          <p:nvPr/>
        </p:nvPicPr>
        <p:blipFill rotWithShape="1">
          <a:blip r:embed="rId8">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847962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214"/>
        <p:cNvGrpSpPr/>
        <p:nvPr/>
      </p:nvGrpSpPr>
      <p:grpSpPr>
        <a:xfrm>
          <a:off x="0" y="0"/>
          <a:ext cx="0" cy="0"/>
          <a:chOff x="0" y="0"/>
          <a:chExt cx="0" cy="0"/>
        </a:xfrm>
      </p:grpSpPr>
      <p:sp>
        <p:nvSpPr>
          <p:cNvPr id="215" name="Google Shape;215;p9"/>
          <p:cNvSpPr txBox="1"/>
          <p:nvPr/>
        </p:nvSpPr>
        <p:spPr>
          <a:xfrm>
            <a:off x="2956987" y="-38241"/>
            <a:ext cx="13265244" cy="1340688"/>
          </a:xfrm>
          <a:prstGeom prst="rect">
            <a:avLst/>
          </a:prstGeom>
          <a:noFill/>
          <a:ln>
            <a:noFill/>
          </a:ln>
        </p:spPr>
        <p:txBody>
          <a:bodyPr spcFirstLastPara="1" wrap="square" lIns="0" tIns="0" rIns="0" bIns="0" anchor="t" anchorCtr="0">
            <a:spAutoFit/>
          </a:bodyPr>
          <a:lstStyle/>
          <a:p>
            <a:pPr marL="0" marR="0" lvl="0" indent="0" algn="l" rtl="0">
              <a:lnSpc>
                <a:spcPct val="242000"/>
              </a:lnSpc>
              <a:spcBef>
                <a:spcPts val="0"/>
              </a:spcBef>
              <a:spcAft>
                <a:spcPts val="0"/>
              </a:spcAft>
              <a:buNone/>
            </a:pPr>
            <a:r>
              <a:rPr lang="en-US" sz="3600" dirty="0" err="1">
                <a:solidFill>
                  <a:srgbClr val="033C5B"/>
                </a:solidFill>
                <a:latin typeface="Arial"/>
                <a:ea typeface="Arial"/>
                <a:cs typeface="Arial"/>
                <a:sym typeface="Arial"/>
              </a:rPr>
              <a:t>Εφ</a:t>
            </a:r>
            <a:r>
              <a:rPr lang="en-US" sz="3600" dirty="0">
                <a:solidFill>
                  <a:srgbClr val="033C5B"/>
                </a:solidFill>
                <a:latin typeface="Arial"/>
                <a:ea typeface="Arial"/>
                <a:cs typeface="Arial"/>
                <a:sym typeface="Arial"/>
              </a:rPr>
              <a:t>αρμογή του παιχνιδιού ρόλων ως εκπαιδευτική στρατηγική </a:t>
            </a:r>
            <a:endParaRPr sz="3600" dirty="0">
              <a:solidFill>
                <a:srgbClr val="033C5B"/>
              </a:solidFill>
              <a:latin typeface="Arial"/>
              <a:ea typeface="Arial"/>
              <a:cs typeface="Arial"/>
              <a:sym typeface="Arial"/>
            </a:endParaRPr>
          </a:p>
        </p:txBody>
      </p:sp>
      <p:sp>
        <p:nvSpPr>
          <p:cNvPr id="216" name="Google Shape;216;p9"/>
          <p:cNvSpPr/>
          <p:nvPr/>
        </p:nvSpPr>
        <p:spPr>
          <a:xfrm>
            <a:off x="-130877" y="-38241"/>
            <a:ext cx="2766824" cy="5218616"/>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rot="5400000">
            <a:off x="0" y="2507553"/>
            <a:ext cx="2635947" cy="2635947"/>
          </a:xfrm>
          <a:custGeom>
            <a:avLst/>
            <a:gdLst/>
            <a:ahLst/>
            <a:cxnLst/>
            <a:rect l="l" t="t" r="r" b="b"/>
            <a:pathLst>
              <a:path w="2635947" h="2635947" extrusionOk="0">
                <a:moveTo>
                  <a:pt x="0" y="0"/>
                </a:moveTo>
                <a:lnTo>
                  <a:pt x="2635947" y="0"/>
                </a:lnTo>
                <a:lnTo>
                  <a:pt x="2635947" y="2635947"/>
                </a:lnTo>
                <a:lnTo>
                  <a:pt x="0" y="2635947"/>
                </a:lnTo>
                <a:lnTo>
                  <a:pt x="0" y="0"/>
                </a:lnTo>
                <a:close/>
              </a:path>
            </a:pathLst>
          </a:custGeom>
          <a:blipFill rotWithShape="1">
            <a:blip r:embed="rId3">
              <a:alphaModFix/>
            </a:blip>
            <a:stretch>
              <a:fillRect/>
            </a:stretch>
          </a:blipFill>
          <a:ln>
            <a:noFill/>
          </a:ln>
        </p:spPr>
        <p:txBody>
          <a:bodyPr/>
          <a:lstStyle/>
          <a:p>
            <a:endParaRPr lang="en-BE"/>
          </a:p>
        </p:txBody>
      </p:sp>
      <p:sp>
        <p:nvSpPr>
          <p:cNvPr id="218" name="Google Shape;218;p9"/>
          <p:cNvSpPr/>
          <p:nvPr/>
        </p:nvSpPr>
        <p:spPr>
          <a:xfrm>
            <a:off x="-130877" y="5143500"/>
            <a:ext cx="2766824" cy="3665330"/>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rot="5400000" flipH="1">
            <a:off x="0" y="5143500"/>
            <a:ext cx="2635947" cy="2635947"/>
          </a:xfrm>
          <a:custGeom>
            <a:avLst/>
            <a:gdLst/>
            <a:ahLst/>
            <a:cxnLst/>
            <a:rect l="l" t="t" r="r" b="b"/>
            <a:pathLst>
              <a:path w="2635947" h="2635947" extrusionOk="0">
                <a:moveTo>
                  <a:pt x="2635947" y="0"/>
                </a:moveTo>
                <a:lnTo>
                  <a:pt x="0" y="0"/>
                </a:lnTo>
                <a:lnTo>
                  <a:pt x="0" y="2635947"/>
                </a:lnTo>
                <a:lnTo>
                  <a:pt x="2635947" y="2635947"/>
                </a:lnTo>
                <a:lnTo>
                  <a:pt x="2635947" y="0"/>
                </a:lnTo>
                <a:close/>
              </a:path>
            </a:pathLst>
          </a:custGeom>
          <a:blipFill rotWithShape="1">
            <a:blip r:embed="rId4">
              <a:alphaModFix/>
            </a:blip>
            <a:stretch>
              <a:fillRect/>
            </a:stretch>
          </a:blipFill>
          <a:ln>
            <a:noFill/>
          </a:ln>
        </p:spPr>
        <p:txBody>
          <a:bodyPr/>
          <a:lstStyle/>
          <a:p>
            <a:endParaRPr lang="en-BE"/>
          </a:p>
        </p:txBody>
      </p:sp>
      <p:sp>
        <p:nvSpPr>
          <p:cNvPr id="220" name="Google Shape;220;p9"/>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221" name="Google Shape;221;p9"/>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223" name="Google Shape;223;p9"/>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4" name="Google Shape;224;p9"/>
          <p:cNvPicPr preferRelativeResize="0"/>
          <p:nvPr/>
        </p:nvPicPr>
        <p:blipFill rotWithShape="1">
          <a:blip r:embed="rId7">
            <a:alphaModFix/>
          </a:blip>
          <a:srcRect/>
          <a:stretch/>
        </p:blipFill>
        <p:spPr>
          <a:xfrm>
            <a:off x="4114800" y="4760883"/>
            <a:ext cx="3828288" cy="3828288"/>
          </a:xfrm>
          <a:prstGeom prst="rect">
            <a:avLst/>
          </a:prstGeom>
          <a:noFill/>
          <a:ln>
            <a:noFill/>
          </a:ln>
        </p:spPr>
      </p:pic>
      <p:sp>
        <p:nvSpPr>
          <p:cNvPr id="225" name="Google Shape;225;p9"/>
          <p:cNvSpPr/>
          <p:nvPr/>
        </p:nvSpPr>
        <p:spPr>
          <a:xfrm>
            <a:off x="7010400" y="5448300"/>
            <a:ext cx="533400" cy="228600"/>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26" name="Google Shape;226;p9"/>
          <p:cNvSpPr/>
          <p:nvPr/>
        </p:nvSpPr>
        <p:spPr>
          <a:xfrm>
            <a:off x="8305800" y="4823770"/>
            <a:ext cx="450160" cy="346519"/>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27" name="Google Shape;227;p9"/>
          <p:cNvSpPr txBox="1"/>
          <p:nvPr/>
        </p:nvSpPr>
        <p:spPr>
          <a:xfrm>
            <a:off x="10515600" y="1759220"/>
            <a:ext cx="7010400"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Μια πολύ ωραία προσέγγιση που μπορείτε να εφαρμόσετε είναι να μάθετε σταδιακά τις προσωπικότητες του κάθε μαθητή και τι μπορεί να σημαίνει αυτό για το ρόλο που θα αναλάβει. Από τη μία πλευρά, αυτό θα μπορούσε να χρησιμοποιηθεί για την παροχή συμβατών ρόλων ώστε να γίνει η διαδικασία μάθησης πιο ευχάριστη για τον μαθητή. Από την άλλη πλευρά, μπορούν να δοθούν ασύμβατοι ρόλοι στους μαθητές προκειμένου να βγουν από τη ζώνη άνεσής τους. Εάν δυσκολεύονται, μπορείτε να τους καθοδηγήσετε να ζητήσουν βοήθεια όταν χρειάζεται. Αντί να αγωνίζονται ατομικά, ο μαθητής θα πρέπει να κατανοήσει ότι οι αδυναμίες είναι τόσο προκλήσεις που μπορούν να ξεπεράσουν και να αναπτυχθούν όσο και ευκαιρίες για την εφαρμογή μιας μεγαλύτερης δεξαμενής λύσεων που προσφέρονται από ολόκληρη την ομάδα. </a:t>
            </a:r>
            <a:endParaRPr sz="1800">
              <a:solidFill>
                <a:schemeClr val="dk1"/>
              </a:solidFill>
              <a:latin typeface="Calibri"/>
              <a:ea typeface="Calibri"/>
              <a:cs typeface="Calibri"/>
              <a:sym typeface="Calibri"/>
            </a:endParaRPr>
          </a:p>
        </p:txBody>
      </p:sp>
      <p:sp>
        <p:nvSpPr>
          <p:cNvPr id="228" name="Google Shape;228;p9"/>
          <p:cNvSpPr/>
          <p:nvPr/>
        </p:nvSpPr>
        <p:spPr>
          <a:xfrm>
            <a:off x="8095488" y="1063856"/>
            <a:ext cx="10192512" cy="4902996"/>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29" name="Google Shape;229;p9"/>
          <p:cNvSpPr txBox="1"/>
          <p:nvPr/>
        </p:nvSpPr>
        <p:spPr>
          <a:xfrm>
            <a:off x="9121129" y="1940267"/>
            <a:ext cx="7924800"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Μια πολύ ωραία προσέγγιση που μπορείτε να εφαρμόσετε είναι να μάθετε σταδιακά τις προσωπικότητες του κάθε μαθητή και τι μπορεί να σημαίνει αυτό για το ρόλο που θα αναλάβει. Από τη μία πλευρά, αυτό θα μπορούσε να χρησιμοποιηθεί για την παροχή συμβατών ρόλων ώστε να γίνει η διαδικασία μάθησης πιο ευχάριστη για τον μαθητή. Από την άλλη πλευρά, μπορούν να δοθούν ασύμβατοι ρόλοι στους μαθητές προκειμένου να βγουν από τη ζώνη άνεσής τους. Εάν δυσκολεύονται, μπορείτε να τους καθοδηγήσετε να ζητήσουν βοήθεια όταν χρειάζεται. Αντί να αγωνίζονται ατομικά, ο μαθητής θα πρέπει να κατανοήσει ότι οι αδυναμίες είναι τόσο προκλήσεις που μπορούν να ξεπεράσουν και να αναπτυχθούν όσο και ευκαιρίες για την εφαρμογή μιας μεγαλύτερης δεξαμενής λύσεων που προσφέρονται από ολόκληρη την ομάδα. </a:t>
            </a:r>
            <a:endParaRPr sz="1800">
              <a:solidFill>
                <a:schemeClr val="dk1"/>
              </a:solidFill>
              <a:latin typeface="Calibri"/>
              <a:ea typeface="Calibri"/>
              <a:cs typeface="Calibri"/>
              <a:sym typeface="Calibri"/>
            </a:endParaRPr>
          </a:p>
        </p:txBody>
      </p:sp>
      <p:sp>
        <p:nvSpPr>
          <p:cNvPr id="2" name="Google Shape;128;p3">
            <a:extLst>
              <a:ext uri="{FF2B5EF4-FFF2-40B4-BE49-F238E27FC236}">
                <a16:creationId xmlns:a16="http://schemas.microsoft.com/office/drawing/2014/main" id="{3AF6C869-F09E-F19B-275D-1A9558F3B68F}"/>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3" name="Google Shape;92;p1">
            <a:extLst>
              <a:ext uri="{FF2B5EF4-FFF2-40B4-BE49-F238E27FC236}">
                <a16:creationId xmlns:a16="http://schemas.microsoft.com/office/drawing/2014/main" id="{104CAE96-B64B-8AFE-B8F1-CA740377D5F4}"/>
              </a:ext>
            </a:extLst>
          </p:cNvPr>
          <p:cNvPicPr preferRelativeResize="0"/>
          <p:nvPr/>
        </p:nvPicPr>
        <p:blipFill rotWithShape="1">
          <a:blip r:embed="rId8">
            <a:alphaModFix/>
          </a:blip>
          <a:srcRect/>
          <a:stretch/>
        </p:blipFill>
        <p:spPr>
          <a:xfrm>
            <a:off x="16417863" y="9142466"/>
            <a:ext cx="1310997" cy="4767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233"/>
        <p:cNvGrpSpPr/>
        <p:nvPr/>
      </p:nvGrpSpPr>
      <p:grpSpPr>
        <a:xfrm>
          <a:off x="0" y="0"/>
          <a:ext cx="0" cy="0"/>
          <a:chOff x="0" y="0"/>
          <a:chExt cx="0" cy="0"/>
        </a:xfrm>
      </p:grpSpPr>
      <p:sp>
        <p:nvSpPr>
          <p:cNvPr id="234" name="Google Shape;234;p10"/>
          <p:cNvSpPr/>
          <p:nvPr/>
        </p:nvSpPr>
        <p:spPr>
          <a:xfrm>
            <a:off x="0" y="0"/>
            <a:ext cx="9144000" cy="880406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0"/>
          <p:cNvSpPr/>
          <p:nvPr/>
        </p:nvSpPr>
        <p:spPr>
          <a:xfrm>
            <a:off x="0" y="1157630"/>
            <a:ext cx="9144000" cy="7646437"/>
          </a:xfrm>
          <a:custGeom>
            <a:avLst/>
            <a:gdLst/>
            <a:ahLst/>
            <a:cxnLst/>
            <a:rect l="l" t="t" r="r" b="b"/>
            <a:pathLst>
              <a:path w="6350000" h="5310026" extrusionOk="0">
                <a:moveTo>
                  <a:pt x="6350000" y="5310026"/>
                </a:moveTo>
                <a:lnTo>
                  <a:pt x="0" y="5310026"/>
                </a:lnTo>
                <a:lnTo>
                  <a:pt x="0" y="0"/>
                </a:lnTo>
                <a:lnTo>
                  <a:pt x="6350000" y="5310026"/>
                </a:lnTo>
                <a:close/>
              </a:path>
            </a:pathLst>
          </a:custGeom>
          <a:solidFill>
            <a:srgbClr val="053249"/>
          </a:solidFill>
          <a:ln>
            <a:noFill/>
          </a:ln>
        </p:spPr>
        <p:txBody>
          <a:bodyPr/>
          <a:lstStyle/>
          <a:p>
            <a:endParaRPr lang="en-BE"/>
          </a:p>
        </p:txBody>
      </p:sp>
      <p:sp>
        <p:nvSpPr>
          <p:cNvPr id="236" name="Google Shape;236;p10"/>
          <p:cNvSpPr/>
          <p:nvPr/>
        </p:nvSpPr>
        <p:spPr>
          <a:xfrm flipH="1">
            <a:off x="-117412" y="6453106"/>
            <a:ext cx="3833894" cy="3833894"/>
          </a:xfrm>
          <a:custGeom>
            <a:avLst/>
            <a:gdLst/>
            <a:ahLst/>
            <a:cxnLst/>
            <a:rect l="l" t="t" r="r" b="b"/>
            <a:pathLst>
              <a:path w="3833894" h="3833894" extrusionOk="0">
                <a:moveTo>
                  <a:pt x="3833894" y="0"/>
                </a:moveTo>
                <a:lnTo>
                  <a:pt x="0" y="0"/>
                </a:lnTo>
                <a:lnTo>
                  <a:pt x="0" y="3833894"/>
                </a:lnTo>
                <a:lnTo>
                  <a:pt x="3833894" y="3833894"/>
                </a:lnTo>
                <a:lnTo>
                  <a:pt x="3833894" y="0"/>
                </a:lnTo>
                <a:close/>
              </a:path>
            </a:pathLst>
          </a:custGeom>
          <a:blipFill rotWithShape="1">
            <a:blip r:embed="rId3">
              <a:alphaModFix/>
            </a:blip>
            <a:stretch>
              <a:fillRect/>
            </a:stretch>
          </a:blipFill>
          <a:ln>
            <a:noFill/>
          </a:ln>
        </p:spPr>
        <p:txBody>
          <a:bodyPr/>
          <a:lstStyle/>
          <a:p>
            <a:endParaRPr lang="en-BE"/>
          </a:p>
        </p:txBody>
      </p:sp>
      <p:sp>
        <p:nvSpPr>
          <p:cNvPr id="237" name="Google Shape;237;p10"/>
          <p:cNvSpPr/>
          <p:nvPr/>
        </p:nvSpPr>
        <p:spPr>
          <a:xfrm rot="10800000" flipH="1">
            <a:off x="5310106" y="0"/>
            <a:ext cx="3833894" cy="3833894"/>
          </a:xfrm>
          <a:custGeom>
            <a:avLst/>
            <a:gdLst/>
            <a:ahLst/>
            <a:cxnLst/>
            <a:rect l="l" t="t" r="r" b="b"/>
            <a:pathLst>
              <a:path w="3833894" h="3833894" extrusionOk="0">
                <a:moveTo>
                  <a:pt x="3833894" y="0"/>
                </a:moveTo>
                <a:lnTo>
                  <a:pt x="0" y="0"/>
                </a:lnTo>
                <a:lnTo>
                  <a:pt x="0" y="3833894"/>
                </a:lnTo>
                <a:lnTo>
                  <a:pt x="3833894" y="3833894"/>
                </a:lnTo>
                <a:lnTo>
                  <a:pt x="3833894" y="0"/>
                </a:lnTo>
                <a:close/>
              </a:path>
            </a:pathLst>
          </a:custGeom>
          <a:blipFill rotWithShape="1">
            <a:blip r:embed="rId4">
              <a:alphaModFix/>
            </a:blip>
            <a:stretch>
              <a:fillRect/>
            </a:stretch>
          </a:blipFill>
          <a:ln>
            <a:noFill/>
          </a:ln>
        </p:spPr>
        <p:txBody>
          <a:bodyPr/>
          <a:lstStyle/>
          <a:p>
            <a:endParaRPr lang="en-BE"/>
          </a:p>
        </p:txBody>
      </p:sp>
      <p:sp>
        <p:nvSpPr>
          <p:cNvPr id="238" name="Google Shape;238;p10"/>
          <p:cNvSpPr txBox="1"/>
          <p:nvPr/>
        </p:nvSpPr>
        <p:spPr>
          <a:xfrm>
            <a:off x="9613815" y="685839"/>
            <a:ext cx="8165659" cy="230832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000" dirty="0" err="1">
                <a:solidFill>
                  <a:srgbClr val="033C5B"/>
                </a:solidFill>
                <a:latin typeface="Arial"/>
                <a:ea typeface="Arial"/>
                <a:cs typeface="Arial"/>
                <a:sym typeface="Arial"/>
              </a:rPr>
              <a:t>Εξατομίκευση </a:t>
            </a:r>
            <a:r>
              <a:rPr lang="en-US" sz="4000" dirty="0">
                <a:solidFill>
                  <a:srgbClr val="033C5B"/>
                </a:solidFill>
                <a:latin typeface="Arial"/>
                <a:ea typeface="Arial"/>
                <a:cs typeface="Arial"/>
                <a:sym typeface="Arial"/>
              </a:rPr>
              <a:t>δραστηριοτήτων συνεργατικής μάθησης </a:t>
            </a:r>
            <a:endParaRPr dirty="0"/>
          </a:p>
          <a:p>
            <a:pPr marL="0" marR="0" lvl="0" indent="0" algn="l" rtl="0">
              <a:spcBef>
                <a:spcPts val="0"/>
              </a:spcBef>
              <a:spcAft>
                <a:spcPts val="0"/>
              </a:spcAft>
              <a:buNone/>
            </a:pPr>
            <a:endParaRPr sz="7000" dirty="0">
              <a:solidFill>
                <a:srgbClr val="033C5B"/>
              </a:solidFill>
              <a:latin typeface="Arial"/>
              <a:ea typeface="Arial"/>
              <a:cs typeface="Arial"/>
              <a:sym typeface="Arial"/>
            </a:endParaRPr>
          </a:p>
        </p:txBody>
      </p:sp>
      <p:sp>
        <p:nvSpPr>
          <p:cNvPr id="239" name="Google Shape;239;p10"/>
          <p:cNvSpPr txBox="1"/>
          <p:nvPr/>
        </p:nvSpPr>
        <p:spPr>
          <a:xfrm>
            <a:off x="9613815" y="2556762"/>
            <a:ext cx="6457864" cy="3447098"/>
          </a:xfrm>
          <a:prstGeom prst="rect">
            <a:avLst/>
          </a:prstGeom>
          <a:noFill/>
          <a:ln>
            <a:noFill/>
          </a:ln>
        </p:spPr>
        <p:txBody>
          <a:bodyPr spcFirstLastPara="1" wrap="square" lIns="0" tIns="0" rIns="0" bIns="0" anchor="t" anchorCtr="0">
            <a:spAutoFit/>
          </a:bodyPr>
          <a:lstStyle/>
          <a:p>
            <a:pPr marL="0" marR="0" lvl="0" indent="0" algn="l" rtl="0">
              <a:lnSpc>
                <a:spcPct val="139961"/>
              </a:lnSpc>
              <a:spcBef>
                <a:spcPts val="0"/>
              </a:spcBef>
              <a:spcAft>
                <a:spcPts val="0"/>
              </a:spcAft>
              <a:buNone/>
            </a:pPr>
            <a:r>
              <a:rPr lang="en-US" sz="2000" b="1" dirty="0">
                <a:solidFill>
                  <a:schemeClr val="accent6">
                    <a:lumMod val="75000"/>
                  </a:schemeClr>
                </a:solidFill>
                <a:latin typeface="Arial"/>
                <a:ea typeface="Arial"/>
                <a:cs typeface="Arial"/>
                <a:sym typeface="Arial"/>
              </a:rPr>
              <a:t>Προσαρμογή για αποτελεσματική συνεργασία</a:t>
            </a:r>
            <a:br>
              <a:rPr lang="en-US" sz="2000" b="1" dirty="0">
                <a:solidFill>
                  <a:schemeClr val="accent6">
                    <a:lumMod val="75000"/>
                  </a:schemeClr>
                </a:solidFill>
                <a:latin typeface="Arial"/>
                <a:ea typeface="Arial"/>
                <a:cs typeface="Arial"/>
                <a:sym typeface="Arial"/>
              </a:rPr>
            </a:br>
            <a:br>
              <a:rPr lang="en-US" sz="2000" b="1" dirty="0">
                <a:solidFill>
                  <a:schemeClr val="accent6">
                    <a:lumMod val="75000"/>
                  </a:schemeClr>
                </a:solidFill>
                <a:latin typeface="Arial"/>
                <a:ea typeface="Arial"/>
                <a:cs typeface="Arial"/>
                <a:sym typeface="Arial"/>
              </a:rPr>
            </a:br>
            <a:r>
              <a:rPr lang="en-US" sz="2000" dirty="0">
                <a:solidFill>
                  <a:schemeClr val="dk1"/>
                </a:solidFill>
                <a:latin typeface="Arial"/>
                <a:ea typeface="Arial"/>
                <a:cs typeface="Arial"/>
                <a:sym typeface="Arial"/>
              </a:rPr>
              <a:t>Η εξατομίκευση των δραστηριοτήτων συνεργατικής μάθησης σημαίνει την ευθυγράμμισή τους με τις διαφορετικές ανάγκες, τα δυνατά σημεία και τα ενδιαφέροντα κάθε μαθητή. Πρόκειται για τη δημιουργία ενός μαθησιακού περιβάλλοντος χωρίς αποκλεισμούς, όπου κάθε μαθητής μπορεί να συνεισφέρει ουσιαστικά και να επωφεληθεί από τη συλλογική μαθησιακή εμπειρία.</a:t>
            </a:r>
            <a:endParaRPr sz="2000" dirty="0">
              <a:solidFill>
                <a:srgbClr val="121212"/>
              </a:solidFill>
              <a:latin typeface="Arial"/>
              <a:ea typeface="Arial"/>
              <a:cs typeface="Arial"/>
              <a:sym typeface="Arial"/>
            </a:endParaRPr>
          </a:p>
        </p:txBody>
      </p:sp>
      <p:sp>
        <p:nvSpPr>
          <p:cNvPr id="240" name="Google Shape;240;p10"/>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241" name="Google Shape;241;p10"/>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243" name="Google Shape;243;p10"/>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4" name="Google Shape;244;p10"/>
          <p:cNvPicPr preferRelativeResize="0"/>
          <p:nvPr/>
        </p:nvPicPr>
        <p:blipFill rotWithShape="1">
          <a:blip r:embed="rId7">
            <a:alphaModFix/>
          </a:blip>
          <a:srcRect/>
          <a:stretch/>
        </p:blipFill>
        <p:spPr>
          <a:xfrm>
            <a:off x="1346797" y="2034769"/>
            <a:ext cx="6687422" cy="4457700"/>
          </a:xfrm>
          <a:prstGeom prst="rect">
            <a:avLst/>
          </a:prstGeom>
          <a:noFill/>
          <a:ln>
            <a:noFill/>
          </a:ln>
        </p:spPr>
      </p:pic>
      <p:sp>
        <p:nvSpPr>
          <p:cNvPr id="2" name="Google Shape;128;p3">
            <a:extLst>
              <a:ext uri="{FF2B5EF4-FFF2-40B4-BE49-F238E27FC236}">
                <a16:creationId xmlns:a16="http://schemas.microsoft.com/office/drawing/2014/main" id="{81A4D6F9-58BB-9C83-4B9E-DF6757B92C22}"/>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3" name="Google Shape;92;p1">
            <a:extLst>
              <a:ext uri="{FF2B5EF4-FFF2-40B4-BE49-F238E27FC236}">
                <a16:creationId xmlns:a16="http://schemas.microsoft.com/office/drawing/2014/main" id="{81604111-D095-FE63-9425-9E8DBC24FBB2}"/>
              </a:ext>
            </a:extLst>
          </p:cNvPr>
          <p:cNvPicPr preferRelativeResize="0"/>
          <p:nvPr/>
        </p:nvPicPr>
        <p:blipFill rotWithShape="1">
          <a:blip r:embed="rId8">
            <a:alphaModFix/>
          </a:blip>
          <a:srcRect/>
          <a:stretch/>
        </p:blipFill>
        <p:spPr>
          <a:xfrm>
            <a:off x="16417863" y="9142466"/>
            <a:ext cx="1310997" cy="4767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248"/>
        <p:cNvGrpSpPr/>
        <p:nvPr/>
      </p:nvGrpSpPr>
      <p:grpSpPr>
        <a:xfrm>
          <a:off x="0" y="0"/>
          <a:ext cx="0" cy="0"/>
          <a:chOff x="0" y="0"/>
          <a:chExt cx="0" cy="0"/>
        </a:xfrm>
      </p:grpSpPr>
      <p:sp>
        <p:nvSpPr>
          <p:cNvPr id="249" name="Google Shape;249;p11"/>
          <p:cNvSpPr txBox="1"/>
          <p:nvPr/>
        </p:nvSpPr>
        <p:spPr>
          <a:xfrm>
            <a:off x="3058697" y="773904"/>
            <a:ext cx="13265244" cy="1772793"/>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200" dirty="0" err="1">
                <a:solidFill>
                  <a:srgbClr val="033C5B"/>
                </a:solidFill>
              </a:rPr>
              <a:t>Εξατομικευμένες </a:t>
            </a:r>
            <a:r>
              <a:rPr lang="en-US" sz="3200" dirty="0">
                <a:solidFill>
                  <a:srgbClr val="033C5B"/>
                </a:solidFill>
                <a:sym typeface="Arial"/>
              </a:rPr>
              <a:t>δραστηριότητες συνεργατικής μάθησης</a:t>
            </a:r>
          </a:p>
          <a:p>
            <a:pPr marL="0" marR="0" lvl="0" indent="0" algn="l" rtl="0">
              <a:spcBef>
                <a:spcPts val="0"/>
              </a:spcBef>
              <a:spcAft>
                <a:spcPts val="0"/>
              </a:spcAft>
              <a:buNone/>
            </a:pPr>
            <a:r>
              <a:rPr lang="en-US" sz="3200" dirty="0">
                <a:solidFill>
                  <a:srgbClr val="033C5B"/>
                </a:solidFill>
              </a:rPr>
              <a:t>Πώς να το κάνετε</a:t>
            </a:r>
            <a:endParaRPr sz="3200" dirty="0"/>
          </a:p>
          <a:p>
            <a:pPr marL="0" marR="0" lvl="0" indent="0" algn="l" rtl="0">
              <a:lnSpc>
                <a:spcPct val="110001"/>
              </a:lnSpc>
              <a:spcBef>
                <a:spcPts val="0"/>
              </a:spcBef>
              <a:spcAft>
                <a:spcPts val="0"/>
              </a:spcAft>
              <a:buNone/>
            </a:pPr>
            <a:endParaRPr sz="3200" dirty="0">
              <a:solidFill>
                <a:srgbClr val="033C5B"/>
              </a:solidFill>
              <a:sym typeface="Arial"/>
            </a:endParaRPr>
          </a:p>
        </p:txBody>
      </p:sp>
      <p:sp>
        <p:nvSpPr>
          <p:cNvPr id="250" name="Google Shape;250;p11"/>
          <p:cNvSpPr/>
          <p:nvPr/>
        </p:nvSpPr>
        <p:spPr>
          <a:xfrm>
            <a:off x="-130877" y="-38241"/>
            <a:ext cx="2766824" cy="5218616"/>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1"/>
          <p:cNvSpPr/>
          <p:nvPr/>
        </p:nvSpPr>
        <p:spPr>
          <a:xfrm rot="5400000">
            <a:off x="0" y="2507553"/>
            <a:ext cx="2635947" cy="2635947"/>
          </a:xfrm>
          <a:custGeom>
            <a:avLst/>
            <a:gdLst/>
            <a:ahLst/>
            <a:cxnLst/>
            <a:rect l="l" t="t" r="r" b="b"/>
            <a:pathLst>
              <a:path w="2635947" h="2635947" extrusionOk="0">
                <a:moveTo>
                  <a:pt x="0" y="0"/>
                </a:moveTo>
                <a:lnTo>
                  <a:pt x="2635947" y="0"/>
                </a:lnTo>
                <a:lnTo>
                  <a:pt x="2635947" y="2635947"/>
                </a:lnTo>
                <a:lnTo>
                  <a:pt x="0" y="2635947"/>
                </a:lnTo>
                <a:lnTo>
                  <a:pt x="0" y="0"/>
                </a:lnTo>
                <a:close/>
              </a:path>
            </a:pathLst>
          </a:custGeom>
          <a:blipFill rotWithShape="1">
            <a:blip r:embed="rId3">
              <a:alphaModFix/>
            </a:blip>
            <a:stretch>
              <a:fillRect/>
            </a:stretch>
          </a:blipFill>
          <a:ln>
            <a:noFill/>
          </a:ln>
        </p:spPr>
        <p:txBody>
          <a:bodyPr/>
          <a:lstStyle/>
          <a:p>
            <a:endParaRPr lang="en-BE"/>
          </a:p>
        </p:txBody>
      </p:sp>
      <p:sp>
        <p:nvSpPr>
          <p:cNvPr id="252" name="Google Shape;252;p11"/>
          <p:cNvSpPr/>
          <p:nvPr/>
        </p:nvSpPr>
        <p:spPr>
          <a:xfrm>
            <a:off x="-130877" y="5143500"/>
            <a:ext cx="2766824" cy="3665330"/>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1"/>
          <p:cNvSpPr/>
          <p:nvPr/>
        </p:nvSpPr>
        <p:spPr>
          <a:xfrm rot="5400000" flipH="1">
            <a:off x="0" y="5143500"/>
            <a:ext cx="2635947" cy="2635947"/>
          </a:xfrm>
          <a:custGeom>
            <a:avLst/>
            <a:gdLst/>
            <a:ahLst/>
            <a:cxnLst/>
            <a:rect l="l" t="t" r="r" b="b"/>
            <a:pathLst>
              <a:path w="2635947" h="2635947" extrusionOk="0">
                <a:moveTo>
                  <a:pt x="2635947" y="0"/>
                </a:moveTo>
                <a:lnTo>
                  <a:pt x="0" y="0"/>
                </a:lnTo>
                <a:lnTo>
                  <a:pt x="0" y="2635947"/>
                </a:lnTo>
                <a:lnTo>
                  <a:pt x="2635947" y="2635947"/>
                </a:lnTo>
                <a:lnTo>
                  <a:pt x="2635947" y="0"/>
                </a:lnTo>
                <a:close/>
              </a:path>
            </a:pathLst>
          </a:custGeom>
          <a:blipFill rotWithShape="1">
            <a:blip r:embed="rId4">
              <a:alphaModFix/>
            </a:blip>
            <a:stretch>
              <a:fillRect/>
            </a:stretch>
          </a:blipFill>
          <a:ln>
            <a:noFill/>
          </a:ln>
        </p:spPr>
        <p:txBody>
          <a:bodyPr/>
          <a:lstStyle/>
          <a:p>
            <a:endParaRPr lang="en-BE"/>
          </a:p>
        </p:txBody>
      </p:sp>
      <p:sp>
        <p:nvSpPr>
          <p:cNvPr id="255" name="Google Shape;255;p11"/>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256" name="Google Shape;256;p11"/>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258" name="Google Shape;258;p11"/>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txBox="1"/>
          <p:nvPr/>
        </p:nvSpPr>
        <p:spPr>
          <a:xfrm>
            <a:off x="11428218" y="6999109"/>
            <a:ext cx="6089157"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Η </a:t>
            </a:r>
            <a:r>
              <a:rPr lang="el-GR" sz="1800" dirty="0">
                <a:solidFill>
                  <a:schemeClr val="dk1"/>
                </a:solidFill>
              </a:rPr>
              <a:t>προσαρμογή</a:t>
            </a:r>
            <a:r>
              <a:rPr lang="en-US" sz="1800" dirty="0">
                <a:solidFill>
                  <a:schemeClr val="dk1"/>
                </a:solidFill>
                <a:latin typeface="Arial"/>
                <a:ea typeface="Arial"/>
                <a:cs typeface="Arial"/>
                <a:sym typeface="Arial"/>
              </a:rPr>
              <a:t> της συνεργατικής μάθησης δεν αφορά την εξατομίκευση, αλλά τη </a:t>
            </a:r>
            <a:r>
              <a:rPr lang="en-US" sz="1800" dirty="0">
                <a:solidFill>
                  <a:schemeClr val="accent6">
                    <a:lumMod val="75000"/>
                  </a:schemeClr>
                </a:solidFill>
                <a:latin typeface="Arial"/>
                <a:ea typeface="Arial"/>
                <a:cs typeface="Arial"/>
                <a:sym typeface="Arial"/>
              </a:rPr>
              <a:t>δημιουργία ενός πλούσιου μωσαϊκού μαθησιακών εμπειριών </a:t>
            </a:r>
            <a:r>
              <a:rPr lang="en-US" sz="1800" dirty="0">
                <a:solidFill>
                  <a:schemeClr val="dk1"/>
                </a:solidFill>
                <a:latin typeface="Arial"/>
                <a:ea typeface="Arial"/>
                <a:cs typeface="Arial"/>
                <a:sym typeface="Arial"/>
              </a:rPr>
              <a:t>που αξιοποιούν το δυναμικό κάθε μαθητή, καθιστώντας τη συνεργατική διαδικασία πιο ισχυρή, περιεκτική και αποτελεσματική.</a:t>
            </a:r>
            <a:endParaRPr sz="1800" dirty="0">
              <a:solidFill>
                <a:schemeClr val="dk1"/>
              </a:solidFill>
              <a:latin typeface="Arial"/>
              <a:ea typeface="Arial"/>
              <a:cs typeface="Arial"/>
              <a:sym typeface="Arial"/>
            </a:endParaRPr>
          </a:p>
        </p:txBody>
      </p:sp>
      <p:sp>
        <p:nvSpPr>
          <p:cNvPr id="2" name="TextBox 1"/>
          <p:cNvSpPr txBox="1"/>
          <p:nvPr/>
        </p:nvSpPr>
        <p:spPr>
          <a:xfrm>
            <a:off x="3192451" y="2072705"/>
            <a:ext cx="8021782" cy="6955750"/>
          </a:xfrm>
          <a:prstGeom prst="rect">
            <a:avLst/>
          </a:prstGeom>
          <a:noFill/>
        </p:spPr>
        <p:txBody>
          <a:bodyPr wrap="square" rtlCol="0">
            <a:spAutoFit/>
          </a:bodyPr>
          <a:lstStyle/>
          <a:p>
            <a:pPr marL="342900" lvl="0" indent="-342900">
              <a:buFont typeface="Wingdings" panose="05000000000000000000" pitchFamily="2" charset="2"/>
              <a:buChar char="ü"/>
            </a:pPr>
            <a:r>
              <a:rPr lang="en-US" sz="1800" b="1" dirty="0">
                <a:solidFill>
                  <a:schemeClr val="accent6">
                    <a:lumMod val="75000"/>
                  </a:schemeClr>
                </a:solidFill>
              </a:rPr>
              <a:t>Κατανόηση των προφίλ των μαθητών</a:t>
            </a:r>
            <a:r>
              <a:rPr lang="en-US" sz="1800" dirty="0"/>
              <a:t>: Αξιολογήστε τις ατομικές ανάγκες, τα μαθησιακά στυλ και τις προτιμήσεις κάθε μαθητή. Αυτή η κατανόηση επιτρέπει το σχεδιασμό δραστηριοτήτων που βρίσκουν απήχηση σε κάθε μαθητή, καθιστώντας τη μάθηση πιο σχετική και αποτελεσματική.</a:t>
            </a:r>
          </a:p>
          <a:p>
            <a:pPr marL="342900" lvl="0" indent="-342900">
              <a:buFont typeface="Wingdings" panose="05000000000000000000" pitchFamily="2" charset="2"/>
              <a:buChar char="ü"/>
            </a:pPr>
            <a:endParaRPr lang="en-US" sz="1800" dirty="0"/>
          </a:p>
          <a:p>
            <a:pPr marL="342900" lvl="0" indent="-342900">
              <a:buFont typeface="Wingdings" panose="05000000000000000000" pitchFamily="2" charset="2"/>
              <a:buChar char="ü"/>
            </a:pPr>
            <a:r>
              <a:rPr lang="en-US" sz="1800" b="1" dirty="0">
                <a:solidFill>
                  <a:schemeClr val="accent6">
                    <a:lumMod val="75000"/>
                  </a:schemeClr>
                </a:solidFill>
              </a:rPr>
              <a:t>Ευέλικτη ομαδοποίηση</a:t>
            </a:r>
            <a:r>
              <a:rPr lang="en-US" sz="1800" dirty="0"/>
              <a:t>: Ανακατέψτε και ταιριάξτε τους μαθητές σε διαφορετικές ομάδες για διάφορες δραστηριότητες. Αυτή η στρατηγική ενθαρρύνει τη δυναμική αλληλεπίδραση, τη μάθηση από ομοτίμους και εκθέτει τους μαθητές σε διαφορετικές προοπτικές.</a:t>
            </a:r>
          </a:p>
          <a:p>
            <a:pPr marL="342900" lvl="0" indent="-342900">
              <a:buFont typeface="Wingdings" panose="05000000000000000000" pitchFamily="2" charset="2"/>
              <a:buChar char="ü"/>
            </a:pPr>
            <a:endParaRPr lang="en-US" sz="1800" dirty="0"/>
          </a:p>
          <a:p>
            <a:pPr marL="342900" lvl="0" indent="-342900">
              <a:buFont typeface="Wingdings" panose="05000000000000000000" pitchFamily="2" charset="2"/>
              <a:buChar char="ü"/>
            </a:pPr>
            <a:r>
              <a:rPr lang="en-US" sz="1800" b="1" dirty="0">
                <a:solidFill>
                  <a:schemeClr val="accent6">
                    <a:lumMod val="75000"/>
                  </a:schemeClr>
                </a:solidFill>
              </a:rPr>
              <a:t>Επιλογή ρόλων</a:t>
            </a:r>
            <a:r>
              <a:rPr lang="en-US" sz="1800" dirty="0">
                <a:solidFill>
                  <a:schemeClr val="accent6">
                    <a:lumMod val="75000"/>
                  </a:schemeClr>
                </a:solidFill>
              </a:rPr>
              <a:t>: </a:t>
            </a:r>
            <a:r>
              <a:rPr lang="en-US" sz="1800" dirty="0"/>
              <a:t>Σε ομαδικές εργασίες, προσφέρετε στους μαθητές ρόλους που ταιριάζουν με τα ενδιαφέροντα και τα δυνατά τους σημεία. Αυτή η ενδυνάμωση τους επιτρέπει να αναλάβουν την ευθύνη της μάθησής τους και να αποδώσουν με αυτοπεποίθηση.</a:t>
            </a:r>
          </a:p>
          <a:p>
            <a:pPr marL="342900" lvl="0" indent="-342900">
              <a:buFont typeface="Wingdings" panose="05000000000000000000" pitchFamily="2" charset="2"/>
              <a:buChar char="ü"/>
            </a:pPr>
            <a:endParaRPr lang="en-US" sz="1800" dirty="0"/>
          </a:p>
          <a:p>
            <a:pPr marL="342900" lvl="0" indent="-342900">
              <a:buFont typeface="Wingdings" panose="05000000000000000000" pitchFamily="2" charset="2"/>
              <a:buChar char="ü"/>
            </a:pPr>
            <a:r>
              <a:rPr lang="en-US" sz="1800" b="1" dirty="0">
                <a:solidFill>
                  <a:schemeClr val="accent6">
                    <a:lumMod val="75000"/>
                  </a:schemeClr>
                </a:solidFill>
              </a:rPr>
              <a:t>Δραστηριότητες χωρίς αποκλεισμούς</a:t>
            </a:r>
            <a:r>
              <a:rPr lang="en-US" sz="1800" dirty="0">
                <a:solidFill>
                  <a:schemeClr val="accent6">
                    <a:lumMod val="75000"/>
                  </a:schemeClr>
                </a:solidFill>
              </a:rPr>
              <a:t>: </a:t>
            </a:r>
            <a:r>
              <a:rPr lang="en-US" sz="1800" dirty="0"/>
              <a:t>Σχεδιάστε εργασίες που είναι προσβάσιμες σε όλους τους μαθητές, λαμβάνοντας υπόψη τις διαφορετικές ικανότητες και παρέχοντας υποστήριξη όπου χρειάζεται.</a:t>
            </a:r>
          </a:p>
          <a:p>
            <a:pPr marL="342900" lvl="0" indent="-342900">
              <a:buFont typeface="Wingdings" panose="05000000000000000000" pitchFamily="2" charset="2"/>
              <a:buChar char="ü"/>
            </a:pPr>
            <a:endParaRPr lang="en-US" sz="1800" dirty="0"/>
          </a:p>
          <a:p>
            <a:pPr marL="342900" lvl="0" indent="-342900">
              <a:buFont typeface="Wingdings" panose="05000000000000000000" pitchFamily="2" charset="2"/>
              <a:buChar char="ü"/>
            </a:pPr>
            <a:r>
              <a:rPr lang="en-US" sz="1800" b="1" dirty="0">
                <a:solidFill>
                  <a:schemeClr val="accent6">
                    <a:lumMod val="75000"/>
                  </a:schemeClr>
                </a:solidFill>
              </a:rPr>
              <a:t>Αναστοχαστικές πρακτικές</a:t>
            </a:r>
            <a:r>
              <a:rPr lang="en-US" sz="1800" dirty="0">
                <a:solidFill>
                  <a:schemeClr val="accent6">
                    <a:lumMod val="75000"/>
                  </a:schemeClr>
                </a:solidFill>
              </a:rPr>
              <a:t>: </a:t>
            </a:r>
            <a:r>
              <a:rPr lang="en-US" sz="1800" dirty="0"/>
              <a:t>Εφαρμόστε αναστοχαστικές ασκήσεις όπου οι μαθητές μελετούν τις ομαδικές αλληλεπιδράσεις τους και τη μαθησιακή διαδικασία. Αυτή η πρακτική προάγει την αυτογνωσία και τις προσαρμοστικές στρατηγικές μάθησης.</a:t>
            </a:r>
          </a:p>
          <a:p>
            <a:endParaRPr lang="en-US" sz="1200" dirty="0"/>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36175" y="2571067"/>
            <a:ext cx="6122495" cy="4087091"/>
          </a:xfrm>
          <a:prstGeom prst="rect">
            <a:avLst/>
          </a:prstGeom>
        </p:spPr>
      </p:pic>
      <p:sp>
        <p:nvSpPr>
          <p:cNvPr id="4" name="Rounded Rectangle 3"/>
          <p:cNvSpPr/>
          <p:nvPr/>
        </p:nvSpPr>
        <p:spPr>
          <a:xfrm>
            <a:off x="11285561" y="6928955"/>
            <a:ext cx="6493914" cy="1711126"/>
          </a:xfrm>
          <a:prstGeom prst="roundRect">
            <a:avLst/>
          </a:prstGeom>
          <a:noFill/>
          <a:ln w="762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5" name="Google Shape;128;p3">
            <a:extLst>
              <a:ext uri="{FF2B5EF4-FFF2-40B4-BE49-F238E27FC236}">
                <a16:creationId xmlns:a16="http://schemas.microsoft.com/office/drawing/2014/main" id="{099A89C0-1F79-E9F2-4C22-880E77838AF0}"/>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6" name="Google Shape;92;p1">
            <a:extLst>
              <a:ext uri="{FF2B5EF4-FFF2-40B4-BE49-F238E27FC236}">
                <a16:creationId xmlns:a16="http://schemas.microsoft.com/office/drawing/2014/main" id="{BB48F842-D98B-CE67-57D0-A101D775FE18}"/>
              </a:ext>
            </a:extLst>
          </p:cNvPr>
          <p:cNvPicPr preferRelativeResize="0"/>
          <p:nvPr/>
        </p:nvPicPr>
        <p:blipFill rotWithShape="1">
          <a:blip r:embed="rId8">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2184779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248"/>
        <p:cNvGrpSpPr/>
        <p:nvPr/>
      </p:nvGrpSpPr>
      <p:grpSpPr>
        <a:xfrm>
          <a:off x="0" y="0"/>
          <a:ext cx="0" cy="0"/>
          <a:chOff x="0" y="0"/>
          <a:chExt cx="0" cy="0"/>
        </a:xfrm>
      </p:grpSpPr>
      <p:sp>
        <p:nvSpPr>
          <p:cNvPr id="249" name="Google Shape;249;p11"/>
          <p:cNvSpPr txBox="1"/>
          <p:nvPr/>
        </p:nvSpPr>
        <p:spPr>
          <a:xfrm>
            <a:off x="3058697" y="773904"/>
            <a:ext cx="13265244" cy="1772793"/>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200" dirty="0" err="1">
                <a:solidFill>
                  <a:srgbClr val="033C5B"/>
                </a:solidFill>
              </a:rPr>
              <a:t>Εξατομικευμένες </a:t>
            </a:r>
            <a:r>
              <a:rPr lang="en-US" sz="3200" dirty="0">
                <a:solidFill>
                  <a:srgbClr val="033C5B"/>
                </a:solidFill>
                <a:sym typeface="Arial"/>
              </a:rPr>
              <a:t>δραστηριότητες συνεργατικής μάθησης</a:t>
            </a:r>
          </a:p>
          <a:p>
            <a:pPr marL="0" marR="0" lvl="0" indent="0" algn="l" rtl="0">
              <a:spcBef>
                <a:spcPts val="0"/>
              </a:spcBef>
              <a:spcAft>
                <a:spcPts val="0"/>
              </a:spcAft>
              <a:buNone/>
            </a:pPr>
            <a:r>
              <a:rPr lang="en-US" sz="3200" dirty="0">
                <a:solidFill>
                  <a:srgbClr val="033C5B"/>
                </a:solidFill>
              </a:rPr>
              <a:t>Οφέλη</a:t>
            </a:r>
            <a:endParaRPr sz="3200" dirty="0"/>
          </a:p>
          <a:p>
            <a:pPr marL="0" marR="0" lvl="0" indent="0" algn="l" rtl="0">
              <a:lnSpc>
                <a:spcPct val="110001"/>
              </a:lnSpc>
              <a:spcBef>
                <a:spcPts val="0"/>
              </a:spcBef>
              <a:spcAft>
                <a:spcPts val="0"/>
              </a:spcAft>
              <a:buNone/>
            </a:pPr>
            <a:endParaRPr sz="3200" dirty="0">
              <a:solidFill>
                <a:srgbClr val="033C5B"/>
              </a:solidFill>
              <a:sym typeface="Arial"/>
            </a:endParaRPr>
          </a:p>
        </p:txBody>
      </p:sp>
      <p:sp>
        <p:nvSpPr>
          <p:cNvPr id="250" name="Google Shape;250;p11"/>
          <p:cNvSpPr/>
          <p:nvPr/>
        </p:nvSpPr>
        <p:spPr>
          <a:xfrm>
            <a:off x="-130877" y="-38241"/>
            <a:ext cx="2766824" cy="5218616"/>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1"/>
          <p:cNvSpPr/>
          <p:nvPr/>
        </p:nvSpPr>
        <p:spPr>
          <a:xfrm rot="5400000">
            <a:off x="0" y="2507553"/>
            <a:ext cx="2635947" cy="2635947"/>
          </a:xfrm>
          <a:custGeom>
            <a:avLst/>
            <a:gdLst/>
            <a:ahLst/>
            <a:cxnLst/>
            <a:rect l="l" t="t" r="r" b="b"/>
            <a:pathLst>
              <a:path w="2635947" h="2635947" extrusionOk="0">
                <a:moveTo>
                  <a:pt x="0" y="0"/>
                </a:moveTo>
                <a:lnTo>
                  <a:pt x="2635947" y="0"/>
                </a:lnTo>
                <a:lnTo>
                  <a:pt x="2635947" y="2635947"/>
                </a:lnTo>
                <a:lnTo>
                  <a:pt x="0" y="2635947"/>
                </a:lnTo>
                <a:lnTo>
                  <a:pt x="0" y="0"/>
                </a:lnTo>
                <a:close/>
              </a:path>
            </a:pathLst>
          </a:custGeom>
          <a:blipFill rotWithShape="1">
            <a:blip r:embed="rId4">
              <a:alphaModFix/>
            </a:blip>
            <a:stretch>
              <a:fillRect/>
            </a:stretch>
          </a:blipFill>
          <a:ln>
            <a:noFill/>
          </a:ln>
        </p:spPr>
        <p:txBody>
          <a:bodyPr/>
          <a:lstStyle/>
          <a:p>
            <a:endParaRPr lang="en-BE"/>
          </a:p>
        </p:txBody>
      </p:sp>
      <p:sp>
        <p:nvSpPr>
          <p:cNvPr id="252" name="Google Shape;252;p11"/>
          <p:cNvSpPr/>
          <p:nvPr/>
        </p:nvSpPr>
        <p:spPr>
          <a:xfrm>
            <a:off x="-130877" y="5143500"/>
            <a:ext cx="2766824" cy="3665330"/>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1"/>
          <p:cNvSpPr/>
          <p:nvPr/>
        </p:nvSpPr>
        <p:spPr>
          <a:xfrm rot="5400000" flipH="1">
            <a:off x="0" y="5143500"/>
            <a:ext cx="2635947" cy="2635947"/>
          </a:xfrm>
          <a:custGeom>
            <a:avLst/>
            <a:gdLst/>
            <a:ahLst/>
            <a:cxnLst/>
            <a:rect l="l" t="t" r="r" b="b"/>
            <a:pathLst>
              <a:path w="2635947" h="2635947" extrusionOk="0">
                <a:moveTo>
                  <a:pt x="2635947" y="0"/>
                </a:moveTo>
                <a:lnTo>
                  <a:pt x="0" y="0"/>
                </a:lnTo>
                <a:lnTo>
                  <a:pt x="0" y="2635947"/>
                </a:lnTo>
                <a:lnTo>
                  <a:pt x="2635947" y="2635947"/>
                </a:lnTo>
                <a:lnTo>
                  <a:pt x="2635947" y="0"/>
                </a:lnTo>
                <a:close/>
              </a:path>
            </a:pathLst>
          </a:custGeom>
          <a:blipFill rotWithShape="1">
            <a:blip r:embed="rId5">
              <a:alphaModFix/>
            </a:blip>
            <a:stretch>
              <a:fillRect/>
            </a:stretch>
          </a:blipFill>
          <a:ln>
            <a:noFill/>
          </a:ln>
        </p:spPr>
        <p:txBody>
          <a:bodyPr/>
          <a:lstStyle/>
          <a:p>
            <a:endParaRPr lang="en-BE"/>
          </a:p>
        </p:txBody>
      </p:sp>
      <p:sp>
        <p:nvSpPr>
          <p:cNvPr id="255" name="Google Shape;255;p11"/>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6">
              <a:alphaModFix/>
            </a:blip>
            <a:stretch>
              <a:fillRect/>
            </a:stretch>
          </a:blipFill>
          <a:ln>
            <a:noFill/>
          </a:ln>
        </p:spPr>
        <p:txBody>
          <a:bodyPr/>
          <a:lstStyle/>
          <a:p>
            <a:endParaRPr lang="en-BE"/>
          </a:p>
        </p:txBody>
      </p:sp>
      <p:sp>
        <p:nvSpPr>
          <p:cNvPr id="256" name="Google Shape;256;p11"/>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7">
              <a:alphaModFix/>
            </a:blip>
            <a:stretch>
              <a:fillRect/>
            </a:stretch>
          </a:blipFill>
          <a:ln>
            <a:noFill/>
          </a:ln>
        </p:spPr>
        <p:txBody>
          <a:bodyPr/>
          <a:lstStyle/>
          <a:p>
            <a:endParaRPr lang="en-BE"/>
          </a:p>
        </p:txBody>
      </p:sp>
      <p:sp>
        <p:nvSpPr>
          <p:cNvPr id="258" name="Google Shape;258;p11"/>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3186545" y="2299855"/>
            <a:ext cx="8021782" cy="6555641"/>
          </a:xfrm>
          <a:prstGeom prst="rect">
            <a:avLst/>
          </a:prstGeom>
          <a:noFill/>
        </p:spPr>
        <p:txBody>
          <a:bodyPr wrap="square" rtlCol="0">
            <a:spAutoFit/>
          </a:bodyPr>
          <a:lstStyle/>
          <a:p>
            <a:pPr>
              <a:lnSpc>
                <a:spcPct val="150000"/>
              </a:lnSpc>
            </a:pPr>
            <a:r>
              <a:rPr lang="en-US" sz="2000" dirty="0"/>
              <a:t>Η εξατομικευμένη συνεργασία προσφέρει πολλά οφέλη στη μάθηση των μαθητών. Πρώτον, </a:t>
            </a:r>
            <a:r>
              <a:rPr lang="en-US" sz="2000" b="1" dirty="0">
                <a:solidFill>
                  <a:schemeClr val="accent6">
                    <a:lumMod val="75000"/>
                  </a:schemeClr>
                </a:solidFill>
              </a:rPr>
              <a:t>ενισχύει την εμπλοκή </a:t>
            </a:r>
            <a:r>
              <a:rPr lang="en-US" sz="2000" dirty="0"/>
              <a:t>κάνοντας τη μάθηση πιο σχετική και ενδιαφέρουσα για κάθε μαθητή. Δεύτερον, </a:t>
            </a:r>
            <a:r>
              <a:rPr lang="en-US" sz="2000" b="1" dirty="0">
                <a:solidFill>
                  <a:schemeClr val="accent6">
                    <a:lumMod val="75000"/>
                  </a:schemeClr>
                </a:solidFill>
              </a:rPr>
              <a:t>προάγει </a:t>
            </a:r>
            <a:r>
              <a:rPr lang="en-US" sz="2000" dirty="0"/>
              <a:t>τη</a:t>
            </a:r>
            <a:r>
              <a:rPr lang="en-US" sz="2000" dirty="0">
                <a:solidFill>
                  <a:schemeClr val="accent6">
                    <a:lumMod val="75000"/>
                  </a:schemeClr>
                </a:solidFill>
              </a:rPr>
              <a:t> </a:t>
            </a:r>
            <a:r>
              <a:rPr lang="en-US" sz="2000" b="1" dirty="0">
                <a:solidFill>
                  <a:schemeClr val="accent6">
                    <a:lumMod val="75000"/>
                  </a:schemeClr>
                </a:solidFill>
              </a:rPr>
              <a:t>δικαιοσύνη </a:t>
            </a:r>
            <a:r>
              <a:rPr lang="en-US" sz="2000" dirty="0"/>
              <a:t>αναγνωρίζοντας και εκτιμώντας τη μοναδική συνεισφορά κάθε μαθητή. Επιπλέον, </a:t>
            </a:r>
            <a:r>
              <a:rPr lang="en-US" sz="2000" b="1" dirty="0">
                <a:solidFill>
                  <a:schemeClr val="accent6">
                    <a:lumMod val="75000"/>
                  </a:schemeClr>
                </a:solidFill>
              </a:rPr>
              <a:t>ενθαρρύνει την αυτονομία και τα κίνητρα </a:t>
            </a:r>
            <a:r>
              <a:rPr lang="en-US" sz="2000" dirty="0"/>
              <a:t>δίνοντας στους μαθητές επιλογές και αναγνωρίζοντας τα επιτεύγματά τους. Τέλος, δημιουργεί ένα </a:t>
            </a:r>
            <a:r>
              <a:rPr lang="en-US" sz="2000" b="1" dirty="0">
                <a:solidFill>
                  <a:schemeClr val="accent6">
                    <a:lumMod val="75000"/>
                  </a:schemeClr>
                </a:solidFill>
              </a:rPr>
              <a:t>θετικό μαθησιακό περιβάλλον </a:t>
            </a:r>
            <a:r>
              <a:rPr lang="en-US" sz="2000" dirty="0"/>
              <a:t>όπου οι μαθητές υποστηρίζουν ο ένας τον άλλον και μαθαίνουν ο ένας από τον άλλον. Συνολικά, η εξατομικευμένη συνεργασία βοηθά τους μαθητές να επιτύχουν ακαδημαϊκά, ενώ παράλληλα αναπτύσσουν σημαντικές </a:t>
            </a:r>
            <a:r>
              <a:rPr lang="en-US" sz="2000" b="1" dirty="0">
                <a:solidFill>
                  <a:schemeClr val="accent6">
                    <a:lumMod val="75000"/>
                  </a:schemeClr>
                </a:solidFill>
              </a:rPr>
              <a:t>κοινωνικές και συναισθηματικές δεξιότητες.</a:t>
            </a:r>
          </a:p>
          <a:p>
            <a:pPr>
              <a:lnSpc>
                <a:spcPct val="150000"/>
              </a:lnSpc>
            </a:pPr>
            <a:r>
              <a:rPr lang="en-US" sz="2000" dirty="0">
                <a:solidFill>
                  <a:schemeClr val="tx1"/>
                </a:solidFill>
              </a:rPr>
              <a:t>Δείτε αυτό το βίντεο από την </a:t>
            </a:r>
            <a:r>
              <a:rPr lang="en-US" sz="2000" dirty="0" err="1">
                <a:solidFill>
                  <a:schemeClr val="tx1"/>
                </a:solidFill>
              </a:rPr>
              <a:t>Edutopia </a:t>
            </a:r>
            <a:r>
              <a:rPr lang="en-US" sz="2000" dirty="0">
                <a:solidFill>
                  <a:schemeClr val="tx1"/>
                </a:solidFill>
              </a:rPr>
              <a:t>για το πώς η συνεργατική μάθηση δημιουργεί καλύτερη κατανόηση</a:t>
            </a:r>
            <a:r>
              <a:rPr lang="en-US" sz="2000" dirty="0">
                <a:hlinkClick r:id="rId8"/>
              </a:rPr>
              <a:t>. </a:t>
            </a:r>
            <a:endParaRPr lang="en-US" dirty="0"/>
          </a:p>
        </p:txBody>
      </p:sp>
      <p:pic>
        <p:nvPicPr>
          <p:cNvPr id="5" name="rWEwv_qobpU"/>
          <p:cNvPicPr>
            <a:picLocks noRot="1" noChangeAspect="1"/>
          </p:cNvPicPr>
          <p:nvPr>
            <a:videoFile r:link="rId1"/>
          </p:nvPr>
        </p:nvPicPr>
        <p:blipFill>
          <a:blip r:embed="rId9"/>
          <a:stretch>
            <a:fillRect/>
          </a:stretch>
        </p:blipFill>
        <p:spPr>
          <a:xfrm>
            <a:off x="11336175" y="2976421"/>
            <a:ext cx="6401737" cy="3600977"/>
          </a:xfrm>
          <a:prstGeom prst="rect">
            <a:avLst/>
          </a:prstGeom>
        </p:spPr>
      </p:pic>
      <p:sp>
        <p:nvSpPr>
          <p:cNvPr id="8" name="TextBox 7"/>
          <p:cNvSpPr txBox="1"/>
          <p:nvPr/>
        </p:nvSpPr>
        <p:spPr>
          <a:xfrm>
            <a:off x="11208327" y="6758324"/>
            <a:ext cx="5718770" cy="307777"/>
          </a:xfrm>
          <a:prstGeom prst="rect">
            <a:avLst/>
          </a:prstGeom>
          <a:noFill/>
        </p:spPr>
        <p:txBody>
          <a:bodyPr wrap="square" rtlCol="0">
            <a:spAutoFit/>
          </a:bodyPr>
          <a:lstStyle/>
          <a:p>
            <a:r>
              <a:rPr lang="en-US" dirty="0"/>
              <a:t>https://www.youtube.com/watch?v=rWEwv_qobpU</a:t>
            </a:r>
          </a:p>
        </p:txBody>
      </p:sp>
      <p:sp>
        <p:nvSpPr>
          <p:cNvPr id="3" name="Google Shape;128;p3">
            <a:extLst>
              <a:ext uri="{FF2B5EF4-FFF2-40B4-BE49-F238E27FC236}">
                <a16:creationId xmlns:a16="http://schemas.microsoft.com/office/drawing/2014/main" id="{88FCE895-DA29-6F27-9AF4-DCC986873F08}"/>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4" name="Google Shape;92;p1">
            <a:extLst>
              <a:ext uri="{FF2B5EF4-FFF2-40B4-BE49-F238E27FC236}">
                <a16:creationId xmlns:a16="http://schemas.microsoft.com/office/drawing/2014/main" id="{A8BF9C27-010C-C04F-20FF-8FA28B8C7A48}"/>
              </a:ext>
            </a:extLst>
          </p:cNvPr>
          <p:cNvPicPr preferRelativeResize="0"/>
          <p:nvPr/>
        </p:nvPicPr>
        <p:blipFill rotWithShape="1">
          <a:blip r:embed="rId10">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3069361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264"/>
        <p:cNvGrpSpPr/>
        <p:nvPr/>
      </p:nvGrpSpPr>
      <p:grpSpPr>
        <a:xfrm>
          <a:off x="0" y="0"/>
          <a:ext cx="0" cy="0"/>
          <a:chOff x="0" y="0"/>
          <a:chExt cx="0" cy="0"/>
        </a:xfrm>
      </p:grpSpPr>
      <p:sp>
        <p:nvSpPr>
          <p:cNvPr id="265" name="Google Shape;265;p12"/>
          <p:cNvSpPr txBox="1"/>
          <p:nvPr/>
        </p:nvSpPr>
        <p:spPr>
          <a:xfrm>
            <a:off x="1268384" y="803047"/>
            <a:ext cx="11834641"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dirty="0">
                <a:solidFill>
                  <a:srgbClr val="033C5B"/>
                </a:solidFill>
                <a:latin typeface="Arial"/>
                <a:ea typeface="Arial"/>
                <a:cs typeface="Arial"/>
                <a:sym typeface="Arial"/>
              </a:rPr>
              <a:t>Διευκόλυνση εποικοδομητικών αλληλεπιδράσεων μεταξύ των μαθητών</a:t>
            </a:r>
            <a:endParaRPr sz="3200" dirty="0">
              <a:solidFill>
                <a:srgbClr val="033C5B"/>
              </a:solidFill>
              <a:latin typeface="Arial"/>
              <a:ea typeface="Arial"/>
              <a:cs typeface="Arial"/>
              <a:sym typeface="Arial"/>
            </a:endParaRPr>
          </a:p>
        </p:txBody>
      </p:sp>
      <p:sp>
        <p:nvSpPr>
          <p:cNvPr id="267" name="Google Shape;267;p12"/>
          <p:cNvSpPr/>
          <p:nvPr/>
        </p:nvSpPr>
        <p:spPr>
          <a:xfrm>
            <a:off x="17259300" y="-150232"/>
            <a:ext cx="1032201" cy="8963824"/>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2"/>
          <p:cNvSpPr/>
          <p:nvPr/>
        </p:nvSpPr>
        <p:spPr>
          <a:xfrm>
            <a:off x="0" y="-75116"/>
            <a:ext cx="1028700" cy="8888709"/>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2"/>
          <p:cNvSpPr/>
          <p:nvPr/>
        </p:nvSpPr>
        <p:spPr>
          <a:xfrm rot="5400000">
            <a:off x="-824" y="824"/>
            <a:ext cx="1030349" cy="1028700"/>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270" name="Google Shape;270;p12"/>
          <p:cNvSpPr/>
          <p:nvPr/>
        </p:nvSpPr>
        <p:spPr>
          <a:xfrm>
            <a:off x="0" y="5257590"/>
            <a:ext cx="1028700" cy="3556002"/>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2"/>
          <p:cNvSpPr/>
          <p:nvPr/>
        </p:nvSpPr>
        <p:spPr>
          <a:xfrm>
            <a:off x="17259300" y="5257590"/>
            <a:ext cx="1028700" cy="3556002"/>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2"/>
          <p:cNvSpPr/>
          <p:nvPr/>
        </p:nvSpPr>
        <p:spPr>
          <a:xfrm rot="10800000">
            <a:off x="17257651" y="1649"/>
            <a:ext cx="1030349" cy="1028700"/>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273" name="Google Shape;273;p12"/>
          <p:cNvSpPr/>
          <p:nvPr/>
        </p:nvSpPr>
        <p:spPr>
          <a:xfrm>
            <a:off x="310962" y="9525000"/>
            <a:ext cx="406777" cy="406777"/>
          </a:xfrm>
          <a:custGeom>
            <a:avLst/>
            <a:gdLst/>
            <a:ahLst/>
            <a:cxnLst/>
            <a:rect l="l" t="t" r="r" b="b"/>
            <a:pathLst>
              <a:path w="6350000" h="6350000" extrusionOk="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2"/>
          <p:cNvSpPr/>
          <p:nvPr/>
        </p:nvSpPr>
        <p:spPr>
          <a:xfrm>
            <a:off x="17572012" y="9525000"/>
            <a:ext cx="406777" cy="406777"/>
          </a:xfrm>
          <a:custGeom>
            <a:avLst/>
            <a:gdLst/>
            <a:ahLst/>
            <a:cxnLst/>
            <a:rect l="l" t="t" r="r" b="b"/>
            <a:pathLst>
              <a:path w="6350000" h="6350000" extrusionOk="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2"/>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3">
              <a:alphaModFix/>
            </a:blip>
            <a:stretch>
              <a:fillRect/>
            </a:stretch>
          </a:blipFill>
          <a:ln>
            <a:noFill/>
          </a:ln>
        </p:spPr>
        <p:txBody>
          <a:bodyPr/>
          <a:lstStyle/>
          <a:p>
            <a:endParaRPr lang="en-BE"/>
          </a:p>
        </p:txBody>
      </p:sp>
      <p:sp>
        <p:nvSpPr>
          <p:cNvPr id="276" name="Google Shape;276;p12"/>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4">
              <a:alphaModFix/>
            </a:blip>
            <a:stretch>
              <a:fillRect/>
            </a:stretch>
          </a:blipFill>
          <a:ln>
            <a:noFill/>
          </a:ln>
        </p:spPr>
        <p:txBody>
          <a:bodyPr/>
          <a:lstStyle/>
          <a:p>
            <a:endParaRPr lang="en-BE"/>
          </a:p>
        </p:txBody>
      </p:sp>
      <p:sp>
        <p:nvSpPr>
          <p:cNvPr id="278" name="Google Shape;278;p12"/>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1" name="Google Shape;281;p12"/>
          <p:cNvPicPr preferRelativeResize="0"/>
          <p:nvPr/>
        </p:nvPicPr>
        <p:blipFill rotWithShape="1">
          <a:blip r:embed="rId5">
            <a:alphaModFix/>
          </a:blip>
          <a:srcRect/>
          <a:stretch/>
        </p:blipFill>
        <p:spPr>
          <a:xfrm>
            <a:off x="13471236" y="5257590"/>
            <a:ext cx="2946400" cy="3367314"/>
          </a:xfrm>
          <a:prstGeom prst="rect">
            <a:avLst/>
          </a:prstGeom>
          <a:noFill/>
          <a:ln>
            <a:noFill/>
          </a:ln>
        </p:spPr>
      </p:pic>
      <p:sp>
        <p:nvSpPr>
          <p:cNvPr id="2" name="TextBox 1"/>
          <p:cNvSpPr txBox="1"/>
          <p:nvPr/>
        </p:nvSpPr>
        <p:spPr>
          <a:xfrm>
            <a:off x="1268384" y="1748562"/>
            <a:ext cx="15149252" cy="1692771"/>
          </a:xfrm>
          <a:prstGeom prst="rect">
            <a:avLst/>
          </a:prstGeom>
          <a:noFill/>
        </p:spPr>
        <p:txBody>
          <a:bodyPr wrap="square" rtlCol="0">
            <a:spAutoFit/>
          </a:bodyPr>
          <a:lstStyle/>
          <a:p>
            <a:pPr>
              <a:lnSpc>
                <a:spcPct val="150000"/>
              </a:lnSpc>
            </a:pPr>
            <a:r>
              <a:rPr lang="en-US" sz="2000" dirty="0"/>
              <a:t>Οι εποικοδομητικές αλληλεπιδράσεις αποτελούν το θεμέλιο ενός συνεργατικού και ελκυστικού μαθησιακού περιβάλλοντος. Στην ανεστραμμένη τάξη, η διευκόλυνση αυτών των αλληλεπιδράσεων μεταξύ των μαθητών είναι απαραίτητη για την καλλιέργεια της κριτικής σκέψης, των επικοινωνιακών δεξιοτήτων και της ικανότητας αποτελεσματικής συνεργασίας σε ομάδες. Ακολουθούν πέντε τρόποι που θα σας βοηθήσουν να το πετύχετε:</a:t>
            </a:r>
          </a:p>
          <a:p>
            <a:endParaRPr lang="en-US" dirty="0"/>
          </a:p>
        </p:txBody>
      </p:sp>
      <p:sp>
        <p:nvSpPr>
          <p:cNvPr id="3" name="TextBox 2"/>
          <p:cNvSpPr txBox="1"/>
          <p:nvPr/>
        </p:nvSpPr>
        <p:spPr>
          <a:xfrm>
            <a:off x="1471566" y="3732816"/>
            <a:ext cx="4186192" cy="1938992"/>
          </a:xfrm>
          <a:prstGeom prst="rect">
            <a:avLst/>
          </a:prstGeom>
          <a:noFill/>
        </p:spPr>
        <p:txBody>
          <a:bodyPr wrap="square" rtlCol="0">
            <a:spAutoFit/>
          </a:bodyPr>
          <a:lstStyle/>
          <a:p>
            <a:pPr lvl="0"/>
            <a:r>
              <a:rPr lang="en-US" sz="2000" b="1" dirty="0">
                <a:solidFill>
                  <a:schemeClr val="accent6">
                    <a:lumMod val="75000"/>
                  </a:schemeClr>
                </a:solidFill>
              </a:rPr>
              <a:t>Καθιέρωση βασικών κανόνων</a:t>
            </a:r>
            <a:r>
              <a:rPr lang="en-US" sz="2000" dirty="0">
                <a:solidFill>
                  <a:schemeClr val="accent6">
                    <a:lumMod val="75000"/>
                  </a:schemeClr>
                </a:solidFill>
              </a:rPr>
              <a:t>: </a:t>
            </a:r>
            <a:r>
              <a:rPr lang="en-US" sz="2000" dirty="0"/>
              <a:t>Ορίστε σαφείς κατευθυντήριες γραμμές για σεβασμό, ενεργή ακρόαση και ισότιμη συμμετοχή για να δημιουργήσετε ένα υποστηρικτικό και παραγωγικό περιβάλλον συζήτησης.</a:t>
            </a:r>
          </a:p>
        </p:txBody>
      </p:sp>
      <p:sp>
        <p:nvSpPr>
          <p:cNvPr id="21" name="TextBox 20"/>
          <p:cNvSpPr txBox="1"/>
          <p:nvPr/>
        </p:nvSpPr>
        <p:spPr>
          <a:xfrm>
            <a:off x="6534576" y="3731917"/>
            <a:ext cx="4186192" cy="1631216"/>
          </a:xfrm>
          <a:prstGeom prst="rect">
            <a:avLst/>
          </a:prstGeom>
          <a:noFill/>
        </p:spPr>
        <p:txBody>
          <a:bodyPr wrap="square" rtlCol="0">
            <a:spAutoFit/>
          </a:bodyPr>
          <a:lstStyle/>
          <a:p>
            <a:pPr lvl="0"/>
            <a:r>
              <a:rPr lang="en-US" sz="2000" b="1" dirty="0">
                <a:solidFill>
                  <a:schemeClr val="accent6">
                    <a:lumMod val="75000"/>
                  </a:schemeClr>
                </a:solidFill>
              </a:rPr>
              <a:t>Διαφορετική ομαδοποίηση</a:t>
            </a:r>
            <a:r>
              <a:rPr lang="en-US" sz="2000" dirty="0">
                <a:solidFill>
                  <a:schemeClr val="accent6">
                    <a:lumMod val="75000"/>
                  </a:schemeClr>
                </a:solidFill>
              </a:rPr>
              <a:t>: </a:t>
            </a:r>
            <a:r>
              <a:rPr lang="en-US" sz="2000" dirty="0"/>
              <a:t>Να εναλλάσσετε τακτικά τα μέλη των ομάδων για να εκθέσετε τους μαθητές σε μια ποικιλία απόψεων και στυλ εργασίας.</a:t>
            </a:r>
          </a:p>
          <a:p>
            <a:pPr lvl="0"/>
            <a:endParaRPr lang="en-US" sz="2000" dirty="0"/>
          </a:p>
        </p:txBody>
      </p:sp>
      <p:sp>
        <p:nvSpPr>
          <p:cNvPr id="22" name="TextBox 21"/>
          <p:cNvSpPr txBox="1"/>
          <p:nvPr/>
        </p:nvSpPr>
        <p:spPr>
          <a:xfrm>
            <a:off x="11677975" y="3731917"/>
            <a:ext cx="4186192" cy="2554545"/>
          </a:xfrm>
          <a:prstGeom prst="rect">
            <a:avLst/>
          </a:prstGeom>
          <a:noFill/>
        </p:spPr>
        <p:txBody>
          <a:bodyPr wrap="square" rtlCol="0">
            <a:spAutoFit/>
          </a:bodyPr>
          <a:lstStyle/>
          <a:p>
            <a:pPr lvl="0"/>
            <a:r>
              <a:rPr lang="en-US" sz="2000" b="1" dirty="0">
                <a:solidFill>
                  <a:schemeClr val="accent6">
                    <a:lumMod val="75000"/>
                  </a:schemeClr>
                </a:solidFill>
              </a:rPr>
              <a:t>Καθοδηγούμενες συζητήσεις</a:t>
            </a:r>
            <a:r>
              <a:rPr lang="en-US" sz="2000" dirty="0">
                <a:solidFill>
                  <a:schemeClr val="accent6">
                    <a:lumMod val="75000"/>
                  </a:schemeClr>
                </a:solidFill>
              </a:rPr>
              <a:t>: </a:t>
            </a:r>
            <a:r>
              <a:rPr lang="en-US" sz="2000" dirty="0"/>
              <a:t>Χρησιμοποιήστε ερωτήσεις που προκαλούν σκέψη για να διατηρήσετε τις συζητήσεις εστιασμένες και παραγωγικές, διασφαλίζοντας ότι παραμένουν στο σωστό δρόμο και συμβάλλουν στους μαθησιακούς στόχους.</a:t>
            </a:r>
          </a:p>
          <a:p>
            <a:pPr lvl="0"/>
            <a:endParaRPr lang="en-US" sz="2000" dirty="0"/>
          </a:p>
          <a:p>
            <a:pPr lvl="0"/>
            <a:endParaRPr lang="en-US" sz="2000" dirty="0"/>
          </a:p>
        </p:txBody>
      </p:sp>
      <p:sp>
        <p:nvSpPr>
          <p:cNvPr id="23" name="TextBox 22"/>
          <p:cNvSpPr txBox="1"/>
          <p:nvPr/>
        </p:nvSpPr>
        <p:spPr>
          <a:xfrm>
            <a:off x="6614965" y="5654992"/>
            <a:ext cx="4186192" cy="1938992"/>
          </a:xfrm>
          <a:prstGeom prst="rect">
            <a:avLst/>
          </a:prstGeom>
          <a:noFill/>
        </p:spPr>
        <p:txBody>
          <a:bodyPr wrap="square" rtlCol="0">
            <a:spAutoFit/>
          </a:bodyPr>
          <a:lstStyle/>
          <a:p>
            <a:pPr lvl="0"/>
            <a:endParaRPr lang="en-US" sz="2000" dirty="0"/>
          </a:p>
          <a:p>
            <a:r>
              <a:rPr lang="en-US" sz="2000" b="1" dirty="0">
                <a:solidFill>
                  <a:schemeClr val="accent6">
                    <a:lumMod val="75000"/>
                  </a:schemeClr>
                </a:solidFill>
              </a:rPr>
              <a:t>Επίλυση συγκρούσεων</a:t>
            </a:r>
            <a:r>
              <a:rPr lang="en-US" sz="2000" dirty="0">
                <a:solidFill>
                  <a:schemeClr val="accent6">
                    <a:lumMod val="75000"/>
                  </a:schemeClr>
                </a:solidFill>
              </a:rPr>
              <a:t>: </a:t>
            </a:r>
            <a:r>
              <a:rPr lang="en-US" sz="2000" dirty="0"/>
              <a:t>Εφοδιάστε τους μαθητές με στρατηγικές για την εποικοδομητική αντιμετώπιση και επίλυση διαφωνιών, μετατρέποντας τις πιθανές συγκρούσεις σε ευκαιρίες μάθησης.</a:t>
            </a:r>
          </a:p>
        </p:txBody>
      </p:sp>
      <p:sp>
        <p:nvSpPr>
          <p:cNvPr id="24" name="TextBox 23"/>
          <p:cNvSpPr txBox="1"/>
          <p:nvPr/>
        </p:nvSpPr>
        <p:spPr>
          <a:xfrm>
            <a:off x="1440873" y="5995878"/>
            <a:ext cx="4186192" cy="1631216"/>
          </a:xfrm>
          <a:prstGeom prst="rect">
            <a:avLst/>
          </a:prstGeom>
          <a:noFill/>
        </p:spPr>
        <p:txBody>
          <a:bodyPr wrap="square" rtlCol="0">
            <a:spAutoFit/>
          </a:bodyPr>
          <a:lstStyle/>
          <a:p>
            <a:pPr lvl="0"/>
            <a:r>
              <a:rPr lang="en-US" sz="2000" b="1" dirty="0">
                <a:solidFill>
                  <a:schemeClr val="accent6">
                    <a:lumMod val="75000"/>
                  </a:schemeClr>
                </a:solidFill>
              </a:rPr>
              <a:t>Ανάθεση ρόλων</a:t>
            </a:r>
            <a:r>
              <a:rPr lang="en-US" sz="2000" dirty="0">
                <a:solidFill>
                  <a:schemeClr val="accent6">
                    <a:lumMod val="75000"/>
                  </a:schemeClr>
                </a:solidFill>
              </a:rPr>
              <a:t>: </a:t>
            </a:r>
            <a:r>
              <a:rPr lang="en-US" sz="2000" dirty="0"/>
              <a:t>Καθορίστε συγκεκριμένους ρόλους στο πλαίσιο ομαδικών δραστηριοτήτων για να διασφαλίσετε ότι κάθε μαθητής έχει καθορισμένο σκοπό και μπορεί να συνεισφέρει αποτελεσματικά.</a:t>
            </a:r>
          </a:p>
        </p:txBody>
      </p:sp>
      <p:sp>
        <p:nvSpPr>
          <p:cNvPr id="4" name="Google Shape;128;p3">
            <a:extLst>
              <a:ext uri="{FF2B5EF4-FFF2-40B4-BE49-F238E27FC236}">
                <a16:creationId xmlns:a16="http://schemas.microsoft.com/office/drawing/2014/main" id="{88086220-A8AC-CDD5-5440-3FEAF7C0B17C}"/>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5" name="Google Shape;92;p1">
            <a:extLst>
              <a:ext uri="{FF2B5EF4-FFF2-40B4-BE49-F238E27FC236}">
                <a16:creationId xmlns:a16="http://schemas.microsoft.com/office/drawing/2014/main" id="{B843B118-6D50-ADAB-931B-82ED39DB5214}"/>
              </a:ext>
            </a:extLst>
          </p:cNvPr>
          <p:cNvPicPr preferRelativeResize="0"/>
          <p:nvPr/>
        </p:nvPicPr>
        <p:blipFill rotWithShape="1">
          <a:blip r:embed="rId6">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1486320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95"/>
        <p:cNvGrpSpPr/>
        <p:nvPr/>
      </p:nvGrpSpPr>
      <p:grpSpPr>
        <a:xfrm>
          <a:off x="0" y="0"/>
          <a:ext cx="0" cy="0"/>
          <a:chOff x="0" y="0"/>
          <a:chExt cx="0" cy="0"/>
        </a:xfrm>
      </p:grpSpPr>
      <p:sp>
        <p:nvSpPr>
          <p:cNvPr id="96" name="Google Shape;96;p2"/>
          <p:cNvSpPr txBox="1"/>
          <p:nvPr/>
        </p:nvSpPr>
        <p:spPr>
          <a:xfrm>
            <a:off x="1028700" y="827483"/>
            <a:ext cx="6990285" cy="1960191"/>
          </a:xfrm>
          <a:prstGeom prst="rect">
            <a:avLst/>
          </a:prstGeom>
          <a:noFill/>
          <a:ln>
            <a:noFill/>
          </a:ln>
        </p:spPr>
        <p:txBody>
          <a:bodyPr spcFirstLastPara="1" wrap="square" lIns="0" tIns="0" rIns="0" bIns="0" anchor="t" anchorCtr="0">
            <a:spAutoFit/>
          </a:bodyPr>
          <a:lstStyle/>
          <a:p>
            <a:pPr marL="0" marR="0" lvl="0" indent="0" algn="ctr" rtl="0">
              <a:lnSpc>
                <a:spcPct val="110001"/>
              </a:lnSpc>
              <a:spcBef>
                <a:spcPts val="0"/>
              </a:spcBef>
              <a:spcAft>
                <a:spcPts val="0"/>
              </a:spcAft>
              <a:buNone/>
            </a:pPr>
            <a:r>
              <a:rPr lang="en-US" sz="6999" b="0" i="0" u="none" strike="noStrike" cap="none">
                <a:solidFill>
                  <a:srgbClr val="033C5B"/>
                </a:solidFill>
                <a:latin typeface="Arial"/>
                <a:ea typeface="Arial"/>
                <a:cs typeface="Arial"/>
                <a:sym typeface="Arial"/>
              </a:rPr>
              <a:t>Μαθησιακοί στόχοι</a:t>
            </a:r>
            <a:endParaRPr/>
          </a:p>
        </p:txBody>
      </p:sp>
      <p:sp>
        <p:nvSpPr>
          <p:cNvPr id="97" name="Google Shape;97;p2"/>
          <p:cNvSpPr txBox="1"/>
          <p:nvPr/>
        </p:nvSpPr>
        <p:spPr>
          <a:xfrm>
            <a:off x="562062" y="3069100"/>
            <a:ext cx="8293938" cy="5816977"/>
          </a:xfrm>
          <a:prstGeom prst="rect">
            <a:avLst/>
          </a:prstGeom>
          <a:noFill/>
          <a:ln>
            <a:noFill/>
          </a:ln>
        </p:spPr>
        <p:txBody>
          <a:bodyPr spcFirstLastPara="1" wrap="square" lIns="0" tIns="0" rIns="0" bIns="0" anchor="t" anchorCtr="0">
            <a:spAutoFit/>
          </a:bodyPr>
          <a:lstStyle/>
          <a:p>
            <a:pPr marL="604519" marR="0" lvl="1" indent="-302260" algn="l" rtl="0">
              <a:lnSpc>
                <a:spcPct val="140014"/>
              </a:lnSpc>
              <a:spcBef>
                <a:spcPts val="0"/>
              </a:spcBef>
              <a:spcAft>
                <a:spcPts val="0"/>
              </a:spcAft>
              <a:buClr>
                <a:srgbClr val="121212"/>
              </a:buClr>
              <a:buSzPts val="2799"/>
              <a:buFont typeface="Arial"/>
              <a:buChar char="•"/>
            </a:pPr>
            <a:r>
              <a:rPr lang="en-US" sz="1800" b="0" i="0" u="none" strike="noStrike" cap="none" dirty="0">
                <a:solidFill>
                  <a:srgbClr val="121212"/>
                </a:solidFill>
                <a:sym typeface="Arial"/>
              </a:rPr>
              <a:t>Να κατα</a:t>
            </a:r>
            <a:r>
              <a:rPr lang="en-US" sz="1800" b="0" i="0" u="none" strike="noStrike" cap="none" dirty="0" err="1">
                <a:solidFill>
                  <a:srgbClr val="121212"/>
                </a:solidFill>
                <a:sym typeface="Arial"/>
              </a:rPr>
              <a:t>νοήσ</a:t>
            </a:r>
            <a:r>
              <a:rPr lang="el-GR" sz="1800" b="0" i="0" u="none" strike="noStrike" cap="none" dirty="0" err="1">
                <a:solidFill>
                  <a:srgbClr val="121212"/>
                </a:solidFill>
                <a:sym typeface="Arial"/>
              </a:rPr>
              <a:t>ετε</a:t>
            </a:r>
            <a:r>
              <a:rPr lang="en-US" sz="1800" b="0" i="0" u="none" strike="noStrike" cap="none" dirty="0">
                <a:solidFill>
                  <a:srgbClr val="121212"/>
                </a:solidFill>
                <a:sym typeface="Arial"/>
              </a:rPr>
              <a:t> το ρόλο του εκπαιδευτικού ως διαχειριστή γνώσεων</a:t>
            </a:r>
          </a:p>
          <a:p>
            <a:pPr marL="604519" marR="0" lvl="1" indent="-302260" algn="l" rtl="0">
              <a:lnSpc>
                <a:spcPct val="140014"/>
              </a:lnSpc>
              <a:spcBef>
                <a:spcPts val="0"/>
              </a:spcBef>
              <a:spcAft>
                <a:spcPts val="0"/>
              </a:spcAft>
              <a:buClr>
                <a:srgbClr val="121212"/>
              </a:buClr>
              <a:buSzPts val="2799"/>
              <a:buFont typeface="Arial"/>
              <a:buChar char="•"/>
            </a:pPr>
            <a:endParaRPr sz="1800" b="0" i="0" u="none" strike="noStrike" cap="none" dirty="0">
              <a:solidFill>
                <a:srgbClr val="121212"/>
              </a:solidFill>
              <a:sym typeface="Arial"/>
            </a:endParaRPr>
          </a:p>
          <a:p>
            <a:pPr marL="604519" marR="0" lvl="1" indent="-289560" algn="l" rtl="0">
              <a:lnSpc>
                <a:spcPct val="140014"/>
              </a:lnSpc>
              <a:spcBef>
                <a:spcPts val="0"/>
              </a:spcBef>
              <a:spcAft>
                <a:spcPts val="0"/>
              </a:spcAft>
              <a:buClr>
                <a:srgbClr val="121212"/>
              </a:buClr>
              <a:buSzPts val="2599"/>
              <a:buFont typeface="Arial"/>
              <a:buChar char="•"/>
            </a:pPr>
            <a:r>
              <a:rPr lang="el-GR" sz="1800" dirty="0">
                <a:solidFill>
                  <a:srgbClr val="121212"/>
                </a:solidFill>
              </a:rPr>
              <a:t>Να π</a:t>
            </a:r>
            <a:r>
              <a:rPr lang="en-US" sz="1800" b="0" i="0" u="none" strike="noStrike" cap="none" dirty="0" err="1">
                <a:solidFill>
                  <a:srgbClr val="121212"/>
                </a:solidFill>
                <a:sym typeface="Arial"/>
              </a:rPr>
              <a:t>λο</a:t>
            </a:r>
            <a:r>
              <a:rPr lang="el-GR" sz="1800" b="0" i="0" u="none" strike="noStrike" cap="none" dirty="0" err="1">
                <a:solidFill>
                  <a:srgbClr val="121212"/>
                </a:solidFill>
                <a:sym typeface="Arial"/>
              </a:rPr>
              <a:t>ηγήστε</a:t>
            </a:r>
            <a:r>
              <a:rPr lang="en-US" sz="1800" b="0" i="0" u="none" strike="noStrike" cap="none" dirty="0">
                <a:solidFill>
                  <a:srgbClr val="121212"/>
                </a:solidFill>
                <a:sym typeface="Arial"/>
              </a:rPr>
              <a:t> και </a:t>
            </a:r>
            <a:r>
              <a:rPr lang="el-GR" sz="1800" b="0" i="0" u="none" strike="noStrike" cap="none" dirty="0">
                <a:solidFill>
                  <a:srgbClr val="121212"/>
                </a:solidFill>
                <a:sym typeface="Arial"/>
              </a:rPr>
              <a:t>να ε</a:t>
            </a:r>
            <a:r>
              <a:rPr lang="en-US" sz="1800" b="0" i="0" u="none" strike="noStrike" cap="none" dirty="0" err="1">
                <a:solidFill>
                  <a:srgbClr val="121212"/>
                </a:solidFill>
                <a:sym typeface="Arial"/>
              </a:rPr>
              <a:t>νσωμ</a:t>
            </a:r>
            <a:r>
              <a:rPr lang="el-GR" sz="1800" b="0" i="0" u="none" strike="noStrike" cap="none" dirty="0" err="1">
                <a:solidFill>
                  <a:srgbClr val="121212"/>
                </a:solidFill>
                <a:sym typeface="Arial"/>
              </a:rPr>
              <a:t>ατώνετε</a:t>
            </a:r>
            <a:r>
              <a:rPr lang="en-US" sz="1800" b="0" i="0" u="none" strike="noStrike" cap="none" dirty="0">
                <a:solidFill>
                  <a:srgbClr val="121212"/>
                </a:solidFill>
                <a:sym typeface="Arial"/>
              </a:rPr>
              <a:t> </a:t>
            </a:r>
            <a:r>
              <a:rPr lang="en-US" sz="1800" b="0" i="0" u="none" strike="noStrike" cap="none" dirty="0" err="1">
                <a:solidFill>
                  <a:srgbClr val="121212"/>
                </a:solidFill>
                <a:sym typeface="Arial"/>
              </a:rPr>
              <a:t>δι</a:t>
            </a:r>
            <a:r>
              <a:rPr lang="el-GR" sz="1800" dirty="0">
                <a:solidFill>
                  <a:srgbClr val="121212"/>
                </a:solidFill>
              </a:rPr>
              <a:t>άφορες</a:t>
            </a:r>
            <a:r>
              <a:rPr lang="en-US" sz="1800" b="0" i="0" u="none" strike="noStrike" cap="none" dirty="0">
                <a:solidFill>
                  <a:srgbClr val="121212"/>
                </a:solidFill>
                <a:sym typeface="Arial"/>
              </a:rPr>
              <a:t> </a:t>
            </a:r>
            <a:r>
              <a:rPr lang="en-US" sz="1800" b="0" i="0" u="none" strike="noStrike" cap="none" dirty="0" err="1">
                <a:solidFill>
                  <a:srgbClr val="121212"/>
                </a:solidFill>
                <a:sym typeface="Arial"/>
              </a:rPr>
              <a:t>μορφ</a:t>
            </a:r>
            <a:r>
              <a:rPr lang="el-GR" sz="1800" b="0" i="0" u="none" strike="noStrike" cap="none" dirty="0" err="1">
                <a:solidFill>
                  <a:srgbClr val="121212"/>
                </a:solidFill>
                <a:sym typeface="Arial"/>
              </a:rPr>
              <a:t>ές</a:t>
            </a:r>
            <a:r>
              <a:rPr lang="en-US" sz="1800" b="0" i="0" u="none" strike="noStrike" cap="none" dirty="0">
                <a:solidFill>
                  <a:srgbClr val="121212"/>
                </a:solidFill>
                <a:sym typeface="Arial"/>
              </a:rPr>
              <a:t> γνώσης στην τάξη</a:t>
            </a:r>
          </a:p>
          <a:p>
            <a:pPr marL="604519" marR="0" lvl="1" indent="-289560" algn="l" rtl="0">
              <a:lnSpc>
                <a:spcPct val="140014"/>
              </a:lnSpc>
              <a:spcBef>
                <a:spcPts val="0"/>
              </a:spcBef>
              <a:spcAft>
                <a:spcPts val="0"/>
              </a:spcAft>
              <a:buClr>
                <a:srgbClr val="121212"/>
              </a:buClr>
              <a:buSzPts val="2599"/>
              <a:buFont typeface="Arial"/>
              <a:buChar char="•"/>
            </a:pPr>
            <a:endParaRPr sz="1800" b="0" i="0" u="none" strike="noStrike" cap="none" dirty="0">
              <a:solidFill>
                <a:srgbClr val="121212"/>
              </a:solidFill>
              <a:sym typeface="Arial"/>
            </a:endParaRPr>
          </a:p>
          <a:p>
            <a:pPr marL="604519" marR="0" lvl="1" indent="-289560" algn="l" rtl="0">
              <a:lnSpc>
                <a:spcPct val="140014"/>
              </a:lnSpc>
              <a:spcBef>
                <a:spcPts val="0"/>
              </a:spcBef>
              <a:spcAft>
                <a:spcPts val="0"/>
              </a:spcAft>
              <a:buClr>
                <a:srgbClr val="121212"/>
              </a:buClr>
              <a:buSzPts val="2599"/>
              <a:buFont typeface="Arial"/>
              <a:buChar char="•"/>
            </a:pPr>
            <a:r>
              <a:rPr lang="el-GR" sz="1800" b="0" i="0" u="none" strike="noStrike" cap="none" dirty="0">
                <a:solidFill>
                  <a:srgbClr val="121212"/>
                </a:solidFill>
                <a:sym typeface="Arial"/>
              </a:rPr>
              <a:t>Να εφαρμόζετε </a:t>
            </a:r>
            <a:r>
              <a:rPr lang="en-US" sz="1800" b="0" i="0" u="none" strike="noStrike" cap="none" dirty="0">
                <a:solidFill>
                  <a:srgbClr val="121212"/>
                </a:solidFill>
                <a:sym typeface="Arial"/>
              </a:rPr>
              <a:t>τ</a:t>
            </a:r>
            <a:r>
              <a:rPr lang="el-GR" sz="1800" b="0" i="0" u="none" strike="noStrike" cap="none" dirty="0">
                <a:solidFill>
                  <a:srgbClr val="121212"/>
                </a:solidFill>
                <a:sym typeface="Arial"/>
              </a:rPr>
              <a:t>α</a:t>
            </a:r>
            <a:r>
              <a:rPr lang="en-US" sz="1800" b="0" i="0" u="none" strike="noStrike" cap="none" dirty="0">
                <a:solidFill>
                  <a:srgbClr val="121212"/>
                </a:solidFill>
                <a:sym typeface="Arial"/>
              </a:rPr>
              <a:t> πα</a:t>
            </a:r>
            <a:r>
              <a:rPr lang="en-US" sz="1800" b="0" i="0" u="none" strike="noStrike" cap="none" dirty="0" err="1">
                <a:solidFill>
                  <a:srgbClr val="121212"/>
                </a:solidFill>
                <a:sym typeface="Arial"/>
              </a:rPr>
              <a:t>ιχν</a:t>
            </a:r>
            <a:r>
              <a:rPr lang="el-GR" sz="1800" b="0" i="0" u="none" strike="noStrike" cap="none" dirty="0">
                <a:solidFill>
                  <a:srgbClr val="121212"/>
                </a:solidFill>
                <a:sym typeface="Arial"/>
              </a:rPr>
              <a:t>ίδια</a:t>
            </a:r>
            <a:r>
              <a:rPr lang="en-US" sz="1800" b="0" i="0" u="none" strike="noStrike" cap="none" dirty="0">
                <a:solidFill>
                  <a:srgbClr val="121212"/>
                </a:solidFill>
                <a:sym typeface="Arial"/>
              </a:rPr>
              <a:t> ρόλων ως εκπαιδευτική στρατηγική </a:t>
            </a:r>
          </a:p>
          <a:p>
            <a:pPr marL="604519" marR="0" lvl="1" indent="-289560" algn="l" rtl="0">
              <a:lnSpc>
                <a:spcPct val="140014"/>
              </a:lnSpc>
              <a:spcBef>
                <a:spcPts val="0"/>
              </a:spcBef>
              <a:spcAft>
                <a:spcPts val="0"/>
              </a:spcAft>
              <a:buClr>
                <a:srgbClr val="121212"/>
              </a:buClr>
              <a:buSzPts val="2599"/>
              <a:buFont typeface="Arial"/>
              <a:buChar char="•"/>
            </a:pPr>
            <a:endParaRPr sz="1800" dirty="0"/>
          </a:p>
          <a:p>
            <a:pPr marL="604519" marR="0" lvl="1" indent="-289560" algn="l" rtl="0">
              <a:lnSpc>
                <a:spcPct val="140014"/>
              </a:lnSpc>
              <a:spcBef>
                <a:spcPts val="0"/>
              </a:spcBef>
              <a:spcAft>
                <a:spcPts val="0"/>
              </a:spcAft>
              <a:buClr>
                <a:srgbClr val="121212"/>
              </a:buClr>
              <a:buSzPts val="2599"/>
              <a:buFont typeface="Arial"/>
              <a:buChar char="•"/>
            </a:pPr>
            <a:r>
              <a:rPr lang="el-GR" sz="1800" b="0" i="0" u="none" strike="noStrike" cap="none" dirty="0">
                <a:solidFill>
                  <a:srgbClr val="121212"/>
                </a:solidFill>
                <a:sym typeface="Arial"/>
              </a:rPr>
              <a:t>Να ε</a:t>
            </a:r>
            <a:r>
              <a:rPr lang="en-US" sz="1800" b="0" i="0" u="none" strike="noStrike" cap="none" dirty="0">
                <a:solidFill>
                  <a:srgbClr val="121212"/>
                </a:solidFill>
                <a:sym typeface="Arial"/>
              </a:rPr>
              <a:t>ξα</a:t>
            </a:r>
            <a:r>
              <a:rPr lang="en-US" sz="1800" b="0" i="0" u="none" strike="noStrike" cap="none" dirty="0" err="1">
                <a:solidFill>
                  <a:srgbClr val="121212"/>
                </a:solidFill>
                <a:sym typeface="Arial"/>
              </a:rPr>
              <a:t>τομικε</a:t>
            </a:r>
            <a:r>
              <a:rPr lang="el-GR" sz="1800" dirty="0" err="1">
                <a:solidFill>
                  <a:srgbClr val="121212"/>
                </a:solidFill>
              </a:rPr>
              <a:t>ύετε</a:t>
            </a:r>
            <a:r>
              <a:rPr lang="en-US" sz="1800" b="0" i="0" u="none" strike="noStrike" cap="none" dirty="0">
                <a:solidFill>
                  <a:srgbClr val="121212"/>
                </a:solidFill>
                <a:sym typeface="Arial"/>
              </a:rPr>
              <a:t> δραστηριότητες συνεργατικής μάθησης </a:t>
            </a:r>
          </a:p>
          <a:p>
            <a:pPr marL="604519" marR="0" lvl="1" indent="-289560" algn="l" rtl="0">
              <a:lnSpc>
                <a:spcPct val="140014"/>
              </a:lnSpc>
              <a:spcBef>
                <a:spcPts val="0"/>
              </a:spcBef>
              <a:spcAft>
                <a:spcPts val="0"/>
              </a:spcAft>
              <a:buClr>
                <a:srgbClr val="121212"/>
              </a:buClr>
              <a:buSzPts val="2599"/>
              <a:buFont typeface="Arial"/>
              <a:buChar char="•"/>
            </a:pPr>
            <a:endParaRPr sz="1800" dirty="0"/>
          </a:p>
          <a:p>
            <a:pPr marL="604519" marR="0" lvl="1" indent="-289560" algn="l" rtl="0">
              <a:lnSpc>
                <a:spcPct val="140014"/>
              </a:lnSpc>
              <a:spcBef>
                <a:spcPts val="0"/>
              </a:spcBef>
              <a:spcAft>
                <a:spcPts val="0"/>
              </a:spcAft>
              <a:buClr>
                <a:srgbClr val="121212"/>
              </a:buClr>
              <a:buSzPts val="2599"/>
              <a:buFont typeface="Arial"/>
              <a:buChar char="•"/>
            </a:pPr>
            <a:r>
              <a:rPr lang="el-GR" sz="1800" b="0" i="0" u="none" strike="noStrike" cap="none" dirty="0">
                <a:solidFill>
                  <a:srgbClr val="121212"/>
                </a:solidFill>
                <a:sym typeface="Arial"/>
              </a:rPr>
              <a:t>Να δ</a:t>
            </a:r>
            <a:r>
              <a:rPr lang="en-US" sz="1800" b="0" i="0" u="none" strike="noStrike" cap="none" dirty="0" err="1">
                <a:solidFill>
                  <a:srgbClr val="121212"/>
                </a:solidFill>
                <a:sym typeface="Arial"/>
              </a:rPr>
              <a:t>ιευκ</a:t>
            </a:r>
            <a:r>
              <a:rPr lang="el-GR" sz="1800" b="0" i="0" u="none" strike="noStrike" cap="none" dirty="0" err="1">
                <a:solidFill>
                  <a:srgbClr val="121212"/>
                </a:solidFill>
                <a:sym typeface="Arial"/>
              </a:rPr>
              <a:t>ολύνετε</a:t>
            </a:r>
            <a:r>
              <a:rPr lang="el-GR" sz="1800" b="0" i="0" u="none" strike="noStrike" cap="none" dirty="0">
                <a:solidFill>
                  <a:srgbClr val="121212"/>
                </a:solidFill>
                <a:sym typeface="Arial"/>
              </a:rPr>
              <a:t> τις</a:t>
            </a:r>
            <a:r>
              <a:rPr lang="en-US" sz="1800" b="0" i="0" u="none" strike="noStrike" cap="none" dirty="0">
                <a:solidFill>
                  <a:srgbClr val="121212"/>
                </a:solidFill>
                <a:sym typeface="Arial"/>
              </a:rPr>
              <a:t> επ</a:t>
            </a:r>
            <a:r>
              <a:rPr lang="en-US" sz="1800" b="0" i="0" u="none" strike="noStrike" cap="none" dirty="0" err="1">
                <a:solidFill>
                  <a:srgbClr val="121212"/>
                </a:solidFill>
                <a:sym typeface="Arial"/>
              </a:rPr>
              <a:t>οικοδομητικ</a:t>
            </a:r>
            <a:r>
              <a:rPr lang="el-GR" sz="1800" b="0" i="0" u="none" strike="noStrike" cap="none" dirty="0" err="1">
                <a:solidFill>
                  <a:srgbClr val="121212"/>
                </a:solidFill>
                <a:sym typeface="Arial"/>
              </a:rPr>
              <a:t>έςσ</a:t>
            </a:r>
            <a:r>
              <a:rPr lang="en-US" sz="1800" b="0" i="0" u="none" strike="noStrike" cap="none" dirty="0">
                <a:solidFill>
                  <a:srgbClr val="121212"/>
                </a:solidFill>
                <a:sym typeface="Arial"/>
              </a:rPr>
              <a:t> α</a:t>
            </a:r>
            <a:r>
              <a:rPr lang="en-US" sz="1800" b="0" i="0" u="none" strike="noStrike" cap="none" dirty="0" err="1">
                <a:solidFill>
                  <a:srgbClr val="121212"/>
                </a:solidFill>
                <a:sym typeface="Arial"/>
              </a:rPr>
              <a:t>λληλε</a:t>
            </a:r>
            <a:r>
              <a:rPr lang="en-US" sz="1800" b="0" i="0" u="none" strike="noStrike" cap="none" dirty="0">
                <a:solidFill>
                  <a:srgbClr val="121212"/>
                </a:solidFill>
                <a:sym typeface="Arial"/>
              </a:rPr>
              <a:t>πιδράσε</a:t>
            </a:r>
            <a:r>
              <a:rPr lang="el-GR" sz="1800" b="0" i="0" u="none" strike="noStrike" cap="none" dirty="0" err="1">
                <a:solidFill>
                  <a:srgbClr val="121212"/>
                </a:solidFill>
                <a:sym typeface="Arial"/>
              </a:rPr>
              <a:t>ις</a:t>
            </a:r>
            <a:r>
              <a:rPr lang="en-US" sz="1800" b="0" i="0" u="none" strike="noStrike" cap="none" dirty="0">
                <a:solidFill>
                  <a:srgbClr val="121212"/>
                </a:solidFill>
                <a:sym typeface="Arial"/>
              </a:rPr>
              <a:t> μεταξύ των μαθητών</a:t>
            </a:r>
          </a:p>
          <a:p>
            <a:pPr marL="604519" marR="0" lvl="1" indent="-289560" algn="l" rtl="0">
              <a:lnSpc>
                <a:spcPct val="140014"/>
              </a:lnSpc>
              <a:spcBef>
                <a:spcPts val="0"/>
              </a:spcBef>
              <a:spcAft>
                <a:spcPts val="0"/>
              </a:spcAft>
              <a:buClr>
                <a:srgbClr val="121212"/>
              </a:buClr>
              <a:buSzPts val="2599"/>
              <a:buFont typeface="Arial"/>
              <a:buChar char="•"/>
            </a:pPr>
            <a:endParaRPr sz="1800" dirty="0"/>
          </a:p>
          <a:p>
            <a:pPr marL="604519" marR="0" lvl="1" indent="-289560" algn="l" rtl="0">
              <a:lnSpc>
                <a:spcPct val="140014"/>
              </a:lnSpc>
              <a:spcBef>
                <a:spcPts val="0"/>
              </a:spcBef>
              <a:spcAft>
                <a:spcPts val="0"/>
              </a:spcAft>
              <a:buClr>
                <a:srgbClr val="121212"/>
              </a:buClr>
              <a:buSzPts val="2599"/>
              <a:buFont typeface="Arial"/>
              <a:buChar char="•"/>
            </a:pPr>
            <a:r>
              <a:rPr lang="el-GR" sz="1800" dirty="0">
                <a:solidFill>
                  <a:srgbClr val="121212"/>
                </a:solidFill>
              </a:rPr>
              <a:t>Να προωθείτε </a:t>
            </a:r>
            <a:r>
              <a:rPr lang="en-US" sz="1800" b="0" i="0" u="none" strike="noStrike" cap="none" dirty="0" err="1">
                <a:solidFill>
                  <a:srgbClr val="121212"/>
                </a:solidFill>
                <a:sym typeface="Arial"/>
              </a:rPr>
              <a:t>τη</a:t>
            </a:r>
            <a:r>
              <a:rPr lang="el-GR" sz="1800" b="0" i="0" u="none" strike="noStrike" cap="none" dirty="0">
                <a:solidFill>
                  <a:srgbClr val="121212"/>
                </a:solidFill>
                <a:sym typeface="Arial"/>
              </a:rPr>
              <a:t>ν</a:t>
            </a:r>
            <a:r>
              <a:rPr lang="en-US" sz="1800" b="0" i="0" u="none" strike="noStrike" cap="none" dirty="0">
                <a:solidFill>
                  <a:srgbClr val="121212"/>
                </a:solidFill>
                <a:sym typeface="Arial"/>
              </a:rPr>
              <a:t> α</a:t>
            </a:r>
            <a:r>
              <a:rPr lang="en-US" sz="1800" b="0" i="0" u="none" strike="noStrike" cap="none" dirty="0" err="1">
                <a:solidFill>
                  <a:srgbClr val="121212"/>
                </a:solidFill>
                <a:sym typeface="Arial"/>
              </a:rPr>
              <a:t>υτονομί</a:t>
            </a:r>
            <a:r>
              <a:rPr lang="en-US" sz="1800" b="0" i="0" u="none" strike="noStrike" cap="none" dirty="0">
                <a:solidFill>
                  <a:srgbClr val="121212"/>
                </a:solidFill>
                <a:sym typeface="Arial"/>
              </a:rPr>
              <a:t>α και τη</a:t>
            </a:r>
            <a:r>
              <a:rPr lang="el-GR" sz="1800" b="0" i="0" u="none" strike="noStrike" cap="none" dirty="0">
                <a:solidFill>
                  <a:srgbClr val="121212"/>
                </a:solidFill>
                <a:sym typeface="Arial"/>
              </a:rPr>
              <a:t>ν</a:t>
            </a:r>
            <a:r>
              <a:rPr lang="en-US" sz="1800" b="0" i="0" u="none" strike="noStrike" cap="none" dirty="0">
                <a:solidFill>
                  <a:srgbClr val="121212"/>
                </a:solidFill>
                <a:sym typeface="Arial"/>
              </a:rPr>
              <a:t> υπ</a:t>
            </a:r>
            <a:r>
              <a:rPr lang="en-US" sz="1800" b="0" i="0" u="none" strike="noStrike" cap="none" dirty="0" err="1">
                <a:solidFill>
                  <a:srgbClr val="121212"/>
                </a:solidFill>
                <a:sym typeface="Arial"/>
              </a:rPr>
              <a:t>ευθυνότητ</a:t>
            </a:r>
            <a:r>
              <a:rPr lang="en-US" sz="1800" b="0" i="0" u="none" strike="noStrike" cap="none" dirty="0">
                <a:solidFill>
                  <a:srgbClr val="121212"/>
                </a:solidFill>
                <a:sym typeface="Arial"/>
              </a:rPr>
              <a:t>α των μαθητών στη μάθηση </a:t>
            </a:r>
          </a:p>
          <a:p>
            <a:pPr marL="604519" marR="0" lvl="1" indent="-289560" algn="l" rtl="0">
              <a:lnSpc>
                <a:spcPct val="140014"/>
              </a:lnSpc>
              <a:spcBef>
                <a:spcPts val="0"/>
              </a:spcBef>
              <a:spcAft>
                <a:spcPts val="0"/>
              </a:spcAft>
              <a:buClr>
                <a:srgbClr val="121212"/>
              </a:buClr>
              <a:buSzPts val="2599"/>
              <a:buFont typeface="Arial"/>
              <a:buChar char="•"/>
            </a:pPr>
            <a:endParaRPr sz="1800" dirty="0"/>
          </a:p>
          <a:p>
            <a:pPr marL="604519" marR="0" lvl="1" indent="-289560" algn="l" rtl="0">
              <a:lnSpc>
                <a:spcPct val="140014"/>
              </a:lnSpc>
              <a:spcBef>
                <a:spcPts val="0"/>
              </a:spcBef>
              <a:spcAft>
                <a:spcPts val="0"/>
              </a:spcAft>
              <a:buClr>
                <a:srgbClr val="121212"/>
              </a:buClr>
              <a:buSzPts val="2599"/>
              <a:buFont typeface="Arial"/>
              <a:buChar char="•"/>
            </a:pPr>
            <a:r>
              <a:rPr lang="el-GR" sz="1800" dirty="0">
                <a:solidFill>
                  <a:srgbClr val="121212"/>
                </a:solidFill>
              </a:rPr>
              <a:t>Να α</a:t>
            </a:r>
            <a:r>
              <a:rPr lang="en-US" sz="1800" b="0" i="0" u="none" strike="noStrike" cap="none" dirty="0" err="1">
                <a:solidFill>
                  <a:srgbClr val="121212"/>
                </a:solidFill>
                <a:sym typeface="Arial"/>
              </a:rPr>
              <a:t>ξιολ</a:t>
            </a:r>
            <a:r>
              <a:rPr lang="el-GR" sz="1800" b="0" i="0" u="none" strike="noStrike" cap="none" dirty="0" err="1">
                <a:solidFill>
                  <a:srgbClr val="121212"/>
                </a:solidFill>
                <a:sym typeface="Arial"/>
              </a:rPr>
              <a:t>ογείτε</a:t>
            </a:r>
            <a:r>
              <a:rPr lang="en-US" sz="1800" b="0" i="0" u="none" strike="noStrike" cap="none" dirty="0">
                <a:solidFill>
                  <a:srgbClr val="121212"/>
                </a:solidFill>
                <a:sym typeface="Arial"/>
              </a:rPr>
              <a:t> και</a:t>
            </a:r>
            <a:r>
              <a:rPr lang="el-GR" sz="1800" b="0" i="0" u="none" strike="noStrike" cap="none" dirty="0">
                <a:solidFill>
                  <a:srgbClr val="121212"/>
                </a:solidFill>
                <a:sym typeface="Arial"/>
              </a:rPr>
              <a:t> να</a:t>
            </a:r>
            <a:r>
              <a:rPr lang="en-US" sz="1800" b="0" i="0" u="none" strike="noStrike" cap="none" dirty="0">
                <a:solidFill>
                  <a:srgbClr val="121212"/>
                </a:solidFill>
                <a:sym typeface="Arial"/>
              </a:rPr>
              <a:t> </a:t>
            </a:r>
            <a:r>
              <a:rPr lang="en-US" sz="1800" b="0" i="0" u="none" strike="noStrike" cap="none" dirty="0" err="1">
                <a:solidFill>
                  <a:srgbClr val="121212"/>
                </a:solidFill>
                <a:sym typeface="Arial"/>
              </a:rPr>
              <a:t>εν</a:t>
            </a:r>
            <a:r>
              <a:rPr lang="el-GR" sz="1800" b="0" i="0" u="none" strike="noStrike" cap="none" dirty="0">
                <a:solidFill>
                  <a:srgbClr val="121212"/>
                </a:solidFill>
                <a:sym typeface="Arial"/>
              </a:rPr>
              <a:t>ισχύετε</a:t>
            </a:r>
            <a:r>
              <a:rPr lang="en-US" sz="1800" b="0" i="0" u="none" strike="noStrike" cap="none" dirty="0">
                <a:solidFill>
                  <a:srgbClr val="121212"/>
                </a:solidFill>
                <a:sym typeface="Arial"/>
              </a:rPr>
              <a:t> της συνεργατικής μάθησης</a:t>
            </a:r>
            <a:endParaRPr sz="1800" b="0" i="0" u="none" strike="noStrike" cap="none" dirty="0">
              <a:solidFill>
                <a:srgbClr val="121212"/>
              </a:solidFill>
              <a:sym typeface="Arial"/>
            </a:endParaRPr>
          </a:p>
        </p:txBody>
      </p:sp>
      <p:sp>
        <p:nvSpPr>
          <p:cNvPr id="98" name="Google Shape;98;p2"/>
          <p:cNvSpPr/>
          <p:nvPr/>
        </p:nvSpPr>
        <p:spPr>
          <a:xfrm>
            <a:off x="9144000" y="3783991"/>
            <a:ext cx="9144000" cy="6503009"/>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9144000" y="0"/>
            <a:ext cx="9144000" cy="5143500"/>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rot="5400000">
            <a:off x="9144000" y="7702914"/>
            <a:ext cx="2584086" cy="2584086"/>
          </a:xfrm>
          <a:custGeom>
            <a:avLst/>
            <a:gdLst/>
            <a:ahLst/>
            <a:cxnLst/>
            <a:rect l="l" t="t" r="r" b="b"/>
            <a:pathLst>
              <a:path w="2584086" h="2584086" extrusionOk="0">
                <a:moveTo>
                  <a:pt x="0" y="0"/>
                </a:moveTo>
                <a:lnTo>
                  <a:pt x="2584086" y="0"/>
                </a:lnTo>
                <a:lnTo>
                  <a:pt x="2584086" y="2584086"/>
                </a:lnTo>
                <a:lnTo>
                  <a:pt x="0" y="2584086"/>
                </a:lnTo>
                <a:lnTo>
                  <a:pt x="0" y="0"/>
                </a:lnTo>
                <a:close/>
              </a:path>
            </a:pathLst>
          </a:custGeom>
          <a:blipFill rotWithShape="1">
            <a:blip r:embed="rId3">
              <a:alphaModFix/>
            </a:blip>
            <a:stretch>
              <a:fillRect/>
            </a:stretch>
          </a:blipFill>
          <a:ln>
            <a:noFill/>
          </a:ln>
        </p:spPr>
        <p:txBody>
          <a:bodyPr/>
          <a:lstStyle/>
          <a:p>
            <a:endParaRPr lang="en-BE"/>
          </a:p>
        </p:txBody>
      </p:sp>
      <p:sp>
        <p:nvSpPr>
          <p:cNvPr id="101" name="Google Shape;101;p2"/>
          <p:cNvSpPr/>
          <p:nvPr/>
        </p:nvSpPr>
        <p:spPr>
          <a:xfrm rot="-5400000">
            <a:off x="15703914" y="0"/>
            <a:ext cx="2584086" cy="2584086"/>
          </a:xfrm>
          <a:custGeom>
            <a:avLst/>
            <a:gdLst/>
            <a:ahLst/>
            <a:cxnLst/>
            <a:rect l="l" t="t" r="r" b="b"/>
            <a:pathLst>
              <a:path w="2584086" h="2584086" extrusionOk="0">
                <a:moveTo>
                  <a:pt x="0" y="0"/>
                </a:moveTo>
                <a:lnTo>
                  <a:pt x="2584086" y="0"/>
                </a:lnTo>
                <a:lnTo>
                  <a:pt x="2584086" y="2584086"/>
                </a:lnTo>
                <a:lnTo>
                  <a:pt x="0" y="2584086"/>
                </a:lnTo>
                <a:lnTo>
                  <a:pt x="0" y="0"/>
                </a:lnTo>
                <a:close/>
              </a:path>
            </a:pathLst>
          </a:custGeom>
          <a:blipFill rotWithShape="1">
            <a:blip r:embed="rId4">
              <a:alphaModFix/>
            </a:blip>
            <a:stretch>
              <a:fillRect/>
            </a:stretch>
          </a:blipFill>
          <a:ln>
            <a:noFill/>
          </a:ln>
        </p:spPr>
        <p:txBody>
          <a:bodyPr/>
          <a:lstStyle/>
          <a:p>
            <a:endParaRPr lang="en-BE"/>
          </a:p>
        </p:txBody>
      </p:sp>
      <p:sp>
        <p:nvSpPr>
          <p:cNvPr id="102" name="Google Shape;102;p2"/>
          <p:cNvSpPr/>
          <p:nvPr/>
        </p:nvSpPr>
        <p:spPr>
          <a:xfrm>
            <a:off x="11243339" y="2258982"/>
            <a:ext cx="4945322" cy="5769036"/>
          </a:xfrm>
          <a:custGeom>
            <a:avLst/>
            <a:gdLst/>
            <a:ahLst/>
            <a:cxnLst/>
            <a:rect l="l" t="t" r="r" b="b"/>
            <a:pathLst>
              <a:path w="4945322" h="5769036" extrusionOk="0">
                <a:moveTo>
                  <a:pt x="0" y="0"/>
                </a:moveTo>
                <a:lnTo>
                  <a:pt x="4945322" y="0"/>
                </a:lnTo>
                <a:lnTo>
                  <a:pt x="4945322" y="5769036"/>
                </a:lnTo>
                <a:lnTo>
                  <a:pt x="0" y="5769036"/>
                </a:lnTo>
                <a:lnTo>
                  <a:pt x="0" y="0"/>
                </a:lnTo>
                <a:close/>
              </a:path>
            </a:pathLst>
          </a:custGeom>
          <a:blipFill rotWithShape="1">
            <a:blip r:embed="rId5">
              <a:alphaModFix/>
            </a:blip>
            <a:stretch>
              <a:fillRect l="-37489" r="-37489"/>
            </a:stretch>
          </a:blipFill>
          <a:ln>
            <a:noFill/>
          </a:ln>
        </p:spPr>
        <p:txBody>
          <a:bodyPr/>
          <a:lstStyle/>
          <a:p>
            <a:endParaRPr lang="en-BE"/>
          </a:p>
        </p:txBody>
      </p:sp>
      <p:sp>
        <p:nvSpPr>
          <p:cNvPr id="103" name="Google Shape;103;p2"/>
          <p:cNvSpPr/>
          <p:nvPr/>
        </p:nvSpPr>
        <p:spPr>
          <a:xfrm>
            <a:off x="385759" y="8288550"/>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6">
              <a:alphaModFix/>
            </a:blip>
            <a:stretch>
              <a:fillRect/>
            </a:stretch>
          </a:blipFill>
          <a:ln>
            <a:noFill/>
          </a:ln>
        </p:spPr>
        <p:txBody>
          <a:bodyPr/>
          <a:lstStyle/>
          <a:p>
            <a:endParaRPr lang="en-BE"/>
          </a:p>
        </p:txBody>
      </p:sp>
      <p:sp>
        <p:nvSpPr>
          <p:cNvPr id="104" name="Google Shape;104;p2"/>
          <p:cNvSpPr/>
          <p:nvPr/>
        </p:nvSpPr>
        <p:spPr>
          <a:xfrm>
            <a:off x="2874251" y="91043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7">
              <a:alphaModFix/>
            </a:blip>
            <a:stretch>
              <a:fillRect/>
            </a:stretch>
          </a:blipFill>
          <a:ln>
            <a:noFill/>
          </a:ln>
        </p:spPr>
        <p:txBody>
          <a:bodyPr/>
          <a:lstStyle/>
          <a:p>
            <a:endParaRPr lang="en-BE"/>
          </a:p>
        </p:txBody>
      </p:sp>
      <p:pic>
        <p:nvPicPr>
          <p:cNvPr id="2" name="Google Shape;92;p1">
            <a:extLst>
              <a:ext uri="{FF2B5EF4-FFF2-40B4-BE49-F238E27FC236}">
                <a16:creationId xmlns:a16="http://schemas.microsoft.com/office/drawing/2014/main" id="{B75C5E83-B148-25D0-B316-F189715A8A52}"/>
              </a:ext>
            </a:extLst>
          </p:cNvPr>
          <p:cNvPicPr preferRelativeResize="0"/>
          <p:nvPr/>
        </p:nvPicPr>
        <p:blipFill rotWithShape="1">
          <a:blip r:embed="rId8">
            <a:alphaModFix/>
          </a:blip>
          <a:srcRect/>
          <a:stretch/>
        </p:blipFill>
        <p:spPr>
          <a:xfrm>
            <a:off x="16291715" y="9134863"/>
            <a:ext cx="1310997" cy="4767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264"/>
        <p:cNvGrpSpPr/>
        <p:nvPr/>
      </p:nvGrpSpPr>
      <p:grpSpPr>
        <a:xfrm>
          <a:off x="0" y="0"/>
          <a:ext cx="0" cy="0"/>
          <a:chOff x="0" y="0"/>
          <a:chExt cx="0" cy="0"/>
        </a:xfrm>
      </p:grpSpPr>
      <p:sp>
        <p:nvSpPr>
          <p:cNvPr id="265" name="Google Shape;265;p12"/>
          <p:cNvSpPr txBox="1"/>
          <p:nvPr/>
        </p:nvSpPr>
        <p:spPr>
          <a:xfrm>
            <a:off x="1268384" y="803047"/>
            <a:ext cx="14899871" cy="1477328"/>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200" dirty="0">
                <a:solidFill>
                  <a:srgbClr val="033C5B"/>
                </a:solidFill>
                <a:latin typeface="Arial"/>
                <a:ea typeface="Arial"/>
                <a:cs typeface="Arial"/>
                <a:sym typeface="Arial"/>
              </a:rPr>
              <a:t>Διευκόλυνση εποικοδομητικών αλληλεπιδράσεων μεταξύ των μαθητών</a:t>
            </a:r>
            <a:br>
              <a:rPr lang="en-US" sz="3200" dirty="0">
                <a:solidFill>
                  <a:srgbClr val="033C5B"/>
                </a:solidFill>
                <a:latin typeface="Arial"/>
                <a:ea typeface="Arial"/>
                <a:cs typeface="Arial"/>
                <a:sym typeface="Arial"/>
              </a:rPr>
            </a:br>
            <a:endParaRPr sz="3200" dirty="0">
              <a:solidFill>
                <a:srgbClr val="033C5B"/>
              </a:solidFill>
              <a:latin typeface="Arial"/>
              <a:ea typeface="Arial"/>
              <a:cs typeface="Arial"/>
              <a:sym typeface="Arial"/>
            </a:endParaRPr>
          </a:p>
        </p:txBody>
      </p:sp>
      <p:sp>
        <p:nvSpPr>
          <p:cNvPr id="267" name="Google Shape;267;p12"/>
          <p:cNvSpPr/>
          <p:nvPr/>
        </p:nvSpPr>
        <p:spPr>
          <a:xfrm>
            <a:off x="17259300" y="-150232"/>
            <a:ext cx="1032201" cy="8963824"/>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2"/>
          <p:cNvSpPr/>
          <p:nvPr/>
        </p:nvSpPr>
        <p:spPr>
          <a:xfrm>
            <a:off x="0" y="-75116"/>
            <a:ext cx="1028700" cy="8888709"/>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2"/>
          <p:cNvSpPr/>
          <p:nvPr/>
        </p:nvSpPr>
        <p:spPr>
          <a:xfrm rot="5400000">
            <a:off x="-824" y="824"/>
            <a:ext cx="1030349" cy="1028700"/>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270" name="Google Shape;270;p12"/>
          <p:cNvSpPr/>
          <p:nvPr/>
        </p:nvSpPr>
        <p:spPr>
          <a:xfrm>
            <a:off x="0" y="5257590"/>
            <a:ext cx="1028700" cy="3556002"/>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2"/>
          <p:cNvSpPr/>
          <p:nvPr/>
        </p:nvSpPr>
        <p:spPr>
          <a:xfrm>
            <a:off x="17259300" y="5257590"/>
            <a:ext cx="1028700" cy="3556002"/>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2"/>
          <p:cNvSpPr/>
          <p:nvPr/>
        </p:nvSpPr>
        <p:spPr>
          <a:xfrm rot="10800000">
            <a:off x="17257651" y="1649"/>
            <a:ext cx="1030349" cy="1028700"/>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273" name="Google Shape;273;p12"/>
          <p:cNvSpPr/>
          <p:nvPr/>
        </p:nvSpPr>
        <p:spPr>
          <a:xfrm>
            <a:off x="310962" y="9525000"/>
            <a:ext cx="406777" cy="406777"/>
          </a:xfrm>
          <a:custGeom>
            <a:avLst/>
            <a:gdLst/>
            <a:ahLst/>
            <a:cxnLst/>
            <a:rect l="l" t="t" r="r" b="b"/>
            <a:pathLst>
              <a:path w="6350000" h="6350000" extrusionOk="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2"/>
          <p:cNvSpPr/>
          <p:nvPr/>
        </p:nvSpPr>
        <p:spPr>
          <a:xfrm>
            <a:off x="17572012" y="9525000"/>
            <a:ext cx="406777" cy="406777"/>
          </a:xfrm>
          <a:custGeom>
            <a:avLst/>
            <a:gdLst/>
            <a:ahLst/>
            <a:cxnLst/>
            <a:rect l="l" t="t" r="r" b="b"/>
            <a:pathLst>
              <a:path w="6350000" h="6350000" extrusionOk="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2"/>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3">
              <a:alphaModFix/>
            </a:blip>
            <a:stretch>
              <a:fillRect/>
            </a:stretch>
          </a:blipFill>
          <a:ln>
            <a:noFill/>
          </a:ln>
        </p:spPr>
        <p:txBody>
          <a:bodyPr/>
          <a:lstStyle/>
          <a:p>
            <a:endParaRPr lang="en-BE"/>
          </a:p>
        </p:txBody>
      </p:sp>
      <p:sp>
        <p:nvSpPr>
          <p:cNvPr id="276" name="Google Shape;276;p12"/>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4">
              <a:alphaModFix/>
            </a:blip>
            <a:stretch>
              <a:fillRect/>
            </a:stretch>
          </a:blipFill>
          <a:ln>
            <a:noFill/>
          </a:ln>
        </p:spPr>
        <p:txBody>
          <a:bodyPr/>
          <a:lstStyle/>
          <a:p>
            <a:endParaRPr lang="en-BE"/>
          </a:p>
        </p:txBody>
      </p:sp>
      <p:sp>
        <p:nvSpPr>
          <p:cNvPr id="278" name="Google Shape;278;p12"/>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ounded Rectangle 3"/>
          <p:cNvSpPr/>
          <p:nvPr/>
        </p:nvSpPr>
        <p:spPr>
          <a:xfrm>
            <a:off x="2196133" y="1770815"/>
            <a:ext cx="4336473" cy="6961411"/>
          </a:xfrm>
          <a:prstGeom prst="roundRect">
            <a:avLst/>
          </a:prstGeom>
          <a:noFill/>
          <a:ln w="762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5" name="TextBox 4"/>
          <p:cNvSpPr txBox="1"/>
          <p:nvPr/>
        </p:nvSpPr>
        <p:spPr>
          <a:xfrm>
            <a:off x="2381729" y="2077616"/>
            <a:ext cx="4089839" cy="6740307"/>
          </a:xfrm>
          <a:prstGeom prst="rect">
            <a:avLst/>
          </a:prstGeom>
          <a:noFill/>
        </p:spPr>
        <p:txBody>
          <a:bodyPr wrap="square" rtlCol="0">
            <a:spAutoFit/>
          </a:bodyPr>
          <a:lstStyle/>
          <a:p>
            <a:r>
              <a:rPr lang="en-US" sz="2000" u="sng" dirty="0">
                <a:solidFill>
                  <a:schemeClr val="accent6">
                    <a:lumMod val="75000"/>
                  </a:schemeClr>
                </a:solidFill>
              </a:rPr>
              <a:t>Πρακτικοί τρόποι προώθησης του εποικοδομητικού διαλόγου: </a:t>
            </a:r>
          </a:p>
          <a:p>
            <a:endParaRPr lang="en-US" sz="1800" dirty="0">
              <a:solidFill>
                <a:schemeClr val="accent6">
                  <a:lumMod val="75000"/>
                </a:schemeClr>
              </a:solidFill>
            </a:endParaRPr>
          </a:p>
          <a:p>
            <a:r>
              <a:rPr lang="el-GR" sz="1800" b="1" dirty="0">
                <a:solidFill>
                  <a:schemeClr val="accent6">
                    <a:lumMod val="75000"/>
                  </a:schemeClr>
                </a:solidFill>
              </a:rPr>
              <a:t>Σκέψου-Συνεργάσου-Μοιράσου</a:t>
            </a:r>
            <a:r>
              <a:rPr lang="en-US" sz="1800" b="1" dirty="0">
                <a:solidFill>
                  <a:schemeClr val="accent6">
                    <a:lumMod val="75000"/>
                  </a:schemeClr>
                </a:solidFill>
              </a:rPr>
              <a:t>: </a:t>
            </a:r>
            <a:r>
              <a:rPr lang="en-US" sz="1800" dirty="0"/>
              <a:t>Ενθαρρύνετε την ανεξάρτητη σκέψη, ακολουθούμενη από ανταλλαγή και συζήτηση ιδεών με έναν σύντροφο και τελικά με την ευρύτερη ομάδα.</a:t>
            </a:r>
          </a:p>
          <a:p>
            <a:endParaRPr lang="en-US" sz="1800" dirty="0"/>
          </a:p>
          <a:p>
            <a:r>
              <a:rPr lang="en-US" sz="1800" b="1" dirty="0">
                <a:solidFill>
                  <a:schemeClr val="accent6">
                    <a:lumMod val="75000"/>
                  </a:schemeClr>
                </a:solidFill>
              </a:rPr>
              <a:t>Μορφές συζήτησης</a:t>
            </a:r>
            <a:r>
              <a:rPr lang="en-US" sz="1800" dirty="0">
                <a:solidFill>
                  <a:schemeClr val="accent6">
                    <a:lumMod val="75000"/>
                  </a:schemeClr>
                </a:solidFill>
              </a:rPr>
              <a:t>: </a:t>
            </a:r>
            <a:r>
              <a:rPr lang="en-US" sz="1800" dirty="0"/>
              <a:t>Οργανώστε δομημένες συζητήσεις όπου οι μαθητές ερευνούν, παρουσιάζουν και υπερασπίζονται τις απόψεις τους, προωθώντας τη βαθύτερη κατανόηση του θέματος.</a:t>
            </a:r>
          </a:p>
          <a:p>
            <a:endParaRPr lang="en-US" sz="1800" dirty="0"/>
          </a:p>
          <a:p>
            <a:r>
              <a:rPr lang="en-US" sz="1800" b="1" dirty="0">
                <a:solidFill>
                  <a:schemeClr val="accent6">
                    <a:lumMod val="75000"/>
                  </a:schemeClr>
                </a:solidFill>
              </a:rPr>
              <a:t>Αξιολόγηση από ομότιμους</a:t>
            </a:r>
            <a:r>
              <a:rPr lang="en-US" sz="1800" dirty="0">
                <a:solidFill>
                  <a:schemeClr val="accent6">
                    <a:lumMod val="75000"/>
                  </a:schemeClr>
                </a:solidFill>
              </a:rPr>
              <a:t>: </a:t>
            </a:r>
            <a:r>
              <a:rPr lang="en-US" sz="1800" dirty="0"/>
              <a:t>Συμπεριλάβετε συνεδρίες στις οποίες οι μαθητές μπορούν να προσφέρουν εποικοδομητική ανατροφοδότηση, ενισχύοντας τη μαθησιακή εμπειρία μέσω των γνώσεων των συνομηλίκων.</a:t>
            </a:r>
          </a:p>
          <a:p>
            <a:endParaRPr lang="en-US" dirty="0"/>
          </a:p>
        </p:txBody>
      </p:sp>
      <p:pic>
        <p:nvPicPr>
          <p:cNvPr id="25" name="image4.jpg"/>
          <p:cNvPicPr/>
          <p:nvPr/>
        </p:nvPicPr>
        <p:blipFill>
          <a:blip r:embed="rId5"/>
          <a:srcRect/>
          <a:stretch>
            <a:fillRect/>
          </a:stretch>
        </p:blipFill>
        <p:spPr>
          <a:xfrm>
            <a:off x="7622012" y="4693948"/>
            <a:ext cx="2193550" cy="2265808"/>
          </a:xfrm>
          <a:prstGeom prst="rect">
            <a:avLst/>
          </a:prstGeom>
          <a:ln/>
        </p:spPr>
      </p:pic>
      <p:sp>
        <p:nvSpPr>
          <p:cNvPr id="6" name="Rounded Rectangle 5"/>
          <p:cNvSpPr/>
          <p:nvPr/>
        </p:nvSpPr>
        <p:spPr>
          <a:xfrm>
            <a:off x="11225646" y="1515076"/>
            <a:ext cx="4572000" cy="7126578"/>
          </a:xfrm>
          <a:prstGeom prst="roundRect">
            <a:avLst/>
          </a:prstGeom>
          <a:noFill/>
          <a:ln w="762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7" name="TextBox 6"/>
          <p:cNvSpPr txBox="1"/>
          <p:nvPr/>
        </p:nvSpPr>
        <p:spPr>
          <a:xfrm>
            <a:off x="11647593" y="1708211"/>
            <a:ext cx="3749775" cy="6740307"/>
          </a:xfrm>
          <a:prstGeom prst="rect">
            <a:avLst/>
          </a:prstGeom>
          <a:noFill/>
        </p:spPr>
        <p:txBody>
          <a:bodyPr wrap="square" rtlCol="0">
            <a:spAutoFit/>
          </a:bodyPr>
          <a:lstStyle/>
          <a:p>
            <a:r>
              <a:rPr lang="en-US" sz="2000" u="sng" dirty="0">
                <a:solidFill>
                  <a:schemeClr val="accent6">
                    <a:lumMod val="75000"/>
                  </a:schemeClr>
                </a:solidFill>
              </a:rPr>
              <a:t>Μέτρηση της ποιότητας των αλληλεπιδράσεων:</a:t>
            </a:r>
          </a:p>
          <a:p>
            <a:endParaRPr lang="en-US" sz="2000" dirty="0">
              <a:solidFill>
                <a:schemeClr val="tx1"/>
              </a:solidFill>
            </a:endParaRPr>
          </a:p>
          <a:p>
            <a:r>
              <a:rPr lang="en-US" sz="1800" b="1" dirty="0">
                <a:solidFill>
                  <a:schemeClr val="accent6">
                    <a:lumMod val="75000"/>
                  </a:schemeClr>
                </a:solidFill>
              </a:rPr>
              <a:t>Παρατήρηση</a:t>
            </a:r>
            <a:r>
              <a:rPr lang="en-US" sz="1800" dirty="0">
                <a:solidFill>
                  <a:schemeClr val="accent6">
                    <a:lumMod val="75000"/>
                  </a:schemeClr>
                </a:solidFill>
              </a:rPr>
              <a:t>: </a:t>
            </a:r>
            <a:r>
              <a:rPr lang="en-US" sz="1800" dirty="0">
                <a:solidFill>
                  <a:schemeClr val="tx1"/>
                </a:solidFill>
              </a:rPr>
              <a:t>Παρα</a:t>
            </a:r>
            <a:r>
              <a:rPr lang="en-US" sz="1800" dirty="0" err="1">
                <a:solidFill>
                  <a:schemeClr val="tx1"/>
                </a:solidFill>
              </a:rPr>
              <a:t>κολουθ</a:t>
            </a:r>
            <a:r>
              <a:rPr lang="el-GR" sz="1800" dirty="0" err="1">
                <a:solidFill>
                  <a:schemeClr val="tx1"/>
                </a:solidFill>
              </a:rPr>
              <a:t>ήστε</a:t>
            </a:r>
            <a:r>
              <a:rPr lang="el-GR" sz="1800" dirty="0">
                <a:solidFill>
                  <a:schemeClr val="tx1"/>
                </a:solidFill>
              </a:rPr>
              <a:t> </a:t>
            </a:r>
            <a:r>
              <a:rPr lang="en-US" sz="1800" dirty="0" err="1">
                <a:solidFill>
                  <a:schemeClr val="tx1"/>
                </a:solidFill>
              </a:rPr>
              <a:t>ενεργά</a:t>
            </a:r>
            <a:r>
              <a:rPr lang="en-US" sz="1800" dirty="0">
                <a:solidFill>
                  <a:schemeClr val="tx1"/>
                </a:solidFill>
              </a:rPr>
              <a:t> τις αλληλεπιδράσεις της ομάδας, παρέχοντας καθοδήγηση και ανατροφοδότηση σε πραγματικό χρόνο.</a:t>
            </a:r>
          </a:p>
          <a:p>
            <a:endParaRPr lang="en-US" sz="1800" dirty="0">
              <a:solidFill>
                <a:schemeClr val="tx1"/>
              </a:solidFill>
            </a:endParaRPr>
          </a:p>
          <a:p>
            <a:r>
              <a:rPr lang="en-US" sz="1800" b="1" dirty="0">
                <a:solidFill>
                  <a:schemeClr val="accent6">
                    <a:lumMod val="75000"/>
                  </a:schemeClr>
                </a:solidFill>
              </a:rPr>
              <a:t>Αναστοχασμός</a:t>
            </a:r>
            <a:r>
              <a:rPr lang="en-US" sz="1800" dirty="0">
                <a:solidFill>
                  <a:schemeClr val="accent6">
                    <a:lumMod val="75000"/>
                  </a:schemeClr>
                </a:solidFill>
              </a:rPr>
              <a:t>: </a:t>
            </a:r>
            <a:r>
              <a:rPr lang="en-US" sz="1800" dirty="0">
                <a:solidFill>
                  <a:schemeClr val="tx1"/>
                </a:solidFill>
              </a:rPr>
              <a:t>Ενθαρρύνετε τους μαθητές να προβληματιστούν σχετικά με τις εμπειρίες τους σε ομαδικές δραστηριότητες, εστιάζοντας στο τι συνέβαλαν και τι έμαθαν από τους άλλους.</a:t>
            </a:r>
          </a:p>
          <a:p>
            <a:endParaRPr lang="en-US" sz="1800" dirty="0">
              <a:solidFill>
                <a:schemeClr val="tx1"/>
              </a:solidFill>
            </a:endParaRPr>
          </a:p>
          <a:p>
            <a:r>
              <a:rPr lang="en-US" sz="1800" b="1" dirty="0">
                <a:solidFill>
                  <a:schemeClr val="accent6">
                    <a:lumMod val="75000"/>
                  </a:schemeClr>
                </a:solidFill>
              </a:rPr>
              <a:t>Κριτήρια αξιολόγησης</a:t>
            </a:r>
            <a:r>
              <a:rPr lang="en-US" sz="1800" dirty="0">
                <a:solidFill>
                  <a:schemeClr val="accent6">
                    <a:lumMod val="75000"/>
                  </a:schemeClr>
                </a:solidFill>
              </a:rPr>
              <a:t>: </a:t>
            </a:r>
            <a:r>
              <a:rPr lang="en-US" sz="1800" dirty="0">
                <a:solidFill>
                  <a:schemeClr val="tx1"/>
                </a:solidFill>
              </a:rPr>
              <a:t>Ενσωματώστε την ποιότητα της συνεργασίας και της αλληλεπίδρασης στις ρουμπρίκες αξιολόγησης για να αναγνωρίσετε και να ενθαρρύνετε την εποικοδομητική συμμετοχή.</a:t>
            </a:r>
          </a:p>
          <a:p>
            <a:endParaRPr lang="en-US" sz="1200" dirty="0"/>
          </a:p>
        </p:txBody>
      </p:sp>
      <p:sp>
        <p:nvSpPr>
          <p:cNvPr id="2" name="Google Shape;128;p3">
            <a:extLst>
              <a:ext uri="{FF2B5EF4-FFF2-40B4-BE49-F238E27FC236}">
                <a16:creationId xmlns:a16="http://schemas.microsoft.com/office/drawing/2014/main" id="{980B609F-E204-1A94-787D-8F0D0F9CE2FA}"/>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3" name="Google Shape;92;p1">
            <a:extLst>
              <a:ext uri="{FF2B5EF4-FFF2-40B4-BE49-F238E27FC236}">
                <a16:creationId xmlns:a16="http://schemas.microsoft.com/office/drawing/2014/main" id="{D5DEBBDE-1AF4-57FF-6BD4-374DD06C012B}"/>
              </a:ext>
            </a:extLst>
          </p:cNvPr>
          <p:cNvPicPr preferRelativeResize="0"/>
          <p:nvPr/>
        </p:nvPicPr>
        <p:blipFill rotWithShape="1">
          <a:blip r:embed="rId6">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279217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285"/>
        <p:cNvGrpSpPr/>
        <p:nvPr/>
      </p:nvGrpSpPr>
      <p:grpSpPr>
        <a:xfrm>
          <a:off x="0" y="0"/>
          <a:ext cx="0" cy="0"/>
          <a:chOff x="0" y="0"/>
          <a:chExt cx="0" cy="0"/>
        </a:xfrm>
      </p:grpSpPr>
      <p:sp>
        <p:nvSpPr>
          <p:cNvPr id="286" name="Google Shape;286;p13"/>
          <p:cNvSpPr/>
          <p:nvPr/>
        </p:nvSpPr>
        <p:spPr>
          <a:xfrm>
            <a:off x="0" y="0"/>
            <a:ext cx="9144000" cy="880406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3"/>
          <p:cNvSpPr/>
          <p:nvPr/>
        </p:nvSpPr>
        <p:spPr>
          <a:xfrm>
            <a:off x="0" y="1157630"/>
            <a:ext cx="9144000" cy="7646437"/>
          </a:xfrm>
          <a:custGeom>
            <a:avLst/>
            <a:gdLst/>
            <a:ahLst/>
            <a:cxnLst/>
            <a:rect l="l" t="t" r="r" b="b"/>
            <a:pathLst>
              <a:path w="6350000" h="5310026" extrusionOk="0">
                <a:moveTo>
                  <a:pt x="6350000" y="5310026"/>
                </a:moveTo>
                <a:lnTo>
                  <a:pt x="0" y="5310026"/>
                </a:lnTo>
                <a:lnTo>
                  <a:pt x="0" y="0"/>
                </a:lnTo>
                <a:lnTo>
                  <a:pt x="6350000" y="5310026"/>
                </a:lnTo>
                <a:close/>
              </a:path>
            </a:pathLst>
          </a:custGeom>
          <a:solidFill>
            <a:srgbClr val="053249"/>
          </a:solidFill>
          <a:ln>
            <a:noFill/>
          </a:ln>
        </p:spPr>
        <p:txBody>
          <a:bodyPr/>
          <a:lstStyle/>
          <a:p>
            <a:endParaRPr lang="en-BE"/>
          </a:p>
        </p:txBody>
      </p:sp>
      <p:sp>
        <p:nvSpPr>
          <p:cNvPr id="288" name="Google Shape;288;p13"/>
          <p:cNvSpPr/>
          <p:nvPr/>
        </p:nvSpPr>
        <p:spPr>
          <a:xfrm flipH="1">
            <a:off x="-117412" y="6453106"/>
            <a:ext cx="3833894" cy="3833894"/>
          </a:xfrm>
          <a:custGeom>
            <a:avLst/>
            <a:gdLst/>
            <a:ahLst/>
            <a:cxnLst/>
            <a:rect l="l" t="t" r="r" b="b"/>
            <a:pathLst>
              <a:path w="3833894" h="3833894" extrusionOk="0">
                <a:moveTo>
                  <a:pt x="3833894" y="0"/>
                </a:moveTo>
                <a:lnTo>
                  <a:pt x="0" y="0"/>
                </a:lnTo>
                <a:lnTo>
                  <a:pt x="0" y="3833894"/>
                </a:lnTo>
                <a:lnTo>
                  <a:pt x="3833894" y="3833894"/>
                </a:lnTo>
                <a:lnTo>
                  <a:pt x="3833894" y="0"/>
                </a:lnTo>
                <a:close/>
              </a:path>
            </a:pathLst>
          </a:custGeom>
          <a:blipFill rotWithShape="1">
            <a:blip r:embed="rId3">
              <a:alphaModFix/>
            </a:blip>
            <a:stretch>
              <a:fillRect/>
            </a:stretch>
          </a:blipFill>
          <a:ln>
            <a:noFill/>
          </a:ln>
        </p:spPr>
        <p:txBody>
          <a:bodyPr/>
          <a:lstStyle/>
          <a:p>
            <a:endParaRPr lang="en-BE"/>
          </a:p>
        </p:txBody>
      </p:sp>
      <p:sp>
        <p:nvSpPr>
          <p:cNvPr id="289" name="Google Shape;289;p13"/>
          <p:cNvSpPr/>
          <p:nvPr/>
        </p:nvSpPr>
        <p:spPr>
          <a:xfrm rot="10800000" flipH="1">
            <a:off x="5310106" y="0"/>
            <a:ext cx="3833894" cy="3833894"/>
          </a:xfrm>
          <a:custGeom>
            <a:avLst/>
            <a:gdLst/>
            <a:ahLst/>
            <a:cxnLst/>
            <a:rect l="l" t="t" r="r" b="b"/>
            <a:pathLst>
              <a:path w="3833894" h="3833894" extrusionOk="0">
                <a:moveTo>
                  <a:pt x="3833894" y="0"/>
                </a:moveTo>
                <a:lnTo>
                  <a:pt x="0" y="0"/>
                </a:lnTo>
                <a:lnTo>
                  <a:pt x="0" y="3833894"/>
                </a:lnTo>
                <a:lnTo>
                  <a:pt x="3833894" y="3833894"/>
                </a:lnTo>
                <a:lnTo>
                  <a:pt x="3833894" y="0"/>
                </a:lnTo>
                <a:close/>
              </a:path>
            </a:pathLst>
          </a:custGeom>
          <a:blipFill rotWithShape="1">
            <a:blip r:embed="rId4">
              <a:alphaModFix/>
            </a:blip>
            <a:stretch>
              <a:fillRect/>
            </a:stretch>
          </a:blipFill>
          <a:ln>
            <a:noFill/>
          </a:ln>
        </p:spPr>
        <p:txBody>
          <a:bodyPr/>
          <a:lstStyle/>
          <a:p>
            <a:endParaRPr lang="en-BE"/>
          </a:p>
        </p:txBody>
      </p:sp>
      <p:sp>
        <p:nvSpPr>
          <p:cNvPr id="290" name="Google Shape;290;p13"/>
          <p:cNvSpPr txBox="1"/>
          <p:nvPr/>
        </p:nvSpPr>
        <p:spPr>
          <a:xfrm>
            <a:off x="9613816" y="685839"/>
            <a:ext cx="8445584" cy="224080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000" dirty="0">
                <a:solidFill>
                  <a:srgbClr val="033C5B"/>
                </a:solidFill>
                <a:latin typeface="Arial"/>
                <a:ea typeface="Arial"/>
                <a:cs typeface="Arial"/>
                <a:sym typeface="Arial"/>
              </a:rPr>
              <a:t>Προώθηση της αυτονομίας και της υπευθυνότητας των μαθητών στη μάθηση </a:t>
            </a:r>
            <a:endParaRPr dirty="0"/>
          </a:p>
          <a:p>
            <a:pPr marL="0" marR="0" lvl="0" indent="0" algn="l" rtl="0">
              <a:lnSpc>
                <a:spcPct val="110000"/>
              </a:lnSpc>
              <a:spcBef>
                <a:spcPts val="0"/>
              </a:spcBef>
              <a:spcAft>
                <a:spcPts val="0"/>
              </a:spcAft>
              <a:buNone/>
            </a:pPr>
            <a:endParaRPr sz="7000" dirty="0">
              <a:solidFill>
                <a:srgbClr val="033C5B"/>
              </a:solidFill>
              <a:latin typeface="Arial"/>
              <a:ea typeface="Arial"/>
              <a:cs typeface="Arial"/>
              <a:sym typeface="Arial"/>
            </a:endParaRPr>
          </a:p>
        </p:txBody>
      </p:sp>
      <p:sp>
        <p:nvSpPr>
          <p:cNvPr id="291" name="Google Shape;291;p13"/>
          <p:cNvSpPr txBox="1"/>
          <p:nvPr/>
        </p:nvSpPr>
        <p:spPr>
          <a:xfrm>
            <a:off x="9946325" y="3529439"/>
            <a:ext cx="6457864" cy="2154436"/>
          </a:xfrm>
          <a:prstGeom prst="rect">
            <a:avLst/>
          </a:prstGeom>
          <a:noFill/>
          <a:ln>
            <a:noFill/>
          </a:ln>
        </p:spPr>
        <p:txBody>
          <a:bodyPr spcFirstLastPara="1" wrap="square" lIns="0" tIns="0" rIns="0" bIns="0" anchor="t" anchorCtr="0">
            <a:spAutoFit/>
          </a:bodyPr>
          <a:lstStyle/>
          <a:p>
            <a:pPr marL="0" marR="0" lvl="0" indent="0" algn="l" rtl="0">
              <a:lnSpc>
                <a:spcPct val="139961"/>
              </a:lnSpc>
              <a:spcBef>
                <a:spcPts val="0"/>
              </a:spcBef>
              <a:spcAft>
                <a:spcPts val="0"/>
              </a:spcAft>
              <a:buNone/>
            </a:pPr>
            <a:r>
              <a:rPr lang="en-US" sz="2000" dirty="0">
                <a:solidFill>
                  <a:schemeClr val="dk1"/>
                </a:solidFill>
                <a:latin typeface="Arial"/>
                <a:ea typeface="Arial"/>
                <a:cs typeface="Arial"/>
                <a:sym typeface="Arial"/>
              </a:rPr>
              <a:t>Η προώθηση της αυτονομίας και της υπευθυνότητας των μαθητών τους προετοιμάζει για δια βίου μάθηση και επιτυχία πέρα από την τάξη. Ενθαρρύνει τους μαθητές να αναλάβουν την ευθύνη του εκπαιδευτικού τους ταξιδιού, οδηγώντας σε μεγαλύτερα κίνητρα, αυτοπεποίθηση και ακαδημαϊκές επιδόσεις.</a:t>
            </a:r>
            <a:endParaRPr sz="2000" dirty="0">
              <a:solidFill>
                <a:srgbClr val="121212"/>
              </a:solidFill>
              <a:latin typeface="Arial"/>
              <a:ea typeface="Arial"/>
              <a:cs typeface="Arial"/>
              <a:sym typeface="Arial"/>
            </a:endParaRPr>
          </a:p>
        </p:txBody>
      </p:sp>
      <p:sp>
        <p:nvSpPr>
          <p:cNvPr id="292" name="Google Shape;292;p13"/>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293" name="Google Shape;293;p13"/>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295" name="Google Shape;295;p13"/>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7873" y="2054990"/>
            <a:ext cx="7644834" cy="5103334"/>
          </a:xfrm>
          <a:prstGeom prst="rect">
            <a:avLst/>
          </a:prstGeom>
        </p:spPr>
      </p:pic>
      <p:sp>
        <p:nvSpPr>
          <p:cNvPr id="3" name="Google Shape;128;p3">
            <a:extLst>
              <a:ext uri="{FF2B5EF4-FFF2-40B4-BE49-F238E27FC236}">
                <a16:creationId xmlns:a16="http://schemas.microsoft.com/office/drawing/2014/main" id="{1706C0BD-D3F4-271B-2C00-D4476F528C09}"/>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4" name="Google Shape;92;p1">
            <a:extLst>
              <a:ext uri="{FF2B5EF4-FFF2-40B4-BE49-F238E27FC236}">
                <a16:creationId xmlns:a16="http://schemas.microsoft.com/office/drawing/2014/main" id="{CBBDE2E7-71CD-D142-CF4F-6F1CB2441236}"/>
              </a:ext>
            </a:extLst>
          </p:cNvPr>
          <p:cNvPicPr preferRelativeResize="0"/>
          <p:nvPr/>
        </p:nvPicPr>
        <p:blipFill rotWithShape="1">
          <a:blip r:embed="rId8">
            <a:alphaModFix/>
          </a:blip>
          <a:srcRect/>
          <a:stretch/>
        </p:blipFill>
        <p:spPr>
          <a:xfrm>
            <a:off x="16417863" y="9142466"/>
            <a:ext cx="1310997" cy="4767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300"/>
        <p:cNvGrpSpPr/>
        <p:nvPr/>
      </p:nvGrpSpPr>
      <p:grpSpPr>
        <a:xfrm>
          <a:off x="0" y="0"/>
          <a:ext cx="0" cy="0"/>
          <a:chOff x="0" y="0"/>
          <a:chExt cx="0" cy="0"/>
        </a:xfrm>
      </p:grpSpPr>
      <p:sp>
        <p:nvSpPr>
          <p:cNvPr id="301" name="Google Shape;301;p14"/>
          <p:cNvSpPr txBox="1"/>
          <p:nvPr/>
        </p:nvSpPr>
        <p:spPr>
          <a:xfrm>
            <a:off x="508526" y="942427"/>
            <a:ext cx="14177966" cy="2532360"/>
          </a:xfrm>
          <a:prstGeom prst="rect">
            <a:avLst/>
          </a:prstGeom>
          <a:noFill/>
          <a:ln>
            <a:noFill/>
          </a:ln>
        </p:spPr>
        <p:txBody>
          <a:bodyPr spcFirstLastPara="1" wrap="square" lIns="0" tIns="0" rIns="0" bIns="0" anchor="t" anchorCtr="0">
            <a:spAutoFit/>
          </a:bodyPr>
          <a:lstStyle/>
          <a:p>
            <a:pPr marL="0" marR="0" lvl="0" indent="0" algn="l" rtl="0">
              <a:lnSpc>
                <a:spcPct val="242000"/>
              </a:lnSpc>
              <a:spcBef>
                <a:spcPts val="0"/>
              </a:spcBef>
              <a:spcAft>
                <a:spcPts val="0"/>
              </a:spcAft>
              <a:buNone/>
            </a:pPr>
            <a:r>
              <a:rPr lang="en-US" sz="2800" dirty="0">
                <a:solidFill>
                  <a:srgbClr val="033C5B"/>
                </a:solidFill>
              </a:rPr>
              <a:t>Τρόποι </a:t>
            </a:r>
            <a:r>
              <a:rPr lang="en-US" sz="2800" dirty="0">
                <a:solidFill>
                  <a:srgbClr val="033C5B"/>
                </a:solidFill>
                <a:sym typeface="Arial"/>
              </a:rPr>
              <a:t>προώθησης της αυτονομίας και της υπευθυνότητας των μαθητών στη μάθηση </a:t>
            </a:r>
            <a:endParaRPr sz="2800" dirty="0"/>
          </a:p>
          <a:p>
            <a:pPr marL="0" marR="0" lvl="0" indent="0" algn="l" rtl="0">
              <a:lnSpc>
                <a:spcPct val="242000"/>
              </a:lnSpc>
              <a:spcBef>
                <a:spcPts val="0"/>
              </a:spcBef>
              <a:spcAft>
                <a:spcPts val="0"/>
              </a:spcAft>
              <a:buNone/>
            </a:pPr>
            <a:endParaRPr sz="4000" dirty="0">
              <a:solidFill>
                <a:srgbClr val="033C5B"/>
              </a:solidFill>
              <a:latin typeface="Arial"/>
              <a:ea typeface="Arial"/>
              <a:cs typeface="Arial"/>
              <a:sym typeface="Arial"/>
            </a:endParaRPr>
          </a:p>
        </p:txBody>
      </p:sp>
      <p:sp>
        <p:nvSpPr>
          <p:cNvPr id="302" name="Google Shape;302;p14"/>
          <p:cNvSpPr/>
          <p:nvPr/>
        </p:nvSpPr>
        <p:spPr>
          <a:xfrm>
            <a:off x="17044742" y="-150232"/>
            <a:ext cx="1246758" cy="8954299"/>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4"/>
          <p:cNvSpPr/>
          <p:nvPr/>
        </p:nvSpPr>
        <p:spPr>
          <a:xfrm rot="-5400000">
            <a:off x="8522371" y="-8522371"/>
            <a:ext cx="1246758" cy="18291501"/>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4"/>
          <p:cNvSpPr/>
          <p:nvPr/>
        </p:nvSpPr>
        <p:spPr>
          <a:xfrm rot="10800000">
            <a:off x="13961765" y="-1849"/>
            <a:ext cx="4329736" cy="432280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305" name="Google Shape;305;p14"/>
          <p:cNvSpPr/>
          <p:nvPr/>
        </p:nvSpPr>
        <p:spPr>
          <a:xfrm rot="10800000" flipH="1">
            <a:off x="16406647" y="0"/>
            <a:ext cx="1884854" cy="1884854"/>
          </a:xfrm>
          <a:custGeom>
            <a:avLst/>
            <a:gdLst/>
            <a:ahLst/>
            <a:cxnLst/>
            <a:rect l="l" t="t" r="r" b="b"/>
            <a:pathLst>
              <a:path w="1884854" h="1884854" extrusionOk="0">
                <a:moveTo>
                  <a:pt x="1884854" y="0"/>
                </a:moveTo>
                <a:lnTo>
                  <a:pt x="0" y="0"/>
                </a:lnTo>
                <a:lnTo>
                  <a:pt x="0" y="1884854"/>
                </a:lnTo>
                <a:lnTo>
                  <a:pt x="1884854" y="1884854"/>
                </a:lnTo>
                <a:lnTo>
                  <a:pt x="1884854" y="0"/>
                </a:lnTo>
                <a:close/>
              </a:path>
            </a:pathLst>
          </a:custGeom>
          <a:blipFill rotWithShape="1">
            <a:blip r:embed="rId3">
              <a:alphaModFix/>
            </a:blip>
            <a:stretch>
              <a:fillRect/>
            </a:stretch>
          </a:blipFill>
          <a:ln>
            <a:noFill/>
          </a:ln>
        </p:spPr>
        <p:txBody>
          <a:bodyPr/>
          <a:lstStyle/>
          <a:p>
            <a:endParaRPr lang="en-BE"/>
          </a:p>
        </p:txBody>
      </p:sp>
      <p:sp>
        <p:nvSpPr>
          <p:cNvPr id="307" name="Google Shape;307;p14"/>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4">
              <a:alphaModFix/>
            </a:blip>
            <a:stretch>
              <a:fillRect/>
            </a:stretch>
          </a:blipFill>
          <a:ln>
            <a:noFill/>
          </a:ln>
        </p:spPr>
        <p:txBody>
          <a:bodyPr/>
          <a:lstStyle/>
          <a:p>
            <a:endParaRPr lang="en-BE"/>
          </a:p>
        </p:txBody>
      </p:sp>
      <p:sp>
        <p:nvSpPr>
          <p:cNvPr id="308" name="Google Shape;308;p14"/>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5">
              <a:alphaModFix/>
            </a:blip>
            <a:stretch>
              <a:fillRect/>
            </a:stretch>
          </a:blipFill>
          <a:ln>
            <a:noFill/>
          </a:ln>
        </p:spPr>
        <p:txBody>
          <a:bodyPr/>
          <a:lstStyle/>
          <a:p>
            <a:endParaRPr lang="en-BE"/>
          </a:p>
        </p:txBody>
      </p:sp>
      <p:sp>
        <p:nvSpPr>
          <p:cNvPr id="310" name="Google Shape;310;p14"/>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3" name="Google Shape;313;p14"/>
          <p:cNvPicPr preferRelativeResize="0"/>
          <p:nvPr/>
        </p:nvPicPr>
        <p:blipFill rotWithShape="1">
          <a:blip r:embed="rId6">
            <a:alphaModFix/>
          </a:blip>
          <a:srcRect/>
          <a:stretch/>
        </p:blipFill>
        <p:spPr>
          <a:xfrm>
            <a:off x="13822917" y="1950242"/>
            <a:ext cx="2583730" cy="2585113"/>
          </a:xfrm>
          <a:prstGeom prst="rect">
            <a:avLst/>
          </a:prstGeom>
          <a:noFill/>
          <a:ln>
            <a:noFill/>
          </a:ln>
        </p:spPr>
      </p:pic>
      <p:sp>
        <p:nvSpPr>
          <p:cNvPr id="2" name="TextBox 1"/>
          <p:cNvSpPr txBox="1"/>
          <p:nvPr/>
        </p:nvSpPr>
        <p:spPr>
          <a:xfrm>
            <a:off x="559140" y="2369127"/>
            <a:ext cx="11411187" cy="707886"/>
          </a:xfrm>
          <a:prstGeom prst="rect">
            <a:avLst/>
          </a:prstGeom>
          <a:noFill/>
        </p:spPr>
        <p:txBody>
          <a:bodyPr wrap="square" rtlCol="0">
            <a:spAutoFit/>
          </a:bodyPr>
          <a:lstStyle/>
          <a:p>
            <a:r>
              <a:rPr lang="en-US" sz="2000" dirty="0"/>
              <a:t>Υπάρχουν διάφοροι τρόποι για την ενίσχυση της αυτονομίας και της υπευθυνότητας των μαθητών στη μάθηση. Θα σας παρουσιάσουμε επτά από αυτούς. </a:t>
            </a:r>
          </a:p>
        </p:txBody>
      </p:sp>
      <p:sp>
        <p:nvSpPr>
          <p:cNvPr id="3" name="TextBox 2"/>
          <p:cNvSpPr txBox="1"/>
          <p:nvPr/>
        </p:nvSpPr>
        <p:spPr>
          <a:xfrm>
            <a:off x="678873" y="3352800"/>
            <a:ext cx="3573558" cy="2800767"/>
          </a:xfrm>
          <a:prstGeom prst="rect">
            <a:avLst/>
          </a:prstGeom>
          <a:noFill/>
        </p:spPr>
        <p:txBody>
          <a:bodyPr wrap="square" rtlCol="0">
            <a:spAutoFit/>
          </a:bodyPr>
          <a:lstStyle/>
          <a:p>
            <a:pPr lvl="0"/>
            <a:r>
              <a:rPr lang="en-US" sz="1800" b="1" dirty="0">
                <a:solidFill>
                  <a:schemeClr val="accent6">
                    <a:lumMod val="75000"/>
                  </a:schemeClr>
                </a:solidFill>
              </a:rPr>
              <a:t>1. Επιλογή και φωνή</a:t>
            </a:r>
            <a:r>
              <a:rPr lang="en-US" sz="1800" dirty="0">
                <a:solidFill>
                  <a:schemeClr val="accent6">
                    <a:lumMod val="75000"/>
                  </a:schemeClr>
                </a:solidFill>
              </a:rPr>
              <a:t>: </a:t>
            </a:r>
            <a:r>
              <a:rPr lang="en-US" sz="1800" dirty="0"/>
              <a:t>Παρέχετε ευκαιρίες στους μαθητές να κάνουν επιλογές σχετικά με τη μάθησή τους, όπως η επιλογή θεμάτων, μεθόδων ή προσεγγίσεων έργων. Αυτή η ένταξη ενισχύει τη δέσμευση και την επένδυσή τους στη μαθησιακή διαδικασία.</a:t>
            </a:r>
          </a:p>
          <a:p>
            <a:endParaRPr lang="en-US" dirty="0"/>
          </a:p>
        </p:txBody>
      </p:sp>
      <p:sp>
        <p:nvSpPr>
          <p:cNvPr id="17" name="TextBox 16"/>
          <p:cNvSpPr txBox="1"/>
          <p:nvPr/>
        </p:nvSpPr>
        <p:spPr>
          <a:xfrm>
            <a:off x="8803440" y="3403704"/>
            <a:ext cx="3573558" cy="2523768"/>
          </a:xfrm>
          <a:prstGeom prst="rect">
            <a:avLst/>
          </a:prstGeom>
          <a:noFill/>
        </p:spPr>
        <p:txBody>
          <a:bodyPr wrap="square" rtlCol="0">
            <a:spAutoFit/>
          </a:bodyPr>
          <a:lstStyle/>
          <a:p>
            <a:pPr lvl="0"/>
            <a:r>
              <a:rPr lang="en-US" sz="1800" b="1" dirty="0">
                <a:solidFill>
                  <a:schemeClr val="accent6">
                    <a:lumMod val="75000"/>
                  </a:schemeClr>
                </a:solidFill>
              </a:rPr>
              <a:t>3. Αυτοαξιολόγηση</a:t>
            </a:r>
            <a:r>
              <a:rPr lang="en-US" sz="1800" dirty="0">
                <a:solidFill>
                  <a:schemeClr val="accent6">
                    <a:lumMod val="75000"/>
                  </a:schemeClr>
                </a:solidFill>
              </a:rPr>
              <a:t>: </a:t>
            </a:r>
            <a:r>
              <a:rPr lang="en-US" sz="1800" dirty="0"/>
              <a:t>Εξοπλίστε τους μαθητές με τις δεξιότητες να αξιολογούν το έργο τους. Ενθαρρύνετέ τους να εντοπίζουν τομείς προς βελτίωση, ενισχύοντας την ικανότητά τους να αναστοχάζονται κριτικά για τη μάθησή τους.</a:t>
            </a:r>
          </a:p>
          <a:p>
            <a:endParaRPr lang="en-US" dirty="0"/>
          </a:p>
        </p:txBody>
      </p:sp>
      <p:sp>
        <p:nvSpPr>
          <p:cNvPr id="18" name="TextBox 17"/>
          <p:cNvSpPr txBox="1"/>
          <p:nvPr/>
        </p:nvSpPr>
        <p:spPr>
          <a:xfrm>
            <a:off x="4741156" y="3489508"/>
            <a:ext cx="3573558" cy="3077766"/>
          </a:xfrm>
          <a:prstGeom prst="rect">
            <a:avLst/>
          </a:prstGeom>
          <a:noFill/>
        </p:spPr>
        <p:txBody>
          <a:bodyPr wrap="square" rtlCol="0">
            <a:spAutoFit/>
          </a:bodyPr>
          <a:lstStyle/>
          <a:p>
            <a:pPr lvl="0"/>
            <a:r>
              <a:rPr lang="en-US" sz="1800" b="1" dirty="0">
                <a:solidFill>
                  <a:schemeClr val="accent6">
                    <a:lumMod val="75000"/>
                  </a:schemeClr>
                </a:solidFill>
              </a:rPr>
              <a:t>2. Καθορισμός στόχων</a:t>
            </a:r>
            <a:r>
              <a:rPr lang="en-US" sz="1800" dirty="0">
                <a:solidFill>
                  <a:schemeClr val="accent6">
                    <a:lumMod val="75000"/>
                  </a:schemeClr>
                </a:solidFill>
              </a:rPr>
              <a:t>: </a:t>
            </a:r>
            <a:r>
              <a:rPr lang="en-US" sz="1800" dirty="0"/>
              <a:t>Υποστήριξη των μαθητών στον καθορισμό των δικών τους μαθησιακών στόχων. Βοηθήστε τους στην ανάπτυξη εφαρμόσιμων σχεδίων για την επίτευξη αυτών των στόχων, ενισχύοντας την αίσθηση του σκοπού και της κατεύθυνσης στο μαθησιακό τους ταξίδι.</a:t>
            </a:r>
          </a:p>
          <a:p>
            <a:endParaRPr lang="en-US" sz="1200" dirty="0"/>
          </a:p>
        </p:txBody>
      </p:sp>
      <p:sp>
        <p:nvSpPr>
          <p:cNvPr id="19" name="TextBox 18"/>
          <p:cNvSpPr txBox="1"/>
          <p:nvPr/>
        </p:nvSpPr>
        <p:spPr>
          <a:xfrm>
            <a:off x="675250" y="6338794"/>
            <a:ext cx="3573558" cy="2862322"/>
          </a:xfrm>
          <a:prstGeom prst="rect">
            <a:avLst/>
          </a:prstGeom>
          <a:noFill/>
        </p:spPr>
        <p:txBody>
          <a:bodyPr wrap="square" rtlCol="0">
            <a:spAutoFit/>
          </a:bodyPr>
          <a:lstStyle/>
          <a:p>
            <a:r>
              <a:rPr lang="en-US" sz="1800" b="1" dirty="0">
                <a:solidFill>
                  <a:schemeClr val="accent6">
                    <a:lumMod val="75000"/>
                  </a:schemeClr>
                </a:solidFill>
              </a:rPr>
              <a:t>4. Ατομική μαθησιακή ευθύνη</a:t>
            </a:r>
            <a:r>
              <a:rPr lang="en-US" sz="1800" dirty="0">
                <a:solidFill>
                  <a:schemeClr val="accent6">
                    <a:lumMod val="75000"/>
                  </a:schemeClr>
                </a:solidFill>
              </a:rPr>
              <a:t>: </a:t>
            </a:r>
            <a:r>
              <a:rPr lang="en-US" sz="1800" dirty="0"/>
              <a:t>Παρακίνηση των μαθητών να αναλάβουν την ευθύνη της μάθησής τους, αναζητώντας ενεργά πηγές, θέτοντας ερωτήσεις και συμμετέχοντας σε εξερεύνηση με δική τους πρωτοβουλία</a:t>
            </a:r>
            <a:r>
              <a:rPr lang="en-US" sz="2000" dirty="0"/>
              <a:t>.</a:t>
            </a:r>
          </a:p>
          <a:p>
            <a:pPr lvl="0"/>
            <a:r>
              <a:rPr lang="en-US" sz="2000" dirty="0"/>
              <a:t>.</a:t>
            </a:r>
          </a:p>
          <a:p>
            <a:endParaRPr lang="en-US" dirty="0"/>
          </a:p>
        </p:txBody>
      </p:sp>
      <p:sp>
        <p:nvSpPr>
          <p:cNvPr id="20" name="TextBox 19"/>
          <p:cNvSpPr txBox="1"/>
          <p:nvPr/>
        </p:nvSpPr>
        <p:spPr>
          <a:xfrm>
            <a:off x="4741156" y="6430566"/>
            <a:ext cx="3573558" cy="1969770"/>
          </a:xfrm>
          <a:prstGeom prst="rect">
            <a:avLst/>
          </a:prstGeom>
          <a:noFill/>
        </p:spPr>
        <p:txBody>
          <a:bodyPr wrap="square" rtlCol="0">
            <a:spAutoFit/>
          </a:bodyPr>
          <a:lstStyle/>
          <a:p>
            <a:pPr lvl="0"/>
            <a:r>
              <a:rPr lang="en-US" sz="1800" b="1" dirty="0">
                <a:solidFill>
                  <a:schemeClr val="accent6">
                    <a:lumMod val="75000"/>
                  </a:schemeClr>
                </a:solidFill>
              </a:rPr>
              <a:t>5. Συνεργατική ευθύνη</a:t>
            </a:r>
            <a:r>
              <a:rPr lang="en-US" sz="1800" dirty="0">
                <a:solidFill>
                  <a:schemeClr val="accent6">
                    <a:lumMod val="75000"/>
                  </a:schemeClr>
                </a:solidFill>
              </a:rPr>
              <a:t>: </a:t>
            </a:r>
            <a:r>
              <a:rPr lang="en-US" sz="1800" dirty="0"/>
              <a:t>Σε ομαδικές συνθήκες, να καλλιεργείτε την αίσθηση της κοινής ευθύνης, όπου κάθε μέλος συμβάλλει και υποστηρίζει τη μάθηση των άλλων.</a:t>
            </a:r>
          </a:p>
          <a:p>
            <a:endParaRPr lang="en-US" dirty="0"/>
          </a:p>
        </p:txBody>
      </p:sp>
      <p:sp>
        <p:nvSpPr>
          <p:cNvPr id="21" name="TextBox 20"/>
          <p:cNvSpPr txBox="1"/>
          <p:nvPr/>
        </p:nvSpPr>
        <p:spPr>
          <a:xfrm>
            <a:off x="8803440" y="6427024"/>
            <a:ext cx="3573558" cy="2246769"/>
          </a:xfrm>
          <a:prstGeom prst="rect">
            <a:avLst/>
          </a:prstGeom>
          <a:noFill/>
        </p:spPr>
        <p:txBody>
          <a:bodyPr wrap="square" rtlCol="0">
            <a:spAutoFit/>
          </a:bodyPr>
          <a:lstStyle/>
          <a:p>
            <a:pPr lvl="0"/>
            <a:r>
              <a:rPr lang="en-US" sz="1800" b="1" dirty="0">
                <a:solidFill>
                  <a:schemeClr val="accent6">
                    <a:lumMod val="75000"/>
                  </a:schemeClr>
                </a:solidFill>
              </a:rPr>
              <a:t>6. Μέτρα λογοδοσίας</a:t>
            </a:r>
            <a:r>
              <a:rPr lang="en-US" sz="1800" dirty="0">
                <a:solidFill>
                  <a:schemeClr val="accent6">
                    <a:lumMod val="75000"/>
                  </a:schemeClr>
                </a:solidFill>
              </a:rPr>
              <a:t>: </a:t>
            </a:r>
            <a:r>
              <a:rPr lang="en-US" sz="1800" dirty="0"/>
              <a:t>Εφαρμόστε συστήματα όπως συμβόλαια μάθησης ή αξιολογήσεις από ομοτίμους για να καταστήσετε τους μαθητές υπόλογους για την πρόοδο της μάθησής τους.</a:t>
            </a:r>
          </a:p>
          <a:p>
            <a:endParaRPr lang="en-US" dirty="0"/>
          </a:p>
        </p:txBody>
      </p:sp>
      <p:sp>
        <p:nvSpPr>
          <p:cNvPr id="22" name="TextBox 21"/>
          <p:cNvSpPr txBox="1"/>
          <p:nvPr/>
        </p:nvSpPr>
        <p:spPr>
          <a:xfrm>
            <a:off x="12924091" y="4667192"/>
            <a:ext cx="3573558" cy="4462760"/>
          </a:xfrm>
          <a:prstGeom prst="rect">
            <a:avLst/>
          </a:prstGeom>
          <a:noFill/>
        </p:spPr>
        <p:txBody>
          <a:bodyPr wrap="square" rtlCol="0">
            <a:spAutoFit/>
          </a:bodyPr>
          <a:lstStyle/>
          <a:p>
            <a:pPr lvl="0"/>
            <a:r>
              <a:rPr lang="en-US" sz="1800" b="1" dirty="0">
                <a:solidFill>
                  <a:schemeClr val="accent6">
                    <a:lumMod val="75000"/>
                  </a:schemeClr>
                </a:solidFill>
              </a:rPr>
              <a:t>7. Ενθάρρυνση της υπευθυνότητας στη μάθηση: </a:t>
            </a:r>
            <a:r>
              <a:rPr lang="en-US" sz="1800" dirty="0"/>
              <a:t>Η προώθηση της υπευθυνότητας στη μάθηση περιλαμβάνει την ενθάρρυνση των μαθητών να συμμετέχουν ενεργά και να αναλαμβάνουν την ευθύνη της εκπαιδευτικής τους διαδρομής. Αυτό σημαίνει να τους βοηθήσουμε να κατανοήσουν ότι η επιτυχία τους συνδέεται με την προσπάθειά τους, τη δέσμευσή τους και τα βήματα που κάνουν για να διαχειριστούν τη δική τους μάθηση. </a:t>
            </a:r>
          </a:p>
          <a:p>
            <a:endParaRPr lang="en-US" dirty="0"/>
          </a:p>
        </p:txBody>
      </p:sp>
      <p:sp>
        <p:nvSpPr>
          <p:cNvPr id="4" name="Google Shape;128;p3">
            <a:extLst>
              <a:ext uri="{FF2B5EF4-FFF2-40B4-BE49-F238E27FC236}">
                <a16:creationId xmlns:a16="http://schemas.microsoft.com/office/drawing/2014/main" id="{986BC238-E2DD-BE98-DCDB-4476E4FA2300}"/>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5" name="Google Shape;92;p1">
            <a:extLst>
              <a:ext uri="{FF2B5EF4-FFF2-40B4-BE49-F238E27FC236}">
                <a16:creationId xmlns:a16="http://schemas.microsoft.com/office/drawing/2014/main" id="{6B4C8FB3-BC57-38DA-DBA9-19F165E87778}"/>
              </a:ext>
            </a:extLst>
          </p:cNvPr>
          <p:cNvPicPr preferRelativeResize="0"/>
          <p:nvPr/>
        </p:nvPicPr>
        <p:blipFill rotWithShape="1">
          <a:blip r:embed="rId7">
            <a:alphaModFix/>
          </a:blip>
          <a:srcRect/>
          <a:stretch/>
        </p:blipFill>
        <p:spPr>
          <a:xfrm>
            <a:off x="16417863" y="9142466"/>
            <a:ext cx="1310997" cy="4767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300"/>
        <p:cNvGrpSpPr/>
        <p:nvPr/>
      </p:nvGrpSpPr>
      <p:grpSpPr>
        <a:xfrm>
          <a:off x="0" y="0"/>
          <a:ext cx="0" cy="0"/>
          <a:chOff x="0" y="0"/>
          <a:chExt cx="0" cy="0"/>
        </a:xfrm>
      </p:grpSpPr>
      <p:sp>
        <p:nvSpPr>
          <p:cNvPr id="301" name="Google Shape;301;p14"/>
          <p:cNvSpPr txBox="1"/>
          <p:nvPr/>
        </p:nvSpPr>
        <p:spPr>
          <a:xfrm>
            <a:off x="508526" y="942427"/>
            <a:ext cx="14177966" cy="2681375"/>
          </a:xfrm>
          <a:prstGeom prst="rect">
            <a:avLst/>
          </a:prstGeom>
          <a:noFill/>
          <a:ln>
            <a:noFill/>
          </a:ln>
        </p:spPr>
        <p:txBody>
          <a:bodyPr spcFirstLastPara="1" wrap="square" lIns="0" tIns="0" rIns="0" bIns="0" anchor="t" anchorCtr="0">
            <a:spAutoFit/>
          </a:bodyPr>
          <a:lstStyle/>
          <a:p>
            <a:pPr marL="0" marR="0" lvl="0" indent="0" algn="l" rtl="0">
              <a:lnSpc>
                <a:spcPct val="242000"/>
              </a:lnSpc>
              <a:spcBef>
                <a:spcPts val="0"/>
              </a:spcBef>
              <a:spcAft>
                <a:spcPts val="0"/>
              </a:spcAft>
              <a:buNone/>
            </a:pPr>
            <a:r>
              <a:rPr lang="en-US" sz="3200" dirty="0">
                <a:solidFill>
                  <a:srgbClr val="033C5B"/>
                </a:solidFill>
              </a:rPr>
              <a:t>Οφέλη από την </a:t>
            </a:r>
            <a:r>
              <a:rPr lang="en-US" sz="3200" dirty="0">
                <a:solidFill>
                  <a:srgbClr val="033C5B"/>
                </a:solidFill>
                <a:sym typeface="Arial"/>
              </a:rPr>
              <a:t>προώθηση της αυτονομίας και της υπευθυνότητας των μαθητών στη μάθηση </a:t>
            </a:r>
            <a:endParaRPr sz="3200" dirty="0"/>
          </a:p>
          <a:p>
            <a:pPr marL="0" marR="0" lvl="0" indent="0" algn="l" rtl="0">
              <a:lnSpc>
                <a:spcPct val="242000"/>
              </a:lnSpc>
              <a:spcBef>
                <a:spcPts val="0"/>
              </a:spcBef>
              <a:spcAft>
                <a:spcPts val="0"/>
              </a:spcAft>
              <a:buNone/>
            </a:pPr>
            <a:endParaRPr sz="4000" dirty="0">
              <a:solidFill>
                <a:srgbClr val="033C5B"/>
              </a:solidFill>
              <a:latin typeface="Arial"/>
              <a:ea typeface="Arial"/>
              <a:cs typeface="Arial"/>
              <a:sym typeface="Arial"/>
            </a:endParaRPr>
          </a:p>
        </p:txBody>
      </p:sp>
      <p:sp>
        <p:nvSpPr>
          <p:cNvPr id="302" name="Google Shape;302;p14"/>
          <p:cNvSpPr/>
          <p:nvPr/>
        </p:nvSpPr>
        <p:spPr>
          <a:xfrm>
            <a:off x="17044742" y="-150232"/>
            <a:ext cx="1246758" cy="8954299"/>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4"/>
          <p:cNvSpPr/>
          <p:nvPr/>
        </p:nvSpPr>
        <p:spPr>
          <a:xfrm rot="-5400000">
            <a:off x="8522371" y="-8522371"/>
            <a:ext cx="1246758" cy="18291501"/>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4"/>
          <p:cNvSpPr/>
          <p:nvPr/>
        </p:nvSpPr>
        <p:spPr>
          <a:xfrm rot="10800000">
            <a:off x="13961765" y="-1849"/>
            <a:ext cx="4329736" cy="432280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305" name="Google Shape;305;p14"/>
          <p:cNvSpPr/>
          <p:nvPr/>
        </p:nvSpPr>
        <p:spPr>
          <a:xfrm rot="10800000" flipH="1">
            <a:off x="16406647" y="0"/>
            <a:ext cx="1884854" cy="1884854"/>
          </a:xfrm>
          <a:custGeom>
            <a:avLst/>
            <a:gdLst/>
            <a:ahLst/>
            <a:cxnLst/>
            <a:rect l="l" t="t" r="r" b="b"/>
            <a:pathLst>
              <a:path w="1884854" h="1884854" extrusionOk="0">
                <a:moveTo>
                  <a:pt x="1884854" y="0"/>
                </a:moveTo>
                <a:lnTo>
                  <a:pt x="0" y="0"/>
                </a:lnTo>
                <a:lnTo>
                  <a:pt x="0" y="1884854"/>
                </a:lnTo>
                <a:lnTo>
                  <a:pt x="1884854" y="1884854"/>
                </a:lnTo>
                <a:lnTo>
                  <a:pt x="1884854" y="0"/>
                </a:lnTo>
                <a:close/>
              </a:path>
            </a:pathLst>
          </a:custGeom>
          <a:blipFill rotWithShape="1">
            <a:blip r:embed="rId3">
              <a:alphaModFix/>
            </a:blip>
            <a:stretch>
              <a:fillRect/>
            </a:stretch>
          </a:blipFill>
          <a:ln>
            <a:noFill/>
          </a:ln>
        </p:spPr>
        <p:txBody>
          <a:bodyPr/>
          <a:lstStyle/>
          <a:p>
            <a:endParaRPr lang="en-BE"/>
          </a:p>
        </p:txBody>
      </p:sp>
      <p:sp>
        <p:nvSpPr>
          <p:cNvPr id="307" name="Google Shape;307;p14"/>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4">
              <a:alphaModFix/>
            </a:blip>
            <a:stretch>
              <a:fillRect/>
            </a:stretch>
          </a:blipFill>
          <a:ln>
            <a:noFill/>
          </a:ln>
        </p:spPr>
        <p:txBody>
          <a:bodyPr/>
          <a:lstStyle/>
          <a:p>
            <a:endParaRPr lang="en-BE"/>
          </a:p>
        </p:txBody>
      </p:sp>
      <p:sp>
        <p:nvSpPr>
          <p:cNvPr id="308" name="Google Shape;308;p14"/>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5">
              <a:alphaModFix/>
            </a:blip>
            <a:stretch>
              <a:fillRect/>
            </a:stretch>
          </a:blipFill>
          <a:ln>
            <a:noFill/>
          </a:ln>
        </p:spPr>
        <p:txBody>
          <a:bodyPr/>
          <a:lstStyle/>
          <a:p>
            <a:endParaRPr lang="en-BE"/>
          </a:p>
        </p:txBody>
      </p:sp>
      <p:sp>
        <p:nvSpPr>
          <p:cNvPr id="310" name="Google Shape;310;p14"/>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559140" y="2369127"/>
            <a:ext cx="11411187" cy="400110"/>
          </a:xfrm>
          <a:prstGeom prst="rect">
            <a:avLst/>
          </a:prstGeom>
          <a:noFill/>
        </p:spPr>
        <p:txBody>
          <a:bodyPr wrap="square" rtlCol="0">
            <a:spAutoFit/>
          </a:bodyPr>
          <a:lstStyle/>
          <a:p>
            <a:endParaRPr lang="en-US" sz="2000" dirty="0"/>
          </a:p>
        </p:txBody>
      </p:sp>
      <p:pic>
        <p:nvPicPr>
          <p:cNvPr id="23" name="image3.png"/>
          <p:cNvPicPr/>
          <p:nvPr/>
        </p:nvPicPr>
        <p:blipFill>
          <a:blip r:embed="rId6"/>
          <a:srcRect/>
          <a:stretch>
            <a:fillRect/>
          </a:stretch>
        </p:blipFill>
        <p:spPr>
          <a:xfrm>
            <a:off x="8143367" y="3617964"/>
            <a:ext cx="8901374" cy="3842095"/>
          </a:xfrm>
          <a:prstGeom prst="rect">
            <a:avLst/>
          </a:prstGeom>
          <a:ln/>
        </p:spPr>
      </p:pic>
      <p:sp>
        <p:nvSpPr>
          <p:cNvPr id="24" name="TextBox 23"/>
          <p:cNvSpPr txBox="1"/>
          <p:nvPr/>
        </p:nvSpPr>
        <p:spPr>
          <a:xfrm>
            <a:off x="1247850" y="3859751"/>
            <a:ext cx="6349659" cy="2862322"/>
          </a:xfrm>
          <a:prstGeom prst="rect">
            <a:avLst/>
          </a:prstGeom>
          <a:noFill/>
        </p:spPr>
        <p:txBody>
          <a:bodyPr wrap="square" rtlCol="0">
            <a:spAutoFit/>
          </a:bodyPr>
          <a:lstStyle/>
          <a:p>
            <a:r>
              <a:rPr lang="en-US" sz="2000" b="1" dirty="0">
                <a:solidFill>
                  <a:schemeClr val="accent6">
                    <a:lumMod val="75000"/>
                  </a:schemeClr>
                </a:solidFill>
              </a:rPr>
              <a:t>1. Ενισχύει τους μαθητές</a:t>
            </a:r>
            <a:br>
              <a:rPr lang="en-US" sz="2000" dirty="0"/>
            </a:br>
            <a:r>
              <a:rPr lang="en-US" sz="2000" dirty="0"/>
              <a:t>Η παροχή αυτονομίας στους μαθητές τους καθιστά ενεργούς μαθητές, οι οποίοι αναλαμβάνουν τον έλεγχο της εκπαίδευσής τους και του τρόπου με τον οποίο ασχολούνται με την ύλη. Αυτό ενισχύει την αυτοπεποίθηση και τη δέσμευση, ενθαρρύνοντας τους μαθητές να εξερευνούν σε βάθος τα θέματα και να επιλύουν προβλήματα ανεξάρτητα.</a:t>
            </a:r>
            <a:br>
              <a:rPr lang="en-US" sz="2000" dirty="0"/>
            </a:br>
            <a:r>
              <a:rPr lang="en-US" sz="2000" dirty="0"/>
              <a:t>Για παράδειγμα</a:t>
            </a:r>
            <a:r>
              <a:rPr lang="en-US" sz="2000" b="1" dirty="0"/>
              <a:t>, </a:t>
            </a:r>
            <a:r>
              <a:rPr lang="en-US" sz="2000" dirty="0"/>
              <a:t>σε ένα επαγγελματικό περιβάλλον, οι μαθητές μπορεί να επιλέγουν οι ίδιοι τα έργα ή τις μεθόδους τους, οδηγώντας σε πιο ουσιαστική μάθηση.</a:t>
            </a:r>
          </a:p>
        </p:txBody>
      </p:sp>
      <p:sp>
        <p:nvSpPr>
          <p:cNvPr id="3" name="Google Shape;128;p3">
            <a:extLst>
              <a:ext uri="{FF2B5EF4-FFF2-40B4-BE49-F238E27FC236}">
                <a16:creationId xmlns:a16="http://schemas.microsoft.com/office/drawing/2014/main" id="{8AA5C03A-EA83-0833-9877-A29D49E6E108}"/>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4" name="Google Shape;92;p1">
            <a:extLst>
              <a:ext uri="{FF2B5EF4-FFF2-40B4-BE49-F238E27FC236}">
                <a16:creationId xmlns:a16="http://schemas.microsoft.com/office/drawing/2014/main" id="{BBF931C8-FADB-CD4F-A569-287A55FBE6CB}"/>
              </a:ext>
            </a:extLst>
          </p:cNvPr>
          <p:cNvPicPr preferRelativeResize="0"/>
          <p:nvPr/>
        </p:nvPicPr>
        <p:blipFill rotWithShape="1">
          <a:blip r:embed="rId7">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3661892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300"/>
        <p:cNvGrpSpPr/>
        <p:nvPr/>
      </p:nvGrpSpPr>
      <p:grpSpPr>
        <a:xfrm>
          <a:off x="0" y="0"/>
          <a:ext cx="0" cy="0"/>
          <a:chOff x="0" y="0"/>
          <a:chExt cx="0" cy="0"/>
        </a:xfrm>
      </p:grpSpPr>
      <p:sp>
        <p:nvSpPr>
          <p:cNvPr id="301" name="Google Shape;301;p14"/>
          <p:cNvSpPr txBox="1"/>
          <p:nvPr/>
        </p:nvSpPr>
        <p:spPr>
          <a:xfrm>
            <a:off x="508526" y="942427"/>
            <a:ext cx="14177966" cy="2681375"/>
          </a:xfrm>
          <a:prstGeom prst="rect">
            <a:avLst/>
          </a:prstGeom>
          <a:noFill/>
          <a:ln>
            <a:noFill/>
          </a:ln>
        </p:spPr>
        <p:txBody>
          <a:bodyPr spcFirstLastPara="1" wrap="square" lIns="0" tIns="0" rIns="0" bIns="0" anchor="t" anchorCtr="0">
            <a:spAutoFit/>
          </a:bodyPr>
          <a:lstStyle/>
          <a:p>
            <a:pPr marL="0" marR="0" lvl="0" indent="0" algn="l" rtl="0">
              <a:lnSpc>
                <a:spcPct val="242000"/>
              </a:lnSpc>
              <a:spcBef>
                <a:spcPts val="0"/>
              </a:spcBef>
              <a:spcAft>
                <a:spcPts val="0"/>
              </a:spcAft>
              <a:buNone/>
            </a:pPr>
            <a:r>
              <a:rPr lang="en-US" sz="3200" dirty="0">
                <a:solidFill>
                  <a:srgbClr val="033C5B"/>
                </a:solidFill>
              </a:rPr>
              <a:t>Οφέλη από την </a:t>
            </a:r>
            <a:r>
              <a:rPr lang="en-US" sz="3200" dirty="0">
                <a:solidFill>
                  <a:srgbClr val="033C5B"/>
                </a:solidFill>
                <a:sym typeface="Arial"/>
              </a:rPr>
              <a:t>προώθηση της αυτονομίας και της υπευθυνότητας των μαθητών στη μάθηση </a:t>
            </a:r>
            <a:endParaRPr sz="3200" dirty="0"/>
          </a:p>
          <a:p>
            <a:pPr marL="0" marR="0" lvl="0" indent="0" algn="l" rtl="0">
              <a:lnSpc>
                <a:spcPct val="242000"/>
              </a:lnSpc>
              <a:spcBef>
                <a:spcPts val="0"/>
              </a:spcBef>
              <a:spcAft>
                <a:spcPts val="0"/>
              </a:spcAft>
              <a:buNone/>
            </a:pPr>
            <a:endParaRPr sz="4000" dirty="0">
              <a:solidFill>
                <a:srgbClr val="033C5B"/>
              </a:solidFill>
              <a:latin typeface="Arial"/>
              <a:ea typeface="Arial"/>
              <a:cs typeface="Arial"/>
              <a:sym typeface="Arial"/>
            </a:endParaRPr>
          </a:p>
        </p:txBody>
      </p:sp>
      <p:sp>
        <p:nvSpPr>
          <p:cNvPr id="302" name="Google Shape;302;p14"/>
          <p:cNvSpPr/>
          <p:nvPr/>
        </p:nvSpPr>
        <p:spPr>
          <a:xfrm>
            <a:off x="17044742" y="-150232"/>
            <a:ext cx="1246758" cy="8954299"/>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4"/>
          <p:cNvSpPr/>
          <p:nvPr/>
        </p:nvSpPr>
        <p:spPr>
          <a:xfrm rot="-5400000">
            <a:off x="8522371" y="-8522371"/>
            <a:ext cx="1246758" cy="18291501"/>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4"/>
          <p:cNvSpPr/>
          <p:nvPr/>
        </p:nvSpPr>
        <p:spPr>
          <a:xfrm rot="10800000">
            <a:off x="13961765" y="-1849"/>
            <a:ext cx="4329736" cy="432280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305" name="Google Shape;305;p14"/>
          <p:cNvSpPr/>
          <p:nvPr/>
        </p:nvSpPr>
        <p:spPr>
          <a:xfrm rot="10800000" flipH="1">
            <a:off x="16406647" y="0"/>
            <a:ext cx="1884854" cy="1884854"/>
          </a:xfrm>
          <a:custGeom>
            <a:avLst/>
            <a:gdLst/>
            <a:ahLst/>
            <a:cxnLst/>
            <a:rect l="l" t="t" r="r" b="b"/>
            <a:pathLst>
              <a:path w="1884854" h="1884854" extrusionOk="0">
                <a:moveTo>
                  <a:pt x="1884854" y="0"/>
                </a:moveTo>
                <a:lnTo>
                  <a:pt x="0" y="0"/>
                </a:lnTo>
                <a:lnTo>
                  <a:pt x="0" y="1884854"/>
                </a:lnTo>
                <a:lnTo>
                  <a:pt x="1884854" y="1884854"/>
                </a:lnTo>
                <a:lnTo>
                  <a:pt x="1884854" y="0"/>
                </a:lnTo>
                <a:close/>
              </a:path>
            </a:pathLst>
          </a:custGeom>
          <a:blipFill rotWithShape="1">
            <a:blip r:embed="rId3">
              <a:alphaModFix/>
            </a:blip>
            <a:stretch>
              <a:fillRect/>
            </a:stretch>
          </a:blipFill>
          <a:ln>
            <a:noFill/>
          </a:ln>
        </p:spPr>
        <p:txBody>
          <a:bodyPr/>
          <a:lstStyle/>
          <a:p>
            <a:endParaRPr lang="en-BE"/>
          </a:p>
        </p:txBody>
      </p:sp>
      <p:sp>
        <p:nvSpPr>
          <p:cNvPr id="307" name="Google Shape;307;p14"/>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4">
              <a:alphaModFix/>
            </a:blip>
            <a:stretch>
              <a:fillRect/>
            </a:stretch>
          </a:blipFill>
          <a:ln>
            <a:noFill/>
          </a:ln>
        </p:spPr>
        <p:txBody>
          <a:bodyPr/>
          <a:lstStyle/>
          <a:p>
            <a:endParaRPr lang="en-BE"/>
          </a:p>
        </p:txBody>
      </p:sp>
      <p:sp>
        <p:nvSpPr>
          <p:cNvPr id="308" name="Google Shape;308;p14"/>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5">
              <a:alphaModFix/>
            </a:blip>
            <a:stretch>
              <a:fillRect/>
            </a:stretch>
          </a:blipFill>
          <a:ln>
            <a:noFill/>
          </a:ln>
        </p:spPr>
        <p:txBody>
          <a:bodyPr/>
          <a:lstStyle/>
          <a:p>
            <a:endParaRPr lang="en-BE"/>
          </a:p>
        </p:txBody>
      </p:sp>
      <p:sp>
        <p:nvSpPr>
          <p:cNvPr id="310" name="Google Shape;310;p14"/>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559140" y="2369127"/>
            <a:ext cx="11411187" cy="400110"/>
          </a:xfrm>
          <a:prstGeom prst="rect">
            <a:avLst/>
          </a:prstGeom>
          <a:noFill/>
        </p:spPr>
        <p:txBody>
          <a:bodyPr wrap="square" rtlCol="0">
            <a:spAutoFit/>
          </a:bodyPr>
          <a:lstStyle/>
          <a:p>
            <a:endParaRPr lang="en-US" sz="2000" dirty="0"/>
          </a:p>
        </p:txBody>
      </p:sp>
      <p:sp>
        <p:nvSpPr>
          <p:cNvPr id="3" name="TextBox 2"/>
          <p:cNvSpPr txBox="1"/>
          <p:nvPr/>
        </p:nvSpPr>
        <p:spPr>
          <a:xfrm>
            <a:off x="6451414" y="2569182"/>
            <a:ext cx="5569527" cy="400110"/>
          </a:xfrm>
          <a:prstGeom prst="rect">
            <a:avLst/>
          </a:prstGeom>
          <a:noFill/>
        </p:spPr>
        <p:txBody>
          <a:bodyPr wrap="square" rtlCol="0">
            <a:spAutoFit/>
          </a:bodyPr>
          <a:lstStyle/>
          <a:p>
            <a:r>
              <a:rPr lang="en-US" sz="2000" b="1" dirty="0">
                <a:solidFill>
                  <a:schemeClr val="accent6">
                    <a:lumMod val="75000"/>
                  </a:schemeClr>
                </a:solidFill>
              </a:rPr>
              <a:t>2. Χτίζει κρίσιμες δεξιότητες ζωής</a:t>
            </a:r>
          </a:p>
        </p:txBody>
      </p:sp>
      <p:sp>
        <p:nvSpPr>
          <p:cNvPr id="4" name="TextBox 3"/>
          <p:cNvSpPr txBox="1"/>
          <p:nvPr/>
        </p:nvSpPr>
        <p:spPr>
          <a:xfrm>
            <a:off x="1436033" y="3950142"/>
            <a:ext cx="5906875" cy="3385542"/>
          </a:xfrm>
          <a:prstGeom prst="rect">
            <a:avLst/>
          </a:prstGeom>
          <a:noFill/>
        </p:spPr>
        <p:txBody>
          <a:bodyPr wrap="square" rtlCol="0">
            <a:spAutoFit/>
          </a:bodyPr>
          <a:lstStyle/>
          <a:p>
            <a:r>
              <a:rPr lang="en-US" sz="2000" b="1" dirty="0">
                <a:solidFill>
                  <a:schemeClr val="accent6">
                    <a:lumMod val="75000"/>
                  </a:schemeClr>
                </a:solidFill>
              </a:rPr>
              <a:t>Λήψη αποφάσεων και επίλυση προβλημάτων</a:t>
            </a:r>
            <a:r>
              <a:rPr lang="en-US" sz="2000" dirty="0">
                <a:solidFill>
                  <a:schemeClr val="accent6">
                    <a:lumMod val="75000"/>
                  </a:schemeClr>
                </a:solidFill>
              </a:rPr>
              <a:t>: </a:t>
            </a:r>
            <a:r>
              <a:rPr lang="en-US" sz="2000" dirty="0"/>
              <a:t>Η αυτονομία βοηθά τους μαθητές να αναπτύξουν αυτές τις δεξιότητες, απαιτώντας τους να κάνουν επιλογές σχετικά με τη μάθησή τους.</a:t>
            </a:r>
            <a:br>
              <a:rPr lang="en-US" sz="2000" dirty="0"/>
            </a:br>
            <a:r>
              <a:rPr lang="en-US" sz="2000" dirty="0"/>
              <a:t>Αυτές οι δεξιότητες είναι ζωτικής σημασίας για την επιτυχία τόσο στην προσωπική όσο και στην επαγγελματική ζωή, προετοιμάζοντας τους μαθητές να αντιμετωπίσουν τις προκλήσεις του πραγματικού κόσμου.</a:t>
            </a:r>
            <a:br>
              <a:rPr lang="en-US" sz="2000" dirty="0"/>
            </a:br>
            <a:r>
              <a:rPr lang="en-US" sz="2000" dirty="0"/>
              <a:t>Για παράδειγμα, ένας μαθητής που διαχειρίζεται ένα ομαδικό έργο μαθαίνει να αναθέτει, να διαχειρίζεται το χρόνο και να επιλύει συγκρούσεις, αναπτύσσοντας ικανότητες επίλυσης προβλημάτων.</a:t>
            </a:r>
          </a:p>
          <a:p>
            <a:endParaRPr lang="en-US" dirty="0"/>
          </a:p>
        </p:txBody>
      </p:sp>
      <p:sp>
        <p:nvSpPr>
          <p:cNvPr id="17" name="TextBox 16"/>
          <p:cNvSpPr txBox="1"/>
          <p:nvPr/>
        </p:nvSpPr>
        <p:spPr>
          <a:xfrm>
            <a:off x="9506778" y="3950142"/>
            <a:ext cx="5996476" cy="2769989"/>
          </a:xfrm>
          <a:prstGeom prst="rect">
            <a:avLst/>
          </a:prstGeom>
          <a:noFill/>
        </p:spPr>
        <p:txBody>
          <a:bodyPr wrap="square" rtlCol="0">
            <a:spAutoFit/>
          </a:bodyPr>
          <a:lstStyle/>
          <a:p>
            <a:r>
              <a:rPr lang="en-US" sz="2000" b="1" dirty="0">
                <a:solidFill>
                  <a:schemeClr val="accent6">
                    <a:lumMod val="75000"/>
                  </a:schemeClr>
                </a:solidFill>
              </a:rPr>
              <a:t>Αυτορρύθμιση</a:t>
            </a:r>
            <a:r>
              <a:rPr lang="en-US" sz="2000" dirty="0">
                <a:solidFill>
                  <a:schemeClr val="accent6">
                    <a:lumMod val="75000"/>
                  </a:schemeClr>
                </a:solidFill>
              </a:rPr>
              <a:t>: </a:t>
            </a:r>
            <a:r>
              <a:rPr lang="en-US" sz="2000" dirty="0"/>
              <a:t>Η αυτονομία ενισχύει την αυτορρύθμιση, απαιτώντας από τους μαθητές να θέτουν στόχους, να διαχειρίζονται το χρόνο και να παραμένουν συγκεντρωμένοι. Η αυτορρύθμιση είναι το κλειδί για τη δια βίου μάθηση και την επαγγελματική επιτυχία, βοηθώντας τους μαθητές να γίνουν ανεξάρτητοι, αποτελεσματικοί μαθητές.</a:t>
            </a:r>
            <a:br>
              <a:rPr lang="en-US" sz="2000" dirty="0"/>
            </a:br>
            <a:r>
              <a:rPr lang="en-US" sz="2000" dirty="0"/>
              <a:t>Για παράδειγμα, σε μια ανεστραμμένη τάξη, οι μαθητές διαχειρίζονται τις συνήθειες μελέτης τους για να προετοιμαστούν για το μάθημα, βελτιώνοντας τις δεξιότητες αυτορρύθμισης.</a:t>
            </a:r>
          </a:p>
          <a:p>
            <a:endParaRPr lang="en-US" dirty="0"/>
          </a:p>
        </p:txBody>
      </p:sp>
      <p:cxnSp>
        <p:nvCxnSpPr>
          <p:cNvPr id="10" name="Straight Arrow Connector 9"/>
          <p:cNvCxnSpPr/>
          <p:nvPr/>
        </p:nvCxnSpPr>
        <p:spPr>
          <a:xfrm flipH="1">
            <a:off x="5999018" y="3015896"/>
            <a:ext cx="1554480" cy="695768"/>
          </a:xfrm>
          <a:prstGeom prst="straightConnector1">
            <a:avLst/>
          </a:prstGeom>
          <a:ln w="50800" cmpd="sng">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8375935" y="3010108"/>
            <a:ext cx="1438102" cy="693984"/>
          </a:xfrm>
          <a:prstGeom prst="straightConnector1">
            <a:avLst/>
          </a:prstGeom>
          <a:ln w="50800" cmpd="sng">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82569" y="6544833"/>
            <a:ext cx="2143125" cy="2143125"/>
          </a:xfrm>
          <a:prstGeom prst="rect">
            <a:avLst/>
          </a:prstGeom>
        </p:spPr>
      </p:pic>
      <p:sp>
        <p:nvSpPr>
          <p:cNvPr id="5" name="Google Shape;128;p3">
            <a:extLst>
              <a:ext uri="{FF2B5EF4-FFF2-40B4-BE49-F238E27FC236}">
                <a16:creationId xmlns:a16="http://schemas.microsoft.com/office/drawing/2014/main" id="{7668A22A-1570-2979-DD4F-5E196C826B65}"/>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6" name="Google Shape;92;p1">
            <a:extLst>
              <a:ext uri="{FF2B5EF4-FFF2-40B4-BE49-F238E27FC236}">
                <a16:creationId xmlns:a16="http://schemas.microsoft.com/office/drawing/2014/main" id="{060EDD16-6A3E-75F4-2D14-9A2198F0DDF6}"/>
              </a:ext>
            </a:extLst>
          </p:cNvPr>
          <p:cNvPicPr preferRelativeResize="0"/>
          <p:nvPr/>
        </p:nvPicPr>
        <p:blipFill rotWithShape="1">
          <a:blip r:embed="rId7">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921075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300"/>
        <p:cNvGrpSpPr/>
        <p:nvPr/>
      </p:nvGrpSpPr>
      <p:grpSpPr>
        <a:xfrm>
          <a:off x="0" y="0"/>
          <a:ext cx="0" cy="0"/>
          <a:chOff x="0" y="0"/>
          <a:chExt cx="0" cy="0"/>
        </a:xfrm>
      </p:grpSpPr>
      <p:sp>
        <p:nvSpPr>
          <p:cNvPr id="301" name="Google Shape;301;p14"/>
          <p:cNvSpPr txBox="1"/>
          <p:nvPr/>
        </p:nvSpPr>
        <p:spPr>
          <a:xfrm>
            <a:off x="508526" y="942427"/>
            <a:ext cx="14177966" cy="2681375"/>
          </a:xfrm>
          <a:prstGeom prst="rect">
            <a:avLst/>
          </a:prstGeom>
          <a:noFill/>
          <a:ln>
            <a:noFill/>
          </a:ln>
        </p:spPr>
        <p:txBody>
          <a:bodyPr spcFirstLastPara="1" wrap="square" lIns="0" tIns="0" rIns="0" bIns="0" anchor="t" anchorCtr="0">
            <a:spAutoFit/>
          </a:bodyPr>
          <a:lstStyle/>
          <a:p>
            <a:pPr marL="0" marR="0" lvl="0" indent="0" algn="l" rtl="0">
              <a:lnSpc>
                <a:spcPct val="242000"/>
              </a:lnSpc>
              <a:spcBef>
                <a:spcPts val="0"/>
              </a:spcBef>
              <a:spcAft>
                <a:spcPts val="0"/>
              </a:spcAft>
              <a:buNone/>
            </a:pPr>
            <a:r>
              <a:rPr lang="en-US" sz="3200" dirty="0">
                <a:solidFill>
                  <a:srgbClr val="033C5B"/>
                </a:solidFill>
              </a:rPr>
              <a:t>Οφέλη από την </a:t>
            </a:r>
            <a:r>
              <a:rPr lang="en-US" sz="3200" dirty="0">
                <a:solidFill>
                  <a:srgbClr val="033C5B"/>
                </a:solidFill>
                <a:sym typeface="Arial"/>
              </a:rPr>
              <a:t>προώθηση της αυτονομίας και της υπευθυνότητας των μαθητών στη μάθηση </a:t>
            </a:r>
            <a:endParaRPr sz="3200" dirty="0"/>
          </a:p>
          <a:p>
            <a:pPr marL="0" marR="0" lvl="0" indent="0" algn="l" rtl="0">
              <a:lnSpc>
                <a:spcPct val="242000"/>
              </a:lnSpc>
              <a:spcBef>
                <a:spcPts val="0"/>
              </a:spcBef>
              <a:spcAft>
                <a:spcPts val="0"/>
              </a:spcAft>
              <a:buNone/>
            </a:pPr>
            <a:endParaRPr sz="4000" dirty="0">
              <a:solidFill>
                <a:srgbClr val="033C5B"/>
              </a:solidFill>
              <a:latin typeface="Arial"/>
              <a:ea typeface="Arial"/>
              <a:cs typeface="Arial"/>
              <a:sym typeface="Arial"/>
            </a:endParaRPr>
          </a:p>
        </p:txBody>
      </p:sp>
      <p:sp>
        <p:nvSpPr>
          <p:cNvPr id="302" name="Google Shape;302;p14"/>
          <p:cNvSpPr/>
          <p:nvPr/>
        </p:nvSpPr>
        <p:spPr>
          <a:xfrm>
            <a:off x="17044742" y="-150232"/>
            <a:ext cx="1246758" cy="8954299"/>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4"/>
          <p:cNvSpPr/>
          <p:nvPr/>
        </p:nvSpPr>
        <p:spPr>
          <a:xfrm rot="-5400000">
            <a:off x="8522371" y="-8522371"/>
            <a:ext cx="1246758" cy="18291501"/>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4"/>
          <p:cNvSpPr/>
          <p:nvPr/>
        </p:nvSpPr>
        <p:spPr>
          <a:xfrm rot="10800000">
            <a:off x="13961765" y="-1849"/>
            <a:ext cx="4329736" cy="432280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305" name="Google Shape;305;p14"/>
          <p:cNvSpPr/>
          <p:nvPr/>
        </p:nvSpPr>
        <p:spPr>
          <a:xfrm rot="10800000" flipH="1">
            <a:off x="16406647" y="0"/>
            <a:ext cx="1884854" cy="1884854"/>
          </a:xfrm>
          <a:custGeom>
            <a:avLst/>
            <a:gdLst/>
            <a:ahLst/>
            <a:cxnLst/>
            <a:rect l="l" t="t" r="r" b="b"/>
            <a:pathLst>
              <a:path w="1884854" h="1884854" extrusionOk="0">
                <a:moveTo>
                  <a:pt x="1884854" y="0"/>
                </a:moveTo>
                <a:lnTo>
                  <a:pt x="0" y="0"/>
                </a:lnTo>
                <a:lnTo>
                  <a:pt x="0" y="1884854"/>
                </a:lnTo>
                <a:lnTo>
                  <a:pt x="1884854" y="1884854"/>
                </a:lnTo>
                <a:lnTo>
                  <a:pt x="1884854" y="0"/>
                </a:lnTo>
                <a:close/>
              </a:path>
            </a:pathLst>
          </a:custGeom>
          <a:blipFill rotWithShape="1">
            <a:blip r:embed="rId3">
              <a:alphaModFix/>
            </a:blip>
            <a:stretch>
              <a:fillRect/>
            </a:stretch>
          </a:blipFill>
          <a:ln>
            <a:noFill/>
          </a:ln>
        </p:spPr>
        <p:txBody>
          <a:bodyPr/>
          <a:lstStyle/>
          <a:p>
            <a:endParaRPr lang="en-BE"/>
          </a:p>
        </p:txBody>
      </p:sp>
      <p:sp>
        <p:nvSpPr>
          <p:cNvPr id="307" name="Google Shape;307;p14"/>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4">
              <a:alphaModFix/>
            </a:blip>
            <a:stretch>
              <a:fillRect/>
            </a:stretch>
          </a:blipFill>
          <a:ln>
            <a:noFill/>
          </a:ln>
        </p:spPr>
        <p:txBody>
          <a:bodyPr/>
          <a:lstStyle/>
          <a:p>
            <a:endParaRPr lang="en-BE"/>
          </a:p>
        </p:txBody>
      </p:sp>
      <p:sp>
        <p:nvSpPr>
          <p:cNvPr id="308" name="Google Shape;308;p14"/>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5">
              <a:alphaModFix/>
            </a:blip>
            <a:stretch>
              <a:fillRect/>
            </a:stretch>
          </a:blipFill>
          <a:ln>
            <a:noFill/>
          </a:ln>
        </p:spPr>
        <p:txBody>
          <a:bodyPr/>
          <a:lstStyle/>
          <a:p>
            <a:endParaRPr lang="en-BE"/>
          </a:p>
        </p:txBody>
      </p:sp>
      <p:sp>
        <p:nvSpPr>
          <p:cNvPr id="310" name="Google Shape;310;p14"/>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559140" y="2369127"/>
            <a:ext cx="11411187" cy="400110"/>
          </a:xfrm>
          <a:prstGeom prst="rect">
            <a:avLst/>
          </a:prstGeom>
          <a:noFill/>
        </p:spPr>
        <p:txBody>
          <a:bodyPr wrap="square" rtlCol="0">
            <a:spAutoFit/>
          </a:bodyPr>
          <a:lstStyle/>
          <a:p>
            <a:endParaRPr lang="en-US" sz="2000" dirty="0"/>
          </a:p>
        </p:txBody>
      </p:sp>
      <p:sp>
        <p:nvSpPr>
          <p:cNvPr id="3" name="TextBox 2"/>
          <p:cNvSpPr txBox="1"/>
          <p:nvPr/>
        </p:nvSpPr>
        <p:spPr>
          <a:xfrm>
            <a:off x="5793760" y="2510941"/>
            <a:ext cx="5569527" cy="400110"/>
          </a:xfrm>
          <a:prstGeom prst="rect">
            <a:avLst/>
          </a:prstGeom>
          <a:noFill/>
        </p:spPr>
        <p:txBody>
          <a:bodyPr wrap="square" rtlCol="0">
            <a:spAutoFit/>
          </a:bodyPr>
          <a:lstStyle/>
          <a:p>
            <a:r>
              <a:rPr lang="en-US" sz="2000" b="1" dirty="0">
                <a:solidFill>
                  <a:schemeClr val="accent6">
                    <a:lumMod val="75000"/>
                  </a:schemeClr>
                </a:solidFill>
              </a:rPr>
              <a:t>3. Ενθαρρύνει βαθύτερες επενδύσεις</a:t>
            </a:r>
          </a:p>
        </p:txBody>
      </p:sp>
      <p:sp>
        <p:nvSpPr>
          <p:cNvPr id="4" name="TextBox 3"/>
          <p:cNvSpPr txBox="1"/>
          <p:nvPr/>
        </p:nvSpPr>
        <p:spPr>
          <a:xfrm>
            <a:off x="1436033" y="3950142"/>
            <a:ext cx="5906875" cy="3693319"/>
          </a:xfrm>
          <a:prstGeom prst="rect">
            <a:avLst/>
          </a:prstGeom>
          <a:noFill/>
        </p:spPr>
        <p:txBody>
          <a:bodyPr wrap="square" rtlCol="0">
            <a:spAutoFit/>
          </a:bodyPr>
          <a:lstStyle/>
          <a:p>
            <a:r>
              <a:rPr lang="en-US" sz="2000" b="1" dirty="0">
                <a:solidFill>
                  <a:schemeClr val="accent6">
                    <a:lumMod val="75000"/>
                  </a:schemeClr>
                </a:solidFill>
              </a:rPr>
              <a:t>Υψηλότερα επίπεδα επιτευγμάτων: </a:t>
            </a:r>
            <a:r>
              <a:rPr lang="en-US" sz="2000" dirty="0"/>
              <a:t>Όταν οι μαθητές αναλαμβάνουν την ευθύνη της μάθησής τους, εμπλέκονται περισσότερο, οδηγώντας σε υψηλότερες επιδόσεις. Θέτουν υψηλότερα πρότυπα για τον εαυτό τους και προσπαθούν να τα πληρούν ή να τα υπερβαίνουν. Η μεγαλύτερη επένδυση στη μάθηση οδηγεί σε μεγαλύτερη προσπάθεια, καλύτερα αποτελέσματα και μια πιο ουσιαστική εκπαιδευτική εμπειρία.</a:t>
            </a:r>
          </a:p>
          <a:p>
            <a:r>
              <a:rPr lang="en-US" sz="2000" dirty="0"/>
              <a:t>Για παράδειγμα, ένας μαθητής που επιλέγει ένα έργο για το οποίο είναι παθιασμένος, είναι πιθανό να επιτύχει ένα πιο φιλόδοξο και επιτυχημένο αποτέλεσμα.</a:t>
            </a:r>
          </a:p>
          <a:p>
            <a:r>
              <a:rPr lang="en-US" sz="2000" dirty="0"/>
              <a:t>.</a:t>
            </a:r>
          </a:p>
          <a:p>
            <a:endParaRPr lang="en-US" dirty="0"/>
          </a:p>
        </p:txBody>
      </p:sp>
      <p:sp>
        <p:nvSpPr>
          <p:cNvPr id="17" name="TextBox 16"/>
          <p:cNvSpPr txBox="1"/>
          <p:nvPr/>
        </p:nvSpPr>
        <p:spPr>
          <a:xfrm>
            <a:off x="9514582" y="3950142"/>
            <a:ext cx="5996476" cy="3077766"/>
          </a:xfrm>
          <a:prstGeom prst="rect">
            <a:avLst/>
          </a:prstGeom>
          <a:noFill/>
        </p:spPr>
        <p:txBody>
          <a:bodyPr wrap="square" rtlCol="0">
            <a:spAutoFit/>
          </a:bodyPr>
          <a:lstStyle/>
          <a:p>
            <a:r>
              <a:rPr lang="en-US" sz="2000" b="1" dirty="0">
                <a:solidFill>
                  <a:schemeClr val="accent6">
                    <a:lumMod val="75000"/>
                  </a:schemeClr>
                </a:solidFill>
              </a:rPr>
              <a:t>Αυξημένη ικανοποίηση: </a:t>
            </a:r>
            <a:r>
              <a:rPr lang="en-US" sz="2000" dirty="0"/>
              <a:t>Η αυτονομία και η υπευθυνότητα ενισχύουν την αίσθηση ελέγχου της μαθησιακής διαδικασίας, ενισχύοντας τα κίνητρα και την ικανοποίηση. Η μεγαλύτερη ικανοποίηση κάνει τη μάθηση ευχάριστη, μειώνει την εξουθένωση και ενθαρρύνει τη συνεχή δέσμευση.</a:t>
            </a:r>
          </a:p>
          <a:p>
            <a:r>
              <a:rPr lang="en-US" sz="2000" dirty="0"/>
              <a:t>Για παράδειγμα, ένα αυτοκατευθυνόμενο έργο μπορεί να οδηγήσει σε μια ισχυρή αίσθηση ολοκλήρωσης, καθιστώντας την εμπειρία της μάθησης πιο ικανοποιητική.</a:t>
            </a:r>
          </a:p>
          <a:p>
            <a:endParaRPr lang="en-US" dirty="0"/>
          </a:p>
        </p:txBody>
      </p:sp>
      <p:cxnSp>
        <p:nvCxnSpPr>
          <p:cNvPr id="10" name="Straight Arrow Connector 9"/>
          <p:cNvCxnSpPr/>
          <p:nvPr/>
        </p:nvCxnSpPr>
        <p:spPr>
          <a:xfrm flipH="1">
            <a:off x="6264733" y="2971715"/>
            <a:ext cx="1554480" cy="695768"/>
          </a:xfrm>
          <a:prstGeom prst="straightConnector1">
            <a:avLst/>
          </a:prstGeom>
          <a:ln w="50800" cmpd="sng">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8766783" y="2939201"/>
            <a:ext cx="1438102" cy="693984"/>
          </a:xfrm>
          <a:prstGeom prst="straightConnector1">
            <a:avLst/>
          </a:prstGeom>
          <a:ln w="50800" cmpd="sng">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86492" y="6264282"/>
            <a:ext cx="2619634" cy="2619634"/>
          </a:xfrm>
          <a:prstGeom prst="rect">
            <a:avLst/>
          </a:prstGeom>
        </p:spPr>
      </p:pic>
      <p:sp>
        <p:nvSpPr>
          <p:cNvPr id="6" name="Google Shape;128;p3">
            <a:extLst>
              <a:ext uri="{FF2B5EF4-FFF2-40B4-BE49-F238E27FC236}">
                <a16:creationId xmlns:a16="http://schemas.microsoft.com/office/drawing/2014/main" id="{C342BBD2-E1C2-A8A5-026B-C8B09426FBAD}"/>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7" name="Google Shape;92;p1">
            <a:extLst>
              <a:ext uri="{FF2B5EF4-FFF2-40B4-BE49-F238E27FC236}">
                <a16:creationId xmlns:a16="http://schemas.microsoft.com/office/drawing/2014/main" id="{F713DE9F-1A75-B6E2-05A4-91E5B4B53D54}"/>
              </a:ext>
            </a:extLst>
          </p:cNvPr>
          <p:cNvPicPr preferRelativeResize="0"/>
          <p:nvPr/>
        </p:nvPicPr>
        <p:blipFill rotWithShape="1">
          <a:blip r:embed="rId7">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1214736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317"/>
        <p:cNvGrpSpPr/>
        <p:nvPr/>
      </p:nvGrpSpPr>
      <p:grpSpPr>
        <a:xfrm>
          <a:off x="0" y="0"/>
          <a:ext cx="0" cy="0"/>
          <a:chOff x="0" y="0"/>
          <a:chExt cx="0" cy="0"/>
        </a:xfrm>
      </p:grpSpPr>
      <p:sp>
        <p:nvSpPr>
          <p:cNvPr id="318" name="Google Shape;318;p15"/>
          <p:cNvSpPr/>
          <p:nvPr/>
        </p:nvSpPr>
        <p:spPr>
          <a:xfrm>
            <a:off x="0" y="0"/>
            <a:ext cx="9144000" cy="880406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5"/>
          <p:cNvSpPr/>
          <p:nvPr/>
        </p:nvSpPr>
        <p:spPr>
          <a:xfrm>
            <a:off x="0" y="1157630"/>
            <a:ext cx="9144000" cy="7646437"/>
          </a:xfrm>
          <a:custGeom>
            <a:avLst/>
            <a:gdLst/>
            <a:ahLst/>
            <a:cxnLst/>
            <a:rect l="l" t="t" r="r" b="b"/>
            <a:pathLst>
              <a:path w="6350000" h="5310026" extrusionOk="0">
                <a:moveTo>
                  <a:pt x="6350000" y="5310026"/>
                </a:moveTo>
                <a:lnTo>
                  <a:pt x="0" y="5310026"/>
                </a:lnTo>
                <a:lnTo>
                  <a:pt x="0" y="0"/>
                </a:lnTo>
                <a:lnTo>
                  <a:pt x="6350000" y="5310026"/>
                </a:lnTo>
                <a:close/>
              </a:path>
            </a:pathLst>
          </a:custGeom>
          <a:solidFill>
            <a:srgbClr val="053249"/>
          </a:solidFill>
          <a:ln>
            <a:noFill/>
          </a:ln>
        </p:spPr>
        <p:txBody>
          <a:bodyPr/>
          <a:lstStyle/>
          <a:p>
            <a:endParaRPr lang="en-BE"/>
          </a:p>
        </p:txBody>
      </p:sp>
      <p:sp>
        <p:nvSpPr>
          <p:cNvPr id="320" name="Google Shape;320;p15"/>
          <p:cNvSpPr/>
          <p:nvPr/>
        </p:nvSpPr>
        <p:spPr>
          <a:xfrm flipH="1">
            <a:off x="-117412" y="6453106"/>
            <a:ext cx="3833894" cy="3833894"/>
          </a:xfrm>
          <a:custGeom>
            <a:avLst/>
            <a:gdLst/>
            <a:ahLst/>
            <a:cxnLst/>
            <a:rect l="l" t="t" r="r" b="b"/>
            <a:pathLst>
              <a:path w="3833894" h="3833894" extrusionOk="0">
                <a:moveTo>
                  <a:pt x="3833894" y="0"/>
                </a:moveTo>
                <a:lnTo>
                  <a:pt x="0" y="0"/>
                </a:lnTo>
                <a:lnTo>
                  <a:pt x="0" y="3833894"/>
                </a:lnTo>
                <a:lnTo>
                  <a:pt x="3833894" y="3833894"/>
                </a:lnTo>
                <a:lnTo>
                  <a:pt x="3833894" y="0"/>
                </a:lnTo>
                <a:close/>
              </a:path>
            </a:pathLst>
          </a:custGeom>
          <a:blipFill rotWithShape="1">
            <a:blip r:embed="rId3">
              <a:alphaModFix/>
            </a:blip>
            <a:stretch>
              <a:fillRect/>
            </a:stretch>
          </a:blipFill>
          <a:ln>
            <a:noFill/>
          </a:ln>
        </p:spPr>
        <p:txBody>
          <a:bodyPr/>
          <a:lstStyle/>
          <a:p>
            <a:endParaRPr lang="en-BE"/>
          </a:p>
        </p:txBody>
      </p:sp>
      <p:sp>
        <p:nvSpPr>
          <p:cNvPr id="321" name="Google Shape;321;p15"/>
          <p:cNvSpPr/>
          <p:nvPr/>
        </p:nvSpPr>
        <p:spPr>
          <a:xfrm rot="10800000" flipH="1">
            <a:off x="5310106" y="0"/>
            <a:ext cx="3833894" cy="3833894"/>
          </a:xfrm>
          <a:custGeom>
            <a:avLst/>
            <a:gdLst/>
            <a:ahLst/>
            <a:cxnLst/>
            <a:rect l="l" t="t" r="r" b="b"/>
            <a:pathLst>
              <a:path w="3833894" h="3833894" extrusionOk="0">
                <a:moveTo>
                  <a:pt x="3833894" y="0"/>
                </a:moveTo>
                <a:lnTo>
                  <a:pt x="0" y="0"/>
                </a:lnTo>
                <a:lnTo>
                  <a:pt x="0" y="3833894"/>
                </a:lnTo>
                <a:lnTo>
                  <a:pt x="3833894" y="3833894"/>
                </a:lnTo>
                <a:lnTo>
                  <a:pt x="3833894" y="0"/>
                </a:lnTo>
                <a:close/>
              </a:path>
            </a:pathLst>
          </a:custGeom>
          <a:blipFill rotWithShape="1">
            <a:blip r:embed="rId4">
              <a:alphaModFix/>
            </a:blip>
            <a:stretch>
              <a:fillRect/>
            </a:stretch>
          </a:blipFill>
          <a:ln>
            <a:noFill/>
          </a:ln>
        </p:spPr>
        <p:txBody>
          <a:bodyPr/>
          <a:lstStyle/>
          <a:p>
            <a:endParaRPr lang="en-BE"/>
          </a:p>
        </p:txBody>
      </p:sp>
      <p:sp>
        <p:nvSpPr>
          <p:cNvPr id="322" name="Google Shape;322;p15"/>
          <p:cNvSpPr txBox="1"/>
          <p:nvPr/>
        </p:nvSpPr>
        <p:spPr>
          <a:xfrm>
            <a:off x="9613816" y="685839"/>
            <a:ext cx="7683584" cy="123110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000" dirty="0">
                <a:solidFill>
                  <a:srgbClr val="033C5B"/>
                </a:solidFill>
                <a:latin typeface="Arial"/>
                <a:ea typeface="Arial"/>
                <a:cs typeface="Arial"/>
                <a:sym typeface="Arial"/>
              </a:rPr>
              <a:t>Αξιολόγηση και ενίσχυση της συνεργατικής μάθησης</a:t>
            </a:r>
            <a:endParaRPr sz="4000" dirty="0">
              <a:solidFill>
                <a:srgbClr val="033C5B"/>
              </a:solidFill>
              <a:latin typeface="Arial"/>
              <a:ea typeface="Arial"/>
              <a:cs typeface="Arial"/>
              <a:sym typeface="Arial"/>
            </a:endParaRPr>
          </a:p>
        </p:txBody>
      </p:sp>
      <p:sp>
        <p:nvSpPr>
          <p:cNvPr id="323" name="Google Shape;323;p15"/>
          <p:cNvSpPr txBox="1"/>
          <p:nvPr/>
        </p:nvSpPr>
        <p:spPr>
          <a:xfrm>
            <a:off x="9617228" y="2705100"/>
            <a:ext cx="6457864" cy="4293291"/>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2000" b="1" dirty="0">
                <a:solidFill>
                  <a:srgbClr val="121212"/>
                </a:solidFill>
                <a:sym typeface="Arial"/>
              </a:rPr>
              <a:t>Γιατί η αξιολόγηση έχει σημασία: </a:t>
            </a:r>
            <a:br>
              <a:rPr lang="en-US" sz="2000" b="1" dirty="0">
                <a:solidFill>
                  <a:srgbClr val="121212"/>
                </a:solidFill>
                <a:sym typeface="Arial"/>
              </a:rPr>
            </a:br>
            <a:endParaRPr sz="2000" b="1" dirty="0">
              <a:solidFill>
                <a:srgbClr val="121212"/>
              </a:solidFill>
              <a:sym typeface="Arial"/>
            </a:endParaRPr>
          </a:p>
          <a:p>
            <a:pPr marL="457200" marR="0" lvl="0" indent="-457200" algn="l" rtl="0">
              <a:lnSpc>
                <a:spcPct val="150000"/>
              </a:lnSpc>
              <a:spcBef>
                <a:spcPts val="0"/>
              </a:spcBef>
              <a:spcAft>
                <a:spcPts val="0"/>
              </a:spcAft>
              <a:buClr>
                <a:schemeClr val="dk1"/>
              </a:buClr>
              <a:buSzPts val="2600"/>
              <a:buFont typeface="Arial"/>
              <a:buChar char="•"/>
            </a:pPr>
            <a:r>
              <a:rPr lang="en-US" sz="2000" dirty="0">
                <a:solidFill>
                  <a:schemeClr val="dk1"/>
                </a:solidFill>
                <a:sym typeface="Arial"/>
              </a:rPr>
              <a:t>Η τακτική αξιολόγηση της συνεργατικής μάθησης διασφαλίζει ότι οι στόχοι της ομαδικής εργασίας επιτυγχάνονται και εντοπίζει τομείς προς βελτίωση.</a:t>
            </a:r>
            <a:endParaRPr sz="2000" dirty="0"/>
          </a:p>
          <a:p>
            <a:pPr marL="457200" marR="0" lvl="0" indent="-457200" algn="l" rtl="0">
              <a:lnSpc>
                <a:spcPct val="150000"/>
              </a:lnSpc>
              <a:spcBef>
                <a:spcPts val="0"/>
              </a:spcBef>
              <a:spcAft>
                <a:spcPts val="0"/>
              </a:spcAft>
              <a:buClr>
                <a:schemeClr val="dk1"/>
              </a:buClr>
              <a:buSzPts val="2600"/>
              <a:buFont typeface="Arial"/>
              <a:buChar char="•"/>
            </a:pPr>
            <a:r>
              <a:rPr lang="en-US" sz="2000" dirty="0">
                <a:solidFill>
                  <a:schemeClr val="dk1"/>
                </a:solidFill>
                <a:sym typeface="Arial"/>
              </a:rPr>
              <a:t>Παρέχει ανατροφοδότηση στους μαθητές σχετικά με τις δεξιότητές τους στην ομαδική διαδικασία, όπως η επικοινωνία, η επίλυση συγκρούσεων και η κατανομή των καθηκόντων.</a:t>
            </a:r>
            <a:endParaRPr sz="2000" dirty="0"/>
          </a:p>
          <a:p>
            <a:pPr marL="0" marR="0" lvl="0" indent="0" algn="l" rtl="0">
              <a:lnSpc>
                <a:spcPct val="150000"/>
              </a:lnSpc>
              <a:spcBef>
                <a:spcPts val="0"/>
              </a:spcBef>
              <a:spcAft>
                <a:spcPts val="0"/>
              </a:spcAft>
              <a:buNone/>
            </a:pPr>
            <a:endParaRPr sz="2599" dirty="0">
              <a:solidFill>
                <a:srgbClr val="121212"/>
              </a:solidFill>
              <a:latin typeface="Arial"/>
              <a:ea typeface="Arial"/>
              <a:cs typeface="Arial"/>
              <a:sym typeface="Arial"/>
            </a:endParaRPr>
          </a:p>
        </p:txBody>
      </p:sp>
      <p:sp>
        <p:nvSpPr>
          <p:cNvPr id="324" name="Google Shape;324;p15"/>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325" name="Google Shape;325;p15"/>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327" name="Google Shape;327;p15"/>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8" name="Google Shape;328;p15"/>
          <p:cNvPicPr preferRelativeResize="0"/>
          <p:nvPr/>
        </p:nvPicPr>
        <p:blipFill rotWithShape="1">
          <a:blip r:embed="rId7">
            <a:alphaModFix/>
          </a:blip>
          <a:srcRect/>
          <a:stretch/>
        </p:blipFill>
        <p:spPr>
          <a:xfrm>
            <a:off x="2233267" y="712636"/>
            <a:ext cx="4677465" cy="7015579"/>
          </a:xfrm>
          <a:prstGeom prst="rect">
            <a:avLst/>
          </a:prstGeom>
          <a:noFill/>
          <a:ln>
            <a:noFill/>
          </a:ln>
        </p:spPr>
      </p:pic>
      <p:sp>
        <p:nvSpPr>
          <p:cNvPr id="2" name="Google Shape;128;p3">
            <a:extLst>
              <a:ext uri="{FF2B5EF4-FFF2-40B4-BE49-F238E27FC236}">
                <a16:creationId xmlns:a16="http://schemas.microsoft.com/office/drawing/2014/main" id="{4DDF1B1A-1C19-DD77-1A85-F3B15182233F}"/>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3" name="Google Shape;92;p1">
            <a:extLst>
              <a:ext uri="{FF2B5EF4-FFF2-40B4-BE49-F238E27FC236}">
                <a16:creationId xmlns:a16="http://schemas.microsoft.com/office/drawing/2014/main" id="{B55D291B-203D-24CD-9165-1AB47AE79038}"/>
              </a:ext>
            </a:extLst>
          </p:cNvPr>
          <p:cNvPicPr preferRelativeResize="0"/>
          <p:nvPr/>
        </p:nvPicPr>
        <p:blipFill rotWithShape="1">
          <a:blip r:embed="rId8">
            <a:alphaModFix/>
          </a:blip>
          <a:srcRect/>
          <a:stretch/>
        </p:blipFill>
        <p:spPr>
          <a:xfrm>
            <a:off x="16417863" y="9142466"/>
            <a:ext cx="1310997" cy="4767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332"/>
        <p:cNvGrpSpPr/>
        <p:nvPr/>
      </p:nvGrpSpPr>
      <p:grpSpPr>
        <a:xfrm>
          <a:off x="0" y="0"/>
          <a:ext cx="0" cy="0"/>
          <a:chOff x="0" y="0"/>
          <a:chExt cx="0" cy="0"/>
        </a:xfrm>
      </p:grpSpPr>
      <p:sp>
        <p:nvSpPr>
          <p:cNvPr id="333" name="Google Shape;333;p16"/>
          <p:cNvSpPr txBox="1"/>
          <p:nvPr/>
        </p:nvSpPr>
        <p:spPr>
          <a:xfrm>
            <a:off x="3058697" y="773904"/>
            <a:ext cx="13265244" cy="21696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dirty="0">
                <a:solidFill>
                  <a:srgbClr val="033C5B"/>
                </a:solidFill>
                <a:sym typeface="Arial"/>
              </a:rPr>
              <a:t>Αξιολόγηση και ενίσχυση της συνεργατικής μάθησης</a:t>
            </a:r>
            <a:br>
              <a:rPr lang="en-US" sz="3200" dirty="0">
                <a:solidFill>
                  <a:srgbClr val="033C5B"/>
                </a:solidFill>
                <a:sym typeface="Arial"/>
              </a:rPr>
            </a:br>
            <a:r>
              <a:rPr lang="en-US" sz="3200" dirty="0">
                <a:solidFill>
                  <a:srgbClr val="033C5B"/>
                </a:solidFill>
                <a:sym typeface="Arial"/>
              </a:rPr>
              <a:t>Αποτελεσματικές στρατηγικές αξιολόγησης</a:t>
            </a:r>
            <a:endParaRPr sz="3200" dirty="0"/>
          </a:p>
          <a:p>
            <a:pPr marL="0" marR="0" lvl="0" indent="0" algn="l" rtl="0">
              <a:lnSpc>
                <a:spcPct val="110001"/>
              </a:lnSpc>
              <a:spcBef>
                <a:spcPts val="0"/>
              </a:spcBef>
              <a:spcAft>
                <a:spcPts val="0"/>
              </a:spcAft>
              <a:buNone/>
            </a:pPr>
            <a:endParaRPr sz="6999" dirty="0">
              <a:solidFill>
                <a:srgbClr val="033C5B"/>
              </a:solidFill>
              <a:latin typeface="Arial"/>
              <a:ea typeface="Arial"/>
              <a:cs typeface="Arial"/>
              <a:sym typeface="Arial"/>
            </a:endParaRPr>
          </a:p>
        </p:txBody>
      </p:sp>
      <p:sp>
        <p:nvSpPr>
          <p:cNvPr id="334" name="Google Shape;334;p16"/>
          <p:cNvSpPr/>
          <p:nvPr/>
        </p:nvSpPr>
        <p:spPr>
          <a:xfrm>
            <a:off x="-130877" y="-38241"/>
            <a:ext cx="2766824" cy="5218616"/>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6"/>
          <p:cNvSpPr/>
          <p:nvPr/>
        </p:nvSpPr>
        <p:spPr>
          <a:xfrm rot="5400000">
            <a:off x="0" y="2507553"/>
            <a:ext cx="2635947" cy="2635947"/>
          </a:xfrm>
          <a:custGeom>
            <a:avLst/>
            <a:gdLst/>
            <a:ahLst/>
            <a:cxnLst/>
            <a:rect l="l" t="t" r="r" b="b"/>
            <a:pathLst>
              <a:path w="2635947" h="2635947" extrusionOk="0">
                <a:moveTo>
                  <a:pt x="0" y="0"/>
                </a:moveTo>
                <a:lnTo>
                  <a:pt x="2635947" y="0"/>
                </a:lnTo>
                <a:lnTo>
                  <a:pt x="2635947" y="2635947"/>
                </a:lnTo>
                <a:lnTo>
                  <a:pt x="0" y="2635947"/>
                </a:lnTo>
                <a:lnTo>
                  <a:pt x="0" y="0"/>
                </a:lnTo>
                <a:close/>
              </a:path>
            </a:pathLst>
          </a:custGeom>
          <a:blipFill rotWithShape="1">
            <a:blip r:embed="rId3">
              <a:alphaModFix/>
            </a:blip>
            <a:stretch>
              <a:fillRect/>
            </a:stretch>
          </a:blipFill>
          <a:ln>
            <a:noFill/>
          </a:ln>
        </p:spPr>
        <p:txBody>
          <a:bodyPr/>
          <a:lstStyle/>
          <a:p>
            <a:endParaRPr lang="en-BE"/>
          </a:p>
        </p:txBody>
      </p:sp>
      <p:sp>
        <p:nvSpPr>
          <p:cNvPr id="336" name="Google Shape;336;p16"/>
          <p:cNvSpPr/>
          <p:nvPr/>
        </p:nvSpPr>
        <p:spPr>
          <a:xfrm>
            <a:off x="-130877" y="5143500"/>
            <a:ext cx="2766824" cy="3665330"/>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6"/>
          <p:cNvSpPr/>
          <p:nvPr/>
        </p:nvSpPr>
        <p:spPr>
          <a:xfrm rot="5400000" flipH="1">
            <a:off x="0" y="5143500"/>
            <a:ext cx="2635947" cy="2635947"/>
          </a:xfrm>
          <a:custGeom>
            <a:avLst/>
            <a:gdLst/>
            <a:ahLst/>
            <a:cxnLst/>
            <a:rect l="l" t="t" r="r" b="b"/>
            <a:pathLst>
              <a:path w="2635947" h="2635947" extrusionOk="0">
                <a:moveTo>
                  <a:pt x="2635947" y="0"/>
                </a:moveTo>
                <a:lnTo>
                  <a:pt x="0" y="0"/>
                </a:lnTo>
                <a:lnTo>
                  <a:pt x="0" y="2635947"/>
                </a:lnTo>
                <a:lnTo>
                  <a:pt x="2635947" y="2635947"/>
                </a:lnTo>
                <a:lnTo>
                  <a:pt x="2635947" y="0"/>
                </a:lnTo>
                <a:close/>
              </a:path>
            </a:pathLst>
          </a:custGeom>
          <a:blipFill rotWithShape="1">
            <a:blip r:embed="rId4">
              <a:alphaModFix/>
            </a:blip>
            <a:stretch>
              <a:fillRect/>
            </a:stretch>
          </a:blipFill>
          <a:ln>
            <a:noFill/>
          </a:ln>
        </p:spPr>
        <p:txBody>
          <a:bodyPr/>
          <a:lstStyle/>
          <a:p>
            <a:endParaRPr lang="en-BE"/>
          </a:p>
        </p:txBody>
      </p:sp>
      <p:sp>
        <p:nvSpPr>
          <p:cNvPr id="339" name="Google Shape;339;p16"/>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340" name="Google Shape;340;p16"/>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342" name="Google Shape;342;p16"/>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6"/>
          <p:cNvSpPr txBox="1"/>
          <p:nvPr/>
        </p:nvSpPr>
        <p:spPr>
          <a:xfrm>
            <a:off x="9861897" y="1528072"/>
            <a:ext cx="4953000"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6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2" name="TextBox 1"/>
          <p:cNvSpPr txBox="1"/>
          <p:nvPr/>
        </p:nvSpPr>
        <p:spPr>
          <a:xfrm>
            <a:off x="2890312" y="2239710"/>
            <a:ext cx="10948248" cy="707886"/>
          </a:xfrm>
          <a:prstGeom prst="rect">
            <a:avLst/>
          </a:prstGeom>
          <a:noFill/>
        </p:spPr>
        <p:txBody>
          <a:bodyPr wrap="square" rtlCol="0">
            <a:spAutoFit/>
          </a:bodyPr>
          <a:lstStyle/>
          <a:p>
            <a:r>
              <a:rPr lang="en-US" sz="2000" dirty="0"/>
              <a:t>Υπάρχουν διάφορες στρατηγικές αξιολόγησης που έχουν αποδειχθεί αποτελεσματικές. Εδώ θα σας παρουσιάσουμε πέντε από αυτές.</a:t>
            </a:r>
          </a:p>
        </p:txBody>
      </p:sp>
      <p:sp>
        <p:nvSpPr>
          <p:cNvPr id="3" name="TextBox 2"/>
          <p:cNvSpPr txBox="1"/>
          <p:nvPr/>
        </p:nvSpPr>
        <p:spPr>
          <a:xfrm>
            <a:off x="2890312" y="3207109"/>
            <a:ext cx="6773233" cy="5078313"/>
          </a:xfrm>
          <a:prstGeom prst="rect">
            <a:avLst/>
          </a:prstGeom>
          <a:noFill/>
        </p:spPr>
        <p:txBody>
          <a:bodyPr wrap="square" rtlCol="0">
            <a:spAutoFit/>
          </a:bodyPr>
          <a:lstStyle/>
          <a:p>
            <a:pPr marL="342900" lvl="0" indent="-342900">
              <a:buFont typeface="Wingdings" panose="05000000000000000000" pitchFamily="2" charset="2"/>
              <a:buChar char="ü"/>
            </a:pPr>
            <a:r>
              <a:rPr lang="en-US" sz="1800" b="1" dirty="0">
                <a:solidFill>
                  <a:schemeClr val="accent6">
                    <a:lumMod val="75000"/>
                  </a:schemeClr>
                </a:solidFill>
              </a:rPr>
              <a:t>Παρατήρηση: </a:t>
            </a:r>
            <a:r>
              <a:rPr lang="en-US" sz="1800" dirty="0"/>
              <a:t>Παρακολούθηση των αλληλεπιδράσεων της ομάδας για άμεση ανατροφοδότηση και καθοδήγηση της θετικής δυναμικής.</a:t>
            </a:r>
          </a:p>
          <a:p>
            <a:pPr marL="342900" lvl="0" indent="-342900">
              <a:buFont typeface="Wingdings" panose="05000000000000000000" pitchFamily="2" charset="2"/>
              <a:buChar char="ü"/>
            </a:pPr>
            <a:endParaRPr lang="en-US" sz="1800" b="1" dirty="0"/>
          </a:p>
          <a:p>
            <a:pPr marL="342900" lvl="0" indent="-342900">
              <a:buFont typeface="Wingdings" panose="05000000000000000000" pitchFamily="2" charset="2"/>
              <a:buChar char="ü"/>
            </a:pPr>
            <a:r>
              <a:rPr lang="en-US" sz="1800" b="1" dirty="0">
                <a:solidFill>
                  <a:schemeClr val="accent6">
                    <a:lumMod val="75000"/>
                  </a:schemeClr>
                </a:solidFill>
              </a:rPr>
              <a:t>Αναστοχασμός: </a:t>
            </a:r>
            <a:r>
              <a:rPr lang="en-US" sz="1800" dirty="0"/>
              <a:t>Ενθαρρύνετε τους μαθητές να προβληματιστούν σχετικά με την ομαδική τους εργασία, ενισχύοντας την κατανόηση και τη μελλοντική συνεργασία.</a:t>
            </a:r>
          </a:p>
          <a:p>
            <a:pPr marL="342900" lvl="0" indent="-342900">
              <a:buFont typeface="Wingdings" panose="05000000000000000000" pitchFamily="2" charset="2"/>
              <a:buChar char="ü"/>
            </a:pPr>
            <a:endParaRPr lang="en-US" sz="1800" dirty="0"/>
          </a:p>
          <a:p>
            <a:pPr marL="342900" lvl="0" indent="-342900">
              <a:buFont typeface="Wingdings" panose="05000000000000000000" pitchFamily="2" charset="2"/>
              <a:buChar char="ü"/>
            </a:pPr>
            <a:r>
              <a:rPr lang="en-US" sz="1800" b="1" dirty="0">
                <a:solidFill>
                  <a:schemeClr val="accent6">
                    <a:lumMod val="75000"/>
                  </a:schemeClr>
                </a:solidFill>
              </a:rPr>
              <a:t>Αξιολόγηση από ομότιμους: </a:t>
            </a:r>
            <a:r>
              <a:rPr lang="en-US" sz="1800" dirty="0"/>
              <a:t>Χρησιμοποιήστε αξιολογήσεις από ομότιμους για να προωθήσετε τη λογοδοσία και να αναγνωρίσετε τα διαφορετικά δυνατά σημεία.</a:t>
            </a:r>
          </a:p>
          <a:p>
            <a:pPr marL="342900" lvl="0" indent="-342900">
              <a:buFont typeface="Wingdings" panose="05000000000000000000" pitchFamily="2" charset="2"/>
              <a:buChar char="ü"/>
            </a:pPr>
            <a:endParaRPr lang="en-US" sz="1800" dirty="0"/>
          </a:p>
          <a:p>
            <a:pPr marL="342900" lvl="0" indent="-342900">
              <a:buFont typeface="Wingdings" panose="05000000000000000000" pitchFamily="2" charset="2"/>
              <a:buChar char="ü"/>
            </a:pPr>
            <a:r>
              <a:rPr lang="en-US" sz="1800" b="1" dirty="0">
                <a:solidFill>
                  <a:schemeClr val="accent6">
                    <a:lumMod val="75000"/>
                  </a:schemeClr>
                </a:solidFill>
              </a:rPr>
              <a:t>Αξιολόγηση των αποτελεσμάτων του έργου: </a:t>
            </a:r>
            <a:r>
              <a:rPr lang="en-US" sz="1800" dirty="0"/>
              <a:t>Αξιολογήστε τόσο το περιεχόμενο όσο και τη συνεργασία σε ομαδικά έργα.</a:t>
            </a:r>
          </a:p>
          <a:p>
            <a:pPr marL="342900" lvl="0" indent="-342900">
              <a:buFont typeface="Wingdings" panose="05000000000000000000" pitchFamily="2" charset="2"/>
              <a:buChar char="ü"/>
            </a:pPr>
            <a:endParaRPr lang="en-US" sz="1800" dirty="0"/>
          </a:p>
          <a:p>
            <a:pPr marL="342900" lvl="0" indent="-342900">
              <a:buFont typeface="Wingdings" panose="05000000000000000000" pitchFamily="2" charset="2"/>
              <a:buChar char="ü"/>
            </a:pPr>
            <a:r>
              <a:rPr lang="en-US" sz="1800" b="1" dirty="0">
                <a:solidFill>
                  <a:schemeClr val="accent6">
                    <a:lumMod val="75000"/>
                  </a:schemeClr>
                </a:solidFill>
              </a:rPr>
              <a:t>Αυτοαξιολόγηση: </a:t>
            </a:r>
            <a:r>
              <a:rPr lang="en-US" sz="1800" dirty="0"/>
              <a:t>Οι μαθητές να αξιολογήσουν τις δικές τους συνεισφορές για να ενισχύσουν την αυτογνωσία και να βελτιώσουν τις δεξιότητες ομαδικής εργασίας.</a:t>
            </a:r>
            <a:endParaRPr lang="en-US" sz="1200" dirty="0"/>
          </a:p>
        </p:txBody>
      </p:sp>
      <p:pic>
        <p:nvPicPr>
          <p:cNvPr id="15" name="Picture 14"/>
          <p:cNvPicPr/>
          <p:nvPr/>
        </p:nvPicPr>
        <p:blipFill>
          <a:blip r:embed="rId7" cstate="print">
            <a:extLst>
              <a:ext uri="{28A0092B-C50C-407E-A947-70E740481C1C}">
                <a14:useLocalDpi xmlns:a14="http://schemas.microsoft.com/office/drawing/2010/main" val="0"/>
              </a:ext>
            </a:extLst>
          </a:blip>
          <a:stretch>
            <a:fillRect/>
          </a:stretch>
        </p:blipFill>
        <p:spPr>
          <a:xfrm>
            <a:off x="10220233" y="3051641"/>
            <a:ext cx="7447888" cy="4390533"/>
          </a:xfrm>
          <a:prstGeom prst="rect">
            <a:avLst/>
          </a:prstGeom>
        </p:spPr>
      </p:pic>
      <p:sp>
        <p:nvSpPr>
          <p:cNvPr id="4" name="Google Shape;128;p3">
            <a:extLst>
              <a:ext uri="{FF2B5EF4-FFF2-40B4-BE49-F238E27FC236}">
                <a16:creationId xmlns:a16="http://schemas.microsoft.com/office/drawing/2014/main" id="{E0358DC7-B129-57BB-7659-238AD3967839}"/>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5" name="Google Shape;92;p1">
            <a:extLst>
              <a:ext uri="{FF2B5EF4-FFF2-40B4-BE49-F238E27FC236}">
                <a16:creationId xmlns:a16="http://schemas.microsoft.com/office/drawing/2014/main" id="{362BE9F0-9ED6-3AD3-A119-2251E3BEE501}"/>
              </a:ext>
            </a:extLst>
          </p:cNvPr>
          <p:cNvPicPr preferRelativeResize="0"/>
          <p:nvPr/>
        </p:nvPicPr>
        <p:blipFill rotWithShape="1">
          <a:blip r:embed="rId8">
            <a:alphaModFix/>
          </a:blip>
          <a:srcRect/>
          <a:stretch/>
        </p:blipFill>
        <p:spPr>
          <a:xfrm>
            <a:off x="16417863" y="9142466"/>
            <a:ext cx="1310997" cy="4767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332"/>
        <p:cNvGrpSpPr/>
        <p:nvPr/>
      </p:nvGrpSpPr>
      <p:grpSpPr>
        <a:xfrm>
          <a:off x="0" y="0"/>
          <a:ext cx="0" cy="0"/>
          <a:chOff x="0" y="0"/>
          <a:chExt cx="0" cy="0"/>
        </a:xfrm>
      </p:grpSpPr>
      <p:sp>
        <p:nvSpPr>
          <p:cNvPr id="333" name="Google Shape;333;p16"/>
          <p:cNvSpPr txBox="1"/>
          <p:nvPr/>
        </p:nvSpPr>
        <p:spPr>
          <a:xfrm>
            <a:off x="3058697" y="773904"/>
            <a:ext cx="13265244" cy="21696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dirty="0">
                <a:solidFill>
                  <a:srgbClr val="033C5B"/>
                </a:solidFill>
                <a:sym typeface="Arial"/>
              </a:rPr>
              <a:t>Αξιολόγηση και ενίσχυση της συνεργατικής μάθησης</a:t>
            </a:r>
            <a:br>
              <a:rPr lang="en-US" sz="3200" dirty="0">
                <a:solidFill>
                  <a:srgbClr val="033C5B"/>
                </a:solidFill>
                <a:sym typeface="Arial"/>
              </a:rPr>
            </a:br>
            <a:r>
              <a:rPr lang="en-US" sz="3200" dirty="0">
                <a:solidFill>
                  <a:srgbClr val="033C5B"/>
                </a:solidFill>
                <a:sym typeface="Arial"/>
              </a:rPr>
              <a:t>Πρακτική ενίσχυση της συνεργατικής μάθησης</a:t>
            </a:r>
            <a:endParaRPr sz="3200" dirty="0"/>
          </a:p>
          <a:p>
            <a:pPr marL="0" marR="0" lvl="0" indent="0" algn="l" rtl="0">
              <a:lnSpc>
                <a:spcPct val="110001"/>
              </a:lnSpc>
              <a:spcBef>
                <a:spcPts val="0"/>
              </a:spcBef>
              <a:spcAft>
                <a:spcPts val="0"/>
              </a:spcAft>
              <a:buNone/>
            </a:pPr>
            <a:endParaRPr sz="6999" dirty="0">
              <a:solidFill>
                <a:srgbClr val="033C5B"/>
              </a:solidFill>
              <a:latin typeface="Arial"/>
              <a:ea typeface="Arial"/>
              <a:cs typeface="Arial"/>
              <a:sym typeface="Arial"/>
            </a:endParaRPr>
          </a:p>
        </p:txBody>
      </p:sp>
      <p:sp>
        <p:nvSpPr>
          <p:cNvPr id="334" name="Google Shape;334;p16"/>
          <p:cNvSpPr/>
          <p:nvPr/>
        </p:nvSpPr>
        <p:spPr>
          <a:xfrm>
            <a:off x="-130877" y="-38241"/>
            <a:ext cx="2766824" cy="5218616"/>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6"/>
          <p:cNvSpPr/>
          <p:nvPr/>
        </p:nvSpPr>
        <p:spPr>
          <a:xfrm rot="5400000">
            <a:off x="0" y="2507553"/>
            <a:ext cx="2635947" cy="2635947"/>
          </a:xfrm>
          <a:custGeom>
            <a:avLst/>
            <a:gdLst/>
            <a:ahLst/>
            <a:cxnLst/>
            <a:rect l="l" t="t" r="r" b="b"/>
            <a:pathLst>
              <a:path w="2635947" h="2635947" extrusionOk="0">
                <a:moveTo>
                  <a:pt x="0" y="0"/>
                </a:moveTo>
                <a:lnTo>
                  <a:pt x="2635947" y="0"/>
                </a:lnTo>
                <a:lnTo>
                  <a:pt x="2635947" y="2635947"/>
                </a:lnTo>
                <a:lnTo>
                  <a:pt x="0" y="2635947"/>
                </a:lnTo>
                <a:lnTo>
                  <a:pt x="0" y="0"/>
                </a:lnTo>
                <a:close/>
              </a:path>
            </a:pathLst>
          </a:custGeom>
          <a:blipFill rotWithShape="1">
            <a:blip r:embed="rId3">
              <a:alphaModFix/>
            </a:blip>
            <a:stretch>
              <a:fillRect/>
            </a:stretch>
          </a:blipFill>
          <a:ln>
            <a:noFill/>
          </a:ln>
        </p:spPr>
        <p:txBody>
          <a:bodyPr/>
          <a:lstStyle/>
          <a:p>
            <a:endParaRPr lang="en-BE"/>
          </a:p>
        </p:txBody>
      </p:sp>
      <p:sp>
        <p:nvSpPr>
          <p:cNvPr id="336" name="Google Shape;336;p16"/>
          <p:cNvSpPr/>
          <p:nvPr/>
        </p:nvSpPr>
        <p:spPr>
          <a:xfrm>
            <a:off x="-130877" y="5143500"/>
            <a:ext cx="2766824" cy="3665330"/>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6"/>
          <p:cNvSpPr/>
          <p:nvPr/>
        </p:nvSpPr>
        <p:spPr>
          <a:xfrm rot="5400000" flipH="1">
            <a:off x="0" y="5143500"/>
            <a:ext cx="2635947" cy="2635947"/>
          </a:xfrm>
          <a:custGeom>
            <a:avLst/>
            <a:gdLst/>
            <a:ahLst/>
            <a:cxnLst/>
            <a:rect l="l" t="t" r="r" b="b"/>
            <a:pathLst>
              <a:path w="2635947" h="2635947" extrusionOk="0">
                <a:moveTo>
                  <a:pt x="2635947" y="0"/>
                </a:moveTo>
                <a:lnTo>
                  <a:pt x="0" y="0"/>
                </a:lnTo>
                <a:lnTo>
                  <a:pt x="0" y="2635947"/>
                </a:lnTo>
                <a:lnTo>
                  <a:pt x="2635947" y="2635947"/>
                </a:lnTo>
                <a:lnTo>
                  <a:pt x="2635947" y="0"/>
                </a:lnTo>
                <a:close/>
              </a:path>
            </a:pathLst>
          </a:custGeom>
          <a:blipFill rotWithShape="1">
            <a:blip r:embed="rId4">
              <a:alphaModFix/>
            </a:blip>
            <a:stretch>
              <a:fillRect/>
            </a:stretch>
          </a:blipFill>
          <a:ln>
            <a:noFill/>
          </a:ln>
        </p:spPr>
        <p:txBody>
          <a:bodyPr/>
          <a:lstStyle/>
          <a:p>
            <a:endParaRPr lang="en-BE"/>
          </a:p>
        </p:txBody>
      </p:sp>
      <p:sp>
        <p:nvSpPr>
          <p:cNvPr id="339" name="Google Shape;339;p16"/>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340" name="Google Shape;340;p16"/>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342" name="Google Shape;342;p16"/>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6"/>
          <p:cNvSpPr txBox="1"/>
          <p:nvPr/>
        </p:nvSpPr>
        <p:spPr>
          <a:xfrm>
            <a:off x="9861897" y="1528072"/>
            <a:ext cx="4953000"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6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4" name="Rounded Rectangle 3"/>
          <p:cNvSpPr/>
          <p:nvPr/>
        </p:nvSpPr>
        <p:spPr>
          <a:xfrm>
            <a:off x="2956987" y="1953491"/>
            <a:ext cx="4718431" cy="6650182"/>
          </a:xfrm>
          <a:prstGeom prst="roundRect">
            <a:avLst/>
          </a:prstGeom>
          <a:noFill/>
          <a:ln w="762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5" name="TextBox 4"/>
          <p:cNvSpPr txBox="1"/>
          <p:nvPr/>
        </p:nvSpPr>
        <p:spPr>
          <a:xfrm>
            <a:off x="3058697" y="2297473"/>
            <a:ext cx="4464321" cy="6401753"/>
          </a:xfrm>
          <a:prstGeom prst="rect">
            <a:avLst/>
          </a:prstGeom>
          <a:noFill/>
        </p:spPr>
        <p:txBody>
          <a:bodyPr wrap="square" rtlCol="0">
            <a:spAutoFit/>
          </a:bodyPr>
          <a:lstStyle/>
          <a:p>
            <a:pPr algn="ctr"/>
            <a:r>
              <a:rPr lang="en-US" sz="1800" u="sng" dirty="0">
                <a:solidFill>
                  <a:schemeClr val="accent6">
                    <a:lumMod val="75000"/>
                  </a:schemeClr>
                </a:solidFill>
              </a:rPr>
              <a:t>Τρόποι πρακτικής ενίσχυσης της συνεργατικής μάθησης! </a:t>
            </a:r>
          </a:p>
          <a:p>
            <a:endParaRPr lang="en-US" sz="1800" dirty="0"/>
          </a:p>
          <a:p>
            <a:pPr marL="342900" lvl="0" indent="-342900">
              <a:buFont typeface="Wingdings" panose="05000000000000000000" pitchFamily="2" charset="2"/>
              <a:buChar char="ü"/>
            </a:pPr>
            <a:r>
              <a:rPr lang="en-US" sz="1800" dirty="0"/>
              <a:t>Χρήση δεδομένων αξιολόγησης για τον εντοπισμό επιτυχημένων στρατηγικών συνεργασίας και τομέων που χρήζουν βελτίωσης.</a:t>
            </a:r>
          </a:p>
          <a:p>
            <a:pPr marL="342900" lvl="0" indent="-342900">
              <a:buFont typeface="Wingdings" panose="05000000000000000000" pitchFamily="2" charset="2"/>
              <a:buChar char="ü"/>
            </a:pPr>
            <a:endParaRPr lang="en-US" sz="1800" dirty="0"/>
          </a:p>
          <a:p>
            <a:pPr marL="342900" lvl="0" indent="-342900">
              <a:buFont typeface="Wingdings" panose="05000000000000000000" pitchFamily="2" charset="2"/>
              <a:buChar char="ü"/>
            </a:pPr>
            <a:r>
              <a:rPr lang="en-US" sz="1800" dirty="0"/>
              <a:t>Πα</a:t>
            </a:r>
            <a:r>
              <a:rPr lang="en-US" sz="1800" dirty="0" err="1"/>
              <a:t>ρo</a:t>
            </a:r>
            <a:r>
              <a:rPr lang="el-GR" sz="1800" dirty="0" err="1"/>
              <a:t>χή</a:t>
            </a:r>
            <a:r>
              <a:rPr lang="en-US" sz="1800" dirty="0"/>
              <a:t> </a:t>
            </a:r>
            <a:r>
              <a:rPr lang="en-US" sz="1800" dirty="0" err="1"/>
              <a:t>στοχευμένη</a:t>
            </a:r>
            <a:r>
              <a:rPr lang="el-GR" sz="1800" dirty="0"/>
              <a:t>ς</a:t>
            </a:r>
            <a:r>
              <a:rPr lang="en-US" sz="1800" dirty="0"/>
              <a:t> ανα</a:t>
            </a:r>
            <a:r>
              <a:rPr lang="en-US" sz="1800" dirty="0" err="1"/>
              <a:t>τροφοδότηση</a:t>
            </a:r>
            <a:r>
              <a:rPr lang="el-GR" sz="1800" dirty="0"/>
              <a:t>ς</a:t>
            </a:r>
            <a:r>
              <a:rPr lang="en-US" sz="1800" dirty="0"/>
              <a:t> στις ομάδες σχετικά με το πώς να εργάζονται πιο συνεκτικά και αποτελεσματικά.</a:t>
            </a:r>
          </a:p>
          <a:p>
            <a:pPr marL="342900" lvl="0" indent="-342900">
              <a:buFont typeface="Wingdings" panose="05000000000000000000" pitchFamily="2" charset="2"/>
              <a:buChar char="ü"/>
            </a:pPr>
            <a:endParaRPr lang="en-US" sz="1800" dirty="0"/>
          </a:p>
          <a:p>
            <a:pPr marL="342900" lvl="0" indent="-342900">
              <a:buFont typeface="Wingdings" panose="05000000000000000000" pitchFamily="2" charset="2"/>
              <a:buChar char="ü"/>
            </a:pPr>
            <a:r>
              <a:rPr lang="en-US" sz="1800" dirty="0" err="1"/>
              <a:t>Διευκ</a:t>
            </a:r>
            <a:r>
              <a:rPr lang="el-GR" sz="1800" dirty="0" err="1"/>
              <a:t>όλυνση</a:t>
            </a:r>
            <a:r>
              <a:rPr lang="en-US" sz="1800" dirty="0"/>
              <a:t> </a:t>
            </a:r>
            <a:r>
              <a:rPr lang="en-US" sz="1800" dirty="0" err="1"/>
              <a:t>συζητήσε</a:t>
            </a:r>
            <a:r>
              <a:rPr lang="el-GR" sz="1800" dirty="0"/>
              <a:t>ων</a:t>
            </a:r>
            <a:r>
              <a:rPr lang="en-US" sz="1800" dirty="0"/>
              <a:t> ή εργαστήρια που επικεντρώνονται στη βελτίωση της δυναμικής των ομάδων και των δεξιοτήτων συνεργασίας.</a:t>
            </a:r>
          </a:p>
          <a:p>
            <a:pPr marL="342900" lvl="0" indent="-342900">
              <a:buFont typeface="Wingdings" panose="05000000000000000000" pitchFamily="2" charset="2"/>
              <a:buChar char="ü"/>
            </a:pPr>
            <a:endParaRPr lang="en-US" sz="1800" dirty="0"/>
          </a:p>
          <a:p>
            <a:pPr marL="342900" lvl="0" indent="-342900">
              <a:buFont typeface="Wingdings" panose="05000000000000000000" pitchFamily="2" charset="2"/>
              <a:buChar char="ü"/>
            </a:pPr>
            <a:r>
              <a:rPr lang="en-US" sz="1800" dirty="0"/>
              <a:t>Εισάγετε νέα εργαλεία ή μεθόδους για να διατηρήσετε τις ομαδικές δραστηριότητες ελκυστικές και παραγωγικές.</a:t>
            </a:r>
          </a:p>
          <a:p>
            <a:endParaRPr lang="en-US" sz="1200" dirty="0"/>
          </a:p>
        </p:txBody>
      </p:sp>
      <p:sp>
        <p:nvSpPr>
          <p:cNvPr id="6" name="Rounded Rectangle 5"/>
          <p:cNvSpPr/>
          <p:nvPr/>
        </p:nvSpPr>
        <p:spPr>
          <a:xfrm>
            <a:off x="11949732" y="1419668"/>
            <a:ext cx="3996850" cy="4989601"/>
          </a:xfrm>
          <a:prstGeom prst="roundRect">
            <a:avLst/>
          </a:prstGeom>
          <a:noFill/>
          <a:ln w="762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7" name="TextBox 6"/>
          <p:cNvSpPr txBox="1"/>
          <p:nvPr/>
        </p:nvSpPr>
        <p:spPr>
          <a:xfrm>
            <a:off x="12229483" y="1563092"/>
            <a:ext cx="3678569" cy="4924425"/>
          </a:xfrm>
          <a:prstGeom prst="rect">
            <a:avLst/>
          </a:prstGeom>
          <a:noFill/>
        </p:spPr>
        <p:txBody>
          <a:bodyPr wrap="square" rtlCol="0">
            <a:spAutoFit/>
          </a:bodyPr>
          <a:lstStyle/>
          <a:p>
            <a:r>
              <a:rPr lang="en-US" sz="2000" dirty="0"/>
              <a:t>Η τάξη γίνεται ένας χώρος όπου η συνεργατική μάθηση βελτιώνεται συνεχώς, οδηγώντας σε βελτιωμένη δυναμική της ομάδας και αποτελεσματικότερα μαθησιακά αποτελέσματα.</a:t>
            </a:r>
          </a:p>
          <a:p>
            <a:endParaRPr lang="en-US" sz="2000" dirty="0"/>
          </a:p>
          <a:p>
            <a:r>
              <a:rPr lang="en-US" sz="2000" dirty="0"/>
              <a:t>Οι φοιτητές αναπτύσσουν ισχυρές δεξιότητες ομαδικής εργασίας και επικοινωνίας, προετοιμάζοντάς τους για συνεργατικές προκλήσεις σε ακαδημαϊκό και επαγγελματικό περιβάλλον</a:t>
            </a:r>
            <a:r>
              <a:rPr lang="en-US" dirty="0"/>
              <a:t>.</a:t>
            </a:r>
          </a:p>
          <a:p>
            <a:endParaRPr lang="en-US" dirty="0"/>
          </a:p>
        </p:txBody>
      </p:sp>
      <p:sp>
        <p:nvSpPr>
          <p:cNvPr id="8" name="Right Arrow 7"/>
          <p:cNvSpPr/>
          <p:nvPr/>
        </p:nvSpPr>
        <p:spPr>
          <a:xfrm>
            <a:off x="8575964" y="4100945"/>
            <a:ext cx="2951018" cy="55418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Rectangle 9"/>
          <p:cNvSpPr/>
          <p:nvPr/>
        </p:nvSpPr>
        <p:spPr>
          <a:xfrm>
            <a:off x="9278465" y="4179568"/>
            <a:ext cx="1495922" cy="400110"/>
          </a:xfrm>
          <a:prstGeom prst="rect">
            <a:avLst/>
          </a:prstGeom>
        </p:spPr>
        <p:txBody>
          <a:bodyPr wrap="none">
            <a:spAutoFit/>
          </a:bodyPr>
          <a:lstStyle/>
          <a:p>
            <a:r>
              <a:rPr lang="en-US" sz="2000" dirty="0"/>
              <a:t>ΑΠΟΤΕΛΕΣΜΑΤΑ</a:t>
            </a:r>
          </a:p>
        </p:txBody>
      </p:sp>
      <p:sp>
        <p:nvSpPr>
          <p:cNvPr id="11" name="Rounded Rectangle 10"/>
          <p:cNvSpPr/>
          <p:nvPr/>
        </p:nvSpPr>
        <p:spPr>
          <a:xfrm>
            <a:off x="8812662" y="7175996"/>
            <a:ext cx="9178188" cy="1586977"/>
          </a:xfrm>
          <a:prstGeom prst="round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12" name="TextBox 11"/>
          <p:cNvSpPr txBox="1"/>
          <p:nvPr/>
        </p:nvSpPr>
        <p:spPr>
          <a:xfrm>
            <a:off x="8922327" y="7178605"/>
            <a:ext cx="8958859" cy="1908215"/>
          </a:xfrm>
          <a:prstGeom prst="rect">
            <a:avLst/>
          </a:prstGeom>
          <a:noFill/>
        </p:spPr>
        <p:txBody>
          <a:bodyPr wrap="square" rtlCol="0">
            <a:spAutoFit/>
          </a:bodyPr>
          <a:lstStyle/>
          <a:p>
            <a:r>
              <a:rPr lang="en-US" sz="1800" dirty="0"/>
              <a:t>Η αξιολόγηση και η ενίσχυση της συνεργατικής μάθησης είναι μια συνεχής διαδικασία που διαδραματίζει ζωτικό ρόλο στην επιτυχία των μεθοδολογιών της ανεστραμμένης τάξης. Δεν ενισχύει μόνο τα μαθησιακά αποτελέσματα, αλλά εμπλουτίζει και τη συνολική εκπαιδευτική εμπειρία των μαθητών, εξοπλίζοντάς τους με βασικές δεξιότητες για τις μελλοντικές τους προσπάθειες.</a:t>
            </a:r>
          </a:p>
          <a:p>
            <a:r>
              <a:rPr lang="en-US" sz="1200" dirty="0"/>
              <a:t> </a:t>
            </a:r>
          </a:p>
          <a:p>
            <a:endParaRPr lang="en-US" dirty="0"/>
          </a:p>
        </p:txBody>
      </p:sp>
      <p:sp>
        <p:nvSpPr>
          <p:cNvPr id="2" name="Google Shape;128;p3">
            <a:extLst>
              <a:ext uri="{FF2B5EF4-FFF2-40B4-BE49-F238E27FC236}">
                <a16:creationId xmlns:a16="http://schemas.microsoft.com/office/drawing/2014/main" id="{5DB27AA7-B10F-A3B0-F2CD-FADFF348474C}"/>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3" name="Google Shape;92;p1">
            <a:extLst>
              <a:ext uri="{FF2B5EF4-FFF2-40B4-BE49-F238E27FC236}">
                <a16:creationId xmlns:a16="http://schemas.microsoft.com/office/drawing/2014/main" id="{4929198D-A589-1262-CA09-B0D61828E5C8}"/>
              </a:ext>
            </a:extLst>
          </p:cNvPr>
          <p:cNvPicPr preferRelativeResize="0"/>
          <p:nvPr/>
        </p:nvPicPr>
        <p:blipFill rotWithShape="1">
          <a:blip r:embed="rId7">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2052618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347"/>
        <p:cNvGrpSpPr/>
        <p:nvPr/>
      </p:nvGrpSpPr>
      <p:grpSpPr>
        <a:xfrm>
          <a:off x="0" y="0"/>
          <a:ext cx="0" cy="0"/>
          <a:chOff x="0" y="0"/>
          <a:chExt cx="0" cy="0"/>
        </a:xfrm>
      </p:grpSpPr>
      <p:sp>
        <p:nvSpPr>
          <p:cNvPr id="348" name="Google Shape;348;p17"/>
          <p:cNvSpPr/>
          <p:nvPr/>
        </p:nvSpPr>
        <p:spPr>
          <a:xfrm>
            <a:off x="-130877" y="-38241"/>
            <a:ext cx="2766824" cy="5218616"/>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7"/>
          <p:cNvSpPr/>
          <p:nvPr/>
        </p:nvSpPr>
        <p:spPr>
          <a:xfrm rot="5400000">
            <a:off x="0" y="2507553"/>
            <a:ext cx="2635947" cy="2635947"/>
          </a:xfrm>
          <a:custGeom>
            <a:avLst/>
            <a:gdLst/>
            <a:ahLst/>
            <a:cxnLst/>
            <a:rect l="l" t="t" r="r" b="b"/>
            <a:pathLst>
              <a:path w="2635947" h="2635947" extrusionOk="0">
                <a:moveTo>
                  <a:pt x="0" y="0"/>
                </a:moveTo>
                <a:lnTo>
                  <a:pt x="2635947" y="0"/>
                </a:lnTo>
                <a:lnTo>
                  <a:pt x="2635947" y="2635947"/>
                </a:lnTo>
                <a:lnTo>
                  <a:pt x="0" y="2635947"/>
                </a:lnTo>
                <a:lnTo>
                  <a:pt x="0" y="0"/>
                </a:lnTo>
                <a:close/>
              </a:path>
            </a:pathLst>
          </a:custGeom>
          <a:blipFill rotWithShape="1">
            <a:blip r:embed="rId3">
              <a:alphaModFix/>
            </a:blip>
            <a:stretch>
              <a:fillRect/>
            </a:stretch>
          </a:blipFill>
          <a:ln>
            <a:noFill/>
          </a:ln>
        </p:spPr>
        <p:txBody>
          <a:bodyPr/>
          <a:lstStyle/>
          <a:p>
            <a:endParaRPr lang="en-BE"/>
          </a:p>
        </p:txBody>
      </p:sp>
      <p:sp>
        <p:nvSpPr>
          <p:cNvPr id="350" name="Google Shape;350;p17"/>
          <p:cNvSpPr/>
          <p:nvPr/>
        </p:nvSpPr>
        <p:spPr>
          <a:xfrm>
            <a:off x="-130877" y="5143500"/>
            <a:ext cx="2766824" cy="3665330"/>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7"/>
          <p:cNvSpPr/>
          <p:nvPr/>
        </p:nvSpPr>
        <p:spPr>
          <a:xfrm rot="5400000" flipH="1">
            <a:off x="0" y="5143500"/>
            <a:ext cx="2635947" cy="2635947"/>
          </a:xfrm>
          <a:custGeom>
            <a:avLst/>
            <a:gdLst/>
            <a:ahLst/>
            <a:cxnLst/>
            <a:rect l="l" t="t" r="r" b="b"/>
            <a:pathLst>
              <a:path w="2635947" h="2635947" extrusionOk="0">
                <a:moveTo>
                  <a:pt x="2635947" y="0"/>
                </a:moveTo>
                <a:lnTo>
                  <a:pt x="0" y="0"/>
                </a:lnTo>
                <a:lnTo>
                  <a:pt x="0" y="2635947"/>
                </a:lnTo>
                <a:lnTo>
                  <a:pt x="2635947" y="2635947"/>
                </a:lnTo>
                <a:lnTo>
                  <a:pt x="2635947" y="0"/>
                </a:lnTo>
                <a:close/>
              </a:path>
            </a:pathLst>
          </a:custGeom>
          <a:blipFill rotWithShape="1">
            <a:blip r:embed="rId4">
              <a:alphaModFix/>
            </a:blip>
            <a:stretch>
              <a:fillRect/>
            </a:stretch>
          </a:blipFill>
          <a:ln>
            <a:noFill/>
          </a:ln>
        </p:spPr>
        <p:txBody>
          <a:bodyPr/>
          <a:lstStyle/>
          <a:p>
            <a:endParaRPr lang="en-BE"/>
          </a:p>
        </p:txBody>
      </p:sp>
      <p:sp>
        <p:nvSpPr>
          <p:cNvPr id="352" name="Google Shape;352;p17"/>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353" name="Google Shape;353;p17"/>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354" name="Google Shape;354;p17"/>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7"/>
          <p:cNvSpPr/>
          <p:nvPr/>
        </p:nvSpPr>
        <p:spPr>
          <a:xfrm>
            <a:off x="14025807" y="4221375"/>
            <a:ext cx="2355723" cy="4114800"/>
          </a:xfrm>
          <a:custGeom>
            <a:avLst/>
            <a:gdLst/>
            <a:ahLst/>
            <a:cxnLst/>
            <a:rect l="l" t="t" r="r" b="b"/>
            <a:pathLst>
              <a:path w="2355723" h="4114800" extrusionOk="0">
                <a:moveTo>
                  <a:pt x="0" y="0"/>
                </a:moveTo>
                <a:lnTo>
                  <a:pt x="2355723" y="0"/>
                </a:lnTo>
                <a:lnTo>
                  <a:pt x="2355723" y="4114800"/>
                </a:lnTo>
                <a:lnTo>
                  <a:pt x="0" y="4114800"/>
                </a:lnTo>
                <a:lnTo>
                  <a:pt x="0" y="0"/>
                </a:lnTo>
                <a:close/>
              </a:path>
            </a:pathLst>
          </a:custGeom>
          <a:blipFill rotWithShape="1">
            <a:blip r:embed="rId7">
              <a:alphaModFix/>
            </a:blip>
            <a:stretch>
              <a:fillRect/>
            </a:stretch>
          </a:blipFill>
          <a:ln>
            <a:noFill/>
          </a:ln>
        </p:spPr>
        <p:txBody>
          <a:bodyPr/>
          <a:lstStyle/>
          <a:p>
            <a:endParaRPr lang="en-BE"/>
          </a:p>
        </p:txBody>
      </p:sp>
      <p:sp>
        <p:nvSpPr>
          <p:cNvPr id="356" name="Google Shape;356;p17"/>
          <p:cNvSpPr txBox="1"/>
          <p:nvPr/>
        </p:nvSpPr>
        <p:spPr>
          <a:xfrm>
            <a:off x="3058697" y="773904"/>
            <a:ext cx="13265244" cy="991208"/>
          </a:xfrm>
          <a:prstGeom prst="rect">
            <a:avLst/>
          </a:prstGeom>
          <a:noFill/>
          <a:ln>
            <a:noFill/>
          </a:ln>
        </p:spPr>
        <p:txBody>
          <a:bodyPr spcFirstLastPara="1" wrap="square" lIns="0" tIns="0" rIns="0" bIns="0" anchor="t" anchorCtr="0">
            <a:spAutoFit/>
          </a:bodyPr>
          <a:lstStyle/>
          <a:p>
            <a:pPr marL="0" marR="0" lvl="0" indent="0" algn="l" rtl="0">
              <a:lnSpc>
                <a:spcPct val="110001"/>
              </a:lnSpc>
              <a:spcBef>
                <a:spcPts val="0"/>
              </a:spcBef>
              <a:spcAft>
                <a:spcPts val="0"/>
              </a:spcAft>
              <a:buNone/>
            </a:pPr>
            <a:r>
              <a:rPr lang="en-US" sz="6999">
                <a:solidFill>
                  <a:srgbClr val="033C5B"/>
                </a:solidFill>
                <a:latin typeface="Arial"/>
                <a:ea typeface="Arial"/>
                <a:cs typeface="Arial"/>
                <a:sym typeface="Arial"/>
              </a:rPr>
              <a:t>Δραστηριότητα αναστοχασμού</a:t>
            </a:r>
            <a:endParaRPr/>
          </a:p>
        </p:txBody>
      </p:sp>
      <p:sp>
        <p:nvSpPr>
          <p:cNvPr id="357" name="Google Shape;357;p17"/>
          <p:cNvSpPr txBox="1"/>
          <p:nvPr/>
        </p:nvSpPr>
        <p:spPr>
          <a:xfrm>
            <a:off x="3058697" y="2006533"/>
            <a:ext cx="8828503" cy="461665"/>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599">
                <a:solidFill>
                  <a:srgbClr val="121212"/>
                </a:solidFill>
                <a:latin typeface="Arial"/>
                <a:ea typeface="Arial"/>
                <a:cs typeface="Arial"/>
                <a:sym typeface="Arial"/>
              </a:rPr>
              <a:t>Ενίσχυση των πρακτικών συνεργατικής μάθησης </a:t>
            </a:r>
            <a:endParaRPr sz="2599">
              <a:solidFill>
                <a:srgbClr val="121212"/>
              </a:solidFill>
              <a:latin typeface="Arial"/>
              <a:ea typeface="Arial"/>
              <a:cs typeface="Arial"/>
              <a:sym typeface="Arial"/>
            </a:endParaRPr>
          </a:p>
        </p:txBody>
      </p:sp>
      <p:sp>
        <p:nvSpPr>
          <p:cNvPr id="359" name="Google Shape;359;p17"/>
          <p:cNvSpPr txBox="1"/>
          <p:nvPr/>
        </p:nvSpPr>
        <p:spPr>
          <a:xfrm>
            <a:off x="2795257" y="2709619"/>
            <a:ext cx="10749488" cy="59708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Arial"/>
                <a:ea typeface="Arial"/>
                <a:cs typeface="Arial"/>
                <a:sym typeface="Arial"/>
              </a:rPr>
              <a:t>1. </a:t>
            </a:r>
            <a:r>
              <a:rPr lang="en-US" sz="2000" b="1" dirty="0">
                <a:solidFill>
                  <a:schemeClr val="dk1"/>
                </a:solidFill>
                <a:sym typeface="Arial"/>
              </a:rPr>
              <a:t>Αναλογιστείτε τις τρέχουσες συνεργατικές πρακτικές σας:</a:t>
            </a:r>
            <a:endParaRPr sz="2000" dirty="0">
              <a:solidFill>
                <a:schemeClr val="dk1"/>
              </a:solidFill>
              <a:sym typeface="Arial"/>
            </a:endParaRPr>
          </a:p>
          <a:p>
            <a:pPr marL="457200" marR="0" lvl="1" indent="0" algn="l" rtl="0">
              <a:spcBef>
                <a:spcPts val="0"/>
              </a:spcBef>
              <a:spcAft>
                <a:spcPts val="0"/>
              </a:spcAft>
              <a:buNone/>
            </a:pPr>
            <a:r>
              <a:rPr lang="en-US" sz="2000" b="0" i="0" u="none" strike="noStrike" cap="none" dirty="0">
                <a:solidFill>
                  <a:schemeClr val="dk1"/>
                </a:solidFill>
                <a:sym typeface="Arial"/>
              </a:rPr>
              <a:t>Αναφέρετε τις τεχνικές συνεργατικής μάθησης που χρησιμοποιείτε σήμερα στην τάξη σας.</a:t>
            </a:r>
            <a:endParaRPr sz="2000" dirty="0"/>
          </a:p>
          <a:p>
            <a:pPr marL="457200" marR="0" lvl="1" indent="0" algn="l" rtl="0">
              <a:spcBef>
                <a:spcPts val="0"/>
              </a:spcBef>
              <a:spcAft>
                <a:spcPts val="0"/>
              </a:spcAft>
              <a:buNone/>
            </a:pPr>
            <a:r>
              <a:rPr lang="en-US" sz="2000" b="0" i="0" u="none" strike="noStrike" cap="none" dirty="0">
                <a:solidFill>
                  <a:schemeClr val="dk1"/>
                </a:solidFill>
                <a:sym typeface="Arial"/>
              </a:rPr>
              <a:t>Τι λειτουργεί καλά; Τι δεν λειτουργεί καλά;</a:t>
            </a:r>
          </a:p>
          <a:p>
            <a:pPr marL="457200" marR="0" lvl="1" indent="0" algn="l" rtl="0">
              <a:spcBef>
                <a:spcPts val="0"/>
              </a:spcBef>
              <a:spcAft>
                <a:spcPts val="0"/>
              </a:spcAft>
              <a:buNone/>
            </a:pPr>
            <a:endParaRPr sz="2000" dirty="0"/>
          </a:p>
          <a:p>
            <a:pPr marL="0" marR="0" lvl="0" indent="0" algn="l" rtl="0">
              <a:spcBef>
                <a:spcPts val="0"/>
              </a:spcBef>
              <a:spcAft>
                <a:spcPts val="0"/>
              </a:spcAft>
              <a:buNone/>
            </a:pPr>
            <a:r>
              <a:rPr lang="en-US" sz="2000" b="1" dirty="0">
                <a:solidFill>
                  <a:schemeClr val="dk1"/>
                </a:solidFill>
                <a:sym typeface="Arial"/>
              </a:rPr>
              <a:t>2. Εντοπισμός τομέων για βελτίωση:</a:t>
            </a:r>
            <a:endParaRPr sz="2000" dirty="0">
              <a:solidFill>
                <a:schemeClr val="dk1"/>
              </a:solidFill>
              <a:sym typeface="Arial"/>
            </a:endParaRPr>
          </a:p>
          <a:p>
            <a:pPr marL="457200" marR="0" lvl="1" indent="0" algn="l" rtl="0">
              <a:spcBef>
                <a:spcPts val="0"/>
              </a:spcBef>
              <a:spcAft>
                <a:spcPts val="0"/>
              </a:spcAft>
              <a:buNone/>
            </a:pPr>
            <a:r>
              <a:rPr lang="en-US" sz="2000" b="0" i="0" u="none" strike="noStrike" cap="none" dirty="0">
                <a:solidFill>
                  <a:schemeClr val="dk1"/>
                </a:solidFill>
                <a:sym typeface="Arial"/>
              </a:rPr>
              <a:t>Με βάση τους προβληματισμούς σας, εντοπίστε τους τομείς στους οποίους η διευκόλυνση της συνεργατικής μάθησης θα μπορούσε να βελτιωθεί.</a:t>
            </a:r>
            <a:endParaRPr sz="2000" dirty="0"/>
          </a:p>
          <a:p>
            <a:pPr marL="457200" marR="0" lvl="1" indent="0" algn="l" rtl="0">
              <a:spcBef>
                <a:spcPts val="0"/>
              </a:spcBef>
              <a:spcAft>
                <a:spcPts val="0"/>
              </a:spcAft>
              <a:buNone/>
            </a:pPr>
            <a:r>
              <a:rPr lang="en-US" sz="2000" b="0" i="0" u="none" strike="noStrike" cap="none" dirty="0">
                <a:solidFill>
                  <a:schemeClr val="dk1"/>
                </a:solidFill>
                <a:sym typeface="Arial"/>
              </a:rPr>
              <a:t>Σκεφτείτε πώς θα μπορούσατε να αξιολογήσετε και να υποστηρίξετε καλύτερα τις συνεργατικές δραστηριότητες.</a:t>
            </a:r>
          </a:p>
          <a:p>
            <a:pPr marL="457200" marR="0" lvl="1" indent="0" algn="l" rtl="0">
              <a:spcBef>
                <a:spcPts val="0"/>
              </a:spcBef>
              <a:spcAft>
                <a:spcPts val="0"/>
              </a:spcAft>
              <a:buNone/>
            </a:pPr>
            <a:endParaRPr sz="2000" dirty="0"/>
          </a:p>
          <a:p>
            <a:pPr marL="0" marR="0" lvl="0" indent="0" algn="l" rtl="0">
              <a:spcBef>
                <a:spcPts val="0"/>
              </a:spcBef>
              <a:spcAft>
                <a:spcPts val="0"/>
              </a:spcAft>
              <a:buNone/>
            </a:pPr>
            <a:r>
              <a:rPr lang="en-US" sz="2000" b="1" dirty="0">
                <a:solidFill>
                  <a:schemeClr val="dk1"/>
                </a:solidFill>
                <a:sym typeface="Arial"/>
              </a:rPr>
              <a:t>3. Σχεδιάστε μια στρατηγική εφαρμογής:</a:t>
            </a:r>
            <a:endParaRPr sz="2000" dirty="0">
              <a:solidFill>
                <a:schemeClr val="dk1"/>
              </a:solidFill>
              <a:sym typeface="Arial"/>
            </a:endParaRPr>
          </a:p>
          <a:p>
            <a:pPr marL="457200" marR="0" lvl="1" indent="0" algn="l" rtl="0">
              <a:spcBef>
                <a:spcPts val="0"/>
              </a:spcBef>
              <a:spcAft>
                <a:spcPts val="0"/>
              </a:spcAft>
              <a:buNone/>
            </a:pPr>
            <a:r>
              <a:rPr lang="en-US" sz="2000" b="0" i="0" u="none" strike="noStrike" cap="none" dirty="0">
                <a:solidFill>
                  <a:schemeClr val="dk1"/>
                </a:solidFill>
                <a:sym typeface="Arial"/>
              </a:rPr>
              <a:t>Επιλέξτε μία νέα τεχνική συνεργατικής μάθησης ή στρατηγική αξιολόγησης που γνωρίσατε σε αυτή την ενότητα.</a:t>
            </a:r>
            <a:endParaRPr sz="2000" dirty="0"/>
          </a:p>
          <a:p>
            <a:pPr marL="457200" marR="0" lvl="1" indent="0" algn="l" rtl="0">
              <a:spcBef>
                <a:spcPts val="0"/>
              </a:spcBef>
              <a:spcAft>
                <a:spcPts val="0"/>
              </a:spcAft>
              <a:buNone/>
            </a:pPr>
            <a:r>
              <a:rPr lang="en-US" sz="2000" b="0" i="0" u="none" strike="noStrike" cap="none" dirty="0">
                <a:solidFill>
                  <a:schemeClr val="dk1"/>
                </a:solidFill>
                <a:sym typeface="Arial"/>
              </a:rPr>
              <a:t>Αναπτύξτε ένα σχέδιο για το πώς θα εφαρμόσετε αυτή τη στρατηγική στην τάξη σας.</a:t>
            </a:r>
          </a:p>
          <a:p>
            <a:pPr marL="457200" marR="0" lvl="1" indent="0" algn="l" rtl="0">
              <a:spcBef>
                <a:spcPts val="0"/>
              </a:spcBef>
              <a:spcAft>
                <a:spcPts val="0"/>
              </a:spcAft>
              <a:buNone/>
            </a:pPr>
            <a:endParaRPr sz="2000" dirty="0"/>
          </a:p>
          <a:p>
            <a:pPr marL="0" marR="0" lvl="0" indent="0" algn="l" rtl="0">
              <a:spcBef>
                <a:spcPts val="0"/>
              </a:spcBef>
              <a:spcAft>
                <a:spcPts val="0"/>
              </a:spcAft>
              <a:buNone/>
            </a:pPr>
            <a:r>
              <a:rPr lang="en-US" sz="2000" b="1" dirty="0">
                <a:solidFill>
                  <a:schemeClr val="dk1"/>
                </a:solidFill>
                <a:sym typeface="Arial"/>
              </a:rPr>
              <a:t>4. Θέστε στόχους:</a:t>
            </a:r>
            <a:endParaRPr sz="2000" dirty="0">
              <a:solidFill>
                <a:schemeClr val="dk1"/>
              </a:solidFill>
              <a:sym typeface="Arial"/>
            </a:endParaRPr>
          </a:p>
          <a:p>
            <a:pPr marL="457200" marR="0" lvl="1" indent="0" algn="l" rtl="0">
              <a:spcBef>
                <a:spcPts val="0"/>
              </a:spcBef>
              <a:spcAft>
                <a:spcPts val="0"/>
              </a:spcAft>
              <a:buNone/>
            </a:pPr>
            <a:r>
              <a:rPr lang="en-US" sz="2000" b="0" i="0" u="none" strike="noStrike" cap="none" dirty="0">
                <a:solidFill>
                  <a:schemeClr val="dk1"/>
                </a:solidFill>
                <a:sym typeface="Arial"/>
              </a:rPr>
              <a:t>Θέστε συγκεκριμένους στόχους για το τι ελπίζετε να επιτύχετε με τη νέα στρατηγική. Πώς θα ενισχύσει τη μάθηση των μαθητών;</a:t>
            </a:r>
            <a:endParaRPr sz="2000" dirty="0"/>
          </a:p>
          <a:p>
            <a:pPr marL="457200" marR="0" lvl="1" indent="0" algn="l" rtl="0">
              <a:spcBef>
                <a:spcPts val="0"/>
              </a:spcBef>
              <a:spcAft>
                <a:spcPts val="0"/>
              </a:spcAft>
              <a:buNone/>
            </a:pPr>
            <a:r>
              <a:rPr lang="en-US" sz="2000" b="0" i="0" u="none" strike="noStrike" cap="none" dirty="0">
                <a:solidFill>
                  <a:schemeClr val="dk1"/>
                </a:solidFill>
                <a:sym typeface="Arial"/>
              </a:rPr>
              <a:t>Πώς θα μετρήσετε την επιτυχία αυτής της νέας προσέγγισης;</a:t>
            </a:r>
            <a:endParaRPr sz="2000"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360" name="Google Shape;360;p17"/>
          <p:cNvSpPr/>
          <p:nvPr/>
        </p:nvSpPr>
        <p:spPr>
          <a:xfrm>
            <a:off x="14029670" y="3944275"/>
            <a:ext cx="3799721" cy="2156174"/>
          </a:xfrm>
          <a:prstGeom prst="rect">
            <a:avLst/>
          </a:prstGeom>
          <a:solidFill>
            <a:srgbClr val="F8F8F8"/>
          </a:solidFill>
          <a:ln w="25400" cap="flat" cmpd="sng">
            <a:solidFill>
              <a:srgbClr val="F8F8F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1" name="Google Shape;361;p17"/>
          <p:cNvSpPr/>
          <p:nvPr/>
        </p:nvSpPr>
        <p:spPr>
          <a:xfrm>
            <a:off x="14834290" y="2228102"/>
            <a:ext cx="3409294" cy="2961927"/>
          </a:xfrm>
          <a:prstGeom prst="cloud">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62" name="Google Shape;362;p17"/>
          <p:cNvSpPr/>
          <p:nvPr/>
        </p:nvSpPr>
        <p:spPr>
          <a:xfrm>
            <a:off x="15011400" y="5972067"/>
            <a:ext cx="609600" cy="871460"/>
          </a:xfrm>
          <a:prstGeom prst="ellipse">
            <a:avLst/>
          </a:prstGeom>
          <a:solidFill>
            <a:srgbClr val="F8F8F8"/>
          </a:solidFill>
          <a:ln w="25400" cap="flat" cmpd="sng">
            <a:solidFill>
              <a:srgbClr val="F8F8F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3" name="Google Shape;363;p17"/>
          <p:cNvSpPr/>
          <p:nvPr/>
        </p:nvSpPr>
        <p:spPr>
          <a:xfrm>
            <a:off x="16127728" y="5311652"/>
            <a:ext cx="407671" cy="341367"/>
          </a:xfrm>
          <a:prstGeom prst="ellipse">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64" name="Google Shape;364;p17"/>
          <p:cNvSpPr/>
          <p:nvPr/>
        </p:nvSpPr>
        <p:spPr>
          <a:xfrm>
            <a:off x="15898923" y="5962018"/>
            <a:ext cx="297338" cy="276861"/>
          </a:xfrm>
          <a:prstGeom prst="ellipse">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65" name="Google Shape;365;p17"/>
          <p:cNvSpPr txBox="1"/>
          <p:nvPr/>
        </p:nvSpPr>
        <p:spPr>
          <a:xfrm>
            <a:off x="15488866" y="2865932"/>
            <a:ext cx="2340525"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Πώς η ενίσχυση της συνεργατικής μάθησης ευθυγραμμίζεται με τη φιλοσοφία και τους στόχους της διδασκαλίας μου;</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Google Shape;128;p3">
            <a:extLst>
              <a:ext uri="{FF2B5EF4-FFF2-40B4-BE49-F238E27FC236}">
                <a16:creationId xmlns:a16="http://schemas.microsoft.com/office/drawing/2014/main" id="{EDD8ED28-0B6C-9832-6C4F-A4AD87224C6C}"/>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3" name="Google Shape;92;p1">
            <a:extLst>
              <a:ext uri="{FF2B5EF4-FFF2-40B4-BE49-F238E27FC236}">
                <a16:creationId xmlns:a16="http://schemas.microsoft.com/office/drawing/2014/main" id="{33FFD20C-6C0C-9B73-684C-AEF4C0873AB6}"/>
              </a:ext>
            </a:extLst>
          </p:cNvPr>
          <p:cNvPicPr preferRelativeResize="0"/>
          <p:nvPr/>
        </p:nvPicPr>
        <p:blipFill rotWithShape="1">
          <a:blip r:embed="rId8">
            <a:alphaModFix/>
          </a:blip>
          <a:srcRect/>
          <a:stretch/>
        </p:blipFill>
        <p:spPr>
          <a:xfrm>
            <a:off x="16417863" y="9142466"/>
            <a:ext cx="1310997" cy="4767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108"/>
        <p:cNvGrpSpPr/>
        <p:nvPr/>
      </p:nvGrpSpPr>
      <p:grpSpPr>
        <a:xfrm>
          <a:off x="0" y="0"/>
          <a:ext cx="0" cy="0"/>
          <a:chOff x="0" y="0"/>
          <a:chExt cx="0" cy="0"/>
        </a:xfrm>
      </p:grpSpPr>
      <p:sp>
        <p:nvSpPr>
          <p:cNvPr id="109" name="Google Shape;109;p3"/>
          <p:cNvSpPr/>
          <p:nvPr/>
        </p:nvSpPr>
        <p:spPr>
          <a:xfrm>
            <a:off x="17044742" y="-150232"/>
            <a:ext cx="1246758" cy="8963824"/>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rot="10800000">
            <a:off x="13961765" y="-1849"/>
            <a:ext cx="4329736" cy="432280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111" name="Google Shape;111;p3"/>
          <p:cNvSpPr txBox="1"/>
          <p:nvPr/>
        </p:nvSpPr>
        <p:spPr>
          <a:xfrm>
            <a:off x="885186" y="746607"/>
            <a:ext cx="14058900" cy="945515"/>
          </a:xfrm>
          <a:prstGeom prst="rect">
            <a:avLst/>
          </a:prstGeom>
          <a:noFill/>
          <a:ln>
            <a:noFill/>
          </a:ln>
        </p:spPr>
        <p:txBody>
          <a:bodyPr spcFirstLastPara="1" wrap="square" lIns="0" tIns="0" rIns="0" bIns="0" anchor="t" anchorCtr="0">
            <a:spAutoFit/>
          </a:bodyPr>
          <a:lstStyle/>
          <a:p>
            <a:pPr marL="0" marR="0" lvl="0" indent="0" algn="l" rtl="0">
              <a:lnSpc>
                <a:spcPct val="192474"/>
              </a:lnSpc>
              <a:spcBef>
                <a:spcPts val="0"/>
              </a:spcBef>
              <a:spcAft>
                <a:spcPts val="0"/>
              </a:spcAft>
              <a:buNone/>
            </a:pPr>
            <a:r>
              <a:rPr lang="el-GR" sz="3200" b="1" dirty="0">
                <a:solidFill>
                  <a:srgbClr val="033C5B"/>
                </a:solidFill>
              </a:rPr>
              <a:t>Κατανοώντας</a:t>
            </a:r>
            <a:r>
              <a:rPr lang="en-US" sz="3200" b="1" i="0" u="none" strike="noStrike" cap="none" dirty="0">
                <a:solidFill>
                  <a:srgbClr val="033C5B"/>
                </a:solidFill>
                <a:latin typeface="Arial"/>
                <a:ea typeface="Arial"/>
                <a:cs typeface="Arial"/>
                <a:sym typeface="Arial"/>
              </a:rPr>
              <a:t> το ρόλο του εκπαιδευτικού ως διαχειριστή γνώσεων</a:t>
            </a:r>
            <a:endParaRPr sz="3200" b="1" i="0" u="none" strike="noStrike" cap="none" dirty="0">
              <a:solidFill>
                <a:srgbClr val="033C5B"/>
              </a:solidFill>
              <a:latin typeface="Arial"/>
              <a:ea typeface="Arial"/>
              <a:cs typeface="Arial"/>
              <a:sym typeface="Arial"/>
            </a:endParaRPr>
          </a:p>
        </p:txBody>
      </p:sp>
      <p:sp>
        <p:nvSpPr>
          <p:cNvPr id="112" name="Google Shape;112;p3"/>
          <p:cNvSpPr txBox="1"/>
          <p:nvPr/>
        </p:nvSpPr>
        <p:spPr>
          <a:xfrm>
            <a:off x="852025" y="2022104"/>
            <a:ext cx="14446827" cy="3834511"/>
          </a:xfrm>
          <a:prstGeom prst="rect">
            <a:avLst/>
          </a:prstGeom>
          <a:noFill/>
          <a:ln>
            <a:noFill/>
          </a:ln>
        </p:spPr>
        <p:txBody>
          <a:bodyPr spcFirstLastPara="1" wrap="square" lIns="0" tIns="0" rIns="0" bIns="0" anchor="t" anchorCtr="0">
            <a:spAutoFit/>
          </a:bodyPr>
          <a:lstStyle/>
          <a:p>
            <a:pPr>
              <a:lnSpc>
                <a:spcPct val="139961"/>
              </a:lnSpc>
            </a:pPr>
            <a:r>
              <a:rPr lang="en-US" sz="2000" dirty="0"/>
              <a:t>Στο μοντέλο της ανεστραμμένης τάξης, ο καθηγητής μεταβαίνει από τον παραδοσιακό ρόλο του κύριου παρόχου γνώσεων σε έναν διευκολυντή της ανακάλυψης και της εφαρμογής της γνώσης. Αυτή η μετατόπιση περιλαμβάνει την καθοδήγηση των μαθητών μέσα από τα δικά τους μαθησιακά ταξίδια, ενθαρρύνοντας την ενεργή αναζήτηση και οργάνωση των πληροφοριών. Ως διαχειριστές της γνώσης, οι εκπαιδευτικοί διαδραματίζουν κρίσιμο ρόλο στο να βοηθήσουν τους μαθητές να δομήσουν τις νέες πληροφορίες με τρόπο που να έχουν νόημα, διευκολύνοντας έτσι την ευκολότερη ανάκληση και εφαρμογή.</a:t>
            </a:r>
          </a:p>
          <a:p>
            <a:pPr>
              <a:lnSpc>
                <a:spcPct val="139961"/>
              </a:lnSpc>
            </a:pPr>
            <a:endParaRPr lang="en-US" sz="2000" dirty="0"/>
          </a:p>
          <a:p>
            <a:pPr marL="0" marR="0" lvl="0" indent="0" algn="l" rtl="0">
              <a:lnSpc>
                <a:spcPct val="139961"/>
              </a:lnSpc>
              <a:spcBef>
                <a:spcPts val="0"/>
              </a:spcBef>
              <a:spcAft>
                <a:spcPts val="0"/>
              </a:spcAft>
              <a:buNone/>
            </a:pPr>
            <a:br>
              <a:rPr lang="en-US" sz="2599" b="0" i="0" u="none" strike="noStrike" cap="none" dirty="0">
                <a:solidFill>
                  <a:srgbClr val="121212"/>
                </a:solidFill>
                <a:latin typeface="Arial"/>
                <a:ea typeface="Arial"/>
                <a:cs typeface="Arial"/>
                <a:sym typeface="Arial"/>
              </a:rPr>
            </a:br>
            <a:r>
              <a:rPr lang="en-US" sz="2599" b="0" i="0" u="none" strike="noStrike" cap="none" dirty="0">
                <a:solidFill>
                  <a:srgbClr val="121212"/>
                </a:solidFill>
                <a:latin typeface="Arial"/>
                <a:ea typeface="Arial"/>
                <a:cs typeface="Arial"/>
                <a:sym typeface="Arial"/>
              </a:rPr>
              <a:t> </a:t>
            </a:r>
            <a:br>
              <a:rPr lang="en-US" sz="2599" b="0" i="0" u="none" strike="noStrike" cap="none" dirty="0">
                <a:solidFill>
                  <a:srgbClr val="121212"/>
                </a:solidFill>
                <a:latin typeface="Arial"/>
                <a:ea typeface="Arial"/>
                <a:cs typeface="Arial"/>
                <a:sym typeface="Arial"/>
              </a:rPr>
            </a:br>
            <a:endParaRPr sz="2600" b="0" i="0" u="none" strike="noStrike" cap="none" dirty="0">
              <a:solidFill>
                <a:srgbClr val="121212"/>
              </a:solidFill>
              <a:latin typeface="Arial"/>
              <a:ea typeface="Arial"/>
              <a:cs typeface="Arial"/>
              <a:sym typeface="Arial"/>
            </a:endParaRPr>
          </a:p>
        </p:txBody>
      </p:sp>
      <p:sp>
        <p:nvSpPr>
          <p:cNvPr id="113" name="Google Shape;113;p3"/>
          <p:cNvSpPr/>
          <p:nvPr/>
        </p:nvSpPr>
        <p:spPr>
          <a:xfrm>
            <a:off x="16826047" y="607663"/>
            <a:ext cx="842075" cy="842075"/>
          </a:xfrm>
          <a:custGeom>
            <a:avLst/>
            <a:gdLst/>
            <a:ahLst/>
            <a:cxnLst/>
            <a:rect l="l" t="t" r="r" b="b"/>
            <a:pathLst>
              <a:path w="6350000" h="6350000" extrusionOk="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3">
              <a:alphaModFix/>
            </a:blip>
            <a:stretch>
              <a:fillRect/>
            </a:stretch>
          </a:blipFill>
          <a:ln>
            <a:noFill/>
          </a:ln>
        </p:spPr>
        <p:txBody>
          <a:bodyPr/>
          <a:lstStyle/>
          <a:p>
            <a:endParaRPr lang="en-BE"/>
          </a:p>
        </p:txBody>
      </p:sp>
      <p:sp>
        <p:nvSpPr>
          <p:cNvPr id="115" name="Google Shape;115;p3"/>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4">
              <a:alphaModFix/>
            </a:blip>
            <a:stretch>
              <a:fillRect/>
            </a:stretch>
          </a:blipFill>
          <a:ln>
            <a:noFill/>
          </a:ln>
        </p:spPr>
        <p:txBody>
          <a:bodyPr/>
          <a:lstStyle/>
          <a:p>
            <a:endParaRPr lang="en-BE"/>
          </a:p>
        </p:txBody>
      </p:sp>
      <p:sp>
        <p:nvSpPr>
          <p:cNvPr id="117" name="Google Shape;117;p3"/>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1619343" y="5958830"/>
            <a:ext cx="6923809" cy="400110"/>
          </a:xfrm>
          <a:prstGeom prst="rect">
            <a:avLst/>
          </a:prstGeom>
          <a:noFill/>
        </p:spPr>
        <p:txBody>
          <a:bodyPr wrap="square" rtlCol="0">
            <a:spAutoFit/>
          </a:bodyPr>
          <a:lstStyle/>
          <a:p>
            <a:r>
              <a:rPr lang="en-US" sz="2000" b="1" dirty="0">
                <a:solidFill>
                  <a:schemeClr val="accent6">
                    <a:lumMod val="75000"/>
                  </a:schemeClr>
                </a:solidFill>
              </a:rPr>
              <a:t>Ο δάσκαλος: </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1429" y="4750683"/>
            <a:ext cx="12704618" cy="3814329"/>
          </a:xfrm>
          <a:prstGeom prst="rect">
            <a:avLst/>
          </a:prstGeom>
        </p:spPr>
      </p:pic>
      <p:sp>
        <p:nvSpPr>
          <p:cNvPr id="26" name="Google Shape;112;p3"/>
          <p:cNvSpPr txBox="1"/>
          <p:nvPr/>
        </p:nvSpPr>
        <p:spPr>
          <a:xfrm>
            <a:off x="4724341" y="4799873"/>
            <a:ext cx="11402292" cy="615553"/>
          </a:xfrm>
          <a:prstGeom prst="rect">
            <a:avLst/>
          </a:prstGeom>
          <a:noFill/>
          <a:ln>
            <a:noFill/>
          </a:ln>
        </p:spPr>
        <p:txBody>
          <a:bodyPr spcFirstLastPara="1" wrap="square" lIns="0" tIns="0" rIns="0" bIns="0" anchor="t" anchorCtr="0">
            <a:spAutoFit/>
          </a:bodyPr>
          <a:lstStyle/>
          <a:p>
            <a:pPr marL="342900" marR="0" lvl="0" indent="-342900" algn="l" rtl="0">
              <a:spcBef>
                <a:spcPts val="0"/>
              </a:spcBef>
              <a:spcAft>
                <a:spcPts val="0"/>
              </a:spcAft>
              <a:buFont typeface="Wingdings" panose="05000000000000000000" pitchFamily="2" charset="2"/>
              <a:buChar char="ü"/>
            </a:pPr>
            <a:r>
              <a:rPr lang="en-US" sz="2000" b="1" i="0" u="none" strike="noStrike" cap="none" dirty="0">
                <a:solidFill>
                  <a:schemeClr val="bg1"/>
                </a:solidFill>
                <a:latin typeface="Arial"/>
                <a:ea typeface="Arial"/>
                <a:cs typeface="Arial"/>
                <a:sym typeface="Arial"/>
              </a:rPr>
              <a:t>Εξελίσσεται </a:t>
            </a:r>
            <a:r>
              <a:rPr lang="en-US" sz="2000" b="0" i="0" u="none" strike="noStrike" cap="none" dirty="0">
                <a:solidFill>
                  <a:schemeClr val="bg1"/>
                </a:solidFill>
                <a:latin typeface="Arial"/>
                <a:ea typeface="Arial"/>
                <a:cs typeface="Arial"/>
                <a:sym typeface="Arial"/>
              </a:rPr>
              <a:t>από την αποκλειστική πηγή γνώσης σε φορέα διευκόλυνσης της ανακάλυψης και εφαρμογής της γνώσης.</a:t>
            </a:r>
            <a:endParaRPr sz="2000" b="0" i="0" u="none" strike="noStrike" cap="none" dirty="0">
              <a:solidFill>
                <a:schemeClr val="bg1"/>
              </a:solidFill>
              <a:latin typeface="Arial"/>
              <a:ea typeface="Arial"/>
              <a:cs typeface="Arial"/>
              <a:sym typeface="Arial"/>
            </a:endParaRPr>
          </a:p>
        </p:txBody>
      </p:sp>
      <p:sp>
        <p:nvSpPr>
          <p:cNvPr id="27" name="Google Shape;118;p3"/>
          <p:cNvSpPr txBox="1"/>
          <p:nvPr/>
        </p:nvSpPr>
        <p:spPr>
          <a:xfrm>
            <a:off x="4608243" y="5456262"/>
            <a:ext cx="7428315" cy="70784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Font typeface="Wingdings" panose="05000000000000000000" pitchFamily="2" charset="2"/>
              <a:buChar char="ü"/>
            </a:pPr>
            <a:r>
              <a:rPr lang="en-US" sz="2000" b="1" i="0" u="none" strike="noStrike" cap="none" dirty="0">
                <a:solidFill>
                  <a:schemeClr val="bg1"/>
                </a:solidFill>
                <a:latin typeface="Arial"/>
                <a:ea typeface="Arial"/>
                <a:cs typeface="Arial"/>
                <a:sym typeface="Arial"/>
              </a:rPr>
              <a:t>Καθοδηγεί </a:t>
            </a:r>
            <a:r>
              <a:rPr lang="en-US" sz="2000" b="0" i="0" u="none" strike="noStrike" cap="none" dirty="0">
                <a:solidFill>
                  <a:schemeClr val="bg1"/>
                </a:solidFill>
                <a:latin typeface="Arial"/>
                <a:ea typeface="Arial"/>
                <a:cs typeface="Arial"/>
                <a:sym typeface="Arial"/>
              </a:rPr>
              <a:t>τους μαθητές κατά τη διαδικασία απόκτησης γνώσεων.</a:t>
            </a:r>
            <a:endParaRPr sz="2000" dirty="0">
              <a:solidFill>
                <a:schemeClr val="bg1"/>
              </a:solidFill>
              <a:latin typeface="Arial"/>
              <a:ea typeface="Arial"/>
              <a:cs typeface="Arial"/>
              <a:sym typeface="Arial"/>
            </a:endParaRPr>
          </a:p>
        </p:txBody>
      </p:sp>
      <p:sp>
        <p:nvSpPr>
          <p:cNvPr id="28" name="Google Shape;119;p3"/>
          <p:cNvSpPr txBox="1"/>
          <p:nvPr/>
        </p:nvSpPr>
        <p:spPr>
          <a:xfrm>
            <a:off x="4608243" y="6239909"/>
            <a:ext cx="10690609" cy="70784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Font typeface="Wingdings" panose="05000000000000000000" pitchFamily="2" charset="2"/>
              <a:buChar char="ü"/>
            </a:pPr>
            <a:r>
              <a:rPr lang="en-US" sz="2000" b="1" dirty="0">
                <a:solidFill>
                  <a:schemeClr val="bg1"/>
                </a:solidFill>
                <a:latin typeface="Arial"/>
                <a:ea typeface="Arial"/>
                <a:cs typeface="Arial"/>
                <a:sym typeface="Arial"/>
              </a:rPr>
              <a:t>Βοηθά </a:t>
            </a:r>
            <a:r>
              <a:rPr lang="en-US" sz="2000" dirty="0">
                <a:solidFill>
                  <a:schemeClr val="bg1"/>
                </a:solidFill>
                <a:latin typeface="Arial"/>
                <a:ea typeface="Arial"/>
                <a:cs typeface="Arial"/>
                <a:sym typeface="Arial"/>
              </a:rPr>
              <a:t>τους μαθητές να δομούν τις νεοαποκτηθείσες πληροφορίες με ουσιαστικό τρόπο, διευκολύνοντας την ευκολότερη ανάκληση και εφαρμογή.</a:t>
            </a:r>
            <a:endParaRPr sz="2000" dirty="0">
              <a:solidFill>
                <a:schemeClr val="bg1"/>
              </a:solidFill>
              <a:latin typeface="Arial"/>
              <a:ea typeface="Arial"/>
              <a:cs typeface="Arial"/>
              <a:sym typeface="Arial"/>
            </a:endParaRPr>
          </a:p>
        </p:txBody>
      </p:sp>
      <p:sp>
        <p:nvSpPr>
          <p:cNvPr id="29" name="Google Shape;120;p3"/>
          <p:cNvSpPr txBox="1"/>
          <p:nvPr/>
        </p:nvSpPr>
        <p:spPr>
          <a:xfrm>
            <a:off x="4608243" y="6962582"/>
            <a:ext cx="10428864" cy="40006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Font typeface="Wingdings" panose="05000000000000000000" pitchFamily="2" charset="2"/>
              <a:buChar char="ü"/>
            </a:pPr>
            <a:r>
              <a:rPr lang="en-US" sz="2000" b="1" dirty="0">
                <a:solidFill>
                  <a:schemeClr val="bg1"/>
                </a:solidFill>
                <a:latin typeface="Arial"/>
                <a:ea typeface="Arial"/>
                <a:cs typeface="Arial"/>
                <a:sym typeface="Arial"/>
              </a:rPr>
              <a:t>Υποστηρίζει </a:t>
            </a:r>
            <a:r>
              <a:rPr lang="en-US" sz="2000" dirty="0">
                <a:solidFill>
                  <a:schemeClr val="bg1"/>
                </a:solidFill>
                <a:latin typeface="Arial"/>
                <a:ea typeface="Arial"/>
                <a:cs typeface="Arial"/>
                <a:sym typeface="Arial"/>
              </a:rPr>
              <a:t>τους μαθητές καθώς ενσωματώνουν τις νέες πληροφορίες με τις υπάρχουσες γνώσεις.</a:t>
            </a:r>
            <a:endParaRPr sz="2000" dirty="0">
              <a:solidFill>
                <a:schemeClr val="bg1"/>
              </a:solidFill>
              <a:latin typeface="Arial"/>
              <a:ea typeface="Arial"/>
              <a:cs typeface="Arial"/>
              <a:sym typeface="Arial"/>
            </a:endParaRPr>
          </a:p>
        </p:txBody>
      </p:sp>
      <p:sp>
        <p:nvSpPr>
          <p:cNvPr id="30" name="Google Shape;121;p3"/>
          <p:cNvSpPr txBox="1"/>
          <p:nvPr/>
        </p:nvSpPr>
        <p:spPr>
          <a:xfrm>
            <a:off x="4608243" y="7666429"/>
            <a:ext cx="10335843" cy="70784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Font typeface="Wingdings" panose="05000000000000000000" pitchFamily="2" charset="2"/>
              <a:buChar char="ü"/>
            </a:pPr>
            <a:r>
              <a:rPr lang="en-US" sz="2000" b="1" dirty="0">
                <a:solidFill>
                  <a:schemeClr val="bg1"/>
                </a:solidFill>
                <a:latin typeface="Arial"/>
                <a:ea typeface="Arial"/>
                <a:cs typeface="Arial"/>
                <a:sym typeface="Arial"/>
              </a:rPr>
              <a:t>Προωθεί </a:t>
            </a:r>
            <a:r>
              <a:rPr lang="en-US" sz="2000" dirty="0">
                <a:solidFill>
                  <a:schemeClr val="bg1"/>
                </a:solidFill>
                <a:latin typeface="Arial"/>
                <a:ea typeface="Arial"/>
                <a:cs typeface="Arial"/>
                <a:sym typeface="Arial"/>
              </a:rPr>
              <a:t>ένα περιβάλλον καινοτομίας της γνώσης, προτρέποντας τους μαθητές να σκέφτονται κριτικά και δημιουργικά για να παράγουν πρωτότυπες ιδέες και λύσεις.</a:t>
            </a:r>
            <a:endParaRPr sz="2000" dirty="0">
              <a:solidFill>
                <a:schemeClr val="bg1"/>
              </a:solidFill>
              <a:latin typeface="Arial"/>
              <a:ea typeface="Arial"/>
              <a:cs typeface="Arial"/>
              <a:sym typeface="Arial"/>
            </a:endParaRPr>
          </a:p>
        </p:txBody>
      </p:sp>
      <p:sp>
        <p:nvSpPr>
          <p:cNvPr id="2" name="Google Shape;128;p3">
            <a:extLst>
              <a:ext uri="{FF2B5EF4-FFF2-40B4-BE49-F238E27FC236}">
                <a16:creationId xmlns:a16="http://schemas.microsoft.com/office/drawing/2014/main" id="{5B01DD4E-EF8D-BC2A-9918-23F8A34A20EC}"/>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4" name="Google Shape;92;p1">
            <a:extLst>
              <a:ext uri="{FF2B5EF4-FFF2-40B4-BE49-F238E27FC236}">
                <a16:creationId xmlns:a16="http://schemas.microsoft.com/office/drawing/2014/main" id="{C845B5B7-FA0B-A8EE-802C-000714BB9E65}"/>
              </a:ext>
            </a:extLst>
          </p:cNvPr>
          <p:cNvPicPr preferRelativeResize="0"/>
          <p:nvPr/>
        </p:nvPicPr>
        <p:blipFill rotWithShape="1">
          <a:blip r:embed="rId6">
            <a:alphaModFix/>
          </a:blip>
          <a:srcRect/>
          <a:stretch/>
        </p:blipFill>
        <p:spPr>
          <a:xfrm>
            <a:off x="16417863" y="9142466"/>
            <a:ext cx="1310997" cy="47672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369"/>
        <p:cNvGrpSpPr/>
        <p:nvPr/>
      </p:nvGrpSpPr>
      <p:grpSpPr>
        <a:xfrm>
          <a:off x="0" y="0"/>
          <a:ext cx="0" cy="0"/>
          <a:chOff x="0" y="0"/>
          <a:chExt cx="0" cy="0"/>
        </a:xfrm>
      </p:grpSpPr>
      <p:sp>
        <p:nvSpPr>
          <p:cNvPr id="370" name="Google Shape;370;p18"/>
          <p:cNvSpPr/>
          <p:nvPr/>
        </p:nvSpPr>
        <p:spPr>
          <a:xfrm>
            <a:off x="-130877" y="-38241"/>
            <a:ext cx="2766824" cy="5218616"/>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rot="5400000">
            <a:off x="0" y="2507553"/>
            <a:ext cx="2635947" cy="2635947"/>
          </a:xfrm>
          <a:custGeom>
            <a:avLst/>
            <a:gdLst/>
            <a:ahLst/>
            <a:cxnLst/>
            <a:rect l="l" t="t" r="r" b="b"/>
            <a:pathLst>
              <a:path w="2635947" h="2635947" extrusionOk="0">
                <a:moveTo>
                  <a:pt x="0" y="0"/>
                </a:moveTo>
                <a:lnTo>
                  <a:pt x="2635947" y="0"/>
                </a:lnTo>
                <a:lnTo>
                  <a:pt x="2635947" y="2635947"/>
                </a:lnTo>
                <a:lnTo>
                  <a:pt x="0" y="2635947"/>
                </a:lnTo>
                <a:lnTo>
                  <a:pt x="0" y="0"/>
                </a:lnTo>
                <a:close/>
              </a:path>
            </a:pathLst>
          </a:custGeom>
          <a:blipFill rotWithShape="1">
            <a:blip r:embed="rId3">
              <a:alphaModFix/>
            </a:blip>
            <a:stretch>
              <a:fillRect/>
            </a:stretch>
          </a:blipFill>
          <a:ln>
            <a:noFill/>
          </a:ln>
        </p:spPr>
        <p:txBody>
          <a:bodyPr/>
          <a:lstStyle/>
          <a:p>
            <a:endParaRPr lang="en-BE"/>
          </a:p>
        </p:txBody>
      </p:sp>
      <p:sp>
        <p:nvSpPr>
          <p:cNvPr id="372" name="Google Shape;372;p18"/>
          <p:cNvSpPr/>
          <p:nvPr/>
        </p:nvSpPr>
        <p:spPr>
          <a:xfrm>
            <a:off x="-130877" y="5143500"/>
            <a:ext cx="2766824" cy="3665330"/>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8"/>
          <p:cNvSpPr/>
          <p:nvPr/>
        </p:nvSpPr>
        <p:spPr>
          <a:xfrm rot="5400000" flipH="1">
            <a:off x="0" y="5143500"/>
            <a:ext cx="2635947" cy="2635947"/>
          </a:xfrm>
          <a:custGeom>
            <a:avLst/>
            <a:gdLst/>
            <a:ahLst/>
            <a:cxnLst/>
            <a:rect l="l" t="t" r="r" b="b"/>
            <a:pathLst>
              <a:path w="2635947" h="2635947" extrusionOk="0">
                <a:moveTo>
                  <a:pt x="2635947" y="0"/>
                </a:moveTo>
                <a:lnTo>
                  <a:pt x="0" y="0"/>
                </a:lnTo>
                <a:lnTo>
                  <a:pt x="0" y="2635947"/>
                </a:lnTo>
                <a:lnTo>
                  <a:pt x="2635947" y="2635947"/>
                </a:lnTo>
                <a:lnTo>
                  <a:pt x="2635947" y="0"/>
                </a:lnTo>
                <a:close/>
              </a:path>
            </a:pathLst>
          </a:custGeom>
          <a:blipFill rotWithShape="1">
            <a:blip r:embed="rId4">
              <a:alphaModFix/>
            </a:blip>
            <a:stretch>
              <a:fillRect/>
            </a:stretch>
          </a:blipFill>
          <a:ln>
            <a:noFill/>
          </a:ln>
        </p:spPr>
        <p:txBody>
          <a:bodyPr/>
          <a:lstStyle/>
          <a:p>
            <a:endParaRPr lang="en-BE"/>
          </a:p>
        </p:txBody>
      </p:sp>
      <p:sp>
        <p:nvSpPr>
          <p:cNvPr id="374" name="Google Shape;374;p18"/>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375" name="Google Shape;375;p18"/>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376" name="Google Shape;376;p18"/>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14613529" y="4514841"/>
            <a:ext cx="2355723" cy="4114800"/>
          </a:xfrm>
          <a:custGeom>
            <a:avLst/>
            <a:gdLst/>
            <a:ahLst/>
            <a:cxnLst/>
            <a:rect l="l" t="t" r="r" b="b"/>
            <a:pathLst>
              <a:path w="2355723" h="4114800" extrusionOk="0">
                <a:moveTo>
                  <a:pt x="0" y="0"/>
                </a:moveTo>
                <a:lnTo>
                  <a:pt x="2355723" y="0"/>
                </a:lnTo>
                <a:lnTo>
                  <a:pt x="2355723" y="4114800"/>
                </a:lnTo>
                <a:lnTo>
                  <a:pt x="0" y="4114800"/>
                </a:lnTo>
                <a:lnTo>
                  <a:pt x="0" y="0"/>
                </a:lnTo>
                <a:close/>
              </a:path>
            </a:pathLst>
          </a:custGeom>
          <a:blipFill rotWithShape="1">
            <a:blip r:embed="rId7">
              <a:alphaModFix/>
            </a:blip>
            <a:stretch>
              <a:fillRect/>
            </a:stretch>
          </a:blipFill>
          <a:ln>
            <a:noFill/>
          </a:ln>
        </p:spPr>
        <p:txBody>
          <a:bodyPr/>
          <a:lstStyle/>
          <a:p>
            <a:endParaRPr lang="en-BE"/>
          </a:p>
        </p:txBody>
      </p:sp>
      <p:sp>
        <p:nvSpPr>
          <p:cNvPr id="378" name="Google Shape;378;p18"/>
          <p:cNvSpPr txBox="1"/>
          <p:nvPr/>
        </p:nvSpPr>
        <p:spPr>
          <a:xfrm>
            <a:off x="3058697" y="773904"/>
            <a:ext cx="13265244" cy="991208"/>
          </a:xfrm>
          <a:prstGeom prst="rect">
            <a:avLst/>
          </a:prstGeom>
          <a:noFill/>
          <a:ln>
            <a:noFill/>
          </a:ln>
        </p:spPr>
        <p:txBody>
          <a:bodyPr spcFirstLastPara="1" wrap="square" lIns="0" tIns="0" rIns="0" bIns="0" anchor="t" anchorCtr="0">
            <a:spAutoFit/>
          </a:bodyPr>
          <a:lstStyle/>
          <a:p>
            <a:pPr marL="0" marR="0" lvl="0" indent="0" algn="l" rtl="0">
              <a:lnSpc>
                <a:spcPct val="110001"/>
              </a:lnSpc>
              <a:spcBef>
                <a:spcPts val="0"/>
              </a:spcBef>
              <a:spcAft>
                <a:spcPts val="0"/>
              </a:spcAft>
              <a:buNone/>
            </a:pPr>
            <a:r>
              <a:rPr lang="en-US" sz="6999">
                <a:solidFill>
                  <a:srgbClr val="033C5B"/>
                </a:solidFill>
                <a:latin typeface="Arial"/>
                <a:ea typeface="Arial"/>
                <a:cs typeface="Arial"/>
                <a:sym typeface="Arial"/>
              </a:rPr>
              <a:t>Δραστηριότητα αναστοχασμού</a:t>
            </a:r>
            <a:endParaRPr/>
          </a:p>
        </p:txBody>
      </p:sp>
      <p:sp>
        <p:nvSpPr>
          <p:cNvPr id="379" name="Google Shape;379;p18"/>
          <p:cNvSpPr txBox="1"/>
          <p:nvPr/>
        </p:nvSpPr>
        <p:spPr>
          <a:xfrm>
            <a:off x="3058697" y="1677660"/>
            <a:ext cx="8828503" cy="461665"/>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599">
                <a:solidFill>
                  <a:srgbClr val="121212"/>
                </a:solidFill>
                <a:latin typeface="Arial"/>
                <a:ea typeface="Arial"/>
                <a:cs typeface="Arial"/>
                <a:sym typeface="Arial"/>
              </a:rPr>
              <a:t>Ενίσχυση συνεργατικών πρακτικών μάθησης </a:t>
            </a:r>
            <a:endParaRPr sz="2599">
              <a:solidFill>
                <a:srgbClr val="121212"/>
              </a:solidFill>
              <a:latin typeface="Arial"/>
              <a:ea typeface="Arial"/>
              <a:cs typeface="Arial"/>
              <a:sym typeface="Arial"/>
            </a:endParaRPr>
          </a:p>
        </p:txBody>
      </p:sp>
      <p:sp>
        <p:nvSpPr>
          <p:cNvPr id="381" name="Google Shape;381;p18"/>
          <p:cNvSpPr txBox="1"/>
          <p:nvPr/>
        </p:nvSpPr>
        <p:spPr>
          <a:xfrm>
            <a:off x="2870987" y="2245556"/>
            <a:ext cx="12032589" cy="49551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sym typeface="Arial"/>
              </a:rPr>
              <a:t>5. Εξετάστε την αυτονομία των μαθητών:</a:t>
            </a:r>
            <a:endParaRPr sz="2000" dirty="0">
              <a:solidFill>
                <a:schemeClr val="dk1"/>
              </a:solidFill>
              <a:sym typeface="Arial"/>
            </a:endParaRPr>
          </a:p>
          <a:p>
            <a:pPr marL="457200" marR="0" lvl="1" indent="0" algn="l" rtl="0">
              <a:spcBef>
                <a:spcPts val="0"/>
              </a:spcBef>
              <a:spcAft>
                <a:spcPts val="0"/>
              </a:spcAft>
              <a:buNone/>
            </a:pPr>
            <a:r>
              <a:rPr lang="en-US" sz="2000" b="0" i="0" u="none" strike="noStrike" cap="none" dirty="0">
                <a:solidFill>
                  <a:schemeClr val="dk1"/>
                </a:solidFill>
                <a:sym typeface="Arial"/>
              </a:rPr>
              <a:t>Πώς η νέα στρατηγική θα προωθήσει την αυτονομία και την υπευθυνότητα των μαθητών;</a:t>
            </a:r>
            <a:endParaRPr sz="2000" dirty="0"/>
          </a:p>
          <a:p>
            <a:pPr marL="457200" marR="0" lvl="1" indent="0" algn="l" rtl="0">
              <a:spcBef>
                <a:spcPts val="0"/>
              </a:spcBef>
              <a:spcAft>
                <a:spcPts val="0"/>
              </a:spcAft>
              <a:buNone/>
            </a:pPr>
            <a:r>
              <a:rPr lang="en-US" sz="2000" b="0" i="0" u="none" strike="noStrike" cap="none" dirty="0">
                <a:solidFill>
                  <a:schemeClr val="dk1"/>
                </a:solidFill>
                <a:sym typeface="Arial"/>
              </a:rPr>
              <a:t>Σκεφτείτε τρόπους για να ενθαρρύνετε τους μαθητές να αναλάβουν πιο ενεργό ρόλο στη διαχείριση της μαθησιακής τους διαδικασίας.</a:t>
            </a:r>
          </a:p>
          <a:p>
            <a:pPr marL="457200" marR="0" lvl="1" indent="0" algn="l" rtl="0">
              <a:spcBef>
                <a:spcPts val="0"/>
              </a:spcBef>
              <a:spcAft>
                <a:spcPts val="0"/>
              </a:spcAft>
              <a:buNone/>
            </a:pPr>
            <a:endParaRPr sz="2000" dirty="0"/>
          </a:p>
          <a:p>
            <a:pPr marL="0" marR="0" lvl="0" indent="0" algn="l" rtl="0">
              <a:spcBef>
                <a:spcPts val="0"/>
              </a:spcBef>
              <a:spcAft>
                <a:spcPts val="0"/>
              </a:spcAft>
              <a:buNone/>
            </a:pPr>
            <a:r>
              <a:rPr lang="en-US" sz="2000" b="1" dirty="0">
                <a:solidFill>
                  <a:schemeClr val="dk1"/>
                </a:solidFill>
                <a:sym typeface="Arial"/>
              </a:rPr>
              <a:t>6. Κοινή χρήση από ομότιμους:</a:t>
            </a:r>
            <a:endParaRPr sz="2000" dirty="0">
              <a:solidFill>
                <a:schemeClr val="dk1"/>
              </a:solidFill>
              <a:sym typeface="Arial"/>
            </a:endParaRPr>
          </a:p>
          <a:p>
            <a:pPr marL="457200" marR="0" lvl="1" indent="0" algn="l" rtl="0">
              <a:spcBef>
                <a:spcPts val="0"/>
              </a:spcBef>
              <a:spcAft>
                <a:spcPts val="0"/>
              </a:spcAft>
              <a:buNone/>
            </a:pPr>
            <a:r>
              <a:rPr lang="en-US" sz="2000" b="0" i="0" u="none" strike="noStrike" cap="none" dirty="0">
                <a:solidFill>
                  <a:schemeClr val="dk1"/>
                </a:solidFill>
                <a:sym typeface="Arial"/>
              </a:rPr>
              <a:t>Μοιραστείτε το σχέδιό σας με έναν συνάδελφο και λάβετε τα σχόλιά του. Τι ιδέες μπορούν να σας δώσουν με βάση τις δικές τους εμπειρίες;</a:t>
            </a:r>
            <a:endParaRPr sz="2000" dirty="0"/>
          </a:p>
          <a:p>
            <a:pPr marL="457200" marR="0" lvl="1" indent="0" algn="l" rtl="0">
              <a:spcBef>
                <a:spcPts val="0"/>
              </a:spcBef>
              <a:spcAft>
                <a:spcPts val="0"/>
              </a:spcAft>
              <a:buNone/>
            </a:pPr>
            <a:r>
              <a:rPr lang="en-US" sz="2000" b="0" i="0" u="none" strike="noStrike" cap="none" dirty="0">
                <a:solidFill>
                  <a:schemeClr val="dk1"/>
                </a:solidFill>
                <a:sym typeface="Arial"/>
              </a:rPr>
              <a:t>Συζητήστε πώς θα μπορούσατε να συνεργαστείτε ή να υποστηρίξετε ο ένας τον άλλον στην εφαρμογή αυτών των στρατηγικών.</a:t>
            </a:r>
          </a:p>
          <a:p>
            <a:pPr marL="457200" marR="0" lvl="1" indent="0" algn="l" rtl="0">
              <a:spcBef>
                <a:spcPts val="0"/>
              </a:spcBef>
              <a:spcAft>
                <a:spcPts val="0"/>
              </a:spcAft>
              <a:buNone/>
            </a:pPr>
            <a:endParaRPr sz="2000" dirty="0"/>
          </a:p>
          <a:p>
            <a:pPr marL="0" marR="0" lvl="0" indent="0" algn="l" rtl="0">
              <a:spcBef>
                <a:spcPts val="0"/>
              </a:spcBef>
              <a:spcAft>
                <a:spcPts val="0"/>
              </a:spcAft>
              <a:buNone/>
            </a:pPr>
            <a:r>
              <a:rPr lang="en-US" sz="2000" b="1" dirty="0">
                <a:solidFill>
                  <a:schemeClr val="dk1"/>
                </a:solidFill>
                <a:sym typeface="Arial"/>
              </a:rPr>
              <a:t>7. Αναστοχαστική καταγραφή:</a:t>
            </a:r>
            <a:endParaRPr sz="2000" dirty="0">
              <a:solidFill>
                <a:schemeClr val="dk1"/>
              </a:solidFill>
              <a:sym typeface="Arial"/>
            </a:endParaRPr>
          </a:p>
          <a:p>
            <a:pPr marL="457200" marR="0" lvl="1" indent="0" algn="l" rtl="0">
              <a:spcBef>
                <a:spcPts val="0"/>
              </a:spcBef>
              <a:spcAft>
                <a:spcPts val="0"/>
              </a:spcAft>
              <a:buNone/>
            </a:pPr>
            <a:r>
              <a:rPr lang="en-US" sz="2000" b="0" i="0" u="none" strike="noStrike" cap="none" dirty="0">
                <a:solidFill>
                  <a:schemeClr val="dk1"/>
                </a:solidFill>
                <a:sym typeface="Arial"/>
              </a:rPr>
              <a:t>Αφού εφαρμόσετε τη νέα στρατηγική, κρατήστε ένα ημερολόγιο αναστοχασμού με τις παρατηρήσεις, την ανατροφοδότηση των μαθητών και τις δικές σας σκέψεις σχετικά με τη διαδικασία.</a:t>
            </a:r>
            <a:endParaRPr sz="2000" dirty="0"/>
          </a:p>
          <a:p>
            <a:pPr marL="457200" marR="0" lvl="1" indent="0" algn="l" rtl="0">
              <a:spcBef>
                <a:spcPts val="0"/>
              </a:spcBef>
              <a:spcAft>
                <a:spcPts val="0"/>
              </a:spcAft>
              <a:buNone/>
            </a:pPr>
            <a:r>
              <a:rPr lang="en-US" sz="2000" b="0" i="0" u="none" strike="noStrike" cap="none" dirty="0">
                <a:solidFill>
                  <a:schemeClr val="dk1"/>
                </a:solidFill>
                <a:sym typeface="Arial"/>
              </a:rPr>
              <a:t>Χρησιμοποιήστε αυτό το ημερολόγιο για να κάνετε συνεχείς προσαρμογές και να τεκμηριώνετε την πρόοδο προς την επίτευξη των στόχων σας για τη συνεργατική μάθηση.</a:t>
            </a:r>
            <a:endParaRPr sz="2000" dirty="0"/>
          </a:p>
          <a:p>
            <a:pPr marL="0" marR="0" lvl="0" indent="0" algn="l" rtl="0">
              <a:spcBef>
                <a:spcPts val="0"/>
              </a:spcBef>
              <a:spcAft>
                <a:spcPts val="0"/>
              </a:spcAft>
              <a:buNone/>
            </a:pPr>
            <a:br>
              <a:rPr lang="en-US"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sp>
        <p:nvSpPr>
          <p:cNvPr id="382" name="Google Shape;382;p18"/>
          <p:cNvSpPr/>
          <p:nvPr/>
        </p:nvSpPr>
        <p:spPr>
          <a:xfrm>
            <a:off x="14782800" y="3825526"/>
            <a:ext cx="2476499" cy="2156174"/>
          </a:xfrm>
          <a:prstGeom prst="rect">
            <a:avLst/>
          </a:prstGeom>
          <a:solidFill>
            <a:srgbClr val="F8F8F8"/>
          </a:solidFill>
          <a:ln w="25400" cap="flat" cmpd="sng">
            <a:solidFill>
              <a:srgbClr val="F8F8F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3" name="Google Shape;383;p18"/>
          <p:cNvSpPr/>
          <p:nvPr/>
        </p:nvSpPr>
        <p:spPr>
          <a:xfrm>
            <a:off x="15925800" y="5892708"/>
            <a:ext cx="398141" cy="800844"/>
          </a:xfrm>
          <a:prstGeom prst="ellipse">
            <a:avLst/>
          </a:prstGeom>
          <a:solidFill>
            <a:srgbClr val="F8F8F8"/>
          </a:solidFill>
          <a:ln w="25400" cap="flat" cmpd="sng">
            <a:solidFill>
              <a:srgbClr val="F8F8F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4" name="Google Shape;384;p18"/>
          <p:cNvSpPr/>
          <p:nvPr/>
        </p:nvSpPr>
        <p:spPr>
          <a:xfrm>
            <a:off x="14931474" y="2473269"/>
            <a:ext cx="3409294" cy="2961927"/>
          </a:xfrm>
          <a:prstGeom prst="cloud">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85" name="Google Shape;385;p18"/>
          <p:cNvSpPr txBox="1"/>
          <p:nvPr/>
        </p:nvSpPr>
        <p:spPr>
          <a:xfrm>
            <a:off x="15624217" y="2985579"/>
            <a:ext cx="2438091"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Πώς συμβάλλει η συνεργατική μάθηση στο είδος της μαθησιακής κοινότητας που θέλω να οικοδομήσω στην τάξη μου;</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6" name="Google Shape;386;p18"/>
          <p:cNvSpPr/>
          <p:nvPr/>
        </p:nvSpPr>
        <p:spPr>
          <a:xfrm>
            <a:off x="15138615" y="5947506"/>
            <a:ext cx="1704647" cy="358278"/>
          </a:xfrm>
          <a:prstGeom prst="roundRect">
            <a:avLst>
              <a:gd name="adj" fmla="val 16667"/>
            </a:avLst>
          </a:prstGeom>
          <a:solidFill>
            <a:srgbClr val="F8F8F8"/>
          </a:solidFill>
          <a:ln w="25400" cap="flat" cmpd="sng">
            <a:solidFill>
              <a:srgbClr val="F8F8F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7" name="Google Shape;387;p18"/>
          <p:cNvSpPr/>
          <p:nvPr/>
        </p:nvSpPr>
        <p:spPr>
          <a:xfrm>
            <a:off x="15624217" y="6288687"/>
            <a:ext cx="500653" cy="671681"/>
          </a:xfrm>
          <a:prstGeom prst="roundRect">
            <a:avLst>
              <a:gd name="adj" fmla="val 16667"/>
            </a:avLst>
          </a:prstGeom>
          <a:solidFill>
            <a:srgbClr val="F8F8F8"/>
          </a:solidFill>
          <a:ln w="25400" cap="flat" cmpd="sng">
            <a:solidFill>
              <a:srgbClr val="F8F8F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8" name="Google Shape;388;p18"/>
          <p:cNvSpPr/>
          <p:nvPr/>
        </p:nvSpPr>
        <p:spPr>
          <a:xfrm>
            <a:off x="16658516" y="6266733"/>
            <a:ext cx="253539" cy="282075"/>
          </a:xfrm>
          <a:prstGeom prst="ellipse">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89" name="Google Shape;389;p18"/>
          <p:cNvSpPr/>
          <p:nvPr/>
        </p:nvSpPr>
        <p:spPr>
          <a:xfrm>
            <a:off x="16912055" y="5657493"/>
            <a:ext cx="293068" cy="328873"/>
          </a:xfrm>
          <a:prstGeom prst="ellipse">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 name="Google Shape;128;p3">
            <a:extLst>
              <a:ext uri="{FF2B5EF4-FFF2-40B4-BE49-F238E27FC236}">
                <a16:creationId xmlns:a16="http://schemas.microsoft.com/office/drawing/2014/main" id="{9C000514-DBE6-E47D-7E39-E11E589FB4A1}"/>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3" name="Google Shape;92;p1">
            <a:extLst>
              <a:ext uri="{FF2B5EF4-FFF2-40B4-BE49-F238E27FC236}">
                <a16:creationId xmlns:a16="http://schemas.microsoft.com/office/drawing/2014/main" id="{211BDEEA-85D2-ED12-5826-0A05A9CAB4E6}"/>
              </a:ext>
            </a:extLst>
          </p:cNvPr>
          <p:cNvPicPr preferRelativeResize="0"/>
          <p:nvPr/>
        </p:nvPicPr>
        <p:blipFill rotWithShape="1">
          <a:blip r:embed="rId8">
            <a:alphaModFix/>
          </a:blip>
          <a:srcRect/>
          <a:stretch/>
        </p:blipFill>
        <p:spPr>
          <a:xfrm>
            <a:off x="16417863" y="9142466"/>
            <a:ext cx="1310997" cy="4767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393"/>
        <p:cNvGrpSpPr/>
        <p:nvPr/>
      </p:nvGrpSpPr>
      <p:grpSpPr>
        <a:xfrm>
          <a:off x="0" y="0"/>
          <a:ext cx="0" cy="0"/>
          <a:chOff x="0" y="0"/>
          <a:chExt cx="0" cy="0"/>
        </a:xfrm>
      </p:grpSpPr>
      <p:sp>
        <p:nvSpPr>
          <p:cNvPr id="394" name="Google Shape;394;g2c7e95b4d2b_0_0"/>
          <p:cNvSpPr txBox="1"/>
          <p:nvPr/>
        </p:nvSpPr>
        <p:spPr>
          <a:xfrm>
            <a:off x="1337656" y="966416"/>
            <a:ext cx="11834700" cy="615600"/>
          </a:xfrm>
          <a:prstGeom prst="rect">
            <a:avLst/>
          </a:prstGeom>
          <a:noFill/>
          <a:ln>
            <a:noFill/>
          </a:ln>
        </p:spPr>
        <p:txBody>
          <a:bodyPr spcFirstLastPara="1" wrap="square" lIns="0" tIns="0" rIns="0" bIns="0" anchor="t" anchorCtr="0">
            <a:spAutoFit/>
          </a:bodyPr>
          <a:lstStyle/>
          <a:p>
            <a:pPr marL="0" marR="0" lvl="0" indent="0" algn="l" rtl="0">
              <a:lnSpc>
                <a:spcPct val="192475"/>
              </a:lnSpc>
              <a:spcBef>
                <a:spcPts val="0"/>
              </a:spcBef>
              <a:spcAft>
                <a:spcPts val="0"/>
              </a:spcAft>
              <a:buNone/>
            </a:pPr>
            <a:r>
              <a:rPr lang="en-US" sz="4000">
                <a:solidFill>
                  <a:srgbClr val="033C5B"/>
                </a:solidFill>
                <a:latin typeface="Arial"/>
                <a:ea typeface="Arial"/>
                <a:cs typeface="Arial"/>
                <a:sym typeface="Arial"/>
              </a:rPr>
              <a:t>Πρόσθετοι </a:t>
            </a:r>
            <a:r>
              <a:rPr lang="en-US" sz="4000">
                <a:solidFill>
                  <a:srgbClr val="033C5B"/>
                </a:solidFill>
              </a:rPr>
              <a:t>πόροι</a:t>
            </a:r>
            <a:endParaRPr sz="4000">
              <a:solidFill>
                <a:srgbClr val="033C5B"/>
              </a:solidFill>
              <a:latin typeface="Arial"/>
              <a:ea typeface="Arial"/>
              <a:cs typeface="Arial"/>
              <a:sym typeface="Arial"/>
            </a:endParaRPr>
          </a:p>
        </p:txBody>
      </p:sp>
      <p:sp>
        <p:nvSpPr>
          <p:cNvPr id="395" name="Google Shape;395;g2c7e95b4d2b_0_0"/>
          <p:cNvSpPr txBox="1"/>
          <p:nvPr/>
        </p:nvSpPr>
        <p:spPr>
          <a:xfrm>
            <a:off x="1561757" y="2256650"/>
            <a:ext cx="14910300" cy="658641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b="1" dirty="0">
                <a:solidFill>
                  <a:srgbClr val="121212"/>
                </a:solidFill>
              </a:rPr>
              <a:t>Βιβλία και κείμενα</a:t>
            </a:r>
            <a:r>
              <a:rPr lang="en-US" sz="2000" b="1" dirty="0">
                <a:solidFill>
                  <a:srgbClr val="121212"/>
                </a:solidFill>
                <a:sym typeface="Arial"/>
              </a:rPr>
              <a:t>: </a:t>
            </a:r>
            <a:endParaRPr sz="2000" dirty="0">
              <a:solidFill>
                <a:srgbClr val="121212"/>
              </a:solidFill>
              <a:sym typeface="Arial"/>
            </a:endParaRPr>
          </a:p>
          <a:p>
            <a:pPr marL="457200" marR="0" lvl="0" indent="-457200" algn="l" rtl="0">
              <a:spcBef>
                <a:spcPts val="0"/>
              </a:spcBef>
              <a:spcAft>
                <a:spcPts val="0"/>
              </a:spcAft>
              <a:buClr>
                <a:schemeClr val="dk1"/>
              </a:buClr>
              <a:buSzPts val="2600"/>
              <a:buFont typeface="Arial"/>
              <a:buChar char="•"/>
            </a:pPr>
            <a:r>
              <a:rPr lang="en-US" sz="2000" dirty="0">
                <a:solidFill>
                  <a:schemeClr val="dk1"/>
                </a:solidFill>
              </a:rPr>
              <a:t>Τεχνικές </a:t>
            </a:r>
            <a:r>
              <a:rPr lang="en-US" sz="2000" dirty="0">
                <a:solidFill>
                  <a:schemeClr val="dk1"/>
                </a:solidFill>
                <a:sym typeface="Arial"/>
              </a:rPr>
              <a:t>συνεργατικής </a:t>
            </a:r>
            <a:r>
              <a:rPr lang="en-US" sz="2000" dirty="0">
                <a:solidFill>
                  <a:schemeClr val="dk1"/>
                </a:solidFill>
              </a:rPr>
              <a:t>μάθησης: Barkley, K. </a:t>
            </a:r>
            <a:r>
              <a:rPr lang="en-US" sz="2000" dirty="0" err="1">
                <a:solidFill>
                  <a:schemeClr val="dk1"/>
                </a:solidFill>
              </a:rPr>
              <a:t>Particia </a:t>
            </a:r>
            <a:r>
              <a:rPr lang="en-US" sz="2000" dirty="0">
                <a:solidFill>
                  <a:schemeClr val="dk1"/>
                </a:solidFill>
              </a:rPr>
              <a:t>Cross και Claire Howell Major </a:t>
            </a:r>
            <a:endParaRPr sz="2000" dirty="0">
              <a:solidFill>
                <a:schemeClr val="dk1"/>
              </a:solidFill>
            </a:endParaRPr>
          </a:p>
          <a:p>
            <a:pPr marL="457200" marR="0" lvl="0" indent="-457200" algn="l" rtl="0">
              <a:spcBef>
                <a:spcPts val="0"/>
              </a:spcBef>
              <a:spcAft>
                <a:spcPts val="0"/>
              </a:spcAft>
              <a:buClr>
                <a:schemeClr val="dk1"/>
              </a:buClr>
              <a:buSzPts val="2600"/>
              <a:buChar char="•"/>
            </a:pPr>
            <a:r>
              <a:rPr lang="en-US" sz="2000" dirty="0">
                <a:solidFill>
                  <a:schemeClr val="dk1"/>
                </a:solidFill>
              </a:rPr>
              <a:t>Κάνοντας τη συνεργατική μάθηση να λειτουργεί, από τους David Johnson και Roger T. Johnson</a:t>
            </a:r>
            <a:endParaRPr sz="2000" dirty="0">
              <a:solidFill>
                <a:schemeClr val="dk1"/>
              </a:solidFill>
            </a:endParaRPr>
          </a:p>
          <a:p>
            <a:pPr marL="457200" marR="0" lvl="0" indent="0" algn="l" rtl="0">
              <a:spcBef>
                <a:spcPts val="0"/>
              </a:spcBef>
              <a:spcAft>
                <a:spcPts val="0"/>
              </a:spcAft>
              <a:buNone/>
            </a:pPr>
            <a:r>
              <a:rPr lang="en-US" sz="2000" dirty="0">
                <a:solidFill>
                  <a:schemeClr val="dk1"/>
                </a:solidFill>
              </a:rPr>
              <a:t> </a:t>
            </a:r>
            <a:endParaRPr sz="2000" dirty="0">
              <a:solidFill>
                <a:schemeClr val="dk1"/>
              </a:solidFill>
            </a:endParaRPr>
          </a:p>
          <a:p>
            <a:pPr marL="0" marR="0" lvl="0" indent="0" algn="l" rtl="0">
              <a:spcBef>
                <a:spcPts val="0"/>
              </a:spcBef>
              <a:spcAft>
                <a:spcPts val="0"/>
              </a:spcAft>
              <a:buNone/>
            </a:pPr>
            <a:r>
              <a:rPr lang="en-US" sz="2000" b="1" dirty="0">
                <a:solidFill>
                  <a:schemeClr val="dk1"/>
                </a:solidFill>
              </a:rPr>
              <a:t>Διαδικτυακοί πόροι και ιστότοποι:</a:t>
            </a:r>
            <a:endParaRPr sz="2000" b="1" dirty="0">
              <a:solidFill>
                <a:schemeClr val="dk1"/>
              </a:solidFill>
            </a:endParaRPr>
          </a:p>
          <a:p>
            <a:pPr marL="457200" marR="0" lvl="0" indent="-393700" algn="l" rtl="0">
              <a:spcBef>
                <a:spcPts val="0"/>
              </a:spcBef>
              <a:spcAft>
                <a:spcPts val="0"/>
              </a:spcAft>
              <a:buSzPts val="2600"/>
              <a:buChar char="●"/>
            </a:pPr>
            <a:r>
              <a:rPr lang="en-US" sz="2000" dirty="0">
                <a:solidFill>
                  <a:schemeClr val="dk1"/>
                </a:solidFill>
              </a:rPr>
              <a:t>Ομαδοσυνεργατική μάθηση https://www.teambasedlearning.org/ </a:t>
            </a:r>
            <a:endParaRPr sz="2000" dirty="0">
              <a:solidFill>
                <a:schemeClr val="dk1"/>
              </a:solidFill>
            </a:endParaRPr>
          </a:p>
          <a:p>
            <a:pPr marL="457200" marR="0" lvl="0" indent="-393700" algn="l" rtl="0">
              <a:spcBef>
                <a:spcPts val="0"/>
              </a:spcBef>
              <a:spcAft>
                <a:spcPts val="0"/>
              </a:spcAft>
              <a:buSzPts val="2600"/>
              <a:buChar char="●"/>
            </a:pPr>
            <a:r>
              <a:rPr lang="en-US" sz="2000" dirty="0">
                <a:solidFill>
                  <a:schemeClr val="dk1"/>
                </a:solidFill>
              </a:rPr>
              <a:t>Το δίκτυο εκπαιδευτικών του Guardian https://www.theguardian.com/teacher-network/teacher-blog </a:t>
            </a:r>
            <a:endParaRPr sz="2000" dirty="0">
              <a:solidFill>
                <a:schemeClr val="dk1"/>
              </a:solidFill>
            </a:endParaRPr>
          </a:p>
          <a:p>
            <a:pPr marL="0" marR="0" lvl="0" indent="0" algn="l" rtl="0">
              <a:spcBef>
                <a:spcPts val="0"/>
              </a:spcBef>
              <a:spcAft>
                <a:spcPts val="0"/>
              </a:spcAft>
              <a:buNone/>
            </a:pPr>
            <a:endParaRPr sz="2000" dirty="0">
              <a:solidFill>
                <a:schemeClr val="dk1"/>
              </a:solidFill>
            </a:endParaRPr>
          </a:p>
          <a:p>
            <a:pPr marL="0" marR="0" lvl="0" indent="0" algn="l" rtl="0">
              <a:spcBef>
                <a:spcPts val="0"/>
              </a:spcBef>
              <a:spcAft>
                <a:spcPts val="0"/>
              </a:spcAft>
              <a:buNone/>
            </a:pPr>
            <a:r>
              <a:rPr lang="en-US" sz="2000" b="1" dirty="0">
                <a:solidFill>
                  <a:schemeClr val="dk1"/>
                </a:solidFill>
              </a:rPr>
              <a:t>Ψηφιακά εργαλεία για συνεργασία:</a:t>
            </a:r>
            <a:endParaRPr sz="2000" b="1" dirty="0">
              <a:solidFill>
                <a:schemeClr val="dk1"/>
              </a:solidFill>
            </a:endParaRPr>
          </a:p>
          <a:p>
            <a:pPr marL="457200" marR="0" lvl="0" indent="-393700" algn="l" rtl="0">
              <a:spcBef>
                <a:spcPts val="0"/>
              </a:spcBef>
              <a:spcAft>
                <a:spcPts val="0"/>
              </a:spcAft>
              <a:buSzPts val="2600"/>
              <a:buChar char="●"/>
            </a:pPr>
            <a:r>
              <a:rPr lang="en-US" sz="2000" u="sng" dirty="0">
                <a:solidFill>
                  <a:schemeClr val="hlink"/>
                </a:solidFill>
                <a:hlinkClick r:id="rId3"/>
              </a:rPr>
              <a:t>Padlet https://padlet</a:t>
            </a:r>
            <a:r>
              <a:rPr lang="en-US" sz="2000" dirty="0">
                <a:solidFill>
                  <a:schemeClr val="dk1"/>
                </a:solidFill>
              </a:rPr>
              <a:t>.com/ </a:t>
            </a:r>
            <a:endParaRPr sz="2000" dirty="0">
              <a:solidFill>
                <a:schemeClr val="dk1"/>
              </a:solidFill>
            </a:endParaRPr>
          </a:p>
          <a:p>
            <a:pPr marL="457200" marR="0" lvl="0" indent="-393700" algn="l" rtl="0">
              <a:spcBef>
                <a:spcPts val="0"/>
              </a:spcBef>
              <a:spcAft>
                <a:spcPts val="0"/>
              </a:spcAft>
              <a:buSzPts val="2600"/>
              <a:buChar char="●"/>
            </a:pPr>
            <a:r>
              <a:rPr lang="en-US" sz="2000" dirty="0">
                <a:solidFill>
                  <a:schemeClr val="dk1"/>
                </a:solidFill>
              </a:rPr>
              <a:t>Microsoft Teams https://www.microsoft.com/en-us/microsoft-teams/group-chat-software </a:t>
            </a:r>
            <a:endParaRPr sz="2000" dirty="0">
              <a:solidFill>
                <a:schemeClr val="dk1"/>
              </a:solidFill>
            </a:endParaRPr>
          </a:p>
          <a:p>
            <a:pPr marL="457200" marR="0" lvl="0" indent="-393700" algn="l" rtl="0">
              <a:spcBef>
                <a:spcPts val="0"/>
              </a:spcBef>
              <a:spcAft>
                <a:spcPts val="0"/>
              </a:spcAft>
              <a:buSzPts val="2600"/>
              <a:buChar char="●"/>
            </a:pPr>
            <a:r>
              <a:rPr lang="en-US" sz="2000" dirty="0">
                <a:solidFill>
                  <a:schemeClr val="dk1"/>
                </a:solidFill>
              </a:rPr>
              <a:t>Χώρος εργασίας Google https://tinyurl.com/5dxd6rks </a:t>
            </a:r>
          </a:p>
          <a:p>
            <a:pPr marL="63500" marR="0" lvl="0" algn="l" rtl="0">
              <a:spcBef>
                <a:spcPts val="0"/>
              </a:spcBef>
              <a:spcAft>
                <a:spcPts val="0"/>
              </a:spcAft>
              <a:buSzPts val="2600"/>
            </a:pPr>
            <a:endParaRPr lang="en-US" sz="2000" b="1" dirty="0">
              <a:solidFill>
                <a:schemeClr val="dk1"/>
              </a:solidFill>
            </a:endParaRPr>
          </a:p>
          <a:p>
            <a:pPr marL="63500" marR="0" lvl="0" algn="l" rtl="0">
              <a:spcBef>
                <a:spcPts val="0"/>
              </a:spcBef>
              <a:spcAft>
                <a:spcPts val="0"/>
              </a:spcAft>
              <a:buSzPts val="2600"/>
            </a:pPr>
            <a:r>
              <a:rPr lang="en-US" sz="2000" b="1" dirty="0">
                <a:solidFill>
                  <a:schemeClr val="dk1"/>
                </a:solidFill>
              </a:rPr>
              <a:t>Βίντεο:</a:t>
            </a:r>
          </a:p>
          <a:p>
            <a:pPr marL="406400" indent="-342900">
              <a:buSzPts val="2600"/>
              <a:buFont typeface="Arial" panose="020B0604020202020204" pitchFamily="34" charset="0"/>
              <a:buChar char="•"/>
            </a:pPr>
            <a:r>
              <a:rPr lang="en-US" sz="2000" dirty="0"/>
              <a:t>Κατανόηση κειμένου: Συνδέσεις. Ο μαθησιακός πόρος του </a:t>
            </a:r>
            <a:r>
              <a:rPr lang="en-US" sz="2000" dirty="0" err="1"/>
              <a:t>κ. </a:t>
            </a:r>
            <a:r>
              <a:rPr lang="en-US" sz="2000" dirty="0"/>
              <a:t>Χ.: </a:t>
            </a:r>
            <a:r>
              <a:rPr lang="en-US" sz="2000" dirty="0">
                <a:hlinkClick r:id="rId4"/>
              </a:rPr>
              <a:t>https:</a:t>
            </a:r>
            <a:r>
              <a:rPr lang="en-US" sz="2000" dirty="0"/>
              <a:t>//www.youtube.com/watch?v=lLPb1JAkdtc&amp;t=128s </a:t>
            </a:r>
          </a:p>
          <a:p>
            <a:pPr marL="406400" indent="-342900">
              <a:buSzPts val="2600"/>
              <a:buFont typeface="Arial" panose="020B0604020202020204" pitchFamily="34" charset="0"/>
              <a:buChar char="•"/>
            </a:pPr>
            <a:r>
              <a:rPr lang="en-US" sz="2000" dirty="0">
                <a:solidFill>
                  <a:schemeClr val="tx1"/>
                </a:solidFill>
              </a:rPr>
              <a:t>Τεχνική διδασκαλίας 23: Παιχνίδι ρόλων. The K. </a:t>
            </a:r>
            <a:r>
              <a:rPr lang="en-US" sz="2000" dirty="0" err="1">
                <a:solidFill>
                  <a:schemeClr val="tx1"/>
                </a:solidFill>
              </a:rPr>
              <a:t>Particia </a:t>
            </a:r>
            <a:r>
              <a:rPr lang="en-US" sz="2000" dirty="0">
                <a:solidFill>
                  <a:schemeClr val="tx1"/>
                </a:solidFill>
              </a:rPr>
              <a:t>Cross Academy: </a:t>
            </a:r>
            <a:r>
              <a:rPr lang="en-US" sz="2000" dirty="0">
                <a:hlinkClick r:id="rId5"/>
              </a:rPr>
              <a:t>https:</a:t>
            </a:r>
            <a:r>
              <a:rPr lang="en-US" sz="2000" dirty="0"/>
              <a:t>//www.youtube.com/watch?v=ztCYENO1ydA </a:t>
            </a:r>
            <a:endParaRPr lang="en-US" sz="2000" b="1" dirty="0"/>
          </a:p>
          <a:p>
            <a:pPr marL="406400" indent="-342900">
              <a:buSzPts val="2600"/>
              <a:buFont typeface="Arial" panose="020B0604020202020204" pitchFamily="34" charset="0"/>
              <a:buChar char="•"/>
            </a:pPr>
            <a:endParaRPr lang="en-US" sz="2000" b="1" dirty="0"/>
          </a:p>
          <a:p>
            <a:pPr marL="63500">
              <a:buSzPts val="2600"/>
            </a:pPr>
            <a:endParaRPr lang="en-US" sz="2000" b="1" dirty="0"/>
          </a:p>
          <a:p>
            <a:pPr marL="63500" marR="0" lvl="0" algn="l" rtl="0">
              <a:spcBef>
                <a:spcPts val="0"/>
              </a:spcBef>
              <a:spcAft>
                <a:spcPts val="0"/>
              </a:spcAft>
              <a:buSzPts val="2600"/>
            </a:pPr>
            <a:endParaRPr lang="en-US" sz="2000" b="1" dirty="0">
              <a:solidFill>
                <a:schemeClr val="dk1"/>
              </a:solidFill>
            </a:endParaRPr>
          </a:p>
        </p:txBody>
      </p:sp>
      <p:sp>
        <p:nvSpPr>
          <p:cNvPr id="396" name="Google Shape;396;g2c7e95b4d2b_0_0"/>
          <p:cNvSpPr/>
          <p:nvPr/>
        </p:nvSpPr>
        <p:spPr>
          <a:xfrm>
            <a:off x="17259300" y="-150232"/>
            <a:ext cx="1032300" cy="8963700"/>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g2c7e95b4d2b_0_0"/>
          <p:cNvSpPr/>
          <p:nvPr/>
        </p:nvSpPr>
        <p:spPr>
          <a:xfrm>
            <a:off x="0" y="-75116"/>
            <a:ext cx="1028700" cy="8888700"/>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g2c7e95b4d2b_0_0"/>
          <p:cNvSpPr/>
          <p:nvPr/>
        </p:nvSpPr>
        <p:spPr>
          <a:xfrm rot="5400000">
            <a:off x="-2349" y="825"/>
            <a:ext cx="1031875" cy="1030224"/>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399" name="Google Shape;399;g2c7e95b4d2b_0_0"/>
          <p:cNvSpPr/>
          <p:nvPr/>
        </p:nvSpPr>
        <p:spPr>
          <a:xfrm>
            <a:off x="0" y="5257590"/>
            <a:ext cx="1028700" cy="3555900"/>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g2c7e95b4d2b_0_0"/>
          <p:cNvSpPr/>
          <p:nvPr/>
        </p:nvSpPr>
        <p:spPr>
          <a:xfrm>
            <a:off x="17259300" y="5257590"/>
            <a:ext cx="1028700" cy="3555900"/>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g2c7e95b4d2b_0_0"/>
          <p:cNvSpPr/>
          <p:nvPr/>
        </p:nvSpPr>
        <p:spPr>
          <a:xfrm rot="10800000">
            <a:off x="17256125" y="125"/>
            <a:ext cx="1031875" cy="1030224"/>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402" name="Google Shape;402;g2c7e95b4d2b_0_0"/>
          <p:cNvSpPr/>
          <p:nvPr/>
        </p:nvSpPr>
        <p:spPr>
          <a:xfrm>
            <a:off x="310962" y="9525000"/>
            <a:ext cx="412750" cy="412750"/>
          </a:xfrm>
          <a:custGeom>
            <a:avLst/>
            <a:gdLst/>
            <a:ahLst/>
            <a:cxnLst/>
            <a:rect l="l" t="t" r="r" b="b"/>
            <a:pathLst>
              <a:path w="6350000" h="6350000" extrusionOk="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g2c7e95b4d2b_0_0"/>
          <p:cNvSpPr/>
          <p:nvPr/>
        </p:nvSpPr>
        <p:spPr>
          <a:xfrm>
            <a:off x="17572012" y="9525000"/>
            <a:ext cx="412750" cy="412750"/>
          </a:xfrm>
          <a:custGeom>
            <a:avLst/>
            <a:gdLst/>
            <a:ahLst/>
            <a:cxnLst/>
            <a:rect l="l" t="t" r="r" b="b"/>
            <a:pathLst>
              <a:path w="6350000" h="6350000" extrusionOk="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g2c7e95b4d2b_0_0"/>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6">
              <a:alphaModFix/>
            </a:blip>
            <a:stretch>
              <a:fillRect/>
            </a:stretch>
          </a:blipFill>
          <a:ln>
            <a:noFill/>
          </a:ln>
        </p:spPr>
        <p:txBody>
          <a:bodyPr/>
          <a:lstStyle/>
          <a:p>
            <a:endParaRPr lang="en-BE"/>
          </a:p>
        </p:txBody>
      </p:sp>
      <p:sp>
        <p:nvSpPr>
          <p:cNvPr id="405" name="Google Shape;405;g2c7e95b4d2b_0_0"/>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7">
              <a:alphaModFix/>
            </a:blip>
            <a:stretch>
              <a:fillRect/>
            </a:stretch>
          </a:blipFill>
          <a:ln>
            <a:noFill/>
          </a:ln>
        </p:spPr>
        <p:txBody>
          <a:bodyPr/>
          <a:lstStyle/>
          <a:p>
            <a:endParaRPr lang="en-BE"/>
          </a:p>
        </p:txBody>
      </p:sp>
      <p:sp>
        <p:nvSpPr>
          <p:cNvPr id="407" name="Google Shape;407;g2c7e95b4d2b_0_0"/>
          <p:cNvSpPr/>
          <p:nvPr/>
        </p:nvSpPr>
        <p:spPr>
          <a:xfrm rot="5400000">
            <a:off x="9139175" y="173368"/>
            <a:ext cx="9600" cy="17271000"/>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g2c7e95b4d2b_0_0"/>
          <p:cNvSpPr txBox="1"/>
          <p:nvPr/>
        </p:nvSpPr>
        <p:spPr>
          <a:xfrm>
            <a:off x="6306680" y="2256647"/>
            <a:ext cx="4038600" cy="892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600">
              <a:solidFill>
                <a:schemeClr val="dk1"/>
              </a:solidFill>
              <a:latin typeface="Arial"/>
              <a:ea typeface="Arial"/>
              <a:cs typeface="Arial"/>
              <a:sym typeface="Arial"/>
            </a:endParaRPr>
          </a:p>
          <a:p>
            <a:pPr marL="0" marR="0" lvl="0" indent="0" algn="l" rtl="0">
              <a:spcBef>
                <a:spcPts val="0"/>
              </a:spcBef>
              <a:spcAft>
                <a:spcPts val="0"/>
              </a:spcAft>
              <a:buNone/>
            </a:pPr>
            <a:endParaRPr sz="2600">
              <a:solidFill>
                <a:schemeClr val="dk1"/>
              </a:solidFill>
              <a:latin typeface="Arial"/>
              <a:ea typeface="Arial"/>
              <a:cs typeface="Arial"/>
              <a:sym typeface="Arial"/>
            </a:endParaRPr>
          </a:p>
        </p:txBody>
      </p:sp>
      <p:sp>
        <p:nvSpPr>
          <p:cNvPr id="409" name="Google Shape;409;g2c7e95b4d2b_0_0"/>
          <p:cNvSpPr txBox="1"/>
          <p:nvPr/>
        </p:nvSpPr>
        <p:spPr>
          <a:xfrm>
            <a:off x="11049000" y="2256647"/>
            <a:ext cx="3581400" cy="492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600">
              <a:solidFill>
                <a:schemeClr val="dk1"/>
              </a:solidFill>
              <a:latin typeface="Arial"/>
              <a:ea typeface="Arial"/>
              <a:cs typeface="Arial"/>
              <a:sym typeface="Arial"/>
            </a:endParaRPr>
          </a:p>
        </p:txBody>
      </p:sp>
      <p:sp>
        <p:nvSpPr>
          <p:cNvPr id="2" name="Google Shape;128;p3">
            <a:extLst>
              <a:ext uri="{FF2B5EF4-FFF2-40B4-BE49-F238E27FC236}">
                <a16:creationId xmlns:a16="http://schemas.microsoft.com/office/drawing/2014/main" id="{FD91010C-8CC9-1CDC-1D9C-14786F4D9E39}"/>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3" name="Google Shape;92;p1">
            <a:extLst>
              <a:ext uri="{FF2B5EF4-FFF2-40B4-BE49-F238E27FC236}">
                <a16:creationId xmlns:a16="http://schemas.microsoft.com/office/drawing/2014/main" id="{13B03BB0-6812-5DCE-6514-14371C3F5482}"/>
              </a:ext>
            </a:extLst>
          </p:cNvPr>
          <p:cNvPicPr preferRelativeResize="0"/>
          <p:nvPr/>
        </p:nvPicPr>
        <p:blipFill rotWithShape="1">
          <a:blip r:embed="rId8">
            <a:alphaModFix/>
          </a:blip>
          <a:srcRect/>
          <a:stretch/>
        </p:blipFill>
        <p:spPr>
          <a:xfrm>
            <a:off x="16417863" y="9142466"/>
            <a:ext cx="1310997" cy="4767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4"/>
          <p:cNvSpPr/>
          <p:nvPr/>
        </p:nvSpPr>
        <p:spPr>
          <a:xfrm>
            <a:off x="17041242" y="-2062956"/>
            <a:ext cx="1246758" cy="10437232"/>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213919" y="-2717471"/>
            <a:ext cx="623379" cy="14348459"/>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rot="-5400000">
            <a:off x="8522371" y="-8522371"/>
            <a:ext cx="1246758" cy="18291501"/>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rot="-5400000">
            <a:off x="17469080" y="0"/>
            <a:ext cx="818920" cy="818920"/>
          </a:xfrm>
          <a:custGeom>
            <a:avLst/>
            <a:gdLst/>
            <a:ahLst/>
            <a:cxnLst/>
            <a:rect l="l" t="t" r="r" b="b"/>
            <a:pathLst>
              <a:path w="818920" h="818920" extrusionOk="0">
                <a:moveTo>
                  <a:pt x="0" y="0"/>
                </a:moveTo>
                <a:lnTo>
                  <a:pt x="818920" y="0"/>
                </a:lnTo>
                <a:lnTo>
                  <a:pt x="818920" y="818920"/>
                </a:lnTo>
                <a:lnTo>
                  <a:pt x="0" y="818920"/>
                </a:lnTo>
                <a:lnTo>
                  <a:pt x="0" y="0"/>
                </a:lnTo>
                <a:close/>
              </a:path>
            </a:pathLst>
          </a:custGeom>
          <a:blipFill rotWithShape="1">
            <a:blip r:embed="rId3">
              <a:alphaModFix/>
            </a:blip>
            <a:stretch>
              <a:fillRect/>
            </a:stretch>
          </a:blipFill>
          <a:ln>
            <a:noFill/>
          </a:ln>
        </p:spPr>
        <p:txBody>
          <a:bodyPr/>
          <a:lstStyle/>
          <a:p>
            <a:endParaRPr lang="en-BE"/>
          </a:p>
        </p:txBody>
      </p:sp>
      <p:sp>
        <p:nvSpPr>
          <p:cNvPr id="130" name="Google Shape;130;p4"/>
          <p:cNvSpPr/>
          <p:nvPr/>
        </p:nvSpPr>
        <p:spPr>
          <a:xfrm rot="5400000">
            <a:off x="0" y="9464579"/>
            <a:ext cx="818920" cy="818920"/>
          </a:xfrm>
          <a:custGeom>
            <a:avLst/>
            <a:gdLst/>
            <a:ahLst/>
            <a:cxnLst/>
            <a:rect l="l" t="t" r="r" b="b"/>
            <a:pathLst>
              <a:path w="818920" h="818920" extrusionOk="0">
                <a:moveTo>
                  <a:pt x="0" y="0"/>
                </a:moveTo>
                <a:lnTo>
                  <a:pt x="818920" y="0"/>
                </a:lnTo>
                <a:lnTo>
                  <a:pt x="818920" y="818920"/>
                </a:lnTo>
                <a:lnTo>
                  <a:pt x="0" y="818920"/>
                </a:lnTo>
                <a:lnTo>
                  <a:pt x="0" y="0"/>
                </a:lnTo>
                <a:close/>
              </a:path>
            </a:pathLst>
          </a:custGeom>
          <a:blipFill rotWithShape="1">
            <a:blip r:embed="rId3">
              <a:alphaModFix/>
            </a:blip>
            <a:stretch>
              <a:fillRect/>
            </a:stretch>
          </a:blipFill>
          <a:ln>
            <a:noFill/>
          </a:ln>
        </p:spPr>
        <p:txBody>
          <a:bodyPr/>
          <a:lstStyle/>
          <a:p>
            <a:endParaRPr lang="en-BE"/>
          </a:p>
        </p:txBody>
      </p:sp>
      <p:sp>
        <p:nvSpPr>
          <p:cNvPr id="131" name="Google Shape;131;p4"/>
          <p:cNvSpPr/>
          <p:nvPr/>
        </p:nvSpPr>
        <p:spPr>
          <a:xfrm>
            <a:off x="385667" y="409460"/>
            <a:ext cx="433253" cy="433253"/>
          </a:xfrm>
          <a:custGeom>
            <a:avLst/>
            <a:gdLst/>
            <a:ahLst/>
            <a:cxnLst/>
            <a:rect l="l" t="t" r="r" b="b"/>
            <a:pathLst>
              <a:path w="6350000" h="6350000" extrusionOk="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17469080" y="9464579"/>
            <a:ext cx="433253" cy="433253"/>
          </a:xfrm>
          <a:custGeom>
            <a:avLst/>
            <a:gdLst/>
            <a:ahLst/>
            <a:cxnLst/>
            <a:rect l="l" t="t" r="r" b="b"/>
            <a:pathLst>
              <a:path w="6350000" h="6350000" extrusionOk="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txBox="1"/>
          <p:nvPr/>
        </p:nvSpPr>
        <p:spPr>
          <a:xfrm>
            <a:off x="818920" y="1579139"/>
            <a:ext cx="12181388" cy="19819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l-GR" sz="3200" dirty="0">
                <a:solidFill>
                  <a:srgbClr val="033C5B"/>
                </a:solidFill>
                <a:sym typeface="Arial"/>
              </a:rPr>
              <a:t>Κατανοώντας </a:t>
            </a:r>
            <a:r>
              <a:rPr lang="en-US" sz="3200" dirty="0" err="1">
                <a:solidFill>
                  <a:srgbClr val="033C5B"/>
                </a:solidFill>
                <a:sym typeface="Arial"/>
              </a:rPr>
              <a:t>το</a:t>
            </a:r>
            <a:r>
              <a:rPr lang="en-US" sz="3200" dirty="0">
                <a:solidFill>
                  <a:srgbClr val="033C5B"/>
                </a:solidFill>
                <a:sym typeface="Arial"/>
              </a:rPr>
              <a:t> ρόλο του εκπαιδευτικού ως διαχειριστή γνώσεων</a:t>
            </a:r>
            <a:endParaRPr sz="3200" dirty="0"/>
          </a:p>
          <a:p>
            <a:pPr marL="0" marR="0" lvl="0" indent="0" algn="l" rtl="0">
              <a:lnSpc>
                <a:spcPct val="110001"/>
              </a:lnSpc>
              <a:spcBef>
                <a:spcPts val="0"/>
              </a:spcBef>
              <a:spcAft>
                <a:spcPts val="0"/>
              </a:spcAft>
              <a:buNone/>
            </a:pPr>
            <a:endParaRPr sz="8799" dirty="0">
              <a:solidFill>
                <a:srgbClr val="033C5B"/>
              </a:solidFill>
              <a:latin typeface="Arial"/>
              <a:ea typeface="Arial"/>
              <a:cs typeface="Arial"/>
              <a:sym typeface="Arial"/>
            </a:endParaRPr>
          </a:p>
        </p:txBody>
      </p:sp>
      <p:sp>
        <p:nvSpPr>
          <p:cNvPr id="134" name="Google Shape;134;p4"/>
          <p:cNvSpPr txBox="1"/>
          <p:nvPr/>
        </p:nvSpPr>
        <p:spPr>
          <a:xfrm>
            <a:off x="1994248" y="2208870"/>
            <a:ext cx="4218523" cy="991041"/>
          </a:xfrm>
          <a:prstGeom prst="rect">
            <a:avLst/>
          </a:prstGeom>
          <a:noFill/>
          <a:ln>
            <a:noFill/>
          </a:ln>
        </p:spPr>
        <p:txBody>
          <a:bodyPr spcFirstLastPara="1" wrap="square" lIns="0" tIns="0" rIns="0" bIns="0" anchor="t" anchorCtr="0">
            <a:spAutoFit/>
          </a:bodyPr>
          <a:lstStyle/>
          <a:p>
            <a:pPr lvl="1">
              <a:lnSpc>
                <a:spcPct val="140000"/>
              </a:lnSpc>
            </a:pPr>
            <a:r>
              <a:rPr lang="el-GR" sz="2000" dirty="0"/>
              <a:t>Ως</a:t>
            </a:r>
            <a:r>
              <a:rPr lang="en-US" sz="2000" dirty="0"/>
              <a:t> δάσκαλος πρέπει να:</a:t>
            </a:r>
          </a:p>
          <a:p>
            <a:pPr marL="0" marR="0" lvl="0" indent="0" algn="l" rtl="0">
              <a:lnSpc>
                <a:spcPct val="140000"/>
              </a:lnSpc>
              <a:spcBef>
                <a:spcPts val="0"/>
              </a:spcBef>
              <a:spcAft>
                <a:spcPts val="0"/>
              </a:spcAft>
              <a:buNone/>
            </a:pPr>
            <a:endParaRPr sz="2600" dirty="0">
              <a:solidFill>
                <a:srgbClr val="121212"/>
              </a:solidFill>
              <a:latin typeface="Arial"/>
              <a:ea typeface="Arial"/>
              <a:cs typeface="Arial"/>
              <a:sym typeface="Arial"/>
            </a:endParaRPr>
          </a:p>
        </p:txBody>
      </p:sp>
      <p:sp>
        <p:nvSpPr>
          <p:cNvPr id="135" name="Google Shape;135;p4"/>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4">
              <a:alphaModFix/>
            </a:blip>
            <a:stretch>
              <a:fillRect/>
            </a:stretch>
          </a:blipFill>
          <a:ln>
            <a:noFill/>
          </a:ln>
        </p:spPr>
        <p:txBody>
          <a:bodyPr/>
          <a:lstStyle/>
          <a:p>
            <a:endParaRPr lang="en-BE"/>
          </a:p>
        </p:txBody>
      </p:sp>
      <p:sp>
        <p:nvSpPr>
          <p:cNvPr id="136" name="Google Shape;136;p4"/>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5">
              <a:alphaModFix/>
            </a:blip>
            <a:stretch>
              <a:fillRect/>
            </a:stretch>
          </a:blipFill>
          <a:ln>
            <a:noFill/>
          </a:ln>
        </p:spPr>
        <p:txBody>
          <a:bodyPr/>
          <a:lstStyle/>
          <a:p>
            <a:endParaRPr lang="en-BE"/>
          </a:p>
        </p:txBody>
      </p:sp>
      <p:sp>
        <p:nvSpPr>
          <p:cNvPr id="138" name="Google Shape;138;p4"/>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txBox="1"/>
          <p:nvPr/>
        </p:nvSpPr>
        <p:spPr>
          <a:xfrm>
            <a:off x="5743190" y="7334580"/>
            <a:ext cx="11294551" cy="1323399"/>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600"/>
              <a:buFont typeface="Wingdings" panose="05000000000000000000" pitchFamily="2" charset="2"/>
              <a:buChar char="ü"/>
            </a:pPr>
            <a:r>
              <a:rPr lang="en-US" sz="2000" dirty="0">
                <a:solidFill>
                  <a:schemeClr val="dk1"/>
                </a:solidFill>
                <a:sym typeface="Arial"/>
              </a:rPr>
              <a:t>Ένα μαθησιακό περιβάλλον όπου οι μαθητές συμμετέχουν ενεργά στη δημιουργία και τη διαχείριση των γνώσεών τους, οδηγώντας </a:t>
            </a:r>
            <a:r>
              <a:rPr lang="en-US" sz="2000" dirty="0">
                <a:solidFill>
                  <a:schemeClr val="accent6">
                    <a:lumMod val="75000"/>
                  </a:schemeClr>
                </a:solidFill>
                <a:sym typeface="Arial"/>
              </a:rPr>
              <a:t>σε βαθύτερη μάθηση </a:t>
            </a:r>
            <a:r>
              <a:rPr lang="en-US" sz="2000" dirty="0">
                <a:solidFill>
                  <a:schemeClr val="dk1"/>
                </a:solidFill>
                <a:sym typeface="Arial"/>
              </a:rPr>
              <a:t>και </a:t>
            </a:r>
            <a:r>
              <a:rPr lang="en-US" sz="2000" dirty="0">
                <a:solidFill>
                  <a:schemeClr val="accent6">
                    <a:lumMod val="75000"/>
                  </a:schemeClr>
                </a:solidFill>
                <a:sym typeface="Arial"/>
              </a:rPr>
              <a:t>μεγαλύτερη συγκράτηση.</a:t>
            </a:r>
            <a:endParaRPr sz="2000" dirty="0">
              <a:solidFill>
                <a:schemeClr val="accent6">
                  <a:lumMod val="75000"/>
                </a:schemeClr>
              </a:solidFill>
            </a:endParaRPr>
          </a:p>
          <a:p>
            <a:pPr marL="457200" marR="0" lvl="0" indent="-457200" algn="l" rtl="0">
              <a:spcBef>
                <a:spcPts val="0"/>
              </a:spcBef>
              <a:spcAft>
                <a:spcPts val="0"/>
              </a:spcAft>
              <a:buClr>
                <a:schemeClr val="dk1"/>
              </a:buClr>
              <a:buSzPts val="2600"/>
              <a:buFont typeface="Wingdings" panose="05000000000000000000" pitchFamily="2" charset="2"/>
              <a:buChar char="ü"/>
            </a:pPr>
            <a:r>
              <a:rPr lang="en-US" sz="2000" dirty="0">
                <a:solidFill>
                  <a:schemeClr val="dk1"/>
                </a:solidFill>
                <a:sym typeface="Arial"/>
              </a:rPr>
              <a:t>Οι μαθητές αποκτούν δεξιότητες όχι μόνο για την τάξη, αλλά και για τη </a:t>
            </a:r>
            <a:r>
              <a:rPr lang="en-US" sz="2000" dirty="0">
                <a:solidFill>
                  <a:schemeClr val="accent6">
                    <a:lumMod val="75000"/>
                  </a:schemeClr>
                </a:solidFill>
                <a:sym typeface="Arial"/>
              </a:rPr>
              <a:t>δια βίου μάθηση </a:t>
            </a:r>
            <a:r>
              <a:rPr lang="en-US" sz="2000" dirty="0">
                <a:solidFill>
                  <a:schemeClr val="dk1"/>
                </a:solidFill>
                <a:sym typeface="Arial"/>
              </a:rPr>
              <a:t>και την </a:t>
            </a:r>
            <a:r>
              <a:rPr lang="en-US" sz="2000" dirty="0">
                <a:solidFill>
                  <a:schemeClr val="accent6">
                    <a:lumMod val="75000"/>
                  </a:schemeClr>
                </a:solidFill>
                <a:sym typeface="Arial"/>
              </a:rPr>
              <a:t>επίλυση προβλημάτων σε ποικίλα πλαίσια.</a:t>
            </a:r>
            <a:endParaRPr sz="2000" dirty="0">
              <a:solidFill>
                <a:schemeClr val="accent6">
                  <a:lumMod val="75000"/>
                </a:schemeClr>
              </a:solidFill>
              <a:sym typeface="Arial"/>
            </a:endParaRPr>
          </a:p>
        </p:txBody>
      </p:sp>
      <p:pic>
        <p:nvPicPr>
          <p:cNvPr id="140" name="Google Shape;140;p4"/>
          <p:cNvPicPr preferRelativeResize="0"/>
          <p:nvPr/>
        </p:nvPicPr>
        <p:blipFill rotWithShape="1">
          <a:blip r:embed="rId6">
            <a:alphaModFix/>
          </a:blip>
          <a:srcRect/>
          <a:stretch/>
        </p:blipFill>
        <p:spPr>
          <a:xfrm>
            <a:off x="362921" y="5539607"/>
            <a:ext cx="3062844" cy="3267034"/>
          </a:xfrm>
          <a:prstGeom prst="rect">
            <a:avLst/>
          </a:prstGeom>
          <a:noFill/>
          <a:ln>
            <a:noFill/>
          </a:ln>
        </p:spPr>
      </p:pic>
      <p:sp>
        <p:nvSpPr>
          <p:cNvPr id="2" name="TextBox 1"/>
          <p:cNvSpPr txBox="1"/>
          <p:nvPr/>
        </p:nvSpPr>
        <p:spPr>
          <a:xfrm>
            <a:off x="1997749" y="2758288"/>
            <a:ext cx="10674742" cy="4001095"/>
          </a:xfrm>
          <a:prstGeom prst="rect">
            <a:avLst/>
          </a:prstGeom>
          <a:noFill/>
        </p:spPr>
        <p:txBody>
          <a:bodyPr wrap="square" rtlCol="0">
            <a:spAutoFit/>
          </a:bodyPr>
          <a:lstStyle/>
          <a:p>
            <a:pPr marL="342900" lvl="0" indent="-342900">
              <a:buFont typeface="Wingdings" panose="05000000000000000000" pitchFamily="2" charset="2"/>
              <a:buChar char="ü"/>
            </a:pPr>
            <a:r>
              <a:rPr lang="en-US" sz="2000" dirty="0">
                <a:solidFill>
                  <a:schemeClr val="accent6">
                    <a:lumMod val="75000"/>
                  </a:schemeClr>
                </a:solidFill>
              </a:rPr>
              <a:t>Επ</a:t>
            </a:r>
            <a:r>
              <a:rPr lang="en-US" sz="2000" dirty="0" err="1">
                <a:solidFill>
                  <a:schemeClr val="accent6">
                    <a:lumMod val="75000"/>
                  </a:schemeClr>
                </a:solidFill>
              </a:rPr>
              <a:t>ιλέγ</a:t>
            </a:r>
            <a:r>
              <a:rPr lang="el-GR" sz="2000" dirty="0">
                <a:solidFill>
                  <a:schemeClr val="accent6">
                    <a:lumMod val="75000"/>
                  </a:schemeClr>
                </a:solidFill>
              </a:rPr>
              <a:t>ε</a:t>
            </a:r>
            <a:r>
              <a:rPr lang="en-US" sz="2000" dirty="0" err="1">
                <a:solidFill>
                  <a:schemeClr val="accent6">
                    <a:lumMod val="75000"/>
                  </a:schemeClr>
                </a:solidFill>
              </a:rPr>
              <a:t>τε</a:t>
            </a:r>
            <a:r>
              <a:rPr lang="en-US" sz="2000" dirty="0">
                <a:solidFill>
                  <a:schemeClr val="accent6">
                    <a:lumMod val="75000"/>
                  </a:schemeClr>
                </a:solidFill>
              </a:rPr>
              <a:t> και οργανώνετε </a:t>
            </a:r>
            <a:r>
              <a:rPr lang="en-US" sz="2000" dirty="0"/>
              <a:t>προσεκτικά </a:t>
            </a:r>
            <a:r>
              <a:rPr lang="en-US" sz="2000" dirty="0">
                <a:solidFill>
                  <a:schemeClr val="accent6">
                    <a:lumMod val="75000"/>
                  </a:schemeClr>
                </a:solidFill>
              </a:rPr>
              <a:t>πόρους και δραστηριότητες </a:t>
            </a:r>
            <a:r>
              <a:rPr lang="en-US" sz="2000" dirty="0"/>
              <a:t>που είναι τόσο συναφείς όσο και προκλητικές, προσαρμοσμένες στις διαφορετικές ανάγκες των μαθητών.</a:t>
            </a:r>
          </a:p>
          <a:p>
            <a:pPr marL="342900" lvl="0" indent="-342900">
              <a:buFont typeface="Wingdings" panose="05000000000000000000" pitchFamily="2" charset="2"/>
              <a:buChar char="ü"/>
            </a:pPr>
            <a:endParaRPr lang="en-US" sz="2000" dirty="0">
              <a:solidFill>
                <a:schemeClr val="accent6">
                  <a:lumMod val="75000"/>
                </a:schemeClr>
              </a:solidFill>
            </a:endParaRPr>
          </a:p>
          <a:p>
            <a:pPr marL="342900" lvl="0" indent="-342900">
              <a:buFont typeface="Wingdings" panose="05000000000000000000" pitchFamily="2" charset="2"/>
              <a:buChar char="ü"/>
            </a:pPr>
            <a:r>
              <a:rPr lang="en-US" sz="2000" dirty="0"/>
              <a:t>Ενθαρρύνετε ένα περιβάλλον όπου </a:t>
            </a:r>
            <a:r>
              <a:rPr lang="en-US" sz="2000" dirty="0">
                <a:solidFill>
                  <a:schemeClr val="accent6">
                    <a:lumMod val="75000"/>
                  </a:schemeClr>
                </a:solidFill>
              </a:rPr>
              <a:t>η συνεργασία και ο διάλογος έχουν κεντρική θέση</a:t>
            </a:r>
            <a:r>
              <a:rPr lang="en-US" sz="2000" dirty="0"/>
              <a:t>, ενισχύοντας το βάθος και το εύρος των μαθησιακών εμπειριών.</a:t>
            </a:r>
          </a:p>
          <a:p>
            <a:pPr marL="342900" lvl="0" indent="-342900">
              <a:buFont typeface="Wingdings" panose="05000000000000000000" pitchFamily="2" charset="2"/>
              <a:buChar char="ü"/>
            </a:pPr>
            <a:endParaRPr lang="en-US" sz="2000" dirty="0"/>
          </a:p>
          <a:p>
            <a:pPr marL="342900" lvl="0" indent="-342900">
              <a:buFont typeface="Wingdings" panose="05000000000000000000" pitchFamily="2" charset="2"/>
              <a:buChar char="ü"/>
            </a:pPr>
            <a:r>
              <a:rPr lang="en-US" sz="2000" dirty="0"/>
              <a:t>Ισορροπείτε διάφορες οπτικές γωνίες και πηγές πληροφοριών για να </a:t>
            </a:r>
            <a:r>
              <a:rPr lang="en-US" sz="2000" dirty="0">
                <a:solidFill>
                  <a:schemeClr val="accent6">
                    <a:lumMod val="75000"/>
                  </a:schemeClr>
                </a:solidFill>
              </a:rPr>
              <a:t>καθοδηγήσετε τους μαθητές </a:t>
            </a:r>
            <a:r>
              <a:rPr lang="en-US" sz="2000" dirty="0"/>
              <a:t>προς μια συνεκτική και ολοκληρωμένη κατανόηση.</a:t>
            </a:r>
          </a:p>
          <a:p>
            <a:pPr marL="342900" lvl="0" indent="-342900">
              <a:buFont typeface="Wingdings" panose="05000000000000000000" pitchFamily="2" charset="2"/>
              <a:buChar char="ü"/>
            </a:pPr>
            <a:endParaRPr lang="en-US" sz="2000" dirty="0">
              <a:solidFill>
                <a:schemeClr val="accent6">
                  <a:lumMod val="75000"/>
                </a:schemeClr>
              </a:solidFill>
            </a:endParaRPr>
          </a:p>
          <a:p>
            <a:pPr marL="342900" lvl="0" indent="-342900">
              <a:buFont typeface="Wingdings" panose="05000000000000000000" pitchFamily="2" charset="2"/>
              <a:buChar char="ü"/>
            </a:pPr>
            <a:r>
              <a:rPr lang="en-US" sz="2000" dirty="0" err="1">
                <a:solidFill>
                  <a:schemeClr val="accent6">
                    <a:lumMod val="75000"/>
                  </a:schemeClr>
                </a:solidFill>
              </a:rPr>
              <a:t>Εμ</a:t>
            </a:r>
            <a:r>
              <a:rPr lang="en-US" sz="2000" dirty="0">
                <a:solidFill>
                  <a:schemeClr val="accent6">
                    <a:lumMod val="75000"/>
                  </a:schemeClr>
                </a:solidFill>
              </a:rPr>
              <a:t>πνέ</a:t>
            </a:r>
            <a:r>
              <a:rPr lang="el-GR" sz="2000" dirty="0" err="1">
                <a:solidFill>
                  <a:schemeClr val="accent6">
                    <a:lumMod val="75000"/>
                  </a:schemeClr>
                </a:solidFill>
              </a:rPr>
              <a:t>ετε</a:t>
            </a:r>
            <a:r>
              <a:rPr lang="el-GR" sz="2000" dirty="0">
                <a:solidFill>
                  <a:schemeClr val="accent6">
                    <a:lumMod val="75000"/>
                  </a:schemeClr>
                </a:solidFill>
              </a:rPr>
              <a:t> </a:t>
            </a:r>
            <a:r>
              <a:rPr lang="en-US" sz="2000" dirty="0" err="1">
                <a:solidFill>
                  <a:schemeClr val="accent6">
                    <a:lumMod val="75000"/>
                  </a:schemeClr>
                </a:solidFill>
              </a:rPr>
              <a:t>τους</a:t>
            </a:r>
            <a:r>
              <a:rPr lang="en-US" sz="2000" dirty="0">
                <a:solidFill>
                  <a:schemeClr val="accent6">
                    <a:lumMod val="75000"/>
                  </a:schemeClr>
                </a:solidFill>
              </a:rPr>
              <a:t> μαθητές </a:t>
            </a:r>
            <a:r>
              <a:rPr lang="en-US" sz="2000" dirty="0"/>
              <a:t>να προχωρήσουν πέρα από την απλή κατανόηση στη δημιουργία και τη συνεισφορά νέων γνώσεων, καλλιεργώντας μια κουλτούρα </a:t>
            </a:r>
            <a:r>
              <a:rPr lang="en-US" sz="2000" dirty="0">
                <a:solidFill>
                  <a:schemeClr val="accent6">
                    <a:lumMod val="75000"/>
                  </a:schemeClr>
                </a:solidFill>
              </a:rPr>
              <a:t>καινοτομίας </a:t>
            </a:r>
            <a:r>
              <a:rPr lang="en-US" sz="2000" dirty="0"/>
              <a:t>και </a:t>
            </a:r>
            <a:r>
              <a:rPr lang="en-US" sz="2000" dirty="0">
                <a:solidFill>
                  <a:schemeClr val="accent6">
                    <a:lumMod val="75000"/>
                  </a:schemeClr>
                </a:solidFill>
              </a:rPr>
              <a:t>κριτικής σκέψης</a:t>
            </a:r>
            <a:r>
              <a:rPr lang="en-US" sz="2000" dirty="0"/>
              <a:t>.</a:t>
            </a:r>
          </a:p>
          <a:p>
            <a:endParaRPr lang="en-US" dirty="0"/>
          </a:p>
        </p:txBody>
      </p:sp>
      <p:sp>
        <p:nvSpPr>
          <p:cNvPr id="3" name="Bent-Up Arrow 2"/>
          <p:cNvSpPr/>
          <p:nvPr/>
        </p:nvSpPr>
        <p:spPr>
          <a:xfrm rot="10800000" flipH="1">
            <a:off x="13196244" y="4639860"/>
            <a:ext cx="1902236" cy="2508406"/>
          </a:xfrm>
          <a:prstGeom prst="bentUpArrow">
            <a:avLst>
              <a:gd name="adj1" fmla="val 27941"/>
              <a:gd name="adj2" fmla="val 23907"/>
              <a:gd name="adj3" fmla="val 25000"/>
            </a:avLst>
          </a:prstGeom>
          <a:noFill/>
          <a:ln w="762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4" name="TextBox 3"/>
          <p:cNvSpPr txBox="1"/>
          <p:nvPr/>
        </p:nvSpPr>
        <p:spPr>
          <a:xfrm>
            <a:off x="15285475" y="4654408"/>
            <a:ext cx="617654" cy="2062103"/>
          </a:xfrm>
          <a:prstGeom prst="rect">
            <a:avLst/>
          </a:prstGeom>
          <a:noFill/>
        </p:spPr>
        <p:txBody>
          <a:bodyPr wrap="square" rtlCol="0">
            <a:spAutoFit/>
          </a:bodyPr>
          <a:lstStyle/>
          <a:p>
            <a:r>
              <a:rPr lang="en-US" sz="1600" b="1" dirty="0"/>
              <a:t>O</a:t>
            </a:r>
          </a:p>
          <a:p>
            <a:r>
              <a:rPr lang="en-US" sz="1600" b="1" dirty="0"/>
              <a:t>U</a:t>
            </a:r>
          </a:p>
          <a:p>
            <a:r>
              <a:rPr lang="en-US" sz="1600" b="1" dirty="0"/>
              <a:t>T</a:t>
            </a:r>
          </a:p>
          <a:p>
            <a:r>
              <a:rPr lang="en-US" sz="1600" b="1" dirty="0"/>
              <a:t>C</a:t>
            </a:r>
          </a:p>
          <a:p>
            <a:r>
              <a:rPr lang="en-US" sz="1600" b="1" dirty="0"/>
              <a:t>O</a:t>
            </a:r>
          </a:p>
          <a:p>
            <a:r>
              <a:rPr lang="en-US" sz="1600" b="1" dirty="0"/>
              <a:t>M</a:t>
            </a:r>
          </a:p>
          <a:p>
            <a:r>
              <a:rPr lang="en-US" sz="1600" b="1" dirty="0"/>
              <a:t>E</a:t>
            </a:r>
          </a:p>
          <a:p>
            <a:r>
              <a:rPr lang="en-US" sz="1600" b="1" dirty="0"/>
              <a:t>S</a:t>
            </a:r>
          </a:p>
        </p:txBody>
      </p:sp>
      <p:sp>
        <p:nvSpPr>
          <p:cNvPr id="5" name="Google Shape;128;p3">
            <a:extLst>
              <a:ext uri="{FF2B5EF4-FFF2-40B4-BE49-F238E27FC236}">
                <a16:creationId xmlns:a16="http://schemas.microsoft.com/office/drawing/2014/main" id="{477934A2-A535-08F0-CEA3-93203B3E1807}"/>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6" name="Google Shape;92;p1">
            <a:extLst>
              <a:ext uri="{FF2B5EF4-FFF2-40B4-BE49-F238E27FC236}">
                <a16:creationId xmlns:a16="http://schemas.microsoft.com/office/drawing/2014/main" id="{7FB983B6-9DBE-15DC-8480-AB50637CD2A5}"/>
              </a:ext>
            </a:extLst>
          </p:cNvPr>
          <p:cNvPicPr preferRelativeResize="0"/>
          <p:nvPr/>
        </p:nvPicPr>
        <p:blipFill rotWithShape="1">
          <a:blip r:embed="rId7">
            <a:alphaModFix/>
          </a:blip>
          <a:srcRect/>
          <a:stretch/>
        </p:blipFill>
        <p:spPr>
          <a:xfrm>
            <a:off x="16417863" y="9142466"/>
            <a:ext cx="1310997" cy="4767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4"/>
          <p:cNvSpPr/>
          <p:nvPr/>
        </p:nvSpPr>
        <p:spPr>
          <a:xfrm>
            <a:off x="17041242" y="-2062956"/>
            <a:ext cx="1246758" cy="10437232"/>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213919" y="-2717471"/>
            <a:ext cx="623379" cy="14348459"/>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rot="-5400000">
            <a:off x="8522371" y="-8522371"/>
            <a:ext cx="1246758" cy="18291501"/>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rot="-5400000">
            <a:off x="17469080" y="0"/>
            <a:ext cx="818920" cy="818920"/>
          </a:xfrm>
          <a:custGeom>
            <a:avLst/>
            <a:gdLst/>
            <a:ahLst/>
            <a:cxnLst/>
            <a:rect l="l" t="t" r="r" b="b"/>
            <a:pathLst>
              <a:path w="818920" h="818920" extrusionOk="0">
                <a:moveTo>
                  <a:pt x="0" y="0"/>
                </a:moveTo>
                <a:lnTo>
                  <a:pt x="818920" y="0"/>
                </a:lnTo>
                <a:lnTo>
                  <a:pt x="818920" y="818920"/>
                </a:lnTo>
                <a:lnTo>
                  <a:pt x="0" y="818920"/>
                </a:lnTo>
                <a:lnTo>
                  <a:pt x="0" y="0"/>
                </a:lnTo>
                <a:close/>
              </a:path>
            </a:pathLst>
          </a:custGeom>
          <a:blipFill rotWithShape="1">
            <a:blip r:embed="rId3">
              <a:alphaModFix/>
            </a:blip>
            <a:stretch>
              <a:fillRect/>
            </a:stretch>
          </a:blipFill>
          <a:ln>
            <a:noFill/>
          </a:ln>
        </p:spPr>
        <p:txBody>
          <a:bodyPr/>
          <a:lstStyle/>
          <a:p>
            <a:endParaRPr lang="en-BE"/>
          </a:p>
        </p:txBody>
      </p:sp>
      <p:sp>
        <p:nvSpPr>
          <p:cNvPr id="130" name="Google Shape;130;p4"/>
          <p:cNvSpPr/>
          <p:nvPr/>
        </p:nvSpPr>
        <p:spPr>
          <a:xfrm rot="5400000">
            <a:off x="0" y="9464579"/>
            <a:ext cx="818920" cy="818920"/>
          </a:xfrm>
          <a:custGeom>
            <a:avLst/>
            <a:gdLst/>
            <a:ahLst/>
            <a:cxnLst/>
            <a:rect l="l" t="t" r="r" b="b"/>
            <a:pathLst>
              <a:path w="818920" h="818920" extrusionOk="0">
                <a:moveTo>
                  <a:pt x="0" y="0"/>
                </a:moveTo>
                <a:lnTo>
                  <a:pt x="818920" y="0"/>
                </a:lnTo>
                <a:lnTo>
                  <a:pt x="818920" y="818920"/>
                </a:lnTo>
                <a:lnTo>
                  <a:pt x="0" y="818920"/>
                </a:lnTo>
                <a:lnTo>
                  <a:pt x="0" y="0"/>
                </a:lnTo>
                <a:close/>
              </a:path>
            </a:pathLst>
          </a:custGeom>
          <a:blipFill rotWithShape="1">
            <a:blip r:embed="rId3">
              <a:alphaModFix/>
            </a:blip>
            <a:stretch>
              <a:fillRect/>
            </a:stretch>
          </a:blipFill>
          <a:ln>
            <a:noFill/>
          </a:ln>
        </p:spPr>
        <p:txBody>
          <a:bodyPr/>
          <a:lstStyle/>
          <a:p>
            <a:endParaRPr lang="en-BE"/>
          </a:p>
        </p:txBody>
      </p:sp>
      <p:sp>
        <p:nvSpPr>
          <p:cNvPr id="131" name="Google Shape;131;p4"/>
          <p:cNvSpPr/>
          <p:nvPr/>
        </p:nvSpPr>
        <p:spPr>
          <a:xfrm>
            <a:off x="385667" y="409460"/>
            <a:ext cx="433253" cy="433253"/>
          </a:xfrm>
          <a:custGeom>
            <a:avLst/>
            <a:gdLst/>
            <a:ahLst/>
            <a:cxnLst/>
            <a:rect l="l" t="t" r="r" b="b"/>
            <a:pathLst>
              <a:path w="6350000" h="6350000" extrusionOk="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17469080" y="9464579"/>
            <a:ext cx="433253" cy="433253"/>
          </a:xfrm>
          <a:custGeom>
            <a:avLst/>
            <a:gdLst/>
            <a:ahLst/>
            <a:cxnLst/>
            <a:rect l="l" t="t" r="r" b="b"/>
            <a:pathLst>
              <a:path w="6350000" h="6350000" extrusionOk="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txBox="1"/>
          <p:nvPr/>
        </p:nvSpPr>
        <p:spPr>
          <a:xfrm>
            <a:off x="818920" y="1579139"/>
            <a:ext cx="12181388" cy="492443"/>
          </a:xfrm>
          <a:prstGeom prst="rect">
            <a:avLst/>
          </a:prstGeom>
          <a:noFill/>
          <a:ln>
            <a:noFill/>
          </a:ln>
        </p:spPr>
        <p:txBody>
          <a:bodyPr spcFirstLastPara="1" wrap="square" lIns="0" tIns="0" rIns="0" bIns="0" anchor="t" anchorCtr="0">
            <a:spAutoFit/>
          </a:bodyPr>
          <a:lstStyle/>
          <a:p>
            <a:pPr lvl="0"/>
            <a:r>
              <a:rPr lang="en-US" sz="3200" dirty="0">
                <a:solidFill>
                  <a:srgbClr val="033C5B"/>
                </a:solidFill>
              </a:rPr>
              <a:t>Mystery Box Challenge: Ξεκλειδώστε τη γνώση</a:t>
            </a:r>
            <a:endParaRPr sz="8799" dirty="0">
              <a:solidFill>
                <a:srgbClr val="033C5B"/>
              </a:solidFill>
              <a:latin typeface="Arial"/>
              <a:ea typeface="Arial"/>
              <a:cs typeface="Arial"/>
              <a:sym typeface="Arial"/>
            </a:endParaRPr>
          </a:p>
        </p:txBody>
      </p:sp>
      <p:sp>
        <p:nvSpPr>
          <p:cNvPr id="135" name="Google Shape;135;p4"/>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4">
              <a:alphaModFix/>
            </a:blip>
            <a:stretch>
              <a:fillRect/>
            </a:stretch>
          </a:blipFill>
          <a:ln>
            <a:noFill/>
          </a:ln>
        </p:spPr>
        <p:txBody>
          <a:bodyPr/>
          <a:lstStyle/>
          <a:p>
            <a:endParaRPr lang="en-BE"/>
          </a:p>
        </p:txBody>
      </p:sp>
      <p:sp>
        <p:nvSpPr>
          <p:cNvPr id="136" name="Google Shape;136;p4"/>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5">
              <a:alphaModFix/>
            </a:blip>
            <a:stretch>
              <a:fillRect/>
            </a:stretch>
          </a:blipFill>
          <a:ln>
            <a:noFill/>
          </a:ln>
        </p:spPr>
        <p:txBody>
          <a:bodyPr/>
          <a:lstStyle/>
          <a:p>
            <a:endParaRPr lang="en-BE"/>
          </a:p>
        </p:txBody>
      </p:sp>
      <p:sp>
        <p:nvSpPr>
          <p:cNvPr id="138" name="Google Shape;138;p4"/>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1947388" y="3516173"/>
            <a:ext cx="5783447" cy="4093428"/>
          </a:xfrm>
          <a:prstGeom prst="rect">
            <a:avLst/>
          </a:prstGeom>
          <a:noFill/>
        </p:spPr>
        <p:txBody>
          <a:bodyPr wrap="square" rtlCol="0">
            <a:spAutoFit/>
          </a:bodyPr>
          <a:lstStyle/>
          <a:p>
            <a:endParaRPr lang="en-US" sz="2000" dirty="0"/>
          </a:p>
          <a:p>
            <a:r>
              <a:rPr lang="en-US" sz="2000" dirty="0"/>
              <a:t>Φανταστείτε ότι κάθε ρόλος του εκπαιδευτικού ως διαχειριστή γνώσης είναι ένα κουτί μυστηρίου που πρέπει να </a:t>
            </a:r>
            <a:r>
              <a:rPr lang="el-GR" sz="2000" dirty="0"/>
              <a:t>ανοιχθεί</a:t>
            </a:r>
            <a:r>
              <a:rPr lang="en-US" sz="2000" dirty="0"/>
              <a:t> και να λυθεί!</a:t>
            </a:r>
          </a:p>
          <a:p>
            <a:r>
              <a:rPr lang="en-US" sz="2000" dirty="0"/>
              <a:t>Θα λάβετε στοιχεία για το τι υπάρχει μέσα σε κάθε κουτί (το οποίο αντιστοιχεί σε έναν από τους ρόλους του δασκάλου) και στη συνέχεια θα ολοκληρώσετε την πρόκληση που σχετίζεται με το συγκεκριμένο κουτί.</a:t>
            </a:r>
          </a:p>
          <a:p>
            <a:r>
              <a:rPr lang="en-US" sz="2000" dirty="0"/>
              <a:t>Κάθε εργασία είναι αναστοχαστική, επιτρέποντάς σας να σχεδιάσετε, να προβληματιστείτε και να σκεφτείτε κριτικά για το πώς να εφαρμόσετε αυτούς τους ρόλους μόνοι σας.</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2873" y="2945632"/>
            <a:ext cx="5224748" cy="5207449"/>
          </a:xfrm>
          <a:prstGeom prst="rect">
            <a:avLst/>
          </a:prstGeom>
        </p:spPr>
      </p:pic>
      <p:sp>
        <p:nvSpPr>
          <p:cNvPr id="2" name="TextBox 1"/>
          <p:cNvSpPr txBox="1"/>
          <p:nvPr/>
        </p:nvSpPr>
        <p:spPr>
          <a:xfrm>
            <a:off x="2956987" y="2764390"/>
            <a:ext cx="3477490" cy="584775"/>
          </a:xfrm>
          <a:prstGeom prst="rect">
            <a:avLst/>
          </a:prstGeom>
          <a:noFill/>
        </p:spPr>
        <p:txBody>
          <a:bodyPr wrap="square" rtlCol="0">
            <a:spAutoFit/>
          </a:bodyPr>
          <a:lstStyle/>
          <a:p>
            <a:r>
              <a:rPr lang="en-US" sz="3200" b="1" dirty="0">
                <a:solidFill>
                  <a:schemeClr val="accent6">
                    <a:lumMod val="75000"/>
                  </a:schemeClr>
                </a:solidFill>
              </a:rPr>
              <a:t>Πώς να παίξετε</a:t>
            </a:r>
          </a:p>
        </p:txBody>
      </p:sp>
      <p:sp>
        <p:nvSpPr>
          <p:cNvPr id="3" name="Google Shape;128;p3">
            <a:extLst>
              <a:ext uri="{FF2B5EF4-FFF2-40B4-BE49-F238E27FC236}">
                <a16:creationId xmlns:a16="http://schemas.microsoft.com/office/drawing/2014/main" id="{A0B56F18-9607-1D8D-C745-0C3FF16739DF}"/>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4" name="Google Shape;92;p1">
            <a:extLst>
              <a:ext uri="{FF2B5EF4-FFF2-40B4-BE49-F238E27FC236}">
                <a16:creationId xmlns:a16="http://schemas.microsoft.com/office/drawing/2014/main" id="{0C465EE7-F5BD-57B8-2D46-F85F8FB21229}"/>
              </a:ext>
            </a:extLst>
          </p:cNvPr>
          <p:cNvPicPr preferRelativeResize="0"/>
          <p:nvPr/>
        </p:nvPicPr>
        <p:blipFill rotWithShape="1">
          <a:blip r:embed="rId7">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3946438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4"/>
          <p:cNvSpPr/>
          <p:nvPr/>
        </p:nvSpPr>
        <p:spPr>
          <a:xfrm>
            <a:off x="17041242" y="-2062956"/>
            <a:ext cx="1246758" cy="10437232"/>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213919" y="-2717471"/>
            <a:ext cx="623379" cy="14348459"/>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rot="-5400000">
            <a:off x="8522371" y="-8522371"/>
            <a:ext cx="1246758" cy="18291501"/>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rot="-5400000">
            <a:off x="17469080" y="0"/>
            <a:ext cx="818920" cy="818920"/>
          </a:xfrm>
          <a:custGeom>
            <a:avLst/>
            <a:gdLst/>
            <a:ahLst/>
            <a:cxnLst/>
            <a:rect l="l" t="t" r="r" b="b"/>
            <a:pathLst>
              <a:path w="818920" h="818920" extrusionOk="0">
                <a:moveTo>
                  <a:pt x="0" y="0"/>
                </a:moveTo>
                <a:lnTo>
                  <a:pt x="818920" y="0"/>
                </a:lnTo>
                <a:lnTo>
                  <a:pt x="818920" y="818920"/>
                </a:lnTo>
                <a:lnTo>
                  <a:pt x="0" y="818920"/>
                </a:lnTo>
                <a:lnTo>
                  <a:pt x="0" y="0"/>
                </a:lnTo>
                <a:close/>
              </a:path>
            </a:pathLst>
          </a:custGeom>
          <a:blipFill rotWithShape="1">
            <a:blip r:embed="rId3">
              <a:alphaModFix/>
            </a:blip>
            <a:stretch>
              <a:fillRect/>
            </a:stretch>
          </a:blipFill>
          <a:ln>
            <a:noFill/>
          </a:ln>
        </p:spPr>
        <p:txBody>
          <a:bodyPr/>
          <a:lstStyle/>
          <a:p>
            <a:endParaRPr lang="en-BE"/>
          </a:p>
        </p:txBody>
      </p:sp>
      <p:sp>
        <p:nvSpPr>
          <p:cNvPr id="130" name="Google Shape;130;p4"/>
          <p:cNvSpPr/>
          <p:nvPr/>
        </p:nvSpPr>
        <p:spPr>
          <a:xfrm rot="5400000">
            <a:off x="0" y="9464579"/>
            <a:ext cx="818920" cy="818920"/>
          </a:xfrm>
          <a:custGeom>
            <a:avLst/>
            <a:gdLst/>
            <a:ahLst/>
            <a:cxnLst/>
            <a:rect l="l" t="t" r="r" b="b"/>
            <a:pathLst>
              <a:path w="818920" h="818920" extrusionOk="0">
                <a:moveTo>
                  <a:pt x="0" y="0"/>
                </a:moveTo>
                <a:lnTo>
                  <a:pt x="818920" y="0"/>
                </a:lnTo>
                <a:lnTo>
                  <a:pt x="818920" y="818920"/>
                </a:lnTo>
                <a:lnTo>
                  <a:pt x="0" y="818920"/>
                </a:lnTo>
                <a:lnTo>
                  <a:pt x="0" y="0"/>
                </a:lnTo>
                <a:close/>
              </a:path>
            </a:pathLst>
          </a:custGeom>
          <a:blipFill rotWithShape="1">
            <a:blip r:embed="rId3">
              <a:alphaModFix/>
            </a:blip>
            <a:stretch>
              <a:fillRect/>
            </a:stretch>
          </a:blipFill>
          <a:ln>
            <a:noFill/>
          </a:ln>
        </p:spPr>
        <p:txBody>
          <a:bodyPr/>
          <a:lstStyle/>
          <a:p>
            <a:endParaRPr lang="en-BE"/>
          </a:p>
        </p:txBody>
      </p:sp>
      <p:sp>
        <p:nvSpPr>
          <p:cNvPr id="131" name="Google Shape;131;p4"/>
          <p:cNvSpPr/>
          <p:nvPr/>
        </p:nvSpPr>
        <p:spPr>
          <a:xfrm>
            <a:off x="385667" y="409460"/>
            <a:ext cx="433253" cy="433253"/>
          </a:xfrm>
          <a:custGeom>
            <a:avLst/>
            <a:gdLst/>
            <a:ahLst/>
            <a:cxnLst/>
            <a:rect l="l" t="t" r="r" b="b"/>
            <a:pathLst>
              <a:path w="6350000" h="6350000" extrusionOk="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17469080" y="9464579"/>
            <a:ext cx="433253" cy="433253"/>
          </a:xfrm>
          <a:custGeom>
            <a:avLst/>
            <a:gdLst/>
            <a:ahLst/>
            <a:cxnLst/>
            <a:rect l="l" t="t" r="r" b="b"/>
            <a:pathLst>
              <a:path w="6350000" h="6350000" extrusionOk="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txBox="1"/>
          <p:nvPr/>
        </p:nvSpPr>
        <p:spPr>
          <a:xfrm>
            <a:off x="818920" y="1579139"/>
            <a:ext cx="12181388" cy="984885"/>
          </a:xfrm>
          <a:prstGeom prst="rect">
            <a:avLst/>
          </a:prstGeom>
          <a:noFill/>
          <a:ln>
            <a:noFill/>
          </a:ln>
        </p:spPr>
        <p:txBody>
          <a:bodyPr spcFirstLastPara="1" wrap="square" lIns="0" tIns="0" rIns="0" bIns="0" anchor="t" anchorCtr="0">
            <a:spAutoFit/>
          </a:bodyPr>
          <a:lstStyle/>
          <a:p>
            <a:pPr lvl="0"/>
            <a:r>
              <a:rPr lang="en-US" sz="3200" dirty="0">
                <a:solidFill>
                  <a:srgbClr val="033C5B"/>
                </a:solidFill>
              </a:rPr>
              <a:t>Mystery Box Challenge: Ξεκλειδώστε τη γνώση</a:t>
            </a:r>
            <a:br>
              <a:rPr lang="en-US" sz="3200" dirty="0">
                <a:solidFill>
                  <a:srgbClr val="033C5B"/>
                </a:solidFill>
              </a:rPr>
            </a:br>
            <a:r>
              <a:rPr lang="en-US" sz="3200" dirty="0">
                <a:solidFill>
                  <a:srgbClr val="033C5B"/>
                </a:solidFill>
              </a:rPr>
              <a:t>Τα κουτιά</a:t>
            </a:r>
            <a:endParaRPr sz="8799" dirty="0">
              <a:solidFill>
                <a:srgbClr val="033C5B"/>
              </a:solidFill>
              <a:latin typeface="Arial"/>
              <a:ea typeface="Arial"/>
              <a:cs typeface="Arial"/>
              <a:sym typeface="Arial"/>
            </a:endParaRPr>
          </a:p>
        </p:txBody>
      </p:sp>
      <p:sp>
        <p:nvSpPr>
          <p:cNvPr id="135" name="Google Shape;135;p4"/>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4">
              <a:alphaModFix/>
            </a:blip>
            <a:stretch>
              <a:fillRect/>
            </a:stretch>
          </a:blipFill>
          <a:ln>
            <a:noFill/>
          </a:ln>
        </p:spPr>
        <p:txBody>
          <a:bodyPr/>
          <a:lstStyle/>
          <a:p>
            <a:endParaRPr lang="en-BE"/>
          </a:p>
        </p:txBody>
      </p:sp>
      <p:sp>
        <p:nvSpPr>
          <p:cNvPr id="136" name="Google Shape;136;p4"/>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5">
              <a:alphaModFix/>
            </a:blip>
            <a:stretch>
              <a:fillRect/>
            </a:stretch>
          </a:blipFill>
          <a:ln>
            <a:noFill/>
          </a:ln>
        </p:spPr>
        <p:txBody>
          <a:bodyPr/>
          <a:lstStyle/>
          <a:p>
            <a:endParaRPr lang="en-BE"/>
          </a:p>
        </p:txBody>
      </p:sp>
      <p:sp>
        <p:nvSpPr>
          <p:cNvPr id="138" name="Google Shape;138;p4"/>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 name="Straight Connector 7"/>
          <p:cNvCxnSpPr/>
          <p:nvPr/>
        </p:nvCxnSpPr>
        <p:spPr>
          <a:xfrm>
            <a:off x="8711496" y="2947500"/>
            <a:ext cx="27709" cy="54097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3532984" y="5609238"/>
            <a:ext cx="9130146" cy="7424"/>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6416" y="2685808"/>
            <a:ext cx="7745282" cy="3231654"/>
          </a:xfrm>
          <a:prstGeom prst="rect">
            <a:avLst/>
          </a:prstGeom>
          <a:noFill/>
        </p:spPr>
        <p:txBody>
          <a:bodyPr wrap="square" rtlCol="0">
            <a:spAutoFit/>
          </a:bodyPr>
          <a:lstStyle/>
          <a:p>
            <a:r>
              <a:rPr lang="en-US" sz="2000" b="1" dirty="0">
                <a:solidFill>
                  <a:schemeClr val="accent6">
                    <a:lumMod val="75000"/>
                  </a:schemeClr>
                </a:solidFill>
                <a:effectLst>
                  <a:outerShdw blurRad="38100" dist="38100" dir="2700000" algn="tl">
                    <a:srgbClr val="000000">
                      <a:alpha val="43137"/>
                    </a:srgbClr>
                  </a:outerShdw>
                </a:effectLst>
              </a:rPr>
              <a:t>Σε έναν κόσμο υπερφόρτωσης πληροφοριών, ο ρόλος σας είναι να επιμεληθείτε τους σωστούς πόρους. Τι θα επιλέξετε;</a:t>
            </a:r>
          </a:p>
          <a:p>
            <a:r>
              <a:rPr lang="en-US" sz="1800" b="1" dirty="0">
                <a:solidFill>
                  <a:schemeClr val="accent6">
                    <a:lumMod val="75000"/>
                  </a:schemeClr>
                </a:solidFill>
              </a:rPr>
              <a:t>Επιλέξτε και επιμεληθείτε τους πόρους </a:t>
            </a:r>
            <a:r>
              <a:rPr lang="en-US" sz="1800" dirty="0"/>
              <a:t>για ένα συγκεκριμένο θέμα μαθήματος. </a:t>
            </a:r>
          </a:p>
          <a:p>
            <a:r>
              <a:rPr lang="en-US" sz="1800" dirty="0"/>
              <a:t>Επιλέξτε: </a:t>
            </a:r>
          </a:p>
          <a:p>
            <a:pPr marL="457200" indent="-457200">
              <a:buFont typeface="Wingdings" panose="05000000000000000000" pitchFamily="2" charset="2"/>
              <a:buChar char="ü"/>
            </a:pPr>
            <a:r>
              <a:rPr lang="en-US" sz="1800" dirty="0"/>
              <a:t>1 πηγή υψηλής ποιότητας και εξηγήστε γιατί είναι χρήσιμη</a:t>
            </a:r>
          </a:p>
          <a:p>
            <a:pPr marL="457200" indent="-457200">
              <a:buFont typeface="Wingdings" panose="05000000000000000000" pitchFamily="2" charset="2"/>
              <a:buChar char="ü"/>
            </a:pPr>
            <a:r>
              <a:rPr lang="en-US" sz="1800" dirty="0"/>
              <a:t>1 παραπλανητική πηγή και εξηγήστε γιατί είναι προβληματική</a:t>
            </a:r>
          </a:p>
          <a:p>
            <a:pPr marL="457200" indent="-457200">
              <a:buFont typeface="Wingdings" panose="05000000000000000000" pitchFamily="2" charset="2"/>
              <a:buChar char="ü"/>
            </a:pPr>
            <a:r>
              <a:rPr lang="en-US" sz="1800" dirty="0"/>
              <a:t>1 μη παραδοσιακή πηγή (π.χ. ένα μιμίδιο ή μια ανάρτηση στα μέσα κοινωνικής δικτύωσης) και εξηγήστε πώς μπορεί να εμπλέξει τους μαθητές.</a:t>
            </a:r>
          </a:p>
          <a:p>
            <a:endParaRPr lang="en-US" sz="2000" dirty="0"/>
          </a:p>
        </p:txBody>
      </p:sp>
      <p:sp>
        <p:nvSpPr>
          <p:cNvPr id="28" name="TextBox 27"/>
          <p:cNvSpPr txBox="1"/>
          <p:nvPr/>
        </p:nvSpPr>
        <p:spPr>
          <a:xfrm>
            <a:off x="9115197" y="2754335"/>
            <a:ext cx="8552924" cy="2985433"/>
          </a:xfrm>
          <a:prstGeom prst="rect">
            <a:avLst/>
          </a:prstGeom>
          <a:noFill/>
        </p:spPr>
        <p:txBody>
          <a:bodyPr wrap="square" rtlCol="0">
            <a:spAutoFit/>
          </a:bodyPr>
          <a:lstStyle/>
          <a:p>
            <a:r>
              <a:rPr lang="en-US" sz="2000" b="1" dirty="0">
                <a:solidFill>
                  <a:schemeClr val="accent6">
                    <a:lumMod val="75000"/>
                  </a:schemeClr>
                </a:solidFill>
                <a:effectLst>
                  <a:outerShdw blurRad="38100" dist="38100" dir="2700000" algn="tl">
                    <a:srgbClr val="000000">
                      <a:alpha val="43137"/>
                    </a:srgbClr>
                  </a:outerShdw>
                </a:effectLst>
              </a:rPr>
              <a:t>Έχετε επιμεληθεί τους πόρους, αλλά τώρα πρέπει να καθοδηγήσετε τους μαθητές σας σε αυτούς. Πώς θα διευκολύνετε το μαθησιακό τους ταξίδι;</a:t>
            </a:r>
          </a:p>
          <a:p>
            <a:endParaRPr lang="en-US" sz="2000" b="1" dirty="0">
              <a:solidFill>
                <a:schemeClr val="accent6">
                  <a:lumMod val="75000"/>
                </a:schemeClr>
              </a:solidFill>
              <a:effectLst>
                <a:outerShdw blurRad="38100" dist="38100" dir="2700000" algn="tl">
                  <a:srgbClr val="000000">
                    <a:alpha val="43137"/>
                  </a:srgbClr>
                </a:outerShdw>
              </a:effectLst>
            </a:endParaRPr>
          </a:p>
          <a:p>
            <a:pPr marL="457200" indent="-457200">
              <a:buFont typeface="Wingdings" panose="05000000000000000000" pitchFamily="2" charset="2"/>
              <a:buChar char="ü"/>
            </a:pPr>
            <a:r>
              <a:rPr lang="en-US" sz="1800" dirty="0"/>
              <a:t>Δημιουργήστε μια πορεία μάθησης χρησιμοποιώντας τους επιμελημένους πόρους. </a:t>
            </a:r>
          </a:p>
          <a:p>
            <a:pPr marL="457200" indent="-457200">
              <a:buFont typeface="Wingdings" panose="05000000000000000000" pitchFamily="2" charset="2"/>
              <a:buChar char="ü"/>
            </a:pPr>
            <a:r>
              <a:rPr lang="en-US" sz="1800" dirty="0"/>
              <a:t>Δώστε 2 βασικές ερωτήσεις για να βοηθήσετε τους μαθητές να συνδέσουν τη θεωρία με την πράξη.</a:t>
            </a:r>
          </a:p>
          <a:p>
            <a:pPr marL="457200" indent="-457200">
              <a:buFont typeface="Wingdings" panose="05000000000000000000" pitchFamily="2" charset="2"/>
              <a:buChar char="ü"/>
            </a:pPr>
            <a:r>
              <a:rPr lang="en-US" sz="1800" dirty="0"/>
              <a:t>Περιγράψτε πώς θα βοηθούσατε τους μαθητές που αντιμετωπίζουν δυσκολίες χωρίς να δώσετε άμεσες απαντήσεις.</a:t>
            </a:r>
            <a:endParaRPr lang="en-US" sz="1800" dirty="0">
              <a:solidFill>
                <a:schemeClr val="tx1"/>
              </a:solidFill>
            </a:endParaRPr>
          </a:p>
        </p:txBody>
      </p:sp>
      <p:sp>
        <p:nvSpPr>
          <p:cNvPr id="29" name="TextBox 28"/>
          <p:cNvSpPr txBox="1"/>
          <p:nvPr/>
        </p:nvSpPr>
        <p:spPr>
          <a:xfrm>
            <a:off x="930742" y="5652351"/>
            <a:ext cx="7745282" cy="3293209"/>
          </a:xfrm>
          <a:prstGeom prst="rect">
            <a:avLst/>
          </a:prstGeom>
          <a:noFill/>
        </p:spPr>
        <p:txBody>
          <a:bodyPr wrap="square" rtlCol="0">
            <a:spAutoFit/>
          </a:bodyPr>
          <a:lstStyle/>
          <a:p>
            <a:r>
              <a:rPr lang="en-US" sz="2000" b="1" dirty="0">
                <a:solidFill>
                  <a:schemeClr val="accent6">
                    <a:lumMod val="75000"/>
                  </a:schemeClr>
                </a:solidFill>
                <a:effectLst>
                  <a:outerShdw blurRad="38100" dist="38100" dir="2700000" algn="tl">
                    <a:srgbClr val="000000">
                      <a:alpha val="43137"/>
                    </a:srgbClr>
                  </a:outerShdw>
                </a:effectLst>
              </a:rPr>
              <a:t>Στον επαγγελματικό κόσμο, οι πολλαπλές προοπτικές και προσεγγίσεις είναι αναπόφευκτες. Πώς θα βοηθήσετε τους μαθητές σας να περιηγηθούν σε αυτές τις διαφορετικές απόψεις; </a:t>
            </a:r>
          </a:p>
          <a:p>
            <a:endParaRPr lang="en-US" sz="2000" b="1" dirty="0">
              <a:solidFill>
                <a:schemeClr val="accent6">
                  <a:lumMod val="75000"/>
                </a:schemeClr>
              </a:solidFill>
              <a:effectLst>
                <a:outerShdw blurRad="38100" dist="38100" dir="2700000" algn="tl">
                  <a:srgbClr val="000000">
                    <a:alpha val="43137"/>
                  </a:srgbClr>
                </a:outerShdw>
              </a:effectLst>
            </a:endParaRPr>
          </a:p>
          <a:p>
            <a:pPr marL="342900" indent="-342900">
              <a:buFont typeface="Wingdings" panose="05000000000000000000" pitchFamily="2" charset="2"/>
              <a:buChar char="ü"/>
            </a:pPr>
            <a:r>
              <a:rPr lang="en-US" sz="1800" dirty="0"/>
              <a:t>Φανταστείτε ένα σενάριο με ανταγωνιστικές προοπτικές στον τομέα σας.</a:t>
            </a:r>
          </a:p>
          <a:p>
            <a:pPr marL="342900" indent="-342900">
              <a:buFont typeface="Wingdings" panose="05000000000000000000" pitchFamily="2" charset="2"/>
              <a:buChar char="ü"/>
            </a:pPr>
            <a:r>
              <a:rPr lang="en-US" sz="1800" dirty="0"/>
              <a:t>Δημιουργήστε μια άσκηση όπου οι μαθητές συγκρίνουν δύο απόψεις και εξηγούν πώς θα τις συνδύαζαν στην προσέγγισή τους.</a:t>
            </a:r>
          </a:p>
          <a:p>
            <a:pPr marL="342900" indent="-342900">
              <a:buFont typeface="Wingdings" panose="05000000000000000000" pitchFamily="2" charset="2"/>
              <a:buChar char="ü"/>
            </a:pPr>
            <a:r>
              <a:rPr lang="en-US" sz="1800" dirty="0"/>
              <a:t>Σκεφτείτε πώς θα βοηθούσατε τους μαθητές να αξιολογήσουν κριτικά και τα δύο χωρίς να δείχνουν προκατάληψη</a:t>
            </a:r>
          </a:p>
        </p:txBody>
      </p:sp>
      <p:sp>
        <p:nvSpPr>
          <p:cNvPr id="30" name="TextBox 29"/>
          <p:cNvSpPr txBox="1"/>
          <p:nvPr/>
        </p:nvSpPr>
        <p:spPr>
          <a:xfrm>
            <a:off x="9144000" y="5696095"/>
            <a:ext cx="7745282" cy="2708434"/>
          </a:xfrm>
          <a:prstGeom prst="rect">
            <a:avLst/>
          </a:prstGeom>
          <a:noFill/>
        </p:spPr>
        <p:txBody>
          <a:bodyPr wrap="square" rtlCol="0">
            <a:spAutoFit/>
          </a:bodyPr>
          <a:lstStyle/>
          <a:p>
            <a:r>
              <a:rPr lang="en-US" sz="2000" b="1" dirty="0">
                <a:solidFill>
                  <a:schemeClr val="accent6">
                    <a:lumMod val="75000"/>
                  </a:schemeClr>
                </a:solidFill>
                <a:effectLst>
                  <a:outerShdw blurRad="38100" dist="38100" dir="2700000" algn="tl">
                    <a:srgbClr val="000000">
                      <a:alpha val="43137"/>
                    </a:srgbClr>
                  </a:outerShdw>
                </a:effectLst>
              </a:rPr>
              <a:t>Η τελική σας πρόκληση είναι να εμπνεύσετε τους μαθητές σας να εφαρμόσουν αυτά που έμαθαν με καινοτόμους τρόπους. Πώς θα ενθαρρύνετε τη δημιουργικότητα;</a:t>
            </a:r>
          </a:p>
          <a:p>
            <a:endParaRPr lang="en-US" sz="2000" b="1" dirty="0">
              <a:solidFill>
                <a:schemeClr val="accent6">
                  <a:lumMod val="75000"/>
                </a:schemeClr>
              </a:solidFill>
              <a:effectLst>
                <a:outerShdw blurRad="38100" dist="38100" dir="2700000" algn="tl">
                  <a:srgbClr val="000000">
                    <a:alpha val="43137"/>
                  </a:srgbClr>
                </a:outerShdw>
              </a:effectLst>
            </a:endParaRPr>
          </a:p>
          <a:p>
            <a:pPr marL="342900" indent="-342900">
              <a:buFont typeface="Wingdings" panose="05000000000000000000" pitchFamily="2" charset="2"/>
              <a:buChar char="ü"/>
            </a:pPr>
            <a:r>
              <a:rPr lang="en-US" sz="1800" dirty="0"/>
              <a:t>Σχεδιάστε ένα έργο όπου οι μαθητές λύνουν ένα πραγματικό πρόβλημα χρησιμοποιώντας τις γνώσεις του μαθήματος. </a:t>
            </a:r>
          </a:p>
          <a:p>
            <a:pPr marL="342900" indent="-342900">
              <a:buFont typeface="Wingdings" panose="05000000000000000000" pitchFamily="2" charset="2"/>
              <a:buChar char="ü"/>
            </a:pPr>
            <a:r>
              <a:rPr lang="en-US" sz="1800" dirty="0"/>
              <a:t>Επιλέξτε μια μορφή παρουσίασης της λύσης τους. </a:t>
            </a:r>
          </a:p>
          <a:p>
            <a:pPr marL="342900" indent="-342900">
              <a:buFont typeface="Wingdings" panose="05000000000000000000" pitchFamily="2" charset="2"/>
              <a:buChar char="ü"/>
            </a:pPr>
            <a:r>
              <a:rPr lang="en-US" sz="1800" dirty="0"/>
              <a:t>Σκεφτείτε πώς θα ενθαρρύνετε τη δημιουργικότητα και την καινοτομία πέρα από αυτά που έχουν μάθει.</a:t>
            </a:r>
          </a:p>
        </p:txBody>
      </p:sp>
      <p:sp>
        <p:nvSpPr>
          <p:cNvPr id="2" name="Google Shape;128;p3">
            <a:extLst>
              <a:ext uri="{FF2B5EF4-FFF2-40B4-BE49-F238E27FC236}">
                <a16:creationId xmlns:a16="http://schemas.microsoft.com/office/drawing/2014/main" id="{66EBEA0A-899B-868C-5E95-1CBF161FDE80}"/>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3" name="Google Shape;92;p1">
            <a:extLst>
              <a:ext uri="{FF2B5EF4-FFF2-40B4-BE49-F238E27FC236}">
                <a16:creationId xmlns:a16="http://schemas.microsoft.com/office/drawing/2014/main" id="{A335F3CC-911D-C9A2-465B-9FC7999DFD83}"/>
              </a:ext>
            </a:extLst>
          </p:cNvPr>
          <p:cNvPicPr preferRelativeResize="0"/>
          <p:nvPr/>
        </p:nvPicPr>
        <p:blipFill rotWithShape="1">
          <a:blip r:embed="rId6">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355788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144"/>
        <p:cNvGrpSpPr/>
        <p:nvPr/>
      </p:nvGrpSpPr>
      <p:grpSpPr>
        <a:xfrm>
          <a:off x="0" y="0"/>
          <a:ext cx="0" cy="0"/>
          <a:chOff x="0" y="0"/>
          <a:chExt cx="0" cy="0"/>
        </a:xfrm>
      </p:grpSpPr>
      <p:sp>
        <p:nvSpPr>
          <p:cNvPr id="145" name="Google Shape;145;p5"/>
          <p:cNvSpPr/>
          <p:nvPr/>
        </p:nvSpPr>
        <p:spPr>
          <a:xfrm>
            <a:off x="0" y="0"/>
            <a:ext cx="9144000" cy="880406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a:off x="0" y="1157630"/>
            <a:ext cx="9144000" cy="7646437"/>
          </a:xfrm>
          <a:custGeom>
            <a:avLst/>
            <a:gdLst/>
            <a:ahLst/>
            <a:cxnLst/>
            <a:rect l="l" t="t" r="r" b="b"/>
            <a:pathLst>
              <a:path w="6350000" h="5310026" extrusionOk="0">
                <a:moveTo>
                  <a:pt x="6350000" y="5310026"/>
                </a:moveTo>
                <a:lnTo>
                  <a:pt x="0" y="5310026"/>
                </a:lnTo>
                <a:lnTo>
                  <a:pt x="0" y="0"/>
                </a:lnTo>
                <a:lnTo>
                  <a:pt x="6350000" y="5310026"/>
                </a:lnTo>
                <a:close/>
              </a:path>
            </a:pathLst>
          </a:custGeom>
          <a:solidFill>
            <a:srgbClr val="053249"/>
          </a:solidFill>
          <a:ln>
            <a:noFill/>
          </a:ln>
        </p:spPr>
        <p:txBody>
          <a:bodyPr/>
          <a:lstStyle/>
          <a:p>
            <a:endParaRPr lang="en-BE"/>
          </a:p>
        </p:txBody>
      </p:sp>
      <p:sp>
        <p:nvSpPr>
          <p:cNvPr id="147" name="Google Shape;147;p5"/>
          <p:cNvSpPr/>
          <p:nvPr/>
        </p:nvSpPr>
        <p:spPr>
          <a:xfrm flipH="1">
            <a:off x="-117412" y="6453106"/>
            <a:ext cx="3833894" cy="3833894"/>
          </a:xfrm>
          <a:custGeom>
            <a:avLst/>
            <a:gdLst/>
            <a:ahLst/>
            <a:cxnLst/>
            <a:rect l="l" t="t" r="r" b="b"/>
            <a:pathLst>
              <a:path w="3833894" h="3833894" extrusionOk="0">
                <a:moveTo>
                  <a:pt x="3833894" y="0"/>
                </a:moveTo>
                <a:lnTo>
                  <a:pt x="0" y="0"/>
                </a:lnTo>
                <a:lnTo>
                  <a:pt x="0" y="3833894"/>
                </a:lnTo>
                <a:lnTo>
                  <a:pt x="3833894" y="3833894"/>
                </a:lnTo>
                <a:lnTo>
                  <a:pt x="3833894" y="0"/>
                </a:lnTo>
                <a:close/>
              </a:path>
            </a:pathLst>
          </a:custGeom>
          <a:blipFill rotWithShape="1">
            <a:blip r:embed="rId3">
              <a:alphaModFix/>
            </a:blip>
            <a:stretch>
              <a:fillRect/>
            </a:stretch>
          </a:blipFill>
          <a:ln>
            <a:noFill/>
          </a:ln>
        </p:spPr>
        <p:txBody>
          <a:bodyPr/>
          <a:lstStyle/>
          <a:p>
            <a:endParaRPr lang="en-BE"/>
          </a:p>
        </p:txBody>
      </p:sp>
      <p:sp>
        <p:nvSpPr>
          <p:cNvPr id="148" name="Google Shape;148;p5"/>
          <p:cNvSpPr/>
          <p:nvPr/>
        </p:nvSpPr>
        <p:spPr>
          <a:xfrm rot="10800000" flipH="1">
            <a:off x="5310106" y="0"/>
            <a:ext cx="3833894" cy="3833894"/>
          </a:xfrm>
          <a:custGeom>
            <a:avLst/>
            <a:gdLst/>
            <a:ahLst/>
            <a:cxnLst/>
            <a:rect l="l" t="t" r="r" b="b"/>
            <a:pathLst>
              <a:path w="3833894" h="3833894" extrusionOk="0">
                <a:moveTo>
                  <a:pt x="3833894" y="0"/>
                </a:moveTo>
                <a:lnTo>
                  <a:pt x="0" y="0"/>
                </a:lnTo>
                <a:lnTo>
                  <a:pt x="0" y="3833894"/>
                </a:lnTo>
                <a:lnTo>
                  <a:pt x="3833894" y="3833894"/>
                </a:lnTo>
                <a:lnTo>
                  <a:pt x="3833894" y="0"/>
                </a:lnTo>
                <a:close/>
              </a:path>
            </a:pathLst>
          </a:custGeom>
          <a:blipFill rotWithShape="1">
            <a:blip r:embed="rId4">
              <a:alphaModFix/>
            </a:blip>
            <a:stretch>
              <a:fillRect/>
            </a:stretch>
          </a:blipFill>
          <a:ln>
            <a:noFill/>
          </a:ln>
        </p:spPr>
        <p:txBody>
          <a:bodyPr/>
          <a:lstStyle/>
          <a:p>
            <a:endParaRPr lang="en-BE"/>
          </a:p>
        </p:txBody>
      </p:sp>
      <p:sp>
        <p:nvSpPr>
          <p:cNvPr id="149" name="Google Shape;149;p5"/>
          <p:cNvSpPr txBox="1"/>
          <p:nvPr/>
        </p:nvSpPr>
        <p:spPr>
          <a:xfrm>
            <a:off x="9613816" y="685839"/>
            <a:ext cx="8521784" cy="224080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dirty="0">
                <a:solidFill>
                  <a:srgbClr val="033C5B"/>
                </a:solidFill>
                <a:sym typeface="Arial"/>
              </a:rPr>
              <a:t>Πλοήγηση και ενσωμάτωση διαφόρων μορφών γνώσης στην τάξη</a:t>
            </a:r>
            <a:endParaRPr sz="3200" dirty="0"/>
          </a:p>
          <a:p>
            <a:pPr marL="0" marR="0" lvl="0" indent="0" algn="l" rtl="0">
              <a:lnSpc>
                <a:spcPct val="110000"/>
              </a:lnSpc>
              <a:spcBef>
                <a:spcPts val="0"/>
              </a:spcBef>
              <a:spcAft>
                <a:spcPts val="0"/>
              </a:spcAft>
              <a:buNone/>
            </a:pPr>
            <a:endParaRPr sz="7000" dirty="0">
              <a:solidFill>
                <a:srgbClr val="033C5B"/>
              </a:solidFill>
              <a:latin typeface="Arial"/>
              <a:ea typeface="Arial"/>
              <a:cs typeface="Arial"/>
              <a:sym typeface="Arial"/>
            </a:endParaRPr>
          </a:p>
        </p:txBody>
      </p:sp>
      <p:sp>
        <p:nvSpPr>
          <p:cNvPr id="150" name="Google Shape;150;p5"/>
          <p:cNvSpPr txBox="1"/>
          <p:nvPr/>
        </p:nvSpPr>
        <p:spPr>
          <a:xfrm>
            <a:off x="10356273" y="2289336"/>
            <a:ext cx="6457864" cy="5115055"/>
          </a:xfrm>
          <a:prstGeom prst="rect">
            <a:avLst/>
          </a:prstGeom>
          <a:noFill/>
          <a:ln>
            <a:noFill/>
          </a:ln>
        </p:spPr>
        <p:txBody>
          <a:bodyPr spcFirstLastPara="1" wrap="square" lIns="0" tIns="0" rIns="0" bIns="0" anchor="t" anchorCtr="0">
            <a:spAutoFit/>
          </a:bodyPr>
          <a:lstStyle/>
          <a:p>
            <a:pPr marL="0" marR="0" lvl="0" indent="0" algn="l" rtl="0">
              <a:lnSpc>
                <a:spcPct val="139961"/>
              </a:lnSpc>
              <a:spcBef>
                <a:spcPts val="0"/>
              </a:spcBef>
              <a:spcAft>
                <a:spcPts val="0"/>
              </a:spcAft>
              <a:buNone/>
            </a:pPr>
            <a:r>
              <a:rPr lang="en-US" sz="2000" u="sng" dirty="0">
                <a:solidFill>
                  <a:schemeClr val="accent6">
                    <a:lumMod val="75000"/>
                  </a:schemeClr>
                </a:solidFill>
                <a:sym typeface="Arial"/>
              </a:rPr>
              <a:t>Διευκόλυνση της πλοήγησης στη γνώση </a:t>
            </a:r>
          </a:p>
          <a:p>
            <a:pPr marL="0" marR="0" lvl="0" indent="0" algn="l" rtl="0">
              <a:lnSpc>
                <a:spcPct val="139961"/>
              </a:lnSpc>
              <a:spcBef>
                <a:spcPts val="0"/>
              </a:spcBef>
              <a:spcAft>
                <a:spcPts val="0"/>
              </a:spcAft>
              <a:buNone/>
            </a:pPr>
            <a:endParaRPr lang="en-US" sz="2000" u="sng" dirty="0">
              <a:solidFill>
                <a:srgbClr val="121212"/>
              </a:solidFill>
              <a:sym typeface="Arial"/>
            </a:endParaRPr>
          </a:p>
          <a:p>
            <a:pPr>
              <a:lnSpc>
                <a:spcPct val="150000"/>
              </a:lnSpc>
            </a:pPr>
            <a:r>
              <a:rPr lang="en-US" sz="2000" dirty="0"/>
              <a:t>Η απέραντη θάλασσα των διαθέσιμων πληροφοριών στη σημερινή ψηφιακή εποχή καθιστά απαραίτητο για τους εκπαιδευτικούς να καθοδηγούν τους μαθητές στην πλοήγηση και την ενσωμάτωση των διαφόρων μορφών γνώσης. Ο ρόλος αυτός περιλαμβάνει τη διδασκαλία των μαθητών να διακρίνουν αξιόπιστες πηγές, να κάνουν συνδέσεις μεταξύ διαφορετικών γνώσεων και να τις εντάσσουν σε ένα ευρύτερο πλαίσιο. Η προσέγγιση αυτή ενθαρρύνει τη διαθεματική σκέψη και την πιο ολιστική κατανόηση των θεμάτων. </a:t>
            </a:r>
            <a:endParaRPr sz="2000" dirty="0">
              <a:solidFill>
                <a:schemeClr val="dk1"/>
              </a:solidFill>
              <a:sym typeface="Arial"/>
            </a:endParaRPr>
          </a:p>
          <a:p>
            <a:pPr marL="0" marR="0" lvl="0" indent="0" algn="l" rtl="0">
              <a:lnSpc>
                <a:spcPct val="140015"/>
              </a:lnSpc>
              <a:spcBef>
                <a:spcPts val="0"/>
              </a:spcBef>
              <a:spcAft>
                <a:spcPts val="0"/>
              </a:spcAft>
              <a:buNone/>
            </a:pPr>
            <a:endParaRPr sz="2599" dirty="0">
              <a:solidFill>
                <a:srgbClr val="121212"/>
              </a:solidFill>
              <a:latin typeface="Arial"/>
              <a:ea typeface="Arial"/>
              <a:cs typeface="Arial"/>
              <a:sym typeface="Arial"/>
            </a:endParaRPr>
          </a:p>
        </p:txBody>
      </p:sp>
      <p:sp>
        <p:nvSpPr>
          <p:cNvPr id="151" name="Google Shape;151;p5"/>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152" name="Google Shape;152;p5"/>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154" name="Google Shape;154;p5"/>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5" name="Google Shape;155;p5"/>
          <p:cNvPicPr preferRelativeResize="0"/>
          <p:nvPr/>
        </p:nvPicPr>
        <p:blipFill rotWithShape="1">
          <a:blip r:embed="rId7">
            <a:alphaModFix/>
          </a:blip>
          <a:srcRect/>
          <a:stretch/>
        </p:blipFill>
        <p:spPr>
          <a:xfrm>
            <a:off x="2603416" y="1231185"/>
            <a:ext cx="3298030" cy="5863165"/>
          </a:xfrm>
          <a:prstGeom prst="rect">
            <a:avLst/>
          </a:prstGeom>
          <a:noFill/>
          <a:ln>
            <a:noFill/>
          </a:ln>
        </p:spPr>
      </p:pic>
      <p:sp>
        <p:nvSpPr>
          <p:cNvPr id="2" name="Google Shape;128;p3">
            <a:extLst>
              <a:ext uri="{FF2B5EF4-FFF2-40B4-BE49-F238E27FC236}">
                <a16:creationId xmlns:a16="http://schemas.microsoft.com/office/drawing/2014/main" id="{1DACDF96-BF4C-E07A-DF60-C4E8CE531874}"/>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3" name="Google Shape;92;p1">
            <a:extLst>
              <a:ext uri="{FF2B5EF4-FFF2-40B4-BE49-F238E27FC236}">
                <a16:creationId xmlns:a16="http://schemas.microsoft.com/office/drawing/2014/main" id="{83E6DC3E-2DBB-4EF9-B285-D052195A3907}"/>
              </a:ext>
            </a:extLst>
          </p:cNvPr>
          <p:cNvPicPr preferRelativeResize="0"/>
          <p:nvPr/>
        </p:nvPicPr>
        <p:blipFill rotWithShape="1">
          <a:blip r:embed="rId8">
            <a:alphaModFix/>
          </a:blip>
          <a:srcRect/>
          <a:stretch/>
        </p:blipFill>
        <p:spPr>
          <a:xfrm>
            <a:off x="16417863" y="9142466"/>
            <a:ext cx="1310997" cy="4767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159"/>
        <p:cNvGrpSpPr/>
        <p:nvPr/>
      </p:nvGrpSpPr>
      <p:grpSpPr>
        <a:xfrm>
          <a:off x="0" y="0"/>
          <a:ext cx="0" cy="0"/>
          <a:chOff x="0" y="0"/>
          <a:chExt cx="0" cy="0"/>
        </a:xfrm>
      </p:grpSpPr>
      <p:sp>
        <p:nvSpPr>
          <p:cNvPr id="160" name="Google Shape;160;p6"/>
          <p:cNvSpPr txBox="1"/>
          <p:nvPr/>
        </p:nvSpPr>
        <p:spPr>
          <a:xfrm>
            <a:off x="3058697" y="773904"/>
            <a:ext cx="13265244" cy="49244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dirty="0">
                <a:solidFill>
                  <a:srgbClr val="033C5B"/>
                </a:solidFill>
                <a:latin typeface="Arial"/>
                <a:ea typeface="Arial"/>
                <a:cs typeface="Arial"/>
                <a:sym typeface="Arial"/>
              </a:rPr>
              <a:t>Πλοήγηση και ενσωμάτωση διαφόρων μορφών γνώσης στην τάξη</a:t>
            </a:r>
            <a:endParaRPr sz="3200" dirty="0">
              <a:solidFill>
                <a:srgbClr val="033C5B"/>
              </a:solidFill>
              <a:latin typeface="Arial"/>
              <a:ea typeface="Arial"/>
              <a:cs typeface="Arial"/>
              <a:sym typeface="Arial"/>
            </a:endParaRPr>
          </a:p>
        </p:txBody>
      </p:sp>
      <p:sp>
        <p:nvSpPr>
          <p:cNvPr id="161" name="Google Shape;161;p6"/>
          <p:cNvSpPr/>
          <p:nvPr/>
        </p:nvSpPr>
        <p:spPr>
          <a:xfrm>
            <a:off x="-130877" y="-38241"/>
            <a:ext cx="2766824" cy="5218616"/>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rot="5400000">
            <a:off x="0" y="2507553"/>
            <a:ext cx="2635947" cy="2635947"/>
          </a:xfrm>
          <a:custGeom>
            <a:avLst/>
            <a:gdLst/>
            <a:ahLst/>
            <a:cxnLst/>
            <a:rect l="l" t="t" r="r" b="b"/>
            <a:pathLst>
              <a:path w="2635947" h="2635947" extrusionOk="0">
                <a:moveTo>
                  <a:pt x="0" y="0"/>
                </a:moveTo>
                <a:lnTo>
                  <a:pt x="2635947" y="0"/>
                </a:lnTo>
                <a:lnTo>
                  <a:pt x="2635947" y="2635947"/>
                </a:lnTo>
                <a:lnTo>
                  <a:pt x="0" y="2635947"/>
                </a:lnTo>
                <a:lnTo>
                  <a:pt x="0" y="0"/>
                </a:lnTo>
                <a:close/>
              </a:path>
            </a:pathLst>
          </a:custGeom>
          <a:blipFill rotWithShape="1">
            <a:blip r:embed="rId4">
              <a:alphaModFix/>
            </a:blip>
            <a:stretch>
              <a:fillRect/>
            </a:stretch>
          </a:blipFill>
          <a:ln>
            <a:noFill/>
          </a:ln>
        </p:spPr>
        <p:txBody>
          <a:bodyPr/>
          <a:lstStyle/>
          <a:p>
            <a:endParaRPr lang="en-BE"/>
          </a:p>
        </p:txBody>
      </p:sp>
      <p:sp>
        <p:nvSpPr>
          <p:cNvPr id="163" name="Google Shape;163;p6"/>
          <p:cNvSpPr/>
          <p:nvPr/>
        </p:nvSpPr>
        <p:spPr>
          <a:xfrm>
            <a:off x="-130877" y="5143500"/>
            <a:ext cx="2766824" cy="3665330"/>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rot="5400000" flipH="1">
            <a:off x="0" y="5143500"/>
            <a:ext cx="2635947" cy="2635947"/>
          </a:xfrm>
          <a:custGeom>
            <a:avLst/>
            <a:gdLst/>
            <a:ahLst/>
            <a:cxnLst/>
            <a:rect l="l" t="t" r="r" b="b"/>
            <a:pathLst>
              <a:path w="2635947" h="2635947" extrusionOk="0">
                <a:moveTo>
                  <a:pt x="2635947" y="0"/>
                </a:moveTo>
                <a:lnTo>
                  <a:pt x="0" y="0"/>
                </a:lnTo>
                <a:lnTo>
                  <a:pt x="0" y="2635947"/>
                </a:lnTo>
                <a:lnTo>
                  <a:pt x="2635947" y="2635947"/>
                </a:lnTo>
                <a:lnTo>
                  <a:pt x="2635947" y="0"/>
                </a:lnTo>
                <a:close/>
              </a:path>
            </a:pathLst>
          </a:custGeom>
          <a:blipFill rotWithShape="1">
            <a:blip r:embed="rId5">
              <a:alphaModFix/>
            </a:blip>
            <a:stretch>
              <a:fillRect/>
            </a:stretch>
          </a:blipFill>
          <a:ln>
            <a:noFill/>
          </a:ln>
        </p:spPr>
        <p:txBody>
          <a:bodyPr/>
          <a:lstStyle/>
          <a:p>
            <a:endParaRPr lang="en-BE"/>
          </a:p>
        </p:txBody>
      </p:sp>
      <p:sp>
        <p:nvSpPr>
          <p:cNvPr id="166" name="Google Shape;166;p6"/>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6">
              <a:alphaModFix/>
            </a:blip>
            <a:stretch>
              <a:fillRect/>
            </a:stretch>
          </a:blipFill>
          <a:ln>
            <a:noFill/>
          </a:ln>
        </p:spPr>
        <p:txBody>
          <a:bodyPr/>
          <a:lstStyle/>
          <a:p>
            <a:endParaRPr lang="en-BE"/>
          </a:p>
        </p:txBody>
      </p:sp>
      <p:sp>
        <p:nvSpPr>
          <p:cNvPr id="167" name="Google Shape;167;p6"/>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7">
              <a:alphaModFix/>
            </a:blip>
            <a:stretch>
              <a:fillRect/>
            </a:stretch>
          </a:blipFill>
          <a:ln>
            <a:noFill/>
          </a:ln>
        </p:spPr>
        <p:txBody>
          <a:bodyPr/>
          <a:lstStyle/>
          <a:p>
            <a:endParaRPr lang="en-BE"/>
          </a:p>
        </p:txBody>
      </p:sp>
      <p:sp>
        <p:nvSpPr>
          <p:cNvPr id="169" name="Google Shape;169;p6"/>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3058697" y="1911927"/>
            <a:ext cx="14720778" cy="1692771"/>
          </a:xfrm>
          <a:prstGeom prst="rect">
            <a:avLst/>
          </a:prstGeom>
          <a:noFill/>
        </p:spPr>
        <p:txBody>
          <a:bodyPr wrap="square" rtlCol="0">
            <a:spAutoFit/>
          </a:bodyPr>
          <a:lstStyle/>
          <a:p>
            <a:pPr>
              <a:lnSpc>
                <a:spcPct val="150000"/>
              </a:lnSpc>
            </a:pPr>
            <a:r>
              <a:rPr lang="en-US" sz="2000" dirty="0"/>
              <a:t>Οι καθηγητές λειτουργούν ως πλοηγοί, καθοδηγώντας τους μαθητές μέσα από ένα εκτεταμένο φάσμα πληροφοριών και βοηθώντας τους να εντοπίσουν τι είναι πιο σχετικό και αξιόπιστο. Δείχνουν πώς να συνδέουν διαφορετικούς τομείς γνώσης, καλλιεργώντας μια νοοτροπία που εκτιμά τη διασύνδεση των διαφόρων επιστημονικών κλάδων.</a:t>
            </a:r>
          </a:p>
          <a:p>
            <a:endParaRPr lang="en-US" dirty="0"/>
          </a:p>
        </p:txBody>
      </p:sp>
      <p:sp>
        <p:nvSpPr>
          <p:cNvPr id="3" name="TextBox 2"/>
          <p:cNvSpPr txBox="1"/>
          <p:nvPr/>
        </p:nvSpPr>
        <p:spPr>
          <a:xfrm>
            <a:off x="3158836" y="3604698"/>
            <a:ext cx="8534400" cy="4616648"/>
          </a:xfrm>
          <a:prstGeom prst="rect">
            <a:avLst/>
          </a:prstGeom>
          <a:noFill/>
        </p:spPr>
        <p:txBody>
          <a:bodyPr wrap="square" rtlCol="0">
            <a:spAutoFit/>
          </a:bodyPr>
          <a:lstStyle/>
          <a:p>
            <a:r>
              <a:rPr lang="en-US" sz="2000" u="sng" dirty="0">
                <a:solidFill>
                  <a:schemeClr val="accent6">
                    <a:lumMod val="75000"/>
                  </a:schemeClr>
                </a:solidFill>
              </a:rPr>
              <a:t>Ενσωμάτωση μορφών γνώσης: </a:t>
            </a:r>
          </a:p>
          <a:p>
            <a:pPr marL="342900" indent="-342900">
              <a:buFont typeface="Wingdings" panose="05000000000000000000" pitchFamily="2" charset="2"/>
              <a:buChar char="ü"/>
            </a:pPr>
            <a:endParaRPr lang="en-US" sz="2000" dirty="0">
              <a:solidFill>
                <a:schemeClr val="accent6">
                  <a:lumMod val="75000"/>
                </a:schemeClr>
              </a:solidFill>
            </a:endParaRPr>
          </a:p>
          <a:p>
            <a:pPr marL="342900" lvl="0" indent="-342900">
              <a:buFont typeface="Wingdings" panose="05000000000000000000" pitchFamily="2" charset="2"/>
              <a:buChar char="ü"/>
            </a:pPr>
            <a:r>
              <a:rPr lang="en-US" sz="2000" b="1" dirty="0">
                <a:solidFill>
                  <a:schemeClr val="accent6">
                    <a:lumMod val="75000"/>
                  </a:schemeClr>
                </a:solidFill>
              </a:rPr>
              <a:t>Ανταγωνιστική γνώση</a:t>
            </a:r>
            <a:r>
              <a:rPr lang="en-US" sz="2000" dirty="0">
                <a:solidFill>
                  <a:schemeClr val="accent6">
                    <a:lumMod val="75000"/>
                  </a:schemeClr>
                </a:solidFill>
              </a:rPr>
              <a:t>: </a:t>
            </a:r>
            <a:r>
              <a:rPr lang="en-US" sz="2000" dirty="0"/>
              <a:t>Αντιμετωπίστε διαφορετικές απόψεις και θεωρίες, μετατρέποντας τη συζήτηση σε ευκαιρία μάθησης.</a:t>
            </a:r>
          </a:p>
          <a:p>
            <a:pPr marL="342900" lvl="0" indent="-342900">
              <a:buFont typeface="Wingdings" panose="05000000000000000000" pitchFamily="2" charset="2"/>
              <a:buChar char="ü"/>
            </a:pPr>
            <a:endParaRPr lang="en-US" sz="2000" dirty="0"/>
          </a:p>
          <a:p>
            <a:pPr marL="342900" lvl="0" indent="-342900">
              <a:buFont typeface="Wingdings" panose="05000000000000000000" pitchFamily="2" charset="2"/>
              <a:buChar char="ü"/>
            </a:pPr>
            <a:r>
              <a:rPr lang="en-US" sz="2000" b="1" dirty="0">
                <a:solidFill>
                  <a:schemeClr val="accent6">
                    <a:lumMod val="75000"/>
                  </a:schemeClr>
                </a:solidFill>
              </a:rPr>
              <a:t>Συμπληρωματική γνώση</a:t>
            </a:r>
            <a:r>
              <a:rPr lang="en-US" sz="2000" dirty="0">
                <a:solidFill>
                  <a:schemeClr val="accent6">
                    <a:lumMod val="75000"/>
                  </a:schemeClr>
                </a:solidFill>
              </a:rPr>
              <a:t>: </a:t>
            </a:r>
            <a:r>
              <a:rPr lang="en-US" sz="2000" dirty="0"/>
              <a:t>Δείξτε πώς διαφορετικά κομμάτια πληροφοριών μπορούν να συνεργαστούν για μια πιο ολοκληρωμένη κατανόηση.</a:t>
            </a:r>
          </a:p>
          <a:p>
            <a:pPr marL="342900" lvl="0" indent="-342900">
              <a:buFont typeface="Wingdings" panose="05000000000000000000" pitchFamily="2" charset="2"/>
              <a:buChar char="ü"/>
            </a:pPr>
            <a:endParaRPr lang="en-US" sz="2000" dirty="0"/>
          </a:p>
          <a:p>
            <a:pPr marL="342900" lvl="0" indent="-342900">
              <a:buFont typeface="Wingdings" panose="05000000000000000000" pitchFamily="2" charset="2"/>
              <a:buChar char="ü"/>
            </a:pPr>
            <a:r>
              <a:rPr lang="en-US" sz="2000" b="1" dirty="0">
                <a:solidFill>
                  <a:schemeClr val="accent6">
                    <a:lumMod val="75000"/>
                  </a:schemeClr>
                </a:solidFill>
              </a:rPr>
              <a:t>Μοναδικές συνεισφορές</a:t>
            </a:r>
            <a:r>
              <a:rPr lang="en-US" sz="2000" dirty="0">
                <a:solidFill>
                  <a:schemeClr val="accent6">
                    <a:lumMod val="75000"/>
                  </a:schemeClr>
                </a:solidFill>
              </a:rPr>
              <a:t>: </a:t>
            </a:r>
            <a:r>
              <a:rPr lang="en-US" sz="2000" dirty="0"/>
              <a:t>Κάθε μαθητής φέρνει τις ιδέες του, εμπλουτίζοντας τη συλλογική μαθησιακή εμπειρία.</a:t>
            </a:r>
          </a:p>
          <a:p>
            <a:pPr marL="342900" lvl="0" indent="-342900">
              <a:buFont typeface="Wingdings" panose="05000000000000000000" pitchFamily="2" charset="2"/>
              <a:buChar char="ü"/>
            </a:pPr>
            <a:endParaRPr lang="en-US" sz="2000" dirty="0"/>
          </a:p>
          <a:p>
            <a:pPr marL="342900" lvl="0" indent="-342900">
              <a:buFont typeface="Wingdings" panose="05000000000000000000" pitchFamily="2" charset="2"/>
              <a:buChar char="ü"/>
            </a:pPr>
            <a:r>
              <a:rPr lang="en-US" sz="2000" b="1" dirty="0">
                <a:solidFill>
                  <a:schemeClr val="accent6">
                    <a:lumMod val="75000"/>
                  </a:schemeClr>
                </a:solidFill>
              </a:rPr>
              <a:t>Κοινό έδαφος</a:t>
            </a:r>
            <a:r>
              <a:rPr lang="en-US" sz="2000" dirty="0">
                <a:solidFill>
                  <a:schemeClr val="accent6">
                    <a:lumMod val="75000"/>
                  </a:schemeClr>
                </a:solidFill>
              </a:rPr>
              <a:t>: </a:t>
            </a:r>
            <a:r>
              <a:rPr lang="en-US" sz="2000" dirty="0"/>
              <a:t>Καθιέρωση μιας βάσης κοινής γνώσης για όλους τους μαθητές που θα μπορούν να επεκταθούν, εξασφαλίζοντας ένα ενιαίο σημείο εκκίνησης για βαθύτερη εξερεύνηση.</a:t>
            </a:r>
          </a:p>
          <a:p>
            <a:endParaRPr lang="en-US" dirty="0"/>
          </a:p>
        </p:txBody>
      </p:sp>
      <p:sp>
        <p:nvSpPr>
          <p:cNvPr id="4" name="TextBox 3"/>
          <p:cNvSpPr txBox="1"/>
          <p:nvPr/>
        </p:nvSpPr>
        <p:spPr>
          <a:xfrm>
            <a:off x="12412627" y="3517606"/>
            <a:ext cx="5735782" cy="1231106"/>
          </a:xfrm>
          <a:prstGeom prst="rect">
            <a:avLst/>
          </a:prstGeom>
          <a:noFill/>
        </p:spPr>
        <p:txBody>
          <a:bodyPr wrap="square" rtlCol="0">
            <a:spAutoFit/>
          </a:bodyPr>
          <a:lstStyle/>
          <a:p>
            <a:r>
              <a:rPr lang="en-US" sz="2000" dirty="0"/>
              <a:t>Παρακολουθήστε αυτό το βίντεο από το </a:t>
            </a:r>
            <a:r>
              <a:rPr lang="en-US" sz="2000" dirty="0" err="1"/>
              <a:t>Mr </a:t>
            </a:r>
            <a:r>
              <a:rPr lang="en-US" sz="2000" dirty="0"/>
              <a:t>H's Learning Resources για να κατανοήσετε τη μεταγνωστική στρατηγική της δημιουργίας συνδέσεων για την κατανόηση της ανάγνωσης: </a:t>
            </a:r>
          </a:p>
          <a:p>
            <a:endParaRPr lang="en-US" dirty="0"/>
          </a:p>
        </p:txBody>
      </p:sp>
      <p:pic>
        <p:nvPicPr>
          <p:cNvPr id="18" name="lLPb1JAkdtc"/>
          <p:cNvPicPr>
            <a:picLocks noRot="1" noChangeAspect="1"/>
          </p:cNvPicPr>
          <p:nvPr>
            <a:videoFile r:link="rId1"/>
          </p:nvPr>
        </p:nvPicPr>
        <p:blipFill>
          <a:blip r:embed="rId8"/>
          <a:stretch>
            <a:fillRect/>
          </a:stretch>
        </p:blipFill>
        <p:spPr>
          <a:xfrm>
            <a:off x="12431103" y="5077585"/>
            <a:ext cx="5237018" cy="3144982"/>
          </a:xfrm>
          <a:prstGeom prst="rect">
            <a:avLst/>
          </a:prstGeom>
        </p:spPr>
      </p:pic>
      <p:cxnSp>
        <p:nvCxnSpPr>
          <p:cNvPr id="6" name="Straight Connector 5"/>
          <p:cNvCxnSpPr/>
          <p:nvPr/>
        </p:nvCxnSpPr>
        <p:spPr>
          <a:xfrm>
            <a:off x="11970327" y="3604698"/>
            <a:ext cx="13855" cy="4769577"/>
          </a:xfrm>
          <a:prstGeom prst="line">
            <a:avLst/>
          </a:prstGeom>
        </p:spPr>
        <p:style>
          <a:lnRef idx="1">
            <a:schemeClr val="accent6"/>
          </a:lnRef>
          <a:fillRef idx="0">
            <a:schemeClr val="accent6"/>
          </a:fillRef>
          <a:effectRef idx="0">
            <a:schemeClr val="accent6"/>
          </a:effectRef>
          <a:fontRef idx="minor">
            <a:schemeClr val="tx1"/>
          </a:fontRef>
        </p:style>
      </p:cxnSp>
      <p:sp>
        <p:nvSpPr>
          <p:cNvPr id="5" name="TextBox 4"/>
          <p:cNvSpPr txBox="1"/>
          <p:nvPr/>
        </p:nvSpPr>
        <p:spPr>
          <a:xfrm>
            <a:off x="12431103" y="8221346"/>
            <a:ext cx="4111224" cy="523220"/>
          </a:xfrm>
          <a:prstGeom prst="rect">
            <a:avLst/>
          </a:prstGeom>
          <a:noFill/>
        </p:spPr>
        <p:txBody>
          <a:bodyPr wrap="square" rtlCol="0">
            <a:spAutoFit/>
          </a:bodyPr>
          <a:lstStyle/>
          <a:p>
            <a:r>
              <a:rPr lang="en-US" dirty="0"/>
              <a:t>https://www.youtube.com/watch?v=lLPb1JAkdtc&amp;t=128s</a:t>
            </a:r>
          </a:p>
        </p:txBody>
      </p:sp>
      <p:sp>
        <p:nvSpPr>
          <p:cNvPr id="7" name="Google Shape;128;p3">
            <a:extLst>
              <a:ext uri="{FF2B5EF4-FFF2-40B4-BE49-F238E27FC236}">
                <a16:creationId xmlns:a16="http://schemas.microsoft.com/office/drawing/2014/main" id="{BEB78E0D-D6FF-4D1B-3491-1AF371330FE4}"/>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8" name="Google Shape;92;p1">
            <a:extLst>
              <a:ext uri="{FF2B5EF4-FFF2-40B4-BE49-F238E27FC236}">
                <a16:creationId xmlns:a16="http://schemas.microsoft.com/office/drawing/2014/main" id="{B4303A90-2F77-D829-73AC-D8030C81C209}"/>
              </a:ext>
            </a:extLst>
          </p:cNvPr>
          <p:cNvPicPr preferRelativeResize="0"/>
          <p:nvPr/>
        </p:nvPicPr>
        <p:blipFill rotWithShape="1">
          <a:blip r:embed="rId9">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318468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159"/>
        <p:cNvGrpSpPr/>
        <p:nvPr/>
      </p:nvGrpSpPr>
      <p:grpSpPr>
        <a:xfrm>
          <a:off x="0" y="0"/>
          <a:ext cx="0" cy="0"/>
          <a:chOff x="0" y="0"/>
          <a:chExt cx="0" cy="0"/>
        </a:xfrm>
      </p:grpSpPr>
      <p:sp>
        <p:nvSpPr>
          <p:cNvPr id="160" name="Google Shape;160;p6"/>
          <p:cNvSpPr txBox="1"/>
          <p:nvPr/>
        </p:nvSpPr>
        <p:spPr>
          <a:xfrm>
            <a:off x="3058697" y="773904"/>
            <a:ext cx="13265244" cy="49244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dirty="0">
                <a:solidFill>
                  <a:srgbClr val="033C5B"/>
                </a:solidFill>
                <a:latin typeface="Arial"/>
                <a:ea typeface="Arial"/>
                <a:cs typeface="Arial"/>
                <a:sym typeface="Arial"/>
              </a:rPr>
              <a:t>Πλοήγηση και ενσωμάτωση διαφόρων μορφών γνώσης στην τάξη</a:t>
            </a:r>
            <a:endParaRPr sz="3200" dirty="0">
              <a:solidFill>
                <a:srgbClr val="033C5B"/>
              </a:solidFill>
              <a:latin typeface="Arial"/>
              <a:ea typeface="Arial"/>
              <a:cs typeface="Arial"/>
              <a:sym typeface="Arial"/>
            </a:endParaRPr>
          </a:p>
        </p:txBody>
      </p:sp>
      <p:sp>
        <p:nvSpPr>
          <p:cNvPr id="161" name="Google Shape;161;p6"/>
          <p:cNvSpPr/>
          <p:nvPr/>
        </p:nvSpPr>
        <p:spPr>
          <a:xfrm>
            <a:off x="-130877" y="-38241"/>
            <a:ext cx="2766824" cy="5218616"/>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rot="5400000">
            <a:off x="0" y="2507553"/>
            <a:ext cx="2635947" cy="2635947"/>
          </a:xfrm>
          <a:custGeom>
            <a:avLst/>
            <a:gdLst/>
            <a:ahLst/>
            <a:cxnLst/>
            <a:rect l="l" t="t" r="r" b="b"/>
            <a:pathLst>
              <a:path w="2635947" h="2635947" extrusionOk="0">
                <a:moveTo>
                  <a:pt x="0" y="0"/>
                </a:moveTo>
                <a:lnTo>
                  <a:pt x="2635947" y="0"/>
                </a:lnTo>
                <a:lnTo>
                  <a:pt x="2635947" y="2635947"/>
                </a:lnTo>
                <a:lnTo>
                  <a:pt x="0" y="2635947"/>
                </a:lnTo>
                <a:lnTo>
                  <a:pt x="0" y="0"/>
                </a:lnTo>
                <a:close/>
              </a:path>
            </a:pathLst>
          </a:custGeom>
          <a:blipFill rotWithShape="1">
            <a:blip r:embed="rId3">
              <a:alphaModFix/>
            </a:blip>
            <a:stretch>
              <a:fillRect/>
            </a:stretch>
          </a:blipFill>
          <a:ln>
            <a:noFill/>
          </a:ln>
        </p:spPr>
        <p:txBody>
          <a:bodyPr/>
          <a:lstStyle/>
          <a:p>
            <a:endParaRPr lang="en-BE"/>
          </a:p>
        </p:txBody>
      </p:sp>
      <p:sp>
        <p:nvSpPr>
          <p:cNvPr id="163" name="Google Shape;163;p6"/>
          <p:cNvSpPr/>
          <p:nvPr/>
        </p:nvSpPr>
        <p:spPr>
          <a:xfrm>
            <a:off x="-130877" y="5143500"/>
            <a:ext cx="2766824" cy="3665330"/>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rot="5400000" flipH="1">
            <a:off x="0" y="5143500"/>
            <a:ext cx="2635947" cy="2635947"/>
          </a:xfrm>
          <a:custGeom>
            <a:avLst/>
            <a:gdLst/>
            <a:ahLst/>
            <a:cxnLst/>
            <a:rect l="l" t="t" r="r" b="b"/>
            <a:pathLst>
              <a:path w="2635947" h="2635947" extrusionOk="0">
                <a:moveTo>
                  <a:pt x="2635947" y="0"/>
                </a:moveTo>
                <a:lnTo>
                  <a:pt x="0" y="0"/>
                </a:lnTo>
                <a:lnTo>
                  <a:pt x="0" y="2635947"/>
                </a:lnTo>
                <a:lnTo>
                  <a:pt x="2635947" y="2635947"/>
                </a:lnTo>
                <a:lnTo>
                  <a:pt x="2635947" y="0"/>
                </a:lnTo>
                <a:close/>
              </a:path>
            </a:pathLst>
          </a:custGeom>
          <a:blipFill rotWithShape="1">
            <a:blip r:embed="rId4">
              <a:alphaModFix/>
            </a:blip>
            <a:stretch>
              <a:fillRect/>
            </a:stretch>
          </a:blipFill>
          <a:ln>
            <a:noFill/>
          </a:ln>
        </p:spPr>
        <p:txBody>
          <a:bodyPr/>
          <a:lstStyle/>
          <a:p>
            <a:endParaRPr lang="en-BE"/>
          </a:p>
        </p:txBody>
      </p:sp>
      <p:sp>
        <p:nvSpPr>
          <p:cNvPr id="166" name="Google Shape;166;p6"/>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167" name="Google Shape;167;p6"/>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169" name="Google Shape;169;p6"/>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txBox="1"/>
          <p:nvPr/>
        </p:nvSpPr>
        <p:spPr>
          <a:xfrm>
            <a:off x="2890312" y="6364508"/>
            <a:ext cx="12273600" cy="19081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accent6">
                    <a:lumMod val="75000"/>
                  </a:schemeClr>
                </a:solidFill>
                <a:sym typeface="Arial"/>
              </a:rPr>
              <a:t>Κατά συνέπεια </a:t>
            </a:r>
          </a:p>
          <a:p>
            <a:pPr marL="0" marR="0" lvl="0" indent="0" algn="l" rtl="0">
              <a:spcBef>
                <a:spcPts val="0"/>
              </a:spcBef>
              <a:spcAft>
                <a:spcPts val="0"/>
              </a:spcAft>
              <a:buNone/>
            </a:pPr>
            <a:endParaRPr sz="2000" dirty="0"/>
          </a:p>
          <a:p>
            <a:pPr marL="457200" marR="0" lvl="0" indent="-457200" algn="l" rtl="0">
              <a:spcBef>
                <a:spcPts val="0"/>
              </a:spcBef>
              <a:spcAft>
                <a:spcPts val="0"/>
              </a:spcAft>
              <a:buClr>
                <a:schemeClr val="dk1"/>
              </a:buClr>
              <a:buSzPts val="2600"/>
              <a:buFont typeface="Wingdings" panose="05000000000000000000" pitchFamily="2" charset="2"/>
              <a:buChar char="ü"/>
            </a:pPr>
            <a:r>
              <a:rPr lang="en-US" sz="2000" dirty="0">
                <a:solidFill>
                  <a:schemeClr val="dk1"/>
                </a:solidFill>
                <a:sym typeface="Arial"/>
              </a:rPr>
              <a:t>Οι μαθητές αναπτύσσουν μια πολύπλευρη κατανόηση των θεμάτων, προετοιμασμένοι να σκέφτονται κριτικά και δημιουργικά.</a:t>
            </a:r>
            <a:endParaRPr sz="2000" dirty="0"/>
          </a:p>
          <a:p>
            <a:pPr marL="457200" marR="0" lvl="0" indent="-457200" algn="l" rtl="0">
              <a:spcBef>
                <a:spcPts val="0"/>
              </a:spcBef>
              <a:spcAft>
                <a:spcPts val="0"/>
              </a:spcAft>
              <a:buClr>
                <a:schemeClr val="dk1"/>
              </a:buClr>
              <a:buSzPts val="2600"/>
              <a:buFont typeface="Wingdings" panose="05000000000000000000" pitchFamily="2" charset="2"/>
              <a:buChar char="ü"/>
            </a:pPr>
            <a:r>
              <a:rPr lang="en-US" sz="2000" dirty="0">
                <a:solidFill>
                  <a:schemeClr val="dk1"/>
                </a:solidFill>
                <a:sym typeface="Arial"/>
              </a:rPr>
              <a:t>Μαθαίνουν να εκτιμούν την ποικιλομορφία στη σκέψη και την προσέγγιση, βλέποντάς την ως πόρο και όχι ως εμπόδιο στη μάθηση.</a:t>
            </a:r>
            <a:endParaRPr sz="2000"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172" name="Google Shape;172;p6"/>
          <p:cNvPicPr preferRelativeResize="0"/>
          <p:nvPr/>
        </p:nvPicPr>
        <p:blipFill rotWithShape="1">
          <a:blip r:embed="rId7">
            <a:alphaModFix/>
          </a:blip>
          <a:srcRect/>
          <a:stretch/>
        </p:blipFill>
        <p:spPr>
          <a:xfrm>
            <a:off x="14971568" y="5255744"/>
            <a:ext cx="3219450" cy="3219450"/>
          </a:xfrm>
          <a:prstGeom prst="rect">
            <a:avLst/>
          </a:prstGeom>
          <a:noFill/>
          <a:ln>
            <a:noFill/>
          </a:ln>
        </p:spPr>
      </p:pic>
      <p:sp>
        <p:nvSpPr>
          <p:cNvPr id="2" name="TextBox 1"/>
          <p:cNvSpPr txBox="1"/>
          <p:nvPr/>
        </p:nvSpPr>
        <p:spPr>
          <a:xfrm>
            <a:off x="5154767" y="2658773"/>
            <a:ext cx="10238509" cy="2769989"/>
          </a:xfrm>
          <a:prstGeom prst="rect">
            <a:avLst/>
          </a:prstGeom>
          <a:noFill/>
        </p:spPr>
        <p:txBody>
          <a:bodyPr wrap="square" rtlCol="0">
            <a:spAutoFit/>
          </a:bodyPr>
          <a:lstStyle/>
          <a:p>
            <a:pPr lvl="0"/>
            <a:r>
              <a:rPr lang="en-US" sz="2000" b="1" dirty="0"/>
              <a:t>Συνεργατική μάθηση</a:t>
            </a:r>
            <a:r>
              <a:rPr lang="en-US" sz="2000" dirty="0"/>
              <a:t>: Υλοποίηση ομαδικών δραστηριοτήτων όπου η γνώση μοιράζεται και συντίθεται συλλογικά.</a:t>
            </a:r>
          </a:p>
          <a:p>
            <a:pPr lvl="0"/>
            <a:endParaRPr lang="en-US" sz="2000" dirty="0"/>
          </a:p>
          <a:p>
            <a:pPr lvl="0"/>
            <a:r>
              <a:rPr lang="en-US" sz="2000" b="1" dirty="0"/>
              <a:t>Μάθηση βασισμένη σε προβλήματα</a:t>
            </a:r>
            <a:r>
              <a:rPr lang="en-US" sz="2000" dirty="0"/>
              <a:t>: Θέτει προβλήματα πραγματικού κόσμου που απαιτούν τη συγχώνευση διαφόρων μορφών γνώσης για την επίλυση τους.</a:t>
            </a:r>
          </a:p>
          <a:p>
            <a:pPr lvl="0"/>
            <a:endParaRPr lang="en-US" sz="2000" dirty="0"/>
          </a:p>
          <a:p>
            <a:pPr lvl="0"/>
            <a:r>
              <a:rPr lang="en-US" sz="2000" b="1" dirty="0"/>
              <a:t>Διδασκαλία από ομότιμους</a:t>
            </a:r>
            <a:r>
              <a:rPr lang="en-US" sz="2000" dirty="0"/>
              <a:t>: Διευκόλυνση των ευκαιριών για τους μαθητές να διδάσκουν και να μαθαίνουν ο ένας από τον άλλο, ανταλλάσσοντας διαφορετικές προοπτικές.</a:t>
            </a:r>
          </a:p>
          <a:p>
            <a:endParaRPr lang="en-US" dirty="0"/>
          </a:p>
        </p:txBody>
      </p:sp>
      <p:sp>
        <p:nvSpPr>
          <p:cNvPr id="3" name="TextBox 2"/>
          <p:cNvSpPr txBox="1"/>
          <p:nvPr/>
        </p:nvSpPr>
        <p:spPr>
          <a:xfrm>
            <a:off x="5154767" y="1714868"/>
            <a:ext cx="9488572" cy="615553"/>
          </a:xfrm>
          <a:prstGeom prst="rect">
            <a:avLst/>
          </a:prstGeom>
          <a:noFill/>
        </p:spPr>
        <p:txBody>
          <a:bodyPr wrap="square" rtlCol="0">
            <a:spAutoFit/>
          </a:bodyPr>
          <a:lstStyle/>
          <a:p>
            <a:pPr lvl="0"/>
            <a:r>
              <a:rPr lang="en-US" sz="2000" dirty="0"/>
              <a:t>Στρατηγικές στην τάξη: </a:t>
            </a:r>
          </a:p>
          <a:p>
            <a:endParaRPr lang="en-US" dirty="0"/>
          </a:p>
        </p:txBody>
      </p:sp>
      <p:sp>
        <p:nvSpPr>
          <p:cNvPr id="4" name="Right Arrow 3"/>
          <p:cNvSpPr/>
          <p:nvPr/>
        </p:nvSpPr>
        <p:spPr>
          <a:xfrm>
            <a:off x="3958948" y="2658773"/>
            <a:ext cx="1017545" cy="408031"/>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 name="Right Arrow 17"/>
          <p:cNvSpPr/>
          <p:nvPr/>
        </p:nvSpPr>
        <p:spPr>
          <a:xfrm>
            <a:off x="3961613" y="3605614"/>
            <a:ext cx="1017545" cy="408031"/>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ight Arrow 18"/>
          <p:cNvSpPr/>
          <p:nvPr/>
        </p:nvSpPr>
        <p:spPr>
          <a:xfrm>
            <a:off x="4048085" y="4564051"/>
            <a:ext cx="1017545" cy="408031"/>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Google Shape;128;p3">
            <a:extLst>
              <a:ext uri="{FF2B5EF4-FFF2-40B4-BE49-F238E27FC236}">
                <a16:creationId xmlns:a16="http://schemas.microsoft.com/office/drawing/2014/main" id="{DCCF058A-A145-1DE4-3D19-B24F359A9659}"/>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6" name="Google Shape;92;p1">
            <a:extLst>
              <a:ext uri="{FF2B5EF4-FFF2-40B4-BE49-F238E27FC236}">
                <a16:creationId xmlns:a16="http://schemas.microsoft.com/office/drawing/2014/main" id="{B113118B-68D4-9893-43DE-DE7380FDC85D}"/>
              </a:ext>
            </a:extLst>
          </p:cNvPr>
          <p:cNvPicPr preferRelativeResize="0"/>
          <p:nvPr/>
        </p:nvPicPr>
        <p:blipFill rotWithShape="1">
          <a:blip r:embed="rId8">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337555731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6192</Words>
  <Application>Microsoft Office PowerPoint</Application>
  <PresentationFormat>Custom</PresentationFormat>
  <Paragraphs>319</Paragraphs>
  <Slides>31</Slides>
  <Notes>31</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Domna Kyriakidi</dc:creator>
  <cp:keywords>, docId:FD7A5BE12E28C676EE5D0E8264270038</cp:keywords>
  <cp:lastModifiedBy>Sotiria Tsalamani</cp:lastModifiedBy>
  <cp:revision>37</cp:revision>
  <dcterms:created xsi:type="dcterms:W3CDTF">2006-08-16T00:00:00Z</dcterms:created>
  <dcterms:modified xsi:type="dcterms:W3CDTF">2024-11-09T10:39:17Z</dcterms:modified>
</cp:coreProperties>
</file>