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78" r:id="rId4"/>
    <p:sldId id="277" r:id="rId5"/>
    <p:sldId id="279" r:id="rId6"/>
    <p:sldId id="281" r:id="rId7"/>
    <p:sldId id="282" r:id="rId8"/>
    <p:sldId id="294" r:id="rId9"/>
    <p:sldId id="260" r:id="rId10"/>
    <p:sldId id="261" r:id="rId11"/>
    <p:sldId id="262" r:id="rId12"/>
    <p:sldId id="296" r:id="rId13"/>
    <p:sldId id="297" r:id="rId14"/>
    <p:sldId id="286" r:id="rId15"/>
    <p:sldId id="287" r:id="rId16"/>
    <p:sldId id="263" r:id="rId17"/>
    <p:sldId id="298" r:id="rId18"/>
    <p:sldId id="289" r:id="rId19"/>
    <p:sldId id="299" r:id="rId20"/>
    <p:sldId id="266" r:id="rId21"/>
    <p:sldId id="290" r:id="rId22"/>
    <p:sldId id="291" r:id="rId23"/>
    <p:sldId id="292" r:id="rId24"/>
    <p:sldId id="269" r:id="rId25"/>
    <p:sldId id="270" r:id="rId26"/>
    <p:sldId id="271" r:id="rId27"/>
    <p:sldId id="272" r:id="rId28"/>
    <p:sldId id="293" r:id="rId29"/>
    <p:sldId id="301" r:id="rId30"/>
    <p:sldId id="273" r:id="rId31"/>
    <p:sldId id="274" r:id="rId32"/>
    <p:sldId id="275" r:id="rId33"/>
    <p:sldId id="276" r:id="rId34"/>
  </p:sldIdLst>
  <p:sldSz cx="18288000" cy="10287000"/>
  <p:notesSz cx="6858000" cy="9144000"/>
  <p:embeddedFontLst>
    <p:embeddedFont>
      <p:font typeface="Arial Black" panose="020B0A0402010202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h/KQRqdSGCdQYxRRXbJRNQaggO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258" y="2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0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783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608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4" name="Google Shape;1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40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125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2932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945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1169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846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7687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6" name="Google Shape;31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3819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7026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2819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8" name="Google Shape;35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c7e5e806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g2c7e5e806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53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46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239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333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526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1792288" y="612775"/>
            <a:ext cx="5486400" cy="4114800"/>
          </a:xfrm>
          <a:prstGeom prst="rect">
            <a:avLst/>
          </a:prstGeom>
          <a:noFill/>
          <a:ln>
            <a:noFill/>
          </a:ln>
        </p:spPr>
      </p:sp>
      <p:sp>
        <p:nvSpPr>
          <p:cNvPr id="64" name="Google Shape;64;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5.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19.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ideo" Target="https://www.youtube.com/embed/RsUAY2Wq_7Q" TargetMode="External"/><Relationship Id="rId6" Type="http://schemas.openxmlformats.org/officeDocument/2006/relationships/image" Target="../media/image1.png"/><Relationship Id="rId11" Type="http://schemas.openxmlformats.org/officeDocument/2006/relationships/hyperlink" Target="https://www.sessionlab.com/library/energiser" TargetMode="External"/><Relationship Id="rId5" Type="http://schemas.openxmlformats.org/officeDocument/2006/relationships/image" Target="../media/image14.png"/><Relationship Id="rId10" Type="http://schemas.openxmlformats.org/officeDocument/2006/relationships/hyperlink" Target="https://www.youtube.com/watch?v=RsUAY2Wq_7Q" TargetMode="External"/><Relationship Id="rId4" Type="http://schemas.openxmlformats.org/officeDocument/2006/relationships/image" Target="../media/image15.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2.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png"/><Relationship Id="rId7"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youtube.com/watch?v=H4TQZSabHuA"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blocksurvey.io/research/student-surveys-to-improve-quality-of-education"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994350"/>
            <a:ext cx="9259269" cy="3508653"/>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l-GR" sz="3200" b="1" i="0" u="none" strike="noStrike" cap="none" dirty="0">
                <a:solidFill>
                  <a:srgbClr val="FB8709"/>
                </a:solidFill>
                <a:latin typeface="Arial"/>
                <a:ea typeface="Arial"/>
                <a:cs typeface="Arial"/>
                <a:sym typeface="Arial"/>
              </a:rPr>
              <a:t>Ενότητα </a:t>
            </a:r>
            <a:r>
              <a:rPr lang="en-GB" sz="3200" b="1" i="0" u="none" strike="noStrike" cap="none" dirty="0">
                <a:solidFill>
                  <a:srgbClr val="FB8709"/>
                </a:solidFill>
                <a:latin typeface="Arial"/>
                <a:ea typeface="Arial"/>
                <a:cs typeface="Arial"/>
                <a:sym typeface="Arial"/>
              </a:rPr>
              <a:t>4 - </a:t>
            </a:r>
            <a:r>
              <a:rPr lang="en-US" sz="3200" b="1" i="0" u="none" strike="noStrike" cap="none" dirty="0" err="1">
                <a:solidFill>
                  <a:srgbClr val="FB8709"/>
                </a:solidFill>
                <a:latin typeface="Arial"/>
                <a:ea typeface="Arial"/>
                <a:cs typeface="Arial"/>
                <a:sym typeface="Arial"/>
              </a:rPr>
              <a:t>Εφ</a:t>
            </a:r>
            <a:r>
              <a:rPr lang="en-US" sz="3200" b="1" i="0" u="none" strike="noStrike" cap="none" dirty="0">
                <a:solidFill>
                  <a:srgbClr val="FB8709"/>
                </a:solidFill>
                <a:latin typeface="Arial"/>
                <a:ea typeface="Arial"/>
                <a:cs typeface="Arial"/>
                <a:sym typeface="Arial"/>
              </a:rPr>
              <a:t>αρμογή της προσέγγισης της αν</a:t>
            </a:r>
            <a:r>
              <a:rPr lang="el-GR" sz="3200" b="1" i="0" u="none" strike="noStrike" cap="none" dirty="0" err="1">
                <a:solidFill>
                  <a:srgbClr val="FB8709"/>
                </a:solidFill>
                <a:latin typeface="Arial"/>
                <a:ea typeface="Arial"/>
                <a:cs typeface="Arial"/>
                <a:sym typeface="Arial"/>
              </a:rPr>
              <a:t>εστραμ</a:t>
            </a:r>
            <a:r>
              <a:rPr lang="en-US" sz="3200" b="1" i="0" u="none" strike="noStrike" cap="none" dirty="0" err="1">
                <a:solidFill>
                  <a:srgbClr val="FB8709"/>
                </a:solidFill>
                <a:latin typeface="Arial"/>
                <a:ea typeface="Arial"/>
                <a:cs typeface="Arial"/>
                <a:sym typeface="Arial"/>
              </a:rPr>
              <a:t>μένης</a:t>
            </a:r>
            <a:r>
              <a:rPr lang="en-US" sz="3200" b="1" i="0" u="none" strike="noStrike" cap="none" dirty="0">
                <a:solidFill>
                  <a:srgbClr val="FB8709"/>
                </a:solidFill>
                <a:latin typeface="Arial"/>
                <a:ea typeface="Arial"/>
                <a:cs typeface="Arial"/>
                <a:sym typeface="Arial"/>
              </a:rPr>
              <a:t> τάξης και της συνεργατικής μάθησης</a:t>
            </a:r>
            <a:endParaRPr b="1" dirty="0"/>
          </a:p>
          <a:p>
            <a:pPr marL="0" marR="0" lvl="0" indent="0" algn="l" rtl="0">
              <a:lnSpc>
                <a:spcPct val="150000"/>
              </a:lnSpc>
              <a:spcBef>
                <a:spcPts val="0"/>
              </a:spcBef>
              <a:spcAft>
                <a:spcPts val="0"/>
              </a:spcAft>
              <a:buNone/>
            </a:pPr>
            <a:r>
              <a:rPr lang="el-GR" sz="2800" b="1" i="0" u="none" strike="noStrike" cap="none" dirty="0">
                <a:solidFill>
                  <a:srgbClr val="053249"/>
                </a:solidFill>
                <a:latin typeface="Arial"/>
                <a:ea typeface="Arial"/>
                <a:cs typeface="Arial"/>
                <a:sym typeface="Arial"/>
              </a:rPr>
              <a:t>Μάθημα </a:t>
            </a:r>
            <a:r>
              <a:rPr lang="en-GB" sz="2800" b="1" dirty="0">
                <a:solidFill>
                  <a:srgbClr val="053249"/>
                </a:solidFill>
              </a:rPr>
              <a:t>4 - </a:t>
            </a:r>
            <a:r>
              <a:rPr lang="en-US" sz="2800" b="1" i="0" u="none" strike="noStrike" cap="none" dirty="0" err="1">
                <a:solidFill>
                  <a:srgbClr val="053249"/>
                </a:solidFill>
                <a:latin typeface="Arial"/>
                <a:ea typeface="Arial"/>
                <a:cs typeface="Arial"/>
                <a:sym typeface="Arial"/>
              </a:rPr>
              <a:t>Ξεκινώντ</a:t>
            </a:r>
            <a:r>
              <a:rPr lang="en-US" sz="2800" b="1" i="0" u="none" strike="noStrike" cap="none" dirty="0">
                <a:solidFill>
                  <a:srgbClr val="053249"/>
                </a:solidFill>
                <a:latin typeface="Arial"/>
                <a:ea typeface="Arial"/>
                <a:cs typeface="Arial"/>
                <a:sym typeface="Arial"/>
              </a:rPr>
              <a:t>ας την </a:t>
            </a:r>
            <a:r>
              <a:rPr lang="el-GR" sz="2800" b="1" i="0" u="none" strike="noStrike" cap="none" dirty="0" err="1">
                <a:solidFill>
                  <a:srgbClr val="053249"/>
                </a:solidFill>
                <a:latin typeface="Arial"/>
                <a:ea typeface="Arial"/>
                <a:cs typeface="Arial"/>
                <a:sym typeface="Arial"/>
              </a:rPr>
              <a:t>ανεστραμμέν</a:t>
            </a:r>
            <a:r>
              <a:rPr lang="en-US" sz="2800" b="1" i="0" u="none" strike="noStrike" cap="none" dirty="0">
                <a:solidFill>
                  <a:srgbClr val="053249"/>
                </a:solidFill>
                <a:latin typeface="Arial"/>
                <a:ea typeface="Arial"/>
                <a:cs typeface="Arial"/>
                <a:sym typeface="Arial"/>
              </a:rPr>
              <a:t>η τάξη: Στρατηγικές εφαρμογής και προβληματισμοί</a:t>
            </a:r>
            <a:endParaRPr b="1" dirty="0"/>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lang="en-BE"/>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lang="en-BE"/>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lang="en-BE"/>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lang="en-BE"/>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None/>
            </a:pPr>
            <a:r>
              <a:rPr lang="en-US" sz="3499" b="0" i="0" u="none" strike="noStrike" cap="none">
                <a:solidFill>
                  <a:srgbClr val="053249"/>
                </a:solidFill>
                <a:latin typeface="Arial"/>
                <a:ea typeface="Arial"/>
                <a:cs typeface="Arial"/>
                <a:sym typeface="Arial"/>
              </a:rPr>
              <a:t>CollaboratiVET Πρόγραμμα σπουδών για καθηγητές/εκπαιδευτές/εκπαιδευτικούς ΕΕΚ </a:t>
            </a:r>
            <a:endParaRPr/>
          </a:p>
        </p:txBody>
      </p:sp>
      <p:sp>
        <p:nvSpPr>
          <p:cNvPr id="91" name="Google Shape;91;p1"/>
          <p:cNvSpPr txBox="1"/>
          <p:nvPr/>
        </p:nvSpPr>
        <p:spPr>
          <a:xfrm>
            <a:off x="4216456" y="8732683"/>
            <a:ext cx="6720632"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050" b="0" i="0" u="none" strike="noStrike" cap="none" dirty="0">
              <a:solidFill>
                <a:srgbClr val="121212"/>
              </a:solidFill>
              <a:latin typeface="Arial"/>
              <a:ea typeface="Arial"/>
              <a:cs typeface="Arial"/>
              <a:sym typeface="Arial"/>
            </a:endParaRPr>
          </a:p>
        </p:txBody>
      </p:sp>
      <p:pic>
        <p:nvPicPr>
          <p:cNvPr id="2" name="Picture 1" descr="A group of people sitting at a table&#10;&#10;Description automatically generated">
            <a:extLst>
              <a:ext uri="{FF2B5EF4-FFF2-40B4-BE49-F238E27FC236}">
                <a16:creationId xmlns:a16="http://schemas.microsoft.com/office/drawing/2014/main" id="{240629BF-E386-4119-4A70-2369DFE39AFE}"/>
              </a:ext>
            </a:extLst>
          </p:cNvPr>
          <p:cNvPicPr>
            <a:picLocks noChangeAspect="1"/>
          </p:cNvPicPr>
          <p:nvPr/>
        </p:nvPicPr>
        <p:blipFill>
          <a:blip r:embed="rId5"/>
          <a:srcRect r="59736" b="14882"/>
          <a:stretch/>
        </p:blipFill>
        <p:spPr>
          <a:xfrm>
            <a:off x="10849375" y="777949"/>
            <a:ext cx="6515473" cy="7747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0"/>
        <p:cNvGrpSpPr/>
        <p:nvPr/>
      </p:nvGrpSpPr>
      <p:grpSpPr>
        <a:xfrm>
          <a:off x="0" y="0"/>
          <a:ext cx="0" cy="0"/>
          <a:chOff x="0" y="0"/>
          <a:chExt cx="0" cy="0"/>
        </a:xfrm>
      </p:grpSpPr>
      <p:sp>
        <p:nvSpPr>
          <p:cNvPr id="161" name="Google Shape;161;p6"/>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163" name="Google Shape;163;p6"/>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164" name="Google Shape;164;p6"/>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165" name="Google Shape;165;p6"/>
          <p:cNvSpPr/>
          <p:nvPr/>
        </p:nvSpPr>
        <p:spPr>
          <a:xfrm>
            <a:off x="2055984" y="2208406"/>
            <a:ext cx="5032033" cy="5870189"/>
          </a:xfrm>
          <a:custGeom>
            <a:avLst/>
            <a:gdLst/>
            <a:ahLst/>
            <a:cxnLst/>
            <a:rect l="l" t="t" r="r" b="b"/>
            <a:pathLst>
              <a:path w="5032033" h="5870189" extrusionOk="0">
                <a:moveTo>
                  <a:pt x="0" y="0"/>
                </a:moveTo>
                <a:lnTo>
                  <a:pt x="5032032" y="0"/>
                </a:lnTo>
                <a:lnTo>
                  <a:pt x="5032032" y="5870188"/>
                </a:lnTo>
                <a:lnTo>
                  <a:pt x="0" y="5870188"/>
                </a:lnTo>
                <a:lnTo>
                  <a:pt x="0" y="0"/>
                </a:lnTo>
                <a:close/>
              </a:path>
            </a:pathLst>
          </a:custGeom>
          <a:blipFill rotWithShape="1">
            <a:blip r:embed="rId5">
              <a:alphaModFix/>
            </a:blip>
            <a:stretch>
              <a:fillRect l="-37541" r="-37541"/>
            </a:stretch>
          </a:blipFill>
          <a:ln>
            <a:noFill/>
          </a:ln>
        </p:spPr>
        <p:txBody>
          <a:bodyPr/>
          <a:lstStyle/>
          <a:p>
            <a:endParaRPr lang="en-BE"/>
          </a:p>
        </p:txBody>
      </p:sp>
      <p:sp>
        <p:nvSpPr>
          <p:cNvPr id="166" name="Google Shape;166;p6"/>
          <p:cNvSpPr txBox="1"/>
          <p:nvPr/>
        </p:nvSpPr>
        <p:spPr>
          <a:xfrm>
            <a:off x="9613815" y="685839"/>
            <a:ext cx="8054305" cy="971228"/>
          </a:xfrm>
          <a:prstGeom prst="rect">
            <a:avLst/>
          </a:prstGeom>
          <a:noFill/>
          <a:ln>
            <a:noFill/>
          </a:ln>
        </p:spPr>
        <p:txBody>
          <a:bodyPr spcFirstLastPara="1" wrap="square" lIns="0" tIns="0" rIns="0" bIns="0" anchor="t" anchorCtr="0">
            <a:spAutoFit/>
          </a:bodyPr>
          <a:lstStyle/>
          <a:p>
            <a:pPr marL="0" marR="0" lvl="0" indent="0" algn="l" rtl="0">
              <a:lnSpc>
                <a:spcPct val="128333"/>
              </a:lnSpc>
              <a:spcBef>
                <a:spcPts val="0"/>
              </a:spcBef>
              <a:spcAft>
                <a:spcPts val="0"/>
              </a:spcAft>
              <a:buNone/>
            </a:pPr>
            <a:r>
              <a:rPr lang="en-US" sz="6000" dirty="0">
                <a:solidFill>
                  <a:srgbClr val="033C5B"/>
                </a:solidFill>
                <a:latin typeface="Arial"/>
                <a:ea typeface="Arial"/>
                <a:cs typeface="Arial"/>
                <a:sym typeface="Arial"/>
              </a:rPr>
              <a:t>Προετοιμασία πριν την τάξη</a:t>
            </a:r>
            <a:endParaRPr dirty="0"/>
          </a:p>
        </p:txBody>
      </p:sp>
      <p:sp>
        <p:nvSpPr>
          <p:cNvPr id="167" name="Google Shape;167;p6"/>
          <p:cNvSpPr txBox="1"/>
          <p:nvPr/>
        </p:nvSpPr>
        <p:spPr>
          <a:xfrm>
            <a:off x="9613815" y="2858163"/>
            <a:ext cx="6457864" cy="3231654"/>
          </a:xfrm>
          <a:prstGeom prst="rect">
            <a:avLst/>
          </a:prstGeom>
          <a:noFill/>
          <a:ln>
            <a:noFill/>
          </a:ln>
        </p:spPr>
        <p:txBody>
          <a:bodyPr spcFirstLastPara="1" wrap="square" lIns="0" tIns="0" rIns="0" bIns="0" anchor="t" anchorCtr="0">
            <a:spAutoFit/>
          </a:bodyPr>
          <a:lstStyle/>
          <a:p>
            <a:pPr>
              <a:lnSpc>
                <a:spcPct val="150000"/>
              </a:lnSpc>
            </a:pPr>
            <a:r>
              <a:rPr lang="en-US" sz="2000" dirty="0"/>
              <a:t>Η προετοιμασία πριν από την τάξη είναι απαραίτητη στο μοντέλο της ανεστραμμένης τάξης. Θέτει τις βάσεις για ενεργή, σε βάθος μάθηση κατά τη διάρκεια της διδασκαλίας. Αυτή η φάση προετοιμασίας περιλαμβάνει την ενασχόληση των μαθητών με τις θεμελιώδεις έννοιες του μαθήματος με το δικό τους ρυθμό εκτός της τάξης, δημιουργώντας τα θεμέλια για πιο διαδραστική και προχωρημένη μάθηση κατά τη διάρκεια των επόμενων συνεδριών μέσα στην τάξη.</a:t>
            </a:r>
          </a:p>
        </p:txBody>
      </p:sp>
      <p:sp>
        <p:nvSpPr>
          <p:cNvPr id="168" name="Google Shape;168;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69" name="Google Shape;169;p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171" name="Google Shape;171;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128;p3">
            <a:extLst>
              <a:ext uri="{FF2B5EF4-FFF2-40B4-BE49-F238E27FC236}">
                <a16:creationId xmlns:a16="http://schemas.microsoft.com/office/drawing/2014/main" id="{BA80D0E4-B0F8-7898-C041-03FF75465710}"/>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2270E0E7-3BB1-6010-C7B5-498394E04984}"/>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5"/>
        <p:cNvGrpSpPr/>
        <p:nvPr/>
      </p:nvGrpSpPr>
      <p:grpSpPr>
        <a:xfrm>
          <a:off x="0" y="0"/>
          <a:ext cx="0" cy="0"/>
          <a:chOff x="0" y="0"/>
          <a:chExt cx="0" cy="0"/>
        </a:xfrm>
      </p:grpSpPr>
      <p:sp>
        <p:nvSpPr>
          <p:cNvPr id="176" name="Google Shape;176;p7"/>
          <p:cNvSpPr txBox="1"/>
          <p:nvPr/>
        </p:nvSpPr>
        <p:spPr>
          <a:xfrm>
            <a:off x="734019" y="1789147"/>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None/>
            </a:pPr>
            <a:r>
              <a:rPr lang="en-US" sz="3200" dirty="0">
                <a:solidFill>
                  <a:srgbClr val="033C5B"/>
                </a:solidFill>
                <a:sym typeface="Arial"/>
              </a:rPr>
              <a:t>Προετοιμασία πριν την τάξη</a:t>
            </a:r>
            <a:endParaRPr sz="3200" dirty="0"/>
          </a:p>
        </p:txBody>
      </p:sp>
      <p:sp>
        <p:nvSpPr>
          <p:cNvPr id="177" name="Google Shape;177;p7"/>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80" name="Google Shape;180;p7"/>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181" name="Google Shape;181;p7"/>
          <p:cNvSpPr txBox="1"/>
          <p:nvPr/>
        </p:nvSpPr>
        <p:spPr>
          <a:xfrm>
            <a:off x="734019" y="2476120"/>
            <a:ext cx="7261519"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dirty="0">
                <a:solidFill>
                  <a:schemeClr val="accent6">
                    <a:lumMod val="75000"/>
                  </a:schemeClr>
                </a:solidFill>
                <a:sym typeface="Arial"/>
              </a:rPr>
              <a:t>Η προετοιμασία πριν από την τάξη απαιτεί διάφορα βασικά στοιχεία: </a:t>
            </a:r>
            <a:endParaRPr sz="2000" dirty="0">
              <a:solidFill>
                <a:schemeClr val="accent6">
                  <a:lumMod val="75000"/>
                </a:schemeClr>
              </a:solidFill>
            </a:endParaRPr>
          </a:p>
        </p:txBody>
      </p:sp>
      <p:sp>
        <p:nvSpPr>
          <p:cNvPr id="182" name="Google Shape;182;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83" name="Google Shape;183;p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85" name="Google Shape;185;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7"/>
          <p:cNvPicPr preferRelativeResize="0"/>
          <p:nvPr/>
        </p:nvPicPr>
        <p:blipFill rotWithShape="1">
          <a:blip r:embed="rId6">
            <a:alphaModFix/>
          </a:blip>
          <a:srcRect/>
          <a:stretch/>
        </p:blipFill>
        <p:spPr>
          <a:xfrm>
            <a:off x="13278946" y="6429687"/>
            <a:ext cx="2136078" cy="1943492"/>
          </a:xfrm>
          <a:prstGeom prst="rect">
            <a:avLst/>
          </a:prstGeom>
          <a:noFill/>
          <a:ln>
            <a:noFill/>
          </a:ln>
        </p:spPr>
      </p:pic>
      <p:sp>
        <p:nvSpPr>
          <p:cNvPr id="2" name="TextBox 1"/>
          <p:cNvSpPr txBox="1"/>
          <p:nvPr/>
        </p:nvSpPr>
        <p:spPr>
          <a:xfrm>
            <a:off x="1182464" y="3337894"/>
            <a:ext cx="4036727" cy="2385268"/>
          </a:xfrm>
          <a:prstGeom prst="rect">
            <a:avLst/>
          </a:prstGeom>
          <a:noFill/>
        </p:spPr>
        <p:txBody>
          <a:bodyPr wrap="square" rtlCol="0">
            <a:spAutoFit/>
          </a:bodyPr>
          <a:lstStyle/>
          <a:p>
            <a:pPr lvl="0">
              <a:lnSpc>
                <a:spcPct val="150000"/>
              </a:lnSpc>
            </a:pPr>
            <a:r>
              <a:rPr lang="en-US" sz="1800" b="1" dirty="0">
                <a:solidFill>
                  <a:schemeClr val="accent6">
                    <a:lumMod val="75000"/>
                  </a:schemeClr>
                </a:solidFill>
              </a:rPr>
              <a:t>Επιμέλεια περιεχομένου: </a:t>
            </a:r>
            <a:r>
              <a:rPr lang="en-US" sz="1800" dirty="0">
                <a:solidFill>
                  <a:srgbClr val="121212"/>
                </a:solidFill>
              </a:rPr>
              <a:t>Παρέχετε υψηλής ποιότητας, προσβάσιμο εκπαιδευτικό υλικό, όπως βίντεο, άρθρα και podcasts που καλύπτουν διεξοδικά βασικές έννοιες.</a:t>
            </a:r>
          </a:p>
          <a:p>
            <a:endParaRPr lang="en-US" sz="1200" dirty="0"/>
          </a:p>
        </p:txBody>
      </p:sp>
      <p:sp>
        <p:nvSpPr>
          <p:cNvPr id="14" name="TextBox 13"/>
          <p:cNvSpPr txBox="1"/>
          <p:nvPr/>
        </p:nvSpPr>
        <p:spPr>
          <a:xfrm>
            <a:off x="1182464" y="6126958"/>
            <a:ext cx="4206954" cy="3022366"/>
          </a:xfrm>
          <a:prstGeom prst="rect">
            <a:avLst/>
          </a:prstGeom>
          <a:noFill/>
        </p:spPr>
        <p:txBody>
          <a:bodyPr wrap="square" rtlCol="0">
            <a:spAutoFit/>
          </a:bodyPr>
          <a:lstStyle/>
          <a:p>
            <a:pPr lvl="0">
              <a:lnSpc>
                <a:spcPct val="140000"/>
              </a:lnSpc>
            </a:pPr>
            <a:r>
              <a:rPr lang="en-US" sz="1800" b="1" dirty="0">
                <a:solidFill>
                  <a:schemeClr val="accent6">
                    <a:lumMod val="75000"/>
                  </a:schemeClr>
                </a:solidFill>
              </a:rPr>
              <a:t>Κατευθυντήριες γραμμές για την προετοιμασία: </a:t>
            </a:r>
            <a:r>
              <a:rPr lang="en-US" sz="1800" dirty="0">
                <a:solidFill>
                  <a:srgbClr val="121212"/>
                </a:solidFill>
              </a:rPr>
              <a:t>Δώστε σαφείς οδηγίες σχετικά με το πού πρέπει να επικεντρωθούν, συμπεριλαμβανομένων των βασικών ερωτήσεων και στόχων, ώστε οι μαθητές να επικεντρωθούν στα πιο σημαντικά μέρη της ύλης.</a:t>
            </a:r>
          </a:p>
          <a:p>
            <a:endParaRPr lang="en-US" sz="1200" dirty="0"/>
          </a:p>
        </p:txBody>
      </p:sp>
      <p:sp>
        <p:nvSpPr>
          <p:cNvPr id="15" name="TextBox 14"/>
          <p:cNvSpPr txBox="1"/>
          <p:nvPr/>
        </p:nvSpPr>
        <p:spPr>
          <a:xfrm>
            <a:off x="11647593" y="3147650"/>
            <a:ext cx="4273790" cy="1969770"/>
          </a:xfrm>
          <a:prstGeom prst="rect">
            <a:avLst/>
          </a:prstGeom>
          <a:noFill/>
        </p:spPr>
        <p:txBody>
          <a:bodyPr wrap="square" rtlCol="0">
            <a:spAutoFit/>
          </a:bodyPr>
          <a:lstStyle/>
          <a:p>
            <a:pPr lvl="0">
              <a:lnSpc>
                <a:spcPct val="150000"/>
              </a:lnSpc>
            </a:pPr>
            <a:r>
              <a:rPr lang="en-US" sz="1800" b="1" dirty="0">
                <a:solidFill>
                  <a:schemeClr val="accent6">
                    <a:lumMod val="75000"/>
                  </a:schemeClr>
                </a:solidFill>
              </a:rPr>
              <a:t>Μηχανισμοί ανατροφοδότησης: </a:t>
            </a:r>
            <a:r>
              <a:rPr lang="en-US" sz="1800" dirty="0">
                <a:solidFill>
                  <a:srgbClr val="121212"/>
                </a:solidFill>
              </a:rPr>
              <a:t>Όπως εικονικές ώρες γραφείου, πίνακες ερωτήσεων και απαντήσεων ή φόρουμ συζητήσεων.</a:t>
            </a:r>
            <a:endParaRPr lang="en-US" sz="1800" dirty="0"/>
          </a:p>
          <a:p>
            <a:endParaRPr lang="en-US" sz="1200" dirty="0"/>
          </a:p>
        </p:txBody>
      </p:sp>
      <p:sp>
        <p:nvSpPr>
          <p:cNvPr id="16" name="TextBox 15"/>
          <p:cNvSpPr txBox="1"/>
          <p:nvPr/>
        </p:nvSpPr>
        <p:spPr>
          <a:xfrm>
            <a:off x="6347141" y="6255646"/>
            <a:ext cx="3979970" cy="3022366"/>
          </a:xfrm>
          <a:prstGeom prst="rect">
            <a:avLst/>
          </a:prstGeom>
          <a:noFill/>
        </p:spPr>
        <p:txBody>
          <a:bodyPr wrap="square" rtlCol="0">
            <a:spAutoFit/>
          </a:bodyPr>
          <a:lstStyle/>
          <a:p>
            <a:pPr lvl="0">
              <a:lnSpc>
                <a:spcPct val="140000"/>
              </a:lnSpc>
            </a:pPr>
            <a:r>
              <a:rPr lang="en-US" sz="1800" b="1" dirty="0">
                <a:solidFill>
                  <a:schemeClr val="accent6">
                    <a:lumMod val="75000"/>
                  </a:schemeClr>
                </a:solidFill>
              </a:rPr>
              <a:t>Εξασφάλιση της προσβασιμότητας: </a:t>
            </a:r>
            <a:r>
              <a:rPr lang="en-US" sz="1800" dirty="0">
                <a:solidFill>
                  <a:srgbClr val="121212"/>
                </a:solidFill>
              </a:rPr>
              <a:t>Διασφάλιση ότι όλο το υλικό είναι προσβάσιμο σε όλους τους μαθητές, λαμβάνοντας υπόψη τις διαφορετικές ανάγκες και τα επίπεδα πρόσβασης στην τεχνολογία.</a:t>
            </a:r>
          </a:p>
          <a:p>
            <a:endParaRPr lang="en-US" sz="1200" dirty="0"/>
          </a:p>
        </p:txBody>
      </p:sp>
      <p:sp>
        <p:nvSpPr>
          <p:cNvPr id="17" name="TextBox 16"/>
          <p:cNvSpPr txBox="1"/>
          <p:nvPr/>
        </p:nvSpPr>
        <p:spPr>
          <a:xfrm>
            <a:off x="6347140" y="3147650"/>
            <a:ext cx="4177093" cy="2800767"/>
          </a:xfrm>
          <a:prstGeom prst="rect">
            <a:avLst/>
          </a:prstGeom>
          <a:noFill/>
        </p:spPr>
        <p:txBody>
          <a:bodyPr wrap="square" rtlCol="0">
            <a:spAutoFit/>
          </a:bodyPr>
          <a:lstStyle/>
          <a:p>
            <a:pPr lvl="0">
              <a:lnSpc>
                <a:spcPct val="150000"/>
              </a:lnSpc>
            </a:pPr>
            <a:r>
              <a:rPr lang="en-US" sz="1800" b="1" dirty="0">
                <a:solidFill>
                  <a:schemeClr val="accent6">
                    <a:lumMod val="75000"/>
                  </a:schemeClr>
                </a:solidFill>
              </a:rPr>
              <a:t>Στρατηγικές δέσμευσης: </a:t>
            </a:r>
            <a:r>
              <a:rPr lang="en-US" sz="1800" dirty="0">
                <a:solidFill>
                  <a:srgbClr val="121212"/>
                </a:solidFill>
              </a:rPr>
              <a:t>Δημιουργήστε διαδραστικές δραστηριότητες πριν από την τάξη, όπως κουίζ ή ερωτήσεις προβληματισμού, για να εμπλέξετε ενεργά τους μαθητές με την ύλη.</a:t>
            </a:r>
          </a:p>
          <a:p>
            <a:endParaRPr lang="en-US" dirty="0"/>
          </a:p>
        </p:txBody>
      </p:sp>
      <p:sp>
        <p:nvSpPr>
          <p:cNvPr id="4" name="Plus 3"/>
          <p:cNvSpPr/>
          <p:nvPr/>
        </p:nvSpPr>
        <p:spPr>
          <a:xfrm>
            <a:off x="5277751" y="3762078"/>
            <a:ext cx="918373" cy="94605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Plus 19"/>
          <p:cNvSpPr/>
          <p:nvPr/>
        </p:nvSpPr>
        <p:spPr>
          <a:xfrm>
            <a:off x="5277750" y="6810883"/>
            <a:ext cx="918373" cy="94605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Plus 20"/>
          <p:cNvSpPr/>
          <p:nvPr/>
        </p:nvSpPr>
        <p:spPr>
          <a:xfrm>
            <a:off x="10687306" y="3762078"/>
            <a:ext cx="918373" cy="94605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Equal 4"/>
          <p:cNvSpPr/>
          <p:nvPr/>
        </p:nvSpPr>
        <p:spPr>
          <a:xfrm>
            <a:off x="10964484" y="6731651"/>
            <a:ext cx="1366218" cy="841857"/>
          </a:xfrm>
          <a:prstGeom prst="mathEqua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3" name="Google Shape;128;p3">
            <a:extLst>
              <a:ext uri="{FF2B5EF4-FFF2-40B4-BE49-F238E27FC236}">
                <a16:creationId xmlns:a16="http://schemas.microsoft.com/office/drawing/2014/main" id="{4F50F165-D3A8-EA68-6C51-B4318C120E14}"/>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6" name="Google Shape;92;p1">
            <a:extLst>
              <a:ext uri="{FF2B5EF4-FFF2-40B4-BE49-F238E27FC236}">
                <a16:creationId xmlns:a16="http://schemas.microsoft.com/office/drawing/2014/main" id="{C4B8D5E5-63BC-508C-8F61-CE052BD5CC67}"/>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5"/>
        <p:cNvGrpSpPr/>
        <p:nvPr/>
      </p:nvGrpSpPr>
      <p:grpSpPr>
        <a:xfrm>
          <a:off x="0" y="0"/>
          <a:ext cx="0" cy="0"/>
          <a:chOff x="0" y="0"/>
          <a:chExt cx="0" cy="0"/>
        </a:xfrm>
      </p:grpSpPr>
      <p:sp>
        <p:nvSpPr>
          <p:cNvPr id="179" name="Google Shape;179;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77" name="Google Shape;177;p7"/>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8.png"/>
          <p:cNvPicPr/>
          <p:nvPr/>
        </p:nvPicPr>
        <p:blipFill>
          <a:blip r:embed="rId3"/>
          <a:srcRect/>
          <a:stretch>
            <a:fillRect/>
          </a:stretch>
        </p:blipFill>
        <p:spPr>
          <a:xfrm>
            <a:off x="9734943" y="5461091"/>
            <a:ext cx="7614131" cy="3281463"/>
          </a:xfrm>
          <a:prstGeom prst="rect">
            <a:avLst/>
          </a:prstGeom>
          <a:ln/>
        </p:spPr>
      </p:pic>
      <p:sp>
        <p:nvSpPr>
          <p:cNvPr id="176" name="Google Shape;176;p7"/>
          <p:cNvSpPr txBox="1"/>
          <p:nvPr/>
        </p:nvSpPr>
        <p:spPr>
          <a:xfrm>
            <a:off x="559140" y="1395142"/>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None/>
            </a:pPr>
            <a:r>
              <a:rPr lang="en-US" sz="3200" dirty="0">
                <a:solidFill>
                  <a:srgbClr val="033C5B"/>
                </a:solidFill>
                <a:sym typeface="Arial"/>
              </a:rPr>
              <a:t>Στρατηγικές για αποτελεσματική προετοιμασία</a:t>
            </a:r>
            <a:endParaRPr sz="3200" dirty="0"/>
          </a:p>
        </p:txBody>
      </p:sp>
      <p:sp>
        <p:nvSpPr>
          <p:cNvPr id="178" name="Google Shape;178;p7"/>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4">
              <a:alphaModFix/>
            </a:blip>
            <a:stretch>
              <a:fillRect/>
            </a:stretch>
          </a:blipFill>
          <a:ln>
            <a:noFill/>
          </a:ln>
        </p:spPr>
        <p:txBody>
          <a:bodyPr/>
          <a:lstStyle/>
          <a:p>
            <a:endParaRPr lang="en-BE"/>
          </a:p>
        </p:txBody>
      </p:sp>
      <p:sp>
        <p:nvSpPr>
          <p:cNvPr id="181" name="Google Shape;181;p7"/>
          <p:cNvSpPr txBox="1"/>
          <p:nvPr/>
        </p:nvSpPr>
        <p:spPr>
          <a:xfrm>
            <a:off x="1287905" y="3520939"/>
            <a:ext cx="12181388"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dirty="0">
                <a:solidFill>
                  <a:srgbClr val="121212"/>
                </a:solidFill>
                <a:latin typeface="Arial"/>
                <a:ea typeface="Arial"/>
                <a:cs typeface="Arial"/>
                <a:sym typeface="Arial"/>
              </a:rPr>
              <a:t> </a:t>
            </a:r>
            <a:endParaRPr dirty="0"/>
          </a:p>
        </p:txBody>
      </p:sp>
      <p:sp>
        <p:nvSpPr>
          <p:cNvPr id="182" name="Google Shape;182;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183" name="Google Shape;183;p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185" name="Google Shape;185;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604213" y="2265702"/>
            <a:ext cx="4575289" cy="2343655"/>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000" b="1" dirty="0">
                <a:solidFill>
                  <a:schemeClr val="accent6">
                    <a:lumMod val="75000"/>
                  </a:schemeClr>
                </a:solidFill>
              </a:rPr>
              <a:t>Δομημένο περίγραμμα: </a:t>
            </a:r>
            <a:br>
              <a:rPr lang="en-US" sz="2000" b="1" dirty="0">
                <a:solidFill>
                  <a:schemeClr val="accent6">
                    <a:lumMod val="75000"/>
                  </a:schemeClr>
                </a:solidFill>
              </a:rPr>
            </a:br>
            <a:r>
              <a:rPr lang="en-US" sz="2000" dirty="0">
                <a:solidFill>
                  <a:schemeClr val="dk1"/>
                </a:solidFill>
              </a:rPr>
              <a:t>Οργανώνοντας τα κύρια θέματα, τα υποθέματα και τα βασικά σημεία για καλύτερη εστίαση και κατανόηση.</a:t>
            </a:r>
            <a:endParaRPr lang="en-US" sz="2000" dirty="0"/>
          </a:p>
        </p:txBody>
      </p:sp>
      <p:sp>
        <p:nvSpPr>
          <p:cNvPr id="16" name="TextBox 15"/>
          <p:cNvSpPr txBox="1"/>
          <p:nvPr/>
        </p:nvSpPr>
        <p:spPr>
          <a:xfrm>
            <a:off x="559140" y="5022349"/>
            <a:ext cx="4500079" cy="3323987"/>
          </a:xfrm>
          <a:prstGeom prst="rect">
            <a:avLst/>
          </a:prstGeom>
          <a:noFill/>
        </p:spPr>
        <p:txBody>
          <a:bodyPr wrap="square" rtlCol="0">
            <a:spAutoFit/>
          </a:bodyPr>
          <a:lstStyle/>
          <a:p>
            <a:pPr marL="457200" lvl="0" indent="-457200">
              <a:lnSpc>
                <a:spcPct val="150000"/>
              </a:lnSpc>
              <a:buClr>
                <a:schemeClr val="dk1"/>
              </a:buClr>
              <a:buSzPts val="2600"/>
              <a:buFont typeface="Wingdings" panose="05000000000000000000" pitchFamily="2" charset="2"/>
              <a:buChar char="ü"/>
            </a:pPr>
            <a:r>
              <a:rPr lang="en-US" sz="2000" b="1" dirty="0">
                <a:solidFill>
                  <a:schemeClr val="accent6">
                    <a:lumMod val="75000"/>
                  </a:schemeClr>
                </a:solidFill>
              </a:rPr>
              <a:t>Μαθησιακοί στόχοι: </a:t>
            </a:r>
            <a:r>
              <a:rPr lang="en-US" sz="2000" dirty="0">
                <a:solidFill>
                  <a:schemeClr val="dk1"/>
                </a:solidFill>
              </a:rPr>
              <a:t>Ο καθορισμός μαθησιακών στόχων βοηθά τους μαθητές να επικεντρωθούν στις πιο σημαντικές πτυχές της ύλης, αποσαφηνίζοντας τι πρέπει να γνωρίζουν μέχρι το τέλος.</a:t>
            </a:r>
          </a:p>
        </p:txBody>
      </p:sp>
      <p:sp>
        <p:nvSpPr>
          <p:cNvPr id="17" name="TextBox 16"/>
          <p:cNvSpPr txBox="1"/>
          <p:nvPr/>
        </p:nvSpPr>
        <p:spPr>
          <a:xfrm>
            <a:off x="10656473" y="2085295"/>
            <a:ext cx="4575289" cy="3266985"/>
          </a:xfrm>
          <a:prstGeom prst="rect">
            <a:avLst/>
          </a:prstGeom>
          <a:noFill/>
        </p:spPr>
        <p:txBody>
          <a:bodyPr wrap="square" rtlCol="0">
            <a:spAutoFit/>
          </a:bodyPr>
          <a:lstStyle/>
          <a:p>
            <a:pPr marL="457200" lvl="0" indent="-457200">
              <a:lnSpc>
                <a:spcPct val="150000"/>
              </a:lnSpc>
              <a:buClr>
                <a:schemeClr val="dk1"/>
              </a:buClr>
              <a:buSzPts val="2600"/>
              <a:buFont typeface="Wingdings" panose="05000000000000000000" pitchFamily="2" charset="2"/>
              <a:buChar char="ü"/>
            </a:pPr>
            <a:r>
              <a:rPr lang="en-US" sz="2000" b="1" dirty="0">
                <a:solidFill>
                  <a:schemeClr val="accent6">
                    <a:lumMod val="75000"/>
                  </a:schemeClr>
                </a:solidFill>
              </a:rPr>
              <a:t>Συνέπεια: </a:t>
            </a:r>
            <a:r>
              <a:rPr lang="en-US" sz="2000" dirty="0">
                <a:solidFill>
                  <a:schemeClr val="dk1"/>
                </a:solidFill>
              </a:rPr>
              <a:t>Μια συνεπής μορφή για το υλικό πριν από την τάξη δημιουργεί αξιόπιστες μαθησιακές συνήθειες και ευθυγραμμίζεται με την προσέγγιση της ανεστραμμένης τάξης, μειώνοντας τη σύγχυση.</a:t>
            </a:r>
          </a:p>
        </p:txBody>
      </p:sp>
      <p:sp>
        <p:nvSpPr>
          <p:cNvPr id="18" name="TextBox 17"/>
          <p:cNvSpPr txBox="1"/>
          <p:nvPr/>
        </p:nvSpPr>
        <p:spPr>
          <a:xfrm>
            <a:off x="5376945" y="2085212"/>
            <a:ext cx="4677045" cy="2862322"/>
          </a:xfrm>
          <a:prstGeom prst="rect">
            <a:avLst/>
          </a:prstGeom>
          <a:noFill/>
        </p:spPr>
        <p:txBody>
          <a:bodyPr wrap="square" rtlCol="0">
            <a:spAutoFit/>
          </a:bodyPr>
          <a:lstStyle/>
          <a:p>
            <a:pPr marL="457200" lvl="0" indent="-457200">
              <a:lnSpc>
                <a:spcPct val="150000"/>
              </a:lnSpc>
              <a:buClr>
                <a:schemeClr val="dk1"/>
              </a:buClr>
              <a:buSzPts val="2600"/>
              <a:buFont typeface="Wingdings" panose="05000000000000000000" pitchFamily="2" charset="2"/>
              <a:buChar char="ü"/>
            </a:pPr>
            <a:r>
              <a:rPr lang="en-US" sz="2000" b="1" dirty="0">
                <a:solidFill>
                  <a:schemeClr val="accent6">
                    <a:lumMod val="75000"/>
                  </a:schemeClr>
                </a:solidFill>
              </a:rPr>
              <a:t>Διαδραστικά στοιχεία: </a:t>
            </a:r>
            <a:r>
              <a:rPr lang="en-US" sz="2000" dirty="0">
                <a:solidFill>
                  <a:schemeClr val="dk1"/>
                </a:solidFill>
              </a:rPr>
              <a:t>Η προσθήκη διαδραστικών εργασιών ενθαρρύνει την ενεργητική μάθηση, βοηθώντας τους μαθητές να εμπλακούν και να διατηρήσουν την ύλη.</a:t>
            </a:r>
          </a:p>
        </p:txBody>
      </p:sp>
      <p:sp>
        <p:nvSpPr>
          <p:cNvPr id="20" name="TextBox 19"/>
          <p:cNvSpPr txBox="1"/>
          <p:nvPr/>
        </p:nvSpPr>
        <p:spPr>
          <a:xfrm>
            <a:off x="5429867" y="5103292"/>
            <a:ext cx="4382585" cy="3266985"/>
          </a:xfrm>
          <a:prstGeom prst="rect">
            <a:avLst/>
          </a:prstGeom>
          <a:noFill/>
        </p:spPr>
        <p:txBody>
          <a:bodyPr wrap="square" rtlCol="0">
            <a:spAutoFit/>
          </a:bodyPr>
          <a:lstStyle/>
          <a:p>
            <a:pPr marL="457200" lvl="0" indent="-457200">
              <a:lnSpc>
                <a:spcPct val="150000"/>
              </a:lnSpc>
              <a:buClr>
                <a:schemeClr val="dk1"/>
              </a:buClr>
              <a:buSzPts val="2600"/>
              <a:buFont typeface="Wingdings" panose="05000000000000000000" pitchFamily="2" charset="2"/>
              <a:buChar char="ü"/>
            </a:pPr>
            <a:r>
              <a:rPr lang="en-US" sz="2000" b="1" dirty="0">
                <a:solidFill>
                  <a:schemeClr val="accent6">
                    <a:lumMod val="75000"/>
                  </a:schemeClr>
                </a:solidFill>
              </a:rPr>
              <a:t>Συνεργασία μεταξύ ομοτίμων: </a:t>
            </a:r>
            <a:r>
              <a:rPr lang="en-US" sz="2000" dirty="0">
                <a:solidFill>
                  <a:schemeClr val="dk1"/>
                </a:solidFill>
              </a:rPr>
              <a:t>Η προώθηση της συνεργασίας κατά τη διάρκεια της προετοιμασίας πριν από την τάξη εμβαθύνει την κατανόηση και αντικατοπτρίζει την ομαδική εργασία στην τάξη.</a:t>
            </a:r>
          </a:p>
        </p:txBody>
      </p:sp>
      <p:sp>
        <p:nvSpPr>
          <p:cNvPr id="2" name="Google Shape;128;p3">
            <a:extLst>
              <a:ext uri="{FF2B5EF4-FFF2-40B4-BE49-F238E27FC236}">
                <a16:creationId xmlns:a16="http://schemas.microsoft.com/office/drawing/2014/main" id="{0A48215F-B8C1-37B4-4181-97EC6DDEC91E}"/>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4" name="Google Shape;92;p1">
            <a:extLst>
              <a:ext uri="{FF2B5EF4-FFF2-40B4-BE49-F238E27FC236}">
                <a16:creationId xmlns:a16="http://schemas.microsoft.com/office/drawing/2014/main" id="{24BE5CDF-032D-3CE1-0E91-A7370C21F1A7}"/>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173779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5"/>
        <p:cNvGrpSpPr/>
        <p:nvPr/>
      </p:nvGrpSpPr>
      <p:grpSpPr>
        <a:xfrm>
          <a:off x="0" y="0"/>
          <a:ext cx="0" cy="0"/>
          <a:chOff x="0" y="0"/>
          <a:chExt cx="0" cy="0"/>
        </a:xfrm>
      </p:grpSpPr>
      <p:sp>
        <p:nvSpPr>
          <p:cNvPr id="176" name="Google Shape;176;p7"/>
          <p:cNvSpPr txBox="1"/>
          <p:nvPr/>
        </p:nvSpPr>
        <p:spPr>
          <a:xfrm>
            <a:off x="687193" y="1465020"/>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None/>
            </a:pPr>
            <a:r>
              <a:rPr lang="en-US" sz="3200" dirty="0">
                <a:solidFill>
                  <a:srgbClr val="033C5B"/>
                </a:solidFill>
                <a:sym typeface="Arial"/>
              </a:rPr>
              <a:t>Συμβουλές για επιτυχία</a:t>
            </a:r>
            <a:endParaRPr sz="3200" dirty="0"/>
          </a:p>
        </p:txBody>
      </p:sp>
      <p:sp>
        <p:nvSpPr>
          <p:cNvPr id="177" name="Google Shape;177;p7"/>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80" name="Google Shape;180;p7"/>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181" name="Google Shape;181;p7"/>
          <p:cNvSpPr txBox="1"/>
          <p:nvPr/>
        </p:nvSpPr>
        <p:spPr>
          <a:xfrm>
            <a:off x="1287905" y="3520939"/>
            <a:ext cx="12181388"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dirty="0">
                <a:solidFill>
                  <a:srgbClr val="121212"/>
                </a:solidFill>
                <a:latin typeface="Arial"/>
                <a:ea typeface="Arial"/>
                <a:cs typeface="Arial"/>
                <a:sym typeface="Arial"/>
              </a:rPr>
              <a:t> </a:t>
            </a:r>
            <a:endParaRPr dirty="0"/>
          </a:p>
        </p:txBody>
      </p:sp>
      <p:sp>
        <p:nvSpPr>
          <p:cNvPr id="182" name="Google Shape;182;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83" name="Google Shape;183;p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85" name="Google Shape;185;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txBox="1"/>
          <p:nvPr/>
        </p:nvSpPr>
        <p:spPr>
          <a:xfrm>
            <a:off x="734017" y="2563334"/>
            <a:ext cx="7620273" cy="400069"/>
          </a:xfrm>
          <a:prstGeom prst="rect">
            <a:avLst/>
          </a:prstGeom>
          <a:noFill/>
          <a:ln>
            <a:noFill/>
          </a:ln>
        </p:spPr>
        <p:txBody>
          <a:bodyPr spcFirstLastPara="1" wrap="square" lIns="91425" tIns="45700" rIns="91425" bIns="45700" anchor="t" anchorCtr="0">
            <a:spAutoFit/>
          </a:bodyPr>
          <a:lstStyle/>
          <a:p>
            <a:pPr lvl="0">
              <a:buClr>
                <a:schemeClr val="dk1"/>
              </a:buClr>
              <a:buSzPts val="2600"/>
            </a:pPr>
            <a:endParaRPr sz="2000" b="1" dirty="0"/>
          </a:p>
        </p:txBody>
      </p:sp>
      <p:pic>
        <p:nvPicPr>
          <p:cNvPr id="16" name="image9.png"/>
          <p:cNvPicPr/>
          <p:nvPr/>
        </p:nvPicPr>
        <p:blipFill>
          <a:blip r:embed="rId6"/>
          <a:srcRect/>
          <a:stretch>
            <a:fillRect/>
          </a:stretch>
        </p:blipFill>
        <p:spPr>
          <a:xfrm>
            <a:off x="8354290" y="2996370"/>
            <a:ext cx="9701832" cy="4163410"/>
          </a:xfrm>
          <a:prstGeom prst="rect">
            <a:avLst/>
          </a:prstGeom>
          <a:ln/>
        </p:spPr>
      </p:pic>
      <p:sp>
        <p:nvSpPr>
          <p:cNvPr id="3" name="TextBox 2"/>
          <p:cNvSpPr txBox="1"/>
          <p:nvPr/>
        </p:nvSpPr>
        <p:spPr>
          <a:xfrm>
            <a:off x="387927" y="2407685"/>
            <a:ext cx="8215746" cy="6309420"/>
          </a:xfrm>
          <a:prstGeom prst="rect">
            <a:avLst/>
          </a:prstGeom>
          <a:noFill/>
        </p:spPr>
        <p:txBody>
          <a:bodyPr wrap="square" rtlCol="0">
            <a:spAutoFit/>
          </a:bodyPr>
          <a:lstStyle/>
          <a:p>
            <a:pPr marL="285750" indent="-285750">
              <a:buFont typeface="Wingdings" panose="05000000000000000000" pitchFamily="2" charset="2"/>
              <a:buChar char="ü"/>
            </a:pPr>
            <a:r>
              <a:rPr lang="en-US" sz="2000" b="1" dirty="0">
                <a:solidFill>
                  <a:schemeClr val="accent6">
                    <a:lumMod val="75000"/>
                  </a:schemeClr>
                </a:solidFill>
              </a:rPr>
              <a:t>Ξεκινήστε με συναρπαστικό περιεχόμενο: </a:t>
            </a:r>
            <a:r>
              <a:rPr lang="en-US" sz="2000" dirty="0"/>
              <a:t>Ξεκινήστε την προετοιμασία πριν από την τάξη με ελκυστικό υλικό για να τραβήξετε την προσοχή των μαθητών και να ενθαρρύνετε τη βαθύτερη εμπλοκή τους. Χρησιμοποιήστε προκλητικές ερωτήσεις, ενδιαφέροντα βίντεο, παραδείγματα από τον πραγματικό κόσμο ή επίκαιρα γεγονότα για να κάνετε τα μαθήματα πιο κατανοητά και να κεντρίσετε την περιέργεια.</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endParaRPr lang="en-US" sz="2000" b="1" dirty="0">
              <a:solidFill>
                <a:schemeClr val="accent6">
                  <a:lumMod val="75000"/>
                </a:schemeClr>
              </a:solidFill>
            </a:endParaRPr>
          </a:p>
          <a:p>
            <a:pPr marL="285750" indent="-285750">
              <a:buFont typeface="Wingdings" panose="05000000000000000000" pitchFamily="2" charset="2"/>
              <a:buChar char="ü"/>
            </a:pPr>
            <a:r>
              <a:rPr lang="en-US" sz="2000" b="1" dirty="0">
                <a:solidFill>
                  <a:schemeClr val="accent6">
                    <a:lumMod val="75000"/>
                  </a:schemeClr>
                </a:solidFill>
              </a:rPr>
              <a:t>Εξυπηρέτηση διαφορετικών μαθησιακών στυλ: </a:t>
            </a:r>
            <a:r>
              <a:rPr lang="en-US" sz="2000" dirty="0"/>
              <a:t>Προσαρμόστε το υλικό ώστε να ταιριάζει στις διαφορετικές μαθησιακές προτιμήσεις. Χρησιμοποιήστε ποικίλα μέσα για να βελτιώσετε την κατανόηση και τη συγκράτηση:</a:t>
            </a:r>
          </a:p>
          <a:p>
            <a:endParaRPr lang="en-US" sz="2000" dirty="0"/>
          </a:p>
          <a:p>
            <a:pPr marL="342900" indent="-342900">
              <a:buFont typeface="Wingdings" panose="05000000000000000000" pitchFamily="2" charset="2"/>
              <a:buChar char="Ø"/>
            </a:pPr>
            <a:r>
              <a:rPr lang="en-US" sz="2000" dirty="0">
                <a:solidFill>
                  <a:schemeClr val="accent6">
                    <a:lumMod val="75000"/>
                  </a:schemeClr>
                </a:solidFill>
              </a:rPr>
              <a:t>Οπτικοί μαθητές: </a:t>
            </a:r>
            <a:r>
              <a:rPr lang="en-US" sz="2000" dirty="0"/>
              <a:t>Διαγράμματα, διαγράμματα ή βίντεο.</a:t>
            </a:r>
          </a:p>
          <a:p>
            <a:pPr marL="342900" indent="-342900">
              <a:buFont typeface="Wingdings" panose="05000000000000000000" pitchFamily="2" charset="2"/>
              <a:buChar char="Ø"/>
            </a:pPr>
            <a:r>
              <a:rPr lang="en-US" sz="2000" dirty="0">
                <a:solidFill>
                  <a:schemeClr val="accent6">
                    <a:lumMod val="75000"/>
                  </a:schemeClr>
                </a:solidFill>
              </a:rPr>
              <a:t>Ακουστικοί μαθητές: </a:t>
            </a:r>
            <a:r>
              <a:rPr lang="en-US" sz="2000" dirty="0"/>
              <a:t>Podcasts ή ακουστικές περιλήψεις.</a:t>
            </a:r>
          </a:p>
          <a:p>
            <a:pPr marL="342900" indent="-342900">
              <a:buFont typeface="Wingdings" panose="05000000000000000000" pitchFamily="2" charset="2"/>
              <a:buChar char="Ø"/>
            </a:pPr>
            <a:r>
              <a:rPr lang="en-US" sz="2000" dirty="0">
                <a:solidFill>
                  <a:schemeClr val="accent6">
                    <a:lumMod val="75000"/>
                  </a:schemeClr>
                </a:solidFill>
              </a:rPr>
              <a:t>Κινητικοί μαθητές: </a:t>
            </a:r>
            <a:r>
              <a:rPr lang="en-US" sz="2000" dirty="0"/>
              <a:t>Διαδραστικά εργαλεία όπως προσομοιώσεις ή παιχνίδια.</a:t>
            </a:r>
          </a:p>
          <a:p>
            <a:pPr marL="342900" indent="-342900">
              <a:buFont typeface="Wingdings" panose="05000000000000000000" pitchFamily="2" charset="2"/>
              <a:buChar char="Ø"/>
            </a:pPr>
            <a:r>
              <a:rPr lang="en-US" sz="2000" dirty="0">
                <a:solidFill>
                  <a:schemeClr val="accent6">
                    <a:lumMod val="75000"/>
                  </a:schemeClr>
                </a:solidFill>
              </a:rPr>
              <a:t>Μαθητές που διαβάζουν/γράφουν: </a:t>
            </a:r>
            <a:r>
              <a:rPr lang="en-US" sz="2000" dirty="0"/>
              <a:t>Υλικό ανάγνωσης ή προτροπές γραφής για προβληματισμό.</a:t>
            </a:r>
          </a:p>
          <a:p>
            <a:endParaRPr lang="en-US" dirty="0"/>
          </a:p>
          <a:p>
            <a:endParaRPr lang="en-US" dirty="0"/>
          </a:p>
          <a:p>
            <a:endParaRPr lang="en-US" dirty="0"/>
          </a:p>
          <a:p>
            <a:endParaRPr lang="en-US" dirty="0"/>
          </a:p>
          <a:p>
            <a:endParaRPr lang="en-US" dirty="0"/>
          </a:p>
          <a:p>
            <a:endParaRPr lang="en-US" dirty="0"/>
          </a:p>
        </p:txBody>
      </p:sp>
      <p:sp>
        <p:nvSpPr>
          <p:cNvPr id="2" name="Google Shape;128;p3">
            <a:extLst>
              <a:ext uri="{FF2B5EF4-FFF2-40B4-BE49-F238E27FC236}">
                <a16:creationId xmlns:a16="http://schemas.microsoft.com/office/drawing/2014/main" id="{D3AF2A8C-193B-95C4-FFD6-AEAFFFFF6468}"/>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4" name="Google Shape;92;p1">
            <a:extLst>
              <a:ext uri="{FF2B5EF4-FFF2-40B4-BE49-F238E27FC236}">
                <a16:creationId xmlns:a16="http://schemas.microsoft.com/office/drawing/2014/main" id="{494809CE-AA26-855C-1B6A-8453222EE6C6}"/>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3371109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5"/>
        <p:cNvGrpSpPr/>
        <p:nvPr/>
      </p:nvGrpSpPr>
      <p:grpSpPr>
        <a:xfrm>
          <a:off x="0" y="0"/>
          <a:ext cx="0" cy="0"/>
          <a:chOff x="0" y="0"/>
          <a:chExt cx="0" cy="0"/>
        </a:xfrm>
      </p:grpSpPr>
      <p:sp>
        <p:nvSpPr>
          <p:cNvPr id="176" name="Google Shape;176;p7"/>
          <p:cNvSpPr txBox="1"/>
          <p:nvPr/>
        </p:nvSpPr>
        <p:spPr>
          <a:xfrm>
            <a:off x="734018" y="1492581"/>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None/>
            </a:pPr>
            <a:r>
              <a:rPr lang="en-US" sz="3200" dirty="0">
                <a:solidFill>
                  <a:srgbClr val="033C5B"/>
                </a:solidFill>
                <a:sym typeface="Arial"/>
              </a:rPr>
              <a:t>Συμβουλές για επιτυχία</a:t>
            </a:r>
            <a:endParaRPr sz="3200" dirty="0"/>
          </a:p>
        </p:txBody>
      </p:sp>
      <p:sp>
        <p:nvSpPr>
          <p:cNvPr id="177" name="Google Shape;177;p7"/>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80" name="Google Shape;180;p7"/>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181" name="Google Shape;181;p7"/>
          <p:cNvSpPr txBox="1"/>
          <p:nvPr/>
        </p:nvSpPr>
        <p:spPr>
          <a:xfrm>
            <a:off x="1287905" y="3520939"/>
            <a:ext cx="12181388"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dirty="0">
                <a:solidFill>
                  <a:srgbClr val="121212"/>
                </a:solidFill>
                <a:latin typeface="Arial"/>
                <a:ea typeface="Arial"/>
                <a:cs typeface="Arial"/>
                <a:sym typeface="Arial"/>
              </a:rPr>
              <a:t> </a:t>
            </a:r>
            <a:endParaRPr dirty="0"/>
          </a:p>
        </p:txBody>
      </p:sp>
      <p:sp>
        <p:nvSpPr>
          <p:cNvPr id="182" name="Google Shape;182;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83" name="Google Shape;183;p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85" name="Google Shape;185;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txBox="1"/>
          <p:nvPr/>
        </p:nvSpPr>
        <p:spPr>
          <a:xfrm>
            <a:off x="734018" y="3032005"/>
            <a:ext cx="7079947" cy="4093388"/>
          </a:xfrm>
          <a:prstGeom prst="rect">
            <a:avLst/>
          </a:prstGeom>
          <a:noFill/>
          <a:ln>
            <a:noFill/>
          </a:ln>
        </p:spPr>
        <p:txBody>
          <a:bodyPr spcFirstLastPara="1" wrap="square" lIns="91425" tIns="45700" rIns="91425" bIns="45700" anchor="t" anchorCtr="0">
            <a:spAutoFit/>
          </a:bodyPr>
          <a:lstStyle/>
          <a:p>
            <a:pPr marL="342900" indent="-342900">
              <a:buFont typeface="Wingdings" panose="05000000000000000000" pitchFamily="2" charset="2"/>
              <a:buChar char="ü"/>
            </a:pPr>
            <a:r>
              <a:rPr lang="en-US" sz="2000" b="1" dirty="0">
                <a:solidFill>
                  <a:schemeClr val="accent6">
                    <a:lumMod val="75000"/>
                  </a:schemeClr>
                </a:solidFill>
              </a:rPr>
              <a:t>Προσφέρετε πρόσθετους πόρους: </a:t>
            </a:r>
            <a:r>
              <a:rPr lang="en-US" sz="2000" dirty="0"/>
              <a:t>Η παροχή πρόσθετων πόρων βοηθά τους περίεργους μαθητές να εξερευνήσουν τα θέματα σε μεγαλύτερο βάθος, επιτρέποντας προχωρημένη μάθηση. Για παράδειγμα, θα μπορούσατε να χρησιμοποιήσετε λίστες ανάγνωσης, προτάσεις βίντεο (όπως ένα ντοκιμαντέρ για τη Γαλλική Επανάσταση για την ιστορία) ή διαδραστικά εργαλεία (π.χ. μαθηματικά κομπιουτεράκια για αλγεβρικές εξισώσεις).</a:t>
            </a:r>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r>
              <a:rPr lang="en-US" sz="2000" b="1" dirty="0">
                <a:solidFill>
                  <a:schemeClr val="accent6">
                    <a:lumMod val="75000"/>
                  </a:schemeClr>
                </a:solidFill>
              </a:rPr>
              <a:t>Παροχή συνεπούς υποστήριξης: </a:t>
            </a:r>
            <a:r>
              <a:rPr lang="en-US" sz="2000" dirty="0"/>
              <a:t>Η τακτική υποστήριξη κατά τη διάρκεια της προετοιμασίας πριν από την τάξη κρατάει τους μαθητές αφοσιωμένους και αποτρέπει τη σύγχυση. Προσφέρετε σαφείς οδηγίες, χώρους για ερωτήσεις (όπως μια συχνή ερώτηση στην τάξη ή έναν πίνακα συζητήσεων) και τακτικές συνεδρίες ερωτήσεων και απαντήσεων, εξασφαλίζοντας ότι οι μαθητές θα νιώθουν υποστήριξη και αυτοπεποίθηση στη μάθησή τους.</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5700" y="3003197"/>
            <a:ext cx="7342663" cy="4122196"/>
          </a:xfrm>
          <a:prstGeom prst="rect">
            <a:avLst/>
          </a:prstGeom>
        </p:spPr>
      </p:pic>
      <p:sp>
        <p:nvSpPr>
          <p:cNvPr id="2" name="Google Shape;128;p3">
            <a:extLst>
              <a:ext uri="{FF2B5EF4-FFF2-40B4-BE49-F238E27FC236}">
                <a16:creationId xmlns:a16="http://schemas.microsoft.com/office/drawing/2014/main" id="{EDD7CFE8-55F7-ACC1-3C3D-AD3BB0E7A805}"/>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436FE3AA-D7E1-F884-588F-37C7CA4E4EC5}"/>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665623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5"/>
        <p:cNvGrpSpPr/>
        <p:nvPr/>
      </p:nvGrpSpPr>
      <p:grpSpPr>
        <a:xfrm>
          <a:off x="0" y="0"/>
          <a:ext cx="0" cy="0"/>
          <a:chOff x="0" y="0"/>
          <a:chExt cx="0" cy="0"/>
        </a:xfrm>
      </p:grpSpPr>
      <p:sp>
        <p:nvSpPr>
          <p:cNvPr id="176" name="Google Shape;176;p7"/>
          <p:cNvSpPr txBox="1"/>
          <p:nvPr/>
        </p:nvSpPr>
        <p:spPr>
          <a:xfrm>
            <a:off x="734018" y="1492581"/>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None/>
            </a:pPr>
            <a:r>
              <a:rPr lang="en-US" sz="3200" dirty="0">
                <a:solidFill>
                  <a:srgbClr val="033C5B"/>
                </a:solidFill>
                <a:sym typeface="Arial"/>
              </a:rPr>
              <a:t>Περιστρέψτε τον τροχό της επιτυχίας - έκδοση προετοιμασίας πριν από την τάξη</a:t>
            </a:r>
            <a:endParaRPr sz="3200" dirty="0"/>
          </a:p>
        </p:txBody>
      </p:sp>
      <p:sp>
        <p:nvSpPr>
          <p:cNvPr id="178" name="Google Shape;178;p7"/>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80" name="Google Shape;180;p7"/>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4">
              <a:alphaModFix/>
            </a:blip>
            <a:stretch>
              <a:fillRect/>
            </a:stretch>
          </a:blipFill>
          <a:ln>
            <a:noFill/>
          </a:ln>
        </p:spPr>
        <p:txBody>
          <a:bodyPr/>
          <a:lstStyle/>
          <a:p>
            <a:endParaRPr lang="en-BE"/>
          </a:p>
        </p:txBody>
      </p:sp>
      <p:sp>
        <p:nvSpPr>
          <p:cNvPr id="181" name="Google Shape;181;p7"/>
          <p:cNvSpPr txBox="1"/>
          <p:nvPr/>
        </p:nvSpPr>
        <p:spPr>
          <a:xfrm>
            <a:off x="1287905" y="3520939"/>
            <a:ext cx="12181388"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dirty="0">
                <a:solidFill>
                  <a:srgbClr val="121212"/>
                </a:solidFill>
                <a:latin typeface="Arial"/>
                <a:ea typeface="Arial"/>
                <a:cs typeface="Arial"/>
                <a:sym typeface="Arial"/>
              </a:rPr>
              <a:t> </a:t>
            </a:r>
            <a:endParaRPr dirty="0"/>
          </a:p>
        </p:txBody>
      </p:sp>
      <p:sp>
        <p:nvSpPr>
          <p:cNvPr id="182" name="Google Shape;182;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183" name="Google Shape;183;p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185" name="Google Shape;185;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txBox="1"/>
          <p:nvPr/>
        </p:nvSpPr>
        <p:spPr>
          <a:xfrm>
            <a:off x="508526" y="2603323"/>
            <a:ext cx="13503070" cy="2616060"/>
          </a:xfrm>
          <a:prstGeom prst="rect">
            <a:avLst/>
          </a:prstGeom>
          <a:noFill/>
          <a:ln>
            <a:noFill/>
          </a:ln>
        </p:spPr>
        <p:txBody>
          <a:bodyPr spcFirstLastPara="1" wrap="square" lIns="91425" tIns="45700" rIns="91425" bIns="45700" anchor="t" anchorCtr="0">
            <a:spAutoFit/>
          </a:bodyPr>
          <a:lstStyle/>
          <a:p>
            <a:r>
              <a:rPr lang="en-US" sz="1800" dirty="0"/>
              <a:t>Φανταστείτε ότι περιστρέφετε έναν τροχό που προσγειώνεται σε μία από τις τέσσερις </a:t>
            </a:r>
            <a:r>
              <a:rPr lang="el-GR" sz="1800" dirty="0"/>
              <a:t>σ</a:t>
            </a:r>
            <a:r>
              <a:rPr lang="en-US" sz="1800" dirty="0" err="1"/>
              <a:t>υμ</a:t>
            </a:r>
            <a:r>
              <a:rPr lang="en-US" sz="1800" dirty="0"/>
              <a:t>βουλές για επιτυχία: </a:t>
            </a:r>
          </a:p>
          <a:p>
            <a:pPr marL="342900" indent="-342900">
              <a:buFont typeface="Wingdings" panose="05000000000000000000" pitchFamily="2" charset="2"/>
              <a:buChar char="ü"/>
            </a:pPr>
            <a:r>
              <a:rPr lang="en-US" sz="1800" dirty="0"/>
              <a:t>Ξεκινήστε με συναρπαστικό περιεχόμενο</a:t>
            </a:r>
          </a:p>
          <a:p>
            <a:pPr marL="342900" indent="-342900">
              <a:buFont typeface="Wingdings" panose="05000000000000000000" pitchFamily="2" charset="2"/>
              <a:buChar char="ü"/>
            </a:pPr>
            <a:r>
              <a:rPr lang="en-US" sz="1800" dirty="0"/>
              <a:t>Εξυπηρέτηση διαφορετικών στυλ μάθησης</a:t>
            </a:r>
          </a:p>
          <a:p>
            <a:pPr marL="342900" indent="-342900">
              <a:buFont typeface="Wingdings" panose="05000000000000000000" pitchFamily="2" charset="2"/>
              <a:buChar char="ü"/>
            </a:pPr>
            <a:r>
              <a:rPr lang="en-US" sz="1800" dirty="0"/>
              <a:t>Προσφορά πρόσθετων πόρων</a:t>
            </a:r>
          </a:p>
          <a:p>
            <a:pPr marL="342900" indent="-342900">
              <a:buFont typeface="Wingdings" panose="05000000000000000000" pitchFamily="2" charset="2"/>
              <a:buChar char="ü"/>
            </a:pPr>
            <a:r>
              <a:rPr lang="en-US" sz="1800" dirty="0"/>
              <a:t>Παροχή συνεπούς υποστήριξης</a:t>
            </a:r>
          </a:p>
          <a:p>
            <a:endParaRPr lang="en-US" sz="1800" dirty="0"/>
          </a:p>
          <a:p>
            <a:r>
              <a:rPr lang="en-US" sz="1800" dirty="0"/>
              <a:t>Αφού "γυρίσετε τον τροχό" και καταλήξετε σε μια από τις συμβουλές, ολοκληρώστε μια μίνι πρόκληση ή έναν προβληματισμό με βάση τη συμβουλή. Θα πρέπει να περάσετε και από τις τέσσερις συμβουλές μέχρι το τέλος της δραστηριότητας. </a:t>
            </a:r>
          </a:p>
          <a:p>
            <a:endParaRPr lang="en-US" sz="2000" dirty="0"/>
          </a:p>
        </p:txBody>
      </p:sp>
      <p:sp>
        <p:nvSpPr>
          <p:cNvPr id="12" name="TextBox 11"/>
          <p:cNvSpPr txBox="1"/>
          <p:nvPr/>
        </p:nvSpPr>
        <p:spPr>
          <a:xfrm>
            <a:off x="4696116" y="5145552"/>
            <a:ext cx="3739961" cy="3139321"/>
          </a:xfrm>
          <a:prstGeom prst="rect">
            <a:avLst/>
          </a:prstGeom>
          <a:noFill/>
        </p:spPr>
        <p:txBody>
          <a:bodyPr wrap="square" rtlCol="0">
            <a:spAutoFit/>
          </a:bodyPr>
          <a:lstStyle/>
          <a:p>
            <a:r>
              <a:rPr lang="en-US" sz="1800" dirty="0">
                <a:solidFill>
                  <a:schemeClr val="accent6">
                    <a:lumMod val="75000"/>
                  </a:schemeClr>
                </a:solidFill>
              </a:rPr>
              <a:t>2. Εξυπηρέτηση διαφορετικών μαθησιακών στυλ Πρόκληση: </a:t>
            </a:r>
            <a:r>
              <a:rPr lang="en-US" sz="1800" dirty="0"/>
              <a:t>Επιλέξτε ένα στοιχείο πολυμέσων για κάθε μαθησιακό στυλ: Οπτική, Ακουστική, Κινητική και Ανάγνωση/Γράψιμο. Ποιο μαθησιακό στυλ πιστεύετε ότι είναι πιο δύσκολο να εξυπηρετήσετε στην τάξη σας; Ποιο στοιχείο πολυμέσων θα μπορούσε να κάνει αυτό το στυλ πιο ελκυστικό; </a:t>
            </a:r>
          </a:p>
        </p:txBody>
      </p:sp>
      <p:sp>
        <p:nvSpPr>
          <p:cNvPr id="25" name="TextBox 24"/>
          <p:cNvSpPr txBox="1"/>
          <p:nvPr/>
        </p:nvSpPr>
        <p:spPr>
          <a:xfrm>
            <a:off x="9285393" y="5145552"/>
            <a:ext cx="3973407" cy="3693319"/>
          </a:xfrm>
          <a:prstGeom prst="rect">
            <a:avLst/>
          </a:prstGeom>
          <a:noFill/>
        </p:spPr>
        <p:txBody>
          <a:bodyPr wrap="square" rtlCol="0">
            <a:spAutoFit/>
          </a:bodyPr>
          <a:lstStyle/>
          <a:p>
            <a:r>
              <a:rPr lang="en-US" sz="1800" dirty="0">
                <a:solidFill>
                  <a:schemeClr val="accent6">
                    <a:lumMod val="75000"/>
                  </a:schemeClr>
                </a:solidFill>
              </a:rPr>
              <a:t>3. Προσφορά πρόσθετων πόρων Πρόκληση</a:t>
            </a:r>
            <a:r>
              <a:rPr lang="en-US" sz="1800" dirty="0"/>
              <a:t>: Βρείτε ή δημιουργήστε δύο πρόσθετες πηγές για τους μαθητές που θέλουν να εμβαθύνουν στο θέμα. Αυτά μπορεί να είναι προαιρετικά, αλλά θα πρέπει να ενθαρρύνουν την περαιτέρω εξερεύνηση. Τι είδους μαθητής πιστεύετε ότι θα χρησιμοποιήσει αυτούς τους πόρους; Πώς μπορείτε να τους παρουσιάσετε με τρόπο που να μην κατακλύζει την τάξη αλλά να προσκαλεί σε βαθύτερη μάθηση;</a:t>
            </a:r>
          </a:p>
        </p:txBody>
      </p:sp>
      <p:sp>
        <p:nvSpPr>
          <p:cNvPr id="26" name="TextBox 25"/>
          <p:cNvSpPr txBox="1"/>
          <p:nvPr/>
        </p:nvSpPr>
        <p:spPr>
          <a:xfrm>
            <a:off x="14227460" y="5145552"/>
            <a:ext cx="3440661" cy="3693319"/>
          </a:xfrm>
          <a:prstGeom prst="rect">
            <a:avLst/>
          </a:prstGeom>
          <a:noFill/>
        </p:spPr>
        <p:txBody>
          <a:bodyPr wrap="square" rtlCol="0">
            <a:spAutoFit/>
          </a:bodyPr>
          <a:lstStyle/>
          <a:p>
            <a:r>
              <a:rPr lang="en-US" sz="1800" dirty="0">
                <a:solidFill>
                  <a:schemeClr val="accent6">
                    <a:lumMod val="75000"/>
                  </a:schemeClr>
                </a:solidFill>
              </a:rPr>
              <a:t>4. Παροχή συνεπούς υποστήριξης Πρόκληση: </a:t>
            </a:r>
            <a:r>
              <a:rPr lang="en-US" sz="1800" dirty="0"/>
              <a:t>Σχεδιάστε ένα σύστημα υποστήριξης για τους μαθητές σας καθώς ασχολούνται με το υλικό πριν από την τάξη. Πώς αυτό το σύστημα υποστήριξης θα κάνει τους μαθητές να αισθάνονται πιο σίγουροι για το υλικό πριν από την τάξη; Τι θα κάνατε αν ένας μαθητής εξακολουθεί να δυσκολεύεται παρά τις εν λόγω υποστηρίξεις;</a:t>
            </a:r>
          </a:p>
        </p:txBody>
      </p:sp>
      <p:sp>
        <p:nvSpPr>
          <p:cNvPr id="13" name="Rectangle 12"/>
          <p:cNvSpPr/>
          <p:nvPr/>
        </p:nvSpPr>
        <p:spPr>
          <a:xfrm>
            <a:off x="214580" y="5145552"/>
            <a:ext cx="3811730" cy="3693319"/>
          </a:xfrm>
          <a:prstGeom prst="rect">
            <a:avLst/>
          </a:prstGeom>
        </p:spPr>
        <p:txBody>
          <a:bodyPr wrap="square">
            <a:spAutoFit/>
          </a:bodyPr>
          <a:lstStyle/>
          <a:p>
            <a:pPr marL="457200" indent="-457200">
              <a:buFont typeface="Arial"/>
              <a:buAutoNum type="arabicPeriod"/>
            </a:pPr>
            <a:r>
              <a:rPr lang="en-US" sz="1800" dirty="0">
                <a:solidFill>
                  <a:schemeClr val="accent6">
                    <a:lumMod val="75000"/>
                  </a:schemeClr>
                </a:solidFill>
              </a:rPr>
              <a:t>Ξεκινήστε με την πρόκληση συναρπαστικού περιεχομένου: </a:t>
            </a:r>
            <a:r>
              <a:rPr lang="el-GR" sz="1800" dirty="0">
                <a:solidFill>
                  <a:schemeClr val="tx1"/>
                </a:solidFill>
              </a:rPr>
              <a:t>Δημιουργήστε ένα «αγκίστρι» 2-3 προτάσεων </a:t>
            </a:r>
            <a:r>
              <a:rPr lang="en-US" sz="1800" dirty="0"/>
              <a:t>π</a:t>
            </a:r>
            <a:r>
              <a:rPr lang="en-US" sz="1800" dirty="0" err="1"/>
              <a:t>ου</a:t>
            </a:r>
            <a:r>
              <a:rPr lang="en-US" sz="1800" dirty="0"/>
              <a:t> θα τραβήξει αμέσως την προσοχή των μαθητών σας. Χρησιμοποιήστε μία από αυτές τις τεχνικές: </a:t>
            </a:r>
            <a:br>
              <a:rPr lang="en-US" sz="1800" dirty="0"/>
            </a:br>
            <a:r>
              <a:rPr lang="en-US" sz="1800" dirty="0"/>
              <a:t>Ένα εκπληκτικό γεγονός ή στατιστική </a:t>
            </a:r>
            <a:br>
              <a:rPr lang="en-US" sz="1800" dirty="0"/>
            </a:br>
            <a:r>
              <a:rPr lang="en-US" sz="1800" dirty="0"/>
              <a:t>Μια προκλητική ερώτηση </a:t>
            </a:r>
            <a:br>
              <a:rPr lang="en-US" sz="1800" dirty="0"/>
            </a:br>
            <a:r>
              <a:rPr lang="en-US" sz="1800" dirty="0"/>
              <a:t>Μια διασκεδαστική ή απροσδόκητη εικόνα ή μιμίδιο</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10073" y="2059457"/>
            <a:ext cx="1901523" cy="2014709"/>
          </a:xfrm>
          <a:prstGeom prst="rect">
            <a:avLst/>
          </a:prstGeom>
        </p:spPr>
      </p:pic>
      <p:sp>
        <p:nvSpPr>
          <p:cNvPr id="2" name="Google Shape;128;p3">
            <a:extLst>
              <a:ext uri="{FF2B5EF4-FFF2-40B4-BE49-F238E27FC236}">
                <a16:creationId xmlns:a16="http://schemas.microsoft.com/office/drawing/2014/main" id="{88FCB787-049E-8477-E967-3FE1B47A926E}"/>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5BDEB5E8-CD16-E666-82FC-98355CDB989C}"/>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1531410782"/>
      </p:ext>
    </p:extLst>
  </p:cSld>
  <p:clrMapOvr>
    <a:overrideClrMapping bg1="lt1" tx1="dk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1"/>
        <p:cNvGrpSpPr/>
        <p:nvPr/>
      </p:nvGrpSpPr>
      <p:grpSpPr>
        <a:xfrm>
          <a:off x="0" y="0"/>
          <a:ext cx="0" cy="0"/>
          <a:chOff x="0" y="0"/>
          <a:chExt cx="0" cy="0"/>
        </a:xfrm>
      </p:grpSpPr>
      <p:sp>
        <p:nvSpPr>
          <p:cNvPr id="192" name="Google Shape;192;p8"/>
          <p:cNvSpPr txBox="1"/>
          <p:nvPr/>
        </p:nvSpPr>
        <p:spPr>
          <a:xfrm>
            <a:off x="3058697" y="773904"/>
            <a:ext cx="13265244" cy="54168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3200" dirty="0">
                <a:solidFill>
                  <a:srgbClr val="033C5B"/>
                </a:solidFill>
                <a:sym typeface="Arial"/>
              </a:rPr>
              <a:t>Προετοιμασία πριν την τάξη</a:t>
            </a:r>
            <a:endParaRPr sz="3200" dirty="0"/>
          </a:p>
        </p:txBody>
      </p:sp>
      <p:sp>
        <p:nvSpPr>
          <p:cNvPr id="193" name="Google Shape;193;p8"/>
          <p:cNvSpPr/>
          <p:nvPr/>
        </p:nvSpPr>
        <p:spPr>
          <a:xfrm>
            <a:off x="9647" y="0"/>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195" name="Google Shape;195;p8"/>
          <p:cNvSpPr/>
          <p:nvPr/>
        </p:nvSpPr>
        <p:spPr>
          <a:xfrm>
            <a:off x="19294" y="5192874"/>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197" name="Google Shape;197;p8"/>
          <p:cNvSpPr txBox="1"/>
          <p:nvPr/>
        </p:nvSpPr>
        <p:spPr>
          <a:xfrm>
            <a:off x="3058697" y="1351935"/>
            <a:ext cx="5697263" cy="9908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US" sz="2000" b="1" dirty="0">
                <a:solidFill>
                  <a:srgbClr val="121212"/>
                </a:solidFill>
                <a:sym typeface="Arial"/>
              </a:rPr>
              <a:t>Παγοθραύστες και ενεργοποιητές </a:t>
            </a:r>
            <a:endParaRPr sz="2000" dirty="0"/>
          </a:p>
          <a:p>
            <a:pPr marL="0" marR="0" lvl="0" indent="0" algn="l" rtl="0">
              <a:lnSpc>
                <a:spcPct val="140015"/>
              </a:lnSpc>
              <a:spcBef>
                <a:spcPts val="0"/>
              </a:spcBef>
              <a:spcAft>
                <a:spcPts val="0"/>
              </a:spcAft>
              <a:buNone/>
            </a:pPr>
            <a:endParaRPr sz="2599" dirty="0">
              <a:solidFill>
                <a:srgbClr val="121212"/>
              </a:solidFill>
              <a:latin typeface="Arial"/>
              <a:ea typeface="Arial"/>
              <a:cs typeface="Arial"/>
              <a:sym typeface="Arial"/>
            </a:endParaRPr>
          </a:p>
        </p:txBody>
      </p:sp>
      <p:sp>
        <p:nvSpPr>
          <p:cNvPr id="198" name="Google Shape;198;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199" name="Google Shape;199;p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01" name="Google Shape;201;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956987" y="1847359"/>
            <a:ext cx="14711134" cy="2154436"/>
          </a:xfrm>
          <a:prstGeom prst="rect">
            <a:avLst/>
          </a:prstGeom>
          <a:noFill/>
        </p:spPr>
        <p:txBody>
          <a:bodyPr wrap="square" rtlCol="0">
            <a:spAutoFit/>
          </a:bodyPr>
          <a:lstStyle/>
          <a:p>
            <a:pPr>
              <a:lnSpc>
                <a:spcPct val="150000"/>
              </a:lnSpc>
            </a:pPr>
            <a:r>
              <a:rPr lang="en-US" sz="2000" dirty="0"/>
              <a:t>Σε μια ανεστραμμένη τάξη, όπου ο χρόνος μέσα στην τάξη είναι αφιερωμένος στη διαδραστική και συνεργατική μάθηση, η έναρξη της συνεδρίας με το σπάσιμο του πάγου και η ενσωμάτωση ενεργειών μπορεί να ενισχύσει σημαντικά την εμπλοκή και τη συμμετοχή των μαθητών. Αυτές οι δραστηριότητες αποτελούν βασικά εργαλεία για τη δημιουργία μιας άνετης και ευνοϊκής μαθησιακής ατμόσφαιρας, ειδικά όταν οι μαθητές αναμένεται να συμβάλουν ενεργά και να συνεργαστούν.</a:t>
            </a:r>
          </a:p>
          <a:p>
            <a:endParaRPr lang="en-US" dirty="0"/>
          </a:p>
        </p:txBody>
      </p:sp>
      <p:sp>
        <p:nvSpPr>
          <p:cNvPr id="3" name="TextBox 2"/>
          <p:cNvSpPr txBox="1"/>
          <p:nvPr/>
        </p:nvSpPr>
        <p:spPr>
          <a:xfrm>
            <a:off x="3175793" y="3845372"/>
            <a:ext cx="7905168" cy="5186035"/>
          </a:xfrm>
          <a:prstGeom prst="rect">
            <a:avLst/>
          </a:prstGeom>
          <a:noFill/>
        </p:spPr>
        <p:txBody>
          <a:bodyPr wrap="square" rtlCol="0">
            <a:spAutoFit/>
          </a:bodyPr>
          <a:lstStyle/>
          <a:p>
            <a:pPr>
              <a:lnSpc>
                <a:spcPct val="150000"/>
              </a:lnSpc>
            </a:pPr>
            <a:r>
              <a:rPr lang="el-GR" sz="1800" b="1" dirty="0">
                <a:solidFill>
                  <a:schemeClr val="accent6">
                    <a:lumMod val="75000"/>
                  </a:schemeClr>
                </a:solidFill>
              </a:rPr>
              <a:t>Οι παγοθραύστες</a:t>
            </a:r>
            <a:r>
              <a:rPr lang="en-US" sz="1800" b="1" dirty="0">
                <a:solidFill>
                  <a:schemeClr val="accent6">
                    <a:lumMod val="75000"/>
                  </a:schemeClr>
                </a:solidFill>
              </a:rPr>
              <a:t> </a:t>
            </a:r>
            <a:r>
              <a:rPr lang="en-US" sz="1800" dirty="0"/>
              <a:t>εξυπηρετούν τον σκοπό της προώθησης των συνδέσεων και της άνεσης μεταξύ των συμμετεχόντων σε ομαδικές συνθήκες, όπως οι αίθουσες διδασκαλίας. Διευκολύνουν τις συστάσεις και βοηθούν τα άτομα να αισθάνονται άνετα μεταξύ τους, προωθώντας έτσι την αίσθηση συντροφικότητας και συνεργασίας. </a:t>
            </a:r>
          </a:p>
          <a:p>
            <a:pPr>
              <a:lnSpc>
                <a:spcPct val="150000"/>
              </a:lnSpc>
            </a:pPr>
            <a:endParaRPr lang="en-US" sz="1800" dirty="0"/>
          </a:p>
          <a:p>
            <a:pPr>
              <a:lnSpc>
                <a:spcPct val="150000"/>
              </a:lnSpc>
            </a:pPr>
            <a:r>
              <a:rPr lang="en-US" sz="1800" dirty="0"/>
              <a:t>Παραδείγματα για το σπάσιμο του πάγου περιλαμβάνουν δραστηριότητες όπως "Δύο αλήθειες και ένα ψέμα", όπου οι συμμετέχοντες μοιράζονται προσωπικές πληροφορίες για να τις μαντέψουν οι άλλοι, και "Ερωτήσεις </a:t>
            </a:r>
            <a:r>
              <a:rPr lang="en-US" sz="1800" dirty="0" err="1"/>
              <a:t>γρήγορης φωτιάς</a:t>
            </a:r>
            <a:r>
              <a:rPr lang="en-US" sz="1800" dirty="0"/>
              <a:t>", οι οποίες προτρέπουν σε γρήγορες απαντήσεις για να ενθαρρύνουν τη γρήγορη σκέψη.</a:t>
            </a:r>
          </a:p>
          <a:p>
            <a:endParaRPr lang="en-US" sz="2000" dirty="0"/>
          </a:p>
          <a:p>
            <a:endParaRPr lang="en-US" dirty="0"/>
          </a:p>
        </p:txBody>
      </p:sp>
      <p:pic>
        <p:nvPicPr>
          <p:cNvPr id="17" name="Google Shape;226;p9"/>
          <p:cNvPicPr preferRelativeResize="0"/>
          <p:nvPr/>
        </p:nvPicPr>
        <p:blipFill rotWithShape="1">
          <a:blip r:embed="rId7">
            <a:alphaModFix/>
          </a:blip>
          <a:srcRect/>
          <a:stretch/>
        </p:blipFill>
        <p:spPr>
          <a:xfrm>
            <a:off x="12312890" y="4381486"/>
            <a:ext cx="3647546" cy="3992789"/>
          </a:xfrm>
          <a:prstGeom prst="rect">
            <a:avLst/>
          </a:prstGeom>
          <a:noFill/>
          <a:ln>
            <a:noFill/>
          </a:ln>
        </p:spPr>
      </p:pic>
      <p:sp>
        <p:nvSpPr>
          <p:cNvPr id="4" name="Google Shape;128;p3">
            <a:extLst>
              <a:ext uri="{FF2B5EF4-FFF2-40B4-BE49-F238E27FC236}">
                <a16:creationId xmlns:a16="http://schemas.microsoft.com/office/drawing/2014/main" id="{DF1AA1EB-E743-3DAF-831B-EB11E2BB8EF4}"/>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Google Shape;92;p1">
            <a:extLst>
              <a:ext uri="{FF2B5EF4-FFF2-40B4-BE49-F238E27FC236}">
                <a16:creationId xmlns:a16="http://schemas.microsoft.com/office/drawing/2014/main" id="{934A6795-113A-BA1D-80DF-19811039E75E}"/>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1"/>
        <p:cNvGrpSpPr/>
        <p:nvPr/>
      </p:nvGrpSpPr>
      <p:grpSpPr>
        <a:xfrm>
          <a:off x="0" y="0"/>
          <a:ext cx="0" cy="0"/>
          <a:chOff x="0" y="0"/>
          <a:chExt cx="0" cy="0"/>
        </a:xfrm>
      </p:grpSpPr>
      <p:sp>
        <p:nvSpPr>
          <p:cNvPr id="192" name="Google Shape;192;p8"/>
          <p:cNvSpPr txBox="1"/>
          <p:nvPr/>
        </p:nvSpPr>
        <p:spPr>
          <a:xfrm>
            <a:off x="3058697" y="773904"/>
            <a:ext cx="13265244" cy="54168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3200" dirty="0">
                <a:solidFill>
                  <a:srgbClr val="033C5B"/>
                </a:solidFill>
                <a:sym typeface="Arial"/>
              </a:rPr>
              <a:t>Προετοιμασία πριν την τάξη</a:t>
            </a:r>
            <a:endParaRPr sz="3200" dirty="0"/>
          </a:p>
        </p:txBody>
      </p:sp>
      <p:sp>
        <p:nvSpPr>
          <p:cNvPr id="193" name="Google Shape;193;p8"/>
          <p:cNvSpPr/>
          <p:nvPr/>
        </p:nvSpPr>
        <p:spPr>
          <a:xfrm>
            <a:off x="9647" y="0"/>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195" name="Google Shape;195;p8"/>
          <p:cNvSpPr/>
          <p:nvPr/>
        </p:nvSpPr>
        <p:spPr>
          <a:xfrm>
            <a:off x="19294" y="5192874"/>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197" name="Google Shape;197;p8"/>
          <p:cNvSpPr txBox="1"/>
          <p:nvPr/>
        </p:nvSpPr>
        <p:spPr>
          <a:xfrm>
            <a:off x="3058697" y="1351935"/>
            <a:ext cx="5697263" cy="9908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US" sz="2000" b="1" dirty="0">
                <a:solidFill>
                  <a:srgbClr val="121212"/>
                </a:solidFill>
                <a:sym typeface="Arial"/>
              </a:rPr>
              <a:t>Παγοθραύστες και ενεργοποιητές </a:t>
            </a:r>
            <a:endParaRPr sz="2000" dirty="0"/>
          </a:p>
          <a:p>
            <a:pPr marL="0" marR="0" lvl="0" indent="0" algn="l" rtl="0">
              <a:lnSpc>
                <a:spcPct val="140015"/>
              </a:lnSpc>
              <a:spcBef>
                <a:spcPts val="0"/>
              </a:spcBef>
              <a:spcAft>
                <a:spcPts val="0"/>
              </a:spcAft>
              <a:buNone/>
            </a:pPr>
            <a:endParaRPr sz="2599" dirty="0">
              <a:solidFill>
                <a:srgbClr val="121212"/>
              </a:solidFill>
              <a:latin typeface="Arial"/>
              <a:ea typeface="Arial"/>
              <a:cs typeface="Arial"/>
              <a:sym typeface="Arial"/>
            </a:endParaRPr>
          </a:p>
        </p:txBody>
      </p:sp>
      <p:sp>
        <p:nvSpPr>
          <p:cNvPr id="198" name="Google Shape;198;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199" name="Google Shape;199;p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01" name="Google Shape;201;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2966634" y="3845372"/>
            <a:ext cx="10777075" cy="615553"/>
          </a:xfrm>
          <a:prstGeom prst="rect">
            <a:avLst/>
          </a:prstGeom>
          <a:noFill/>
        </p:spPr>
        <p:txBody>
          <a:bodyPr wrap="square" rtlCol="0">
            <a:spAutoFit/>
          </a:bodyPr>
          <a:lstStyle/>
          <a:p>
            <a:endParaRPr lang="en-US" sz="2000" dirty="0"/>
          </a:p>
          <a:p>
            <a:endParaRPr lang="en-US" dirty="0"/>
          </a:p>
        </p:txBody>
      </p:sp>
      <p:sp>
        <p:nvSpPr>
          <p:cNvPr id="4" name="TextBox 3"/>
          <p:cNvSpPr txBox="1"/>
          <p:nvPr/>
        </p:nvSpPr>
        <p:spPr>
          <a:xfrm>
            <a:off x="3430339" y="2296633"/>
            <a:ext cx="7466037" cy="4924425"/>
          </a:xfrm>
          <a:prstGeom prst="rect">
            <a:avLst/>
          </a:prstGeom>
          <a:noFill/>
        </p:spPr>
        <p:txBody>
          <a:bodyPr wrap="square" rtlCol="0">
            <a:spAutoFit/>
          </a:bodyPr>
          <a:lstStyle/>
          <a:p>
            <a:pPr>
              <a:lnSpc>
                <a:spcPct val="150000"/>
              </a:lnSpc>
            </a:pPr>
            <a:r>
              <a:rPr lang="en-US" sz="2000" dirty="0"/>
              <a:t>Από την άλλη πλευρά, </a:t>
            </a:r>
            <a:r>
              <a:rPr lang="en-US" sz="2000" b="1" dirty="0">
                <a:solidFill>
                  <a:schemeClr val="accent6">
                    <a:lumMod val="75000"/>
                  </a:schemeClr>
                </a:solidFill>
              </a:rPr>
              <a:t>οι ενεργοποιητές </a:t>
            </a:r>
            <a:r>
              <a:rPr lang="en-US" sz="2000" dirty="0"/>
              <a:t>στοχεύουν στην ενίσχυση των επιπέδων ενέργειας και στην αλλαγή της διάθεσης και του τρόπου σκέψης, ιδιαίτερα χρήσιμοι κατά τη διάρκεια μακρών συνεδριών ή κατά την αντιμετώπιση σύνθετων θεμάτων. Αυτές οι δραστηριότητες βοηθούν στην αναζωογόνηση των μαθητών και κάνουν τη διαδικασία της μάθησης πιο ευχάριστη σπάζοντας τη μονοτονία.</a:t>
            </a:r>
          </a:p>
          <a:p>
            <a:pPr>
              <a:lnSpc>
                <a:spcPct val="150000"/>
              </a:lnSpc>
            </a:pPr>
            <a:endParaRPr lang="en-US" sz="2000" dirty="0"/>
          </a:p>
          <a:p>
            <a:pPr>
              <a:lnSpc>
                <a:spcPct val="150000"/>
              </a:lnSpc>
            </a:pPr>
            <a:r>
              <a:rPr lang="en-US" sz="2000" dirty="0"/>
              <a:t>Παραδείγματα ενεργοποιητών περιλαμβάνουν τα "Διαλείμματα διάτασης", τα οποία περιλαμβάνουν γρήγορες καθοδηγούμενες διατάσεις για τη σωματική και πνευματική αναζωογόνηση των μαθητών, και τα "Γρήγορα παιχνίδια", σύντομες και διασκεδαστικές δραστηριότητες που μπορεί να περιλαμβάνουν ελαφριά σωματική κίνηση ή πνευματικές προκλήσεις.</a:t>
            </a:r>
          </a:p>
          <a:p>
            <a:endParaRPr lang="en-US" dirty="0"/>
          </a:p>
        </p:txBody>
      </p:sp>
      <p:pic>
        <p:nvPicPr>
          <p:cNvPr id="19" name="Google Shape;248;p10"/>
          <p:cNvPicPr preferRelativeResize="0"/>
          <p:nvPr/>
        </p:nvPicPr>
        <p:blipFill>
          <a:blip r:embed="rId7">
            <a:alphaModFix/>
          </a:blip>
          <a:stretch>
            <a:fillRect/>
          </a:stretch>
        </p:blipFill>
        <p:spPr>
          <a:xfrm>
            <a:off x="12233226" y="2853159"/>
            <a:ext cx="3851901" cy="3811374"/>
          </a:xfrm>
          <a:prstGeom prst="rect">
            <a:avLst/>
          </a:prstGeom>
          <a:noFill/>
          <a:ln>
            <a:noFill/>
          </a:ln>
        </p:spPr>
      </p:pic>
      <p:sp>
        <p:nvSpPr>
          <p:cNvPr id="2" name="Google Shape;128;p3">
            <a:extLst>
              <a:ext uri="{FF2B5EF4-FFF2-40B4-BE49-F238E27FC236}">
                <a16:creationId xmlns:a16="http://schemas.microsoft.com/office/drawing/2014/main" id="{9EA2780C-95FF-9E10-D790-09B4C4DFDCE9}"/>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Google Shape;92;p1">
            <a:extLst>
              <a:ext uri="{FF2B5EF4-FFF2-40B4-BE49-F238E27FC236}">
                <a16:creationId xmlns:a16="http://schemas.microsoft.com/office/drawing/2014/main" id="{639E7B87-596F-D22A-99A6-0411DA553A42}"/>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2622885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1"/>
        <p:cNvGrpSpPr/>
        <p:nvPr/>
      </p:nvGrpSpPr>
      <p:grpSpPr>
        <a:xfrm>
          <a:off x="0" y="0"/>
          <a:ext cx="0" cy="0"/>
          <a:chOff x="0" y="0"/>
          <a:chExt cx="0" cy="0"/>
        </a:xfrm>
      </p:grpSpPr>
      <p:sp>
        <p:nvSpPr>
          <p:cNvPr id="192" name="Google Shape;192;p8"/>
          <p:cNvSpPr txBox="1"/>
          <p:nvPr/>
        </p:nvSpPr>
        <p:spPr>
          <a:xfrm>
            <a:off x="3058697" y="773904"/>
            <a:ext cx="13265244" cy="54168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3200" dirty="0">
                <a:solidFill>
                  <a:srgbClr val="033C5B"/>
                </a:solidFill>
                <a:sym typeface="Arial"/>
              </a:rPr>
              <a:t>Προετοιμασία πριν την τάξη</a:t>
            </a:r>
            <a:endParaRPr sz="3200" dirty="0"/>
          </a:p>
        </p:txBody>
      </p:sp>
      <p:sp>
        <p:nvSpPr>
          <p:cNvPr id="193" name="Google Shape;193;p8"/>
          <p:cNvSpPr/>
          <p:nvPr/>
        </p:nvSpPr>
        <p:spPr>
          <a:xfrm>
            <a:off x="9647" y="0"/>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195" name="Google Shape;195;p8"/>
          <p:cNvSpPr/>
          <p:nvPr/>
        </p:nvSpPr>
        <p:spPr>
          <a:xfrm>
            <a:off x="19294" y="5192874"/>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197" name="Google Shape;197;p8"/>
          <p:cNvSpPr txBox="1"/>
          <p:nvPr/>
        </p:nvSpPr>
        <p:spPr>
          <a:xfrm>
            <a:off x="3058697" y="1351935"/>
            <a:ext cx="5697263" cy="9908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US" sz="2000" b="1" dirty="0">
                <a:solidFill>
                  <a:srgbClr val="121212"/>
                </a:solidFill>
                <a:sym typeface="Arial"/>
              </a:rPr>
              <a:t>Παγοθραύστες και ενεργοποιητές </a:t>
            </a:r>
            <a:endParaRPr sz="2000" dirty="0"/>
          </a:p>
          <a:p>
            <a:pPr marL="0" marR="0" lvl="0" indent="0" algn="l" rtl="0">
              <a:lnSpc>
                <a:spcPct val="140015"/>
              </a:lnSpc>
              <a:spcBef>
                <a:spcPts val="0"/>
              </a:spcBef>
              <a:spcAft>
                <a:spcPts val="0"/>
              </a:spcAft>
              <a:buNone/>
            </a:pPr>
            <a:endParaRPr sz="2599" dirty="0">
              <a:solidFill>
                <a:srgbClr val="121212"/>
              </a:solidFill>
              <a:latin typeface="Arial"/>
              <a:ea typeface="Arial"/>
              <a:cs typeface="Arial"/>
              <a:sym typeface="Arial"/>
            </a:endParaRPr>
          </a:p>
        </p:txBody>
      </p:sp>
      <p:sp>
        <p:nvSpPr>
          <p:cNvPr id="198" name="Google Shape;198;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199" name="Google Shape;199;p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01" name="Google Shape;201;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506548" y="2025536"/>
            <a:ext cx="5249411" cy="3693319"/>
          </a:xfrm>
          <a:prstGeom prst="rect">
            <a:avLst/>
          </a:prstGeom>
          <a:noFill/>
        </p:spPr>
        <p:txBody>
          <a:bodyPr wrap="square" rtlCol="0">
            <a:spAutoFit/>
          </a:bodyPr>
          <a:lstStyle/>
          <a:p>
            <a:r>
              <a:rPr lang="en-US" sz="2000" dirty="0"/>
              <a:t>Κατά την εφαρμογή </a:t>
            </a:r>
            <a:r>
              <a:rPr lang="en-US" sz="2000" b="1" dirty="0">
                <a:solidFill>
                  <a:schemeClr val="accent6">
                    <a:lumMod val="75000"/>
                  </a:schemeClr>
                </a:solidFill>
              </a:rPr>
              <a:t>των παγοθρα</a:t>
            </a:r>
            <a:r>
              <a:rPr lang="el-GR" sz="2000" b="1" dirty="0" err="1">
                <a:solidFill>
                  <a:schemeClr val="accent6">
                    <a:lumMod val="75000"/>
                  </a:schemeClr>
                </a:solidFill>
              </a:rPr>
              <a:t>ύστων</a:t>
            </a:r>
            <a:r>
              <a:rPr lang="en-US" sz="2000" b="1" dirty="0">
                <a:solidFill>
                  <a:schemeClr val="accent6">
                    <a:lumMod val="75000"/>
                  </a:schemeClr>
                </a:solidFill>
              </a:rPr>
              <a:t> </a:t>
            </a:r>
            <a:r>
              <a:rPr lang="en-US" sz="2000" dirty="0"/>
              <a:t>και </a:t>
            </a:r>
            <a:r>
              <a:rPr lang="en-US" sz="2000" dirty="0" err="1"/>
              <a:t>των</a:t>
            </a:r>
            <a:r>
              <a:rPr lang="en-US" sz="2000" dirty="0"/>
              <a:t> </a:t>
            </a:r>
            <a:r>
              <a:rPr lang="en-US" sz="2000" b="1" dirty="0" err="1">
                <a:solidFill>
                  <a:schemeClr val="accent6">
                    <a:lumMod val="75000"/>
                  </a:schemeClr>
                </a:solidFill>
              </a:rPr>
              <a:t>ενεργ</a:t>
            </a:r>
            <a:r>
              <a:rPr lang="el-GR" sz="2000" b="1" dirty="0" err="1">
                <a:solidFill>
                  <a:schemeClr val="accent6">
                    <a:lumMod val="75000"/>
                  </a:schemeClr>
                </a:solidFill>
              </a:rPr>
              <a:t>οποιητώ</a:t>
            </a:r>
            <a:r>
              <a:rPr lang="en-US" sz="2000" b="1" dirty="0">
                <a:solidFill>
                  <a:schemeClr val="accent6">
                    <a:lumMod val="75000"/>
                  </a:schemeClr>
                </a:solidFill>
              </a:rPr>
              <a:t>ν</a:t>
            </a:r>
            <a:r>
              <a:rPr lang="en-US" sz="2000" dirty="0"/>
              <a:t> είναι σημαντικό να προσαρμόζετε τις δραστηριότητες στην ηλικία, το υπόβαθρο και τη δυναμική του ακροατηρίου. Η διατήρηση απλών δραστηριοτήτων διασφαλίζει ότι είναι εύκολο να κατανοηθούν και να συμμετάσχουν, ενώ η ενσωμάτωση περιλαμβάνει την εξέταση της σωματικής και συναισθηματικής άνεσης όλων των μαθητών κατά την επιλογή των δραστηριοτήτων. </a:t>
            </a:r>
          </a:p>
          <a:p>
            <a:endParaRPr lang="en-US" dirty="0"/>
          </a:p>
        </p:txBody>
      </p:sp>
      <p:sp>
        <p:nvSpPr>
          <p:cNvPr id="3" name="TextBox 2"/>
          <p:cNvSpPr txBox="1"/>
          <p:nvPr/>
        </p:nvSpPr>
        <p:spPr>
          <a:xfrm>
            <a:off x="2966634" y="3845372"/>
            <a:ext cx="10777075" cy="615553"/>
          </a:xfrm>
          <a:prstGeom prst="rect">
            <a:avLst/>
          </a:prstGeom>
          <a:noFill/>
        </p:spPr>
        <p:txBody>
          <a:bodyPr wrap="square" rtlCol="0">
            <a:spAutoFit/>
          </a:bodyPr>
          <a:lstStyle/>
          <a:p>
            <a:endParaRPr lang="en-US" sz="2000" dirty="0"/>
          </a:p>
          <a:p>
            <a:endParaRPr lang="en-US" dirty="0"/>
          </a:p>
        </p:txBody>
      </p:sp>
      <p:sp>
        <p:nvSpPr>
          <p:cNvPr id="5" name="TextBox 4"/>
          <p:cNvSpPr txBox="1"/>
          <p:nvPr/>
        </p:nvSpPr>
        <p:spPr>
          <a:xfrm>
            <a:off x="3506548" y="5780438"/>
            <a:ext cx="5681697" cy="3077766"/>
          </a:xfrm>
          <a:prstGeom prst="rect">
            <a:avLst/>
          </a:prstGeom>
          <a:noFill/>
        </p:spPr>
        <p:txBody>
          <a:bodyPr wrap="square" rtlCol="0">
            <a:spAutoFit/>
          </a:bodyPr>
          <a:lstStyle/>
          <a:p>
            <a:r>
              <a:rPr lang="el-GR" sz="2000" b="1" dirty="0">
                <a:solidFill>
                  <a:schemeClr val="accent6">
                    <a:lumMod val="75000"/>
                  </a:schemeClr>
                </a:solidFill>
              </a:rPr>
              <a:t>Οι παγοθραύστες</a:t>
            </a:r>
            <a:r>
              <a:rPr lang="en-US" sz="2000" b="1" dirty="0">
                <a:solidFill>
                  <a:schemeClr val="accent6">
                    <a:lumMod val="75000"/>
                  </a:schemeClr>
                </a:solidFill>
              </a:rPr>
              <a:t> </a:t>
            </a:r>
            <a:r>
              <a:rPr lang="en-US" sz="2000" dirty="0"/>
              <a:t>και </a:t>
            </a:r>
            <a:r>
              <a:rPr lang="el-GR" sz="2000" b="1" dirty="0">
                <a:solidFill>
                  <a:schemeClr val="accent6">
                    <a:lumMod val="75000"/>
                  </a:schemeClr>
                </a:solidFill>
              </a:rPr>
              <a:t>οι </a:t>
            </a:r>
            <a:r>
              <a:rPr lang="el-GR" sz="2000" b="1" dirty="0" err="1">
                <a:solidFill>
                  <a:schemeClr val="accent6">
                    <a:lumMod val="75000"/>
                  </a:schemeClr>
                </a:solidFill>
              </a:rPr>
              <a:t>ενεργοποιητές</a:t>
            </a:r>
            <a:r>
              <a:rPr lang="en-US" sz="2000" b="1" dirty="0">
                <a:solidFill>
                  <a:schemeClr val="accent6">
                    <a:lumMod val="75000"/>
                  </a:schemeClr>
                </a:solidFill>
              </a:rPr>
              <a:t> </a:t>
            </a:r>
            <a:r>
              <a:rPr lang="en-US" sz="2000" dirty="0"/>
              <a:t>δεν είναι απλά συμπληρώματα- παίζουν κρίσιμο ρόλο σε μια ανεστραμμένη τάξη θέτοντας έναν θετικό τόνο και καλλιεργώντας ένα περιβάλλον που ευνοεί την ενεργό μάθηση. Όταν εκτελούνται προσεκτικά, μπορούν να ενισχύσουν σημαντικά την αποτελεσματικότητα της μαθησιακής εμπειρίας, καθιστώντας την πιο ελκυστική και ευχάριστη για τους μαθητές.</a:t>
            </a:r>
          </a:p>
          <a:p>
            <a:endParaRPr lang="en-US" dirty="0"/>
          </a:p>
        </p:txBody>
      </p:sp>
      <p:pic>
        <p:nvPicPr>
          <p:cNvPr id="18" name="image2.png"/>
          <p:cNvPicPr/>
          <p:nvPr/>
        </p:nvPicPr>
        <p:blipFill>
          <a:blip r:embed="rId7"/>
          <a:srcRect/>
          <a:stretch>
            <a:fillRect/>
          </a:stretch>
        </p:blipFill>
        <p:spPr>
          <a:xfrm>
            <a:off x="10730000" y="1869036"/>
            <a:ext cx="5731510" cy="6104255"/>
          </a:xfrm>
          <a:prstGeom prst="rect">
            <a:avLst/>
          </a:prstGeom>
          <a:ln/>
        </p:spPr>
      </p:pic>
      <p:sp>
        <p:nvSpPr>
          <p:cNvPr id="6" name="TextBox 5"/>
          <p:cNvSpPr txBox="1"/>
          <p:nvPr/>
        </p:nvSpPr>
        <p:spPr>
          <a:xfrm>
            <a:off x="10600863" y="8034264"/>
            <a:ext cx="3357246" cy="307777"/>
          </a:xfrm>
          <a:prstGeom prst="rect">
            <a:avLst/>
          </a:prstGeom>
          <a:noFill/>
        </p:spPr>
        <p:txBody>
          <a:bodyPr wrap="square" rtlCol="0">
            <a:spAutoFit/>
          </a:bodyPr>
          <a:lstStyle/>
          <a:p>
            <a:r>
              <a:rPr lang="en-US" dirty="0"/>
              <a:t>Δημιουργήθηκε με AI</a:t>
            </a:r>
          </a:p>
        </p:txBody>
      </p:sp>
      <p:sp>
        <p:nvSpPr>
          <p:cNvPr id="4" name="Google Shape;128;p3">
            <a:extLst>
              <a:ext uri="{FF2B5EF4-FFF2-40B4-BE49-F238E27FC236}">
                <a16:creationId xmlns:a16="http://schemas.microsoft.com/office/drawing/2014/main" id="{90A7E224-15D9-18CC-3E2C-6F955E691134}"/>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7" name="Google Shape;92;p1">
            <a:extLst>
              <a:ext uri="{FF2B5EF4-FFF2-40B4-BE49-F238E27FC236}">
                <a16:creationId xmlns:a16="http://schemas.microsoft.com/office/drawing/2014/main" id="{D1292CF2-3933-1C07-5988-0A920505E357}"/>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294848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1"/>
        <p:cNvGrpSpPr/>
        <p:nvPr/>
      </p:nvGrpSpPr>
      <p:grpSpPr>
        <a:xfrm>
          <a:off x="0" y="0"/>
          <a:ext cx="0" cy="0"/>
          <a:chOff x="0" y="0"/>
          <a:chExt cx="0" cy="0"/>
        </a:xfrm>
      </p:grpSpPr>
      <p:sp>
        <p:nvSpPr>
          <p:cNvPr id="192" name="Google Shape;192;p8"/>
          <p:cNvSpPr txBox="1"/>
          <p:nvPr/>
        </p:nvSpPr>
        <p:spPr>
          <a:xfrm>
            <a:off x="3058697" y="773904"/>
            <a:ext cx="13265244" cy="54168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3200" dirty="0">
                <a:solidFill>
                  <a:srgbClr val="033C5B"/>
                </a:solidFill>
                <a:sym typeface="Arial"/>
              </a:rPr>
              <a:t>Προετοιμασία πριν την τάξη</a:t>
            </a:r>
            <a:endParaRPr sz="3200" dirty="0"/>
          </a:p>
        </p:txBody>
      </p:sp>
      <p:sp>
        <p:nvSpPr>
          <p:cNvPr id="193" name="Google Shape;193;p8"/>
          <p:cNvSpPr/>
          <p:nvPr/>
        </p:nvSpPr>
        <p:spPr>
          <a:xfrm>
            <a:off x="9647" y="0"/>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4">
              <a:alphaModFix/>
            </a:blip>
            <a:stretch>
              <a:fillRect/>
            </a:stretch>
          </a:blipFill>
          <a:ln>
            <a:noFill/>
          </a:ln>
        </p:spPr>
        <p:txBody>
          <a:bodyPr/>
          <a:lstStyle/>
          <a:p>
            <a:endParaRPr lang="en-BE"/>
          </a:p>
        </p:txBody>
      </p:sp>
      <p:sp>
        <p:nvSpPr>
          <p:cNvPr id="195" name="Google Shape;195;p8"/>
          <p:cNvSpPr/>
          <p:nvPr/>
        </p:nvSpPr>
        <p:spPr>
          <a:xfrm>
            <a:off x="19294" y="5192874"/>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5">
              <a:alphaModFix/>
            </a:blip>
            <a:stretch>
              <a:fillRect/>
            </a:stretch>
          </a:blipFill>
          <a:ln>
            <a:noFill/>
          </a:ln>
        </p:spPr>
        <p:txBody>
          <a:bodyPr/>
          <a:lstStyle/>
          <a:p>
            <a:endParaRPr lang="en-BE"/>
          </a:p>
        </p:txBody>
      </p:sp>
      <p:sp>
        <p:nvSpPr>
          <p:cNvPr id="197" name="Google Shape;197;p8"/>
          <p:cNvSpPr txBox="1"/>
          <p:nvPr/>
        </p:nvSpPr>
        <p:spPr>
          <a:xfrm>
            <a:off x="3058697" y="1351935"/>
            <a:ext cx="5697263" cy="9908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US" sz="2000" b="1" dirty="0">
                <a:solidFill>
                  <a:srgbClr val="121212"/>
                </a:solidFill>
                <a:sym typeface="Arial"/>
              </a:rPr>
              <a:t>Παγοθραύστες και ενεργοποιητές </a:t>
            </a:r>
            <a:endParaRPr sz="2000" dirty="0"/>
          </a:p>
          <a:p>
            <a:pPr marL="0" marR="0" lvl="0" indent="0" algn="l" rtl="0">
              <a:lnSpc>
                <a:spcPct val="140015"/>
              </a:lnSpc>
              <a:spcBef>
                <a:spcPts val="0"/>
              </a:spcBef>
              <a:spcAft>
                <a:spcPts val="0"/>
              </a:spcAft>
              <a:buNone/>
            </a:pPr>
            <a:endParaRPr sz="2599" dirty="0">
              <a:solidFill>
                <a:srgbClr val="121212"/>
              </a:solidFill>
              <a:latin typeface="Arial"/>
              <a:ea typeface="Arial"/>
              <a:cs typeface="Arial"/>
              <a:sym typeface="Arial"/>
            </a:endParaRPr>
          </a:p>
        </p:txBody>
      </p:sp>
      <p:sp>
        <p:nvSpPr>
          <p:cNvPr id="198" name="Google Shape;198;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99" name="Google Shape;199;p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201" name="Google Shape;201;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2204634" y="3541749"/>
            <a:ext cx="10777075" cy="615553"/>
          </a:xfrm>
          <a:prstGeom prst="rect">
            <a:avLst/>
          </a:prstGeom>
          <a:noFill/>
        </p:spPr>
        <p:txBody>
          <a:bodyPr wrap="square" rtlCol="0">
            <a:spAutoFit/>
          </a:bodyPr>
          <a:lstStyle/>
          <a:p>
            <a:endParaRPr lang="en-US" sz="2000" dirty="0"/>
          </a:p>
          <a:p>
            <a:endParaRPr lang="en-US" dirty="0"/>
          </a:p>
        </p:txBody>
      </p:sp>
      <p:sp>
        <p:nvSpPr>
          <p:cNvPr id="7" name="TextBox 6"/>
          <p:cNvSpPr txBox="1"/>
          <p:nvPr/>
        </p:nvSpPr>
        <p:spPr>
          <a:xfrm>
            <a:off x="4192667" y="2438464"/>
            <a:ext cx="4781840" cy="830997"/>
          </a:xfrm>
          <a:prstGeom prst="rect">
            <a:avLst/>
          </a:prstGeom>
          <a:noFill/>
        </p:spPr>
        <p:txBody>
          <a:bodyPr wrap="square" rtlCol="0">
            <a:spAutoFit/>
          </a:bodyPr>
          <a:lstStyle/>
          <a:p>
            <a:r>
              <a:rPr lang="en-US" sz="1600" dirty="0"/>
              <a:t>Παρακολουθήστε αυτό το βίντεο από το Ever Educating για να πάρετε μερικές ιδέες για το σπάσιμο του πάγου:</a:t>
            </a:r>
          </a:p>
        </p:txBody>
      </p:sp>
      <p:sp>
        <p:nvSpPr>
          <p:cNvPr id="8" name="TextBox 7"/>
          <p:cNvSpPr txBox="1"/>
          <p:nvPr/>
        </p:nvSpPr>
        <p:spPr>
          <a:xfrm>
            <a:off x="11056307" y="2444664"/>
            <a:ext cx="4847319" cy="584775"/>
          </a:xfrm>
          <a:prstGeom prst="rect">
            <a:avLst/>
          </a:prstGeom>
          <a:noFill/>
        </p:spPr>
        <p:txBody>
          <a:bodyPr wrap="square" rtlCol="0">
            <a:spAutoFit/>
          </a:bodyPr>
          <a:lstStyle/>
          <a:p>
            <a:r>
              <a:rPr lang="en-US" sz="1600" dirty="0"/>
              <a:t>Ελέγξτε αυτή τη βιβλιοθήκη του Session Lab για να πάρετε ιδέες για την επόμενη τάξη σας:</a:t>
            </a:r>
          </a:p>
        </p:txBody>
      </p:sp>
      <p:pic>
        <p:nvPicPr>
          <p:cNvPr id="4" name="RsUAY2Wq_7Q"/>
          <p:cNvPicPr>
            <a:picLocks noRot="1" noChangeAspect="1"/>
          </p:cNvPicPr>
          <p:nvPr>
            <a:videoFile r:link="rId1"/>
          </p:nvPr>
        </p:nvPicPr>
        <p:blipFill>
          <a:blip r:embed="rId8"/>
          <a:stretch>
            <a:fillRect/>
          </a:stretch>
        </p:blipFill>
        <p:spPr>
          <a:xfrm>
            <a:off x="4221490" y="3288784"/>
            <a:ext cx="4753017" cy="2673572"/>
          </a:xfrm>
          <a:prstGeom prst="rect">
            <a:avLst/>
          </a:prstGeom>
        </p:spPr>
      </p:pic>
      <p:pic>
        <p:nvPicPr>
          <p:cNvPr id="5122" name="Picture 2" descr="https://lh7-rt.googleusercontent.com/slidesz/AGV_vUfONSlxWu4ws6q0XeL53OO7b2GfVyQo29k-y1CaB86VevWB2OKz5-Y5sYcliHLQkdt0SevFUbcDC9AxHC_v7dYEcnY5UpyiFKnD2psPo-uXE-m1RZ9BYZoH-u6UV-NQF24lJO_7VV_7VhhmreLv-IxYIcYBJOSvpNH5ozf2Sf9B=s2048?key=oKfASBidla4LG8G6vo1Xs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56308" y="3237116"/>
            <a:ext cx="4847319" cy="27252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192668" y="6078802"/>
            <a:ext cx="4433342" cy="523220"/>
          </a:xfrm>
          <a:prstGeom prst="rect">
            <a:avLst/>
          </a:prstGeom>
          <a:noFill/>
        </p:spPr>
        <p:txBody>
          <a:bodyPr wrap="square" rtlCol="0">
            <a:spAutoFit/>
          </a:bodyPr>
          <a:lstStyle/>
          <a:p>
            <a:r>
              <a:rPr lang="en-US" dirty="0">
                <a:hlinkClick r:id="rId10"/>
              </a:rPr>
              <a:t>https://www.youtube.com/watch?v=RsUAY2Wq_7Q </a:t>
            </a:r>
          </a:p>
          <a:p>
            <a:endParaRPr lang="en-US" dirty="0"/>
          </a:p>
        </p:txBody>
      </p:sp>
      <p:sp>
        <p:nvSpPr>
          <p:cNvPr id="10" name="TextBox 9"/>
          <p:cNvSpPr txBox="1"/>
          <p:nvPr/>
        </p:nvSpPr>
        <p:spPr>
          <a:xfrm>
            <a:off x="11056308" y="6078802"/>
            <a:ext cx="3830056" cy="523220"/>
          </a:xfrm>
          <a:prstGeom prst="rect">
            <a:avLst/>
          </a:prstGeom>
          <a:noFill/>
        </p:spPr>
        <p:txBody>
          <a:bodyPr wrap="square" rtlCol="0">
            <a:spAutoFit/>
          </a:bodyPr>
          <a:lstStyle/>
          <a:p>
            <a:r>
              <a:rPr lang="en-US" dirty="0">
                <a:hlinkClick r:id="rId11"/>
              </a:rPr>
              <a:t>https://www.sessionlab.com/library/energiser </a:t>
            </a:r>
          </a:p>
          <a:p>
            <a:endParaRPr lang="en-US" dirty="0"/>
          </a:p>
        </p:txBody>
      </p:sp>
      <p:sp>
        <p:nvSpPr>
          <p:cNvPr id="2" name="Google Shape;128;p3">
            <a:extLst>
              <a:ext uri="{FF2B5EF4-FFF2-40B4-BE49-F238E27FC236}">
                <a16:creationId xmlns:a16="http://schemas.microsoft.com/office/drawing/2014/main" id="{7556CFD1-5403-33C0-A5B3-128D2991DAFA}"/>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Google Shape;92;p1">
            <a:extLst>
              <a:ext uri="{FF2B5EF4-FFF2-40B4-BE49-F238E27FC236}">
                <a16:creationId xmlns:a16="http://schemas.microsoft.com/office/drawing/2014/main" id="{3008E37A-C920-2EBF-8B7A-07C35EB24CD2}"/>
              </a:ext>
            </a:extLst>
          </p:cNvPr>
          <p:cNvPicPr preferRelativeResize="0"/>
          <p:nvPr/>
        </p:nvPicPr>
        <p:blipFill rotWithShape="1">
          <a:blip r:embed="rId12">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299560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5"/>
        <p:cNvGrpSpPr/>
        <p:nvPr/>
      </p:nvGrpSpPr>
      <p:grpSpPr>
        <a:xfrm>
          <a:off x="0" y="0"/>
          <a:ext cx="0" cy="0"/>
          <a:chOff x="0" y="0"/>
          <a:chExt cx="0" cy="0"/>
        </a:xfrm>
      </p:grpSpPr>
      <p:sp>
        <p:nvSpPr>
          <p:cNvPr id="96" name="Google Shape;96;p2"/>
          <p:cNvSpPr txBox="1"/>
          <p:nvPr/>
        </p:nvSpPr>
        <p:spPr>
          <a:xfrm>
            <a:off x="1028700" y="8274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US" sz="6999" b="0" i="0" u="none" strike="noStrike" cap="none" dirty="0">
                <a:solidFill>
                  <a:srgbClr val="033C5B"/>
                </a:solidFill>
                <a:latin typeface="Arial"/>
                <a:ea typeface="Arial"/>
                <a:cs typeface="Arial"/>
                <a:sym typeface="Arial"/>
              </a:rPr>
              <a:t>Μα</a:t>
            </a:r>
            <a:r>
              <a:rPr lang="en-US" sz="6999" b="0" i="0" u="none" strike="noStrike" cap="none" dirty="0" err="1">
                <a:solidFill>
                  <a:srgbClr val="033C5B"/>
                </a:solidFill>
                <a:latin typeface="Arial"/>
                <a:ea typeface="Arial"/>
                <a:cs typeface="Arial"/>
                <a:sym typeface="Arial"/>
              </a:rPr>
              <a:t>θησι</a:t>
            </a:r>
            <a:r>
              <a:rPr lang="en-US" sz="6999" b="0" i="0" u="none" strike="noStrike" cap="none" dirty="0">
                <a:solidFill>
                  <a:srgbClr val="033C5B"/>
                </a:solidFill>
                <a:latin typeface="Arial"/>
                <a:ea typeface="Arial"/>
                <a:cs typeface="Arial"/>
                <a:sym typeface="Arial"/>
              </a:rPr>
              <a:t>ακοί στόχοι</a:t>
            </a:r>
            <a:endParaRPr dirty="0"/>
          </a:p>
        </p:txBody>
      </p:sp>
      <p:sp>
        <p:nvSpPr>
          <p:cNvPr id="97" name="Google Shape;97;p2"/>
          <p:cNvSpPr txBox="1"/>
          <p:nvPr/>
        </p:nvSpPr>
        <p:spPr>
          <a:xfrm>
            <a:off x="645951" y="3296256"/>
            <a:ext cx="7532439" cy="5299528"/>
          </a:xfrm>
          <a:prstGeom prst="rect">
            <a:avLst/>
          </a:prstGeom>
          <a:noFill/>
          <a:ln>
            <a:noFill/>
          </a:ln>
        </p:spPr>
        <p:txBody>
          <a:bodyPr spcFirstLastPara="1" wrap="square" lIns="0" tIns="0" rIns="0" bIns="0" anchor="t" anchorCtr="0">
            <a:spAutoFit/>
          </a:bodyPr>
          <a:lstStyle/>
          <a:p>
            <a:pPr marL="604519" marR="0" lvl="1" indent="-295910" algn="l" rtl="0">
              <a:lnSpc>
                <a:spcPct val="140014"/>
              </a:lnSpc>
              <a:spcBef>
                <a:spcPts val="0"/>
              </a:spcBef>
              <a:spcAft>
                <a:spcPts val="0"/>
              </a:spcAft>
              <a:buClr>
                <a:srgbClr val="121212"/>
              </a:buClr>
              <a:buSzPts val="2699"/>
              <a:buFont typeface="Arial"/>
              <a:buChar char="•"/>
            </a:pPr>
            <a:r>
              <a:rPr lang="el-GR" sz="2400" b="0" i="0" u="none" strike="noStrike" cap="none" dirty="0">
                <a:solidFill>
                  <a:srgbClr val="121212"/>
                </a:solidFill>
                <a:latin typeface="Arial"/>
                <a:ea typeface="Arial"/>
                <a:cs typeface="Arial"/>
                <a:sym typeface="Arial"/>
              </a:rPr>
              <a:t>Να κ</a:t>
            </a:r>
            <a:r>
              <a:rPr lang="en-US" sz="2400" b="0" i="0" u="none" strike="noStrike" cap="none" dirty="0">
                <a:solidFill>
                  <a:srgbClr val="121212"/>
                </a:solidFill>
                <a:latin typeface="Arial"/>
                <a:ea typeface="Arial"/>
                <a:cs typeface="Arial"/>
                <a:sym typeface="Arial"/>
              </a:rPr>
              <a:t>αταν</a:t>
            </a:r>
            <a:r>
              <a:rPr lang="el-GR" sz="2400" b="0" i="0" u="none" strike="noStrike" cap="none" dirty="0" err="1">
                <a:solidFill>
                  <a:srgbClr val="121212"/>
                </a:solidFill>
                <a:latin typeface="Arial"/>
                <a:ea typeface="Arial"/>
                <a:cs typeface="Arial"/>
                <a:sym typeface="Arial"/>
              </a:rPr>
              <a:t>οήσετε</a:t>
            </a:r>
            <a:r>
              <a:rPr lang="en-US" sz="2400" b="0" i="0" u="none" strike="noStrike" cap="none" dirty="0">
                <a:solidFill>
                  <a:srgbClr val="121212"/>
                </a:solidFill>
                <a:latin typeface="Arial"/>
                <a:ea typeface="Arial"/>
                <a:cs typeface="Arial"/>
                <a:sym typeface="Arial"/>
              </a:rPr>
              <a:t> </a:t>
            </a:r>
            <a:r>
              <a:rPr lang="en-US" sz="2400" b="0" i="0" u="none" strike="noStrike" cap="none" dirty="0" err="1">
                <a:solidFill>
                  <a:srgbClr val="121212"/>
                </a:solidFill>
                <a:latin typeface="Arial"/>
                <a:ea typeface="Arial"/>
                <a:cs typeface="Arial"/>
                <a:sym typeface="Arial"/>
              </a:rPr>
              <a:t>το</a:t>
            </a:r>
            <a:r>
              <a:rPr lang="en-US" sz="2400" b="0" i="0" u="none" strike="noStrike" cap="none" dirty="0">
                <a:solidFill>
                  <a:srgbClr val="121212"/>
                </a:solidFill>
                <a:latin typeface="Arial"/>
                <a:ea typeface="Arial"/>
                <a:cs typeface="Arial"/>
                <a:sym typeface="Arial"/>
              </a:rPr>
              <a:t> </a:t>
            </a:r>
            <a:r>
              <a:rPr lang="en-US" sz="2400" b="0" i="0" u="none" strike="noStrike" cap="none" dirty="0" err="1">
                <a:solidFill>
                  <a:srgbClr val="121212"/>
                </a:solidFill>
                <a:latin typeface="Arial"/>
                <a:ea typeface="Arial"/>
                <a:cs typeface="Arial"/>
                <a:sym typeface="Arial"/>
              </a:rPr>
              <a:t>Μοντέλο</a:t>
            </a:r>
            <a:r>
              <a:rPr lang="en-US" sz="2400" b="0" i="0" u="none" strike="noStrike" cap="none" dirty="0">
                <a:solidFill>
                  <a:srgbClr val="121212"/>
                </a:solidFill>
                <a:latin typeface="Arial"/>
                <a:ea typeface="Arial"/>
                <a:cs typeface="Arial"/>
                <a:sym typeface="Arial"/>
              </a:rPr>
              <a:t> </a:t>
            </a:r>
            <a:r>
              <a:rPr lang="en-US" sz="2400" b="0" i="0" u="none" strike="noStrike" cap="none" dirty="0" err="1">
                <a:solidFill>
                  <a:srgbClr val="121212"/>
                </a:solidFill>
                <a:latin typeface="Arial"/>
                <a:ea typeface="Arial"/>
                <a:cs typeface="Arial"/>
                <a:sym typeface="Arial"/>
              </a:rPr>
              <a:t>της</a:t>
            </a:r>
            <a:r>
              <a:rPr lang="en-US" sz="2400" b="0" i="0" u="none" strike="noStrike" cap="none" dirty="0">
                <a:solidFill>
                  <a:srgbClr val="121212"/>
                </a:solidFill>
                <a:latin typeface="Arial"/>
                <a:ea typeface="Arial"/>
                <a:cs typeface="Arial"/>
                <a:sym typeface="Arial"/>
              </a:rPr>
              <a:t> </a:t>
            </a:r>
            <a:r>
              <a:rPr lang="en-US" sz="2400" b="0" i="0" u="none" strike="noStrike" cap="none" dirty="0" err="1">
                <a:solidFill>
                  <a:srgbClr val="121212"/>
                </a:solidFill>
                <a:latin typeface="Arial"/>
                <a:ea typeface="Arial"/>
                <a:cs typeface="Arial"/>
                <a:sym typeface="Arial"/>
              </a:rPr>
              <a:t>Ανεστρ</a:t>
            </a:r>
            <a:r>
              <a:rPr lang="en-US" sz="2400" b="0" i="0" u="none" strike="noStrike" cap="none" dirty="0">
                <a:solidFill>
                  <a:srgbClr val="121212"/>
                </a:solidFill>
                <a:latin typeface="Arial"/>
                <a:ea typeface="Arial"/>
                <a:cs typeface="Arial"/>
                <a:sym typeface="Arial"/>
              </a:rPr>
              <a:t>αμμένης Τάξης </a:t>
            </a:r>
            <a:endParaRPr sz="1200" dirty="0"/>
          </a:p>
          <a:p>
            <a:pPr marL="604519" marR="0" lvl="1" indent="-295910" algn="l" rtl="0">
              <a:lnSpc>
                <a:spcPct val="140014"/>
              </a:lnSpc>
              <a:spcBef>
                <a:spcPts val="0"/>
              </a:spcBef>
              <a:spcAft>
                <a:spcPts val="0"/>
              </a:spcAft>
              <a:buClr>
                <a:srgbClr val="121212"/>
              </a:buClr>
              <a:buSzPts val="2699"/>
              <a:buFont typeface="Arial"/>
              <a:buChar char="•"/>
            </a:pPr>
            <a:r>
              <a:rPr lang="el-GR" sz="2400" b="0" i="0" u="none" strike="noStrike" cap="none" dirty="0">
                <a:solidFill>
                  <a:srgbClr val="121212"/>
                </a:solidFill>
                <a:latin typeface="Arial"/>
                <a:ea typeface="Arial"/>
                <a:cs typeface="Arial"/>
                <a:sym typeface="Arial"/>
              </a:rPr>
              <a:t>Να α</a:t>
            </a:r>
            <a:r>
              <a:rPr lang="en-US" sz="2400" b="0" i="0" u="none" strike="noStrike" cap="none" dirty="0" err="1">
                <a:solidFill>
                  <a:srgbClr val="121212"/>
                </a:solidFill>
                <a:latin typeface="Arial"/>
                <a:ea typeface="Arial"/>
                <a:cs typeface="Arial"/>
                <a:sym typeface="Arial"/>
              </a:rPr>
              <a:t>ξιολ</a:t>
            </a:r>
            <a:r>
              <a:rPr lang="el-GR" sz="2400" b="0" i="0" u="none" strike="noStrike" cap="none" dirty="0" err="1">
                <a:solidFill>
                  <a:srgbClr val="121212"/>
                </a:solidFill>
                <a:latin typeface="Arial"/>
                <a:ea typeface="Arial"/>
                <a:cs typeface="Arial"/>
                <a:sym typeface="Arial"/>
              </a:rPr>
              <a:t>ογήσετε</a:t>
            </a:r>
            <a:r>
              <a:rPr lang="en-US" sz="2400" b="0" i="0" u="none" strike="noStrike" cap="none" dirty="0">
                <a:solidFill>
                  <a:srgbClr val="121212"/>
                </a:solidFill>
                <a:latin typeface="Arial"/>
                <a:ea typeface="Arial"/>
                <a:cs typeface="Arial"/>
                <a:sym typeface="Arial"/>
              </a:rPr>
              <a:t> </a:t>
            </a:r>
            <a:r>
              <a:rPr lang="en-US" sz="2400" b="0" i="0" u="none" strike="noStrike" cap="none" dirty="0" err="1">
                <a:solidFill>
                  <a:srgbClr val="121212"/>
                </a:solidFill>
                <a:latin typeface="Arial"/>
                <a:ea typeface="Arial"/>
                <a:cs typeface="Arial"/>
                <a:sym typeface="Arial"/>
              </a:rPr>
              <a:t>τη</a:t>
            </a:r>
            <a:r>
              <a:rPr lang="el-GR" sz="2400" b="0" i="0" u="none" strike="noStrike" cap="none" dirty="0">
                <a:solidFill>
                  <a:srgbClr val="121212"/>
                </a:solidFill>
                <a:latin typeface="Arial"/>
                <a:ea typeface="Arial"/>
                <a:cs typeface="Arial"/>
                <a:sym typeface="Arial"/>
              </a:rPr>
              <a:t>ν</a:t>
            </a:r>
            <a:r>
              <a:rPr lang="en-US" sz="2400" b="0" i="0" u="none" strike="noStrike" cap="none" dirty="0">
                <a:solidFill>
                  <a:srgbClr val="121212"/>
                </a:solidFill>
                <a:latin typeface="Arial"/>
                <a:ea typeface="Arial"/>
                <a:cs typeface="Arial"/>
                <a:sym typeface="Arial"/>
              </a:rPr>
              <a:t> </a:t>
            </a:r>
            <a:r>
              <a:rPr lang="en-US" sz="2400" b="0" i="0" u="none" strike="noStrike" cap="none" dirty="0" err="1">
                <a:solidFill>
                  <a:srgbClr val="121212"/>
                </a:solidFill>
                <a:latin typeface="Arial"/>
                <a:ea typeface="Arial"/>
                <a:cs typeface="Arial"/>
                <a:sym typeface="Arial"/>
              </a:rPr>
              <a:t>τρέχουσ</a:t>
            </a:r>
            <a:r>
              <a:rPr lang="en-US" sz="2400" b="0" i="0" u="none" strike="noStrike" cap="none" dirty="0">
                <a:solidFill>
                  <a:srgbClr val="121212"/>
                </a:solidFill>
                <a:latin typeface="Arial"/>
                <a:ea typeface="Arial"/>
                <a:cs typeface="Arial"/>
                <a:sym typeface="Arial"/>
              </a:rPr>
              <a:t>α διδακτική πρακτική </a:t>
            </a:r>
            <a:endParaRPr sz="1200" dirty="0"/>
          </a:p>
          <a:p>
            <a:pPr marL="604519" marR="0" lvl="1" indent="-295910" algn="l" rtl="0">
              <a:lnSpc>
                <a:spcPct val="140014"/>
              </a:lnSpc>
              <a:spcBef>
                <a:spcPts val="0"/>
              </a:spcBef>
              <a:spcAft>
                <a:spcPts val="0"/>
              </a:spcAft>
              <a:buClr>
                <a:srgbClr val="121212"/>
              </a:buClr>
              <a:buSzPts val="2699"/>
              <a:buFont typeface="Arial"/>
              <a:buChar char="•"/>
            </a:pPr>
            <a:r>
              <a:rPr lang="el-GR" sz="2400" b="0" i="0" u="none" strike="noStrike" cap="none" dirty="0">
                <a:solidFill>
                  <a:srgbClr val="121212"/>
                </a:solidFill>
                <a:latin typeface="Arial"/>
                <a:ea typeface="Arial"/>
                <a:cs typeface="Arial"/>
                <a:sym typeface="Arial"/>
              </a:rPr>
              <a:t>Να ε</a:t>
            </a:r>
            <a:r>
              <a:rPr lang="en-US" sz="2400" b="0" i="0" u="none" strike="noStrike" cap="none" dirty="0">
                <a:solidFill>
                  <a:srgbClr val="121212"/>
                </a:solidFill>
                <a:latin typeface="Arial"/>
                <a:ea typeface="Arial"/>
                <a:cs typeface="Arial"/>
                <a:sym typeface="Arial"/>
              </a:rPr>
              <a:t>φα</a:t>
            </a:r>
            <a:r>
              <a:rPr lang="en-US" sz="2400" b="0" i="0" u="none" strike="noStrike" cap="none" dirty="0" err="1">
                <a:solidFill>
                  <a:srgbClr val="121212"/>
                </a:solidFill>
                <a:latin typeface="Arial"/>
                <a:ea typeface="Arial"/>
                <a:cs typeface="Arial"/>
                <a:sym typeface="Arial"/>
              </a:rPr>
              <a:t>ρμ</a:t>
            </a:r>
            <a:r>
              <a:rPr lang="el-GR" sz="2400" b="0" i="0" u="none" strike="noStrike" cap="none" dirty="0" err="1">
                <a:solidFill>
                  <a:srgbClr val="121212"/>
                </a:solidFill>
                <a:latin typeface="Arial"/>
                <a:ea typeface="Arial"/>
                <a:cs typeface="Arial"/>
                <a:sym typeface="Arial"/>
              </a:rPr>
              <a:t>όσετε</a:t>
            </a:r>
            <a:r>
              <a:rPr lang="en-US" sz="2400" b="0" i="0" u="none" strike="noStrike" cap="none" dirty="0">
                <a:solidFill>
                  <a:srgbClr val="121212"/>
                </a:solidFill>
                <a:latin typeface="Arial"/>
                <a:ea typeface="Arial"/>
                <a:cs typeface="Arial"/>
                <a:sym typeface="Arial"/>
              </a:rPr>
              <a:t> </a:t>
            </a:r>
            <a:r>
              <a:rPr lang="en-US" sz="2400" b="0" i="0" u="none" strike="noStrike" cap="none" dirty="0" err="1">
                <a:solidFill>
                  <a:srgbClr val="121212"/>
                </a:solidFill>
                <a:latin typeface="Arial"/>
                <a:ea typeface="Arial"/>
                <a:cs typeface="Arial"/>
                <a:sym typeface="Arial"/>
              </a:rPr>
              <a:t>δρ</a:t>
            </a:r>
            <a:r>
              <a:rPr lang="en-US" sz="2400" b="0" i="0" u="none" strike="noStrike" cap="none" dirty="0">
                <a:solidFill>
                  <a:srgbClr val="121212"/>
                </a:solidFill>
                <a:latin typeface="Arial"/>
                <a:ea typeface="Arial"/>
                <a:cs typeface="Arial"/>
                <a:sym typeface="Arial"/>
              </a:rPr>
              <a:t>αστηρι</a:t>
            </a:r>
            <a:r>
              <a:rPr lang="el-GR" sz="2400" b="0" i="0" u="none" strike="noStrike" cap="none" dirty="0" err="1">
                <a:solidFill>
                  <a:srgbClr val="121212"/>
                </a:solidFill>
                <a:latin typeface="Arial"/>
                <a:ea typeface="Arial"/>
                <a:cs typeface="Arial"/>
                <a:sym typeface="Arial"/>
              </a:rPr>
              <a:t>ότητες</a:t>
            </a:r>
            <a:r>
              <a:rPr lang="en-US" sz="2400" b="0" i="0" u="none" strike="noStrike" cap="none" dirty="0">
                <a:solidFill>
                  <a:srgbClr val="121212"/>
                </a:solidFill>
                <a:latin typeface="Arial"/>
                <a:ea typeface="Arial"/>
                <a:cs typeface="Arial"/>
                <a:sym typeface="Arial"/>
              </a:rPr>
              <a:t> Ice-Breaker και Energizer</a:t>
            </a:r>
            <a:endParaRPr sz="1200" dirty="0"/>
          </a:p>
          <a:p>
            <a:pPr marL="604519" marR="0" lvl="1" indent="-295910" algn="l" rtl="0">
              <a:lnSpc>
                <a:spcPct val="140014"/>
              </a:lnSpc>
              <a:spcBef>
                <a:spcPts val="0"/>
              </a:spcBef>
              <a:spcAft>
                <a:spcPts val="0"/>
              </a:spcAft>
              <a:buClr>
                <a:srgbClr val="121212"/>
              </a:buClr>
              <a:buSzPts val="2699"/>
              <a:buFont typeface="Arial"/>
              <a:buChar char="•"/>
            </a:pPr>
            <a:r>
              <a:rPr lang="en-US" sz="2400" dirty="0">
                <a:solidFill>
                  <a:srgbClr val="121212"/>
                </a:solidFill>
              </a:rPr>
              <a:t>N</a:t>
            </a:r>
            <a:r>
              <a:rPr lang="el-GR" sz="2400" dirty="0">
                <a:solidFill>
                  <a:srgbClr val="121212"/>
                </a:solidFill>
              </a:rPr>
              <a:t>α διευθύνετε την</a:t>
            </a:r>
            <a:r>
              <a:rPr lang="en-US" sz="2400" b="0" i="0" u="none" strike="noStrike" cap="none" dirty="0">
                <a:solidFill>
                  <a:srgbClr val="121212"/>
                </a:solidFill>
                <a:sym typeface="Arial"/>
              </a:rPr>
              <a:t> α</a:t>
            </a:r>
            <a:r>
              <a:rPr lang="en-US" sz="2400" b="0" i="0" u="none" strike="noStrike" cap="none" dirty="0" err="1">
                <a:solidFill>
                  <a:srgbClr val="121212"/>
                </a:solidFill>
                <a:sym typeface="Arial"/>
              </a:rPr>
              <a:t>υτορρύθμιση</a:t>
            </a:r>
            <a:r>
              <a:rPr lang="en-US" sz="2400" b="0" i="0" u="none" strike="noStrike" cap="none" dirty="0">
                <a:solidFill>
                  <a:srgbClr val="121212"/>
                </a:solidFill>
                <a:sym typeface="Arial"/>
              </a:rPr>
              <a:t> και </a:t>
            </a:r>
            <a:r>
              <a:rPr lang="en-US" sz="2400" b="0" i="0" u="none" strike="noStrike" cap="none" dirty="0" err="1">
                <a:solidFill>
                  <a:srgbClr val="121212"/>
                </a:solidFill>
                <a:sym typeface="Arial"/>
              </a:rPr>
              <a:t>τη</a:t>
            </a:r>
            <a:r>
              <a:rPr lang="en-US" sz="2400" b="0" i="0" u="none" strike="noStrike" cap="none" dirty="0">
                <a:solidFill>
                  <a:srgbClr val="121212"/>
                </a:solidFill>
                <a:sym typeface="Arial"/>
              </a:rPr>
              <a:t> </a:t>
            </a:r>
            <a:r>
              <a:rPr lang="en-US" sz="2400" b="0" i="0" u="none" strike="noStrike" cap="none" dirty="0" err="1">
                <a:solidFill>
                  <a:srgbClr val="121212"/>
                </a:solidFill>
                <a:sym typeface="Arial"/>
              </a:rPr>
              <a:t>δέσμευση</a:t>
            </a:r>
            <a:r>
              <a:rPr lang="en-US" sz="2400" b="0" i="0" u="none" strike="noStrike" cap="none" dirty="0">
                <a:solidFill>
                  <a:srgbClr val="121212"/>
                </a:solidFill>
                <a:sym typeface="Arial"/>
              </a:rPr>
              <a:t> των μαθητών </a:t>
            </a:r>
            <a:endParaRPr sz="1200" dirty="0"/>
          </a:p>
          <a:p>
            <a:pPr marL="604519" marR="0" lvl="1" indent="-295910" algn="l" rtl="0">
              <a:lnSpc>
                <a:spcPct val="140014"/>
              </a:lnSpc>
              <a:spcBef>
                <a:spcPts val="0"/>
              </a:spcBef>
              <a:spcAft>
                <a:spcPts val="0"/>
              </a:spcAft>
              <a:buClr>
                <a:srgbClr val="121212"/>
              </a:buClr>
              <a:buSzPts val="2699"/>
              <a:buFont typeface="Arial"/>
              <a:buChar char="•"/>
            </a:pPr>
            <a:r>
              <a:rPr lang="el-GR" sz="2400" b="0" i="0" u="none" strike="noStrike" cap="none" dirty="0">
                <a:solidFill>
                  <a:srgbClr val="121212"/>
                </a:solidFill>
                <a:latin typeface="Arial"/>
                <a:ea typeface="Arial"/>
                <a:cs typeface="Arial"/>
                <a:sym typeface="Arial"/>
              </a:rPr>
              <a:t>Να π</a:t>
            </a:r>
            <a:r>
              <a:rPr lang="en-US" sz="2400" b="0" i="0" u="none" strike="noStrike" cap="none" dirty="0" err="1">
                <a:solidFill>
                  <a:srgbClr val="121212"/>
                </a:solidFill>
                <a:latin typeface="Arial"/>
                <a:ea typeface="Arial"/>
                <a:cs typeface="Arial"/>
                <a:sym typeface="Arial"/>
              </a:rPr>
              <a:t>ροσδιορ</a:t>
            </a:r>
            <a:r>
              <a:rPr lang="el-GR" sz="2400" b="0" i="0" u="none" strike="noStrike" cap="none" dirty="0" err="1">
                <a:solidFill>
                  <a:srgbClr val="121212"/>
                </a:solidFill>
                <a:latin typeface="Arial"/>
                <a:ea typeface="Arial"/>
                <a:cs typeface="Arial"/>
                <a:sym typeface="Arial"/>
              </a:rPr>
              <a:t>ίσετε</a:t>
            </a:r>
            <a:r>
              <a:rPr lang="el-GR" sz="2400" b="0" i="0" u="none" strike="noStrike" cap="none" dirty="0">
                <a:solidFill>
                  <a:srgbClr val="121212"/>
                </a:solidFill>
                <a:latin typeface="Arial"/>
                <a:ea typeface="Arial"/>
                <a:cs typeface="Arial"/>
                <a:sym typeface="Arial"/>
              </a:rPr>
              <a:t> </a:t>
            </a:r>
            <a:r>
              <a:rPr lang="en-US" sz="2400" b="0" i="0" u="none" strike="noStrike" cap="none" dirty="0" err="1">
                <a:solidFill>
                  <a:srgbClr val="121212"/>
                </a:solidFill>
                <a:latin typeface="Arial"/>
                <a:ea typeface="Arial"/>
                <a:cs typeface="Arial"/>
                <a:sym typeface="Arial"/>
              </a:rPr>
              <a:t>το</a:t>
            </a:r>
            <a:r>
              <a:rPr lang="en-US" sz="2400" b="0" i="0" u="none" strike="noStrike" cap="none" dirty="0">
                <a:solidFill>
                  <a:srgbClr val="121212"/>
                </a:solidFill>
                <a:latin typeface="Arial"/>
                <a:ea typeface="Arial"/>
                <a:cs typeface="Arial"/>
                <a:sym typeface="Arial"/>
              </a:rPr>
              <a:t> π</a:t>
            </a:r>
            <a:r>
              <a:rPr lang="en-US" sz="2400" b="0" i="0" u="none" strike="noStrike" cap="none" dirty="0" err="1">
                <a:solidFill>
                  <a:srgbClr val="121212"/>
                </a:solidFill>
                <a:latin typeface="Arial"/>
                <a:ea typeface="Arial"/>
                <a:cs typeface="Arial"/>
                <a:sym typeface="Arial"/>
              </a:rPr>
              <a:t>ότε</a:t>
            </a:r>
            <a:r>
              <a:rPr lang="en-US" sz="2400" b="0" i="0" u="none" strike="noStrike" cap="none" dirty="0">
                <a:solidFill>
                  <a:srgbClr val="121212"/>
                </a:solidFill>
                <a:latin typeface="Arial"/>
                <a:ea typeface="Arial"/>
                <a:cs typeface="Arial"/>
                <a:sym typeface="Arial"/>
              </a:rPr>
              <a:t> να </a:t>
            </a:r>
            <a:r>
              <a:rPr lang="en-US" sz="2400" b="0" i="0" u="none" strike="noStrike" cap="none" dirty="0" err="1">
                <a:solidFill>
                  <a:srgbClr val="121212"/>
                </a:solidFill>
                <a:latin typeface="Arial"/>
                <a:ea typeface="Arial"/>
                <a:cs typeface="Arial"/>
                <a:sym typeface="Arial"/>
              </a:rPr>
              <a:t>γυρίσετε</a:t>
            </a:r>
            <a:r>
              <a:rPr lang="en-US" sz="2400" b="0" i="0" u="none" strike="noStrike" cap="none" dirty="0">
                <a:solidFill>
                  <a:srgbClr val="121212"/>
                </a:solidFill>
                <a:latin typeface="Arial"/>
                <a:ea typeface="Arial"/>
                <a:cs typeface="Arial"/>
                <a:sym typeface="Arial"/>
              </a:rPr>
              <a:t> και π</a:t>
            </a:r>
            <a:r>
              <a:rPr lang="en-US" sz="2400" b="0" i="0" u="none" strike="noStrike" cap="none" dirty="0" err="1">
                <a:solidFill>
                  <a:srgbClr val="121212"/>
                </a:solidFill>
                <a:latin typeface="Arial"/>
                <a:ea typeface="Arial"/>
                <a:cs typeface="Arial"/>
                <a:sym typeface="Arial"/>
              </a:rPr>
              <a:t>ότε</a:t>
            </a:r>
            <a:r>
              <a:rPr lang="en-US" sz="2400" b="0" i="0" u="none" strike="noStrike" cap="none" dirty="0">
                <a:solidFill>
                  <a:srgbClr val="121212"/>
                </a:solidFill>
                <a:latin typeface="Arial"/>
                <a:ea typeface="Arial"/>
                <a:cs typeface="Arial"/>
                <a:sym typeface="Arial"/>
              </a:rPr>
              <a:t> </a:t>
            </a:r>
            <a:r>
              <a:rPr lang="en-US" sz="2400" b="0" i="0" u="none" strike="noStrike" cap="none" dirty="0" err="1">
                <a:solidFill>
                  <a:srgbClr val="121212"/>
                </a:solidFill>
                <a:latin typeface="Arial"/>
                <a:ea typeface="Arial"/>
                <a:cs typeface="Arial"/>
                <a:sym typeface="Arial"/>
              </a:rPr>
              <a:t>όχι</a:t>
            </a:r>
            <a:r>
              <a:rPr lang="en-US" sz="2400" b="0" i="0" u="none" strike="noStrike" cap="none" dirty="0">
                <a:solidFill>
                  <a:srgbClr val="121212"/>
                </a:solidFill>
                <a:latin typeface="Arial"/>
                <a:ea typeface="Arial"/>
                <a:cs typeface="Arial"/>
                <a:sym typeface="Arial"/>
              </a:rPr>
              <a:t> </a:t>
            </a:r>
            <a:endParaRPr sz="1200" dirty="0"/>
          </a:p>
          <a:p>
            <a:pPr marL="604519" marR="0" lvl="1" indent="-295910" algn="l" rtl="0">
              <a:lnSpc>
                <a:spcPct val="140014"/>
              </a:lnSpc>
              <a:spcBef>
                <a:spcPts val="0"/>
              </a:spcBef>
              <a:spcAft>
                <a:spcPts val="0"/>
              </a:spcAft>
              <a:buClr>
                <a:srgbClr val="121212"/>
              </a:buClr>
              <a:buSzPts val="2699"/>
              <a:buFont typeface="Arial"/>
              <a:buChar char="•"/>
            </a:pPr>
            <a:r>
              <a:rPr lang="el-GR" sz="2400" dirty="0">
                <a:solidFill>
                  <a:srgbClr val="121212"/>
                </a:solidFill>
              </a:rPr>
              <a:t>Να διευκολύνετε</a:t>
            </a:r>
            <a:r>
              <a:rPr lang="en-US" sz="2400" b="0" i="0" u="none" strike="noStrike" cap="none" dirty="0">
                <a:solidFill>
                  <a:srgbClr val="121212"/>
                </a:solidFill>
                <a:sym typeface="Arial"/>
              </a:rPr>
              <a:t> </a:t>
            </a:r>
            <a:r>
              <a:rPr lang="en-US" sz="2400" b="0" i="0" u="none" strike="noStrike" cap="none" dirty="0" err="1">
                <a:solidFill>
                  <a:srgbClr val="121212"/>
                </a:solidFill>
                <a:sym typeface="Arial"/>
              </a:rPr>
              <a:t>τη</a:t>
            </a:r>
            <a:r>
              <a:rPr lang="en-US" sz="2400" b="0" i="0" u="none" strike="noStrike" cap="none" dirty="0">
                <a:solidFill>
                  <a:srgbClr val="121212"/>
                </a:solidFill>
                <a:sym typeface="Arial"/>
              </a:rPr>
              <a:t> </a:t>
            </a:r>
            <a:r>
              <a:rPr lang="en-US" sz="2400" b="0" i="0" u="none" strike="noStrike" cap="none" dirty="0" err="1">
                <a:solidFill>
                  <a:srgbClr val="121212"/>
                </a:solidFill>
                <a:sym typeface="Arial"/>
              </a:rPr>
              <a:t>μάθηση</a:t>
            </a:r>
            <a:r>
              <a:rPr lang="en-US" sz="2400" b="0" i="0" u="none" strike="noStrike" cap="none" dirty="0">
                <a:solidFill>
                  <a:srgbClr val="121212"/>
                </a:solidFill>
                <a:sym typeface="Arial"/>
              </a:rPr>
              <a:t> </a:t>
            </a:r>
            <a:r>
              <a:rPr lang="en-US" sz="2400" b="0" i="0" u="none" strike="noStrike" cap="none" dirty="0" err="1">
                <a:solidFill>
                  <a:srgbClr val="121212"/>
                </a:solidFill>
                <a:sym typeface="Arial"/>
              </a:rPr>
              <a:t>με</a:t>
            </a:r>
            <a:r>
              <a:rPr lang="en-US" sz="2400" b="0" i="0" u="none" strike="noStrike" cap="none" dirty="0">
                <a:solidFill>
                  <a:srgbClr val="121212"/>
                </a:solidFill>
                <a:sym typeface="Arial"/>
              </a:rPr>
              <a:t> </a:t>
            </a:r>
            <a:r>
              <a:rPr lang="en-US" sz="2400" b="0" i="0" u="none" strike="noStrike" cap="none" dirty="0" err="1">
                <a:solidFill>
                  <a:srgbClr val="121212"/>
                </a:solidFill>
                <a:sym typeface="Arial"/>
              </a:rPr>
              <a:t>τη</a:t>
            </a:r>
            <a:r>
              <a:rPr lang="en-US" sz="2400" b="0" i="0" u="none" strike="noStrike" cap="none" dirty="0">
                <a:solidFill>
                  <a:srgbClr val="121212"/>
                </a:solidFill>
                <a:sym typeface="Arial"/>
              </a:rPr>
              <a:t> </a:t>
            </a:r>
            <a:r>
              <a:rPr lang="en-US" sz="2400" b="0" i="0" u="none" strike="noStrike" cap="none" dirty="0" err="1">
                <a:solidFill>
                  <a:srgbClr val="121212"/>
                </a:solidFill>
                <a:sym typeface="Arial"/>
              </a:rPr>
              <a:t>χρήση</a:t>
            </a:r>
            <a:r>
              <a:rPr lang="en-US" sz="2400" b="0" i="0" u="none" strike="noStrike" cap="none" dirty="0">
                <a:solidFill>
                  <a:srgbClr val="121212"/>
                </a:solidFill>
                <a:sym typeface="Arial"/>
              </a:rPr>
              <a:t> </a:t>
            </a:r>
            <a:r>
              <a:rPr lang="en-US" sz="2400" b="0" i="0" u="none" strike="noStrike" cap="none" dirty="0" err="1">
                <a:solidFill>
                  <a:srgbClr val="121212"/>
                </a:solidFill>
                <a:sym typeface="Arial"/>
              </a:rPr>
              <a:t>δι</a:t>
            </a:r>
            <a:r>
              <a:rPr lang="en-US" sz="2400" b="0" i="0" u="none" strike="noStrike" cap="none" dirty="0">
                <a:solidFill>
                  <a:srgbClr val="121212"/>
                </a:solidFill>
                <a:sym typeface="Arial"/>
              </a:rPr>
              <a:t>αδικτυακών μέσων</a:t>
            </a:r>
            <a:endParaRPr sz="1200" dirty="0"/>
          </a:p>
        </p:txBody>
      </p:sp>
      <p:sp>
        <p:nvSpPr>
          <p:cNvPr id="98" name="Google Shape;98;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01" name="Google Shape;101;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02" name="Google Shape;102;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a:lstStyle/>
          <a:p>
            <a:endParaRPr lang="en-BE"/>
          </a:p>
        </p:txBody>
      </p:sp>
      <p:sp>
        <p:nvSpPr>
          <p:cNvPr id="103" name="Google Shape;103;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04" name="Google Shape;104;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1"/>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255" name="Google Shape;255;p11"/>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256" name="Google Shape;256;p11"/>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257" name="Google Shape;257;p11"/>
          <p:cNvSpPr txBox="1"/>
          <p:nvPr/>
        </p:nvSpPr>
        <p:spPr>
          <a:xfrm>
            <a:off x="9613815" y="685839"/>
            <a:ext cx="8054305" cy="1881797"/>
          </a:xfrm>
          <a:prstGeom prst="rect">
            <a:avLst/>
          </a:prstGeom>
          <a:noFill/>
          <a:ln>
            <a:noFill/>
          </a:ln>
        </p:spPr>
        <p:txBody>
          <a:bodyPr spcFirstLastPara="1" wrap="square" lIns="0" tIns="0" rIns="0" bIns="0" anchor="t" anchorCtr="0">
            <a:spAutoFit/>
          </a:bodyPr>
          <a:lstStyle/>
          <a:p>
            <a:pPr marL="0" marR="0" lvl="0" indent="0" algn="l" rtl="0">
              <a:lnSpc>
                <a:spcPct val="192500"/>
              </a:lnSpc>
              <a:spcBef>
                <a:spcPts val="0"/>
              </a:spcBef>
              <a:spcAft>
                <a:spcPts val="0"/>
              </a:spcAft>
              <a:buNone/>
            </a:pPr>
            <a:r>
              <a:rPr lang="en-US" sz="4000" dirty="0">
                <a:solidFill>
                  <a:srgbClr val="033C5B"/>
                </a:solidFill>
                <a:latin typeface="Arial"/>
                <a:ea typeface="Arial"/>
                <a:cs typeface="Arial"/>
                <a:sym typeface="Arial"/>
              </a:rPr>
              <a:t>Αντιμετώπιση της αυτορρύθμισης και της δέσμευσης των μαθητών </a:t>
            </a:r>
            <a:endParaRPr dirty="0"/>
          </a:p>
        </p:txBody>
      </p:sp>
      <p:sp>
        <p:nvSpPr>
          <p:cNvPr id="258" name="Google Shape;258;p11"/>
          <p:cNvSpPr txBox="1"/>
          <p:nvPr/>
        </p:nvSpPr>
        <p:spPr>
          <a:xfrm>
            <a:off x="9613814" y="2858163"/>
            <a:ext cx="7612301" cy="5429179"/>
          </a:xfrm>
          <a:prstGeom prst="rect">
            <a:avLst/>
          </a:prstGeom>
          <a:noFill/>
          <a:ln>
            <a:noFill/>
          </a:ln>
        </p:spPr>
        <p:txBody>
          <a:bodyPr spcFirstLastPara="1" wrap="square" lIns="0" tIns="0" rIns="0" bIns="0" anchor="t" anchorCtr="0">
            <a:spAutoFit/>
          </a:bodyPr>
          <a:lstStyle/>
          <a:p>
            <a:pPr>
              <a:lnSpc>
                <a:spcPct val="150000"/>
              </a:lnSpc>
            </a:pPr>
            <a:br>
              <a:rPr lang="en-US" sz="1800" dirty="0">
                <a:solidFill>
                  <a:srgbClr val="121212"/>
                </a:solidFill>
                <a:sym typeface="Arial"/>
              </a:rPr>
            </a:br>
            <a:r>
              <a:rPr lang="en-US" sz="1800" dirty="0"/>
              <a:t>Στο μοντέλο της ανεστραμμένης τάξης, όπου οι μαθητές αναμένεται να συμμετέχουν ενεργά στη μάθησή τους, η ικανότητα αυτορρύθμισης και η διατήρηση της συμμετοχής είναι ζωτικής σημασίας. Αυτό το περιβάλλον απαιτεί από τους μαθητές να διαχειρίζονται αποτελεσματικά τις μαθησιακές τους διαδικασίες.</a:t>
            </a:r>
          </a:p>
          <a:p>
            <a:pPr>
              <a:lnSpc>
                <a:spcPct val="150000"/>
              </a:lnSpc>
            </a:pPr>
            <a:endParaRPr lang="en-US" sz="1800" dirty="0"/>
          </a:p>
          <a:p>
            <a:pPr marL="0" marR="0" lvl="0" indent="0" algn="l" rtl="0">
              <a:lnSpc>
                <a:spcPct val="129964"/>
              </a:lnSpc>
              <a:spcBef>
                <a:spcPts val="0"/>
              </a:spcBef>
              <a:spcAft>
                <a:spcPts val="0"/>
              </a:spcAft>
              <a:buNone/>
            </a:pPr>
            <a:r>
              <a:rPr lang="en-US" sz="1800" dirty="0">
                <a:solidFill>
                  <a:srgbClr val="0D0D0D"/>
                </a:solidFill>
                <a:sym typeface="Arial"/>
              </a:rPr>
              <a:t>Η αυτορρύθμιση αναφέρεται στην ικανότητα ενός μαθητή να διαχειρίζεται τα συναισθήματα, τη συμπεριφορά και την προσοχή του για την επίτευξη μακροπρόθεσμων εκπαιδευτικών στόχων. Η δέσμευση είναι το ορατό αποτέλεσμα της παρακίνησης, της επένδυσης του μαθητή στη μάθηση και της συμμετοχής του στις δραστηριότητες της τάξης. Και τα δύο είναι ζωτικής σημασίας για την επιτυχία σε ένα περιβάλλον ανεστραμμένης τάξης.</a:t>
            </a:r>
            <a:r>
              <a:rPr lang="en-US" sz="1800" dirty="0">
                <a:solidFill>
                  <a:schemeClr val="dk1"/>
                </a:solidFill>
                <a:latin typeface="Calibri"/>
                <a:ea typeface="Calibri"/>
                <a:cs typeface="Calibri"/>
                <a:sym typeface="Calibri"/>
              </a:rPr>
              <a:t>  </a:t>
            </a:r>
            <a:endParaRPr sz="1800" dirty="0">
              <a:solidFill>
                <a:srgbClr val="121212"/>
              </a:solidFill>
              <a:sym typeface="Arial"/>
            </a:endParaRPr>
          </a:p>
        </p:txBody>
      </p:sp>
      <p:sp>
        <p:nvSpPr>
          <p:cNvPr id="259" name="Google Shape;259;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60" name="Google Shape;260;p1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62" name="Google Shape;262;p1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 name="Google Shape;263;p11"/>
          <p:cNvPicPr preferRelativeResize="0"/>
          <p:nvPr/>
        </p:nvPicPr>
        <p:blipFill rotWithShape="1">
          <a:blip r:embed="rId7">
            <a:alphaModFix/>
          </a:blip>
          <a:srcRect/>
          <a:stretch/>
        </p:blipFill>
        <p:spPr>
          <a:xfrm>
            <a:off x="1990411" y="2856118"/>
            <a:ext cx="5699760" cy="3027998"/>
          </a:xfrm>
          <a:prstGeom prst="rect">
            <a:avLst/>
          </a:prstGeom>
          <a:noFill/>
          <a:ln>
            <a:noFill/>
          </a:ln>
        </p:spPr>
      </p:pic>
      <p:sp>
        <p:nvSpPr>
          <p:cNvPr id="2" name="Google Shape;128;p3">
            <a:extLst>
              <a:ext uri="{FF2B5EF4-FFF2-40B4-BE49-F238E27FC236}">
                <a16:creationId xmlns:a16="http://schemas.microsoft.com/office/drawing/2014/main" id="{D7CAA4E9-7A44-D141-47BA-4285463FA70D}"/>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6C70C6FB-9A25-3DBA-1A0C-5BBB516EFFA9}"/>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2"/>
          <p:cNvSpPr txBox="1"/>
          <p:nvPr/>
        </p:nvSpPr>
        <p:spPr>
          <a:xfrm>
            <a:off x="762828" y="1484315"/>
            <a:ext cx="14177966"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200" dirty="0">
                <a:solidFill>
                  <a:srgbClr val="033C5B"/>
                </a:solidFill>
                <a:sym typeface="Arial"/>
              </a:rPr>
              <a:t>Αντιμετώπιση της αυτορρύθμισης και της δέσμευσης των μαθητών </a:t>
            </a:r>
            <a:endParaRPr sz="3200" dirty="0"/>
          </a:p>
        </p:txBody>
      </p:sp>
      <p:sp>
        <p:nvSpPr>
          <p:cNvPr id="269" name="Google Shape;269;p12"/>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2"/>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72" name="Google Shape;272;p12"/>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273" name="Google Shape;273;p12"/>
          <p:cNvSpPr txBox="1"/>
          <p:nvPr/>
        </p:nvSpPr>
        <p:spPr>
          <a:xfrm>
            <a:off x="877382" y="2980068"/>
            <a:ext cx="6103500"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dirty="0">
                <a:solidFill>
                  <a:schemeClr val="accent6">
                    <a:lumMod val="75000"/>
                  </a:schemeClr>
                </a:solidFill>
                <a:sym typeface="Arial"/>
              </a:rPr>
              <a:t>Προκλήσεις στην αυτορρύθμιση: </a:t>
            </a:r>
            <a:endParaRPr sz="2000" dirty="0">
              <a:solidFill>
                <a:schemeClr val="accent6">
                  <a:lumMod val="75000"/>
                </a:schemeClr>
              </a:solidFill>
            </a:endParaRPr>
          </a:p>
        </p:txBody>
      </p:sp>
      <p:sp>
        <p:nvSpPr>
          <p:cNvPr id="274" name="Google Shape;274;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75" name="Google Shape;275;p1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77" name="Google Shape;277;p1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804415" y="3625851"/>
            <a:ext cx="7910094" cy="3693319"/>
          </a:xfrm>
          <a:prstGeom prst="rect">
            <a:avLst/>
          </a:prstGeom>
          <a:noFill/>
        </p:spPr>
        <p:txBody>
          <a:bodyPr wrap="square" rtlCol="0">
            <a:spAutoFit/>
          </a:bodyPr>
          <a:lstStyle/>
          <a:p>
            <a:r>
              <a:rPr lang="en-US" sz="2000" b="1" dirty="0">
                <a:solidFill>
                  <a:schemeClr val="accent6">
                    <a:lumMod val="75000"/>
                  </a:schemeClr>
                </a:solidFill>
              </a:rPr>
              <a:t>Αποσπάσεις προσοχής και θέματα διαχείρισης του χρόνου εκτός τάξης:</a:t>
            </a:r>
          </a:p>
          <a:p>
            <a:r>
              <a:rPr lang="en-US" sz="2000" dirty="0"/>
              <a:t>Σε περιβάλλοντα αυτορρυθμιζόμενης μάθησης, όπως οι ανεστραμμένες ή μικτές τάξεις, οι μαθητές συχνά αντιμετωπίζουν προκλήσεις για την αποτελεσματική διαχείριση των περισπασμών και του χρόνου τους χωρίς τη δομή μιας παραδοσιακής τάξης. Οι ανταγωνιστικές προτεραιότητες, όπως τα μέσα κοινωνικής δικτύωσης, η ψυχαγωγία ή οι οικογενειακές υποχρεώσεις, μπορεί να δυσχεράνουν τη συγκέντρωση στην προετοιμασία πριν από την τάξη.</a:t>
            </a:r>
          </a:p>
          <a:p>
            <a:r>
              <a:rPr lang="en-US" sz="2000" dirty="0"/>
              <a:t>Χωρίς δομή, οι μαθητές μπορεί να δυσκολεύονται να θέσουν προτεραιότητες στη μάθηση, οδηγώντας σε αναβλητικότητα, ελλιπή εργασία και συσσώρευση της τελευταίας στιγμής. Η κακή διαχείριση του χρόνου μπορεί να παρεμποδίσει τη συγκράτηση της ύλης και να μειώσει τη συνολική δέσμευση.</a:t>
            </a:r>
          </a:p>
          <a:p>
            <a:endParaRPr lang="en-US" dirty="0"/>
          </a:p>
        </p:txBody>
      </p:sp>
      <p:sp>
        <p:nvSpPr>
          <p:cNvPr id="3" name="TextBox 2"/>
          <p:cNvSpPr txBox="1"/>
          <p:nvPr/>
        </p:nvSpPr>
        <p:spPr>
          <a:xfrm>
            <a:off x="10708079" y="3649520"/>
            <a:ext cx="6279760" cy="3693319"/>
          </a:xfrm>
          <a:prstGeom prst="rect">
            <a:avLst/>
          </a:prstGeom>
          <a:noFill/>
        </p:spPr>
        <p:txBody>
          <a:bodyPr wrap="square" rtlCol="0">
            <a:spAutoFit/>
          </a:bodyPr>
          <a:lstStyle/>
          <a:p>
            <a:pPr marL="342900" indent="-342900">
              <a:buFont typeface="Wingdings" panose="05000000000000000000" pitchFamily="2" charset="2"/>
              <a:buChar char="ü"/>
            </a:pPr>
            <a:r>
              <a:rPr lang="en-US" sz="2000" b="1" dirty="0">
                <a:solidFill>
                  <a:schemeClr val="accent6">
                    <a:lumMod val="75000"/>
                  </a:schemeClr>
                </a:solidFill>
              </a:rPr>
              <a:t>Ορίστε σαφείς προσδοκίες: </a:t>
            </a:r>
            <a:r>
              <a:rPr lang="en-US" sz="2000" dirty="0"/>
              <a:t>Δώστε κατευθυντήριες γραμμές σχετικά με τον χρόνο που θα πρέπει να διαρκέσει η εργασία πριν από την τάξη και χωρίστε τις εργασίες σε μικρότερα, διαχειρίσιμα μέρη.</a:t>
            </a:r>
          </a:p>
          <a:p>
            <a:pPr marL="342900" indent="-342900">
              <a:buFont typeface="Wingdings" panose="05000000000000000000" pitchFamily="2" charset="2"/>
              <a:buChar char="ü"/>
            </a:pPr>
            <a:r>
              <a:rPr lang="en-US" sz="2000" b="1" dirty="0">
                <a:solidFill>
                  <a:schemeClr val="accent6">
                    <a:lumMod val="75000"/>
                  </a:schemeClr>
                </a:solidFill>
              </a:rPr>
              <a:t>Εργαλεία διαχείρισης χρόνου</a:t>
            </a:r>
            <a:r>
              <a:rPr lang="en-US" sz="2000" b="1" dirty="0"/>
              <a:t>: </a:t>
            </a:r>
            <a:r>
              <a:rPr lang="en-US" sz="2000" dirty="0"/>
              <a:t>Εισάγετε εργαλεία όπως ψηφιακά ημερολόγια, μεθόδους χρονικού αποκλεισμού ή εφαρμογές όπως χρονοδιακόπτες </a:t>
            </a:r>
            <a:r>
              <a:rPr lang="en-US" sz="2000" dirty="0" err="1"/>
              <a:t>Pomodoro </a:t>
            </a:r>
            <a:r>
              <a:rPr lang="en-US" sz="2000" dirty="0"/>
              <a:t>για να βοηθήσετε τους μαθητές να παραμείνουν συγκεντρωμένοι.</a:t>
            </a:r>
          </a:p>
          <a:p>
            <a:pPr marL="342900" indent="-342900">
              <a:buFont typeface="Wingdings" panose="05000000000000000000" pitchFamily="2" charset="2"/>
              <a:buChar char="ü"/>
            </a:pPr>
            <a:r>
              <a:rPr lang="en-US" sz="2000" b="1" dirty="0">
                <a:solidFill>
                  <a:schemeClr val="accent6">
                    <a:lumMod val="75000"/>
                  </a:schemeClr>
                </a:solidFill>
              </a:rPr>
              <a:t>Δημιουργήστε μια ρουτίνα μελέτης: </a:t>
            </a:r>
            <a:r>
              <a:rPr lang="en-US" sz="2000" dirty="0"/>
              <a:t>Ενθαρρύνετε τους μαθητές να καθιερώσουν μια τακτική ρουτίνα για την εργασία πριν από το μάθημα, βοηθώντας τους να δημιουργήσουν μια συνήθεια που ελαχιστοποιεί τους περισπασμούς.</a:t>
            </a:r>
          </a:p>
          <a:p>
            <a:endParaRPr lang="en-US" dirty="0"/>
          </a:p>
        </p:txBody>
      </p:sp>
      <p:sp>
        <p:nvSpPr>
          <p:cNvPr id="4" name="TextBox 3"/>
          <p:cNvSpPr txBox="1"/>
          <p:nvPr/>
        </p:nvSpPr>
        <p:spPr>
          <a:xfrm>
            <a:off x="12155171" y="3010298"/>
            <a:ext cx="2448106" cy="615553"/>
          </a:xfrm>
          <a:prstGeom prst="rect">
            <a:avLst/>
          </a:prstGeom>
          <a:noFill/>
        </p:spPr>
        <p:txBody>
          <a:bodyPr wrap="none" rtlCol="0">
            <a:spAutoFit/>
          </a:bodyPr>
          <a:lstStyle/>
          <a:p>
            <a:r>
              <a:rPr lang="en-US" sz="2000" b="1" dirty="0">
                <a:solidFill>
                  <a:schemeClr val="accent6">
                    <a:lumMod val="75000"/>
                  </a:schemeClr>
                </a:solidFill>
              </a:rPr>
              <a:t>Πώς να το αντιμετωπίσετε:</a:t>
            </a:r>
            <a:endParaRPr lang="en-US" sz="2000" dirty="0">
              <a:solidFill>
                <a:schemeClr val="accent6">
                  <a:lumMod val="75000"/>
                </a:schemeClr>
              </a:solidFill>
            </a:endParaRPr>
          </a:p>
          <a:p>
            <a:endParaRPr lang="en-US" dirty="0">
              <a:solidFill>
                <a:schemeClr val="accent6">
                  <a:lumMod val="75000"/>
                </a:schemeClr>
              </a:solidFill>
            </a:endParaRPr>
          </a:p>
        </p:txBody>
      </p:sp>
      <p:sp>
        <p:nvSpPr>
          <p:cNvPr id="5" name="Right Arrow 4"/>
          <p:cNvSpPr/>
          <p:nvPr/>
        </p:nvSpPr>
        <p:spPr>
          <a:xfrm>
            <a:off x="8735027" y="4504903"/>
            <a:ext cx="2029955" cy="87116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8" name="Google Shape;296;p13"/>
          <p:cNvPicPr preferRelativeResize="0"/>
          <p:nvPr/>
        </p:nvPicPr>
        <p:blipFill rotWithShape="1">
          <a:blip r:embed="rId6">
            <a:alphaModFix/>
          </a:blip>
          <a:srcRect/>
          <a:stretch/>
        </p:blipFill>
        <p:spPr>
          <a:xfrm>
            <a:off x="8989133" y="6658847"/>
            <a:ext cx="1698428" cy="1816347"/>
          </a:xfrm>
          <a:prstGeom prst="rect">
            <a:avLst/>
          </a:prstGeom>
          <a:noFill/>
          <a:ln>
            <a:noFill/>
          </a:ln>
        </p:spPr>
      </p:pic>
      <p:sp>
        <p:nvSpPr>
          <p:cNvPr id="6" name="Google Shape;128;p3">
            <a:extLst>
              <a:ext uri="{FF2B5EF4-FFF2-40B4-BE49-F238E27FC236}">
                <a16:creationId xmlns:a16="http://schemas.microsoft.com/office/drawing/2014/main" id="{A6D297A5-1036-E49B-1EAC-5282BC2F136D}"/>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7" name="Google Shape;92;p1">
            <a:extLst>
              <a:ext uri="{FF2B5EF4-FFF2-40B4-BE49-F238E27FC236}">
                <a16:creationId xmlns:a16="http://schemas.microsoft.com/office/drawing/2014/main" id="{050218FB-9868-7427-80A9-DBB09E259645}"/>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40978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500"/>
                                        <p:tgtEl>
                                          <p:spTgt spid="2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2"/>
          <p:cNvSpPr txBox="1"/>
          <p:nvPr/>
        </p:nvSpPr>
        <p:spPr>
          <a:xfrm>
            <a:off x="762828" y="1484315"/>
            <a:ext cx="14177966"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200" dirty="0">
                <a:solidFill>
                  <a:srgbClr val="033C5B"/>
                </a:solidFill>
                <a:sym typeface="Arial"/>
              </a:rPr>
              <a:t>Αντιμετώπιση της αυτορρύθμισης και της δέσμευσης των μαθητών </a:t>
            </a:r>
            <a:endParaRPr sz="3200" dirty="0"/>
          </a:p>
        </p:txBody>
      </p:sp>
      <p:sp>
        <p:nvSpPr>
          <p:cNvPr id="269" name="Google Shape;269;p12"/>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2"/>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72" name="Google Shape;272;p12"/>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273" name="Google Shape;273;p12"/>
          <p:cNvSpPr txBox="1"/>
          <p:nvPr/>
        </p:nvSpPr>
        <p:spPr>
          <a:xfrm>
            <a:off x="877382" y="2980068"/>
            <a:ext cx="6103500"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dirty="0">
                <a:solidFill>
                  <a:schemeClr val="accent6">
                    <a:lumMod val="75000"/>
                  </a:schemeClr>
                </a:solidFill>
                <a:sym typeface="Arial"/>
              </a:rPr>
              <a:t>Προκλήσεις στην αυτορρύθμιση: </a:t>
            </a:r>
            <a:endParaRPr sz="2000" dirty="0">
              <a:solidFill>
                <a:schemeClr val="accent6">
                  <a:lumMod val="75000"/>
                </a:schemeClr>
              </a:solidFill>
            </a:endParaRPr>
          </a:p>
        </p:txBody>
      </p:sp>
      <p:sp>
        <p:nvSpPr>
          <p:cNvPr id="274" name="Google Shape;274;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75" name="Google Shape;275;p1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77" name="Google Shape;277;p1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804415" y="3625851"/>
            <a:ext cx="7462199" cy="3693319"/>
          </a:xfrm>
          <a:prstGeom prst="rect">
            <a:avLst/>
          </a:prstGeom>
          <a:noFill/>
        </p:spPr>
        <p:txBody>
          <a:bodyPr wrap="square" rtlCol="0">
            <a:spAutoFit/>
          </a:bodyPr>
          <a:lstStyle/>
          <a:p>
            <a:r>
              <a:rPr lang="en-US" sz="2000" b="1" dirty="0">
                <a:solidFill>
                  <a:schemeClr val="accent6">
                    <a:lumMod val="75000"/>
                  </a:schemeClr>
                </a:solidFill>
              </a:rPr>
              <a:t>Έλλειψη εσωτερικών κινήτρων: </a:t>
            </a:r>
          </a:p>
          <a:p>
            <a:r>
              <a:rPr lang="en-US" sz="2000" dirty="0"/>
              <a:t>Τα εσωτερικά κίνητρα είναι η εσωτερική ώθηση για την ενασχόληση με μια δραστηριότητα για τον εαυτό της. Πολλοί μαθητές δυσκολεύονται με την ανεξάρτητη μάθηση επειδή τους λείπει αυτό το εσωτερικό κίνητρο, βλέποντας την προετοιμασία πριν από την τάξη ως μια κουραστική εργασία και όχι ως μια ευκαιρία για ανάπτυξη. Χωρίς προσωπική σύνδεση με το υλικό, η διατήρηση της δέσμευσης είναι δύσκολη.</a:t>
            </a:r>
          </a:p>
          <a:p>
            <a:r>
              <a:rPr lang="en-US" sz="2000" dirty="0"/>
              <a:t>Χωρίς εσωτερικά κίνητρα, οι μαθητές είναι πιο πιθανό να αποσυρθούν, να παραλείψουν εργασίες ή να ολοκληρώσουν επιφανειακά τις εργασίες τους. Αυτό οδηγεί σε χαμηλότερης ποιότητας μάθηση και μειωμένη δέσμευση κατά τη διάρκεια των δραστηριοτήτων μέσα στην τάξη.</a:t>
            </a:r>
          </a:p>
          <a:p>
            <a:endParaRPr lang="en-US" dirty="0"/>
          </a:p>
        </p:txBody>
      </p:sp>
      <p:sp>
        <p:nvSpPr>
          <p:cNvPr id="3" name="TextBox 2"/>
          <p:cNvSpPr txBox="1"/>
          <p:nvPr/>
        </p:nvSpPr>
        <p:spPr>
          <a:xfrm>
            <a:off x="10708079" y="3649520"/>
            <a:ext cx="6279760" cy="3170099"/>
          </a:xfrm>
          <a:prstGeom prst="rect">
            <a:avLst/>
          </a:prstGeom>
          <a:noFill/>
        </p:spPr>
        <p:txBody>
          <a:bodyPr wrap="square" rtlCol="0">
            <a:spAutoFit/>
          </a:bodyPr>
          <a:lstStyle/>
          <a:p>
            <a:pPr marL="342900" indent="-342900">
              <a:buFont typeface="Wingdings" panose="05000000000000000000" pitchFamily="2" charset="2"/>
              <a:buChar char="ü"/>
            </a:pPr>
            <a:r>
              <a:rPr lang="en-US" sz="2000" b="1" dirty="0">
                <a:solidFill>
                  <a:schemeClr val="accent6">
                    <a:lumMod val="75000"/>
                  </a:schemeClr>
                </a:solidFill>
              </a:rPr>
              <a:t>Κάντε το υλικό σχετικό: </a:t>
            </a:r>
            <a:r>
              <a:rPr lang="en-US" sz="2000" dirty="0">
                <a:solidFill>
                  <a:schemeClr val="tx1"/>
                </a:solidFill>
              </a:rPr>
              <a:t>Συνδέστε το περιεχόμενο με τα προσωπικά ενδιαφέροντα των μαθητών, τις επαγγελματικές τους φιλοδοξίες ή με θέματα του πραγματικού κόσμου για να δώσετε στη μάθηση περισσότερο νόημα.</a:t>
            </a:r>
          </a:p>
          <a:p>
            <a:pPr marL="342900" indent="-342900">
              <a:buFont typeface="Wingdings" panose="05000000000000000000" pitchFamily="2" charset="2"/>
              <a:buChar char="ü"/>
            </a:pPr>
            <a:r>
              <a:rPr lang="en-US" sz="2000" b="1" dirty="0">
                <a:solidFill>
                  <a:schemeClr val="accent6">
                    <a:lumMod val="75000"/>
                  </a:schemeClr>
                </a:solidFill>
              </a:rPr>
              <a:t>Προσφέρετε αυτονομία</a:t>
            </a:r>
            <a:r>
              <a:rPr lang="en-US" sz="2000" dirty="0">
                <a:solidFill>
                  <a:schemeClr val="tx1"/>
                </a:solidFill>
              </a:rPr>
              <a:t>: Παρέχετε επιλογές στον τρόπο με τον οποίο οι μαθητές ασχολούνται με το υλικό ή παρουσιάζουν την κατανόησή τους, ενισχύοντας την αίσθηση της ιδιοκτησίας.</a:t>
            </a:r>
          </a:p>
          <a:p>
            <a:pPr marL="342900" indent="-342900">
              <a:buFont typeface="Wingdings" panose="05000000000000000000" pitchFamily="2" charset="2"/>
              <a:buChar char="ü"/>
            </a:pPr>
            <a:r>
              <a:rPr lang="en-US" sz="2000" b="1" dirty="0">
                <a:solidFill>
                  <a:schemeClr val="accent6">
                    <a:lumMod val="75000"/>
                  </a:schemeClr>
                </a:solidFill>
              </a:rPr>
              <a:t>Παιχνιδοποίηση: </a:t>
            </a:r>
            <a:r>
              <a:rPr lang="en-US" sz="2000" dirty="0">
                <a:solidFill>
                  <a:schemeClr val="tx1"/>
                </a:solidFill>
              </a:rPr>
              <a:t>Ενσωματώστε στοιχεία που μοιάζουν με παιχνίδι, όπως πόντους, ανταμοιβές ή προκλήσεις, για να κάνετε τη διαδικασία μάθησης πιο ευχάριστη και ελκυστική.</a:t>
            </a:r>
            <a:endParaRPr lang="en-US" dirty="0">
              <a:solidFill>
                <a:schemeClr val="tx1"/>
              </a:solidFill>
            </a:endParaRPr>
          </a:p>
        </p:txBody>
      </p:sp>
      <p:sp>
        <p:nvSpPr>
          <p:cNvPr id="4" name="TextBox 3"/>
          <p:cNvSpPr txBox="1"/>
          <p:nvPr/>
        </p:nvSpPr>
        <p:spPr>
          <a:xfrm>
            <a:off x="12155171" y="3010298"/>
            <a:ext cx="2448106" cy="615553"/>
          </a:xfrm>
          <a:prstGeom prst="rect">
            <a:avLst/>
          </a:prstGeom>
          <a:noFill/>
        </p:spPr>
        <p:txBody>
          <a:bodyPr wrap="none" rtlCol="0">
            <a:spAutoFit/>
          </a:bodyPr>
          <a:lstStyle/>
          <a:p>
            <a:r>
              <a:rPr lang="en-US" sz="2000" b="1" dirty="0">
                <a:solidFill>
                  <a:schemeClr val="accent6">
                    <a:lumMod val="75000"/>
                  </a:schemeClr>
                </a:solidFill>
              </a:rPr>
              <a:t>Πώς να το αντιμετωπίσετε:</a:t>
            </a:r>
            <a:endParaRPr lang="en-US" sz="2000" dirty="0">
              <a:solidFill>
                <a:schemeClr val="accent6">
                  <a:lumMod val="75000"/>
                </a:schemeClr>
              </a:solidFill>
            </a:endParaRPr>
          </a:p>
          <a:p>
            <a:endParaRPr lang="en-US" dirty="0">
              <a:solidFill>
                <a:schemeClr val="accent6">
                  <a:lumMod val="75000"/>
                </a:schemeClr>
              </a:solidFill>
            </a:endParaRPr>
          </a:p>
        </p:txBody>
      </p:sp>
      <p:sp>
        <p:nvSpPr>
          <p:cNvPr id="5" name="Right Arrow 4"/>
          <p:cNvSpPr/>
          <p:nvPr/>
        </p:nvSpPr>
        <p:spPr>
          <a:xfrm>
            <a:off x="8472369" y="4447461"/>
            <a:ext cx="2029955" cy="87116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7" name="Google Shape;279;p12"/>
          <p:cNvPicPr preferRelativeResize="0"/>
          <p:nvPr/>
        </p:nvPicPr>
        <p:blipFill rotWithShape="1">
          <a:blip r:embed="rId6">
            <a:alphaModFix/>
          </a:blip>
          <a:srcRect/>
          <a:stretch/>
        </p:blipFill>
        <p:spPr>
          <a:xfrm>
            <a:off x="15419333" y="6819619"/>
            <a:ext cx="1596957" cy="1813357"/>
          </a:xfrm>
          <a:prstGeom prst="rect">
            <a:avLst/>
          </a:prstGeom>
          <a:noFill/>
          <a:ln>
            <a:noFill/>
          </a:ln>
        </p:spPr>
      </p:pic>
      <p:sp>
        <p:nvSpPr>
          <p:cNvPr id="6" name="Google Shape;128;p3">
            <a:extLst>
              <a:ext uri="{FF2B5EF4-FFF2-40B4-BE49-F238E27FC236}">
                <a16:creationId xmlns:a16="http://schemas.microsoft.com/office/drawing/2014/main" id="{4D271DF4-7E3B-676D-F27D-66BEBC25FCF5}"/>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7" name="Google Shape;92;p1">
            <a:extLst>
              <a:ext uri="{FF2B5EF4-FFF2-40B4-BE49-F238E27FC236}">
                <a16:creationId xmlns:a16="http://schemas.microsoft.com/office/drawing/2014/main" id="{4ABF76B6-870B-AA69-FED6-B9293BAE0A0C}"/>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18659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500"/>
                                        <p:tgtEl>
                                          <p:spTgt spid="2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2"/>
          <p:cNvSpPr txBox="1"/>
          <p:nvPr/>
        </p:nvSpPr>
        <p:spPr>
          <a:xfrm>
            <a:off x="762828" y="1484315"/>
            <a:ext cx="14177966"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200" dirty="0">
                <a:solidFill>
                  <a:srgbClr val="033C5B"/>
                </a:solidFill>
                <a:sym typeface="Arial"/>
              </a:rPr>
              <a:t>Αντιμετώπιση της αυτορρύθμισης και της δέσμευσης των μαθητών </a:t>
            </a:r>
            <a:endParaRPr sz="3200" dirty="0"/>
          </a:p>
        </p:txBody>
      </p:sp>
      <p:sp>
        <p:nvSpPr>
          <p:cNvPr id="269" name="Google Shape;269;p12"/>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2"/>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72" name="Google Shape;272;p12"/>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273" name="Google Shape;273;p12"/>
          <p:cNvSpPr txBox="1"/>
          <p:nvPr/>
        </p:nvSpPr>
        <p:spPr>
          <a:xfrm>
            <a:off x="691122" y="2730477"/>
            <a:ext cx="6103500"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dirty="0">
                <a:solidFill>
                  <a:schemeClr val="accent6">
                    <a:lumMod val="75000"/>
                  </a:schemeClr>
                </a:solidFill>
                <a:sym typeface="Arial"/>
              </a:rPr>
              <a:t>Προκλήσεις στην αυτορρύθμιση: </a:t>
            </a:r>
            <a:endParaRPr sz="2000" dirty="0">
              <a:solidFill>
                <a:schemeClr val="accent6">
                  <a:lumMod val="75000"/>
                </a:schemeClr>
              </a:solidFill>
            </a:endParaRPr>
          </a:p>
        </p:txBody>
      </p:sp>
      <p:sp>
        <p:nvSpPr>
          <p:cNvPr id="274" name="Google Shape;274;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75" name="Google Shape;275;p1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77" name="Google Shape;277;p1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691122" y="3454534"/>
            <a:ext cx="7462199" cy="4462760"/>
          </a:xfrm>
          <a:prstGeom prst="rect">
            <a:avLst/>
          </a:prstGeom>
          <a:noFill/>
        </p:spPr>
        <p:txBody>
          <a:bodyPr wrap="square" rtlCol="0">
            <a:spAutoFit/>
          </a:bodyPr>
          <a:lstStyle/>
          <a:p>
            <a:r>
              <a:rPr lang="en-US" sz="1800" b="1" dirty="0">
                <a:solidFill>
                  <a:schemeClr val="accent6">
                    <a:lumMod val="75000"/>
                  </a:schemeClr>
                </a:solidFill>
              </a:rPr>
              <a:t>Δυσκολία στον καθορισμό προσωπικών μαθησιακών στόχων</a:t>
            </a:r>
            <a:endParaRPr lang="en-US" sz="1800" dirty="0">
              <a:solidFill>
                <a:schemeClr val="accent6">
                  <a:lumMod val="75000"/>
                </a:schemeClr>
              </a:solidFill>
            </a:endParaRPr>
          </a:p>
          <a:p>
            <a:r>
              <a:rPr lang="en-US" sz="1800" dirty="0"/>
              <a:t>Οι μαθητές συχνά δυσκολεύονται να θέσουν προσωπικούς μαθησιακούς στόχους, ιδίως σε περιβάλλοντα αυτοκαθοδήγησης. Μπορεί να μην είναι σίγουροι για το πώς να εντοπίσουν τις μαθησιακές ανάγκες, να χωρίσουν τους μεγαλύτερους στόχους σε μικρότερα βήματα ή να παραμείνουν επικεντρωμένοι στη μακροπρόθεσμη βελτίωση. Χωρίς σαφείς στόχους, οι μαθητές μπορεί να αισθάνονται άσκοποι και να μην έχουν κατεύθυνση στην προετοιμασία τους πριν από την τάξη.</a:t>
            </a:r>
          </a:p>
          <a:p>
            <a:r>
              <a:rPr lang="en-US" sz="1800" dirty="0"/>
              <a:t>Οι σαφείς μαθησιακοί στόχοι είναι απαραίτητοι για την αποτελεσματική αυτορρύθμιση. Χωρίς αυτούς, οι μαθητές μπορεί να ασχοληθούν με το περιεχόμενο παθητικά, οδηγώντας σε μάθηση επιφανειακού επιπέδου και έλλειψη πραγματικής κατανόησης. Ο καθορισμός στόχων βοηθά τους μαθητές να παρακινηθούν, να παρακολουθούν την πρόοδο και να εμπεδώσουν την ύλη πιο αποτελεσματικά.</a:t>
            </a:r>
          </a:p>
          <a:p>
            <a:endParaRPr lang="en-US" sz="1200" dirty="0"/>
          </a:p>
        </p:txBody>
      </p:sp>
      <p:sp>
        <p:nvSpPr>
          <p:cNvPr id="3" name="TextBox 2"/>
          <p:cNvSpPr txBox="1"/>
          <p:nvPr/>
        </p:nvSpPr>
        <p:spPr>
          <a:xfrm>
            <a:off x="10708079" y="3649520"/>
            <a:ext cx="6279760" cy="4247317"/>
          </a:xfrm>
          <a:prstGeom prst="rect">
            <a:avLst/>
          </a:prstGeom>
          <a:noFill/>
        </p:spPr>
        <p:txBody>
          <a:bodyPr wrap="square" rtlCol="0">
            <a:spAutoFit/>
          </a:bodyPr>
          <a:lstStyle/>
          <a:p>
            <a:pPr marL="342900" indent="-342900">
              <a:buFont typeface="Wingdings" panose="05000000000000000000" pitchFamily="2" charset="2"/>
              <a:buChar char="ü"/>
            </a:pPr>
            <a:r>
              <a:rPr lang="en-US" sz="1800" b="1" dirty="0">
                <a:solidFill>
                  <a:schemeClr val="accent6">
                    <a:lumMod val="75000"/>
                  </a:schemeClr>
                </a:solidFill>
              </a:rPr>
              <a:t>Παροχή πλαισίων καθορισμού στόχων: </a:t>
            </a:r>
            <a:r>
              <a:rPr lang="en-US" sz="1800" dirty="0">
                <a:solidFill>
                  <a:schemeClr val="tx1"/>
                </a:solidFill>
              </a:rPr>
              <a:t>Παρουσιάστε στους μαθητές πλαίσια όπως οι στόχοι SMART (Specific, Measurable, Achievable, Relevant, Time-bound) για να τους καθοδηγήσετε στη δημιουργία εστιασμένων στόχων.</a:t>
            </a:r>
          </a:p>
          <a:p>
            <a:pPr marL="342900" indent="-342900">
              <a:buFont typeface="Wingdings" panose="05000000000000000000" pitchFamily="2" charset="2"/>
              <a:buChar char="ü"/>
            </a:pPr>
            <a:r>
              <a:rPr lang="en-US" sz="1800" b="1" dirty="0">
                <a:solidFill>
                  <a:schemeClr val="accent6">
                    <a:lumMod val="75000"/>
                  </a:schemeClr>
                </a:solidFill>
              </a:rPr>
              <a:t>Προτροπές αναστοχασμού: </a:t>
            </a:r>
            <a:r>
              <a:rPr lang="en-US" sz="1800" dirty="0">
                <a:solidFill>
                  <a:schemeClr val="tx1"/>
                </a:solidFill>
              </a:rPr>
              <a:t>Χρησιμοποιήστε προτροπές που ενθαρρύνουν τους μαθητές να σκεφτούν τι θέλουν να επιτύχουν από το υλικό πριν από την τάξη, βοηθώντας τους να θέσουν εξατομικευμένους μαθησιακούς στόχους.</a:t>
            </a:r>
          </a:p>
          <a:p>
            <a:pPr marL="342900" indent="-342900">
              <a:buFont typeface="Wingdings" panose="05000000000000000000" pitchFamily="2" charset="2"/>
              <a:buChar char="ü"/>
            </a:pPr>
            <a:r>
              <a:rPr lang="en-US" sz="1800" b="1" dirty="0">
                <a:solidFill>
                  <a:schemeClr val="accent6">
                    <a:lumMod val="75000"/>
                  </a:schemeClr>
                </a:solidFill>
              </a:rPr>
              <a:t>Διαχωρίστε τους μεγαλύτερους στόχους: </a:t>
            </a:r>
            <a:r>
              <a:rPr lang="en-US" sz="1800" dirty="0">
                <a:solidFill>
                  <a:schemeClr val="tx1"/>
                </a:solidFill>
              </a:rPr>
              <a:t>Βοηθήστε τους μαθητές να χωρίσουν τους μεγαλύτερους μαθησιακούς στόχους σε μικρότερους, διαχειρίσιμους στόχους που είναι ευκολότερο να επιτευχθούν και να παρακολουθηθούν.</a:t>
            </a:r>
            <a:endParaRPr lang="en-US" sz="1200" dirty="0">
              <a:solidFill>
                <a:schemeClr val="tx1"/>
              </a:solidFill>
            </a:endParaRPr>
          </a:p>
        </p:txBody>
      </p:sp>
      <p:sp>
        <p:nvSpPr>
          <p:cNvPr id="4" name="TextBox 3"/>
          <p:cNvSpPr txBox="1"/>
          <p:nvPr/>
        </p:nvSpPr>
        <p:spPr>
          <a:xfrm>
            <a:off x="11745740" y="2730295"/>
            <a:ext cx="2448106" cy="615553"/>
          </a:xfrm>
          <a:prstGeom prst="rect">
            <a:avLst/>
          </a:prstGeom>
          <a:noFill/>
        </p:spPr>
        <p:txBody>
          <a:bodyPr wrap="none" rtlCol="0">
            <a:spAutoFit/>
          </a:bodyPr>
          <a:lstStyle/>
          <a:p>
            <a:r>
              <a:rPr lang="en-US" sz="2000" b="1" dirty="0">
                <a:solidFill>
                  <a:schemeClr val="accent6">
                    <a:lumMod val="75000"/>
                  </a:schemeClr>
                </a:solidFill>
              </a:rPr>
              <a:t>Πώς να το αντιμετωπίσετε:</a:t>
            </a:r>
            <a:endParaRPr lang="en-US" sz="2000" dirty="0">
              <a:solidFill>
                <a:schemeClr val="accent6">
                  <a:lumMod val="75000"/>
                </a:schemeClr>
              </a:solidFill>
            </a:endParaRPr>
          </a:p>
          <a:p>
            <a:endParaRPr lang="en-US" dirty="0">
              <a:solidFill>
                <a:schemeClr val="accent6">
                  <a:lumMod val="75000"/>
                </a:schemeClr>
              </a:solidFill>
            </a:endParaRPr>
          </a:p>
        </p:txBody>
      </p:sp>
      <p:sp>
        <p:nvSpPr>
          <p:cNvPr id="5" name="Right Arrow 4"/>
          <p:cNvSpPr/>
          <p:nvPr/>
        </p:nvSpPr>
        <p:spPr>
          <a:xfrm>
            <a:off x="8472369" y="4447461"/>
            <a:ext cx="2029955" cy="87116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ounded Rectangle 6"/>
          <p:cNvSpPr/>
          <p:nvPr/>
        </p:nvSpPr>
        <p:spPr>
          <a:xfrm>
            <a:off x="1232185" y="7865975"/>
            <a:ext cx="8472254" cy="908809"/>
          </a:xfrm>
          <a:prstGeom prst="roundRect">
            <a:avLst/>
          </a:prstGeom>
          <a:noFill/>
          <a:ln w="762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 name="TextBox 7"/>
          <p:cNvSpPr txBox="1"/>
          <p:nvPr/>
        </p:nvSpPr>
        <p:spPr>
          <a:xfrm>
            <a:off x="1328398" y="7919546"/>
            <a:ext cx="8049491" cy="923330"/>
          </a:xfrm>
          <a:prstGeom prst="rect">
            <a:avLst/>
          </a:prstGeom>
          <a:noFill/>
        </p:spPr>
        <p:txBody>
          <a:bodyPr wrap="square" rtlCol="0">
            <a:spAutoFit/>
          </a:bodyPr>
          <a:lstStyle/>
          <a:p>
            <a:r>
              <a:rPr lang="en-US" sz="1800" dirty="0"/>
              <a:t>Θυμηθείτε μια πρόσφατη φορά που είχατε πρόβλημα να συγκεντρωθείτε ή να ολοκληρώσετε μια εργασία εκτός τάξης. Ποια πρόκληση σας έκανε εντύπωση; Γιατί;</a:t>
            </a:r>
          </a:p>
        </p:txBody>
      </p:sp>
      <p:sp>
        <p:nvSpPr>
          <p:cNvPr id="6" name="Google Shape;128;p3">
            <a:extLst>
              <a:ext uri="{FF2B5EF4-FFF2-40B4-BE49-F238E27FC236}">
                <a16:creationId xmlns:a16="http://schemas.microsoft.com/office/drawing/2014/main" id="{83BCB922-B2AF-6353-789B-AC9ABE189D2B}"/>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9" name="Google Shape;92;p1">
            <a:extLst>
              <a:ext uri="{FF2B5EF4-FFF2-40B4-BE49-F238E27FC236}">
                <a16:creationId xmlns:a16="http://schemas.microsoft.com/office/drawing/2014/main" id="{06F4774B-C6E4-5263-D553-270A0D05869D}"/>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220793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500"/>
                                        <p:tgtEl>
                                          <p:spTgt spid="2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4"/>
          <p:cNvSpPr txBox="1"/>
          <p:nvPr/>
        </p:nvSpPr>
        <p:spPr>
          <a:xfrm>
            <a:off x="1028700" y="827483"/>
            <a:ext cx="6990285" cy="1912575"/>
          </a:xfrm>
          <a:prstGeom prst="rect">
            <a:avLst/>
          </a:prstGeom>
          <a:noFill/>
          <a:ln>
            <a:noFill/>
          </a:ln>
        </p:spPr>
        <p:txBody>
          <a:bodyPr spcFirstLastPara="1" wrap="square" lIns="0" tIns="0" rIns="0" bIns="0" anchor="t" anchorCtr="0">
            <a:spAutoFit/>
          </a:bodyPr>
          <a:lstStyle/>
          <a:p>
            <a:pPr marL="0" marR="0" lvl="0" indent="0" algn="ctr" rtl="0">
              <a:lnSpc>
                <a:spcPct val="160395"/>
              </a:lnSpc>
              <a:spcBef>
                <a:spcPts val="0"/>
              </a:spcBef>
              <a:spcAft>
                <a:spcPts val="0"/>
              </a:spcAft>
              <a:buNone/>
            </a:pPr>
            <a:r>
              <a:rPr lang="en-US" sz="4800" dirty="0">
                <a:solidFill>
                  <a:srgbClr val="033C5B"/>
                </a:solidFill>
                <a:latin typeface="Arial"/>
                <a:ea typeface="Arial"/>
                <a:cs typeface="Arial"/>
                <a:sym typeface="Arial"/>
              </a:rPr>
              <a:t>Προσδιορισμός του πότε να γυρίσετε και πότε όχι</a:t>
            </a:r>
            <a:endParaRPr dirty="0"/>
          </a:p>
        </p:txBody>
      </p:sp>
      <p:sp>
        <p:nvSpPr>
          <p:cNvPr id="302" name="Google Shape;302;p14"/>
          <p:cNvSpPr txBox="1"/>
          <p:nvPr/>
        </p:nvSpPr>
        <p:spPr>
          <a:xfrm>
            <a:off x="1028700" y="4278009"/>
            <a:ext cx="6990285" cy="2757486"/>
          </a:xfrm>
          <a:prstGeom prst="rect">
            <a:avLst/>
          </a:prstGeom>
          <a:noFill/>
          <a:ln>
            <a:noFill/>
          </a:ln>
        </p:spPr>
        <p:txBody>
          <a:bodyPr spcFirstLastPara="1" wrap="square" lIns="0" tIns="0" rIns="0" bIns="0" anchor="t" anchorCtr="0">
            <a:spAutoFit/>
          </a:bodyPr>
          <a:lstStyle/>
          <a:p>
            <a:pPr marL="302259" lvl="1">
              <a:lnSpc>
                <a:spcPct val="140014"/>
              </a:lnSpc>
            </a:pPr>
            <a:r>
              <a:rPr lang="en-US" sz="2000" dirty="0"/>
              <a:t>Η απόφαση για την εφαρμογή ενός μοντέλου εναλλασσόμενης τάξης θα πρέπει να είναι μια στρατηγική επιλογή, η οποία θα πρέπει να ληφθεί μετά από προσεκτική εξέταση διαφόρων παραγόντων. Η κατανόηση του πότε πρέπει να εφαρμοστεί αυτή η προσέγγιση και πότε να ακολουθηθούν πιο παραδοσιακές μέθοδοι είναι ζωτικής σημασίας για την επιτυχία της.</a:t>
            </a:r>
          </a:p>
          <a:p>
            <a:pPr marL="302259" marR="0" lvl="1" indent="0" algn="l" rtl="0">
              <a:lnSpc>
                <a:spcPct val="140014"/>
              </a:lnSpc>
              <a:spcBef>
                <a:spcPts val="0"/>
              </a:spcBef>
              <a:spcAft>
                <a:spcPts val="0"/>
              </a:spcAft>
              <a:buNone/>
            </a:pPr>
            <a:endParaRPr sz="2799" b="0" i="0" u="none" strike="noStrike" cap="none" dirty="0">
              <a:solidFill>
                <a:srgbClr val="121212"/>
              </a:solidFill>
              <a:latin typeface="Arial"/>
              <a:ea typeface="Arial"/>
              <a:cs typeface="Arial"/>
              <a:sym typeface="Arial"/>
            </a:endParaRPr>
          </a:p>
        </p:txBody>
      </p:sp>
      <p:sp>
        <p:nvSpPr>
          <p:cNvPr id="303" name="Google Shape;303;p14"/>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306" name="Google Shape;306;p14"/>
          <p:cNvSpPr/>
          <p:nvPr/>
        </p:nvSpPr>
        <p:spPr>
          <a:xfrm rot="-5400000">
            <a:off x="15773400" y="-12336"/>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307" name="Google Shape;307;p14"/>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08" name="Google Shape;308;p14"/>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09" name="Google Shape;309;p14"/>
          <p:cNvSpPr/>
          <p:nvPr/>
        </p:nvSpPr>
        <p:spPr>
          <a:xfrm>
            <a:off x="14648385" y="1047750"/>
            <a:ext cx="3526292" cy="15240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Black"/>
                <a:ea typeface="Arial Black"/>
                <a:cs typeface="Arial Black"/>
                <a:sym typeface="Arial Black"/>
              </a:rPr>
              <a:t>Να γυρίσω ή να μην γυρίσω</a:t>
            </a:r>
            <a:endParaRPr/>
          </a:p>
        </p:txBody>
      </p:sp>
      <p:sp>
        <p:nvSpPr>
          <p:cNvPr id="310" name="Google Shape;310;p14"/>
          <p:cNvSpPr/>
          <p:nvPr/>
        </p:nvSpPr>
        <p:spPr>
          <a:xfrm>
            <a:off x="15773400" y="2819050"/>
            <a:ext cx="381000" cy="31173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4"/>
          <p:cNvSpPr/>
          <p:nvPr/>
        </p:nvSpPr>
        <p:spPr>
          <a:xfrm>
            <a:off x="15316200" y="3467100"/>
            <a:ext cx="295807" cy="122147"/>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2" name="Google Shape;312;p14" descr="Free Shakespeare Poet photo and picture"/>
          <p:cNvPicPr preferRelativeResize="0"/>
          <p:nvPr/>
        </p:nvPicPr>
        <p:blipFill rotWithShape="1">
          <a:blip r:embed="rId7">
            <a:alphaModFix/>
          </a:blip>
          <a:srcRect/>
          <a:stretch/>
        </p:blipFill>
        <p:spPr>
          <a:xfrm>
            <a:off x="9936707" y="2717039"/>
            <a:ext cx="4876800" cy="6248552"/>
          </a:xfrm>
          <a:prstGeom prst="rect">
            <a:avLst/>
          </a:prstGeom>
          <a:noFill/>
          <a:ln>
            <a:noFill/>
          </a:ln>
        </p:spPr>
      </p:pic>
      <p:sp>
        <p:nvSpPr>
          <p:cNvPr id="2" name="Google Shape;128;p3">
            <a:extLst>
              <a:ext uri="{FF2B5EF4-FFF2-40B4-BE49-F238E27FC236}">
                <a16:creationId xmlns:a16="http://schemas.microsoft.com/office/drawing/2014/main" id="{4F30EEBC-841C-2BA5-DEC2-BF105929DA79}"/>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A79AE76A-CB7F-58B1-CB81-B9DA2E5DB02A}"/>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5"/>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20" name="Google Shape;320;p15"/>
          <p:cNvSpPr txBox="1"/>
          <p:nvPr/>
        </p:nvSpPr>
        <p:spPr>
          <a:xfrm>
            <a:off x="1028700" y="1095375"/>
            <a:ext cx="12181388" cy="67704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3200" dirty="0">
                <a:solidFill>
                  <a:srgbClr val="033C5B"/>
                </a:solidFill>
                <a:latin typeface="Arial"/>
                <a:ea typeface="Arial"/>
                <a:cs typeface="Arial"/>
                <a:sym typeface="Arial"/>
              </a:rPr>
              <a:t>Προσδιορισμός του πότε να γυρίσετε και πότε όχι</a:t>
            </a:r>
            <a:endParaRPr dirty="0"/>
          </a:p>
        </p:txBody>
      </p:sp>
      <p:sp>
        <p:nvSpPr>
          <p:cNvPr id="321" name="Google Shape;321;p1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23" name="Google Shape;323;p1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25" name="Google Shape;325;p1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txBox="1"/>
          <p:nvPr/>
        </p:nvSpPr>
        <p:spPr>
          <a:xfrm>
            <a:off x="8865896" y="2413957"/>
            <a:ext cx="5255304" cy="637093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endParaRPr sz="2000" dirty="0">
              <a:solidFill>
                <a:schemeClr val="accent6">
                  <a:lumMod val="75000"/>
                </a:schemeClr>
              </a:solidFill>
              <a:sym typeface="Arial"/>
            </a:endParaRPr>
          </a:p>
          <a:p>
            <a:pPr marL="0" marR="0" lvl="0" indent="0" algn="l" rtl="0">
              <a:lnSpc>
                <a:spcPct val="150000"/>
              </a:lnSpc>
              <a:spcBef>
                <a:spcPts val="0"/>
              </a:spcBef>
              <a:spcAft>
                <a:spcPts val="0"/>
              </a:spcAft>
              <a:buNone/>
            </a:pPr>
            <a:r>
              <a:rPr lang="en-US" sz="2000" b="1" dirty="0">
                <a:solidFill>
                  <a:schemeClr val="accent6">
                    <a:lumMod val="75000"/>
                  </a:schemeClr>
                </a:solidFill>
                <a:sym typeface="Arial"/>
              </a:rPr>
              <a:t>Πότε δεν πρέπει να κάνετε </a:t>
            </a:r>
            <a:r>
              <a:rPr lang="el-GR" sz="2000" b="1" dirty="0">
                <a:solidFill>
                  <a:schemeClr val="accent6">
                    <a:lumMod val="75000"/>
                  </a:schemeClr>
                </a:solidFill>
                <a:sym typeface="Arial"/>
              </a:rPr>
              <a:t>αναστροφή</a:t>
            </a:r>
            <a:r>
              <a:rPr lang="en-US" sz="2000" b="1" dirty="0">
                <a:solidFill>
                  <a:schemeClr val="accent6">
                    <a:lumMod val="75000"/>
                  </a:schemeClr>
                </a:solidFill>
                <a:sym typeface="Arial"/>
              </a:rPr>
              <a:t>: </a:t>
            </a:r>
            <a:endParaRPr sz="2000" dirty="0">
              <a:solidFill>
                <a:schemeClr val="accent6">
                  <a:lumMod val="75000"/>
                </a:schemeClr>
              </a:solidFill>
            </a:endParaRPr>
          </a:p>
          <a:p>
            <a:pPr marL="457200" marR="0" lvl="0" indent="-457200" algn="l" rtl="0">
              <a:lnSpc>
                <a:spcPct val="150000"/>
              </a:lnSpc>
              <a:spcBef>
                <a:spcPts val="0"/>
              </a:spcBef>
              <a:spcAft>
                <a:spcPts val="0"/>
              </a:spcAft>
              <a:buClr>
                <a:schemeClr val="dk1"/>
              </a:buClr>
              <a:buSzPts val="2600"/>
              <a:buFont typeface="Arial"/>
              <a:buChar char="•"/>
            </a:pPr>
            <a:r>
              <a:rPr lang="en-US" sz="2000" dirty="0">
                <a:solidFill>
                  <a:schemeClr val="dk1"/>
                </a:solidFill>
                <a:sym typeface="Arial"/>
              </a:rPr>
              <a:t>Εάν η ύλη είναι θεμελιώδης και απλή, η παραδοσιακή διδασκαλία μπορεί να είναι πιο αποτελεσματική. </a:t>
            </a:r>
            <a:endParaRPr sz="2000" dirty="0"/>
          </a:p>
          <a:p>
            <a:pPr marL="457200" marR="0" lvl="0" indent="-457200" algn="l" rtl="0">
              <a:lnSpc>
                <a:spcPct val="150000"/>
              </a:lnSpc>
              <a:spcBef>
                <a:spcPts val="0"/>
              </a:spcBef>
              <a:spcAft>
                <a:spcPts val="0"/>
              </a:spcAft>
              <a:buClr>
                <a:schemeClr val="dk1"/>
              </a:buClr>
              <a:buSzPts val="2600"/>
              <a:buFont typeface="Arial"/>
              <a:buChar char="•"/>
            </a:pPr>
            <a:r>
              <a:rPr lang="en-US" sz="2000" dirty="0">
                <a:solidFill>
                  <a:schemeClr val="dk1"/>
                </a:solidFill>
                <a:sym typeface="Arial"/>
              </a:rPr>
              <a:t>Όταν οι μαθητές δεν έχουν τους πόρους ή τα κίνητρα να προετοιμαστούν εκτός τάξης </a:t>
            </a:r>
            <a:endParaRPr sz="2000" dirty="0"/>
          </a:p>
          <a:p>
            <a:pPr marL="457200" marR="0" lvl="0" indent="-457200" algn="l" rtl="0">
              <a:lnSpc>
                <a:spcPct val="150000"/>
              </a:lnSpc>
              <a:spcBef>
                <a:spcPts val="0"/>
              </a:spcBef>
              <a:spcAft>
                <a:spcPts val="0"/>
              </a:spcAft>
              <a:buClr>
                <a:schemeClr val="dk1"/>
              </a:buClr>
              <a:buSzPts val="2600"/>
              <a:buFont typeface="Arial"/>
              <a:buChar char="•"/>
            </a:pPr>
            <a:r>
              <a:rPr lang="en-US" sz="2000" dirty="0">
                <a:solidFill>
                  <a:schemeClr val="dk1"/>
                </a:solidFill>
                <a:sym typeface="Arial"/>
              </a:rPr>
              <a:t>Θέματα που απαιτούν άμεση ανατροφοδότηση ή διευκρίνιση από τον εκπαιδευτή </a:t>
            </a:r>
            <a:endParaRPr sz="2000" dirty="0"/>
          </a:p>
          <a:p>
            <a:pPr marL="0" marR="0" lvl="0" indent="0" algn="l" rtl="0">
              <a:spcBef>
                <a:spcPts val="0"/>
              </a:spcBef>
              <a:spcAft>
                <a:spcPts val="0"/>
              </a:spcAft>
              <a:buNone/>
            </a:pPr>
            <a:endParaRPr sz="2600" dirty="0">
              <a:solidFill>
                <a:schemeClr val="dk1"/>
              </a:solidFill>
              <a:latin typeface="Arial"/>
              <a:ea typeface="Arial"/>
              <a:cs typeface="Arial"/>
              <a:sym typeface="Arial"/>
            </a:endParaRPr>
          </a:p>
          <a:p>
            <a:pPr marL="0" marR="0" lvl="0" indent="0" algn="l" rtl="0">
              <a:spcBef>
                <a:spcPts val="0"/>
              </a:spcBef>
              <a:spcAft>
                <a:spcPts val="0"/>
              </a:spcAft>
              <a:buNone/>
            </a:pPr>
            <a:endParaRPr sz="2600" dirty="0">
              <a:solidFill>
                <a:schemeClr val="dk1"/>
              </a:solidFill>
              <a:latin typeface="Arial"/>
              <a:ea typeface="Arial"/>
              <a:cs typeface="Arial"/>
              <a:sym typeface="Arial"/>
            </a:endParaRPr>
          </a:p>
          <a:p>
            <a:pPr marL="0" marR="0" lvl="0" indent="0" algn="l" rtl="0">
              <a:spcBef>
                <a:spcPts val="0"/>
              </a:spcBef>
              <a:spcAft>
                <a:spcPts val="0"/>
              </a:spcAft>
              <a:buNone/>
            </a:pPr>
            <a:r>
              <a:rPr lang="en-US" sz="2600" b="1" dirty="0">
                <a:solidFill>
                  <a:schemeClr val="dk1"/>
                </a:solidFill>
                <a:latin typeface="Arial"/>
                <a:ea typeface="Arial"/>
                <a:cs typeface="Arial"/>
                <a:sym typeface="Arial"/>
              </a:rPr>
              <a:t> </a:t>
            </a:r>
            <a:endParaRPr dirty="0"/>
          </a:p>
        </p:txBody>
      </p:sp>
      <p:sp>
        <p:nvSpPr>
          <p:cNvPr id="3" name="Rounded Rectangle 2"/>
          <p:cNvSpPr/>
          <p:nvPr/>
        </p:nvSpPr>
        <p:spPr>
          <a:xfrm>
            <a:off x="1463721" y="2354200"/>
            <a:ext cx="5577420" cy="5705859"/>
          </a:xfrm>
          <a:prstGeom prst="roundRect">
            <a:avLst/>
          </a:prstGeom>
          <a:noFill/>
          <a:ln w="762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pic>
        <p:nvPicPr>
          <p:cNvPr id="14" name="Google Shape;340;p16"/>
          <p:cNvPicPr preferRelativeResize="0"/>
          <p:nvPr/>
        </p:nvPicPr>
        <p:blipFill rotWithShape="1">
          <a:blip r:embed="rId5">
            <a:alphaModFix/>
          </a:blip>
          <a:srcRect b="13558"/>
          <a:stretch/>
        </p:blipFill>
        <p:spPr>
          <a:xfrm>
            <a:off x="14370530" y="5885293"/>
            <a:ext cx="3408945" cy="2258212"/>
          </a:xfrm>
          <a:prstGeom prst="rect">
            <a:avLst/>
          </a:prstGeom>
          <a:noFill/>
          <a:ln>
            <a:noFill/>
          </a:ln>
        </p:spPr>
      </p:pic>
      <p:sp>
        <p:nvSpPr>
          <p:cNvPr id="16" name="Google Shape;326;p15"/>
          <p:cNvSpPr txBox="1"/>
          <p:nvPr/>
        </p:nvSpPr>
        <p:spPr>
          <a:xfrm>
            <a:off x="1622960" y="2449146"/>
            <a:ext cx="5577616" cy="74481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dirty="0">
                <a:solidFill>
                  <a:schemeClr val="accent6">
                    <a:lumMod val="75000"/>
                  </a:schemeClr>
                </a:solidFill>
                <a:sym typeface="Arial"/>
              </a:rPr>
              <a:t>Ιδανικές συνθήκες για </a:t>
            </a:r>
            <a:r>
              <a:rPr lang="el-GR" sz="2000" b="1" dirty="0">
                <a:solidFill>
                  <a:schemeClr val="accent6">
                    <a:lumMod val="75000"/>
                  </a:schemeClr>
                </a:solidFill>
              </a:rPr>
              <a:t>αναστροφή:</a:t>
            </a:r>
            <a:endParaRPr sz="2000" dirty="0">
              <a:solidFill>
                <a:schemeClr val="accent6">
                  <a:lumMod val="75000"/>
                </a:schemeClr>
              </a:solidFill>
            </a:endParaRPr>
          </a:p>
          <a:p>
            <a:pPr marL="457200" marR="0" lvl="0" indent="-457200" algn="l" rtl="0">
              <a:lnSpc>
                <a:spcPct val="150000"/>
              </a:lnSpc>
              <a:spcBef>
                <a:spcPts val="0"/>
              </a:spcBef>
              <a:spcAft>
                <a:spcPts val="0"/>
              </a:spcAft>
              <a:buClr>
                <a:schemeClr val="dk1"/>
              </a:buClr>
              <a:buSzPts val="2600"/>
              <a:buFont typeface="Arial"/>
              <a:buChar char="•"/>
            </a:pPr>
            <a:r>
              <a:rPr lang="en-US" sz="2000" dirty="0">
                <a:solidFill>
                  <a:schemeClr val="dk1"/>
                </a:solidFill>
                <a:sym typeface="Arial"/>
              </a:rPr>
              <a:t>Πολύπλοκες έννοιες που απαιτούν εκτεταμένη σκέψη και μπορούν να εισαχθούν μέσω πολυμέσων</a:t>
            </a:r>
            <a:endParaRPr sz="2000" dirty="0"/>
          </a:p>
          <a:p>
            <a:pPr marL="457200" marR="0" lvl="0" indent="-457200" algn="l" rtl="0">
              <a:lnSpc>
                <a:spcPct val="150000"/>
              </a:lnSpc>
              <a:spcBef>
                <a:spcPts val="0"/>
              </a:spcBef>
              <a:spcAft>
                <a:spcPts val="0"/>
              </a:spcAft>
              <a:buClr>
                <a:schemeClr val="dk1"/>
              </a:buClr>
              <a:buSzPts val="2600"/>
              <a:buFont typeface="Arial"/>
              <a:buChar char="•"/>
            </a:pPr>
            <a:r>
              <a:rPr lang="en-US" sz="2000" dirty="0">
                <a:solidFill>
                  <a:schemeClr val="dk1"/>
                </a:solidFill>
                <a:sym typeface="Arial"/>
              </a:rPr>
              <a:t>Θέματα στα οποία οι μαθητές θα ωφελούνταν από την αλληλεπίδραση μεταξύ ομοτίμων και την πρακτική εξάσκηση στην τάξη </a:t>
            </a:r>
            <a:endParaRPr sz="2000" dirty="0"/>
          </a:p>
          <a:p>
            <a:pPr marL="457200" marR="0" lvl="0" indent="-457200" algn="l" rtl="0">
              <a:lnSpc>
                <a:spcPct val="150000"/>
              </a:lnSpc>
              <a:spcBef>
                <a:spcPts val="0"/>
              </a:spcBef>
              <a:spcAft>
                <a:spcPts val="0"/>
              </a:spcAft>
              <a:buClr>
                <a:schemeClr val="dk1"/>
              </a:buClr>
              <a:buSzPts val="2600"/>
              <a:buFont typeface="Arial"/>
              <a:buChar char="•"/>
            </a:pPr>
            <a:r>
              <a:rPr lang="en-US" sz="2000" dirty="0">
                <a:solidFill>
                  <a:schemeClr val="dk1"/>
                </a:solidFill>
                <a:sym typeface="Arial"/>
              </a:rPr>
              <a:t>Θέματα στα οποία η προετοιμασία των μαθητών πριν από την τάξη μπορεί να οδηγήσει σε πιο ουσιαστικές συζητήσεις και δεσμεύσεις κατά τη διάρκεια της τάξης. </a:t>
            </a:r>
            <a:endParaRPr sz="2000" dirty="0"/>
          </a:p>
          <a:p>
            <a:pPr marL="0" marR="0" lvl="0" indent="0" algn="l" rtl="0">
              <a:spcBef>
                <a:spcPts val="0"/>
              </a:spcBef>
              <a:spcAft>
                <a:spcPts val="0"/>
              </a:spcAft>
              <a:buNone/>
            </a:pPr>
            <a:endParaRPr sz="2000" dirty="0">
              <a:solidFill>
                <a:schemeClr val="dk1"/>
              </a:solidFill>
              <a:sym typeface="Arial"/>
            </a:endParaRPr>
          </a:p>
          <a:p>
            <a:pPr marL="0" marR="0" lvl="0" indent="0" algn="l" rtl="0">
              <a:spcBef>
                <a:spcPts val="0"/>
              </a:spcBef>
              <a:spcAft>
                <a:spcPts val="0"/>
              </a:spcAft>
              <a:buNone/>
            </a:pPr>
            <a:endParaRPr sz="2000" dirty="0">
              <a:solidFill>
                <a:schemeClr val="dk1"/>
              </a:solidFill>
              <a:sym typeface="Arial"/>
            </a:endParaRPr>
          </a:p>
          <a:p>
            <a:pPr marL="0" marR="0" lvl="0" indent="0" algn="l" rtl="0">
              <a:spcBef>
                <a:spcPts val="0"/>
              </a:spcBef>
              <a:spcAft>
                <a:spcPts val="0"/>
              </a:spcAft>
              <a:buNone/>
            </a:pPr>
            <a:endParaRPr sz="2600" dirty="0">
              <a:solidFill>
                <a:schemeClr val="dk1"/>
              </a:solidFill>
              <a:latin typeface="Arial"/>
              <a:ea typeface="Arial"/>
              <a:cs typeface="Arial"/>
              <a:sym typeface="Arial"/>
            </a:endParaRPr>
          </a:p>
          <a:p>
            <a:pPr marL="0" marR="0" lvl="0" indent="0" algn="l" rtl="0">
              <a:spcBef>
                <a:spcPts val="0"/>
              </a:spcBef>
              <a:spcAft>
                <a:spcPts val="0"/>
              </a:spcAft>
              <a:buNone/>
            </a:pPr>
            <a:endParaRPr sz="2600" dirty="0">
              <a:solidFill>
                <a:schemeClr val="dk1"/>
              </a:solidFill>
              <a:latin typeface="Arial"/>
              <a:ea typeface="Arial"/>
              <a:cs typeface="Arial"/>
              <a:sym typeface="Arial"/>
            </a:endParaRPr>
          </a:p>
          <a:p>
            <a:pPr marL="0" marR="0" lvl="0" indent="0" algn="l" rtl="0">
              <a:spcBef>
                <a:spcPts val="0"/>
              </a:spcBef>
              <a:spcAft>
                <a:spcPts val="0"/>
              </a:spcAft>
              <a:buNone/>
            </a:pPr>
            <a:r>
              <a:rPr lang="en-US" sz="2600" b="1" dirty="0">
                <a:solidFill>
                  <a:schemeClr val="dk1"/>
                </a:solidFill>
                <a:latin typeface="Arial"/>
                <a:ea typeface="Arial"/>
                <a:cs typeface="Arial"/>
                <a:sym typeface="Arial"/>
              </a:rPr>
              <a:t> </a:t>
            </a:r>
            <a:endParaRPr dirty="0"/>
          </a:p>
        </p:txBody>
      </p:sp>
      <p:sp>
        <p:nvSpPr>
          <p:cNvPr id="17" name="Rounded Rectangle 16"/>
          <p:cNvSpPr/>
          <p:nvPr/>
        </p:nvSpPr>
        <p:spPr>
          <a:xfrm>
            <a:off x="8706461" y="2413957"/>
            <a:ext cx="5577420" cy="5705859"/>
          </a:xfrm>
          <a:prstGeom prst="roundRect">
            <a:avLst/>
          </a:prstGeom>
          <a:noFill/>
          <a:ln w="762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 name="TextBox 3"/>
          <p:cNvSpPr txBox="1"/>
          <p:nvPr/>
        </p:nvSpPr>
        <p:spPr>
          <a:xfrm>
            <a:off x="7370618" y="4320959"/>
            <a:ext cx="1108364" cy="707886"/>
          </a:xfrm>
          <a:prstGeom prst="rect">
            <a:avLst/>
          </a:prstGeom>
          <a:noFill/>
        </p:spPr>
        <p:txBody>
          <a:bodyPr wrap="square" rtlCol="0">
            <a:spAutoFit/>
          </a:bodyPr>
          <a:lstStyle/>
          <a:p>
            <a:r>
              <a:rPr lang="en-US" sz="4000" b="1" dirty="0">
                <a:solidFill>
                  <a:schemeClr val="accent6">
                    <a:lumMod val="75000"/>
                  </a:schemeClr>
                </a:solidFill>
              </a:rPr>
              <a:t>VS</a:t>
            </a:r>
          </a:p>
        </p:txBody>
      </p:sp>
      <p:sp>
        <p:nvSpPr>
          <p:cNvPr id="2" name="Google Shape;128;p3">
            <a:extLst>
              <a:ext uri="{FF2B5EF4-FFF2-40B4-BE49-F238E27FC236}">
                <a16:creationId xmlns:a16="http://schemas.microsoft.com/office/drawing/2014/main" id="{76E59E1A-30C5-E039-0E29-45280EC3F1EC}"/>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Google Shape;92;p1">
            <a:extLst>
              <a:ext uri="{FF2B5EF4-FFF2-40B4-BE49-F238E27FC236}">
                <a16:creationId xmlns:a16="http://schemas.microsoft.com/office/drawing/2014/main" id="{0A533F81-B1BB-D44D-13FD-E18256DB2D5A}"/>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6"/>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33" name="Google Shape;333;p16"/>
          <p:cNvSpPr txBox="1"/>
          <p:nvPr/>
        </p:nvSpPr>
        <p:spPr>
          <a:xfrm>
            <a:off x="1028700" y="1095375"/>
            <a:ext cx="12181388" cy="67704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3200" dirty="0">
                <a:solidFill>
                  <a:srgbClr val="033C5B"/>
                </a:solidFill>
                <a:latin typeface="Arial"/>
                <a:ea typeface="Arial"/>
                <a:cs typeface="Arial"/>
                <a:sym typeface="Arial"/>
              </a:rPr>
              <a:t>Προσδιορισμός του πότε να γυρίσετε και πότε όχι</a:t>
            </a:r>
            <a:endParaRPr dirty="0"/>
          </a:p>
        </p:txBody>
      </p:sp>
      <p:sp>
        <p:nvSpPr>
          <p:cNvPr id="335" name="Google Shape;335;p1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37" name="Google Shape;337;p1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39" name="Google Shape;339;p1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image6.png"/>
          <p:cNvPicPr/>
          <p:nvPr/>
        </p:nvPicPr>
        <p:blipFill>
          <a:blip r:embed="rId5"/>
          <a:srcRect/>
          <a:stretch>
            <a:fillRect/>
          </a:stretch>
        </p:blipFill>
        <p:spPr>
          <a:xfrm>
            <a:off x="8680483" y="2090524"/>
            <a:ext cx="8817808" cy="6713542"/>
          </a:xfrm>
          <a:prstGeom prst="rect">
            <a:avLst/>
          </a:prstGeom>
          <a:ln/>
        </p:spPr>
      </p:pic>
      <p:sp>
        <p:nvSpPr>
          <p:cNvPr id="2" name="TextBox 1"/>
          <p:cNvSpPr txBox="1"/>
          <p:nvPr/>
        </p:nvSpPr>
        <p:spPr>
          <a:xfrm>
            <a:off x="969494" y="2550128"/>
            <a:ext cx="7633855" cy="4616648"/>
          </a:xfrm>
          <a:prstGeom prst="rect">
            <a:avLst/>
          </a:prstGeom>
          <a:noFill/>
        </p:spPr>
        <p:txBody>
          <a:bodyPr wrap="square" rtlCol="0">
            <a:spAutoFit/>
          </a:bodyPr>
          <a:lstStyle/>
          <a:p>
            <a:r>
              <a:rPr lang="en-US" sz="2000" dirty="0"/>
              <a:t>Για να διασφαλίσετε την αποτελεσματική εναλλαγή, παρέχετε </a:t>
            </a:r>
            <a:r>
              <a:rPr lang="en-US" sz="2000" b="1" dirty="0">
                <a:solidFill>
                  <a:schemeClr val="accent6">
                    <a:lumMod val="75000"/>
                  </a:schemeClr>
                </a:solidFill>
              </a:rPr>
              <a:t>σαφείς οδηγίες </a:t>
            </a:r>
            <a:r>
              <a:rPr lang="en-US" sz="2000" dirty="0"/>
              <a:t>και </a:t>
            </a:r>
            <a:r>
              <a:rPr lang="en-US" sz="2000" b="1" dirty="0">
                <a:solidFill>
                  <a:schemeClr val="accent6">
                    <a:lumMod val="75000"/>
                  </a:schemeClr>
                </a:solidFill>
              </a:rPr>
              <a:t>υποστήριξη </a:t>
            </a:r>
            <a:r>
              <a:rPr lang="en-US" sz="2000" dirty="0"/>
              <a:t>για την εργασία πριν από την τάξη και ενσωματώστε τις εναλλασσόμενες συνεδρίες στο πρόγραμμα σπουδών. Είναι επίσης ζωτικής σημασίας να δημιουργηθούν τρόποι για να </a:t>
            </a:r>
            <a:r>
              <a:rPr lang="en-US" sz="2000" b="1" dirty="0">
                <a:solidFill>
                  <a:schemeClr val="accent6">
                    <a:lumMod val="75000"/>
                  </a:schemeClr>
                </a:solidFill>
              </a:rPr>
              <a:t>διευκρινίζουν </a:t>
            </a:r>
            <a:r>
              <a:rPr lang="en-US" sz="2000" dirty="0"/>
              <a:t>οι μαθητές </a:t>
            </a:r>
            <a:r>
              <a:rPr lang="en-US" sz="2000" b="1" dirty="0">
                <a:solidFill>
                  <a:schemeClr val="accent6">
                    <a:lumMod val="75000"/>
                  </a:schemeClr>
                </a:solidFill>
              </a:rPr>
              <a:t>τις αμφιβολίες τους πριν από το μάθημα</a:t>
            </a:r>
            <a:r>
              <a:rPr lang="en-US" sz="2000" dirty="0"/>
              <a:t>. </a:t>
            </a:r>
            <a:endParaRPr lang="el-GR" sz="2000" dirty="0"/>
          </a:p>
          <a:p>
            <a:endParaRPr lang="el-GR" sz="2000" dirty="0"/>
          </a:p>
          <a:p>
            <a:r>
              <a:rPr lang="en-US" sz="2000" dirty="0"/>
              <a:t>Επιπλέον, αποφύγετε τις συνήθεις παγίδες όπως οι ασαφείς οδηγίες, η αναποτελεσματική χρήση του χρόνου διδασκαλίας και η υπερφόρτωση των μαθητών με υπερβολική εργασία πριν από την τάξη.</a:t>
            </a:r>
            <a:endParaRPr lang="el-GR" sz="2000" dirty="0"/>
          </a:p>
          <a:p>
            <a:endParaRPr lang="en-US" sz="2000" dirty="0"/>
          </a:p>
          <a:p>
            <a:r>
              <a:rPr lang="en-US" sz="2000" dirty="0"/>
              <a:t>Η απόφαση για το πότε να γυρίσετε μια τάξη θα πρέπει να περιλαμβάνει μια προσεκτική αξιολόγηση των πλεονεκτημάτων, της ετοιμότητας των μαθητών και της φύσης του περιεχομένου. Μια επιτυχημένη εμπειρία εναλλασσόμενης τάξης προϋποθέτει </a:t>
            </a:r>
            <a:r>
              <a:rPr lang="en-US" sz="2000" b="1" dirty="0">
                <a:solidFill>
                  <a:schemeClr val="accent6">
                    <a:lumMod val="75000"/>
                  </a:schemeClr>
                </a:solidFill>
              </a:rPr>
              <a:t>προσεκτική προετοιμασία</a:t>
            </a:r>
            <a:r>
              <a:rPr lang="en-US" sz="2000" dirty="0"/>
              <a:t>, </a:t>
            </a:r>
            <a:r>
              <a:rPr lang="en-US" sz="2000" b="1" dirty="0">
                <a:solidFill>
                  <a:schemeClr val="accent6">
                    <a:lumMod val="75000"/>
                  </a:schemeClr>
                </a:solidFill>
              </a:rPr>
              <a:t>επαρκή υποστήριξη των μαθητών και ενσωμάτωση στους ευρύτερους εκπαιδευτικούς στόχους</a:t>
            </a:r>
            <a:r>
              <a:rPr lang="en-US" sz="2000" dirty="0">
                <a:solidFill>
                  <a:schemeClr val="accent6">
                    <a:lumMod val="75000"/>
                  </a:schemeClr>
                </a:solidFill>
              </a:rPr>
              <a:t>.</a:t>
            </a:r>
          </a:p>
          <a:p>
            <a:endParaRPr lang="en-US" dirty="0"/>
          </a:p>
        </p:txBody>
      </p:sp>
      <p:sp>
        <p:nvSpPr>
          <p:cNvPr id="3" name="Google Shape;128;p3">
            <a:extLst>
              <a:ext uri="{FF2B5EF4-FFF2-40B4-BE49-F238E27FC236}">
                <a16:creationId xmlns:a16="http://schemas.microsoft.com/office/drawing/2014/main" id="{B657F4F5-C67C-A2B8-C9E1-DB2AF175D31B}"/>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4" name="Google Shape;92;p1">
            <a:extLst>
              <a:ext uri="{FF2B5EF4-FFF2-40B4-BE49-F238E27FC236}">
                <a16:creationId xmlns:a16="http://schemas.microsoft.com/office/drawing/2014/main" id="{580816A1-090E-1D4F-04C3-1A6DE3DC073F}"/>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7"/>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347" name="Google Shape;347;p17"/>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348" name="Google Shape;348;p17"/>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349" name="Google Shape;349;p17"/>
          <p:cNvSpPr txBox="1"/>
          <p:nvPr/>
        </p:nvSpPr>
        <p:spPr>
          <a:xfrm>
            <a:off x="9524999" y="685839"/>
            <a:ext cx="8143121" cy="1846659"/>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4000" dirty="0">
                <a:solidFill>
                  <a:srgbClr val="033C5B"/>
                </a:solidFill>
                <a:latin typeface="Arial"/>
                <a:ea typeface="Arial"/>
                <a:cs typeface="Arial"/>
                <a:sym typeface="Arial"/>
              </a:rPr>
              <a:t>Διευκόλυνση της μάθησης με τη χρήση διαδικτυακών μέσων</a:t>
            </a:r>
            <a:endParaRPr dirty="0"/>
          </a:p>
        </p:txBody>
      </p:sp>
      <p:sp>
        <p:nvSpPr>
          <p:cNvPr id="350" name="Google Shape;350;p17"/>
          <p:cNvSpPr txBox="1"/>
          <p:nvPr/>
        </p:nvSpPr>
        <p:spPr>
          <a:xfrm>
            <a:off x="9613815" y="2858163"/>
            <a:ext cx="6457864" cy="3320717"/>
          </a:xfrm>
          <a:prstGeom prst="rect">
            <a:avLst/>
          </a:prstGeom>
          <a:noFill/>
          <a:ln>
            <a:noFill/>
          </a:ln>
        </p:spPr>
        <p:txBody>
          <a:bodyPr spcFirstLastPara="1" wrap="square" lIns="0" tIns="0" rIns="0" bIns="0" anchor="t" anchorCtr="0">
            <a:spAutoFit/>
          </a:bodyPr>
          <a:lstStyle/>
          <a:p>
            <a:pPr>
              <a:lnSpc>
                <a:spcPct val="129964"/>
              </a:lnSpc>
            </a:pPr>
            <a:br>
              <a:rPr lang="en-US" sz="2000" dirty="0">
                <a:solidFill>
                  <a:srgbClr val="121212"/>
                </a:solidFill>
                <a:sym typeface="Arial"/>
              </a:rPr>
            </a:br>
            <a:r>
              <a:rPr lang="en-US" sz="2000" dirty="0"/>
              <a:t>Στο σύγχρονο εκπαιδευτικό τοπίο, τα διαδικτυακά μέσα έχουν γίνει απαραίτητο εργαλείο, προσφέροντας πληθώρα πλατφορμών και πόρων που ενισχύουν τόσο τη διδασκαλία όσο και τη μάθηση. Ο ρόλος τους στην εκπαίδευση είναι μετασχηματιστικός, παρέχοντας ευελιξία, προσβασιμότητα και ευκαιρίες για διαδραστικές και εξατομικευμένες μαθησιακές εμπειρίες.</a:t>
            </a:r>
          </a:p>
          <a:p>
            <a:pPr marL="0" marR="0" lvl="0" indent="0" algn="l" rtl="0">
              <a:lnSpc>
                <a:spcPct val="129964"/>
              </a:lnSpc>
              <a:spcBef>
                <a:spcPts val="0"/>
              </a:spcBef>
              <a:spcAft>
                <a:spcPts val="0"/>
              </a:spcAft>
              <a:buNone/>
            </a:pPr>
            <a:endParaRPr sz="2599" dirty="0">
              <a:solidFill>
                <a:srgbClr val="121212"/>
              </a:solidFill>
              <a:latin typeface="Arial"/>
              <a:ea typeface="Arial"/>
              <a:cs typeface="Arial"/>
              <a:sym typeface="Arial"/>
            </a:endParaRPr>
          </a:p>
        </p:txBody>
      </p:sp>
      <p:sp>
        <p:nvSpPr>
          <p:cNvPr id="351" name="Google Shape;351;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52" name="Google Shape;352;p1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54" name="Google Shape;354;p1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5" name="Google Shape;355;p17"/>
          <p:cNvPicPr preferRelativeResize="0"/>
          <p:nvPr/>
        </p:nvPicPr>
        <p:blipFill rotWithShape="1">
          <a:blip r:embed="rId7">
            <a:alphaModFix/>
          </a:blip>
          <a:srcRect/>
          <a:stretch/>
        </p:blipFill>
        <p:spPr>
          <a:xfrm>
            <a:off x="1724726" y="2428072"/>
            <a:ext cx="5723516" cy="3820894"/>
          </a:xfrm>
          <a:prstGeom prst="rect">
            <a:avLst/>
          </a:prstGeom>
          <a:noFill/>
          <a:ln>
            <a:noFill/>
          </a:ln>
        </p:spPr>
      </p:pic>
      <p:sp>
        <p:nvSpPr>
          <p:cNvPr id="2" name="Google Shape;128;p3">
            <a:extLst>
              <a:ext uri="{FF2B5EF4-FFF2-40B4-BE49-F238E27FC236}">
                <a16:creationId xmlns:a16="http://schemas.microsoft.com/office/drawing/2014/main" id="{8F4F5324-843D-112B-D25B-3C6D35D989DE}"/>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BC24DC0E-AEC7-287B-5959-16A745F38B52}"/>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8"/>
          <p:cNvSpPr txBox="1"/>
          <p:nvPr/>
        </p:nvSpPr>
        <p:spPr>
          <a:xfrm>
            <a:off x="559140" y="1267560"/>
            <a:ext cx="14177966" cy="787908"/>
          </a:xfrm>
          <a:prstGeom prst="rect">
            <a:avLst/>
          </a:prstGeom>
          <a:noFill/>
          <a:ln>
            <a:noFill/>
          </a:ln>
        </p:spPr>
        <p:txBody>
          <a:bodyPr spcFirstLastPara="1" wrap="square" lIns="0" tIns="0" rIns="0" bIns="0" anchor="t" anchorCtr="0">
            <a:spAutoFit/>
          </a:bodyPr>
          <a:lstStyle/>
          <a:p>
            <a:pPr marL="0" marR="0" lvl="0" indent="0" algn="l" rtl="0">
              <a:lnSpc>
                <a:spcPct val="160416"/>
              </a:lnSpc>
              <a:spcBef>
                <a:spcPts val="0"/>
              </a:spcBef>
              <a:spcAft>
                <a:spcPts val="0"/>
              </a:spcAft>
              <a:buNone/>
            </a:pPr>
            <a:r>
              <a:rPr lang="en-US" sz="3200" dirty="0">
                <a:solidFill>
                  <a:srgbClr val="033C5B"/>
                </a:solidFill>
                <a:sym typeface="Arial"/>
              </a:rPr>
              <a:t>Διευκόλυνση της μάθησης με τη χρήση διαδικτυακών μέσων </a:t>
            </a:r>
            <a:endParaRPr sz="3200" dirty="0"/>
          </a:p>
        </p:txBody>
      </p:sp>
      <p:sp>
        <p:nvSpPr>
          <p:cNvPr id="361" name="Google Shape;361;p1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64" name="Google Shape;364;p1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366" name="Google Shape;366;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67" name="Google Shape;367;p1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369" name="Google Shape;369;p1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p:cNvSpPr/>
          <p:nvPr/>
        </p:nvSpPr>
        <p:spPr>
          <a:xfrm>
            <a:off x="1316181" y="2310701"/>
            <a:ext cx="6774873" cy="6206836"/>
          </a:xfrm>
          <a:prstGeom prst="roundRect">
            <a:avLst/>
          </a:prstGeom>
          <a:noFill/>
          <a:ln w="762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6" name="Google Shape;370;p18"/>
          <p:cNvSpPr txBox="1"/>
          <p:nvPr/>
        </p:nvSpPr>
        <p:spPr>
          <a:xfrm>
            <a:off x="1584414" y="2618894"/>
            <a:ext cx="6479499" cy="5755381"/>
          </a:xfrm>
          <a:prstGeom prst="rect">
            <a:avLst/>
          </a:prstGeom>
          <a:noFill/>
          <a:ln>
            <a:noFill/>
          </a:ln>
        </p:spPr>
        <p:txBody>
          <a:bodyPr spcFirstLastPara="1" wrap="square" lIns="91425" tIns="45700" rIns="91425" bIns="45700" anchor="t" anchorCtr="0">
            <a:spAutoFit/>
          </a:bodyPr>
          <a:lstStyle/>
          <a:p>
            <a:pPr lvl="0"/>
            <a:endParaRPr lang="en-US" sz="1800" dirty="0"/>
          </a:p>
          <a:p>
            <a:r>
              <a:rPr lang="en-US" sz="1800" b="1" dirty="0">
                <a:solidFill>
                  <a:schemeClr val="accent6">
                    <a:lumMod val="75000"/>
                  </a:schemeClr>
                </a:solidFill>
              </a:rPr>
              <a:t>Πλεονεκτήματα των ηλεκτρονικών μέσων ενημέρωσης</a:t>
            </a:r>
          </a:p>
          <a:p>
            <a:pPr lvl="0"/>
            <a:endParaRPr lang="en-US" sz="1800" b="1" dirty="0"/>
          </a:p>
          <a:p>
            <a:pPr lvl="0"/>
            <a:r>
              <a:rPr lang="en-US" sz="1800" b="1" dirty="0">
                <a:solidFill>
                  <a:schemeClr val="accent6">
                    <a:lumMod val="75000"/>
                  </a:schemeClr>
                </a:solidFill>
              </a:rPr>
              <a:t>Προσβασιμότητα</a:t>
            </a:r>
            <a:r>
              <a:rPr lang="en-US" sz="1800" dirty="0"/>
              <a:t>: Με τα διαδικτυακά μέσα, οι μαθητές μπορούν να έχουν πρόσβαση στο εκπαιδευτικό υλικό οποτεδήποτε και οπουδήποτε, εξυπηρετώντας διαφορετικούς ρυθμούς και στυλ μάθησης.</a:t>
            </a:r>
          </a:p>
          <a:p>
            <a:pPr lvl="0"/>
            <a:endParaRPr lang="en-US" sz="1800" dirty="0"/>
          </a:p>
          <a:p>
            <a:pPr lvl="0"/>
            <a:r>
              <a:rPr lang="en-US" sz="1800" b="1" dirty="0">
                <a:solidFill>
                  <a:schemeClr val="accent6">
                    <a:lumMod val="75000"/>
                  </a:schemeClr>
                </a:solidFill>
              </a:rPr>
              <a:t>Διαδραστικότητα</a:t>
            </a:r>
            <a:r>
              <a:rPr lang="en-US" sz="1800" dirty="0">
                <a:solidFill>
                  <a:schemeClr val="accent6">
                    <a:lumMod val="75000"/>
                  </a:schemeClr>
                </a:solidFill>
              </a:rPr>
              <a:t>: </a:t>
            </a:r>
            <a:r>
              <a:rPr lang="en-US" sz="1800" dirty="0"/>
              <a:t>Εργαλεία όπως φόρουμ, κουίζ και διαδραστικά βίντεο εμπλέκουν ενεργά τους μαθητές στη μαθησιακή διαδικασία.</a:t>
            </a:r>
          </a:p>
          <a:p>
            <a:pPr lvl="0"/>
            <a:endParaRPr lang="en-US" sz="1800" dirty="0"/>
          </a:p>
          <a:p>
            <a:pPr lvl="0"/>
            <a:r>
              <a:rPr lang="en-US" sz="1800" b="1" dirty="0">
                <a:solidFill>
                  <a:schemeClr val="accent6">
                    <a:lumMod val="75000"/>
                  </a:schemeClr>
                </a:solidFill>
              </a:rPr>
              <a:t>Πόροι πολυμέσων</a:t>
            </a:r>
            <a:r>
              <a:rPr lang="en-US" sz="1800" dirty="0">
                <a:solidFill>
                  <a:schemeClr val="accent6">
                    <a:lumMod val="75000"/>
                  </a:schemeClr>
                </a:solidFill>
              </a:rPr>
              <a:t>: </a:t>
            </a:r>
            <a:r>
              <a:rPr lang="en-US" sz="1800" dirty="0"/>
              <a:t>Η χρήση διαφόρων μορφών πολυμέσων, όπως βίντεο, podcasts και infographics, ανταποκρίνεται στις διαφορετικές μαθησιακές προτιμήσεις και βοηθά στη διατήρηση των εννοιών.</a:t>
            </a:r>
          </a:p>
          <a:p>
            <a:pPr lvl="0"/>
            <a:endParaRPr lang="en-US" sz="1800" dirty="0">
              <a:solidFill>
                <a:schemeClr val="accent6">
                  <a:lumMod val="75000"/>
                </a:schemeClr>
              </a:solidFill>
            </a:endParaRPr>
          </a:p>
          <a:p>
            <a:pPr lvl="0"/>
            <a:r>
              <a:rPr lang="en-US" sz="1800" b="1" dirty="0">
                <a:solidFill>
                  <a:schemeClr val="accent6">
                    <a:lumMod val="75000"/>
                  </a:schemeClr>
                </a:solidFill>
              </a:rPr>
              <a:t>Συνεργασία</a:t>
            </a:r>
            <a:r>
              <a:rPr lang="en-US" sz="1800" dirty="0">
                <a:solidFill>
                  <a:schemeClr val="accent6">
                    <a:lumMod val="75000"/>
                  </a:schemeClr>
                </a:solidFill>
              </a:rPr>
              <a:t>: </a:t>
            </a:r>
            <a:r>
              <a:rPr lang="en-US" sz="1800" dirty="0"/>
              <a:t>Διευρύνοντας τη μάθηση πέρα από τη φυσική τάξη.</a:t>
            </a: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pic>
        <p:nvPicPr>
          <p:cNvPr id="17" name="Google Shape;372;p18"/>
          <p:cNvPicPr preferRelativeResize="0"/>
          <p:nvPr/>
        </p:nvPicPr>
        <p:blipFill rotWithShape="1">
          <a:blip r:embed="rId6">
            <a:alphaModFix/>
          </a:blip>
          <a:srcRect/>
          <a:stretch/>
        </p:blipFill>
        <p:spPr>
          <a:xfrm>
            <a:off x="9301007" y="2485192"/>
            <a:ext cx="6646051" cy="5270901"/>
          </a:xfrm>
          <a:prstGeom prst="rect">
            <a:avLst/>
          </a:prstGeom>
          <a:noFill/>
          <a:ln>
            <a:noFill/>
          </a:ln>
        </p:spPr>
      </p:pic>
      <p:sp>
        <p:nvSpPr>
          <p:cNvPr id="3" name="Google Shape;128;p3">
            <a:extLst>
              <a:ext uri="{FF2B5EF4-FFF2-40B4-BE49-F238E27FC236}">
                <a16:creationId xmlns:a16="http://schemas.microsoft.com/office/drawing/2014/main" id="{2D55B81D-DA53-33AB-3BCE-EF8C001CE111}"/>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4" name="Google Shape;92;p1">
            <a:extLst>
              <a:ext uri="{FF2B5EF4-FFF2-40B4-BE49-F238E27FC236}">
                <a16:creationId xmlns:a16="http://schemas.microsoft.com/office/drawing/2014/main" id="{C5AF8204-2995-8C99-AF67-91307AE98708}"/>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186277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fade">
                                      <p:cBhvr>
                                        <p:cTn id="7" dur="500"/>
                                        <p:tgtEl>
                                          <p:spTgt spid="1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animEffect transition="in" filter="fade">
                                      <p:cBhvr>
                                        <p:cTn id="27"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8"/>
          <p:cNvSpPr txBox="1"/>
          <p:nvPr/>
        </p:nvSpPr>
        <p:spPr>
          <a:xfrm>
            <a:off x="508526" y="1246759"/>
            <a:ext cx="14177966" cy="9848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200" dirty="0">
                <a:solidFill>
                  <a:srgbClr val="033C5B"/>
                </a:solidFill>
                <a:sym typeface="Arial"/>
              </a:rPr>
              <a:t>Διευκόλυνση της μάθησης με τη χρήση διαδικτυακών μέσων</a:t>
            </a:r>
            <a:br>
              <a:rPr lang="en-US" sz="3200" dirty="0">
                <a:solidFill>
                  <a:srgbClr val="033C5B"/>
                </a:solidFill>
                <a:sym typeface="Arial"/>
              </a:rPr>
            </a:br>
            <a:r>
              <a:rPr lang="en-US" sz="3200" dirty="0">
                <a:solidFill>
                  <a:srgbClr val="033C5B"/>
                </a:solidFill>
                <a:sym typeface="Arial"/>
              </a:rPr>
              <a:t>Αποτελεσματικές στρατηγικές</a:t>
            </a:r>
            <a:endParaRPr sz="3200" dirty="0"/>
          </a:p>
        </p:txBody>
      </p:sp>
      <p:sp>
        <p:nvSpPr>
          <p:cNvPr id="361" name="Google Shape;361;p1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64" name="Google Shape;364;p1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366" name="Google Shape;366;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67" name="Google Shape;367;p1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369" name="Google Shape;369;p1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1202" y="2661436"/>
            <a:ext cx="1219209" cy="1219209"/>
          </a:xfrm>
          <a:prstGeom prst="rect">
            <a:avLst/>
          </a:prstGeom>
        </p:spPr>
      </p:pic>
      <p:sp>
        <p:nvSpPr>
          <p:cNvPr id="4" name="TextBox 3"/>
          <p:cNvSpPr txBox="1"/>
          <p:nvPr/>
        </p:nvSpPr>
        <p:spPr>
          <a:xfrm>
            <a:off x="2493818" y="2734127"/>
            <a:ext cx="3910274" cy="3077766"/>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000" b="1" dirty="0">
                <a:solidFill>
                  <a:schemeClr val="accent6">
                    <a:lumMod val="75000"/>
                  </a:schemeClr>
                </a:solidFill>
              </a:rPr>
              <a:t>Επιμέλεια περιεχομένου υψηλής ποιότητας:</a:t>
            </a:r>
            <a:br>
              <a:rPr lang="en-US" sz="2000" dirty="0"/>
            </a:br>
            <a:r>
              <a:rPr lang="en-US" sz="2000" dirty="0"/>
              <a:t>Επιλογή σχετικού, υψηλής ποιότητας υλικού για την εμπλοκή των μαθητών και την υποστήριξη της κατανόησης.</a:t>
            </a:r>
          </a:p>
          <a:p>
            <a:endParaRPr lang="en-US" dirty="0"/>
          </a:p>
        </p:txBody>
      </p:sp>
      <p:sp>
        <p:nvSpPr>
          <p:cNvPr id="15" name="TextBox 14"/>
          <p:cNvSpPr txBox="1"/>
          <p:nvPr/>
        </p:nvSpPr>
        <p:spPr>
          <a:xfrm>
            <a:off x="11092684" y="2734126"/>
            <a:ext cx="4230890" cy="2616101"/>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000" b="1" dirty="0">
                <a:solidFill>
                  <a:schemeClr val="accent6">
                    <a:lumMod val="75000"/>
                  </a:schemeClr>
                </a:solidFill>
              </a:rPr>
              <a:t>Διαδραστικές δραστηριότητες:</a:t>
            </a:r>
            <a:br>
              <a:rPr lang="en-US" sz="2000" dirty="0"/>
            </a:br>
            <a:r>
              <a:rPr lang="en-US" sz="2000" dirty="0"/>
              <a:t>Χρησιμοποιήστε συζητήσεις, έργα πολυμέσων και άλλες διαδραστικές μεθόδους για την εμπλοκή των μαθητών.</a:t>
            </a:r>
          </a:p>
          <a:p>
            <a:endParaRPr lang="en-US" dirty="0"/>
          </a:p>
        </p:txBody>
      </p:sp>
      <p:sp>
        <p:nvSpPr>
          <p:cNvPr id="17" name="TextBox 16"/>
          <p:cNvSpPr txBox="1"/>
          <p:nvPr/>
        </p:nvSpPr>
        <p:spPr>
          <a:xfrm>
            <a:off x="2316591" y="6182459"/>
            <a:ext cx="4087501" cy="2616101"/>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000" b="1" dirty="0">
                <a:solidFill>
                  <a:schemeClr val="accent6">
                    <a:lumMod val="75000"/>
                  </a:schemeClr>
                </a:solidFill>
              </a:rPr>
              <a:t>Οδηγός συνομιλιών:</a:t>
            </a:r>
            <a:br>
              <a:rPr lang="en-US" sz="2000" dirty="0"/>
            </a:br>
            <a:r>
              <a:rPr lang="en-US" sz="2000" dirty="0"/>
              <a:t>Συμμετέχετε και καθοδηγείτε διαδικτυακές συζητήσεις για να ενθαρρύνετε τις ουσιαστικές αλληλεπιδράσεις των μαθητών.</a:t>
            </a:r>
          </a:p>
          <a:p>
            <a:endParaRPr lang="en-US" dirty="0"/>
          </a:p>
        </p:txBody>
      </p:sp>
      <p:sp>
        <p:nvSpPr>
          <p:cNvPr id="18" name="TextBox 17"/>
          <p:cNvSpPr txBox="1"/>
          <p:nvPr/>
        </p:nvSpPr>
        <p:spPr>
          <a:xfrm>
            <a:off x="11092684" y="5779951"/>
            <a:ext cx="4968310" cy="3508653"/>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000" b="1" dirty="0">
                <a:solidFill>
                  <a:schemeClr val="accent6">
                    <a:lumMod val="75000"/>
                  </a:schemeClr>
                </a:solidFill>
              </a:rPr>
              <a:t>Διαδικτυακές αξιολογήσεις:</a:t>
            </a:r>
            <a:br>
              <a:rPr lang="en-US" sz="2000" dirty="0"/>
            </a:br>
            <a:r>
              <a:rPr lang="en-US" sz="2000" dirty="0"/>
              <a:t>Χρησιμοποιήστε αξιολογήσεις και έρευνες για να παρακολουθείτε την πρόοδο των μαθητών και να συλλέγετε ανατροφοδότηση για τη βελτίωση των στρατηγικών διδασκαλίας.</a:t>
            </a:r>
          </a:p>
          <a:p>
            <a:br>
              <a:rPr lang="en-US" dirty="0"/>
            </a:br>
            <a:endParaRPr lang="en-US" dirty="0"/>
          </a:p>
          <a:p>
            <a:endParaRPr lang="en-US"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00058" y="2808750"/>
            <a:ext cx="1339305" cy="133930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180" y="6435417"/>
            <a:ext cx="1459255" cy="1365874"/>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76495" y="6185706"/>
            <a:ext cx="1416188" cy="1416188"/>
          </a:xfrm>
          <a:prstGeom prst="rect">
            <a:avLst/>
          </a:prstGeom>
        </p:spPr>
      </p:pic>
      <p:sp>
        <p:nvSpPr>
          <p:cNvPr id="2" name="Google Shape;128;p3">
            <a:extLst>
              <a:ext uri="{FF2B5EF4-FFF2-40B4-BE49-F238E27FC236}">
                <a16:creationId xmlns:a16="http://schemas.microsoft.com/office/drawing/2014/main" id="{F725B547-0EF2-166D-4BAA-E0BC0B8D54FB}"/>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8" name="Google Shape;92;p1">
            <a:extLst>
              <a:ext uri="{FF2B5EF4-FFF2-40B4-BE49-F238E27FC236}">
                <a16:creationId xmlns:a16="http://schemas.microsoft.com/office/drawing/2014/main" id="{11E639D0-33FD-294B-DC42-44115ADB503C}"/>
              </a:ext>
            </a:extLst>
          </p:cNvPr>
          <p:cNvPicPr preferRelativeResize="0"/>
          <p:nvPr/>
        </p:nvPicPr>
        <p:blipFill rotWithShape="1">
          <a:blip r:embed="rId10">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14162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p:cNvGrpSpPr/>
        <p:nvPr/>
      </p:nvGrpSpPr>
      <p:grpSpPr>
        <a:xfrm>
          <a:off x="0" y="0"/>
          <a:ext cx="0" cy="0"/>
          <a:chOff x="0" y="0"/>
          <a:chExt cx="0" cy="0"/>
        </a:xfrm>
      </p:grpSpPr>
      <p:sp>
        <p:nvSpPr>
          <p:cNvPr id="109" name="Google Shape;109;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11" name="Google Shape;111;p3"/>
          <p:cNvSpPr txBox="1"/>
          <p:nvPr/>
        </p:nvSpPr>
        <p:spPr>
          <a:xfrm>
            <a:off x="777030" y="504159"/>
            <a:ext cx="13970410" cy="1186800"/>
          </a:xfrm>
          <a:prstGeom prst="rect">
            <a:avLst/>
          </a:prstGeom>
          <a:noFill/>
          <a:ln>
            <a:noFill/>
          </a:ln>
        </p:spPr>
        <p:txBody>
          <a:bodyPr spcFirstLastPara="1" wrap="square" lIns="0" tIns="0" rIns="0" bIns="0" anchor="t" anchorCtr="0">
            <a:spAutoFit/>
          </a:bodyPr>
          <a:lstStyle/>
          <a:p>
            <a:pPr marL="0" marR="0" lvl="0" indent="0" algn="l" rtl="0">
              <a:lnSpc>
                <a:spcPct val="240593"/>
              </a:lnSpc>
              <a:spcBef>
                <a:spcPts val="0"/>
              </a:spcBef>
              <a:spcAft>
                <a:spcPts val="0"/>
              </a:spcAft>
              <a:buNone/>
            </a:pPr>
            <a:r>
              <a:rPr lang="en-US" sz="3200" b="1" i="0" u="none" strike="noStrike" cap="none" dirty="0">
                <a:solidFill>
                  <a:srgbClr val="033C5B"/>
                </a:solidFill>
                <a:latin typeface="Arial"/>
                <a:ea typeface="Arial"/>
                <a:cs typeface="Arial"/>
                <a:sym typeface="Arial"/>
              </a:rPr>
              <a:t>Κατανόηση της πολυπλοκότητας της θεωρίας της ανεστραμμένης τάξης</a:t>
            </a:r>
            <a:endParaRPr b="1" dirty="0"/>
          </a:p>
        </p:txBody>
      </p:sp>
      <p:sp>
        <p:nvSpPr>
          <p:cNvPr id="112" name="Google Shape;112;p3"/>
          <p:cNvSpPr txBox="1"/>
          <p:nvPr/>
        </p:nvSpPr>
        <p:spPr>
          <a:xfrm>
            <a:off x="1203025" y="1933674"/>
            <a:ext cx="12933064" cy="1403461"/>
          </a:xfrm>
          <a:prstGeom prst="rect">
            <a:avLst/>
          </a:prstGeom>
          <a:noFill/>
          <a:ln>
            <a:noFill/>
          </a:ln>
        </p:spPr>
        <p:txBody>
          <a:bodyPr spcFirstLastPara="1" wrap="square" lIns="0" tIns="0" rIns="0" bIns="0" anchor="t" anchorCtr="0">
            <a:spAutoFit/>
          </a:bodyPr>
          <a:lstStyle/>
          <a:p>
            <a:pPr marL="0" marR="0" lvl="0" indent="0" algn="l" rtl="0">
              <a:lnSpc>
                <a:spcPct val="151625"/>
              </a:lnSpc>
              <a:spcBef>
                <a:spcPts val="0"/>
              </a:spcBef>
              <a:spcAft>
                <a:spcPts val="0"/>
              </a:spcAft>
              <a:buNone/>
            </a:pPr>
            <a:r>
              <a:rPr lang="en-US" sz="2000" b="0" i="0" u="none" strike="noStrike" cap="none" dirty="0">
                <a:solidFill>
                  <a:schemeClr val="dk1"/>
                </a:solidFill>
                <a:latin typeface="Calibri"/>
                <a:ea typeface="Calibri"/>
                <a:cs typeface="Calibri"/>
                <a:sym typeface="Calibri"/>
              </a:rPr>
              <a:t>Η ανεστραμμένη τάξη είναι μια εκπαιδευτική στρατηγική που αντιστρέφει τις παραδοσιακές μεθόδους διδασκαλίας, παρέχοντας διδακτικό περιεχόμενο εκτός της αίθουσας διδασκαλίας και μεταφέροντας δραστηριότητες, συμπεριλαμβανομένων εκείνων που παραδοσιακά θεωρούνταν εργασίες για το σπίτι, στην τάξη.</a:t>
            </a:r>
            <a:endParaRPr sz="2000" b="0" i="0" u="none" strike="noStrike" cap="none" dirty="0">
              <a:solidFill>
                <a:srgbClr val="121212"/>
              </a:solidFill>
              <a:sym typeface="Arial"/>
            </a:endParaRPr>
          </a:p>
        </p:txBody>
      </p:sp>
      <p:sp>
        <p:nvSpPr>
          <p:cNvPr id="113" name="Google Shape;113;p3"/>
          <p:cNvSpPr txBox="1"/>
          <p:nvPr/>
        </p:nvSpPr>
        <p:spPr>
          <a:xfrm>
            <a:off x="1349557" y="3561944"/>
            <a:ext cx="4214091" cy="3914726"/>
          </a:xfrm>
          <a:prstGeom prst="rect">
            <a:avLst/>
          </a:prstGeom>
          <a:noFill/>
          <a:ln>
            <a:noFill/>
          </a:ln>
        </p:spPr>
        <p:txBody>
          <a:bodyPr spcFirstLastPara="1" wrap="square" lIns="0" tIns="0" rIns="0" bIns="0" anchor="t" anchorCtr="0">
            <a:spAutoFit/>
          </a:bodyPr>
          <a:lstStyle/>
          <a:p>
            <a:r>
              <a:rPr lang="en-US" sz="2000" b="1" i="0" u="none" strike="noStrike" cap="none" dirty="0">
                <a:solidFill>
                  <a:schemeClr val="accent6">
                    <a:lumMod val="75000"/>
                  </a:schemeClr>
                </a:solidFill>
                <a:sym typeface="Arial"/>
              </a:rPr>
              <a:t>Γιατί είναι περίπλοκο;</a:t>
            </a:r>
          </a:p>
          <a:p>
            <a:endParaRPr lang="en-US" sz="2000" b="1" i="0" u="none" strike="noStrike" cap="none" dirty="0">
              <a:solidFill>
                <a:srgbClr val="121212"/>
              </a:solidFill>
              <a:sym typeface="Arial"/>
            </a:endParaRPr>
          </a:p>
          <a:p>
            <a:pPr marL="285750" indent="-285750">
              <a:buFont typeface="Wingdings" panose="05000000000000000000" pitchFamily="2" charset="2"/>
              <a:buChar char="ü"/>
            </a:pPr>
            <a:r>
              <a:rPr lang="en-US" sz="2000" b="1" u="none" strike="noStrike" cap="none" dirty="0">
                <a:solidFill>
                  <a:schemeClr val="accent6">
                    <a:lumMod val="75000"/>
                  </a:schemeClr>
                </a:solidFill>
                <a:sym typeface="Arial"/>
              </a:rPr>
              <a:t>Παιδαγωγική αλλαγή</a:t>
            </a:r>
            <a:r>
              <a:rPr lang="en-US" sz="2000" b="0" i="0" u="none" strike="noStrike" cap="none" dirty="0">
                <a:solidFill>
                  <a:schemeClr val="accent6">
                    <a:lumMod val="75000"/>
                  </a:schemeClr>
                </a:solidFill>
                <a:sym typeface="Arial"/>
              </a:rPr>
              <a:t>: </a:t>
            </a:r>
            <a:r>
              <a:rPr lang="en-US" sz="2000" dirty="0"/>
              <a:t>Ο ρόλος του εκπαιδευτικού αλλάζει από την παράδοση του περιεχομένου στην καθοδήγηση των μαθητών στην εφαρμογή των εννοιών. Μετατοπίζει την εστίαση από τη διδασκαλία στη διευκόλυνση.</a:t>
            </a:r>
          </a:p>
          <a:p>
            <a:pPr marL="285750" indent="-285750">
              <a:buFont typeface="Wingdings" panose="05000000000000000000" pitchFamily="2" charset="2"/>
              <a:buChar char="ü"/>
            </a:pPr>
            <a:endParaRPr lang="en-US" sz="2000" dirty="0"/>
          </a:p>
          <a:p>
            <a:endParaRPr sz="1800" dirty="0"/>
          </a:p>
          <a:p>
            <a:pPr marL="0" marR="0" lvl="0" indent="0" algn="l" rtl="0">
              <a:lnSpc>
                <a:spcPct val="140015"/>
              </a:lnSpc>
              <a:spcBef>
                <a:spcPts val="0"/>
              </a:spcBef>
              <a:spcAft>
                <a:spcPts val="0"/>
              </a:spcAft>
              <a:buNone/>
            </a:pPr>
            <a:endParaRPr sz="2599" b="0" i="0" u="none" strike="noStrike" cap="none" dirty="0">
              <a:solidFill>
                <a:srgbClr val="121212"/>
              </a:solidFill>
              <a:latin typeface="Arial"/>
              <a:ea typeface="Arial"/>
              <a:cs typeface="Arial"/>
              <a:sym typeface="Arial"/>
            </a:endParaRPr>
          </a:p>
        </p:txBody>
      </p:sp>
      <p:sp>
        <p:nvSpPr>
          <p:cNvPr id="115" name="Google Shape;11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17" name="Google Shape;117;p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19" name="Google Shape;119;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3;p3"/>
          <p:cNvSpPr txBox="1"/>
          <p:nvPr/>
        </p:nvSpPr>
        <p:spPr>
          <a:xfrm>
            <a:off x="12030181" y="3547045"/>
            <a:ext cx="4214091" cy="4561057"/>
          </a:xfrm>
          <a:prstGeom prst="rect">
            <a:avLst/>
          </a:prstGeom>
          <a:noFill/>
          <a:ln>
            <a:noFill/>
          </a:ln>
        </p:spPr>
        <p:txBody>
          <a:bodyPr spcFirstLastPara="1" wrap="square" lIns="0" tIns="0" rIns="0" bIns="0" anchor="t" anchorCtr="0">
            <a:spAutoFit/>
          </a:bodyPr>
          <a:lstStyle/>
          <a:p>
            <a:pPr marL="285750" indent="-285750">
              <a:buFont typeface="Wingdings" panose="05000000000000000000" pitchFamily="2" charset="2"/>
              <a:buChar char="ü"/>
            </a:pPr>
            <a:r>
              <a:rPr lang="en-US" sz="2000" b="1" i="0" u="none" strike="noStrike" cap="none" dirty="0">
                <a:solidFill>
                  <a:schemeClr val="accent6">
                    <a:lumMod val="75000"/>
                  </a:schemeClr>
                </a:solidFill>
                <a:sym typeface="Arial"/>
              </a:rPr>
              <a:t>Ίδια κεφάλαια</a:t>
            </a:r>
            <a:r>
              <a:rPr lang="en-US" sz="2000" b="1" dirty="0"/>
              <a:t>: </a:t>
            </a:r>
            <a:r>
              <a:rPr lang="en-US" sz="2000" dirty="0"/>
              <a:t>Η έλλειψη πρόσβασης μπορεί να επιδεινώσει τις εκπαιδευτικές ανισότητες στο μοντέλο της ανεστραμμένης τάξης.</a:t>
            </a:r>
          </a:p>
          <a:p>
            <a:pPr marL="285750" marR="0" lvl="0" indent="-285750" algn="l" rtl="0">
              <a:spcBef>
                <a:spcPts val="0"/>
              </a:spcBef>
              <a:spcAft>
                <a:spcPts val="0"/>
              </a:spcAft>
              <a:buFont typeface="Wingdings" panose="05000000000000000000" pitchFamily="2" charset="2"/>
              <a:buChar char="ü"/>
            </a:pPr>
            <a:endParaRPr sz="2000" dirty="0"/>
          </a:p>
          <a:p>
            <a:pPr marL="285750" lvl="0" indent="-285750">
              <a:buFont typeface="Wingdings" panose="05000000000000000000" pitchFamily="2" charset="2"/>
              <a:buChar char="ü"/>
            </a:pPr>
            <a:r>
              <a:rPr lang="en-US" sz="2000" b="1" i="0" u="none" strike="noStrike" cap="none" dirty="0">
                <a:solidFill>
                  <a:schemeClr val="accent6">
                    <a:lumMod val="75000"/>
                  </a:schemeClr>
                </a:solidFill>
                <a:sym typeface="Arial"/>
              </a:rPr>
              <a:t>Αξιολόγηση: </a:t>
            </a:r>
            <a:r>
              <a:rPr lang="en-US" sz="2000" dirty="0"/>
              <a:t>Οι παραδοσιακές αξιολογήσεις μπορεί να μην ευθυγραμμίζονται με το μοντέλο της ανεστραμμένης τάξης. Οι εκπαιδευτικοί πρέπει να δημιουργήσουν νέες μεθόδους για την αποτελεσματική μέτρηση και παρακολούθηση της προόδου των μαθητών.</a:t>
            </a:r>
            <a:endParaRPr sz="2000" dirty="0"/>
          </a:p>
          <a:p>
            <a:pPr marL="0" marR="0" lvl="0" indent="0" algn="l" rtl="0">
              <a:lnSpc>
                <a:spcPct val="140015"/>
              </a:lnSpc>
              <a:spcBef>
                <a:spcPts val="0"/>
              </a:spcBef>
              <a:spcAft>
                <a:spcPts val="0"/>
              </a:spcAft>
              <a:buNone/>
            </a:pPr>
            <a:endParaRPr sz="2599" b="0" i="0" u="none" strike="noStrike" cap="none" dirty="0">
              <a:solidFill>
                <a:srgbClr val="121212"/>
              </a:solidFill>
              <a:latin typeface="Arial"/>
              <a:ea typeface="Arial"/>
              <a:cs typeface="Arial"/>
              <a:sym typeface="Arial"/>
            </a:endParaRPr>
          </a:p>
        </p:txBody>
      </p:sp>
      <p:sp>
        <p:nvSpPr>
          <p:cNvPr id="15" name="Google Shape;113;p3"/>
          <p:cNvSpPr txBox="1"/>
          <p:nvPr/>
        </p:nvSpPr>
        <p:spPr>
          <a:xfrm>
            <a:off x="6689585" y="3568112"/>
            <a:ext cx="4973733" cy="4924425"/>
          </a:xfrm>
          <a:prstGeom prst="rect">
            <a:avLst/>
          </a:prstGeom>
          <a:noFill/>
          <a:ln>
            <a:noFill/>
          </a:ln>
        </p:spPr>
        <p:txBody>
          <a:bodyPr spcFirstLastPara="1" wrap="square" lIns="0" tIns="0" rIns="0" bIns="0" anchor="t" anchorCtr="0">
            <a:spAutoFit/>
          </a:bodyPr>
          <a:lstStyle/>
          <a:p>
            <a:pPr marL="285750" indent="-285750">
              <a:buFont typeface="Wingdings" panose="05000000000000000000" pitchFamily="2" charset="2"/>
              <a:buChar char="ü"/>
            </a:pPr>
            <a:r>
              <a:rPr lang="en-US" sz="2000" b="1" dirty="0">
                <a:solidFill>
                  <a:schemeClr val="accent6">
                    <a:lumMod val="75000"/>
                  </a:schemeClr>
                </a:solidFill>
              </a:rPr>
              <a:t>Προετοιμασία: </a:t>
            </a:r>
            <a:r>
              <a:rPr lang="en-US" sz="2000" dirty="0"/>
              <a:t>Η επιτυχία μιας ανεστραμμένης τάξης εξαρτάται από το καλά προετοιμασμένο υλικό πριν από την τάξη. Οι εκπαιδευτικοί πρέπει να δημιουργήσουν ή να επιλέξουν ελκυστικό και προσβάσιμο περιεχόμενο, όπως βίντεο και διαδραστικά μαθήματα, κάτι που απαιτεί χρόνο, δημιουργικότητα και τεχνικές δεξιότητες.</a:t>
            </a:r>
            <a:endParaRPr lang="en-US" sz="2599" dirty="0">
              <a:solidFill>
                <a:srgbClr val="121212"/>
              </a:solidFill>
            </a:endParaRPr>
          </a:p>
          <a:p>
            <a:pPr marL="342900" indent="-342900">
              <a:buFont typeface="Wingdings" panose="05000000000000000000" pitchFamily="2" charset="2"/>
              <a:buChar char="ü"/>
            </a:pPr>
            <a:endParaRPr lang="en-US" sz="2000" b="1" i="0" u="none" strike="noStrike" cap="none" dirty="0">
              <a:solidFill>
                <a:srgbClr val="121212"/>
              </a:solidFill>
              <a:sym typeface="Arial"/>
            </a:endParaRPr>
          </a:p>
          <a:p>
            <a:pPr marL="342900" indent="-342900">
              <a:buFont typeface="Wingdings" panose="05000000000000000000" pitchFamily="2" charset="2"/>
              <a:buChar char="ü"/>
            </a:pPr>
            <a:r>
              <a:rPr lang="en-US" sz="2000" b="1" i="0" u="none" strike="noStrike" cap="none" dirty="0">
                <a:solidFill>
                  <a:schemeClr val="accent6">
                    <a:lumMod val="75000"/>
                  </a:schemeClr>
                </a:solidFill>
                <a:sym typeface="Arial"/>
              </a:rPr>
              <a:t>Προσαρμογή μαθητών: </a:t>
            </a:r>
            <a:r>
              <a:rPr lang="en-US" sz="2000" dirty="0"/>
              <a:t>Οι μαθητές πρέπει να αναλάβουν μεγαλύτερη ευθύνη για τη μάθηση εκτός τάξης και να προσέλθουν προετοιμασμένοι για ενεργό συμμετοχή κατά τη διάρκεια της τάξης.</a:t>
            </a:r>
          </a:p>
          <a:p>
            <a:pPr lvl="0"/>
            <a:endParaRPr sz="2000" dirty="0"/>
          </a:p>
        </p:txBody>
      </p:sp>
      <p:sp>
        <p:nvSpPr>
          <p:cNvPr id="2" name="Rounded Rectangle 1"/>
          <p:cNvSpPr/>
          <p:nvPr/>
        </p:nvSpPr>
        <p:spPr>
          <a:xfrm>
            <a:off x="387994" y="6884679"/>
            <a:ext cx="6256435" cy="1375585"/>
          </a:xfrm>
          <a:prstGeom prst="roundRect">
            <a:avLst/>
          </a:prstGeom>
          <a:noFill/>
          <a:ln w="762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 name="TextBox 2"/>
          <p:cNvSpPr txBox="1"/>
          <p:nvPr/>
        </p:nvSpPr>
        <p:spPr>
          <a:xfrm>
            <a:off x="504583" y="6972306"/>
            <a:ext cx="5555673" cy="1200329"/>
          </a:xfrm>
          <a:prstGeom prst="rect">
            <a:avLst/>
          </a:prstGeom>
          <a:noFill/>
        </p:spPr>
        <p:txBody>
          <a:bodyPr wrap="square" rtlCol="0">
            <a:spAutoFit/>
          </a:bodyPr>
          <a:lstStyle/>
          <a:p>
            <a:r>
              <a:rPr lang="en-US" sz="1800" dirty="0"/>
              <a:t>Παρακολουθήστε αυτό το βίντεο του Blade σχετικά με τις προκλήσεις της ανεστραμμένης μάθησης και τις προτεινόμενες λύσεις: </a:t>
            </a:r>
            <a:r>
              <a:rPr lang="en-US" sz="1800" dirty="0">
                <a:hlinkClick r:id="rId5"/>
              </a:rPr>
              <a:t>https:</a:t>
            </a:r>
            <a:r>
              <a:rPr lang="en-US" sz="1800" dirty="0"/>
              <a:t>//www.youtube.com/watch?v=H4TQZSabHuA </a:t>
            </a:r>
          </a:p>
        </p:txBody>
      </p:sp>
      <p:sp>
        <p:nvSpPr>
          <p:cNvPr id="4" name="Google Shape;128;p3">
            <a:extLst>
              <a:ext uri="{FF2B5EF4-FFF2-40B4-BE49-F238E27FC236}">
                <a16:creationId xmlns:a16="http://schemas.microsoft.com/office/drawing/2014/main" id="{1752336C-B995-8E4C-E21A-CC25D5E95979}"/>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Google Shape;92;p1">
            <a:extLst>
              <a:ext uri="{FF2B5EF4-FFF2-40B4-BE49-F238E27FC236}">
                <a16:creationId xmlns:a16="http://schemas.microsoft.com/office/drawing/2014/main" id="{F1DD078D-3A89-637C-11F8-7B9F2C36A488}"/>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218109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8"/>
          <p:cNvSpPr txBox="1"/>
          <p:nvPr/>
        </p:nvSpPr>
        <p:spPr>
          <a:xfrm>
            <a:off x="734019" y="1789147"/>
            <a:ext cx="14177966" cy="9848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200" dirty="0">
                <a:solidFill>
                  <a:srgbClr val="033C5B"/>
                </a:solidFill>
                <a:sym typeface="Arial"/>
              </a:rPr>
              <a:t>Διευκόλυνση της μάθησης με τη χρήση διαδικτυακών μέσων</a:t>
            </a:r>
            <a:br>
              <a:rPr lang="en-US" sz="3200" dirty="0">
                <a:solidFill>
                  <a:srgbClr val="033C5B"/>
                </a:solidFill>
                <a:sym typeface="Arial"/>
              </a:rPr>
            </a:br>
            <a:r>
              <a:rPr lang="en-US" sz="3200" dirty="0">
                <a:solidFill>
                  <a:srgbClr val="033C5B"/>
                </a:solidFill>
                <a:sym typeface="Arial"/>
              </a:rPr>
              <a:t>Προκλήσεις και προβληματισμοί</a:t>
            </a:r>
            <a:endParaRPr sz="3200" dirty="0"/>
          </a:p>
        </p:txBody>
      </p:sp>
      <p:sp>
        <p:nvSpPr>
          <p:cNvPr id="361" name="Google Shape;361;p1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64" name="Google Shape;364;p1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366" name="Google Shape;366;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67" name="Google Shape;367;p1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369" name="Google Shape;369;p1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734019" y="3778194"/>
            <a:ext cx="7689545" cy="3477875"/>
          </a:xfrm>
          <a:prstGeom prst="rect">
            <a:avLst/>
          </a:prstGeom>
          <a:noFill/>
        </p:spPr>
        <p:txBody>
          <a:bodyPr wrap="square" rtlCol="0">
            <a:spAutoFit/>
          </a:bodyPr>
          <a:lstStyle/>
          <a:p>
            <a:r>
              <a:rPr lang="en-US" sz="2000" b="1" dirty="0">
                <a:solidFill>
                  <a:schemeClr val="accent6">
                    <a:lumMod val="75000"/>
                  </a:schemeClr>
                </a:solidFill>
              </a:rPr>
              <a:t>Ψηφιακός αλφαβητισμός</a:t>
            </a:r>
            <a:r>
              <a:rPr lang="en-US" sz="2000" dirty="0"/>
              <a:t>: Τόσο οι εκπαιδευτικοί όσο και οι μαθητές χρειάζονται εκπαίδευση και υποστήριξη για την αποτελεσματική πλοήγηση στα διαδικτυακά εργαλεία.</a:t>
            </a:r>
          </a:p>
          <a:p>
            <a:endParaRPr lang="en-US" sz="2000" dirty="0"/>
          </a:p>
          <a:p>
            <a:r>
              <a:rPr lang="en-US" sz="2000" b="1" dirty="0">
                <a:solidFill>
                  <a:schemeClr val="accent6">
                    <a:lumMod val="75000"/>
                  </a:schemeClr>
                </a:solidFill>
              </a:rPr>
              <a:t>Πρόσβαση στην τεχνολογία</a:t>
            </a:r>
            <a:r>
              <a:rPr lang="en-US" sz="2000" dirty="0"/>
              <a:t>: Η εξασφάλιση ισότιμης πρόσβασης μπορεί να περιλαμβάνει την παροχή συσκευών ή αξιόπιστων συνδέσεων στο διαδίκτυο για όλους τους μαθητές. </a:t>
            </a:r>
          </a:p>
          <a:p>
            <a:endParaRPr lang="en-US" sz="2000" dirty="0"/>
          </a:p>
          <a:p>
            <a:r>
              <a:rPr lang="en-US" sz="2000" b="1" dirty="0">
                <a:solidFill>
                  <a:schemeClr val="accent6">
                    <a:lumMod val="75000"/>
                  </a:schemeClr>
                </a:solidFill>
              </a:rPr>
              <a:t>Γνωστική υπερφόρτωση: </a:t>
            </a:r>
            <a:r>
              <a:rPr lang="en-US" sz="2000" dirty="0"/>
              <a:t>Αποφύγετε την υπερφόρτωση των μαθητών με πάρα πολλές πληροφορίες για να διατηρήσετε τη δέσμευση.</a:t>
            </a:r>
          </a:p>
          <a:p>
            <a:endParaRPr lang="en-US" sz="2000" dirty="0"/>
          </a:p>
          <a:p>
            <a:br>
              <a:rPr lang="en-US" sz="2000" dirty="0"/>
            </a:br>
            <a:endParaRPr lang="en-US" sz="2000" dirty="0"/>
          </a:p>
        </p:txBody>
      </p:sp>
      <p:pic>
        <p:nvPicPr>
          <p:cNvPr id="16" name="image3.png"/>
          <p:cNvPicPr/>
          <p:nvPr/>
        </p:nvPicPr>
        <p:blipFill>
          <a:blip r:embed="rId6"/>
          <a:srcRect/>
          <a:stretch>
            <a:fillRect/>
          </a:stretch>
        </p:blipFill>
        <p:spPr>
          <a:xfrm>
            <a:off x="8695020" y="3636206"/>
            <a:ext cx="7960194" cy="3455324"/>
          </a:xfrm>
          <a:prstGeom prst="rect">
            <a:avLst/>
          </a:prstGeom>
          <a:ln/>
        </p:spPr>
      </p:pic>
      <p:sp>
        <p:nvSpPr>
          <p:cNvPr id="3" name="Google Shape;128;p3">
            <a:extLst>
              <a:ext uri="{FF2B5EF4-FFF2-40B4-BE49-F238E27FC236}">
                <a16:creationId xmlns:a16="http://schemas.microsoft.com/office/drawing/2014/main" id="{4245633D-9D6F-C78B-0BC0-574D0AFD351D}"/>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4" name="Google Shape;92;p1">
            <a:extLst>
              <a:ext uri="{FF2B5EF4-FFF2-40B4-BE49-F238E27FC236}">
                <a16:creationId xmlns:a16="http://schemas.microsoft.com/office/drawing/2014/main" id="{A7AE6D53-5FEF-89E3-2F91-9EB9A670EB56}"/>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76"/>
        <p:cNvGrpSpPr/>
        <p:nvPr/>
      </p:nvGrpSpPr>
      <p:grpSpPr>
        <a:xfrm>
          <a:off x="0" y="0"/>
          <a:ext cx="0" cy="0"/>
          <a:chOff x="0" y="0"/>
          <a:chExt cx="0" cy="0"/>
        </a:xfrm>
      </p:grpSpPr>
      <p:sp>
        <p:nvSpPr>
          <p:cNvPr id="377" name="Google Shape;377;p1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379" name="Google Shape;379;p1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381" name="Google Shape;381;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82" name="Google Shape;382;p1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83" name="Google Shape;383;p1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385" name="Google Shape;385;p19"/>
          <p:cNvSpPr txBox="1"/>
          <p:nvPr/>
        </p:nvSpPr>
        <p:spPr>
          <a:xfrm>
            <a:off x="3058697" y="773904"/>
            <a:ext cx="13265244"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dirty="0">
                <a:solidFill>
                  <a:srgbClr val="033C5B"/>
                </a:solidFill>
                <a:latin typeface="Arial"/>
                <a:ea typeface="Arial"/>
                <a:cs typeface="Arial"/>
                <a:sym typeface="Arial"/>
              </a:rPr>
              <a:t>Δραστηριότητα αναστοχασμού: Εφαρμογή του μοντέλου της ανεστραμμένης τάξης</a:t>
            </a:r>
            <a:endParaRPr dirty="0"/>
          </a:p>
        </p:txBody>
      </p:sp>
      <p:sp>
        <p:nvSpPr>
          <p:cNvPr id="387" name="Google Shape;387;p19"/>
          <p:cNvSpPr txBox="1"/>
          <p:nvPr/>
        </p:nvSpPr>
        <p:spPr>
          <a:xfrm>
            <a:off x="3352799" y="3086100"/>
            <a:ext cx="11550777" cy="538604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400"/>
              <a:buFont typeface="Arial"/>
              <a:buAutoNum type="arabicPeriod"/>
            </a:pPr>
            <a:r>
              <a:rPr lang="en-US" sz="2000" b="1" dirty="0">
                <a:solidFill>
                  <a:schemeClr val="dk1"/>
                </a:solidFill>
                <a:sym typeface="Arial"/>
              </a:rPr>
              <a:t>Αναλογιστείτε την τρέχουσα πρακτική σας: </a:t>
            </a:r>
            <a:endParaRPr sz="2000" dirty="0"/>
          </a:p>
          <a:p>
            <a:pPr marL="342900" marR="0" lvl="0" indent="-342900" algn="l" rtl="0">
              <a:spcBef>
                <a:spcPts val="0"/>
              </a:spcBef>
              <a:spcAft>
                <a:spcPts val="0"/>
              </a:spcAft>
              <a:buClr>
                <a:schemeClr val="dk1"/>
              </a:buClr>
              <a:buSzPts val="2400"/>
              <a:buFont typeface="Arial"/>
              <a:buChar char="•"/>
            </a:pPr>
            <a:r>
              <a:rPr lang="en-US" sz="2000" dirty="0">
                <a:solidFill>
                  <a:schemeClr val="dk1"/>
                </a:solidFill>
                <a:sym typeface="Arial"/>
              </a:rPr>
              <a:t>Γράψτε 3 πτυχές της τρέχουσας διδακτικής σας πρακτικής που ευθυγραμμίζονται με το μοντέλο της ανεστραμμένης τάξης. </a:t>
            </a:r>
            <a:endParaRPr sz="2000" dirty="0"/>
          </a:p>
          <a:p>
            <a:pPr marL="342900" marR="0" lvl="0" indent="-342900" algn="l" rtl="0">
              <a:spcBef>
                <a:spcPts val="0"/>
              </a:spcBef>
              <a:spcAft>
                <a:spcPts val="0"/>
              </a:spcAft>
              <a:buClr>
                <a:schemeClr val="dk1"/>
              </a:buClr>
              <a:buSzPts val="2400"/>
              <a:buFont typeface="Arial"/>
              <a:buChar char="•"/>
            </a:pPr>
            <a:r>
              <a:rPr lang="en-US" sz="2000" dirty="0">
                <a:solidFill>
                  <a:schemeClr val="dk1"/>
                </a:solidFill>
                <a:sym typeface="Arial"/>
              </a:rPr>
              <a:t>Προσδιορίστε 1 πτυχή της διδακτικής σας πρακτικής που πιστεύετε ότι θα μπορούσε να βελτιωθεί άμεσα με την εφαρμογή μιας προσέγγισης ανεστραμμένης τάξης.</a:t>
            </a:r>
          </a:p>
          <a:p>
            <a:pPr marL="342900" marR="0" lvl="0" indent="-342900" algn="l" rtl="0">
              <a:spcBef>
                <a:spcPts val="0"/>
              </a:spcBef>
              <a:spcAft>
                <a:spcPts val="0"/>
              </a:spcAft>
              <a:buClr>
                <a:schemeClr val="dk1"/>
              </a:buClr>
              <a:buSzPts val="2400"/>
              <a:buFont typeface="Arial"/>
              <a:buChar char="•"/>
            </a:pPr>
            <a:endParaRPr sz="2000" dirty="0"/>
          </a:p>
          <a:p>
            <a:pPr marL="0" marR="0" lvl="0" indent="0" algn="l" rtl="0">
              <a:spcBef>
                <a:spcPts val="0"/>
              </a:spcBef>
              <a:spcAft>
                <a:spcPts val="0"/>
              </a:spcAft>
              <a:buNone/>
            </a:pPr>
            <a:r>
              <a:rPr lang="en-US" sz="2000" b="1" dirty="0">
                <a:solidFill>
                  <a:schemeClr val="dk1"/>
                </a:solidFill>
                <a:sym typeface="Arial"/>
              </a:rPr>
              <a:t>2. Προκλήσεις και λύσεις: </a:t>
            </a:r>
            <a:endParaRPr sz="2000" dirty="0"/>
          </a:p>
          <a:p>
            <a:pPr marL="342900" marR="0" lvl="0" indent="-342900" algn="l" rtl="0">
              <a:spcBef>
                <a:spcPts val="0"/>
              </a:spcBef>
              <a:spcAft>
                <a:spcPts val="0"/>
              </a:spcAft>
              <a:buClr>
                <a:schemeClr val="dk1"/>
              </a:buClr>
              <a:buSzPts val="2400"/>
              <a:buFont typeface="Arial"/>
              <a:buChar char="•"/>
            </a:pPr>
            <a:r>
              <a:rPr lang="en-US" sz="2000" dirty="0">
                <a:solidFill>
                  <a:schemeClr val="dk1"/>
                </a:solidFill>
                <a:sym typeface="Arial"/>
              </a:rPr>
              <a:t>Απαριθμήστε δύο προκλήσεις που προβλέπετε ότι μπορεί να προκύψουν κατά την αλλαγή της τάξης σας </a:t>
            </a:r>
            <a:endParaRPr sz="2000" dirty="0"/>
          </a:p>
          <a:p>
            <a:pPr marL="342900" marR="0" lvl="0" indent="-342900" algn="l" rtl="0">
              <a:spcBef>
                <a:spcPts val="0"/>
              </a:spcBef>
              <a:spcAft>
                <a:spcPts val="0"/>
              </a:spcAft>
              <a:buClr>
                <a:schemeClr val="dk1"/>
              </a:buClr>
              <a:buSzPts val="2400"/>
              <a:buFont typeface="Arial"/>
              <a:buChar char="•"/>
            </a:pPr>
            <a:r>
              <a:rPr lang="en-US" sz="2000" dirty="0">
                <a:solidFill>
                  <a:schemeClr val="dk1"/>
                </a:solidFill>
                <a:sym typeface="Arial"/>
              </a:rPr>
              <a:t>Για κάθε πρόκληση, προτείνετε μια πιθανή λύση με βάση όσα μάθατε σε αυτή την ενότητα. </a:t>
            </a:r>
          </a:p>
          <a:p>
            <a:pPr marL="342900" marR="0" lvl="0" indent="-342900" algn="l" rtl="0">
              <a:spcBef>
                <a:spcPts val="0"/>
              </a:spcBef>
              <a:spcAft>
                <a:spcPts val="0"/>
              </a:spcAft>
              <a:buClr>
                <a:schemeClr val="dk1"/>
              </a:buClr>
              <a:buSzPts val="2400"/>
              <a:buFont typeface="Arial"/>
              <a:buChar char="•"/>
            </a:pPr>
            <a:endParaRPr sz="2000" dirty="0"/>
          </a:p>
          <a:p>
            <a:pPr marL="0" marR="0" lvl="0" indent="0" algn="l" rtl="0">
              <a:spcBef>
                <a:spcPts val="0"/>
              </a:spcBef>
              <a:spcAft>
                <a:spcPts val="0"/>
              </a:spcAft>
              <a:buNone/>
            </a:pPr>
            <a:r>
              <a:rPr lang="en-US" sz="2000" b="1" dirty="0">
                <a:solidFill>
                  <a:schemeClr val="dk1"/>
                </a:solidFill>
                <a:sym typeface="Arial"/>
              </a:rPr>
              <a:t>3. Σχεδιάστε </a:t>
            </a:r>
            <a:r>
              <a:rPr lang="en-US" sz="2000" b="1" dirty="0" err="1">
                <a:solidFill>
                  <a:schemeClr val="dk1"/>
                </a:solidFill>
                <a:sym typeface="Arial"/>
              </a:rPr>
              <a:t>έν</a:t>
            </a:r>
            <a:r>
              <a:rPr lang="en-US" sz="2000" b="1" dirty="0">
                <a:solidFill>
                  <a:schemeClr val="dk1"/>
                </a:solidFill>
                <a:sym typeface="Arial"/>
              </a:rPr>
              <a:t>α αν</a:t>
            </a:r>
            <a:r>
              <a:rPr lang="el-GR" sz="2000" b="1" dirty="0">
                <a:solidFill>
                  <a:schemeClr val="dk1"/>
                </a:solidFill>
                <a:sym typeface="Arial"/>
              </a:rPr>
              <a:t>εστραμμένο</a:t>
            </a:r>
            <a:r>
              <a:rPr lang="en-US" sz="2000" b="1" dirty="0">
                <a:solidFill>
                  <a:schemeClr val="dk1"/>
                </a:solidFill>
                <a:sym typeface="Arial"/>
              </a:rPr>
              <a:t> μάθημα </a:t>
            </a:r>
            <a:endParaRPr sz="2000" dirty="0"/>
          </a:p>
          <a:p>
            <a:pPr marL="342900" marR="0" lvl="0" indent="-342900" algn="l" rtl="0">
              <a:spcBef>
                <a:spcPts val="0"/>
              </a:spcBef>
              <a:spcAft>
                <a:spcPts val="0"/>
              </a:spcAft>
              <a:buClr>
                <a:schemeClr val="dk1"/>
              </a:buClr>
              <a:buSzPts val="2400"/>
              <a:buFont typeface="Arial"/>
              <a:buChar char="•"/>
            </a:pPr>
            <a:r>
              <a:rPr lang="en-US" sz="2000" dirty="0">
                <a:solidFill>
                  <a:schemeClr val="dk1"/>
                </a:solidFill>
                <a:sym typeface="Arial"/>
              </a:rPr>
              <a:t>Επιλέξτε ένα θέμα ή μάθημα που διδάσκετε σήμερα και πιστεύετε ότι θα επωφεληθείτε από το μοντέλο flipped. </a:t>
            </a:r>
            <a:endParaRPr sz="2000" dirty="0"/>
          </a:p>
          <a:p>
            <a:pPr marL="342900" marR="0" lvl="0" indent="-342900" algn="l" rtl="0">
              <a:spcBef>
                <a:spcPts val="0"/>
              </a:spcBef>
              <a:spcAft>
                <a:spcPts val="0"/>
              </a:spcAft>
              <a:buClr>
                <a:schemeClr val="dk1"/>
              </a:buClr>
              <a:buSzPts val="2400"/>
              <a:buFont typeface="Arial"/>
              <a:buChar char="•"/>
            </a:pPr>
            <a:r>
              <a:rPr lang="en-US" sz="2000" dirty="0">
                <a:solidFill>
                  <a:schemeClr val="dk1"/>
                </a:solidFill>
                <a:sym typeface="Arial"/>
              </a:rPr>
              <a:t>Σκιαγραφήστε ένα σύντομο περίγραμμα των δραστηριοτήτων πριν την τάξη και μέσα στην τάξη. </a:t>
            </a:r>
            <a:endParaRPr sz="2000" dirty="0"/>
          </a:p>
          <a:p>
            <a:pPr marL="342900" marR="0" lvl="0" indent="-342900" algn="l" rtl="0">
              <a:spcBef>
                <a:spcPts val="0"/>
              </a:spcBef>
              <a:spcAft>
                <a:spcPts val="0"/>
              </a:spcAft>
              <a:buClr>
                <a:schemeClr val="dk1"/>
              </a:buClr>
              <a:buSzPts val="2400"/>
              <a:buFont typeface="Arial"/>
              <a:buChar char="•"/>
            </a:pPr>
            <a:r>
              <a:rPr lang="en-US" sz="2000" dirty="0">
                <a:solidFill>
                  <a:schemeClr val="dk1"/>
                </a:solidFill>
                <a:sym typeface="Arial"/>
              </a:rPr>
              <a:t>Περιγράψτε πώς θα μετρήσετε την επιτυχία αυτού του μαθήματος.</a:t>
            </a:r>
            <a:endParaRPr sz="2000" dirty="0"/>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sp>
        <p:nvSpPr>
          <p:cNvPr id="2" name="Google Shape;128;p3">
            <a:extLst>
              <a:ext uri="{FF2B5EF4-FFF2-40B4-BE49-F238E27FC236}">
                <a16:creationId xmlns:a16="http://schemas.microsoft.com/office/drawing/2014/main" id="{63981785-01A9-E036-0C98-C20C95583EDB}"/>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0A9D4047-DE19-A7BA-0B9D-83E8B00D49B3}"/>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91"/>
        <p:cNvGrpSpPr/>
        <p:nvPr/>
      </p:nvGrpSpPr>
      <p:grpSpPr>
        <a:xfrm>
          <a:off x="0" y="0"/>
          <a:ext cx="0" cy="0"/>
          <a:chOff x="0" y="0"/>
          <a:chExt cx="0" cy="0"/>
        </a:xfrm>
      </p:grpSpPr>
      <p:sp>
        <p:nvSpPr>
          <p:cNvPr id="392" name="Google Shape;392;p2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394" name="Google Shape;394;p2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396" name="Google Shape;396;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97" name="Google Shape;397;p2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98" name="Google Shape;398;p2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400" name="Google Shape;400;p20"/>
          <p:cNvSpPr txBox="1"/>
          <p:nvPr/>
        </p:nvSpPr>
        <p:spPr>
          <a:xfrm>
            <a:off x="3058697" y="773904"/>
            <a:ext cx="13265244"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dirty="0">
                <a:solidFill>
                  <a:srgbClr val="033C5B"/>
                </a:solidFill>
                <a:latin typeface="Arial"/>
                <a:ea typeface="Arial"/>
                <a:cs typeface="Arial"/>
                <a:sym typeface="Arial"/>
              </a:rPr>
              <a:t>Δραστηριότητα αναστοχασμού: Εφαρμογή του μοντέλου της ανεστραμμένης τάξης</a:t>
            </a:r>
            <a:endParaRPr dirty="0"/>
          </a:p>
        </p:txBody>
      </p:sp>
      <p:sp>
        <p:nvSpPr>
          <p:cNvPr id="402" name="Google Shape;402;p20"/>
          <p:cNvSpPr txBox="1"/>
          <p:nvPr/>
        </p:nvSpPr>
        <p:spPr>
          <a:xfrm>
            <a:off x="3200400" y="2781300"/>
            <a:ext cx="11703177" cy="53860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sym typeface="Arial"/>
              </a:rPr>
              <a:t>4. Δέσμευση των μαθητών:</a:t>
            </a:r>
            <a:endParaRPr sz="2000" dirty="0"/>
          </a:p>
          <a:p>
            <a:pPr marL="342900" marR="0" lvl="0" indent="-342900" algn="l" rtl="0">
              <a:spcBef>
                <a:spcPts val="0"/>
              </a:spcBef>
              <a:spcAft>
                <a:spcPts val="0"/>
              </a:spcAft>
              <a:buClr>
                <a:schemeClr val="dk1"/>
              </a:buClr>
              <a:buSzPts val="2400"/>
              <a:buFont typeface="Arial"/>
              <a:buChar char="•"/>
            </a:pPr>
            <a:r>
              <a:rPr lang="en-US" sz="2000" dirty="0">
                <a:solidFill>
                  <a:schemeClr val="dk1"/>
                </a:solidFill>
                <a:sym typeface="Arial"/>
              </a:rPr>
              <a:t>Πώς θα διασφαλίσετε ότι οι μαθητές θα ασχοληθούν με το υλικό πριν από την τάξη; Αναφέρετε δύο στρατηγικές</a:t>
            </a:r>
            <a:endParaRPr sz="2000" dirty="0"/>
          </a:p>
          <a:p>
            <a:pPr marL="342900" marR="0" lvl="0" indent="-342900" algn="l" rtl="0">
              <a:spcBef>
                <a:spcPts val="0"/>
              </a:spcBef>
              <a:spcAft>
                <a:spcPts val="0"/>
              </a:spcAft>
              <a:buClr>
                <a:schemeClr val="dk1"/>
              </a:buClr>
              <a:buSzPts val="2400"/>
              <a:buFont typeface="Arial"/>
              <a:buChar char="•"/>
            </a:pPr>
            <a:r>
              <a:rPr lang="en-US" sz="2000" dirty="0">
                <a:solidFill>
                  <a:schemeClr val="dk1"/>
                </a:solidFill>
                <a:sym typeface="Arial"/>
              </a:rPr>
              <a:t>Πώς θα προσαρμόσετε τις δραστηριότητές σας μέσα στην τάξη ώστε να επωφεληθείτε από την προετοιμασία των μαθητών πριν από την τάξη; </a:t>
            </a:r>
          </a:p>
          <a:p>
            <a:pPr marL="342900" marR="0" lvl="0" indent="-342900" algn="l" rtl="0">
              <a:spcBef>
                <a:spcPts val="0"/>
              </a:spcBef>
              <a:spcAft>
                <a:spcPts val="0"/>
              </a:spcAft>
              <a:buClr>
                <a:schemeClr val="dk1"/>
              </a:buClr>
              <a:buSzPts val="2400"/>
              <a:buFont typeface="Arial"/>
              <a:buChar char="•"/>
            </a:pPr>
            <a:endParaRPr sz="2000" dirty="0"/>
          </a:p>
          <a:p>
            <a:pPr marL="0" marR="0" lvl="0" indent="0" algn="l" rtl="0">
              <a:spcBef>
                <a:spcPts val="0"/>
              </a:spcBef>
              <a:spcAft>
                <a:spcPts val="0"/>
              </a:spcAft>
              <a:buNone/>
            </a:pPr>
            <a:r>
              <a:rPr lang="en-US" sz="2000" b="1" dirty="0">
                <a:solidFill>
                  <a:schemeClr val="dk1"/>
                </a:solidFill>
                <a:sym typeface="Arial"/>
              </a:rPr>
              <a:t>5. Βρόχος ανατροφοδότησης:</a:t>
            </a:r>
            <a:endParaRPr sz="2000" dirty="0"/>
          </a:p>
          <a:p>
            <a:pPr marL="342900" marR="0" lvl="0" indent="-342900" algn="l" rtl="0">
              <a:spcBef>
                <a:spcPts val="0"/>
              </a:spcBef>
              <a:spcAft>
                <a:spcPts val="0"/>
              </a:spcAft>
              <a:buClr>
                <a:schemeClr val="dk1"/>
              </a:buClr>
              <a:buSzPts val="2400"/>
              <a:buFont typeface="Arial"/>
              <a:buChar char="•"/>
            </a:pPr>
            <a:r>
              <a:rPr lang="en-US" sz="2000" dirty="0">
                <a:solidFill>
                  <a:schemeClr val="dk1"/>
                </a:solidFill>
                <a:sym typeface="Arial"/>
              </a:rPr>
              <a:t>Επινοήστε μια μέθοδο για τη λήψη ανατροφοδότησης από τους μαθητές σχετικά με το μάθημα που έχει αναστραφεί για να αξιολογήσετε τη δέσμευση και την κατανόησή τους. </a:t>
            </a:r>
          </a:p>
          <a:p>
            <a:pPr marL="342900" marR="0" lvl="0" indent="-342900" algn="l" rtl="0">
              <a:spcBef>
                <a:spcPts val="0"/>
              </a:spcBef>
              <a:spcAft>
                <a:spcPts val="0"/>
              </a:spcAft>
              <a:buClr>
                <a:schemeClr val="dk1"/>
              </a:buClr>
              <a:buSzPts val="2400"/>
              <a:buFont typeface="Arial"/>
              <a:buChar char="•"/>
            </a:pPr>
            <a:endParaRPr sz="2000" dirty="0"/>
          </a:p>
          <a:p>
            <a:pPr marL="0" marR="0" lvl="0" indent="0" algn="l" rtl="0">
              <a:spcBef>
                <a:spcPts val="0"/>
              </a:spcBef>
              <a:spcAft>
                <a:spcPts val="0"/>
              </a:spcAft>
              <a:buNone/>
            </a:pPr>
            <a:r>
              <a:rPr lang="en-US" sz="2000" b="1" dirty="0">
                <a:solidFill>
                  <a:schemeClr val="dk1"/>
                </a:solidFill>
                <a:sym typeface="Arial"/>
              </a:rPr>
              <a:t>6. Προσωπική ανάπτυξη: </a:t>
            </a:r>
            <a:endParaRPr sz="2000" dirty="0"/>
          </a:p>
          <a:p>
            <a:pPr marL="342900" marR="0" lvl="0" indent="-342900" algn="l" rtl="0">
              <a:spcBef>
                <a:spcPts val="0"/>
              </a:spcBef>
              <a:spcAft>
                <a:spcPts val="0"/>
              </a:spcAft>
              <a:buClr>
                <a:schemeClr val="dk1"/>
              </a:buClr>
              <a:buSzPts val="2400"/>
              <a:buFont typeface="Arial"/>
              <a:buChar char="•"/>
            </a:pPr>
            <a:r>
              <a:rPr lang="en-US" sz="2000" dirty="0">
                <a:solidFill>
                  <a:schemeClr val="dk1"/>
                </a:solidFill>
                <a:sym typeface="Arial"/>
              </a:rPr>
              <a:t>Σκεφτείτε πώς η διαδικασία σχεδιασμού ενός μαθήματος με τη μέθοδο της αντιστροφής συμβάλλει στην επαγγελματική σας ανάπτυξη ως εκπαιδευτικού. </a:t>
            </a:r>
            <a:endParaRPr sz="2000" dirty="0"/>
          </a:p>
          <a:p>
            <a:pPr marL="0" marR="0" lvl="0" indent="0" algn="l" rtl="0">
              <a:spcBef>
                <a:spcPts val="0"/>
              </a:spcBef>
              <a:spcAft>
                <a:spcPts val="0"/>
              </a:spcAft>
              <a:buNone/>
            </a:pPr>
            <a:endParaRPr sz="2000" dirty="0">
              <a:solidFill>
                <a:schemeClr val="dk1"/>
              </a:solidFill>
              <a:sym typeface="Arial"/>
            </a:endParaRPr>
          </a:p>
          <a:p>
            <a:pPr marL="0" marR="0" lvl="0" indent="0" algn="l" rtl="0">
              <a:spcBef>
                <a:spcPts val="0"/>
              </a:spcBef>
              <a:spcAft>
                <a:spcPts val="0"/>
              </a:spcAft>
              <a:buNone/>
            </a:pPr>
            <a:r>
              <a:rPr lang="en-US" sz="2000" dirty="0">
                <a:solidFill>
                  <a:schemeClr val="dk1"/>
                </a:solidFill>
                <a:sym typeface="Arial"/>
              </a:rPr>
              <a:t>Σκεφτείτε να μοιραστείτε τους προβληματισμούς σας με έναν συνάδελφο ή σε μια επαγγελματική κοινότητα μάθησης. </a:t>
            </a:r>
            <a:br>
              <a:rPr lang="en-US" sz="2000" dirty="0">
                <a:solidFill>
                  <a:schemeClr val="dk1"/>
                </a:solidFill>
                <a:sym typeface="Arial"/>
              </a:rPr>
            </a:br>
            <a:r>
              <a:rPr lang="en-US" sz="2000" dirty="0">
                <a:solidFill>
                  <a:schemeClr val="dk1"/>
                </a:solidFill>
                <a:sym typeface="Arial"/>
              </a:rPr>
              <a:t>Πώς άλλαξε η άποψή σας για το μοντέλο της ανεστραμμένης τάξης μετά από αυτή την ενότητα; </a:t>
            </a:r>
            <a:endParaRPr sz="2000" dirty="0"/>
          </a:p>
          <a:p>
            <a:pPr marL="0" marR="0" lvl="0" indent="0" algn="l" rtl="0">
              <a:spcBef>
                <a:spcPts val="0"/>
              </a:spcBef>
              <a:spcAft>
                <a:spcPts val="0"/>
              </a:spcAft>
              <a:buNone/>
            </a:pPr>
            <a:r>
              <a:rPr lang="en-US" sz="2000" dirty="0">
                <a:solidFill>
                  <a:schemeClr val="dk1"/>
                </a:solidFill>
                <a:sym typeface="Arial"/>
              </a:rPr>
              <a:t>Ποια είναι μια ενέργεια που θα δεσμευτείτε να κάνετε προκειμένου να προχωρήσετε στην εφαρμογή ή τη βελτίωση της προσέγγισης της ανεστραμμένης τάξης στη διδασκαλία σας; </a:t>
            </a:r>
            <a:endParaRPr sz="2000" dirty="0"/>
          </a:p>
          <a:p>
            <a:pPr marL="0" marR="0" lvl="0" indent="0" algn="l" rtl="0">
              <a:spcBef>
                <a:spcPts val="0"/>
              </a:spcBef>
              <a:spcAft>
                <a:spcPts val="0"/>
              </a:spcAft>
              <a:buNone/>
            </a:pPr>
            <a:r>
              <a:rPr lang="en-US" sz="2400" dirty="0">
                <a:solidFill>
                  <a:schemeClr val="dk1"/>
                </a:solidFill>
                <a:latin typeface="Arial"/>
                <a:ea typeface="Arial"/>
                <a:cs typeface="Arial"/>
                <a:sym typeface="Arial"/>
              </a:rPr>
              <a:t> </a:t>
            </a:r>
            <a:endParaRPr dirty="0"/>
          </a:p>
        </p:txBody>
      </p:sp>
      <p:sp>
        <p:nvSpPr>
          <p:cNvPr id="2" name="Google Shape;128;p3">
            <a:extLst>
              <a:ext uri="{FF2B5EF4-FFF2-40B4-BE49-F238E27FC236}">
                <a16:creationId xmlns:a16="http://schemas.microsoft.com/office/drawing/2014/main" id="{AB876B5E-6A56-B178-E5CD-BD340DA6524F}"/>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835A77C4-868A-6AD3-F06F-6F37F817C707}"/>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2c7e5e8067d_0_0"/>
          <p:cNvSpPr txBox="1"/>
          <p:nvPr/>
        </p:nvSpPr>
        <p:spPr>
          <a:xfrm>
            <a:off x="734019" y="1789147"/>
            <a:ext cx="14178000" cy="738900"/>
          </a:xfrm>
          <a:prstGeom prst="rect">
            <a:avLst/>
          </a:prstGeom>
          <a:noFill/>
          <a:ln>
            <a:noFill/>
          </a:ln>
        </p:spPr>
        <p:txBody>
          <a:bodyPr spcFirstLastPara="1" wrap="square" lIns="0" tIns="0" rIns="0" bIns="0" anchor="t" anchorCtr="0">
            <a:spAutoFit/>
          </a:bodyPr>
          <a:lstStyle/>
          <a:p>
            <a:pPr marL="0" marR="0" lvl="0" indent="0" algn="l" rtl="0">
              <a:lnSpc>
                <a:spcPct val="160416"/>
              </a:lnSpc>
              <a:spcBef>
                <a:spcPts val="0"/>
              </a:spcBef>
              <a:spcAft>
                <a:spcPts val="0"/>
              </a:spcAft>
              <a:buNone/>
            </a:pPr>
            <a:r>
              <a:rPr lang="en-US" sz="4800">
                <a:solidFill>
                  <a:srgbClr val="033C5B"/>
                </a:solidFill>
              </a:rPr>
              <a:t>Πρόσθετοι πόροι</a:t>
            </a:r>
            <a:endParaRPr/>
          </a:p>
        </p:txBody>
      </p:sp>
      <p:sp>
        <p:nvSpPr>
          <p:cNvPr id="408" name="Google Shape;408;g2c7e5e8067d_0_0"/>
          <p:cNvSpPr/>
          <p:nvPr/>
        </p:nvSpPr>
        <p:spPr>
          <a:xfrm>
            <a:off x="17044742" y="-150232"/>
            <a:ext cx="1246800" cy="8954400"/>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g2c7e5e8067d_0_0"/>
          <p:cNvSpPr/>
          <p:nvPr/>
        </p:nvSpPr>
        <p:spPr>
          <a:xfrm rot="-5400000">
            <a:off x="8522400" y="-8522441"/>
            <a:ext cx="1246800" cy="18291600"/>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g2c7e5e8067d_0_0"/>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11" name="Google Shape;411;g2c7e5e8067d_0_0"/>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412" name="Google Shape;412;g2c7e5e8067d_0_0"/>
          <p:cNvSpPr txBox="1"/>
          <p:nvPr/>
        </p:nvSpPr>
        <p:spPr>
          <a:xfrm>
            <a:off x="1520250" y="3230800"/>
            <a:ext cx="14886300" cy="4882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1">
                <a:solidFill>
                  <a:srgbClr val="121212"/>
                </a:solidFill>
              </a:rPr>
              <a:t> Βιβλία</a:t>
            </a:r>
            <a:r>
              <a:rPr lang="en-US" sz="2600" b="1">
                <a:solidFill>
                  <a:srgbClr val="121212"/>
                </a:solidFill>
                <a:latin typeface="Arial"/>
                <a:ea typeface="Arial"/>
                <a:cs typeface="Arial"/>
                <a:sym typeface="Arial"/>
              </a:rPr>
              <a:t>: </a:t>
            </a:r>
            <a:endParaRPr/>
          </a:p>
          <a:p>
            <a:pPr marL="457200" marR="0" lvl="0" indent="-457200" algn="l" rtl="0">
              <a:lnSpc>
                <a:spcPct val="140000"/>
              </a:lnSpc>
              <a:spcBef>
                <a:spcPts val="0"/>
              </a:spcBef>
              <a:spcAft>
                <a:spcPts val="0"/>
              </a:spcAft>
              <a:buClr>
                <a:srgbClr val="121212"/>
              </a:buClr>
              <a:buSzPts val="2600"/>
              <a:buFont typeface="Arial"/>
              <a:buChar char="•"/>
            </a:pPr>
            <a:r>
              <a:rPr lang="en-US" sz="2600">
                <a:solidFill>
                  <a:srgbClr val="121212"/>
                </a:solidFill>
              </a:rPr>
              <a:t>"Flip your classroom, reach every student in every class every day", των Jonathan Bergmann και Aaron Sams </a:t>
            </a:r>
            <a:endParaRPr sz="2600">
              <a:solidFill>
                <a:srgbClr val="121212"/>
              </a:solidFill>
            </a:endParaRPr>
          </a:p>
          <a:p>
            <a:pPr marL="457200" marR="0" lvl="0" indent="-457200" algn="l" rtl="0">
              <a:lnSpc>
                <a:spcPct val="140000"/>
              </a:lnSpc>
              <a:spcBef>
                <a:spcPts val="0"/>
              </a:spcBef>
              <a:spcAft>
                <a:spcPts val="0"/>
              </a:spcAft>
              <a:buClr>
                <a:srgbClr val="121212"/>
              </a:buClr>
              <a:buSzPts val="2600"/>
              <a:buChar char="•"/>
            </a:pPr>
            <a:r>
              <a:rPr lang="en-US" sz="2600">
                <a:solidFill>
                  <a:srgbClr val="121212"/>
                </a:solidFill>
              </a:rPr>
              <a:t>"Flipped learning: ένας οδηγός για καθηγητές τριτοβάθμιας εκπαίδευσης", του Robert Talbert </a:t>
            </a:r>
            <a:endParaRPr sz="2600">
              <a:solidFill>
                <a:srgbClr val="121212"/>
              </a:solidFill>
            </a:endParaRPr>
          </a:p>
          <a:p>
            <a:pPr marL="0" marR="0" lvl="0" indent="0" algn="l" rtl="0">
              <a:lnSpc>
                <a:spcPct val="140000"/>
              </a:lnSpc>
              <a:spcBef>
                <a:spcPts val="0"/>
              </a:spcBef>
              <a:spcAft>
                <a:spcPts val="0"/>
              </a:spcAft>
              <a:buNone/>
            </a:pPr>
            <a:r>
              <a:rPr lang="en-US" sz="2600" b="1">
                <a:solidFill>
                  <a:srgbClr val="121212"/>
                </a:solidFill>
              </a:rPr>
              <a:t>Ιστοσελίδες:</a:t>
            </a:r>
            <a:endParaRPr sz="2600" b="1">
              <a:solidFill>
                <a:srgbClr val="121212"/>
              </a:solidFill>
            </a:endParaRPr>
          </a:p>
          <a:p>
            <a:pPr marL="457200" marR="0" lvl="0" indent="-393700" algn="l" rtl="0">
              <a:lnSpc>
                <a:spcPct val="140000"/>
              </a:lnSpc>
              <a:spcBef>
                <a:spcPts val="0"/>
              </a:spcBef>
              <a:spcAft>
                <a:spcPts val="0"/>
              </a:spcAft>
              <a:buSzPts val="2600"/>
              <a:buChar char="•"/>
            </a:pPr>
            <a:r>
              <a:rPr lang="en-US" sz="2600">
                <a:solidFill>
                  <a:srgbClr val="121212"/>
                </a:solidFill>
              </a:rPr>
              <a:t>Το δίκτυο ανεστραμμένης μάθησης https://flippedlearning.org/ </a:t>
            </a:r>
            <a:endParaRPr sz="2600">
              <a:solidFill>
                <a:srgbClr val="121212"/>
              </a:solidFill>
            </a:endParaRPr>
          </a:p>
          <a:p>
            <a:pPr marL="457200" marR="0" lvl="0" indent="-393700" algn="l" rtl="0">
              <a:lnSpc>
                <a:spcPct val="140000"/>
              </a:lnSpc>
              <a:spcBef>
                <a:spcPts val="0"/>
              </a:spcBef>
              <a:spcAft>
                <a:spcPts val="0"/>
              </a:spcAft>
              <a:buSzPts val="2600"/>
              <a:buChar char="•"/>
            </a:pPr>
            <a:r>
              <a:rPr lang="en-US" sz="2600">
                <a:solidFill>
                  <a:srgbClr val="121212"/>
                </a:solidFill>
              </a:rPr>
              <a:t>Ακαδημία Khan https://tinyurl.com/2bv36uvn </a:t>
            </a:r>
            <a:endParaRPr sz="2600">
              <a:solidFill>
                <a:srgbClr val="121212"/>
              </a:solidFill>
            </a:endParaRPr>
          </a:p>
          <a:p>
            <a:pPr marL="0" marR="0" lvl="0" indent="0" algn="l" rtl="0">
              <a:lnSpc>
                <a:spcPct val="140000"/>
              </a:lnSpc>
              <a:spcBef>
                <a:spcPts val="0"/>
              </a:spcBef>
              <a:spcAft>
                <a:spcPts val="0"/>
              </a:spcAft>
              <a:buNone/>
            </a:pPr>
            <a:r>
              <a:rPr lang="en-US" sz="2600" b="1">
                <a:solidFill>
                  <a:srgbClr val="121212"/>
                </a:solidFill>
              </a:rPr>
              <a:t>Εργαλεία δημιουργίας βίντεο:</a:t>
            </a:r>
            <a:endParaRPr sz="2600" b="1">
              <a:solidFill>
                <a:srgbClr val="121212"/>
              </a:solidFill>
            </a:endParaRPr>
          </a:p>
          <a:p>
            <a:pPr marL="457200" marR="0" lvl="0" indent="-393700" algn="l" rtl="0">
              <a:lnSpc>
                <a:spcPct val="140000"/>
              </a:lnSpc>
              <a:spcBef>
                <a:spcPts val="0"/>
              </a:spcBef>
              <a:spcAft>
                <a:spcPts val="0"/>
              </a:spcAft>
              <a:buClr>
                <a:srgbClr val="121212"/>
              </a:buClr>
              <a:buSzPts val="2600"/>
              <a:buChar char="•"/>
            </a:pPr>
            <a:r>
              <a:rPr lang="en-US" sz="2600">
                <a:solidFill>
                  <a:srgbClr val="121212"/>
                </a:solidFill>
              </a:rPr>
              <a:t>Loom https://www.loom.com/</a:t>
            </a:r>
            <a:endParaRPr/>
          </a:p>
        </p:txBody>
      </p:sp>
      <p:sp>
        <p:nvSpPr>
          <p:cNvPr id="413" name="Google Shape;413;g2c7e5e8067d_0_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414" name="Google Shape;414;g2c7e5e8067d_0_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16" name="Google Shape;416;g2c7e5e8067d_0_0"/>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g2c7e5e8067d_0_0"/>
          <p:cNvSpPr txBox="1"/>
          <p:nvPr/>
        </p:nvSpPr>
        <p:spPr>
          <a:xfrm>
            <a:off x="6262864" y="3326274"/>
            <a:ext cx="64770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2600">
              <a:solidFill>
                <a:schemeClr val="dk1"/>
              </a:solidFill>
              <a:latin typeface="Arial"/>
              <a:ea typeface="Arial"/>
              <a:cs typeface="Arial"/>
              <a:sym typeface="Arial"/>
            </a:endParaRPr>
          </a:p>
        </p:txBody>
      </p:sp>
      <p:sp>
        <p:nvSpPr>
          <p:cNvPr id="418" name="Google Shape;418;g2c7e5e8067d_0_0"/>
          <p:cNvSpPr txBox="1"/>
          <p:nvPr/>
        </p:nvSpPr>
        <p:spPr>
          <a:xfrm>
            <a:off x="12039599" y="3326274"/>
            <a:ext cx="500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2" name="Google Shape;128;p3">
            <a:extLst>
              <a:ext uri="{FF2B5EF4-FFF2-40B4-BE49-F238E27FC236}">
                <a16:creationId xmlns:a16="http://schemas.microsoft.com/office/drawing/2014/main" id="{156AEC37-D5DC-3A98-25F8-B9012D38709B}"/>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80C16985-02B5-B456-8270-524A4A0C7DEF}"/>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
                                            <p:txEl>
                                              <p:pRg st="0" end="0"/>
                                            </p:txEl>
                                          </p:spTgt>
                                        </p:tgtEl>
                                        <p:attrNameLst>
                                          <p:attrName>style.visibility</p:attrName>
                                        </p:attrNameLst>
                                      </p:cBhvr>
                                      <p:to>
                                        <p:strVal val="visible"/>
                                      </p:to>
                                    </p:set>
                                    <p:animEffect transition="in" filter="fade">
                                      <p:cBhvr>
                                        <p:cTn id="7" dur="500"/>
                                        <p:tgtEl>
                                          <p:spTgt spid="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2">
                                            <p:txEl>
                                              <p:pRg st="1" end="1"/>
                                            </p:txEl>
                                          </p:spTgt>
                                        </p:tgtEl>
                                        <p:attrNameLst>
                                          <p:attrName>style.visibility</p:attrName>
                                        </p:attrNameLst>
                                      </p:cBhvr>
                                      <p:to>
                                        <p:strVal val="visible"/>
                                      </p:to>
                                    </p:set>
                                    <p:animEffect transition="in" filter="fade">
                                      <p:cBhvr>
                                        <p:cTn id="12" dur="500"/>
                                        <p:tgtEl>
                                          <p:spTgt spid="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2">
                                            <p:txEl>
                                              <p:pRg st="2" end="2"/>
                                            </p:txEl>
                                          </p:spTgt>
                                        </p:tgtEl>
                                        <p:attrNameLst>
                                          <p:attrName>style.visibility</p:attrName>
                                        </p:attrNameLst>
                                      </p:cBhvr>
                                      <p:to>
                                        <p:strVal val="visible"/>
                                      </p:to>
                                    </p:set>
                                    <p:animEffect transition="in" filter="fade">
                                      <p:cBhvr>
                                        <p:cTn id="17" dur="500"/>
                                        <p:tgtEl>
                                          <p:spTgt spid="4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2">
                                            <p:txEl>
                                              <p:pRg st="3" end="3"/>
                                            </p:txEl>
                                          </p:spTgt>
                                        </p:tgtEl>
                                        <p:attrNameLst>
                                          <p:attrName>style.visibility</p:attrName>
                                        </p:attrNameLst>
                                      </p:cBhvr>
                                      <p:to>
                                        <p:strVal val="visible"/>
                                      </p:to>
                                    </p:set>
                                    <p:animEffect transition="in" filter="fade">
                                      <p:cBhvr>
                                        <p:cTn id="22" dur="500"/>
                                        <p:tgtEl>
                                          <p:spTgt spid="4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2">
                                            <p:txEl>
                                              <p:pRg st="4" end="4"/>
                                            </p:txEl>
                                          </p:spTgt>
                                        </p:tgtEl>
                                        <p:attrNameLst>
                                          <p:attrName>style.visibility</p:attrName>
                                        </p:attrNameLst>
                                      </p:cBhvr>
                                      <p:to>
                                        <p:strVal val="visible"/>
                                      </p:to>
                                    </p:set>
                                    <p:animEffect transition="in" filter="fade">
                                      <p:cBhvr>
                                        <p:cTn id="27" dur="500"/>
                                        <p:tgtEl>
                                          <p:spTgt spid="4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2">
                                            <p:txEl>
                                              <p:pRg st="5" end="5"/>
                                            </p:txEl>
                                          </p:spTgt>
                                        </p:tgtEl>
                                        <p:attrNameLst>
                                          <p:attrName>style.visibility</p:attrName>
                                        </p:attrNameLst>
                                      </p:cBhvr>
                                      <p:to>
                                        <p:strVal val="visible"/>
                                      </p:to>
                                    </p:set>
                                    <p:animEffect transition="in" filter="fade">
                                      <p:cBhvr>
                                        <p:cTn id="32" dur="500"/>
                                        <p:tgtEl>
                                          <p:spTgt spid="4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2">
                                            <p:txEl>
                                              <p:pRg st="6" end="6"/>
                                            </p:txEl>
                                          </p:spTgt>
                                        </p:tgtEl>
                                        <p:attrNameLst>
                                          <p:attrName>style.visibility</p:attrName>
                                        </p:attrNameLst>
                                      </p:cBhvr>
                                      <p:to>
                                        <p:strVal val="visible"/>
                                      </p:to>
                                    </p:set>
                                    <p:animEffect transition="in" filter="fade">
                                      <p:cBhvr>
                                        <p:cTn id="37" dur="500"/>
                                        <p:tgtEl>
                                          <p:spTgt spid="4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2">
                                            <p:txEl>
                                              <p:pRg st="7" end="7"/>
                                            </p:txEl>
                                          </p:spTgt>
                                        </p:tgtEl>
                                        <p:attrNameLst>
                                          <p:attrName>style.visibility</p:attrName>
                                        </p:attrNameLst>
                                      </p:cBhvr>
                                      <p:to>
                                        <p:strVal val="visible"/>
                                      </p:to>
                                    </p:set>
                                    <p:animEffect transition="in" filter="fade">
                                      <p:cBhvr>
                                        <p:cTn id="42" dur="500"/>
                                        <p:tgtEl>
                                          <p:spTgt spid="4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7">
                                            <p:txEl>
                                              <p:pRg st="0" end="0"/>
                                            </p:txEl>
                                          </p:spTgt>
                                        </p:tgtEl>
                                        <p:attrNameLst>
                                          <p:attrName>style.visibility</p:attrName>
                                        </p:attrNameLst>
                                      </p:cBhvr>
                                      <p:to>
                                        <p:strVal val="visible"/>
                                      </p:to>
                                    </p:set>
                                    <p:animEffect transition="in" filter="fade">
                                      <p:cBhvr>
                                        <p:cTn id="47" dur="500"/>
                                        <p:tgtEl>
                                          <p:spTgt spid="41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7">
                                            <p:txEl>
                                              <p:pRg st="1" end="1"/>
                                            </p:txEl>
                                          </p:spTgt>
                                        </p:tgtEl>
                                        <p:attrNameLst>
                                          <p:attrName>style.visibility</p:attrName>
                                        </p:attrNameLst>
                                      </p:cBhvr>
                                      <p:to>
                                        <p:strVal val="visible"/>
                                      </p:to>
                                    </p:set>
                                    <p:animEffect transition="in" filter="fade">
                                      <p:cBhvr>
                                        <p:cTn id="52" dur="500"/>
                                        <p:tgtEl>
                                          <p:spTgt spid="41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18">
                                            <p:txEl>
                                              <p:pRg st="0" end="0"/>
                                            </p:txEl>
                                          </p:spTgt>
                                        </p:tgtEl>
                                        <p:attrNameLst>
                                          <p:attrName>style.visibility</p:attrName>
                                        </p:attrNameLst>
                                      </p:cBhvr>
                                      <p:to>
                                        <p:strVal val="visible"/>
                                      </p:to>
                                    </p:set>
                                    <p:animEffect transition="in" filter="fade">
                                      <p:cBhvr>
                                        <p:cTn id="57" dur="500"/>
                                        <p:tgtEl>
                                          <p:spTgt spid="4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p:cNvGrpSpPr/>
        <p:nvPr/>
      </p:nvGrpSpPr>
      <p:grpSpPr>
        <a:xfrm>
          <a:off x="0" y="0"/>
          <a:ext cx="0" cy="0"/>
          <a:chOff x="0" y="0"/>
          <a:chExt cx="0" cy="0"/>
        </a:xfrm>
      </p:grpSpPr>
      <p:sp>
        <p:nvSpPr>
          <p:cNvPr id="109" name="Google Shape;109;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11" name="Google Shape;111;p3"/>
          <p:cNvSpPr txBox="1"/>
          <p:nvPr/>
        </p:nvSpPr>
        <p:spPr>
          <a:xfrm>
            <a:off x="715402" y="599208"/>
            <a:ext cx="12181388" cy="1186800"/>
          </a:xfrm>
          <a:prstGeom prst="rect">
            <a:avLst/>
          </a:prstGeom>
          <a:noFill/>
          <a:ln>
            <a:noFill/>
          </a:ln>
        </p:spPr>
        <p:txBody>
          <a:bodyPr spcFirstLastPara="1" wrap="square" lIns="0" tIns="0" rIns="0" bIns="0" anchor="t" anchorCtr="0">
            <a:spAutoFit/>
          </a:bodyPr>
          <a:lstStyle/>
          <a:p>
            <a:pPr marL="0" marR="0" lvl="0" indent="0" algn="l" rtl="0">
              <a:lnSpc>
                <a:spcPct val="240593"/>
              </a:lnSpc>
              <a:spcBef>
                <a:spcPts val="0"/>
              </a:spcBef>
              <a:spcAft>
                <a:spcPts val="0"/>
              </a:spcAft>
              <a:buNone/>
            </a:pPr>
            <a:r>
              <a:rPr lang="en-US" sz="3200" b="1" i="0" u="none" strike="noStrike" cap="none" dirty="0">
                <a:solidFill>
                  <a:srgbClr val="033C5B"/>
                </a:solidFill>
                <a:latin typeface="Arial"/>
                <a:ea typeface="Arial"/>
                <a:cs typeface="Arial"/>
                <a:sym typeface="Arial"/>
              </a:rPr>
              <a:t>Πιθανά οφέλη από τη θεωρία της αν</a:t>
            </a:r>
            <a:r>
              <a:rPr lang="el-GR" sz="3200" b="1" i="0" u="none" strike="noStrike" cap="none" dirty="0" err="1">
                <a:solidFill>
                  <a:srgbClr val="033C5B"/>
                </a:solidFill>
                <a:latin typeface="Arial"/>
                <a:ea typeface="Arial"/>
                <a:cs typeface="Arial"/>
                <a:sym typeface="Arial"/>
              </a:rPr>
              <a:t>εστραμ</a:t>
            </a:r>
            <a:r>
              <a:rPr lang="en-US" sz="3200" b="1" i="0" u="none" strike="noStrike" cap="none" dirty="0" err="1">
                <a:solidFill>
                  <a:srgbClr val="033C5B"/>
                </a:solidFill>
                <a:latin typeface="Arial"/>
                <a:ea typeface="Arial"/>
                <a:cs typeface="Arial"/>
                <a:sym typeface="Arial"/>
              </a:rPr>
              <a:t>μένης</a:t>
            </a:r>
            <a:r>
              <a:rPr lang="en-US" sz="3200" b="1" i="0" u="none" strike="noStrike" cap="none" dirty="0">
                <a:solidFill>
                  <a:srgbClr val="033C5B"/>
                </a:solidFill>
                <a:latin typeface="Arial"/>
                <a:ea typeface="Arial"/>
                <a:cs typeface="Arial"/>
                <a:sym typeface="Arial"/>
              </a:rPr>
              <a:t> τάξης</a:t>
            </a:r>
            <a:endParaRPr b="1" dirty="0"/>
          </a:p>
        </p:txBody>
      </p:sp>
      <p:sp>
        <p:nvSpPr>
          <p:cNvPr id="112" name="Google Shape;112;p3"/>
          <p:cNvSpPr txBox="1"/>
          <p:nvPr/>
        </p:nvSpPr>
        <p:spPr>
          <a:xfrm>
            <a:off x="679020" y="2487741"/>
            <a:ext cx="12933064" cy="467820"/>
          </a:xfrm>
          <a:prstGeom prst="rect">
            <a:avLst/>
          </a:prstGeom>
          <a:noFill/>
          <a:ln>
            <a:noFill/>
          </a:ln>
        </p:spPr>
        <p:txBody>
          <a:bodyPr spcFirstLastPara="1" wrap="square" lIns="0" tIns="0" rIns="0" bIns="0" anchor="t" anchorCtr="0">
            <a:spAutoFit/>
          </a:bodyPr>
          <a:lstStyle/>
          <a:p>
            <a:pPr lvl="0">
              <a:lnSpc>
                <a:spcPct val="151625"/>
              </a:lnSpc>
            </a:pPr>
            <a:r>
              <a:rPr lang="en-US" sz="2000" b="1" dirty="0">
                <a:solidFill>
                  <a:schemeClr val="accent6">
                    <a:lumMod val="75000"/>
                  </a:schemeClr>
                </a:solidFill>
              </a:rPr>
              <a:t>Παρά τις προκλήσεις του, το μοντέλο </a:t>
            </a:r>
            <a:r>
              <a:rPr lang="en-US" sz="2000" b="1" dirty="0" err="1">
                <a:solidFill>
                  <a:schemeClr val="accent6">
                    <a:lumMod val="75000"/>
                  </a:schemeClr>
                </a:solidFill>
              </a:rPr>
              <a:t>της</a:t>
            </a:r>
            <a:r>
              <a:rPr lang="en-US" sz="2000" b="1" dirty="0">
                <a:solidFill>
                  <a:schemeClr val="accent6">
                    <a:lumMod val="75000"/>
                  </a:schemeClr>
                </a:solidFill>
              </a:rPr>
              <a:t> α</a:t>
            </a:r>
            <a:r>
              <a:rPr lang="el-GR" sz="2000" b="1" dirty="0" err="1">
                <a:solidFill>
                  <a:schemeClr val="accent6">
                    <a:lumMod val="75000"/>
                  </a:schemeClr>
                </a:solidFill>
              </a:rPr>
              <a:t>νεστραμ</a:t>
            </a:r>
            <a:r>
              <a:rPr lang="en-US" sz="2000" b="1" dirty="0">
                <a:solidFill>
                  <a:schemeClr val="accent6">
                    <a:lumMod val="75000"/>
                  </a:schemeClr>
                </a:solidFill>
              </a:rPr>
              <a:t>μ</a:t>
            </a:r>
            <a:r>
              <a:rPr lang="el-GR" sz="2000" b="1" dirty="0">
                <a:solidFill>
                  <a:schemeClr val="accent6">
                    <a:lumMod val="75000"/>
                  </a:schemeClr>
                </a:solidFill>
              </a:rPr>
              <a:t>έ</a:t>
            </a:r>
            <a:r>
              <a:rPr lang="en-US" sz="2000" b="1" dirty="0" err="1">
                <a:solidFill>
                  <a:schemeClr val="accent6">
                    <a:lumMod val="75000"/>
                  </a:schemeClr>
                </a:solidFill>
              </a:rPr>
              <a:t>νης</a:t>
            </a:r>
            <a:r>
              <a:rPr lang="en-US" sz="2000" b="1" dirty="0">
                <a:solidFill>
                  <a:schemeClr val="accent6">
                    <a:lumMod val="75000"/>
                  </a:schemeClr>
                </a:solidFill>
              </a:rPr>
              <a:t> τάξης προσφέρει πληθώρα πλεονεκτημάτων. </a:t>
            </a:r>
            <a:endParaRPr sz="2000" b="1" i="0" u="none" strike="noStrike" cap="none" dirty="0">
              <a:solidFill>
                <a:schemeClr val="accent6">
                  <a:lumMod val="75000"/>
                </a:schemeClr>
              </a:solidFill>
              <a:sym typeface="Arial"/>
            </a:endParaRPr>
          </a:p>
        </p:txBody>
      </p:sp>
      <p:sp>
        <p:nvSpPr>
          <p:cNvPr id="113" name="Google Shape;113;p3"/>
          <p:cNvSpPr txBox="1"/>
          <p:nvPr/>
        </p:nvSpPr>
        <p:spPr>
          <a:xfrm>
            <a:off x="823847" y="4102309"/>
            <a:ext cx="4214091" cy="1144737"/>
          </a:xfrm>
          <a:prstGeom prst="rect">
            <a:avLst/>
          </a:prstGeom>
          <a:noFill/>
          <a:ln>
            <a:noFill/>
          </a:ln>
        </p:spPr>
        <p:txBody>
          <a:bodyPr spcFirstLastPara="1" wrap="square" lIns="0" tIns="0" rIns="0" bIns="0" anchor="t" anchorCtr="0">
            <a:spAutoFit/>
          </a:bodyPr>
          <a:lstStyle/>
          <a:p>
            <a:pPr marL="285750" indent="-285750">
              <a:buFont typeface="Wingdings" panose="05000000000000000000" pitchFamily="2" charset="2"/>
              <a:buChar char="ü"/>
            </a:pPr>
            <a:endParaRPr lang="en-US" sz="2000"/>
          </a:p>
          <a:p>
            <a:endParaRPr sz="1800"/>
          </a:p>
          <a:p>
            <a:pPr marL="0" marR="0" lvl="0" indent="0" algn="l" rtl="0">
              <a:lnSpc>
                <a:spcPct val="140015"/>
              </a:lnSpc>
              <a:spcBef>
                <a:spcPts val="0"/>
              </a:spcBef>
              <a:spcAft>
                <a:spcPts val="0"/>
              </a:spcAft>
              <a:buNone/>
            </a:pPr>
            <a:endParaRPr sz="2599" b="0" i="0" u="none" strike="noStrike" cap="none" dirty="0">
              <a:solidFill>
                <a:srgbClr val="121212"/>
              </a:solidFill>
              <a:latin typeface="Arial"/>
              <a:ea typeface="Arial"/>
              <a:cs typeface="Arial"/>
              <a:sym typeface="Arial"/>
            </a:endParaRPr>
          </a:p>
        </p:txBody>
      </p:sp>
      <p:sp>
        <p:nvSpPr>
          <p:cNvPr id="115" name="Google Shape;11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17" name="Google Shape;117;p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19" name="Google Shape;119;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408709" y="4272082"/>
            <a:ext cx="184731" cy="307777"/>
          </a:xfrm>
          <a:prstGeom prst="rect">
            <a:avLst/>
          </a:prstGeom>
          <a:noFill/>
        </p:spPr>
        <p:txBody>
          <a:bodyPr wrap="none" rtlCol="0">
            <a:spAutoFit/>
          </a:bodyPr>
          <a:lstStyle/>
          <a:p>
            <a:endParaRPr lang="en-US"/>
          </a:p>
        </p:txBody>
      </p:sp>
      <p:sp>
        <p:nvSpPr>
          <p:cNvPr id="3" name="TextBox 2"/>
          <p:cNvSpPr txBox="1"/>
          <p:nvPr/>
        </p:nvSpPr>
        <p:spPr>
          <a:xfrm>
            <a:off x="1527284" y="3286755"/>
            <a:ext cx="4214091" cy="3785652"/>
          </a:xfrm>
          <a:prstGeom prst="rect">
            <a:avLst/>
          </a:prstGeom>
          <a:noFill/>
        </p:spPr>
        <p:txBody>
          <a:bodyPr wrap="square" rtlCol="0">
            <a:spAutoFit/>
          </a:bodyPr>
          <a:lstStyle/>
          <a:p>
            <a:pPr marL="342900" indent="-342900">
              <a:buFont typeface="Wingdings" panose="05000000000000000000" pitchFamily="2" charset="2"/>
              <a:buChar char="ü"/>
            </a:pPr>
            <a:r>
              <a:rPr lang="en-US" sz="2000" b="1" dirty="0">
                <a:solidFill>
                  <a:schemeClr val="accent6">
                    <a:lumMod val="75000"/>
                  </a:schemeClr>
                </a:solidFill>
              </a:rPr>
              <a:t>Ενισχυμένη δέσμευση: </a:t>
            </a:r>
          </a:p>
          <a:p>
            <a:endParaRPr lang="en-US" sz="2000" dirty="0"/>
          </a:p>
          <a:p>
            <a:r>
              <a:rPr lang="en-US" sz="2000" dirty="0"/>
              <a:t>Στην ανεστραμμένη τάξη, οι μαθητές ασχολούνται με το υλικό με το δικό τους ρυθμό πριν από το μάθημα, επιτρέποντάς τους να απορροφήσουν το περιεχόμενο πιο διεξοδικά. Αυτό οδηγεί σε καλύτερη κατανόηση, μειώνει την απογοήτευση και ενισχύει τη συμμετοχή και την αυτοπεποίθηση κατά τη διάρκεια των δραστηριοτήτων στην τάξη, προωθώντας τη βαθύτερη ενασχόληση με το αντικείμενο.</a:t>
            </a:r>
          </a:p>
        </p:txBody>
      </p:sp>
      <p:sp>
        <p:nvSpPr>
          <p:cNvPr id="15" name="TextBox 14"/>
          <p:cNvSpPr txBox="1"/>
          <p:nvPr/>
        </p:nvSpPr>
        <p:spPr>
          <a:xfrm>
            <a:off x="7246741" y="3286755"/>
            <a:ext cx="4214091" cy="3785652"/>
          </a:xfrm>
          <a:prstGeom prst="rect">
            <a:avLst/>
          </a:prstGeom>
          <a:noFill/>
        </p:spPr>
        <p:txBody>
          <a:bodyPr wrap="square" rtlCol="0">
            <a:spAutoFit/>
          </a:bodyPr>
          <a:lstStyle/>
          <a:p>
            <a:pPr marL="342900" indent="-342900">
              <a:buFont typeface="Wingdings" panose="05000000000000000000" pitchFamily="2" charset="2"/>
              <a:buChar char="ü"/>
            </a:pPr>
            <a:r>
              <a:rPr lang="en-US" sz="2000" b="1" dirty="0">
                <a:solidFill>
                  <a:schemeClr val="accent6">
                    <a:lumMod val="75000"/>
                  </a:schemeClr>
                </a:solidFill>
              </a:rPr>
              <a:t> Βαθύτερη αλληλεπίδραση στην τάξη:</a:t>
            </a:r>
          </a:p>
          <a:p>
            <a:endParaRPr lang="en-US" sz="2000" dirty="0"/>
          </a:p>
          <a:p>
            <a:r>
              <a:rPr lang="en-US" sz="2000" dirty="0"/>
              <a:t>Στο ανεστραμμένο μοντέλο, ο χρόνος διδασκαλίας επικεντρώνεται στη διαδραστική μάθηση μέσω συζητήσεων, συνεργασίας και επίλυσης προβλημάτων. Αυτή η αλλαγή επιτρέπει στους εκπαιδευτικούς να διευκολύνουν τη βαθύτερη κατανόηση και τη μάθηση από ομοτίμους, προωθώντας την κριτική σκέψη και δημιουργώντας μια πιο ελκυστική και καθηλωτική εμπειρία στην τάξη.</a:t>
            </a:r>
          </a:p>
        </p:txBody>
      </p:sp>
      <p:sp>
        <p:nvSpPr>
          <p:cNvPr id="16" name="TextBox 15"/>
          <p:cNvSpPr txBox="1"/>
          <p:nvPr/>
        </p:nvSpPr>
        <p:spPr>
          <a:xfrm>
            <a:off x="12859270" y="3250674"/>
            <a:ext cx="4214091" cy="3785652"/>
          </a:xfrm>
          <a:prstGeom prst="rect">
            <a:avLst/>
          </a:prstGeom>
          <a:noFill/>
        </p:spPr>
        <p:txBody>
          <a:bodyPr wrap="square" rtlCol="0">
            <a:spAutoFit/>
          </a:bodyPr>
          <a:lstStyle/>
          <a:p>
            <a:pPr marL="342900" indent="-342900">
              <a:buFont typeface="Wingdings" panose="05000000000000000000" pitchFamily="2" charset="2"/>
              <a:buChar char="ü"/>
            </a:pPr>
            <a:r>
              <a:rPr lang="en-US" sz="2000" b="1" dirty="0">
                <a:solidFill>
                  <a:schemeClr val="accent6">
                    <a:lumMod val="75000"/>
                  </a:schemeClr>
                </a:solidFill>
              </a:rPr>
              <a:t>Εξατομικευμένη μάθηση: </a:t>
            </a:r>
          </a:p>
          <a:p>
            <a:endParaRPr lang="en-US" sz="2000" dirty="0"/>
          </a:p>
          <a:p>
            <a:r>
              <a:rPr lang="en-US" sz="2000" dirty="0"/>
              <a:t>Η ανεστραμμένη τάξη επιτρέπει τη διαφοροποίηση της διδασκαλίας, απελευθερώνοντας χρόνο για τους εκπαιδευτικούς ώστε να αντιμετωπίσουν τις ατομικές ανάγκες των μαθητών. Αυτό επιτρέπει την εξατομικευμένη υποστήριξη των μαθητών που δυσκολεύονται και τις προηγμένες ευκαιρίες για εκείνους που αριστεύουν, προσαρμόζοντας διαφορετικά μαθησιακά στυλ και βελτιώνοντας τα συνολικά αποτελέσματα.</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5604" y="3360090"/>
            <a:ext cx="981700" cy="102303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584" y="3385285"/>
            <a:ext cx="984839" cy="99784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43858" y="3317951"/>
            <a:ext cx="1006492" cy="1032720"/>
          </a:xfrm>
          <a:prstGeom prst="rect">
            <a:avLst/>
          </a:prstGeom>
        </p:spPr>
      </p:pic>
      <p:sp>
        <p:nvSpPr>
          <p:cNvPr id="4" name="Google Shape;128;p3">
            <a:extLst>
              <a:ext uri="{FF2B5EF4-FFF2-40B4-BE49-F238E27FC236}">
                <a16:creationId xmlns:a16="http://schemas.microsoft.com/office/drawing/2014/main" id="{31C2428E-AFAE-282A-F07B-9235E2ED27E8}"/>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Google Shape;92;p1">
            <a:extLst>
              <a:ext uri="{FF2B5EF4-FFF2-40B4-BE49-F238E27FC236}">
                <a16:creationId xmlns:a16="http://schemas.microsoft.com/office/drawing/2014/main" id="{DC07B24F-F20A-7874-C31D-844E2FCF15BC}"/>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211385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p:cNvGrpSpPr/>
        <p:nvPr/>
      </p:nvGrpSpPr>
      <p:grpSpPr>
        <a:xfrm>
          <a:off x="0" y="0"/>
          <a:ext cx="0" cy="0"/>
          <a:chOff x="0" y="0"/>
          <a:chExt cx="0" cy="0"/>
        </a:xfrm>
      </p:grpSpPr>
      <p:sp>
        <p:nvSpPr>
          <p:cNvPr id="109" name="Google Shape;109;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11" name="Google Shape;111;p3"/>
          <p:cNvSpPr txBox="1"/>
          <p:nvPr/>
        </p:nvSpPr>
        <p:spPr>
          <a:xfrm>
            <a:off x="1028699" y="1095375"/>
            <a:ext cx="14575095" cy="9848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200" b="1" i="0" u="none" strike="noStrike" cap="none" dirty="0">
                <a:solidFill>
                  <a:srgbClr val="033C5B"/>
                </a:solidFill>
                <a:latin typeface="Arial"/>
                <a:ea typeface="Arial"/>
                <a:cs typeface="Arial"/>
                <a:sym typeface="Arial"/>
              </a:rPr>
              <a:t>Τι θα μπορούσαν να κάνουν οι εκπαιδευτικοί για να αποκομίσουν τα μέγιστα οφέλη;</a:t>
            </a:r>
            <a:endParaRPr b="1" dirty="0"/>
          </a:p>
        </p:txBody>
      </p:sp>
      <p:sp>
        <p:nvSpPr>
          <p:cNvPr id="112" name="Google Shape;112;p3"/>
          <p:cNvSpPr txBox="1"/>
          <p:nvPr/>
        </p:nvSpPr>
        <p:spPr>
          <a:xfrm>
            <a:off x="1029838" y="2536618"/>
            <a:ext cx="12933064" cy="935641"/>
          </a:xfrm>
          <a:prstGeom prst="rect">
            <a:avLst/>
          </a:prstGeom>
          <a:noFill/>
          <a:ln>
            <a:noFill/>
          </a:ln>
        </p:spPr>
        <p:txBody>
          <a:bodyPr spcFirstLastPara="1" wrap="square" lIns="0" tIns="0" rIns="0" bIns="0" anchor="t" anchorCtr="0">
            <a:spAutoFit/>
          </a:bodyPr>
          <a:lstStyle/>
          <a:p>
            <a:pPr lvl="0">
              <a:lnSpc>
                <a:spcPct val="151625"/>
              </a:lnSpc>
            </a:pPr>
            <a:r>
              <a:rPr lang="en-US" sz="2000" b="1" dirty="0">
                <a:solidFill>
                  <a:schemeClr val="accent6">
                    <a:lumMod val="75000"/>
                  </a:schemeClr>
                </a:solidFill>
              </a:rPr>
              <a:t>Η αποτελεσματική εφαρμογή της ανεστραμμένης τάξης απαιτεί στρατηγικό σχεδιασμό και προσαρμοστικότητα. Ακολουθούν ορισμένα πρακτικά βήματα για τους εκπαιδευτικούς:</a:t>
            </a:r>
            <a:endParaRPr sz="2000" b="1" i="0" u="none" strike="noStrike" cap="none" dirty="0">
              <a:solidFill>
                <a:schemeClr val="accent6">
                  <a:lumMod val="75000"/>
                </a:schemeClr>
              </a:solidFill>
              <a:sym typeface="Arial"/>
            </a:endParaRPr>
          </a:p>
        </p:txBody>
      </p:sp>
      <p:sp>
        <p:nvSpPr>
          <p:cNvPr id="113" name="Google Shape;113;p3"/>
          <p:cNvSpPr txBox="1"/>
          <p:nvPr/>
        </p:nvSpPr>
        <p:spPr>
          <a:xfrm>
            <a:off x="1174665" y="4151186"/>
            <a:ext cx="4214091" cy="1144737"/>
          </a:xfrm>
          <a:prstGeom prst="rect">
            <a:avLst/>
          </a:prstGeom>
          <a:noFill/>
          <a:ln>
            <a:noFill/>
          </a:ln>
        </p:spPr>
        <p:txBody>
          <a:bodyPr spcFirstLastPara="1" wrap="square" lIns="0" tIns="0" rIns="0" bIns="0" anchor="t" anchorCtr="0">
            <a:spAutoFit/>
          </a:bodyPr>
          <a:lstStyle/>
          <a:p>
            <a:pPr marL="285750" indent="-285750">
              <a:buFont typeface="Wingdings" panose="05000000000000000000" pitchFamily="2" charset="2"/>
              <a:buChar char="ü"/>
            </a:pPr>
            <a:endParaRPr lang="en-US" sz="2000"/>
          </a:p>
          <a:p>
            <a:endParaRPr sz="1800"/>
          </a:p>
          <a:p>
            <a:pPr marL="0" marR="0" lvl="0" indent="0" algn="l" rtl="0">
              <a:lnSpc>
                <a:spcPct val="140015"/>
              </a:lnSpc>
              <a:spcBef>
                <a:spcPts val="0"/>
              </a:spcBef>
              <a:spcAft>
                <a:spcPts val="0"/>
              </a:spcAft>
              <a:buNone/>
            </a:pPr>
            <a:endParaRPr sz="2599" b="0" i="0" u="none" strike="noStrike" cap="none" dirty="0">
              <a:solidFill>
                <a:srgbClr val="121212"/>
              </a:solidFill>
              <a:latin typeface="Arial"/>
              <a:ea typeface="Arial"/>
              <a:cs typeface="Arial"/>
              <a:sym typeface="Arial"/>
            </a:endParaRPr>
          </a:p>
        </p:txBody>
      </p:sp>
      <p:sp>
        <p:nvSpPr>
          <p:cNvPr id="115" name="Google Shape;11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17" name="Google Shape;117;p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19" name="Google Shape;119;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759527" y="4320959"/>
            <a:ext cx="184731" cy="307777"/>
          </a:xfrm>
          <a:prstGeom prst="rect">
            <a:avLst/>
          </a:prstGeom>
          <a:noFill/>
        </p:spPr>
        <p:txBody>
          <a:bodyPr wrap="none" rtlCol="0">
            <a:spAutoFit/>
          </a:bodyPr>
          <a:lstStyle/>
          <a:p>
            <a:endParaRPr lang="en-US"/>
          </a:p>
        </p:txBody>
      </p:sp>
      <p:sp>
        <p:nvSpPr>
          <p:cNvPr id="4" name="TextBox 3"/>
          <p:cNvSpPr txBox="1"/>
          <p:nvPr/>
        </p:nvSpPr>
        <p:spPr>
          <a:xfrm>
            <a:off x="1174664" y="3967830"/>
            <a:ext cx="3896099" cy="2769989"/>
          </a:xfrm>
          <a:prstGeom prst="rect">
            <a:avLst/>
          </a:prstGeom>
          <a:noFill/>
        </p:spPr>
        <p:txBody>
          <a:bodyPr wrap="square" rtlCol="0">
            <a:spAutoFit/>
          </a:bodyPr>
          <a:lstStyle/>
          <a:p>
            <a:pPr marL="342900" lvl="0" indent="-342900">
              <a:buFont typeface="Wingdings" panose="05000000000000000000" pitchFamily="2" charset="2"/>
              <a:buChar char="ü"/>
            </a:pPr>
            <a:r>
              <a:rPr lang="en-US" sz="2000" b="1" dirty="0">
                <a:solidFill>
                  <a:schemeClr val="accent6">
                    <a:lumMod val="75000"/>
                  </a:schemeClr>
                </a:solidFill>
              </a:rPr>
              <a:t>Ξεκινήστε από </a:t>
            </a:r>
            <a:r>
              <a:rPr lang="el-GR" sz="2000" b="1" dirty="0">
                <a:solidFill>
                  <a:schemeClr val="accent6">
                    <a:lumMod val="75000"/>
                  </a:schemeClr>
                </a:solidFill>
              </a:rPr>
              <a:t>κάτι </a:t>
            </a:r>
            <a:r>
              <a:rPr lang="en-US" sz="2000" b="1" dirty="0" err="1">
                <a:solidFill>
                  <a:schemeClr val="accent6">
                    <a:lumMod val="75000"/>
                  </a:schemeClr>
                </a:solidFill>
              </a:rPr>
              <a:t>μικρ</a:t>
            </a:r>
            <a:r>
              <a:rPr lang="el-GR" sz="2000" b="1" dirty="0">
                <a:solidFill>
                  <a:schemeClr val="accent6">
                    <a:lumMod val="75000"/>
                  </a:schemeClr>
                </a:solidFill>
              </a:rPr>
              <a:t>ό</a:t>
            </a:r>
            <a:r>
              <a:rPr lang="en-US" sz="2000" dirty="0"/>
              <a:t>: Ξεκινήστε με την αλλαγή ενός μόνο μαθήματος ή θέματος για να κατανοήσετε τη δυναμική και να προσαρμόσετε τις στρατηγικές ανάλογα.</a:t>
            </a:r>
          </a:p>
          <a:p>
            <a:pPr marL="342900" lvl="0" indent="-342900">
              <a:buFont typeface="Wingdings" panose="05000000000000000000" pitchFamily="2" charset="2"/>
              <a:buChar char="ü"/>
            </a:pPr>
            <a:endParaRPr lang="en-US" sz="2000" dirty="0"/>
          </a:p>
          <a:p>
            <a:endParaRPr lang="en-US" dirty="0"/>
          </a:p>
        </p:txBody>
      </p:sp>
      <p:sp>
        <p:nvSpPr>
          <p:cNvPr id="20" name="TextBox 19"/>
          <p:cNvSpPr txBox="1"/>
          <p:nvPr/>
        </p:nvSpPr>
        <p:spPr>
          <a:xfrm>
            <a:off x="1174663" y="6387207"/>
            <a:ext cx="3896099" cy="1846659"/>
          </a:xfrm>
          <a:prstGeom prst="rect">
            <a:avLst/>
          </a:prstGeom>
          <a:noFill/>
        </p:spPr>
        <p:txBody>
          <a:bodyPr wrap="square" rtlCol="0">
            <a:spAutoFit/>
          </a:bodyPr>
          <a:lstStyle/>
          <a:p>
            <a:pPr marL="342900" lvl="0" indent="-342900">
              <a:buFont typeface="Wingdings" panose="05000000000000000000" pitchFamily="2" charset="2"/>
              <a:buChar char="ü"/>
            </a:pPr>
            <a:r>
              <a:rPr lang="en-US" sz="2000" b="1" dirty="0">
                <a:solidFill>
                  <a:schemeClr val="accent6">
                    <a:lumMod val="75000"/>
                  </a:schemeClr>
                </a:solidFill>
              </a:rPr>
              <a:t>Παροχή σαφών οδηγιών</a:t>
            </a:r>
            <a:r>
              <a:rPr lang="en-US" sz="2000" dirty="0">
                <a:solidFill>
                  <a:schemeClr val="accent6">
                    <a:lumMod val="75000"/>
                  </a:schemeClr>
                </a:solidFill>
              </a:rPr>
              <a:t>: </a:t>
            </a:r>
            <a:r>
              <a:rPr lang="en-US" sz="2000" dirty="0"/>
              <a:t>Βεβαιωθείτε ότι οι μαθητές κατανοούν τις προσδοκίες και έχουν τους πόρους που χρειάζονται για τη μάθηση πριν από την τάξη.</a:t>
            </a:r>
          </a:p>
          <a:p>
            <a:endParaRPr lang="en-US" dirty="0"/>
          </a:p>
        </p:txBody>
      </p:sp>
      <p:sp>
        <p:nvSpPr>
          <p:cNvPr id="21" name="TextBox 20"/>
          <p:cNvSpPr txBox="1"/>
          <p:nvPr/>
        </p:nvSpPr>
        <p:spPr>
          <a:xfrm>
            <a:off x="6185723" y="3920850"/>
            <a:ext cx="3896099" cy="1846659"/>
          </a:xfrm>
          <a:prstGeom prst="rect">
            <a:avLst/>
          </a:prstGeom>
          <a:noFill/>
        </p:spPr>
        <p:txBody>
          <a:bodyPr wrap="square" rtlCol="0">
            <a:spAutoFit/>
          </a:bodyPr>
          <a:lstStyle/>
          <a:p>
            <a:pPr marL="342900" lvl="0" indent="-342900">
              <a:buFont typeface="Wingdings" panose="05000000000000000000" pitchFamily="2" charset="2"/>
              <a:buChar char="ü"/>
            </a:pPr>
            <a:r>
              <a:rPr lang="en-US" sz="2000" b="1" dirty="0">
                <a:solidFill>
                  <a:schemeClr val="accent6">
                    <a:lumMod val="75000"/>
                  </a:schemeClr>
                </a:solidFill>
              </a:rPr>
              <a:t>Συγκεντρώστε ανατροφοδότηση</a:t>
            </a:r>
            <a:r>
              <a:rPr lang="en-US" sz="2000" dirty="0">
                <a:solidFill>
                  <a:schemeClr val="accent6">
                    <a:lumMod val="75000"/>
                  </a:schemeClr>
                </a:solidFill>
              </a:rPr>
              <a:t>: </a:t>
            </a:r>
            <a:r>
              <a:rPr lang="en-US" sz="2000" dirty="0"/>
              <a:t>Συνεχής αναζήτηση πληροφοριών από τους μαθητές για τη βελτίωση της διαδικασίας διδασκαλίας-μάθησης.</a:t>
            </a:r>
          </a:p>
          <a:p>
            <a:endParaRPr lang="en-US" dirty="0"/>
          </a:p>
        </p:txBody>
      </p:sp>
      <p:sp>
        <p:nvSpPr>
          <p:cNvPr id="22" name="TextBox 21"/>
          <p:cNvSpPr txBox="1"/>
          <p:nvPr/>
        </p:nvSpPr>
        <p:spPr>
          <a:xfrm>
            <a:off x="6205689" y="6385949"/>
            <a:ext cx="3896099" cy="2154436"/>
          </a:xfrm>
          <a:prstGeom prst="rect">
            <a:avLst/>
          </a:prstGeom>
          <a:noFill/>
        </p:spPr>
        <p:txBody>
          <a:bodyPr wrap="square" rtlCol="0">
            <a:spAutoFit/>
          </a:bodyPr>
          <a:lstStyle/>
          <a:p>
            <a:pPr marL="342900" lvl="0" indent="-342900">
              <a:buFont typeface="Wingdings" panose="05000000000000000000" pitchFamily="2" charset="2"/>
              <a:buChar char="ü"/>
            </a:pPr>
            <a:r>
              <a:rPr lang="en-US" sz="2000" b="1" dirty="0">
                <a:solidFill>
                  <a:schemeClr val="accent6">
                    <a:lumMod val="75000"/>
                  </a:schemeClr>
                </a:solidFill>
              </a:rPr>
              <a:t>Συνεργαστείτε</a:t>
            </a:r>
            <a:r>
              <a:rPr lang="en-US" sz="2000" dirty="0">
                <a:solidFill>
                  <a:schemeClr val="accent6">
                    <a:lumMod val="75000"/>
                  </a:schemeClr>
                </a:solidFill>
              </a:rPr>
              <a:t>: </a:t>
            </a:r>
            <a:r>
              <a:rPr lang="en-US" sz="2000" dirty="0"/>
              <a:t>Μοιραστείτε εμπειρίες και στρατηγικές με συναδέλφους για αμοιβαία μάθηση και υποστήριξη στην εφαρμογή πρακτικών εναλλασσόμενης τάξης.</a:t>
            </a:r>
          </a:p>
          <a:p>
            <a:endParaRPr lang="en-US" dirty="0"/>
          </a:p>
        </p:txBody>
      </p:sp>
      <p:pic>
        <p:nvPicPr>
          <p:cNvPr id="23" name="image7.png"/>
          <p:cNvPicPr/>
          <p:nvPr/>
        </p:nvPicPr>
        <p:blipFill>
          <a:blip r:embed="rId5"/>
          <a:srcRect/>
          <a:stretch>
            <a:fillRect/>
          </a:stretch>
        </p:blipFill>
        <p:spPr>
          <a:xfrm>
            <a:off x="10815043" y="3217149"/>
            <a:ext cx="7187646" cy="5157194"/>
          </a:xfrm>
          <a:prstGeom prst="rect">
            <a:avLst/>
          </a:prstGeom>
          <a:ln/>
        </p:spPr>
      </p:pic>
      <p:sp>
        <p:nvSpPr>
          <p:cNvPr id="3" name="Google Shape;128;p3">
            <a:extLst>
              <a:ext uri="{FF2B5EF4-FFF2-40B4-BE49-F238E27FC236}">
                <a16:creationId xmlns:a16="http://schemas.microsoft.com/office/drawing/2014/main" id="{FC66C9FB-A6D5-687F-4781-8952ADA0C3FC}"/>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Google Shape;92;p1">
            <a:extLst>
              <a:ext uri="{FF2B5EF4-FFF2-40B4-BE49-F238E27FC236}">
                <a16:creationId xmlns:a16="http://schemas.microsoft.com/office/drawing/2014/main" id="{D5798FA5-480B-2C7A-E3A2-48026AE3887B}"/>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69749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29" name="Google Shape;129;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30" name="Google Shape;130;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txBox="1"/>
          <p:nvPr/>
        </p:nvSpPr>
        <p:spPr>
          <a:xfrm>
            <a:off x="818920" y="1148485"/>
            <a:ext cx="12181388" cy="1487202"/>
          </a:xfrm>
          <a:prstGeom prst="rect">
            <a:avLst/>
          </a:prstGeom>
          <a:noFill/>
          <a:ln>
            <a:noFill/>
          </a:ln>
        </p:spPr>
        <p:txBody>
          <a:bodyPr spcFirstLastPara="1" wrap="square" lIns="0" tIns="0" rIns="0" bIns="0" anchor="t" anchorCtr="0">
            <a:spAutoFit/>
          </a:bodyPr>
          <a:lstStyle/>
          <a:p>
            <a:pPr marL="0" marR="0" lvl="0" indent="0" algn="l" rtl="0">
              <a:lnSpc>
                <a:spcPct val="302468"/>
              </a:lnSpc>
              <a:spcBef>
                <a:spcPts val="0"/>
              </a:spcBef>
              <a:spcAft>
                <a:spcPts val="0"/>
              </a:spcAft>
              <a:buNone/>
            </a:pPr>
            <a:r>
              <a:rPr lang="en-US" sz="3200" b="1" dirty="0">
                <a:solidFill>
                  <a:srgbClr val="033C5B"/>
                </a:solidFill>
                <a:latin typeface="Arial"/>
                <a:ea typeface="Arial"/>
                <a:cs typeface="Arial"/>
                <a:sym typeface="Arial"/>
              </a:rPr>
              <a:t>Αξιολόγηση της τρέχουσας διδακτικής πρακτικής</a:t>
            </a:r>
            <a:endParaRPr b="1" dirty="0"/>
          </a:p>
        </p:txBody>
      </p:sp>
      <p:sp>
        <p:nvSpPr>
          <p:cNvPr id="133" name="Google Shape;133;p4"/>
          <p:cNvSpPr txBox="1"/>
          <p:nvPr/>
        </p:nvSpPr>
        <p:spPr>
          <a:xfrm>
            <a:off x="848455" y="2578898"/>
            <a:ext cx="15354300" cy="124957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dirty="0">
                <a:solidFill>
                  <a:srgbClr val="121212"/>
                </a:solidFill>
                <a:latin typeface="Arial"/>
                <a:ea typeface="Arial"/>
                <a:cs typeface="Arial"/>
                <a:sym typeface="Arial"/>
              </a:rPr>
              <a:t>Η αξιολόγηση των υφιστάμενων διδακτικών πρακτικών είναι απαραίτητη πριν από τη μετάβαση σε ένα μοντέλο ανεστραμμένης τάξης. Η αξιολόγηση αυτή βοηθά στην κατανόηση της αποτελεσματικότητας των τρεχουσών μεθόδων και στον εντοπισμό πιθανών τομέων για την ενσωμάτωση του μοντέλου flipped. </a:t>
            </a:r>
            <a:endParaRPr sz="2000" dirty="0">
              <a:solidFill>
                <a:srgbClr val="121212"/>
              </a:solidFill>
              <a:latin typeface="Arial"/>
              <a:ea typeface="Arial"/>
              <a:cs typeface="Arial"/>
              <a:sym typeface="Arial"/>
            </a:endParaRPr>
          </a:p>
          <a:p>
            <a:pPr marL="0" marR="0" lvl="0" indent="0" algn="l" rtl="0">
              <a:lnSpc>
                <a:spcPct val="140000"/>
              </a:lnSpc>
              <a:spcBef>
                <a:spcPts val="0"/>
              </a:spcBef>
              <a:spcAft>
                <a:spcPts val="0"/>
              </a:spcAft>
              <a:buNone/>
            </a:pPr>
            <a:r>
              <a:rPr lang="en-US" sz="1800" b="1" dirty="0">
                <a:solidFill>
                  <a:schemeClr val="accent6">
                    <a:lumMod val="75000"/>
                  </a:schemeClr>
                </a:solidFill>
                <a:sym typeface="Arial"/>
              </a:rPr>
              <a:t>Βασικές εκτιμήσεις για την αξιολόγηση:</a:t>
            </a:r>
            <a:endParaRPr sz="1800" dirty="0">
              <a:solidFill>
                <a:schemeClr val="accent6">
                  <a:lumMod val="75000"/>
                </a:schemeClr>
              </a:solidFill>
            </a:endParaRPr>
          </a:p>
        </p:txBody>
      </p:sp>
      <p:sp>
        <p:nvSpPr>
          <p:cNvPr id="134" name="Google Shape;134;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35" name="Google Shape;135;p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37" name="Google Shape;137;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4"/>
          <p:cNvPicPr preferRelativeResize="0"/>
          <p:nvPr/>
        </p:nvPicPr>
        <p:blipFill rotWithShape="1">
          <a:blip r:embed="rId6">
            <a:alphaModFix/>
          </a:blip>
          <a:srcRect/>
          <a:stretch/>
        </p:blipFill>
        <p:spPr>
          <a:xfrm>
            <a:off x="14936431" y="5846502"/>
            <a:ext cx="2532649" cy="2818486"/>
          </a:xfrm>
          <a:prstGeom prst="rect">
            <a:avLst/>
          </a:prstGeom>
          <a:noFill/>
          <a:ln>
            <a:noFill/>
          </a:ln>
        </p:spPr>
      </p:pic>
      <p:sp>
        <p:nvSpPr>
          <p:cNvPr id="2" name="TextBox 1"/>
          <p:cNvSpPr txBox="1"/>
          <p:nvPr/>
        </p:nvSpPr>
        <p:spPr>
          <a:xfrm>
            <a:off x="1798784" y="4273033"/>
            <a:ext cx="3860029" cy="4462760"/>
          </a:xfrm>
          <a:prstGeom prst="rect">
            <a:avLst/>
          </a:prstGeom>
          <a:noFill/>
        </p:spPr>
        <p:txBody>
          <a:bodyPr wrap="square" rtlCol="0">
            <a:spAutoFit/>
          </a:bodyPr>
          <a:lstStyle/>
          <a:p>
            <a:pPr marL="342900" lvl="0" indent="-342900">
              <a:lnSpc>
                <a:spcPct val="150000"/>
              </a:lnSpc>
              <a:buFont typeface="Wingdings" panose="05000000000000000000" pitchFamily="2" charset="2"/>
              <a:buChar char="ü"/>
            </a:pPr>
            <a:r>
              <a:rPr lang="en-US" sz="2000" b="1" dirty="0">
                <a:solidFill>
                  <a:schemeClr val="accent6">
                    <a:lumMod val="75000"/>
                  </a:schemeClr>
                </a:solidFill>
              </a:rPr>
              <a:t>Δέσμευση φοιτητών: </a:t>
            </a:r>
            <a:r>
              <a:rPr lang="en-US" sz="2000" dirty="0"/>
              <a:t>Αξιολογήστε το επίπεδο συμμετοχής των φοιτητών κατά τη διάρκεια των παραδοσιακών διαλέξεων. Συμμετέχουν οι φοιτητές ενεργά και επιδεικνύουν σημάδια δέσμευσης ή είναι παθητικοί δέκτες πληροφοριών;</a:t>
            </a:r>
          </a:p>
          <a:p>
            <a:endParaRPr lang="en-US" dirty="0"/>
          </a:p>
        </p:txBody>
      </p:sp>
      <p:sp>
        <p:nvSpPr>
          <p:cNvPr id="17" name="TextBox 16"/>
          <p:cNvSpPr txBox="1"/>
          <p:nvPr/>
        </p:nvSpPr>
        <p:spPr>
          <a:xfrm>
            <a:off x="6403894" y="4273033"/>
            <a:ext cx="3477491" cy="3323987"/>
          </a:xfrm>
          <a:prstGeom prst="rect">
            <a:avLst/>
          </a:prstGeom>
          <a:noFill/>
        </p:spPr>
        <p:txBody>
          <a:bodyPr wrap="square" rtlCol="0">
            <a:spAutoFit/>
          </a:bodyPr>
          <a:lstStyle/>
          <a:p>
            <a:pPr marL="349250" lvl="0" indent="-342900">
              <a:lnSpc>
                <a:spcPct val="140000"/>
              </a:lnSpc>
              <a:buClr>
                <a:srgbClr val="121212"/>
              </a:buClr>
              <a:buSzPts val="2500"/>
              <a:buFont typeface="Wingdings" panose="05000000000000000000" pitchFamily="2" charset="2"/>
              <a:buChar char="ü"/>
            </a:pPr>
            <a:r>
              <a:rPr lang="en-US" sz="2000" b="1" dirty="0">
                <a:solidFill>
                  <a:schemeClr val="accent6">
                    <a:lumMod val="75000"/>
                  </a:schemeClr>
                </a:solidFill>
              </a:rPr>
              <a:t>Παράδοση περιεχομένου: </a:t>
            </a:r>
            <a:r>
              <a:rPr lang="en-US" sz="2000" dirty="0"/>
              <a:t>Αξιολογήστε την τρέχουσα μέθοδο παροχής περιεχομένου. Διευκολύνει την αποτελεσματική μάθηση ή είναι κυρίως μονόδρομη επικοινωνία;</a:t>
            </a:r>
          </a:p>
          <a:p>
            <a:endParaRPr lang="en-US" dirty="0"/>
          </a:p>
        </p:txBody>
      </p:sp>
      <p:sp>
        <p:nvSpPr>
          <p:cNvPr id="18" name="TextBox 17"/>
          <p:cNvSpPr txBox="1"/>
          <p:nvPr/>
        </p:nvSpPr>
        <p:spPr>
          <a:xfrm>
            <a:off x="10247450" y="4273033"/>
            <a:ext cx="3477491" cy="3754874"/>
          </a:xfrm>
          <a:prstGeom prst="rect">
            <a:avLst/>
          </a:prstGeom>
          <a:noFill/>
        </p:spPr>
        <p:txBody>
          <a:bodyPr wrap="square" rtlCol="0">
            <a:spAutoFit/>
          </a:bodyPr>
          <a:lstStyle/>
          <a:p>
            <a:pPr marL="349250" lvl="0" indent="-342900">
              <a:lnSpc>
                <a:spcPct val="140000"/>
              </a:lnSpc>
              <a:buClr>
                <a:srgbClr val="121212"/>
              </a:buClr>
              <a:buSzPts val="2500"/>
              <a:buFont typeface="Wingdings" panose="05000000000000000000" pitchFamily="2" charset="2"/>
              <a:buChar char="ü"/>
            </a:pPr>
            <a:r>
              <a:rPr lang="en-US" sz="2000" b="1" dirty="0">
                <a:solidFill>
                  <a:schemeClr val="accent6">
                    <a:lumMod val="75000"/>
                  </a:schemeClr>
                </a:solidFill>
              </a:rPr>
              <a:t>Προσβασιμότητα: </a:t>
            </a:r>
            <a:r>
              <a:rPr lang="en-US" sz="2000" dirty="0"/>
              <a:t>Εξετάστε αν όλοι οι μαθητές έχουν ίση πρόσβαση στους απαραίτητους πόρους για μάθηση εκτός της τάξης, όπως η τεχνολογία και η συνδεσιμότητα στο διαδίκτυο.</a:t>
            </a:r>
          </a:p>
          <a:p>
            <a:endParaRPr lang="en-US" dirty="0"/>
          </a:p>
        </p:txBody>
      </p:sp>
      <p:sp>
        <p:nvSpPr>
          <p:cNvPr id="3" name="Google Shape;128;p3">
            <a:extLst>
              <a:ext uri="{FF2B5EF4-FFF2-40B4-BE49-F238E27FC236}">
                <a16:creationId xmlns:a16="http://schemas.microsoft.com/office/drawing/2014/main" id="{0C3F3998-A58D-A037-35F3-00B64B8BC79F}"/>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4" name="Google Shape;92;p1">
            <a:extLst>
              <a:ext uri="{FF2B5EF4-FFF2-40B4-BE49-F238E27FC236}">
                <a16:creationId xmlns:a16="http://schemas.microsoft.com/office/drawing/2014/main" id="{8CE5DF40-0DCE-1A65-43C4-AA9E5BD44FB7}"/>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13145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29" name="Google Shape;129;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30" name="Google Shape;130;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txBox="1"/>
          <p:nvPr/>
        </p:nvSpPr>
        <p:spPr>
          <a:xfrm>
            <a:off x="818920" y="1128221"/>
            <a:ext cx="12181388" cy="1055995"/>
          </a:xfrm>
          <a:prstGeom prst="rect">
            <a:avLst/>
          </a:prstGeom>
          <a:noFill/>
          <a:ln>
            <a:noFill/>
          </a:ln>
        </p:spPr>
        <p:txBody>
          <a:bodyPr spcFirstLastPara="1" wrap="square" lIns="0" tIns="0" rIns="0" bIns="0" anchor="t" anchorCtr="0">
            <a:spAutoFit/>
          </a:bodyPr>
          <a:lstStyle/>
          <a:p>
            <a:pPr marL="0" marR="0" lvl="0" indent="0" algn="l" rtl="0">
              <a:lnSpc>
                <a:spcPct val="302468"/>
              </a:lnSpc>
              <a:spcBef>
                <a:spcPts val="0"/>
              </a:spcBef>
              <a:spcAft>
                <a:spcPts val="0"/>
              </a:spcAft>
              <a:buNone/>
            </a:pPr>
            <a:r>
              <a:rPr lang="en-US" sz="3200" dirty="0">
                <a:solidFill>
                  <a:srgbClr val="033C5B"/>
                </a:solidFill>
                <a:latin typeface="Arial"/>
                <a:ea typeface="Arial"/>
                <a:cs typeface="Arial"/>
                <a:sym typeface="Arial"/>
              </a:rPr>
              <a:t>Αξιολόγηση της τρέχουσας διδακτικής πρακτικής</a:t>
            </a:r>
            <a:endParaRPr dirty="0"/>
          </a:p>
        </p:txBody>
      </p:sp>
      <p:sp>
        <p:nvSpPr>
          <p:cNvPr id="134" name="Google Shape;134;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35" name="Google Shape;135;p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37" name="Google Shape;137;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917932" y="2612486"/>
            <a:ext cx="3860029" cy="4616648"/>
          </a:xfrm>
          <a:prstGeom prst="rect">
            <a:avLst/>
          </a:prstGeom>
          <a:noFill/>
        </p:spPr>
        <p:txBody>
          <a:bodyPr wrap="square" rtlCol="0">
            <a:spAutoFit/>
          </a:bodyPr>
          <a:lstStyle/>
          <a:p>
            <a:pPr marL="349250" lvl="0" indent="-342900">
              <a:lnSpc>
                <a:spcPct val="140000"/>
              </a:lnSpc>
              <a:buClr>
                <a:srgbClr val="121212"/>
              </a:buClr>
              <a:buSzPts val="2500"/>
              <a:buFont typeface="Wingdings" panose="05000000000000000000" pitchFamily="2" charset="2"/>
              <a:buChar char="ü"/>
            </a:pPr>
            <a:r>
              <a:rPr lang="en-US" sz="2000" b="1" dirty="0">
                <a:solidFill>
                  <a:schemeClr val="accent6">
                    <a:lumMod val="75000"/>
                  </a:schemeClr>
                </a:solidFill>
              </a:rPr>
              <a:t>Εργασίες και εργασίες: </a:t>
            </a:r>
            <a:r>
              <a:rPr lang="en-US" sz="2000" dirty="0"/>
              <a:t>Αναλύστε αν οι τρέχουσες εργασίες για το σπίτι ενισχύουν αποτελεσματικά τη μάθηση στην τάξη. Θα μπορούσαν αυτές οι εργασίες να προσαρμοστούν σε δραστηριότητες εντός της τάξης για ενισχυμένη συνεργασία και υποστήριξη;</a:t>
            </a:r>
          </a:p>
          <a:p>
            <a:endParaRPr lang="en-US" dirty="0"/>
          </a:p>
        </p:txBody>
      </p:sp>
      <p:sp>
        <p:nvSpPr>
          <p:cNvPr id="17" name="TextBox 16"/>
          <p:cNvSpPr txBox="1"/>
          <p:nvPr/>
        </p:nvSpPr>
        <p:spPr>
          <a:xfrm>
            <a:off x="5286434" y="2586285"/>
            <a:ext cx="3643648" cy="5047536"/>
          </a:xfrm>
          <a:prstGeom prst="rect">
            <a:avLst/>
          </a:prstGeom>
          <a:noFill/>
        </p:spPr>
        <p:txBody>
          <a:bodyPr wrap="square" rtlCol="0">
            <a:spAutoFit/>
          </a:bodyPr>
          <a:lstStyle/>
          <a:p>
            <a:pPr marL="349250" lvl="0" indent="-342900">
              <a:lnSpc>
                <a:spcPct val="140000"/>
              </a:lnSpc>
              <a:buClr>
                <a:srgbClr val="121212"/>
              </a:buClr>
              <a:buSzPts val="2500"/>
              <a:buFont typeface="Wingdings" panose="05000000000000000000" pitchFamily="2" charset="2"/>
              <a:buChar char="ü"/>
            </a:pPr>
            <a:r>
              <a:rPr lang="en-US" sz="2000" b="1" dirty="0">
                <a:solidFill>
                  <a:schemeClr val="accent6">
                    <a:lumMod val="75000"/>
                  </a:schemeClr>
                </a:solidFill>
              </a:rPr>
              <a:t>Αποτελεσματικότητα αξιολόγησης: </a:t>
            </a:r>
            <a:r>
              <a:rPr lang="en-US" sz="2000" dirty="0"/>
              <a:t>Σκεφτείτε πόσο καλά οι τρέχουσες αξιολογήσεις καταγράφουν τη μάθηση των μαθητών. Διερευνήστε τις δυνατότητες για πιο διαμορφωτικές, διαδραστικές μεθόδους αξιολόγησης κατά τη διάρκεια της διδασκαλίας.</a:t>
            </a:r>
            <a:endParaRPr lang="en-US" sz="2800" dirty="0"/>
          </a:p>
          <a:p>
            <a:endParaRPr lang="en-US" dirty="0"/>
          </a:p>
        </p:txBody>
      </p:sp>
      <p:sp>
        <p:nvSpPr>
          <p:cNvPr id="18" name="TextBox 17"/>
          <p:cNvSpPr txBox="1"/>
          <p:nvPr/>
        </p:nvSpPr>
        <p:spPr>
          <a:xfrm>
            <a:off x="9411631" y="2620920"/>
            <a:ext cx="3477491" cy="3970318"/>
          </a:xfrm>
          <a:prstGeom prst="rect">
            <a:avLst/>
          </a:prstGeom>
          <a:noFill/>
        </p:spPr>
        <p:txBody>
          <a:bodyPr wrap="square" rtlCol="0">
            <a:spAutoFit/>
          </a:bodyPr>
          <a:lstStyle/>
          <a:p>
            <a:pPr marL="349250" lvl="0" indent="-342900">
              <a:lnSpc>
                <a:spcPct val="140000"/>
              </a:lnSpc>
              <a:buClr>
                <a:srgbClr val="121212"/>
              </a:buClr>
              <a:buSzPts val="2500"/>
              <a:buFont typeface="Wingdings" panose="05000000000000000000" pitchFamily="2" charset="2"/>
              <a:buChar char="ü"/>
            </a:pPr>
            <a:r>
              <a:rPr lang="en-US" sz="2000" b="1" dirty="0">
                <a:solidFill>
                  <a:schemeClr val="accent6">
                    <a:lumMod val="75000"/>
                  </a:schemeClr>
                </a:solidFill>
              </a:rPr>
              <a:t>Αλληλεπίδραση δασκάλου-μαθητή: </a:t>
            </a:r>
            <a:r>
              <a:rPr lang="en-US" sz="2000" dirty="0"/>
              <a:t>Εξετάστε τη φύση των αλληλεπιδράσεων μεταξύ εκπαιδευτικών και μαθητών. Υπάρχει επαρκής υποστήριξη για τις ατομικές μαθησιακές ανάγκες ή τις αλληλεπιδράσεις μικρών ομάδων;</a:t>
            </a:r>
          </a:p>
        </p:txBody>
      </p:sp>
      <p:sp>
        <p:nvSpPr>
          <p:cNvPr id="19" name="TextBox 18"/>
          <p:cNvSpPr txBox="1"/>
          <p:nvPr/>
        </p:nvSpPr>
        <p:spPr>
          <a:xfrm>
            <a:off x="13154290" y="2687043"/>
            <a:ext cx="3477491" cy="5693866"/>
          </a:xfrm>
          <a:prstGeom prst="rect">
            <a:avLst/>
          </a:prstGeom>
          <a:noFill/>
        </p:spPr>
        <p:txBody>
          <a:bodyPr wrap="square" rtlCol="0">
            <a:spAutoFit/>
          </a:bodyPr>
          <a:lstStyle/>
          <a:p>
            <a:pPr marL="349250" lvl="0" indent="-342900">
              <a:lnSpc>
                <a:spcPct val="140000"/>
              </a:lnSpc>
              <a:buClr>
                <a:srgbClr val="121212"/>
              </a:buClr>
              <a:buSzPts val="2500"/>
              <a:buFont typeface="Wingdings" panose="05000000000000000000" pitchFamily="2" charset="2"/>
              <a:buChar char="ü"/>
            </a:pPr>
            <a:r>
              <a:rPr lang="en-US" sz="2000" b="1" dirty="0">
                <a:solidFill>
                  <a:schemeClr val="accent6">
                    <a:lumMod val="75000"/>
                  </a:schemeClr>
                </a:solidFill>
              </a:rPr>
              <a:t>Ενσωμάτωση τεχνολογίας: </a:t>
            </a:r>
            <a:r>
              <a:rPr lang="en-US" sz="2000" dirty="0"/>
              <a:t>Επανεξ</a:t>
            </a:r>
            <a:r>
              <a:rPr lang="el-GR" sz="2000" dirty="0" err="1"/>
              <a:t>ετάστε</a:t>
            </a:r>
            <a:r>
              <a:rPr lang="el-GR" sz="2000" dirty="0"/>
              <a:t> τ</a:t>
            </a:r>
            <a:r>
              <a:rPr lang="en-US" sz="2000" dirty="0"/>
              <a:t>η </a:t>
            </a:r>
            <a:r>
              <a:rPr lang="en-US" sz="2000" dirty="0" err="1"/>
              <a:t>χρήση</a:t>
            </a:r>
            <a:r>
              <a:rPr lang="en-US" sz="2000" dirty="0"/>
              <a:t> της τεχνολογίας στις τρέχουσες διδακτικές πρακτικές. Υπάρχει περιθώριο ενίσχυσης της χρήσης ψηφιακών εργαλείων για την υποστήριξη μιας προσέγγισης εναλλασσόμενης μάθησης; </a:t>
            </a:r>
          </a:p>
        </p:txBody>
      </p:sp>
      <p:sp>
        <p:nvSpPr>
          <p:cNvPr id="7" name="Rounded Rectangle 6"/>
          <p:cNvSpPr/>
          <p:nvPr/>
        </p:nvSpPr>
        <p:spPr>
          <a:xfrm>
            <a:off x="1229311" y="7568366"/>
            <a:ext cx="8991600" cy="1219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extBox 7"/>
          <p:cNvSpPr txBox="1"/>
          <p:nvPr/>
        </p:nvSpPr>
        <p:spPr>
          <a:xfrm>
            <a:off x="1672819" y="7716301"/>
            <a:ext cx="8037824" cy="923330"/>
          </a:xfrm>
          <a:prstGeom prst="rect">
            <a:avLst/>
          </a:prstGeom>
          <a:noFill/>
        </p:spPr>
        <p:txBody>
          <a:bodyPr wrap="square" rtlCol="0">
            <a:spAutoFit/>
          </a:bodyPr>
          <a:lstStyle/>
          <a:p>
            <a:r>
              <a:rPr lang="en-US" sz="1800" dirty="0"/>
              <a:t>Σκεφτείτε την τρέχουσα ρύθμιση της τάξης σας. Έχουν όλοι οι μαθητές εξίσου πρόσβαση σε ψηφιακούς πόρους εκτός τάξης; Πώς διασφαλίζετε ότι κανείς δεν μένει πίσω λόγω έλλειψης τεχνολογίας ή πόρων;"</a:t>
            </a:r>
          </a:p>
        </p:txBody>
      </p:sp>
      <p:sp>
        <p:nvSpPr>
          <p:cNvPr id="3" name="Google Shape;128;p3">
            <a:extLst>
              <a:ext uri="{FF2B5EF4-FFF2-40B4-BE49-F238E27FC236}">
                <a16:creationId xmlns:a16="http://schemas.microsoft.com/office/drawing/2014/main" id="{56B013FE-A592-7992-F2EB-F4283629E170}"/>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4" name="Google Shape;92;p1">
            <a:extLst>
              <a:ext uri="{FF2B5EF4-FFF2-40B4-BE49-F238E27FC236}">
                <a16:creationId xmlns:a16="http://schemas.microsoft.com/office/drawing/2014/main" id="{1C75147C-073B-834E-8AD6-87761CB8AC7F}"/>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3575851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47" name="Google Shape;147;p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48" name="Google Shape;148;p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txBox="1"/>
          <p:nvPr/>
        </p:nvSpPr>
        <p:spPr>
          <a:xfrm>
            <a:off x="935103" y="933624"/>
            <a:ext cx="12181388" cy="1055995"/>
          </a:xfrm>
          <a:prstGeom prst="rect">
            <a:avLst/>
          </a:prstGeom>
          <a:noFill/>
          <a:ln>
            <a:noFill/>
          </a:ln>
        </p:spPr>
        <p:txBody>
          <a:bodyPr spcFirstLastPara="1" wrap="square" lIns="0" tIns="0" rIns="0" bIns="0" anchor="t" anchorCtr="0">
            <a:spAutoFit/>
          </a:bodyPr>
          <a:lstStyle/>
          <a:p>
            <a:pPr marL="0" marR="0" lvl="0" indent="0" algn="l" rtl="0">
              <a:lnSpc>
                <a:spcPct val="302468"/>
              </a:lnSpc>
              <a:spcBef>
                <a:spcPts val="0"/>
              </a:spcBef>
              <a:spcAft>
                <a:spcPts val="0"/>
              </a:spcAft>
              <a:buNone/>
            </a:pPr>
            <a:r>
              <a:rPr lang="en-US" sz="3200" dirty="0">
                <a:solidFill>
                  <a:srgbClr val="033C5B"/>
                </a:solidFill>
                <a:latin typeface="Arial"/>
                <a:ea typeface="Arial"/>
                <a:cs typeface="Arial"/>
                <a:sym typeface="Arial"/>
              </a:rPr>
              <a:t>Αξιολόγηση της τρέχουσας διδακτικής πρακτικής</a:t>
            </a:r>
            <a:endParaRPr dirty="0"/>
          </a:p>
        </p:txBody>
      </p:sp>
      <p:sp>
        <p:nvSpPr>
          <p:cNvPr id="151" name="Google Shape;151;p5"/>
          <p:cNvSpPr txBox="1"/>
          <p:nvPr/>
        </p:nvSpPr>
        <p:spPr>
          <a:xfrm>
            <a:off x="818920" y="2579858"/>
            <a:ext cx="7429500" cy="4770537"/>
          </a:xfrm>
          <a:prstGeom prst="rect">
            <a:avLst/>
          </a:prstGeom>
          <a:noFill/>
          <a:ln>
            <a:noFill/>
          </a:ln>
        </p:spPr>
        <p:txBody>
          <a:bodyPr spcFirstLastPara="1" wrap="square" lIns="0" tIns="0" rIns="0" bIns="0" anchor="t" anchorCtr="0">
            <a:spAutoFit/>
          </a:bodyPr>
          <a:lstStyle/>
          <a:p>
            <a:pPr lvl="0"/>
            <a:r>
              <a:rPr lang="en-US" sz="2000" b="1" dirty="0">
                <a:solidFill>
                  <a:schemeClr val="dk1"/>
                </a:solidFill>
                <a:latin typeface="Arial"/>
                <a:ea typeface="Arial"/>
                <a:cs typeface="Arial"/>
                <a:sym typeface="Arial"/>
              </a:rPr>
              <a:t>Βήματα αξιολόγησης: </a:t>
            </a:r>
          </a:p>
          <a:p>
            <a:pPr lvl="0"/>
            <a:endParaRPr lang="en-US" sz="2000" b="1" dirty="0">
              <a:solidFill>
                <a:schemeClr val="dk1"/>
              </a:solidFill>
              <a:latin typeface="Arial"/>
              <a:ea typeface="Arial"/>
              <a:cs typeface="Arial"/>
              <a:sym typeface="Arial"/>
            </a:endParaRPr>
          </a:p>
          <a:p>
            <a:pPr marL="342900" lvl="0" indent="-342900">
              <a:lnSpc>
                <a:spcPct val="150000"/>
              </a:lnSpc>
              <a:buFont typeface="Wingdings" panose="05000000000000000000" pitchFamily="2" charset="2"/>
              <a:buChar char="ü"/>
            </a:pPr>
            <a:r>
              <a:rPr lang="en-US" sz="2000" dirty="0"/>
              <a:t>Διεξαγωγή ερευνών ή συνεντεύξεων με τους φοιτητές για να συγκεντρωθούν οι απόψεις τους σχετικά με τις τρέχουσες μεθόδους διδασκαλίας.</a:t>
            </a:r>
          </a:p>
          <a:p>
            <a:pPr marL="342900" lvl="0" indent="-342900">
              <a:lnSpc>
                <a:spcPct val="150000"/>
              </a:lnSpc>
              <a:buFont typeface="Wingdings" panose="05000000000000000000" pitchFamily="2" charset="2"/>
              <a:buChar char="ü"/>
            </a:pPr>
            <a:r>
              <a:rPr lang="en-US" sz="2000" dirty="0"/>
              <a:t>Επα</a:t>
            </a:r>
            <a:r>
              <a:rPr lang="en-US" sz="2000" dirty="0" err="1"/>
              <a:t>νεξ</a:t>
            </a:r>
            <a:r>
              <a:rPr lang="el-GR" sz="2000" dirty="0" err="1"/>
              <a:t>ετάστε</a:t>
            </a:r>
            <a:r>
              <a:rPr lang="en-US" sz="2000" dirty="0"/>
              <a:t> προηγούμενων αποτελεσμάτων αξιολόγησης για τον εντοπισμό τάσεων στις επιδόσεις των μαθητών.</a:t>
            </a:r>
          </a:p>
          <a:p>
            <a:pPr marL="342900" lvl="0" indent="-342900">
              <a:lnSpc>
                <a:spcPct val="150000"/>
              </a:lnSpc>
              <a:buFont typeface="Wingdings" panose="05000000000000000000" pitchFamily="2" charset="2"/>
              <a:buChar char="ü"/>
            </a:pPr>
            <a:r>
              <a:rPr lang="en-US" sz="2000" dirty="0"/>
              <a:t>Αναλογιστείτε τη δυναμική της τάξης, ιδίως την ισορροπία μεταξύ διαλέξεων και διαδραστικών δραστηριοτήτων.</a:t>
            </a:r>
          </a:p>
          <a:p>
            <a:pPr marL="342900" lvl="0" indent="-342900">
              <a:lnSpc>
                <a:spcPct val="150000"/>
              </a:lnSpc>
              <a:buFont typeface="Wingdings" panose="05000000000000000000" pitchFamily="2" charset="2"/>
              <a:buChar char="ü"/>
            </a:pPr>
            <a:r>
              <a:rPr lang="en-US" sz="2000" dirty="0"/>
              <a:t>Αναλύστε την υπάρχουσα χρήση της τεχνολογίας στις διαδικασίες διδασκαλίας και μάθησης.</a:t>
            </a:r>
          </a:p>
        </p:txBody>
      </p:sp>
      <p:sp>
        <p:nvSpPr>
          <p:cNvPr id="152" name="Google Shape;152;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53" name="Google Shape;153;p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55" name="Google Shape;155;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1304819" y="2799613"/>
            <a:ext cx="3623344" cy="4190314"/>
          </a:xfrm>
          <a:prstGeom prst="rect">
            <a:avLst/>
          </a:prstGeom>
          <a:noFill/>
        </p:spPr>
        <p:txBody>
          <a:bodyPr wrap="square" rtlCol="0">
            <a:spAutoFit/>
          </a:bodyPr>
          <a:lstStyle/>
          <a:p>
            <a:pPr>
              <a:lnSpc>
                <a:spcPct val="150000"/>
              </a:lnSpc>
            </a:pPr>
            <a:r>
              <a:rPr lang="en-US" sz="2000" dirty="0"/>
              <a:t>Διαβάστε αυτό το άρθρο της Diane </a:t>
            </a:r>
            <a:r>
              <a:rPr lang="en-US" sz="2000" dirty="0" err="1"/>
              <a:t>Sherron </a:t>
            </a:r>
            <a:r>
              <a:rPr lang="en-US" sz="2000" dirty="0"/>
              <a:t>σχετικά με το πώς μπορούν να χρησιμοποιηθούν οι έρευνες για τους μαθητές για τη βελτίωση της ποιότητας της εκπαίδευσης: </a:t>
            </a:r>
          </a:p>
          <a:p>
            <a:pPr>
              <a:lnSpc>
                <a:spcPct val="150000"/>
              </a:lnSpc>
            </a:pPr>
            <a:endParaRPr lang="en-US" sz="2000" dirty="0"/>
          </a:p>
          <a:p>
            <a:pPr>
              <a:lnSpc>
                <a:spcPct val="150000"/>
              </a:lnSpc>
            </a:pPr>
            <a:r>
              <a:rPr lang="en-US" sz="2000" dirty="0">
                <a:hlinkClick r:id="rId6"/>
              </a:rPr>
              <a:t>https://blocksurvey.io/research/student-surveys-to-improve-quality-of-education</a:t>
            </a:r>
          </a:p>
        </p:txBody>
      </p:sp>
      <p:sp>
        <p:nvSpPr>
          <p:cNvPr id="3" name="Rounded Rectangle 2"/>
          <p:cNvSpPr/>
          <p:nvPr/>
        </p:nvSpPr>
        <p:spPr>
          <a:xfrm>
            <a:off x="10834255" y="2180383"/>
            <a:ext cx="4752109" cy="6193892"/>
          </a:xfrm>
          <a:prstGeom prst="round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1" name="Rounded Rectangle 20"/>
          <p:cNvSpPr/>
          <p:nvPr/>
        </p:nvSpPr>
        <p:spPr>
          <a:xfrm>
            <a:off x="10307783" y="2507673"/>
            <a:ext cx="5818908" cy="5486400"/>
          </a:xfrm>
          <a:prstGeom prst="round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 name="Google Shape;128;p3">
            <a:extLst>
              <a:ext uri="{FF2B5EF4-FFF2-40B4-BE49-F238E27FC236}">
                <a16:creationId xmlns:a16="http://schemas.microsoft.com/office/drawing/2014/main" id="{EF9D7EA8-86B9-D2AD-A21E-8605E47E7AE2}"/>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Google Shape;92;p1">
            <a:extLst>
              <a:ext uri="{FF2B5EF4-FFF2-40B4-BE49-F238E27FC236}">
                <a16:creationId xmlns:a16="http://schemas.microsoft.com/office/drawing/2014/main" id="{7C07E4C4-8C9D-2CA2-7310-29B4DDD3D4BE}"/>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extLst>
      <p:ext uri="{BB962C8B-B14F-4D97-AF65-F5344CB8AC3E}">
        <p14:creationId xmlns:p14="http://schemas.microsoft.com/office/powerpoint/2010/main" val="2934868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47" name="Google Shape;147;p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48" name="Google Shape;148;p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txBox="1"/>
          <p:nvPr/>
        </p:nvSpPr>
        <p:spPr>
          <a:xfrm>
            <a:off x="935103" y="933624"/>
            <a:ext cx="12181388" cy="1055995"/>
          </a:xfrm>
          <a:prstGeom prst="rect">
            <a:avLst/>
          </a:prstGeom>
          <a:noFill/>
          <a:ln>
            <a:noFill/>
          </a:ln>
        </p:spPr>
        <p:txBody>
          <a:bodyPr spcFirstLastPara="1" wrap="square" lIns="0" tIns="0" rIns="0" bIns="0" anchor="t" anchorCtr="0">
            <a:spAutoFit/>
          </a:bodyPr>
          <a:lstStyle/>
          <a:p>
            <a:pPr marL="0" marR="0" lvl="0" indent="0" algn="l" rtl="0">
              <a:lnSpc>
                <a:spcPct val="302468"/>
              </a:lnSpc>
              <a:spcBef>
                <a:spcPts val="0"/>
              </a:spcBef>
              <a:spcAft>
                <a:spcPts val="0"/>
              </a:spcAft>
              <a:buNone/>
            </a:pPr>
            <a:r>
              <a:rPr lang="en-US" sz="3200" dirty="0">
                <a:solidFill>
                  <a:srgbClr val="033C5B"/>
                </a:solidFill>
                <a:latin typeface="Arial"/>
                <a:ea typeface="Arial"/>
                <a:cs typeface="Arial"/>
                <a:sym typeface="Arial"/>
              </a:rPr>
              <a:t>Αξιολόγηση της τρέχουσας διδακτικής πρακτικής</a:t>
            </a:r>
            <a:endParaRPr dirty="0"/>
          </a:p>
        </p:txBody>
      </p:sp>
      <p:sp>
        <p:nvSpPr>
          <p:cNvPr id="152" name="Google Shape;152;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53" name="Google Shape;153;p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55" name="Google Shape;155;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txBox="1"/>
          <p:nvPr/>
        </p:nvSpPr>
        <p:spPr>
          <a:xfrm>
            <a:off x="1075308" y="2900434"/>
            <a:ext cx="7030582" cy="440116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2000" b="1" dirty="0">
                <a:solidFill>
                  <a:schemeClr val="accent6">
                    <a:lumMod val="75000"/>
                  </a:schemeClr>
                </a:solidFill>
                <a:latin typeface="Arial"/>
                <a:ea typeface="Arial"/>
                <a:cs typeface="Arial"/>
                <a:sym typeface="Arial"/>
              </a:rPr>
              <a:t>Εφαρμογή της αλλαγής με βάση την αξιολόγηση:</a:t>
            </a:r>
            <a:br>
              <a:rPr lang="en-US" sz="2600" b="1" dirty="0">
                <a:solidFill>
                  <a:schemeClr val="dk1"/>
                </a:solidFill>
                <a:latin typeface="Arial"/>
                <a:ea typeface="Arial"/>
                <a:cs typeface="Arial"/>
                <a:sym typeface="Arial"/>
              </a:rPr>
            </a:br>
            <a:endParaRPr sz="2000" b="1" dirty="0">
              <a:solidFill>
                <a:schemeClr val="dk1"/>
              </a:solidFill>
              <a:sym typeface="Arial"/>
            </a:endParaRPr>
          </a:p>
          <a:p>
            <a:pPr marL="342900" lvl="0" indent="-342900">
              <a:lnSpc>
                <a:spcPct val="150000"/>
              </a:lnSpc>
              <a:buFont typeface="Wingdings" panose="05000000000000000000" pitchFamily="2" charset="2"/>
              <a:buChar char="ü"/>
            </a:pPr>
            <a:r>
              <a:rPr lang="en-US" sz="2000" dirty="0" err="1"/>
              <a:t>Αν</a:t>
            </a:r>
            <a:r>
              <a:rPr lang="el-GR" sz="2000" dirty="0" err="1"/>
              <a:t>απτύξτε</a:t>
            </a:r>
            <a:r>
              <a:rPr lang="el-GR" sz="2000" dirty="0"/>
              <a:t> ένα </a:t>
            </a:r>
            <a:r>
              <a:rPr lang="en-US" sz="2000" dirty="0" err="1"/>
              <a:t>σχ</a:t>
            </a:r>
            <a:r>
              <a:rPr lang="el-GR" sz="2000" dirty="0" err="1"/>
              <a:t>έδιο</a:t>
            </a:r>
            <a:r>
              <a:rPr lang="en-US" sz="2000" dirty="0"/>
              <a:t> για την αντιμετώπιση των εντοπισμένων τομέων που χρήζουν βελτίωσης.</a:t>
            </a:r>
          </a:p>
          <a:p>
            <a:pPr marL="342900" lvl="0" indent="-342900">
              <a:lnSpc>
                <a:spcPct val="150000"/>
              </a:lnSpc>
              <a:buFont typeface="Wingdings" panose="05000000000000000000" pitchFamily="2" charset="2"/>
              <a:buChar char="ü"/>
            </a:pPr>
            <a:r>
              <a:rPr lang="en-US" sz="2000" dirty="0"/>
              <a:t>Εξετάστε το ενδεχόμενο πιλοτικών πρωτοβουλιών, ενσωματώνοντας στοιχεία της ανεστραμμένης τάξης σε συγκεκριμένα μαθήματα.</a:t>
            </a:r>
          </a:p>
          <a:p>
            <a:pPr marL="342900" lvl="0" indent="-342900">
              <a:lnSpc>
                <a:spcPct val="150000"/>
              </a:lnSpc>
              <a:buFont typeface="Wingdings" panose="05000000000000000000" pitchFamily="2" charset="2"/>
              <a:buChar char="ü"/>
            </a:pPr>
            <a:r>
              <a:rPr lang="en-US" sz="2000" dirty="0"/>
              <a:t>Ζητάτε τακτικά ανατροφοδότηση από τους μαθητές και τους συναδέλφους για τη συνεχή βελτίωση της προσέγγισης.</a:t>
            </a:r>
          </a:p>
        </p:txBody>
      </p:sp>
      <p:sp>
        <p:nvSpPr>
          <p:cNvPr id="4" name="TextBox 3"/>
          <p:cNvSpPr txBox="1"/>
          <p:nvPr/>
        </p:nvSpPr>
        <p:spPr>
          <a:xfrm>
            <a:off x="9657447" y="2490885"/>
            <a:ext cx="5653750" cy="1938992"/>
          </a:xfrm>
          <a:prstGeom prst="rect">
            <a:avLst/>
          </a:prstGeom>
          <a:noFill/>
        </p:spPr>
        <p:txBody>
          <a:bodyPr wrap="square" rtlCol="0">
            <a:spAutoFit/>
          </a:bodyPr>
          <a:lstStyle/>
          <a:p>
            <a:pPr algn="ctr"/>
            <a:r>
              <a:rPr lang="en-US" sz="2000" b="1" dirty="0">
                <a:solidFill>
                  <a:schemeClr val="accent6">
                    <a:lumMod val="75000"/>
                  </a:schemeClr>
                </a:solidFill>
              </a:rPr>
              <a:t>Ώρα για εξάσκηση! </a:t>
            </a:r>
          </a:p>
          <a:p>
            <a:endParaRPr lang="en-US" sz="2000" dirty="0"/>
          </a:p>
          <a:p>
            <a:r>
              <a:rPr lang="en-US" sz="2000" dirty="0"/>
              <a:t>Τώρα ήρθε η ώρα να απαριθμήσετε τις βασικές πτυχές των σημερινών διδακτικών πρακτικών που λειτουργούν καλά και τους τομείς στους οποίους αντιμετωπίζετε προκλήσεις. Τοποθετήστε τις στο πεδίο "Επιτυχίες" και "Προκλήσεις". </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2209" y="4998909"/>
            <a:ext cx="5611090" cy="3713532"/>
          </a:xfrm>
          <a:prstGeom prst="rect">
            <a:avLst/>
          </a:prstGeom>
        </p:spPr>
      </p:pic>
      <p:sp>
        <p:nvSpPr>
          <p:cNvPr id="23" name="TextBox 22"/>
          <p:cNvSpPr txBox="1"/>
          <p:nvPr/>
        </p:nvSpPr>
        <p:spPr>
          <a:xfrm>
            <a:off x="10363426" y="5978159"/>
            <a:ext cx="4128655" cy="400110"/>
          </a:xfrm>
          <a:prstGeom prst="rect">
            <a:avLst/>
          </a:prstGeom>
          <a:noFill/>
        </p:spPr>
        <p:txBody>
          <a:bodyPr wrap="square" rtlCol="0">
            <a:spAutoFit/>
          </a:bodyPr>
          <a:lstStyle/>
          <a:p>
            <a:pPr algn="ctr"/>
            <a:r>
              <a:rPr lang="en-US" sz="2000" b="1" dirty="0"/>
              <a:t>Επιτυχίες Vs Προκλήσεις</a:t>
            </a:r>
          </a:p>
        </p:txBody>
      </p:sp>
      <p:sp>
        <p:nvSpPr>
          <p:cNvPr id="3" name="Rounded Rectangle 2"/>
          <p:cNvSpPr/>
          <p:nvPr/>
        </p:nvSpPr>
        <p:spPr>
          <a:xfrm>
            <a:off x="8771738" y="2253810"/>
            <a:ext cx="7313389" cy="6476531"/>
          </a:xfrm>
          <a:prstGeom prst="round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1" name="Rounded Rectangle 20"/>
          <p:cNvSpPr/>
          <p:nvPr/>
        </p:nvSpPr>
        <p:spPr>
          <a:xfrm>
            <a:off x="9455954" y="1752544"/>
            <a:ext cx="5943600" cy="6977797"/>
          </a:xfrm>
          <a:prstGeom prst="round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 name="Google Shape;128;p3">
            <a:extLst>
              <a:ext uri="{FF2B5EF4-FFF2-40B4-BE49-F238E27FC236}">
                <a16:creationId xmlns:a16="http://schemas.microsoft.com/office/drawing/2014/main" id="{C3CBE021-CA8A-C710-3756-789D579D4DF8}"/>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Google Shape;92;p1">
            <a:extLst>
              <a:ext uri="{FF2B5EF4-FFF2-40B4-BE49-F238E27FC236}">
                <a16:creationId xmlns:a16="http://schemas.microsoft.com/office/drawing/2014/main" id="{7038E0F3-A2F1-FBF3-1970-4A68F8DDAA87}"/>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6226</Words>
  <Application>Microsoft Office PowerPoint</Application>
  <PresentationFormat>Custom</PresentationFormat>
  <Paragraphs>299</Paragraphs>
  <Slides>33</Slides>
  <Notes>33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 Black</vt:lpstr>
      <vt:lpstr>Arial</vt: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Domna Kyriakidi</dc:creator>
  <cp:keywords>, docId:06ADA10F90CDC36F694AFF33ABDC38E9</cp:keywords>
  <cp:lastModifiedBy>Sotiria Tsalamani</cp:lastModifiedBy>
  <cp:revision>40</cp:revision>
  <dcterms:created xsi:type="dcterms:W3CDTF">2006-08-16T00:00:00Z</dcterms:created>
  <dcterms:modified xsi:type="dcterms:W3CDTF">2024-11-09T10:35:47Z</dcterms:modified>
</cp:coreProperties>
</file>