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ZC0HZ/IeIHOOFaxh79cDANz9P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4" name="Google Shape;71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4" name="Google Shape;74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1792288" y="612775"/>
            <a:ext cx="5486400" cy="4114800"/>
          </a:xfrm>
          <a:prstGeom prst="rect">
            <a:avLst/>
          </a:prstGeom>
          <a:noFill/>
          <a:ln>
            <a:noFill/>
          </a:ln>
        </p:spPr>
      </p:sp>
      <p:sp>
        <p:nvSpPr>
          <p:cNvPr id="64" name="Google Shape;64;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oecd-ilibrary.org/sites/eb90e4d8-en/index.html?itemId=/content/component/eb90e4d8-e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4wPkObKYpeE?feature=shared"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unevoc.unesco.org/pub/innovating_tvet_framework.pdf" TargetMode="External"/><Relationship Id="rId5" Type="http://schemas.openxmlformats.org/officeDocument/2006/relationships/hyperlink" Target="https://ec.europa.eu/social/BlobServlet?docId=23274&amp;langId=en" TargetMode="External"/><Relationship Id="rId4" Type="http://schemas.openxmlformats.org/officeDocument/2006/relationships/image" Target="../media/image22.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fcit.usf.edu/matrix/matrix/" TargetMode="External"/><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fcit.usf.edu/matrix/matrix/"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fcit.usf.edu/matrix/"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mimbus.com/en/our-solutions/" TargetMode="Externa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tvet-academy.de/" TargetMode="Externa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png"/><Relationship Id="rId10"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slido.com/?experience_id=240323-z" TargetMode="External"/><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www.microsoft.com/en-us/microsoft-teams/group-chat-software" TargetMode="External"/><Relationship Id="rId12" Type="http://schemas.openxmlformats.org/officeDocument/2006/relationships/hyperlink" Target="https://www.mentimeter.com/" TargetMode="External"/><Relationship Id="rId17" Type="http://schemas.openxmlformats.org/officeDocument/2006/relationships/image" Target="../media/image1.png"/><Relationship Id="rId2" Type="http://schemas.openxmlformats.org/officeDocument/2006/relationships/notesSlide" Target="../notesSlides/notesSlide27.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hyperlink" Target="https://trello.com/?&amp;aceid=&amp;adposition=&amp;adgroup=142052875575&amp;campaign=18422870630&amp;creative=672183077514&amp;device=c&amp;keyword=trello&amp;matchtype=e&amp;network=g&amp;placement=&amp;ds_kids=p73326130039&amp;ds_e=GOOGLE&amp;ds_eid=700000001557344&amp;ds_e1=GOOGLE&amp;gad_source=1&amp;gclid=CjwKCAjw5ImwBhBtEiwAFHDZx85NOdsiSNMI3iZVqX0Reid0fBd_NSHCXb7LV9vo5g0OEZnHA6z0jRoCVjgQAvD_BwE&amp;gclsrc=aw.ds" TargetMode="External"/><Relationship Id="rId11" Type="http://schemas.openxmlformats.org/officeDocument/2006/relationships/hyperlink" Target="https://www.google.com/forms/about/" TargetMode="External"/><Relationship Id="rId5" Type="http://schemas.openxmlformats.org/officeDocument/2006/relationships/hyperlink" Target="https://slack.com/" TargetMode="External"/><Relationship Id="rId15" Type="http://schemas.openxmlformats.org/officeDocument/2006/relationships/image" Target="../media/image43.png"/><Relationship Id="rId10" Type="http://schemas.openxmlformats.org/officeDocument/2006/relationships/image" Target="../media/image41.png"/><Relationship Id="rId19" Type="http://schemas.openxmlformats.org/officeDocument/2006/relationships/image" Target="../media/image3.png"/><Relationship Id="rId4" Type="http://schemas.openxmlformats.org/officeDocument/2006/relationships/image" Target="../media/image38.png"/><Relationship Id="rId9" Type="http://schemas.openxmlformats.org/officeDocument/2006/relationships/image" Target="../media/image40.png"/><Relationship Id="rId1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hyperlink" Target="https://zspace.com/" TargetMode="External"/><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www.microsoft.com/nl-nl/hololens" TargetMode="External"/><Relationship Id="rId12"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century.tech/?utm_source=Google&amp;utm_medium=cpc_b2b&amp;utm_campaign=9954257644&amp;utm_content=123723949429&amp;utm_term=century%20tech&amp;utm_medium=cpc_b2b&amp;utm_campaign=&amp;utm_source=&amp;utm_term=century%20tech&amp;hsa_net=adwords&amp;hsa_grp=123723949429&amp;hsa_mt=e&amp;hsa_tgt=kwd-902096475005&amp;hsa_kw=century%20tech&amp;hsa_src=g&amp;hsa_acc=7949217619&amp;hsa_cam=9954257644&amp;hsa_ver=3&amp;hsa_ad=530879325302&amp;gad_source=1&amp;gclid=CjwKCAjwh4-wBhB3EiwAeJsppBnrEI1YiePqEF3VUVssNFvm8kDE2FEvT4CV1BOdZUQMZAdOJSM0EBoCCioQAvD_BwE" TargetMode="External"/><Relationship Id="rId11" Type="http://schemas.openxmlformats.org/officeDocument/2006/relationships/image" Target="../media/image47.png"/><Relationship Id="rId5" Type="http://schemas.openxmlformats.org/officeDocument/2006/relationships/hyperlink" Target="https://squirrelai.com/#/" TargetMode="External"/><Relationship Id="rId15" Type="http://schemas.openxmlformats.org/officeDocument/2006/relationships/image" Target="../media/image3.png"/><Relationship Id="rId10"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5.png"/><Relationship Id="rId1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hyperlink" Target="https://www.adobe.com/be_en/products/captivate.html" TargetMode="External"/><Relationship Id="rId13" Type="http://schemas.openxmlformats.org/officeDocument/2006/relationships/image" Target="../media/image52.png"/><Relationship Id="rId1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hyperlink" Target="https://www.articulate.com/lp/360/tr-course/?utm_source=google-sem&amp;utm_medium=cpc&amp;keyword=virtual%20course%20platform&amp;utm_campaign=ggl|sem|nbrd|A360|eu-t1|Course|phr-ex|24p|CourseOnline&amp;utm_content=1001&amp;lqid=engine:google|campaignid:20038889666|adid:686260030466|gclid:CjwKCAjwh4-wBhB3EiwAeJsppOfvdequ7-bPFu_OyKKK0aY0iKlquHGBjbrs1dLNhIt-pr1kPQUGnxoCJfEQAvD_BwE&amp;gad_source=1&amp;gclid=CjwKCAjwh4-wBhB3EiwAeJsppOfvdequ7-bPFu_OyKKK0aY0iKlquHGBjbrs1dLNhIt-pr1kPQUGnxoCJfEQAvD_BwE" TargetMode="External"/><Relationship Id="rId12" Type="http://schemas.openxmlformats.org/officeDocument/2006/relationships/image" Target="../media/image51.png"/><Relationship Id="rId17" Type="http://schemas.openxmlformats.org/officeDocument/2006/relationships/image" Target="../media/image2.png"/><Relationship Id="rId2" Type="http://schemas.openxmlformats.org/officeDocument/2006/relationships/notesSlide" Target="../notesSlides/notesSlide29.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pp.schoology.com/login?destination=home" TargetMode="External"/><Relationship Id="rId11" Type="http://schemas.openxmlformats.org/officeDocument/2006/relationships/image" Target="../media/image50.png"/><Relationship Id="rId5" Type="http://schemas.openxmlformats.org/officeDocument/2006/relationships/hyperlink" Target="https://moodle.org/" TargetMode="External"/><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38.png"/><Relationship Id="rId9" Type="http://schemas.openxmlformats.org/officeDocument/2006/relationships/hyperlink" Target="https://www.techsmith.com/store/camtasia?utm_source=google&amp;utm_medium=cpc&amp;utm_campaign=20531582594&amp;utm_content=154687927673&amp;utm_term=camtasia&amp;gad_source=1&amp;gclid=CjwKCAjwh4-wBhB3EiwAeJsppDAFH1icH3vemraX-EuH9gM8_afreIFsCyKYC50B57RZENkHv0cbqhoCHw0QAvD_BwE" TargetMode="External"/><Relationship Id="rId1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socrative.com/" TargetMode="External"/><Relationship Id="rId11" Type="http://schemas.openxmlformats.org/officeDocument/2006/relationships/image" Target="../media/image3.png"/><Relationship Id="rId5" Type="http://schemas.openxmlformats.org/officeDocument/2006/relationships/hyperlink" Target="https://www.turnitin.com/" TargetMode="External"/><Relationship Id="rId10" Type="http://schemas.openxmlformats.org/officeDocument/2006/relationships/image" Target="../media/image2.png"/><Relationship Id="rId4" Type="http://schemas.openxmlformats.org/officeDocument/2006/relationships/image" Target="../media/image38.png"/><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7.png"/><Relationship Id="rId7"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8" Type="http://schemas.openxmlformats.org/officeDocument/2006/relationships/hyperlink" Target="https://unevoc.unesco.org/home/UNEVOC+Publications/lang=en/akt=detail/qs=6604" TargetMode="External"/><Relationship Id="rId3" Type="http://schemas.openxmlformats.org/officeDocument/2006/relationships/hyperlink" Target="https://www.oecd-ilibrary.org/sites/eb90e4d8-en/index.html?itemId=/content/component/eb90e4d8-en" TargetMode="External"/><Relationship Id="rId7" Type="http://schemas.openxmlformats.org/officeDocument/2006/relationships/hyperlink" Target="https://unevoc.unesco.org/home/UNEVOC+Publications/lang=en/akt=detail/qs=6618" TargetMode="External"/><Relationship Id="rId12"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unevoc.unesco.org/home/UNEVOC+Publications/lang=en/akt=detail/qs=6680" TargetMode="External"/><Relationship Id="rId11" Type="http://schemas.openxmlformats.org/officeDocument/2006/relationships/image" Target="../media/image2.png"/><Relationship Id="rId5" Type="http://schemas.openxmlformats.org/officeDocument/2006/relationships/hyperlink" Target="https://unevoc.unesco.org/home/UNEVOC+Publications/lang=en/akt=detail/qs=6286" TargetMode="External"/><Relationship Id="rId10" Type="http://schemas.openxmlformats.org/officeDocument/2006/relationships/image" Target="../media/image1.png"/><Relationship Id="rId4" Type="http://schemas.openxmlformats.org/officeDocument/2006/relationships/hyperlink" Target="https://www.ilo.org/employment/Whatwedo/Publications/working-papers/WCMS_383787/lang--en/index.htm" TargetMode="External"/><Relationship Id="rId9" Type="http://schemas.openxmlformats.org/officeDocument/2006/relationships/hyperlink" Target="https://unevoc.unesco.org/home/UNEVOC+Publications/lang=en/akt=detail/qs=641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b29HEC5WL9M?feature=share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63573"/>
            <a:ext cx="10119734" cy="32624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000" b="1" i="0" u="none" strike="noStrike" cap="none" dirty="0">
                <a:solidFill>
                  <a:srgbClr val="FB8709"/>
                </a:solidFill>
                <a:latin typeface="Arial"/>
                <a:ea typeface="Arial"/>
                <a:cs typeface="Arial"/>
                <a:sym typeface="Arial"/>
              </a:rPr>
              <a:t>Ενότητα 7: </a:t>
            </a:r>
            <a:r>
              <a:rPr lang="en-GB" sz="4000" b="1" i="0" u="none" strike="noStrike" cap="none" dirty="0">
                <a:solidFill>
                  <a:srgbClr val="FB8709"/>
                </a:solidFill>
                <a:latin typeface="Arial"/>
                <a:ea typeface="Arial"/>
                <a:cs typeface="Arial"/>
                <a:sym typeface="Arial"/>
              </a:rPr>
              <a:t>Κα</a:t>
            </a:r>
            <a:r>
              <a:rPr lang="en-GB" sz="4000" b="1" i="0" u="none" strike="noStrike" cap="none" dirty="0" err="1">
                <a:solidFill>
                  <a:srgbClr val="FB8709"/>
                </a:solidFill>
                <a:latin typeface="Arial"/>
                <a:ea typeface="Arial"/>
                <a:cs typeface="Arial"/>
                <a:sym typeface="Arial"/>
              </a:rPr>
              <a:t>λλιέργει</a:t>
            </a:r>
            <a:r>
              <a:rPr lang="en-GB" sz="4000" b="1" i="0" u="none" strike="noStrike" cap="none" dirty="0">
                <a:solidFill>
                  <a:srgbClr val="FB8709"/>
                </a:solidFill>
                <a:latin typeface="Arial"/>
                <a:ea typeface="Arial"/>
                <a:cs typeface="Arial"/>
                <a:sym typeface="Arial"/>
              </a:rPr>
              <a:t>α μιας κοινότητας μάθησης: ΕΕΚ.</a:t>
            </a:r>
            <a:endParaRPr b="1" dirty="0"/>
          </a:p>
          <a:p>
            <a:pPr marL="0" marR="0" lvl="0" indent="0" algn="l" rtl="0">
              <a:spcBef>
                <a:spcPts val="0"/>
              </a:spcBef>
              <a:spcAft>
                <a:spcPts val="0"/>
              </a:spcAft>
              <a:buNone/>
            </a:pPr>
            <a:r>
              <a:rPr lang="el-GR" sz="4400" b="1" dirty="0">
                <a:solidFill>
                  <a:srgbClr val="053249"/>
                </a:solidFill>
              </a:rPr>
              <a:t>Μάθημα </a:t>
            </a:r>
            <a:r>
              <a:rPr lang="en-GB" sz="4400" b="1" dirty="0">
                <a:solidFill>
                  <a:srgbClr val="053249"/>
                </a:solidFill>
                <a:latin typeface="Arial"/>
                <a:ea typeface="Arial"/>
                <a:cs typeface="Arial"/>
                <a:sym typeface="Arial"/>
              </a:rPr>
              <a:t>3 </a:t>
            </a:r>
            <a:r>
              <a:rPr lang="el-GR" sz="4400" b="1" dirty="0">
                <a:solidFill>
                  <a:srgbClr val="053249"/>
                </a:solidFill>
                <a:latin typeface="Arial"/>
                <a:ea typeface="Arial"/>
                <a:cs typeface="Arial"/>
                <a:sym typeface="Arial"/>
              </a:rPr>
              <a:t>- </a:t>
            </a:r>
            <a:r>
              <a:rPr lang="en-GB" sz="4400" b="1" dirty="0" err="1">
                <a:solidFill>
                  <a:srgbClr val="053249"/>
                </a:solidFill>
                <a:latin typeface="Arial"/>
                <a:ea typeface="Arial"/>
                <a:cs typeface="Arial"/>
                <a:sym typeface="Arial"/>
              </a:rPr>
              <a:t>Ενσωμάτωση</a:t>
            </a:r>
            <a:r>
              <a:rPr lang="en-GB" sz="4400" b="1" dirty="0">
                <a:solidFill>
                  <a:srgbClr val="053249"/>
                </a:solidFill>
                <a:latin typeface="Arial"/>
                <a:ea typeface="Arial"/>
                <a:cs typeface="Arial"/>
                <a:sym typeface="Arial"/>
              </a:rPr>
              <a:t> </a:t>
            </a:r>
            <a:r>
              <a:rPr lang="en-GB" sz="4400" b="1" dirty="0" err="1">
                <a:solidFill>
                  <a:srgbClr val="053249"/>
                </a:solidFill>
                <a:latin typeface="Arial"/>
                <a:ea typeface="Arial"/>
                <a:cs typeface="Arial"/>
                <a:sym typeface="Arial"/>
              </a:rPr>
              <a:t>της</a:t>
            </a:r>
            <a:r>
              <a:rPr lang="en-GB" sz="4400" b="1" dirty="0">
                <a:solidFill>
                  <a:srgbClr val="053249"/>
                </a:solidFill>
                <a:latin typeface="Arial"/>
                <a:ea typeface="Arial"/>
                <a:cs typeface="Arial"/>
                <a:sym typeface="Arial"/>
              </a:rPr>
              <a:t> </a:t>
            </a:r>
            <a:r>
              <a:rPr lang="en-GB" sz="4400" b="1" dirty="0" err="1">
                <a:solidFill>
                  <a:srgbClr val="053249"/>
                </a:solidFill>
                <a:latin typeface="Arial"/>
                <a:ea typeface="Arial"/>
                <a:cs typeface="Arial"/>
                <a:sym typeface="Arial"/>
              </a:rPr>
              <a:t>τεχνολογί</a:t>
            </a:r>
            <a:r>
              <a:rPr lang="en-GB" sz="4400" b="1" dirty="0">
                <a:solidFill>
                  <a:srgbClr val="053249"/>
                </a:solidFill>
                <a:latin typeface="Arial"/>
                <a:ea typeface="Arial"/>
                <a:cs typeface="Arial"/>
                <a:sym typeface="Arial"/>
              </a:rPr>
              <a:t>ας για ενισχυμένες κοινότητες μάθησης ΕΕΚ</a:t>
            </a:r>
            <a:endParaRPr sz="4400" b="1"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a:solidFill>
                  <a:srgbClr val="053249"/>
                </a:solidFill>
                <a:latin typeface="Arial"/>
                <a:ea typeface="Arial"/>
                <a:cs typeface="Arial"/>
                <a:sym typeface="Arial"/>
              </a:rPr>
              <a:t>CollaboratiVET Πρόγραμμα σπουδών για καθηγητές/εκπαιδευτές/εκπαιδευτικούς ΕΕΚ </a:t>
            </a:r>
            <a:endParaRPr/>
          </a:p>
        </p:txBody>
      </p:sp>
      <p:sp>
        <p:nvSpPr>
          <p:cNvPr id="91" name="Google Shape;91;p1"/>
          <p:cNvSpPr txBox="1"/>
          <p:nvPr/>
        </p:nvSpPr>
        <p:spPr>
          <a:xfrm>
            <a:off x="4362096" y="8732154"/>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200" b="0" i="0" u="none" strike="noStrike" cap="none" dirty="0">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7186553" y="9645862"/>
            <a:ext cx="1101447" cy="400526"/>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6A3028D9-6834-1B74-F69C-CDCD3EC9F030}"/>
              </a:ext>
            </a:extLst>
          </p:cNvPr>
          <p:cNvPicPr>
            <a:picLocks noChangeAspect="1"/>
          </p:cNvPicPr>
          <p:nvPr/>
        </p:nvPicPr>
        <p:blipFill>
          <a:blip r:embed="rId6"/>
          <a:srcRect r="59736" b="14882"/>
          <a:stretch/>
        </p:blipFill>
        <p:spPr>
          <a:xfrm>
            <a:off x="11148434" y="1988418"/>
            <a:ext cx="5716217" cy="6797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6"/>
        <p:cNvGrpSpPr/>
        <p:nvPr/>
      </p:nvGrpSpPr>
      <p:grpSpPr>
        <a:xfrm>
          <a:off x="0" y="0"/>
          <a:ext cx="0" cy="0"/>
          <a:chOff x="0" y="0"/>
          <a:chExt cx="0" cy="0"/>
        </a:xfrm>
      </p:grpSpPr>
      <p:sp>
        <p:nvSpPr>
          <p:cNvPr id="277" name="Google Shape;277;p1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0"/>
          <p:cNvSpPr txBox="1"/>
          <p:nvPr/>
        </p:nvSpPr>
        <p:spPr>
          <a:xfrm>
            <a:off x="771078" y="448996"/>
            <a:ext cx="16282883" cy="909736"/>
          </a:xfrm>
          <a:prstGeom prst="rect">
            <a:avLst/>
          </a:prstGeom>
          <a:noFill/>
          <a:ln>
            <a:noFill/>
          </a:ln>
        </p:spPr>
        <p:txBody>
          <a:bodyPr spcFirstLastPara="1" wrap="square" lIns="0" tIns="0" rIns="0" bIns="0" anchor="t" anchorCtr="0">
            <a:spAutoFit/>
          </a:bodyPr>
          <a:lstStyle/>
          <a:p>
            <a:pPr marL="0" marR="0" lvl="0" indent="0" algn="l" rtl="0">
              <a:lnSpc>
                <a:spcPct val="174977"/>
              </a:lnSpc>
              <a:spcBef>
                <a:spcPts val="0"/>
              </a:spcBef>
              <a:spcAft>
                <a:spcPts val="0"/>
              </a:spcAft>
              <a:buNone/>
            </a:pPr>
            <a:r>
              <a:rPr lang="en-GB" sz="4400">
                <a:solidFill>
                  <a:srgbClr val="033C5B"/>
                </a:solidFill>
                <a:latin typeface="Arial"/>
                <a:ea typeface="Arial"/>
                <a:cs typeface="Arial"/>
                <a:sym typeface="Arial"/>
              </a:rPr>
              <a:t>Οφέλη της τεχνολογίας για εκπαιδευτικούς και μαθητές</a:t>
            </a:r>
            <a:endParaRPr sz="4400">
              <a:solidFill>
                <a:srgbClr val="033C5B"/>
              </a:solidFill>
              <a:latin typeface="Arial"/>
              <a:ea typeface="Arial"/>
              <a:cs typeface="Arial"/>
              <a:sym typeface="Arial"/>
            </a:endParaRPr>
          </a:p>
        </p:txBody>
      </p:sp>
      <p:sp>
        <p:nvSpPr>
          <p:cNvPr id="280" name="Google Shape;280;p10"/>
          <p:cNvSpPr txBox="1"/>
          <p:nvPr/>
        </p:nvSpPr>
        <p:spPr>
          <a:xfrm>
            <a:off x="741915" y="2428152"/>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err="1">
                <a:solidFill>
                  <a:srgbClr val="121212"/>
                </a:solidFill>
                <a:latin typeface="Arial"/>
                <a:ea typeface="Arial"/>
                <a:cs typeface="Arial"/>
                <a:sym typeface="Arial"/>
              </a:rPr>
              <a:t>Δι</a:t>
            </a:r>
            <a:r>
              <a:rPr lang="en-GB" sz="2800" b="1" dirty="0">
                <a:solidFill>
                  <a:srgbClr val="121212"/>
                </a:solidFill>
                <a:latin typeface="Arial"/>
                <a:ea typeface="Arial"/>
                <a:cs typeface="Arial"/>
                <a:sym typeface="Arial"/>
              </a:rPr>
              <a:t>απιστώσεις με βάση τα δεδομένα</a:t>
            </a:r>
            <a:endParaRPr sz="2800" dirty="0">
              <a:solidFill>
                <a:srgbClr val="121212"/>
              </a:solidFill>
              <a:latin typeface="Arial"/>
              <a:ea typeface="Arial"/>
              <a:cs typeface="Arial"/>
              <a:sym typeface="Arial"/>
            </a:endParaRPr>
          </a:p>
        </p:txBody>
      </p:sp>
      <p:sp>
        <p:nvSpPr>
          <p:cNvPr id="281" name="Google Shape;281;p1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0"/>
          <p:cNvSpPr txBox="1"/>
          <p:nvPr/>
        </p:nvSpPr>
        <p:spPr>
          <a:xfrm>
            <a:off x="6071593" y="2419434"/>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err="1">
                <a:solidFill>
                  <a:srgbClr val="121212"/>
                </a:solidFill>
                <a:latin typeface="Arial"/>
                <a:ea typeface="Arial"/>
                <a:cs typeface="Arial"/>
                <a:sym typeface="Arial"/>
              </a:rPr>
              <a:t>Δι</a:t>
            </a:r>
            <a:r>
              <a:rPr lang="en-GB" sz="2800" b="1" dirty="0">
                <a:solidFill>
                  <a:srgbClr val="121212"/>
                </a:solidFill>
                <a:latin typeface="Arial"/>
                <a:ea typeface="Arial"/>
                <a:cs typeface="Arial"/>
                <a:sym typeface="Arial"/>
              </a:rPr>
              <a:t>αδραστικές μαθησιακές εμπειρίες</a:t>
            </a:r>
            <a:endParaRPr sz="2800" dirty="0">
              <a:solidFill>
                <a:srgbClr val="121212"/>
              </a:solidFill>
              <a:latin typeface="Arial"/>
              <a:ea typeface="Arial"/>
              <a:cs typeface="Arial"/>
              <a:sym typeface="Arial"/>
            </a:endParaRPr>
          </a:p>
        </p:txBody>
      </p:sp>
      <p:sp>
        <p:nvSpPr>
          <p:cNvPr id="284" name="Google Shape;284;p10"/>
          <p:cNvSpPr txBox="1"/>
          <p:nvPr/>
        </p:nvSpPr>
        <p:spPr>
          <a:xfrm>
            <a:off x="12020815" y="2443439"/>
            <a:ext cx="4830142" cy="915572"/>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err="1">
                <a:solidFill>
                  <a:srgbClr val="121212"/>
                </a:solidFill>
                <a:latin typeface="Arial"/>
                <a:ea typeface="Arial"/>
                <a:cs typeface="Arial"/>
                <a:sym typeface="Arial"/>
              </a:rPr>
              <a:t>Πόροι</a:t>
            </a:r>
            <a:r>
              <a:rPr lang="en-GB" sz="2800" b="1" dirty="0">
                <a:solidFill>
                  <a:srgbClr val="121212"/>
                </a:solidFill>
                <a:latin typeface="Arial"/>
                <a:ea typeface="Arial"/>
                <a:cs typeface="Arial"/>
                <a:sym typeface="Arial"/>
              </a:rPr>
              <a:t> και </a:t>
            </a:r>
            <a:r>
              <a:rPr lang="en-GB" sz="2800" b="1" dirty="0" err="1">
                <a:solidFill>
                  <a:srgbClr val="121212"/>
                </a:solidFill>
                <a:latin typeface="Arial"/>
                <a:ea typeface="Arial"/>
                <a:cs typeface="Arial"/>
                <a:sym typeface="Arial"/>
              </a:rPr>
              <a:t>δι</a:t>
            </a:r>
            <a:r>
              <a:rPr lang="en-GB" sz="2800" b="1" dirty="0">
                <a:solidFill>
                  <a:srgbClr val="121212"/>
                </a:solidFill>
                <a:latin typeface="Arial"/>
                <a:ea typeface="Arial"/>
                <a:cs typeface="Arial"/>
                <a:sym typeface="Arial"/>
              </a:rPr>
              <a:t>α βίου μάθηση</a:t>
            </a:r>
            <a:endParaRPr sz="2800" dirty="0">
              <a:solidFill>
                <a:srgbClr val="121212"/>
              </a:solidFill>
              <a:latin typeface="Arial"/>
              <a:ea typeface="Arial"/>
              <a:cs typeface="Arial"/>
              <a:sym typeface="Arial"/>
            </a:endParaRPr>
          </a:p>
        </p:txBody>
      </p:sp>
      <p:sp>
        <p:nvSpPr>
          <p:cNvPr id="285" name="Google Shape;285;p10"/>
          <p:cNvSpPr txBox="1"/>
          <p:nvPr/>
        </p:nvSpPr>
        <p:spPr>
          <a:xfrm>
            <a:off x="521609" y="4808070"/>
            <a:ext cx="5210451" cy="3360920"/>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dirty="0" err="1">
                <a:solidFill>
                  <a:srgbClr val="121212"/>
                </a:solidFill>
                <a:latin typeface="Arial"/>
                <a:ea typeface="Arial"/>
                <a:cs typeface="Arial"/>
                <a:sym typeface="Arial"/>
              </a:rPr>
              <a:t>Οι</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εκ</a:t>
            </a:r>
            <a:r>
              <a:rPr lang="en-GB" sz="2000" dirty="0">
                <a:solidFill>
                  <a:srgbClr val="121212"/>
                </a:solidFill>
                <a:latin typeface="Arial"/>
                <a:ea typeface="Arial"/>
                <a:cs typeface="Arial"/>
                <a:sym typeface="Arial"/>
              </a:rPr>
              <a:t>παιδευτικές τεχνολογίες μπορούν να παρακολουθούν την πρόοδο και να παράγουν δεδομένα, προσφέροντας στους εκπαιδευτικούς πολύτιμες γνώσεις σχετικά με τις επιδόσεις των μαθητών και επιτρέποντας τεκμηριωμένες παρεμβάσεις.</a:t>
            </a:r>
            <a:endParaRPr sz="2000" dirty="0">
              <a:solidFill>
                <a:srgbClr val="121212"/>
              </a:solidFill>
              <a:latin typeface="Arial"/>
              <a:ea typeface="Arial"/>
              <a:cs typeface="Arial"/>
              <a:sym typeface="Arial"/>
            </a:endParaRPr>
          </a:p>
        </p:txBody>
      </p:sp>
      <p:sp>
        <p:nvSpPr>
          <p:cNvPr id="286" name="Google Shape;286;p10"/>
          <p:cNvSpPr txBox="1"/>
          <p:nvPr/>
        </p:nvSpPr>
        <p:spPr>
          <a:xfrm>
            <a:off x="6355593" y="4808070"/>
            <a:ext cx="5210451" cy="2800767"/>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a:solidFill>
                  <a:srgbClr val="121212"/>
                </a:solidFill>
                <a:latin typeface="Arial"/>
                <a:ea typeface="Arial"/>
                <a:cs typeface="Arial"/>
                <a:sym typeface="Arial"/>
              </a:rPr>
              <a:t>Η τεχνολογία, συμπεριλαμβανομένων των προσομοιώσεων και της παιχνιδοποίησης, καθιστά τη μάθηση πιο διαδραστική και ελκυστική, οδηγώντας σε μεγαλύτερη συγκράτηση των πληροφοριών.</a:t>
            </a:r>
            <a:endParaRPr sz="2000">
              <a:solidFill>
                <a:srgbClr val="121212"/>
              </a:solidFill>
              <a:latin typeface="Arial"/>
              <a:ea typeface="Arial"/>
              <a:cs typeface="Arial"/>
              <a:sym typeface="Arial"/>
            </a:endParaRPr>
          </a:p>
        </p:txBody>
      </p:sp>
      <p:sp>
        <p:nvSpPr>
          <p:cNvPr id="287" name="Google Shape;287;p10"/>
          <p:cNvSpPr txBox="1"/>
          <p:nvPr/>
        </p:nvSpPr>
        <p:spPr>
          <a:xfrm>
            <a:off x="12147248" y="4910733"/>
            <a:ext cx="4509924" cy="3360920"/>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a:solidFill>
                  <a:srgbClr val="121212"/>
                </a:solidFill>
                <a:latin typeface="Arial"/>
                <a:ea typeface="Arial"/>
                <a:cs typeface="Arial"/>
                <a:sym typeface="Arial"/>
              </a:rPr>
              <a:t>Μια πληθώρα διαδικτυακών πόρων, από MOOCs έως διαδικτυακά σεμινάρια, υποστηρίζει τη συνεχή μάθηση και την επαγγελματική ανάπτυξη τόσο των μαθητών όσο και των εκπαιδευτικών.</a:t>
            </a:r>
            <a:endParaRPr sz="2000">
              <a:solidFill>
                <a:srgbClr val="121212"/>
              </a:solidFill>
              <a:latin typeface="Arial"/>
              <a:ea typeface="Arial"/>
              <a:cs typeface="Arial"/>
              <a:sym typeface="Arial"/>
            </a:endParaRPr>
          </a:p>
        </p:txBody>
      </p:sp>
      <p:pic>
        <p:nvPicPr>
          <p:cNvPr id="288" name="Google Shape;288;p10" descr="Folder Search with solid fill"/>
          <p:cNvPicPr preferRelativeResize="0"/>
          <p:nvPr/>
        </p:nvPicPr>
        <p:blipFill rotWithShape="1">
          <a:blip r:embed="rId3">
            <a:alphaModFix/>
          </a:blip>
          <a:srcRect/>
          <a:stretch/>
        </p:blipFill>
        <p:spPr>
          <a:xfrm>
            <a:off x="2364834" y="3251487"/>
            <a:ext cx="1524000" cy="1524000"/>
          </a:xfrm>
          <a:prstGeom prst="rect">
            <a:avLst/>
          </a:prstGeom>
          <a:noFill/>
          <a:ln>
            <a:noFill/>
          </a:ln>
        </p:spPr>
      </p:pic>
      <p:pic>
        <p:nvPicPr>
          <p:cNvPr id="289" name="Google Shape;289;p10" descr="Meeting with solid fill"/>
          <p:cNvPicPr preferRelativeResize="0"/>
          <p:nvPr/>
        </p:nvPicPr>
        <p:blipFill rotWithShape="1">
          <a:blip r:embed="rId4">
            <a:alphaModFix/>
          </a:blip>
          <a:srcRect/>
          <a:stretch/>
        </p:blipFill>
        <p:spPr>
          <a:xfrm>
            <a:off x="8222644" y="3339293"/>
            <a:ext cx="1370189" cy="1370189"/>
          </a:xfrm>
          <a:prstGeom prst="rect">
            <a:avLst/>
          </a:prstGeom>
          <a:noFill/>
          <a:ln>
            <a:noFill/>
          </a:ln>
        </p:spPr>
      </p:pic>
      <p:pic>
        <p:nvPicPr>
          <p:cNvPr id="290" name="Google Shape;290;p10" descr="Books with solid fill"/>
          <p:cNvPicPr preferRelativeResize="0"/>
          <p:nvPr/>
        </p:nvPicPr>
        <p:blipFill rotWithShape="1">
          <a:blip r:embed="rId5">
            <a:alphaModFix/>
          </a:blip>
          <a:srcRect/>
          <a:stretch/>
        </p:blipFill>
        <p:spPr>
          <a:xfrm>
            <a:off x="13717116" y="3622851"/>
            <a:ext cx="1370189" cy="1370189"/>
          </a:xfrm>
          <a:prstGeom prst="rect">
            <a:avLst/>
          </a:prstGeom>
          <a:noFill/>
          <a:ln>
            <a:noFill/>
          </a:ln>
        </p:spPr>
      </p:pic>
      <p:sp>
        <p:nvSpPr>
          <p:cNvPr id="291" name="Google Shape;291;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4" name="Google Shape;294;p10"/>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7BB225A4-7D2E-4D7A-6950-8D77F8734C22}"/>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8"/>
        <p:cNvGrpSpPr/>
        <p:nvPr/>
      </p:nvGrpSpPr>
      <p:grpSpPr>
        <a:xfrm>
          <a:off x="0" y="0"/>
          <a:ext cx="0" cy="0"/>
          <a:chOff x="0" y="0"/>
          <a:chExt cx="0" cy="0"/>
        </a:xfrm>
      </p:grpSpPr>
      <p:sp>
        <p:nvSpPr>
          <p:cNvPr id="299" name="Google Shape;299;p1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1"/>
          <p:cNvSpPr txBox="1"/>
          <p:nvPr/>
        </p:nvSpPr>
        <p:spPr>
          <a:xfrm>
            <a:off x="793855" y="444994"/>
            <a:ext cx="14002799" cy="215417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999" dirty="0" err="1">
                <a:solidFill>
                  <a:srgbClr val="033C5B"/>
                </a:solidFill>
                <a:latin typeface="Arial"/>
                <a:ea typeface="Arial"/>
                <a:cs typeface="Arial"/>
                <a:sym typeface="Arial"/>
              </a:rPr>
              <a:t>Τρέχουσ</a:t>
            </a:r>
            <a:r>
              <a:rPr lang="en-GB" sz="6999" dirty="0">
                <a:solidFill>
                  <a:srgbClr val="033C5B"/>
                </a:solidFill>
                <a:latin typeface="Arial"/>
                <a:ea typeface="Arial"/>
                <a:cs typeface="Arial"/>
                <a:sym typeface="Arial"/>
              </a:rPr>
              <a:t>α τεχνολογική κατάσταση της ΕΕΚ</a:t>
            </a:r>
            <a:endParaRPr sz="6999" dirty="0">
              <a:solidFill>
                <a:srgbClr val="033C5B"/>
              </a:solidFill>
              <a:latin typeface="Arial"/>
              <a:ea typeface="Arial"/>
              <a:cs typeface="Arial"/>
              <a:sym typeface="Arial"/>
            </a:endParaRPr>
          </a:p>
        </p:txBody>
      </p:sp>
      <p:sp>
        <p:nvSpPr>
          <p:cNvPr id="302" name="Google Shape;302;p11"/>
          <p:cNvSpPr txBox="1"/>
          <p:nvPr/>
        </p:nvSpPr>
        <p:spPr>
          <a:xfrm>
            <a:off x="864194" y="3046016"/>
            <a:ext cx="15465917" cy="4911409"/>
          </a:xfrm>
          <a:prstGeom prst="rect">
            <a:avLst/>
          </a:prstGeom>
          <a:noFill/>
          <a:ln>
            <a:noFill/>
          </a:ln>
        </p:spPr>
        <p:txBody>
          <a:bodyPr spcFirstLastPara="1" wrap="square" lIns="0" tIns="0" rIns="0" bIns="0" anchor="t" anchorCtr="0">
            <a:spAutoFit/>
          </a:bodyPr>
          <a:lstStyle/>
          <a:p>
            <a:pPr marL="571500" marR="0" lvl="0" indent="-571500" algn="l" rtl="0">
              <a:lnSpc>
                <a:spcPct val="101083"/>
              </a:lnSpc>
              <a:spcBef>
                <a:spcPts val="0"/>
              </a:spcBef>
              <a:spcAft>
                <a:spcPts val="0"/>
              </a:spcAft>
              <a:buClr>
                <a:srgbClr val="121212"/>
              </a:buClr>
              <a:buSzPts val="3600"/>
              <a:buFont typeface="Arial"/>
              <a:buChar char="•"/>
            </a:pPr>
            <a:r>
              <a:rPr lang="en-GB" sz="2800" dirty="0">
                <a:solidFill>
                  <a:srgbClr val="121212"/>
                </a:solidFill>
                <a:latin typeface="Arial"/>
                <a:ea typeface="Arial"/>
                <a:cs typeface="Arial"/>
                <a:sym typeface="Arial"/>
              </a:rPr>
              <a:t>Η </a:t>
            </a:r>
            <a:r>
              <a:rPr lang="en-GB" sz="2800" dirty="0" err="1">
                <a:solidFill>
                  <a:srgbClr val="121212"/>
                </a:solidFill>
                <a:latin typeface="Arial"/>
                <a:ea typeface="Arial"/>
                <a:cs typeface="Arial"/>
                <a:sym typeface="Arial"/>
              </a:rPr>
              <a:t>έλλειψη</a:t>
            </a:r>
            <a:r>
              <a:rPr lang="en-GB" sz="2800" dirty="0">
                <a:solidFill>
                  <a:srgbClr val="121212"/>
                </a:solidFill>
                <a:latin typeface="Arial"/>
                <a:ea typeface="Arial"/>
                <a:cs typeface="Arial"/>
                <a:sym typeface="Arial"/>
              </a:rPr>
              <a:t> π</a:t>
            </a:r>
            <a:r>
              <a:rPr lang="en-GB" sz="2800" dirty="0" err="1">
                <a:solidFill>
                  <a:srgbClr val="121212"/>
                </a:solidFill>
                <a:latin typeface="Arial"/>
                <a:ea typeface="Arial"/>
                <a:cs typeface="Arial"/>
                <a:sym typeface="Arial"/>
              </a:rPr>
              <a:t>ληροφοριών</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σχετικά</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με</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τη</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χρήση</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της</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τεχνολογί</a:t>
            </a:r>
            <a:r>
              <a:rPr lang="en-GB" sz="2800" dirty="0">
                <a:solidFill>
                  <a:srgbClr val="121212"/>
                </a:solidFill>
                <a:latin typeface="Arial"/>
                <a:ea typeface="Arial"/>
                <a:cs typeface="Arial"/>
                <a:sym typeface="Arial"/>
              </a:rPr>
              <a:t>ας στην Επαγγελματική Εκπαίδευση και Κατάρτιση (ΕΕΚ) οδήγησε σε έρευνα του ΟΟΣΑ στην Εσθονία, τη Νορβηγία και τη Σκωτία.</a:t>
            </a:r>
            <a:endParaRPr sz="1100" dirty="0"/>
          </a:p>
          <a:p>
            <a:pPr marL="571500" marR="0" lvl="0" indent="-571500" algn="l" rtl="0">
              <a:lnSpc>
                <a:spcPct val="101083"/>
              </a:lnSpc>
              <a:spcBef>
                <a:spcPts val="0"/>
              </a:spcBef>
              <a:spcAft>
                <a:spcPts val="0"/>
              </a:spcAft>
              <a:buClr>
                <a:srgbClr val="121212"/>
              </a:buClr>
              <a:buSzPts val="3600"/>
              <a:buFont typeface="Arial"/>
              <a:buChar char="•"/>
            </a:pPr>
            <a:r>
              <a:rPr lang="en-GB" sz="2800" dirty="0">
                <a:solidFill>
                  <a:srgbClr val="121212"/>
                </a:solidFill>
                <a:latin typeface="Arial"/>
                <a:ea typeface="Arial"/>
                <a:cs typeface="Arial"/>
                <a:sym typeface="Arial"/>
              </a:rPr>
              <a:t>Υπ</a:t>
            </a:r>
            <a:r>
              <a:rPr lang="en-GB" sz="2800" dirty="0" err="1">
                <a:solidFill>
                  <a:srgbClr val="121212"/>
                </a:solidFill>
                <a:latin typeface="Arial"/>
                <a:ea typeface="Arial"/>
                <a:cs typeface="Arial"/>
                <a:sym typeface="Arial"/>
              </a:rPr>
              <a:t>άρχουν</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δι</a:t>
            </a:r>
            <a:r>
              <a:rPr lang="en-GB" sz="2800" dirty="0">
                <a:solidFill>
                  <a:srgbClr val="121212"/>
                </a:solidFill>
                <a:latin typeface="Arial"/>
                <a:ea typeface="Arial"/>
                <a:cs typeface="Arial"/>
                <a:sym typeface="Arial"/>
              </a:rPr>
              <a:t>αφορές στη χρήση της τεχνολογίας μεταξύ των ιδρυμάτων ΕΕΚ, οι οποίες αντικατοπτρίζουν τις διαφορές στις δομές του συστήματος ΕΕΚ και στις πολιτικές τεχνολογίας.</a:t>
            </a:r>
            <a:endParaRPr sz="1100" dirty="0"/>
          </a:p>
          <a:p>
            <a:pPr marL="571500" marR="0" lvl="0" indent="-571500" algn="l" rtl="0">
              <a:lnSpc>
                <a:spcPct val="101083"/>
              </a:lnSpc>
              <a:spcBef>
                <a:spcPts val="0"/>
              </a:spcBef>
              <a:spcAft>
                <a:spcPts val="0"/>
              </a:spcAft>
              <a:buClr>
                <a:srgbClr val="121212"/>
              </a:buClr>
              <a:buSzPts val="3600"/>
              <a:buFont typeface="Arial"/>
              <a:buChar char="•"/>
            </a:pPr>
            <a:r>
              <a:rPr lang="en-GB" sz="2800" dirty="0" err="1">
                <a:solidFill>
                  <a:srgbClr val="121212"/>
                </a:solidFill>
                <a:latin typeface="Arial"/>
                <a:ea typeface="Arial"/>
                <a:cs typeface="Arial"/>
                <a:sym typeface="Arial"/>
              </a:rPr>
              <a:t>Ψηφι</a:t>
            </a:r>
            <a:r>
              <a:rPr lang="en-GB" sz="2800" dirty="0">
                <a:solidFill>
                  <a:srgbClr val="121212"/>
                </a:solidFill>
                <a:latin typeface="Arial"/>
                <a:ea typeface="Arial"/>
                <a:cs typeface="Arial"/>
                <a:sym typeface="Arial"/>
              </a:rPr>
              <a:t>ακά εργαλεία όπως εξετάσεις, τεστ, αξιολογήσεις και εικονικές συναντήσεις χρησιμοποιούνται ευρέως σε όλες τις εξεταζόμενες χώρες.</a:t>
            </a:r>
            <a:endParaRPr sz="1100" dirty="0"/>
          </a:p>
          <a:p>
            <a:pPr marL="571500" marR="0" lvl="0" indent="-571500" algn="l" rtl="0">
              <a:lnSpc>
                <a:spcPct val="101083"/>
              </a:lnSpc>
              <a:spcBef>
                <a:spcPts val="0"/>
              </a:spcBef>
              <a:spcAft>
                <a:spcPts val="0"/>
              </a:spcAft>
              <a:buClr>
                <a:srgbClr val="121212"/>
              </a:buClr>
              <a:buSzPts val="3600"/>
              <a:buFont typeface="Arial"/>
              <a:buChar char="•"/>
            </a:pPr>
            <a:r>
              <a:rPr lang="en-GB" sz="2800" dirty="0">
                <a:solidFill>
                  <a:srgbClr val="121212"/>
                </a:solidFill>
                <a:latin typeface="Arial"/>
                <a:ea typeface="Arial"/>
                <a:cs typeface="Arial"/>
                <a:sym typeface="Arial"/>
              </a:rPr>
              <a:t>Τα </a:t>
            </a:r>
            <a:r>
              <a:rPr lang="en-GB" sz="2800" dirty="0" err="1">
                <a:solidFill>
                  <a:srgbClr val="121212"/>
                </a:solidFill>
                <a:latin typeface="Arial"/>
                <a:ea typeface="Arial"/>
                <a:cs typeface="Arial"/>
                <a:sym typeface="Arial"/>
              </a:rPr>
              <a:t>συστήμ</a:t>
            </a:r>
            <a:r>
              <a:rPr lang="en-GB" sz="2800" dirty="0">
                <a:solidFill>
                  <a:srgbClr val="121212"/>
                </a:solidFill>
                <a:latin typeface="Arial"/>
                <a:ea typeface="Arial"/>
                <a:cs typeface="Arial"/>
                <a:sym typeface="Arial"/>
              </a:rPr>
              <a:t>ατα σχολικών πληροφοριών είναι διαδεδομένα στη Νορβηγία και την Εσθονία, αλλά λιγότερο διαδεδομένα στη Σκωτία.</a:t>
            </a:r>
            <a:endParaRPr sz="1100" dirty="0"/>
          </a:p>
          <a:p>
            <a:pPr marL="571500" marR="0" lvl="0" indent="-571500" algn="l" rtl="0">
              <a:lnSpc>
                <a:spcPct val="101083"/>
              </a:lnSpc>
              <a:spcBef>
                <a:spcPts val="0"/>
              </a:spcBef>
              <a:spcAft>
                <a:spcPts val="0"/>
              </a:spcAft>
              <a:buClr>
                <a:srgbClr val="121212"/>
              </a:buClr>
              <a:buSzPts val="3600"/>
              <a:buFont typeface="Arial"/>
              <a:buChar char="•"/>
            </a:pPr>
            <a:r>
              <a:rPr lang="en-GB" sz="2800" dirty="0">
                <a:solidFill>
                  <a:srgbClr val="121212"/>
                </a:solidFill>
                <a:latin typeface="Arial"/>
                <a:ea typeface="Arial"/>
                <a:cs typeface="Arial"/>
                <a:sym typeface="Arial"/>
              </a:rPr>
              <a:t>Η </a:t>
            </a:r>
            <a:r>
              <a:rPr lang="en-GB" sz="2800" dirty="0" err="1">
                <a:solidFill>
                  <a:srgbClr val="121212"/>
                </a:solidFill>
                <a:latin typeface="Arial"/>
                <a:ea typeface="Arial"/>
                <a:cs typeface="Arial"/>
                <a:sym typeface="Arial"/>
              </a:rPr>
              <a:t>ρομ</a:t>
            </a:r>
            <a:r>
              <a:rPr lang="en-GB" sz="2800" dirty="0">
                <a:solidFill>
                  <a:srgbClr val="121212"/>
                </a:solidFill>
                <a:latin typeface="Arial"/>
                <a:ea typeface="Arial"/>
                <a:cs typeface="Arial"/>
                <a:sym typeface="Arial"/>
              </a:rPr>
              <a:t>ποτική και οι προσομοιωτές είναι πιο διαδεδομένα στη Νορβηγία και την Εσθονία σε σύγκριση με τη Σκωτία.</a:t>
            </a:r>
            <a:endParaRPr sz="1100" dirty="0"/>
          </a:p>
        </p:txBody>
      </p:sp>
      <p:sp>
        <p:nvSpPr>
          <p:cNvPr id="303" name="Google Shape;303;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1"/>
          <p:cNvSpPr txBox="1"/>
          <p:nvPr/>
        </p:nvSpPr>
        <p:spPr>
          <a:xfrm>
            <a:off x="1174262" y="8374275"/>
            <a:ext cx="120082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dirty="0" err="1">
                <a:solidFill>
                  <a:schemeClr val="dk1"/>
                </a:solidFill>
                <a:latin typeface="Calibri"/>
                <a:ea typeface="Calibri"/>
                <a:cs typeface="Calibri"/>
                <a:sym typeface="Calibri"/>
              </a:rPr>
              <a:t>Πηγή</a:t>
            </a:r>
            <a:r>
              <a:rPr lang="en-GB" sz="1800" i="1" dirty="0">
                <a:solidFill>
                  <a:schemeClr val="dk1"/>
                </a:solidFill>
                <a:latin typeface="Calibri"/>
                <a:ea typeface="Calibri"/>
                <a:cs typeface="Calibri"/>
                <a:sym typeface="Calibri"/>
              </a:rPr>
              <a:t>: </a:t>
            </a:r>
            <a:r>
              <a:rPr lang="en-GB" sz="1800" i="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800" i="1" dirty="0">
                <a:solidFill>
                  <a:schemeClr val="dk1"/>
                </a:solidFill>
                <a:latin typeface="Calibri"/>
                <a:ea typeface="Calibri"/>
                <a:cs typeface="Calibri"/>
                <a:sym typeface="Calibri"/>
              </a:rPr>
              <a:t>//www.oecd-ilibrary.org/sites/eb90e4d8-en/index.html?itemId=/content/component/eb90e4d8-en </a:t>
            </a:r>
            <a:endParaRPr sz="1800" i="1" dirty="0">
              <a:solidFill>
                <a:schemeClr val="dk1"/>
              </a:solidFill>
              <a:latin typeface="Calibri"/>
              <a:ea typeface="Calibri"/>
              <a:cs typeface="Calibri"/>
              <a:sym typeface="Calibri"/>
            </a:endParaRPr>
          </a:p>
        </p:txBody>
      </p:sp>
      <p:sp>
        <p:nvSpPr>
          <p:cNvPr id="306" name="Google Shape;306;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9" name="Google Shape;309;p11"/>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71604691-97A3-6F9F-57DC-BE1736869397}"/>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3"/>
        <p:cNvGrpSpPr/>
        <p:nvPr/>
      </p:nvGrpSpPr>
      <p:grpSpPr>
        <a:xfrm>
          <a:off x="0" y="0"/>
          <a:ext cx="0" cy="0"/>
          <a:chOff x="0" y="0"/>
          <a:chExt cx="0" cy="0"/>
        </a:xfrm>
      </p:grpSpPr>
      <p:sp>
        <p:nvSpPr>
          <p:cNvPr id="314" name="Google Shape;314;p1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2"/>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Καινοτόμες τεχνολογίες στην ΕΕΚ</a:t>
            </a:r>
            <a:endParaRPr sz="6999">
              <a:solidFill>
                <a:srgbClr val="033C5B"/>
              </a:solidFill>
              <a:latin typeface="Arial"/>
              <a:ea typeface="Arial"/>
              <a:cs typeface="Arial"/>
              <a:sym typeface="Arial"/>
            </a:endParaRPr>
          </a:p>
        </p:txBody>
      </p:sp>
      <p:sp>
        <p:nvSpPr>
          <p:cNvPr id="317" name="Google Shape;317;p1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2" name="Google Shape;322;p12"/>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23" name="Google Shape;323;p12"/>
          <p:cNvGrpSpPr/>
          <p:nvPr/>
        </p:nvGrpSpPr>
        <p:grpSpPr>
          <a:xfrm>
            <a:off x="277091" y="3393466"/>
            <a:ext cx="16282222" cy="2875669"/>
            <a:chOff x="1667" y="2390427"/>
            <a:chExt cx="16174274" cy="2151748"/>
          </a:xfrm>
          <a:solidFill>
            <a:schemeClr val="accent6">
              <a:lumMod val="20000"/>
              <a:lumOff val="80000"/>
            </a:schemeClr>
          </a:solidFill>
        </p:grpSpPr>
        <p:sp>
          <p:nvSpPr>
            <p:cNvPr id="324" name="Google Shape;324;p12"/>
            <p:cNvSpPr/>
            <p:nvPr/>
          </p:nvSpPr>
          <p:spPr>
            <a:xfrm>
              <a:off x="1667" y="2390427"/>
              <a:ext cx="3586247" cy="2151748"/>
            </a:xfrm>
            <a:prstGeom prst="rect">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25" name="Google Shape;325;p12"/>
            <p:cNvSpPr txBox="1"/>
            <p:nvPr/>
          </p:nvSpPr>
          <p:spPr>
            <a:xfrm>
              <a:off x="1667" y="2390427"/>
              <a:ext cx="3586247" cy="2151748"/>
            </a:xfrm>
            <a:prstGeom prst="rect">
              <a:avLst/>
            </a:prstGeom>
            <a:grp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bg2">
                      <a:lumMod val="75000"/>
                    </a:schemeClr>
                  </a:solidFill>
                  <a:latin typeface="Calibri"/>
                  <a:ea typeface="Calibri"/>
                  <a:cs typeface="Calibri"/>
                  <a:sym typeface="Calibri"/>
                </a:rPr>
                <a:t>Συστήματα διαχείρισης μάθησης (LMS):</a:t>
              </a:r>
              <a:endParaRPr sz="2300">
                <a:solidFill>
                  <a:schemeClr val="bg2">
                    <a:lumMod val="75000"/>
                  </a:schemeClr>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bg2">
                      <a:lumMod val="75000"/>
                    </a:schemeClr>
                  </a:solidFill>
                  <a:latin typeface="Calibri"/>
                  <a:ea typeface="Calibri"/>
                  <a:cs typeface="Calibri"/>
                  <a:sym typeface="Calibri"/>
                </a:rPr>
                <a:t>Πλατφόρμες όπως το Moodle και το Blackboard βελτιώνουν τη διαχείριση μαθημάτων, την παροχή περιεχομένου και την αξιολόγηση.</a:t>
              </a:r>
              <a:endParaRPr sz="1800" b="0" i="0" u="none" strike="noStrike" cap="none">
                <a:solidFill>
                  <a:schemeClr val="bg2">
                    <a:lumMod val="75000"/>
                  </a:schemeClr>
                </a:solidFill>
                <a:latin typeface="Calibri"/>
                <a:ea typeface="Calibri"/>
                <a:cs typeface="Calibri"/>
                <a:sym typeface="Calibri"/>
              </a:endParaRPr>
            </a:p>
          </p:txBody>
        </p:sp>
        <p:sp>
          <p:nvSpPr>
            <p:cNvPr id="326" name="Google Shape;326;p12"/>
            <p:cNvSpPr/>
            <p:nvPr/>
          </p:nvSpPr>
          <p:spPr>
            <a:xfrm>
              <a:off x="3623827" y="3344801"/>
              <a:ext cx="537937" cy="243000"/>
            </a:xfrm>
            <a:prstGeom prst="rightArrow">
              <a:avLst>
                <a:gd name="adj1" fmla="val 50000"/>
                <a:gd name="adj2" fmla="val 50000"/>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27" name="Google Shape;327;p12"/>
            <p:cNvSpPr/>
            <p:nvPr/>
          </p:nvSpPr>
          <p:spPr>
            <a:xfrm>
              <a:off x="4197676" y="2390427"/>
              <a:ext cx="3586247" cy="2151748"/>
            </a:xfrm>
            <a:prstGeom prst="rect">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28" name="Google Shape;328;p12"/>
            <p:cNvSpPr txBox="1"/>
            <p:nvPr/>
          </p:nvSpPr>
          <p:spPr>
            <a:xfrm>
              <a:off x="4197676" y="2390427"/>
              <a:ext cx="3586247" cy="2151748"/>
            </a:xfrm>
            <a:prstGeom prst="rect">
              <a:avLst/>
            </a:prstGeom>
            <a:grp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bg2">
                      <a:lumMod val="75000"/>
                    </a:schemeClr>
                  </a:solidFill>
                  <a:latin typeface="Calibri"/>
                  <a:ea typeface="Calibri"/>
                  <a:cs typeface="Calibri"/>
                  <a:sym typeface="Calibri"/>
                </a:rPr>
                <a:t>Εικονική πραγματικότητα (VR):</a:t>
              </a:r>
              <a:endParaRPr sz="2300">
                <a:solidFill>
                  <a:schemeClr val="bg2">
                    <a:lumMod val="75000"/>
                  </a:schemeClr>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bg2">
                      <a:lumMod val="75000"/>
                    </a:schemeClr>
                  </a:solidFill>
                  <a:latin typeface="Calibri"/>
                  <a:ea typeface="Calibri"/>
                  <a:cs typeface="Calibri"/>
                  <a:sym typeface="Calibri"/>
                </a:rPr>
                <a:t>Περιβάλλοντα εμβύθισης για πρακτική εξάσκηση σε ασφαλή, ελεγχόμενα περιβάλλοντα (π.χ. προσομοιώσεις εικονικής πραγματικότητας για εμπορικές δεξιότητες ή ιατρική εκπαίδευση).</a:t>
              </a:r>
              <a:endParaRPr sz="1800" b="0" i="0" u="none" strike="noStrike" cap="none">
                <a:solidFill>
                  <a:schemeClr val="bg2">
                    <a:lumMod val="75000"/>
                  </a:schemeClr>
                </a:solidFill>
                <a:latin typeface="Calibri"/>
                <a:ea typeface="Calibri"/>
                <a:cs typeface="Calibri"/>
                <a:sym typeface="Calibri"/>
              </a:endParaRPr>
            </a:p>
          </p:txBody>
        </p:sp>
        <p:sp>
          <p:nvSpPr>
            <p:cNvPr id="329" name="Google Shape;329;p12"/>
            <p:cNvSpPr/>
            <p:nvPr/>
          </p:nvSpPr>
          <p:spPr>
            <a:xfrm>
              <a:off x="7819836" y="3344801"/>
              <a:ext cx="537937" cy="243000"/>
            </a:xfrm>
            <a:prstGeom prst="rightArrow">
              <a:avLst>
                <a:gd name="adj1" fmla="val 50000"/>
                <a:gd name="adj2" fmla="val 50000"/>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30" name="Google Shape;330;p12"/>
            <p:cNvSpPr/>
            <p:nvPr/>
          </p:nvSpPr>
          <p:spPr>
            <a:xfrm>
              <a:off x="8393685" y="2390427"/>
              <a:ext cx="3586247" cy="2151748"/>
            </a:xfrm>
            <a:prstGeom prst="rect">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31" name="Google Shape;331;p12"/>
            <p:cNvSpPr txBox="1"/>
            <p:nvPr/>
          </p:nvSpPr>
          <p:spPr>
            <a:xfrm>
              <a:off x="8393685" y="2390427"/>
              <a:ext cx="3586247" cy="2151748"/>
            </a:xfrm>
            <a:prstGeom prst="rect">
              <a:avLst/>
            </a:prstGeom>
            <a:grp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dirty="0">
                  <a:solidFill>
                    <a:schemeClr val="bg2">
                      <a:lumMod val="75000"/>
                    </a:schemeClr>
                  </a:solidFill>
                  <a:latin typeface="Calibri"/>
                  <a:ea typeface="Calibri"/>
                  <a:cs typeface="Calibri"/>
                  <a:sym typeface="Calibri"/>
                </a:rPr>
                <a:t>Επα</a:t>
              </a:r>
              <a:r>
                <a:rPr lang="en-GB" sz="2300" b="1" dirty="0" err="1">
                  <a:solidFill>
                    <a:schemeClr val="bg2">
                      <a:lumMod val="75000"/>
                    </a:schemeClr>
                  </a:solidFill>
                  <a:latin typeface="Calibri"/>
                  <a:ea typeface="Calibri"/>
                  <a:cs typeface="Calibri"/>
                  <a:sym typeface="Calibri"/>
                </a:rPr>
                <a:t>υξημένη</a:t>
              </a:r>
              <a:r>
                <a:rPr lang="en-GB" sz="2300" b="1" dirty="0">
                  <a:solidFill>
                    <a:schemeClr val="bg2">
                      <a:lumMod val="75000"/>
                    </a:schemeClr>
                  </a:solidFill>
                  <a:latin typeface="Calibri"/>
                  <a:ea typeface="Calibri"/>
                  <a:cs typeface="Calibri"/>
                  <a:sym typeface="Calibri"/>
                </a:rPr>
                <a:t> </a:t>
              </a:r>
              <a:r>
                <a:rPr lang="en-GB" sz="2300" b="1" dirty="0" err="1">
                  <a:solidFill>
                    <a:schemeClr val="bg2">
                      <a:lumMod val="75000"/>
                    </a:schemeClr>
                  </a:solidFill>
                  <a:latin typeface="Calibri"/>
                  <a:ea typeface="Calibri"/>
                  <a:cs typeface="Calibri"/>
                  <a:sym typeface="Calibri"/>
                </a:rPr>
                <a:t>Πρ</a:t>
              </a:r>
              <a:r>
                <a:rPr lang="en-GB" sz="2300" b="1" dirty="0">
                  <a:solidFill>
                    <a:schemeClr val="bg2">
                      <a:lumMod val="75000"/>
                    </a:schemeClr>
                  </a:solidFill>
                  <a:latin typeface="Calibri"/>
                  <a:ea typeface="Calibri"/>
                  <a:cs typeface="Calibri"/>
                  <a:sym typeface="Calibri"/>
                </a:rPr>
                <a:t>αγματικότητα (AR):</a:t>
              </a:r>
              <a:endParaRPr sz="2300" dirty="0">
                <a:solidFill>
                  <a:schemeClr val="bg2">
                    <a:lumMod val="75000"/>
                  </a:schemeClr>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dirty="0">
                  <a:solidFill>
                    <a:schemeClr val="bg2">
                      <a:lumMod val="75000"/>
                    </a:schemeClr>
                  </a:solidFill>
                  <a:latin typeface="Calibri"/>
                  <a:ea typeface="Calibri"/>
                  <a:cs typeface="Calibri"/>
                  <a:sym typeface="Calibri"/>
                </a:rPr>
                <a:t>Επ</a:t>
              </a:r>
              <a:r>
                <a:rPr lang="en-GB" sz="1800" b="1" i="0" u="none" strike="noStrike" cap="none" dirty="0" err="1">
                  <a:solidFill>
                    <a:schemeClr val="bg2">
                      <a:lumMod val="75000"/>
                    </a:schemeClr>
                  </a:solidFill>
                  <a:latin typeface="Calibri"/>
                  <a:ea typeface="Calibri"/>
                  <a:cs typeface="Calibri"/>
                  <a:sym typeface="Calibri"/>
                </a:rPr>
                <a:t>ικάλυψη</a:t>
              </a:r>
              <a:r>
                <a:rPr lang="en-GB" sz="1800" b="1" i="0" u="none" strike="noStrike" cap="none" dirty="0">
                  <a:solidFill>
                    <a:schemeClr val="bg2">
                      <a:lumMod val="75000"/>
                    </a:schemeClr>
                  </a:solidFill>
                  <a:latin typeface="Calibri"/>
                  <a:ea typeface="Calibri"/>
                  <a:cs typeface="Calibri"/>
                  <a:sym typeface="Calibri"/>
                </a:rPr>
                <a:t> </a:t>
              </a:r>
              <a:r>
                <a:rPr lang="en-GB" sz="1800" b="1" i="0" u="none" strike="noStrike" cap="none" dirty="0" err="1">
                  <a:solidFill>
                    <a:schemeClr val="bg2">
                      <a:lumMod val="75000"/>
                    </a:schemeClr>
                  </a:solidFill>
                  <a:latin typeface="Calibri"/>
                  <a:ea typeface="Calibri"/>
                  <a:cs typeface="Calibri"/>
                  <a:sym typeface="Calibri"/>
                </a:rPr>
                <a:t>ψηφι</a:t>
              </a:r>
              <a:r>
                <a:rPr lang="en-GB" sz="1800" b="1" i="0" u="none" strike="noStrike" cap="none" dirty="0">
                  <a:solidFill>
                    <a:schemeClr val="bg2">
                      <a:lumMod val="75000"/>
                    </a:schemeClr>
                  </a:solidFill>
                  <a:latin typeface="Calibri"/>
                  <a:ea typeface="Calibri"/>
                  <a:cs typeface="Calibri"/>
                  <a:sym typeface="Calibri"/>
                </a:rPr>
                <a:t>ακών πληροφοριών στον πραγματικό κόσμο, χρήσιμη για διαδραστικές μαθησιακές εμπειρίες σε τομείς όπως η μηχανική ή η υγειονομική περίθαλψη.</a:t>
              </a:r>
              <a:endParaRPr sz="1800" b="0" i="0" u="none" strike="noStrike" cap="none" dirty="0">
                <a:solidFill>
                  <a:schemeClr val="bg2">
                    <a:lumMod val="75000"/>
                  </a:schemeClr>
                </a:solidFill>
                <a:latin typeface="Calibri"/>
                <a:ea typeface="Calibri"/>
                <a:cs typeface="Calibri"/>
                <a:sym typeface="Calibri"/>
              </a:endParaRPr>
            </a:p>
          </p:txBody>
        </p:sp>
        <p:sp>
          <p:nvSpPr>
            <p:cNvPr id="332" name="Google Shape;332;p12"/>
            <p:cNvSpPr/>
            <p:nvPr/>
          </p:nvSpPr>
          <p:spPr>
            <a:xfrm>
              <a:off x="12015845" y="3344801"/>
              <a:ext cx="537937" cy="243000"/>
            </a:xfrm>
            <a:prstGeom prst="rightArrow">
              <a:avLst>
                <a:gd name="adj1" fmla="val 50000"/>
                <a:gd name="adj2" fmla="val 50000"/>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33" name="Google Shape;333;p12"/>
            <p:cNvSpPr/>
            <p:nvPr/>
          </p:nvSpPr>
          <p:spPr>
            <a:xfrm>
              <a:off x="12589694" y="2390427"/>
              <a:ext cx="3586247" cy="2151748"/>
            </a:xfrm>
            <a:prstGeom prst="rect">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34" name="Google Shape;334;p12"/>
            <p:cNvSpPr txBox="1"/>
            <p:nvPr/>
          </p:nvSpPr>
          <p:spPr>
            <a:xfrm>
              <a:off x="12589694" y="2390427"/>
              <a:ext cx="3586247" cy="2151748"/>
            </a:xfrm>
            <a:prstGeom prst="rect">
              <a:avLst/>
            </a:prstGeom>
            <a:grp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bg2">
                      <a:lumMod val="75000"/>
                    </a:schemeClr>
                  </a:solidFill>
                  <a:latin typeface="Calibri"/>
                  <a:ea typeface="Calibri"/>
                  <a:cs typeface="Calibri"/>
                  <a:sym typeface="Calibri"/>
                </a:rPr>
                <a:t>Τεχνητή νοημοσύνη (AI):</a:t>
              </a:r>
              <a:endParaRPr sz="2300">
                <a:solidFill>
                  <a:schemeClr val="bg2">
                    <a:lumMod val="75000"/>
                  </a:schemeClr>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bg2">
                      <a:lumMod val="75000"/>
                    </a:schemeClr>
                  </a:solidFill>
                  <a:latin typeface="Calibri"/>
                  <a:ea typeface="Calibri"/>
                  <a:cs typeface="Calibri"/>
                  <a:sym typeface="Calibri"/>
                </a:rPr>
                <a:t>Εξατομικευμένες μαθησιακές διαδρομές με τη χρήση αλγορίθμων τεχνητής νοημοσύνης, chatbots για την υποστήριξη των μαθητών και ανάλυση δεδομένων για την προσαρμογή των μαθησιακών εμπειριών. </a:t>
              </a:r>
              <a:endParaRPr sz="1800" b="0" i="0" u="none" strike="noStrike" cap="none">
                <a:solidFill>
                  <a:schemeClr val="bg2">
                    <a:lumMod val="75000"/>
                  </a:schemeClr>
                </a:solidFill>
                <a:latin typeface="Calibri"/>
                <a:ea typeface="Calibri"/>
                <a:cs typeface="Calibri"/>
                <a:sym typeface="Calibri"/>
              </a:endParaRPr>
            </a:p>
          </p:txBody>
        </p:sp>
      </p:grpSp>
      <p:sp>
        <p:nvSpPr>
          <p:cNvPr id="2" name="Google Shape;133;p4">
            <a:extLst>
              <a:ext uri="{FF2B5EF4-FFF2-40B4-BE49-F238E27FC236}">
                <a16:creationId xmlns:a16="http://schemas.microsoft.com/office/drawing/2014/main" id="{B28B4F0E-F02D-34A9-1D6F-4230BB6D38AB}"/>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38"/>
        <p:cNvGrpSpPr/>
        <p:nvPr/>
      </p:nvGrpSpPr>
      <p:grpSpPr>
        <a:xfrm>
          <a:off x="0" y="0"/>
          <a:ext cx="0" cy="0"/>
          <a:chOff x="0" y="0"/>
          <a:chExt cx="0" cy="0"/>
        </a:xfrm>
      </p:grpSpPr>
      <p:sp>
        <p:nvSpPr>
          <p:cNvPr id="339" name="Google Shape;339;p13"/>
          <p:cNvSpPr/>
          <p:nvPr/>
        </p:nvSpPr>
        <p:spPr>
          <a:xfrm>
            <a:off x="17364025" y="-134613"/>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3"/>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Κα</a:t>
            </a:r>
            <a:r>
              <a:rPr lang="en-GB" sz="6999" dirty="0" err="1">
                <a:solidFill>
                  <a:srgbClr val="033C5B"/>
                </a:solidFill>
                <a:latin typeface="Arial"/>
                <a:ea typeface="Arial"/>
                <a:cs typeface="Arial"/>
                <a:sym typeface="Arial"/>
              </a:rPr>
              <a:t>ινοτόμες</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τεχνολογίες</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στην</a:t>
            </a:r>
            <a:r>
              <a:rPr lang="en-GB" sz="6999" dirty="0">
                <a:solidFill>
                  <a:srgbClr val="033C5B"/>
                </a:solidFill>
                <a:latin typeface="Arial"/>
                <a:ea typeface="Arial"/>
                <a:cs typeface="Arial"/>
                <a:sym typeface="Arial"/>
              </a:rPr>
              <a:t> ΕΕΚ</a:t>
            </a:r>
            <a:endParaRPr sz="6999" dirty="0">
              <a:solidFill>
                <a:srgbClr val="033C5B"/>
              </a:solidFill>
              <a:latin typeface="Arial"/>
              <a:ea typeface="Arial"/>
              <a:cs typeface="Arial"/>
              <a:sym typeface="Arial"/>
            </a:endParaRPr>
          </a:p>
        </p:txBody>
      </p:sp>
      <p:sp>
        <p:nvSpPr>
          <p:cNvPr id="342" name="Google Shape;342;p1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7" name="Google Shape;347;p13"/>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48" name="Google Shape;348;p13"/>
          <p:cNvGrpSpPr/>
          <p:nvPr/>
        </p:nvGrpSpPr>
        <p:grpSpPr>
          <a:xfrm>
            <a:off x="96982" y="3005046"/>
            <a:ext cx="16992099" cy="5169136"/>
            <a:chOff x="5954" y="1595440"/>
            <a:chExt cx="16823562" cy="3726333"/>
          </a:xfrm>
          <a:solidFill>
            <a:schemeClr val="accent6">
              <a:lumMod val="20000"/>
              <a:lumOff val="80000"/>
            </a:schemeClr>
          </a:solidFill>
        </p:grpSpPr>
        <p:sp>
          <p:nvSpPr>
            <p:cNvPr id="349" name="Google Shape;349;p13"/>
            <p:cNvSpPr/>
            <p:nvPr/>
          </p:nvSpPr>
          <p:spPr>
            <a:xfrm>
              <a:off x="5954" y="1595441"/>
              <a:ext cx="2963470" cy="3726332"/>
            </a:xfrm>
            <a:prstGeom prst="rect">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50" name="Google Shape;350;p13"/>
            <p:cNvSpPr txBox="1"/>
            <p:nvPr/>
          </p:nvSpPr>
          <p:spPr>
            <a:xfrm>
              <a:off x="5954" y="1595440"/>
              <a:ext cx="2963470" cy="3104809"/>
            </a:xfrm>
            <a:prstGeom prst="rect">
              <a:avLst/>
            </a:prstGeom>
            <a:grp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dirty="0" err="1">
                  <a:solidFill>
                    <a:schemeClr val="bg2">
                      <a:lumMod val="75000"/>
                    </a:schemeClr>
                  </a:solidFill>
                  <a:latin typeface="Calibri"/>
                  <a:ea typeface="Calibri"/>
                  <a:cs typeface="Calibri"/>
                  <a:sym typeface="Calibri"/>
                </a:rPr>
                <a:t>Εφ</a:t>
              </a:r>
              <a:r>
                <a:rPr lang="en-GB" sz="3200" b="1" dirty="0">
                  <a:solidFill>
                    <a:schemeClr val="bg2">
                      <a:lumMod val="75000"/>
                    </a:schemeClr>
                  </a:solidFill>
                  <a:latin typeface="Calibri"/>
                  <a:ea typeface="Calibri"/>
                  <a:cs typeface="Calibri"/>
                  <a:sym typeface="Calibri"/>
                </a:rPr>
                <a:t>αρμογές κινητής μάθησης:</a:t>
              </a:r>
              <a:endParaRPr sz="3200" dirty="0">
                <a:solidFill>
                  <a:schemeClr val="bg2">
                    <a:lumMod val="75000"/>
                  </a:schemeClr>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dirty="0" err="1">
                  <a:solidFill>
                    <a:schemeClr val="bg2">
                      <a:lumMod val="75000"/>
                    </a:schemeClr>
                  </a:solidFill>
                  <a:latin typeface="Calibri"/>
                  <a:ea typeface="Calibri"/>
                  <a:cs typeface="Calibri"/>
                  <a:sym typeface="Calibri"/>
                </a:rPr>
                <a:t>Προσ</a:t>
              </a:r>
              <a:r>
                <a:rPr lang="en-GB" sz="2400" b="1" i="0" u="none" strike="noStrike" cap="none" dirty="0">
                  <a:solidFill>
                    <a:schemeClr val="bg2">
                      <a:lumMod val="75000"/>
                    </a:schemeClr>
                  </a:solidFill>
                  <a:latin typeface="Calibri"/>
                  <a:ea typeface="Calibri"/>
                  <a:cs typeface="Calibri"/>
                  <a:sym typeface="Calibri"/>
                </a:rPr>
                <a:t>βάσιμη εκπαίδευση εν κινήσει, υποστηρίζοντας τη μικρομάθηση και την απόκτηση δεξιοτήτων just-in-time.</a:t>
              </a:r>
              <a:endParaRPr sz="2400" b="0" i="0" u="none" strike="noStrike" cap="none" dirty="0">
                <a:solidFill>
                  <a:schemeClr val="bg2">
                    <a:lumMod val="75000"/>
                  </a:schemeClr>
                </a:solidFill>
                <a:latin typeface="Calibri"/>
                <a:ea typeface="Calibri"/>
                <a:cs typeface="Calibri"/>
                <a:sym typeface="Calibri"/>
              </a:endParaRPr>
            </a:p>
          </p:txBody>
        </p:sp>
        <p:sp>
          <p:nvSpPr>
            <p:cNvPr id="351" name="Google Shape;351;p13"/>
            <p:cNvSpPr/>
            <p:nvPr/>
          </p:nvSpPr>
          <p:spPr>
            <a:xfrm>
              <a:off x="2997940" y="3337107"/>
              <a:ext cx="444520" cy="243000"/>
            </a:xfrm>
            <a:prstGeom prst="rightArrow">
              <a:avLst>
                <a:gd name="adj1" fmla="val 50000"/>
                <a:gd name="adj2" fmla="val 50000"/>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52" name="Google Shape;352;p13"/>
            <p:cNvSpPr/>
            <p:nvPr/>
          </p:nvSpPr>
          <p:spPr>
            <a:xfrm>
              <a:off x="3470977" y="1595441"/>
              <a:ext cx="2963470" cy="3726332"/>
            </a:xfrm>
            <a:prstGeom prst="rect">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53" name="Google Shape;353;p13"/>
            <p:cNvSpPr txBox="1"/>
            <p:nvPr/>
          </p:nvSpPr>
          <p:spPr>
            <a:xfrm>
              <a:off x="3470977" y="1595441"/>
              <a:ext cx="2963470" cy="3726332"/>
            </a:xfrm>
            <a:prstGeom prst="rect">
              <a:avLst/>
            </a:prstGeom>
            <a:grp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bg2">
                      <a:lumMod val="75000"/>
                    </a:schemeClr>
                  </a:solidFill>
                  <a:latin typeface="Calibri"/>
                  <a:ea typeface="Calibri"/>
                  <a:cs typeface="Calibri"/>
                  <a:sym typeface="Calibri"/>
                </a:rPr>
                <a:t>Εργαλεία συνεργασίας:</a:t>
              </a:r>
              <a:endParaRPr sz="3200">
                <a:solidFill>
                  <a:schemeClr val="bg2">
                    <a:lumMod val="75000"/>
                  </a:schemeClr>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bg2">
                      <a:lumMod val="75000"/>
                    </a:schemeClr>
                  </a:solidFill>
                  <a:latin typeface="Calibri"/>
                  <a:ea typeface="Calibri"/>
                  <a:cs typeface="Calibri"/>
                  <a:sym typeface="Calibri"/>
                </a:rPr>
                <a:t>Λογισμικά όπως το Microsoft Teams ή το Slack που προωθούν την επικοινωνία και τη συνεργασία σε έργα.</a:t>
              </a:r>
              <a:endParaRPr sz="2400" b="0" i="0" u="none" strike="noStrike" cap="none">
                <a:solidFill>
                  <a:schemeClr val="bg2">
                    <a:lumMod val="75000"/>
                  </a:schemeClr>
                </a:solidFill>
                <a:latin typeface="Calibri"/>
                <a:ea typeface="Calibri"/>
                <a:cs typeface="Calibri"/>
                <a:sym typeface="Calibri"/>
              </a:endParaRPr>
            </a:p>
          </p:txBody>
        </p:sp>
        <p:sp>
          <p:nvSpPr>
            <p:cNvPr id="354" name="Google Shape;354;p13"/>
            <p:cNvSpPr/>
            <p:nvPr/>
          </p:nvSpPr>
          <p:spPr>
            <a:xfrm>
              <a:off x="6462963" y="3337107"/>
              <a:ext cx="444520" cy="243000"/>
            </a:xfrm>
            <a:prstGeom prst="rightArrow">
              <a:avLst>
                <a:gd name="adj1" fmla="val 50000"/>
                <a:gd name="adj2" fmla="val 50000"/>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55" name="Google Shape;355;p13"/>
            <p:cNvSpPr/>
            <p:nvPr/>
          </p:nvSpPr>
          <p:spPr>
            <a:xfrm>
              <a:off x="6936000" y="1595441"/>
              <a:ext cx="2963470" cy="3726332"/>
            </a:xfrm>
            <a:prstGeom prst="rect">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56" name="Google Shape;356;p13"/>
            <p:cNvSpPr txBox="1"/>
            <p:nvPr/>
          </p:nvSpPr>
          <p:spPr>
            <a:xfrm>
              <a:off x="6936000" y="1595441"/>
              <a:ext cx="2963470" cy="3726332"/>
            </a:xfrm>
            <a:prstGeom prst="rect">
              <a:avLst/>
            </a:prstGeom>
            <a:grp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bg2">
                      <a:lumMod val="75000"/>
                    </a:schemeClr>
                  </a:solidFill>
                  <a:latin typeface="Calibri"/>
                  <a:ea typeface="Calibri"/>
                  <a:cs typeface="Calibri"/>
                  <a:sym typeface="Calibri"/>
                </a:rPr>
                <a:t>Ψηφιακός χώρος εργασίας:</a:t>
              </a:r>
              <a:endParaRPr sz="3200">
                <a:solidFill>
                  <a:schemeClr val="bg2">
                    <a:lumMod val="75000"/>
                  </a:schemeClr>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bg2">
                      <a:lumMod val="75000"/>
                    </a:schemeClr>
                  </a:solidFill>
                  <a:latin typeface="Calibri"/>
                  <a:ea typeface="Calibri"/>
                  <a:cs typeface="Calibri"/>
                  <a:sym typeface="Calibri"/>
                </a:rPr>
                <a:t>Τα εργαλεία πίνακα όπως το Miro ή το Jamboard επιτρέπουν τη διαδραστική ανταλλαγή ιδεών και την ομαδική επίλυση προβλημάτων.</a:t>
              </a:r>
              <a:endParaRPr sz="2400" b="0" i="0" u="none" strike="noStrike" cap="none">
                <a:solidFill>
                  <a:schemeClr val="bg2">
                    <a:lumMod val="75000"/>
                  </a:schemeClr>
                </a:solidFill>
                <a:latin typeface="Calibri"/>
                <a:ea typeface="Calibri"/>
                <a:cs typeface="Calibri"/>
                <a:sym typeface="Calibri"/>
              </a:endParaRPr>
            </a:p>
          </p:txBody>
        </p:sp>
        <p:sp>
          <p:nvSpPr>
            <p:cNvPr id="357" name="Google Shape;357;p13"/>
            <p:cNvSpPr/>
            <p:nvPr/>
          </p:nvSpPr>
          <p:spPr>
            <a:xfrm>
              <a:off x="9927986" y="3337107"/>
              <a:ext cx="444520" cy="243000"/>
            </a:xfrm>
            <a:prstGeom prst="rightArrow">
              <a:avLst>
                <a:gd name="adj1" fmla="val 50000"/>
                <a:gd name="adj2" fmla="val 50000"/>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58" name="Google Shape;358;p13"/>
            <p:cNvSpPr/>
            <p:nvPr/>
          </p:nvSpPr>
          <p:spPr>
            <a:xfrm>
              <a:off x="10401023" y="1595441"/>
              <a:ext cx="2963470" cy="3726332"/>
            </a:xfrm>
            <a:prstGeom prst="rect">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59" name="Google Shape;359;p13"/>
            <p:cNvSpPr txBox="1"/>
            <p:nvPr/>
          </p:nvSpPr>
          <p:spPr>
            <a:xfrm>
              <a:off x="10401023" y="1595441"/>
              <a:ext cx="2963470" cy="3726332"/>
            </a:xfrm>
            <a:prstGeom prst="rect">
              <a:avLst/>
            </a:prstGeom>
            <a:grp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bg2">
                      <a:lumMod val="75000"/>
                    </a:schemeClr>
                  </a:solidFill>
                  <a:latin typeface="Calibri"/>
                  <a:ea typeface="Calibri"/>
                  <a:cs typeface="Calibri"/>
                  <a:sym typeface="Calibri"/>
                </a:rPr>
                <a:t>Online προσομοιώσεις:</a:t>
              </a:r>
              <a:endParaRPr sz="3200">
                <a:solidFill>
                  <a:schemeClr val="bg2">
                    <a:lumMod val="75000"/>
                  </a:schemeClr>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bg2">
                      <a:lumMod val="75000"/>
                    </a:schemeClr>
                  </a:solidFill>
                  <a:latin typeface="Calibri"/>
                  <a:ea typeface="Calibri"/>
                  <a:cs typeface="Calibri"/>
                  <a:sym typeface="Calibri"/>
                </a:rPr>
                <a:t>Προσομοιωμένα περιβάλλοντα εργασίας για την εξάσκηση τεχνικών δεξιοτήτων χωρίς τον κίνδυνο ή το κόστος των δοκιμών στον πραγματικό κόσμο.</a:t>
              </a:r>
              <a:endParaRPr sz="2400" b="0" i="0" u="none" strike="noStrike" cap="none">
                <a:solidFill>
                  <a:schemeClr val="bg2">
                    <a:lumMod val="75000"/>
                  </a:schemeClr>
                </a:solidFill>
                <a:latin typeface="Calibri"/>
                <a:ea typeface="Calibri"/>
                <a:cs typeface="Calibri"/>
                <a:sym typeface="Calibri"/>
              </a:endParaRPr>
            </a:p>
          </p:txBody>
        </p:sp>
        <p:sp>
          <p:nvSpPr>
            <p:cNvPr id="360" name="Google Shape;360;p13"/>
            <p:cNvSpPr/>
            <p:nvPr/>
          </p:nvSpPr>
          <p:spPr>
            <a:xfrm>
              <a:off x="13393009" y="3337107"/>
              <a:ext cx="444520" cy="243000"/>
            </a:xfrm>
            <a:prstGeom prst="rightArrow">
              <a:avLst>
                <a:gd name="adj1" fmla="val 50000"/>
                <a:gd name="adj2" fmla="val 50000"/>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61" name="Google Shape;361;p13"/>
            <p:cNvSpPr/>
            <p:nvPr/>
          </p:nvSpPr>
          <p:spPr>
            <a:xfrm>
              <a:off x="13866046" y="1595441"/>
              <a:ext cx="2963470" cy="3726332"/>
            </a:xfrm>
            <a:prstGeom prst="rect">
              <a:avLst/>
            </a:prstGeom>
            <a:gr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362" name="Google Shape;362;p13"/>
            <p:cNvSpPr txBox="1"/>
            <p:nvPr/>
          </p:nvSpPr>
          <p:spPr>
            <a:xfrm>
              <a:off x="13866046" y="1595441"/>
              <a:ext cx="2963470" cy="3726332"/>
            </a:xfrm>
            <a:prstGeom prst="rect">
              <a:avLst/>
            </a:prstGeom>
            <a:grp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bg2">
                      <a:lumMod val="75000"/>
                    </a:schemeClr>
                  </a:solidFill>
                  <a:latin typeface="Calibri"/>
                  <a:ea typeface="Calibri"/>
                  <a:cs typeface="Calibri"/>
                  <a:sym typeface="Calibri"/>
                </a:rPr>
                <a:t>Ηλεκτρονικά χαρτοφυλάκια:</a:t>
              </a:r>
              <a:endParaRPr sz="3200">
                <a:solidFill>
                  <a:schemeClr val="bg2">
                    <a:lumMod val="75000"/>
                  </a:schemeClr>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bg2">
                      <a:lumMod val="75000"/>
                    </a:schemeClr>
                  </a:solidFill>
                  <a:latin typeface="Calibri"/>
                  <a:ea typeface="Calibri"/>
                  <a:cs typeface="Calibri"/>
                  <a:sym typeface="Calibri"/>
                </a:rPr>
                <a:t>Πλατφόρμες για να τεκμηριώνουν και να παρουσιάζουν οι μαθητές το έργο τους, αντικατοπτρίζοντας τις δεξιότητες και την πρόοδο της μάθησής τους.</a:t>
              </a:r>
              <a:endParaRPr sz="2400" b="0" i="0" u="none" strike="noStrike" cap="none">
                <a:solidFill>
                  <a:schemeClr val="bg2">
                    <a:lumMod val="75000"/>
                  </a:schemeClr>
                </a:solidFill>
                <a:latin typeface="Calibri"/>
                <a:ea typeface="Calibri"/>
                <a:cs typeface="Calibri"/>
                <a:sym typeface="Calibri"/>
              </a:endParaRPr>
            </a:p>
          </p:txBody>
        </p:sp>
      </p:grpSp>
      <p:sp>
        <p:nvSpPr>
          <p:cNvPr id="2" name="Google Shape;133;p4">
            <a:extLst>
              <a:ext uri="{FF2B5EF4-FFF2-40B4-BE49-F238E27FC236}">
                <a16:creationId xmlns:a16="http://schemas.microsoft.com/office/drawing/2014/main" id="{A6B74CCD-F823-0F71-3F36-C83524235C42}"/>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66"/>
        <p:cNvGrpSpPr/>
        <p:nvPr/>
      </p:nvGrpSpPr>
      <p:grpSpPr>
        <a:xfrm>
          <a:off x="0" y="0"/>
          <a:ext cx="0" cy="0"/>
          <a:chOff x="0" y="0"/>
          <a:chExt cx="0" cy="0"/>
        </a:xfrm>
      </p:grpSpPr>
      <p:sp>
        <p:nvSpPr>
          <p:cNvPr id="367" name="Google Shape;367;p14"/>
          <p:cNvSpPr/>
          <p:nvPr/>
        </p:nvSpPr>
        <p:spPr>
          <a:xfrm>
            <a:off x="17364025" y="-134613"/>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4"/>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VR στην τεχνική εκπαίδευση</a:t>
            </a:r>
            <a:endParaRPr sz="6999">
              <a:solidFill>
                <a:srgbClr val="033C5B"/>
              </a:solidFill>
              <a:latin typeface="Arial"/>
              <a:ea typeface="Arial"/>
              <a:cs typeface="Arial"/>
              <a:sym typeface="Arial"/>
            </a:endParaRPr>
          </a:p>
        </p:txBody>
      </p:sp>
      <p:sp>
        <p:nvSpPr>
          <p:cNvPr id="370" name="Google Shape;370;p1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2" name="Google Shape;372;p14" title="Virtual Reality Training in Career and Technical Education  Collections"/>
          <p:cNvPicPr preferRelativeResize="0"/>
          <p:nvPr/>
        </p:nvPicPr>
        <p:blipFill rotWithShape="1">
          <a:blip r:embed="rId3">
            <a:alphaModFix/>
          </a:blip>
          <a:srcRect/>
          <a:stretch/>
        </p:blipFill>
        <p:spPr>
          <a:xfrm>
            <a:off x="4309626" y="2096425"/>
            <a:ext cx="8825250" cy="6618950"/>
          </a:xfrm>
          <a:prstGeom prst="rect">
            <a:avLst/>
          </a:prstGeom>
          <a:noFill/>
          <a:ln>
            <a:noFill/>
          </a:ln>
        </p:spPr>
      </p:pic>
      <p:sp>
        <p:nvSpPr>
          <p:cNvPr id="373" name="Google Shape;373;p14"/>
          <p:cNvSpPr txBox="1"/>
          <p:nvPr/>
        </p:nvSpPr>
        <p:spPr>
          <a:xfrm>
            <a:off x="13178155" y="8074577"/>
            <a:ext cx="49929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Πηγή: </a:t>
            </a:r>
            <a:r>
              <a:rPr lang="en-GB"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800" i="1">
                <a:solidFill>
                  <a:schemeClr val="dk1"/>
                </a:solidFill>
                <a:latin typeface="Calibri"/>
                <a:ea typeface="Calibri"/>
                <a:cs typeface="Calibri"/>
                <a:sym typeface="Calibri"/>
              </a:rPr>
              <a:t>//youtu.be/4wPkObKYpeE?feature=shared </a:t>
            </a:r>
            <a:endParaRPr sz="1800" i="1">
              <a:solidFill>
                <a:schemeClr val="dk1"/>
              </a:solidFill>
              <a:latin typeface="Calibri"/>
              <a:ea typeface="Calibri"/>
              <a:cs typeface="Calibri"/>
              <a:sym typeface="Calibri"/>
            </a:endParaRPr>
          </a:p>
        </p:txBody>
      </p:sp>
      <p:sp>
        <p:nvSpPr>
          <p:cNvPr id="374" name="Google Shape;374;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7" name="Google Shape;377;p14"/>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0A6607E3-57E6-84BF-2FE4-4335570E1D83}"/>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81"/>
        <p:cNvGrpSpPr/>
        <p:nvPr/>
      </p:nvGrpSpPr>
      <p:grpSpPr>
        <a:xfrm>
          <a:off x="0" y="0"/>
          <a:ext cx="0" cy="0"/>
          <a:chOff x="0" y="0"/>
          <a:chExt cx="0" cy="0"/>
        </a:xfrm>
      </p:grpSpPr>
      <p:sp>
        <p:nvSpPr>
          <p:cNvPr id="382" name="Google Shape;382;p1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5"/>
          <p:cNvSpPr txBox="1"/>
          <p:nvPr/>
        </p:nvSpPr>
        <p:spPr>
          <a:xfrm>
            <a:off x="793856" y="776393"/>
            <a:ext cx="13865782" cy="215417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999" dirty="0">
                <a:solidFill>
                  <a:srgbClr val="033C5B"/>
                </a:solidFill>
                <a:latin typeface="Arial"/>
                <a:ea typeface="Arial"/>
                <a:cs typeface="Arial"/>
                <a:sym typeface="Arial"/>
              </a:rPr>
              <a:t>Η </a:t>
            </a:r>
            <a:r>
              <a:rPr lang="en-GB" sz="6999" dirty="0" err="1">
                <a:solidFill>
                  <a:srgbClr val="033C5B"/>
                </a:solidFill>
                <a:latin typeface="Arial"/>
                <a:ea typeface="Arial"/>
                <a:cs typeface="Arial"/>
                <a:sym typeface="Arial"/>
              </a:rPr>
              <a:t>τεχνολογί</a:t>
            </a:r>
            <a:r>
              <a:rPr lang="en-GB" sz="6999" dirty="0">
                <a:solidFill>
                  <a:srgbClr val="033C5B"/>
                </a:solidFill>
                <a:latin typeface="Arial"/>
                <a:ea typeface="Arial"/>
                <a:cs typeface="Arial"/>
                <a:sym typeface="Arial"/>
              </a:rPr>
              <a:t>α ως εργαλείο για την ευθυγράμμιση της βιομηχανίας</a:t>
            </a:r>
            <a:endParaRPr sz="6999" dirty="0">
              <a:solidFill>
                <a:srgbClr val="033C5B"/>
              </a:solidFill>
              <a:latin typeface="Arial"/>
              <a:ea typeface="Arial"/>
              <a:cs typeface="Arial"/>
              <a:sym typeface="Arial"/>
            </a:endParaRPr>
          </a:p>
        </p:txBody>
      </p:sp>
      <p:sp>
        <p:nvSpPr>
          <p:cNvPr id="385" name="Google Shape;385;p1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0" name="Google Shape;390;p15"/>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91" name="Google Shape;391;p15"/>
          <p:cNvGrpSpPr/>
          <p:nvPr/>
        </p:nvGrpSpPr>
        <p:grpSpPr>
          <a:xfrm>
            <a:off x="1144842" y="3555765"/>
            <a:ext cx="15330217" cy="4401609"/>
            <a:chOff x="350986" y="803832"/>
            <a:chExt cx="15330217" cy="4401609"/>
          </a:xfrm>
        </p:grpSpPr>
        <p:sp>
          <p:nvSpPr>
            <p:cNvPr id="392" name="Google Shape;392;p15"/>
            <p:cNvSpPr/>
            <p:nvPr/>
          </p:nvSpPr>
          <p:spPr>
            <a:xfrm>
              <a:off x="875441"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3" name="Google Shape;393;p15"/>
            <p:cNvSpPr/>
            <p:nvPr/>
          </p:nvSpPr>
          <p:spPr>
            <a:xfrm>
              <a:off x="1225077" y="1153468"/>
              <a:ext cx="941329" cy="941329"/>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4" name="Google Shape;394;p15"/>
            <p:cNvSpPr/>
            <p:nvPr/>
          </p:nvSpPr>
          <p:spPr>
            <a:xfrm>
              <a:off x="350986"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5" name="Google Shape;395;p15"/>
            <p:cNvSpPr txBox="1"/>
            <p:nvPr/>
          </p:nvSpPr>
          <p:spPr>
            <a:xfrm>
              <a:off x="350986"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b="1" cap="none">
                  <a:solidFill>
                    <a:schemeClr val="dk1"/>
                  </a:solidFill>
                  <a:latin typeface="Calibri"/>
                  <a:ea typeface="Calibri"/>
                  <a:cs typeface="Calibri"/>
                  <a:sym typeface="Calibri"/>
                </a:rPr>
                <a:t>ΓΕΦΎΡΩΣΗ ΑΚΑΔΗΜΑΪΚΏΝ ΚΑΙ ΒΙΟΜΗΧΑΝΙΚΏΝ ΠΡΑΚΤΙΚΏΝ</a:t>
              </a:r>
              <a:r>
                <a:rPr lang="en-GB" cap="none">
                  <a:solidFill>
                    <a:schemeClr val="dk1"/>
                  </a:solidFill>
                  <a:latin typeface="Calibri"/>
                  <a:ea typeface="Calibri"/>
                  <a:cs typeface="Calibri"/>
                  <a:sym typeface="Calibri"/>
                </a:rPr>
                <a:t>: ΒΟΗΘΟΎΝ ΣΤΗΝ ΕΥΘΥΓΡΆΜΜΙΣΗ ΤΩΝ ΕΜΠΕΙΡΙΏΝ ΣΤΗΝ ΤΆΞΗ ΜΕ ΤΙΣ ΠΡΑΓΜΑΤΙΚΈΣ ΠΡΟΣΔΟΚΊΕΣ ΤΗΣ ΒΙΟΜΗΧΑΝΊΑΣ.</a:t>
              </a:r>
              <a:endParaRPr>
                <a:solidFill>
                  <a:schemeClr val="dk1"/>
                </a:solidFill>
                <a:latin typeface="Calibri"/>
                <a:ea typeface="Calibri"/>
                <a:cs typeface="Calibri"/>
                <a:sym typeface="Calibri"/>
              </a:endParaRPr>
            </a:p>
          </p:txBody>
        </p:sp>
        <p:sp>
          <p:nvSpPr>
            <p:cNvPr id="396" name="Google Shape;396;p15"/>
            <p:cNvSpPr/>
            <p:nvPr/>
          </p:nvSpPr>
          <p:spPr>
            <a:xfrm>
              <a:off x="4035617"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7" name="Google Shape;397;p15"/>
            <p:cNvSpPr/>
            <p:nvPr/>
          </p:nvSpPr>
          <p:spPr>
            <a:xfrm>
              <a:off x="4385254" y="1153468"/>
              <a:ext cx="941329" cy="941329"/>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8" name="Google Shape;398;p15"/>
            <p:cNvSpPr/>
            <p:nvPr/>
          </p:nvSpPr>
          <p:spPr>
            <a:xfrm>
              <a:off x="3511163"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9" name="Google Shape;399;p15"/>
            <p:cNvSpPr txBox="1"/>
            <p:nvPr/>
          </p:nvSpPr>
          <p:spPr>
            <a:xfrm>
              <a:off x="3511163"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b="1" cap="none">
                  <a:solidFill>
                    <a:schemeClr val="dk1"/>
                  </a:solidFill>
                  <a:latin typeface="Calibri"/>
                  <a:ea typeface="Calibri"/>
                  <a:cs typeface="Calibri"/>
                  <a:sym typeface="Calibri"/>
                </a:rPr>
                <a:t>ΑΝΑΤΡΟΦΟΔΌΤΗΣΗ ΑΠΌ ΤΗ ΒΙΟΜΗΧΑΝΊΑ ΣΕ ΠΡΑΓΜΑΤΙΚΌ ΧΡΌΝΟ</a:t>
              </a:r>
              <a:r>
                <a:rPr lang="en-GB" cap="none">
                  <a:solidFill>
                    <a:schemeClr val="dk1"/>
                  </a:solidFill>
                  <a:latin typeface="Calibri"/>
                  <a:ea typeface="Calibri"/>
                  <a:cs typeface="Calibri"/>
                  <a:sym typeface="Calibri"/>
                </a:rPr>
                <a:t>: ΧΡΗΣΙΜΟΠΟΙΉΣΤΕ ΨΗΦΙΑΚΈΣ ΠΛΑΤΦΌΡΜΕΣ ΓΙΑ ΝΑ ΣΥΝΔΈΣΕΤΕ ΤΟΥΣ ΣΠΟΥΔΑΣΤΈΣ ΜΕ ΕΠΑΓΓΕΛΜΑΤΊΕΣ ΤΗΣ ΒΙΟΜΗΧΑΝΊΑΣ ΓΙΑ ΚΑΘΟΔΉΓΗΣΗ ΚΑΙ ΑΝΑΤΡΟΦΟΔΌΤΗΣΗ, ΔΙΑΣΦΑΛΊΖΟΝΤΑΣ ΌΤΙ ΤΟ ΠΡΌΓΡΑΜΜΑ ΣΠΟΥΔΏΝ ΠΑΡΑΜΈΝΕΙ ΣΥΝΑΦΈΣ ΜΕ ΤΑ ΤΡΈΧΟΝΤΑ ΠΡΌΤΥΠΑ ΤΗΣ ΒΙΟΜΗΧΑΝΊΑΣ.</a:t>
              </a:r>
              <a:endParaRPr>
                <a:solidFill>
                  <a:schemeClr val="dk1"/>
                </a:solidFill>
                <a:latin typeface="Calibri"/>
                <a:ea typeface="Calibri"/>
                <a:cs typeface="Calibri"/>
                <a:sym typeface="Calibri"/>
              </a:endParaRPr>
            </a:p>
          </p:txBody>
        </p:sp>
        <p:sp>
          <p:nvSpPr>
            <p:cNvPr id="400" name="Google Shape;400;p15"/>
            <p:cNvSpPr/>
            <p:nvPr/>
          </p:nvSpPr>
          <p:spPr>
            <a:xfrm>
              <a:off x="7195794"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1" name="Google Shape;401;p15"/>
            <p:cNvSpPr/>
            <p:nvPr/>
          </p:nvSpPr>
          <p:spPr>
            <a:xfrm>
              <a:off x="7545430" y="1153468"/>
              <a:ext cx="941329" cy="941329"/>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2" name="Google Shape;402;p15"/>
            <p:cNvSpPr/>
            <p:nvPr/>
          </p:nvSpPr>
          <p:spPr>
            <a:xfrm>
              <a:off x="6671339"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3" name="Google Shape;403;p15"/>
            <p:cNvSpPr txBox="1"/>
            <p:nvPr/>
          </p:nvSpPr>
          <p:spPr>
            <a:xfrm>
              <a:off x="6671339"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b="1" cap="none">
                  <a:solidFill>
                    <a:schemeClr val="dk1"/>
                  </a:solidFill>
                  <a:latin typeface="Calibri"/>
                  <a:ea typeface="Calibri"/>
                  <a:cs typeface="Calibri"/>
                  <a:sym typeface="Calibri"/>
                </a:rPr>
                <a:t>ΕΝΊΣΧΥΣΗ ΤΗΣ ΕΠΑΓΓΕΛΜΑΤΙΚΉΣ ΕΤΟΙΜΌΤΗΤΑΣ</a:t>
              </a:r>
              <a:r>
                <a:rPr lang="en-GB" cap="none">
                  <a:solidFill>
                    <a:schemeClr val="dk1"/>
                  </a:solidFill>
                  <a:latin typeface="Calibri"/>
                  <a:ea typeface="Calibri"/>
                  <a:cs typeface="Calibri"/>
                  <a:sym typeface="Calibri"/>
                </a:rPr>
                <a:t>: ΕΝΣΩΜΆΤΩΣΗ ΤΕΧΝΟΛΟΓΙΚΏΝ ΕΡΓΑΛΕΊΩΝ ΤΥΠΟΠΟΙΗΜΈΝΩΝ ΓΙΑ ΤΗ ΒΙΟΜΗΧΑΝΊΑ ΣΤΑ ΜΑΘΉΜΑΤΑ ΓΙΑ ΝΑ ΕΞΟΙΚΕΙΩΘΟΎΝ ΟΙ ΜΑΘΗΤΈΣ ΜΕ ΤΑ ΕΡΓΑΛΕΊΑ ΠΟΥ ΘΑ ΣΥΝΑΝΤΉΣΟΥΝ ΣΤΗΝ ΕΠΑΓΓΕΛΜΑΤΙΚΉ ΤΟΥΣ ΖΩΉ.</a:t>
              </a:r>
              <a:endParaRPr>
                <a:solidFill>
                  <a:schemeClr val="dk1"/>
                </a:solidFill>
                <a:latin typeface="Calibri"/>
                <a:ea typeface="Calibri"/>
                <a:cs typeface="Calibri"/>
                <a:sym typeface="Calibri"/>
              </a:endParaRPr>
            </a:p>
          </p:txBody>
        </p:sp>
        <p:sp>
          <p:nvSpPr>
            <p:cNvPr id="404" name="Google Shape;404;p15"/>
            <p:cNvSpPr/>
            <p:nvPr/>
          </p:nvSpPr>
          <p:spPr>
            <a:xfrm>
              <a:off x="10355970"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5" name="Google Shape;405;p15"/>
            <p:cNvSpPr/>
            <p:nvPr/>
          </p:nvSpPr>
          <p:spPr>
            <a:xfrm>
              <a:off x="10705607" y="1153468"/>
              <a:ext cx="941329" cy="941329"/>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6" name="Google Shape;406;p15"/>
            <p:cNvSpPr/>
            <p:nvPr/>
          </p:nvSpPr>
          <p:spPr>
            <a:xfrm>
              <a:off x="9831516"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7" name="Google Shape;407;p15"/>
            <p:cNvSpPr txBox="1"/>
            <p:nvPr/>
          </p:nvSpPr>
          <p:spPr>
            <a:xfrm>
              <a:off x="9831516"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b="1" cap="none">
                  <a:solidFill>
                    <a:schemeClr val="dk1"/>
                  </a:solidFill>
                  <a:latin typeface="Calibri"/>
                  <a:ea typeface="Calibri"/>
                  <a:cs typeface="Calibri"/>
                  <a:sym typeface="Calibri"/>
                </a:rPr>
                <a:t>ΣΥΝΕΧΉΣ ΑΠΌΚΤΗΣΗ ΔΕΞΙΟΤΉΤΩΝ</a:t>
              </a:r>
              <a:r>
                <a:rPr lang="en-GB" cap="none">
                  <a:solidFill>
                    <a:schemeClr val="dk1"/>
                  </a:solidFill>
                  <a:latin typeface="Calibri"/>
                  <a:ea typeface="Calibri"/>
                  <a:cs typeface="Calibri"/>
                  <a:sym typeface="Calibri"/>
                </a:rPr>
                <a:t>: ΑΞΙΟΠΟΙΉΣΤΕ ΤΙΣ ΔΙΑΔΙΚΤΥΑΚΈΣ ΠΛΑΤΦΌΡΜΕΣ ΜΆΘΗΣΗΣ ΓΙΑ ΕΠΙΚΑΙΡΟΠΟΙΗΜΈΝΗ ΚΑΤΆΡΤΙΣΗ ΚΑΙ ΠΙΣΤΟΠΟΙΉΣΕΙΣ ΠΟΥ ΑΝΑΓΝΩΡΊΖΟΝΤΑΙ ΚΑΙ ΕΚΤΙΜΏΝΤΑΙ ΑΠΌ ΤΟΥΣ ΕΤΑΊΡΟΥΣ ΤΟΥ ΚΛΆΔΟΥ.</a:t>
              </a:r>
              <a:endParaRPr>
                <a:solidFill>
                  <a:schemeClr val="dk1"/>
                </a:solidFill>
                <a:latin typeface="Calibri"/>
                <a:ea typeface="Calibri"/>
                <a:cs typeface="Calibri"/>
                <a:sym typeface="Calibri"/>
              </a:endParaRPr>
            </a:p>
          </p:txBody>
        </p:sp>
        <p:sp>
          <p:nvSpPr>
            <p:cNvPr id="408" name="Google Shape;408;p15"/>
            <p:cNvSpPr/>
            <p:nvPr/>
          </p:nvSpPr>
          <p:spPr>
            <a:xfrm>
              <a:off x="13516147"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9" name="Google Shape;409;p15"/>
            <p:cNvSpPr/>
            <p:nvPr/>
          </p:nvSpPr>
          <p:spPr>
            <a:xfrm>
              <a:off x="13865783" y="1153468"/>
              <a:ext cx="941329" cy="941329"/>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0" name="Google Shape;410;p15"/>
            <p:cNvSpPr/>
            <p:nvPr/>
          </p:nvSpPr>
          <p:spPr>
            <a:xfrm>
              <a:off x="12991692"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1" name="Google Shape;411;p15"/>
            <p:cNvSpPr txBox="1"/>
            <p:nvPr/>
          </p:nvSpPr>
          <p:spPr>
            <a:xfrm>
              <a:off x="12991692"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b="1" cap="none">
                  <a:solidFill>
                    <a:schemeClr val="dk1"/>
                  </a:solidFill>
                  <a:latin typeface="Calibri"/>
                  <a:ea typeface="Calibri"/>
                  <a:cs typeface="Calibri"/>
                  <a:sym typeface="Calibri"/>
                </a:rPr>
                <a:t>ΑΝΆΠΤΥΞΗ ΠΡΟΓΡΑΜΜΆΤΩΝ ΣΠΟΥΔΏΝ ΜΕ ΒΆΣΗ ΤΑ ΔΕΔΟΜΈΝΑ</a:t>
              </a:r>
              <a:r>
                <a:rPr lang="en-GB" cap="none">
                  <a:solidFill>
                    <a:schemeClr val="dk1"/>
                  </a:solidFill>
                  <a:latin typeface="Calibri"/>
                  <a:ea typeface="Calibri"/>
                  <a:cs typeface="Calibri"/>
                  <a:sym typeface="Calibri"/>
                </a:rPr>
                <a:t>: ΕΦΑΡΜΟΓΉ ΤΗΣ ΑΝΆΛΥΣΗΣ ΔΕΔΟΜΈΝΩΝ ΓΙΑ ΤΗΝ ΕΥΘΥΓΡΆΜΜΙΣΗ ΤΟΥ ΠΡΟΓΡΆΜΜΑΤΟΣ ΣΠΟΥΔΏΝ ΤΩΝ ΚΤΗΝΙΆΤΡΩΝ ΜΕ ΤΙΣ ΕΞΕΛΙΣΣΌΜΕΝΕΣ ΑΝΆΓΚΕΣ ΤΗΣ ΑΓΟΡΆΣ ΕΡΓΑΣΊΑΣ, ΜΕ ΠΡΟΣΑΡΜΟΓΉ ΣΤΙΣ ΤΆΣΕΙΣ ΠΟΥ ΑΝΑΔΕΙΚΝΎΟΝΤΑΙ ΑΠΌ ΤΑ ΣΥΣΤΉΜΑΤΑ ΠΛΗΡΟΦΌΡΗΣΗΣ ΤΗΣ ΑΓΟΡΆΣ ΕΡΓΑΣΊΑΣ.</a:t>
              </a:r>
              <a:endParaRPr>
                <a:solidFill>
                  <a:schemeClr val="dk1"/>
                </a:solidFill>
                <a:latin typeface="Calibri"/>
                <a:ea typeface="Calibri"/>
                <a:cs typeface="Calibri"/>
                <a:sym typeface="Calibri"/>
              </a:endParaRPr>
            </a:p>
          </p:txBody>
        </p:sp>
      </p:grpSp>
      <p:sp>
        <p:nvSpPr>
          <p:cNvPr id="2" name="Google Shape;133;p4">
            <a:extLst>
              <a:ext uri="{FF2B5EF4-FFF2-40B4-BE49-F238E27FC236}">
                <a16:creationId xmlns:a16="http://schemas.microsoft.com/office/drawing/2014/main" id="{1590DCF0-DCAB-3373-D931-EC9119A4FFF0}"/>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5"/>
        <p:cNvGrpSpPr/>
        <p:nvPr/>
      </p:nvGrpSpPr>
      <p:grpSpPr>
        <a:xfrm>
          <a:off x="0" y="0"/>
          <a:ext cx="0" cy="0"/>
          <a:chOff x="0" y="0"/>
          <a:chExt cx="0" cy="0"/>
        </a:xfrm>
      </p:grpSpPr>
      <p:sp>
        <p:nvSpPr>
          <p:cNvPr id="416" name="Google Shape;416;p1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6"/>
          <p:cNvSpPr txBox="1"/>
          <p:nvPr/>
        </p:nvSpPr>
        <p:spPr>
          <a:xfrm>
            <a:off x="426279" y="495728"/>
            <a:ext cx="15408813" cy="1117229"/>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600" dirty="0" err="1">
                <a:solidFill>
                  <a:srgbClr val="033C5B"/>
                </a:solidFill>
                <a:latin typeface="Arial"/>
                <a:ea typeface="Arial"/>
                <a:cs typeface="Arial"/>
                <a:sym typeface="Arial"/>
              </a:rPr>
              <a:t>Εφ</a:t>
            </a:r>
            <a:r>
              <a:rPr lang="en-GB" sz="6600" dirty="0">
                <a:solidFill>
                  <a:srgbClr val="033C5B"/>
                </a:solidFill>
                <a:latin typeface="Arial"/>
                <a:ea typeface="Arial"/>
                <a:cs typeface="Arial"/>
                <a:sym typeface="Arial"/>
              </a:rPr>
              <a:t>αρμογή της τεχνολογίας στην ΕΕΚ</a:t>
            </a:r>
            <a:endParaRPr sz="6600" dirty="0">
              <a:solidFill>
                <a:srgbClr val="033C5B"/>
              </a:solidFill>
              <a:latin typeface="Arial"/>
              <a:ea typeface="Arial"/>
              <a:cs typeface="Arial"/>
              <a:sym typeface="Arial"/>
            </a:endParaRPr>
          </a:p>
        </p:txBody>
      </p:sp>
      <p:sp>
        <p:nvSpPr>
          <p:cNvPr id="419" name="Google Shape;419;p1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1" name="Google Shape;421;p16"/>
          <p:cNvPicPr preferRelativeResize="0"/>
          <p:nvPr/>
        </p:nvPicPr>
        <p:blipFill rotWithShape="1">
          <a:blip r:embed="rId3">
            <a:alphaModFix/>
          </a:blip>
          <a:srcRect/>
          <a:stretch/>
        </p:blipFill>
        <p:spPr>
          <a:xfrm>
            <a:off x="9505239" y="2340963"/>
            <a:ext cx="4697495" cy="5411275"/>
          </a:xfrm>
          <a:prstGeom prst="rect">
            <a:avLst/>
          </a:prstGeom>
          <a:solidFill>
            <a:srgbClr val="ECECEC"/>
          </a:solidFill>
          <a:ln w="190500" cap="rnd" cmpd="sng">
            <a:solidFill>
              <a:srgbClr val="244061"/>
            </a:solidFill>
            <a:prstDash val="solid"/>
            <a:round/>
            <a:headEnd type="none" w="sm" len="sm"/>
            <a:tailEnd type="none" w="sm" len="sm"/>
          </a:ln>
          <a:effectLst>
            <a:outerShdw blurRad="50000" algn="tl" rotWithShape="0">
              <a:srgbClr val="000000">
                <a:alpha val="40784"/>
              </a:srgbClr>
            </a:outerShdw>
          </a:effectLst>
        </p:spPr>
      </p:pic>
      <p:pic>
        <p:nvPicPr>
          <p:cNvPr id="422" name="Google Shape;422;p16"/>
          <p:cNvPicPr preferRelativeResize="0"/>
          <p:nvPr/>
        </p:nvPicPr>
        <p:blipFill rotWithShape="1">
          <a:blip r:embed="rId4">
            <a:alphaModFix/>
          </a:blip>
          <a:srcRect/>
          <a:stretch/>
        </p:blipFill>
        <p:spPr>
          <a:xfrm>
            <a:off x="3068164" y="2041873"/>
            <a:ext cx="4218485" cy="6009453"/>
          </a:xfrm>
          <a:prstGeom prst="rect">
            <a:avLst/>
          </a:prstGeom>
          <a:solidFill>
            <a:srgbClr val="ECECEC"/>
          </a:solidFill>
          <a:ln w="190500" cap="rnd" cmpd="sng">
            <a:solidFill>
              <a:srgbClr val="244061"/>
            </a:solidFill>
            <a:prstDash val="solid"/>
            <a:round/>
            <a:headEnd type="none" w="sm" len="sm"/>
            <a:tailEnd type="none" w="sm" len="sm"/>
          </a:ln>
          <a:effectLst>
            <a:outerShdw blurRad="50000" algn="tl" rotWithShape="0">
              <a:srgbClr val="000000">
                <a:alpha val="40784"/>
              </a:srgbClr>
            </a:outerShdw>
          </a:effectLst>
        </p:spPr>
      </p:pic>
      <p:sp>
        <p:nvSpPr>
          <p:cNvPr id="423" name="Google Shape;423;p16"/>
          <p:cNvSpPr txBox="1"/>
          <p:nvPr/>
        </p:nvSpPr>
        <p:spPr>
          <a:xfrm>
            <a:off x="2920593" y="8220040"/>
            <a:ext cx="914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a:solidFill>
                  <a:schemeClr val="dk1"/>
                </a:solidFill>
                <a:latin typeface="Calibri"/>
                <a:ea typeface="Calibri"/>
                <a:cs typeface="Calibri"/>
                <a:sym typeface="Calibri"/>
              </a:rPr>
              <a:t>Πηγή: </a:t>
            </a:r>
            <a:r>
              <a:rPr lang="en-GB" sz="1200" i="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en-GB" sz="1200" i="1">
                <a:solidFill>
                  <a:schemeClr val="dk1"/>
                </a:solidFill>
                <a:latin typeface="Calibri"/>
                <a:ea typeface="Calibri"/>
                <a:cs typeface="Calibri"/>
                <a:sym typeface="Calibri"/>
              </a:rPr>
              <a:t>//ec.europa.eu/social/BlobServlet?docId=23274&amp;langId=en </a:t>
            </a:r>
            <a:endParaRPr sz="1200" i="1">
              <a:solidFill>
                <a:schemeClr val="dk1"/>
              </a:solidFill>
              <a:latin typeface="Calibri"/>
              <a:ea typeface="Calibri"/>
              <a:cs typeface="Calibri"/>
              <a:sym typeface="Calibri"/>
            </a:endParaRPr>
          </a:p>
        </p:txBody>
      </p:sp>
      <p:sp>
        <p:nvSpPr>
          <p:cNvPr id="424" name="Google Shape;424;p16"/>
          <p:cNvSpPr txBox="1"/>
          <p:nvPr/>
        </p:nvSpPr>
        <p:spPr>
          <a:xfrm>
            <a:off x="9513200" y="7866645"/>
            <a:ext cx="914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a:solidFill>
                  <a:schemeClr val="dk1"/>
                </a:solidFill>
                <a:latin typeface="Calibri"/>
                <a:ea typeface="Calibri"/>
                <a:cs typeface="Calibri"/>
                <a:sym typeface="Calibri"/>
              </a:rPr>
              <a:t>Πηγή: </a:t>
            </a:r>
            <a:r>
              <a:rPr lang="en-GB" sz="1200" i="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en-GB" sz="1200" i="1">
                <a:solidFill>
                  <a:schemeClr val="dk1"/>
                </a:solidFill>
                <a:latin typeface="Calibri"/>
                <a:ea typeface="Calibri"/>
                <a:cs typeface="Calibri"/>
                <a:sym typeface="Calibri"/>
              </a:rPr>
              <a:t>//unevoc.unesco.org/pub/innovating_tvet_framework.pdf </a:t>
            </a:r>
            <a:endParaRPr sz="1200" i="1">
              <a:solidFill>
                <a:schemeClr val="dk1"/>
              </a:solidFill>
              <a:latin typeface="Calibri"/>
              <a:ea typeface="Calibri"/>
              <a:cs typeface="Calibri"/>
              <a:sym typeface="Calibri"/>
            </a:endParaRPr>
          </a:p>
        </p:txBody>
      </p:sp>
      <p:sp>
        <p:nvSpPr>
          <p:cNvPr id="425" name="Google Shape;425;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8" name="Google Shape;428;p16"/>
          <p:cNvPicPr preferRelativeResize="0"/>
          <p:nvPr/>
        </p:nvPicPr>
        <p:blipFill rotWithShape="1">
          <a:blip r:embed="rId9">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C7B4A669-48A8-38D2-BE5F-279DE2361E19}"/>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2"/>
        <p:cNvGrpSpPr/>
        <p:nvPr/>
      </p:nvGrpSpPr>
      <p:grpSpPr>
        <a:xfrm>
          <a:off x="0" y="0"/>
          <a:ext cx="0" cy="0"/>
          <a:chOff x="0" y="0"/>
          <a:chExt cx="0" cy="0"/>
        </a:xfrm>
      </p:grpSpPr>
      <p:sp>
        <p:nvSpPr>
          <p:cNvPr id="433" name="Google Shape;433;p1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1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7"/>
          <p:cNvSpPr txBox="1"/>
          <p:nvPr/>
        </p:nvSpPr>
        <p:spPr>
          <a:xfrm>
            <a:off x="508526" y="372648"/>
            <a:ext cx="14210617" cy="215417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999" dirty="0" err="1">
                <a:solidFill>
                  <a:srgbClr val="033C5B"/>
                </a:solidFill>
                <a:latin typeface="Arial"/>
                <a:ea typeface="Arial"/>
                <a:cs typeface="Arial"/>
                <a:sym typeface="Arial"/>
              </a:rPr>
              <a:t>Εφ</a:t>
            </a:r>
            <a:r>
              <a:rPr lang="en-GB" sz="6999" dirty="0">
                <a:solidFill>
                  <a:srgbClr val="033C5B"/>
                </a:solidFill>
                <a:latin typeface="Arial"/>
                <a:ea typeface="Arial"/>
                <a:cs typeface="Arial"/>
                <a:sym typeface="Arial"/>
              </a:rPr>
              <a:t>αρμογή της τεχνολογίας στην ΕΕΚ - ΠΩΣ;</a:t>
            </a:r>
            <a:endParaRPr sz="6999" dirty="0">
              <a:solidFill>
                <a:srgbClr val="033C5B"/>
              </a:solidFill>
              <a:latin typeface="Arial"/>
              <a:ea typeface="Arial"/>
              <a:cs typeface="Arial"/>
              <a:sym typeface="Arial"/>
            </a:endParaRPr>
          </a:p>
        </p:txBody>
      </p:sp>
      <p:sp>
        <p:nvSpPr>
          <p:cNvPr id="436" name="Google Shape;436;p1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7"/>
          <p:cNvSpPr txBox="1"/>
          <p:nvPr/>
        </p:nvSpPr>
        <p:spPr>
          <a:xfrm>
            <a:off x="785763" y="2842969"/>
            <a:ext cx="15465917" cy="5346592"/>
          </a:xfrm>
          <a:prstGeom prst="rect">
            <a:avLst/>
          </a:prstGeom>
          <a:noFill/>
          <a:ln>
            <a:noFill/>
          </a:ln>
        </p:spPr>
        <p:txBody>
          <a:bodyPr spcFirstLastPara="1" wrap="square" lIns="0" tIns="0" rIns="0" bIns="0" anchor="t" anchorCtr="0">
            <a:spAutoFit/>
          </a:bodyPr>
          <a:lstStyle/>
          <a:p>
            <a:pPr marL="742950" marR="0" lvl="0" indent="-742950" algn="l" rtl="0">
              <a:lnSpc>
                <a:spcPct val="101083"/>
              </a:lnSpc>
              <a:spcBef>
                <a:spcPts val="0"/>
              </a:spcBef>
              <a:spcAft>
                <a:spcPts val="0"/>
              </a:spcAft>
              <a:buClr>
                <a:srgbClr val="121212"/>
              </a:buClr>
              <a:buSzPts val="3600"/>
              <a:buFont typeface="Calibri"/>
              <a:buAutoNum type="arabicPeriod"/>
            </a:pPr>
            <a:r>
              <a:rPr lang="en-GB" sz="2800" b="1" dirty="0" err="1">
                <a:solidFill>
                  <a:srgbClr val="121212"/>
                </a:solidFill>
                <a:latin typeface="Arial"/>
                <a:ea typeface="Arial"/>
                <a:cs typeface="Arial"/>
                <a:sym typeface="Arial"/>
              </a:rPr>
              <a:t>Αξιολόγηση</a:t>
            </a:r>
            <a:r>
              <a:rPr lang="en-GB" sz="2800" b="1" dirty="0">
                <a:solidFill>
                  <a:srgbClr val="121212"/>
                </a:solidFill>
                <a:latin typeface="Arial"/>
                <a:ea typeface="Arial"/>
                <a:cs typeface="Arial"/>
                <a:sym typeface="Arial"/>
              </a:rPr>
              <a:t> &amp; </a:t>
            </a:r>
            <a:r>
              <a:rPr lang="en-GB" sz="2800" b="1" dirty="0" err="1">
                <a:solidFill>
                  <a:srgbClr val="121212"/>
                </a:solidFill>
                <a:latin typeface="Arial"/>
                <a:ea typeface="Arial"/>
                <a:cs typeface="Arial"/>
                <a:sym typeface="Arial"/>
              </a:rPr>
              <a:t>Σχεδι</a:t>
            </a:r>
            <a:r>
              <a:rPr lang="en-GB" sz="2800" b="1" dirty="0">
                <a:solidFill>
                  <a:srgbClr val="121212"/>
                </a:solidFill>
                <a:latin typeface="Arial"/>
                <a:ea typeface="Arial"/>
                <a:cs typeface="Arial"/>
                <a:sym typeface="Arial"/>
              </a:rPr>
              <a:t>ασμός</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Διεξ</a:t>
            </a:r>
            <a:r>
              <a:rPr lang="en-GB" sz="2800" b="0" i="0" u="none" strike="noStrike" cap="none" dirty="0">
                <a:solidFill>
                  <a:srgbClr val="121212"/>
                </a:solidFill>
                <a:latin typeface="Arial"/>
                <a:ea typeface="Arial"/>
                <a:cs typeface="Arial"/>
                <a:sym typeface="Arial"/>
              </a:rPr>
              <a:t>αγωγή συνολικής αξιολόγησης αναγκών: Συνεργασία με τα ενδιαφερόμενα μέρη για τον προσδιορισμό τόσο των υφιστάμενων πόρων όσο και των τεχνολογικών αναγκών της κοινότητας της ΕΕΚ.</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Προσδιορίστε</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τους</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στόχους</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ενσωμάτωσης</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Ορίστε</a:t>
            </a:r>
            <a:r>
              <a:rPr lang="en-GB" sz="2800" b="0" i="0" u="none" strike="noStrike" cap="none" dirty="0">
                <a:solidFill>
                  <a:srgbClr val="121212"/>
                </a:solidFill>
                <a:latin typeface="Arial"/>
                <a:ea typeface="Arial"/>
                <a:cs typeface="Arial"/>
                <a:sym typeface="Arial"/>
              </a:rPr>
              <a:t> σα</a:t>
            </a:r>
            <a:r>
              <a:rPr lang="en-GB" sz="2800" b="0" i="0" u="none" strike="noStrike" cap="none" dirty="0" err="1">
                <a:solidFill>
                  <a:srgbClr val="121212"/>
                </a:solidFill>
                <a:latin typeface="Arial"/>
                <a:ea typeface="Arial"/>
                <a:cs typeface="Arial"/>
                <a:sym typeface="Arial"/>
              </a:rPr>
              <a:t>φείς</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μετρήσιμους</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στόχους</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γι</a:t>
            </a:r>
            <a:r>
              <a:rPr lang="en-GB" sz="2800" b="0" i="0" u="none" strike="noStrike" cap="none" dirty="0">
                <a:solidFill>
                  <a:srgbClr val="121212"/>
                </a:solidFill>
                <a:latin typeface="Arial"/>
                <a:ea typeface="Arial"/>
                <a:cs typeface="Arial"/>
                <a:sym typeface="Arial"/>
              </a:rPr>
              <a:t>α το πώς η τεχνολογία θα πρέπει να υποστηρίζει το πρόγραμμα σπουδών και να βελτιώνει τα μαθησιακά αποτελέσματα.</a:t>
            </a:r>
            <a:endParaRPr sz="1100" dirty="0"/>
          </a:p>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2. Επ</a:t>
            </a:r>
            <a:r>
              <a:rPr lang="en-GB" sz="2800" b="1" dirty="0" err="1">
                <a:solidFill>
                  <a:srgbClr val="121212"/>
                </a:solidFill>
                <a:latin typeface="Arial"/>
                <a:ea typeface="Arial"/>
                <a:cs typeface="Arial"/>
                <a:sym typeface="Arial"/>
              </a:rPr>
              <a:t>ιλογή</a:t>
            </a:r>
            <a:r>
              <a:rPr lang="en-GB" sz="2800" b="1" dirty="0">
                <a:solidFill>
                  <a:srgbClr val="121212"/>
                </a:solidFill>
                <a:latin typeface="Arial"/>
                <a:ea typeface="Arial"/>
                <a:cs typeface="Arial"/>
                <a:sym typeface="Arial"/>
              </a:rPr>
              <a:t> και απ</a:t>
            </a:r>
            <a:r>
              <a:rPr lang="en-GB" sz="2800" b="1" dirty="0" err="1">
                <a:solidFill>
                  <a:srgbClr val="121212"/>
                </a:solidFill>
                <a:latin typeface="Arial"/>
                <a:ea typeface="Arial"/>
                <a:cs typeface="Arial"/>
                <a:sym typeface="Arial"/>
              </a:rPr>
              <a:t>όκτηση</a:t>
            </a:r>
            <a:r>
              <a:rPr lang="en-GB" sz="2800" b="1" dirty="0">
                <a:solidFill>
                  <a:srgbClr val="121212"/>
                </a:solidFill>
                <a:latin typeface="Arial"/>
                <a:ea typeface="Arial"/>
                <a:cs typeface="Arial"/>
                <a:sym typeface="Arial"/>
              </a:rPr>
              <a:t>:</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Έρευν</a:t>
            </a:r>
            <a:r>
              <a:rPr lang="en-GB" sz="2800" b="0" i="0" u="none" strike="noStrike" cap="none" dirty="0">
                <a:solidFill>
                  <a:srgbClr val="121212"/>
                </a:solidFill>
                <a:latin typeface="Arial"/>
                <a:ea typeface="Arial"/>
                <a:cs typeface="Arial"/>
                <a:sym typeface="Arial"/>
              </a:rPr>
              <a:t>α και επιλογή των κατάλληλων εργαλείων: Επιλέξτε τεχνολογίες που δεν είναι μόνο παιδαγωγικά ορθές αλλά και φιλικές προς το χρήστη και οικονομικά αποδοτικές.</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Εξετάστε</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τη</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μελλοντική</a:t>
            </a:r>
            <a:r>
              <a:rPr lang="en-GB" sz="2800" b="0" i="0" u="none" strike="noStrike" cap="none" dirty="0">
                <a:solidFill>
                  <a:srgbClr val="121212"/>
                </a:solidFill>
                <a:latin typeface="Arial"/>
                <a:ea typeface="Arial"/>
                <a:cs typeface="Arial"/>
                <a:sym typeface="Arial"/>
              </a:rPr>
              <a:t> π</a:t>
            </a:r>
            <a:r>
              <a:rPr lang="en-GB" sz="2800" b="0" i="0" u="none" strike="noStrike" cap="none" dirty="0" err="1">
                <a:solidFill>
                  <a:srgbClr val="121212"/>
                </a:solidFill>
                <a:latin typeface="Arial"/>
                <a:ea typeface="Arial"/>
                <a:cs typeface="Arial"/>
                <a:sym typeface="Arial"/>
              </a:rPr>
              <a:t>ροστ</a:t>
            </a:r>
            <a:r>
              <a:rPr lang="en-GB" sz="2800" b="0" i="0" u="none" strike="noStrike" cap="none" dirty="0">
                <a:solidFill>
                  <a:srgbClr val="121212"/>
                </a:solidFill>
                <a:latin typeface="Arial"/>
                <a:ea typeface="Arial"/>
                <a:cs typeface="Arial"/>
                <a:sym typeface="Arial"/>
              </a:rPr>
              <a:t>ασία: Επιλέξτε επεκτάσιμες λύσεις που μπορούν να προσαρμοστούν στις μελλοντικές εκπαιδευτικές τάσεις και τεχνολογίες.</a:t>
            </a:r>
            <a:endParaRPr sz="1100" dirty="0"/>
          </a:p>
        </p:txBody>
      </p:sp>
      <p:sp>
        <p:nvSpPr>
          <p:cNvPr id="439" name="Google Shape;439;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42" name="Google Shape;442;p17"/>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4ACC29CB-991C-9822-063A-D5C9C394C7E4}"/>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46"/>
        <p:cNvGrpSpPr/>
        <p:nvPr/>
      </p:nvGrpSpPr>
      <p:grpSpPr>
        <a:xfrm>
          <a:off x="0" y="0"/>
          <a:ext cx="0" cy="0"/>
          <a:chOff x="0" y="0"/>
          <a:chExt cx="0" cy="0"/>
        </a:xfrm>
      </p:grpSpPr>
      <p:sp>
        <p:nvSpPr>
          <p:cNvPr id="447" name="Google Shape;447;p1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1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8"/>
          <p:cNvSpPr txBox="1"/>
          <p:nvPr/>
        </p:nvSpPr>
        <p:spPr>
          <a:xfrm>
            <a:off x="508526" y="251840"/>
            <a:ext cx="13167908"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Εφ</a:t>
            </a:r>
            <a:r>
              <a:rPr lang="en-GB" sz="6999" dirty="0">
                <a:solidFill>
                  <a:srgbClr val="033C5B"/>
                </a:solidFill>
                <a:latin typeface="Arial"/>
                <a:ea typeface="Arial"/>
                <a:cs typeface="Arial"/>
                <a:sym typeface="Arial"/>
              </a:rPr>
              <a:t>αρμογή της τεχνολογίας στην ΕΕΚ - ΠΩΣ;</a:t>
            </a:r>
            <a:endParaRPr sz="6999" dirty="0">
              <a:solidFill>
                <a:srgbClr val="033C5B"/>
              </a:solidFill>
              <a:latin typeface="Arial"/>
              <a:ea typeface="Arial"/>
              <a:cs typeface="Arial"/>
              <a:sym typeface="Arial"/>
            </a:endParaRPr>
          </a:p>
        </p:txBody>
      </p:sp>
      <p:sp>
        <p:nvSpPr>
          <p:cNvPr id="450" name="Google Shape;450;p1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8"/>
          <p:cNvSpPr txBox="1"/>
          <p:nvPr/>
        </p:nvSpPr>
        <p:spPr>
          <a:xfrm>
            <a:off x="793856" y="2712740"/>
            <a:ext cx="16032191" cy="5968301"/>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b="1" dirty="0">
                <a:solidFill>
                  <a:srgbClr val="121212"/>
                </a:solidFill>
                <a:latin typeface="Arial"/>
                <a:ea typeface="Arial"/>
                <a:cs typeface="Arial"/>
                <a:sym typeface="Arial"/>
              </a:rPr>
              <a:t>3</a:t>
            </a:r>
            <a:r>
              <a:rPr lang="en-GB" sz="2800" b="1" dirty="0">
                <a:solidFill>
                  <a:srgbClr val="121212"/>
                </a:solidFill>
                <a:latin typeface="Arial"/>
                <a:ea typeface="Arial"/>
                <a:cs typeface="Arial"/>
                <a:sym typeface="Arial"/>
              </a:rPr>
              <a:t>. </a:t>
            </a:r>
            <a:r>
              <a:rPr lang="en-GB" sz="2800" b="1" dirty="0" err="1">
                <a:solidFill>
                  <a:srgbClr val="121212"/>
                </a:solidFill>
                <a:latin typeface="Arial"/>
                <a:ea typeface="Arial"/>
                <a:cs typeface="Arial"/>
                <a:sym typeface="Arial"/>
              </a:rPr>
              <a:t>Εκ</a:t>
            </a:r>
            <a:r>
              <a:rPr lang="en-GB" sz="2800" b="1" dirty="0">
                <a:solidFill>
                  <a:srgbClr val="121212"/>
                </a:solidFill>
                <a:latin typeface="Arial"/>
                <a:ea typeface="Arial"/>
                <a:cs typeface="Arial"/>
                <a:sym typeface="Arial"/>
              </a:rPr>
              <a:t>παίδευση και πιλοτικές δοκιμές:</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Ανά</a:t>
            </a:r>
            <a:r>
              <a:rPr lang="en-GB" sz="2800" b="0" i="0" u="none" strike="noStrike" cap="none" dirty="0">
                <a:solidFill>
                  <a:srgbClr val="121212"/>
                </a:solidFill>
                <a:latin typeface="Arial"/>
                <a:ea typeface="Arial"/>
                <a:cs typeface="Arial"/>
                <a:sym typeface="Arial"/>
              </a:rPr>
              <a:t>πτυξη προγράμματος κατάρτισης: Δημιουργήστε εργαστήρια επαγγελματικής ανάπτυξης που να ανταποκρίνονται στα διαφορετικά επίπεδα τεχνολογικής επάρκειας των εκπαιδευτικών και των μαθητών.</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Έν</a:t>
            </a:r>
            <a:r>
              <a:rPr lang="en-GB" sz="2800" b="0" i="0" u="none" strike="noStrike" cap="none" dirty="0">
                <a:solidFill>
                  <a:srgbClr val="121212"/>
                </a:solidFill>
                <a:latin typeface="Arial"/>
                <a:ea typeface="Arial"/>
                <a:cs typeface="Arial"/>
                <a:sym typeface="Arial"/>
              </a:rPr>
              <a:t>αρξη πιλοτικών δοκιμών: Ξεκινήστε με μικρές, ελεγχόμενες ομάδες για να δοκιμάσετε τη σκοπιμότητα και τον αντίκτυπο της τεχνολογίας πριν από την εφαρμογή της σε όλο το σχολείο.</a:t>
            </a:r>
            <a:endParaRPr sz="1100" dirty="0"/>
          </a:p>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4. </a:t>
            </a:r>
            <a:r>
              <a:rPr lang="en-GB" sz="2800" b="1" dirty="0" err="1">
                <a:solidFill>
                  <a:srgbClr val="121212"/>
                </a:solidFill>
                <a:latin typeface="Arial"/>
                <a:ea typeface="Arial"/>
                <a:cs typeface="Arial"/>
                <a:sym typeface="Arial"/>
              </a:rPr>
              <a:t>Εφ</a:t>
            </a:r>
            <a:r>
              <a:rPr lang="en-GB" sz="2800" b="1" dirty="0">
                <a:solidFill>
                  <a:srgbClr val="121212"/>
                </a:solidFill>
                <a:latin typeface="Arial"/>
                <a:ea typeface="Arial"/>
                <a:cs typeface="Arial"/>
                <a:sym typeface="Arial"/>
              </a:rPr>
              <a:t>αρμογή και υποστήριξη:</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Ευρεί</a:t>
            </a:r>
            <a:r>
              <a:rPr lang="en-GB" sz="2800" b="0" i="0" u="none" strike="noStrike" cap="none" dirty="0">
                <a:solidFill>
                  <a:srgbClr val="121212"/>
                </a:solidFill>
                <a:latin typeface="Arial"/>
                <a:ea typeface="Arial"/>
                <a:cs typeface="Arial"/>
                <a:sym typeface="Arial"/>
              </a:rPr>
              <a:t>α εφαρμογή: Μετά από επιτυχημένες πιλοτικές εφαρμογές, εισαγάγετε την τεχνολογία σε όλο το πρόγραμμα, διασφαλίζοντας ότι είναι ενσωματωμένη στις διαδικασίες διδασκαλίας και μάθησης.</a:t>
            </a:r>
            <a:endParaRPr sz="11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a:solidFill>
                  <a:srgbClr val="121212"/>
                </a:solidFill>
                <a:latin typeface="Arial"/>
                <a:ea typeface="Arial"/>
                <a:cs typeface="Arial"/>
                <a:sym typeface="Arial"/>
              </a:rPr>
              <a:t>Πα</a:t>
            </a:r>
            <a:r>
              <a:rPr lang="en-GB" sz="2800" b="0" i="0" u="none" strike="noStrike" cap="none" dirty="0" err="1">
                <a:solidFill>
                  <a:srgbClr val="121212"/>
                </a:solidFill>
                <a:latin typeface="Arial"/>
                <a:ea typeface="Arial"/>
                <a:cs typeface="Arial"/>
                <a:sym typeface="Arial"/>
              </a:rPr>
              <a:t>ροχή</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συνεχούς</a:t>
            </a:r>
            <a:r>
              <a:rPr lang="en-GB" sz="2800" b="0" i="0" u="none" strike="noStrike" cap="none" dirty="0">
                <a:solidFill>
                  <a:srgbClr val="121212"/>
                </a:solidFill>
                <a:latin typeface="Arial"/>
                <a:ea typeface="Arial"/>
                <a:cs typeface="Arial"/>
                <a:sym typeface="Arial"/>
              </a:rPr>
              <a:t> υπ</a:t>
            </a:r>
            <a:r>
              <a:rPr lang="en-GB" sz="2800" b="0" i="0" u="none" strike="noStrike" cap="none" dirty="0" err="1">
                <a:solidFill>
                  <a:srgbClr val="121212"/>
                </a:solidFill>
                <a:latin typeface="Arial"/>
                <a:ea typeface="Arial"/>
                <a:cs typeface="Arial"/>
                <a:sym typeface="Arial"/>
              </a:rPr>
              <a:t>οστήριξης</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Δημιουργήστε</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έν</a:t>
            </a:r>
            <a:r>
              <a:rPr lang="en-GB" sz="2800" b="0" i="0" u="none" strike="noStrike" cap="none" dirty="0">
                <a:solidFill>
                  <a:srgbClr val="121212"/>
                </a:solidFill>
                <a:latin typeface="Arial"/>
                <a:ea typeface="Arial"/>
                <a:cs typeface="Arial"/>
                <a:sym typeface="Arial"/>
              </a:rPr>
              <a:t>α σύστημα υποστήριξης για να βοηθήσετε σε τεχνικά ζητήματα και να βοηθήσετε τους εκπαιδευτικούς να καινοτομήσουν στις παιδαγωγικές τους προσεγγίσεις.</a:t>
            </a:r>
            <a:endParaRPr sz="1100" dirty="0"/>
          </a:p>
        </p:txBody>
      </p:sp>
      <p:sp>
        <p:nvSpPr>
          <p:cNvPr id="453" name="Google Shape;453;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56" name="Google Shape;456;p18"/>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9573B321-C98B-21E4-3228-B2E4981723EF}"/>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0"/>
        <p:cNvGrpSpPr/>
        <p:nvPr/>
      </p:nvGrpSpPr>
      <p:grpSpPr>
        <a:xfrm>
          <a:off x="0" y="0"/>
          <a:ext cx="0" cy="0"/>
          <a:chOff x="0" y="0"/>
          <a:chExt cx="0" cy="0"/>
        </a:xfrm>
      </p:grpSpPr>
      <p:sp>
        <p:nvSpPr>
          <p:cNvPr id="461" name="Google Shape;461;p1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1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19"/>
          <p:cNvSpPr txBox="1"/>
          <p:nvPr/>
        </p:nvSpPr>
        <p:spPr>
          <a:xfrm>
            <a:off x="619878" y="387272"/>
            <a:ext cx="14307599"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Εφ</a:t>
            </a:r>
            <a:r>
              <a:rPr lang="en-GB" sz="6999" dirty="0">
                <a:solidFill>
                  <a:srgbClr val="033C5B"/>
                </a:solidFill>
                <a:latin typeface="Arial"/>
                <a:ea typeface="Arial"/>
                <a:cs typeface="Arial"/>
                <a:sym typeface="Arial"/>
              </a:rPr>
              <a:t>αρμογή της τεχνολογίας στην ΕΕΚ - ΠΩΣ;</a:t>
            </a:r>
            <a:endParaRPr sz="6999" dirty="0">
              <a:solidFill>
                <a:srgbClr val="033C5B"/>
              </a:solidFill>
              <a:latin typeface="Arial"/>
              <a:ea typeface="Arial"/>
              <a:cs typeface="Arial"/>
              <a:sym typeface="Arial"/>
            </a:endParaRPr>
          </a:p>
        </p:txBody>
      </p:sp>
      <p:sp>
        <p:nvSpPr>
          <p:cNvPr id="464" name="Google Shape;464;p1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19"/>
          <p:cNvSpPr txBox="1"/>
          <p:nvPr/>
        </p:nvSpPr>
        <p:spPr>
          <a:xfrm>
            <a:off x="793856" y="2895186"/>
            <a:ext cx="16032191" cy="4911344"/>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b="1" dirty="0">
                <a:solidFill>
                  <a:srgbClr val="121212"/>
                </a:solidFill>
                <a:latin typeface="Arial"/>
                <a:ea typeface="Arial"/>
                <a:cs typeface="Arial"/>
                <a:sym typeface="Arial"/>
              </a:rPr>
              <a:t>5</a:t>
            </a:r>
            <a:r>
              <a:rPr lang="en-GB" sz="2800" b="1" dirty="0">
                <a:solidFill>
                  <a:srgbClr val="121212"/>
                </a:solidFill>
                <a:sym typeface="Arial"/>
              </a:rPr>
              <a:t>. </a:t>
            </a:r>
            <a:r>
              <a:rPr lang="en-GB" sz="2800" b="1" dirty="0" err="1">
                <a:solidFill>
                  <a:srgbClr val="121212"/>
                </a:solidFill>
                <a:sym typeface="Arial"/>
              </a:rPr>
              <a:t>Αξιολόγηση</a:t>
            </a:r>
            <a:r>
              <a:rPr lang="en-GB" sz="2800" b="1" dirty="0">
                <a:solidFill>
                  <a:srgbClr val="121212"/>
                </a:solidFill>
                <a:sym typeface="Arial"/>
              </a:rPr>
              <a:t> και π</a:t>
            </a:r>
            <a:r>
              <a:rPr lang="en-GB" sz="2800" b="1" dirty="0" err="1">
                <a:solidFill>
                  <a:srgbClr val="121212"/>
                </a:solidFill>
                <a:sym typeface="Arial"/>
              </a:rPr>
              <a:t>ροσ</a:t>
            </a:r>
            <a:r>
              <a:rPr lang="en-GB" sz="2800" b="1" dirty="0">
                <a:solidFill>
                  <a:srgbClr val="121212"/>
                </a:solidFill>
                <a:sym typeface="Arial"/>
              </a:rPr>
              <a:t>αρμογή:</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a:solidFill>
                  <a:srgbClr val="121212"/>
                </a:solidFill>
                <a:sym typeface="Arial"/>
              </a:rPr>
              <a:t>Παρα</a:t>
            </a:r>
            <a:r>
              <a:rPr lang="en-GB" sz="2800" b="0" i="0" u="none" strike="noStrike" cap="none" dirty="0" err="1">
                <a:solidFill>
                  <a:srgbClr val="121212"/>
                </a:solidFill>
                <a:sym typeface="Arial"/>
              </a:rPr>
              <a:t>κολούθηση</a:t>
            </a:r>
            <a:r>
              <a:rPr lang="en-GB" sz="2800" b="0" i="0" u="none" strike="noStrike" cap="none" dirty="0">
                <a:solidFill>
                  <a:srgbClr val="121212"/>
                </a:solidFill>
                <a:sym typeface="Arial"/>
              </a:rPr>
              <a:t> </a:t>
            </a:r>
            <a:r>
              <a:rPr lang="en-GB" sz="2800" b="0" i="0" u="none" strike="noStrike" cap="none" dirty="0" err="1">
                <a:solidFill>
                  <a:srgbClr val="121212"/>
                </a:solidFill>
                <a:sym typeface="Arial"/>
              </a:rPr>
              <a:t>της</a:t>
            </a:r>
            <a:r>
              <a:rPr lang="en-GB" sz="2800" b="0" i="0" u="none" strike="noStrike" cap="none" dirty="0">
                <a:solidFill>
                  <a:srgbClr val="121212"/>
                </a:solidFill>
                <a:sym typeface="Arial"/>
              </a:rPr>
              <a:t> π</a:t>
            </a:r>
            <a:r>
              <a:rPr lang="en-GB" sz="2800" b="0" i="0" u="none" strike="noStrike" cap="none" dirty="0" err="1">
                <a:solidFill>
                  <a:srgbClr val="121212"/>
                </a:solidFill>
                <a:sym typeface="Arial"/>
              </a:rPr>
              <a:t>ροόδου</a:t>
            </a:r>
            <a:r>
              <a:rPr lang="en-GB" sz="2800" b="0" i="0" u="none" strike="noStrike" cap="none" dirty="0">
                <a:solidFill>
                  <a:srgbClr val="121212"/>
                </a:solidFill>
                <a:sym typeface="Arial"/>
              </a:rPr>
              <a:t> και </a:t>
            </a:r>
            <a:r>
              <a:rPr lang="en-GB" sz="2800" b="0" i="0" u="none" strike="noStrike" cap="none" dirty="0" err="1">
                <a:solidFill>
                  <a:srgbClr val="121212"/>
                </a:solidFill>
                <a:sym typeface="Arial"/>
              </a:rPr>
              <a:t>του</a:t>
            </a:r>
            <a:r>
              <a:rPr lang="en-GB" sz="2800" b="0" i="0" u="none" strike="noStrike" cap="none" dirty="0">
                <a:solidFill>
                  <a:srgbClr val="121212"/>
                </a:solidFill>
                <a:sym typeface="Arial"/>
              </a:rPr>
              <a:t> α</a:t>
            </a:r>
            <a:r>
              <a:rPr lang="en-GB" sz="2800" b="0" i="0" u="none" strike="noStrike" cap="none" dirty="0" err="1">
                <a:solidFill>
                  <a:srgbClr val="121212"/>
                </a:solidFill>
                <a:sym typeface="Arial"/>
              </a:rPr>
              <a:t>ντικτύ</a:t>
            </a:r>
            <a:r>
              <a:rPr lang="en-GB" sz="2800" b="0" i="0" u="none" strike="noStrike" cap="none" dirty="0">
                <a:solidFill>
                  <a:srgbClr val="121212"/>
                </a:solidFill>
                <a:sym typeface="Arial"/>
              </a:rPr>
              <a:t>που: Χρησιμοποιήστε ανάλυση δεδομένων για να αξιολογήσετε πόσο καλά η τεχνολογία ανταποκρίνεται στους εκπαιδευτικούς στόχους.</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a:solidFill>
                  <a:srgbClr val="121212"/>
                </a:solidFill>
                <a:sym typeface="Arial"/>
              </a:rPr>
              <a:t>Να </a:t>
            </a:r>
            <a:r>
              <a:rPr lang="en-GB" sz="2800" b="0" i="0" u="none" strike="noStrike" cap="none" dirty="0" err="1">
                <a:solidFill>
                  <a:srgbClr val="121212"/>
                </a:solidFill>
                <a:sym typeface="Arial"/>
              </a:rPr>
              <a:t>είστε</a:t>
            </a:r>
            <a:r>
              <a:rPr lang="en-GB" sz="2800" b="0" i="0" u="none" strike="noStrike" cap="none" dirty="0">
                <a:solidFill>
                  <a:srgbClr val="121212"/>
                </a:solidFill>
                <a:sym typeface="Arial"/>
              </a:rPr>
              <a:t> π</a:t>
            </a:r>
            <a:r>
              <a:rPr lang="en-GB" sz="2800" b="0" i="0" u="none" strike="noStrike" cap="none" dirty="0" err="1">
                <a:solidFill>
                  <a:srgbClr val="121212"/>
                </a:solidFill>
                <a:sym typeface="Arial"/>
              </a:rPr>
              <a:t>ροετοιμ</a:t>
            </a:r>
            <a:r>
              <a:rPr lang="en-GB" sz="2800" b="0" i="0" u="none" strike="noStrike" cap="none" dirty="0">
                <a:solidFill>
                  <a:srgbClr val="121212"/>
                </a:solidFill>
                <a:sym typeface="Arial"/>
              </a:rPr>
              <a:t>ασμένοι να προσαρμοστείτε: Μείνετε ευέλικτοι και έτοιμοι να κάνετε αλλαγές με βάση την ανατροφοδότηση και τα αποτελέσματα των αξιολογήσεών σας.</a:t>
            </a:r>
            <a:endParaRPr sz="2800" dirty="0"/>
          </a:p>
          <a:p>
            <a:pPr marL="0" marR="0" lvl="0" indent="0" algn="l" rtl="0">
              <a:lnSpc>
                <a:spcPct val="101083"/>
              </a:lnSpc>
              <a:spcBef>
                <a:spcPts val="0"/>
              </a:spcBef>
              <a:spcAft>
                <a:spcPts val="0"/>
              </a:spcAft>
              <a:buNone/>
            </a:pPr>
            <a:r>
              <a:rPr lang="en-GB" sz="2800" b="1" dirty="0">
                <a:solidFill>
                  <a:srgbClr val="121212"/>
                </a:solidFill>
                <a:sym typeface="Arial"/>
              </a:rPr>
              <a:t>6. </a:t>
            </a:r>
            <a:r>
              <a:rPr lang="en-GB" sz="2800" b="1" dirty="0" err="1">
                <a:solidFill>
                  <a:srgbClr val="121212"/>
                </a:solidFill>
                <a:sym typeface="Arial"/>
              </a:rPr>
              <a:t>Εξ</a:t>
            </a:r>
            <a:r>
              <a:rPr lang="en-GB" sz="2800" b="1" dirty="0">
                <a:solidFill>
                  <a:srgbClr val="121212"/>
                </a:solidFill>
                <a:sym typeface="Arial"/>
              </a:rPr>
              <a:t>ασφάλιση της πρόσβασης &amp; γεφύρωση των κενών:</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sym typeface="Arial"/>
              </a:rPr>
              <a:t>Αντιμετώ</a:t>
            </a:r>
            <a:r>
              <a:rPr lang="en-GB" sz="2800" b="0" i="0" u="none" strike="noStrike" cap="none" dirty="0">
                <a:solidFill>
                  <a:srgbClr val="121212"/>
                </a:solidFill>
                <a:sym typeface="Arial"/>
              </a:rPr>
              <a:t>πιση ζητημάτων πρόσβασης: όπως προγράμματα δανεισμού ή συνεργασίες με τοπικές επιχειρήσεις.</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sym typeface="Arial"/>
              </a:rPr>
              <a:t>Προώθηση</a:t>
            </a:r>
            <a:r>
              <a:rPr lang="en-GB" sz="2800" b="0" i="0" u="none" strike="noStrike" cap="none" dirty="0">
                <a:solidFill>
                  <a:srgbClr val="121212"/>
                </a:solidFill>
                <a:sym typeface="Arial"/>
              </a:rPr>
              <a:t> </a:t>
            </a:r>
            <a:r>
              <a:rPr lang="en-GB" sz="2800" b="0" i="0" u="none" strike="noStrike" cap="none" dirty="0" err="1">
                <a:solidFill>
                  <a:srgbClr val="121212"/>
                </a:solidFill>
                <a:sym typeface="Arial"/>
              </a:rPr>
              <a:t>του</a:t>
            </a:r>
            <a:r>
              <a:rPr lang="en-GB" sz="2800" b="0" i="0" u="none" strike="noStrike" cap="none" dirty="0">
                <a:solidFill>
                  <a:srgbClr val="121212"/>
                </a:solidFill>
                <a:sym typeface="Arial"/>
              </a:rPr>
              <a:t> </a:t>
            </a:r>
            <a:r>
              <a:rPr lang="en-GB" sz="2800" b="0" i="0" u="none" strike="noStrike" cap="none" dirty="0" err="1">
                <a:solidFill>
                  <a:srgbClr val="121212"/>
                </a:solidFill>
                <a:sym typeface="Arial"/>
              </a:rPr>
              <a:t>ψηφι</a:t>
            </a:r>
            <a:r>
              <a:rPr lang="en-GB" sz="2800" b="0" i="0" u="none" strike="noStrike" cap="none" dirty="0">
                <a:solidFill>
                  <a:srgbClr val="121212"/>
                </a:solidFill>
                <a:sym typeface="Arial"/>
              </a:rPr>
              <a:t>ακού αλφαβητισμού: Ενσωματώστε την εκπαίδευση σε ψηφιακές δεξιότητες στο πρόγραμμα σπουδών για να διασφαλίσετε ότι όλοι οι μαθητές μπορούν να επωφεληθούν πλήρως από την παρεχόμενη τεχνολογία.</a:t>
            </a:r>
            <a:endParaRPr sz="2800" dirty="0"/>
          </a:p>
        </p:txBody>
      </p:sp>
      <p:sp>
        <p:nvSpPr>
          <p:cNvPr id="467" name="Google Shape;467;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0" name="Google Shape;470;p19"/>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805BA9D5-3839-9332-2998-513A7AE7C245}"/>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825500" y="0"/>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6999" dirty="0">
                <a:solidFill>
                  <a:srgbClr val="033C5B"/>
                </a:solidFill>
                <a:latin typeface="Arial"/>
                <a:ea typeface="Arial"/>
                <a:cs typeface="Arial"/>
                <a:sym typeface="Arial"/>
              </a:rPr>
              <a:t>Μα</a:t>
            </a:r>
            <a:r>
              <a:rPr lang="en-GB" sz="6999" dirty="0" err="1">
                <a:solidFill>
                  <a:srgbClr val="033C5B"/>
                </a:solidFill>
                <a:latin typeface="Arial"/>
                <a:ea typeface="Arial"/>
                <a:cs typeface="Arial"/>
                <a:sym typeface="Arial"/>
              </a:rPr>
              <a:t>θησι</a:t>
            </a:r>
            <a:r>
              <a:rPr lang="en-GB" sz="6999" dirty="0">
                <a:solidFill>
                  <a:srgbClr val="033C5B"/>
                </a:solidFill>
                <a:latin typeface="Arial"/>
                <a:ea typeface="Arial"/>
                <a:cs typeface="Arial"/>
                <a:sym typeface="Arial"/>
              </a:rPr>
              <a:t>ακοί στόχοι</a:t>
            </a:r>
            <a:endParaRPr dirty="0"/>
          </a:p>
        </p:txBody>
      </p:sp>
      <p:sp>
        <p:nvSpPr>
          <p:cNvPr id="98" name="Google Shape;98;p2"/>
          <p:cNvSpPr txBox="1"/>
          <p:nvPr/>
        </p:nvSpPr>
        <p:spPr>
          <a:xfrm>
            <a:off x="-63844" y="2258982"/>
            <a:ext cx="9076896" cy="7721345"/>
          </a:xfrm>
          <a:prstGeom prst="rect">
            <a:avLst/>
          </a:prstGeom>
          <a:noFill/>
          <a:ln>
            <a:noFill/>
          </a:ln>
        </p:spPr>
        <p:txBody>
          <a:bodyPr spcFirstLastPara="1" wrap="square" lIns="0" tIns="0" rIns="0" bIns="0" anchor="t" anchorCtr="0">
            <a:spAutoFit/>
          </a:bodyPr>
          <a:lstStyle/>
          <a:p>
            <a:pPr marL="302259" marR="0" lvl="1" indent="0" algn="l" rtl="0">
              <a:lnSpc>
                <a:spcPct val="195950"/>
              </a:lnSpc>
              <a:spcBef>
                <a:spcPts val="0"/>
              </a:spcBef>
              <a:spcAft>
                <a:spcPts val="0"/>
              </a:spcAft>
              <a:buNone/>
            </a:pPr>
            <a:r>
              <a:rPr lang="en-GB" sz="1800" b="0" i="0" u="none" strike="noStrike" cap="none" dirty="0" err="1">
                <a:solidFill>
                  <a:srgbClr val="121212"/>
                </a:solidFill>
                <a:latin typeface="Arial"/>
                <a:ea typeface="Arial"/>
                <a:cs typeface="Arial"/>
                <a:sym typeface="Arial"/>
              </a:rPr>
              <a:t>Στο</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τέλος</a:t>
            </a:r>
            <a:r>
              <a:rPr lang="en-GB" sz="1800" b="0" i="0" u="none" strike="noStrike" cap="none" dirty="0">
                <a:solidFill>
                  <a:srgbClr val="121212"/>
                </a:solidFill>
                <a:latin typeface="Arial"/>
                <a:ea typeface="Arial"/>
                <a:cs typeface="Arial"/>
                <a:sym typeface="Arial"/>
              </a:rPr>
              <a:t> α</a:t>
            </a:r>
            <a:r>
              <a:rPr lang="en-GB" sz="1800" b="0" i="0" u="none" strike="noStrike" cap="none" dirty="0" err="1">
                <a:solidFill>
                  <a:srgbClr val="121212"/>
                </a:solidFill>
                <a:latin typeface="Arial"/>
                <a:ea typeface="Arial"/>
                <a:cs typeface="Arial"/>
                <a:sym typeface="Arial"/>
              </a:rPr>
              <a:t>υτής</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της</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ενότητ</a:t>
            </a:r>
            <a:r>
              <a:rPr lang="en-GB" sz="1800" b="0" i="0" u="none" strike="noStrike" cap="none" dirty="0">
                <a:solidFill>
                  <a:srgbClr val="121212"/>
                </a:solidFill>
                <a:latin typeface="Arial"/>
                <a:ea typeface="Arial"/>
                <a:cs typeface="Arial"/>
                <a:sym typeface="Arial"/>
              </a:rPr>
              <a:t>ας, οι συμμετέχοντες θα εί</a:t>
            </a:r>
            <a:r>
              <a:rPr lang="el-GR" sz="1800" b="0" i="0" u="none" strike="noStrike" cap="none" dirty="0" err="1">
                <a:solidFill>
                  <a:srgbClr val="121212"/>
                </a:solidFill>
                <a:latin typeface="Arial"/>
                <a:ea typeface="Arial"/>
                <a:cs typeface="Arial"/>
                <a:sym typeface="Arial"/>
              </a:rPr>
              <a:t>στε</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σε</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θέση</a:t>
            </a:r>
            <a:r>
              <a:rPr lang="en-GB" sz="1800" b="0" i="0" u="none" strike="noStrike" cap="none" dirty="0">
                <a:solidFill>
                  <a:srgbClr val="121212"/>
                </a:solidFill>
                <a:latin typeface="Arial"/>
                <a:ea typeface="Arial"/>
                <a:cs typeface="Arial"/>
                <a:sym typeface="Arial"/>
              </a:rPr>
              <a:t> να:</a:t>
            </a:r>
            <a:endParaRPr sz="1800" b="0" i="0" u="none" strike="noStrike" cap="none" dirty="0">
              <a:solidFill>
                <a:srgbClr val="121212"/>
              </a:solidFill>
              <a:latin typeface="Arial"/>
              <a:ea typeface="Arial"/>
              <a:cs typeface="Arial"/>
              <a:sym typeface="Arial"/>
            </a:endParaRPr>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err="1">
                <a:solidFill>
                  <a:srgbClr val="121212"/>
                </a:solidFill>
                <a:latin typeface="Arial"/>
                <a:ea typeface="Arial"/>
                <a:cs typeface="Arial"/>
                <a:sym typeface="Arial"/>
              </a:rPr>
              <a:t>Αν</a:t>
            </a:r>
            <a:r>
              <a:rPr lang="en-GB" sz="1800" b="0" i="0" u="none" strike="noStrike" cap="none" dirty="0">
                <a:solidFill>
                  <a:srgbClr val="121212"/>
                </a:solidFill>
                <a:latin typeface="Arial"/>
                <a:ea typeface="Arial"/>
                <a:cs typeface="Arial"/>
                <a:sym typeface="Arial"/>
              </a:rPr>
              <a:t>αγνωρίζ</a:t>
            </a:r>
            <a:r>
              <a:rPr lang="el-GR" sz="1800" b="0" i="0" u="none" strike="noStrike" cap="none" dirty="0" err="1">
                <a:solidFill>
                  <a:srgbClr val="121212"/>
                </a:solidFill>
                <a:latin typeface="Arial"/>
                <a:ea typeface="Arial"/>
                <a:cs typeface="Arial"/>
                <a:sym typeface="Arial"/>
              </a:rPr>
              <a:t>ετε</a:t>
            </a:r>
            <a:r>
              <a:rPr lang="en-GB" sz="1800" b="0" i="0" u="none" strike="noStrike" cap="none" dirty="0">
                <a:solidFill>
                  <a:srgbClr val="121212"/>
                </a:solidFill>
                <a:latin typeface="Arial"/>
                <a:ea typeface="Arial"/>
                <a:cs typeface="Arial"/>
                <a:sym typeface="Arial"/>
              </a:rPr>
              <a:t> και επ</a:t>
            </a:r>
            <a:r>
              <a:rPr lang="en-GB" sz="1800" b="0" i="0" u="none" strike="noStrike" cap="none" dirty="0" err="1">
                <a:solidFill>
                  <a:srgbClr val="121212"/>
                </a:solidFill>
                <a:latin typeface="Arial"/>
                <a:ea typeface="Arial"/>
                <a:cs typeface="Arial"/>
                <a:sym typeface="Arial"/>
              </a:rPr>
              <a:t>ιλέγ</a:t>
            </a:r>
            <a:r>
              <a:rPr lang="el-GR" sz="1800" b="0" i="0" u="none" strike="noStrike" cap="none" dirty="0" err="1">
                <a:solidFill>
                  <a:srgbClr val="121212"/>
                </a:solidFill>
                <a:latin typeface="Arial"/>
                <a:ea typeface="Arial"/>
                <a:cs typeface="Arial"/>
                <a:sym typeface="Arial"/>
              </a:rPr>
              <a:t>ετε</a:t>
            </a:r>
            <a:r>
              <a:rPr lang="en-GB" sz="1800" b="0" i="0" u="none" strike="noStrike" cap="none" dirty="0">
                <a:solidFill>
                  <a:srgbClr val="121212"/>
                </a:solidFill>
                <a:latin typeface="Arial"/>
                <a:ea typeface="Arial"/>
                <a:cs typeface="Arial"/>
                <a:sym typeface="Arial"/>
              </a:rPr>
              <a:t> τα κατάλληλα τεχνολογικά εργαλεία που υποστηρίζουν και ενισχύουν τη συνεργατική μάθηση σε περιβάλλοντα ΕΕΚ</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err="1">
                <a:solidFill>
                  <a:srgbClr val="121212"/>
                </a:solidFill>
                <a:latin typeface="Arial"/>
                <a:ea typeface="Arial"/>
                <a:cs typeface="Arial"/>
                <a:sym typeface="Arial"/>
              </a:rPr>
              <a:t>Ενσωμ</a:t>
            </a:r>
            <a:r>
              <a:rPr lang="el-GR" sz="1800" b="0" i="0" u="none" strike="noStrike" cap="none" dirty="0" err="1">
                <a:solidFill>
                  <a:srgbClr val="121212"/>
                </a:solidFill>
                <a:latin typeface="Arial"/>
                <a:ea typeface="Arial"/>
                <a:cs typeface="Arial"/>
                <a:sym typeface="Arial"/>
              </a:rPr>
              <a:t>ατώνετε</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τη</a:t>
            </a:r>
            <a:r>
              <a:rPr lang="el-GR" sz="1800" b="0" i="0" u="none" strike="noStrike" cap="none" dirty="0">
                <a:solidFill>
                  <a:srgbClr val="121212"/>
                </a:solidFill>
                <a:latin typeface="Arial"/>
                <a:ea typeface="Arial"/>
                <a:cs typeface="Arial"/>
                <a:sym typeface="Arial"/>
              </a:rPr>
              <a:t>ν</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τεχνολογί</a:t>
            </a:r>
            <a:r>
              <a:rPr lang="en-GB" sz="1800" b="0" i="0" u="none" strike="noStrike" cap="none" dirty="0">
                <a:solidFill>
                  <a:srgbClr val="121212"/>
                </a:solidFill>
                <a:latin typeface="Arial"/>
                <a:ea typeface="Arial"/>
                <a:cs typeface="Arial"/>
                <a:sym typeface="Arial"/>
              </a:rPr>
              <a:t>α στο πρόγραμμα σπουδών της ΕΕΚ για το σχεδιασμό και την παροχή συνεργατικών μαθησιακών εμπειριών που είναι ελκυστικές και διαδραστικές</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l-GR" sz="1800" b="0" i="0" u="none" strike="noStrike" cap="none" dirty="0">
                <a:solidFill>
                  <a:srgbClr val="121212"/>
                </a:solidFill>
                <a:latin typeface="Arial"/>
                <a:ea typeface="Arial"/>
                <a:cs typeface="Arial"/>
                <a:sym typeface="Arial"/>
              </a:rPr>
              <a:t>Αξιολογείτε κριτικά τον </a:t>
            </a:r>
            <a:r>
              <a:rPr lang="en-GB" sz="1800" b="0" i="0" u="none" strike="noStrike" cap="none" dirty="0" err="1">
                <a:solidFill>
                  <a:srgbClr val="121212"/>
                </a:solidFill>
                <a:latin typeface="Arial"/>
                <a:ea typeface="Arial"/>
                <a:cs typeface="Arial"/>
                <a:sym typeface="Arial"/>
              </a:rPr>
              <a:t>τρό</a:t>
            </a:r>
            <a:r>
              <a:rPr lang="en-GB" sz="1800" b="0" i="0" u="none" strike="noStrike" cap="none" dirty="0">
                <a:solidFill>
                  <a:srgbClr val="121212"/>
                </a:solidFill>
                <a:latin typeface="Arial"/>
                <a:ea typeface="Arial"/>
                <a:cs typeface="Arial"/>
                <a:sym typeface="Arial"/>
              </a:rPr>
              <a:t>πο με τον οποίο η ενσωμάτωση της τεχνολογίας ενισχύει τις πρακτικές συνεργατικής μάθησης και συμβάλλει στην επίτευξη των ομαδικών μαθησιακών στόχων </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err="1">
                <a:solidFill>
                  <a:srgbClr val="121212"/>
                </a:solidFill>
                <a:latin typeface="Arial"/>
                <a:ea typeface="Arial"/>
                <a:cs typeface="Arial"/>
                <a:sym typeface="Arial"/>
              </a:rPr>
              <a:t>Εντο</a:t>
            </a:r>
            <a:r>
              <a:rPr lang="en-GB" sz="1800" b="0" i="0" u="none" strike="noStrike" cap="none" dirty="0">
                <a:solidFill>
                  <a:srgbClr val="121212"/>
                </a:solidFill>
                <a:latin typeface="Arial"/>
                <a:ea typeface="Arial"/>
                <a:cs typeface="Arial"/>
                <a:sym typeface="Arial"/>
              </a:rPr>
              <a:t>π</a:t>
            </a:r>
            <a:r>
              <a:rPr lang="el-GR" sz="1800" b="0" i="0" u="none" strike="noStrike" cap="none" dirty="0" err="1">
                <a:solidFill>
                  <a:srgbClr val="121212"/>
                </a:solidFill>
                <a:latin typeface="Arial"/>
                <a:ea typeface="Arial"/>
                <a:cs typeface="Arial"/>
                <a:sym typeface="Arial"/>
              </a:rPr>
              <a:t>ίσετε</a:t>
            </a:r>
            <a:r>
              <a:rPr lang="en-GB" sz="1800" b="0" i="0" u="none" strike="noStrike" cap="none" dirty="0">
                <a:solidFill>
                  <a:srgbClr val="121212"/>
                </a:solidFill>
                <a:latin typeface="Arial"/>
                <a:ea typeface="Arial"/>
                <a:cs typeface="Arial"/>
                <a:sym typeface="Arial"/>
              </a:rPr>
              <a:t> και χ</a:t>
            </a:r>
            <a:r>
              <a:rPr lang="el-GR" sz="1800" b="0" i="0" u="none" strike="noStrike" cap="none" dirty="0">
                <a:solidFill>
                  <a:srgbClr val="121212"/>
                </a:solidFill>
                <a:latin typeface="Arial"/>
                <a:ea typeface="Arial"/>
                <a:cs typeface="Arial"/>
                <a:sym typeface="Arial"/>
              </a:rPr>
              <a:t>αράξετε σ</a:t>
            </a:r>
            <a:r>
              <a:rPr lang="en-GB" sz="1800" b="0" i="0" u="none" strike="noStrike" cap="none" dirty="0">
                <a:solidFill>
                  <a:srgbClr val="121212"/>
                </a:solidFill>
                <a:latin typeface="Arial"/>
                <a:ea typeface="Arial"/>
                <a:cs typeface="Arial"/>
                <a:sym typeface="Arial"/>
              </a:rPr>
              <a:t>ρα</a:t>
            </a:r>
            <a:r>
              <a:rPr lang="en-GB" sz="1800" b="0" i="0" u="none" strike="noStrike" cap="none" dirty="0" err="1">
                <a:solidFill>
                  <a:srgbClr val="121212"/>
                </a:solidFill>
                <a:latin typeface="Arial"/>
                <a:ea typeface="Arial"/>
                <a:cs typeface="Arial"/>
                <a:sym typeface="Arial"/>
              </a:rPr>
              <a:t>τηγική</a:t>
            </a:r>
            <a:r>
              <a:rPr lang="en-GB" sz="1800" b="0" i="0" u="none" strike="noStrike" cap="none" dirty="0">
                <a:solidFill>
                  <a:srgbClr val="121212"/>
                </a:solidFill>
                <a:latin typeface="Arial"/>
                <a:ea typeface="Arial"/>
                <a:cs typeface="Arial"/>
                <a:sym typeface="Arial"/>
              </a:rPr>
              <a:t> για την αντιμετώπιση των προκλήσεων που μπορεί να θέτει η τεχνολογία στη συνεργατική μάθηση, διασφαλίζοντας ότι όλοι οι εκπαιδευόμενοι της ΕΕΚ μπορούν να συμμετέχουν πλήρως και ισότιμα</a:t>
            </a:r>
            <a:endParaRPr sz="1200" dirty="0"/>
          </a:p>
          <a:p>
            <a:pPr marL="604519" marR="0" lvl="1" indent="-175260" algn="l" rtl="0">
              <a:lnSpc>
                <a:spcPct val="195950"/>
              </a:lnSpc>
              <a:spcBef>
                <a:spcPts val="0"/>
              </a:spcBef>
              <a:spcAft>
                <a:spcPts val="0"/>
              </a:spcAft>
              <a:buClr>
                <a:schemeClr val="dk1"/>
              </a:buClr>
              <a:buSzPts val="2000"/>
              <a:buFont typeface="Arial"/>
              <a:buNone/>
            </a:pPr>
            <a:endParaRPr sz="2000" b="0" i="0" u="none" strike="noStrike" cap="none" dirty="0">
              <a:solidFill>
                <a:srgbClr val="121212"/>
              </a:solidFill>
              <a:latin typeface="Arial"/>
              <a:ea typeface="Arial"/>
              <a:cs typeface="Arial"/>
              <a:sym typeface="Arial"/>
            </a:endParaRPr>
          </a:p>
          <a:p>
            <a:pPr marL="604519" marR="0" lvl="1" indent="-175260" algn="l" rtl="0">
              <a:lnSpc>
                <a:spcPct val="195950"/>
              </a:lnSpc>
              <a:spcBef>
                <a:spcPts val="0"/>
              </a:spcBef>
              <a:spcAft>
                <a:spcPts val="0"/>
              </a:spcAft>
              <a:buClr>
                <a:schemeClr val="dk1"/>
              </a:buClr>
              <a:buSzPts val="2000"/>
              <a:buFont typeface="Arial"/>
              <a:buNone/>
            </a:pPr>
            <a:endParaRPr sz="2000" b="0" i="0" u="none" strike="noStrike" cap="none" dirty="0">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8">
            <a:alphaModFix/>
          </a:blip>
          <a:srcRect/>
          <a:stretch/>
        </p:blipFill>
        <p:spPr>
          <a:xfrm>
            <a:off x="5693740" y="9140033"/>
            <a:ext cx="1727565" cy="6282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4"/>
        <p:cNvGrpSpPr/>
        <p:nvPr/>
      </p:nvGrpSpPr>
      <p:grpSpPr>
        <a:xfrm>
          <a:off x="0" y="0"/>
          <a:ext cx="0" cy="0"/>
          <a:chOff x="0" y="0"/>
          <a:chExt cx="0" cy="0"/>
        </a:xfrm>
      </p:grpSpPr>
      <p:sp>
        <p:nvSpPr>
          <p:cNvPr id="475" name="Google Shape;475;p2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2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20"/>
          <p:cNvSpPr txBox="1"/>
          <p:nvPr/>
        </p:nvSpPr>
        <p:spPr>
          <a:xfrm>
            <a:off x="619878" y="481044"/>
            <a:ext cx="14363017"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Μήτρ</a:t>
            </a:r>
            <a:r>
              <a:rPr lang="en-GB" sz="6999" dirty="0">
                <a:solidFill>
                  <a:srgbClr val="033C5B"/>
                </a:solidFill>
                <a:latin typeface="Arial"/>
                <a:ea typeface="Arial"/>
                <a:cs typeface="Arial"/>
                <a:sym typeface="Arial"/>
              </a:rPr>
              <a:t>α ενσωμάτωσης τεχνολογίας</a:t>
            </a:r>
            <a:endParaRPr sz="6999" dirty="0">
              <a:solidFill>
                <a:srgbClr val="033C5B"/>
              </a:solidFill>
              <a:latin typeface="Arial"/>
              <a:ea typeface="Arial"/>
              <a:cs typeface="Arial"/>
              <a:sym typeface="Arial"/>
            </a:endParaRPr>
          </a:p>
        </p:txBody>
      </p:sp>
      <p:sp>
        <p:nvSpPr>
          <p:cNvPr id="478" name="Google Shape;478;p2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20"/>
          <p:cNvSpPr txBox="1"/>
          <p:nvPr/>
        </p:nvSpPr>
        <p:spPr>
          <a:xfrm>
            <a:off x="780001" y="842625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Πηγή: </a:t>
            </a:r>
            <a:r>
              <a:rPr lang="en-GB" sz="16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//fcit.usf.edu/matrix/matrix/ </a:t>
            </a:r>
            <a:endParaRPr sz="1600" i="1">
              <a:solidFill>
                <a:schemeClr val="dk1"/>
              </a:solidFill>
              <a:latin typeface="Calibri"/>
              <a:ea typeface="Calibri"/>
              <a:cs typeface="Calibri"/>
              <a:sym typeface="Calibri"/>
            </a:endParaRPr>
          </a:p>
        </p:txBody>
      </p:sp>
      <p:sp>
        <p:nvSpPr>
          <p:cNvPr id="481" name="Google Shape;481;p20"/>
          <p:cNvSpPr txBox="1"/>
          <p:nvPr/>
        </p:nvSpPr>
        <p:spPr>
          <a:xfrm>
            <a:off x="619878" y="1819574"/>
            <a:ext cx="15465917" cy="2984278"/>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200" dirty="0">
                <a:solidFill>
                  <a:srgbClr val="121212"/>
                </a:solidFill>
                <a:latin typeface="Arial"/>
                <a:ea typeface="Arial"/>
                <a:cs typeface="Arial"/>
                <a:sym typeface="Arial"/>
              </a:rPr>
              <a:t>Ο π</a:t>
            </a:r>
            <a:r>
              <a:rPr lang="en-GB" sz="3200" dirty="0" err="1">
                <a:solidFill>
                  <a:srgbClr val="121212"/>
                </a:solidFill>
                <a:latin typeface="Arial"/>
                <a:ea typeface="Arial"/>
                <a:cs typeface="Arial"/>
                <a:sym typeface="Arial"/>
              </a:rPr>
              <a:t>ίν</a:t>
            </a:r>
            <a:r>
              <a:rPr lang="en-GB" sz="3200" dirty="0">
                <a:solidFill>
                  <a:srgbClr val="121212"/>
                </a:solidFill>
                <a:latin typeface="Arial"/>
                <a:ea typeface="Arial"/>
                <a:cs typeface="Arial"/>
                <a:sym typeface="Arial"/>
              </a:rPr>
              <a:t>ακας ενσωμάτωσης τεχνολογίας (TIM) παρέχει ένα πλαίσιο για την περιγραφή και τη στόχευση της χρήσης της τεχνολογίας για την ενίσχυση της μάθησης. Η ΤΙΜ </a:t>
            </a:r>
            <a:r>
              <a:rPr lang="en-GB" sz="3200" dirty="0" err="1">
                <a:solidFill>
                  <a:srgbClr val="121212"/>
                </a:solidFill>
                <a:latin typeface="Arial"/>
                <a:ea typeface="Arial"/>
                <a:cs typeface="Arial"/>
                <a:sym typeface="Arial"/>
              </a:rPr>
              <a:t>ενσωμ</a:t>
            </a:r>
            <a:r>
              <a:rPr lang="en-GB" sz="3200" dirty="0">
                <a:solidFill>
                  <a:srgbClr val="121212"/>
                </a:solidFill>
                <a:latin typeface="Arial"/>
                <a:ea typeface="Arial"/>
                <a:cs typeface="Arial"/>
                <a:sym typeface="Arial"/>
              </a:rPr>
              <a:t>ατώνει πέντε αλληλοεξαρτώμενα χαρακτηριστικά των ουσιαστικών περιβαλλόντων μάθησης: ενεργητικά, συνεργατικά, εποικοδομητικά, αυθεντικά και στοχευμένα. Τα χαρα</a:t>
            </a:r>
            <a:r>
              <a:rPr lang="en-GB" sz="3200" dirty="0" err="1">
                <a:solidFill>
                  <a:srgbClr val="121212"/>
                </a:solidFill>
                <a:latin typeface="Arial"/>
                <a:ea typeface="Arial"/>
                <a:cs typeface="Arial"/>
                <a:sym typeface="Arial"/>
              </a:rPr>
              <a:t>κτηριστικά</a:t>
            </a:r>
            <a:r>
              <a:rPr lang="en-GB" sz="3200" dirty="0">
                <a:solidFill>
                  <a:srgbClr val="121212"/>
                </a:solidFill>
                <a:latin typeface="Arial"/>
                <a:ea typeface="Arial"/>
                <a:cs typeface="Arial"/>
                <a:sym typeface="Arial"/>
              </a:rPr>
              <a:t> α</a:t>
            </a:r>
            <a:r>
              <a:rPr lang="en-GB" sz="3200" dirty="0" err="1">
                <a:solidFill>
                  <a:srgbClr val="121212"/>
                </a:solidFill>
                <a:latin typeface="Arial"/>
                <a:ea typeface="Arial"/>
                <a:cs typeface="Arial"/>
                <a:sym typeface="Arial"/>
              </a:rPr>
              <a:t>υτά</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συνδέοντ</a:t>
            </a:r>
            <a:r>
              <a:rPr lang="en-GB" sz="3200" dirty="0">
                <a:solidFill>
                  <a:srgbClr val="121212"/>
                </a:solidFill>
                <a:latin typeface="Arial"/>
                <a:ea typeface="Arial"/>
                <a:cs typeface="Arial"/>
                <a:sym typeface="Arial"/>
              </a:rPr>
              <a:t>αι με πέντε επίπεδα ενσωμάτωσης της τεχνολογίας: είσοδος, υιοθέτηση, προσαρμογή, έγχυση και μετασχηματισμός. </a:t>
            </a:r>
            <a:endParaRPr sz="1200" dirty="0"/>
          </a:p>
        </p:txBody>
      </p:sp>
      <p:pic>
        <p:nvPicPr>
          <p:cNvPr id="482" name="Google Shape;482;p20"/>
          <p:cNvPicPr preferRelativeResize="0"/>
          <p:nvPr/>
        </p:nvPicPr>
        <p:blipFill rotWithShape="1">
          <a:blip r:embed="rId4">
            <a:alphaModFix/>
          </a:blip>
          <a:srcRect/>
          <a:stretch/>
        </p:blipFill>
        <p:spPr>
          <a:xfrm>
            <a:off x="2430814" y="4920416"/>
            <a:ext cx="12192000" cy="3489333"/>
          </a:xfrm>
          <a:prstGeom prst="rect">
            <a:avLst/>
          </a:prstGeom>
          <a:noFill/>
          <a:ln>
            <a:noFill/>
          </a:ln>
        </p:spPr>
      </p:pic>
      <p:sp>
        <p:nvSpPr>
          <p:cNvPr id="483" name="Google Shape;483;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6" name="Google Shape;486;p20"/>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572281A9-06CF-331C-AA33-6B59F83EDD77}"/>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90"/>
        <p:cNvGrpSpPr/>
        <p:nvPr/>
      </p:nvGrpSpPr>
      <p:grpSpPr>
        <a:xfrm>
          <a:off x="0" y="0"/>
          <a:ext cx="0" cy="0"/>
          <a:chOff x="0" y="0"/>
          <a:chExt cx="0" cy="0"/>
        </a:xfrm>
      </p:grpSpPr>
      <p:sp>
        <p:nvSpPr>
          <p:cNvPr id="491" name="Google Shape;491;p2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2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1"/>
          <p:cNvSpPr txBox="1"/>
          <p:nvPr/>
        </p:nvSpPr>
        <p:spPr>
          <a:xfrm>
            <a:off x="793856" y="776393"/>
            <a:ext cx="14169838"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Μήτρ</a:t>
            </a:r>
            <a:r>
              <a:rPr lang="en-GB" sz="6999" dirty="0">
                <a:solidFill>
                  <a:srgbClr val="033C5B"/>
                </a:solidFill>
                <a:latin typeface="Arial"/>
                <a:ea typeface="Arial"/>
                <a:cs typeface="Arial"/>
                <a:sym typeface="Arial"/>
              </a:rPr>
              <a:t>α ενσωμάτωσης τεχνολογίας</a:t>
            </a:r>
            <a:endParaRPr sz="6999" dirty="0">
              <a:solidFill>
                <a:srgbClr val="033C5B"/>
              </a:solidFill>
              <a:latin typeface="Arial"/>
              <a:ea typeface="Arial"/>
              <a:cs typeface="Arial"/>
              <a:sym typeface="Arial"/>
            </a:endParaRPr>
          </a:p>
        </p:txBody>
      </p:sp>
      <p:sp>
        <p:nvSpPr>
          <p:cNvPr id="494" name="Google Shape;494;p2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1"/>
          <p:cNvSpPr txBox="1"/>
          <p:nvPr/>
        </p:nvSpPr>
        <p:spPr>
          <a:xfrm>
            <a:off x="780001" y="842625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Πηγή: </a:t>
            </a:r>
            <a:r>
              <a:rPr lang="en-GB" sz="16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//fcit.usf.edu/matrix/matrix/ </a:t>
            </a:r>
            <a:endParaRPr sz="1600" i="1">
              <a:solidFill>
                <a:schemeClr val="dk1"/>
              </a:solidFill>
              <a:latin typeface="Calibri"/>
              <a:ea typeface="Calibri"/>
              <a:cs typeface="Calibri"/>
              <a:sym typeface="Calibri"/>
            </a:endParaRPr>
          </a:p>
        </p:txBody>
      </p:sp>
      <p:sp>
        <p:nvSpPr>
          <p:cNvPr id="497" name="Google Shape;497;p21"/>
          <p:cNvSpPr txBox="1"/>
          <p:nvPr/>
        </p:nvSpPr>
        <p:spPr>
          <a:xfrm>
            <a:off x="793856" y="1965584"/>
            <a:ext cx="15465917" cy="1678665"/>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2400" dirty="0">
                <a:solidFill>
                  <a:srgbClr val="121212"/>
                </a:solidFill>
                <a:latin typeface="Arial"/>
                <a:ea typeface="Arial"/>
                <a:cs typeface="Arial"/>
                <a:sym typeface="Arial"/>
              </a:rPr>
              <a:t>Μα</a:t>
            </a:r>
            <a:r>
              <a:rPr lang="en-GB" sz="2400" dirty="0" err="1">
                <a:solidFill>
                  <a:srgbClr val="121212"/>
                </a:solidFill>
                <a:latin typeface="Arial"/>
                <a:ea typeface="Arial"/>
                <a:cs typeface="Arial"/>
                <a:sym typeface="Arial"/>
              </a:rPr>
              <a:t>ζί</a:t>
            </a:r>
            <a:r>
              <a:rPr lang="en-GB" sz="2400" dirty="0">
                <a:solidFill>
                  <a:srgbClr val="121212"/>
                </a:solidFill>
                <a:latin typeface="Arial"/>
                <a:ea typeface="Arial"/>
                <a:cs typeface="Arial"/>
                <a:sym typeface="Arial"/>
              </a:rPr>
              <a:t>, τα π</a:t>
            </a:r>
            <a:r>
              <a:rPr lang="en-GB" sz="2400" dirty="0" err="1">
                <a:solidFill>
                  <a:srgbClr val="121212"/>
                </a:solidFill>
                <a:latin typeface="Arial"/>
                <a:ea typeface="Arial"/>
                <a:cs typeface="Arial"/>
                <a:sym typeface="Arial"/>
              </a:rPr>
              <a:t>έντε</a:t>
            </a:r>
            <a:r>
              <a:rPr lang="en-GB" sz="2400" dirty="0">
                <a:solidFill>
                  <a:srgbClr val="121212"/>
                </a:solidFill>
                <a:latin typeface="Arial"/>
                <a:ea typeface="Arial"/>
                <a:cs typeface="Arial"/>
                <a:sym typeface="Arial"/>
              </a:rPr>
              <a:t> χαρα</a:t>
            </a:r>
            <a:r>
              <a:rPr lang="en-GB" sz="2400" dirty="0" err="1">
                <a:solidFill>
                  <a:srgbClr val="121212"/>
                </a:solidFill>
                <a:latin typeface="Arial"/>
                <a:ea typeface="Arial"/>
                <a:cs typeface="Arial"/>
                <a:sym typeface="Arial"/>
              </a:rPr>
              <a:t>κτηριστικά</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των</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ουσι</a:t>
            </a:r>
            <a:r>
              <a:rPr lang="en-GB" sz="2400" dirty="0">
                <a:solidFill>
                  <a:srgbClr val="121212"/>
                </a:solidFill>
                <a:latin typeface="Arial"/>
                <a:ea typeface="Arial"/>
                <a:cs typeface="Arial"/>
                <a:sym typeface="Arial"/>
              </a:rPr>
              <a:t>αστικών περιβαλλόντων μάθησης και τα πέντε επίπεδα ενσωμάτωσης της τεχνολογίας δημιουργούν ένα πλέγμα 25 κελιών. </a:t>
            </a:r>
            <a:r>
              <a:rPr lang="en-GB" sz="2400" dirty="0" err="1">
                <a:solidFill>
                  <a:srgbClr val="121212"/>
                </a:solidFill>
                <a:latin typeface="Arial"/>
                <a:ea typeface="Arial"/>
                <a:cs typeface="Arial"/>
                <a:sym typeface="Arial"/>
              </a:rPr>
              <a:t>Όλοι</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οι</a:t>
            </a:r>
            <a:r>
              <a:rPr lang="en-GB" sz="2400" dirty="0">
                <a:solidFill>
                  <a:srgbClr val="121212"/>
                </a:solidFill>
                <a:latin typeface="Arial"/>
                <a:ea typeface="Arial"/>
                <a:cs typeface="Arial"/>
                <a:sym typeface="Arial"/>
              </a:rPr>
              <a:t> π</a:t>
            </a:r>
            <a:r>
              <a:rPr lang="en-GB" sz="2400" dirty="0" err="1">
                <a:solidFill>
                  <a:srgbClr val="121212"/>
                </a:solidFill>
                <a:latin typeface="Arial"/>
                <a:ea typeface="Arial"/>
                <a:cs typeface="Arial"/>
                <a:sym typeface="Arial"/>
              </a:rPr>
              <a:t>εριγρ</a:t>
            </a:r>
            <a:r>
              <a:rPr lang="en-GB" sz="2400" dirty="0">
                <a:solidFill>
                  <a:srgbClr val="121212"/>
                </a:solidFill>
                <a:latin typeface="Arial"/>
                <a:ea typeface="Arial"/>
                <a:cs typeface="Arial"/>
                <a:sym typeface="Arial"/>
              </a:rPr>
              <a:t>αφικοί δείκτες του TIM εφαρμόζονται εξίσου καλά στη διαδικτυακή και τη δια ζώσης διδασκαλία, Το TIM αναπτύχθηκε από το Κέντρο Εκπαιδευτικής Τεχνολογίας της Φλόριντα (FCIT) το 2005 και βρίσκεται τώρα στην τρίτη έκδοσή του </a:t>
            </a:r>
            <a:r>
              <a:rPr lang="en-GB" sz="3600" dirty="0">
                <a:solidFill>
                  <a:srgbClr val="121212"/>
                </a:solidFill>
                <a:latin typeface="Arial"/>
                <a:ea typeface="Arial"/>
                <a:cs typeface="Arial"/>
                <a:sym typeface="Arial"/>
              </a:rPr>
              <a:t>(2019).</a:t>
            </a:r>
            <a:endParaRPr sz="3600" dirty="0">
              <a:solidFill>
                <a:srgbClr val="121212"/>
              </a:solidFill>
              <a:latin typeface="Arial"/>
              <a:ea typeface="Arial"/>
              <a:cs typeface="Arial"/>
              <a:sym typeface="Arial"/>
            </a:endParaRPr>
          </a:p>
        </p:txBody>
      </p:sp>
      <p:pic>
        <p:nvPicPr>
          <p:cNvPr id="498" name="Google Shape;498;p21"/>
          <p:cNvPicPr preferRelativeResize="0"/>
          <p:nvPr/>
        </p:nvPicPr>
        <p:blipFill rotWithShape="1">
          <a:blip r:embed="rId4">
            <a:alphaModFix/>
          </a:blip>
          <a:srcRect/>
          <a:stretch/>
        </p:blipFill>
        <p:spPr>
          <a:xfrm>
            <a:off x="5514894" y="3943866"/>
            <a:ext cx="9448800" cy="4623800"/>
          </a:xfrm>
          <a:prstGeom prst="rect">
            <a:avLst/>
          </a:prstGeom>
          <a:noFill/>
          <a:ln>
            <a:noFill/>
          </a:ln>
        </p:spPr>
      </p:pic>
      <p:sp>
        <p:nvSpPr>
          <p:cNvPr id="499" name="Google Shape;499;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2" name="Google Shape;502;p21"/>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9DABB139-D909-C8BF-D1A7-0001FCFA59D1}"/>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6"/>
        <p:cNvGrpSpPr/>
        <p:nvPr/>
      </p:nvGrpSpPr>
      <p:grpSpPr>
        <a:xfrm>
          <a:off x="0" y="0"/>
          <a:ext cx="0" cy="0"/>
          <a:chOff x="0" y="0"/>
          <a:chExt cx="0" cy="0"/>
        </a:xfrm>
      </p:grpSpPr>
      <p:sp>
        <p:nvSpPr>
          <p:cNvPr id="507" name="Google Shape;507;p2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2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22"/>
          <p:cNvSpPr txBox="1"/>
          <p:nvPr/>
        </p:nvSpPr>
        <p:spPr>
          <a:xfrm>
            <a:off x="793855" y="776393"/>
            <a:ext cx="14373573"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Μήτρ</a:t>
            </a:r>
            <a:r>
              <a:rPr lang="en-GB" sz="6999" dirty="0">
                <a:solidFill>
                  <a:srgbClr val="033C5B"/>
                </a:solidFill>
                <a:latin typeface="Arial"/>
                <a:ea typeface="Arial"/>
                <a:cs typeface="Arial"/>
                <a:sym typeface="Arial"/>
              </a:rPr>
              <a:t>α ενσωμάτωσης τεχνολογίας</a:t>
            </a:r>
            <a:endParaRPr sz="6999" dirty="0">
              <a:solidFill>
                <a:srgbClr val="033C5B"/>
              </a:solidFill>
              <a:latin typeface="Arial"/>
              <a:ea typeface="Arial"/>
              <a:cs typeface="Arial"/>
              <a:sym typeface="Arial"/>
            </a:endParaRPr>
          </a:p>
        </p:txBody>
      </p:sp>
      <p:sp>
        <p:nvSpPr>
          <p:cNvPr id="510" name="Google Shape;510;p2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2" name="Google Shape;512;p22"/>
          <p:cNvPicPr preferRelativeResize="0"/>
          <p:nvPr/>
        </p:nvPicPr>
        <p:blipFill rotWithShape="1">
          <a:blip r:embed="rId3">
            <a:alphaModFix/>
          </a:blip>
          <a:srcRect/>
          <a:stretch/>
        </p:blipFill>
        <p:spPr>
          <a:xfrm>
            <a:off x="2890312" y="1786028"/>
            <a:ext cx="10875485" cy="6965797"/>
          </a:xfrm>
          <a:prstGeom prst="rect">
            <a:avLst/>
          </a:prstGeom>
          <a:noFill/>
          <a:ln>
            <a:noFill/>
          </a:ln>
        </p:spPr>
      </p:pic>
      <p:sp>
        <p:nvSpPr>
          <p:cNvPr id="513" name="Google Shape;513;p22"/>
          <p:cNvSpPr txBox="1"/>
          <p:nvPr/>
        </p:nvSpPr>
        <p:spPr>
          <a:xfrm>
            <a:off x="13744188" y="838249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Πηγή: </a:t>
            </a:r>
            <a:r>
              <a:rPr lang="en-GB" sz="16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//fcit.usf.edu/matrix/ </a:t>
            </a:r>
            <a:endParaRPr sz="1600" i="1">
              <a:solidFill>
                <a:schemeClr val="dk1"/>
              </a:solidFill>
              <a:latin typeface="Calibri"/>
              <a:ea typeface="Calibri"/>
              <a:cs typeface="Calibri"/>
              <a:sym typeface="Calibri"/>
            </a:endParaRPr>
          </a:p>
        </p:txBody>
      </p:sp>
      <p:sp>
        <p:nvSpPr>
          <p:cNvPr id="514" name="Google Shape;514;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7" name="Google Shape;517;p22"/>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A1E69F5F-9685-0F6F-BFE4-533E2539FFDC}"/>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1"/>
        <p:cNvGrpSpPr/>
        <p:nvPr/>
      </p:nvGrpSpPr>
      <p:grpSpPr>
        <a:xfrm>
          <a:off x="0" y="0"/>
          <a:ext cx="0" cy="0"/>
          <a:chOff x="0" y="0"/>
          <a:chExt cx="0" cy="0"/>
        </a:xfrm>
      </p:grpSpPr>
      <p:sp>
        <p:nvSpPr>
          <p:cNvPr id="522" name="Google Shape;522;p2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2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23"/>
          <p:cNvSpPr txBox="1"/>
          <p:nvPr/>
        </p:nvSpPr>
        <p:spPr>
          <a:xfrm>
            <a:off x="793856" y="776393"/>
            <a:ext cx="12181388" cy="203132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dirty="0" err="1">
                <a:solidFill>
                  <a:srgbClr val="033C5B"/>
                </a:solidFill>
                <a:latin typeface="Arial"/>
                <a:ea typeface="Arial"/>
                <a:cs typeface="Arial"/>
                <a:sym typeface="Arial"/>
              </a:rPr>
              <a:t>Μελέτες</a:t>
            </a:r>
            <a:r>
              <a:rPr lang="en-GB" sz="6000" dirty="0">
                <a:solidFill>
                  <a:srgbClr val="033C5B"/>
                </a:solidFill>
                <a:latin typeface="Arial"/>
                <a:ea typeface="Arial"/>
                <a:cs typeface="Arial"/>
                <a:sym typeface="Arial"/>
              </a:rPr>
              <a:t> π</a:t>
            </a:r>
            <a:r>
              <a:rPr lang="en-GB" sz="6000" dirty="0" err="1">
                <a:solidFill>
                  <a:srgbClr val="033C5B"/>
                </a:solidFill>
                <a:latin typeface="Arial"/>
                <a:ea typeface="Arial"/>
                <a:cs typeface="Arial"/>
                <a:sym typeface="Arial"/>
              </a:rPr>
              <a:t>ερί</a:t>
            </a:r>
            <a:r>
              <a:rPr lang="en-GB" sz="6000" dirty="0">
                <a:solidFill>
                  <a:srgbClr val="033C5B"/>
                </a:solidFill>
                <a:latin typeface="Arial"/>
                <a:ea typeface="Arial"/>
                <a:cs typeface="Arial"/>
                <a:sym typeface="Arial"/>
              </a:rPr>
              <a:t>πτωσης για την ενσωμάτωση της τεχνολογίας ΕΕΚ</a:t>
            </a:r>
            <a:endParaRPr sz="6000" dirty="0">
              <a:solidFill>
                <a:srgbClr val="033C5B"/>
              </a:solidFill>
              <a:latin typeface="Arial"/>
              <a:ea typeface="Arial"/>
              <a:cs typeface="Arial"/>
              <a:sym typeface="Arial"/>
            </a:endParaRPr>
          </a:p>
        </p:txBody>
      </p:sp>
      <p:sp>
        <p:nvSpPr>
          <p:cNvPr id="525" name="Google Shape;525;p2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7" name="Google Shape;527;p23"/>
          <p:cNvPicPr preferRelativeResize="0"/>
          <p:nvPr/>
        </p:nvPicPr>
        <p:blipFill rotWithShape="1">
          <a:blip r:embed="rId3">
            <a:alphaModFix/>
          </a:blip>
          <a:srcRect/>
          <a:stretch/>
        </p:blipFill>
        <p:spPr>
          <a:xfrm>
            <a:off x="793855" y="2773478"/>
            <a:ext cx="2934109" cy="1390844"/>
          </a:xfrm>
          <a:prstGeom prst="rect">
            <a:avLst/>
          </a:prstGeom>
          <a:noFill/>
          <a:ln>
            <a:noFill/>
          </a:ln>
        </p:spPr>
      </p:pic>
      <p:pic>
        <p:nvPicPr>
          <p:cNvPr id="528" name="Google Shape;528;p23"/>
          <p:cNvPicPr preferRelativeResize="0"/>
          <p:nvPr/>
        </p:nvPicPr>
        <p:blipFill rotWithShape="1">
          <a:blip r:embed="rId4">
            <a:alphaModFix/>
          </a:blip>
          <a:srcRect/>
          <a:stretch/>
        </p:blipFill>
        <p:spPr>
          <a:xfrm>
            <a:off x="6019800" y="2836150"/>
            <a:ext cx="9304872" cy="5505448"/>
          </a:xfrm>
          <a:prstGeom prst="rect">
            <a:avLst/>
          </a:prstGeom>
          <a:noFill/>
          <a:ln>
            <a:noFill/>
          </a:ln>
        </p:spPr>
      </p:pic>
      <p:sp>
        <p:nvSpPr>
          <p:cNvPr id="529" name="Google Shape;529;p23"/>
          <p:cNvSpPr txBox="1"/>
          <p:nvPr/>
        </p:nvSpPr>
        <p:spPr>
          <a:xfrm>
            <a:off x="823527" y="4331680"/>
            <a:ext cx="43580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Περισσότερες πληροφορίες εδώ: </a:t>
            </a:r>
            <a:r>
              <a:rPr lang="en-GB"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en-GB" sz="1800">
                <a:solidFill>
                  <a:schemeClr val="dk1"/>
                </a:solidFill>
                <a:latin typeface="Calibri"/>
                <a:ea typeface="Calibri"/>
                <a:cs typeface="Calibri"/>
                <a:sym typeface="Calibri"/>
              </a:rPr>
              <a:t>//mimbus.com/en/our-solutions/ </a:t>
            </a:r>
            <a:endParaRPr sz="1800">
              <a:solidFill>
                <a:schemeClr val="dk1"/>
              </a:solidFill>
              <a:latin typeface="Calibri"/>
              <a:ea typeface="Calibri"/>
              <a:cs typeface="Calibri"/>
              <a:sym typeface="Calibri"/>
            </a:endParaRPr>
          </a:p>
        </p:txBody>
      </p:sp>
      <p:sp>
        <p:nvSpPr>
          <p:cNvPr id="530" name="Google Shape;530;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33" name="Google Shape;533;p23"/>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9B6A6522-5B80-A58D-8B3C-D01A7A223F68}"/>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37"/>
        <p:cNvGrpSpPr/>
        <p:nvPr/>
      </p:nvGrpSpPr>
      <p:grpSpPr>
        <a:xfrm>
          <a:off x="0" y="0"/>
          <a:ext cx="0" cy="0"/>
          <a:chOff x="0" y="0"/>
          <a:chExt cx="0" cy="0"/>
        </a:xfrm>
      </p:grpSpPr>
      <p:sp>
        <p:nvSpPr>
          <p:cNvPr id="538" name="Google Shape;538;p2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2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24"/>
          <p:cNvSpPr txBox="1"/>
          <p:nvPr/>
        </p:nvSpPr>
        <p:spPr>
          <a:xfrm>
            <a:off x="793856" y="776393"/>
            <a:ext cx="12181388" cy="203132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dirty="0" err="1">
                <a:solidFill>
                  <a:srgbClr val="033C5B"/>
                </a:solidFill>
                <a:latin typeface="Arial"/>
                <a:ea typeface="Arial"/>
                <a:cs typeface="Arial"/>
                <a:sym typeface="Arial"/>
              </a:rPr>
              <a:t>Μελέτες</a:t>
            </a:r>
            <a:r>
              <a:rPr lang="en-GB" sz="6000" dirty="0">
                <a:solidFill>
                  <a:srgbClr val="033C5B"/>
                </a:solidFill>
                <a:latin typeface="Arial"/>
                <a:ea typeface="Arial"/>
                <a:cs typeface="Arial"/>
                <a:sym typeface="Arial"/>
              </a:rPr>
              <a:t> π</a:t>
            </a:r>
            <a:r>
              <a:rPr lang="en-GB" sz="6000" dirty="0" err="1">
                <a:solidFill>
                  <a:srgbClr val="033C5B"/>
                </a:solidFill>
                <a:latin typeface="Arial"/>
                <a:ea typeface="Arial"/>
                <a:cs typeface="Arial"/>
                <a:sym typeface="Arial"/>
              </a:rPr>
              <a:t>ερί</a:t>
            </a:r>
            <a:r>
              <a:rPr lang="en-GB" sz="6000" dirty="0">
                <a:solidFill>
                  <a:srgbClr val="033C5B"/>
                </a:solidFill>
                <a:latin typeface="Arial"/>
                <a:ea typeface="Arial"/>
                <a:cs typeface="Arial"/>
                <a:sym typeface="Arial"/>
              </a:rPr>
              <a:t>πτωσης για την ενσωμάτωση της τεχνολογίας ΕΕΚ</a:t>
            </a:r>
            <a:endParaRPr sz="6000" dirty="0">
              <a:solidFill>
                <a:srgbClr val="033C5B"/>
              </a:solidFill>
              <a:latin typeface="Arial"/>
              <a:ea typeface="Arial"/>
              <a:cs typeface="Arial"/>
              <a:sym typeface="Arial"/>
            </a:endParaRPr>
          </a:p>
        </p:txBody>
      </p:sp>
      <p:sp>
        <p:nvSpPr>
          <p:cNvPr id="541" name="Google Shape;541;p2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24"/>
          <p:cNvSpPr txBox="1"/>
          <p:nvPr/>
        </p:nvSpPr>
        <p:spPr>
          <a:xfrm>
            <a:off x="823527" y="4331680"/>
            <a:ext cx="43580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Περισσότερες πληροφορίες εδώ: </a:t>
            </a:r>
            <a:r>
              <a:rPr lang="en-GB"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800">
                <a:solidFill>
                  <a:schemeClr val="dk1"/>
                </a:solidFill>
                <a:latin typeface="Calibri"/>
                <a:ea typeface="Calibri"/>
                <a:cs typeface="Calibri"/>
                <a:sym typeface="Calibri"/>
              </a:rPr>
              <a:t>//tvet-academy.de/ </a:t>
            </a:r>
            <a:endParaRPr sz="1800">
              <a:solidFill>
                <a:schemeClr val="dk1"/>
              </a:solidFill>
              <a:latin typeface="Calibri"/>
              <a:ea typeface="Calibri"/>
              <a:cs typeface="Calibri"/>
              <a:sym typeface="Calibri"/>
            </a:endParaRPr>
          </a:p>
        </p:txBody>
      </p:sp>
      <p:pic>
        <p:nvPicPr>
          <p:cNvPr id="544" name="Google Shape;544;p24"/>
          <p:cNvPicPr preferRelativeResize="0"/>
          <p:nvPr/>
        </p:nvPicPr>
        <p:blipFill rotWithShape="1">
          <a:blip r:embed="rId4">
            <a:alphaModFix/>
          </a:blip>
          <a:srcRect t="11209"/>
          <a:stretch/>
        </p:blipFill>
        <p:spPr>
          <a:xfrm>
            <a:off x="914400" y="2721311"/>
            <a:ext cx="2591162" cy="998094"/>
          </a:xfrm>
          <a:prstGeom prst="rect">
            <a:avLst/>
          </a:prstGeom>
          <a:noFill/>
          <a:ln>
            <a:noFill/>
          </a:ln>
        </p:spPr>
      </p:pic>
      <p:pic>
        <p:nvPicPr>
          <p:cNvPr id="545" name="Google Shape;545;p24"/>
          <p:cNvPicPr preferRelativeResize="0"/>
          <p:nvPr/>
        </p:nvPicPr>
        <p:blipFill rotWithShape="1">
          <a:blip r:embed="rId5">
            <a:alphaModFix/>
          </a:blip>
          <a:srcRect/>
          <a:stretch/>
        </p:blipFill>
        <p:spPr>
          <a:xfrm>
            <a:off x="6226659" y="2954531"/>
            <a:ext cx="9716157" cy="5175993"/>
          </a:xfrm>
          <a:prstGeom prst="rect">
            <a:avLst/>
          </a:prstGeom>
          <a:noFill/>
          <a:ln>
            <a:noFill/>
          </a:ln>
        </p:spPr>
      </p:pic>
      <p:sp>
        <p:nvSpPr>
          <p:cNvPr id="546" name="Google Shape;546;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9" name="Google Shape;549;p24"/>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9A09DD81-C4DD-6433-2E9C-09E4E61ABBC3}"/>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53"/>
        <p:cNvGrpSpPr/>
        <p:nvPr/>
      </p:nvGrpSpPr>
      <p:grpSpPr>
        <a:xfrm>
          <a:off x="0" y="0"/>
          <a:ext cx="0" cy="0"/>
          <a:chOff x="0" y="0"/>
          <a:chExt cx="0" cy="0"/>
        </a:xfrm>
      </p:grpSpPr>
      <p:sp>
        <p:nvSpPr>
          <p:cNvPr id="554" name="Google Shape;554;p2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25"/>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Προκλήσεις</a:t>
            </a:r>
            <a:endParaRPr sz="6999">
              <a:solidFill>
                <a:srgbClr val="033C5B"/>
              </a:solidFill>
              <a:latin typeface="Arial"/>
              <a:ea typeface="Arial"/>
              <a:cs typeface="Arial"/>
              <a:sym typeface="Arial"/>
            </a:endParaRPr>
          </a:p>
        </p:txBody>
      </p:sp>
      <p:sp>
        <p:nvSpPr>
          <p:cNvPr id="557" name="Google Shape;557;p2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2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2" name="Google Shape;562;p25"/>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563" name="Google Shape;563;p25"/>
          <p:cNvGrpSpPr/>
          <p:nvPr/>
        </p:nvGrpSpPr>
        <p:grpSpPr>
          <a:xfrm>
            <a:off x="812621" y="1789292"/>
            <a:ext cx="14808380" cy="4171474"/>
            <a:chOff x="0" y="3264"/>
            <a:chExt cx="14808380" cy="4171474"/>
          </a:xfrm>
        </p:grpSpPr>
        <p:sp>
          <p:nvSpPr>
            <p:cNvPr id="564" name="Google Shape;564;p25"/>
            <p:cNvSpPr/>
            <p:nvPr/>
          </p:nvSpPr>
          <p:spPr>
            <a:xfrm>
              <a:off x="0" y="3264"/>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a:off x="210311" y="159694"/>
              <a:ext cx="382385" cy="382385"/>
            </a:xfrm>
            <a:prstGeom prst="rect">
              <a:avLst/>
            </a:prstGeom>
            <a:blipFill rotWithShape="1">
              <a:blip r:embed="rId6">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803008" y="3264"/>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txBox="1"/>
            <p:nvPr/>
          </p:nvSpPr>
          <p:spPr>
            <a:xfrm>
              <a:off x="803008" y="3264"/>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Περιορισμοί πόρων</a:t>
              </a:r>
              <a:r>
                <a:rPr lang="en-GB" sz="2400">
                  <a:solidFill>
                    <a:schemeClr val="dk1"/>
                  </a:solidFill>
                  <a:latin typeface="Calibri"/>
                  <a:ea typeface="Calibri"/>
                  <a:cs typeface="Calibri"/>
                  <a:sym typeface="Calibri"/>
                </a:rPr>
                <a:t>: Περιορισμένοι προϋπολογισμοί και πόροι για νέες τεχνολογίες.</a:t>
              </a:r>
              <a:endParaRPr sz="2400">
                <a:solidFill>
                  <a:schemeClr val="dk1"/>
                </a:solidFill>
                <a:latin typeface="Calibri"/>
                <a:ea typeface="Calibri"/>
                <a:cs typeface="Calibri"/>
                <a:sym typeface="Calibri"/>
              </a:endParaRPr>
            </a:p>
          </p:txBody>
        </p:sp>
        <p:sp>
          <p:nvSpPr>
            <p:cNvPr id="568" name="Google Shape;568;p25"/>
            <p:cNvSpPr/>
            <p:nvPr/>
          </p:nvSpPr>
          <p:spPr>
            <a:xfrm>
              <a:off x="0" y="872321"/>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0311" y="1028751"/>
              <a:ext cx="382385" cy="382385"/>
            </a:xfrm>
            <a:prstGeom prst="rect">
              <a:avLst/>
            </a:prstGeom>
            <a:blipFill rotWithShape="1">
              <a:blip r:embed="rId7">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803008" y="872321"/>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txBox="1"/>
            <p:nvPr/>
          </p:nvSpPr>
          <p:spPr>
            <a:xfrm>
              <a:off x="803008" y="872321"/>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Αντίσταση στην αλλαγή</a:t>
              </a:r>
              <a:r>
                <a:rPr lang="en-GB" sz="2400">
                  <a:solidFill>
                    <a:schemeClr val="dk1"/>
                  </a:solidFill>
                  <a:latin typeface="Calibri"/>
                  <a:ea typeface="Calibri"/>
                  <a:cs typeface="Calibri"/>
                  <a:sym typeface="Calibri"/>
                </a:rPr>
                <a:t>: Ορισμένοι εκπαιδευτικοί και ιδρύματα διστάζουν να υιοθετήσουν τις νέες τεχνολογίες.</a:t>
              </a:r>
              <a:endParaRPr sz="2400">
                <a:solidFill>
                  <a:schemeClr val="dk1"/>
                </a:solidFill>
                <a:latin typeface="Calibri"/>
                <a:ea typeface="Calibri"/>
                <a:cs typeface="Calibri"/>
                <a:sym typeface="Calibri"/>
              </a:endParaRPr>
            </a:p>
          </p:txBody>
        </p:sp>
        <p:sp>
          <p:nvSpPr>
            <p:cNvPr id="572" name="Google Shape;572;p25"/>
            <p:cNvSpPr/>
            <p:nvPr/>
          </p:nvSpPr>
          <p:spPr>
            <a:xfrm>
              <a:off x="0" y="1741378"/>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210311" y="1897808"/>
              <a:ext cx="382385" cy="382385"/>
            </a:xfrm>
            <a:prstGeom prst="rect">
              <a:avLst/>
            </a:prstGeom>
            <a:blipFill rotWithShape="1">
              <a:blip r:embed="rId8">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803008" y="1741378"/>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txBox="1"/>
            <p:nvPr/>
          </p:nvSpPr>
          <p:spPr>
            <a:xfrm>
              <a:off x="803008" y="1741378"/>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Κενά δεξιοτήτων</a:t>
              </a:r>
              <a:r>
                <a:rPr lang="en-GB" sz="2400">
                  <a:solidFill>
                    <a:schemeClr val="dk1"/>
                  </a:solidFill>
                  <a:latin typeface="Calibri"/>
                  <a:ea typeface="Calibri"/>
                  <a:cs typeface="Calibri"/>
                  <a:sym typeface="Calibri"/>
                </a:rPr>
                <a:t>: Ανάγκη κατάρτισης για την αποτελεσματική χρήση των προηγμένων τεχνολογιών.</a:t>
              </a:r>
              <a:endParaRPr sz="2400">
                <a:solidFill>
                  <a:schemeClr val="dk1"/>
                </a:solidFill>
                <a:latin typeface="Calibri"/>
                <a:ea typeface="Calibri"/>
                <a:cs typeface="Calibri"/>
                <a:sym typeface="Calibri"/>
              </a:endParaRPr>
            </a:p>
          </p:txBody>
        </p:sp>
        <p:sp>
          <p:nvSpPr>
            <p:cNvPr id="576" name="Google Shape;576;p25"/>
            <p:cNvSpPr/>
            <p:nvPr/>
          </p:nvSpPr>
          <p:spPr>
            <a:xfrm>
              <a:off x="0" y="2610435"/>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210311" y="2766866"/>
              <a:ext cx="382385" cy="382385"/>
            </a:xfrm>
            <a:prstGeom prst="rect">
              <a:avLst/>
            </a:prstGeom>
            <a:blipFill rotWithShape="1">
              <a:blip r:embed="rId9">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803008" y="2610435"/>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txBox="1"/>
            <p:nvPr/>
          </p:nvSpPr>
          <p:spPr>
            <a:xfrm>
              <a:off x="803008" y="2610435"/>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Ισότητα και πρόσβαση</a:t>
              </a:r>
              <a:r>
                <a:rPr lang="en-GB" sz="2400">
                  <a:solidFill>
                    <a:schemeClr val="dk1"/>
                  </a:solidFill>
                  <a:latin typeface="Calibri"/>
                  <a:ea typeface="Calibri"/>
                  <a:cs typeface="Calibri"/>
                  <a:sym typeface="Calibri"/>
                </a:rPr>
                <a:t>: Το ψηφιακό χάσμα μπορεί να εμποδίσει την ισότιμη πρόσβαση στους τεχνολογικούς πόρους.</a:t>
              </a:r>
              <a:endParaRPr sz="2400">
                <a:solidFill>
                  <a:schemeClr val="dk1"/>
                </a:solidFill>
                <a:latin typeface="Calibri"/>
                <a:ea typeface="Calibri"/>
                <a:cs typeface="Calibri"/>
                <a:sym typeface="Calibri"/>
              </a:endParaRPr>
            </a:p>
          </p:txBody>
        </p:sp>
        <p:sp>
          <p:nvSpPr>
            <p:cNvPr id="580" name="Google Shape;580;p25"/>
            <p:cNvSpPr/>
            <p:nvPr/>
          </p:nvSpPr>
          <p:spPr>
            <a:xfrm>
              <a:off x="0" y="3479493"/>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210311" y="3635923"/>
              <a:ext cx="382385" cy="382385"/>
            </a:xfrm>
            <a:prstGeom prst="rect">
              <a:avLst/>
            </a:prstGeom>
            <a:blipFill rotWithShape="1">
              <a:blip r:embed="rId10">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803008" y="3479493"/>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txBox="1"/>
            <p:nvPr/>
          </p:nvSpPr>
          <p:spPr>
            <a:xfrm>
              <a:off x="803008" y="3479493"/>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Περιορισμοί υποδομής</a:t>
              </a:r>
              <a:r>
                <a:rPr lang="en-GB" sz="2400">
                  <a:solidFill>
                    <a:schemeClr val="dk1"/>
                  </a:solidFill>
                  <a:latin typeface="Calibri"/>
                  <a:ea typeface="Calibri"/>
                  <a:cs typeface="Calibri"/>
                  <a:sym typeface="Calibri"/>
                </a:rPr>
                <a:t>: Σημασία της αξιόπιστης υποδομής για την εφαρμογή της τεχνολογίας.</a:t>
              </a:r>
              <a:endParaRPr sz="2400">
                <a:solidFill>
                  <a:schemeClr val="dk1"/>
                </a:solidFill>
                <a:latin typeface="Calibri"/>
                <a:ea typeface="Calibri"/>
                <a:cs typeface="Calibri"/>
                <a:sym typeface="Calibri"/>
              </a:endParaRPr>
            </a:p>
          </p:txBody>
        </p:sp>
      </p:grpSp>
      <p:sp>
        <p:nvSpPr>
          <p:cNvPr id="2" name="Google Shape;133;p4">
            <a:extLst>
              <a:ext uri="{FF2B5EF4-FFF2-40B4-BE49-F238E27FC236}">
                <a16:creationId xmlns:a16="http://schemas.microsoft.com/office/drawing/2014/main" id="{600956B1-8493-1239-9145-76BD52DAD7F0}"/>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87"/>
        <p:cNvGrpSpPr/>
        <p:nvPr/>
      </p:nvGrpSpPr>
      <p:grpSpPr>
        <a:xfrm>
          <a:off x="0" y="0"/>
          <a:ext cx="0" cy="0"/>
          <a:chOff x="0" y="0"/>
          <a:chExt cx="0" cy="0"/>
        </a:xfrm>
      </p:grpSpPr>
      <p:sp>
        <p:nvSpPr>
          <p:cNvPr id="588" name="Google Shape;588;p2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26"/>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Ξεπερνώντας τα εμπόδια στην υιοθέτηση της τεχνολογίας</a:t>
            </a:r>
            <a:endParaRPr sz="6999">
              <a:solidFill>
                <a:srgbClr val="033C5B"/>
              </a:solidFill>
              <a:latin typeface="Arial"/>
              <a:ea typeface="Arial"/>
              <a:cs typeface="Arial"/>
              <a:sym typeface="Arial"/>
            </a:endParaRPr>
          </a:p>
        </p:txBody>
      </p:sp>
      <p:sp>
        <p:nvSpPr>
          <p:cNvPr id="591" name="Google Shape;591;p2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2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96" name="Google Shape;596;p26"/>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597" name="Google Shape;597;p26"/>
          <p:cNvGrpSpPr/>
          <p:nvPr/>
        </p:nvGrpSpPr>
        <p:grpSpPr>
          <a:xfrm>
            <a:off x="1063037" y="3519968"/>
            <a:ext cx="15200498" cy="3424123"/>
            <a:chOff x="269181" y="607772"/>
            <a:chExt cx="15200498" cy="3424123"/>
          </a:xfrm>
        </p:grpSpPr>
        <p:sp>
          <p:nvSpPr>
            <p:cNvPr id="598" name="Google Shape;598;p26"/>
            <p:cNvSpPr/>
            <p:nvPr/>
          </p:nvSpPr>
          <p:spPr>
            <a:xfrm>
              <a:off x="269181"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545896" y="884486"/>
              <a:ext cx="764260" cy="76426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1869234"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txBox="1"/>
            <p:nvPr/>
          </p:nvSpPr>
          <p:spPr>
            <a:xfrm>
              <a:off x="1869234"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Στρατηγικές συνεργασίες</a:t>
              </a:r>
              <a:r>
                <a:rPr lang="en-GB" sz="2000">
                  <a:solidFill>
                    <a:schemeClr val="dk1"/>
                  </a:solidFill>
                  <a:latin typeface="Calibri"/>
                  <a:ea typeface="Calibri"/>
                  <a:cs typeface="Calibri"/>
                  <a:sym typeface="Calibri"/>
                </a:rPr>
                <a:t>: Σχέσεις με εταιρείες τεχνολογίας και κοινοτικές οργανώσεις για πόρους και υποστήριξη.</a:t>
              </a:r>
              <a:endParaRPr sz="2000">
                <a:solidFill>
                  <a:schemeClr val="dk1"/>
                </a:solidFill>
                <a:latin typeface="Calibri"/>
                <a:ea typeface="Calibri"/>
                <a:cs typeface="Calibri"/>
                <a:sym typeface="Calibri"/>
              </a:endParaRPr>
            </a:p>
          </p:txBody>
        </p:sp>
        <p:sp>
          <p:nvSpPr>
            <p:cNvPr id="602" name="Google Shape;602;p26"/>
            <p:cNvSpPr/>
            <p:nvPr/>
          </p:nvSpPr>
          <p:spPr>
            <a:xfrm>
              <a:off x="5516412"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5793127" y="884486"/>
              <a:ext cx="764260" cy="76426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7116464"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txBox="1"/>
            <p:nvPr/>
          </p:nvSpPr>
          <p:spPr>
            <a:xfrm>
              <a:off x="7116464"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Επαγγελματική ανάπτυξη</a:t>
              </a:r>
              <a:r>
                <a:rPr lang="en-GB" sz="2000">
                  <a:solidFill>
                    <a:schemeClr val="dk1"/>
                  </a:solidFill>
                  <a:latin typeface="Calibri"/>
                  <a:ea typeface="Calibri"/>
                  <a:cs typeface="Calibri"/>
                  <a:sym typeface="Calibri"/>
                </a:rPr>
                <a:t>: Τακτικά, ολοκληρωμένα προγράμματα κατάρτισης/επιμόρφωσης για εκπαιδευτικούς και διοικητικούς.</a:t>
              </a:r>
              <a:endParaRPr sz="2000">
                <a:solidFill>
                  <a:schemeClr val="dk1"/>
                </a:solidFill>
                <a:latin typeface="Calibri"/>
                <a:ea typeface="Calibri"/>
                <a:cs typeface="Calibri"/>
                <a:sym typeface="Calibri"/>
              </a:endParaRPr>
            </a:p>
          </p:txBody>
        </p:sp>
        <p:sp>
          <p:nvSpPr>
            <p:cNvPr id="606" name="Google Shape;606;p26"/>
            <p:cNvSpPr/>
            <p:nvPr/>
          </p:nvSpPr>
          <p:spPr>
            <a:xfrm>
              <a:off x="10763642"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11040357" y="884486"/>
              <a:ext cx="764260" cy="76426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2363695"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txBox="1"/>
            <p:nvPr/>
          </p:nvSpPr>
          <p:spPr>
            <a:xfrm>
              <a:off x="12363695"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Προάσπιση πολιτικής</a:t>
              </a:r>
              <a:r>
                <a:rPr lang="en-GB" sz="2000">
                  <a:solidFill>
                    <a:schemeClr val="dk1"/>
                  </a:solidFill>
                  <a:latin typeface="Calibri"/>
                  <a:ea typeface="Calibri"/>
                  <a:cs typeface="Calibri"/>
                  <a:sym typeface="Calibri"/>
                </a:rPr>
                <a:t>: Εργαστείτε για αλλαγές πολιτικής που παρέχουν χρηματοδότηση και πόρους για τεχνολογικές αναβαθμίσεις.</a:t>
              </a:r>
              <a:endParaRPr sz="2000">
                <a:solidFill>
                  <a:schemeClr val="dk1"/>
                </a:solidFill>
                <a:latin typeface="Calibri"/>
                <a:ea typeface="Calibri"/>
                <a:cs typeface="Calibri"/>
                <a:sym typeface="Calibri"/>
              </a:endParaRPr>
            </a:p>
          </p:txBody>
        </p:sp>
        <p:sp>
          <p:nvSpPr>
            <p:cNvPr id="610" name="Google Shape;610;p26"/>
            <p:cNvSpPr/>
            <p:nvPr/>
          </p:nvSpPr>
          <p:spPr>
            <a:xfrm>
              <a:off x="269181" y="2714205"/>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545896" y="2990920"/>
              <a:ext cx="764260" cy="764260"/>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869234" y="2714205"/>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txBox="1"/>
            <p:nvPr/>
          </p:nvSpPr>
          <p:spPr>
            <a:xfrm>
              <a:off x="1869234" y="2714205"/>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Κοινοτική δέσμευση</a:t>
              </a:r>
              <a:r>
                <a:rPr lang="en-GB" sz="2000">
                  <a:solidFill>
                    <a:schemeClr val="dk1"/>
                  </a:solidFill>
                  <a:latin typeface="Calibri"/>
                  <a:ea typeface="Calibri"/>
                  <a:cs typeface="Calibri"/>
                  <a:sym typeface="Calibri"/>
                </a:rPr>
                <a:t>: Συμμετοχή της κοινότητας για την εξεύρεση καινοτόμων λύσεων για την πρόσβαση και την ισότητα.</a:t>
              </a:r>
              <a:endParaRPr sz="2000">
                <a:solidFill>
                  <a:schemeClr val="dk1"/>
                </a:solidFill>
                <a:latin typeface="Calibri"/>
                <a:ea typeface="Calibri"/>
                <a:cs typeface="Calibri"/>
                <a:sym typeface="Calibri"/>
              </a:endParaRPr>
            </a:p>
          </p:txBody>
        </p:sp>
        <p:sp>
          <p:nvSpPr>
            <p:cNvPr id="614" name="Google Shape;614;p26"/>
            <p:cNvSpPr/>
            <p:nvPr/>
          </p:nvSpPr>
          <p:spPr>
            <a:xfrm>
              <a:off x="5516412" y="2714205"/>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793127" y="2990920"/>
              <a:ext cx="764260" cy="764260"/>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7116464" y="2714205"/>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txBox="1"/>
            <p:nvPr/>
          </p:nvSpPr>
          <p:spPr>
            <a:xfrm>
              <a:off x="7116464" y="2714205"/>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Σταδιακή εφαρμογή</a:t>
              </a:r>
              <a:r>
                <a:rPr lang="en-GB" sz="2000">
                  <a:solidFill>
                    <a:schemeClr val="dk1"/>
                  </a:solidFill>
                  <a:latin typeface="Calibri"/>
                  <a:ea typeface="Calibri"/>
                  <a:cs typeface="Calibri"/>
                  <a:sym typeface="Calibri"/>
                </a:rPr>
                <a:t>: Υιοθέτηση μιας σταδιακής προσέγγισης για την ενσωμάτωση της τεχνολογίας για τον μετριασμό των κλυδωνισμών της υποδομής.</a:t>
              </a:r>
              <a:endParaRPr sz="2000">
                <a:solidFill>
                  <a:schemeClr val="dk1"/>
                </a:solidFill>
                <a:latin typeface="Calibri"/>
                <a:ea typeface="Calibri"/>
                <a:cs typeface="Calibri"/>
                <a:sym typeface="Calibri"/>
              </a:endParaRPr>
            </a:p>
          </p:txBody>
        </p:sp>
      </p:grpSp>
      <p:sp>
        <p:nvSpPr>
          <p:cNvPr id="2" name="Google Shape;133;p4">
            <a:extLst>
              <a:ext uri="{FF2B5EF4-FFF2-40B4-BE49-F238E27FC236}">
                <a16:creationId xmlns:a16="http://schemas.microsoft.com/office/drawing/2014/main" id="{8DCCC790-F240-84BB-357E-EB1121AA550E}"/>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27"/>
          <p:cNvSpPr txBox="1"/>
          <p:nvPr/>
        </p:nvSpPr>
        <p:spPr>
          <a:xfrm>
            <a:off x="815419" y="1069283"/>
            <a:ext cx="15695698" cy="1486561"/>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Τεχνολογικά</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εργ</a:t>
            </a:r>
            <a:r>
              <a:rPr lang="en-GB" sz="6000" dirty="0">
                <a:solidFill>
                  <a:srgbClr val="033C5B"/>
                </a:solidFill>
                <a:latin typeface="Arial"/>
                <a:ea typeface="Arial"/>
                <a:cs typeface="Arial"/>
                <a:sym typeface="Arial"/>
              </a:rPr>
              <a:t>αλεία για συνεργασία</a:t>
            </a:r>
            <a:endParaRPr sz="6000" dirty="0">
              <a:solidFill>
                <a:srgbClr val="033C5B"/>
              </a:solidFill>
              <a:latin typeface="Arial"/>
              <a:ea typeface="Arial"/>
              <a:cs typeface="Arial"/>
              <a:sym typeface="Arial"/>
            </a:endParaRPr>
          </a:p>
        </p:txBody>
      </p:sp>
      <p:sp>
        <p:nvSpPr>
          <p:cNvPr id="629" name="Google Shape;629;p27"/>
          <p:cNvSpPr txBox="1"/>
          <p:nvPr/>
        </p:nvSpPr>
        <p:spPr>
          <a:xfrm>
            <a:off x="2175060" y="2882775"/>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APPS &amp; πλατφόρμες</a:t>
            </a:r>
            <a:endParaRPr sz="4000">
              <a:solidFill>
                <a:srgbClr val="121212"/>
              </a:solidFill>
              <a:latin typeface="Arial"/>
              <a:ea typeface="Arial"/>
              <a:cs typeface="Arial"/>
              <a:sym typeface="Arial"/>
            </a:endParaRPr>
          </a:p>
        </p:txBody>
      </p:sp>
      <p:sp>
        <p:nvSpPr>
          <p:cNvPr id="630" name="Google Shape;630;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31" name="Google Shape;631;p27" descr="Lights On with solid fill"/>
          <p:cNvPicPr preferRelativeResize="0"/>
          <p:nvPr/>
        </p:nvPicPr>
        <p:blipFill rotWithShape="1">
          <a:blip r:embed="rId4">
            <a:alphaModFix/>
          </a:blip>
          <a:srcRect/>
          <a:stretch/>
        </p:blipFill>
        <p:spPr>
          <a:xfrm>
            <a:off x="815419" y="2547228"/>
            <a:ext cx="1246758" cy="1246758"/>
          </a:xfrm>
          <a:prstGeom prst="rect">
            <a:avLst/>
          </a:prstGeom>
          <a:noFill/>
          <a:ln>
            <a:noFill/>
          </a:ln>
        </p:spPr>
      </p:pic>
      <p:sp>
        <p:nvSpPr>
          <p:cNvPr id="632" name="Google Shape;632;p27"/>
          <p:cNvSpPr txBox="1"/>
          <p:nvPr/>
        </p:nvSpPr>
        <p:spPr>
          <a:xfrm>
            <a:off x="1238586" y="3844449"/>
            <a:ext cx="7905414" cy="435196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000" b="1" dirty="0" err="1">
                <a:solidFill>
                  <a:srgbClr val="121212"/>
                </a:solidFill>
                <a:latin typeface="Arial"/>
                <a:ea typeface="Arial"/>
                <a:cs typeface="Arial"/>
                <a:sym typeface="Arial"/>
              </a:rPr>
              <a:t>Συνεργ</a:t>
            </a:r>
            <a:r>
              <a:rPr lang="en-GB" sz="2000" b="1" dirty="0">
                <a:solidFill>
                  <a:srgbClr val="121212"/>
                </a:solidFill>
                <a:latin typeface="Arial"/>
                <a:ea typeface="Arial"/>
                <a:cs typeface="Arial"/>
                <a:sym typeface="Arial"/>
              </a:rPr>
              <a:t>ασία και ομαδική εργασία</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Slack</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Μι</a:t>
            </a:r>
            <a:r>
              <a:rPr lang="en-GB" sz="2000" dirty="0">
                <a:solidFill>
                  <a:srgbClr val="121212"/>
                </a:solidFill>
                <a:latin typeface="Arial"/>
                <a:ea typeface="Arial"/>
                <a:cs typeface="Arial"/>
                <a:sym typeface="Arial"/>
              </a:rPr>
              <a:t>α εφαρμογή ανταλλαγής μηνυμάτων που διευκολύνει την επικοινωνία και τη συνεργασία της ομάδας μέσω καναλιών αφιερωμένων σε συγκεκριμένα θέματα ή έργα.</a:t>
            </a:r>
            <a:endParaRPr lang="el-GR" sz="20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Trello</a:t>
            </a:r>
            <a:r>
              <a:rPr lang="en-GB" sz="2000" dirty="0">
                <a:solidFill>
                  <a:srgbClr val="121212"/>
                </a:solidFill>
                <a:latin typeface="Arial"/>
                <a:ea typeface="Arial"/>
                <a:cs typeface="Arial"/>
                <a:sym typeface="Arial"/>
              </a:rPr>
              <a:t>:</a:t>
            </a:r>
            <a:r>
              <a:rPr lang="el-GR" sz="2000" dirty="0">
                <a:solidFill>
                  <a:srgbClr val="121212"/>
                </a:solidFill>
                <a:latin typeface="Arial"/>
                <a:ea typeface="Arial"/>
                <a:cs typeface="Arial"/>
                <a:sym typeface="Arial"/>
              </a:rPr>
              <a:t> Οργάνωση</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σε</a:t>
            </a:r>
            <a:r>
              <a:rPr lang="en-GB" sz="2000" dirty="0">
                <a:solidFill>
                  <a:srgbClr val="121212"/>
                </a:solidFill>
                <a:latin typeface="Arial"/>
                <a:ea typeface="Arial"/>
                <a:cs typeface="Arial"/>
                <a:sym typeface="Arial"/>
              </a:rPr>
              <a:t> π</a:t>
            </a:r>
            <a:r>
              <a:rPr lang="en-GB" sz="2000" dirty="0" err="1">
                <a:solidFill>
                  <a:srgbClr val="121212"/>
                </a:solidFill>
                <a:latin typeface="Arial"/>
                <a:ea typeface="Arial"/>
                <a:cs typeface="Arial"/>
                <a:sym typeface="Arial"/>
              </a:rPr>
              <a:t>ίν</a:t>
            </a:r>
            <a:r>
              <a:rPr lang="en-GB" sz="2000" dirty="0">
                <a:solidFill>
                  <a:srgbClr val="121212"/>
                </a:solidFill>
                <a:latin typeface="Arial"/>
                <a:ea typeface="Arial"/>
                <a:cs typeface="Arial"/>
                <a:sym typeface="Arial"/>
              </a:rPr>
              <a:t>ακες, λίστες και κάρτες για την παρακολούθηση της προόδου και τη συνεργασία σε εργασίες.</a:t>
            </a:r>
            <a:endParaRPr lang="el-GR" sz="20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Teams</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Συνδυάζει</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συνομιλί</a:t>
            </a:r>
            <a:r>
              <a:rPr lang="en-GB" sz="2000" dirty="0">
                <a:solidFill>
                  <a:srgbClr val="121212"/>
                </a:solidFill>
                <a:latin typeface="Arial"/>
                <a:ea typeface="Arial"/>
                <a:cs typeface="Arial"/>
                <a:sym typeface="Arial"/>
              </a:rPr>
              <a:t>α στο χώρο εργασίας, συναντήσεις, σημειώσεις και συνημμένα αρχεία. </a:t>
            </a:r>
            <a:r>
              <a:rPr lang="en-GB" sz="2000" dirty="0" err="1">
                <a:solidFill>
                  <a:srgbClr val="121212"/>
                </a:solidFill>
                <a:latin typeface="Arial"/>
                <a:ea typeface="Arial"/>
                <a:cs typeface="Arial"/>
                <a:sym typeface="Arial"/>
              </a:rPr>
              <a:t>Ενσωμ</a:t>
            </a:r>
            <a:r>
              <a:rPr lang="en-GB" sz="2000" dirty="0">
                <a:solidFill>
                  <a:srgbClr val="121212"/>
                </a:solidFill>
                <a:latin typeface="Arial"/>
                <a:ea typeface="Arial"/>
                <a:cs typeface="Arial"/>
                <a:sym typeface="Arial"/>
              </a:rPr>
              <a:t>ατώνεται με το Office 365 και υποστηρίζει τη συνεργασία στην τάξη.</a:t>
            </a:r>
            <a:endParaRPr sz="2000" dirty="0">
              <a:solidFill>
                <a:srgbClr val="121212"/>
              </a:solidFill>
              <a:latin typeface="Arial"/>
              <a:ea typeface="Arial"/>
              <a:cs typeface="Arial"/>
              <a:sym typeface="Arial"/>
            </a:endParaRPr>
          </a:p>
        </p:txBody>
      </p:sp>
      <p:pic>
        <p:nvPicPr>
          <p:cNvPr id="633" name="Google Shape;633;p27"/>
          <p:cNvPicPr preferRelativeResize="0"/>
          <p:nvPr/>
        </p:nvPicPr>
        <p:blipFill rotWithShape="1">
          <a:blip r:embed="rId8">
            <a:alphaModFix/>
          </a:blip>
          <a:srcRect/>
          <a:stretch/>
        </p:blipFill>
        <p:spPr>
          <a:xfrm>
            <a:off x="543300" y="4359791"/>
            <a:ext cx="1091212" cy="1071834"/>
          </a:xfrm>
          <a:prstGeom prst="rect">
            <a:avLst/>
          </a:prstGeom>
          <a:noFill/>
          <a:ln>
            <a:noFill/>
          </a:ln>
        </p:spPr>
      </p:pic>
      <p:pic>
        <p:nvPicPr>
          <p:cNvPr id="634" name="Google Shape;634;p27"/>
          <p:cNvPicPr preferRelativeResize="0"/>
          <p:nvPr/>
        </p:nvPicPr>
        <p:blipFill rotWithShape="1">
          <a:blip r:embed="rId9">
            <a:alphaModFix/>
          </a:blip>
          <a:srcRect/>
          <a:stretch/>
        </p:blipFill>
        <p:spPr>
          <a:xfrm>
            <a:off x="608248" y="5745620"/>
            <a:ext cx="961316" cy="962544"/>
          </a:xfrm>
          <a:prstGeom prst="rect">
            <a:avLst/>
          </a:prstGeom>
          <a:noFill/>
          <a:ln>
            <a:noFill/>
          </a:ln>
        </p:spPr>
      </p:pic>
      <p:pic>
        <p:nvPicPr>
          <p:cNvPr id="635" name="Google Shape;635;p27"/>
          <p:cNvPicPr preferRelativeResize="0"/>
          <p:nvPr/>
        </p:nvPicPr>
        <p:blipFill rotWithShape="1">
          <a:blip r:embed="rId10">
            <a:alphaModFix/>
          </a:blip>
          <a:srcRect/>
          <a:stretch/>
        </p:blipFill>
        <p:spPr>
          <a:xfrm>
            <a:off x="441174" y="7065816"/>
            <a:ext cx="1128390" cy="1051274"/>
          </a:xfrm>
          <a:prstGeom prst="rect">
            <a:avLst/>
          </a:prstGeom>
          <a:noFill/>
          <a:ln>
            <a:noFill/>
          </a:ln>
        </p:spPr>
      </p:pic>
      <p:sp>
        <p:nvSpPr>
          <p:cNvPr id="636" name="Google Shape;636;p27"/>
          <p:cNvSpPr txBox="1"/>
          <p:nvPr/>
        </p:nvSpPr>
        <p:spPr>
          <a:xfrm>
            <a:off x="9973126" y="3753575"/>
            <a:ext cx="8101799" cy="48690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Ανοιχτή</a:t>
            </a:r>
            <a:r>
              <a:rPr lang="en-GB" sz="2600" b="1" dirty="0">
                <a:solidFill>
                  <a:srgbClr val="121212"/>
                </a:solidFill>
                <a:latin typeface="Arial"/>
                <a:ea typeface="Arial"/>
                <a:cs typeface="Arial"/>
                <a:sym typeface="Arial"/>
              </a:rPr>
              <a:t> επ</a:t>
            </a:r>
            <a:r>
              <a:rPr lang="en-GB" sz="2600" b="1" dirty="0" err="1">
                <a:solidFill>
                  <a:srgbClr val="121212"/>
                </a:solidFill>
                <a:latin typeface="Arial"/>
                <a:ea typeface="Arial"/>
                <a:cs typeface="Arial"/>
                <a:sym typeface="Arial"/>
              </a:rPr>
              <a:t>ικοινωνί</a:t>
            </a:r>
            <a:r>
              <a:rPr lang="en-GB" sz="2600" b="1" dirty="0">
                <a:solidFill>
                  <a:srgbClr val="121212"/>
                </a:solidFill>
                <a:latin typeface="Arial"/>
                <a:ea typeface="Arial"/>
                <a:cs typeface="Arial"/>
                <a:sym typeface="Arial"/>
              </a:rPr>
              <a:t>α και ανατροφοδότηση</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err="1">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Φόρμες</a:t>
            </a:r>
            <a:r>
              <a:rPr lang="en-GB" sz="2000" u="sng" dirty="0">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 Google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Εύκολο</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στη</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χρήση</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εργ</a:t>
            </a:r>
            <a:r>
              <a:rPr lang="en-GB" sz="2000" dirty="0">
                <a:solidFill>
                  <a:srgbClr val="121212"/>
                </a:solidFill>
                <a:latin typeface="Arial"/>
                <a:ea typeface="Arial"/>
                <a:cs typeface="Arial"/>
                <a:sym typeface="Arial"/>
              </a:rPr>
              <a:t>αλείο για τη δημιουργία εντύπων ανατροφοδότησης, ερευνών και κουίζ για τη συλλογή πληροφοριών από τους μαθητές και το προσωπικό.</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err="1">
                <a:solidFill>
                  <a:srgbClr val="121212"/>
                </a:solidFill>
                <a:latin typeface="Arial"/>
                <a:ea typeface="Arial"/>
                <a:cs typeface="Arial"/>
                <a:sym typeface="Arial"/>
                <a:hlinkClick r:id="rId12">
                  <a:extLst>
                    <a:ext uri="{A12FA001-AC4F-418D-AE19-62706E023703}">
                      <ahyp:hlinkClr xmlns:ahyp="http://schemas.microsoft.com/office/drawing/2018/hyperlinkcolor" val="tx"/>
                    </a:ext>
                  </a:extLst>
                </a:hlinkClick>
              </a:rPr>
              <a:t>Μεντίμετρο</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Δι</a:t>
            </a:r>
            <a:r>
              <a:rPr lang="en-GB" sz="2000" dirty="0">
                <a:solidFill>
                  <a:srgbClr val="121212"/>
                </a:solidFill>
                <a:latin typeface="Arial"/>
                <a:ea typeface="Arial"/>
                <a:cs typeface="Arial"/>
                <a:sym typeface="Arial"/>
              </a:rPr>
              <a:t>αδραστικό λογισμικό παρουσιάσεων που επιτρέπει ανατροφοδότηση σε πραγματικό χρόνο, δημοσκοπήσεις και συνεδρίες ερωτήσεων και απαντήσεων, ενισχύοντας τη δέσμευση και την επικοινωνία.</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err="1">
                <a:solidFill>
                  <a:srgbClr val="121212"/>
                </a:solidFill>
                <a:latin typeface="Arial"/>
                <a:ea typeface="Arial"/>
                <a:cs typeface="Arial"/>
                <a:sym typeface="Arial"/>
                <a:hlinkClick r:id="rId13">
                  <a:extLst>
                    <a:ext uri="{A12FA001-AC4F-418D-AE19-62706E023703}">
                      <ahyp:hlinkClr xmlns:ahyp="http://schemas.microsoft.com/office/drawing/2018/hyperlinkcolor" val="tx"/>
                    </a:ext>
                  </a:extLst>
                </a:hlinkClick>
              </a:rPr>
              <a:t>Slido</a:t>
            </a:r>
            <a:r>
              <a:rPr lang="en-GB" sz="2000" dirty="0">
                <a:solidFill>
                  <a:srgbClr val="121212"/>
                </a:solidFill>
                <a:latin typeface="Arial"/>
                <a:ea typeface="Arial"/>
                <a:cs typeface="Arial"/>
                <a:sym typeface="Arial"/>
              </a:rPr>
              <a:t>:</a:t>
            </a:r>
            <a:r>
              <a:rPr lang="el-GR" sz="2000" dirty="0">
                <a:solidFill>
                  <a:srgbClr val="121212"/>
                </a:solidFill>
                <a:latin typeface="Arial"/>
                <a:ea typeface="Arial"/>
                <a:cs typeface="Arial"/>
                <a:sym typeface="Arial"/>
              </a:rPr>
              <a:t> Δ</a:t>
            </a:r>
            <a:r>
              <a:rPr lang="en-GB" sz="2000" dirty="0" err="1">
                <a:solidFill>
                  <a:srgbClr val="121212"/>
                </a:solidFill>
                <a:latin typeface="Arial"/>
                <a:ea typeface="Arial"/>
                <a:cs typeface="Arial"/>
                <a:sym typeface="Arial"/>
              </a:rPr>
              <a:t>ιευκολύνει</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την</a:t>
            </a:r>
            <a:r>
              <a:rPr lang="en-GB" sz="2000" dirty="0">
                <a:solidFill>
                  <a:srgbClr val="121212"/>
                </a:solidFill>
                <a:latin typeface="Arial"/>
                <a:ea typeface="Arial"/>
                <a:cs typeface="Arial"/>
                <a:sym typeface="Arial"/>
              </a:rPr>
              <a:t> α</a:t>
            </a:r>
            <a:r>
              <a:rPr lang="en-GB" sz="2000" dirty="0" err="1">
                <a:solidFill>
                  <a:srgbClr val="121212"/>
                </a:solidFill>
                <a:latin typeface="Arial"/>
                <a:ea typeface="Arial"/>
                <a:cs typeface="Arial"/>
                <a:sym typeface="Arial"/>
              </a:rPr>
              <a:t>νοιχτή</a:t>
            </a:r>
            <a:r>
              <a:rPr lang="en-GB" sz="2000" dirty="0">
                <a:solidFill>
                  <a:srgbClr val="121212"/>
                </a:solidFill>
                <a:latin typeface="Arial"/>
                <a:ea typeface="Arial"/>
                <a:cs typeface="Arial"/>
                <a:sym typeface="Arial"/>
              </a:rPr>
              <a:t> επ</a:t>
            </a:r>
            <a:r>
              <a:rPr lang="en-GB" sz="2000" dirty="0" err="1">
                <a:solidFill>
                  <a:srgbClr val="121212"/>
                </a:solidFill>
                <a:latin typeface="Arial"/>
                <a:ea typeface="Arial"/>
                <a:cs typeface="Arial"/>
                <a:sym typeface="Arial"/>
              </a:rPr>
              <a:t>ικοινωνί</a:t>
            </a:r>
            <a:r>
              <a:rPr lang="en-GB" sz="2000" dirty="0">
                <a:solidFill>
                  <a:srgbClr val="121212"/>
                </a:solidFill>
                <a:latin typeface="Arial"/>
                <a:ea typeface="Arial"/>
                <a:cs typeface="Arial"/>
                <a:sym typeface="Arial"/>
              </a:rPr>
              <a:t>α κατά τη διάρκεια μαθημάτων και συναντήσεων, επιτρέποντας σε όλους να μοιραστούν τις σκέψεις και τις ερωτήσεις τους.</a:t>
            </a:r>
            <a:endParaRPr sz="2000" dirty="0">
              <a:solidFill>
                <a:srgbClr val="121212"/>
              </a:solidFill>
              <a:latin typeface="Arial"/>
              <a:ea typeface="Arial"/>
              <a:cs typeface="Arial"/>
              <a:sym typeface="Arial"/>
            </a:endParaRPr>
          </a:p>
        </p:txBody>
      </p:sp>
      <p:pic>
        <p:nvPicPr>
          <p:cNvPr id="637" name="Google Shape;637;p27"/>
          <p:cNvPicPr preferRelativeResize="0"/>
          <p:nvPr/>
        </p:nvPicPr>
        <p:blipFill rotWithShape="1">
          <a:blip r:embed="rId14">
            <a:alphaModFix/>
          </a:blip>
          <a:srcRect/>
          <a:stretch/>
        </p:blipFill>
        <p:spPr>
          <a:xfrm>
            <a:off x="9303461" y="4359791"/>
            <a:ext cx="1039970" cy="1062308"/>
          </a:xfrm>
          <a:prstGeom prst="rect">
            <a:avLst/>
          </a:prstGeom>
          <a:noFill/>
          <a:ln>
            <a:noFill/>
          </a:ln>
        </p:spPr>
      </p:pic>
      <p:pic>
        <p:nvPicPr>
          <p:cNvPr id="638" name="Google Shape;638;p27"/>
          <p:cNvPicPr preferRelativeResize="0"/>
          <p:nvPr/>
        </p:nvPicPr>
        <p:blipFill rotWithShape="1">
          <a:blip r:embed="rId15">
            <a:alphaModFix/>
          </a:blip>
          <a:srcRect/>
          <a:stretch/>
        </p:blipFill>
        <p:spPr>
          <a:xfrm>
            <a:off x="9424137" y="5657734"/>
            <a:ext cx="830298" cy="933921"/>
          </a:xfrm>
          <a:prstGeom prst="rect">
            <a:avLst/>
          </a:prstGeom>
          <a:noFill/>
          <a:ln>
            <a:noFill/>
          </a:ln>
        </p:spPr>
      </p:pic>
      <p:pic>
        <p:nvPicPr>
          <p:cNvPr id="639" name="Google Shape;639;p27"/>
          <p:cNvPicPr preferRelativeResize="0"/>
          <p:nvPr/>
        </p:nvPicPr>
        <p:blipFill rotWithShape="1">
          <a:blip r:embed="rId16">
            <a:alphaModFix/>
          </a:blip>
          <a:srcRect/>
          <a:stretch/>
        </p:blipFill>
        <p:spPr>
          <a:xfrm>
            <a:off x="9362700" y="6987804"/>
            <a:ext cx="924640" cy="868029"/>
          </a:xfrm>
          <a:prstGeom prst="rect">
            <a:avLst/>
          </a:prstGeom>
          <a:noFill/>
          <a:ln>
            <a:noFill/>
          </a:ln>
        </p:spPr>
      </p:pic>
      <p:sp>
        <p:nvSpPr>
          <p:cNvPr id="640" name="Google Shape;640;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2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43" name="Google Shape;643;p27"/>
          <p:cNvPicPr preferRelativeResize="0"/>
          <p:nvPr/>
        </p:nvPicPr>
        <p:blipFill rotWithShape="1">
          <a:blip r:embed="rId19">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9DEC1689-C7FF-EC50-6F8B-85BC932BB504}"/>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2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2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2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2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2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28"/>
          <p:cNvSpPr txBox="1"/>
          <p:nvPr/>
        </p:nvSpPr>
        <p:spPr>
          <a:xfrm>
            <a:off x="818920" y="157913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Εργαλεία και πλατφόρμες</a:t>
            </a:r>
            <a:endParaRPr sz="6000">
              <a:solidFill>
                <a:srgbClr val="033C5B"/>
              </a:solidFill>
              <a:latin typeface="Arial"/>
              <a:ea typeface="Arial"/>
              <a:cs typeface="Arial"/>
              <a:sym typeface="Arial"/>
            </a:endParaRPr>
          </a:p>
        </p:txBody>
      </p:sp>
      <p:sp>
        <p:nvSpPr>
          <p:cNvPr id="655" name="Google Shape;655;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56" name="Google Shape;656;p28" descr="Lights On with solid fill"/>
          <p:cNvPicPr preferRelativeResize="0"/>
          <p:nvPr/>
        </p:nvPicPr>
        <p:blipFill rotWithShape="1">
          <a:blip r:embed="rId4">
            <a:alphaModFix/>
          </a:blip>
          <a:srcRect/>
          <a:stretch/>
        </p:blipFill>
        <p:spPr>
          <a:xfrm>
            <a:off x="7395237" y="1537554"/>
            <a:ext cx="1246758" cy="1246758"/>
          </a:xfrm>
          <a:prstGeom prst="rect">
            <a:avLst/>
          </a:prstGeom>
          <a:noFill/>
          <a:ln>
            <a:noFill/>
          </a:ln>
        </p:spPr>
      </p:pic>
      <p:sp>
        <p:nvSpPr>
          <p:cNvPr id="657" name="Google Shape;657;p28"/>
          <p:cNvSpPr txBox="1"/>
          <p:nvPr/>
        </p:nvSpPr>
        <p:spPr>
          <a:xfrm>
            <a:off x="1724726" y="3417011"/>
            <a:ext cx="6917269" cy="465358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Εργ</a:t>
            </a:r>
            <a:r>
              <a:rPr lang="en-GB" sz="2400" b="1" dirty="0">
                <a:solidFill>
                  <a:srgbClr val="121212"/>
                </a:solidFill>
                <a:latin typeface="Arial"/>
                <a:ea typeface="Arial"/>
                <a:cs typeface="Arial"/>
                <a:sym typeface="Arial"/>
              </a:rPr>
              <a:t>αλεία τεχνητής νοημοσύνης (AI)</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Squirrel AI</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Μι</a:t>
            </a:r>
            <a:r>
              <a:rPr lang="en-GB" sz="2400" dirty="0">
                <a:solidFill>
                  <a:srgbClr val="121212"/>
                </a:solidFill>
                <a:latin typeface="Arial"/>
                <a:ea typeface="Arial"/>
                <a:cs typeface="Arial"/>
                <a:sym typeface="Arial"/>
              </a:rPr>
              <a:t>α πλατφόρμα προσαρμοστικής μάθησης που εξατομικεύει το εκπαιδευτικό περιεχόμενο για κάθε μαθητή</a:t>
            </a:r>
            <a:endParaRPr sz="1200" dirty="0"/>
          </a:p>
          <a:p>
            <a:pPr marL="457200" marR="0" lvl="0" indent="-292100" algn="l" rtl="0">
              <a:lnSpc>
                <a:spcPct val="140000"/>
              </a:lnSpc>
              <a:spcBef>
                <a:spcPts val="0"/>
              </a:spcBef>
              <a:spcAft>
                <a:spcPts val="0"/>
              </a:spcAft>
              <a:buClr>
                <a:schemeClr val="dk1"/>
              </a:buClr>
              <a:buSzPts val="2600"/>
              <a:buFont typeface="Arial"/>
              <a:buNone/>
            </a:pPr>
            <a:endParaRPr sz="24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Century Tech</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Χρησιμο</a:t>
            </a:r>
            <a:r>
              <a:rPr lang="en-GB" sz="2400" dirty="0">
                <a:solidFill>
                  <a:srgbClr val="121212"/>
                </a:solidFill>
                <a:latin typeface="Arial"/>
                <a:ea typeface="Arial"/>
                <a:cs typeface="Arial"/>
                <a:sym typeface="Arial"/>
              </a:rPr>
              <a:t>ποιεί τεχνητή νοημοσύνη για την προσαρμογή μαθησιακών μονοπατιών για τους μαθητές στα βασικά μαθήματα.</a:t>
            </a:r>
            <a:endParaRPr sz="2400" dirty="0">
              <a:solidFill>
                <a:srgbClr val="121212"/>
              </a:solidFill>
              <a:latin typeface="Arial"/>
              <a:ea typeface="Arial"/>
              <a:cs typeface="Arial"/>
              <a:sym typeface="Arial"/>
            </a:endParaRPr>
          </a:p>
        </p:txBody>
      </p:sp>
      <p:sp>
        <p:nvSpPr>
          <p:cNvPr id="658" name="Google Shape;658;p28"/>
          <p:cNvSpPr txBox="1"/>
          <p:nvPr/>
        </p:nvSpPr>
        <p:spPr>
          <a:xfrm>
            <a:off x="10175569" y="3472291"/>
            <a:ext cx="8101799" cy="42226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err="1">
                <a:solidFill>
                  <a:srgbClr val="121212"/>
                </a:solidFill>
                <a:latin typeface="Arial"/>
                <a:ea typeface="Arial"/>
                <a:cs typeface="Arial"/>
                <a:sym typeface="Arial"/>
              </a:rPr>
              <a:t>Εργ</a:t>
            </a:r>
            <a:r>
              <a:rPr lang="en-GB" sz="2400" b="1" dirty="0">
                <a:solidFill>
                  <a:srgbClr val="121212"/>
                </a:solidFill>
                <a:latin typeface="Arial"/>
                <a:ea typeface="Arial"/>
                <a:cs typeface="Arial"/>
                <a:sym typeface="Arial"/>
              </a:rPr>
              <a:t>αλεία εικονικής πραγματικότητας (VR) και επαυξημένης πραγματικότητας (AR)</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dirty="0">
                <a:solidFill>
                  <a:srgbClr val="121212"/>
                </a:solidFill>
                <a:latin typeface="Arial"/>
                <a:ea typeface="Arial"/>
                <a:cs typeface="Arial"/>
                <a:sym typeface="Arial"/>
              </a:rPr>
              <a:t>Google Cardboard: </a:t>
            </a:r>
            <a:r>
              <a:rPr lang="en-GB" sz="2400" dirty="0" err="1">
                <a:solidFill>
                  <a:srgbClr val="121212"/>
                </a:solidFill>
                <a:latin typeface="Arial"/>
                <a:ea typeface="Arial"/>
                <a:cs typeface="Arial"/>
                <a:sym typeface="Arial"/>
              </a:rPr>
              <a:t>Μι</a:t>
            </a:r>
            <a:r>
              <a:rPr lang="en-GB" sz="2400" dirty="0">
                <a:solidFill>
                  <a:srgbClr val="121212"/>
                </a:solidFill>
                <a:latin typeface="Arial"/>
                <a:ea typeface="Arial"/>
                <a:cs typeface="Arial"/>
                <a:sym typeface="Arial"/>
              </a:rPr>
              <a:t>α προσιτή λύση VR που λειτουργεί με smartphones.</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HoloLens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Hololens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Έν</a:t>
            </a:r>
            <a:r>
              <a:rPr lang="en-GB" sz="2400" dirty="0">
                <a:solidFill>
                  <a:srgbClr val="121212"/>
                </a:solidFill>
                <a:latin typeface="Arial"/>
                <a:ea typeface="Arial"/>
                <a:cs typeface="Arial"/>
                <a:sym typeface="Arial"/>
              </a:rPr>
              <a:t>α ακουστικό AR για εμπειρίες μικτής πραγματικότητας.</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err="1">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zSpace</a:t>
            </a:r>
            <a:r>
              <a:rPr lang="en-GB" sz="2400" dirty="0">
                <a:solidFill>
                  <a:srgbClr val="121212"/>
                </a:solidFill>
                <a:latin typeface="Arial"/>
                <a:ea typeface="Arial"/>
                <a:cs typeface="Arial"/>
                <a:sym typeface="Arial"/>
              </a:rPr>
              <a:t>: Πα</a:t>
            </a:r>
            <a:r>
              <a:rPr lang="en-GB" sz="2400" dirty="0" err="1">
                <a:solidFill>
                  <a:srgbClr val="121212"/>
                </a:solidFill>
                <a:latin typeface="Arial"/>
                <a:ea typeface="Arial"/>
                <a:cs typeface="Arial"/>
                <a:sym typeface="Arial"/>
              </a:rPr>
              <a:t>ρέχει</a:t>
            </a:r>
            <a:r>
              <a:rPr lang="en-GB" sz="2400" dirty="0">
                <a:solidFill>
                  <a:srgbClr val="121212"/>
                </a:solidFill>
                <a:latin typeface="Arial"/>
                <a:ea typeface="Arial"/>
                <a:cs typeface="Arial"/>
                <a:sym typeface="Arial"/>
              </a:rPr>
              <a:t> μα</a:t>
            </a:r>
            <a:r>
              <a:rPr lang="en-GB" sz="2400" dirty="0" err="1">
                <a:solidFill>
                  <a:srgbClr val="121212"/>
                </a:solidFill>
                <a:latin typeface="Arial"/>
                <a:ea typeface="Arial"/>
                <a:cs typeface="Arial"/>
                <a:sym typeface="Arial"/>
              </a:rPr>
              <a:t>θησι</a:t>
            </a:r>
            <a:r>
              <a:rPr lang="en-GB" sz="2400" dirty="0">
                <a:solidFill>
                  <a:srgbClr val="121212"/>
                </a:solidFill>
                <a:latin typeface="Arial"/>
                <a:ea typeface="Arial"/>
                <a:cs typeface="Arial"/>
                <a:sym typeface="Arial"/>
              </a:rPr>
              <a:t>ακές εμπειρίες AR/VR σε έναν επιτραπέζιο υπολογιστή.</a:t>
            </a:r>
            <a:endParaRPr sz="1200" dirty="0"/>
          </a:p>
        </p:txBody>
      </p:sp>
      <p:pic>
        <p:nvPicPr>
          <p:cNvPr id="659" name="Google Shape;659;p28"/>
          <p:cNvPicPr preferRelativeResize="0"/>
          <p:nvPr/>
        </p:nvPicPr>
        <p:blipFill rotWithShape="1">
          <a:blip r:embed="rId9">
            <a:alphaModFix/>
          </a:blip>
          <a:srcRect/>
          <a:stretch/>
        </p:blipFill>
        <p:spPr>
          <a:xfrm>
            <a:off x="191152" y="4089937"/>
            <a:ext cx="1391874" cy="601343"/>
          </a:xfrm>
          <a:prstGeom prst="rect">
            <a:avLst/>
          </a:prstGeom>
          <a:noFill/>
          <a:ln>
            <a:noFill/>
          </a:ln>
        </p:spPr>
      </p:pic>
      <p:pic>
        <p:nvPicPr>
          <p:cNvPr id="660" name="Google Shape;660;p28"/>
          <p:cNvPicPr preferRelativeResize="0"/>
          <p:nvPr/>
        </p:nvPicPr>
        <p:blipFill rotWithShape="1">
          <a:blip r:embed="rId10">
            <a:alphaModFix/>
          </a:blip>
          <a:srcRect/>
          <a:stretch/>
        </p:blipFill>
        <p:spPr>
          <a:xfrm>
            <a:off x="160009" y="6020058"/>
            <a:ext cx="1423017" cy="444259"/>
          </a:xfrm>
          <a:prstGeom prst="rect">
            <a:avLst/>
          </a:prstGeom>
          <a:noFill/>
          <a:ln>
            <a:noFill/>
          </a:ln>
        </p:spPr>
      </p:pic>
      <p:pic>
        <p:nvPicPr>
          <p:cNvPr id="661" name="Google Shape;661;p28"/>
          <p:cNvPicPr preferRelativeResize="0"/>
          <p:nvPr/>
        </p:nvPicPr>
        <p:blipFill rotWithShape="1">
          <a:blip r:embed="rId11">
            <a:alphaModFix/>
          </a:blip>
          <a:srcRect/>
          <a:stretch/>
        </p:blipFill>
        <p:spPr>
          <a:xfrm>
            <a:off x="8695190" y="4641446"/>
            <a:ext cx="1395599" cy="395363"/>
          </a:xfrm>
          <a:prstGeom prst="rect">
            <a:avLst/>
          </a:prstGeom>
          <a:noFill/>
          <a:ln>
            <a:noFill/>
          </a:ln>
        </p:spPr>
      </p:pic>
      <p:pic>
        <p:nvPicPr>
          <p:cNvPr id="662" name="Google Shape;662;p28"/>
          <p:cNvPicPr preferRelativeResize="0"/>
          <p:nvPr/>
        </p:nvPicPr>
        <p:blipFill rotWithShape="1">
          <a:blip r:embed="rId12">
            <a:alphaModFix/>
          </a:blip>
          <a:srcRect/>
          <a:stretch/>
        </p:blipFill>
        <p:spPr>
          <a:xfrm>
            <a:off x="8940726" y="6532777"/>
            <a:ext cx="1262238" cy="409632"/>
          </a:xfrm>
          <a:prstGeom prst="rect">
            <a:avLst/>
          </a:prstGeom>
          <a:noFill/>
          <a:ln>
            <a:noFill/>
          </a:ln>
        </p:spPr>
      </p:pic>
      <p:sp>
        <p:nvSpPr>
          <p:cNvPr id="663" name="Google Shape;663;p2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2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66" name="Google Shape;666;p28"/>
          <p:cNvPicPr preferRelativeResize="0"/>
          <p:nvPr/>
        </p:nvPicPr>
        <p:blipFill rotWithShape="1">
          <a:blip r:embed="rId15">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0892827B-0E2A-9C02-FC3E-14F3D4539717}"/>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2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2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2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2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2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29"/>
          <p:cNvSpPr txBox="1"/>
          <p:nvPr/>
        </p:nvSpPr>
        <p:spPr>
          <a:xfrm>
            <a:off x="818920" y="106969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err="1">
                <a:solidFill>
                  <a:srgbClr val="033C5B"/>
                </a:solidFill>
                <a:latin typeface="Arial"/>
                <a:ea typeface="Arial"/>
                <a:cs typeface="Arial"/>
                <a:sym typeface="Arial"/>
              </a:rPr>
              <a:t>Εργ</a:t>
            </a:r>
            <a:r>
              <a:rPr lang="en-GB" sz="6000" dirty="0">
                <a:solidFill>
                  <a:srgbClr val="033C5B"/>
                </a:solidFill>
                <a:latin typeface="Arial"/>
                <a:ea typeface="Arial"/>
                <a:cs typeface="Arial"/>
                <a:sym typeface="Arial"/>
              </a:rPr>
              <a:t>αλεία και πλατφόρμες</a:t>
            </a:r>
            <a:endParaRPr sz="6000" dirty="0">
              <a:solidFill>
                <a:srgbClr val="033C5B"/>
              </a:solidFill>
              <a:latin typeface="Arial"/>
              <a:ea typeface="Arial"/>
              <a:cs typeface="Arial"/>
              <a:sym typeface="Arial"/>
            </a:endParaRPr>
          </a:p>
        </p:txBody>
      </p:sp>
      <p:sp>
        <p:nvSpPr>
          <p:cNvPr id="678" name="Google Shape;678;p2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79" name="Google Shape;679;p29" descr="Lights On with solid fill"/>
          <p:cNvPicPr preferRelativeResize="0"/>
          <p:nvPr/>
        </p:nvPicPr>
        <p:blipFill rotWithShape="1">
          <a:blip r:embed="rId4">
            <a:alphaModFix/>
          </a:blip>
          <a:srcRect/>
          <a:stretch/>
        </p:blipFill>
        <p:spPr>
          <a:xfrm>
            <a:off x="9646923" y="1234677"/>
            <a:ext cx="1246758" cy="1246758"/>
          </a:xfrm>
          <a:prstGeom prst="rect">
            <a:avLst/>
          </a:prstGeom>
          <a:noFill/>
          <a:ln>
            <a:noFill/>
          </a:ln>
        </p:spPr>
      </p:pic>
      <p:sp>
        <p:nvSpPr>
          <p:cNvPr id="680" name="Google Shape;680;p29"/>
          <p:cNvSpPr txBox="1"/>
          <p:nvPr/>
        </p:nvSpPr>
        <p:spPr>
          <a:xfrm>
            <a:off x="1283625" y="3035323"/>
            <a:ext cx="7348456" cy="344709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000" b="1" dirty="0" err="1">
                <a:solidFill>
                  <a:srgbClr val="121212"/>
                </a:solidFill>
                <a:latin typeface="Arial"/>
                <a:ea typeface="Arial"/>
                <a:cs typeface="Arial"/>
                <a:sym typeface="Arial"/>
              </a:rPr>
              <a:t>Συστήμ</a:t>
            </a:r>
            <a:r>
              <a:rPr lang="en-GB" sz="2000" b="1" dirty="0">
                <a:solidFill>
                  <a:srgbClr val="121212"/>
                </a:solidFill>
                <a:latin typeface="Arial"/>
                <a:ea typeface="Arial"/>
                <a:cs typeface="Arial"/>
                <a:sym typeface="Arial"/>
              </a:rPr>
              <a:t>ατα διαχείρισης μάθησης (LMS)</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rPr>
              <a:t>Canvas</a:t>
            </a:r>
            <a:r>
              <a:rPr lang="en-GB" sz="2000" dirty="0">
                <a:solidFill>
                  <a:srgbClr val="121212"/>
                </a:solidFill>
                <a:latin typeface="Arial"/>
                <a:ea typeface="Arial"/>
                <a:cs typeface="Arial"/>
                <a:sym typeface="Arial"/>
              </a:rPr>
              <a:t>: π</a:t>
            </a:r>
            <a:r>
              <a:rPr lang="en-GB" sz="2000" dirty="0" err="1">
                <a:solidFill>
                  <a:srgbClr val="121212"/>
                </a:solidFill>
                <a:latin typeface="Arial"/>
                <a:ea typeface="Arial"/>
                <a:cs typeface="Arial"/>
                <a:sym typeface="Arial"/>
              </a:rPr>
              <a:t>ου</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διευκολύνει</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τη</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διδ</a:t>
            </a:r>
            <a:r>
              <a:rPr lang="en-GB" sz="2000" dirty="0">
                <a:solidFill>
                  <a:srgbClr val="121212"/>
                </a:solidFill>
                <a:latin typeface="Arial"/>
                <a:ea typeface="Arial"/>
                <a:cs typeface="Arial"/>
                <a:sym typeface="Arial"/>
              </a:rPr>
              <a:t>ασκαλία και τη μάθηση.</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Moodle</a:t>
            </a:r>
            <a:r>
              <a:rPr lang="en-GB" sz="2000" dirty="0">
                <a:solidFill>
                  <a:srgbClr val="121212"/>
                </a:solidFill>
                <a:latin typeface="Arial"/>
                <a:ea typeface="Arial"/>
                <a:cs typeface="Arial"/>
                <a:sym typeface="Arial"/>
              </a:rPr>
              <a:t>: Moodle: </a:t>
            </a:r>
            <a:r>
              <a:rPr lang="en-GB" sz="2000" dirty="0" err="1">
                <a:solidFill>
                  <a:srgbClr val="121212"/>
                </a:solidFill>
                <a:latin typeface="Arial"/>
                <a:ea typeface="Arial"/>
                <a:cs typeface="Arial"/>
                <a:sym typeface="Arial"/>
              </a:rPr>
              <a:t>Μι</a:t>
            </a:r>
            <a:r>
              <a:rPr lang="en-GB" sz="2000" dirty="0">
                <a:solidFill>
                  <a:srgbClr val="121212"/>
                </a:solidFill>
                <a:latin typeface="Arial"/>
                <a:ea typeface="Arial"/>
                <a:cs typeface="Arial"/>
                <a:sym typeface="Arial"/>
              </a:rPr>
              <a:t>α πλατφόρμα μάθησης ανοικτού κώδικα που έχει σχεδιαστεί για να παρέχει σε εκπαιδευτικούς, διαχειριστές και μαθητές ένα ενιαίο, ισχυρό, ασφαλές και ολοκληρωμένο σύστημα.</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Schoology</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Συνδυάζει</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το</a:t>
            </a:r>
            <a:r>
              <a:rPr lang="en-GB" sz="2000" dirty="0">
                <a:solidFill>
                  <a:srgbClr val="121212"/>
                </a:solidFill>
                <a:latin typeface="Arial"/>
                <a:ea typeface="Arial"/>
                <a:cs typeface="Arial"/>
                <a:sym typeface="Arial"/>
              </a:rPr>
              <a:t> LMS </a:t>
            </a:r>
            <a:r>
              <a:rPr lang="en-GB" sz="2000" dirty="0" err="1">
                <a:solidFill>
                  <a:srgbClr val="121212"/>
                </a:solidFill>
                <a:latin typeface="Arial"/>
                <a:ea typeface="Arial"/>
                <a:cs typeface="Arial"/>
                <a:sym typeface="Arial"/>
              </a:rPr>
              <a:t>με</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την</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κοινωνική</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δικτύωση</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γι</a:t>
            </a:r>
            <a:r>
              <a:rPr lang="en-GB" sz="2000" dirty="0">
                <a:solidFill>
                  <a:srgbClr val="121212"/>
                </a:solidFill>
                <a:latin typeface="Arial"/>
                <a:ea typeface="Arial"/>
                <a:cs typeface="Arial"/>
                <a:sym typeface="Arial"/>
              </a:rPr>
              <a:t>α να παρέχει ένα ελκυστικό μαθησιακό περιβάλλον.</a:t>
            </a:r>
            <a:endParaRPr sz="1100" dirty="0"/>
          </a:p>
        </p:txBody>
      </p:sp>
      <p:sp>
        <p:nvSpPr>
          <p:cNvPr id="681" name="Google Shape;681;p29"/>
          <p:cNvSpPr txBox="1"/>
          <p:nvPr/>
        </p:nvSpPr>
        <p:spPr>
          <a:xfrm>
            <a:off x="10116877" y="2742727"/>
            <a:ext cx="8101799" cy="387798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000" b="1" dirty="0" err="1">
                <a:solidFill>
                  <a:srgbClr val="121212"/>
                </a:solidFill>
                <a:latin typeface="Arial"/>
                <a:ea typeface="Arial"/>
                <a:cs typeface="Arial"/>
                <a:sym typeface="Arial"/>
              </a:rPr>
              <a:t>Εργ</a:t>
            </a:r>
            <a:r>
              <a:rPr lang="en-GB" sz="2000" b="1" dirty="0">
                <a:solidFill>
                  <a:srgbClr val="121212"/>
                </a:solidFill>
                <a:latin typeface="Arial"/>
                <a:ea typeface="Arial"/>
                <a:cs typeface="Arial"/>
                <a:sym typeface="Arial"/>
              </a:rPr>
              <a:t>αλεία δημιουργίας περιεχομένου και εκπαιδευτικού υλικού</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Articulate 360</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Μι</a:t>
            </a:r>
            <a:r>
              <a:rPr lang="en-GB" sz="2000" dirty="0">
                <a:solidFill>
                  <a:srgbClr val="121212"/>
                </a:solidFill>
                <a:latin typeface="Arial"/>
                <a:ea typeface="Arial"/>
                <a:cs typeface="Arial"/>
                <a:sym typeface="Arial"/>
              </a:rPr>
              <a:t>α σουίτα εργαλείων για τη δημιουργία εκπαιδευτικού υλικού, συμπεριλαμβανομένων διαδραστικών μαθημάτων και προσαρμοσμένου μαθησιακού περιεχομένου.</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Adobe Captivate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Έν</a:t>
            </a:r>
            <a:r>
              <a:rPr lang="en-GB" sz="2000" dirty="0">
                <a:solidFill>
                  <a:srgbClr val="121212"/>
                </a:solidFill>
                <a:latin typeface="Arial"/>
                <a:ea typeface="Arial"/>
                <a:cs typeface="Arial"/>
                <a:sym typeface="Arial"/>
              </a:rPr>
              <a:t>α εργαλείο για τη δημιουργία περιεχομένου ηλεκτρονικής μάθησης, όπως επιδείξεις λογισμικού, προσομοιώσεις λογισμικού, διακλαδισμένα σενάρια και τυχαία κουίζ.</a:t>
            </a:r>
            <a:endParaRPr sz="1100" dirty="0"/>
          </a:p>
          <a:p>
            <a:pPr marL="457200" marR="0" lvl="0" indent="-457200" algn="l" rtl="0">
              <a:lnSpc>
                <a:spcPct val="140000"/>
              </a:lnSpc>
              <a:spcBef>
                <a:spcPts val="0"/>
              </a:spcBef>
              <a:spcAft>
                <a:spcPts val="0"/>
              </a:spcAft>
              <a:buClr>
                <a:srgbClr val="121212"/>
              </a:buClr>
              <a:buSzPts val="2600"/>
              <a:buFont typeface="Arial"/>
              <a:buChar char="•"/>
            </a:pPr>
            <a:r>
              <a:rPr lang="en-GB" sz="2000" u="sng" dirty="0">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Camtasia</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Έν</a:t>
            </a:r>
            <a:r>
              <a:rPr lang="en-GB" sz="2000" dirty="0">
                <a:solidFill>
                  <a:srgbClr val="121212"/>
                </a:solidFill>
                <a:latin typeface="Arial"/>
                <a:ea typeface="Arial"/>
                <a:cs typeface="Arial"/>
                <a:sym typeface="Arial"/>
              </a:rPr>
              <a:t>α πρόγραμμα εγγραφής οθόνης και επεξεργασίας βίντεο χρήσιμο για τη δημιουργία εκπαιδευτικών βίντεο.</a:t>
            </a:r>
            <a:endParaRPr sz="1100" dirty="0"/>
          </a:p>
        </p:txBody>
      </p:sp>
      <p:pic>
        <p:nvPicPr>
          <p:cNvPr id="682" name="Google Shape;682;p29"/>
          <p:cNvPicPr preferRelativeResize="0"/>
          <p:nvPr/>
        </p:nvPicPr>
        <p:blipFill rotWithShape="1">
          <a:blip r:embed="rId10">
            <a:alphaModFix/>
          </a:blip>
          <a:srcRect/>
          <a:stretch/>
        </p:blipFill>
        <p:spPr>
          <a:xfrm>
            <a:off x="64807" y="3480644"/>
            <a:ext cx="1507015" cy="386792"/>
          </a:xfrm>
          <a:prstGeom prst="rect">
            <a:avLst/>
          </a:prstGeom>
          <a:noFill/>
          <a:ln>
            <a:noFill/>
          </a:ln>
        </p:spPr>
      </p:pic>
      <p:pic>
        <p:nvPicPr>
          <p:cNvPr id="683" name="Google Shape;683;p29"/>
          <p:cNvPicPr preferRelativeResize="0"/>
          <p:nvPr/>
        </p:nvPicPr>
        <p:blipFill rotWithShape="1">
          <a:blip r:embed="rId11">
            <a:alphaModFix/>
          </a:blip>
          <a:srcRect/>
          <a:stretch/>
        </p:blipFill>
        <p:spPr>
          <a:xfrm>
            <a:off x="133995" y="3994118"/>
            <a:ext cx="1414383" cy="473054"/>
          </a:xfrm>
          <a:prstGeom prst="rect">
            <a:avLst/>
          </a:prstGeom>
          <a:noFill/>
          <a:ln>
            <a:noFill/>
          </a:ln>
        </p:spPr>
      </p:pic>
      <p:pic>
        <p:nvPicPr>
          <p:cNvPr id="684" name="Google Shape;684;p29"/>
          <p:cNvPicPr preferRelativeResize="0"/>
          <p:nvPr/>
        </p:nvPicPr>
        <p:blipFill rotWithShape="1">
          <a:blip r:embed="rId12">
            <a:alphaModFix/>
          </a:blip>
          <a:srcRect/>
          <a:stretch/>
        </p:blipFill>
        <p:spPr>
          <a:xfrm>
            <a:off x="148474" y="5705750"/>
            <a:ext cx="1423348" cy="395571"/>
          </a:xfrm>
          <a:prstGeom prst="rect">
            <a:avLst/>
          </a:prstGeom>
          <a:noFill/>
          <a:ln>
            <a:noFill/>
          </a:ln>
        </p:spPr>
      </p:pic>
      <p:pic>
        <p:nvPicPr>
          <p:cNvPr id="685" name="Google Shape;685;p29"/>
          <p:cNvPicPr preferRelativeResize="0"/>
          <p:nvPr/>
        </p:nvPicPr>
        <p:blipFill rotWithShape="1">
          <a:blip r:embed="rId13">
            <a:alphaModFix/>
          </a:blip>
          <a:srcRect/>
          <a:stretch/>
        </p:blipFill>
        <p:spPr>
          <a:xfrm>
            <a:off x="8517341" y="3274247"/>
            <a:ext cx="1752961" cy="373793"/>
          </a:xfrm>
          <a:prstGeom prst="rect">
            <a:avLst/>
          </a:prstGeom>
          <a:noFill/>
          <a:ln>
            <a:noFill/>
          </a:ln>
        </p:spPr>
      </p:pic>
      <p:pic>
        <p:nvPicPr>
          <p:cNvPr id="686" name="Google Shape;686;p29"/>
          <p:cNvPicPr preferRelativeResize="0"/>
          <p:nvPr/>
        </p:nvPicPr>
        <p:blipFill rotWithShape="1">
          <a:blip r:embed="rId14">
            <a:alphaModFix/>
          </a:blip>
          <a:srcRect/>
          <a:stretch/>
        </p:blipFill>
        <p:spPr>
          <a:xfrm>
            <a:off x="9231999" y="4493282"/>
            <a:ext cx="1214575" cy="492871"/>
          </a:xfrm>
          <a:prstGeom prst="rect">
            <a:avLst/>
          </a:prstGeom>
          <a:noFill/>
          <a:ln>
            <a:noFill/>
          </a:ln>
        </p:spPr>
      </p:pic>
      <p:pic>
        <p:nvPicPr>
          <p:cNvPr id="687" name="Google Shape;687;p29"/>
          <p:cNvPicPr preferRelativeResize="0"/>
          <p:nvPr/>
        </p:nvPicPr>
        <p:blipFill rotWithShape="1">
          <a:blip r:embed="rId15">
            <a:alphaModFix/>
          </a:blip>
          <a:srcRect/>
          <a:stretch/>
        </p:blipFill>
        <p:spPr>
          <a:xfrm>
            <a:off x="8867296" y="5745543"/>
            <a:ext cx="1614284" cy="437847"/>
          </a:xfrm>
          <a:prstGeom prst="rect">
            <a:avLst/>
          </a:prstGeom>
          <a:noFill/>
          <a:ln>
            <a:noFill/>
          </a:ln>
        </p:spPr>
      </p:pic>
      <p:sp>
        <p:nvSpPr>
          <p:cNvPr id="688" name="Google Shape;688;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2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91" name="Google Shape;691;p29"/>
          <p:cNvPicPr preferRelativeResize="0"/>
          <p:nvPr/>
        </p:nvPicPr>
        <p:blipFill rotWithShape="1">
          <a:blip r:embed="rId18">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D6071750-37C3-05A8-5587-1705A30443ED}"/>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txBox="1"/>
          <p:nvPr/>
        </p:nvSpPr>
        <p:spPr>
          <a:xfrm>
            <a:off x="797268" y="307470"/>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Εισ</a:t>
            </a:r>
            <a:r>
              <a:rPr lang="en-GB" sz="6999" dirty="0">
                <a:solidFill>
                  <a:srgbClr val="033C5B"/>
                </a:solidFill>
                <a:latin typeface="Arial"/>
                <a:ea typeface="Arial"/>
                <a:cs typeface="Arial"/>
                <a:sym typeface="Arial"/>
              </a:rPr>
              <a:t>αγωγή </a:t>
            </a:r>
            <a:endParaRPr dirty="0"/>
          </a:p>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Ο </a:t>
            </a:r>
            <a:r>
              <a:rPr lang="en-GB" sz="6999" dirty="0" err="1">
                <a:solidFill>
                  <a:srgbClr val="033C5B"/>
                </a:solidFill>
                <a:latin typeface="Arial"/>
                <a:ea typeface="Arial"/>
                <a:cs typeface="Arial"/>
                <a:sym typeface="Arial"/>
              </a:rPr>
              <a:t>ρόλος</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της</a:t>
            </a:r>
            <a:r>
              <a:rPr lang="en-GB" sz="6999" dirty="0">
                <a:solidFill>
                  <a:srgbClr val="033C5B"/>
                </a:solidFill>
                <a:latin typeface="Arial"/>
                <a:ea typeface="Arial"/>
                <a:cs typeface="Arial"/>
                <a:sym typeface="Arial"/>
              </a:rPr>
              <a:t> </a:t>
            </a:r>
            <a:r>
              <a:rPr lang="en-GB" sz="6999" dirty="0" err="1">
                <a:solidFill>
                  <a:srgbClr val="033C5B"/>
                </a:solidFill>
                <a:latin typeface="Arial"/>
                <a:ea typeface="Arial"/>
                <a:cs typeface="Arial"/>
                <a:sym typeface="Arial"/>
              </a:rPr>
              <a:t>τεχνολογί</a:t>
            </a:r>
            <a:r>
              <a:rPr lang="en-GB" sz="6999" dirty="0">
                <a:solidFill>
                  <a:srgbClr val="033C5B"/>
                </a:solidFill>
                <a:latin typeface="Arial"/>
                <a:ea typeface="Arial"/>
                <a:cs typeface="Arial"/>
                <a:sym typeface="Arial"/>
              </a:rPr>
              <a:t>ας</a:t>
            </a:r>
            <a:endParaRPr dirty="0"/>
          </a:p>
        </p:txBody>
      </p:sp>
      <p:sp>
        <p:nvSpPr>
          <p:cNvPr id="114" name="Google Shape;114;p3"/>
          <p:cNvSpPr txBox="1"/>
          <p:nvPr/>
        </p:nvSpPr>
        <p:spPr>
          <a:xfrm>
            <a:off x="797268" y="2984254"/>
            <a:ext cx="15465917" cy="1869679"/>
          </a:xfrm>
          <a:prstGeom prst="rect">
            <a:avLst/>
          </a:prstGeom>
          <a:noFill/>
          <a:ln>
            <a:noFill/>
          </a:ln>
        </p:spPr>
        <p:txBody>
          <a:bodyPr spcFirstLastPara="1" wrap="square" lIns="0" tIns="0" rIns="0" bIns="0" anchor="t" anchorCtr="0">
            <a:spAutoFit/>
          </a:bodyPr>
          <a:lstStyle/>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Λειτουργεί ως συντονιστής καινοτόμων μεθόδων διδασκαλίας και μάθησης.</a:t>
            </a:r>
            <a:endParaRPr/>
          </a:p>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Παρέχει πλατφόρμες για συνεργασία και επικοινωνία μεταξύ εκπαιδευτικών και μαθητών.</a:t>
            </a:r>
            <a:endParaRPr/>
          </a:p>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Ενισχύει την πρόσβαση σε πρακτικές και πόρους που πληρούν τα πρότυπα του κλάδου.</a:t>
            </a:r>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120" name="Google Shape;120;p3"/>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3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3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3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3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p3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30"/>
          <p:cNvSpPr txBox="1"/>
          <p:nvPr/>
        </p:nvSpPr>
        <p:spPr>
          <a:xfrm>
            <a:off x="818920" y="157913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Εργαλεία και πλατφόρμες</a:t>
            </a:r>
            <a:endParaRPr sz="6000">
              <a:solidFill>
                <a:srgbClr val="033C5B"/>
              </a:solidFill>
              <a:latin typeface="Arial"/>
              <a:ea typeface="Arial"/>
              <a:cs typeface="Arial"/>
              <a:sym typeface="Arial"/>
            </a:endParaRPr>
          </a:p>
        </p:txBody>
      </p:sp>
      <p:sp>
        <p:nvSpPr>
          <p:cNvPr id="703" name="Google Shape;703;p3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04" name="Google Shape;704;p30" descr="Lights On with solid fill"/>
          <p:cNvPicPr preferRelativeResize="0"/>
          <p:nvPr/>
        </p:nvPicPr>
        <p:blipFill rotWithShape="1">
          <a:blip r:embed="rId4">
            <a:alphaModFix/>
          </a:blip>
          <a:srcRect/>
          <a:stretch/>
        </p:blipFill>
        <p:spPr>
          <a:xfrm>
            <a:off x="9794560" y="1495969"/>
            <a:ext cx="1246758" cy="1246758"/>
          </a:xfrm>
          <a:prstGeom prst="rect">
            <a:avLst/>
          </a:prstGeom>
          <a:noFill/>
          <a:ln>
            <a:noFill/>
          </a:ln>
        </p:spPr>
      </p:pic>
      <p:sp>
        <p:nvSpPr>
          <p:cNvPr id="705" name="Google Shape;705;p30"/>
          <p:cNvSpPr txBox="1"/>
          <p:nvPr/>
        </p:nvSpPr>
        <p:spPr>
          <a:xfrm>
            <a:off x="2002024" y="3297590"/>
            <a:ext cx="7348456" cy="275453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Εργ</a:t>
            </a:r>
            <a:r>
              <a:rPr lang="en-GB" sz="2600" b="1" dirty="0">
                <a:solidFill>
                  <a:srgbClr val="121212"/>
                </a:solidFill>
                <a:latin typeface="Arial"/>
                <a:ea typeface="Arial"/>
                <a:cs typeface="Arial"/>
                <a:sym typeface="Arial"/>
              </a:rPr>
              <a:t>αλεία αξιολόγησης και ανατροφοδότησης</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err="1">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Turnitin</a:t>
            </a:r>
            <a:r>
              <a:rPr lang="en-GB" sz="2600" dirty="0">
                <a:solidFill>
                  <a:srgbClr val="121212"/>
                </a:solidFill>
                <a:latin typeface="Arial"/>
                <a:ea typeface="Arial"/>
                <a:cs typeface="Arial"/>
                <a:sym typeface="Arial"/>
              </a:rPr>
              <a:t>: Πα</a:t>
            </a:r>
            <a:r>
              <a:rPr lang="en-GB" sz="2600" dirty="0" err="1">
                <a:solidFill>
                  <a:srgbClr val="121212"/>
                </a:solidFill>
                <a:latin typeface="Arial"/>
                <a:ea typeface="Arial"/>
                <a:cs typeface="Arial"/>
                <a:sym typeface="Arial"/>
              </a:rPr>
              <a:t>ρέχει</a:t>
            </a:r>
            <a:r>
              <a:rPr lang="en-GB" sz="2600" dirty="0">
                <a:solidFill>
                  <a:srgbClr val="121212"/>
                </a:solidFill>
                <a:latin typeface="Arial"/>
                <a:ea typeface="Arial"/>
                <a:cs typeface="Arial"/>
                <a:sym typeface="Arial"/>
              </a:rPr>
              <a:t> υπ</a:t>
            </a:r>
            <a:r>
              <a:rPr lang="en-GB" sz="2600" dirty="0" err="1">
                <a:solidFill>
                  <a:srgbClr val="121212"/>
                </a:solidFill>
                <a:latin typeface="Arial"/>
                <a:ea typeface="Arial"/>
                <a:cs typeface="Arial"/>
                <a:sym typeface="Arial"/>
              </a:rPr>
              <a:t>ηρεσίες</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γι</a:t>
            </a:r>
            <a:r>
              <a:rPr lang="en-GB" sz="2600" dirty="0">
                <a:solidFill>
                  <a:srgbClr val="121212"/>
                </a:solidFill>
                <a:latin typeface="Arial"/>
                <a:ea typeface="Arial"/>
                <a:cs typeface="Arial"/>
                <a:sym typeface="Arial"/>
              </a:rPr>
              <a:t>α ακαδημαϊκή συγγραφή και ανατροφοδότηση, συμπεριλαμβανομένης της ανίχνευσης λογοκλοπής.</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err="1">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Socrative</a:t>
            </a:r>
            <a:r>
              <a:rPr lang="en-GB" sz="2600" dirty="0">
                <a:solidFill>
                  <a:srgbClr val="121212"/>
                </a:solidFill>
                <a:latin typeface="Arial"/>
                <a:ea typeface="Arial"/>
                <a:cs typeface="Arial"/>
                <a:sym typeface="Arial"/>
              </a:rPr>
              <a:t>: επ</a:t>
            </a:r>
            <a:r>
              <a:rPr lang="en-GB" sz="2600" dirty="0" err="1">
                <a:solidFill>
                  <a:srgbClr val="121212"/>
                </a:solidFill>
                <a:latin typeface="Arial"/>
                <a:ea typeface="Arial"/>
                <a:cs typeface="Arial"/>
                <a:sym typeface="Arial"/>
              </a:rPr>
              <a:t>ιτρέ</a:t>
            </a:r>
            <a:r>
              <a:rPr lang="en-GB" sz="2600" dirty="0">
                <a:solidFill>
                  <a:srgbClr val="121212"/>
                </a:solidFill>
                <a:latin typeface="Arial"/>
                <a:ea typeface="Arial"/>
                <a:cs typeface="Arial"/>
                <a:sym typeface="Arial"/>
              </a:rPr>
              <a:t>πει στους εκπαιδευτικούς να δημιουργούν αξιολογήσεις στις οποίες οι μαθητές μπορούν να έχουν πρόσβαση από οποιαδήποτε συσκευή.</a:t>
            </a:r>
            <a:endParaRPr dirty="0"/>
          </a:p>
        </p:txBody>
      </p:sp>
      <p:pic>
        <p:nvPicPr>
          <p:cNvPr id="706" name="Google Shape;706;p30"/>
          <p:cNvPicPr preferRelativeResize="0"/>
          <p:nvPr/>
        </p:nvPicPr>
        <p:blipFill rotWithShape="1">
          <a:blip r:embed="rId7">
            <a:alphaModFix/>
          </a:blip>
          <a:srcRect/>
          <a:stretch/>
        </p:blipFill>
        <p:spPr>
          <a:xfrm>
            <a:off x="937221" y="3833780"/>
            <a:ext cx="1283325" cy="567237"/>
          </a:xfrm>
          <a:prstGeom prst="rect">
            <a:avLst/>
          </a:prstGeom>
          <a:noFill/>
          <a:ln>
            <a:noFill/>
          </a:ln>
        </p:spPr>
      </p:pic>
      <p:pic>
        <p:nvPicPr>
          <p:cNvPr id="707" name="Google Shape;707;p30"/>
          <p:cNvPicPr preferRelativeResize="0"/>
          <p:nvPr/>
        </p:nvPicPr>
        <p:blipFill rotWithShape="1">
          <a:blip r:embed="rId8">
            <a:alphaModFix/>
          </a:blip>
          <a:srcRect/>
          <a:stretch/>
        </p:blipFill>
        <p:spPr>
          <a:xfrm>
            <a:off x="966480" y="6146327"/>
            <a:ext cx="1224806" cy="419078"/>
          </a:xfrm>
          <a:prstGeom prst="rect">
            <a:avLst/>
          </a:prstGeom>
          <a:noFill/>
          <a:ln>
            <a:noFill/>
          </a:ln>
        </p:spPr>
      </p:pic>
      <p:sp>
        <p:nvSpPr>
          <p:cNvPr id="708" name="Google Shape;708;p3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3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11" name="Google Shape;711;p30"/>
          <p:cNvPicPr preferRelativeResize="0"/>
          <p:nvPr/>
        </p:nvPicPr>
        <p:blipFill rotWithShape="1">
          <a:blip r:embed="rId11">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1314F4E8-60FD-1A6C-CB7C-2346EB9DBE21}"/>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31"/>
          <p:cNvSpPr txBox="1"/>
          <p:nvPr/>
        </p:nvSpPr>
        <p:spPr>
          <a:xfrm>
            <a:off x="818920" y="1579139"/>
            <a:ext cx="14421080"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a:solidFill>
                  <a:srgbClr val="033C5B"/>
                </a:solidFill>
                <a:latin typeface="Arial"/>
                <a:ea typeface="Arial"/>
                <a:cs typeface="Arial"/>
                <a:sym typeface="Arial"/>
              </a:rPr>
              <a:t>Τι πρέπει να λάβετε υπόψη όταν επιλέγετε τεχνολογικά εργαλεία για συνεργασία;</a:t>
            </a:r>
            <a:endParaRPr sz="4400">
              <a:solidFill>
                <a:srgbClr val="033C5B"/>
              </a:solidFill>
              <a:latin typeface="Arial"/>
              <a:ea typeface="Arial"/>
              <a:cs typeface="Arial"/>
              <a:sym typeface="Arial"/>
            </a:endParaRPr>
          </a:p>
        </p:txBody>
      </p:sp>
      <p:sp>
        <p:nvSpPr>
          <p:cNvPr id="724" name="Google Shape;724;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3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6" name="Google Shape;726;p3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28" name="Google Shape;728;p31"/>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729" name="Google Shape;729;p31"/>
          <p:cNvGrpSpPr/>
          <p:nvPr/>
        </p:nvGrpSpPr>
        <p:grpSpPr>
          <a:xfrm>
            <a:off x="1033271" y="3423969"/>
            <a:ext cx="15593938" cy="2417060"/>
            <a:chOff x="4571" y="399570"/>
            <a:chExt cx="15593938" cy="2417060"/>
          </a:xfrm>
        </p:grpSpPr>
        <p:sp>
          <p:nvSpPr>
            <p:cNvPr id="730" name="Google Shape;730;p31"/>
            <p:cNvSpPr/>
            <p:nvPr/>
          </p:nvSpPr>
          <p:spPr>
            <a:xfrm>
              <a:off x="4571"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367220"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txBox="1"/>
            <p:nvPr/>
          </p:nvSpPr>
          <p:spPr>
            <a:xfrm>
              <a:off x="427923"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Συνάφεια: Επιλέξτε εργαλεία που είναι σχετικά με τον κλάδο στον οποίο επικεντρώνεται το πρόγραμμα ΕΕΚ.</a:t>
              </a:r>
              <a:endParaRPr sz="2100">
                <a:solidFill>
                  <a:schemeClr val="dk1"/>
                </a:solidFill>
                <a:latin typeface="Calibri"/>
                <a:ea typeface="Calibri"/>
                <a:cs typeface="Calibri"/>
                <a:sym typeface="Calibri"/>
              </a:endParaRPr>
            </a:p>
          </p:txBody>
        </p:sp>
        <p:sp>
          <p:nvSpPr>
            <p:cNvPr id="733" name="Google Shape;733;p31"/>
            <p:cNvSpPr/>
            <p:nvPr/>
          </p:nvSpPr>
          <p:spPr>
            <a:xfrm>
              <a:off x="3993718"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4356368"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txBox="1"/>
            <p:nvPr/>
          </p:nvSpPr>
          <p:spPr>
            <a:xfrm>
              <a:off x="4417071"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Προσβασιμότητα: Διασφαλίστε ότι η επιλεγμένη τεχνολογία είναι προσβάσιμη σε όλους τους μαθητές, συμπεριλαμβανομένων των ατόμων με αναπηρία.</a:t>
              </a:r>
              <a:endParaRPr sz="2100">
                <a:solidFill>
                  <a:schemeClr val="dk1"/>
                </a:solidFill>
                <a:latin typeface="Calibri"/>
                <a:ea typeface="Calibri"/>
                <a:cs typeface="Calibri"/>
                <a:sym typeface="Calibri"/>
              </a:endParaRPr>
            </a:p>
          </p:txBody>
        </p:sp>
        <p:sp>
          <p:nvSpPr>
            <p:cNvPr id="736" name="Google Shape;736;p31"/>
            <p:cNvSpPr/>
            <p:nvPr/>
          </p:nvSpPr>
          <p:spPr>
            <a:xfrm>
              <a:off x="7982865"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8345515"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txBox="1"/>
            <p:nvPr/>
          </p:nvSpPr>
          <p:spPr>
            <a:xfrm>
              <a:off x="8406218"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Φιλικότητα προς το χρήστη: Επιλέξτε εργαλεία που είναι διαισθητικά και εύχρηστα για να ελαχιστοποιήσετε την καμπύλη εκμάθησης και τα τεχνικά εμπόδια.</a:t>
              </a:r>
              <a:endParaRPr sz="2100">
                <a:solidFill>
                  <a:schemeClr val="dk1"/>
                </a:solidFill>
                <a:latin typeface="Calibri"/>
                <a:ea typeface="Calibri"/>
                <a:cs typeface="Calibri"/>
                <a:sym typeface="Calibri"/>
              </a:endParaRPr>
            </a:p>
          </p:txBody>
        </p:sp>
        <p:sp>
          <p:nvSpPr>
            <p:cNvPr id="739" name="Google Shape;739;p31"/>
            <p:cNvSpPr/>
            <p:nvPr/>
          </p:nvSpPr>
          <p:spPr>
            <a:xfrm>
              <a:off x="11972013"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12334662"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txBox="1"/>
            <p:nvPr/>
          </p:nvSpPr>
          <p:spPr>
            <a:xfrm>
              <a:off x="12395365"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Απόρρητο και ασφάλεια: Προτεραιότητα στα εργαλεία που συμμορφώνονται με τους νόμους περί προστασίας δεδομένων και διατηρούν την εργασία των μαθητών ασφαλή.</a:t>
              </a:r>
              <a:endParaRPr sz="2100">
                <a:solidFill>
                  <a:schemeClr val="dk1"/>
                </a:solidFill>
                <a:latin typeface="Calibri"/>
                <a:ea typeface="Calibri"/>
                <a:cs typeface="Calibri"/>
                <a:sym typeface="Calibri"/>
              </a:endParaRPr>
            </a:p>
          </p:txBody>
        </p:sp>
      </p:grpSp>
      <p:sp>
        <p:nvSpPr>
          <p:cNvPr id="2" name="Google Shape;133;p4">
            <a:extLst>
              <a:ext uri="{FF2B5EF4-FFF2-40B4-BE49-F238E27FC236}">
                <a16:creationId xmlns:a16="http://schemas.microsoft.com/office/drawing/2014/main" id="{32FAC454-1491-8D02-ACFD-CCF980B74CF8}"/>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45"/>
        <p:cNvGrpSpPr/>
        <p:nvPr/>
      </p:nvGrpSpPr>
      <p:grpSpPr>
        <a:xfrm>
          <a:off x="0" y="0"/>
          <a:ext cx="0" cy="0"/>
          <a:chOff x="0" y="0"/>
          <a:chExt cx="0" cy="0"/>
        </a:xfrm>
      </p:grpSpPr>
      <p:sp>
        <p:nvSpPr>
          <p:cNvPr id="746" name="Google Shape;746;p32"/>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3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32"/>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3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3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32"/>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32"/>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Δραστηριότητα αναστοχασμού</a:t>
            </a:r>
            <a:endParaRPr/>
          </a:p>
        </p:txBody>
      </p:sp>
      <p:sp>
        <p:nvSpPr>
          <p:cNvPr id="753" name="Google Shape;753;p32"/>
          <p:cNvSpPr txBox="1"/>
          <p:nvPr/>
        </p:nvSpPr>
        <p:spPr>
          <a:xfrm>
            <a:off x="3058697" y="2006533"/>
            <a:ext cx="11844880" cy="6204776"/>
          </a:xfrm>
          <a:prstGeom prst="rect">
            <a:avLst/>
          </a:prstGeom>
          <a:noFill/>
          <a:ln>
            <a:noFill/>
          </a:ln>
        </p:spPr>
        <p:txBody>
          <a:bodyPr spcFirstLastPara="1" wrap="square" lIns="0" tIns="0" rIns="0" bIns="0" anchor="t" anchorCtr="0">
            <a:spAutoFit/>
          </a:bodyPr>
          <a:lstStyle/>
          <a:p>
            <a:pPr marL="342900" marR="0" lvl="0" indent="-342900" algn="l" rtl="0">
              <a:lnSpc>
                <a:spcPct val="140015"/>
              </a:lnSpc>
              <a:spcBef>
                <a:spcPts val="0"/>
              </a:spcBef>
              <a:spcAft>
                <a:spcPts val="0"/>
              </a:spcAft>
              <a:buClr>
                <a:srgbClr val="121212"/>
              </a:buClr>
              <a:buSzPts val="2599"/>
              <a:buFont typeface="Arial" panose="020B0604020202020204" pitchFamily="34" charset="0"/>
              <a:buChar char="•"/>
            </a:pPr>
            <a:r>
              <a:rPr lang="en-GB" sz="2400" dirty="0" err="1">
                <a:solidFill>
                  <a:srgbClr val="121212"/>
                </a:solidFill>
                <a:latin typeface="Arial"/>
                <a:ea typeface="Arial"/>
                <a:cs typeface="Arial"/>
                <a:sym typeface="Arial"/>
              </a:rPr>
              <a:t>Αν</a:t>
            </a:r>
            <a:r>
              <a:rPr lang="en-GB" sz="2400" dirty="0">
                <a:solidFill>
                  <a:srgbClr val="121212"/>
                </a:solidFill>
                <a:latin typeface="Arial"/>
                <a:ea typeface="Arial"/>
                <a:cs typeface="Arial"/>
                <a:sym typeface="Arial"/>
              </a:rPr>
              <a:t>αλογιστείτε πώς οι τεχνολογίες που έχετε ενσωματώσει στο πρόγραμμα ΕΕΚ σας ευθυγραμμίζονται με τα τρέχοντα πρότυπα και πρακτικές του κλάδου. </a:t>
            </a:r>
            <a:r>
              <a:rPr lang="en-GB" sz="2400" dirty="0" err="1">
                <a:solidFill>
                  <a:srgbClr val="121212"/>
                </a:solidFill>
                <a:latin typeface="Arial"/>
                <a:ea typeface="Arial"/>
                <a:cs typeface="Arial"/>
                <a:sym typeface="Arial"/>
              </a:rPr>
              <a:t>Πώς</a:t>
            </a:r>
            <a:r>
              <a:rPr lang="en-GB" sz="2400" dirty="0">
                <a:solidFill>
                  <a:srgbClr val="121212"/>
                </a:solidFill>
                <a:latin typeface="Arial"/>
                <a:ea typeface="Arial"/>
                <a:cs typeface="Arial"/>
                <a:sym typeface="Arial"/>
              </a:rPr>
              <a:t> η </a:t>
            </a:r>
            <a:r>
              <a:rPr lang="en-GB" sz="2400" dirty="0" err="1">
                <a:solidFill>
                  <a:srgbClr val="121212"/>
                </a:solidFill>
                <a:latin typeface="Arial"/>
                <a:ea typeface="Arial"/>
                <a:cs typeface="Arial"/>
                <a:sym typeface="Arial"/>
              </a:rPr>
              <a:t>τεχνολογί</a:t>
            </a:r>
            <a:r>
              <a:rPr lang="en-GB" sz="2400" dirty="0">
                <a:solidFill>
                  <a:srgbClr val="121212"/>
                </a:solidFill>
                <a:latin typeface="Arial"/>
                <a:ea typeface="Arial"/>
                <a:cs typeface="Arial"/>
                <a:sym typeface="Arial"/>
              </a:rPr>
              <a:t>α βοήθησε τους μαθητές να αναπτύξουν δεξιότητες που είναι άμεσα εφαρμόσιμες στη μελλοντική τους σταδιοδρομία;</a:t>
            </a:r>
            <a:endParaRPr sz="1200" dirty="0"/>
          </a:p>
          <a:p>
            <a:pPr marL="342900" marR="0" lvl="0" indent="-342900" algn="l" rtl="0">
              <a:lnSpc>
                <a:spcPct val="140015"/>
              </a:lnSpc>
              <a:spcBef>
                <a:spcPts val="0"/>
              </a:spcBef>
              <a:spcAft>
                <a:spcPts val="0"/>
              </a:spcAft>
              <a:buClr>
                <a:srgbClr val="121212"/>
              </a:buClr>
              <a:buSzPts val="2599"/>
              <a:buFont typeface="Arial" panose="020B0604020202020204" pitchFamily="34" charset="0"/>
              <a:buChar char="•"/>
            </a:pPr>
            <a:r>
              <a:rPr lang="en-GB" sz="2400" dirty="0" err="1">
                <a:solidFill>
                  <a:srgbClr val="121212"/>
                </a:solidFill>
                <a:latin typeface="Arial"/>
                <a:ea typeface="Arial"/>
                <a:cs typeface="Arial"/>
                <a:sym typeface="Arial"/>
              </a:rPr>
              <a:t>Σκεφτείτε</a:t>
            </a:r>
            <a:r>
              <a:rPr lang="en-GB" sz="2400" dirty="0">
                <a:solidFill>
                  <a:srgbClr val="121212"/>
                </a:solidFill>
                <a:latin typeface="Arial"/>
                <a:ea typeface="Arial"/>
                <a:cs typeface="Arial"/>
                <a:sym typeface="Arial"/>
              </a:rPr>
              <a:t> τα </a:t>
            </a:r>
            <a:r>
              <a:rPr lang="en-GB" sz="2400" dirty="0" err="1">
                <a:solidFill>
                  <a:srgbClr val="121212"/>
                </a:solidFill>
                <a:latin typeface="Arial"/>
                <a:ea typeface="Arial"/>
                <a:cs typeface="Arial"/>
                <a:sym typeface="Arial"/>
              </a:rPr>
              <a:t>συνεργ</a:t>
            </a:r>
            <a:r>
              <a:rPr lang="en-GB" sz="2400" dirty="0">
                <a:solidFill>
                  <a:srgbClr val="121212"/>
                </a:solidFill>
                <a:latin typeface="Arial"/>
                <a:ea typeface="Arial"/>
                <a:cs typeface="Arial"/>
                <a:sym typeface="Arial"/>
              </a:rPr>
              <a:t>ατικά έργα και τις δραστηριότητες που διευκολύνονται από την τεχνολογία στις τάξεις σας. </a:t>
            </a:r>
            <a:r>
              <a:rPr lang="en-GB" sz="2400" dirty="0" err="1">
                <a:solidFill>
                  <a:srgbClr val="121212"/>
                </a:solidFill>
                <a:latin typeface="Arial"/>
                <a:ea typeface="Arial"/>
                <a:cs typeface="Arial"/>
                <a:sym typeface="Arial"/>
              </a:rPr>
              <a:t>Με</a:t>
            </a:r>
            <a:r>
              <a:rPr lang="en-GB" sz="2400" dirty="0">
                <a:solidFill>
                  <a:srgbClr val="121212"/>
                </a:solidFill>
                <a:latin typeface="Arial"/>
                <a:ea typeface="Arial"/>
                <a:cs typeface="Arial"/>
                <a:sym typeface="Arial"/>
              </a:rPr>
              <a:t> π</a:t>
            </a:r>
            <a:r>
              <a:rPr lang="en-GB" sz="2400" dirty="0" err="1">
                <a:solidFill>
                  <a:srgbClr val="121212"/>
                </a:solidFill>
                <a:latin typeface="Arial"/>
                <a:ea typeface="Arial"/>
                <a:cs typeface="Arial"/>
                <a:sym typeface="Arial"/>
              </a:rPr>
              <a:t>οιους</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τρό</a:t>
            </a:r>
            <a:r>
              <a:rPr lang="en-GB" sz="2400" dirty="0">
                <a:solidFill>
                  <a:srgbClr val="121212"/>
                </a:solidFill>
                <a:latin typeface="Arial"/>
                <a:ea typeface="Arial"/>
                <a:cs typeface="Arial"/>
                <a:sym typeface="Arial"/>
              </a:rPr>
              <a:t>πους η τεχνολογία έχει υποστηρίξει την αποτελεσματική συνεργασία μεταξύ των μαθητών και πού υπάρχουν περιθώρια βελτίωσης;</a:t>
            </a:r>
            <a:endParaRPr sz="1200" dirty="0"/>
          </a:p>
          <a:p>
            <a:pPr marL="342900" marR="0" lvl="0" indent="-342900" algn="l" rtl="0">
              <a:lnSpc>
                <a:spcPct val="140015"/>
              </a:lnSpc>
              <a:spcBef>
                <a:spcPts val="0"/>
              </a:spcBef>
              <a:spcAft>
                <a:spcPts val="0"/>
              </a:spcAft>
              <a:buClr>
                <a:srgbClr val="121212"/>
              </a:buClr>
              <a:buSzPts val="2599"/>
              <a:buFont typeface="Arial" panose="020B0604020202020204" pitchFamily="34" charset="0"/>
              <a:buChar char="•"/>
            </a:pPr>
            <a:r>
              <a:rPr lang="en-GB" sz="2400" dirty="0" err="1">
                <a:solidFill>
                  <a:srgbClr val="121212"/>
                </a:solidFill>
                <a:latin typeface="Arial"/>
                <a:ea typeface="Arial"/>
                <a:cs typeface="Arial"/>
                <a:sym typeface="Arial"/>
              </a:rPr>
              <a:t>Σκεφτείτε</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τις</a:t>
            </a:r>
            <a:r>
              <a:rPr lang="en-GB" sz="2400" dirty="0">
                <a:solidFill>
                  <a:srgbClr val="121212"/>
                </a:solidFill>
                <a:latin typeface="Arial"/>
                <a:ea typeface="Arial"/>
                <a:cs typeface="Arial"/>
                <a:sym typeface="Arial"/>
              </a:rPr>
              <a:t> π</a:t>
            </a:r>
            <a:r>
              <a:rPr lang="en-GB" sz="2400" dirty="0" err="1">
                <a:solidFill>
                  <a:srgbClr val="121212"/>
                </a:solidFill>
                <a:latin typeface="Arial"/>
                <a:ea typeface="Arial"/>
                <a:cs typeface="Arial"/>
                <a:sym typeface="Arial"/>
              </a:rPr>
              <a:t>ροκλήσεις</a:t>
            </a:r>
            <a:r>
              <a:rPr lang="en-GB" sz="2400" dirty="0">
                <a:solidFill>
                  <a:srgbClr val="121212"/>
                </a:solidFill>
                <a:latin typeface="Arial"/>
                <a:ea typeface="Arial"/>
                <a:cs typeface="Arial"/>
                <a:sym typeface="Arial"/>
              </a:rPr>
              <a:t> π</a:t>
            </a:r>
            <a:r>
              <a:rPr lang="en-GB" sz="2400" dirty="0" err="1">
                <a:solidFill>
                  <a:srgbClr val="121212"/>
                </a:solidFill>
                <a:latin typeface="Arial"/>
                <a:ea typeface="Arial"/>
                <a:cs typeface="Arial"/>
                <a:sym typeface="Arial"/>
              </a:rPr>
              <a:t>ου</a:t>
            </a:r>
            <a:r>
              <a:rPr lang="en-GB" sz="2400" dirty="0">
                <a:solidFill>
                  <a:srgbClr val="121212"/>
                </a:solidFill>
                <a:latin typeface="Arial"/>
                <a:ea typeface="Arial"/>
                <a:cs typeface="Arial"/>
                <a:sym typeface="Arial"/>
              </a:rPr>
              <a:t> α</a:t>
            </a:r>
            <a:r>
              <a:rPr lang="en-GB" sz="2400" dirty="0" err="1">
                <a:solidFill>
                  <a:srgbClr val="121212"/>
                </a:solidFill>
                <a:latin typeface="Arial"/>
                <a:ea typeface="Arial"/>
                <a:cs typeface="Arial"/>
                <a:sym typeface="Arial"/>
              </a:rPr>
              <a:t>ντιμετω</a:t>
            </a:r>
            <a:r>
              <a:rPr lang="en-GB" sz="2400" dirty="0">
                <a:solidFill>
                  <a:srgbClr val="121212"/>
                </a:solidFill>
                <a:latin typeface="Arial"/>
                <a:ea typeface="Arial"/>
                <a:cs typeface="Arial"/>
                <a:sym typeface="Arial"/>
              </a:rPr>
              <a:t>πίσατε κατά την ενσωμάτωση της τεχνολογίας στο πρόγραμμα ΕΕΚ σας. </a:t>
            </a:r>
            <a:r>
              <a:rPr lang="en-GB" sz="2400" dirty="0" err="1">
                <a:solidFill>
                  <a:srgbClr val="121212"/>
                </a:solidFill>
                <a:latin typeface="Arial"/>
                <a:ea typeface="Arial"/>
                <a:cs typeface="Arial"/>
                <a:sym typeface="Arial"/>
              </a:rPr>
              <a:t>Ποιες</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στρ</a:t>
            </a:r>
            <a:r>
              <a:rPr lang="en-GB" sz="2400" dirty="0">
                <a:solidFill>
                  <a:srgbClr val="121212"/>
                </a:solidFill>
                <a:latin typeface="Arial"/>
                <a:ea typeface="Arial"/>
                <a:cs typeface="Arial"/>
                <a:sym typeface="Arial"/>
              </a:rPr>
              <a:t>ατηγικές χρησιμοποιήσατε για να ξεπεράσετε αυτές τις προκλήσεις και τι μάθατε από αυτές τις εμπειρίες που θα μπορούσαν να ενημερώσουν τις μελλοντικές προσπάθειες ενσωμάτωσης της τεχνολογίας;</a:t>
            </a:r>
            <a:endParaRPr sz="2400" dirty="0">
              <a:solidFill>
                <a:srgbClr val="121212"/>
              </a:solidFill>
              <a:latin typeface="Arial"/>
              <a:ea typeface="Arial"/>
              <a:cs typeface="Arial"/>
              <a:sym typeface="Arial"/>
            </a:endParaRPr>
          </a:p>
        </p:txBody>
      </p:sp>
      <p:sp>
        <p:nvSpPr>
          <p:cNvPr id="754" name="Google Shape;754;p3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5" name="Google Shape;755;p3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57" name="Google Shape;757;p32"/>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C5C9101F-7160-6AC9-DF4A-494327205F43}"/>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61"/>
        <p:cNvGrpSpPr/>
        <p:nvPr/>
      </p:nvGrpSpPr>
      <p:grpSpPr>
        <a:xfrm>
          <a:off x="0" y="0"/>
          <a:ext cx="0" cy="0"/>
          <a:chOff x="0" y="0"/>
          <a:chExt cx="0" cy="0"/>
        </a:xfrm>
      </p:grpSpPr>
      <p:sp>
        <p:nvSpPr>
          <p:cNvPr id="762" name="Google Shape;762;p33"/>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Πρόσθετοι πόροι</a:t>
            </a:r>
            <a:endParaRPr/>
          </a:p>
        </p:txBody>
      </p:sp>
      <p:sp>
        <p:nvSpPr>
          <p:cNvPr id="763" name="Google Shape;763;p33"/>
          <p:cNvSpPr txBox="1"/>
          <p:nvPr/>
        </p:nvSpPr>
        <p:spPr>
          <a:xfrm>
            <a:off x="1561782" y="2256647"/>
            <a:ext cx="14973618" cy="4601196"/>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Κοινές προκλήσεις για την ενσωμάτωση της τεχνολογίας στην ΕΕΚ</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Επαγγελματικοί δάσκαλοι και εκπαιδευτές σε έναν μεταβαλλόμενο κόσμο: η επιτακτική ανάγκη για συστήματα κατάρτισης εκπαιδευτικών υψηλής ποιότητας (ilo.org)</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Πλαίσιο ικανοτήτων ΤΠΕ για την αξιοποίηση των ΟΕR από τους εκπαιδευτικούς</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Ψηφιακός μετασχηματισμός των συστημάτων ΤΕΕ και ανάπτυξης δεξιοτήτων στην Αφρική</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TVET: Σκελετός ψηφιακών δεξιοτήτων για το μέλλον</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Μελέτη χαρτογράφησης τάσεων: TVET: Ανάπτυξη ψηφιακών δεξιοτήτων στην εκπαίδευση των εκπαιδευτικών</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Σύντομη περιγραφή πολιτικής: χρήση ψηφιακών πιστοποιητικών για να τηρηθούν οι υποσχέσεις της ΤΕΕ- Τεχνική και Επαγγελματική Εκπαίδευση και Κατάρτιση</a:t>
            </a:r>
            <a:endParaRPr sz="2600">
              <a:solidFill>
                <a:srgbClr val="121212"/>
              </a:solidFill>
              <a:latin typeface="Arial"/>
              <a:ea typeface="Arial"/>
              <a:cs typeface="Arial"/>
              <a:sym typeface="Arial"/>
            </a:endParaRPr>
          </a:p>
          <a:p>
            <a:pPr marL="457200" marR="0" lvl="0" indent="-292100" algn="l" rtl="0">
              <a:lnSpc>
                <a:spcPct val="140000"/>
              </a:lnSpc>
              <a:spcBef>
                <a:spcPts val="0"/>
              </a:spcBef>
              <a:spcAft>
                <a:spcPts val="0"/>
              </a:spcAft>
              <a:buClr>
                <a:schemeClr val="dk1"/>
              </a:buClr>
              <a:buSzPts val="2600"/>
              <a:buFont typeface="Arial"/>
              <a:buNone/>
            </a:pPr>
            <a:endParaRPr sz="2600">
              <a:solidFill>
                <a:srgbClr val="121212"/>
              </a:solidFill>
              <a:latin typeface="Arial"/>
              <a:ea typeface="Arial"/>
              <a:cs typeface="Arial"/>
              <a:sym typeface="Arial"/>
            </a:endParaRPr>
          </a:p>
        </p:txBody>
      </p:sp>
      <p:sp>
        <p:nvSpPr>
          <p:cNvPr id="764" name="Google Shape;764;p33"/>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33"/>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3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7" name="Google Shape;767;p33"/>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33"/>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9" name="Google Shape;769;p3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0" name="Google Shape;770;p3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1" name="Google Shape;771;p3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3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3" name="Google Shape;773;p3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4" name="Google Shape;774;p3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6" name="Google Shape;776;p33"/>
          <p:cNvPicPr preferRelativeResize="0"/>
          <p:nvPr/>
        </p:nvPicPr>
        <p:blipFill rotWithShape="1">
          <a:blip r:embed="rId12">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BAB64152-751D-B3A0-310C-FDC2D7983327}"/>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4"/>
        <p:cNvGrpSpPr/>
        <p:nvPr/>
      </p:nvGrpSpPr>
      <p:grpSpPr>
        <a:xfrm>
          <a:off x="0" y="0"/>
          <a:ext cx="0" cy="0"/>
          <a:chOff x="0" y="0"/>
          <a:chExt cx="0" cy="0"/>
        </a:xfrm>
      </p:grpSpPr>
      <p:sp>
        <p:nvSpPr>
          <p:cNvPr id="125" name="Google Shape;125;p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
          <p:cNvSpPr txBox="1"/>
          <p:nvPr/>
        </p:nvSpPr>
        <p:spPr>
          <a:xfrm>
            <a:off x="793856" y="776393"/>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Εισαγωγή </a:t>
            </a:r>
            <a:endParaRPr/>
          </a:p>
          <a:p>
            <a:pPr marL="0" marR="0" lvl="0" indent="0" algn="l" rtl="0">
              <a:lnSpc>
                <a:spcPct val="128316"/>
              </a:lnSpc>
              <a:spcBef>
                <a:spcPts val="0"/>
              </a:spcBef>
              <a:spcAft>
                <a:spcPts val="0"/>
              </a:spcAft>
              <a:buNone/>
            </a:pPr>
            <a:r>
              <a:rPr lang="en-GB" sz="6000">
                <a:solidFill>
                  <a:srgbClr val="033C5B"/>
                </a:solidFill>
                <a:latin typeface="Arial"/>
                <a:ea typeface="Arial"/>
                <a:cs typeface="Arial"/>
                <a:sym typeface="Arial"/>
              </a:rPr>
              <a:t>Ο ρόλος της (νέας) τεχνολογίας στην ΕΕΚ</a:t>
            </a:r>
            <a:endParaRPr sz="6000">
              <a:solidFill>
                <a:srgbClr val="033C5B"/>
              </a:solidFill>
              <a:latin typeface="Arial"/>
              <a:ea typeface="Arial"/>
              <a:cs typeface="Arial"/>
              <a:sym typeface="Arial"/>
            </a:endParaRPr>
          </a:p>
        </p:txBody>
      </p:sp>
      <p:sp>
        <p:nvSpPr>
          <p:cNvPr id="128" name="Google Shape;128;p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4"/>
          <p:cNvSpPr txBox="1"/>
          <p:nvPr/>
        </p:nvSpPr>
        <p:spPr>
          <a:xfrm>
            <a:off x="1360130" y="8163317"/>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Πηγή: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sp>
        <p:nvSpPr>
          <p:cNvPr id="131" name="Google Shape;131;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134" name="Google Shape;134;p4"/>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135" name="Google Shape;135;p4"/>
          <p:cNvGrpSpPr/>
          <p:nvPr/>
        </p:nvGrpSpPr>
        <p:grpSpPr>
          <a:xfrm>
            <a:off x="793856" y="3142906"/>
            <a:ext cx="15465916" cy="4639667"/>
            <a:chOff x="0" y="0"/>
            <a:chExt cx="15465916" cy="4639667"/>
          </a:xfrm>
        </p:grpSpPr>
        <p:sp>
          <p:nvSpPr>
            <p:cNvPr id="136" name="Google Shape;136;p4"/>
            <p:cNvSpPr/>
            <p:nvPr/>
          </p:nvSpPr>
          <p:spPr>
            <a:xfrm>
              <a:off x="0" y="0"/>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txBox="1"/>
            <p:nvPr/>
          </p:nvSpPr>
          <p:spPr>
            <a:xfrm>
              <a:off x="29896" y="29896"/>
              <a:ext cx="11185038"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Ο ψηφιακός μετασχηματισμός απαιτεί μια γενική αλλαγή δεξιοτήτων, με την τεχνολογία πληροφοριών και επικοινωνιών (ΤΠΕ) να διαδραματίζει ζωτικό ρόλο στην επίτευξη των στόχων βιώσιμης ανάπτυξης.</a:t>
              </a:r>
              <a:endParaRPr sz="2300">
                <a:solidFill>
                  <a:schemeClr val="lt1"/>
                </a:solidFill>
                <a:latin typeface="Calibri"/>
                <a:ea typeface="Calibri"/>
                <a:cs typeface="Calibri"/>
                <a:sym typeface="Calibri"/>
              </a:endParaRPr>
            </a:p>
          </p:txBody>
        </p:sp>
        <p:sp>
          <p:nvSpPr>
            <p:cNvPr id="138" name="Google Shape;138;p4"/>
            <p:cNvSpPr/>
            <p:nvPr/>
          </p:nvSpPr>
          <p:spPr>
            <a:xfrm>
              <a:off x="1036216" y="1206313"/>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1066112" y="1236209"/>
              <a:ext cx="10613252"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dirty="0">
                  <a:solidFill>
                    <a:schemeClr val="lt1"/>
                  </a:solidFill>
                  <a:latin typeface="Calibri"/>
                  <a:ea typeface="Calibri"/>
                  <a:cs typeface="Calibri"/>
                  <a:sym typeface="Calibri"/>
                </a:rPr>
                <a:t>Η π</a:t>
              </a:r>
              <a:r>
                <a:rPr lang="en-GB" sz="2300" dirty="0" err="1">
                  <a:solidFill>
                    <a:schemeClr val="lt1"/>
                  </a:solidFill>
                  <a:latin typeface="Calibri"/>
                  <a:ea typeface="Calibri"/>
                  <a:cs typeface="Calibri"/>
                  <a:sym typeface="Calibri"/>
                </a:rPr>
                <a:t>ροετοιμ</a:t>
              </a:r>
              <a:r>
                <a:rPr lang="en-GB" sz="2300" dirty="0">
                  <a:solidFill>
                    <a:schemeClr val="lt1"/>
                  </a:solidFill>
                  <a:latin typeface="Calibri"/>
                  <a:ea typeface="Calibri"/>
                  <a:cs typeface="Calibri"/>
                  <a:sym typeface="Calibri"/>
                </a:rPr>
                <a:t>ασία του σύγχρονου εργατικού δυναμικού συνεπάγεται την αντιμετώπιση της τεχνολογίας ως βασικού παράγοντα στην εκπαίδευση αντί για ένα επιπλέον στοιχείο, κάτι που τόνισε και ο Bill Gates.</a:t>
              </a:r>
              <a:endParaRPr sz="2300" dirty="0">
                <a:solidFill>
                  <a:schemeClr val="lt1"/>
                </a:solidFill>
                <a:latin typeface="Calibri"/>
                <a:ea typeface="Calibri"/>
                <a:cs typeface="Calibri"/>
                <a:sym typeface="Calibri"/>
              </a:endParaRPr>
            </a:p>
          </p:txBody>
        </p:sp>
        <p:sp>
          <p:nvSpPr>
            <p:cNvPr id="140" name="Google Shape;140;p4"/>
            <p:cNvSpPr/>
            <p:nvPr/>
          </p:nvSpPr>
          <p:spPr>
            <a:xfrm>
              <a:off x="2056966" y="2412627"/>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2086862" y="2442523"/>
              <a:ext cx="10628718"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Τα εκπαιδευτικά ιδρύματα και το προσωπικό τους πρέπει να προσαρμόσουν τις στρατηγικές και το υλικό διδασκαλίας τους σε ένα περιβάλλον μάθησης που εξαρτάται από την τεχνολογία. </a:t>
              </a:r>
              <a:endParaRPr sz="2300">
                <a:solidFill>
                  <a:schemeClr val="lt1"/>
                </a:solidFill>
                <a:latin typeface="Calibri"/>
                <a:ea typeface="Calibri"/>
                <a:cs typeface="Calibri"/>
                <a:sym typeface="Calibri"/>
              </a:endParaRPr>
            </a:p>
          </p:txBody>
        </p:sp>
        <p:sp>
          <p:nvSpPr>
            <p:cNvPr id="142" name="Google Shape;142;p4"/>
            <p:cNvSpPr/>
            <p:nvPr/>
          </p:nvSpPr>
          <p:spPr>
            <a:xfrm>
              <a:off x="3093183" y="3618941"/>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txBox="1"/>
            <p:nvPr/>
          </p:nvSpPr>
          <p:spPr>
            <a:xfrm>
              <a:off x="3123079" y="3648837"/>
              <a:ext cx="10613252"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Καθώς η τεχνολογία αναδιαμορφώνει την εκπαίδευση, ο ρόλος των εκπαιδευτικών και των εκπαιδευτών αλλάζει, τονίζοντας τον κομβικό τους ρόλο στην ενσωμάτωση των ΤΠΕ.</a:t>
              </a:r>
              <a:endParaRPr sz="2300">
                <a:solidFill>
                  <a:schemeClr val="lt1"/>
                </a:solidFill>
                <a:latin typeface="Calibri"/>
                <a:ea typeface="Calibri"/>
                <a:cs typeface="Calibri"/>
                <a:sym typeface="Calibri"/>
              </a:endParaRPr>
            </a:p>
          </p:txBody>
        </p:sp>
        <p:sp>
          <p:nvSpPr>
            <p:cNvPr id="144" name="Google Shape;144;p4"/>
            <p:cNvSpPr/>
            <p:nvPr/>
          </p:nvSpPr>
          <p:spPr>
            <a:xfrm>
              <a:off x="11709261" y="781784"/>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11858542" y="781784"/>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46" name="Google Shape;146;p4"/>
            <p:cNvSpPr/>
            <p:nvPr/>
          </p:nvSpPr>
          <p:spPr>
            <a:xfrm>
              <a:off x="12745477" y="1988097"/>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12894758" y="1988097"/>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48" name="Google Shape;148;p4"/>
            <p:cNvSpPr/>
            <p:nvPr/>
          </p:nvSpPr>
          <p:spPr>
            <a:xfrm>
              <a:off x="13766228" y="3194411"/>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txBox="1"/>
            <p:nvPr/>
          </p:nvSpPr>
          <p:spPr>
            <a:xfrm>
              <a:off x="13915509" y="3194411"/>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3"/>
        <p:cNvGrpSpPr/>
        <p:nvPr/>
      </p:nvGrpSpPr>
      <p:grpSpPr>
        <a:xfrm>
          <a:off x="0" y="0"/>
          <a:ext cx="0" cy="0"/>
          <a:chOff x="0" y="0"/>
          <a:chExt cx="0" cy="0"/>
        </a:xfrm>
      </p:grpSpPr>
      <p:sp>
        <p:nvSpPr>
          <p:cNvPr id="154" name="Google Shape;154;p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5"/>
          <p:cNvSpPr txBox="1"/>
          <p:nvPr/>
        </p:nvSpPr>
        <p:spPr>
          <a:xfrm>
            <a:off x="793856" y="776393"/>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Εισαγωγή </a:t>
            </a:r>
            <a:endParaRPr/>
          </a:p>
          <a:p>
            <a:pPr marL="0" marR="0" lvl="0" indent="0" algn="l" rtl="0">
              <a:lnSpc>
                <a:spcPct val="128316"/>
              </a:lnSpc>
              <a:spcBef>
                <a:spcPts val="0"/>
              </a:spcBef>
              <a:spcAft>
                <a:spcPts val="0"/>
              </a:spcAft>
              <a:buNone/>
            </a:pPr>
            <a:r>
              <a:rPr lang="en-GB" sz="6000">
                <a:solidFill>
                  <a:srgbClr val="033C5B"/>
                </a:solidFill>
                <a:latin typeface="Arial"/>
                <a:ea typeface="Arial"/>
                <a:cs typeface="Arial"/>
                <a:sym typeface="Arial"/>
              </a:rPr>
              <a:t>Ο ρόλος της (νέας) τεχνολογίας στην ΕΕΚ</a:t>
            </a:r>
            <a:endParaRPr sz="6000">
              <a:solidFill>
                <a:srgbClr val="033C5B"/>
              </a:solidFill>
              <a:latin typeface="Arial"/>
              <a:ea typeface="Arial"/>
              <a:cs typeface="Arial"/>
              <a:sym typeface="Arial"/>
            </a:endParaRPr>
          </a:p>
        </p:txBody>
      </p:sp>
      <p:sp>
        <p:nvSpPr>
          <p:cNvPr id="157" name="Google Shape;157;p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5"/>
          <p:cNvSpPr txBox="1"/>
          <p:nvPr/>
        </p:nvSpPr>
        <p:spPr>
          <a:xfrm>
            <a:off x="1360130" y="8385301"/>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Πηγή: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pic>
        <p:nvPicPr>
          <p:cNvPr id="160" name="Google Shape;160;p5"/>
          <p:cNvPicPr preferRelativeResize="0"/>
          <p:nvPr/>
        </p:nvPicPr>
        <p:blipFill rotWithShape="1">
          <a:blip r:embed="rId4">
            <a:alphaModFix/>
          </a:blip>
          <a:srcRect b="6091"/>
          <a:stretch/>
        </p:blipFill>
        <p:spPr>
          <a:xfrm>
            <a:off x="1311424" y="3565752"/>
            <a:ext cx="14173007" cy="2726088"/>
          </a:xfrm>
          <a:prstGeom prst="rect">
            <a:avLst/>
          </a:prstGeom>
          <a:noFill/>
          <a:ln>
            <a:noFill/>
          </a:ln>
        </p:spPr>
      </p:pic>
      <p:sp>
        <p:nvSpPr>
          <p:cNvPr id="161" name="Google Shape;161;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4" name="Google Shape;164;p5"/>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557C1EE1-6A2F-92AD-9283-B8571BDEF880}"/>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8"/>
        <p:cNvGrpSpPr/>
        <p:nvPr/>
      </p:nvGrpSpPr>
      <p:grpSpPr>
        <a:xfrm>
          <a:off x="0" y="0"/>
          <a:ext cx="0" cy="0"/>
          <a:chOff x="0" y="0"/>
          <a:chExt cx="0" cy="0"/>
        </a:xfrm>
      </p:grpSpPr>
      <p:sp>
        <p:nvSpPr>
          <p:cNvPr id="169" name="Google Shape;169;p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p:cNvSpPr txBox="1"/>
          <p:nvPr/>
        </p:nvSpPr>
        <p:spPr>
          <a:xfrm>
            <a:off x="793856" y="776393"/>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err="1">
                <a:solidFill>
                  <a:srgbClr val="033C5B"/>
                </a:solidFill>
                <a:latin typeface="Arial"/>
                <a:ea typeface="Arial"/>
                <a:cs typeface="Arial"/>
                <a:sym typeface="Arial"/>
              </a:rPr>
              <a:t>Εισ</a:t>
            </a:r>
            <a:r>
              <a:rPr lang="en-GB" sz="6999" dirty="0">
                <a:solidFill>
                  <a:srgbClr val="033C5B"/>
                </a:solidFill>
                <a:latin typeface="Arial"/>
                <a:ea typeface="Arial"/>
                <a:cs typeface="Arial"/>
                <a:sym typeface="Arial"/>
              </a:rPr>
              <a:t>αγωγή </a:t>
            </a:r>
            <a:endParaRPr dirty="0"/>
          </a:p>
          <a:p>
            <a:pPr marL="0" marR="0" lvl="0" indent="0" algn="l" rtl="0">
              <a:lnSpc>
                <a:spcPct val="128316"/>
              </a:lnSpc>
              <a:spcBef>
                <a:spcPts val="0"/>
              </a:spcBef>
              <a:spcAft>
                <a:spcPts val="0"/>
              </a:spcAft>
              <a:buNone/>
            </a:pPr>
            <a:r>
              <a:rPr lang="en-GB" sz="6000" dirty="0">
                <a:solidFill>
                  <a:srgbClr val="033C5B"/>
                </a:solidFill>
                <a:latin typeface="Arial"/>
                <a:ea typeface="Arial"/>
                <a:cs typeface="Arial"/>
                <a:sym typeface="Arial"/>
              </a:rPr>
              <a:t>Ο </a:t>
            </a:r>
            <a:r>
              <a:rPr lang="en-GB" sz="6000" dirty="0" err="1">
                <a:solidFill>
                  <a:srgbClr val="033C5B"/>
                </a:solidFill>
                <a:latin typeface="Arial"/>
                <a:ea typeface="Arial"/>
                <a:cs typeface="Arial"/>
                <a:sym typeface="Arial"/>
              </a:rPr>
              <a:t>ρόλος</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της</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νέ</a:t>
            </a:r>
            <a:r>
              <a:rPr lang="en-GB" sz="6000" dirty="0">
                <a:solidFill>
                  <a:srgbClr val="033C5B"/>
                </a:solidFill>
                <a:latin typeface="Arial"/>
                <a:ea typeface="Arial"/>
                <a:cs typeface="Arial"/>
                <a:sym typeface="Arial"/>
              </a:rPr>
              <a:t>ας) τεχνολογίας στην ΕΕΚ</a:t>
            </a:r>
            <a:endParaRPr sz="6000" dirty="0">
              <a:solidFill>
                <a:srgbClr val="033C5B"/>
              </a:solidFill>
              <a:latin typeface="Arial"/>
              <a:ea typeface="Arial"/>
              <a:cs typeface="Arial"/>
              <a:sym typeface="Arial"/>
            </a:endParaRPr>
          </a:p>
        </p:txBody>
      </p:sp>
      <p:sp>
        <p:nvSpPr>
          <p:cNvPr id="172" name="Google Shape;172;p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6"/>
          <p:cNvSpPr txBox="1"/>
          <p:nvPr/>
        </p:nvSpPr>
        <p:spPr>
          <a:xfrm>
            <a:off x="1360130" y="8385301"/>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Πηγή: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grpSp>
        <p:nvGrpSpPr>
          <p:cNvPr id="175" name="Google Shape;175;p6"/>
          <p:cNvGrpSpPr/>
          <p:nvPr/>
        </p:nvGrpSpPr>
        <p:grpSpPr>
          <a:xfrm>
            <a:off x="734868" y="3142906"/>
            <a:ext cx="15465916" cy="4639667"/>
            <a:chOff x="0" y="0"/>
            <a:chExt cx="15465916" cy="4639667"/>
          </a:xfrm>
        </p:grpSpPr>
        <p:sp>
          <p:nvSpPr>
            <p:cNvPr id="176" name="Google Shape;176;p6"/>
            <p:cNvSpPr/>
            <p:nvPr/>
          </p:nvSpPr>
          <p:spPr>
            <a:xfrm>
              <a:off x="0" y="0"/>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p:nvPr/>
          </p:nvSpPr>
          <p:spPr>
            <a:xfrm>
              <a:off x="29896" y="29896"/>
              <a:ext cx="11185038"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dirty="0" err="1">
                  <a:solidFill>
                    <a:schemeClr val="lt1"/>
                  </a:solidFill>
                  <a:latin typeface="Calibri"/>
                  <a:ea typeface="Calibri"/>
                  <a:cs typeface="Calibri"/>
                  <a:sym typeface="Calibri"/>
                </a:rPr>
                <a:t>Το</a:t>
              </a:r>
              <a:r>
                <a:rPr lang="en-GB" sz="2500" dirty="0">
                  <a:solidFill>
                    <a:schemeClr val="lt1"/>
                  </a:solidFill>
                  <a:latin typeface="Calibri"/>
                  <a:ea typeface="Calibri"/>
                  <a:cs typeface="Calibri"/>
                  <a:sym typeface="Calibri"/>
                </a:rPr>
                <a:t> </a:t>
              </a:r>
              <a:r>
                <a:rPr lang="en-GB" sz="2500" dirty="0" err="1">
                  <a:solidFill>
                    <a:schemeClr val="lt1"/>
                  </a:solidFill>
                  <a:latin typeface="Calibri"/>
                  <a:ea typeface="Calibri"/>
                  <a:cs typeface="Calibri"/>
                  <a:sym typeface="Calibri"/>
                </a:rPr>
                <a:t>κύριο</a:t>
              </a:r>
              <a:r>
                <a:rPr lang="en-GB" sz="2500" dirty="0">
                  <a:solidFill>
                    <a:schemeClr val="lt1"/>
                  </a:solidFill>
                  <a:latin typeface="Calibri"/>
                  <a:ea typeface="Calibri"/>
                  <a:cs typeface="Calibri"/>
                  <a:sym typeface="Calibri"/>
                </a:rPr>
                <a:t> π</a:t>
              </a:r>
              <a:r>
                <a:rPr lang="en-GB" sz="2500" dirty="0" err="1">
                  <a:solidFill>
                    <a:schemeClr val="lt1"/>
                  </a:solidFill>
                  <a:latin typeface="Calibri"/>
                  <a:ea typeface="Calibri"/>
                  <a:cs typeface="Calibri"/>
                  <a:sym typeface="Calibri"/>
                </a:rPr>
                <a:t>λεονέκτημ</a:t>
              </a:r>
              <a:r>
                <a:rPr lang="en-GB" sz="2500" dirty="0">
                  <a:solidFill>
                    <a:schemeClr val="lt1"/>
                  </a:solidFill>
                  <a:latin typeface="Calibri"/>
                  <a:ea typeface="Calibri"/>
                  <a:cs typeface="Calibri"/>
                  <a:sym typeface="Calibri"/>
                </a:rPr>
                <a:t>α των ΤΠΕ είναι η δυνατότητα παγκόσμιας σύνδεσης και πρόσβασης στην εκπαίδευση και την κατάρτιση, προκαλώντας παγκόσμια ζήτηση για σύγχρονες τεχνολογικές δεξιότητες.</a:t>
              </a:r>
              <a:endParaRPr sz="2500" dirty="0">
                <a:solidFill>
                  <a:schemeClr val="lt1"/>
                </a:solidFill>
                <a:latin typeface="Calibri"/>
                <a:ea typeface="Calibri"/>
                <a:cs typeface="Calibri"/>
                <a:sym typeface="Calibri"/>
              </a:endParaRPr>
            </a:p>
          </p:txBody>
        </p:sp>
        <p:sp>
          <p:nvSpPr>
            <p:cNvPr id="178" name="Google Shape;178;p6"/>
            <p:cNvSpPr/>
            <p:nvPr/>
          </p:nvSpPr>
          <p:spPr>
            <a:xfrm>
              <a:off x="1036216" y="1206313"/>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txBox="1"/>
            <p:nvPr/>
          </p:nvSpPr>
          <p:spPr>
            <a:xfrm>
              <a:off x="1066112" y="1236209"/>
              <a:ext cx="10613252"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dirty="0">
                  <a:solidFill>
                    <a:schemeClr val="lt1"/>
                  </a:solidFill>
                  <a:latin typeface="Calibri"/>
                  <a:ea typeface="Calibri"/>
                  <a:cs typeface="Calibri"/>
                  <a:sym typeface="Calibri"/>
                </a:rPr>
                <a:t>Η π</a:t>
              </a:r>
              <a:r>
                <a:rPr lang="en-GB" sz="2500" dirty="0" err="1">
                  <a:solidFill>
                    <a:schemeClr val="lt1"/>
                  </a:solidFill>
                  <a:latin typeface="Calibri"/>
                  <a:ea typeface="Calibri"/>
                  <a:cs typeface="Calibri"/>
                  <a:sym typeface="Calibri"/>
                </a:rPr>
                <a:t>ροώθηση</a:t>
              </a:r>
              <a:r>
                <a:rPr lang="en-GB" sz="2500" dirty="0">
                  <a:solidFill>
                    <a:schemeClr val="lt1"/>
                  </a:solidFill>
                  <a:latin typeface="Calibri"/>
                  <a:ea typeface="Calibri"/>
                  <a:cs typeface="Calibri"/>
                  <a:sym typeface="Calibri"/>
                </a:rPr>
                <a:t> </a:t>
              </a:r>
              <a:r>
                <a:rPr lang="en-GB" sz="2500" dirty="0" err="1">
                  <a:solidFill>
                    <a:schemeClr val="lt1"/>
                  </a:solidFill>
                  <a:latin typeface="Calibri"/>
                  <a:ea typeface="Calibri"/>
                  <a:cs typeface="Calibri"/>
                  <a:sym typeface="Calibri"/>
                </a:rPr>
                <a:t>μι</a:t>
              </a:r>
              <a:r>
                <a:rPr lang="en-GB" sz="2500" dirty="0">
                  <a:solidFill>
                    <a:schemeClr val="lt1"/>
                  </a:solidFill>
                  <a:latin typeface="Calibri"/>
                  <a:ea typeface="Calibri"/>
                  <a:cs typeface="Calibri"/>
                  <a:sym typeface="Calibri"/>
                </a:rPr>
                <a:t>ας κουλτούρας συνεργασίας είναι απαραίτητη για να παραμείνουν αυτά τα συστήματα ΕΕΚ ανοικτά και προσαρμόσιμα σε έναν ταχέως μεταβαλλόμενο κόσμο.</a:t>
              </a:r>
              <a:endParaRPr sz="2500" dirty="0">
                <a:solidFill>
                  <a:schemeClr val="lt1"/>
                </a:solidFill>
                <a:latin typeface="Calibri"/>
                <a:ea typeface="Calibri"/>
                <a:cs typeface="Calibri"/>
                <a:sym typeface="Calibri"/>
              </a:endParaRPr>
            </a:p>
          </p:txBody>
        </p:sp>
        <p:sp>
          <p:nvSpPr>
            <p:cNvPr id="180" name="Google Shape;180;p6"/>
            <p:cNvSpPr/>
            <p:nvPr/>
          </p:nvSpPr>
          <p:spPr>
            <a:xfrm>
              <a:off x="2056966" y="2412627"/>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txBox="1"/>
            <p:nvPr/>
          </p:nvSpPr>
          <p:spPr>
            <a:xfrm>
              <a:off x="2086862" y="2442523"/>
              <a:ext cx="10628718"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Η δικτύωση, τόσο σε απευθείας σύνδεση όσο και εκτός σύνδεσης, αναγνωρίζεται ως κρίσιμος πόρος για τους σπουδαστές επαγγελματικών σπουδών και το ευρύ κοινό στον σημερινό ταχέως εξελισσόμενο κόσμο των αλλαγών.</a:t>
              </a:r>
              <a:endParaRPr sz="2500">
                <a:solidFill>
                  <a:schemeClr val="lt1"/>
                </a:solidFill>
                <a:latin typeface="Calibri"/>
                <a:ea typeface="Calibri"/>
                <a:cs typeface="Calibri"/>
                <a:sym typeface="Calibri"/>
              </a:endParaRPr>
            </a:p>
          </p:txBody>
        </p:sp>
        <p:sp>
          <p:nvSpPr>
            <p:cNvPr id="182" name="Google Shape;182;p6"/>
            <p:cNvSpPr/>
            <p:nvPr/>
          </p:nvSpPr>
          <p:spPr>
            <a:xfrm>
              <a:off x="3093183" y="3618941"/>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txBox="1"/>
            <p:nvPr/>
          </p:nvSpPr>
          <p:spPr>
            <a:xfrm>
              <a:off x="3123079" y="3648837"/>
              <a:ext cx="10613252"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Οι Ανοικτοί Εκπαιδευτικοί Πόροι (ΑΕΠ) μπορούν να βελτιώσουν σημαντικά την πρόσβαση σε χρήσιμο υλικό στην επαγγελματική εκπαίδευση.</a:t>
              </a:r>
              <a:endParaRPr sz="2500">
                <a:solidFill>
                  <a:schemeClr val="lt1"/>
                </a:solidFill>
                <a:latin typeface="Calibri"/>
                <a:ea typeface="Calibri"/>
                <a:cs typeface="Calibri"/>
                <a:sym typeface="Calibri"/>
              </a:endParaRPr>
            </a:p>
          </p:txBody>
        </p:sp>
        <p:sp>
          <p:nvSpPr>
            <p:cNvPr id="184" name="Google Shape;184;p6"/>
            <p:cNvSpPr/>
            <p:nvPr/>
          </p:nvSpPr>
          <p:spPr>
            <a:xfrm>
              <a:off x="11709261" y="781784"/>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p:nvPr/>
          </p:nvSpPr>
          <p:spPr>
            <a:xfrm>
              <a:off x="11858542" y="781784"/>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86" name="Google Shape;186;p6"/>
            <p:cNvSpPr/>
            <p:nvPr/>
          </p:nvSpPr>
          <p:spPr>
            <a:xfrm>
              <a:off x="12745477" y="1988097"/>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txBox="1"/>
            <p:nvPr/>
          </p:nvSpPr>
          <p:spPr>
            <a:xfrm>
              <a:off x="12894758" y="1988097"/>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88" name="Google Shape;188;p6"/>
            <p:cNvSpPr/>
            <p:nvPr/>
          </p:nvSpPr>
          <p:spPr>
            <a:xfrm>
              <a:off x="13766228" y="3194411"/>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txBox="1"/>
            <p:nvPr/>
          </p:nvSpPr>
          <p:spPr>
            <a:xfrm>
              <a:off x="13915509" y="3194411"/>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grpSp>
      <p:sp>
        <p:nvSpPr>
          <p:cNvPr id="190" name="Google Shape;190;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3" name="Google Shape;193;p6"/>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0A0AAF67-BA87-57FD-EE5C-1C2FD34E07AC}"/>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7"/>
        <p:cNvGrpSpPr/>
        <p:nvPr/>
      </p:nvGrpSpPr>
      <p:grpSpPr>
        <a:xfrm>
          <a:off x="0" y="0"/>
          <a:ext cx="0" cy="0"/>
          <a:chOff x="0" y="0"/>
          <a:chExt cx="0" cy="0"/>
        </a:xfrm>
      </p:grpSpPr>
      <p:sp>
        <p:nvSpPr>
          <p:cNvPr id="198" name="Google Shape;198;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7"/>
          <p:cNvSpPr txBox="1"/>
          <p:nvPr/>
        </p:nvSpPr>
        <p:spPr>
          <a:xfrm>
            <a:off x="793856" y="776393"/>
            <a:ext cx="15208144" cy="19970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999" dirty="0" err="1">
                <a:solidFill>
                  <a:srgbClr val="033C5B"/>
                </a:solidFill>
                <a:latin typeface="Arial"/>
                <a:ea typeface="Arial"/>
                <a:cs typeface="Arial"/>
                <a:sym typeface="Arial"/>
              </a:rPr>
              <a:t>Εισ</a:t>
            </a:r>
            <a:r>
              <a:rPr lang="en-GB" sz="6999" dirty="0">
                <a:solidFill>
                  <a:srgbClr val="033C5B"/>
                </a:solidFill>
                <a:latin typeface="Arial"/>
                <a:ea typeface="Arial"/>
                <a:cs typeface="Arial"/>
                <a:sym typeface="Arial"/>
              </a:rPr>
              <a:t>αγωγή </a:t>
            </a:r>
            <a:endParaRPr dirty="0"/>
          </a:p>
          <a:p>
            <a:pPr marL="0" marR="0" lvl="0" indent="0" algn="l" rtl="0">
              <a:spcBef>
                <a:spcPts val="0"/>
              </a:spcBef>
              <a:spcAft>
                <a:spcPts val="0"/>
              </a:spcAft>
              <a:buNone/>
            </a:pPr>
            <a:r>
              <a:rPr lang="en-GB" sz="6000" dirty="0">
                <a:solidFill>
                  <a:srgbClr val="033C5B"/>
                </a:solidFill>
                <a:latin typeface="Arial"/>
                <a:ea typeface="Arial"/>
                <a:cs typeface="Arial"/>
                <a:sym typeface="Arial"/>
              </a:rPr>
              <a:t>Ο </a:t>
            </a:r>
            <a:r>
              <a:rPr lang="en-GB" sz="6000" dirty="0" err="1">
                <a:solidFill>
                  <a:srgbClr val="033C5B"/>
                </a:solidFill>
                <a:latin typeface="Arial"/>
                <a:ea typeface="Arial"/>
                <a:cs typeface="Arial"/>
                <a:sym typeface="Arial"/>
              </a:rPr>
              <a:t>ρόλος</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της</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νέ</a:t>
            </a:r>
            <a:r>
              <a:rPr lang="en-GB" sz="6000" dirty="0">
                <a:solidFill>
                  <a:srgbClr val="033C5B"/>
                </a:solidFill>
                <a:latin typeface="Arial"/>
                <a:ea typeface="Arial"/>
                <a:cs typeface="Arial"/>
                <a:sym typeface="Arial"/>
              </a:rPr>
              <a:t>ας) τεχνολογίας στην ΕΕΚ</a:t>
            </a:r>
            <a:endParaRPr sz="6000" dirty="0">
              <a:solidFill>
                <a:srgbClr val="033C5B"/>
              </a:solidFill>
              <a:latin typeface="Arial"/>
              <a:ea typeface="Arial"/>
              <a:cs typeface="Arial"/>
              <a:sym typeface="Arial"/>
            </a:endParaRPr>
          </a:p>
        </p:txBody>
      </p:sp>
      <p:sp>
        <p:nvSpPr>
          <p:cNvPr id="201" name="Google Shape;201;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3" name="Google Shape;203;p7"/>
          <p:cNvGrpSpPr/>
          <p:nvPr/>
        </p:nvGrpSpPr>
        <p:grpSpPr>
          <a:xfrm>
            <a:off x="781346" y="2726966"/>
            <a:ext cx="16439854" cy="6003405"/>
            <a:chOff x="0" y="2934"/>
            <a:chExt cx="16439854" cy="6003405"/>
          </a:xfrm>
        </p:grpSpPr>
        <p:cxnSp>
          <p:nvCxnSpPr>
            <p:cNvPr id="204" name="Google Shape;204;p7"/>
            <p:cNvCxnSpPr/>
            <p:nvPr/>
          </p:nvCxnSpPr>
          <p:spPr>
            <a:xfrm>
              <a:off x="0" y="2934"/>
              <a:ext cx="16439854" cy="0"/>
            </a:xfrm>
            <a:prstGeom prst="straightConnector1">
              <a:avLst/>
            </a:prstGeom>
            <a:solidFill>
              <a:srgbClr val="DF873F"/>
            </a:solidFill>
            <a:ln w="25400" cap="flat" cmpd="sng">
              <a:solidFill>
                <a:srgbClr val="DF873F"/>
              </a:solidFill>
              <a:prstDash val="solid"/>
              <a:round/>
              <a:headEnd type="none" w="sm" len="sm"/>
              <a:tailEnd type="none" w="sm" len="sm"/>
            </a:ln>
          </p:spPr>
        </p:cxnSp>
        <p:sp>
          <p:nvSpPr>
            <p:cNvPr id="205" name="Google Shape;205;p7"/>
            <p:cNvSpPr/>
            <p:nvPr/>
          </p:nvSpPr>
          <p:spPr>
            <a:xfrm>
              <a:off x="0" y="2934"/>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txBox="1"/>
            <p:nvPr/>
          </p:nvSpPr>
          <p:spPr>
            <a:xfrm>
              <a:off x="0" y="2934"/>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1">
                  <a:solidFill>
                    <a:schemeClr val="dk1"/>
                  </a:solidFill>
                  <a:latin typeface="Calibri"/>
                  <a:ea typeface="Calibri"/>
                  <a:cs typeface="Calibri"/>
                  <a:sym typeface="Calibri"/>
                </a:rPr>
                <a:t>Η τεχνολογία ως παράγοντας συνεργασίας:</a:t>
              </a:r>
              <a:endParaRPr sz="3700">
                <a:solidFill>
                  <a:schemeClr val="dk1"/>
                </a:solidFill>
                <a:latin typeface="Calibri"/>
                <a:ea typeface="Calibri"/>
                <a:cs typeface="Calibri"/>
                <a:sym typeface="Calibri"/>
              </a:endParaRPr>
            </a:p>
          </p:txBody>
        </p:sp>
        <p:sp>
          <p:nvSpPr>
            <p:cNvPr id="207" name="Google Shape;207;p7"/>
            <p:cNvSpPr/>
            <p:nvPr/>
          </p:nvSpPr>
          <p:spPr>
            <a:xfrm>
              <a:off x="3534568" y="49444"/>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p:nvPr/>
          </p:nvSpPr>
          <p:spPr>
            <a:xfrm>
              <a:off x="3534568" y="49444"/>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Επιτρέπει την ομαδική εργασία και τη διαχείριση έργων σε πραγματικό χρόνο, αντικατοπτρίζοντας τη συνεργατική φύση των σύγχρονων χώρων εργασίας.</a:t>
              </a:r>
              <a:endParaRPr sz="2600">
                <a:solidFill>
                  <a:schemeClr val="dk1"/>
                </a:solidFill>
                <a:latin typeface="Calibri"/>
                <a:ea typeface="Calibri"/>
                <a:cs typeface="Calibri"/>
                <a:sym typeface="Calibri"/>
              </a:endParaRPr>
            </a:p>
          </p:txBody>
        </p:sp>
        <p:cxnSp>
          <p:nvCxnSpPr>
            <p:cNvPr id="209" name="Google Shape;209;p7"/>
            <p:cNvCxnSpPr/>
            <p:nvPr/>
          </p:nvCxnSpPr>
          <p:spPr>
            <a:xfrm>
              <a:off x="3287970" y="979660"/>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10" name="Google Shape;210;p7"/>
            <p:cNvSpPr/>
            <p:nvPr/>
          </p:nvSpPr>
          <p:spPr>
            <a:xfrm>
              <a:off x="3534568" y="1026170"/>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txBox="1"/>
            <p:nvPr/>
          </p:nvSpPr>
          <p:spPr>
            <a:xfrm>
              <a:off x="3534568" y="1026170"/>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Προσφέρει εικονικούς χώρους όπου οι μαθητές μπορούν να συμμετέχουν σε συνεργατική μάθηση, σπάζοντας τα γεωγραφικά εμπόδια.</a:t>
              </a:r>
              <a:endParaRPr sz="2600">
                <a:solidFill>
                  <a:schemeClr val="dk1"/>
                </a:solidFill>
                <a:latin typeface="Calibri"/>
                <a:ea typeface="Calibri"/>
                <a:cs typeface="Calibri"/>
                <a:sym typeface="Calibri"/>
              </a:endParaRPr>
            </a:p>
          </p:txBody>
        </p:sp>
        <p:cxnSp>
          <p:nvCxnSpPr>
            <p:cNvPr id="212" name="Google Shape;212;p7"/>
            <p:cNvCxnSpPr/>
            <p:nvPr/>
          </p:nvCxnSpPr>
          <p:spPr>
            <a:xfrm>
              <a:off x="3287970" y="1956386"/>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cxnSp>
          <p:nvCxnSpPr>
            <p:cNvPr id="213" name="Google Shape;213;p7"/>
            <p:cNvCxnSpPr/>
            <p:nvPr/>
          </p:nvCxnSpPr>
          <p:spPr>
            <a:xfrm>
              <a:off x="0" y="2004069"/>
              <a:ext cx="16439854" cy="0"/>
            </a:xfrm>
            <a:prstGeom prst="straightConnector1">
              <a:avLst/>
            </a:prstGeom>
            <a:solidFill>
              <a:srgbClr val="EE9E6B"/>
            </a:solidFill>
            <a:ln w="25400" cap="flat" cmpd="sng">
              <a:solidFill>
                <a:srgbClr val="EE9E6B"/>
              </a:solidFill>
              <a:prstDash val="solid"/>
              <a:round/>
              <a:headEnd type="none" w="sm" len="sm"/>
              <a:tailEnd type="none" w="sm" len="sm"/>
            </a:ln>
          </p:spPr>
        </p:cxnSp>
        <p:sp>
          <p:nvSpPr>
            <p:cNvPr id="214" name="Google Shape;214;p7"/>
            <p:cNvSpPr/>
            <p:nvPr/>
          </p:nvSpPr>
          <p:spPr>
            <a:xfrm>
              <a:off x="0" y="2004069"/>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txBox="1"/>
            <p:nvPr/>
          </p:nvSpPr>
          <p:spPr>
            <a:xfrm>
              <a:off x="0" y="2004069"/>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1">
                  <a:solidFill>
                    <a:schemeClr val="dk1"/>
                  </a:solidFill>
                  <a:latin typeface="Calibri"/>
                  <a:ea typeface="Calibri"/>
                  <a:cs typeface="Calibri"/>
                  <a:sym typeface="Calibri"/>
                </a:rPr>
                <a:t>Υποστήριξη της εξατομικευμένης μάθησης:</a:t>
              </a:r>
              <a:endParaRPr sz="3700">
                <a:solidFill>
                  <a:schemeClr val="dk1"/>
                </a:solidFill>
                <a:latin typeface="Calibri"/>
                <a:ea typeface="Calibri"/>
                <a:cs typeface="Calibri"/>
                <a:sym typeface="Calibri"/>
              </a:endParaRPr>
            </a:p>
          </p:txBody>
        </p:sp>
        <p:sp>
          <p:nvSpPr>
            <p:cNvPr id="216" name="Google Shape;216;p7"/>
            <p:cNvSpPr/>
            <p:nvPr/>
          </p:nvSpPr>
          <p:spPr>
            <a:xfrm>
              <a:off x="3534568" y="2050580"/>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txBox="1"/>
            <p:nvPr/>
          </p:nvSpPr>
          <p:spPr>
            <a:xfrm>
              <a:off x="3534568" y="2050580"/>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Επιτρέπει προσαρμοστικές μαθησιακές εμπειρίες που ανταποκρίνονται στις ατομικές ανάγκες και τους ρυθμούς των μαθητών.</a:t>
              </a:r>
              <a:endParaRPr sz="2600">
                <a:solidFill>
                  <a:schemeClr val="dk1"/>
                </a:solidFill>
                <a:latin typeface="Calibri"/>
                <a:ea typeface="Calibri"/>
                <a:cs typeface="Calibri"/>
                <a:sym typeface="Calibri"/>
              </a:endParaRPr>
            </a:p>
          </p:txBody>
        </p:sp>
        <p:cxnSp>
          <p:nvCxnSpPr>
            <p:cNvPr id="218" name="Google Shape;218;p7"/>
            <p:cNvCxnSpPr/>
            <p:nvPr/>
          </p:nvCxnSpPr>
          <p:spPr>
            <a:xfrm>
              <a:off x="3287970" y="2980795"/>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19" name="Google Shape;219;p7"/>
            <p:cNvSpPr/>
            <p:nvPr/>
          </p:nvSpPr>
          <p:spPr>
            <a:xfrm>
              <a:off x="3534568" y="3027306"/>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p:nvPr/>
          </p:nvSpPr>
          <p:spPr>
            <a:xfrm>
              <a:off x="3534568" y="3027306"/>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Βοηθά στην παρακολούθηση της προόδου και στην παροχή εξατομικευμένης ανατροφοδότησης μέσω αναλυτικών στοιχείων μάθησης.</a:t>
              </a:r>
              <a:endParaRPr sz="2600">
                <a:solidFill>
                  <a:schemeClr val="dk1"/>
                </a:solidFill>
                <a:latin typeface="Calibri"/>
                <a:ea typeface="Calibri"/>
                <a:cs typeface="Calibri"/>
                <a:sym typeface="Calibri"/>
              </a:endParaRPr>
            </a:p>
          </p:txBody>
        </p:sp>
        <p:cxnSp>
          <p:nvCxnSpPr>
            <p:cNvPr id="221" name="Google Shape;221;p7"/>
            <p:cNvCxnSpPr/>
            <p:nvPr/>
          </p:nvCxnSpPr>
          <p:spPr>
            <a:xfrm>
              <a:off x="3287970" y="3957521"/>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cxnSp>
          <p:nvCxnSpPr>
            <p:cNvPr id="222" name="Google Shape;222;p7"/>
            <p:cNvCxnSpPr/>
            <p:nvPr/>
          </p:nvCxnSpPr>
          <p:spPr>
            <a:xfrm>
              <a:off x="0" y="4005204"/>
              <a:ext cx="16439854" cy="0"/>
            </a:xfrm>
            <a:prstGeom prst="straightConnector1">
              <a:avLst/>
            </a:prstGeom>
            <a:solidFill>
              <a:srgbClr val="F9BD9D"/>
            </a:solidFill>
            <a:ln w="25400" cap="flat" cmpd="sng">
              <a:solidFill>
                <a:srgbClr val="F9BD9D"/>
              </a:solidFill>
              <a:prstDash val="solid"/>
              <a:round/>
              <a:headEnd type="none" w="sm" len="sm"/>
              <a:tailEnd type="none" w="sm" len="sm"/>
            </a:ln>
          </p:spPr>
        </p:cxnSp>
        <p:sp>
          <p:nvSpPr>
            <p:cNvPr id="223" name="Google Shape;223;p7"/>
            <p:cNvSpPr/>
            <p:nvPr/>
          </p:nvSpPr>
          <p:spPr>
            <a:xfrm>
              <a:off x="0" y="4005204"/>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txBox="1"/>
            <p:nvPr/>
          </p:nvSpPr>
          <p:spPr>
            <a:xfrm>
              <a:off x="0" y="4005204"/>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1">
                  <a:solidFill>
                    <a:schemeClr val="dk1"/>
                  </a:solidFill>
                  <a:latin typeface="Calibri"/>
                  <a:ea typeface="Calibri"/>
                  <a:cs typeface="Calibri"/>
                  <a:sym typeface="Calibri"/>
                </a:rPr>
                <a:t>Γεφύρωση του χάσματος δεξιοτήτων:</a:t>
              </a:r>
              <a:endParaRPr sz="3700">
                <a:solidFill>
                  <a:schemeClr val="dk1"/>
                </a:solidFill>
                <a:latin typeface="Calibri"/>
                <a:ea typeface="Calibri"/>
                <a:cs typeface="Calibri"/>
                <a:sym typeface="Calibri"/>
              </a:endParaRPr>
            </a:p>
          </p:txBody>
        </p:sp>
        <p:sp>
          <p:nvSpPr>
            <p:cNvPr id="225" name="Google Shape;225;p7"/>
            <p:cNvSpPr/>
            <p:nvPr/>
          </p:nvSpPr>
          <p:spPr>
            <a:xfrm>
              <a:off x="3534568" y="4051715"/>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txBox="1"/>
            <p:nvPr/>
          </p:nvSpPr>
          <p:spPr>
            <a:xfrm>
              <a:off x="3534568" y="4051715"/>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Προετοιμάζει τους εκπαιδευόμενους για τις ψηφιακές ικανότητες που απαιτούνται στη σημερινή αγορά εργασίας.</a:t>
              </a:r>
              <a:endParaRPr sz="2600">
                <a:solidFill>
                  <a:schemeClr val="dk1"/>
                </a:solidFill>
                <a:latin typeface="Calibri"/>
                <a:ea typeface="Calibri"/>
                <a:cs typeface="Calibri"/>
                <a:sym typeface="Calibri"/>
              </a:endParaRPr>
            </a:p>
          </p:txBody>
        </p:sp>
        <p:cxnSp>
          <p:nvCxnSpPr>
            <p:cNvPr id="227" name="Google Shape;227;p7"/>
            <p:cNvCxnSpPr/>
            <p:nvPr/>
          </p:nvCxnSpPr>
          <p:spPr>
            <a:xfrm>
              <a:off x="3287970" y="4981930"/>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28" name="Google Shape;228;p7"/>
            <p:cNvSpPr/>
            <p:nvPr/>
          </p:nvSpPr>
          <p:spPr>
            <a:xfrm>
              <a:off x="3534568" y="5028441"/>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p:nvPr/>
          </p:nvSpPr>
          <p:spPr>
            <a:xfrm>
              <a:off x="3534568" y="5028441"/>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Συνδέει την ακαδημαϊκή μάθηση με την πρακτική εφαρμογή στη βιομηχανία μέσω προσομοιώσεων και εικονικών εργαστηρίων.</a:t>
              </a:r>
              <a:endParaRPr sz="2600">
                <a:solidFill>
                  <a:schemeClr val="dk1"/>
                </a:solidFill>
                <a:latin typeface="Calibri"/>
                <a:ea typeface="Calibri"/>
                <a:cs typeface="Calibri"/>
                <a:sym typeface="Calibri"/>
              </a:endParaRPr>
            </a:p>
          </p:txBody>
        </p:sp>
        <p:cxnSp>
          <p:nvCxnSpPr>
            <p:cNvPr id="230" name="Google Shape;230;p7"/>
            <p:cNvCxnSpPr/>
            <p:nvPr/>
          </p:nvCxnSpPr>
          <p:spPr>
            <a:xfrm>
              <a:off x="3287970" y="5958656"/>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grpSp>
      <p:sp>
        <p:nvSpPr>
          <p:cNvPr id="231" name="Google Shape;231;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4" name="Google Shape;234;p7"/>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9F32CF84-5C02-7C0D-E667-74726608CC46}"/>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8"/>
        <p:cNvGrpSpPr/>
        <p:nvPr/>
      </p:nvGrpSpPr>
      <p:grpSpPr>
        <a:xfrm>
          <a:off x="0" y="0"/>
          <a:ext cx="0" cy="0"/>
          <a:chOff x="0" y="0"/>
          <a:chExt cx="0" cy="0"/>
        </a:xfrm>
      </p:grpSpPr>
      <p:sp>
        <p:nvSpPr>
          <p:cNvPr id="239" name="Google Shape;239;p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8"/>
          <p:cNvSpPr txBox="1"/>
          <p:nvPr/>
        </p:nvSpPr>
        <p:spPr>
          <a:xfrm>
            <a:off x="793856" y="776393"/>
            <a:ext cx="15208144" cy="19970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999" dirty="0" err="1">
                <a:solidFill>
                  <a:srgbClr val="033C5B"/>
                </a:solidFill>
                <a:latin typeface="Arial"/>
                <a:ea typeface="Arial"/>
                <a:cs typeface="Arial"/>
                <a:sym typeface="Arial"/>
              </a:rPr>
              <a:t>Εισ</a:t>
            </a:r>
            <a:r>
              <a:rPr lang="en-GB" sz="6999" dirty="0">
                <a:solidFill>
                  <a:srgbClr val="033C5B"/>
                </a:solidFill>
                <a:latin typeface="Arial"/>
                <a:ea typeface="Arial"/>
                <a:cs typeface="Arial"/>
                <a:sym typeface="Arial"/>
              </a:rPr>
              <a:t>αγωγή </a:t>
            </a:r>
            <a:endParaRPr dirty="0"/>
          </a:p>
          <a:p>
            <a:pPr marL="0" marR="0" lvl="0" indent="0" algn="l" rtl="0">
              <a:spcBef>
                <a:spcPts val="0"/>
              </a:spcBef>
              <a:spcAft>
                <a:spcPts val="0"/>
              </a:spcAft>
              <a:buNone/>
            </a:pPr>
            <a:r>
              <a:rPr lang="en-GB" sz="6000" dirty="0">
                <a:solidFill>
                  <a:srgbClr val="033C5B"/>
                </a:solidFill>
                <a:latin typeface="Arial"/>
                <a:ea typeface="Arial"/>
                <a:cs typeface="Arial"/>
                <a:sym typeface="Arial"/>
              </a:rPr>
              <a:t>Ο </a:t>
            </a:r>
            <a:r>
              <a:rPr lang="en-GB" sz="6000" dirty="0" err="1">
                <a:solidFill>
                  <a:srgbClr val="033C5B"/>
                </a:solidFill>
                <a:latin typeface="Arial"/>
                <a:ea typeface="Arial"/>
                <a:cs typeface="Arial"/>
                <a:sym typeface="Arial"/>
              </a:rPr>
              <a:t>ρόλος</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της</a:t>
            </a:r>
            <a:r>
              <a:rPr lang="en-GB" sz="6000" dirty="0">
                <a:solidFill>
                  <a:srgbClr val="033C5B"/>
                </a:solidFill>
                <a:latin typeface="Arial"/>
                <a:ea typeface="Arial"/>
                <a:cs typeface="Arial"/>
                <a:sym typeface="Arial"/>
              </a:rPr>
              <a:t> (</a:t>
            </a:r>
            <a:r>
              <a:rPr lang="en-GB" sz="6000" dirty="0" err="1">
                <a:solidFill>
                  <a:srgbClr val="033C5B"/>
                </a:solidFill>
                <a:latin typeface="Arial"/>
                <a:ea typeface="Arial"/>
                <a:cs typeface="Arial"/>
                <a:sym typeface="Arial"/>
              </a:rPr>
              <a:t>νέ</a:t>
            </a:r>
            <a:r>
              <a:rPr lang="en-GB" sz="6000" dirty="0">
                <a:solidFill>
                  <a:srgbClr val="033C5B"/>
                </a:solidFill>
                <a:latin typeface="Arial"/>
                <a:ea typeface="Arial"/>
                <a:cs typeface="Arial"/>
                <a:sym typeface="Arial"/>
              </a:rPr>
              <a:t>ας) τεχνολογίας στην ΕΕΚ</a:t>
            </a:r>
            <a:endParaRPr sz="6000" dirty="0">
              <a:solidFill>
                <a:srgbClr val="033C5B"/>
              </a:solidFill>
              <a:latin typeface="Arial"/>
              <a:ea typeface="Arial"/>
              <a:cs typeface="Arial"/>
              <a:sym typeface="Arial"/>
            </a:endParaRPr>
          </a:p>
        </p:txBody>
      </p:sp>
      <p:sp>
        <p:nvSpPr>
          <p:cNvPr id="242" name="Google Shape;242;p8"/>
          <p:cNvSpPr txBox="1"/>
          <p:nvPr/>
        </p:nvSpPr>
        <p:spPr>
          <a:xfrm>
            <a:off x="781346" y="2724032"/>
            <a:ext cx="16439854" cy="2315955"/>
          </a:xfrm>
          <a:prstGeom prst="rect">
            <a:avLst/>
          </a:prstGeom>
          <a:noFill/>
          <a:ln>
            <a:noFill/>
          </a:ln>
        </p:spPr>
        <p:txBody>
          <a:bodyPr spcFirstLastPara="1" wrap="square" lIns="0" tIns="0" rIns="0" bIns="0" anchor="t" anchorCtr="0">
            <a:spAutoFit/>
          </a:bodyPr>
          <a:lstStyle/>
          <a:p>
            <a:pPr marL="0" marR="0" lvl="0" indent="0" algn="l" rtl="0">
              <a:lnSpc>
                <a:spcPct val="113718"/>
              </a:lnSpc>
              <a:spcBef>
                <a:spcPts val="0"/>
              </a:spcBef>
              <a:spcAft>
                <a:spcPts val="0"/>
              </a:spcAft>
              <a:buNone/>
            </a:pPr>
            <a:r>
              <a:rPr lang="en-GB" sz="3200" b="1">
                <a:solidFill>
                  <a:srgbClr val="121212"/>
                </a:solidFill>
                <a:latin typeface="Arial"/>
                <a:ea typeface="Arial"/>
                <a:cs typeface="Arial"/>
                <a:sym typeface="Arial"/>
              </a:rPr>
              <a:t>Προώθηση της συνεχούς επαγγελματικής ανάπτυξης:</a:t>
            </a:r>
            <a:endParaRPr/>
          </a:p>
          <a:p>
            <a:pPr marL="457200" marR="0" lvl="0" indent="-457200" algn="l" rtl="0">
              <a:lnSpc>
                <a:spcPct val="113718"/>
              </a:lnSpc>
              <a:spcBef>
                <a:spcPts val="0"/>
              </a:spcBef>
              <a:spcAft>
                <a:spcPts val="0"/>
              </a:spcAft>
              <a:buClr>
                <a:srgbClr val="121212"/>
              </a:buClr>
              <a:buSzPts val="3200"/>
              <a:buFont typeface="Arial"/>
              <a:buChar char="•"/>
            </a:pPr>
            <a:r>
              <a:rPr lang="en-GB" sz="3200" b="1">
                <a:solidFill>
                  <a:srgbClr val="121212"/>
                </a:solidFill>
                <a:latin typeface="Arial"/>
                <a:ea typeface="Arial"/>
                <a:cs typeface="Arial"/>
                <a:sym typeface="Arial"/>
              </a:rPr>
              <a:t>Ενθαρρύνει τη δια βίου μάθηση και την αναβάθμιση των δεξιοτήτων των εκπαιδευτικών μέσω διαδικτυακών μαθημάτων και επαγγελματικών δικτύων.</a:t>
            </a:r>
            <a:endParaRPr/>
          </a:p>
          <a:p>
            <a:pPr marL="457200" marR="0" lvl="0" indent="-457200" algn="l" rtl="0">
              <a:lnSpc>
                <a:spcPct val="113718"/>
              </a:lnSpc>
              <a:spcBef>
                <a:spcPts val="0"/>
              </a:spcBef>
              <a:spcAft>
                <a:spcPts val="0"/>
              </a:spcAft>
              <a:buClr>
                <a:srgbClr val="121212"/>
              </a:buClr>
              <a:buSzPts val="3200"/>
              <a:buFont typeface="Arial"/>
              <a:buChar char="•"/>
            </a:pPr>
            <a:r>
              <a:rPr lang="en-GB" sz="3200" b="1">
                <a:solidFill>
                  <a:srgbClr val="121212"/>
                </a:solidFill>
                <a:latin typeface="Arial"/>
                <a:ea typeface="Arial"/>
                <a:cs typeface="Arial"/>
                <a:sym typeface="Arial"/>
              </a:rPr>
              <a:t>Παρέχει στους εκπαιδευτικούς εργαλεία για να παραμένουν ενήμεροι με τις εκπαιδευτικές τάσεις και τις εξελίξεις του κλάδου.</a:t>
            </a:r>
            <a:endParaRPr sz="3200">
              <a:solidFill>
                <a:srgbClr val="121212"/>
              </a:solidFill>
              <a:latin typeface="Arial"/>
              <a:ea typeface="Arial"/>
              <a:cs typeface="Arial"/>
              <a:sym typeface="Arial"/>
            </a:endParaRPr>
          </a:p>
        </p:txBody>
      </p:sp>
      <p:sp>
        <p:nvSpPr>
          <p:cNvPr id="243" name="Google Shape;243;p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5" name="Google Shape;245;p8" title="Transforming Technical and Vocational Education and Training for successful and just transitions"/>
          <p:cNvPicPr preferRelativeResize="0"/>
          <p:nvPr/>
        </p:nvPicPr>
        <p:blipFill rotWithShape="1">
          <a:blip r:embed="rId3">
            <a:alphaModFix/>
          </a:blip>
          <a:srcRect/>
          <a:stretch/>
        </p:blipFill>
        <p:spPr>
          <a:xfrm>
            <a:off x="4488873" y="5624944"/>
            <a:ext cx="7383558" cy="3353085"/>
          </a:xfrm>
          <a:prstGeom prst="rect">
            <a:avLst/>
          </a:prstGeom>
          <a:noFill/>
          <a:ln>
            <a:noFill/>
          </a:ln>
        </p:spPr>
      </p:pic>
      <p:sp>
        <p:nvSpPr>
          <p:cNvPr id="246" name="Google Shape;246;p8"/>
          <p:cNvSpPr txBox="1"/>
          <p:nvPr/>
        </p:nvSpPr>
        <p:spPr>
          <a:xfrm>
            <a:off x="11872431" y="8389204"/>
            <a:ext cx="914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Πηγή: </a:t>
            </a:r>
            <a:r>
              <a:rPr lang="en-GB"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800" i="1">
                <a:solidFill>
                  <a:schemeClr val="dk1"/>
                </a:solidFill>
                <a:latin typeface="Calibri"/>
                <a:ea typeface="Calibri"/>
                <a:cs typeface="Calibri"/>
                <a:sym typeface="Calibri"/>
              </a:rPr>
              <a:t>//youtu.be/b29HEC5WL9M?feature=shared </a:t>
            </a:r>
            <a:endParaRPr sz="1800" i="1">
              <a:solidFill>
                <a:schemeClr val="dk1"/>
              </a:solidFill>
              <a:latin typeface="Calibri"/>
              <a:ea typeface="Calibri"/>
              <a:cs typeface="Calibri"/>
              <a:sym typeface="Calibri"/>
            </a:endParaRPr>
          </a:p>
        </p:txBody>
      </p:sp>
      <p:sp>
        <p:nvSpPr>
          <p:cNvPr id="247" name="Google Shape;247;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0" name="Google Shape;250;p8"/>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9C223E3D-37E1-19A5-61EB-CECED99EF107}"/>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4"/>
        <p:cNvGrpSpPr/>
        <p:nvPr/>
      </p:nvGrpSpPr>
      <p:grpSpPr>
        <a:xfrm>
          <a:off x="0" y="0"/>
          <a:ext cx="0" cy="0"/>
          <a:chOff x="0" y="0"/>
          <a:chExt cx="0" cy="0"/>
        </a:xfrm>
      </p:grpSpPr>
      <p:sp>
        <p:nvSpPr>
          <p:cNvPr id="255" name="Google Shape;255;p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txBox="1"/>
          <p:nvPr/>
        </p:nvSpPr>
        <p:spPr>
          <a:xfrm>
            <a:off x="771078" y="448996"/>
            <a:ext cx="16282883" cy="909736"/>
          </a:xfrm>
          <a:prstGeom prst="rect">
            <a:avLst/>
          </a:prstGeom>
          <a:noFill/>
          <a:ln>
            <a:noFill/>
          </a:ln>
        </p:spPr>
        <p:txBody>
          <a:bodyPr spcFirstLastPara="1" wrap="square" lIns="0" tIns="0" rIns="0" bIns="0" anchor="t" anchorCtr="0">
            <a:spAutoFit/>
          </a:bodyPr>
          <a:lstStyle/>
          <a:p>
            <a:pPr marL="0" marR="0" lvl="0" indent="0" algn="l" rtl="0">
              <a:lnSpc>
                <a:spcPct val="174977"/>
              </a:lnSpc>
              <a:spcBef>
                <a:spcPts val="0"/>
              </a:spcBef>
              <a:spcAft>
                <a:spcPts val="0"/>
              </a:spcAft>
              <a:buNone/>
            </a:pPr>
            <a:r>
              <a:rPr lang="en-GB" sz="4400">
                <a:solidFill>
                  <a:srgbClr val="033C5B"/>
                </a:solidFill>
                <a:latin typeface="Arial"/>
                <a:ea typeface="Arial"/>
                <a:cs typeface="Arial"/>
                <a:sym typeface="Arial"/>
              </a:rPr>
              <a:t>Οφέλη της τεχνολογίας για εκπαιδευτικούς και μαθητές</a:t>
            </a:r>
            <a:endParaRPr sz="4400">
              <a:solidFill>
                <a:srgbClr val="033C5B"/>
              </a:solidFill>
              <a:latin typeface="Arial"/>
              <a:ea typeface="Arial"/>
              <a:cs typeface="Arial"/>
              <a:sym typeface="Arial"/>
            </a:endParaRPr>
          </a:p>
        </p:txBody>
      </p:sp>
      <p:sp>
        <p:nvSpPr>
          <p:cNvPr id="258" name="Google Shape;258;p9"/>
          <p:cNvSpPr txBox="1"/>
          <p:nvPr/>
        </p:nvSpPr>
        <p:spPr>
          <a:xfrm>
            <a:off x="508527" y="2803672"/>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err="1">
                <a:solidFill>
                  <a:srgbClr val="121212"/>
                </a:solidFill>
                <a:latin typeface="Arial"/>
                <a:ea typeface="Arial"/>
                <a:cs typeface="Arial"/>
                <a:sym typeface="Arial"/>
              </a:rPr>
              <a:t>Συνεργ</a:t>
            </a:r>
            <a:r>
              <a:rPr lang="en-GB" sz="2800" b="1" dirty="0">
                <a:solidFill>
                  <a:srgbClr val="121212"/>
                </a:solidFill>
                <a:latin typeface="Arial"/>
                <a:ea typeface="Arial"/>
                <a:cs typeface="Arial"/>
                <a:sym typeface="Arial"/>
              </a:rPr>
              <a:t>ασία</a:t>
            </a:r>
            <a:endParaRPr sz="2800" dirty="0">
              <a:solidFill>
                <a:srgbClr val="121212"/>
              </a:solidFill>
              <a:latin typeface="Arial"/>
              <a:ea typeface="Arial"/>
              <a:cs typeface="Arial"/>
              <a:sym typeface="Arial"/>
            </a:endParaRPr>
          </a:p>
        </p:txBody>
      </p:sp>
      <p:sp>
        <p:nvSpPr>
          <p:cNvPr id="259" name="Google Shape;259;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9"/>
          <p:cNvSpPr txBox="1"/>
          <p:nvPr/>
        </p:nvSpPr>
        <p:spPr>
          <a:xfrm>
            <a:off x="6320424" y="2759664"/>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Συνεχής ανάπτυξη δεξιοτήτων</a:t>
            </a:r>
            <a:endParaRPr sz="2800">
              <a:solidFill>
                <a:srgbClr val="121212"/>
              </a:solidFill>
              <a:latin typeface="Arial"/>
              <a:ea typeface="Arial"/>
              <a:cs typeface="Arial"/>
              <a:sym typeface="Arial"/>
            </a:endParaRPr>
          </a:p>
        </p:txBody>
      </p:sp>
      <p:sp>
        <p:nvSpPr>
          <p:cNvPr id="262" name="Google Shape;262;p9"/>
          <p:cNvSpPr txBox="1"/>
          <p:nvPr/>
        </p:nvSpPr>
        <p:spPr>
          <a:xfrm>
            <a:off x="11935811" y="2759664"/>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err="1">
                <a:solidFill>
                  <a:srgbClr val="121212"/>
                </a:solidFill>
                <a:latin typeface="Arial"/>
                <a:ea typeface="Arial"/>
                <a:cs typeface="Arial"/>
                <a:sym typeface="Arial"/>
              </a:rPr>
              <a:t>Ευελιξί</a:t>
            </a:r>
            <a:r>
              <a:rPr lang="en-GB" sz="2800" b="1" dirty="0">
                <a:solidFill>
                  <a:srgbClr val="121212"/>
                </a:solidFill>
                <a:latin typeface="Arial"/>
                <a:ea typeface="Arial"/>
                <a:cs typeface="Arial"/>
                <a:sym typeface="Arial"/>
              </a:rPr>
              <a:t>α και προσβασιμότητα</a:t>
            </a:r>
            <a:endParaRPr sz="2800" dirty="0">
              <a:solidFill>
                <a:srgbClr val="121212"/>
              </a:solidFill>
              <a:latin typeface="Arial"/>
              <a:ea typeface="Arial"/>
              <a:cs typeface="Arial"/>
              <a:sym typeface="Arial"/>
            </a:endParaRPr>
          </a:p>
        </p:txBody>
      </p:sp>
      <p:pic>
        <p:nvPicPr>
          <p:cNvPr id="263" name="Google Shape;263;p9" descr="Classroom outline"/>
          <p:cNvPicPr preferRelativeResize="0"/>
          <p:nvPr/>
        </p:nvPicPr>
        <p:blipFill rotWithShape="1">
          <a:blip r:embed="rId3">
            <a:alphaModFix/>
          </a:blip>
          <a:srcRect/>
          <a:stretch/>
        </p:blipFill>
        <p:spPr>
          <a:xfrm>
            <a:off x="2092773" y="3165227"/>
            <a:ext cx="1788636" cy="1788636"/>
          </a:xfrm>
          <a:prstGeom prst="rect">
            <a:avLst/>
          </a:prstGeom>
          <a:noFill/>
          <a:ln>
            <a:noFill/>
          </a:ln>
        </p:spPr>
      </p:pic>
      <p:pic>
        <p:nvPicPr>
          <p:cNvPr id="264" name="Google Shape;264;p9" descr="Users with solid fill"/>
          <p:cNvPicPr preferRelativeResize="0"/>
          <p:nvPr/>
        </p:nvPicPr>
        <p:blipFill rotWithShape="1">
          <a:blip r:embed="rId4">
            <a:alphaModFix/>
          </a:blip>
          <a:srcRect/>
          <a:stretch/>
        </p:blipFill>
        <p:spPr>
          <a:xfrm>
            <a:off x="13646718" y="3328928"/>
            <a:ext cx="1788636" cy="1788636"/>
          </a:xfrm>
          <a:prstGeom prst="rect">
            <a:avLst/>
          </a:prstGeom>
          <a:noFill/>
          <a:ln>
            <a:noFill/>
          </a:ln>
        </p:spPr>
      </p:pic>
      <p:sp>
        <p:nvSpPr>
          <p:cNvPr id="265" name="Google Shape;265;p9"/>
          <p:cNvSpPr txBox="1"/>
          <p:nvPr/>
        </p:nvSpPr>
        <p:spPr>
          <a:xfrm>
            <a:off x="508526" y="4852078"/>
            <a:ext cx="5210451" cy="3585084"/>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1600" dirty="0" err="1">
                <a:solidFill>
                  <a:srgbClr val="121212"/>
                </a:solidFill>
                <a:latin typeface="Arial"/>
                <a:ea typeface="Arial"/>
                <a:cs typeface="Arial"/>
                <a:sym typeface="Arial"/>
              </a:rPr>
              <a:t>Εργ</a:t>
            </a:r>
            <a:r>
              <a:rPr lang="en-GB" sz="1600" dirty="0">
                <a:solidFill>
                  <a:srgbClr val="121212"/>
                </a:solidFill>
                <a:latin typeface="Arial"/>
                <a:ea typeface="Arial"/>
                <a:cs typeface="Arial"/>
                <a:sym typeface="Arial"/>
              </a:rPr>
              <a:t>αλεία όπως το Microsoft Teams και το Google Workspace ενισχύουν τη συνεργασία, επιτρέποντας στους εκπαιδευόμενους να εργάζονται μαζί σε έργα ανεξάρτητα από τη φυσική τους θέση.</a:t>
            </a:r>
            <a:endParaRPr sz="1100" dirty="0"/>
          </a:p>
          <a:p>
            <a:pPr marL="0" marR="0" lvl="0" indent="0" algn="ctr" rtl="0">
              <a:lnSpc>
                <a:spcPct val="181950"/>
              </a:lnSpc>
              <a:spcBef>
                <a:spcPts val="0"/>
              </a:spcBef>
              <a:spcAft>
                <a:spcPts val="0"/>
              </a:spcAft>
              <a:buNone/>
            </a:pPr>
            <a:r>
              <a:rPr lang="en-GB" sz="1600" dirty="0" err="1">
                <a:solidFill>
                  <a:srgbClr val="121212"/>
                </a:solidFill>
                <a:latin typeface="Arial"/>
                <a:ea typeface="Arial"/>
                <a:cs typeface="Arial"/>
                <a:sym typeface="Arial"/>
              </a:rPr>
              <a:t>Οι</a:t>
            </a:r>
            <a:r>
              <a:rPr lang="en-GB" sz="1600" dirty="0">
                <a:solidFill>
                  <a:srgbClr val="121212"/>
                </a:solidFill>
                <a:latin typeface="Arial"/>
                <a:ea typeface="Arial"/>
                <a:cs typeface="Arial"/>
                <a:sym typeface="Arial"/>
              </a:rPr>
              <a:t> </a:t>
            </a:r>
            <a:r>
              <a:rPr lang="en-GB" sz="1600" dirty="0" err="1">
                <a:solidFill>
                  <a:srgbClr val="121212"/>
                </a:solidFill>
                <a:latin typeface="Arial"/>
                <a:ea typeface="Arial"/>
                <a:cs typeface="Arial"/>
                <a:sym typeface="Arial"/>
              </a:rPr>
              <a:t>εκ</a:t>
            </a:r>
            <a:r>
              <a:rPr lang="en-GB" sz="1600" dirty="0">
                <a:solidFill>
                  <a:srgbClr val="121212"/>
                </a:solidFill>
                <a:latin typeface="Arial"/>
                <a:ea typeface="Arial"/>
                <a:cs typeface="Arial"/>
                <a:sym typeface="Arial"/>
              </a:rPr>
              <a:t>παιδευτικοί μπορούν να παρακολουθούν αποτελεσματικότερα τις ομαδικές εργασίες και να διευκολύνουν τη συνεργασία εκτός των παραδοσιακών ωρών διδασκαλίας.</a:t>
            </a:r>
            <a:endParaRPr sz="1600" dirty="0">
              <a:solidFill>
                <a:srgbClr val="121212"/>
              </a:solidFill>
              <a:latin typeface="Arial"/>
              <a:ea typeface="Arial"/>
              <a:cs typeface="Arial"/>
              <a:sym typeface="Arial"/>
            </a:endParaRPr>
          </a:p>
        </p:txBody>
      </p:sp>
      <p:sp>
        <p:nvSpPr>
          <p:cNvPr id="266" name="Google Shape;266;p9"/>
          <p:cNvSpPr txBox="1"/>
          <p:nvPr/>
        </p:nvSpPr>
        <p:spPr>
          <a:xfrm>
            <a:off x="6355593" y="4808070"/>
            <a:ext cx="5210451" cy="3136949"/>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1600" dirty="0" err="1">
                <a:solidFill>
                  <a:srgbClr val="121212"/>
                </a:solidFill>
                <a:latin typeface="Arial"/>
                <a:ea typeface="Arial"/>
                <a:cs typeface="Arial"/>
                <a:sym typeface="Arial"/>
              </a:rPr>
              <a:t>Οι</a:t>
            </a:r>
            <a:r>
              <a:rPr lang="en-GB" sz="1600" dirty="0">
                <a:solidFill>
                  <a:srgbClr val="121212"/>
                </a:solidFill>
                <a:latin typeface="Arial"/>
                <a:ea typeface="Arial"/>
                <a:cs typeface="Arial"/>
                <a:sym typeface="Arial"/>
              </a:rPr>
              <a:t> </a:t>
            </a:r>
            <a:r>
              <a:rPr lang="en-GB" sz="1600" dirty="0" err="1">
                <a:solidFill>
                  <a:srgbClr val="121212"/>
                </a:solidFill>
                <a:latin typeface="Arial"/>
                <a:ea typeface="Arial"/>
                <a:cs typeface="Arial"/>
                <a:sym typeface="Arial"/>
              </a:rPr>
              <a:t>δι</a:t>
            </a:r>
            <a:r>
              <a:rPr lang="en-GB" sz="1600" dirty="0">
                <a:solidFill>
                  <a:srgbClr val="121212"/>
                </a:solidFill>
                <a:latin typeface="Arial"/>
                <a:ea typeface="Arial"/>
                <a:cs typeface="Arial"/>
                <a:sym typeface="Arial"/>
              </a:rPr>
              <a:t>αδικτυακές πλατφόρμες προσφέρουν τόσο στους εκπαιδευόμενους όσο και στους εκπαιδευτικούς ευκαιρίες για συνεχή επαγγελματική ανάπτυξη και επιμόρφωση μέσω μαθημάτων και πιστοποιήσεων.</a:t>
            </a:r>
            <a:endParaRPr sz="1100" dirty="0"/>
          </a:p>
          <a:p>
            <a:pPr marL="0" marR="0" lvl="0" indent="0" algn="ctr" rtl="0">
              <a:lnSpc>
                <a:spcPct val="181950"/>
              </a:lnSpc>
              <a:spcBef>
                <a:spcPts val="0"/>
              </a:spcBef>
              <a:spcAft>
                <a:spcPts val="0"/>
              </a:spcAft>
              <a:buNone/>
            </a:pPr>
            <a:r>
              <a:rPr lang="en-GB" sz="1600" dirty="0">
                <a:solidFill>
                  <a:srgbClr val="121212"/>
                </a:solidFill>
                <a:latin typeface="Arial"/>
                <a:ea typeface="Arial"/>
                <a:cs typeface="Arial"/>
                <a:sym typeface="Arial"/>
              </a:rPr>
              <a:t>Η </a:t>
            </a:r>
            <a:r>
              <a:rPr lang="en-GB" sz="1600" dirty="0" err="1">
                <a:solidFill>
                  <a:srgbClr val="121212"/>
                </a:solidFill>
                <a:latin typeface="Arial"/>
                <a:ea typeface="Arial"/>
                <a:cs typeface="Arial"/>
                <a:sym typeface="Arial"/>
              </a:rPr>
              <a:t>τεχνολογί</a:t>
            </a:r>
            <a:r>
              <a:rPr lang="en-GB" sz="1600" dirty="0">
                <a:solidFill>
                  <a:srgbClr val="121212"/>
                </a:solidFill>
                <a:latin typeface="Arial"/>
                <a:ea typeface="Arial"/>
                <a:cs typeface="Arial"/>
                <a:sym typeface="Arial"/>
              </a:rPr>
              <a:t>α επιτρέπει τη συνεχή απόκτηση νέων ικανοτήτων που είναι απαραίτητες στην ταχέως μεταβαλλόμενη αγορά εργασίας.</a:t>
            </a:r>
            <a:endParaRPr sz="1600" dirty="0">
              <a:solidFill>
                <a:srgbClr val="121212"/>
              </a:solidFill>
              <a:latin typeface="Arial"/>
              <a:ea typeface="Arial"/>
              <a:cs typeface="Arial"/>
              <a:sym typeface="Arial"/>
            </a:endParaRPr>
          </a:p>
        </p:txBody>
      </p:sp>
      <p:sp>
        <p:nvSpPr>
          <p:cNvPr id="267" name="Google Shape;267;p9"/>
          <p:cNvSpPr txBox="1"/>
          <p:nvPr/>
        </p:nvSpPr>
        <p:spPr>
          <a:xfrm>
            <a:off x="12057862" y="4915981"/>
            <a:ext cx="4509924" cy="2240678"/>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1600" dirty="0" err="1">
                <a:solidFill>
                  <a:srgbClr val="121212"/>
                </a:solidFill>
                <a:latin typeface="Arial"/>
                <a:ea typeface="Arial"/>
                <a:cs typeface="Arial"/>
                <a:sym typeface="Arial"/>
              </a:rPr>
              <a:t>Οι</a:t>
            </a:r>
            <a:r>
              <a:rPr lang="en-GB" sz="1600" dirty="0">
                <a:solidFill>
                  <a:srgbClr val="121212"/>
                </a:solidFill>
                <a:latin typeface="Arial"/>
                <a:ea typeface="Arial"/>
                <a:cs typeface="Arial"/>
                <a:sym typeface="Arial"/>
              </a:rPr>
              <a:t> </a:t>
            </a:r>
            <a:r>
              <a:rPr lang="en-GB" sz="1600" dirty="0" err="1">
                <a:solidFill>
                  <a:srgbClr val="121212"/>
                </a:solidFill>
                <a:latin typeface="Arial"/>
                <a:ea typeface="Arial"/>
                <a:cs typeface="Arial"/>
                <a:sym typeface="Arial"/>
              </a:rPr>
              <a:t>δι</a:t>
            </a:r>
            <a:r>
              <a:rPr lang="en-GB" sz="1600" dirty="0">
                <a:solidFill>
                  <a:srgbClr val="121212"/>
                </a:solidFill>
                <a:latin typeface="Arial"/>
                <a:ea typeface="Arial"/>
                <a:cs typeface="Arial"/>
                <a:sym typeface="Arial"/>
              </a:rPr>
              <a:t>αδικτυακοί πόροι και οι πλατφόρμες ηλεκτρονικής μάθησης παρέχουν στους εκπαιδευόμενους την ευελιξία να μελετούν οποτεδήποτε και οπουδήποτε, διευρύνοντας την πρόσβαση στην εκπαίδευση.</a:t>
            </a:r>
            <a:endParaRPr sz="1600" dirty="0">
              <a:solidFill>
                <a:srgbClr val="121212"/>
              </a:solidFill>
              <a:latin typeface="Arial"/>
              <a:ea typeface="Arial"/>
              <a:cs typeface="Arial"/>
              <a:sym typeface="Arial"/>
            </a:endParaRPr>
          </a:p>
        </p:txBody>
      </p:sp>
      <p:pic>
        <p:nvPicPr>
          <p:cNvPr id="268" name="Google Shape;268;p9" descr="Business Growth with solid fill"/>
          <p:cNvPicPr preferRelativeResize="0"/>
          <p:nvPr/>
        </p:nvPicPr>
        <p:blipFill rotWithShape="1">
          <a:blip r:embed="rId5">
            <a:alphaModFix/>
          </a:blip>
          <a:srcRect/>
          <a:stretch/>
        </p:blipFill>
        <p:spPr>
          <a:xfrm>
            <a:off x="8129968" y="3244222"/>
            <a:ext cx="1595124" cy="1595124"/>
          </a:xfrm>
          <a:prstGeom prst="rect">
            <a:avLst/>
          </a:prstGeom>
          <a:noFill/>
          <a:ln>
            <a:noFill/>
          </a:ln>
        </p:spPr>
      </p:pic>
      <p:sp>
        <p:nvSpPr>
          <p:cNvPr id="269" name="Google Shape;269;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2" name="Google Shape;272;p9"/>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33;p4">
            <a:extLst>
              <a:ext uri="{FF2B5EF4-FFF2-40B4-BE49-F238E27FC236}">
                <a16:creationId xmlns:a16="http://schemas.microsoft.com/office/drawing/2014/main" id="{D15FC8D5-0D06-42B9-1F66-C9E01C73193D}"/>
              </a:ext>
            </a:extLst>
          </p:cNvPr>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4782</Words>
  <Application>Microsoft Office PowerPoint</Application>
  <PresentationFormat>Custom</PresentationFormat>
  <Paragraphs>233</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stsal</dc:creator>
  <cp:keywords>, docId:566C5E17945C9C550B44858D7550C220</cp:keywords>
  <cp:lastModifiedBy>Sotiria Tsalamani</cp:lastModifiedBy>
  <cp:revision>3</cp:revision>
  <dcterms:created xsi:type="dcterms:W3CDTF">2006-08-16T00:00:00Z</dcterms:created>
  <dcterms:modified xsi:type="dcterms:W3CDTF">2024-11-09T12:02:13Z</dcterms:modified>
</cp:coreProperties>
</file>