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jNo5Rh3dE/1Fptv/TZRVZmYHZl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 y="-10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7" name="Google Shape;4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7" name="Google Shape;49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0" name="Google Shape;54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6" name="Google Shape;55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4"/>
          <p:cNvSpPr>
            <a:spLocks noGrp="1"/>
          </p:cNvSpPr>
          <p:nvPr>
            <p:ph type="pic" idx="2"/>
          </p:nvPr>
        </p:nvSpPr>
        <p:spPr>
          <a:xfrm>
            <a:off x="1792288" y="612775"/>
            <a:ext cx="5486400" cy="4114800"/>
          </a:xfrm>
          <a:prstGeom prst="rect">
            <a:avLst/>
          </a:prstGeom>
          <a:noFill/>
          <a:ln>
            <a:noFill/>
          </a:ln>
        </p:spPr>
      </p:sp>
      <p:sp>
        <p:nvSpPr>
          <p:cNvPr id="64" name="Google Shape;64;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youtu.be/PBIYIuaA4LI?feature=share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utocove.eu/" TargetMode="External"/><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thomasmore.be/en/educations/degree-students/automotive-technology/automotive-technology/sint-katelijne-waver/full-programm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incuvet.eu/docs/IncuVET_VEGGIE-FOOD_Gamarra_Spain_EN.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hyperlink" Target="https://experientiallearninginstitute.org/what-is-experiential-learnin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mcw.edu/-/media/MCW/Education/Academic-Affairs/OEI/Faculty-Quick-Guides/Cognitive-Apprenticeship-Theory.pdf" TargetMode="External"/><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hyperlink" Target="https://www.communityofpractice.ca/background/what-is-a-community-of-practice/#:~:text=A%20community%20of%20practice%20(CoP,both%20individual%20and%20group%20goal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s://www.slido.com/?experience_id=240323-z" TargetMode="External"/><Relationship Id="rId1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hyperlink" Target="https://tatrck.com/redir/clickGate.php?u=u68EH62H&amp;p=9z7K3hGCLg&amp;m=30&amp;url=https://www.microsoft.com/en-us/microsoft-teams/group-chat-software" TargetMode="External"/><Relationship Id="rId12" Type="http://schemas.openxmlformats.org/officeDocument/2006/relationships/hyperlink" Target="https://www.mentimeter.com/" TargetMode="External"/><Relationship Id="rId17" Type="http://schemas.openxmlformats.org/officeDocument/2006/relationships/image" Target="../media/image1.png"/><Relationship Id="rId2" Type="http://schemas.openxmlformats.org/officeDocument/2006/relationships/notesSlide" Target="../notesSlides/notesSlide17.xml"/><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hyperlink" Target="https://trello.com/?&amp;aceid=&amp;adposition=&amp;adgroup=142052875575&amp;campaign=18422870630&amp;creative=672183077514&amp;device=c&amp;keyword=trello&amp;matchtype=e&amp;network=g&amp;placement=&amp;ds_kids=p73326130039&amp;ds_e=GOOGLE&amp;ds_eid=700000001557344&amp;ds_e1=GOOGLE&amp;gad_source=1&amp;gclid=CjwKCAjw5ImwBhBtEiwAFHDZx85NOdsiSNMI3iZVqX0Reid0fBd_NSHCXb7LV9vo5g0OEZnHA6z0jRoCVjgQAvD_BwE&amp;gclsrc=aw.ds" TargetMode="External"/><Relationship Id="rId11" Type="http://schemas.openxmlformats.org/officeDocument/2006/relationships/hyperlink" Target="https://www.google.com/forms/about/" TargetMode="External"/><Relationship Id="rId5" Type="http://schemas.openxmlformats.org/officeDocument/2006/relationships/hyperlink" Target="https://slack.com/" TargetMode="External"/><Relationship Id="rId15" Type="http://schemas.openxmlformats.org/officeDocument/2006/relationships/image" Target="../media/image27.png"/><Relationship Id="rId10" Type="http://schemas.openxmlformats.org/officeDocument/2006/relationships/image" Target="../media/image25.png"/><Relationship Id="rId19" Type="http://schemas.openxmlformats.org/officeDocument/2006/relationships/image" Target="../media/image3.png"/><Relationship Id="rId4" Type="http://schemas.openxmlformats.org/officeDocument/2006/relationships/image" Target="../media/image22.png"/><Relationship Id="rId9" Type="http://schemas.openxmlformats.org/officeDocument/2006/relationships/image" Target="../media/image24.png"/><Relationship Id="rId1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hyperlink" Target="https://tatrck.com/redir/clickGate.php?u=u68EH62H&amp;p=9z7K3hGCLg&amp;m=30&amp;url=https://www.microsoft.com/en-us/microsoft-teams/log-in" TargetMode="External"/><Relationship Id="rId13" Type="http://schemas.openxmlformats.org/officeDocument/2006/relationships/image" Target="../media/image31.png"/><Relationship Id="rId1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hyperlink" Target="https://www.articulate.com/lp/360/tr-course/?utm_source=google-sem&amp;utm_medium=cpc&amp;utm_term=course%20creation%20platforms&amp;utm_campaign=ggl|sem|nbrd|A360|eu-t1|Course|Broad|24p|CourseQualified&amp;utm_content=1001&amp;lqid=engine:google|campaignid:20038889666|adid:686260030460|gclid:CjwKCAjw1NK4BhAwEiwAVUHPUMQtUBqXEgy66e_QnaIUjMvXNKek1sLRC-2g7UbTYXRhDSoIvp0IrRoCJoUQAvD_BwE&amp;gad_source=1&amp;gclid=CjwKCAjw1NK4BhAwEiwAVUHPUMQtUBqXEgy66e_QnaIUjMvXNKek1sLRC-2g7UbTYXRhDSoIvp0IrRoCJoUQAvD_BwE" TargetMode="External"/><Relationship Id="rId12" Type="http://schemas.openxmlformats.org/officeDocument/2006/relationships/image" Target="../media/image30.png"/><Relationship Id="rId17" Type="http://schemas.openxmlformats.org/officeDocument/2006/relationships/image" Target="../media/image1.png"/><Relationship Id="rId2" Type="http://schemas.openxmlformats.org/officeDocument/2006/relationships/notesSlide" Target="../notesSlides/notesSlide18.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hyperlink" Target="https://www.blackboard.com/" TargetMode="External"/><Relationship Id="rId11" Type="http://schemas.openxmlformats.org/officeDocument/2006/relationships/hyperlink" Target="https://jamboard.google.com/" TargetMode="External"/><Relationship Id="rId5" Type="http://schemas.openxmlformats.org/officeDocument/2006/relationships/hyperlink" Target="https://moodle.org/" TargetMode="External"/><Relationship Id="rId15" Type="http://schemas.openxmlformats.org/officeDocument/2006/relationships/image" Target="../media/image33.png"/><Relationship Id="rId10" Type="http://schemas.openxmlformats.org/officeDocument/2006/relationships/hyperlink" Target="https://miro.com/login/" TargetMode="External"/><Relationship Id="rId19" Type="http://schemas.openxmlformats.org/officeDocument/2006/relationships/image" Target="../media/image3.png"/><Relationship Id="rId4" Type="http://schemas.openxmlformats.org/officeDocument/2006/relationships/image" Target="../media/image22.png"/><Relationship Id="rId9" Type="http://schemas.openxmlformats.org/officeDocument/2006/relationships/image" Target="../media/image29.png"/><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hyperlink" Target="https://www.cedefop.europa.eu/files/5590_en.pdf"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png"/><Relationship Id="rId4" Type="http://schemas.openxmlformats.org/officeDocument/2006/relationships/hyperlink" Target="https://tvet-online.asia/21/designing-a-model-of-strategic-partnership-between-the-vocational-skills-development-system-and-industry-case-study-in-vietnam/" TargetMode="External"/><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39.png"/><Relationship Id="rId12"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1.png"/><Relationship Id="rId5" Type="http://schemas.openxmlformats.org/officeDocument/2006/relationships/image" Target="../media/image37.png"/><Relationship Id="rId10" Type="http://schemas.openxmlformats.org/officeDocument/2006/relationships/image" Target="../media/image13.png"/><Relationship Id="rId4" Type="http://schemas.openxmlformats.org/officeDocument/2006/relationships/image" Target="../media/image22.png"/><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2.pn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cedefop.europa.eu/files/5590_en.pdf" TargetMode="External"/><Relationship Id="rId7"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ervet-journal.springeropen.com/articles/10.1186/s40461-021-00117-z" TargetMode="External"/><Relationship Id="rId4" Type="http://schemas.openxmlformats.org/officeDocument/2006/relationships/hyperlink" Target="https://watermark.silverchair.com/020070_1_online.pdf?token=AQECAHi208BE49Ooan9kkhW_Ercy7Dm3ZL_9Cf3qfKAc485ysgAABX4wggV6BgkqhkiG9w0BBwagggVrMIIFZwIBADCCBWAGCSqGSIb3DQEHATAeBglghkgBZQMEAS4wEQQMerrNLO7cyr09t3nCAgEQgIIFMcjrP7CtPw37vm4bhDnhTE9sxL5u4aJcUNj7MaMNKgp-m883SOU6wZ8O-sPcEsu7ouauhMSJ21isXtjwnbL3eMiW2m1oHgihp12KRpr_7-eSyiyctBZigeB247_huowDiD0dNKG_GQy3-BN5pYW7Us8qmmL1-OilT0QVH3V-14gy61iPlRQ53lqIEYXzAPSFv9xC6MmmS3RdNlhtg1DBO75pAyJw5HgDGZ--rS4ZB2ADtyW4-rU4z2v5yvgIpCbz_vbefuE5trFhgZutWK_X_H1Uzu0MQ8KyF8oPKp1GjeH9hHUl6NMBEjhYA96hD7-J3995lxuCqH7ffuMp7MOMh28FPyA02bJ-0FBrv2_PQxsb4z7X2zz9Wnlp2R-BL8R-oupyPgclb9eVrRmH8b6yOQ-kRdpFqb2uF0sO9OexS0qtWXPINE9sK0AvxgSmrnWgrjEALH9_oOJP1zp-j6kiYAZVLbsiyhfc0Joc9XLxpJcrrs91eQFw9JMf0j0DarB356C6UGRFGfni5AtAHibWchi-ah-idjbx-2Pt7wafdH1B4FqC_LCb1y1HasltpgQzXFN5ikvOuyRDcgxSradTuvwI7Aaq8Voorx1P7eDnjAnqMeYzMRyJ1_FcsW6Omn2oWfFoCwcxvQwNgtblGFy4WqTttbwlgYAVb96tg7YHuUafkPwTHWjv_gk5sRs3Kqv_THCQ29_kcHpX58LWRbQgPqF1KJ-t4Hn2H0HViWM0yD_Om9UMsSKSOfglMVA8vY4BUZx41mAQWnavZD6E5yRSOFvW1bN_VnsRyKhkzRS0CC_aH9tK39M31IP8NJRjQGWyYG1G555YrsY16R3MTbjhU442W7rohaCorquU94g0b4E9X4BSAkTDNW9Pl5-3bFA-4tyFyZ59sFjYACa0JkgcWzEBn3iSee202w4LVgdygQsfmICI0CbAlpOywEUvUDv_10IrZqRAr0XX1GFHWxPvWxyykytMBpUlIJHXHv7zGIBBOKf5bD7Fa4AhUqXb89sSvXxoVHAc1YbSrZlIIMKI1-griYFT_o-NHl-mHiZujoGYw-jF8vL32OeBEwFwdzLQVTCkmCgx9BOypPfcXEK3aMA3OK7YQkhdgspcdAMVc-wol4GHQu1YJBFo6oRW9VamjIBSK6x8_fGWiCq9Bu0Ti3eUq6t3XA4UuMNU2NUUHl6koBGQ3_0iSVzSb9ywfPFI6SN9xXsTCGyvlKCcW7xbg_Bf0e7V6lGc8Ipqzn8KVc89o7Vb5NfK2cCq27UDQGMe-qFXSOR3WANcR02519_vSRHCy2nXO4ArIjNxDtUoOsOnGeONlcN-Co7EIL2d6YnFEje8BOs-w-M0rch61SjTOL2Oc1hLRoPDm1aflyuR_IRRiibcJ3bdkX4p8YSEWxLsZ-4tbmlFpp3lKhOzW8UztwakQ3Z1f8txwk-x0GRC8RyPSBND9EUH3WxODfuUO-pwk-TlwiaA7ZYTT8Gmua03awFpliY1iUpEY51MtD_z9lTK2MLJA4E28aZslvhI6aN3PIezW0MumiJw3wYqKQzn5biSuJS8iBMYcWRZVqNyWtqXzHXUKa_utLkOnx5ZlayfF5Z7vlwCFISfnITmFd7ZCg-9-qGWni_ZGDLUD9FHxriXDuWh0vYG-ex_RB_b5C6MQdqJu_MKo2aKmkZcSK5U4SV8bJHSPGqQI76gMeTy2LZDvMrgoyZfakDcsnIN4EbWG0AzpxWUemvugePOi_z0Ayn0dqXjptXp0mcx9httXnjWw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hyperlink" Target="https://youtu.be/QVMoKmFiW64?feature=shar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cedefop.europa.eu/en/projects/changing-nature-and-role-vocational-education-and-training-vet-europe"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2963573"/>
            <a:ext cx="10119734" cy="32624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GR" sz="4000" b="1" i="0" u="none" strike="noStrike" cap="none" dirty="0">
                <a:solidFill>
                  <a:srgbClr val="FB8709"/>
                </a:solidFill>
                <a:latin typeface="Arial"/>
                <a:ea typeface="Arial"/>
                <a:cs typeface="Arial"/>
                <a:sym typeface="Arial"/>
              </a:rPr>
              <a:t>Ενότητα 7: </a:t>
            </a:r>
            <a:r>
              <a:rPr lang="en-GB" sz="4000" b="1" i="0" u="none" strike="noStrike" cap="none" dirty="0">
                <a:solidFill>
                  <a:srgbClr val="FB8709"/>
                </a:solidFill>
                <a:latin typeface="Arial"/>
                <a:ea typeface="Arial"/>
                <a:cs typeface="Arial"/>
                <a:sym typeface="Arial"/>
              </a:rPr>
              <a:t>Κα</a:t>
            </a:r>
            <a:r>
              <a:rPr lang="en-GB" sz="4000" b="1" i="0" u="none" strike="noStrike" cap="none" dirty="0" err="1">
                <a:solidFill>
                  <a:srgbClr val="FB8709"/>
                </a:solidFill>
                <a:latin typeface="Arial"/>
                <a:ea typeface="Arial"/>
                <a:cs typeface="Arial"/>
                <a:sym typeface="Arial"/>
              </a:rPr>
              <a:t>λλιέργει</a:t>
            </a:r>
            <a:r>
              <a:rPr lang="en-GB" sz="4000" b="1" i="0" u="none" strike="noStrike" cap="none" dirty="0">
                <a:solidFill>
                  <a:srgbClr val="FB8709"/>
                </a:solidFill>
                <a:latin typeface="Arial"/>
                <a:ea typeface="Arial"/>
                <a:cs typeface="Arial"/>
                <a:sym typeface="Arial"/>
              </a:rPr>
              <a:t>α μιας κοινότητας μάθησης: ΕΕΚ.</a:t>
            </a:r>
            <a:endParaRPr b="1" dirty="0"/>
          </a:p>
          <a:p>
            <a:pPr marL="0" marR="0" lvl="0" indent="0" algn="l" rtl="0">
              <a:spcBef>
                <a:spcPts val="0"/>
              </a:spcBef>
              <a:spcAft>
                <a:spcPts val="0"/>
              </a:spcAft>
              <a:buNone/>
            </a:pPr>
            <a:r>
              <a:rPr lang="el-GR" sz="4400" b="1" dirty="0">
                <a:solidFill>
                  <a:srgbClr val="053249"/>
                </a:solidFill>
              </a:rPr>
              <a:t>Μάθημα </a:t>
            </a:r>
            <a:r>
              <a:rPr lang="en-GB" sz="4400" b="1" dirty="0">
                <a:solidFill>
                  <a:srgbClr val="053249"/>
                </a:solidFill>
                <a:latin typeface="Arial"/>
                <a:ea typeface="Arial"/>
                <a:cs typeface="Arial"/>
                <a:sym typeface="Arial"/>
              </a:rPr>
              <a:t>2 </a:t>
            </a:r>
            <a:r>
              <a:rPr lang="el-GR" sz="4400" b="1" dirty="0">
                <a:solidFill>
                  <a:srgbClr val="053249"/>
                </a:solidFill>
                <a:latin typeface="Arial"/>
                <a:ea typeface="Arial"/>
                <a:cs typeface="Arial"/>
                <a:sym typeface="Arial"/>
              </a:rPr>
              <a:t>- </a:t>
            </a:r>
            <a:r>
              <a:rPr lang="en-GB" sz="4400" b="1" dirty="0" err="1">
                <a:solidFill>
                  <a:srgbClr val="053249"/>
                </a:solidFill>
                <a:latin typeface="Arial"/>
                <a:ea typeface="Arial"/>
                <a:cs typeface="Arial"/>
                <a:sym typeface="Arial"/>
              </a:rPr>
              <a:t>Προσ</a:t>
            </a:r>
            <a:r>
              <a:rPr lang="en-GB" sz="4400" b="1" dirty="0">
                <a:solidFill>
                  <a:srgbClr val="053249"/>
                </a:solidFill>
                <a:latin typeface="Arial"/>
                <a:ea typeface="Arial"/>
                <a:cs typeface="Arial"/>
                <a:sym typeface="Arial"/>
              </a:rPr>
              <a:t>αρμογή των συνεργατικών μεθόδων διδασκαλίας σε περιβάλλοντα ΕΕΚ</a:t>
            </a:r>
            <a:endParaRPr sz="4400" b="1" dirty="0">
              <a:solidFill>
                <a:srgbClr val="053249"/>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None/>
            </a:pPr>
            <a:r>
              <a:rPr lang="en-GB" sz="3499">
                <a:solidFill>
                  <a:srgbClr val="053249"/>
                </a:solidFill>
                <a:latin typeface="Arial"/>
                <a:ea typeface="Arial"/>
                <a:cs typeface="Arial"/>
                <a:sym typeface="Arial"/>
              </a:rPr>
              <a:t>CollaboratiVET Πρόγραμμα σπουδών για καθηγητές/εκπαιδευτές/εκπαιδευτικούς ΕΕΚ </a:t>
            </a:r>
            <a:endParaRPr/>
          </a:p>
        </p:txBody>
      </p:sp>
      <p:sp>
        <p:nvSpPr>
          <p:cNvPr id="91" name="Google Shape;91;p1"/>
          <p:cNvSpPr txBox="1"/>
          <p:nvPr/>
        </p:nvSpPr>
        <p:spPr>
          <a:xfrm>
            <a:off x="4240223" y="8732154"/>
            <a:ext cx="6720632" cy="1292662"/>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2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200" b="0" i="0" u="none" strike="noStrike" cap="none" dirty="0">
              <a:solidFill>
                <a:srgbClr val="121212"/>
              </a:solidFill>
              <a:latin typeface="Arial"/>
              <a:ea typeface="Arial"/>
              <a:cs typeface="Arial"/>
              <a:sym typeface="Arial"/>
            </a:endParaRPr>
          </a:p>
        </p:txBody>
      </p:sp>
      <p:pic>
        <p:nvPicPr>
          <p:cNvPr id="92" name="Google Shape;92;p1"/>
          <p:cNvPicPr preferRelativeResize="0"/>
          <p:nvPr/>
        </p:nvPicPr>
        <p:blipFill rotWithShape="1">
          <a:blip r:embed="rId5">
            <a:alphaModFix/>
          </a:blip>
          <a:srcRect/>
          <a:stretch/>
        </p:blipFill>
        <p:spPr>
          <a:xfrm>
            <a:off x="17198817" y="9679883"/>
            <a:ext cx="1047619" cy="380952"/>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E7A3A7AD-8B1A-6FFA-BE22-8DF67D055461}"/>
              </a:ext>
            </a:extLst>
          </p:cNvPr>
          <p:cNvPicPr>
            <a:picLocks noChangeAspect="1"/>
          </p:cNvPicPr>
          <p:nvPr/>
        </p:nvPicPr>
        <p:blipFill>
          <a:blip r:embed="rId6"/>
          <a:srcRect r="59736" b="14882"/>
          <a:stretch/>
        </p:blipFill>
        <p:spPr>
          <a:xfrm>
            <a:off x="11368871" y="1248101"/>
            <a:ext cx="6293837" cy="74840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2"/>
        <p:cNvGrpSpPr/>
        <p:nvPr/>
      </p:nvGrpSpPr>
      <p:grpSpPr>
        <a:xfrm>
          <a:off x="0" y="0"/>
          <a:ext cx="0" cy="0"/>
          <a:chOff x="0" y="0"/>
          <a:chExt cx="0" cy="0"/>
        </a:xfrm>
      </p:grpSpPr>
      <p:sp>
        <p:nvSpPr>
          <p:cNvPr id="263" name="Google Shape;263;p10"/>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10"/>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10"/>
          <p:cNvSpPr txBox="1"/>
          <p:nvPr/>
        </p:nvSpPr>
        <p:spPr>
          <a:xfrm>
            <a:off x="793856" y="382369"/>
            <a:ext cx="12181388" cy="129266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000" dirty="0" err="1">
                <a:solidFill>
                  <a:srgbClr val="033C5B"/>
                </a:solidFill>
                <a:latin typeface="Arial"/>
                <a:ea typeface="Arial"/>
                <a:cs typeface="Arial"/>
                <a:sym typeface="Arial"/>
              </a:rPr>
              <a:t>Προσ</a:t>
            </a:r>
            <a:r>
              <a:rPr lang="en-GB" sz="4000" dirty="0">
                <a:solidFill>
                  <a:srgbClr val="033C5B"/>
                </a:solidFill>
                <a:latin typeface="Arial"/>
                <a:ea typeface="Arial"/>
                <a:cs typeface="Arial"/>
                <a:sym typeface="Arial"/>
              </a:rPr>
              <a:t>αρμογή της συνεργατικής διδασκαλίας σε περιβάλλοντα ΕΕΚ</a:t>
            </a:r>
            <a:endParaRPr dirty="0"/>
          </a:p>
          <a:p>
            <a:pPr marL="0" marR="0" lvl="0" indent="0" algn="l" rtl="0">
              <a:spcBef>
                <a:spcPts val="0"/>
              </a:spcBef>
              <a:spcAft>
                <a:spcPts val="0"/>
              </a:spcAft>
              <a:buNone/>
            </a:pPr>
            <a:r>
              <a:rPr lang="en-GB" sz="4400" dirty="0">
                <a:solidFill>
                  <a:srgbClr val="033C5B"/>
                </a:solidFill>
                <a:latin typeface="Arial"/>
                <a:ea typeface="Arial"/>
                <a:cs typeface="Arial"/>
                <a:sym typeface="Arial"/>
              </a:rPr>
              <a:t>ΠΩΣ?</a:t>
            </a:r>
            <a:endParaRPr sz="4400" dirty="0">
              <a:solidFill>
                <a:srgbClr val="033C5B"/>
              </a:solidFill>
              <a:latin typeface="Arial"/>
              <a:ea typeface="Arial"/>
              <a:cs typeface="Arial"/>
              <a:sym typeface="Arial"/>
            </a:endParaRPr>
          </a:p>
        </p:txBody>
      </p:sp>
      <p:sp>
        <p:nvSpPr>
          <p:cNvPr id="266" name="Google Shape;266;p10"/>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 name="Google Shape;267;p1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8" name="Google Shape;268;p10" title="Creating a Collaborative Learning Environment"/>
          <p:cNvPicPr preferRelativeResize="0"/>
          <p:nvPr/>
        </p:nvPicPr>
        <p:blipFill rotWithShape="1">
          <a:blip r:embed="rId3">
            <a:alphaModFix/>
          </a:blip>
          <a:srcRect/>
          <a:stretch/>
        </p:blipFill>
        <p:spPr>
          <a:xfrm>
            <a:off x="3962400" y="1744875"/>
            <a:ext cx="8839200" cy="6629400"/>
          </a:xfrm>
          <a:prstGeom prst="rect">
            <a:avLst/>
          </a:prstGeom>
          <a:noFill/>
          <a:ln>
            <a:noFill/>
          </a:ln>
        </p:spPr>
      </p:pic>
      <p:sp>
        <p:nvSpPr>
          <p:cNvPr id="269" name="Google Shape;269;p10"/>
          <p:cNvSpPr txBox="1"/>
          <p:nvPr/>
        </p:nvSpPr>
        <p:spPr>
          <a:xfrm>
            <a:off x="3921361" y="8434403"/>
            <a:ext cx="12181388"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400" i="1">
                <a:solidFill>
                  <a:srgbClr val="033C5B"/>
                </a:solidFill>
                <a:latin typeface="Arial"/>
                <a:ea typeface="Arial"/>
                <a:cs typeface="Arial"/>
                <a:sym typeface="Arial"/>
              </a:rPr>
              <a:t>Πηγή: </a:t>
            </a:r>
            <a:r>
              <a:rPr lang="en-GB" sz="1400" i="1" u="sng">
                <a:solidFill>
                  <a:srgbClr val="033C5B"/>
                </a:solidFill>
                <a:latin typeface="Arial"/>
                <a:ea typeface="Arial"/>
                <a:cs typeface="Arial"/>
                <a:sym typeface="Arial"/>
                <a:hlinkClick r:id="rId4">
                  <a:extLst>
                    <a:ext uri="{A12FA001-AC4F-418D-AE19-62706E023703}">
                      <ahyp:hlinkClr xmlns:ahyp="http://schemas.microsoft.com/office/drawing/2018/hyperlinkcolor" val="tx"/>
                    </a:ext>
                  </a:extLst>
                </a:hlinkClick>
              </a:rPr>
              <a:t>https:</a:t>
            </a:r>
            <a:r>
              <a:rPr lang="en-GB" sz="1400" i="1">
                <a:solidFill>
                  <a:srgbClr val="033C5B"/>
                </a:solidFill>
                <a:latin typeface="Arial"/>
                <a:ea typeface="Arial"/>
                <a:cs typeface="Arial"/>
                <a:sym typeface="Arial"/>
              </a:rPr>
              <a:t>//youtu.be/PBIYIuaA4LI?feature=shared  </a:t>
            </a:r>
            <a:endParaRPr sz="1600" i="1">
              <a:solidFill>
                <a:srgbClr val="033C5B"/>
              </a:solidFill>
              <a:latin typeface="Arial"/>
              <a:ea typeface="Arial"/>
              <a:cs typeface="Arial"/>
              <a:sym typeface="Arial"/>
            </a:endParaRPr>
          </a:p>
        </p:txBody>
      </p:sp>
      <p:sp>
        <p:nvSpPr>
          <p:cNvPr id="270" name="Google Shape;270;p1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1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73" name="Google Shape;273;p10"/>
          <p:cNvPicPr preferRelativeResize="0"/>
          <p:nvPr/>
        </p:nvPicPr>
        <p:blipFill rotWithShape="1">
          <a:blip r:embed="rId7">
            <a:alphaModFix/>
          </a:blip>
          <a:srcRect/>
          <a:stretch/>
        </p:blipFill>
        <p:spPr>
          <a:xfrm>
            <a:off x="15697200" y="9183021"/>
            <a:ext cx="1727565" cy="628205"/>
          </a:xfrm>
          <a:prstGeom prst="rect">
            <a:avLst/>
          </a:prstGeom>
          <a:noFill/>
          <a:ln>
            <a:noFill/>
          </a:ln>
        </p:spPr>
      </p:pic>
      <p:sp>
        <p:nvSpPr>
          <p:cNvPr id="2" name="Google Shape;205;p7">
            <a:extLst>
              <a:ext uri="{FF2B5EF4-FFF2-40B4-BE49-F238E27FC236}">
                <a16:creationId xmlns:a16="http://schemas.microsoft.com/office/drawing/2014/main" id="{8BB5F3AA-FBF2-5F0C-8777-E1E8E0BC56D8}"/>
              </a:ext>
            </a:extLst>
          </p:cNvPr>
          <p:cNvSpPr txBox="1"/>
          <p:nvPr/>
        </p:nvSpPr>
        <p:spPr>
          <a:xfrm>
            <a:off x="5156771" y="8922812"/>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1"/>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77"/>
        <p:cNvGrpSpPr/>
        <p:nvPr/>
      </p:nvGrpSpPr>
      <p:grpSpPr>
        <a:xfrm>
          <a:off x="0" y="0"/>
          <a:ext cx="0" cy="0"/>
          <a:chOff x="0" y="0"/>
          <a:chExt cx="0" cy="0"/>
        </a:xfrm>
      </p:grpSpPr>
      <p:sp>
        <p:nvSpPr>
          <p:cNvPr id="278" name="Google Shape;278;p11"/>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11"/>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p11"/>
          <p:cNvSpPr txBox="1"/>
          <p:nvPr/>
        </p:nvSpPr>
        <p:spPr>
          <a:xfrm>
            <a:off x="837169" y="475773"/>
            <a:ext cx="13379344"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000" dirty="0">
                <a:solidFill>
                  <a:srgbClr val="033C5B"/>
                </a:solidFill>
                <a:latin typeface="Arial"/>
                <a:ea typeface="Arial"/>
                <a:cs typeface="Arial"/>
                <a:sym typeface="Arial"/>
              </a:rPr>
              <a:t>Παρα</a:t>
            </a:r>
            <a:r>
              <a:rPr lang="en-GB" sz="4000" dirty="0" err="1">
                <a:solidFill>
                  <a:srgbClr val="033C5B"/>
                </a:solidFill>
                <a:latin typeface="Arial"/>
                <a:ea typeface="Arial"/>
                <a:cs typeface="Arial"/>
                <a:sym typeface="Arial"/>
              </a:rPr>
              <a:t>δείγμ</a:t>
            </a:r>
            <a:r>
              <a:rPr lang="en-GB" sz="4000" dirty="0">
                <a:solidFill>
                  <a:srgbClr val="033C5B"/>
                </a:solidFill>
                <a:latin typeface="Arial"/>
                <a:ea typeface="Arial"/>
                <a:cs typeface="Arial"/>
                <a:sym typeface="Arial"/>
              </a:rPr>
              <a:t>ατα - Περιπτώσεις προσαρμογής της συνεργατικής διδασκαλίας στην ΕΕΚ</a:t>
            </a:r>
            <a:endParaRPr sz="4400" dirty="0">
              <a:solidFill>
                <a:srgbClr val="033C5B"/>
              </a:solidFill>
              <a:latin typeface="Arial"/>
              <a:ea typeface="Arial"/>
              <a:cs typeface="Arial"/>
              <a:sym typeface="Arial"/>
            </a:endParaRPr>
          </a:p>
        </p:txBody>
      </p:sp>
      <p:sp>
        <p:nvSpPr>
          <p:cNvPr id="281" name="Google Shape;281;p11"/>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1"/>
          <p:cNvSpPr txBox="1"/>
          <p:nvPr/>
        </p:nvSpPr>
        <p:spPr>
          <a:xfrm>
            <a:off x="793856" y="2114706"/>
            <a:ext cx="13823103" cy="1119153"/>
          </a:xfrm>
          <a:prstGeom prst="rect">
            <a:avLst/>
          </a:prstGeom>
          <a:noFill/>
          <a:ln>
            <a:noFill/>
          </a:ln>
        </p:spPr>
        <p:txBody>
          <a:bodyPr spcFirstLastPara="1" wrap="square" lIns="0" tIns="0" rIns="0" bIns="0" anchor="t" anchorCtr="0">
            <a:spAutoFit/>
          </a:bodyPr>
          <a:lstStyle/>
          <a:p>
            <a:pPr marL="0" marR="0" lvl="0" indent="0" algn="l" rtl="0">
              <a:lnSpc>
                <a:spcPct val="101083"/>
              </a:lnSpc>
              <a:spcBef>
                <a:spcPts val="0"/>
              </a:spcBef>
              <a:spcAft>
                <a:spcPts val="0"/>
              </a:spcAft>
              <a:buNone/>
            </a:pPr>
            <a:r>
              <a:rPr lang="en-GB" sz="2400" b="1" u="sng" dirty="0" err="1">
                <a:solidFill>
                  <a:srgbClr val="121212"/>
                </a:solidFill>
                <a:latin typeface="Arial"/>
                <a:ea typeface="Arial"/>
                <a:cs typeface="Arial"/>
                <a:sym typeface="Arial"/>
              </a:rPr>
              <a:t>Έργ</a:t>
            </a:r>
            <a:r>
              <a:rPr lang="en-GB" sz="2400" b="1" u="sng" dirty="0">
                <a:solidFill>
                  <a:srgbClr val="121212"/>
                </a:solidFill>
                <a:latin typeface="Arial"/>
                <a:ea typeface="Arial"/>
                <a:cs typeface="Arial"/>
                <a:sym typeface="Arial"/>
              </a:rPr>
              <a:t>α ειδικά για τη βιομηχανία</a:t>
            </a:r>
            <a:r>
              <a:rPr lang="el-GR" sz="2400" b="1" u="sng" dirty="0">
                <a:solidFill>
                  <a:srgbClr val="121212"/>
                </a:solidFill>
                <a:latin typeface="Arial"/>
                <a:ea typeface="Arial"/>
                <a:cs typeface="Arial"/>
                <a:sym typeface="Arial"/>
              </a:rPr>
              <a:t> -</a:t>
            </a:r>
            <a:r>
              <a:rPr lang="en-GB" sz="2400" b="1" dirty="0">
                <a:solidFill>
                  <a:srgbClr val="121212"/>
                </a:solidFill>
                <a:latin typeface="Arial"/>
                <a:ea typeface="Arial"/>
                <a:cs typeface="Arial"/>
                <a:sym typeface="Arial"/>
              </a:rPr>
              <a:t> Οι φοιτητές του τομέα της αυτοκινητοβιομηχανίας εργάζονται σε ομάδες για να διαγνώσουν και να επισκευάσουν ένα πραγματικό πρόβλημα αυτοκινήτου, με την καθοδήγηση ενός μέντορα της βιομηχανίας.</a:t>
            </a:r>
            <a:endParaRPr sz="2400" dirty="0">
              <a:solidFill>
                <a:srgbClr val="121212"/>
              </a:solidFill>
              <a:latin typeface="Arial"/>
              <a:ea typeface="Arial"/>
              <a:cs typeface="Arial"/>
              <a:sym typeface="Arial"/>
            </a:endParaRPr>
          </a:p>
        </p:txBody>
      </p:sp>
      <p:sp>
        <p:nvSpPr>
          <p:cNvPr id="284" name="Google Shape;284;p11"/>
          <p:cNvSpPr txBox="1"/>
          <p:nvPr/>
        </p:nvSpPr>
        <p:spPr>
          <a:xfrm>
            <a:off x="793856" y="3288386"/>
            <a:ext cx="15790448" cy="4985980"/>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GB" sz="2800" dirty="0">
                <a:solidFill>
                  <a:srgbClr val="033C5B"/>
                </a:solidFill>
                <a:latin typeface="Arial"/>
                <a:ea typeface="Arial"/>
                <a:cs typeface="Arial"/>
                <a:sym typeface="Arial"/>
              </a:rPr>
              <a:t>AUTOCOVE 2.0</a:t>
            </a:r>
            <a:endParaRPr sz="1200" dirty="0"/>
          </a:p>
          <a:p>
            <a:pPr marL="0" marR="0" lvl="0" indent="0" algn="just" rtl="0">
              <a:spcBef>
                <a:spcPts val="0"/>
              </a:spcBef>
              <a:spcAft>
                <a:spcPts val="0"/>
              </a:spcAft>
              <a:buNone/>
            </a:pPr>
            <a:r>
              <a:rPr lang="en-GB" sz="2400" dirty="0" err="1">
                <a:solidFill>
                  <a:srgbClr val="121212"/>
                </a:solidFill>
                <a:latin typeface="Arial"/>
                <a:ea typeface="Arial"/>
                <a:cs typeface="Arial"/>
                <a:sym typeface="Arial"/>
              </a:rPr>
              <a:t>Το</a:t>
            </a:r>
            <a:r>
              <a:rPr lang="en-GB" sz="2400" dirty="0">
                <a:solidFill>
                  <a:srgbClr val="121212"/>
                </a:solidFill>
                <a:latin typeface="Arial"/>
                <a:ea typeface="Arial"/>
                <a:cs typeface="Arial"/>
                <a:sym typeface="Arial"/>
              </a:rPr>
              <a:t> Auto-Cove 2.0 </a:t>
            </a:r>
            <a:r>
              <a:rPr lang="en-GB" sz="2400" dirty="0" err="1">
                <a:solidFill>
                  <a:srgbClr val="121212"/>
                </a:solidFill>
                <a:latin typeface="Arial"/>
                <a:ea typeface="Arial"/>
                <a:cs typeface="Arial"/>
                <a:sym typeface="Arial"/>
              </a:rPr>
              <a:t>είν</a:t>
            </a:r>
            <a:r>
              <a:rPr lang="en-GB" sz="2400" dirty="0">
                <a:solidFill>
                  <a:srgbClr val="121212"/>
                </a:solidFill>
                <a:latin typeface="Arial"/>
                <a:ea typeface="Arial"/>
                <a:cs typeface="Arial"/>
                <a:sym typeface="Arial"/>
              </a:rPr>
              <a:t>αι ένα έργο των Κέντρων Επαγγελματικής Αριστείας (CoVE), όπου η κοινοπραξία καταπολεμά για λογαριασμό της την κλιματική αλλαγή αναπτύσσοντας τον Ευρωπαϊκό Χώρο Εκπαίδευσης και Κατάρτισης στον τομέα των οχημάτων της ΕΕΚ προς την κατεύθυνση πιο πράσινων καινοτομιών. Ο </a:t>
            </a:r>
            <a:r>
              <a:rPr lang="en-GB" sz="2400" dirty="0" err="1">
                <a:solidFill>
                  <a:srgbClr val="121212"/>
                </a:solidFill>
                <a:latin typeface="Arial"/>
                <a:ea typeface="Arial"/>
                <a:cs typeface="Arial"/>
                <a:sym typeface="Arial"/>
              </a:rPr>
              <a:t>τομέ</a:t>
            </a:r>
            <a:r>
              <a:rPr lang="en-GB" sz="2400" dirty="0">
                <a:solidFill>
                  <a:srgbClr val="121212"/>
                </a:solidFill>
                <a:latin typeface="Arial"/>
                <a:ea typeface="Arial"/>
                <a:cs typeface="Arial"/>
                <a:sym typeface="Arial"/>
              </a:rPr>
              <a:t>ας της αυτοκινητοβιομηχανίας απασχολεί 14,6 εκατομμύρια άτομα στην Ευρώπη και ολόκληρος ο τομέας βρίσκεται στη μέση μιας τεράστιας αλλαγής των τεχνολογιών. </a:t>
            </a:r>
            <a:r>
              <a:rPr lang="en-GB" sz="2400" dirty="0" err="1">
                <a:solidFill>
                  <a:srgbClr val="121212"/>
                </a:solidFill>
                <a:latin typeface="Arial"/>
                <a:ea typeface="Arial"/>
                <a:cs typeface="Arial"/>
                <a:sym typeface="Arial"/>
              </a:rPr>
              <a:t>Περισσότερες</a:t>
            </a:r>
            <a:r>
              <a:rPr lang="en-GB" sz="2400" dirty="0">
                <a:solidFill>
                  <a:srgbClr val="121212"/>
                </a:solidFill>
                <a:latin typeface="Arial"/>
                <a:ea typeface="Arial"/>
                <a:cs typeface="Arial"/>
                <a:sym typeface="Arial"/>
              </a:rPr>
              <a:t> π</a:t>
            </a:r>
            <a:r>
              <a:rPr lang="en-GB" sz="2400" dirty="0" err="1">
                <a:solidFill>
                  <a:srgbClr val="121212"/>
                </a:solidFill>
                <a:latin typeface="Arial"/>
                <a:ea typeface="Arial"/>
                <a:cs typeface="Arial"/>
                <a:sym typeface="Arial"/>
              </a:rPr>
              <a:t>ληροφορίες</a:t>
            </a:r>
            <a:r>
              <a:rPr lang="en-GB" sz="2400" dirty="0">
                <a:solidFill>
                  <a:srgbClr val="121212"/>
                </a:solidFill>
                <a:latin typeface="Arial"/>
                <a:ea typeface="Arial"/>
                <a:cs typeface="Arial"/>
                <a:sym typeface="Arial"/>
              </a:rPr>
              <a:t> μπ</a:t>
            </a:r>
            <a:r>
              <a:rPr lang="en-GB" sz="2400" dirty="0" err="1">
                <a:solidFill>
                  <a:srgbClr val="121212"/>
                </a:solidFill>
                <a:latin typeface="Arial"/>
                <a:ea typeface="Arial"/>
                <a:cs typeface="Arial"/>
                <a:sym typeface="Arial"/>
              </a:rPr>
              <a:t>ορείτε</a:t>
            </a:r>
            <a:r>
              <a:rPr lang="en-GB" sz="2400" dirty="0">
                <a:solidFill>
                  <a:srgbClr val="121212"/>
                </a:solidFill>
                <a:latin typeface="Arial"/>
                <a:ea typeface="Arial"/>
                <a:cs typeface="Arial"/>
                <a:sym typeface="Arial"/>
              </a:rPr>
              <a:t> να β</a:t>
            </a:r>
            <a:r>
              <a:rPr lang="en-GB" sz="2400" dirty="0" err="1">
                <a:solidFill>
                  <a:srgbClr val="121212"/>
                </a:solidFill>
                <a:latin typeface="Arial"/>
                <a:ea typeface="Arial"/>
                <a:cs typeface="Arial"/>
                <a:sym typeface="Arial"/>
              </a:rPr>
              <a:t>ρείτε</a:t>
            </a:r>
            <a:r>
              <a:rPr lang="en-GB" sz="2400" dirty="0">
                <a:solidFill>
                  <a:srgbClr val="121212"/>
                </a:solidFill>
                <a:latin typeface="Arial"/>
                <a:ea typeface="Arial"/>
                <a:cs typeface="Arial"/>
                <a:sym typeface="Arial"/>
              </a:rPr>
              <a:t> </a:t>
            </a:r>
            <a:r>
              <a:rPr lang="en-GB" sz="2400" u="sng" dirty="0" err="1">
                <a:solidFill>
                  <a:srgbClr val="121212"/>
                </a:solidFill>
                <a:latin typeface="Arial"/>
                <a:ea typeface="Arial"/>
                <a:cs typeface="Arial"/>
                <a:sym typeface="Arial"/>
                <a:hlinkClick r:id="rId3">
                  <a:extLst>
                    <a:ext uri="{A12FA001-AC4F-418D-AE19-62706E023703}">
                      <ahyp:hlinkClr xmlns:ahyp="http://schemas.microsoft.com/office/drawing/2018/hyperlinkcolor" val="tx"/>
                    </a:ext>
                  </a:extLst>
                </a:hlinkClick>
              </a:rPr>
              <a:t>εδώ</a:t>
            </a:r>
            <a:r>
              <a:rPr lang="en-GB" sz="2400" dirty="0">
                <a:solidFill>
                  <a:srgbClr val="121212"/>
                </a:solidFill>
                <a:latin typeface="Arial"/>
                <a:ea typeface="Arial"/>
                <a:cs typeface="Arial"/>
                <a:sym typeface="Arial"/>
              </a:rPr>
              <a:t>.</a:t>
            </a:r>
            <a:endParaRPr sz="1200" dirty="0"/>
          </a:p>
          <a:p>
            <a:pPr marL="0" marR="0" lvl="0" indent="0" algn="just" rtl="0">
              <a:spcBef>
                <a:spcPts val="0"/>
              </a:spcBef>
              <a:spcAft>
                <a:spcPts val="0"/>
              </a:spcAft>
              <a:buNone/>
            </a:pPr>
            <a:r>
              <a:rPr lang="en-GB" sz="2800" dirty="0" err="1">
                <a:solidFill>
                  <a:srgbClr val="033C5B"/>
                </a:solidFill>
                <a:latin typeface="Arial"/>
                <a:ea typeface="Arial"/>
                <a:cs typeface="Arial"/>
                <a:sym typeface="Arial"/>
              </a:rPr>
              <a:t>Πρόγρ</a:t>
            </a:r>
            <a:r>
              <a:rPr lang="en-GB" sz="2800" dirty="0">
                <a:solidFill>
                  <a:srgbClr val="033C5B"/>
                </a:solidFill>
                <a:latin typeface="Arial"/>
                <a:ea typeface="Arial"/>
                <a:cs typeface="Arial"/>
                <a:sym typeface="Arial"/>
              </a:rPr>
              <a:t>αμμα Τεχνολογίας Αυτοκινήτων στο Πανεπιστήμιο Εφαρμοσμένων Επιστημών Thomas More στο Βέλγιο</a:t>
            </a:r>
            <a:endParaRPr sz="1200" dirty="0"/>
          </a:p>
          <a:p>
            <a:pPr marL="0" marR="0" lvl="0" indent="0" algn="just" rtl="0">
              <a:spcBef>
                <a:spcPts val="0"/>
              </a:spcBef>
              <a:spcAft>
                <a:spcPts val="0"/>
              </a:spcAft>
              <a:buNone/>
            </a:pPr>
            <a:r>
              <a:rPr lang="en-GB" sz="2400" dirty="0" err="1">
                <a:solidFill>
                  <a:srgbClr val="121212"/>
                </a:solidFill>
                <a:latin typeface="Arial"/>
                <a:ea typeface="Arial"/>
                <a:cs typeface="Arial"/>
                <a:sym typeface="Arial"/>
              </a:rPr>
              <a:t>Έν</a:t>
            </a:r>
            <a:r>
              <a:rPr lang="en-GB" sz="2400" dirty="0">
                <a:solidFill>
                  <a:srgbClr val="121212"/>
                </a:solidFill>
                <a:latin typeface="Arial"/>
                <a:ea typeface="Arial"/>
                <a:cs typeface="Arial"/>
                <a:sym typeface="Arial"/>
              </a:rPr>
              <a:t>α εξαιρετικό παράδειγμα ενός πλαισίου επαγγελματικής εκπαίδευσης και κατάρτισης (ΕΕΚ) στην Ευρώπη, όπου οι σπουδαστές της αυτοκινητοβιομηχανίας εργάζονται σε ομάδες για να διαγνώσουν και να επισκευάσουν πραγματικά προβλήματα αυτοκινήτων, με την καθοδήγηση μεντόρων της βιομηχανίας, είναι το πρόγραμμα Τεχνολογίας Αυτοκινήτων στο Πανεπιστήμιο Εφαρμοσμένων Επιστημών Thomas More στο Βέλγιο. </a:t>
            </a:r>
            <a:r>
              <a:rPr lang="en-GB" sz="2400" dirty="0" err="1">
                <a:solidFill>
                  <a:srgbClr val="121212"/>
                </a:solidFill>
                <a:latin typeface="Arial"/>
                <a:ea typeface="Arial"/>
                <a:cs typeface="Arial"/>
                <a:sym typeface="Arial"/>
              </a:rPr>
              <a:t>Περισσότερες</a:t>
            </a:r>
            <a:r>
              <a:rPr lang="en-GB" sz="2400" dirty="0">
                <a:solidFill>
                  <a:srgbClr val="121212"/>
                </a:solidFill>
                <a:latin typeface="Arial"/>
                <a:ea typeface="Arial"/>
                <a:cs typeface="Arial"/>
                <a:sym typeface="Arial"/>
              </a:rPr>
              <a:t> π</a:t>
            </a:r>
            <a:r>
              <a:rPr lang="en-GB" sz="2400" dirty="0" err="1">
                <a:solidFill>
                  <a:srgbClr val="121212"/>
                </a:solidFill>
                <a:latin typeface="Arial"/>
                <a:ea typeface="Arial"/>
                <a:cs typeface="Arial"/>
                <a:sym typeface="Arial"/>
              </a:rPr>
              <a:t>ληροφορίες</a:t>
            </a:r>
            <a:r>
              <a:rPr lang="en-GB" sz="2400" dirty="0">
                <a:solidFill>
                  <a:srgbClr val="121212"/>
                </a:solidFill>
                <a:latin typeface="Arial"/>
                <a:ea typeface="Arial"/>
                <a:cs typeface="Arial"/>
                <a:sym typeface="Arial"/>
              </a:rPr>
              <a:t> μπ</a:t>
            </a:r>
            <a:r>
              <a:rPr lang="en-GB" sz="2400" dirty="0" err="1">
                <a:solidFill>
                  <a:srgbClr val="121212"/>
                </a:solidFill>
                <a:latin typeface="Arial"/>
                <a:ea typeface="Arial"/>
                <a:cs typeface="Arial"/>
                <a:sym typeface="Arial"/>
              </a:rPr>
              <a:t>ορείτε</a:t>
            </a:r>
            <a:r>
              <a:rPr lang="en-GB" sz="2400" dirty="0">
                <a:solidFill>
                  <a:srgbClr val="121212"/>
                </a:solidFill>
                <a:latin typeface="Arial"/>
                <a:ea typeface="Arial"/>
                <a:cs typeface="Arial"/>
                <a:sym typeface="Arial"/>
              </a:rPr>
              <a:t> να β</a:t>
            </a:r>
            <a:r>
              <a:rPr lang="en-GB" sz="2400" dirty="0" err="1">
                <a:solidFill>
                  <a:srgbClr val="121212"/>
                </a:solidFill>
                <a:latin typeface="Arial"/>
                <a:ea typeface="Arial"/>
                <a:cs typeface="Arial"/>
                <a:sym typeface="Arial"/>
              </a:rPr>
              <a:t>ρείτε</a:t>
            </a:r>
            <a:r>
              <a:rPr lang="en-GB" sz="2400" dirty="0">
                <a:solidFill>
                  <a:srgbClr val="121212"/>
                </a:solidFill>
                <a:latin typeface="Arial"/>
                <a:ea typeface="Arial"/>
                <a:cs typeface="Arial"/>
                <a:sym typeface="Arial"/>
              </a:rPr>
              <a:t> </a:t>
            </a:r>
            <a:r>
              <a:rPr lang="en-GB" sz="2400" u="sng" dirty="0" err="1">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εδώ</a:t>
            </a:r>
            <a:r>
              <a:rPr lang="en-GB" sz="2400" dirty="0">
                <a:solidFill>
                  <a:srgbClr val="121212"/>
                </a:solidFill>
                <a:latin typeface="Arial"/>
                <a:ea typeface="Arial"/>
                <a:cs typeface="Arial"/>
                <a:sym typeface="Arial"/>
              </a:rPr>
              <a:t>.</a:t>
            </a:r>
            <a:endParaRPr sz="2400" dirty="0">
              <a:solidFill>
                <a:srgbClr val="121212"/>
              </a:solidFill>
              <a:latin typeface="Arial"/>
              <a:ea typeface="Arial"/>
              <a:cs typeface="Arial"/>
              <a:sym typeface="Arial"/>
            </a:endParaRPr>
          </a:p>
        </p:txBody>
      </p:sp>
      <p:sp>
        <p:nvSpPr>
          <p:cNvPr id="285" name="Google Shape;285;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1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88" name="Google Shape;288;p11"/>
          <p:cNvPicPr preferRelativeResize="0"/>
          <p:nvPr/>
        </p:nvPicPr>
        <p:blipFill rotWithShape="1">
          <a:blip r:embed="rId7">
            <a:alphaModFix/>
          </a:blip>
          <a:srcRect/>
          <a:stretch/>
        </p:blipFill>
        <p:spPr>
          <a:xfrm>
            <a:off x="15697200" y="9183021"/>
            <a:ext cx="1727565" cy="628205"/>
          </a:xfrm>
          <a:prstGeom prst="rect">
            <a:avLst/>
          </a:prstGeom>
          <a:noFill/>
          <a:ln>
            <a:noFill/>
          </a:ln>
        </p:spPr>
      </p:pic>
      <p:sp>
        <p:nvSpPr>
          <p:cNvPr id="2" name="Google Shape;205;p7">
            <a:extLst>
              <a:ext uri="{FF2B5EF4-FFF2-40B4-BE49-F238E27FC236}">
                <a16:creationId xmlns:a16="http://schemas.microsoft.com/office/drawing/2014/main" id="{6274E1B3-871B-0203-0115-FBD08117E9E1}"/>
              </a:ext>
            </a:extLst>
          </p:cNvPr>
          <p:cNvSpPr txBox="1"/>
          <p:nvPr/>
        </p:nvSpPr>
        <p:spPr>
          <a:xfrm>
            <a:off x="5156771" y="8922812"/>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92"/>
        <p:cNvGrpSpPr/>
        <p:nvPr/>
      </p:nvGrpSpPr>
      <p:grpSpPr>
        <a:xfrm>
          <a:off x="0" y="0"/>
          <a:ext cx="0" cy="0"/>
          <a:chOff x="0" y="0"/>
          <a:chExt cx="0" cy="0"/>
        </a:xfrm>
      </p:grpSpPr>
      <p:sp>
        <p:nvSpPr>
          <p:cNvPr id="293" name="Google Shape;293;p12"/>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 name="Google Shape;294;p1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p12"/>
          <p:cNvSpPr txBox="1"/>
          <p:nvPr/>
        </p:nvSpPr>
        <p:spPr>
          <a:xfrm>
            <a:off x="692256" y="427529"/>
            <a:ext cx="13379344"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000" dirty="0">
                <a:solidFill>
                  <a:srgbClr val="033C5B"/>
                </a:solidFill>
                <a:latin typeface="Arial"/>
                <a:ea typeface="Arial"/>
                <a:cs typeface="Arial"/>
                <a:sym typeface="Arial"/>
              </a:rPr>
              <a:t>Παρα</a:t>
            </a:r>
            <a:r>
              <a:rPr lang="en-GB" sz="4000" dirty="0" err="1">
                <a:solidFill>
                  <a:srgbClr val="033C5B"/>
                </a:solidFill>
                <a:latin typeface="Arial"/>
                <a:ea typeface="Arial"/>
                <a:cs typeface="Arial"/>
                <a:sym typeface="Arial"/>
              </a:rPr>
              <a:t>δείγμ</a:t>
            </a:r>
            <a:r>
              <a:rPr lang="en-GB" sz="4000" dirty="0">
                <a:solidFill>
                  <a:srgbClr val="033C5B"/>
                </a:solidFill>
                <a:latin typeface="Arial"/>
                <a:ea typeface="Arial"/>
                <a:cs typeface="Arial"/>
                <a:sym typeface="Arial"/>
              </a:rPr>
              <a:t>ατα - Περιπτώσεις προσαρμογής της συνεργατικής διδασκαλίας στην ΕΕΚ</a:t>
            </a:r>
            <a:endParaRPr sz="4400" dirty="0">
              <a:solidFill>
                <a:srgbClr val="033C5B"/>
              </a:solidFill>
              <a:latin typeface="Arial"/>
              <a:ea typeface="Arial"/>
              <a:cs typeface="Arial"/>
              <a:sym typeface="Arial"/>
            </a:endParaRPr>
          </a:p>
        </p:txBody>
      </p:sp>
      <p:sp>
        <p:nvSpPr>
          <p:cNvPr id="296" name="Google Shape;296;p12"/>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1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12"/>
          <p:cNvSpPr txBox="1"/>
          <p:nvPr/>
        </p:nvSpPr>
        <p:spPr>
          <a:xfrm>
            <a:off x="692256" y="1775571"/>
            <a:ext cx="12529771" cy="1678536"/>
          </a:xfrm>
          <a:prstGeom prst="rect">
            <a:avLst/>
          </a:prstGeom>
          <a:noFill/>
          <a:ln>
            <a:noFill/>
          </a:ln>
        </p:spPr>
        <p:txBody>
          <a:bodyPr spcFirstLastPara="1" wrap="square" lIns="0" tIns="0" rIns="0" bIns="0" anchor="t" anchorCtr="0">
            <a:spAutoFit/>
          </a:bodyPr>
          <a:lstStyle/>
          <a:p>
            <a:pPr marL="0" marR="0" lvl="0" indent="0" algn="l" rtl="0">
              <a:lnSpc>
                <a:spcPct val="101083"/>
              </a:lnSpc>
              <a:spcBef>
                <a:spcPts val="0"/>
              </a:spcBef>
              <a:spcAft>
                <a:spcPts val="0"/>
              </a:spcAft>
              <a:buNone/>
            </a:pPr>
            <a:r>
              <a:rPr lang="en-GB" sz="3600" b="1" u="sng" dirty="0" err="1">
                <a:solidFill>
                  <a:srgbClr val="121212"/>
                </a:solidFill>
                <a:latin typeface="Arial"/>
                <a:ea typeface="Arial"/>
                <a:cs typeface="Arial"/>
                <a:sym typeface="Arial"/>
              </a:rPr>
              <a:t>Δι</a:t>
            </a:r>
            <a:r>
              <a:rPr lang="en-GB" sz="3600" b="1" u="sng" dirty="0">
                <a:solidFill>
                  <a:srgbClr val="121212"/>
                </a:solidFill>
                <a:latin typeface="Arial"/>
                <a:ea typeface="Arial"/>
                <a:cs typeface="Arial"/>
                <a:sym typeface="Arial"/>
              </a:rPr>
              <a:t>ατμηματική συνεργασία</a:t>
            </a:r>
            <a:r>
              <a:rPr lang="el-GR" sz="3600" b="1" u="sng" dirty="0">
                <a:solidFill>
                  <a:srgbClr val="121212"/>
                </a:solidFill>
                <a:latin typeface="Arial"/>
                <a:ea typeface="Arial"/>
                <a:cs typeface="Arial"/>
                <a:sym typeface="Arial"/>
              </a:rPr>
              <a:t> -</a:t>
            </a:r>
            <a:r>
              <a:rPr lang="en-GB" sz="3600" b="1" dirty="0">
                <a:solidFill>
                  <a:srgbClr val="121212"/>
                </a:solidFill>
                <a:latin typeface="Arial"/>
                <a:ea typeface="Arial"/>
                <a:cs typeface="Arial"/>
                <a:sym typeface="Arial"/>
              </a:rPr>
              <a:t> Οι φοιτητές μαγειρικής και επιχειρήσεων συνεργάζονται για να αναπτύξουν μια ιδέα εστιατορίου, ένα μενού και ένα επιχειρηματικό σχέδιο.</a:t>
            </a:r>
            <a:endParaRPr dirty="0"/>
          </a:p>
        </p:txBody>
      </p:sp>
      <p:sp>
        <p:nvSpPr>
          <p:cNvPr id="299" name="Google Shape;299;p12"/>
          <p:cNvSpPr txBox="1"/>
          <p:nvPr/>
        </p:nvSpPr>
        <p:spPr>
          <a:xfrm>
            <a:off x="793856" y="3772707"/>
            <a:ext cx="11444724" cy="49244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3200" dirty="0" err="1">
                <a:solidFill>
                  <a:srgbClr val="033C5B"/>
                </a:solidFill>
                <a:latin typeface="Arial"/>
                <a:ea typeface="Arial"/>
                <a:cs typeface="Arial"/>
                <a:sym typeface="Arial"/>
              </a:rPr>
              <a:t>Το</a:t>
            </a:r>
            <a:r>
              <a:rPr lang="en-GB" sz="3200" dirty="0">
                <a:solidFill>
                  <a:srgbClr val="033C5B"/>
                </a:solidFill>
                <a:latin typeface="Arial"/>
                <a:ea typeface="Arial"/>
                <a:cs typeface="Arial"/>
                <a:sym typeface="Arial"/>
              </a:rPr>
              <a:t> π</a:t>
            </a:r>
            <a:r>
              <a:rPr lang="en-GB" sz="3200" dirty="0" err="1">
                <a:solidFill>
                  <a:srgbClr val="033C5B"/>
                </a:solidFill>
                <a:latin typeface="Arial"/>
                <a:ea typeface="Arial"/>
                <a:cs typeface="Arial"/>
                <a:sym typeface="Arial"/>
              </a:rPr>
              <a:t>ρόγρ</a:t>
            </a:r>
            <a:r>
              <a:rPr lang="en-GB" sz="3200" dirty="0">
                <a:solidFill>
                  <a:srgbClr val="033C5B"/>
                </a:solidFill>
                <a:latin typeface="Arial"/>
                <a:ea typeface="Arial"/>
                <a:cs typeface="Arial"/>
                <a:sym typeface="Arial"/>
              </a:rPr>
              <a:t>αμμα Veggie-Food της Σχολής Μαγειρικής Gamarra στην Ισπανία</a:t>
            </a:r>
            <a:endParaRPr sz="3200" dirty="0">
              <a:solidFill>
                <a:srgbClr val="033C5B"/>
              </a:solidFill>
              <a:latin typeface="Arial"/>
              <a:ea typeface="Arial"/>
              <a:cs typeface="Arial"/>
              <a:sym typeface="Arial"/>
            </a:endParaRPr>
          </a:p>
        </p:txBody>
      </p:sp>
      <p:sp>
        <p:nvSpPr>
          <p:cNvPr id="300" name="Google Shape;300;p12"/>
          <p:cNvSpPr txBox="1"/>
          <p:nvPr/>
        </p:nvSpPr>
        <p:spPr>
          <a:xfrm>
            <a:off x="793856" y="4780580"/>
            <a:ext cx="15561849" cy="3921073"/>
          </a:xfrm>
          <a:prstGeom prst="rect">
            <a:avLst/>
          </a:prstGeom>
          <a:noFill/>
          <a:ln>
            <a:noFill/>
          </a:ln>
        </p:spPr>
        <p:txBody>
          <a:bodyPr spcFirstLastPara="1" wrap="square" lIns="0" tIns="0" rIns="0" bIns="0" anchor="t" anchorCtr="0">
            <a:spAutoFit/>
          </a:bodyPr>
          <a:lstStyle/>
          <a:p>
            <a:pPr marL="0" marR="0" lvl="0" indent="0" algn="l" rtl="0">
              <a:lnSpc>
                <a:spcPct val="129964"/>
              </a:lnSpc>
              <a:spcBef>
                <a:spcPts val="0"/>
              </a:spcBef>
              <a:spcAft>
                <a:spcPts val="0"/>
              </a:spcAft>
              <a:buNone/>
            </a:pPr>
            <a:r>
              <a:rPr lang="en-GB" sz="2800" dirty="0" err="1">
                <a:solidFill>
                  <a:srgbClr val="121212"/>
                </a:solidFill>
                <a:latin typeface="Arial"/>
                <a:ea typeface="Arial"/>
                <a:cs typeface="Arial"/>
                <a:sym typeface="Arial"/>
              </a:rPr>
              <a:t>Μι</a:t>
            </a:r>
            <a:r>
              <a:rPr lang="en-GB" sz="2800" dirty="0">
                <a:solidFill>
                  <a:srgbClr val="121212"/>
                </a:solidFill>
                <a:latin typeface="Arial"/>
                <a:ea typeface="Arial"/>
                <a:cs typeface="Arial"/>
                <a:sym typeface="Arial"/>
              </a:rPr>
              <a:t>α αξιοσημείωτη μελέτη περίπτωσης που αποτελεί παράδειγμα συνεργασίας μεταξύ σπουδαστών μαγειρικής και επιχειρήσεων για την ανάπτυξη μιας ιδέας εστιατορίου, ενός μενού και ενός επιχειρηματικού σχεδίου είναι το Veggie-Food Project της σχολής μαγειρικής Gamarra στην Ισπανία. </a:t>
            </a:r>
            <a:r>
              <a:rPr lang="en-GB" sz="2800" dirty="0" err="1">
                <a:solidFill>
                  <a:srgbClr val="121212"/>
                </a:solidFill>
                <a:latin typeface="Arial"/>
                <a:ea typeface="Arial"/>
                <a:cs typeface="Arial"/>
                <a:sym typeface="Arial"/>
              </a:rPr>
              <a:t>Αυτή</a:t>
            </a:r>
            <a:r>
              <a:rPr lang="en-GB" sz="2800" dirty="0">
                <a:solidFill>
                  <a:srgbClr val="121212"/>
                </a:solidFill>
                <a:latin typeface="Arial"/>
                <a:ea typeface="Arial"/>
                <a:cs typeface="Arial"/>
                <a:sym typeface="Arial"/>
              </a:rPr>
              <a:t> η π</a:t>
            </a:r>
            <a:r>
              <a:rPr lang="en-GB" sz="2800" dirty="0" err="1">
                <a:solidFill>
                  <a:srgbClr val="121212"/>
                </a:solidFill>
                <a:latin typeface="Arial"/>
                <a:ea typeface="Arial"/>
                <a:cs typeface="Arial"/>
                <a:sym typeface="Arial"/>
              </a:rPr>
              <a:t>ρωτο</a:t>
            </a:r>
            <a:r>
              <a:rPr lang="en-GB" sz="2800" dirty="0">
                <a:solidFill>
                  <a:srgbClr val="121212"/>
                </a:solidFill>
                <a:latin typeface="Arial"/>
                <a:ea typeface="Arial"/>
                <a:cs typeface="Arial"/>
                <a:sym typeface="Arial"/>
              </a:rPr>
              <a:t>βουλία περιλαμβάνει σπουδαστές από ανώτερη εκπαίδευση στη μαγειρική και τη διοίκηση επιχειρήσεων που συνεργάζονται για να δημιουργήσουν μια βιώσιμη ιδέα εστιατορίου που επικεντρώνεται στην υγιεινή, φυτική κουζίνα. </a:t>
            </a:r>
            <a:r>
              <a:rPr lang="en-GB" sz="2800" dirty="0" err="1">
                <a:solidFill>
                  <a:srgbClr val="121212"/>
                </a:solidFill>
                <a:latin typeface="Arial"/>
                <a:ea typeface="Arial"/>
                <a:cs typeface="Arial"/>
                <a:sym typeface="Arial"/>
              </a:rPr>
              <a:t>Περισσότερες</a:t>
            </a:r>
            <a:r>
              <a:rPr lang="en-GB" sz="2800" dirty="0">
                <a:solidFill>
                  <a:srgbClr val="121212"/>
                </a:solidFill>
                <a:latin typeface="Arial"/>
                <a:ea typeface="Arial"/>
                <a:cs typeface="Arial"/>
                <a:sym typeface="Arial"/>
              </a:rPr>
              <a:t> π</a:t>
            </a:r>
            <a:r>
              <a:rPr lang="en-GB" sz="2800" dirty="0" err="1">
                <a:solidFill>
                  <a:srgbClr val="121212"/>
                </a:solidFill>
                <a:latin typeface="Arial"/>
                <a:ea typeface="Arial"/>
                <a:cs typeface="Arial"/>
                <a:sym typeface="Arial"/>
              </a:rPr>
              <a:t>ληροφορίες</a:t>
            </a:r>
            <a:r>
              <a:rPr lang="en-GB" sz="2800" dirty="0">
                <a:solidFill>
                  <a:srgbClr val="121212"/>
                </a:solidFill>
                <a:latin typeface="Arial"/>
                <a:ea typeface="Arial"/>
                <a:cs typeface="Arial"/>
                <a:sym typeface="Arial"/>
              </a:rPr>
              <a:t> μπ</a:t>
            </a:r>
            <a:r>
              <a:rPr lang="en-GB" sz="2800" dirty="0" err="1">
                <a:solidFill>
                  <a:srgbClr val="121212"/>
                </a:solidFill>
                <a:latin typeface="Arial"/>
                <a:ea typeface="Arial"/>
                <a:cs typeface="Arial"/>
                <a:sym typeface="Arial"/>
              </a:rPr>
              <a:t>ορείτε</a:t>
            </a:r>
            <a:r>
              <a:rPr lang="en-GB" sz="2800" dirty="0">
                <a:solidFill>
                  <a:srgbClr val="121212"/>
                </a:solidFill>
                <a:latin typeface="Arial"/>
                <a:ea typeface="Arial"/>
                <a:cs typeface="Arial"/>
                <a:sym typeface="Arial"/>
              </a:rPr>
              <a:t> να β</a:t>
            </a:r>
            <a:r>
              <a:rPr lang="en-GB" sz="2800" dirty="0" err="1">
                <a:solidFill>
                  <a:srgbClr val="121212"/>
                </a:solidFill>
                <a:latin typeface="Arial"/>
                <a:ea typeface="Arial"/>
                <a:cs typeface="Arial"/>
                <a:sym typeface="Arial"/>
              </a:rPr>
              <a:t>ρείτε</a:t>
            </a:r>
            <a:r>
              <a:rPr lang="en-GB" sz="2800" dirty="0">
                <a:solidFill>
                  <a:srgbClr val="121212"/>
                </a:solidFill>
                <a:latin typeface="Arial"/>
                <a:ea typeface="Arial"/>
                <a:cs typeface="Arial"/>
                <a:sym typeface="Arial"/>
              </a:rPr>
              <a:t> </a:t>
            </a:r>
            <a:r>
              <a:rPr lang="en-GB" sz="2800" u="sng" dirty="0" err="1">
                <a:solidFill>
                  <a:srgbClr val="121212"/>
                </a:solidFill>
                <a:latin typeface="Arial"/>
                <a:ea typeface="Arial"/>
                <a:cs typeface="Arial"/>
                <a:sym typeface="Arial"/>
                <a:hlinkClick r:id="rId3">
                  <a:extLst>
                    <a:ext uri="{A12FA001-AC4F-418D-AE19-62706E023703}">
                      <ahyp:hlinkClr xmlns:ahyp="http://schemas.microsoft.com/office/drawing/2018/hyperlinkcolor" val="tx"/>
                    </a:ext>
                  </a:extLst>
                </a:hlinkClick>
              </a:rPr>
              <a:t>εδώ</a:t>
            </a:r>
            <a:r>
              <a:rPr lang="en-GB" sz="2800" dirty="0">
                <a:solidFill>
                  <a:srgbClr val="121212"/>
                </a:solidFill>
                <a:latin typeface="Arial"/>
                <a:ea typeface="Arial"/>
                <a:cs typeface="Arial"/>
                <a:sym typeface="Arial"/>
              </a:rPr>
              <a:t>.</a:t>
            </a:r>
            <a:endParaRPr dirty="0"/>
          </a:p>
        </p:txBody>
      </p:sp>
      <p:sp>
        <p:nvSpPr>
          <p:cNvPr id="301" name="Google Shape;301;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1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04" name="Google Shape;304;p12"/>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 name="Google Shape;205;p7">
            <a:extLst>
              <a:ext uri="{FF2B5EF4-FFF2-40B4-BE49-F238E27FC236}">
                <a16:creationId xmlns:a16="http://schemas.microsoft.com/office/drawing/2014/main" id="{83C8FA25-C036-8EC8-B4B1-FB85795943BB}"/>
              </a:ext>
            </a:extLst>
          </p:cNvPr>
          <p:cNvSpPr txBox="1"/>
          <p:nvPr/>
        </p:nvSpPr>
        <p:spPr>
          <a:xfrm>
            <a:off x="5156771" y="8922812"/>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1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1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1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 name="Google Shape;313;p1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1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13"/>
          <p:cNvSpPr txBox="1"/>
          <p:nvPr/>
        </p:nvSpPr>
        <p:spPr>
          <a:xfrm>
            <a:off x="818920" y="1369226"/>
            <a:ext cx="12181388" cy="276998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6000">
                <a:solidFill>
                  <a:srgbClr val="033C5B"/>
                </a:solidFill>
                <a:latin typeface="Arial"/>
                <a:ea typeface="Arial"/>
                <a:cs typeface="Arial"/>
                <a:sym typeface="Arial"/>
              </a:rPr>
              <a:t>Προσαρμογή των μεθόδων για την ΕΕΚ -Θεωρητικά πλαίσια</a:t>
            </a:r>
            <a:endParaRPr/>
          </a:p>
          <a:p>
            <a:pPr marL="0" marR="0" lvl="0" indent="0" algn="l" rtl="0">
              <a:spcBef>
                <a:spcPts val="0"/>
              </a:spcBef>
              <a:spcAft>
                <a:spcPts val="0"/>
              </a:spcAft>
              <a:buNone/>
            </a:pPr>
            <a:endParaRPr sz="6000">
              <a:solidFill>
                <a:srgbClr val="033C5B"/>
              </a:solidFill>
              <a:latin typeface="Arial"/>
              <a:ea typeface="Arial"/>
              <a:cs typeface="Arial"/>
              <a:sym typeface="Arial"/>
            </a:endParaRPr>
          </a:p>
        </p:txBody>
      </p:sp>
      <p:sp>
        <p:nvSpPr>
          <p:cNvPr id="317" name="Google Shape;317;p13"/>
          <p:cNvSpPr txBox="1"/>
          <p:nvPr/>
        </p:nvSpPr>
        <p:spPr>
          <a:xfrm>
            <a:off x="923810" y="3188947"/>
            <a:ext cx="8783116" cy="5564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u="sng" dirty="0" err="1">
                <a:solidFill>
                  <a:srgbClr val="121212"/>
                </a:solidFill>
                <a:latin typeface="Arial"/>
                <a:ea typeface="Arial"/>
                <a:cs typeface="Arial"/>
                <a:sym typeface="Arial"/>
              </a:rPr>
              <a:t>Βιωμ</a:t>
            </a:r>
            <a:r>
              <a:rPr lang="en-GB" sz="2600" b="1" u="sng" dirty="0">
                <a:solidFill>
                  <a:srgbClr val="121212"/>
                </a:solidFill>
                <a:latin typeface="Arial"/>
                <a:ea typeface="Arial"/>
                <a:cs typeface="Arial"/>
                <a:sym typeface="Arial"/>
              </a:rPr>
              <a:t>ατική μάθηση</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a:solidFill>
                  <a:srgbClr val="121212"/>
                </a:solidFill>
                <a:latin typeface="Arial"/>
                <a:ea typeface="Arial"/>
                <a:cs typeface="Arial"/>
                <a:sym typeface="Arial"/>
              </a:rPr>
              <a:t>Βα</a:t>
            </a:r>
            <a:r>
              <a:rPr lang="en-GB" sz="2600" dirty="0" err="1">
                <a:solidFill>
                  <a:srgbClr val="121212"/>
                </a:solidFill>
                <a:latin typeface="Arial"/>
                <a:ea typeface="Arial"/>
                <a:cs typeface="Arial"/>
                <a:sym typeface="Arial"/>
              </a:rPr>
              <a:t>σικός</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εισηγητής</a:t>
            </a:r>
            <a:r>
              <a:rPr lang="en-GB" sz="2600" dirty="0">
                <a:solidFill>
                  <a:srgbClr val="121212"/>
                </a:solidFill>
                <a:latin typeface="Arial"/>
                <a:ea typeface="Arial"/>
                <a:cs typeface="Arial"/>
                <a:sym typeface="Arial"/>
              </a:rPr>
              <a:t>: David A. Kolb</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err="1">
                <a:solidFill>
                  <a:srgbClr val="121212"/>
                </a:solidFill>
                <a:latin typeface="Arial"/>
                <a:ea typeface="Arial"/>
                <a:cs typeface="Arial"/>
                <a:sym typeface="Arial"/>
              </a:rPr>
              <a:t>Έννοι</a:t>
            </a:r>
            <a:r>
              <a:rPr lang="en-GB" sz="2600" dirty="0">
                <a:solidFill>
                  <a:srgbClr val="121212"/>
                </a:solidFill>
                <a:latin typeface="Arial"/>
                <a:ea typeface="Arial"/>
                <a:cs typeface="Arial"/>
                <a:sym typeface="Arial"/>
              </a:rPr>
              <a:t>α: Η μάθηση είναι μια διαδικασία κατά την οποία η γνώση δημιουργείται μέσω του μετασχηματισμού της εμπειρίας.</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err="1">
                <a:solidFill>
                  <a:srgbClr val="121212"/>
                </a:solidFill>
                <a:latin typeface="Arial"/>
                <a:ea typeface="Arial"/>
                <a:cs typeface="Arial"/>
                <a:sym typeface="Arial"/>
              </a:rPr>
              <a:t>Εφ</a:t>
            </a:r>
            <a:r>
              <a:rPr lang="en-GB" sz="2600" dirty="0">
                <a:solidFill>
                  <a:srgbClr val="121212"/>
                </a:solidFill>
                <a:latin typeface="Arial"/>
                <a:ea typeface="Arial"/>
                <a:cs typeface="Arial"/>
                <a:sym typeface="Arial"/>
              </a:rPr>
              <a:t>αρμογή στην ΕΕΚ: Τα συνεργατικά σχέδια στην ΕΕΚ επιτρέπουν στους μαθητές να μαθαίνουν από τις εμπειρίες τους και να τις αναστοχάζονται συλλογικά, εμβαθύνοντας την κατανόηση.</a:t>
            </a:r>
            <a:endParaRPr lang="el-GR" sz="2600" b="1" dirty="0">
              <a:solidFill>
                <a:srgbClr val="121212"/>
              </a:solidFill>
            </a:endParaRPr>
          </a:p>
          <a:p>
            <a:pPr marR="0" lvl="0" algn="l" rtl="0">
              <a:spcBef>
                <a:spcPts val="0"/>
              </a:spcBef>
              <a:spcAft>
                <a:spcPts val="0"/>
              </a:spcAft>
              <a:buClr>
                <a:srgbClr val="121212"/>
              </a:buClr>
              <a:buSzPts val="2600"/>
            </a:pPr>
            <a:r>
              <a:rPr lang="en-GB" sz="1800" b="1" dirty="0">
                <a:solidFill>
                  <a:srgbClr val="121212"/>
                </a:solidFill>
                <a:latin typeface="Arial"/>
                <a:ea typeface="Arial"/>
                <a:cs typeface="Arial"/>
                <a:sym typeface="Arial"/>
              </a:rPr>
              <a:t> </a:t>
            </a:r>
            <a:r>
              <a:rPr lang="en-GB" sz="1200" b="1" dirty="0" err="1">
                <a:solidFill>
                  <a:srgbClr val="121212"/>
                </a:solidFill>
                <a:latin typeface="Arial"/>
                <a:ea typeface="Arial"/>
                <a:cs typeface="Arial"/>
                <a:sym typeface="Arial"/>
              </a:rPr>
              <a:t>Περισσότερες</a:t>
            </a:r>
            <a:r>
              <a:rPr lang="en-GB" sz="1200" b="1" dirty="0">
                <a:solidFill>
                  <a:srgbClr val="121212"/>
                </a:solidFill>
                <a:latin typeface="Arial"/>
                <a:ea typeface="Arial"/>
                <a:cs typeface="Arial"/>
                <a:sym typeface="Arial"/>
              </a:rPr>
              <a:t> π</a:t>
            </a:r>
            <a:r>
              <a:rPr lang="en-GB" sz="1200" b="1" dirty="0" err="1">
                <a:solidFill>
                  <a:srgbClr val="121212"/>
                </a:solidFill>
                <a:latin typeface="Arial"/>
                <a:ea typeface="Arial"/>
                <a:cs typeface="Arial"/>
                <a:sym typeface="Arial"/>
              </a:rPr>
              <a:t>ληροφορίες</a:t>
            </a:r>
            <a:r>
              <a:rPr lang="en-GB" sz="1200" b="1" dirty="0">
                <a:solidFill>
                  <a:srgbClr val="121212"/>
                </a:solidFill>
                <a:latin typeface="Arial"/>
                <a:ea typeface="Arial"/>
                <a:cs typeface="Arial"/>
                <a:sym typeface="Arial"/>
              </a:rPr>
              <a:t> </a:t>
            </a:r>
            <a:r>
              <a:rPr lang="en-GB" sz="1200" b="1" dirty="0" err="1">
                <a:solidFill>
                  <a:srgbClr val="121212"/>
                </a:solidFill>
                <a:latin typeface="Arial"/>
                <a:ea typeface="Arial"/>
                <a:cs typeface="Arial"/>
                <a:sym typeface="Arial"/>
              </a:rPr>
              <a:t>γι</a:t>
            </a:r>
            <a:r>
              <a:rPr lang="en-GB" sz="1200" b="1" dirty="0">
                <a:solidFill>
                  <a:srgbClr val="121212"/>
                </a:solidFill>
                <a:latin typeface="Arial"/>
                <a:ea typeface="Arial"/>
                <a:cs typeface="Arial"/>
                <a:sym typeface="Arial"/>
              </a:rPr>
              <a:t>α τη Βιωματική Μάθηση μπορείτε να βρείτε εδώ: </a:t>
            </a:r>
            <a:r>
              <a:rPr lang="en-GB" sz="1200" b="1" u="sng" dirty="0">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https:</a:t>
            </a:r>
            <a:r>
              <a:rPr lang="en-GB" sz="1200" b="1" dirty="0">
                <a:solidFill>
                  <a:srgbClr val="121212"/>
                </a:solidFill>
                <a:latin typeface="Arial"/>
                <a:ea typeface="Arial"/>
                <a:cs typeface="Arial"/>
                <a:sym typeface="Arial"/>
              </a:rPr>
              <a:t>//experientiallearninginstitute.org/what-is-experiential-learning</a:t>
            </a:r>
            <a:r>
              <a:rPr lang="en-GB" sz="1600" b="1" dirty="0">
                <a:solidFill>
                  <a:srgbClr val="121212"/>
                </a:solidFill>
                <a:latin typeface="Arial"/>
                <a:ea typeface="Arial"/>
                <a:cs typeface="Arial"/>
                <a:sym typeface="Arial"/>
              </a:rPr>
              <a:t>/ </a:t>
            </a:r>
            <a:endParaRPr sz="1050" dirty="0"/>
          </a:p>
        </p:txBody>
      </p:sp>
      <p:sp>
        <p:nvSpPr>
          <p:cNvPr id="318" name="Google Shape;318;p1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9" name="Google Shape;319;p13" descr="A diagram of learning cycle&#10;&#10;Description automatically generated"/>
          <p:cNvPicPr preferRelativeResize="0"/>
          <p:nvPr/>
        </p:nvPicPr>
        <p:blipFill rotWithShape="1">
          <a:blip r:embed="rId5">
            <a:alphaModFix/>
          </a:blip>
          <a:srcRect/>
          <a:stretch/>
        </p:blipFill>
        <p:spPr>
          <a:xfrm>
            <a:off x="9710427" y="2498169"/>
            <a:ext cx="5715000" cy="5715000"/>
          </a:xfrm>
          <a:prstGeom prst="rect">
            <a:avLst/>
          </a:prstGeom>
          <a:noFill/>
          <a:ln>
            <a:noFill/>
          </a:ln>
        </p:spPr>
      </p:pic>
      <p:sp>
        <p:nvSpPr>
          <p:cNvPr id="320" name="Google Shape;320;p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23" name="Google Shape;323;p13"/>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2" name="Google Shape;205;p7">
            <a:extLst>
              <a:ext uri="{FF2B5EF4-FFF2-40B4-BE49-F238E27FC236}">
                <a16:creationId xmlns:a16="http://schemas.microsoft.com/office/drawing/2014/main" id="{883B95E3-B473-F777-3C0C-7628D1F0CA6A}"/>
              </a:ext>
            </a:extLst>
          </p:cNvPr>
          <p:cNvSpPr txBox="1"/>
          <p:nvPr/>
        </p:nvSpPr>
        <p:spPr>
          <a:xfrm>
            <a:off x="5156771" y="8922812"/>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1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1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1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1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1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1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14"/>
          <p:cNvSpPr txBox="1"/>
          <p:nvPr/>
        </p:nvSpPr>
        <p:spPr>
          <a:xfrm>
            <a:off x="864235" y="1280213"/>
            <a:ext cx="12181388" cy="276998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6000">
                <a:solidFill>
                  <a:srgbClr val="033C5B"/>
                </a:solidFill>
                <a:latin typeface="Arial"/>
                <a:ea typeface="Arial"/>
                <a:cs typeface="Arial"/>
                <a:sym typeface="Arial"/>
              </a:rPr>
              <a:t>Προσαρμογή των μεθόδων για την ΕΕΚ -Θεωρητικά πλαίσια</a:t>
            </a:r>
            <a:endParaRPr/>
          </a:p>
          <a:p>
            <a:pPr marL="0" marR="0" lvl="0" indent="0" algn="l" rtl="0">
              <a:spcBef>
                <a:spcPts val="0"/>
              </a:spcBef>
              <a:spcAft>
                <a:spcPts val="0"/>
              </a:spcAft>
              <a:buNone/>
            </a:pPr>
            <a:endParaRPr sz="6000">
              <a:solidFill>
                <a:srgbClr val="033C5B"/>
              </a:solidFill>
              <a:latin typeface="Arial"/>
              <a:ea typeface="Arial"/>
              <a:cs typeface="Arial"/>
              <a:sym typeface="Arial"/>
            </a:endParaRPr>
          </a:p>
        </p:txBody>
      </p:sp>
      <p:sp>
        <p:nvSpPr>
          <p:cNvPr id="336" name="Google Shape;336;p14"/>
          <p:cNvSpPr txBox="1"/>
          <p:nvPr/>
        </p:nvSpPr>
        <p:spPr>
          <a:xfrm>
            <a:off x="1028699" y="3024399"/>
            <a:ext cx="8849591" cy="544764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400" b="1" dirty="0" err="1">
                <a:solidFill>
                  <a:srgbClr val="121212"/>
                </a:solidFill>
                <a:latin typeface="Arial"/>
                <a:ea typeface="Arial"/>
                <a:cs typeface="Arial"/>
                <a:sym typeface="Arial"/>
              </a:rPr>
              <a:t>Γνωστική</a:t>
            </a:r>
            <a:r>
              <a:rPr lang="en-GB" sz="2400" b="1" dirty="0">
                <a:solidFill>
                  <a:srgbClr val="121212"/>
                </a:solidFill>
                <a:latin typeface="Arial"/>
                <a:ea typeface="Arial"/>
                <a:cs typeface="Arial"/>
                <a:sym typeface="Arial"/>
              </a:rPr>
              <a:t> μα</a:t>
            </a:r>
            <a:r>
              <a:rPr lang="en-GB" sz="2400" b="1" dirty="0" err="1">
                <a:solidFill>
                  <a:srgbClr val="121212"/>
                </a:solidFill>
                <a:latin typeface="Arial"/>
                <a:ea typeface="Arial"/>
                <a:cs typeface="Arial"/>
                <a:sym typeface="Arial"/>
              </a:rPr>
              <a:t>θητεί</a:t>
            </a:r>
            <a:r>
              <a:rPr lang="en-GB" sz="2400" b="1" dirty="0">
                <a:solidFill>
                  <a:srgbClr val="121212"/>
                </a:solidFill>
                <a:latin typeface="Arial"/>
                <a:ea typeface="Arial"/>
                <a:cs typeface="Arial"/>
                <a:sym typeface="Arial"/>
              </a:rPr>
              <a:t>α</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dirty="0">
                <a:solidFill>
                  <a:srgbClr val="121212"/>
                </a:solidFill>
                <a:latin typeface="Arial"/>
                <a:ea typeface="Arial"/>
                <a:cs typeface="Arial"/>
                <a:sym typeface="Arial"/>
              </a:rPr>
              <a:t>Βα</a:t>
            </a:r>
            <a:r>
              <a:rPr lang="en-GB" sz="2400" dirty="0" err="1">
                <a:solidFill>
                  <a:srgbClr val="121212"/>
                </a:solidFill>
                <a:latin typeface="Arial"/>
                <a:ea typeface="Arial"/>
                <a:cs typeface="Arial"/>
                <a:sym typeface="Arial"/>
              </a:rPr>
              <a:t>σικός</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εισηγητής</a:t>
            </a:r>
            <a:r>
              <a:rPr lang="en-GB" sz="2400" dirty="0">
                <a:solidFill>
                  <a:srgbClr val="121212"/>
                </a:solidFill>
                <a:latin typeface="Arial"/>
                <a:ea typeface="Arial"/>
                <a:cs typeface="Arial"/>
                <a:sym typeface="Arial"/>
              </a:rPr>
              <a:t>: Allan Collins</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dirty="0" err="1">
                <a:solidFill>
                  <a:srgbClr val="121212"/>
                </a:solidFill>
                <a:latin typeface="Arial"/>
                <a:ea typeface="Arial"/>
                <a:cs typeface="Arial"/>
                <a:sym typeface="Arial"/>
              </a:rPr>
              <a:t>Έννοι</a:t>
            </a:r>
            <a:r>
              <a:rPr lang="en-GB" sz="2400" dirty="0">
                <a:solidFill>
                  <a:srgbClr val="121212"/>
                </a:solidFill>
                <a:latin typeface="Arial"/>
                <a:ea typeface="Arial"/>
                <a:cs typeface="Arial"/>
                <a:sym typeface="Arial"/>
              </a:rPr>
              <a:t>α: Οι γνωστικές και μεταγνωστικές δεξιότητες διδάσκονται σε ένα μοντέλο μαθητείας, όπου οι μαθητές συμμετέχουν σε αυθεντικά καθήκοντα με την υποστήριξη ειδικών.</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dirty="0" err="1">
                <a:solidFill>
                  <a:srgbClr val="121212"/>
                </a:solidFill>
                <a:latin typeface="Arial"/>
                <a:ea typeface="Arial"/>
                <a:cs typeface="Arial"/>
                <a:sym typeface="Arial"/>
              </a:rPr>
              <a:t>Εφ</a:t>
            </a:r>
            <a:r>
              <a:rPr lang="en-GB" sz="2400" dirty="0">
                <a:solidFill>
                  <a:srgbClr val="121212"/>
                </a:solidFill>
                <a:latin typeface="Arial"/>
                <a:ea typeface="Arial"/>
                <a:cs typeface="Arial"/>
                <a:sym typeface="Arial"/>
              </a:rPr>
              <a:t>αρμογή στην ΕΕΚ: Εκπαιδευτές και επαγγελματίες του κλάδου καθοδηγούν τους εκπαιδευόμενους μέσω αυθεντικών εργασιών, παρέχοντας υποστήριξη που εξασθενεί καθώς αυξάνεται η ικανότητα.</a:t>
            </a:r>
            <a:endParaRPr sz="1200" dirty="0"/>
          </a:p>
          <a:p>
            <a:pPr marL="0" marR="0" lvl="0" indent="0" algn="l" rtl="0">
              <a:spcBef>
                <a:spcPts val="0"/>
              </a:spcBef>
              <a:spcAft>
                <a:spcPts val="0"/>
              </a:spcAft>
              <a:buNone/>
            </a:pPr>
            <a:endParaRPr sz="1800" b="1" dirty="0">
              <a:solidFill>
                <a:srgbClr val="121212"/>
              </a:solidFill>
              <a:sym typeface="Arial"/>
            </a:endParaRPr>
          </a:p>
        </p:txBody>
      </p:sp>
      <p:sp>
        <p:nvSpPr>
          <p:cNvPr id="337" name="Google Shape;337;p1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38" name="Google Shape;338;p14" descr="A diagram of a skill&#10;&#10;Description automatically generated with medium confidence"/>
          <p:cNvPicPr preferRelativeResize="0"/>
          <p:nvPr/>
        </p:nvPicPr>
        <p:blipFill rotWithShape="1">
          <a:blip r:embed="rId4">
            <a:alphaModFix/>
          </a:blip>
          <a:srcRect/>
          <a:stretch/>
        </p:blipFill>
        <p:spPr>
          <a:xfrm>
            <a:off x="9706521" y="3091040"/>
            <a:ext cx="8072954" cy="4429352"/>
          </a:xfrm>
          <a:prstGeom prst="rect">
            <a:avLst/>
          </a:prstGeom>
          <a:noFill/>
          <a:ln>
            <a:noFill/>
          </a:ln>
        </p:spPr>
      </p:pic>
      <p:sp>
        <p:nvSpPr>
          <p:cNvPr id="339" name="Google Shape;339;p14"/>
          <p:cNvSpPr/>
          <p:nvPr/>
        </p:nvSpPr>
        <p:spPr>
          <a:xfrm>
            <a:off x="573924" y="8331537"/>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1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42" name="Google Shape;342;p14"/>
          <p:cNvPicPr preferRelativeResize="0"/>
          <p:nvPr/>
        </p:nvPicPr>
        <p:blipFill rotWithShape="1">
          <a:blip r:embed="rId7">
            <a:alphaModFix/>
          </a:blip>
          <a:srcRect/>
          <a:stretch/>
        </p:blipFill>
        <p:spPr>
          <a:xfrm>
            <a:off x="15697200" y="9183021"/>
            <a:ext cx="1727565" cy="628205"/>
          </a:xfrm>
          <a:prstGeom prst="rect">
            <a:avLst/>
          </a:prstGeom>
          <a:noFill/>
          <a:ln>
            <a:noFill/>
          </a:ln>
        </p:spPr>
      </p:pic>
      <p:sp>
        <p:nvSpPr>
          <p:cNvPr id="2" name="TextBox 1"/>
          <p:cNvSpPr txBox="1"/>
          <p:nvPr/>
        </p:nvSpPr>
        <p:spPr>
          <a:xfrm>
            <a:off x="1191491" y="8072289"/>
            <a:ext cx="14699673" cy="677108"/>
          </a:xfrm>
          <a:prstGeom prst="rect">
            <a:avLst/>
          </a:prstGeom>
          <a:noFill/>
        </p:spPr>
        <p:txBody>
          <a:bodyPr wrap="square" rtlCol="0">
            <a:spAutoFit/>
          </a:bodyPr>
          <a:lstStyle/>
          <a:p>
            <a:pPr lvl="0"/>
            <a:r>
              <a:rPr lang="el-GR" sz="1200" b="1" dirty="0">
                <a:solidFill>
                  <a:srgbClr val="121212"/>
                </a:solidFill>
              </a:rPr>
              <a:t>Περισσότερες πληροφορίες σχετικά με το Πλαίσιο Γνωστικής Μαθητείας μπορείτε να βρείτε εδώ: </a:t>
            </a:r>
            <a:r>
              <a:rPr lang="el-GR" sz="1200" b="1" u="sng" dirty="0">
                <a:solidFill>
                  <a:srgbClr val="121212"/>
                </a:solidFill>
                <a:hlinkClick r:id="rId8">
                  <a:extLst>
                    <a:ext uri="{A12FA001-AC4F-418D-AE19-62706E023703}">
                      <ahyp:hlinkClr xmlns:ahyp="http://schemas.microsoft.com/office/drawing/2018/hyperlinkcolor" val="tx"/>
                    </a:ext>
                  </a:extLst>
                </a:hlinkClick>
              </a:rPr>
              <a:t>https:</a:t>
            </a:r>
            <a:r>
              <a:rPr lang="el-GR" sz="1200" b="1" dirty="0">
                <a:solidFill>
                  <a:srgbClr val="121212"/>
                </a:solidFill>
              </a:rPr>
              <a:t>//www.mcw.edu/-/media/MCW/Education/Academic-Affairs/OEI/Faculty-Quick-Guides/Cognitive-Apprenticeship-Theory.pdf </a:t>
            </a:r>
            <a:endParaRPr lang="el-GR" sz="1200" dirty="0"/>
          </a:p>
          <a:p>
            <a:endParaRPr lang="en-US" dirty="0"/>
          </a:p>
        </p:txBody>
      </p:sp>
      <p:sp>
        <p:nvSpPr>
          <p:cNvPr id="3" name="Google Shape;205;p7">
            <a:extLst>
              <a:ext uri="{FF2B5EF4-FFF2-40B4-BE49-F238E27FC236}">
                <a16:creationId xmlns:a16="http://schemas.microsoft.com/office/drawing/2014/main" id="{09C1DDD7-8775-86D7-F705-0750433ECAE5}"/>
              </a:ext>
            </a:extLst>
          </p:cNvPr>
          <p:cNvSpPr txBox="1"/>
          <p:nvPr/>
        </p:nvSpPr>
        <p:spPr>
          <a:xfrm>
            <a:off x="5156771" y="8922812"/>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1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 name="Google Shape;349;p1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0" name="Google Shape;350;p1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1" name="Google Shape;351;p1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 name="Google Shape;352;p1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1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 name="Google Shape;354;p15"/>
          <p:cNvSpPr txBox="1"/>
          <p:nvPr/>
        </p:nvSpPr>
        <p:spPr>
          <a:xfrm>
            <a:off x="818920" y="1579139"/>
            <a:ext cx="12181388" cy="1163588"/>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a:solidFill>
                  <a:srgbClr val="033C5B"/>
                </a:solidFill>
                <a:latin typeface="Arial"/>
                <a:ea typeface="Arial"/>
                <a:cs typeface="Arial"/>
                <a:sym typeface="Arial"/>
              </a:rPr>
              <a:t>Μέθοδοι προσαρμογής για την ΕΕΚ</a:t>
            </a:r>
            <a:endParaRPr sz="6000">
              <a:solidFill>
                <a:srgbClr val="033C5B"/>
              </a:solidFill>
              <a:latin typeface="Arial"/>
              <a:ea typeface="Arial"/>
              <a:cs typeface="Arial"/>
              <a:sym typeface="Arial"/>
            </a:endParaRPr>
          </a:p>
        </p:txBody>
      </p:sp>
      <p:sp>
        <p:nvSpPr>
          <p:cNvPr id="355" name="Google Shape;355;p15"/>
          <p:cNvSpPr txBox="1"/>
          <p:nvPr/>
        </p:nvSpPr>
        <p:spPr>
          <a:xfrm>
            <a:off x="990600" y="2840960"/>
            <a:ext cx="8801100" cy="555844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400" b="1" dirty="0" err="1">
                <a:solidFill>
                  <a:srgbClr val="121212"/>
                </a:solidFill>
                <a:latin typeface="Arial"/>
                <a:ea typeface="Arial"/>
                <a:cs typeface="Arial"/>
                <a:sym typeface="Arial"/>
              </a:rPr>
              <a:t>Κοινότητες</a:t>
            </a:r>
            <a:r>
              <a:rPr lang="en-GB" sz="2400" b="1" dirty="0">
                <a:solidFill>
                  <a:srgbClr val="121212"/>
                </a:solidFill>
                <a:latin typeface="Arial"/>
                <a:ea typeface="Arial"/>
                <a:cs typeface="Arial"/>
                <a:sym typeface="Arial"/>
              </a:rPr>
              <a:t> πρα</a:t>
            </a:r>
            <a:r>
              <a:rPr lang="en-GB" sz="2400" b="1" dirty="0" err="1">
                <a:solidFill>
                  <a:srgbClr val="121212"/>
                </a:solidFill>
                <a:latin typeface="Arial"/>
                <a:ea typeface="Arial"/>
                <a:cs typeface="Arial"/>
                <a:sym typeface="Arial"/>
              </a:rPr>
              <a:t>κτικής</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dirty="0">
                <a:solidFill>
                  <a:srgbClr val="121212"/>
                </a:solidFill>
                <a:latin typeface="Arial"/>
                <a:ea typeface="Arial"/>
                <a:cs typeface="Arial"/>
                <a:sym typeface="Arial"/>
              </a:rPr>
              <a:t>Βα</a:t>
            </a:r>
            <a:r>
              <a:rPr lang="en-GB" sz="2400" dirty="0" err="1">
                <a:solidFill>
                  <a:srgbClr val="121212"/>
                </a:solidFill>
                <a:latin typeface="Arial"/>
                <a:ea typeface="Arial"/>
                <a:cs typeface="Arial"/>
                <a:sym typeface="Arial"/>
              </a:rPr>
              <a:t>σικοί</a:t>
            </a:r>
            <a:r>
              <a:rPr lang="en-GB" sz="2400" dirty="0">
                <a:solidFill>
                  <a:srgbClr val="121212"/>
                </a:solidFill>
                <a:latin typeface="Arial"/>
                <a:ea typeface="Arial"/>
                <a:cs typeface="Arial"/>
                <a:sym typeface="Arial"/>
              </a:rPr>
              <a:t> υπ</a:t>
            </a:r>
            <a:r>
              <a:rPr lang="en-GB" sz="2400" dirty="0" err="1">
                <a:solidFill>
                  <a:srgbClr val="121212"/>
                </a:solidFill>
                <a:latin typeface="Arial"/>
                <a:ea typeface="Arial"/>
                <a:cs typeface="Arial"/>
                <a:sym typeface="Arial"/>
              </a:rPr>
              <a:t>οστηρικτές</a:t>
            </a:r>
            <a:r>
              <a:rPr lang="en-GB" sz="2400" dirty="0">
                <a:solidFill>
                  <a:srgbClr val="121212"/>
                </a:solidFill>
                <a:latin typeface="Arial"/>
                <a:ea typeface="Arial"/>
                <a:cs typeface="Arial"/>
                <a:sym typeface="Arial"/>
              </a:rPr>
              <a:t>: Snyder</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dirty="0" err="1">
                <a:solidFill>
                  <a:srgbClr val="121212"/>
                </a:solidFill>
                <a:latin typeface="Arial"/>
                <a:ea typeface="Arial"/>
                <a:cs typeface="Arial"/>
                <a:sym typeface="Arial"/>
              </a:rPr>
              <a:t>Έννοι</a:t>
            </a:r>
            <a:r>
              <a:rPr lang="en-GB" sz="2400" dirty="0">
                <a:solidFill>
                  <a:srgbClr val="121212"/>
                </a:solidFill>
                <a:latin typeface="Arial"/>
                <a:ea typeface="Arial"/>
                <a:cs typeface="Arial"/>
                <a:sym typeface="Arial"/>
              </a:rPr>
              <a:t>α: Μάθηση ως συμμετοχή στις κοινές πρακτικές μιας κοινότητας που ασχολείται με έναν κοινό τομέα της ανθρώπινης προσπάθειας.</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dirty="0" err="1">
                <a:solidFill>
                  <a:srgbClr val="121212"/>
                </a:solidFill>
                <a:latin typeface="Arial"/>
                <a:ea typeface="Arial"/>
                <a:cs typeface="Arial"/>
                <a:sym typeface="Arial"/>
              </a:rPr>
              <a:t>Εφ</a:t>
            </a:r>
            <a:r>
              <a:rPr lang="en-GB" sz="2400" dirty="0">
                <a:solidFill>
                  <a:srgbClr val="121212"/>
                </a:solidFill>
                <a:latin typeface="Arial"/>
                <a:ea typeface="Arial"/>
                <a:cs typeface="Arial"/>
                <a:sym typeface="Arial"/>
              </a:rPr>
              <a:t>αρμογή στην ΕΕΚ: Ενθαρρύνει το σχηματισμό κοινοτήτων μάθησης όπου οι σπουδαστές και οι εκπαιδευτές της ΕΕΚ μοιράζονται συνεχώς γνώσεις και δεξιότητες.</a:t>
            </a:r>
            <a:endParaRPr sz="1200" dirty="0"/>
          </a:p>
          <a:p>
            <a:pPr marL="457200" marR="0" lvl="0" indent="-292100" algn="l" rtl="0">
              <a:lnSpc>
                <a:spcPct val="140000"/>
              </a:lnSpc>
              <a:spcBef>
                <a:spcPts val="0"/>
              </a:spcBef>
              <a:spcAft>
                <a:spcPts val="0"/>
              </a:spcAft>
              <a:buClr>
                <a:schemeClr val="dk1"/>
              </a:buClr>
              <a:buSzPts val="2600"/>
              <a:buFont typeface="Arial"/>
              <a:buNone/>
            </a:pPr>
            <a:endParaRPr sz="2600" dirty="0">
              <a:solidFill>
                <a:srgbClr val="121212"/>
              </a:solidFill>
              <a:latin typeface="Arial"/>
              <a:ea typeface="Arial"/>
              <a:cs typeface="Arial"/>
              <a:sym typeface="Arial"/>
            </a:endParaRPr>
          </a:p>
          <a:p>
            <a:pPr marL="0" marR="0" lvl="0" indent="0" algn="l" rtl="0">
              <a:spcBef>
                <a:spcPts val="0"/>
              </a:spcBef>
              <a:spcAft>
                <a:spcPts val="0"/>
              </a:spcAft>
              <a:buNone/>
            </a:pPr>
            <a:r>
              <a:rPr lang="en-GB" b="1" dirty="0" err="1">
                <a:solidFill>
                  <a:srgbClr val="121212"/>
                </a:solidFill>
                <a:latin typeface="Arial"/>
                <a:ea typeface="Arial"/>
                <a:cs typeface="Arial"/>
                <a:sym typeface="Arial"/>
              </a:rPr>
              <a:t>Περισσότερες</a:t>
            </a:r>
            <a:r>
              <a:rPr lang="en-GB" b="1" dirty="0">
                <a:solidFill>
                  <a:srgbClr val="121212"/>
                </a:solidFill>
                <a:latin typeface="Arial"/>
                <a:ea typeface="Arial"/>
                <a:cs typeface="Arial"/>
                <a:sym typeface="Arial"/>
              </a:rPr>
              <a:t> π</a:t>
            </a:r>
            <a:r>
              <a:rPr lang="en-GB" b="1" dirty="0" err="1">
                <a:solidFill>
                  <a:srgbClr val="121212"/>
                </a:solidFill>
                <a:latin typeface="Arial"/>
                <a:ea typeface="Arial"/>
                <a:cs typeface="Arial"/>
                <a:sym typeface="Arial"/>
              </a:rPr>
              <a:t>ληροφορίες</a:t>
            </a:r>
            <a:r>
              <a:rPr lang="en-GB" b="1" dirty="0">
                <a:solidFill>
                  <a:srgbClr val="121212"/>
                </a:solidFill>
                <a:latin typeface="Arial"/>
                <a:ea typeface="Arial"/>
                <a:cs typeface="Arial"/>
                <a:sym typeface="Arial"/>
              </a:rPr>
              <a:t> μπ</a:t>
            </a:r>
            <a:r>
              <a:rPr lang="en-GB" b="1" dirty="0" err="1">
                <a:solidFill>
                  <a:srgbClr val="121212"/>
                </a:solidFill>
                <a:latin typeface="Arial"/>
                <a:ea typeface="Arial"/>
                <a:cs typeface="Arial"/>
                <a:sym typeface="Arial"/>
              </a:rPr>
              <a:t>ορείτε</a:t>
            </a:r>
            <a:r>
              <a:rPr lang="en-GB" b="1" dirty="0">
                <a:solidFill>
                  <a:srgbClr val="121212"/>
                </a:solidFill>
                <a:latin typeface="Arial"/>
                <a:ea typeface="Arial"/>
                <a:cs typeface="Arial"/>
                <a:sym typeface="Arial"/>
              </a:rPr>
              <a:t> να β</a:t>
            </a:r>
            <a:r>
              <a:rPr lang="en-GB" b="1" dirty="0" err="1">
                <a:solidFill>
                  <a:srgbClr val="121212"/>
                </a:solidFill>
                <a:latin typeface="Arial"/>
                <a:ea typeface="Arial"/>
                <a:cs typeface="Arial"/>
                <a:sym typeface="Arial"/>
              </a:rPr>
              <a:t>ρείτε</a:t>
            </a:r>
            <a:r>
              <a:rPr lang="en-GB" b="1" dirty="0">
                <a:solidFill>
                  <a:srgbClr val="121212"/>
                </a:solidFill>
                <a:latin typeface="Arial"/>
                <a:ea typeface="Arial"/>
                <a:cs typeface="Arial"/>
                <a:sym typeface="Arial"/>
              </a:rPr>
              <a:t> </a:t>
            </a:r>
            <a:r>
              <a:rPr lang="en-GB" b="1" dirty="0" err="1">
                <a:solidFill>
                  <a:srgbClr val="121212"/>
                </a:solidFill>
                <a:latin typeface="Arial"/>
                <a:ea typeface="Arial"/>
                <a:cs typeface="Arial"/>
                <a:sym typeface="Arial"/>
              </a:rPr>
              <a:t>εδώ</a:t>
            </a:r>
            <a:r>
              <a:rPr lang="en-GB" b="1" dirty="0">
                <a:solidFill>
                  <a:srgbClr val="121212"/>
                </a:solidFill>
                <a:latin typeface="Arial"/>
                <a:ea typeface="Arial"/>
                <a:cs typeface="Arial"/>
                <a:sym typeface="Arial"/>
              </a:rPr>
              <a:t>: </a:t>
            </a:r>
            <a:r>
              <a:rPr lang="en-GB" b="1" u="sng" dirty="0">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https://www.communityofpractice.ca/background/what-is-a-community-of-practice/#:~:text=A%20community%20of%20practice%20(CoP,both%20individual%20and%20group%20goals</a:t>
            </a:r>
            <a:r>
              <a:rPr lang="en-GB" b="1" dirty="0">
                <a:solidFill>
                  <a:srgbClr val="121212"/>
                </a:solidFill>
                <a:latin typeface="Arial"/>
                <a:ea typeface="Arial"/>
                <a:cs typeface="Arial"/>
                <a:sym typeface="Arial"/>
              </a:rPr>
              <a:t>. </a:t>
            </a:r>
            <a:endParaRPr b="1" dirty="0">
              <a:solidFill>
                <a:srgbClr val="121212"/>
              </a:solidFill>
              <a:latin typeface="Arial"/>
              <a:ea typeface="Arial"/>
              <a:cs typeface="Arial"/>
              <a:sym typeface="Arial"/>
            </a:endParaRPr>
          </a:p>
        </p:txBody>
      </p:sp>
      <p:sp>
        <p:nvSpPr>
          <p:cNvPr id="356" name="Google Shape;356;p1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57" name="Google Shape;357;p15" descr="A diagram of a community of practice&#10;&#10;Description automatically generated"/>
          <p:cNvPicPr preferRelativeResize="0"/>
          <p:nvPr/>
        </p:nvPicPr>
        <p:blipFill rotWithShape="1">
          <a:blip r:embed="rId5">
            <a:alphaModFix/>
          </a:blip>
          <a:srcRect/>
          <a:stretch/>
        </p:blipFill>
        <p:spPr>
          <a:xfrm>
            <a:off x="9675751" y="2886896"/>
            <a:ext cx="6071740" cy="4985299"/>
          </a:xfrm>
          <a:prstGeom prst="rect">
            <a:avLst/>
          </a:prstGeom>
          <a:noFill/>
          <a:ln>
            <a:noFill/>
          </a:ln>
        </p:spPr>
      </p:pic>
      <p:sp>
        <p:nvSpPr>
          <p:cNvPr id="358" name="Google Shape;358;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 name="Google Shape;359;p1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61" name="Google Shape;361;p15"/>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2" name="Google Shape;205;p7">
            <a:extLst>
              <a:ext uri="{FF2B5EF4-FFF2-40B4-BE49-F238E27FC236}">
                <a16:creationId xmlns:a16="http://schemas.microsoft.com/office/drawing/2014/main" id="{EAF9973D-C1A3-7B96-ED0A-C0E7E0215D8F}"/>
              </a:ext>
            </a:extLst>
          </p:cNvPr>
          <p:cNvSpPr txBox="1"/>
          <p:nvPr/>
        </p:nvSpPr>
        <p:spPr>
          <a:xfrm>
            <a:off x="5156771" y="8922812"/>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1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1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1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 name="Google Shape;370;p1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1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2" name="Google Shape;372;p1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16"/>
          <p:cNvSpPr txBox="1"/>
          <p:nvPr/>
        </p:nvSpPr>
        <p:spPr>
          <a:xfrm>
            <a:off x="818919" y="1579138"/>
            <a:ext cx="15210789" cy="1486561"/>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dirty="0" err="1">
                <a:solidFill>
                  <a:srgbClr val="033C5B"/>
                </a:solidFill>
                <a:latin typeface="Arial"/>
                <a:ea typeface="Arial"/>
                <a:cs typeface="Arial"/>
                <a:sym typeface="Arial"/>
              </a:rPr>
              <a:t>Εφ</a:t>
            </a:r>
            <a:r>
              <a:rPr lang="en-GB" sz="6000" dirty="0">
                <a:solidFill>
                  <a:srgbClr val="033C5B"/>
                </a:solidFill>
                <a:latin typeface="Arial"/>
                <a:ea typeface="Arial"/>
                <a:cs typeface="Arial"/>
                <a:sym typeface="Arial"/>
              </a:rPr>
              <a:t>αρμογή της συνεργατικής διδασκαλίας</a:t>
            </a:r>
            <a:endParaRPr sz="6000" dirty="0">
              <a:solidFill>
                <a:srgbClr val="033C5B"/>
              </a:solidFill>
              <a:latin typeface="Arial"/>
              <a:ea typeface="Arial"/>
              <a:cs typeface="Arial"/>
              <a:sym typeface="Arial"/>
            </a:endParaRPr>
          </a:p>
        </p:txBody>
      </p:sp>
      <p:sp>
        <p:nvSpPr>
          <p:cNvPr id="374" name="Google Shape;374;p16"/>
          <p:cNvSpPr txBox="1"/>
          <p:nvPr/>
        </p:nvSpPr>
        <p:spPr>
          <a:xfrm>
            <a:off x="2097434" y="3188644"/>
            <a:ext cx="3291413" cy="500009"/>
          </a:xfrm>
          <a:prstGeom prst="rect">
            <a:avLst/>
          </a:prstGeom>
          <a:noFill/>
          <a:ln>
            <a:noFill/>
          </a:ln>
        </p:spPr>
        <p:txBody>
          <a:bodyPr spcFirstLastPara="1" wrap="square" lIns="0" tIns="0" rIns="0" bIns="0" anchor="t" anchorCtr="0">
            <a:spAutoFit/>
          </a:bodyPr>
          <a:lstStyle/>
          <a:p>
            <a:pPr marL="0" marR="0" lvl="0" indent="0" algn="l" rtl="0">
              <a:lnSpc>
                <a:spcPct val="91000"/>
              </a:lnSpc>
              <a:spcBef>
                <a:spcPts val="0"/>
              </a:spcBef>
              <a:spcAft>
                <a:spcPts val="0"/>
              </a:spcAft>
              <a:buNone/>
            </a:pPr>
            <a:r>
              <a:rPr lang="en-GB" sz="4000" b="1">
                <a:solidFill>
                  <a:srgbClr val="121212"/>
                </a:solidFill>
                <a:latin typeface="Arial"/>
                <a:ea typeface="Arial"/>
                <a:cs typeface="Arial"/>
                <a:sym typeface="Arial"/>
              </a:rPr>
              <a:t>TIPS</a:t>
            </a:r>
            <a:endParaRPr sz="4000">
              <a:solidFill>
                <a:srgbClr val="121212"/>
              </a:solidFill>
              <a:latin typeface="Arial"/>
              <a:ea typeface="Arial"/>
              <a:cs typeface="Arial"/>
              <a:sym typeface="Arial"/>
            </a:endParaRPr>
          </a:p>
        </p:txBody>
      </p:sp>
      <p:sp>
        <p:nvSpPr>
          <p:cNvPr id="375" name="Google Shape;375;p1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6" name="Google Shape;376;p16" descr="Lights On with solid fill"/>
          <p:cNvPicPr preferRelativeResize="0"/>
          <p:nvPr/>
        </p:nvPicPr>
        <p:blipFill rotWithShape="1">
          <a:blip r:embed="rId4">
            <a:alphaModFix/>
          </a:blip>
          <a:srcRect/>
          <a:stretch/>
        </p:blipFill>
        <p:spPr>
          <a:xfrm>
            <a:off x="14823239" y="1579138"/>
            <a:ext cx="1246758" cy="1246758"/>
          </a:xfrm>
          <a:prstGeom prst="rect">
            <a:avLst/>
          </a:prstGeom>
          <a:noFill/>
          <a:ln>
            <a:noFill/>
          </a:ln>
        </p:spPr>
      </p:pic>
      <p:sp>
        <p:nvSpPr>
          <p:cNvPr id="377" name="Google Shape;377;p16"/>
          <p:cNvSpPr txBox="1"/>
          <p:nvPr/>
        </p:nvSpPr>
        <p:spPr>
          <a:xfrm>
            <a:off x="1545694" y="3894912"/>
            <a:ext cx="12306300" cy="4653582"/>
          </a:xfrm>
          <a:prstGeom prst="rect">
            <a:avLst/>
          </a:prstGeom>
          <a:noFill/>
          <a:ln>
            <a:noFill/>
          </a:ln>
        </p:spPr>
        <p:txBody>
          <a:bodyPr spcFirstLastPara="1" wrap="square" lIns="0" tIns="0" rIns="0" bIns="0" anchor="t" anchorCtr="0">
            <a:spAutoFit/>
          </a:bodyPr>
          <a:lstStyle/>
          <a:p>
            <a:pPr marL="457200" marR="0" lvl="0" indent="-457200" algn="l" rtl="0">
              <a:lnSpc>
                <a:spcPct val="140000"/>
              </a:lnSpc>
              <a:spcBef>
                <a:spcPts val="0"/>
              </a:spcBef>
              <a:spcAft>
                <a:spcPts val="0"/>
              </a:spcAft>
              <a:buClr>
                <a:srgbClr val="121212"/>
              </a:buClr>
              <a:buSzPts val="2600"/>
              <a:buFont typeface="Arial"/>
              <a:buChar char="•"/>
            </a:pPr>
            <a:r>
              <a:rPr lang="en-GB" sz="2400" dirty="0" err="1">
                <a:solidFill>
                  <a:srgbClr val="121212"/>
                </a:solidFill>
                <a:latin typeface="Arial"/>
                <a:ea typeface="Arial"/>
                <a:cs typeface="Arial"/>
                <a:sym typeface="Arial"/>
              </a:rPr>
              <a:t>Εξ</a:t>
            </a:r>
            <a:r>
              <a:rPr lang="en-GB" sz="2400" dirty="0">
                <a:solidFill>
                  <a:srgbClr val="121212"/>
                </a:solidFill>
                <a:latin typeface="Arial"/>
                <a:ea typeface="Arial"/>
                <a:cs typeface="Arial"/>
                <a:sym typeface="Arial"/>
              </a:rPr>
              <a:t>ασφάλιση συνάφειας: Προσαρμόστε τα συνεργατικά έργα ώστε να ευθυγραμμίζονται με τις τρέχουσες πρακτικές και τεχνολογίες του κλάδου.</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dirty="0" err="1">
                <a:solidFill>
                  <a:srgbClr val="121212"/>
                </a:solidFill>
                <a:latin typeface="Arial"/>
                <a:ea typeface="Arial"/>
                <a:cs typeface="Arial"/>
                <a:sym typeface="Arial"/>
              </a:rPr>
              <a:t>Αν</a:t>
            </a:r>
            <a:r>
              <a:rPr lang="en-GB" sz="2400" dirty="0">
                <a:solidFill>
                  <a:srgbClr val="121212"/>
                </a:solidFill>
                <a:latin typeface="Arial"/>
                <a:ea typeface="Arial"/>
                <a:cs typeface="Arial"/>
                <a:sym typeface="Arial"/>
              </a:rPr>
              <a:t>αδοχή οργανισμού: Ενθαρρύνετε τους μαθητές να αναλάβουν την ευθύνη της μάθησής τους μέσω της επιλογής των θεμάτων και των ρόλων του έργου.</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dirty="0" err="1">
                <a:solidFill>
                  <a:srgbClr val="121212"/>
                </a:solidFill>
                <a:latin typeface="Arial"/>
                <a:ea typeface="Arial"/>
                <a:cs typeface="Arial"/>
                <a:sym typeface="Arial"/>
              </a:rPr>
              <a:t>Αν</a:t>
            </a:r>
            <a:r>
              <a:rPr lang="en-GB" sz="2400" dirty="0">
                <a:solidFill>
                  <a:srgbClr val="121212"/>
                </a:solidFill>
                <a:latin typeface="Arial"/>
                <a:ea typeface="Arial"/>
                <a:cs typeface="Arial"/>
                <a:sym typeface="Arial"/>
              </a:rPr>
              <a:t>αστοχασμός και προσαρμογή: Χρησιμοποιήστε τακτικές συνεδρίες ανατροφοδότησης για να βελτιώσετε τις μεθόδους συνεργασίας, διασφαλίζοντας ότι ανταποκρίνονται στις ανάγκες των μαθητών και του κλάδου.</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dirty="0" err="1">
                <a:solidFill>
                  <a:srgbClr val="121212"/>
                </a:solidFill>
                <a:latin typeface="Arial"/>
                <a:ea typeface="Arial"/>
                <a:cs typeface="Arial"/>
                <a:sym typeface="Arial"/>
              </a:rPr>
              <a:t>Χρήση</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της</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τεχνολογί</a:t>
            </a:r>
            <a:r>
              <a:rPr lang="en-GB" sz="2400" dirty="0">
                <a:solidFill>
                  <a:srgbClr val="121212"/>
                </a:solidFill>
                <a:latin typeface="Arial"/>
                <a:ea typeface="Arial"/>
                <a:cs typeface="Arial"/>
                <a:sym typeface="Arial"/>
              </a:rPr>
              <a:t>ας: Αξιοποιήστε τα ψηφιακά εργαλεία που είναι διαδεδομένα στον κλάδο για τη διευκόλυνση της συνεργασίας και της διαχείρισης έργων.</a:t>
            </a:r>
            <a:endParaRPr sz="2400" dirty="0">
              <a:solidFill>
                <a:srgbClr val="121212"/>
              </a:solidFill>
              <a:latin typeface="Arial"/>
              <a:ea typeface="Arial"/>
              <a:cs typeface="Arial"/>
              <a:sym typeface="Arial"/>
            </a:endParaRPr>
          </a:p>
        </p:txBody>
      </p:sp>
      <p:sp>
        <p:nvSpPr>
          <p:cNvPr id="378" name="Google Shape;378;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p1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81" name="Google Shape;381;p16"/>
          <p:cNvPicPr preferRelativeResize="0"/>
          <p:nvPr/>
        </p:nvPicPr>
        <p:blipFill rotWithShape="1">
          <a:blip r:embed="rId7">
            <a:alphaModFix/>
          </a:blip>
          <a:srcRect/>
          <a:stretch/>
        </p:blipFill>
        <p:spPr>
          <a:xfrm>
            <a:off x="15697200" y="9183021"/>
            <a:ext cx="1727565" cy="628205"/>
          </a:xfrm>
          <a:prstGeom prst="rect">
            <a:avLst/>
          </a:prstGeom>
          <a:noFill/>
          <a:ln>
            <a:noFill/>
          </a:ln>
        </p:spPr>
      </p:pic>
      <p:sp>
        <p:nvSpPr>
          <p:cNvPr id="2" name="Google Shape;205;p7">
            <a:extLst>
              <a:ext uri="{FF2B5EF4-FFF2-40B4-BE49-F238E27FC236}">
                <a16:creationId xmlns:a16="http://schemas.microsoft.com/office/drawing/2014/main" id="{74B78CB5-55E3-3728-F80B-847D099D1971}"/>
              </a:ext>
            </a:extLst>
          </p:cNvPr>
          <p:cNvSpPr txBox="1"/>
          <p:nvPr/>
        </p:nvSpPr>
        <p:spPr>
          <a:xfrm>
            <a:off x="5156771" y="8922812"/>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1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1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389;p1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1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1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392;p17"/>
          <p:cNvSpPr txBox="1"/>
          <p:nvPr/>
        </p:nvSpPr>
        <p:spPr>
          <a:xfrm>
            <a:off x="815419" y="1152921"/>
            <a:ext cx="15584862" cy="1486561"/>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dirty="0" err="1">
                <a:solidFill>
                  <a:srgbClr val="033C5B"/>
                </a:solidFill>
                <a:latin typeface="Arial"/>
                <a:ea typeface="Arial"/>
                <a:cs typeface="Arial"/>
                <a:sym typeface="Arial"/>
              </a:rPr>
              <a:t>Τεχνολογικά</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εργ</a:t>
            </a:r>
            <a:r>
              <a:rPr lang="en-GB" sz="6000" dirty="0">
                <a:solidFill>
                  <a:srgbClr val="033C5B"/>
                </a:solidFill>
                <a:latin typeface="Arial"/>
                <a:ea typeface="Arial"/>
                <a:cs typeface="Arial"/>
                <a:sym typeface="Arial"/>
              </a:rPr>
              <a:t>αλεία για συνεργασία</a:t>
            </a:r>
            <a:endParaRPr sz="6000" dirty="0">
              <a:solidFill>
                <a:srgbClr val="033C5B"/>
              </a:solidFill>
              <a:latin typeface="Arial"/>
              <a:ea typeface="Arial"/>
              <a:cs typeface="Arial"/>
              <a:sym typeface="Arial"/>
            </a:endParaRPr>
          </a:p>
        </p:txBody>
      </p:sp>
      <p:sp>
        <p:nvSpPr>
          <p:cNvPr id="393" name="Google Shape;393;p17"/>
          <p:cNvSpPr txBox="1"/>
          <p:nvPr/>
        </p:nvSpPr>
        <p:spPr>
          <a:xfrm>
            <a:off x="2175060" y="2882775"/>
            <a:ext cx="3291413" cy="961674"/>
          </a:xfrm>
          <a:prstGeom prst="rect">
            <a:avLst/>
          </a:prstGeom>
          <a:noFill/>
          <a:ln>
            <a:noFill/>
          </a:ln>
        </p:spPr>
        <p:txBody>
          <a:bodyPr spcFirstLastPara="1" wrap="square" lIns="0" tIns="0" rIns="0" bIns="0" anchor="t" anchorCtr="0">
            <a:spAutoFit/>
          </a:bodyPr>
          <a:lstStyle/>
          <a:p>
            <a:pPr marL="0" marR="0" lvl="0" indent="0" algn="l" rtl="0">
              <a:lnSpc>
                <a:spcPct val="91000"/>
              </a:lnSpc>
              <a:spcBef>
                <a:spcPts val="0"/>
              </a:spcBef>
              <a:spcAft>
                <a:spcPts val="0"/>
              </a:spcAft>
              <a:buNone/>
            </a:pPr>
            <a:r>
              <a:rPr lang="en-GB" sz="4000" b="1">
                <a:solidFill>
                  <a:srgbClr val="121212"/>
                </a:solidFill>
                <a:latin typeface="Arial"/>
                <a:ea typeface="Arial"/>
                <a:cs typeface="Arial"/>
                <a:sym typeface="Arial"/>
              </a:rPr>
              <a:t>APPS &amp; πλατφόρμες</a:t>
            </a:r>
            <a:endParaRPr sz="4000">
              <a:solidFill>
                <a:srgbClr val="121212"/>
              </a:solidFill>
              <a:latin typeface="Arial"/>
              <a:ea typeface="Arial"/>
              <a:cs typeface="Arial"/>
              <a:sym typeface="Arial"/>
            </a:endParaRPr>
          </a:p>
        </p:txBody>
      </p:sp>
      <p:sp>
        <p:nvSpPr>
          <p:cNvPr id="394" name="Google Shape;394;p1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5" name="Google Shape;395;p17" descr="Lights On with solid fill"/>
          <p:cNvPicPr preferRelativeResize="0"/>
          <p:nvPr/>
        </p:nvPicPr>
        <p:blipFill rotWithShape="1">
          <a:blip r:embed="rId4">
            <a:alphaModFix/>
          </a:blip>
          <a:srcRect/>
          <a:stretch/>
        </p:blipFill>
        <p:spPr>
          <a:xfrm>
            <a:off x="815419" y="2547228"/>
            <a:ext cx="1246758" cy="1246758"/>
          </a:xfrm>
          <a:prstGeom prst="rect">
            <a:avLst/>
          </a:prstGeom>
          <a:noFill/>
          <a:ln>
            <a:noFill/>
          </a:ln>
        </p:spPr>
      </p:pic>
      <p:sp>
        <p:nvSpPr>
          <p:cNvPr id="396" name="Google Shape;396;p17"/>
          <p:cNvSpPr txBox="1"/>
          <p:nvPr/>
        </p:nvSpPr>
        <p:spPr>
          <a:xfrm>
            <a:off x="1238586" y="3844449"/>
            <a:ext cx="7905414" cy="400725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dirty="0" err="1">
                <a:solidFill>
                  <a:srgbClr val="121212"/>
                </a:solidFill>
                <a:latin typeface="Arial"/>
                <a:ea typeface="Arial"/>
                <a:cs typeface="Arial"/>
                <a:sym typeface="Arial"/>
              </a:rPr>
              <a:t>Συνεργ</a:t>
            </a:r>
            <a:r>
              <a:rPr lang="en-GB" sz="2600" b="1" dirty="0">
                <a:solidFill>
                  <a:srgbClr val="121212"/>
                </a:solidFill>
                <a:latin typeface="Arial"/>
                <a:ea typeface="Arial"/>
                <a:cs typeface="Arial"/>
                <a:sym typeface="Arial"/>
              </a:rPr>
              <a:t>ασία και ομαδική εργασία</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Slack</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Μι</a:t>
            </a:r>
            <a:r>
              <a:rPr lang="en-GB" sz="2000" dirty="0">
                <a:solidFill>
                  <a:srgbClr val="121212"/>
                </a:solidFill>
                <a:latin typeface="Arial"/>
                <a:ea typeface="Arial"/>
                <a:cs typeface="Arial"/>
                <a:sym typeface="Arial"/>
              </a:rPr>
              <a:t>α εφαρμογή ανταλλαγής μηνυμάτων που διευκολύνει την επικοινωνία και τη συνεργασία της ομάδας μέσω καναλιών αφιερωμένων σε συγκεκριμένα θέματα ή έργα.</a:t>
            </a:r>
            <a:endParaRPr sz="11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Trello</a:t>
            </a:r>
            <a:r>
              <a:rPr lang="en-GB" sz="2000" dirty="0">
                <a:solidFill>
                  <a:srgbClr val="121212"/>
                </a:solidFill>
                <a:latin typeface="Arial"/>
                <a:ea typeface="Arial"/>
                <a:cs typeface="Arial"/>
                <a:sym typeface="Arial"/>
              </a:rPr>
              <a:t>: </a:t>
            </a:r>
            <a:r>
              <a:rPr lang="el-GR" sz="2000" dirty="0">
                <a:solidFill>
                  <a:srgbClr val="121212"/>
                </a:solidFill>
              </a:rPr>
              <a:t>Οργάνωση </a:t>
            </a:r>
            <a:r>
              <a:rPr lang="en-GB" sz="2000" dirty="0" err="1">
                <a:solidFill>
                  <a:srgbClr val="121212"/>
                </a:solidFill>
                <a:latin typeface="Arial"/>
                <a:ea typeface="Arial"/>
                <a:cs typeface="Arial"/>
                <a:sym typeface="Arial"/>
              </a:rPr>
              <a:t>σε</a:t>
            </a:r>
            <a:r>
              <a:rPr lang="en-GB" sz="2000" dirty="0">
                <a:solidFill>
                  <a:srgbClr val="121212"/>
                </a:solidFill>
                <a:latin typeface="Arial"/>
                <a:ea typeface="Arial"/>
                <a:cs typeface="Arial"/>
                <a:sym typeface="Arial"/>
              </a:rPr>
              <a:t> π</a:t>
            </a:r>
            <a:r>
              <a:rPr lang="en-GB" sz="2000" dirty="0" err="1">
                <a:solidFill>
                  <a:srgbClr val="121212"/>
                </a:solidFill>
                <a:latin typeface="Arial"/>
                <a:ea typeface="Arial"/>
                <a:cs typeface="Arial"/>
                <a:sym typeface="Arial"/>
              </a:rPr>
              <a:t>ίν</a:t>
            </a:r>
            <a:r>
              <a:rPr lang="en-GB" sz="2000" dirty="0">
                <a:solidFill>
                  <a:srgbClr val="121212"/>
                </a:solidFill>
                <a:latin typeface="Arial"/>
                <a:ea typeface="Arial"/>
                <a:cs typeface="Arial"/>
                <a:sym typeface="Arial"/>
              </a:rPr>
              <a:t>ακες, λίστες και κάρτες για την παρακολούθηση της προόδου και τη συνεργασία σε εργασίες.</a:t>
            </a:r>
            <a:endParaRPr sz="11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Microsoft Teams</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Συνδυάζει</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συνομιλί</a:t>
            </a:r>
            <a:r>
              <a:rPr lang="en-GB" sz="2000" dirty="0">
                <a:solidFill>
                  <a:srgbClr val="121212"/>
                </a:solidFill>
                <a:latin typeface="Arial"/>
                <a:ea typeface="Arial"/>
                <a:cs typeface="Arial"/>
                <a:sym typeface="Arial"/>
              </a:rPr>
              <a:t>α στο χώρο εργασίας, συναντήσεις, σημειώσεις και συνημμένα αρχεία. </a:t>
            </a:r>
            <a:r>
              <a:rPr lang="en-GB" sz="2000" dirty="0" err="1">
                <a:solidFill>
                  <a:srgbClr val="121212"/>
                </a:solidFill>
                <a:latin typeface="Arial"/>
                <a:ea typeface="Arial"/>
                <a:cs typeface="Arial"/>
                <a:sym typeface="Arial"/>
              </a:rPr>
              <a:t>Ενσωμ</a:t>
            </a:r>
            <a:r>
              <a:rPr lang="en-GB" sz="2000" dirty="0">
                <a:solidFill>
                  <a:srgbClr val="121212"/>
                </a:solidFill>
                <a:latin typeface="Arial"/>
                <a:ea typeface="Arial"/>
                <a:cs typeface="Arial"/>
                <a:sym typeface="Arial"/>
              </a:rPr>
              <a:t>ατώνεται με το Office 365 και υποστηρίζει τη συνεργασία στην τάξη.</a:t>
            </a:r>
            <a:endParaRPr sz="2000" dirty="0">
              <a:solidFill>
                <a:srgbClr val="121212"/>
              </a:solidFill>
              <a:latin typeface="Arial"/>
              <a:ea typeface="Arial"/>
              <a:cs typeface="Arial"/>
              <a:sym typeface="Arial"/>
            </a:endParaRPr>
          </a:p>
        </p:txBody>
      </p:sp>
      <p:pic>
        <p:nvPicPr>
          <p:cNvPr id="397" name="Google Shape;397;p17"/>
          <p:cNvPicPr preferRelativeResize="0"/>
          <p:nvPr/>
        </p:nvPicPr>
        <p:blipFill rotWithShape="1">
          <a:blip r:embed="rId8">
            <a:alphaModFix/>
          </a:blip>
          <a:srcRect/>
          <a:stretch/>
        </p:blipFill>
        <p:spPr>
          <a:xfrm>
            <a:off x="543300" y="4359791"/>
            <a:ext cx="1091212" cy="1071834"/>
          </a:xfrm>
          <a:prstGeom prst="rect">
            <a:avLst/>
          </a:prstGeom>
          <a:noFill/>
          <a:ln>
            <a:noFill/>
          </a:ln>
        </p:spPr>
      </p:pic>
      <p:pic>
        <p:nvPicPr>
          <p:cNvPr id="398" name="Google Shape;398;p17"/>
          <p:cNvPicPr preferRelativeResize="0"/>
          <p:nvPr/>
        </p:nvPicPr>
        <p:blipFill rotWithShape="1">
          <a:blip r:embed="rId9">
            <a:alphaModFix/>
          </a:blip>
          <a:srcRect/>
          <a:stretch/>
        </p:blipFill>
        <p:spPr>
          <a:xfrm>
            <a:off x="608248" y="5745620"/>
            <a:ext cx="961316" cy="962544"/>
          </a:xfrm>
          <a:prstGeom prst="rect">
            <a:avLst/>
          </a:prstGeom>
          <a:noFill/>
          <a:ln>
            <a:noFill/>
          </a:ln>
        </p:spPr>
      </p:pic>
      <p:pic>
        <p:nvPicPr>
          <p:cNvPr id="399" name="Google Shape;399;p17"/>
          <p:cNvPicPr preferRelativeResize="0"/>
          <p:nvPr/>
        </p:nvPicPr>
        <p:blipFill rotWithShape="1">
          <a:blip r:embed="rId10">
            <a:alphaModFix/>
          </a:blip>
          <a:srcRect/>
          <a:stretch/>
        </p:blipFill>
        <p:spPr>
          <a:xfrm>
            <a:off x="506122" y="7079708"/>
            <a:ext cx="1128390" cy="1051274"/>
          </a:xfrm>
          <a:prstGeom prst="rect">
            <a:avLst/>
          </a:prstGeom>
          <a:noFill/>
          <a:ln>
            <a:noFill/>
          </a:ln>
        </p:spPr>
      </p:pic>
      <p:sp>
        <p:nvSpPr>
          <p:cNvPr id="400" name="Google Shape;400;p17"/>
          <p:cNvSpPr txBox="1"/>
          <p:nvPr/>
        </p:nvSpPr>
        <p:spPr>
          <a:xfrm>
            <a:off x="9973126" y="3753575"/>
            <a:ext cx="8101799" cy="48690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dirty="0" err="1">
                <a:solidFill>
                  <a:srgbClr val="121212"/>
                </a:solidFill>
                <a:latin typeface="Arial"/>
                <a:ea typeface="Arial"/>
                <a:cs typeface="Arial"/>
                <a:sym typeface="Arial"/>
              </a:rPr>
              <a:t>Ανοιχτή</a:t>
            </a:r>
            <a:r>
              <a:rPr lang="en-GB" sz="2600" b="1" dirty="0">
                <a:solidFill>
                  <a:srgbClr val="121212"/>
                </a:solidFill>
                <a:latin typeface="Arial"/>
                <a:ea typeface="Arial"/>
                <a:cs typeface="Arial"/>
                <a:sym typeface="Arial"/>
              </a:rPr>
              <a:t> επ</a:t>
            </a:r>
            <a:r>
              <a:rPr lang="en-GB" sz="2600" b="1" dirty="0" err="1">
                <a:solidFill>
                  <a:srgbClr val="121212"/>
                </a:solidFill>
                <a:latin typeface="Arial"/>
                <a:ea typeface="Arial"/>
                <a:cs typeface="Arial"/>
                <a:sym typeface="Arial"/>
              </a:rPr>
              <a:t>ικοινωνί</a:t>
            </a:r>
            <a:r>
              <a:rPr lang="en-GB" sz="2600" b="1" dirty="0">
                <a:solidFill>
                  <a:srgbClr val="121212"/>
                </a:solidFill>
                <a:latin typeface="Arial"/>
                <a:ea typeface="Arial"/>
                <a:cs typeface="Arial"/>
                <a:sym typeface="Arial"/>
              </a:rPr>
              <a:t>α και ανατροφοδότηση</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err="1">
                <a:solidFill>
                  <a:srgbClr val="121212"/>
                </a:solidFill>
                <a:latin typeface="Arial"/>
                <a:ea typeface="Arial"/>
                <a:cs typeface="Arial"/>
                <a:sym typeface="Arial"/>
                <a:hlinkClick r:id="rId11">
                  <a:extLst>
                    <a:ext uri="{A12FA001-AC4F-418D-AE19-62706E023703}">
                      <ahyp:hlinkClr xmlns:ahyp="http://schemas.microsoft.com/office/drawing/2018/hyperlinkcolor" val="tx"/>
                    </a:ext>
                  </a:extLst>
                </a:hlinkClick>
              </a:rPr>
              <a:t>Φόρμες</a:t>
            </a:r>
            <a:r>
              <a:rPr lang="en-GB" sz="2000" u="sng" dirty="0">
                <a:solidFill>
                  <a:srgbClr val="121212"/>
                </a:solidFill>
                <a:latin typeface="Arial"/>
                <a:ea typeface="Arial"/>
                <a:cs typeface="Arial"/>
                <a:sym typeface="Arial"/>
                <a:hlinkClick r:id="rId11">
                  <a:extLst>
                    <a:ext uri="{A12FA001-AC4F-418D-AE19-62706E023703}">
                      <ahyp:hlinkClr xmlns:ahyp="http://schemas.microsoft.com/office/drawing/2018/hyperlinkcolor" val="tx"/>
                    </a:ext>
                  </a:extLst>
                </a:hlinkClick>
              </a:rPr>
              <a:t> Google</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Εύκολο</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στη</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χρήση</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εργ</a:t>
            </a:r>
            <a:r>
              <a:rPr lang="en-GB" sz="2000" dirty="0">
                <a:solidFill>
                  <a:srgbClr val="121212"/>
                </a:solidFill>
                <a:latin typeface="Arial"/>
                <a:ea typeface="Arial"/>
                <a:cs typeface="Arial"/>
                <a:sym typeface="Arial"/>
              </a:rPr>
              <a:t>αλείο για τη δημιουργία εντύπων ανατροφοδότησης, ερευνών και κουίζ για τη συλλογή πληροφοριών από τους μαθητές και το προσωπικό.</a:t>
            </a:r>
            <a:endParaRPr sz="11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err="1">
                <a:solidFill>
                  <a:srgbClr val="121212"/>
                </a:solidFill>
                <a:latin typeface="Arial"/>
                <a:ea typeface="Arial"/>
                <a:cs typeface="Arial"/>
                <a:sym typeface="Arial"/>
                <a:hlinkClick r:id="rId12">
                  <a:extLst>
                    <a:ext uri="{A12FA001-AC4F-418D-AE19-62706E023703}">
                      <ahyp:hlinkClr xmlns:ahyp="http://schemas.microsoft.com/office/drawing/2018/hyperlinkcolor" val="tx"/>
                    </a:ext>
                  </a:extLst>
                </a:hlinkClick>
              </a:rPr>
              <a:t>Μεντίμετρο</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Δι</a:t>
            </a:r>
            <a:r>
              <a:rPr lang="en-GB" sz="2000" dirty="0">
                <a:solidFill>
                  <a:srgbClr val="121212"/>
                </a:solidFill>
                <a:latin typeface="Arial"/>
                <a:ea typeface="Arial"/>
                <a:cs typeface="Arial"/>
                <a:sym typeface="Arial"/>
              </a:rPr>
              <a:t>αδραστικό λογισμικό παρουσιάσεων που επιτρέπει ανατροφοδότηση σε πραγματικό χρόνο, δημοσκοπήσεις και συνεδρίες ερωτήσεων και απαντήσεων, ενισχύοντας τη δέσμευση και την επικοινωνία.</a:t>
            </a:r>
            <a:endParaRPr sz="11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err="1">
                <a:solidFill>
                  <a:srgbClr val="121212"/>
                </a:solidFill>
                <a:latin typeface="Arial"/>
                <a:ea typeface="Arial"/>
                <a:cs typeface="Arial"/>
                <a:sym typeface="Arial"/>
                <a:hlinkClick r:id="rId13">
                  <a:extLst>
                    <a:ext uri="{A12FA001-AC4F-418D-AE19-62706E023703}">
                      <ahyp:hlinkClr xmlns:ahyp="http://schemas.microsoft.com/office/drawing/2018/hyperlinkcolor" val="tx"/>
                    </a:ext>
                  </a:extLst>
                </a:hlinkClick>
              </a:rPr>
              <a:t>Slido</a:t>
            </a:r>
            <a:r>
              <a:rPr lang="en-GB" sz="2000" dirty="0">
                <a:solidFill>
                  <a:srgbClr val="121212"/>
                </a:solidFill>
                <a:latin typeface="Arial"/>
                <a:ea typeface="Arial"/>
                <a:cs typeface="Arial"/>
                <a:sym typeface="Arial"/>
              </a:rPr>
              <a:t>: </a:t>
            </a:r>
            <a:r>
              <a:rPr lang="el-GR" sz="2000" dirty="0">
                <a:solidFill>
                  <a:srgbClr val="121212"/>
                </a:solidFill>
                <a:latin typeface="Arial"/>
                <a:ea typeface="Arial"/>
                <a:cs typeface="Arial"/>
                <a:sym typeface="Arial"/>
              </a:rPr>
              <a:t>Δ</a:t>
            </a:r>
            <a:r>
              <a:rPr lang="en-GB" sz="2000" dirty="0" err="1">
                <a:solidFill>
                  <a:srgbClr val="121212"/>
                </a:solidFill>
                <a:latin typeface="Arial"/>
                <a:ea typeface="Arial"/>
                <a:cs typeface="Arial"/>
                <a:sym typeface="Arial"/>
              </a:rPr>
              <a:t>ιευκολύνει</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την</a:t>
            </a:r>
            <a:r>
              <a:rPr lang="en-GB" sz="2000" dirty="0">
                <a:solidFill>
                  <a:srgbClr val="121212"/>
                </a:solidFill>
                <a:latin typeface="Arial"/>
                <a:ea typeface="Arial"/>
                <a:cs typeface="Arial"/>
                <a:sym typeface="Arial"/>
              </a:rPr>
              <a:t> α</a:t>
            </a:r>
            <a:r>
              <a:rPr lang="en-GB" sz="2000" dirty="0" err="1">
                <a:solidFill>
                  <a:srgbClr val="121212"/>
                </a:solidFill>
                <a:latin typeface="Arial"/>
                <a:ea typeface="Arial"/>
                <a:cs typeface="Arial"/>
                <a:sym typeface="Arial"/>
              </a:rPr>
              <a:t>νοιχτή</a:t>
            </a:r>
            <a:r>
              <a:rPr lang="en-GB" sz="2000" dirty="0">
                <a:solidFill>
                  <a:srgbClr val="121212"/>
                </a:solidFill>
                <a:latin typeface="Arial"/>
                <a:ea typeface="Arial"/>
                <a:cs typeface="Arial"/>
                <a:sym typeface="Arial"/>
              </a:rPr>
              <a:t> επ</a:t>
            </a:r>
            <a:r>
              <a:rPr lang="en-GB" sz="2000" dirty="0" err="1">
                <a:solidFill>
                  <a:srgbClr val="121212"/>
                </a:solidFill>
                <a:latin typeface="Arial"/>
                <a:ea typeface="Arial"/>
                <a:cs typeface="Arial"/>
                <a:sym typeface="Arial"/>
              </a:rPr>
              <a:t>ικοινωνί</a:t>
            </a:r>
            <a:r>
              <a:rPr lang="en-GB" sz="2000" dirty="0">
                <a:solidFill>
                  <a:srgbClr val="121212"/>
                </a:solidFill>
                <a:latin typeface="Arial"/>
                <a:ea typeface="Arial"/>
                <a:cs typeface="Arial"/>
                <a:sym typeface="Arial"/>
              </a:rPr>
              <a:t>α κατά τη διάρκεια των μαθημάτων και των συναντήσεων, επιτρέποντας σε όλους να μοιραστούν τις σκέψεις και τις ερωτήσεις τους.</a:t>
            </a:r>
            <a:endParaRPr sz="2000" dirty="0">
              <a:solidFill>
                <a:srgbClr val="121212"/>
              </a:solidFill>
              <a:latin typeface="Arial"/>
              <a:ea typeface="Arial"/>
              <a:cs typeface="Arial"/>
              <a:sym typeface="Arial"/>
            </a:endParaRPr>
          </a:p>
        </p:txBody>
      </p:sp>
      <p:pic>
        <p:nvPicPr>
          <p:cNvPr id="401" name="Google Shape;401;p17"/>
          <p:cNvPicPr preferRelativeResize="0"/>
          <p:nvPr/>
        </p:nvPicPr>
        <p:blipFill rotWithShape="1">
          <a:blip r:embed="rId14">
            <a:alphaModFix/>
          </a:blip>
          <a:srcRect/>
          <a:stretch/>
        </p:blipFill>
        <p:spPr>
          <a:xfrm>
            <a:off x="9303461" y="4359791"/>
            <a:ext cx="1039970" cy="1062308"/>
          </a:xfrm>
          <a:prstGeom prst="rect">
            <a:avLst/>
          </a:prstGeom>
          <a:noFill/>
          <a:ln>
            <a:noFill/>
          </a:ln>
        </p:spPr>
      </p:pic>
      <p:pic>
        <p:nvPicPr>
          <p:cNvPr id="402" name="Google Shape;402;p17"/>
          <p:cNvPicPr preferRelativeResize="0"/>
          <p:nvPr/>
        </p:nvPicPr>
        <p:blipFill rotWithShape="1">
          <a:blip r:embed="rId15">
            <a:alphaModFix/>
          </a:blip>
          <a:srcRect/>
          <a:stretch/>
        </p:blipFill>
        <p:spPr>
          <a:xfrm>
            <a:off x="9424137" y="5657734"/>
            <a:ext cx="830298" cy="933921"/>
          </a:xfrm>
          <a:prstGeom prst="rect">
            <a:avLst/>
          </a:prstGeom>
          <a:noFill/>
          <a:ln>
            <a:noFill/>
          </a:ln>
        </p:spPr>
      </p:pic>
      <p:pic>
        <p:nvPicPr>
          <p:cNvPr id="403" name="Google Shape;403;p17"/>
          <p:cNvPicPr preferRelativeResize="0"/>
          <p:nvPr/>
        </p:nvPicPr>
        <p:blipFill rotWithShape="1">
          <a:blip r:embed="rId16">
            <a:alphaModFix/>
          </a:blip>
          <a:srcRect/>
          <a:stretch/>
        </p:blipFill>
        <p:spPr>
          <a:xfrm>
            <a:off x="9362700" y="6987804"/>
            <a:ext cx="924640" cy="868029"/>
          </a:xfrm>
          <a:prstGeom prst="rect">
            <a:avLst/>
          </a:prstGeom>
          <a:noFill/>
          <a:ln>
            <a:noFill/>
          </a:ln>
        </p:spPr>
      </p:pic>
      <p:sp>
        <p:nvSpPr>
          <p:cNvPr id="404" name="Google Shape;404;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 name="Google Shape;405;p1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07" name="Google Shape;407;p17"/>
          <p:cNvPicPr preferRelativeResize="0"/>
          <p:nvPr/>
        </p:nvPicPr>
        <p:blipFill rotWithShape="1">
          <a:blip r:embed="rId19">
            <a:alphaModFix/>
          </a:blip>
          <a:srcRect/>
          <a:stretch/>
        </p:blipFill>
        <p:spPr>
          <a:xfrm>
            <a:off x="15697200" y="9183021"/>
            <a:ext cx="1727565" cy="628205"/>
          </a:xfrm>
          <a:prstGeom prst="rect">
            <a:avLst/>
          </a:prstGeom>
          <a:noFill/>
          <a:ln>
            <a:noFill/>
          </a:ln>
        </p:spPr>
      </p:pic>
      <p:sp>
        <p:nvSpPr>
          <p:cNvPr id="2" name="Google Shape;205;p7">
            <a:extLst>
              <a:ext uri="{FF2B5EF4-FFF2-40B4-BE49-F238E27FC236}">
                <a16:creationId xmlns:a16="http://schemas.microsoft.com/office/drawing/2014/main" id="{EABEA1B5-42CC-F516-0050-9EEEC6EDA98E}"/>
              </a:ext>
            </a:extLst>
          </p:cNvPr>
          <p:cNvSpPr txBox="1"/>
          <p:nvPr/>
        </p:nvSpPr>
        <p:spPr>
          <a:xfrm>
            <a:off x="5156771" y="8922812"/>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 name="Google Shape;413;p1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 name="Google Shape;414;p1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 name="Google Shape;415;p1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 name="Google Shape;416;p1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417;p1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18"/>
          <p:cNvSpPr txBox="1"/>
          <p:nvPr/>
        </p:nvSpPr>
        <p:spPr>
          <a:xfrm>
            <a:off x="818919" y="1579139"/>
            <a:ext cx="15972789" cy="1486561"/>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dirty="0" err="1">
                <a:solidFill>
                  <a:srgbClr val="033C5B"/>
                </a:solidFill>
                <a:latin typeface="Arial"/>
                <a:ea typeface="Arial"/>
                <a:cs typeface="Arial"/>
                <a:sym typeface="Arial"/>
              </a:rPr>
              <a:t>Τεχνολογικά</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εργ</a:t>
            </a:r>
            <a:r>
              <a:rPr lang="en-GB" sz="6000" dirty="0">
                <a:solidFill>
                  <a:srgbClr val="033C5B"/>
                </a:solidFill>
                <a:latin typeface="Arial"/>
                <a:ea typeface="Arial"/>
                <a:cs typeface="Arial"/>
                <a:sym typeface="Arial"/>
              </a:rPr>
              <a:t>αλεία για συνεργασία</a:t>
            </a:r>
            <a:endParaRPr sz="6000" dirty="0">
              <a:solidFill>
                <a:srgbClr val="033C5B"/>
              </a:solidFill>
              <a:latin typeface="Arial"/>
              <a:ea typeface="Arial"/>
              <a:cs typeface="Arial"/>
              <a:sym typeface="Arial"/>
            </a:endParaRPr>
          </a:p>
        </p:txBody>
      </p:sp>
      <p:sp>
        <p:nvSpPr>
          <p:cNvPr id="419" name="Google Shape;419;p18"/>
          <p:cNvSpPr txBox="1"/>
          <p:nvPr/>
        </p:nvSpPr>
        <p:spPr>
          <a:xfrm>
            <a:off x="2175060" y="2882775"/>
            <a:ext cx="3291413" cy="961674"/>
          </a:xfrm>
          <a:prstGeom prst="rect">
            <a:avLst/>
          </a:prstGeom>
          <a:noFill/>
          <a:ln>
            <a:noFill/>
          </a:ln>
        </p:spPr>
        <p:txBody>
          <a:bodyPr spcFirstLastPara="1" wrap="square" lIns="0" tIns="0" rIns="0" bIns="0" anchor="t" anchorCtr="0">
            <a:spAutoFit/>
          </a:bodyPr>
          <a:lstStyle/>
          <a:p>
            <a:pPr marL="0" marR="0" lvl="0" indent="0" algn="l" rtl="0">
              <a:lnSpc>
                <a:spcPct val="91000"/>
              </a:lnSpc>
              <a:spcBef>
                <a:spcPts val="0"/>
              </a:spcBef>
              <a:spcAft>
                <a:spcPts val="0"/>
              </a:spcAft>
              <a:buNone/>
            </a:pPr>
            <a:r>
              <a:rPr lang="en-GB" sz="4000" b="1">
                <a:solidFill>
                  <a:srgbClr val="121212"/>
                </a:solidFill>
                <a:latin typeface="Arial"/>
                <a:ea typeface="Arial"/>
                <a:cs typeface="Arial"/>
                <a:sym typeface="Arial"/>
              </a:rPr>
              <a:t>APPS &amp; πλατφόρμες</a:t>
            </a:r>
            <a:endParaRPr sz="4000">
              <a:solidFill>
                <a:srgbClr val="121212"/>
              </a:solidFill>
              <a:latin typeface="Arial"/>
              <a:ea typeface="Arial"/>
              <a:cs typeface="Arial"/>
              <a:sym typeface="Arial"/>
            </a:endParaRPr>
          </a:p>
        </p:txBody>
      </p:sp>
      <p:sp>
        <p:nvSpPr>
          <p:cNvPr id="420" name="Google Shape;420;p1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1" name="Google Shape;421;p18" descr="Lights On with solid fill"/>
          <p:cNvPicPr preferRelativeResize="0"/>
          <p:nvPr/>
        </p:nvPicPr>
        <p:blipFill rotWithShape="1">
          <a:blip r:embed="rId4">
            <a:alphaModFix/>
          </a:blip>
          <a:srcRect/>
          <a:stretch/>
        </p:blipFill>
        <p:spPr>
          <a:xfrm>
            <a:off x="815419" y="2547228"/>
            <a:ext cx="1246758" cy="1246758"/>
          </a:xfrm>
          <a:prstGeom prst="rect">
            <a:avLst/>
          </a:prstGeom>
          <a:noFill/>
          <a:ln>
            <a:noFill/>
          </a:ln>
        </p:spPr>
      </p:pic>
      <p:sp>
        <p:nvSpPr>
          <p:cNvPr id="422" name="Google Shape;422;p18"/>
          <p:cNvSpPr txBox="1"/>
          <p:nvPr/>
        </p:nvSpPr>
        <p:spPr>
          <a:xfrm>
            <a:off x="1238586" y="3844449"/>
            <a:ext cx="7905414" cy="258532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400" b="1" dirty="0" err="1">
                <a:solidFill>
                  <a:srgbClr val="121212"/>
                </a:solidFill>
                <a:latin typeface="Arial"/>
                <a:ea typeface="Arial"/>
                <a:cs typeface="Arial"/>
                <a:sym typeface="Arial"/>
              </a:rPr>
              <a:t>Εικονικά</a:t>
            </a:r>
            <a:r>
              <a:rPr lang="en-GB" sz="2400" b="1" dirty="0">
                <a:solidFill>
                  <a:srgbClr val="121212"/>
                </a:solidFill>
                <a:latin typeface="Arial"/>
                <a:ea typeface="Arial"/>
                <a:cs typeface="Arial"/>
                <a:sym typeface="Arial"/>
              </a:rPr>
              <a:t> π</a:t>
            </a:r>
            <a:r>
              <a:rPr lang="en-GB" sz="2400" b="1" dirty="0" err="1">
                <a:solidFill>
                  <a:srgbClr val="121212"/>
                </a:solidFill>
                <a:latin typeface="Arial"/>
                <a:ea typeface="Arial"/>
                <a:cs typeface="Arial"/>
                <a:sym typeface="Arial"/>
              </a:rPr>
              <a:t>ερι</a:t>
            </a:r>
            <a:r>
              <a:rPr lang="en-GB" sz="2400" b="1" dirty="0">
                <a:solidFill>
                  <a:srgbClr val="121212"/>
                </a:solidFill>
                <a:latin typeface="Arial"/>
                <a:ea typeface="Arial"/>
                <a:cs typeface="Arial"/>
                <a:sym typeface="Arial"/>
              </a:rPr>
              <a:t>βάλλοντα μάθησης (VLEs)</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Moodle</a:t>
            </a:r>
            <a:endParaRPr sz="2400" dirty="0">
              <a:solidFill>
                <a:srgbClr val="121212"/>
              </a:solidFill>
              <a:latin typeface="Arial"/>
              <a:ea typeface="Arial"/>
              <a:cs typeface="Arial"/>
              <a:sym typeface="Arial"/>
            </a:endParaRPr>
          </a:p>
          <a:p>
            <a:pPr marL="0" marR="0" lvl="0" indent="0" algn="l" rtl="0">
              <a:lnSpc>
                <a:spcPct val="140000"/>
              </a:lnSpc>
              <a:spcBef>
                <a:spcPts val="0"/>
              </a:spcBef>
              <a:spcAft>
                <a:spcPts val="0"/>
              </a:spcAft>
              <a:buNone/>
            </a:pPr>
            <a:endParaRPr sz="2400" dirty="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Blackboard</a:t>
            </a:r>
            <a:endParaRPr sz="2400" dirty="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Articulate</a:t>
            </a:r>
            <a:endParaRPr sz="2400" dirty="0">
              <a:solidFill>
                <a:srgbClr val="121212"/>
              </a:solidFill>
              <a:latin typeface="Arial"/>
              <a:ea typeface="Arial"/>
              <a:cs typeface="Arial"/>
              <a:sym typeface="Arial"/>
            </a:endParaRPr>
          </a:p>
        </p:txBody>
      </p:sp>
      <p:sp>
        <p:nvSpPr>
          <p:cNvPr id="423" name="Google Shape;423;p18"/>
          <p:cNvSpPr txBox="1"/>
          <p:nvPr/>
        </p:nvSpPr>
        <p:spPr>
          <a:xfrm>
            <a:off x="9973070" y="3535697"/>
            <a:ext cx="8101799" cy="206825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400" b="1" dirty="0" err="1">
                <a:solidFill>
                  <a:srgbClr val="121212"/>
                </a:solidFill>
                <a:latin typeface="Arial"/>
                <a:ea typeface="Arial"/>
                <a:cs typeface="Arial"/>
                <a:sym typeface="Arial"/>
              </a:rPr>
              <a:t>Πλ</a:t>
            </a:r>
            <a:r>
              <a:rPr lang="en-GB" sz="2400" b="1" dirty="0">
                <a:solidFill>
                  <a:srgbClr val="121212"/>
                </a:solidFill>
                <a:latin typeface="Arial"/>
                <a:ea typeface="Arial"/>
                <a:cs typeface="Arial"/>
                <a:sym typeface="Arial"/>
              </a:rPr>
              <a:t>ατφόρμες τηλεδιάσκεψης:</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rPr>
              <a:t>Zoom</a:t>
            </a:r>
            <a:endParaRPr sz="2400" dirty="0">
              <a:solidFill>
                <a:srgbClr val="121212"/>
              </a:solidFill>
              <a:latin typeface="Arial"/>
              <a:ea typeface="Arial"/>
              <a:cs typeface="Arial"/>
              <a:sym typeface="Arial"/>
            </a:endParaRPr>
          </a:p>
          <a:p>
            <a:pPr marL="0" marR="0" lvl="0" indent="0" algn="l" rtl="0">
              <a:lnSpc>
                <a:spcPct val="140000"/>
              </a:lnSpc>
              <a:spcBef>
                <a:spcPts val="0"/>
              </a:spcBef>
              <a:spcAft>
                <a:spcPts val="0"/>
              </a:spcAft>
              <a:buNone/>
            </a:pPr>
            <a:endParaRPr sz="2400" dirty="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8">
                  <a:extLst>
                    <a:ext uri="{A12FA001-AC4F-418D-AE19-62706E023703}">
                      <ahyp:hlinkClr xmlns:ahyp="http://schemas.microsoft.com/office/drawing/2018/hyperlinkcolor" val="tx"/>
                    </a:ext>
                  </a:extLst>
                </a:hlinkClick>
              </a:rPr>
              <a:t>Microsoft Teams</a:t>
            </a:r>
            <a:endParaRPr sz="2400" dirty="0">
              <a:solidFill>
                <a:srgbClr val="121212"/>
              </a:solidFill>
              <a:latin typeface="Arial"/>
              <a:ea typeface="Arial"/>
              <a:cs typeface="Arial"/>
              <a:sym typeface="Arial"/>
            </a:endParaRPr>
          </a:p>
        </p:txBody>
      </p:sp>
      <p:pic>
        <p:nvPicPr>
          <p:cNvPr id="424" name="Google Shape;424;p18"/>
          <p:cNvPicPr preferRelativeResize="0"/>
          <p:nvPr/>
        </p:nvPicPr>
        <p:blipFill rotWithShape="1">
          <a:blip r:embed="rId9">
            <a:alphaModFix/>
          </a:blip>
          <a:srcRect/>
          <a:stretch/>
        </p:blipFill>
        <p:spPr>
          <a:xfrm>
            <a:off x="409516" y="4345007"/>
            <a:ext cx="1246758" cy="410653"/>
          </a:xfrm>
          <a:prstGeom prst="rect">
            <a:avLst/>
          </a:prstGeom>
          <a:noFill/>
          <a:ln>
            <a:noFill/>
          </a:ln>
        </p:spPr>
      </p:pic>
      <p:sp>
        <p:nvSpPr>
          <p:cNvPr id="425" name="Google Shape;425;p18"/>
          <p:cNvSpPr txBox="1"/>
          <p:nvPr/>
        </p:nvSpPr>
        <p:spPr>
          <a:xfrm>
            <a:off x="1173792" y="6757964"/>
            <a:ext cx="7905414" cy="206825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400" b="1" dirty="0" err="1">
                <a:solidFill>
                  <a:srgbClr val="121212"/>
                </a:solidFill>
                <a:latin typeface="Arial"/>
                <a:ea typeface="Arial"/>
                <a:cs typeface="Arial"/>
                <a:sym typeface="Arial"/>
              </a:rPr>
              <a:t>Δι</a:t>
            </a:r>
            <a:r>
              <a:rPr lang="en-GB" sz="2400" b="1" dirty="0">
                <a:solidFill>
                  <a:srgbClr val="121212"/>
                </a:solidFill>
                <a:latin typeface="Arial"/>
                <a:ea typeface="Arial"/>
                <a:cs typeface="Arial"/>
                <a:sym typeface="Arial"/>
              </a:rPr>
              <a:t>αδραστικοί πίνακες και εργαλεία Brainstorming</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10">
                  <a:extLst>
                    <a:ext uri="{A12FA001-AC4F-418D-AE19-62706E023703}">
                      <ahyp:hlinkClr xmlns:ahyp="http://schemas.microsoft.com/office/drawing/2018/hyperlinkcolor" val="tx"/>
                    </a:ext>
                  </a:extLst>
                </a:hlinkClick>
              </a:rPr>
              <a:t>Miro</a:t>
            </a:r>
            <a:endParaRPr sz="2400" dirty="0">
              <a:solidFill>
                <a:srgbClr val="121212"/>
              </a:solidFill>
              <a:latin typeface="Arial"/>
              <a:ea typeface="Arial"/>
              <a:cs typeface="Arial"/>
              <a:sym typeface="Arial"/>
            </a:endParaRPr>
          </a:p>
          <a:p>
            <a:pPr marL="0" marR="0" lvl="0" indent="0" algn="l" rtl="0">
              <a:lnSpc>
                <a:spcPct val="140000"/>
              </a:lnSpc>
              <a:spcBef>
                <a:spcPts val="0"/>
              </a:spcBef>
              <a:spcAft>
                <a:spcPts val="0"/>
              </a:spcAft>
              <a:buNone/>
            </a:pPr>
            <a:endParaRPr sz="2400" dirty="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400" u="sng" dirty="0" err="1">
                <a:solidFill>
                  <a:srgbClr val="121212"/>
                </a:solidFill>
                <a:latin typeface="Arial"/>
                <a:ea typeface="Arial"/>
                <a:cs typeface="Arial"/>
                <a:sym typeface="Arial"/>
                <a:hlinkClick r:id="rId11">
                  <a:extLst>
                    <a:ext uri="{A12FA001-AC4F-418D-AE19-62706E023703}">
                      <ahyp:hlinkClr xmlns:ahyp="http://schemas.microsoft.com/office/drawing/2018/hyperlinkcolor" val="tx"/>
                    </a:ext>
                  </a:extLst>
                </a:hlinkClick>
              </a:rPr>
              <a:t>Jamboard</a:t>
            </a:r>
            <a:endParaRPr sz="2400" dirty="0">
              <a:solidFill>
                <a:srgbClr val="121212"/>
              </a:solidFill>
              <a:latin typeface="Arial"/>
              <a:ea typeface="Arial"/>
              <a:cs typeface="Arial"/>
              <a:sym typeface="Arial"/>
            </a:endParaRPr>
          </a:p>
        </p:txBody>
      </p:sp>
      <p:pic>
        <p:nvPicPr>
          <p:cNvPr id="426" name="Google Shape;426;p18"/>
          <p:cNvPicPr preferRelativeResize="0"/>
          <p:nvPr/>
        </p:nvPicPr>
        <p:blipFill rotWithShape="1">
          <a:blip r:embed="rId12">
            <a:alphaModFix/>
          </a:blip>
          <a:srcRect/>
          <a:stretch/>
        </p:blipFill>
        <p:spPr>
          <a:xfrm>
            <a:off x="405113" y="7314811"/>
            <a:ext cx="1025245" cy="438821"/>
          </a:xfrm>
          <a:prstGeom prst="rect">
            <a:avLst/>
          </a:prstGeom>
          <a:noFill/>
          <a:ln>
            <a:noFill/>
          </a:ln>
        </p:spPr>
      </p:pic>
      <p:pic>
        <p:nvPicPr>
          <p:cNvPr id="427" name="Google Shape;427;p18"/>
          <p:cNvPicPr preferRelativeResize="0"/>
          <p:nvPr/>
        </p:nvPicPr>
        <p:blipFill rotWithShape="1">
          <a:blip r:embed="rId13">
            <a:alphaModFix/>
          </a:blip>
          <a:srcRect/>
          <a:stretch/>
        </p:blipFill>
        <p:spPr>
          <a:xfrm>
            <a:off x="-63535" y="8367190"/>
            <a:ext cx="1639243" cy="315738"/>
          </a:xfrm>
          <a:prstGeom prst="rect">
            <a:avLst/>
          </a:prstGeom>
          <a:noFill/>
          <a:ln>
            <a:noFill/>
          </a:ln>
        </p:spPr>
      </p:pic>
      <p:pic>
        <p:nvPicPr>
          <p:cNvPr id="428" name="Google Shape;428;p18"/>
          <p:cNvPicPr preferRelativeResize="0"/>
          <p:nvPr/>
        </p:nvPicPr>
        <p:blipFill rotWithShape="1">
          <a:blip r:embed="rId14">
            <a:alphaModFix/>
          </a:blip>
          <a:srcRect/>
          <a:stretch/>
        </p:blipFill>
        <p:spPr>
          <a:xfrm>
            <a:off x="9114375" y="4134630"/>
            <a:ext cx="1233659" cy="481079"/>
          </a:xfrm>
          <a:prstGeom prst="rect">
            <a:avLst/>
          </a:prstGeom>
          <a:noFill/>
          <a:ln>
            <a:noFill/>
          </a:ln>
        </p:spPr>
      </p:pic>
      <p:pic>
        <p:nvPicPr>
          <p:cNvPr id="429" name="Google Shape;429;p18"/>
          <p:cNvPicPr preferRelativeResize="0"/>
          <p:nvPr/>
        </p:nvPicPr>
        <p:blipFill rotWithShape="1">
          <a:blip r:embed="rId15">
            <a:alphaModFix/>
          </a:blip>
          <a:srcRect/>
          <a:stretch/>
        </p:blipFill>
        <p:spPr>
          <a:xfrm>
            <a:off x="9361697" y="4939255"/>
            <a:ext cx="739014" cy="717278"/>
          </a:xfrm>
          <a:prstGeom prst="rect">
            <a:avLst/>
          </a:prstGeom>
          <a:noFill/>
          <a:ln>
            <a:noFill/>
          </a:ln>
        </p:spPr>
      </p:pic>
      <p:pic>
        <p:nvPicPr>
          <p:cNvPr id="430" name="Google Shape;430;p18"/>
          <p:cNvPicPr preferRelativeResize="0"/>
          <p:nvPr/>
        </p:nvPicPr>
        <p:blipFill rotWithShape="1">
          <a:blip r:embed="rId16">
            <a:alphaModFix/>
          </a:blip>
          <a:srcRect/>
          <a:stretch/>
        </p:blipFill>
        <p:spPr>
          <a:xfrm>
            <a:off x="-9374" y="5870134"/>
            <a:ext cx="1602000" cy="524793"/>
          </a:xfrm>
          <a:prstGeom prst="rect">
            <a:avLst/>
          </a:prstGeom>
          <a:noFill/>
          <a:ln>
            <a:noFill/>
          </a:ln>
        </p:spPr>
      </p:pic>
      <p:sp>
        <p:nvSpPr>
          <p:cNvPr id="431" name="Google Shape;431;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 name="Google Shape;432;p1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34" name="Google Shape;434;p18"/>
          <p:cNvPicPr preferRelativeResize="0"/>
          <p:nvPr/>
        </p:nvPicPr>
        <p:blipFill rotWithShape="1">
          <a:blip r:embed="rId19">
            <a:alphaModFix/>
          </a:blip>
          <a:srcRect/>
          <a:stretch/>
        </p:blipFill>
        <p:spPr>
          <a:xfrm>
            <a:off x="15697200" y="9183021"/>
            <a:ext cx="1727565" cy="628205"/>
          </a:xfrm>
          <a:prstGeom prst="rect">
            <a:avLst/>
          </a:prstGeom>
          <a:noFill/>
          <a:ln>
            <a:noFill/>
          </a:ln>
        </p:spPr>
      </p:pic>
      <p:sp>
        <p:nvSpPr>
          <p:cNvPr id="2" name="Google Shape;205;p7">
            <a:extLst>
              <a:ext uri="{FF2B5EF4-FFF2-40B4-BE49-F238E27FC236}">
                <a16:creationId xmlns:a16="http://schemas.microsoft.com/office/drawing/2014/main" id="{106B7855-FB7B-D50D-09B5-5268436EED35}"/>
              </a:ext>
            </a:extLst>
          </p:cNvPr>
          <p:cNvSpPr txBox="1"/>
          <p:nvPr/>
        </p:nvSpPr>
        <p:spPr>
          <a:xfrm>
            <a:off x="5156771" y="8922812"/>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 name="Google Shape;440;p1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1" name="Google Shape;441;p1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Google Shape;442;p1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443;p1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 name="Google Shape;444;p1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 name="Google Shape;445;p1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19"/>
          <p:cNvSpPr txBox="1"/>
          <p:nvPr/>
        </p:nvSpPr>
        <p:spPr>
          <a:xfrm>
            <a:off x="818920" y="1579139"/>
            <a:ext cx="14421080" cy="135421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400">
                <a:solidFill>
                  <a:srgbClr val="033C5B"/>
                </a:solidFill>
                <a:latin typeface="Arial"/>
                <a:ea typeface="Arial"/>
                <a:cs typeface="Arial"/>
                <a:sym typeface="Arial"/>
              </a:rPr>
              <a:t>Τι πρέπει να λάβετε υπόψη όταν επιλέγετε τεχνολογικά εργαλεία για συνεργασία;</a:t>
            </a:r>
            <a:endParaRPr sz="4400">
              <a:solidFill>
                <a:srgbClr val="033C5B"/>
              </a:solidFill>
              <a:latin typeface="Arial"/>
              <a:ea typeface="Arial"/>
              <a:cs typeface="Arial"/>
              <a:sym typeface="Arial"/>
            </a:endParaRPr>
          </a:p>
        </p:txBody>
      </p:sp>
      <p:sp>
        <p:nvSpPr>
          <p:cNvPr id="447" name="Google Shape;447;p19"/>
          <p:cNvSpPr txBox="1"/>
          <p:nvPr/>
        </p:nvSpPr>
        <p:spPr>
          <a:xfrm>
            <a:off x="1028700" y="3024399"/>
            <a:ext cx="15603082" cy="4825937"/>
          </a:xfrm>
          <a:prstGeom prst="rect">
            <a:avLst/>
          </a:prstGeom>
          <a:noFill/>
          <a:ln>
            <a:noFill/>
          </a:ln>
        </p:spPr>
        <p:txBody>
          <a:bodyPr spcFirstLastPara="1" wrap="square" lIns="0" tIns="0" rIns="0" bIns="0" anchor="t" anchorCtr="0">
            <a:spAutoFit/>
          </a:bodyPr>
          <a:lstStyle/>
          <a:p>
            <a:pPr marL="457200" marR="0" lvl="0" indent="-457200" algn="l" rtl="0">
              <a:lnSpc>
                <a:spcPct val="140000"/>
              </a:lnSpc>
              <a:spcBef>
                <a:spcPts val="0"/>
              </a:spcBef>
              <a:spcAft>
                <a:spcPts val="0"/>
              </a:spcAft>
              <a:buClr>
                <a:srgbClr val="121212"/>
              </a:buClr>
              <a:buSzPts val="2600"/>
              <a:buFont typeface="Arial"/>
              <a:buChar char="•"/>
            </a:pPr>
            <a:r>
              <a:rPr lang="en-GB" sz="2800" b="1" dirty="0" err="1">
                <a:solidFill>
                  <a:srgbClr val="121212"/>
                </a:solidFill>
                <a:latin typeface="Arial"/>
                <a:ea typeface="Arial"/>
                <a:cs typeface="Arial"/>
                <a:sym typeface="Arial"/>
              </a:rPr>
              <a:t>Συνάφει</a:t>
            </a:r>
            <a:r>
              <a:rPr lang="en-GB" sz="2800" b="1" dirty="0">
                <a:solidFill>
                  <a:srgbClr val="121212"/>
                </a:solidFill>
                <a:latin typeface="Arial"/>
                <a:ea typeface="Arial"/>
                <a:cs typeface="Arial"/>
                <a:sym typeface="Arial"/>
              </a:rPr>
              <a:t>α</a:t>
            </a:r>
            <a:r>
              <a:rPr lang="en-GB" sz="2800" dirty="0">
                <a:solidFill>
                  <a:srgbClr val="121212"/>
                </a:solidFill>
                <a:latin typeface="Arial"/>
                <a:ea typeface="Arial"/>
                <a:cs typeface="Arial"/>
                <a:sym typeface="Arial"/>
              </a:rPr>
              <a:t>: Επιλέξτε εργαλεία που είναι σχετικά με τον κλάδο στον οποίο επικεντρώνεται το πρόγραμμα ΕΕΚ.</a:t>
            </a:r>
            <a:endParaRPr sz="1600" dirty="0"/>
          </a:p>
          <a:p>
            <a:pPr marL="457200" marR="0" lvl="0" indent="-457200" algn="l" rtl="0">
              <a:lnSpc>
                <a:spcPct val="140000"/>
              </a:lnSpc>
              <a:spcBef>
                <a:spcPts val="0"/>
              </a:spcBef>
              <a:spcAft>
                <a:spcPts val="0"/>
              </a:spcAft>
              <a:buClr>
                <a:srgbClr val="121212"/>
              </a:buClr>
              <a:buSzPts val="2600"/>
              <a:buFont typeface="Arial"/>
              <a:buChar char="•"/>
            </a:pPr>
            <a:r>
              <a:rPr lang="en-GB" sz="2800" b="1" dirty="0" err="1">
                <a:solidFill>
                  <a:srgbClr val="121212"/>
                </a:solidFill>
                <a:latin typeface="Arial"/>
                <a:ea typeface="Arial"/>
                <a:cs typeface="Arial"/>
                <a:sym typeface="Arial"/>
              </a:rPr>
              <a:t>Προσ</a:t>
            </a:r>
            <a:r>
              <a:rPr lang="en-GB" sz="2800" b="1" dirty="0">
                <a:solidFill>
                  <a:srgbClr val="121212"/>
                </a:solidFill>
                <a:latin typeface="Arial"/>
                <a:ea typeface="Arial"/>
                <a:cs typeface="Arial"/>
                <a:sym typeface="Arial"/>
              </a:rPr>
              <a:t>βασιμότητα</a:t>
            </a:r>
            <a:r>
              <a:rPr lang="en-GB" sz="2800" dirty="0">
                <a:solidFill>
                  <a:srgbClr val="121212"/>
                </a:solidFill>
                <a:latin typeface="Arial"/>
                <a:ea typeface="Arial"/>
                <a:cs typeface="Arial"/>
                <a:sym typeface="Arial"/>
              </a:rPr>
              <a:t>: Διασφαλίστε ότι η επιλεγμένη τεχνολογία είναι προσβάσιμη σε όλους τους μαθητές, συμπεριλαμβανομένων των ατόμων με αναπηρία.</a:t>
            </a:r>
            <a:endParaRPr sz="1600" dirty="0"/>
          </a:p>
          <a:p>
            <a:pPr marL="457200" marR="0" lvl="0" indent="-457200" algn="l" rtl="0">
              <a:lnSpc>
                <a:spcPct val="140000"/>
              </a:lnSpc>
              <a:spcBef>
                <a:spcPts val="0"/>
              </a:spcBef>
              <a:spcAft>
                <a:spcPts val="0"/>
              </a:spcAft>
              <a:buClr>
                <a:srgbClr val="121212"/>
              </a:buClr>
              <a:buSzPts val="2600"/>
              <a:buFont typeface="Arial"/>
              <a:buChar char="•"/>
            </a:pPr>
            <a:r>
              <a:rPr lang="en-GB" sz="2800" b="1" dirty="0" err="1">
                <a:solidFill>
                  <a:srgbClr val="121212"/>
                </a:solidFill>
                <a:latin typeface="Arial"/>
                <a:ea typeface="Arial"/>
                <a:cs typeface="Arial"/>
                <a:sym typeface="Arial"/>
              </a:rPr>
              <a:t>Φιλικότητ</a:t>
            </a:r>
            <a:r>
              <a:rPr lang="en-GB" sz="2800" b="1" dirty="0">
                <a:solidFill>
                  <a:srgbClr val="121212"/>
                </a:solidFill>
                <a:latin typeface="Arial"/>
                <a:ea typeface="Arial"/>
                <a:cs typeface="Arial"/>
                <a:sym typeface="Arial"/>
              </a:rPr>
              <a:t>α προς το χρήστη</a:t>
            </a:r>
            <a:r>
              <a:rPr lang="en-GB" sz="2800" dirty="0">
                <a:solidFill>
                  <a:srgbClr val="121212"/>
                </a:solidFill>
                <a:latin typeface="Arial"/>
                <a:ea typeface="Arial"/>
                <a:cs typeface="Arial"/>
                <a:sym typeface="Arial"/>
              </a:rPr>
              <a:t>: Επιλέξτε εργαλεία που είναι διαισθητικά και εύχρηστα για να ελαχιστοποιήσετε την καμπύλη εκμάθησης και τα τεχνικά εμπόδια.</a:t>
            </a:r>
            <a:endParaRPr sz="1600" dirty="0"/>
          </a:p>
          <a:p>
            <a:pPr marL="457200" marR="0" lvl="0" indent="-457200" algn="l" rtl="0">
              <a:lnSpc>
                <a:spcPct val="140000"/>
              </a:lnSpc>
              <a:spcBef>
                <a:spcPts val="0"/>
              </a:spcBef>
              <a:spcAft>
                <a:spcPts val="0"/>
              </a:spcAft>
              <a:buClr>
                <a:srgbClr val="121212"/>
              </a:buClr>
              <a:buSzPts val="2600"/>
              <a:buFont typeface="Arial"/>
              <a:buChar char="•"/>
            </a:pPr>
            <a:r>
              <a:rPr lang="en-GB" sz="2800" b="1" dirty="0">
                <a:solidFill>
                  <a:srgbClr val="121212"/>
                </a:solidFill>
                <a:latin typeface="Arial"/>
                <a:ea typeface="Arial"/>
                <a:cs typeface="Arial"/>
                <a:sym typeface="Arial"/>
              </a:rPr>
              <a:t>Απ</a:t>
            </a:r>
            <a:r>
              <a:rPr lang="en-GB" sz="2800" b="1" dirty="0" err="1">
                <a:solidFill>
                  <a:srgbClr val="121212"/>
                </a:solidFill>
                <a:latin typeface="Arial"/>
                <a:ea typeface="Arial"/>
                <a:cs typeface="Arial"/>
                <a:sym typeface="Arial"/>
              </a:rPr>
              <a:t>όρρητο</a:t>
            </a:r>
            <a:r>
              <a:rPr lang="en-GB" sz="2800" b="1" dirty="0">
                <a:solidFill>
                  <a:srgbClr val="121212"/>
                </a:solidFill>
                <a:latin typeface="Arial"/>
                <a:ea typeface="Arial"/>
                <a:cs typeface="Arial"/>
                <a:sym typeface="Arial"/>
              </a:rPr>
              <a:t> και α</a:t>
            </a:r>
            <a:r>
              <a:rPr lang="en-GB" sz="2800" b="1" dirty="0" err="1">
                <a:solidFill>
                  <a:srgbClr val="121212"/>
                </a:solidFill>
                <a:latin typeface="Arial"/>
                <a:ea typeface="Arial"/>
                <a:cs typeface="Arial"/>
                <a:sym typeface="Arial"/>
              </a:rPr>
              <a:t>σφάλει</a:t>
            </a:r>
            <a:r>
              <a:rPr lang="en-GB" sz="2800" b="1" dirty="0">
                <a:solidFill>
                  <a:srgbClr val="121212"/>
                </a:solidFill>
                <a:latin typeface="Arial"/>
                <a:ea typeface="Arial"/>
                <a:cs typeface="Arial"/>
                <a:sym typeface="Arial"/>
              </a:rPr>
              <a:t>α</a:t>
            </a:r>
            <a:r>
              <a:rPr lang="en-GB" sz="2800" dirty="0">
                <a:solidFill>
                  <a:srgbClr val="121212"/>
                </a:solidFill>
                <a:latin typeface="Arial"/>
                <a:ea typeface="Arial"/>
                <a:cs typeface="Arial"/>
                <a:sym typeface="Arial"/>
              </a:rPr>
              <a:t>: Προτεραιότητα στα εργαλεία που συμμορφώνονται με τους νόμους περί προστασίας δεδομένων και διατηρούν την εργασία των μαθητών ασφαλή.</a:t>
            </a:r>
            <a:endParaRPr sz="2800" dirty="0">
              <a:solidFill>
                <a:srgbClr val="121212"/>
              </a:solidFill>
              <a:latin typeface="Arial"/>
              <a:ea typeface="Arial"/>
              <a:cs typeface="Arial"/>
              <a:sym typeface="Arial"/>
            </a:endParaRPr>
          </a:p>
        </p:txBody>
      </p:sp>
      <p:sp>
        <p:nvSpPr>
          <p:cNvPr id="448" name="Google Shape;448;p1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 name="Google Shape;450;p1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52" name="Google Shape;452;p19"/>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 name="Google Shape;205;p7">
            <a:extLst>
              <a:ext uri="{FF2B5EF4-FFF2-40B4-BE49-F238E27FC236}">
                <a16:creationId xmlns:a16="http://schemas.microsoft.com/office/drawing/2014/main" id="{9526B779-08DD-5307-4FE5-941898A4AFBF}"/>
              </a:ext>
            </a:extLst>
          </p:cNvPr>
          <p:cNvSpPr txBox="1"/>
          <p:nvPr/>
        </p:nvSpPr>
        <p:spPr>
          <a:xfrm>
            <a:off x="5156771" y="8922812"/>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1044331" y="92837"/>
            <a:ext cx="6990285" cy="1960191"/>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GB" sz="6999" dirty="0">
                <a:solidFill>
                  <a:srgbClr val="033C5B"/>
                </a:solidFill>
                <a:latin typeface="Arial"/>
                <a:ea typeface="Arial"/>
                <a:cs typeface="Arial"/>
                <a:sym typeface="Arial"/>
              </a:rPr>
              <a:t>Μα</a:t>
            </a:r>
            <a:r>
              <a:rPr lang="en-GB" sz="6999" dirty="0" err="1">
                <a:solidFill>
                  <a:srgbClr val="033C5B"/>
                </a:solidFill>
                <a:latin typeface="Arial"/>
                <a:ea typeface="Arial"/>
                <a:cs typeface="Arial"/>
                <a:sym typeface="Arial"/>
              </a:rPr>
              <a:t>θησι</a:t>
            </a:r>
            <a:r>
              <a:rPr lang="en-GB" sz="6999" dirty="0">
                <a:solidFill>
                  <a:srgbClr val="033C5B"/>
                </a:solidFill>
                <a:latin typeface="Arial"/>
                <a:ea typeface="Arial"/>
                <a:cs typeface="Arial"/>
                <a:sym typeface="Arial"/>
              </a:rPr>
              <a:t>ακοί στόχοι</a:t>
            </a:r>
            <a:endParaRPr dirty="0"/>
          </a:p>
        </p:txBody>
      </p:sp>
      <p:sp>
        <p:nvSpPr>
          <p:cNvPr id="98" name="Google Shape;98;p2"/>
          <p:cNvSpPr txBox="1"/>
          <p:nvPr/>
        </p:nvSpPr>
        <p:spPr>
          <a:xfrm>
            <a:off x="344845" y="2404793"/>
            <a:ext cx="8594969" cy="7238905"/>
          </a:xfrm>
          <a:prstGeom prst="rect">
            <a:avLst/>
          </a:prstGeom>
          <a:noFill/>
          <a:ln>
            <a:noFill/>
          </a:ln>
        </p:spPr>
        <p:txBody>
          <a:bodyPr spcFirstLastPara="1" wrap="square" lIns="0" tIns="0" rIns="0" bIns="0" anchor="t" anchorCtr="0">
            <a:spAutoFit/>
          </a:bodyPr>
          <a:lstStyle/>
          <a:p>
            <a:pPr marL="302259" marR="0" lvl="1" indent="0" algn="l" rtl="0">
              <a:lnSpc>
                <a:spcPct val="140014"/>
              </a:lnSpc>
              <a:spcBef>
                <a:spcPts val="0"/>
              </a:spcBef>
              <a:spcAft>
                <a:spcPts val="0"/>
              </a:spcAft>
              <a:buNone/>
            </a:pPr>
            <a:r>
              <a:rPr lang="en-GB" sz="2400" b="0" i="0" u="none" strike="noStrike" cap="none" dirty="0" err="1">
                <a:solidFill>
                  <a:srgbClr val="121212"/>
                </a:solidFill>
                <a:latin typeface="Arial"/>
                <a:ea typeface="Arial"/>
                <a:cs typeface="Arial"/>
                <a:sym typeface="Arial"/>
              </a:rPr>
              <a:t>Στο</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τέλος</a:t>
            </a:r>
            <a:r>
              <a:rPr lang="en-GB" sz="2400" b="0" i="0" u="none" strike="noStrike" cap="none" dirty="0">
                <a:solidFill>
                  <a:srgbClr val="121212"/>
                </a:solidFill>
                <a:latin typeface="Arial"/>
                <a:ea typeface="Arial"/>
                <a:cs typeface="Arial"/>
                <a:sym typeface="Arial"/>
              </a:rPr>
              <a:t> α</a:t>
            </a:r>
            <a:r>
              <a:rPr lang="en-GB" sz="2400" b="0" i="0" u="none" strike="noStrike" cap="none" dirty="0" err="1">
                <a:solidFill>
                  <a:srgbClr val="121212"/>
                </a:solidFill>
                <a:latin typeface="Arial"/>
                <a:ea typeface="Arial"/>
                <a:cs typeface="Arial"/>
                <a:sym typeface="Arial"/>
              </a:rPr>
              <a:t>υτής</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της</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ενότητ</a:t>
            </a:r>
            <a:r>
              <a:rPr lang="en-GB" sz="2400" b="0" i="0" u="none" strike="noStrike" cap="none" dirty="0">
                <a:solidFill>
                  <a:srgbClr val="121212"/>
                </a:solidFill>
                <a:latin typeface="Arial"/>
                <a:ea typeface="Arial"/>
                <a:cs typeface="Arial"/>
                <a:sym typeface="Arial"/>
              </a:rPr>
              <a:t>ας, οι συμμετέχοντες θα εί</a:t>
            </a:r>
            <a:r>
              <a:rPr lang="el-GR" sz="2400" b="0" i="0" u="none" strike="noStrike" cap="none" dirty="0" err="1">
                <a:solidFill>
                  <a:srgbClr val="121212"/>
                </a:solidFill>
                <a:latin typeface="Arial"/>
                <a:ea typeface="Arial"/>
                <a:cs typeface="Arial"/>
                <a:sym typeface="Arial"/>
              </a:rPr>
              <a:t>στε</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σε</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θέση</a:t>
            </a:r>
            <a:r>
              <a:rPr lang="en-GB" sz="2400" b="0" i="0" u="none" strike="noStrike" cap="none" dirty="0">
                <a:solidFill>
                  <a:srgbClr val="121212"/>
                </a:solidFill>
                <a:latin typeface="Arial"/>
                <a:ea typeface="Arial"/>
                <a:cs typeface="Arial"/>
                <a:sym typeface="Arial"/>
              </a:rPr>
              <a:t> να:</a:t>
            </a:r>
            <a:endParaRPr sz="2400" b="0" i="0" u="none" strike="noStrike" cap="none" dirty="0">
              <a:solidFill>
                <a:srgbClr val="121212"/>
              </a:solidFill>
              <a:latin typeface="Arial"/>
              <a:ea typeface="Arial"/>
              <a:cs typeface="Arial"/>
              <a:sym typeface="Arial"/>
            </a:endParaRPr>
          </a:p>
          <a:p>
            <a:pPr marL="604519" marR="0" lvl="1" indent="-302260" algn="l" rtl="0">
              <a:lnSpc>
                <a:spcPct val="140014"/>
              </a:lnSpc>
              <a:spcBef>
                <a:spcPts val="0"/>
              </a:spcBef>
              <a:spcAft>
                <a:spcPts val="0"/>
              </a:spcAft>
              <a:buClr>
                <a:srgbClr val="121212"/>
              </a:buClr>
              <a:buSzPts val="2799"/>
              <a:buFont typeface="Arial"/>
              <a:buChar char="•"/>
            </a:pPr>
            <a:r>
              <a:rPr lang="en-GB" sz="2400" b="0" i="0" u="none" strike="noStrike" cap="none" dirty="0" err="1">
                <a:solidFill>
                  <a:srgbClr val="121212"/>
                </a:solidFill>
                <a:latin typeface="Arial"/>
                <a:ea typeface="Arial"/>
                <a:cs typeface="Arial"/>
                <a:sym typeface="Arial"/>
              </a:rPr>
              <a:t>Προσδιορίσ</a:t>
            </a:r>
            <a:r>
              <a:rPr lang="el-GR" sz="2400" b="0" i="0" u="none" strike="noStrike" cap="none" dirty="0">
                <a:solidFill>
                  <a:srgbClr val="121212"/>
                </a:solidFill>
                <a:latin typeface="Arial"/>
                <a:ea typeface="Arial"/>
                <a:cs typeface="Arial"/>
                <a:sym typeface="Arial"/>
              </a:rPr>
              <a:t>ε</a:t>
            </a:r>
            <a:r>
              <a:rPr lang="en-GB" sz="2400" b="0" i="0" u="none" strike="noStrike" cap="none" dirty="0" err="1">
                <a:solidFill>
                  <a:srgbClr val="121212"/>
                </a:solidFill>
                <a:latin typeface="Arial"/>
                <a:ea typeface="Arial"/>
                <a:cs typeface="Arial"/>
                <a:sym typeface="Arial"/>
              </a:rPr>
              <a:t>τε</a:t>
            </a:r>
            <a:r>
              <a:rPr lang="en-GB" sz="2400" b="0" i="0" u="none" strike="noStrike" cap="none" dirty="0">
                <a:solidFill>
                  <a:srgbClr val="121212"/>
                </a:solidFill>
                <a:latin typeface="Arial"/>
                <a:ea typeface="Arial"/>
                <a:cs typeface="Arial"/>
                <a:sym typeface="Arial"/>
              </a:rPr>
              <a:t> και </a:t>
            </a:r>
            <a:r>
              <a:rPr lang="en-GB" sz="2400" b="0" i="0" u="none" strike="noStrike" cap="none" dirty="0" err="1">
                <a:solidFill>
                  <a:srgbClr val="121212"/>
                </a:solidFill>
                <a:latin typeface="Arial"/>
                <a:ea typeface="Arial"/>
                <a:cs typeface="Arial"/>
                <a:sym typeface="Arial"/>
              </a:rPr>
              <a:t>εξηγήσ</a:t>
            </a:r>
            <a:r>
              <a:rPr lang="el-GR" sz="2400" b="0" i="0" u="none" strike="noStrike" cap="none" dirty="0">
                <a:solidFill>
                  <a:srgbClr val="121212"/>
                </a:solidFill>
                <a:latin typeface="Arial"/>
                <a:ea typeface="Arial"/>
                <a:cs typeface="Arial"/>
                <a:sym typeface="Arial"/>
              </a:rPr>
              <a:t>ε</a:t>
            </a:r>
            <a:r>
              <a:rPr lang="en-GB" sz="2400" b="0" i="0" u="none" strike="noStrike" cap="none" dirty="0" err="1">
                <a:solidFill>
                  <a:srgbClr val="121212"/>
                </a:solidFill>
                <a:latin typeface="Arial"/>
                <a:ea typeface="Arial"/>
                <a:cs typeface="Arial"/>
                <a:sym typeface="Arial"/>
              </a:rPr>
              <a:t>τε</a:t>
            </a:r>
            <a:r>
              <a:rPr lang="en-GB" sz="2400" b="0" i="0" u="none" strike="noStrike" cap="none" dirty="0">
                <a:solidFill>
                  <a:srgbClr val="121212"/>
                </a:solidFill>
                <a:latin typeface="Arial"/>
                <a:ea typeface="Arial"/>
                <a:cs typeface="Arial"/>
                <a:sym typeface="Arial"/>
              </a:rPr>
              <a:t> τα </a:t>
            </a:r>
            <a:r>
              <a:rPr lang="en-GB" sz="2400" b="0" i="0" u="none" strike="noStrike" cap="none" dirty="0" err="1">
                <a:solidFill>
                  <a:srgbClr val="121212"/>
                </a:solidFill>
                <a:latin typeface="Arial"/>
                <a:ea typeface="Arial"/>
                <a:cs typeface="Arial"/>
                <a:sym typeface="Arial"/>
              </a:rPr>
              <a:t>μον</a:t>
            </a:r>
            <a:r>
              <a:rPr lang="en-GB" sz="2400" b="0" i="0" u="none" strike="noStrike" cap="none" dirty="0">
                <a:solidFill>
                  <a:srgbClr val="121212"/>
                </a:solidFill>
                <a:latin typeface="Arial"/>
                <a:ea typeface="Arial"/>
                <a:cs typeface="Arial"/>
                <a:sym typeface="Arial"/>
              </a:rPr>
              <a:t>αδικά χαρακτηριστικά των κοινοτήτων μάθησης ΕΕΚ</a:t>
            </a:r>
            <a:endParaRPr sz="1200" dirty="0"/>
          </a:p>
          <a:p>
            <a:pPr marL="604519" marR="0" lvl="1" indent="-302260" algn="l" rtl="0">
              <a:lnSpc>
                <a:spcPct val="140014"/>
              </a:lnSpc>
              <a:spcBef>
                <a:spcPts val="0"/>
              </a:spcBef>
              <a:spcAft>
                <a:spcPts val="0"/>
              </a:spcAft>
              <a:buClr>
                <a:srgbClr val="121212"/>
              </a:buClr>
              <a:buSzPts val="2799"/>
              <a:buFont typeface="Arial"/>
              <a:buChar char="•"/>
            </a:pPr>
            <a:r>
              <a:rPr lang="en-GB" sz="2400" b="0" i="0" u="none" strike="noStrike" cap="none" dirty="0">
                <a:solidFill>
                  <a:srgbClr val="121212"/>
                </a:solidFill>
                <a:latin typeface="Arial"/>
                <a:ea typeface="Arial"/>
                <a:cs typeface="Arial"/>
                <a:sym typeface="Arial"/>
              </a:rPr>
              <a:t>Καταν</a:t>
            </a:r>
            <a:r>
              <a:rPr lang="el-GR" sz="2400" b="0" i="0" u="none" strike="noStrike" cap="none" dirty="0" err="1">
                <a:solidFill>
                  <a:srgbClr val="121212"/>
                </a:solidFill>
                <a:latin typeface="Arial"/>
                <a:ea typeface="Arial"/>
                <a:cs typeface="Arial"/>
                <a:sym typeface="Arial"/>
              </a:rPr>
              <a:t>οήσετε</a:t>
            </a:r>
            <a:r>
              <a:rPr lang="en-GB" sz="2400" b="0" i="0" u="none" strike="noStrike" cap="none" dirty="0">
                <a:solidFill>
                  <a:srgbClr val="121212"/>
                </a:solidFill>
                <a:latin typeface="Arial"/>
                <a:ea typeface="Arial"/>
                <a:cs typeface="Arial"/>
                <a:sym typeface="Arial"/>
              </a:rPr>
              <a:t> και </a:t>
            </a:r>
            <a:r>
              <a:rPr lang="en-GB" sz="2400" b="0" i="0" u="none" strike="noStrike" cap="none" dirty="0" err="1">
                <a:solidFill>
                  <a:srgbClr val="121212"/>
                </a:solidFill>
                <a:latin typeface="Arial"/>
                <a:ea typeface="Arial"/>
                <a:cs typeface="Arial"/>
                <a:sym typeface="Arial"/>
              </a:rPr>
              <a:t>εφ</a:t>
            </a:r>
            <a:r>
              <a:rPr lang="en-GB" sz="2400" b="0" i="0" u="none" strike="noStrike" cap="none" dirty="0">
                <a:solidFill>
                  <a:srgbClr val="121212"/>
                </a:solidFill>
                <a:latin typeface="Arial"/>
                <a:ea typeface="Arial"/>
                <a:cs typeface="Arial"/>
                <a:sym typeface="Arial"/>
              </a:rPr>
              <a:t>αρμ</a:t>
            </a:r>
            <a:r>
              <a:rPr lang="el-GR" sz="2400" b="0" i="0" u="none" strike="noStrike" cap="none" dirty="0" err="1">
                <a:solidFill>
                  <a:srgbClr val="121212"/>
                </a:solidFill>
                <a:latin typeface="Arial"/>
                <a:ea typeface="Arial"/>
                <a:cs typeface="Arial"/>
                <a:sym typeface="Arial"/>
              </a:rPr>
              <a:t>όσετε</a:t>
            </a:r>
            <a:r>
              <a:rPr lang="en-GB" sz="2400" b="0" i="0" u="none" strike="noStrike" cap="none" dirty="0">
                <a:solidFill>
                  <a:srgbClr val="121212"/>
                </a:solidFill>
                <a:latin typeface="Arial"/>
                <a:ea typeface="Arial"/>
                <a:cs typeface="Arial"/>
                <a:sym typeface="Arial"/>
              </a:rPr>
              <a:t> τ</a:t>
            </a:r>
            <a:r>
              <a:rPr lang="el-GR" sz="2400" b="0" i="0" u="none" strike="noStrike" cap="none" dirty="0" err="1">
                <a:solidFill>
                  <a:srgbClr val="121212"/>
                </a:solidFill>
                <a:latin typeface="Arial"/>
                <a:ea typeface="Arial"/>
                <a:cs typeface="Arial"/>
                <a:sym typeface="Arial"/>
              </a:rPr>
              <a:t>ις</a:t>
            </a:r>
            <a:r>
              <a:rPr lang="en-GB" sz="2400" b="0" i="0" u="none" strike="noStrike" cap="none" dirty="0">
                <a:solidFill>
                  <a:srgbClr val="121212"/>
                </a:solidFill>
                <a:latin typeface="Arial"/>
                <a:ea typeface="Arial"/>
                <a:cs typeface="Arial"/>
                <a:sym typeface="Arial"/>
              </a:rPr>
              <a:t> α</a:t>
            </a:r>
            <a:r>
              <a:rPr lang="en-GB" sz="2400" b="0" i="0" u="none" strike="noStrike" cap="none" dirty="0" err="1">
                <a:solidFill>
                  <a:srgbClr val="121212"/>
                </a:solidFill>
                <a:latin typeface="Arial"/>
                <a:ea typeface="Arial"/>
                <a:cs typeface="Arial"/>
                <a:sym typeface="Arial"/>
              </a:rPr>
              <a:t>ρχ</a:t>
            </a:r>
            <a:r>
              <a:rPr lang="el-GR" sz="2400" b="0" i="0" u="none" strike="noStrike" cap="none" dirty="0" err="1">
                <a:solidFill>
                  <a:srgbClr val="121212"/>
                </a:solidFill>
                <a:latin typeface="Arial"/>
                <a:ea typeface="Arial"/>
                <a:cs typeface="Arial"/>
                <a:sym typeface="Arial"/>
              </a:rPr>
              <a:t>ές</a:t>
            </a:r>
            <a:r>
              <a:rPr lang="en-GB" sz="2400" b="0" i="0" u="none" strike="noStrike" cap="none" dirty="0">
                <a:solidFill>
                  <a:srgbClr val="121212"/>
                </a:solidFill>
                <a:latin typeface="Arial"/>
                <a:ea typeface="Arial"/>
                <a:cs typeface="Arial"/>
                <a:sym typeface="Arial"/>
              </a:rPr>
              <a:t> ενός ευέλικτου μαθησιακού περιβάλλοντος</a:t>
            </a:r>
            <a:endParaRPr sz="1200" dirty="0"/>
          </a:p>
          <a:p>
            <a:pPr marL="604519" marR="0" lvl="1" indent="-302260" algn="l" rtl="0">
              <a:lnSpc>
                <a:spcPct val="140014"/>
              </a:lnSpc>
              <a:spcBef>
                <a:spcPts val="0"/>
              </a:spcBef>
              <a:spcAft>
                <a:spcPts val="0"/>
              </a:spcAft>
              <a:buClr>
                <a:srgbClr val="121212"/>
              </a:buClr>
              <a:buSzPts val="2799"/>
              <a:buFont typeface="Arial"/>
              <a:buChar char="•"/>
            </a:pPr>
            <a:r>
              <a:rPr lang="en-GB" sz="2400" b="0" i="0" u="none" strike="noStrike" cap="none" dirty="0" err="1">
                <a:solidFill>
                  <a:srgbClr val="121212"/>
                </a:solidFill>
                <a:latin typeface="Arial"/>
                <a:ea typeface="Arial"/>
                <a:cs typeface="Arial"/>
                <a:sym typeface="Arial"/>
              </a:rPr>
              <a:t>Προ</a:t>
            </a:r>
            <a:r>
              <a:rPr lang="el-GR" sz="2400" b="0" i="0" u="none" strike="noStrike" cap="none" dirty="0">
                <a:solidFill>
                  <a:srgbClr val="121212"/>
                </a:solidFill>
                <a:latin typeface="Arial"/>
                <a:ea typeface="Arial"/>
                <a:cs typeface="Arial"/>
                <a:sym typeface="Arial"/>
              </a:rPr>
              <a:t>ωθήσετε</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μι</a:t>
            </a:r>
            <a:r>
              <a:rPr lang="en-GB" sz="2400" b="0" i="0" u="none" strike="noStrike" cap="none" dirty="0">
                <a:solidFill>
                  <a:srgbClr val="121212"/>
                </a:solidFill>
                <a:latin typeface="Arial"/>
                <a:ea typeface="Arial"/>
                <a:cs typeface="Arial"/>
                <a:sym typeface="Arial"/>
              </a:rPr>
              <a:t>α</a:t>
            </a:r>
            <a:r>
              <a:rPr lang="el-GR"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θετική</a:t>
            </a:r>
            <a:r>
              <a:rPr lang="en-GB" sz="2400" b="0" i="0" u="none" strike="noStrike" cap="none" dirty="0">
                <a:solidFill>
                  <a:srgbClr val="121212"/>
                </a:solidFill>
                <a:latin typeface="Arial"/>
                <a:ea typeface="Arial"/>
                <a:cs typeface="Arial"/>
                <a:sym typeface="Arial"/>
              </a:rPr>
              <a:t> και χωρίς απ</a:t>
            </a:r>
            <a:r>
              <a:rPr lang="en-GB" sz="2400" b="0" i="0" u="none" strike="noStrike" cap="none" dirty="0" err="1">
                <a:solidFill>
                  <a:srgbClr val="121212"/>
                </a:solidFill>
                <a:latin typeface="Arial"/>
                <a:ea typeface="Arial"/>
                <a:cs typeface="Arial"/>
                <a:sym typeface="Arial"/>
              </a:rPr>
              <a:t>οκλεισμούς</a:t>
            </a:r>
            <a:r>
              <a:rPr lang="en-GB" sz="2400" b="0" i="0" u="none" strike="noStrike" cap="none" dirty="0">
                <a:solidFill>
                  <a:srgbClr val="121212"/>
                </a:solidFill>
                <a:latin typeface="Arial"/>
                <a:ea typeface="Arial"/>
                <a:cs typeface="Arial"/>
                <a:sym typeface="Arial"/>
              </a:rPr>
              <a:t> μα</a:t>
            </a:r>
            <a:r>
              <a:rPr lang="en-GB" sz="2400" b="0" i="0" u="none" strike="noStrike" cap="none" dirty="0" err="1">
                <a:solidFill>
                  <a:srgbClr val="121212"/>
                </a:solidFill>
                <a:latin typeface="Arial"/>
                <a:ea typeface="Arial"/>
                <a:cs typeface="Arial"/>
                <a:sym typeface="Arial"/>
              </a:rPr>
              <a:t>θησι</a:t>
            </a:r>
            <a:r>
              <a:rPr lang="en-GB" sz="2400" b="0" i="0" u="none" strike="noStrike" cap="none" dirty="0">
                <a:solidFill>
                  <a:srgbClr val="121212"/>
                </a:solidFill>
                <a:latin typeface="Arial"/>
                <a:ea typeface="Arial"/>
                <a:cs typeface="Arial"/>
                <a:sym typeface="Arial"/>
              </a:rPr>
              <a:t>ακή κουλτούρα</a:t>
            </a:r>
            <a:endParaRPr sz="1200" dirty="0"/>
          </a:p>
          <a:p>
            <a:pPr marL="604519" marR="0" lvl="1" indent="-302260" algn="l" rtl="0">
              <a:lnSpc>
                <a:spcPct val="140014"/>
              </a:lnSpc>
              <a:spcBef>
                <a:spcPts val="0"/>
              </a:spcBef>
              <a:spcAft>
                <a:spcPts val="0"/>
              </a:spcAft>
              <a:buClr>
                <a:srgbClr val="121212"/>
              </a:buClr>
              <a:buSzPts val="2799"/>
              <a:buFont typeface="Arial"/>
              <a:buChar char="•"/>
            </a:pPr>
            <a:r>
              <a:rPr lang="en-GB" sz="2400" b="0" i="0" u="none" strike="noStrike" cap="none" dirty="0" err="1">
                <a:solidFill>
                  <a:srgbClr val="121212"/>
                </a:solidFill>
                <a:latin typeface="Arial"/>
                <a:ea typeface="Arial"/>
                <a:cs typeface="Arial"/>
                <a:sym typeface="Arial"/>
              </a:rPr>
              <a:t>Ευθυγρ</a:t>
            </a:r>
            <a:r>
              <a:rPr lang="el-GR" sz="2400" b="0" i="0" u="none" strike="noStrike" cap="none" dirty="0" err="1">
                <a:solidFill>
                  <a:srgbClr val="121212"/>
                </a:solidFill>
                <a:latin typeface="Arial"/>
                <a:ea typeface="Arial"/>
                <a:cs typeface="Arial"/>
                <a:sym typeface="Arial"/>
              </a:rPr>
              <a:t>αμμίσετε</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το</a:t>
            </a:r>
            <a:r>
              <a:rPr lang="en-GB" sz="2400" b="0" i="0" u="none" strike="noStrike" cap="none" dirty="0">
                <a:solidFill>
                  <a:srgbClr val="121212"/>
                </a:solidFill>
                <a:latin typeface="Arial"/>
                <a:ea typeface="Arial"/>
                <a:cs typeface="Arial"/>
                <a:sym typeface="Arial"/>
              </a:rPr>
              <a:t> π</a:t>
            </a:r>
            <a:r>
              <a:rPr lang="en-GB" sz="2400" b="0" i="0" u="none" strike="noStrike" cap="none" dirty="0" err="1">
                <a:solidFill>
                  <a:srgbClr val="121212"/>
                </a:solidFill>
                <a:latin typeface="Arial"/>
                <a:ea typeface="Arial"/>
                <a:cs typeface="Arial"/>
                <a:sym typeface="Arial"/>
              </a:rPr>
              <a:t>εριεχ</a:t>
            </a:r>
            <a:r>
              <a:rPr lang="el-GR" sz="2400" dirty="0" err="1">
                <a:solidFill>
                  <a:srgbClr val="121212"/>
                </a:solidFill>
              </a:rPr>
              <a:t>όμενο</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της</a:t>
            </a:r>
            <a:r>
              <a:rPr lang="en-GB" sz="2400" b="0" i="0" u="none" strike="noStrike" cap="none" dirty="0">
                <a:solidFill>
                  <a:srgbClr val="121212"/>
                </a:solidFill>
                <a:latin typeface="Arial"/>
                <a:ea typeface="Arial"/>
                <a:cs typeface="Arial"/>
                <a:sym typeface="Arial"/>
              </a:rPr>
              <a:t> ΕΕΚ </a:t>
            </a:r>
            <a:r>
              <a:rPr lang="en-GB" sz="2400" b="0" i="0" u="none" strike="noStrike" cap="none" dirty="0" err="1">
                <a:solidFill>
                  <a:srgbClr val="121212"/>
                </a:solidFill>
                <a:latin typeface="Arial"/>
                <a:ea typeface="Arial"/>
                <a:cs typeface="Arial"/>
                <a:sym typeface="Arial"/>
              </a:rPr>
              <a:t>με</a:t>
            </a:r>
            <a:r>
              <a:rPr lang="en-GB" sz="2400" b="0" i="0" u="none" strike="noStrike" cap="none" dirty="0">
                <a:solidFill>
                  <a:srgbClr val="121212"/>
                </a:solidFill>
                <a:latin typeface="Arial"/>
                <a:ea typeface="Arial"/>
                <a:cs typeface="Arial"/>
                <a:sym typeface="Arial"/>
              </a:rPr>
              <a:t> τα π</a:t>
            </a:r>
            <a:r>
              <a:rPr lang="en-GB" sz="2400" b="0" i="0" u="none" strike="noStrike" cap="none" dirty="0" err="1">
                <a:solidFill>
                  <a:srgbClr val="121212"/>
                </a:solidFill>
                <a:latin typeface="Arial"/>
                <a:ea typeface="Arial"/>
                <a:cs typeface="Arial"/>
                <a:sym typeface="Arial"/>
              </a:rPr>
              <a:t>ρότυ</a:t>
            </a:r>
            <a:r>
              <a:rPr lang="en-GB" sz="2400" b="0" i="0" u="none" strike="noStrike" cap="none" dirty="0">
                <a:solidFill>
                  <a:srgbClr val="121212"/>
                </a:solidFill>
                <a:latin typeface="Arial"/>
                <a:ea typeface="Arial"/>
                <a:cs typeface="Arial"/>
                <a:sym typeface="Arial"/>
              </a:rPr>
              <a:t>πα της βιομηχανίας και τις ανάγκες της αγοράς εργασίας</a:t>
            </a:r>
            <a:endParaRPr sz="1200" dirty="0"/>
          </a:p>
          <a:p>
            <a:pPr marL="604519" marR="0" lvl="1" indent="-302260" algn="l" rtl="0">
              <a:lnSpc>
                <a:spcPct val="140014"/>
              </a:lnSpc>
              <a:spcBef>
                <a:spcPts val="0"/>
              </a:spcBef>
              <a:spcAft>
                <a:spcPts val="0"/>
              </a:spcAft>
              <a:buClr>
                <a:srgbClr val="121212"/>
              </a:buClr>
              <a:buSzPts val="2799"/>
              <a:buFont typeface="Arial"/>
              <a:buChar char="•"/>
            </a:pPr>
            <a:r>
              <a:rPr lang="en-GB" sz="2400" b="0" i="0" u="none" strike="noStrike" cap="none" dirty="0" err="1">
                <a:solidFill>
                  <a:srgbClr val="121212"/>
                </a:solidFill>
                <a:latin typeface="Arial"/>
                <a:ea typeface="Arial"/>
                <a:cs typeface="Arial"/>
                <a:sym typeface="Arial"/>
              </a:rPr>
              <a:t>Πλο</a:t>
            </a:r>
            <a:r>
              <a:rPr lang="el-GR" sz="2400" b="0" i="0" u="none" strike="noStrike" cap="none" dirty="0">
                <a:solidFill>
                  <a:srgbClr val="121212"/>
                </a:solidFill>
                <a:latin typeface="Arial"/>
                <a:ea typeface="Arial"/>
                <a:cs typeface="Arial"/>
                <a:sym typeface="Arial"/>
              </a:rPr>
              <a:t>ηγηθείτε</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στις</a:t>
            </a:r>
            <a:r>
              <a:rPr lang="en-GB" sz="2400" b="0" i="0" u="none" strike="noStrike" cap="none" dirty="0">
                <a:solidFill>
                  <a:srgbClr val="121212"/>
                </a:solidFill>
                <a:latin typeface="Arial"/>
                <a:ea typeface="Arial"/>
                <a:cs typeface="Arial"/>
                <a:sym typeface="Arial"/>
              </a:rPr>
              <a:t> π</a:t>
            </a:r>
            <a:r>
              <a:rPr lang="en-GB" sz="2400" b="0" i="0" u="none" strike="noStrike" cap="none" dirty="0" err="1">
                <a:solidFill>
                  <a:srgbClr val="121212"/>
                </a:solidFill>
                <a:latin typeface="Arial"/>
                <a:ea typeface="Arial"/>
                <a:cs typeface="Arial"/>
                <a:sym typeface="Arial"/>
              </a:rPr>
              <a:t>ροκλήσεις</a:t>
            </a:r>
            <a:r>
              <a:rPr lang="en-GB" sz="2400" b="0" i="0" u="none" strike="noStrike" cap="none" dirty="0">
                <a:solidFill>
                  <a:srgbClr val="121212"/>
                </a:solidFill>
                <a:latin typeface="Arial"/>
                <a:ea typeface="Arial"/>
                <a:cs typeface="Arial"/>
                <a:sym typeface="Arial"/>
              </a:rPr>
              <a:t> και α</a:t>
            </a:r>
            <a:r>
              <a:rPr lang="en-GB" sz="2400" b="0" i="0" u="none" strike="noStrike" cap="none" dirty="0" err="1">
                <a:solidFill>
                  <a:srgbClr val="121212"/>
                </a:solidFill>
                <a:latin typeface="Arial"/>
                <a:ea typeface="Arial"/>
                <a:cs typeface="Arial"/>
                <a:sym typeface="Arial"/>
              </a:rPr>
              <a:t>ξιο</a:t>
            </a:r>
            <a:r>
              <a:rPr lang="en-GB" sz="2400" b="0" i="0" u="none" strike="noStrike" cap="none" dirty="0">
                <a:solidFill>
                  <a:srgbClr val="121212"/>
                </a:solidFill>
                <a:latin typeface="Arial"/>
                <a:ea typeface="Arial"/>
                <a:cs typeface="Arial"/>
                <a:sym typeface="Arial"/>
              </a:rPr>
              <a:t>πο</a:t>
            </a:r>
            <a:r>
              <a:rPr lang="el-GR" sz="2400" b="0" i="0" u="none" strike="noStrike" cap="none" dirty="0" err="1">
                <a:solidFill>
                  <a:srgbClr val="121212"/>
                </a:solidFill>
                <a:latin typeface="Arial"/>
                <a:ea typeface="Arial"/>
                <a:cs typeface="Arial"/>
                <a:sym typeface="Arial"/>
              </a:rPr>
              <a:t>ιήσετε</a:t>
            </a:r>
            <a:r>
              <a:rPr lang="en-GB" sz="2400" b="0" i="0" u="none" strike="noStrike" cap="none" dirty="0">
                <a:solidFill>
                  <a:srgbClr val="121212"/>
                </a:solidFill>
                <a:latin typeface="Arial"/>
                <a:ea typeface="Arial"/>
                <a:cs typeface="Arial"/>
                <a:sym typeface="Arial"/>
              </a:rPr>
              <a:t> </a:t>
            </a:r>
            <a:r>
              <a:rPr lang="el-GR" sz="2400" b="0" i="0" u="none" strike="noStrike" cap="none" dirty="0">
                <a:solidFill>
                  <a:srgbClr val="121212"/>
                </a:solidFill>
                <a:latin typeface="Arial"/>
                <a:ea typeface="Arial"/>
                <a:cs typeface="Arial"/>
                <a:sym typeface="Arial"/>
              </a:rPr>
              <a:t>τις ευκαιρίες </a:t>
            </a:r>
            <a:r>
              <a:rPr lang="en-GB" sz="2400" b="0" i="0" u="none" strike="noStrike" cap="none" dirty="0" err="1">
                <a:solidFill>
                  <a:srgbClr val="121212"/>
                </a:solidFill>
                <a:latin typeface="Arial"/>
                <a:ea typeface="Arial"/>
                <a:cs typeface="Arial"/>
                <a:sym typeface="Arial"/>
              </a:rPr>
              <a:t>στις</a:t>
            </a:r>
            <a:r>
              <a:rPr lang="en-GB" sz="2400" b="0" i="0" u="none" strike="noStrike" cap="none" dirty="0">
                <a:solidFill>
                  <a:srgbClr val="121212"/>
                </a:solidFill>
                <a:latin typeface="Arial"/>
                <a:ea typeface="Arial"/>
                <a:cs typeface="Arial"/>
                <a:sym typeface="Arial"/>
              </a:rPr>
              <a:t> κοινότητες μάθησης ΕΕΚ</a:t>
            </a:r>
            <a:endParaRPr sz="1200" dirty="0"/>
          </a:p>
          <a:p>
            <a:pPr marL="604519" marR="0" lvl="1" indent="-124523" algn="l" rtl="0">
              <a:lnSpc>
                <a:spcPct val="140014"/>
              </a:lnSpc>
              <a:spcBef>
                <a:spcPts val="0"/>
              </a:spcBef>
              <a:spcAft>
                <a:spcPts val="0"/>
              </a:spcAft>
              <a:buClr>
                <a:schemeClr val="dk1"/>
              </a:buClr>
              <a:buSzPts val="2799"/>
              <a:buFont typeface="Arial"/>
              <a:buNone/>
            </a:pPr>
            <a:endParaRPr sz="2400" b="0" i="0" u="none" strike="noStrike" cap="none" dirty="0">
              <a:solidFill>
                <a:srgbClr val="121212"/>
              </a:solidFill>
              <a:latin typeface="Arial"/>
              <a:ea typeface="Arial"/>
              <a:cs typeface="Arial"/>
              <a:sym typeface="Arial"/>
            </a:endParaRPr>
          </a:p>
          <a:p>
            <a:pPr marL="604519" marR="0" lvl="1" indent="-124523" algn="l" rtl="0">
              <a:lnSpc>
                <a:spcPct val="140014"/>
              </a:lnSpc>
              <a:spcBef>
                <a:spcPts val="0"/>
              </a:spcBef>
              <a:spcAft>
                <a:spcPts val="0"/>
              </a:spcAft>
              <a:buClr>
                <a:schemeClr val="dk1"/>
              </a:buClr>
              <a:buSzPts val="2799"/>
              <a:buFont typeface="Arial"/>
              <a:buNone/>
            </a:pPr>
            <a:endParaRPr sz="2400" b="0" i="0" u="none" strike="noStrike" cap="none" dirty="0">
              <a:solidFill>
                <a:srgbClr val="121212"/>
              </a:solidFill>
              <a:latin typeface="Arial"/>
              <a:ea typeface="Arial"/>
              <a:cs typeface="Arial"/>
              <a:sym typeface="Arial"/>
            </a:endParaRPr>
          </a:p>
        </p:txBody>
      </p:sp>
      <p:sp>
        <p:nvSpPr>
          <p:cNvPr id="99" name="Google Shape;99;p2"/>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6" name="Google Shape;106;p2"/>
          <p:cNvPicPr preferRelativeResize="0"/>
          <p:nvPr/>
        </p:nvPicPr>
        <p:blipFill rotWithShape="1">
          <a:blip r:embed="rId8">
            <a:alphaModFix/>
          </a:blip>
          <a:srcRect/>
          <a:stretch/>
        </p:blipFill>
        <p:spPr>
          <a:xfrm>
            <a:off x="5601358" y="9186787"/>
            <a:ext cx="1470418" cy="53469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 name="Google Shape;458;p2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 name="Google Shape;459;p2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 name="Google Shape;460;p2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 name="Google Shape;461;p2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 name="Google Shape;463;p2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20"/>
          <p:cNvSpPr txBox="1"/>
          <p:nvPr/>
        </p:nvSpPr>
        <p:spPr>
          <a:xfrm>
            <a:off x="818920" y="1579139"/>
            <a:ext cx="12181388" cy="9233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6000">
                <a:solidFill>
                  <a:srgbClr val="033C5B"/>
                </a:solidFill>
                <a:latin typeface="Arial"/>
                <a:ea typeface="Arial"/>
                <a:cs typeface="Arial"/>
                <a:sym typeface="Arial"/>
              </a:rPr>
              <a:t>Μελέτη περίπτωσης - Παραδείγματα</a:t>
            </a:r>
            <a:endParaRPr sz="6000">
              <a:solidFill>
                <a:srgbClr val="033C5B"/>
              </a:solidFill>
              <a:latin typeface="Arial"/>
              <a:ea typeface="Arial"/>
              <a:cs typeface="Arial"/>
              <a:sym typeface="Arial"/>
            </a:endParaRPr>
          </a:p>
        </p:txBody>
      </p:sp>
      <p:sp>
        <p:nvSpPr>
          <p:cNvPr id="465" name="Google Shape;465;p2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 name="Google Shape;466;p20"/>
          <p:cNvSpPr txBox="1"/>
          <p:nvPr/>
        </p:nvSpPr>
        <p:spPr>
          <a:xfrm>
            <a:off x="797311" y="7710000"/>
            <a:ext cx="762528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Πηγή: </a:t>
            </a:r>
            <a:r>
              <a:rPr lang="en-GB" sz="1600" i="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t>
            </a:r>
            <a:r>
              <a:rPr lang="en-GB" sz="1600" i="1">
                <a:solidFill>
                  <a:schemeClr val="dk1"/>
                </a:solidFill>
                <a:latin typeface="Calibri"/>
                <a:ea typeface="Calibri"/>
                <a:cs typeface="Calibri"/>
                <a:sym typeface="Calibri"/>
              </a:rPr>
              <a:t>//tvet-online.asia/21/designing-a-model-of-strategic-partnership-between-the-vocational-skills-development-system-and-industry-case-study-in-vietnam/ </a:t>
            </a:r>
            <a:endParaRPr sz="1600" i="1">
              <a:solidFill>
                <a:schemeClr val="dk1"/>
              </a:solidFill>
              <a:latin typeface="Calibri"/>
              <a:ea typeface="Calibri"/>
              <a:cs typeface="Calibri"/>
              <a:sym typeface="Calibri"/>
            </a:endParaRPr>
          </a:p>
        </p:txBody>
      </p:sp>
      <p:pic>
        <p:nvPicPr>
          <p:cNvPr id="467" name="Google Shape;467;p20"/>
          <p:cNvPicPr preferRelativeResize="0"/>
          <p:nvPr/>
        </p:nvPicPr>
        <p:blipFill rotWithShape="1">
          <a:blip r:embed="rId5">
            <a:alphaModFix/>
          </a:blip>
          <a:srcRect/>
          <a:stretch/>
        </p:blipFill>
        <p:spPr>
          <a:xfrm>
            <a:off x="815419" y="2474345"/>
            <a:ext cx="8237926" cy="5248944"/>
          </a:xfrm>
          <a:prstGeom prst="rect">
            <a:avLst/>
          </a:prstGeom>
          <a:noFill/>
          <a:ln>
            <a:noFill/>
          </a:ln>
        </p:spPr>
      </p:pic>
      <p:pic>
        <p:nvPicPr>
          <p:cNvPr id="468" name="Google Shape;468;p20"/>
          <p:cNvPicPr preferRelativeResize="0"/>
          <p:nvPr/>
        </p:nvPicPr>
        <p:blipFill rotWithShape="1">
          <a:blip r:embed="rId6">
            <a:alphaModFix/>
          </a:blip>
          <a:srcRect/>
          <a:stretch/>
        </p:blipFill>
        <p:spPr>
          <a:xfrm>
            <a:off x="9459304" y="2502469"/>
            <a:ext cx="5700041" cy="2476920"/>
          </a:xfrm>
          <a:prstGeom prst="rect">
            <a:avLst/>
          </a:prstGeom>
          <a:noFill/>
          <a:ln>
            <a:noFill/>
          </a:ln>
        </p:spPr>
      </p:pic>
      <p:sp>
        <p:nvSpPr>
          <p:cNvPr id="469" name="Google Shape;469;p20"/>
          <p:cNvSpPr txBox="1"/>
          <p:nvPr/>
        </p:nvSpPr>
        <p:spPr>
          <a:xfrm>
            <a:off x="9677400" y="4958229"/>
            <a:ext cx="762528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Πηγή: </a:t>
            </a:r>
            <a:r>
              <a:rPr lang="en-GB" sz="1600" i="1"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a:t>
            </a:r>
            <a:r>
              <a:rPr lang="en-GB" sz="1600" i="1">
                <a:solidFill>
                  <a:schemeClr val="dk1"/>
                </a:solidFill>
                <a:latin typeface="Calibri"/>
                <a:ea typeface="Calibri"/>
                <a:cs typeface="Calibri"/>
                <a:sym typeface="Calibri"/>
              </a:rPr>
              <a:t>//www.cedefop.europa.eu/files/5590_en.pdf </a:t>
            </a:r>
            <a:endParaRPr sz="1600" i="1">
              <a:solidFill>
                <a:schemeClr val="dk1"/>
              </a:solidFill>
              <a:latin typeface="Calibri"/>
              <a:ea typeface="Calibri"/>
              <a:cs typeface="Calibri"/>
              <a:sym typeface="Calibri"/>
            </a:endParaRPr>
          </a:p>
        </p:txBody>
      </p:sp>
      <p:sp>
        <p:nvSpPr>
          <p:cNvPr id="470" name="Google Shape;470;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 name="Google Shape;471;p2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73" name="Google Shape;473;p20"/>
          <p:cNvPicPr preferRelativeResize="0"/>
          <p:nvPr/>
        </p:nvPicPr>
        <p:blipFill rotWithShape="1">
          <a:blip r:embed="rId10">
            <a:alphaModFix/>
          </a:blip>
          <a:srcRect/>
          <a:stretch/>
        </p:blipFill>
        <p:spPr>
          <a:xfrm>
            <a:off x="15697200" y="9183021"/>
            <a:ext cx="1727565" cy="628205"/>
          </a:xfrm>
          <a:prstGeom prst="rect">
            <a:avLst/>
          </a:prstGeom>
          <a:noFill/>
          <a:ln>
            <a:noFill/>
          </a:ln>
        </p:spPr>
      </p:pic>
      <p:sp>
        <p:nvSpPr>
          <p:cNvPr id="2" name="Google Shape;205;p7">
            <a:extLst>
              <a:ext uri="{FF2B5EF4-FFF2-40B4-BE49-F238E27FC236}">
                <a16:creationId xmlns:a16="http://schemas.microsoft.com/office/drawing/2014/main" id="{EF26D370-DE36-7844-AB1B-E6A93D6F74C9}"/>
              </a:ext>
            </a:extLst>
          </p:cNvPr>
          <p:cNvSpPr txBox="1"/>
          <p:nvPr/>
        </p:nvSpPr>
        <p:spPr>
          <a:xfrm>
            <a:off x="5156771" y="8922812"/>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2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 name="Google Shape;500;p2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2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 name="Google Shape;502;p2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 name="Google Shape;503;p2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 name="Google Shape;504;p2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 name="Google Shape;505;p2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 name="Google Shape;506;p22"/>
          <p:cNvSpPr txBox="1"/>
          <p:nvPr/>
        </p:nvSpPr>
        <p:spPr>
          <a:xfrm>
            <a:off x="1158529" y="1279401"/>
            <a:ext cx="15970941" cy="184665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6000" dirty="0" err="1">
                <a:solidFill>
                  <a:srgbClr val="033C5B"/>
                </a:solidFill>
                <a:latin typeface="Arial"/>
                <a:ea typeface="Arial"/>
                <a:cs typeface="Arial"/>
                <a:sym typeface="Arial"/>
              </a:rPr>
              <a:t>Δημιουργί</a:t>
            </a:r>
            <a:r>
              <a:rPr lang="en-GB" sz="6000" dirty="0">
                <a:solidFill>
                  <a:srgbClr val="033C5B"/>
                </a:solidFill>
                <a:latin typeface="Arial"/>
                <a:ea typeface="Arial"/>
                <a:cs typeface="Arial"/>
                <a:sym typeface="Arial"/>
              </a:rPr>
              <a:t>α του συνεργατικού σχεδίου διδασκαλίας σας</a:t>
            </a:r>
            <a:endParaRPr sz="6000" dirty="0">
              <a:solidFill>
                <a:srgbClr val="033C5B"/>
              </a:solidFill>
              <a:latin typeface="Arial"/>
              <a:ea typeface="Arial"/>
              <a:cs typeface="Arial"/>
              <a:sym typeface="Arial"/>
            </a:endParaRPr>
          </a:p>
        </p:txBody>
      </p:sp>
      <p:sp>
        <p:nvSpPr>
          <p:cNvPr id="507" name="Google Shape;507;p2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08" name="Google Shape;508;p22" descr="Lights On with solid fill"/>
          <p:cNvPicPr preferRelativeResize="0"/>
          <p:nvPr/>
        </p:nvPicPr>
        <p:blipFill rotWithShape="1">
          <a:blip r:embed="rId4">
            <a:alphaModFix/>
          </a:blip>
          <a:srcRect/>
          <a:stretch/>
        </p:blipFill>
        <p:spPr>
          <a:xfrm>
            <a:off x="458250" y="1897745"/>
            <a:ext cx="621468" cy="621468"/>
          </a:xfrm>
          <a:prstGeom prst="rect">
            <a:avLst/>
          </a:prstGeom>
          <a:noFill/>
          <a:ln>
            <a:noFill/>
          </a:ln>
        </p:spPr>
      </p:pic>
      <p:grpSp>
        <p:nvGrpSpPr>
          <p:cNvPr id="509" name="Google Shape;509;p22"/>
          <p:cNvGrpSpPr/>
          <p:nvPr/>
        </p:nvGrpSpPr>
        <p:grpSpPr>
          <a:xfrm>
            <a:off x="768984" y="3283116"/>
            <a:ext cx="15492047" cy="5520951"/>
            <a:chOff x="0" y="1787"/>
            <a:chExt cx="15492047" cy="5520951"/>
          </a:xfrm>
        </p:grpSpPr>
        <p:sp>
          <p:nvSpPr>
            <p:cNvPr id="510" name="Google Shape;510;p22"/>
            <p:cNvSpPr/>
            <p:nvPr/>
          </p:nvSpPr>
          <p:spPr>
            <a:xfrm>
              <a:off x="0" y="1787"/>
              <a:ext cx="15492047" cy="761510"/>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2"/>
            <p:cNvSpPr/>
            <p:nvPr/>
          </p:nvSpPr>
          <p:spPr>
            <a:xfrm>
              <a:off x="230356" y="173126"/>
              <a:ext cx="418830" cy="418830"/>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2"/>
            <p:cNvSpPr/>
            <p:nvPr/>
          </p:nvSpPr>
          <p:spPr>
            <a:xfrm>
              <a:off x="879544" y="1787"/>
              <a:ext cx="14612502" cy="7615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2"/>
            <p:cNvSpPr txBox="1"/>
            <p:nvPr/>
          </p:nvSpPr>
          <p:spPr>
            <a:xfrm>
              <a:off x="879544" y="1787"/>
              <a:ext cx="14612502" cy="761510"/>
            </a:xfrm>
            <a:prstGeom prst="rect">
              <a:avLst/>
            </a:prstGeom>
            <a:noFill/>
            <a:ln>
              <a:noFill/>
            </a:ln>
          </p:spPr>
          <p:txBody>
            <a:bodyPr spcFirstLastPara="1" wrap="square" lIns="80575" tIns="80575" rIns="80575" bIns="80575" anchor="ctr" anchorCtr="0">
              <a:noAutofit/>
            </a:bodyPr>
            <a:lstStyle/>
            <a:p>
              <a:pPr marL="0" marR="0" lvl="0" indent="0" algn="l" rtl="0">
                <a:lnSpc>
                  <a:spcPct val="100000"/>
                </a:lnSpc>
                <a:spcBef>
                  <a:spcPts val="0"/>
                </a:spcBef>
                <a:spcAft>
                  <a:spcPts val="0"/>
                </a:spcAft>
                <a:buClr>
                  <a:schemeClr val="dk1"/>
                </a:buClr>
                <a:buSzPts val="1900"/>
                <a:buFont typeface="Calibri"/>
                <a:buNone/>
              </a:pPr>
              <a:r>
                <a:rPr lang="en-GB" sz="1900" b="1">
                  <a:solidFill>
                    <a:schemeClr val="dk1"/>
                  </a:solidFill>
                  <a:latin typeface="Calibri"/>
                  <a:ea typeface="Calibri"/>
                  <a:cs typeface="Calibri"/>
                  <a:sym typeface="Calibri"/>
                </a:rPr>
                <a:t>Καθορισμός στόχων συνεργασίας: Περιγράψτε σαφείς, μετρήσιμους στόχους για το τι επιδιώκεται να επιτευχθεί με τις συνεργατικές δραστηριότητες όσον αφορά τα μαθησιακά αποτελέσματα και την ανάπτυξη δεξιοτήτων.</a:t>
              </a:r>
              <a:endParaRPr sz="1900">
                <a:solidFill>
                  <a:schemeClr val="dk1"/>
                </a:solidFill>
                <a:latin typeface="Calibri"/>
                <a:ea typeface="Calibri"/>
                <a:cs typeface="Calibri"/>
                <a:sym typeface="Calibri"/>
              </a:endParaRPr>
            </a:p>
          </p:txBody>
        </p:sp>
        <p:sp>
          <p:nvSpPr>
            <p:cNvPr id="514" name="Google Shape;514;p22"/>
            <p:cNvSpPr/>
            <p:nvPr/>
          </p:nvSpPr>
          <p:spPr>
            <a:xfrm>
              <a:off x="0" y="953675"/>
              <a:ext cx="15492047" cy="761510"/>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2"/>
            <p:cNvSpPr/>
            <p:nvPr/>
          </p:nvSpPr>
          <p:spPr>
            <a:xfrm>
              <a:off x="230356" y="1125015"/>
              <a:ext cx="418830" cy="418830"/>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2"/>
            <p:cNvSpPr/>
            <p:nvPr/>
          </p:nvSpPr>
          <p:spPr>
            <a:xfrm>
              <a:off x="879544" y="953675"/>
              <a:ext cx="14612502" cy="7615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2"/>
            <p:cNvSpPr txBox="1"/>
            <p:nvPr/>
          </p:nvSpPr>
          <p:spPr>
            <a:xfrm>
              <a:off x="879544" y="953675"/>
              <a:ext cx="14612502" cy="761510"/>
            </a:xfrm>
            <a:prstGeom prst="rect">
              <a:avLst/>
            </a:prstGeom>
            <a:noFill/>
            <a:ln>
              <a:noFill/>
            </a:ln>
          </p:spPr>
          <p:txBody>
            <a:bodyPr spcFirstLastPara="1" wrap="square" lIns="80575" tIns="80575" rIns="80575" bIns="80575" anchor="ctr" anchorCtr="0">
              <a:noAutofit/>
            </a:bodyPr>
            <a:lstStyle/>
            <a:p>
              <a:pPr marL="0" marR="0" lvl="0" indent="0" algn="l" rtl="0">
                <a:lnSpc>
                  <a:spcPct val="100000"/>
                </a:lnSpc>
                <a:spcBef>
                  <a:spcPts val="0"/>
                </a:spcBef>
                <a:spcAft>
                  <a:spcPts val="0"/>
                </a:spcAft>
                <a:buClr>
                  <a:schemeClr val="dk1"/>
                </a:buClr>
                <a:buSzPts val="1900"/>
                <a:buFont typeface="Calibri"/>
                <a:buNone/>
              </a:pPr>
              <a:r>
                <a:rPr lang="en-GB" sz="1900" b="1">
                  <a:solidFill>
                    <a:schemeClr val="dk1"/>
                  </a:solidFill>
                  <a:latin typeface="Calibri"/>
                  <a:ea typeface="Calibri"/>
                  <a:cs typeface="Calibri"/>
                  <a:sym typeface="Calibri"/>
                </a:rPr>
                <a:t>Επιλέξτε τη σωστή μορφή: Αποφασίστε τη μορφή συνεργατικής διδασκαλίας - μάθηση από ομότιμους, ομαδικές εργασίες, κοινές συνεδρίες επίλυσης προβλημάτων ή διεπιστημονική εργασία.</a:t>
              </a:r>
              <a:endParaRPr sz="1900">
                <a:solidFill>
                  <a:schemeClr val="dk1"/>
                </a:solidFill>
                <a:latin typeface="Calibri"/>
                <a:ea typeface="Calibri"/>
                <a:cs typeface="Calibri"/>
                <a:sym typeface="Calibri"/>
              </a:endParaRPr>
            </a:p>
          </p:txBody>
        </p:sp>
        <p:sp>
          <p:nvSpPr>
            <p:cNvPr id="518" name="Google Shape;518;p22"/>
            <p:cNvSpPr/>
            <p:nvPr/>
          </p:nvSpPr>
          <p:spPr>
            <a:xfrm>
              <a:off x="0" y="1905563"/>
              <a:ext cx="15492047" cy="761510"/>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2"/>
            <p:cNvSpPr/>
            <p:nvPr/>
          </p:nvSpPr>
          <p:spPr>
            <a:xfrm>
              <a:off x="230356" y="2076903"/>
              <a:ext cx="418830" cy="418830"/>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2"/>
            <p:cNvSpPr/>
            <p:nvPr/>
          </p:nvSpPr>
          <p:spPr>
            <a:xfrm>
              <a:off x="879544" y="1905563"/>
              <a:ext cx="14612502" cy="7615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2"/>
            <p:cNvSpPr txBox="1"/>
            <p:nvPr/>
          </p:nvSpPr>
          <p:spPr>
            <a:xfrm>
              <a:off x="879544" y="1905563"/>
              <a:ext cx="14612502" cy="761510"/>
            </a:xfrm>
            <a:prstGeom prst="rect">
              <a:avLst/>
            </a:prstGeom>
            <a:noFill/>
            <a:ln>
              <a:noFill/>
            </a:ln>
          </p:spPr>
          <p:txBody>
            <a:bodyPr spcFirstLastPara="1" wrap="square" lIns="80575" tIns="80575" rIns="80575" bIns="80575" anchor="ctr" anchorCtr="0">
              <a:noAutofit/>
            </a:bodyPr>
            <a:lstStyle/>
            <a:p>
              <a:pPr marL="0" marR="0" lvl="0" indent="0" algn="l" rtl="0">
                <a:lnSpc>
                  <a:spcPct val="100000"/>
                </a:lnSpc>
                <a:spcBef>
                  <a:spcPts val="0"/>
                </a:spcBef>
                <a:spcAft>
                  <a:spcPts val="0"/>
                </a:spcAft>
                <a:buClr>
                  <a:schemeClr val="dk1"/>
                </a:buClr>
                <a:buSzPts val="1900"/>
                <a:buFont typeface="Calibri"/>
                <a:buNone/>
              </a:pPr>
              <a:r>
                <a:rPr lang="en-GB" sz="1900" b="1">
                  <a:solidFill>
                    <a:schemeClr val="dk1"/>
                  </a:solidFill>
                  <a:latin typeface="Calibri"/>
                  <a:ea typeface="Calibri"/>
                  <a:cs typeface="Calibri"/>
                  <a:sym typeface="Calibri"/>
                </a:rPr>
                <a:t>Επιλογή κατάλληλων τεχνολογικών εργαλείων: Επιλέξτε τεχνολογικές πλατφόρμες που υποστηρίζουν τους στόχους της συνεργασίας, όπως εργαλεία επικοινωνίας, λογισμικό διαχείρισης έργων ή εικονικές προσομοιώσεις.</a:t>
              </a:r>
              <a:endParaRPr sz="1900">
                <a:solidFill>
                  <a:schemeClr val="dk1"/>
                </a:solidFill>
                <a:latin typeface="Calibri"/>
                <a:ea typeface="Calibri"/>
                <a:cs typeface="Calibri"/>
                <a:sym typeface="Calibri"/>
              </a:endParaRPr>
            </a:p>
          </p:txBody>
        </p:sp>
        <p:sp>
          <p:nvSpPr>
            <p:cNvPr id="522" name="Google Shape;522;p22"/>
            <p:cNvSpPr/>
            <p:nvPr/>
          </p:nvSpPr>
          <p:spPr>
            <a:xfrm>
              <a:off x="0" y="2857451"/>
              <a:ext cx="15492047" cy="761510"/>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2"/>
            <p:cNvSpPr/>
            <p:nvPr/>
          </p:nvSpPr>
          <p:spPr>
            <a:xfrm>
              <a:off x="230356" y="3028791"/>
              <a:ext cx="418830" cy="418830"/>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2"/>
            <p:cNvSpPr/>
            <p:nvPr/>
          </p:nvSpPr>
          <p:spPr>
            <a:xfrm>
              <a:off x="879544" y="2857451"/>
              <a:ext cx="14612502" cy="7615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2"/>
            <p:cNvSpPr txBox="1"/>
            <p:nvPr/>
          </p:nvSpPr>
          <p:spPr>
            <a:xfrm>
              <a:off x="879544" y="2857451"/>
              <a:ext cx="14612502" cy="761510"/>
            </a:xfrm>
            <a:prstGeom prst="rect">
              <a:avLst/>
            </a:prstGeom>
            <a:noFill/>
            <a:ln>
              <a:noFill/>
            </a:ln>
          </p:spPr>
          <p:txBody>
            <a:bodyPr spcFirstLastPara="1" wrap="square" lIns="80575" tIns="80575" rIns="80575" bIns="80575" anchor="ctr" anchorCtr="0">
              <a:noAutofit/>
            </a:bodyPr>
            <a:lstStyle/>
            <a:p>
              <a:pPr marL="0" marR="0" lvl="0" indent="0" algn="l" rtl="0">
                <a:lnSpc>
                  <a:spcPct val="100000"/>
                </a:lnSpc>
                <a:spcBef>
                  <a:spcPts val="0"/>
                </a:spcBef>
                <a:spcAft>
                  <a:spcPts val="0"/>
                </a:spcAft>
                <a:buClr>
                  <a:schemeClr val="dk1"/>
                </a:buClr>
                <a:buSzPts val="1900"/>
                <a:buFont typeface="Calibri"/>
                <a:buNone/>
              </a:pPr>
              <a:r>
                <a:rPr lang="en-GB" sz="1900" b="1">
                  <a:solidFill>
                    <a:schemeClr val="dk1"/>
                  </a:solidFill>
                  <a:latin typeface="Calibri"/>
                  <a:ea typeface="Calibri"/>
                  <a:cs typeface="Calibri"/>
                  <a:sym typeface="Calibri"/>
                </a:rPr>
                <a:t>Σχέδιο αξιολόγησης και ανατροφοδότησης: Ανάπτυξη κριτηρίων για την αξιολόγηση της συνεργατικής εργασίας, συμπεριλαμβανομένης της αξιολόγησης από ομότιμους και των αναστοχαστικών αξιολογήσεων. Προγραμματίστε τακτικές επισκέψεις για την πρόοδο της ομάδας.</a:t>
              </a:r>
              <a:endParaRPr sz="1900">
                <a:solidFill>
                  <a:schemeClr val="dk1"/>
                </a:solidFill>
                <a:latin typeface="Calibri"/>
                <a:ea typeface="Calibri"/>
                <a:cs typeface="Calibri"/>
                <a:sym typeface="Calibri"/>
              </a:endParaRPr>
            </a:p>
          </p:txBody>
        </p:sp>
        <p:sp>
          <p:nvSpPr>
            <p:cNvPr id="526" name="Google Shape;526;p22"/>
            <p:cNvSpPr/>
            <p:nvPr/>
          </p:nvSpPr>
          <p:spPr>
            <a:xfrm>
              <a:off x="0" y="3809340"/>
              <a:ext cx="15492047" cy="761510"/>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a:off x="230356" y="3980679"/>
              <a:ext cx="418830" cy="418830"/>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879544" y="3809340"/>
              <a:ext cx="14612502" cy="7615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txBox="1"/>
            <p:nvPr/>
          </p:nvSpPr>
          <p:spPr>
            <a:xfrm>
              <a:off x="879544" y="3809340"/>
              <a:ext cx="14612502" cy="761510"/>
            </a:xfrm>
            <a:prstGeom prst="rect">
              <a:avLst/>
            </a:prstGeom>
            <a:noFill/>
            <a:ln>
              <a:noFill/>
            </a:ln>
          </p:spPr>
          <p:txBody>
            <a:bodyPr spcFirstLastPara="1" wrap="square" lIns="80575" tIns="80575" rIns="80575" bIns="80575" anchor="ctr" anchorCtr="0">
              <a:noAutofit/>
            </a:bodyPr>
            <a:lstStyle/>
            <a:p>
              <a:pPr marL="0" marR="0" lvl="0" indent="0" algn="l" rtl="0">
                <a:lnSpc>
                  <a:spcPct val="100000"/>
                </a:lnSpc>
                <a:spcBef>
                  <a:spcPts val="0"/>
                </a:spcBef>
                <a:spcAft>
                  <a:spcPts val="0"/>
                </a:spcAft>
                <a:buClr>
                  <a:schemeClr val="dk1"/>
                </a:buClr>
                <a:buSzPts val="1900"/>
                <a:buFont typeface="Calibri"/>
                <a:buNone/>
              </a:pPr>
              <a:r>
                <a:rPr lang="en-GB" sz="1900" b="1">
                  <a:solidFill>
                    <a:schemeClr val="dk1"/>
                  </a:solidFill>
                  <a:latin typeface="Calibri"/>
                  <a:ea typeface="Calibri"/>
                  <a:cs typeface="Calibri"/>
                  <a:sym typeface="Calibri"/>
                </a:rPr>
                <a:t>Επικοινωνήστε με τους ενδιαφερόμενους φορείς: Επικοινωνήστε με όλα τα ενδιαφερόμενα μέρη, συμπεριλαμβανομένων των μαθητών, άλλων εκπαιδευτικών και των εταίρων του κλάδου, για να εξηγήσετε το σχέδιο και να συγκεντρώσετε πληροφορίες.</a:t>
              </a:r>
              <a:endParaRPr sz="1900">
                <a:solidFill>
                  <a:schemeClr val="dk1"/>
                </a:solidFill>
                <a:latin typeface="Calibri"/>
                <a:ea typeface="Calibri"/>
                <a:cs typeface="Calibri"/>
                <a:sym typeface="Calibri"/>
              </a:endParaRPr>
            </a:p>
          </p:txBody>
        </p:sp>
        <p:sp>
          <p:nvSpPr>
            <p:cNvPr id="530" name="Google Shape;530;p22"/>
            <p:cNvSpPr/>
            <p:nvPr/>
          </p:nvSpPr>
          <p:spPr>
            <a:xfrm>
              <a:off x="0" y="4761228"/>
              <a:ext cx="15492047" cy="761510"/>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230356" y="4932568"/>
              <a:ext cx="418830" cy="418830"/>
            </a:xfrm>
            <a:prstGeom prst="rect">
              <a:avLst/>
            </a:prstGeom>
            <a:blipFill rotWithShape="1">
              <a:blip r:embed="rId10">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879544" y="4761228"/>
              <a:ext cx="14612502" cy="7615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txBox="1"/>
            <p:nvPr/>
          </p:nvSpPr>
          <p:spPr>
            <a:xfrm>
              <a:off x="879544" y="4761228"/>
              <a:ext cx="14612502" cy="761510"/>
            </a:xfrm>
            <a:prstGeom prst="rect">
              <a:avLst/>
            </a:prstGeom>
            <a:noFill/>
            <a:ln>
              <a:noFill/>
            </a:ln>
          </p:spPr>
          <p:txBody>
            <a:bodyPr spcFirstLastPara="1" wrap="square" lIns="80575" tIns="80575" rIns="80575" bIns="80575" anchor="ctr" anchorCtr="0">
              <a:noAutofit/>
            </a:bodyPr>
            <a:lstStyle/>
            <a:p>
              <a:pPr marL="0" marR="0" lvl="0" indent="0" algn="l" rtl="0">
                <a:lnSpc>
                  <a:spcPct val="100000"/>
                </a:lnSpc>
                <a:spcBef>
                  <a:spcPts val="0"/>
                </a:spcBef>
                <a:spcAft>
                  <a:spcPts val="0"/>
                </a:spcAft>
                <a:buClr>
                  <a:schemeClr val="dk1"/>
                </a:buClr>
                <a:buSzPts val="1900"/>
                <a:buFont typeface="Calibri"/>
                <a:buNone/>
              </a:pPr>
              <a:r>
                <a:rPr lang="en-GB" sz="1900" b="1" dirty="0" err="1">
                  <a:solidFill>
                    <a:schemeClr val="dk1"/>
                  </a:solidFill>
                  <a:latin typeface="Calibri"/>
                  <a:ea typeface="Calibri"/>
                  <a:cs typeface="Calibri"/>
                  <a:sym typeface="Calibri"/>
                </a:rPr>
                <a:t>Αν</a:t>
              </a:r>
              <a:r>
                <a:rPr lang="en-GB" sz="1900" b="1" dirty="0">
                  <a:solidFill>
                    <a:schemeClr val="dk1"/>
                  </a:solidFill>
                  <a:latin typeface="Calibri"/>
                  <a:ea typeface="Calibri"/>
                  <a:cs typeface="Calibri"/>
                  <a:sym typeface="Calibri"/>
                </a:rPr>
                <a:t>αθεώρηση και προσαρμογή: Μετά την εφαρμογή, επανεξετάστε την αποτελεσματικότητα των δραστηριοτήτων συνεργατικής διδασκαλίας και προσαρμόστε τις δραστηριότητες ανάλογα με την ανατροφοδότηση και τα αποτελέσματα.</a:t>
              </a:r>
              <a:endParaRPr sz="1900" dirty="0">
                <a:solidFill>
                  <a:schemeClr val="dk1"/>
                </a:solidFill>
                <a:latin typeface="Calibri"/>
                <a:ea typeface="Calibri"/>
                <a:cs typeface="Calibri"/>
                <a:sym typeface="Calibri"/>
              </a:endParaRPr>
            </a:p>
          </p:txBody>
        </p:sp>
      </p:grpSp>
      <p:sp>
        <p:nvSpPr>
          <p:cNvPr id="534" name="Google Shape;534;p2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 name="Google Shape;535;p2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37" name="Google Shape;537;p22"/>
          <p:cNvPicPr preferRelativeResize="0"/>
          <p:nvPr/>
        </p:nvPicPr>
        <p:blipFill rotWithShape="1">
          <a:blip r:embed="rId13">
            <a:alphaModFix/>
          </a:blip>
          <a:srcRect/>
          <a:stretch/>
        </p:blipFill>
        <p:spPr>
          <a:xfrm>
            <a:off x="15697200" y="9183021"/>
            <a:ext cx="1727565" cy="628205"/>
          </a:xfrm>
          <a:prstGeom prst="rect">
            <a:avLst/>
          </a:prstGeom>
          <a:noFill/>
          <a:ln>
            <a:noFill/>
          </a:ln>
        </p:spPr>
      </p:pic>
      <p:sp>
        <p:nvSpPr>
          <p:cNvPr id="2" name="Google Shape;205;p7">
            <a:extLst>
              <a:ext uri="{FF2B5EF4-FFF2-40B4-BE49-F238E27FC236}">
                <a16:creationId xmlns:a16="http://schemas.microsoft.com/office/drawing/2014/main" id="{627FD4A7-A7C2-CF79-1ADC-24FB611BC436}"/>
              </a:ext>
            </a:extLst>
          </p:cNvPr>
          <p:cNvSpPr txBox="1"/>
          <p:nvPr/>
        </p:nvSpPr>
        <p:spPr>
          <a:xfrm>
            <a:off x="5156771" y="8922812"/>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41"/>
        <p:cNvGrpSpPr/>
        <p:nvPr/>
      </p:nvGrpSpPr>
      <p:grpSpPr>
        <a:xfrm>
          <a:off x="0" y="0"/>
          <a:ext cx="0" cy="0"/>
          <a:chOff x="0" y="0"/>
          <a:chExt cx="0" cy="0"/>
        </a:xfrm>
      </p:grpSpPr>
      <p:sp>
        <p:nvSpPr>
          <p:cNvPr id="542" name="Google Shape;542;p23"/>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23"/>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 name="Google Shape;544;p23"/>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23"/>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 name="Google Shape;546;p2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23"/>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23"/>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Δραστηριότητα αναστοχασμού</a:t>
            </a:r>
            <a:endParaRPr/>
          </a:p>
        </p:txBody>
      </p:sp>
      <p:sp>
        <p:nvSpPr>
          <p:cNvPr id="549" name="Google Shape;549;p23"/>
          <p:cNvSpPr txBox="1"/>
          <p:nvPr/>
        </p:nvSpPr>
        <p:spPr>
          <a:xfrm>
            <a:off x="3058697" y="2006533"/>
            <a:ext cx="11844880" cy="6118598"/>
          </a:xfrm>
          <a:prstGeom prst="rect">
            <a:avLst/>
          </a:prstGeom>
          <a:noFill/>
          <a:ln>
            <a:noFill/>
          </a:ln>
        </p:spPr>
        <p:txBody>
          <a:bodyPr spcFirstLastPara="1" wrap="square" lIns="0" tIns="0" rIns="0" bIns="0" anchor="t" anchorCtr="0">
            <a:spAutoFit/>
          </a:bodyPr>
          <a:lstStyle/>
          <a:p>
            <a:pPr marL="457200" marR="0" lvl="0" indent="-457200" algn="l" rtl="0">
              <a:lnSpc>
                <a:spcPct val="140015"/>
              </a:lnSpc>
              <a:spcBef>
                <a:spcPts val="0"/>
              </a:spcBef>
              <a:spcAft>
                <a:spcPts val="0"/>
              </a:spcAft>
              <a:buClr>
                <a:srgbClr val="121212"/>
              </a:buClr>
              <a:buSzPts val="2599"/>
              <a:buFont typeface="Noto Sans Symbols"/>
              <a:buChar char="🡪"/>
            </a:pPr>
            <a:r>
              <a:rPr lang="en-GB" sz="2000" dirty="0" err="1">
                <a:solidFill>
                  <a:srgbClr val="121212"/>
                </a:solidFill>
                <a:latin typeface="Arial"/>
                <a:ea typeface="Arial"/>
                <a:cs typeface="Arial"/>
                <a:sym typeface="Arial"/>
              </a:rPr>
              <a:t>Με</a:t>
            </a:r>
            <a:r>
              <a:rPr lang="en-GB" sz="2000" dirty="0">
                <a:solidFill>
                  <a:srgbClr val="121212"/>
                </a:solidFill>
                <a:latin typeface="Arial"/>
                <a:ea typeface="Arial"/>
                <a:cs typeface="Arial"/>
                <a:sym typeface="Arial"/>
              </a:rPr>
              <a:t> π</a:t>
            </a:r>
            <a:r>
              <a:rPr lang="en-GB" sz="2000" dirty="0" err="1">
                <a:solidFill>
                  <a:srgbClr val="121212"/>
                </a:solidFill>
                <a:latin typeface="Arial"/>
                <a:ea typeface="Arial"/>
                <a:cs typeface="Arial"/>
                <a:sym typeface="Arial"/>
              </a:rPr>
              <a:t>οιους</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τρό</a:t>
            </a:r>
            <a:r>
              <a:rPr lang="en-GB" sz="2000" dirty="0">
                <a:solidFill>
                  <a:srgbClr val="121212"/>
                </a:solidFill>
                <a:latin typeface="Arial"/>
                <a:ea typeface="Arial"/>
                <a:cs typeface="Arial"/>
                <a:sym typeface="Arial"/>
              </a:rPr>
              <a:t>πους έχετε ενσωματώσει με επιτυχία μεθόδους συνεργατικής διδασκαλίας στην τάξη σας στην ΕΕΚ; Εξετάστε την ευθυγράμμιση των συνεργατικών δραστηριοτήτων με τις πρακτικές του κλάδου, την αποτελεσματικότητα των επιλεγμένων μορφών διδασκαλίας και τις στρατηγικές ενεργού εμπλοκής που χρησιμοποιήσατε.</a:t>
            </a:r>
            <a:endParaRPr sz="1200" dirty="0"/>
          </a:p>
          <a:p>
            <a:pPr marL="457200" marR="0" lvl="0" indent="-457200" algn="l" rtl="0">
              <a:lnSpc>
                <a:spcPct val="140015"/>
              </a:lnSpc>
              <a:spcBef>
                <a:spcPts val="0"/>
              </a:spcBef>
              <a:spcAft>
                <a:spcPts val="0"/>
              </a:spcAft>
              <a:buClr>
                <a:srgbClr val="121212"/>
              </a:buClr>
              <a:buSzPts val="2599"/>
              <a:buFont typeface="Noto Sans Symbols"/>
              <a:buChar char="🡪"/>
            </a:pPr>
            <a:r>
              <a:rPr lang="en-GB" sz="2000" dirty="0" err="1">
                <a:solidFill>
                  <a:srgbClr val="121212"/>
                </a:solidFill>
                <a:latin typeface="Arial"/>
                <a:ea typeface="Arial"/>
                <a:cs typeface="Arial"/>
                <a:sym typeface="Arial"/>
              </a:rPr>
              <a:t>Μετά</a:t>
            </a:r>
            <a:r>
              <a:rPr lang="en-GB" sz="2000" dirty="0">
                <a:solidFill>
                  <a:srgbClr val="121212"/>
                </a:solidFill>
                <a:latin typeface="Arial"/>
                <a:ea typeface="Arial"/>
                <a:cs typeface="Arial"/>
                <a:sym typeface="Arial"/>
              </a:rPr>
              <a:t> από π</a:t>
            </a:r>
            <a:r>
              <a:rPr lang="en-GB" sz="2000" dirty="0" err="1">
                <a:solidFill>
                  <a:srgbClr val="121212"/>
                </a:solidFill>
                <a:latin typeface="Arial"/>
                <a:ea typeface="Arial"/>
                <a:cs typeface="Arial"/>
                <a:sym typeface="Arial"/>
              </a:rPr>
              <a:t>ρο</a:t>
            </a:r>
            <a:r>
              <a:rPr lang="en-GB" sz="2000" dirty="0">
                <a:solidFill>
                  <a:srgbClr val="121212"/>
                </a:solidFill>
                <a:latin typeface="Arial"/>
                <a:ea typeface="Arial"/>
                <a:cs typeface="Arial"/>
                <a:sym typeface="Arial"/>
              </a:rPr>
              <a:t>βληματισμό, ποιες πτυχές της προσέγγισης της συνεργατικής διδασκαλίας σας θα μπορούσαν να βελτιωθούν; Υπάρχουν προκλήσεις που αντιμετωπίσατε όσον αφορά την κατανομή ρόλων μεταξύ εκπαιδευτικών και μαθητών, την ενσωμάτωση τεχνολογικών εργαλείων ή την αποτελεσματικότητα των στρατηγικών συνεργατικής αξιολόγησης;</a:t>
            </a:r>
            <a:endParaRPr sz="1200" dirty="0"/>
          </a:p>
          <a:p>
            <a:pPr marL="457200" marR="0" lvl="0" indent="-457200" algn="l" rtl="0">
              <a:lnSpc>
                <a:spcPct val="140015"/>
              </a:lnSpc>
              <a:spcBef>
                <a:spcPts val="0"/>
              </a:spcBef>
              <a:spcAft>
                <a:spcPts val="0"/>
              </a:spcAft>
              <a:buClr>
                <a:srgbClr val="121212"/>
              </a:buClr>
              <a:buSzPts val="2599"/>
              <a:buFont typeface="Noto Sans Symbols"/>
              <a:buChar char="🡪"/>
            </a:pPr>
            <a:r>
              <a:rPr lang="en-GB" sz="2000" dirty="0" err="1">
                <a:solidFill>
                  <a:srgbClr val="121212"/>
                </a:solidFill>
                <a:latin typeface="Arial"/>
                <a:ea typeface="Arial"/>
                <a:cs typeface="Arial"/>
                <a:sym typeface="Arial"/>
              </a:rPr>
              <a:t>Με</a:t>
            </a:r>
            <a:r>
              <a:rPr lang="en-GB" sz="2000" dirty="0">
                <a:solidFill>
                  <a:srgbClr val="121212"/>
                </a:solidFill>
                <a:latin typeface="Arial"/>
                <a:ea typeface="Arial"/>
                <a:cs typeface="Arial"/>
                <a:sym typeface="Arial"/>
              </a:rPr>
              <a:t> β</a:t>
            </a:r>
            <a:r>
              <a:rPr lang="en-GB" sz="2000" dirty="0" err="1">
                <a:solidFill>
                  <a:srgbClr val="121212"/>
                </a:solidFill>
                <a:latin typeface="Arial"/>
                <a:ea typeface="Arial"/>
                <a:cs typeface="Arial"/>
                <a:sym typeface="Arial"/>
              </a:rPr>
              <a:t>άση</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τους</a:t>
            </a:r>
            <a:r>
              <a:rPr lang="en-GB" sz="2000" dirty="0">
                <a:solidFill>
                  <a:srgbClr val="121212"/>
                </a:solidFill>
                <a:latin typeface="Arial"/>
                <a:ea typeface="Arial"/>
                <a:cs typeface="Arial"/>
                <a:sym typeface="Arial"/>
              </a:rPr>
              <a:t> π</a:t>
            </a:r>
            <a:r>
              <a:rPr lang="en-GB" sz="2000" dirty="0" err="1">
                <a:solidFill>
                  <a:srgbClr val="121212"/>
                </a:solidFill>
                <a:latin typeface="Arial"/>
                <a:ea typeface="Arial"/>
                <a:cs typeface="Arial"/>
                <a:sym typeface="Arial"/>
              </a:rPr>
              <a:t>ιθ</a:t>
            </a:r>
            <a:r>
              <a:rPr lang="en-GB" sz="2000" dirty="0">
                <a:solidFill>
                  <a:srgbClr val="121212"/>
                </a:solidFill>
                <a:latin typeface="Arial"/>
                <a:ea typeface="Arial"/>
                <a:cs typeface="Arial"/>
                <a:sym typeface="Arial"/>
              </a:rPr>
              <a:t>ανούς τομείς βελτίωσης των μεθόδων συνεργατικής διδασκαλίας σας, ποιες καινοτόμες λύσεις ή στρατηγικές θα μπορούσατε να εφαρμόσετε; Αυτό θα μπορούσε να περιλαμβάνει τη διερεύνηση νέων τεχνολογικών πλατφορμών για συνεργασία, τον πειραματισμό με διαφορετικές τεχνικές διαχείρισης έργων ή την ανάπτυξη πιο ισχυρών συστημάτων ανατροφοδότησης από ομότιμους.</a:t>
            </a:r>
            <a:endParaRPr sz="1200" dirty="0"/>
          </a:p>
          <a:p>
            <a:pPr marL="457200" marR="0" lvl="0" indent="-292163" algn="l" rtl="0">
              <a:lnSpc>
                <a:spcPct val="140015"/>
              </a:lnSpc>
              <a:spcBef>
                <a:spcPts val="0"/>
              </a:spcBef>
              <a:spcAft>
                <a:spcPts val="0"/>
              </a:spcAft>
              <a:buClr>
                <a:schemeClr val="dk1"/>
              </a:buClr>
              <a:buSzPts val="2599"/>
              <a:buFont typeface="Noto Sans Symbols"/>
              <a:buNone/>
            </a:pPr>
            <a:endParaRPr sz="2000" dirty="0">
              <a:solidFill>
                <a:srgbClr val="121212"/>
              </a:solidFill>
              <a:latin typeface="Arial"/>
              <a:ea typeface="Arial"/>
              <a:cs typeface="Arial"/>
              <a:sym typeface="Arial"/>
            </a:endParaRPr>
          </a:p>
        </p:txBody>
      </p:sp>
      <p:sp>
        <p:nvSpPr>
          <p:cNvPr id="550" name="Google Shape;550;p2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1" name="Google Shape;551;p2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53" name="Google Shape;553;p23"/>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2" name="Google Shape;205;p7">
            <a:extLst>
              <a:ext uri="{FF2B5EF4-FFF2-40B4-BE49-F238E27FC236}">
                <a16:creationId xmlns:a16="http://schemas.microsoft.com/office/drawing/2014/main" id="{E782DC86-E0C7-CDBD-52FF-62AE12206C25}"/>
              </a:ext>
            </a:extLst>
          </p:cNvPr>
          <p:cNvSpPr txBox="1"/>
          <p:nvPr/>
        </p:nvSpPr>
        <p:spPr>
          <a:xfrm>
            <a:off x="5156771" y="8922812"/>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57"/>
        <p:cNvGrpSpPr/>
        <p:nvPr/>
      </p:nvGrpSpPr>
      <p:grpSpPr>
        <a:xfrm>
          <a:off x="0" y="0"/>
          <a:ext cx="0" cy="0"/>
          <a:chOff x="0" y="0"/>
          <a:chExt cx="0" cy="0"/>
        </a:xfrm>
      </p:grpSpPr>
      <p:sp>
        <p:nvSpPr>
          <p:cNvPr id="558" name="Google Shape;558;p24"/>
          <p:cNvSpPr txBox="1"/>
          <p:nvPr/>
        </p:nvSpPr>
        <p:spPr>
          <a:xfrm>
            <a:off x="1337656" y="966416"/>
            <a:ext cx="11834641"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Πρόσθετοι πόροι</a:t>
            </a:r>
            <a:endParaRPr/>
          </a:p>
        </p:txBody>
      </p:sp>
      <p:sp>
        <p:nvSpPr>
          <p:cNvPr id="559" name="Google Shape;559;p24"/>
          <p:cNvSpPr txBox="1"/>
          <p:nvPr/>
        </p:nvSpPr>
        <p:spPr>
          <a:xfrm>
            <a:off x="1561782" y="2256647"/>
            <a:ext cx="14973618" cy="1831207"/>
          </a:xfrm>
          <a:prstGeom prst="rect">
            <a:avLst/>
          </a:prstGeom>
          <a:noFill/>
          <a:ln>
            <a:noFill/>
          </a:ln>
        </p:spPr>
        <p:txBody>
          <a:bodyPr spcFirstLastPara="1" wrap="square" lIns="0" tIns="0" rIns="0" bIns="0" anchor="t" anchorCtr="0">
            <a:spAutoFit/>
          </a:bodyPr>
          <a:lstStyle/>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3">
                  <a:extLst>
                    <a:ext uri="{A12FA001-AC4F-418D-AE19-62706E023703}">
                      <ahyp:hlinkClr xmlns:ahyp="http://schemas.microsoft.com/office/drawing/2018/hyperlinkcolor" val="tx"/>
                    </a:ext>
                  </a:extLst>
                </a:hlinkClick>
              </a:rPr>
              <a:t>Το μέλλον της ΕΕΚ στην ΕΕ</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Συνεργατικό περιβάλλον μάθησης στην επαγγελματική εκπαίδευση</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Πρακτικές και στρατηγικές για την ενίσχυση της μάθησης μέσω της συνεργασίας μεταξύ ιδρυμάτων επαγγελματικής κατάρτισης εκπαιδευτικών και χώρων εργασίας</a:t>
            </a:r>
            <a:endParaRPr sz="2600">
              <a:solidFill>
                <a:srgbClr val="121212"/>
              </a:solidFill>
              <a:latin typeface="Arial"/>
              <a:ea typeface="Arial"/>
              <a:cs typeface="Arial"/>
              <a:sym typeface="Arial"/>
            </a:endParaRPr>
          </a:p>
        </p:txBody>
      </p:sp>
      <p:sp>
        <p:nvSpPr>
          <p:cNvPr id="560" name="Google Shape;560;p24"/>
          <p:cNvSpPr/>
          <p:nvPr/>
        </p:nvSpPr>
        <p:spPr>
          <a:xfrm>
            <a:off x="17259300" y="-150232"/>
            <a:ext cx="1032201"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1" name="Google Shape;561;p24"/>
          <p:cNvSpPr/>
          <p:nvPr/>
        </p:nvSpPr>
        <p:spPr>
          <a:xfrm>
            <a:off x="0" y="-75116"/>
            <a:ext cx="1028700" cy="88887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2" name="Google Shape;562;p24"/>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3" name="Google Shape;563;p24"/>
          <p:cNvSpPr/>
          <p:nvPr/>
        </p:nvSpPr>
        <p:spPr>
          <a:xfrm>
            <a:off x="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 name="Google Shape;564;p24"/>
          <p:cNvSpPr/>
          <p:nvPr/>
        </p:nvSpPr>
        <p:spPr>
          <a:xfrm>
            <a:off x="1725930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 name="Google Shape;565;p24"/>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 name="Google Shape;566;p24"/>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 name="Google Shape;567;p24"/>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 name="Google Shape;568;p2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 name="Google Shape;569;p2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 name="Google Shape;570;p2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 name="Google Shape;571;p2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a:t>
            </a:r>
            <a:endParaRPr/>
          </a:p>
        </p:txBody>
      </p:sp>
      <p:pic>
        <p:nvPicPr>
          <p:cNvPr id="572" name="Google Shape;572;p24"/>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0"/>
        <p:cNvGrpSpPr/>
        <p:nvPr/>
      </p:nvGrpSpPr>
      <p:grpSpPr>
        <a:xfrm>
          <a:off x="0" y="0"/>
          <a:ext cx="0" cy="0"/>
          <a:chOff x="0" y="0"/>
          <a:chExt cx="0" cy="0"/>
        </a:xfrm>
      </p:grpSpPr>
      <p:sp>
        <p:nvSpPr>
          <p:cNvPr id="111" name="Google Shape;111;p3"/>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p:cNvSpPr txBox="1"/>
          <p:nvPr/>
        </p:nvSpPr>
        <p:spPr>
          <a:xfrm>
            <a:off x="559140" y="396127"/>
            <a:ext cx="12181388" cy="2369623"/>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b="1" dirty="0" err="1">
                <a:solidFill>
                  <a:srgbClr val="033C5B"/>
                </a:solidFill>
                <a:latin typeface="Arial"/>
                <a:ea typeface="Arial"/>
                <a:cs typeface="Arial"/>
                <a:sym typeface="Arial"/>
              </a:rPr>
              <a:t>Εισ</a:t>
            </a:r>
            <a:r>
              <a:rPr lang="en-GB" sz="6999" b="1" dirty="0">
                <a:solidFill>
                  <a:srgbClr val="033C5B"/>
                </a:solidFill>
                <a:latin typeface="Arial"/>
                <a:ea typeface="Arial"/>
                <a:cs typeface="Arial"/>
                <a:sym typeface="Arial"/>
              </a:rPr>
              <a:t>αγωγή στη συνεργατική διδασκαλία</a:t>
            </a:r>
            <a:endParaRPr b="1" dirty="0"/>
          </a:p>
        </p:txBody>
      </p:sp>
      <p:sp>
        <p:nvSpPr>
          <p:cNvPr id="114" name="Google Shape;114;p3"/>
          <p:cNvSpPr txBox="1"/>
          <p:nvPr/>
        </p:nvSpPr>
        <p:spPr>
          <a:xfrm>
            <a:off x="660716" y="2765750"/>
            <a:ext cx="15465917" cy="1869679"/>
          </a:xfrm>
          <a:prstGeom prst="rect">
            <a:avLst/>
          </a:prstGeom>
          <a:noFill/>
          <a:ln>
            <a:noFill/>
          </a:ln>
        </p:spPr>
        <p:txBody>
          <a:bodyPr spcFirstLastPara="1" wrap="square" lIns="0" tIns="0" rIns="0" bIns="0" anchor="t" anchorCtr="0">
            <a:spAutoFit/>
          </a:bodyPr>
          <a:lstStyle/>
          <a:p>
            <a:pPr marL="0" marR="0" lvl="0" indent="0" algn="ctr" rtl="0">
              <a:lnSpc>
                <a:spcPct val="101083"/>
              </a:lnSpc>
              <a:spcBef>
                <a:spcPts val="0"/>
              </a:spcBef>
              <a:spcAft>
                <a:spcPts val="0"/>
              </a:spcAft>
              <a:buNone/>
            </a:pPr>
            <a:r>
              <a:rPr lang="en-GB" sz="3600" dirty="0">
                <a:solidFill>
                  <a:srgbClr val="121212"/>
                </a:solidFill>
                <a:latin typeface="Arial"/>
                <a:ea typeface="Arial"/>
                <a:cs typeface="Arial"/>
                <a:sym typeface="Arial"/>
              </a:rPr>
              <a:t>Η </a:t>
            </a:r>
            <a:r>
              <a:rPr lang="en-GB" sz="3600" dirty="0" err="1">
                <a:solidFill>
                  <a:srgbClr val="121212"/>
                </a:solidFill>
                <a:latin typeface="Arial"/>
                <a:ea typeface="Arial"/>
                <a:cs typeface="Arial"/>
                <a:sym typeface="Arial"/>
              </a:rPr>
              <a:t>συνεργ</a:t>
            </a:r>
            <a:r>
              <a:rPr lang="en-GB" sz="3600" dirty="0">
                <a:solidFill>
                  <a:srgbClr val="121212"/>
                </a:solidFill>
                <a:latin typeface="Arial"/>
                <a:ea typeface="Arial"/>
                <a:cs typeface="Arial"/>
                <a:sym typeface="Arial"/>
              </a:rPr>
              <a:t>ατική διδασκαλία περιλαμβάνει δύο ή περισσότερους εκπαιδευτικούς που συνεργάζονται για να σχεδιάσουν, να διδάξουν και να αξιολογήσουν ένα μάθημα ή ένα μέρος ενός μαθήματος. Επ</a:t>
            </a:r>
            <a:r>
              <a:rPr lang="en-GB" sz="3600" dirty="0" err="1">
                <a:solidFill>
                  <a:srgbClr val="121212"/>
                </a:solidFill>
                <a:latin typeface="Arial"/>
                <a:ea typeface="Arial"/>
                <a:cs typeface="Arial"/>
                <a:sym typeface="Arial"/>
              </a:rPr>
              <a:t>εκτείνετ</a:t>
            </a:r>
            <a:r>
              <a:rPr lang="en-GB" sz="3600" dirty="0">
                <a:solidFill>
                  <a:srgbClr val="121212"/>
                </a:solidFill>
                <a:latin typeface="Arial"/>
                <a:ea typeface="Arial"/>
                <a:cs typeface="Arial"/>
                <a:sym typeface="Arial"/>
              </a:rPr>
              <a:t>αι και στη συνεργατική μάθηση, όπου οι μαθητές εργάζονται σε ομάδες για να λύσουν προβλήματα, να ολοκληρώσουν εργασίες ή να κατανοήσουν νέες έννοιες.</a:t>
            </a:r>
            <a:endParaRPr sz="3600" dirty="0">
              <a:solidFill>
                <a:srgbClr val="121212"/>
              </a:solidFill>
              <a:latin typeface="Arial"/>
              <a:ea typeface="Arial"/>
              <a:cs typeface="Arial"/>
              <a:sym typeface="Arial"/>
            </a:endParaRPr>
          </a:p>
        </p:txBody>
      </p:sp>
      <p:sp>
        <p:nvSpPr>
          <p:cNvPr id="115" name="Google Shape;115;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p:cNvSpPr txBox="1"/>
          <p:nvPr/>
        </p:nvSpPr>
        <p:spPr>
          <a:xfrm>
            <a:off x="508526" y="6172292"/>
            <a:ext cx="15465917" cy="559512"/>
          </a:xfrm>
          <a:prstGeom prst="rect">
            <a:avLst/>
          </a:prstGeom>
          <a:noFill/>
          <a:ln>
            <a:noFill/>
          </a:ln>
        </p:spPr>
        <p:txBody>
          <a:bodyPr spcFirstLastPara="1" wrap="square" lIns="0" tIns="0" rIns="0" bIns="0" anchor="t" anchorCtr="0">
            <a:spAutoFit/>
          </a:bodyPr>
          <a:lstStyle/>
          <a:p>
            <a:pPr marL="0" marR="0" lvl="0" indent="0" algn="ctr" rtl="0">
              <a:lnSpc>
                <a:spcPct val="101083"/>
              </a:lnSpc>
              <a:spcBef>
                <a:spcPts val="0"/>
              </a:spcBef>
              <a:spcAft>
                <a:spcPts val="0"/>
              </a:spcAft>
              <a:buNone/>
            </a:pPr>
            <a:r>
              <a:rPr lang="en-GB" sz="3600" b="1" dirty="0" err="1">
                <a:solidFill>
                  <a:srgbClr val="121212"/>
                </a:solidFill>
                <a:latin typeface="Arial"/>
                <a:ea typeface="Arial"/>
                <a:cs typeface="Arial"/>
                <a:sym typeface="Arial"/>
              </a:rPr>
              <a:t>Ποι</a:t>
            </a:r>
            <a:r>
              <a:rPr lang="en-GB" sz="3600" b="1" dirty="0">
                <a:solidFill>
                  <a:srgbClr val="121212"/>
                </a:solidFill>
                <a:latin typeface="Arial"/>
                <a:ea typeface="Arial"/>
                <a:cs typeface="Arial"/>
                <a:sym typeface="Arial"/>
              </a:rPr>
              <a:t>α είναι τα βασικά στοιχεία;</a:t>
            </a:r>
            <a:endParaRPr sz="3600" b="1" dirty="0">
              <a:solidFill>
                <a:srgbClr val="121212"/>
              </a:solidFill>
              <a:latin typeface="Arial"/>
              <a:ea typeface="Arial"/>
              <a:cs typeface="Arial"/>
              <a:sym typeface="Arial"/>
            </a:endParaRPr>
          </a:p>
        </p:txBody>
      </p:sp>
      <p:sp>
        <p:nvSpPr>
          <p:cNvPr id="118" name="Google Shape;118;p3"/>
          <p:cNvSpPr txBox="1"/>
          <p:nvPr/>
        </p:nvSpPr>
        <p:spPr>
          <a:xfrm>
            <a:off x="1043675" y="6753954"/>
            <a:ext cx="15465917" cy="946349"/>
          </a:xfrm>
          <a:prstGeom prst="rect">
            <a:avLst/>
          </a:prstGeom>
          <a:noFill/>
          <a:ln>
            <a:noFill/>
          </a:ln>
        </p:spPr>
        <p:txBody>
          <a:bodyPr spcFirstLastPara="1" wrap="square" lIns="0" tIns="0" rIns="0" bIns="0" anchor="t" anchorCtr="0">
            <a:spAutoFit/>
          </a:bodyPr>
          <a:lstStyle/>
          <a:p>
            <a:pPr marL="0" marR="0" lvl="0" indent="0" algn="ctr" rtl="0">
              <a:lnSpc>
                <a:spcPct val="101083"/>
              </a:lnSpc>
              <a:spcBef>
                <a:spcPts val="0"/>
              </a:spcBef>
              <a:spcAft>
                <a:spcPts val="0"/>
              </a:spcAft>
              <a:buNone/>
            </a:pPr>
            <a:r>
              <a:rPr lang="en-GB" sz="3600" dirty="0" err="1">
                <a:solidFill>
                  <a:srgbClr val="121212"/>
                </a:solidFill>
                <a:latin typeface="Arial"/>
                <a:ea typeface="Arial"/>
                <a:cs typeface="Arial"/>
                <a:sym typeface="Arial"/>
              </a:rPr>
              <a:t>Κοινοί</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στόχοι</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συλλογική</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ευθύνη</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συνεργ</a:t>
            </a:r>
            <a:r>
              <a:rPr lang="en-GB" sz="3600" dirty="0">
                <a:solidFill>
                  <a:srgbClr val="121212"/>
                </a:solidFill>
                <a:latin typeface="Arial"/>
                <a:ea typeface="Arial"/>
                <a:cs typeface="Arial"/>
                <a:sym typeface="Arial"/>
              </a:rPr>
              <a:t>ατικός σχεδιασμός και προετοιμασία, κοινή διδασκαλία και πρακτικές αναστοχαστικής αξιολόγησης.</a:t>
            </a:r>
            <a:endParaRPr sz="3600" dirty="0">
              <a:solidFill>
                <a:srgbClr val="121212"/>
              </a:solidFill>
              <a:latin typeface="Arial"/>
              <a:ea typeface="Arial"/>
              <a:cs typeface="Arial"/>
              <a:sym typeface="Arial"/>
            </a:endParaRPr>
          </a:p>
        </p:txBody>
      </p:sp>
      <p:sp>
        <p:nvSpPr>
          <p:cNvPr id="119" name="Google Shape;119;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3"/>
          <p:cNvSpPr txBox="1"/>
          <p:nvPr/>
        </p:nvSpPr>
        <p:spPr>
          <a:xfrm>
            <a:off x="5156771" y="8965804"/>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pic>
        <p:nvPicPr>
          <p:cNvPr id="122" name="Google Shape;122;p3"/>
          <p:cNvPicPr preferRelativeResize="0"/>
          <p:nvPr/>
        </p:nvPicPr>
        <p:blipFill rotWithShape="1">
          <a:blip r:embed="rId5">
            <a:alphaModFix/>
          </a:blip>
          <a:srcRect/>
          <a:stretch/>
        </p:blipFill>
        <p:spPr>
          <a:xfrm>
            <a:off x="15697200" y="9183021"/>
            <a:ext cx="1727565" cy="6282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4"/>
          <p:cNvSpPr txBox="1"/>
          <p:nvPr/>
        </p:nvSpPr>
        <p:spPr>
          <a:xfrm>
            <a:off x="818920" y="1579139"/>
            <a:ext cx="14573480" cy="1163588"/>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a:solidFill>
                  <a:srgbClr val="033C5B"/>
                </a:solidFill>
                <a:latin typeface="Arial"/>
                <a:ea typeface="Arial"/>
                <a:cs typeface="Arial"/>
                <a:sym typeface="Arial"/>
              </a:rPr>
              <a:t>Συνεργατικές μέθοδοι διδασκαλίας</a:t>
            </a:r>
            <a:endParaRPr sz="6000">
              <a:solidFill>
                <a:srgbClr val="033C5B"/>
              </a:solidFill>
              <a:latin typeface="Arial"/>
              <a:ea typeface="Arial"/>
              <a:cs typeface="Arial"/>
              <a:sym typeface="Arial"/>
            </a:endParaRPr>
          </a:p>
        </p:txBody>
      </p:sp>
      <p:sp>
        <p:nvSpPr>
          <p:cNvPr id="135" name="Google Shape;135;p4"/>
          <p:cNvSpPr txBox="1"/>
          <p:nvPr/>
        </p:nvSpPr>
        <p:spPr>
          <a:xfrm>
            <a:off x="5181600" y="8052065"/>
            <a:ext cx="15603082" cy="423129"/>
          </a:xfrm>
          <a:prstGeom prst="rect">
            <a:avLst/>
          </a:prstGeom>
          <a:noFill/>
          <a:ln>
            <a:noFill/>
          </a:ln>
        </p:spPr>
        <p:txBody>
          <a:bodyPr spcFirstLastPara="1" wrap="square" lIns="0" tIns="0" rIns="0" bIns="0" anchor="t" anchorCtr="0">
            <a:spAutoFit/>
          </a:bodyPr>
          <a:lstStyle/>
          <a:p>
            <a:pPr marL="0" marR="0" lvl="0" indent="0" algn="l" rtl="0">
              <a:lnSpc>
                <a:spcPct val="202222"/>
              </a:lnSpc>
              <a:spcBef>
                <a:spcPts val="0"/>
              </a:spcBef>
              <a:spcAft>
                <a:spcPts val="0"/>
              </a:spcAft>
              <a:buNone/>
            </a:pPr>
            <a:r>
              <a:rPr lang="en-GB" sz="1800" b="1" i="1">
                <a:solidFill>
                  <a:srgbClr val="121212"/>
                </a:solidFill>
                <a:latin typeface="Arial"/>
                <a:ea typeface="Arial"/>
                <a:cs typeface="Arial"/>
                <a:sym typeface="Arial"/>
              </a:rPr>
              <a:t>Πηγή: </a:t>
            </a:r>
            <a:r>
              <a:rPr lang="en-GB" sz="1800" b="1" i="1" u="sng">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https://youtu.be/QVMoKmFiW64?feature=shared ?</a:t>
            </a:r>
            <a:r>
              <a:rPr lang="en-GB" sz="1800" b="1" i="1">
                <a:solidFill>
                  <a:srgbClr val="121212"/>
                </a:solidFill>
                <a:latin typeface="Arial"/>
                <a:ea typeface="Arial"/>
                <a:cs typeface="Arial"/>
                <a:sym typeface="Arial"/>
              </a:rPr>
              <a:t>feature=shared </a:t>
            </a:r>
            <a:endParaRPr sz="1800" i="1">
              <a:solidFill>
                <a:srgbClr val="121212"/>
              </a:solidFill>
              <a:latin typeface="Arial"/>
              <a:ea typeface="Arial"/>
              <a:cs typeface="Arial"/>
              <a:sym typeface="Arial"/>
            </a:endParaRPr>
          </a:p>
        </p:txBody>
      </p:sp>
      <p:sp>
        <p:nvSpPr>
          <p:cNvPr id="136" name="Google Shape;136;p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7" name="Google Shape;137;p4" title="Collaborative Learning Methodologies"/>
          <p:cNvPicPr preferRelativeResize="0"/>
          <p:nvPr/>
        </p:nvPicPr>
        <p:blipFill rotWithShape="1">
          <a:blip r:embed="rId5">
            <a:alphaModFix/>
          </a:blip>
          <a:srcRect/>
          <a:stretch/>
        </p:blipFill>
        <p:spPr>
          <a:xfrm>
            <a:off x="4357949" y="2814141"/>
            <a:ext cx="9144265" cy="5166510"/>
          </a:xfrm>
          <a:prstGeom prst="rect">
            <a:avLst/>
          </a:prstGeom>
          <a:noFill/>
          <a:ln>
            <a:noFill/>
          </a:ln>
        </p:spPr>
      </p:pic>
      <p:sp>
        <p:nvSpPr>
          <p:cNvPr id="138" name="Google Shape;138;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4"/>
          <p:cNvSpPr txBox="1"/>
          <p:nvPr/>
        </p:nvSpPr>
        <p:spPr>
          <a:xfrm>
            <a:off x="5156771" y="8922928"/>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pic>
        <p:nvPicPr>
          <p:cNvPr id="141" name="Google Shape;141;p4"/>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45"/>
        <p:cNvGrpSpPr/>
        <p:nvPr/>
      </p:nvGrpSpPr>
      <p:grpSpPr>
        <a:xfrm>
          <a:off x="0" y="0"/>
          <a:ext cx="0" cy="0"/>
          <a:chOff x="0" y="0"/>
          <a:chExt cx="0" cy="0"/>
        </a:xfrm>
      </p:grpSpPr>
      <p:sp>
        <p:nvSpPr>
          <p:cNvPr id="146" name="Google Shape;146;p5"/>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5"/>
          <p:cNvSpPr txBox="1"/>
          <p:nvPr/>
        </p:nvSpPr>
        <p:spPr>
          <a:xfrm>
            <a:off x="793856" y="776393"/>
            <a:ext cx="12181388"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a:solidFill>
                  <a:srgbClr val="033C5B"/>
                </a:solidFill>
                <a:latin typeface="Arial"/>
                <a:ea typeface="Arial"/>
                <a:cs typeface="Arial"/>
                <a:sym typeface="Arial"/>
              </a:rPr>
              <a:t>Επ</a:t>
            </a:r>
            <a:r>
              <a:rPr lang="en-GB" sz="6999" dirty="0" err="1">
                <a:solidFill>
                  <a:srgbClr val="033C5B"/>
                </a:solidFill>
                <a:latin typeface="Arial"/>
                <a:ea typeface="Arial"/>
                <a:cs typeface="Arial"/>
                <a:sym typeface="Arial"/>
              </a:rPr>
              <a:t>ισκό</a:t>
            </a:r>
            <a:r>
              <a:rPr lang="en-GB" sz="6999" dirty="0">
                <a:solidFill>
                  <a:srgbClr val="033C5B"/>
                </a:solidFill>
                <a:latin typeface="Arial"/>
                <a:ea typeface="Arial"/>
                <a:cs typeface="Arial"/>
                <a:sym typeface="Arial"/>
              </a:rPr>
              <a:t>πηση περιβάλλοντος ΕΕΚ</a:t>
            </a:r>
            <a:endParaRPr sz="6999" dirty="0">
              <a:solidFill>
                <a:srgbClr val="033C5B"/>
              </a:solidFill>
              <a:latin typeface="Arial"/>
              <a:ea typeface="Arial"/>
              <a:cs typeface="Arial"/>
              <a:sym typeface="Arial"/>
            </a:endParaRPr>
          </a:p>
        </p:txBody>
      </p:sp>
      <p:sp>
        <p:nvSpPr>
          <p:cNvPr id="149" name="Google Shape;149;p5"/>
          <p:cNvSpPr txBox="1"/>
          <p:nvPr/>
        </p:nvSpPr>
        <p:spPr>
          <a:xfrm>
            <a:off x="793856" y="2909376"/>
            <a:ext cx="9519868" cy="5403467"/>
          </a:xfrm>
          <a:prstGeom prst="rect">
            <a:avLst/>
          </a:prstGeom>
          <a:noFill/>
          <a:ln>
            <a:noFill/>
          </a:ln>
        </p:spPr>
        <p:txBody>
          <a:bodyPr spcFirstLastPara="1" wrap="square" lIns="0" tIns="0" rIns="0" bIns="0" anchor="t" anchorCtr="0">
            <a:spAutoFit/>
          </a:bodyPr>
          <a:lstStyle/>
          <a:p>
            <a:pPr marL="571500" marR="0" lvl="0" indent="-571500" algn="l" rtl="0">
              <a:lnSpc>
                <a:spcPct val="113718"/>
              </a:lnSpc>
              <a:spcBef>
                <a:spcPts val="0"/>
              </a:spcBef>
              <a:spcAft>
                <a:spcPts val="0"/>
              </a:spcAft>
              <a:buClr>
                <a:srgbClr val="121212"/>
              </a:buClr>
              <a:buSzPts val="3200"/>
              <a:buFont typeface="Arial"/>
              <a:buChar char="•"/>
            </a:pPr>
            <a:r>
              <a:rPr lang="en-GB" sz="2800" dirty="0">
                <a:solidFill>
                  <a:srgbClr val="121212"/>
                </a:solidFill>
                <a:latin typeface="Arial"/>
                <a:ea typeface="Arial"/>
                <a:cs typeface="Arial"/>
                <a:sym typeface="Arial"/>
              </a:rPr>
              <a:t>Τα </a:t>
            </a:r>
            <a:r>
              <a:rPr lang="en-GB" sz="2800" dirty="0" err="1">
                <a:solidFill>
                  <a:srgbClr val="121212"/>
                </a:solidFill>
                <a:latin typeface="Arial"/>
                <a:ea typeface="Arial"/>
                <a:cs typeface="Arial"/>
                <a:sym typeface="Arial"/>
              </a:rPr>
              <a:t>ειδικά</a:t>
            </a:r>
            <a:r>
              <a:rPr lang="en-GB" sz="2800" dirty="0">
                <a:solidFill>
                  <a:srgbClr val="121212"/>
                </a:solidFill>
                <a:latin typeface="Arial"/>
                <a:ea typeface="Arial"/>
                <a:cs typeface="Arial"/>
                <a:sym typeface="Arial"/>
              </a:rPr>
              <a:t> και </a:t>
            </a:r>
            <a:r>
              <a:rPr lang="en-GB" sz="2800" dirty="0" err="1">
                <a:solidFill>
                  <a:srgbClr val="121212"/>
                </a:solidFill>
                <a:latin typeface="Arial"/>
                <a:ea typeface="Arial"/>
                <a:cs typeface="Arial"/>
                <a:sym typeface="Arial"/>
              </a:rPr>
              <a:t>δυν</a:t>
            </a:r>
            <a:r>
              <a:rPr lang="en-GB" sz="2800" dirty="0">
                <a:solidFill>
                  <a:srgbClr val="121212"/>
                </a:solidFill>
                <a:latin typeface="Arial"/>
                <a:ea typeface="Arial"/>
                <a:cs typeface="Arial"/>
                <a:sym typeface="Arial"/>
              </a:rPr>
              <a:t>αμικά περιβάλλοντα στα οποία λειτουργούν οι σχολές ΕΕΚ τις επηρεάζουν σε διάφορα επίπεδα (κοινωνικό, εθνικό, περιφερειακό, βιομηχανικό</a:t>
            </a:r>
            <a:r>
              <a:rPr lang="el-GR" sz="2800" dirty="0">
                <a:solidFill>
                  <a:srgbClr val="121212"/>
                </a:solidFill>
                <a:latin typeface="Arial"/>
                <a:ea typeface="Arial"/>
                <a:cs typeface="Arial"/>
                <a:sym typeface="Arial"/>
              </a:rPr>
              <a:t>)</a:t>
            </a:r>
            <a:endParaRPr sz="1200" dirty="0"/>
          </a:p>
          <a:p>
            <a:pPr marL="571500" marR="0" lvl="0" indent="-571500" algn="l" rtl="0">
              <a:lnSpc>
                <a:spcPct val="113718"/>
              </a:lnSpc>
              <a:spcBef>
                <a:spcPts val="0"/>
              </a:spcBef>
              <a:spcAft>
                <a:spcPts val="0"/>
              </a:spcAft>
              <a:buClr>
                <a:srgbClr val="121212"/>
              </a:buClr>
              <a:buSzPts val="3200"/>
              <a:buFont typeface="Arial"/>
              <a:buChar char="•"/>
            </a:pPr>
            <a:r>
              <a:rPr lang="en-GB" sz="2800" dirty="0">
                <a:solidFill>
                  <a:srgbClr val="121212"/>
                </a:solidFill>
                <a:latin typeface="Arial"/>
                <a:ea typeface="Arial"/>
                <a:cs typeface="Arial"/>
                <a:sym typeface="Arial"/>
              </a:rPr>
              <a:t>Πα</a:t>
            </a:r>
            <a:r>
              <a:rPr lang="en-GB" sz="2800" dirty="0" err="1">
                <a:solidFill>
                  <a:srgbClr val="121212"/>
                </a:solidFill>
                <a:latin typeface="Arial"/>
                <a:ea typeface="Arial"/>
                <a:cs typeface="Arial"/>
                <a:sym typeface="Arial"/>
              </a:rPr>
              <a:t>ρέχετ</a:t>
            </a:r>
            <a:r>
              <a:rPr lang="en-GB" sz="2800" dirty="0">
                <a:solidFill>
                  <a:srgbClr val="121212"/>
                </a:solidFill>
                <a:latin typeface="Arial"/>
                <a:ea typeface="Arial"/>
                <a:cs typeface="Arial"/>
                <a:sym typeface="Arial"/>
              </a:rPr>
              <a:t>αι από διάφορους φορείς και ιδρύματα σε εθνικό και διεθνές επίπεδο, τόσο εντός όσο και εκτός της επίσημης εκπαίδευσης και κατάρτισης.</a:t>
            </a:r>
            <a:endParaRPr sz="1200" dirty="0"/>
          </a:p>
          <a:p>
            <a:pPr marL="571500" marR="0" lvl="0" indent="-571500" algn="l" rtl="0">
              <a:lnSpc>
                <a:spcPct val="113718"/>
              </a:lnSpc>
              <a:spcBef>
                <a:spcPts val="0"/>
              </a:spcBef>
              <a:spcAft>
                <a:spcPts val="0"/>
              </a:spcAft>
              <a:buClr>
                <a:srgbClr val="121212"/>
              </a:buClr>
              <a:buSzPts val="3200"/>
              <a:buFont typeface="Arial"/>
              <a:buChar char="•"/>
            </a:pPr>
            <a:r>
              <a:rPr lang="en-GB" sz="2800" dirty="0">
                <a:solidFill>
                  <a:srgbClr val="121212"/>
                </a:solidFill>
                <a:latin typeface="Arial"/>
                <a:ea typeface="Arial"/>
                <a:cs typeface="Arial"/>
                <a:sym typeface="Arial"/>
              </a:rPr>
              <a:t>Η απ</a:t>
            </a:r>
            <a:r>
              <a:rPr lang="en-GB" sz="2800" dirty="0" err="1">
                <a:solidFill>
                  <a:srgbClr val="121212"/>
                </a:solidFill>
                <a:latin typeface="Arial"/>
                <a:ea typeface="Arial"/>
                <a:cs typeface="Arial"/>
                <a:sym typeface="Arial"/>
              </a:rPr>
              <a:t>οκεντρωμένη</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δομή</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της</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συνεχιζόμενης</a:t>
            </a:r>
            <a:r>
              <a:rPr lang="en-GB" sz="2800" dirty="0">
                <a:solidFill>
                  <a:srgbClr val="121212"/>
                </a:solidFill>
                <a:latin typeface="Arial"/>
                <a:ea typeface="Arial"/>
                <a:cs typeface="Arial"/>
                <a:sym typeface="Arial"/>
              </a:rPr>
              <a:t> επα</a:t>
            </a:r>
            <a:r>
              <a:rPr lang="en-GB" sz="2800" dirty="0" err="1">
                <a:solidFill>
                  <a:srgbClr val="121212"/>
                </a:solidFill>
                <a:latin typeface="Arial"/>
                <a:ea typeface="Arial"/>
                <a:cs typeface="Arial"/>
                <a:sym typeface="Arial"/>
              </a:rPr>
              <a:t>γγελμ</a:t>
            </a:r>
            <a:r>
              <a:rPr lang="en-GB" sz="2800" dirty="0">
                <a:solidFill>
                  <a:srgbClr val="121212"/>
                </a:solidFill>
                <a:latin typeface="Arial"/>
                <a:ea typeface="Arial"/>
                <a:cs typeface="Arial"/>
                <a:sym typeface="Arial"/>
              </a:rPr>
              <a:t>ατικής εκπαίδευσης και κατάρτισης (ΣΕΕΚ) αποτελεί δυσκολία σε κάθε έθνος.</a:t>
            </a:r>
            <a:endParaRPr sz="1200" dirty="0"/>
          </a:p>
          <a:p>
            <a:pPr marL="571500" marR="0" lvl="0" indent="-571500" algn="l" rtl="0">
              <a:lnSpc>
                <a:spcPct val="113718"/>
              </a:lnSpc>
              <a:spcBef>
                <a:spcPts val="0"/>
              </a:spcBef>
              <a:spcAft>
                <a:spcPts val="0"/>
              </a:spcAft>
              <a:buClr>
                <a:srgbClr val="121212"/>
              </a:buClr>
              <a:buSzPts val="3200"/>
              <a:buFont typeface="Arial"/>
              <a:buChar char="•"/>
            </a:pPr>
            <a:r>
              <a:rPr lang="en-GB" sz="2800" dirty="0" err="1">
                <a:solidFill>
                  <a:srgbClr val="121212"/>
                </a:solidFill>
                <a:latin typeface="Arial"/>
                <a:ea typeface="Arial"/>
                <a:cs typeface="Arial"/>
                <a:sym typeface="Arial"/>
              </a:rPr>
              <a:t>Συνδέετ</a:t>
            </a:r>
            <a:r>
              <a:rPr lang="en-GB" sz="2800" dirty="0">
                <a:solidFill>
                  <a:srgbClr val="121212"/>
                </a:solidFill>
                <a:latin typeface="Arial"/>
                <a:ea typeface="Arial"/>
                <a:cs typeface="Arial"/>
                <a:sym typeface="Arial"/>
              </a:rPr>
              <a:t>αι εγγενώς με τις αγορές εργασίας τόσο σε εθνικό όσο και σε κλαδικό επίπεδο.</a:t>
            </a:r>
            <a:endParaRPr sz="1200" dirty="0"/>
          </a:p>
        </p:txBody>
      </p:sp>
      <p:sp>
        <p:nvSpPr>
          <p:cNvPr id="150" name="Google Shape;150;p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2" name="Google Shape;152;p5" descr="A diagram of a variety of blue circles and white text&#10;&#10;Description automatically generated"/>
          <p:cNvPicPr preferRelativeResize="0"/>
          <p:nvPr/>
        </p:nvPicPr>
        <p:blipFill rotWithShape="1">
          <a:blip r:embed="rId3">
            <a:alphaModFix/>
          </a:blip>
          <a:srcRect t="6392"/>
          <a:stretch/>
        </p:blipFill>
        <p:spPr>
          <a:xfrm>
            <a:off x="10491976" y="2586607"/>
            <a:ext cx="5792470" cy="4412814"/>
          </a:xfrm>
          <a:prstGeom prst="rect">
            <a:avLst/>
          </a:prstGeom>
          <a:noFill/>
          <a:ln>
            <a:noFill/>
          </a:ln>
        </p:spPr>
      </p:pic>
      <p:sp>
        <p:nvSpPr>
          <p:cNvPr id="153" name="Google Shape;153;p5"/>
          <p:cNvSpPr txBox="1"/>
          <p:nvPr/>
        </p:nvSpPr>
        <p:spPr>
          <a:xfrm>
            <a:off x="10590376" y="7125572"/>
            <a:ext cx="6742777"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800" i="1">
                <a:solidFill>
                  <a:srgbClr val="121212"/>
                </a:solidFill>
                <a:latin typeface="Arial"/>
                <a:ea typeface="Arial"/>
                <a:cs typeface="Arial"/>
                <a:sym typeface="Arial"/>
              </a:rPr>
              <a:t>Πηγή: </a:t>
            </a:r>
            <a:r>
              <a:rPr lang="en-GB" sz="1800" i="1" u="sng">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https:</a:t>
            </a:r>
            <a:r>
              <a:rPr lang="en-GB" sz="1800" i="1">
                <a:solidFill>
                  <a:srgbClr val="121212"/>
                </a:solidFill>
                <a:latin typeface="Arial"/>
                <a:ea typeface="Arial"/>
                <a:cs typeface="Arial"/>
                <a:sym typeface="Arial"/>
              </a:rPr>
              <a:t>//www.cedefop.europa.eu/en/projects/changing-nature-and-role-vocational-education-and-training-vet-europe </a:t>
            </a:r>
            <a:endParaRPr/>
          </a:p>
        </p:txBody>
      </p:sp>
      <p:sp>
        <p:nvSpPr>
          <p:cNvPr id="154" name="Google Shape;154;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5"/>
          <p:cNvSpPr txBox="1"/>
          <p:nvPr/>
        </p:nvSpPr>
        <p:spPr>
          <a:xfrm>
            <a:off x="5156771" y="8984635"/>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pic>
        <p:nvPicPr>
          <p:cNvPr id="157" name="Google Shape;157;p5"/>
          <p:cNvPicPr preferRelativeResize="0"/>
          <p:nvPr/>
        </p:nvPicPr>
        <p:blipFill rotWithShape="1">
          <a:blip r:embed="rId7">
            <a:alphaModFix/>
          </a:blip>
          <a:srcRect/>
          <a:stretch/>
        </p:blipFill>
        <p:spPr>
          <a:xfrm>
            <a:off x="15697200" y="9183021"/>
            <a:ext cx="1727565" cy="6282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1"/>
        <p:cNvGrpSpPr/>
        <p:nvPr/>
      </p:nvGrpSpPr>
      <p:grpSpPr>
        <a:xfrm>
          <a:off x="0" y="0"/>
          <a:ext cx="0" cy="0"/>
          <a:chOff x="0" y="0"/>
          <a:chExt cx="0" cy="0"/>
        </a:xfrm>
      </p:grpSpPr>
      <p:sp>
        <p:nvSpPr>
          <p:cNvPr id="162" name="Google Shape;162;p6"/>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6"/>
          <p:cNvSpPr txBox="1"/>
          <p:nvPr/>
        </p:nvSpPr>
        <p:spPr>
          <a:xfrm>
            <a:off x="793856" y="776393"/>
            <a:ext cx="12181388"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Οφέλη της συνεργατικής διδασκαλίας στην ΕΕΚ</a:t>
            </a:r>
            <a:endParaRPr sz="6999">
              <a:solidFill>
                <a:srgbClr val="033C5B"/>
              </a:solidFill>
              <a:latin typeface="Arial"/>
              <a:ea typeface="Arial"/>
              <a:cs typeface="Arial"/>
              <a:sym typeface="Arial"/>
            </a:endParaRPr>
          </a:p>
        </p:txBody>
      </p:sp>
      <p:sp>
        <p:nvSpPr>
          <p:cNvPr id="165" name="Google Shape;165;p6"/>
          <p:cNvSpPr txBox="1"/>
          <p:nvPr/>
        </p:nvSpPr>
        <p:spPr>
          <a:xfrm>
            <a:off x="179755" y="4954069"/>
            <a:ext cx="5589836" cy="3921073"/>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dirty="0" err="1">
                <a:solidFill>
                  <a:srgbClr val="121212"/>
                </a:solidFill>
                <a:latin typeface="Arial"/>
                <a:ea typeface="Arial"/>
                <a:cs typeface="Arial"/>
                <a:sym typeface="Arial"/>
              </a:rPr>
              <a:t>Γι</a:t>
            </a:r>
            <a:r>
              <a:rPr lang="en-GB" sz="2800" b="1" dirty="0">
                <a:solidFill>
                  <a:srgbClr val="121212"/>
                </a:solidFill>
                <a:latin typeface="Arial"/>
                <a:ea typeface="Arial"/>
                <a:cs typeface="Arial"/>
                <a:sym typeface="Arial"/>
              </a:rPr>
              <a:t>α εκπαιδευτικούς: </a:t>
            </a:r>
            <a:endParaRPr dirty="0"/>
          </a:p>
          <a:p>
            <a:pPr marL="0" marR="0" lvl="0" indent="0" algn="ctr" rtl="0">
              <a:lnSpc>
                <a:spcPct val="129964"/>
              </a:lnSpc>
              <a:spcBef>
                <a:spcPts val="0"/>
              </a:spcBef>
              <a:spcAft>
                <a:spcPts val="0"/>
              </a:spcAft>
              <a:buNone/>
            </a:pPr>
            <a:r>
              <a:rPr lang="en-GB" sz="2400" dirty="0" err="1">
                <a:solidFill>
                  <a:srgbClr val="121212"/>
                </a:solidFill>
                <a:latin typeface="Arial"/>
                <a:ea typeface="Arial"/>
                <a:cs typeface="Arial"/>
                <a:sym typeface="Arial"/>
              </a:rPr>
              <a:t>Προωθεί</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την</a:t>
            </a:r>
            <a:r>
              <a:rPr lang="en-GB" sz="2400" dirty="0">
                <a:solidFill>
                  <a:srgbClr val="121212"/>
                </a:solidFill>
                <a:latin typeface="Arial"/>
                <a:ea typeface="Arial"/>
                <a:cs typeface="Arial"/>
                <a:sym typeface="Arial"/>
              </a:rPr>
              <a:t> επα</a:t>
            </a:r>
            <a:r>
              <a:rPr lang="en-GB" sz="2400" dirty="0" err="1">
                <a:solidFill>
                  <a:srgbClr val="121212"/>
                </a:solidFill>
                <a:latin typeface="Arial"/>
                <a:ea typeface="Arial"/>
                <a:cs typeface="Arial"/>
                <a:sym typeface="Arial"/>
              </a:rPr>
              <a:t>γγελμ</a:t>
            </a:r>
            <a:r>
              <a:rPr lang="en-GB" sz="2400" dirty="0">
                <a:solidFill>
                  <a:srgbClr val="121212"/>
                </a:solidFill>
                <a:latin typeface="Arial"/>
                <a:ea typeface="Arial"/>
                <a:cs typeface="Arial"/>
                <a:sym typeface="Arial"/>
              </a:rPr>
              <a:t>ατική ανάπτυξη μέσω της ανταλλαγής γνώσεων και εμπειριών, μειώνει τον φόρτο εργασίας με τον καταμερισμό των ευθυνών και αυξάνει την επαγγελματική ικανοποίηση μέσω μιας υποστηρικτικής κοινότητας διδασκόντων.</a:t>
            </a:r>
            <a:endParaRPr sz="2400" dirty="0">
              <a:solidFill>
                <a:srgbClr val="121212"/>
              </a:solidFill>
              <a:latin typeface="Arial"/>
              <a:ea typeface="Arial"/>
              <a:cs typeface="Arial"/>
              <a:sym typeface="Arial"/>
            </a:endParaRPr>
          </a:p>
        </p:txBody>
      </p:sp>
      <p:sp>
        <p:nvSpPr>
          <p:cNvPr id="166" name="Google Shape;166;p6"/>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6"/>
          <p:cNvSpPr txBox="1"/>
          <p:nvPr/>
        </p:nvSpPr>
        <p:spPr>
          <a:xfrm>
            <a:off x="6055498" y="4954069"/>
            <a:ext cx="5210451" cy="3440942"/>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dirty="0" err="1">
                <a:solidFill>
                  <a:srgbClr val="121212"/>
                </a:solidFill>
                <a:latin typeface="Arial"/>
                <a:ea typeface="Arial"/>
                <a:cs typeface="Arial"/>
                <a:sym typeface="Arial"/>
              </a:rPr>
              <a:t>Γι</a:t>
            </a:r>
            <a:r>
              <a:rPr lang="en-GB" sz="2800" b="1" dirty="0">
                <a:solidFill>
                  <a:srgbClr val="121212"/>
                </a:solidFill>
                <a:latin typeface="Arial"/>
                <a:ea typeface="Arial"/>
                <a:cs typeface="Arial"/>
                <a:sym typeface="Arial"/>
              </a:rPr>
              <a:t>α μαθητές: </a:t>
            </a:r>
            <a:endParaRPr dirty="0"/>
          </a:p>
          <a:p>
            <a:pPr marL="0" marR="0" lvl="0" indent="0" algn="ctr" rtl="0">
              <a:lnSpc>
                <a:spcPct val="129964"/>
              </a:lnSpc>
              <a:spcBef>
                <a:spcPts val="0"/>
              </a:spcBef>
              <a:spcAft>
                <a:spcPts val="0"/>
              </a:spcAft>
              <a:buNone/>
            </a:pPr>
            <a:r>
              <a:rPr lang="en-GB" sz="2400" dirty="0" err="1">
                <a:solidFill>
                  <a:srgbClr val="121212"/>
                </a:solidFill>
                <a:latin typeface="Arial"/>
                <a:ea typeface="Arial"/>
                <a:cs typeface="Arial"/>
                <a:sym typeface="Arial"/>
              </a:rPr>
              <a:t>Βελτιώνει</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τη</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δέσμευση</a:t>
            </a:r>
            <a:r>
              <a:rPr lang="en-GB" sz="2400" dirty="0">
                <a:solidFill>
                  <a:srgbClr val="121212"/>
                </a:solidFill>
                <a:latin typeface="Arial"/>
                <a:ea typeface="Arial"/>
                <a:cs typeface="Arial"/>
                <a:sym typeface="Arial"/>
              </a:rPr>
              <a:t> και τα </a:t>
            </a:r>
            <a:r>
              <a:rPr lang="en-GB" sz="2400" dirty="0" err="1">
                <a:solidFill>
                  <a:srgbClr val="121212"/>
                </a:solidFill>
                <a:latin typeface="Arial"/>
                <a:ea typeface="Arial"/>
                <a:cs typeface="Arial"/>
                <a:sym typeface="Arial"/>
              </a:rPr>
              <a:t>κίνητρ</a:t>
            </a:r>
            <a:r>
              <a:rPr lang="en-GB" sz="2400" dirty="0">
                <a:solidFill>
                  <a:srgbClr val="121212"/>
                </a:solidFill>
                <a:latin typeface="Arial"/>
                <a:ea typeface="Arial"/>
                <a:cs typeface="Arial"/>
                <a:sym typeface="Arial"/>
              </a:rPr>
              <a:t>α, ενισχύει την κατανόηση μέσω διαφορετικών προοπτικών και στυλ διδασκαλίας και αναπτύσσει βασικές δεξιότητες όπως η επικοινωνία, η συνεργασία και η κριτική σκέψη.</a:t>
            </a:r>
            <a:endParaRPr sz="2400" dirty="0">
              <a:solidFill>
                <a:srgbClr val="121212"/>
              </a:solidFill>
              <a:latin typeface="Arial"/>
              <a:ea typeface="Arial"/>
              <a:cs typeface="Arial"/>
              <a:sym typeface="Arial"/>
            </a:endParaRPr>
          </a:p>
        </p:txBody>
      </p:sp>
      <p:sp>
        <p:nvSpPr>
          <p:cNvPr id="169" name="Google Shape;169;p6"/>
          <p:cNvSpPr txBox="1"/>
          <p:nvPr/>
        </p:nvSpPr>
        <p:spPr>
          <a:xfrm>
            <a:off x="11666919" y="4941034"/>
            <a:ext cx="5210451" cy="2960811"/>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dirty="0" err="1">
                <a:solidFill>
                  <a:srgbClr val="121212"/>
                </a:solidFill>
                <a:latin typeface="Arial"/>
                <a:ea typeface="Arial"/>
                <a:cs typeface="Arial"/>
                <a:sym typeface="Arial"/>
              </a:rPr>
              <a:t>Γι</a:t>
            </a:r>
            <a:r>
              <a:rPr lang="en-GB" sz="2800" b="1" dirty="0">
                <a:solidFill>
                  <a:srgbClr val="121212"/>
                </a:solidFill>
                <a:latin typeface="Arial"/>
                <a:ea typeface="Arial"/>
                <a:cs typeface="Arial"/>
                <a:sym typeface="Arial"/>
              </a:rPr>
              <a:t>α προγράμματα ΕΕΚ: </a:t>
            </a:r>
            <a:endParaRPr dirty="0"/>
          </a:p>
          <a:p>
            <a:pPr marL="0" marR="0" lvl="0" indent="0" algn="ctr" rtl="0">
              <a:lnSpc>
                <a:spcPct val="129964"/>
              </a:lnSpc>
              <a:spcBef>
                <a:spcPts val="0"/>
              </a:spcBef>
              <a:spcAft>
                <a:spcPts val="0"/>
              </a:spcAft>
              <a:buNone/>
            </a:pPr>
            <a:r>
              <a:rPr lang="en-GB" sz="2400" dirty="0" err="1">
                <a:solidFill>
                  <a:srgbClr val="121212"/>
                </a:solidFill>
                <a:latin typeface="Arial"/>
                <a:ea typeface="Arial"/>
                <a:cs typeface="Arial"/>
                <a:sym typeface="Arial"/>
              </a:rPr>
              <a:t>Ενισχύει</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την</a:t>
            </a:r>
            <a:r>
              <a:rPr lang="en-GB" sz="2400" dirty="0">
                <a:solidFill>
                  <a:srgbClr val="121212"/>
                </a:solidFill>
                <a:latin typeface="Arial"/>
                <a:ea typeface="Arial"/>
                <a:cs typeface="Arial"/>
                <a:sym typeface="Arial"/>
              </a:rPr>
              <a:t> π</a:t>
            </a:r>
            <a:r>
              <a:rPr lang="en-GB" sz="2400" dirty="0" err="1">
                <a:solidFill>
                  <a:srgbClr val="121212"/>
                </a:solidFill>
                <a:latin typeface="Arial"/>
                <a:ea typeface="Arial"/>
                <a:cs typeface="Arial"/>
                <a:sym typeface="Arial"/>
              </a:rPr>
              <a:t>οιότητ</a:t>
            </a:r>
            <a:r>
              <a:rPr lang="en-GB" sz="2400" dirty="0">
                <a:solidFill>
                  <a:srgbClr val="121212"/>
                </a:solidFill>
                <a:latin typeface="Arial"/>
                <a:ea typeface="Arial"/>
                <a:cs typeface="Arial"/>
                <a:sym typeface="Arial"/>
              </a:rPr>
              <a:t>α και τη συνάφεια των προγραμμάτων, αυξάνει την ευελιξία στην παροχή προγραμμάτων σπουδών και προάγει μια κουλτούρα συνεχούς βελτίωσης και καινοτομίας.</a:t>
            </a:r>
            <a:endParaRPr sz="2400" dirty="0">
              <a:solidFill>
                <a:srgbClr val="121212"/>
              </a:solidFill>
              <a:latin typeface="Arial"/>
              <a:ea typeface="Arial"/>
              <a:cs typeface="Arial"/>
              <a:sym typeface="Arial"/>
            </a:endParaRPr>
          </a:p>
        </p:txBody>
      </p:sp>
      <p:pic>
        <p:nvPicPr>
          <p:cNvPr id="170" name="Google Shape;170;p6" descr="Classroom outline"/>
          <p:cNvPicPr preferRelativeResize="0"/>
          <p:nvPr/>
        </p:nvPicPr>
        <p:blipFill rotWithShape="1">
          <a:blip r:embed="rId3">
            <a:alphaModFix/>
          </a:blip>
          <a:srcRect/>
          <a:stretch/>
        </p:blipFill>
        <p:spPr>
          <a:xfrm>
            <a:off x="2270046" y="3165433"/>
            <a:ext cx="1788636" cy="1788636"/>
          </a:xfrm>
          <a:prstGeom prst="rect">
            <a:avLst/>
          </a:prstGeom>
          <a:noFill/>
          <a:ln>
            <a:noFill/>
          </a:ln>
        </p:spPr>
      </p:pic>
      <p:pic>
        <p:nvPicPr>
          <p:cNvPr id="171" name="Google Shape;171;p6" descr="Users with solid fill"/>
          <p:cNvPicPr preferRelativeResize="0"/>
          <p:nvPr/>
        </p:nvPicPr>
        <p:blipFill rotWithShape="1">
          <a:blip r:embed="rId4">
            <a:alphaModFix/>
          </a:blip>
          <a:srcRect/>
          <a:stretch/>
        </p:blipFill>
        <p:spPr>
          <a:xfrm>
            <a:off x="7734261" y="3354864"/>
            <a:ext cx="1788636" cy="1788636"/>
          </a:xfrm>
          <a:prstGeom prst="rect">
            <a:avLst/>
          </a:prstGeom>
          <a:noFill/>
          <a:ln>
            <a:noFill/>
          </a:ln>
        </p:spPr>
      </p:pic>
      <p:pic>
        <p:nvPicPr>
          <p:cNvPr id="172" name="Google Shape;172;p6" descr="Schoolhouse with solid fill"/>
          <p:cNvPicPr preferRelativeResize="0"/>
          <p:nvPr/>
        </p:nvPicPr>
        <p:blipFill rotWithShape="1">
          <a:blip r:embed="rId5">
            <a:alphaModFix/>
          </a:blip>
          <a:srcRect/>
          <a:stretch/>
        </p:blipFill>
        <p:spPr>
          <a:xfrm>
            <a:off x="13174033" y="2920665"/>
            <a:ext cx="2209800" cy="2209800"/>
          </a:xfrm>
          <a:prstGeom prst="rect">
            <a:avLst/>
          </a:prstGeom>
          <a:noFill/>
          <a:ln>
            <a:noFill/>
          </a:ln>
        </p:spPr>
      </p:pic>
      <p:sp>
        <p:nvSpPr>
          <p:cNvPr id="173" name="Google Shape;173;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6"/>
          <p:cNvSpPr txBox="1"/>
          <p:nvPr/>
        </p:nvSpPr>
        <p:spPr>
          <a:xfrm>
            <a:off x="5156771" y="8865485"/>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pic>
        <p:nvPicPr>
          <p:cNvPr id="176" name="Google Shape;176;p6"/>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80"/>
        <p:cNvGrpSpPr/>
        <p:nvPr/>
      </p:nvGrpSpPr>
      <p:grpSpPr>
        <a:xfrm>
          <a:off x="0" y="0"/>
          <a:ext cx="0" cy="0"/>
          <a:chOff x="0" y="0"/>
          <a:chExt cx="0" cy="0"/>
        </a:xfrm>
      </p:grpSpPr>
      <p:sp>
        <p:nvSpPr>
          <p:cNvPr id="181" name="Google Shape;181;p7"/>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p:cNvSpPr txBox="1"/>
          <p:nvPr/>
        </p:nvSpPr>
        <p:spPr>
          <a:xfrm>
            <a:off x="793856" y="776393"/>
            <a:ext cx="12181388" cy="203132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000" dirty="0" err="1">
                <a:solidFill>
                  <a:srgbClr val="033C5B"/>
                </a:solidFill>
                <a:latin typeface="Arial"/>
                <a:ea typeface="Arial"/>
                <a:cs typeface="Arial"/>
                <a:sym typeface="Arial"/>
              </a:rPr>
              <a:t>Προσ</a:t>
            </a:r>
            <a:r>
              <a:rPr lang="en-GB" sz="6000" dirty="0">
                <a:solidFill>
                  <a:srgbClr val="033C5B"/>
                </a:solidFill>
                <a:latin typeface="Arial"/>
                <a:ea typeface="Arial"/>
                <a:cs typeface="Arial"/>
                <a:sym typeface="Arial"/>
              </a:rPr>
              <a:t>αρμογή της συνεργατικής διδασκαλίας σε περιβάλλοντα ΕΕΚ</a:t>
            </a:r>
            <a:endParaRPr sz="6000" dirty="0">
              <a:solidFill>
                <a:srgbClr val="033C5B"/>
              </a:solidFill>
              <a:latin typeface="Arial"/>
              <a:ea typeface="Arial"/>
              <a:cs typeface="Arial"/>
              <a:sym typeface="Arial"/>
            </a:endParaRPr>
          </a:p>
        </p:txBody>
      </p:sp>
      <p:sp>
        <p:nvSpPr>
          <p:cNvPr id="184" name="Google Shape;184;p7"/>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7"/>
          <p:cNvSpPr txBox="1"/>
          <p:nvPr/>
        </p:nvSpPr>
        <p:spPr>
          <a:xfrm>
            <a:off x="793856" y="8212343"/>
            <a:ext cx="15465917"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800" i="1">
                <a:solidFill>
                  <a:srgbClr val="121212"/>
                </a:solidFill>
                <a:latin typeface="Arial"/>
                <a:ea typeface="Arial"/>
                <a:cs typeface="Arial"/>
                <a:sym typeface="Arial"/>
              </a:rPr>
              <a:t>Πηγή: Słowikowski, M., Pilat, Z., Smater, M., &amp; Zieliński, J. (2018). Συνεργατικό περιβάλλον μάθησης στην επαγγελματική εκπαίδευση. Στα πρακτικά συνεδρίων της AIP (τόμος 2029, αριθ. 1). AIP Publishing. https://doi.org/10.1063/1.5066532 </a:t>
            </a:r>
            <a:endParaRPr/>
          </a:p>
        </p:txBody>
      </p:sp>
      <p:grpSp>
        <p:nvGrpSpPr>
          <p:cNvPr id="187" name="Google Shape;187;p7"/>
          <p:cNvGrpSpPr/>
          <p:nvPr/>
        </p:nvGrpSpPr>
        <p:grpSpPr>
          <a:xfrm>
            <a:off x="962573" y="3782423"/>
            <a:ext cx="15128482" cy="3453055"/>
            <a:chOff x="168717" y="824138"/>
            <a:chExt cx="15128482" cy="3453055"/>
          </a:xfrm>
        </p:grpSpPr>
        <p:sp>
          <p:nvSpPr>
            <p:cNvPr id="188" name="Google Shape;188;p7"/>
            <p:cNvSpPr/>
            <p:nvPr/>
          </p:nvSpPr>
          <p:spPr>
            <a:xfrm>
              <a:off x="898599" y="824138"/>
              <a:ext cx="1194353" cy="1194353"/>
            </a:xfrm>
            <a:prstGeom prst="rect">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168717" y="2536959"/>
              <a:ext cx="2654119" cy="17402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txBox="1"/>
            <p:nvPr/>
          </p:nvSpPr>
          <p:spPr>
            <a:xfrm>
              <a:off x="168717" y="2536959"/>
              <a:ext cx="2654119" cy="174023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Πρόσφατες μελέτες υποδηλώνουν μια πολιτισμική μετάβαση στην εκπαίδευση από την ατομική μάθηση σε μια πιο συνεργατική προσέγγιση.</a:t>
              </a:r>
              <a:endParaRPr sz="1600">
                <a:solidFill>
                  <a:schemeClr val="dk1"/>
                </a:solidFill>
                <a:latin typeface="Calibri"/>
                <a:ea typeface="Calibri"/>
                <a:cs typeface="Calibri"/>
                <a:sym typeface="Calibri"/>
              </a:endParaRPr>
            </a:p>
          </p:txBody>
        </p:sp>
        <p:sp>
          <p:nvSpPr>
            <p:cNvPr id="191" name="Google Shape;191;p7"/>
            <p:cNvSpPr/>
            <p:nvPr/>
          </p:nvSpPr>
          <p:spPr>
            <a:xfrm>
              <a:off x="4017190" y="824138"/>
              <a:ext cx="1194353" cy="1194353"/>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3287307" y="2536959"/>
              <a:ext cx="2654119" cy="17402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txBox="1"/>
            <p:nvPr/>
          </p:nvSpPr>
          <p:spPr>
            <a:xfrm>
              <a:off x="3287307" y="2536959"/>
              <a:ext cx="2654119" cy="174023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Οι μέθοδοι διδασκαλίας που εμπλέκουν ενεργά τους μαθητές στη συνεργασία έχουν αποδειχθεί ότι βελτιώνουν τόσο τα μαθησιακά αποτελέσματα όσο και τις επαγγελματικές δεξιότητες.</a:t>
              </a:r>
              <a:endParaRPr sz="1600">
                <a:solidFill>
                  <a:schemeClr val="dk1"/>
                </a:solidFill>
                <a:latin typeface="Calibri"/>
                <a:ea typeface="Calibri"/>
                <a:cs typeface="Calibri"/>
                <a:sym typeface="Calibri"/>
              </a:endParaRPr>
            </a:p>
          </p:txBody>
        </p:sp>
        <p:sp>
          <p:nvSpPr>
            <p:cNvPr id="194" name="Google Shape;194;p7"/>
            <p:cNvSpPr/>
            <p:nvPr/>
          </p:nvSpPr>
          <p:spPr>
            <a:xfrm>
              <a:off x="7135781" y="824138"/>
              <a:ext cx="1194353" cy="1194353"/>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6405898" y="2536959"/>
              <a:ext cx="2654119" cy="17402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txBox="1"/>
            <p:nvPr/>
          </p:nvSpPr>
          <p:spPr>
            <a:xfrm>
              <a:off x="6405898" y="2536959"/>
              <a:ext cx="2654119" cy="174023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Οι προσεγγίσεις αυτές αποσκοπούν στην υποστήριξη της αλληλεξάρτησης, της προσωπικής ευθύνης, της ικανότητας των μαθητών να συνεργάζονται και της δυναμικής της ομάδας.</a:t>
              </a:r>
              <a:endParaRPr sz="1600">
                <a:solidFill>
                  <a:schemeClr val="dk1"/>
                </a:solidFill>
                <a:latin typeface="Calibri"/>
                <a:ea typeface="Calibri"/>
                <a:cs typeface="Calibri"/>
                <a:sym typeface="Calibri"/>
              </a:endParaRPr>
            </a:p>
          </p:txBody>
        </p:sp>
        <p:sp>
          <p:nvSpPr>
            <p:cNvPr id="197" name="Google Shape;197;p7"/>
            <p:cNvSpPr/>
            <p:nvPr/>
          </p:nvSpPr>
          <p:spPr>
            <a:xfrm>
              <a:off x="10254372" y="824138"/>
              <a:ext cx="1194353" cy="1194353"/>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9524489" y="2536959"/>
              <a:ext cx="2654119" cy="17402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txBox="1"/>
            <p:nvPr/>
          </p:nvSpPr>
          <p:spPr>
            <a:xfrm>
              <a:off x="9524489" y="2536959"/>
              <a:ext cx="2654119" cy="174023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Παρά τα στοιχεία, πολλοί εκπαιδευτικοί και ιδρύματα, συμπεριλαμβανομένων εκείνων της ΕΕΚ και του ακαδημαϊκού χώρου, δεν έχουν υιοθετήσει πλήρως αυτές τις μεθόδους.</a:t>
              </a:r>
              <a:endParaRPr sz="1600">
                <a:solidFill>
                  <a:schemeClr val="dk1"/>
                </a:solidFill>
                <a:latin typeface="Calibri"/>
                <a:ea typeface="Calibri"/>
                <a:cs typeface="Calibri"/>
                <a:sym typeface="Calibri"/>
              </a:endParaRPr>
            </a:p>
          </p:txBody>
        </p:sp>
        <p:sp>
          <p:nvSpPr>
            <p:cNvPr id="200" name="Google Shape;200;p7"/>
            <p:cNvSpPr/>
            <p:nvPr/>
          </p:nvSpPr>
          <p:spPr>
            <a:xfrm>
              <a:off x="13372963" y="824138"/>
              <a:ext cx="1194353" cy="1194353"/>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a:off x="12643080" y="2536959"/>
              <a:ext cx="2654119" cy="17402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txBox="1"/>
            <p:nvPr/>
          </p:nvSpPr>
          <p:spPr>
            <a:xfrm>
              <a:off x="12643080" y="2536959"/>
              <a:ext cx="2654119" cy="174023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Η ανάγκη μεγαλύτερης υποστήριξης από τους συναδέλφους (ειδικούς, διοικητικούς υπαλλήλους, συναδέλφους, πληροφορική) αναφέρεται συχνά ως εμπόδιο κατά την εισαγωγή αυτών των προοδευτικών διδακτικών προσεγγίσεων.</a:t>
              </a:r>
              <a:endParaRPr sz="1600">
                <a:solidFill>
                  <a:schemeClr val="dk1"/>
                </a:solidFill>
                <a:latin typeface="Calibri"/>
                <a:ea typeface="Calibri"/>
                <a:cs typeface="Calibri"/>
                <a:sym typeface="Calibri"/>
              </a:endParaRPr>
            </a:p>
          </p:txBody>
        </p:sp>
      </p:grpSp>
      <p:sp>
        <p:nvSpPr>
          <p:cNvPr id="203" name="Google Shape;203;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7"/>
          <p:cNvSpPr txBox="1"/>
          <p:nvPr/>
        </p:nvSpPr>
        <p:spPr>
          <a:xfrm>
            <a:off x="5156771" y="8922812"/>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pic>
        <p:nvPicPr>
          <p:cNvPr id="206" name="Google Shape;206;p7"/>
          <p:cNvPicPr preferRelativeResize="0"/>
          <p:nvPr/>
        </p:nvPicPr>
        <p:blipFill rotWithShape="1">
          <a:blip r:embed="rId10">
            <a:alphaModFix/>
          </a:blip>
          <a:srcRect/>
          <a:stretch/>
        </p:blipFill>
        <p:spPr>
          <a:xfrm>
            <a:off x="15697200" y="9183021"/>
            <a:ext cx="1727565" cy="6282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10"/>
        <p:cNvGrpSpPr/>
        <p:nvPr/>
      </p:nvGrpSpPr>
      <p:grpSpPr>
        <a:xfrm>
          <a:off x="0" y="0"/>
          <a:ext cx="0" cy="0"/>
          <a:chOff x="0" y="0"/>
          <a:chExt cx="0" cy="0"/>
        </a:xfrm>
      </p:grpSpPr>
      <p:sp>
        <p:nvSpPr>
          <p:cNvPr id="211" name="Google Shape;211;p8"/>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8"/>
          <p:cNvSpPr txBox="1"/>
          <p:nvPr/>
        </p:nvSpPr>
        <p:spPr>
          <a:xfrm>
            <a:off x="793856" y="776393"/>
            <a:ext cx="12181388" cy="203132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000" dirty="0" err="1">
                <a:solidFill>
                  <a:srgbClr val="033C5B"/>
                </a:solidFill>
                <a:latin typeface="Arial"/>
                <a:ea typeface="Arial"/>
                <a:cs typeface="Arial"/>
                <a:sym typeface="Arial"/>
              </a:rPr>
              <a:t>Προσ</a:t>
            </a:r>
            <a:r>
              <a:rPr lang="en-GB" sz="6000" dirty="0">
                <a:solidFill>
                  <a:srgbClr val="033C5B"/>
                </a:solidFill>
                <a:latin typeface="Arial"/>
                <a:ea typeface="Arial"/>
                <a:cs typeface="Arial"/>
                <a:sym typeface="Arial"/>
              </a:rPr>
              <a:t>αρμογή της συνεργατικής διδασκαλίας σε περιβάλλοντα ΕΕΚ</a:t>
            </a:r>
            <a:endParaRPr sz="6000" dirty="0">
              <a:solidFill>
                <a:srgbClr val="033C5B"/>
              </a:solidFill>
              <a:latin typeface="Arial"/>
              <a:ea typeface="Arial"/>
              <a:cs typeface="Arial"/>
              <a:sym typeface="Arial"/>
            </a:endParaRPr>
          </a:p>
        </p:txBody>
      </p:sp>
      <p:sp>
        <p:nvSpPr>
          <p:cNvPr id="214" name="Google Shape;214;p8"/>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16" name="Google Shape;216;p8"/>
          <p:cNvGrpSpPr/>
          <p:nvPr/>
        </p:nvGrpSpPr>
        <p:grpSpPr>
          <a:xfrm>
            <a:off x="3337169" y="2916937"/>
            <a:ext cx="10624595" cy="5662936"/>
            <a:chOff x="4453625" y="73"/>
            <a:chExt cx="6558666" cy="5662936"/>
          </a:xfrm>
        </p:grpSpPr>
        <p:sp>
          <p:nvSpPr>
            <p:cNvPr id="217" name="Google Shape;217;p8"/>
            <p:cNvSpPr/>
            <p:nvPr/>
          </p:nvSpPr>
          <p:spPr>
            <a:xfrm>
              <a:off x="4453625" y="73"/>
              <a:ext cx="2914962" cy="1457481"/>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txBox="1"/>
            <p:nvPr/>
          </p:nvSpPr>
          <p:spPr>
            <a:xfrm>
              <a:off x="4496313" y="42761"/>
              <a:ext cx="2829586" cy="1372105"/>
            </a:xfrm>
            <a:prstGeom prst="rect">
              <a:avLst/>
            </a:prstGeom>
            <a:noFill/>
            <a:ln>
              <a:noFill/>
            </a:ln>
          </p:spPr>
          <p:txBody>
            <a:bodyPr spcFirstLastPara="1" wrap="square" lIns="53325" tIns="35550" rIns="53325" bIns="35550"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GB" sz="2800" b="1">
                  <a:solidFill>
                    <a:schemeClr val="lt1"/>
                  </a:solidFill>
                  <a:latin typeface="Calibri"/>
                  <a:ea typeface="Calibri"/>
                  <a:cs typeface="Calibri"/>
                  <a:sym typeface="Calibri"/>
                </a:rPr>
                <a:t>Κατανόηση των αναγκών των εκπαιδευομένων της ΕΕΚ:</a:t>
              </a:r>
              <a:endParaRPr sz="2800">
                <a:solidFill>
                  <a:schemeClr val="lt1"/>
                </a:solidFill>
                <a:latin typeface="Calibri"/>
                <a:ea typeface="Calibri"/>
                <a:cs typeface="Calibri"/>
                <a:sym typeface="Calibri"/>
              </a:endParaRPr>
            </a:p>
          </p:txBody>
        </p:sp>
        <p:sp>
          <p:nvSpPr>
            <p:cNvPr id="219" name="Google Shape;219;p8"/>
            <p:cNvSpPr/>
            <p:nvPr/>
          </p:nvSpPr>
          <p:spPr>
            <a:xfrm>
              <a:off x="4745121" y="1457555"/>
              <a:ext cx="291496" cy="1093111"/>
            </a:xfrm>
            <a:custGeom>
              <a:avLst/>
              <a:gdLst/>
              <a:ahLst/>
              <a:cxnLst/>
              <a:rect l="l" t="t" r="r" b="b"/>
              <a:pathLst>
                <a:path w="120000" h="120000" extrusionOk="0">
                  <a:moveTo>
                    <a:pt x="0" y="0"/>
                  </a:moveTo>
                  <a:lnTo>
                    <a:pt x="0" y="120000"/>
                  </a:lnTo>
                  <a:lnTo>
                    <a:pt x="120000" y="120000"/>
                  </a:lnTo>
                </a:path>
              </a:pathLst>
            </a:custGeom>
            <a:noFill/>
            <a:ln w="25400" cap="flat" cmpd="sng">
              <a:solidFill>
                <a:srgbClr val="C17336"/>
              </a:solidFill>
              <a:prstDash val="solid"/>
              <a:round/>
              <a:headEnd type="none" w="sm" len="sm"/>
              <a:tailEnd type="none" w="sm" len="sm"/>
            </a:ln>
          </p:spPr>
          <p:txBody>
            <a:bodyPr/>
            <a:lstStyle/>
            <a:p>
              <a:endParaRPr lang="en-BE"/>
            </a:p>
          </p:txBody>
        </p:sp>
        <p:sp>
          <p:nvSpPr>
            <p:cNvPr id="220" name="Google Shape;220;p8"/>
            <p:cNvSpPr/>
            <p:nvPr/>
          </p:nvSpPr>
          <p:spPr>
            <a:xfrm>
              <a:off x="5036617" y="1821925"/>
              <a:ext cx="2331970" cy="1457481"/>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txBox="1"/>
            <p:nvPr/>
          </p:nvSpPr>
          <p:spPr>
            <a:xfrm>
              <a:off x="5079305" y="1864613"/>
              <a:ext cx="2246594" cy="1372105"/>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GB" sz="1400">
                  <a:solidFill>
                    <a:schemeClr val="dk1"/>
                  </a:solidFill>
                  <a:latin typeface="Calibri"/>
                  <a:ea typeface="Calibri"/>
                  <a:cs typeface="Calibri"/>
                  <a:sym typeface="Calibri"/>
                </a:rPr>
                <a:t>Μάθηση στο πλαίσιο: Οι δεξιότητες και οι γνώσεις διδάσκονται με τρόπους που σχετίζονται άμεσα με το χώρο εργασίας.</a:t>
              </a:r>
              <a:endParaRPr sz="1400">
                <a:solidFill>
                  <a:schemeClr val="dk1"/>
                </a:solidFill>
                <a:latin typeface="Calibri"/>
                <a:ea typeface="Calibri"/>
                <a:cs typeface="Calibri"/>
                <a:sym typeface="Calibri"/>
              </a:endParaRPr>
            </a:p>
          </p:txBody>
        </p:sp>
        <p:sp>
          <p:nvSpPr>
            <p:cNvPr id="222" name="Google Shape;222;p8"/>
            <p:cNvSpPr/>
            <p:nvPr/>
          </p:nvSpPr>
          <p:spPr>
            <a:xfrm>
              <a:off x="4745121" y="1457555"/>
              <a:ext cx="291496" cy="2914962"/>
            </a:xfrm>
            <a:custGeom>
              <a:avLst/>
              <a:gdLst/>
              <a:ahLst/>
              <a:cxnLst/>
              <a:rect l="l" t="t" r="r" b="b"/>
              <a:pathLst>
                <a:path w="120000" h="120000" extrusionOk="0">
                  <a:moveTo>
                    <a:pt x="0" y="0"/>
                  </a:moveTo>
                  <a:lnTo>
                    <a:pt x="0" y="120000"/>
                  </a:lnTo>
                  <a:lnTo>
                    <a:pt x="120000" y="120000"/>
                  </a:lnTo>
                </a:path>
              </a:pathLst>
            </a:custGeom>
            <a:noFill/>
            <a:ln w="25400" cap="flat" cmpd="sng">
              <a:solidFill>
                <a:srgbClr val="C17336"/>
              </a:solidFill>
              <a:prstDash val="solid"/>
              <a:round/>
              <a:headEnd type="none" w="sm" len="sm"/>
              <a:tailEnd type="none" w="sm" len="sm"/>
            </a:ln>
          </p:spPr>
          <p:txBody>
            <a:bodyPr/>
            <a:lstStyle/>
            <a:p>
              <a:endParaRPr lang="en-BE"/>
            </a:p>
          </p:txBody>
        </p:sp>
        <p:sp>
          <p:nvSpPr>
            <p:cNvPr id="223" name="Google Shape;223;p8"/>
            <p:cNvSpPr/>
            <p:nvPr/>
          </p:nvSpPr>
          <p:spPr>
            <a:xfrm>
              <a:off x="5079305" y="3643777"/>
              <a:ext cx="2289282" cy="2019232"/>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txBox="1"/>
            <p:nvPr/>
          </p:nvSpPr>
          <p:spPr>
            <a:xfrm>
              <a:off x="5146137" y="4067920"/>
              <a:ext cx="2155618" cy="1335558"/>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GB" sz="1400" dirty="0" err="1">
                  <a:solidFill>
                    <a:schemeClr val="dk1"/>
                  </a:solidFill>
                  <a:latin typeface="Calibri"/>
                  <a:ea typeface="Calibri"/>
                  <a:cs typeface="Calibri"/>
                  <a:sym typeface="Calibri"/>
                </a:rPr>
                <a:t>Πρ</a:t>
              </a:r>
              <a:r>
                <a:rPr lang="en-GB" sz="1400" dirty="0">
                  <a:solidFill>
                    <a:schemeClr val="dk1"/>
                  </a:solidFill>
                  <a:latin typeface="Calibri"/>
                  <a:ea typeface="Calibri"/>
                  <a:cs typeface="Calibri"/>
                  <a:sym typeface="Calibri"/>
                </a:rPr>
                <a:t>ακτική εφαρμογή: Η συνεργατική διδασκαλία θα πρέπει να περιλαμβάνει πρακτικά έργα που αντικατοπτρίζουν τις πραγματικές εργασίες και προκλήσεις που αντιμετωπίζουν συγκεκριμένα επαγγέλματα ή επαγγέλματα.</a:t>
              </a:r>
              <a:endParaRPr sz="1400" dirty="0">
                <a:solidFill>
                  <a:schemeClr val="dk1"/>
                </a:solidFill>
                <a:latin typeface="Calibri"/>
                <a:ea typeface="Calibri"/>
                <a:cs typeface="Calibri"/>
                <a:sym typeface="Calibri"/>
              </a:endParaRPr>
            </a:p>
          </p:txBody>
        </p:sp>
        <p:sp>
          <p:nvSpPr>
            <p:cNvPr id="225" name="Google Shape;225;p8"/>
            <p:cNvSpPr/>
            <p:nvPr/>
          </p:nvSpPr>
          <p:spPr>
            <a:xfrm>
              <a:off x="8097328" y="73"/>
              <a:ext cx="2914962" cy="1457481"/>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txBox="1"/>
            <p:nvPr/>
          </p:nvSpPr>
          <p:spPr>
            <a:xfrm>
              <a:off x="8140016" y="42761"/>
              <a:ext cx="2829586" cy="1372105"/>
            </a:xfrm>
            <a:prstGeom prst="rect">
              <a:avLst/>
            </a:prstGeom>
            <a:noFill/>
            <a:ln>
              <a:noFill/>
            </a:ln>
          </p:spPr>
          <p:txBody>
            <a:bodyPr spcFirstLastPara="1" wrap="square" lIns="53325" tIns="35550" rIns="53325" bIns="35550"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GB" sz="2800" b="1">
                  <a:solidFill>
                    <a:schemeClr val="lt1"/>
                  </a:solidFill>
                  <a:latin typeface="Calibri"/>
                  <a:ea typeface="Calibri"/>
                  <a:cs typeface="Calibri"/>
                  <a:sym typeface="Calibri"/>
                </a:rPr>
                <a:t>Προσαρμογή μεθόδων διδασκαλίας:</a:t>
              </a:r>
              <a:endParaRPr sz="2800">
                <a:solidFill>
                  <a:schemeClr val="lt1"/>
                </a:solidFill>
                <a:latin typeface="Calibri"/>
                <a:ea typeface="Calibri"/>
                <a:cs typeface="Calibri"/>
                <a:sym typeface="Calibri"/>
              </a:endParaRPr>
            </a:p>
          </p:txBody>
        </p:sp>
        <p:sp>
          <p:nvSpPr>
            <p:cNvPr id="227" name="Google Shape;227;p8"/>
            <p:cNvSpPr/>
            <p:nvPr/>
          </p:nvSpPr>
          <p:spPr>
            <a:xfrm>
              <a:off x="8388825" y="1457555"/>
              <a:ext cx="291496" cy="1093111"/>
            </a:xfrm>
            <a:custGeom>
              <a:avLst/>
              <a:gdLst/>
              <a:ahLst/>
              <a:cxnLst/>
              <a:rect l="l" t="t" r="r" b="b"/>
              <a:pathLst>
                <a:path w="120000" h="120000" extrusionOk="0">
                  <a:moveTo>
                    <a:pt x="0" y="0"/>
                  </a:moveTo>
                  <a:lnTo>
                    <a:pt x="0" y="120000"/>
                  </a:lnTo>
                  <a:lnTo>
                    <a:pt x="120000" y="120000"/>
                  </a:lnTo>
                </a:path>
              </a:pathLst>
            </a:custGeom>
            <a:noFill/>
            <a:ln w="25400" cap="flat" cmpd="sng">
              <a:solidFill>
                <a:srgbClr val="C17336"/>
              </a:solidFill>
              <a:prstDash val="solid"/>
              <a:round/>
              <a:headEnd type="none" w="sm" len="sm"/>
              <a:tailEnd type="none" w="sm" len="sm"/>
            </a:ln>
          </p:spPr>
          <p:txBody>
            <a:bodyPr/>
            <a:lstStyle/>
            <a:p>
              <a:endParaRPr lang="en-BE"/>
            </a:p>
          </p:txBody>
        </p:sp>
        <p:sp>
          <p:nvSpPr>
            <p:cNvPr id="228" name="Google Shape;228;p8"/>
            <p:cNvSpPr/>
            <p:nvPr/>
          </p:nvSpPr>
          <p:spPr>
            <a:xfrm>
              <a:off x="8680321" y="1821925"/>
              <a:ext cx="2331970" cy="1457481"/>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txBox="1"/>
            <p:nvPr/>
          </p:nvSpPr>
          <p:spPr>
            <a:xfrm>
              <a:off x="8723009" y="1864613"/>
              <a:ext cx="2246594" cy="1372105"/>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GB" sz="1400">
                  <a:solidFill>
                    <a:schemeClr val="dk1"/>
                  </a:solidFill>
                  <a:latin typeface="Calibri"/>
                  <a:ea typeface="Calibri"/>
                  <a:cs typeface="Calibri"/>
                  <a:sym typeface="Calibri"/>
                </a:rPr>
                <a:t>Διεπιστημονική προσέγγιση: Χρησιμοποιήστε ομαδική διδασκαλία για να συγκεντρώσετε διαφορετικούς εμπειρογνώμονες για μια ολοκληρωμένη μαθησιακή εμπειρία.</a:t>
              </a:r>
              <a:endParaRPr sz="1400">
                <a:solidFill>
                  <a:schemeClr val="dk1"/>
                </a:solidFill>
                <a:latin typeface="Calibri"/>
                <a:ea typeface="Calibri"/>
                <a:cs typeface="Calibri"/>
                <a:sym typeface="Calibri"/>
              </a:endParaRPr>
            </a:p>
          </p:txBody>
        </p:sp>
        <p:sp>
          <p:nvSpPr>
            <p:cNvPr id="230" name="Google Shape;230;p8"/>
            <p:cNvSpPr/>
            <p:nvPr/>
          </p:nvSpPr>
          <p:spPr>
            <a:xfrm>
              <a:off x="8388825" y="1457555"/>
              <a:ext cx="291496" cy="2914962"/>
            </a:xfrm>
            <a:custGeom>
              <a:avLst/>
              <a:gdLst/>
              <a:ahLst/>
              <a:cxnLst/>
              <a:rect l="l" t="t" r="r" b="b"/>
              <a:pathLst>
                <a:path w="120000" h="120000" extrusionOk="0">
                  <a:moveTo>
                    <a:pt x="0" y="0"/>
                  </a:moveTo>
                  <a:lnTo>
                    <a:pt x="0" y="120000"/>
                  </a:lnTo>
                  <a:lnTo>
                    <a:pt x="120000" y="120000"/>
                  </a:lnTo>
                </a:path>
              </a:pathLst>
            </a:custGeom>
            <a:noFill/>
            <a:ln w="25400" cap="flat" cmpd="sng">
              <a:solidFill>
                <a:srgbClr val="C17336"/>
              </a:solidFill>
              <a:prstDash val="solid"/>
              <a:round/>
              <a:headEnd type="none" w="sm" len="sm"/>
              <a:tailEnd type="none" w="sm" len="sm"/>
            </a:ln>
          </p:spPr>
          <p:txBody>
            <a:bodyPr/>
            <a:lstStyle/>
            <a:p>
              <a:endParaRPr lang="en-BE"/>
            </a:p>
          </p:txBody>
        </p:sp>
        <p:sp>
          <p:nvSpPr>
            <p:cNvPr id="231" name="Google Shape;231;p8"/>
            <p:cNvSpPr/>
            <p:nvPr/>
          </p:nvSpPr>
          <p:spPr>
            <a:xfrm>
              <a:off x="8680321" y="3643777"/>
              <a:ext cx="2331970" cy="2019232"/>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txBox="1"/>
            <p:nvPr/>
          </p:nvSpPr>
          <p:spPr>
            <a:xfrm>
              <a:off x="8723009" y="4101621"/>
              <a:ext cx="2246594" cy="926120"/>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GB" sz="1400" dirty="0" err="1">
                  <a:solidFill>
                    <a:schemeClr val="dk1"/>
                  </a:solidFill>
                  <a:latin typeface="Calibri"/>
                  <a:ea typeface="Calibri"/>
                  <a:cs typeface="Calibri"/>
                  <a:sym typeface="Calibri"/>
                </a:rPr>
                <a:t>Μάθηση</a:t>
              </a:r>
              <a:r>
                <a:rPr lang="en-GB" sz="1400" dirty="0">
                  <a:solidFill>
                    <a:schemeClr val="dk1"/>
                  </a:solidFill>
                  <a:latin typeface="Calibri"/>
                  <a:ea typeface="Calibri"/>
                  <a:cs typeface="Calibri"/>
                  <a:sym typeface="Calibri"/>
                </a:rPr>
                <a:t> από </a:t>
              </a:r>
              <a:r>
                <a:rPr lang="en-GB" sz="1400" dirty="0" err="1">
                  <a:solidFill>
                    <a:schemeClr val="dk1"/>
                  </a:solidFill>
                  <a:latin typeface="Calibri"/>
                  <a:ea typeface="Calibri"/>
                  <a:cs typeface="Calibri"/>
                  <a:sym typeface="Calibri"/>
                </a:rPr>
                <a:t>ομότιμους</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Ενθ</a:t>
              </a:r>
              <a:r>
                <a:rPr lang="en-GB" sz="1400" dirty="0">
                  <a:solidFill>
                    <a:schemeClr val="dk1"/>
                  </a:solidFill>
                  <a:latin typeface="Calibri"/>
                  <a:ea typeface="Calibri"/>
                  <a:cs typeface="Calibri"/>
                  <a:sym typeface="Calibri"/>
                </a:rPr>
                <a:t>αρρύνετε τους εκπαιδευόμενους να διδάσκουν και να μαθαίνουν ο ένας από τον άλλο, αντικατοπτρίζοντας τη συνεργατική φύση του χώρου εργασίας.</a:t>
              </a:r>
              <a:endParaRPr sz="1400" dirty="0">
                <a:solidFill>
                  <a:schemeClr val="dk1"/>
                </a:solidFill>
                <a:latin typeface="Calibri"/>
                <a:ea typeface="Calibri"/>
                <a:cs typeface="Calibri"/>
                <a:sym typeface="Calibri"/>
              </a:endParaRPr>
            </a:p>
          </p:txBody>
        </p:sp>
      </p:grpSp>
      <p:sp>
        <p:nvSpPr>
          <p:cNvPr id="233" name="Google Shape;233;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6" name="Google Shape;236;p8"/>
          <p:cNvPicPr preferRelativeResize="0"/>
          <p:nvPr/>
        </p:nvPicPr>
        <p:blipFill rotWithShape="1">
          <a:blip r:embed="rId5">
            <a:alphaModFix/>
          </a:blip>
          <a:srcRect/>
          <a:stretch/>
        </p:blipFill>
        <p:spPr>
          <a:xfrm>
            <a:off x="15697200" y="9183021"/>
            <a:ext cx="1727565" cy="628205"/>
          </a:xfrm>
          <a:prstGeom prst="rect">
            <a:avLst/>
          </a:prstGeom>
          <a:noFill/>
          <a:ln>
            <a:noFill/>
          </a:ln>
        </p:spPr>
      </p:pic>
      <p:sp>
        <p:nvSpPr>
          <p:cNvPr id="2" name="Google Shape;205;p7">
            <a:extLst>
              <a:ext uri="{FF2B5EF4-FFF2-40B4-BE49-F238E27FC236}">
                <a16:creationId xmlns:a16="http://schemas.microsoft.com/office/drawing/2014/main" id="{99F310A9-0BBD-2C8B-C8D9-68CC1F1D8EF5}"/>
              </a:ext>
            </a:extLst>
          </p:cNvPr>
          <p:cNvSpPr txBox="1"/>
          <p:nvPr/>
        </p:nvSpPr>
        <p:spPr>
          <a:xfrm>
            <a:off x="5156771" y="8922812"/>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40"/>
        <p:cNvGrpSpPr/>
        <p:nvPr/>
      </p:nvGrpSpPr>
      <p:grpSpPr>
        <a:xfrm>
          <a:off x="0" y="0"/>
          <a:ext cx="0" cy="0"/>
          <a:chOff x="0" y="0"/>
          <a:chExt cx="0" cy="0"/>
        </a:xfrm>
      </p:grpSpPr>
      <p:sp>
        <p:nvSpPr>
          <p:cNvPr id="241" name="Google Shape;241;p9"/>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9"/>
          <p:cNvSpPr txBox="1"/>
          <p:nvPr/>
        </p:nvSpPr>
        <p:spPr>
          <a:xfrm>
            <a:off x="559140" y="475773"/>
            <a:ext cx="14030508" cy="203132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000" dirty="0" err="1">
                <a:solidFill>
                  <a:srgbClr val="033C5B"/>
                </a:solidFill>
                <a:latin typeface="Arial"/>
                <a:ea typeface="Arial"/>
                <a:cs typeface="Arial"/>
                <a:sym typeface="Arial"/>
              </a:rPr>
              <a:t>Προσ</a:t>
            </a:r>
            <a:r>
              <a:rPr lang="en-GB" sz="6000" dirty="0">
                <a:solidFill>
                  <a:srgbClr val="033C5B"/>
                </a:solidFill>
                <a:latin typeface="Arial"/>
                <a:ea typeface="Arial"/>
                <a:cs typeface="Arial"/>
                <a:sym typeface="Arial"/>
              </a:rPr>
              <a:t>αρμογή της συνεργατικής διδασκαλίας σε περιβάλλοντα ΕΕΚ</a:t>
            </a:r>
            <a:endParaRPr sz="6000" dirty="0">
              <a:solidFill>
                <a:srgbClr val="033C5B"/>
              </a:solidFill>
              <a:latin typeface="Arial"/>
              <a:ea typeface="Arial"/>
              <a:cs typeface="Arial"/>
              <a:sym typeface="Arial"/>
            </a:endParaRPr>
          </a:p>
        </p:txBody>
      </p:sp>
      <p:sp>
        <p:nvSpPr>
          <p:cNvPr id="244" name="Google Shape;244;p9"/>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6" name="Google Shape;246;p9"/>
          <p:cNvGrpSpPr/>
          <p:nvPr/>
        </p:nvGrpSpPr>
        <p:grpSpPr>
          <a:xfrm>
            <a:off x="754779" y="2583240"/>
            <a:ext cx="15738861" cy="5451211"/>
            <a:chOff x="0" y="55893"/>
            <a:chExt cx="15738861" cy="5451211"/>
          </a:xfrm>
        </p:grpSpPr>
        <p:sp>
          <p:nvSpPr>
            <p:cNvPr id="247" name="Google Shape;247;p9"/>
            <p:cNvSpPr/>
            <p:nvPr/>
          </p:nvSpPr>
          <p:spPr>
            <a:xfrm>
              <a:off x="0" y="55893"/>
              <a:ext cx="15738861" cy="887445"/>
            </a:xfrm>
            <a:prstGeom prst="roundRect">
              <a:avLst>
                <a:gd name="adj" fmla="val 16667"/>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txBox="1"/>
            <p:nvPr/>
          </p:nvSpPr>
          <p:spPr>
            <a:xfrm>
              <a:off x="43321" y="99214"/>
              <a:ext cx="15652219" cy="800803"/>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chemeClr val="lt1"/>
                </a:buClr>
                <a:buSzPts val="3700"/>
                <a:buFont typeface="Calibri"/>
                <a:buNone/>
              </a:pPr>
              <a:r>
                <a:rPr lang="en-GB" sz="3700" b="1">
                  <a:solidFill>
                    <a:schemeClr val="lt1"/>
                  </a:solidFill>
                  <a:latin typeface="Calibri"/>
                  <a:ea typeface="Calibri"/>
                  <a:cs typeface="Calibri"/>
                  <a:sym typeface="Calibri"/>
                </a:rPr>
                <a:t>Αξιοποίηση της τεχνολογίας:</a:t>
              </a:r>
              <a:endParaRPr sz="3700">
                <a:solidFill>
                  <a:schemeClr val="lt1"/>
                </a:solidFill>
                <a:latin typeface="Calibri"/>
                <a:ea typeface="Calibri"/>
                <a:cs typeface="Calibri"/>
                <a:sym typeface="Calibri"/>
              </a:endParaRPr>
            </a:p>
          </p:txBody>
        </p:sp>
        <p:sp>
          <p:nvSpPr>
            <p:cNvPr id="249" name="Google Shape;249;p9"/>
            <p:cNvSpPr/>
            <p:nvPr/>
          </p:nvSpPr>
          <p:spPr>
            <a:xfrm>
              <a:off x="0" y="943339"/>
              <a:ext cx="15738861" cy="18381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txBox="1"/>
            <p:nvPr/>
          </p:nvSpPr>
          <p:spPr>
            <a:xfrm>
              <a:off x="0" y="943339"/>
              <a:ext cx="15738861" cy="1838160"/>
            </a:xfrm>
            <a:prstGeom prst="rect">
              <a:avLst/>
            </a:prstGeom>
            <a:noFill/>
            <a:ln>
              <a:noFill/>
            </a:ln>
          </p:spPr>
          <p:txBody>
            <a:bodyPr spcFirstLastPara="1" wrap="square" lIns="499700" tIns="46975" rIns="263125" bIns="46975" anchor="t" anchorCtr="0">
              <a:noAutofit/>
            </a:bodyPr>
            <a:lstStyle/>
            <a:p>
              <a:pPr marL="285750" marR="0" lvl="1" indent="-285750" algn="l" rtl="0">
                <a:lnSpc>
                  <a:spcPct val="90000"/>
                </a:lnSpc>
                <a:spcBef>
                  <a:spcPts val="0"/>
                </a:spcBef>
                <a:spcAft>
                  <a:spcPts val="0"/>
                </a:spcAft>
                <a:buClr>
                  <a:schemeClr val="dk1"/>
                </a:buClr>
                <a:buSzPts val="2900"/>
                <a:buFont typeface="Calibri"/>
                <a:buChar char="•"/>
              </a:pPr>
              <a:r>
                <a:rPr lang="en-GB" sz="2900" b="0" i="0" u="none" strike="noStrike" cap="none">
                  <a:solidFill>
                    <a:schemeClr val="dk1"/>
                  </a:solidFill>
                  <a:latin typeface="Calibri"/>
                  <a:ea typeface="Calibri"/>
                  <a:cs typeface="Calibri"/>
                  <a:sym typeface="Calibri"/>
                </a:rPr>
                <a:t>Εργαλεία ψηφιακής συνεργασίας: Εισάγετε πλατφόρμες όπως το Microsoft Teams ή το Slack για ομαδικά έργα και επικοινωνία, προσομοιώνοντας σύγχρονα εργασιακά περιβάλλοντα.</a:t>
              </a:r>
              <a:endParaRPr sz="29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580"/>
                </a:spcBef>
                <a:spcAft>
                  <a:spcPts val="0"/>
                </a:spcAft>
                <a:buClr>
                  <a:schemeClr val="dk1"/>
                </a:buClr>
                <a:buSzPts val="2900"/>
                <a:buFont typeface="Calibri"/>
                <a:buChar char="•"/>
              </a:pPr>
              <a:r>
                <a:rPr lang="en-GB" sz="2900" b="0" i="0" u="none" strike="noStrike" cap="none">
                  <a:solidFill>
                    <a:schemeClr val="dk1"/>
                  </a:solidFill>
                  <a:latin typeface="Calibri"/>
                  <a:ea typeface="Calibri"/>
                  <a:cs typeface="Calibri"/>
                  <a:sym typeface="Calibri"/>
                </a:rPr>
                <a:t>Διαδικτυακές προσομοιώσεις και VR: Χρησιμοποιήστε την τεχνολογία για να δημιουργήσετε προσομοιώσεις σεναρίων στο χώρο εργασίας για συνεργατική επίλυση προβλημάτων.</a:t>
              </a:r>
              <a:endParaRPr sz="2900" b="0" i="0" u="none" strike="noStrike" cap="none">
                <a:solidFill>
                  <a:schemeClr val="dk1"/>
                </a:solidFill>
                <a:latin typeface="Calibri"/>
                <a:ea typeface="Calibri"/>
                <a:cs typeface="Calibri"/>
                <a:sym typeface="Calibri"/>
              </a:endParaRPr>
            </a:p>
          </p:txBody>
        </p:sp>
        <p:sp>
          <p:nvSpPr>
            <p:cNvPr id="251" name="Google Shape;251;p9"/>
            <p:cNvSpPr/>
            <p:nvPr/>
          </p:nvSpPr>
          <p:spPr>
            <a:xfrm>
              <a:off x="0" y="2781499"/>
              <a:ext cx="15738861" cy="887445"/>
            </a:xfrm>
            <a:prstGeom prst="roundRect">
              <a:avLst>
                <a:gd name="adj" fmla="val 16667"/>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txBox="1"/>
            <p:nvPr/>
          </p:nvSpPr>
          <p:spPr>
            <a:xfrm>
              <a:off x="43321" y="2824820"/>
              <a:ext cx="15652219" cy="800803"/>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chemeClr val="lt1"/>
                </a:buClr>
                <a:buSzPts val="3700"/>
                <a:buFont typeface="Calibri"/>
                <a:buNone/>
              </a:pPr>
              <a:r>
                <a:rPr lang="en-GB" sz="3700" b="1">
                  <a:solidFill>
                    <a:schemeClr val="lt1"/>
                  </a:solidFill>
                  <a:latin typeface="Calibri"/>
                  <a:ea typeface="Calibri"/>
                  <a:cs typeface="Calibri"/>
                  <a:sym typeface="Calibri"/>
                </a:rPr>
                <a:t>Προώθηση της ανάπτυξης ήπιων δεξιοτήτων:</a:t>
              </a:r>
              <a:endParaRPr sz="3700">
                <a:solidFill>
                  <a:schemeClr val="lt1"/>
                </a:solidFill>
                <a:latin typeface="Calibri"/>
                <a:ea typeface="Calibri"/>
                <a:cs typeface="Calibri"/>
                <a:sym typeface="Calibri"/>
              </a:endParaRPr>
            </a:p>
          </p:txBody>
        </p:sp>
        <p:sp>
          <p:nvSpPr>
            <p:cNvPr id="253" name="Google Shape;253;p9"/>
            <p:cNvSpPr/>
            <p:nvPr/>
          </p:nvSpPr>
          <p:spPr>
            <a:xfrm>
              <a:off x="0" y="3668944"/>
              <a:ext cx="15738861" cy="18381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txBox="1"/>
            <p:nvPr/>
          </p:nvSpPr>
          <p:spPr>
            <a:xfrm>
              <a:off x="0" y="3668944"/>
              <a:ext cx="15738861" cy="1838160"/>
            </a:xfrm>
            <a:prstGeom prst="rect">
              <a:avLst/>
            </a:prstGeom>
            <a:noFill/>
            <a:ln>
              <a:noFill/>
            </a:ln>
          </p:spPr>
          <p:txBody>
            <a:bodyPr spcFirstLastPara="1" wrap="square" lIns="499700" tIns="46975" rIns="263125" bIns="46975" anchor="t" anchorCtr="0">
              <a:noAutofit/>
            </a:bodyPr>
            <a:lstStyle/>
            <a:p>
              <a:pPr marL="285750" marR="0" lvl="1" indent="-285750" algn="l" rtl="0">
                <a:lnSpc>
                  <a:spcPct val="90000"/>
                </a:lnSpc>
                <a:spcBef>
                  <a:spcPts val="0"/>
                </a:spcBef>
                <a:spcAft>
                  <a:spcPts val="0"/>
                </a:spcAft>
                <a:buClr>
                  <a:schemeClr val="dk1"/>
                </a:buClr>
                <a:buSzPts val="2900"/>
                <a:buFont typeface="Calibri"/>
                <a:buChar char="•"/>
              </a:pPr>
              <a:r>
                <a:rPr lang="en-GB" sz="2900" b="0" i="0" u="none" strike="noStrike" cap="none">
                  <a:solidFill>
                    <a:schemeClr val="dk1"/>
                  </a:solidFill>
                  <a:latin typeface="Calibri"/>
                  <a:ea typeface="Calibri"/>
                  <a:cs typeface="Calibri"/>
                  <a:sym typeface="Calibri"/>
                </a:rPr>
                <a:t>Επικοινωνία και ομαδική εργασία: Δομή δραστηριοτήτων που απαιτούν από τους εκπαιδευόμενους να εξασκηθούν στην επικοινωνία, τη διαπραγμάτευση και την ομαδική εργασία, οι οποίες είναι κρίσιμες στον τομέα της ΕΕΚ.</a:t>
              </a:r>
              <a:endParaRPr sz="29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580"/>
                </a:spcBef>
                <a:spcAft>
                  <a:spcPts val="0"/>
                </a:spcAft>
                <a:buClr>
                  <a:schemeClr val="dk1"/>
                </a:buClr>
                <a:buSzPts val="2900"/>
                <a:buFont typeface="Calibri"/>
                <a:buChar char="•"/>
              </a:pPr>
              <a:r>
                <a:rPr lang="en-GB" sz="2900" b="0" i="0" u="none" strike="noStrike" cap="none">
                  <a:solidFill>
                    <a:schemeClr val="dk1"/>
                  </a:solidFill>
                  <a:latin typeface="Calibri"/>
                  <a:ea typeface="Calibri"/>
                  <a:cs typeface="Calibri"/>
                  <a:sym typeface="Calibri"/>
                </a:rPr>
                <a:t>Ηγεσία και πρωτοβουλία: Δημιουργήστε ευκαιρίες για τους εκπαιδευόμενους να ηγηθούν έργων ή τμημάτων της κατάρτισης, αναπτύσσοντας τις ηγετικές τους ικανότητες και την ανάληψη πρωτοβουλιών.</a:t>
              </a:r>
              <a:endParaRPr sz="2900" b="0" i="0" u="none" strike="noStrike" cap="none">
                <a:solidFill>
                  <a:schemeClr val="dk1"/>
                </a:solidFill>
                <a:latin typeface="Calibri"/>
                <a:ea typeface="Calibri"/>
                <a:cs typeface="Calibri"/>
                <a:sym typeface="Calibri"/>
              </a:endParaRPr>
            </a:p>
          </p:txBody>
        </p:sp>
      </p:grpSp>
      <p:sp>
        <p:nvSpPr>
          <p:cNvPr id="255" name="Google Shape;255;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58" name="Google Shape;258;p9"/>
          <p:cNvPicPr preferRelativeResize="0"/>
          <p:nvPr/>
        </p:nvPicPr>
        <p:blipFill rotWithShape="1">
          <a:blip r:embed="rId5">
            <a:alphaModFix/>
          </a:blip>
          <a:srcRect/>
          <a:stretch/>
        </p:blipFill>
        <p:spPr>
          <a:xfrm>
            <a:off x="15697200" y="9183021"/>
            <a:ext cx="1727565" cy="628205"/>
          </a:xfrm>
          <a:prstGeom prst="rect">
            <a:avLst/>
          </a:prstGeom>
          <a:noFill/>
          <a:ln>
            <a:noFill/>
          </a:ln>
        </p:spPr>
      </p:pic>
      <p:sp>
        <p:nvSpPr>
          <p:cNvPr id="2" name="Google Shape;205;p7">
            <a:extLst>
              <a:ext uri="{FF2B5EF4-FFF2-40B4-BE49-F238E27FC236}">
                <a16:creationId xmlns:a16="http://schemas.microsoft.com/office/drawing/2014/main" id="{8164040B-5406-41E7-B770-E2E842F7D6CD}"/>
              </a:ext>
            </a:extLst>
          </p:cNvPr>
          <p:cNvSpPr txBox="1"/>
          <p:nvPr/>
        </p:nvSpPr>
        <p:spPr>
          <a:xfrm>
            <a:off x="5156771" y="8922812"/>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3461</Words>
  <Application>Microsoft Office PowerPoint</Application>
  <PresentationFormat>Custom</PresentationFormat>
  <Paragraphs>158</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stsal</dc:creator>
  <cp:keywords>, docId:75005D9BF1D15EB29F15DAED222F26B2</cp:keywords>
  <cp:lastModifiedBy>Sotiria Tsalamani</cp:lastModifiedBy>
  <cp:revision>3</cp:revision>
  <dcterms:created xsi:type="dcterms:W3CDTF">2006-08-16T00:00:00Z</dcterms:created>
  <dcterms:modified xsi:type="dcterms:W3CDTF">2024-11-09T11:57:01Z</dcterms:modified>
</cp:coreProperties>
</file>