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0" r:id="rId4"/>
    <p:sldId id="281" r:id="rId5"/>
    <p:sldId id="258" r:id="rId6"/>
    <p:sldId id="266" r:id="rId7"/>
    <p:sldId id="267" r:id="rId8"/>
    <p:sldId id="268" r:id="rId9"/>
    <p:sldId id="269" r:id="rId10"/>
    <p:sldId id="271" r:id="rId11"/>
    <p:sldId id="272" r:id="rId12"/>
    <p:sldId id="285" r:id="rId13"/>
    <p:sldId id="259" r:id="rId14"/>
    <p:sldId id="286" r:id="rId15"/>
    <p:sldId id="274" r:id="rId16"/>
    <p:sldId id="275" r:id="rId17"/>
    <p:sldId id="276" r:id="rId18"/>
    <p:sldId id="283" r:id="rId19"/>
    <p:sldId id="277" r:id="rId20"/>
    <p:sldId id="278" r:id="rId21"/>
    <p:sldId id="260" r:id="rId22"/>
    <p:sldId id="279" r:id="rId23"/>
    <p:sldId id="261" r:id="rId24"/>
    <p:sldId id="287" r:id="rId25"/>
    <p:sldId id="282" r:id="rId26"/>
    <p:sldId id="262" r:id="rId27"/>
    <p:sldId id="284" r:id="rId28"/>
    <p:sldId id="264" r:id="rId29"/>
    <p:sldId id="263" r:id="rId30"/>
  </p:sldIdLst>
  <p:sldSz cx="18288000" cy="10287000"/>
  <p:notesSz cx="6858000" cy="9144000"/>
  <p:embeddedFontLst>
    <p:embeddedFont>
      <p:font typeface="Arial Black" panose="020B0A04020102020204" pitchFamily="34"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0FF04-F7B7-404C-8923-1B3954B08528}" type="doc">
      <dgm:prSet loTypeId="urn:microsoft.com/office/officeart/2005/8/layout/hProcess9" loCatId="process" qsTypeId="urn:microsoft.com/office/officeart/2005/8/quickstyle/simple5" qsCatId="simple" csTypeId="urn:microsoft.com/office/officeart/2005/8/colors/accent6_2" csCatId="accent6" phldr="1"/>
      <dgm:spPr/>
    </dgm:pt>
    <dgm:pt modelId="{ED7703C6-D624-4135-92C8-2589459281C1}">
      <dgm:prSet phldrT="[Text]"/>
      <dgm:spPr/>
      <dgm:t>
        <a:bodyPr/>
        <a:lstStyle/>
        <a:p>
          <a:r>
            <a:rPr lang="en-GB" dirty="0"/>
            <a:t>Ολιστική ανάπτυξη δεξιοτήτων</a:t>
          </a:r>
          <a:endParaRPr lang="en-BE" dirty="0"/>
        </a:p>
      </dgm:t>
    </dgm:pt>
    <dgm:pt modelId="{A6A10D33-DCC9-4B77-98D3-646E5D6192F3}" type="parTrans" cxnId="{B5CDB339-1239-4AD7-87C6-5FE114BCE8EF}">
      <dgm:prSet/>
      <dgm:spPr/>
      <dgm:t>
        <a:bodyPr/>
        <a:lstStyle/>
        <a:p>
          <a:endParaRPr lang="en-BE"/>
        </a:p>
      </dgm:t>
    </dgm:pt>
    <dgm:pt modelId="{071AA2E9-D3AC-4720-B326-29EC69F53F0E}" type="sibTrans" cxnId="{B5CDB339-1239-4AD7-87C6-5FE114BCE8EF}">
      <dgm:prSet/>
      <dgm:spPr/>
      <dgm:t>
        <a:bodyPr/>
        <a:lstStyle/>
        <a:p>
          <a:endParaRPr lang="en-BE"/>
        </a:p>
      </dgm:t>
    </dgm:pt>
    <dgm:pt modelId="{F6B384B7-8F3B-4131-A074-55FF8D0CCBB7}">
      <dgm:prSet phldrT="[Text]"/>
      <dgm:spPr/>
      <dgm:t>
        <a:bodyPr/>
        <a:lstStyle/>
        <a:p>
          <a:r>
            <a:rPr lang="en-GB" dirty="0"/>
            <a:t>Βιομηχανική συνεργασία και συνάφεια</a:t>
          </a:r>
          <a:endParaRPr lang="en-BE" dirty="0"/>
        </a:p>
      </dgm:t>
    </dgm:pt>
    <dgm:pt modelId="{F7771DD1-4B33-4DAA-A809-D3FB4B6DB301}" type="parTrans" cxnId="{428E1F4E-FF61-4848-8F23-5888660F512E}">
      <dgm:prSet/>
      <dgm:spPr/>
      <dgm:t>
        <a:bodyPr/>
        <a:lstStyle/>
        <a:p>
          <a:endParaRPr lang="en-BE"/>
        </a:p>
      </dgm:t>
    </dgm:pt>
    <dgm:pt modelId="{B046973D-4890-444F-9ED9-72DB3439E08B}" type="sibTrans" cxnId="{428E1F4E-FF61-4848-8F23-5888660F512E}">
      <dgm:prSet/>
      <dgm:spPr/>
      <dgm:t>
        <a:bodyPr/>
        <a:lstStyle/>
        <a:p>
          <a:endParaRPr lang="en-BE"/>
        </a:p>
      </dgm:t>
    </dgm:pt>
    <dgm:pt modelId="{BFA54BBC-545D-4CA8-9C2B-F79DBFFA564E}">
      <dgm:prSet phldrT="[Text]"/>
      <dgm:spPr/>
      <dgm:t>
        <a:bodyPr/>
        <a:lstStyle/>
        <a:p>
          <a:r>
            <a:rPr lang="en-GB" dirty="0"/>
            <a:t>Ευέλικτες μαθησιακές διαδρομές</a:t>
          </a:r>
          <a:endParaRPr lang="en-BE" dirty="0"/>
        </a:p>
      </dgm:t>
    </dgm:pt>
    <dgm:pt modelId="{5BFA2DD6-376A-46DF-BC11-6D1FC71D6E56}" type="parTrans" cxnId="{56F0860E-1674-4EF6-AE14-72D273C9F2AE}">
      <dgm:prSet/>
      <dgm:spPr/>
      <dgm:t>
        <a:bodyPr/>
        <a:lstStyle/>
        <a:p>
          <a:endParaRPr lang="en-BE"/>
        </a:p>
      </dgm:t>
    </dgm:pt>
    <dgm:pt modelId="{A141F431-3D65-4A06-8F40-62CE3696CE7C}" type="sibTrans" cxnId="{56F0860E-1674-4EF6-AE14-72D273C9F2AE}">
      <dgm:prSet/>
      <dgm:spPr/>
      <dgm:t>
        <a:bodyPr/>
        <a:lstStyle/>
        <a:p>
          <a:endParaRPr lang="en-BE"/>
        </a:p>
      </dgm:t>
    </dgm:pt>
    <dgm:pt modelId="{6C8232C3-8C09-4A18-960C-1A869DA3B07A}">
      <dgm:prSet phldrT="[Text]"/>
      <dgm:spPr/>
      <dgm:t>
        <a:bodyPr/>
        <a:lstStyle/>
        <a:p>
          <a:r>
            <a:rPr lang="en-GB" dirty="0"/>
            <a:t>Ενσωμάτωση και δια βίου μάθηση</a:t>
          </a:r>
          <a:endParaRPr lang="en-BE" dirty="0"/>
        </a:p>
      </dgm:t>
    </dgm:pt>
    <dgm:pt modelId="{3BAE4E4E-BD04-4B0E-8799-3AE80DB74E7A}" type="parTrans" cxnId="{F90342DF-23EB-437B-93CF-07E80F73411C}">
      <dgm:prSet/>
      <dgm:spPr/>
      <dgm:t>
        <a:bodyPr/>
        <a:lstStyle/>
        <a:p>
          <a:endParaRPr lang="en-BE"/>
        </a:p>
      </dgm:t>
    </dgm:pt>
    <dgm:pt modelId="{D85C93C4-CCFA-495C-AA64-3E3E23B96F30}" type="sibTrans" cxnId="{F90342DF-23EB-437B-93CF-07E80F73411C}">
      <dgm:prSet/>
      <dgm:spPr/>
      <dgm:t>
        <a:bodyPr/>
        <a:lstStyle/>
        <a:p>
          <a:endParaRPr lang="en-BE"/>
        </a:p>
      </dgm:t>
    </dgm:pt>
    <dgm:pt modelId="{D6EE69BA-5819-4642-BAB5-5C57DF8A72A6}">
      <dgm:prSet phldrT="[Text]"/>
      <dgm:spPr/>
      <dgm:t>
        <a:bodyPr/>
        <a:lstStyle/>
        <a:p>
          <a:r>
            <a:rPr lang="en-GB" dirty="0"/>
            <a:t>Αναγνώριση και σεβασμός</a:t>
          </a:r>
          <a:endParaRPr lang="en-BE" dirty="0"/>
        </a:p>
      </dgm:t>
    </dgm:pt>
    <dgm:pt modelId="{922A8159-7706-4165-BC04-C13B33CBFC3A}" type="parTrans" cxnId="{3901BA28-B512-40BF-A2E8-414F305A609B}">
      <dgm:prSet/>
      <dgm:spPr/>
      <dgm:t>
        <a:bodyPr/>
        <a:lstStyle/>
        <a:p>
          <a:endParaRPr lang="en-BE"/>
        </a:p>
      </dgm:t>
    </dgm:pt>
    <dgm:pt modelId="{DC22104E-F183-40FD-8C60-34891B3ACE90}" type="sibTrans" cxnId="{3901BA28-B512-40BF-A2E8-414F305A609B}">
      <dgm:prSet/>
      <dgm:spPr/>
      <dgm:t>
        <a:bodyPr/>
        <a:lstStyle/>
        <a:p>
          <a:endParaRPr lang="en-BE"/>
        </a:p>
      </dgm:t>
    </dgm:pt>
    <dgm:pt modelId="{853ACE2F-D581-4E33-837F-52B042D7A372}" type="pres">
      <dgm:prSet presAssocID="{7E50FF04-F7B7-404C-8923-1B3954B08528}" presName="CompostProcess" presStyleCnt="0">
        <dgm:presLayoutVars>
          <dgm:dir/>
          <dgm:resizeHandles val="exact"/>
        </dgm:presLayoutVars>
      </dgm:prSet>
      <dgm:spPr/>
    </dgm:pt>
    <dgm:pt modelId="{EB6176B7-36FC-4498-8947-AF3241676401}" type="pres">
      <dgm:prSet presAssocID="{7E50FF04-F7B7-404C-8923-1B3954B08528}" presName="arrow" presStyleLbl="bgShp" presStyleIdx="0" presStyleCnt="1"/>
      <dgm:spPr/>
    </dgm:pt>
    <dgm:pt modelId="{55FA37EE-7790-42E7-88D2-29590F65CEF5}" type="pres">
      <dgm:prSet presAssocID="{7E50FF04-F7B7-404C-8923-1B3954B08528}" presName="linearProcess" presStyleCnt="0"/>
      <dgm:spPr/>
    </dgm:pt>
    <dgm:pt modelId="{2A360FE9-8D6A-4231-8375-47E9BE1A465A}" type="pres">
      <dgm:prSet presAssocID="{ED7703C6-D624-4135-92C8-2589459281C1}" presName="textNode" presStyleLbl="node1" presStyleIdx="0" presStyleCnt="5">
        <dgm:presLayoutVars>
          <dgm:bulletEnabled val="1"/>
        </dgm:presLayoutVars>
      </dgm:prSet>
      <dgm:spPr/>
    </dgm:pt>
    <dgm:pt modelId="{ECC10B14-55C6-4F5D-8C5A-F070967E4843}" type="pres">
      <dgm:prSet presAssocID="{071AA2E9-D3AC-4720-B326-29EC69F53F0E}" presName="sibTrans" presStyleCnt="0"/>
      <dgm:spPr/>
    </dgm:pt>
    <dgm:pt modelId="{D9D39D86-6D02-4751-B2DA-476FA9EDFB8A}" type="pres">
      <dgm:prSet presAssocID="{F6B384B7-8F3B-4131-A074-55FF8D0CCBB7}" presName="textNode" presStyleLbl="node1" presStyleIdx="1" presStyleCnt="5">
        <dgm:presLayoutVars>
          <dgm:bulletEnabled val="1"/>
        </dgm:presLayoutVars>
      </dgm:prSet>
      <dgm:spPr/>
    </dgm:pt>
    <dgm:pt modelId="{4311DE63-4B22-45B6-8B12-BD9328FCE54A}" type="pres">
      <dgm:prSet presAssocID="{B046973D-4890-444F-9ED9-72DB3439E08B}" presName="sibTrans" presStyleCnt="0"/>
      <dgm:spPr/>
    </dgm:pt>
    <dgm:pt modelId="{4A8D3B9E-FAD9-4F26-B1AD-5BB73F294CE5}" type="pres">
      <dgm:prSet presAssocID="{BFA54BBC-545D-4CA8-9C2B-F79DBFFA564E}" presName="textNode" presStyleLbl="node1" presStyleIdx="2" presStyleCnt="5">
        <dgm:presLayoutVars>
          <dgm:bulletEnabled val="1"/>
        </dgm:presLayoutVars>
      </dgm:prSet>
      <dgm:spPr/>
    </dgm:pt>
    <dgm:pt modelId="{44509DF3-940C-4BA7-9F51-6DFBBE76E553}" type="pres">
      <dgm:prSet presAssocID="{A141F431-3D65-4A06-8F40-62CE3696CE7C}" presName="sibTrans" presStyleCnt="0"/>
      <dgm:spPr/>
    </dgm:pt>
    <dgm:pt modelId="{0DEEB9B1-54BD-4EDA-AEF4-488852DB8310}" type="pres">
      <dgm:prSet presAssocID="{D6EE69BA-5819-4642-BAB5-5C57DF8A72A6}" presName="textNode" presStyleLbl="node1" presStyleIdx="3" presStyleCnt="5">
        <dgm:presLayoutVars>
          <dgm:bulletEnabled val="1"/>
        </dgm:presLayoutVars>
      </dgm:prSet>
      <dgm:spPr/>
    </dgm:pt>
    <dgm:pt modelId="{E718388A-C332-43D6-BE5E-092BD6D02CF6}" type="pres">
      <dgm:prSet presAssocID="{DC22104E-F183-40FD-8C60-34891B3ACE90}" presName="sibTrans" presStyleCnt="0"/>
      <dgm:spPr/>
    </dgm:pt>
    <dgm:pt modelId="{BB665C5D-3C05-47CE-8F11-5E8FF34E3727}" type="pres">
      <dgm:prSet presAssocID="{6C8232C3-8C09-4A18-960C-1A869DA3B07A}" presName="textNode" presStyleLbl="node1" presStyleIdx="4" presStyleCnt="5">
        <dgm:presLayoutVars>
          <dgm:bulletEnabled val="1"/>
        </dgm:presLayoutVars>
      </dgm:prSet>
      <dgm:spPr/>
    </dgm:pt>
  </dgm:ptLst>
  <dgm:cxnLst>
    <dgm:cxn modelId="{56F0860E-1674-4EF6-AE14-72D273C9F2AE}" srcId="{7E50FF04-F7B7-404C-8923-1B3954B08528}" destId="{BFA54BBC-545D-4CA8-9C2B-F79DBFFA564E}" srcOrd="2" destOrd="0" parTransId="{5BFA2DD6-376A-46DF-BC11-6D1FC71D6E56}" sibTransId="{A141F431-3D65-4A06-8F40-62CE3696CE7C}"/>
    <dgm:cxn modelId="{3901BA28-B512-40BF-A2E8-414F305A609B}" srcId="{7E50FF04-F7B7-404C-8923-1B3954B08528}" destId="{D6EE69BA-5819-4642-BAB5-5C57DF8A72A6}" srcOrd="3" destOrd="0" parTransId="{922A8159-7706-4165-BC04-C13B33CBFC3A}" sibTransId="{DC22104E-F183-40FD-8C60-34891B3ACE90}"/>
    <dgm:cxn modelId="{7CB25536-DC11-48FE-8D4C-00929DD69BA3}" type="presOf" srcId="{D6EE69BA-5819-4642-BAB5-5C57DF8A72A6}" destId="{0DEEB9B1-54BD-4EDA-AEF4-488852DB8310}" srcOrd="0" destOrd="0" presId="urn:microsoft.com/office/officeart/2005/8/layout/hProcess9"/>
    <dgm:cxn modelId="{B5CDB339-1239-4AD7-87C6-5FE114BCE8EF}" srcId="{7E50FF04-F7B7-404C-8923-1B3954B08528}" destId="{ED7703C6-D624-4135-92C8-2589459281C1}" srcOrd="0" destOrd="0" parTransId="{A6A10D33-DCC9-4B77-98D3-646E5D6192F3}" sibTransId="{071AA2E9-D3AC-4720-B326-29EC69F53F0E}"/>
    <dgm:cxn modelId="{428E1F4E-FF61-4848-8F23-5888660F512E}" srcId="{7E50FF04-F7B7-404C-8923-1B3954B08528}" destId="{F6B384B7-8F3B-4131-A074-55FF8D0CCBB7}" srcOrd="1" destOrd="0" parTransId="{F7771DD1-4B33-4DAA-A809-D3FB4B6DB301}" sibTransId="{B046973D-4890-444F-9ED9-72DB3439E08B}"/>
    <dgm:cxn modelId="{8D8F6B4E-D3FB-4DC5-8B81-B6BB4E0F726A}" type="presOf" srcId="{BFA54BBC-545D-4CA8-9C2B-F79DBFFA564E}" destId="{4A8D3B9E-FAD9-4F26-B1AD-5BB73F294CE5}" srcOrd="0" destOrd="0" presId="urn:microsoft.com/office/officeart/2005/8/layout/hProcess9"/>
    <dgm:cxn modelId="{C7A65F72-055D-4688-98D8-032DFF05E955}" type="presOf" srcId="{ED7703C6-D624-4135-92C8-2589459281C1}" destId="{2A360FE9-8D6A-4231-8375-47E9BE1A465A}" srcOrd="0" destOrd="0" presId="urn:microsoft.com/office/officeart/2005/8/layout/hProcess9"/>
    <dgm:cxn modelId="{8B0B787B-A6B1-46FC-99F4-D47AE176FB20}" type="presOf" srcId="{F6B384B7-8F3B-4131-A074-55FF8D0CCBB7}" destId="{D9D39D86-6D02-4751-B2DA-476FA9EDFB8A}" srcOrd="0" destOrd="0" presId="urn:microsoft.com/office/officeart/2005/8/layout/hProcess9"/>
    <dgm:cxn modelId="{D8060F85-C50D-4A93-BB46-F079E1DE6765}" type="presOf" srcId="{7E50FF04-F7B7-404C-8923-1B3954B08528}" destId="{853ACE2F-D581-4E33-837F-52B042D7A372}" srcOrd="0" destOrd="0" presId="urn:microsoft.com/office/officeart/2005/8/layout/hProcess9"/>
    <dgm:cxn modelId="{C66351CA-6476-4CEA-83E5-6119C8A608AF}" type="presOf" srcId="{6C8232C3-8C09-4A18-960C-1A869DA3B07A}" destId="{BB665C5D-3C05-47CE-8F11-5E8FF34E3727}" srcOrd="0" destOrd="0" presId="urn:microsoft.com/office/officeart/2005/8/layout/hProcess9"/>
    <dgm:cxn modelId="{F90342DF-23EB-437B-93CF-07E80F73411C}" srcId="{7E50FF04-F7B7-404C-8923-1B3954B08528}" destId="{6C8232C3-8C09-4A18-960C-1A869DA3B07A}" srcOrd="4" destOrd="0" parTransId="{3BAE4E4E-BD04-4B0E-8799-3AE80DB74E7A}" sibTransId="{D85C93C4-CCFA-495C-AA64-3E3E23B96F30}"/>
    <dgm:cxn modelId="{8AB24BA2-A23B-4FF7-AF5D-DA4633792315}" type="presParOf" srcId="{853ACE2F-D581-4E33-837F-52B042D7A372}" destId="{EB6176B7-36FC-4498-8947-AF3241676401}" srcOrd="0" destOrd="0" presId="urn:microsoft.com/office/officeart/2005/8/layout/hProcess9"/>
    <dgm:cxn modelId="{C709FEDB-B5D2-4105-A530-415D4176096E}" type="presParOf" srcId="{853ACE2F-D581-4E33-837F-52B042D7A372}" destId="{55FA37EE-7790-42E7-88D2-29590F65CEF5}" srcOrd="1" destOrd="0" presId="urn:microsoft.com/office/officeart/2005/8/layout/hProcess9"/>
    <dgm:cxn modelId="{46107062-3E90-4D9A-8F38-1232D0DD88E9}" type="presParOf" srcId="{55FA37EE-7790-42E7-88D2-29590F65CEF5}" destId="{2A360FE9-8D6A-4231-8375-47E9BE1A465A}" srcOrd="0" destOrd="0" presId="urn:microsoft.com/office/officeart/2005/8/layout/hProcess9"/>
    <dgm:cxn modelId="{0E1C53BF-51B9-4431-AD68-9FDD7CC07516}" type="presParOf" srcId="{55FA37EE-7790-42E7-88D2-29590F65CEF5}" destId="{ECC10B14-55C6-4F5D-8C5A-F070967E4843}" srcOrd="1" destOrd="0" presId="urn:microsoft.com/office/officeart/2005/8/layout/hProcess9"/>
    <dgm:cxn modelId="{96835343-25E1-4B7A-B0CC-D7BB5716D0CC}" type="presParOf" srcId="{55FA37EE-7790-42E7-88D2-29590F65CEF5}" destId="{D9D39D86-6D02-4751-B2DA-476FA9EDFB8A}" srcOrd="2" destOrd="0" presId="urn:microsoft.com/office/officeart/2005/8/layout/hProcess9"/>
    <dgm:cxn modelId="{819FD1A5-FE20-48C7-963C-DC2E8C63E28E}" type="presParOf" srcId="{55FA37EE-7790-42E7-88D2-29590F65CEF5}" destId="{4311DE63-4B22-45B6-8B12-BD9328FCE54A}" srcOrd="3" destOrd="0" presId="urn:microsoft.com/office/officeart/2005/8/layout/hProcess9"/>
    <dgm:cxn modelId="{C6C138DE-B1C8-4986-9F7F-24E424A657E3}" type="presParOf" srcId="{55FA37EE-7790-42E7-88D2-29590F65CEF5}" destId="{4A8D3B9E-FAD9-4F26-B1AD-5BB73F294CE5}" srcOrd="4" destOrd="0" presId="urn:microsoft.com/office/officeart/2005/8/layout/hProcess9"/>
    <dgm:cxn modelId="{DAC36774-5564-40C0-AD82-EA0E8AE84F4C}" type="presParOf" srcId="{55FA37EE-7790-42E7-88D2-29590F65CEF5}" destId="{44509DF3-940C-4BA7-9F51-6DFBBE76E553}" srcOrd="5" destOrd="0" presId="urn:microsoft.com/office/officeart/2005/8/layout/hProcess9"/>
    <dgm:cxn modelId="{40A295B3-3699-4A36-9A57-C11497C6417C}" type="presParOf" srcId="{55FA37EE-7790-42E7-88D2-29590F65CEF5}" destId="{0DEEB9B1-54BD-4EDA-AEF4-488852DB8310}" srcOrd="6" destOrd="0" presId="urn:microsoft.com/office/officeart/2005/8/layout/hProcess9"/>
    <dgm:cxn modelId="{02218D5B-224D-4A1C-9312-D6B2A9167D6E}" type="presParOf" srcId="{55FA37EE-7790-42E7-88D2-29590F65CEF5}" destId="{E718388A-C332-43D6-BE5E-092BD6D02CF6}" srcOrd="7" destOrd="0" presId="urn:microsoft.com/office/officeart/2005/8/layout/hProcess9"/>
    <dgm:cxn modelId="{D153FCAE-7C1D-442C-8DD7-ADC862B89AD0}" type="presParOf" srcId="{55FA37EE-7790-42E7-88D2-29590F65CEF5}" destId="{BB665C5D-3C05-47CE-8F11-5E8FF34E3727}"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DBABE-80BC-4125-834E-45B44588BC36}" type="doc">
      <dgm:prSet loTypeId="urn:microsoft.com/office/officeart/2005/8/layout/chevron1" loCatId="process" qsTypeId="urn:microsoft.com/office/officeart/2005/8/quickstyle/3d1" qsCatId="3D" csTypeId="urn:microsoft.com/office/officeart/2005/8/colors/accent6_4" csCatId="accent6" phldr="1"/>
      <dgm:spPr/>
    </dgm:pt>
    <dgm:pt modelId="{82AEE505-CD07-473C-A207-23266E65C2A0}">
      <dgm:prSet phldrT="[Text]"/>
      <dgm:spPr/>
      <dgm:t>
        <a:bodyPr/>
        <a:lstStyle/>
        <a:p>
          <a:r>
            <a:rPr lang="en-GB" dirty="0"/>
            <a:t>Συνεργατική ανάπτυξη περιεχομένου</a:t>
          </a:r>
          <a:endParaRPr lang="en-BE" dirty="0"/>
        </a:p>
      </dgm:t>
    </dgm:pt>
    <dgm:pt modelId="{CC5F4088-E0B4-4627-9856-EDBE40CE60F3}" type="parTrans" cxnId="{2EB86697-55C4-422B-8B69-0E6409B64607}">
      <dgm:prSet/>
      <dgm:spPr/>
      <dgm:t>
        <a:bodyPr/>
        <a:lstStyle/>
        <a:p>
          <a:endParaRPr lang="en-BE"/>
        </a:p>
      </dgm:t>
    </dgm:pt>
    <dgm:pt modelId="{EED47BA4-D9F5-4A9C-BDF8-991409BA16E0}" type="sibTrans" cxnId="{2EB86697-55C4-422B-8B69-0E6409B64607}">
      <dgm:prSet/>
      <dgm:spPr/>
      <dgm:t>
        <a:bodyPr/>
        <a:lstStyle/>
        <a:p>
          <a:endParaRPr lang="en-BE"/>
        </a:p>
      </dgm:t>
    </dgm:pt>
    <dgm:pt modelId="{88FD1B69-5E1F-4EE7-B705-898C22C50B0F}">
      <dgm:prSet phldrT="[Text]"/>
      <dgm:spPr/>
      <dgm:t>
        <a:bodyPr/>
        <a:lstStyle/>
        <a:p>
          <a:r>
            <a:rPr lang="en-GB" dirty="0"/>
            <a:t>Βρόχοι ανατροφοδότησης</a:t>
          </a:r>
          <a:endParaRPr lang="en-BE" dirty="0"/>
        </a:p>
      </dgm:t>
    </dgm:pt>
    <dgm:pt modelId="{C921474E-1A6D-476B-95FE-AA9A919E237B}" type="parTrans" cxnId="{B29E8602-7678-49BB-87E8-6C2FDBB1B581}">
      <dgm:prSet/>
      <dgm:spPr/>
      <dgm:t>
        <a:bodyPr/>
        <a:lstStyle/>
        <a:p>
          <a:endParaRPr lang="en-BE"/>
        </a:p>
      </dgm:t>
    </dgm:pt>
    <dgm:pt modelId="{B782E99C-6672-4E38-BB3F-D0D0273EDD3C}" type="sibTrans" cxnId="{B29E8602-7678-49BB-87E8-6C2FDBB1B581}">
      <dgm:prSet/>
      <dgm:spPr/>
      <dgm:t>
        <a:bodyPr/>
        <a:lstStyle/>
        <a:p>
          <a:endParaRPr lang="en-BE"/>
        </a:p>
      </dgm:t>
    </dgm:pt>
    <dgm:pt modelId="{3609F366-C14D-4B50-9479-2D4DCA33AEE8}">
      <dgm:prSet phldrT="[Text]"/>
      <dgm:spPr/>
      <dgm:t>
        <a:bodyPr/>
        <a:lstStyle/>
        <a:p>
          <a:r>
            <a:rPr lang="en-GB" dirty="0"/>
            <a:t>Συνεχής επαγγελματική ανάπτυξη</a:t>
          </a:r>
          <a:endParaRPr lang="en-BE" dirty="0"/>
        </a:p>
      </dgm:t>
    </dgm:pt>
    <dgm:pt modelId="{6F37AABC-D8A8-4DDB-843D-B72C43F2A6DE}" type="parTrans" cxnId="{532B6610-1CDA-4D7B-A9A8-5BBDD307D7EF}">
      <dgm:prSet/>
      <dgm:spPr/>
      <dgm:t>
        <a:bodyPr/>
        <a:lstStyle/>
        <a:p>
          <a:endParaRPr lang="en-BE"/>
        </a:p>
      </dgm:t>
    </dgm:pt>
    <dgm:pt modelId="{4D98181D-998D-4896-A714-64683A860DAD}" type="sibTrans" cxnId="{532B6610-1CDA-4D7B-A9A8-5BBDD307D7EF}">
      <dgm:prSet/>
      <dgm:spPr/>
      <dgm:t>
        <a:bodyPr/>
        <a:lstStyle/>
        <a:p>
          <a:endParaRPr lang="en-BE"/>
        </a:p>
      </dgm:t>
    </dgm:pt>
    <dgm:pt modelId="{E9A0F52E-8F78-49F2-9273-96A23064C0DE}" type="pres">
      <dgm:prSet presAssocID="{041DBABE-80BC-4125-834E-45B44588BC36}" presName="Name0" presStyleCnt="0">
        <dgm:presLayoutVars>
          <dgm:dir/>
          <dgm:animLvl val="lvl"/>
          <dgm:resizeHandles val="exact"/>
        </dgm:presLayoutVars>
      </dgm:prSet>
      <dgm:spPr/>
    </dgm:pt>
    <dgm:pt modelId="{090DF150-AA41-4E3D-8726-5EF82DFD6695}" type="pres">
      <dgm:prSet presAssocID="{82AEE505-CD07-473C-A207-23266E65C2A0}" presName="parTxOnly" presStyleLbl="node1" presStyleIdx="0" presStyleCnt="3" custLinFactNeighborX="35116" custLinFactNeighborY="77929">
        <dgm:presLayoutVars>
          <dgm:chMax val="0"/>
          <dgm:chPref val="0"/>
          <dgm:bulletEnabled val="1"/>
        </dgm:presLayoutVars>
      </dgm:prSet>
      <dgm:spPr/>
    </dgm:pt>
    <dgm:pt modelId="{EA840AF7-AB9A-4A4C-9A7B-FBC2E1436BE1}" type="pres">
      <dgm:prSet presAssocID="{EED47BA4-D9F5-4A9C-BDF8-991409BA16E0}" presName="parTxOnlySpace" presStyleCnt="0"/>
      <dgm:spPr/>
    </dgm:pt>
    <dgm:pt modelId="{41F97BCC-AB07-4F0B-B3D1-B0C669B8693A}" type="pres">
      <dgm:prSet presAssocID="{88FD1B69-5E1F-4EE7-B705-898C22C50B0F}" presName="parTxOnly" presStyleLbl="node1" presStyleIdx="1" presStyleCnt="3" custLinFactNeighborX="74348" custLinFactNeighborY="77929">
        <dgm:presLayoutVars>
          <dgm:chMax val="0"/>
          <dgm:chPref val="0"/>
          <dgm:bulletEnabled val="1"/>
        </dgm:presLayoutVars>
      </dgm:prSet>
      <dgm:spPr/>
    </dgm:pt>
    <dgm:pt modelId="{0673C9BB-03A0-4189-B73C-3373F60C4888}" type="pres">
      <dgm:prSet presAssocID="{B782E99C-6672-4E38-BB3F-D0D0273EDD3C}" presName="parTxOnlySpace" presStyleCnt="0"/>
      <dgm:spPr/>
    </dgm:pt>
    <dgm:pt modelId="{F83B7E39-CF7E-42EF-A1A4-D153D5A8A1B3}" type="pres">
      <dgm:prSet presAssocID="{3609F366-C14D-4B50-9479-2D4DCA33AEE8}" presName="parTxOnly" presStyleLbl="node1" presStyleIdx="2" presStyleCnt="3" custLinFactNeighborX="99834" custLinFactNeighborY="78564">
        <dgm:presLayoutVars>
          <dgm:chMax val="0"/>
          <dgm:chPref val="0"/>
          <dgm:bulletEnabled val="1"/>
        </dgm:presLayoutVars>
      </dgm:prSet>
      <dgm:spPr/>
    </dgm:pt>
  </dgm:ptLst>
  <dgm:cxnLst>
    <dgm:cxn modelId="{B29E8602-7678-49BB-87E8-6C2FDBB1B581}" srcId="{041DBABE-80BC-4125-834E-45B44588BC36}" destId="{88FD1B69-5E1F-4EE7-B705-898C22C50B0F}" srcOrd="1" destOrd="0" parTransId="{C921474E-1A6D-476B-95FE-AA9A919E237B}" sibTransId="{B782E99C-6672-4E38-BB3F-D0D0273EDD3C}"/>
    <dgm:cxn modelId="{532B6610-1CDA-4D7B-A9A8-5BBDD307D7EF}" srcId="{041DBABE-80BC-4125-834E-45B44588BC36}" destId="{3609F366-C14D-4B50-9479-2D4DCA33AEE8}" srcOrd="2" destOrd="0" parTransId="{6F37AABC-D8A8-4DDB-843D-B72C43F2A6DE}" sibTransId="{4D98181D-998D-4896-A714-64683A860DAD}"/>
    <dgm:cxn modelId="{E0EB3C45-5704-489B-83B3-D20325D4B71B}" type="presOf" srcId="{3609F366-C14D-4B50-9479-2D4DCA33AEE8}" destId="{F83B7E39-CF7E-42EF-A1A4-D153D5A8A1B3}" srcOrd="0" destOrd="0" presId="urn:microsoft.com/office/officeart/2005/8/layout/chevron1"/>
    <dgm:cxn modelId="{AB2A1273-C4B6-4859-A630-C07F60B8CEA1}" type="presOf" srcId="{041DBABE-80BC-4125-834E-45B44588BC36}" destId="{E9A0F52E-8F78-49F2-9273-96A23064C0DE}" srcOrd="0" destOrd="0" presId="urn:microsoft.com/office/officeart/2005/8/layout/chevron1"/>
    <dgm:cxn modelId="{AF4F6184-BD22-42EF-8A2F-D36C44365C90}" type="presOf" srcId="{82AEE505-CD07-473C-A207-23266E65C2A0}" destId="{090DF150-AA41-4E3D-8726-5EF82DFD6695}" srcOrd="0" destOrd="0" presId="urn:microsoft.com/office/officeart/2005/8/layout/chevron1"/>
    <dgm:cxn modelId="{2EB86697-55C4-422B-8B69-0E6409B64607}" srcId="{041DBABE-80BC-4125-834E-45B44588BC36}" destId="{82AEE505-CD07-473C-A207-23266E65C2A0}" srcOrd="0" destOrd="0" parTransId="{CC5F4088-E0B4-4627-9856-EDBE40CE60F3}" sibTransId="{EED47BA4-D9F5-4A9C-BDF8-991409BA16E0}"/>
    <dgm:cxn modelId="{121BA69F-CB9B-42F1-A180-70D4E6682973}" type="presOf" srcId="{88FD1B69-5E1F-4EE7-B705-898C22C50B0F}" destId="{41F97BCC-AB07-4F0B-B3D1-B0C669B8693A}" srcOrd="0" destOrd="0" presId="urn:microsoft.com/office/officeart/2005/8/layout/chevron1"/>
    <dgm:cxn modelId="{4E5CCADE-9161-4D8C-B02E-287DA4489E2D}" type="presParOf" srcId="{E9A0F52E-8F78-49F2-9273-96A23064C0DE}" destId="{090DF150-AA41-4E3D-8726-5EF82DFD6695}" srcOrd="0" destOrd="0" presId="urn:microsoft.com/office/officeart/2005/8/layout/chevron1"/>
    <dgm:cxn modelId="{865631A9-C1FF-44B8-BEE9-4DC6E765A27A}" type="presParOf" srcId="{E9A0F52E-8F78-49F2-9273-96A23064C0DE}" destId="{EA840AF7-AB9A-4A4C-9A7B-FBC2E1436BE1}" srcOrd="1" destOrd="0" presId="urn:microsoft.com/office/officeart/2005/8/layout/chevron1"/>
    <dgm:cxn modelId="{DAE8AF3F-8AF6-4A99-A9F5-B3BDE754E744}" type="presParOf" srcId="{E9A0F52E-8F78-49F2-9273-96A23064C0DE}" destId="{41F97BCC-AB07-4F0B-B3D1-B0C669B8693A}" srcOrd="2" destOrd="0" presId="urn:microsoft.com/office/officeart/2005/8/layout/chevron1"/>
    <dgm:cxn modelId="{99C754DB-33B2-4E91-8A02-5D18BBDB4CE6}" type="presParOf" srcId="{E9A0F52E-8F78-49F2-9273-96A23064C0DE}" destId="{0673C9BB-03A0-4189-B73C-3373F60C4888}" srcOrd="3" destOrd="0" presId="urn:microsoft.com/office/officeart/2005/8/layout/chevron1"/>
    <dgm:cxn modelId="{8E6FE7D9-F10B-44F1-AC0B-32D2E4441D0E}" type="presParOf" srcId="{E9A0F52E-8F78-49F2-9273-96A23064C0DE}" destId="{F83B7E39-CF7E-42EF-A1A4-D153D5A8A1B3}"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76B7-36FC-4498-8947-AF3241676401}">
      <dsp:nvSpPr>
        <dsp:cNvPr id="0" name=""/>
        <dsp:cNvSpPr/>
      </dsp:nvSpPr>
      <dsp:spPr>
        <a:xfrm>
          <a:off x="862965" y="0"/>
          <a:ext cx="9780270" cy="4054474"/>
        </a:xfrm>
        <a:prstGeom prst="right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A360FE9-8D6A-4231-8375-47E9BE1A465A}">
      <dsp:nvSpPr>
        <dsp:cNvPr id="0" name=""/>
        <dsp:cNvSpPr/>
      </dsp:nvSpPr>
      <dsp:spPr>
        <a:xfrm>
          <a:off x="5056" y="1216342"/>
          <a:ext cx="2210785" cy="162178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Ολιστική ανάπτυξη δεξιοτήτων</a:t>
          </a:r>
          <a:endParaRPr lang="en-BE" sz="2400" kern="1200" dirty="0"/>
        </a:p>
      </dsp:txBody>
      <dsp:txXfrm>
        <a:off x="84225" y="1295511"/>
        <a:ext cx="2052447" cy="1463451"/>
      </dsp:txXfrm>
    </dsp:sp>
    <dsp:sp modelId="{D9D39D86-6D02-4751-B2DA-476FA9EDFB8A}">
      <dsp:nvSpPr>
        <dsp:cNvPr id="0" name=""/>
        <dsp:cNvSpPr/>
      </dsp:nvSpPr>
      <dsp:spPr>
        <a:xfrm>
          <a:off x="2326381" y="1216342"/>
          <a:ext cx="2210785" cy="162178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Βιομηχανική συνεργασία και συνάφεια</a:t>
          </a:r>
          <a:endParaRPr lang="en-BE" sz="2400" kern="1200" dirty="0"/>
        </a:p>
      </dsp:txBody>
      <dsp:txXfrm>
        <a:off x="2405550" y="1295511"/>
        <a:ext cx="2052447" cy="1463451"/>
      </dsp:txXfrm>
    </dsp:sp>
    <dsp:sp modelId="{4A8D3B9E-FAD9-4F26-B1AD-5BB73F294CE5}">
      <dsp:nvSpPr>
        <dsp:cNvPr id="0" name=""/>
        <dsp:cNvSpPr/>
      </dsp:nvSpPr>
      <dsp:spPr>
        <a:xfrm>
          <a:off x="4647707" y="1216342"/>
          <a:ext cx="2210785" cy="162178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Ευέλικτες μαθησιακές διαδρομές</a:t>
          </a:r>
          <a:endParaRPr lang="en-BE" sz="2400" kern="1200" dirty="0"/>
        </a:p>
      </dsp:txBody>
      <dsp:txXfrm>
        <a:off x="4726876" y="1295511"/>
        <a:ext cx="2052447" cy="1463451"/>
      </dsp:txXfrm>
    </dsp:sp>
    <dsp:sp modelId="{0DEEB9B1-54BD-4EDA-AEF4-488852DB8310}">
      <dsp:nvSpPr>
        <dsp:cNvPr id="0" name=""/>
        <dsp:cNvSpPr/>
      </dsp:nvSpPr>
      <dsp:spPr>
        <a:xfrm>
          <a:off x="6969032" y="1216342"/>
          <a:ext cx="2210785" cy="162178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Αναγνώριση και σεβασμός</a:t>
          </a:r>
          <a:endParaRPr lang="en-BE" sz="2400" kern="1200" dirty="0"/>
        </a:p>
      </dsp:txBody>
      <dsp:txXfrm>
        <a:off x="7048201" y="1295511"/>
        <a:ext cx="2052447" cy="1463451"/>
      </dsp:txXfrm>
    </dsp:sp>
    <dsp:sp modelId="{BB665C5D-3C05-47CE-8F11-5E8FF34E3727}">
      <dsp:nvSpPr>
        <dsp:cNvPr id="0" name=""/>
        <dsp:cNvSpPr/>
      </dsp:nvSpPr>
      <dsp:spPr>
        <a:xfrm>
          <a:off x="9290357" y="1216342"/>
          <a:ext cx="2210785" cy="162178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Ενσωμάτωση και δια βίου μάθηση</a:t>
          </a:r>
          <a:endParaRPr lang="en-BE" sz="2400" kern="1200" dirty="0"/>
        </a:p>
      </dsp:txBody>
      <dsp:txXfrm>
        <a:off x="9369526" y="1295511"/>
        <a:ext cx="2052447" cy="1463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DF150-AA41-4E3D-8726-5EF82DFD6695}">
      <dsp:nvSpPr>
        <dsp:cNvPr id="0" name=""/>
        <dsp:cNvSpPr/>
      </dsp:nvSpPr>
      <dsp:spPr>
        <a:xfrm>
          <a:off x="156387" y="4550158"/>
          <a:ext cx="4351734" cy="1740693"/>
        </a:xfrm>
        <a:prstGeom prst="chevron">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dirty="0"/>
            <a:t>Συνεργατική ανάπτυξη περιεχομένου</a:t>
          </a:r>
          <a:endParaRPr lang="en-BE" sz="2400" kern="1200" dirty="0"/>
        </a:p>
      </dsp:txBody>
      <dsp:txXfrm>
        <a:off x="1026734" y="4550158"/>
        <a:ext cx="2611041" cy="1740693"/>
      </dsp:txXfrm>
    </dsp:sp>
    <dsp:sp modelId="{41F97BCC-AB07-4F0B-B3D1-B0C669B8693A}">
      <dsp:nvSpPr>
        <dsp:cNvPr id="0" name=""/>
        <dsp:cNvSpPr/>
      </dsp:nvSpPr>
      <dsp:spPr>
        <a:xfrm>
          <a:off x="4243675" y="4550158"/>
          <a:ext cx="4351734" cy="1740693"/>
        </a:xfrm>
        <a:prstGeom prst="chevron">
          <a:avLst/>
        </a:prstGeom>
        <a:gradFill rotWithShape="0">
          <a:gsLst>
            <a:gs pos="0">
              <a:schemeClr val="accent6">
                <a:shade val="50000"/>
                <a:hueOff val="-307797"/>
                <a:satOff val="20520"/>
                <a:lumOff val="26790"/>
                <a:alphaOff val="0"/>
                <a:shade val="51000"/>
                <a:satMod val="130000"/>
              </a:schemeClr>
            </a:gs>
            <a:gs pos="80000">
              <a:schemeClr val="accent6">
                <a:shade val="50000"/>
                <a:hueOff val="-307797"/>
                <a:satOff val="20520"/>
                <a:lumOff val="26790"/>
                <a:alphaOff val="0"/>
                <a:shade val="93000"/>
                <a:satMod val="130000"/>
              </a:schemeClr>
            </a:gs>
            <a:gs pos="100000">
              <a:schemeClr val="accent6">
                <a:shade val="50000"/>
                <a:hueOff val="-307797"/>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dirty="0"/>
            <a:t>Βρόχοι ανατροφοδότησης</a:t>
          </a:r>
          <a:endParaRPr lang="en-BE" sz="2400" kern="1200" dirty="0"/>
        </a:p>
      </dsp:txBody>
      <dsp:txXfrm>
        <a:off x="5114022" y="4550158"/>
        <a:ext cx="2611041" cy="1740693"/>
      </dsp:txXfrm>
    </dsp:sp>
    <dsp:sp modelId="{F83B7E39-CF7E-42EF-A1A4-D153D5A8A1B3}">
      <dsp:nvSpPr>
        <dsp:cNvPr id="0" name=""/>
        <dsp:cNvSpPr/>
      </dsp:nvSpPr>
      <dsp:spPr>
        <a:xfrm>
          <a:off x="7840265" y="4561211"/>
          <a:ext cx="4351734" cy="1740693"/>
        </a:xfrm>
        <a:prstGeom prst="chevron">
          <a:avLst/>
        </a:prstGeom>
        <a:gradFill rotWithShape="0">
          <a:gsLst>
            <a:gs pos="0">
              <a:schemeClr val="accent6">
                <a:shade val="50000"/>
                <a:hueOff val="-307797"/>
                <a:satOff val="20520"/>
                <a:lumOff val="26790"/>
                <a:alphaOff val="0"/>
                <a:shade val="51000"/>
                <a:satMod val="130000"/>
              </a:schemeClr>
            </a:gs>
            <a:gs pos="80000">
              <a:schemeClr val="accent6">
                <a:shade val="50000"/>
                <a:hueOff val="-307797"/>
                <a:satOff val="20520"/>
                <a:lumOff val="26790"/>
                <a:alphaOff val="0"/>
                <a:shade val="93000"/>
                <a:satMod val="130000"/>
              </a:schemeClr>
            </a:gs>
            <a:gs pos="100000">
              <a:schemeClr val="accent6">
                <a:shade val="50000"/>
                <a:hueOff val="-307797"/>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dirty="0"/>
            <a:t>Συνεχής επαγγελματική ανάπτυξη</a:t>
          </a:r>
          <a:endParaRPr lang="en-BE" sz="2400" kern="1200" dirty="0"/>
        </a:p>
      </dsp:txBody>
      <dsp:txXfrm>
        <a:off x="8710612" y="4561211"/>
        <a:ext cx="2611041" cy="17406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hyperlink" Target="https://www.eumonitor.eu/9353000/1/j4nvhdlglbmvdzx_j9vvik7m1c3gyxp/vla0ekyy79qj" TargetMode="External"/><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ducation.ec.europa.eu/education-levels/vocational-education-and-training/about-vocational-education-and-training" TargetMode="External"/><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www.coe.int/en/web/reference-framework-of-competences-for-democratic-culture/-/new-guidance-on-integrating-democratic-competences-in-vocational-education-and-training-announced" TargetMode="External"/><Relationship Id="rId3" Type="http://schemas.openxmlformats.org/officeDocument/2006/relationships/image" Target="../media/image8.sv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hyperlink" Target="https://www.cedefop.europa.eu/en/publications/5583" TargetMode="External"/><Relationship Id="rId4" Type="http://schemas.openxmlformats.org/officeDocument/2006/relationships/image" Target="../media/image1.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_oPeeFYlvf0?feature=oembed" TargetMode="External"/><Relationship Id="rId6" Type="http://schemas.openxmlformats.org/officeDocument/2006/relationships/hyperlink" Target="https://youtu.be/_oPeeFYlvf0?feature=shared" TargetMode="External"/><Relationship Id="rId5" Type="http://schemas.openxmlformats.org/officeDocument/2006/relationships/image" Target="../media/image22.jpeg"/><Relationship Id="rId4" Type="http://schemas.openxmlformats.org/officeDocument/2006/relationships/image" Target="../media/image8.sv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tatrck.com/redir/clickGate.php?u=u68EH62H&amp;p=9z7K3hGCLg&amp;m=30&amp;url=https://www.microsoft.com/en-us/microsoft-teams/group-chat-software" TargetMode="External"/><Relationship Id="rId13" Type="http://schemas.openxmlformats.org/officeDocument/2006/relationships/hyperlink" Target="https://www.mentimeter.com/" TargetMode="External"/><Relationship Id="rId18" Type="http://schemas.openxmlformats.org/officeDocument/2006/relationships/image" Target="../media/image1.png"/><Relationship Id="rId3" Type="http://schemas.openxmlformats.org/officeDocument/2006/relationships/image" Target="../media/image8.svg"/><Relationship Id="rId7" Type="http://schemas.openxmlformats.org/officeDocument/2006/relationships/hyperlink" Target="https://trello.com/?&amp;aceid=&amp;adposition=&amp;adgroup=142052875575&amp;campaign=18422870630&amp;creative=672183077514&amp;device=c&amp;keyword=trello&amp;matchtype=e&amp;network=g&amp;placement=&amp;ds_kids=p73326130039&amp;ds_e=GOOGLE&amp;ds_eid=700000001557344&amp;ds_e1=GOOGLE&amp;gad_source=1&amp;gclid=CjwKCAjw5ImwBhBtEiwAFHDZx85NOdsiSNMI3iZVqX0Reid0fBd_NSHCXb7LV9vo5g0OEZnHA6z0jRoCVjgQAvD_BwE&amp;gclsrc=aw.ds" TargetMode="External"/><Relationship Id="rId12" Type="http://schemas.openxmlformats.org/officeDocument/2006/relationships/hyperlink" Target="https://www.google.com/forms/about/" TargetMode="External"/><Relationship Id="rId17" Type="http://schemas.openxmlformats.org/officeDocument/2006/relationships/image" Target="../media/image28.png"/><Relationship Id="rId2" Type="http://schemas.openxmlformats.org/officeDocument/2006/relationships/image" Target="../media/image7.png"/><Relationship Id="rId16" Type="http://schemas.openxmlformats.org/officeDocument/2006/relationships/image" Target="../media/image27.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slack.com/" TargetMode="External"/><Relationship Id="rId11" Type="http://schemas.openxmlformats.org/officeDocument/2006/relationships/image" Target="../media/image25.png"/><Relationship Id="rId5" Type="http://schemas.openxmlformats.org/officeDocument/2006/relationships/image" Target="../media/image21.svg"/><Relationship Id="rId15" Type="http://schemas.openxmlformats.org/officeDocument/2006/relationships/image" Target="../media/image26.png"/><Relationship Id="rId10" Type="http://schemas.openxmlformats.org/officeDocument/2006/relationships/image" Target="../media/image24.png"/><Relationship Id="rId19" Type="http://schemas.openxmlformats.org/officeDocument/2006/relationships/image" Target="../media/image2.pn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hyperlink" Target="https://www.slido.com/?experience_id=240323-z"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info.flip.com/en-us.html" TargetMode="External"/><Relationship Id="rId13" Type="http://schemas.openxmlformats.org/officeDocument/2006/relationships/image" Target="../media/image31.png"/><Relationship Id="rId1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hyperlink" Target="https://www.coursera.org/courseraplus/?utm_medium=sem&amp;utm_source=gg&amp;utm_campaign=B2C_EMEA__coursera_FTCOF_courseraplus&amp;campaignid=20858197888&amp;adgroupid=156245795749&amp;device=c&amp;keyword=coursera&amp;matchtype=e&amp;network=g&amp;devicemodel=&amp;adposition=&amp;creativeid=692160334961&amp;hide_mobile_promo&amp;term=%7bterm%7d&amp;gad_source=1&amp;gclid=CjwKCAjw5ImwBhBtEiwAFHDZx1dlVtvjjdIZ0JkSyQXUT3Y1g2yZtlt6Wx1Efg3IBl_l1uPE45IqNRoCa7sQAvD_BwE" TargetMode="External"/><Relationship Id="rId12" Type="http://schemas.openxmlformats.org/officeDocument/2006/relationships/image" Target="../media/image30.png"/><Relationship Id="rId17" Type="http://schemas.openxmlformats.org/officeDocument/2006/relationships/image" Target="../media/image2.png"/><Relationship Id="rId2" Type="http://schemas.openxmlformats.org/officeDocument/2006/relationships/image" Target="../media/image7.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learning.linkedin.com/cx/get-started?src=go-pa&amp;trk=sem-ga_campid.11707274770_asid.113135632465_crid.482281950901_kw.linkedin%20learning_d.c_tid.kwd-310582843911_n.g_mt.e_geo.1001010&amp;mcid=6841876146393514212&amp;cid=&amp;gad_source=1&amp;gclid=CjwKCAjw5ImwBhBtEiwAFHDZxxv0dIyairNnP-DUR0_Lwcsjew28AZGJiGurDV2J2lNtRJ6WZHupZRoCeuIQAvD_BwE&amp;gclsrc=aw.ds" TargetMode="External"/><Relationship Id="rId11" Type="http://schemas.openxmlformats.org/officeDocument/2006/relationships/image" Target="../media/image29.png"/><Relationship Id="rId5" Type="http://schemas.openxmlformats.org/officeDocument/2006/relationships/image" Target="../media/image21.svg"/><Relationship Id="rId15" Type="http://schemas.openxmlformats.org/officeDocument/2006/relationships/image" Target="../media/image33.png"/><Relationship Id="rId10" Type="http://schemas.openxmlformats.org/officeDocument/2006/relationships/hyperlink" Target="https://voicethread.com/" TargetMode="External"/><Relationship Id="rId4" Type="http://schemas.openxmlformats.org/officeDocument/2006/relationships/image" Target="../media/image20.png"/><Relationship Id="rId9" Type="http://schemas.openxmlformats.org/officeDocument/2006/relationships/hyperlink" Target="https://quizlet.com/" TargetMode="External"/><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svg"/><Relationship Id="rId7"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2.xml"/><Relationship Id="rId3" Type="http://schemas.openxmlformats.org/officeDocument/2006/relationships/image" Target="../media/image35.svg"/><Relationship Id="rId7" Type="http://schemas.openxmlformats.org/officeDocument/2006/relationships/image" Target="../media/image2.png"/><Relationship Id="rId12" Type="http://schemas.openxmlformats.org/officeDocument/2006/relationships/diagramColors" Target="../diagrams/colors2.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diagramQuickStyle" Target="../diagrams/quickStyle2.xml"/><Relationship Id="rId5" Type="http://schemas.openxmlformats.org/officeDocument/2006/relationships/image" Target="../media/image37.svg"/><Relationship Id="rId10" Type="http://schemas.openxmlformats.org/officeDocument/2006/relationships/diagramLayout" Target="../diagrams/layout2.xml"/><Relationship Id="rId4" Type="http://schemas.openxmlformats.org/officeDocument/2006/relationships/image" Target="../media/image36.png"/><Relationship Id="rId9"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hyperlink" Target="https://www.oecd-ilibrary.org/education/building-future-ready-vocational-education-and-training-systems_48293157-en;jsessionid=WauarKBWjmKbP-_OTpax4_P6ijIHIGHgJkO1bE4x.ip-10-240-5-146" TargetMode="External"/><Relationship Id="rId3" Type="http://schemas.openxmlformats.org/officeDocument/2006/relationships/image" Target="../media/image35.svg"/><Relationship Id="rId7" Type="http://schemas.openxmlformats.org/officeDocument/2006/relationships/image" Target="../media/image39.jp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hyperlink" Target="https://youtu.be/mh2ozbEgjSE?feature=shared" TargetMode="External"/><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video" Target="https://www.youtube.com/embed/mh2ozbEgjSE?feature=oembed" TargetMode="External"/><Relationship Id="rId6" Type="http://schemas.openxmlformats.org/officeDocument/2006/relationships/image" Target="../media/image35.svg"/><Relationship Id="rId11" Type="http://schemas.openxmlformats.org/officeDocument/2006/relationships/image" Target="../media/image3.png"/><Relationship Id="rId5" Type="http://schemas.openxmlformats.org/officeDocument/2006/relationships/image" Target="../media/image34.png"/><Relationship Id="rId10" Type="http://schemas.openxmlformats.org/officeDocument/2006/relationships/image" Target="../media/image2.png"/><Relationship Id="rId4" Type="http://schemas.openxmlformats.org/officeDocument/2006/relationships/image" Target="../media/image37.svg"/><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hyperlink" Target="https://youtu.be/mh2ozbEgjSE?feature=shared" TargetMode="External"/><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video" Target="https://www.youtube.com/embed/mh2ozbEgjSE?feature=oembed" TargetMode="External"/><Relationship Id="rId6" Type="http://schemas.openxmlformats.org/officeDocument/2006/relationships/image" Target="../media/image35.svg"/><Relationship Id="rId11" Type="http://schemas.openxmlformats.org/officeDocument/2006/relationships/image" Target="../media/image3.png"/><Relationship Id="rId5" Type="http://schemas.openxmlformats.org/officeDocument/2006/relationships/image" Target="../media/image34.png"/><Relationship Id="rId10" Type="http://schemas.openxmlformats.org/officeDocument/2006/relationships/image" Target="../media/image2.png"/><Relationship Id="rId4" Type="http://schemas.openxmlformats.org/officeDocument/2006/relationships/image" Target="../media/image37.svg"/><Relationship Id="rId9"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7.svg"/><Relationship Id="rId7"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5.svg"/><Relationship Id="rId10" Type="http://schemas.openxmlformats.org/officeDocument/2006/relationships/image" Target="../media/image3.png"/><Relationship Id="rId4" Type="http://schemas.openxmlformats.org/officeDocument/2006/relationships/image" Target="../media/image34.png"/><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tvetjournal.com/tvet-tools/a-conceptual-paper-on-the-roles-of-vocational-education-instructors-in-professional-learning-communities-plc/" TargetMode="External"/><Relationship Id="rId2" Type="http://schemas.openxmlformats.org/officeDocument/2006/relationships/hyperlink" Target="https://education.ec.europa.eu/education-levels/vocational-education-and-training/about-vocational-education-and-training"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hyperlink" Target="https://www.cedefop.europa.eu/en/networks/european-community-learning-providers" TargetMode="External"/><Relationship Id="rId2" Type="http://schemas.openxmlformats.org/officeDocument/2006/relationships/hyperlink" Target="https://epale.ec.europa.eu/en/practitioners-in-vet"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lop.edu.au/" TargetMode="External"/><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63573"/>
            <a:ext cx="10119734" cy="3508653"/>
          </a:xfrm>
          <a:prstGeom prst="rect">
            <a:avLst/>
          </a:prstGeom>
        </p:spPr>
        <p:txBody>
          <a:bodyPr wrap="square" lIns="0" tIns="0" rIns="0" bIns="0" rtlCol="0" anchor="t">
            <a:spAutoFit/>
          </a:bodyPr>
          <a:lstStyle/>
          <a:p>
            <a:r>
              <a:rPr lang="en-GB" sz="3600" b="1" spc="-102" dirty="0">
                <a:solidFill>
                  <a:srgbClr val="FB8709"/>
                </a:solidFill>
                <a:latin typeface="Arial" panose="020B0604020202020204" pitchFamily="34" charset="0"/>
                <a:cs typeface="Arial" panose="020B0604020202020204" pitchFamily="34" charset="0"/>
              </a:rPr>
              <a:t>Ενότητα 7: Καλλιέργεια μιας κοινότητας μάθησης: ΕΕΚ: Εφαρμογή με βάση το συγκεκριμένο πλαίσιο</a:t>
            </a:r>
          </a:p>
          <a:p>
            <a:r>
              <a:rPr lang="el-GR" sz="4000" b="1" spc="-58" dirty="0">
                <a:solidFill>
                  <a:srgbClr val="053249"/>
                </a:solidFill>
                <a:latin typeface="Arial" panose="020B0604020202020204" pitchFamily="34" charset="0"/>
                <a:cs typeface="Arial" panose="020B0604020202020204" pitchFamily="34" charset="0"/>
              </a:rPr>
              <a:t>Μάθημα </a:t>
            </a:r>
            <a:r>
              <a:rPr lang="en-US" sz="4000" b="1" spc="-87" dirty="0">
                <a:solidFill>
                  <a:srgbClr val="053249"/>
                </a:solidFill>
                <a:latin typeface="Arial" panose="020B0604020202020204" pitchFamily="34" charset="0"/>
                <a:cs typeface="Arial" panose="020B0604020202020204" pitchFamily="34" charset="0"/>
              </a:rPr>
              <a:t>1 - </a:t>
            </a:r>
            <a:r>
              <a:rPr lang="en-GB" sz="4000" b="1" spc="-87" dirty="0">
                <a:solidFill>
                  <a:srgbClr val="053249"/>
                </a:solidFill>
                <a:latin typeface="Arial" panose="020B0604020202020204" pitchFamily="34" charset="0"/>
                <a:cs typeface="Arial" panose="020B0604020202020204" pitchFamily="34" charset="0"/>
              </a:rPr>
              <a:t>Κατανόηση των μοναδικών χαρακτηριστικών των κοινοτήτων μάθησης ΕΕΚ</a:t>
            </a:r>
            <a:endParaRPr lang="en-US" sz="4000" b="1" spc="-87" dirty="0">
              <a:solidFill>
                <a:srgbClr val="053249"/>
              </a:solidFill>
              <a:latin typeface="Arial" panose="020B0604020202020204" pitchFamily="34" charset="0"/>
              <a:cs typeface="Arial" panose="020B0604020202020204" pitchFamily="34" charset="0"/>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a:latin typeface="Arial" panose="020B0604020202020204" pitchFamily="34" charset="0"/>
                <a:cs typeface="Arial" panose="020B0604020202020204" pitchFamily="34" charset="0"/>
              </a:endParaRPr>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a:solidFill>
                  <a:srgbClr val="053249"/>
                </a:solidFill>
                <a:latin typeface="Arial" panose="020B0604020202020204" pitchFamily="34" charset="0"/>
                <a:cs typeface="Arial" panose="020B0604020202020204" pitchFamily="34" charset="0"/>
              </a:rPr>
              <a:t>CollaboratiVET Πρόγραμμα σπουδών για καθηγητές/εκπαιδευτές/εκπαιδευτικούς ΕΕΚ </a:t>
            </a:r>
          </a:p>
        </p:txBody>
      </p:sp>
      <p:sp>
        <p:nvSpPr>
          <p:cNvPr id="12" name="TextBox 12"/>
          <p:cNvSpPr txBox="1"/>
          <p:nvPr/>
        </p:nvSpPr>
        <p:spPr>
          <a:xfrm>
            <a:off x="4374360" y="8822187"/>
            <a:ext cx="6720632" cy="1288623"/>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200" b="0" i="0" u="none" strike="noStrike" cap="none" dirty="0">
              <a:solidFill>
                <a:srgbClr val="121212"/>
              </a:solidFill>
              <a:latin typeface="Arial"/>
              <a:ea typeface="Arial"/>
              <a:cs typeface="Arial"/>
              <a:sym typeface="Arial"/>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98817" y="9679883"/>
            <a:ext cx="1047619" cy="380952"/>
          </a:xfrm>
          <a:prstGeom prst="rect">
            <a:avLst/>
          </a:prstGeom>
        </p:spPr>
      </p:pic>
      <p:pic>
        <p:nvPicPr>
          <p:cNvPr id="15" name="Picture 14" descr="A group of people sitting at a table&#10;&#10;Description automatically generated">
            <a:extLst>
              <a:ext uri="{FF2B5EF4-FFF2-40B4-BE49-F238E27FC236}">
                <a16:creationId xmlns:a16="http://schemas.microsoft.com/office/drawing/2014/main" id="{DD6E8555-71B9-0803-2713-38FF838D8FE6}"/>
              </a:ext>
            </a:extLst>
          </p:cNvPr>
          <p:cNvPicPr>
            <a:picLocks noChangeAspect="1"/>
          </p:cNvPicPr>
          <p:nvPr/>
        </p:nvPicPr>
        <p:blipFill>
          <a:blip r:embed="rId5"/>
          <a:srcRect r="59736" b="14882"/>
          <a:stretch/>
        </p:blipFill>
        <p:spPr>
          <a:xfrm>
            <a:off x="12087709" y="2147664"/>
            <a:ext cx="5807252" cy="69054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559140" y="451195"/>
            <a:ext cx="12181388" cy="1997085"/>
          </a:xfrm>
          <a:prstGeom prst="rect">
            <a:avLst/>
          </a:prstGeom>
        </p:spPr>
        <p:txBody>
          <a:bodyPr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Η σημασία ενός ευέλικτου περιβάλλοντος</a:t>
            </a:r>
            <a:endParaRPr lang="en-US" sz="6999" spc="-69" dirty="0">
              <a:solidFill>
                <a:srgbClr val="033C5B"/>
              </a:solidFill>
              <a:latin typeface="Arial" panose="020B0604020202020204" pitchFamily="34" charset="0"/>
              <a:cs typeface="Arial" panose="020B0604020202020204" pitchFamily="34" charset="0"/>
            </a:endParaRPr>
          </a:p>
        </p:txBody>
      </p:sp>
      <p:sp>
        <p:nvSpPr>
          <p:cNvPr id="6" name="TextBox 6"/>
          <p:cNvSpPr txBox="1"/>
          <p:nvPr/>
        </p:nvSpPr>
        <p:spPr>
          <a:xfrm>
            <a:off x="1066800" y="2694675"/>
            <a:ext cx="15465917" cy="5956246"/>
          </a:xfrm>
          <a:prstGeom prst="rect">
            <a:avLst/>
          </a:prstGeom>
        </p:spPr>
        <p:txBody>
          <a:bodyPr wrap="square" lIns="0" tIns="0" rIns="0" bIns="0" rtlCol="0" anchor="t">
            <a:spAutoFit/>
          </a:bodyPr>
          <a:lstStyle/>
          <a:p>
            <a:pPr>
              <a:lnSpc>
                <a:spcPts val="3639"/>
              </a:lnSpc>
              <a:spcBef>
                <a:spcPct val="0"/>
              </a:spcBef>
            </a:pPr>
            <a:r>
              <a:rPr lang="en-GB" sz="2400" b="1" dirty="0">
                <a:solidFill>
                  <a:srgbClr val="121212"/>
                </a:solidFill>
                <a:latin typeface="Arial" panose="020B0604020202020204" pitchFamily="34" charset="0"/>
                <a:cs typeface="Arial" panose="020B0604020202020204" pitchFamily="34" charset="0"/>
              </a:rPr>
              <a:t>Προσαρμογή στις ανάγκες των μαθητών:</a:t>
            </a:r>
          </a:p>
          <a:p>
            <a:pPr marL="457200" indent="-457200">
              <a:lnSpc>
                <a:spcPts val="3639"/>
              </a:lnSpc>
              <a:spcBef>
                <a:spcPct val="0"/>
              </a:spcBef>
              <a:buFont typeface="Arial" panose="020B0604020202020204" pitchFamily="34" charset="0"/>
              <a:buChar char="•"/>
            </a:pPr>
            <a:r>
              <a:rPr lang="en-GB" sz="2400" dirty="0">
                <a:solidFill>
                  <a:srgbClr val="121212"/>
                </a:solidFill>
                <a:latin typeface="Arial" panose="020B0604020202020204" pitchFamily="34" charset="0"/>
                <a:cs typeface="Arial" panose="020B0604020202020204" pitchFamily="34" charset="0"/>
              </a:rPr>
              <a:t>Τα ευέλικτα χρονοδιαγράμματα και οι ποικίλες ταχύτητες/τρόποι μάθησης εξυπηρετούνται, καθιστώντας την εκπαίδευση προσιτή σε όλους, ανεξάρτητα από τις προσωπικές τους υποχρεώσεις.</a:t>
            </a:r>
          </a:p>
          <a:p>
            <a:pPr>
              <a:lnSpc>
                <a:spcPts val="3639"/>
              </a:lnSpc>
              <a:spcBef>
                <a:spcPct val="0"/>
              </a:spcBef>
            </a:pPr>
            <a:r>
              <a:rPr lang="en-GB" sz="2400" b="1" dirty="0">
                <a:solidFill>
                  <a:srgbClr val="121212"/>
                </a:solidFill>
                <a:latin typeface="Arial" panose="020B0604020202020204" pitchFamily="34" charset="0"/>
                <a:cs typeface="Arial" panose="020B0604020202020204" pitchFamily="34" charset="0"/>
              </a:rPr>
              <a:t>Ποικιλία μεθόδων παράδοσης:</a:t>
            </a:r>
          </a:p>
          <a:p>
            <a:pPr marL="457200" indent="-457200">
              <a:lnSpc>
                <a:spcPts val="3639"/>
              </a:lnSpc>
              <a:spcBef>
                <a:spcPct val="0"/>
              </a:spcBef>
              <a:buFont typeface="Arial" panose="020B0604020202020204" pitchFamily="34" charset="0"/>
              <a:buChar char="•"/>
            </a:pPr>
            <a:r>
              <a:rPr lang="en-GB" sz="2400" dirty="0">
                <a:solidFill>
                  <a:srgbClr val="121212"/>
                </a:solidFill>
                <a:latin typeface="Arial" panose="020B0604020202020204" pitchFamily="34" charset="0"/>
                <a:cs typeface="Arial" panose="020B0604020202020204" pitchFamily="34" charset="0"/>
              </a:rPr>
              <a:t>Ένας συνδυασμός διδασκαλίας σε αίθουσα διδασκαλίας, διαδικτυακής και μικτής μάθησης, παράλληλα με την κατάρτιση στο χώρο εργασίας, ανταποκρίνεται σε διαφορετικές προτιμήσεις και ενισχύει τη μαθησιακή δέσμευση.</a:t>
            </a:r>
          </a:p>
          <a:p>
            <a:pPr>
              <a:lnSpc>
                <a:spcPts val="3639"/>
              </a:lnSpc>
              <a:spcBef>
                <a:spcPct val="0"/>
              </a:spcBef>
            </a:pPr>
            <a:r>
              <a:rPr lang="en-GB" sz="2400" b="1" dirty="0">
                <a:solidFill>
                  <a:srgbClr val="121212"/>
                </a:solidFill>
                <a:latin typeface="Arial" panose="020B0604020202020204" pitchFamily="34" charset="0"/>
                <a:cs typeface="Arial" panose="020B0604020202020204" pitchFamily="34" charset="0"/>
              </a:rPr>
              <a:t>Εξατομικευμένες μαθησιακές διαδρομές:</a:t>
            </a:r>
          </a:p>
          <a:p>
            <a:pPr marL="457200" indent="-457200">
              <a:lnSpc>
                <a:spcPts val="3639"/>
              </a:lnSpc>
              <a:spcBef>
                <a:spcPct val="0"/>
              </a:spcBef>
              <a:buFont typeface="Arial" panose="020B0604020202020204" pitchFamily="34" charset="0"/>
              <a:buChar char="•"/>
            </a:pPr>
            <a:r>
              <a:rPr lang="en-GB" sz="2400" dirty="0">
                <a:solidFill>
                  <a:srgbClr val="121212"/>
                </a:solidFill>
                <a:latin typeface="Arial" panose="020B0604020202020204" pitchFamily="34" charset="0"/>
                <a:cs typeface="Arial" panose="020B0604020202020204" pitchFamily="34" charset="0"/>
              </a:rPr>
              <a:t>Προσαρμοσμένα μαθήματα και προσόντα με βάση τους ατομικούς στόχους σταδιοδρομίας και τις προηγούμενες γνώσεις εξασφαλίζουν συνάφεια και κίνητρα</a:t>
            </a:r>
            <a:r>
              <a:rPr lang="en-GB" sz="2400" b="1" dirty="0">
                <a:solidFill>
                  <a:srgbClr val="121212"/>
                </a:solidFill>
                <a:latin typeface="Arial" panose="020B0604020202020204" pitchFamily="34" charset="0"/>
                <a:cs typeface="Arial" panose="020B0604020202020204" pitchFamily="34" charset="0"/>
              </a:rPr>
              <a:t>.</a:t>
            </a:r>
          </a:p>
          <a:p>
            <a:pPr>
              <a:lnSpc>
                <a:spcPts val="3639"/>
              </a:lnSpc>
              <a:spcBef>
                <a:spcPct val="0"/>
              </a:spcBef>
            </a:pPr>
            <a:r>
              <a:rPr lang="en-GB" sz="2400" b="1" dirty="0">
                <a:solidFill>
                  <a:srgbClr val="121212"/>
                </a:solidFill>
                <a:latin typeface="Arial" panose="020B0604020202020204" pitchFamily="34" charset="0"/>
                <a:cs typeface="Arial" panose="020B0604020202020204" pitchFamily="34" charset="0"/>
              </a:rPr>
              <a:t>Responsive Curriculum Design:</a:t>
            </a:r>
          </a:p>
          <a:p>
            <a:pPr marL="457200" indent="-457200">
              <a:lnSpc>
                <a:spcPts val="3639"/>
              </a:lnSpc>
              <a:spcBef>
                <a:spcPct val="0"/>
              </a:spcBef>
              <a:buFont typeface="Arial" panose="020B0604020202020204" pitchFamily="34" charset="0"/>
              <a:buChar char="•"/>
            </a:pPr>
            <a:r>
              <a:rPr lang="en-GB" sz="2400" dirty="0">
                <a:solidFill>
                  <a:srgbClr val="121212"/>
                </a:solidFill>
                <a:latin typeface="Arial" panose="020B0604020202020204" pitchFamily="34" charset="0"/>
                <a:cs typeface="Arial" panose="020B0604020202020204" pitchFamily="34" charset="0"/>
              </a:rPr>
              <a:t>Τα προγράμματα σπουδών που προσαρμόζονται γρήγορα στις μεταβαλλόμενες ανάγκες του κλάδου και της τεχνολογίας διασφαλίζουν ότι οι εκπαιδευόμενοι αποκτούν σύγχρονες δεξιότητες.</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D704A529-460E-18E9-CD0B-81AD119F510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257D5664-9642-3D2C-150B-381238515D0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CC8EF2F-9BFA-F0E9-4236-C98F27F64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B70E7E08-9B79-A10C-FA74-B0236AD55111}"/>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47838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500711" y="451195"/>
            <a:ext cx="12181388" cy="1997085"/>
          </a:xfrm>
          <a:prstGeom prst="rect">
            <a:avLst/>
          </a:prstGeom>
        </p:spPr>
        <p:txBody>
          <a:bodyPr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Η σημασία ενός ευέλικτου περιβάλλοντος</a:t>
            </a:r>
            <a:endParaRPr lang="en-US" sz="6999" spc="-69" dirty="0">
              <a:solidFill>
                <a:srgbClr val="033C5B"/>
              </a:solidFill>
              <a:latin typeface="Arial" panose="020B0604020202020204" pitchFamily="34" charset="0"/>
              <a:cs typeface="Arial" panose="020B0604020202020204" pitchFamily="34" charset="0"/>
            </a:endParaRPr>
          </a:p>
        </p:txBody>
      </p:sp>
      <p:sp>
        <p:nvSpPr>
          <p:cNvPr id="6" name="TextBox 6"/>
          <p:cNvSpPr txBox="1"/>
          <p:nvPr/>
        </p:nvSpPr>
        <p:spPr>
          <a:xfrm>
            <a:off x="1114730" y="3142906"/>
            <a:ext cx="15465917" cy="4154984"/>
          </a:xfrm>
          <a:prstGeom prst="rect">
            <a:avLst/>
          </a:prstGeom>
        </p:spPr>
        <p:txBody>
          <a:bodyPr wrap="square" lIns="0" tIns="0" rIns="0" bIns="0" rtlCol="0" anchor="t">
            <a:spAutoFit/>
          </a:bodyPr>
          <a:lstStyle/>
          <a:p>
            <a:pPr>
              <a:lnSpc>
                <a:spcPts val="3639"/>
              </a:lnSpc>
              <a:spcBef>
                <a:spcPct val="0"/>
              </a:spcBef>
            </a:pPr>
            <a:r>
              <a:rPr lang="en-GB" sz="2400" b="1" dirty="0">
                <a:solidFill>
                  <a:srgbClr val="121212"/>
                </a:solidFill>
                <a:latin typeface="Arial" panose="020B0604020202020204" pitchFamily="34" charset="0"/>
                <a:cs typeface="Arial" panose="020B0604020202020204" pitchFamily="34" charset="0"/>
              </a:rPr>
              <a:t>Υποστηρικτικό μαθησιακό περιβάλλον:</a:t>
            </a:r>
          </a:p>
          <a:p>
            <a:pPr marL="457200" indent="-457200">
              <a:lnSpc>
                <a:spcPts val="3639"/>
              </a:lnSpc>
              <a:spcBef>
                <a:spcPct val="0"/>
              </a:spcBef>
              <a:buFont typeface="Arial" panose="020B0604020202020204" pitchFamily="34" charset="0"/>
              <a:buChar char="•"/>
            </a:pPr>
            <a:r>
              <a:rPr lang="en-GB" sz="2400" dirty="0">
                <a:solidFill>
                  <a:srgbClr val="121212"/>
                </a:solidFill>
                <a:latin typeface="Arial" panose="020B0604020202020204" pitchFamily="34" charset="0"/>
                <a:cs typeface="Arial" panose="020B0604020202020204" pitchFamily="34" charset="0"/>
              </a:rPr>
              <a:t>Μια κουλτούρα που υποστηρίζει την αμφισβήτηση και την εξερεύνηση, υποστηριζόμενη από υπηρεσίες όπως η διδασκαλία και η καθοδήγηση, οδηγεί τους μαθητές προς την επιτυχία.</a:t>
            </a:r>
          </a:p>
          <a:p>
            <a:pPr>
              <a:lnSpc>
                <a:spcPts val="3639"/>
              </a:lnSpc>
              <a:spcBef>
                <a:spcPct val="0"/>
              </a:spcBef>
            </a:pPr>
            <a:r>
              <a:rPr lang="en-GB" sz="2400" b="1" dirty="0">
                <a:solidFill>
                  <a:srgbClr val="121212"/>
                </a:solidFill>
                <a:latin typeface="Arial" panose="020B0604020202020204" pitchFamily="34" charset="0"/>
                <a:cs typeface="Arial" panose="020B0604020202020204" pitchFamily="34" charset="0"/>
              </a:rPr>
              <a:t>Ενίσχυση της προσβασιμότητας:</a:t>
            </a:r>
          </a:p>
          <a:p>
            <a:pPr marL="457200" indent="-457200">
              <a:lnSpc>
                <a:spcPts val="3639"/>
              </a:lnSpc>
              <a:spcBef>
                <a:spcPct val="0"/>
              </a:spcBef>
              <a:buFont typeface="Arial" panose="020B0604020202020204" pitchFamily="34" charset="0"/>
              <a:buChar char="•"/>
            </a:pPr>
            <a:r>
              <a:rPr lang="en-GB" sz="2400" dirty="0">
                <a:solidFill>
                  <a:srgbClr val="121212"/>
                </a:solidFill>
                <a:latin typeface="Arial" panose="020B0604020202020204" pitchFamily="34" charset="0"/>
                <a:cs typeface="Arial" panose="020B0604020202020204" pitchFamily="34" charset="0"/>
              </a:rPr>
              <a:t>Τα μέτρα οικονομικής και φυσικής προσβασιμότητας διασφαλίζουν ότι η εκπαίδευση είναι προσιτή για τους μαθητές από όλα τα κοινωνικά στρώματα.</a:t>
            </a:r>
          </a:p>
          <a:p>
            <a:pPr>
              <a:lnSpc>
                <a:spcPts val="3639"/>
              </a:lnSpc>
              <a:spcBef>
                <a:spcPct val="0"/>
              </a:spcBef>
            </a:pPr>
            <a:r>
              <a:rPr lang="en-GB" sz="2400" b="1" dirty="0">
                <a:solidFill>
                  <a:srgbClr val="121212"/>
                </a:solidFill>
                <a:latin typeface="Arial" panose="020B0604020202020204" pitchFamily="34" charset="0"/>
                <a:cs typeface="Arial" panose="020B0604020202020204" pitchFamily="34" charset="0"/>
              </a:rPr>
              <a:t>Καλλιέργεια αυτονομίας και υπευθυνότητας:</a:t>
            </a:r>
          </a:p>
          <a:p>
            <a:pPr marL="457200" indent="-457200">
              <a:lnSpc>
                <a:spcPts val="3639"/>
              </a:lnSpc>
              <a:spcBef>
                <a:spcPct val="0"/>
              </a:spcBef>
              <a:buFont typeface="Arial" panose="020B0604020202020204" pitchFamily="34" charset="0"/>
              <a:buChar char="•"/>
            </a:pPr>
            <a:r>
              <a:rPr lang="en-GB" sz="2400" dirty="0">
                <a:solidFill>
                  <a:srgbClr val="121212"/>
                </a:solidFill>
                <a:latin typeface="Arial" panose="020B0604020202020204" pitchFamily="34" charset="0"/>
                <a:cs typeface="Arial" panose="020B0604020202020204" pitchFamily="34" charset="0"/>
              </a:rPr>
              <a:t>Η προώθηση της αυτοκατευθυνόμενης μάθησης προετοιμάζει τους εκπαιδευόμενους για την αυτονομία και την ευελιξία του σύγχρονου εργατικού δυναμικού.</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0E2B2827-770E-635D-11E8-867F5503D372}"/>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BE210D7C-B6B8-3D72-4F86-7E975462A71A}"/>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E030167-C9B9-C661-752E-C63E5859F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F2FBE963-4E4F-474E-4DB8-D234695FDC35}"/>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26377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7E692047-EFEB-913C-7106-6BB8FCC1D57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CA7EFD4-D345-CA4E-AC57-678BA71DCF88}"/>
              </a:ext>
            </a:extLst>
          </p:cNvPr>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a:extLst>
              <a:ext uri="{FF2B5EF4-FFF2-40B4-BE49-F238E27FC236}">
                <a16:creationId xmlns:a16="http://schemas.microsoft.com/office/drawing/2014/main" id="{EC9575FB-6428-F48C-F62B-AE94E772B142}"/>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1A5BDC94-52DD-9B01-D734-2D6B24D25BB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a:extLst>
              <a:ext uri="{FF2B5EF4-FFF2-40B4-BE49-F238E27FC236}">
                <a16:creationId xmlns:a16="http://schemas.microsoft.com/office/drawing/2014/main" id="{B05940BA-90B9-5863-FDD9-8AA6C87AAD2C}"/>
              </a:ext>
            </a:extLst>
          </p:cNvPr>
          <p:cNvSpPr txBox="1"/>
          <p:nvPr/>
        </p:nvSpPr>
        <p:spPr>
          <a:xfrm>
            <a:off x="508526" y="386887"/>
            <a:ext cx="12181388" cy="1997085"/>
          </a:xfrm>
          <a:prstGeom prst="rect">
            <a:avLst/>
          </a:prstGeom>
        </p:spPr>
        <p:txBody>
          <a:bodyPr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Η σημασία ενός ευέλικτου περιβάλλοντος</a:t>
            </a:r>
            <a:endParaRPr lang="en-US" sz="6999" spc="-69" dirty="0">
              <a:solidFill>
                <a:srgbClr val="033C5B"/>
              </a:solidFill>
              <a:latin typeface="Arial" panose="020B0604020202020204" pitchFamily="34" charset="0"/>
              <a:cs typeface="Arial" panose="020B0604020202020204" pitchFamily="34" charset="0"/>
            </a:endParaRPr>
          </a:p>
        </p:txBody>
      </p:sp>
      <p:sp>
        <p:nvSpPr>
          <p:cNvPr id="6" name="TextBox 6">
            <a:extLst>
              <a:ext uri="{FF2B5EF4-FFF2-40B4-BE49-F238E27FC236}">
                <a16:creationId xmlns:a16="http://schemas.microsoft.com/office/drawing/2014/main" id="{B0550295-BB7C-DC7C-81E8-57B16FC21D9C}"/>
              </a:ext>
            </a:extLst>
          </p:cNvPr>
          <p:cNvSpPr txBox="1"/>
          <p:nvPr/>
        </p:nvSpPr>
        <p:spPr>
          <a:xfrm>
            <a:off x="235273" y="4584347"/>
            <a:ext cx="7486199" cy="3197991"/>
          </a:xfrm>
          <a:prstGeom prst="rect">
            <a:avLst/>
          </a:prstGeom>
        </p:spPr>
        <p:txBody>
          <a:bodyPr wrap="square" lIns="0" tIns="0" rIns="0" bIns="0" rtlCol="0" anchor="t">
            <a:spAutoFit/>
          </a:bodyPr>
          <a:lstStyle/>
          <a:p>
            <a:pPr algn="ctr">
              <a:lnSpc>
                <a:spcPts val="3639"/>
              </a:lnSpc>
              <a:spcBef>
                <a:spcPct val="0"/>
              </a:spcBef>
            </a:pPr>
            <a:r>
              <a:rPr lang="en-GB" sz="2800" b="0" i="0" dirty="0">
                <a:effectLst/>
                <a:latin typeface="Arial" panose="020B0604020202020204" pitchFamily="34" charset="0"/>
                <a:cs typeface="Arial" panose="020B0604020202020204" pitchFamily="34" charset="0"/>
              </a:rPr>
              <a:t>Η πρωτοβουλία για τον Ευρωπαϊκό Χώρο Εκπαίδευσης αποσκοπεί στη δημιουργία ενός εκπαιδευτικού συστήματος χωρίς αποκλεισμούς, ενισχύοντας την ευελιξία των προγραμμάτων επαγγελματικής εκπαίδευσης και κατάρτισης, καθιστώντας τα προσιτά σε ένα ευρύτερο φάσμα εκπαιδευομένων.</a:t>
            </a:r>
            <a:endParaRPr lang="en-GB" sz="2400" dirty="0">
              <a:solidFill>
                <a:srgbClr val="121212"/>
              </a:solidFill>
              <a:latin typeface="Arial" panose="020B0604020202020204" pitchFamily="34" charset="0"/>
              <a:cs typeface="Arial" panose="020B0604020202020204" pitchFamily="34" charset="0"/>
            </a:endParaRPr>
          </a:p>
        </p:txBody>
      </p:sp>
      <p:grpSp>
        <p:nvGrpSpPr>
          <p:cNvPr id="9" name="Group 9">
            <a:extLst>
              <a:ext uri="{FF2B5EF4-FFF2-40B4-BE49-F238E27FC236}">
                <a16:creationId xmlns:a16="http://schemas.microsoft.com/office/drawing/2014/main" id="{87674F0E-1759-E636-26DD-520B597F535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F0E8FE43-B165-1320-4BB3-524F90D0CF7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a:extLst>
              <a:ext uri="{FF2B5EF4-FFF2-40B4-BE49-F238E27FC236}">
                <a16:creationId xmlns:a16="http://schemas.microsoft.com/office/drawing/2014/main" id="{39E89086-7CEE-42CB-D65F-BFDFD43A4AA0}"/>
              </a:ext>
            </a:extLst>
          </p:cNvPr>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5F5CECCA-2213-A6F0-39ED-AF005D25B3E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97763E17-578E-D559-20C0-06B6381F1803}"/>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9D78B38-8EA0-246F-493F-A25EFC6F8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2" name="Picture 11">
            <a:extLst>
              <a:ext uri="{FF2B5EF4-FFF2-40B4-BE49-F238E27FC236}">
                <a16:creationId xmlns:a16="http://schemas.microsoft.com/office/drawing/2014/main" id="{05421B24-E00C-C4B2-2A38-BAE15B96F14C}"/>
              </a:ext>
            </a:extLst>
          </p:cNvPr>
          <p:cNvPicPr>
            <a:picLocks noChangeAspect="1"/>
          </p:cNvPicPr>
          <p:nvPr/>
        </p:nvPicPr>
        <p:blipFill>
          <a:blip r:embed="rId5"/>
          <a:stretch>
            <a:fillRect/>
          </a:stretch>
        </p:blipFill>
        <p:spPr>
          <a:xfrm>
            <a:off x="918153" y="2987318"/>
            <a:ext cx="5635047" cy="1597029"/>
          </a:xfrm>
          <a:prstGeom prst="rect">
            <a:avLst/>
          </a:prstGeom>
          <a:ln>
            <a:noFill/>
          </a:ln>
          <a:effectLst>
            <a:softEdge rad="112500"/>
          </a:effectLst>
        </p:spPr>
      </p:pic>
      <p:sp>
        <p:nvSpPr>
          <p:cNvPr id="13" name="TextBox 6">
            <a:extLst>
              <a:ext uri="{FF2B5EF4-FFF2-40B4-BE49-F238E27FC236}">
                <a16:creationId xmlns:a16="http://schemas.microsoft.com/office/drawing/2014/main" id="{8DF6D2DE-3826-8CB5-B180-15829E886B01}"/>
              </a:ext>
            </a:extLst>
          </p:cNvPr>
          <p:cNvSpPr txBox="1"/>
          <p:nvPr/>
        </p:nvSpPr>
        <p:spPr>
          <a:xfrm>
            <a:off x="506572" y="8069807"/>
            <a:ext cx="6616705" cy="492443"/>
          </a:xfrm>
          <a:prstGeom prst="rect">
            <a:avLst/>
          </a:prstGeom>
        </p:spPr>
        <p:txBody>
          <a:bodyPr wrap="square" lIns="0" tIns="0" rIns="0" bIns="0" rtlCol="0" anchor="t">
            <a:spAutoFit/>
          </a:bodyPr>
          <a:lstStyle/>
          <a:p>
            <a:pPr algn="ctr">
              <a:spcBef>
                <a:spcPct val="0"/>
              </a:spcBef>
            </a:pPr>
            <a:r>
              <a:rPr lang="en-GB" sz="1600" b="0" i="1" dirty="0">
                <a:effectLst/>
                <a:latin typeface="Arial" panose="020B0604020202020204" pitchFamily="34" charset="0"/>
                <a:cs typeface="Arial" panose="020B0604020202020204" pitchFamily="34" charset="0"/>
              </a:rPr>
              <a:t>Σύνδεσμος: </a:t>
            </a:r>
            <a:r>
              <a:rPr lang="en-GB" sz="1600" b="0" i="1" dirty="0">
                <a:effectLst/>
                <a:latin typeface="Arial" panose="020B0604020202020204" pitchFamily="34" charset="0"/>
                <a:cs typeface="Arial" panose="020B0604020202020204" pitchFamily="34" charset="0"/>
                <a:hlinkClick r:id="rId6"/>
              </a:rPr>
              <a:t>https:</a:t>
            </a:r>
            <a:r>
              <a:rPr lang="en-GB" sz="1600" b="0" i="1" dirty="0">
                <a:effectLst/>
                <a:latin typeface="Arial" panose="020B0604020202020204" pitchFamily="34" charset="0"/>
                <a:cs typeface="Arial" panose="020B0604020202020204" pitchFamily="34" charset="0"/>
              </a:rPr>
              <a:t>//education.ec.europa.eu/education-levels/vocational-education-and-training/about-vocational-education-and-training </a:t>
            </a:r>
            <a:endParaRPr lang="en-GB" sz="1600" i="1" dirty="0">
              <a:solidFill>
                <a:srgbClr val="121212"/>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7B691B20-B9F1-0596-4156-1E56AA25A5E5}"/>
              </a:ext>
            </a:extLst>
          </p:cNvPr>
          <p:cNvPicPr>
            <a:picLocks noChangeAspect="1"/>
          </p:cNvPicPr>
          <p:nvPr/>
        </p:nvPicPr>
        <p:blipFill>
          <a:blip r:embed="rId7"/>
          <a:stretch>
            <a:fillRect/>
          </a:stretch>
        </p:blipFill>
        <p:spPr>
          <a:xfrm>
            <a:off x="10096724" y="2921861"/>
            <a:ext cx="4534533" cy="1257475"/>
          </a:xfrm>
          <a:prstGeom prst="rect">
            <a:avLst/>
          </a:prstGeom>
          <a:ln>
            <a:noFill/>
          </a:ln>
          <a:effectLst>
            <a:softEdge rad="112500"/>
          </a:effectLst>
        </p:spPr>
      </p:pic>
      <p:sp>
        <p:nvSpPr>
          <p:cNvPr id="19" name="TextBox 6">
            <a:extLst>
              <a:ext uri="{FF2B5EF4-FFF2-40B4-BE49-F238E27FC236}">
                <a16:creationId xmlns:a16="http://schemas.microsoft.com/office/drawing/2014/main" id="{D0FC37D6-668D-7C7B-D1D3-0563146A439D}"/>
              </a:ext>
            </a:extLst>
          </p:cNvPr>
          <p:cNvSpPr txBox="1"/>
          <p:nvPr/>
        </p:nvSpPr>
        <p:spPr>
          <a:xfrm>
            <a:off x="8885747" y="4493765"/>
            <a:ext cx="6793868" cy="2736327"/>
          </a:xfrm>
          <a:prstGeom prst="rect">
            <a:avLst/>
          </a:prstGeom>
        </p:spPr>
        <p:txBody>
          <a:bodyPr wrap="square" lIns="0" tIns="0" rIns="0" bIns="0" rtlCol="0" anchor="t">
            <a:spAutoFit/>
          </a:bodyPr>
          <a:lstStyle/>
          <a:p>
            <a:pPr algn="ctr">
              <a:lnSpc>
                <a:spcPts val="3639"/>
              </a:lnSpc>
              <a:spcBef>
                <a:spcPct val="0"/>
              </a:spcBef>
            </a:pPr>
            <a:r>
              <a:rPr lang="en-GB" sz="2800" b="0" i="0" dirty="0">
                <a:effectLst/>
                <a:latin typeface="Arial" panose="020B0604020202020204" pitchFamily="34" charset="0"/>
                <a:cs typeface="Arial" panose="020B0604020202020204" pitchFamily="34" charset="0"/>
              </a:rPr>
              <a:t>Η σύσταση του Συμβουλίου για την επαγγελματική εκπαίδευση και κατάρτιση με στόχο τη βιώσιμη ανταγωνιστικότητα περιγράφει αρχές για τη διασφάλιση της ποιότητας στα ευέλικτα συστήματα επαγγελματικής κατάρτισης.</a:t>
            </a:r>
            <a:endParaRPr lang="en-GB" sz="2800" dirty="0">
              <a:solidFill>
                <a:srgbClr val="121212"/>
              </a:solidFill>
              <a:latin typeface="Arial" panose="020B0604020202020204" pitchFamily="34" charset="0"/>
              <a:cs typeface="Arial" panose="020B0604020202020204" pitchFamily="34" charset="0"/>
            </a:endParaRPr>
          </a:p>
        </p:txBody>
      </p:sp>
      <p:sp>
        <p:nvSpPr>
          <p:cNvPr id="20" name="TextBox 6">
            <a:extLst>
              <a:ext uri="{FF2B5EF4-FFF2-40B4-BE49-F238E27FC236}">
                <a16:creationId xmlns:a16="http://schemas.microsoft.com/office/drawing/2014/main" id="{56AD64BB-470B-6D3E-75E1-2B02A8CDAECB}"/>
              </a:ext>
            </a:extLst>
          </p:cNvPr>
          <p:cNvSpPr txBox="1"/>
          <p:nvPr/>
        </p:nvSpPr>
        <p:spPr>
          <a:xfrm>
            <a:off x="9144000" y="7402898"/>
            <a:ext cx="6852505" cy="738664"/>
          </a:xfrm>
          <a:prstGeom prst="rect">
            <a:avLst/>
          </a:prstGeom>
        </p:spPr>
        <p:txBody>
          <a:bodyPr wrap="square" lIns="0" tIns="0" rIns="0" bIns="0" rtlCol="0" anchor="t">
            <a:spAutoFit/>
          </a:bodyPr>
          <a:lstStyle/>
          <a:p>
            <a:pPr algn="ctr">
              <a:spcBef>
                <a:spcPct val="0"/>
              </a:spcBef>
            </a:pPr>
            <a:r>
              <a:rPr lang="en-GB" sz="1600" b="0" i="1" dirty="0">
                <a:effectLst/>
                <a:latin typeface="Arial" panose="020B0604020202020204" pitchFamily="34" charset="0"/>
                <a:cs typeface="Arial" panose="020B0604020202020204" pitchFamily="34" charset="0"/>
              </a:rPr>
              <a:t>Σύνδεσμος: </a:t>
            </a:r>
            <a:r>
              <a:rPr lang="en-GB" sz="1600" b="0" i="1" dirty="0">
                <a:effectLst/>
                <a:latin typeface="Arial" panose="020B0604020202020204" pitchFamily="34" charset="0"/>
                <a:cs typeface="Arial" panose="020B0604020202020204" pitchFamily="34" charset="0"/>
                <a:hlinkClick r:id="rId8"/>
              </a:rPr>
              <a:t>https:</a:t>
            </a:r>
            <a:r>
              <a:rPr lang="en-GB" sz="1600" b="0" i="1" dirty="0">
                <a:effectLst/>
                <a:latin typeface="Arial" panose="020B0604020202020204" pitchFamily="34" charset="0"/>
                <a:cs typeface="Arial" panose="020B0604020202020204" pitchFamily="34" charset="0"/>
              </a:rPr>
              <a:t>//www.eumonitor.eu/9353000/1/j4nvhdlglbmvdzx_j9vvik7m1c3gyxp/vla0ekyy79qj </a:t>
            </a:r>
            <a:endParaRPr lang="en-GB" sz="1600" i="1" dirty="0">
              <a:solidFill>
                <a:srgbClr val="121212"/>
              </a:solidFill>
              <a:latin typeface="Arial" panose="020B0604020202020204" pitchFamily="34" charset="0"/>
              <a:cs typeface="Arial" panose="020B0604020202020204" pitchFamily="34" charset="0"/>
            </a:endParaRPr>
          </a:p>
        </p:txBody>
      </p:sp>
      <p:sp>
        <p:nvSpPr>
          <p:cNvPr id="11" name="TextBox 13">
            <a:extLst>
              <a:ext uri="{FF2B5EF4-FFF2-40B4-BE49-F238E27FC236}">
                <a16:creationId xmlns:a16="http://schemas.microsoft.com/office/drawing/2014/main" id="{40A8414E-83E4-72CC-A3F5-730E7E44F3F0}"/>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60603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3" name="AutoShape 3"/>
          <p:cNvSpPr/>
          <p:nvPr/>
        </p:nvSpPr>
        <p:spPr>
          <a:xfrm>
            <a:off x="-213919" y="-2717471"/>
            <a:ext cx="623379" cy="1434845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1" name="TextBox 11"/>
          <p:cNvSpPr txBox="1"/>
          <p:nvPr/>
        </p:nvSpPr>
        <p:spPr>
          <a:xfrm>
            <a:off x="818920" y="1168253"/>
            <a:ext cx="15030680" cy="923330"/>
          </a:xfrm>
          <a:prstGeom prst="rect">
            <a:avLst/>
          </a:prstGeom>
        </p:spPr>
        <p:txBody>
          <a:bodyPr wrap="square" lIns="0" tIns="0" rIns="0" bIns="0" rtlCol="0" anchor="t">
            <a:spAutoFit/>
          </a:bodyPr>
          <a:lstStyle/>
          <a:p>
            <a:r>
              <a:rPr lang="en-GB" sz="6000" spc="-87" dirty="0">
                <a:solidFill>
                  <a:srgbClr val="033C5B"/>
                </a:solidFill>
                <a:latin typeface="Arial" panose="020B0604020202020204" pitchFamily="34" charset="0"/>
                <a:cs typeface="Arial" panose="020B0604020202020204" pitchFamily="34" charset="0"/>
              </a:rPr>
              <a:t>Προώθηση θετικής μαθησιακής κουλτούρας</a:t>
            </a:r>
            <a:endParaRPr lang="en-US" sz="6000" spc="-87" dirty="0">
              <a:solidFill>
                <a:srgbClr val="033C5B"/>
              </a:solidFill>
              <a:latin typeface="Arial" panose="020B0604020202020204" pitchFamily="34" charset="0"/>
              <a:cs typeface="Arial" panose="020B0604020202020204" pitchFamily="34" charset="0"/>
            </a:endParaRPr>
          </a:p>
        </p:txBody>
      </p:sp>
      <p:sp>
        <p:nvSpPr>
          <p:cNvPr id="12" name="TextBox 12"/>
          <p:cNvSpPr txBox="1"/>
          <p:nvPr/>
        </p:nvSpPr>
        <p:spPr>
          <a:xfrm>
            <a:off x="1067228" y="2285414"/>
            <a:ext cx="15603082" cy="1356590"/>
          </a:xfrm>
          <a:prstGeom prst="rect">
            <a:avLst/>
          </a:prstGeom>
        </p:spPr>
        <p:txBody>
          <a:bodyPr wrap="square" lIns="0" tIns="0" rIns="0" bIns="0" rtlCol="0" anchor="t">
            <a:spAutoFit/>
          </a:bodyPr>
          <a:lstStyle/>
          <a:p>
            <a:pPr algn="ctr">
              <a:lnSpc>
                <a:spcPts val="3640"/>
              </a:lnSpc>
              <a:spcBef>
                <a:spcPct val="0"/>
              </a:spcBef>
            </a:pPr>
            <a:r>
              <a:rPr lang="en-GB" sz="2400" b="0" i="0" dirty="0">
                <a:effectLst/>
                <a:latin typeface="Arial" panose="020B0604020202020204" pitchFamily="34" charset="0"/>
                <a:cs typeface="Arial" panose="020B0604020202020204" pitchFamily="34" charset="0"/>
              </a:rPr>
              <a:t>Η προώθηση μιας θετικής μαθησιακής κουλτούρας στην επαγγελματική εκπαίδευση και κατάρτιση (ΕΕΚ) στην Ευρώπη είναι ζωτικής σημασίας για την ενίσχυση της δέσμευσης των μαθητών, την προώθηση της συμμετοχικότητας και την προετοιμασία των μαθητών για την ενεργό συμμετοχή τους στα κοινά.</a:t>
            </a:r>
            <a:endParaRPr lang="en-US" sz="2400" dirty="0">
              <a:solidFill>
                <a:srgbClr val="121212"/>
              </a:solidFill>
              <a:latin typeface="Arial" panose="020B0604020202020204" pitchFamily="34" charset="0"/>
              <a:cs typeface="Arial" panose="020B0604020202020204" pitchFamily="34" charset="0"/>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17" name="Freeform 11">
            <a:extLst>
              <a:ext uri="{FF2B5EF4-FFF2-40B4-BE49-F238E27FC236}">
                <a16:creationId xmlns:a16="http://schemas.microsoft.com/office/drawing/2014/main" id="{7E7354A7-C86F-C6EC-DE4B-3AC57C85424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4DA4A35C-A069-6C7E-4BDD-C6711F26032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B6A9263E-B7BA-4EF0-72F0-F568DC87E4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21" name="TextBox 12">
            <a:extLst>
              <a:ext uri="{FF2B5EF4-FFF2-40B4-BE49-F238E27FC236}">
                <a16:creationId xmlns:a16="http://schemas.microsoft.com/office/drawing/2014/main" id="{0037E5C9-5F85-7587-B69B-443AE72B9150}"/>
              </a:ext>
            </a:extLst>
          </p:cNvPr>
          <p:cNvSpPr txBox="1"/>
          <p:nvPr/>
        </p:nvSpPr>
        <p:spPr>
          <a:xfrm>
            <a:off x="587687" y="3860140"/>
            <a:ext cx="6781372" cy="923330"/>
          </a:xfrm>
          <a:prstGeom prst="rect">
            <a:avLst/>
          </a:prstGeom>
        </p:spPr>
        <p:txBody>
          <a:bodyPr wrap="square" lIns="0" tIns="0" rIns="0" bIns="0" rtlCol="0" anchor="t">
            <a:spAutoFit/>
          </a:bodyPr>
          <a:lstStyle/>
          <a:p>
            <a:pPr algn="ctr">
              <a:lnSpc>
                <a:spcPts val="3640"/>
              </a:lnSpc>
              <a:spcBef>
                <a:spcPct val="0"/>
              </a:spcBef>
            </a:pPr>
            <a:r>
              <a:rPr lang="de-DE" sz="2800" b="1" i="0" dirty="0">
                <a:effectLst/>
                <a:latin typeface="Arial" panose="020B0604020202020204" pitchFamily="34" charset="0"/>
                <a:cs typeface="Arial" panose="020B0604020202020204" pitchFamily="34" charset="0"/>
              </a:rPr>
              <a:t>Καθοδήγηση του Συμβουλίου της Ευρώπης</a:t>
            </a:r>
            <a:endParaRPr lang="en-US" sz="2600" b="1" dirty="0">
              <a:solidFill>
                <a:srgbClr val="121212"/>
              </a:solidFill>
              <a:latin typeface="Arial" panose="020B0604020202020204" pitchFamily="34" charset="0"/>
              <a:cs typeface="Arial" panose="020B0604020202020204" pitchFamily="34" charset="0"/>
            </a:endParaRPr>
          </a:p>
        </p:txBody>
      </p:sp>
      <p:pic>
        <p:nvPicPr>
          <p:cNvPr id="23" name="Picture 22" descr="A blue and white flag with yellow stars and a circle in the middle&#10;&#10;Description automatically generated">
            <a:extLst>
              <a:ext uri="{FF2B5EF4-FFF2-40B4-BE49-F238E27FC236}">
                <a16:creationId xmlns:a16="http://schemas.microsoft.com/office/drawing/2014/main" id="{C930CEB0-884D-6CAF-0B3F-925F803EC5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6455" y="4730395"/>
            <a:ext cx="2219325" cy="1774206"/>
          </a:xfrm>
          <a:prstGeom prst="rect">
            <a:avLst/>
          </a:prstGeom>
        </p:spPr>
      </p:pic>
      <p:sp>
        <p:nvSpPr>
          <p:cNvPr id="24" name="TextBox 12">
            <a:extLst>
              <a:ext uri="{FF2B5EF4-FFF2-40B4-BE49-F238E27FC236}">
                <a16:creationId xmlns:a16="http://schemas.microsoft.com/office/drawing/2014/main" id="{FC409679-B59F-58DC-6A1C-D61164C77C84}"/>
              </a:ext>
            </a:extLst>
          </p:cNvPr>
          <p:cNvSpPr txBox="1"/>
          <p:nvPr/>
        </p:nvSpPr>
        <p:spPr>
          <a:xfrm>
            <a:off x="1212207" y="6443394"/>
            <a:ext cx="5163682" cy="2245487"/>
          </a:xfrm>
          <a:prstGeom prst="rect">
            <a:avLst/>
          </a:prstGeom>
        </p:spPr>
        <p:txBody>
          <a:bodyPr wrap="square" lIns="0" tIns="0" rIns="0" bIns="0" rtlCol="0" anchor="t">
            <a:spAutoFit/>
          </a:bodyPr>
          <a:lstStyle/>
          <a:p>
            <a:pPr algn="ctr">
              <a:lnSpc>
                <a:spcPts val="3640"/>
              </a:lnSpc>
              <a:spcBef>
                <a:spcPct val="0"/>
              </a:spcBef>
            </a:pPr>
            <a:r>
              <a:rPr lang="en-GB" b="0" i="0" dirty="0">
                <a:effectLst/>
                <a:latin typeface="Arial" panose="020B0604020202020204" pitchFamily="34" charset="0"/>
                <a:cs typeface="Arial" panose="020B0604020202020204" pitchFamily="34" charset="0"/>
              </a:rPr>
              <a:t>Το Συμβούλιο της Ευρώπης έχει αναπτύξει κατευθυντήριες γραμμές για την ενσωμάτωση των ικανοτήτων για τη δημοκρατική κουλτούρα (CDC) στην ΕΕΚ.  Περισσότερες πληροφορίες μπορείτε να βρείτε </a:t>
            </a:r>
            <a:r>
              <a:rPr lang="en-GB" b="0" i="0" dirty="0">
                <a:effectLst/>
                <a:latin typeface="Arial" panose="020B0604020202020204" pitchFamily="34" charset="0"/>
                <a:cs typeface="Arial" panose="020B0604020202020204" pitchFamily="34" charset="0"/>
                <a:hlinkClick r:id="rId8"/>
              </a:rPr>
              <a:t>εδώ</a:t>
            </a:r>
            <a:r>
              <a:rPr lang="en-GB" b="0" i="0" dirty="0">
                <a:effectLst/>
                <a:latin typeface="Arial" panose="020B0604020202020204" pitchFamily="34" charset="0"/>
                <a:cs typeface="Arial" panose="020B0604020202020204" pitchFamily="34" charset="0"/>
              </a:rPr>
              <a:t>.</a:t>
            </a:r>
          </a:p>
        </p:txBody>
      </p:sp>
      <p:sp>
        <p:nvSpPr>
          <p:cNvPr id="25" name="TextBox 12">
            <a:extLst>
              <a:ext uri="{FF2B5EF4-FFF2-40B4-BE49-F238E27FC236}">
                <a16:creationId xmlns:a16="http://schemas.microsoft.com/office/drawing/2014/main" id="{73C88314-3CFB-C0FE-1C95-4FD207F918D3}"/>
              </a:ext>
            </a:extLst>
          </p:cNvPr>
          <p:cNvSpPr txBox="1"/>
          <p:nvPr/>
        </p:nvSpPr>
        <p:spPr>
          <a:xfrm>
            <a:off x="8874398" y="4505013"/>
            <a:ext cx="4083438" cy="428002"/>
          </a:xfrm>
          <a:prstGeom prst="rect">
            <a:avLst/>
          </a:prstGeom>
        </p:spPr>
        <p:txBody>
          <a:bodyPr wrap="square" lIns="0" tIns="0" rIns="0" bIns="0" rtlCol="0" anchor="t">
            <a:spAutoFit/>
          </a:bodyPr>
          <a:lstStyle/>
          <a:p>
            <a:pPr algn="ctr">
              <a:lnSpc>
                <a:spcPts val="3640"/>
              </a:lnSpc>
              <a:spcBef>
                <a:spcPct val="0"/>
              </a:spcBef>
            </a:pPr>
            <a:r>
              <a:rPr lang="de-DE" sz="2800" b="1" i="0" dirty="0">
                <a:effectLst/>
                <a:latin typeface="Arial" panose="020B0604020202020204" pitchFamily="34" charset="0"/>
                <a:cs typeface="Arial" panose="020B0604020202020204" pitchFamily="34" charset="0"/>
              </a:rPr>
              <a:t>CEDEFOP</a:t>
            </a:r>
            <a:endParaRPr lang="en-US" sz="2600" b="1" dirty="0">
              <a:solidFill>
                <a:srgbClr val="121212"/>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A7405974-098D-A9A6-F87A-57AF488ACAC5}"/>
              </a:ext>
            </a:extLst>
          </p:cNvPr>
          <p:cNvPicPr>
            <a:picLocks noChangeAspect="1"/>
          </p:cNvPicPr>
          <p:nvPr/>
        </p:nvPicPr>
        <p:blipFill>
          <a:blip r:embed="rId9"/>
          <a:stretch>
            <a:fillRect/>
          </a:stretch>
        </p:blipFill>
        <p:spPr>
          <a:xfrm>
            <a:off x="9539497" y="5268311"/>
            <a:ext cx="2905424" cy="1175083"/>
          </a:xfrm>
          <a:prstGeom prst="rect">
            <a:avLst/>
          </a:prstGeom>
        </p:spPr>
      </p:pic>
      <p:sp>
        <p:nvSpPr>
          <p:cNvPr id="28" name="TextBox 12">
            <a:extLst>
              <a:ext uri="{FF2B5EF4-FFF2-40B4-BE49-F238E27FC236}">
                <a16:creationId xmlns:a16="http://schemas.microsoft.com/office/drawing/2014/main" id="{10F1894F-ABCF-6F2B-A007-3A72C38138C0}"/>
              </a:ext>
            </a:extLst>
          </p:cNvPr>
          <p:cNvSpPr txBox="1"/>
          <p:nvPr/>
        </p:nvSpPr>
        <p:spPr>
          <a:xfrm>
            <a:off x="6971710" y="6450851"/>
            <a:ext cx="9258890" cy="2308324"/>
          </a:xfrm>
          <a:prstGeom prst="rect">
            <a:avLst/>
          </a:prstGeom>
        </p:spPr>
        <p:txBody>
          <a:bodyPr wrap="square" lIns="0" tIns="0" rIns="0" bIns="0" rtlCol="0" anchor="t">
            <a:spAutoFit/>
          </a:bodyPr>
          <a:lstStyle/>
          <a:p>
            <a:pPr algn="ctr">
              <a:lnSpc>
                <a:spcPts val="3640"/>
              </a:lnSpc>
              <a:spcBef>
                <a:spcPct val="0"/>
              </a:spcBef>
            </a:pPr>
            <a:r>
              <a:rPr lang="en-GB" b="0" i="0" dirty="0">
                <a:effectLst/>
                <a:latin typeface="Arial" panose="020B0604020202020204" pitchFamily="34" charset="0"/>
                <a:cs typeface="Arial" panose="020B0604020202020204" pitchFamily="34" charset="0"/>
              </a:rPr>
              <a:t>Η έρευνα </a:t>
            </a:r>
            <a:r>
              <a:rPr lang="en-GB" b="0" i="0" dirty="0" err="1">
                <a:effectLst/>
                <a:latin typeface="Arial" panose="020B0604020202020204" pitchFamily="34" charset="0"/>
                <a:cs typeface="Arial" panose="020B0604020202020204" pitchFamily="34" charset="0"/>
              </a:rPr>
              <a:t>του Cedefop </a:t>
            </a:r>
            <a:r>
              <a:rPr lang="en-GB" b="0" i="0" dirty="0">
                <a:effectLst/>
                <a:latin typeface="Arial" panose="020B0604020202020204" pitchFamily="34" charset="0"/>
                <a:cs typeface="Arial" panose="020B0604020202020204" pitchFamily="34" charset="0"/>
              </a:rPr>
              <a:t>υπογραμμίζει τη σημασία της ενίσχυσης της συνιστώσας της γενικής εκπαίδευσης στο πλαίσιο των προγραμμάτων ΕΕΚ. Με την ενσωμάτωση των γενικών δεξιοτήτων στα επαγγελματικά προγράμματα σπουδών, η ΕΕΚ μπορεί να προσφέρει μια πιο ολιστική εκπαιδευτική εμπειρία που ενισχύει την απασχολησιμότητα και την προσαρμοστικότητα.  Περισσότερες πληροφορίες μπορείτε να βρείτε </a:t>
            </a:r>
            <a:r>
              <a:rPr lang="en-GB" b="0" i="0" dirty="0">
                <a:effectLst/>
                <a:latin typeface="Arial" panose="020B0604020202020204" pitchFamily="34" charset="0"/>
                <a:cs typeface="Arial" panose="020B0604020202020204" pitchFamily="34" charset="0"/>
                <a:hlinkClick r:id="rId10"/>
              </a:rPr>
              <a:t>εδώ</a:t>
            </a:r>
            <a:r>
              <a:rPr lang="en-GB" b="0" i="0" dirty="0">
                <a:effectLst/>
                <a:latin typeface="Arial" panose="020B0604020202020204" pitchFamily="34" charset="0"/>
                <a:cs typeface="Arial" panose="020B0604020202020204" pitchFamily="34" charset="0"/>
              </a:rPr>
              <a:t>.</a:t>
            </a:r>
          </a:p>
        </p:txBody>
      </p:sp>
      <p:sp>
        <p:nvSpPr>
          <p:cNvPr id="13" name="TextBox 13">
            <a:extLst>
              <a:ext uri="{FF2B5EF4-FFF2-40B4-BE49-F238E27FC236}">
                <a16:creationId xmlns:a16="http://schemas.microsoft.com/office/drawing/2014/main" id="{7BA10DA1-2E16-F59D-8FE4-00ECC851BD27}"/>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A294C-60E6-C6E0-D6C5-85B626C6996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82F479F-DEEA-843A-C3BC-BFCEA09B6E4C}"/>
              </a:ext>
            </a:extLst>
          </p:cNvPr>
          <p:cNvSpPr/>
          <p:nvPr/>
        </p:nvSpPr>
        <p:spPr>
          <a:xfrm>
            <a:off x="17041242" y="-2062956"/>
            <a:ext cx="1246758" cy="10437232"/>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D0A1DCAE-59F5-9F1F-E22B-605F033F0983}"/>
              </a:ext>
            </a:extLst>
          </p:cNvPr>
          <p:cNvSpPr/>
          <p:nvPr/>
        </p:nvSpPr>
        <p:spPr>
          <a:xfrm>
            <a:off x="-213919" y="-2717471"/>
            <a:ext cx="623379" cy="1434845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AutoShape 4">
            <a:extLst>
              <a:ext uri="{FF2B5EF4-FFF2-40B4-BE49-F238E27FC236}">
                <a16:creationId xmlns:a16="http://schemas.microsoft.com/office/drawing/2014/main" id="{9854925A-1C4C-E193-608D-5415E94FE3FB}"/>
              </a:ext>
            </a:extLst>
          </p:cNvPr>
          <p:cNvSpPr/>
          <p:nvPr/>
        </p:nvSpPr>
        <p:spPr>
          <a:xfrm rot="-5400000">
            <a:off x="8522371" y="-8522371"/>
            <a:ext cx="1246758" cy="18291501"/>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5" name="Freeform 5">
            <a:extLst>
              <a:ext uri="{FF2B5EF4-FFF2-40B4-BE49-F238E27FC236}">
                <a16:creationId xmlns:a16="http://schemas.microsoft.com/office/drawing/2014/main" id="{B1EC376D-037A-1F38-FB21-1650B17C414B}"/>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F277C3CD-9823-B7FD-C3D2-0B9C49548362}"/>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grpSp>
        <p:nvGrpSpPr>
          <p:cNvPr id="7" name="Group 7">
            <a:extLst>
              <a:ext uri="{FF2B5EF4-FFF2-40B4-BE49-F238E27FC236}">
                <a16:creationId xmlns:a16="http://schemas.microsoft.com/office/drawing/2014/main" id="{CBAE5AE6-D882-AE96-2444-144CA9F4E9E8}"/>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7769933A-3403-319F-6350-8E00C206602D}"/>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grpSp>
        <p:nvGrpSpPr>
          <p:cNvPr id="9" name="Group 9">
            <a:extLst>
              <a:ext uri="{FF2B5EF4-FFF2-40B4-BE49-F238E27FC236}">
                <a16:creationId xmlns:a16="http://schemas.microsoft.com/office/drawing/2014/main" id="{C5C06B2D-8183-891B-992D-024DBB1A67C6}"/>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B2D7D0FC-3823-C389-8E53-402822BEA37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1" name="TextBox 11">
            <a:extLst>
              <a:ext uri="{FF2B5EF4-FFF2-40B4-BE49-F238E27FC236}">
                <a16:creationId xmlns:a16="http://schemas.microsoft.com/office/drawing/2014/main" id="{FF6A9E94-5508-2128-FB79-FDB7CAE52CED}"/>
              </a:ext>
            </a:extLst>
          </p:cNvPr>
          <p:cNvSpPr txBox="1"/>
          <p:nvPr/>
        </p:nvSpPr>
        <p:spPr>
          <a:xfrm>
            <a:off x="818920" y="1360460"/>
            <a:ext cx="15030680" cy="1661993"/>
          </a:xfrm>
          <a:prstGeom prst="rect">
            <a:avLst/>
          </a:prstGeom>
        </p:spPr>
        <p:txBody>
          <a:bodyPr wrap="square" lIns="0" tIns="0" rIns="0" bIns="0" rtlCol="0" anchor="t">
            <a:spAutoFit/>
          </a:bodyPr>
          <a:lstStyle/>
          <a:p>
            <a:r>
              <a:rPr lang="en-GB" sz="5400" spc="-87" dirty="0">
                <a:solidFill>
                  <a:srgbClr val="033C5B"/>
                </a:solidFill>
                <a:latin typeface="Arial" panose="020B0604020202020204" pitchFamily="34" charset="0"/>
                <a:cs typeface="Arial" panose="020B0604020202020204" pitchFamily="34" charset="0"/>
              </a:rPr>
              <a:t>Προώθηση μιας θετικής μαθησιακής κουλτούρας: ΠΏΣ;</a:t>
            </a:r>
            <a:endParaRPr lang="en-US" sz="5400" spc="-87" dirty="0">
              <a:solidFill>
                <a:srgbClr val="033C5B"/>
              </a:solidFill>
              <a:latin typeface="Arial" panose="020B0604020202020204" pitchFamily="34" charset="0"/>
              <a:cs typeface="Arial" panose="020B0604020202020204" pitchFamily="34" charset="0"/>
            </a:endParaRPr>
          </a:p>
        </p:txBody>
      </p:sp>
      <p:sp>
        <p:nvSpPr>
          <p:cNvPr id="12" name="TextBox 12">
            <a:extLst>
              <a:ext uri="{FF2B5EF4-FFF2-40B4-BE49-F238E27FC236}">
                <a16:creationId xmlns:a16="http://schemas.microsoft.com/office/drawing/2014/main" id="{83ABF8A9-0A05-FEF1-AFC8-70662F1C7D0A}"/>
              </a:ext>
            </a:extLst>
          </p:cNvPr>
          <p:cNvSpPr txBox="1"/>
          <p:nvPr/>
        </p:nvSpPr>
        <p:spPr>
          <a:xfrm>
            <a:off x="795731" y="2951983"/>
            <a:ext cx="16268700" cy="5963171"/>
          </a:xfrm>
          <a:prstGeom prst="rect">
            <a:avLst/>
          </a:prstGeom>
        </p:spPr>
        <p:txBody>
          <a:bodyPr wrap="square" lIns="0" tIns="0" rIns="0" bIns="0" rtlCol="0" anchor="t">
            <a:spAutoFit/>
          </a:bodyPr>
          <a:lstStyle/>
          <a:p>
            <a:pPr>
              <a:lnSpc>
                <a:spcPts val="3640"/>
              </a:lnSpc>
              <a:spcBef>
                <a:spcPct val="0"/>
              </a:spcBef>
            </a:pPr>
            <a:r>
              <a:rPr lang="en-GB" sz="2000" b="1" dirty="0">
                <a:solidFill>
                  <a:srgbClr val="121212"/>
                </a:solidFill>
                <a:latin typeface="Arial" panose="020B0604020202020204" pitchFamily="34" charset="0"/>
                <a:cs typeface="Arial" panose="020B0604020202020204" pitchFamily="34" charset="0"/>
              </a:rPr>
              <a:t>Προωθήστε τη συμμετοχικότητα και γιορτάστε τη διαφορετικότητα:</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Διεξαγωγή τακτικών εκπαιδευτικών συνεδριών σχετικά με την πολιτισμική επάρκεια και την ενσωμάτωση για το προσωπικό και τους εκπαιδευόμενους.</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Δημιουργήστε πλατφόρμες για την ανταλλαγή διαφορετικών προοπτικών και εμπειριών, όπως πολυπολιτισμικές εκδηλώσεις ή φόρουμ συζητήσεων.</a:t>
            </a:r>
          </a:p>
          <a:p>
            <a:pPr>
              <a:lnSpc>
                <a:spcPts val="3640"/>
              </a:lnSpc>
              <a:spcBef>
                <a:spcPct val="0"/>
              </a:spcBef>
            </a:pPr>
            <a:r>
              <a:rPr lang="en-GB" sz="2000" b="1" dirty="0">
                <a:solidFill>
                  <a:srgbClr val="121212"/>
                </a:solidFill>
                <a:latin typeface="Arial" panose="020B0604020202020204" pitchFamily="34" charset="0"/>
                <a:cs typeface="Arial" panose="020B0604020202020204" pitchFamily="34" charset="0"/>
              </a:rPr>
              <a:t>Ενθαρρύνετε τη συνεργασία και την ομαδική εργασία:</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Αξιοποιήστε τη μάθηση βάσει έργου που απαιτεί ομαδική εργασία και επίλυση προβλημάτων σε ομάδες.</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Δημιουργήστε προγράμματα καθοδήγησης από ομοτίμους, όπου οι εκπαιδευόμενοι μπορούν να μοιράζονται τις γνώσεις τους και να υποστηρίζουν ο ένας την ανάπτυξη του άλλου.</a:t>
            </a:r>
          </a:p>
          <a:p>
            <a:pPr>
              <a:lnSpc>
                <a:spcPts val="3640"/>
              </a:lnSpc>
              <a:spcBef>
                <a:spcPct val="0"/>
              </a:spcBef>
            </a:pPr>
            <a:r>
              <a:rPr lang="en-GB" sz="2000" b="1" dirty="0">
                <a:solidFill>
                  <a:srgbClr val="121212"/>
                </a:solidFill>
                <a:latin typeface="Arial" panose="020B0604020202020204" pitchFamily="34" charset="0"/>
                <a:cs typeface="Arial" panose="020B0604020202020204" pitchFamily="34" charset="0"/>
              </a:rPr>
              <a:t>Εξασφάλιση ανοικτής επικοινωνίας:</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Καθιέρωση σαφών διαύλων ανατροφοδότησης μεταξύ εκπαιδευτικών και εκπαιδευομένων, συμπεριλαμβανομένων τακτικών ελέγχων και ανοικτών ωρών γραφείου.</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Ενθαρρύνετε ένα περιβάλλον στην τάξη όπου οι ερωτήσεις και η περιέργεια είναι ευπρόσδεκτες και εκτιμώνται.</a:t>
            </a:r>
            <a:endParaRPr lang="en-US" sz="2000" dirty="0">
              <a:solidFill>
                <a:srgbClr val="121212"/>
              </a:solidFill>
              <a:latin typeface="Arial" panose="020B0604020202020204" pitchFamily="34" charset="0"/>
              <a:cs typeface="Arial" panose="020B0604020202020204" pitchFamily="34" charset="0"/>
            </a:endParaRPr>
          </a:p>
        </p:txBody>
      </p:sp>
      <p:sp>
        <p:nvSpPr>
          <p:cNvPr id="16" name="AutoShape 16">
            <a:extLst>
              <a:ext uri="{FF2B5EF4-FFF2-40B4-BE49-F238E27FC236}">
                <a16:creationId xmlns:a16="http://schemas.microsoft.com/office/drawing/2014/main" id="{31BD6023-52E9-DC55-9F4A-8978A273BAC4}"/>
              </a:ext>
            </a:extLst>
          </p:cNvPr>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17" name="Freeform 11">
            <a:extLst>
              <a:ext uri="{FF2B5EF4-FFF2-40B4-BE49-F238E27FC236}">
                <a16:creationId xmlns:a16="http://schemas.microsoft.com/office/drawing/2014/main" id="{FD73A5A3-7578-BB24-A498-CA93778599D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1DD9DA39-6F71-9D28-C375-F05F46F3724C}"/>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E840EDD9-B2F6-3CE3-1FBD-B50E0C5C76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3" name="TextBox 13">
            <a:extLst>
              <a:ext uri="{FF2B5EF4-FFF2-40B4-BE49-F238E27FC236}">
                <a16:creationId xmlns:a16="http://schemas.microsoft.com/office/drawing/2014/main" id="{239D2D41-1F99-2701-C7E9-5C85FE263BDE}"/>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74781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3" name="AutoShape 3"/>
          <p:cNvSpPr/>
          <p:nvPr/>
        </p:nvSpPr>
        <p:spPr>
          <a:xfrm>
            <a:off x="-213919" y="-2717471"/>
            <a:ext cx="623379" cy="1434845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1" name="TextBox 11"/>
          <p:cNvSpPr txBox="1"/>
          <p:nvPr/>
        </p:nvSpPr>
        <p:spPr>
          <a:xfrm>
            <a:off x="818920" y="1579139"/>
            <a:ext cx="14878280" cy="1846659"/>
          </a:xfrm>
          <a:prstGeom prst="rect">
            <a:avLst/>
          </a:prstGeom>
        </p:spPr>
        <p:txBody>
          <a:bodyPr wrap="square" lIns="0" tIns="0" rIns="0" bIns="0" rtlCol="0" anchor="t">
            <a:spAutoFit/>
          </a:bodyPr>
          <a:lstStyle/>
          <a:p>
            <a:r>
              <a:rPr lang="en-GB" sz="6000" spc="-87" dirty="0">
                <a:solidFill>
                  <a:srgbClr val="033C5B"/>
                </a:solidFill>
                <a:latin typeface="Arial" panose="020B0604020202020204" pitchFamily="34" charset="0"/>
                <a:cs typeface="Arial" panose="020B0604020202020204" pitchFamily="34" charset="0"/>
              </a:rPr>
              <a:t>Προώθηση μιας θετικής μαθησιακής κουλτούρας: ΠΏΣ;</a:t>
            </a:r>
            <a:endParaRPr lang="en-US" sz="6000" spc="-87" dirty="0">
              <a:solidFill>
                <a:srgbClr val="033C5B"/>
              </a:solidFill>
              <a:latin typeface="Arial" panose="020B0604020202020204" pitchFamily="34" charset="0"/>
              <a:cs typeface="Arial" panose="020B0604020202020204" pitchFamily="34" charset="0"/>
            </a:endParaRPr>
          </a:p>
        </p:txBody>
      </p:sp>
      <p:sp>
        <p:nvSpPr>
          <p:cNvPr id="12" name="TextBox 12"/>
          <p:cNvSpPr txBox="1"/>
          <p:nvPr/>
        </p:nvSpPr>
        <p:spPr>
          <a:xfrm>
            <a:off x="1128540" y="3457397"/>
            <a:ext cx="15603082" cy="4097981"/>
          </a:xfrm>
          <a:prstGeom prst="rect">
            <a:avLst/>
          </a:prstGeom>
        </p:spPr>
        <p:txBody>
          <a:bodyPr wrap="square" lIns="0" tIns="0" rIns="0" bIns="0" rtlCol="0" anchor="t">
            <a:spAutoFit/>
          </a:bodyPr>
          <a:lstStyle/>
          <a:p>
            <a:pPr>
              <a:lnSpc>
                <a:spcPts val="3640"/>
              </a:lnSpc>
              <a:spcBef>
                <a:spcPct val="0"/>
              </a:spcBef>
            </a:pPr>
            <a:r>
              <a:rPr lang="en-GB" sz="2000" b="1" dirty="0">
                <a:solidFill>
                  <a:srgbClr val="121212"/>
                </a:solidFill>
                <a:latin typeface="Arial" panose="020B0604020202020204" pitchFamily="34" charset="0"/>
                <a:cs typeface="Arial" panose="020B0604020202020204" pitchFamily="34" charset="0"/>
              </a:rPr>
              <a:t>Δημιουργήστε αμοιβαίο σεβασμό και εμπιστοσύνη:</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Να αποτελεί πρότυπο </a:t>
            </a:r>
            <a:r>
              <a:rPr lang="en-GB" sz="2000" dirty="0" err="1">
                <a:solidFill>
                  <a:srgbClr val="121212"/>
                </a:solidFill>
                <a:latin typeface="Arial" panose="020B0604020202020204" pitchFamily="34" charset="0"/>
                <a:cs typeface="Arial" panose="020B0604020202020204" pitchFamily="34" charset="0"/>
              </a:rPr>
              <a:t>συμπεριφοράς </a:t>
            </a:r>
            <a:r>
              <a:rPr lang="en-GB" sz="2000" dirty="0">
                <a:solidFill>
                  <a:srgbClr val="121212"/>
                </a:solidFill>
                <a:latin typeface="Arial" panose="020B0604020202020204" pitchFamily="34" charset="0"/>
                <a:cs typeface="Arial" panose="020B0604020202020204" pitchFamily="34" charset="0"/>
              </a:rPr>
              <a:t>και επικοινωνίας με σεβασμό σε κάθε αλληλεπίδραση, δίνοντας τον τόνο σε ολόκληρη τη μαθησιακή κοινότητα.</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Να αναπτύσσουν συμφωνίες κοινότητας σε συνεργασία με τους μαθητές, περιγράφοντας τις προσδοκίες για αμοιβαίο σεβασμό και εμπιστοσύνη.</a:t>
            </a:r>
          </a:p>
          <a:p>
            <a:pPr>
              <a:lnSpc>
                <a:spcPts val="3640"/>
              </a:lnSpc>
              <a:spcBef>
                <a:spcPct val="0"/>
              </a:spcBef>
            </a:pPr>
            <a:r>
              <a:rPr lang="en-GB" sz="2000" b="1" dirty="0">
                <a:solidFill>
                  <a:srgbClr val="121212"/>
                </a:solidFill>
                <a:latin typeface="Arial" panose="020B0604020202020204" pitchFamily="34" charset="0"/>
                <a:cs typeface="Arial" panose="020B0604020202020204" pitchFamily="34" charset="0"/>
              </a:rPr>
              <a:t>Δέσμευση για συνεχή βελτίωση:</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Εφαρμόστε πρακτικές αναστοχασμού τόσο για τους εκπαιδευτικούς όσο και για τους εκπαιδευόμενους, όπως ημερολόγια μάθησης ή συνεδρίες ανατροφοδότησης, για να προωθήσετε μια κουλτούρα αυτοβελτίωσης.</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Να ενημερώνετε τακτικά τις μεθόδους και το υλικό διδασκαλίας με βάση την ανατροφοδότηση και τις νέες εξελίξεις στον τομέα</a:t>
            </a:r>
            <a:r>
              <a:rPr lang="en-GB" sz="2000" b="1" dirty="0">
                <a:solidFill>
                  <a:srgbClr val="121212"/>
                </a:solidFill>
                <a:latin typeface="Arial" panose="020B0604020202020204" pitchFamily="34" charset="0"/>
                <a:cs typeface="Arial" panose="020B0604020202020204" pitchFamily="34" charset="0"/>
              </a:rPr>
              <a:t>.</a:t>
            </a: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17" name="Freeform 11">
            <a:extLst>
              <a:ext uri="{FF2B5EF4-FFF2-40B4-BE49-F238E27FC236}">
                <a16:creationId xmlns:a16="http://schemas.microsoft.com/office/drawing/2014/main" id="{9D942C9E-6E65-53C3-6EC7-ACBB1B7294F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B4306ED8-E45A-89F2-F999-DEE58376F7F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1102A325-21C0-559B-67F4-2EE982FE37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3" name="TextBox 13">
            <a:extLst>
              <a:ext uri="{FF2B5EF4-FFF2-40B4-BE49-F238E27FC236}">
                <a16:creationId xmlns:a16="http://schemas.microsoft.com/office/drawing/2014/main" id="{63E2AE63-44D8-ACCA-933F-F5A0D747A530}"/>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891563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3" name="AutoShape 3"/>
          <p:cNvSpPr/>
          <p:nvPr/>
        </p:nvSpPr>
        <p:spPr>
          <a:xfrm>
            <a:off x="-213919" y="-2717471"/>
            <a:ext cx="623379" cy="1434845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1" name="TextBox 11"/>
          <p:cNvSpPr txBox="1"/>
          <p:nvPr/>
        </p:nvSpPr>
        <p:spPr>
          <a:xfrm>
            <a:off x="818920" y="1579139"/>
            <a:ext cx="16432102" cy="1846659"/>
          </a:xfrm>
          <a:prstGeom prst="rect">
            <a:avLst/>
          </a:prstGeom>
        </p:spPr>
        <p:txBody>
          <a:bodyPr wrap="square" lIns="0" tIns="0" rIns="0" bIns="0" rtlCol="0" anchor="t">
            <a:spAutoFit/>
          </a:bodyPr>
          <a:lstStyle/>
          <a:p>
            <a:r>
              <a:rPr lang="en-GB" sz="6000" spc="-87" dirty="0">
                <a:solidFill>
                  <a:srgbClr val="033C5B"/>
                </a:solidFill>
                <a:latin typeface="Arial" panose="020B0604020202020204" pitchFamily="34" charset="0"/>
                <a:cs typeface="Arial" panose="020B0604020202020204" pitchFamily="34" charset="0"/>
              </a:rPr>
              <a:t>Προώθηση μιας θετικής μαθησιακής κουλτούρας: ΠΏΣ;</a:t>
            </a:r>
            <a:endParaRPr lang="en-US" sz="6000" spc="-87" dirty="0">
              <a:solidFill>
                <a:srgbClr val="033C5B"/>
              </a:solidFill>
              <a:latin typeface="Arial" panose="020B0604020202020204" pitchFamily="34" charset="0"/>
              <a:cs typeface="Arial" panose="020B0604020202020204" pitchFamily="34" charset="0"/>
            </a:endParaRPr>
          </a:p>
        </p:txBody>
      </p:sp>
      <p:sp>
        <p:nvSpPr>
          <p:cNvPr id="12" name="TextBox 12"/>
          <p:cNvSpPr txBox="1"/>
          <p:nvPr/>
        </p:nvSpPr>
        <p:spPr>
          <a:xfrm>
            <a:off x="1091669" y="3833443"/>
            <a:ext cx="15603082" cy="4601196"/>
          </a:xfrm>
          <a:prstGeom prst="rect">
            <a:avLst/>
          </a:prstGeom>
        </p:spPr>
        <p:txBody>
          <a:bodyPr wrap="square" lIns="0" tIns="0" rIns="0" bIns="0" rtlCol="0" anchor="t">
            <a:spAutoFit/>
          </a:bodyPr>
          <a:lstStyle/>
          <a:p>
            <a:pPr>
              <a:lnSpc>
                <a:spcPts val="3640"/>
              </a:lnSpc>
              <a:spcBef>
                <a:spcPct val="0"/>
              </a:spcBef>
            </a:pPr>
            <a:r>
              <a:rPr lang="en-GB" sz="2000" b="1" dirty="0">
                <a:solidFill>
                  <a:srgbClr val="121212"/>
                </a:solidFill>
                <a:latin typeface="Arial" panose="020B0604020202020204" pitchFamily="34" charset="0"/>
                <a:cs typeface="Arial" panose="020B0604020202020204" pitchFamily="34" charset="0"/>
              </a:rPr>
              <a:t>Παρέχετε υποστήριξη και ενθάρρυνση:</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Ανάπτυξη ενός ολοκληρωμένου συστήματος υποστήριξης, που περιλαμβάνει ακαδημαϊκή υποστήριξη, </a:t>
            </a:r>
            <a:r>
              <a:rPr lang="en-GB" sz="2000" dirty="0" err="1">
                <a:solidFill>
                  <a:srgbClr val="121212"/>
                </a:solidFill>
                <a:latin typeface="Arial" panose="020B0604020202020204" pitchFamily="34" charset="0"/>
                <a:cs typeface="Arial" panose="020B0604020202020204" pitchFamily="34" charset="0"/>
              </a:rPr>
              <a:t>συμβουλευτική </a:t>
            </a:r>
            <a:r>
              <a:rPr lang="en-GB" sz="2000" dirty="0">
                <a:solidFill>
                  <a:srgbClr val="121212"/>
                </a:solidFill>
                <a:latin typeface="Arial" panose="020B0604020202020204" pitchFamily="34" charset="0"/>
                <a:cs typeface="Arial" panose="020B0604020202020204" pitchFamily="34" charset="0"/>
              </a:rPr>
              <a:t>σταδιοδρομίας και πόρους ψυχικής υγείας.</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Αναγνωρίζετε και γιορτάζετε τακτικά τα ατομικά και ομαδικά επιτεύγματα μέσω τελετών, ενημερωτικών δελτίων ή ανακοινώσεων στα μέσα κοινωνικής δικτύωσης.</a:t>
            </a:r>
          </a:p>
          <a:p>
            <a:pPr>
              <a:lnSpc>
                <a:spcPts val="3640"/>
              </a:lnSpc>
              <a:spcBef>
                <a:spcPct val="0"/>
              </a:spcBef>
            </a:pPr>
            <a:r>
              <a:rPr lang="en-GB" sz="2000" b="1" dirty="0">
                <a:solidFill>
                  <a:srgbClr val="121212"/>
                </a:solidFill>
                <a:latin typeface="Arial" panose="020B0604020202020204" pitchFamily="34" charset="0"/>
                <a:cs typeface="Arial" panose="020B0604020202020204" pitchFamily="34" charset="0"/>
              </a:rPr>
              <a:t>Ενδυνάμωση των μαθητών μέσω της αυτονομίας:</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Προσφέρετε επιλογές σε θέματα μάθησης, μεθόδους έργου και τύπους αξιολόγησης για να δώσετε στους εκπαιδευόμενους τον έλεγχο της εκπαιδευτικής τους διαδρομής.</a:t>
            </a:r>
          </a:p>
          <a:p>
            <a:pPr marL="457200" indent="-457200">
              <a:lnSpc>
                <a:spcPts val="3640"/>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Ενθαρρύνετε τα σχέδια αυτοκατευθυνόμενης μάθησης που επιτρέπουν στους μαθητές να εξερευνήσουν τα ενδιαφέροντά τους εντός του πλαισίου του προγράμματος σπουδών.</a:t>
            </a:r>
            <a:endParaRPr lang="en-US" sz="2000" dirty="0">
              <a:solidFill>
                <a:srgbClr val="121212"/>
              </a:solidFill>
              <a:latin typeface="Arial" panose="020B0604020202020204" pitchFamily="34" charset="0"/>
              <a:cs typeface="Arial" panose="020B0604020202020204" pitchFamily="34" charset="0"/>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17" name="Freeform 11">
            <a:extLst>
              <a:ext uri="{FF2B5EF4-FFF2-40B4-BE49-F238E27FC236}">
                <a16:creationId xmlns:a16="http://schemas.microsoft.com/office/drawing/2014/main" id="{03202CCD-4258-EEE5-6227-DD49A581259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8BDF4C0F-736C-8696-8A3C-19B603327CD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A49DFEA-DE8A-A34F-E311-01AACB0FB4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3" name="TextBox 13">
            <a:extLst>
              <a:ext uri="{FF2B5EF4-FFF2-40B4-BE49-F238E27FC236}">
                <a16:creationId xmlns:a16="http://schemas.microsoft.com/office/drawing/2014/main" id="{049C9752-EDD5-3A74-2ED3-6DB13E2B334C}"/>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14729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3" name="AutoShape 3"/>
          <p:cNvSpPr/>
          <p:nvPr/>
        </p:nvSpPr>
        <p:spPr>
          <a:xfrm>
            <a:off x="-213919" y="-2717471"/>
            <a:ext cx="623379" cy="1434845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1" name="TextBox 11"/>
          <p:cNvSpPr txBox="1"/>
          <p:nvPr/>
        </p:nvSpPr>
        <p:spPr>
          <a:xfrm>
            <a:off x="818920" y="1579139"/>
            <a:ext cx="12181388" cy="1846659"/>
          </a:xfrm>
          <a:prstGeom prst="rect">
            <a:avLst/>
          </a:prstGeom>
        </p:spPr>
        <p:txBody>
          <a:bodyPr lIns="0" tIns="0" rIns="0" bIns="0" rtlCol="0" anchor="t">
            <a:spAutoFit/>
          </a:bodyPr>
          <a:lstStyle/>
          <a:p>
            <a:r>
              <a:rPr lang="en-GB" sz="6000" spc="-87" dirty="0">
                <a:solidFill>
                  <a:srgbClr val="033C5B"/>
                </a:solidFill>
                <a:latin typeface="Arial" panose="020B0604020202020204" pitchFamily="34" charset="0"/>
                <a:cs typeface="Arial" panose="020B0604020202020204" pitchFamily="34" charset="0"/>
              </a:rPr>
              <a:t>Προώθηση θετικής μαθησιακής κουλτούρας</a:t>
            </a:r>
            <a:endParaRPr lang="en-US" sz="6000" spc="-87" dirty="0">
              <a:solidFill>
                <a:srgbClr val="033C5B"/>
              </a:solidFill>
              <a:latin typeface="Arial" panose="020B0604020202020204" pitchFamily="34" charset="0"/>
              <a:cs typeface="Arial" panose="020B0604020202020204" pitchFamily="34" charset="0"/>
            </a:endParaRPr>
          </a:p>
        </p:txBody>
      </p:sp>
      <p:sp>
        <p:nvSpPr>
          <p:cNvPr id="12" name="TextBox 12"/>
          <p:cNvSpPr txBox="1"/>
          <p:nvPr/>
        </p:nvSpPr>
        <p:spPr>
          <a:xfrm>
            <a:off x="2209800" y="3853319"/>
            <a:ext cx="3291413" cy="463012"/>
          </a:xfrm>
          <a:prstGeom prst="rect">
            <a:avLst/>
          </a:prstGeom>
        </p:spPr>
        <p:txBody>
          <a:bodyPr wrap="square" lIns="0" tIns="0" rIns="0" bIns="0" rtlCol="0" anchor="t">
            <a:spAutoFit/>
          </a:bodyPr>
          <a:lstStyle/>
          <a:p>
            <a:pPr>
              <a:lnSpc>
                <a:spcPts val="3640"/>
              </a:lnSpc>
              <a:spcBef>
                <a:spcPct val="0"/>
              </a:spcBef>
            </a:pPr>
            <a:r>
              <a:rPr lang="en-GB" sz="4000" b="1" dirty="0">
                <a:solidFill>
                  <a:srgbClr val="121212"/>
                </a:solidFill>
                <a:latin typeface="Arial" panose="020B0604020202020204" pitchFamily="34" charset="0"/>
                <a:cs typeface="Arial" panose="020B0604020202020204" pitchFamily="34" charset="0"/>
              </a:rPr>
              <a:t>TIPS</a:t>
            </a:r>
            <a:endParaRPr lang="en-US" sz="4000" dirty="0">
              <a:solidFill>
                <a:srgbClr val="121212"/>
              </a:solidFill>
              <a:latin typeface="Arial" panose="020B0604020202020204" pitchFamily="34" charset="0"/>
              <a:cs typeface="Arial" panose="020B0604020202020204" pitchFamily="34" charset="0"/>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18" name="Graphic 17" descr="Lights On with solid fill">
            <a:extLst>
              <a:ext uri="{FF2B5EF4-FFF2-40B4-BE49-F238E27FC236}">
                <a16:creationId xmlns:a16="http://schemas.microsoft.com/office/drawing/2014/main" id="{64703B46-5984-E1AA-55ED-AC94923932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140" y="3432356"/>
            <a:ext cx="1246758" cy="1246758"/>
          </a:xfrm>
          <a:prstGeom prst="rect">
            <a:avLst/>
          </a:prstGeom>
        </p:spPr>
      </p:pic>
      <p:sp>
        <p:nvSpPr>
          <p:cNvPr id="19" name="TextBox 12">
            <a:extLst>
              <a:ext uri="{FF2B5EF4-FFF2-40B4-BE49-F238E27FC236}">
                <a16:creationId xmlns:a16="http://schemas.microsoft.com/office/drawing/2014/main" id="{8DF634D5-EC4E-EAF5-AC1D-24D2F58B6E20}"/>
              </a:ext>
            </a:extLst>
          </p:cNvPr>
          <p:cNvSpPr txBox="1"/>
          <p:nvPr/>
        </p:nvSpPr>
        <p:spPr>
          <a:xfrm>
            <a:off x="1600200" y="4685672"/>
            <a:ext cx="12306300" cy="3670236"/>
          </a:xfrm>
          <a:prstGeom prst="rect">
            <a:avLst/>
          </a:prstGeom>
        </p:spPr>
        <p:txBody>
          <a:bodyPr wrap="square" lIns="0" tIns="0" rIns="0" bIns="0" rtlCol="0" anchor="t">
            <a:spAutoFit/>
          </a:bodyPr>
          <a:lstStyle/>
          <a:p>
            <a:pPr marL="457200" indent="-457200">
              <a:lnSpc>
                <a:spcPts val="3640"/>
              </a:lnSpc>
              <a:spcBef>
                <a:spcPct val="0"/>
              </a:spcBef>
              <a:buFont typeface="Arial" panose="020B0604020202020204" pitchFamily="34" charset="0"/>
              <a:buChar char="•"/>
            </a:pPr>
            <a:r>
              <a:rPr lang="en-GB" sz="2400" b="1" dirty="0">
                <a:solidFill>
                  <a:srgbClr val="121212"/>
                </a:solidFill>
                <a:latin typeface="Arial" panose="020B0604020202020204" pitchFamily="34" charset="0"/>
                <a:cs typeface="Arial" panose="020B0604020202020204" pitchFamily="34" charset="0"/>
              </a:rPr>
              <a:t>Ξεκινήστε με μικρές στρατηγικές: Εφαρμόστε μία ή δύο στρατηγικές κάθε φορά για να δείτε ποια λειτουργεί καλύτερα για την κοινότητα μάθησης.</a:t>
            </a:r>
          </a:p>
          <a:p>
            <a:pPr marL="457200" indent="-457200">
              <a:lnSpc>
                <a:spcPts val="3640"/>
              </a:lnSpc>
              <a:spcBef>
                <a:spcPct val="0"/>
              </a:spcBef>
              <a:buFont typeface="Arial" panose="020B0604020202020204" pitchFamily="34" charset="0"/>
              <a:buChar char="•"/>
            </a:pPr>
            <a:r>
              <a:rPr lang="en-GB" sz="2400" b="1" dirty="0">
                <a:solidFill>
                  <a:srgbClr val="121212"/>
                </a:solidFill>
                <a:latin typeface="Arial" panose="020B0604020202020204" pitchFamily="34" charset="0"/>
                <a:cs typeface="Arial" panose="020B0604020202020204" pitchFamily="34" charset="0"/>
              </a:rPr>
              <a:t>Συγκεντρώστε ανατροφοδότηση: Ζητήστε τακτικά ανατροφοδότηση από τους εκπαιδευόμενους και τους συναδέλφους σχετικά με το μαθησιακό περιβάλλον και να είστε ανοιχτοί στο να κάνετε προσαρμογές.</a:t>
            </a:r>
          </a:p>
          <a:p>
            <a:pPr marL="457200" indent="-457200">
              <a:lnSpc>
                <a:spcPts val="3640"/>
              </a:lnSpc>
              <a:spcBef>
                <a:spcPct val="0"/>
              </a:spcBef>
              <a:buFont typeface="Arial" panose="020B0604020202020204" pitchFamily="34" charset="0"/>
              <a:buChar char="•"/>
            </a:pPr>
            <a:r>
              <a:rPr lang="en-GB" sz="2400" b="1" dirty="0">
                <a:solidFill>
                  <a:srgbClr val="121212"/>
                </a:solidFill>
                <a:latin typeface="Arial" panose="020B0604020202020204" pitchFamily="34" charset="0"/>
                <a:cs typeface="Arial" panose="020B0604020202020204" pitchFamily="34" charset="0"/>
              </a:rPr>
              <a:t>Να είστε υπομονετικοί και επίμονοι: Η οικοδόμηση μιας θετικής κουλτούρας μάθησης απαιτεί χρόνο και συνεχή προσπάθεια. Γιορτάστε τις μικρές επιτυχίες στην πορεία.</a:t>
            </a:r>
            <a:endParaRPr lang="en-US" sz="2400" dirty="0">
              <a:solidFill>
                <a:srgbClr val="121212"/>
              </a:solidFill>
              <a:latin typeface="Arial" panose="020B0604020202020204" pitchFamily="34" charset="0"/>
              <a:cs typeface="Arial" panose="020B0604020202020204" pitchFamily="34" charset="0"/>
            </a:endParaRPr>
          </a:p>
        </p:txBody>
      </p:sp>
      <p:sp>
        <p:nvSpPr>
          <p:cNvPr id="17" name="Freeform 11">
            <a:extLst>
              <a:ext uri="{FF2B5EF4-FFF2-40B4-BE49-F238E27FC236}">
                <a16:creationId xmlns:a16="http://schemas.microsoft.com/office/drawing/2014/main" id="{2222446A-187F-7E20-4DF3-8A0AEF5B0F7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6"/>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20" name="Freeform 12">
            <a:extLst>
              <a:ext uri="{FF2B5EF4-FFF2-40B4-BE49-F238E27FC236}">
                <a16:creationId xmlns:a16="http://schemas.microsoft.com/office/drawing/2014/main" id="{762D6724-1A70-40FE-6A7D-A6536383E0B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7"/>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9D3FB053-431B-B791-FD81-B47CA3B7AD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3" name="TextBox 13">
            <a:extLst>
              <a:ext uri="{FF2B5EF4-FFF2-40B4-BE49-F238E27FC236}">
                <a16:creationId xmlns:a16="http://schemas.microsoft.com/office/drawing/2014/main" id="{082832C5-5ABD-426F-A262-AC3FE1F9DC8A}"/>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875546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3" name="AutoShape 3"/>
          <p:cNvSpPr/>
          <p:nvPr/>
        </p:nvSpPr>
        <p:spPr>
          <a:xfrm>
            <a:off x="-213919" y="-2717471"/>
            <a:ext cx="623379" cy="1434845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1" name="TextBox 11"/>
          <p:cNvSpPr txBox="1"/>
          <p:nvPr/>
        </p:nvSpPr>
        <p:spPr>
          <a:xfrm>
            <a:off x="818920" y="1409156"/>
            <a:ext cx="12181388" cy="1846659"/>
          </a:xfrm>
          <a:prstGeom prst="rect">
            <a:avLst/>
          </a:prstGeom>
        </p:spPr>
        <p:txBody>
          <a:bodyPr lIns="0" tIns="0" rIns="0" bIns="0" rtlCol="0" anchor="t">
            <a:spAutoFit/>
          </a:bodyPr>
          <a:lstStyle/>
          <a:p>
            <a:r>
              <a:rPr lang="en-GB" sz="6000" spc="-87" dirty="0">
                <a:solidFill>
                  <a:srgbClr val="033C5B"/>
                </a:solidFill>
                <a:latin typeface="Arial" panose="020B0604020202020204" pitchFamily="34" charset="0"/>
                <a:cs typeface="Arial" panose="020B0604020202020204" pitchFamily="34" charset="0"/>
              </a:rPr>
              <a:t>Προώθηση μιας θετικής μαθησιακής κουλτούρας: LinkedIn</a:t>
            </a:r>
            <a:endParaRPr lang="en-US" sz="6000" spc="-87" dirty="0">
              <a:solidFill>
                <a:srgbClr val="033C5B"/>
              </a:solidFill>
              <a:latin typeface="Arial" panose="020B0604020202020204" pitchFamily="34" charset="0"/>
              <a:cs typeface="Arial" panose="020B0604020202020204" pitchFamily="34" charset="0"/>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17" name="Online Media 16" title="Creating a Culture of Learning - LinkedIn Case Study">
            <a:hlinkClick r:id="" action="ppaction://media"/>
            <a:extLst>
              <a:ext uri="{FF2B5EF4-FFF2-40B4-BE49-F238E27FC236}">
                <a16:creationId xmlns:a16="http://schemas.microsoft.com/office/drawing/2014/main" id="{B59F95B5-2818-13AB-06E1-0D4FF3D4F861}"/>
              </a:ext>
            </a:extLst>
          </p:cNvPr>
          <p:cNvPicPr>
            <a:picLocks noRot="1" noChangeAspect="1"/>
          </p:cNvPicPr>
          <p:nvPr>
            <a:videoFile r:link="rId1"/>
          </p:nvPr>
        </p:nvPicPr>
        <p:blipFill>
          <a:blip r:embed="rId5"/>
          <a:stretch>
            <a:fillRect/>
          </a:stretch>
        </p:blipFill>
        <p:spPr>
          <a:xfrm>
            <a:off x="4428902" y="3316857"/>
            <a:ext cx="9144000" cy="5166360"/>
          </a:xfrm>
          <a:prstGeom prst="rect">
            <a:avLst/>
          </a:prstGeom>
        </p:spPr>
      </p:pic>
      <p:sp>
        <p:nvSpPr>
          <p:cNvPr id="20" name="TextBox 19">
            <a:extLst>
              <a:ext uri="{FF2B5EF4-FFF2-40B4-BE49-F238E27FC236}">
                <a16:creationId xmlns:a16="http://schemas.microsoft.com/office/drawing/2014/main" id="{F4A0CD21-7CD9-7DAB-25CF-DDF3E22A881D}"/>
              </a:ext>
            </a:extLst>
          </p:cNvPr>
          <p:cNvSpPr txBox="1"/>
          <p:nvPr/>
        </p:nvSpPr>
        <p:spPr>
          <a:xfrm>
            <a:off x="4428902" y="8446677"/>
            <a:ext cx="7625288" cy="338554"/>
          </a:xfrm>
          <a:prstGeom prst="rect">
            <a:avLst/>
          </a:prstGeom>
          <a:noFill/>
        </p:spPr>
        <p:txBody>
          <a:bodyPr wrap="square" rtlCol="0">
            <a:spAutoFit/>
          </a:bodyPr>
          <a:lstStyle/>
          <a:p>
            <a:r>
              <a:rPr lang="de-DE" sz="1600" i="1" dirty="0">
                <a:latin typeface="Arial" panose="020B0604020202020204" pitchFamily="34" charset="0"/>
                <a:cs typeface="Arial" panose="020B0604020202020204" pitchFamily="34" charset="0"/>
              </a:rPr>
              <a:t>Πηγή: </a:t>
            </a:r>
            <a:r>
              <a:rPr lang="de-DE" sz="1600" i="1" dirty="0">
                <a:latin typeface="Arial" panose="020B0604020202020204" pitchFamily="34" charset="0"/>
                <a:cs typeface="Arial" panose="020B0604020202020204" pitchFamily="34" charset="0"/>
                <a:hlinkClick r:id="rId6"/>
              </a:rPr>
              <a:t>https:</a:t>
            </a:r>
            <a:r>
              <a:rPr lang="de-DE" sz="1600" i="1" dirty="0">
                <a:latin typeface="Arial" panose="020B0604020202020204" pitchFamily="34" charset="0"/>
                <a:cs typeface="Arial" panose="020B0604020202020204" pitchFamily="34" charset="0"/>
              </a:rPr>
              <a:t>//youtu.be/_oPeeFYlvf0?feature=shared </a:t>
            </a:r>
            <a:endParaRPr lang="en-BE" sz="1600" i="1" dirty="0">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6A6BCE2F-F411-C31C-DB74-BF9180B66F5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E38B0747-BEBC-581F-B0C8-4214E6A9060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55151FE9-09B3-AFA0-8676-180A935581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3" name="TextBox 13">
            <a:extLst>
              <a:ext uri="{FF2B5EF4-FFF2-40B4-BE49-F238E27FC236}">
                <a16:creationId xmlns:a16="http://schemas.microsoft.com/office/drawing/2014/main" id="{ED2FF1E6-5910-CF34-5234-AAE52FF94994}"/>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0932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213919" y="-2717471"/>
            <a:ext cx="623379" cy="14348459"/>
          </a:xfrm>
          <a:prstGeom prst="rect">
            <a:avLst/>
          </a:prstGeom>
          <a:solidFill>
            <a:srgbClr val="FB8709"/>
          </a:solidFill>
        </p:spPr>
        <p:txBody>
          <a:bodyPr/>
          <a:lstStyle/>
          <a:p>
            <a:endParaRPr lang="en-BE"/>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1" name="TextBox 11"/>
          <p:cNvSpPr txBox="1"/>
          <p:nvPr/>
        </p:nvSpPr>
        <p:spPr>
          <a:xfrm>
            <a:off x="815419" y="1416768"/>
            <a:ext cx="16609346" cy="923330"/>
          </a:xfrm>
          <a:prstGeom prst="rect">
            <a:avLst/>
          </a:prstGeom>
        </p:spPr>
        <p:txBody>
          <a:bodyPr wrap="square" lIns="0" tIns="0" rIns="0" bIns="0" rtlCol="0" anchor="t">
            <a:spAutoFit/>
          </a:bodyPr>
          <a:lstStyle/>
          <a:p>
            <a:r>
              <a:rPr lang="en-GB" sz="6000" spc="-87" dirty="0">
                <a:solidFill>
                  <a:srgbClr val="033C5B"/>
                </a:solidFill>
              </a:rPr>
              <a:t>Προώθηση θετικής μαθησιακής κουλτούρας</a:t>
            </a:r>
            <a:endParaRPr lang="en-US" sz="6000" spc="-87" dirty="0">
              <a:solidFill>
                <a:srgbClr val="033C5B"/>
              </a:solidFill>
            </a:endParaRPr>
          </a:p>
        </p:txBody>
      </p:sp>
      <p:sp>
        <p:nvSpPr>
          <p:cNvPr id="12" name="TextBox 12"/>
          <p:cNvSpPr txBox="1"/>
          <p:nvPr/>
        </p:nvSpPr>
        <p:spPr>
          <a:xfrm>
            <a:off x="2175060" y="2882775"/>
            <a:ext cx="3291413" cy="924677"/>
          </a:xfrm>
          <a:prstGeom prst="rect">
            <a:avLst/>
          </a:prstGeom>
        </p:spPr>
        <p:txBody>
          <a:bodyPr wrap="square" lIns="0" tIns="0" rIns="0" bIns="0" rtlCol="0" anchor="t">
            <a:spAutoFit/>
          </a:bodyPr>
          <a:lstStyle/>
          <a:p>
            <a:pPr>
              <a:lnSpc>
                <a:spcPts val="3640"/>
              </a:lnSpc>
              <a:spcBef>
                <a:spcPct val="0"/>
              </a:spcBef>
            </a:pPr>
            <a:r>
              <a:rPr lang="en-GB" sz="4000" b="1" dirty="0">
                <a:solidFill>
                  <a:srgbClr val="121212"/>
                </a:solidFill>
              </a:rPr>
              <a:t>APPS &amp; πλατφόρμες</a:t>
            </a:r>
            <a:endParaRPr lang="en-US" sz="4000" dirty="0">
              <a:solidFill>
                <a:srgbClr val="121212"/>
              </a:solidFill>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p>
        </p:txBody>
      </p:sp>
      <p:pic>
        <p:nvPicPr>
          <p:cNvPr id="18" name="Graphic 17" descr="Lights On with solid fill">
            <a:extLst>
              <a:ext uri="{FF2B5EF4-FFF2-40B4-BE49-F238E27FC236}">
                <a16:creationId xmlns:a16="http://schemas.microsoft.com/office/drawing/2014/main" id="{64703B46-5984-E1AA-55ED-AC94923932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419" y="2547228"/>
            <a:ext cx="1246758" cy="1246758"/>
          </a:xfrm>
          <a:prstGeom prst="rect">
            <a:avLst/>
          </a:prstGeom>
        </p:spPr>
      </p:pic>
      <p:sp>
        <p:nvSpPr>
          <p:cNvPr id="19" name="TextBox 12">
            <a:extLst>
              <a:ext uri="{FF2B5EF4-FFF2-40B4-BE49-F238E27FC236}">
                <a16:creationId xmlns:a16="http://schemas.microsoft.com/office/drawing/2014/main" id="{8DF634D5-EC4E-EAF5-AC1D-24D2F58B6E20}"/>
              </a:ext>
            </a:extLst>
          </p:cNvPr>
          <p:cNvSpPr txBox="1"/>
          <p:nvPr/>
        </p:nvSpPr>
        <p:spPr>
          <a:xfrm>
            <a:off x="1238586" y="3844449"/>
            <a:ext cx="7905414" cy="4115422"/>
          </a:xfrm>
          <a:prstGeom prst="rect">
            <a:avLst/>
          </a:prstGeom>
        </p:spPr>
        <p:txBody>
          <a:bodyPr wrap="square" lIns="0" tIns="0" rIns="0" bIns="0" rtlCol="0" anchor="t">
            <a:spAutoFit/>
          </a:bodyPr>
          <a:lstStyle/>
          <a:p>
            <a:pPr>
              <a:lnSpc>
                <a:spcPts val="3640"/>
              </a:lnSpc>
              <a:spcBef>
                <a:spcPct val="0"/>
              </a:spcBef>
            </a:pPr>
            <a:r>
              <a:rPr lang="en-GB" sz="2600" b="1" dirty="0">
                <a:solidFill>
                  <a:srgbClr val="121212"/>
                </a:solidFill>
                <a:cs typeface="Arial" panose="020B0604020202020204" pitchFamily="34" charset="0"/>
              </a:rPr>
              <a:t>Συνεργασία και ομαδική εργασία</a:t>
            </a:r>
          </a:p>
          <a:p>
            <a:pPr marL="457200" indent="-457200">
              <a:lnSpc>
                <a:spcPts val="3640"/>
              </a:lnSpc>
              <a:spcBef>
                <a:spcPct val="0"/>
              </a:spcBef>
              <a:buFont typeface="Arial" panose="020B0604020202020204" pitchFamily="34" charset="0"/>
              <a:buChar char="•"/>
            </a:pPr>
            <a:r>
              <a:rPr lang="en-GB" sz="2000" dirty="0">
                <a:solidFill>
                  <a:srgbClr val="121212"/>
                </a:solidFill>
                <a:cs typeface="Arial" panose="020B0604020202020204" pitchFamily="34" charset="0"/>
                <a:hlinkClick r:id="rId6"/>
              </a:rPr>
              <a:t>Slack</a:t>
            </a:r>
            <a:r>
              <a:rPr lang="en-GB" sz="2000" dirty="0">
                <a:solidFill>
                  <a:srgbClr val="121212"/>
                </a:solidFill>
                <a:cs typeface="Arial" panose="020B0604020202020204" pitchFamily="34" charset="0"/>
              </a:rPr>
              <a:t>: Slack: Μια εφαρμογή ανταλλαγής μηνυμάτων που διευκολύνει την επικοινωνία και τη συνεργασία της ομάδας μέσω καναλιών αφιερωμένων σε συγκεκριμένα θέματα ή έργα.</a:t>
            </a:r>
          </a:p>
          <a:p>
            <a:pPr marL="457200" indent="-457200">
              <a:lnSpc>
                <a:spcPts val="3640"/>
              </a:lnSpc>
              <a:spcBef>
                <a:spcPct val="0"/>
              </a:spcBef>
              <a:buFont typeface="Arial" panose="020B0604020202020204" pitchFamily="34" charset="0"/>
              <a:buChar char="•"/>
            </a:pPr>
            <a:r>
              <a:rPr lang="en-GB" sz="2000" dirty="0">
                <a:solidFill>
                  <a:srgbClr val="121212"/>
                </a:solidFill>
                <a:cs typeface="Arial" panose="020B0604020202020204" pitchFamily="34" charset="0"/>
                <a:hlinkClick r:id="rId7"/>
              </a:rPr>
              <a:t>Trello</a:t>
            </a:r>
            <a:r>
              <a:rPr lang="en-GB" sz="2000" dirty="0">
                <a:solidFill>
                  <a:srgbClr val="121212"/>
                </a:solidFill>
                <a:cs typeface="Arial" panose="020B0604020202020204" pitchFamily="34" charset="0"/>
              </a:rPr>
              <a:t>: σε πίνακες, λίστες και κάρτες για την παρακολούθηση της προόδου και τη συνεργασία σε εργασίες.</a:t>
            </a:r>
          </a:p>
          <a:p>
            <a:pPr marL="457200" indent="-457200">
              <a:lnSpc>
                <a:spcPts val="3640"/>
              </a:lnSpc>
              <a:spcBef>
                <a:spcPct val="0"/>
              </a:spcBef>
              <a:buFont typeface="Arial" panose="020B0604020202020204" pitchFamily="34" charset="0"/>
              <a:buChar char="•"/>
            </a:pPr>
            <a:r>
              <a:rPr lang="en-GB" sz="2000" dirty="0">
                <a:solidFill>
                  <a:srgbClr val="121212"/>
                </a:solidFill>
                <a:cs typeface="Arial" panose="020B0604020202020204" pitchFamily="34" charset="0"/>
                <a:hlinkClick r:id="rId8"/>
              </a:rPr>
              <a:t>Microsoft Teams</a:t>
            </a:r>
            <a:r>
              <a:rPr lang="en-GB" sz="2000" dirty="0">
                <a:solidFill>
                  <a:srgbClr val="121212"/>
                </a:solidFill>
                <a:cs typeface="Arial" panose="020B0604020202020204" pitchFamily="34" charset="0"/>
              </a:rPr>
              <a:t>: Συνδυάζει συνομιλία στο χώρο εργασίας, συναντήσεις, σημειώσεις και συνημμένα αρχεία. Ενσωματώνεται με το Office 365 και υποστηρίζει τη συνεργασία στην τάξη.</a:t>
            </a:r>
            <a:endParaRPr lang="en-US" sz="2000" dirty="0">
              <a:solidFill>
                <a:srgbClr val="121212"/>
              </a:solidFill>
              <a:cs typeface="Arial" panose="020B0604020202020204" pitchFamily="34" charset="0"/>
            </a:endParaRPr>
          </a:p>
        </p:txBody>
      </p:sp>
      <p:pic>
        <p:nvPicPr>
          <p:cNvPr id="20" name="Picture 19">
            <a:extLst>
              <a:ext uri="{FF2B5EF4-FFF2-40B4-BE49-F238E27FC236}">
                <a16:creationId xmlns:a16="http://schemas.microsoft.com/office/drawing/2014/main" id="{DA710106-3B1A-64B1-1C18-153D21EE5147}"/>
              </a:ext>
            </a:extLst>
          </p:cNvPr>
          <p:cNvPicPr>
            <a:picLocks noChangeAspect="1"/>
          </p:cNvPicPr>
          <p:nvPr/>
        </p:nvPicPr>
        <p:blipFill>
          <a:blip r:embed="rId9"/>
          <a:stretch>
            <a:fillRect/>
          </a:stretch>
        </p:blipFill>
        <p:spPr>
          <a:xfrm>
            <a:off x="543300" y="4359791"/>
            <a:ext cx="1091212" cy="1071834"/>
          </a:xfrm>
          <a:prstGeom prst="rect">
            <a:avLst/>
          </a:prstGeom>
        </p:spPr>
      </p:pic>
      <p:pic>
        <p:nvPicPr>
          <p:cNvPr id="22" name="Picture 21">
            <a:extLst>
              <a:ext uri="{FF2B5EF4-FFF2-40B4-BE49-F238E27FC236}">
                <a16:creationId xmlns:a16="http://schemas.microsoft.com/office/drawing/2014/main" id="{5A0B1034-3246-0B39-8968-7731848900F1}"/>
              </a:ext>
            </a:extLst>
          </p:cNvPr>
          <p:cNvPicPr>
            <a:picLocks noChangeAspect="1"/>
          </p:cNvPicPr>
          <p:nvPr/>
        </p:nvPicPr>
        <p:blipFill>
          <a:blip r:embed="rId10"/>
          <a:stretch>
            <a:fillRect/>
          </a:stretch>
        </p:blipFill>
        <p:spPr>
          <a:xfrm>
            <a:off x="608248" y="5745620"/>
            <a:ext cx="961316" cy="962544"/>
          </a:xfrm>
          <a:prstGeom prst="rect">
            <a:avLst/>
          </a:prstGeom>
        </p:spPr>
      </p:pic>
      <p:pic>
        <p:nvPicPr>
          <p:cNvPr id="24" name="Picture 23">
            <a:extLst>
              <a:ext uri="{FF2B5EF4-FFF2-40B4-BE49-F238E27FC236}">
                <a16:creationId xmlns:a16="http://schemas.microsoft.com/office/drawing/2014/main" id="{332345A7-13D1-32AA-4EE5-E2C33F41351B}"/>
              </a:ext>
            </a:extLst>
          </p:cNvPr>
          <p:cNvPicPr>
            <a:picLocks noChangeAspect="1"/>
          </p:cNvPicPr>
          <p:nvPr/>
        </p:nvPicPr>
        <p:blipFill>
          <a:blip r:embed="rId11"/>
          <a:stretch>
            <a:fillRect/>
          </a:stretch>
        </p:blipFill>
        <p:spPr>
          <a:xfrm>
            <a:off x="496681" y="7048500"/>
            <a:ext cx="1128390" cy="1051274"/>
          </a:xfrm>
          <a:prstGeom prst="rect">
            <a:avLst/>
          </a:prstGeom>
        </p:spPr>
      </p:pic>
      <p:sp>
        <p:nvSpPr>
          <p:cNvPr id="25" name="TextBox 12">
            <a:extLst>
              <a:ext uri="{FF2B5EF4-FFF2-40B4-BE49-F238E27FC236}">
                <a16:creationId xmlns:a16="http://schemas.microsoft.com/office/drawing/2014/main" id="{5B930D28-C975-8A47-BA11-51561CE4434A}"/>
              </a:ext>
            </a:extLst>
          </p:cNvPr>
          <p:cNvSpPr txBox="1"/>
          <p:nvPr/>
        </p:nvSpPr>
        <p:spPr>
          <a:xfrm>
            <a:off x="9973126" y="3753575"/>
            <a:ext cx="8101799" cy="5078313"/>
          </a:xfrm>
          <a:prstGeom prst="rect">
            <a:avLst/>
          </a:prstGeom>
        </p:spPr>
        <p:txBody>
          <a:bodyPr wrap="square" lIns="0" tIns="0" rIns="0" bIns="0" rtlCol="0" anchor="t">
            <a:spAutoFit/>
          </a:bodyPr>
          <a:lstStyle/>
          <a:p>
            <a:pPr>
              <a:lnSpc>
                <a:spcPts val="3640"/>
              </a:lnSpc>
              <a:spcBef>
                <a:spcPct val="0"/>
              </a:spcBef>
            </a:pPr>
            <a:r>
              <a:rPr lang="en-GB" sz="2600" b="1" dirty="0">
                <a:solidFill>
                  <a:srgbClr val="121212"/>
                </a:solidFill>
              </a:rPr>
              <a:t>Ανοιχτή επικοινωνία και ανατροφοδότηση</a:t>
            </a:r>
          </a:p>
          <a:p>
            <a:pPr marL="457200" indent="-457200">
              <a:lnSpc>
                <a:spcPts val="3640"/>
              </a:lnSpc>
              <a:spcBef>
                <a:spcPct val="0"/>
              </a:spcBef>
              <a:buFont typeface="Arial" panose="020B0604020202020204" pitchFamily="34" charset="0"/>
              <a:buChar char="•"/>
            </a:pPr>
            <a:r>
              <a:rPr lang="en-GB" sz="2000" dirty="0">
                <a:solidFill>
                  <a:srgbClr val="121212"/>
                </a:solidFill>
                <a:cs typeface="Arial" panose="020B0604020202020204" pitchFamily="34" charset="0"/>
                <a:hlinkClick r:id="rId12"/>
              </a:rPr>
              <a:t>Φόρμες Google</a:t>
            </a:r>
            <a:r>
              <a:rPr lang="en-GB" sz="2000" dirty="0">
                <a:solidFill>
                  <a:srgbClr val="121212"/>
                </a:solidFill>
                <a:cs typeface="Arial" panose="020B0604020202020204" pitchFamily="34" charset="0"/>
              </a:rPr>
              <a:t>: Εύκολο στη χρήση εργαλείο για τη δημιουργία εντύπων ανατροφοδότησης, ερευνών και κουίζ για τη συλλογή πληροφοριών από τους μαθητές και το προσωπικό.</a:t>
            </a:r>
          </a:p>
          <a:p>
            <a:pPr marL="457200" indent="-457200">
              <a:lnSpc>
                <a:spcPts val="3640"/>
              </a:lnSpc>
              <a:spcBef>
                <a:spcPct val="0"/>
              </a:spcBef>
              <a:buFont typeface="Arial" panose="020B0604020202020204" pitchFamily="34" charset="0"/>
              <a:buChar char="•"/>
            </a:pPr>
            <a:r>
              <a:rPr lang="en-GB" sz="2000" dirty="0">
                <a:solidFill>
                  <a:srgbClr val="121212"/>
                </a:solidFill>
                <a:cs typeface="Arial" panose="020B0604020202020204" pitchFamily="34" charset="0"/>
                <a:hlinkClick r:id="rId13"/>
              </a:rPr>
              <a:t>Μεντίμετρο</a:t>
            </a:r>
            <a:r>
              <a:rPr lang="en-GB" sz="2000" dirty="0">
                <a:solidFill>
                  <a:srgbClr val="121212"/>
                </a:solidFill>
                <a:cs typeface="Arial" panose="020B0604020202020204" pitchFamily="34" charset="0"/>
              </a:rPr>
              <a:t>: Διαδραστικό λογισμικό παρουσιάσεων που επιτρέπει ανατροφοδότηση σε πραγματικό χρόνο, δημοσκοπήσεις και συνεδρίες ερωτήσεων και απαντήσεων, ενισχύοντας τη δέσμευση και την επικοινωνία.</a:t>
            </a:r>
          </a:p>
          <a:p>
            <a:pPr marL="457200" indent="-457200">
              <a:lnSpc>
                <a:spcPts val="3640"/>
              </a:lnSpc>
              <a:spcBef>
                <a:spcPct val="0"/>
              </a:spcBef>
              <a:buFont typeface="Arial" panose="020B0604020202020204" pitchFamily="34" charset="0"/>
              <a:buChar char="•"/>
            </a:pPr>
            <a:r>
              <a:rPr lang="en-GB" sz="2000" dirty="0">
                <a:solidFill>
                  <a:srgbClr val="121212"/>
                </a:solidFill>
                <a:cs typeface="Arial" panose="020B0604020202020204" pitchFamily="34" charset="0"/>
                <a:hlinkClick r:id="rId14"/>
              </a:rPr>
              <a:t>Slido</a:t>
            </a:r>
            <a:r>
              <a:rPr lang="en-GB" sz="2000" dirty="0">
                <a:solidFill>
                  <a:srgbClr val="121212"/>
                </a:solidFill>
                <a:cs typeface="Arial" panose="020B0604020202020204" pitchFamily="34" charset="0"/>
              </a:rPr>
              <a:t>: που διευκολύνει την ανοιχτή επικοινωνία κατά τη διάρκεια μαθημάτων και συναντήσεων, επιτρέποντας σε όλους να μοιραστούν τις σκέψεις και τις ερωτήσεις τους.</a:t>
            </a:r>
            <a:endParaRPr lang="en-US" sz="2000" dirty="0">
              <a:solidFill>
                <a:srgbClr val="121212"/>
              </a:solidFill>
              <a:cs typeface="Arial" panose="020B0604020202020204" pitchFamily="34" charset="0"/>
            </a:endParaRPr>
          </a:p>
        </p:txBody>
      </p:sp>
      <p:pic>
        <p:nvPicPr>
          <p:cNvPr id="27" name="Picture 26">
            <a:extLst>
              <a:ext uri="{FF2B5EF4-FFF2-40B4-BE49-F238E27FC236}">
                <a16:creationId xmlns:a16="http://schemas.microsoft.com/office/drawing/2014/main" id="{279E1B84-425E-4A36-5F5C-93DF6B251A33}"/>
              </a:ext>
            </a:extLst>
          </p:cNvPr>
          <p:cNvPicPr>
            <a:picLocks noChangeAspect="1"/>
          </p:cNvPicPr>
          <p:nvPr/>
        </p:nvPicPr>
        <p:blipFill>
          <a:blip r:embed="rId15"/>
          <a:stretch>
            <a:fillRect/>
          </a:stretch>
        </p:blipFill>
        <p:spPr>
          <a:xfrm>
            <a:off x="9303461" y="4359791"/>
            <a:ext cx="1039970" cy="1062308"/>
          </a:xfrm>
          <a:prstGeom prst="rect">
            <a:avLst/>
          </a:prstGeom>
        </p:spPr>
      </p:pic>
      <p:pic>
        <p:nvPicPr>
          <p:cNvPr id="29" name="Picture 28">
            <a:extLst>
              <a:ext uri="{FF2B5EF4-FFF2-40B4-BE49-F238E27FC236}">
                <a16:creationId xmlns:a16="http://schemas.microsoft.com/office/drawing/2014/main" id="{F4191CB8-B8F1-14BB-79C3-183BDF683217}"/>
              </a:ext>
            </a:extLst>
          </p:cNvPr>
          <p:cNvPicPr>
            <a:picLocks noChangeAspect="1"/>
          </p:cNvPicPr>
          <p:nvPr/>
        </p:nvPicPr>
        <p:blipFill>
          <a:blip r:embed="rId16"/>
          <a:stretch>
            <a:fillRect/>
          </a:stretch>
        </p:blipFill>
        <p:spPr>
          <a:xfrm>
            <a:off x="9424137" y="5657734"/>
            <a:ext cx="830298" cy="933921"/>
          </a:xfrm>
          <a:prstGeom prst="rect">
            <a:avLst/>
          </a:prstGeom>
        </p:spPr>
      </p:pic>
      <p:pic>
        <p:nvPicPr>
          <p:cNvPr id="31" name="Picture 30">
            <a:extLst>
              <a:ext uri="{FF2B5EF4-FFF2-40B4-BE49-F238E27FC236}">
                <a16:creationId xmlns:a16="http://schemas.microsoft.com/office/drawing/2014/main" id="{CFE7C34D-1D16-C5E0-30FA-FF8F4FBD4A26}"/>
              </a:ext>
            </a:extLst>
          </p:cNvPr>
          <p:cNvPicPr>
            <a:picLocks noChangeAspect="1"/>
          </p:cNvPicPr>
          <p:nvPr/>
        </p:nvPicPr>
        <p:blipFill>
          <a:blip r:embed="rId17"/>
          <a:stretch>
            <a:fillRect/>
          </a:stretch>
        </p:blipFill>
        <p:spPr>
          <a:xfrm>
            <a:off x="9362700" y="6987804"/>
            <a:ext cx="924640" cy="868029"/>
          </a:xfrm>
          <a:prstGeom prst="rect">
            <a:avLst/>
          </a:prstGeom>
        </p:spPr>
      </p:pic>
      <p:sp>
        <p:nvSpPr>
          <p:cNvPr id="2" name="Freeform 11">
            <a:extLst>
              <a:ext uri="{FF2B5EF4-FFF2-40B4-BE49-F238E27FC236}">
                <a16:creationId xmlns:a16="http://schemas.microsoft.com/office/drawing/2014/main" id="{5F2B3593-1353-12BF-8D22-2387179F810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8"/>
            <a:stretch>
              <a:fillRect/>
            </a:stretch>
          </a:blipFill>
        </p:spPr>
        <p:txBody>
          <a:bodyPr/>
          <a:lstStyle/>
          <a:p>
            <a:endParaRPr lang="en-BE"/>
          </a:p>
        </p:txBody>
      </p:sp>
      <p:sp>
        <p:nvSpPr>
          <p:cNvPr id="17" name="Freeform 12">
            <a:extLst>
              <a:ext uri="{FF2B5EF4-FFF2-40B4-BE49-F238E27FC236}">
                <a16:creationId xmlns:a16="http://schemas.microsoft.com/office/drawing/2014/main" id="{2EC74B83-1C9E-7C0B-535F-7D297AECC19D}"/>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9"/>
            <a:stretch>
              <a:fillRect/>
            </a:stretch>
          </a:blipFill>
        </p:spPr>
        <p:txBody>
          <a:bodyPr/>
          <a:lstStyle/>
          <a:p>
            <a:endParaRPr lang="en-BE"/>
          </a:p>
        </p:txBody>
      </p:sp>
      <p:pic>
        <p:nvPicPr>
          <p:cNvPr id="23" name="Picture 22">
            <a:extLst>
              <a:ext uri="{FF2B5EF4-FFF2-40B4-BE49-F238E27FC236}">
                <a16:creationId xmlns:a16="http://schemas.microsoft.com/office/drawing/2014/main" id="{BE8DAE91-C8F5-8F05-5B5B-2397AFB6A2C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3" name="TextBox 13">
            <a:extLst>
              <a:ext uri="{FF2B5EF4-FFF2-40B4-BE49-F238E27FC236}">
                <a16:creationId xmlns:a16="http://schemas.microsoft.com/office/drawing/2014/main" id="{E1AD37BD-BDE5-DB8F-1448-E11BDBB8B829}"/>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43167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01089" y="298791"/>
            <a:ext cx="6990285" cy="1960191"/>
          </a:xfrm>
          <a:prstGeom prst="rect">
            <a:avLst/>
          </a:prstGeom>
        </p:spPr>
        <p:txBody>
          <a:bodyPr lIns="0" tIns="0" rIns="0" bIns="0" rtlCol="0" anchor="t">
            <a:spAutoFit/>
          </a:bodyPr>
          <a:lstStyle/>
          <a:p>
            <a:pPr algn="ctr">
              <a:lnSpc>
                <a:spcPts val="7699"/>
              </a:lnSpc>
            </a:pPr>
            <a:r>
              <a:rPr lang="en-US" sz="6999" spc="-69" dirty="0">
                <a:solidFill>
                  <a:srgbClr val="033C5B"/>
                </a:solidFill>
                <a:latin typeface="Arial" panose="020B0604020202020204" pitchFamily="34" charset="0"/>
                <a:cs typeface="Arial" panose="020B0604020202020204" pitchFamily="34" charset="0"/>
              </a:rPr>
              <a:t>Μαθησιακοί στόχοι</a:t>
            </a:r>
          </a:p>
        </p:txBody>
      </p:sp>
      <p:sp>
        <p:nvSpPr>
          <p:cNvPr id="3" name="TextBox 3"/>
          <p:cNvSpPr txBox="1"/>
          <p:nvPr/>
        </p:nvSpPr>
        <p:spPr>
          <a:xfrm>
            <a:off x="601089" y="2540409"/>
            <a:ext cx="7734300" cy="7001917"/>
          </a:xfrm>
          <a:prstGeom prst="rect">
            <a:avLst/>
          </a:prstGeom>
        </p:spPr>
        <p:txBody>
          <a:bodyPr wrap="square" lIns="0" tIns="0" rIns="0" bIns="0" rtlCol="0" anchor="t">
            <a:spAutoFit/>
          </a:bodyPr>
          <a:lstStyle/>
          <a:p>
            <a:pPr marL="302259" lvl="1">
              <a:lnSpc>
                <a:spcPts val="3919"/>
              </a:lnSpc>
            </a:pPr>
            <a:r>
              <a:rPr lang="en-GB" sz="2000" dirty="0">
                <a:solidFill>
                  <a:srgbClr val="121212"/>
                </a:solidFill>
                <a:latin typeface="Arial" panose="020B0604020202020204" pitchFamily="34" charset="0"/>
                <a:cs typeface="Arial" panose="020B0604020202020204" pitchFamily="34" charset="0"/>
              </a:rPr>
              <a:t>Στο τέλος αυτής της ενότητας, οι συμμετέχοντες θα εί</a:t>
            </a:r>
            <a:r>
              <a:rPr lang="el-GR" sz="2000" dirty="0" err="1">
                <a:solidFill>
                  <a:srgbClr val="121212"/>
                </a:solidFill>
                <a:latin typeface="Arial" panose="020B0604020202020204" pitchFamily="34" charset="0"/>
                <a:cs typeface="Arial" panose="020B0604020202020204" pitchFamily="34" charset="0"/>
              </a:rPr>
              <a:t>στε</a:t>
            </a:r>
            <a:r>
              <a:rPr lang="en-GB" sz="2000" dirty="0">
                <a:solidFill>
                  <a:srgbClr val="121212"/>
                </a:solidFill>
                <a:latin typeface="Arial" panose="020B0604020202020204" pitchFamily="34" charset="0"/>
                <a:cs typeface="Arial" panose="020B0604020202020204" pitchFamily="34" charset="0"/>
              </a:rPr>
              <a:t> σε θέση να:</a:t>
            </a:r>
            <a:endParaRPr lang="en-US" sz="2000" dirty="0">
              <a:solidFill>
                <a:srgbClr val="121212"/>
              </a:solidFill>
              <a:latin typeface="Arial" panose="020B0604020202020204" pitchFamily="34" charset="0"/>
              <a:cs typeface="Arial" panose="020B0604020202020204" pitchFamily="34" charset="0"/>
            </a:endParaRPr>
          </a:p>
          <a:p>
            <a:pPr marL="604519" lvl="1" indent="-302260">
              <a:lnSpc>
                <a:spcPts val="3919"/>
              </a:lnSpc>
              <a:buFont typeface="Arial"/>
              <a:buChar char="•"/>
            </a:pPr>
            <a:r>
              <a:rPr lang="en-GB" sz="2000" dirty="0" err="1">
                <a:solidFill>
                  <a:srgbClr val="121212"/>
                </a:solidFill>
                <a:latin typeface="Arial" panose="020B0604020202020204" pitchFamily="34" charset="0"/>
                <a:cs typeface="Arial" panose="020B0604020202020204" pitchFamily="34" charset="0"/>
              </a:rPr>
              <a:t>Προσδιορίσ</a:t>
            </a:r>
            <a:r>
              <a:rPr lang="el-GR" sz="2000" dirty="0">
                <a:solidFill>
                  <a:srgbClr val="121212"/>
                </a:solidFill>
                <a:latin typeface="Arial" panose="020B0604020202020204" pitchFamily="34" charset="0"/>
                <a:cs typeface="Arial" panose="020B0604020202020204" pitchFamily="34" charset="0"/>
              </a:rPr>
              <a:t>ε</a:t>
            </a:r>
            <a:r>
              <a:rPr lang="en-GB" sz="2000" dirty="0" err="1">
                <a:solidFill>
                  <a:srgbClr val="121212"/>
                </a:solidFill>
                <a:latin typeface="Arial" panose="020B0604020202020204" pitchFamily="34" charset="0"/>
                <a:cs typeface="Arial" panose="020B0604020202020204" pitchFamily="34" charset="0"/>
              </a:rPr>
              <a:t>τε</a:t>
            </a:r>
            <a:r>
              <a:rPr lang="en-GB" sz="2000" dirty="0">
                <a:solidFill>
                  <a:srgbClr val="121212"/>
                </a:solidFill>
                <a:latin typeface="Arial" panose="020B0604020202020204" pitchFamily="34" charset="0"/>
                <a:cs typeface="Arial" panose="020B0604020202020204" pitchFamily="34" charset="0"/>
              </a:rPr>
              <a:t> και </a:t>
            </a:r>
            <a:r>
              <a:rPr lang="en-GB" sz="2000" dirty="0" err="1">
                <a:solidFill>
                  <a:srgbClr val="121212"/>
                </a:solidFill>
                <a:latin typeface="Arial" panose="020B0604020202020204" pitchFamily="34" charset="0"/>
                <a:cs typeface="Arial" panose="020B0604020202020204" pitchFamily="34" charset="0"/>
              </a:rPr>
              <a:t>εξηγήσ</a:t>
            </a:r>
            <a:r>
              <a:rPr lang="el-GR" sz="2000" dirty="0">
                <a:solidFill>
                  <a:srgbClr val="121212"/>
                </a:solidFill>
                <a:latin typeface="Arial" panose="020B0604020202020204" pitchFamily="34" charset="0"/>
                <a:cs typeface="Arial" panose="020B0604020202020204" pitchFamily="34" charset="0"/>
              </a:rPr>
              <a:t>ε</a:t>
            </a:r>
            <a:r>
              <a:rPr lang="en-GB" sz="2000" dirty="0" err="1">
                <a:solidFill>
                  <a:srgbClr val="121212"/>
                </a:solidFill>
                <a:latin typeface="Arial" panose="020B0604020202020204" pitchFamily="34" charset="0"/>
                <a:cs typeface="Arial" panose="020B0604020202020204" pitchFamily="34" charset="0"/>
              </a:rPr>
              <a:t>τε</a:t>
            </a:r>
            <a:r>
              <a:rPr lang="en-GB" sz="2000" dirty="0">
                <a:solidFill>
                  <a:srgbClr val="121212"/>
                </a:solidFill>
                <a:latin typeface="Arial" panose="020B0604020202020204" pitchFamily="34" charset="0"/>
                <a:cs typeface="Arial" panose="020B0604020202020204" pitchFamily="34" charset="0"/>
              </a:rPr>
              <a:t> τα μοναδικά χαρακτηριστικά των κοινοτήτων μάθησης ΕΕΚ</a:t>
            </a:r>
          </a:p>
          <a:p>
            <a:pPr marL="604519" lvl="1" indent="-302260">
              <a:lnSpc>
                <a:spcPts val="3919"/>
              </a:lnSpc>
              <a:buFont typeface="Arial"/>
              <a:buChar char="•"/>
            </a:pPr>
            <a:r>
              <a:rPr lang="el-GR" sz="2000" dirty="0">
                <a:solidFill>
                  <a:srgbClr val="121212"/>
                </a:solidFill>
                <a:latin typeface="Arial" panose="020B0604020202020204" pitchFamily="34" charset="0"/>
                <a:cs typeface="Arial" panose="020B0604020202020204" pitchFamily="34" charset="0"/>
              </a:rPr>
              <a:t>Κατανοήσετε </a:t>
            </a:r>
            <a:r>
              <a:rPr lang="en-GB" sz="2000" dirty="0">
                <a:solidFill>
                  <a:srgbClr val="121212"/>
                </a:solidFill>
                <a:latin typeface="Arial" panose="020B0604020202020204" pitchFamily="34" charset="0"/>
                <a:cs typeface="Arial" panose="020B0604020202020204" pitchFamily="34" charset="0"/>
              </a:rPr>
              <a:t>και να </a:t>
            </a:r>
            <a:r>
              <a:rPr lang="en-GB" sz="2000" dirty="0" err="1">
                <a:solidFill>
                  <a:srgbClr val="121212"/>
                </a:solidFill>
                <a:latin typeface="Arial" panose="020B0604020202020204" pitchFamily="34" charset="0"/>
                <a:cs typeface="Arial" panose="020B0604020202020204" pitchFamily="34" charset="0"/>
              </a:rPr>
              <a:t>εφ</a:t>
            </a:r>
            <a:r>
              <a:rPr lang="en-GB" sz="2000" dirty="0">
                <a:solidFill>
                  <a:srgbClr val="121212"/>
                </a:solidFill>
                <a:latin typeface="Arial" panose="020B0604020202020204" pitchFamily="34" charset="0"/>
                <a:cs typeface="Arial" panose="020B0604020202020204" pitchFamily="34" charset="0"/>
              </a:rPr>
              <a:t>αρμό</a:t>
            </a:r>
            <a:r>
              <a:rPr lang="el-GR" sz="2000" dirty="0" err="1">
                <a:solidFill>
                  <a:srgbClr val="121212"/>
                </a:solidFill>
                <a:latin typeface="Arial" panose="020B0604020202020204" pitchFamily="34" charset="0"/>
                <a:cs typeface="Arial" panose="020B0604020202020204" pitchFamily="34" charset="0"/>
              </a:rPr>
              <a:t>σετε</a:t>
            </a:r>
            <a:r>
              <a:rPr lang="en-GB" sz="2000" dirty="0">
                <a:solidFill>
                  <a:srgbClr val="121212"/>
                </a:solidFill>
                <a:latin typeface="Arial" panose="020B0604020202020204" pitchFamily="34" charset="0"/>
                <a:cs typeface="Arial" panose="020B0604020202020204" pitchFamily="34" charset="0"/>
              </a:rPr>
              <a:t> τις αρχές ενός ευέλικτου μαθησιακού περιβάλλοντος</a:t>
            </a:r>
          </a:p>
          <a:p>
            <a:pPr marL="604519" lvl="1" indent="-302260">
              <a:lnSpc>
                <a:spcPts val="3919"/>
              </a:lnSpc>
              <a:buFont typeface="Arial"/>
              <a:buChar char="•"/>
            </a:pPr>
            <a:r>
              <a:rPr lang="en-GB" sz="2000" dirty="0" err="1">
                <a:solidFill>
                  <a:srgbClr val="121212"/>
                </a:solidFill>
                <a:latin typeface="Arial" panose="020B0604020202020204" pitchFamily="34" charset="0"/>
                <a:cs typeface="Arial" panose="020B0604020202020204" pitchFamily="34" charset="0"/>
              </a:rPr>
              <a:t>Προ</a:t>
            </a:r>
            <a:r>
              <a:rPr lang="el-GR" sz="2000" dirty="0">
                <a:solidFill>
                  <a:srgbClr val="121212"/>
                </a:solidFill>
                <a:latin typeface="Arial" panose="020B0604020202020204" pitchFamily="34" charset="0"/>
                <a:cs typeface="Arial" panose="020B0604020202020204" pitchFamily="34" charset="0"/>
              </a:rPr>
              <a:t>ωθείτε</a:t>
            </a:r>
            <a:r>
              <a:rPr lang="en-GB" sz="2000" dirty="0">
                <a:solidFill>
                  <a:srgbClr val="121212"/>
                </a:solidFill>
                <a:latin typeface="Arial" panose="020B0604020202020204" pitchFamily="34" charset="0"/>
                <a:cs typeface="Arial" panose="020B0604020202020204" pitchFamily="34" charset="0"/>
              </a:rPr>
              <a:t> </a:t>
            </a:r>
            <a:r>
              <a:rPr lang="en-GB" sz="2000" dirty="0" err="1">
                <a:solidFill>
                  <a:srgbClr val="121212"/>
                </a:solidFill>
                <a:latin typeface="Arial" panose="020B0604020202020204" pitchFamily="34" charset="0"/>
                <a:cs typeface="Arial" panose="020B0604020202020204" pitchFamily="34" charset="0"/>
              </a:rPr>
              <a:t>μι</a:t>
            </a:r>
            <a:r>
              <a:rPr lang="en-GB" sz="2000" dirty="0">
                <a:solidFill>
                  <a:srgbClr val="121212"/>
                </a:solidFill>
                <a:latin typeface="Arial" panose="020B0604020202020204" pitchFamily="34" charset="0"/>
                <a:cs typeface="Arial" panose="020B0604020202020204" pitchFamily="34" charset="0"/>
              </a:rPr>
              <a:t>α θετική και χωρίς αποκλεισμούς μαθησιακή κουλτούρα</a:t>
            </a:r>
          </a:p>
          <a:p>
            <a:pPr marL="604519" lvl="1" indent="-302260">
              <a:lnSpc>
                <a:spcPts val="3919"/>
              </a:lnSpc>
              <a:buFont typeface="Arial"/>
              <a:buChar char="•"/>
            </a:pPr>
            <a:r>
              <a:rPr lang="en-GB" sz="2000" dirty="0" err="1">
                <a:solidFill>
                  <a:srgbClr val="121212"/>
                </a:solidFill>
                <a:latin typeface="Arial" panose="020B0604020202020204" pitchFamily="34" charset="0"/>
                <a:cs typeface="Arial" panose="020B0604020202020204" pitchFamily="34" charset="0"/>
              </a:rPr>
              <a:t>Ευθυγρ</a:t>
            </a:r>
            <a:r>
              <a:rPr lang="el-GR" sz="2000" dirty="0">
                <a:solidFill>
                  <a:srgbClr val="121212"/>
                </a:solidFill>
                <a:latin typeface="Arial" panose="020B0604020202020204" pitchFamily="34" charset="0"/>
                <a:cs typeface="Arial" panose="020B0604020202020204" pitchFamily="34" charset="0"/>
              </a:rPr>
              <a:t>α</a:t>
            </a:r>
            <a:r>
              <a:rPr lang="en-GB" sz="2000" dirty="0" err="1">
                <a:solidFill>
                  <a:srgbClr val="121212"/>
                </a:solidFill>
                <a:latin typeface="Arial" panose="020B0604020202020204" pitchFamily="34" charset="0"/>
                <a:cs typeface="Arial" panose="020B0604020202020204" pitchFamily="34" charset="0"/>
              </a:rPr>
              <a:t>μμ</a:t>
            </a:r>
            <a:r>
              <a:rPr lang="el-GR" sz="2000" dirty="0" err="1">
                <a:solidFill>
                  <a:srgbClr val="121212"/>
                </a:solidFill>
                <a:latin typeface="Arial" panose="020B0604020202020204" pitchFamily="34" charset="0"/>
                <a:cs typeface="Arial" panose="020B0604020202020204" pitchFamily="34" charset="0"/>
              </a:rPr>
              <a:t>ίσετε</a:t>
            </a:r>
            <a:r>
              <a:rPr lang="en-GB" sz="2000" dirty="0">
                <a:solidFill>
                  <a:srgbClr val="121212"/>
                </a:solidFill>
                <a:latin typeface="Arial" panose="020B0604020202020204" pitchFamily="34" charset="0"/>
                <a:cs typeface="Arial" panose="020B0604020202020204" pitchFamily="34" charset="0"/>
              </a:rPr>
              <a:t> </a:t>
            </a:r>
            <a:r>
              <a:rPr lang="en-GB" sz="2000" dirty="0" err="1">
                <a:solidFill>
                  <a:srgbClr val="121212"/>
                </a:solidFill>
                <a:latin typeface="Arial" panose="020B0604020202020204" pitchFamily="34" charset="0"/>
                <a:cs typeface="Arial" panose="020B0604020202020204" pitchFamily="34" charset="0"/>
              </a:rPr>
              <a:t>το</a:t>
            </a:r>
            <a:r>
              <a:rPr lang="en-GB" sz="2000" dirty="0">
                <a:solidFill>
                  <a:srgbClr val="121212"/>
                </a:solidFill>
                <a:latin typeface="Arial" panose="020B0604020202020204" pitchFamily="34" charset="0"/>
                <a:cs typeface="Arial" panose="020B0604020202020204" pitchFamily="34" charset="0"/>
              </a:rPr>
              <a:t> π</a:t>
            </a:r>
            <a:r>
              <a:rPr lang="en-GB" sz="2000" dirty="0" err="1">
                <a:solidFill>
                  <a:srgbClr val="121212"/>
                </a:solidFill>
                <a:latin typeface="Arial" panose="020B0604020202020204" pitchFamily="34" charset="0"/>
                <a:cs typeface="Arial" panose="020B0604020202020204" pitchFamily="34" charset="0"/>
              </a:rPr>
              <a:t>εριεχ</a:t>
            </a:r>
            <a:r>
              <a:rPr lang="el-GR" sz="2000" dirty="0" err="1">
                <a:solidFill>
                  <a:srgbClr val="121212"/>
                </a:solidFill>
                <a:latin typeface="Arial" panose="020B0604020202020204" pitchFamily="34" charset="0"/>
                <a:cs typeface="Arial" panose="020B0604020202020204" pitchFamily="34" charset="0"/>
              </a:rPr>
              <a:t>όμενο</a:t>
            </a:r>
            <a:r>
              <a:rPr lang="el-GR" sz="2000" dirty="0">
                <a:solidFill>
                  <a:srgbClr val="121212"/>
                </a:solidFill>
                <a:latin typeface="Arial" panose="020B0604020202020204" pitchFamily="34" charset="0"/>
                <a:cs typeface="Arial" panose="020B0604020202020204" pitchFamily="34" charset="0"/>
              </a:rPr>
              <a:t> </a:t>
            </a:r>
            <a:r>
              <a:rPr lang="en-GB" sz="2000" dirty="0" err="1">
                <a:solidFill>
                  <a:srgbClr val="121212"/>
                </a:solidFill>
                <a:latin typeface="Arial" panose="020B0604020202020204" pitchFamily="34" charset="0"/>
                <a:cs typeface="Arial" panose="020B0604020202020204" pitchFamily="34" charset="0"/>
              </a:rPr>
              <a:t>της</a:t>
            </a:r>
            <a:r>
              <a:rPr lang="en-GB" sz="2000" dirty="0">
                <a:solidFill>
                  <a:srgbClr val="121212"/>
                </a:solidFill>
                <a:latin typeface="Arial" panose="020B0604020202020204" pitchFamily="34" charset="0"/>
                <a:cs typeface="Arial" panose="020B0604020202020204" pitchFamily="34" charset="0"/>
              </a:rPr>
              <a:t> ΕΕΚ με τα βιομηχανικά πρότυπα και τις ανάγκες της αγοράς εργασίας</a:t>
            </a:r>
          </a:p>
          <a:p>
            <a:pPr marL="604519" lvl="1" indent="-302260">
              <a:lnSpc>
                <a:spcPts val="3919"/>
              </a:lnSpc>
              <a:buFont typeface="Arial"/>
              <a:buChar char="•"/>
            </a:pPr>
            <a:r>
              <a:rPr lang="en-GB" sz="2000" dirty="0" err="1">
                <a:solidFill>
                  <a:srgbClr val="121212"/>
                </a:solidFill>
                <a:latin typeface="Arial" panose="020B0604020202020204" pitchFamily="34" charset="0"/>
                <a:cs typeface="Arial" panose="020B0604020202020204" pitchFamily="34" charset="0"/>
              </a:rPr>
              <a:t>Πλο</a:t>
            </a:r>
            <a:r>
              <a:rPr lang="el-GR" sz="2000" dirty="0" err="1">
                <a:solidFill>
                  <a:srgbClr val="121212"/>
                </a:solidFill>
                <a:latin typeface="Arial" panose="020B0604020202020204" pitchFamily="34" charset="0"/>
                <a:cs typeface="Arial" panose="020B0604020202020204" pitchFamily="34" charset="0"/>
              </a:rPr>
              <a:t>ηγηθέίτε</a:t>
            </a:r>
            <a:r>
              <a:rPr lang="el-GR" sz="2000" dirty="0">
                <a:solidFill>
                  <a:srgbClr val="121212"/>
                </a:solidFill>
                <a:latin typeface="Arial" panose="020B0604020202020204" pitchFamily="34" charset="0"/>
                <a:cs typeface="Arial" panose="020B0604020202020204" pitchFamily="34" charset="0"/>
              </a:rPr>
              <a:t> </a:t>
            </a:r>
            <a:r>
              <a:rPr lang="en-GB" sz="2000" dirty="0" err="1">
                <a:solidFill>
                  <a:srgbClr val="121212"/>
                </a:solidFill>
                <a:latin typeface="Arial" panose="020B0604020202020204" pitchFamily="34" charset="0"/>
                <a:cs typeface="Arial" panose="020B0604020202020204" pitchFamily="34" charset="0"/>
              </a:rPr>
              <a:t>στις</a:t>
            </a:r>
            <a:r>
              <a:rPr lang="en-GB" sz="2000" dirty="0">
                <a:solidFill>
                  <a:srgbClr val="121212"/>
                </a:solidFill>
                <a:latin typeface="Arial" panose="020B0604020202020204" pitchFamily="34" charset="0"/>
                <a:cs typeface="Arial" panose="020B0604020202020204" pitchFamily="34" charset="0"/>
              </a:rPr>
              <a:t> προκλήσεις και </a:t>
            </a:r>
            <a:r>
              <a:rPr lang="el-GR" sz="2000" dirty="0">
                <a:solidFill>
                  <a:srgbClr val="121212"/>
                </a:solidFill>
                <a:latin typeface="Arial" panose="020B0604020202020204" pitchFamily="34" charset="0"/>
                <a:cs typeface="Arial" panose="020B0604020202020204" pitchFamily="34" charset="0"/>
              </a:rPr>
              <a:t>να </a:t>
            </a:r>
            <a:r>
              <a:rPr lang="en-GB" sz="2000" dirty="0">
                <a:solidFill>
                  <a:srgbClr val="121212"/>
                </a:solidFill>
                <a:latin typeface="Arial" panose="020B0604020202020204" pitchFamily="34" charset="0"/>
                <a:cs typeface="Arial" panose="020B0604020202020204" pitchFamily="34" charset="0"/>
              </a:rPr>
              <a:t>α</a:t>
            </a:r>
            <a:r>
              <a:rPr lang="en-GB" sz="2000" dirty="0" err="1">
                <a:solidFill>
                  <a:srgbClr val="121212"/>
                </a:solidFill>
                <a:latin typeface="Arial" panose="020B0604020202020204" pitchFamily="34" charset="0"/>
                <a:cs typeface="Arial" panose="020B0604020202020204" pitchFamily="34" charset="0"/>
              </a:rPr>
              <a:t>ξιο</a:t>
            </a:r>
            <a:r>
              <a:rPr lang="en-GB" sz="2000" dirty="0">
                <a:solidFill>
                  <a:srgbClr val="121212"/>
                </a:solidFill>
                <a:latin typeface="Arial" panose="020B0604020202020204" pitchFamily="34" charset="0"/>
                <a:cs typeface="Arial" panose="020B0604020202020204" pitchFamily="34" charset="0"/>
              </a:rPr>
              <a:t>πο</a:t>
            </a:r>
            <a:r>
              <a:rPr lang="el-GR" sz="2000" dirty="0" err="1">
                <a:solidFill>
                  <a:srgbClr val="121212"/>
                </a:solidFill>
                <a:latin typeface="Arial" panose="020B0604020202020204" pitchFamily="34" charset="0"/>
                <a:cs typeface="Arial" panose="020B0604020202020204" pitchFamily="34" charset="0"/>
              </a:rPr>
              <a:t>ιήσετε</a:t>
            </a:r>
            <a:r>
              <a:rPr lang="en-GB" sz="2000" dirty="0">
                <a:solidFill>
                  <a:srgbClr val="121212"/>
                </a:solidFill>
                <a:latin typeface="Arial" panose="020B0604020202020204" pitchFamily="34" charset="0"/>
                <a:cs typeface="Arial" panose="020B0604020202020204" pitchFamily="34" charset="0"/>
              </a:rPr>
              <a:t> τ</a:t>
            </a:r>
            <a:r>
              <a:rPr lang="el-GR" sz="2000" dirty="0" err="1">
                <a:solidFill>
                  <a:srgbClr val="121212"/>
                </a:solidFill>
                <a:latin typeface="Arial" panose="020B0604020202020204" pitchFamily="34" charset="0"/>
                <a:cs typeface="Arial" panose="020B0604020202020204" pitchFamily="34" charset="0"/>
              </a:rPr>
              <a:t>ις</a:t>
            </a:r>
            <a:r>
              <a:rPr lang="en-GB" sz="2000" dirty="0">
                <a:solidFill>
                  <a:srgbClr val="121212"/>
                </a:solidFill>
                <a:latin typeface="Arial" panose="020B0604020202020204" pitchFamily="34" charset="0"/>
                <a:cs typeface="Arial" panose="020B0604020202020204" pitchFamily="34" charset="0"/>
              </a:rPr>
              <a:t> </a:t>
            </a:r>
            <a:r>
              <a:rPr lang="en-GB" sz="2000" dirty="0" err="1">
                <a:solidFill>
                  <a:srgbClr val="121212"/>
                </a:solidFill>
                <a:latin typeface="Arial" panose="020B0604020202020204" pitchFamily="34" charset="0"/>
                <a:cs typeface="Arial" panose="020B0604020202020204" pitchFamily="34" charset="0"/>
              </a:rPr>
              <a:t>ευκ</a:t>
            </a:r>
            <a:r>
              <a:rPr lang="en-GB" sz="2000" dirty="0">
                <a:solidFill>
                  <a:srgbClr val="121212"/>
                </a:solidFill>
                <a:latin typeface="Arial" panose="020B0604020202020204" pitchFamily="34" charset="0"/>
                <a:cs typeface="Arial" panose="020B0604020202020204" pitchFamily="34" charset="0"/>
              </a:rPr>
              <a:t>α</a:t>
            </a:r>
            <a:r>
              <a:rPr lang="el-GR" sz="2000" dirty="0" err="1">
                <a:solidFill>
                  <a:srgbClr val="121212"/>
                </a:solidFill>
                <a:latin typeface="Arial" panose="020B0604020202020204" pitchFamily="34" charset="0"/>
                <a:cs typeface="Arial" panose="020B0604020202020204" pitchFamily="34" charset="0"/>
              </a:rPr>
              <a:t>ιρίες</a:t>
            </a:r>
            <a:r>
              <a:rPr lang="en-GB" sz="2000" dirty="0">
                <a:solidFill>
                  <a:srgbClr val="121212"/>
                </a:solidFill>
                <a:latin typeface="Arial" panose="020B0604020202020204" pitchFamily="34" charset="0"/>
                <a:cs typeface="Arial" panose="020B0604020202020204" pitchFamily="34" charset="0"/>
              </a:rPr>
              <a:t> στις κοινότητες μάθησης της ΕΕΚ</a:t>
            </a:r>
          </a:p>
          <a:p>
            <a:pPr marL="604519" lvl="1" indent="-302260">
              <a:lnSpc>
                <a:spcPts val="3919"/>
              </a:lnSpc>
              <a:buFont typeface="Arial"/>
              <a:buChar char="•"/>
            </a:pPr>
            <a:endParaRPr lang="en-GB" sz="2400" dirty="0">
              <a:solidFill>
                <a:srgbClr val="121212"/>
              </a:solidFill>
              <a:latin typeface="Arial" panose="020B0604020202020204" pitchFamily="34" charset="0"/>
              <a:cs typeface="Arial" panose="020B0604020202020204" pitchFamily="34" charset="0"/>
            </a:endParaRPr>
          </a:p>
          <a:p>
            <a:pPr marL="604519" lvl="1" indent="-302260">
              <a:lnSpc>
                <a:spcPts val="3919"/>
              </a:lnSpc>
              <a:buFont typeface="Arial"/>
              <a:buChar char="•"/>
            </a:pPr>
            <a:endParaRPr lang="en-US" sz="2400" dirty="0">
              <a:solidFill>
                <a:srgbClr val="121212"/>
              </a:solidFill>
              <a:latin typeface="Arial" panose="020B0604020202020204" pitchFamily="34" charset="0"/>
              <a:cs typeface="Arial" panose="020B0604020202020204" pitchFamily="34" charset="0"/>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5" name="AutoShape 5"/>
          <p:cNvSpPr/>
          <p:nvPr/>
        </p:nvSpPr>
        <p:spPr>
          <a:xfrm>
            <a:off x="9144000" y="0"/>
            <a:ext cx="9144000" cy="5143500"/>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BE">
              <a:latin typeface="Arial" panose="020B0604020202020204" pitchFamily="34" charset="0"/>
              <a:cs typeface="Arial" panose="020B0604020202020204" pitchFamily="34" charset="0"/>
            </a:endParaRPr>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0" name="Freeform 10"/>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4271" y="9263660"/>
            <a:ext cx="1047619" cy="3809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213919" y="-2717471"/>
            <a:ext cx="623379" cy="14348459"/>
          </a:xfrm>
          <a:prstGeom prst="rect">
            <a:avLst/>
          </a:prstGeom>
          <a:solidFill>
            <a:srgbClr val="FB8709"/>
          </a:solidFill>
        </p:spPr>
        <p:txBody>
          <a:bodyPr/>
          <a:lstStyle/>
          <a:p>
            <a:endParaRPr lang="en-BE"/>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1" name="TextBox 11"/>
          <p:cNvSpPr txBox="1"/>
          <p:nvPr/>
        </p:nvSpPr>
        <p:spPr>
          <a:xfrm>
            <a:off x="818920" y="1579139"/>
            <a:ext cx="16783280" cy="1108124"/>
          </a:xfrm>
          <a:prstGeom prst="rect">
            <a:avLst/>
          </a:prstGeom>
        </p:spPr>
        <p:txBody>
          <a:bodyPr wrap="square" lIns="0" tIns="0" rIns="0" bIns="0" rtlCol="0" anchor="t">
            <a:spAutoFit/>
          </a:bodyPr>
          <a:lstStyle/>
          <a:p>
            <a:pPr>
              <a:lnSpc>
                <a:spcPts val="9679"/>
              </a:lnSpc>
            </a:pPr>
            <a:r>
              <a:rPr lang="en-GB" sz="6000" spc="-87" dirty="0">
                <a:solidFill>
                  <a:srgbClr val="033C5B"/>
                </a:solidFill>
              </a:rPr>
              <a:t>Προώθηση θετικής μαθησιακής κουλτούρας</a:t>
            </a:r>
            <a:endParaRPr lang="en-US" sz="6000" spc="-87" dirty="0">
              <a:solidFill>
                <a:srgbClr val="033C5B"/>
              </a:solidFill>
            </a:endParaRPr>
          </a:p>
        </p:txBody>
      </p:sp>
      <p:sp>
        <p:nvSpPr>
          <p:cNvPr id="12" name="TextBox 12"/>
          <p:cNvSpPr txBox="1"/>
          <p:nvPr/>
        </p:nvSpPr>
        <p:spPr>
          <a:xfrm>
            <a:off x="2175060" y="2882775"/>
            <a:ext cx="3291413" cy="924677"/>
          </a:xfrm>
          <a:prstGeom prst="rect">
            <a:avLst/>
          </a:prstGeom>
        </p:spPr>
        <p:txBody>
          <a:bodyPr wrap="square" lIns="0" tIns="0" rIns="0" bIns="0" rtlCol="0" anchor="t">
            <a:spAutoFit/>
          </a:bodyPr>
          <a:lstStyle/>
          <a:p>
            <a:pPr>
              <a:lnSpc>
                <a:spcPts val="3640"/>
              </a:lnSpc>
              <a:spcBef>
                <a:spcPct val="0"/>
              </a:spcBef>
            </a:pPr>
            <a:r>
              <a:rPr lang="en-GB" sz="4000" b="1" dirty="0">
                <a:solidFill>
                  <a:srgbClr val="121212"/>
                </a:solidFill>
              </a:rPr>
              <a:t>APPS &amp; πλατφόρμες</a:t>
            </a:r>
            <a:endParaRPr lang="en-US" sz="4000" dirty="0">
              <a:solidFill>
                <a:srgbClr val="121212"/>
              </a:solidFill>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p>
        </p:txBody>
      </p:sp>
      <p:pic>
        <p:nvPicPr>
          <p:cNvPr id="18" name="Graphic 17" descr="Lights On with solid fill">
            <a:extLst>
              <a:ext uri="{FF2B5EF4-FFF2-40B4-BE49-F238E27FC236}">
                <a16:creationId xmlns:a16="http://schemas.microsoft.com/office/drawing/2014/main" id="{64703B46-5984-E1AA-55ED-AC94923932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419" y="2547228"/>
            <a:ext cx="1246758" cy="1246758"/>
          </a:xfrm>
          <a:prstGeom prst="rect">
            <a:avLst/>
          </a:prstGeom>
        </p:spPr>
      </p:pic>
      <p:sp>
        <p:nvSpPr>
          <p:cNvPr id="19" name="TextBox 12">
            <a:extLst>
              <a:ext uri="{FF2B5EF4-FFF2-40B4-BE49-F238E27FC236}">
                <a16:creationId xmlns:a16="http://schemas.microsoft.com/office/drawing/2014/main" id="{8DF634D5-EC4E-EAF5-AC1D-24D2F58B6E20}"/>
              </a:ext>
            </a:extLst>
          </p:cNvPr>
          <p:cNvSpPr txBox="1"/>
          <p:nvPr/>
        </p:nvSpPr>
        <p:spPr>
          <a:xfrm>
            <a:off x="1238586" y="3844449"/>
            <a:ext cx="7905414" cy="4616648"/>
          </a:xfrm>
          <a:prstGeom prst="rect">
            <a:avLst/>
          </a:prstGeom>
        </p:spPr>
        <p:txBody>
          <a:bodyPr wrap="square" lIns="0" tIns="0" rIns="0" bIns="0" rtlCol="0" anchor="t">
            <a:spAutoFit/>
          </a:bodyPr>
          <a:lstStyle/>
          <a:p>
            <a:pPr>
              <a:lnSpc>
                <a:spcPts val="3640"/>
              </a:lnSpc>
              <a:spcBef>
                <a:spcPct val="0"/>
              </a:spcBef>
            </a:pPr>
            <a:r>
              <a:rPr lang="en-GB" sz="2600" b="1" dirty="0">
                <a:solidFill>
                  <a:srgbClr val="121212"/>
                </a:solidFill>
                <a:cs typeface="Arial" panose="020B0604020202020204" pitchFamily="34" charset="0"/>
              </a:rPr>
              <a:t>Συνεχής βελτίωση και επαγγελματική ανάπτυξη</a:t>
            </a:r>
          </a:p>
          <a:p>
            <a:pPr marL="457200" indent="-457200">
              <a:lnSpc>
                <a:spcPts val="3640"/>
              </a:lnSpc>
              <a:spcBef>
                <a:spcPct val="0"/>
              </a:spcBef>
              <a:buFont typeface="Arial" panose="020B0604020202020204" pitchFamily="34" charset="0"/>
              <a:buChar char="•"/>
            </a:pPr>
            <a:r>
              <a:rPr lang="en-GB" sz="2600" dirty="0">
                <a:solidFill>
                  <a:srgbClr val="121212"/>
                </a:solidFill>
                <a:cs typeface="Arial" panose="020B0604020202020204" pitchFamily="34" charset="0"/>
                <a:hlinkClick r:id="rId6"/>
              </a:rPr>
              <a:t>Μάθηση στο LinkedIn</a:t>
            </a:r>
            <a:r>
              <a:rPr lang="en-GB" sz="2600" dirty="0">
                <a:solidFill>
                  <a:srgbClr val="121212"/>
                </a:solidFill>
                <a:cs typeface="Arial" panose="020B0604020202020204" pitchFamily="34" charset="0"/>
              </a:rPr>
              <a:t>: Προσφέρει ένα ευρύ φάσμα μαθημάτων σε διάφορους τομείς, συμπεριλαμβανομένων των παιδαγωγικών τεχνικών, των τεχνολογικών εργαλείων και των δεξιοτήτων ειδικά για τον κλάδο.</a:t>
            </a:r>
          </a:p>
          <a:p>
            <a:pPr marL="457200" indent="-457200">
              <a:lnSpc>
                <a:spcPts val="3640"/>
              </a:lnSpc>
              <a:spcBef>
                <a:spcPct val="0"/>
              </a:spcBef>
              <a:buFont typeface="Arial" panose="020B0604020202020204" pitchFamily="34" charset="0"/>
              <a:buChar char="•"/>
            </a:pPr>
            <a:r>
              <a:rPr lang="en-GB" sz="2600" dirty="0">
                <a:solidFill>
                  <a:srgbClr val="121212"/>
                </a:solidFill>
                <a:cs typeface="Arial" panose="020B0604020202020204" pitchFamily="34" charset="0"/>
                <a:hlinkClick r:id="rId7"/>
              </a:rPr>
              <a:t>Coursera</a:t>
            </a:r>
            <a:r>
              <a:rPr lang="en-GB" sz="2600" dirty="0">
                <a:solidFill>
                  <a:srgbClr val="121212"/>
                </a:solidFill>
                <a:cs typeface="Arial" panose="020B0604020202020204" pitchFamily="34" charset="0"/>
              </a:rPr>
              <a:t>: Παρέχει πρόσβαση σε μαθήματα από πανεπιστήμια και κολέγια σε όλο τον κόσμο, επιτρέποντας στους εκπαιδευτικούς να βελτιώνουν συνεχώς τις γνώσεις και τις δεξιότητές τους.</a:t>
            </a:r>
          </a:p>
        </p:txBody>
      </p:sp>
      <p:sp>
        <p:nvSpPr>
          <p:cNvPr id="25" name="TextBox 12">
            <a:extLst>
              <a:ext uri="{FF2B5EF4-FFF2-40B4-BE49-F238E27FC236}">
                <a16:creationId xmlns:a16="http://schemas.microsoft.com/office/drawing/2014/main" id="{5B930D28-C975-8A47-BA11-51561CE4434A}"/>
              </a:ext>
            </a:extLst>
          </p:cNvPr>
          <p:cNvSpPr txBox="1"/>
          <p:nvPr/>
        </p:nvSpPr>
        <p:spPr>
          <a:xfrm>
            <a:off x="9985416" y="3924102"/>
            <a:ext cx="8397525" cy="3653821"/>
          </a:xfrm>
          <a:prstGeom prst="rect">
            <a:avLst/>
          </a:prstGeom>
        </p:spPr>
        <p:txBody>
          <a:bodyPr wrap="square" lIns="0" tIns="0" rIns="0" bIns="0" rtlCol="0" anchor="t">
            <a:spAutoFit/>
          </a:bodyPr>
          <a:lstStyle/>
          <a:p>
            <a:pPr>
              <a:lnSpc>
                <a:spcPts val="3640"/>
              </a:lnSpc>
              <a:spcBef>
                <a:spcPct val="0"/>
              </a:spcBef>
            </a:pPr>
            <a:r>
              <a:rPr lang="en-GB" sz="2600" b="1" dirty="0">
                <a:solidFill>
                  <a:srgbClr val="121212"/>
                </a:solidFill>
                <a:cs typeface="Arial" panose="020B0604020202020204" pitchFamily="34" charset="0"/>
              </a:rPr>
              <a:t>Συμμετοχικότητα και προσβασιμότητα</a:t>
            </a:r>
          </a:p>
          <a:p>
            <a:pPr marL="457200" indent="-457200">
              <a:lnSpc>
                <a:spcPts val="3640"/>
              </a:lnSpc>
              <a:spcBef>
                <a:spcPct val="0"/>
              </a:spcBef>
              <a:buFont typeface="Arial" panose="020B0604020202020204" pitchFamily="34" charset="0"/>
              <a:buChar char="•"/>
            </a:pPr>
            <a:r>
              <a:rPr lang="en-GB" sz="2600" dirty="0">
                <a:solidFill>
                  <a:srgbClr val="121212"/>
                </a:solidFill>
                <a:cs typeface="Arial" panose="020B0604020202020204" pitchFamily="34" charset="0"/>
                <a:hlinkClick r:id="rId8"/>
              </a:rPr>
              <a:t>Flipgrid</a:t>
            </a:r>
            <a:r>
              <a:rPr lang="en-GB" sz="2600" dirty="0">
                <a:solidFill>
                  <a:srgbClr val="121212"/>
                </a:solidFill>
                <a:cs typeface="Arial" panose="020B0604020202020204" pitchFamily="34" charset="0"/>
              </a:rPr>
              <a:t>: Μια πλατφόρμα κοινωνικής μάθησης που επιτρέπει στους εκπαιδευτικούς να δημιουργούν προτροπές για συζήτηση και στους μαθητές να απαντούν με σύντομα βίντεο.</a:t>
            </a:r>
          </a:p>
          <a:p>
            <a:pPr marL="457200" indent="-457200">
              <a:lnSpc>
                <a:spcPts val="3640"/>
              </a:lnSpc>
              <a:spcBef>
                <a:spcPct val="0"/>
              </a:spcBef>
              <a:buFont typeface="Arial" panose="020B0604020202020204" pitchFamily="34" charset="0"/>
              <a:buChar char="•"/>
            </a:pPr>
            <a:r>
              <a:rPr lang="en-GB" sz="2600" dirty="0">
                <a:solidFill>
                  <a:srgbClr val="121212"/>
                </a:solidFill>
                <a:cs typeface="Arial" panose="020B0604020202020204" pitchFamily="34" charset="0"/>
                <a:hlinkClick r:id="rId9"/>
              </a:rPr>
              <a:t>Quizlet</a:t>
            </a:r>
            <a:r>
              <a:rPr lang="en-GB" sz="2600" dirty="0">
                <a:solidFill>
                  <a:srgbClr val="121212"/>
                </a:solidFill>
                <a:cs typeface="Arial" panose="020B0604020202020204" pitchFamily="34" charset="0"/>
              </a:rPr>
              <a:t>: κάνει το υλικό μελέτης προσιτό και ελκυστικό για διαφορετικά στυλ μάθησης.</a:t>
            </a:r>
          </a:p>
          <a:p>
            <a:pPr marL="457200" indent="-457200">
              <a:lnSpc>
                <a:spcPts val="3640"/>
              </a:lnSpc>
              <a:spcBef>
                <a:spcPct val="0"/>
              </a:spcBef>
              <a:buFont typeface="Arial" panose="020B0604020202020204" pitchFamily="34" charset="0"/>
              <a:buChar char="•"/>
            </a:pPr>
            <a:r>
              <a:rPr lang="en-GB" sz="2600" dirty="0">
                <a:solidFill>
                  <a:srgbClr val="121212"/>
                </a:solidFill>
                <a:cs typeface="Arial" panose="020B0604020202020204" pitchFamily="34" charset="0"/>
                <a:hlinkClick r:id="rId10"/>
              </a:rPr>
              <a:t>VoiceThread</a:t>
            </a:r>
            <a:r>
              <a:rPr lang="en-GB" sz="2600" dirty="0">
                <a:solidFill>
                  <a:srgbClr val="121212"/>
                </a:solidFill>
                <a:cs typeface="Arial" panose="020B0604020202020204" pitchFamily="34" charset="0"/>
              </a:rPr>
              <a:t>: Φωνή, κείμενο, αρχείο ήχου ή βίντεο.</a:t>
            </a:r>
            <a:endParaRPr lang="en-US" sz="2600" dirty="0">
              <a:solidFill>
                <a:srgbClr val="121212"/>
              </a:solidFill>
              <a:cs typeface="Arial" panose="020B0604020202020204" pitchFamily="34" charset="0"/>
            </a:endParaRPr>
          </a:p>
        </p:txBody>
      </p:sp>
      <p:pic>
        <p:nvPicPr>
          <p:cNvPr id="17" name="Picture 16">
            <a:extLst>
              <a:ext uri="{FF2B5EF4-FFF2-40B4-BE49-F238E27FC236}">
                <a16:creationId xmlns:a16="http://schemas.microsoft.com/office/drawing/2014/main" id="{C48C0D91-3E66-B2EC-45B2-53B7CF7FE4C9}"/>
              </a:ext>
            </a:extLst>
          </p:cNvPr>
          <p:cNvPicPr>
            <a:picLocks noChangeAspect="1"/>
          </p:cNvPicPr>
          <p:nvPr/>
        </p:nvPicPr>
        <p:blipFill rotWithShape="1">
          <a:blip r:embed="rId11"/>
          <a:srcRect l="7783" t="15005" r="5562" b="13754"/>
          <a:stretch/>
        </p:blipFill>
        <p:spPr>
          <a:xfrm>
            <a:off x="365690" y="4397236"/>
            <a:ext cx="1260282" cy="230241"/>
          </a:xfrm>
          <a:prstGeom prst="rect">
            <a:avLst/>
          </a:prstGeom>
        </p:spPr>
      </p:pic>
      <p:pic>
        <p:nvPicPr>
          <p:cNvPr id="23" name="Picture 22">
            <a:extLst>
              <a:ext uri="{FF2B5EF4-FFF2-40B4-BE49-F238E27FC236}">
                <a16:creationId xmlns:a16="http://schemas.microsoft.com/office/drawing/2014/main" id="{9147BC12-17D2-218C-46DE-FDDAED2667BB}"/>
              </a:ext>
            </a:extLst>
          </p:cNvPr>
          <p:cNvPicPr>
            <a:picLocks noChangeAspect="1"/>
          </p:cNvPicPr>
          <p:nvPr/>
        </p:nvPicPr>
        <p:blipFill>
          <a:blip r:embed="rId12"/>
          <a:stretch>
            <a:fillRect/>
          </a:stretch>
        </p:blipFill>
        <p:spPr>
          <a:xfrm>
            <a:off x="541348" y="6630416"/>
            <a:ext cx="1095115" cy="307117"/>
          </a:xfrm>
          <a:prstGeom prst="rect">
            <a:avLst/>
          </a:prstGeom>
        </p:spPr>
      </p:pic>
      <p:pic>
        <p:nvPicPr>
          <p:cNvPr id="28" name="Picture 27">
            <a:extLst>
              <a:ext uri="{FF2B5EF4-FFF2-40B4-BE49-F238E27FC236}">
                <a16:creationId xmlns:a16="http://schemas.microsoft.com/office/drawing/2014/main" id="{68F76F9A-56F1-B079-4BFC-FF73BCADB097}"/>
              </a:ext>
            </a:extLst>
          </p:cNvPr>
          <p:cNvPicPr>
            <a:picLocks noChangeAspect="1"/>
          </p:cNvPicPr>
          <p:nvPr/>
        </p:nvPicPr>
        <p:blipFill>
          <a:blip r:embed="rId13"/>
          <a:stretch>
            <a:fillRect/>
          </a:stretch>
        </p:blipFill>
        <p:spPr>
          <a:xfrm>
            <a:off x="9300281" y="4507216"/>
            <a:ext cx="984916" cy="424656"/>
          </a:xfrm>
          <a:prstGeom prst="rect">
            <a:avLst/>
          </a:prstGeom>
        </p:spPr>
      </p:pic>
      <p:pic>
        <p:nvPicPr>
          <p:cNvPr id="32" name="Picture 31">
            <a:extLst>
              <a:ext uri="{FF2B5EF4-FFF2-40B4-BE49-F238E27FC236}">
                <a16:creationId xmlns:a16="http://schemas.microsoft.com/office/drawing/2014/main" id="{29A48CF7-8A95-A38E-155C-3486859D1C4C}"/>
              </a:ext>
            </a:extLst>
          </p:cNvPr>
          <p:cNvPicPr>
            <a:picLocks noChangeAspect="1"/>
          </p:cNvPicPr>
          <p:nvPr/>
        </p:nvPicPr>
        <p:blipFill>
          <a:blip r:embed="rId14"/>
          <a:stretch>
            <a:fillRect/>
          </a:stretch>
        </p:blipFill>
        <p:spPr>
          <a:xfrm>
            <a:off x="9154391" y="6181986"/>
            <a:ext cx="1109806" cy="404031"/>
          </a:xfrm>
          <a:prstGeom prst="rect">
            <a:avLst/>
          </a:prstGeom>
        </p:spPr>
      </p:pic>
      <p:pic>
        <p:nvPicPr>
          <p:cNvPr id="34" name="Picture 33">
            <a:extLst>
              <a:ext uri="{FF2B5EF4-FFF2-40B4-BE49-F238E27FC236}">
                <a16:creationId xmlns:a16="http://schemas.microsoft.com/office/drawing/2014/main" id="{239A6554-A37E-B894-4675-35BFE0850EA8}"/>
              </a:ext>
            </a:extLst>
          </p:cNvPr>
          <p:cNvPicPr>
            <a:picLocks noChangeAspect="1"/>
          </p:cNvPicPr>
          <p:nvPr/>
        </p:nvPicPr>
        <p:blipFill>
          <a:blip r:embed="rId15"/>
          <a:stretch>
            <a:fillRect/>
          </a:stretch>
        </p:blipFill>
        <p:spPr>
          <a:xfrm>
            <a:off x="9555448" y="7015809"/>
            <a:ext cx="571580" cy="590632"/>
          </a:xfrm>
          <a:prstGeom prst="rect">
            <a:avLst/>
          </a:prstGeom>
        </p:spPr>
      </p:pic>
      <p:sp>
        <p:nvSpPr>
          <p:cNvPr id="2" name="Freeform 11">
            <a:extLst>
              <a:ext uri="{FF2B5EF4-FFF2-40B4-BE49-F238E27FC236}">
                <a16:creationId xmlns:a16="http://schemas.microsoft.com/office/drawing/2014/main" id="{EA8202FD-5A3D-0D69-3273-ADF968C028EC}"/>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6"/>
            <a:stretch>
              <a:fillRect/>
            </a:stretch>
          </a:blipFill>
        </p:spPr>
        <p:txBody>
          <a:bodyPr/>
          <a:lstStyle/>
          <a:p>
            <a:endParaRPr lang="en-BE"/>
          </a:p>
        </p:txBody>
      </p:sp>
      <p:sp>
        <p:nvSpPr>
          <p:cNvPr id="20" name="Freeform 12">
            <a:extLst>
              <a:ext uri="{FF2B5EF4-FFF2-40B4-BE49-F238E27FC236}">
                <a16:creationId xmlns:a16="http://schemas.microsoft.com/office/drawing/2014/main" id="{D8B79FD1-F5D3-A005-2477-E5D56FF7559D}"/>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7"/>
            <a:stretch>
              <a:fillRect/>
            </a:stretch>
          </a:blipFill>
        </p:spPr>
        <p:txBody>
          <a:bodyPr/>
          <a:lstStyle/>
          <a:p>
            <a:endParaRPr lang="en-BE"/>
          </a:p>
        </p:txBody>
      </p:sp>
      <p:pic>
        <p:nvPicPr>
          <p:cNvPr id="22" name="Picture 21">
            <a:extLst>
              <a:ext uri="{FF2B5EF4-FFF2-40B4-BE49-F238E27FC236}">
                <a16:creationId xmlns:a16="http://schemas.microsoft.com/office/drawing/2014/main" id="{9C62A7AC-EF98-361D-E901-D8D952E67CD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3" name="TextBox 13">
            <a:extLst>
              <a:ext uri="{FF2B5EF4-FFF2-40B4-BE49-F238E27FC236}">
                <a16:creationId xmlns:a16="http://schemas.microsoft.com/office/drawing/2014/main" id="{C96C6013-414D-F2A5-75DA-4A61B3647DE6}"/>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34411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8804068"/>
          </a:xfrm>
          <a:prstGeom prst="rect">
            <a:avLst/>
          </a:prstGeom>
          <a:solidFill>
            <a:srgbClr val="FB8709"/>
          </a:solidFill>
        </p:spPr>
        <p:txBody>
          <a:bodyPr/>
          <a:lstStyle/>
          <a:p>
            <a:endParaRPr lang="en-BE"/>
          </a:p>
        </p:txBody>
      </p:sp>
      <p:grpSp>
        <p:nvGrpSpPr>
          <p:cNvPr id="3" name="Group 3"/>
          <p:cNvGrpSpPr/>
          <p:nvPr/>
        </p:nvGrpSpPr>
        <p:grpSpPr>
          <a:xfrm>
            <a:off x="0" y="1157630"/>
            <a:ext cx="9144000" cy="7646437"/>
            <a:chOff x="0" y="0"/>
            <a:chExt cx="6350000" cy="5310026"/>
          </a:xfrm>
        </p:grpSpPr>
        <p:sp>
          <p:nvSpPr>
            <p:cNvPr id="4" name="Freeform 4"/>
            <p:cNvSpPr/>
            <p:nvPr/>
          </p:nvSpPr>
          <p:spPr>
            <a:xfrm>
              <a:off x="0" y="0"/>
              <a:ext cx="6350000" cy="5310026"/>
            </a:xfrm>
            <a:custGeom>
              <a:avLst/>
              <a:gdLst/>
              <a:ahLst/>
              <a:cxnLst/>
              <a:rect l="l" t="t" r="r" b="b"/>
              <a:pathLst>
                <a:path w="6350000" h="5310026">
                  <a:moveTo>
                    <a:pt x="6350000" y="5310026"/>
                  </a:moveTo>
                  <a:lnTo>
                    <a:pt x="0" y="5310026"/>
                  </a:lnTo>
                  <a:lnTo>
                    <a:pt x="0" y="0"/>
                  </a:lnTo>
                  <a:lnTo>
                    <a:pt x="6350000" y="5310026"/>
                  </a:lnTo>
                  <a:close/>
                </a:path>
              </a:pathLst>
            </a:custGeom>
            <a:solidFill>
              <a:srgbClr val="053249"/>
            </a:solidFill>
          </p:spPr>
          <p:txBody>
            <a:bodyPr/>
            <a:lstStyle/>
            <a:p>
              <a:endParaRPr lang="en-BE"/>
            </a:p>
          </p:txBody>
        </p:sp>
      </p:grpSp>
      <p:sp>
        <p:nvSpPr>
          <p:cNvPr id="5" name="Freeform 5"/>
          <p:cNvSpPr/>
          <p:nvPr/>
        </p:nvSpPr>
        <p:spPr>
          <a:xfrm flipH="1">
            <a:off x="-117412" y="6453106"/>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6" name="Freeform 6"/>
          <p:cNvSpPr/>
          <p:nvPr/>
        </p:nvSpPr>
        <p:spPr>
          <a:xfrm rot="-10800000" flipH="1">
            <a:off x="5310106" y="0"/>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7" name="Freeform 7"/>
          <p:cNvSpPr/>
          <p:nvPr/>
        </p:nvSpPr>
        <p:spPr>
          <a:xfrm>
            <a:off x="2055984" y="2208406"/>
            <a:ext cx="5032033" cy="5870189"/>
          </a:xfrm>
          <a:custGeom>
            <a:avLst/>
            <a:gdLst/>
            <a:ahLst/>
            <a:cxnLst/>
            <a:rect l="l" t="t" r="r" b="b"/>
            <a:pathLst>
              <a:path w="5032033" h="5870189">
                <a:moveTo>
                  <a:pt x="0" y="0"/>
                </a:moveTo>
                <a:lnTo>
                  <a:pt x="5032032" y="0"/>
                </a:lnTo>
                <a:lnTo>
                  <a:pt x="5032032" y="5870188"/>
                </a:lnTo>
                <a:lnTo>
                  <a:pt x="0" y="5870188"/>
                </a:lnTo>
                <a:lnTo>
                  <a:pt x="0" y="0"/>
                </a:lnTo>
                <a:close/>
              </a:path>
            </a:pathLst>
          </a:custGeom>
          <a:blipFill>
            <a:blip r:embed="rId6"/>
            <a:stretch>
              <a:fillRect l="-37547" r="-37547"/>
            </a:stretch>
          </a:blipFill>
        </p:spPr>
        <p:txBody>
          <a:bodyPr/>
          <a:lstStyle/>
          <a:p>
            <a:endParaRPr lang="en-BE"/>
          </a:p>
        </p:txBody>
      </p:sp>
      <p:sp>
        <p:nvSpPr>
          <p:cNvPr id="8" name="TextBox 8"/>
          <p:cNvSpPr txBox="1"/>
          <p:nvPr/>
        </p:nvSpPr>
        <p:spPr>
          <a:xfrm>
            <a:off x="9613816" y="323193"/>
            <a:ext cx="6457864" cy="1231106"/>
          </a:xfrm>
          <a:prstGeom prst="rect">
            <a:avLst/>
          </a:prstGeom>
        </p:spPr>
        <p:txBody>
          <a:bodyPr lIns="0" tIns="0" rIns="0" bIns="0" rtlCol="0" anchor="t">
            <a:spAutoFit/>
          </a:bodyPr>
          <a:lstStyle/>
          <a:p>
            <a:r>
              <a:rPr lang="en-US" sz="4000" spc="-70" dirty="0">
                <a:solidFill>
                  <a:srgbClr val="033C5B"/>
                </a:solidFill>
              </a:rPr>
              <a:t>Ενσωμάτωση διεθνούς περιεχομένου στην ΕΕΚ</a:t>
            </a:r>
          </a:p>
        </p:txBody>
      </p:sp>
      <p:sp>
        <p:nvSpPr>
          <p:cNvPr id="9" name="TextBox 9"/>
          <p:cNvSpPr txBox="1"/>
          <p:nvPr/>
        </p:nvSpPr>
        <p:spPr>
          <a:xfrm>
            <a:off x="9613816" y="1662564"/>
            <a:ext cx="7198096" cy="6924973"/>
          </a:xfrm>
          <a:prstGeom prst="rect">
            <a:avLst/>
          </a:prstGeom>
        </p:spPr>
        <p:txBody>
          <a:bodyPr wrap="square" lIns="0" tIns="0" rIns="0" bIns="0" rtlCol="0" anchor="t">
            <a:spAutoFit/>
          </a:bodyPr>
          <a:lstStyle/>
          <a:p>
            <a:pPr>
              <a:lnSpc>
                <a:spcPts val="3639"/>
              </a:lnSpc>
              <a:spcBef>
                <a:spcPct val="0"/>
              </a:spcBef>
            </a:pPr>
            <a:r>
              <a:rPr lang="en-GB" sz="2000" b="1" dirty="0">
                <a:solidFill>
                  <a:srgbClr val="121212"/>
                </a:solidFill>
                <a:cs typeface="Arial" panose="020B0604020202020204" pitchFamily="34" charset="0"/>
              </a:rPr>
              <a:t>Πρόγραμμα σπουδών σχετικό με τη βιομηχανία:</a:t>
            </a:r>
          </a:p>
          <a:p>
            <a:pPr marL="457200" indent="-457200">
              <a:lnSpc>
                <a:spcPts val="3639"/>
              </a:lnSpc>
              <a:spcBef>
                <a:spcPct val="0"/>
              </a:spcBef>
              <a:buFont typeface="Arial" panose="020B0604020202020204" pitchFamily="34" charset="0"/>
              <a:buChar char="•"/>
            </a:pPr>
            <a:r>
              <a:rPr lang="en-GB" sz="2000" dirty="0">
                <a:solidFill>
                  <a:srgbClr val="121212"/>
                </a:solidFill>
                <a:cs typeface="Arial" panose="020B0604020202020204" pitchFamily="34" charset="0"/>
              </a:rPr>
              <a:t>Συνεργασία με βιομηχανικούς εταίρους για να διασφαλιστεί ότι το πρόγραμμα σπουδών αντικατοπτρίζει τις τρέχουσες τάσεις και τεχνολογίες και να προσαρμόσει τα μαθήματα ώστε να ευθυγραμμιστούν με τις επαγγελματικές πορείες των εκπαιδευομένων.</a:t>
            </a:r>
          </a:p>
          <a:p>
            <a:pPr>
              <a:lnSpc>
                <a:spcPts val="3639"/>
              </a:lnSpc>
              <a:spcBef>
                <a:spcPct val="0"/>
              </a:spcBef>
            </a:pPr>
            <a:r>
              <a:rPr lang="en-GB" sz="2000" b="1" dirty="0">
                <a:solidFill>
                  <a:srgbClr val="121212"/>
                </a:solidFill>
                <a:cs typeface="Arial" panose="020B0604020202020204" pitchFamily="34" charset="0"/>
              </a:rPr>
              <a:t>Ανάπτυξη δεξιοτήτων:</a:t>
            </a:r>
          </a:p>
          <a:p>
            <a:pPr marL="457200" indent="-457200">
              <a:lnSpc>
                <a:spcPts val="3639"/>
              </a:lnSpc>
              <a:spcBef>
                <a:spcPct val="0"/>
              </a:spcBef>
              <a:buFont typeface="Arial" panose="020B0604020202020204" pitchFamily="34" charset="0"/>
              <a:buChar char="•"/>
            </a:pPr>
            <a:r>
              <a:rPr lang="en-GB" sz="2000" dirty="0">
                <a:solidFill>
                  <a:srgbClr val="121212"/>
                </a:solidFill>
                <a:cs typeface="Arial" panose="020B0604020202020204" pitchFamily="34" charset="0"/>
              </a:rPr>
              <a:t>Ενσωματώστε τις δεξιότητες του 21ου αιώνα μέσω της μάθησης με βάση το έργο, αξιοποιώντας ψηφιακά εργαλεία και καθηλωτικές τεχνολογίες για να ανταποκριθείτε σε διαφορετικά μαθησιακά στυλ.</a:t>
            </a:r>
          </a:p>
          <a:p>
            <a:pPr>
              <a:lnSpc>
                <a:spcPts val="3639"/>
              </a:lnSpc>
              <a:spcBef>
                <a:spcPct val="0"/>
              </a:spcBef>
            </a:pPr>
            <a:r>
              <a:rPr lang="en-GB" sz="2000" b="1" dirty="0">
                <a:solidFill>
                  <a:srgbClr val="121212"/>
                </a:solidFill>
                <a:cs typeface="Arial" panose="020B0604020202020204" pitchFamily="34" charset="0"/>
              </a:rPr>
              <a:t>Εξατομικευμένη και συνεχής μάθηση:</a:t>
            </a:r>
          </a:p>
          <a:p>
            <a:pPr marL="457200" indent="-457200">
              <a:lnSpc>
                <a:spcPts val="3639"/>
              </a:lnSpc>
              <a:spcBef>
                <a:spcPct val="0"/>
              </a:spcBef>
              <a:buFont typeface="Arial" panose="020B0604020202020204" pitchFamily="34" charset="0"/>
              <a:buChar char="•"/>
            </a:pPr>
            <a:r>
              <a:rPr lang="en-GB" sz="2000" dirty="0">
                <a:solidFill>
                  <a:srgbClr val="121212"/>
                </a:solidFill>
                <a:cs typeface="Arial" panose="020B0604020202020204" pitchFamily="34" charset="0"/>
              </a:rPr>
              <a:t>Προσφορά προσαρμοστικών μαθησιακών διαδρομών και αξιολογήσεων με βάση τις ικανότητες, προωθώντας μια κουλτούρα δια βίου μάθησης και παγκόσμιας επάρκειας.</a:t>
            </a:r>
            <a:endParaRPr lang="en-US" sz="2000" dirty="0">
              <a:solidFill>
                <a:srgbClr val="121212"/>
              </a:solidFill>
              <a:cs typeface="Arial" panose="020B0604020202020204" pitchFamily="34" charset="0"/>
            </a:endParaRPr>
          </a:p>
        </p:txBody>
      </p:sp>
      <p:sp>
        <p:nvSpPr>
          <p:cNvPr id="13" name="AutoShape 13"/>
          <p:cNvSpPr/>
          <p:nvPr/>
        </p:nvSpPr>
        <p:spPr>
          <a:xfrm rot="5400000">
            <a:off x="9139238" y="173356"/>
            <a:ext cx="9525" cy="17270948"/>
          </a:xfrm>
          <a:prstGeom prst="rect">
            <a:avLst/>
          </a:prstGeom>
          <a:solidFill>
            <a:srgbClr val="FB8709"/>
          </a:solidFill>
        </p:spPr>
        <p:txBody>
          <a:bodyPr/>
          <a:lstStyle/>
          <a:p>
            <a:endParaRPr lang="en-BE"/>
          </a:p>
        </p:txBody>
      </p:sp>
      <p:sp>
        <p:nvSpPr>
          <p:cNvPr id="14" name="Freeform 11">
            <a:extLst>
              <a:ext uri="{FF2B5EF4-FFF2-40B4-BE49-F238E27FC236}">
                <a16:creationId xmlns:a16="http://schemas.microsoft.com/office/drawing/2014/main" id="{BB341EC6-4FBC-CAB6-F3BB-D194C8355B1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a:p>
        </p:txBody>
      </p:sp>
      <p:sp>
        <p:nvSpPr>
          <p:cNvPr id="15" name="Freeform 12">
            <a:extLst>
              <a:ext uri="{FF2B5EF4-FFF2-40B4-BE49-F238E27FC236}">
                <a16:creationId xmlns:a16="http://schemas.microsoft.com/office/drawing/2014/main" id="{D4969FCC-4D0D-1AC2-09B0-042FAA6D440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BE"/>
          </a:p>
        </p:txBody>
      </p:sp>
      <p:pic>
        <p:nvPicPr>
          <p:cNvPr id="17" name="Picture 16">
            <a:extLst>
              <a:ext uri="{FF2B5EF4-FFF2-40B4-BE49-F238E27FC236}">
                <a16:creationId xmlns:a16="http://schemas.microsoft.com/office/drawing/2014/main" id="{7F9C623C-0FFD-3A23-3C69-181EFCBE7C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57DD7F0C-6895-37C5-DFA8-C6DFEB79FD11}"/>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0" y="-1"/>
            <a:ext cx="2667000" cy="8813593"/>
          </a:xfrm>
          <a:prstGeom prst="rect">
            <a:avLst/>
          </a:prstGeom>
          <a:solidFill>
            <a:srgbClr val="FB8709"/>
          </a:solidFill>
        </p:spPr>
        <p:txBody>
          <a:bodyPr/>
          <a:lstStyle/>
          <a:p>
            <a:endParaRPr lang="en-BE"/>
          </a:p>
        </p:txBody>
      </p:sp>
      <p:grpSp>
        <p:nvGrpSpPr>
          <p:cNvPr id="3" name="Group 3"/>
          <p:cNvGrpSpPr/>
          <p:nvPr/>
        </p:nvGrpSpPr>
        <p:grpSpPr>
          <a:xfrm>
            <a:off x="0" y="1157630"/>
            <a:ext cx="2819400" cy="7655962"/>
            <a:chOff x="0" y="0"/>
            <a:chExt cx="6350000" cy="5310026"/>
          </a:xfrm>
        </p:grpSpPr>
        <p:sp>
          <p:nvSpPr>
            <p:cNvPr id="4" name="Freeform 4"/>
            <p:cNvSpPr/>
            <p:nvPr/>
          </p:nvSpPr>
          <p:spPr>
            <a:xfrm>
              <a:off x="0" y="0"/>
              <a:ext cx="6350000" cy="5310026"/>
            </a:xfrm>
            <a:custGeom>
              <a:avLst/>
              <a:gdLst/>
              <a:ahLst/>
              <a:cxnLst/>
              <a:rect l="l" t="t" r="r" b="b"/>
              <a:pathLst>
                <a:path w="6350000" h="5310026">
                  <a:moveTo>
                    <a:pt x="6350000" y="5310026"/>
                  </a:moveTo>
                  <a:lnTo>
                    <a:pt x="0" y="5310026"/>
                  </a:lnTo>
                  <a:lnTo>
                    <a:pt x="0" y="0"/>
                  </a:lnTo>
                  <a:lnTo>
                    <a:pt x="6350000" y="5310026"/>
                  </a:lnTo>
                  <a:close/>
                </a:path>
              </a:pathLst>
            </a:custGeom>
            <a:solidFill>
              <a:srgbClr val="053249"/>
            </a:solidFill>
          </p:spPr>
          <p:txBody>
            <a:bodyPr/>
            <a:lstStyle/>
            <a:p>
              <a:endParaRPr lang="en-BE"/>
            </a:p>
          </p:txBody>
        </p:sp>
      </p:grpSp>
      <p:sp>
        <p:nvSpPr>
          <p:cNvPr id="5" name="Freeform 5"/>
          <p:cNvSpPr/>
          <p:nvPr/>
        </p:nvSpPr>
        <p:spPr>
          <a:xfrm flipH="1">
            <a:off x="-117412" y="6453106"/>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6" name="Freeform 6"/>
          <p:cNvSpPr/>
          <p:nvPr/>
        </p:nvSpPr>
        <p:spPr>
          <a:xfrm rot="-10800000" flipH="1">
            <a:off x="-1166894" y="-487431"/>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TextBox 8"/>
          <p:cNvSpPr txBox="1"/>
          <p:nvPr/>
        </p:nvSpPr>
        <p:spPr>
          <a:xfrm>
            <a:off x="3155951" y="431458"/>
            <a:ext cx="12880705" cy="1231106"/>
          </a:xfrm>
          <a:prstGeom prst="rect">
            <a:avLst/>
          </a:prstGeom>
        </p:spPr>
        <p:txBody>
          <a:bodyPr wrap="square" lIns="0" tIns="0" rIns="0" bIns="0" rtlCol="0" anchor="t">
            <a:spAutoFit/>
          </a:bodyPr>
          <a:lstStyle/>
          <a:p>
            <a:r>
              <a:rPr lang="en-US" sz="4000" spc="-70" dirty="0">
                <a:solidFill>
                  <a:srgbClr val="033C5B"/>
                </a:solidFill>
              </a:rPr>
              <a:t>Ενσωμάτωση διεθνούς περιεχομένου στην ΕΕΚ</a:t>
            </a:r>
          </a:p>
          <a:p>
            <a:r>
              <a:rPr lang="en-US" sz="4000" spc="-70" dirty="0">
                <a:solidFill>
                  <a:srgbClr val="033C5B"/>
                </a:solidFill>
              </a:rPr>
              <a:t>Στρατηγικές εφαρμογής</a:t>
            </a:r>
          </a:p>
        </p:txBody>
      </p:sp>
      <p:sp>
        <p:nvSpPr>
          <p:cNvPr id="9" name="TextBox 9"/>
          <p:cNvSpPr txBox="1"/>
          <p:nvPr/>
        </p:nvSpPr>
        <p:spPr>
          <a:xfrm>
            <a:off x="3155952" y="1969227"/>
            <a:ext cx="14623523" cy="4121321"/>
          </a:xfrm>
          <a:prstGeom prst="rect">
            <a:avLst/>
          </a:prstGeom>
        </p:spPr>
        <p:txBody>
          <a:bodyPr wrap="square" lIns="0" tIns="0" rIns="0" bIns="0" rtlCol="0" anchor="t">
            <a:spAutoFit/>
          </a:bodyPr>
          <a:lstStyle/>
          <a:p>
            <a:pPr marL="457200" indent="-457200">
              <a:lnSpc>
                <a:spcPts val="3639"/>
              </a:lnSpc>
              <a:spcBef>
                <a:spcPct val="0"/>
              </a:spcBef>
              <a:buFont typeface="Arial" panose="020B0604020202020204" pitchFamily="34" charset="0"/>
              <a:buChar char="•"/>
            </a:pPr>
            <a:r>
              <a:rPr lang="en-GB" sz="2800" dirty="0">
                <a:solidFill>
                  <a:srgbClr val="121212"/>
                </a:solidFill>
                <a:cs typeface="Arial" panose="020B0604020202020204" pitchFamily="34" charset="0"/>
              </a:rPr>
              <a:t>Συνεργατική ανάπτυξη περιεχομένου: Στενή συνεργασία με εμπειρογνώμονες του κλάδου και εργοδότες για την ανάπτυξη του περιεχομένου των μαθημάτων, διασφαλίζοντας ότι ανταποκρίνεται στις τρέχουσες και μελλοντικές ανάγκες σε δεξιότητες.</a:t>
            </a:r>
          </a:p>
          <a:p>
            <a:pPr marL="457200" indent="-457200">
              <a:lnSpc>
                <a:spcPts val="3639"/>
              </a:lnSpc>
              <a:spcBef>
                <a:spcPct val="0"/>
              </a:spcBef>
              <a:buFont typeface="Arial" panose="020B0604020202020204" pitchFamily="34" charset="0"/>
              <a:buChar char="•"/>
            </a:pPr>
            <a:r>
              <a:rPr lang="en-GB" sz="2800" dirty="0">
                <a:solidFill>
                  <a:srgbClr val="121212"/>
                </a:solidFill>
                <a:cs typeface="Arial" panose="020B0604020202020204" pitchFamily="34" charset="0"/>
              </a:rPr>
              <a:t>Βρόχοι ανάδρασης: Καθιέρωση μηχανισμών για τη λήψη τακτικών ανατροφοδοτήσεων από τους εκπαιδευόμενους και τους βιομηχανικούς εταίρους σχετικά με τη συνάφεια και την αποτελεσματικότητα του περιεχομένου των μαθημάτων.</a:t>
            </a:r>
          </a:p>
          <a:p>
            <a:pPr marL="457200" indent="-457200">
              <a:lnSpc>
                <a:spcPts val="3639"/>
              </a:lnSpc>
              <a:spcBef>
                <a:spcPct val="0"/>
              </a:spcBef>
              <a:buFont typeface="Arial" panose="020B0604020202020204" pitchFamily="34" charset="0"/>
              <a:buChar char="•"/>
            </a:pPr>
            <a:r>
              <a:rPr lang="en-GB" sz="2800" dirty="0">
                <a:solidFill>
                  <a:srgbClr val="121212"/>
                </a:solidFill>
                <a:cs typeface="Arial" panose="020B0604020202020204" pitchFamily="34" charset="0"/>
              </a:rPr>
              <a:t>Συνεχής επαγγελματική ανάπτυξη: Ενθαρρύνετε τους εκπαιδευτικούς να συμμετέχουν σε συνεχή μάθηση σχετικά με τον κλάδο τους και τις παιδαγωγικές στρατηγικές για να διατηρούν το περιεχόμενο φρέσκο και ελκυστικό.</a:t>
            </a:r>
            <a:endParaRPr lang="en-US" sz="2800" dirty="0">
              <a:solidFill>
                <a:srgbClr val="121212"/>
              </a:solidFill>
              <a:cs typeface="Arial" panose="020B0604020202020204" pitchFamily="34" charset="0"/>
            </a:endParaRPr>
          </a:p>
        </p:txBody>
      </p:sp>
      <p:sp>
        <p:nvSpPr>
          <p:cNvPr id="13" name="AutoShape 13"/>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374ED821-BB38-800A-114B-701AACADC45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6"/>
            <a:stretch>
              <a:fillRect/>
            </a:stretch>
          </a:blipFill>
        </p:spPr>
        <p:txBody>
          <a:bodyPr/>
          <a:lstStyle/>
          <a:p>
            <a:endParaRPr lang="en-BE"/>
          </a:p>
        </p:txBody>
      </p:sp>
      <p:sp>
        <p:nvSpPr>
          <p:cNvPr id="14" name="Freeform 12">
            <a:extLst>
              <a:ext uri="{FF2B5EF4-FFF2-40B4-BE49-F238E27FC236}">
                <a16:creationId xmlns:a16="http://schemas.microsoft.com/office/drawing/2014/main" id="{D1B6E7D1-5328-4498-272A-233E9300DD3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7"/>
            <a:stretch>
              <a:fillRect/>
            </a:stretch>
          </a:blipFill>
        </p:spPr>
        <p:txBody>
          <a:bodyPr/>
          <a:lstStyle/>
          <a:p>
            <a:endParaRPr lang="en-BE"/>
          </a:p>
        </p:txBody>
      </p:sp>
      <p:pic>
        <p:nvPicPr>
          <p:cNvPr id="16" name="Picture 15">
            <a:extLst>
              <a:ext uri="{FF2B5EF4-FFF2-40B4-BE49-F238E27FC236}">
                <a16:creationId xmlns:a16="http://schemas.microsoft.com/office/drawing/2014/main" id="{7BB7AE9C-AC6B-F808-AAC1-02A12F1E43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Diagram 17">
            <a:extLst>
              <a:ext uri="{FF2B5EF4-FFF2-40B4-BE49-F238E27FC236}">
                <a16:creationId xmlns:a16="http://schemas.microsoft.com/office/drawing/2014/main" id="{2B13CDDC-4E91-F26E-51E4-23EA42370A82}"/>
              </a:ext>
            </a:extLst>
          </p:cNvPr>
          <p:cNvGraphicFramePr/>
          <p:nvPr>
            <p:extLst>
              <p:ext uri="{D42A27DB-BD31-4B8C-83A1-F6EECF244321}">
                <p14:modId xmlns:p14="http://schemas.microsoft.com/office/powerpoint/2010/main" val="2613639343"/>
              </p:ext>
            </p:extLst>
          </p:nvPr>
        </p:nvGraphicFramePr>
        <p:xfrm>
          <a:off x="3834541" y="1800159"/>
          <a:ext cx="12192000" cy="8128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TextBox 13">
            <a:extLst>
              <a:ext uri="{FF2B5EF4-FFF2-40B4-BE49-F238E27FC236}">
                <a16:creationId xmlns:a16="http://schemas.microsoft.com/office/drawing/2014/main" id="{76AE1D98-9D1F-05B9-3CBA-BE64C37B884D}"/>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55036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795293" y="1610892"/>
            <a:ext cx="14177966" cy="1477328"/>
          </a:xfrm>
          <a:prstGeom prst="rect">
            <a:avLst/>
          </a:prstGeom>
        </p:spPr>
        <p:txBody>
          <a:bodyPr lIns="0" tIns="0" rIns="0" bIns="0" rtlCol="0" anchor="t">
            <a:spAutoFit/>
          </a:bodyPr>
          <a:lstStyle/>
          <a:p>
            <a:r>
              <a:rPr lang="en-GB" sz="4800" spc="-87" dirty="0">
                <a:solidFill>
                  <a:srgbClr val="033C5B"/>
                </a:solidFill>
                <a:latin typeface="Arial" panose="020B0604020202020204" pitchFamily="34" charset="0"/>
                <a:cs typeface="Arial" panose="020B0604020202020204" pitchFamily="34" charset="0"/>
              </a:rPr>
              <a:t>Διαφορετικότητα και ένταξη στις κοινότητες μάθησης ΕΕΚ</a:t>
            </a:r>
            <a:endParaRPr lang="en-US" sz="4800" spc="-87" dirty="0">
              <a:solidFill>
                <a:srgbClr val="033C5B"/>
              </a:solidFill>
              <a:latin typeface="Arial" panose="020B0604020202020204" pitchFamily="34" charset="0"/>
              <a:cs typeface="Arial" panose="020B0604020202020204" pitchFamily="34" charset="0"/>
            </a:endParaRPr>
          </a:p>
        </p:txBody>
      </p:sp>
      <p:sp>
        <p:nvSpPr>
          <p:cNvPr id="3" name="AutoShape 3"/>
          <p:cNvSpPr/>
          <p:nvPr/>
        </p:nvSpPr>
        <p:spPr>
          <a:xfrm>
            <a:off x="17044742" y="-150232"/>
            <a:ext cx="1246758" cy="895429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5" name="Group 5"/>
          <p:cNvGrpSpPr/>
          <p:nvPr/>
        </p:nvGrpSpPr>
        <p:grpSpPr>
          <a:xfrm rot="-10800000">
            <a:off x="13961765" y="-1849"/>
            <a:ext cx="4329736" cy="4322808"/>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7" name="Freeform 7"/>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TextBox 8"/>
          <p:cNvSpPr txBox="1"/>
          <p:nvPr/>
        </p:nvSpPr>
        <p:spPr>
          <a:xfrm>
            <a:off x="970727" y="3163239"/>
            <a:ext cx="14744700" cy="5170646"/>
          </a:xfrm>
          <a:prstGeom prst="rect">
            <a:avLst/>
          </a:prstGeom>
        </p:spPr>
        <p:txBody>
          <a:bodyPr wrap="square" lIns="0" tIns="0" rIns="0" bIns="0" rtlCol="0" anchor="t">
            <a:spAutoFit/>
          </a:bodyPr>
          <a:lstStyle/>
          <a:p>
            <a:pPr marL="457200" indent="-457200" algn="l">
              <a:buFont typeface="Arial" panose="020B0604020202020204" pitchFamily="34" charset="0"/>
              <a:buChar char="•"/>
            </a:pPr>
            <a:r>
              <a:rPr lang="en-GB" sz="2400" b="0" i="0" dirty="0">
                <a:solidFill>
                  <a:srgbClr val="0D0D0D"/>
                </a:solidFill>
                <a:effectLst/>
                <a:latin typeface="Arial" panose="020B0604020202020204" pitchFamily="34" charset="0"/>
                <a:cs typeface="Arial" panose="020B0604020202020204" pitchFamily="34" charset="0"/>
              </a:rPr>
              <a:t>Η αναγνώριση της ποικιλομορφίας βελτιώνει σημαντικά την κοινοτική μάθηση, γεγονός που είναι εμφανές στη βιβλιογραφία που συνδέει τις κοινότητες μάθησης με την ευρύτερη ανάπτυξη.</a:t>
            </a:r>
          </a:p>
          <a:p>
            <a:pPr marL="457200" indent="-457200" algn="l">
              <a:buFont typeface="Arial" panose="020B0604020202020204" pitchFamily="34" charset="0"/>
              <a:buChar char="•"/>
            </a:pPr>
            <a:r>
              <a:rPr lang="en-GB" sz="2400" b="0" i="0" dirty="0">
                <a:solidFill>
                  <a:srgbClr val="0D0D0D"/>
                </a:solidFill>
                <a:effectLst/>
                <a:latin typeface="Arial" panose="020B0604020202020204" pitchFamily="34" charset="0"/>
                <a:cs typeface="Arial" panose="020B0604020202020204" pitchFamily="34" charset="0"/>
              </a:rPr>
              <a:t>Η αποδοχή της ποικιλομορφίας συνδέεται με το άνοιγμα σε νέες ιδέες, απαραίτητο για την κοινότητα και τις διαδικασίες μάθησης (Flora et al., 1996, όπως αναφέρεται στο Kilpatrick et al., 2003).</a:t>
            </a:r>
          </a:p>
          <a:p>
            <a:pPr marL="457200" indent="-457200" algn="l">
              <a:buFont typeface="Arial" panose="020B0604020202020204" pitchFamily="34" charset="0"/>
              <a:buChar char="•"/>
            </a:pPr>
            <a:r>
              <a:rPr lang="en-GB" sz="2400" b="0" i="0" dirty="0">
                <a:solidFill>
                  <a:srgbClr val="0D0D0D"/>
                </a:solidFill>
                <a:effectLst/>
                <a:latin typeface="Arial" panose="020B0604020202020204" pitchFamily="34" charset="0"/>
                <a:cs typeface="Arial" panose="020B0604020202020204" pitchFamily="34" charset="0"/>
              </a:rPr>
              <a:t>Οι οργανώσεις που αντιπροσωπεύουν δομικά διαφορετικές ομάδες είναι πιο αποτελεσματικές για την ανάπτυξη της κοινότητας στην Ευρώπη (Geddes, 1998, αναφέρεται στο Kilpatrick et al., 2003) και στις Ηνωμένες Πολιτείες (Aigner, Flora &amp; Hernandez, 1999, αναφέρεται στο Kilpatrick et al., 2003).</a:t>
            </a:r>
          </a:p>
          <a:p>
            <a:pPr marL="457200" indent="-457200" algn="l">
              <a:buFont typeface="Arial" panose="020B0604020202020204" pitchFamily="34" charset="0"/>
              <a:buChar char="•"/>
            </a:pPr>
            <a:r>
              <a:rPr lang="en-GB" sz="2400" b="0" i="0" dirty="0">
                <a:solidFill>
                  <a:srgbClr val="0D0D0D"/>
                </a:solidFill>
                <a:effectLst/>
                <a:latin typeface="Arial" panose="020B0604020202020204" pitchFamily="34" charset="0"/>
                <a:cs typeface="Arial" panose="020B0604020202020204" pitchFamily="34" charset="0"/>
              </a:rPr>
              <a:t>Στις εκπαιδευτικές κοινότητες μάθησης, ο σεβασμός της διαφορετικότητας ενισχύει την εμπιστοσύνη και υποστηρίζει την προθυμία ανάληψης κινδύνων (Taylor, 2002, όπως αναφέρεται στο Kilpatrick et al., 2003).</a:t>
            </a:r>
          </a:p>
          <a:p>
            <a:pPr marL="457200" indent="-457200" algn="l">
              <a:buFont typeface="Arial" panose="020B0604020202020204" pitchFamily="34" charset="0"/>
              <a:buChar char="•"/>
            </a:pPr>
            <a:r>
              <a:rPr lang="en-GB" sz="2400" b="0" i="0" dirty="0">
                <a:solidFill>
                  <a:srgbClr val="0D0D0D"/>
                </a:solidFill>
                <a:effectLst/>
                <a:latin typeface="Arial" panose="020B0604020202020204" pitchFamily="34" charset="0"/>
                <a:cs typeface="Arial" panose="020B0604020202020204" pitchFamily="34" charset="0"/>
              </a:rPr>
              <a:t>Η εμπιστοσύνη είναι ζωτικής σημασίας για να αισθάνονται οι εκπαιδευτικοί ασφαλείς στο να δοκιμάζουν νέες προσεγγίσεις, μια αρχή που παρατηρείται στις δημιουργικές συνεργασίες, όπου ο κοινός κίνδυνος προωθεί τολμηρές πρωτοβουλίες (Gruber στο John-Steiner, 2000).</a:t>
            </a:r>
          </a:p>
          <a:p>
            <a:pPr marL="457200" indent="-457200" algn="l">
              <a:buFont typeface="Arial" panose="020B0604020202020204" pitchFamily="34" charset="0"/>
              <a:buChar char="•"/>
            </a:pPr>
            <a:endParaRPr lang="en-GB" sz="2400" b="0" i="0" dirty="0">
              <a:solidFill>
                <a:srgbClr val="0D0D0D"/>
              </a:solidFill>
              <a:effectLst/>
              <a:latin typeface="Arial" panose="020B0604020202020204" pitchFamily="34" charset="0"/>
              <a:cs typeface="Arial" panose="020B0604020202020204" pitchFamily="34" charset="0"/>
            </a:endParaRPr>
          </a:p>
        </p:txBody>
      </p:sp>
      <p:sp>
        <p:nvSpPr>
          <p:cNvPr id="12" name="AutoShape 12"/>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13" name="Freeform 11">
            <a:extLst>
              <a:ext uri="{FF2B5EF4-FFF2-40B4-BE49-F238E27FC236}">
                <a16:creationId xmlns:a16="http://schemas.microsoft.com/office/drawing/2014/main" id="{1218A811-3044-33B9-757D-F8731C6B987C}"/>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4" name="Freeform 12">
            <a:extLst>
              <a:ext uri="{FF2B5EF4-FFF2-40B4-BE49-F238E27FC236}">
                <a16:creationId xmlns:a16="http://schemas.microsoft.com/office/drawing/2014/main" id="{54272102-AEC1-80D6-9289-81F569DD703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652E5DC-35C6-BA91-C810-E260E7CF23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9" name="TextBox 13">
            <a:extLst>
              <a:ext uri="{FF2B5EF4-FFF2-40B4-BE49-F238E27FC236}">
                <a16:creationId xmlns:a16="http://schemas.microsoft.com/office/drawing/2014/main" id="{F468244E-6402-BCF2-7054-A98D8CD3E8E1}"/>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F110D483-5FAF-A54D-90AA-5CDE200F02F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E8D1920-F6A4-14B5-F148-6F72482BD2B6}"/>
              </a:ext>
            </a:extLst>
          </p:cNvPr>
          <p:cNvSpPr txBox="1"/>
          <p:nvPr/>
        </p:nvSpPr>
        <p:spPr>
          <a:xfrm>
            <a:off x="687193" y="1349755"/>
            <a:ext cx="14177966" cy="1477328"/>
          </a:xfrm>
          <a:prstGeom prst="rect">
            <a:avLst/>
          </a:prstGeom>
        </p:spPr>
        <p:txBody>
          <a:bodyPr lIns="0" tIns="0" rIns="0" bIns="0" rtlCol="0" anchor="t">
            <a:spAutoFit/>
          </a:bodyPr>
          <a:lstStyle/>
          <a:p>
            <a:r>
              <a:rPr lang="en-GB" sz="4800" b="1" spc="-87" dirty="0">
                <a:solidFill>
                  <a:srgbClr val="033C5B"/>
                </a:solidFill>
              </a:rPr>
              <a:t>Διαφορετικότητα και ένταξη στις κοινότητες μάθησης ΕΕΚ</a:t>
            </a:r>
            <a:endParaRPr lang="en-US" sz="4800" b="1" spc="-87" dirty="0">
              <a:solidFill>
                <a:srgbClr val="033C5B"/>
              </a:solidFill>
            </a:endParaRPr>
          </a:p>
        </p:txBody>
      </p:sp>
      <p:sp>
        <p:nvSpPr>
          <p:cNvPr id="3" name="AutoShape 3">
            <a:extLst>
              <a:ext uri="{FF2B5EF4-FFF2-40B4-BE49-F238E27FC236}">
                <a16:creationId xmlns:a16="http://schemas.microsoft.com/office/drawing/2014/main" id="{BE4D3450-BA25-DAD8-F219-E10E290DE596}"/>
              </a:ext>
            </a:extLst>
          </p:cNvPr>
          <p:cNvSpPr/>
          <p:nvPr/>
        </p:nvSpPr>
        <p:spPr>
          <a:xfrm>
            <a:off x="17044742" y="-150232"/>
            <a:ext cx="1246758" cy="8954299"/>
          </a:xfrm>
          <a:prstGeom prst="rect">
            <a:avLst/>
          </a:prstGeom>
          <a:solidFill>
            <a:srgbClr val="FB8709"/>
          </a:solidFill>
        </p:spPr>
        <p:txBody>
          <a:bodyPr/>
          <a:lstStyle/>
          <a:p>
            <a:endParaRPr lang="en-BE"/>
          </a:p>
        </p:txBody>
      </p:sp>
      <p:sp>
        <p:nvSpPr>
          <p:cNvPr id="4" name="AutoShape 4">
            <a:extLst>
              <a:ext uri="{FF2B5EF4-FFF2-40B4-BE49-F238E27FC236}">
                <a16:creationId xmlns:a16="http://schemas.microsoft.com/office/drawing/2014/main" id="{086F90D7-4551-B6EA-9E81-1A3B7456211A}"/>
              </a:ext>
            </a:extLst>
          </p:cNvPr>
          <p:cNvSpPr/>
          <p:nvPr/>
        </p:nvSpPr>
        <p:spPr>
          <a:xfrm rot="-5400000">
            <a:off x="8522371" y="-8522371"/>
            <a:ext cx="1246758" cy="18291501"/>
          </a:xfrm>
          <a:prstGeom prst="rect">
            <a:avLst/>
          </a:prstGeom>
          <a:solidFill>
            <a:srgbClr val="FB8709"/>
          </a:solidFill>
        </p:spPr>
        <p:txBody>
          <a:bodyPr/>
          <a:lstStyle/>
          <a:p>
            <a:endParaRPr lang="en-BE"/>
          </a:p>
        </p:txBody>
      </p:sp>
      <p:grpSp>
        <p:nvGrpSpPr>
          <p:cNvPr id="5" name="Group 5">
            <a:extLst>
              <a:ext uri="{FF2B5EF4-FFF2-40B4-BE49-F238E27FC236}">
                <a16:creationId xmlns:a16="http://schemas.microsoft.com/office/drawing/2014/main" id="{FA207F70-BBFF-E496-C8AA-BD02DE71605B}"/>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21F5014D-C85F-1323-1A95-B9A5741B7F9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7" name="Freeform 7">
            <a:extLst>
              <a:ext uri="{FF2B5EF4-FFF2-40B4-BE49-F238E27FC236}">
                <a16:creationId xmlns:a16="http://schemas.microsoft.com/office/drawing/2014/main" id="{17962733-E261-B746-825D-18D25A024887}"/>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8" name="TextBox 8">
            <a:extLst>
              <a:ext uri="{FF2B5EF4-FFF2-40B4-BE49-F238E27FC236}">
                <a16:creationId xmlns:a16="http://schemas.microsoft.com/office/drawing/2014/main" id="{278E484A-898B-5CBD-2F54-A1D4F9F6FB2D}"/>
              </a:ext>
            </a:extLst>
          </p:cNvPr>
          <p:cNvSpPr txBox="1"/>
          <p:nvPr/>
        </p:nvSpPr>
        <p:spPr>
          <a:xfrm>
            <a:off x="952500" y="2849987"/>
            <a:ext cx="14744700" cy="1292662"/>
          </a:xfrm>
          <a:prstGeom prst="rect">
            <a:avLst/>
          </a:prstGeom>
        </p:spPr>
        <p:txBody>
          <a:bodyPr wrap="square" lIns="0" tIns="0" rIns="0" bIns="0" rtlCol="0" anchor="t">
            <a:spAutoFit/>
          </a:bodyPr>
          <a:lstStyle/>
          <a:p>
            <a:r>
              <a:rPr lang="en-GB" sz="2800" b="1" i="0" dirty="0">
                <a:solidFill>
                  <a:srgbClr val="0068B6"/>
                </a:solidFill>
                <a:effectLst/>
              </a:rPr>
              <a:t>Οικοδόμηση συστημάτων επαγγελματικής εκπαίδευσης και κατάρτισης έτοιμων για το μέλλον</a:t>
            </a:r>
            <a:endParaRPr lang="en-GB" sz="2800" b="0" i="0" dirty="0">
              <a:solidFill>
                <a:srgbClr val="0D0D0D"/>
              </a:solidFill>
              <a:effectLst/>
            </a:endParaRPr>
          </a:p>
          <a:p>
            <a:pPr algn="l"/>
            <a:endParaRPr lang="en-GB" sz="2800" b="0" i="0" dirty="0">
              <a:solidFill>
                <a:srgbClr val="0D0D0D"/>
              </a:solidFill>
              <a:effectLst/>
            </a:endParaRPr>
          </a:p>
        </p:txBody>
      </p:sp>
      <p:sp>
        <p:nvSpPr>
          <p:cNvPr id="12" name="AutoShape 12">
            <a:extLst>
              <a:ext uri="{FF2B5EF4-FFF2-40B4-BE49-F238E27FC236}">
                <a16:creationId xmlns:a16="http://schemas.microsoft.com/office/drawing/2014/main" id="{F20366B2-4034-05C1-A0C6-FEB4CA3C93AD}"/>
              </a:ext>
            </a:extLst>
          </p:cNvPr>
          <p:cNvSpPr/>
          <p:nvPr/>
        </p:nvSpPr>
        <p:spPr>
          <a:xfrm rot="5400000">
            <a:off x="9139238" y="173356"/>
            <a:ext cx="9525" cy="17270948"/>
          </a:xfrm>
          <a:prstGeom prst="rect">
            <a:avLst/>
          </a:prstGeom>
          <a:solidFill>
            <a:srgbClr val="FB8709"/>
          </a:solidFill>
        </p:spPr>
        <p:txBody>
          <a:bodyPr/>
          <a:lstStyle/>
          <a:p>
            <a:endParaRPr lang="en-BE"/>
          </a:p>
        </p:txBody>
      </p:sp>
      <p:sp>
        <p:nvSpPr>
          <p:cNvPr id="13" name="Freeform 11">
            <a:extLst>
              <a:ext uri="{FF2B5EF4-FFF2-40B4-BE49-F238E27FC236}">
                <a16:creationId xmlns:a16="http://schemas.microsoft.com/office/drawing/2014/main" id="{30AEB55E-E37D-0409-A684-9B9AB77E882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14" name="Freeform 12">
            <a:extLst>
              <a:ext uri="{FF2B5EF4-FFF2-40B4-BE49-F238E27FC236}">
                <a16:creationId xmlns:a16="http://schemas.microsoft.com/office/drawing/2014/main" id="{F83DB4E6-395E-AB69-3633-D5D40F65FA1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16" name="Picture 15">
            <a:extLst>
              <a:ext uri="{FF2B5EF4-FFF2-40B4-BE49-F238E27FC236}">
                <a16:creationId xmlns:a16="http://schemas.microsoft.com/office/drawing/2014/main" id="{CC600B47-A1B6-31A8-5E19-FFD9B8CA16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0" name="Picture 9" descr="A cover of a book&#10;&#10;Description automatically generated">
            <a:extLst>
              <a:ext uri="{FF2B5EF4-FFF2-40B4-BE49-F238E27FC236}">
                <a16:creationId xmlns:a16="http://schemas.microsoft.com/office/drawing/2014/main" id="{8ADC7BE1-BEA1-A445-2091-138AAC30C5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62150" y="3528788"/>
            <a:ext cx="3676650" cy="4898595"/>
          </a:xfrm>
          <a:prstGeom prst="rect">
            <a:avLst/>
          </a:prstGeom>
          <a:ln>
            <a:noFill/>
          </a:ln>
          <a:effectLst>
            <a:softEdge rad="112500"/>
          </a:effectLst>
        </p:spPr>
      </p:pic>
      <p:sp>
        <p:nvSpPr>
          <p:cNvPr id="11" name="TextBox 8">
            <a:extLst>
              <a:ext uri="{FF2B5EF4-FFF2-40B4-BE49-F238E27FC236}">
                <a16:creationId xmlns:a16="http://schemas.microsoft.com/office/drawing/2014/main" id="{4751C212-228F-DC1D-D147-33F3B6AEA81B}"/>
              </a:ext>
            </a:extLst>
          </p:cNvPr>
          <p:cNvSpPr txBox="1"/>
          <p:nvPr/>
        </p:nvSpPr>
        <p:spPr>
          <a:xfrm>
            <a:off x="1013040" y="3782215"/>
            <a:ext cx="9805290" cy="4062651"/>
          </a:xfrm>
          <a:prstGeom prst="rect">
            <a:avLst/>
          </a:prstGeom>
        </p:spPr>
        <p:txBody>
          <a:bodyPr wrap="square" lIns="0" tIns="0" rIns="0" bIns="0" rtlCol="0" anchor="t">
            <a:spAutoFit/>
          </a:bodyPr>
          <a:lstStyle/>
          <a:p>
            <a:pPr algn="l"/>
            <a:r>
              <a:rPr lang="en-GB" sz="2400" b="0" i="0" dirty="0">
                <a:effectLst/>
                <a:cs typeface="Arial" panose="020B0604020202020204" pitchFamily="34" charset="0"/>
              </a:rPr>
              <a:t>Ο ΟΟΣΑ υπογραμμίζει την ανάγκη ευελιξίας στα προγράμματα ΕΕΚ ώστε να εξυπηρετούνται εκπαιδευόμενοι με διαφορετικό υπόβαθρο, συμπεριλαμβανομένων των νέων σε κίνδυνο, των μεταναστών και των ενηλίκων εκπαιδευομένων.</a:t>
            </a:r>
          </a:p>
          <a:p>
            <a:pPr algn="l"/>
            <a:endParaRPr lang="en-GB" sz="2400" dirty="0">
              <a:solidFill>
                <a:srgbClr val="0D0D0D"/>
              </a:solidFill>
              <a:cs typeface="Arial" panose="020B0604020202020204" pitchFamily="34" charset="0"/>
            </a:endParaRPr>
          </a:p>
          <a:p>
            <a:pPr algn="l"/>
            <a:r>
              <a:rPr lang="en-GB" sz="2400" b="0" i="0" dirty="0">
                <a:solidFill>
                  <a:srgbClr val="0D0D0D"/>
                </a:solidFill>
                <a:effectLst/>
                <a:cs typeface="Arial" panose="020B0604020202020204" pitchFamily="34" charset="0"/>
              </a:rPr>
              <a:t>Η παρούσα έκθεση </a:t>
            </a:r>
            <a:r>
              <a:rPr lang="en-GB" sz="2400" b="0" i="0" dirty="0">
                <a:effectLst/>
                <a:cs typeface="Arial" panose="020B0604020202020204" pitchFamily="34" charset="0"/>
              </a:rPr>
              <a:t>εξετάζει στρατηγικές για να γίνει η ΕΕΚ πιο περιεκτική, προσαρμόζοντας τα προγράμματα σπουδών και τις μεθόδους διδασκαλίας ώστε να ανταποκρίνονται στις ποικίλες ανάγκες των σπουδαστών. Αυτή η ευελιξία είναι ζωτικής σημασίας για να εξασφαλιστεί ότι όλοι οι μαθητές μπορούν να συμμετάσχουν επιτυχώς στην επαγγελματική κατάρτιση.</a:t>
            </a:r>
            <a:endParaRPr lang="en-GB" sz="2400" b="0" i="0" dirty="0">
              <a:solidFill>
                <a:srgbClr val="0D0D0D"/>
              </a:solidFill>
              <a:effectLst/>
              <a:cs typeface="Arial" panose="020B0604020202020204" pitchFamily="34" charset="0"/>
            </a:endParaRPr>
          </a:p>
        </p:txBody>
      </p:sp>
      <p:sp>
        <p:nvSpPr>
          <p:cNvPr id="18" name="TextBox 17">
            <a:extLst>
              <a:ext uri="{FF2B5EF4-FFF2-40B4-BE49-F238E27FC236}">
                <a16:creationId xmlns:a16="http://schemas.microsoft.com/office/drawing/2014/main" id="{06B9D969-767B-C279-081A-DFCC875D39CC}"/>
              </a:ext>
            </a:extLst>
          </p:cNvPr>
          <p:cNvSpPr txBox="1"/>
          <p:nvPr/>
        </p:nvSpPr>
        <p:spPr>
          <a:xfrm>
            <a:off x="1034160" y="8214294"/>
            <a:ext cx="9144000" cy="523220"/>
          </a:xfrm>
          <a:prstGeom prst="rect">
            <a:avLst/>
          </a:prstGeom>
          <a:noFill/>
        </p:spPr>
        <p:txBody>
          <a:bodyPr wrap="square">
            <a:spAutoFit/>
          </a:bodyPr>
          <a:lstStyle/>
          <a:p>
            <a:r>
              <a:rPr lang="en-GB" sz="1400" i="1" dirty="0"/>
              <a:t>Πηγή: </a:t>
            </a:r>
            <a:r>
              <a:rPr lang="en-BE" sz="1400" i="1" dirty="0">
                <a:hlinkClick r:id="rId8"/>
              </a:rPr>
              <a:t>https://www.oecd-ilibrary.org/education/building-future-ready-vocational-education-and-training-systems_48293157-en;jsessionid=WauarKBWjmKbP-_OTpax4_P6ijIHIGHgJkO1bE4x.</a:t>
            </a:r>
            <a:r>
              <a:rPr lang="en-GB" sz="1400" i="1" dirty="0"/>
              <a:t>ip-10-240-5-146 </a:t>
            </a:r>
            <a:endParaRPr lang="en-BE" sz="1400" i="1" dirty="0"/>
          </a:p>
        </p:txBody>
      </p:sp>
      <p:sp>
        <p:nvSpPr>
          <p:cNvPr id="9" name="TextBox 13">
            <a:extLst>
              <a:ext uri="{FF2B5EF4-FFF2-40B4-BE49-F238E27FC236}">
                <a16:creationId xmlns:a16="http://schemas.microsoft.com/office/drawing/2014/main" id="{D08E8BBC-C5C1-2EC8-E781-A26BADE63876}"/>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53533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795293" y="1610892"/>
            <a:ext cx="14177966" cy="1108124"/>
          </a:xfrm>
          <a:prstGeom prst="rect">
            <a:avLst/>
          </a:prstGeom>
        </p:spPr>
        <p:txBody>
          <a:bodyPr lIns="0" tIns="0" rIns="0" bIns="0" rtlCol="0" anchor="t">
            <a:spAutoFit/>
          </a:bodyPr>
          <a:lstStyle/>
          <a:p>
            <a:pPr>
              <a:lnSpc>
                <a:spcPts val="9680"/>
              </a:lnSpc>
            </a:pPr>
            <a:r>
              <a:rPr lang="en-US" sz="6000" spc="-87" dirty="0">
                <a:solidFill>
                  <a:srgbClr val="033C5B"/>
                </a:solidFill>
                <a:latin typeface="Arial" panose="020B0604020202020204" pitchFamily="34" charset="0"/>
                <a:cs typeface="Arial" panose="020B0604020202020204" pitchFamily="34" charset="0"/>
              </a:rPr>
              <a:t>Καλλιέργεια ειδικών δεξιοτήτων</a:t>
            </a:r>
          </a:p>
        </p:txBody>
      </p:sp>
      <p:sp>
        <p:nvSpPr>
          <p:cNvPr id="3" name="AutoShape 3"/>
          <p:cNvSpPr/>
          <p:nvPr/>
        </p:nvSpPr>
        <p:spPr>
          <a:xfrm>
            <a:off x="17044742" y="-150232"/>
            <a:ext cx="1246758" cy="8954299"/>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AutoShape 4"/>
          <p:cNvSpPr/>
          <p:nvPr/>
        </p:nvSpPr>
        <p:spPr>
          <a:xfrm rot="-5400000">
            <a:off x="8522371" y="-8522371"/>
            <a:ext cx="1246758" cy="18291501"/>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5" name="Group 5"/>
          <p:cNvGrpSpPr/>
          <p:nvPr/>
        </p:nvGrpSpPr>
        <p:grpSpPr>
          <a:xfrm rot="-10800000">
            <a:off x="13961765" y="-1849"/>
            <a:ext cx="4329736" cy="4322808"/>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7" name="Freeform 7"/>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TextBox 8"/>
          <p:cNvSpPr txBox="1"/>
          <p:nvPr/>
        </p:nvSpPr>
        <p:spPr>
          <a:xfrm>
            <a:off x="1028700" y="3024399"/>
            <a:ext cx="12181388" cy="5232202"/>
          </a:xfrm>
          <a:prstGeom prst="rect">
            <a:avLst/>
          </a:prstGeom>
        </p:spPr>
        <p:txBody>
          <a:bodyPr lIns="0" tIns="0" rIns="0" bIns="0" rtlCol="0" anchor="t">
            <a:spAutoFit/>
          </a:bodyPr>
          <a:lstStyle/>
          <a:p>
            <a:pPr algn="l"/>
            <a:r>
              <a:rPr lang="en-GB" sz="2000" b="1" i="0" dirty="0">
                <a:solidFill>
                  <a:srgbClr val="0D0D0D"/>
                </a:solidFill>
                <a:effectLst/>
                <a:latin typeface="Arial" panose="020B0604020202020204" pitchFamily="34" charset="0"/>
                <a:cs typeface="Arial" panose="020B0604020202020204" pitchFamily="34" charset="0"/>
              </a:rPr>
              <a:t>Κριτική σκέψη:</a:t>
            </a:r>
            <a:endParaRPr lang="en-GB" sz="2000" b="0" i="0" dirty="0">
              <a:solidFill>
                <a:srgbClr val="0D0D0D"/>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GB" sz="2000" b="0" i="0" dirty="0">
                <a:solidFill>
                  <a:srgbClr val="0D0D0D"/>
                </a:solidFill>
                <a:effectLst/>
                <a:latin typeface="Arial" panose="020B0604020202020204" pitchFamily="34" charset="0"/>
                <a:cs typeface="Arial" panose="020B0604020202020204" pitchFamily="34" charset="0"/>
              </a:rPr>
              <a:t>Ενθαρρύνετε την επίλυση προβλημάτων μέσω πραγματικών σεναρίων και μελετών περίπτωσης.</a:t>
            </a:r>
          </a:p>
          <a:p>
            <a:pPr marL="742950" lvl="1" indent="-285750" algn="l">
              <a:buFont typeface="Arial" panose="020B0604020202020204" pitchFamily="34" charset="0"/>
              <a:buChar char="•"/>
            </a:pPr>
            <a:r>
              <a:rPr lang="en-GB" sz="2000" b="0" i="0" dirty="0">
                <a:solidFill>
                  <a:srgbClr val="0D0D0D"/>
                </a:solidFill>
                <a:effectLst/>
                <a:latin typeface="Arial" panose="020B0604020202020204" pitchFamily="34" charset="0"/>
                <a:cs typeface="Arial" panose="020B0604020202020204" pitchFamily="34" charset="0"/>
              </a:rPr>
              <a:t>Χρησιμοποιήστε τεχνικές ερωτήσεων που προωθούν την ανάλυση και την αξιολόγηση.</a:t>
            </a:r>
          </a:p>
          <a:p>
            <a:pPr algn="l"/>
            <a:r>
              <a:rPr lang="en-GB" sz="2000" b="1" i="0" dirty="0">
                <a:solidFill>
                  <a:srgbClr val="0D0D0D"/>
                </a:solidFill>
                <a:effectLst/>
                <a:latin typeface="Arial" panose="020B0604020202020204" pitchFamily="34" charset="0"/>
                <a:cs typeface="Arial" panose="020B0604020202020204" pitchFamily="34" charset="0"/>
              </a:rPr>
              <a:t>Επικοινωνία:</a:t>
            </a:r>
            <a:endParaRPr lang="en-GB" sz="2000" b="0" i="0" dirty="0">
              <a:solidFill>
                <a:srgbClr val="0D0D0D"/>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GB" sz="2000" b="0" i="0" dirty="0">
                <a:solidFill>
                  <a:srgbClr val="0D0D0D"/>
                </a:solidFill>
                <a:effectLst/>
                <a:latin typeface="Arial" panose="020B0604020202020204" pitchFamily="34" charset="0"/>
                <a:cs typeface="Arial" panose="020B0604020202020204" pitchFamily="34" charset="0"/>
              </a:rPr>
              <a:t>Υλοποίηση έργων που απαιτούν γραπτή και προφορική επικοινωνία, συμπεριλαμβανομένων παρουσιάσεων και εκθέσεων.</a:t>
            </a:r>
          </a:p>
          <a:p>
            <a:pPr marL="742950" lvl="1" indent="-285750" algn="l">
              <a:buFont typeface="Arial" panose="020B0604020202020204" pitchFamily="34" charset="0"/>
              <a:buChar char="•"/>
            </a:pPr>
            <a:r>
              <a:rPr lang="en-GB" sz="2000" b="0" i="0" dirty="0">
                <a:solidFill>
                  <a:srgbClr val="0D0D0D"/>
                </a:solidFill>
                <a:effectLst/>
                <a:latin typeface="Arial" panose="020B0604020202020204" pitchFamily="34" charset="0"/>
                <a:cs typeface="Arial" panose="020B0604020202020204" pitchFamily="34" charset="0"/>
              </a:rPr>
              <a:t>Προώθηση του ψηφιακού αλφαβητισμού με την ενσωμάτωση διαφόρων τεχνολογικών εργαλείων επικοινωνίας.</a:t>
            </a:r>
          </a:p>
          <a:p>
            <a:pPr algn="l"/>
            <a:r>
              <a:rPr lang="en-GB" sz="2000" b="1" i="0" dirty="0">
                <a:solidFill>
                  <a:srgbClr val="0D0D0D"/>
                </a:solidFill>
                <a:effectLst/>
                <a:latin typeface="Arial" panose="020B0604020202020204" pitchFamily="34" charset="0"/>
                <a:cs typeface="Arial" panose="020B0604020202020204" pitchFamily="34" charset="0"/>
              </a:rPr>
              <a:t>Συνεργασία:</a:t>
            </a:r>
            <a:endParaRPr lang="en-GB" sz="2000" b="0" i="0" dirty="0">
              <a:solidFill>
                <a:srgbClr val="0D0D0D"/>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GB" sz="2000" b="0" i="0" dirty="0">
                <a:solidFill>
                  <a:srgbClr val="0D0D0D"/>
                </a:solidFill>
                <a:effectLst/>
                <a:latin typeface="Arial" panose="020B0604020202020204" pitchFamily="34" charset="0"/>
                <a:cs typeface="Arial" panose="020B0604020202020204" pitchFamily="34" charset="0"/>
              </a:rPr>
              <a:t>Σχεδιασμός ομαδικών έργων και συνεργατικών εργασιών που απαιτούν ομαδική εργασία και ανατροφοδότηση από ομότιμους.</a:t>
            </a:r>
          </a:p>
          <a:p>
            <a:pPr marL="742950" lvl="1" indent="-285750" algn="l">
              <a:buFont typeface="Arial" panose="020B0604020202020204" pitchFamily="34" charset="0"/>
              <a:buChar char="•"/>
            </a:pPr>
            <a:r>
              <a:rPr lang="en-GB" sz="2000" b="0" i="0" dirty="0">
                <a:solidFill>
                  <a:srgbClr val="0D0D0D"/>
                </a:solidFill>
                <a:effectLst/>
                <a:latin typeface="Arial" panose="020B0604020202020204" pitchFamily="34" charset="0"/>
                <a:cs typeface="Arial" panose="020B0604020202020204" pitchFamily="34" charset="0"/>
              </a:rPr>
              <a:t>Αξιοποιήστε πλατφόρμες και εργαλεία συνεργασίας για την υποστήριξη της ομαδικής εργασίας εξ αποστάσεως και εντός της τάξης.</a:t>
            </a:r>
          </a:p>
          <a:p>
            <a:pPr algn="l"/>
            <a:r>
              <a:rPr lang="en-GB" sz="2000" b="1" i="0" dirty="0">
                <a:solidFill>
                  <a:srgbClr val="0D0D0D"/>
                </a:solidFill>
                <a:effectLst/>
                <a:latin typeface="Arial" panose="020B0604020202020204" pitchFamily="34" charset="0"/>
                <a:cs typeface="Arial" panose="020B0604020202020204" pitchFamily="34" charset="0"/>
              </a:rPr>
              <a:t>Δημιουργικότητα:</a:t>
            </a:r>
            <a:endParaRPr lang="en-GB" sz="2000" b="0" i="0" dirty="0">
              <a:solidFill>
                <a:srgbClr val="0D0D0D"/>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GB" sz="2000" b="0" i="0" dirty="0">
                <a:solidFill>
                  <a:srgbClr val="0D0D0D"/>
                </a:solidFill>
                <a:effectLst/>
                <a:latin typeface="Arial" panose="020B0604020202020204" pitchFamily="34" charset="0"/>
                <a:cs typeface="Arial" panose="020B0604020202020204" pitchFamily="34" charset="0"/>
              </a:rPr>
              <a:t>Ενθαρρύνετε την καινοτομία μέσω έργων σχεδιαστικής σκέψης και δημιουργικών εργασιών επίλυσης προβλημάτων.</a:t>
            </a:r>
          </a:p>
          <a:p>
            <a:pPr marL="742950" lvl="1" indent="-285750" algn="l">
              <a:buFont typeface="Arial" panose="020B0604020202020204" pitchFamily="34" charset="0"/>
              <a:buChar char="•"/>
            </a:pPr>
            <a:r>
              <a:rPr lang="en-GB" sz="2000" b="0" i="0" dirty="0">
                <a:solidFill>
                  <a:srgbClr val="0D0D0D"/>
                </a:solidFill>
                <a:effectLst/>
                <a:latin typeface="Arial" panose="020B0604020202020204" pitchFamily="34" charset="0"/>
                <a:cs typeface="Arial" panose="020B0604020202020204" pitchFamily="34" charset="0"/>
              </a:rPr>
              <a:t>Ενσωματώστε εργασίες ανοικτού τύπου που επιτρέπουν την προσωπική έκφραση και εξερεύνηση.</a:t>
            </a:r>
          </a:p>
        </p:txBody>
      </p:sp>
      <p:sp>
        <p:nvSpPr>
          <p:cNvPr id="12" name="AutoShape 12"/>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13" name="Freeform 11">
            <a:extLst>
              <a:ext uri="{FF2B5EF4-FFF2-40B4-BE49-F238E27FC236}">
                <a16:creationId xmlns:a16="http://schemas.microsoft.com/office/drawing/2014/main" id="{973EDA52-3AB3-72FD-3B88-126C5D025C7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4" name="Freeform 12">
            <a:extLst>
              <a:ext uri="{FF2B5EF4-FFF2-40B4-BE49-F238E27FC236}">
                <a16:creationId xmlns:a16="http://schemas.microsoft.com/office/drawing/2014/main" id="{0A2B277F-B324-36C4-8A2A-DA147A481EEF}"/>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F8482A23-8611-1679-72D7-71AC7081E2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9" name="TextBox 13">
            <a:extLst>
              <a:ext uri="{FF2B5EF4-FFF2-40B4-BE49-F238E27FC236}">
                <a16:creationId xmlns:a16="http://schemas.microsoft.com/office/drawing/2014/main" id="{97C2F098-27F0-1E17-01A9-2CA3110DAD77}"/>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545156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058697" y="773904"/>
            <a:ext cx="13265244"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Arial" panose="020B0604020202020204" pitchFamily="34" charset="0"/>
                <a:cs typeface="Arial" panose="020B0604020202020204" pitchFamily="34" charset="0"/>
              </a:rPr>
              <a:t>Προκλήσεις και ευκαιρίες</a:t>
            </a:r>
          </a:p>
        </p:txBody>
      </p:sp>
      <p:sp>
        <p:nvSpPr>
          <p:cNvPr id="3" name="AutoShape 3"/>
          <p:cNvSpPr/>
          <p:nvPr/>
        </p:nvSpPr>
        <p:spPr>
          <a:xfrm>
            <a:off x="-130877" y="-38241"/>
            <a:ext cx="2766824" cy="5218616"/>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5" name="AutoShape 5"/>
          <p:cNvSpPr/>
          <p:nvPr/>
        </p:nvSpPr>
        <p:spPr>
          <a:xfrm>
            <a:off x="-130877" y="5143500"/>
            <a:ext cx="2766824" cy="3665330"/>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7" name="TextBox 7"/>
          <p:cNvSpPr txBox="1"/>
          <p:nvPr/>
        </p:nvSpPr>
        <p:spPr>
          <a:xfrm>
            <a:off x="3058697" y="2006533"/>
            <a:ext cx="5704303" cy="6885475"/>
          </a:xfrm>
          <a:prstGeom prst="rect">
            <a:avLst/>
          </a:prstGeom>
        </p:spPr>
        <p:txBody>
          <a:bodyPr wrap="square" lIns="0" tIns="0" rIns="0" bIns="0" rtlCol="0" anchor="t">
            <a:spAutoFit/>
          </a:bodyPr>
          <a:lstStyle/>
          <a:p>
            <a:pPr>
              <a:lnSpc>
                <a:spcPts val="3639"/>
              </a:lnSpc>
              <a:spcBef>
                <a:spcPct val="0"/>
              </a:spcBef>
            </a:pPr>
            <a:r>
              <a:rPr lang="en-GB" sz="2599" b="1" dirty="0">
                <a:solidFill>
                  <a:srgbClr val="121212"/>
                </a:solidFill>
                <a:latin typeface="Arial" panose="020B0604020202020204" pitchFamily="34" charset="0"/>
                <a:cs typeface="Arial" panose="020B0604020202020204" pitchFamily="34" charset="0"/>
              </a:rPr>
              <a:t>Κοινές προκλήσεις στην ΕΕΚ:</a:t>
            </a:r>
          </a:p>
          <a:p>
            <a:pPr marL="457200" indent="-457200">
              <a:lnSpc>
                <a:spcPts val="3639"/>
              </a:lnSpc>
              <a:spcBef>
                <a:spcPct val="0"/>
              </a:spcBef>
              <a:buFont typeface="Arial" panose="020B0604020202020204" pitchFamily="34" charset="0"/>
              <a:buChar char="•"/>
            </a:pPr>
            <a:r>
              <a:rPr lang="en-GB" sz="2599" u="sng" dirty="0">
                <a:solidFill>
                  <a:srgbClr val="121212"/>
                </a:solidFill>
                <a:latin typeface="Arial" panose="020B0604020202020204" pitchFamily="34" charset="0"/>
                <a:cs typeface="Arial" panose="020B0604020202020204" pitchFamily="34" charset="0"/>
              </a:rPr>
              <a:t>Δέσμευση</a:t>
            </a:r>
            <a:r>
              <a:rPr lang="en-GB" sz="2599" dirty="0">
                <a:solidFill>
                  <a:srgbClr val="121212"/>
                </a:solidFill>
                <a:latin typeface="Arial" panose="020B0604020202020204" pitchFamily="34" charset="0"/>
                <a:cs typeface="Arial" panose="020B0604020202020204" pitchFamily="34" charset="0"/>
              </a:rPr>
              <a:t>: ιδιαίτερα σε διαδικτυακά ή υβριδικά μοντέλα.</a:t>
            </a:r>
          </a:p>
          <a:p>
            <a:pPr marL="457200" indent="-457200">
              <a:lnSpc>
                <a:spcPts val="3639"/>
              </a:lnSpc>
              <a:spcBef>
                <a:spcPct val="0"/>
              </a:spcBef>
              <a:buFont typeface="Arial" panose="020B0604020202020204" pitchFamily="34" charset="0"/>
              <a:buChar char="•"/>
            </a:pPr>
            <a:r>
              <a:rPr lang="en-GB" sz="2599" u="sng" dirty="0">
                <a:solidFill>
                  <a:srgbClr val="121212"/>
                </a:solidFill>
                <a:latin typeface="Arial" panose="020B0604020202020204" pitchFamily="34" charset="0"/>
                <a:cs typeface="Arial" panose="020B0604020202020204" pitchFamily="34" charset="0"/>
              </a:rPr>
              <a:t>Περιορισμοί πόρων</a:t>
            </a:r>
            <a:r>
              <a:rPr lang="en-GB" sz="2599" dirty="0">
                <a:solidFill>
                  <a:srgbClr val="121212"/>
                </a:solidFill>
                <a:latin typeface="Arial" panose="020B0604020202020204" pitchFamily="34" charset="0"/>
                <a:cs typeface="Arial" panose="020B0604020202020204" pitchFamily="34" charset="0"/>
              </a:rPr>
              <a:t>: Πρόσβαση σε σύγχρονη τεχνολογία και εξοπλισμό βιομηχανικού τύπου.</a:t>
            </a:r>
          </a:p>
          <a:p>
            <a:pPr marL="457200" indent="-457200">
              <a:lnSpc>
                <a:spcPts val="3639"/>
              </a:lnSpc>
              <a:spcBef>
                <a:spcPct val="0"/>
              </a:spcBef>
              <a:buFont typeface="Arial" panose="020B0604020202020204" pitchFamily="34" charset="0"/>
              <a:buChar char="•"/>
            </a:pPr>
            <a:r>
              <a:rPr lang="en-GB" sz="2599" u="sng" dirty="0">
                <a:solidFill>
                  <a:srgbClr val="121212"/>
                </a:solidFill>
                <a:latin typeface="Arial" panose="020B0604020202020204" pitchFamily="34" charset="0"/>
                <a:cs typeface="Arial" panose="020B0604020202020204" pitchFamily="34" charset="0"/>
              </a:rPr>
              <a:t>Αντιστοιχία δεξιοτήτων</a:t>
            </a:r>
            <a:r>
              <a:rPr lang="en-GB" sz="2599" dirty="0">
                <a:solidFill>
                  <a:srgbClr val="121212"/>
                </a:solidFill>
                <a:latin typeface="Arial" panose="020B0604020202020204" pitchFamily="34" charset="0"/>
                <a:cs typeface="Arial" panose="020B0604020202020204" pitchFamily="34" charset="0"/>
              </a:rPr>
              <a:t>: Ευθυγράμμιση του προγράμματος σπουδών με τις ταχέως μεταβαλλόμενες ανάγκες της βιομηχανίας.</a:t>
            </a:r>
          </a:p>
          <a:p>
            <a:pPr marL="457200" indent="-457200">
              <a:lnSpc>
                <a:spcPts val="3639"/>
              </a:lnSpc>
              <a:spcBef>
                <a:spcPct val="0"/>
              </a:spcBef>
              <a:buFont typeface="Arial" panose="020B0604020202020204" pitchFamily="34" charset="0"/>
              <a:buChar char="•"/>
            </a:pPr>
            <a:r>
              <a:rPr lang="en-GB" sz="2599" u="sng" dirty="0">
                <a:solidFill>
                  <a:srgbClr val="121212"/>
                </a:solidFill>
                <a:latin typeface="Arial" panose="020B0604020202020204" pitchFamily="34" charset="0"/>
                <a:cs typeface="Arial" panose="020B0604020202020204" pitchFamily="34" charset="0"/>
              </a:rPr>
              <a:t>Προσβασιμότητα</a:t>
            </a:r>
            <a:r>
              <a:rPr lang="en-GB" sz="2599" dirty="0">
                <a:solidFill>
                  <a:srgbClr val="121212"/>
                </a:solidFill>
                <a:latin typeface="Arial" panose="020B0604020202020204" pitchFamily="34" charset="0"/>
                <a:cs typeface="Arial" panose="020B0604020202020204" pitchFamily="34" charset="0"/>
              </a:rPr>
              <a:t>: Διασφάλιση της ισότιμης πρόσβασης όλων των μαθητών στις ευκαιρίες εκπαίδευσης και κατάρτισης.</a:t>
            </a:r>
            <a:endParaRPr lang="en-US" sz="2599" dirty="0">
              <a:solidFill>
                <a:srgbClr val="121212"/>
              </a:solidFill>
              <a:latin typeface="Arial" panose="020B0604020202020204" pitchFamily="34" charset="0"/>
              <a:cs typeface="Arial" panose="020B0604020202020204" pitchFamily="34" charset="0"/>
            </a:endParaRPr>
          </a:p>
        </p:txBody>
      </p:sp>
      <p:sp>
        <p:nvSpPr>
          <p:cNvPr id="11" name="AutoShape 11"/>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12" name="Online Media 11" title="Vocational education and training - Future challenges">
            <a:hlinkClick r:id="" action="ppaction://media"/>
            <a:extLst>
              <a:ext uri="{FF2B5EF4-FFF2-40B4-BE49-F238E27FC236}">
                <a16:creationId xmlns:a16="http://schemas.microsoft.com/office/drawing/2014/main" id="{3F473203-082A-4F45-0461-8C44A3E006F3}"/>
              </a:ext>
            </a:extLst>
          </p:cNvPr>
          <p:cNvPicPr>
            <a:picLocks noRot="1" noChangeAspect="1"/>
          </p:cNvPicPr>
          <p:nvPr>
            <a:videoFile r:link="rId1"/>
          </p:nvPr>
        </p:nvPicPr>
        <p:blipFill>
          <a:blip r:embed="rId7"/>
          <a:stretch>
            <a:fillRect/>
          </a:stretch>
        </p:blipFill>
        <p:spPr>
          <a:xfrm>
            <a:off x="9296400" y="2570505"/>
            <a:ext cx="7620000" cy="4305300"/>
          </a:xfrm>
          <a:prstGeom prst="rect">
            <a:avLst/>
          </a:prstGeom>
        </p:spPr>
      </p:pic>
      <p:sp>
        <p:nvSpPr>
          <p:cNvPr id="13" name="TextBox 12">
            <a:extLst>
              <a:ext uri="{FF2B5EF4-FFF2-40B4-BE49-F238E27FC236}">
                <a16:creationId xmlns:a16="http://schemas.microsoft.com/office/drawing/2014/main" id="{C8FA2D30-4402-5CF7-3D36-3E99C974CE65}"/>
              </a:ext>
            </a:extLst>
          </p:cNvPr>
          <p:cNvSpPr txBox="1"/>
          <p:nvPr/>
        </p:nvSpPr>
        <p:spPr>
          <a:xfrm>
            <a:off x="9296400" y="6976165"/>
            <a:ext cx="7758481" cy="338554"/>
          </a:xfrm>
          <a:prstGeom prst="rect">
            <a:avLst/>
          </a:prstGeom>
          <a:noFill/>
        </p:spPr>
        <p:txBody>
          <a:bodyPr wrap="square" rtlCol="0">
            <a:spAutoFit/>
          </a:bodyPr>
          <a:lstStyle/>
          <a:p>
            <a:r>
              <a:rPr lang="en-GB" sz="1600" i="1" dirty="0">
                <a:latin typeface="Arial" panose="020B0604020202020204" pitchFamily="34" charset="0"/>
                <a:cs typeface="Arial" panose="020B0604020202020204" pitchFamily="34" charset="0"/>
              </a:rPr>
              <a:t>Πηγή: </a:t>
            </a:r>
            <a:r>
              <a:rPr lang="en-GB" sz="1600" i="1" dirty="0">
                <a:latin typeface="Arial" panose="020B0604020202020204" pitchFamily="34" charset="0"/>
                <a:cs typeface="Arial" panose="020B0604020202020204" pitchFamily="34" charset="0"/>
                <a:hlinkClick r:id="rId8"/>
              </a:rPr>
              <a:t>https:</a:t>
            </a:r>
            <a:r>
              <a:rPr lang="en-GB" sz="1600" i="1" dirty="0">
                <a:latin typeface="Arial" panose="020B0604020202020204" pitchFamily="34" charset="0"/>
                <a:cs typeface="Arial" panose="020B0604020202020204" pitchFamily="34" charset="0"/>
              </a:rPr>
              <a:t>//youtu.be/mh2ozbEgjSE?feature=shared </a:t>
            </a:r>
            <a:endParaRPr lang="en-BE" sz="1600" i="1" dirty="0">
              <a:latin typeface="Arial" panose="020B0604020202020204" pitchFamily="34" charset="0"/>
              <a:cs typeface="Arial" panose="020B0604020202020204" pitchFamily="34" charset="0"/>
            </a:endParaRPr>
          </a:p>
        </p:txBody>
      </p:sp>
      <p:sp>
        <p:nvSpPr>
          <p:cNvPr id="14" name="Freeform 11">
            <a:extLst>
              <a:ext uri="{FF2B5EF4-FFF2-40B4-BE49-F238E27FC236}">
                <a16:creationId xmlns:a16="http://schemas.microsoft.com/office/drawing/2014/main" id="{14B2A28C-9D88-DDC2-C4DD-9FD75A5282F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9"/>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5" name="Freeform 12">
            <a:extLst>
              <a:ext uri="{FF2B5EF4-FFF2-40B4-BE49-F238E27FC236}">
                <a16:creationId xmlns:a16="http://schemas.microsoft.com/office/drawing/2014/main" id="{02B501B3-82DD-33B1-CAC7-A9F86643A3C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0"/>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0CA1D0-BAD8-9D50-B98E-FFF0129FD9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8" name="TextBox 13">
            <a:extLst>
              <a:ext uri="{FF2B5EF4-FFF2-40B4-BE49-F238E27FC236}">
                <a16:creationId xmlns:a16="http://schemas.microsoft.com/office/drawing/2014/main" id="{93E402C8-7BA7-8268-C9EF-A218BE6DDF77}"/>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058697" y="773904"/>
            <a:ext cx="13265244"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Arial" panose="020B0604020202020204" pitchFamily="34" charset="0"/>
                <a:cs typeface="Arial" panose="020B0604020202020204" pitchFamily="34" charset="0"/>
              </a:rPr>
              <a:t>Προκλήσεις και ευκαιρίες</a:t>
            </a:r>
          </a:p>
        </p:txBody>
      </p:sp>
      <p:sp>
        <p:nvSpPr>
          <p:cNvPr id="3" name="AutoShape 3"/>
          <p:cNvSpPr/>
          <p:nvPr/>
        </p:nvSpPr>
        <p:spPr>
          <a:xfrm>
            <a:off x="-130877" y="-38241"/>
            <a:ext cx="2766824" cy="5218616"/>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5" name="AutoShape 5"/>
          <p:cNvSpPr/>
          <p:nvPr/>
        </p:nvSpPr>
        <p:spPr>
          <a:xfrm>
            <a:off x="-130877" y="5143500"/>
            <a:ext cx="2766824" cy="3665330"/>
          </a:xfrm>
          <a:prstGeom prst="rect">
            <a:avLst/>
          </a:prstGeom>
          <a:solidFill>
            <a:srgbClr val="053249"/>
          </a:solidFill>
        </p:spPr>
        <p:txBody>
          <a:bodyPr/>
          <a:lstStyle/>
          <a:p>
            <a:endParaRPr lang="en-BE">
              <a:latin typeface="Arial" panose="020B0604020202020204" pitchFamily="34" charset="0"/>
              <a:cs typeface="Arial" panose="020B0604020202020204" pitchFamily="34" charset="0"/>
            </a:endParaRPr>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7" name="TextBox 7"/>
          <p:cNvSpPr txBox="1"/>
          <p:nvPr/>
        </p:nvSpPr>
        <p:spPr>
          <a:xfrm>
            <a:off x="2715136" y="2006533"/>
            <a:ext cx="7495664" cy="6885475"/>
          </a:xfrm>
          <a:prstGeom prst="rect">
            <a:avLst/>
          </a:prstGeom>
        </p:spPr>
        <p:txBody>
          <a:bodyPr wrap="square" lIns="0" tIns="0" rIns="0" bIns="0" rtlCol="0" anchor="t">
            <a:spAutoFit/>
          </a:bodyPr>
          <a:lstStyle/>
          <a:p>
            <a:pPr>
              <a:lnSpc>
                <a:spcPts val="3639"/>
              </a:lnSpc>
              <a:spcBef>
                <a:spcPct val="0"/>
              </a:spcBef>
            </a:pPr>
            <a:r>
              <a:rPr lang="en-GB" sz="2599" b="1" dirty="0">
                <a:solidFill>
                  <a:srgbClr val="121212"/>
                </a:solidFill>
                <a:latin typeface="Arial" panose="020B0604020202020204" pitchFamily="34" charset="0"/>
                <a:cs typeface="Arial" panose="020B0604020202020204" pitchFamily="34" charset="0"/>
              </a:rPr>
              <a:t>Καινοτόμες λύσεις:</a:t>
            </a:r>
          </a:p>
          <a:p>
            <a:pPr marL="457200" indent="-457200">
              <a:lnSpc>
                <a:spcPts val="3639"/>
              </a:lnSpc>
              <a:spcBef>
                <a:spcPct val="0"/>
              </a:spcBef>
              <a:buFont typeface="Arial" panose="020B0604020202020204" pitchFamily="34" charset="0"/>
              <a:buChar char="•"/>
            </a:pPr>
            <a:r>
              <a:rPr lang="en-GB" sz="2599" u="sng" dirty="0">
                <a:solidFill>
                  <a:srgbClr val="121212"/>
                </a:solidFill>
                <a:latin typeface="Arial" panose="020B0604020202020204" pitchFamily="34" charset="0"/>
                <a:cs typeface="Arial" panose="020B0604020202020204" pitchFamily="34" charset="0"/>
              </a:rPr>
              <a:t>Ψηφιακά εργαλεία για δέσμευση</a:t>
            </a:r>
            <a:r>
              <a:rPr lang="en-GB" sz="2599" dirty="0">
                <a:solidFill>
                  <a:srgbClr val="121212"/>
                </a:solidFill>
                <a:latin typeface="Arial" panose="020B0604020202020204" pitchFamily="34" charset="0"/>
                <a:cs typeface="Arial" panose="020B0604020202020204" pitchFamily="34" charset="0"/>
              </a:rPr>
              <a:t>: και εικονική πραγματικότητα για την ενίσχυση των κινήτρων των μαθητών.</a:t>
            </a:r>
          </a:p>
          <a:p>
            <a:pPr marL="457200" indent="-457200">
              <a:lnSpc>
                <a:spcPts val="3639"/>
              </a:lnSpc>
              <a:spcBef>
                <a:spcPct val="0"/>
              </a:spcBef>
              <a:buFont typeface="Arial" panose="020B0604020202020204" pitchFamily="34" charset="0"/>
              <a:buChar char="•"/>
            </a:pPr>
            <a:r>
              <a:rPr lang="en-GB" sz="2599" u="sng" dirty="0">
                <a:solidFill>
                  <a:srgbClr val="121212"/>
                </a:solidFill>
                <a:latin typeface="Arial" panose="020B0604020202020204" pitchFamily="34" charset="0"/>
                <a:cs typeface="Arial" panose="020B0604020202020204" pitchFamily="34" charset="0"/>
              </a:rPr>
              <a:t>Συμπράξεις για πόρους</a:t>
            </a:r>
            <a:r>
              <a:rPr lang="en-GB" sz="2599" dirty="0">
                <a:solidFill>
                  <a:srgbClr val="121212"/>
                </a:solidFill>
                <a:latin typeface="Arial" panose="020B0604020202020204" pitchFamily="34" charset="0"/>
                <a:cs typeface="Arial" panose="020B0604020202020204" pitchFamily="34" charset="0"/>
              </a:rPr>
              <a:t>: Συνεργασία με βιομηχανίες και κοινότητες για την παροχή σχετικού εξοπλισμού και εμπειριών.</a:t>
            </a:r>
          </a:p>
          <a:p>
            <a:pPr marL="457200" indent="-457200">
              <a:lnSpc>
                <a:spcPts val="3639"/>
              </a:lnSpc>
              <a:spcBef>
                <a:spcPct val="0"/>
              </a:spcBef>
              <a:buFont typeface="Arial" panose="020B0604020202020204" pitchFamily="34" charset="0"/>
              <a:buChar char="•"/>
            </a:pPr>
            <a:r>
              <a:rPr lang="en-GB" sz="2599" u="sng" dirty="0">
                <a:solidFill>
                  <a:srgbClr val="121212"/>
                </a:solidFill>
                <a:latin typeface="Arial" panose="020B0604020202020204" pitchFamily="34" charset="0"/>
                <a:cs typeface="Arial" panose="020B0604020202020204" pitchFamily="34" charset="0"/>
              </a:rPr>
              <a:t>Ευέλικτος σχεδιασμός προγραμμάτων σπουδών</a:t>
            </a:r>
            <a:r>
              <a:rPr lang="en-GB" sz="2599" dirty="0">
                <a:solidFill>
                  <a:srgbClr val="121212"/>
                </a:solidFill>
                <a:latin typeface="Arial" panose="020B0604020202020204" pitchFamily="34" charset="0"/>
                <a:cs typeface="Arial" panose="020B0604020202020204" pitchFamily="34" charset="0"/>
              </a:rPr>
              <a:t>: Τακτική ενημέρωση του περιεχομένου με βάση την ανατροφοδότηση του κλάδου και τις αναδυόμενες τάσεις.</a:t>
            </a:r>
          </a:p>
          <a:p>
            <a:pPr marL="457200" indent="-457200">
              <a:lnSpc>
                <a:spcPts val="3639"/>
              </a:lnSpc>
              <a:spcBef>
                <a:spcPct val="0"/>
              </a:spcBef>
              <a:buFont typeface="Arial" panose="020B0604020202020204" pitchFamily="34" charset="0"/>
              <a:buChar char="•"/>
            </a:pPr>
            <a:r>
              <a:rPr lang="en-GB" sz="2599" u="sng" dirty="0">
                <a:solidFill>
                  <a:srgbClr val="121212"/>
                </a:solidFill>
                <a:latin typeface="Arial" panose="020B0604020202020204" pitchFamily="34" charset="0"/>
                <a:cs typeface="Arial" panose="020B0604020202020204" pitchFamily="34" charset="0"/>
              </a:rPr>
              <a:t>Πρακτικές χωρίς αποκλεισμούς</a:t>
            </a:r>
            <a:r>
              <a:rPr lang="en-GB" sz="2599" dirty="0">
                <a:solidFill>
                  <a:srgbClr val="121212"/>
                </a:solidFill>
                <a:latin typeface="Arial" panose="020B0604020202020204" pitchFamily="34" charset="0"/>
                <a:cs typeface="Arial" panose="020B0604020202020204" pitchFamily="34" charset="0"/>
              </a:rPr>
              <a:t>: Υιοθέτηση αρχών καθολικού σχεδιασμού στην ανάπτυξη μαθημάτων για τη βελτίωση της προσβασιμότητας για όλους τους μαθητές.</a:t>
            </a:r>
            <a:endParaRPr lang="en-US" sz="2599" dirty="0">
              <a:solidFill>
                <a:srgbClr val="121212"/>
              </a:solidFill>
              <a:latin typeface="Arial" panose="020B0604020202020204" pitchFamily="34" charset="0"/>
              <a:cs typeface="Arial" panose="020B0604020202020204" pitchFamily="34" charset="0"/>
            </a:endParaRPr>
          </a:p>
        </p:txBody>
      </p:sp>
      <p:sp>
        <p:nvSpPr>
          <p:cNvPr id="11" name="AutoShape 11"/>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12" name="Online Media 11" title="Vocational education and training - Future challenges">
            <a:hlinkClick r:id="" action="ppaction://media"/>
            <a:extLst>
              <a:ext uri="{FF2B5EF4-FFF2-40B4-BE49-F238E27FC236}">
                <a16:creationId xmlns:a16="http://schemas.microsoft.com/office/drawing/2014/main" id="{3F473203-082A-4F45-0461-8C44A3E006F3}"/>
              </a:ext>
            </a:extLst>
          </p:cNvPr>
          <p:cNvPicPr>
            <a:picLocks noRot="1" noChangeAspect="1"/>
          </p:cNvPicPr>
          <p:nvPr>
            <a:videoFile r:link="rId1"/>
          </p:nvPr>
        </p:nvPicPr>
        <p:blipFill>
          <a:blip r:embed="rId7"/>
          <a:stretch>
            <a:fillRect/>
          </a:stretch>
        </p:blipFill>
        <p:spPr>
          <a:xfrm>
            <a:off x="10159475" y="2445585"/>
            <a:ext cx="7620000" cy="4305300"/>
          </a:xfrm>
          <a:prstGeom prst="rect">
            <a:avLst/>
          </a:prstGeom>
        </p:spPr>
      </p:pic>
      <p:sp>
        <p:nvSpPr>
          <p:cNvPr id="13" name="TextBox 12">
            <a:extLst>
              <a:ext uri="{FF2B5EF4-FFF2-40B4-BE49-F238E27FC236}">
                <a16:creationId xmlns:a16="http://schemas.microsoft.com/office/drawing/2014/main" id="{C8FA2D30-4402-5CF7-3D36-3E99C974CE65}"/>
              </a:ext>
            </a:extLst>
          </p:cNvPr>
          <p:cNvSpPr txBox="1"/>
          <p:nvPr/>
        </p:nvSpPr>
        <p:spPr>
          <a:xfrm>
            <a:off x="10159475" y="6851245"/>
            <a:ext cx="7758481" cy="338554"/>
          </a:xfrm>
          <a:prstGeom prst="rect">
            <a:avLst/>
          </a:prstGeom>
          <a:noFill/>
        </p:spPr>
        <p:txBody>
          <a:bodyPr wrap="square" rtlCol="0">
            <a:spAutoFit/>
          </a:bodyPr>
          <a:lstStyle/>
          <a:p>
            <a:r>
              <a:rPr lang="en-GB" sz="1600" i="1" dirty="0">
                <a:latin typeface="Arial" panose="020B0604020202020204" pitchFamily="34" charset="0"/>
                <a:cs typeface="Arial" panose="020B0604020202020204" pitchFamily="34" charset="0"/>
              </a:rPr>
              <a:t>Πηγή: </a:t>
            </a:r>
            <a:r>
              <a:rPr lang="en-GB" sz="1600" i="1" dirty="0">
                <a:latin typeface="Arial" panose="020B0604020202020204" pitchFamily="34" charset="0"/>
                <a:cs typeface="Arial" panose="020B0604020202020204" pitchFamily="34" charset="0"/>
                <a:hlinkClick r:id="rId8"/>
              </a:rPr>
              <a:t>https:</a:t>
            </a:r>
            <a:r>
              <a:rPr lang="en-GB" sz="1600" i="1" dirty="0">
                <a:latin typeface="Arial" panose="020B0604020202020204" pitchFamily="34" charset="0"/>
                <a:cs typeface="Arial" panose="020B0604020202020204" pitchFamily="34" charset="0"/>
              </a:rPr>
              <a:t>//youtu.be/mh2ozbEgjSE?feature=shared </a:t>
            </a:r>
            <a:endParaRPr lang="en-BE" sz="1600" i="1" dirty="0">
              <a:latin typeface="Arial" panose="020B0604020202020204" pitchFamily="34" charset="0"/>
              <a:cs typeface="Arial" panose="020B0604020202020204" pitchFamily="34" charset="0"/>
            </a:endParaRPr>
          </a:p>
        </p:txBody>
      </p:sp>
      <p:sp>
        <p:nvSpPr>
          <p:cNvPr id="14" name="Freeform 11">
            <a:extLst>
              <a:ext uri="{FF2B5EF4-FFF2-40B4-BE49-F238E27FC236}">
                <a16:creationId xmlns:a16="http://schemas.microsoft.com/office/drawing/2014/main" id="{055E1F75-6C52-A454-1BAD-BCA2A68BB6D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9"/>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5" name="Freeform 12">
            <a:extLst>
              <a:ext uri="{FF2B5EF4-FFF2-40B4-BE49-F238E27FC236}">
                <a16:creationId xmlns:a16="http://schemas.microsoft.com/office/drawing/2014/main" id="{6DDD6F99-40D1-77E1-7616-A6213586C2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0"/>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C7523ACF-B7F0-AF5C-9443-05A07287E7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8" name="TextBox 13">
            <a:extLst>
              <a:ext uri="{FF2B5EF4-FFF2-40B4-BE49-F238E27FC236}">
                <a16:creationId xmlns:a16="http://schemas.microsoft.com/office/drawing/2014/main" id="{0395DC2A-7F5D-9383-FC8A-D13FDDEEC71C}"/>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1895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dirty="0" err="1">
                <a:solidFill>
                  <a:srgbClr val="033C5B"/>
                </a:solidFill>
              </a:rPr>
              <a:t>Δρ</a:t>
            </a:r>
            <a:r>
              <a:rPr lang="en-US" sz="6999" spc="-69" dirty="0">
                <a:solidFill>
                  <a:srgbClr val="033C5B"/>
                </a:solidFill>
              </a:rPr>
              <a:t>αστηριότητα αναστοχασμού</a:t>
            </a:r>
          </a:p>
        </p:txBody>
      </p:sp>
      <p:sp>
        <p:nvSpPr>
          <p:cNvPr id="11" name="TextBox 11"/>
          <p:cNvSpPr txBox="1"/>
          <p:nvPr/>
        </p:nvSpPr>
        <p:spPr>
          <a:xfrm>
            <a:off x="3054789" y="2340214"/>
            <a:ext cx="11844880" cy="5038815"/>
          </a:xfrm>
          <a:prstGeom prst="rect">
            <a:avLst/>
          </a:prstGeom>
        </p:spPr>
        <p:txBody>
          <a:bodyPr wrap="square" lIns="0" tIns="0" rIns="0" bIns="0" rtlCol="0" anchor="t">
            <a:spAutoFit/>
          </a:bodyPr>
          <a:lstStyle/>
          <a:p>
            <a:pPr marL="457200" indent="-457200">
              <a:lnSpc>
                <a:spcPts val="3639"/>
              </a:lnSpc>
              <a:spcBef>
                <a:spcPct val="0"/>
              </a:spcBef>
              <a:buFont typeface="Wingdings" panose="05000000000000000000" pitchFamily="2" charset="2"/>
              <a:buChar char="à"/>
            </a:pPr>
            <a:r>
              <a:rPr lang="en-GB" sz="2599" dirty="0">
                <a:solidFill>
                  <a:srgbClr val="121212"/>
                </a:solidFill>
                <a:cs typeface="Arial" panose="020B0604020202020204" pitchFamily="34" charset="0"/>
              </a:rPr>
              <a:t>Σκεφτείτε την κοινότητα μάθησης ΕΕΚ στην οποία ανήκετε. Ποια είναι τα σημαντικότερα πλεονεκτήματά της; Εξετάστε πτυχές όπως η συνάφεια με τον κλάδο, οι μέθοδοι διδασκαλίας, η εμπλοκή των εκπαιδευομένων και η υποστήριξη της κοινότητας</a:t>
            </a:r>
          </a:p>
          <a:p>
            <a:pPr marL="457200" indent="-457200">
              <a:lnSpc>
                <a:spcPts val="3639"/>
              </a:lnSpc>
              <a:spcBef>
                <a:spcPct val="0"/>
              </a:spcBef>
              <a:buFont typeface="Wingdings" panose="05000000000000000000" pitchFamily="2" charset="2"/>
              <a:buChar char="à"/>
            </a:pPr>
            <a:r>
              <a:rPr lang="en-GB" sz="2599" dirty="0">
                <a:solidFill>
                  <a:srgbClr val="121212"/>
                </a:solidFill>
                <a:cs typeface="Arial" panose="020B0604020202020204" pitchFamily="34" charset="0"/>
              </a:rPr>
              <a:t>Αναλογιζόμενοι την ίδια κοινότητα, εντοπίστε τους τομείς που θα μπορούσαν να βελτιωθούν. Υπάρχουν προκλήσεις που σχετίζονται με τους πόρους, τη δέσμευση, την ενσωμάτωση της τεχνολογίας ή την ευθυγράμμιση του προγράμματος σπουδών;</a:t>
            </a:r>
          </a:p>
          <a:p>
            <a:pPr marL="457200" indent="-457200">
              <a:lnSpc>
                <a:spcPts val="3639"/>
              </a:lnSpc>
              <a:spcBef>
                <a:spcPct val="0"/>
              </a:spcBef>
              <a:buFont typeface="Wingdings" panose="05000000000000000000" pitchFamily="2" charset="2"/>
              <a:buChar char="à"/>
            </a:pPr>
            <a:r>
              <a:rPr lang="en-GB" sz="2599" dirty="0">
                <a:solidFill>
                  <a:srgbClr val="121212"/>
                </a:solidFill>
                <a:cs typeface="Arial" panose="020B0604020202020204" pitchFamily="34" charset="0"/>
              </a:rPr>
              <a:t>Λαμβάνοντας υπόψη τους τομείς προς βελτίωση που εντοπίσατε, ποιες είναι ορισμένες καινοτόμες λύσεις ή στρατηγικές που θα μπορούσαν να αντιμετωπίσουν αυτές τις προκλήσεις;</a:t>
            </a: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13">
            <a:extLst>
              <a:ext uri="{FF2B5EF4-FFF2-40B4-BE49-F238E27FC236}">
                <a16:creationId xmlns:a16="http://schemas.microsoft.com/office/drawing/2014/main" id="{8604D106-B17C-50AB-1D48-C0EE8A981D87}"/>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rPr>
              <a:t>Πρόσθετοι πόροι</a:t>
            </a:r>
          </a:p>
        </p:txBody>
      </p:sp>
      <p:sp>
        <p:nvSpPr>
          <p:cNvPr id="3" name="TextBox 3"/>
          <p:cNvSpPr txBox="1"/>
          <p:nvPr/>
        </p:nvSpPr>
        <p:spPr>
          <a:xfrm>
            <a:off x="1561782" y="2256647"/>
            <a:ext cx="12001818" cy="1369542"/>
          </a:xfrm>
          <a:prstGeom prst="rect">
            <a:avLst/>
          </a:prstGeom>
        </p:spPr>
        <p:txBody>
          <a:bodyPr wrap="square" lIns="0" tIns="0" rIns="0" bIns="0" rtlCol="0" anchor="t">
            <a:spAutoFit/>
          </a:bodyPr>
          <a:lstStyle/>
          <a:p>
            <a:pPr marL="457200" indent="-457200">
              <a:lnSpc>
                <a:spcPts val="3640"/>
              </a:lnSpc>
              <a:spcBef>
                <a:spcPct val="0"/>
              </a:spcBef>
              <a:buFont typeface="Arial" panose="020B0604020202020204" pitchFamily="34" charset="0"/>
              <a:buChar char="•"/>
            </a:pPr>
            <a:r>
              <a:rPr lang="en-GB" sz="2600" dirty="0">
                <a:solidFill>
                  <a:srgbClr val="121212"/>
                </a:solidFill>
                <a:hlinkClick r:id="rId2"/>
              </a:rPr>
              <a:t>Πρωτοβουλίες επαγγελματικής εκπαίδευσης και κατάρτισης</a:t>
            </a:r>
            <a:endParaRPr lang="en-GB" sz="2600" dirty="0">
              <a:solidFill>
                <a:srgbClr val="121212"/>
              </a:solidFill>
            </a:endParaRPr>
          </a:p>
          <a:p>
            <a:pPr marL="457200" indent="-457200">
              <a:lnSpc>
                <a:spcPts val="3640"/>
              </a:lnSpc>
              <a:spcBef>
                <a:spcPct val="0"/>
              </a:spcBef>
              <a:buFont typeface="Arial" panose="020B0604020202020204" pitchFamily="34" charset="0"/>
              <a:buChar char="•"/>
            </a:pPr>
            <a:r>
              <a:rPr lang="en-GB" sz="2600" dirty="0">
                <a:solidFill>
                  <a:srgbClr val="121212"/>
                </a:solidFill>
                <a:hlinkClick r:id="rId3"/>
              </a:rPr>
              <a:t>Ένα εννοιολογικό έγγραφο σχετικά με τους ρόλους των εκπαιδευτών επαγγελματικής εκπαίδευσης στις επαγγελματικές κοινότητες μάθησης (PLC)</a:t>
            </a:r>
            <a:endParaRPr lang="en-US" sz="2600" dirty="0">
              <a:solidFill>
                <a:srgbClr val="121212"/>
              </a:solidFill>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7" name="TextBox 13">
            <a:extLst>
              <a:ext uri="{FF2B5EF4-FFF2-40B4-BE49-F238E27FC236}">
                <a16:creationId xmlns:a16="http://schemas.microsoft.com/office/drawing/2014/main" id="{20FA0926-F385-21D1-094A-EF5B0B448FD7}"/>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2181388"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Arial" panose="020B0604020202020204" pitchFamily="34" charset="0"/>
                <a:cs typeface="Arial" panose="020B0604020202020204" pitchFamily="34" charset="0"/>
              </a:rPr>
              <a:t>Τι είναι μια κοινότητα μάθησης;</a:t>
            </a:r>
          </a:p>
        </p:txBody>
      </p:sp>
      <p:sp>
        <p:nvSpPr>
          <p:cNvPr id="6" name="TextBox 6"/>
          <p:cNvSpPr txBox="1"/>
          <p:nvPr/>
        </p:nvSpPr>
        <p:spPr>
          <a:xfrm>
            <a:off x="649968" y="2065506"/>
            <a:ext cx="8045344" cy="6001643"/>
          </a:xfrm>
          <a:prstGeom prst="rect">
            <a:avLst/>
          </a:prstGeom>
        </p:spPr>
        <p:txBody>
          <a:bodyPr wrap="square" lIns="0" tIns="0" rIns="0" bIns="0" rtlCol="0" anchor="t">
            <a:spAutoFit/>
          </a:bodyPr>
          <a:lstStyle/>
          <a:p>
            <a:pPr algn="ctr">
              <a:lnSpc>
                <a:spcPts val="3639"/>
              </a:lnSpc>
              <a:spcBef>
                <a:spcPct val="0"/>
              </a:spcBef>
            </a:pPr>
            <a:r>
              <a:rPr lang="en-GB" sz="3200" b="1" dirty="0">
                <a:solidFill>
                  <a:srgbClr val="121212"/>
                </a:solidFill>
                <a:latin typeface="Arial" panose="020B0604020202020204" pitchFamily="34" charset="0"/>
                <a:cs typeface="Arial" panose="020B0604020202020204" pitchFamily="34" charset="0"/>
              </a:rPr>
              <a:t>Στο πλαίσιο της επαγγελματικής εκπαίδευσης και κατάρτισης, η μαθησιακή κοινότητα ορίζεται ως "κάθε ομάδα ανθρώπων, είτε συνδέεται γεωγραφικά είτε με κάποιο άλλο κοινό ενδιαφέρον, η οποία αντιμετωπίζει τις μαθησιακές ανάγκες των μελών της μέσω ενεργών συμπράξεων. Χρησιμοποιεί ρητά τη μάθηση ως μέσο προώθησης της κοινωνικής συνοχής, της αναγέννησης και της οικονομικής ανάπτυξης". (Kearns et al., 1999, όπως αναφέρεται στο Kilpatrick et al., 2003)</a:t>
            </a:r>
            <a:endParaRPr lang="en-US" sz="3200" dirty="0">
              <a:solidFill>
                <a:srgbClr val="121212"/>
              </a:solidFill>
              <a:latin typeface="Arial" panose="020B0604020202020204" pitchFamily="34" charset="0"/>
              <a:cs typeface="Arial" panose="020B0604020202020204" pitchFamily="34" charset="0"/>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1" name="Freeform 11"/>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2" name="Freeform 12"/>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3" name="TextBox 13"/>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pic>
        <p:nvPicPr>
          <p:cNvPr id="8" name="Picture 7" descr="A diagram of a professional learning communities&#10;&#10;Description automatically generated">
            <a:extLst>
              <a:ext uri="{FF2B5EF4-FFF2-40B4-BE49-F238E27FC236}">
                <a16:creationId xmlns:a16="http://schemas.microsoft.com/office/drawing/2014/main" id="{E4A37A49-FC23-7F92-0068-8BBEFE88B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796" y="2287285"/>
            <a:ext cx="4926932" cy="4926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3">
            <a:extLst>
              <a:ext uri="{FF2B5EF4-FFF2-40B4-BE49-F238E27FC236}">
                <a16:creationId xmlns:a16="http://schemas.microsoft.com/office/drawing/2014/main" id="{3700CE78-0180-053B-D886-C50EDE8425E4}"/>
              </a:ext>
            </a:extLst>
          </p:cNvPr>
          <p:cNvSpPr txBox="1"/>
          <p:nvPr/>
        </p:nvSpPr>
        <p:spPr>
          <a:xfrm>
            <a:off x="9982200" y="8501743"/>
            <a:ext cx="12041056" cy="224485"/>
          </a:xfrm>
          <a:prstGeom prst="rect">
            <a:avLst/>
          </a:prstGeom>
        </p:spPr>
        <p:txBody>
          <a:bodyPr lIns="0" tIns="0" rIns="0" bIns="0" rtlCol="0" anchor="t">
            <a:spAutoFit/>
          </a:bodyPr>
          <a:lstStyle/>
          <a:p>
            <a:pPr algn="just">
              <a:lnSpc>
                <a:spcPts val="1960"/>
              </a:lnSpc>
              <a:spcBef>
                <a:spcPct val="0"/>
              </a:spcBef>
            </a:pPr>
            <a:r>
              <a:rPr lang="en-US" sz="1100" i="1" dirty="0">
                <a:solidFill>
                  <a:srgbClr val="121212"/>
                </a:solidFill>
                <a:latin typeface="Arial" panose="020B0604020202020204" pitchFamily="34" charset="0"/>
                <a:cs typeface="Arial" panose="020B0604020202020204" pitchFamily="34" charset="0"/>
              </a:rPr>
              <a:t>Πηγή: Διαρθρωτική μάθηση (https://www.structural-learning.com/post/culturally-responsive-teaching) </a:t>
            </a: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411473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793856" y="776393"/>
            <a:ext cx="12181388" cy="1997085"/>
          </a:xfrm>
          <a:prstGeom prst="rect">
            <a:avLst/>
          </a:prstGeom>
        </p:spPr>
        <p:txBody>
          <a:bodyPr lIns="0" tIns="0" rIns="0" bIns="0" rtlCol="0" anchor="t">
            <a:spAutoFit/>
          </a:bodyPr>
          <a:lstStyle/>
          <a:p>
            <a:pPr>
              <a:lnSpc>
                <a:spcPts val="7699"/>
              </a:lnSpc>
            </a:pPr>
            <a:r>
              <a:rPr lang="en-US" sz="6999" spc="-69" dirty="0">
                <a:solidFill>
                  <a:srgbClr val="033C5B"/>
                </a:solidFill>
                <a:latin typeface="Arial" panose="020B0604020202020204" pitchFamily="34" charset="0"/>
                <a:cs typeface="Arial" panose="020B0604020202020204" pitchFamily="34" charset="0"/>
              </a:rPr>
              <a:t>Γιατί είναι σημαντικές στον τομέα της ΕΕΚ;</a:t>
            </a:r>
          </a:p>
        </p:txBody>
      </p:sp>
      <p:sp>
        <p:nvSpPr>
          <p:cNvPr id="6" name="TextBox 6"/>
          <p:cNvSpPr txBox="1"/>
          <p:nvPr/>
        </p:nvSpPr>
        <p:spPr>
          <a:xfrm>
            <a:off x="793856" y="3173033"/>
            <a:ext cx="15465917" cy="4616648"/>
          </a:xfrm>
          <a:prstGeom prst="rect">
            <a:avLst/>
          </a:prstGeom>
        </p:spPr>
        <p:txBody>
          <a:bodyPr wrap="square" lIns="0" tIns="0" rIns="0" bIns="0" rtlCol="0" anchor="t">
            <a:spAutoFit/>
          </a:bodyPr>
          <a:lstStyle/>
          <a:p>
            <a:pPr algn="ctr">
              <a:lnSpc>
                <a:spcPts val="3639"/>
              </a:lnSpc>
              <a:spcBef>
                <a:spcPct val="0"/>
              </a:spcBef>
            </a:pPr>
            <a:r>
              <a:rPr lang="en-GB" sz="3200" dirty="0">
                <a:solidFill>
                  <a:srgbClr val="121212"/>
                </a:solidFill>
                <a:latin typeface="Arial" panose="020B0604020202020204" pitchFamily="34" charset="0"/>
                <a:cs typeface="Arial" panose="020B0604020202020204" pitchFamily="34" charset="0"/>
              </a:rPr>
              <a:t>Η έννοια των κοινοτήτων μάθησης προέρχεται από ένα ευρύ φάσμα θεωριών που αφορούν την εκπαίδευση και τις κοινωνικές σχέσεις. Σε μια εποχή που χαρακτηρίζεται από αστάθεια και εκπαιδευτικές περιπλοκές, όπου δεν μπορεί να θεωρηθεί ότι ένα άτομο διαθέτει τις απαραίτητες γνώσεις και δεξιότητες για να εξισορροπήσει τα θεσμικά, κοινωνικά και ατομικά χαρακτηριστικά, οι κοινότητες μάθησης αναδεικνύονται ως ιδιαίτερα χρήσιμες. Οι κοινότητες μάθησης βασίζονται σε μια κονστρουκτιβιστική εκπαιδευτική μέθοδο που υπογραμμίζει την κομβική σημασία των κοινωνικών δεσμεύσεων και των δικτύων στη διαμόρφωση των προσωπικών αρχών και του ανήκειν. Οι κοινότητες μάθησης προσφέρουν ένα μέσο για την άμβλυνση των κινδύνων για τους μαθητές στον ταχέως εξελισσόμενο (ψηφιακό) κόσμο της μάθησης.</a:t>
            </a:r>
            <a:endParaRPr lang="en-US" sz="3200" dirty="0">
              <a:solidFill>
                <a:srgbClr val="121212"/>
              </a:solidFill>
              <a:latin typeface="Arial" panose="020B0604020202020204" pitchFamily="34" charset="0"/>
              <a:cs typeface="Arial" panose="020B0604020202020204" pitchFamily="34" charset="0"/>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95BE6E9F-E1BA-2A2E-722D-6A14AD365B0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83F24294-D0DA-D01A-BEB3-1F77BC54633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C5912EC8-65BB-A7FC-89FC-E92A83DEA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49CEC701-1C52-F824-E8FC-76FE429EF713}"/>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50814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559140" y="297716"/>
            <a:ext cx="12181388" cy="1997085"/>
          </a:xfrm>
          <a:prstGeom prst="rect">
            <a:avLst/>
          </a:prstGeom>
        </p:spPr>
        <p:txBody>
          <a:bodyPr lIns="0" tIns="0" rIns="0" bIns="0" rtlCol="0" anchor="t">
            <a:spAutoFit/>
          </a:bodyPr>
          <a:lstStyle/>
          <a:p>
            <a:pPr>
              <a:lnSpc>
                <a:spcPts val="7699"/>
              </a:lnSpc>
            </a:pPr>
            <a:r>
              <a:rPr lang="en-US" sz="6999" spc="-69" dirty="0">
                <a:solidFill>
                  <a:srgbClr val="033C5B"/>
                </a:solidFill>
                <a:latin typeface="Arial" panose="020B0604020202020204" pitchFamily="34" charset="0"/>
                <a:cs typeface="Arial" panose="020B0604020202020204" pitchFamily="34" charset="0"/>
              </a:rPr>
              <a:t>Οι μοναδικές πτυχές των κοινοτήτων μάθησης ΕΕΚ</a:t>
            </a:r>
          </a:p>
        </p:txBody>
      </p:sp>
      <p:sp>
        <p:nvSpPr>
          <p:cNvPr id="6" name="TextBox 6"/>
          <p:cNvSpPr txBox="1"/>
          <p:nvPr/>
        </p:nvSpPr>
        <p:spPr>
          <a:xfrm>
            <a:off x="660716" y="2345636"/>
            <a:ext cx="15465917" cy="2308324"/>
          </a:xfrm>
          <a:prstGeom prst="rect">
            <a:avLst/>
          </a:prstGeom>
        </p:spPr>
        <p:txBody>
          <a:bodyPr wrap="square" lIns="0" tIns="0" rIns="0" bIns="0" rtlCol="0" anchor="t">
            <a:spAutoFit/>
          </a:bodyPr>
          <a:lstStyle/>
          <a:p>
            <a:pPr algn="ctr">
              <a:lnSpc>
                <a:spcPts val="3639"/>
              </a:lnSpc>
              <a:spcBef>
                <a:spcPct val="0"/>
              </a:spcBef>
            </a:pPr>
            <a:r>
              <a:rPr lang="en-GB" sz="3200" b="1" dirty="0">
                <a:solidFill>
                  <a:srgbClr val="121212"/>
                </a:solidFill>
                <a:latin typeface="Arial" panose="020B0604020202020204" pitchFamily="34" charset="0"/>
                <a:cs typeface="Arial" panose="020B0604020202020204" pitchFamily="34" charset="0"/>
              </a:rPr>
              <a:t>Η ΕΕΚ </a:t>
            </a:r>
            <a:r>
              <a:rPr lang="en-GB" sz="3200" dirty="0">
                <a:solidFill>
                  <a:srgbClr val="121212"/>
                </a:solidFill>
                <a:latin typeface="Arial" panose="020B0604020202020204" pitchFamily="34" charset="0"/>
                <a:cs typeface="Arial" panose="020B0604020202020204" pitchFamily="34" charset="0"/>
              </a:rPr>
              <a:t>διακρίνεται για την ιδιαίτερη έμφαση που δίνει στις πρακτικές δεξιότητες και την άμεση εφαρμογή της στο εργατικό δυναμικό. Αυτή η μαθησιακή προσέγγιση εξυπηρετεί ένα ευρύ φάσμα εκπαιδευομένων, συμπεριλαμβανομένων διαφορετικών ηλικιών, υποβάθρων και εκπαιδευτικών αναγκών, δημιουργώντας ένα μοναδικό εκπαιδευτικό οικοσύστημα.</a:t>
            </a:r>
            <a:endParaRPr lang="en-US" sz="3200" dirty="0">
              <a:solidFill>
                <a:srgbClr val="121212"/>
              </a:solidFill>
              <a:latin typeface="Arial" panose="020B0604020202020204" pitchFamily="34" charset="0"/>
              <a:cs typeface="Arial" panose="020B0604020202020204" pitchFamily="34" charset="0"/>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TextBox 5">
            <a:extLst>
              <a:ext uri="{FF2B5EF4-FFF2-40B4-BE49-F238E27FC236}">
                <a16:creationId xmlns:a16="http://schemas.microsoft.com/office/drawing/2014/main" id="{EA104D5C-BA4C-4506-5679-138CCDE847E7}"/>
              </a:ext>
            </a:extLst>
          </p:cNvPr>
          <p:cNvSpPr txBox="1"/>
          <p:nvPr/>
        </p:nvSpPr>
        <p:spPr>
          <a:xfrm>
            <a:off x="1057512" y="4737010"/>
            <a:ext cx="12181388" cy="857351"/>
          </a:xfrm>
          <a:prstGeom prst="rect">
            <a:avLst/>
          </a:prstGeom>
        </p:spPr>
        <p:txBody>
          <a:bodyPr lIns="0" tIns="0" rIns="0" bIns="0" rtlCol="0" anchor="t">
            <a:spAutoFit/>
          </a:bodyPr>
          <a:lstStyle/>
          <a:p>
            <a:pPr>
              <a:lnSpc>
                <a:spcPts val="7699"/>
              </a:lnSpc>
            </a:pPr>
            <a:r>
              <a:rPr lang="en-US" sz="4000" i="1" spc="-69" dirty="0">
                <a:solidFill>
                  <a:srgbClr val="033C5B"/>
                </a:solidFill>
                <a:latin typeface="Arial" panose="020B0604020202020204" pitchFamily="34" charset="0"/>
                <a:cs typeface="Arial" panose="020B0604020202020204" pitchFamily="34" charset="0"/>
              </a:rPr>
              <a:t>Ποια είναι μερικά παραδείγματα;</a:t>
            </a:r>
          </a:p>
        </p:txBody>
      </p:sp>
      <p:pic>
        <p:nvPicPr>
          <p:cNvPr id="15" name="Picture 14">
            <a:hlinkClick r:id="rId2"/>
            <a:extLst>
              <a:ext uri="{FF2B5EF4-FFF2-40B4-BE49-F238E27FC236}">
                <a16:creationId xmlns:a16="http://schemas.microsoft.com/office/drawing/2014/main" id="{0C3BA082-4700-A043-743A-2F6637EC795E}"/>
              </a:ext>
            </a:extLst>
          </p:cNvPr>
          <p:cNvPicPr>
            <a:picLocks noChangeAspect="1"/>
          </p:cNvPicPr>
          <p:nvPr/>
        </p:nvPicPr>
        <p:blipFill>
          <a:blip r:embed="rId3"/>
          <a:stretch>
            <a:fillRect/>
          </a:stretch>
        </p:blipFill>
        <p:spPr>
          <a:xfrm>
            <a:off x="1471023" y="6123129"/>
            <a:ext cx="4408517" cy="2313380"/>
          </a:xfrm>
          <a:prstGeom prst="rect">
            <a:avLst/>
          </a:prstGeom>
          <a:ln>
            <a:noFill/>
          </a:ln>
          <a:effectLst>
            <a:softEdge rad="112500"/>
          </a:effectLst>
        </p:spPr>
      </p:pic>
      <p:sp>
        <p:nvSpPr>
          <p:cNvPr id="16" name="TextBox 6">
            <a:extLst>
              <a:ext uri="{FF2B5EF4-FFF2-40B4-BE49-F238E27FC236}">
                <a16:creationId xmlns:a16="http://schemas.microsoft.com/office/drawing/2014/main" id="{C26403F1-FEA8-69BD-B273-83B1F0EEAC16}"/>
              </a:ext>
            </a:extLst>
          </p:cNvPr>
          <p:cNvSpPr txBox="1"/>
          <p:nvPr/>
        </p:nvSpPr>
        <p:spPr>
          <a:xfrm>
            <a:off x="381000" y="5723698"/>
            <a:ext cx="7086600" cy="404663"/>
          </a:xfrm>
          <a:prstGeom prst="rect">
            <a:avLst/>
          </a:prstGeom>
        </p:spPr>
        <p:txBody>
          <a:bodyPr wrap="square" lIns="0" tIns="0" rIns="0" bIns="0" rtlCol="0" anchor="t">
            <a:spAutoFit/>
          </a:bodyPr>
          <a:lstStyle/>
          <a:p>
            <a:pPr>
              <a:lnSpc>
                <a:spcPts val="3639"/>
              </a:lnSpc>
              <a:spcBef>
                <a:spcPct val="0"/>
              </a:spcBef>
            </a:pPr>
            <a:r>
              <a:rPr lang="en-GB" sz="2000" b="1" dirty="0">
                <a:solidFill>
                  <a:srgbClr val="121212"/>
                </a:solidFill>
                <a:latin typeface="Arial" panose="020B0604020202020204" pitchFamily="34" charset="0"/>
                <a:cs typeface="Arial" panose="020B0604020202020204" pitchFamily="34" charset="0"/>
              </a:rPr>
              <a:t>EPALE - Κοινότητα Ευρωπαίων επαγγελματιών της ΕΕΚ </a:t>
            </a:r>
            <a:endParaRPr lang="en-US" sz="2000" dirty="0">
              <a:solidFill>
                <a:srgbClr val="121212"/>
              </a:solidFill>
              <a:latin typeface="Arial" panose="020B0604020202020204" pitchFamily="34" charset="0"/>
              <a:cs typeface="Arial" panose="020B0604020202020204" pitchFamily="34" charset="0"/>
            </a:endParaRPr>
          </a:p>
        </p:txBody>
      </p:sp>
      <p:pic>
        <p:nvPicPr>
          <p:cNvPr id="18" name="Graphic 17" descr="Cursor with solid fill">
            <a:extLst>
              <a:ext uri="{FF2B5EF4-FFF2-40B4-BE49-F238E27FC236}">
                <a16:creationId xmlns:a16="http://schemas.microsoft.com/office/drawing/2014/main" id="{A431D709-8ED8-C83B-B6E2-D023DFA72D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1265" y="7472316"/>
            <a:ext cx="914400" cy="914400"/>
          </a:xfrm>
          <a:prstGeom prst="rect">
            <a:avLst/>
          </a:prstGeom>
        </p:spPr>
      </p:pic>
      <p:sp>
        <p:nvSpPr>
          <p:cNvPr id="19" name="TextBox 6">
            <a:extLst>
              <a:ext uri="{FF2B5EF4-FFF2-40B4-BE49-F238E27FC236}">
                <a16:creationId xmlns:a16="http://schemas.microsoft.com/office/drawing/2014/main" id="{40755160-7A8F-5F0A-A7CD-D434341624DA}"/>
              </a:ext>
            </a:extLst>
          </p:cNvPr>
          <p:cNvSpPr txBox="1"/>
          <p:nvPr/>
        </p:nvSpPr>
        <p:spPr>
          <a:xfrm>
            <a:off x="894517" y="8357037"/>
            <a:ext cx="6034994" cy="387094"/>
          </a:xfrm>
          <a:prstGeom prst="rect">
            <a:avLst/>
          </a:prstGeom>
        </p:spPr>
        <p:txBody>
          <a:bodyPr wrap="square" lIns="0" tIns="0" rIns="0" bIns="0" rtlCol="0" anchor="t">
            <a:spAutoFit/>
          </a:bodyPr>
          <a:lstStyle/>
          <a:p>
            <a:pPr>
              <a:lnSpc>
                <a:spcPts val="3639"/>
              </a:lnSpc>
              <a:spcBef>
                <a:spcPct val="0"/>
              </a:spcBef>
            </a:pPr>
            <a:r>
              <a:rPr lang="en-GB" sz="1400" b="1" dirty="0">
                <a:solidFill>
                  <a:srgbClr val="121212"/>
                </a:solidFill>
                <a:latin typeface="Arial" panose="020B0604020202020204" pitchFamily="34" charset="0"/>
                <a:cs typeface="Arial" panose="020B0604020202020204" pitchFamily="34" charset="0"/>
              </a:rPr>
              <a:t>Σύνδεσμος: </a:t>
            </a:r>
            <a:r>
              <a:rPr lang="en-GB" sz="1400" b="1" dirty="0">
                <a:solidFill>
                  <a:srgbClr val="121212"/>
                </a:solidFill>
                <a:latin typeface="Arial" panose="020B0604020202020204" pitchFamily="34" charset="0"/>
                <a:cs typeface="Arial" panose="020B0604020202020204" pitchFamily="34" charset="0"/>
                <a:hlinkClick r:id="rId2"/>
              </a:rPr>
              <a:t>https:</a:t>
            </a:r>
            <a:r>
              <a:rPr lang="en-GB" sz="1400" b="1" dirty="0">
                <a:solidFill>
                  <a:srgbClr val="121212"/>
                </a:solidFill>
                <a:latin typeface="Arial" panose="020B0604020202020204" pitchFamily="34" charset="0"/>
                <a:cs typeface="Arial" panose="020B0604020202020204" pitchFamily="34" charset="0"/>
              </a:rPr>
              <a:t>//epale.ec.europa.eu/en/practitioners-in-vet </a:t>
            </a:r>
            <a:endParaRPr lang="en-US" sz="1400" dirty="0">
              <a:solidFill>
                <a:srgbClr val="121212"/>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45B0B649-F597-81D9-7CDC-90ED8A08D9EA}"/>
              </a:ext>
            </a:extLst>
          </p:cNvPr>
          <p:cNvPicPr>
            <a:picLocks noChangeAspect="1"/>
          </p:cNvPicPr>
          <p:nvPr/>
        </p:nvPicPr>
        <p:blipFill>
          <a:blip r:embed="rId6"/>
          <a:stretch>
            <a:fillRect/>
          </a:stretch>
        </p:blipFill>
        <p:spPr>
          <a:xfrm>
            <a:off x="10853334" y="6274317"/>
            <a:ext cx="4544059" cy="1752845"/>
          </a:xfrm>
          <a:prstGeom prst="rect">
            <a:avLst/>
          </a:prstGeom>
          <a:ln>
            <a:noFill/>
          </a:ln>
          <a:effectLst>
            <a:softEdge rad="112500"/>
          </a:effectLst>
        </p:spPr>
      </p:pic>
      <p:sp>
        <p:nvSpPr>
          <p:cNvPr id="22" name="TextBox 6">
            <a:extLst>
              <a:ext uri="{FF2B5EF4-FFF2-40B4-BE49-F238E27FC236}">
                <a16:creationId xmlns:a16="http://schemas.microsoft.com/office/drawing/2014/main" id="{1DF48CD3-F39D-8309-AC7B-944D7814939B}"/>
              </a:ext>
            </a:extLst>
          </p:cNvPr>
          <p:cNvSpPr txBox="1"/>
          <p:nvPr/>
        </p:nvSpPr>
        <p:spPr>
          <a:xfrm>
            <a:off x="9575961" y="5885080"/>
            <a:ext cx="6034994" cy="404663"/>
          </a:xfrm>
          <a:prstGeom prst="rect">
            <a:avLst/>
          </a:prstGeom>
        </p:spPr>
        <p:txBody>
          <a:bodyPr wrap="square" lIns="0" tIns="0" rIns="0" bIns="0" rtlCol="0" anchor="t">
            <a:spAutoFit/>
          </a:bodyPr>
          <a:lstStyle/>
          <a:p>
            <a:pPr>
              <a:lnSpc>
                <a:spcPts val="3639"/>
              </a:lnSpc>
              <a:spcBef>
                <a:spcPct val="0"/>
              </a:spcBef>
            </a:pPr>
            <a:r>
              <a:rPr lang="en-GB" sz="2000" b="1" dirty="0">
                <a:solidFill>
                  <a:srgbClr val="121212"/>
                </a:solidFill>
                <a:latin typeface="Arial" panose="020B0604020202020204" pitchFamily="34" charset="0"/>
                <a:cs typeface="Arial" panose="020B0604020202020204" pitchFamily="34" charset="0"/>
              </a:rPr>
              <a:t>CEDEFOP - Κοινότητα παρόχων μάθησης της ΕΕ</a:t>
            </a:r>
            <a:endParaRPr lang="en-US" sz="2000" dirty="0">
              <a:solidFill>
                <a:srgbClr val="121212"/>
              </a:solidFill>
              <a:latin typeface="Arial" panose="020B0604020202020204" pitchFamily="34" charset="0"/>
              <a:cs typeface="Arial" panose="020B0604020202020204" pitchFamily="34" charset="0"/>
            </a:endParaRPr>
          </a:p>
        </p:txBody>
      </p:sp>
      <p:pic>
        <p:nvPicPr>
          <p:cNvPr id="23" name="Graphic 22" descr="Cursor with solid fill">
            <a:extLst>
              <a:ext uri="{FF2B5EF4-FFF2-40B4-BE49-F238E27FC236}">
                <a16:creationId xmlns:a16="http://schemas.microsoft.com/office/drawing/2014/main" id="{7A8590CD-861B-0920-234D-2BE3AADD50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25746" y="7150739"/>
            <a:ext cx="914400" cy="914400"/>
          </a:xfrm>
          <a:prstGeom prst="rect">
            <a:avLst/>
          </a:prstGeom>
        </p:spPr>
      </p:pic>
      <p:sp>
        <p:nvSpPr>
          <p:cNvPr id="24" name="TextBox 6">
            <a:extLst>
              <a:ext uri="{FF2B5EF4-FFF2-40B4-BE49-F238E27FC236}">
                <a16:creationId xmlns:a16="http://schemas.microsoft.com/office/drawing/2014/main" id="{9758212E-8D31-5B96-C053-259A3FD1FB1D}"/>
              </a:ext>
            </a:extLst>
          </p:cNvPr>
          <p:cNvSpPr txBox="1"/>
          <p:nvPr/>
        </p:nvSpPr>
        <p:spPr>
          <a:xfrm>
            <a:off x="8610600" y="8266779"/>
            <a:ext cx="8372441" cy="387094"/>
          </a:xfrm>
          <a:prstGeom prst="rect">
            <a:avLst/>
          </a:prstGeom>
        </p:spPr>
        <p:txBody>
          <a:bodyPr wrap="square" lIns="0" tIns="0" rIns="0" bIns="0" rtlCol="0" anchor="t">
            <a:spAutoFit/>
          </a:bodyPr>
          <a:lstStyle/>
          <a:p>
            <a:pPr>
              <a:lnSpc>
                <a:spcPts val="3639"/>
              </a:lnSpc>
              <a:spcBef>
                <a:spcPct val="0"/>
              </a:spcBef>
            </a:pPr>
            <a:r>
              <a:rPr lang="en-GB" sz="1400" b="1" dirty="0">
                <a:solidFill>
                  <a:srgbClr val="121212"/>
                </a:solidFill>
                <a:latin typeface="Arial" panose="020B0604020202020204" pitchFamily="34" charset="0"/>
                <a:cs typeface="Arial" panose="020B0604020202020204" pitchFamily="34" charset="0"/>
              </a:rPr>
              <a:t>Σύνδεσμος: </a:t>
            </a:r>
            <a:r>
              <a:rPr lang="en-GB" sz="1400" b="1" dirty="0">
                <a:solidFill>
                  <a:srgbClr val="121212"/>
                </a:solidFill>
                <a:latin typeface="Arial" panose="020B0604020202020204" pitchFamily="34" charset="0"/>
                <a:cs typeface="Arial" panose="020B0604020202020204" pitchFamily="34" charset="0"/>
                <a:hlinkClick r:id="rId7"/>
              </a:rPr>
              <a:t>https:</a:t>
            </a:r>
            <a:r>
              <a:rPr lang="en-GB" sz="1400" b="1" dirty="0">
                <a:solidFill>
                  <a:srgbClr val="121212"/>
                </a:solidFill>
                <a:latin typeface="Arial" panose="020B0604020202020204" pitchFamily="34" charset="0"/>
                <a:cs typeface="Arial" panose="020B0604020202020204" pitchFamily="34" charset="0"/>
              </a:rPr>
              <a:t>//www.cedefop.europa.eu/en/networks/european-community-learning-providers </a:t>
            </a:r>
            <a:endParaRPr lang="en-US" sz="1400" dirty="0">
              <a:solidFill>
                <a:srgbClr val="121212"/>
              </a:solidFill>
              <a:latin typeface="Arial" panose="020B0604020202020204" pitchFamily="34" charset="0"/>
              <a:cs typeface="Arial" panose="020B0604020202020204" pitchFamily="34" charset="0"/>
            </a:endParaRPr>
          </a:p>
        </p:txBody>
      </p:sp>
      <p:sp>
        <p:nvSpPr>
          <p:cNvPr id="8" name="Freeform 11">
            <a:extLst>
              <a:ext uri="{FF2B5EF4-FFF2-40B4-BE49-F238E27FC236}">
                <a16:creationId xmlns:a16="http://schemas.microsoft.com/office/drawing/2014/main" id="{AAA39AD3-2BFC-8B8E-2255-288897E1E5CC}"/>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17" name="Freeform 12">
            <a:extLst>
              <a:ext uri="{FF2B5EF4-FFF2-40B4-BE49-F238E27FC236}">
                <a16:creationId xmlns:a16="http://schemas.microsoft.com/office/drawing/2014/main" id="{87DC14EF-91E2-EE77-90E3-13BDAEA375D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27958353-94C7-CED0-42F5-DA70E748BB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07C1DB9F-BE06-13C0-E982-0C5AEF7FAD23}"/>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508526" y="384382"/>
            <a:ext cx="12181388" cy="1997085"/>
          </a:xfrm>
          <a:prstGeom prst="rect">
            <a:avLst/>
          </a:prstGeom>
        </p:spPr>
        <p:txBody>
          <a:bodyPr lIns="0" tIns="0" rIns="0" bIns="0" rtlCol="0" anchor="t">
            <a:spAutoFit/>
          </a:bodyPr>
          <a:lstStyle/>
          <a:p>
            <a:pPr>
              <a:lnSpc>
                <a:spcPts val="7699"/>
              </a:lnSpc>
            </a:pPr>
            <a:r>
              <a:rPr lang="en-US" sz="6999" spc="-69" dirty="0">
                <a:solidFill>
                  <a:srgbClr val="033C5B"/>
                </a:solidFill>
                <a:latin typeface="Arial" panose="020B0604020202020204" pitchFamily="34" charset="0"/>
                <a:cs typeface="Arial" panose="020B0604020202020204" pitchFamily="34" charset="0"/>
              </a:rPr>
              <a:t>Οι μοναδικές πτυχές των κοινοτήτων μάθησης ΕΕΚ</a:t>
            </a:r>
          </a:p>
        </p:txBody>
      </p:sp>
      <p:sp>
        <p:nvSpPr>
          <p:cNvPr id="6" name="TextBox 6"/>
          <p:cNvSpPr txBox="1"/>
          <p:nvPr/>
        </p:nvSpPr>
        <p:spPr>
          <a:xfrm>
            <a:off x="942899" y="2463778"/>
            <a:ext cx="15465917" cy="5482976"/>
          </a:xfrm>
          <a:prstGeom prst="rect">
            <a:avLst/>
          </a:prstGeom>
        </p:spPr>
        <p:txBody>
          <a:bodyPr wrap="square" lIns="0" tIns="0" rIns="0" bIns="0" rtlCol="0" anchor="t">
            <a:spAutoFit/>
          </a:bodyPr>
          <a:lstStyle/>
          <a:p>
            <a:pPr>
              <a:lnSpc>
                <a:spcPts val="3639"/>
              </a:lnSpc>
              <a:spcBef>
                <a:spcPct val="0"/>
              </a:spcBef>
            </a:pPr>
            <a:r>
              <a:rPr lang="en-GB" sz="2000" b="1" dirty="0" err="1">
                <a:solidFill>
                  <a:srgbClr val="121212"/>
                </a:solidFill>
                <a:latin typeface="Arial" panose="020B0604020202020204" pitchFamily="34" charset="0"/>
                <a:cs typeface="Arial" panose="020B0604020202020204" pitchFamily="34" charset="0"/>
              </a:rPr>
              <a:t>Πρ</a:t>
            </a:r>
            <a:r>
              <a:rPr lang="en-GB" sz="2000" b="1" dirty="0">
                <a:solidFill>
                  <a:srgbClr val="121212"/>
                </a:solidFill>
                <a:latin typeface="Arial" panose="020B0604020202020204" pitchFamily="34" charset="0"/>
                <a:cs typeface="Arial" panose="020B0604020202020204" pitchFamily="34" charset="0"/>
              </a:rPr>
              <a:t>ακτική</a:t>
            </a:r>
            <a:r>
              <a:rPr lang="el-GR" sz="2000" b="1" dirty="0">
                <a:solidFill>
                  <a:srgbClr val="121212"/>
                </a:solidFill>
                <a:latin typeface="Arial" panose="020B0604020202020204" pitchFamily="34" charset="0"/>
                <a:cs typeface="Arial" panose="020B0604020202020204" pitchFamily="34" charset="0"/>
              </a:rPr>
              <a:t> </a:t>
            </a:r>
            <a:r>
              <a:rPr lang="en-GB" sz="2000" b="1" dirty="0" err="1">
                <a:solidFill>
                  <a:srgbClr val="121212"/>
                </a:solidFill>
                <a:latin typeface="Arial" panose="020B0604020202020204" pitchFamily="34" charset="0"/>
                <a:cs typeface="Arial" panose="020B0604020202020204" pitchFamily="34" charset="0"/>
              </a:rPr>
              <a:t>μάθηση</a:t>
            </a:r>
            <a:r>
              <a:rPr lang="en-GB" sz="2000" b="1" dirty="0">
                <a:solidFill>
                  <a:srgbClr val="121212"/>
                </a:solidFill>
                <a:latin typeface="Arial" panose="020B0604020202020204" pitchFamily="34" charset="0"/>
                <a:cs typeface="Arial" panose="020B0604020202020204" pitchFamily="34" charset="0"/>
              </a:rPr>
              <a:t>:</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Έμφαση στην απόκτηση πρακτικών δεξιοτήτων μέσω πρακτικών μαθησιακών εμπειριών.</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Άμεση εφαρμογή των γνώσεων σε πραγματικές ή προσομοιωμένες συνθήκες εργασίας.</a:t>
            </a:r>
          </a:p>
          <a:p>
            <a:pPr>
              <a:lnSpc>
                <a:spcPts val="3639"/>
              </a:lnSpc>
              <a:spcBef>
                <a:spcPct val="0"/>
              </a:spcBef>
            </a:pPr>
            <a:r>
              <a:rPr lang="en-GB" sz="2000" b="1" dirty="0">
                <a:solidFill>
                  <a:srgbClr val="121212"/>
                </a:solidFill>
                <a:latin typeface="Arial" panose="020B0604020202020204" pitchFamily="34" charset="0"/>
                <a:cs typeface="Arial" panose="020B0604020202020204" pitchFamily="34" charset="0"/>
              </a:rPr>
              <a:t>Συνάφεια με το χώρο εργασίας:</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Πρόγραμμα σπουδών σχεδιασμένο να ανταποκρίνεται στις ειδικές ανάγκες των βιομηχανιών και των εργοδοτών.</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Εστίαση στην προετοιμασία των σπουδαστών για άμεση είσοδο στο εργατικό δυναμικό ή στην ενίσχυση των υφιστάμενων δεξιοτήτων.</a:t>
            </a:r>
          </a:p>
          <a:p>
            <a:pPr>
              <a:lnSpc>
                <a:spcPts val="3639"/>
              </a:lnSpc>
              <a:spcBef>
                <a:spcPct val="0"/>
              </a:spcBef>
            </a:pPr>
            <a:r>
              <a:rPr lang="en-GB" sz="2000" b="1" dirty="0">
                <a:solidFill>
                  <a:srgbClr val="121212"/>
                </a:solidFill>
                <a:latin typeface="Arial" panose="020B0604020202020204" pitchFamily="34" charset="0"/>
                <a:cs typeface="Arial" panose="020B0604020202020204" pitchFamily="34" charset="0"/>
              </a:rPr>
              <a:t>Διαφορετικά δημογραφικά στοιχεία μαθητών:</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Η ΕΕΚ προσελκύει ένα ευρύ φάσμα εκπαιδευομένων, συμπεριλαμβανομένων των πρόσφατων αποφοίτων λυκείου, των ενηλίκων, των ατόμων που αλλάζουν καριέρα και των ατόμων που αναζητούν ευκαιρίες αναβάθμισης των δεξιοτήτων τους.</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Η ποικιλομορφία στην ηλικία, το υπόβαθρο και τα μαθησιακά στυλ εμπλουτίζει τη μαθησιακή εμπειρία και αντικατοπτρίζει την ποικιλομορφία του χώρου εργασίας.</a:t>
            </a:r>
            <a:endParaRPr lang="en-US" sz="2000" dirty="0">
              <a:solidFill>
                <a:srgbClr val="121212"/>
              </a:solidFill>
              <a:latin typeface="Arial" panose="020B0604020202020204" pitchFamily="34" charset="0"/>
              <a:cs typeface="Arial" panose="020B0604020202020204" pitchFamily="34" charset="0"/>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FACF2CDA-818F-A72A-7F26-11AC644944C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7CBEB41A-4DCA-C6CC-32D5-8C6B229B375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E02E990E-7233-F828-5D46-4DC5DD339AD7}"/>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62863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559140" y="353195"/>
            <a:ext cx="14583872" cy="1903213"/>
          </a:xfrm>
          <a:prstGeom prst="rect">
            <a:avLst/>
          </a:prstGeom>
        </p:spPr>
        <p:txBody>
          <a:bodyPr wrap="square" lIns="0" tIns="0" rIns="0" bIns="0" rtlCol="0" anchor="t">
            <a:spAutoFit/>
          </a:bodyPr>
          <a:lstStyle/>
          <a:p>
            <a:pPr>
              <a:lnSpc>
                <a:spcPts val="7699"/>
              </a:lnSpc>
            </a:pPr>
            <a:r>
              <a:rPr lang="en-US" sz="6000" spc="-69" dirty="0">
                <a:solidFill>
                  <a:srgbClr val="033C5B"/>
                </a:solidFill>
                <a:latin typeface="Arial" panose="020B0604020202020204" pitchFamily="34" charset="0"/>
                <a:cs typeface="Arial" panose="020B0604020202020204" pitchFamily="34" charset="0"/>
              </a:rPr>
              <a:t>Οι μοναδικές πτυχές των κοινοτήτων μάθησης ΕΕΚ</a:t>
            </a:r>
          </a:p>
        </p:txBody>
      </p:sp>
      <p:sp>
        <p:nvSpPr>
          <p:cNvPr id="6" name="TextBox 6"/>
          <p:cNvSpPr txBox="1"/>
          <p:nvPr/>
        </p:nvSpPr>
        <p:spPr>
          <a:xfrm>
            <a:off x="966541" y="2328701"/>
            <a:ext cx="16078200" cy="5944641"/>
          </a:xfrm>
          <a:prstGeom prst="rect">
            <a:avLst/>
          </a:prstGeom>
        </p:spPr>
        <p:txBody>
          <a:bodyPr wrap="square" lIns="0" tIns="0" rIns="0" bIns="0" rtlCol="0" anchor="t">
            <a:spAutoFit/>
          </a:bodyPr>
          <a:lstStyle/>
          <a:p>
            <a:pPr>
              <a:lnSpc>
                <a:spcPts val="3639"/>
              </a:lnSpc>
              <a:spcBef>
                <a:spcPct val="0"/>
              </a:spcBef>
            </a:pPr>
            <a:r>
              <a:rPr lang="en-GB" sz="2000" b="1" dirty="0">
                <a:solidFill>
                  <a:srgbClr val="121212"/>
                </a:solidFill>
                <a:latin typeface="Arial" panose="020B0604020202020204" pitchFamily="34" charset="0"/>
                <a:cs typeface="Arial" panose="020B0604020202020204" pitchFamily="34" charset="0"/>
              </a:rPr>
              <a:t>Ενσωμάτωση τεχνικών και κοινωνικών δεξιοτήτων:</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Ισορροπημένη εστίαση στις τεχνικές δεξιότητες που αφορούν ένα επάγγελμα ή μια ειδικότητα και στις κοινωνικές δεξιότητες, όπως η ομαδική εργασία, η επικοινωνία και η επίλυση προβλημάτων.</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Αναγνώριση της σημασίας των ήπιων δεξιοτήτων για την επιτυχία της σταδιοδρομίας και την προσαρμοστικότητα στο χώρο εργασίας.</a:t>
            </a:r>
          </a:p>
          <a:p>
            <a:pPr>
              <a:lnSpc>
                <a:spcPts val="3639"/>
              </a:lnSpc>
              <a:spcBef>
                <a:spcPct val="0"/>
              </a:spcBef>
            </a:pPr>
            <a:r>
              <a:rPr lang="en-GB" sz="2000" b="1" dirty="0">
                <a:solidFill>
                  <a:srgbClr val="121212"/>
                </a:solidFill>
                <a:latin typeface="Arial" panose="020B0604020202020204" pitchFamily="34" charset="0"/>
                <a:cs typeface="Arial" panose="020B0604020202020204" pitchFamily="34" charset="0"/>
              </a:rPr>
              <a:t>Στενές βιομηχανικές συνεργασίες:</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Ισχυρή συνεργασία μεταξύ των παρόχων επαγγελματικής εκπαίδευσης και κατάρτισης και των εταίρων της βιομηχανίας για τη διασφάλιση της συνάφειας του προγράμματος σπουδών και την παροχή ευκαιριών για πρακτική άσκηση, μαθητεία και έργα σε πραγματικές συνθήκες.</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Τακτική συμβολή των εργοδοτών σχετικά με τις δεξιότητες και ικανότητες που έχουν μεγαλύτερη ζήτηση.</a:t>
            </a:r>
          </a:p>
          <a:p>
            <a:pPr>
              <a:lnSpc>
                <a:spcPts val="3639"/>
              </a:lnSpc>
              <a:spcBef>
                <a:spcPct val="0"/>
              </a:spcBef>
            </a:pPr>
            <a:r>
              <a:rPr lang="en-GB" sz="2000" b="1" dirty="0">
                <a:solidFill>
                  <a:srgbClr val="121212"/>
                </a:solidFill>
                <a:latin typeface="Arial" panose="020B0604020202020204" pitchFamily="34" charset="0"/>
                <a:cs typeface="Arial" panose="020B0604020202020204" pitchFamily="34" charset="0"/>
              </a:rPr>
              <a:t>Ευέλικτες μαθησιακές διαδρομές:</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Ευέλικτες προσφορές μαθημάτων, συμπεριλαμβανομένων επιλογών μερικής απασχόλησης, διαδικτυακής και μικτής μάθησης, για να προσαρμόζονται στα διαφορετικά χρονοδιαγράμματα και υποχρεώσεις των εκπαιδευομένων.</a:t>
            </a:r>
          </a:p>
          <a:p>
            <a:pPr marL="457200" indent="-457200">
              <a:lnSpc>
                <a:spcPts val="3639"/>
              </a:lnSpc>
              <a:spcBef>
                <a:spcPct val="0"/>
              </a:spcBef>
              <a:buFont typeface="Arial" panose="020B0604020202020204" pitchFamily="34" charset="0"/>
              <a:buChar char="•"/>
            </a:pPr>
            <a:r>
              <a:rPr lang="en-GB" sz="2000" dirty="0">
                <a:solidFill>
                  <a:srgbClr val="121212"/>
                </a:solidFill>
                <a:latin typeface="Arial" panose="020B0604020202020204" pitchFamily="34" charset="0"/>
                <a:cs typeface="Arial" panose="020B0604020202020204" pitchFamily="34" charset="0"/>
              </a:rPr>
              <a:t>Αναγνώριση προηγούμενης μάθησης (RPL) και ρυθμίσεις μεταφοράς πιστωτικών μονάδων για την αναγνώριση υφιστάμενων δεξιοτήτων και προσόντων, παρέχοντας διέξοδο προς την περαιτέρω εκπαίδευση ή την απασχόληση.</a:t>
            </a:r>
            <a:endParaRPr lang="en-US" sz="2000" dirty="0">
              <a:solidFill>
                <a:srgbClr val="121212"/>
              </a:solidFill>
              <a:latin typeface="Arial" panose="020B0604020202020204" pitchFamily="34" charset="0"/>
              <a:cs typeface="Arial" panose="020B0604020202020204" pitchFamily="34" charset="0"/>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845D31C2-CCB7-C241-90AC-E5953071055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03ABE976-C701-040E-8B42-0124AC52D61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A350DE09-00BF-61D4-2BD1-C77085389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1" name="TextBox 13">
            <a:extLst>
              <a:ext uri="{FF2B5EF4-FFF2-40B4-BE49-F238E27FC236}">
                <a16:creationId xmlns:a16="http://schemas.microsoft.com/office/drawing/2014/main" id="{9BCE03EE-2DE5-FA7C-0C9B-F07DF2523669}"/>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93419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508526" y="415003"/>
            <a:ext cx="12181388" cy="1997085"/>
          </a:xfrm>
          <a:prstGeom prst="rect">
            <a:avLst/>
          </a:prstGeom>
        </p:spPr>
        <p:txBody>
          <a:bodyPr lIns="0" tIns="0" rIns="0" bIns="0" rtlCol="0" anchor="t">
            <a:spAutoFit/>
          </a:bodyPr>
          <a:lstStyle/>
          <a:p>
            <a:pPr>
              <a:lnSpc>
                <a:spcPts val="7699"/>
              </a:lnSpc>
            </a:pPr>
            <a:r>
              <a:rPr lang="en-US" sz="6999" spc="-69" dirty="0">
                <a:solidFill>
                  <a:srgbClr val="033C5B"/>
                </a:solidFill>
                <a:latin typeface="Arial" panose="020B0604020202020204" pitchFamily="34" charset="0"/>
                <a:cs typeface="Arial" panose="020B0604020202020204" pitchFamily="34" charset="0"/>
              </a:rPr>
              <a:t>Οι μοναδικές πτυχές των κοινοτήτων μάθησης ΕΕΚ</a:t>
            </a:r>
          </a:p>
        </p:txBody>
      </p:sp>
      <p:sp>
        <p:nvSpPr>
          <p:cNvPr id="6" name="TextBox 6"/>
          <p:cNvSpPr txBox="1"/>
          <p:nvPr/>
        </p:nvSpPr>
        <p:spPr>
          <a:xfrm>
            <a:off x="1066800" y="2694675"/>
            <a:ext cx="15465917" cy="2292807"/>
          </a:xfrm>
          <a:prstGeom prst="rect">
            <a:avLst/>
          </a:prstGeom>
        </p:spPr>
        <p:txBody>
          <a:bodyPr wrap="square" lIns="0" tIns="0" rIns="0" bIns="0" rtlCol="0" anchor="t">
            <a:spAutoFit/>
          </a:bodyPr>
          <a:lstStyle/>
          <a:p>
            <a:pPr>
              <a:lnSpc>
                <a:spcPts val="3639"/>
              </a:lnSpc>
              <a:spcBef>
                <a:spcPct val="0"/>
              </a:spcBef>
            </a:pPr>
            <a:r>
              <a:rPr lang="en-GB" sz="2599" b="1" dirty="0">
                <a:solidFill>
                  <a:srgbClr val="121212"/>
                </a:solidFill>
                <a:latin typeface="Arial" panose="020B0604020202020204" pitchFamily="34" charset="0"/>
                <a:cs typeface="Arial" panose="020B0604020202020204" pitchFamily="34" charset="0"/>
              </a:rPr>
              <a:t>Εκπαίδευση με επίκεντρο τα αποτελέσματα:</a:t>
            </a:r>
          </a:p>
          <a:p>
            <a:pPr marL="457200" indent="-457200">
              <a:lnSpc>
                <a:spcPts val="3639"/>
              </a:lnSpc>
              <a:spcBef>
                <a:spcPct val="0"/>
              </a:spcBef>
              <a:buFont typeface="Arial" panose="020B0604020202020204" pitchFamily="34" charset="0"/>
              <a:buChar char="•"/>
            </a:pPr>
            <a:r>
              <a:rPr lang="en-GB" sz="2599" dirty="0">
                <a:solidFill>
                  <a:srgbClr val="121212"/>
                </a:solidFill>
                <a:latin typeface="Arial" panose="020B0604020202020204" pitchFamily="34" charset="0"/>
                <a:cs typeface="Arial" panose="020B0604020202020204" pitchFamily="34" charset="0"/>
              </a:rPr>
              <a:t>Ισχυρή έμφαση στα μετρήσιμα αποτελέσματα, συμπεριλαμβανομένης της απόκτησης συγκεκριμένων δεξιοτήτων και ικανοτήτων, της απασχολησιμότητας και της εργασιακής ετοιμότητας.</a:t>
            </a:r>
          </a:p>
          <a:p>
            <a:pPr marL="457200" indent="-457200">
              <a:lnSpc>
                <a:spcPts val="3639"/>
              </a:lnSpc>
              <a:spcBef>
                <a:spcPct val="0"/>
              </a:spcBef>
              <a:buFont typeface="Arial" panose="020B0604020202020204" pitchFamily="34" charset="0"/>
              <a:buChar char="•"/>
            </a:pPr>
            <a:r>
              <a:rPr lang="en-GB" sz="2599" dirty="0">
                <a:solidFill>
                  <a:srgbClr val="121212"/>
                </a:solidFill>
                <a:latin typeface="Arial" panose="020B0604020202020204" pitchFamily="34" charset="0"/>
                <a:cs typeface="Arial" panose="020B0604020202020204" pitchFamily="34" charset="0"/>
              </a:rPr>
              <a:t>Οι μέθοδοι αξιολόγησης συχνά περιλαμβάνουν πρακτικές επιδείξεις δεξιοτήτων και αξιολογήσεις στο χώρο εργασίας.</a:t>
            </a:r>
            <a:endParaRPr lang="en-US" sz="2599" dirty="0">
              <a:solidFill>
                <a:srgbClr val="121212"/>
              </a:solidFill>
              <a:latin typeface="Arial" panose="020B0604020202020204" pitchFamily="34" charset="0"/>
              <a:cs typeface="Arial" panose="020B0604020202020204" pitchFamily="34" charset="0"/>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650EB254-E1C7-EF63-CF2E-02526628DC2C}"/>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101DA8A6-91ED-EC6E-C22D-47E13A307AD4}"/>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AC104B5D-61C2-06A3-C755-A48DC289B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7" name="Diagram 16">
            <a:extLst>
              <a:ext uri="{FF2B5EF4-FFF2-40B4-BE49-F238E27FC236}">
                <a16:creationId xmlns:a16="http://schemas.microsoft.com/office/drawing/2014/main" id="{56DEB6E8-3949-2918-3E44-836466F71350}"/>
              </a:ext>
            </a:extLst>
          </p:cNvPr>
          <p:cNvGraphicFramePr/>
          <p:nvPr>
            <p:extLst>
              <p:ext uri="{D42A27DB-BD31-4B8C-83A1-F6EECF244321}">
                <p14:modId xmlns:p14="http://schemas.microsoft.com/office/powerpoint/2010/main" val="1982292646"/>
              </p:ext>
            </p:extLst>
          </p:nvPr>
        </p:nvGraphicFramePr>
        <p:xfrm>
          <a:off x="2590800" y="4653642"/>
          <a:ext cx="11506200" cy="40544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3">
            <a:extLst>
              <a:ext uri="{FF2B5EF4-FFF2-40B4-BE49-F238E27FC236}">
                <a16:creationId xmlns:a16="http://schemas.microsoft.com/office/drawing/2014/main" id="{292CF0DF-02B0-C0CB-7B23-961AFD31FD71}"/>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50646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latin typeface="Arial" panose="020B0604020202020204" pitchFamily="34" charset="0"/>
                <a:cs typeface="Arial" panose="020B0604020202020204" pitchFamily="34" charset="0"/>
              </a:endParaRPr>
            </a:p>
          </p:txBody>
        </p:sp>
      </p:grpSp>
      <p:sp>
        <p:nvSpPr>
          <p:cNvPr id="5" name="TextBox 5"/>
          <p:cNvSpPr txBox="1"/>
          <p:nvPr/>
        </p:nvSpPr>
        <p:spPr>
          <a:xfrm>
            <a:off x="585988" y="563283"/>
            <a:ext cx="12181388" cy="1997085"/>
          </a:xfrm>
          <a:prstGeom prst="rect">
            <a:avLst/>
          </a:prstGeom>
        </p:spPr>
        <p:txBody>
          <a:bodyPr lIns="0" tIns="0" rIns="0" bIns="0" rtlCol="0" anchor="t">
            <a:spAutoFit/>
          </a:bodyPr>
          <a:lstStyle/>
          <a:p>
            <a:pPr>
              <a:lnSpc>
                <a:spcPts val="7699"/>
              </a:lnSpc>
            </a:pPr>
            <a:r>
              <a:rPr lang="en-GB" sz="6999" spc="-69" dirty="0">
                <a:solidFill>
                  <a:srgbClr val="033C5B"/>
                </a:solidFill>
                <a:latin typeface="Arial" panose="020B0604020202020204" pitchFamily="34" charset="0"/>
                <a:cs typeface="Arial" panose="020B0604020202020204" pitchFamily="34" charset="0"/>
              </a:rPr>
              <a:t>Η σημασία ενός ευέλικτου περιβάλλοντος</a:t>
            </a:r>
            <a:endParaRPr lang="en-US" sz="6999" spc="-69" dirty="0">
              <a:solidFill>
                <a:srgbClr val="033C5B"/>
              </a:solidFill>
              <a:latin typeface="Arial" panose="020B0604020202020204" pitchFamily="34" charset="0"/>
              <a:cs typeface="Arial" panose="020B0604020202020204" pitchFamily="34" charset="0"/>
            </a:endParaRPr>
          </a:p>
        </p:txBody>
      </p:sp>
      <p:sp>
        <p:nvSpPr>
          <p:cNvPr id="6" name="TextBox 6"/>
          <p:cNvSpPr txBox="1"/>
          <p:nvPr/>
        </p:nvSpPr>
        <p:spPr>
          <a:xfrm>
            <a:off x="990601" y="3154865"/>
            <a:ext cx="7467599" cy="4154984"/>
          </a:xfrm>
          <a:prstGeom prst="rect">
            <a:avLst/>
          </a:prstGeom>
        </p:spPr>
        <p:txBody>
          <a:bodyPr wrap="square" lIns="0" tIns="0" rIns="0" bIns="0" rtlCol="0" anchor="t">
            <a:spAutoFit/>
          </a:bodyPr>
          <a:lstStyle/>
          <a:p>
            <a:pPr>
              <a:lnSpc>
                <a:spcPts val="3639"/>
              </a:lnSpc>
              <a:spcBef>
                <a:spcPct val="0"/>
              </a:spcBef>
            </a:pPr>
            <a:r>
              <a:rPr lang="en-GB" sz="3600" dirty="0">
                <a:solidFill>
                  <a:srgbClr val="121212"/>
                </a:solidFill>
                <a:latin typeface="Arial" panose="020B0604020202020204" pitchFamily="34" charset="0"/>
                <a:cs typeface="Arial" panose="020B0604020202020204" pitchFamily="34" charset="0"/>
              </a:rPr>
              <a:t>Ένα ευέλικτο μαθησιακό περιβάλλον είναι ζωτικής σημασίας στην ΕΕΚ. Προσαρμόζει τα ποικίλα χρονοδιαγράμματα και στυλ μάθησης των σπουδαστών, χρησιμοποιώντας διαδικτυακά, δια ζώσης και υβριδικά μοντέλα για να διασφαλίσει την προσβασιμότητα και τη δέσμευση.</a:t>
            </a:r>
            <a:endParaRPr lang="en-US" sz="3600" dirty="0">
              <a:solidFill>
                <a:srgbClr val="121212"/>
              </a:solidFill>
              <a:latin typeface="Arial" panose="020B0604020202020204" pitchFamily="34" charset="0"/>
              <a:cs typeface="Arial" panose="020B0604020202020204" pitchFamily="34" charset="0"/>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latin typeface="Arial" panose="020B0604020202020204" pitchFamily="34" charset="0"/>
                <a:cs typeface="Arial" panose="020B0604020202020204" pitchFamily="34" charset="0"/>
              </a:endParaRPr>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latin typeface="Arial" panose="020B0604020202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E96DB883-C478-DA34-7A5E-83CF28A2529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latin typeface="Arial" panose="020B0604020202020204" pitchFamily="34" charset="0"/>
              <a:cs typeface="Arial" panose="020B0604020202020204" pitchFamily="34" charset="0"/>
            </a:endParaRPr>
          </a:p>
        </p:txBody>
      </p:sp>
      <p:sp>
        <p:nvSpPr>
          <p:cNvPr id="8" name="Freeform 12">
            <a:extLst>
              <a:ext uri="{FF2B5EF4-FFF2-40B4-BE49-F238E27FC236}">
                <a16:creationId xmlns:a16="http://schemas.microsoft.com/office/drawing/2014/main" id="{C68D8788-C03A-F174-24DB-5A78BF83E43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7106141E-10B8-BF70-CCA2-85A246377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8" name="Picture 17" descr="A diagram of a variety of people&#10;&#10;Description automatically generated with medium confidence">
            <a:extLst>
              <a:ext uri="{FF2B5EF4-FFF2-40B4-BE49-F238E27FC236}">
                <a16:creationId xmlns:a16="http://schemas.microsoft.com/office/drawing/2014/main" id="{52E68BD0-0D65-0549-59E5-992EA215A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2982" y="2455137"/>
            <a:ext cx="7668499" cy="4322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114FBC38-0940-CB8D-437D-CF49C81E7C9D}"/>
              </a:ext>
            </a:extLst>
          </p:cNvPr>
          <p:cNvSpPr txBox="1"/>
          <p:nvPr/>
        </p:nvSpPr>
        <p:spPr>
          <a:xfrm>
            <a:off x="11353800" y="8431864"/>
            <a:ext cx="9144000" cy="338554"/>
          </a:xfrm>
          <a:prstGeom prst="rect">
            <a:avLst/>
          </a:prstGeom>
          <a:noFill/>
        </p:spPr>
        <p:txBody>
          <a:bodyPr wrap="square">
            <a:spAutoFit/>
          </a:bodyPr>
          <a:lstStyle/>
          <a:p>
            <a:r>
              <a:rPr lang="en-GB" sz="1600" i="1" dirty="0">
                <a:latin typeface="Arial" panose="020B0604020202020204" pitchFamily="34" charset="0"/>
                <a:cs typeface="Arial" panose="020B0604020202020204" pitchFamily="34" charset="0"/>
              </a:rPr>
              <a:t>Πηγή: </a:t>
            </a:r>
            <a:r>
              <a:rPr lang="en-BE" sz="1600" i="1" dirty="0">
                <a:latin typeface="Arial" panose="020B0604020202020204" pitchFamily="34" charset="0"/>
                <a:cs typeface="Arial" panose="020B0604020202020204" pitchFamily="34" charset="0"/>
                <a:hlinkClick r:id="rId6"/>
              </a:rPr>
              <a:t>https:</a:t>
            </a:r>
            <a:r>
              <a:rPr lang="en-GB" sz="1600" i="1" dirty="0">
                <a:latin typeface="Arial" panose="020B0604020202020204" pitchFamily="34" charset="0"/>
                <a:cs typeface="Arial" panose="020B0604020202020204" pitchFamily="34" charset="0"/>
              </a:rPr>
              <a:t>//lop.edu.au/ </a:t>
            </a:r>
            <a:endParaRPr lang="en-BE" sz="1600" i="1" dirty="0">
              <a:latin typeface="Arial" panose="020B0604020202020204" pitchFamily="34" charset="0"/>
              <a:cs typeface="Arial" panose="020B0604020202020204" pitchFamily="34" charset="0"/>
            </a:endParaRPr>
          </a:p>
        </p:txBody>
      </p:sp>
      <p:sp>
        <p:nvSpPr>
          <p:cNvPr id="11" name="TextBox 13">
            <a:extLst>
              <a:ext uri="{FF2B5EF4-FFF2-40B4-BE49-F238E27FC236}">
                <a16:creationId xmlns:a16="http://schemas.microsoft.com/office/drawing/2014/main" id="{B3D3583C-C8B5-93C3-9967-2C86210639AB}"/>
              </a:ext>
            </a:extLst>
          </p:cNvPr>
          <p:cNvSpPr txBox="1"/>
          <p:nvPr/>
        </p:nvSpPr>
        <p:spPr>
          <a:xfrm>
            <a:off x="5067109"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623808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4551</Words>
  <Application>Microsoft Office PowerPoint</Application>
  <PresentationFormat>Custom</PresentationFormat>
  <Paragraphs>220</Paragraphs>
  <Slides>29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 Black</vt:lpstr>
      <vt:lpstr>Arial</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stsal</dc:creator>
  <cp:keywords>, docId:D7FBA712BB99E02A9ECB270D4EA17BA0</cp:keywords>
  <cp:lastModifiedBy>Sotiria Tsalamani</cp:lastModifiedBy>
  <cp:revision>12</cp:revision>
  <dcterms:created xsi:type="dcterms:W3CDTF">2006-08-16T00:00:00Z</dcterms:created>
  <dcterms:modified xsi:type="dcterms:W3CDTF">2024-11-09T11:52:06Z</dcterms:modified>
  <dc:identifier>DAF3h6kuNAo</dc:identifier>
</cp:coreProperties>
</file>