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300" r:id="rId3"/>
    <p:sldId id="301" r:id="rId4"/>
    <p:sldId id="302" r:id="rId5"/>
    <p:sldId id="303" r:id="rId6"/>
    <p:sldId id="315" r:id="rId7"/>
    <p:sldId id="304" r:id="rId8"/>
    <p:sldId id="305" r:id="rId9"/>
    <p:sldId id="313" r:id="rId10"/>
    <p:sldId id="314" r:id="rId11"/>
    <p:sldId id="307" r:id="rId12"/>
    <p:sldId id="308" r:id="rId13"/>
    <p:sldId id="312" r:id="rId14"/>
    <p:sldId id="309" r:id="rId15"/>
    <p:sldId id="310" r:id="rId1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21"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1B1976-A249-4BE2-89CE-FBC8F3E90AF5}"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n-US"/>
        </a:p>
      </dgm:t>
    </dgm:pt>
    <dgm:pt modelId="{4A6AF605-78D8-4063-A766-4763EAF460CF}">
      <dgm:prSet/>
      <dgm:spPr/>
      <dgm:t>
        <a:bodyPr/>
        <a:lstStyle/>
        <a:p>
          <a:pPr rtl="0"/>
          <a:r>
            <a:rPr lang="de-DE" b="1" i="0" u="sng" dirty="0"/>
            <a:t>1. Ανασκόπηση της μαθησιακής προόδου</a:t>
          </a:r>
          <a:r>
            <a:rPr lang="de-DE" b="1" i="0" u="none" dirty="0"/>
            <a:t>: </a:t>
          </a:r>
        </a:p>
        <a:p>
          <a:pPr rtl="0"/>
          <a:r>
            <a:rPr lang="de-DE" b="0" i="0" dirty="0"/>
            <a:t>Η αξιολόγηση επιτρέπει στους εκπαιδευτικούς να ελέγχουν την πρόοδο των μαθητών και να διαπιστώνουν αν έχουν κατανοήσει το μαθησιακό περιεχόμενο.</a:t>
          </a:r>
          <a:endParaRPr lang="el-GR" dirty="0"/>
        </a:p>
      </dgm:t>
    </dgm:pt>
    <dgm:pt modelId="{E1BDD7DA-D615-463F-A4C3-C7A7FADA6769}" type="parTrans" cxnId="{12739887-9C29-4A3F-AF72-F2E468601EF7}">
      <dgm:prSet/>
      <dgm:spPr/>
      <dgm:t>
        <a:bodyPr/>
        <a:lstStyle/>
        <a:p>
          <a:endParaRPr lang="en-US"/>
        </a:p>
      </dgm:t>
    </dgm:pt>
    <dgm:pt modelId="{DED69251-3220-4C69-A7D9-3F51D0D7B013}" type="sibTrans" cxnId="{12739887-9C29-4A3F-AF72-F2E468601EF7}">
      <dgm:prSet/>
      <dgm:spPr/>
      <dgm:t>
        <a:bodyPr/>
        <a:lstStyle/>
        <a:p>
          <a:endParaRPr lang="en-US"/>
        </a:p>
      </dgm:t>
    </dgm:pt>
    <dgm:pt modelId="{6C64D6A3-0607-491D-900F-DDDBEB619D80}">
      <dgm:prSet/>
      <dgm:spPr/>
      <dgm:t>
        <a:bodyPr/>
        <a:lstStyle/>
        <a:p>
          <a:pPr rtl="0"/>
          <a:r>
            <a:rPr lang="de-DE" b="1" i="0" u="sng" dirty="0"/>
            <a:t>2. Προσδιορισμός των αδύναμων σημείων</a:t>
          </a:r>
          <a:r>
            <a:rPr lang="de-DE" b="1" i="0" u="none" dirty="0"/>
            <a:t>: </a:t>
          </a:r>
        </a:p>
        <a:p>
          <a:pPr rtl="0"/>
          <a:r>
            <a:rPr lang="de-DE" b="0" i="0" dirty="0"/>
            <a:t>Η αξιολόγηση βοηθά στον εντοπισμό των αδυναμιών της μαθησιακής διαδικασίας. </a:t>
          </a:r>
          <a:endParaRPr lang="el-GR" dirty="0"/>
        </a:p>
      </dgm:t>
    </dgm:pt>
    <dgm:pt modelId="{EDCF8C42-A949-4635-A23A-A024F62BB233}" type="parTrans" cxnId="{19A7085B-4D8F-4D35-B707-E4BD55B1BDEF}">
      <dgm:prSet/>
      <dgm:spPr/>
      <dgm:t>
        <a:bodyPr/>
        <a:lstStyle/>
        <a:p>
          <a:endParaRPr lang="en-US"/>
        </a:p>
      </dgm:t>
    </dgm:pt>
    <dgm:pt modelId="{14B31F00-3C38-4B85-AB32-3688F8D42257}" type="sibTrans" cxnId="{19A7085B-4D8F-4D35-B707-E4BD55B1BDEF}">
      <dgm:prSet/>
      <dgm:spPr/>
      <dgm:t>
        <a:bodyPr/>
        <a:lstStyle/>
        <a:p>
          <a:endParaRPr lang="en-US"/>
        </a:p>
      </dgm:t>
    </dgm:pt>
    <dgm:pt modelId="{27389F9C-F795-4B08-ADA0-5D0A00E39CAC}">
      <dgm:prSet/>
      <dgm:spPr/>
      <dgm:t>
        <a:bodyPr/>
        <a:lstStyle/>
        <a:p>
          <a:pPr rtl="0"/>
          <a:r>
            <a:rPr lang="de-DE" b="1" i="0" u="sng" dirty="0"/>
            <a:t>3. Προσαρμογή μαθημάτων</a:t>
          </a:r>
          <a:r>
            <a:rPr lang="de-DE" b="0" i="0" dirty="0"/>
            <a:t>: </a:t>
          </a:r>
        </a:p>
        <a:p>
          <a:pPr rtl="0"/>
          <a:r>
            <a:rPr lang="de-DE" b="0" i="0" dirty="0"/>
            <a:t>Η αξιολόγηση επιτρέπει στους εκπαιδευτικούς να προσαρμόζουν τα μαθήματα στις ανάγκες των μαθητών. </a:t>
          </a:r>
          <a:endParaRPr lang="el-GR" dirty="0"/>
        </a:p>
      </dgm:t>
    </dgm:pt>
    <dgm:pt modelId="{205DC207-1EBC-42E1-B5A7-82A898F12059}" type="parTrans" cxnId="{509E03A4-5243-4D42-BC92-3BE635A3F721}">
      <dgm:prSet/>
      <dgm:spPr/>
      <dgm:t>
        <a:bodyPr/>
        <a:lstStyle/>
        <a:p>
          <a:endParaRPr lang="en-US"/>
        </a:p>
      </dgm:t>
    </dgm:pt>
    <dgm:pt modelId="{6534E026-6BFA-49B3-98FD-6B7B93E4EF5E}" type="sibTrans" cxnId="{509E03A4-5243-4D42-BC92-3BE635A3F721}">
      <dgm:prSet/>
      <dgm:spPr/>
      <dgm:t>
        <a:bodyPr/>
        <a:lstStyle/>
        <a:p>
          <a:endParaRPr lang="en-US"/>
        </a:p>
      </dgm:t>
    </dgm:pt>
    <dgm:pt modelId="{4CFF1F1F-3294-4CF9-B39C-C9B4AB4AC56B}">
      <dgm:prSet/>
      <dgm:spPr/>
      <dgm:t>
        <a:bodyPr/>
        <a:lstStyle/>
        <a:p>
          <a:pPr rtl="0"/>
          <a:r>
            <a:rPr lang="de-DE" b="1" i="0" u="sng" dirty="0"/>
            <a:t>4. Κίνητρα των μαθητών</a:t>
          </a:r>
          <a:r>
            <a:rPr lang="de-DE" b="1" i="0" u="none" dirty="0"/>
            <a:t>: </a:t>
          </a:r>
        </a:p>
        <a:p>
          <a:pPr rtl="0"/>
          <a:r>
            <a:rPr lang="de-DE" b="0" i="0" dirty="0"/>
            <a:t>Η αξιολόγηση μπορεί να αυξήσει τα κίνητρα των μαθητών, καθώς μπορούν να δουν πόσο μακριά έχουν φτάσει και ποια πρόοδο έχουν σημειώσει.</a:t>
          </a:r>
          <a:endParaRPr lang="el-GR" dirty="0"/>
        </a:p>
      </dgm:t>
    </dgm:pt>
    <dgm:pt modelId="{7645C9BB-AFA4-4244-9B0E-FD9FCBEA539D}" type="parTrans" cxnId="{E0CA8F48-BAE6-4D99-97DB-3C22AC053FDA}">
      <dgm:prSet/>
      <dgm:spPr/>
      <dgm:t>
        <a:bodyPr/>
        <a:lstStyle/>
        <a:p>
          <a:endParaRPr lang="en-US"/>
        </a:p>
      </dgm:t>
    </dgm:pt>
    <dgm:pt modelId="{AF54D224-F2DF-460F-90F4-5176844CF075}" type="sibTrans" cxnId="{E0CA8F48-BAE6-4D99-97DB-3C22AC053FDA}">
      <dgm:prSet/>
      <dgm:spPr/>
      <dgm:t>
        <a:bodyPr/>
        <a:lstStyle/>
        <a:p>
          <a:endParaRPr lang="en-US"/>
        </a:p>
      </dgm:t>
    </dgm:pt>
    <dgm:pt modelId="{D79FA3A2-7020-4BED-BF3F-E88C760C2AAE}">
      <dgm:prSet/>
      <dgm:spPr/>
      <dgm:t>
        <a:bodyPr/>
        <a:lstStyle/>
        <a:p>
          <a:pPr rtl="0"/>
          <a:r>
            <a:rPr lang="de-DE" b="1" i="0" u="sng" dirty="0"/>
            <a:t>5. Ανατροφοδότηση των μαθητών</a:t>
          </a:r>
          <a:r>
            <a:rPr lang="de-DE" b="1" i="0" u="none" dirty="0"/>
            <a:t>: </a:t>
          </a:r>
        </a:p>
        <a:p>
          <a:pPr rtl="0"/>
          <a:r>
            <a:rPr lang="de-DE" b="0" i="0" dirty="0"/>
            <a:t>Μέσω της αξιολόγησης, οι εκπαιδευόμενοι λαμβάνουν ανατροφοδότηση σχετικά με τις επιδόσεις τους. </a:t>
          </a:r>
          <a:endParaRPr lang="el-GR" dirty="0"/>
        </a:p>
      </dgm:t>
    </dgm:pt>
    <dgm:pt modelId="{8913D771-72CC-4F3B-9041-684B1CE9875C}" type="parTrans" cxnId="{BEB33B16-3277-41B7-8930-27CAC2A0C1C7}">
      <dgm:prSet/>
      <dgm:spPr/>
      <dgm:t>
        <a:bodyPr/>
        <a:lstStyle/>
        <a:p>
          <a:endParaRPr lang="en-US"/>
        </a:p>
      </dgm:t>
    </dgm:pt>
    <dgm:pt modelId="{0C606074-62FE-44B3-9918-214322145FC8}" type="sibTrans" cxnId="{BEB33B16-3277-41B7-8930-27CAC2A0C1C7}">
      <dgm:prSet/>
      <dgm:spPr/>
      <dgm:t>
        <a:bodyPr/>
        <a:lstStyle/>
        <a:p>
          <a:endParaRPr lang="en-US"/>
        </a:p>
      </dgm:t>
    </dgm:pt>
    <dgm:pt modelId="{AB9C097B-72B4-4659-90D9-D3DB3A717F9E}" type="pres">
      <dgm:prSet presAssocID="{1D1B1976-A249-4BE2-89CE-FBC8F3E90AF5}" presName="diagram" presStyleCnt="0">
        <dgm:presLayoutVars>
          <dgm:dir/>
          <dgm:resizeHandles val="exact"/>
        </dgm:presLayoutVars>
      </dgm:prSet>
      <dgm:spPr/>
    </dgm:pt>
    <dgm:pt modelId="{BFC760BE-8103-4A4D-94EA-992160D06BDC}" type="pres">
      <dgm:prSet presAssocID="{4A6AF605-78D8-4063-A766-4763EAF460CF}" presName="node" presStyleLbl="node1" presStyleIdx="0" presStyleCnt="5">
        <dgm:presLayoutVars>
          <dgm:bulletEnabled val="1"/>
        </dgm:presLayoutVars>
      </dgm:prSet>
      <dgm:spPr/>
    </dgm:pt>
    <dgm:pt modelId="{2AC2B656-4559-484F-B537-8371F110107C}" type="pres">
      <dgm:prSet presAssocID="{DED69251-3220-4C69-A7D9-3F51D0D7B013}" presName="sibTrans" presStyleCnt="0"/>
      <dgm:spPr/>
    </dgm:pt>
    <dgm:pt modelId="{5943DF60-8E60-4A24-8152-415F778306A4}" type="pres">
      <dgm:prSet presAssocID="{6C64D6A3-0607-491D-900F-DDDBEB619D80}" presName="node" presStyleLbl="node1" presStyleIdx="1" presStyleCnt="5">
        <dgm:presLayoutVars>
          <dgm:bulletEnabled val="1"/>
        </dgm:presLayoutVars>
      </dgm:prSet>
      <dgm:spPr/>
    </dgm:pt>
    <dgm:pt modelId="{C6C84950-8672-47D7-80DC-63464DDE5583}" type="pres">
      <dgm:prSet presAssocID="{14B31F00-3C38-4B85-AB32-3688F8D42257}" presName="sibTrans" presStyleCnt="0"/>
      <dgm:spPr/>
    </dgm:pt>
    <dgm:pt modelId="{DA7D527C-32E7-4AF9-8444-99B2AD1373C9}" type="pres">
      <dgm:prSet presAssocID="{27389F9C-F795-4B08-ADA0-5D0A00E39CAC}" presName="node" presStyleLbl="node1" presStyleIdx="2" presStyleCnt="5">
        <dgm:presLayoutVars>
          <dgm:bulletEnabled val="1"/>
        </dgm:presLayoutVars>
      </dgm:prSet>
      <dgm:spPr/>
    </dgm:pt>
    <dgm:pt modelId="{297890CF-3BF8-40AB-8BCD-1F3CA379C6DB}" type="pres">
      <dgm:prSet presAssocID="{6534E026-6BFA-49B3-98FD-6B7B93E4EF5E}" presName="sibTrans" presStyleCnt="0"/>
      <dgm:spPr/>
    </dgm:pt>
    <dgm:pt modelId="{BB82C04C-ED8D-4788-B32F-84FDF7278D6D}" type="pres">
      <dgm:prSet presAssocID="{4CFF1F1F-3294-4CF9-B39C-C9B4AB4AC56B}" presName="node" presStyleLbl="node1" presStyleIdx="3" presStyleCnt="5">
        <dgm:presLayoutVars>
          <dgm:bulletEnabled val="1"/>
        </dgm:presLayoutVars>
      </dgm:prSet>
      <dgm:spPr/>
    </dgm:pt>
    <dgm:pt modelId="{2BD27677-5BB6-4CDA-86A9-A2559665FBC9}" type="pres">
      <dgm:prSet presAssocID="{AF54D224-F2DF-460F-90F4-5176844CF075}" presName="sibTrans" presStyleCnt="0"/>
      <dgm:spPr/>
    </dgm:pt>
    <dgm:pt modelId="{6D226A50-53F9-486D-B18D-E2F6D6F603AA}" type="pres">
      <dgm:prSet presAssocID="{D79FA3A2-7020-4BED-BF3F-E88C760C2AAE}" presName="node" presStyleLbl="node1" presStyleIdx="4" presStyleCnt="5">
        <dgm:presLayoutVars>
          <dgm:bulletEnabled val="1"/>
        </dgm:presLayoutVars>
      </dgm:prSet>
      <dgm:spPr/>
    </dgm:pt>
  </dgm:ptLst>
  <dgm:cxnLst>
    <dgm:cxn modelId="{203E5F0A-D157-44DD-900D-3EB91BF794E1}" type="presOf" srcId="{1D1B1976-A249-4BE2-89CE-FBC8F3E90AF5}" destId="{AB9C097B-72B4-4659-90D9-D3DB3A717F9E}" srcOrd="0" destOrd="0" presId="urn:microsoft.com/office/officeart/2005/8/layout/default"/>
    <dgm:cxn modelId="{BEB33B16-3277-41B7-8930-27CAC2A0C1C7}" srcId="{1D1B1976-A249-4BE2-89CE-FBC8F3E90AF5}" destId="{D79FA3A2-7020-4BED-BF3F-E88C760C2AAE}" srcOrd="4" destOrd="0" parTransId="{8913D771-72CC-4F3B-9041-684B1CE9875C}" sibTransId="{0C606074-62FE-44B3-9918-214322145FC8}"/>
    <dgm:cxn modelId="{86C52E1B-14E3-4AE2-BD4E-E49AB642B6D0}" type="presOf" srcId="{27389F9C-F795-4B08-ADA0-5D0A00E39CAC}" destId="{DA7D527C-32E7-4AF9-8444-99B2AD1373C9}" srcOrd="0" destOrd="0" presId="urn:microsoft.com/office/officeart/2005/8/layout/default"/>
    <dgm:cxn modelId="{A0FA9424-FE13-420F-AC01-13AFA149D303}" type="presOf" srcId="{4A6AF605-78D8-4063-A766-4763EAF460CF}" destId="{BFC760BE-8103-4A4D-94EA-992160D06BDC}" srcOrd="0" destOrd="0" presId="urn:microsoft.com/office/officeart/2005/8/layout/default"/>
    <dgm:cxn modelId="{19A7085B-4D8F-4D35-B707-E4BD55B1BDEF}" srcId="{1D1B1976-A249-4BE2-89CE-FBC8F3E90AF5}" destId="{6C64D6A3-0607-491D-900F-DDDBEB619D80}" srcOrd="1" destOrd="0" parTransId="{EDCF8C42-A949-4635-A23A-A024F62BB233}" sibTransId="{14B31F00-3C38-4B85-AB32-3688F8D42257}"/>
    <dgm:cxn modelId="{E0CA8F48-BAE6-4D99-97DB-3C22AC053FDA}" srcId="{1D1B1976-A249-4BE2-89CE-FBC8F3E90AF5}" destId="{4CFF1F1F-3294-4CF9-B39C-C9B4AB4AC56B}" srcOrd="3" destOrd="0" parTransId="{7645C9BB-AFA4-4244-9B0E-FD9FCBEA539D}" sibTransId="{AF54D224-F2DF-460F-90F4-5176844CF075}"/>
    <dgm:cxn modelId="{7C81BA50-87FF-49D1-A82C-D0D11735FF27}" type="presOf" srcId="{6C64D6A3-0607-491D-900F-DDDBEB619D80}" destId="{5943DF60-8E60-4A24-8152-415F778306A4}" srcOrd="0" destOrd="0" presId="urn:microsoft.com/office/officeart/2005/8/layout/default"/>
    <dgm:cxn modelId="{12739887-9C29-4A3F-AF72-F2E468601EF7}" srcId="{1D1B1976-A249-4BE2-89CE-FBC8F3E90AF5}" destId="{4A6AF605-78D8-4063-A766-4763EAF460CF}" srcOrd="0" destOrd="0" parTransId="{E1BDD7DA-D615-463F-A4C3-C7A7FADA6769}" sibTransId="{DED69251-3220-4C69-A7D9-3F51D0D7B013}"/>
    <dgm:cxn modelId="{509E03A4-5243-4D42-BC92-3BE635A3F721}" srcId="{1D1B1976-A249-4BE2-89CE-FBC8F3E90AF5}" destId="{27389F9C-F795-4B08-ADA0-5D0A00E39CAC}" srcOrd="2" destOrd="0" parTransId="{205DC207-1EBC-42E1-B5A7-82A898F12059}" sibTransId="{6534E026-6BFA-49B3-98FD-6B7B93E4EF5E}"/>
    <dgm:cxn modelId="{2C1BFBE8-8B20-4F41-926F-510063A95327}" type="presOf" srcId="{D79FA3A2-7020-4BED-BF3F-E88C760C2AAE}" destId="{6D226A50-53F9-486D-B18D-E2F6D6F603AA}" srcOrd="0" destOrd="0" presId="urn:microsoft.com/office/officeart/2005/8/layout/default"/>
    <dgm:cxn modelId="{F47109EB-6D92-4B7F-8D21-2C3A259AAAA6}" type="presOf" srcId="{4CFF1F1F-3294-4CF9-B39C-C9B4AB4AC56B}" destId="{BB82C04C-ED8D-4788-B32F-84FDF7278D6D}" srcOrd="0" destOrd="0" presId="urn:microsoft.com/office/officeart/2005/8/layout/default"/>
    <dgm:cxn modelId="{8932EE8C-D883-46FE-B785-3346BC6EDE75}" type="presParOf" srcId="{AB9C097B-72B4-4659-90D9-D3DB3A717F9E}" destId="{BFC760BE-8103-4A4D-94EA-992160D06BDC}" srcOrd="0" destOrd="0" presId="urn:microsoft.com/office/officeart/2005/8/layout/default"/>
    <dgm:cxn modelId="{CF8489B6-845D-4C94-9B3E-638C7F13E7F8}" type="presParOf" srcId="{AB9C097B-72B4-4659-90D9-D3DB3A717F9E}" destId="{2AC2B656-4559-484F-B537-8371F110107C}" srcOrd="1" destOrd="0" presId="urn:microsoft.com/office/officeart/2005/8/layout/default"/>
    <dgm:cxn modelId="{FDE5921A-2BCF-4D6B-AED7-D031ADCCB814}" type="presParOf" srcId="{AB9C097B-72B4-4659-90D9-D3DB3A717F9E}" destId="{5943DF60-8E60-4A24-8152-415F778306A4}" srcOrd="2" destOrd="0" presId="urn:microsoft.com/office/officeart/2005/8/layout/default"/>
    <dgm:cxn modelId="{0B4163ED-C9D1-4E75-8C0E-BCB7018B369B}" type="presParOf" srcId="{AB9C097B-72B4-4659-90D9-D3DB3A717F9E}" destId="{C6C84950-8672-47D7-80DC-63464DDE5583}" srcOrd="3" destOrd="0" presId="urn:microsoft.com/office/officeart/2005/8/layout/default"/>
    <dgm:cxn modelId="{9211AC2D-1213-4F1E-AF7A-45F33C641E61}" type="presParOf" srcId="{AB9C097B-72B4-4659-90D9-D3DB3A717F9E}" destId="{DA7D527C-32E7-4AF9-8444-99B2AD1373C9}" srcOrd="4" destOrd="0" presId="urn:microsoft.com/office/officeart/2005/8/layout/default"/>
    <dgm:cxn modelId="{ADE8C90E-D589-4055-A6FF-4D6E84317A6D}" type="presParOf" srcId="{AB9C097B-72B4-4659-90D9-D3DB3A717F9E}" destId="{297890CF-3BF8-40AB-8BCD-1F3CA379C6DB}" srcOrd="5" destOrd="0" presId="urn:microsoft.com/office/officeart/2005/8/layout/default"/>
    <dgm:cxn modelId="{CDEBEC2C-48F8-40C7-AEDD-6BBAEC091018}" type="presParOf" srcId="{AB9C097B-72B4-4659-90D9-D3DB3A717F9E}" destId="{BB82C04C-ED8D-4788-B32F-84FDF7278D6D}" srcOrd="6" destOrd="0" presId="urn:microsoft.com/office/officeart/2005/8/layout/default"/>
    <dgm:cxn modelId="{A65BCF40-CCE3-4D7D-B26C-E430858EC8B5}" type="presParOf" srcId="{AB9C097B-72B4-4659-90D9-D3DB3A717F9E}" destId="{2BD27677-5BB6-4CDA-86A9-A2559665FBC9}" srcOrd="7" destOrd="0" presId="urn:microsoft.com/office/officeart/2005/8/layout/default"/>
    <dgm:cxn modelId="{99B10D1E-EAE2-41CA-9B20-1A5E215F9526}" type="presParOf" srcId="{AB9C097B-72B4-4659-90D9-D3DB3A717F9E}" destId="{6D226A50-53F9-486D-B18D-E2F6D6F603AA}"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F3557-4A89-4D8E-8A75-F0CE7CFFB042}"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n-US"/>
        </a:p>
      </dgm:t>
    </dgm:pt>
    <dgm:pt modelId="{FBD85294-2C3C-4182-BE22-1D14F89CE886}">
      <dgm:prSet custT="1"/>
      <dgm:spPr/>
      <dgm:t>
        <a:bodyPr/>
        <a:lstStyle/>
        <a:p>
          <a:pPr rtl="0"/>
          <a:r>
            <a:rPr lang="de-DE" sz="1800" b="1" i="0" u="sng" dirty="0"/>
            <a:t>6. Ανασκόπηση των μεθόδων διδασκαλίας: </a:t>
          </a:r>
        </a:p>
        <a:p>
          <a:pPr rtl="0"/>
          <a:r>
            <a:rPr lang="de-DE" sz="1800" b="0" i="0" dirty="0"/>
            <a:t>Η αξιολόγηση επιτρέπει στους εκπαιδευτικούς να επανεξετάζουν τις μεθόδους διδασκαλίας τους και να τις προσαρμόζουν, εάν είναι απαραίτητο. </a:t>
          </a:r>
          <a:endParaRPr lang="el-GR" sz="1800" dirty="0"/>
        </a:p>
      </dgm:t>
    </dgm:pt>
    <dgm:pt modelId="{48CB3FBB-6E82-490B-918B-E05CC706F91D}" type="parTrans" cxnId="{00C1220A-372B-4560-9CC0-64C6A1319017}">
      <dgm:prSet/>
      <dgm:spPr/>
      <dgm:t>
        <a:bodyPr/>
        <a:lstStyle/>
        <a:p>
          <a:endParaRPr lang="en-US" sz="1800"/>
        </a:p>
      </dgm:t>
    </dgm:pt>
    <dgm:pt modelId="{98D2B2F3-40BF-4EBD-94EB-ABEF480632C4}" type="sibTrans" cxnId="{00C1220A-372B-4560-9CC0-64C6A1319017}">
      <dgm:prSet/>
      <dgm:spPr/>
      <dgm:t>
        <a:bodyPr/>
        <a:lstStyle/>
        <a:p>
          <a:endParaRPr lang="en-US" sz="1800"/>
        </a:p>
      </dgm:t>
    </dgm:pt>
    <dgm:pt modelId="{CA90CB36-94DD-4D1B-B6CC-688BD5173B39}">
      <dgm:prSet custT="1"/>
      <dgm:spPr/>
      <dgm:t>
        <a:bodyPr/>
        <a:lstStyle/>
        <a:p>
          <a:pPr rtl="0"/>
          <a:r>
            <a:rPr lang="de-DE" sz="1800" b="1" i="0" u="sng" dirty="0"/>
            <a:t>7 Διασφάλιση ποιότητας: </a:t>
          </a:r>
        </a:p>
        <a:p>
          <a:pPr rtl="0"/>
          <a:r>
            <a:rPr lang="de-DE" sz="1800" b="0" i="0" dirty="0"/>
            <a:t>Η αξιολόγηση χρησιμεύει επίσης για τη διασφάλιση της ποιότητας της μαθησιακής διαδικασίας. Οι εκπαιδευτικοί μπορούν να ελέγξουν αν επιτυγχάνονται οι μαθησιακοί στόχοι και αν τα μαθήματα είναι αποτελεσματικά.</a:t>
          </a:r>
          <a:endParaRPr lang="el-GR" sz="1800" dirty="0"/>
        </a:p>
      </dgm:t>
    </dgm:pt>
    <dgm:pt modelId="{E472B32C-89D2-4EBA-A061-07D22664F6A7}" type="parTrans" cxnId="{7FAAC536-7121-4F14-B6C5-E2E2859277D3}">
      <dgm:prSet/>
      <dgm:spPr/>
      <dgm:t>
        <a:bodyPr/>
        <a:lstStyle/>
        <a:p>
          <a:endParaRPr lang="en-US" sz="1800"/>
        </a:p>
      </dgm:t>
    </dgm:pt>
    <dgm:pt modelId="{615E5ED2-2C44-487A-A7A7-F0D9D2A7EC42}" type="sibTrans" cxnId="{7FAAC536-7121-4F14-B6C5-E2E2859277D3}">
      <dgm:prSet/>
      <dgm:spPr/>
      <dgm:t>
        <a:bodyPr/>
        <a:lstStyle/>
        <a:p>
          <a:endParaRPr lang="en-US" sz="1800"/>
        </a:p>
      </dgm:t>
    </dgm:pt>
    <dgm:pt modelId="{118BCB26-EBC9-4B89-93A9-AEC8B16ABB13}">
      <dgm:prSet custT="1"/>
      <dgm:spPr/>
      <dgm:t>
        <a:bodyPr/>
        <a:lstStyle/>
        <a:p>
          <a:pPr rtl="0"/>
          <a:r>
            <a:rPr lang="de-DE" sz="1800" b="1" i="0" u="sng" dirty="0"/>
            <a:t>8. Συγκρισιμότητα: </a:t>
          </a:r>
        </a:p>
        <a:p>
          <a:pPr rtl="0"/>
          <a:r>
            <a:rPr lang="de-DE" sz="1800" b="0" i="0" dirty="0"/>
            <a:t>Η αξιολόγηση επιτρέπει τη σύγκριση των επιδόσεων των μαθητών μεταξύ τους. Αυτό επιτρέπει στους εκπαιδευτικούς να αξιολογούν τη μαθησιακή πρόοδο μεμονωμένων μαθητών σε σύγκριση με το σύνολο της ομάδας.</a:t>
          </a:r>
          <a:endParaRPr lang="el-GR" sz="1800" dirty="0"/>
        </a:p>
      </dgm:t>
    </dgm:pt>
    <dgm:pt modelId="{81A2239C-9753-431B-BD41-714FA2C6D713}" type="parTrans" cxnId="{562441A0-C69D-48F7-8517-833C023AA0EE}">
      <dgm:prSet/>
      <dgm:spPr/>
      <dgm:t>
        <a:bodyPr/>
        <a:lstStyle/>
        <a:p>
          <a:endParaRPr lang="en-US" sz="1800"/>
        </a:p>
      </dgm:t>
    </dgm:pt>
    <dgm:pt modelId="{3EE4E8A4-F734-4FD9-8E50-8E60B4FB8D3B}" type="sibTrans" cxnId="{562441A0-C69D-48F7-8517-833C023AA0EE}">
      <dgm:prSet/>
      <dgm:spPr/>
      <dgm:t>
        <a:bodyPr/>
        <a:lstStyle/>
        <a:p>
          <a:endParaRPr lang="en-US" sz="1800"/>
        </a:p>
      </dgm:t>
    </dgm:pt>
    <dgm:pt modelId="{1055BCFF-D272-48A4-A7C7-49619DD481EC}">
      <dgm:prSet custT="1"/>
      <dgm:spPr>
        <a:solidFill>
          <a:schemeClr val="accent5">
            <a:lumMod val="50000"/>
          </a:schemeClr>
        </a:solidFill>
      </dgm:spPr>
      <dgm:t>
        <a:bodyPr/>
        <a:lstStyle/>
        <a:p>
          <a:pPr rtl="0"/>
          <a:r>
            <a:rPr lang="de-DE" sz="1800" b="1" i="0" u="sng" dirty="0"/>
            <a:t>9. Βάση αποφάσεων: </a:t>
          </a:r>
        </a:p>
        <a:p>
          <a:pPr rtl="0"/>
          <a:r>
            <a:rPr lang="de-DE" sz="1800" b="0" i="0" dirty="0"/>
            <a:t>Τα αποτελέσματα της αξιολόγησης μπορούν να χρησιμεύσουν ως βάση για τη λήψη αποφάσεων, για παράδειγμα για την επιλογή περαιτέρω μαθησιακού περιεχομένου ή την οργάνωση των μαθημάτων.</a:t>
          </a:r>
          <a:endParaRPr lang="el-GR" sz="1800" dirty="0"/>
        </a:p>
      </dgm:t>
    </dgm:pt>
    <dgm:pt modelId="{1E3D35FF-6BA8-4195-BD0E-6BB7FED6EC5C}" type="parTrans" cxnId="{E4BFE8BA-5899-4875-B2C8-376164E2D3B1}">
      <dgm:prSet/>
      <dgm:spPr/>
      <dgm:t>
        <a:bodyPr/>
        <a:lstStyle/>
        <a:p>
          <a:endParaRPr lang="en-US" sz="1800"/>
        </a:p>
      </dgm:t>
    </dgm:pt>
    <dgm:pt modelId="{2B7A3C1E-A594-47E0-AB6D-3511CAEB7BED}" type="sibTrans" cxnId="{E4BFE8BA-5899-4875-B2C8-376164E2D3B1}">
      <dgm:prSet/>
      <dgm:spPr/>
      <dgm:t>
        <a:bodyPr/>
        <a:lstStyle/>
        <a:p>
          <a:endParaRPr lang="en-US" sz="1800"/>
        </a:p>
      </dgm:t>
    </dgm:pt>
    <dgm:pt modelId="{DA27C2E5-470B-43D5-AB05-4C175B89436B}">
      <dgm:prSet custT="1"/>
      <dgm:spPr/>
      <dgm:t>
        <a:bodyPr/>
        <a:lstStyle/>
        <a:p>
          <a:pPr rtl="0"/>
          <a:r>
            <a:rPr lang="de-DE" sz="1800" b="1" i="0" u="sng" dirty="0"/>
            <a:t>10 Διαδικασία συνεχούς βελτίωσης: </a:t>
          </a:r>
        </a:p>
        <a:p>
          <a:pPr rtl="0"/>
          <a:r>
            <a:rPr lang="de-DE" sz="1800" b="0" i="0" dirty="0"/>
            <a:t>Η αξιολόγηση αποτελεί μέρος μιας διαδικασίας συνεχούς βελτίωσης. Μέσω των τακτικών αξιολογήσεων, οι εκπαιδευτικοί μπορούν να βελτιστοποιήσουν τη μαθησιακή διαδικασία και να αυξήσουν την ποιότητα της διδασκαλίας.</a:t>
          </a:r>
          <a:endParaRPr lang="el-GR" sz="1800" dirty="0"/>
        </a:p>
      </dgm:t>
    </dgm:pt>
    <dgm:pt modelId="{B9B292D5-3CBD-4DE8-B3BE-DF50F3168671}" type="parTrans" cxnId="{73E4C94A-B151-448D-A2CC-CE43166ECB1B}">
      <dgm:prSet/>
      <dgm:spPr/>
      <dgm:t>
        <a:bodyPr/>
        <a:lstStyle/>
        <a:p>
          <a:endParaRPr lang="en-US" sz="1800"/>
        </a:p>
      </dgm:t>
    </dgm:pt>
    <dgm:pt modelId="{29DFF7B4-0C94-44E2-88BE-10BC0F3D19C4}" type="sibTrans" cxnId="{73E4C94A-B151-448D-A2CC-CE43166ECB1B}">
      <dgm:prSet/>
      <dgm:spPr/>
      <dgm:t>
        <a:bodyPr/>
        <a:lstStyle/>
        <a:p>
          <a:endParaRPr lang="en-US" sz="1800"/>
        </a:p>
      </dgm:t>
    </dgm:pt>
    <dgm:pt modelId="{AC552463-E947-49FD-827C-49ECBD792617}" type="pres">
      <dgm:prSet presAssocID="{42CF3557-4A89-4D8E-8A75-F0CE7CFFB042}" presName="diagram" presStyleCnt="0">
        <dgm:presLayoutVars>
          <dgm:dir/>
          <dgm:resizeHandles val="exact"/>
        </dgm:presLayoutVars>
      </dgm:prSet>
      <dgm:spPr/>
    </dgm:pt>
    <dgm:pt modelId="{258E909A-04CB-4520-B81C-BC8F5D2416A8}" type="pres">
      <dgm:prSet presAssocID="{FBD85294-2C3C-4182-BE22-1D14F89CE886}" presName="node" presStyleLbl="node1" presStyleIdx="0" presStyleCnt="5">
        <dgm:presLayoutVars>
          <dgm:bulletEnabled val="1"/>
        </dgm:presLayoutVars>
      </dgm:prSet>
      <dgm:spPr/>
    </dgm:pt>
    <dgm:pt modelId="{F9EC6F02-C3D1-4ABB-B387-83384787B895}" type="pres">
      <dgm:prSet presAssocID="{98D2B2F3-40BF-4EBD-94EB-ABEF480632C4}" presName="sibTrans" presStyleCnt="0"/>
      <dgm:spPr/>
    </dgm:pt>
    <dgm:pt modelId="{5FF6AF47-41D0-4C3D-BBDE-4BE624FFFA0B}" type="pres">
      <dgm:prSet presAssocID="{CA90CB36-94DD-4D1B-B6CC-688BD5173B39}" presName="node" presStyleLbl="node1" presStyleIdx="1" presStyleCnt="5">
        <dgm:presLayoutVars>
          <dgm:bulletEnabled val="1"/>
        </dgm:presLayoutVars>
      </dgm:prSet>
      <dgm:spPr/>
    </dgm:pt>
    <dgm:pt modelId="{3D456221-7B99-4AA7-AEBF-61DE80ABC438}" type="pres">
      <dgm:prSet presAssocID="{615E5ED2-2C44-487A-A7A7-F0D9D2A7EC42}" presName="sibTrans" presStyleCnt="0"/>
      <dgm:spPr/>
    </dgm:pt>
    <dgm:pt modelId="{0306A758-F8B5-45E1-BF09-A37C36BDDF34}" type="pres">
      <dgm:prSet presAssocID="{118BCB26-EBC9-4B89-93A9-AEC8B16ABB13}" presName="node" presStyleLbl="node1" presStyleIdx="2" presStyleCnt="5">
        <dgm:presLayoutVars>
          <dgm:bulletEnabled val="1"/>
        </dgm:presLayoutVars>
      </dgm:prSet>
      <dgm:spPr/>
    </dgm:pt>
    <dgm:pt modelId="{3C158C4E-6B6A-463D-ADA7-26EE5A701050}" type="pres">
      <dgm:prSet presAssocID="{3EE4E8A4-F734-4FD9-8E50-8E60B4FB8D3B}" presName="sibTrans" presStyleCnt="0"/>
      <dgm:spPr/>
    </dgm:pt>
    <dgm:pt modelId="{C0DA32E5-2147-4D51-9642-DC2150629526}" type="pres">
      <dgm:prSet presAssocID="{1055BCFF-D272-48A4-A7C7-49619DD481EC}" presName="node" presStyleLbl="node1" presStyleIdx="3" presStyleCnt="5">
        <dgm:presLayoutVars>
          <dgm:bulletEnabled val="1"/>
        </dgm:presLayoutVars>
      </dgm:prSet>
      <dgm:spPr/>
    </dgm:pt>
    <dgm:pt modelId="{2C284ED9-B136-4CEA-A879-44B4B5E6B6CD}" type="pres">
      <dgm:prSet presAssocID="{2B7A3C1E-A594-47E0-AB6D-3511CAEB7BED}" presName="sibTrans" presStyleCnt="0"/>
      <dgm:spPr/>
    </dgm:pt>
    <dgm:pt modelId="{6EF445F0-0E05-418B-A53D-A8CD08F18317}" type="pres">
      <dgm:prSet presAssocID="{DA27C2E5-470B-43D5-AB05-4C175B89436B}" presName="node" presStyleLbl="node1" presStyleIdx="4" presStyleCnt="5">
        <dgm:presLayoutVars>
          <dgm:bulletEnabled val="1"/>
        </dgm:presLayoutVars>
      </dgm:prSet>
      <dgm:spPr/>
    </dgm:pt>
  </dgm:ptLst>
  <dgm:cxnLst>
    <dgm:cxn modelId="{00C1220A-372B-4560-9CC0-64C6A1319017}" srcId="{42CF3557-4A89-4D8E-8A75-F0CE7CFFB042}" destId="{FBD85294-2C3C-4182-BE22-1D14F89CE886}" srcOrd="0" destOrd="0" parTransId="{48CB3FBB-6E82-490B-918B-E05CC706F91D}" sibTransId="{98D2B2F3-40BF-4EBD-94EB-ABEF480632C4}"/>
    <dgm:cxn modelId="{88FA2E36-1EC3-476A-A8CA-4A8C40CFAE1A}" type="presOf" srcId="{1055BCFF-D272-48A4-A7C7-49619DD481EC}" destId="{C0DA32E5-2147-4D51-9642-DC2150629526}" srcOrd="0" destOrd="0" presId="urn:microsoft.com/office/officeart/2005/8/layout/default"/>
    <dgm:cxn modelId="{7FAAC536-7121-4F14-B6C5-E2E2859277D3}" srcId="{42CF3557-4A89-4D8E-8A75-F0CE7CFFB042}" destId="{CA90CB36-94DD-4D1B-B6CC-688BD5173B39}" srcOrd="1" destOrd="0" parTransId="{E472B32C-89D2-4EBA-A061-07D22664F6A7}" sibTransId="{615E5ED2-2C44-487A-A7A7-F0D9D2A7EC42}"/>
    <dgm:cxn modelId="{1638733E-A0D7-4B6F-86EA-8BF655F0269D}" type="presOf" srcId="{DA27C2E5-470B-43D5-AB05-4C175B89436B}" destId="{6EF445F0-0E05-418B-A53D-A8CD08F18317}" srcOrd="0" destOrd="0" presId="urn:microsoft.com/office/officeart/2005/8/layout/default"/>
    <dgm:cxn modelId="{73E4C94A-B151-448D-A2CC-CE43166ECB1B}" srcId="{42CF3557-4A89-4D8E-8A75-F0CE7CFFB042}" destId="{DA27C2E5-470B-43D5-AB05-4C175B89436B}" srcOrd="4" destOrd="0" parTransId="{B9B292D5-3CBD-4DE8-B3BE-DF50F3168671}" sibTransId="{29DFF7B4-0C94-44E2-88BE-10BC0F3D19C4}"/>
    <dgm:cxn modelId="{28492E54-CBBB-4EFD-8B9E-FC49D65BE5D5}" type="presOf" srcId="{118BCB26-EBC9-4B89-93A9-AEC8B16ABB13}" destId="{0306A758-F8B5-45E1-BF09-A37C36BDDF34}" srcOrd="0" destOrd="0" presId="urn:microsoft.com/office/officeart/2005/8/layout/default"/>
    <dgm:cxn modelId="{A3E8799A-1784-46BE-9A5A-7BD2CFA04575}" type="presOf" srcId="{42CF3557-4A89-4D8E-8A75-F0CE7CFFB042}" destId="{AC552463-E947-49FD-827C-49ECBD792617}" srcOrd="0" destOrd="0" presId="urn:microsoft.com/office/officeart/2005/8/layout/default"/>
    <dgm:cxn modelId="{562441A0-C69D-48F7-8517-833C023AA0EE}" srcId="{42CF3557-4A89-4D8E-8A75-F0CE7CFFB042}" destId="{118BCB26-EBC9-4B89-93A9-AEC8B16ABB13}" srcOrd="2" destOrd="0" parTransId="{81A2239C-9753-431B-BD41-714FA2C6D713}" sibTransId="{3EE4E8A4-F734-4FD9-8E50-8E60B4FB8D3B}"/>
    <dgm:cxn modelId="{E4BFE8BA-5899-4875-B2C8-376164E2D3B1}" srcId="{42CF3557-4A89-4D8E-8A75-F0CE7CFFB042}" destId="{1055BCFF-D272-48A4-A7C7-49619DD481EC}" srcOrd="3" destOrd="0" parTransId="{1E3D35FF-6BA8-4195-BD0E-6BB7FED6EC5C}" sibTransId="{2B7A3C1E-A594-47E0-AB6D-3511CAEB7BED}"/>
    <dgm:cxn modelId="{96065AE5-8A2C-42C0-8043-EEA67A0C90EA}" type="presOf" srcId="{CA90CB36-94DD-4D1B-B6CC-688BD5173B39}" destId="{5FF6AF47-41D0-4C3D-BBDE-4BE624FFFA0B}" srcOrd="0" destOrd="0" presId="urn:microsoft.com/office/officeart/2005/8/layout/default"/>
    <dgm:cxn modelId="{AB34FAE9-0676-4F35-8E55-9D6F2542FB8C}" type="presOf" srcId="{FBD85294-2C3C-4182-BE22-1D14F89CE886}" destId="{258E909A-04CB-4520-B81C-BC8F5D2416A8}" srcOrd="0" destOrd="0" presId="urn:microsoft.com/office/officeart/2005/8/layout/default"/>
    <dgm:cxn modelId="{3C7EF520-8F9F-41B4-BDD5-F03DEF5F3AAF}" type="presParOf" srcId="{AC552463-E947-49FD-827C-49ECBD792617}" destId="{258E909A-04CB-4520-B81C-BC8F5D2416A8}" srcOrd="0" destOrd="0" presId="urn:microsoft.com/office/officeart/2005/8/layout/default"/>
    <dgm:cxn modelId="{D04C5A1D-3B71-4EE1-BD70-06987FFA09D3}" type="presParOf" srcId="{AC552463-E947-49FD-827C-49ECBD792617}" destId="{F9EC6F02-C3D1-4ABB-B387-83384787B895}" srcOrd="1" destOrd="0" presId="urn:microsoft.com/office/officeart/2005/8/layout/default"/>
    <dgm:cxn modelId="{8111D4C0-34B5-42AB-BA51-2BA0725715A2}" type="presParOf" srcId="{AC552463-E947-49FD-827C-49ECBD792617}" destId="{5FF6AF47-41D0-4C3D-BBDE-4BE624FFFA0B}" srcOrd="2" destOrd="0" presId="urn:microsoft.com/office/officeart/2005/8/layout/default"/>
    <dgm:cxn modelId="{18CB6FA3-B474-442B-8B3D-81804A6FCD17}" type="presParOf" srcId="{AC552463-E947-49FD-827C-49ECBD792617}" destId="{3D456221-7B99-4AA7-AEBF-61DE80ABC438}" srcOrd="3" destOrd="0" presId="urn:microsoft.com/office/officeart/2005/8/layout/default"/>
    <dgm:cxn modelId="{56F55094-5E6F-4605-BED0-808A3FEF5DBD}" type="presParOf" srcId="{AC552463-E947-49FD-827C-49ECBD792617}" destId="{0306A758-F8B5-45E1-BF09-A37C36BDDF34}" srcOrd="4" destOrd="0" presId="urn:microsoft.com/office/officeart/2005/8/layout/default"/>
    <dgm:cxn modelId="{F296AA01-8FB0-45AF-B4EC-42B6BAC6D55C}" type="presParOf" srcId="{AC552463-E947-49FD-827C-49ECBD792617}" destId="{3C158C4E-6B6A-463D-ADA7-26EE5A701050}" srcOrd="5" destOrd="0" presId="urn:microsoft.com/office/officeart/2005/8/layout/default"/>
    <dgm:cxn modelId="{25E18FA9-5447-431E-A636-E45634F6890A}" type="presParOf" srcId="{AC552463-E947-49FD-827C-49ECBD792617}" destId="{C0DA32E5-2147-4D51-9642-DC2150629526}" srcOrd="6" destOrd="0" presId="urn:microsoft.com/office/officeart/2005/8/layout/default"/>
    <dgm:cxn modelId="{ABAB0F9E-CE32-4136-BDBD-094120D209FB}" type="presParOf" srcId="{AC552463-E947-49FD-827C-49ECBD792617}" destId="{2C284ED9-B136-4CEA-A879-44B4B5E6B6CD}" srcOrd="7" destOrd="0" presId="urn:microsoft.com/office/officeart/2005/8/layout/default"/>
    <dgm:cxn modelId="{464237E5-4A12-4FF6-B9AC-184EBB4DF2E7}" type="presParOf" srcId="{AC552463-E947-49FD-827C-49ECBD792617}" destId="{6EF445F0-0E05-418B-A53D-A8CD08F1831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54BBC1-6D06-423A-8CA5-986C9D9AF9A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3FE803BA-9458-4D12-8653-C8B459E6F607}">
      <dgm:prSet/>
      <dgm:spPr/>
      <dgm:t>
        <a:bodyPr/>
        <a:lstStyle/>
        <a:p>
          <a:pPr rtl="0"/>
          <a:r>
            <a:rPr lang="de-DE" b="1" i="0" u="sng"/>
            <a:t>Προσδιορισμός των δυνατών και αδύνατων σημείων: </a:t>
          </a:r>
          <a:r>
            <a:rPr lang="de-DE" b="0" i="0"/>
            <a:t>Η ερμηνεία των αποτελεσμάτων καθιστά δυνατή την αναγνώριση των δυνατών και αδύνατων σημείων της έννοιας της ανεστραμμένης τάξης.</a:t>
          </a:r>
          <a:endParaRPr lang="el-GR"/>
        </a:p>
      </dgm:t>
    </dgm:pt>
    <dgm:pt modelId="{15CD4C14-A12F-4E4D-9772-E2F1B431499A}" type="parTrans" cxnId="{AC36EB25-F329-42F9-BA9E-2AA05C89A014}">
      <dgm:prSet/>
      <dgm:spPr/>
      <dgm:t>
        <a:bodyPr/>
        <a:lstStyle/>
        <a:p>
          <a:endParaRPr lang="en-US"/>
        </a:p>
      </dgm:t>
    </dgm:pt>
    <dgm:pt modelId="{3A9C20C3-B54E-40BD-8481-FF51AC51C51A}" type="sibTrans" cxnId="{AC36EB25-F329-42F9-BA9E-2AA05C89A014}">
      <dgm:prSet/>
      <dgm:spPr/>
      <dgm:t>
        <a:bodyPr/>
        <a:lstStyle/>
        <a:p>
          <a:endParaRPr lang="en-US"/>
        </a:p>
      </dgm:t>
    </dgm:pt>
    <dgm:pt modelId="{A9E93785-DA95-4DFC-9194-DE308B62C0CD}">
      <dgm:prSet/>
      <dgm:spPr/>
      <dgm:t>
        <a:bodyPr/>
        <a:lstStyle/>
        <a:p>
          <a:pPr rtl="0"/>
          <a:r>
            <a:rPr lang="de-DE" b="1" i="0" u="sng"/>
            <a:t>Προσαρμογή της διδασκαλίας: </a:t>
          </a:r>
          <a:r>
            <a:rPr lang="de-DE" b="0" i="0"/>
            <a:t>με την ερμηνεία των αποτελεσμάτων, μπορούν να γίνουν προσαρμογές στη διδασκαλία ώστε να ανταποκρίνεται καλύτερα στις ανάγκες των μαθητών. </a:t>
          </a:r>
          <a:endParaRPr lang="el-GR"/>
        </a:p>
      </dgm:t>
    </dgm:pt>
    <dgm:pt modelId="{75D2B036-AE6C-4F0E-BB3B-01882D4B8C6B}" type="parTrans" cxnId="{4CAB748E-E18B-4305-AC11-649A0B6DAD68}">
      <dgm:prSet/>
      <dgm:spPr/>
      <dgm:t>
        <a:bodyPr/>
        <a:lstStyle/>
        <a:p>
          <a:endParaRPr lang="en-US"/>
        </a:p>
      </dgm:t>
    </dgm:pt>
    <dgm:pt modelId="{109443B0-C0F5-4679-9CA8-A6223144BD0D}" type="sibTrans" cxnId="{4CAB748E-E18B-4305-AC11-649A0B6DAD68}">
      <dgm:prSet/>
      <dgm:spPr/>
      <dgm:t>
        <a:bodyPr/>
        <a:lstStyle/>
        <a:p>
          <a:endParaRPr lang="en-US"/>
        </a:p>
      </dgm:t>
    </dgm:pt>
    <dgm:pt modelId="{B04F5192-4B0D-4A8C-A60C-4789EF177A70}">
      <dgm:prSet/>
      <dgm:spPr/>
      <dgm:t>
        <a:bodyPr/>
        <a:lstStyle/>
        <a:p>
          <a:pPr rtl="0"/>
          <a:r>
            <a:rPr lang="de-DE" b="1" i="0" u="sng"/>
            <a:t>Βελτίωση των μαθησιακών αποτελεσμάτων: </a:t>
          </a:r>
          <a:r>
            <a:rPr lang="de-DE" b="0" i="0"/>
            <a:t>Η ερμηνεία των αποτελεσμάτων καθιστά δυνατή την κατανόηση του αντίκτυπου της έννοιας της ανεστραμμένης τάξης στα μαθησιακά αποτελέσματα. </a:t>
          </a:r>
          <a:endParaRPr lang="el-GR"/>
        </a:p>
      </dgm:t>
    </dgm:pt>
    <dgm:pt modelId="{FD088A0F-1B16-4DA7-8B26-31346D6632C3}" type="parTrans" cxnId="{3F36857A-402F-4149-B6A6-255A81F2DCEF}">
      <dgm:prSet/>
      <dgm:spPr/>
      <dgm:t>
        <a:bodyPr/>
        <a:lstStyle/>
        <a:p>
          <a:endParaRPr lang="en-US"/>
        </a:p>
      </dgm:t>
    </dgm:pt>
    <dgm:pt modelId="{B9B6508F-25C7-486F-B0AE-CA22112C836B}" type="sibTrans" cxnId="{3F36857A-402F-4149-B6A6-255A81F2DCEF}">
      <dgm:prSet/>
      <dgm:spPr/>
      <dgm:t>
        <a:bodyPr/>
        <a:lstStyle/>
        <a:p>
          <a:endParaRPr lang="en-US"/>
        </a:p>
      </dgm:t>
    </dgm:pt>
    <dgm:pt modelId="{996ACF31-717E-42FA-AC4E-5C4F60856BB6}">
      <dgm:prSet/>
      <dgm:spPr/>
      <dgm:t>
        <a:bodyPr/>
        <a:lstStyle/>
        <a:p>
          <a:pPr rtl="0"/>
          <a:r>
            <a:rPr lang="de-DE" b="1" i="0" u="sng"/>
            <a:t>Ανατροφοδότηση των εκπαιδευτικών και των μαθητών: </a:t>
          </a:r>
          <a:r>
            <a:rPr lang="de-DE" b="0" i="0"/>
            <a:t>Η ερμηνεία των αποτελεσμάτων παρέχει την ευκαιρία για ανατροφοδότηση των εκπαιδευτικών και των μαθητών. </a:t>
          </a:r>
          <a:endParaRPr lang="el-GR"/>
        </a:p>
      </dgm:t>
    </dgm:pt>
    <dgm:pt modelId="{6247D4C2-D124-47F9-953E-ACB57833C9A6}" type="parTrans" cxnId="{E72C2504-E9CE-4E7B-B6E4-FD5A2F25A12E}">
      <dgm:prSet/>
      <dgm:spPr/>
      <dgm:t>
        <a:bodyPr/>
        <a:lstStyle/>
        <a:p>
          <a:endParaRPr lang="en-US"/>
        </a:p>
      </dgm:t>
    </dgm:pt>
    <dgm:pt modelId="{1F135B7F-9E8D-4E5A-B610-4D9CC9593435}" type="sibTrans" cxnId="{E72C2504-E9CE-4E7B-B6E4-FD5A2F25A12E}">
      <dgm:prSet/>
      <dgm:spPr/>
      <dgm:t>
        <a:bodyPr/>
        <a:lstStyle/>
        <a:p>
          <a:endParaRPr lang="en-US"/>
        </a:p>
      </dgm:t>
    </dgm:pt>
    <dgm:pt modelId="{5231D5F4-FC89-4A70-897D-4FEF3348C1EE}">
      <dgm:prSet/>
      <dgm:spPr/>
      <dgm:t>
        <a:bodyPr/>
        <a:lstStyle/>
        <a:p>
          <a:pPr rtl="0"/>
          <a:r>
            <a:rPr lang="de-DE" b="1" i="0" u="sng"/>
            <a:t>Συνεχής βελτίωση</a:t>
          </a:r>
          <a:r>
            <a:rPr lang="de-DE" b="1" i="0"/>
            <a:t>: </a:t>
          </a:r>
          <a:r>
            <a:rPr lang="de-DE" b="0" i="0"/>
            <a:t>Η ερμηνεία των αποτελεσμάτων είναι ένα σημαντικό βήμα στη διαδικασία συνεχούς βελτίωσης της έννοιας της εναλλασσόμενης τάξης. </a:t>
          </a:r>
          <a:endParaRPr lang="el-GR"/>
        </a:p>
      </dgm:t>
    </dgm:pt>
    <dgm:pt modelId="{2A116D3B-0FB4-4B5C-9F68-236AFF0B6EC8}" type="parTrans" cxnId="{FEAAC02B-7C4D-419A-8602-6ECA0916D9B9}">
      <dgm:prSet/>
      <dgm:spPr/>
      <dgm:t>
        <a:bodyPr/>
        <a:lstStyle/>
        <a:p>
          <a:endParaRPr lang="en-US"/>
        </a:p>
      </dgm:t>
    </dgm:pt>
    <dgm:pt modelId="{B64BD0F1-A4F9-4BD3-8D2D-5F71F35072EF}" type="sibTrans" cxnId="{FEAAC02B-7C4D-419A-8602-6ECA0916D9B9}">
      <dgm:prSet/>
      <dgm:spPr/>
      <dgm:t>
        <a:bodyPr/>
        <a:lstStyle/>
        <a:p>
          <a:endParaRPr lang="en-US"/>
        </a:p>
      </dgm:t>
    </dgm:pt>
    <dgm:pt modelId="{D39238D8-E3EE-46E4-BA73-61FBB782E8ED}" type="pres">
      <dgm:prSet presAssocID="{ED54BBC1-6D06-423A-8CA5-986C9D9AF9A2}" presName="linear" presStyleCnt="0">
        <dgm:presLayoutVars>
          <dgm:animLvl val="lvl"/>
          <dgm:resizeHandles val="exact"/>
        </dgm:presLayoutVars>
      </dgm:prSet>
      <dgm:spPr/>
    </dgm:pt>
    <dgm:pt modelId="{6541192B-53DB-4A75-8C5E-0910A38D7F6C}" type="pres">
      <dgm:prSet presAssocID="{3FE803BA-9458-4D12-8653-C8B459E6F607}" presName="parentText" presStyleLbl="node1" presStyleIdx="0" presStyleCnt="5">
        <dgm:presLayoutVars>
          <dgm:chMax val="0"/>
          <dgm:bulletEnabled val="1"/>
        </dgm:presLayoutVars>
      </dgm:prSet>
      <dgm:spPr/>
    </dgm:pt>
    <dgm:pt modelId="{BB127979-684C-436C-8D67-3D26BCCDE54A}" type="pres">
      <dgm:prSet presAssocID="{3A9C20C3-B54E-40BD-8481-FF51AC51C51A}" presName="spacer" presStyleCnt="0"/>
      <dgm:spPr/>
    </dgm:pt>
    <dgm:pt modelId="{49859D30-1F25-478E-9404-760251D66D93}" type="pres">
      <dgm:prSet presAssocID="{A9E93785-DA95-4DFC-9194-DE308B62C0CD}" presName="parentText" presStyleLbl="node1" presStyleIdx="1" presStyleCnt="5">
        <dgm:presLayoutVars>
          <dgm:chMax val="0"/>
          <dgm:bulletEnabled val="1"/>
        </dgm:presLayoutVars>
      </dgm:prSet>
      <dgm:spPr/>
    </dgm:pt>
    <dgm:pt modelId="{1180D119-D79E-4855-921F-47284E226ACF}" type="pres">
      <dgm:prSet presAssocID="{109443B0-C0F5-4679-9CA8-A6223144BD0D}" presName="spacer" presStyleCnt="0"/>
      <dgm:spPr/>
    </dgm:pt>
    <dgm:pt modelId="{CA5D83F5-D511-4727-AF81-EACDCA4FFDC7}" type="pres">
      <dgm:prSet presAssocID="{B04F5192-4B0D-4A8C-A60C-4789EF177A70}" presName="parentText" presStyleLbl="node1" presStyleIdx="2" presStyleCnt="5">
        <dgm:presLayoutVars>
          <dgm:chMax val="0"/>
          <dgm:bulletEnabled val="1"/>
        </dgm:presLayoutVars>
      </dgm:prSet>
      <dgm:spPr/>
    </dgm:pt>
    <dgm:pt modelId="{6E15B19B-B0AE-4E49-BF3C-366A7ECB06B6}" type="pres">
      <dgm:prSet presAssocID="{B9B6508F-25C7-486F-B0AE-CA22112C836B}" presName="spacer" presStyleCnt="0"/>
      <dgm:spPr/>
    </dgm:pt>
    <dgm:pt modelId="{1538709F-55C0-47F7-9504-BC9D16500779}" type="pres">
      <dgm:prSet presAssocID="{996ACF31-717E-42FA-AC4E-5C4F60856BB6}" presName="parentText" presStyleLbl="node1" presStyleIdx="3" presStyleCnt="5">
        <dgm:presLayoutVars>
          <dgm:chMax val="0"/>
          <dgm:bulletEnabled val="1"/>
        </dgm:presLayoutVars>
      </dgm:prSet>
      <dgm:spPr/>
    </dgm:pt>
    <dgm:pt modelId="{7BF00495-6120-4FD0-8156-1B4F43D893DD}" type="pres">
      <dgm:prSet presAssocID="{1F135B7F-9E8D-4E5A-B610-4D9CC9593435}" presName="spacer" presStyleCnt="0"/>
      <dgm:spPr/>
    </dgm:pt>
    <dgm:pt modelId="{C5CFB472-8AF1-4925-AD1E-ABB55C058FF8}" type="pres">
      <dgm:prSet presAssocID="{5231D5F4-FC89-4A70-897D-4FEF3348C1EE}" presName="parentText" presStyleLbl="node1" presStyleIdx="4" presStyleCnt="5">
        <dgm:presLayoutVars>
          <dgm:chMax val="0"/>
          <dgm:bulletEnabled val="1"/>
        </dgm:presLayoutVars>
      </dgm:prSet>
      <dgm:spPr/>
    </dgm:pt>
  </dgm:ptLst>
  <dgm:cxnLst>
    <dgm:cxn modelId="{E72C2504-E9CE-4E7B-B6E4-FD5A2F25A12E}" srcId="{ED54BBC1-6D06-423A-8CA5-986C9D9AF9A2}" destId="{996ACF31-717E-42FA-AC4E-5C4F60856BB6}" srcOrd="3" destOrd="0" parTransId="{6247D4C2-D124-47F9-953E-ACB57833C9A6}" sibTransId="{1F135B7F-9E8D-4E5A-B610-4D9CC9593435}"/>
    <dgm:cxn modelId="{C264AF17-DE2D-4743-A78F-82613CD4940E}" type="presOf" srcId="{996ACF31-717E-42FA-AC4E-5C4F60856BB6}" destId="{1538709F-55C0-47F7-9504-BC9D16500779}" srcOrd="0" destOrd="0" presId="urn:microsoft.com/office/officeart/2005/8/layout/vList2"/>
    <dgm:cxn modelId="{AC36EB25-F329-42F9-BA9E-2AA05C89A014}" srcId="{ED54BBC1-6D06-423A-8CA5-986C9D9AF9A2}" destId="{3FE803BA-9458-4D12-8653-C8B459E6F607}" srcOrd="0" destOrd="0" parTransId="{15CD4C14-A12F-4E4D-9772-E2F1B431499A}" sibTransId="{3A9C20C3-B54E-40BD-8481-FF51AC51C51A}"/>
    <dgm:cxn modelId="{FEAAC02B-7C4D-419A-8602-6ECA0916D9B9}" srcId="{ED54BBC1-6D06-423A-8CA5-986C9D9AF9A2}" destId="{5231D5F4-FC89-4A70-897D-4FEF3348C1EE}" srcOrd="4" destOrd="0" parTransId="{2A116D3B-0FB4-4B5C-9F68-236AFF0B6EC8}" sibTransId="{B64BD0F1-A4F9-4BD3-8D2D-5F71F35072EF}"/>
    <dgm:cxn modelId="{F7F8EF3D-2CC8-4C81-B28C-DBF010C857C6}" type="presOf" srcId="{B04F5192-4B0D-4A8C-A60C-4789EF177A70}" destId="{CA5D83F5-D511-4727-AF81-EACDCA4FFDC7}" srcOrd="0" destOrd="0" presId="urn:microsoft.com/office/officeart/2005/8/layout/vList2"/>
    <dgm:cxn modelId="{854A5F42-D816-4999-9692-FA89C66FE12A}" type="presOf" srcId="{A9E93785-DA95-4DFC-9194-DE308B62C0CD}" destId="{49859D30-1F25-478E-9404-760251D66D93}" srcOrd="0" destOrd="0" presId="urn:microsoft.com/office/officeart/2005/8/layout/vList2"/>
    <dgm:cxn modelId="{B94E836D-A4F0-4D7D-90E4-6EF95E00B8B6}" type="presOf" srcId="{3FE803BA-9458-4D12-8653-C8B459E6F607}" destId="{6541192B-53DB-4A75-8C5E-0910A38D7F6C}" srcOrd="0" destOrd="0" presId="urn:microsoft.com/office/officeart/2005/8/layout/vList2"/>
    <dgm:cxn modelId="{3F36857A-402F-4149-B6A6-255A81F2DCEF}" srcId="{ED54BBC1-6D06-423A-8CA5-986C9D9AF9A2}" destId="{B04F5192-4B0D-4A8C-A60C-4789EF177A70}" srcOrd="2" destOrd="0" parTransId="{FD088A0F-1B16-4DA7-8B26-31346D6632C3}" sibTransId="{B9B6508F-25C7-486F-B0AE-CA22112C836B}"/>
    <dgm:cxn modelId="{4CAB748E-E18B-4305-AC11-649A0B6DAD68}" srcId="{ED54BBC1-6D06-423A-8CA5-986C9D9AF9A2}" destId="{A9E93785-DA95-4DFC-9194-DE308B62C0CD}" srcOrd="1" destOrd="0" parTransId="{75D2B036-AE6C-4F0E-BB3B-01882D4B8C6B}" sibTransId="{109443B0-C0F5-4679-9CA8-A6223144BD0D}"/>
    <dgm:cxn modelId="{5C4853E2-F06F-455C-97D1-01763EAB519F}" type="presOf" srcId="{ED54BBC1-6D06-423A-8CA5-986C9D9AF9A2}" destId="{D39238D8-E3EE-46E4-BA73-61FBB782E8ED}" srcOrd="0" destOrd="0" presId="urn:microsoft.com/office/officeart/2005/8/layout/vList2"/>
    <dgm:cxn modelId="{379A01FC-9294-4197-AE85-9BC4AA8170EE}" type="presOf" srcId="{5231D5F4-FC89-4A70-897D-4FEF3348C1EE}" destId="{C5CFB472-8AF1-4925-AD1E-ABB55C058FF8}" srcOrd="0" destOrd="0" presId="urn:microsoft.com/office/officeart/2005/8/layout/vList2"/>
    <dgm:cxn modelId="{35EB1FBC-0CAF-454C-ABDB-A37C04098420}" type="presParOf" srcId="{D39238D8-E3EE-46E4-BA73-61FBB782E8ED}" destId="{6541192B-53DB-4A75-8C5E-0910A38D7F6C}" srcOrd="0" destOrd="0" presId="urn:microsoft.com/office/officeart/2005/8/layout/vList2"/>
    <dgm:cxn modelId="{41EA2188-1690-460A-9FF1-8E2D139E4616}" type="presParOf" srcId="{D39238D8-E3EE-46E4-BA73-61FBB782E8ED}" destId="{BB127979-684C-436C-8D67-3D26BCCDE54A}" srcOrd="1" destOrd="0" presId="urn:microsoft.com/office/officeart/2005/8/layout/vList2"/>
    <dgm:cxn modelId="{8C03E03F-D719-4D52-93CE-24C8D3B95CE6}" type="presParOf" srcId="{D39238D8-E3EE-46E4-BA73-61FBB782E8ED}" destId="{49859D30-1F25-478E-9404-760251D66D93}" srcOrd="2" destOrd="0" presId="urn:microsoft.com/office/officeart/2005/8/layout/vList2"/>
    <dgm:cxn modelId="{9D23BD6D-67A9-45A9-84C8-C07AF19B9229}" type="presParOf" srcId="{D39238D8-E3EE-46E4-BA73-61FBB782E8ED}" destId="{1180D119-D79E-4855-921F-47284E226ACF}" srcOrd="3" destOrd="0" presId="urn:microsoft.com/office/officeart/2005/8/layout/vList2"/>
    <dgm:cxn modelId="{CDBFE194-1663-4BAA-97B6-4E7E171BF649}" type="presParOf" srcId="{D39238D8-E3EE-46E4-BA73-61FBB782E8ED}" destId="{CA5D83F5-D511-4727-AF81-EACDCA4FFDC7}" srcOrd="4" destOrd="0" presId="urn:microsoft.com/office/officeart/2005/8/layout/vList2"/>
    <dgm:cxn modelId="{99326F5C-8C83-4321-BA92-A803560FCCAB}" type="presParOf" srcId="{D39238D8-E3EE-46E4-BA73-61FBB782E8ED}" destId="{6E15B19B-B0AE-4E49-BF3C-366A7ECB06B6}" srcOrd="5" destOrd="0" presId="urn:microsoft.com/office/officeart/2005/8/layout/vList2"/>
    <dgm:cxn modelId="{55DFDE5A-7517-4EA6-A682-40EDD3B35DCB}" type="presParOf" srcId="{D39238D8-E3EE-46E4-BA73-61FBB782E8ED}" destId="{1538709F-55C0-47F7-9504-BC9D16500779}" srcOrd="6" destOrd="0" presId="urn:microsoft.com/office/officeart/2005/8/layout/vList2"/>
    <dgm:cxn modelId="{9108ABE4-67FB-46FB-9194-FE24D04F2327}" type="presParOf" srcId="{D39238D8-E3EE-46E4-BA73-61FBB782E8ED}" destId="{7BF00495-6120-4FD0-8156-1B4F43D893DD}" srcOrd="7" destOrd="0" presId="urn:microsoft.com/office/officeart/2005/8/layout/vList2"/>
    <dgm:cxn modelId="{D9E70A3A-E35B-426D-8B81-E32D202A0261}" type="presParOf" srcId="{D39238D8-E3EE-46E4-BA73-61FBB782E8ED}" destId="{C5CFB472-8AF1-4925-AD1E-ABB55C058FF8}"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EBF790-6A17-4249-857E-892F86783BC1}" type="doc">
      <dgm:prSet loTypeId="urn:microsoft.com/office/officeart/2005/8/layout/hList7" loCatId="list" qsTypeId="urn:microsoft.com/office/officeart/2005/8/quickstyle/3d3" qsCatId="3D" csTypeId="urn:microsoft.com/office/officeart/2005/8/colors/colorful1" csCatId="colorful" phldr="1"/>
      <dgm:spPr/>
      <dgm:t>
        <a:bodyPr/>
        <a:lstStyle/>
        <a:p>
          <a:endParaRPr lang="en-US"/>
        </a:p>
      </dgm:t>
    </dgm:pt>
    <dgm:pt modelId="{9361DF5F-FB6D-4B15-8D83-60F3C1ECA868}">
      <dgm:prSet/>
      <dgm:spPr/>
      <dgm:t>
        <a:bodyPr/>
        <a:lstStyle/>
        <a:p>
          <a:pPr rtl="0"/>
          <a:r>
            <a:rPr lang="de-DE" b="1" i="0" u="sng" dirty="0"/>
            <a:t>Μέτρηση της επιτυχίας των μαθητών: </a:t>
          </a:r>
        </a:p>
        <a:p>
          <a:pPr rtl="0"/>
          <a:r>
            <a:rPr lang="de-DE" b="0" i="0" dirty="0"/>
            <a:t>Μία από τις μεγαλύτερες προκλήσεις στην αξιολόγηση των μοντέλων </a:t>
          </a:r>
          <a:r>
            <a:rPr lang="el-GR" b="0" i="0" dirty="0" err="1"/>
            <a:t>ανεστραμμένω</a:t>
          </a:r>
          <a:r>
            <a:rPr lang="de-DE" b="0" i="0" dirty="0"/>
            <a:t>ν τάξεων είναι η μέτρηση της επιτυχίας των μαθητών. Μπορεί να είναι δύσκολο να βρεθούν αντικειμενικά και αξιόπιστα μέτρα για την αξιολόγηση της προόδου και των επιδόσεων των μαθητών. Οι παραδοσιακές μέθοδοι αξιολόγησης, όπως τα τεστ και οι βαθμοί, μπορεί να μην επαρκούν για να αποτυπώσουν την πραγματική μαθησιακή επιτυχία στην ανεστραμμένη τάξη.</a:t>
          </a:r>
          <a:endParaRPr lang="el-GR" dirty="0"/>
        </a:p>
      </dgm:t>
    </dgm:pt>
    <dgm:pt modelId="{9BFDD8B2-D879-4BA2-B949-38B98238585B}" type="parTrans" cxnId="{D073D62E-F928-443E-A302-9DFFC806160F}">
      <dgm:prSet/>
      <dgm:spPr/>
      <dgm:t>
        <a:bodyPr/>
        <a:lstStyle/>
        <a:p>
          <a:endParaRPr lang="en-US"/>
        </a:p>
      </dgm:t>
    </dgm:pt>
    <dgm:pt modelId="{06688FF0-1B16-419F-9F01-C9EDD846953D}" type="sibTrans" cxnId="{D073D62E-F928-443E-A302-9DFFC806160F}">
      <dgm:prSet/>
      <dgm:spPr/>
      <dgm:t>
        <a:bodyPr/>
        <a:lstStyle/>
        <a:p>
          <a:endParaRPr lang="en-US"/>
        </a:p>
      </dgm:t>
    </dgm:pt>
    <dgm:pt modelId="{55C78DB1-16FF-4264-986B-2B5970EC670C}">
      <dgm:prSet/>
      <dgm:spPr/>
      <dgm:t>
        <a:bodyPr/>
        <a:lstStyle/>
        <a:p>
          <a:pPr rtl="0"/>
          <a:r>
            <a:rPr lang="de-DE" b="1" i="0" u="sng" dirty="0"/>
            <a:t>Ομάδες ελέγχου και σύγκρισης: </a:t>
          </a:r>
        </a:p>
        <a:p>
          <a:pPr rtl="0"/>
          <a:r>
            <a:rPr lang="de-DE" b="0" i="0" dirty="0"/>
            <a:t>Προκειμένου να αξιολογηθεί η αποτελεσματικότητα του μοντέλου της ανεστραμμένης τάξης, είναι σημαντικό να δημιουργηθούν ομάδες ελέγχου ή ομάδες σύγκρισης. Αυτό επιτρέπει τη σύγκριση των μαθησιακών αποτελεσμάτων και άλλων σχετικών παραγόντων μεταξύ των ομάδων. Ωστόσο, η δημιουργία τέτοιων ομάδων μπορεί να αποτελέσει πρόκληση, ιδίως όσον αφορά την πρόσβαση σε πόρους και την οργάνωση των μαθημάτων.</a:t>
          </a:r>
          <a:endParaRPr lang="el-GR" dirty="0"/>
        </a:p>
      </dgm:t>
    </dgm:pt>
    <dgm:pt modelId="{D16CA5DB-D28A-4A7C-9CAB-ABF79166D736}" type="parTrans" cxnId="{28BE8359-71DE-4729-AF8F-82D580029668}">
      <dgm:prSet/>
      <dgm:spPr/>
      <dgm:t>
        <a:bodyPr/>
        <a:lstStyle/>
        <a:p>
          <a:endParaRPr lang="en-US"/>
        </a:p>
      </dgm:t>
    </dgm:pt>
    <dgm:pt modelId="{3E2A5C00-679A-4191-B94D-EA414ADCD525}" type="sibTrans" cxnId="{28BE8359-71DE-4729-AF8F-82D580029668}">
      <dgm:prSet/>
      <dgm:spPr/>
      <dgm:t>
        <a:bodyPr/>
        <a:lstStyle/>
        <a:p>
          <a:endParaRPr lang="en-US"/>
        </a:p>
      </dgm:t>
    </dgm:pt>
    <dgm:pt modelId="{C07FE066-D321-440C-8F3C-F1C55A7FA6B2}" type="pres">
      <dgm:prSet presAssocID="{14EBF790-6A17-4249-857E-892F86783BC1}" presName="Name0" presStyleCnt="0">
        <dgm:presLayoutVars>
          <dgm:dir/>
          <dgm:resizeHandles val="exact"/>
        </dgm:presLayoutVars>
      </dgm:prSet>
      <dgm:spPr/>
    </dgm:pt>
    <dgm:pt modelId="{B7C03A3A-0EE3-428A-82EC-38CB80FDB031}" type="pres">
      <dgm:prSet presAssocID="{14EBF790-6A17-4249-857E-892F86783BC1}" presName="fgShape" presStyleLbl="fgShp" presStyleIdx="0" presStyleCnt="1"/>
      <dgm:spPr/>
    </dgm:pt>
    <dgm:pt modelId="{72349566-7855-421C-A3E1-27B59F3C513A}" type="pres">
      <dgm:prSet presAssocID="{14EBF790-6A17-4249-857E-892F86783BC1}" presName="linComp" presStyleCnt="0"/>
      <dgm:spPr/>
    </dgm:pt>
    <dgm:pt modelId="{2EA37E84-3E60-460E-879D-06D1D19D851A}" type="pres">
      <dgm:prSet presAssocID="{9361DF5F-FB6D-4B15-8D83-60F3C1ECA868}" presName="compNode" presStyleCnt="0"/>
      <dgm:spPr/>
    </dgm:pt>
    <dgm:pt modelId="{72AF8BDF-0741-4664-9937-5578FE935E64}" type="pres">
      <dgm:prSet presAssocID="{9361DF5F-FB6D-4B15-8D83-60F3C1ECA868}" presName="bkgdShape" presStyleLbl="node1" presStyleIdx="0" presStyleCnt="2"/>
      <dgm:spPr/>
    </dgm:pt>
    <dgm:pt modelId="{D2636F27-7E63-49C6-B137-4293094AE552}" type="pres">
      <dgm:prSet presAssocID="{9361DF5F-FB6D-4B15-8D83-60F3C1ECA868}" presName="nodeTx" presStyleLbl="node1" presStyleIdx="0" presStyleCnt="2">
        <dgm:presLayoutVars>
          <dgm:bulletEnabled val="1"/>
        </dgm:presLayoutVars>
      </dgm:prSet>
      <dgm:spPr/>
    </dgm:pt>
    <dgm:pt modelId="{8B60CFE1-A045-4277-AF95-B3981B165806}" type="pres">
      <dgm:prSet presAssocID="{9361DF5F-FB6D-4B15-8D83-60F3C1ECA868}" presName="invisiNode" presStyleLbl="node1" presStyleIdx="0" presStyleCnt="2"/>
      <dgm:spPr/>
    </dgm:pt>
    <dgm:pt modelId="{D0F21253-086E-41DF-878E-95C0445D5ADC}" type="pres">
      <dgm:prSet presAssocID="{9361DF5F-FB6D-4B15-8D83-60F3C1ECA868}" presName="imagNode" presStyleLbl="fgImgPlace1" presStyleIdx="0" presStyleCnt="2"/>
      <dgm:spPr/>
    </dgm:pt>
    <dgm:pt modelId="{293B7979-61EC-485D-A658-DC8A40E49236}" type="pres">
      <dgm:prSet presAssocID="{06688FF0-1B16-419F-9F01-C9EDD846953D}" presName="sibTrans" presStyleLbl="sibTrans2D1" presStyleIdx="0" presStyleCnt="0"/>
      <dgm:spPr/>
    </dgm:pt>
    <dgm:pt modelId="{1D5912E6-9B1B-410A-A8B8-8A8AAB872D2D}" type="pres">
      <dgm:prSet presAssocID="{55C78DB1-16FF-4264-986B-2B5970EC670C}" presName="compNode" presStyleCnt="0"/>
      <dgm:spPr/>
    </dgm:pt>
    <dgm:pt modelId="{567A0234-8F9E-4CD9-8C62-DBD07351DFF8}" type="pres">
      <dgm:prSet presAssocID="{55C78DB1-16FF-4264-986B-2B5970EC670C}" presName="bkgdShape" presStyleLbl="node1" presStyleIdx="1" presStyleCnt="2"/>
      <dgm:spPr/>
    </dgm:pt>
    <dgm:pt modelId="{75416E9A-5861-422D-B6B7-7899B3FBEF3C}" type="pres">
      <dgm:prSet presAssocID="{55C78DB1-16FF-4264-986B-2B5970EC670C}" presName="nodeTx" presStyleLbl="node1" presStyleIdx="1" presStyleCnt="2">
        <dgm:presLayoutVars>
          <dgm:bulletEnabled val="1"/>
        </dgm:presLayoutVars>
      </dgm:prSet>
      <dgm:spPr/>
    </dgm:pt>
    <dgm:pt modelId="{5F75D4DB-520E-4CAC-8645-CC64B6EB9170}" type="pres">
      <dgm:prSet presAssocID="{55C78DB1-16FF-4264-986B-2B5970EC670C}" presName="invisiNode" presStyleLbl="node1" presStyleIdx="1" presStyleCnt="2"/>
      <dgm:spPr/>
    </dgm:pt>
    <dgm:pt modelId="{8CC46313-352C-409A-B6C5-CE44148EEE56}" type="pres">
      <dgm:prSet presAssocID="{55C78DB1-16FF-4264-986B-2B5970EC670C}" presName="imagNode" presStyleLbl="fgImgPlace1" presStyleIdx="1" presStyleCnt="2"/>
      <dgm:spPr/>
    </dgm:pt>
  </dgm:ptLst>
  <dgm:cxnLst>
    <dgm:cxn modelId="{13CAA101-1F1D-4FB8-870A-039B7E19D8EE}" type="presOf" srcId="{55C78DB1-16FF-4264-986B-2B5970EC670C}" destId="{75416E9A-5861-422D-B6B7-7899B3FBEF3C}" srcOrd="1" destOrd="0" presId="urn:microsoft.com/office/officeart/2005/8/layout/hList7"/>
    <dgm:cxn modelId="{D073D62E-F928-443E-A302-9DFFC806160F}" srcId="{14EBF790-6A17-4249-857E-892F86783BC1}" destId="{9361DF5F-FB6D-4B15-8D83-60F3C1ECA868}" srcOrd="0" destOrd="0" parTransId="{9BFDD8B2-D879-4BA2-B949-38B98238585B}" sibTransId="{06688FF0-1B16-419F-9F01-C9EDD846953D}"/>
    <dgm:cxn modelId="{C8215D36-1A10-4214-AD7E-79F83C3BE78B}" type="presOf" srcId="{06688FF0-1B16-419F-9F01-C9EDD846953D}" destId="{293B7979-61EC-485D-A658-DC8A40E49236}" srcOrd="0" destOrd="0" presId="urn:microsoft.com/office/officeart/2005/8/layout/hList7"/>
    <dgm:cxn modelId="{004F7F48-1BA7-421E-B23C-44D11A981CC9}" type="presOf" srcId="{55C78DB1-16FF-4264-986B-2B5970EC670C}" destId="{567A0234-8F9E-4CD9-8C62-DBD07351DFF8}" srcOrd="0" destOrd="0" presId="urn:microsoft.com/office/officeart/2005/8/layout/hList7"/>
    <dgm:cxn modelId="{5822BA71-F774-4F21-B7C8-70039A96BEE1}" type="presOf" srcId="{14EBF790-6A17-4249-857E-892F86783BC1}" destId="{C07FE066-D321-440C-8F3C-F1C55A7FA6B2}" srcOrd="0" destOrd="0" presId="urn:microsoft.com/office/officeart/2005/8/layout/hList7"/>
    <dgm:cxn modelId="{28BE8359-71DE-4729-AF8F-82D580029668}" srcId="{14EBF790-6A17-4249-857E-892F86783BC1}" destId="{55C78DB1-16FF-4264-986B-2B5970EC670C}" srcOrd="1" destOrd="0" parTransId="{D16CA5DB-D28A-4A7C-9CAB-ABF79166D736}" sibTransId="{3E2A5C00-679A-4191-B94D-EA414ADCD525}"/>
    <dgm:cxn modelId="{2F0B26C4-29A4-49FB-8540-8E8033BC18EE}" type="presOf" srcId="{9361DF5F-FB6D-4B15-8D83-60F3C1ECA868}" destId="{D2636F27-7E63-49C6-B137-4293094AE552}" srcOrd="1" destOrd="0" presId="urn:microsoft.com/office/officeart/2005/8/layout/hList7"/>
    <dgm:cxn modelId="{E07B79EC-C6F0-4F86-91B7-486D3371BD1B}" type="presOf" srcId="{9361DF5F-FB6D-4B15-8D83-60F3C1ECA868}" destId="{72AF8BDF-0741-4664-9937-5578FE935E64}" srcOrd="0" destOrd="0" presId="urn:microsoft.com/office/officeart/2005/8/layout/hList7"/>
    <dgm:cxn modelId="{018A9446-70E9-4FBA-8022-F153C527F197}" type="presParOf" srcId="{C07FE066-D321-440C-8F3C-F1C55A7FA6B2}" destId="{B7C03A3A-0EE3-428A-82EC-38CB80FDB031}" srcOrd="0" destOrd="0" presId="urn:microsoft.com/office/officeart/2005/8/layout/hList7"/>
    <dgm:cxn modelId="{239C4519-25E6-4EE7-A390-37FA949DD776}" type="presParOf" srcId="{C07FE066-D321-440C-8F3C-F1C55A7FA6B2}" destId="{72349566-7855-421C-A3E1-27B59F3C513A}" srcOrd="1" destOrd="0" presId="urn:microsoft.com/office/officeart/2005/8/layout/hList7"/>
    <dgm:cxn modelId="{536D3D06-ACC2-41EB-A19D-9A3B8C5296FB}" type="presParOf" srcId="{72349566-7855-421C-A3E1-27B59F3C513A}" destId="{2EA37E84-3E60-460E-879D-06D1D19D851A}" srcOrd="0" destOrd="0" presId="urn:microsoft.com/office/officeart/2005/8/layout/hList7"/>
    <dgm:cxn modelId="{A1415B7A-93ED-4ECE-AA79-E1ADA4151E66}" type="presParOf" srcId="{2EA37E84-3E60-460E-879D-06D1D19D851A}" destId="{72AF8BDF-0741-4664-9937-5578FE935E64}" srcOrd="0" destOrd="0" presId="urn:microsoft.com/office/officeart/2005/8/layout/hList7"/>
    <dgm:cxn modelId="{FF9C4C71-33ED-442F-AD4A-546DE6DC7FE9}" type="presParOf" srcId="{2EA37E84-3E60-460E-879D-06D1D19D851A}" destId="{D2636F27-7E63-49C6-B137-4293094AE552}" srcOrd="1" destOrd="0" presId="urn:microsoft.com/office/officeart/2005/8/layout/hList7"/>
    <dgm:cxn modelId="{61A46A52-D4B4-4D57-9748-5C0F86C81338}" type="presParOf" srcId="{2EA37E84-3E60-460E-879D-06D1D19D851A}" destId="{8B60CFE1-A045-4277-AF95-B3981B165806}" srcOrd="2" destOrd="0" presId="urn:microsoft.com/office/officeart/2005/8/layout/hList7"/>
    <dgm:cxn modelId="{2B3EABAE-608B-42F7-8A35-A5ACC5E72C61}" type="presParOf" srcId="{2EA37E84-3E60-460E-879D-06D1D19D851A}" destId="{D0F21253-086E-41DF-878E-95C0445D5ADC}" srcOrd="3" destOrd="0" presId="urn:microsoft.com/office/officeart/2005/8/layout/hList7"/>
    <dgm:cxn modelId="{6BD16D4E-14D1-4A5E-AD3A-F1A560A12B64}" type="presParOf" srcId="{72349566-7855-421C-A3E1-27B59F3C513A}" destId="{293B7979-61EC-485D-A658-DC8A40E49236}" srcOrd="1" destOrd="0" presId="urn:microsoft.com/office/officeart/2005/8/layout/hList7"/>
    <dgm:cxn modelId="{3B86BBB1-D0BA-48A2-A289-A6B6CF117080}" type="presParOf" srcId="{72349566-7855-421C-A3E1-27B59F3C513A}" destId="{1D5912E6-9B1B-410A-A8B8-8A8AAB872D2D}" srcOrd="2" destOrd="0" presId="urn:microsoft.com/office/officeart/2005/8/layout/hList7"/>
    <dgm:cxn modelId="{7CA47FA5-0847-455F-9E29-E9848E0C24F8}" type="presParOf" srcId="{1D5912E6-9B1B-410A-A8B8-8A8AAB872D2D}" destId="{567A0234-8F9E-4CD9-8C62-DBD07351DFF8}" srcOrd="0" destOrd="0" presId="urn:microsoft.com/office/officeart/2005/8/layout/hList7"/>
    <dgm:cxn modelId="{C976C230-7DB6-463C-AAEB-F6350078E659}" type="presParOf" srcId="{1D5912E6-9B1B-410A-A8B8-8A8AAB872D2D}" destId="{75416E9A-5861-422D-B6B7-7899B3FBEF3C}" srcOrd="1" destOrd="0" presId="urn:microsoft.com/office/officeart/2005/8/layout/hList7"/>
    <dgm:cxn modelId="{2E28F0BF-2A48-4BFA-A54E-A619FA89B78C}" type="presParOf" srcId="{1D5912E6-9B1B-410A-A8B8-8A8AAB872D2D}" destId="{5F75D4DB-520E-4CAC-8645-CC64B6EB9170}" srcOrd="2" destOrd="0" presId="urn:microsoft.com/office/officeart/2005/8/layout/hList7"/>
    <dgm:cxn modelId="{5B723BC1-F218-4D24-A02F-57E6DD1EC4EB}" type="presParOf" srcId="{1D5912E6-9B1B-410A-A8B8-8A8AAB872D2D}" destId="{8CC46313-352C-409A-B6C5-CE44148EEE56}"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760BE-8103-4A4D-94EA-992160D06BDC}">
      <dsp:nvSpPr>
        <dsp:cNvPr id="0" name=""/>
        <dsp:cNvSpPr/>
      </dsp:nvSpPr>
      <dsp:spPr>
        <a:xfrm>
          <a:off x="1582340" y="3149"/>
          <a:ext cx="3994787" cy="2396872"/>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i="0" u="sng" kern="1200" dirty="0"/>
            <a:t>1. Ανασκόπηση της μαθησιακής προόδου</a:t>
          </a:r>
          <a:r>
            <a:rPr lang="de-DE" sz="2000" b="1" i="0" u="none" kern="1200" dirty="0"/>
            <a:t>: </a:t>
          </a:r>
        </a:p>
        <a:p>
          <a:pPr marL="0" lvl="0" indent="0" algn="ctr" defTabSz="889000" rtl="0">
            <a:lnSpc>
              <a:spcPct val="90000"/>
            </a:lnSpc>
            <a:spcBef>
              <a:spcPct val="0"/>
            </a:spcBef>
            <a:spcAft>
              <a:spcPct val="35000"/>
            </a:spcAft>
            <a:buNone/>
          </a:pPr>
          <a:r>
            <a:rPr lang="de-DE" sz="2000" b="0" i="0" kern="1200" dirty="0"/>
            <a:t>Η αξιολόγηση επιτρέπει στους εκπαιδευτικούς να ελέγχουν την πρόοδο των μαθητών και να διαπιστώνουν αν έχουν κατανοήσει το μαθησιακό περιεχόμενο.</a:t>
          </a:r>
          <a:endParaRPr lang="el-GR" sz="2000" kern="1200" dirty="0"/>
        </a:p>
      </dsp:txBody>
      <dsp:txXfrm>
        <a:off x="1582340" y="3149"/>
        <a:ext cx="3994787" cy="2396872"/>
      </dsp:txXfrm>
    </dsp:sp>
    <dsp:sp modelId="{5943DF60-8E60-4A24-8152-415F778306A4}">
      <dsp:nvSpPr>
        <dsp:cNvPr id="0" name=""/>
        <dsp:cNvSpPr/>
      </dsp:nvSpPr>
      <dsp:spPr>
        <a:xfrm>
          <a:off x="5976606" y="3149"/>
          <a:ext cx="3994787" cy="2396872"/>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i="0" u="sng" kern="1200" dirty="0"/>
            <a:t>2. Προσδιορισμός των αδύναμων σημείων</a:t>
          </a:r>
          <a:r>
            <a:rPr lang="de-DE" sz="2000" b="1" i="0" u="none" kern="1200" dirty="0"/>
            <a:t>: </a:t>
          </a:r>
        </a:p>
        <a:p>
          <a:pPr marL="0" lvl="0" indent="0" algn="ctr" defTabSz="889000" rtl="0">
            <a:lnSpc>
              <a:spcPct val="90000"/>
            </a:lnSpc>
            <a:spcBef>
              <a:spcPct val="0"/>
            </a:spcBef>
            <a:spcAft>
              <a:spcPct val="35000"/>
            </a:spcAft>
            <a:buNone/>
          </a:pPr>
          <a:r>
            <a:rPr lang="de-DE" sz="2000" b="0" i="0" kern="1200" dirty="0"/>
            <a:t>Η αξιολόγηση βοηθά στον εντοπισμό των αδυναμιών της μαθησιακής διαδικασίας. </a:t>
          </a:r>
          <a:endParaRPr lang="el-GR" sz="2000" kern="1200" dirty="0"/>
        </a:p>
      </dsp:txBody>
      <dsp:txXfrm>
        <a:off x="5976606" y="3149"/>
        <a:ext cx="3994787" cy="2396872"/>
      </dsp:txXfrm>
    </dsp:sp>
    <dsp:sp modelId="{DA7D527C-32E7-4AF9-8444-99B2AD1373C9}">
      <dsp:nvSpPr>
        <dsp:cNvPr id="0" name=""/>
        <dsp:cNvSpPr/>
      </dsp:nvSpPr>
      <dsp:spPr>
        <a:xfrm>
          <a:off x="10370872" y="3149"/>
          <a:ext cx="3994787" cy="2396872"/>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i="0" u="sng" kern="1200" dirty="0"/>
            <a:t>3. Προσαρμογή μαθημάτων</a:t>
          </a:r>
          <a:r>
            <a:rPr lang="de-DE" sz="2000" b="0" i="0" kern="1200" dirty="0"/>
            <a:t>: </a:t>
          </a:r>
        </a:p>
        <a:p>
          <a:pPr marL="0" lvl="0" indent="0" algn="ctr" defTabSz="889000" rtl="0">
            <a:lnSpc>
              <a:spcPct val="90000"/>
            </a:lnSpc>
            <a:spcBef>
              <a:spcPct val="0"/>
            </a:spcBef>
            <a:spcAft>
              <a:spcPct val="35000"/>
            </a:spcAft>
            <a:buNone/>
          </a:pPr>
          <a:r>
            <a:rPr lang="de-DE" sz="2000" b="0" i="0" kern="1200" dirty="0"/>
            <a:t>Η αξιολόγηση επιτρέπει στους εκπαιδευτικούς να προσαρμόζουν τα μαθήματα στις ανάγκες των μαθητών. </a:t>
          </a:r>
          <a:endParaRPr lang="el-GR" sz="2000" kern="1200" dirty="0"/>
        </a:p>
      </dsp:txBody>
      <dsp:txXfrm>
        <a:off x="10370872" y="3149"/>
        <a:ext cx="3994787" cy="2396872"/>
      </dsp:txXfrm>
    </dsp:sp>
    <dsp:sp modelId="{BB82C04C-ED8D-4788-B32F-84FDF7278D6D}">
      <dsp:nvSpPr>
        <dsp:cNvPr id="0" name=""/>
        <dsp:cNvSpPr/>
      </dsp:nvSpPr>
      <dsp:spPr>
        <a:xfrm>
          <a:off x="3779473" y="2799500"/>
          <a:ext cx="3994787" cy="239687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i="0" u="sng" kern="1200" dirty="0"/>
            <a:t>4. Κίνητρα των μαθητών</a:t>
          </a:r>
          <a:r>
            <a:rPr lang="de-DE" sz="2000" b="1" i="0" u="none" kern="1200" dirty="0"/>
            <a:t>: </a:t>
          </a:r>
        </a:p>
        <a:p>
          <a:pPr marL="0" lvl="0" indent="0" algn="ctr" defTabSz="889000" rtl="0">
            <a:lnSpc>
              <a:spcPct val="90000"/>
            </a:lnSpc>
            <a:spcBef>
              <a:spcPct val="0"/>
            </a:spcBef>
            <a:spcAft>
              <a:spcPct val="35000"/>
            </a:spcAft>
            <a:buNone/>
          </a:pPr>
          <a:r>
            <a:rPr lang="de-DE" sz="2000" b="0" i="0" kern="1200" dirty="0"/>
            <a:t>Η αξιολόγηση μπορεί να αυξήσει τα κίνητρα των μαθητών, καθώς μπορούν να δουν πόσο μακριά έχουν φτάσει και ποια πρόοδο έχουν σημειώσει.</a:t>
          </a:r>
          <a:endParaRPr lang="el-GR" sz="2000" kern="1200" dirty="0"/>
        </a:p>
      </dsp:txBody>
      <dsp:txXfrm>
        <a:off x="3779473" y="2799500"/>
        <a:ext cx="3994787" cy="2396872"/>
      </dsp:txXfrm>
    </dsp:sp>
    <dsp:sp modelId="{6D226A50-53F9-486D-B18D-E2F6D6F603AA}">
      <dsp:nvSpPr>
        <dsp:cNvPr id="0" name=""/>
        <dsp:cNvSpPr/>
      </dsp:nvSpPr>
      <dsp:spPr>
        <a:xfrm>
          <a:off x="8173739" y="2799500"/>
          <a:ext cx="3994787" cy="2396872"/>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i="0" u="sng" kern="1200" dirty="0"/>
            <a:t>5. Ανατροφοδότηση των μαθητών</a:t>
          </a:r>
          <a:r>
            <a:rPr lang="de-DE" sz="2000" b="1" i="0" u="none" kern="1200" dirty="0"/>
            <a:t>: </a:t>
          </a:r>
        </a:p>
        <a:p>
          <a:pPr marL="0" lvl="0" indent="0" algn="ctr" defTabSz="889000" rtl="0">
            <a:lnSpc>
              <a:spcPct val="90000"/>
            </a:lnSpc>
            <a:spcBef>
              <a:spcPct val="0"/>
            </a:spcBef>
            <a:spcAft>
              <a:spcPct val="35000"/>
            </a:spcAft>
            <a:buNone/>
          </a:pPr>
          <a:r>
            <a:rPr lang="de-DE" sz="2000" b="0" i="0" kern="1200" dirty="0"/>
            <a:t>Μέσω της αξιολόγησης, οι εκπαιδευόμενοι λαμβάνουν ανατροφοδότηση σχετικά με τις επιδόσεις τους. </a:t>
          </a:r>
          <a:endParaRPr lang="el-GR" sz="2000" kern="1200" dirty="0"/>
        </a:p>
      </dsp:txBody>
      <dsp:txXfrm>
        <a:off x="8173739" y="2799500"/>
        <a:ext cx="3994787" cy="2396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E909A-04CB-4520-B81C-BC8F5D2416A8}">
      <dsp:nvSpPr>
        <dsp:cNvPr id="0" name=""/>
        <dsp:cNvSpPr/>
      </dsp:nvSpPr>
      <dsp:spPr>
        <a:xfrm>
          <a:off x="1582340" y="2588"/>
          <a:ext cx="3994787" cy="239687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de-DE" sz="1800" b="1" i="0" u="sng" kern="1200" dirty="0"/>
            <a:t>6. Ανασκόπηση των μεθόδων διδασκαλίας: </a:t>
          </a:r>
        </a:p>
        <a:p>
          <a:pPr marL="0" lvl="0" indent="0" algn="ctr" defTabSz="800100" rtl="0">
            <a:lnSpc>
              <a:spcPct val="90000"/>
            </a:lnSpc>
            <a:spcBef>
              <a:spcPct val="0"/>
            </a:spcBef>
            <a:spcAft>
              <a:spcPct val="35000"/>
            </a:spcAft>
            <a:buNone/>
          </a:pPr>
          <a:r>
            <a:rPr lang="de-DE" sz="1800" b="0" i="0" kern="1200" dirty="0"/>
            <a:t>Η αξιολόγηση επιτρέπει στους εκπαιδευτικούς να επανεξετάζουν τις μεθόδους διδασκαλίας τους και να τις προσαρμόζουν, εάν είναι απαραίτητο. </a:t>
          </a:r>
          <a:endParaRPr lang="el-GR" sz="1800" kern="1200" dirty="0"/>
        </a:p>
      </dsp:txBody>
      <dsp:txXfrm>
        <a:off x="1582340" y="2588"/>
        <a:ext cx="3994787" cy="2396872"/>
      </dsp:txXfrm>
    </dsp:sp>
    <dsp:sp modelId="{5FF6AF47-41D0-4C3D-BBDE-4BE624FFFA0B}">
      <dsp:nvSpPr>
        <dsp:cNvPr id="0" name=""/>
        <dsp:cNvSpPr/>
      </dsp:nvSpPr>
      <dsp:spPr>
        <a:xfrm>
          <a:off x="5976606" y="2588"/>
          <a:ext cx="3994787" cy="2396872"/>
        </a:xfrm>
        <a:prstGeom prst="rect">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de-DE" sz="1800" b="1" i="0" u="sng" kern="1200" dirty="0"/>
            <a:t>7 Διασφάλιση ποιότητας: </a:t>
          </a:r>
        </a:p>
        <a:p>
          <a:pPr marL="0" lvl="0" indent="0" algn="ctr" defTabSz="800100" rtl="0">
            <a:lnSpc>
              <a:spcPct val="90000"/>
            </a:lnSpc>
            <a:spcBef>
              <a:spcPct val="0"/>
            </a:spcBef>
            <a:spcAft>
              <a:spcPct val="35000"/>
            </a:spcAft>
            <a:buNone/>
          </a:pPr>
          <a:r>
            <a:rPr lang="de-DE" sz="1800" b="0" i="0" kern="1200" dirty="0"/>
            <a:t>Η αξιολόγηση χρησιμεύει επίσης για τη διασφάλιση της ποιότητας της μαθησιακής διαδικασίας. Οι εκπαιδευτικοί μπορούν να ελέγξουν αν επιτυγχάνονται οι μαθησιακοί στόχοι και αν τα μαθήματα είναι αποτελεσματικά.</a:t>
          </a:r>
          <a:endParaRPr lang="el-GR" sz="1800" kern="1200" dirty="0"/>
        </a:p>
      </dsp:txBody>
      <dsp:txXfrm>
        <a:off x="5976606" y="2588"/>
        <a:ext cx="3994787" cy="2396872"/>
      </dsp:txXfrm>
    </dsp:sp>
    <dsp:sp modelId="{0306A758-F8B5-45E1-BF09-A37C36BDDF34}">
      <dsp:nvSpPr>
        <dsp:cNvPr id="0" name=""/>
        <dsp:cNvSpPr/>
      </dsp:nvSpPr>
      <dsp:spPr>
        <a:xfrm>
          <a:off x="10370872" y="2588"/>
          <a:ext cx="3994787" cy="2396872"/>
        </a:xfrm>
        <a:prstGeom prst="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de-DE" sz="1800" b="1" i="0" u="sng" kern="1200" dirty="0"/>
            <a:t>8. Συγκρισιμότητα: </a:t>
          </a:r>
        </a:p>
        <a:p>
          <a:pPr marL="0" lvl="0" indent="0" algn="ctr" defTabSz="800100" rtl="0">
            <a:lnSpc>
              <a:spcPct val="90000"/>
            </a:lnSpc>
            <a:spcBef>
              <a:spcPct val="0"/>
            </a:spcBef>
            <a:spcAft>
              <a:spcPct val="35000"/>
            </a:spcAft>
            <a:buNone/>
          </a:pPr>
          <a:r>
            <a:rPr lang="de-DE" sz="1800" b="0" i="0" kern="1200" dirty="0"/>
            <a:t>Η αξιολόγηση επιτρέπει τη σύγκριση των επιδόσεων των μαθητών μεταξύ τους. Αυτό επιτρέπει στους εκπαιδευτικούς να αξιολογούν τη μαθησιακή πρόοδο μεμονωμένων μαθητών σε σύγκριση με το σύνολο της ομάδας.</a:t>
          </a:r>
          <a:endParaRPr lang="el-GR" sz="1800" kern="1200" dirty="0"/>
        </a:p>
      </dsp:txBody>
      <dsp:txXfrm>
        <a:off x="10370872" y="2588"/>
        <a:ext cx="3994787" cy="2396872"/>
      </dsp:txXfrm>
    </dsp:sp>
    <dsp:sp modelId="{C0DA32E5-2147-4D51-9642-DC2150629526}">
      <dsp:nvSpPr>
        <dsp:cNvPr id="0" name=""/>
        <dsp:cNvSpPr/>
      </dsp:nvSpPr>
      <dsp:spPr>
        <a:xfrm>
          <a:off x="3779473" y="2798939"/>
          <a:ext cx="3994787" cy="2396872"/>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de-DE" sz="1800" b="1" i="0" u="sng" kern="1200" dirty="0"/>
            <a:t>9. Βάση αποφάσεων: </a:t>
          </a:r>
        </a:p>
        <a:p>
          <a:pPr marL="0" lvl="0" indent="0" algn="ctr" defTabSz="800100" rtl="0">
            <a:lnSpc>
              <a:spcPct val="90000"/>
            </a:lnSpc>
            <a:spcBef>
              <a:spcPct val="0"/>
            </a:spcBef>
            <a:spcAft>
              <a:spcPct val="35000"/>
            </a:spcAft>
            <a:buNone/>
          </a:pPr>
          <a:r>
            <a:rPr lang="de-DE" sz="1800" b="0" i="0" kern="1200" dirty="0"/>
            <a:t>Τα αποτελέσματα της αξιολόγησης μπορούν να χρησιμεύσουν ως βάση για τη λήψη αποφάσεων, για παράδειγμα για την επιλογή περαιτέρω μαθησιακού περιεχομένου ή την οργάνωση των μαθημάτων.</a:t>
          </a:r>
          <a:endParaRPr lang="el-GR" sz="1800" kern="1200" dirty="0"/>
        </a:p>
      </dsp:txBody>
      <dsp:txXfrm>
        <a:off x="3779473" y="2798939"/>
        <a:ext cx="3994787" cy="2396872"/>
      </dsp:txXfrm>
    </dsp:sp>
    <dsp:sp modelId="{6EF445F0-0E05-418B-A53D-A8CD08F18317}">
      <dsp:nvSpPr>
        <dsp:cNvPr id="0" name=""/>
        <dsp:cNvSpPr/>
      </dsp:nvSpPr>
      <dsp:spPr>
        <a:xfrm>
          <a:off x="8173739" y="2798939"/>
          <a:ext cx="3994787" cy="2396872"/>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de-DE" sz="1800" b="1" i="0" u="sng" kern="1200" dirty="0"/>
            <a:t>10 Διαδικασία συνεχούς βελτίωσης: </a:t>
          </a:r>
        </a:p>
        <a:p>
          <a:pPr marL="0" lvl="0" indent="0" algn="ctr" defTabSz="800100" rtl="0">
            <a:lnSpc>
              <a:spcPct val="90000"/>
            </a:lnSpc>
            <a:spcBef>
              <a:spcPct val="0"/>
            </a:spcBef>
            <a:spcAft>
              <a:spcPct val="35000"/>
            </a:spcAft>
            <a:buNone/>
          </a:pPr>
          <a:r>
            <a:rPr lang="de-DE" sz="1800" b="0" i="0" kern="1200" dirty="0"/>
            <a:t>Η αξιολόγηση αποτελεί μέρος μιας διαδικασίας συνεχούς βελτίωσης. Μέσω των τακτικών αξιολογήσεων, οι εκπαιδευτικοί μπορούν να βελτιστοποιήσουν τη μαθησιακή διαδικασία και να αυξήσουν την ποιότητα της διδασκαλίας.</a:t>
          </a:r>
          <a:endParaRPr lang="el-GR" sz="1800" kern="1200" dirty="0"/>
        </a:p>
      </dsp:txBody>
      <dsp:txXfrm>
        <a:off x="8173739" y="2798939"/>
        <a:ext cx="3994787" cy="2396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1192B-53DB-4A75-8C5E-0910A38D7F6C}">
      <dsp:nvSpPr>
        <dsp:cNvPr id="0" name=""/>
        <dsp:cNvSpPr/>
      </dsp:nvSpPr>
      <dsp:spPr>
        <a:xfrm>
          <a:off x="0" y="56836"/>
          <a:ext cx="15730762" cy="96525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de-DE" sz="2500" b="1" i="0" u="sng" kern="1200"/>
            <a:t>Προσδιορισμός των δυνατών και αδύνατων σημείων: </a:t>
          </a:r>
          <a:r>
            <a:rPr lang="de-DE" sz="2500" b="0" i="0" kern="1200"/>
            <a:t>Η ερμηνεία των αποτελεσμάτων καθιστά δυνατή την αναγνώριση των δυνατών και αδύνατων σημείων της έννοιας της ανεστραμμένης τάξης.</a:t>
          </a:r>
          <a:endParaRPr lang="el-GR" sz="2500" kern="1200"/>
        </a:p>
      </dsp:txBody>
      <dsp:txXfrm>
        <a:off x="47120" y="103956"/>
        <a:ext cx="15636522" cy="871010"/>
      </dsp:txXfrm>
    </dsp:sp>
    <dsp:sp modelId="{49859D30-1F25-478E-9404-760251D66D93}">
      <dsp:nvSpPr>
        <dsp:cNvPr id="0" name=""/>
        <dsp:cNvSpPr/>
      </dsp:nvSpPr>
      <dsp:spPr>
        <a:xfrm>
          <a:off x="0" y="1094086"/>
          <a:ext cx="15730762" cy="96525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de-DE" sz="2500" b="1" i="0" u="sng" kern="1200"/>
            <a:t>Προσαρμογή της διδασκαλίας: </a:t>
          </a:r>
          <a:r>
            <a:rPr lang="de-DE" sz="2500" b="0" i="0" kern="1200"/>
            <a:t>με την ερμηνεία των αποτελεσμάτων, μπορούν να γίνουν προσαρμογές στη διδασκαλία ώστε να ανταποκρίνεται καλύτερα στις ανάγκες των μαθητών. </a:t>
          </a:r>
          <a:endParaRPr lang="el-GR" sz="2500" kern="1200"/>
        </a:p>
      </dsp:txBody>
      <dsp:txXfrm>
        <a:off x="47120" y="1141206"/>
        <a:ext cx="15636522" cy="871010"/>
      </dsp:txXfrm>
    </dsp:sp>
    <dsp:sp modelId="{CA5D83F5-D511-4727-AF81-EACDCA4FFDC7}">
      <dsp:nvSpPr>
        <dsp:cNvPr id="0" name=""/>
        <dsp:cNvSpPr/>
      </dsp:nvSpPr>
      <dsp:spPr>
        <a:xfrm>
          <a:off x="0" y="2131336"/>
          <a:ext cx="15730762" cy="96525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de-DE" sz="2500" b="1" i="0" u="sng" kern="1200"/>
            <a:t>Βελτίωση των μαθησιακών αποτελεσμάτων: </a:t>
          </a:r>
          <a:r>
            <a:rPr lang="de-DE" sz="2500" b="0" i="0" kern="1200"/>
            <a:t>Η ερμηνεία των αποτελεσμάτων καθιστά δυνατή την κατανόηση του αντίκτυπου της έννοιας της ανεστραμμένης τάξης στα μαθησιακά αποτελέσματα. </a:t>
          </a:r>
          <a:endParaRPr lang="el-GR" sz="2500" kern="1200"/>
        </a:p>
      </dsp:txBody>
      <dsp:txXfrm>
        <a:off x="47120" y="2178456"/>
        <a:ext cx="15636522" cy="871010"/>
      </dsp:txXfrm>
    </dsp:sp>
    <dsp:sp modelId="{1538709F-55C0-47F7-9504-BC9D16500779}">
      <dsp:nvSpPr>
        <dsp:cNvPr id="0" name=""/>
        <dsp:cNvSpPr/>
      </dsp:nvSpPr>
      <dsp:spPr>
        <a:xfrm>
          <a:off x="0" y="3168586"/>
          <a:ext cx="15730762" cy="96525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de-DE" sz="2500" b="1" i="0" u="sng" kern="1200"/>
            <a:t>Ανατροφοδότηση των εκπαιδευτικών και των μαθητών: </a:t>
          </a:r>
          <a:r>
            <a:rPr lang="de-DE" sz="2500" b="0" i="0" kern="1200"/>
            <a:t>Η ερμηνεία των αποτελεσμάτων παρέχει την ευκαιρία για ανατροφοδότηση των εκπαιδευτικών και των μαθητών. </a:t>
          </a:r>
          <a:endParaRPr lang="el-GR" sz="2500" kern="1200"/>
        </a:p>
      </dsp:txBody>
      <dsp:txXfrm>
        <a:off x="47120" y="3215706"/>
        <a:ext cx="15636522" cy="871010"/>
      </dsp:txXfrm>
    </dsp:sp>
    <dsp:sp modelId="{C5CFB472-8AF1-4925-AD1E-ABB55C058FF8}">
      <dsp:nvSpPr>
        <dsp:cNvPr id="0" name=""/>
        <dsp:cNvSpPr/>
      </dsp:nvSpPr>
      <dsp:spPr>
        <a:xfrm>
          <a:off x="0" y="4205836"/>
          <a:ext cx="15730762" cy="96525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de-DE" sz="2500" b="1" i="0" u="sng" kern="1200"/>
            <a:t>Συνεχής βελτίωση</a:t>
          </a:r>
          <a:r>
            <a:rPr lang="de-DE" sz="2500" b="1" i="0" kern="1200"/>
            <a:t>: </a:t>
          </a:r>
          <a:r>
            <a:rPr lang="de-DE" sz="2500" b="0" i="0" kern="1200"/>
            <a:t>Η ερμηνεία των αποτελεσμάτων είναι ένα σημαντικό βήμα στη διαδικασία συνεχούς βελτίωσης της έννοιας της εναλλασσόμενης τάξης. </a:t>
          </a:r>
          <a:endParaRPr lang="el-GR" sz="2500" kern="1200"/>
        </a:p>
      </dsp:txBody>
      <dsp:txXfrm>
        <a:off x="47120" y="4252956"/>
        <a:ext cx="15636522" cy="871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F8BDF-0741-4664-9937-5578FE935E64}">
      <dsp:nvSpPr>
        <dsp:cNvPr id="0" name=""/>
        <dsp:cNvSpPr/>
      </dsp:nvSpPr>
      <dsp:spPr>
        <a:xfrm>
          <a:off x="6852" y="0"/>
          <a:ext cx="7849406" cy="4570482"/>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de-DE" sz="1600" b="1" i="0" u="sng" kern="1200" dirty="0"/>
            <a:t>Μέτρηση της επιτυχίας των μαθητών: </a:t>
          </a:r>
        </a:p>
        <a:p>
          <a:pPr marL="0" lvl="0" indent="0" algn="ctr" defTabSz="711200" rtl="0">
            <a:lnSpc>
              <a:spcPct val="90000"/>
            </a:lnSpc>
            <a:spcBef>
              <a:spcPct val="0"/>
            </a:spcBef>
            <a:spcAft>
              <a:spcPct val="35000"/>
            </a:spcAft>
            <a:buNone/>
          </a:pPr>
          <a:r>
            <a:rPr lang="de-DE" sz="1600" b="0" i="0" kern="1200" dirty="0"/>
            <a:t>Μία από τις μεγαλύτερες προκλήσεις στην αξιολόγηση των μοντέλων </a:t>
          </a:r>
          <a:r>
            <a:rPr lang="el-GR" sz="1600" b="0" i="0" kern="1200" dirty="0" err="1"/>
            <a:t>ανεστραμμένω</a:t>
          </a:r>
          <a:r>
            <a:rPr lang="de-DE" sz="1600" b="0" i="0" kern="1200" dirty="0"/>
            <a:t>ν τάξεων είναι η μέτρηση της επιτυχίας των μαθητών. Μπορεί να είναι δύσκολο να βρεθούν αντικειμενικά και αξιόπιστα μέτρα για την αξιολόγηση της προόδου και των επιδόσεων των μαθητών. Οι παραδοσιακές μέθοδοι αξιολόγησης, όπως τα τεστ και οι βαθμοί, μπορεί να μην επαρκούν για να αποτυπώσουν την πραγματική μαθησιακή επιτυχία στην ανεστραμμένη τάξη.</a:t>
          </a:r>
          <a:endParaRPr lang="el-GR" sz="1600" kern="1200" dirty="0"/>
        </a:p>
      </dsp:txBody>
      <dsp:txXfrm>
        <a:off x="6852" y="1828192"/>
        <a:ext cx="7849406" cy="1828192"/>
      </dsp:txXfrm>
    </dsp:sp>
    <dsp:sp modelId="{D0F21253-086E-41DF-878E-95C0445D5ADC}">
      <dsp:nvSpPr>
        <dsp:cNvPr id="0" name=""/>
        <dsp:cNvSpPr/>
      </dsp:nvSpPr>
      <dsp:spPr>
        <a:xfrm>
          <a:off x="3170570" y="274228"/>
          <a:ext cx="1521970" cy="1521970"/>
        </a:xfrm>
        <a:prstGeom prst="ellipse">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67A0234-8F9E-4CD9-8C62-DBD07351DFF8}">
      <dsp:nvSpPr>
        <dsp:cNvPr id="0" name=""/>
        <dsp:cNvSpPr/>
      </dsp:nvSpPr>
      <dsp:spPr>
        <a:xfrm>
          <a:off x="8091741" y="0"/>
          <a:ext cx="7849406" cy="457048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de-DE" sz="1600" b="1" i="0" u="sng" kern="1200" dirty="0"/>
            <a:t>Ομάδες ελέγχου και σύγκρισης: </a:t>
          </a:r>
        </a:p>
        <a:p>
          <a:pPr marL="0" lvl="0" indent="0" algn="ctr" defTabSz="711200" rtl="0">
            <a:lnSpc>
              <a:spcPct val="90000"/>
            </a:lnSpc>
            <a:spcBef>
              <a:spcPct val="0"/>
            </a:spcBef>
            <a:spcAft>
              <a:spcPct val="35000"/>
            </a:spcAft>
            <a:buNone/>
          </a:pPr>
          <a:r>
            <a:rPr lang="de-DE" sz="1600" b="0" i="0" kern="1200" dirty="0"/>
            <a:t>Προκειμένου να αξιολογηθεί η αποτελεσματικότητα του μοντέλου της ανεστραμμένης τάξης, είναι σημαντικό να δημιουργηθούν ομάδες ελέγχου ή ομάδες σύγκρισης. Αυτό επιτρέπει τη σύγκριση των μαθησιακών αποτελεσμάτων και άλλων σχετικών παραγόντων μεταξύ των ομάδων. Ωστόσο, η δημιουργία τέτοιων ομάδων μπορεί να αποτελέσει πρόκληση, ιδίως όσον αφορά την πρόσβαση σε πόρους και την οργάνωση των μαθημάτων.</a:t>
          </a:r>
          <a:endParaRPr lang="el-GR" sz="1600" kern="1200" dirty="0"/>
        </a:p>
      </dsp:txBody>
      <dsp:txXfrm>
        <a:off x="8091741" y="1828192"/>
        <a:ext cx="7849406" cy="1828192"/>
      </dsp:txXfrm>
    </dsp:sp>
    <dsp:sp modelId="{8CC46313-352C-409A-B6C5-CE44148EEE56}">
      <dsp:nvSpPr>
        <dsp:cNvPr id="0" name=""/>
        <dsp:cNvSpPr/>
      </dsp:nvSpPr>
      <dsp:spPr>
        <a:xfrm>
          <a:off x="11255458" y="274228"/>
          <a:ext cx="1521970" cy="1521970"/>
        </a:xfrm>
        <a:prstGeom prst="ellipse">
          <a:avLst/>
        </a:prstGeom>
        <a:solidFill>
          <a:schemeClr val="accent3">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7C03A3A-0EE3-428A-82EC-38CB80FDB031}">
      <dsp:nvSpPr>
        <dsp:cNvPr id="0" name=""/>
        <dsp:cNvSpPr/>
      </dsp:nvSpPr>
      <dsp:spPr>
        <a:xfrm>
          <a:off x="637920" y="3656385"/>
          <a:ext cx="14672160" cy="685572"/>
        </a:xfrm>
        <a:prstGeom prst="leftRight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0" name="Google Shape;97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19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4" name="Google Shape;99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6" name="Google Shape;101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0" name="Google Shape;89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817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3" name="Google Shape;103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0" name="Google Shape;86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0" name="Google Shape;89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7" name="Google Shape;90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5" name="Google Shape;93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942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5" name="Google Shape;93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2" name="Google Shape;95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0" name="Google Shape;97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68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s://www.youtube.com/watch?v=jCIxLUpYwp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hyperlink" Target="https://www.youtube.com/watch?v=EtnxACx3e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diagramColors" Target="../diagrams/colors4.xml"/><Relationship Id="rId12"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image" Target="../media/image3.png"/><Relationship Id="rId5" Type="http://schemas.openxmlformats.org/officeDocument/2006/relationships/diagramLayout" Target="../diagrams/layout4.xml"/><Relationship Id="rId10" Type="http://schemas.openxmlformats.org/officeDocument/2006/relationships/image" Target="../media/image2.png"/><Relationship Id="rId4" Type="http://schemas.openxmlformats.org/officeDocument/2006/relationships/diagramData" Target="../diagrams/data4.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6bv-7hwrr7k" TargetMode="External"/><Relationship Id="rId3" Type="http://schemas.openxmlformats.org/officeDocument/2006/relationships/image" Target="../media/image6.png"/><Relationship Id="rId7" Type="http://schemas.openxmlformats.org/officeDocument/2006/relationships/hyperlink" Target="https://www.youtube.com/watch?v=xUqsIB567H8"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hyperlink" Target="https://www.youtube.com/watch?v=AwcVzFA6zcc" TargetMode="External"/><Relationship Id="rId4" Type="http://schemas.openxmlformats.org/officeDocument/2006/relationships/image" Target="../media/image1.png"/><Relationship Id="rId9" Type="http://schemas.openxmlformats.org/officeDocument/2006/relationships/hyperlink" Target="https://www.youtube.com/watch?v=aT66by0QO38"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tandfonline.com/doi/full/10.1080/00313831.2021.1983868"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elt.miamioh.edu/ojs/index.php/JECT/article/view/290" TargetMode="External"/><Relationship Id="rId5" Type="http://schemas.openxmlformats.org/officeDocument/2006/relationships/hyperlink" Target="https://www.researchgate.net/publication/373247543_ASSESSING_THE_EFFECTIVENESS_OF_FLIPPED_CLASSROOM_STRATEGY_ON_STUDENT_PERFORMANCE"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3.png"/><Relationship Id="rId5" Type="http://schemas.openxmlformats.org/officeDocument/2006/relationships/diagramLayout" Target="../diagrams/layout2.xml"/><Relationship Id="rId10" Type="http://schemas.openxmlformats.org/officeDocument/2006/relationships/image" Target="../media/image2.png"/><Relationship Id="rId4" Type="http://schemas.openxmlformats.org/officeDocument/2006/relationships/diagramData" Target="../diagrams/data2.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2hRu5i-gfXo" TargetMode="External"/><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image" Target="../media/image3.png"/><Relationship Id="rId5" Type="http://schemas.openxmlformats.org/officeDocument/2006/relationships/diagramLayout" Target="../diagrams/layout3.xml"/><Relationship Id="rId10" Type="http://schemas.openxmlformats.org/officeDocument/2006/relationships/image" Target="../media/image2.png"/><Relationship Id="rId4" Type="http://schemas.openxmlformats.org/officeDocument/2006/relationships/diagramData" Target="../diagrams/data3.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DE" sz="3600" b="1" i="0" u="none" strike="noStrike" cap="none" dirty="0">
                <a:solidFill>
                  <a:srgbClr val="FB8709"/>
                </a:solidFill>
                <a:latin typeface="Arial"/>
                <a:ea typeface="Arial"/>
                <a:cs typeface="Arial"/>
                <a:sym typeface="Arial"/>
              </a:rPr>
              <a:t>Ενότητα 6: Αξιολόγηση της μάθησης σε μια ανεστραμμένη τάξη: Αξιολόγηση και βελτίωση της διαδικασίας εφαρμογής</a:t>
            </a:r>
            <a:endParaRPr lang="el-GR" sz="3600" b="1" i="0" u="none" strike="noStrike" cap="none" dirty="0">
              <a:solidFill>
                <a:srgbClr val="FB8709"/>
              </a:solidFill>
              <a:latin typeface="Arial"/>
              <a:ea typeface="Arial"/>
              <a:cs typeface="Arial"/>
              <a:sym typeface="Arial"/>
            </a:endParaRPr>
          </a:p>
          <a:p>
            <a:r>
              <a:rPr lang="el-GR" sz="3600" b="1" i="0" u="none" strike="noStrike" cap="none" dirty="0">
                <a:solidFill>
                  <a:srgbClr val="033C5B"/>
                </a:solidFill>
                <a:latin typeface="Arial"/>
                <a:ea typeface="Arial"/>
                <a:cs typeface="Arial"/>
                <a:sym typeface="Arial"/>
              </a:rPr>
              <a:t>Μάθημα 4 - Αξιολόγηση και συνεχής βελτίωση των πρακτικών της ανεστραμμένης τάξης</a:t>
            </a:r>
            <a:endParaRPr lang="el-GR" sz="3600" b="1" dirty="0"/>
          </a:p>
          <a:p>
            <a:pPr marL="0" marR="0" lvl="0" indent="0" algn="l" rtl="0">
              <a:spcBef>
                <a:spcPts val="0"/>
              </a:spcBef>
              <a:spcAft>
                <a:spcPts val="0"/>
              </a:spcAft>
              <a:buNone/>
            </a:pPr>
            <a:endParaRPr sz="3600" b="1" dirty="0">
              <a:solidFill>
                <a:srgbClr val="FB8709"/>
              </a:solidFill>
              <a:latin typeface="Arial"/>
              <a:ea typeface="Arial"/>
              <a:cs typeface="Arial"/>
              <a:sym typeface="Arial"/>
            </a:endParaRPr>
          </a:p>
        </p:txBody>
      </p:sp>
      <p:sp>
        <p:nvSpPr>
          <p:cNvPr id="85" name="Google Shape;85;p13"/>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3"/>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3"/>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3"/>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3"/>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DE" sz="3499">
                <a:solidFill>
                  <a:srgbClr val="053249"/>
                </a:solidFill>
                <a:latin typeface="Arial"/>
                <a:ea typeface="Arial"/>
                <a:cs typeface="Arial"/>
                <a:sym typeface="Arial"/>
              </a:rPr>
              <a:t>CollaboratiVET Πρόγραμμα σπουδών για καθηγητές/εκπαιδευτές/εκπαιδευτικούς ΕΕΚ </a:t>
            </a:r>
            <a:endParaRPr/>
          </a:p>
        </p:txBody>
      </p:sp>
      <p:sp>
        <p:nvSpPr>
          <p:cNvPr id="91" name="Google Shape;91;p13"/>
          <p:cNvSpPr txBox="1"/>
          <p:nvPr/>
        </p:nvSpPr>
        <p:spPr>
          <a:xfrm>
            <a:off x="4326897" y="8846608"/>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200" b="0" i="0" u="none" strike="noStrike" cap="none" dirty="0">
              <a:solidFill>
                <a:srgbClr val="121212"/>
              </a:solidFill>
              <a:latin typeface="Arial"/>
              <a:ea typeface="Arial"/>
              <a:cs typeface="Arial"/>
              <a:sym typeface="Arial"/>
            </a:endParaRPr>
          </a:p>
        </p:txBody>
      </p:sp>
      <p:pic>
        <p:nvPicPr>
          <p:cNvPr id="10" name="Picture 9">
            <a:extLst>
              <a:ext uri="{FF2B5EF4-FFF2-40B4-BE49-F238E27FC236}">
                <a16:creationId xmlns:a16="http://schemas.microsoft.com/office/drawing/2014/main" id="{EC613D9D-FA7F-53E6-0BE7-6B630ABDB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76195" y="9600312"/>
            <a:ext cx="1047619" cy="380952"/>
          </a:xfrm>
          <a:prstGeom prst="rect">
            <a:avLst/>
          </a:prstGeom>
        </p:spPr>
      </p:pic>
      <p:pic>
        <p:nvPicPr>
          <p:cNvPr id="2" name="Picture 1" descr="A group of people sitting at a table&#10;&#10;Description automatically generated">
            <a:extLst>
              <a:ext uri="{FF2B5EF4-FFF2-40B4-BE49-F238E27FC236}">
                <a16:creationId xmlns:a16="http://schemas.microsoft.com/office/drawing/2014/main" id="{F7F9EF3E-A72C-15B6-6AA2-53893432350E}"/>
              </a:ext>
            </a:extLst>
          </p:cNvPr>
          <p:cNvPicPr>
            <a:picLocks noChangeAspect="1"/>
          </p:cNvPicPr>
          <p:nvPr/>
        </p:nvPicPr>
        <p:blipFill>
          <a:blip r:embed="rId6"/>
          <a:srcRect r="59736" b="14882"/>
          <a:stretch/>
        </p:blipFill>
        <p:spPr>
          <a:xfrm>
            <a:off x="10478186" y="1147721"/>
            <a:ext cx="6720631" cy="79915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9" name="Google Shape;979;p6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0" name="Google Shape;980;p6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1" name="Google Shape;981;p6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2" name="Google Shape;982;p6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3" name="Google Shape;983;p6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4" name="Google Shape;984;p6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5" name="Google Shape;985;p6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0" name="Google Shape;990;p6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2" name="Group 21"/>
          <p:cNvGrpSpPr/>
          <p:nvPr/>
        </p:nvGrpSpPr>
        <p:grpSpPr>
          <a:xfrm>
            <a:off x="602293" y="8374276"/>
            <a:ext cx="17358880" cy="2331172"/>
            <a:chOff x="559140" y="8374275"/>
            <a:chExt cx="17358880" cy="2331172"/>
          </a:xfrm>
        </p:grpSpPr>
        <p:sp>
          <p:nvSpPr>
            <p:cNvPr id="23"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2" name="Picture 1">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920" y="1493699"/>
            <a:ext cx="7292712" cy="4296996"/>
          </a:xfrm>
          <a:prstGeom prst="rect">
            <a:avLst/>
          </a:prstGeom>
        </p:spPr>
      </p:pic>
      <p:pic>
        <p:nvPicPr>
          <p:cNvPr id="3" name="Picture 2">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7275" y="3708326"/>
            <a:ext cx="8462698" cy="5024320"/>
          </a:xfrm>
          <a:prstGeom prst="rect">
            <a:avLst/>
          </a:prstGeom>
        </p:spPr>
      </p:pic>
      <p:sp>
        <p:nvSpPr>
          <p:cNvPr id="986" name="Google Shape;986;p63"/>
          <p:cNvSpPr txBox="1"/>
          <p:nvPr/>
        </p:nvSpPr>
        <p:spPr>
          <a:xfrm>
            <a:off x="8885965" y="1750196"/>
            <a:ext cx="7343269" cy="14054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spcFirstLastPara="1" wrap="square" lIns="0" tIns="0" rIns="0" bIns="0" anchor="t" anchorCtr="0">
            <a:noAutofit/>
          </a:bodyPr>
          <a:lstStyle/>
          <a:p>
            <a:pPr marL="0" marR="0" lvl="0" indent="0" algn="ctr"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Γιατί έχει σημασία η ανατροφοδότηση των μαθητών;</a:t>
            </a:r>
            <a:endParaRPr dirty="0"/>
          </a:p>
        </p:txBody>
      </p:sp>
      <p:pic>
        <p:nvPicPr>
          <p:cNvPr id="5" name="Picture 4" descr="Icon &lt;strong&gt;Click&lt;/strong&gt; · Free image on Pixabay"/>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00140" y="6196594"/>
            <a:ext cx="4351640" cy="1831315"/>
          </a:xfrm>
          <a:prstGeom prst="rect">
            <a:avLst/>
          </a:prstGeom>
        </p:spPr>
      </p:pic>
      <p:sp>
        <p:nvSpPr>
          <p:cNvPr id="4" name="Google Shape;385;p29">
            <a:extLst>
              <a:ext uri="{FF2B5EF4-FFF2-40B4-BE49-F238E27FC236}">
                <a16:creationId xmlns:a16="http://schemas.microsoft.com/office/drawing/2014/main" id="{3DD73592-12C8-6127-9EA7-899AFFDF856C}"/>
              </a:ext>
            </a:extLst>
          </p:cNvPr>
          <p:cNvSpPr txBox="1"/>
          <p:nvPr/>
        </p:nvSpPr>
        <p:spPr>
          <a:xfrm>
            <a:off x="5591029" y="89515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05829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6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7" name="Google Shape;997;p6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8" name="Google Shape;998;p6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9" name="Google Shape;999;p6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0" name="Google Shape;1000;p6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1" name="Google Shape;1001;p6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2" name="Google Shape;1002;p6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3" name="Google Shape;1003;p64"/>
          <p:cNvSpPr txBox="1"/>
          <p:nvPr/>
        </p:nvSpPr>
        <p:spPr>
          <a:xfrm>
            <a:off x="792000" y="1548000"/>
            <a:ext cx="12181388" cy="75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3 συμβουλές για συνεχή βελτίωση  </a:t>
            </a:r>
            <a:endParaRPr/>
          </a:p>
        </p:txBody>
      </p:sp>
      <p:sp>
        <p:nvSpPr>
          <p:cNvPr id="1007" name="Google Shape;1007;p6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8" name="Google Shape;1008;p64"/>
          <p:cNvSpPr txBox="1"/>
          <p:nvPr/>
        </p:nvSpPr>
        <p:spPr>
          <a:xfrm>
            <a:off x="11516498" y="3780000"/>
            <a:ext cx="5295502" cy="4373080"/>
          </a:xfrm>
          <a:prstGeom prst="rect">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spcFirstLastPara="1" wrap="square" lIns="91425" tIns="468000" rIns="91425" bIns="45700" anchor="t" anchorCtr="0">
            <a:noAutofit/>
          </a:bodyPr>
          <a:lstStyle/>
          <a:p>
            <a:pPr marL="342900" marR="0" lvl="0" indent="-342900" rtl="0">
              <a:spcBef>
                <a:spcPts val="0"/>
              </a:spcBef>
              <a:spcAft>
                <a:spcPts val="0"/>
              </a:spcAft>
              <a:buFont typeface="Wingdings" panose="05000000000000000000" pitchFamily="2" charset="2"/>
              <a:buChar char="q"/>
            </a:pPr>
            <a:r>
              <a:rPr lang="de-DE" sz="2400" dirty="0">
                <a:solidFill>
                  <a:srgbClr val="000000"/>
                </a:solidFill>
                <a:latin typeface="Arial"/>
                <a:ea typeface="Arial"/>
                <a:cs typeface="Arial"/>
                <a:sym typeface="Arial"/>
              </a:rPr>
              <a:t>Παροχή τακτικής κατάρτισης και ανάπτυξης για τους εκπαιδευτικούς ώστε να βελτιώσουν τις γνώσεις και τις δεξιότητές τους στη χρήση της προσέγγισης της ανεστραμμένης τάξης.  </a:t>
            </a:r>
            <a:endParaRPr dirty="0"/>
          </a:p>
          <a:p>
            <a:pPr marL="0" marR="0" lvl="0" indent="0" algn="ctr" rtl="0">
              <a:spcBef>
                <a:spcPts val="0"/>
              </a:spcBef>
              <a:spcAft>
                <a:spcPts val="0"/>
              </a:spcAft>
              <a:buNone/>
            </a:pPr>
            <a:endParaRPr sz="2400" dirty="0">
              <a:solidFill>
                <a:srgbClr val="000000"/>
              </a:solidFill>
              <a:latin typeface="Arial"/>
              <a:ea typeface="Arial"/>
              <a:cs typeface="Arial"/>
              <a:sym typeface="Arial"/>
            </a:endParaRPr>
          </a:p>
        </p:txBody>
      </p:sp>
      <p:sp>
        <p:nvSpPr>
          <p:cNvPr id="1009" name="Google Shape;1009;p64"/>
          <p:cNvSpPr txBox="1"/>
          <p:nvPr/>
        </p:nvSpPr>
        <p:spPr>
          <a:xfrm>
            <a:off x="6155999" y="3780000"/>
            <a:ext cx="5360499" cy="4373080"/>
          </a:xfrm>
          <a:prstGeom prst="rect">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468000" rIns="91425" bIns="45700" anchor="t" anchorCtr="0">
            <a:noAutofit/>
          </a:bodyPr>
          <a:lstStyle/>
          <a:p>
            <a:pPr marL="342900" marR="0" lvl="0" indent="-342900" rtl="0">
              <a:spcBef>
                <a:spcPts val="0"/>
              </a:spcBef>
              <a:spcAft>
                <a:spcPts val="0"/>
              </a:spcAft>
              <a:buFont typeface="Wingdings" panose="05000000000000000000" pitchFamily="2" charset="2"/>
              <a:buChar char="q"/>
            </a:pPr>
            <a:r>
              <a:rPr lang="de-DE" sz="2400" dirty="0">
                <a:solidFill>
                  <a:srgbClr val="000000"/>
                </a:solidFill>
                <a:latin typeface="Arial"/>
                <a:ea typeface="Arial"/>
                <a:cs typeface="Arial"/>
                <a:sym typeface="Arial"/>
              </a:rPr>
              <a:t>Λάβετε υπόψη την ανατροφοδότηση των μαθητών από την αξιολόγηση και χρησιμοποιήστε την ως πολύτιμη πηγή πληροφοριών.</a:t>
            </a:r>
          </a:p>
          <a:p>
            <a:pPr marL="342900" marR="0" lvl="0" indent="-342900" rtl="0">
              <a:spcBef>
                <a:spcPts val="0"/>
              </a:spcBef>
              <a:spcAft>
                <a:spcPts val="0"/>
              </a:spcAft>
              <a:buFont typeface="Wingdings" panose="05000000000000000000" pitchFamily="2" charset="2"/>
              <a:buChar char="q"/>
            </a:pPr>
            <a:r>
              <a:rPr lang="de-DE" sz="2400" dirty="0">
                <a:solidFill>
                  <a:srgbClr val="000000"/>
                </a:solidFill>
                <a:latin typeface="Arial"/>
                <a:ea typeface="Arial"/>
                <a:cs typeface="Arial"/>
                <a:sym typeface="Arial"/>
              </a:rPr>
              <a:t>Να λαμβάνετε σοβαρά υπόψη τις ανησυχίες και τις προτάσεις των μαθητών και να τις χρησιμοποιείτε για τη βελτίωση της προσέγγισης της ανεστραμμένης τάξης.</a:t>
            </a:r>
            <a:endParaRPr dirty="0"/>
          </a:p>
        </p:txBody>
      </p:sp>
      <p:sp>
        <p:nvSpPr>
          <p:cNvPr id="1010" name="Google Shape;1010;p64"/>
          <p:cNvSpPr txBox="1"/>
          <p:nvPr/>
        </p:nvSpPr>
        <p:spPr>
          <a:xfrm>
            <a:off x="792000" y="3779999"/>
            <a:ext cx="5292000" cy="4373081"/>
          </a:xfrm>
          <a:prstGeom prst="rect">
            <a:avLst/>
          </a:prstGeom>
          <a:ln>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91425" tIns="468000" rIns="91425" bIns="45700" anchor="t" anchorCtr="0">
            <a:noAutofit/>
          </a:bodyPr>
          <a:lstStyle/>
          <a:p>
            <a:pPr marL="342900" marR="0" lvl="0" indent="-342900" rtl="0">
              <a:spcBef>
                <a:spcPts val="0"/>
              </a:spcBef>
              <a:spcAft>
                <a:spcPts val="0"/>
              </a:spcAft>
              <a:buFont typeface="Wingdings" panose="05000000000000000000" pitchFamily="2" charset="2"/>
              <a:buChar char="q"/>
            </a:pPr>
            <a:r>
              <a:rPr lang="de-DE" sz="2400" dirty="0">
                <a:solidFill>
                  <a:srgbClr val="000000"/>
                </a:solidFill>
                <a:latin typeface="Arial"/>
                <a:ea typeface="Arial"/>
                <a:cs typeface="Arial"/>
                <a:sym typeface="Arial"/>
              </a:rPr>
              <a:t>Αν</a:t>
            </a:r>
            <a:r>
              <a:rPr lang="el-GR" sz="2400" dirty="0" err="1">
                <a:solidFill>
                  <a:srgbClr val="000000"/>
                </a:solidFill>
                <a:latin typeface="Arial"/>
                <a:ea typeface="Arial"/>
                <a:cs typeface="Arial"/>
                <a:sym typeface="Arial"/>
              </a:rPr>
              <a:t>αλύστε</a:t>
            </a:r>
            <a:r>
              <a:rPr lang="el-GR" sz="2400" dirty="0">
                <a:solidFill>
                  <a:srgbClr val="000000"/>
                </a:solidFill>
                <a:latin typeface="Arial"/>
                <a:ea typeface="Arial"/>
                <a:cs typeface="Arial"/>
                <a:sym typeface="Arial"/>
              </a:rPr>
              <a:t> τα </a:t>
            </a:r>
            <a:r>
              <a:rPr lang="de-DE" sz="2400" dirty="0">
                <a:solidFill>
                  <a:srgbClr val="000000"/>
                </a:solidFill>
                <a:latin typeface="Arial"/>
                <a:ea typeface="Arial"/>
                <a:cs typeface="Arial"/>
                <a:sym typeface="Arial"/>
              </a:rPr>
              <a:t>αποτελ</a:t>
            </a:r>
            <a:r>
              <a:rPr lang="el-GR" sz="2400" dirty="0" err="1">
                <a:solidFill>
                  <a:srgbClr val="000000"/>
                </a:solidFill>
                <a:latin typeface="Arial"/>
                <a:ea typeface="Arial"/>
                <a:cs typeface="Arial"/>
                <a:sym typeface="Arial"/>
              </a:rPr>
              <a:t>έσματα</a:t>
            </a:r>
            <a:r>
              <a:rPr lang="de-DE" sz="2400" dirty="0">
                <a:solidFill>
                  <a:srgbClr val="000000"/>
                </a:solidFill>
                <a:latin typeface="Arial"/>
                <a:ea typeface="Arial"/>
                <a:cs typeface="Arial"/>
                <a:sym typeface="Arial"/>
              </a:rPr>
              <a:t> της αξιολόγησης για τον εντοπισμό των δυνατών και αδύνατων σημείων της προσέγγισης της εναλλασσόμενης τάξης. </a:t>
            </a:r>
          </a:p>
          <a:p>
            <a:pPr marL="342900" marR="0" lvl="0" indent="-342900" rtl="0">
              <a:spcBef>
                <a:spcPts val="0"/>
              </a:spcBef>
              <a:spcAft>
                <a:spcPts val="0"/>
              </a:spcAft>
              <a:buFont typeface="Wingdings" panose="05000000000000000000" pitchFamily="2" charset="2"/>
              <a:buChar char="q"/>
            </a:pPr>
            <a:r>
              <a:rPr lang="de-DE" sz="2400" dirty="0">
                <a:solidFill>
                  <a:srgbClr val="000000"/>
                </a:solidFill>
                <a:latin typeface="Arial"/>
                <a:ea typeface="Arial"/>
                <a:cs typeface="Arial"/>
                <a:sym typeface="Arial"/>
              </a:rPr>
              <a:t>Προσδιορίστε τους τομείς στους οποίους η προσέγγιση λειτουργεί καλά και τους τομείς στους οποίους υπάρχουν περιθώρια βελτίωσης.  </a:t>
            </a:r>
            <a:endParaRPr dirty="0"/>
          </a:p>
          <a:p>
            <a:pPr marL="0" marR="0" lvl="0" indent="0" algn="ctr" rtl="0">
              <a:spcBef>
                <a:spcPts val="0"/>
              </a:spcBef>
              <a:spcAft>
                <a:spcPts val="0"/>
              </a:spcAft>
              <a:buNone/>
            </a:pPr>
            <a:endParaRPr sz="2400" dirty="0">
              <a:solidFill>
                <a:srgbClr val="000000"/>
              </a:solidFill>
              <a:latin typeface="Arial"/>
              <a:ea typeface="Arial"/>
              <a:cs typeface="Arial"/>
              <a:sym typeface="Arial"/>
            </a:endParaRPr>
          </a:p>
        </p:txBody>
      </p:sp>
      <p:sp>
        <p:nvSpPr>
          <p:cNvPr id="1011" name="Google Shape;1011;p64"/>
          <p:cNvSpPr/>
          <p:nvPr/>
        </p:nvSpPr>
        <p:spPr>
          <a:xfrm>
            <a:off x="792000" y="2535731"/>
            <a:ext cx="5292000" cy="1496269"/>
          </a:xfrm>
          <a:prstGeom prst="roundRect">
            <a:avLst>
              <a:gd name="adj" fmla="val 16667"/>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rgbClr val="000000"/>
                </a:solidFill>
                <a:latin typeface="Arial"/>
                <a:ea typeface="Arial"/>
                <a:cs typeface="Arial"/>
                <a:sym typeface="Arial"/>
              </a:rPr>
              <a:t>1. Προσδιορισμός των δυνατών και αδύνατων σημείων:</a:t>
            </a:r>
            <a:endParaRPr sz="2600" b="1" dirty="0">
              <a:solidFill>
                <a:schemeClr val="dk1"/>
              </a:solidFill>
              <a:latin typeface="Arial"/>
              <a:ea typeface="Arial"/>
              <a:cs typeface="Arial"/>
              <a:sym typeface="Arial"/>
            </a:endParaRPr>
          </a:p>
        </p:txBody>
      </p:sp>
      <p:sp>
        <p:nvSpPr>
          <p:cNvPr id="1012" name="Google Shape;1012;p64"/>
          <p:cNvSpPr/>
          <p:nvPr/>
        </p:nvSpPr>
        <p:spPr>
          <a:xfrm>
            <a:off x="6156000" y="2535731"/>
            <a:ext cx="5292000" cy="1496269"/>
          </a:xfrm>
          <a:prstGeom prst="roundRect">
            <a:avLst>
              <a:gd name="adj" fmla="val 16667"/>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rgbClr val="000000"/>
                </a:solidFill>
                <a:latin typeface="Arial"/>
                <a:ea typeface="Arial"/>
                <a:cs typeface="Arial"/>
                <a:sym typeface="Arial"/>
              </a:rPr>
              <a:t>2. </a:t>
            </a:r>
            <a:r>
              <a:rPr lang="el-GR" sz="2600" b="1" dirty="0">
                <a:solidFill>
                  <a:srgbClr val="000000"/>
                </a:solidFill>
                <a:latin typeface="Arial"/>
                <a:ea typeface="Arial"/>
                <a:cs typeface="Arial"/>
                <a:sym typeface="Arial"/>
              </a:rPr>
              <a:t>Ε</a:t>
            </a:r>
            <a:r>
              <a:rPr lang="de-DE" sz="2600" b="1" dirty="0">
                <a:solidFill>
                  <a:srgbClr val="000000"/>
                </a:solidFill>
                <a:latin typeface="Arial"/>
                <a:ea typeface="Arial"/>
                <a:cs typeface="Arial"/>
                <a:sym typeface="Arial"/>
              </a:rPr>
              <a:t>νσωματώστε την ανατροφοδότηση από τους μαθητές: </a:t>
            </a:r>
            <a:endParaRPr sz="2600" b="1" dirty="0">
              <a:solidFill>
                <a:schemeClr val="dk1"/>
              </a:solidFill>
              <a:latin typeface="Arial"/>
              <a:ea typeface="Arial"/>
              <a:cs typeface="Arial"/>
              <a:sym typeface="Arial"/>
            </a:endParaRPr>
          </a:p>
        </p:txBody>
      </p:sp>
      <p:sp>
        <p:nvSpPr>
          <p:cNvPr id="1013" name="Google Shape;1013;p64"/>
          <p:cNvSpPr/>
          <p:nvPr/>
        </p:nvSpPr>
        <p:spPr>
          <a:xfrm>
            <a:off x="11520000" y="2535731"/>
            <a:ext cx="5292000" cy="1496269"/>
          </a:xfrm>
          <a:prstGeom prst="roundRect">
            <a:avLst>
              <a:gd name="adj" fmla="val 16667"/>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rgbClr val="000000"/>
                </a:solidFill>
                <a:latin typeface="Arial"/>
                <a:ea typeface="Arial"/>
                <a:cs typeface="Arial"/>
                <a:sym typeface="Arial"/>
              </a:rPr>
              <a:t>3. </a:t>
            </a:r>
            <a:r>
              <a:rPr lang="el-GR" sz="2600" b="1" dirty="0">
                <a:solidFill>
                  <a:srgbClr val="000000"/>
                </a:solidFill>
                <a:latin typeface="Arial"/>
                <a:ea typeface="Arial"/>
                <a:cs typeface="Arial"/>
              </a:rPr>
              <a:t>Σ</a:t>
            </a:r>
            <a:r>
              <a:rPr lang="de-DE" sz="2600" b="1" dirty="0">
                <a:solidFill>
                  <a:srgbClr val="000000"/>
                </a:solidFill>
                <a:latin typeface="Arial"/>
                <a:ea typeface="Arial"/>
                <a:cs typeface="Arial"/>
                <a:sym typeface="Arial"/>
              </a:rPr>
              <a:t>υνεχής κατάρτιση και μετεκπαίδευση των εκπαιδευτικών:</a:t>
            </a:r>
            <a:endParaRPr sz="2600" b="1" dirty="0">
              <a:solidFill>
                <a:schemeClr val="dk1"/>
              </a:solidFill>
              <a:latin typeface="Arial"/>
              <a:ea typeface="Arial"/>
              <a:cs typeface="Arial"/>
              <a:sym typeface="Arial"/>
            </a:endParaRPr>
          </a:p>
        </p:txBody>
      </p:sp>
      <p:grpSp>
        <p:nvGrpSpPr>
          <p:cNvPr id="22" name="Group 21"/>
          <p:cNvGrpSpPr/>
          <p:nvPr/>
        </p:nvGrpSpPr>
        <p:grpSpPr>
          <a:xfrm>
            <a:off x="602293" y="8374276"/>
            <a:ext cx="17358880" cy="2331172"/>
            <a:chOff x="559140" y="8374275"/>
            <a:chExt cx="17358880" cy="2331172"/>
          </a:xfrm>
        </p:grpSpPr>
        <p:sp>
          <p:nvSpPr>
            <p:cNvPr id="23"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27" name="Picture 26" descr="&lt;strong&gt;Tips&lt;/strong&gt; PNG Transparent Images | PNG All"/>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96242" y="5323018"/>
            <a:ext cx="4465983" cy="3481049"/>
          </a:xfrm>
          <a:prstGeom prst="rect">
            <a:avLst/>
          </a:prstGeom>
        </p:spPr>
      </p:pic>
      <p:sp>
        <p:nvSpPr>
          <p:cNvPr id="2" name="Google Shape;385;p29">
            <a:extLst>
              <a:ext uri="{FF2B5EF4-FFF2-40B4-BE49-F238E27FC236}">
                <a16:creationId xmlns:a16="http://schemas.microsoft.com/office/drawing/2014/main" id="{EFB854AA-0862-66CF-8671-895E2BA971AE}"/>
              </a:ext>
            </a:extLst>
          </p:cNvPr>
          <p:cNvSpPr txBox="1"/>
          <p:nvPr/>
        </p:nvSpPr>
        <p:spPr>
          <a:xfrm>
            <a:off x="5591029" y="89515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6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9" name="Google Shape;1019;p6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0" name="Google Shape;1020;p6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1" name="Google Shape;1021;p6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2" name="Google Shape;1022;p6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3" name="Google Shape;1023;p6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4" name="Google Shape;1024;p6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5" name="Google Shape;1025;p65"/>
          <p:cNvSpPr txBox="1"/>
          <p:nvPr/>
        </p:nvSpPr>
        <p:spPr>
          <a:xfrm>
            <a:off x="792000" y="1548000"/>
            <a:ext cx="15948000" cy="648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Προκλήσεις κατά την αξιολόγηση της μάθησης στην αντίστροφη τάξη</a:t>
            </a:r>
            <a:endParaRPr sz="4000" b="0" i="0" u="none" strike="noStrike" cap="none">
              <a:solidFill>
                <a:srgbClr val="033C5B"/>
              </a:solidFill>
              <a:latin typeface="Arial"/>
              <a:ea typeface="Arial"/>
              <a:cs typeface="Arial"/>
              <a:sym typeface="Arial"/>
            </a:endParaRPr>
          </a:p>
        </p:txBody>
      </p:sp>
      <p:sp>
        <p:nvSpPr>
          <p:cNvPr id="1029" name="Google Shape;1029;p6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3864860574"/>
              </p:ext>
            </p:extLst>
          </p:nvPr>
        </p:nvGraphicFramePr>
        <p:xfrm>
          <a:off x="792000" y="3132000"/>
          <a:ext cx="15948000" cy="4570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3" name="Picture 2" descr="Projects - Cool Davis - Cool Davi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79304" y="3297585"/>
            <a:ext cx="2610678" cy="1742504"/>
          </a:xfrm>
          <a:prstGeom prst="rect">
            <a:avLst/>
          </a:prstGeom>
          <a:ln>
            <a:noFill/>
          </a:ln>
          <a:effectLst>
            <a:outerShdw blurRad="292100" dist="139700" dir="2700000" algn="tl" rotWithShape="0">
              <a:srgbClr val="333333">
                <a:alpha val="65000"/>
              </a:srgbClr>
            </a:outerShdw>
          </a:effectLst>
        </p:spPr>
      </p:pic>
      <p:pic>
        <p:nvPicPr>
          <p:cNvPr id="4" name="Picture 3" descr="Compare &lt;strong&gt;Comparison&lt;/strong&gt; Scale · Free image on Pixabay"/>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661913" y="3285465"/>
            <a:ext cx="2610678" cy="1739947"/>
          </a:xfrm>
          <a:prstGeom prst="rect">
            <a:avLst/>
          </a:prstGeom>
          <a:ln>
            <a:noFill/>
          </a:ln>
          <a:effectLst>
            <a:outerShdw blurRad="292100" dist="139700" dir="2700000" algn="tl" rotWithShape="0">
              <a:srgbClr val="333333">
                <a:alpha val="65000"/>
              </a:srgbClr>
            </a:outerShdw>
          </a:effectLst>
        </p:spPr>
      </p:pic>
      <p:sp>
        <p:nvSpPr>
          <p:cNvPr id="5" name="Google Shape;385;p29">
            <a:extLst>
              <a:ext uri="{FF2B5EF4-FFF2-40B4-BE49-F238E27FC236}">
                <a16:creationId xmlns:a16="http://schemas.microsoft.com/office/drawing/2014/main" id="{4C488C1B-0160-5C20-9BBE-770553A82F75}"/>
              </a:ext>
            </a:extLst>
          </p:cNvPr>
          <p:cNvSpPr txBox="1"/>
          <p:nvPr/>
        </p:nvSpPr>
        <p:spPr>
          <a:xfrm>
            <a:off x="5591029" y="89515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5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3" name="Google Shape;893;p5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4" name="Google Shape;894;p5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5" name="Google Shape;895;p5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6" name="Google Shape;896;p5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7" name="Google Shape;897;p5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8" name="Google Shape;898;p5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03" name="Google Shape;903;p5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1" name="Google Shape;882;p58"/>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dirty="0">
                <a:solidFill>
                  <a:srgbClr val="033C5B"/>
                </a:solidFill>
              </a:rPr>
              <a:t>Το απαραίτητο πακέτο βίντεο αυτοεκπαίδευσης:</a:t>
            </a:r>
            <a:endParaRPr dirty="0"/>
          </a:p>
        </p:txBody>
      </p:sp>
      <p:sp>
        <p:nvSpPr>
          <p:cNvPr id="3" name="Rectangle 2"/>
          <p:cNvSpPr/>
          <p:nvPr/>
        </p:nvSpPr>
        <p:spPr>
          <a:xfrm>
            <a:off x="792000" y="3335631"/>
            <a:ext cx="10887917" cy="2677656"/>
          </a:xfrm>
          <a:prstGeom prst="rect">
            <a:avLst/>
          </a:prstGeom>
        </p:spPr>
        <p:txBody>
          <a:bodyPr wrap="none">
            <a:spAutoFit/>
          </a:bodyPr>
          <a:lstStyle/>
          <a:p>
            <a:pPr marL="342900" indent="-342900">
              <a:buFont typeface="Wingdings" panose="05000000000000000000" pitchFamily="2" charset="2"/>
              <a:buChar char="Ø"/>
            </a:pPr>
            <a:r>
              <a:rPr lang="en-US" sz="2400" dirty="0">
                <a:hlinkClick r:id="rId7"/>
              </a:rPr>
              <a:t>Αξιολόγηση και αξιολόγηση στην ανεστραμμένη τάξη</a:t>
            </a:r>
            <a:endParaRPr lang="en-US" sz="2400" dirty="0"/>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hlinkClick r:id="rId8"/>
              </a:rPr>
              <a:t>#Αξιολόγηση Αξιολόγηση της τάξης 2 - </a:t>
            </a:r>
            <a:r>
              <a:rPr lang="en-US" sz="2400" dirty="0"/>
              <a:t>YouTube </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hlinkClick r:id="rId9"/>
              </a:rPr>
              <a:t>Αξιολογήσεις σε αναποδογυρισμένες τάξεις (</a:t>
            </a:r>
            <a:r>
              <a:rPr lang="en-US" sz="2400" dirty="0" err="1">
                <a:hlinkClick r:id="rId9"/>
              </a:rPr>
              <a:t>μαθητές και εκπαιδευτικοί</a:t>
            </a:r>
            <a:r>
              <a:rPr lang="en-US" sz="2400" dirty="0">
                <a:hlinkClick r:id="rId9"/>
              </a:rPr>
              <a:t>) - YouTube</a:t>
            </a:r>
            <a:endParaRPr lang="en-US" sz="2400" dirty="0"/>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hlinkClick r:id="rId10"/>
              </a:rPr>
              <a:t>Ενεργοποίηση: Τάξη - YouTube</a:t>
            </a:r>
            <a:endParaRPr lang="el-GR" sz="2400" dirty="0"/>
          </a:p>
        </p:txBody>
      </p:sp>
      <p:pic>
        <p:nvPicPr>
          <p:cNvPr id="5" name="Picture 4" descr="I.C.S. Matilde Serao - VideoSerao"/>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81585" y="3643187"/>
            <a:ext cx="5320748" cy="5320748"/>
          </a:xfrm>
          <a:prstGeom prst="rect">
            <a:avLst/>
          </a:prstGeom>
        </p:spPr>
      </p:pic>
      <p:sp>
        <p:nvSpPr>
          <p:cNvPr id="2" name="Google Shape;385;p29">
            <a:extLst>
              <a:ext uri="{FF2B5EF4-FFF2-40B4-BE49-F238E27FC236}">
                <a16:creationId xmlns:a16="http://schemas.microsoft.com/office/drawing/2014/main" id="{68ABABCD-B927-88F9-3B39-6CBAA925251E}"/>
              </a:ext>
            </a:extLst>
          </p:cNvPr>
          <p:cNvSpPr txBox="1"/>
          <p:nvPr/>
        </p:nvSpPr>
        <p:spPr>
          <a:xfrm>
            <a:off x="5591029" y="89515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207458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34"/>
        <p:cNvGrpSpPr/>
        <p:nvPr/>
      </p:nvGrpSpPr>
      <p:grpSpPr>
        <a:xfrm>
          <a:off x="0" y="0"/>
          <a:ext cx="0" cy="0"/>
          <a:chOff x="0" y="0"/>
          <a:chExt cx="0" cy="0"/>
        </a:xfrm>
      </p:grpSpPr>
      <p:sp>
        <p:nvSpPr>
          <p:cNvPr id="1035" name="Google Shape;1035;p6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6" name="Google Shape;1036;p6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7" name="Google Shape;1037;p6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8" name="Google Shape;1038;p6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1" name="Google Shape;1041;p6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2" name="Google Shape;1042;p66"/>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3" name="Google Shape;1043;p66"/>
          <p:cNvSpPr txBox="1"/>
          <p:nvPr/>
        </p:nvSpPr>
        <p:spPr>
          <a:xfrm>
            <a:off x="3058697" y="773904"/>
            <a:ext cx="13265244" cy="99120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6999"/>
              <a:buFont typeface="Arial"/>
              <a:buNone/>
            </a:pPr>
            <a:r>
              <a:rPr lang="de-DE" sz="6999" b="0" i="0" u="none" strike="noStrike" cap="none">
                <a:solidFill>
                  <a:srgbClr val="033C5B"/>
                </a:solidFill>
                <a:latin typeface="Arial"/>
                <a:ea typeface="Arial"/>
                <a:cs typeface="Arial"/>
                <a:sym typeface="Arial"/>
              </a:rPr>
              <a:t>Δραστηριότητα αναστοχασμού</a:t>
            </a:r>
            <a:endParaRPr/>
          </a:p>
        </p:txBody>
      </p:sp>
      <p:sp>
        <p:nvSpPr>
          <p:cNvPr id="1044" name="Google Shape;1044;p66"/>
          <p:cNvSpPr txBox="1"/>
          <p:nvPr/>
        </p:nvSpPr>
        <p:spPr>
          <a:xfrm>
            <a:off x="3058697" y="2394494"/>
            <a:ext cx="11844880" cy="4598868"/>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121212"/>
              </a:buClr>
              <a:buSzPts val="2400"/>
              <a:buFont typeface="Wingdings" panose="05000000000000000000" pitchFamily="2" charset="2"/>
              <a:buChar char="v"/>
            </a:pPr>
            <a:r>
              <a:rPr lang="de-DE" sz="2400" dirty="0">
                <a:solidFill>
                  <a:srgbClr val="121212"/>
                </a:solidFill>
                <a:latin typeface="Arial"/>
                <a:ea typeface="Arial"/>
                <a:cs typeface="Arial"/>
                <a:sym typeface="Arial"/>
              </a:rPr>
              <a:t>Με ποιους τρόπους θα προετοιμάζατε τους μαθητές για να μεγιστοποιήσετε τα οφέλη που παρέχουν οι αξιολογήσεις; </a:t>
            </a:r>
            <a:endParaRPr sz="2400" b="0" i="0" u="none" strike="noStrike" cap="none"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Wingdings" panose="05000000000000000000" pitchFamily="2" charset="2"/>
              <a:buChar char="v"/>
            </a:pPr>
            <a:r>
              <a:rPr lang="de-DE" sz="2400" dirty="0">
                <a:solidFill>
                  <a:srgbClr val="121212"/>
                </a:solidFill>
                <a:latin typeface="Arial"/>
                <a:ea typeface="Arial"/>
                <a:cs typeface="Arial"/>
                <a:sym typeface="Arial"/>
              </a:rPr>
              <a:t>Πώς συγκρίνεται η διαμορφωτική αξιολόγηση στην τάξη με τις διαμορφωτικές αξιολογήσεις κατά τη διάρκεια της ατομικής μάθησης;</a:t>
            </a:r>
            <a:endParaRPr sz="2400" b="0" i="0" u="none" strike="noStrike" cap="none"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Wingdings" panose="05000000000000000000" pitchFamily="2" charset="2"/>
              <a:buChar char="v"/>
            </a:pPr>
            <a:r>
              <a:rPr lang="de-DE" sz="2400" dirty="0">
                <a:solidFill>
                  <a:srgbClr val="121212"/>
                </a:solidFill>
                <a:latin typeface="Arial"/>
                <a:ea typeface="Arial"/>
                <a:cs typeface="Arial"/>
                <a:sym typeface="Arial"/>
              </a:rPr>
              <a:t>Πώς θα οργανώνατε την ανεστραμμένη τάξη ώστε να προετοιμάσετε καλύτερα τους μαθητές σας για μια τελική συνοπτική αξιολόγηση και πότε; </a:t>
            </a:r>
            <a:endParaRPr sz="2400"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Wingdings" panose="05000000000000000000" pitchFamily="2" charset="2"/>
              <a:buChar char="v"/>
            </a:pPr>
            <a:r>
              <a:rPr lang="de-DE" sz="2400" dirty="0">
                <a:solidFill>
                  <a:srgbClr val="121212"/>
                </a:solidFill>
                <a:latin typeface="Arial"/>
                <a:ea typeface="Arial"/>
                <a:cs typeface="Arial"/>
                <a:sym typeface="Arial"/>
              </a:rPr>
              <a:t>Ποια εργαλεία και μεθόδους θα χρησιμοποιούσατε για να αντλήσετε και να ενσωματώσετε την ανατροφοδότηση από τους μαθητές σας και γιατί; </a:t>
            </a:r>
            <a:endParaRPr sz="2400"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Wingdings" panose="05000000000000000000" pitchFamily="2" charset="2"/>
              <a:buChar char="v"/>
            </a:pPr>
            <a:r>
              <a:rPr lang="de-DE" sz="2400" b="0" i="0" u="none" strike="noStrike" cap="none" dirty="0">
                <a:solidFill>
                  <a:srgbClr val="121212"/>
                </a:solidFill>
                <a:latin typeface="Arial"/>
                <a:ea typeface="Arial"/>
                <a:cs typeface="Arial"/>
                <a:sym typeface="Arial"/>
              </a:rPr>
              <a:t>Πώς θα αξιολογούσατε έναν συνάδελφο εκπαιδευτή ή καθηγητή ΕΕΚ αν έπρεπε να τον παρατηρήσετε να εφαρμόζει την ανεστραμμένη τάξη; </a:t>
            </a:r>
            <a:endParaRPr sz="2400" b="0" i="0" u="none" strike="noStrike" cap="none" dirty="0">
              <a:solidFill>
                <a:srgbClr val="121212"/>
              </a:solidFill>
              <a:latin typeface="Arial"/>
              <a:ea typeface="Arial"/>
              <a:cs typeface="Arial"/>
              <a:sym typeface="Arial"/>
            </a:endParaRPr>
          </a:p>
        </p:txBody>
      </p:sp>
      <p:grpSp>
        <p:nvGrpSpPr>
          <p:cNvPr id="13" name="Group 12"/>
          <p:cNvGrpSpPr/>
          <p:nvPr/>
        </p:nvGrpSpPr>
        <p:grpSpPr>
          <a:xfrm>
            <a:off x="602293" y="8374276"/>
            <a:ext cx="17358880" cy="2331172"/>
            <a:chOff x="559140" y="8374275"/>
            <a:chExt cx="17358880" cy="2331172"/>
          </a:xfrm>
        </p:grpSpPr>
        <p:sp>
          <p:nvSpPr>
            <p:cNvPr id="14"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EC613D9D-FA7F-53E6-0BE7-6B630ABDB0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D60CCB2E-2861-EE59-4BB8-0B243119185B}"/>
              </a:ext>
            </a:extLst>
          </p:cNvPr>
          <p:cNvSpPr txBox="1"/>
          <p:nvPr/>
        </p:nvSpPr>
        <p:spPr>
          <a:xfrm>
            <a:off x="5591029" y="89515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Πρόσθετοι πόροι</a:t>
            </a: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8" name="Rectangle 17"/>
          <p:cNvSpPr/>
          <p:nvPr/>
        </p:nvSpPr>
        <p:spPr>
          <a:xfrm>
            <a:off x="1337656" y="2370369"/>
            <a:ext cx="13738056" cy="400110"/>
          </a:xfrm>
          <a:prstGeom prst="rect">
            <a:avLst/>
          </a:prstGeom>
        </p:spPr>
        <p:txBody>
          <a:bodyPr wrap="none">
            <a:spAutoFit/>
          </a:bodyPr>
          <a:lstStyle/>
          <a:p>
            <a:r>
              <a:rPr lang="en-US" sz="2000" dirty="0">
                <a:hlinkClick r:id="rId5"/>
              </a:rPr>
              <a:t>(PDF) ΑΞΙΟΛΌΓΗΣΗ ΤΗΣ ΑΠΟΤΕΛΕΣΜΑΤΙΚΌΤΗΤΑΣ ΤΗΣ ΣΤΡΑΤΗΓΙΚΉΣ ΤΗΣ ΑΝΕΣΤΡΑΜΜΈΝΗΣ ΤΆΞΗΣ ΣΤΙΣ ΕΠΙΔΌΣΕΙΣ ΤΩΝ ΜΑΘΗΤΏΝ</a:t>
            </a:r>
            <a:endParaRPr lang="el-GR" sz="2000" dirty="0"/>
          </a:p>
        </p:txBody>
      </p:sp>
      <p:sp>
        <p:nvSpPr>
          <p:cNvPr id="19" name="Rectangle 18"/>
          <p:cNvSpPr/>
          <p:nvPr/>
        </p:nvSpPr>
        <p:spPr>
          <a:xfrm>
            <a:off x="1337656" y="2926127"/>
            <a:ext cx="15890889" cy="400110"/>
          </a:xfrm>
          <a:prstGeom prst="rect">
            <a:avLst/>
          </a:prstGeom>
        </p:spPr>
        <p:txBody>
          <a:bodyPr wrap="none">
            <a:spAutoFit/>
          </a:bodyPr>
          <a:lstStyle/>
          <a:p>
            <a:r>
              <a:rPr lang="en-US" sz="2000" dirty="0">
                <a:hlinkClick r:id="rId6"/>
              </a:rPr>
              <a:t>Η αξιολόγηση που αναποδογυρίζει: Journal on Excellence in College Teaching: Aligning Evaluation of Student Success With the Flipped Classroom | Journal on Excellence in College Teaching</a:t>
            </a:r>
            <a:endParaRPr lang="el-GR" sz="2000" dirty="0"/>
          </a:p>
        </p:txBody>
      </p:sp>
      <p:sp>
        <p:nvSpPr>
          <p:cNvPr id="24" name="Rectangle 23"/>
          <p:cNvSpPr/>
          <p:nvPr/>
        </p:nvSpPr>
        <p:spPr>
          <a:xfrm>
            <a:off x="1337656" y="3481885"/>
            <a:ext cx="14179435" cy="707886"/>
          </a:xfrm>
          <a:prstGeom prst="rect">
            <a:avLst/>
          </a:prstGeom>
        </p:spPr>
        <p:txBody>
          <a:bodyPr wrap="square">
            <a:spAutoFit/>
          </a:bodyPr>
          <a:lstStyle/>
          <a:p>
            <a:r>
              <a:rPr lang="en-US" sz="2000" dirty="0">
                <a:hlinkClick r:id="rId7"/>
              </a:rPr>
              <a:t>Αξιολόγηση του κατά πόσον οι αναποδογυρισμένες τάξεις βελτιώνουν τη μάθηση των μαθητών στην εκπαίδευση στις φυσικές επιστήμες: Μια συστηματική ανασκόπηση και μετα-ανάλυση: Scandinavian Journal of Educational Research: Scandinavian Journal of Educational Research: Vol 67 , No 1 - Get Access</a:t>
            </a:r>
            <a:endParaRPr lang="el-GR" sz="2000" dirty="0"/>
          </a:p>
        </p:txBody>
      </p:sp>
      <p:sp>
        <p:nvSpPr>
          <p:cNvPr id="3" name="Google Shape;385;p29">
            <a:extLst>
              <a:ext uri="{FF2B5EF4-FFF2-40B4-BE49-F238E27FC236}">
                <a16:creationId xmlns:a16="http://schemas.microsoft.com/office/drawing/2014/main" id="{B0E78BE4-DE4E-9761-970A-5D5881F9B4B7}"/>
              </a:ext>
            </a:extLst>
          </p:cNvPr>
          <p:cNvSpPr txBox="1"/>
          <p:nvPr/>
        </p:nvSpPr>
        <p:spPr>
          <a:xfrm>
            <a:off x="5591029" y="89515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63809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861"/>
        <p:cNvGrpSpPr/>
        <p:nvPr/>
      </p:nvGrpSpPr>
      <p:grpSpPr>
        <a:xfrm>
          <a:off x="0" y="0"/>
          <a:ext cx="0" cy="0"/>
          <a:chOff x="0" y="0"/>
          <a:chExt cx="0" cy="0"/>
        </a:xfrm>
      </p:grpSpPr>
      <p:sp>
        <p:nvSpPr>
          <p:cNvPr id="862" name="Google Shape;862;p57"/>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de-DE" sz="6999" b="0" i="0" u="none" strike="noStrike" cap="none">
                <a:solidFill>
                  <a:srgbClr val="033C5B"/>
                </a:solidFill>
                <a:latin typeface="Arial"/>
                <a:ea typeface="Arial"/>
                <a:cs typeface="Arial"/>
                <a:sym typeface="Arial"/>
              </a:rPr>
              <a:t>Μαθησιακοί στόχοι</a:t>
            </a:r>
            <a:endParaRPr/>
          </a:p>
        </p:txBody>
      </p:sp>
      <p:sp>
        <p:nvSpPr>
          <p:cNvPr id="863" name="Google Shape;863;p57"/>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4" name="Google Shape;864;p57"/>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5" name="Google Shape;865;p57"/>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6" name="Google Shape;866;p57"/>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7" name="Google Shape;867;p57"/>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8" name="Google Shape;868;p57"/>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9" name="Google Shape;869;p57"/>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0" name="Google Shape;870;p57"/>
          <p:cNvSpPr txBox="1"/>
          <p:nvPr/>
        </p:nvSpPr>
        <p:spPr>
          <a:xfrm>
            <a:off x="791999" y="2312061"/>
            <a:ext cx="7668000" cy="1471930"/>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2800" dirty="0">
                <a:solidFill>
                  <a:srgbClr val="121212"/>
                </a:solidFill>
                <a:latin typeface="HK Grotesk Light"/>
              </a:rPr>
              <a:t>Στο τέλος αυτής της ενότητας, οι συμμετέχοντες θα εί</a:t>
            </a:r>
            <a:r>
              <a:rPr lang="el-GR" sz="2800" dirty="0" err="1">
                <a:solidFill>
                  <a:srgbClr val="121212"/>
                </a:solidFill>
                <a:latin typeface="HK Grotesk Light"/>
              </a:rPr>
              <a:t>στε</a:t>
            </a:r>
            <a:r>
              <a:rPr lang="el-GR" sz="2800" dirty="0">
                <a:solidFill>
                  <a:srgbClr val="121212"/>
                </a:solidFill>
                <a:latin typeface="HK Grotesk Light"/>
              </a:rPr>
              <a:t> </a:t>
            </a:r>
            <a:r>
              <a:rPr lang="en-GB" sz="2800" dirty="0" err="1">
                <a:solidFill>
                  <a:srgbClr val="121212"/>
                </a:solidFill>
                <a:latin typeface="HK Grotesk Light"/>
              </a:rPr>
              <a:t>σε</a:t>
            </a:r>
            <a:r>
              <a:rPr lang="en-GB" sz="2800" dirty="0">
                <a:solidFill>
                  <a:srgbClr val="121212"/>
                </a:solidFill>
                <a:latin typeface="HK Grotesk Light"/>
              </a:rPr>
              <a:t> θέση να:</a:t>
            </a:r>
            <a:endParaRPr lang="en-US" sz="2800" dirty="0">
              <a:solidFill>
                <a:srgbClr val="121212"/>
              </a:solidFill>
              <a:latin typeface="HK Grotesk Light"/>
            </a:endParaRPr>
          </a:p>
          <a:p>
            <a:pPr marL="645159" marR="0" lvl="1" indent="-342900" algn="l" rtl="0">
              <a:spcBef>
                <a:spcPts val="0"/>
              </a:spcBef>
              <a:spcAft>
                <a:spcPts val="0"/>
              </a:spcAft>
              <a:buClr>
                <a:srgbClr val="121212"/>
              </a:buClr>
              <a:buSzPts val="2400"/>
              <a:buFont typeface="Noto Sans Symbols"/>
              <a:buChar char="▪"/>
            </a:pPr>
            <a:endParaRPr lang="el-GR" sz="2800" b="1" i="0" u="none" strike="noStrike" cap="none" dirty="0">
              <a:solidFill>
                <a:srgbClr val="121212"/>
              </a:solidFill>
              <a:sym typeface="Arial"/>
            </a:endParaRPr>
          </a:p>
          <a:p>
            <a:pPr marL="645159" marR="0" lvl="1" indent="-342900" rtl="0">
              <a:spcBef>
                <a:spcPts val="0"/>
              </a:spcBef>
              <a:spcAft>
                <a:spcPts val="0"/>
              </a:spcAft>
              <a:buClr>
                <a:srgbClr val="121212"/>
              </a:buClr>
              <a:buSzPts val="2400"/>
              <a:buFont typeface="Noto Sans Symbols"/>
              <a:buChar char="▪"/>
            </a:pPr>
            <a:r>
              <a:rPr lang="de-DE" sz="2800" b="0" i="0" u="none" strike="noStrike" cap="none" dirty="0">
                <a:solidFill>
                  <a:srgbClr val="121212"/>
                </a:solidFill>
                <a:sym typeface="Arial"/>
              </a:rPr>
              <a:t>Αναγνωρίζ</a:t>
            </a:r>
            <a:r>
              <a:rPr lang="el-GR" sz="2800" b="0" i="0" u="none" strike="noStrike" cap="none" dirty="0" err="1">
                <a:solidFill>
                  <a:srgbClr val="121212"/>
                </a:solidFill>
                <a:sym typeface="Arial"/>
              </a:rPr>
              <a:t>ετε</a:t>
            </a:r>
            <a:r>
              <a:rPr lang="de-DE" sz="2800" b="0" i="0" u="none" strike="noStrike" cap="none" dirty="0">
                <a:solidFill>
                  <a:srgbClr val="121212"/>
                </a:solidFill>
                <a:sym typeface="Arial"/>
              </a:rPr>
              <a:t> την αξία της συνεχούς ανάπτυξης σε ένα ευέλικτο περιβάλλον μάθησης με εναλλασσόμενο τρόπο.</a:t>
            </a:r>
            <a:endParaRPr sz="2800" b="0" i="0" u="none" strike="noStrike" cap="none" dirty="0">
              <a:solidFill>
                <a:srgbClr val="121212"/>
              </a:solidFill>
              <a:sym typeface="Arial"/>
            </a:endParaRPr>
          </a:p>
          <a:p>
            <a:pPr marL="645159" marR="0" lvl="1" indent="-342900" rtl="0">
              <a:spcBef>
                <a:spcPts val="1200"/>
              </a:spcBef>
              <a:spcAft>
                <a:spcPts val="0"/>
              </a:spcAft>
              <a:buClr>
                <a:srgbClr val="121212"/>
              </a:buClr>
              <a:buSzPts val="2400"/>
              <a:buFont typeface="Noto Sans Symbols"/>
              <a:buChar char="▪"/>
            </a:pPr>
            <a:r>
              <a:rPr lang="de-DE" sz="2800" b="0" i="0" u="none" strike="noStrike" cap="none" dirty="0">
                <a:solidFill>
                  <a:srgbClr val="121212"/>
                </a:solidFill>
                <a:sym typeface="Arial"/>
              </a:rPr>
              <a:t>Να παρουσιάσ</a:t>
            </a:r>
            <a:r>
              <a:rPr lang="el-GR" sz="2800" b="0" i="0" u="none" strike="noStrike" cap="none" dirty="0" err="1">
                <a:solidFill>
                  <a:srgbClr val="121212"/>
                </a:solidFill>
                <a:sym typeface="Arial"/>
              </a:rPr>
              <a:t>ετε</a:t>
            </a:r>
            <a:r>
              <a:rPr lang="de-DE" sz="2800" b="0" i="0" u="none" strike="noStrike" cap="none" dirty="0">
                <a:solidFill>
                  <a:srgbClr val="121212"/>
                </a:solidFill>
                <a:sym typeface="Arial"/>
              </a:rPr>
              <a:t> την αλληλεπίδραση μεταξύ διαμορφωτικών και συνοπτικών αξιολογήσεων στη βελτίωση των παιδαγωγικών πρακτικών. </a:t>
            </a:r>
            <a:endParaRPr sz="2800" b="0" i="0" u="none" strike="noStrike" cap="none" dirty="0">
              <a:solidFill>
                <a:srgbClr val="121212"/>
              </a:solidFill>
              <a:sym typeface="Arial"/>
            </a:endParaRPr>
          </a:p>
          <a:p>
            <a:pPr marL="645159" marR="0" lvl="1" indent="-342900" rtl="0">
              <a:spcBef>
                <a:spcPts val="1200"/>
              </a:spcBef>
              <a:spcAft>
                <a:spcPts val="0"/>
              </a:spcAft>
              <a:buClr>
                <a:srgbClr val="121212"/>
              </a:buClr>
              <a:buSzPts val="2400"/>
              <a:buFont typeface="Noto Sans Symbols"/>
              <a:buChar char="▪"/>
            </a:pPr>
            <a:r>
              <a:rPr lang="de-DE" sz="2800" b="0" i="0" u="none" strike="noStrike" cap="none" dirty="0">
                <a:solidFill>
                  <a:srgbClr val="121212"/>
                </a:solidFill>
                <a:sym typeface="Arial"/>
              </a:rPr>
              <a:t>Αξιολ</a:t>
            </a:r>
            <a:r>
              <a:rPr lang="el-GR" sz="2800" b="0" i="0" u="none" strike="noStrike" cap="none" dirty="0" err="1">
                <a:solidFill>
                  <a:srgbClr val="121212"/>
                </a:solidFill>
                <a:sym typeface="Arial"/>
              </a:rPr>
              <a:t>ογήσετε</a:t>
            </a:r>
            <a:r>
              <a:rPr lang="el-GR" sz="2800" b="0" i="0" u="none" strike="noStrike" cap="none" dirty="0">
                <a:solidFill>
                  <a:srgbClr val="121212"/>
                </a:solidFill>
                <a:sym typeface="Arial"/>
              </a:rPr>
              <a:t> </a:t>
            </a:r>
            <a:r>
              <a:rPr lang="de-DE" sz="2800" b="0" i="0" u="none" strike="noStrike" cap="none" dirty="0">
                <a:solidFill>
                  <a:srgbClr val="121212"/>
                </a:solidFill>
                <a:sym typeface="Arial"/>
              </a:rPr>
              <a:t>τη</a:t>
            </a:r>
            <a:r>
              <a:rPr lang="el-GR" sz="2800" b="0" i="0" u="none" strike="noStrike" cap="none" dirty="0">
                <a:solidFill>
                  <a:srgbClr val="121212"/>
                </a:solidFill>
                <a:sym typeface="Arial"/>
              </a:rPr>
              <a:t>ν</a:t>
            </a:r>
            <a:r>
              <a:rPr lang="de-DE" sz="2800" b="0" i="0" u="none" strike="noStrike" cap="none" dirty="0">
                <a:solidFill>
                  <a:srgbClr val="121212"/>
                </a:solidFill>
                <a:sym typeface="Arial"/>
              </a:rPr>
              <a:t> επικοινωνία</a:t>
            </a:r>
            <a:r>
              <a:rPr lang="el-GR" sz="2800" b="0" i="0" u="none" strike="noStrike" cap="none" dirty="0">
                <a:solidFill>
                  <a:srgbClr val="121212"/>
                </a:solidFill>
                <a:sym typeface="Arial"/>
              </a:rPr>
              <a:t>ν</a:t>
            </a:r>
            <a:r>
              <a:rPr lang="de-DE" sz="2800" b="0" i="0" u="none" strike="noStrike" cap="none" dirty="0">
                <a:solidFill>
                  <a:srgbClr val="121212"/>
                </a:solidFill>
                <a:sym typeface="Arial"/>
              </a:rPr>
              <a:t>, της ανατροφοδότηση και το </a:t>
            </a:r>
            <a:r>
              <a:rPr lang="el-GR" sz="2800" b="0" i="0" u="none" strike="noStrike" cap="none" dirty="0" err="1">
                <a:solidFill>
                  <a:srgbClr val="121212"/>
                </a:solidFill>
                <a:sym typeface="Arial"/>
              </a:rPr>
              <a:t>άνοι</a:t>
            </a:r>
            <a:r>
              <a:rPr lang="de-DE" sz="2800" b="0" i="0" u="none" strike="noStrike" cap="none" dirty="0">
                <a:solidFill>
                  <a:srgbClr val="121212"/>
                </a:solidFill>
                <a:sym typeface="Arial"/>
              </a:rPr>
              <a:t>γμα σε νέες μεθόδους και τεχνολογίες </a:t>
            </a:r>
            <a:endParaRPr sz="2800" b="0" i="0" u="none" strike="noStrike" cap="none" dirty="0">
              <a:solidFill>
                <a:srgbClr val="121212"/>
              </a:solidFill>
              <a:sym typeface="Arial"/>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4051" y="9220030"/>
            <a:ext cx="1287584" cy="4682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5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6" name="Google Shape;876;p5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7" name="Google Shape;877;p5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8" name="Google Shape;878;p5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9" name="Google Shape;879;p5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80" name="Google Shape;880;p5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81" name="Google Shape;881;p5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82" name="Google Shape;882;p58"/>
          <p:cNvSpPr txBox="1"/>
          <p:nvPr/>
        </p:nvSpPr>
        <p:spPr>
          <a:xfrm>
            <a:off x="792000" y="1335466"/>
            <a:ext cx="15588000" cy="75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dirty="0">
                <a:solidFill>
                  <a:srgbClr val="033C5B"/>
                </a:solidFill>
              </a:rPr>
              <a:t>Γιατί </a:t>
            </a:r>
            <a:r>
              <a:rPr lang="de-DE" sz="4000" b="0" i="0" u="none" strike="noStrike" cap="none" dirty="0">
                <a:solidFill>
                  <a:srgbClr val="033C5B"/>
                </a:solidFill>
                <a:latin typeface="Arial"/>
                <a:ea typeface="Arial"/>
                <a:cs typeface="Arial"/>
                <a:sym typeface="Arial"/>
              </a:rPr>
              <a:t>είναι σημαντική η αξιολόγηση στην εκμάθηση στην τάξη με εναλλασσόμενες μεθόδους I ?</a:t>
            </a:r>
            <a:endParaRPr dirty="0"/>
          </a:p>
        </p:txBody>
      </p:sp>
      <p:sp>
        <p:nvSpPr>
          <p:cNvPr id="886" name="Google Shape;886;p5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459568382"/>
              </p:ext>
            </p:extLst>
          </p:nvPr>
        </p:nvGraphicFramePr>
        <p:xfrm>
          <a:off x="792000" y="2733791"/>
          <a:ext cx="15948000" cy="5199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47876" y="895153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graphicEl>
                                              <a:dgm id="{BFC760BE-8103-4A4D-94EA-992160D06BDC}"/>
                                            </p:graphicEl>
                                          </p:spTgt>
                                        </p:tgtEl>
                                        <p:attrNameLst>
                                          <p:attrName>style.visibility</p:attrName>
                                        </p:attrNameLst>
                                      </p:cBhvr>
                                      <p:to>
                                        <p:strVal val="visible"/>
                                      </p:to>
                                    </p:set>
                                    <p:anim calcmode="lin" valueType="num">
                                      <p:cBhvr additive="base">
                                        <p:cTn id="7" dur="500" fill="hold"/>
                                        <p:tgtEl>
                                          <p:spTgt spid="2">
                                            <p:graphicEl>
                                              <a:dgm id="{BFC760BE-8103-4A4D-94EA-992160D06BD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BFC760BE-8103-4A4D-94EA-992160D06BD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graphicEl>
                                              <a:dgm id="{5943DF60-8E60-4A24-8152-415F778306A4}"/>
                                            </p:graphicEl>
                                          </p:spTgt>
                                        </p:tgtEl>
                                        <p:attrNameLst>
                                          <p:attrName>style.visibility</p:attrName>
                                        </p:attrNameLst>
                                      </p:cBhvr>
                                      <p:to>
                                        <p:strVal val="visible"/>
                                      </p:to>
                                    </p:set>
                                    <p:anim calcmode="lin" valueType="num">
                                      <p:cBhvr additive="base">
                                        <p:cTn id="13" dur="500" fill="hold"/>
                                        <p:tgtEl>
                                          <p:spTgt spid="2">
                                            <p:graphicEl>
                                              <a:dgm id="{5943DF60-8E60-4A24-8152-415F778306A4}"/>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5943DF60-8E60-4A24-8152-415F778306A4}"/>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graphicEl>
                                              <a:dgm id="{DA7D527C-32E7-4AF9-8444-99B2AD1373C9}"/>
                                            </p:graphicEl>
                                          </p:spTgt>
                                        </p:tgtEl>
                                        <p:attrNameLst>
                                          <p:attrName>style.visibility</p:attrName>
                                        </p:attrNameLst>
                                      </p:cBhvr>
                                      <p:to>
                                        <p:strVal val="visible"/>
                                      </p:to>
                                    </p:set>
                                    <p:anim calcmode="lin" valueType="num">
                                      <p:cBhvr additive="base">
                                        <p:cTn id="19" dur="500" fill="hold"/>
                                        <p:tgtEl>
                                          <p:spTgt spid="2">
                                            <p:graphicEl>
                                              <a:dgm id="{DA7D527C-32E7-4AF9-8444-99B2AD1373C9}"/>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DA7D527C-32E7-4AF9-8444-99B2AD1373C9}"/>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
                                            <p:graphicEl>
                                              <a:dgm id="{BB82C04C-ED8D-4788-B32F-84FDF7278D6D}"/>
                                            </p:graphicEl>
                                          </p:spTgt>
                                        </p:tgtEl>
                                        <p:attrNameLst>
                                          <p:attrName>style.visibility</p:attrName>
                                        </p:attrNameLst>
                                      </p:cBhvr>
                                      <p:to>
                                        <p:strVal val="visible"/>
                                      </p:to>
                                    </p:set>
                                    <p:anim calcmode="lin" valueType="num">
                                      <p:cBhvr additive="base">
                                        <p:cTn id="25" dur="500" fill="hold"/>
                                        <p:tgtEl>
                                          <p:spTgt spid="2">
                                            <p:graphicEl>
                                              <a:dgm id="{BB82C04C-ED8D-4788-B32F-84FDF7278D6D}"/>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BB82C04C-ED8D-4788-B32F-84FDF7278D6D}"/>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
                                            <p:graphicEl>
                                              <a:dgm id="{6D226A50-53F9-486D-B18D-E2F6D6F603AA}"/>
                                            </p:graphicEl>
                                          </p:spTgt>
                                        </p:tgtEl>
                                        <p:attrNameLst>
                                          <p:attrName>style.visibility</p:attrName>
                                        </p:attrNameLst>
                                      </p:cBhvr>
                                      <p:to>
                                        <p:strVal val="visible"/>
                                      </p:to>
                                    </p:set>
                                    <p:anim calcmode="lin" valueType="num">
                                      <p:cBhvr additive="base">
                                        <p:cTn id="31" dur="500" fill="hold"/>
                                        <p:tgtEl>
                                          <p:spTgt spid="2">
                                            <p:graphicEl>
                                              <a:dgm id="{6D226A50-53F9-486D-B18D-E2F6D6F603AA}"/>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6D226A50-53F9-486D-B18D-E2F6D6F603AA}"/>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5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3" name="Google Shape;893;p5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4" name="Google Shape;894;p5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5" name="Google Shape;895;p5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6" name="Google Shape;896;p5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7" name="Google Shape;897;p5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8" name="Google Shape;898;p5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03" name="Google Shape;903;p5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2396030935"/>
              </p:ext>
            </p:extLst>
          </p:nvPr>
        </p:nvGraphicFramePr>
        <p:xfrm>
          <a:off x="792000" y="3131999"/>
          <a:ext cx="15948000" cy="519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1" name="Google Shape;882;p58"/>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dirty="0">
                <a:solidFill>
                  <a:srgbClr val="033C5B"/>
                </a:solidFill>
              </a:rPr>
              <a:t>Γιατί </a:t>
            </a:r>
            <a:r>
              <a:rPr lang="de-DE" sz="4000" b="0" i="0" u="none" strike="noStrike" cap="none" dirty="0">
                <a:solidFill>
                  <a:srgbClr val="033C5B"/>
                </a:solidFill>
                <a:latin typeface="Arial"/>
                <a:ea typeface="Arial"/>
                <a:cs typeface="Arial"/>
                <a:sym typeface="Arial"/>
              </a:rPr>
              <a:t>είναι σημαντική η αξιολόγηση στην εκμάθηση στην ανεστραμμένη τάξη II ?</a:t>
            </a:r>
            <a:endParaRPr dirty="0"/>
          </a:p>
        </p:txBody>
      </p:sp>
      <p:sp>
        <p:nvSpPr>
          <p:cNvPr id="3" name="Google Shape;385;p29">
            <a:extLst>
              <a:ext uri="{FF2B5EF4-FFF2-40B4-BE49-F238E27FC236}">
                <a16:creationId xmlns:a16="http://schemas.microsoft.com/office/drawing/2014/main" id="{9272E036-7C38-9A01-94AB-E3B4A5AB948E}"/>
              </a:ext>
            </a:extLst>
          </p:cNvPr>
          <p:cNvSpPr txBox="1"/>
          <p:nvPr/>
        </p:nvSpPr>
        <p:spPr>
          <a:xfrm>
            <a:off x="5591029" y="89515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graphicEl>
                                              <a:dgm id="{258E909A-04CB-4520-B81C-BC8F5D2416A8}"/>
                                            </p:graphicEl>
                                          </p:spTgt>
                                        </p:tgtEl>
                                        <p:attrNameLst>
                                          <p:attrName>style.visibility</p:attrName>
                                        </p:attrNameLst>
                                      </p:cBhvr>
                                      <p:to>
                                        <p:strVal val="visible"/>
                                      </p:to>
                                    </p:set>
                                    <p:anim calcmode="lin" valueType="num">
                                      <p:cBhvr additive="base">
                                        <p:cTn id="7" dur="500" fill="hold"/>
                                        <p:tgtEl>
                                          <p:spTgt spid="2">
                                            <p:graphicEl>
                                              <a:dgm id="{258E909A-04CB-4520-B81C-BC8F5D2416A8}"/>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258E909A-04CB-4520-B81C-BC8F5D2416A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
                                            <p:graphicEl>
                                              <a:dgm id="{5FF6AF47-41D0-4C3D-BBDE-4BE624FFFA0B}"/>
                                            </p:graphicEl>
                                          </p:spTgt>
                                        </p:tgtEl>
                                        <p:attrNameLst>
                                          <p:attrName>style.visibility</p:attrName>
                                        </p:attrNameLst>
                                      </p:cBhvr>
                                      <p:to>
                                        <p:strVal val="visible"/>
                                      </p:to>
                                    </p:set>
                                    <p:anim calcmode="lin" valueType="num">
                                      <p:cBhvr additive="base">
                                        <p:cTn id="13" dur="500" fill="hold"/>
                                        <p:tgtEl>
                                          <p:spTgt spid="2">
                                            <p:graphicEl>
                                              <a:dgm id="{5FF6AF47-41D0-4C3D-BBDE-4BE624FFFA0B}"/>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5FF6AF47-41D0-4C3D-BBDE-4BE624FFFA0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
                                            <p:graphicEl>
                                              <a:dgm id="{0306A758-F8B5-45E1-BF09-A37C36BDDF34}"/>
                                            </p:graphicEl>
                                          </p:spTgt>
                                        </p:tgtEl>
                                        <p:attrNameLst>
                                          <p:attrName>style.visibility</p:attrName>
                                        </p:attrNameLst>
                                      </p:cBhvr>
                                      <p:to>
                                        <p:strVal val="visible"/>
                                      </p:to>
                                    </p:set>
                                    <p:anim calcmode="lin" valueType="num">
                                      <p:cBhvr additive="base">
                                        <p:cTn id="19" dur="500" fill="hold"/>
                                        <p:tgtEl>
                                          <p:spTgt spid="2">
                                            <p:graphicEl>
                                              <a:dgm id="{0306A758-F8B5-45E1-BF09-A37C36BDDF34}"/>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0306A758-F8B5-45E1-BF09-A37C36BDDF3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
                                            <p:graphicEl>
                                              <a:dgm id="{C0DA32E5-2147-4D51-9642-DC2150629526}"/>
                                            </p:graphicEl>
                                          </p:spTgt>
                                        </p:tgtEl>
                                        <p:attrNameLst>
                                          <p:attrName>style.visibility</p:attrName>
                                        </p:attrNameLst>
                                      </p:cBhvr>
                                      <p:to>
                                        <p:strVal val="visible"/>
                                      </p:to>
                                    </p:set>
                                    <p:anim calcmode="lin" valueType="num">
                                      <p:cBhvr additive="base">
                                        <p:cTn id="25" dur="500" fill="hold"/>
                                        <p:tgtEl>
                                          <p:spTgt spid="2">
                                            <p:graphicEl>
                                              <a:dgm id="{C0DA32E5-2147-4D51-9642-DC2150629526}"/>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graphicEl>
                                              <a:dgm id="{C0DA32E5-2147-4D51-9642-DC2150629526}"/>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
                                            <p:graphicEl>
                                              <a:dgm id="{6EF445F0-0E05-418B-A53D-A8CD08F18317}"/>
                                            </p:graphicEl>
                                          </p:spTgt>
                                        </p:tgtEl>
                                        <p:attrNameLst>
                                          <p:attrName>style.visibility</p:attrName>
                                        </p:attrNameLst>
                                      </p:cBhvr>
                                      <p:to>
                                        <p:strVal val="visible"/>
                                      </p:to>
                                    </p:set>
                                    <p:anim calcmode="lin" valueType="num">
                                      <p:cBhvr additive="base">
                                        <p:cTn id="31" dur="500" fill="hold"/>
                                        <p:tgtEl>
                                          <p:spTgt spid="2">
                                            <p:graphicEl>
                                              <a:dgm id="{6EF445F0-0E05-418B-A53D-A8CD08F18317}"/>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6EF445F0-0E05-418B-A53D-A8CD08F1831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6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0" name="Google Shape;910;p6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1" name="Google Shape;911;p6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2" name="Google Shape;912;p6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3" name="Google Shape;913;p6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4" name="Google Shape;914;p6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5" name="Google Shape;915;p6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6" name="Google Shape;916;p60"/>
          <p:cNvSpPr txBox="1"/>
          <p:nvPr/>
        </p:nvSpPr>
        <p:spPr>
          <a:xfrm>
            <a:off x="792000" y="1548000"/>
            <a:ext cx="15948000" cy="648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Οι πιο σημαντικές μέθοδοι αξιολόγησης στην εκμάθηση με εναλλασσόμενη τάξη</a:t>
            </a:r>
            <a:endParaRPr sz="4000" b="0" i="0" u="none" strike="noStrike" cap="none">
              <a:solidFill>
                <a:srgbClr val="033C5B"/>
              </a:solidFill>
              <a:latin typeface="Arial"/>
              <a:ea typeface="Arial"/>
              <a:cs typeface="Arial"/>
              <a:sym typeface="Arial"/>
            </a:endParaRPr>
          </a:p>
        </p:txBody>
      </p:sp>
      <p:sp>
        <p:nvSpPr>
          <p:cNvPr id="920" name="Google Shape;920;p6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1" name="Google Shape;921;p60"/>
          <p:cNvSpPr txBox="1"/>
          <p:nvPr/>
        </p:nvSpPr>
        <p:spPr>
          <a:xfrm>
            <a:off x="11520000" y="3600000"/>
            <a:ext cx="5292000" cy="1656000"/>
          </a:xfrm>
          <a:prstGeom prst="rect">
            <a:avLst/>
          </a:prstGeom>
          <a:solidFill>
            <a:schemeClr val="tx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a:solidFill>
                  <a:srgbClr val="000000"/>
                </a:solidFill>
                <a:latin typeface="Arial"/>
                <a:ea typeface="Arial"/>
                <a:cs typeface="Arial"/>
                <a:sym typeface="Arial"/>
              </a:rPr>
              <a:t>Οι μαθητές παρουσιάζουν προφορικά στην τάξη ό,τι έχουν μάθει.</a:t>
            </a:r>
            <a:endParaRPr/>
          </a:p>
        </p:txBody>
      </p:sp>
      <p:sp>
        <p:nvSpPr>
          <p:cNvPr id="922" name="Google Shape;922;p60"/>
          <p:cNvSpPr txBox="1"/>
          <p:nvPr/>
        </p:nvSpPr>
        <p:spPr>
          <a:xfrm>
            <a:off x="6156000" y="3600000"/>
            <a:ext cx="5292000" cy="1656000"/>
          </a:xfrm>
          <a:prstGeom prst="rect">
            <a:avLst/>
          </a:prstGeom>
          <a:solidFill>
            <a:schemeClr val="tx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a:solidFill>
                  <a:srgbClr val="000000"/>
                </a:solidFill>
                <a:latin typeface="Arial"/>
                <a:ea typeface="Arial"/>
                <a:cs typeface="Arial"/>
                <a:sym typeface="Arial"/>
              </a:rPr>
              <a:t>Οι μαθητές αξιολογούν τις επιδόσεις των συμμαθητών τους.</a:t>
            </a:r>
            <a:endParaRPr/>
          </a:p>
        </p:txBody>
      </p:sp>
      <p:sp>
        <p:nvSpPr>
          <p:cNvPr id="923" name="Google Shape;923;p60"/>
          <p:cNvSpPr txBox="1"/>
          <p:nvPr/>
        </p:nvSpPr>
        <p:spPr>
          <a:xfrm>
            <a:off x="792000" y="3600000"/>
            <a:ext cx="5292000" cy="1656000"/>
          </a:xfrm>
          <a:prstGeom prst="rect">
            <a:avLst/>
          </a:prstGeom>
          <a:solidFill>
            <a:schemeClr val="tx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a:solidFill>
                  <a:srgbClr val="000000"/>
                </a:solidFill>
                <a:latin typeface="Arial"/>
                <a:ea typeface="Arial"/>
                <a:cs typeface="Arial"/>
                <a:sym typeface="Arial"/>
              </a:rPr>
              <a:t>Οι εκπαιδευόμενοι αξιολογούν τις επιδόσεις τους και την πρόοδο της μάθησής τους.</a:t>
            </a:r>
            <a:endParaRPr/>
          </a:p>
        </p:txBody>
      </p:sp>
      <p:sp>
        <p:nvSpPr>
          <p:cNvPr id="924" name="Google Shape;924;p60"/>
          <p:cNvSpPr/>
          <p:nvPr/>
        </p:nvSpPr>
        <p:spPr>
          <a:xfrm>
            <a:off x="792000" y="3132000"/>
            <a:ext cx="5292000" cy="720000"/>
          </a:xfrm>
          <a:prstGeom prst="roundRect">
            <a:avLst>
              <a:gd name="adj" fmla="val 16667"/>
            </a:avLst>
          </a:prstGeom>
          <a:solidFill>
            <a:schemeClr val="accent5">
              <a:lumMod val="50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rPr>
              <a:t>Αυτοαξιολόγηση των μαθητών:</a:t>
            </a:r>
            <a:endParaRPr sz="2600" b="1" dirty="0">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p:txBody>
      </p:sp>
      <p:sp>
        <p:nvSpPr>
          <p:cNvPr id="925" name="Google Shape;925;p60"/>
          <p:cNvSpPr/>
          <p:nvPr/>
        </p:nvSpPr>
        <p:spPr>
          <a:xfrm>
            <a:off x="6156000" y="3132000"/>
            <a:ext cx="5292000" cy="720000"/>
          </a:xfrm>
          <a:prstGeom prst="roundRect">
            <a:avLst>
              <a:gd name="adj" fmla="val 16667"/>
            </a:avLst>
          </a:prstGeom>
          <a:solidFill>
            <a:schemeClr val="accent5">
              <a:lumMod val="50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rPr>
              <a:t>Αξιολόγηση από ομότιμους: </a:t>
            </a:r>
            <a:endParaRPr sz="2600" b="1" dirty="0">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p:txBody>
      </p:sp>
      <p:sp>
        <p:nvSpPr>
          <p:cNvPr id="926" name="Google Shape;926;p60"/>
          <p:cNvSpPr/>
          <p:nvPr/>
        </p:nvSpPr>
        <p:spPr>
          <a:xfrm>
            <a:off x="11520000" y="3132000"/>
            <a:ext cx="5292000" cy="720000"/>
          </a:xfrm>
          <a:prstGeom prst="roundRect">
            <a:avLst>
              <a:gd name="adj" fmla="val 16667"/>
            </a:avLst>
          </a:prstGeom>
          <a:solidFill>
            <a:schemeClr val="accent5">
              <a:lumMod val="50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rPr>
              <a:t>Προφορικές παρουσιάσεις:</a:t>
            </a:r>
            <a:endParaRPr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p:txBody>
      </p:sp>
      <p:sp>
        <p:nvSpPr>
          <p:cNvPr id="927" name="Google Shape;927;p60"/>
          <p:cNvSpPr txBox="1"/>
          <p:nvPr/>
        </p:nvSpPr>
        <p:spPr>
          <a:xfrm>
            <a:off x="11520000" y="6198825"/>
            <a:ext cx="5292000" cy="1915505"/>
          </a:xfrm>
          <a:prstGeom prst="rect">
            <a:avLst/>
          </a:prstGeom>
          <a:solidFill>
            <a:schemeClr val="tx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dirty="0">
                <a:solidFill>
                  <a:srgbClr val="000000"/>
                </a:solidFill>
                <a:latin typeface="Arial"/>
                <a:ea typeface="Arial"/>
                <a:cs typeface="Arial"/>
                <a:sym typeface="Arial"/>
              </a:rPr>
              <a:t>Οι εκπαιδευόμενοι πραγματοποιούν πρακτικές ασκήσεις για να εφαρμόσουν τις γνώσεις που έχουν μάθει στην πράξη.</a:t>
            </a:r>
            <a:endParaRPr dirty="0"/>
          </a:p>
        </p:txBody>
      </p:sp>
      <p:sp>
        <p:nvSpPr>
          <p:cNvPr id="928" name="Google Shape;928;p60"/>
          <p:cNvSpPr txBox="1"/>
          <p:nvPr/>
        </p:nvSpPr>
        <p:spPr>
          <a:xfrm>
            <a:off x="6156000" y="6198826"/>
            <a:ext cx="5292000" cy="1915504"/>
          </a:xfrm>
          <a:prstGeom prst="rect">
            <a:avLst/>
          </a:prstGeom>
          <a:solidFill>
            <a:schemeClr val="tx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dirty="0">
                <a:solidFill>
                  <a:srgbClr val="000000"/>
                </a:solidFill>
                <a:latin typeface="Arial"/>
                <a:ea typeface="Arial"/>
                <a:cs typeface="Arial"/>
                <a:sym typeface="Arial"/>
              </a:rPr>
              <a:t>Οι εκπαιδευόμενοι εργάζονται σε ομάδες σε έργα για να εφαρμόσουν και να παρουσιάσουν τις γνώσεις που έχουν μάθει.</a:t>
            </a:r>
            <a:endParaRPr dirty="0"/>
          </a:p>
        </p:txBody>
      </p:sp>
      <p:sp>
        <p:nvSpPr>
          <p:cNvPr id="929" name="Google Shape;929;p60"/>
          <p:cNvSpPr txBox="1"/>
          <p:nvPr/>
        </p:nvSpPr>
        <p:spPr>
          <a:xfrm>
            <a:off x="792000" y="6198826"/>
            <a:ext cx="5292000" cy="1915504"/>
          </a:xfrm>
          <a:prstGeom prst="rect">
            <a:avLst/>
          </a:prstGeom>
          <a:solidFill>
            <a:schemeClr val="tx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a:solidFill>
                  <a:srgbClr val="000000"/>
                </a:solidFill>
                <a:latin typeface="Arial"/>
                <a:ea typeface="Arial"/>
                <a:cs typeface="Arial"/>
                <a:sym typeface="Arial"/>
              </a:rPr>
              <a:t>Οι εκπαιδευόμενοι εξετάζονται γραπτώς για να ελέγξουν τις γνώσεις και τις δεξιότητές τους.</a:t>
            </a:r>
            <a:endParaRPr/>
          </a:p>
        </p:txBody>
      </p:sp>
      <p:sp>
        <p:nvSpPr>
          <p:cNvPr id="930" name="Google Shape;930;p60"/>
          <p:cNvSpPr/>
          <p:nvPr/>
        </p:nvSpPr>
        <p:spPr>
          <a:xfrm>
            <a:off x="792000" y="5744067"/>
            <a:ext cx="5292000" cy="720000"/>
          </a:xfrm>
          <a:prstGeom prst="roundRect">
            <a:avLst>
              <a:gd name="adj" fmla="val 16667"/>
            </a:avLst>
          </a:prstGeom>
          <a:solidFill>
            <a:schemeClr val="accent5">
              <a:lumMod val="50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rPr>
              <a:t>Γραπτά τεστ και κουίζ:</a:t>
            </a:r>
            <a:endParaRPr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p:txBody>
      </p:sp>
      <p:sp>
        <p:nvSpPr>
          <p:cNvPr id="931" name="Google Shape;931;p60"/>
          <p:cNvSpPr/>
          <p:nvPr/>
        </p:nvSpPr>
        <p:spPr>
          <a:xfrm>
            <a:off x="6156000" y="5730826"/>
            <a:ext cx="5292000" cy="720000"/>
          </a:xfrm>
          <a:prstGeom prst="roundRect">
            <a:avLst>
              <a:gd name="adj" fmla="val 16667"/>
            </a:avLst>
          </a:prstGeom>
          <a:solidFill>
            <a:schemeClr val="accent5">
              <a:lumMod val="50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rPr>
              <a:t>Εργασία έργου: </a:t>
            </a:r>
            <a:endParaRPr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p:txBody>
      </p:sp>
      <p:sp>
        <p:nvSpPr>
          <p:cNvPr id="932" name="Google Shape;932;p60"/>
          <p:cNvSpPr/>
          <p:nvPr/>
        </p:nvSpPr>
        <p:spPr>
          <a:xfrm>
            <a:off x="11520000" y="5744067"/>
            <a:ext cx="5292000" cy="720000"/>
          </a:xfrm>
          <a:prstGeom prst="roundRect">
            <a:avLst>
              <a:gd name="adj" fmla="val 16667"/>
            </a:avLst>
          </a:prstGeom>
          <a:solidFill>
            <a:schemeClr val="accent5">
              <a:lumMod val="50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rPr>
              <a:t>Πρακτικές ασκήσεις:</a:t>
            </a:r>
            <a:endParaRPr sz="2600" b="1">
              <a:ln w="6600">
                <a:solidFill>
                  <a:schemeClr val="accent2"/>
                </a:solidFill>
                <a:prstDash val="solid"/>
              </a:ln>
              <a:solidFill>
                <a:srgbClr val="FFFFFF"/>
              </a:solidFill>
              <a:effectLst>
                <a:outerShdw dist="38100" dir="2700000" algn="tl" rotWithShape="0">
                  <a:schemeClr val="accent2"/>
                </a:outerShdw>
              </a:effectLst>
              <a:latin typeface="Arial"/>
              <a:ea typeface="Arial"/>
              <a:cs typeface="Arial"/>
              <a:sym typeface="Arial"/>
            </a:endParaRPr>
          </a:p>
        </p:txBody>
      </p:sp>
      <p:grpSp>
        <p:nvGrpSpPr>
          <p:cNvPr id="26" name="Group 25"/>
          <p:cNvGrpSpPr/>
          <p:nvPr/>
        </p:nvGrpSpPr>
        <p:grpSpPr>
          <a:xfrm>
            <a:off x="602293" y="8374276"/>
            <a:ext cx="17358880" cy="2331172"/>
            <a:chOff x="559140" y="8374275"/>
            <a:chExt cx="17358880" cy="2331172"/>
          </a:xfrm>
        </p:grpSpPr>
        <p:sp>
          <p:nvSpPr>
            <p:cNvPr id="27"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30" name="Picture 29">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6EAA4FC6-4540-1529-FCAB-78714B2C9FFF}"/>
              </a:ext>
            </a:extLst>
          </p:cNvPr>
          <p:cNvSpPr txBox="1"/>
          <p:nvPr/>
        </p:nvSpPr>
        <p:spPr>
          <a:xfrm>
            <a:off x="5591029" y="89515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6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8" name="Google Shape;938;p6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9" name="Google Shape;939;p6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0" name="Google Shape;940;p6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1" name="Google Shape;941;p6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2" name="Google Shape;942;p6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3" name="Google Shape;943;p6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4" name="Google Shape;944;p61"/>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Τι είναι η αξιολόγηση από ομοτίμους</a:t>
            </a:r>
            <a:r>
              <a:rPr lang="el-GR" sz="4000" b="0" i="0" u="none" strike="noStrike" cap="none" dirty="0">
                <a:solidFill>
                  <a:srgbClr val="033C5B"/>
                </a:solidFill>
                <a:latin typeface="Arial"/>
                <a:ea typeface="Arial"/>
                <a:cs typeface="Arial"/>
                <a:sym typeface="Arial"/>
              </a:rPr>
              <a:t>;</a:t>
            </a:r>
            <a:endParaRPr sz="4000" b="0" i="0" u="none" strike="noStrike" cap="none" dirty="0">
              <a:solidFill>
                <a:srgbClr val="033C5B"/>
              </a:solidFill>
              <a:latin typeface="Arial"/>
              <a:ea typeface="Arial"/>
              <a:cs typeface="Arial"/>
              <a:sym typeface="Arial"/>
            </a:endParaRPr>
          </a:p>
        </p:txBody>
      </p:sp>
      <p:sp>
        <p:nvSpPr>
          <p:cNvPr id="949" name="Google Shape;949;p6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7" name="Group 16"/>
          <p:cNvGrpSpPr/>
          <p:nvPr/>
        </p:nvGrpSpPr>
        <p:grpSpPr>
          <a:xfrm>
            <a:off x="602293" y="8374276"/>
            <a:ext cx="17358880" cy="2331172"/>
            <a:chOff x="559140" y="8374275"/>
            <a:chExt cx="17358880" cy="2331172"/>
          </a:xfrm>
        </p:grpSpPr>
        <p:sp>
          <p:nvSpPr>
            <p:cNvPr id="18"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3778" y="3587925"/>
            <a:ext cx="5043178" cy="4138811"/>
          </a:xfrm>
          <a:prstGeom prst="rect">
            <a:avLst/>
          </a:prstGeom>
        </p:spPr>
      </p:pic>
      <p:sp>
        <p:nvSpPr>
          <p:cNvPr id="4" name="Rectangle 3"/>
          <p:cNvSpPr/>
          <p:nvPr/>
        </p:nvSpPr>
        <p:spPr>
          <a:xfrm>
            <a:off x="792000" y="3022553"/>
            <a:ext cx="8872832" cy="3970318"/>
          </a:xfrm>
          <a:prstGeom prst="rect">
            <a:avLst/>
          </a:prstGeom>
        </p:spPr>
        <p:txBody>
          <a:bodyPr wrap="square">
            <a:spAutoFit/>
          </a:bodyPr>
          <a:lstStyle/>
          <a:p>
            <a:r>
              <a:rPr lang="en-US" sz="2800" dirty="0">
                <a:solidFill>
                  <a:srgbClr val="111111"/>
                </a:solidFill>
                <a:latin typeface="Roboto"/>
              </a:rPr>
              <a:t>Η αξιολόγηση από ομότιμους παρέχει μια </a:t>
            </a:r>
            <a:r>
              <a:rPr lang="en-US" sz="2800" b="1" dirty="0">
                <a:solidFill>
                  <a:srgbClr val="111111"/>
                </a:solidFill>
                <a:latin typeface="Roboto"/>
              </a:rPr>
              <a:t>δομημένη μαθησιακή διαδικασία για τους μαθητές να κριτικάρουν και να παρέχουν ανατροφοδότηση ο ένας στον άλλον σχετικά με την εργασία τους</a:t>
            </a:r>
            <a:r>
              <a:rPr lang="en-US" sz="2800" dirty="0">
                <a:solidFill>
                  <a:srgbClr val="111111"/>
                </a:solidFill>
                <a:latin typeface="Roboto"/>
              </a:rPr>
              <a:t>. </a:t>
            </a:r>
            <a:endParaRPr lang="el-GR" sz="2800" dirty="0">
              <a:solidFill>
                <a:srgbClr val="111111"/>
              </a:solidFill>
              <a:latin typeface="Roboto"/>
            </a:endParaRPr>
          </a:p>
          <a:p>
            <a:endParaRPr lang="el-GR" sz="2800" dirty="0">
              <a:solidFill>
                <a:srgbClr val="111111"/>
              </a:solidFill>
              <a:latin typeface="Roboto"/>
            </a:endParaRPr>
          </a:p>
          <a:p>
            <a:r>
              <a:rPr lang="en-US" sz="2800" dirty="0">
                <a:solidFill>
                  <a:srgbClr val="111111"/>
                </a:solidFill>
                <a:latin typeface="Roboto"/>
              </a:rPr>
              <a:t>Βοηθά τους μαθητές να αναπτύξουν δια βίου δεξιότητες αξιολόγησης και ανατροφοδότησης άλλων και τους εφοδιάζει επίσης με δεξιότητες αυτοαξιολόγησης και βελτίωσης της δικής τους εργασίας.</a:t>
            </a:r>
            <a:endParaRPr lang="el-GR" sz="2800" dirty="0"/>
          </a:p>
        </p:txBody>
      </p:sp>
      <p:sp>
        <p:nvSpPr>
          <p:cNvPr id="6" name="TextBox 5"/>
          <p:cNvSpPr txBox="1"/>
          <p:nvPr/>
        </p:nvSpPr>
        <p:spPr>
          <a:xfrm>
            <a:off x="7883248" y="7896674"/>
            <a:ext cx="8483413" cy="461665"/>
          </a:xfrm>
          <a:prstGeom prst="rect">
            <a:avLst/>
          </a:prstGeom>
          <a:noFill/>
        </p:spPr>
        <p:txBody>
          <a:bodyPr wrap="none" rtlCol="0">
            <a:spAutoFit/>
          </a:bodyPr>
          <a:lstStyle/>
          <a:p>
            <a:r>
              <a:rPr lang="en-US" sz="2400" i="1" dirty="0"/>
              <a:t>Περισσότερα για την αξιολόγηση από ομοτίμους εδώ: </a:t>
            </a:r>
            <a:r>
              <a:rPr lang="en-US" sz="2400" i="1" dirty="0">
                <a:hlinkClick r:id="rId8"/>
              </a:rPr>
              <a:t>Αξιολόγηση από ομότιμους</a:t>
            </a:r>
            <a:endParaRPr lang="el-GR" sz="2400" i="1" dirty="0"/>
          </a:p>
        </p:txBody>
      </p:sp>
      <p:sp>
        <p:nvSpPr>
          <p:cNvPr id="2" name="Google Shape;385;p29">
            <a:extLst>
              <a:ext uri="{FF2B5EF4-FFF2-40B4-BE49-F238E27FC236}">
                <a16:creationId xmlns:a16="http://schemas.microsoft.com/office/drawing/2014/main" id="{1B162308-7B09-3D34-342E-6B8173609D78}"/>
              </a:ext>
            </a:extLst>
          </p:cNvPr>
          <p:cNvSpPr txBox="1"/>
          <p:nvPr/>
        </p:nvSpPr>
        <p:spPr>
          <a:xfrm>
            <a:off x="5591029" y="89515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23521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6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8" name="Google Shape;938;p6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9" name="Google Shape;939;p6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0" name="Google Shape;940;p6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1" name="Google Shape;941;p6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2" name="Google Shape;942;p6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3" name="Google Shape;943;p6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44" name="Google Shape;944;p61"/>
          <p:cNvSpPr txBox="1"/>
          <p:nvPr/>
        </p:nvSpPr>
        <p:spPr>
          <a:xfrm>
            <a:off x="683782" y="1215633"/>
            <a:ext cx="15948000" cy="72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Πρακτικές συμβουλές για τη συλλογή και ανάλυση δεδομένων με τη χρήση ερωτηματολογίων</a:t>
            </a:r>
            <a:endParaRPr sz="4000" b="0" i="0" u="none" strike="noStrike" cap="none" dirty="0">
              <a:solidFill>
                <a:srgbClr val="033C5B"/>
              </a:solidFill>
              <a:latin typeface="Arial"/>
              <a:ea typeface="Arial"/>
              <a:cs typeface="Arial"/>
              <a:sym typeface="Arial"/>
            </a:endParaRPr>
          </a:p>
        </p:txBody>
      </p:sp>
      <p:sp>
        <p:nvSpPr>
          <p:cNvPr id="945" name="Google Shape;945;p61"/>
          <p:cNvSpPr txBox="1"/>
          <p:nvPr/>
        </p:nvSpPr>
        <p:spPr>
          <a:xfrm>
            <a:off x="683782" y="2360161"/>
            <a:ext cx="12822922" cy="555553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400"/>
              <a:buFont typeface="Arial"/>
              <a:buNone/>
            </a:pPr>
            <a:endParaRPr sz="2200" b="0" i="0" u="none" strike="noStrike" cap="none" dirty="0">
              <a:solidFill>
                <a:srgbClr val="000000"/>
              </a:solidFill>
              <a:latin typeface="+mn-lt"/>
              <a:sym typeface="Arial"/>
            </a:endParaRPr>
          </a:p>
          <a:p>
            <a:pPr marL="514350" marR="0" lvl="0" indent="-51435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Καθορίστε σαφείς στόχους και ερωτήσεις</a:t>
            </a:r>
          </a:p>
          <a:p>
            <a:pPr marL="514350" marR="0" lvl="0" indent="-514350" algn="l" rtl="0">
              <a:spcBef>
                <a:spcPts val="0"/>
              </a:spcBef>
              <a:spcAft>
                <a:spcPts val="0"/>
              </a:spcAft>
              <a:buClr>
                <a:srgbClr val="000000"/>
              </a:buClr>
              <a:buSzPts val="2400"/>
              <a:buAutoNum type="arabicPeriod"/>
            </a:pPr>
            <a:endParaRPr lang="de-DE" sz="2200" dirty="0">
              <a:latin typeface="+mn-lt"/>
            </a:endParaRPr>
          </a:p>
          <a:p>
            <a:pPr marL="514350" marR="0" lvl="0" indent="-51435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Χρησιμοποιήστε σαφή γλώσσα ώστε όλοι οι συμμετέχοντες να μπορούν να κατανοήσουν εύκολα το ερωτηματολόγιο.</a:t>
            </a:r>
            <a:endParaRPr lang="de-DE" sz="2200" dirty="0">
              <a:latin typeface="+mn-lt"/>
            </a:endParaRPr>
          </a:p>
          <a:p>
            <a:pPr marL="514350" marR="0" lvl="0" indent="-514350" algn="l" rtl="0">
              <a:spcBef>
                <a:spcPts val="0"/>
              </a:spcBef>
              <a:spcAft>
                <a:spcPts val="0"/>
              </a:spcAft>
              <a:buClr>
                <a:srgbClr val="000000"/>
              </a:buClr>
              <a:buSzPts val="2400"/>
              <a:buAutoNum type="arabicPeriod"/>
            </a:pPr>
            <a:endParaRPr lang="de-DE" sz="2200" b="0" i="0" u="none" strike="noStrike" cap="none" dirty="0">
              <a:solidFill>
                <a:srgbClr val="000000"/>
              </a:solidFill>
              <a:latin typeface="+mn-lt"/>
              <a:sym typeface="Arial"/>
            </a:endParaRPr>
          </a:p>
          <a:p>
            <a:pPr marL="457200" marR="0" lvl="0" indent="-45720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Χρησιμοποιήστε κλίμακα για να ποσοτικοποιήσετε τις απαντήσεις </a:t>
            </a:r>
          </a:p>
          <a:p>
            <a:pPr marL="457200" marR="0" lvl="0" indent="-457200" algn="l" rtl="0">
              <a:spcBef>
                <a:spcPts val="0"/>
              </a:spcBef>
              <a:spcAft>
                <a:spcPts val="0"/>
              </a:spcAft>
              <a:buClr>
                <a:srgbClr val="000000"/>
              </a:buClr>
              <a:buSzPts val="2400"/>
              <a:buAutoNum type="arabicPeriod"/>
            </a:pPr>
            <a:endParaRPr lang="de-DE" sz="2200" dirty="0">
              <a:latin typeface="+mn-lt"/>
            </a:endParaRPr>
          </a:p>
          <a:p>
            <a:pPr marL="457200" marR="0" lvl="0" indent="-45720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Περιλάβετε ανοιχτές ερωτήσεις για να δώσετε στους συμμετέχοντες την ευκαιρία να μοιραστούν τις απόψεις και τις εμπειρίες τους με περισσότερες λεπτομέρειες.</a:t>
            </a:r>
            <a:endParaRPr lang="de-DE" sz="2200" dirty="0">
              <a:latin typeface="+mn-lt"/>
            </a:endParaRPr>
          </a:p>
          <a:p>
            <a:pPr marL="457200" marR="0" lvl="0" indent="-457200" algn="l" rtl="0">
              <a:spcBef>
                <a:spcPts val="0"/>
              </a:spcBef>
              <a:spcAft>
                <a:spcPts val="0"/>
              </a:spcAft>
              <a:buClr>
                <a:srgbClr val="000000"/>
              </a:buClr>
              <a:buSzPts val="2400"/>
              <a:buAutoNum type="arabicPeriod"/>
            </a:pPr>
            <a:endParaRPr lang="de-DE" sz="2200" dirty="0">
              <a:latin typeface="+mn-lt"/>
            </a:endParaRPr>
          </a:p>
          <a:p>
            <a:pPr marL="457200" marR="0" lvl="0" indent="-45720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Εγγύηση ανωνυμίας και εμπιστευτικότητας </a:t>
            </a:r>
          </a:p>
          <a:p>
            <a:pPr marL="457200" marR="0" lvl="0" indent="-457200" algn="l" rtl="0">
              <a:spcBef>
                <a:spcPts val="0"/>
              </a:spcBef>
              <a:spcAft>
                <a:spcPts val="0"/>
              </a:spcAft>
              <a:buClr>
                <a:srgbClr val="000000"/>
              </a:buClr>
              <a:buSzPts val="2400"/>
              <a:buAutoNum type="arabicPeriod"/>
            </a:pPr>
            <a:endParaRPr lang="de-DE" sz="2200" dirty="0">
              <a:latin typeface="+mn-lt"/>
            </a:endParaRPr>
          </a:p>
          <a:p>
            <a:pPr marL="457200" marR="0" lvl="0" indent="-45720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Πραγματοποιήστε μια πιλοτική δοκιμή για να διασφαλίσετε ότι οι ερωτήσεις είναι κατανοητές και παρέχουν τις επιθυμητές πληροφορίες. </a:t>
            </a:r>
          </a:p>
          <a:p>
            <a:pPr marL="457200" marR="0" lvl="0" indent="-457200" algn="l" rtl="0">
              <a:spcBef>
                <a:spcPts val="0"/>
              </a:spcBef>
              <a:spcAft>
                <a:spcPts val="0"/>
              </a:spcAft>
              <a:buClr>
                <a:srgbClr val="000000"/>
              </a:buClr>
              <a:buSzPts val="2400"/>
              <a:buAutoNum type="arabicPeriod"/>
            </a:pPr>
            <a:endParaRPr lang="de-DE" sz="2200" dirty="0">
              <a:latin typeface="+mn-lt"/>
            </a:endParaRPr>
          </a:p>
          <a:p>
            <a:pPr marL="457200" marR="0" lvl="0" indent="-45720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Ανάλυση δεδομένων προσεκτικά </a:t>
            </a:r>
          </a:p>
          <a:p>
            <a:pPr marL="457200" marR="0" lvl="0" indent="-457200" algn="l" rtl="0">
              <a:spcBef>
                <a:spcPts val="0"/>
              </a:spcBef>
              <a:spcAft>
                <a:spcPts val="0"/>
              </a:spcAft>
              <a:buClr>
                <a:srgbClr val="000000"/>
              </a:buClr>
              <a:buSzPts val="2400"/>
              <a:buAutoNum type="arabicPeriod"/>
            </a:pPr>
            <a:endParaRPr lang="de-DE" sz="2200" dirty="0">
              <a:latin typeface="+mn-lt"/>
            </a:endParaRPr>
          </a:p>
          <a:p>
            <a:pPr marL="457200" marR="0" lvl="0" indent="-457200" algn="l" rtl="0">
              <a:spcBef>
                <a:spcPts val="0"/>
              </a:spcBef>
              <a:spcAft>
                <a:spcPts val="0"/>
              </a:spcAft>
              <a:buClr>
                <a:srgbClr val="000000"/>
              </a:buClr>
              <a:buSzPts val="2400"/>
              <a:buAutoNum type="arabicPeriod"/>
            </a:pPr>
            <a:r>
              <a:rPr lang="de-DE" sz="2200" b="0" i="0" u="none" strike="noStrike" cap="none" dirty="0">
                <a:solidFill>
                  <a:srgbClr val="000000"/>
                </a:solidFill>
                <a:latin typeface="+mn-lt"/>
                <a:sym typeface="Arial"/>
              </a:rPr>
              <a:t>Κοινοποίηση των αποτελεσμάτων </a:t>
            </a:r>
            <a:endParaRPr sz="2200" b="0" i="0" u="none" strike="noStrike" cap="none" dirty="0">
              <a:solidFill>
                <a:srgbClr val="000000"/>
              </a:solidFill>
              <a:latin typeface="+mn-lt"/>
              <a:sym typeface="Arial"/>
            </a:endParaRPr>
          </a:p>
        </p:txBody>
      </p:sp>
      <p:sp>
        <p:nvSpPr>
          <p:cNvPr id="949" name="Google Shape;949;p6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7" name="Group 16"/>
          <p:cNvGrpSpPr/>
          <p:nvPr/>
        </p:nvGrpSpPr>
        <p:grpSpPr>
          <a:xfrm>
            <a:off x="602293" y="8374276"/>
            <a:ext cx="17358880" cy="2331172"/>
            <a:chOff x="559140" y="8374275"/>
            <a:chExt cx="17358880" cy="2331172"/>
          </a:xfrm>
        </p:grpSpPr>
        <p:sp>
          <p:nvSpPr>
            <p:cNvPr id="18"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2" name="Picture 1" descr="&lt;strong&gt;Tips&lt;/strong&gt; PNG Transparent Images | PNG All"/>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12470" y="4130599"/>
            <a:ext cx="5995787" cy="4673468"/>
          </a:xfrm>
          <a:prstGeom prst="rect">
            <a:avLst/>
          </a:prstGeom>
        </p:spPr>
      </p:pic>
      <p:sp>
        <p:nvSpPr>
          <p:cNvPr id="3" name="Google Shape;385;p29">
            <a:extLst>
              <a:ext uri="{FF2B5EF4-FFF2-40B4-BE49-F238E27FC236}">
                <a16:creationId xmlns:a16="http://schemas.microsoft.com/office/drawing/2014/main" id="{FD39AAA4-FE07-C843-11E9-DD7382C8F6CD}"/>
              </a:ext>
            </a:extLst>
          </p:cNvPr>
          <p:cNvSpPr txBox="1"/>
          <p:nvPr/>
        </p:nvSpPr>
        <p:spPr>
          <a:xfrm>
            <a:off x="5591029" y="89515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6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5" name="Google Shape;955;p6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6" name="Google Shape;956;p6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7" name="Google Shape;957;p6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8" name="Google Shape;958;p6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9" name="Google Shape;959;p6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60" name="Google Shape;960;p6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61" name="Google Shape;961;p62"/>
          <p:cNvSpPr txBox="1"/>
          <p:nvPr/>
        </p:nvSpPr>
        <p:spPr>
          <a:xfrm>
            <a:off x="792000" y="1548000"/>
            <a:ext cx="12181388" cy="612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Ερμηνεία των αποτελεσμάτων  </a:t>
            </a:r>
            <a:endParaRPr/>
          </a:p>
        </p:txBody>
      </p:sp>
      <p:sp>
        <p:nvSpPr>
          <p:cNvPr id="962" name="Google Shape;962;p62"/>
          <p:cNvSpPr txBox="1"/>
          <p:nvPr/>
        </p:nvSpPr>
        <p:spPr>
          <a:xfrm>
            <a:off x="1028700" y="3024399"/>
            <a:ext cx="12181388" cy="183120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chemeClr val="dk1"/>
              </a:buClr>
              <a:buSzPts val="2600"/>
              <a:buFont typeface="Calibri"/>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2600"/>
              <a:buFont typeface="Calibri"/>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2600"/>
              <a:buFont typeface="Calibri"/>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2600"/>
              <a:buFont typeface="Calibri"/>
              <a:buNone/>
            </a:pPr>
            <a:endParaRPr sz="2600" b="0" i="0" u="none" strike="noStrike" cap="none">
              <a:solidFill>
                <a:srgbClr val="121212"/>
              </a:solidFill>
              <a:latin typeface="Arial"/>
              <a:ea typeface="Arial"/>
              <a:cs typeface="Arial"/>
              <a:sym typeface="Arial"/>
            </a:endParaRPr>
          </a:p>
        </p:txBody>
      </p:sp>
      <p:sp>
        <p:nvSpPr>
          <p:cNvPr id="966" name="Google Shape;966;p6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3" name="Diagram 2"/>
          <p:cNvGraphicFramePr/>
          <p:nvPr>
            <p:extLst>
              <p:ext uri="{D42A27DB-BD31-4B8C-83A1-F6EECF244321}">
                <p14:modId xmlns:p14="http://schemas.microsoft.com/office/powerpoint/2010/main" val="1741534355"/>
              </p:ext>
            </p:extLst>
          </p:nvPr>
        </p:nvGraphicFramePr>
        <p:xfrm>
          <a:off x="1006734" y="2850541"/>
          <a:ext cx="15730762" cy="5227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6" name="Group 15"/>
          <p:cNvGrpSpPr/>
          <p:nvPr/>
        </p:nvGrpSpPr>
        <p:grpSpPr>
          <a:xfrm>
            <a:off x="602293" y="8374276"/>
            <a:ext cx="17358880" cy="2331172"/>
            <a:chOff x="559140" y="8374275"/>
            <a:chExt cx="17358880" cy="2331172"/>
          </a:xfrm>
        </p:grpSpPr>
        <p:sp>
          <p:nvSpPr>
            <p:cNvPr id="17"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 name="Picture 19">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AA7DF703-8F97-42FA-403B-CCCA377C6485}"/>
              </a:ext>
            </a:extLst>
          </p:cNvPr>
          <p:cNvSpPr txBox="1"/>
          <p:nvPr/>
        </p:nvSpPr>
        <p:spPr>
          <a:xfrm>
            <a:off x="5591029" y="89515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6541192B-53DB-4A75-8C5E-0910A38D7F6C}"/>
                                            </p:graphicEl>
                                          </p:spTgt>
                                        </p:tgtEl>
                                        <p:attrNameLst>
                                          <p:attrName>style.visibility</p:attrName>
                                        </p:attrNameLst>
                                      </p:cBhvr>
                                      <p:to>
                                        <p:strVal val="visible"/>
                                      </p:to>
                                    </p:set>
                                    <p:anim calcmode="lin" valueType="num">
                                      <p:cBhvr additive="base">
                                        <p:cTn id="7" dur="500" fill="hold"/>
                                        <p:tgtEl>
                                          <p:spTgt spid="3">
                                            <p:graphicEl>
                                              <a:dgm id="{6541192B-53DB-4A75-8C5E-0910A38D7F6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6541192B-53DB-4A75-8C5E-0910A38D7F6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49859D30-1F25-478E-9404-760251D66D93}"/>
                                            </p:graphicEl>
                                          </p:spTgt>
                                        </p:tgtEl>
                                        <p:attrNameLst>
                                          <p:attrName>style.visibility</p:attrName>
                                        </p:attrNameLst>
                                      </p:cBhvr>
                                      <p:to>
                                        <p:strVal val="visible"/>
                                      </p:to>
                                    </p:set>
                                    <p:anim calcmode="lin" valueType="num">
                                      <p:cBhvr additive="base">
                                        <p:cTn id="13" dur="500" fill="hold"/>
                                        <p:tgtEl>
                                          <p:spTgt spid="3">
                                            <p:graphicEl>
                                              <a:dgm id="{49859D30-1F25-478E-9404-760251D66D9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49859D30-1F25-478E-9404-760251D66D9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CA5D83F5-D511-4727-AF81-EACDCA4FFDC7}"/>
                                            </p:graphicEl>
                                          </p:spTgt>
                                        </p:tgtEl>
                                        <p:attrNameLst>
                                          <p:attrName>style.visibility</p:attrName>
                                        </p:attrNameLst>
                                      </p:cBhvr>
                                      <p:to>
                                        <p:strVal val="visible"/>
                                      </p:to>
                                    </p:set>
                                    <p:anim calcmode="lin" valueType="num">
                                      <p:cBhvr additive="base">
                                        <p:cTn id="19" dur="500" fill="hold"/>
                                        <p:tgtEl>
                                          <p:spTgt spid="3">
                                            <p:graphicEl>
                                              <a:dgm id="{CA5D83F5-D511-4727-AF81-EACDCA4FFDC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CA5D83F5-D511-4727-AF81-EACDCA4FFDC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dgm id="{1538709F-55C0-47F7-9504-BC9D16500779}"/>
                                            </p:graphicEl>
                                          </p:spTgt>
                                        </p:tgtEl>
                                        <p:attrNameLst>
                                          <p:attrName>style.visibility</p:attrName>
                                        </p:attrNameLst>
                                      </p:cBhvr>
                                      <p:to>
                                        <p:strVal val="visible"/>
                                      </p:to>
                                    </p:set>
                                    <p:anim calcmode="lin" valueType="num">
                                      <p:cBhvr additive="base">
                                        <p:cTn id="25" dur="500" fill="hold"/>
                                        <p:tgtEl>
                                          <p:spTgt spid="3">
                                            <p:graphicEl>
                                              <a:dgm id="{1538709F-55C0-47F7-9504-BC9D1650077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1538709F-55C0-47F7-9504-BC9D16500779}"/>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graphicEl>
                                              <a:dgm id="{C5CFB472-8AF1-4925-AD1E-ABB55C058FF8}"/>
                                            </p:graphicEl>
                                          </p:spTgt>
                                        </p:tgtEl>
                                        <p:attrNameLst>
                                          <p:attrName>style.visibility</p:attrName>
                                        </p:attrNameLst>
                                      </p:cBhvr>
                                      <p:to>
                                        <p:strVal val="visible"/>
                                      </p:to>
                                    </p:set>
                                    <p:anim calcmode="lin" valueType="num">
                                      <p:cBhvr additive="base">
                                        <p:cTn id="31" dur="500" fill="hold"/>
                                        <p:tgtEl>
                                          <p:spTgt spid="3">
                                            <p:graphicEl>
                                              <a:dgm id="{C5CFB472-8AF1-4925-AD1E-ABB55C058FF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C5CFB472-8AF1-4925-AD1E-ABB55C058FF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63"/>
          <p:cNvSpPr txBox="1"/>
          <p:nvPr/>
        </p:nvSpPr>
        <p:spPr>
          <a:xfrm>
            <a:off x="3266920" y="7414709"/>
            <a:ext cx="13539600" cy="900000"/>
          </a:xfrm>
          <a:prstGeom prst="rect">
            <a:avLst/>
          </a:prstGeom>
          <a:solidFill>
            <a:schemeClr val="tx2"/>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dirty="0">
                <a:solidFill>
                  <a:srgbClr val="000000"/>
                </a:solidFill>
                <a:latin typeface="Arial"/>
                <a:ea typeface="Arial"/>
                <a:cs typeface="Arial"/>
                <a:sym typeface="Arial"/>
              </a:rPr>
              <a:t>... </a:t>
            </a:r>
            <a:r>
              <a:rPr lang="de-DE" sz="2400" b="0" i="0" u="none" strike="noStrike" cap="none" dirty="0">
                <a:solidFill>
                  <a:srgbClr val="000000"/>
                </a:solidFill>
                <a:latin typeface="Arial"/>
                <a:ea typeface="Arial"/>
                <a:cs typeface="Arial"/>
                <a:sym typeface="Arial"/>
              </a:rPr>
              <a:t>μπορεί να συμβάλει στη βελτίωση των μαθησιακών αποτελεσμάτων, παρέχοντας στους εκπαιδευτικούς πολύτιμες γνώσεις σχετικά με τις ανάγκες και τις προκλήσεις των μαθητών.  </a:t>
            </a:r>
            <a:endParaRPr sz="2400" b="0" i="0" u="none" strike="noStrike" cap="none" dirty="0">
              <a:solidFill>
                <a:srgbClr val="000000"/>
              </a:solidFill>
              <a:latin typeface="Arial"/>
              <a:ea typeface="Arial"/>
              <a:cs typeface="Arial"/>
              <a:sym typeface="Arial"/>
            </a:endParaRPr>
          </a:p>
        </p:txBody>
      </p:sp>
      <p:sp>
        <p:nvSpPr>
          <p:cNvPr id="973" name="Google Shape;973;p63"/>
          <p:cNvSpPr txBox="1"/>
          <p:nvPr/>
        </p:nvSpPr>
        <p:spPr>
          <a:xfrm>
            <a:off x="3266920" y="6730709"/>
            <a:ext cx="13539600" cy="684000"/>
          </a:xfrm>
          <a:prstGeom prst="rect">
            <a:avLst/>
          </a:prstGeom>
          <a:solidFill>
            <a:schemeClr val="tx2"/>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a:solidFill>
                  <a:srgbClr val="000000"/>
                </a:solidFill>
                <a:latin typeface="Arial"/>
                <a:ea typeface="Arial"/>
                <a:cs typeface="Arial"/>
                <a:sym typeface="Arial"/>
              </a:rPr>
              <a:t>... </a:t>
            </a:r>
            <a:r>
              <a:rPr lang="de-DE" sz="2400" b="0" i="0" u="none" strike="noStrike" cap="none">
                <a:solidFill>
                  <a:srgbClr val="000000"/>
                </a:solidFill>
                <a:latin typeface="Arial"/>
                <a:ea typeface="Arial"/>
                <a:cs typeface="Arial"/>
                <a:sym typeface="Arial"/>
              </a:rPr>
              <a:t>προωθεί την επικοινωνία μεταξύ εκπαιδευτικών και μαθητών</a:t>
            </a:r>
            <a:r>
              <a:rPr lang="de-DE" sz="2400">
                <a:solidFill>
                  <a:srgbClr val="000000"/>
                </a:solidFill>
                <a:latin typeface="Arial"/>
                <a:ea typeface="Arial"/>
                <a:cs typeface="Arial"/>
                <a:sym typeface="Arial"/>
              </a:rPr>
              <a:t>.</a:t>
            </a:r>
            <a:endParaRPr sz="2400" b="0" i="0" u="none" strike="noStrike" cap="none">
              <a:solidFill>
                <a:srgbClr val="000000"/>
              </a:solidFill>
              <a:latin typeface="Arial"/>
              <a:ea typeface="Arial"/>
              <a:cs typeface="Arial"/>
              <a:sym typeface="Arial"/>
            </a:endParaRPr>
          </a:p>
        </p:txBody>
      </p:sp>
      <p:sp>
        <p:nvSpPr>
          <p:cNvPr id="974" name="Google Shape;974;p63"/>
          <p:cNvSpPr txBox="1"/>
          <p:nvPr/>
        </p:nvSpPr>
        <p:spPr>
          <a:xfrm>
            <a:off x="3266920" y="6046709"/>
            <a:ext cx="13539600" cy="684000"/>
          </a:xfrm>
          <a:prstGeom prst="rect">
            <a:avLst/>
          </a:prstGeom>
          <a:solidFill>
            <a:schemeClr val="tx2"/>
          </a:solidFill>
          <a:ln>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a:solidFill>
                  <a:srgbClr val="000000"/>
                </a:solidFill>
                <a:latin typeface="Arial"/>
                <a:ea typeface="Arial"/>
                <a:cs typeface="Arial"/>
                <a:sym typeface="Arial"/>
              </a:rPr>
              <a:t>... </a:t>
            </a:r>
            <a:r>
              <a:rPr lang="de-DE" sz="2400" b="0" i="0" u="none" strike="noStrike" cap="none">
                <a:solidFill>
                  <a:srgbClr val="000000"/>
                </a:solidFill>
                <a:latin typeface="Arial"/>
                <a:ea typeface="Arial"/>
                <a:cs typeface="Arial"/>
                <a:sym typeface="Arial"/>
              </a:rPr>
              <a:t>μπορεί να συμβάλει στη δημιουργία ενός θετικού μαθησιακού περιβάλλοντος.</a:t>
            </a:r>
            <a:endParaRPr sz="2400" b="0" i="0" u="none" strike="noStrike" cap="none">
              <a:solidFill>
                <a:srgbClr val="000000"/>
              </a:solidFill>
              <a:latin typeface="Arial"/>
              <a:ea typeface="Arial"/>
              <a:cs typeface="Arial"/>
              <a:sym typeface="Arial"/>
            </a:endParaRPr>
          </a:p>
        </p:txBody>
      </p:sp>
      <p:sp>
        <p:nvSpPr>
          <p:cNvPr id="975" name="Google Shape;975;p63"/>
          <p:cNvSpPr txBox="1"/>
          <p:nvPr/>
        </p:nvSpPr>
        <p:spPr>
          <a:xfrm>
            <a:off x="3266920" y="5182709"/>
            <a:ext cx="13539600" cy="864000"/>
          </a:xfrm>
          <a:prstGeom prst="rect">
            <a:avLst/>
          </a:prstGeom>
          <a:solidFill>
            <a:schemeClr val="tx2"/>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dirty="0">
                <a:solidFill>
                  <a:srgbClr val="000000"/>
                </a:solidFill>
                <a:latin typeface="Arial"/>
                <a:ea typeface="Arial"/>
                <a:cs typeface="Arial"/>
                <a:sym typeface="Arial"/>
              </a:rPr>
              <a:t>... </a:t>
            </a:r>
            <a:r>
              <a:rPr lang="de-DE" sz="2400" b="0" i="0" u="none" strike="noStrike" cap="none" dirty="0">
                <a:solidFill>
                  <a:srgbClr val="000000"/>
                </a:solidFill>
                <a:latin typeface="Arial"/>
                <a:ea typeface="Arial"/>
                <a:cs typeface="Arial"/>
                <a:sym typeface="Arial"/>
              </a:rPr>
              <a:t>μπορεί να βοηθήσει στον εντοπισμό προβλημάτων ή δυσκολιών στη μαθησιακή διαδικασία που μπορεί να έχουν αγνοηθεί και να αναγνωριστούν και να βελτιωθούν.</a:t>
            </a:r>
            <a:endParaRPr sz="2400" b="0" i="0" u="none" strike="noStrike" cap="none" dirty="0">
              <a:solidFill>
                <a:srgbClr val="000000"/>
              </a:solidFill>
              <a:latin typeface="Arial"/>
              <a:ea typeface="Arial"/>
              <a:cs typeface="Arial"/>
              <a:sym typeface="Arial"/>
            </a:endParaRPr>
          </a:p>
        </p:txBody>
      </p:sp>
      <p:sp>
        <p:nvSpPr>
          <p:cNvPr id="976" name="Google Shape;976;p63"/>
          <p:cNvSpPr txBox="1"/>
          <p:nvPr/>
        </p:nvSpPr>
        <p:spPr>
          <a:xfrm>
            <a:off x="3266920" y="4318709"/>
            <a:ext cx="13539600" cy="864000"/>
          </a:xfrm>
          <a:prstGeom prst="rect">
            <a:avLst/>
          </a:prstGeom>
          <a:solidFill>
            <a:schemeClr val="tx2"/>
          </a:solidFill>
          <a:ln>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dirty="0">
                <a:solidFill>
                  <a:srgbClr val="000000"/>
                </a:solidFill>
                <a:latin typeface="Arial"/>
                <a:ea typeface="Arial"/>
                <a:cs typeface="Arial"/>
                <a:sym typeface="Arial"/>
              </a:rPr>
              <a:t>... </a:t>
            </a:r>
            <a:r>
              <a:rPr lang="de-DE" sz="2400" b="0" i="0" u="none" strike="noStrike" cap="none" dirty="0">
                <a:solidFill>
                  <a:srgbClr val="000000"/>
                </a:solidFill>
                <a:latin typeface="Arial"/>
                <a:ea typeface="Arial"/>
                <a:cs typeface="Arial"/>
                <a:sym typeface="Arial"/>
              </a:rPr>
              <a:t>μπορεί να συμβάλει στην αύξηση των κινήτρων τους, δείχνοντάς τους ότι οι απόψεις και οι ανησυχίες τους ακούγονται και λαμβάνονται υπόψη.</a:t>
            </a:r>
            <a:endParaRPr sz="2400" b="0" i="0" u="none" strike="noStrike" cap="none" dirty="0">
              <a:solidFill>
                <a:srgbClr val="000000"/>
              </a:solidFill>
              <a:latin typeface="Arial"/>
              <a:ea typeface="Arial"/>
              <a:cs typeface="Arial"/>
              <a:sym typeface="Arial"/>
            </a:endParaRPr>
          </a:p>
        </p:txBody>
      </p:sp>
      <p:sp>
        <p:nvSpPr>
          <p:cNvPr id="977" name="Google Shape;977;p63"/>
          <p:cNvSpPr txBox="1"/>
          <p:nvPr/>
        </p:nvSpPr>
        <p:spPr>
          <a:xfrm>
            <a:off x="3266920" y="3634709"/>
            <a:ext cx="13539600" cy="684000"/>
          </a:xfrm>
          <a:prstGeom prst="rect">
            <a:avLst/>
          </a:prstGeom>
          <a:solidFill>
            <a:schemeClr val="tx2"/>
          </a:solidFill>
          <a:ln>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a:solidFill>
                  <a:srgbClr val="000000"/>
                </a:solidFill>
                <a:latin typeface="Arial"/>
                <a:ea typeface="Arial"/>
                <a:cs typeface="Arial"/>
                <a:sym typeface="Arial"/>
              </a:rPr>
              <a:t>... </a:t>
            </a:r>
            <a:r>
              <a:rPr lang="de-DE" sz="2400" b="0" i="0" u="none" strike="noStrike" cap="none">
                <a:solidFill>
                  <a:srgbClr val="000000"/>
                </a:solidFill>
                <a:latin typeface="Arial"/>
                <a:ea typeface="Arial"/>
                <a:cs typeface="Arial"/>
                <a:sym typeface="Arial"/>
              </a:rPr>
              <a:t>βοηθά στην προσαρμογή της μάθησης.</a:t>
            </a:r>
            <a:endParaRPr sz="2400" b="0" i="0" u="none" strike="noStrike" cap="none">
              <a:solidFill>
                <a:srgbClr val="000000"/>
              </a:solidFill>
              <a:latin typeface="Arial"/>
              <a:ea typeface="Arial"/>
              <a:cs typeface="Arial"/>
              <a:sym typeface="Arial"/>
            </a:endParaRPr>
          </a:p>
        </p:txBody>
      </p:sp>
      <p:sp>
        <p:nvSpPr>
          <p:cNvPr id="978" name="Google Shape;978;p63"/>
          <p:cNvSpPr txBox="1"/>
          <p:nvPr/>
        </p:nvSpPr>
        <p:spPr>
          <a:xfrm>
            <a:off x="3266920" y="2770709"/>
            <a:ext cx="13539600" cy="864000"/>
          </a:xfrm>
          <a:prstGeom prst="rect">
            <a:avLst/>
          </a:prstGeom>
          <a:solidFill>
            <a:schemeClr val="tx2"/>
          </a:solidFill>
          <a:ln>
            <a:headEnd type="none" w="sm" len="sm"/>
            <a:tailEnd type="none" w="sm" len="sm"/>
          </a:ln>
        </p:spPr>
        <p:style>
          <a:lnRef idx="3">
            <a:schemeClr val="lt1"/>
          </a:lnRef>
          <a:fillRef idx="1">
            <a:schemeClr val="accent6"/>
          </a:fillRef>
          <a:effectRef idx="1">
            <a:schemeClr val="accent6"/>
          </a:effectRef>
          <a:fontRef idx="minor">
            <a:schemeClr val="lt1"/>
          </a:fontRef>
        </p:style>
        <p:txBody>
          <a:bodyPr spcFirstLastPara="1" wrap="square" lIns="720000" tIns="45700" rIns="91425" bIns="45700" anchor="ctr" anchorCtr="0">
            <a:noAutofit/>
          </a:bodyPr>
          <a:lstStyle/>
          <a:p>
            <a:pPr marL="0" marR="0" lvl="0" indent="0" algn="l" rtl="0">
              <a:spcBef>
                <a:spcPts val="0"/>
              </a:spcBef>
              <a:spcAft>
                <a:spcPts val="0"/>
              </a:spcAft>
              <a:buNone/>
            </a:pPr>
            <a:r>
              <a:rPr lang="de-DE" sz="2400">
                <a:solidFill>
                  <a:srgbClr val="000000"/>
                </a:solidFill>
                <a:latin typeface="Arial"/>
                <a:ea typeface="Arial"/>
                <a:cs typeface="Arial"/>
                <a:sym typeface="Arial"/>
              </a:rPr>
              <a:t>... </a:t>
            </a:r>
            <a:r>
              <a:rPr lang="de-DE" sz="2400" b="0" i="0" u="none" strike="noStrike" cap="none">
                <a:solidFill>
                  <a:srgbClr val="000000"/>
                </a:solidFill>
                <a:latin typeface="Arial"/>
                <a:ea typeface="Arial"/>
                <a:cs typeface="Arial"/>
                <a:sym typeface="Arial"/>
              </a:rPr>
              <a:t>επιτρέπει στους εκπαιδευτικούς να βελτιώνουν τη διδασκαλία και να ανταποκρίνονται στις ανάγκες των μαθητών.</a:t>
            </a:r>
            <a:endParaRPr sz="2400" b="0" i="0" u="none" strike="noStrike" cap="none">
              <a:solidFill>
                <a:srgbClr val="000000"/>
              </a:solidFill>
              <a:latin typeface="Arial"/>
              <a:ea typeface="Arial"/>
              <a:cs typeface="Arial"/>
              <a:sym typeface="Arial"/>
            </a:endParaRPr>
          </a:p>
        </p:txBody>
      </p:sp>
      <p:sp>
        <p:nvSpPr>
          <p:cNvPr id="979" name="Google Shape;979;p6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0" name="Google Shape;980;p6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1" name="Google Shape;981;p6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2" name="Google Shape;982;p6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3" name="Google Shape;983;p6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4" name="Google Shape;984;p6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5" name="Google Shape;985;p6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6" name="Google Shape;986;p63"/>
          <p:cNvSpPr txBox="1"/>
          <p:nvPr/>
        </p:nvSpPr>
        <p:spPr>
          <a:xfrm>
            <a:off x="792000" y="1548000"/>
            <a:ext cx="15948000" cy="6401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Η ανατροφοδότηση από τους μαθητές έχει μεγάλη σημασία!  </a:t>
            </a:r>
            <a:endParaRPr dirty="0"/>
          </a:p>
        </p:txBody>
      </p:sp>
      <p:sp>
        <p:nvSpPr>
          <p:cNvPr id="990" name="Google Shape;990;p6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1" name="Google Shape;991;p63"/>
          <p:cNvSpPr/>
          <p:nvPr/>
        </p:nvSpPr>
        <p:spPr>
          <a:xfrm>
            <a:off x="818920" y="2770709"/>
            <a:ext cx="2880000" cy="5616000"/>
          </a:xfrm>
          <a:prstGeom prst="roundRect">
            <a:avLst>
              <a:gd name="adj" fmla="val 16667"/>
            </a:avLst>
          </a:prstGeom>
          <a:ln/>
        </p:spPr>
        <p:style>
          <a:lnRef idx="3">
            <a:schemeClr val="lt1"/>
          </a:lnRef>
          <a:fillRef idx="1">
            <a:schemeClr val="accent3"/>
          </a:fillRef>
          <a:effectRef idx="1">
            <a:schemeClr val="accent3"/>
          </a:effectRef>
          <a:fontRef idx="minor">
            <a:schemeClr val="lt1"/>
          </a:fontRef>
        </p:style>
        <p:txBody>
          <a:bodyPr spcFirstLastPara="1" wrap="square" lIns="91425" tIns="45700" rIns="91425" bIns="45700" anchor="ctr" anchorCtr="0">
            <a:noAutofit/>
          </a:bodyPr>
          <a:lstStyle/>
          <a:p>
            <a:pPr marL="0" marR="0" lvl="0" indent="0" algn="l" rtl="0">
              <a:spcBef>
                <a:spcPts val="0"/>
              </a:spcBef>
              <a:spcAft>
                <a:spcPts val="0"/>
              </a:spcAft>
              <a:buNone/>
            </a:pPr>
            <a:r>
              <a:rPr lang="de-DE" sz="2400" b="1" i="0" u="none" strike="noStrike" cap="none">
                <a:solidFill>
                  <a:schemeClr val="lt1"/>
                </a:solidFill>
                <a:latin typeface="Arial"/>
                <a:ea typeface="Arial"/>
                <a:cs typeface="Arial"/>
                <a:sym typeface="Arial"/>
              </a:rPr>
              <a:t>Η ανατροφοδότηση από τους μαθητές</a:t>
            </a:r>
            <a:r>
              <a:rPr lang="de-DE" sz="2400" b="1">
                <a:solidFill>
                  <a:schemeClr val="lt1"/>
                </a:solidFill>
                <a:latin typeface="Arial"/>
                <a:ea typeface="Arial"/>
                <a:cs typeface="Arial"/>
                <a:sym typeface="Arial"/>
              </a:rPr>
              <a:t>...</a:t>
            </a:r>
            <a:endParaRPr sz="2400" b="1" i="0" u="none" strike="noStrike" cap="none">
              <a:solidFill>
                <a:schemeClr val="lt1"/>
              </a:solidFill>
              <a:latin typeface="Arial"/>
              <a:ea typeface="Arial"/>
              <a:cs typeface="Arial"/>
              <a:sym typeface="Arial"/>
            </a:endParaRPr>
          </a:p>
        </p:txBody>
      </p:sp>
      <p:grpSp>
        <p:nvGrpSpPr>
          <p:cNvPr id="22" name="Group 21"/>
          <p:cNvGrpSpPr/>
          <p:nvPr/>
        </p:nvGrpSpPr>
        <p:grpSpPr>
          <a:xfrm>
            <a:off x="602293" y="8374276"/>
            <a:ext cx="17358880" cy="2331172"/>
            <a:chOff x="559140" y="8374275"/>
            <a:chExt cx="17358880" cy="2331172"/>
          </a:xfrm>
        </p:grpSpPr>
        <p:sp>
          <p:nvSpPr>
            <p:cNvPr id="23"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48EBD952-6D2C-34FD-73A8-6BE53C60B843}"/>
              </a:ext>
            </a:extLst>
          </p:cNvPr>
          <p:cNvSpPr txBox="1"/>
          <p:nvPr/>
        </p:nvSpPr>
        <p:spPr>
          <a:xfrm>
            <a:off x="5591029" y="89515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81143724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2242</Words>
  <Application>Microsoft Office PowerPoint</Application>
  <PresentationFormat>Custom</PresentationFormat>
  <Paragraphs>130</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vt:lpstr>
      <vt:lpstr>Calibri</vt:lpstr>
      <vt:lpstr>HK Grotesk Bold</vt:lpstr>
      <vt:lpstr>HK Grotesk Light</vt:lpstr>
      <vt:lpstr>Noto Sans Symbols</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stsal</dc:creator>
  <cp:keywords>, docId:537CD37634C85AA666D87D03DC67C067</cp:keywords>
  <cp:lastModifiedBy>Sotiria Tsalamani</cp:lastModifiedBy>
  <cp:revision>19</cp:revision>
  <dcterms:modified xsi:type="dcterms:W3CDTF">2024-11-09T11:43:16Z</dcterms:modified>
</cp:coreProperties>
</file>