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85" r:id="rId3"/>
    <p:sldId id="286" r:id="rId4"/>
    <p:sldId id="312" r:id="rId5"/>
    <p:sldId id="310" r:id="rId6"/>
    <p:sldId id="287" r:id="rId7"/>
    <p:sldId id="288" r:id="rId8"/>
    <p:sldId id="289" r:id="rId9"/>
    <p:sldId id="290" r:id="rId10"/>
    <p:sldId id="291" r:id="rId11"/>
    <p:sldId id="292" r:id="rId12"/>
    <p:sldId id="293" r:id="rId13"/>
    <p:sldId id="294" r:id="rId14"/>
    <p:sldId id="295" r:id="rId15"/>
    <p:sldId id="296" r:id="rId16"/>
    <p:sldId id="297" r:id="rId17"/>
    <p:sldId id="298" r:id="rId18"/>
    <p:sldId id="313" r:id="rId19"/>
    <p:sldId id="309" r:id="rId20"/>
    <p:sldId id="311"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9BDD6-53C4-4262-A37F-4A4B53BA46A9}"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5EEEB988-5953-4095-A428-1BDE3BB00B06}">
      <dgm:prSet/>
      <dgm:spPr/>
      <dgm:t>
        <a:bodyPr/>
        <a:lstStyle/>
        <a:p>
          <a:pPr rtl="0"/>
          <a:r>
            <a:rPr lang="de-DE" b="0" i="0" dirty="0"/>
            <a:t>Βοηθούν στη θέσπιση σαφών κατευθυντήριων γραμμών για την αξιολόγηση και επιτρέπουν στους εκπαιδευτικούς να αξιολογούν τη μαθησιακή πρόοδο των μαθητών με βάση τους καθορισμένους στόχους</a:t>
          </a:r>
          <a:endParaRPr lang="el-GR" dirty="0"/>
        </a:p>
      </dgm:t>
    </dgm:pt>
    <dgm:pt modelId="{414BAD3A-218E-42EC-AE2B-0A105FD96EB3}" type="parTrans" cxnId="{14725BBC-2600-409B-9C92-D1231861E144}">
      <dgm:prSet/>
      <dgm:spPr/>
      <dgm:t>
        <a:bodyPr/>
        <a:lstStyle/>
        <a:p>
          <a:endParaRPr lang="en-US"/>
        </a:p>
      </dgm:t>
    </dgm:pt>
    <dgm:pt modelId="{1E669506-5AFC-4C26-B16C-FF0740F31D93}" type="sibTrans" cxnId="{14725BBC-2600-409B-9C92-D1231861E144}">
      <dgm:prSet/>
      <dgm:spPr/>
      <dgm:t>
        <a:bodyPr/>
        <a:lstStyle/>
        <a:p>
          <a:endParaRPr lang="en-US"/>
        </a:p>
      </dgm:t>
    </dgm:pt>
    <dgm:pt modelId="{2F69183C-AE78-4FC8-BAEA-6106C9852B3F}">
      <dgm:prSet/>
      <dgm:spPr/>
      <dgm:t>
        <a:bodyPr/>
        <a:lstStyle/>
        <a:p>
          <a:pPr rtl="0"/>
          <a:r>
            <a:rPr lang="de-DE" b="0" i="0" dirty="0"/>
            <a:t>Δίνουν στους μαθητές μια σαφή ιδέα για το τι αναμένεται από αυτούς και πώς θα αξιολογηθούν. Αυτό αυξάνει τη διαφάνεια και επιτρέπει στους μαθητές να κατανοήσουν καλύτερα την πρόοδο της μάθησής τους. </a:t>
          </a:r>
          <a:endParaRPr lang="el-GR" dirty="0"/>
        </a:p>
      </dgm:t>
    </dgm:pt>
    <dgm:pt modelId="{2FC1DB70-1ECF-4772-ACFB-13D0D86C824D}" type="parTrans" cxnId="{F74BC5A2-7285-41E7-8BD7-A17D2E7E3E52}">
      <dgm:prSet/>
      <dgm:spPr/>
      <dgm:t>
        <a:bodyPr/>
        <a:lstStyle/>
        <a:p>
          <a:endParaRPr lang="en-US"/>
        </a:p>
      </dgm:t>
    </dgm:pt>
    <dgm:pt modelId="{1BE54FE3-B923-4295-B568-E4D6892578B8}" type="sibTrans" cxnId="{F74BC5A2-7285-41E7-8BD7-A17D2E7E3E52}">
      <dgm:prSet/>
      <dgm:spPr/>
      <dgm:t>
        <a:bodyPr/>
        <a:lstStyle/>
        <a:p>
          <a:endParaRPr lang="en-US"/>
        </a:p>
      </dgm:t>
    </dgm:pt>
    <dgm:pt modelId="{2F4AA4E8-C1CD-4690-AC6E-0D28C272987F}">
      <dgm:prSet/>
      <dgm:spPr/>
      <dgm:t>
        <a:bodyPr/>
        <a:lstStyle/>
        <a:p>
          <a:pPr rtl="0"/>
          <a:r>
            <a:rPr lang="de-DE" b="0" i="0" dirty="0"/>
            <a:t>Βοηθούν τους μαθητές να επικεντρωθούν στα ουσιώδη και να εστιάσουν τη μάθησή τους στους καθορισμένους στόχους. Αυτό συμβάλλει σε μια αποτελεσματική διαδικασία μάθησης και διευκολύνει την αξιολόγηση των γνώσεων και των δεξιοτήτων που αποκτήθηκαν</a:t>
          </a:r>
          <a:endParaRPr lang="el-GR" dirty="0"/>
        </a:p>
      </dgm:t>
    </dgm:pt>
    <dgm:pt modelId="{9C772E7B-7637-454A-9FF3-10B978B2B716}" type="parTrans" cxnId="{84938D53-35B8-4518-879C-0DB81B4AF64E}">
      <dgm:prSet/>
      <dgm:spPr/>
      <dgm:t>
        <a:bodyPr/>
        <a:lstStyle/>
        <a:p>
          <a:endParaRPr lang="en-US"/>
        </a:p>
      </dgm:t>
    </dgm:pt>
    <dgm:pt modelId="{2887090C-AB89-4EA8-B260-0C4EA0715FEC}" type="sibTrans" cxnId="{84938D53-35B8-4518-879C-0DB81B4AF64E}">
      <dgm:prSet/>
      <dgm:spPr/>
      <dgm:t>
        <a:bodyPr/>
        <a:lstStyle/>
        <a:p>
          <a:endParaRPr lang="en-US"/>
        </a:p>
      </dgm:t>
    </dgm:pt>
    <dgm:pt modelId="{5F1F75B2-DF2E-47AD-9A0D-2A99DB95C5CF}">
      <dgm:prSet/>
      <dgm:spPr/>
      <dgm:t>
        <a:bodyPr/>
        <a:lstStyle/>
        <a:p>
          <a:pPr rtl="0"/>
          <a:r>
            <a:rPr lang="de-DE" b="0" i="0" dirty="0"/>
            <a:t>Βοηθούν τους μαθητές να αναγνωρίσουν την πρόοδό τους και τους παρακινούν να επιτύχουν τους στόχους τους. Αυτό συμβάλλει σε μια θετική μαθησιακή ατμόσφαιρα και σε υψηλότερα κίνητρα. </a:t>
          </a:r>
          <a:endParaRPr lang="el-GR" dirty="0"/>
        </a:p>
      </dgm:t>
    </dgm:pt>
    <dgm:pt modelId="{7CF48E26-4FE0-4077-B51A-3C7A920D523C}" type="parTrans" cxnId="{1C12DE57-9C8B-493C-985C-B3605BF78730}">
      <dgm:prSet/>
      <dgm:spPr/>
      <dgm:t>
        <a:bodyPr/>
        <a:lstStyle/>
        <a:p>
          <a:endParaRPr lang="en-US"/>
        </a:p>
      </dgm:t>
    </dgm:pt>
    <dgm:pt modelId="{C3BB1FC0-5F68-4169-9D15-AD9DE6621890}" type="sibTrans" cxnId="{1C12DE57-9C8B-493C-985C-B3605BF78730}">
      <dgm:prSet/>
      <dgm:spPr/>
      <dgm:t>
        <a:bodyPr/>
        <a:lstStyle/>
        <a:p>
          <a:endParaRPr lang="en-US"/>
        </a:p>
      </dgm:t>
    </dgm:pt>
    <dgm:pt modelId="{32270FD1-CDB2-46FA-9FA2-A3FDBF5B41DD}">
      <dgm:prSet/>
      <dgm:spPr/>
      <dgm:t>
        <a:bodyPr/>
        <a:lstStyle/>
        <a:p>
          <a:pPr rtl="0"/>
          <a:r>
            <a:rPr lang="de-DE" b="0" i="0" dirty="0"/>
            <a:t>Επιτρέπουν στους εκπαιδευτικούς να παρακολουθούν συνεχώς την πρόοδο της μάθησης των μαθητών και να προσαρμόζουν ανάλογα τις μεθόδους διδασκαλίας τους. Αυτό υποστηρίζει τη συνεχή βελτίωση της μαθησιακής διαδικασίας και των μεθόδων αξιολόγησης</a:t>
          </a:r>
          <a:endParaRPr lang="el-GR" dirty="0"/>
        </a:p>
      </dgm:t>
    </dgm:pt>
    <dgm:pt modelId="{23271773-E216-4EE0-94A0-E942EA607BD5}" type="parTrans" cxnId="{54D0436A-1A55-4329-88EC-1A64E9C74EDA}">
      <dgm:prSet/>
      <dgm:spPr/>
      <dgm:t>
        <a:bodyPr/>
        <a:lstStyle/>
        <a:p>
          <a:endParaRPr lang="en-US"/>
        </a:p>
      </dgm:t>
    </dgm:pt>
    <dgm:pt modelId="{7BEBA2E7-E9B9-413D-B941-DE1DEFAABEC7}" type="sibTrans" cxnId="{54D0436A-1A55-4329-88EC-1A64E9C74EDA}">
      <dgm:prSet/>
      <dgm:spPr/>
      <dgm:t>
        <a:bodyPr/>
        <a:lstStyle/>
        <a:p>
          <a:endParaRPr lang="en-US"/>
        </a:p>
      </dgm:t>
    </dgm:pt>
    <dgm:pt modelId="{6FD54B69-0B2F-44F3-97A2-E5A793C8187C}" type="pres">
      <dgm:prSet presAssocID="{20F9BDD6-53C4-4262-A37F-4A4B53BA46A9}" presName="linear" presStyleCnt="0">
        <dgm:presLayoutVars>
          <dgm:animLvl val="lvl"/>
          <dgm:resizeHandles val="exact"/>
        </dgm:presLayoutVars>
      </dgm:prSet>
      <dgm:spPr/>
    </dgm:pt>
    <dgm:pt modelId="{E4661343-57B9-42B2-930B-E31DCE5C847A}" type="pres">
      <dgm:prSet presAssocID="{5EEEB988-5953-4095-A428-1BDE3BB00B06}" presName="parentText" presStyleLbl="node1" presStyleIdx="0" presStyleCnt="5">
        <dgm:presLayoutVars>
          <dgm:chMax val="0"/>
          <dgm:bulletEnabled val="1"/>
        </dgm:presLayoutVars>
      </dgm:prSet>
      <dgm:spPr/>
    </dgm:pt>
    <dgm:pt modelId="{CACB9C0A-2135-430F-B223-60B69B232FCF}" type="pres">
      <dgm:prSet presAssocID="{1E669506-5AFC-4C26-B16C-FF0740F31D93}" presName="spacer" presStyleCnt="0"/>
      <dgm:spPr/>
    </dgm:pt>
    <dgm:pt modelId="{7737E622-A6C5-4B7C-AC20-69604D7C59B4}" type="pres">
      <dgm:prSet presAssocID="{2F69183C-AE78-4FC8-BAEA-6106C9852B3F}" presName="parentText" presStyleLbl="node1" presStyleIdx="1" presStyleCnt="5">
        <dgm:presLayoutVars>
          <dgm:chMax val="0"/>
          <dgm:bulletEnabled val="1"/>
        </dgm:presLayoutVars>
      </dgm:prSet>
      <dgm:spPr/>
    </dgm:pt>
    <dgm:pt modelId="{A2F2D62E-709E-4D24-BCFD-6B8430B0B201}" type="pres">
      <dgm:prSet presAssocID="{1BE54FE3-B923-4295-B568-E4D6892578B8}" presName="spacer" presStyleCnt="0"/>
      <dgm:spPr/>
    </dgm:pt>
    <dgm:pt modelId="{3CC2F1A1-7799-4EE8-9DAB-F4DF583135B5}" type="pres">
      <dgm:prSet presAssocID="{2F4AA4E8-C1CD-4690-AC6E-0D28C272987F}" presName="parentText" presStyleLbl="node1" presStyleIdx="2" presStyleCnt="5">
        <dgm:presLayoutVars>
          <dgm:chMax val="0"/>
          <dgm:bulletEnabled val="1"/>
        </dgm:presLayoutVars>
      </dgm:prSet>
      <dgm:spPr/>
    </dgm:pt>
    <dgm:pt modelId="{150D099B-7E0C-4E47-8AAD-27D010B42588}" type="pres">
      <dgm:prSet presAssocID="{2887090C-AB89-4EA8-B260-0C4EA0715FEC}" presName="spacer" presStyleCnt="0"/>
      <dgm:spPr/>
    </dgm:pt>
    <dgm:pt modelId="{8CE22A79-7B39-487E-8387-3C6862D34F67}" type="pres">
      <dgm:prSet presAssocID="{5F1F75B2-DF2E-47AD-9A0D-2A99DB95C5CF}" presName="parentText" presStyleLbl="node1" presStyleIdx="3" presStyleCnt="5">
        <dgm:presLayoutVars>
          <dgm:chMax val="0"/>
          <dgm:bulletEnabled val="1"/>
        </dgm:presLayoutVars>
      </dgm:prSet>
      <dgm:spPr/>
    </dgm:pt>
    <dgm:pt modelId="{295FEC24-599C-4C2A-8B11-56AAEC428766}" type="pres">
      <dgm:prSet presAssocID="{C3BB1FC0-5F68-4169-9D15-AD9DE6621890}" presName="spacer" presStyleCnt="0"/>
      <dgm:spPr/>
    </dgm:pt>
    <dgm:pt modelId="{DFA300CD-E2F0-4F6D-A477-8A6C947AF29E}" type="pres">
      <dgm:prSet presAssocID="{32270FD1-CDB2-46FA-9FA2-A3FDBF5B41DD}" presName="parentText" presStyleLbl="node1" presStyleIdx="4" presStyleCnt="5">
        <dgm:presLayoutVars>
          <dgm:chMax val="0"/>
          <dgm:bulletEnabled val="1"/>
        </dgm:presLayoutVars>
      </dgm:prSet>
      <dgm:spPr/>
    </dgm:pt>
  </dgm:ptLst>
  <dgm:cxnLst>
    <dgm:cxn modelId="{A4E59318-CD30-422C-8E68-F960DA3A7F71}" type="presOf" srcId="{5F1F75B2-DF2E-47AD-9A0D-2A99DB95C5CF}" destId="{8CE22A79-7B39-487E-8387-3C6862D34F67}" srcOrd="0" destOrd="0" presId="urn:microsoft.com/office/officeart/2005/8/layout/vList2"/>
    <dgm:cxn modelId="{3F05B745-9E8D-4BDE-93B3-C07402A8611F}" type="presOf" srcId="{20F9BDD6-53C4-4262-A37F-4A4B53BA46A9}" destId="{6FD54B69-0B2F-44F3-97A2-E5A793C8187C}" srcOrd="0" destOrd="0" presId="urn:microsoft.com/office/officeart/2005/8/layout/vList2"/>
    <dgm:cxn modelId="{54D0436A-1A55-4329-88EC-1A64E9C74EDA}" srcId="{20F9BDD6-53C4-4262-A37F-4A4B53BA46A9}" destId="{32270FD1-CDB2-46FA-9FA2-A3FDBF5B41DD}" srcOrd="4" destOrd="0" parTransId="{23271773-E216-4EE0-94A0-E942EA607BD5}" sibTransId="{7BEBA2E7-E9B9-413D-B941-DE1DEFAABEC7}"/>
    <dgm:cxn modelId="{84938D53-35B8-4518-879C-0DB81B4AF64E}" srcId="{20F9BDD6-53C4-4262-A37F-4A4B53BA46A9}" destId="{2F4AA4E8-C1CD-4690-AC6E-0D28C272987F}" srcOrd="2" destOrd="0" parTransId="{9C772E7B-7637-454A-9FF3-10B978B2B716}" sibTransId="{2887090C-AB89-4EA8-B260-0C4EA0715FEC}"/>
    <dgm:cxn modelId="{1C12DE57-9C8B-493C-985C-B3605BF78730}" srcId="{20F9BDD6-53C4-4262-A37F-4A4B53BA46A9}" destId="{5F1F75B2-DF2E-47AD-9A0D-2A99DB95C5CF}" srcOrd="3" destOrd="0" parTransId="{7CF48E26-4FE0-4077-B51A-3C7A920D523C}" sibTransId="{C3BB1FC0-5F68-4169-9D15-AD9DE6621890}"/>
    <dgm:cxn modelId="{ED79347A-6990-4130-8A8D-95D7A7653988}" type="presOf" srcId="{2F69183C-AE78-4FC8-BAEA-6106C9852B3F}" destId="{7737E622-A6C5-4B7C-AC20-69604D7C59B4}" srcOrd="0" destOrd="0" presId="urn:microsoft.com/office/officeart/2005/8/layout/vList2"/>
    <dgm:cxn modelId="{DFAF7390-E3EE-4779-B187-33FA95538B61}" type="presOf" srcId="{2F4AA4E8-C1CD-4690-AC6E-0D28C272987F}" destId="{3CC2F1A1-7799-4EE8-9DAB-F4DF583135B5}" srcOrd="0" destOrd="0" presId="urn:microsoft.com/office/officeart/2005/8/layout/vList2"/>
    <dgm:cxn modelId="{F74BC5A2-7285-41E7-8BD7-A17D2E7E3E52}" srcId="{20F9BDD6-53C4-4262-A37F-4A4B53BA46A9}" destId="{2F69183C-AE78-4FC8-BAEA-6106C9852B3F}" srcOrd="1" destOrd="0" parTransId="{2FC1DB70-1ECF-4772-ACFB-13D0D86C824D}" sibTransId="{1BE54FE3-B923-4295-B568-E4D6892578B8}"/>
    <dgm:cxn modelId="{966101BB-BB42-4048-9D07-1C1FA492D535}" type="presOf" srcId="{32270FD1-CDB2-46FA-9FA2-A3FDBF5B41DD}" destId="{DFA300CD-E2F0-4F6D-A477-8A6C947AF29E}" srcOrd="0" destOrd="0" presId="urn:microsoft.com/office/officeart/2005/8/layout/vList2"/>
    <dgm:cxn modelId="{14725BBC-2600-409B-9C92-D1231861E144}" srcId="{20F9BDD6-53C4-4262-A37F-4A4B53BA46A9}" destId="{5EEEB988-5953-4095-A428-1BDE3BB00B06}" srcOrd="0" destOrd="0" parTransId="{414BAD3A-218E-42EC-AE2B-0A105FD96EB3}" sibTransId="{1E669506-5AFC-4C26-B16C-FF0740F31D93}"/>
    <dgm:cxn modelId="{8EC0A8E7-B493-4397-A7BC-0D63AE6BB505}" type="presOf" srcId="{5EEEB988-5953-4095-A428-1BDE3BB00B06}" destId="{E4661343-57B9-42B2-930B-E31DCE5C847A}" srcOrd="0" destOrd="0" presId="urn:microsoft.com/office/officeart/2005/8/layout/vList2"/>
    <dgm:cxn modelId="{E06155C2-9813-4996-BDB0-D9301FEBC642}" type="presParOf" srcId="{6FD54B69-0B2F-44F3-97A2-E5A793C8187C}" destId="{E4661343-57B9-42B2-930B-E31DCE5C847A}" srcOrd="0" destOrd="0" presId="urn:microsoft.com/office/officeart/2005/8/layout/vList2"/>
    <dgm:cxn modelId="{51D6E34B-C61F-43F2-B296-9C10B0168AFD}" type="presParOf" srcId="{6FD54B69-0B2F-44F3-97A2-E5A793C8187C}" destId="{CACB9C0A-2135-430F-B223-60B69B232FCF}" srcOrd="1" destOrd="0" presId="urn:microsoft.com/office/officeart/2005/8/layout/vList2"/>
    <dgm:cxn modelId="{D1DD8AA1-5C44-4D0A-B4DF-FD1F6E39FCC6}" type="presParOf" srcId="{6FD54B69-0B2F-44F3-97A2-E5A793C8187C}" destId="{7737E622-A6C5-4B7C-AC20-69604D7C59B4}" srcOrd="2" destOrd="0" presId="urn:microsoft.com/office/officeart/2005/8/layout/vList2"/>
    <dgm:cxn modelId="{D03E6DD8-1F23-416E-AB74-0C3988F3E7DD}" type="presParOf" srcId="{6FD54B69-0B2F-44F3-97A2-E5A793C8187C}" destId="{A2F2D62E-709E-4D24-BCFD-6B8430B0B201}" srcOrd="3" destOrd="0" presId="urn:microsoft.com/office/officeart/2005/8/layout/vList2"/>
    <dgm:cxn modelId="{AB2F0535-43DD-4AA8-934B-9091F0E1773E}" type="presParOf" srcId="{6FD54B69-0B2F-44F3-97A2-E5A793C8187C}" destId="{3CC2F1A1-7799-4EE8-9DAB-F4DF583135B5}" srcOrd="4" destOrd="0" presId="urn:microsoft.com/office/officeart/2005/8/layout/vList2"/>
    <dgm:cxn modelId="{9826A649-B7C1-4840-9B72-64BC4162CAE0}" type="presParOf" srcId="{6FD54B69-0B2F-44F3-97A2-E5A793C8187C}" destId="{150D099B-7E0C-4E47-8AAD-27D010B42588}" srcOrd="5" destOrd="0" presId="urn:microsoft.com/office/officeart/2005/8/layout/vList2"/>
    <dgm:cxn modelId="{6FE3896E-6515-4C94-ADA7-5337A6AC6D20}" type="presParOf" srcId="{6FD54B69-0B2F-44F3-97A2-E5A793C8187C}" destId="{8CE22A79-7B39-487E-8387-3C6862D34F67}" srcOrd="6" destOrd="0" presId="urn:microsoft.com/office/officeart/2005/8/layout/vList2"/>
    <dgm:cxn modelId="{683CCEF3-5419-4542-9B84-36D023DED005}" type="presParOf" srcId="{6FD54B69-0B2F-44F3-97A2-E5A793C8187C}" destId="{295FEC24-599C-4C2A-8B11-56AAEC428766}" srcOrd="7" destOrd="0" presId="urn:microsoft.com/office/officeart/2005/8/layout/vList2"/>
    <dgm:cxn modelId="{A078C60F-98DE-4F50-B055-BFAF68D240EF}" type="presParOf" srcId="{6FD54B69-0B2F-44F3-97A2-E5A793C8187C}" destId="{DFA300CD-E2F0-4F6D-A477-8A6C947AF29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7EE39-FA09-4E0D-A3CC-9A3D5A4C1A82}"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DCF2680F-F5FD-4425-A8A7-ECFC4BE27AF8}">
      <dgm:prSet custT="1"/>
      <dgm:spPr/>
      <dgm:t>
        <a:bodyPr/>
        <a:lstStyle/>
        <a:p>
          <a:pPr rtl="0"/>
          <a:r>
            <a:rPr lang="de-DE" sz="2000" b="0" i="0" dirty="0"/>
            <a:t>Τα κριτήρια αξιολόγησης πρέπει να είναι σαφώς και αδιαμφισβήτητα διατυπωμένα</a:t>
          </a:r>
          <a:endParaRPr lang="el-GR" sz="2000" dirty="0"/>
        </a:p>
      </dgm:t>
    </dgm:pt>
    <dgm:pt modelId="{10559723-7494-4873-904D-AE12B9175D7E}" type="parTrans" cxnId="{D627B288-6F04-4246-9EAC-BA8EE2486CEC}">
      <dgm:prSet/>
      <dgm:spPr/>
      <dgm:t>
        <a:bodyPr/>
        <a:lstStyle/>
        <a:p>
          <a:endParaRPr lang="en-US" sz="2800"/>
        </a:p>
      </dgm:t>
    </dgm:pt>
    <dgm:pt modelId="{8385832C-0DBA-4232-87E3-2AD13DF79CE8}" type="sibTrans" cxnId="{D627B288-6F04-4246-9EAC-BA8EE2486CEC}">
      <dgm:prSet/>
      <dgm:spPr/>
      <dgm:t>
        <a:bodyPr/>
        <a:lstStyle/>
        <a:p>
          <a:endParaRPr lang="en-US" sz="2800"/>
        </a:p>
      </dgm:t>
    </dgm:pt>
    <dgm:pt modelId="{CAA309C8-A71A-4F00-930E-17F46CC56230}">
      <dgm:prSet custT="1"/>
      <dgm:spPr/>
      <dgm:t>
        <a:bodyPr/>
        <a:lstStyle/>
        <a:p>
          <a:pPr rtl="0"/>
          <a:r>
            <a:rPr lang="de-DE" sz="2000" b="0" i="0" dirty="0"/>
            <a:t>Τα κριτήρια αξιολόγησης πρέπει να συνδέονται στενά με τους μαθησιακούς στόχους που έχουν καθοριστεί προηγουμένως. </a:t>
          </a:r>
          <a:endParaRPr lang="el-GR" sz="2000" dirty="0"/>
        </a:p>
      </dgm:t>
    </dgm:pt>
    <dgm:pt modelId="{016FA4C0-59D6-4C08-870A-C5394DA1EABF}" type="parTrans" cxnId="{127E3FE0-4B2B-44D5-BA5C-A92371A6FCC2}">
      <dgm:prSet/>
      <dgm:spPr/>
      <dgm:t>
        <a:bodyPr/>
        <a:lstStyle/>
        <a:p>
          <a:endParaRPr lang="en-US" sz="2800"/>
        </a:p>
      </dgm:t>
    </dgm:pt>
    <dgm:pt modelId="{35A93040-0490-4DD9-B899-994B9FC794F6}" type="sibTrans" cxnId="{127E3FE0-4B2B-44D5-BA5C-A92371A6FCC2}">
      <dgm:prSet/>
      <dgm:spPr/>
      <dgm:t>
        <a:bodyPr/>
        <a:lstStyle/>
        <a:p>
          <a:endParaRPr lang="en-US" sz="2800"/>
        </a:p>
      </dgm:t>
    </dgm:pt>
    <dgm:pt modelId="{68645716-68F1-4F35-9AA3-E8960F5AF107}">
      <dgm:prSet custT="1"/>
      <dgm:spPr/>
      <dgm:t>
        <a:bodyPr/>
        <a:lstStyle/>
        <a:p>
          <a:pPr rtl="0"/>
          <a:r>
            <a:rPr lang="de-DE" sz="2000" b="0" i="0" dirty="0"/>
            <a:t>Τα κριτήρια αξιολόγησης πρέπει να είναι αντικειμενικά και να παρέχουν σαφή βάση για την αξιολόγηση.</a:t>
          </a:r>
          <a:endParaRPr lang="el-GR" sz="2000" dirty="0"/>
        </a:p>
      </dgm:t>
    </dgm:pt>
    <dgm:pt modelId="{3B12115A-6896-41B5-B16A-88A75965BBCE}" type="parTrans" cxnId="{40B18EC8-8838-4481-AB6B-D5E6AB0C4546}">
      <dgm:prSet/>
      <dgm:spPr/>
      <dgm:t>
        <a:bodyPr/>
        <a:lstStyle/>
        <a:p>
          <a:endParaRPr lang="en-US" sz="2800"/>
        </a:p>
      </dgm:t>
    </dgm:pt>
    <dgm:pt modelId="{E9B4A7F9-212E-42D9-886E-769606949A86}" type="sibTrans" cxnId="{40B18EC8-8838-4481-AB6B-D5E6AB0C4546}">
      <dgm:prSet/>
      <dgm:spPr/>
      <dgm:t>
        <a:bodyPr/>
        <a:lstStyle/>
        <a:p>
          <a:endParaRPr lang="en-US" sz="2800"/>
        </a:p>
      </dgm:t>
    </dgm:pt>
    <dgm:pt modelId="{DE60D1E1-1ADF-4B0F-92B9-50989AFA5FEA}">
      <dgm:prSet custT="1"/>
      <dgm:spPr/>
      <dgm:t>
        <a:bodyPr/>
        <a:lstStyle/>
        <a:p>
          <a:pPr rtl="0"/>
          <a:r>
            <a:rPr lang="de-DE" sz="2000" b="0" i="0" dirty="0"/>
            <a:t>Τα κριτήρια αξιολόγησης θα πρέπει να επιτρέπουν την κατάλληλη διαφοροποίηση μεταξύ των επιδόσεων των μαθητών</a:t>
          </a:r>
          <a:endParaRPr lang="el-GR" sz="2000" dirty="0"/>
        </a:p>
      </dgm:t>
    </dgm:pt>
    <dgm:pt modelId="{565FCE58-0157-462A-920E-30D2F36BC8A4}" type="parTrans" cxnId="{FDCE361B-411E-4566-BD05-327A523893EA}">
      <dgm:prSet/>
      <dgm:spPr/>
      <dgm:t>
        <a:bodyPr/>
        <a:lstStyle/>
        <a:p>
          <a:endParaRPr lang="en-US" sz="2800"/>
        </a:p>
      </dgm:t>
    </dgm:pt>
    <dgm:pt modelId="{892E25E0-C20B-4910-B671-54DF4CC5ACC3}" type="sibTrans" cxnId="{FDCE361B-411E-4566-BD05-327A523893EA}">
      <dgm:prSet/>
      <dgm:spPr/>
      <dgm:t>
        <a:bodyPr/>
        <a:lstStyle/>
        <a:p>
          <a:endParaRPr lang="en-US" sz="2800"/>
        </a:p>
      </dgm:t>
    </dgm:pt>
    <dgm:pt modelId="{4B32081E-61E7-46E6-9E3C-491F3527C134}">
      <dgm:prSet custT="1"/>
      <dgm:spPr/>
      <dgm:t>
        <a:bodyPr/>
        <a:lstStyle/>
        <a:p>
          <a:pPr rtl="0"/>
          <a:r>
            <a:rPr lang="de-DE" sz="2000" b="0" i="0" dirty="0"/>
            <a:t>Τα κριτήρια αξιολόγησης πρέπει να κοινοποιούνται με διαφάνεια στους μαθητές, ώστε να γνωρίζουν πώς θα αξιολογηθεί η απόδοσή τους.</a:t>
          </a:r>
          <a:endParaRPr lang="el-GR" sz="2000" dirty="0"/>
        </a:p>
      </dgm:t>
    </dgm:pt>
    <dgm:pt modelId="{622A8938-68BE-45E6-8F29-17CD95FB3C76}" type="parTrans" cxnId="{83AF5F2D-E8BB-4128-8082-FF74F53D7734}">
      <dgm:prSet/>
      <dgm:spPr/>
      <dgm:t>
        <a:bodyPr/>
        <a:lstStyle/>
        <a:p>
          <a:endParaRPr lang="en-US" sz="2800"/>
        </a:p>
      </dgm:t>
    </dgm:pt>
    <dgm:pt modelId="{CBB52F2D-50CD-4209-B44C-AC2B34DB2828}" type="sibTrans" cxnId="{83AF5F2D-E8BB-4128-8082-FF74F53D7734}">
      <dgm:prSet/>
      <dgm:spPr/>
      <dgm:t>
        <a:bodyPr/>
        <a:lstStyle/>
        <a:p>
          <a:endParaRPr lang="en-US" sz="2800"/>
        </a:p>
      </dgm:t>
    </dgm:pt>
    <dgm:pt modelId="{54397A27-503D-4002-B327-BE6F9B35CCBA}" type="pres">
      <dgm:prSet presAssocID="{1777EE39-FA09-4E0D-A3CC-9A3D5A4C1A82}" presName="compositeShape" presStyleCnt="0">
        <dgm:presLayoutVars>
          <dgm:chMax val="7"/>
          <dgm:dir/>
          <dgm:resizeHandles val="exact"/>
        </dgm:presLayoutVars>
      </dgm:prSet>
      <dgm:spPr/>
    </dgm:pt>
    <dgm:pt modelId="{7A76873A-4F74-4903-B8AD-4ABAD8C07577}" type="pres">
      <dgm:prSet presAssocID="{DCF2680F-F5FD-4425-A8A7-ECFC4BE27AF8}" presName="circ1" presStyleLbl="vennNode1" presStyleIdx="0" presStyleCnt="5"/>
      <dgm:spPr/>
    </dgm:pt>
    <dgm:pt modelId="{5F032217-A4D0-46C3-A213-D74954F6DA5D}" type="pres">
      <dgm:prSet presAssocID="{DCF2680F-F5FD-4425-A8A7-ECFC4BE27AF8}" presName="circ1Tx" presStyleLbl="revTx" presStyleIdx="0" presStyleCnt="0" custLinFactNeighborX="629" custLinFactNeighborY="15665">
        <dgm:presLayoutVars>
          <dgm:chMax val="0"/>
          <dgm:chPref val="0"/>
          <dgm:bulletEnabled val="1"/>
        </dgm:presLayoutVars>
      </dgm:prSet>
      <dgm:spPr/>
    </dgm:pt>
    <dgm:pt modelId="{173945A4-CDD0-40B3-8566-FE0DAA281427}" type="pres">
      <dgm:prSet presAssocID="{CAA309C8-A71A-4F00-930E-17F46CC56230}" presName="circ2" presStyleLbl="vennNode1" presStyleIdx="1" presStyleCnt="5"/>
      <dgm:spPr/>
    </dgm:pt>
    <dgm:pt modelId="{AEB235F3-22AC-4D7E-884C-CF9EF0A9D2A1}" type="pres">
      <dgm:prSet presAssocID="{CAA309C8-A71A-4F00-930E-17F46CC56230}" presName="circ2Tx" presStyleLbl="revTx" presStyleIdx="0" presStyleCnt="0" custLinFactNeighborX="-1229" custLinFactNeighborY="-8320">
        <dgm:presLayoutVars>
          <dgm:chMax val="0"/>
          <dgm:chPref val="0"/>
          <dgm:bulletEnabled val="1"/>
        </dgm:presLayoutVars>
      </dgm:prSet>
      <dgm:spPr/>
    </dgm:pt>
    <dgm:pt modelId="{ED81451B-C150-4ED0-A09B-B9BABE3BEEBB}" type="pres">
      <dgm:prSet presAssocID="{68645716-68F1-4F35-9AA3-E8960F5AF107}" presName="circ3" presStyleLbl="vennNode1" presStyleIdx="2" presStyleCnt="5"/>
      <dgm:spPr/>
    </dgm:pt>
    <dgm:pt modelId="{3112ACF6-31F1-4D5F-B363-7BE80265A064}" type="pres">
      <dgm:prSet presAssocID="{68645716-68F1-4F35-9AA3-E8960F5AF107}" presName="circ3Tx" presStyleLbl="revTx" presStyleIdx="0" presStyleCnt="0" custLinFactNeighborX="14746" custLinFactNeighborY="-14893">
        <dgm:presLayoutVars>
          <dgm:chMax val="0"/>
          <dgm:chPref val="0"/>
          <dgm:bulletEnabled val="1"/>
        </dgm:presLayoutVars>
      </dgm:prSet>
      <dgm:spPr/>
    </dgm:pt>
    <dgm:pt modelId="{F1A45558-4FFB-43DA-8338-54C86E74B34D}" type="pres">
      <dgm:prSet presAssocID="{DE60D1E1-1ADF-4B0F-92B9-50989AFA5FEA}" presName="circ4" presStyleLbl="vennNode1" presStyleIdx="3" presStyleCnt="5"/>
      <dgm:spPr/>
    </dgm:pt>
    <dgm:pt modelId="{51814619-7498-475B-8548-31D66F86BE41}" type="pres">
      <dgm:prSet presAssocID="{DE60D1E1-1ADF-4B0F-92B9-50989AFA5FEA}" presName="circ4Tx" presStyleLbl="revTx" presStyleIdx="0" presStyleCnt="0" custLinFactNeighborX="-7987" custLinFactNeighborY="-6549">
        <dgm:presLayoutVars>
          <dgm:chMax val="0"/>
          <dgm:chPref val="0"/>
          <dgm:bulletEnabled val="1"/>
        </dgm:presLayoutVars>
      </dgm:prSet>
      <dgm:spPr/>
    </dgm:pt>
    <dgm:pt modelId="{3BE44B1D-82F1-4344-A962-4A43E3A7AF2E}" type="pres">
      <dgm:prSet presAssocID="{4B32081E-61E7-46E6-9E3C-491F3527C134}" presName="circ5" presStyleLbl="vennNode1" presStyleIdx="4" presStyleCnt="5"/>
      <dgm:spPr/>
    </dgm:pt>
    <dgm:pt modelId="{363754B6-5011-4207-AD08-B8543BF040B9}" type="pres">
      <dgm:prSet presAssocID="{4B32081E-61E7-46E6-9E3C-491F3527C134}" presName="circ5Tx" presStyleLbl="revTx" presStyleIdx="0" presStyleCnt="0" custLinFactNeighborX="-4301" custLinFactNeighborY="-8320">
        <dgm:presLayoutVars>
          <dgm:chMax val="0"/>
          <dgm:chPref val="0"/>
          <dgm:bulletEnabled val="1"/>
        </dgm:presLayoutVars>
      </dgm:prSet>
      <dgm:spPr/>
    </dgm:pt>
  </dgm:ptLst>
  <dgm:cxnLst>
    <dgm:cxn modelId="{3E2A6605-0975-4B92-84E2-E4751D5F1FAF}" type="presOf" srcId="{1777EE39-FA09-4E0D-A3CC-9A3D5A4C1A82}" destId="{54397A27-503D-4002-B327-BE6F9B35CCBA}" srcOrd="0" destOrd="0" presId="urn:microsoft.com/office/officeart/2005/8/layout/venn1"/>
    <dgm:cxn modelId="{FDCE361B-411E-4566-BD05-327A523893EA}" srcId="{1777EE39-FA09-4E0D-A3CC-9A3D5A4C1A82}" destId="{DE60D1E1-1ADF-4B0F-92B9-50989AFA5FEA}" srcOrd="3" destOrd="0" parTransId="{565FCE58-0157-462A-920E-30D2F36BC8A4}" sibTransId="{892E25E0-C20B-4910-B671-54DF4CC5ACC3}"/>
    <dgm:cxn modelId="{83AF5F2D-E8BB-4128-8082-FF74F53D7734}" srcId="{1777EE39-FA09-4E0D-A3CC-9A3D5A4C1A82}" destId="{4B32081E-61E7-46E6-9E3C-491F3527C134}" srcOrd="4" destOrd="0" parTransId="{622A8938-68BE-45E6-8F29-17CD95FB3C76}" sibTransId="{CBB52F2D-50CD-4209-B44C-AC2B34DB2828}"/>
    <dgm:cxn modelId="{C68C3E51-A6CA-4C52-999F-BE9FF96A7571}" type="presOf" srcId="{DCF2680F-F5FD-4425-A8A7-ECFC4BE27AF8}" destId="{5F032217-A4D0-46C3-A213-D74954F6DA5D}" srcOrd="0" destOrd="0" presId="urn:microsoft.com/office/officeart/2005/8/layout/venn1"/>
    <dgm:cxn modelId="{D627B288-6F04-4246-9EAC-BA8EE2486CEC}" srcId="{1777EE39-FA09-4E0D-A3CC-9A3D5A4C1A82}" destId="{DCF2680F-F5FD-4425-A8A7-ECFC4BE27AF8}" srcOrd="0" destOrd="0" parTransId="{10559723-7494-4873-904D-AE12B9175D7E}" sibTransId="{8385832C-0DBA-4232-87E3-2AD13DF79CE8}"/>
    <dgm:cxn modelId="{43DB7DA8-724E-4131-840C-2B1C53E415A9}" type="presOf" srcId="{DE60D1E1-1ADF-4B0F-92B9-50989AFA5FEA}" destId="{51814619-7498-475B-8548-31D66F86BE41}" srcOrd="0" destOrd="0" presId="urn:microsoft.com/office/officeart/2005/8/layout/venn1"/>
    <dgm:cxn modelId="{FD48D5B6-E2DA-46F0-80E3-FE51EB2EDE78}" type="presOf" srcId="{68645716-68F1-4F35-9AA3-E8960F5AF107}" destId="{3112ACF6-31F1-4D5F-B363-7BE80265A064}" srcOrd="0" destOrd="0" presId="urn:microsoft.com/office/officeart/2005/8/layout/venn1"/>
    <dgm:cxn modelId="{7C731CC6-647D-4E6C-A2AB-1051FF3E5E3A}" type="presOf" srcId="{4B32081E-61E7-46E6-9E3C-491F3527C134}" destId="{363754B6-5011-4207-AD08-B8543BF040B9}" srcOrd="0" destOrd="0" presId="urn:microsoft.com/office/officeart/2005/8/layout/venn1"/>
    <dgm:cxn modelId="{38E3CBC6-D3DC-46F2-86E8-2A8C2A72C565}" type="presOf" srcId="{CAA309C8-A71A-4F00-930E-17F46CC56230}" destId="{AEB235F3-22AC-4D7E-884C-CF9EF0A9D2A1}" srcOrd="0" destOrd="0" presId="urn:microsoft.com/office/officeart/2005/8/layout/venn1"/>
    <dgm:cxn modelId="{40B18EC8-8838-4481-AB6B-D5E6AB0C4546}" srcId="{1777EE39-FA09-4E0D-A3CC-9A3D5A4C1A82}" destId="{68645716-68F1-4F35-9AA3-E8960F5AF107}" srcOrd="2" destOrd="0" parTransId="{3B12115A-6896-41B5-B16A-88A75965BBCE}" sibTransId="{E9B4A7F9-212E-42D9-886E-769606949A86}"/>
    <dgm:cxn modelId="{127E3FE0-4B2B-44D5-BA5C-A92371A6FCC2}" srcId="{1777EE39-FA09-4E0D-A3CC-9A3D5A4C1A82}" destId="{CAA309C8-A71A-4F00-930E-17F46CC56230}" srcOrd="1" destOrd="0" parTransId="{016FA4C0-59D6-4C08-870A-C5394DA1EABF}" sibTransId="{35A93040-0490-4DD9-B899-994B9FC794F6}"/>
    <dgm:cxn modelId="{95D25C69-001E-48BA-9A86-66A6E0626917}" type="presParOf" srcId="{54397A27-503D-4002-B327-BE6F9B35CCBA}" destId="{7A76873A-4F74-4903-B8AD-4ABAD8C07577}" srcOrd="0" destOrd="0" presId="urn:microsoft.com/office/officeart/2005/8/layout/venn1"/>
    <dgm:cxn modelId="{0D462800-1CC8-4AEC-9A18-91929A77ED8C}" type="presParOf" srcId="{54397A27-503D-4002-B327-BE6F9B35CCBA}" destId="{5F032217-A4D0-46C3-A213-D74954F6DA5D}" srcOrd="1" destOrd="0" presId="urn:microsoft.com/office/officeart/2005/8/layout/venn1"/>
    <dgm:cxn modelId="{0E52C157-2DCE-4B8E-B789-03451D73A310}" type="presParOf" srcId="{54397A27-503D-4002-B327-BE6F9B35CCBA}" destId="{173945A4-CDD0-40B3-8566-FE0DAA281427}" srcOrd="2" destOrd="0" presId="urn:microsoft.com/office/officeart/2005/8/layout/venn1"/>
    <dgm:cxn modelId="{528FE397-D8A9-40D6-9E99-57EFF6D10818}" type="presParOf" srcId="{54397A27-503D-4002-B327-BE6F9B35CCBA}" destId="{AEB235F3-22AC-4D7E-884C-CF9EF0A9D2A1}" srcOrd="3" destOrd="0" presId="urn:microsoft.com/office/officeart/2005/8/layout/venn1"/>
    <dgm:cxn modelId="{9456FF58-AACD-4550-AE61-832DB279FAE7}" type="presParOf" srcId="{54397A27-503D-4002-B327-BE6F9B35CCBA}" destId="{ED81451B-C150-4ED0-A09B-B9BABE3BEEBB}" srcOrd="4" destOrd="0" presId="urn:microsoft.com/office/officeart/2005/8/layout/venn1"/>
    <dgm:cxn modelId="{0CEF5E04-7A9E-4189-8274-6835BB157D0A}" type="presParOf" srcId="{54397A27-503D-4002-B327-BE6F9B35CCBA}" destId="{3112ACF6-31F1-4D5F-B363-7BE80265A064}" srcOrd="5" destOrd="0" presId="urn:microsoft.com/office/officeart/2005/8/layout/venn1"/>
    <dgm:cxn modelId="{A605579B-D8B0-4254-BB06-22F9CC6A5BF9}" type="presParOf" srcId="{54397A27-503D-4002-B327-BE6F9B35CCBA}" destId="{F1A45558-4FFB-43DA-8338-54C86E74B34D}" srcOrd="6" destOrd="0" presId="urn:microsoft.com/office/officeart/2005/8/layout/venn1"/>
    <dgm:cxn modelId="{4133D8D4-4241-4F52-B995-5F19D45BC3C4}" type="presParOf" srcId="{54397A27-503D-4002-B327-BE6F9B35CCBA}" destId="{51814619-7498-475B-8548-31D66F86BE41}" srcOrd="7" destOrd="0" presId="urn:microsoft.com/office/officeart/2005/8/layout/venn1"/>
    <dgm:cxn modelId="{BEF870C2-2307-40DE-8B7D-7D698BC3567F}" type="presParOf" srcId="{54397A27-503D-4002-B327-BE6F9B35CCBA}" destId="{3BE44B1D-82F1-4344-A962-4A43E3A7AF2E}" srcOrd="8" destOrd="0" presId="urn:microsoft.com/office/officeart/2005/8/layout/venn1"/>
    <dgm:cxn modelId="{AB722DB3-32C2-4F08-8FD9-7F299A6A29F9}" type="presParOf" srcId="{54397A27-503D-4002-B327-BE6F9B35CCBA}" destId="{363754B6-5011-4207-AD08-B8543BF040B9}" srcOrd="9"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8DC07-5BD5-4DA8-AAEA-E6B2E9B6CDEE}"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en-US"/>
        </a:p>
      </dgm:t>
    </dgm:pt>
    <dgm:pt modelId="{6C0A7233-AB4E-42CD-9007-5FCF8A5A6A36}">
      <dgm:prSet/>
      <dgm:spPr/>
      <dgm:t>
        <a:bodyPr/>
        <a:lstStyle/>
        <a:p>
          <a:pPr rtl="0"/>
          <a:r>
            <a:rPr lang="en-US" b="0" i="0"/>
            <a:t>Βεβαιωθείτε ότι οι εργασίες συνδέονται στενά με τους μαθησιακούς στόχους που έχουν καθοριστεί προηγουμένως. </a:t>
          </a:r>
          <a:endParaRPr lang="el-GR"/>
        </a:p>
      </dgm:t>
    </dgm:pt>
    <dgm:pt modelId="{579B8CEC-CD73-4E01-882D-A9BC7DADFB83}" type="parTrans" cxnId="{4EDF9538-B8F9-4227-8003-80D1E1D53C52}">
      <dgm:prSet/>
      <dgm:spPr/>
      <dgm:t>
        <a:bodyPr/>
        <a:lstStyle/>
        <a:p>
          <a:endParaRPr lang="en-US"/>
        </a:p>
      </dgm:t>
    </dgm:pt>
    <dgm:pt modelId="{8043F6B7-6C1D-46A4-9129-EA4F96C7F255}" type="sibTrans" cxnId="{4EDF9538-B8F9-4227-8003-80D1E1D53C52}">
      <dgm:prSet/>
      <dgm:spPr/>
      <dgm:t>
        <a:bodyPr/>
        <a:lstStyle/>
        <a:p>
          <a:endParaRPr lang="en-US"/>
        </a:p>
      </dgm:t>
    </dgm:pt>
    <dgm:pt modelId="{2246525E-E4C4-4964-A955-46574230CE25}">
      <dgm:prSet/>
      <dgm:spPr/>
      <dgm:t>
        <a:bodyPr/>
        <a:lstStyle/>
        <a:p>
          <a:pPr rtl="0"/>
          <a:r>
            <a:rPr lang="en-US" b="0" i="0"/>
            <a:t>Αποφασίστε ποιος τύπος εργασίας είναι ο καταλληλότερος για την αξιολόγηση των επιθυμητών γνώσεων, δεξιοτήτων ή ικανοτήτων. </a:t>
          </a:r>
          <a:endParaRPr lang="el-GR"/>
        </a:p>
      </dgm:t>
    </dgm:pt>
    <dgm:pt modelId="{7713B931-A891-4EA7-B0F5-A160C5CE1E62}" type="parTrans" cxnId="{61F36282-088A-4517-A17D-4042DB5773B1}">
      <dgm:prSet/>
      <dgm:spPr/>
      <dgm:t>
        <a:bodyPr/>
        <a:lstStyle/>
        <a:p>
          <a:endParaRPr lang="en-US"/>
        </a:p>
      </dgm:t>
    </dgm:pt>
    <dgm:pt modelId="{87075E3B-999C-433B-9632-D768E2E05564}" type="sibTrans" cxnId="{61F36282-088A-4517-A17D-4042DB5773B1}">
      <dgm:prSet/>
      <dgm:spPr/>
      <dgm:t>
        <a:bodyPr/>
        <a:lstStyle/>
        <a:p>
          <a:endParaRPr lang="en-US"/>
        </a:p>
      </dgm:t>
    </dgm:pt>
    <dgm:pt modelId="{5C6999DF-9B29-4927-9B54-BFA3987ABA66}">
      <dgm:prSet/>
      <dgm:spPr/>
      <dgm:t>
        <a:bodyPr/>
        <a:lstStyle/>
        <a:p>
          <a:pPr rtl="0"/>
          <a:r>
            <a:rPr lang="en-US" b="0" i="0"/>
            <a:t>Βεβαιωθείτε ότι οι εργασίες διατυπώνονται με σαφήνεια και σαφήνεια, ώστε οι εκπαιδευόμενοι να καταλαβαίνουν ακριβώς τι αναμένεται από αυτούς. </a:t>
          </a:r>
          <a:endParaRPr lang="el-GR"/>
        </a:p>
      </dgm:t>
    </dgm:pt>
    <dgm:pt modelId="{C20F42B6-C978-4D53-947E-663E8A5E52E0}" type="parTrans" cxnId="{C733836C-A917-4E8A-8EBB-872BF5471B89}">
      <dgm:prSet/>
      <dgm:spPr/>
      <dgm:t>
        <a:bodyPr/>
        <a:lstStyle/>
        <a:p>
          <a:endParaRPr lang="en-US"/>
        </a:p>
      </dgm:t>
    </dgm:pt>
    <dgm:pt modelId="{AAE03034-364D-4F2D-A214-3E00E30DA762}" type="sibTrans" cxnId="{C733836C-A917-4E8A-8EBB-872BF5471B89}">
      <dgm:prSet/>
      <dgm:spPr/>
      <dgm:t>
        <a:bodyPr/>
        <a:lstStyle/>
        <a:p>
          <a:endParaRPr lang="en-US"/>
        </a:p>
      </dgm:t>
    </dgm:pt>
    <dgm:pt modelId="{26C92A63-FAB6-4241-A682-B3E66DBDD231}">
      <dgm:prSet/>
      <dgm:spPr/>
      <dgm:t>
        <a:bodyPr/>
        <a:lstStyle/>
        <a:p>
          <a:pPr rtl="0"/>
          <a:r>
            <a:rPr lang="en-US" b="0" i="0"/>
            <a:t>Βεβαιωθείτε ότι οι εργασίες επιτρέπουν την κατάλληλη διαφοροποίηση των επιδόσεων των μαθητών. </a:t>
          </a:r>
          <a:endParaRPr lang="el-GR"/>
        </a:p>
      </dgm:t>
    </dgm:pt>
    <dgm:pt modelId="{21EC369A-6D01-463D-863B-2C21B8661874}" type="parTrans" cxnId="{73840C97-5D3D-4725-A9A9-4B33A6A6FF88}">
      <dgm:prSet/>
      <dgm:spPr/>
      <dgm:t>
        <a:bodyPr/>
        <a:lstStyle/>
        <a:p>
          <a:endParaRPr lang="en-US"/>
        </a:p>
      </dgm:t>
    </dgm:pt>
    <dgm:pt modelId="{9E7B1089-C34D-44FC-AF72-C45AC0EDF2A7}" type="sibTrans" cxnId="{73840C97-5D3D-4725-A9A9-4B33A6A6FF88}">
      <dgm:prSet/>
      <dgm:spPr/>
      <dgm:t>
        <a:bodyPr/>
        <a:lstStyle/>
        <a:p>
          <a:endParaRPr lang="en-US"/>
        </a:p>
      </dgm:t>
    </dgm:pt>
    <dgm:pt modelId="{B4A91788-C209-4D5F-9A99-B59B48E40E7F}">
      <dgm:prSet/>
      <dgm:spPr/>
      <dgm:t>
        <a:bodyPr/>
        <a:lstStyle/>
        <a:p>
          <a:pPr rtl="0"/>
          <a:r>
            <a:rPr lang="en-US" b="0" i="0"/>
            <a:t>Σκεφτείτε ποια κριτήρια θέλετε να χρησιμοποιήσετε για την αξιολόγηση των εργασιών.  </a:t>
          </a:r>
          <a:endParaRPr lang="el-GR"/>
        </a:p>
      </dgm:t>
    </dgm:pt>
    <dgm:pt modelId="{88688891-F400-4935-B0D9-4F056C55F2C4}" type="parTrans" cxnId="{BC72BAF0-5084-4527-9368-ACFE3C8D8004}">
      <dgm:prSet/>
      <dgm:spPr/>
      <dgm:t>
        <a:bodyPr/>
        <a:lstStyle/>
        <a:p>
          <a:endParaRPr lang="en-US"/>
        </a:p>
      </dgm:t>
    </dgm:pt>
    <dgm:pt modelId="{0FE92238-E124-45EF-A9EF-2489FDB164A5}" type="sibTrans" cxnId="{BC72BAF0-5084-4527-9368-ACFE3C8D8004}">
      <dgm:prSet/>
      <dgm:spPr/>
      <dgm:t>
        <a:bodyPr/>
        <a:lstStyle/>
        <a:p>
          <a:endParaRPr lang="en-US"/>
        </a:p>
      </dgm:t>
    </dgm:pt>
    <dgm:pt modelId="{AE5B8F0E-08EE-4FDA-AC3B-910218DE0FFE}" type="pres">
      <dgm:prSet presAssocID="{8C58DC07-5BD5-4DA8-AAEA-E6B2E9B6CDEE}" presName="CompostProcess" presStyleCnt="0">
        <dgm:presLayoutVars>
          <dgm:dir/>
          <dgm:resizeHandles val="exact"/>
        </dgm:presLayoutVars>
      </dgm:prSet>
      <dgm:spPr/>
    </dgm:pt>
    <dgm:pt modelId="{C1AD9D4F-EBA5-4273-8145-77807A879456}" type="pres">
      <dgm:prSet presAssocID="{8C58DC07-5BD5-4DA8-AAEA-E6B2E9B6CDEE}" presName="arrow" presStyleLbl="bgShp" presStyleIdx="0" presStyleCnt="1"/>
      <dgm:spPr/>
    </dgm:pt>
    <dgm:pt modelId="{93D43FCA-0F50-430E-8505-E55B11DFDC6C}" type="pres">
      <dgm:prSet presAssocID="{8C58DC07-5BD5-4DA8-AAEA-E6B2E9B6CDEE}" presName="linearProcess" presStyleCnt="0"/>
      <dgm:spPr/>
    </dgm:pt>
    <dgm:pt modelId="{3C01EE76-90FE-4F40-9457-8A4BC0FA7D45}" type="pres">
      <dgm:prSet presAssocID="{6C0A7233-AB4E-42CD-9007-5FCF8A5A6A36}" presName="textNode" presStyleLbl="node1" presStyleIdx="0" presStyleCnt="5">
        <dgm:presLayoutVars>
          <dgm:bulletEnabled val="1"/>
        </dgm:presLayoutVars>
      </dgm:prSet>
      <dgm:spPr/>
    </dgm:pt>
    <dgm:pt modelId="{B1D2DA8C-FC39-4CAB-8AA0-117F19501D60}" type="pres">
      <dgm:prSet presAssocID="{8043F6B7-6C1D-46A4-9129-EA4F96C7F255}" presName="sibTrans" presStyleCnt="0"/>
      <dgm:spPr/>
    </dgm:pt>
    <dgm:pt modelId="{41104902-EA10-4747-AC38-715B8F88EDF5}" type="pres">
      <dgm:prSet presAssocID="{2246525E-E4C4-4964-A955-46574230CE25}" presName="textNode" presStyleLbl="node1" presStyleIdx="1" presStyleCnt="5">
        <dgm:presLayoutVars>
          <dgm:bulletEnabled val="1"/>
        </dgm:presLayoutVars>
      </dgm:prSet>
      <dgm:spPr/>
    </dgm:pt>
    <dgm:pt modelId="{CEE4F7A8-2524-47E2-9FB7-EFA359BC442C}" type="pres">
      <dgm:prSet presAssocID="{87075E3B-999C-433B-9632-D768E2E05564}" presName="sibTrans" presStyleCnt="0"/>
      <dgm:spPr/>
    </dgm:pt>
    <dgm:pt modelId="{EF3B41F9-903E-43B8-9CF4-EB3377EC3959}" type="pres">
      <dgm:prSet presAssocID="{5C6999DF-9B29-4927-9B54-BFA3987ABA66}" presName="textNode" presStyleLbl="node1" presStyleIdx="2" presStyleCnt="5">
        <dgm:presLayoutVars>
          <dgm:bulletEnabled val="1"/>
        </dgm:presLayoutVars>
      </dgm:prSet>
      <dgm:spPr/>
    </dgm:pt>
    <dgm:pt modelId="{8DB42117-BB20-4ACF-9171-44205ABE8BB1}" type="pres">
      <dgm:prSet presAssocID="{AAE03034-364D-4F2D-A214-3E00E30DA762}" presName="sibTrans" presStyleCnt="0"/>
      <dgm:spPr/>
    </dgm:pt>
    <dgm:pt modelId="{7F2E43C9-DF83-452E-B338-EC8F0279025E}" type="pres">
      <dgm:prSet presAssocID="{26C92A63-FAB6-4241-A682-B3E66DBDD231}" presName="textNode" presStyleLbl="node1" presStyleIdx="3" presStyleCnt="5">
        <dgm:presLayoutVars>
          <dgm:bulletEnabled val="1"/>
        </dgm:presLayoutVars>
      </dgm:prSet>
      <dgm:spPr/>
    </dgm:pt>
    <dgm:pt modelId="{071EFE54-C7A1-42F5-98F9-81ABE02A6DFF}" type="pres">
      <dgm:prSet presAssocID="{9E7B1089-C34D-44FC-AF72-C45AC0EDF2A7}" presName="sibTrans" presStyleCnt="0"/>
      <dgm:spPr/>
    </dgm:pt>
    <dgm:pt modelId="{2E70E3E3-2726-468C-8351-37801199EB0F}" type="pres">
      <dgm:prSet presAssocID="{B4A91788-C209-4D5F-9A99-B59B48E40E7F}" presName="textNode" presStyleLbl="node1" presStyleIdx="4" presStyleCnt="5">
        <dgm:presLayoutVars>
          <dgm:bulletEnabled val="1"/>
        </dgm:presLayoutVars>
      </dgm:prSet>
      <dgm:spPr/>
    </dgm:pt>
  </dgm:ptLst>
  <dgm:cxnLst>
    <dgm:cxn modelId="{0E3C5105-87CE-4787-94C1-696AF98E16D5}" type="presOf" srcId="{5C6999DF-9B29-4927-9B54-BFA3987ABA66}" destId="{EF3B41F9-903E-43B8-9CF4-EB3377EC3959}" srcOrd="0" destOrd="0" presId="urn:microsoft.com/office/officeart/2005/8/layout/hProcess9"/>
    <dgm:cxn modelId="{F42C1408-532E-49E1-AC05-D486E4239E18}" type="presOf" srcId="{2246525E-E4C4-4964-A955-46574230CE25}" destId="{41104902-EA10-4747-AC38-715B8F88EDF5}" srcOrd="0" destOrd="0" presId="urn:microsoft.com/office/officeart/2005/8/layout/hProcess9"/>
    <dgm:cxn modelId="{4EDF9538-B8F9-4227-8003-80D1E1D53C52}" srcId="{8C58DC07-5BD5-4DA8-AAEA-E6B2E9B6CDEE}" destId="{6C0A7233-AB4E-42CD-9007-5FCF8A5A6A36}" srcOrd="0" destOrd="0" parTransId="{579B8CEC-CD73-4E01-882D-A9BC7DADFB83}" sibTransId="{8043F6B7-6C1D-46A4-9129-EA4F96C7F255}"/>
    <dgm:cxn modelId="{BDABDC6A-0768-4336-B285-8EB9E54DE803}" type="presOf" srcId="{B4A91788-C209-4D5F-9A99-B59B48E40E7F}" destId="{2E70E3E3-2726-468C-8351-37801199EB0F}" srcOrd="0" destOrd="0" presId="urn:microsoft.com/office/officeart/2005/8/layout/hProcess9"/>
    <dgm:cxn modelId="{C733836C-A917-4E8A-8EBB-872BF5471B89}" srcId="{8C58DC07-5BD5-4DA8-AAEA-E6B2E9B6CDEE}" destId="{5C6999DF-9B29-4927-9B54-BFA3987ABA66}" srcOrd="2" destOrd="0" parTransId="{C20F42B6-C978-4D53-947E-663E8A5E52E0}" sibTransId="{AAE03034-364D-4F2D-A214-3E00E30DA762}"/>
    <dgm:cxn modelId="{61F36282-088A-4517-A17D-4042DB5773B1}" srcId="{8C58DC07-5BD5-4DA8-AAEA-E6B2E9B6CDEE}" destId="{2246525E-E4C4-4964-A955-46574230CE25}" srcOrd="1" destOrd="0" parTransId="{7713B931-A891-4EA7-B0F5-A160C5CE1E62}" sibTransId="{87075E3B-999C-433B-9632-D768E2E05564}"/>
    <dgm:cxn modelId="{73840C97-5D3D-4725-A9A9-4B33A6A6FF88}" srcId="{8C58DC07-5BD5-4DA8-AAEA-E6B2E9B6CDEE}" destId="{26C92A63-FAB6-4241-A682-B3E66DBDD231}" srcOrd="3" destOrd="0" parTransId="{21EC369A-6D01-463D-863B-2C21B8661874}" sibTransId="{9E7B1089-C34D-44FC-AF72-C45AC0EDF2A7}"/>
    <dgm:cxn modelId="{FD6A16AD-56F4-4036-9E1F-701382DEAF84}" type="presOf" srcId="{8C58DC07-5BD5-4DA8-AAEA-E6B2E9B6CDEE}" destId="{AE5B8F0E-08EE-4FDA-AC3B-910218DE0FFE}" srcOrd="0" destOrd="0" presId="urn:microsoft.com/office/officeart/2005/8/layout/hProcess9"/>
    <dgm:cxn modelId="{CB1854B0-F31A-4C80-9AE1-8405F515165C}" type="presOf" srcId="{26C92A63-FAB6-4241-A682-B3E66DBDD231}" destId="{7F2E43C9-DF83-452E-B338-EC8F0279025E}" srcOrd="0" destOrd="0" presId="urn:microsoft.com/office/officeart/2005/8/layout/hProcess9"/>
    <dgm:cxn modelId="{5BC82CC5-BD79-47C3-9615-9B1BA3C2663E}" type="presOf" srcId="{6C0A7233-AB4E-42CD-9007-5FCF8A5A6A36}" destId="{3C01EE76-90FE-4F40-9457-8A4BC0FA7D45}" srcOrd="0" destOrd="0" presId="urn:microsoft.com/office/officeart/2005/8/layout/hProcess9"/>
    <dgm:cxn modelId="{BC72BAF0-5084-4527-9368-ACFE3C8D8004}" srcId="{8C58DC07-5BD5-4DA8-AAEA-E6B2E9B6CDEE}" destId="{B4A91788-C209-4D5F-9A99-B59B48E40E7F}" srcOrd="4" destOrd="0" parTransId="{88688891-F400-4935-B0D9-4F056C55F2C4}" sibTransId="{0FE92238-E124-45EF-A9EF-2489FDB164A5}"/>
    <dgm:cxn modelId="{62FD8E55-2D11-443A-B999-B823377A2605}" type="presParOf" srcId="{AE5B8F0E-08EE-4FDA-AC3B-910218DE0FFE}" destId="{C1AD9D4F-EBA5-4273-8145-77807A879456}" srcOrd="0" destOrd="0" presId="urn:microsoft.com/office/officeart/2005/8/layout/hProcess9"/>
    <dgm:cxn modelId="{E02B677C-C2F0-44A8-A511-28D0A6B8CED6}" type="presParOf" srcId="{AE5B8F0E-08EE-4FDA-AC3B-910218DE0FFE}" destId="{93D43FCA-0F50-430E-8505-E55B11DFDC6C}" srcOrd="1" destOrd="0" presId="urn:microsoft.com/office/officeart/2005/8/layout/hProcess9"/>
    <dgm:cxn modelId="{0044D3D7-418A-434B-855F-34398BCD273B}" type="presParOf" srcId="{93D43FCA-0F50-430E-8505-E55B11DFDC6C}" destId="{3C01EE76-90FE-4F40-9457-8A4BC0FA7D45}" srcOrd="0" destOrd="0" presId="urn:microsoft.com/office/officeart/2005/8/layout/hProcess9"/>
    <dgm:cxn modelId="{920BABF0-D6F4-4695-AC67-E4A31F17592B}" type="presParOf" srcId="{93D43FCA-0F50-430E-8505-E55B11DFDC6C}" destId="{B1D2DA8C-FC39-4CAB-8AA0-117F19501D60}" srcOrd="1" destOrd="0" presId="urn:microsoft.com/office/officeart/2005/8/layout/hProcess9"/>
    <dgm:cxn modelId="{61DC7D70-EEF0-422D-9B90-5308E8584F49}" type="presParOf" srcId="{93D43FCA-0F50-430E-8505-E55B11DFDC6C}" destId="{41104902-EA10-4747-AC38-715B8F88EDF5}" srcOrd="2" destOrd="0" presId="urn:microsoft.com/office/officeart/2005/8/layout/hProcess9"/>
    <dgm:cxn modelId="{795F3C62-9F39-4AF4-AC0B-19E9998852EE}" type="presParOf" srcId="{93D43FCA-0F50-430E-8505-E55B11DFDC6C}" destId="{CEE4F7A8-2524-47E2-9FB7-EFA359BC442C}" srcOrd="3" destOrd="0" presId="urn:microsoft.com/office/officeart/2005/8/layout/hProcess9"/>
    <dgm:cxn modelId="{03763DFE-D096-4A1C-AF6E-4273CE1E0616}" type="presParOf" srcId="{93D43FCA-0F50-430E-8505-E55B11DFDC6C}" destId="{EF3B41F9-903E-43B8-9CF4-EB3377EC3959}" srcOrd="4" destOrd="0" presId="urn:microsoft.com/office/officeart/2005/8/layout/hProcess9"/>
    <dgm:cxn modelId="{63A43D07-B904-426B-9DB5-6CE4C83AF554}" type="presParOf" srcId="{93D43FCA-0F50-430E-8505-E55B11DFDC6C}" destId="{8DB42117-BB20-4ACF-9171-44205ABE8BB1}" srcOrd="5" destOrd="0" presId="urn:microsoft.com/office/officeart/2005/8/layout/hProcess9"/>
    <dgm:cxn modelId="{055364DB-B7FF-4894-A498-FB512D603718}" type="presParOf" srcId="{93D43FCA-0F50-430E-8505-E55B11DFDC6C}" destId="{7F2E43C9-DF83-452E-B338-EC8F0279025E}" srcOrd="6" destOrd="0" presId="urn:microsoft.com/office/officeart/2005/8/layout/hProcess9"/>
    <dgm:cxn modelId="{53C78EC5-225B-4CF6-A248-38400D35A3C5}" type="presParOf" srcId="{93D43FCA-0F50-430E-8505-E55B11DFDC6C}" destId="{071EFE54-C7A1-42F5-98F9-81ABE02A6DFF}" srcOrd="7" destOrd="0" presId="urn:microsoft.com/office/officeart/2005/8/layout/hProcess9"/>
    <dgm:cxn modelId="{B3790915-AB26-4C02-B280-F980515DC626}" type="presParOf" srcId="{93D43FCA-0F50-430E-8505-E55B11DFDC6C}" destId="{2E70E3E3-2726-468C-8351-37801199EB0F}"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626FA-8BE8-4575-8783-AC10A7AAF3D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5500DC8-9274-4049-8815-B5DA74F0CAD5}">
      <dgm:prSet/>
      <dgm:spPr/>
      <dgm:t>
        <a:bodyPr/>
        <a:lstStyle/>
        <a:p>
          <a:pPr rtl="0"/>
          <a:r>
            <a:rPr lang="de-DE" b="0" i="0"/>
            <a:t>Η έννοια της ανεστραμμένης τάξης επιτρέπει την ανάπτυξη του μαθησιακού περιεχομένου εκτός της αίθουσας διδασκαλίας. Ο καλός χρονικός προγραμματισμός καθιστά δυνατή την αποτελεσματική χρήση του χρόνου του μαθήματος και την επικέντρωση στη διεξαγωγή των αξιολογήσεων.</a:t>
          </a:r>
          <a:endParaRPr lang="el-GR"/>
        </a:p>
      </dgm:t>
    </dgm:pt>
    <dgm:pt modelId="{D04E410F-FCC2-4AEC-A59D-D8D6FD2018BD}" type="parTrans" cxnId="{72126DBA-CB2B-43C9-A62F-11D419E27CDF}">
      <dgm:prSet/>
      <dgm:spPr/>
      <dgm:t>
        <a:bodyPr/>
        <a:lstStyle/>
        <a:p>
          <a:endParaRPr lang="en-US"/>
        </a:p>
      </dgm:t>
    </dgm:pt>
    <dgm:pt modelId="{63068DE6-1836-44B4-9BAE-6911460BE3A0}" type="sibTrans" cxnId="{72126DBA-CB2B-43C9-A62F-11D419E27CDF}">
      <dgm:prSet/>
      <dgm:spPr/>
      <dgm:t>
        <a:bodyPr/>
        <a:lstStyle/>
        <a:p>
          <a:endParaRPr lang="en-US"/>
        </a:p>
      </dgm:t>
    </dgm:pt>
    <dgm:pt modelId="{92CBC406-C725-4FC4-BBCB-16B27A6957F1}">
      <dgm:prSet/>
      <dgm:spPr/>
      <dgm:t>
        <a:bodyPr/>
        <a:lstStyle/>
        <a:p>
          <a:pPr rtl="0"/>
          <a:r>
            <a:rPr lang="de-DE" b="0" i="0"/>
            <a:t>Η καλή οργάνωση επιτρέπει στους εκπαιδευτικούς να διαθέτουν επαρκή χρόνο για την προετοιμασία των αξιολογήσεων. Αυτό περιλαμβάνει τη δημιουργία των εργασιών, τον καθορισμό των κριτηρίων αξιολόγησης και την παροχή των απαραίτητων πόρων.</a:t>
          </a:r>
          <a:endParaRPr lang="el-GR"/>
        </a:p>
      </dgm:t>
    </dgm:pt>
    <dgm:pt modelId="{B0134F53-3392-45A1-8E29-95FBFB09D41D}" type="parTrans" cxnId="{FFC37753-0DA4-4836-B8B4-5ABA9C78A62B}">
      <dgm:prSet/>
      <dgm:spPr/>
      <dgm:t>
        <a:bodyPr/>
        <a:lstStyle/>
        <a:p>
          <a:endParaRPr lang="en-US"/>
        </a:p>
      </dgm:t>
    </dgm:pt>
    <dgm:pt modelId="{46599BA1-BA97-4387-BCB2-34D608EB0DF7}" type="sibTrans" cxnId="{FFC37753-0DA4-4836-B8B4-5ABA9C78A62B}">
      <dgm:prSet/>
      <dgm:spPr/>
      <dgm:t>
        <a:bodyPr/>
        <a:lstStyle/>
        <a:p>
          <a:endParaRPr lang="en-US"/>
        </a:p>
      </dgm:t>
    </dgm:pt>
    <dgm:pt modelId="{F77C51EE-9DC3-4E00-9F68-7844BDB4CC09}">
      <dgm:prSet/>
      <dgm:spPr/>
      <dgm:t>
        <a:bodyPr/>
        <a:lstStyle/>
        <a:p>
          <a:pPr rtl="0"/>
          <a:r>
            <a:rPr lang="de-DE" b="0" i="0"/>
            <a:t>Η έννοια της ανεστραμμένης τάξης επιτρέπει στους μαθητές να μαθαίνουν με το δικό τους ρυθμό. Ένα καλά οργανωμένο ωρολόγιο πρόγραμμα λαμβάνει υπόψη αυτές τις διαφορετικές ταχύτητες μάθησης.</a:t>
          </a:r>
          <a:endParaRPr lang="el-GR"/>
        </a:p>
      </dgm:t>
    </dgm:pt>
    <dgm:pt modelId="{4EE6FC24-20A1-43B9-A251-E558E1FCB172}" type="parTrans" cxnId="{20FD3B38-659E-4553-87CB-949EF79ACC99}">
      <dgm:prSet/>
      <dgm:spPr/>
      <dgm:t>
        <a:bodyPr/>
        <a:lstStyle/>
        <a:p>
          <a:endParaRPr lang="en-US"/>
        </a:p>
      </dgm:t>
    </dgm:pt>
    <dgm:pt modelId="{DA5395B6-D915-40A6-AA81-8FA4F3D58C2F}" type="sibTrans" cxnId="{20FD3B38-659E-4553-87CB-949EF79ACC99}">
      <dgm:prSet/>
      <dgm:spPr/>
      <dgm:t>
        <a:bodyPr/>
        <a:lstStyle/>
        <a:p>
          <a:endParaRPr lang="en-US"/>
        </a:p>
      </dgm:t>
    </dgm:pt>
    <dgm:pt modelId="{50848B67-4623-44BA-BF74-62ED65E414E5}">
      <dgm:prSet/>
      <dgm:spPr/>
      <dgm:t>
        <a:bodyPr/>
        <a:lstStyle/>
        <a:p>
          <a:pPr rtl="0"/>
          <a:r>
            <a:rPr lang="de-DE" b="0" i="0"/>
            <a:t>Η έννοια της ανεστραμμένης τάξης χρησιμοποιεί την τεχνολογία για την παροχή μαθησιακού περιεχομένου εκτός της αίθουσας διδασκαλίας. Η καλή οργάνωση διασφαλίζει ότι οι τεχνολογικοί πόροι χρησιμοποιούνται αποτελεσματικά για τη διεξαγωγή των αξιολογήσεων και την καταγραφή των αποτελεσμάτων.</a:t>
          </a:r>
          <a:endParaRPr lang="el-GR"/>
        </a:p>
      </dgm:t>
    </dgm:pt>
    <dgm:pt modelId="{46AB2479-65BE-4829-B4ED-C5A58BBF5D86}" type="parTrans" cxnId="{DB313066-2E3D-4282-B23C-E59B1AB9E670}">
      <dgm:prSet/>
      <dgm:spPr/>
      <dgm:t>
        <a:bodyPr/>
        <a:lstStyle/>
        <a:p>
          <a:endParaRPr lang="en-US"/>
        </a:p>
      </dgm:t>
    </dgm:pt>
    <dgm:pt modelId="{24ACDCAC-745B-4B46-B749-2D9C7A3A58BF}" type="sibTrans" cxnId="{DB313066-2E3D-4282-B23C-E59B1AB9E670}">
      <dgm:prSet/>
      <dgm:spPr/>
      <dgm:t>
        <a:bodyPr/>
        <a:lstStyle/>
        <a:p>
          <a:endParaRPr lang="en-US"/>
        </a:p>
      </dgm:t>
    </dgm:pt>
    <dgm:pt modelId="{79F53B5C-5B85-4D45-9579-26AA99E25A9C}" type="pres">
      <dgm:prSet presAssocID="{90E626FA-8BE8-4575-8783-AC10A7AAF3DB}" presName="linear" presStyleCnt="0">
        <dgm:presLayoutVars>
          <dgm:animLvl val="lvl"/>
          <dgm:resizeHandles val="exact"/>
        </dgm:presLayoutVars>
      </dgm:prSet>
      <dgm:spPr/>
    </dgm:pt>
    <dgm:pt modelId="{42B5BC3F-E21B-458E-ADDE-2FC7CE802E73}" type="pres">
      <dgm:prSet presAssocID="{C5500DC8-9274-4049-8815-B5DA74F0CAD5}" presName="parentText" presStyleLbl="node1" presStyleIdx="0" presStyleCnt="4">
        <dgm:presLayoutVars>
          <dgm:chMax val="0"/>
          <dgm:bulletEnabled val="1"/>
        </dgm:presLayoutVars>
      </dgm:prSet>
      <dgm:spPr/>
    </dgm:pt>
    <dgm:pt modelId="{1B3EF92C-B50D-4763-8266-11B969910E49}" type="pres">
      <dgm:prSet presAssocID="{63068DE6-1836-44B4-9BAE-6911460BE3A0}" presName="spacer" presStyleCnt="0"/>
      <dgm:spPr/>
    </dgm:pt>
    <dgm:pt modelId="{BFEFECBF-1FE6-4DBF-9CCF-75CFF2C5C010}" type="pres">
      <dgm:prSet presAssocID="{92CBC406-C725-4FC4-BBCB-16B27A6957F1}" presName="parentText" presStyleLbl="node1" presStyleIdx="1" presStyleCnt="4">
        <dgm:presLayoutVars>
          <dgm:chMax val="0"/>
          <dgm:bulletEnabled val="1"/>
        </dgm:presLayoutVars>
      </dgm:prSet>
      <dgm:spPr/>
    </dgm:pt>
    <dgm:pt modelId="{55BD5049-CBD3-45D2-A2FB-5806F21091D5}" type="pres">
      <dgm:prSet presAssocID="{46599BA1-BA97-4387-BCB2-34D608EB0DF7}" presName="spacer" presStyleCnt="0"/>
      <dgm:spPr/>
    </dgm:pt>
    <dgm:pt modelId="{D90BDFAF-0391-457E-83F3-C3F49C155DFB}" type="pres">
      <dgm:prSet presAssocID="{F77C51EE-9DC3-4E00-9F68-7844BDB4CC09}" presName="parentText" presStyleLbl="node1" presStyleIdx="2" presStyleCnt="4">
        <dgm:presLayoutVars>
          <dgm:chMax val="0"/>
          <dgm:bulletEnabled val="1"/>
        </dgm:presLayoutVars>
      </dgm:prSet>
      <dgm:spPr/>
    </dgm:pt>
    <dgm:pt modelId="{8F94FDB8-F6FC-4DD4-867A-D487B954A269}" type="pres">
      <dgm:prSet presAssocID="{DA5395B6-D915-40A6-AA81-8FA4F3D58C2F}" presName="spacer" presStyleCnt="0"/>
      <dgm:spPr/>
    </dgm:pt>
    <dgm:pt modelId="{A4D8432F-F964-4CF5-8728-B59A4F4ADFAC}" type="pres">
      <dgm:prSet presAssocID="{50848B67-4623-44BA-BF74-62ED65E414E5}" presName="parentText" presStyleLbl="node1" presStyleIdx="3" presStyleCnt="4">
        <dgm:presLayoutVars>
          <dgm:chMax val="0"/>
          <dgm:bulletEnabled val="1"/>
        </dgm:presLayoutVars>
      </dgm:prSet>
      <dgm:spPr/>
    </dgm:pt>
  </dgm:ptLst>
  <dgm:cxnLst>
    <dgm:cxn modelId="{BD52A001-A89C-4661-A786-868294A202EA}" type="presOf" srcId="{50848B67-4623-44BA-BF74-62ED65E414E5}" destId="{A4D8432F-F964-4CF5-8728-B59A4F4ADFAC}" srcOrd="0" destOrd="0" presId="urn:microsoft.com/office/officeart/2005/8/layout/vList2"/>
    <dgm:cxn modelId="{CF27A90C-A83C-4C35-BF90-B9AFC69BF1D8}" type="presOf" srcId="{92CBC406-C725-4FC4-BBCB-16B27A6957F1}" destId="{BFEFECBF-1FE6-4DBF-9CCF-75CFF2C5C010}" srcOrd="0" destOrd="0" presId="urn:microsoft.com/office/officeart/2005/8/layout/vList2"/>
    <dgm:cxn modelId="{49874A14-27C8-4B7B-B76F-EC7107294371}" type="presOf" srcId="{C5500DC8-9274-4049-8815-B5DA74F0CAD5}" destId="{42B5BC3F-E21B-458E-ADDE-2FC7CE802E73}" srcOrd="0" destOrd="0" presId="urn:microsoft.com/office/officeart/2005/8/layout/vList2"/>
    <dgm:cxn modelId="{20FD3B38-659E-4553-87CB-949EF79ACC99}" srcId="{90E626FA-8BE8-4575-8783-AC10A7AAF3DB}" destId="{F77C51EE-9DC3-4E00-9F68-7844BDB4CC09}" srcOrd="2" destOrd="0" parTransId="{4EE6FC24-20A1-43B9-A251-E558E1FCB172}" sibTransId="{DA5395B6-D915-40A6-AA81-8FA4F3D58C2F}"/>
    <dgm:cxn modelId="{DB313066-2E3D-4282-B23C-E59B1AB9E670}" srcId="{90E626FA-8BE8-4575-8783-AC10A7AAF3DB}" destId="{50848B67-4623-44BA-BF74-62ED65E414E5}" srcOrd="3" destOrd="0" parTransId="{46AB2479-65BE-4829-B4ED-C5A58BBF5D86}" sibTransId="{24ACDCAC-745B-4B46-B749-2D9C7A3A58BF}"/>
    <dgm:cxn modelId="{FFC37753-0DA4-4836-B8B4-5ABA9C78A62B}" srcId="{90E626FA-8BE8-4575-8783-AC10A7AAF3DB}" destId="{92CBC406-C725-4FC4-BBCB-16B27A6957F1}" srcOrd="1" destOrd="0" parTransId="{B0134F53-3392-45A1-8E29-95FBFB09D41D}" sibTransId="{46599BA1-BA97-4387-BCB2-34D608EB0DF7}"/>
    <dgm:cxn modelId="{1FFD41AD-D185-4DD4-98B5-EB4B5A1731BF}" type="presOf" srcId="{F77C51EE-9DC3-4E00-9F68-7844BDB4CC09}" destId="{D90BDFAF-0391-457E-83F3-C3F49C155DFB}" srcOrd="0" destOrd="0" presId="urn:microsoft.com/office/officeart/2005/8/layout/vList2"/>
    <dgm:cxn modelId="{029762BA-8128-407E-A240-43FBD5C4E63D}" type="presOf" srcId="{90E626FA-8BE8-4575-8783-AC10A7AAF3DB}" destId="{79F53B5C-5B85-4D45-9579-26AA99E25A9C}" srcOrd="0" destOrd="0" presId="urn:microsoft.com/office/officeart/2005/8/layout/vList2"/>
    <dgm:cxn modelId="{72126DBA-CB2B-43C9-A62F-11D419E27CDF}" srcId="{90E626FA-8BE8-4575-8783-AC10A7AAF3DB}" destId="{C5500DC8-9274-4049-8815-B5DA74F0CAD5}" srcOrd="0" destOrd="0" parTransId="{D04E410F-FCC2-4AEC-A59D-D8D6FD2018BD}" sibTransId="{63068DE6-1836-44B4-9BAE-6911460BE3A0}"/>
    <dgm:cxn modelId="{2FBEFFDA-5CEC-42D9-A8F1-539671882167}" type="presParOf" srcId="{79F53B5C-5B85-4D45-9579-26AA99E25A9C}" destId="{42B5BC3F-E21B-458E-ADDE-2FC7CE802E73}" srcOrd="0" destOrd="0" presId="urn:microsoft.com/office/officeart/2005/8/layout/vList2"/>
    <dgm:cxn modelId="{2EDE1150-10AC-494A-ADE4-3D6D1ADFDEBE}" type="presParOf" srcId="{79F53B5C-5B85-4D45-9579-26AA99E25A9C}" destId="{1B3EF92C-B50D-4763-8266-11B969910E49}" srcOrd="1" destOrd="0" presId="urn:microsoft.com/office/officeart/2005/8/layout/vList2"/>
    <dgm:cxn modelId="{772988F4-D6EE-47F0-B77C-DC5372778F23}" type="presParOf" srcId="{79F53B5C-5B85-4D45-9579-26AA99E25A9C}" destId="{BFEFECBF-1FE6-4DBF-9CCF-75CFF2C5C010}" srcOrd="2" destOrd="0" presId="urn:microsoft.com/office/officeart/2005/8/layout/vList2"/>
    <dgm:cxn modelId="{2E8E596C-BB8A-45CA-A901-E3DE9AAA42FD}" type="presParOf" srcId="{79F53B5C-5B85-4D45-9579-26AA99E25A9C}" destId="{55BD5049-CBD3-45D2-A2FB-5806F21091D5}" srcOrd="3" destOrd="0" presId="urn:microsoft.com/office/officeart/2005/8/layout/vList2"/>
    <dgm:cxn modelId="{C954E14C-03DB-41DE-8A8E-FCCEEA93F413}" type="presParOf" srcId="{79F53B5C-5B85-4D45-9579-26AA99E25A9C}" destId="{D90BDFAF-0391-457E-83F3-C3F49C155DFB}" srcOrd="4" destOrd="0" presId="urn:microsoft.com/office/officeart/2005/8/layout/vList2"/>
    <dgm:cxn modelId="{9F5A0F61-5529-4824-BE13-CF5D2C99E915}" type="presParOf" srcId="{79F53B5C-5B85-4D45-9579-26AA99E25A9C}" destId="{8F94FDB8-F6FC-4DD4-867A-D487B954A269}" srcOrd="5" destOrd="0" presId="urn:microsoft.com/office/officeart/2005/8/layout/vList2"/>
    <dgm:cxn modelId="{E4E988B9-EF98-4292-ABB0-28E06F54B2E0}" type="presParOf" srcId="{79F53B5C-5B85-4D45-9579-26AA99E25A9C}" destId="{A4D8432F-F964-4CF5-8728-B59A4F4ADFA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89B19C-7FB1-4B0D-A710-75A8DA006B2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461E642F-C1AA-4B73-B555-AE03E27C2AB0}">
      <dgm:prSet/>
      <dgm:spPr/>
      <dgm:t>
        <a:bodyPr/>
        <a:lstStyle/>
        <a:p>
          <a:pPr rtl="0"/>
          <a:r>
            <a:rPr lang="de-DE" b="0" i="0" dirty="0"/>
            <a:t>Σαφώς καθορισμένα κριτήρια αξιολόγησης</a:t>
          </a:r>
          <a:endParaRPr lang="el-GR" dirty="0"/>
        </a:p>
      </dgm:t>
    </dgm:pt>
    <dgm:pt modelId="{D2FE4857-DBF9-433A-B523-9483E30BAF24}" type="parTrans" cxnId="{50699AF9-6B7F-4203-94B9-91589FBF80B9}">
      <dgm:prSet/>
      <dgm:spPr/>
      <dgm:t>
        <a:bodyPr/>
        <a:lstStyle/>
        <a:p>
          <a:endParaRPr lang="en-US"/>
        </a:p>
      </dgm:t>
    </dgm:pt>
    <dgm:pt modelId="{F5084888-2DA9-44A7-A3E5-086C4201E48E}" type="sibTrans" cxnId="{50699AF9-6B7F-4203-94B9-91589FBF80B9}">
      <dgm:prSet/>
      <dgm:spPr/>
      <dgm:t>
        <a:bodyPr/>
        <a:lstStyle/>
        <a:p>
          <a:endParaRPr lang="en-US"/>
        </a:p>
      </dgm:t>
    </dgm:pt>
    <dgm:pt modelId="{C3CEED8F-911F-4027-9830-62413627A13A}">
      <dgm:prSet/>
      <dgm:spPr/>
      <dgm:t>
        <a:bodyPr/>
        <a:lstStyle/>
        <a:p>
          <a:pPr rtl="0"/>
          <a:r>
            <a:rPr lang="de-DE" b="0" i="0" dirty="0"/>
            <a:t>Διαφανής βαθμολόγηση</a:t>
          </a:r>
          <a:endParaRPr lang="el-GR" dirty="0"/>
        </a:p>
      </dgm:t>
    </dgm:pt>
    <dgm:pt modelId="{AB5BA68A-6967-4DF7-947C-2AE2109137B4}" type="parTrans" cxnId="{558C455E-DC59-449F-929B-A9E700E0A087}">
      <dgm:prSet/>
      <dgm:spPr/>
      <dgm:t>
        <a:bodyPr/>
        <a:lstStyle/>
        <a:p>
          <a:endParaRPr lang="en-US"/>
        </a:p>
      </dgm:t>
    </dgm:pt>
    <dgm:pt modelId="{EAA3D29A-B437-4370-A154-238E14FAA084}" type="sibTrans" cxnId="{558C455E-DC59-449F-929B-A9E700E0A087}">
      <dgm:prSet/>
      <dgm:spPr/>
      <dgm:t>
        <a:bodyPr/>
        <a:lstStyle/>
        <a:p>
          <a:endParaRPr lang="en-US"/>
        </a:p>
      </dgm:t>
    </dgm:pt>
    <dgm:pt modelId="{E43EBF88-62FE-4302-9FB3-D7E81722CFCA}">
      <dgm:prSet/>
      <dgm:spPr/>
      <dgm:t>
        <a:bodyPr/>
        <a:lstStyle/>
        <a:p>
          <a:pPr rtl="0"/>
          <a:r>
            <a:rPr lang="de-DE" b="0" i="0" dirty="0"/>
            <a:t>Αντικειμενική αξιολόγηση</a:t>
          </a:r>
          <a:endParaRPr lang="el-GR" dirty="0"/>
        </a:p>
      </dgm:t>
    </dgm:pt>
    <dgm:pt modelId="{FBFA72AC-48EA-4F32-9D5A-E0794286ECC7}" type="parTrans" cxnId="{85DB19E6-A066-4E00-B0AE-37CA613BED82}">
      <dgm:prSet/>
      <dgm:spPr/>
      <dgm:t>
        <a:bodyPr/>
        <a:lstStyle/>
        <a:p>
          <a:endParaRPr lang="en-US"/>
        </a:p>
      </dgm:t>
    </dgm:pt>
    <dgm:pt modelId="{9BBBE0D0-BFA1-47F8-B995-9815E49BF423}" type="sibTrans" cxnId="{85DB19E6-A066-4E00-B0AE-37CA613BED82}">
      <dgm:prSet/>
      <dgm:spPr/>
      <dgm:t>
        <a:bodyPr/>
        <a:lstStyle/>
        <a:p>
          <a:endParaRPr lang="en-US"/>
        </a:p>
      </dgm:t>
    </dgm:pt>
    <dgm:pt modelId="{816F0A31-EF9C-4BD0-A073-8FE27B855663}" type="pres">
      <dgm:prSet presAssocID="{7F89B19C-7FB1-4B0D-A710-75A8DA006B2D}" presName="Name0" presStyleCnt="0">
        <dgm:presLayoutVars>
          <dgm:dir/>
          <dgm:resizeHandles val="exact"/>
        </dgm:presLayoutVars>
      </dgm:prSet>
      <dgm:spPr/>
    </dgm:pt>
    <dgm:pt modelId="{72ECE6E4-1513-4BBB-859C-BC8A51355D0F}" type="pres">
      <dgm:prSet presAssocID="{7F89B19C-7FB1-4B0D-A710-75A8DA006B2D}" presName="fgShape" presStyleLbl="fgShp" presStyleIdx="0" presStyleCnt="1"/>
      <dgm:spPr/>
    </dgm:pt>
    <dgm:pt modelId="{E7931D29-A075-482C-ACED-8FD1AB5BFE87}" type="pres">
      <dgm:prSet presAssocID="{7F89B19C-7FB1-4B0D-A710-75A8DA006B2D}" presName="linComp" presStyleCnt="0"/>
      <dgm:spPr/>
    </dgm:pt>
    <dgm:pt modelId="{0074F33F-AFCB-4BCF-8B43-EBE50B78278B}" type="pres">
      <dgm:prSet presAssocID="{461E642F-C1AA-4B73-B555-AE03E27C2AB0}" presName="compNode" presStyleCnt="0"/>
      <dgm:spPr/>
    </dgm:pt>
    <dgm:pt modelId="{A6740604-A4E8-4B05-B7D6-E37DD010BBEA}" type="pres">
      <dgm:prSet presAssocID="{461E642F-C1AA-4B73-B555-AE03E27C2AB0}" presName="bkgdShape" presStyleLbl="node1" presStyleIdx="0" presStyleCnt="3"/>
      <dgm:spPr/>
    </dgm:pt>
    <dgm:pt modelId="{F47F25F2-2D12-4312-BBCF-796CEDCEB73E}" type="pres">
      <dgm:prSet presAssocID="{461E642F-C1AA-4B73-B555-AE03E27C2AB0}" presName="nodeTx" presStyleLbl="node1" presStyleIdx="0" presStyleCnt="3">
        <dgm:presLayoutVars>
          <dgm:bulletEnabled val="1"/>
        </dgm:presLayoutVars>
      </dgm:prSet>
      <dgm:spPr/>
    </dgm:pt>
    <dgm:pt modelId="{D2A0997F-ECD5-4B3F-A3F8-D5CD2C3D8F51}" type="pres">
      <dgm:prSet presAssocID="{461E642F-C1AA-4B73-B555-AE03E27C2AB0}" presName="invisiNode" presStyleLbl="node1" presStyleIdx="0" presStyleCnt="3"/>
      <dgm:spPr/>
    </dgm:pt>
    <dgm:pt modelId="{6815B129-9E00-42FA-9965-428C8228D484}" type="pres">
      <dgm:prSet presAssocID="{461E642F-C1AA-4B73-B555-AE03E27C2AB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E34BA2DD-1660-4E03-8258-D7B3DED6ACC1}" type="pres">
      <dgm:prSet presAssocID="{F5084888-2DA9-44A7-A3E5-086C4201E48E}" presName="sibTrans" presStyleLbl="sibTrans2D1" presStyleIdx="0" presStyleCnt="0"/>
      <dgm:spPr/>
    </dgm:pt>
    <dgm:pt modelId="{BA3D04FF-0C33-43CD-8671-93C7CA7FFFF0}" type="pres">
      <dgm:prSet presAssocID="{C3CEED8F-911F-4027-9830-62413627A13A}" presName="compNode" presStyleCnt="0"/>
      <dgm:spPr/>
    </dgm:pt>
    <dgm:pt modelId="{F9723B8A-C66D-4231-9572-01681358AF68}" type="pres">
      <dgm:prSet presAssocID="{C3CEED8F-911F-4027-9830-62413627A13A}" presName="bkgdShape" presStyleLbl="node1" presStyleIdx="1" presStyleCnt="3"/>
      <dgm:spPr/>
    </dgm:pt>
    <dgm:pt modelId="{DC161F35-5442-4D1C-B4EE-08D3CC4BD57B}" type="pres">
      <dgm:prSet presAssocID="{C3CEED8F-911F-4027-9830-62413627A13A}" presName="nodeTx" presStyleLbl="node1" presStyleIdx="1" presStyleCnt="3">
        <dgm:presLayoutVars>
          <dgm:bulletEnabled val="1"/>
        </dgm:presLayoutVars>
      </dgm:prSet>
      <dgm:spPr/>
    </dgm:pt>
    <dgm:pt modelId="{A7FBD51F-2F2B-4AE3-8D9A-336FEF747D75}" type="pres">
      <dgm:prSet presAssocID="{C3CEED8F-911F-4027-9830-62413627A13A}" presName="invisiNode" presStyleLbl="node1" presStyleIdx="1" presStyleCnt="3"/>
      <dgm:spPr/>
    </dgm:pt>
    <dgm:pt modelId="{E4428A30-C395-4417-8F87-9449FA09FB4C}" type="pres">
      <dgm:prSet presAssocID="{C3CEED8F-911F-4027-9830-62413627A13A}"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090DC165-BE88-4FA2-9742-6341269885C6}" type="pres">
      <dgm:prSet presAssocID="{EAA3D29A-B437-4370-A154-238E14FAA084}" presName="sibTrans" presStyleLbl="sibTrans2D1" presStyleIdx="0" presStyleCnt="0"/>
      <dgm:spPr/>
    </dgm:pt>
    <dgm:pt modelId="{5B20E915-99E0-48FB-ADDC-3343B51FBE77}" type="pres">
      <dgm:prSet presAssocID="{E43EBF88-62FE-4302-9FB3-D7E81722CFCA}" presName="compNode" presStyleCnt="0"/>
      <dgm:spPr/>
    </dgm:pt>
    <dgm:pt modelId="{1AC47330-5205-46F5-916E-E59B461A7C53}" type="pres">
      <dgm:prSet presAssocID="{E43EBF88-62FE-4302-9FB3-D7E81722CFCA}" presName="bkgdShape" presStyleLbl="node1" presStyleIdx="2" presStyleCnt="3"/>
      <dgm:spPr/>
    </dgm:pt>
    <dgm:pt modelId="{6F659FE5-0796-4D0B-BD05-7F0C70924560}" type="pres">
      <dgm:prSet presAssocID="{E43EBF88-62FE-4302-9FB3-D7E81722CFCA}" presName="nodeTx" presStyleLbl="node1" presStyleIdx="2" presStyleCnt="3">
        <dgm:presLayoutVars>
          <dgm:bulletEnabled val="1"/>
        </dgm:presLayoutVars>
      </dgm:prSet>
      <dgm:spPr/>
    </dgm:pt>
    <dgm:pt modelId="{FE9B7FF3-1268-4B78-B53D-5C4EC10F132D}" type="pres">
      <dgm:prSet presAssocID="{E43EBF88-62FE-4302-9FB3-D7E81722CFCA}" presName="invisiNode" presStyleLbl="node1" presStyleIdx="2" presStyleCnt="3"/>
      <dgm:spPr/>
    </dgm:pt>
    <dgm:pt modelId="{4785239A-AD8E-45C1-A6A5-D6015E4857A3}" type="pres">
      <dgm:prSet presAssocID="{E43EBF88-62FE-4302-9FB3-D7E81722CFCA}" presName="imagNode" presStyleLbl="fgImgPlace1" presStyleIdx="2" presStyleCnt="3" custLinFactNeighborX="2625"/>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pt>
  </dgm:ptLst>
  <dgm:cxnLst>
    <dgm:cxn modelId="{43BCEC39-AD10-4D81-B6BE-E0D8F08697DD}" type="presOf" srcId="{F5084888-2DA9-44A7-A3E5-086C4201E48E}" destId="{E34BA2DD-1660-4E03-8258-D7B3DED6ACC1}" srcOrd="0" destOrd="0" presId="urn:microsoft.com/office/officeart/2005/8/layout/hList7"/>
    <dgm:cxn modelId="{558C455E-DC59-449F-929B-A9E700E0A087}" srcId="{7F89B19C-7FB1-4B0D-A710-75A8DA006B2D}" destId="{C3CEED8F-911F-4027-9830-62413627A13A}" srcOrd="1" destOrd="0" parTransId="{AB5BA68A-6967-4DF7-947C-2AE2109137B4}" sibTransId="{EAA3D29A-B437-4370-A154-238E14FAA084}"/>
    <dgm:cxn modelId="{08DD475F-7F1B-4A82-91E8-3F49FF2B21E5}" type="presOf" srcId="{C3CEED8F-911F-4027-9830-62413627A13A}" destId="{DC161F35-5442-4D1C-B4EE-08D3CC4BD57B}" srcOrd="1" destOrd="0" presId="urn:microsoft.com/office/officeart/2005/8/layout/hList7"/>
    <dgm:cxn modelId="{2FB15343-6DEC-40D7-98B1-448150262EA0}" type="presOf" srcId="{461E642F-C1AA-4B73-B555-AE03E27C2AB0}" destId="{A6740604-A4E8-4B05-B7D6-E37DD010BBEA}" srcOrd="0" destOrd="0" presId="urn:microsoft.com/office/officeart/2005/8/layout/hList7"/>
    <dgm:cxn modelId="{4B6F2C66-866A-4ED7-AAA6-FCE54AEFE4B6}" type="presOf" srcId="{E43EBF88-62FE-4302-9FB3-D7E81722CFCA}" destId="{6F659FE5-0796-4D0B-BD05-7F0C70924560}" srcOrd="1" destOrd="0" presId="urn:microsoft.com/office/officeart/2005/8/layout/hList7"/>
    <dgm:cxn modelId="{802B509A-E4F5-46C5-8DD0-7269CA821C72}" type="presOf" srcId="{C3CEED8F-911F-4027-9830-62413627A13A}" destId="{F9723B8A-C66D-4231-9572-01681358AF68}" srcOrd="0" destOrd="0" presId="urn:microsoft.com/office/officeart/2005/8/layout/hList7"/>
    <dgm:cxn modelId="{1D5809AB-31E4-49BB-9CE4-29F50B2C4436}" type="presOf" srcId="{461E642F-C1AA-4B73-B555-AE03E27C2AB0}" destId="{F47F25F2-2D12-4312-BBCF-796CEDCEB73E}" srcOrd="1" destOrd="0" presId="urn:microsoft.com/office/officeart/2005/8/layout/hList7"/>
    <dgm:cxn modelId="{55E287B8-9357-4ACB-A014-24919DE417CA}" type="presOf" srcId="{E43EBF88-62FE-4302-9FB3-D7E81722CFCA}" destId="{1AC47330-5205-46F5-916E-E59B461A7C53}" srcOrd="0" destOrd="0" presId="urn:microsoft.com/office/officeart/2005/8/layout/hList7"/>
    <dgm:cxn modelId="{6A8635BF-A87D-4FF6-80B4-4C78E963E3DD}" type="presOf" srcId="{EAA3D29A-B437-4370-A154-238E14FAA084}" destId="{090DC165-BE88-4FA2-9742-6341269885C6}" srcOrd="0" destOrd="0" presId="urn:microsoft.com/office/officeart/2005/8/layout/hList7"/>
    <dgm:cxn modelId="{F86977E2-5E71-4F51-9B7C-C84567FBD520}" type="presOf" srcId="{7F89B19C-7FB1-4B0D-A710-75A8DA006B2D}" destId="{816F0A31-EF9C-4BD0-A073-8FE27B855663}" srcOrd="0" destOrd="0" presId="urn:microsoft.com/office/officeart/2005/8/layout/hList7"/>
    <dgm:cxn modelId="{85DB19E6-A066-4E00-B0AE-37CA613BED82}" srcId="{7F89B19C-7FB1-4B0D-A710-75A8DA006B2D}" destId="{E43EBF88-62FE-4302-9FB3-D7E81722CFCA}" srcOrd="2" destOrd="0" parTransId="{FBFA72AC-48EA-4F32-9D5A-E0794286ECC7}" sibTransId="{9BBBE0D0-BFA1-47F8-B995-9815E49BF423}"/>
    <dgm:cxn modelId="{50699AF9-6B7F-4203-94B9-91589FBF80B9}" srcId="{7F89B19C-7FB1-4B0D-A710-75A8DA006B2D}" destId="{461E642F-C1AA-4B73-B555-AE03E27C2AB0}" srcOrd="0" destOrd="0" parTransId="{D2FE4857-DBF9-433A-B523-9483E30BAF24}" sibTransId="{F5084888-2DA9-44A7-A3E5-086C4201E48E}"/>
    <dgm:cxn modelId="{488916CA-B84B-4EC6-9210-8A8900938CE0}" type="presParOf" srcId="{816F0A31-EF9C-4BD0-A073-8FE27B855663}" destId="{72ECE6E4-1513-4BBB-859C-BC8A51355D0F}" srcOrd="0" destOrd="0" presId="urn:microsoft.com/office/officeart/2005/8/layout/hList7"/>
    <dgm:cxn modelId="{DA9905EC-750D-41F0-8ACD-33B067F844DE}" type="presParOf" srcId="{816F0A31-EF9C-4BD0-A073-8FE27B855663}" destId="{E7931D29-A075-482C-ACED-8FD1AB5BFE87}" srcOrd="1" destOrd="0" presId="urn:microsoft.com/office/officeart/2005/8/layout/hList7"/>
    <dgm:cxn modelId="{F3DC0F2E-D9B5-4BC1-9922-BBC0CC02A265}" type="presParOf" srcId="{E7931D29-A075-482C-ACED-8FD1AB5BFE87}" destId="{0074F33F-AFCB-4BCF-8B43-EBE50B78278B}" srcOrd="0" destOrd="0" presId="urn:microsoft.com/office/officeart/2005/8/layout/hList7"/>
    <dgm:cxn modelId="{F9E075A5-A2F7-410C-A2EF-7C834BE7D689}" type="presParOf" srcId="{0074F33F-AFCB-4BCF-8B43-EBE50B78278B}" destId="{A6740604-A4E8-4B05-B7D6-E37DD010BBEA}" srcOrd="0" destOrd="0" presId="urn:microsoft.com/office/officeart/2005/8/layout/hList7"/>
    <dgm:cxn modelId="{77451D6B-DA41-4F47-BEF8-57715D7CC0AA}" type="presParOf" srcId="{0074F33F-AFCB-4BCF-8B43-EBE50B78278B}" destId="{F47F25F2-2D12-4312-BBCF-796CEDCEB73E}" srcOrd="1" destOrd="0" presId="urn:microsoft.com/office/officeart/2005/8/layout/hList7"/>
    <dgm:cxn modelId="{93A7CE08-1C58-4C9E-91CD-6A7381C98D50}" type="presParOf" srcId="{0074F33F-AFCB-4BCF-8B43-EBE50B78278B}" destId="{D2A0997F-ECD5-4B3F-A3F8-D5CD2C3D8F51}" srcOrd="2" destOrd="0" presId="urn:microsoft.com/office/officeart/2005/8/layout/hList7"/>
    <dgm:cxn modelId="{1EF8676D-2445-498D-97D9-78FDA9AAD994}" type="presParOf" srcId="{0074F33F-AFCB-4BCF-8B43-EBE50B78278B}" destId="{6815B129-9E00-42FA-9965-428C8228D484}" srcOrd="3" destOrd="0" presId="urn:microsoft.com/office/officeart/2005/8/layout/hList7"/>
    <dgm:cxn modelId="{26764FFB-513E-4D2C-A09E-8AD7EE7D9317}" type="presParOf" srcId="{E7931D29-A075-482C-ACED-8FD1AB5BFE87}" destId="{E34BA2DD-1660-4E03-8258-D7B3DED6ACC1}" srcOrd="1" destOrd="0" presId="urn:microsoft.com/office/officeart/2005/8/layout/hList7"/>
    <dgm:cxn modelId="{707B1972-B305-43DA-B3D5-7810CC3759C6}" type="presParOf" srcId="{E7931D29-A075-482C-ACED-8FD1AB5BFE87}" destId="{BA3D04FF-0C33-43CD-8671-93C7CA7FFFF0}" srcOrd="2" destOrd="0" presId="urn:microsoft.com/office/officeart/2005/8/layout/hList7"/>
    <dgm:cxn modelId="{6B3E391C-BBCE-494A-825E-B678797F17A7}" type="presParOf" srcId="{BA3D04FF-0C33-43CD-8671-93C7CA7FFFF0}" destId="{F9723B8A-C66D-4231-9572-01681358AF68}" srcOrd="0" destOrd="0" presId="urn:microsoft.com/office/officeart/2005/8/layout/hList7"/>
    <dgm:cxn modelId="{6DB48FA1-FD83-4F42-9224-66545734993A}" type="presParOf" srcId="{BA3D04FF-0C33-43CD-8671-93C7CA7FFFF0}" destId="{DC161F35-5442-4D1C-B4EE-08D3CC4BD57B}" srcOrd="1" destOrd="0" presId="urn:microsoft.com/office/officeart/2005/8/layout/hList7"/>
    <dgm:cxn modelId="{D98706E2-730C-445A-BFF9-E43EADC75015}" type="presParOf" srcId="{BA3D04FF-0C33-43CD-8671-93C7CA7FFFF0}" destId="{A7FBD51F-2F2B-4AE3-8D9A-336FEF747D75}" srcOrd="2" destOrd="0" presId="urn:microsoft.com/office/officeart/2005/8/layout/hList7"/>
    <dgm:cxn modelId="{A1976A08-4CBA-4205-886A-639CA658B3D7}" type="presParOf" srcId="{BA3D04FF-0C33-43CD-8671-93C7CA7FFFF0}" destId="{E4428A30-C395-4417-8F87-9449FA09FB4C}" srcOrd="3" destOrd="0" presId="urn:microsoft.com/office/officeart/2005/8/layout/hList7"/>
    <dgm:cxn modelId="{159458A7-9EAE-407A-ADA4-06C1DB6340E8}" type="presParOf" srcId="{E7931D29-A075-482C-ACED-8FD1AB5BFE87}" destId="{090DC165-BE88-4FA2-9742-6341269885C6}" srcOrd="3" destOrd="0" presId="urn:microsoft.com/office/officeart/2005/8/layout/hList7"/>
    <dgm:cxn modelId="{84B8FC98-0075-451D-BC6B-6B9ADE95D326}" type="presParOf" srcId="{E7931D29-A075-482C-ACED-8FD1AB5BFE87}" destId="{5B20E915-99E0-48FB-ADDC-3343B51FBE77}" srcOrd="4" destOrd="0" presId="urn:microsoft.com/office/officeart/2005/8/layout/hList7"/>
    <dgm:cxn modelId="{C12391F5-311D-4C9F-9BAA-52A91DF70B48}" type="presParOf" srcId="{5B20E915-99E0-48FB-ADDC-3343B51FBE77}" destId="{1AC47330-5205-46F5-916E-E59B461A7C53}" srcOrd="0" destOrd="0" presId="urn:microsoft.com/office/officeart/2005/8/layout/hList7"/>
    <dgm:cxn modelId="{E16FB903-176E-43CD-99BA-954CF9870A79}" type="presParOf" srcId="{5B20E915-99E0-48FB-ADDC-3343B51FBE77}" destId="{6F659FE5-0796-4D0B-BD05-7F0C70924560}" srcOrd="1" destOrd="0" presId="urn:microsoft.com/office/officeart/2005/8/layout/hList7"/>
    <dgm:cxn modelId="{89AF111B-ED9E-461B-8AB6-03E6E32086AF}" type="presParOf" srcId="{5B20E915-99E0-48FB-ADDC-3343B51FBE77}" destId="{FE9B7FF3-1268-4B78-B53D-5C4EC10F132D}" srcOrd="2" destOrd="0" presId="urn:microsoft.com/office/officeart/2005/8/layout/hList7"/>
    <dgm:cxn modelId="{04F6FE27-FB0F-4505-AFAA-BDC20C582E54}" type="presParOf" srcId="{5B20E915-99E0-48FB-ADDC-3343B51FBE77}" destId="{4785239A-AD8E-45C1-A6A5-D6015E4857A3}"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61343-57B9-42B2-930B-E31DCE5C847A}">
      <dsp:nvSpPr>
        <dsp:cNvPr id="0" name=""/>
        <dsp:cNvSpPr/>
      </dsp:nvSpPr>
      <dsp:spPr>
        <a:xfrm>
          <a:off x="0" y="337518"/>
          <a:ext cx="15948000" cy="7722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de-DE" sz="2000" b="0" i="0" kern="1200" dirty="0"/>
            <a:t>Βοηθούν στη θέσπιση σαφών κατευθυντήριων γραμμών για την αξιολόγηση και επιτρέπουν στους εκπαιδευτικούς να αξιολογούν τη μαθησιακή πρόοδο των μαθητών με βάση τους καθορισμένους στόχους</a:t>
          </a:r>
          <a:endParaRPr lang="el-GR" sz="2000" kern="1200" dirty="0"/>
        </a:p>
      </dsp:txBody>
      <dsp:txXfrm>
        <a:off x="37696" y="375214"/>
        <a:ext cx="15872608" cy="696808"/>
      </dsp:txXfrm>
    </dsp:sp>
    <dsp:sp modelId="{7737E622-A6C5-4B7C-AC20-69604D7C59B4}">
      <dsp:nvSpPr>
        <dsp:cNvPr id="0" name=""/>
        <dsp:cNvSpPr/>
      </dsp:nvSpPr>
      <dsp:spPr>
        <a:xfrm>
          <a:off x="0" y="1167318"/>
          <a:ext cx="15948000" cy="772200"/>
        </a:xfrm>
        <a:prstGeom prst="roundRect">
          <a:avLst/>
        </a:prstGeom>
        <a:solidFill>
          <a:schemeClr val="accent2">
            <a:hueOff val="1170380"/>
            <a:satOff val="-1460"/>
            <a:lumOff val="3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de-DE" sz="2000" b="0" i="0" kern="1200" dirty="0"/>
            <a:t>Δίνουν στους μαθητές μια σαφή ιδέα για το τι αναμένεται από αυτούς και πώς θα αξιολογηθούν. Αυτό αυξάνει τη διαφάνεια και επιτρέπει στους μαθητές να κατανοήσουν καλύτερα την πρόοδο της μάθησής τους. </a:t>
          </a:r>
          <a:endParaRPr lang="el-GR" sz="2000" kern="1200" dirty="0"/>
        </a:p>
      </dsp:txBody>
      <dsp:txXfrm>
        <a:off x="37696" y="1205014"/>
        <a:ext cx="15872608" cy="696808"/>
      </dsp:txXfrm>
    </dsp:sp>
    <dsp:sp modelId="{3CC2F1A1-7799-4EE8-9DAB-F4DF583135B5}">
      <dsp:nvSpPr>
        <dsp:cNvPr id="0" name=""/>
        <dsp:cNvSpPr/>
      </dsp:nvSpPr>
      <dsp:spPr>
        <a:xfrm>
          <a:off x="0" y="1997118"/>
          <a:ext cx="15948000" cy="772200"/>
        </a:xfrm>
        <a:prstGeom prst="roundRec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de-DE" sz="2000" b="0" i="0" kern="1200" dirty="0"/>
            <a:t>Βοηθούν τους μαθητές να επικεντρωθούν στα ουσιώδη και να εστιάσουν τη μάθησή τους στους καθορισμένους στόχους. Αυτό συμβάλλει σε μια αποτελεσματική διαδικασία μάθησης και διευκολύνει την αξιολόγηση των γνώσεων και των δεξιοτήτων που αποκτήθηκαν</a:t>
          </a:r>
          <a:endParaRPr lang="el-GR" sz="2000" kern="1200" dirty="0"/>
        </a:p>
      </dsp:txBody>
      <dsp:txXfrm>
        <a:off x="37696" y="2034814"/>
        <a:ext cx="15872608" cy="696808"/>
      </dsp:txXfrm>
    </dsp:sp>
    <dsp:sp modelId="{8CE22A79-7B39-487E-8387-3C6862D34F67}">
      <dsp:nvSpPr>
        <dsp:cNvPr id="0" name=""/>
        <dsp:cNvSpPr/>
      </dsp:nvSpPr>
      <dsp:spPr>
        <a:xfrm>
          <a:off x="0" y="2826918"/>
          <a:ext cx="15948000" cy="772200"/>
        </a:xfrm>
        <a:prstGeom prst="roundRect">
          <a:avLst/>
        </a:prstGeom>
        <a:solidFill>
          <a:schemeClr val="accent2">
            <a:hueOff val="3511139"/>
            <a:satOff val="-4379"/>
            <a:lumOff val="10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de-DE" sz="2000" b="0" i="0" kern="1200" dirty="0"/>
            <a:t>Βοηθούν τους μαθητές να αναγνωρίσουν την πρόοδό τους και τους παρακινούν να επιτύχουν τους στόχους τους. Αυτό συμβάλλει σε μια θετική μαθησιακή ατμόσφαιρα και σε υψηλότερα κίνητρα. </a:t>
          </a:r>
          <a:endParaRPr lang="el-GR" sz="2000" kern="1200" dirty="0"/>
        </a:p>
      </dsp:txBody>
      <dsp:txXfrm>
        <a:off x="37696" y="2864614"/>
        <a:ext cx="15872608" cy="696808"/>
      </dsp:txXfrm>
    </dsp:sp>
    <dsp:sp modelId="{DFA300CD-E2F0-4F6D-A477-8A6C947AF29E}">
      <dsp:nvSpPr>
        <dsp:cNvPr id="0" name=""/>
        <dsp:cNvSpPr/>
      </dsp:nvSpPr>
      <dsp:spPr>
        <a:xfrm>
          <a:off x="0" y="3656718"/>
          <a:ext cx="15948000" cy="772200"/>
        </a:xfrm>
        <a:prstGeom prst="round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de-DE" sz="2000" b="0" i="0" kern="1200" dirty="0"/>
            <a:t>Επιτρέπουν στους εκπαιδευτικούς να παρακολουθούν συνεχώς την πρόοδο της μάθησης των μαθητών και να προσαρμόζουν ανάλογα τις μεθόδους διδασκαλίας τους. Αυτό υποστηρίζει τη συνεχή βελτίωση της μαθησιακής διαδικασίας και των μεθόδων αξιολόγησης</a:t>
          </a:r>
          <a:endParaRPr lang="el-GR" sz="2000" kern="1200" dirty="0"/>
        </a:p>
      </dsp:txBody>
      <dsp:txXfrm>
        <a:off x="37696" y="3694414"/>
        <a:ext cx="15872608"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6873A-4F74-4903-B8AD-4ABAD8C07577}">
      <dsp:nvSpPr>
        <dsp:cNvPr id="0" name=""/>
        <dsp:cNvSpPr/>
      </dsp:nvSpPr>
      <dsp:spPr>
        <a:xfrm>
          <a:off x="9211815" y="1765513"/>
          <a:ext cx="2168174" cy="216817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032217-A4D0-46C3-A213-D74954F6DA5D}">
      <dsp:nvSpPr>
        <dsp:cNvPr id="0" name=""/>
        <dsp:cNvSpPr/>
      </dsp:nvSpPr>
      <dsp:spPr>
        <a:xfrm>
          <a:off x="9054181" y="228046"/>
          <a:ext cx="2515081" cy="14557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Τα κριτήρια αξιολόγησης πρέπει να είναι σαφώς και αδιαμφισβήτητα διατυπωμένα</a:t>
          </a:r>
          <a:endParaRPr lang="el-GR" sz="2000" kern="1200" dirty="0"/>
        </a:p>
      </dsp:txBody>
      <dsp:txXfrm>
        <a:off x="9054181" y="228046"/>
        <a:ext cx="2515081" cy="1455774"/>
      </dsp:txXfrm>
    </dsp:sp>
    <dsp:sp modelId="{173945A4-CDD0-40B3-8566-FE0DAA281427}">
      <dsp:nvSpPr>
        <dsp:cNvPr id="0" name=""/>
        <dsp:cNvSpPr/>
      </dsp:nvSpPr>
      <dsp:spPr>
        <a:xfrm>
          <a:off x="10036589" y="2364548"/>
          <a:ext cx="2168174" cy="2168174"/>
        </a:xfrm>
        <a:prstGeom prst="ellipse">
          <a:avLst/>
        </a:prstGeom>
        <a:solidFill>
          <a:schemeClr val="accent5">
            <a:alpha val="50000"/>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EB235F3-22AC-4D7E-884C-CF9EF0A9D2A1}">
      <dsp:nvSpPr>
        <dsp:cNvPr id="0" name=""/>
        <dsp:cNvSpPr/>
      </dsp:nvSpPr>
      <dsp:spPr>
        <a:xfrm>
          <a:off x="12349637" y="1788954"/>
          <a:ext cx="2254901" cy="1579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Τα κριτήρια αξιολόγησης πρέπει να συνδέονται στενά με τους μαθησιακούς στόχους που έχουν καθοριστεί προηγουμένως. </a:t>
          </a:r>
          <a:endParaRPr lang="el-GR" sz="2000" kern="1200" dirty="0"/>
        </a:p>
      </dsp:txBody>
      <dsp:txXfrm>
        <a:off x="12349637" y="1788954"/>
        <a:ext cx="2254901" cy="1579669"/>
      </dsp:txXfrm>
    </dsp:sp>
    <dsp:sp modelId="{ED81451B-C150-4ED0-A09B-B9BABE3BEEBB}">
      <dsp:nvSpPr>
        <dsp:cNvPr id="0" name=""/>
        <dsp:cNvSpPr/>
      </dsp:nvSpPr>
      <dsp:spPr>
        <a:xfrm>
          <a:off x="9721770" y="3334651"/>
          <a:ext cx="2168174" cy="2168174"/>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112ACF6-31F1-4D5F-B363-7BE80265A064}">
      <dsp:nvSpPr>
        <dsp:cNvPr id="0" name=""/>
        <dsp:cNvSpPr/>
      </dsp:nvSpPr>
      <dsp:spPr>
        <a:xfrm>
          <a:off x="12362949" y="4379853"/>
          <a:ext cx="2254901" cy="1579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Τα κριτήρια αξιολόγησης πρέπει να είναι αντικειμενικά και να παρέχουν σαφή βάση για την αξιολόγηση.</a:t>
          </a:r>
          <a:endParaRPr lang="el-GR" sz="2000" kern="1200" dirty="0"/>
        </a:p>
      </dsp:txBody>
      <dsp:txXfrm>
        <a:off x="12362949" y="4379853"/>
        <a:ext cx="2254901" cy="1579669"/>
      </dsp:txXfrm>
    </dsp:sp>
    <dsp:sp modelId="{F1A45558-4FFB-43DA-8338-54C86E74B34D}">
      <dsp:nvSpPr>
        <dsp:cNvPr id="0" name=""/>
        <dsp:cNvSpPr/>
      </dsp:nvSpPr>
      <dsp:spPr>
        <a:xfrm>
          <a:off x="8701861" y="3334651"/>
          <a:ext cx="2168174" cy="2168174"/>
        </a:xfrm>
        <a:prstGeom prst="ellipse">
          <a:avLst/>
        </a:prstGeom>
        <a:solidFill>
          <a:schemeClr val="accent5">
            <a:alpha val="50000"/>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1814619-7498-475B-8548-31D66F86BE41}">
      <dsp:nvSpPr>
        <dsp:cNvPr id="0" name=""/>
        <dsp:cNvSpPr/>
      </dsp:nvSpPr>
      <dsp:spPr>
        <a:xfrm>
          <a:off x="6126363" y="4511660"/>
          <a:ext cx="2254901" cy="1579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Τα κριτήρια αξιολόγησης θα πρέπει να επιτρέπουν την κατάλληλη διαφοροποίηση μεταξύ των επιδόσεων των μαθητών</a:t>
          </a:r>
          <a:endParaRPr lang="el-GR" sz="2000" kern="1200" dirty="0"/>
        </a:p>
      </dsp:txBody>
      <dsp:txXfrm>
        <a:off x="6126363" y="4511660"/>
        <a:ext cx="2254901" cy="1579669"/>
      </dsp:txXfrm>
    </dsp:sp>
    <dsp:sp modelId="{3BE44B1D-82F1-4344-A962-4A43E3A7AF2E}">
      <dsp:nvSpPr>
        <dsp:cNvPr id="0" name=""/>
        <dsp:cNvSpPr/>
      </dsp:nvSpPr>
      <dsp:spPr>
        <a:xfrm>
          <a:off x="8387042" y="2364548"/>
          <a:ext cx="2168174" cy="2168174"/>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63754B6-5011-4207-AD08-B8543BF040B9}">
      <dsp:nvSpPr>
        <dsp:cNvPr id="0" name=""/>
        <dsp:cNvSpPr/>
      </dsp:nvSpPr>
      <dsp:spPr>
        <a:xfrm>
          <a:off x="5862571" y="1788954"/>
          <a:ext cx="2254901" cy="1579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b="0" i="0" kern="1200" dirty="0"/>
            <a:t>Τα κριτήρια αξιολόγησης πρέπει να κοινοποιούνται με διαφάνεια στους μαθητές, ώστε να γνωρίζουν πώς θα αξιολογηθεί η απόδοσή τους.</a:t>
          </a:r>
          <a:endParaRPr lang="el-GR" sz="2000" kern="1200" dirty="0"/>
        </a:p>
      </dsp:txBody>
      <dsp:txXfrm>
        <a:off x="5862571" y="1788954"/>
        <a:ext cx="2254901" cy="1579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D9D4F-EBA5-4273-8145-77807A879456}">
      <dsp:nvSpPr>
        <dsp:cNvPr id="0" name=""/>
        <dsp:cNvSpPr/>
      </dsp:nvSpPr>
      <dsp:spPr>
        <a:xfrm>
          <a:off x="1175677" y="0"/>
          <a:ext cx="13324345" cy="435161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1EE76-90FE-4F40-9457-8A4BC0FA7D45}">
      <dsp:nvSpPr>
        <dsp:cNvPr id="0" name=""/>
        <dsp:cNvSpPr/>
      </dsp:nvSpPr>
      <dsp:spPr>
        <a:xfrm>
          <a:off x="6888" y="1305485"/>
          <a:ext cx="3011908" cy="174064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Βεβαιωθείτε ότι οι εργασίες συνδέονται στενά με τους μαθησιακούς στόχους που έχουν καθοριστεί προηγουμένως. </a:t>
          </a:r>
          <a:endParaRPr lang="el-GR" sz="1800" kern="1200"/>
        </a:p>
      </dsp:txBody>
      <dsp:txXfrm>
        <a:off x="91859" y="1390456"/>
        <a:ext cx="2841966" cy="1570705"/>
      </dsp:txXfrm>
    </dsp:sp>
    <dsp:sp modelId="{41104902-EA10-4747-AC38-715B8F88EDF5}">
      <dsp:nvSpPr>
        <dsp:cNvPr id="0" name=""/>
        <dsp:cNvSpPr/>
      </dsp:nvSpPr>
      <dsp:spPr>
        <a:xfrm>
          <a:off x="3169392" y="1305485"/>
          <a:ext cx="3011908" cy="1740647"/>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Αποφασίστε ποιος τύπος εργασίας είναι ο καταλληλότερος για την αξιολόγηση των επιθυμητών γνώσεων, δεξιοτήτων ή ικανοτήτων. </a:t>
          </a:r>
          <a:endParaRPr lang="el-GR" sz="1800" kern="1200"/>
        </a:p>
      </dsp:txBody>
      <dsp:txXfrm>
        <a:off x="3254363" y="1390456"/>
        <a:ext cx="2841966" cy="1570705"/>
      </dsp:txXfrm>
    </dsp:sp>
    <dsp:sp modelId="{EF3B41F9-903E-43B8-9CF4-EB3377EC3959}">
      <dsp:nvSpPr>
        <dsp:cNvPr id="0" name=""/>
        <dsp:cNvSpPr/>
      </dsp:nvSpPr>
      <dsp:spPr>
        <a:xfrm>
          <a:off x="6331896" y="1305485"/>
          <a:ext cx="3011908" cy="174064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Βεβαιωθείτε ότι οι εργασίες διατυπώνονται με σαφήνεια και σαφήνεια, ώστε οι εκπαιδευόμενοι να καταλαβαίνουν ακριβώς τι αναμένεται από αυτούς. </a:t>
          </a:r>
          <a:endParaRPr lang="el-GR" sz="1800" kern="1200"/>
        </a:p>
      </dsp:txBody>
      <dsp:txXfrm>
        <a:off x="6416867" y="1390456"/>
        <a:ext cx="2841966" cy="1570705"/>
      </dsp:txXfrm>
    </dsp:sp>
    <dsp:sp modelId="{7F2E43C9-DF83-452E-B338-EC8F0279025E}">
      <dsp:nvSpPr>
        <dsp:cNvPr id="0" name=""/>
        <dsp:cNvSpPr/>
      </dsp:nvSpPr>
      <dsp:spPr>
        <a:xfrm>
          <a:off x="9494400" y="1305485"/>
          <a:ext cx="3011908" cy="1740647"/>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Βεβαιωθείτε ότι οι εργασίες επιτρέπουν την κατάλληλη διαφοροποίηση των επιδόσεων των μαθητών. </a:t>
          </a:r>
          <a:endParaRPr lang="el-GR" sz="1800" kern="1200"/>
        </a:p>
      </dsp:txBody>
      <dsp:txXfrm>
        <a:off x="9579371" y="1390456"/>
        <a:ext cx="2841966" cy="1570705"/>
      </dsp:txXfrm>
    </dsp:sp>
    <dsp:sp modelId="{2E70E3E3-2726-468C-8351-37801199EB0F}">
      <dsp:nvSpPr>
        <dsp:cNvPr id="0" name=""/>
        <dsp:cNvSpPr/>
      </dsp:nvSpPr>
      <dsp:spPr>
        <a:xfrm>
          <a:off x="12656903" y="1305485"/>
          <a:ext cx="3011908" cy="174064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kern="1200"/>
            <a:t>Σκεφτείτε ποια κριτήρια θέλετε να χρησιμοποιήσετε για την αξιολόγηση των εργασιών.  </a:t>
          </a:r>
          <a:endParaRPr lang="el-GR" sz="1800" kern="1200"/>
        </a:p>
      </dsp:txBody>
      <dsp:txXfrm>
        <a:off x="12741874" y="1390456"/>
        <a:ext cx="2841966" cy="1570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5BC3F-E21B-458E-ADDE-2FC7CE802E73}">
      <dsp:nvSpPr>
        <dsp:cNvPr id="0" name=""/>
        <dsp:cNvSpPr/>
      </dsp:nvSpPr>
      <dsp:spPr>
        <a:xfrm>
          <a:off x="0" y="75180"/>
          <a:ext cx="15948000" cy="1263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έννοια της ανεστραμμένης τάξης επιτρέπει την ανάπτυξη του μαθησιακού περιεχομένου εκτός της αίθουσας διδασκαλίας. Ο καλός χρονικός προγραμματισμός καθιστά δυνατή την αποτελεσματική χρήση του χρόνου του μαθήματος και την επικέντρωση στη διεξαγωγή των αξιολογήσεων.</a:t>
          </a:r>
          <a:endParaRPr lang="el-GR" sz="2400" kern="1200"/>
        </a:p>
      </dsp:txBody>
      <dsp:txXfrm>
        <a:off x="61684" y="136864"/>
        <a:ext cx="15824632" cy="1140231"/>
      </dsp:txXfrm>
    </dsp:sp>
    <dsp:sp modelId="{BFEFECBF-1FE6-4DBF-9CCF-75CFF2C5C010}">
      <dsp:nvSpPr>
        <dsp:cNvPr id="0" name=""/>
        <dsp:cNvSpPr/>
      </dsp:nvSpPr>
      <dsp:spPr>
        <a:xfrm>
          <a:off x="0" y="1407900"/>
          <a:ext cx="15948000" cy="12635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καλή οργάνωση επιτρέπει στους εκπαιδευτικούς να διαθέτουν επαρκή χρόνο για την προετοιμασία των αξιολογήσεων. Αυτό περιλαμβάνει τη δημιουργία των εργασιών, τον καθορισμό των κριτηρίων αξιολόγησης και την παροχή των απαραίτητων πόρων.</a:t>
          </a:r>
          <a:endParaRPr lang="el-GR" sz="2400" kern="1200"/>
        </a:p>
      </dsp:txBody>
      <dsp:txXfrm>
        <a:off x="61684" y="1469584"/>
        <a:ext cx="15824632" cy="1140231"/>
      </dsp:txXfrm>
    </dsp:sp>
    <dsp:sp modelId="{D90BDFAF-0391-457E-83F3-C3F49C155DFB}">
      <dsp:nvSpPr>
        <dsp:cNvPr id="0" name=""/>
        <dsp:cNvSpPr/>
      </dsp:nvSpPr>
      <dsp:spPr>
        <a:xfrm>
          <a:off x="0" y="2740620"/>
          <a:ext cx="15948000" cy="12635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έννοια της ανεστραμμένης τάξης επιτρέπει στους μαθητές να μαθαίνουν με το δικό τους ρυθμό. Ένα καλά οργανωμένο ωρολόγιο πρόγραμμα λαμβάνει υπόψη αυτές τις διαφορετικές ταχύτητες μάθησης.</a:t>
          </a:r>
          <a:endParaRPr lang="el-GR" sz="2400" kern="1200"/>
        </a:p>
      </dsp:txBody>
      <dsp:txXfrm>
        <a:off x="61684" y="2802304"/>
        <a:ext cx="15824632" cy="1140231"/>
      </dsp:txXfrm>
    </dsp:sp>
    <dsp:sp modelId="{A4D8432F-F964-4CF5-8728-B59A4F4ADFAC}">
      <dsp:nvSpPr>
        <dsp:cNvPr id="0" name=""/>
        <dsp:cNvSpPr/>
      </dsp:nvSpPr>
      <dsp:spPr>
        <a:xfrm>
          <a:off x="0" y="4073340"/>
          <a:ext cx="15948000" cy="12635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Η έννοια της ανεστραμμένης τάξης χρησιμοποιεί την τεχνολογία για την παροχή μαθησιακού περιεχομένου εκτός της αίθουσας διδασκαλίας. Η καλή οργάνωση διασφαλίζει ότι οι τεχνολογικοί πόροι χρησιμοποιούνται αποτελεσματικά για τη διεξαγωγή των αξιολογήσεων και την καταγραφή των αποτελεσμάτων.</a:t>
          </a:r>
          <a:endParaRPr lang="el-GR" sz="2400" kern="1200"/>
        </a:p>
      </dsp:txBody>
      <dsp:txXfrm>
        <a:off x="61684" y="4135024"/>
        <a:ext cx="15824632" cy="1140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40604-A4E8-4B05-B7D6-E37DD010BBEA}">
      <dsp:nvSpPr>
        <dsp:cNvPr id="0" name=""/>
        <dsp:cNvSpPr/>
      </dsp:nvSpPr>
      <dsp:spPr>
        <a:xfrm>
          <a:off x="3348" y="0"/>
          <a:ext cx="5209576" cy="4755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rtl="0">
            <a:lnSpc>
              <a:spcPct val="90000"/>
            </a:lnSpc>
            <a:spcBef>
              <a:spcPct val="0"/>
            </a:spcBef>
            <a:spcAft>
              <a:spcPct val="35000"/>
            </a:spcAft>
            <a:buNone/>
          </a:pPr>
          <a:r>
            <a:rPr lang="de-DE" sz="3800" b="0" i="0" kern="1200" dirty="0"/>
            <a:t>Σαφώς καθορισμένα κριτήρια αξιολόγησης</a:t>
          </a:r>
          <a:endParaRPr lang="el-GR" sz="3800" kern="1200" dirty="0"/>
        </a:p>
      </dsp:txBody>
      <dsp:txXfrm>
        <a:off x="3348" y="1902033"/>
        <a:ext cx="5209576" cy="1902033"/>
      </dsp:txXfrm>
    </dsp:sp>
    <dsp:sp modelId="{6815B129-9E00-42FA-9965-428C8228D484}">
      <dsp:nvSpPr>
        <dsp:cNvPr id="0" name=""/>
        <dsp:cNvSpPr/>
      </dsp:nvSpPr>
      <dsp:spPr>
        <a:xfrm>
          <a:off x="1816415" y="285305"/>
          <a:ext cx="1583442" cy="15834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23B8A-C66D-4231-9572-01681358AF68}">
      <dsp:nvSpPr>
        <dsp:cNvPr id="0" name=""/>
        <dsp:cNvSpPr/>
      </dsp:nvSpPr>
      <dsp:spPr>
        <a:xfrm>
          <a:off x="5369211" y="0"/>
          <a:ext cx="5209576" cy="4755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rtl="0">
            <a:lnSpc>
              <a:spcPct val="90000"/>
            </a:lnSpc>
            <a:spcBef>
              <a:spcPct val="0"/>
            </a:spcBef>
            <a:spcAft>
              <a:spcPct val="35000"/>
            </a:spcAft>
            <a:buNone/>
          </a:pPr>
          <a:r>
            <a:rPr lang="de-DE" sz="3800" b="0" i="0" kern="1200" dirty="0"/>
            <a:t>Διαφανής βαθμολόγηση</a:t>
          </a:r>
          <a:endParaRPr lang="el-GR" sz="3800" kern="1200" dirty="0"/>
        </a:p>
      </dsp:txBody>
      <dsp:txXfrm>
        <a:off x="5369211" y="1902033"/>
        <a:ext cx="5209576" cy="1902033"/>
      </dsp:txXfrm>
    </dsp:sp>
    <dsp:sp modelId="{E4428A30-C395-4417-8F87-9449FA09FB4C}">
      <dsp:nvSpPr>
        <dsp:cNvPr id="0" name=""/>
        <dsp:cNvSpPr/>
      </dsp:nvSpPr>
      <dsp:spPr>
        <a:xfrm>
          <a:off x="7182278" y="285305"/>
          <a:ext cx="1583442" cy="15834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47330-5205-46F5-916E-E59B461A7C53}">
      <dsp:nvSpPr>
        <dsp:cNvPr id="0" name=""/>
        <dsp:cNvSpPr/>
      </dsp:nvSpPr>
      <dsp:spPr>
        <a:xfrm>
          <a:off x="10735075" y="0"/>
          <a:ext cx="5209576" cy="4755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rtl="0">
            <a:lnSpc>
              <a:spcPct val="90000"/>
            </a:lnSpc>
            <a:spcBef>
              <a:spcPct val="0"/>
            </a:spcBef>
            <a:spcAft>
              <a:spcPct val="35000"/>
            </a:spcAft>
            <a:buNone/>
          </a:pPr>
          <a:r>
            <a:rPr lang="de-DE" sz="3800" b="0" i="0" kern="1200" dirty="0"/>
            <a:t>Αντικειμενική αξιολόγηση</a:t>
          </a:r>
          <a:endParaRPr lang="el-GR" sz="3800" kern="1200" dirty="0"/>
        </a:p>
      </dsp:txBody>
      <dsp:txXfrm>
        <a:off x="10735075" y="1902033"/>
        <a:ext cx="5209576" cy="1902033"/>
      </dsp:txXfrm>
    </dsp:sp>
    <dsp:sp modelId="{4785239A-AD8E-45C1-A6A5-D6015E4857A3}">
      <dsp:nvSpPr>
        <dsp:cNvPr id="0" name=""/>
        <dsp:cNvSpPr/>
      </dsp:nvSpPr>
      <dsp:spPr>
        <a:xfrm>
          <a:off x="12589707" y="285305"/>
          <a:ext cx="1583442" cy="15834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CE6E4-1513-4BBB-859C-BC8A51355D0F}">
      <dsp:nvSpPr>
        <dsp:cNvPr id="0" name=""/>
        <dsp:cNvSpPr/>
      </dsp:nvSpPr>
      <dsp:spPr>
        <a:xfrm>
          <a:off x="637920" y="3804067"/>
          <a:ext cx="14672160" cy="71326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0" name="Google Shape;72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1" name="Google Shape;77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1" name="Google Shape;81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636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3" name="Google Shape;103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43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16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3.png"/><Relationship Id="rId5" Type="http://schemas.openxmlformats.org/officeDocument/2006/relationships/diagramLayout" Target="../diagrams/layout4.xml"/><Relationship Id="rId10" Type="http://schemas.openxmlformats.org/officeDocument/2006/relationships/image" Target="../media/image2.png"/><Relationship Id="rId4" Type="http://schemas.openxmlformats.org/officeDocument/2006/relationships/diagramData" Target="../diagrams/data4.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3.png"/><Relationship Id="rId5" Type="http://schemas.openxmlformats.org/officeDocument/2006/relationships/diagramLayout" Target="../diagrams/layout5.xml"/><Relationship Id="rId10" Type="http://schemas.openxmlformats.org/officeDocument/2006/relationships/image" Target="../media/image2.png"/><Relationship Id="rId4" Type="http://schemas.openxmlformats.org/officeDocument/2006/relationships/diagramData" Target="../diagrams/data5.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SjnrI3ZO2tU" TargetMode="External"/><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tudy.com/teach/summative-assessments.html?msockid=0ff5f1bf73366c8b3957e538725a6db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hirdspacelearning.com/blog/summative-assessment/" TargetMode="External"/><Relationship Id="rId5" Type="http://schemas.openxmlformats.org/officeDocument/2006/relationships/hyperlink" Target="https://flippedlearning.org/syndicated/summative-assessment-in-a-flipped-mastery-classro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youtube.com/watch?v=fR63FrrkQHQ"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cmu.edu/teaching/assessment/basics/formative-summative.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3.png"/><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4000" b="1" i="0" u="none" strike="noStrike" cap="none" dirty="0">
                <a:solidFill>
                  <a:srgbClr val="FB8709"/>
                </a:solidFill>
                <a:latin typeface="Arial"/>
                <a:ea typeface="Arial"/>
                <a:cs typeface="Arial"/>
                <a:sym typeface="Arial"/>
              </a:rPr>
              <a:t>Ενότητα 6: Αξιολόγηση της μάθησης σε μια ανεστραμμένη τάξη: Αξιολόγηση και βελτίωση της διαδικασίας εφαρμογής</a:t>
            </a:r>
            <a:endParaRPr lang="el-GR" sz="4000" b="1" i="0" u="none" strike="noStrike" cap="none" dirty="0">
              <a:solidFill>
                <a:srgbClr val="FB8709"/>
              </a:solidFill>
              <a:latin typeface="Arial"/>
              <a:ea typeface="Arial"/>
              <a:cs typeface="Arial"/>
              <a:sym typeface="Arial"/>
            </a:endParaRPr>
          </a:p>
          <a:p>
            <a:r>
              <a:rPr lang="el-GR" sz="4000" b="1" i="0" u="none" strike="noStrike" cap="none" dirty="0">
                <a:solidFill>
                  <a:srgbClr val="033C5B"/>
                </a:solidFill>
                <a:latin typeface="Arial"/>
                <a:ea typeface="Arial"/>
                <a:cs typeface="Arial"/>
                <a:sym typeface="Arial"/>
              </a:rPr>
              <a:t>Μάθημα 3 - Σχεδιασμός και εφαρμογή της αθροιστικής αξιολόγησης</a:t>
            </a:r>
            <a:endParaRPr lang="el-GR" sz="4000" b="1" dirty="0"/>
          </a:p>
          <a:p>
            <a:pPr marL="0" marR="0" lvl="0" indent="0" algn="l" rtl="0">
              <a:spcBef>
                <a:spcPts val="0"/>
              </a:spcBef>
              <a:spcAft>
                <a:spcPts val="0"/>
              </a:spcAft>
              <a:buNone/>
            </a:pPr>
            <a:endParaRPr sz="4000" b="1" dirty="0">
              <a:solidFill>
                <a:srgbClr val="FB8709"/>
              </a:solidFill>
              <a:latin typeface="Arial"/>
              <a:ea typeface="Arial"/>
              <a:cs typeface="Arial"/>
              <a:sym typeface="Arial"/>
            </a:endParaRPr>
          </a:p>
        </p:txBody>
      </p:sp>
      <p:sp>
        <p:nvSpPr>
          <p:cNvPr id="85" name="Google Shape;85;p13"/>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3"/>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3"/>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3"/>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3"/>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3"/>
          <p:cNvSpPr txBox="1"/>
          <p:nvPr/>
        </p:nvSpPr>
        <p:spPr>
          <a:xfrm>
            <a:off x="4260776" y="8768173"/>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200" b="0" i="0" u="none" strike="noStrike" cap="none" dirty="0">
              <a:solidFill>
                <a:srgbClr val="121212"/>
              </a:solidFill>
              <a:latin typeface="Arial"/>
              <a:ea typeface="Arial"/>
              <a:cs typeface="Arial"/>
              <a:sym typeface="Arial"/>
            </a:endParaRPr>
          </a:p>
        </p:txBody>
      </p:sp>
      <p:pic>
        <p:nvPicPr>
          <p:cNvPr id="10" name="Picture 9">
            <a:extLst>
              <a:ext uri="{FF2B5EF4-FFF2-40B4-BE49-F238E27FC236}">
                <a16:creationId xmlns:a16="http://schemas.microsoft.com/office/drawing/2014/main" id="{EC613D9D-FA7F-53E6-0BE7-6B630ABDB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98817" y="9679883"/>
            <a:ext cx="1047619" cy="380952"/>
          </a:xfrm>
          <a:prstGeom prst="rect">
            <a:avLst/>
          </a:prstGeom>
        </p:spPr>
      </p:pic>
      <p:pic>
        <p:nvPicPr>
          <p:cNvPr id="2" name="Picture 1" descr="A group of people sitting at a table&#10;&#10;Description automatically generated">
            <a:extLst>
              <a:ext uri="{FF2B5EF4-FFF2-40B4-BE49-F238E27FC236}">
                <a16:creationId xmlns:a16="http://schemas.microsoft.com/office/drawing/2014/main" id="{91D36E08-0AA3-AD9C-EC9E-20B3D1349DE7}"/>
              </a:ext>
            </a:extLst>
          </p:cNvPr>
          <p:cNvPicPr>
            <a:picLocks noChangeAspect="1"/>
          </p:cNvPicPr>
          <p:nvPr/>
        </p:nvPicPr>
        <p:blipFill>
          <a:blip r:embed="rId6"/>
          <a:srcRect r="59736" b="14882"/>
          <a:stretch/>
        </p:blipFill>
        <p:spPr>
          <a:xfrm>
            <a:off x="11046145" y="1197621"/>
            <a:ext cx="6084047" cy="7234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6" name="Google Shape;706;p4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7" name="Google Shape;707;p4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8" name="Google Shape;708;p4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4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0" name="Google Shape;710;p4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1" name="Google Shape;711;p4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2" name="Google Shape;712;p48"/>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Οι σωστές εργασίες για την αξιολόγηση </a:t>
            </a:r>
            <a:endParaRPr/>
          </a:p>
        </p:txBody>
      </p:sp>
      <p:sp>
        <p:nvSpPr>
          <p:cNvPr id="716" name="Google Shape;716;p4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7" name="Google Shape;717;p48"/>
          <p:cNvSpPr txBox="1"/>
          <p:nvPr/>
        </p:nvSpPr>
        <p:spPr>
          <a:xfrm>
            <a:off x="956081" y="2642145"/>
            <a:ext cx="15948000" cy="10936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400"/>
              <a:buFont typeface="Arial"/>
              <a:buNone/>
            </a:pPr>
            <a:r>
              <a:rPr lang="de-DE" sz="2400" b="1" i="0" u="none" strike="noStrike" cap="none" dirty="0">
                <a:solidFill>
                  <a:srgbClr val="000000"/>
                </a:solidFill>
                <a:latin typeface="Arial"/>
                <a:ea typeface="Arial"/>
                <a:cs typeface="Arial"/>
                <a:sym typeface="Arial"/>
              </a:rPr>
              <a:t>Κατά την ανάπτυξη εργασιών για την αθροιστική αξιολόγηση, θα πρέπει να διασφαλίζετε ότι οι εργασίες καλύπτουν τις σχετικές γνώσεις, δεξιότητες ή ικανότητες που πρέπει να αποκτηθούν στο πλαίσιο της μαθησιακής διαδικασίας</a:t>
            </a:r>
            <a:r>
              <a:rPr lang="de-DE" sz="2400" b="1" dirty="0"/>
              <a:t>:</a:t>
            </a:r>
            <a:endParaRPr sz="24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graphicFrame>
        <p:nvGraphicFramePr>
          <p:cNvPr id="3" name="Diagram 2"/>
          <p:cNvGraphicFramePr/>
          <p:nvPr>
            <p:extLst>
              <p:ext uri="{D42A27DB-BD31-4B8C-83A1-F6EECF244321}">
                <p14:modId xmlns:p14="http://schemas.microsoft.com/office/powerpoint/2010/main" val="443929670"/>
              </p:ext>
            </p:extLst>
          </p:nvPr>
        </p:nvGraphicFramePr>
        <p:xfrm>
          <a:off x="956081" y="3863373"/>
          <a:ext cx="15675701" cy="43516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Google Shape;385;p29">
            <a:extLst>
              <a:ext uri="{FF2B5EF4-FFF2-40B4-BE49-F238E27FC236}">
                <a16:creationId xmlns:a16="http://schemas.microsoft.com/office/drawing/2014/main" id="{9CED0B91-F76F-A19C-F6C8-AE8116AC0943}"/>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C1AD9D4F-EBA5-4273-8145-77807A879456}"/>
                                            </p:graphicEl>
                                          </p:spTgt>
                                        </p:tgtEl>
                                        <p:attrNameLst>
                                          <p:attrName>style.visibility</p:attrName>
                                        </p:attrNameLst>
                                      </p:cBhvr>
                                      <p:to>
                                        <p:strVal val="visible"/>
                                      </p:to>
                                    </p:set>
                                    <p:anim calcmode="lin" valueType="num">
                                      <p:cBhvr additive="base">
                                        <p:cTn id="7" dur="500" fill="hold"/>
                                        <p:tgtEl>
                                          <p:spTgt spid="3">
                                            <p:graphicEl>
                                              <a:dgm id="{C1AD9D4F-EBA5-4273-8145-77807A87945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C1AD9D4F-EBA5-4273-8145-77807A87945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3C01EE76-90FE-4F40-9457-8A4BC0FA7D45}"/>
                                            </p:graphicEl>
                                          </p:spTgt>
                                        </p:tgtEl>
                                        <p:attrNameLst>
                                          <p:attrName>style.visibility</p:attrName>
                                        </p:attrNameLst>
                                      </p:cBhvr>
                                      <p:to>
                                        <p:strVal val="visible"/>
                                      </p:to>
                                    </p:set>
                                    <p:anim calcmode="lin" valueType="num">
                                      <p:cBhvr additive="base">
                                        <p:cTn id="13" dur="500" fill="hold"/>
                                        <p:tgtEl>
                                          <p:spTgt spid="3">
                                            <p:graphicEl>
                                              <a:dgm id="{3C01EE76-90FE-4F40-9457-8A4BC0FA7D45}"/>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3C01EE76-90FE-4F40-9457-8A4BC0FA7D45}"/>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41104902-EA10-4747-AC38-715B8F88EDF5}"/>
                                            </p:graphicEl>
                                          </p:spTgt>
                                        </p:tgtEl>
                                        <p:attrNameLst>
                                          <p:attrName>style.visibility</p:attrName>
                                        </p:attrNameLst>
                                      </p:cBhvr>
                                      <p:to>
                                        <p:strVal val="visible"/>
                                      </p:to>
                                    </p:set>
                                    <p:anim calcmode="lin" valueType="num">
                                      <p:cBhvr additive="base">
                                        <p:cTn id="19" dur="500" fill="hold"/>
                                        <p:tgtEl>
                                          <p:spTgt spid="3">
                                            <p:graphicEl>
                                              <a:dgm id="{41104902-EA10-4747-AC38-715B8F88EDF5}"/>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41104902-EA10-4747-AC38-715B8F88EDF5}"/>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EF3B41F9-903E-43B8-9CF4-EB3377EC3959}"/>
                                            </p:graphicEl>
                                          </p:spTgt>
                                        </p:tgtEl>
                                        <p:attrNameLst>
                                          <p:attrName>style.visibility</p:attrName>
                                        </p:attrNameLst>
                                      </p:cBhvr>
                                      <p:to>
                                        <p:strVal val="visible"/>
                                      </p:to>
                                    </p:set>
                                    <p:anim calcmode="lin" valueType="num">
                                      <p:cBhvr additive="base">
                                        <p:cTn id="25" dur="500" fill="hold"/>
                                        <p:tgtEl>
                                          <p:spTgt spid="3">
                                            <p:graphicEl>
                                              <a:dgm id="{EF3B41F9-903E-43B8-9CF4-EB3377EC3959}"/>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EF3B41F9-903E-43B8-9CF4-EB3377EC3959}"/>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7F2E43C9-DF83-452E-B338-EC8F0279025E}"/>
                                            </p:graphicEl>
                                          </p:spTgt>
                                        </p:tgtEl>
                                        <p:attrNameLst>
                                          <p:attrName>style.visibility</p:attrName>
                                        </p:attrNameLst>
                                      </p:cBhvr>
                                      <p:to>
                                        <p:strVal val="visible"/>
                                      </p:to>
                                    </p:set>
                                    <p:anim calcmode="lin" valueType="num">
                                      <p:cBhvr additive="base">
                                        <p:cTn id="31" dur="500" fill="hold"/>
                                        <p:tgtEl>
                                          <p:spTgt spid="3">
                                            <p:graphicEl>
                                              <a:dgm id="{7F2E43C9-DF83-452E-B338-EC8F0279025E}"/>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7F2E43C9-DF83-452E-B338-EC8F0279025E}"/>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2E70E3E3-2726-468C-8351-37801199EB0F}"/>
                                            </p:graphicEl>
                                          </p:spTgt>
                                        </p:tgtEl>
                                        <p:attrNameLst>
                                          <p:attrName>style.visibility</p:attrName>
                                        </p:attrNameLst>
                                      </p:cBhvr>
                                      <p:to>
                                        <p:strVal val="visible"/>
                                      </p:to>
                                    </p:set>
                                    <p:anim calcmode="lin" valueType="num">
                                      <p:cBhvr additive="base">
                                        <p:cTn id="37" dur="500" fill="hold"/>
                                        <p:tgtEl>
                                          <p:spTgt spid="3">
                                            <p:graphicEl>
                                              <a:dgm id="{2E70E3E3-2726-468C-8351-37801199EB0F}"/>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2E70E3E3-2726-468C-8351-37801199EB0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4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3" name="Google Shape;723;p4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4" name="Google Shape;724;p4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5" name="Google Shape;725;p4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6" name="Google Shape;726;p4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7" name="Google Shape;727;p4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8" name="Google Shape;728;p4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9" name="Google Shape;729;p49"/>
          <p:cNvSpPr txBox="1"/>
          <p:nvPr/>
        </p:nvSpPr>
        <p:spPr>
          <a:xfrm>
            <a:off x="792000" y="1548000"/>
            <a:ext cx="15948000"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Σημασία του χρονικού προγραμματισμού και της καλής οργάνωσης στη συνοπτική αξιολόγηση </a:t>
            </a:r>
            <a:endParaRPr/>
          </a:p>
        </p:txBody>
      </p:sp>
      <p:graphicFrame>
        <p:nvGraphicFramePr>
          <p:cNvPr id="2" name="Diagram 1"/>
          <p:cNvGraphicFramePr/>
          <p:nvPr>
            <p:extLst>
              <p:ext uri="{D42A27DB-BD31-4B8C-83A1-F6EECF244321}">
                <p14:modId xmlns:p14="http://schemas.microsoft.com/office/powerpoint/2010/main" val="3795075367"/>
              </p:ext>
            </p:extLst>
          </p:nvPr>
        </p:nvGraphicFramePr>
        <p:xfrm>
          <a:off x="792000" y="3131999"/>
          <a:ext cx="15948000" cy="54121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34" name="Google Shape;734;p4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3" name="Google Shape;385;p29">
            <a:extLst>
              <a:ext uri="{FF2B5EF4-FFF2-40B4-BE49-F238E27FC236}">
                <a16:creationId xmlns:a16="http://schemas.microsoft.com/office/drawing/2014/main" id="{3EA5D7B6-83E2-67ED-32A4-C3AAA94CE631}"/>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42B5BC3F-E21B-458E-ADDE-2FC7CE802E73}"/>
                                            </p:graphicEl>
                                          </p:spTgt>
                                        </p:tgtEl>
                                        <p:attrNameLst>
                                          <p:attrName>style.visibility</p:attrName>
                                        </p:attrNameLst>
                                      </p:cBhvr>
                                      <p:to>
                                        <p:strVal val="visible"/>
                                      </p:to>
                                    </p:set>
                                    <p:anim calcmode="lin" valueType="num">
                                      <p:cBhvr additive="base">
                                        <p:cTn id="7" dur="500" fill="hold"/>
                                        <p:tgtEl>
                                          <p:spTgt spid="2">
                                            <p:graphicEl>
                                              <a:dgm id="{42B5BC3F-E21B-458E-ADDE-2FC7CE802E7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42B5BC3F-E21B-458E-ADDE-2FC7CE802E7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BFEFECBF-1FE6-4DBF-9CCF-75CFF2C5C010}"/>
                                            </p:graphicEl>
                                          </p:spTgt>
                                        </p:tgtEl>
                                        <p:attrNameLst>
                                          <p:attrName>style.visibility</p:attrName>
                                        </p:attrNameLst>
                                      </p:cBhvr>
                                      <p:to>
                                        <p:strVal val="visible"/>
                                      </p:to>
                                    </p:set>
                                    <p:anim calcmode="lin" valueType="num">
                                      <p:cBhvr additive="base">
                                        <p:cTn id="13" dur="500" fill="hold"/>
                                        <p:tgtEl>
                                          <p:spTgt spid="2">
                                            <p:graphicEl>
                                              <a:dgm id="{BFEFECBF-1FE6-4DBF-9CCF-75CFF2C5C01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BFEFECBF-1FE6-4DBF-9CCF-75CFF2C5C01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D90BDFAF-0391-457E-83F3-C3F49C155DFB}"/>
                                            </p:graphicEl>
                                          </p:spTgt>
                                        </p:tgtEl>
                                        <p:attrNameLst>
                                          <p:attrName>style.visibility</p:attrName>
                                        </p:attrNameLst>
                                      </p:cBhvr>
                                      <p:to>
                                        <p:strVal val="visible"/>
                                      </p:to>
                                    </p:set>
                                    <p:anim calcmode="lin" valueType="num">
                                      <p:cBhvr additive="base">
                                        <p:cTn id="19" dur="500" fill="hold"/>
                                        <p:tgtEl>
                                          <p:spTgt spid="2">
                                            <p:graphicEl>
                                              <a:dgm id="{D90BDFAF-0391-457E-83F3-C3F49C155DF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D90BDFAF-0391-457E-83F3-C3F49C155DF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A4D8432F-F964-4CF5-8728-B59A4F4ADFAC}"/>
                                            </p:graphicEl>
                                          </p:spTgt>
                                        </p:tgtEl>
                                        <p:attrNameLst>
                                          <p:attrName>style.visibility</p:attrName>
                                        </p:attrNameLst>
                                      </p:cBhvr>
                                      <p:to>
                                        <p:strVal val="visible"/>
                                      </p:to>
                                    </p:set>
                                    <p:anim calcmode="lin" valueType="num">
                                      <p:cBhvr additive="base">
                                        <p:cTn id="25" dur="500" fill="hold"/>
                                        <p:tgtEl>
                                          <p:spTgt spid="2">
                                            <p:graphicEl>
                                              <a:dgm id="{A4D8432F-F964-4CF5-8728-B59A4F4ADFA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A4D8432F-F964-4CF5-8728-B59A4F4ADFA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0" name="Google Shape;740;p5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1" name="Google Shape;741;p5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2" name="Google Shape;742;p5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3" name="Google Shape;743;p5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4" name="Google Shape;744;p5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5" name="Google Shape;745;p5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46" name="Google Shape;746;p50"/>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Αποτελεσματικές γραπτές εξετάσεις</a:t>
            </a:r>
            <a:endParaRPr/>
          </a:p>
        </p:txBody>
      </p:sp>
      <p:sp>
        <p:nvSpPr>
          <p:cNvPr id="750" name="Google Shape;750;p5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1" name="Google Shape;751;p50"/>
          <p:cNvSpPr txBox="1"/>
          <p:nvPr/>
        </p:nvSpPr>
        <p:spPr>
          <a:xfrm>
            <a:off x="683782" y="2984147"/>
            <a:ext cx="15948000" cy="511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Σαφείς οδηγίες και καθήκοντα: </a:t>
            </a:r>
            <a:r>
              <a:rPr lang="de-DE" sz="2400" b="0" i="0" u="none" strike="noStrike" cap="none" dirty="0">
                <a:solidFill>
                  <a:srgbClr val="000000"/>
                </a:solidFill>
                <a:latin typeface="Arial"/>
                <a:ea typeface="Arial"/>
                <a:cs typeface="Arial"/>
                <a:sym typeface="Arial"/>
              </a:rPr>
              <a:t>Είναι επίσης σημαντικό να δίνονται σαφείς οδηγίες και εργασίες, ώστε οι μαθητές να καταλαβαίνουν ακριβώς τι αναμένεται από αυτούς. </a:t>
            </a:r>
            <a:endParaRPr sz="2400" b="0" i="0" u="none" strike="noStrike" cap="none" dirty="0">
              <a:solidFill>
                <a:srgbClr val="000000"/>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Επαρκής χρονικός προγραμματισμός: </a:t>
            </a:r>
            <a:r>
              <a:rPr lang="de-DE" sz="2400" b="0" i="0" u="none" strike="noStrike" cap="none" dirty="0">
                <a:solidFill>
                  <a:srgbClr val="000000"/>
                </a:solidFill>
                <a:latin typeface="Arial"/>
                <a:ea typeface="Arial"/>
                <a:cs typeface="Arial"/>
                <a:sym typeface="Arial"/>
              </a:rPr>
              <a:t>ώστε να διασφαλιστεί ότι οι μαθητές έχουν αρκετό χρόνο για να ολοκληρώσουν το τεστ εκτός τάξης και να ελέγξουν τις απαντήσεις τους. </a:t>
            </a:r>
            <a:endParaRPr sz="2400" b="0" i="0" u="none" strike="noStrike" cap="none" dirty="0">
              <a:solidFill>
                <a:srgbClr val="000000"/>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Ποικιλία μορφών εργασιών: </a:t>
            </a:r>
            <a:r>
              <a:rPr lang="de-DE" sz="2400" b="0" i="0" u="none" strike="noStrike" cap="none" dirty="0">
                <a:solidFill>
                  <a:srgbClr val="000000"/>
                </a:solidFill>
                <a:latin typeface="Arial"/>
                <a:ea typeface="Arial"/>
                <a:cs typeface="Arial"/>
                <a:sym typeface="Arial"/>
              </a:rPr>
              <a:t>Στην έννοια της ανεστραμμένης τάξης, είναι επίσης σημαντικό να χρησιμοποιούνται ποικίλες μορφές εργασιών για την αξιολόγηση διαφορετικών δεξιοτήτων και γνώσεων. </a:t>
            </a:r>
            <a:endParaRPr sz="2400" b="0" i="0" u="none" strike="noStrike" cap="none" dirty="0">
              <a:solidFill>
                <a:srgbClr val="000000"/>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Κριτήρια αξιολόγησης και βαθμολόγηση: </a:t>
            </a:r>
            <a:r>
              <a:rPr lang="de-DE" sz="2400" b="0" i="0" u="none" strike="noStrike" cap="none" dirty="0">
                <a:solidFill>
                  <a:srgbClr val="000000"/>
                </a:solidFill>
                <a:latin typeface="Arial"/>
                <a:ea typeface="Arial"/>
                <a:cs typeface="Arial"/>
                <a:sym typeface="Arial"/>
              </a:rPr>
              <a:t>Ο καθορισμός σαφών κριτηρίων αξιολόγησης και κλιμάκων βαθμολόγησης είναι επίσης σημαντικός στην ιδέα της ανεστραμμένης τάξης, προκειμένου να καταστεί δυνατή η αντικειμενική και δίκαιη αξιολόγηση των απαντήσεων.</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sng" strike="noStrike" cap="none" dirty="0">
                <a:solidFill>
                  <a:srgbClr val="000000"/>
                </a:solidFill>
                <a:latin typeface="Arial"/>
                <a:ea typeface="Arial"/>
                <a:cs typeface="Arial"/>
                <a:sym typeface="Arial"/>
              </a:rPr>
              <a:t>Ανασκόπηση και ανατροφοδότηση: </a:t>
            </a:r>
            <a:r>
              <a:rPr lang="de-DE" sz="2400" b="0" i="0" u="none" strike="noStrike" cap="none" dirty="0">
                <a:solidFill>
                  <a:srgbClr val="000000"/>
                </a:solidFill>
                <a:latin typeface="Arial"/>
                <a:ea typeface="Arial"/>
                <a:cs typeface="Arial"/>
                <a:sym typeface="Arial"/>
              </a:rPr>
              <a:t>Ακόμα και στην έννοια της ανεστραμμένης τάξης, είναι σημαντικό να επανεξετάζονται τα τεστ διεξοδικά και να δίνεται στους μαθητές εποικοδομητική ανατροφοδότηση.</a:t>
            </a: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5325DF8C-3A85-92FA-236A-FC4D4377313E}"/>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5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7" name="Google Shape;757;p5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8" name="Google Shape;758;p5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59" name="Google Shape;759;p5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0" name="Google Shape;760;p5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1" name="Google Shape;761;p5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2" name="Google Shape;762;p5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63" name="Google Shape;763;p51"/>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Αξιολόγηση και αξιολόγηση</a:t>
            </a:r>
            <a:endParaRPr sz="4000" b="0" i="0" u="none" strike="noStrike" cap="none">
              <a:solidFill>
                <a:srgbClr val="033C5B"/>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2287460141"/>
              </p:ext>
            </p:extLst>
          </p:nvPr>
        </p:nvGraphicFramePr>
        <p:xfrm>
          <a:off x="792000" y="3132000"/>
          <a:ext cx="15948000" cy="4755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68" name="Google Shape;768;p5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3" name="Google Shape;385;p29">
            <a:extLst>
              <a:ext uri="{FF2B5EF4-FFF2-40B4-BE49-F238E27FC236}">
                <a16:creationId xmlns:a16="http://schemas.microsoft.com/office/drawing/2014/main" id="{F7DD6C89-42EE-8BEC-A801-3C224E59705E}"/>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4" name="Google Shape;774;p5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5" name="Google Shape;775;p5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6" name="Google Shape;776;p5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7" name="Google Shape;777;p5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8" name="Google Shape;778;p5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79" name="Google Shape;779;p5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0" name="Google Shape;780;p52"/>
          <p:cNvSpPr txBox="1"/>
          <p:nvPr/>
        </p:nvSpPr>
        <p:spPr>
          <a:xfrm>
            <a:off x="792000" y="1548000"/>
            <a:ext cx="15948000" cy="612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Συζητήσεις με τους μαθητές σχετικά με την επικείμενη αξιολόγηση </a:t>
            </a:r>
            <a:endParaRPr/>
          </a:p>
        </p:txBody>
      </p:sp>
      <p:sp>
        <p:nvSpPr>
          <p:cNvPr id="784" name="Google Shape;784;p5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85" name="Google Shape;785;p52"/>
          <p:cNvSpPr txBox="1"/>
          <p:nvPr/>
        </p:nvSpPr>
        <p:spPr>
          <a:xfrm>
            <a:off x="792000" y="3132000"/>
            <a:ext cx="15948000" cy="35855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Wingdings" panose="05000000000000000000" pitchFamily="2" charset="2"/>
              <a:buChar char="Ø"/>
            </a:pPr>
            <a:r>
              <a:rPr lang="de-DE" sz="2400" b="0" i="0" u="none" strike="noStrike" cap="none" dirty="0">
                <a:solidFill>
                  <a:srgbClr val="000000"/>
                </a:solidFill>
                <a:latin typeface="Arial"/>
                <a:ea typeface="Arial"/>
                <a:cs typeface="Arial"/>
                <a:sym typeface="Arial"/>
              </a:rPr>
              <a:t>Κατά τη διάρκεια της συζήτησης σχετικά με τα κριτήρια και τις διαδικασίες αξιολόγησης, οι εκπαιδευόμενοι αποκτούν </a:t>
            </a:r>
            <a:r>
              <a:rPr lang="de-DE" sz="2400" b="1" i="0" u="none" strike="noStrike" cap="none" dirty="0">
                <a:solidFill>
                  <a:srgbClr val="000000"/>
                </a:solidFill>
                <a:latin typeface="Arial"/>
                <a:ea typeface="Arial"/>
                <a:cs typeface="Arial"/>
                <a:sym typeface="Arial"/>
              </a:rPr>
              <a:t>σαφή εικόνα του τι αναμένεται από αυτούς</a:t>
            </a:r>
            <a:r>
              <a:rPr lang="de-DE" sz="2400" b="0" i="0" u="none" strike="noStrike" cap="none" dirty="0">
                <a:solidFill>
                  <a:srgbClr val="000000"/>
                </a:solidFill>
                <a:latin typeface="Arial"/>
                <a:ea typeface="Arial"/>
                <a:cs typeface="Arial"/>
                <a:sym typeface="Arial"/>
              </a:rPr>
              <a:t>. Καταλαβαίνουν ποιες δεξιότητες και γνώσεις αξιολογούνται και πώς πραγματοποιείται η αξιολόγηση. </a:t>
            </a:r>
            <a:endParaRPr dirty="0"/>
          </a:p>
          <a:p>
            <a:pPr marR="0" lvl="0" algn="l" rtl="0">
              <a:spcBef>
                <a:spcPts val="0"/>
              </a:spcBef>
              <a:spcAft>
                <a:spcPts val="0"/>
              </a:spcAft>
              <a:buClr>
                <a:srgbClr val="000000"/>
              </a:buClr>
              <a:buSzPts val="2400"/>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Wingdings" panose="05000000000000000000" pitchFamily="2" charset="2"/>
              <a:buChar char="Ø"/>
            </a:pPr>
            <a:r>
              <a:rPr lang="de-DE" sz="2400" b="0" i="0" u="none" strike="noStrike" cap="none" dirty="0">
                <a:solidFill>
                  <a:srgbClr val="000000"/>
                </a:solidFill>
                <a:latin typeface="Arial"/>
                <a:ea typeface="Arial"/>
                <a:cs typeface="Arial"/>
                <a:sym typeface="Arial"/>
              </a:rPr>
              <a:t>Τα κίνητρα και οι σαφείς στόχοι είναι πολύ σημαντικά. Εάν οι εκπαιδευόμενοι κατανοήσουν πώς αξιολογείται η απόδοσή τους, μπορούν να </a:t>
            </a:r>
            <a:r>
              <a:rPr lang="de-DE" sz="2400" b="1" i="0" u="none" strike="noStrike" cap="none" dirty="0">
                <a:solidFill>
                  <a:srgbClr val="000000"/>
                </a:solidFill>
                <a:latin typeface="Arial"/>
                <a:ea typeface="Arial"/>
                <a:cs typeface="Arial"/>
                <a:sym typeface="Arial"/>
              </a:rPr>
              <a:t>θέσουν καλύτερα τους στόχους τους και να παραμείνουν παρακινημένοι</a:t>
            </a:r>
            <a:r>
              <a:rPr lang="de-DE" sz="2400" b="0" i="0" u="none" strike="noStrike" cap="none" dirty="0">
                <a:solidFill>
                  <a:srgbClr val="000000"/>
                </a:solidFill>
                <a:latin typeface="Arial"/>
                <a:ea typeface="Arial"/>
                <a:cs typeface="Arial"/>
                <a:sym typeface="Arial"/>
              </a:rPr>
              <a:t>. Γνωρίζουν ποιους τομείς πρέπει να βελτιώσουν και μπορούν να εργαστούν συγκεκριμένα για τη βελτίωση της απόδοσής τους.</a:t>
            </a:r>
            <a:endParaRPr sz="2400" b="0" i="0" u="none" strike="noStrike" cap="none" dirty="0">
              <a:solidFill>
                <a:srgbClr val="000000"/>
              </a:solidFill>
              <a:latin typeface="Arial"/>
              <a:ea typeface="Arial"/>
              <a:cs typeface="Arial"/>
              <a:sym typeface="Arial"/>
            </a:endParaRPr>
          </a:p>
          <a:p>
            <a:pPr marR="0" lvl="0" algn="l" rtl="0">
              <a:spcBef>
                <a:spcPts val="0"/>
              </a:spcBef>
              <a:spcAft>
                <a:spcPts val="0"/>
              </a:spcAft>
              <a:buClr>
                <a:srgbClr val="000000"/>
              </a:buClr>
              <a:buSzPts val="2400"/>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Wingdings" panose="05000000000000000000" pitchFamily="2" charset="2"/>
              <a:buChar char="Ø"/>
            </a:pPr>
            <a:r>
              <a:rPr lang="de-DE" sz="2400" b="0" i="0" u="none" strike="noStrike" cap="none" dirty="0">
                <a:solidFill>
                  <a:srgbClr val="000000"/>
                </a:solidFill>
                <a:latin typeface="Arial"/>
                <a:ea typeface="Arial"/>
                <a:cs typeface="Arial"/>
                <a:sym typeface="Arial"/>
              </a:rPr>
              <a:t>Η επικοινωνία σχετικά με την αξιολόγηση επιτρέπει στους εκπαιδευόμενους </a:t>
            </a:r>
            <a:r>
              <a:rPr lang="de-DE" sz="2400" b="1" i="0" u="none" strike="noStrike" cap="none" dirty="0">
                <a:solidFill>
                  <a:srgbClr val="000000"/>
                </a:solidFill>
                <a:latin typeface="Arial"/>
                <a:ea typeface="Arial"/>
                <a:cs typeface="Arial"/>
                <a:sym typeface="Arial"/>
              </a:rPr>
              <a:t>να λαμβάνουν ανατροφοδότηση και να προβληματίζονται σχετικά με τη μαθησιακή τους διαδικασία.</a:t>
            </a:r>
            <a:r>
              <a:rPr lang="de-DE" sz="2400" b="0" i="0" u="none" strike="noStrike" cap="none" dirty="0">
                <a:solidFill>
                  <a:srgbClr val="000000"/>
                </a:solidFill>
                <a:latin typeface="Arial"/>
                <a:ea typeface="Arial"/>
                <a:cs typeface="Arial"/>
                <a:sym typeface="Arial"/>
              </a:rPr>
              <a:t> Μπορούν να κατανοήσουν ποιους τομείς έχουν ήδη κατακτήσει καλά και σε ποιους υπάρχει ακόμα περιθώριο βελτίωσης. </a:t>
            </a:r>
            <a:endParaRPr sz="2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C3C22798-6B80-6E85-BD06-5528F2065518}"/>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5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1" name="Google Shape;791;p5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2" name="Google Shape;792;p5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3" name="Google Shape;793;p5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4" name="Google Shape;794;p5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5" name="Google Shape;795;p5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6" name="Google Shape;796;p5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97" name="Google Shape;797;p53"/>
          <p:cNvSpPr txBox="1"/>
          <p:nvPr/>
        </p:nvSpPr>
        <p:spPr>
          <a:xfrm>
            <a:off x="792000" y="1548000"/>
            <a:ext cx="12181388" cy="576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Διασφάλιση ποιότητας και συνοπτική αξιολόγηση </a:t>
            </a:r>
            <a:endParaRPr/>
          </a:p>
        </p:txBody>
      </p:sp>
      <p:sp>
        <p:nvSpPr>
          <p:cNvPr id="802" name="Google Shape;802;p5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03" name="Google Shape;803;p53"/>
          <p:cNvSpPr txBox="1"/>
          <p:nvPr/>
        </p:nvSpPr>
        <p:spPr>
          <a:xfrm>
            <a:off x="11546920" y="3683138"/>
            <a:ext cx="5189371" cy="414468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dirty="0">
                <a:solidFill>
                  <a:srgbClr val="000000"/>
                </a:solidFill>
                <a:latin typeface="Arial"/>
                <a:ea typeface="Arial"/>
                <a:cs typeface="Arial"/>
                <a:sym typeface="Arial"/>
              </a:rPr>
              <a:t>Η διασφάλιση της ποιότητας δημιουργεί διαφάνεια, επιτρέποντας στους εκπαιδευόμενους και τους άλλους ενδιαφερόμενους να κατανοήσουν και να κατανοήσουν τη διαδικασία αξιολόγησης. Αυτό δημιουργεί εμπιστοσύνη στην αξιολόγηση και επιτρέπει στους εκπαιδευόμενους να αξιολογούν καλύτερα τις επιδόσεις τους.</a:t>
            </a:r>
            <a:endParaRPr dirty="0"/>
          </a:p>
          <a:p>
            <a:pPr marL="0" marR="0" lvl="0" indent="0" algn="ctr" rtl="0">
              <a:spcBef>
                <a:spcPts val="0"/>
              </a:spcBef>
              <a:spcAft>
                <a:spcPts val="0"/>
              </a:spcAft>
              <a:buNone/>
            </a:pPr>
            <a:r>
              <a:rPr lang="de-DE" sz="2400" dirty="0">
                <a:solidFill>
                  <a:srgbClr val="000000"/>
                </a:solidFill>
                <a:latin typeface="Arial"/>
                <a:ea typeface="Arial"/>
                <a:cs typeface="Arial"/>
                <a:sym typeface="Arial"/>
              </a:rPr>
              <a:t>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p:txBody>
      </p:sp>
      <p:sp>
        <p:nvSpPr>
          <p:cNvPr id="804" name="Google Shape;804;p53"/>
          <p:cNvSpPr txBox="1"/>
          <p:nvPr/>
        </p:nvSpPr>
        <p:spPr>
          <a:xfrm>
            <a:off x="6182920" y="3683138"/>
            <a:ext cx="5292000" cy="414468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dirty="0">
                <a:solidFill>
                  <a:srgbClr val="000000"/>
                </a:solidFill>
                <a:latin typeface="Arial"/>
                <a:ea typeface="Arial"/>
                <a:cs typeface="Arial"/>
                <a:sym typeface="Arial"/>
              </a:rPr>
              <a:t>Η διασφάλιση της ποιότητας διασφαλίζει ότι τα εργαλεία και οι διαδικασίες αξιολόγησης είναι έγκυρα, δηλαδή ότι πράγματι μετρούν αυτό που υποτίθεται ότι μετρούν. Αυτό διασφαλίζει ότι τα αποτελέσματα της αξιολόγησης έχουν νόημα και σημασία.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p:txBody>
      </p:sp>
      <p:sp>
        <p:nvSpPr>
          <p:cNvPr id="805" name="Google Shape;805;p53"/>
          <p:cNvSpPr txBox="1"/>
          <p:nvPr/>
        </p:nvSpPr>
        <p:spPr>
          <a:xfrm>
            <a:off x="818920" y="3683138"/>
            <a:ext cx="5261371" cy="414468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68000" rIns="91425" bIns="45700" anchor="t" anchorCtr="0">
            <a:noAutofit/>
          </a:bodyPr>
          <a:lstStyle/>
          <a:p>
            <a:pPr marL="0" marR="0" lvl="0" indent="0" algn="ctr" rtl="0">
              <a:spcBef>
                <a:spcPts val="0"/>
              </a:spcBef>
              <a:spcAft>
                <a:spcPts val="0"/>
              </a:spcAft>
              <a:buNone/>
            </a:pPr>
            <a:r>
              <a:rPr lang="de-DE" sz="2400" dirty="0">
                <a:solidFill>
                  <a:srgbClr val="000000"/>
                </a:solidFill>
                <a:latin typeface="Arial"/>
                <a:ea typeface="Arial"/>
                <a:cs typeface="Arial"/>
                <a:sym typeface="Arial"/>
              </a:rPr>
              <a:t>Η διασφάλιση της ποιότητας διασφαλίζει ότι η αξιολόγηση είναι αντικειμενική και δίκαιη. Αυτό σημαίνει ότι όλοι οι μαθητές αξιολογούνται με τα ίδια κριτήρια και ότι αποφεύγονται οι προσωπικές προκαταλήψεις ή μεροληψίες.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p:txBody>
      </p:sp>
      <p:sp>
        <p:nvSpPr>
          <p:cNvPr id="806" name="Google Shape;806;p53"/>
          <p:cNvSpPr/>
          <p:nvPr/>
        </p:nvSpPr>
        <p:spPr>
          <a:xfrm>
            <a:off x="818920" y="3179138"/>
            <a:ext cx="5292000" cy="720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solidFill>
                  <a:srgbClr val="000000"/>
                </a:solidFill>
                <a:latin typeface="Arial"/>
                <a:ea typeface="Arial"/>
                <a:cs typeface="Arial"/>
                <a:sym typeface="Arial"/>
              </a:rPr>
              <a:t>Αντικειμενικότητα:</a:t>
            </a:r>
            <a:endParaRPr sz="2600" b="1">
              <a:solidFill>
                <a:schemeClr val="dk1"/>
              </a:solidFill>
              <a:latin typeface="Arial"/>
              <a:ea typeface="Arial"/>
              <a:cs typeface="Arial"/>
              <a:sym typeface="Arial"/>
            </a:endParaRPr>
          </a:p>
        </p:txBody>
      </p:sp>
      <p:sp>
        <p:nvSpPr>
          <p:cNvPr id="807" name="Google Shape;807;p53"/>
          <p:cNvSpPr/>
          <p:nvPr/>
        </p:nvSpPr>
        <p:spPr>
          <a:xfrm>
            <a:off x="6182920" y="3179138"/>
            <a:ext cx="5292000" cy="720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solidFill>
                  <a:srgbClr val="000000"/>
                </a:solidFill>
                <a:latin typeface="Arial"/>
                <a:ea typeface="Arial"/>
                <a:cs typeface="Arial"/>
                <a:sym typeface="Arial"/>
              </a:rPr>
              <a:t>Εγκυρότητα: </a:t>
            </a:r>
            <a:endParaRPr sz="2600" b="1">
              <a:solidFill>
                <a:schemeClr val="dk1"/>
              </a:solidFill>
              <a:latin typeface="Arial"/>
              <a:ea typeface="Arial"/>
              <a:cs typeface="Arial"/>
              <a:sym typeface="Arial"/>
            </a:endParaRPr>
          </a:p>
        </p:txBody>
      </p:sp>
      <p:sp>
        <p:nvSpPr>
          <p:cNvPr id="808" name="Google Shape;808;p53"/>
          <p:cNvSpPr/>
          <p:nvPr/>
        </p:nvSpPr>
        <p:spPr>
          <a:xfrm>
            <a:off x="11546920" y="3179138"/>
            <a:ext cx="5292000" cy="720000"/>
          </a:xfrm>
          <a:prstGeom prst="roundRect">
            <a:avLst>
              <a:gd name="adj" fmla="val 16667"/>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a:solidFill>
                  <a:srgbClr val="000000"/>
                </a:solidFill>
                <a:latin typeface="Arial"/>
                <a:ea typeface="Arial"/>
                <a:cs typeface="Arial"/>
                <a:sym typeface="Arial"/>
              </a:rPr>
              <a:t>Διαφάνεια:</a:t>
            </a:r>
            <a:endParaRPr sz="2600" b="1">
              <a:solidFill>
                <a:schemeClr val="dk1"/>
              </a:solidFill>
              <a:latin typeface="Arial"/>
              <a:ea typeface="Arial"/>
              <a:cs typeface="Arial"/>
              <a:sym typeface="Arial"/>
            </a:endParaRPr>
          </a:p>
        </p:txBody>
      </p:sp>
      <p:grpSp>
        <p:nvGrpSpPr>
          <p:cNvPr id="21" name="Group 20"/>
          <p:cNvGrpSpPr/>
          <p:nvPr/>
        </p:nvGrpSpPr>
        <p:grpSpPr>
          <a:xfrm>
            <a:off x="602293" y="8374276"/>
            <a:ext cx="17358880" cy="2331172"/>
            <a:chOff x="559140" y="8374275"/>
            <a:chExt cx="17358880" cy="2331172"/>
          </a:xfrm>
        </p:grpSpPr>
        <p:sp>
          <p:nvSpPr>
            <p:cNvPr id="22"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5" name="Picture 24">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EC5DD098-2C69-3C0A-0718-35A0C3D2E307}"/>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5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4" name="Google Shape;814;p5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5" name="Google Shape;815;p5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6" name="Google Shape;816;p5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7" name="Google Shape;817;p5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8" name="Google Shape;818;p5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9" name="Google Shape;819;p5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0" name="Google Shape;820;p54"/>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Πρακτικές συμβουλές για τη συνεχή βελτίωση των διαδικασιών συνοπτικής αξιολόγησης </a:t>
            </a:r>
            <a:endParaRPr dirty="0"/>
          </a:p>
        </p:txBody>
      </p:sp>
      <p:sp>
        <p:nvSpPr>
          <p:cNvPr id="824" name="Google Shape;824;p5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5" name="Google Shape;825;p54"/>
          <p:cNvSpPr txBox="1"/>
          <p:nvPr/>
        </p:nvSpPr>
        <p:spPr>
          <a:xfrm>
            <a:off x="792000" y="2919914"/>
            <a:ext cx="10207485" cy="4716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000000"/>
              </a:buClr>
              <a:buSzPts val="2400"/>
              <a:buFont typeface="Arial"/>
              <a:buNone/>
            </a:pPr>
            <a:r>
              <a:rPr lang="de-DE" sz="2200" b="1" i="1" u="sng" strike="noStrike" cap="none" dirty="0">
                <a:solidFill>
                  <a:srgbClr val="000000"/>
                </a:solidFill>
                <a:sym typeface="Arial"/>
              </a:rPr>
              <a:t>1. Πάρτε ανατροφοδότηση από τους μαθητές: </a:t>
            </a:r>
            <a:r>
              <a:rPr lang="de-DE" sz="2200" b="0" i="0" u="none" strike="noStrike" cap="none" dirty="0">
                <a:solidFill>
                  <a:srgbClr val="000000"/>
                </a:solidFill>
                <a:sym typeface="Arial"/>
              </a:rPr>
              <a:t>Ρωτήστε τους εκπαιδευόμενους σχετικά με τις εμπειρίες τους από τις διαδικασίες αξιολόγησης και ζητήστε τα σχόλιά τους</a:t>
            </a:r>
            <a:endParaRPr sz="2200" dirty="0"/>
          </a:p>
          <a:p>
            <a:pPr marL="0" marR="0" lvl="0" indent="0" algn="just" rtl="0">
              <a:spcBef>
                <a:spcPts val="0"/>
              </a:spcBef>
              <a:spcAft>
                <a:spcPts val="0"/>
              </a:spcAft>
              <a:buClr>
                <a:srgbClr val="000000"/>
              </a:buClr>
              <a:buSzPts val="2400"/>
              <a:buFont typeface="Arial"/>
              <a:buNone/>
            </a:pPr>
            <a:r>
              <a:rPr lang="de-DE" sz="2200" b="0" i="0" u="none" strike="noStrike" cap="none" dirty="0">
                <a:solidFill>
                  <a:srgbClr val="000000"/>
                </a:solidFill>
                <a:sym typeface="Arial"/>
              </a:rPr>
              <a:t> </a:t>
            </a:r>
            <a:endParaRPr sz="2200" b="0" i="0" u="none" strike="noStrike" cap="none" dirty="0">
              <a:solidFill>
                <a:srgbClr val="000000"/>
              </a:solidFill>
              <a:sym typeface="Arial"/>
            </a:endParaRPr>
          </a:p>
          <a:p>
            <a:pPr marL="0" marR="0" lvl="0" indent="0" algn="just" rtl="0">
              <a:spcBef>
                <a:spcPts val="0"/>
              </a:spcBef>
              <a:spcAft>
                <a:spcPts val="0"/>
              </a:spcAft>
              <a:buClr>
                <a:srgbClr val="000000"/>
              </a:buClr>
              <a:buSzPts val="2400"/>
              <a:buFont typeface="Arial"/>
              <a:buNone/>
            </a:pPr>
            <a:r>
              <a:rPr lang="de-DE" sz="2200" b="1" i="1" u="sng" dirty="0"/>
              <a:t>2. Επανεξέταση των κριτηρίων αξιολόγησης: </a:t>
            </a:r>
            <a:r>
              <a:rPr lang="de-DE" sz="2200" b="0" i="0" u="none" strike="noStrike" cap="none" dirty="0">
                <a:solidFill>
                  <a:srgbClr val="000000"/>
                </a:solidFill>
                <a:sym typeface="Arial"/>
              </a:rPr>
              <a:t>Να επανεξετάζετε τακτικά τα κριτήρια αξιολόγησης για να διασφαλίζετε ότι ταιριάζουν με τους μαθησιακούς στόχους και το περιεχόμενο του μαθήματος. </a:t>
            </a:r>
            <a:endParaRPr sz="2200" dirty="0"/>
          </a:p>
          <a:p>
            <a:pPr marL="0" marR="0" lvl="0" indent="0" algn="just" rtl="0">
              <a:spcBef>
                <a:spcPts val="0"/>
              </a:spcBef>
              <a:spcAft>
                <a:spcPts val="0"/>
              </a:spcAft>
              <a:buClr>
                <a:schemeClr val="dk1"/>
              </a:buClr>
              <a:buSzPts val="2400"/>
              <a:buFont typeface="Calibri"/>
              <a:buNone/>
            </a:pPr>
            <a:endParaRPr sz="2200" b="0" i="0" u="none" strike="noStrike" cap="none" dirty="0">
              <a:solidFill>
                <a:srgbClr val="000000"/>
              </a:solidFill>
              <a:sym typeface="Arial"/>
            </a:endParaRPr>
          </a:p>
          <a:p>
            <a:pPr marL="0" marR="0" lvl="0" indent="0" algn="just" rtl="0">
              <a:spcBef>
                <a:spcPts val="0"/>
              </a:spcBef>
              <a:spcAft>
                <a:spcPts val="0"/>
              </a:spcAft>
              <a:buClr>
                <a:srgbClr val="000000"/>
              </a:buClr>
              <a:buSzPts val="2400"/>
              <a:buFont typeface="Arial"/>
              <a:buNone/>
            </a:pPr>
            <a:r>
              <a:rPr lang="de-DE" sz="2200" b="1" i="1" u="sng" dirty="0"/>
              <a:t>3. Εκπαίδευση των αξιολογητών: </a:t>
            </a:r>
            <a:r>
              <a:rPr lang="de-DE" sz="2200" b="0" i="0" u="none" strike="noStrike" cap="none" dirty="0">
                <a:solidFill>
                  <a:srgbClr val="000000"/>
                </a:solidFill>
                <a:sym typeface="Arial"/>
              </a:rPr>
              <a:t>Διασφάλιση ότι τα άτομα που διενεργούν τις αξιολογήσεις διαθέτουν τις απαραίτητες γνώσεις και δεξιότητες</a:t>
            </a:r>
            <a:endParaRPr sz="2200" dirty="0"/>
          </a:p>
          <a:p>
            <a:pPr marL="0" marR="0" lvl="0" indent="0" algn="just" rtl="0">
              <a:spcBef>
                <a:spcPts val="0"/>
              </a:spcBef>
              <a:spcAft>
                <a:spcPts val="0"/>
              </a:spcAft>
              <a:buClr>
                <a:srgbClr val="000000"/>
              </a:buClr>
              <a:buSzPts val="2400"/>
              <a:buFont typeface="Arial"/>
              <a:buNone/>
            </a:pPr>
            <a:r>
              <a:rPr lang="de-DE" sz="2200" b="0" i="0" u="none" strike="noStrike" cap="none" dirty="0">
                <a:solidFill>
                  <a:srgbClr val="000000"/>
                </a:solidFill>
                <a:sym typeface="Arial"/>
              </a:rPr>
              <a:t> </a:t>
            </a:r>
            <a:endParaRPr sz="2200" b="0" i="0" u="none" strike="noStrike" cap="none" dirty="0">
              <a:solidFill>
                <a:srgbClr val="000000"/>
              </a:solidFill>
              <a:sym typeface="Arial"/>
            </a:endParaRPr>
          </a:p>
          <a:p>
            <a:pPr marL="0" marR="0" lvl="0" indent="0" algn="just" rtl="0">
              <a:spcBef>
                <a:spcPts val="0"/>
              </a:spcBef>
              <a:spcAft>
                <a:spcPts val="0"/>
              </a:spcAft>
              <a:buClr>
                <a:srgbClr val="000000"/>
              </a:buClr>
              <a:buSzPts val="2400"/>
              <a:buFont typeface="Arial"/>
              <a:buNone/>
            </a:pPr>
            <a:r>
              <a:rPr lang="de-DE" sz="2200" b="1" i="1" u="sng" dirty="0"/>
              <a:t>4. Χρήση της τεχνολογίας: </a:t>
            </a:r>
            <a:r>
              <a:rPr lang="de-DE" sz="2200" b="0" i="0" u="none" strike="noStrike" cap="none" dirty="0">
                <a:solidFill>
                  <a:srgbClr val="000000"/>
                </a:solidFill>
                <a:sym typeface="Arial"/>
              </a:rPr>
              <a:t>Χρήση τεχνολογικών εργαλείων και πλατφορμών για να καταστεί η διαδικασία αξιολόγησης πιο αποτελεσματική και διαφανής. </a:t>
            </a:r>
            <a:endParaRPr sz="2200" dirty="0"/>
          </a:p>
          <a:p>
            <a:pPr marL="0" marR="0" lvl="0" indent="0" algn="just" rtl="0">
              <a:spcBef>
                <a:spcPts val="0"/>
              </a:spcBef>
              <a:spcAft>
                <a:spcPts val="0"/>
              </a:spcAft>
              <a:buClr>
                <a:srgbClr val="000000"/>
              </a:buClr>
              <a:buSzPts val="2400"/>
              <a:buFont typeface="Arial"/>
              <a:buNone/>
            </a:pPr>
            <a:r>
              <a:rPr lang="de-DE" sz="2200" b="0" i="0" u="none" strike="noStrike" cap="none" dirty="0">
                <a:solidFill>
                  <a:srgbClr val="000000"/>
                </a:solidFill>
                <a:sym typeface="Arial"/>
              </a:rPr>
              <a:t> </a:t>
            </a:r>
            <a:endParaRPr sz="2200" b="0" i="0" u="none" strike="noStrike" cap="none" dirty="0">
              <a:solidFill>
                <a:srgbClr val="000000"/>
              </a:solidFill>
              <a:sym typeface="Arial"/>
            </a:endParaRPr>
          </a:p>
          <a:p>
            <a:pPr marL="0" marR="0" lvl="0" indent="0" algn="just" rtl="0">
              <a:spcBef>
                <a:spcPts val="0"/>
              </a:spcBef>
              <a:spcAft>
                <a:spcPts val="0"/>
              </a:spcAft>
              <a:buClr>
                <a:srgbClr val="000000"/>
              </a:buClr>
              <a:buSzPts val="2400"/>
              <a:buFont typeface="Arial"/>
              <a:buNone/>
            </a:pPr>
            <a:r>
              <a:rPr lang="de-DE" sz="2200" b="1" i="1" u="sng" dirty="0"/>
              <a:t>5</a:t>
            </a:r>
            <a:r>
              <a:rPr lang="el-GR" sz="2200" b="1" i="1" u="sng" dirty="0"/>
              <a:t>. </a:t>
            </a:r>
            <a:r>
              <a:rPr lang="de-DE" sz="2200" b="1" i="1" u="sng" dirty="0"/>
              <a:t>Αξιολόγηση και προβληματισμός: </a:t>
            </a:r>
            <a:r>
              <a:rPr lang="de-DE" sz="2200" i="0" strike="noStrike" cap="none" dirty="0">
                <a:solidFill>
                  <a:srgbClr val="000000"/>
                </a:solidFill>
                <a:sym typeface="Arial"/>
              </a:rPr>
              <a:t>Πραγματοποίηση </a:t>
            </a:r>
            <a:r>
              <a:rPr lang="de-DE" sz="2200" b="0" i="0" u="none" strike="noStrike" cap="none" dirty="0">
                <a:solidFill>
                  <a:srgbClr val="000000"/>
                </a:solidFill>
                <a:sym typeface="Arial"/>
              </a:rPr>
              <a:t>τακτικών αξιολογήσεων και προβληματισμών σχετικά με τη διαδικασία αξιολόγησης. </a:t>
            </a:r>
            <a:endParaRPr sz="2200" dirty="0"/>
          </a:p>
          <a:p>
            <a:pPr marL="0" marR="0" lvl="0" indent="0" algn="just"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 name="Picture 1" descr="Maths worksheets, homework's and investiga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83492" y="3323444"/>
            <a:ext cx="5048290" cy="5048290"/>
          </a:xfrm>
          <a:prstGeom prst="rect">
            <a:avLst/>
          </a:prstGeom>
        </p:spPr>
      </p:pic>
      <p:sp>
        <p:nvSpPr>
          <p:cNvPr id="3" name="Google Shape;385;p29">
            <a:extLst>
              <a:ext uri="{FF2B5EF4-FFF2-40B4-BE49-F238E27FC236}">
                <a16:creationId xmlns:a16="http://schemas.microsoft.com/office/drawing/2014/main" id="{15D609BD-5EEF-BE26-2C58-60C5C39ADA82}"/>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1" name="Google Shape;831;p5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2" name="Google Shape;832;p5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3" name="Google Shape;833;p5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4" name="Google Shape;834;p5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5" name="Google Shape;835;p5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6" name="Google Shape;836;p5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7" name="Google Shape;837;p55"/>
          <p:cNvSpPr txBox="1"/>
          <p:nvPr/>
        </p:nvSpPr>
        <p:spPr>
          <a:xfrm>
            <a:off x="792000" y="1548000"/>
            <a:ext cx="15948000"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Δύο προκλήσεις στην αθροιστική αξιολόγηση των προσεγγίσεων της ανεστραμμένης τάξης</a:t>
            </a:r>
            <a:endParaRPr sz="4000" b="0" i="0" u="none" strike="noStrike" cap="none">
              <a:solidFill>
                <a:srgbClr val="033C5B"/>
              </a:solidFill>
              <a:latin typeface="Arial"/>
              <a:ea typeface="Arial"/>
              <a:cs typeface="Arial"/>
              <a:sym typeface="Arial"/>
            </a:endParaRPr>
          </a:p>
        </p:txBody>
      </p:sp>
      <p:sp>
        <p:nvSpPr>
          <p:cNvPr id="841" name="Google Shape;841;p5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42" name="Google Shape;842;p55"/>
          <p:cNvSpPr txBox="1"/>
          <p:nvPr/>
        </p:nvSpPr>
        <p:spPr>
          <a:xfrm>
            <a:off x="710702" y="3132000"/>
            <a:ext cx="8001298" cy="410278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spcFirstLastPara="1" wrap="square" lIns="91425" tIns="72000" rIns="91425" bIns="72000" anchor="t" anchorCtr="0">
            <a:noAutofit/>
          </a:bodyPr>
          <a:lstStyle/>
          <a:p>
            <a:pPr marL="0" marR="0" lvl="0" indent="0" algn="ctr" rtl="0">
              <a:spcBef>
                <a:spcPts val="0"/>
              </a:spcBef>
              <a:spcAft>
                <a:spcPts val="0"/>
              </a:spcAft>
              <a:buNone/>
            </a:pPr>
            <a:r>
              <a:rPr lang="de-DE" sz="2400" b="1" i="0" u="none" strike="noStrike" cap="none" dirty="0">
                <a:solidFill>
                  <a:srgbClr val="000000"/>
                </a:solidFill>
                <a:latin typeface="Arial"/>
                <a:ea typeface="Arial"/>
                <a:cs typeface="Arial"/>
                <a:sym typeface="Arial"/>
              </a:rPr>
              <a:t>Διαχείριση χρόνου:</a:t>
            </a:r>
            <a:endParaRPr dirty="0"/>
          </a:p>
          <a:p>
            <a:pPr marL="0" marR="0" lvl="0" indent="0" algn="ctr" rtl="0">
              <a:spcBef>
                <a:spcPts val="0"/>
              </a:spcBef>
              <a:spcAft>
                <a:spcPts val="0"/>
              </a:spcAft>
              <a:buNone/>
            </a:pPr>
            <a:r>
              <a:rPr lang="de-DE" sz="2400" b="0" i="0" u="none" strike="noStrike" cap="none" dirty="0">
                <a:solidFill>
                  <a:srgbClr val="000000"/>
                </a:solidFill>
                <a:latin typeface="Arial"/>
                <a:ea typeface="Arial"/>
                <a:cs typeface="Arial"/>
                <a:sym typeface="Arial"/>
              </a:rPr>
              <a:t> </a:t>
            </a:r>
            <a:endParaRPr dirty="0"/>
          </a:p>
          <a:p>
            <a:pPr marL="0" marR="0" lvl="0" indent="0" algn="ctr" rtl="0">
              <a:spcBef>
                <a:spcPts val="0"/>
              </a:spcBef>
              <a:spcAft>
                <a:spcPts val="0"/>
              </a:spcAft>
              <a:buNone/>
            </a:pPr>
            <a:r>
              <a:rPr lang="de-DE" sz="2400" b="0" i="0" u="none" strike="noStrike" cap="none" dirty="0">
                <a:solidFill>
                  <a:srgbClr val="000000"/>
                </a:solidFill>
                <a:latin typeface="Arial"/>
                <a:ea typeface="Arial"/>
                <a:cs typeface="Arial"/>
                <a:sym typeface="Arial"/>
              </a:rPr>
              <a:t>Μια πρόκληση με την αθροιστική αξιολόγηση στη μάθηση με εναλλασσόμενη τάξη είναι να υπάρχει αρκετός χρόνος για την αξιολόγηση των μαθησιακών αποτελεσμάτων όλων των μαθητών. Καθώς οι εκπαιδευόμενοι στην ανεστραμμένη τάξη μαθαίνουν ανεξάρτητα και καταναλώνουν το περιεχόμενο εκτός της τάξης, μπορεί να είναι δύσκολο να βρεθεί αρκετός χρόνος για να αξιολογηθούν όλοι οι εκπαιδευόμενοι ξεχωριστά.</a:t>
            </a:r>
            <a:endParaRPr dirty="0"/>
          </a:p>
        </p:txBody>
      </p:sp>
      <p:sp>
        <p:nvSpPr>
          <p:cNvPr id="843" name="Google Shape;843;p55"/>
          <p:cNvSpPr txBox="1"/>
          <p:nvPr/>
        </p:nvSpPr>
        <p:spPr>
          <a:xfrm>
            <a:off x="8738702" y="3132000"/>
            <a:ext cx="8001298" cy="410278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spcFirstLastPara="1" wrap="square" lIns="91425" tIns="72000" rIns="91425" bIns="72000" anchor="t" anchorCtr="0">
            <a:noAutofit/>
          </a:bodyPr>
          <a:lstStyle/>
          <a:p>
            <a:pPr marL="0" marR="0" lvl="0" indent="0" algn="ctr" rtl="0">
              <a:spcBef>
                <a:spcPts val="0"/>
              </a:spcBef>
              <a:spcAft>
                <a:spcPts val="0"/>
              </a:spcAft>
              <a:buNone/>
            </a:pPr>
            <a:r>
              <a:rPr lang="de-DE" sz="2400" b="1" i="0" u="none" strike="noStrike" cap="none" dirty="0">
                <a:solidFill>
                  <a:srgbClr val="000000"/>
                </a:solidFill>
                <a:latin typeface="Arial"/>
                <a:ea typeface="Arial"/>
                <a:cs typeface="Arial"/>
                <a:sym typeface="Arial"/>
              </a:rPr>
              <a:t>Τυποποίηση της αξιολόγησης: </a:t>
            </a:r>
            <a:endParaRPr dirty="0"/>
          </a:p>
          <a:p>
            <a:pPr marL="0" marR="0" lvl="0" indent="0" algn="ctr" rtl="0">
              <a:spcBef>
                <a:spcPts val="0"/>
              </a:spcBef>
              <a:spcAft>
                <a:spcPts val="0"/>
              </a:spcAft>
              <a:buNone/>
            </a:pPr>
            <a:endParaRPr sz="2400" dirty="0">
              <a:solidFill>
                <a:srgbClr val="000000"/>
              </a:solidFill>
              <a:latin typeface="Arial"/>
              <a:ea typeface="Arial"/>
              <a:cs typeface="Arial"/>
              <a:sym typeface="Arial"/>
            </a:endParaRPr>
          </a:p>
          <a:p>
            <a:pPr marL="0" marR="0" lvl="0" indent="0" algn="ctr" rtl="0">
              <a:spcBef>
                <a:spcPts val="0"/>
              </a:spcBef>
              <a:spcAft>
                <a:spcPts val="0"/>
              </a:spcAft>
              <a:buNone/>
            </a:pPr>
            <a:r>
              <a:rPr lang="de-DE" sz="2400" b="0" i="0" u="none" strike="noStrike" cap="none" dirty="0">
                <a:solidFill>
                  <a:srgbClr val="000000"/>
                </a:solidFill>
                <a:latin typeface="Arial"/>
                <a:ea typeface="Arial"/>
                <a:cs typeface="Arial"/>
                <a:sym typeface="Arial"/>
              </a:rPr>
              <a:t>Μια άλλη πρόκληση είναι η τυποποίηση της αξιολόγησης για να διασφαλιστεί η αντικειμενικότητα και η δικαιοσύνη. Καθώς οι μαθητές στην ανεστραμμένη τάξη μπορεί να έχουν διαφορετικές μαθησιακές διαδρομές και ταχύτητες, μπορεί να είναι δύσκολο να πραγματοποιηθεί μια τυποποιημένη αξιολόγηση για όλους τους μαθητές. </a:t>
            </a:r>
            <a:endParaRPr sz="2400" b="0" i="0" u="none" strike="noStrike" cap="none" dirty="0">
              <a:solidFill>
                <a:srgbClr val="000000"/>
              </a:solidFill>
              <a:latin typeface="Arial"/>
              <a:ea typeface="Arial"/>
              <a:cs typeface="Arial"/>
              <a:sym typeface="Arial"/>
            </a:endParaRPr>
          </a:p>
        </p:txBody>
      </p:sp>
      <p:grpSp>
        <p:nvGrpSpPr>
          <p:cNvPr id="16" name="Group 15"/>
          <p:cNvGrpSpPr/>
          <p:nvPr/>
        </p:nvGrpSpPr>
        <p:grpSpPr>
          <a:xfrm>
            <a:off x="602293" y="8374276"/>
            <a:ext cx="17358880" cy="2331172"/>
            <a:chOff x="559140" y="8374275"/>
            <a:chExt cx="17358880" cy="2331172"/>
          </a:xfrm>
        </p:grpSpPr>
        <p:sp>
          <p:nvSpPr>
            <p:cNvPr id="1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 name="Picture 1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B674C9FE-C6D5-1331-842A-C8D6536F52DA}"/>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5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1" name="Google Shape;831;p5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2" name="Google Shape;832;p5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3" name="Google Shape;833;p5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4" name="Google Shape;834;p5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5" name="Google Shape;835;p5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6" name="Google Shape;836;p5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37" name="Google Shape;837;p55"/>
          <p:cNvSpPr txBox="1"/>
          <p:nvPr/>
        </p:nvSpPr>
        <p:spPr>
          <a:xfrm>
            <a:off x="1152220" y="4456758"/>
            <a:ext cx="6481636"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Μια γρήγορη επισκόπηση και πρακτικά παραδείγματα:</a:t>
            </a:r>
            <a:endParaRPr sz="4000" b="0" i="0" u="none" strike="noStrike" cap="none" dirty="0">
              <a:solidFill>
                <a:srgbClr val="033C5B"/>
              </a:solidFill>
              <a:latin typeface="Arial"/>
              <a:ea typeface="Arial"/>
              <a:cs typeface="Arial"/>
              <a:sym typeface="Arial"/>
            </a:endParaRPr>
          </a:p>
        </p:txBody>
      </p:sp>
      <p:sp>
        <p:nvSpPr>
          <p:cNvPr id="841" name="Google Shape;841;p5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6" name="Group 15"/>
          <p:cNvGrpSpPr/>
          <p:nvPr/>
        </p:nvGrpSpPr>
        <p:grpSpPr>
          <a:xfrm>
            <a:off x="602293" y="8374276"/>
            <a:ext cx="17358880" cy="2331172"/>
            <a:chOff x="559140" y="8374275"/>
            <a:chExt cx="17358880" cy="2331172"/>
          </a:xfrm>
        </p:grpSpPr>
        <p:sp>
          <p:nvSpPr>
            <p:cNvPr id="1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 name="Picture 1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0602" y="2316094"/>
            <a:ext cx="10058400" cy="5418638"/>
          </a:xfrm>
          <a:prstGeom prst="rect">
            <a:avLst/>
          </a:prstGeom>
        </p:spPr>
      </p:pic>
      <p:pic>
        <p:nvPicPr>
          <p:cNvPr id="3" name="Picture 2" descr="Button &lt;strong&gt;Video&lt;/strong&gt; &lt;strong&gt;Play&lt;/strong&gt; · Free vector graphic on Pixabay">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9982" y="6064952"/>
            <a:ext cx="2306782" cy="2306782"/>
          </a:xfrm>
          <a:prstGeom prst="rect">
            <a:avLst/>
          </a:prstGeom>
        </p:spPr>
      </p:pic>
      <p:sp>
        <p:nvSpPr>
          <p:cNvPr id="4" name="Google Shape;385;p29">
            <a:extLst>
              <a:ext uri="{FF2B5EF4-FFF2-40B4-BE49-F238E27FC236}">
                <a16:creationId xmlns:a16="http://schemas.microsoft.com/office/drawing/2014/main" id="{88666FFA-2161-5EAF-ED5E-E2754EAF5F7C}"/>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4118963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34"/>
        <p:cNvGrpSpPr/>
        <p:nvPr/>
      </p:nvGrpSpPr>
      <p:grpSpPr>
        <a:xfrm>
          <a:off x="0" y="0"/>
          <a:ext cx="0" cy="0"/>
          <a:chOff x="0" y="0"/>
          <a:chExt cx="0" cy="0"/>
        </a:xfrm>
      </p:grpSpPr>
      <p:sp>
        <p:nvSpPr>
          <p:cNvPr id="1035" name="Google Shape;1035;p6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6" name="Google Shape;1036;p6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7" name="Google Shape;1037;p6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38" name="Google Shape;1038;p6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1" name="Google Shape;1041;p6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2" name="Google Shape;1042;p66"/>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3" name="Google Shape;1043;p66"/>
          <p:cNvSpPr txBox="1"/>
          <p:nvPr/>
        </p:nvSpPr>
        <p:spPr>
          <a:xfrm>
            <a:off x="3058697" y="773904"/>
            <a:ext cx="13265244" cy="99120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Δραστηριότητα αναστοχασμού</a:t>
            </a:r>
            <a:endParaRPr/>
          </a:p>
        </p:txBody>
      </p:sp>
      <p:sp>
        <p:nvSpPr>
          <p:cNvPr id="1044" name="Google Shape;1044;p66"/>
          <p:cNvSpPr txBox="1"/>
          <p:nvPr/>
        </p:nvSpPr>
        <p:spPr>
          <a:xfrm>
            <a:off x="3058697" y="2734165"/>
            <a:ext cx="11844880" cy="5100849"/>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121212"/>
              </a:buClr>
              <a:buSzPts val="2400"/>
              <a:buFont typeface="Arial"/>
              <a:buAutoNum type="arabicPeriod"/>
            </a:pPr>
            <a:r>
              <a:rPr lang="de-DE" sz="2400" dirty="0">
                <a:solidFill>
                  <a:srgbClr val="121212"/>
                </a:solidFill>
                <a:latin typeface="Arial"/>
                <a:ea typeface="Arial"/>
                <a:cs typeface="Arial"/>
                <a:sym typeface="Arial"/>
              </a:rPr>
              <a:t>Με ποιους τρόπους θα προετοιμάζατε τους μαθητές για να μεγιστοποιήσετε τα οφέλη που παρέχουν οι αξιολογήσεις; </a:t>
            </a:r>
            <a:endParaRPr sz="2400" b="0" i="0" u="none" strike="noStrike" cap="none"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Arial"/>
              <a:buAutoNum type="arabicPeriod"/>
            </a:pPr>
            <a:r>
              <a:rPr lang="de-DE" sz="2400" dirty="0">
                <a:solidFill>
                  <a:srgbClr val="121212"/>
                </a:solidFill>
                <a:latin typeface="Arial"/>
                <a:ea typeface="Arial"/>
                <a:cs typeface="Arial"/>
                <a:sym typeface="Arial"/>
              </a:rPr>
              <a:t>Πώς συγκρίνεται η διαμορφωτική αξιολόγηση στην τάξη με τις διαμορφωτικές αξιολογήσεις κατά τη διάρκεια της ατομικής μάθησης;</a:t>
            </a:r>
            <a:endParaRPr sz="2400" b="0" i="0" u="none" strike="noStrike" cap="none"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Arial"/>
              <a:buAutoNum type="arabicPeriod"/>
            </a:pPr>
            <a:r>
              <a:rPr lang="de-DE" sz="2400" dirty="0">
                <a:solidFill>
                  <a:srgbClr val="121212"/>
                </a:solidFill>
                <a:latin typeface="Arial"/>
                <a:ea typeface="Arial"/>
                <a:cs typeface="Arial"/>
                <a:sym typeface="Arial"/>
              </a:rPr>
              <a:t>Πώς θα οργανώνατε την ανεστραμμένη τάξη ώστε να προετοιμάσετε καλύτερα τους μαθητές σας για μια τελική συνοπτική αξιολόγηση και πότε; </a:t>
            </a:r>
            <a:endParaRPr sz="2400"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Arial"/>
              <a:buAutoNum type="arabicPeriod"/>
            </a:pPr>
            <a:r>
              <a:rPr lang="de-DE" sz="2400" dirty="0">
                <a:solidFill>
                  <a:srgbClr val="121212"/>
                </a:solidFill>
                <a:latin typeface="Arial"/>
                <a:ea typeface="Arial"/>
                <a:cs typeface="Arial"/>
                <a:sym typeface="Arial"/>
              </a:rPr>
              <a:t>Ποια εργαλεία και μεθόδους θα χρησιμοποιούσατε για να αντλήσετε και να ενσωματώσετε την ανατροφοδότηση από τους μαθητές σας και γιατί; </a:t>
            </a:r>
            <a:endParaRPr sz="2400" dirty="0">
              <a:solidFill>
                <a:srgbClr val="121212"/>
              </a:solidFill>
              <a:latin typeface="Arial"/>
              <a:ea typeface="Arial"/>
              <a:cs typeface="Arial"/>
              <a:sym typeface="Arial"/>
            </a:endParaRPr>
          </a:p>
          <a:p>
            <a:pPr marL="457200" marR="0" lvl="0" indent="-457200" algn="l" rtl="0">
              <a:spcBef>
                <a:spcPts val="1200"/>
              </a:spcBef>
              <a:spcAft>
                <a:spcPts val="0"/>
              </a:spcAft>
              <a:buClr>
                <a:srgbClr val="121212"/>
              </a:buClr>
              <a:buSzPts val="2400"/>
              <a:buFont typeface="Arial"/>
              <a:buAutoNum type="arabicPeriod"/>
            </a:pPr>
            <a:r>
              <a:rPr lang="de-DE" sz="2400" b="0" i="0" u="none" strike="noStrike" cap="none" dirty="0">
                <a:solidFill>
                  <a:srgbClr val="121212"/>
                </a:solidFill>
                <a:latin typeface="Arial"/>
                <a:ea typeface="Arial"/>
                <a:cs typeface="Arial"/>
                <a:sym typeface="Arial"/>
              </a:rPr>
              <a:t>Πώς θα αξιολογούσατε έναν συνάδελφο εκπαιδευτή ή καθηγητή ΕΕΚ αν έπρεπε να τον παρακολουθήσετε να εφαρμόζει την ανεστραμμένη τάξη; </a:t>
            </a:r>
            <a:endParaRPr sz="2400" b="0" i="0" u="none" strike="noStrike" cap="none" dirty="0">
              <a:solidFill>
                <a:srgbClr val="121212"/>
              </a:solidFill>
              <a:latin typeface="Arial"/>
              <a:ea typeface="Arial"/>
              <a:cs typeface="Arial"/>
              <a:sym typeface="Arial"/>
            </a:endParaRPr>
          </a:p>
        </p:txBody>
      </p:sp>
      <p:grpSp>
        <p:nvGrpSpPr>
          <p:cNvPr id="13" name="Group 12"/>
          <p:cNvGrpSpPr/>
          <p:nvPr/>
        </p:nvGrpSpPr>
        <p:grpSpPr>
          <a:xfrm>
            <a:off x="602293" y="8374276"/>
            <a:ext cx="17358880" cy="2331172"/>
            <a:chOff x="559140" y="8374275"/>
            <a:chExt cx="17358880" cy="2331172"/>
          </a:xfrm>
        </p:grpSpPr>
        <p:sp>
          <p:nvSpPr>
            <p:cNvPr id="14"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id="{EC613D9D-FA7F-53E6-0BE7-6B630ABDB0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2BB41A58-FEB7-7C2C-8B70-F75868B01F1B}"/>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602"/>
        <p:cNvGrpSpPr/>
        <p:nvPr/>
      </p:nvGrpSpPr>
      <p:grpSpPr>
        <a:xfrm>
          <a:off x="0" y="0"/>
          <a:ext cx="0" cy="0"/>
          <a:chOff x="0" y="0"/>
          <a:chExt cx="0" cy="0"/>
        </a:xfrm>
      </p:grpSpPr>
      <p:sp>
        <p:nvSpPr>
          <p:cNvPr id="603" name="Google Shape;603;p42"/>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de-DE" sz="6999" b="1" i="0" u="none" strike="noStrike" cap="none" dirty="0">
                <a:solidFill>
                  <a:srgbClr val="033C5B"/>
                </a:solidFill>
                <a:sym typeface="Arial"/>
              </a:rPr>
              <a:t>Μαθησιακοί στόχοι</a:t>
            </a:r>
            <a:endParaRPr b="1" dirty="0"/>
          </a:p>
        </p:txBody>
      </p:sp>
      <p:sp>
        <p:nvSpPr>
          <p:cNvPr id="604" name="Google Shape;604;p4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5" name="Google Shape;605;p4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6" name="Google Shape;606;p4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7" name="Google Shape;607;p4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8" name="Google Shape;608;p4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9" name="Google Shape;609;p4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0" name="Google Shape;610;p4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1" name="Google Shape;611;p42"/>
          <p:cNvSpPr txBox="1"/>
          <p:nvPr/>
        </p:nvSpPr>
        <p:spPr>
          <a:xfrm>
            <a:off x="773999" y="3442146"/>
            <a:ext cx="7668000" cy="147193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3200" dirty="0">
                <a:solidFill>
                  <a:srgbClr val="121212"/>
                </a:solidFill>
                <a:latin typeface="HK Grotesk Light"/>
              </a:rPr>
              <a:t>Στο τέλος αυτής της ενότητας, οι συμμετέχοντες θα εί</a:t>
            </a:r>
            <a:r>
              <a:rPr lang="el-GR" sz="3200" dirty="0" err="1">
                <a:solidFill>
                  <a:srgbClr val="121212"/>
                </a:solidFill>
                <a:latin typeface="HK Grotesk Light"/>
              </a:rPr>
              <a:t>στε</a:t>
            </a:r>
            <a:r>
              <a:rPr lang="en-GB" sz="3200" dirty="0">
                <a:solidFill>
                  <a:srgbClr val="121212"/>
                </a:solidFill>
                <a:latin typeface="HK Grotesk Light"/>
              </a:rPr>
              <a:t> σε θέση να:</a:t>
            </a:r>
            <a:endParaRPr lang="en-US" sz="3200" dirty="0">
              <a:solidFill>
                <a:srgbClr val="121212"/>
              </a:solidFill>
              <a:latin typeface="HK Grotesk Light"/>
            </a:endParaRPr>
          </a:p>
          <a:p>
            <a:pPr marL="645159" marR="0" lvl="1" indent="-342900" algn="l" rtl="0">
              <a:spcBef>
                <a:spcPts val="0"/>
              </a:spcBef>
              <a:spcAft>
                <a:spcPts val="0"/>
              </a:spcAft>
              <a:buClr>
                <a:srgbClr val="121212"/>
              </a:buClr>
              <a:buSzPts val="2400"/>
              <a:buFont typeface="Noto Sans Symbols"/>
              <a:buChar char="▪"/>
            </a:pPr>
            <a:endParaRPr lang="el-GR" sz="3200" b="0" i="0" u="none" strike="noStrike" cap="none" dirty="0">
              <a:solidFill>
                <a:srgbClr val="121212"/>
              </a:solidFill>
              <a:sym typeface="Arial"/>
            </a:endParaRPr>
          </a:p>
          <a:p>
            <a:pPr marL="645159" marR="0" lvl="1" indent="-342900" algn="l" rtl="0">
              <a:spcBef>
                <a:spcPts val="0"/>
              </a:spcBef>
              <a:spcAft>
                <a:spcPts val="0"/>
              </a:spcAft>
              <a:buClr>
                <a:srgbClr val="121212"/>
              </a:buClr>
              <a:buSzPts val="2400"/>
              <a:buFont typeface="Noto Sans Symbols"/>
              <a:buChar char="▪"/>
            </a:pPr>
            <a:r>
              <a:rPr lang="de-DE" sz="3200" b="0" i="0" u="none" strike="noStrike" cap="none" dirty="0">
                <a:solidFill>
                  <a:srgbClr val="121212"/>
                </a:solidFill>
                <a:sym typeface="Arial"/>
              </a:rPr>
              <a:t>Περιγράψ</a:t>
            </a:r>
            <a:r>
              <a:rPr lang="el-GR" sz="3200" b="0" i="0" u="none" strike="noStrike" cap="none" dirty="0">
                <a:solidFill>
                  <a:srgbClr val="121212"/>
                </a:solidFill>
                <a:sym typeface="Arial"/>
              </a:rPr>
              <a:t>ε</a:t>
            </a:r>
            <a:r>
              <a:rPr lang="de-DE" sz="3200" b="0" i="0" u="none" strike="noStrike" cap="none" dirty="0">
                <a:solidFill>
                  <a:srgbClr val="121212"/>
                </a:solidFill>
                <a:sym typeface="Arial"/>
              </a:rPr>
              <a:t>τε τα χαρακτηριστικά των συνοπτικών αξιολογήσεων </a:t>
            </a:r>
            <a:endParaRPr sz="3200" b="0" i="0" u="none" strike="noStrike" cap="none" dirty="0">
              <a:solidFill>
                <a:srgbClr val="121212"/>
              </a:solidFill>
              <a:sym typeface="Arial"/>
            </a:endParaRPr>
          </a:p>
          <a:p>
            <a:pPr marL="645159" marR="0" lvl="1" indent="-342900" algn="l" rtl="0">
              <a:spcBef>
                <a:spcPts val="1200"/>
              </a:spcBef>
              <a:spcAft>
                <a:spcPts val="0"/>
              </a:spcAft>
              <a:buClr>
                <a:srgbClr val="121212"/>
              </a:buClr>
              <a:buSzPts val="2400"/>
              <a:buFont typeface="Noto Sans Symbols"/>
              <a:buChar char="▪"/>
            </a:pPr>
            <a:r>
              <a:rPr lang="de-DE" sz="3200" b="0" i="0" u="none" strike="noStrike" cap="none" dirty="0">
                <a:solidFill>
                  <a:srgbClr val="121212"/>
                </a:solidFill>
                <a:sym typeface="Arial"/>
              </a:rPr>
              <a:t>Αναλύσ</a:t>
            </a:r>
            <a:r>
              <a:rPr lang="el-GR" sz="3200" b="0" i="0" u="none" strike="noStrike" cap="none" dirty="0">
                <a:solidFill>
                  <a:srgbClr val="121212"/>
                </a:solidFill>
                <a:sym typeface="Arial"/>
              </a:rPr>
              <a:t>ε</a:t>
            </a:r>
            <a:r>
              <a:rPr lang="de-DE" sz="3200" b="0" i="0" u="none" strike="noStrike" cap="none" dirty="0">
                <a:solidFill>
                  <a:srgbClr val="121212"/>
                </a:solidFill>
                <a:sym typeface="Arial"/>
              </a:rPr>
              <a:t>τε τα στοιχεία του σχεδιασμού της συνοπτικής αξιολόγησης σε μια ανεστραμμένη τάξη και γενικά</a:t>
            </a:r>
            <a:endParaRPr sz="3200" b="0" i="0" u="none" strike="noStrike" cap="none" dirty="0">
              <a:solidFill>
                <a:srgbClr val="121212"/>
              </a:solidFill>
              <a:sym typeface="Arial"/>
            </a:endParaRPr>
          </a:p>
          <a:p>
            <a:pPr marL="645159" marR="0" lvl="1" indent="-342900" algn="l" rtl="0">
              <a:spcBef>
                <a:spcPts val="1200"/>
              </a:spcBef>
              <a:spcAft>
                <a:spcPts val="0"/>
              </a:spcAft>
              <a:buClr>
                <a:srgbClr val="121212"/>
              </a:buClr>
              <a:buSzPts val="2400"/>
              <a:buFont typeface="Noto Sans Symbols"/>
              <a:buChar char="▪"/>
            </a:pPr>
            <a:r>
              <a:rPr lang="de-DE" sz="3200" b="0" i="0" u="none" strike="noStrike" cap="none" dirty="0">
                <a:solidFill>
                  <a:srgbClr val="121212"/>
                </a:solidFill>
                <a:sym typeface="Arial"/>
              </a:rPr>
              <a:t>Εφαρμ</a:t>
            </a:r>
            <a:r>
              <a:rPr lang="el-GR" sz="3200" b="0" i="0" u="none" strike="noStrike" cap="none" dirty="0" err="1">
                <a:solidFill>
                  <a:srgbClr val="121212"/>
                </a:solidFill>
                <a:sym typeface="Arial"/>
              </a:rPr>
              <a:t>όσετε</a:t>
            </a:r>
            <a:r>
              <a:rPr lang="de-DE" sz="3200" b="0" i="0" u="none" strike="noStrike" cap="none" dirty="0">
                <a:solidFill>
                  <a:srgbClr val="121212"/>
                </a:solidFill>
                <a:sym typeface="Arial"/>
              </a:rPr>
              <a:t> συνοπτικ</a:t>
            </a:r>
            <a:r>
              <a:rPr lang="el-GR" sz="3200" b="0" i="0" u="none" strike="noStrike" cap="none" dirty="0" err="1">
                <a:solidFill>
                  <a:srgbClr val="121212"/>
                </a:solidFill>
                <a:sym typeface="Arial"/>
              </a:rPr>
              <a:t>ές</a:t>
            </a:r>
            <a:r>
              <a:rPr lang="de-DE" sz="3200" b="0" i="0" u="none" strike="noStrike" cap="none" dirty="0">
                <a:solidFill>
                  <a:srgbClr val="121212"/>
                </a:solidFill>
                <a:sym typeface="Arial"/>
              </a:rPr>
              <a:t> αξιολογήσε</a:t>
            </a:r>
            <a:r>
              <a:rPr lang="el-GR" sz="3200" b="0" i="0" u="none" strike="noStrike" cap="none" dirty="0" err="1">
                <a:solidFill>
                  <a:srgbClr val="121212"/>
                </a:solidFill>
                <a:sym typeface="Arial"/>
              </a:rPr>
              <a:t>ις</a:t>
            </a:r>
            <a:r>
              <a:rPr lang="de-DE" sz="3200" b="0" i="0" u="none" strike="noStrike" cap="none" dirty="0">
                <a:solidFill>
                  <a:srgbClr val="121212"/>
                </a:solidFill>
                <a:sym typeface="Arial"/>
              </a:rPr>
              <a:t> σε περιβάλλοντα και κλάδους της ΕΕΚ  </a:t>
            </a:r>
            <a:endParaRPr sz="3200" b="0" i="0" u="none" strike="noStrike" cap="none" dirty="0">
              <a:solidFill>
                <a:srgbClr val="121212"/>
              </a:solidFill>
              <a:sym typeface="Arial"/>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4051" y="9220030"/>
            <a:ext cx="1287584" cy="4682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Πρόσθετοι πόροι</a:t>
            </a: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8" name="Rectangle 17"/>
          <p:cNvSpPr/>
          <p:nvPr/>
        </p:nvSpPr>
        <p:spPr>
          <a:xfrm>
            <a:off x="1337656" y="2370369"/>
            <a:ext cx="10314042" cy="400110"/>
          </a:xfrm>
          <a:prstGeom prst="rect">
            <a:avLst/>
          </a:prstGeom>
        </p:spPr>
        <p:txBody>
          <a:bodyPr wrap="none">
            <a:spAutoFit/>
          </a:bodyPr>
          <a:lstStyle/>
          <a:p>
            <a:r>
              <a:rPr lang="en-US" sz="2000" dirty="0">
                <a:hlinkClick r:id="rId5"/>
              </a:rPr>
              <a:t>Αθροιστική αξιολόγηση σε μια τάξη Mastery Flipped - Flipped Learning Network Hub</a:t>
            </a:r>
            <a:endParaRPr lang="el-GR" sz="2000" dirty="0"/>
          </a:p>
        </p:txBody>
      </p:sp>
      <p:sp>
        <p:nvSpPr>
          <p:cNvPr id="19" name="Rectangle 18"/>
          <p:cNvSpPr/>
          <p:nvPr/>
        </p:nvSpPr>
        <p:spPr>
          <a:xfrm>
            <a:off x="1337656" y="2926127"/>
            <a:ext cx="7588937" cy="400110"/>
          </a:xfrm>
          <a:prstGeom prst="rect">
            <a:avLst/>
          </a:prstGeom>
        </p:spPr>
        <p:txBody>
          <a:bodyPr wrap="none">
            <a:spAutoFit/>
          </a:bodyPr>
          <a:lstStyle/>
          <a:p>
            <a:r>
              <a:rPr lang="en-US" sz="2000" dirty="0">
                <a:hlinkClick r:id="rId6"/>
              </a:rPr>
              <a:t>Τι είναι η Συνοπτική Αξιολόγηση: Πρακτικός οδηγός για τους εκπαιδευτικούς</a:t>
            </a:r>
            <a:endParaRPr lang="el-GR" sz="2000" dirty="0"/>
          </a:p>
        </p:txBody>
      </p:sp>
      <p:sp>
        <p:nvSpPr>
          <p:cNvPr id="24" name="Rectangle 23"/>
          <p:cNvSpPr/>
          <p:nvPr/>
        </p:nvSpPr>
        <p:spPr>
          <a:xfrm>
            <a:off x="1337656" y="3481885"/>
            <a:ext cx="14179435" cy="400110"/>
          </a:xfrm>
          <a:prstGeom prst="rect">
            <a:avLst/>
          </a:prstGeom>
        </p:spPr>
        <p:txBody>
          <a:bodyPr wrap="square">
            <a:spAutoFit/>
          </a:bodyPr>
          <a:lstStyle/>
          <a:p>
            <a:r>
              <a:rPr lang="en-US" sz="2000" dirty="0">
                <a:hlinkClick r:id="rId7"/>
              </a:rPr>
              <a:t>Τι είναι η Συνοπτική Αξιολόγηση; | Οδηγός Συνολικής Αξιολόγησης | Study.com</a:t>
            </a:r>
            <a:endParaRPr lang="el-GR" sz="2000" dirty="0"/>
          </a:p>
        </p:txBody>
      </p:sp>
      <p:sp>
        <p:nvSpPr>
          <p:cNvPr id="3" name="Google Shape;385;p29">
            <a:extLst>
              <a:ext uri="{FF2B5EF4-FFF2-40B4-BE49-F238E27FC236}">
                <a16:creationId xmlns:a16="http://schemas.microsoft.com/office/drawing/2014/main" id="{3DDBDA91-3A92-FA3D-59A8-31E40B3952D8}"/>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89237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7" name="Google Shape;617;p4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8" name="Google Shape;618;p4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9" name="Google Shape;619;p4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0" name="Google Shape;620;p4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1" name="Google Shape;621;p4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2" name="Google Shape;622;p4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3" name="Google Shape;623;p43"/>
          <p:cNvSpPr txBox="1"/>
          <p:nvPr/>
        </p:nvSpPr>
        <p:spPr>
          <a:xfrm>
            <a:off x="792000" y="1548000"/>
            <a:ext cx="12181388"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Η συνοπτική αξιολόγηση - 5 βασικές δηλώσεις</a:t>
            </a:r>
            <a:endParaRPr sz="4000" b="0" i="0" u="none" strike="noStrike" cap="none">
              <a:solidFill>
                <a:srgbClr val="033C5B"/>
              </a:solidFill>
              <a:latin typeface="Arial"/>
              <a:ea typeface="Arial"/>
              <a:cs typeface="Arial"/>
              <a:sym typeface="Arial"/>
            </a:endParaRPr>
          </a:p>
        </p:txBody>
      </p:sp>
      <p:sp>
        <p:nvSpPr>
          <p:cNvPr id="627" name="Google Shape;627;p4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8" name="Google Shape;628;p43"/>
          <p:cNvSpPr/>
          <p:nvPr/>
        </p:nvSpPr>
        <p:spPr>
          <a:xfrm>
            <a:off x="1288473" y="3011620"/>
            <a:ext cx="7290592" cy="1695731"/>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Οι αθροιστικές αξιολογήσεις στη μάθηση με τη μέθοδο της ανεστραμμένης τάξης χρησιμοποιούνται για την αξιολόγηση της μαθησιακής προόδου των μαθητών στο τέλος μιας μαθησιακής ενότητας.</a:t>
            </a:r>
            <a:endParaRPr sz="2400" b="0" i="0" u="none" strike="noStrike" cap="none" dirty="0">
              <a:solidFill>
                <a:srgbClr val="000000"/>
              </a:solidFill>
              <a:latin typeface="Arial"/>
              <a:ea typeface="Arial"/>
              <a:cs typeface="Arial"/>
              <a:sym typeface="Arial"/>
            </a:endParaRPr>
          </a:p>
        </p:txBody>
      </p:sp>
      <p:sp>
        <p:nvSpPr>
          <p:cNvPr id="629" name="Google Shape;629;p43"/>
          <p:cNvSpPr/>
          <p:nvPr/>
        </p:nvSpPr>
        <p:spPr>
          <a:xfrm>
            <a:off x="607314" y="4954458"/>
            <a:ext cx="7740000" cy="1656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Κατά την αθροιστική αξιολόγηση στη μάθηση με </a:t>
            </a:r>
            <a:r>
              <a:rPr lang="el-GR" sz="2400" b="0" i="0" u="none" strike="noStrike" cap="none" dirty="0">
                <a:solidFill>
                  <a:srgbClr val="000000"/>
                </a:solidFill>
                <a:latin typeface="Arial"/>
                <a:ea typeface="Arial"/>
                <a:cs typeface="Arial"/>
                <a:sym typeface="Arial"/>
              </a:rPr>
              <a:t>ανεστρα</a:t>
            </a:r>
            <a:r>
              <a:rPr lang="el-GR" sz="2400" dirty="0"/>
              <a:t>μμένη </a:t>
            </a:r>
            <a:r>
              <a:rPr lang="de-DE" sz="2400" b="0" i="0" u="none" strike="noStrike" cap="none" dirty="0">
                <a:solidFill>
                  <a:srgbClr val="000000"/>
                </a:solidFill>
                <a:latin typeface="Arial"/>
                <a:ea typeface="Arial"/>
                <a:cs typeface="Arial"/>
                <a:sym typeface="Arial"/>
              </a:rPr>
              <a:t>τάξη, οι γνώσεις και οι δεξιότητες που αποκτούν οι μαθητές αξιολογούνται μέσω τεστ, εξετάσεων ή άλλων αποδεικτικών στοιχείων επίτευξης.</a:t>
            </a:r>
            <a:endParaRPr sz="2400" b="0" i="0" u="none" strike="noStrike" cap="none" dirty="0">
              <a:solidFill>
                <a:srgbClr val="000000"/>
              </a:solidFill>
              <a:latin typeface="Arial"/>
              <a:ea typeface="Arial"/>
              <a:cs typeface="Arial"/>
              <a:sym typeface="Arial"/>
            </a:endParaRPr>
          </a:p>
        </p:txBody>
      </p:sp>
      <p:sp>
        <p:nvSpPr>
          <p:cNvPr id="630" name="Google Shape;630;p43"/>
          <p:cNvSpPr/>
          <p:nvPr/>
        </p:nvSpPr>
        <p:spPr>
          <a:xfrm>
            <a:off x="10208628" y="2286445"/>
            <a:ext cx="6294600" cy="2048488"/>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Κατά την αθροιστική αξιολόγηση στη μάθηση με τη μέθοδο της ανεστραμμένης τάξης, οι μαθητές εξετάζονται κυρίως στις γνώσεις και τις δεξιότητες που έχουν αποκτήσει κατά τη διάρκεια της ανεξάρτητης μάθησης.</a:t>
            </a:r>
            <a:endParaRPr sz="2400" b="0" i="0" u="none" strike="noStrike" cap="none">
              <a:solidFill>
                <a:srgbClr val="000000"/>
              </a:solidFill>
              <a:latin typeface="Arial"/>
              <a:ea typeface="Arial"/>
              <a:cs typeface="Arial"/>
              <a:sym typeface="Arial"/>
            </a:endParaRPr>
          </a:p>
        </p:txBody>
      </p:sp>
      <p:sp>
        <p:nvSpPr>
          <p:cNvPr id="631" name="Google Shape;631;p43"/>
          <p:cNvSpPr/>
          <p:nvPr/>
        </p:nvSpPr>
        <p:spPr>
          <a:xfrm>
            <a:off x="4809586" y="6968930"/>
            <a:ext cx="9294341" cy="1835137"/>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Οι συνοπτικές αξιολογήσεις στην εκμάθηση με τη μέθοδο της ανεστραμμένης τάξης μπορούν επίσης να περιλαμβάνουν ομαδικές εργασίες ή έργα στα οποία οι μαθητές εργάζονται από κοινού πάνω σε ένα θέμα και παρουσιάζουν τα αποτελέσματά τους.</a:t>
            </a:r>
            <a:endParaRPr sz="2400" b="0" i="0" u="none" strike="noStrike" cap="none" dirty="0">
              <a:solidFill>
                <a:srgbClr val="000000"/>
              </a:solidFill>
              <a:latin typeface="Arial"/>
              <a:ea typeface="Arial"/>
              <a:cs typeface="Arial"/>
              <a:sym typeface="Arial"/>
            </a:endParaRPr>
          </a:p>
        </p:txBody>
      </p:sp>
      <p:sp>
        <p:nvSpPr>
          <p:cNvPr id="632" name="Google Shape;632;p43"/>
          <p:cNvSpPr/>
          <p:nvPr/>
        </p:nvSpPr>
        <p:spPr>
          <a:xfrm>
            <a:off x="9264154" y="4865266"/>
            <a:ext cx="7239074" cy="1856558"/>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Οι αθροιστικές αξιολογήσεις στη μάθηση με </a:t>
            </a:r>
            <a:r>
              <a:rPr lang="el-GR" sz="2400" dirty="0" err="1"/>
              <a:t>ανεστραμμέν</a:t>
            </a:r>
            <a:r>
              <a:rPr lang="de-DE" sz="2400" b="0" i="0" u="none" strike="noStrike" cap="none" dirty="0">
                <a:solidFill>
                  <a:srgbClr val="000000"/>
                </a:solidFill>
                <a:latin typeface="Arial"/>
                <a:ea typeface="Arial"/>
                <a:cs typeface="Arial"/>
                <a:sym typeface="Arial"/>
              </a:rPr>
              <a:t>η τάξη μπορούν επίσης να περιλαμβάνουν αξιολογήσεις από ομότιμους, στις οποίες οι μαθητές αξιολογούν τις επιδόσεις των συμμαθητών τους.</a:t>
            </a:r>
            <a:endParaRPr sz="2400" b="0" i="0" u="none" strike="noStrike" cap="none" dirty="0">
              <a:solidFill>
                <a:srgbClr val="000000"/>
              </a:solidFill>
              <a:latin typeface="Arial"/>
              <a:ea typeface="Arial"/>
              <a:cs typeface="Arial"/>
              <a:sym typeface="Arial"/>
            </a:endParaRPr>
          </a:p>
        </p:txBody>
      </p:sp>
      <p:grpSp>
        <p:nvGrpSpPr>
          <p:cNvPr id="19" name="Group 18"/>
          <p:cNvGrpSpPr/>
          <p:nvPr/>
        </p:nvGrpSpPr>
        <p:grpSpPr>
          <a:xfrm>
            <a:off x="602293" y="8374276"/>
            <a:ext cx="17358880" cy="2331172"/>
            <a:chOff x="559140" y="8374275"/>
            <a:chExt cx="17358880" cy="2331172"/>
          </a:xfrm>
        </p:grpSpPr>
        <p:sp>
          <p:nvSpPr>
            <p:cNvPr id="20"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 name="Google Shape;385;p29"/>
            <p:cNvSpPr txBox="1"/>
            <p:nvPr/>
          </p:nvSpPr>
          <p:spPr>
            <a:xfrm>
              <a:off x="5547876" y="8983402"/>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pic>
          <p:nvPicPr>
            <p:cNvPr id="23" name="Picture 22">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wipe(down)">
                                      <p:cBhvr>
                                        <p:cTn id="7" dur="580">
                                          <p:stCondLst>
                                            <p:cond delay="0"/>
                                          </p:stCondLst>
                                        </p:cTn>
                                        <p:tgtEl>
                                          <p:spTgt spid="628"/>
                                        </p:tgtEl>
                                      </p:cBhvr>
                                    </p:animEffect>
                                    <p:anim calcmode="lin" valueType="num">
                                      <p:cBhvr>
                                        <p:cTn id="8" dur="1822" tmFilter="0,0; 0.14,0.36; 0.43,0.73; 0.71,0.91; 1.0,1.0">
                                          <p:stCondLst>
                                            <p:cond delay="0"/>
                                          </p:stCondLst>
                                        </p:cTn>
                                        <p:tgtEl>
                                          <p:spTgt spid="6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28"/>
                                        </p:tgtEl>
                                        <p:attrNameLst>
                                          <p:attrName>ppt_y</p:attrName>
                                        </p:attrNameLst>
                                      </p:cBhvr>
                                      <p:tavLst>
                                        <p:tav tm="0" fmla="#ppt_y-sin(pi*$)/81">
                                          <p:val>
                                            <p:fltVal val="0"/>
                                          </p:val>
                                        </p:tav>
                                        <p:tav tm="100000">
                                          <p:val>
                                            <p:fltVal val="1"/>
                                          </p:val>
                                        </p:tav>
                                      </p:tavLst>
                                    </p:anim>
                                    <p:animScale>
                                      <p:cBhvr>
                                        <p:cTn id="13" dur="26">
                                          <p:stCondLst>
                                            <p:cond delay="650"/>
                                          </p:stCondLst>
                                        </p:cTn>
                                        <p:tgtEl>
                                          <p:spTgt spid="628"/>
                                        </p:tgtEl>
                                      </p:cBhvr>
                                      <p:to x="100000" y="60000"/>
                                    </p:animScale>
                                    <p:animScale>
                                      <p:cBhvr>
                                        <p:cTn id="14" dur="166" decel="50000">
                                          <p:stCondLst>
                                            <p:cond delay="676"/>
                                          </p:stCondLst>
                                        </p:cTn>
                                        <p:tgtEl>
                                          <p:spTgt spid="628"/>
                                        </p:tgtEl>
                                      </p:cBhvr>
                                      <p:to x="100000" y="100000"/>
                                    </p:animScale>
                                    <p:animScale>
                                      <p:cBhvr>
                                        <p:cTn id="15" dur="26">
                                          <p:stCondLst>
                                            <p:cond delay="1312"/>
                                          </p:stCondLst>
                                        </p:cTn>
                                        <p:tgtEl>
                                          <p:spTgt spid="628"/>
                                        </p:tgtEl>
                                      </p:cBhvr>
                                      <p:to x="100000" y="80000"/>
                                    </p:animScale>
                                    <p:animScale>
                                      <p:cBhvr>
                                        <p:cTn id="16" dur="166" decel="50000">
                                          <p:stCondLst>
                                            <p:cond delay="1338"/>
                                          </p:stCondLst>
                                        </p:cTn>
                                        <p:tgtEl>
                                          <p:spTgt spid="628"/>
                                        </p:tgtEl>
                                      </p:cBhvr>
                                      <p:to x="100000" y="100000"/>
                                    </p:animScale>
                                    <p:animScale>
                                      <p:cBhvr>
                                        <p:cTn id="17" dur="26">
                                          <p:stCondLst>
                                            <p:cond delay="1642"/>
                                          </p:stCondLst>
                                        </p:cTn>
                                        <p:tgtEl>
                                          <p:spTgt spid="628"/>
                                        </p:tgtEl>
                                      </p:cBhvr>
                                      <p:to x="100000" y="90000"/>
                                    </p:animScale>
                                    <p:animScale>
                                      <p:cBhvr>
                                        <p:cTn id="18" dur="166" decel="50000">
                                          <p:stCondLst>
                                            <p:cond delay="1668"/>
                                          </p:stCondLst>
                                        </p:cTn>
                                        <p:tgtEl>
                                          <p:spTgt spid="628"/>
                                        </p:tgtEl>
                                      </p:cBhvr>
                                      <p:to x="100000" y="100000"/>
                                    </p:animScale>
                                    <p:animScale>
                                      <p:cBhvr>
                                        <p:cTn id="19" dur="26">
                                          <p:stCondLst>
                                            <p:cond delay="1808"/>
                                          </p:stCondLst>
                                        </p:cTn>
                                        <p:tgtEl>
                                          <p:spTgt spid="628"/>
                                        </p:tgtEl>
                                      </p:cBhvr>
                                      <p:to x="100000" y="95000"/>
                                    </p:animScale>
                                    <p:animScale>
                                      <p:cBhvr>
                                        <p:cTn id="20" dur="166" decel="50000">
                                          <p:stCondLst>
                                            <p:cond delay="1834"/>
                                          </p:stCondLst>
                                        </p:cTn>
                                        <p:tgtEl>
                                          <p:spTgt spid="6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30"/>
                                        </p:tgtEl>
                                        <p:attrNameLst>
                                          <p:attrName>style.visibility</p:attrName>
                                        </p:attrNameLst>
                                      </p:cBhvr>
                                      <p:to>
                                        <p:strVal val="visible"/>
                                      </p:to>
                                    </p:set>
                                    <p:animEffect transition="in" filter="wipe(down)">
                                      <p:cBhvr>
                                        <p:cTn id="25" dur="580">
                                          <p:stCondLst>
                                            <p:cond delay="0"/>
                                          </p:stCondLst>
                                        </p:cTn>
                                        <p:tgtEl>
                                          <p:spTgt spid="630"/>
                                        </p:tgtEl>
                                      </p:cBhvr>
                                    </p:animEffect>
                                    <p:anim calcmode="lin" valueType="num">
                                      <p:cBhvr>
                                        <p:cTn id="26" dur="1822" tmFilter="0,0; 0.14,0.36; 0.43,0.73; 0.71,0.91; 1.0,1.0">
                                          <p:stCondLst>
                                            <p:cond delay="0"/>
                                          </p:stCondLst>
                                        </p:cTn>
                                        <p:tgtEl>
                                          <p:spTgt spid="63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3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3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3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30"/>
                                        </p:tgtEl>
                                        <p:attrNameLst>
                                          <p:attrName>ppt_y</p:attrName>
                                        </p:attrNameLst>
                                      </p:cBhvr>
                                      <p:tavLst>
                                        <p:tav tm="0" fmla="#ppt_y-sin(pi*$)/81">
                                          <p:val>
                                            <p:fltVal val="0"/>
                                          </p:val>
                                        </p:tav>
                                        <p:tav tm="100000">
                                          <p:val>
                                            <p:fltVal val="1"/>
                                          </p:val>
                                        </p:tav>
                                      </p:tavLst>
                                    </p:anim>
                                    <p:animScale>
                                      <p:cBhvr>
                                        <p:cTn id="31" dur="26">
                                          <p:stCondLst>
                                            <p:cond delay="650"/>
                                          </p:stCondLst>
                                        </p:cTn>
                                        <p:tgtEl>
                                          <p:spTgt spid="630"/>
                                        </p:tgtEl>
                                      </p:cBhvr>
                                      <p:to x="100000" y="60000"/>
                                    </p:animScale>
                                    <p:animScale>
                                      <p:cBhvr>
                                        <p:cTn id="32" dur="166" decel="50000">
                                          <p:stCondLst>
                                            <p:cond delay="676"/>
                                          </p:stCondLst>
                                        </p:cTn>
                                        <p:tgtEl>
                                          <p:spTgt spid="630"/>
                                        </p:tgtEl>
                                      </p:cBhvr>
                                      <p:to x="100000" y="100000"/>
                                    </p:animScale>
                                    <p:animScale>
                                      <p:cBhvr>
                                        <p:cTn id="33" dur="26">
                                          <p:stCondLst>
                                            <p:cond delay="1312"/>
                                          </p:stCondLst>
                                        </p:cTn>
                                        <p:tgtEl>
                                          <p:spTgt spid="630"/>
                                        </p:tgtEl>
                                      </p:cBhvr>
                                      <p:to x="100000" y="80000"/>
                                    </p:animScale>
                                    <p:animScale>
                                      <p:cBhvr>
                                        <p:cTn id="34" dur="166" decel="50000">
                                          <p:stCondLst>
                                            <p:cond delay="1338"/>
                                          </p:stCondLst>
                                        </p:cTn>
                                        <p:tgtEl>
                                          <p:spTgt spid="630"/>
                                        </p:tgtEl>
                                      </p:cBhvr>
                                      <p:to x="100000" y="100000"/>
                                    </p:animScale>
                                    <p:animScale>
                                      <p:cBhvr>
                                        <p:cTn id="35" dur="26">
                                          <p:stCondLst>
                                            <p:cond delay="1642"/>
                                          </p:stCondLst>
                                        </p:cTn>
                                        <p:tgtEl>
                                          <p:spTgt spid="630"/>
                                        </p:tgtEl>
                                      </p:cBhvr>
                                      <p:to x="100000" y="90000"/>
                                    </p:animScale>
                                    <p:animScale>
                                      <p:cBhvr>
                                        <p:cTn id="36" dur="166" decel="50000">
                                          <p:stCondLst>
                                            <p:cond delay="1668"/>
                                          </p:stCondLst>
                                        </p:cTn>
                                        <p:tgtEl>
                                          <p:spTgt spid="630"/>
                                        </p:tgtEl>
                                      </p:cBhvr>
                                      <p:to x="100000" y="100000"/>
                                    </p:animScale>
                                    <p:animScale>
                                      <p:cBhvr>
                                        <p:cTn id="37" dur="26">
                                          <p:stCondLst>
                                            <p:cond delay="1808"/>
                                          </p:stCondLst>
                                        </p:cTn>
                                        <p:tgtEl>
                                          <p:spTgt spid="630"/>
                                        </p:tgtEl>
                                      </p:cBhvr>
                                      <p:to x="100000" y="95000"/>
                                    </p:animScale>
                                    <p:animScale>
                                      <p:cBhvr>
                                        <p:cTn id="38" dur="166" decel="50000">
                                          <p:stCondLst>
                                            <p:cond delay="1834"/>
                                          </p:stCondLst>
                                        </p:cTn>
                                        <p:tgtEl>
                                          <p:spTgt spid="63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29"/>
                                        </p:tgtEl>
                                        <p:attrNameLst>
                                          <p:attrName>style.visibility</p:attrName>
                                        </p:attrNameLst>
                                      </p:cBhvr>
                                      <p:to>
                                        <p:strVal val="visible"/>
                                      </p:to>
                                    </p:set>
                                    <p:animEffect transition="in" filter="wipe(down)">
                                      <p:cBhvr>
                                        <p:cTn id="43" dur="580">
                                          <p:stCondLst>
                                            <p:cond delay="0"/>
                                          </p:stCondLst>
                                        </p:cTn>
                                        <p:tgtEl>
                                          <p:spTgt spid="629"/>
                                        </p:tgtEl>
                                      </p:cBhvr>
                                    </p:animEffect>
                                    <p:anim calcmode="lin" valueType="num">
                                      <p:cBhvr>
                                        <p:cTn id="44" dur="1822" tmFilter="0,0; 0.14,0.36; 0.43,0.73; 0.71,0.91; 1.0,1.0">
                                          <p:stCondLst>
                                            <p:cond delay="0"/>
                                          </p:stCondLst>
                                        </p:cTn>
                                        <p:tgtEl>
                                          <p:spTgt spid="6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29"/>
                                        </p:tgtEl>
                                        <p:attrNameLst>
                                          <p:attrName>ppt_y</p:attrName>
                                        </p:attrNameLst>
                                      </p:cBhvr>
                                      <p:tavLst>
                                        <p:tav tm="0" fmla="#ppt_y-sin(pi*$)/81">
                                          <p:val>
                                            <p:fltVal val="0"/>
                                          </p:val>
                                        </p:tav>
                                        <p:tav tm="100000">
                                          <p:val>
                                            <p:fltVal val="1"/>
                                          </p:val>
                                        </p:tav>
                                      </p:tavLst>
                                    </p:anim>
                                    <p:animScale>
                                      <p:cBhvr>
                                        <p:cTn id="49" dur="26">
                                          <p:stCondLst>
                                            <p:cond delay="650"/>
                                          </p:stCondLst>
                                        </p:cTn>
                                        <p:tgtEl>
                                          <p:spTgt spid="629"/>
                                        </p:tgtEl>
                                      </p:cBhvr>
                                      <p:to x="100000" y="60000"/>
                                    </p:animScale>
                                    <p:animScale>
                                      <p:cBhvr>
                                        <p:cTn id="50" dur="166" decel="50000">
                                          <p:stCondLst>
                                            <p:cond delay="676"/>
                                          </p:stCondLst>
                                        </p:cTn>
                                        <p:tgtEl>
                                          <p:spTgt spid="629"/>
                                        </p:tgtEl>
                                      </p:cBhvr>
                                      <p:to x="100000" y="100000"/>
                                    </p:animScale>
                                    <p:animScale>
                                      <p:cBhvr>
                                        <p:cTn id="51" dur="26">
                                          <p:stCondLst>
                                            <p:cond delay="1312"/>
                                          </p:stCondLst>
                                        </p:cTn>
                                        <p:tgtEl>
                                          <p:spTgt spid="629"/>
                                        </p:tgtEl>
                                      </p:cBhvr>
                                      <p:to x="100000" y="80000"/>
                                    </p:animScale>
                                    <p:animScale>
                                      <p:cBhvr>
                                        <p:cTn id="52" dur="166" decel="50000">
                                          <p:stCondLst>
                                            <p:cond delay="1338"/>
                                          </p:stCondLst>
                                        </p:cTn>
                                        <p:tgtEl>
                                          <p:spTgt spid="629"/>
                                        </p:tgtEl>
                                      </p:cBhvr>
                                      <p:to x="100000" y="100000"/>
                                    </p:animScale>
                                    <p:animScale>
                                      <p:cBhvr>
                                        <p:cTn id="53" dur="26">
                                          <p:stCondLst>
                                            <p:cond delay="1642"/>
                                          </p:stCondLst>
                                        </p:cTn>
                                        <p:tgtEl>
                                          <p:spTgt spid="629"/>
                                        </p:tgtEl>
                                      </p:cBhvr>
                                      <p:to x="100000" y="90000"/>
                                    </p:animScale>
                                    <p:animScale>
                                      <p:cBhvr>
                                        <p:cTn id="54" dur="166" decel="50000">
                                          <p:stCondLst>
                                            <p:cond delay="1668"/>
                                          </p:stCondLst>
                                        </p:cTn>
                                        <p:tgtEl>
                                          <p:spTgt spid="629"/>
                                        </p:tgtEl>
                                      </p:cBhvr>
                                      <p:to x="100000" y="100000"/>
                                    </p:animScale>
                                    <p:animScale>
                                      <p:cBhvr>
                                        <p:cTn id="55" dur="26">
                                          <p:stCondLst>
                                            <p:cond delay="1808"/>
                                          </p:stCondLst>
                                        </p:cTn>
                                        <p:tgtEl>
                                          <p:spTgt spid="629"/>
                                        </p:tgtEl>
                                      </p:cBhvr>
                                      <p:to x="100000" y="95000"/>
                                    </p:animScale>
                                    <p:animScale>
                                      <p:cBhvr>
                                        <p:cTn id="56" dur="166" decel="50000">
                                          <p:stCondLst>
                                            <p:cond delay="1834"/>
                                          </p:stCondLst>
                                        </p:cTn>
                                        <p:tgtEl>
                                          <p:spTgt spid="62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32"/>
                                        </p:tgtEl>
                                        <p:attrNameLst>
                                          <p:attrName>style.visibility</p:attrName>
                                        </p:attrNameLst>
                                      </p:cBhvr>
                                      <p:to>
                                        <p:strVal val="visible"/>
                                      </p:to>
                                    </p:set>
                                    <p:animEffect transition="in" filter="wipe(down)">
                                      <p:cBhvr>
                                        <p:cTn id="61" dur="580">
                                          <p:stCondLst>
                                            <p:cond delay="0"/>
                                          </p:stCondLst>
                                        </p:cTn>
                                        <p:tgtEl>
                                          <p:spTgt spid="632"/>
                                        </p:tgtEl>
                                      </p:cBhvr>
                                    </p:animEffect>
                                    <p:anim calcmode="lin" valueType="num">
                                      <p:cBhvr>
                                        <p:cTn id="62" dur="1822" tmFilter="0,0; 0.14,0.36; 0.43,0.73; 0.71,0.91; 1.0,1.0">
                                          <p:stCondLst>
                                            <p:cond delay="0"/>
                                          </p:stCondLst>
                                        </p:cTn>
                                        <p:tgtEl>
                                          <p:spTgt spid="63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3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3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3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32"/>
                                        </p:tgtEl>
                                        <p:attrNameLst>
                                          <p:attrName>ppt_y</p:attrName>
                                        </p:attrNameLst>
                                      </p:cBhvr>
                                      <p:tavLst>
                                        <p:tav tm="0" fmla="#ppt_y-sin(pi*$)/81">
                                          <p:val>
                                            <p:fltVal val="0"/>
                                          </p:val>
                                        </p:tav>
                                        <p:tav tm="100000">
                                          <p:val>
                                            <p:fltVal val="1"/>
                                          </p:val>
                                        </p:tav>
                                      </p:tavLst>
                                    </p:anim>
                                    <p:animScale>
                                      <p:cBhvr>
                                        <p:cTn id="67" dur="26">
                                          <p:stCondLst>
                                            <p:cond delay="650"/>
                                          </p:stCondLst>
                                        </p:cTn>
                                        <p:tgtEl>
                                          <p:spTgt spid="632"/>
                                        </p:tgtEl>
                                      </p:cBhvr>
                                      <p:to x="100000" y="60000"/>
                                    </p:animScale>
                                    <p:animScale>
                                      <p:cBhvr>
                                        <p:cTn id="68" dur="166" decel="50000">
                                          <p:stCondLst>
                                            <p:cond delay="676"/>
                                          </p:stCondLst>
                                        </p:cTn>
                                        <p:tgtEl>
                                          <p:spTgt spid="632"/>
                                        </p:tgtEl>
                                      </p:cBhvr>
                                      <p:to x="100000" y="100000"/>
                                    </p:animScale>
                                    <p:animScale>
                                      <p:cBhvr>
                                        <p:cTn id="69" dur="26">
                                          <p:stCondLst>
                                            <p:cond delay="1312"/>
                                          </p:stCondLst>
                                        </p:cTn>
                                        <p:tgtEl>
                                          <p:spTgt spid="632"/>
                                        </p:tgtEl>
                                      </p:cBhvr>
                                      <p:to x="100000" y="80000"/>
                                    </p:animScale>
                                    <p:animScale>
                                      <p:cBhvr>
                                        <p:cTn id="70" dur="166" decel="50000">
                                          <p:stCondLst>
                                            <p:cond delay="1338"/>
                                          </p:stCondLst>
                                        </p:cTn>
                                        <p:tgtEl>
                                          <p:spTgt spid="632"/>
                                        </p:tgtEl>
                                      </p:cBhvr>
                                      <p:to x="100000" y="100000"/>
                                    </p:animScale>
                                    <p:animScale>
                                      <p:cBhvr>
                                        <p:cTn id="71" dur="26">
                                          <p:stCondLst>
                                            <p:cond delay="1642"/>
                                          </p:stCondLst>
                                        </p:cTn>
                                        <p:tgtEl>
                                          <p:spTgt spid="632"/>
                                        </p:tgtEl>
                                      </p:cBhvr>
                                      <p:to x="100000" y="90000"/>
                                    </p:animScale>
                                    <p:animScale>
                                      <p:cBhvr>
                                        <p:cTn id="72" dur="166" decel="50000">
                                          <p:stCondLst>
                                            <p:cond delay="1668"/>
                                          </p:stCondLst>
                                        </p:cTn>
                                        <p:tgtEl>
                                          <p:spTgt spid="632"/>
                                        </p:tgtEl>
                                      </p:cBhvr>
                                      <p:to x="100000" y="100000"/>
                                    </p:animScale>
                                    <p:animScale>
                                      <p:cBhvr>
                                        <p:cTn id="73" dur="26">
                                          <p:stCondLst>
                                            <p:cond delay="1808"/>
                                          </p:stCondLst>
                                        </p:cTn>
                                        <p:tgtEl>
                                          <p:spTgt spid="632"/>
                                        </p:tgtEl>
                                      </p:cBhvr>
                                      <p:to x="100000" y="95000"/>
                                    </p:animScale>
                                    <p:animScale>
                                      <p:cBhvr>
                                        <p:cTn id="74" dur="166" decel="50000">
                                          <p:stCondLst>
                                            <p:cond delay="1834"/>
                                          </p:stCondLst>
                                        </p:cTn>
                                        <p:tgtEl>
                                          <p:spTgt spid="63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31"/>
                                        </p:tgtEl>
                                        <p:attrNameLst>
                                          <p:attrName>style.visibility</p:attrName>
                                        </p:attrNameLst>
                                      </p:cBhvr>
                                      <p:to>
                                        <p:strVal val="visible"/>
                                      </p:to>
                                    </p:set>
                                    <p:animEffect transition="in" filter="wipe(down)">
                                      <p:cBhvr>
                                        <p:cTn id="79" dur="580">
                                          <p:stCondLst>
                                            <p:cond delay="0"/>
                                          </p:stCondLst>
                                        </p:cTn>
                                        <p:tgtEl>
                                          <p:spTgt spid="631"/>
                                        </p:tgtEl>
                                      </p:cBhvr>
                                    </p:animEffect>
                                    <p:anim calcmode="lin" valueType="num">
                                      <p:cBhvr>
                                        <p:cTn id="80" dur="1822" tmFilter="0,0; 0.14,0.36; 0.43,0.73; 0.71,0.91; 1.0,1.0">
                                          <p:stCondLst>
                                            <p:cond delay="0"/>
                                          </p:stCondLst>
                                        </p:cTn>
                                        <p:tgtEl>
                                          <p:spTgt spid="63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3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3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3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31"/>
                                        </p:tgtEl>
                                        <p:attrNameLst>
                                          <p:attrName>ppt_y</p:attrName>
                                        </p:attrNameLst>
                                      </p:cBhvr>
                                      <p:tavLst>
                                        <p:tav tm="0" fmla="#ppt_y-sin(pi*$)/81">
                                          <p:val>
                                            <p:fltVal val="0"/>
                                          </p:val>
                                        </p:tav>
                                        <p:tav tm="100000">
                                          <p:val>
                                            <p:fltVal val="1"/>
                                          </p:val>
                                        </p:tav>
                                      </p:tavLst>
                                    </p:anim>
                                    <p:animScale>
                                      <p:cBhvr>
                                        <p:cTn id="85" dur="26">
                                          <p:stCondLst>
                                            <p:cond delay="650"/>
                                          </p:stCondLst>
                                        </p:cTn>
                                        <p:tgtEl>
                                          <p:spTgt spid="631"/>
                                        </p:tgtEl>
                                      </p:cBhvr>
                                      <p:to x="100000" y="60000"/>
                                    </p:animScale>
                                    <p:animScale>
                                      <p:cBhvr>
                                        <p:cTn id="86" dur="166" decel="50000">
                                          <p:stCondLst>
                                            <p:cond delay="676"/>
                                          </p:stCondLst>
                                        </p:cTn>
                                        <p:tgtEl>
                                          <p:spTgt spid="631"/>
                                        </p:tgtEl>
                                      </p:cBhvr>
                                      <p:to x="100000" y="100000"/>
                                    </p:animScale>
                                    <p:animScale>
                                      <p:cBhvr>
                                        <p:cTn id="87" dur="26">
                                          <p:stCondLst>
                                            <p:cond delay="1312"/>
                                          </p:stCondLst>
                                        </p:cTn>
                                        <p:tgtEl>
                                          <p:spTgt spid="631"/>
                                        </p:tgtEl>
                                      </p:cBhvr>
                                      <p:to x="100000" y="80000"/>
                                    </p:animScale>
                                    <p:animScale>
                                      <p:cBhvr>
                                        <p:cTn id="88" dur="166" decel="50000">
                                          <p:stCondLst>
                                            <p:cond delay="1338"/>
                                          </p:stCondLst>
                                        </p:cTn>
                                        <p:tgtEl>
                                          <p:spTgt spid="631"/>
                                        </p:tgtEl>
                                      </p:cBhvr>
                                      <p:to x="100000" y="100000"/>
                                    </p:animScale>
                                    <p:animScale>
                                      <p:cBhvr>
                                        <p:cTn id="89" dur="26">
                                          <p:stCondLst>
                                            <p:cond delay="1642"/>
                                          </p:stCondLst>
                                        </p:cTn>
                                        <p:tgtEl>
                                          <p:spTgt spid="631"/>
                                        </p:tgtEl>
                                      </p:cBhvr>
                                      <p:to x="100000" y="90000"/>
                                    </p:animScale>
                                    <p:animScale>
                                      <p:cBhvr>
                                        <p:cTn id="90" dur="166" decel="50000">
                                          <p:stCondLst>
                                            <p:cond delay="1668"/>
                                          </p:stCondLst>
                                        </p:cTn>
                                        <p:tgtEl>
                                          <p:spTgt spid="631"/>
                                        </p:tgtEl>
                                      </p:cBhvr>
                                      <p:to x="100000" y="100000"/>
                                    </p:animScale>
                                    <p:animScale>
                                      <p:cBhvr>
                                        <p:cTn id="91" dur="26">
                                          <p:stCondLst>
                                            <p:cond delay="1808"/>
                                          </p:stCondLst>
                                        </p:cTn>
                                        <p:tgtEl>
                                          <p:spTgt spid="631"/>
                                        </p:tgtEl>
                                      </p:cBhvr>
                                      <p:to x="100000" y="95000"/>
                                    </p:animScale>
                                    <p:animScale>
                                      <p:cBhvr>
                                        <p:cTn id="92" dur="166" decel="50000">
                                          <p:stCondLst>
                                            <p:cond delay="1834"/>
                                          </p:stCondLst>
                                        </p:cTn>
                                        <p:tgtEl>
                                          <p:spTgt spid="6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0" animBg="1"/>
      <p:bldP spid="629" grpId="0" animBg="1"/>
      <p:bldP spid="630" grpId="0" animBg="1"/>
      <p:bldP spid="631" grpId="0" animBg="1"/>
      <p:bldP spid="6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6" name="Google Shape;406;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7" name="Google Shape;407;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8" name="Google Shape;408;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9" name="Google Shape;409;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1" name="Google Shape;411;p31"/>
          <p:cNvSpPr txBox="1"/>
          <p:nvPr/>
        </p:nvSpPr>
        <p:spPr>
          <a:xfrm>
            <a:off x="13122466" y="3999413"/>
            <a:ext cx="3915275"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i="1" dirty="0">
                <a:solidFill>
                  <a:srgbClr val="033C5B"/>
                </a:solidFill>
              </a:rPr>
              <a:t>Το καθημερινό σας </a:t>
            </a:r>
            <a:r>
              <a:rPr lang="en-US" sz="4000" i="1" dirty="0">
                <a:solidFill>
                  <a:srgbClr val="92D050"/>
                </a:solidFill>
              </a:rPr>
              <a:t>χάπι </a:t>
            </a:r>
            <a:r>
              <a:rPr lang="en-US" sz="4000" i="1" dirty="0">
                <a:solidFill>
                  <a:schemeClr val="accent6"/>
                </a:solidFill>
              </a:rPr>
              <a:t>μάθησης</a:t>
            </a:r>
            <a:endParaRPr sz="4000" b="0" i="1" u="none" strike="noStrike" cap="none" dirty="0">
              <a:solidFill>
                <a:srgbClr val="92D050"/>
              </a:solidFill>
              <a:sym typeface="Arial"/>
            </a:endParaRPr>
          </a:p>
          <a:p>
            <a:pPr marL="0" marR="0" lvl="0" indent="0" algn="l" rtl="0">
              <a:spcBef>
                <a:spcPts val="0"/>
              </a:spcBef>
              <a:spcAft>
                <a:spcPts val="0"/>
              </a:spcAft>
              <a:buClr>
                <a:schemeClr val="dk1"/>
              </a:buClr>
              <a:buSzPts val="4000"/>
              <a:buFont typeface="Calibri"/>
              <a:buNone/>
            </a:pPr>
            <a:endParaRPr sz="4000" b="0" i="1" u="none" strike="noStrike" cap="none" dirty="0">
              <a:solidFill>
                <a:srgbClr val="033C5B"/>
              </a:solidFill>
              <a:sym typeface="Arial"/>
            </a:endParaRPr>
          </a:p>
        </p:txBody>
      </p:sp>
      <p:sp>
        <p:nvSpPr>
          <p:cNvPr id="415" name="Google Shape;415;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05" y="1712730"/>
            <a:ext cx="10813668" cy="6422663"/>
          </a:xfrm>
          <a:prstGeom prst="rect">
            <a:avLst/>
          </a:prstGeom>
        </p:spPr>
      </p:pic>
      <p:grpSp>
        <p:nvGrpSpPr>
          <p:cNvPr id="5" name="Group 4"/>
          <p:cNvGrpSpPr/>
          <p:nvPr/>
        </p:nvGrpSpPr>
        <p:grpSpPr>
          <a:xfrm>
            <a:off x="11034347" y="6683536"/>
            <a:ext cx="1542954" cy="1990558"/>
            <a:chOff x="8843721" y="5669241"/>
            <a:chExt cx="1143631" cy="1286796"/>
          </a:xfrm>
        </p:grpSpPr>
        <p:sp>
          <p:nvSpPr>
            <p:cNvPr id="4" name="Isosceles Triangle 3"/>
            <p:cNvSpPr/>
            <p:nvPr/>
          </p:nvSpPr>
          <p:spPr>
            <a:xfrm rot="5400000">
              <a:off x="8772139" y="5740823"/>
              <a:ext cx="1286796" cy="114363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Isosceles Triangle 19"/>
            <p:cNvSpPr/>
            <p:nvPr/>
          </p:nvSpPr>
          <p:spPr>
            <a:xfrm rot="5400000">
              <a:off x="8995694" y="6024892"/>
              <a:ext cx="686797" cy="57963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Google Shape;385;p29">
            <a:extLst>
              <a:ext uri="{FF2B5EF4-FFF2-40B4-BE49-F238E27FC236}">
                <a16:creationId xmlns:a16="http://schemas.microsoft.com/office/drawing/2014/main" id="{6FF9A147-2D0D-8C99-0028-26F77DB37B54}"/>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5174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3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3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3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5" name="Google Shape;425;p3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6" name="Google Shape;426;p3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7" name="Google Shape;427;p3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8" name="Google Shape;428;p32"/>
          <p:cNvSpPr txBox="1"/>
          <p:nvPr/>
        </p:nvSpPr>
        <p:spPr>
          <a:xfrm>
            <a:off x="792000" y="1548000"/>
            <a:ext cx="1218138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de-DE" sz="4000" dirty="0">
                <a:solidFill>
                  <a:srgbClr val="033C5B"/>
                </a:solidFill>
              </a:rPr>
              <a:t>Στόχοι </a:t>
            </a:r>
            <a:r>
              <a:rPr lang="de-DE" sz="4000" b="0" i="0" u="none" strike="noStrike" cap="none" dirty="0">
                <a:solidFill>
                  <a:srgbClr val="033C5B"/>
                </a:solidFill>
                <a:latin typeface="Arial"/>
                <a:ea typeface="Arial"/>
                <a:cs typeface="Arial"/>
                <a:sym typeface="Arial"/>
              </a:rPr>
              <a:t>της συνοπτικής αξιολόγησης </a:t>
            </a:r>
            <a:endParaRPr dirty="0"/>
          </a:p>
        </p:txBody>
      </p:sp>
      <p:sp>
        <p:nvSpPr>
          <p:cNvPr id="432" name="Google Shape;432;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3" name="Google Shape;433;p32"/>
          <p:cNvSpPr/>
          <p:nvPr/>
        </p:nvSpPr>
        <p:spPr>
          <a:xfrm>
            <a:off x="1152000" y="313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lvl="0">
              <a:buSzPts val="2400"/>
            </a:pPr>
            <a:r>
              <a:rPr lang="en-US" sz="2400" dirty="0"/>
              <a:t>Αξιολόγηση της μαθησιακής προόδου των μαθητών στο τέλος μιας μαθησιακής ενότητας.</a:t>
            </a:r>
          </a:p>
        </p:txBody>
      </p:sp>
      <p:sp>
        <p:nvSpPr>
          <p:cNvPr id="434" name="Google Shape;434;p32"/>
          <p:cNvSpPr/>
          <p:nvPr/>
        </p:nvSpPr>
        <p:spPr>
          <a:xfrm>
            <a:off x="792000" y="309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1</a:t>
            </a:r>
            <a:endParaRPr dirty="0"/>
          </a:p>
        </p:txBody>
      </p:sp>
      <p:sp>
        <p:nvSpPr>
          <p:cNvPr id="435" name="Google Shape;435;p32"/>
          <p:cNvSpPr/>
          <p:nvPr/>
        </p:nvSpPr>
        <p:spPr>
          <a:xfrm>
            <a:off x="1152000" y="457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a:buSzPts val="2400"/>
            </a:pPr>
            <a:r>
              <a:rPr lang="en-US" sz="2400" dirty="0"/>
              <a:t>Μέτρηση των γνώσεων και των δεξιοτήτων που αποκτούν οι μαθητές μέσω δοκιμασιών, εξετάσεων ή άλλων πιστοποιητικών επίδοσης.</a:t>
            </a:r>
            <a:endParaRPr dirty="0"/>
          </a:p>
        </p:txBody>
      </p:sp>
      <p:sp>
        <p:nvSpPr>
          <p:cNvPr id="436" name="Google Shape;436;p32"/>
          <p:cNvSpPr/>
          <p:nvPr/>
        </p:nvSpPr>
        <p:spPr>
          <a:xfrm>
            <a:off x="792000" y="453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2</a:t>
            </a:r>
            <a:endParaRPr dirty="0"/>
          </a:p>
        </p:txBody>
      </p:sp>
      <p:sp>
        <p:nvSpPr>
          <p:cNvPr id="437" name="Google Shape;437;p32"/>
          <p:cNvSpPr/>
          <p:nvPr/>
        </p:nvSpPr>
        <p:spPr>
          <a:xfrm>
            <a:off x="1152000" y="601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lvl="0">
              <a:buSzPts val="2400"/>
            </a:pPr>
            <a:r>
              <a:rPr lang="en-US" sz="2400" dirty="0"/>
              <a:t>Αξιολόγηση των ατομικών επιδόσεων και των ατομικών γνώσεων των μαθητών, ανεξάρτητα από τις επιδόσεις των άλλων.</a:t>
            </a:r>
          </a:p>
        </p:txBody>
      </p:sp>
      <p:sp>
        <p:nvSpPr>
          <p:cNvPr id="438" name="Google Shape;438;p32"/>
          <p:cNvSpPr/>
          <p:nvPr/>
        </p:nvSpPr>
        <p:spPr>
          <a:xfrm>
            <a:off x="792000" y="597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3</a:t>
            </a:r>
            <a:endParaRPr dirty="0"/>
          </a:p>
        </p:txBody>
      </p:sp>
      <p:sp>
        <p:nvSpPr>
          <p:cNvPr id="439" name="Google Shape;439;p32"/>
          <p:cNvSpPr/>
          <p:nvPr/>
        </p:nvSpPr>
        <p:spPr>
          <a:xfrm>
            <a:off x="1152000" y="745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lvl="0">
              <a:buSzPts val="2400"/>
            </a:pPr>
            <a:r>
              <a:rPr lang="de-DE" sz="2400" b="0" i="0" u="none" strike="noStrike" cap="none" dirty="0">
                <a:solidFill>
                  <a:srgbClr val="000000"/>
                </a:solidFill>
                <a:latin typeface="Arial"/>
                <a:ea typeface="Arial"/>
                <a:cs typeface="Arial"/>
                <a:sym typeface="Arial"/>
              </a:rPr>
              <a:t>Να επιτρέπε</a:t>
            </a:r>
            <a:r>
              <a:rPr lang="el-GR" sz="2400" b="0" i="0" u="none" strike="noStrike" cap="none" dirty="0" err="1">
                <a:solidFill>
                  <a:srgbClr val="000000"/>
                </a:solidFill>
                <a:latin typeface="Arial"/>
                <a:ea typeface="Arial"/>
                <a:cs typeface="Arial"/>
                <a:sym typeface="Arial"/>
              </a:rPr>
              <a:t>ται</a:t>
            </a:r>
            <a:r>
              <a:rPr lang="de-DE" sz="2400" b="0" i="0" u="none" strike="noStrike" cap="none" dirty="0">
                <a:solidFill>
                  <a:srgbClr val="000000"/>
                </a:solidFill>
                <a:latin typeface="Arial"/>
                <a:ea typeface="Arial"/>
                <a:cs typeface="Arial"/>
                <a:sym typeface="Arial"/>
              </a:rPr>
              <a:t> </a:t>
            </a:r>
            <a:r>
              <a:rPr lang="en-US" sz="2400" dirty="0"/>
              <a:t>η σύγκριση της μαθησιακής προόδου με προηγούμενα μαθησιακά στάδια ή με άλλους μαθητές και να παρέχε</a:t>
            </a:r>
            <a:r>
              <a:rPr lang="el-GR" sz="2400" dirty="0" err="1"/>
              <a:t>ται</a:t>
            </a:r>
            <a:r>
              <a:rPr lang="en-US" sz="2400" dirty="0"/>
              <a:t> ανατροφοδότηση για περαιτέρω βελτίωση.</a:t>
            </a:r>
          </a:p>
        </p:txBody>
      </p:sp>
      <p:sp>
        <p:nvSpPr>
          <p:cNvPr id="440" name="Google Shape;440;p32"/>
          <p:cNvSpPr/>
          <p:nvPr/>
        </p:nvSpPr>
        <p:spPr>
          <a:xfrm>
            <a:off x="792000" y="741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4</a:t>
            </a:r>
            <a:endParaRPr dirty="0"/>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Google Shape;385;p29">
            <a:extLst>
              <a:ext uri="{FF2B5EF4-FFF2-40B4-BE49-F238E27FC236}">
                <a16:creationId xmlns:a16="http://schemas.microsoft.com/office/drawing/2014/main" id="{4A2C7980-BE1B-213B-692C-D70761354FD0}"/>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96599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fill="hold"/>
                                        <p:tgtEl>
                                          <p:spTgt spid="433"/>
                                        </p:tgtEl>
                                        <p:attrNameLst>
                                          <p:attrName>ppt_x</p:attrName>
                                        </p:attrNameLst>
                                      </p:cBhvr>
                                      <p:tavLst>
                                        <p:tav tm="0">
                                          <p:val>
                                            <p:strVal val="#ppt_x"/>
                                          </p:val>
                                        </p:tav>
                                        <p:tav tm="100000">
                                          <p:val>
                                            <p:strVal val="#ppt_x"/>
                                          </p:val>
                                        </p:tav>
                                      </p:tavLst>
                                    </p:anim>
                                    <p:anim calcmode="lin" valueType="num">
                                      <p:cBhvr additive="base">
                                        <p:cTn id="8" dur="500" fill="hold"/>
                                        <p:tgtEl>
                                          <p:spTgt spid="4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5"/>
                                        </p:tgtEl>
                                        <p:attrNameLst>
                                          <p:attrName>style.visibility</p:attrName>
                                        </p:attrNameLst>
                                      </p:cBhvr>
                                      <p:to>
                                        <p:strVal val="visible"/>
                                      </p:to>
                                    </p:set>
                                    <p:anim calcmode="lin" valueType="num">
                                      <p:cBhvr additive="base">
                                        <p:cTn id="13" dur="500" fill="hold"/>
                                        <p:tgtEl>
                                          <p:spTgt spid="435"/>
                                        </p:tgtEl>
                                        <p:attrNameLst>
                                          <p:attrName>ppt_x</p:attrName>
                                        </p:attrNameLst>
                                      </p:cBhvr>
                                      <p:tavLst>
                                        <p:tav tm="0">
                                          <p:val>
                                            <p:strVal val="#ppt_x"/>
                                          </p:val>
                                        </p:tav>
                                        <p:tav tm="100000">
                                          <p:val>
                                            <p:strVal val="#ppt_x"/>
                                          </p:val>
                                        </p:tav>
                                      </p:tavLst>
                                    </p:anim>
                                    <p:anim calcmode="lin" valueType="num">
                                      <p:cBhvr additive="base">
                                        <p:cTn id="14"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7"/>
                                        </p:tgtEl>
                                        <p:attrNameLst>
                                          <p:attrName>style.visibility</p:attrName>
                                        </p:attrNameLst>
                                      </p:cBhvr>
                                      <p:to>
                                        <p:strVal val="visible"/>
                                      </p:to>
                                    </p:set>
                                    <p:anim calcmode="lin" valueType="num">
                                      <p:cBhvr additive="base">
                                        <p:cTn id="19" dur="500" fill="hold"/>
                                        <p:tgtEl>
                                          <p:spTgt spid="437"/>
                                        </p:tgtEl>
                                        <p:attrNameLst>
                                          <p:attrName>ppt_x</p:attrName>
                                        </p:attrNameLst>
                                      </p:cBhvr>
                                      <p:tavLst>
                                        <p:tav tm="0">
                                          <p:val>
                                            <p:strVal val="#ppt_x"/>
                                          </p:val>
                                        </p:tav>
                                        <p:tav tm="100000">
                                          <p:val>
                                            <p:strVal val="#ppt_x"/>
                                          </p:val>
                                        </p:tav>
                                      </p:tavLst>
                                    </p:anim>
                                    <p:anim calcmode="lin" valueType="num">
                                      <p:cBhvr additive="base">
                                        <p:cTn id="20"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9"/>
                                        </p:tgtEl>
                                        <p:attrNameLst>
                                          <p:attrName>style.visibility</p:attrName>
                                        </p:attrNameLst>
                                      </p:cBhvr>
                                      <p:to>
                                        <p:strVal val="visible"/>
                                      </p:to>
                                    </p:set>
                                    <p:anim calcmode="lin" valueType="num">
                                      <p:cBhvr additive="base">
                                        <p:cTn id="25" dur="500" fill="hold"/>
                                        <p:tgtEl>
                                          <p:spTgt spid="439"/>
                                        </p:tgtEl>
                                        <p:attrNameLst>
                                          <p:attrName>ppt_x</p:attrName>
                                        </p:attrNameLst>
                                      </p:cBhvr>
                                      <p:tavLst>
                                        <p:tav tm="0">
                                          <p:val>
                                            <p:strVal val="#ppt_x"/>
                                          </p:val>
                                        </p:tav>
                                        <p:tav tm="100000">
                                          <p:val>
                                            <p:strVal val="#ppt_x"/>
                                          </p:val>
                                        </p:tav>
                                      </p:tavLst>
                                    </p:anim>
                                    <p:anim calcmode="lin" valueType="num">
                                      <p:cBhvr additive="base">
                                        <p:cTn id="26" dur="500" fill="hold"/>
                                        <p:tgtEl>
                                          <p:spTgt spid="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435" grpId="0" animBg="1"/>
      <p:bldP spid="437" grpId="0" animBg="1"/>
      <p:bldP spid="4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8" name="Google Shape;638;p4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9" name="Google Shape;639;p4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0" name="Google Shape;640;p4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1" name="Google Shape;641;p4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2" name="Google Shape;642;p4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3" name="Google Shape;643;p4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4" name="Google Shape;644;p44"/>
          <p:cNvSpPr txBox="1"/>
          <p:nvPr/>
        </p:nvSpPr>
        <p:spPr>
          <a:xfrm>
            <a:off x="792000" y="1548000"/>
            <a:ext cx="14758140"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chemeClr val="accent6"/>
                </a:solidFill>
                <a:latin typeface="Arial"/>
                <a:ea typeface="Arial"/>
                <a:cs typeface="Arial"/>
                <a:sym typeface="Arial"/>
              </a:rPr>
              <a:t>Συνοπτικές αξιολογήσεις </a:t>
            </a:r>
            <a:r>
              <a:rPr lang="de-DE" sz="4000" b="0" i="0" u="none" strike="noStrike" cap="none" dirty="0">
                <a:solidFill>
                  <a:srgbClr val="033C5B"/>
                </a:solidFill>
                <a:latin typeface="Arial"/>
                <a:ea typeface="Arial"/>
                <a:cs typeface="Arial"/>
                <a:sym typeface="Arial"/>
              </a:rPr>
              <a:t>έναντι </a:t>
            </a:r>
            <a:r>
              <a:rPr lang="de-DE" sz="4000" b="0" i="0" u="none" strike="noStrike" cap="none" dirty="0">
                <a:solidFill>
                  <a:schemeClr val="accent1"/>
                </a:solidFill>
                <a:sym typeface="Arial"/>
              </a:rPr>
              <a:t>διαμορφωτικών αξιολογήσεων </a:t>
            </a:r>
            <a:endParaRPr dirty="0">
              <a:solidFill>
                <a:schemeClr val="accent1"/>
              </a:solidFill>
            </a:endParaRPr>
          </a:p>
        </p:txBody>
      </p:sp>
      <p:sp>
        <p:nvSpPr>
          <p:cNvPr id="648" name="Google Shape;648;p4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9" name="Google Shape;649;p44"/>
          <p:cNvSpPr txBox="1"/>
          <p:nvPr/>
        </p:nvSpPr>
        <p:spPr>
          <a:xfrm>
            <a:off x="818920" y="2051859"/>
            <a:ext cx="15948000" cy="1426144"/>
          </a:xfrm>
          <a:prstGeom prst="rect">
            <a:avLst/>
          </a:prstGeom>
          <a:noFill/>
          <a:ln>
            <a:noFill/>
          </a:ln>
        </p:spPr>
        <p:txBody>
          <a:bodyPr spcFirstLastPara="1" wrap="square" lIns="91425" tIns="45700" rIns="91425" bIns="45700" anchor="t" anchorCtr="0">
            <a:noAutofit/>
          </a:bodyPr>
          <a:lstStyle/>
          <a:p>
            <a:pPr marL="457200" marR="0" lvl="0" indent="-304800"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R="0" lvl="0" rtl="0">
              <a:lnSpc>
                <a:spcPct val="100000"/>
              </a:lnSpc>
              <a:spcBef>
                <a:spcPts val="0"/>
              </a:spcBef>
              <a:spcAft>
                <a:spcPts val="0"/>
              </a:spcAft>
              <a:buClr>
                <a:srgbClr val="000000"/>
              </a:buClr>
              <a:buSzPts val="2400"/>
            </a:pPr>
            <a:r>
              <a:rPr lang="de-DE" sz="2400" b="0" i="0" u="none" strike="noStrike" cap="none" dirty="0">
                <a:solidFill>
                  <a:srgbClr val="000000"/>
                </a:solidFill>
                <a:latin typeface="Arial"/>
                <a:ea typeface="Arial"/>
                <a:cs typeface="Arial"/>
                <a:sym typeface="Arial"/>
              </a:rPr>
              <a:t>Οι αθροιστικές αξιολογήσεις είναι συνήθως τελικές και επηρεάζουν περισσότερο τον συνολικό βαθμό από ό,τι οι διαμορφωτικές αξιολογήσεις. </a:t>
            </a:r>
            <a:r>
              <a:rPr lang="el-GR" sz="2400" b="0" i="0" u="none" strike="noStrike" cap="none" dirty="0">
                <a:solidFill>
                  <a:srgbClr val="000000"/>
                </a:solidFill>
                <a:latin typeface="Arial"/>
                <a:ea typeface="Arial"/>
                <a:cs typeface="Arial"/>
                <a:sym typeface="Arial"/>
              </a:rPr>
              <a:t>Πιο </a:t>
            </a:r>
            <a:r>
              <a:rPr lang="en-US" sz="2400" b="0" i="0" u="none" strike="noStrike" cap="none" dirty="0">
                <a:solidFill>
                  <a:srgbClr val="000000"/>
                </a:solidFill>
                <a:latin typeface="Arial"/>
                <a:ea typeface="Arial"/>
                <a:cs typeface="Arial"/>
                <a:sym typeface="Arial"/>
              </a:rPr>
              <a:t>συγκεκριμένα:</a:t>
            </a:r>
            <a:endParaRPr sz="2400" b="0" i="0" u="none" strike="noStrike" cap="none" dirty="0">
              <a:solidFill>
                <a:srgbClr val="000000"/>
              </a:solidFill>
              <a:latin typeface="Arial"/>
              <a:ea typeface="Arial"/>
              <a:cs typeface="Arial"/>
              <a:sym typeface="Arial"/>
            </a:endParaRPr>
          </a:p>
          <a:p>
            <a:pPr marL="457200" marR="0" lvl="0" indent="-304800"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 </a:t>
            </a:r>
            <a:endParaRPr sz="2400" b="0" i="0" u="none" strike="noStrike" cap="none" dirty="0">
              <a:solidFill>
                <a:srgbClr val="000000"/>
              </a:solidFill>
              <a:latin typeface="Arial"/>
              <a:ea typeface="Arial"/>
              <a:cs typeface="Arial"/>
              <a:sym typeface="Arial"/>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2212296836"/>
              </p:ext>
            </p:extLst>
          </p:nvPr>
        </p:nvGraphicFramePr>
        <p:xfrm>
          <a:off x="1767879" y="3343220"/>
          <a:ext cx="13782261" cy="4619220"/>
        </p:xfrm>
        <a:graphic>
          <a:graphicData uri="http://schemas.openxmlformats.org/drawingml/2006/table">
            <a:tbl>
              <a:tblPr firstRow="1" bandRow="1">
                <a:tableStyleId>{68D230F3-CF80-4859-8CE7-A43EE81993B5}</a:tableStyleId>
              </a:tblPr>
              <a:tblGrid>
                <a:gridCol w="4594087">
                  <a:extLst>
                    <a:ext uri="{9D8B030D-6E8A-4147-A177-3AD203B41FA5}">
                      <a16:colId xmlns:a16="http://schemas.microsoft.com/office/drawing/2014/main" val="1627910233"/>
                    </a:ext>
                  </a:extLst>
                </a:gridCol>
                <a:gridCol w="4594087">
                  <a:extLst>
                    <a:ext uri="{9D8B030D-6E8A-4147-A177-3AD203B41FA5}">
                      <a16:colId xmlns:a16="http://schemas.microsoft.com/office/drawing/2014/main" val="2649009990"/>
                    </a:ext>
                  </a:extLst>
                </a:gridCol>
                <a:gridCol w="4594087">
                  <a:extLst>
                    <a:ext uri="{9D8B030D-6E8A-4147-A177-3AD203B41FA5}">
                      <a16:colId xmlns:a16="http://schemas.microsoft.com/office/drawing/2014/main" val="2148057302"/>
                    </a:ext>
                  </a:extLst>
                </a:gridCol>
              </a:tblGrid>
              <a:tr h="753648">
                <a:tc>
                  <a:txBody>
                    <a:bodyPr/>
                    <a:lstStyle/>
                    <a:p>
                      <a:pPr algn="ctr"/>
                      <a:r>
                        <a:rPr lang="en-US" sz="2400" dirty="0"/>
                        <a:t>Χαρακτηριστικό</a:t>
                      </a:r>
                      <a:endParaRPr lang="el-GR" sz="2400" b="1" dirty="0"/>
                    </a:p>
                  </a:txBody>
                  <a:tcPr anchor="ctr"/>
                </a:tc>
                <a:tc>
                  <a:txBody>
                    <a:bodyPr/>
                    <a:lstStyle/>
                    <a:p>
                      <a:pPr algn="ctr"/>
                      <a:r>
                        <a:rPr lang="en-US" sz="2400" i="1" dirty="0">
                          <a:solidFill>
                            <a:schemeClr val="accent1"/>
                          </a:solidFill>
                          <a:effectLst>
                            <a:outerShdw blurRad="38100" dist="38100" dir="2700000" algn="tl">
                              <a:srgbClr val="000000">
                                <a:alpha val="43137"/>
                              </a:srgbClr>
                            </a:outerShdw>
                          </a:effectLst>
                        </a:rPr>
                        <a:t>Διαμορφωτική αξιολόγηση</a:t>
                      </a:r>
                      <a:endParaRPr lang="el-GR" sz="2400" b="1" i="1" dirty="0">
                        <a:solidFill>
                          <a:schemeClr val="accent1"/>
                        </a:solidFill>
                        <a:effectLst>
                          <a:outerShdw blurRad="38100" dist="38100" dir="2700000" algn="tl">
                            <a:srgbClr val="000000">
                              <a:alpha val="43137"/>
                            </a:srgbClr>
                          </a:outerShdw>
                        </a:effectLst>
                      </a:endParaRPr>
                    </a:p>
                  </a:txBody>
                  <a:tcPr anchor="ctr"/>
                </a:tc>
                <a:tc>
                  <a:txBody>
                    <a:bodyPr/>
                    <a:lstStyle/>
                    <a:p>
                      <a:pPr algn="ctr"/>
                      <a:r>
                        <a:rPr lang="en-US" sz="2400" i="1" dirty="0">
                          <a:solidFill>
                            <a:schemeClr val="accent6"/>
                          </a:solidFill>
                          <a:effectLst>
                            <a:outerShdw blurRad="38100" dist="38100" dir="2700000" algn="tl">
                              <a:srgbClr val="000000">
                                <a:alpha val="43137"/>
                              </a:srgbClr>
                            </a:outerShdw>
                          </a:effectLst>
                        </a:rPr>
                        <a:t>Συνοπτική αξιολόγηση</a:t>
                      </a:r>
                      <a:endParaRPr lang="el-GR" sz="2400" b="1" i="1" dirty="0">
                        <a:solidFill>
                          <a:schemeClr val="accent6"/>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2056216086"/>
                  </a:ext>
                </a:extLst>
              </a:tr>
              <a:tr h="753648">
                <a:tc>
                  <a:txBody>
                    <a:bodyPr/>
                    <a:lstStyle/>
                    <a:p>
                      <a:pPr algn="ctr"/>
                      <a:r>
                        <a:rPr lang="en-US" sz="2400" b="1" dirty="0"/>
                        <a:t>Σκοπός</a:t>
                      </a:r>
                      <a:endParaRPr lang="el-GR" sz="2400" b="1" dirty="0"/>
                    </a:p>
                  </a:txBody>
                  <a:tcPr anchor="ctr"/>
                </a:tc>
                <a:tc>
                  <a:txBody>
                    <a:bodyPr/>
                    <a:lstStyle/>
                    <a:p>
                      <a:pPr algn="ctr"/>
                      <a:r>
                        <a:rPr lang="en-US" sz="2000" dirty="0"/>
                        <a:t>Παρακολούθηση της μάθησης, </a:t>
                      </a:r>
                    </a:p>
                    <a:p>
                      <a:pPr algn="ctr"/>
                      <a:r>
                        <a:rPr lang="en-US" sz="2000" dirty="0"/>
                        <a:t>να παρέχει ανατροφοδότηση</a:t>
                      </a:r>
                      <a:endParaRPr lang="el-GR" sz="2000" dirty="0"/>
                    </a:p>
                  </a:txBody>
                  <a:tcPr anchor="ctr"/>
                </a:tc>
                <a:tc>
                  <a:txBody>
                    <a:bodyPr/>
                    <a:lstStyle/>
                    <a:p>
                      <a:pPr algn="ctr"/>
                      <a:r>
                        <a:rPr lang="en-US" sz="2000" dirty="0" err="1"/>
                        <a:t>Αξιολογήσ</a:t>
                      </a:r>
                      <a:r>
                        <a:rPr lang="el-GR" sz="2000" dirty="0"/>
                        <a:t>η</a:t>
                      </a:r>
                      <a:r>
                        <a:rPr lang="en-US" sz="2000" dirty="0"/>
                        <a:t> </a:t>
                      </a:r>
                      <a:r>
                        <a:rPr lang="en-US" sz="2000" dirty="0" err="1"/>
                        <a:t>τη</a:t>
                      </a:r>
                      <a:r>
                        <a:rPr lang="el-GR" sz="2000" dirty="0"/>
                        <a:t>ς</a:t>
                      </a:r>
                      <a:r>
                        <a:rPr lang="en-US" sz="2000" dirty="0"/>
                        <a:t> </a:t>
                      </a:r>
                      <a:r>
                        <a:rPr lang="en-US" sz="2000" dirty="0" err="1"/>
                        <a:t>μάθηση</a:t>
                      </a:r>
                      <a:r>
                        <a:rPr lang="el-GR" sz="2000" dirty="0"/>
                        <a:t>;</a:t>
                      </a:r>
                      <a:r>
                        <a:rPr lang="en-US" sz="2000" dirty="0"/>
                        <a:t> σε σχέση με ένα </a:t>
                      </a:r>
                    </a:p>
                    <a:p>
                      <a:pPr algn="ctr"/>
                      <a:r>
                        <a:rPr lang="en-US" sz="2000" dirty="0"/>
                        <a:t>πρότυπο</a:t>
                      </a:r>
                      <a:endParaRPr lang="el-GR" sz="2000" dirty="0"/>
                    </a:p>
                  </a:txBody>
                  <a:tcPr anchor="ctr"/>
                </a:tc>
                <a:extLst>
                  <a:ext uri="{0D108BD9-81ED-4DB2-BD59-A6C34878D82A}">
                    <a16:rowId xmlns:a16="http://schemas.microsoft.com/office/drawing/2014/main" val="1366742362"/>
                  </a:ext>
                </a:extLst>
              </a:tr>
              <a:tr h="753648">
                <a:tc>
                  <a:txBody>
                    <a:bodyPr/>
                    <a:lstStyle/>
                    <a:p>
                      <a:pPr algn="ctr"/>
                      <a:r>
                        <a:rPr lang="en-US" sz="2400" b="1" dirty="0"/>
                        <a:t>Χρονισμός</a:t>
                      </a:r>
                      <a:endParaRPr lang="el-GR" sz="2400" b="1" dirty="0"/>
                    </a:p>
                  </a:txBody>
                  <a:tcPr anchor="ctr"/>
                </a:tc>
                <a:tc>
                  <a:txBody>
                    <a:bodyPr/>
                    <a:lstStyle/>
                    <a:p>
                      <a:pPr algn="ctr"/>
                      <a:r>
                        <a:rPr lang="en-US" sz="2000" dirty="0"/>
                        <a:t>Κατά τη διάρκεια της μαθησιακής διαδικασίας</a:t>
                      </a:r>
                      <a:endParaRPr lang="el-GR" sz="2000" dirty="0"/>
                    </a:p>
                  </a:txBody>
                  <a:tcPr anchor="ctr"/>
                </a:tc>
                <a:tc>
                  <a:txBody>
                    <a:bodyPr/>
                    <a:lstStyle/>
                    <a:p>
                      <a:pPr algn="ctr"/>
                      <a:r>
                        <a:rPr lang="en-US" sz="2000" dirty="0"/>
                        <a:t>Τέλος της διδακτικής περιόδου</a:t>
                      </a:r>
                      <a:endParaRPr lang="el-GR" sz="2000" dirty="0"/>
                    </a:p>
                  </a:txBody>
                  <a:tcPr anchor="ctr"/>
                </a:tc>
                <a:extLst>
                  <a:ext uri="{0D108BD9-81ED-4DB2-BD59-A6C34878D82A}">
                    <a16:rowId xmlns:a16="http://schemas.microsoft.com/office/drawing/2014/main" val="1544991084"/>
                  </a:ext>
                </a:extLst>
              </a:tr>
              <a:tr h="1053042">
                <a:tc>
                  <a:txBody>
                    <a:bodyPr/>
                    <a:lstStyle/>
                    <a:p>
                      <a:pPr algn="ctr"/>
                      <a:r>
                        <a:rPr lang="en-US" sz="2400" b="1" dirty="0"/>
                        <a:t>Παλούκια</a:t>
                      </a:r>
                      <a:endParaRPr lang="el-GR" sz="2400" b="1" dirty="0"/>
                    </a:p>
                  </a:txBody>
                  <a:tcPr anchor="ctr"/>
                </a:tc>
                <a:tc>
                  <a:txBody>
                    <a:bodyPr/>
                    <a:lstStyle/>
                    <a:p>
                      <a:pPr algn="ctr"/>
                      <a:r>
                        <a:rPr lang="en-US" sz="2000" dirty="0"/>
                        <a:t>Χαμηλό ποντάρισμα</a:t>
                      </a:r>
                      <a:endParaRPr lang="el-GR" sz="20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Υψηλό διακύβευμα</a:t>
                      </a:r>
                      <a:endParaRPr lang="el-GR" sz="2000" dirty="0"/>
                    </a:p>
                    <a:p>
                      <a:pPr algn="ctr"/>
                      <a:endParaRPr lang="el-GR" sz="2000" dirty="0"/>
                    </a:p>
                  </a:txBody>
                  <a:tcPr anchor="ctr"/>
                </a:tc>
                <a:extLst>
                  <a:ext uri="{0D108BD9-81ED-4DB2-BD59-A6C34878D82A}">
                    <a16:rowId xmlns:a16="http://schemas.microsoft.com/office/drawing/2014/main" val="3700915338"/>
                  </a:ext>
                </a:extLst>
              </a:tr>
              <a:tr h="1053042">
                <a:tc>
                  <a:txBody>
                    <a:bodyPr/>
                    <a:lstStyle/>
                    <a:p>
                      <a:pPr algn="ctr"/>
                      <a:r>
                        <a:rPr lang="en-US" sz="2400" b="1" dirty="0"/>
                        <a:t>Παραδείγματα</a:t>
                      </a:r>
                      <a:endParaRPr lang="el-GR" sz="2400" b="1" dirty="0"/>
                    </a:p>
                  </a:txBody>
                  <a:tcPr anchor="ctr"/>
                </a:tc>
                <a:tc>
                  <a:txBody>
                    <a:bodyPr/>
                    <a:lstStyle/>
                    <a:p>
                      <a:pPr algn="ctr"/>
                      <a:r>
                        <a:rPr lang="en-US" sz="2000" dirty="0"/>
                        <a:t>Κουίζ, </a:t>
                      </a:r>
                    </a:p>
                    <a:p>
                      <a:pPr algn="ctr"/>
                      <a:r>
                        <a:rPr lang="en-US" sz="2000" dirty="0"/>
                        <a:t>συζητήσεις στην τάξη</a:t>
                      </a:r>
                      <a:endParaRPr lang="el-GR" sz="20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Ενδιάμεσες εξετάσεις,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τελικές εργασίες</a:t>
                      </a:r>
                      <a:endParaRPr lang="el-GR" sz="2000" dirty="0"/>
                    </a:p>
                    <a:p>
                      <a:pPr algn="ctr"/>
                      <a:endParaRPr lang="el-GR" sz="2000" dirty="0"/>
                    </a:p>
                  </a:txBody>
                  <a:tcPr anchor="ctr"/>
                </a:tc>
                <a:extLst>
                  <a:ext uri="{0D108BD9-81ED-4DB2-BD59-A6C34878D82A}">
                    <a16:rowId xmlns:a16="http://schemas.microsoft.com/office/drawing/2014/main" val="2211708117"/>
                  </a:ext>
                </a:extLst>
              </a:tr>
            </a:tbl>
          </a:graphicData>
        </a:graphic>
      </p:graphicFrame>
      <p:sp>
        <p:nvSpPr>
          <p:cNvPr id="6" name="TextBox 5"/>
          <p:cNvSpPr txBox="1"/>
          <p:nvPr/>
        </p:nvSpPr>
        <p:spPr>
          <a:xfrm>
            <a:off x="3986178" y="7851075"/>
            <a:ext cx="10315644" cy="369332"/>
          </a:xfrm>
          <a:prstGeom prst="rect">
            <a:avLst/>
          </a:prstGeom>
          <a:noFill/>
        </p:spPr>
        <p:txBody>
          <a:bodyPr wrap="none" rtlCol="0">
            <a:spAutoFit/>
          </a:bodyPr>
          <a:lstStyle/>
          <a:p>
            <a:r>
              <a:rPr lang="en-US" sz="1800" i="1" dirty="0"/>
              <a:t>Βρείτε περισσότερα εδώ: </a:t>
            </a:r>
            <a:r>
              <a:rPr lang="en-US" sz="1800" i="1" dirty="0" err="1">
                <a:hlinkClick r:id="rId7"/>
              </a:rPr>
              <a:t>Eberly </a:t>
            </a:r>
            <a:r>
              <a:rPr lang="en-US" sz="1800" i="1" dirty="0">
                <a:hlinkClick r:id="rId7"/>
              </a:rPr>
              <a:t>Center - Carnegie Mellon University</a:t>
            </a:r>
            <a:endParaRPr lang="el-GR" sz="1800" i="1" dirty="0"/>
          </a:p>
        </p:txBody>
      </p:sp>
      <p:sp>
        <p:nvSpPr>
          <p:cNvPr id="2" name="Google Shape;385;p29">
            <a:extLst>
              <a:ext uri="{FF2B5EF4-FFF2-40B4-BE49-F238E27FC236}">
                <a16:creationId xmlns:a16="http://schemas.microsoft.com/office/drawing/2014/main" id="{FABA419B-3E9E-689B-E14F-65D3FF3C3FAD}"/>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5" name="Google Shape;655;p4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6" name="Google Shape;656;p4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7" name="Google Shape;657;p4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8" name="Google Shape;658;p4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9" name="Google Shape;659;p4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0" name="Google Shape;660;p4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1" name="Google Shape;661;p45"/>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Σαφείς μαθησιακοί στόχοι για αποτελεσματική αθροιστική αξιολόγηση</a:t>
            </a:r>
            <a:endParaRPr sz="4000" b="0" i="0" u="none" strike="noStrike" cap="none" dirty="0">
              <a:solidFill>
                <a:srgbClr val="033C5B"/>
              </a:solidFill>
              <a:latin typeface="Arial"/>
              <a:ea typeface="Arial"/>
              <a:cs typeface="Arial"/>
              <a:sym typeface="Arial"/>
            </a:endParaRPr>
          </a:p>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 </a:t>
            </a:r>
            <a:endParaRPr dirty="0"/>
          </a:p>
        </p:txBody>
      </p:sp>
      <p:graphicFrame>
        <p:nvGraphicFramePr>
          <p:cNvPr id="2" name="Diagram 1"/>
          <p:cNvGraphicFramePr/>
          <p:nvPr>
            <p:extLst>
              <p:ext uri="{D42A27DB-BD31-4B8C-83A1-F6EECF244321}">
                <p14:modId xmlns:p14="http://schemas.microsoft.com/office/powerpoint/2010/main" val="3676337056"/>
              </p:ext>
            </p:extLst>
          </p:nvPr>
        </p:nvGraphicFramePr>
        <p:xfrm>
          <a:off x="792000" y="3131999"/>
          <a:ext cx="15948000" cy="4766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66" name="Google Shape;666;p4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3" name="Google Shape;385;p29">
            <a:extLst>
              <a:ext uri="{FF2B5EF4-FFF2-40B4-BE49-F238E27FC236}">
                <a16:creationId xmlns:a16="http://schemas.microsoft.com/office/drawing/2014/main" id="{5B8F4832-90D5-6E6E-A8A1-CA1F47CF0EE6}"/>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E4661343-57B9-42B2-930B-E31DCE5C847A}"/>
                                            </p:graphicEl>
                                          </p:spTgt>
                                        </p:tgtEl>
                                        <p:attrNameLst>
                                          <p:attrName>style.visibility</p:attrName>
                                        </p:attrNameLst>
                                      </p:cBhvr>
                                      <p:to>
                                        <p:strVal val="visible"/>
                                      </p:to>
                                    </p:set>
                                    <p:anim calcmode="lin" valueType="num">
                                      <p:cBhvr additive="base">
                                        <p:cTn id="7" dur="500" fill="hold"/>
                                        <p:tgtEl>
                                          <p:spTgt spid="2">
                                            <p:graphicEl>
                                              <a:dgm id="{E4661343-57B9-42B2-930B-E31DCE5C847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E4661343-57B9-42B2-930B-E31DCE5C847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7737E622-A6C5-4B7C-AC20-69604D7C59B4}"/>
                                            </p:graphicEl>
                                          </p:spTgt>
                                        </p:tgtEl>
                                        <p:attrNameLst>
                                          <p:attrName>style.visibility</p:attrName>
                                        </p:attrNameLst>
                                      </p:cBhvr>
                                      <p:to>
                                        <p:strVal val="visible"/>
                                      </p:to>
                                    </p:set>
                                    <p:anim calcmode="lin" valueType="num">
                                      <p:cBhvr additive="base">
                                        <p:cTn id="13" dur="500" fill="hold"/>
                                        <p:tgtEl>
                                          <p:spTgt spid="2">
                                            <p:graphicEl>
                                              <a:dgm id="{7737E622-A6C5-4B7C-AC20-69604D7C59B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7737E622-A6C5-4B7C-AC20-69604D7C59B4}"/>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3CC2F1A1-7799-4EE8-9DAB-F4DF583135B5}"/>
                                            </p:graphicEl>
                                          </p:spTgt>
                                        </p:tgtEl>
                                        <p:attrNameLst>
                                          <p:attrName>style.visibility</p:attrName>
                                        </p:attrNameLst>
                                      </p:cBhvr>
                                      <p:to>
                                        <p:strVal val="visible"/>
                                      </p:to>
                                    </p:set>
                                    <p:anim calcmode="lin" valueType="num">
                                      <p:cBhvr additive="base">
                                        <p:cTn id="19" dur="500" fill="hold"/>
                                        <p:tgtEl>
                                          <p:spTgt spid="2">
                                            <p:graphicEl>
                                              <a:dgm id="{3CC2F1A1-7799-4EE8-9DAB-F4DF583135B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3CC2F1A1-7799-4EE8-9DAB-F4DF583135B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8CE22A79-7B39-487E-8387-3C6862D34F67}"/>
                                            </p:graphicEl>
                                          </p:spTgt>
                                        </p:tgtEl>
                                        <p:attrNameLst>
                                          <p:attrName>style.visibility</p:attrName>
                                        </p:attrNameLst>
                                      </p:cBhvr>
                                      <p:to>
                                        <p:strVal val="visible"/>
                                      </p:to>
                                    </p:set>
                                    <p:anim calcmode="lin" valueType="num">
                                      <p:cBhvr additive="base">
                                        <p:cTn id="25" dur="500" fill="hold"/>
                                        <p:tgtEl>
                                          <p:spTgt spid="2">
                                            <p:graphicEl>
                                              <a:dgm id="{8CE22A79-7B39-487E-8387-3C6862D34F6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8CE22A79-7B39-487E-8387-3C6862D34F6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DFA300CD-E2F0-4F6D-A477-8A6C947AF29E}"/>
                                            </p:graphicEl>
                                          </p:spTgt>
                                        </p:tgtEl>
                                        <p:attrNameLst>
                                          <p:attrName>style.visibility</p:attrName>
                                        </p:attrNameLst>
                                      </p:cBhvr>
                                      <p:to>
                                        <p:strVal val="visible"/>
                                      </p:to>
                                    </p:set>
                                    <p:anim calcmode="lin" valueType="num">
                                      <p:cBhvr additive="base">
                                        <p:cTn id="31" dur="500" fill="hold"/>
                                        <p:tgtEl>
                                          <p:spTgt spid="2">
                                            <p:graphicEl>
                                              <a:dgm id="{DFA300CD-E2F0-4F6D-A477-8A6C947AF29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DFA300CD-E2F0-4F6D-A477-8A6C947AF29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2" name="Google Shape;672;p4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3" name="Google Shape;673;p4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4" name="Google Shape;674;p4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5" name="Google Shape;675;p4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6" name="Google Shape;676;p4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7" name="Google Shape;677;p4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8" name="Google Shape;678;p46"/>
          <p:cNvSpPr txBox="1"/>
          <p:nvPr/>
        </p:nvSpPr>
        <p:spPr>
          <a:xfrm>
            <a:off x="792000" y="1548000"/>
            <a:ext cx="12181388" cy="105599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Μέθοδοι αξιολόγησης</a:t>
            </a:r>
            <a:endParaRPr sz="4000" b="0" i="0" u="none" strike="noStrike" cap="none" dirty="0">
              <a:solidFill>
                <a:srgbClr val="033C5B"/>
              </a:solidFill>
              <a:latin typeface="Arial"/>
              <a:ea typeface="Arial"/>
              <a:cs typeface="Arial"/>
              <a:sym typeface="Arial"/>
            </a:endParaRPr>
          </a:p>
        </p:txBody>
      </p:sp>
      <p:sp>
        <p:nvSpPr>
          <p:cNvPr id="679" name="Google Shape;679;p4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0" name="Google Shape;680;p46"/>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1" name="Google Shape;681;p46"/>
          <p:cNvSpPr txBox="1"/>
          <p:nvPr/>
        </p:nvSpPr>
        <p:spPr>
          <a:xfrm>
            <a:off x="5627065" y="9243317"/>
            <a:ext cx="12041056" cy="48831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p:txBody>
      </p:sp>
      <p:sp>
        <p:nvSpPr>
          <p:cNvPr id="682" name="Google Shape;682;p4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3" name="Google Shape;683;p46"/>
          <p:cNvSpPr txBox="1"/>
          <p:nvPr/>
        </p:nvSpPr>
        <p:spPr>
          <a:xfrm>
            <a:off x="792000" y="2713297"/>
            <a:ext cx="15948000" cy="51961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200"/>
              <a:buFont typeface="Arial"/>
              <a:buNone/>
            </a:pPr>
            <a:r>
              <a:rPr lang="de-DE" sz="2200" b="1" i="0" u="sng" strike="noStrike" cap="none" dirty="0">
                <a:solidFill>
                  <a:srgbClr val="92D050"/>
                </a:solidFill>
                <a:latin typeface="Arial"/>
                <a:ea typeface="Arial"/>
                <a:cs typeface="Arial"/>
                <a:sym typeface="Arial"/>
              </a:rPr>
              <a:t>1. Γραπτές εξετάσεις: </a:t>
            </a:r>
            <a:r>
              <a:rPr lang="de-DE" sz="2200" b="0" i="0" u="none" strike="noStrike" cap="none" dirty="0">
                <a:solidFill>
                  <a:srgbClr val="000000"/>
                </a:solidFill>
                <a:latin typeface="Arial"/>
                <a:ea typeface="Arial"/>
                <a:cs typeface="Arial"/>
                <a:sym typeface="Arial"/>
              </a:rPr>
              <a:t>Οι παραδοσιακές γραπτές εξετάσεις μπορούν να χρησιμοποιηθούν για την αξιολόγηση των γνώσεων και των δεξιοτήτων των μαθητών. Αυτό μπορεί να λάβει τη μορφή ερωτήσεων πολλαπλής επιλογής, δοκιμίων ή ανοικτών ερωτήσεων. </a:t>
            </a: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900"/>
              <a:buFont typeface="Arial"/>
              <a:buNone/>
            </a:pPr>
            <a:r>
              <a:rPr lang="de-DE" sz="1900" b="0" i="0" u="none" strike="noStrike" cap="none" dirty="0">
                <a:solidFill>
                  <a:srgbClr val="000000"/>
                </a:solidFill>
                <a:latin typeface="Arial"/>
                <a:ea typeface="Arial"/>
                <a:cs typeface="Arial"/>
                <a:sym typeface="Arial"/>
              </a:rPr>
              <a:t> </a:t>
            </a: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i="0" u="sng" strike="noStrike" cap="none" dirty="0">
                <a:solidFill>
                  <a:schemeClr val="accent6"/>
                </a:solidFill>
                <a:latin typeface="Arial"/>
                <a:ea typeface="Arial"/>
                <a:cs typeface="Arial"/>
                <a:sym typeface="Arial"/>
              </a:rPr>
              <a:t>2. Έργα και παρουσιάσεις: </a:t>
            </a:r>
            <a:r>
              <a:rPr lang="de-DE" sz="2200" b="0" i="0" u="none" strike="noStrike" cap="none" dirty="0">
                <a:solidFill>
                  <a:srgbClr val="000000"/>
                </a:solidFill>
                <a:latin typeface="Arial"/>
                <a:ea typeface="Arial"/>
                <a:cs typeface="Arial"/>
                <a:sym typeface="Arial"/>
              </a:rPr>
              <a:t>Οι μαθητές μπορούν να εκτελέσουν έργα ή να δημιουργήσουν παρουσιάσεις για να αποδείξουν τις γνώσεις και τις δεξιότητές τους. Αυτό μπορεί να λάβει τη μορφή ομαδικών εργασιών ή ατομικών παρουσιάσεων. </a:t>
            </a: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900"/>
              <a:buFont typeface="Arial"/>
              <a:buNone/>
            </a:pPr>
            <a:r>
              <a:rPr lang="de-DE" sz="1900" b="0" i="0" u="none" strike="noStrike" cap="none" dirty="0">
                <a:solidFill>
                  <a:srgbClr val="000000"/>
                </a:solidFill>
                <a:latin typeface="Arial"/>
                <a:ea typeface="Arial"/>
                <a:cs typeface="Arial"/>
                <a:sym typeface="Arial"/>
              </a:rPr>
              <a:t> </a:t>
            </a: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u="sng" dirty="0">
                <a:solidFill>
                  <a:schemeClr val="bg2">
                    <a:lumMod val="60000"/>
                    <a:lumOff val="40000"/>
                  </a:schemeClr>
                </a:solidFill>
                <a:latin typeface="Arial"/>
                <a:ea typeface="Arial"/>
                <a:cs typeface="Arial"/>
                <a:sym typeface="Arial"/>
              </a:rPr>
              <a:t>3</a:t>
            </a:r>
            <a:r>
              <a:rPr lang="de-DE" sz="2200" b="1" i="0" u="sng" strike="noStrike" cap="none" dirty="0">
                <a:solidFill>
                  <a:schemeClr val="bg2">
                    <a:lumMod val="60000"/>
                    <a:lumOff val="40000"/>
                  </a:schemeClr>
                </a:solidFill>
                <a:latin typeface="Arial"/>
                <a:ea typeface="Arial"/>
                <a:cs typeface="Arial"/>
                <a:sym typeface="Arial"/>
              </a:rPr>
              <a:t>. Πρακτικές επιδείξεις: </a:t>
            </a:r>
            <a:r>
              <a:rPr lang="de-DE" sz="2200" b="0" i="0" u="none" strike="noStrike" cap="none" dirty="0">
                <a:solidFill>
                  <a:srgbClr val="000000"/>
                </a:solidFill>
                <a:latin typeface="Arial"/>
                <a:ea typeface="Arial"/>
                <a:cs typeface="Arial"/>
                <a:sym typeface="Arial"/>
              </a:rPr>
              <a:t>Οι μαθητές μπορούν να πραγματοποιήσουν πρακτικές επιδείξεις για να δείξουν τις δεξιότητές τους σε έναν συγκεκριμένο τομέα. Αυτό μπορεί να λάβει τη μορφή πειραμάτων, πρακτικών ασκήσεων ή προσομοιώσεων.</a:t>
            </a: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900"/>
              <a:buFont typeface="Arial"/>
              <a:buNone/>
            </a:pPr>
            <a:r>
              <a:rPr lang="de-DE" sz="1900" b="0" i="0" u="none" strike="noStrike" cap="none" dirty="0">
                <a:solidFill>
                  <a:srgbClr val="000000"/>
                </a:solidFill>
                <a:latin typeface="Arial"/>
                <a:ea typeface="Arial"/>
                <a:cs typeface="Arial"/>
                <a:sym typeface="Arial"/>
              </a:rPr>
              <a:t> </a:t>
            </a: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i="0" u="sng" strike="noStrike" cap="none" dirty="0">
                <a:solidFill>
                  <a:srgbClr val="FF0000"/>
                </a:solidFill>
                <a:latin typeface="Arial"/>
                <a:ea typeface="Arial"/>
                <a:cs typeface="Arial"/>
                <a:sym typeface="Arial"/>
              </a:rPr>
              <a:t>4. Διαδικτυακά τεστ και κουίζ: </a:t>
            </a:r>
            <a:r>
              <a:rPr lang="de-DE" sz="2200" b="0" i="0" u="none" strike="noStrike" cap="none" dirty="0">
                <a:solidFill>
                  <a:srgbClr val="000000"/>
                </a:solidFill>
                <a:latin typeface="Arial"/>
                <a:ea typeface="Arial"/>
                <a:cs typeface="Arial"/>
                <a:sym typeface="Arial"/>
              </a:rPr>
              <a:t>Οι μαθητές μπορούν να κάνουν online τεστ και κουίζ για να ελέγξουν τις γνώσεις και τις δεξιότητές τους. Αυτό μπορεί να λάβει τη μορφή διαδικτυακών πλατφορμών ή συστημάτων διαχείρισης μάθησης. </a:t>
            </a:r>
            <a:endParaRPr dirty="0"/>
          </a:p>
          <a:p>
            <a:pPr marL="0" marR="0" lvl="0" indent="0" algn="l" rtl="0">
              <a:spcBef>
                <a:spcPts val="0"/>
              </a:spcBef>
              <a:spcAft>
                <a:spcPts val="0"/>
              </a:spcAft>
              <a:buClr>
                <a:schemeClr val="dk1"/>
              </a:buClr>
              <a:buSzPts val="1900"/>
              <a:buFont typeface="Calibri"/>
              <a:buNone/>
            </a:pP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u="sng" dirty="0">
                <a:solidFill>
                  <a:srgbClr val="FFC000"/>
                </a:solidFill>
                <a:latin typeface="Arial"/>
                <a:ea typeface="Arial"/>
                <a:cs typeface="Arial"/>
                <a:sym typeface="Arial"/>
              </a:rPr>
              <a:t>5</a:t>
            </a:r>
            <a:r>
              <a:rPr lang="de-DE" sz="2200" b="1" i="0" u="sng" strike="noStrike" cap="none" dirty="0">
                <a:solidFill>
                  <a:srgbClr val="FFC000"/>
                </a:solidFill>
                <a:latin typeface="Arial"/>
                <a:ea typeface="Arial"/>
                <a:cs typeface="Arial"/>
                <a:sym typeface="Arial"/>
              </a:rPr>
              <a:t>. Προφορικές εξετάσεις: </a:t>
            </a:r>
            <a:r>
              <a:rPr lang="de-DE" sz="2200" b="0" i="0" u="none" strike="noStrike" cap="none" dirty="0">
                <a:solidFill>
                  <a:srgbClr val="000000"/>
                </a:solidFill>
                <a:latin typeface="Arial"/>
                <a:ea typeface="Arial"/>
                <a:cs typeface="Arial"/>
                <a:sym typeface="Arial"/>
              </a:rPr>
              <a:t>Οι φοιτητές μπορούν να συμμετάσχουν σε προφορικές εξετάσεις για να παρουσιάσουν προφορικά τις γνώσεις και τις δεξιότητές τους. Αυτό μπορεί να λάβει τη μορφή ατομικών συνεντεύξεων, ομαδικών συζητήσεων ή παρουσιάσεων. </a:t>
            </a:r>
            <a:endParaRPr dirty="0"/>
          </a:p>
          <a:p>
            <a:pPr marL="0" marR="0" lvl="0" indent="0" algn="l" rtl="0">
              <a:spcBef>
                <a:spcPts val="0"/>
              </a:spcBef>
              <a:spcAft>
                <a:spcPts val="0"/>
              </a:spcAft>
              <a:buClr>
                <a:schemeClr val="dk1"/>
              </a:buClr>
              <a:buSzPts val="1900"/>
              <a:buFont typeface="Calibri"/>
              <a:buNone/>
            </a:pPr>
            <a:endParaRPr sz="19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1" u="sng" dirty="0">
                <a:solidFill>
                  <a:srgbClr val="7030A0"/>
                </a:solidFill>
                <a:latin typeface="Arial"/>
                <a:ea typeface="Arial"/>
                <a:cs typeface="Arial"/>
                <a:sym typeface="Arial"/>
              </a:rPr>
              <a:t>6</a:t>
            </a:r>
            <a:r>
              <a:rPr lang="de-DE" sz="2200" b="1" i="0" u="sng" strike="noStrike" cap="none" dirty="0">
                <a:solidFill>
                  <a:srgbClr val="7030A0"/>
                </a:solidFill>
                <a:latin typeface="Arial"/>
                <a:ea typeface="Arial"/>
                <a:cs typeface="Arial"/>
                <a:sym typeface="Arial"/>
              </a:rPr>
              <a:t>. Αξιολόγηση από ομότιμους: </a:t>
            </a:r>
            <a:r>
              <a:rPr lang="de-DE" sz="2200" b="0" i="0" u="none" strike="noStrike" cap="none" dirty="0">
                <a:solidFill>
                  <a:srgbClr val="000000"/>
                </a:solidFill>
                <a:latin typeface="Arial"/>
                <a:ea typeface="Arial"/>
                <a:cs typeface="Arial"/>
                <a:sym typeface="Arial"/>
              </a:rPr>
              <a:t>Οι μαθητές μπορούν να αξιολογούν ο ένας τον άλλον και να δίνουν ανατροφοδότηση. Αυτό μπορεί να λάβει τη μορφή αξιολογήσεων από ομότιμους, ομαδικών αξιολογήσεων ή εντύπων ανατροφοδότησης.</a:t>
            </a:r>
            <a:endParaRPr dirty="0"/>
          </a:p>
          <a:p>
            <a:pPr marL="0" marR="0" lvl="0" indent="0" algn="l" rtl="0">
              <a:spcBef>
                <a:spcPts val="0"/>
              </a:spcBef>
              <a:spcAft>
                <a:spcPts val="0"/>
              </a:spcAft>
              <a:buClr>
                <a:schemeClr val="dk1"/>
              </a:buClr>
              <a:buSzPts val="2200"/>
              <a:buFont typeface="Calibri"/>
              <a:buNone/>
            </a:pP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200"/>
              <a:buFont typeface="Calibri"/>
              <a:buNone/>
            </a:pP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200"/>
              <a:buFont typeface="Calibri"/>
              <a:buNone/>
            </a:pP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0" i="0" u="none" strike="noStrike" cap="none" dirty="0">
                <a:solidFill>
                  <a:srgbClr val="000000"/>
                </a:solidFill>
                <a:latin typeface="Arial"/>
                <a:ea typeface="Arial"/>
                <a:cs typeface="Arial"/>
                <a:sym typeface="Arial"/>
              </a:rPr>
              <a:t> </a:t>
            </a:r>
            <a:endParaRPr sz="22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200"/>
              <a:buFont typeface="Arial"/>
              <a:buNone/>
            </a:pPr>
            <a:r>
              <a:rPr lang="de-DE" sz="2200" b="0" i="0" u="none" strike="noStrike" cap="none" dirty="0">
                <a:solidFill>
                  <a:srgbClr val="000000"/>
                </a:solidFill>
                <a:latin typeface="Arial"/>
                <a:ea typeface="Arial"/>
                <a:cs typeface="Arial"/>
                <a:sym typeface="Arial"/>
              </a:rPr>
              <a:t> </a:t>
            </a:r>
            <a:endParaRPr sz="2200" b="0" i="0" u="none" strike="noStrike" cap="none" dirty="0">
              <a:solidFill>
                <a:srgbClr val="000000"/>
              </a:solidFill>
              <a:latin typeface="Arial"/>
              <a:ea typeface="Arial"/>
              <a:cs typeface="Arial"/>
              <a:sym typeface="Arial"/>
            </a:endParaRPr>
          </a:p>
        </p:txBody>
      </p:sp>
      <p:sp>
        <p:nvSpPr>
          <p:cNvPr id="2" name="Rectangle 1"/>
          <p:cNvSpPr/>
          <p:nvPr/>
        </p:nvSpPr>
        <p:spPr>
          <a:xfrm>
            <a:off x="602293" y="9033164"/>
            <a:ext cx="17300040" cy="1094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1" name="Group 20"/>
          <p:cNvGrpSpPr/>
          <p:nvPr/>
        </p:nvGrpSpPr>
        <p:grpSpPr>
          <a:xfrm>
            <a:off x="602293" y="8374276"/>
            <a:ext cx="17358880" cy="2331172"/>
            <a:chOff x="559140" y="8374275"/>
            <a:chExt cx="17358880" cy="2331172"/>
          </a:xfrm>
        </p:grpSpPr>
        <p:sp>
          <p:nvSpPr>
            <p:cNvPr id="22"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5" name="Picture 24">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3" name="Google Shape;385;p29">
            <a:extLst>
              <a:ext uri="{FF2B5EF4-FFF2-40B4-BE49-F238E27FC236}">
                <a16:creationId xmlns:a16="http://schemas.microsoft.com/office/drawing/2014/main" id="{EB54FE54-AEE1-FF85-809E-D093CB43D0F1}"/>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89" name="Google Shape;689;p4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0" name="Google Shape;690;p4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1" name="Google Shape;691;p4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2" name="Google Shape;692;p4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3" name="Google Shape;693;p4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4" name="Google Shape;694;p4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47"/>
          <p:cNvSpPr txBox="1"/>
          <p:nvPr/>
        </p:nvSpPr>
        <p:spPr>
          <a:xfrm>
            <a:off x="751351" y="1415589"/>
            <a:ext cx="15948000" cy="100982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Ανάπτυξη κριτηρίων αξιολόγησης για την εφαρμογή συνοπτικών αξιολογήσεων</a:t>
            </a:r>
            <a:endParaRPr sz="4000" b="0" i="0" u="none" strike="noStrike" cap="none" dirty="0">
              <a:solidFill>
                <a:srgbClr val="033C5B"/>
              </a:solidFill>
              <a:latin typeface="Arial"/>
              <a:ea typeface="Arial"/>
              <a:cs typeface="Arial"/>
              <a:sym typeface="Arial"/>
            </a:endParaRPr>
          </a:p>
        </p:txBody>
      </p:sp>
      <p:graphicFrame>
        <p:nvGraphicFramePr>
          <p:cNvPr id="2" name="Diagram 1"/>
          <p:cNvGraphicFramePr/>
          <p:nvPr>
            <p:extLst>
              <p:ext uri="{D42A27DB-BD31-4B8C-83A1-F6EECF244321}">
                <p14:modId xmlns:p14="http://schemas.microsoft.com/office/powerpoint/2010/main" val="3952595972"/>
              </p:ext>
            </p:extLst>
          </p:nvPr>
        </p:nvGraphicFramePr>
        <p:xfrm>
          <a:off x="-1167734" y="2280410"/>
          <a:ext cx="20591806" cy="6194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00" name="Google Shape;700;p4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3" name="Google Shape;385;p29">
            <a:extLst>
              <a:ext uri="{FF2B5EF4-FFF2-40B4-BE49-F238E27FC236}">
                <a16:creationId xmlns:a16="http://schemas.microsoft.com/office/drawing/2014/main" id="{A9F67961-C97D-C69F-967B-85FB5AE7068C}"/>
              </a:ext>
            </a:extLst>
          </p:cNvPr>
          <p:cNvSpPr txBox="1"/>
          <p:nvPr/>
        </p:nvSpPr>
        <p:spPr>
          <a:xfrm>
            <a:off x="5591029" y="8983403"/>
            <a:ext cx="10634745" cy="120648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400" b="0" i="0" u="none" strike="noStrike" cap="none" dirty="0">
              <a:solidFill>
                <a:srgbClr val="12121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3108</Words>
  <Application>Microsoft Office PowerPoint</Application>
  <PresentationFormat>Custom</PresentationFormat>
  <Paragraphs>170</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vt:lpstr>
      <vt:lpstr>Calibri</vt:lpstr>
      <vt:lpstr>HK Grotesk Bold</vt:lpstr>
      <vt:lpstr>HK Grotesk Light</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keywords>, docId:8CDC0A99855B52029712FDBF9A0D7371</cp:keywords>
  <cp:lastModifiedBy>Sotiria Tsalamani</cp:lastModifiedBy>
  <cp:revision>15</cp:revision>
  <dcterms:modified xsi:type="dcterms:W3CDTF">2024-11-09T11:40:26Z</dcterms:modified>
</cp:coreProperties>
</file>