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73" r:id="rId3"/>
    <p:sldId id="274" r:id="rId4"/>
    <p:sldId id="287" r:id="rId5"/>
    <p:sldId id="275" r:id="rId6"/>
    <p:sldId id="276" r:id="rId7"/>
    <p:sldId id="288" r:id="rId8"/>
    <p:sldId id="277" r:id="rId9"/>
    <p:sldId id="289" r:id="rId10"/>
    <p:sldId id="278" r:id="rId11"/>
    <p:sldId id="279" r:id="rId12"/>
    <p:sldId id="280" r:id="rId13"/>
    <p:sldId id="281" r:id="rId14"/>
    <p:sldId id="282" r:id="rId15"/>
    <p:sldId id="283" r:id="rId16"/>
    <p:sldId id="284" r:id="rId17"/>
    <p:sldId id="285" r:id="rId1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10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8CFD1-DF29-4698-9412-DEEDA9B87272}"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3E212E60-17AD-4C31-9C94-207038384662}">
      <dgm:prSet/>
      <dgm:spPr/>
      <dgm:t>
        <a:bodyPr/>
        <a:lstStyle/>
        <a:p>
          <a:pPr rtl="0"/>
          <a:r>
            <a:rPr lang="de-DE" b="0" i="0"/>
            <a:t>Η διαμορφωτική αξιολόγηση επιτρέπει στους εκπαιδευόμενους να παρακολουθούν και να προβληματίζονται σχετικά με την πρόοδο της μάθησής τους.</a:t>
          </a:r>
          <a:endParaRPr lang="el-GR"/>
        </a:p>
      </dgm:t>
    </dgm:pt>
    <dgm:pt modelId="{6866EC66-1121-4868-8277-712D0FD5D2F9}" type="parTrans" cxnId="{ACA51BA7-8BB8-4569-8FFB-62F0E4E3FE2A}">
      <dgm:prSet/>
      <dgm:spPr/>
      <dgm:t>
        <a:bodyPr/>
        <a:lstStyle/>
        <a:p>
          <a:endParaRPr lang="en-US"/>
        </a:p>
      </dgm:t>
    </dgm:pt>
    <dgm:pt modelId="{B699F70C-43FA-40CF-82F1-34E9670AD2CC}" type="sibTrans" cxnId="{ACA51BA7-8BB8-4569-8FFB-62F0E4E3FE2A}">
      <dgm:prSet/>
      <dgm:spPr/>
      <dgm:t>
        <a:bodyPr/>
        <a:lstStyle/>
        <a:p>
          <a:endParaRPr lang="en-US"/>
        </a:p>
      </dgm:t>
    </dgm:pt>
    <dgm:pt modelId="{67696E19-3CBD-4281-87C5-0A1C95B629BF}">
      <dgm:prSet/>
      <dgm:spPr/>
      <dgm:t>
        <a:bodyPr/>
        <a:lstStyle/>
        <a:p>
          <a:pPr rtl="0"/>
          <a:r>
            <a:rPr lang="de-DE" b="0" i="0"/>
            <a:t>Η τακτική ανατροφοδότηση επιτρέπει στους εκπαιδευόμενους να ελέγχουν τις γνώσεις και την κατανόησή τους και να εργάζονται ειδικά στις αδυναμίες τους.</a:t>
          </a:r>
          <a:endParaRPr lang="el-GR"/>
        </a:p>
      </dgm:t>
    </dgm:pt>
    <dgm:pt modelId="{0F370F35-9F02-4DB0-BE31-F74DAC91B5C7}" type="parTrans" cxnId="{BB4BA784-3AF0-4756-A023-B86CA094CC46}">
      <dgm:prSet/>
      <dgm:spPr/>
      <dgm:t>
        <a:bodyPr/>
        <a:lstStyle/>
        <a:p>
          <a:endParaRPr lang="en-US"/>
        </a:p>
      </dgm:t>
    </dgm:pt>
    <dgm:pt modelId="{B559EF48-A884-4CB4-AA7E-9017960DD37E}" type="sibTrans" cxnId="{BB4BA784-3AF0-4756-A023-B86CA094CC46}">
      <dgm:prSet/>
      <dgm:spPr/>
      <dgm:t>
        <a:bodyPr/>
        <a:lstStyle/>
        <a:p>
          <a:endParaRPr lang="en-US"/>
        </a:p>
      </dgm:t>
    </dgm:pt>
    <dgm:pt modelId="{4FC4C477-9D88-491B-8253-AB8DC8B70963}">
      <dgm:prSet/>
      <dgm:spPr/>
      <dgm:t>
        <a:bodyPr/>
        <a:lstStyle/>
        <a:p>
          <a:pPr rtl="0"/>
          <a:r>
            <a:rPr lang="de-DE" b="0" i="0"/>
            <a:t>Οι εκπαιδευτικοί μπορούν να χρησιμοποιούν τη διαμορφωτική αξιολόγηση για να προσαρμόζουν τα μαθήματα στις ανάγκες των μαθητών και να παρέχουν εξατομικευμένη υποστήριξη.</a:t>
          </a:r>
          <a:endParaRPr lang="el-GR"/>
        </a:p>
      </dgm:t>
    </dgm:pt>
    <dgm:pt modelId="{79F85BB6-0760-467D-B379-9B056BF2630E}" type="parTrans" cxnId="{75CFD6EF-C9DC-410E-B441-1E10F174198D}">
      <dgm:prSet/>
      <dgm:spPr/>
      <dgm:t>
        <a:bodyPr/>
        <a:lstStyle/>
        <a:p>
          <a:endParaRPr lang="en-US"/>
        </a:p>
      </dgm:t>
    </dgm:pt>
    <dgm:pt modelId="{8BDA9B43-D1EB-40EF-BE25-702E692FE701}" type="sibTrans" cxnId="{75CFD6EF-C9DC-410E-B441-1E10F174198D}">
      <dgm:prSet/>
      <dgm:spPr/>
      <dgm:t>
        <a:bodyPr/>
        <a:lstStyle/>
        <a:p>
          <a:endParaRPr lang="en-US"/>
        </a:p>
      </dgm:t>
    </dgm:pt>
    <dgm:pt modelId="{BE21F4A9-1769-432D-8D9F-7C6AA9DAFDDF}">
      <dgm:prSet/>
      <dgm:spPr/>
      <dgm:t>
        <a:bodyPr/>
        <a:lstStyle/>
        <a:p>
          <a:pPr rtl="0"/>
          <a:r>
            <a:rPr lang="de-DE" b="0" i="0"/>
            <a:t>Η διαμορφωτική αξιολόγηση ενθαρρύνει την ενεργητική μάθηση, καθώς οι μαθητές πρέπει να εφαρμόζουν και να αναθεωρούν συνεχώς τις γνώσεις τους.</a:t>
          </a:r>
          <a:endParaRPr lang="el-GR"/>
        </a:p>
      </dgm:t>
    </dgm:pt>
    <dgm:pt modelId="{CAF8723F-BC5F-49F7-B8D2-DD8A36B38278}" type="parTrans" cxnId="{1E909E27-2223-4062-B36F-340557AD3117}">
      <dgm:prSet/>
      <dgm:spPr/>
      <dgm:t>
        <a:bodyPr/>
        <a:lstStyle/>
        <a:p>
          <a:endParaRPr lang="en-US"/>
        </a:p>
      </dgm:t>
    </dgm:pt>
    <dgm:pt modelId="{D034E9C6-2EA9-4ADD-80D5-BF774070C3CA}" type="sibTrans" cxnId="{1E909E27-2223-4062-B36F-340557AD3117}">
      <dgm:prSet/>
      <dgm:spPr/>
      <dgm:t>
        <a:bodyPr/>
        <a:lstStyle/>
        <a:p>
          <a:endParaRPr lang="en-US"/>
        </a:p>
      </dgm:t>
    </dgm:pt>
    <dgm:pt modelId="{8D3B5653-F377-48B9-B4FA-FEA5346C35A9}">
      <dgm:prSet/>
      <dgm:spPr/>
      <dgm:t>
        <a:bodyPr/>
        <a:lstStyle/>
        <a:p>
          <a:pPr rtl="0"/>
          <a:r>
            <a:rPr lang="de-DE" b="0" i="0"/>
            <a:t>Η διαμορφωτική αξιολόγηση επιτρέπει στους εκπαιδευόμενους να θέτουν τους δικούς τους μαθησιακούς στόχους και να παρακολουθούν την πρόοδό τους.</a:t>
          </a:r>
          <a:endParaRPr lang="el-GR"/>
        </a:p>
      </dgm:t>
    </dgm:pt>
    <dgm:pt modelId="{779CB256-3907-42EA-91EC-E3CDFE9A3DE9}" type="parTrans" cxnId="{E385486E-6B09-4EA2-BD8D-D8A651A73311}">
      <dgm:prSet/>
      <dgm:spPr/>
      <dgm:t>
        <a:bodyPr/>
        <a:lstStyle/>
        <a:p>
          <a:endParaRPr lang="en-US"/>
        </a:p>
      </dgm:t>
    </dgm:pt>
    <dgm:pt modelId="{025593AB-C94F-489D-BD08-1FA6E92CF646}" type="sibTrans" cxnId="{E385486E-6B09-4EA2-BD8D-D8A651A73311}">
      <dgm:prSet/>
      <dgm:spPr/>
      <dgm:t>
        <a:bodyPr/>
        <a:lstStyle/>
        <a:p>
          <a:endParaRPr lang="en-US"/>
        </a:p>
      </dgm:t>
    </dgm:pt>
    <dgm:pt modelId="{18E43984-DD28-4206-90A4-508002C102C7}">
      <dgm:prSet/>
      <dgm:spPr/>
      <dgm:t>
        <a:bodyPr/>
        <a:lstStyle/>
        <a:p>
          <a:pPr rtl="0"/>
          <a:r>
            <a:rPr lang="de-DE" b="0" i="0"/>
            <a:t>Η διαμορφωτική αξιολόγηση επιτρέπει στους εκπαιδευτικούς να βελτιώσουν τη μαθησιακή διαδικασία και να καταστήσουν τη διδασκαλία πιο αποτελεσματική.</a:t>
          </a:r>
          <a:endParaRPr lang="el-GR"/>
        </a:p>
      </dgm:t>
    </dgm:pt>
    <dgm:pt modelId="{8427B975-F3E3-4DB4-90FD-EA1A5ED7BC31}" type="parTrans" cxnId="{280FFE0C-7C43-4CFD-A11D-9C9DA789FA9F}">
      <dgm:prSet/>
      <dgm:spPr/>
      <dgm:t>
        <a:bodyPr/>
        <a:lstStyle/>
        <a:p>
          <a:endParaRPr lang="en-US"/>
        </a:p>
      </dgm:t>
    </dgm:pt>
    <dgm:pt modelId="{6ABB488D-8C12-4336-9C74-DFD859BA9C33}" type="sibTrans" cxnId="{280FFE0C-7C43-4CFD-A11D-9C9DA789FA9F}">
      <dgm:prSet/>
      <dgm:spPr/>
      <dgm:t>
        <a:bodyPr/>
        <a:lstStyle/>
        <a:p>
          <a:endParaRPr lang="en-US"/>
        </a:p>
      </dgm:t>
    </dgm:pt>
    <dgm:pt modelId="{570C07C9-4AEB-4D9C-BB09-CACE9D861D2A}" type="pres">
      <dgm:prSet presAssocID="{C638CFD1-DF29-4698-9412-DEEDA9B87272}" presName="linear" presStyleCnt="0">
        <dgm:presLayoutVars>
          <dgm:animLvl val="lvl"/>
          <dgm:resizeHandles val="exact"/>
        </dgm:presLayoutVars>
      </dgm:prSet>
      <dgm:spPr/>
    </dgm:pt>
    <dgm:pt modelId="{B5B39890-0EE7-45C4-9ECF-FE37F977470C}" type="pres">
      <dgm:prSet presAssocID="{3E212E60-17AD-4C31-9C94-207038384662}" presName="parentText" presStyleLbl="node1" presStyleIdx="0" presStyleCnt="6">
        <dgm:presLayoutVars>
          <dgm:chMax val="0"/>
          <dgm:bulletEnabled val="1"/>
        </dgm:presLayoutVars>
      </dgm:prSet>
      <dgm:spPr/>
    </dgm:pt>
    <dgm:pt modelId="{F98FBE15-82EA-4298-9FB5-D0990824D357}" type="pres">
      <dgm:prSet presAssocID="{B699F70C-43FA-40CF-82F1-34E9670AD2CC}" presName="spacer" presStyleCnt="0"/>
      <dgm:spPr/>
    </dgm:pt>
    <dgm:pt modelId="{7D09E6AB-C02E-4885-9EA6-77B26CF58C0E}" type="pres">
      <dgm:prSet presAssocID="{67696E19-3CBD-4281-87C5-0A1C95B629BF}" presName="parentText" presStyleLbl="node1" presStyleIdx="1" presStyleCnt="6">
        <dgm:presLayoutVars>
          <dgm:chMax val="0"/>
          <dgm:bulletEnabled val="1"/>
        </dgm:presLayoutVars>
      </dgm:prSet>
      <dgm:spPr/>
    </dgm:pt>
    <dgm:pt modelId="{438E900D-9B30-483B-90F2-4C58F178317A}" type="pres">
      <dgm:prSet presAssocID="{B559EF48-A884-4CB4-AA7E-9017960DD37E}" presName="spacer" presStyleCnt="0"/>
      <dgm:spPr/>
    </dgm:pt>
    <dgm:pt modelId="{330173FF-EA13-40C9-A1F5-A5C101FFF69F}" type="pres">
      <dgm:prSet presAssocID="{4FC4C477-9D88-491B-8253-AB8DC8B70963}" presName="parentText" presStyleLbl="node1" presStyleIdx="2" presStyleCnt="6">
        <dgm:presLayoutVars>
          <dgm:chMax val="0"/>
          <dgm:bulletEnabled val="1"/>
        </dgm:presLayoutVars>
      </dgm:prSet>
      <dgm:spPr/>
    </dgm:pt>
    <dgm:pt modelId="{ADBDC78E-3BC0-4E5B-ABC8-FD0ECCACA815}" type="pres">
      <dgm:prSet presAssocID="{8BDA9B43-D1EB-40EF-BE25-702E692FE701}" presName="spacer" presStyleCnt="0"/>
      <dgm:spPr/>
    </dgm:pt>
    <dgm:pt modelId="{6258B1F8-4EF8-41FB-86BB-4122071EEC2F}" type="pres">
      <dgm:prSet presAssocID="{BE21F4A9-1769-432D-8D9F-7C6AA9DAFDDF}" presName="parentText" presStyleLbl="node1" presStyleIdx="3" presStyleCnt="6">
        <dgm:presLayoutVars>
          <dgm:chMax val="0"/>
          <dgm:bulletEnabled val="1"/>
        </dgm:presLayoutVars>
      </dgm:prSet>
      <dgm:spPr/>
    </dgm:pt>
    <dgm:pt modelId="{82301E64-4885-42CE-83F7-664BF64C24CE}" type="pres">
      <dgm:prSet presAssocID="{D034E9C6-2EA9-4ADD-80D5-BF774070C3CA}" presName="spacer" presStyleCnt="0"/>
      <dgm:spPr/>
    </dgm:pt>
    <dgm:pt modelId="{E3CC79EA-49B5-46D8-8C32-EF54C44AE323}" type="pres">
      <dgm:prSet presAssocID="{8D3B5653-F377-48B9-B4FA-FEA5346C35A9}" presName="parentText" presStyleLbl="node1" presStyleIdx="4" presStyleCnt="6">
        <dgm:presLayoutVars>
          <dgm:chMax val="0"/>
          <dgm:bulletEnabled val="1"/>
        </dgm:presLayoutVars>
      </dgm:prSet>
      <dgm:spPr/>
    </dgm:pt>
    <dgm:pt modelId="{A22D320D-7A65-41D6-9F29-5BB687300200}" type="pres">
      <dgm:prSet presAssocID="{025593AB-C94F-489D-BD08-1FA6E92CF646}" presName="spacer" presStyleCnt="0"/>
      <dgm:spPr/>
    </dgm:pt>
    <dgm:pt modelId="{E718E9A7-A68A-4245-9DB4-5883927FE315}" type="pres">
      <dgm:prSet presAssocID="{18E43984-DD28-4206-90A4-508002C102C7}" presName="parentText" presStyleLbl="node1" presStyleIdx="5" presStyleCnt="6">
        <dgm:presLayoutVars>
          <dgm:chMax val="0"/>
          <dgm:bulletEnabled val="1"/>
        </dgm:presLayoutVars>
      </dgm:prSet>
      <dgm:spPr/>
    </dgm:pt>
  </dgm:ptLst>
  <dgm:cxnLst>
    <dgm:cxn modelId="{280FFE0C-7C43-4CFD-A11D-9C9DA789FA9F}" srcId="{C638CFD1-DF29-4698-9412-DEEDA9B87272}" destId="{18E43984-DD28-4206-90A4-508002C102C7}" srcOrd="5" destOrd="0" parTransId="{8427B975-F3E3-4DB4-90FD-EA1A5ED7BC31}" sibTransId="{6ABB488D-8C12-4336-9C74-DFD859BA9C33}"/>
    <dgm:cxn modelId="{083FAE0D-A42F-43B2-B820-505F78572540}" type="presOf" srcId="{8D3B5653-F377-48B9-B4FA-FEA5346C35A9}" destId="{E3CC79EA-49B5-46D8-8C32-EF54C44AE323}" srcOrd="0" destOrd="0" presId="urn:microsoft.com/office/officeart/2005/8/layout/vList2"/>
    <dgm:cxn modelId="{355D5F21-43D3-4057-8293-817D7232EAD5}" type="presOf" srcId="{67696E19-3CBD-4281-87C5-0A1C95B629BF}" destId="{7D09E6AB-C02E-4885-9EA6-77B26CF58C0E}" srcOrd="0" destOrd="0" presId="urn:microsoft.com/office/officeart/2005/8/layout/vList2"/>
    <dgm:cxn modelId="{1E909E27-2223-4062-B36F-340557AD3117}" srcId="{C638CFD1-DF29-4698-9412-DEEDA9B87272}" destId="{BE21F4A9-1769-432D-8D9F-7C6AA9DAFDDF}" srcOrd="3" destOrd="0" parTransId="{CAF8723F-BC5F-49F7-B8D2-DD8A36B38278}" sibTransId="{D034E9C6-2EA9-4ADD-80D5-BF774070C3CA}"/>
    <dgm:cxn modelId="{348C9638-A31D-41FF-BA66-B548E95A1E63}" type="presOf" srcId="{4FC4C477-9D88-491B-8253-AB8DC8B70963}" destId="{330173FF-EA13-40C9-A1F5-A5C101FFF69F}" srcOrd="0" destOrd="0" presId="urn:microsoft.com/office/officeart/2005/8/layout/vList2"/>
    <dgm:cxn modelId="{1895CA38-A7CD-4749-B4D1-5CE0D141C334}" type="presOf" srcId="{C638CFD1-DF29-4698-9412-DEEDA9B87272}" destId="{570C07C9-4AEB-4D9C-BB09-CACE9D861D2A}" srcOrd="0" destOrd="0" presId="urn:microsoft.com/office/officeart/2005/8/layout/vList2"/>
    <dgm:cxn modelId="{E385486E-6B09-4EA2-BD8D-D8A651A73311}" srcId="{C638CFD1-DF29-4698-9412-DEEDA9B87272}" destId="{8D3B5653-F377-48B9-B4FA-FEA5346C35A9}" srcOrd="4" destOrd="0" parTransId="{779CB256-3907-42EA-91EC-E3CDFE9A3DE9}" sibTransId="{025593AB-C94F-489D-BD08-1FA6E92CF646}"/>
    <dgm:cxn modelId="{76C17D7A-532F-4A73-85B6-6F341FD6AF5F}" type="presOf" srcId="{BE21F4A9-1769-432D-8D9F-7C6AA9DAFDDF}" destId="{6258B1F8-4EF8-41FB-86BB-4122071EEC2F}" srcOrd="0" destOrd="0" presId="urn:microsoft.com/office/officeart/2005/8/layout/vList2"/>
    <dgm:cxn modelId="{BB4BA784-3AF0-4756-A023-B86CA094CC46}" srcId="{C638CFD1-DF29-4698-9412-DEEDA9B87272}" destId="{67696E19-3CBD-4281-87C5-0A1C95B629BF}" srcOrd="1" destOrd="0" parTransId="{0F370F35-9F02-4DB0-BE31-F74DAC91B5C7}" sibTransId="{B559EF48-A884-4CB4-AA7E-9017960DD37E}"/>
    <dgm:cxn modelId="{A4B2B69D-8DC4-49BB-AE79-EE6ED7DB2F65}" type="presOf" srcId="{3E212E60-17AD-4C31-9C94-207038384662}" destId="{B5B39890-0EE7-45C4-9ECF-FE37F977470C}" srcOrd="0" destOrd="0" presId="urn:microsoft.com/office/officeart/2005/8/layout/vList2"/>
    <dgm:cxn modelId="{ACA51BA7-8BB8-4569-8FFB-62F0E4E3FE2A}" srcId="{C638CFD1-DF29-4698-9412-DEEDA9B87272}" destId="{3E212E60-17AD-4C31-9C94-207038384662}" srcOrd="0" destOrd="0" parTransId="{6866EC66-1121-4868-8277-712D0FD5D2F9}" sibTransId="{B699F70C-43FA-40CF-82F1-34E9670AD2CC}"/>
    <dgm:cxn modelId="{75CFD6EF-C9DC-410E-B441-1E10F174198D}" srcId="{C638CFD1-DF29-4698-9412-DEEDA9B87272}" destId="{4FC4C477-9D88-491B-8253-AB8DC8B70963}" srcOrd="2" destOrd="0" parTransId="{79F85BB6-0760-467D-B379-9B056BF2630E}" sibTransId="{8BDA9B43-D1EB-40EF-BE25-702E692FE701}"/>
    <dgm:cxn modelId="{27DA81F9-5706-4F5C-9D62-450F6AD08A64}" type="presOf" srcId="{18E43984-DD28-4206-90A4-508002C102C7}" destId="{E718E9A7-A68A-4245-9DB4-5883927FE315}" srcOrd="0" destOrd="0" presId="urn:microsoft.com/office/officeart/2005/8/layout/vList2"/>
    <dgm:cxn modelId="{DFC94C60-5CE0-4693-AC9C-CF1C1BED2E04}" type="presParOf" srcId="{570C07C9-4AEB-4D9C-BB09-CACE9D861D2A}" destId="{B5B39890-0EE7-45C4-9ECF-FE37F977470C}" srcOrd="0" destOrd="0" presId="urn:microsoft.com/office/officeart/2005/8/layout/vList2"/>
    <dgm:cxn modelId="{D5A57938-B8B3-42B3-8B40-D6B39AA3F8F2}" type="presParOf" srcId="{570C07C9-4AEB-4D9C-BB09-CACE9D861D2A}" destId="{F98FBE15-82EA-4298-9FB5-D0990824D357}" srcOrd="1" destOrd="0" presId="urn:microsoft.com/office/officeart/2005/8/layout/vList2"/>
    <dgm:cxn modelId="{1769E5E2-0FF3-4DB4-989E-FA9DD5916963}" type="presParOf" srcId="{570C07C9-4AEB-4D9C-BB09-CACE9D861D2A}" destId="{7D09E6AB-C02E-4885-9EA6-77B26CF58C0E}" srcOrd="2" destOrd="0" presId="urn:microsoft.com/office/officeart/2005/8/layout/vList2"/>
    <dgm:cxn modelId="{2EB2E72A-2A85-401F-B189-C7A0E78C65DA}" type="presParOf" srcId="{570C07C9-4AEB-4D9C-BB09-CACE9D861D2A}" destId="{438E900D-9B30-483B-90F2-4C58F178317A}" srcOrd="3" destOrd="0" presId="urn:microsoft.com/office/officeart/2005/8/layout/vList2"/>
    <dgm:cxn modelId="{B6B0B982-A255-4C6D-BF7A-6463CE6392E6}" type="presParOf" srcId="{570C07C9-4AEB-4D9C-BB09-CACE9D861D2A}" destId="{330173FF-EA13-40C9-A1F5-A5C101FFF69F}" srcOrd="4" destOrd="0" presId="urn:microsoft.com/office/officeart/2005/8/layout/vList2"/>
    <dgm:cxn modelId="{0AC8E510-7C42-467A-B6CD-E97F0C771AD2}" type="presParOf" srcId="{570C07C9-4AEB-4D9C-BB09-CACE9D861D2A}" destId="{ADBDC78E-3BC0-4E5B-ABC8-FD0ECCACA815}" srcOrd="5" destOrd="0" presId="urn:microsoft.com/office/officeart/2005/8/layout/vList2"/>
    <dgm:cxn modelId="{9D22C3FF-9DAA-42C8-85AA-1CCC6D300AEC}" type="presParOf" srcId="{570C07C9-4AEB-4D9C-BB09-CACE9D861D2A}" destId="{6258B1F8-4EF8-41FB-86BB-4122071EEC2F}" srcOrd="6" destOrd="0" presId="urn:microsoft.com/office/officeart/2005/8/layout/vList2"/>
    <dgm:cxn modelId="{E42D4FBC-BDA8-4690-A1F0-AD80D43EF6BB}" type="presParOf" srcId="{570C07C9-4AEB-4D9C-BB09-CACE9D861D2A}" destId="{82301E64-4885-42CE-83F7-664BF64C24CE}" srcOrd="7" destOrd="0" presId="urn:microsoft.com/office/officeart/2005/8/layout/vList2"/>
    <dgm:cxn modelId="{16C7ACCD-39AA-4CF6-8D78-3E79E7448924}" type="presParOf" srcId="{570C07C9-4AEB-4D9C-BB09-CACE9D861D2A}" destId="{E3CC79EA-49B5-46D8-8C32-EF54C44AE323}" srcOrd="8" destOrd="0" presId="urn:microsoft.com/office/officeart/2005/8/layout/vList2"/>
    <dgm:cxn modelId="{9D5E97DF-E627-4FE5-9DA1-313ECD9DA670}" type="presParOf" srcId="{570C07C9-4AEB-4D9C-BB09-CACE9D861D2A}" destId="{A22D320D-7A65-41D6-9F29-5BB687300200}" srcOrd="9" destOrd="0" presId="urn:microsoft.com/office/officeart/2005/8/layout/vList2"/>
    <dgm:cxn modelId="{66C38434-B059-405B-BEF8-EDA141CB230C}" type="presParOf" srcId="{570C07C9-4AEB-4D9C-BB09-CACE9D861D2A}" destId="{E718E9A7-A68A-4245-9DB4-5883927FE315}"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E634C5-61D2-4DE1-B25F-7BD5EA51652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39A0C47E-351F-47E0-A563-F0499B3DED80}">
      <dgm:prSet/>
      <dgm:spPr/>
      <dgm:t>
        <a:bodyPr/>
        <a:lstStyle/>
        <a:p>
          <a:pPr rtl="0"/>
          <a:r>
            <a:rPr lang="de-DE" b="0" i="0" dirty="0"/>
            <a:t>Αποκτούν πληροφορίες σχετικά με την τρέχουσα μαθησιακή τους κατάσταση και τις επιδόσεις τους.</a:t>
          </a:r>
          <a:endParaRPr lang="el-GR" dirty="0"/>
        </a:p>
      </dgm:t>
    </dgm:pt>
    <dgm:pt modelId="{118E6C18-1E53-4414-8CA1-5B4223ACD2AB}" type="parTrans" cxnId="{FCEEC1ED-5236-4863-B255-A74641593021}">
      <dgm:prSet/>
      <dgm:spPr/>
      <dgm:t>
        <a:bodyPr/>
        <a:lstStyle/>
        <a:p>
          <a:endParaRPr lang="en-US"/>
        </a:p>
      </dgm:t>
    </dgm:pt>
    <dgm:pt modelId="{12910FD6-BF1C-427E-B1A2-E0F12ED8CCFC}" type="sibTrans" cxnId="{FCEEC1ED-5236-4863-B255-A74641593021}">
      <dgm:prSet/>
      <dgm:spPr/>
      <dgm:t>
        <a:bodyPr/>
        <a:lstStyle/>
        <a:p>
          <a:endParaRPr lang="en-US"/>
        </a:p>
      </dgm:t>
    </dgm:pt>
    <dgm:pt modelId="{36E20EF0-4389-4CCF-9FF2-9E3702622BED}">
      <dgm:prSet/>
      <dgm:spPr/>
      <dgm:t>
        <a:bodyPr/>
        <a:lstStyle/>
        <a:p>
          <a:pPr rtl="0"/>
          <a:r>
            <a:rPr lang="de-DE" b="0" i="0" dirty="0"/>
            <a:t>Μπορούν να αναγνωρίζουν τα δυνατά και τα αδύνατα σημεία τους και να εργάζονται ειδικά για τις αδυναμίες τους.</a:t>
          </a:r>
          <a:endParaRPr lang="el-GR" dirty="0"/>
        </a:p>
      </dgm:t>
    </dgm:pt>
    <dgm:pt modelId="{7861BEB4-6A19-46F4-A725-E5A42953C54A}" type="parTrans" cxnId="{BFC05804-F79C-46A2-A50D-120F8F931732}">
      <dgm:prSet/>
      <dgm:spPr/>
      <dgm:t>
        <a:bodyPr/>
        <a:lstStyle/>
        <a:p>
          <a:endParaRPr lang="en-US"/>
        </a:p>
      </dgm:t>
    </dgm:pt>
    <dgm:pt modelId="{FE015721-6851-40D0-8679-DA8C10A21032}" type="sibTrans" cxnId="{BFC05804-F79C-46A2-A50D-120F8F931732}">
      <dgm:prSet/>
      <dgm:spPr/>
      <dgm:t>
        <a:bodyPr/>
        <a:lstStyle/>
        <a:p>
          <a:endParaRPr lang="en-US"/>
        </a:p>
      </dgm:t>
    </dgm:pt>
    <dgm:pt modelId="{674FCD6C-F784-48C3-834E-49E4C6E6B925}">
      <dgm:prSet/>
      <dgm:spPr/>
      <dgm:t>
        <a:bodyPr/>
        <a:lstStyle/>
        <a:p>
          <a:pPr rtl="0"/>
          <a:r>
            <a:rPr lang="de-DE" b="0" i="0" dirty="0"/>
            <a:t>Είναι σε θέση να ελέγχουν και να βελτιώνουν τις γνώσεις και την κατανόησή τους.</a:t>
          </a:r>
          <a:endParaRPr lang="el-GR" dirty="0"/>
        </a:p>
      </dgm:t>
    </dgm:pt>
    <dgm:pt modelId="{C8A98ED0-9A5F-4E5D-8752-A5671461ED35}" type="parTrans" cxnId="{5078E4E1-C31C-40B2-A9CC-D97616E4F829}">
      <dgm:prSet/>
      <dgm:spPr/>
      <dgm:t>
        <a:bodyPr/>
        <a:lstStyle/>
        <a:p>
          <a:endParaRPr lang="en-US"/>
        </a:p>
      </dgm:t>
    </dgm:pt>
    <dgm:pt modelId="{156B6F49-31D8-4D04-8381-26F4F4548B71}" type="sibTrans" cxnId="{5078E4E1-C31C-40B2-A9CC-D97616E4F829}">
      <dgm:prSet/>
      <dgm:spPr/>
      <dgm:t>
        <a:bodyPr/>
        <a:lstStyle/>
        <a:p>
          <a:endParaRPr lang="en-US"/>
        </a:p>
      </dgm:t>
    </dgm:pt>
    <dgm:pt modelId="{1A4FD564-530C-4784-B34D-782BF68F6630}">
      <dgm:prSet/>
      <dgm:spPr/>
      <dgm:t>
        <a:bodyPr/>
        <a:lstStyle/>
        <a:p>
          <a:pPr rtl="0"/>
          <a:r>
            <a:rPr lang="de-DE" b="0" i="0" dirty="0"/>
            <a:t>Έχουν κίνητρο να δώσουν τον καλύτερό τους εαυτό και να εξελιχθούν περαιτέρω.</a:t>
          </a:r>
          <a:endParaRPr lang="el-GR" dirty="0"/>
        </a:p>
      </dgm:t>
    </dgm:pt>
    <dgm:pt modelId="{6306B01F-98FE-49FC-9630-983574DE7CA5}" type="parTrans" cxnId="{CFC86071-523B-44E6-B96E-515D36271E3F}">
      <dgm:prSet/>
      <dgm:spPr/>
      <dgm:t>
        <a:bodyPr/>
        <a:lstStyle/>
        <a:p>
          <a:endParaRPr lang="en-US"/>
        </a:p>
      </dgm:t>
    </dgm:pt>
    <dgm:pt modelId="{6ED2AE1E-B891-4F0D-BE88-BAFBD1EB0C3E}" type="sibTrans" cxnId="{CFC86071-523B-44E6-B96E-515D36271E3F}">
      <dgm:prSet/>
      <dgm:spPr/>
      <dgm:t>
        <a:bodyPr/>
        <a:lstStyle/>
        <a:p>
          <a:endParaRPr lang="en-US"/>
        </a:p>
      </dgm:t>
    </dgm:pt>
    <dgm:pt modelId="{539D96E9-AD28-4948-8650-85D994E1474C}">
      <dgm:prSet/>
      <dgm:spPr/>
      <dgm:t>
        <a:bodyPr/>
        <a:lstStyle/>
        <a:p>
          <a:pPr rtl="0"/>
          <a:r>
            <a:rPr lang="de-DE" b="0" i="0" dirty="0"/>
            <a:t>Μπορούν να θέτουν τους δικούς τους μαθησιακούς στόχους και να παρακολουθούν την πρόοδό τους.</a:t>
          </a:r>
          <a:endParaRPr lang="el-GR" dirty="0"/>
        </a:p>
      </dgm:t>
    </dgm:pt>
    <dgm:pt modelId="{AC8677C3-C884-4C0A-B9B3-8A3BA44C473F}" type="parTrans" cxnId="{3E695131-04DA-418A-AEC3-314904DA0A22}">
      <dgm:prSet/>
      <dgm:spPr/>
      <dgm:t>
        <a:bodyPr/>
        <a:lstStyle/>
        <a:p>
          <a:endParaRPr lang="en-US"/>
        </a:p>
      </dgm:t>
    </dgm:pt>
    <dgm:pt modelId="{6FA3A929-34CF-48C1-A5C7-FF84DC75B6E9}" type="sibTrans" cxnId="{3E695131-04DA-418A-AEC3-314904DA0A22}">
      <dgm:prSet/>
      <dgm:spPr/>
      <dgm:t>
        <a:bodyPr/>
        <a:lstStyle/>
        <a:p>
          <a:endParaRPr lang="en-US"/>
        </a:p>
      </dgm:t>
    </dgm:pt>
    <dgm:pt modelId="{653AC191-1461-4A20-9E55-72123E3AF8C5}">
      <dgm:prSet/>
      <dgm:spPr/>
      <dgm:t>
        <a:bodyPr/>
        <a:lstStyle/>
        <a:p>
          <a:pPr rtl="0"/>
          <a:r>
            <a:rPr lang="de-DE" b="0" i="0" dirty="0"/>
            <a:t>Η μαθησιακή διαδικασία υποστηρίζεται και οι εκπαιδευόμενοι μπορούν να προβληματιστούν σχετικά με τις διαδικασίες σκέψης τους και να εμβαθύνουν την κατανόησή τους.</a:t>
          </a:r>
          <a:endParaRPr lang="el-GR" dirty="0"/>
        </a:p>
      </dgm:t>
    </dgm:pt>
    <dgm:pt modelId="{D9FDB91B-9AF5-415C-9B02-335D16B4BCAF}" type="parTrans" cxnId="{9AB5EFC7-2368-49A4-8F46-8FFF8CD4234C}">
      <dgm:prSet/>
      <dgm:spPr/>
      <dgm:t>
        <a:bodyPr/>
        <a:lstStyle/>
        <a:p>
          <a:endParaRPr lang="en-US"/>
        </a:p>
      </dgm:t>
    </dgm:pt>
    <dgm:pt modelId="{7654A646-AEAD-4A07-83C8-8A5A8AA5AF74}" type="sibTrans" cxnId="{9AB5EFC7-2368-49A4-8F46-8FFF8CD4234C}">
      <dgm:prSet/>
      <dgm:spPr/>
      <dgm:t>
        <a:bodyPr/>
        <a:lstStyle/>
        <a:p>
          <a:endParaRPr lang="en-US"/>
        </a:p>
      </dgm:t>
    </dgm:pt>
    <dgm:pt modelId="{0280AA76-3C8B-439D-8B10-6A89F8F70A34}" type="pres">
      <dgm:prSet presAssocID="{ADE634C5-61D2-4DE1-B25F-7BD5EA516523}" presName="Name0" presStyleCnt="0">
        <dgm:presLayoutVars>
          <dgm:chPref val="1"/>
          <dgm:dir/>
          <dgm:animOne val="branch"/>
          <dgm:animLvl val="lvl"/>
          <dgm:resizeHandles/>
        </dgm:presLayoutVars>
      </dgm:prSet>
      <dgm:spPr/>
    </dgm:pt>
    <dgm:pt modelId="{D6C629D8-CB74-46B6-BE33-84697672A50B}" type="pres">
      <dgm:prSet presAssocID="{39A0C47E-351F-47E0-A563-F0499B3DED80}" presName="vertOne" presStyleCnt="0"/>
      <dgm:spPr/>
    </dgm:pt>
    <dgm:pt modelId="{FED2CBBB-B317-4654-B124-5525EA054EB6}" type="pres">
      <dgm:prSet presAssocID="{39A0C47E-351F-47E0-A563-F0499B3DED80}" presName="txOne" presStyleLbl="node0" presStyleIdx="0" presStyleCnt="6">
        <dgm:presLayoutVars>
          <dgm:chPref val="3"/>
        </dgm:presLayoutVars>
      </dgm:prSet>
      <dgm:spPr/>
    </dgm:pt>
    <dgm:pt modelId="{979A532A-EFDE-4B63-A9B0-34218FFA08DF}" type="pres">
      <dgm:prSet presAssocID="{39A0C47E-351F-47E0-A563-F0499B3DED80}" presName="horzOne" presStyleCnt="0"/>
      <dgm:spPr/>
    </dgm:pt>
    <dgm:pt modelId="{4BFCE2CB-426A-462A-98FF-21161B3C0B50}" type="pres">
      <dgm:prSet presAssocID="{12910FD6-BF1C-427E-B1A2-E0F12ED8CCFC}" presName="sibSpaceOne" presStyleCnt="0"/>
      <dgm:spPr/>
    </dgm:pt>
    <dgm:pt modelId="{3D6F76A4-D66E-43BA-9FBB-5B504E371DD4}" type="pres">
      <dgm:prSet presAssocID="{36E20EF0-4389-4CCF-9FF2-9E3702622BED}" presName="vertOne" presStyleCnt="0"/>
      <dgm:spPr/>
    </dgm:pt>
    <dgm:pt modelId="{8B22B6F3-4862-438D-A77D-DB61D6E1901D}" type="pres">
      <dgm:prSet presAssocID="{36E20EF0-4389-4CCF-9FF2-9E3702622BED}" presName="txOne" presStyleLbl="node0" presStyleIdx="1" presStyleCnt="6">
        <dgm:presLayoutVars>
          <dgm:chPref val="3"/>
        </dgm:presLayoutVars>
      </dgm:prSet>
      <dgm:spPr/>
    </dgm:pt>
    <dgm:pt modelId="{00A6FB0C-54C0-4DC5-93F0-90FE7735A548}" type="pres">
      <dgm:prSet presAssocID="{36E20EF0-4389-4CCF-9FF2-9E3702622BED}" presName="horzOne" presStyleCnt="0"/>
      <dgm:spPr/>
    </dgm:pt>
    <dgm:pt modelId="{F2FCB211-9931-4A8B-8777-3B78D728B743}" type="pres">
      <dgm:prSet presAssocID="{FE015721-6851-40D0-8679-DA8C10A21032}" presName="sibSpaceOne" presStyleCnt="0"/>
      <dgm:spPr/>
    </dgm:pt>
    <dgm:pt modelId="{E006CCE2-1366-46FE-BB05-DE1CCA6386FF}" type="pres">
      <dgm:prSet presAssocID="{674FCD6C-F784-48C3-834E-49E4C6E6B925}" presName="vertOne" presStyleCnt="0"/>
      <dgm:spPr/>
    </dgm:pt>
    <dgm:pt modelId="{0A95C222-D23C-4488-A17C-CD7CFE770E14}" type="pres">
      <dgm:prSet presAssocID="{674FCD6C-F784-48C3-834E-49E4C6E6B925}" presName="txOne" presStyleLbl="node0" presStyleIdx="2" presStyleCnt="6">
        <dgm:presLayoutVars>
          <dgm:chPref val="3"/>
        </dgm:presLayoutVars>
      </dgm:prSet>
      <dgm:spPr/>
    </dgm:pt>
    <dgm:pt modelId="{F1F38FF8-E17C-45B5-8C04-AEF58AE9968F}" type="pres">
      <dgm:prSet presAssocID="{674FCD6C-F784-48C3-834E-49E4C6E6B925}" presName="horzOne" presStyleCnt="0"/>
      <dgm:spPr/>
    </dgm:pt>
    <dgm:pt modelId="{94BC73A0-34BC-4A0A-88D6-4C24D7242806}" type="pres">
      <dgm:prSet presAssocID="{156B6F49-31D8-4D04-8381-26F4F4548B71}" presName="sibSpaceOne" presStyleCnt="0"/>
      <dgm:spPr/>
    </dgm:pt>
    <dgm:pt modelId="{0136334A-145C-487C-9463-A27937842685}" type="pres">
      <dgm:prSet presAssocID="{1A4FD564-530C-4784-B34D-782BF68F6630}" presName="vertOne" presStyleCnt="0"/>
      <dgm:spPr/>
    </dgm:pt>
    <dgm:pt modelId="{8A4F4195-554E-48E5-835D-A0757905B082}" type="pres">
      <dgm:prSet presAssocID="{1A4FD564-530C-4784-B34D-782BF68F6630}" presName="txOne" presStyleLbl="node0" presStyleIdx="3" presStyleCnt="6">
        <dgm:presLayoutVars>
          <dgm:chPref val="3"/>
        </dgm:presLayoutVars>
      </dgm:prSet>
      <dgm:spPr/>
    </dgm:pt>
    <dgm:pt modelId="{3A224048-5D75-4F5E-A652-E21647E8BB12}" type="pres">
      <dgm:prSet presAssocID="{1A4FD564-530C-4784-B34D-782BF68F6630}" presName="horzOne" presStyleCnt="0"/>
      <dgm:spPr/>
    </dgm:pt>
    <dgm:pt modelId="{D4976470-216D-4475-8A35-CB1687F5E2BE}" type="pres">
      <dgm:prSet presAssocID="{6ED2AE1E-B891-4F0D-BE88-BAFBD1EB0C3E}" presName="sibSpaceOne" presStyleCnt="0"/>
      <dgm:spPr/>
    </dgm:pt>
    <dgm:pt modelId="{8F4B8024-BFD9-4E29-BE5E-ACDD8EAFBE43}" type="pres">
      <dgm:prSet presAssocID="{539D96E9-AD28-4948-8650-85D994E1474C}" presName="vertOne" presStyleCnt="0"/>
      <dgm:spPr/>
    </dgm:pt>
    <dgm:pt modelId="{64F7BE13-4B8C-40FD-A146-EA211F37A118}" type="pres">
      <dgm:prSet presAssocID="{539D96E9-AD28-4948-8650-85D994E1474C}" presName="txOne" presStyleLbl="node0" presStyleIdx="4" presStyleCnt="6">
        <dgm:presLayoutVars>
          <dgm:chPref val="3"/>
        </dgm:presLayoutVars>
      </dgm:prSet>
      <dgm:spPr/>
    </dgm:pt>
    <dgm:pt modelId="{A1B6BAD2-5705-49A6-9132-4F1A0B73AB49}" type="pres">
      <dgm:prSet presAssocID="{539D96E9-AD28-4948-8650-85D994E1474C}" presName="horzOne" presStyleCnt="0"/>
      <dgm:spPr/>
    </dgm:pt>
    <dgm:pt modelId="{78ABC292-E7EC-4574-8D66-9C264B56888F}" type="pres">
      <dgm:prSet presAssocID="{6FA3A929-34CF-48C1-A5C7-FF84DC75B6E9}" presName="sibSpaceOne" presStyleCnt="0"/>
      <dgm:spPr/>
    </dgm:pt>
    <dgm:pt modelId="{675F0E3B-76F1-4310-BE48-13C7A3F50878}" type="pres">
      <dgm:prSet presAssocID="{653AC191-1461-4A20-9E55-72123E3AF8C5}" presName="vertOne" presStyleCnt="0"/>
      <dgm:spPr/>
    </dgm:pt>
    <dgm:pt modelId="{33AD81FE-61A2-42B6-87A2-EE582C5A343B}" type="pres">
      <dgm:prSet presAssocID="{653AC191-1461-4A20-9E55-72123E3AF8C5}" presName="txOne" presStyleLbl="node0" presStyleIdx="5" presStyleCnt="6">
        <dgm:presLayoutVars>
          <dgm:chPref val="3"/>
        </dgm:presLayoutVars>
      </dgm:prSet>
      <dgm:spPr/>
    </dgm:pt>
    <dgm:pt modelId="{F7AB14DE-D592-454A-90D1-3DA492C6906A}" type="pres">
      <dgm:prSet presAssocID="{653AC191-1461-4A20-9E55-72123E3AF8C5}" presName="horzOne" presStyleCnt="0"/>
      <dgm:spPr/>
    </dgm:pt>
  </dgm:ptLst>
  <dgm:cxnLst>
    <dgm:cxn modelId="{BFC05804-F79C-46A2-A50D-120F8F931732}" srcId="{ADE634C5-61D2-4DE1-B25F-7BD5EA516523}" destId="{36E20EF0-4389-4CCF-9FF2-9E3702622BED}" srcOrd="1" destOrd="0" parTransId="{7861BEB4-6A19-46F4-A725-E5A42953C54A}" sibTransId="{FE015721-6851-40D0-8679-DA8C10A21032}"/>
    <dgm:cxn modelId="{3E695131-04DA-418A-AEC3-314904DA0A22}" srcId="{ADE634C5-61D2-4DE1-B25F-7BD5EA516523}" destId="{539D96E9-AD28-4948-8650-85D994E1474C}" srcOrd="4" destOrd="0" parTransId="{AC8677C3-C884-4C0A-B9B3-8A3BA44C473F}" sibTransId="{6FA3A929-34CF-48C1-A5C7-FF84DC75B6E9}"/>
    <dgm:cxn modelId="{DA04733D-EE38-4443-B6D7-5405309C4C8E}" type="presOf" srcId="{539D96E9-AD28-4948-8650-85D994E1474C}" destId="{64F7BE13-4B8C-40FD-A146-EA211F37A118}" srcOrd="0" destOrd="0" presId="urn:microsoft.com/office/officeart/2005/8/layout/hierarchy4"/>
    <dgm:cxn modelId="{F0FA4C62-3A07-451C-A067-88305C887948}" type="presOf" srcId="{ADE634C5-61D2-4DE1-B25F-7BD5EA516523}" destId="{0280AA76-3C8B-439D-8B10-6A89F8F70A34}" srcOrd="0" destOrd="0" presId="urn:microsoft.com/office/officeart/2005/8/layout/hierarchy4"/>
    <dgm:cxn modelId="{F23D4867-2688-4C42-9E69-1F4B499EC5CC}" type="presOf" srcId="{674FCD6C-F784-48C3-834E-49E4C6E6B925}" destId="{0A95C222-D23C-4488-A17C-CD7CFE770E14}" srcOrd="0" destOrd="0" presId="urn:microsoft.com/office/officeart/2005/8/layout/hierarchy4"/>
    <dgm:cxn modelId="{CFC86071-523B-44E6-B96E-515D36271E3F}" srcId="{ADE634C5-61D2-4DE1-B25F-7BD5EA516523}" destId="{1A4FD564-530C-4784-B34D-782BF68F6630}" srcOrd="3" destOrd="0" parTransId="{6306B01F-98FE-49FC-9630-983574DE7CA5}" sibTransId="{6ED2AE1E-B891-4F0D-BE88-BAFBD1EB0C3E}"/>
    <dgm:cxn modelId="{3BEDCD7C-331F-4128-AAC7-F9A8D265A7F4}" type="presOf" srcId="{39A0C47E-351F-47E0-A563-F0499B3DED80}" destId="{FED2CBBB-B317-4654-B124-5525EA054EB6}" srcOrd="0" destOrd="0" presId="urn:microsoft.com/office/officeart/2005/8/layout/hierarchy4"/>
    <dgm:cxn modelId="{F77659AD-E1BD-46B4-96EA-F09403BEC318}" type="presOf" srcId="{36E20EF0-4389-4CCF-9FF2-9E3702622BED}" destId="{8B22B6F3-4862-438D-A77D-DB61D6E1901D}" srcOrd="0" destOrd="0" presId="urn:microsoft.com/office/officeart/2005/8/layout/hierarchy4"/>
    <dgm:cxn modelId="{9AB5EFC7-2368-49A4-8F46-8FFF8CD4234C}" srcId="{ADE634C5-61D2-4DE1-B25F-7BD5EA516523}" destId="{653AC191-1461-4A20-9E55-72123E3AF8C5}" srcOrd="5" destOrd="0" parTransId="{D9FDB91B-9AF5-415C-9B02-335D16B4BCAF}" sibTransId="{7654A646-AEAD-4A07-83C8-8A5A8AA5AF74}"/>
    <dgm:cxn modelId="{5078E4E1-C31C-40B2-A9CC-D97616E4F829}" srcId="{ADE634C5-61D2-4DE1-B25F-7BD5EA516523}" destId="{674FCD6C-F784-48C3-834E-49E4C6E6B925}" srcOrd="2" destOrd="0" parTransId="{C8A98ED0-9A5F-4E5D-8752-A5671461ED35}" sibTransId="{156B6F49-31D8-4D04-8381-26F4F4548B71}"/>
    <dgm:cxn modelId="{268F5BE3-DE58-4E7D-A942-4BA31E70D3B7}" type="presOf" srcId="{1A4FD564-530C-4784-B34D-782BF68F6630}" destId="{8A4F4195-554E-48E5-835D-A0757905B082}" srcOrd="0" destOrd="0" presId="urn:microsoft.com/office/officeart/2005/8/layout/hierarchy4"/>
    <dgm:cxn modelId="{FCEEC1ED-5236-4863-B255-A74641593021}" srcId="{ADE634C5-61D2-4DE1-B25F-7BD5EA516523}" destId="{39A0C47E-351F-47E0-A563-F0499B3DED80}" srcOrd="0" destOrd="0" parTransId="{118E6C18-1E53-4414-8CA1-5B4223ACD2AB}" sibTransId="{12910FD6-BF1C-427E-B1A2-E0F12ED8CCFC}"/>
    <dgm:cxn modelId="{145767EE-1A9A-44D8-930B-112A9BCD92DE}" type="presOf" srcId="{653AC191-1461-4A20-9E55-72123E3AF8C5}" destId="{33AD81FE-61A2-42B6-87A2-EE582C5A343B}" srcOrd="0" destOrd="0" presId="urn:microsoft.com/office/officeart/2005/8/layout/hierarchy4"/>
    <dgm:cxn modelId="{DE7B8624-16CF-46FC-92BD-D40C4E6AE547}" type="presParOf" srcId="{0280AA76-3C8B-439D-8B10-6A89F8F70A34}" destId="{D6C629D8-CB74-46B6-BE33-84697672A50B}" srcOrd="0" destOrd="0" presId="urn:microsoft.com/office/officeart/2005/8/layout/hierarchy4"/>
    <dgm:cxn modelId="{77F9A4A3-191A-4B68-9362-614CCFBE4BD4}" type="presParOf" srcId="{D6C629D8-CB74-46B6-BE33-84697672A50B}" destId="{FED2CBBB-B317-4654-B124-5525EA054EB6}" srcOrd="0" destOrd="0" presId="urn:microsoft.com/office/officeart/2005/8/layout/hierarchy4"/>
    <dgm:cxn modelId="{F96417BD-C5FA-4559-B95F-4A3A32C7EF12}" type="presParOf" srcId="{D6C629D8-CB74-46B6-BE33-84697672A50B}" destId="{979A532A-EFDE-4B63-A9B0-34218FFA08DF}" srcOrd="1" destOrd="0" presId="urn:microsoft.com/office/officeart/2005/8/layout/hierarchy4"/>
    <dgm:cxn modelId="{DF8D6E60-A832-4269-AC9C-94CDA6BA12AC}" type="presParOf" srcId="{0280AA76-3C8B-439D-8B10-6A89F8F70A34}" destId="{4BFCE2CB-426A-462A-98FF-21161B3C0B50}" srcOrd="1" destOrd="0" presId="urn:microsoft.com/office/officeart/2005/8/layout/hierarchy4"/>
    <dgm:cxn modelId="{2A9CD3ED-3EA2-40C9-8E73-5D1AE0663A3A}" type="presParOf" srcId="{0280AA76-3C8B-439D-8B10-6A89F8F70A34}" destId="{3D6F76A4-D66E-43BA-9FBB-5B504E371DD4}" srcOrd="2" destOrd="0" presId="urn:microsoft.com/office/officeart/2005/8/layout/hierarchy4"/>
    <dgm:cxn modelId="{C5DC83A7-24FC-4F47-A871-0B012B239E11}" type="presParOf" srcId="{3D6F76A4-D66E-43BA-9FBB-5B504E371DD4}" destId="{8B22B6F3-4862-438D-A77D-DB61D6E1901D}" srcOrd="0" destOrd="0" presId="urn:microsoft.com/office/officeart/2005/8/layout/hierarchy4"/>
    <dgm:cxn modelId="{4A751AE2-98C4-4E91-9B0D-E0A0D5D58C2F}" type="presParOf" srcId="{3D6F76A4-D66E-43BA-9FBB-5B504E371DD4}" destId="{00A6FB0C-54C0-4DC5-93F0-90FE7735A548}" srcOrd="1" destOrd="0" presId="urn:microsoft.com/office/officeart/2005/8/layout/hierarchy4"/>
    <dgm:cxn modelId="{4C13B905-E9A8-4C69-8338-440D9029ED1C}" type="presParOf" srcId="{0280AA76-3C8B-439D-8B10-6A89F8F70A34}" destId="{F2FCB211-9931-4A8B-8777-3B78D728B743}" srcOrd="3" destOrd="0" presId="urn:microsoft.com/office/officeart/2005/8/layout/hierarchy4"/>
    <dgm:cxn modelId="{5E98F708-D99F-4641-AE0A-BC865D53B1A9}" type="presParOf" srcId="{0280AA76-3C8B-439D-8B10-6A89F8F70A34}" destId="{E006CCE2-1366-46FE-BB05-DE1CCA6386FF}" srcOrd="4" destOrd="0" presId="urn:microsoft.com/office/officeart/2005/8/layout/hierarchy4"/>
    <dgm:cxn modelId="{2BDAB5BB-34DF-400C-A875-997694154027}" type="presParOf" srcId="{E006CCE2-1366-46FE-BB05-DE1CCA6386FF}" destId="{0A95C222-D23C-4488-A17C-CD7CFE770E14}" srcOrd="0" destOrd="0" presId="urn:microsoft.com/office/officeart/2005/8/layout/hierarchy4"/>
    <dgm:cxn modelId="{AD567213-D6F5-4CDB-84B0-011456CD4608}" type="presParOf" srcId="{E006CCE2-1366-46FE-BB05-DE1CCA6386FF}" destId="{F1F38FF8-E17C-45B5-8C04-AEF58AE9968F}" srcOrd="1" destOrd="0" presId="urn:microsoft.com/office/officeart/2005/8/layout/hierarchy4"/>
    <dgm:cxn modelId="{A75137D1-768D-40D8-85BC-96F3F95B29C9}" type="presParOf" srcId="{0280AA76-3C8B-439D-8B10-6A89F8F70A34}" destId="{94BC73A0-34BC-4A0A-88D6-4C24D7242806}" srcOrd="5" destOrd="0" presId="urn:microsoft.com/office/officeart/2005/8/layout/hierarchy4"/>
    <dgm:cxn modelId="{5C72E925-DE17-47B2-A3E6-F59D6683C17C}" type="presParOf" srcId="{0280AA76-3C8B-439D-8B10-6A89F8F70A34}" destId="{0136334A-145C-487C-9463-A27937842685}" srcOrd="6" destOrd="0" presId="urn:microsoft.com/office/officeart/2005/8/layout/hierarchy4"/>
    <dgm:cxn modelId="{7C188A8B-8CA2-4AA4-AD4E-DAA5341DEF44}" type="presParOf" srcId="{0136334A-145C-487C-9463-A27937842685}" destId="{8A4F4195-554E-48E5-835D-A0757905B082}" srcOrd="0" destOrd="0" presId="urn:microsoft.com/office/officeart/2005/8/layout/hierarchy4"/>
    <dgm:cxn modelId="{80C4F8B8-1720-4589-92B9-D3A9AF87A2E7}" type="presParOf" srcId="{0136334A-145C-487C-9463-A27937842685}" destId="{3A224048-5D75-4F5E-A652-E21647E8BB12}" srcOrd="1" destOrd="0" presId="urn:microsoft.com/office/officeart/2005/8/layout/hierarchy4"/>
    <dgm:cxn modelId="{CC30C9D0-788F-4753-B581-5AD554386947}" type="presParOf" srcId="{0280AA76-3C8B-439D-8B10-6A89F8F70A34}" destId="{D4976470-216D-4475-8A35-CB1687F5E2BE}" srcOrd="7" destOrd="0" presId="urn:microsoft.com/office/officeart/2005/8/layout/hierarchy4"/>
    <dgm:cxn modelId="{C320CBA7-B19E-4DCA-911E-7D75603B9294}" type="presParOf" srcId="{0280AA76-3C8B-439D-8B10-6A89F8F70A34}" destId="{8F4B8024-BFD9-4E29-BE5E-ACDD8EAFBE43}" srcOrd="8" destOrd="0" presId="urn:microsoft.com/office/officeart/2005/8/layout/hierarchy4"/>
    <dgm:cxn modelId="{75C27EC3-3C11-4891-90D8-CCAE5CA6BF8A}" type="presParOf" srcId="{8F4B8024-BFD9-4E29-BE5E-ACDD8EAFBE43}" destId="{64F7BE13-4B8C-40FD-A146-EA211F37A118}" srcOrd="0" destOrd="0" presId="urn:microsoft.com/office/officeart/2005/8/layout/hierarchy4"/>
    <dgm:cxn modelId="{3845C63A-1180-436A-A25C-93A591A3B8C0}" type="presParOf" srcId="{8F4B8024-BFD9-4E29-BE5E-ACDD8EAFBE43}" destId="{A1B6BAD2-5705-49A6-9132-4F1A0B73AB49}" srcOrd="1" destOrd="0" presId="urn:microsoft.com/office/officeart/2005/8/layout/hierarchy4"/>
    <dgm:cxn modelId="{FDA6E00F-B2FD-4B75-B9CA-2796ACF3C169}" type="presParOf" srcId="{0280AA76-3C8B-439D-8B10-6A89F8F70A34}" destId="{78ABC292-E7EC-4574-8D66-9C264B56888F}" srcOrd="9" destOrd="0" presId="urn:microsoft.com/office/officeart/2005/8/layout/hierarchy4"/>
    <dgm:cxn modelId="{A5537824-61AE-4A0B-93EB-CC0EB43E3F9D}" type="presParOf" srcId="{0280AA76-3C8B-439D-8B10-6A89F8F70A34}" destId="{675F0E3B-76F1-4310-BE48-13C7A3F50878}" srcOrd="10" destOrd="0" presId="urn:microsoft.com/office/officeart/2005/8/layout/hierarchy4"/>
    <dgm:cxn modelId="{03AF56F2-7285-4D69-B09C-13C9ABBEB16F}" type="presParOf" srcId="{675F0E3B-76F1-4310-BE48-13C7A3F50878}" destId="{33AD81FE-61A2-42B6-87A2-EE582C5A343B}" srcOrd="0" destOrd="0" presId="urn:microsoft.com/office/officeart/2005/8/layout/hierarchy4"/>
    <dgm:cxn modelId="{FA763DA9-1A6D-43F8-8F3E-E70EB2B1B545}" type="presParOf" srcId="{675F0E3B-76F1-4310-BE48-13C7A3F50878}" destId="{F7AB14DE-D592-454A-90D1-3DA492C6906A}"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613E4D-72DF-437C-AFB8-1AA933B9A8EF}"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FD0DC718-16B3-4D35-ABE9-01F414FBC632}">
      <dgm:prSet/>
      <dgm:spPr/>
      <dgm:t>
        <a:bodyPr/>
        <a:lstStyle/>
        <a:p>
          <a:pPr rtl="0"/>
          <a:r>
            <a:rPr lang="de-DE" b="0" i="0"/>
            <a:t>Προώθηση της ανεξάρτητης μάθησης</a:t>
          </a:r>
          <a:endParaRPr lang="el-GR"/>
        </a:p>
      </dgm:t>
    </dgm:pt>
    <dgm:pt modelId="{7084A74A-EA8D-4D95-BACD-FEDC27DE2FBA}" type="parTrans" cxnId="{5DC55AB0-AE6F-49BA-A36E-BAB8B86E8DE4}">
      <dgm:prSet/>
      <dgm:spPr/>
      <dgm:t>
        <a:bodyPr/>
        <a:lstStyle/>
        <a:p>
          <a:endParaRPr lang="en-US"/>
        </a:p>
      </dgm:t>
    </dgm:pt>
    <dgm:pt modelId="{32F8CF4F-0987-4B70-B7B2-4AD7CA721DCA}" type="sibTrans" cxnId="{5DC55AB0-AE6F-49BA-A36E-BAB8B86E8DE4}">
      <dgm:prSet/>
      <dgm:spPr/>
      <dgm:t>
        <a:bodyPr/>
        <a:lstStyle/>
        <a:p>
          <a:endParaRPr lang="en-US"/>
        </a:p>
      </dgm:t>
    </dgm:pt>
    <dgm:pt modelId="{84C3D10B-3A2C-4C68-8F88-AF9813C6C4D0}">
      <dgm:prSet/>
      <dgm:spPr/>
      <dgm:t>
        <a:bodyPr/>
        <a:lstStyle/>
        <a:p>
          <a:pPr rtl="0"/>
          <a:r>
            <a:rPr lang="de-DE" b="0" i="0"/>
            <a:t>Αύξηση των κινήτρων και της δέσμευσης των μαθητών</a:t>
          </a:r>
          <a:endParaRPr lang="el-GR"/>
        </a:p>
      </dgm:t>
    </dgm:pt>
    <dgm:pt modelId="{4DA67797-9A8B-4280-96A2-26B212557C12}" type="parTrans" cxnId="{ABFBEF24-116E-40A8-A1DA-5414F5FC3BDE}">
      <dgm:prSet/>
      <dgm:spPr/>
      <dgm:t>
        <a:bodyPr/>
        <a:lstStyle/>
        <a:p>
          <a:endParaRPr lang="en-US"/>
        </a:p>
      </dgm:t>
    </dgm:pt>
    <dgm:pt modelId="{3A79A8A8-14D2-4ECD-9548-43042DAED884}" type="sibTrans" cxnId="{ABFBEF24-116E-40A8-A1DA-5414F5FC3BDE}">
      <dgm:prSet/>
      <dgm:spPr/>
      <dgm:t>
        <a:bodyPr/>
        <a:lstStyle/>
        <a:p>
          <a:endParaRPr lang="en-US"/>
        </a:p>
      </dgm:t>
    </dgm:pt>
    <dgm:pt modelId="{3F6D460A-31E3-45BA-BB1B-2106195FC6A2}">
      <dgm:prSet/>
      <dgm:spPr/>
      <dgm:t>
        <a:bodyPr/>
        <a:lstStyle/>
        <a:p>
          <a:pPr rtl="0"/>
          <a:r>
            <a:rPr lang="de-DE" b="0" i="0"/>
            <a:t>Βελτίωση της κατανόησης και της εφαρμογής του μαθησιακού περιεχομένου</a:t>
          </a:r>
          <a:endParaRPr lang="el-GR"/>
        </a:p>
      </dgm:t>
    </dgm:pt>
    <dgm:pt modelId="{DDA7C564-4910-4B9D-8AF9-86D7E81D8028}" type="parTrans" cxnId="{0506E87F-DB97-49A7-B77F-6A67195D27A5}">
      <dgm:prSet/>
      <dgm:spPr/>
      <dgm:t>
        <a:bodyPr/>
        <a:lstStyle/>
        <a:p>
          <a:endParaRPr lang="en-US"/>
        </a:p>
      </dgm:t>
    </dgm:pt>
    <dgm:pt modelId="{C055989B-B234-4902-BB4C-14305E86DF0D}" type="sibTrans" cxnId="{0506E87F-DB97-49A7-B77F-6A67195D27A5}">
      <dgm:prSet/>
      <dgm:spPr/>
      <dgm:t>
        <a:bodyPr/>
        <a:lstStyle/>
        <a:p>
          <a:endParaRPr lang="en-US"/>
        </a:p>
      </dgm:t>
    </dgm:pt>
    <dgm:pt modelId="{D2C7C7FD-8694-4F79-8128-059C277BF42D}">
      <dgm:prSet/>
      <dgm:spPr/>
      <dgm:t>
        <a:bodyPr/>
        <a:lstStyle/>
        <a:p>
          <a:pPr rtl="0"/>
          <a:r>
            <a:rPr lang="de-DE" b="0" i="0"/>
            <a:t>Ενίσχυση της αυτοπεποίθησης των μαθητών</a:t>
          </a:r>
          <a:endParaRPr lang="el-GR"/>
        </a:p>
      </dgm:t>
    </dgm:pt>
    <dgm:pt modelId="{8ECD4623-12B4-47C4-921E-F2508F14C07E}" type="parTrans" cxnId="{3708DE30-AE86-4ECC-9BE0-C47756ACE514}">
      <dgm:prSet/>
      <dgm:spPr/>
      <dgm:t>
        <a:bodyPr/>
        <a:lstStyle/>
        <a:p>
          <a:endParaRPr lang="en-US"/>
        </a:p>
      </dgm:t>
    </dgm:pt>
    <dgm:pt modelId="{8374B099-0C1E-4F30-92D5-F520C0926C88}" type="sibTrans" cxnId="{3708DE30-AE86-4ECC-9BE0-C47756ACE514}">
      <dgm:prSet/>
      <dgm:spPr/>
      <dgm:t>
        <a:bodyPr/>
        <a:lstStyle/>
        <a:p>
          <a:endParaRPr lang="en-US"/>
        </a:p>
      </dgm:t>
    </dgm:pt>
    <dgm:pt modelId="{9AF30A95-5958-422E-BE64-D9B8ED7B9128}">
      <dgm:prSet/>
      <dgm:spPr/>
      <dgm:t>
        <a:bodyPr/>
        <a:lstStyle/>
        <a:p>
          <a:pPr rtl="0"/>
          <a:r>
            <a:rPr lang="de-DE" b="0" i="0"/>
            <a:t>Υποστήριξη της ανάπτυξης δεξιοτήτων επίλυσης προβλημάτων</a:t>
          </a:r>
          <a:endParaRPr lang="el-GR"/>
        </a:p>
      </dgm:t>
    </dgm:pt>
    <dgm:pt modelId="{37389B6C-A1F1-4784-A572-F87ACE9E8DD0}" type="parTrans" cxnId="{408F8027-A5B9-4F6E-BF77-A2DC18824275}">
      <dgm:prSet/>
      <dgm:spPr/>
      <dgm:t>
        <a:bodyPr/>
        <a:lstStyle/>
        <a:p>
          <a:endParaRPr lang="en-US"/>
        </a:p>
      </dgm:t>
    </dgm:pt>
    <dgm:pt modelId="{68D3FDB8-A936-4870-B5CC-18FD4B73B086}" type="sibTrans" cxnId="{408F8027-A5B9-4F6E-BF77-A2DC18824275}">
      <dgm:prSet/>
      <dgm:spPr/>
      <dgm:t>
        <a:bodyPr/>
        <a:lstStyle/>
        <a:p>
          <a:endParaRPr lang="en-US"/>
        </a:p>
      </dgm:t>
    </dgm:pt>
    <dgm:pt modelId="{134824E0-B53C-4BDC-AB07-AA7874E4D7C7}">
      <dgm:prSet/>
      <dgm:spPr/>
      <dgm:t>
        <a:bodyPr/>
        <a:lstStyle/>
        <a:p>
          <a:pPr rtl="0"/>
          <a:r>
            <a:rPr lang="de-DE" b="0" i="0" dirty="0"/>
            <a:t>Ενθ</a:t>
          </a:r>
          <a:r>
            <a:rPr lang="el-GR" b="0" i="0" dirty="0" err="1"/>
            <a:t>άρρυνση</a:t>
          </a:r>
          <a:r>
            <a:rPr lang="el-GR" b="0" i="0" dirty="0"/>
            <a:t> της ενεργού</a:t>
          </a:r>
          <a:r>
            <a:rPr lang="de-DE" b="0" i="0" dirty="0"/>
            <a:t> συμμετοχή</a:t>
          </a:r>
          <a:r>
            <a:rPr lang="el-GR" b="0" i="0" dirty="0"/>
            <a:t>ς</a:t>
          </a:r>
          <a:r>
            <a:rPr lang="de-DE" b="0" i="0" dirty="0"/>
            <a:t> στη μαθησιακή διαδικασία και την αλληλεπίδραση με άλλους μαθητές</a:t>
          </a:r>
          <a:endParaRPr lang="el-GR" dirty="0"/>
        </a:p>
      </dgm:t>
    </dgm:pt>
    <dgm:pt modelId="{31154589-ED33-41FA-8B99-F82FDF55123A}" type="parTrans" cxnId="{8A7D9B53-4A9F-4736-8FB7-407FBE978DD2}">
      <dgm:prSet/>
      <dgm:spPr/>
      <dgm:t>
        <a:bodyPr/>
        <a:lstStyle/>
        <a:p>
          <a:endParaRPr lang="en-US"/>
        </a:p>
      </dgm:t>
    </dgm:pt>
    <dgm:pt modelId="{1E85CB90-4116-4A9D-B948-5FF5475CEBE2}" type="sibTrans" cxnId="{8A7D9B53-4A9F-4736-8FB7-407FBE978DD2}">
      <dgm:prSet/>
      <dgm:spPr/>
      <dgm:t>
        <a:bodyPr/>
        <a:lstStyle/>
        <a:p>
          <a:endParaRPr lang="en-US"/>
        </a:p>
      </dgm:t>
    </dgm:pt>
    <dgm:pt modelId="{2B506D9F-E86D-47C9-A0DD-AE575FD6DF40}">
      <dgm:prSet/>
      <dgm:spPr/>
      <dgm:t>
        <a:bodyPr/>
        <a:lstStyle/>
        <a:p>
          <a:pPr rtl="0"/>
          <a:r>
            <a:rPr lang="de-DE" b="0" i="0"/>
            <a:t>Βελτίωση των μαθησιακών αποτελεσμάτων και της προόδου των μαθητών</a:t>
          </a:r>
          <a:endParaRPr lang="el-GR"/>
        </a:p>
      </dgm:t>
    </dgm:pt>
    <dgm:pt modelId="{02E8F5C0-1A78-4486-81AD-D935FFB266B1}" type="parTrans" cxnId="{5F668F9D-64AD-4784-A01F-F50F54928541}">
      <dgm:prSet/>
      <dgm:spPr/>
      <dgm:t>
        <a:bodyPr/>
        <a:lstStyle/>
        <a:p>
          <a:endParaRPr lang="en-US"/>
        </a:p>
      </dgm:t>
    </dgm:pt>
    <dgm:pt modelId="{D71D4608-261F-45BF-9D85-64D224F238F4}" type="sibTrans" cxnId="{5F668F9D-64AD-4784-A01F-F50F54928541}">
      <dgm:prSet/>
      <dgm:spPr/>
      <dgm:t>
        <a:bodyPr/>
        <a:lstStyle/>
        <a:p>
          <a:endParaRPr lang="en-US"/>
        </a:p>
      </dgm:t>
    </dgm:pt>
    <dgm:pt modelId="{DAC81BD4-6947-4517-8F24-E39F626E34B0}" type="pres">
      <dgm:prSet presAssocID="{A5613E4D-72DF-437C-AFB8-1AA933B9A8EF}" presName="Name0" presStyleCnt="0">
        <dgm:presLayoutVars>
          <dgm:dir/>
          <dgm:resizeHandles val="exact"/>
        </dgm:presLayoutVars>
      </dgm:prSet>
      <dgm:spPr/>
    </dgm:pt>
    <dgm:pt modelId="{F130A9B4-ABAD-4EA8-9818-5A6F0D6D359C}" type="pres">
      <dgm:prSet presAssocID="{A5613E4D-72DF-437C-AFB8-1AA933B9A8EF}" presName="arrow" presStyleLbl="bgShp" presStyleIdx="0" presStyleCnt="1"/>
      <dgm:spPr/>
    </dgm:pt>
    <dgm:pt modelId="{2FE1B8C1-F8C3-45D6-B353-E10BCB16A379}" type="pres">
      <dgm:prSet presAssocID="{A5613E4D-72DF-437C-AFB8-1AA933B9A8EF}" presName="points" presStyleCnt="0"/>
      <dgm:spPr/>
    </dgm:pt>
    <dgm:pt modelId="{872F0ED0-19C3-4EB8-A438-5F3282D8C54C}" type="pres">
      <dgm:prSet presAssocID="{FD0DC718-16B3-4D35-ABE9-01F414FBC632}" presName="compositeA" presStyleCnt="0"/>
      <dgm:spPr/>
    </dgm:pt>
    <dgm:pt modelId="{27481755-DDA2-43E2-9EC9-F21D17FBDF50}" type="pres">
      <dgm:prSet presAssocID="{FD0DC718-16B3-4D35-ABE9-01F414FBC632}" presName="textA" presStyleLbl="revTx" presStyleIdx="0" presStyleCnt="7">
        <dgm:presLayoutVars>
          <dgm:bulletEnabled val="1"/>
        </dgm:presLayoutVars>
      </dgm:prSet>
      <dgm:spPr/>
    </dgm:pt>
    <dgm:pt modelId="{70C0949E-87AF-4652-93DE-A560DBFCC4AF}" type="pres">
      <dgm:prSet presAssocID="{FD0DC718-16B3-4D35-ABE9-01F414FBC632}" presName="circleA" presStyleLbl="node1" presStyleIdx="0" presStyleCnt="7"/>
      <dgm:spPr/>
    </dgm:pt>
    <dgm:pt modelId="{24F03C7F-7630-42C9-8FB8-D3045C64876D}" type="pres">
      <dgm:prSet presAssocID="{FD0DC718-16B3-4D35-ABE9-01F414FBC632}" presName="spaceA" presStyleCnt="0"/>
      <dgm:spPr/>
    </dgm:pt>
    <dgm:pt modelId="{01A4DA1B-E5D1-4B0A-8F9C-64BFB792C10A}" type="pres">
      <dgm:prSet presAssocID="{32F8CF4F-0987-4B70-B7B2-4AD7CA721DCA}" presName="space" presStyleCnt="0"/>
      <dgm:spPr/>
    </dgm:pt>
    <dgm:pt modelId="{0EE478F6-7A21-4A90-AE71-341EDB32B372}" type="pres">
      <dgm:prSet presAssocID="{84C3D10B-3A2C-4C68-8F88-AF9813C6C4D0}" presName="compositeB" presStyleCnt="0"/>
      <dgm:spPr/>
    </dgm:pt>
    <dgm:pt modelId="{3A4EFE21-B3D5-4C7A-A103-3848C3FF95F8}" type="pres">
      <dgm:prSet presAssocID="{84C3D10B-3A2C-4C68-8F88-AF9813C6C4D0}" presName="textB" presStyleLbl="revTx" presStyleIdx="1" presStyleCnt="7">
        <dgm:presLayoutVars>
          <dgm:bulletEnabled val="1"/>
        </dgm:presLayoutVars>
      </dgm:prSet>
      <dgm:spPr/>
    </dgm:pt>
    <dgm:pt modelId="{1F12AA3E-5544-43DA-9987-A2F9B6B0724B}" type="pres">
      <dgm:prSet presAssocID="{84C3D10B-3A2C-4C68-8F88-AF9813C6C4D0}" presName="circleB" presStyleLbl="node1" presStyleIdx="1" presStyleCnt="7"/>
      <dgm:spPr/>
    </dgm:pt>
    <dgm:pt modelId="{7B86AE31-D6F5-4918-9F83-4E8AA5DE7353}" type="pres">
      <dgm:prSet presAssocID="{84C3D10B-3A2C-4C68-8F88-AF9813C6C4D0}" presName="spaceB" presStyleCnt="0"/>
      <dgm:spPr/>
    </dgm:pt>
    <dgm:pt modelId="{AEBD6E20-B934-41F4-ACD7-D738D4CC10BD}" type="pres">
      <dgm:prSet presAssocID="{3A79A8A8-14D2-4ECD-9548-43042DAED884}" presName="space" presStyleCnt="0"/>
      <dgm:spPr/>
    </dgm:pt>
    <dgm:pt modelId="{2D252F5E-623C-4C7B-AED9-E564F4E7BA8C}" type="pres">
      <dgm:prSet presAssocID="{3F6D460A-31E3-45BA-BB1B-2106195FC6A2}" presName="compositeA" presStyleCnt="0"/>
      <dgm:spPr/>
    </dgm:pt>
    <dgm:pt modelId="{4305C762-7B0B-416F-9C15-F57862717DDB}" type="pres">
      <dgm:prSet presAssocID="{3F6D460A-31E3-45BA-BB1B-2106195FC6A2}" presName="textA" presStyleLbl="revTx" presStyleIdx="2" presStyleCnt="7">
        <dgm:presLayoutVars>
          <dgm:bulletEnabled val="1"/>
        </dgm:presLayoutVars>
      </dgm:prSet>
      <dgm:spPr/>
    </dgm:pt>
    <dgm:pt modelId="{2739081D-2584-4900-9EA4-CFD2E9C8E1AC}" type="pres">
      <dgm:prSet presAssocID="{3F6D460A-31E3-45BA-BB1B-2106195FC6A2}" presName="circleA" presStyleLbl="node1" presStyleIdx="2" presStyleCnt="7"/>
      <dgm:spPr/>
    </dgm:pt>
    <dgm:pt modelId="{484B0C74-9996-404A-9533-C563DA078919}" type="pres">
      <dgm:prSet presAssocID="{3F6D460A-31E3-45BA-BB1B-2106195FC6A2}" presName="spaceA" presStyleCnt="0"/>
      <dgm:spPr/>
    </dgm:pt>
    <dgm:pt modelId="{637F6DAE-D186-4B61-A62F-01A86A9E32A0}" type="pres">
      <dgm:prSet presAssocID="{C055989B-B234-4902-BB4C-14305E86DF0D}" presName="space" presStyleCnt="0"/>
      <dgm:spPr/>
    </dgm:pt>
    <dgm:pt modelId="{81DD7072-4C13-4F33-875A-772A469813CD}" type="pres">
      <dgm:prSet presAssocID="{D2C7C7FD-8694-4F79-8128-059C277BF42D}" presName="compositeB" presStyleCnt="0"/>
      <dgm:spPr/>
    </dgm:pt>
    <dgm:pt modelId="{C053C6E5-1096-4A2D-B440-C92601D7DE4E}" type="pres">
      <dgm:prSet presAssocID="{D2C7C7FD-8694-4F79-8128-059C277BF42D}" presName="textB" presStyleLbl="revTx" presStyleIdx="3" presStyleCnt="7">
        <dgm:presLayoutVars>
          <dgm:bulletEnabled val="1"/>
        </dgm:presLayoutVars>
      </dgm:prSet>
      <dgm:spPr/>
    </dgm:pt>
    <dgm:pt modelId="{1D569A7F-0A2C-401B-8714-80D394C1855E}" type="pres">
      <dgm:prSet presAssocID="{D2C7C7FD-8694-4F79-8128-059C277BF42D}" presName="circleB" presStyleLbl="node1" presStyleIdx="3" presStyleCnt="7"/>
      <dgm:spPr/>
    </dgm:pt>
    <dgm:pt modelId="{66A4EA26-2914-45FE-B084-4938CAE529FB}" type="pres">
      <dgm:prSet presAssocID="{D2C7C7FD-8694-4F79-8128-059C277BF42D}" presName="spaceB" presStyleCnt="0"/>
      <dgm:spPr/>
    </dgm:pt>
    <dgm:pt modelId="{E9CE061C-1BE2-4F48-A68D-5DF398C4D6AA}" type="pres">
      <dgm:prSet presAssocID="{8374B099-0C1E-4F30-92D5-F520C0926C88}" presName="space" presStyleCnt="0"/>
      <dgm:spPr/>
    </dgm:pt>
    <dgm:pt modelId="{DE2F7926-471C-4BCF-BC4C-DA9732A40885}" type="pres">
      <dgm:prSet presAssocID="{9AF30A95-5958-422E-BE64-D9B8ED7B9128}" presName="compositeA" presStyleCnt="0"/>
      <dgm:spPr/>
    </dgm:pt>
    <dgm:pt modelId="{D545F3FC-C0D5-4B78-9979-ADAC4BC42986}" type="pres">
      <dgm:prSet presAssocID="{9AF30A95-5958-422E-BE64-D9B8ED7B9128}" presName="textA" presStyleLbl="revTx" presStyleIdx="4" presStyleCnt="7">
        <dgm:presLayoutVars>
          <dgm:bulletEnabled val="1"/>
        </dgm:presLayoutVars>
      </dgm:prSet>
      <dgm:spPr/>
    </dgm:pt>
    <dgm:pt modelId="{873BD7BB-2EC2-4FA5-A3B0-E8FD3B7F8924}" type="pres">
      <dgm:prSet presAssocID="{9AF30A95-5958-422E-BE64-D9B8ED7B9128}" presName="circleA" presStyleLbl="node1" presStyleIdx="4" presStyleCnt="7"/>
      <dgm:spPr/>
    </dgm:pt>
    <dgm:pt modelId="{FF604795-2869-453F-8A58-65ACAB3537CE}" type="pres">
      <dgm:prSet presAssocID="{9AF30A95-5958-422E-BE64-D9B8ED7B9128}" presName="spaceA" presStyleCnt="0"/>
      <dgm:spPr/>
    </dgm:pt>
    <dgm:pt modelId="{48A29C6A-1914-4B07-A960-5EABEE34F00E}" type="pres">
      <dgm:prSet presAssocID="{68D3FDB8-A936-4870-B5CC-18FD4B73B086}" presName="space" presStyleCnt="0"/>
      <dgm:spPr/>
    </dgm:pt>
    <dgm:pt modelId="{69C665F9-C339-470B-B898-82C1EB92A05A}" type="pres">
      <dgm:prSet presAssocID="{134824E0-B53C-4BDC-AB07-AA7874E4D7C7}" presName="compositeB" presStyleCnt="0"/>
      <dgm:spPr/>
    </dgm:pt>
    <dgm:pt modelId="{8902864D-FC97-4AC5-B8AF-A5E5DB4B8FA9}" type="pres">
      <dgm:prSet presAssocID="{134824E0-B53C-4BDC-AB07-AA7874E4D7C7}" presName="textB" presStyleLbl="revTx" presStyleIdx="5" presStyleCnt="7">
        <dgm:presLayoutVars>
          <dgm:bulletEnabled val="1"/>
        </dgm:presLayoutVars>
      </dgm:prSet>
      <dgm:spPr/>
    </dgm:pt>
    <dgm:pt modelId="{89DEFD20-D7AB-4572-8234-DBA718881D78}" type="pres">
      <dgm:prSet presAssocID="{134824E0-B53C-4BDC-AB07-AA7874E4D7C7}" presName="circleB" presStyleLbl="node1" presStyleIdx="5" presStyleCnt="7"/>
      <dgm:spPr/>
    </dgm:pt>
    <dgm:pt modelId="{FAD4521F-FFC5-4629-9E65-E7BA5D148AB0}" type="pres">
      <dgm:prSet presAssocID="{134824E0-B53C-4BDC-AB07-AA7874E4D7C7}" presName="spaceB" presStyleCnt="0"/>
      <dgm:spPr/>
    </dgm:pt>
    <dgm:pt modelId="{BCD63A89-D86A-42BD-AB6C-13B50FC910FF}" type="pres">
      <dgm:prSet presAssocID="{1E85CB90-4116-4A9D-B948-5FF5475CEBE2}" presName="space" presStyleCnt="0"/>
      <dgm:spPr/>
    </dgm:pt>
    <dgm:pt modelId="{24568396-54D8-4133-BAD7-9D1459D299AF}" type="pres">
      <dgm:prSet presAssocID="{2B506D9F-E86D-47C9-A0DD-AE575FD6DF40}" presName="compositeA" presStyleCnt="0"/>
      <dgm:spPr/>
    </dgm:pt>
    <dgm:pt modelId="{A8F12FCA-A54E-4B85-B639-7579F5B8B9B9}" type="pres">
      <dgm:prSet presAssocID="{2B506D9F-E86D-47C9-A0DD-AE575FD6DF40}" presName="textA" presStyleLbl="revTx" presStyleIdx="6" presStyleCnt="7">
        <dgm:presLayoutVars>
          <dgm:bulletEnabled val="1"/>
        </dgm:presLayoutVars>
      </dgm:prSet>
      <dgm:spPr/>
    </dgm:pt>
    <dgm:pt modelId="{D470BBCE-5F14-412C-BBE6-0082042D1005}" type="pres">
      <dgm:prSet presAssocID="{2B506D9F-E86D-47C9-A0DD-AE575FD6DF40}" presName="circleA" presStyleLbl="node1" presStyleIdx="6" presStyleCnt="7"/>
      <dgm:spPr/>
    </dgm:pt>
    <dgm:pt modelId="{38D5C25C-2AF6-4C95-A16D-ED8BAD9A38D1}" type="pres">
      <dgm:prSet presAssocID="{2B506D9F-E86D-47C9-A0DD-AE575FD6DF40}" presName="spaceA" presStyleCnt="0"/>
      <dgm:spPr/>
    </dgm:pt>
  </dgm:ptLst>
  <dgm:cxnLst>
    <dgm:cxn modelId="{1C635B0A-634A-4457-927D-A26AD387CA75}" type="presOf" srcId="{FD0DC718-16B3-4D35-ABE9-01F414FBC632}" destId="{27481755-DDA2-43E2-9EC9-F21D17FBDF50}" srcOrd="0" destOrd="0" presId="urn:microsoft.com/office/officeart/2005/8/layout/hProcess11"/>
    <dgm:cxn modelId="{ABFBEF24-116E-40A8-A1DA-5414F5FC3BDE}" srcId="{A5613E4D-72DF-437C-AFB8-1AA933B9A8EF}" destId="{84C3D10B-3A2C-4C68-8F88-AF9813C6C4D0}" srcOrd="1" destOrd="0" parTransId="{4DA67797-9A8B-4280-96A2-26B212557C12}" sibTransId="{3A79A8A8-14D2-4ECD-9548-43042DAED884}"/>
    <dgm:cxn modelId="{408F8027-A5B9-4F6E-BF77-A2DC18824275}" srcId="{A5613E4D-72DF-437C-AFB8-1AA933B9A8EF}" destId="{9AF30A95-5958-422E-BE64-D9B8ED7B9128}" srcOrd="4" destOrd="0" parTransId="{37389B6C-A1F1-4784-A572-F87ACE9E8DD0}" sibTransId="{68D3FDB8-A936-4870-B5CC-18FD4B73B086}"/>
    <dgm:cxn modelId="{3708DE30-AE86-4ECC-9BE0-C47756ACE514}" srcId="{A5613E4D-72DF-437C-AFB8-1AA933B9A8EF}" destId="{D2C7C7FD-8694-4F79-8128-059C277BF42D}" srcOrd="3" destOrd="0" parTransId="{8ECD4623-12B4-47C4-921E-F2508F14C07E}" sibTransId="{8374B099-0C1E-4F30-92D5-F520C0926C88}"/>
    <dgm:cxn modelId="{8A7D9B53-4A9F-4736-8FB7-407FBE978DD2}" srcId="{A5613E4D-72DF-437C-AFB8-1AA933B9A8EF}" destId="{134824E0-B53C-4BDC-AB07-AA7874E4D7C7}" srcOrd="5" destOrd="0" parTransId="{31154589-ED33-41FA-8B99-F82FDF55123A}" sibTransId="{1E85CB90-4116-4A9D-B948-5FF5475CEBE2}"/>
    <dgm:cxn modelId="{0506E87F-DB97-49A7-B77F-6A67195D27A5}" srcId="{A5613E4D-72DF-437C-AFB8-1AA933B9A8EF}" destId="{3F6D460A-31E3-45BA-BB1B-2106195FC6A2}" srcOrd="2" destOrd="0" parTransId="{DDA7C564-4910-4B9D-8AF9-86D7E81D8028}" sibTransId="{C055989B-B234-4902-BB4C-14305E86DF0D}"/>
    <dgm:cxn modelId="{51AEB88C-E3E0-40B6-B9B7-57068FB9B047}" type="presOf" srcId="{84C3D10B-3A2C-4C68-8F88-AF9813C6C4D0}" destId="{3A4EFE21-B3D5-4C7A-A103-3848C3FF95F8}" srcOrd="0" destOrd="0" presId="urn:microsoft.com/office/officeart/2005/8/layout/hProcess11"/>
    <dgm:cxn modelId="{5F668F9D-64AD-4784-A01F-F50F54928541}" srcId="{A5613E4D-72DF-437C-AFB8-1AA933B9A8EF}" destId="{2B506D9F-E86D-47C9-A0DD-AE575FD6DF40}" srcOrd="6" destOrd="0" parTransId="{02E8F5C0-1A78-4486-81AD-D935FFB266B1}" sibTransId="{D71D4608-261F-45BF-9D85-64D224F238F4}"/>
    <dgm:cxn modelId="{FA53AAAF-1BE4-4858-A41F-61371ED17274}" type="presOf" srcId="{134824E0-B53C-4BDC-AB07-AA7874E4D7C7}" destId="{8902864D-FC97-4AC5-B8AF-A5E5DB4B8FA9}" srcOrd="0" destOrd="0" presId="urn:microsoft.com/office/officeart/2005/8/layout/hProcess11"/>
    <dgm:cxn modelId="{5DC55AB0-AE6F-49BA-A36E-BAB8B86E8DE4}" srcId="{A5613E4D-72DF-437C-AFB8-1AA933B9A8EF}" destId="{FD0DC718-16B3-4D35-ABE9-01F414FBC632}" srcOrd="0" destOrd="0" parTransId="{7084A74A-EA8D-4D95-BACD-FEDC27DE2FBA}" sibTransId="{32F8CF4F-0987-4B70-B7B2-4AD7CA721DCA}"/>
    <dgm:cxn modelId="{4E7F37C2-7DC5-4890-A7C7-CF492E9A414A}" type="presOf" srcId="{D2C7C7FD-8694-4F79-8128-059C277BF42D}" destId="{C053C6E5-1096-4A2D-B440-C92601D7DE4E}" srcOrd="0" destOrd="0" presId="urn:microsoft.com/office/officeart/2005/8/layout/hProcess11"/>
    <dgm:cxn modelId="{976066D7-FD85-4D11-A653-8C808A6A49D3}" type="presOf" srcId="{3F6D460A-31E3-45BA-BB1B-2106195FC6A2}" destId="{4305C762-7B0B-416F-9C15-F57862717DDB}" srcOrd="0" destOrd="0" presId="urn:microsoft.com/office/officeart/2005/8/layout/hProcess11"/>
    <dgm:cxn modelId="{7D11BFD9-FBDF-4714-B362-F1C47B73C5C1}" type="presOf" srcId="{2B506D9F-E86D-47C9-A0DD-AE575FD6DF40}" destId="{A8F12FCA-A54E-4B85-B639-7579F5B8B9B9}" srcOrd="0" destOrd="0" presId="urn:microsoft.com/office/officeart/2005/8/layout/hProcess11"/>
    <dgm:cxn modelId="{926FDCD9-A0CE-41E6-A706-33493481682F}" type="presOf" srcId="{A5613E4D-72DF-437C-AFB8-1AA933B9A8EF}" destId="{DAC81BD4-6947-4517-8F24-E39F626E34B0}" srcOrd="0" destOrd="0" presId="urn:microsoft.com/office/officeart/2005/8/layout/hProcess11"/>
    <dgm:cxn modelId="{EBD151DD-2AB3-402F-9209-7BB3AF4BAFA6}" type="presOf" srcId="{9AF30A95-5958-422E-BE64-D9B8ED7B9128}" destId="{D545F3FC-C0D5-4B78-9979-ADAC4BC42986}" srcOrd="0" destOrd="0" presId="urn:microsoft.com/office/officeart/2005/8/layout/hProcess11"/>
    <dgm:cxn modelId="{A2862A42-465D-45E3-8E44-51AB4CB23FD6}" type="presParOf" srcId="{DAC81BD4-6947-4517-8F24-E39F626E34B0}" destId="{F130A9B4-ABAD-4EA8-9818-5A6F0D6D359C}" srcOrd="0" destOrd="0" presId="urn:microsoft.com/office/officeart/2005/8/layout/hProcess11"/>
    <dgm:cxn modelId="{0523896A-086D-4497-8F92-2257E26EDDA3}" type="presParOf" srcId="{DAC81BD4-6947-4517-8F24-E39F626E34B0}" destId="{2FE1B8C1-F8C3-45D6-B353-E10BCB16A379}" srcOrd="1" destOrd="0" presId="urn:microsoft.com/office/officeart/2005/8/layout/hProcess11"/>
    <dgm:cxn modelId="{FFDC9488-767D-4AD8-8337-E546FD72323C}" type="presParOf" srcId="{2FE1B8C1-F8C3-45D6-B353-E10BCB16A379}" destId="{872F0ED0-19C3-4EB8-A438-5F3282D8C54C}" srcOrd="0" destOrd="0" presId="urn:microsoft.com/office/officeart/2005/8/layout/hProcess11"/>
    <dgm:cxn modelId="{96CB1227-2678-429E-8136-D57DFC5CF7A1}" type="presParOf" srcId="{872F0ED0-19C3-4EB8-A438-5F3282D8C54C}" destId="{27481755-DDA2-43E2-9EC9-F21D17FBDF50}" srcOrd="0" destOrd="0" presId="urn:microsoft.com/office/officeart/2005/8/layout/hProcess11"/>
    <dgm:cxn modelId="{80C57A38-71D0-4A3C-81B2-17A5DC41A202}" type="presParOf" srcId="{872F0ED0-19C3-4EB8-A438-5F3282D8C54C}" destId="{70C0949E-87AF-4652-93DE-A560DBFCC4AF}" srcOrd="1" destOrd="0" presId="urn:microsoft.com/office/officeart/2005/8/layout/hProcess11"/>
    <dgm:cxn modelId="{2843F9EF-9634-4CC9-BAFE-70888559AB0A}" type="presParOf" srcId="{872F0ED0-19C3-4EB8-A438-5F3282D8C54C}" destId="{24F03C7F-7630-42C9-8FB8-D3045C64876D}" srcOrd="2" destOrd="0" presId="urn:microsoft.com/office/officeart/2005/8/layout/hProcess11"/>
    <dgm:cxn modelId="{3701DF30-B2FF-47D5-A05F-F2D2BC9E0515}" type="presParOf" srcId="{2FE1B8C1-F8C3-45D6-B353-E10BCB16A379}" destId="{01A4DA1B-E5D1-4B0A-8F9C-64BFB792C10A}" srcOrd="1" destOrd="0" presId="urn:microsoft.com/office/officeart/2005/8/layout/hProcess11"/>
    <dgm:cxn modelId="{3447CC2C-8772-4BC6-8349-2E4DFF10780F}" type="presParOf" srcId="{2FE1B8C1-F8C3-45D6-B353-E10BCB16A379}" destId="{0EE478F6-7A21-4A90-AE71-341EDB32B372}" srcOrd="2" destOrd="0" presId="urn:microsoft.com/office/officeart/2005/8/layout/hProcess11"/>
    <dgm:cxn modelId="{2E34FA21-216C-4EF8-811F-21A03B4C8720}" type="presParOf" srcId="{0EE478F6-7A21-4A90-AE71-341EDB32B372}" destId="{3A4EFE21-B3D5-4C7A-A103-3848C3FF95F8}" srcOrd="0" destOrd="0" presId="urn:microsoft.com/office/officeart/2005/8/layout/hProcess11"/>
    <dgm:cxn modelId="{238CD9F9-812A-4D61-85BA-1FBF6BF2BC49}" type="presParOf" srcId="{0EE478F6-7A21-4A90-AE71-341EDB32B372}" destId="{1F12AA3E-5544-43DA-9987-A2F9B6B0724B}" srcOrd="1" destOrd="0" presId="urn:microsoft.com/office/officeart/2005/8/layout/hProcess11"/>
    <dgm:cxn modelId="{DEE0A195-59ED-4BFB-9735-B5735197DFD5}" type="presParOf" srcId="{0EE478F6-7A21-4A90-AE71-341EDB32B372}" destId="{7B86AE31-D6F5-4918-9F83-4E8AA5DE7353}" srcOrd="2" destOrd="0" presId="urn:microsoft.com/office/officeart/2005/8/layout/hProcess11"/>
    <dgm:cxn modelId="{C0B3E959-90D8-49F7-9AB5-3C078672693C}" type="presParOf" srcId="{2FE1B8C1-F8C3-45D6-B353-E10BCB16A379}" destId="{AEBD6E20-B934-41F4-ACD7-D738D4CC10BD}" srcOrd="3" destOrd="0" presId="urn:microsoft.com/office/officeart/2005/8/layout/hProcess11"/>
    <dgm:cxn modelId="{D1337590-E717-42A8-90C5-DE5454CE83B9}" type="presParOf" srcId="{2FE1B8C1-F8C3-45D6-B353-E10BCB16A379}" destId="{2D252F5E-623C-4C7B-AED9-E564F4E7BA8C}" srcOrd="4" destOrd="0" presId="urn:microsoft.com/office/officeart/2005/8/layout/hProcess11"/>
    <dgm:cxn modelId="{B9FBFD89-7014-44D8-A2A4-4E0B0A4CFF17}" type="presParOf" srcId="{2D252F5E-623C-4C7B-AED9-E564F4E7BA8C}" destId="{4305C762-7B0B-416F-9C15-F57862717DDB}" srcOrd="0" destOrd="0" presId="urn:microsoft.com/office/officeart/2005/8/layout/hProcess11"/>
    <dgm:cxn modelId="{927BB96F-A81F-4F80-956C-204F4FF25CA2}" type="presParOf" srcId="{2D252F5E-623C-4C7B-AED9-E564F4E7BA8C}" destId="{2739081D-2584-4900-9EA4-CFD2E9C8E1AC}" srcOrd="1" destOrd="0" presId="urn:microsoft.com/office/officeart/2005/8/layout/hProcess11"/>
    <dgm:cxn modelId="{D77EA152-C281-4FB2-BA41-302B8D7BF95C}" type="presParOf" srcId="{2D252F5E-623C-4C7B-AED9-E564F4E7BA8C}" destId="{484B0C74-9996-404A-9533-C563DA078919}" srcOrd="2" destOrd="0" presId="urn:microsoft.com/office/officeart/2005/8/layout/hProcess11"/>
    <dgm:cxn modelId="{E6562046-144A-4ECA-B3D5-9C6892E1CE47}" type="presParOf" srcId="{2FE1B8C1-F8C3-45D6-B353-E10BCB16A379}" destId="{637F6DAE-D186-4B61-A62F-01A86A9E32A0}" srcOrd="5" destOrd="0" presId="urn:microsoft.com/office/officeart/2005/8/layout/hProcess11"/>
    <dgm:cxn modelId="{D939D993-CEC9-4A97-900B-299412D5578E}" type="presParOf" srcId="{2FE1B8C1-F8C3-45D6-B353-E10BCB16A379}" destId="{81DD7072-4C13-4F33-875A-772A469813CD}" srcOrd="6" destOrd="0" presId="urn:microsoft.com/office/officeart/2005/8/layout/hProcess11"/>
    <dgm:cxn modelId="{732A1600-4AAE-4B87-B3B9-FB360569892F}" type="presParOf" srcId="{81DD7072-4C13-4F33-875A-772A469813CD}" destId="{C053C6E5-1096-4A2D-B440-C92601D7DE4E}" srcOrd="0" destOrd="0" presId="urn:microsoft.com/office/officeart/2005/8/layout/hProcess11"/>
    <dgm:cxn modelId="{7304A403-1405-49FA-AF7B-DC7BF7EF96C7}" type="presParOf" srcId="{81DD7072-4C13-4F33-875A-772A469813CD}" destId="{1D569A7F-0A2C-401B-8714-80D394C1855E}" srcOrd="1" destOrd="0" presId="urn:microsoft.com/office/officeart/2005/8/layout/hProcess11"/>
    <dgm:cxn modelId="{3C0CFD84-D202-4194-AD6E-D505355B74C0}" type="presParOf" srcId="{81DD7072-4C13-4F33-875A-772A469813CD}" destId="{66A4EA26-2914-45FE-B084-4938CAE529FB}" srcOrd="2" destOrd="0" presId="urn:microsoft.com/office/officeart/2005/8/layout/hProcess11"/>
    <dgm:cxn modelId="{DDB7FA7D-94BB-491A-AB9F-64D8892FC16B}" type="presParOf" srcId="{2FE1B8C1-F8C3-45D6-B353-E10BCB16A379}" destId="{E9CE061C-1BE2-4F48-A68D-5DF398C4D6AA}" srcOrd="7" destOrd="0" presId="urn:microsoft.com/office/officeart/2005/8/layout/hProcess11"/>
    <dgm:cxn modelId="{F1897199-4632-4DFC-AEA7-B6188461C2C6}" type="presParOf" srcId="{2FE1B8C1-F8C3-45D6-B353-E10BCB16A379}" destId="{DE2F7926-471C-4BCF-BC4C-DA9732A40885}" srcOrd="8" destOrd="0" presId="urn:microsoft.com/office/officeart/2005/8/layout/hProcess11"/>
    <dgm:cxn modelId="{08FF1AA7-EE30-40B8-8848-5D48F70D9ACC}" type="presParOf" srcId="{DE2F7926-471C-4BCF-BC4C-DA9732A40885}" destId="{D545F3FC-C0D5-4B78-9979-ADAC4BC42986}" srcOrd="0" destOrd="0" presId="urn:microsoft.com/office/officeart/2005/8/layout/hProcess11"/>
    <dgm:cxn modelId="{BADAC769-1BED-488B-972D-0C1630B74812}" type="presParOf" srcId="{DE2F7926-471C-4BCF-BC4C-DA9732A40885}" destId="{873BD7BB-2EC2-4FA5-A3B0-E8FD3B7F8924}" srcOrd="1" destOrd="0" presId="urn:microsoft.com/office/officeart/2005/8/layout/hProcess11"/>
    <dgm:cxn modelId="{FB784C0C-E83D-40B1-B086-11686F2F0C07}" type="presParOf" srcId="{DE2F7926-471C-4BCF-BC4C-DA9732A40885}" destId="{FF604795-2869-453F-8A58-65ACAB3537CE}" srcOrd="2" destOrd="0" presId="urn:microsoft.com/office/officeart/2005/8/layout/hProcess11"/>
    <dgm:cxn modelId="{6D375E9D-3A44-4E29-B125-7883AEBCB18D}" type="presParOf" srcId="{2FE1B8C1-F8C3-45D6-B353-E10BCB16A379}" destId="{48A29C6A-1914-4B07-A960-5EABEE34F00E}" srcOrd="9" destOrd="0" presId="urn:microsoft.com/office/officeart/2005/8/layout/hProcess11"/>
    <dgm:cxn modelId="{2F063E65-AE27-4FBA-8BD8-06AF41768387}" type="presParOf" srcId="{2FE1B8C1-F8C3-45D6-B353-E10BCB16A379}" destId="{69C665F9-C339-470B-B898-82C1EB92A05A}" srcOrd="10" destOrd="0" presId="urn:microsoft.com/office/officeart/2005/8/layout/hProcess11"/>
    <dgm:cxn modelId="{65F99ECA-115A-4188-A519-735D5D23A5F6}" type="presParOf" srcId="{69C665F9-C339-470B-B898-82C1EB92A05A}" destId="{8902864D-FC97-4AC5-B8AF-A5E5DB4B8FA9}" srcOrd="0" destOrd="0" presId="urn:microsoft.com/office/officeart/2005/8/layout/hProcess11"/>
    <dgm:cxn modelId="{A9B9D967-5459-4530-9B55-1E56EBD73520}" type="presParOf" srcId="{69C665F9-C339-470B-B898-82C1EB92A05A}" destId="{89DEFD20-D7AB-4572-8234-DBA718881D78}" srcOrd="1" destOrd="0" presId="urn:microsoft.com/office/officeart/2005/8/layout/hProcess11"/>
    <dgm:cxn modelId="{D09D3A16-C234-4FA2-842E-2CB9D4494BD8}" type="presParOf" srcId="{69C665F9-C339-470B-B898-82C1EB92A05A}" destId="{FAD4521F-FFC5-4629-9E65-E7BA5D148AB0}" srcOrd="2" destOrd="0" presId="urn:microsoft.com/office/officeart/2005/8/layout/hProcess11"/>
    <dgm:cxn modelId="{3244BAF0-5A0A-4108-85C4-F46D421B64BB}" type="presParOf" srcId="{2FE1B8C1-F8C3-45D6-B353-E10BCB16A379}" destId="{BCD63A89-D86A-42BD-AB6C-13B50FC910FF}" srcOrd="11" destOrd="0" presId="urn:microsoft.com/office/officeart/2005/8/layout/hProcess11"/>
    <dgm:cxn modelId="{5FFE5BB9-AE53-42CF-B66A-41B8521EA739}" type="presParOf" srcId="{2FE1B8C1-F8C3-45D6-B353-E10BCB16A379}" destId="{24568396-54D8-4133-BAD7-9D1459D299AF}" srcOrd="12" destOrd="0" presId="urn:microsoft.com/office/officeart/2005/8/layout/hProcess11"/>
    <dgm:cxn modelId="{DB6F6F1A-B043-4CF6-9AB3-3F32220FC3F6}" type="presParOf" srcId="{24568396-54D8-4133-BAD7-9D1459D299AF}" destId="{A8F12FCA-A54E-4B85-B639-7579F5B8B9B9}" srcOrd="0" destOrd="0" presId="urn:microsoft.com/office/officeart/2005/8/layout/hProcess11"/>
    <dgm:cxn modelId="{02F219F8-3F85-4F87-BA89-AE3E06BE5386}" type="presParOf" srcId="{24568396-54D8-4133-BAD7-9D1459D299AF}" destId="{D470BBCE-5F14-412C-BBE6-0082042D1005}" srcOrd="1" destOrd="0" presId="urn:microsoft.com/office/officeart/2005/8/layout/hProcess11"/>
    <dgm:cxn modelId="{C4E37BE1-8A6F-4F39-85DB-CE12F5DBD027}" type="presParOf" srcId="{24568396-54D8-4133-BAD7-9D1459D299AF}" destId="{38D5C25C-2AF6-4C95-A16D-ED8BAD9A38D1}"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39890-0EE7-45C4-9ECF-FE37F977470C}">
      <dsp:nvSpPr>
        <dsp:cNvPr id="0" name=""/>
        <dsp:cNvSpPr/>
      </dsp:nvSpPr>
      <dsp:spPr>
        <a:xfrm>
          <a:off x="0" y="4311"/>
          <a:ext cx="15948000" cy="92663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Η διαμορφωτική αξιολόγηση επιτρέπει στους εκπαιδευόμενους να παρακολουθούν και να προβληματίζονται σχετικά με την πρόοδο της μάθησής τους.</a:t>
          </a:r>
          <a:endParaRPr lang="el-GR" sz="2400" kern="1200"/>
        </a:p>
      </dsp:txBody>
      <dsp:txXfrm>
        <a:off x="45235" y="49546"/>
        <a:ext cx="15857530" cy="836169"/>
      </dsp:txXfrm>
    </dsp:sp>
    <dsp:sp modelId="{7D09E6AB-C02E-4885-9EA6-77B26CF58C0E}">
      <dsp:nvSpPr>
        <dsp:cNvPr id="0" name=""/>
        <dsp:cNvSpPr/>
      </dsp:nvSpPr>
      <dsp:spPr>
        <a:xfrm>
          <a:off x="0" y="1000071"/>
          <a:ext cx="15948000" cy="92663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Η τακτική ανατροφοδότηση επιτρέπει στους εκπαιδευόμενους να ελέγχουν τις γνώσεις και την κατανόησή τους και να εργάζονται ειδικά στις αδυναμίες τους.</a:t>
          </a:r>
          <a:endParaRPr lang="el-GR" sz="2400" kern="1200"/>
        </a:p>
      </dsp:txBody>
      <dsp:txXfrm>
        <a:off x="45235" y="1045306"/>
        <a:ext cx="15857530" cy="836169"/>
      </dsp:txXfrm>
    </dsp:sp>
    <dsp:sp modelId="{330173FF-EA13-40C9-A1F5-A5C101FFF69F}">
      <dsp:nvSpPr>
        <dsp:cNvPr id="0" name=""/>
        <dsp:cNvSpPr/>
      </dsp:nvSpPr>
      <dsp:spPr>
        <a:xfrm>
          <a:off x="0" y="1995831"/>
          <a:ext cx="15948000" cy="92663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Οι εκπαιδευτικοί μπορούν να χρησιμοποιούν τη διαμορφωτική αξιολόγηση για να προσαρμόζουν τα μαθήματα στις ανάγκες των μαθητών και να παρέχουν εξατομικευμένη υποστήριξη.</a:t>
          </a:r>
          <a:endParaRPr lang="el-GR" sz="2400" kern="1200"/>
        </a:p>
      </dsp:txBody>
      <dsp:txXfrm>
        <a:off x="45235" y="2041066"/>
        <a:ext cx="15857530" cy="836169"/>
      </dsp:txXfrm>
    </dsp:sp>
    <dsp:sp modelId="{6258B1F8-4EF8-41FB-86BB-4122071EEC2F}">
      <dsp:nvSpPr>
        <dsp:cNvPr id="0" name=""/>
        <dsp:cNvSpPr/>
      </dsp:nvSpPr>
      <dsp:spPr>
        <a:xfrm>
          <a:off x="0" y="2991591"/>
          <a:ext cx="15948000" cy="92663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Η διαμορφωτική αξιολόγηση ενθαρρύνει την ενεργητική μάθηση, καθώς οι μαθητές πρέπει να εφαρμόζουν και να αναθεωρούν συνεχώς τις γνώσεις τους.</a:t>
          </a:r>
          <a:endParaRPr lang="el-GR" sz="2400" kern="1200"/>
        </a:p>
      </dsp:txBody>
      <dsp:txXfrm>
        <a:off x="45235" y="3036826"/>
        <a:ext cx="15857530" cy="836169"/>
      </dsp:txXfrm>
    </dsp:sp>
    <dsp:sp modelId="{E3CC79EA-49B5-46D8-8C32-EF54C44AE323}">
      <dsp:nvSpPr>
        <dsp:cNvPr id="0" name=""/>
        <dsp:cNvSpPr/>
      </dsp:nvSpPr>
      <dsp:spPr>
        <a:xfrm>
          <a:off x="0" y="3987351"/>
          <a:ext cx="15948000" cy="92663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Η διαμορφωτική αξιολόγηση επιτρέπει στους εκπαιδευόμενους να θέτουν τους δικούς τους μαθησιακούς στόχους και να παρακολουθούν την πρόοδό τους.</a:t>
          </a:r>
          <a:endParaRPr lang="el-GR" sz="2400" kern="1200"/>
        </a:p>
      </dsp:txBody>
      <dsp:txXfrm>
        <a:off x="45235" y="4032586"/>
        <a:ext cx="15857530" cy="836169"/>
      </dsp:txXfrm>
    </dsp:sp>
    <dsp:sp modelId="{E718E9A7-A68A-4245-9DB4-5883927FE315}">
      <dsp:nvSpPr>
        <dsp:cNvPr id="0" name=""/>
        <dsp:cNvSpPr/>
      </dsp:nvSpPr>
      <dsp:spPr>
        <a:xfrm>
          <a:off x="0" y="4983111"/>
          <a:ext cx="15948000" cy="92663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Η διαμορφωτική αξιολόγηση επιτρέπει στους εκπαιδευτικούς να βελτιώσουν τη μαθησιακή διαδικασία και να καταστήσουν τη διδασκαλία πιο αποτελεσματική.</a:t>
          </a:r>
          <a:endParaRPr lang="el-GR" sz="2400" kern="1200"/>
        </a:p>
      </dsp:txBody>
      <dsp:txXfrm>
        <a:off x="45235" y="5028346"/>
        <a:ext cx="15857530" cy="836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2CBBB-B317-4654-B124-5525EA054EB6}">
      <dsp:nvSpPr>
        <dsp:cNvPr id="0" name=""/>
        <dsp:cNvSpPr/>
      </dsp:nvSpPr>
      <dsp:spPr>
        <a:xfrm>
          <a:off x="11057" y="0"/>
          <a:ext cx="2328345" cy="435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Αποκτούν πληροφορίες σχετικά με την τρέχουσα μαθησιακή τους κατάσταση και τις επιδόσεις τους.</a:t>
          </a:r>
          <a:endParaRPr lang="el-GR" sz="2000" kern="1200" dirty="0"/>
        </a:p>
      </dsp:txBody>
      <dsp:txXfrm>
        <a:off x="79252" y="68195"/>
        <a:ext cx="2191955" cy="4219610"/>
      </dsp:txXfrm>
    </dsp:sp>
    <dsp:sp modelId="{8B22B6F3-4862-438D-A77D-DB61D6E1901D}">
      <dsp:nvSpPr>
        <dsp:cNvPr id="0" name=""/>
        <dsp:cNvSpPr/>
      </dsp:nvSpPr>
      <dsp:spPr>
        <a:xfrm>
          <a:off x="2730565" y="0"/>
          <a:ext cx="2328345" cy="435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Μπορούν να αναγνωρίζουν τα δυνατά και τα αδύνατα σημεία τους και να εργάζονται ειδικά για τις αδυναμίες τους.</a:t>
          </a:r>
          <a:endParaRPr lang="el-GR" sz="2000" kern="1200" dirty="0"/>
        </a:p>
      </dsp:txBody>
      <dsp:txXfrm>
        <a:off x="2798760" y="68195"/>
        <a:ext cx="2191955" cy="4219610"/>
      </dsp:txXfrm>
    </dsp:sp>
    <dsp:sp modelId="{0A95C222-D23C-4488-A17C-CD7CFE770E14}">
      <dsp:nvSpPr>
        <dsp:cNvPr id="0" name=""/>
        <dsp:cNvSpPr/>
      </dsp:nvSpPr>
      <dsp:spPr>
        <a:xfrm>
          <a:off x="5450073" y="0"/>
          <a:ext cx="2328345" cy="435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Είναι σε θέση να ελέγχουν και να βελτιώνουν τις γνώσεις και την κατανόησή τους.</a:t>
          </a:r>
          <a:endParaRPr lang="el-GR" sz="2000" kern="1200" dirty="0"/>
        </a:p>
      </dsp:txBody>
      <dsp:txXfrm>
        <a:off x="5518268" y="68195"/>
        <a:ext cx="2191955" cy="4219610"/>
      </dsp:txXfrm>
    </dsp:sp>
    <dsp:sp modelId="{8A4F4195-554E-48E5-835D-A0757905B082}">
      <dsp:nvSpPr>
        <dsp:cNvPr id="0" name=""/>
        <dsp:cNvSpPr/>
      </dsp:nvSpPr>
      <dsp:spPr>
        <a:xfrm>
          <a:off x="8169581" y="0"/>
          <a:ext cx="2328345" cy="435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Έχουν κίνητρο να δώσουν τον καλύτερό τους εαυτό και να εξελιχθούν περαιτέρω.</a:t>
          </a:r>
          <a:endParaRPr lang="el-GR" sz="2000" kern="1200" dirty="0"/>
        </a:p>
      </dsp:txBody>
      <dsp:txXfrm>
        <a:off x="8237776" y="68195"/>
        <a:ext cx="2191955" cy="4219610"/>
      </dsp:txXfrm>
    </dsp:sp>
    <dsp:sp modelId="{64F7BE13-4B8C-40FD-A146-EA211F37A118}">
      <dsp:nvSpPr>
        <dsp:cNvPr id="0" name=""/>
        <dsp:cNvSpPr/>
      </dsp:nvSpPr>
      <dsp:spPr>
        <a:xfrm>
          <a:off x="10889088" y="0"/>
          <a:ext cx="2328345" cy="435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Μπορούν να θέτουν τους δικούς τους μαθησιακούς στόχους και να παρακολουθούν την πρόοδό τους.</a:t>
          </a:r>
          <a:endParaRPr lang="el-GR" sz="2000" kern="1200" dirty="0"/>
        </a:p>
      </dsp:txBody>
      <dsp:txXfrm>
        <a:off x="10957283" y="68195"/>
        <a:ext cx="2191955" cy="4219610"/>
      </dsp:txXfrm>
    </dsp:sp>
    <dsp:sp modelId="{33AD81FE-61A2-42B6-87A2-EE582C5A343B}">
      <dsp:nvSpPr>
        <dsp:cNvPr id="0" name=""/>
        <dsp:cNvSpPr/>
      </dsp:nvSpPr>
      <dsp:spPr>
        <a:xfrm>
          <a:off x="13608596" y="0"/>
          <a:ext cx="2328345" cy="435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Η μαθησιακή διαδικασία υποστηρίζεται και οι εκπαιδευόμενοι μπορούν να προβληματιστούν σχετικά με τις διαδικασίες σκέψης τους και να εμβαθύνουν την κατανόησή τους.</a:t>
          </a:r>
          <a:endParaRPr lang="el-GR" sz="2000" kern="1200" dirty="0"/>
        </a:p>
      </dsp:txBody>
      <dsp:txXfrm>
        <a:off x="13676791" y="68195"/>
        <a:ext cx="2191955" cy="4219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A9B4-ABAD-4EA8-9818-5A6F0D6D359C}">
      <dsp:nvSpPr>
        <dsp:cNvPr id="0" name=""/>
        <dsp:cNvSpPr/>
      </dsp:nvSpPr>
      <dsp:spPr>
        <a:xfrm>
          <a:off x="0" y="1426525"/>
          <a:ext cx="15948000" cy="190203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81755-DDA2-43E2-9EC9-F21D17FBDF50}">
      <dsp:nvSpPr>
        <dsp:cNvPr id="0" name=""/>
        <dsp:cNvSpPr/>
      </dsp:nvSpPr>
      <dsp:spPr>
        <a:xfrm>
          <a:off x="1226" y="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de-DE" sz="1600" b="0" i="0" kern="1200"/>
            <a:t>Προώθηση της ανεξάρτητης μάθησης</a:t>
          </a:r>
          <a:endParaRPr lang="el-GR" sz="1600" kern="1200"/>
        </a:p>
      </dsp:txBody>
      <dsp:txXfrm>
        <a:off x="1226" y="0"/>
        <a:ext cx="1965855" cy="1902033"/>
      </dsp:txXfrm>
    </dsp:sp>
    <dsp:sp modelId="{70C0949E-87AF-4652-93DE-A560DBFCC4AF}">
      <dsp:nvSpPr>
        <dsp:cNvPr id="0" name=""/>
        <dsp:cNvSpPr/>
      </dsp:nvSpPr>
      <dsp:spPr>
        <a:xfrm>
          <a:off x="746400"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EFE21-B3D5-4C7A-A103-3848C3FF95F8}">
      <dsp:nvSpPr>
        <dsp:cNvPr id="0" name=""/>
        <dsp:cNvSpPr/>
      </dsp:nvSpPr>
      <dsp:spPr>
        <a:xfrm>
          <a:off x="2065375" y="285305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de-DE" sz="1600" b="0" i="0" kern="1200"/>
            <a:t>Αύξηση των κινήτρων και της δέσμευσης των μαθητών</a:t>
          </a:r>
          <a:endParaRPr lang="el-GR" sz="1600" kern="1200"/>
        </a:p>
      </dsp:txBody>
      <dsp:txXfrm>
        <a:off x="2065375" y="2853050"/>
        <a:ext cx="1965855" cy="1902033"/>
      </dsp:txXfrm>
    </dsp:sp>
    <dsp:sp modelId="{1F12AA3E-5544-43DA-9987-A2F9B6B0724B}">
      <dsp:nvSpPr>
        <dsp:cNvPr id="0" name=""/>
        <dsp:cNvSpPr/>
      </dsp:nvSpPr>
      <dsp:spPr>
        <a:xfrm>
          <a:off x="2810548"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05C762-7B0B-416F-9C15-F57862717DDB}">
      <dsp:nvSpPr>
        <dsp:cNvPr id="0" name=""/>
        <dsp:cNvSpPr/>
      </dsp:nvSpPr>
      <dsp:spPr>
        <a:xfrm>
          <a:off x="4129523" y="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de-DE" sz="1600" b="0" i="0" kern="1200"/>
            <a:t>Βελτίωση της κατανόησης και της εφαρμογής του μαθησιακού περιεχομένου</a:t>
          </a:r>
          <a:endParaRPr lang="el-GR" sz="1600" kern="1200"/>
        </a:p>
      </dsp:txBody>
      <dsp:txXfrm>
        <a:off x="4129523" y="0"/>
        <a:ext cx="1965855" cy="1902033"/>
      </dsp:txXfrm>
    </dsp:sp>
    <dsp:sp modelId="{2739081D-2584-4900-9EA4-CFD2E9C8E1AC}">
      <dsp:nvSpPr>
        <dsp:cNvPr id="0" name=""/>
        <dsp:cNvSpPr/>
      </dsp:nvSpPr>
      <dsp:spPr>
        <a:xfrm>
          <a:off x="4874697"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53C6E5-1096-4A2D-B440-C92601D7DE4E}">
      <dsp:nvSpPr>
        <dsp:cNvPr id="0" name=""/>
        <dsp:cNvSpPr/>
      </dsp:nvSpPr>
      <dsp:spPr>
        <a:xfrm>
          <a:off x="6193672" y="285305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de-DE" sz="1600" b="0" i="0" kern="1200"/>
            <a:t>Ενίσχυση της αυτοπεποίθησης των μαθητών</a:t>
          </a:r>
          <a:endParaRPr lang="el-GR" sz="1600" kern="1200"/>
        </a:p>
      </dsp:txBody>
      <dsp:txXfrm>
        <a:off x="6193672" y="2853050"/>
        <a:ext cx="1965855" cy="1902033"/>
      </dsp:txXfrm>
    </dsp:sp>
    <dsp:sp modelId="{1D569A7F-0A2C-401B-8714-80D394C1855E}">
      <dsp:nvSpPr>
        <dsp:cNvPr id="0" name=""/>
        <dsp:cNvSpPr/>
      </dsp:nvSpPr>
      <dsp:spPr>
        <a:xfrm>
          <a:off x="6938845"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5F3FC-C0D5-4B78-9979-ADAC4BC42986}">
      <dsp:nvSpPr>
        <dsp:cNvPr id="0" name=""/>
        <dsp:cNvSpPr/>
      </dsp:nvSpPr>
      <dsp:spPr>
        <a:xfrm>
          <a:off x="8257820" y="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de-DE" sz="1600" b="0" i="0" kern="1200"/>
            <a:t>Υποστήριξη της ανάπτυξης δεξιοτήτων επίλυσης προβλημάτων</a:t>
          </a:r>
          <a:endParaRPr lang="el-GR" sz="1600" kern="1200"/>
        </a:p>
      </dsp:txBody>
      <dsp:txXfrm>
        <a:off x="8257820" y="0"/>
        <a:ext cx="1965855" cy="1902033"/>
      </dsp:txXfrm>
    </dsp:sp>
    <dsp:sp modelId="{873BD7BB-2EC2-4FA5-A3B0-E8FD3B7F8924}">
      <dsp:nvSpPr>
        <dsp:cNvPr id="0" name=""/>
        <dsp:cNvSpPr/>
      </dsp:nvSpPr>
      <dsp:spPr>
        <a:xfrm>
          <a:off x="9002994"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2864D-FC97-4AC5-B8AF-A5E5DB4B8FA9}">
      <dsp:nvSpPr>
        <dsp:cNvPr id="0" name=""/>
        <dsp:cNvSpPr/>
      </dsp:nvSpPr>
      <dsp:spPr>
        <a:xfrm>
          <a:off x="10321969" y="285305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de-DE" sz="1600" b="0" i="0" kern="1200" dirty="0"/>
            <a:t>Ενθ</a:t>
          </a:r>
          <a:r>
            <a:rPr lang="el-GR" sz="1600" b="0" i="0" kern="1200" dirty="0" err="1"/>
            <a:t>άρρυνση</a:t>
          </a:r>
          <a:r>
            <a:rPr lang="el-GR" sz="1600" b="0" i="0" kern="1200" dirty="0"/>
            <a:t> της ενεργού</a:t>
          </a:r>
          <a:r>
            <a:rPr lang="de-DE" sz="1600" b="0" i="0" kern="1200" dirty="0"/>
            <a:t> συμμετοχή</a:t>
          </a:r>
          <a:r>
            <a:rPr lang="el-GR" sz="1600" b="0" i="0" kern="1200" dirty="0"/>
            <a:t>ς</a:t>
          </a:r>
          <a:r>
            <a:rPr lang="de-DE" sz="1600" b="0" i="0" kern="1200" dirty="0"/>
            <a:t> στη μαθησιακή διαδικασία και την αλληλεπίδραση με άλλους μαθητές</a:t>
          </a:r>
          <a:endParaRPr lang="el-GR" sz="1600" kern="1200" dirty="0"/>
        </a:p>
      </dsp:txBody>
      <dsp:txXfrm>
        <a:off x="10321969" y="2853050"/>
        <a:ext cx="1965855" cy="1902033"/>
      </dsp:txXfrm>
    </dsp:sp>
    <dsp:sp modelId="{89DEFD20-D7AB-4572-8234-DBA718881D78}">
      <dsp:nvSpPr>
        <dsp:cNvPr id="0" name=""/>
        <dsp:cNvSpPr/>
      </dsp:nvSpPr>
      <dsp:spPr>
        <a:xfrm>
          <a:off x="11067142"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12FCA-A54E-4B85-B639-7579F5B8B9B9}">
      <dsp:nvSpPr>
        <dsp:cNvPr id="0" name=""/>
        <dsp:cNvSpPr/>
      </dsp:nvSpPr>
      <dsp:spPr>
        <a:xfrm>
          <a:off x="12386117" y="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de-DE" sz="1600" b="0" i="0" kern="1200"/>
            <a:t>Βελτίωση των μαθησιακών αποτελεσμάτων και της προόδου των μαθητών</a:t>
          </a:r>
          <a:endParaRPr lang="el-GR" sz="1600" kern="1200"/>
        </a:p>
      </dsp:txBody>
      <dsp:txXfrm>
        <a:off x="12386117" y="0"/>
        <a:ext cx="1965855" cy="1902033"/>
      </dsp:txXfrm>
    </dsp:sp>
    <dsp:sp modelId="{D470BBCE-5F14-412C-BBE6-0082042D1005}">
      <dsp:nvSpPr>
        <dsp:cNvPr id="0" name=""/>
        <dsp:cNvSpPr/>
      </dsp:nvSpPr>
      <dsp:spPr>
        <a:xfrm>
          <a:off x="13131291"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05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727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30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image" Target="../media/image3.png"/><Relationship Id="rId5" Type="http://schemas.openxmlformats.org/officeDocument/2006/relationships/diagramLayout" Target="../diagrams/layout3.xml"/><Relationship Id="rId10" Type="http://schemas.openxmlformats.org/officeDocument/2006/relationships/image" Target="../media/image2.png"/><Relationship Id="rId4" Type="http://schemas.openxmlformats.org/officeDocument/2006/relationships/diagramData" Target="../diagrams/data3.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link.springer.com/chapter/10.1007/978-3-319-69392-7_7" TargetMode="External"/><Relationship Id="rId3" Type="http://schemas.openxmlformats.org/officeDocument/2006/relationships/image" Target="../media/image2.png"/><Relationship Id="rId7" Type="http://schemas.openxmlformats.org/officeDocument/2006/relationships/hyperlink" Target="https://www.researchgate.net/publication/373247543_ASSESSING_THE_EFFECTIVENESS_OF_FLIPPED_CLASSROOM_STRATEGY_ON_STUDENT_PERFORMANC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files.eric.ed.gov/fulltext/EJ1311171.pdf" TargetMode="External"/><Relationship Id="rId5" Type="http://schemas.openxmlformats.org/officeDocument/2006/relationships/hyperlink" Target="https://files.eric.ed.gov/fulltext/ED621617.pdf"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www.youtube.com/watch?v=nzvZjMcL2dQ&amp;t=2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s://uwaterloo.ca/centre-for-teaching-excellence/catalogs/tip-sheets/online-activities-and-assessment-flipped-classroom" TargetMode="External"/><Relationship Id="rId3" Type="http://schemas.openxmlformats.org/officeDocument/2006/relationships/image" Target="../media/image6.png"/><Relationship Id="rId7" Type="http://schemas.openxmlformats.org/officeDocument/2006/relationships/hyperlink" Target="https://uwaterloo.ca/centre-for-teaching-excellence/catalogs/tip-sheets/class-activities-and-assessment-flipped-classro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s://www.youtube.com/watch?v=LjCzbSLyIwI"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hyperlink" Target="https://www.youtube.com/watch?v=iA2cHDyaT70"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3.png"/><Relationship Id="rId5" Type="http://schemas.openxmlformats.org/officeDocument/2006/relationships/diagramLayout" Target="../diagrams/layout2.xml"/><Relationship Id="rId10" Type="http://schemas.openxmlformats.org/officeDocument/2006/relationships/image" Target="../media/image2.png"/><Relationship Id="rId4" Type="http://schemas.openxmlformats.org/officeDocument/2006/relationships/diagramData" Target="../diagrams/data2.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hyperlink" Target="https://www.youtube.com/watch?v=GioY3nQPSc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DE" sz="3600" b="1" i="0" u="none" strike="noStrike" cap="none" dirty="0">
                <a:solidFill>
                  <a:srgbClr val="FB8709"/>
                </a:solidFill>
                <a:latin typeface="Arial"/>
                <a:ea typeface="Arial"/>
                <a:cs typeface="Arial"/>
                <a:sym typeface="Arial"/>
              </a:rPr>
              <a:t>Ενότητα 6: Αξιολόγηση της μάθησης σε μια ανεστραμμένη τάξη: Αξιολόγηση και βελτίωση της διαδικασίας εφαρμογής</a:t>
            </a:r>
          </a:p>
          <a:p>
            <a:r>
              <a:rPr lang="el-GR" sz="3600" b="1" i="0" u="none" strike="noStrike" cap="none" dirty="0">
                <a:solidFill>
                  <a:srgbClr val="033C5B"/>
                </a:solidFill>
                <a:latin typeface="Arial"/>
                <a:ea typeface="Arial"/>
                <a:cs typeface="Arial"/>
                <a:sym typeface="Arial"/>
              </a:rPr>
              <a:t>Μάθημα 2 - Ανάπτυξη αποτελεσματικών στρατηγικών διαμορφωτικής αξιολόγησης</a:t>
            </a:r>
            <a:endParaRPr lang="el-GR" sz="3600" b="1" dirty="0"/>
          </a:p>
          <a:p>
            <a:pPr marL="0" marR="0" lvl="0" indent="0" algn="l" rtl="0">
              <a:spcBef>
                <a:spcPts val="0"/>
              </a:spcBef>
              <a:spcAft>
                <a:spcPts val="0"/>
              </a:spcAft>
              <a:buNone/>
            </a:pPr>
            <a:endParaRPr sz="3600" b="1" dirty="0">
              <a:solidFill>
                <a:srgbClr val="FB8709"/>
              </a:solidFill>
              <a:latin typeface="Arial"/>
              <a:ea typeface="Arial"/>
              <a:cs typeface="Arial"/>
              <a:sym typeface="Arial"/>
            </a:endParaRPr>
          </a:p>
        </p:txBody>
      </p:sp>
      <p:sp>
        <p:nvSpPr>
          <p:cNvPr id="85" name="Google Shape;85;p13"/>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3"/>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3"/>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3"/>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3"/>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DE" sz="3499">
                <a:solidFill>
                  <a:srgbClr val="053249"/>
                </a:solidFill>
                <a:latin typeface="Arial"/>
                <a:ea typeface="Arial"/>
                <a:cs typeface="Arial"/>
                <a:sym typeface="Arial"/>
              </a:rPr>
              <a:t>CollaboratiVET Πρόγραμμα σπουδών για καθηγητές/εκπαιδευτές/εκπαιδευτικούς ΕΕΚ </a:t>
            </a:r>
            <a:endParaRPr/>
          </a:p>
        </p:txBody>
      </p:sp>
      <p:sp>
        <p:nvSpPr>
          <p:cNvPr id="91" name="Google Shape;91;p13"/>
          <p:cNvSpPr txBox="1"/>
          <p:nvPr/>
        </p:nvSpPr>
        <p:spPr>
          <a:xfrm>
            <a:off x="4342418" y="8819216"/>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200" b="0" i="0" u="none" strike="noStrike" cap="none" dirty="0">
              <a:solidFill>
                <a:srgbClr val="121212"/>
              </a:solidFill>
              <a:latin typeface="Arial"/>
              <a:ea typeface="Arial"/>
              <a:cs typeface="Arial"/>
              <a:sym typeface="Arial"/>
            </a:endParaRPr>
          </a:p>
        </p:txBody>
      </p:sp>
      <p:pic>
        <p:nvPicPr>
          <p:cNvPr id="10" name="Picture 9">
            <a:extLst>
              <a:ext uri="{FF2B5EF4-FFF2-40B4-BE49-F238E27FC236}">
                <a16:creationId xmlns:a16="http://schemas.microsoft.com/office/drawing/2014/main" id="{EC613D9D-FA7F-53E6-0BE7-6B630ABDB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98817" y="9679883"/>
            <a:ext cx="1047619" cy="380952"/>
          </a:xfrm>
          <a:prstGeom prst="rect">
            <a:avLst/>
          </a:prstGeom>
        </p:spPr>
      </p:pic>
      <p:pic>
        <p:nvPicPr>
          <p:cNvPr id="2" name="Picture 1" descr="A group of people sitting at a table&#10;&#10;Description automatically generated">
            <a:extLst>
              <a:ext uri="{FF2B5EF4-FFF2-40B4-BE49-F238E27FC236}">
                <a16:creationId xmlns:a16="http://schemas.microsoft.com/office/drawing/2014/main" id="{6D52A41C-B183-0163-A7C3-236E847D87A6}"/>
              </a:ext>
            </a:extLst>
          </p:cNvPr>
          <p:cNvPicPr>
            <a:picLocks noChangeAspect="1"/>
          </p:cNvPicPr>
          <p:nvPr/>
        </p:nvPicPr>
        <p:blipFill>
          <a:blip r:embed="rId6"/>
          <a:srcRect r="59736" b="14882"/>
          <a:stretch/>
        </p:blipFill>
        <p:spPr>
          <a:xfrm>
            <a:off x="11063050" y="1683143"/>
            <a:ext cx="5903418" cy="70198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1" name="Google Shape;481;p3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2" name="Google Shape;482;p3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3" name="Google Shape;483;p3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4" name="Google Shape;484;p3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5" name="Google Shape;485;p3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6" name="Google Shape;486;p3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7" name="Google Shape;487;p35"/>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Αυτοαναστοχασμός μέσω διαμορφωτικών αξιολογήσεων  </a:t>
            </a:r>
            <a:endParaRPr dirty="0"/>
          </a:p>
        </p:txBody>
      </p:sp>
      <p:sp>
        <p:nvSpPr>
          <p:cNvPr id="488" name="Google Shape;488;p35"/>
          <p:cNvSpPr txBox="1"/>
          <p:nvPr/>
        </p:nvSpPr>
        <p:spPr>
          <a:xfrm>
            <a:off x="792000" y="313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Wingdings" panose="05000000000000000000" pitchFamily="2" charset="2"/>
              <a:buChar char="ü"/>
            </a:pPr>
            <a:r>
              <a:rPr lang="de-DE" sz="2400" b="0" i="0" u="none" strike="noStrike" cap="none" dirty="0">
                <a:solidFill>
                  <a:srgbClr val="000000"/>
                </a:solidFill>
                <a:latin typeface="Arial"/>
                <a:ea typeface="Arial"/>
                <a:cs typeface="Arial"/>
                <a:sym typeface="Arial"/>
              </a:rPr>
              <a:t> Οι εκπαιδευόμενοι προβληματίζονται σχετικά με τη δική τους μαθησιακή πρόοδο και αναγνωρίζουν τα δυνατά και αδύνατα σημεία τους.</a:t>
            </a:r>
            <a:endParaRPr sz="2400" b="0" i="0" u="none" strike="noStrike" cap="none" dirty="0">
              <a:solidFill>
                <a:srgbClr val="121212"/>
              </a:solidFill>
              <a:latin typeface="Arial"/>
              <a:ea typeface="Arial"/>
              <a:cs typeface="Arial"/>
              <a:sym typeface="Arial"/>
            </a:endParaRPr>
          </a:p>
        </p:txBody>
      </p:sp>
      <p:sp>
        <p:nvSpPr>
          <p:cNvPr id="492" name="Google Shape;492;p3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3" name="Google Shape;493;p35"/>
          <p:cNvSpPr txBox="1"/>
          <p:nvPr/>
        </p:nvSpPr>
        <p:spPr>
          <a:xfrm>
            <a:off x="792000" y="421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Wingdings" panose="05000000000000000000" pitchFamily="2" charset="2"/>
              <a:buChar char="ü"/>
            </a:pPr>
            <a:r>
              <a:rPr lang="de-DE" sz="2400" b="0" i="0" u="none" strike="noStrike" cap="none" dirty="0">
                <a:solidFill>
                  <a:srgbClr val="000000"/>
                </a:solidFill>
                <a:latin typeface="Arial"/>
                <a:ea typeface="Arial"/>
                <a:cs typeface="Arial"/>
                <a:sym typeface="Arial"/>
              </a:rPr>
              <a:t>Οι εκπαιδευόμενοι θέτουν τους δικούς τους μαθησιακούς στόχους και παρακολουθούν την πρόοδό τους.</a:t>
            </a:r>
            <a:endParaRPr sz="2400" b="0" i="0" u="none" strike="noStrike" cap="none" dirty="0">
              <a:solidFill>
                <a:srgbClr val="121212"/>
              </a:solidFill>
              <a:latin typeface="Arial"/>
              <a:ea typeface="Arial"/>
              <a:cs typeface="Arial"/>
              <a:sym typeface="Arial"/>
            </a:endParaRPr>
          </a:p>
        </p:txBody>
      </p:sp>
      <p:sp>
        <p:nvSpPr>
          <p:cNvPr id="494" name="Google Shape;494;p35"/>
          <p:cNvSpPr txBox="1"/>
          <p:nvPr/>
        </p:nvSpPr>
        <p:spPr>
          <a:xfrm>
            <a:off x="792000" y="529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Wingdings" panose="05000000000000000000" pitchFamily="2" charset="2"/>
              <a:buChar char="ü"/>
            </a:pPr>
            <a:r>
              <a:rPr lang="de-DE" sz="2400" b="0" i="0" u="none" strike="noStrike" cap="none" dirty="0">
                <a:solidFill>
                  <a:srgbClr val="000000"/>
                </a:solidFill>
                <a:latin typeface="Arial"/>
                <a:ea typeface="Arial"/>
                <a:cs typeface="Arial"/>
                <a:sym typeface="Arial"/>
              </a:rPr>
              <a:t>Η αυτορρύθμιση προωθείται καθώς οι μαθητές σχεδιάζουν, μέσω της παρακολούθησης και της αξιολόγησης της μάθησής τους ανεξάρτητα.</a:t>
            </a:r>
            <a:endParaRPr sz="2400" b="0" i="0" u="none" strike="noStrike" cap="none" dirty="0">
              <a:solidFill>
                <a:srgbClr val="121212"/>
              </a:solidFill>
              <a:latin typeface="Arial"/>
              <a:ea typeface="Arial"/>
              <a:cs typeface="Arial"/>
              <a:sym typeface="Arial"/>
            </a:endParaRPr>
          </a:p>
        </p:txBody>
      </p:sp>
      <p:sp>
        <p:nvSpPr>
          <p:cNvPr id="495" name="Google Shape;495;p35"/>
          <p:cNvSpPr txBox="1"/>
          <p:nvPr/>
        </p:nvSpPr>
        <p:spPr>
          <a:xfrm>
            <a:off x="792000" y="637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Wingdings" panose="05000000000000000000" pitchFamily="2" charset="2"/>
              <a:buChar char="ü"/>
            </a:pPr>
            <a:r>
              <a:rPr lang="de-DE" sz="2400" b="0" i="0" u="none" strike="noStrike" cap="none" dirty="0">
                <a:solidFill>
                  <a:srgbClr val="000000"/>
                </a:solidFill>
                <a:latin typeface="Arial"/>
                <a:ea typeface="Arial"/>
                <a:cs typeface="Arial"/>
                <a:sym typeface="Arial"/>
              </a:rPr>
              <a:t>Οι εκπαιδευόμενοι λαμβάνουν ανατροφοδότηση για τα λάθη τους και μπορούν να τα διορθώσουν στοχευμένα.</a:t>
            </a:r>
            <a:endParaRPr sz="2400" b="0" i="0" u="none" strike="noStrike" cap="none" dirty="0">
              <a:solidFill>
                <a:srgbClr val="000000"/>
              </a:solidFill>
              <a:latin typeface="Arial"/>
              <a:ea typeface="Arial"/>
              <a:cs typeface="Arial"/>
              <a:sym typeface="Arial"/>
            </a:endParaRPr>
          </a:p>
        </p:txBody>
      </p:sp>
      <p:sp>
        <p:nvSpPr>
          <p:cNvPr id="496" name="Google Shape;496;p35"/>
          <p:cNvSpPr txBox="1"/>
          <p:nvPr/>
        </p:nvSpPr>
        <p:spPr>
          <a:xfrm>
            <a:off x="792000" y="745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Wingdings" panose="05000000000000000000" pitchFamily="2" charset="2"/>
              <a:buChar char="ü"/>
            </a:pPr>
            <a:r>
              <a:rPr lang="de-DE" sz="2400" b="0" i="0" u="none" strike="noStrike" cap="none" dirty="0">
                <a:solidFill>
                  <a:srgbClr val="000000"/>
                </a:solidFill>
                <a:latin typeface="Arial"/>
                <a:ea typeface="Arial"/>
                <a:cs typeface="Arial"/>
                <a:sym typeface="Arial"/>
              </a:rPr>
              <a:t>Οι διαμορφωτικές αξιολογήσεις παρακινούν τους μαθητές να δίνουν τον καλύτερο εαυτό τους και να βελτιώνονται συνεχώς.</a:t>
            </a:r>
            <a:endParaRPr sz="2400" b="0" i="0" u="none" strike="noStrike" cap="none" dirty="0">
              <a:solidFill>
                <a:srgbClr val="121212"/>
              </a:solidFill>
              <a:latin typeface="Arial"/>
              <a:ea typeface="Arial"/>
              <a:cs typeface="Arial"/>
              <a:sym typeface="Arial"/>
            </a:endParaRPr>
          </a:p>
        </p:txBody>
      </p:sp>
      <p:grpSp>
        <p:nvGrpSpPr>
          <p:cNvPr id="19" name="Group 18"/>
          <p:cNvGrpSpPr/>
          <p:nvPr/>
        </p:nvGrpSpPr>
        <p:grpSpPr>
          <a:xfrm>
            <a:off x="602293" y="8374276"/>
            <a:ext cx="17358880" cy="2331172"/>
            <a:chOff x="559140" y="8374275"/>
            <a:chExt cx="17358880" cy="2331172"/>
          </a:xfrm>
        </p:grpSpPr>
        <p:sp>
          <p:nvSpPr>
            <p:cNvPr id="20"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3" name="Picture 22">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23740773-67BA-7D51-2EFB-6B6BA700FB07}"/>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8"/>
                                        </p:tgtEl>
                                        <p:attrNameLst>
                                          <p:attrName>style.visibility</p:attrName>
                                        </p:attrNameLst>
                                      </p:cBhvr>
                                      <p:to>
                                        <p:strVal val="visible"/>
                                      </p:to>
                                    </p:set>
                                    <p:anim calcmode="lin" valueType="num">
                                      <p:cBhvr additive="base">
                                        <p:cTn id="7" dur="500" fill="hold"/>
                                        <p:tgtEl>
                                          <p:spTgt spid="488"/>
                                        </p:tgtEl>
                                        <p:attrNameLst>
                                          <p:attrName>ppt_x</p:attrName>
                                        </p:attrNameLst>
                                      </p:cBhvr>
                                      <p:tavLst>
                                        <p:tav tm="0">
                                          <p:val>
                                            <p:strVal val="#ppt_x"/>
                                          </p:val>
                                        </p:tav>
                                        <p:tav tm="100000">
                                          <p:val>
                                            <p:strVal val="#ppt_x"/>
                                          </p:val>
                                        </p:tav>
                                      </p:tavLst>
                                    </p:anim>
                                    <p:anim calcmode="lin" valueType="num">
                                      <p:cBhvr additive="base">
                                        <p:cTn id="8" dur="500" fill="hold"/>
                                        <p:tgtEl>
                                          <p:spTgt spid="4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3"/>
                                        </p:tgtEl>
                                        <p:attrNameLst>
                                          <p:attrName>style.visibility</p:attrName>
                                        </p:attrNameLst>
                                      </p:cBhvr>
                                      <p:to>
                                        <p:strVal val="visible"/>
                                      </p:to>
                                    </p:set>
                                    <p:anim calcmode="lin" valueType="num">
                                      <p:cBhvr additive="base">
                                        <p:cTn id="13" dur="500" fill="hold"/>
                                        <p:tgtEl>
                                          <p:spTgt spid="493"/>
                                        </p:tgtEl>
                                        <p:attrNameLst>
                                          <p:attrName>ppt_x</p:attrName>
                                        </p:attrNameLst>
                                      </p:cBhvr>
                                      <p:tavLst>
                                        <p:tav tm="0">
                                          <p:val>
                                            <p:strVal val="#ppt_x"/>
                                          </p:val>
                                        </p:tav>
                                        <p:tav tm="100000">
                                          <p:val>
                                            <p:strVal val="#ppt_x"/>
                                          </p:val>
                                        </p:tav>
                                      </p:tavLst>
                                    </p:anim>
                                    <p:anim calcmode="lin" valueType="num">
                                      <p:cBhvr additive="base">
                                        <p:cTn id="14" dur="500" fill="hold"/>
                                        <p:tgtEl>
                                          <p:spTgt spid="4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4"/>
                                        </p:tgtEl>
                                        <p:attrNameLst>
                                          <p:attrName>style.visibility</p:attrName>
                                        </p:attrNameLst>
                                      </p:cBhvr>
                                      <p:to>
                                        <p:strVal val="visible"/>
                                      </p:to>
                                    </p:set>
                                    <p:anim calcmode="lin" valueType="num">
                                      <p:cBhvr additive="base">
                                        <p:cTn id="19" dur="500" fill="hold"/>
                                        <p:tgtEl>
                                          <p:spTgt spid="494"/>
                                        </p:tgtEl>
                                        <p:attrNameLst>
                                          <p:attrName>ppt_x</p:attrName>
                                        </p:attrNameLst>
                                      </p:cBhvr>
                                      <p:tavLst>
                                        <p:tav tm="0">
                                          <p:val>
                                            <p:strVal val="#ppt_x"/>
                                          </p:val>
                                        </p:tav>
                                        <p:tav tm="100000">
                                          <p:val>
                                            <p:strVal val="#ppt_x"/>
                                          </p:val>
                                        </p:tav>
                                      </p:tavLst>
                                    </p:anim>
                                    <p:anim calcmode="lin" valueType="num">
                                      <p:cBhvr additive="base">
                                        <p:cTn id="20" dur="500" fill="hold"/>
                                        <p:tgtEl>
                                          <p:spTgt spid="4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5"/>
                                        </p:tgtEl>
                                        <p:attrNameLst>
                                          <p:attrName>style.visibility</p:attrName>
                                        </p:attrNameLst>
                                      </p:cBhvr>
                                      <p:to>
                                        <p:strVal val="visible"/>
                                      </p:to>
                                    </p:set>
                                    <p:anim calcmode="lin" valueType="num">
                                      <p:cBhvr additive="base">
                                        <p:cTn id="25" dur="500" fill="hold"/>
                                        <p:tgtEl>
                                          <p:spTgt spid="495"/>
                                        </p:tgtEl>
                                        <p:attrNameLst>
                                          <p:attrName>ppt_x</p:attrName>
                                        </p:attrNameLst>
                                      </p:cBhvr>
                                      <p:tavLst>
                                        <p:tav tm="0">
                                          <p:val>
                                            <p:strVal val="#ppt_x"/>
                                          </p:val>
                                        </p:tav>
                                        <p:tav tm="100000">
                                          <p:val>
                                            <p:strVal val="#ppt_x"/>
                                          </p:val>
                                        </p:tav>
                                      </p:tavLst>
                                    </p:anim>
                                    <p:anim calcmode="lin" valueType="num">
                                      <p:cBhvr additive="base">
                                        <p:cTn id="26" dur="500" fill="hold"/>
                                        <p:tgtEl>
                                          <p:spTgt spid="49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6"/>
                                        </p:tgtEl>
                                        <p:attrNameLst>
                                          <p:attrName>style.visibility</p:attrName>
                                        </p:attrNameLst>
                                      </p:cBhvr>
                                      <p:to>
                                        <p:strVal val="visible"/>
                                      </p:to>
                                    </p:set>
                                    <p:anim calcmode="lin" valueType="num">
                                      <p:cBhvr additive="base">
                                        <p:cTn id="31" dur="500" fill="hold"/>
                                        <p:tgtEl>
                                          <p:spTgt spid="496"/>
                                        </p:tgtEl>
                                        <p:attrNameLst>
                                          <p:attrName>ppt_x</p:attrName>
                                        </p:attrNameLst>
                                      </p:cBhvr>
                                      <p:tavLst>
                                        <p:tav tm="0">
                                          <p:val>
                                            <p:strVal val="#ppt_x"/>
                                          </p:val>
                                        </p:tav>
                                        <p:tav tm="100000">
                                          <p:val>
                                            <p:strVal val="#ppt_x"/>
                                          </p:val>
                                        </p:tav>
                                      </p:tavLst>
                                    </p:anim>
                                    <p:anim calcmode="lin" valueType="num">
                                      <p:cBhvr additive="base">
                                        <p:cTn id="32" dur="500" fill="hold"/>
                                        <p:tgtEl>
                                          <p:spTgt spid="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0" animBg="1"/>
      <p:bldP spid="493" grpId="0" animBg="1"/>
      <p:bldP spid="494" grpId="0" animBg="1"/>
      <p:bldP spid="495" grpId="0" animBg="1"/>
      <p:bldP spid="4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2" name="Google Shape;502;p3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3" name="Google Shape;503;p3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4" name="Google Shape;504;p3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5" name="Google Shape;505;p3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6" name="Google Shape;506;p3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7" name="Google Shape;507;p3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8" name="Google Shape;508;p36"/>
          <p:cNvSpPr txBox="1"/>
          <p:nvPr/>
        </p:nvSpPr>
        <p:spPr>
          <a:xfrm>
            <a:off x="792000" y="154800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Η τακτική επανεξέταση της μαθησιακής προόδου οδηγεί σε:   </a:t>
            </a:r>
            <a:endParaRPr dirty="0"/>
          </a:p>
        </p:txBody>
      </p:sp>
      <p:graphicFrame>
        <p:nvGraphicFramePr>
          <p:cNvPr id="2" name="Diagram 1"/>
          <p:cNvGraphicFramePr/>
          <p:nvPr>
            <p:extLst>
              <p:ext uri="{D42A27DB-BD31-4B8C-83A1-F6EECF244321}">
                <p14:modId xmlns:p14="http://schemas.microsoft.com/office/powerpoint/2010/main" val="3258541255"/>
              </p:ext>
            </p:extLst>
          </p:nvPr>
        </p:nvGraphicFramePr>
        <p:xfrm>
          <a:off x="792000" y="3132000"/>
          <a:ext cx="15948000" cy="47550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13" name="Google Shape;513;p3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3" name="Google Shape;385;p29">
            <a:extLst>
              <a:ext uri="{FF2B5EF4-FFF2-40B4-BE49-F238E27FC236}">
                <a16:creationId xmlns:a16="http://schemas.microsoft.com/office/drawing/2014/main" id="{E99CFE6E-BBF5-D8E1-8A43-20B253287C34}"/>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9" name="Google Shape;519;p3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0" name="Google Shape;520;p3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1" name="Google Shape;521;p3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2" name="Google Shape;522;p3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3" name="Google Shape;523;p3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3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37"/>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Χρήση της τεχνολογίας για διαμορφωτική αξιολόγηση στη μάθηση στην ανεστραμμένη τάξη</a:t>
            </a:r>
            <a:endParaRPr sz="4000" b="0" i="0" u="none" strike="noStrike" cap="none" dirty="0">
              <a:solidFill>
                <a:srgbClr val="033C5B"/>
              </a:solidFill>
              <a:latin typeface="Arial"/>
              <a:ea typeface="Arial"/>
              <a:cs typeface="Arial"/>
              <a:sym typeface="Arial"/>
            </a:endParaRPr>
          </a:p>
        </p:txBody>
      </p:sp>
      <p:sp>
        <p:nvSpPr>
          <p:cNvPr id="526" name="Google Shape;526;p37"/>
          <p:cNvSpPr txBox="1"/>
          <p:nvPr/>
        </p:nvSpPr>
        <p:spPr>
          <a:xfrm>
            <a:off x="792000" y="3132000"/>
            <a:ext cx="15948000" cy="4716000"/>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000000"/>
              </a:buClr>
              <a:buSzPts val="2400"/>
              <a:buFont typeface="Arial"/>
              <a:buChar char="•"/>
            </a:pPr>
            <a:r>
              <a:rPr lang="de-DE" sz="2400" b="1" i="1" u="none" strike="noStrike" cap="none" dirty="0">
                <a:solidFill>
                  <a:srgbClr val="000000"/>
                </a:solidFill>
                <a:latin typeface="Arial"/>
                <a:ea typeface="Arial"/>
                <a:cs typeface="Arial"/>
                <a:sym typeface="Arial"/>
              </a:rPr>
              <a:t>Διαδικτυακές πλατφόρμες και συστήματα διαχείρισης μάθησης: </a:t>
            </a:r>
            <a:r>
              <a:rPr lang="de-DE" sz="2400" b="0" i="0" u="none" strike="noStrike" cap="none" dirty="0">
                <a:solidFill>
                  <a:srgbClr val="000000"/>
                </a:solidFill>
                <a:latin typeface="Arial"/>
                <a:ea typeface="Arial"/>
                <a:cs typeface="Arial"/>
                <a:sym typeface="Arial"/>
              </a:rPr>
              <a:t>Αυτά επιτρέπουν στους εκπαιδευόμενους να έχουν πρόσβαση και να υποβάλλουν μαθησιακό υλικό και εργασίες στο διαδίκτυο. Οι εκπαιδευτικοί μπορούν να παρακολουθούν την πρόοδο των μαθητών και να παρέχουν εξατομικευμένη ανατροφοδότηση.</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none" strike="noStrike" cap="none" dirty="0">
                <a:solidFill>
                  <a:srgbClr val="000000"/>
                </a:solidFill>
                <a:latin typeface="Arial"/>
                <a:ea typeface="Arial"/>
                <a:cs typeface="Arial"/>
                <a:sym typeface="Arial"/>
              </a:rPr>
              <a:t>Διαδραστικά βίντεο μάθησης</a:t>
            </a:r>
            <a:r>
              <a:rPr lang="de-DE" sz="2400" b="0" i="0" u="none" strike="noStrike" cap="none" dirty="0">
                <a:solidFill>
                  <a:srgbClr val="000000"/>
                </a:solidFill>
                <a:latin typeface="Arial"/>
                <a:ea typeface="Arial"/>
                <a:cs typeface="Arial"/>
                <a:sym typeface="Arial"/>
              </a:rPr>
              <a:t>: Με τη χρήση διαδραστικών στοιχείων, όπως κουίζ ή εργασίες σε βίντεο μάθησης, οι εκπαιδευόμενοι μπορούν να ελέγχουν την κατανόησή τους και να λαμβάνουν άμεση ανατροφοδότηση.</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none" strike="noStrike" cap="none" dirty="0">
                <a:solidFill>
                  <a:srgbClr val="000000"/>
                </a:solidFill>
                <a:latin typeface="Arial"/>
                <a:ea typeface="Arial"/>
                <a:cs typeface="Arial"/>
                <a:sym typeface="Arial"/>
              </a:rPr>
              <a:t>Διαδικτυακά τεστ και κουίζ: </a:t>
            </a:r>
            <a:r>
              <a:rPr lang="de-DE" sz="2400" b="0" i="0" u="none" strike="noStrike" cap="none" dirty="0">
                <a:solidFill>
                  <a:srgbClr val="000000"/>
                </a:solidFill>
                <a:latin typeface="Arial"/>
                <a:ea typeface="Arial"/>
                <a:cs typeface="Arial"/>
                <a:sym typeface="Arial"/>
              </a:rPr>
              <a:t>Οι εκπαιδευτικοί μπορούν να δημιουργήσουν online τεστ και κουίζ για να ελέγξουν την κατανόηση των μαθητών. Τα αποτελέσματα μπορούν να αναλυθούν αυτόματα.</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none" strike="noStrike" cap="none" dirty="0">
                <a:solidFill>
                  <a:srgbClr val="000000"/>
                </a:solidFill>
                <a:latin typeface="Arial"/>
                <a:ea typeface="Arial"/>
                <a:cs typeface="Arial"/>
                <a:sym typeface="Arial"/>
              </a:rPr>
              <a:t>Διαδικτυακά φόρουμ συζητήσεων: </a:t>
            </a:r>
            <a:r>
              <a:rPr lang="de-DE" sz="2400" b="0" i="0" u="none" strike="noStrike" cap="none" dirty="0">
                <a:solidFill>
                  <a:srgbClr val="000000"/>
                </a:solidFill>
                <a:latin typeface="Arial"/>
                <a:ea typeface="Arial"/>
                <a:cs typeface="Arial"/>
                <a:sym typeface="Arial"/>
              </a:rPr>
              <a:t>Οι εκπαιδευόμενοι μπορούν να συζητήσουν το μαθησιακό περιεχόμενο σε διαδικτυακά φόρουμ συζητήσεων και να υποβάλουν ερωτήσεις. Οι εκπαιδευτικοί μπορούν να παρακολουθούν τις συζητήσεις και να παρέχουν στοχευμένη ανατροφοδότηση.</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none" strike="noStrike" cap="none" dirty="0">
                <a:solidFill>
                  <a:srgbClr val="000000"/>
                </a:solidFill>
                <a:latin typeface="Arial"/>
                <a:ea typeface="Arial"/>
                <a:cs typeface="Arial"/>
                <a:sym typeface="Arial"/>
              </a:rPr>
              <a:t>Διαδικτυακά εργαλεία συνεργασίας: </a:t>
            </a:r>
            <a:r>
              <a:rPr lang="de-DE" sz="2400" b="0" i="0" u="none" strike="noStrike" cap="none" dirty="0">
                <a:solidFill>
                  <a:srgbClr val="000000"/>
                </a:solidFill>
                <a:latin typeface="Arial"/>
                <a:ea typeface="Arial"/>
                <a:cs typeface="Arial"/>
                <a:sym typeface="Arial"/>
              </a:rPr>
              <a:t>π.χ. μέσω της κοινής επεξεργασίας εγγράφων ή μέσω εικονικής ομαδικής εργασίας.</a:t>
            </a:r>
            <a:endParaRPr dirty="0"/>
          </a:p>
        </p:txBody>
      </p:sp>
      <p:sp>
        <p:nvSpPr>
          <p:cNvPr id="530" name="Google Shape;530;p3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560BB82A-7B60-3AE2-6068-B54B5B48098D}"/>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6" name="Google Shape;536;p3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7" name="Google Shape;537;p3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8" name="Google Shape;538;p3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9" name="Google Shape;539;p3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0" name="Google Shape;540;p3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1" name="Google Shape;541;p3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2" name="Google Shape;542;p38"/>
          <p:cNvSpPr txBox="1"/>
          <p:nvPr/>
        </p:nvSpPr>
        <p:spPr>
          <a:xfrm>
            <a:off x="792000" y="1548000"/>
            <a:ext cx="15948000" cy="135408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Σημασία της ευελιξίας στην ανάπτυξη και προσαρμογή των στρατηγικών διαμορφωτικής αξιολόγησης </a:t>
            </a:r>
            <a:endParaRPr/>
          </a:p>
        </p:txBody>
      </p:sp>
      <p:sp>
        <p:nvSpPr>
          <p:cNvPr id="543" name="Google Shape;543;p38"/>
          <p:cNvSpPr txBox="1"/>
          <p:nvPr/>
        </p:nvSpPr>
        <p:spPr>
          <a:xfrm>
            <a:off x="792000" y="3132000"/>
            <a:ext cx="15948000" cy="473975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400"/>
              <a:buFont typeface="Arial"/>
              <a:buNone/>
            </a:pPr>
            <a:r>
              <a:rPr lang="de-DE" sz="2000" b="1" i="0" u="sng" strike="noStrike" cap="none" dirty="0">
                <a:solidFill>
                  <a:srgbClr val="000000"/>
                </a:solidFill>
                <a:latin typeface="Arial"/>
                <a:ea typeface="Arial"/>
                <a:cs typeface="Arial"/>
                <a:sym typeface="Arial"/>
              </a:rPr>
              <a:t>1 Προσαρμογή σε διαφορετικές μαθησιακές ανάγκες: </a:t>
            </a:r>
            <a:r>
              <a:rPr lang="de-DE" sz="2000" b="0" i="0" u="none" strike="noStrike" cap="none" dirty="0">
                <a:solidFill>
                  <a:srgbClr val="000000"/>
                </a:solidFill>
                <a:latin typeface="Arial"/>
                <a:ea typeface="Arial"/>
                <a:cs typeface="Arial"/>
                <a:sym typeface="Arial"/>
              </a:rPr>
              <a:t>Η ευελιξία επιτρέπει στους εκπαιδευτικούς να χρησιμοποιούν διαφορετικές στρατηγικές για την κάλυψη των διαφορετικών αναγκών των μαθητών. </a:t>
            </a:r>
            <a:endParaRPr sz="1200" dirty="0"/>
          </a:p>
          <a:p>
            <a:pPr marL="457200" marR="0" lvl="0" indent="-304800" algn="l" rtl="0">
              <a:spcBef>
                <a:spcPts val="0"/>
              </a:spcBef>
              <a:spcAft>
                <a:spcPts val="0"/>
              </a:spcAft>
              <a:buClr>
                <a:schemeClr val="dk1"/>
              </a:buClr>
              <a:buSzPts val="2400"/>
              <a:buFont typeface="Calibri"/>
              <a:buNone/>
            </a:pPr>
            <a:endParaRPr sz="20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000" b="1" i="0" u="sng" strike="noStrike" cap="none" dirty="0">
                <a:solidFill>
                  <a:srgbClr val="000000"/>
                </a:solidFill>
                <a:latin typeface="Arial"/>
                <a:ea typeface="Arial"/>
                <a:cs typeface="Arial"/>
                <a:sym typeface="Arial"/>
              </a:rPr>
              <a:t>2 Εξέταση των ατομικών μαθησιακών στυλ: </a:t>
            </a:r>
            <a:r>
              <a:rPr lang="de-DE" sz="2000" b="0" i="0" u="none" strike="noStrike" cap="none" dirty="0">
                <a:solidFill>
                  <a:srgbClr val="000000"/>
                </a:solidFill>
                <a:latin typeface="Arial"/>
                <a:ea typeface="Arial"/>
                <a:cs typeface="Arial"/>
                <a:sym typeface="Arial"/>
              </a:rPr>
              <a:t>Μέσω ευέλικτων στρατηγικών αξιολόγησης, οι εκπαιδευτικοί μπορούν να προσαρμόζονται στα διαφορετικά μαθησιακά στυλ και να επιτρέπουν στους μαθητές να μαθαίνουν με τον τρόπο που προτιμούν.  </a:t>
            </a:r>
            <a:endParaRPr sz="1200" dirty="0"/>
          </a:p>
          <a:p>
            <a:pPr marL="0" marR="0" lvl="0" indent="0" algn="l" rtl="0">
              <a:spcBef>
                <a:spcPts val="0"/>
              </a:spcBef>
              <a:spcAft>
                <a:spcPts val="0"/>
              </a:spcAft>
              <a:buClr>
                <a:schemeClr val="dk1"/>
              </a:buClr>
              <a:buSzPts val="2400"/>
              <a:buFont typeface="Calibri"/>
              <a:buNone/>
            </a:pPr>
            <a:endParaRPr sz="20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000" b="1" i="0" u="sng" strike="noStrike" cap="none" dirty="0">
                <a:solidFill>
                  <a:srgbClr val="000000"/>
                </a:solidFill>
                <a:latin typeface="Arial"/>
                <a:ea typeface="Arial"/>
                <a:cs typeface="Arial"/>
                <a:sym typeface="Arial"/>
              </a:rPr>
              <a:t>3</a:t>
            </a:r>
            <a:r>
              <a:rPr lang="el-GR" sz="2000" b="1" i="0" u="sng" strike="noStrike" cap="none" dirty="0">
                <a:solidFill>
                  <a:srgbClr val="000000"/>
                </a:solidFill>
                <a:latin typeface="Arial"/>
                <a:ea typeface="Arial"/>
                <a:cs typeface="Arial"/>
                <a:sym typeface="Arial"/>
              </a:rPr>
              <a:t> Π</a:t>
            </a:r>
            <a:r>
              <a:rPr lang="de-DE" sz="2000" b="1" i="0" u="sng" strike="noStrike" cap="none" dirty="0">
                <a:solidFill>
                  <a:srgbClr val="000000"/>
                </a:solidFill>
                <a:latin typeface="Arial"/>
                <a:ea typeface="Arial"/>
                <a:cs typeface="Arial"/>
                <a:sym typeface="Arial"/>
              </a:rPr>
              <a:t>ροσαρμογή στην πρόοδο της μάθησης: </a:t>
            </a:r>
            <a:r>
              <a:rPr lang="de-DE" sz="2000" b="0" i="0" u="none" strike="noStrike" cap="none" dirty="0">
                <a:solidFill>
                  <a:srgbClr val="000000"/>
                </a:solidFill>
                <a:latin typeface="Arial"/>
                <a:ea typeface="Arial"/>
                <a:cs typeface="Arial"/>
                <a:sym typeface="Arial"/>
              </a:rPr>
              <a:t>Οι ευέλικτες στρατηγικές αξιολόγησης επιτρέπουν στους εκπαιδευτικούς να λαμβάνουν υπόψη τη μαθησιακή πρόοδο των μαθητών και να προσαρμόζουν τη διδασκαλία τους ανάλογα. </a:t>
            </a:r>
            <a:endParaRPr sz="1200" dirty="0"/>
          </a:p>
          <a:p>
            <a:pPr marL="0" marR="0" lvl="0" indent="0" algn="l" rtl="0">
              <a:spcBef>
                <a:spcPts val="0"/>
              </a:spcBef>
              <a:spcAft>
                <a:spcPts val="0"/>
              </a:spcAft>
              <a:buClr>
                <a:schemeClr val="dk1"/>
              </a:buClr>
              <a:buSzPts val="2400"/>
              <a:buFont typeface="Calibri"/>
              <a:buNone/>
            </a:pPr>
            <a:endParaRPr sz="20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000" b="1" i="0" u="sng" strike="noStrike" cap="none" dirty="0">
                <a:solidFill>
                  <a:srgbClr val="000000"/>
                </a:solidFill>
                <a:latin typeface="Arial"/>
                <a:ea typeface="Arial"/>
                <a:cs typeface="Arial"/>
                <a:sym typeface="Arial"/>
              </a:rPr>
              <a:t>4 Προσαρμογή σε διαφορετικούς μαθησιακούς στόχους: </a:t>
            </a:r>
            <a:r>
              <a:rPr lang="de-DE" sz="2000" b="0" i="0" u="none" strike="noStrike" cap="none" dirty="0">
                <a:solidFill>
                  <a:srgbClr val="000000"/>
                </a:solidFill>
                <a:latin typeface="Arial"/>
                <a:ea typeface="Arial"/>
                <a:cs typeface="Arial"/>
                <a:sym typeface="Arial"/>
              </a:rPr>
              <a:t>Οι ευέλικτες στρατηγικές αξιολόγησης επιτρέπουν στους εκπαιδευτικούς να εξετάζουν διαφορετικούς μαθησιακούς στόχους και να προσαρμόζουν την αξιολόγηση αναλόγως </a:t>
            </a:r>
            <a:endParaRPr sz="1200" dirty="0"/>
          </a:p>
          <a:p>
            <a:pPr marL="0" marR="0" lvl="0" indent="0" algn="l" rtl="0">
              <a:spcBef>
                <a:spcPts val="0"/>
              </a:spcBef>
              <a:spcAft>
                <a:spcPts val="0"/>
              </a:spcAft>
              <a:buClr>
                <a:schemeClr val="dk1"/>
              </a:buClr>
              <a:buSzPts val="2400"/>
              <a:buFont typeface="Calibri"/>
              <a:buNone/>
            </a:pPr>
            <a:endParaRPr sz="20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000" b="1" i="0" u="sng" strike="noStrike" cap="none" dirty="0">
                <a:solidFill>
                  <a:srgbClr val="000000"/>
                </a:solidFill>
                <a:latin typeface="Arial"/>
                <a:ea typeface="Arial"/>
                <a:cs typeface="Arial"/>
                <a:sym typeface="Arial"/>
              </a:rPr>
              <a:t>5</a:t>
            </a:r>
            <a:r>
              <a:rPr lang="el-GR" sz="2000" b="1" i="0" u="sng" strike="noStrike" cap="none" dirty="0">
                <a:solidFill>
                  <a:srgbClr val="000000"/>
                </a:solidFill>
                <a:latin typeface="Arial"/>
                <a:ea typeface="Arial"/>
                <a:cs typeface="Arial"/>
                <a:sym typeface="Arial"/>
              </a:rPr>
              <a:t> Π</a:t>
            </a:r>
            <a:r>
              <a:rPr lang="de-DE" sz="2000" b="1" i="0" u="sng" strike="noStrike" cap="none" dirty="0">
                <a:solidFill>
                  <a:srgbClr val="000000"/>
                </a:solidFill>
                <a:latin typeface="Arial"/>
                <a:ea typeface="Arial"/>
                <a:cs typeface="Arial"/>
                <a:sym typeface="Arial"/>
              </a:rPr>
              <a:t>ροώθηση της μάθησης από ομότιμους: οι </a:t>
            </a:r>
            <a:r>
              <a:rPr lang="de-DE" sz="2000" b="0" i="0" u="none" strike="noStrike" cap="none" dirty="0">
                <a:solidFill>
                  <a:srgbClr val="000000"/>
                </a:solidFill>
                <a:latin typeface="Arial"/>
                <a:ea typeface="Arial"/>
                <a:cs typeface="Arial"/>
                <a:sym typeface="Arial"/>
              </a:rPr>
              <a:t>ευέλικτες στρατηγικές αξιολόγησης επιτρέπουν στους εκπαιδευόμενους να αλληλεπιδρούν και να μαθαίνουν ο ένας από τον άλλον, δίνοντας ανατροφοδότηση ο ένας στον άλλον </a:t>
            </a:r>
            <a:endParaRPr sz="20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000" b="0" i="0" u="none" strike="noStrike" cap="none" dirty="0">
                <a:solidFill>
                  <a:srgbClr val="000000"/>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p:txBody>
      </p:sp>
      <p:sp>
        <p:nvSpPr>
          <p:cNvPr id="547" name="Google Shape;547;p3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79F1713D-85EC-1F93-D5C4-5527C1383611}"/>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3" name="Google Shape;553;p3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4" name="Google Shape;554;p3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5" name="Google Shape;555;p3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6" name="Google Shape;556;p3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7" name="Google Shape;557;p3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8" name="Google Shape;558;p3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9" name="Google Shape;559;p39"/>
          <p:cNvSpPr txBox="1"/>
          <p:nvPr/>
        </p:nvSpPr>
        <p:spPr>
          <a:xfrm>
            <a:off x="792000" y="1548000"/>
            <a:ext cx="14040000" cy="648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Τεκμηρίωση για διαμορφωτική αξιολόγηση  </a:t>
            </a:r>
            <a:endParaRPr/>
          </a:p>
        </p:txBody>
      </p:sp>
      <p:sp>
        <p:nvSpPr>
          <p:cNvPr id="560" name="Google Shape;560;p39"/>
          <p:cNvSpPr txBox="1"/>
          <p:nvPr/>
        </p:nvSpPr>
        <p:spPr>
          <a:xfrm>
            <a:off x="792000" y="3132000"/>
            <a:ext cx="15948000" cy="5524526"/>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000000"/>
              </a:buClr>
              <a:buSzPts val="2400"/>
              <a:buFont typeface="Noto Sans Symbols"/>
              <a:buChar char="▪"/>
            </a:pPr>
            <a:r>
              <a:rPr lang="de-DE" sz="2400" b="1" i="1" u="none" strike="noStrike" cap="none" dirty="0">
                <a:solidFill>
                  <a:srgbClr val="000000"/>
                </a:solidFill>
                <a:latin typeface="Arial"/>
                <a:ea typeface="Arial"/>
                <a:cs typeface="Arial"/>
                <a:sym typeface="Arial"/>
              </a:rPr>
              <a:t>Παρατηρήσεις σημειώσεων: </a:t>
            </a:r>
            <a:r>
              <a:rPr lang="de-DE" sz="2400" b="0" i="0" u="none" strike="noStrike" cap="none" dirty="0">
                <a:solidFill>
                  <a:srgbClr val="000000"/>
                </a:solidFill>
                <a:latin typeface="Arial"/>
                <a:ea typeface="Arial"/>
                <a:cs typeface="Arial"/>
                <a:sym typeface="Arial"/>
              </a:rPr>
              <a:t>Οι εκπαιδευτικοί μπορούν να κάνουν παρατηρήσεις κατά τη διάρκεια του μαθήματος και να τις καταγράφουν σε ένα σημειωματάριο ή σε ένα ηλεκτρονικό αρχείο.</a:t>
            </a:r>
            <a:endParaRPr sz="2400" b="0" i="0" u="none" strike="noStrike" cap="none" dirty="0">
              <a:solidFill>
                <a:srgbClr val="000000"/>
              </a:solidFill>
              <a:latin typeface="Arial"/>
              <a:ea typeface="Arial"/>
              <a:cs typeface="Arial"/>
              <a:sym typeface="Arial"/>
            </a:endParaRPr>
          </a:p>
          <a:p>
            <a:pPr marL="342900" marR="0" lvl="0" indent="-279400" algn="l" rtl="0">
              <a:spcBef>
                <a:spcPts val="0"/>
              </a:spcBef>
              <a:spcAft>
                <a:spcPts val="0"/>
              </a:spcAft>
              <a:buClr>
                <a:schemeClr val="dk1"/>
              </a:buClr>
              <a:buSzPts val="1000"/>
              <a:buFont typeface="Noto Sans Symbol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Noto Sans Symbols"/>
              <a:buChar char="▪"/>
            </a:pPr>
            <a:r>
              <a:rPr lang="de-DE" sz="2400" b="1" i="1" u="none" strike="noStrike" cap="none" dirty="0">
                <a:solidFill>
                  <a:srgbClr val="000000"/>
                </a:solidFill>
                <a:latin typeface="Arial"/>
                <a:ea typeface="Arial"/>
                <a:cs typeface="Arial"/>
                <a:sym typeface="Arial"/>
              </a:rPr>
              <a:t>Ανατροφοδότηση εγγραφής: </a:t>
            </a:r>
            <a:r>
              <a:rPr lang="de-DE" sz="2400" b="0" i="0" u="none" strike="noStrike" cap="none" dirty="0">
                <a:solidFill>
                  <a:srgbClr val="000000"/>
                </a:solidFill>
                <a:latin typeface="Arial"/>
                <a:ea typeface="Arial"/>
                <a:cs typeface="Arial"/>
                <a:sym typeface="Arial"/>
              </a:rPr>
              <a:t>Οι εκπαιδευτικοί μπορούν να καταγράφουν προφορική ή γραπτή ανατροφοδότηση για τους μαθητές, ώστε να τους παρέχουν λεπτομερή ανατροφοδότηση.</a:t>
            </a:r>
            <a:endParaRPr sz="2400" b="0" i="0" u="none" strike="noStrike" cap="none" dirty="0">
              <a:solidFill>
                <a:srgbClr val="000000"/>
              </a:solidFill>
              <a:latin typeface="Arial"/>
              <a:ea typeface="Arial"/>
              <a:cs typeface="Arial"/>
              <a:sym typeface="Arial"/>
            </a:endParaRPr>
          </a:p>
          <a:p>
            <a:pPr marL="342900" marR="0" lvl="0" indent="-279400" algn="l" rtl="0">
              <a:spcBef>
                <a:spcPts val="0"/>
              </a:spcBef>
              <a:spcAft>
                <a:spcPts val="0"/>
              </a:spcAft>
              <a:buClr>
                <a:schemeClr val="dk1"/>
              </a:buClr>
              <a:buSzPts val="1000"/>
              <a:buFont typeface="Noto Sans Symbol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Noto Sans Symbols"/>
              <a:buChar char="▪"/>
            </a:pPr>
            <a:r>
              <a:rPr lang="de-DE" sz="2400" b="1" i="1" u="none" strike="noStrike" cap="none" dirty="0">
                <a:solidFill>
                  <a:srgbClr val="000000"/>
                </a:solidFill>
                <a:latin typeface="Arial"/>
                <a:ea typeface="Arial"/>
                <a:cs typeface="Arial"/>
                <a:sym typeface="Arial"/>
              </a:rPr>
              <a:t>Τεκμηρίωση της μαθησιακής προόδου: </a:t>
            </a:r>
            <a:r>
              <a:rPr lang="de-DE" sz="2400" b="0" i="0" u="none" strike="noStrike" cap="none" dirty="0">
                <a:solidFill>
                  <a:srgbClr val="000000"/>
                </a:solidFill>
                <a:latin typeface="Arial"/>
                <a:ea typeface="Arial"/>
                <a:cs typeface="Arial"/>
                <a:sym typeface="Arial"/>
              </a:rPr>
              <a:t>Οι εκπαιδευτικοί μπορούν να τεκμηριώνουν τη μαθησιακή πρόοδο των μαθητών, ώστε να παρακολουθούν την εξέλιξή τους με την πάροδο του χρόνου.</a:t>
            </a:r>
            <a:endParaRPr sz="2400" b="0" i="0" u="none" strike="noStrike" cap="none" dirty="0">
              <a:solidFill>
                <a:srgbClr val="000000"/>
              </a:solidFill>
              <a:latin typeface="Arial"/>
              <a:ea typeface="Arial"/>
              <a:cs typeface="Arial"/>
              <a:sym typeface="Arial"/>
            </a:endParaRPr>
          </a:p>
          <a:p>
            <a:pPr marL="342900" marR="0" lvl="0" indent="-279400" algn="l" rtl="0">
              <a:spcBef>
                <a:spcPts val="0"/>
              </a:spcBef>
              <a:spcAft>
                <a:spcPts val="0"/>
              </a:spcAft>
              <a:buClr>
                <a:schemeClr val="dk1"/>
              </a:buClr>
              <a:buSzPts val="1000"/>
              <a:buFont typeface="Noto Sans Symbol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Noto Sans Symbols"/>
              <a:buChar char="▪"/>
            </a:pPr>
            <a:r>
              <a:rPr lang="de-DE" sz="2400" b="1" i="1" u="none" strike="noStrike" cap="none" dirty="0">
                <a:solidFill>
                  <a:srgbClr val="000000"/>
                </a:solidFill>
                <a:latin typeface="Arial"/>
                <a:ea typeface="Arial"/>
                <a:cs typeface="Arial"/>
                <a:sym typeface="Arial"/>
              </a:rPr>
              <a:t>Ψηφιακά εργαλεία τεκμηρίωσης: </a:t>
            </a:r>
            <a:r>
              <a:rPr lang="de-DE" sz="2400" b="0" i="0" u="none" strike="noStrike" cap="none" dirty="0">
                <a:solidFill>
                  <a:srgbClr val="000000"/>
                </a:solidFill>
                <a:latin typeface="Arial"/>
                <a:ea typeface="Arial"/>
                <a:cs typeface="Arial"/>
                <a:sym typeface="Arial"/>
              </a:rPr>
              <a:t>Οι εκπαιδευτικοί μπορούν να χρησιμοποιούν ψηφιακά εργαλεία, όπως συστήματα διαχείρισης μάθησης ή διαδικτυακά χαρτοφυλάκια για την τεκμηρίωση παρατηρήσεων, ανατροφοδότησης και δειγμάτων εργασίας.</a:t>
            </a:r>
            <a:endParaRPr sz="2400" b="0" i="0" u="none" strike="noStrike" cap="none" dirty="0">
              <a:solidFill>
                <a:srgbClr val="000000"/>
              </a:solidFill>
              <a:latin typeface="Arial"/>
              <a:ea typeface="Arial"/>
              <a:cs typeface="Arial"/>
              <a:sym typeface="Arial"/>
            </a:endParaRPr>
          </a:p>
          <a:p>
            <a:pPr marL="342900" marR="0" lvl="0" indent="-279400" algn="l" rtl="0">
              <a:spcBef>
                <a:spcPts val="0"/>
              </a:spcBef>
              <a:spcAft>
                <a:spcPts val="0"/>
              </a:spcAft>
              <a:buClr>
                <a:schemeClr val="dk1"/>
              </a:buClr>
              <a:buSzPts val="1000"/>
              <a:buFont typeface="Noto Sans Symbol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Noto Sans Symbols"/>
              <a:buChar char="▪"/>
            </a:pPr>
            <a:r>
              <a:rPr lang="de-DE" sz="2400" b="1" i="1" u="none" strike="noStrike" cap="none" dirty="0">
                <a:solidFill>
                  <a:srgbClr val="000000"/>
                </a:solidFill>
                <a:latin typeface="Arial"/>
                <a:ea typeface="Arial"/>
                <a:cs typeface="Arial"/>
                <a:sym typeface="Arial"/>
              </a:rPr>
              <a:t>Τεκμηρίωση ανατροφοδότησης από ομότιμους</a:t>
            </a:r>
            <a:r>
              <a:rPr lang="de-DE" sz="2400" b="0" i="0" u="none" strike="noStrike" cap="none" dirty="0">
                <a:solidFill>
                  <a:srgbClr val="000000"/>
                </a:solidFill>
                <a:latin typeface="Arial"/>
                <a:ea typeface="Arial"/>
                <a:cs typeface="Arial"/>
                <a:sym typeface="Arial"/>
              </a:rPr>
              <a:t>: Οι εκπαιδευτικοί μπορούν να τεκμηριώνουν τις συνεδρίες ανατροφοδότησης από ομότιμους για να παρακολουθούν και να αξιολογούν τις ανταλλαγές μεταξύ των μαθητών.</a:t>
            </a:r>
            <a:endParaRPr sz="2400" b="0" i="0" u="none" strike="noStrike" cap="none" dirty="0">
              <a:solidFill>
                <a:srgbClr val="000000"/>
              </a:solidFill>
              <a:latin typeface="Arial"/>
              <a:ea typeface="Arial"/>
              <a:cs typeface="Arial"/>
              <a:sym typeface="Arial"/>
            </a:endParaRPr>
          </a:p>
          <a:p>
            <a:pPr marL="342900" marR="0" lvl="0" indent="-279400" algn="l" rtl="0">
              <a:spcBef>
                <a:spcPts val="0"/>
              </a:spcBef>
              <a:spcAft>
                <a:spcPts val="0"/>
              </a:spcAft>
              <a:buClr>
                <a:schemeClr val="dk1"/>
              </a:buClr>
              <a:buSzPts val="1000"/>
              <a:buFont typeface="Noto Sans Symbol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Noto Sans Symbols"/>
              <a:buChar char="▪"/>
            </a:pPr>
            <a:r>
              <a:rPr lang="de-DE" sz="2400" b="1" i="1" u="none" strike="noStrike" cap="none" dirty="0">
                <a:solidFill>
                  <a:srgbClr val="000000"/>
                </a:solidFill>
                <a:latin typeface="Arial"/>
                <a:ea typeface="Arial"/>
                <a:cs typeface="Arial"/>
                <a:sym typeface="Arial"/>
              </a:rPr>
              <a:t>Σύνοψη της μαθησιακής προόδου</a:t>
            </a:r>
            <a:r>
              <a:rPr lang="de-DE" sz="2400" b="0" i="0" u="none" strike="noStrike" cap="none" dirty="0">
                <a:solidFill>
                  <a:srgbClr val="000000"/>
                </a:solidFill>
                <a:latin typeface="Arial"/>
                <a:ea typeface="Arial"/>
                <a:cs typeface="Arial"/>
                <a:sym typeface="Arial"/>
              </a:rPr>
              <a:t>: Οι εκπαιδευτικοί μπορούν να δημιουργούν τακτικές περιλήψεις της προόδου των μαθητών, ώστε να είναι δυνατή η ολοκληρωμένη αξιολόγηση.</a:t>
            </a:r>
            <a:endParaRPr sz="2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2400"/>
              <a:buFont typeface="Calibri"/>
              <a:buNone/>
            </a:pPr>
            <a:endParaRPr sz="2400" b="0" i="0" u="none" strike="noStrike" cap="none" dirty="0">
              <a:solidFill>
                <a:srgbClr val="121212"/>
              </a:solidFill>
              <a:latin typeface="Arial"/>
              <a:ea typeface="Arial"/>
              <a:cs typeface="Arial"/>
              <a:sym typeface="Arial"/>
            </a:endParaRPr>
          </a:p>
        </p:txBody>
      </p:sp>
      <p:sp>
        <p:nvSpPr>
          <p:cNvPr id="564" name="Google Shape;564;p3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2ACDA01A-AFE6-E172-626F-E373D427B151}"/>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0" name="Google Shape;570;p4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1" name="Google Shape;571;p4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2" name="Google Shape;572;p4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3" name="Google Shape;573;p4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4" name="Google Shape;574;p4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5" name="Google Shape;575;p4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6" name="Google Shape;576;p40"/>
          <p:cNvSpPr txBox="1"/>
          <p:nvPr/>
        </p:nvSpPr>
        <p:spPr>
          <a:xfrm>
            <a:off x="710702" y="1294780"/>
            <a:ext cx="15948000" cy="104060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Διαχείριση του χρόνου στο πλαίσιο των διαμορφωτικών αξιολογήσεων - </a:t>
            </a:r>
          </a:p>
          <a:p>
            <a:pPr marL="0" marR="0" lvl="0" indent="0" algn="ctr" rtl="0">
              <a:spcBef>
                <a:spcPts val="0"/>
              </a:spcBef>
              <a:spcAft>
                <a:spcPts val="0"/>
              </a:spcAft>
              <a:buClr>
                <a:srgbClr val="033C5B"/>
              </a:buClr>
              <a:buSzPts val="4000"/>
              <a:buFont typeface="Arial"/>
              <a:buNone/>
            </a:pPr>
            <a:r>
              <a:rPr lang="de-DE" sz="4000" b="0" i="1" u="none" strike="noStrike" cap="none" dirty="0">
                <a:solidFill>
                  <a:srgbClr val="92D050"/>
                </a:solidFill>
                <a:sym typeface="Arial"/>
              </a:rPr>
              <a:t>4 </a:t>
            </a:r>
            <a:r>
              <a:rPr lang="de-DE" sz="4000" b="0" i="1" u="none" strike="noStrike" cap="none" dirty="0">
                <a:solidFill>
                  <a:schemeClr val="accent6">
                    <a:lumMod val="75000"/>
                  </a:schemeClr>
                </a:solidFill>
                <a:sym typeface="Arial"/>
              </a:rPr>
              <a:t>βασικές </a:t>
            </a:r>
            <a:r>
              <a:rPr lang="de-DE" sz="4000" b="0" i="1" u="none" strike="noStrike" cap="none" dirty="0">
                <a:solidFill>
                  <a:srgbClr val="033C5B"/>
                </a:solidFill>
                <a:sym typeface="Arial"/>
              </a:rPr>
              <a:t>πτυχές  </a:t>
            </a:r>
            <a:endParaRPr i="1" dirty="0"/>
          </a:p>
        </p:txBody>
      </p:sp>
      <p:sp>
        <p:nvSpPr>
          <p:cNvPr id="577" name="Google Shape;577;p40"/>
          <p:cNvSpPr/>
          <p:nvPr/>
        </p:nvSpPr>
        <p:spPr>
          <a:xfrm>
            <a:off x="792000" y="3132000"/>
            <a:ext cx="7956000" cy="2592000"/>
          </a:xfrm>
          <a:prstGeom prst="octagon">
            <a:avLst>
              <a:gd name="adj" fmla="val 29289"/>
            </a:avLst>
          </a:prstGeom>
          <a:gradFill>
            <a:gsLst>
              <a:gs pos="0">
                <a:srgbClr val="FABF8E"/>
              </a:gs>
              <a:gs pos="74000">
                <a:srgbClr val="FBCFA9"/>
              </a:gs>
              <a:gs pos="83000">
                <a:srgbClr val="FBCFA9"/>
              </a:gs>
              <a:gs pos="100000">
                <a:srgbClr val="FABF8E"/>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0000" tIns="54000" rIns="90000" bIns="54000" anchor="ctr" anchorCtr="0">
            <a:noAutofit/>
          </a:bodyPr>
          <a:lstStyle/>
          <a:p>
            <a:pPr marL="0" marR="0" lvl="0" indent="0" algn="ctr" rtl="0">
              <a:spcBef>
                <a:spcPts val="0"/>
              </a:spcBef>
              <a:spcAft>
                <a:spcPts val="0"/>
              </a:spcAft>
              <a:buNone/>
            </a:pPr>
            <a:r>
              <a:rPr lang="de-DE" sz="2400" b="0" i="0" u="none" strike="noStrike" cap="none" dirty="0">
                <a:solidFill>
                  <a:srgbClr val="000000"/>
                </a:solidFill>
                <a:latin typeface="Arial"/>
                <a:ea typeface="Arial"/>
                <a:cs typeface="Arial"/>
                <a:sym typeface="Arial"/>
              </a:rPr>
              <a:t>Η αποτελεσματική διαχείριση του χρόνου επιτρέπει </a:t>
            </a:r>
            <a:r>
              <a:rPr lang="de-DE" sz="2400" b="1" i="0" u="none" strike="noStrike" cap="none" dirty="0">
                <a:solidFill>
                  <a:srgbClr val="000000"/>
                </a:solidFill>
                <a:latin typeface="Arial"/>
                <a:ea typeface="Arial"/>
                <a:cs typeface="Arial"/>
                <a:sym typeface="Arial"/>
              </a:rPr>
              <a:t>στους εκπαιδευτικούς να </a:t>
            </a:r>
            <a:r>
              <a:rPr lang="de-DE" sz="2400" b="0" i="0" u="none" strike="noStrike" cap="none" dirty="0">
                <a:solidFill>
                  <a:srgbClr val="000000"/>
                </a:solidFill>
                <a:latin typeface="Arial"/>
                <a:ea typeface="Arial"/>
                <a:cs typeface="Arial"/>
                <a:sym typeface="Arial"/>
              </a:rPr>
              <a:t>αξιοποιούν με τον καλύτερο δυνατό τρόπο τον διδακτικό χρόνο και να ενσωματώνουν διαφορετικές στρατηγικές αξιολόγησης στα μαθήματα χωρίς να διακυβεύεται η μαθησιακή πρόοδος.</a:t>
            </a:r>
            <a:endParaRPr sz="2400" b="0" i="0" u="none" strike="noStrike" cap="none" dirty="0">
              <a:solidFill>
                <a:srgbClr val="000000"/>
              </a:solidFill>
              <a:latin typeface="Arial"/>
              <a:ea typeface="Arial"/>
              <a:cs typeface="Arial"/>
              <a:sym typeface="Arial"/>
            </a:endParaRPr>
          </a:p>
        </p:txBody>
      </p:sp>
      <p:sp>
        <p:nvSpPr>
          <p:cNvPr id="581" name="Google Shape;581;p4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2" name="Google Shape;582;p40"/>
          <p:cNvSpPr/>
          <p:nvPr/>
        </p:nvSpPr>
        <p:spPr>
          <a:xfrm>
            <a:off x="8784000" y="3132000"/>
            <a:ext cx="7956000" cy="2592000"/>
          </a:xfrm>
          <a:prstGeom prst="octagon">
            <a:avLst>
              <a:gd name="adj" fmla="val 29289"/>
            </a:avLst>
          </a:prstGeom>
          <a:gradFill>
            <a:gsLst>
              <a:gs pos="0">
                <a:srgbClr val="FABF8E"/>
              </a:gs>
              <a:gs pos="74000">
                <a:srgbClr val="FBCFA9"/>
              </a:gs>
              <a:gs pos="83000">
                <a:srgbClr val="FBCFA9"/>
              </a:gs>
              <a:gs pos="100000">
                <a:srgbClr val="FABF8E"/>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0000" tIns="54000" rIns="90000" bIns="54000" anchor="ctr" anchorCtr="0">
            <a:noAutofit/>
          </a:bodyPr>
          <a:lstStyle/>
          <a:p>
            <a:pPr marL="0" marR="0" lvl="0" indent="0" algn="ctr" rtl="0">
              <a:spcBef>
                <a:spcPts val="0"/>
              </a:spcBef>
              <a:spcAft>
                <a:spcPts val="0"/>
              </a:spcAft>
              <a:buNone/>
            </a:pPr>
            <a:r>
              <a:rPr lang="de-DE" sz="2400" b="0" i="0" u="none" strike="noStrike" cap="none">
                <a:solidFill>
                  <a:srgbClr val="000000"/>
                </a:solidFill>
                <a:latin typeface="Arial"/>
                <a:ea typeface="Arial"/>
                <a:cs typeface="Arial"/>
                <a:sym typeface="Arial"/>
              </a:rPr>
              <a:t>Η κατάλληλη διαχείριση του χρόνου επιτρέπει </a:t>
            </a:r>
            <a:r>
              <a:rPr lang="de-DE" sz="2400" b="1" i="0" u="none" strike="noStrike" cap="none">
                <a:solidFill>
                  <a:srgbClr val="000000"/>
                </a:solidFill>
                <a:latin typeface="Arial"/>
                <a:ea typeface="Arial"/>
                <a:cs typeface="Arial"/>
                <a:sym typeface="Arial"/>
              </a:rPr>
              <a:t>στους εκπαιδευόμενους να </a:t>
            </a:r>
            <a:r>
              <a:rPr lang="de-DE" sz="2400" b="0" i="0" u="none" strike="noStrike" cap="none">
                <a:solidFill>
                  <a:srgbClr val="000000"/>
                </a:solidFill>
                <a:latin typeface="Arial"/>
                <a:ea typeface="Arial"/>
                <a:cs typeface="Arial"/>
                <a:sym typeface="Arial"/>
              </a:rPr>
              <a:t>προγραμματίσουν χρόνο για προβληματισμό και αυτοαξιολόγηση, ώστε να αναστοχαστούν τη δική τους μάθηση και να αναγνωρίσουν τα δυνατά και αδύνατα σημεία τους.</a:t>
            </a:r>
            <a:endParaRPr sz="2400" b="0" i="0" u="none" strike="noStrike" cap="none">
              <a:solidFill>
                <a:srgbClr val="121212"/>
              </a:solidFill>
              <a:latin typeface="Arial"/>
              <a:ea typeface="Arial"/>
              <a:cs typeface="Arial"/>
              <a:sym typeface="Arial"/>
            </a:endParaRPr>
          </a:p>
        </p:txBody>
      </p:sp>
      <p:sp>
        <p:nvSpPr>
          <p:cNvPr id="583" name="Google Shape;583;p40"/>
          <p:cNvSpPr/>
          <p:nvPr/>
        </p:nvSpPr>
        <p:spPr>
          <a:xfrm>
            <a:off x="792000" y="5760000"/>
            <a:ext cx="7956000" cy="2592000"/>
          </a:xfrm>
          <a:prstGeom prst="octagon">
            <a:avLst>
              <a:gd name="adj" fmla="val 29289"/>
            </a:avLst>
          </a:prstGeom>
          <a:gradFill>
            <a:gsLst>
              <a:gs pos="0">
                <a:srgbClr val="FABF8E"/>
              </a:gs>
              <a:gs pos="74000">
                <a:srgbClr val="FBCFA9"/>
              </a:gs>
              <a:gs pos="83000">
                <a:srgbClr val="FBCFA9"/>
              </a:gs>
              <a:gs pos="100000">
                <a:srgbClr val="FABF8E"/>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0000" tIns="54000" rIns="90000" bIns="54000" anchor="ctr" anchorCtr="0">
            <a:noAutofit/>
          </a:bodyPr>
          <a:lstStyle/>
          <a:p>
            <a:pPr marL="0" marR="0" lvl="0" indent="0" algn="ctr" rtl="0">
              <a:spcBef>
                <a:spcPts val="0"/>
              </a:spcBef>
              <a:spcAft>
                <a:spcPts val="0"/>
              </a:spcAft>
              <a:buNone/>
            </a:pPr>
            <a:r>
              <a:rPr lang="de-DE" sz="2400" b="0" i="0" u="none" strike="noStrike" cap="none">
                <a:solidFill>
                  <a:srgbClr val="000000"/>
                </a:solidFill>
                <a:latin typeface="Arial"/>
                <a:ea typeface="Arial"/>
                <a:cs typeface="Arial"/>
                <a:sym typeface="Arial"/>
              </a:rPr>
              <a:t>Η καλή διαχείριση του χρόνου επιτρέπει </a:t>
            </a:r>
            <a:r>
              <a:rPr lang="de-DE" sz="2400" b="1" i="0" u="none" strike="noStrike" cap="none">
                <a:solidFill>
                  <a:srgbClr val="000000"/>
                </a:solidFill>
                <a:latin typeface="Arial"/>
                <a:ea typeface="Arial"/>
                <a:cs typeface="Arial"/>
                <a:sym typeface="Arial"/>
              </a:rPr>
              <a:t>στους εκπαιδευόμενους </a:t>
            </a:r>
            <a:r>
              <a:rPr lang="de-DE" sz="2400" b="0" i="0" u="none" strike="noStrike" cap="none">
                <a:solidFill>
                  <a:srgbClr val="000000"/>
                </a:solidFill>
                <a:latin typeface="Arial"/>
                <a:ea typeface="Arial"/>
                <a:cs typeface="Arial"/>
                <a:sym typeface="Arial"/>
              </a:rPr>
              <a:t>να έχουν χρόνο για διάλογο και αμοιβαία αξιολόγηση.</a:t>
            </a:r>
            <a:endParaRPr/>
          </a:p>
        </p:txBody>
      </p:sp>
      <p:sp>
        <p:nvSpPr>
          <p:cNvPr id="584" name="Google Shape;584;p40"/>
          <p:cNvSpPr/>
          <p:nvPr/>
        </p:nvSpPr>
        <p:spPr>
          <a:xfrm>
            <a:off x="8784000" y="5760000"/>
            <a:ext cx="7956000" cy="2592000"/>
          </a:xfrm>
          <a:prstGeom prst="octagon">
            <a:avLst>
              <a:gd name="adj" fmla="val 29289"/>
            </a:avLst>
          </a:prstGeom>
          <a:gradFill>
            <a:gsLst>
              <a:gs pos="0">
                <a:srgbClr val="FABF8E"/>
              </a:gs>
              <a:gs pos="74000">
                <a:srgbClr val="FBCFA9"/>
              </a:gs>
              <a:gs pos="83000">
                <a:srgbClr val="FBCFA9"/>
              </a:gs>
              <a:gs pos="100000">
                <a:srgbClr val="FABF8E"/>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0000" tIns="54000" rIns="90000" bIns="54000" anchor="ctr" anchorCtr="0">
            <a:noAutofit/>
          </a:bodyPr>
          <a:lstStyle/>
          <a:p>
            <a:pPr marL="0" marR="0" lvl="0" indent="0" algn="ctr" rtl="0">
              <a:spcBef>
                <a:spcPts val="0"/>
              </a:spcBef>
              <a:spcAft>
                <a:spcPts val="0"/>
              </a:spcAft>
              <a:buNone/>
            </a:pPr>
            <a:r>
              <a:rPr lang="de-DE" sz="2400" b="0" i="0" u="none" strike="noStrike" cap="none">
                <a:solidFill>
                  <a:srgbClr val="000000"/>
                </a:solidFill>
                <a:latin typeface="Arial"/>
                <a:ea typeface="Arial"/>
                <a:cs typeface="Arial"/>
                <a:sym typeface="Arial"/>
              </a:rPr>
              <a:t>Η καλή διαχείριση του χρόνου επιτρέπει στους </a:t>
            </a:r>
            <a:r>
              <a:rPr lang="de-DE" sz="2400" b="1" i="0" u="none" strike="noStrike" cap="none">
                <a:solidFill>
                  <a:srgbClr val="000000"/>
                </a:solidFill>
                <a:latin typeface="Arial"/>
                <a:ea typeface="Arial"/>
                <a:cs typeface="Arial"/>
                <a:sym typeface="Arial"/>
              </a:rPr>
              <a:t>εκπαιδευτικούς </a:t>
            </a:r>
            <a:r>
              <a:rPr lang="de-DE" sz="2400" b="0" i="0" u="none" strike="noStrike" cap="none">
                <a:solidFill>
                  <a:srgbClr val="000000"/>
                </a:solidFill>
                <a:latin typeface="Arial"/>
                <a:ea typeface="Arial"/>
                <a:cs typeface="Arial"/>
                <a:sym typeface="Arial"/>
              </a:rPr>
              <a:t>να έχουν χρόνο για να επικοινωνούν με τους μαθητές, να απαντούν σε ερωτήσεις, να παρέχουν ανατροφοδότηση και να υποστηρίζουν τους μαθητές στους ατομικούς μαθησιακούς τους στόχους.</a:t>
            </a:r>
            <a:endParaRPr sz="2400" b="0" i="0" u="none" strike="noStrike" cap="none">
              <a:solidFill>
                <a:srgbClr val="121212"/>
              </a:solidFill>
              <a:latin typeface="Arial"/>
              <a:ea typeface="Arial"/>
              <a:cs typeface="Arial"/>
              <a:sym typeface="Arial"/>
            </a:endParaRPr>
          </a:p>
        </p:txBody>
      </p:sp>
      <p:grpSp>
        <p:nvGrpSpPr>
          <p:cNvPr id="18" name="Group 17"/>
          <p:cNvGrpSpPr/>
          <p:nvPr/>
        </p:nvGrpSpPr>
        <p:grpSpPr>
          <a:xfrm>
            <a:off x="602293" y="8374276"/>
            <a:ext cx="17358880" cy="2331172"/>
            <a:chOff x="559140" y="8374275"/>
            <a:chExt cx="17358880" cy="2331172"/>
          </a:xfrm>
        </p:grpSpPr>
        <p:sp>
          <p:nvSpPr>
            <p:cNvPr id="19"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2" name="Picture 21">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0BC2915F-AF9A-29DD-3DC2-2E8369F1942C}"/>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77"/>
                                        </p:tgtEl>
                                        <p:attrNameLst>
                                          <p:attrName>style.visibility</p:attrName>
                                        </p:attrNameLst>
                                      </p:cBhvr>
                                      <p:to>
                                        <p:strVal val="visible"/>
                                      </p:to>
                                    </p:set>
                                    <p:anim calcmode="lin" valueType="num">
                                      <p:cBhvr additive="base">
                                        <p:cTn id="7" dur="500" fill="hold"/>
                                        <p:tgtEl>
                                          <p:spTgt spid="577"/>
                                        </p:tgtEl>
                                        <p:attrNameLst>
                                          <p:attrName>ppt_x</p:attrName>
                                        </p:attrNameLst>
                                      </p:cBhvr>
                                      <p:tavLst>
                                        <p:tav tm="0">
                                          <p:val>
                                            <p:strVal val="0-#ppt_w/2"/>
                                          </p:val>
                                        </p:tav>
                                        <p:tav tm="100000">
                                          <p:val>
                                            <p:strVal val="#ppt_x"/>
                                          </p:val>
                                        </p:tav>
                                      </p:tavLst>
                                    </p:anim>
                                    <p:anim calcmode="lin" valueType="num">
                                      <p:cBhvr additive="base">
                                        <p:cTn id="8" dur="500" fill="hold"/>
                                        <p:tgtEl>
                                          <p:spTgt spid="57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82"/>
                                        </p:tgtEl>
                                        <p:attrNameLst>
                                          <p:attrName>style.visibility</p:attrName>
                                        </p:attrNameLst>
                                      </p:cBhvr>
                                      <p:to>
                                        <p:strVal val="visible"/>
                                      </p:to>
                                    </p:set>
                                    <p:anim calcmode="lin" valueType="num">
                                      <p:cBhvr additive="base">
                                        <p:cTn id="13" dur="500" fill="hold"/>
                                        <p:tgtEl>
                                          <p:spTgt spid="582"/>
                                        </p:tgtEl>
                                        <p:attrNameLst>
                                          <p:attrName>ppt_x</p:attrName>
                                        </p:attrNameLst>
                                      </p:cBhvr>
                                      <p:tavLst>
                                        <p:tav tm="0">
                                          <p:val>
                                            <p:strVal val="1+#ppt_w/2"/>
                                          </p:val>
                                        </p:tav>
                                        <p:tav tm="100000">
                                          <p:val>
                                            <p:strVal val="#ppt_x"/>
                                          </p:val>
                                        </p:tav>
                                      </p:tavLst>
                                    </p:anim>
                                    <p:anim calcmode="lin" valueType="num">
                                      <p:cBhvr additive="base">
                                        <p:cTn id="14" dur="500" fill="hold"/>
                                        <p:tgtEl>
                                          <p:spTgt spid="58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83"/>
                                        </p:tgtEl>
                                        <p:attrNameLst>
                                          <p:attrName>style.visibility</p:attrName>
                                        </p:attrNameLst>
                                      </p:cBhvr>
                                      <p:to>
                                        <p:strVal val="visible"/>
                                      </p:to>
                                    </p:set>
                                    <p:anim calcmode="lin" valueType="num">
                                      <p:cBhvr additive="base">
                                        <p:cTn id="19" dur="500" fill="hold"/>
                                        <p:tgtEl>
                                          <p:spTgt spid="583"/>
                                        </p:tgtEl>
                                        <p:attrNameLst>
                                          <p:attrName>ppt_x</p:attrName>
                                        </p:attrNameLst>
                                      </p:cBhvr>
                                      <p:tavLst>
                                        <p:tav tm="0">
                                          <p:val>
                                            <p:strVal val="0-#ppt_w/2"/>
                                          </p:val>
                                        </p:tav>
                                        <p:tav tm="100000">
                                          <p:val>
                                            <p:strVal val="#ppt_x"/>
                                          </p:val>
                                        </p:tav>
                                      </p:tavLst>
                                    </p:anim>
                                    <p:anim calcmode="lin" valueType="num">
                                      <p:cBhvr additive="base">
                                        <p:cTn id="20" dur="500" fill="hold"/>
                                        <p:tgtEl>
                                          <p:spTgt spid="58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84"/>
                                        </p:tgtEl>
                                        <p:attrNameLst>
                                          <p:attrName>style.visibility</p:attrName>
                                        </p:attrNameLst>
                                      </p:cBhvr>
                                      <p:to>
                                        <p:strVal val="visible"/>
                                      </p:to>
                                    </p:set>
                                    <p:anim calcmode="lin" valueType="num">
                                      <p:cBhvr additive="base">
                                        <p:cTn id="25" dur="500" fill="hold"/>
                                        <p:tgtEl>
                                          <p:spTgt spid="584"/>
                                        </p:tgtEl>
                                        <p:attrNameLst>
                                          <p:attrName>ppt_x</p:attrName>
                                        </p:attrNameLst>
                                      </p:cBhvr>
                                      <p:tavLst>
                                        <p:tav tm="0">
                                          <p:val>
                                            <p:strVal val="1+#ppt_w/2"/>
                                          </p:val>
                                        </p:tav>
                                        <p:tav tm="100000">
                                          <p:val>
                                            <p:strVal val="#ppt_x"/>
                                          </p:val>
                                        </p:tav>
                                      </p:tavLst>
                                    </p:anim>
                                    <p:anim calcmode="lin" valueType="num">
                                      <p:cBhvr additive="base">
                                        <p:cTn id="26" dur="500" fill="hold"/>
                                        <p:tgtEl>
                                          <p:spTgt spid="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 grpId="0" animBg="1"/>
      <p:bldP spid="582" grpId="0" animBg="1"/>
      <p:bldP spid="583" grpId="0" animBg="1"/>
      <p:bldP spid="5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4" name="AutoShape 4"/>
          <p:cNvSpPr/>
          <p:nvPr/>
        </p:nvSpPr>
        <p:spPr>
          <a:xfrm>
            <a:off x="-130877" y="5143500"/>
            <a:ext cx="2766824" cy="3665330"/>
          </a:xfrm>
          <a:prstGeom prst="rect">
            <a:avLst/>
          </a:prstGeom>
          <a:solidFill>
            <a:srgbClr val="053249"/>
          </a:solidFill>
        </p:spPr>
        <p:txBody>
          <a:bodyPr/>
          <a:lstStyle/>
          <a:p>
            <a:endParaRPr lang="en-B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a:solidFill>
                  <a:srgbClr val="033C5B"/>
                </a:solidFill>
                <a:latin typeface="HK Grotesk Bold"/>
              </a:rPr>
              <a:t>Δραστηριότητα αναστοχασμού</a:t>
            </a:r>
          </a:p>
        </p:txBody>
      </p:sp>
      <p:sp>
        <p:nvSpPr>
          <p:cNvPr id="13" name="Freeform 11">
            <a:extLst>
              <a:ext uri="{FF2B5EF4-FFF2-40B4-BE49-F238E27FC236}">
                <a16:creationId xmlns:a16="http://schemas.microsoft.com/office/drawing/2014/main" id="{A7EFFD83-B96F-D3E2-0503-48BF3604150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14" name="Freeform 12">
            <a:extLst>
              <a:ext uri="{FF2B5EF4-FFF2-40B4-BE49-F238E27FC236}">
                <a16:creationId xmlns:a16="http://schemas.microsoft.com/office/drawing/2014/main" id="{7808B473-A35D-8A6D-DED8-548BD142658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Rectangle 5"/>
          <p:cNvSpPr/>
          <p:nvPr/>
        </p:nvSpPr>
        <p:spPr>
          <a:xfrm>
            <a:off x="3058697" y="3263826"/>
            <a:ext cx="11776365" cy="4770537"/>
          </a:xfrm>
          <a:prstGeom prst="rect">
            <a:avLst/>
          </a:prstGeom>
        </p:spPr>
        <p:txBody>
          <a:bodyPr wrap="square">
            <a:spAutoFit/>
          </a:bodyPr>
          <a:lstStyle/>
          <a:p>
            <a:pPr>
              <a:buFont typeface="+mj-lt"/>
              <a:buAutoNum type="arabicPeriod"/>
            </a:pPr>
            <a:r>
              <a:rPr lang="en-US" sz="1600" b="1" dirty="0"/>
              <a:t> Αυτοαναστοχασμός σχετικά με τις τρέχουσες πρακτικές</a:t>
            </a:r>
            <a:r>
              <a:rPr lang="en-US" sz="1600" dirty="0"/>
              <a:t>:</a:t>
            </a:r>
          </a:p>
          <a:p>
            <a:pPr marL="457200" lvl="1"/>
            <a:r>
              <a:rPr lang="en-US" sz="1600" dirty="0"/>
              <a:t>Σκεφτείτε πώς αξιολογείτε σήμερα την πρόοδο των μαθητών σας. Βασίζεστε κυρίως σε αθροιστικές αξιολογήσεις (π.χ. τελικές εξετάσεις) ή σε διαμορφωτικές αξιολογήσεις (συνεχής ανατροφοδότηση);</a:t>
            </a:r>
          </a:p>
          <a:p>
            <a:pPr marL="457200" lvl="1"/>
            <a:endParaRPr lang="en-US" sz="1600" dirty="0"/>
          </a:p>
          <a:p>
            <a:pPr>
              <a:buFont typeface="+mj-lt"/>
              <a:buAutoNum type="arabicPeriod"/>
            </a:pPr>
            <a:r>
              <a:rPr lang="en-US" sz="1600" b="1" dirty="0"/>
              <a:t> Προσαρμογή της διαμορφωτικής αξιολόγησης στην τάξη σας</a:t>
            </a:r>
            <a:r>
              <a:rPr lang="en-US" sz="1600" dirty="0"/>
              <a:t>:</a:t>
            </a:r>
          </a:p>
          <a:p>
            <a:pPr marL="457200" lvl="1"/>
            <a:r>
              <a:rPr lang="en-US" sz="1600" dirty="0"/>
              <a:t>Με βάση τα παραδείγματα που παρατέθηκαν, ποιες μεθόδους διαμορφωτικής αξιολόγησης θα μπορούσατε να ενσωματώσετε στην προσέγγιση της ανεστραμμένης τάξης σας; Λάβετε υπόψη τις ιδιαίτερες ανάγκες των μαθητών σας.</a:t>
            </a:r>
          </a:p>
          <a:p>
            <a:pPr marL="457200" lvl="1"/>
            <a:endParaRPr lang="en-US" sz="1600" dirty="0"/>
          </a:p>
          <a:p>
            <a:pPr>
              <a:buFont typeface="+mj-lt"/>
              <a:buAutoNum type="arabicPeriod"/>
            </a:pPr>
            <a:r>
              <a:rPr lang="en-US" sz="1600" b="1" dirty="0"/>
              <a:t> Προκλήσεις και λύσεις</a:t>
            </a:r>
            <a:r>
              <a:rPr lang="en-US" sz="1600" dirty="0"/>
              <a:t>:</a:t>
            </a:r>
          </a:p>
          <a:p>
            <a:pPr marL="457200" lvl="1"/>
            <a:r>
              <a:rPr lang="en-US" sz="1600" dirty="0"/>
              <a:t>Ποιες προκλήσεις μπορεί να αντιμετωπίσετε κατά την εφαρμογή διαμορφωτικών αξιολογήσεων σε μια ανεστραμμένη τάξη; Για παράδειγμα, χρονικοί περιορισμοί, διαφορετικές μαθησιακές ανάγκες ή δέσμευση των μαθητών.</a:t>
            </a:r>
          </a:p>
          <a:p>
            <a:pPr marL="457200" lvl="1"/>
            <a:endParaRPr lang="en-US" sz="1600" dirty="0"/>
          </a:p>
          <a:p>
            <a:pPr>
              <a:buFont typeface="+mj-lt"/>
              <a:buAutoNum type="arabicPeriod"/>
            </a:pPr>
            <a:r>
              <a:rPr lang="en-US" sz="1600" b="1" dirty="0"/>
              <a:t> Σχέδιο δράσης</a:t>
            </a:r>
            <a:r>
              <a:rPr lang="en-US" sz="1600" dirty="0"/>
              <a:t>:</a:t>
            </a:r>
          </a:p>
          <a:p>
            <a:pPr marL="457200" lvl="1"/>
            <a:r>
              <a:rPr lang="en-US" sz="1600" dirty="0"/>
              <a:t>Γράψτε μια συγκεκριμένη τεχνική διαμορφωτικής αξιολόγησης που θα αρχίσετε να χρησιμοποιείτε στο επόμενο μάθημά σας. Εξηγήστε πώς θα την εφαρμόσετε και πώς θα παρακολουθείτε την αποτελεσματικότητά της.</a:t>
            </a:r>
          </a:p>
          <a:p>
            <a:pPr marL="457200" lvl="1"/>
            <a:endParaRPr lang="en-US" sz="1600" dirty="0"/>
          </a:p>
          <a:p>
            <a:pPr>
              <a:buFont typeface="+mj-lt"/>
              <a:buAutoNum type="arabicPeriod"/>
            </a:pPr>
            <a:r>
              <a:rPr lang="en-US" sz="1600" b="1" dirty="0"/>
              <a:t> Συζήτηση μεταξύ ομοτίμων </a:t>
            </a:r>
            <a:r>
              <a:rPr lang="en-US" sz="1600" i="1" dirty="0"/>
              <a:t>(προαιρετικά)</a:t>
            </a:r>
            <a:r>
              <a:rPr lang="en-US" sz="1600" dirty="0"/>
              <a:t>:</a:t>
            </a:r>
          </a:p>
          <a:p>
            <a:pPr marL="457200" lvl="1"/>
            <a:r>
              <a:rPr lang="en-US" sz="1600" dirty="0"/>
              <a:t>Μοιραστείτε το σχέδιο δράσης σας με έναν συνάδελφο. Παρέχετε ο ένας στον άλλον ανατροφοδότηση σχετικά με τη σκοπιμότητα των ιδεών σας και προτάσεις βελτίωσης.</a:t>
            </a:r>
          </a:p>
        </p:txBody>
      </p:sp>
      <p:sp>
        <p:nvSpPr>
          <p:cNvPr id="7" name="Rectangle 6"/>
          <p:cNvSpPr/>
          <p:nvPr/>
        </p:nvSpPr>
        <p:spPr>
          <a:xfrm>
            <a:off x="3058697" y="1950041"/>
            <a:ext cx="14720778" cy="1015663"/>
          </a:xfrm>
          <a:prstGeom prst="rect">
            <a:avLst/>
          </a:prstGeom>
          <a:ln/>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b="1" dirty="0"/>
              <a:t>Οδηγίες</a:t>
            </a:r>
            <a:r>
              <a:rPr lang="en-US" sz="2000" dirty="0"/>
              <a:t>: Αφού εξετάσετε τις έννοιες και τις στρατηγικές για τη διαμορφωτική αξιολόγηση σε μια ανεστραμμένη τάξη, σκεφτείτε πώς μπορείτε να εφαρμόσετε αυτές τις τεχνικές στο δικό σας διδακτικό περιβάλλον. Χρησιμοποιήστε τις ακόλουθες προτροπές για να καθοδηγήσετε τον προβληματισμό σας και να είστε έτοιμοι να συζητήσετε τις ιδέες σας με τους συναδέλφους σας.</a:t>
            </a:r>
          </a:p>
        </p:txBody>
      </p:sp>
      <p:sp>
        <p:nvSpPr>
          <p:cNvPr id="11" name="Google Shape;385;p29">
            <a:extLst>
              <a:ext uri="{FF2B5EF4-FFF2-40B4-BE49-F238E27FC236}">
                <a16:creationId xmlns:a16="http://schemas.microsoft.com/office/drawing/2014/main" id="{A752CEB3-BBC0-9F69-4325-0AA751ABF7ED}"/>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38303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Πρόσθετοι πόροι</a:t>
            </a: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22" name="TextBox 13">
            <a:extLst>
              <a:ext uri="{FF2B5EF4-FFF2-40B4-BE49-F238E27FC236}">
                <a16:creationId xmlns:a16="http://schemas.microsoft.com/office/drawing/2014/main" id="{FDC92BE9-713E-7631-2343-909B43018F2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8" name="Rectangle 17"/>
          <p:cNvSpPr/>
          <p:nvPr/>
        </p:nvSpPr>
        <p:spPr>
          <a:xfrm>
            <a:off x="1337656" y="2370369"/>
            <a:ext cx="5323893" cy="400110"/>
          </a:xfrm>
          <a:prstGeom prst="rect">
            <a:avLst/>
          </a:prstGeom>
        </p:spPr>
        <p:txBody>
          <a:bodyPr wrap="none">
            <a:spAutoFit/>
          </a:bodyPr>
          <a:lstStyle/>
          <a:p>
            <a:r>
              <a:rPr lang="en-US" sz="2000" dirty="0">
                <a:hlinkClick r:id="rId5"/>
              </a:rPr>
              <a:t>https://files.eric.ed.gov/fulltext/ED621617.pdf </a:t>
            </a:r>
            <a:endParaRPr lang="el-GR" sz="2000" dirty="0"/>
          </a:p>
        </p:txBody>
      </p:sp>
      <p:sp>
        <p:nvSpPr>
          <p:cNvPr id="19" name="Rectangle 18"/>
          <p:cNvSpPr/>
          <p:nvPr/>
        </p:nvSpPr>
        <p:spPr>
          <a:xfrm>
            <a:off x="1337656" y="2926127"/>
            <a:ext cx="5408853" cy="400110"/>
          </a:xfrm>
          <a:prstGeom prst="rect">
            <a:avLst/>
          </a:prstGeom>
        </p:spPr>
        <p:txBody>
          <a:bodyPr wrap="none">
            <a:spAutoFit/>
          </a:bodyPr>
          <a:lstStyle/>
          <a:p>
            <a:r>
              <a:rPr lang="en-US" sz="2000" dirty="0">
                <a:hlinkClick r:id="rId6"/>
              </a:rPr>
              <a:t>https://files.eric.ed.gov/fulltext/EJ1311171.pdf </a:t>
            </a:r>
            <a:endParaRPr lang="el-GR" sz="2000" dirty="0"/>
          </a:p>
        </p:txBody>
      </p:sp>
      <p:sp>
        <p:nvSpPr>
          <p:cNvPr id="24" name="Rectangle 23"/>
          <p:cNvSpPr/>
          <p:nvPr/>
        </p:nvSpPr>
        <p:spPr>
          <a:xfrm>
            <a:off x="1337656" y="3481885"/>
            <a:ext cx="14179435" cy="400110"/>
          </a:xfrm>
          <a:prstGeom prst="rect">
            <a:avLst/>
          </a:prstGeom>
        </p:spPr>
        <p:txBody>
          <a:bodyPr wrap="square">
            <a:spAutoFit/>
          </a:bodyPr>
          <a:lstStyle/>
          <a:p>
            <a:r>
              <a:rPr lang="en-US" sz="2000" dirty="0">
                <a:hlinkClick r:id="rId7"/>
              </a:rPr>
              <a:t>(PDF) ΑΞΙΟΛΌΓΗΣΗ ΤΗΣ ΑΠΟΤΕΛΕΣΜΑΤΙΚΌΤΗΤΑΣ ΤΗΣ ΣΤΡΑΤΗΓΙΚΉΣ ΤΗΣ ΑΝΕΣΤΡΑΜΜΈΝΗΣ ΤΆΞΗΣ ΣΤΙΣ ΕΠΙΔΌΣΕΙΣ ΤΩΝ ΜΑΘΗΤΏΝ</a:t>
            </a:r>
            <a:endParaRPr lang="el-GR" sz="2000" dirty="0"/>
          </a:p>
        </p:txBody>
      </p:sp>
      <p:sp>
        <p:nvSpPr>
          <p:cNvPr id="25" name="Rectangle 24"/>
          <p:cNvSpPr/>
          <p:nvPr/>
        </p:nvSpPr>
        <p:spPr>
          <a:xfrm>
            <a:off x="1337656" y="4035665"/>
            <a:ext cx="5641288" cy="400110"/>
          </a:xfrm>
          <a:prstGeom prst="rect">
            <a:avLst/>
          </a:prstGeom>
        </p:spPr>
        <p:txBody>
          <a:bodyPr wrap="none">
            <a:spAutoFit/>
          </a:bodyPr>
          <a:lstStyle/>
          <a:p>
            <a:r>
              <a:rPr lang="en-US" sz="2000" dirty="0">
                <a:hlinkClick r:id="rId8"/>
              </a:rPr>
              <a:t>Αξιολογώντας την ανεστραμμένη τάξη | </a:t>
            </a:r>
            <a:r>
              <a:rPr lang="en-US" sz="2000" dirty="0" err="1">
                <a:hlinkClick r:id="rId8"/>
              </a:rPr>
              <a:t>SpringerLink</a:t>
            </a:r>
            <a:endParaRPr lang="el-GR" sz="2000" dirty="0"/>
          </a:p>
        </p:txBody>
      </p:sp>
    </p:spTree>
    <p:extLst>
      <p:ext uri="{BB962C8B-B14F-4D97-AF65-F5344CB8AC3E}">
        <p14:creationId xmlns:p14="http://schemas.microsoft.com/office/powerpoint/2010/main" val="212464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0"/>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de-DE" sz="6999" b="1" dirty="0">
                <a:solidFill>
                  <a:srgbClr val="033C5B"/>
                </a:solidFill>
                <a:sym typeface="Arial"/>
              </a:rPr>
              <a:t>Μαθησιακοί στόχοι</a:t>
            </a:r>
            <a:endParaRPr b="1" dirty="0"/>
          </a:p>
        </p:txBody>
      </p:sp>
      <p:sp>
        <p:nvSpPr>
          <p:cNvPr id="392" name="Google Shape;392;p30"/>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30"/>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30"/>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30"/>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30"/>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30"/>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30"/>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30"/>
          <p:cNvSpPr txBox="1"/>
          <p:nvPr/>
        </p:nvSpPr>
        <p:spPr>
          <a:xfrm>
            <a:off x="849425" y="3121837"/>
            <a:ext cx="7668000" cy="4832550"/>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3200" dirty="0">
                <a:solidFill>
                  <a:srgbClr val="121212"/>
                </a:solidFill>
                <a:latin typeface="HK Grotesk Light"/>
              </a:rPr>
              <a:t>Στο τέλος αυτής της ενότητας, οι συμμετέχοντες θα εί</a:t>
            </a:r>
            <a:r>
              <a:rPr lang="el-GR" sz="3200" dirty="0" err="1">
                <a:solidFill>
                  <a:srgbClr val="121212"/>
                </a:solidFill>
                <a:latin typeface="HK Grotesk Light"/>
              </a:rPr>
              <a:t>στε</a:t>
            </a:r>
            <a:r>
              <a:rPr lang="en-GB" sz="3200" dirty="0">
                <a:solidFill>
                  <a:srgbClr val="121212"/>
                </a:solidFill>
                <a:latin typeface="HK Grotesk Light"/>
              </a:rPr>
              <a:t> σε θέση να:</a:t>
            </a:r>
            <a:endParaRPr lang="en-US" sz="3200" dirty="0">
              <a:solidFill>
                <a:srgbClr val="121212"/>
              </a:solidFill>
              <a:latin typeface="HK Grotesk Light"/>
            </a:endParaRPr>
          </a:p>
          <a:p>
            <a:pPr marL="302259" marR="0" lvl="1" algn="l" rtl="0">
              <a:spcBef>
                <a:spcPts val="0"/>
              </a:spcBef>
              <a:spcAft>
                <a:spcPts val="0"/>
              </a:spcAft>
              <a:buClr>
                <a:srgbClr val="121212"/>
              </a:buClr>
              <a:buSzPts val="2400"/>
            </a:pPr>
            <a:endParaRPr lang="de-DE" sz="3200" dirty="0">
              <a:solidFill>
                <a:srgbClr val="121212"/>
              </a:solidFill>
            </a:endParaRPr>
          </a:p>
          <a:p>
            <a:pPr marL="645159" marR="0" lvl="1" indent="-342900" algn="l" rtl="0">
              <a:spcBef>
                <a:spcPts val="0"/>
              </a:spcBef>
              <a:spcAft>
                <a:spcPts val="0"/>
              </a:spcAft>
              <a:buClr>
                <a:srgbClr val="121212"/>
              </a:buClr>
              <a:buSzPts val="2400"/>
              <a:buFont typeface="Noto Sans Symbols"/>
              <a:buChar char="▪"/>
            </a:pPr>
            <a:r>
              <a:rPr lang="de-DE" sz="3200" b="0" i="0" u="none" strike="noStrike" cap="none" dirty="0">
                <a:solidFill>
                  <a:srgbClr val="121212"/>
                </a:solidFill>
                <a:sym typeface="Arial"/>
              </a:rPr>
              <a:t>Περιγράψε</a:t>
            </a:r>
            <a:r>
              <a:rPr lang="el-GR" sz="3200" b="0" i="0" u="none" strike="noStrike" cap="none" dirty="0">
                <a:solidFill>
                  <a:srgbClr val="121212"/>
                </a:solidFill>
                <a:sym typeface="Arial"/>
              </a:rPr>
              <a:t>τε</a:t>
            </a:r>
            <a:r>
              <a:rPr lang="de-DE" sz="3200" b="0" i="0" u="none" strike="noStrike" cap="none" dirty="0">
                <a:solidFill>
                  <a:srgbClr val="121212"/>
                </a:solidFill>
                <a:sym typeface="Arial"/>
              </a:rPr>
              <a:t> τα χαρακτηριστικά των διαμορφωτικών αξιολογήσεων </a:t>
            </a:r>
            <a:endParaRPr sz="3200" b="0" i="0" u="none" strike="noStrike" cap="none" dirty="0">
              <a:solidFill>
                <a:srgbClr val="121212"/>
              </a:solidFill>
              <a:sym typeface="Arial"/>
            </a:endParaRPr>
          </a:p>
          <a:p>
            <a:pPr marL="645159" marR="0" lvl="1" indent="-342900" algn="l" rtl="0">
              <a:spcBef>
                <a:spcPts val="1200"/>
              </a:spcBef>
              <a:spcAft>
                <a:spcPts val="0"/>
              </a:spcAft>
              <a:buClr>
                <a:srgbClr val="121212"/>
              </a:buClr>
              <a:buSzPts val="2400"/>
              <a:buFont typeface="Noto Sans Symbols"/>
              <a:buChar char="▪"/>
            </a:pPr>
            <a:r>
              <a:rPr lang="de-DE" sz="3200" b="0" i="0" u="none" strike="noStrike" cap="none" dirty="0">
                <a:solidFill>
                  <a:srgbClr val="121212"/>
                </a:solidFill>
                <a:sym typeface="Arial"/>
              </a:rPr>
              <a:t>Εξ</a:t>
            </a:r>
            <a:r>
              <a:rPr lang="el-GR" sz="3200" b="0" i="0" u="none" strike="noStrike" cap="none" dirty="0">
                <a:solidFill>
                  <a:srgbClr val="121212"/>
                </a:solidFill>
                <a:sym typeface="Arial"/>
              </a:rPr>
              <a:t>ασκηθείτε</a:t>
            </a:r>
            <a:r>
              <a:rPr lang="de-DE" sz="3200" b="0" i="0" u="none" strike="noStrike" cap="none" dirty="0">
                <a:solidFill>
                  <a:srgbClr val="121212"/>
                </a:solidFill>
                <a:sym typeface="Arial"/>
              </a:rPr>
              <a:t> στις διαμορφωτικές αξιολογήσεις ως μέσο παροχής ανατροφοδότησης </a:t>
            </a:r>
            <a:endParaRPr sz="3200" b="0" i="0" u="none" strike="noStrike" cap="none" dirty="0">
              <a:solidFill>
                <a:srgbClr val="121212"/>
              </a:solidFill>
              <a:sym typeface="Arial"/>
            </a:endParaRPr>
          </a:p>
          <a:p>
            <a:pPr marL="645159" marR="0" lvl="1" indent="-342900" algn="l" rtl="0">
              <a:spcBef>
                <a:spcPts val="1200"/>
              </a:spcBef>
              <a:spcAft>
                <a:spcPts val="0"/>
              </a:spcAft>
              <a:buClr>
                <a:srgbClr val="121212"/>
              </a:buClr>
              <a:buSzPts val="2400"/>
              <a:buFont typeface="Noto Sans Symbols"/>
              <a:buChar char="▪"/>
            </a:pPr>
            <a:r>
              <a:rPr lang="de-DE" sz="3200" b="0" i="0" u="none" strike="noStrike" cap="none" dirty="0">
                <a:solidFill>
                  <a:srgbClr val="121212"/>
                </a:solidFill>
                <a:sym typeface="Arial"/>
              </a:rPr>
              <a:t>Συντάσσ</a:t>
            </a:r>
            <a:r>
              <a:rPr lang="el-GR" sz="3200" b="0" i="0" u="none" strike="noStrike" cap="none" dirty="0" err="1">
                <a:solidFill>
                  <a:srgbClr val="121212"/>
                </a:solidFill>
                <a:sym typeface="Arial"/>
              </a:rPr>
              <a:t>ετε</a:t>
            </a:r>
            <a:r>
              <a:rPr lang="de-DE" sz="3200" b="0" i="0" u="none" strike="noStrike" cap="none" dirty="0">
                <a:solidFill>
                  <a:srgbClr val="121212"/>
                </a:solidFill>
                <a:sym typeface="Arial"/>
              </a:rPr>
              <a:t> στρατηγικές διαμορφωτικής αξιολόγησης κατά περίπτωση</a:t>
            </a:r>
            <a:endParaRPr sz="3200" b="0" i="0" u="none" strike="noStrike" cap="none" dirty="0">
              <a:solidFill>
                <a:srgbClr val="121212"/>
              </a:solidFill>
              <a:sym typeface="Arial"/>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4051" y="9220030"/>
            <a:ext cx="1287584" cy="4682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6" name="Google Shape;406;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7" name="Google Shape;407;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8" name="Google Shape;408;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9" name="Google Shape;409;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0" name="Google Shape;410;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1" name="Google Shape;411;p31"/>
          <p:cNvSpPr txBox="1"/>
          <p:nvPr/>
        </p:nvSpPr>
        <p:spPr>
          <a:xfrm>
            <a:off x="792000" y="1281850"/>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i="1" dirty="0">
                <a:solidFill>
                  <a:srgbClr val="033C5B"/>
                </a:solidFill>
              </a:rPr>
              <a:t>Γιατί είναι </a:t>
            </a:r>
            <a:r>
              <a:rPr lang="de-DE" sz="4000" b="0" i="1" u="none" strike="noStrike" cap="none" dirty="0">
                <a:solidFill>
                  <a:srgbClr val="033C5B"/>
                </a:solidFill>
                <a:sym typeface="Arial"/>
              </a:rPr>
              <a:t>σημαντική η διαμορφωτική αξιολόγηση στη μάθηση στην ανεστραμμένη τάξη;</a:t>
            </a:r>
            <a:endParaRPr sz="4000" b="0" i="1" u="none" strike="noStrike" cap="none" dirty="0">
              <a:solidFill>
                <a:srgbClr val="033C5B"/>
              </a:solidFill>
              <a:sym typeface="Arial"/>
            </a:endParaRPr>
          </a:p>
          <a:p>
            <a:pPr marL="0" marR="0" lvl="0" indent="0" algn="l" rtl="0">
              <a:spcBef>
                <a:spcPts val="0"/>
              </a:spcBef>
              <a:spcAft>
                <a:spcPts val="0"/>
              </a:spcAft>
              <a:buClr>
                <a:schemeClr val="dk1"/>
              </a:buClr>
              <a:buSzPts val="4000"/>
              <a:buFont typeface="Calibri"/>
              <a:buNone/>
            </a:pPr>
            <a:endParaRPr sz="4000" b="0" i="1" u="none" strike="noStrike" cap="none" dirty="0">
              <a:solidFill>
                <a:srgbClr val="033C5B"/>
              </a:solidFill>
              <a:sym typeface="Arial"/>
            </a:endParaRPr>
          </a:p>
        </p:txBody>
      </p:sp>
      <p:sp>
        <p:nvSpPr>
          <p:cNvPr id="415" name="Google Shape;415;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2296534326"/>
              </p:ext>
            </p:extLst>
          </p:nvPr>
        </p:nvGraphicFramePr>
        <p:xfrm>
          <a:off x="792000" y="2512913"/>
          <a:ext cx="15948000" cy="5914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47876" y="8960234"/>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B5B39890-0EE7-45C4-9ECF-FE37F977470C}"/>
                                            </p:graphicEl>
                                          </p:spTgt>
                                        </p:tgtEl>
                                        <p:attrNameLst>
                                          <p:attrName>style.visibility</p:attrName>
                                        </p:attrNameLst>
                                      </p:cBhvr>
                                      <p:to>
                                        <p:strVal val="visible"/>
                                      </p:to>
                                    </p:set>
                                    <p:anim calcmode="lin" valueType="num">
                                      <p:cBhvr additive="base">
                                        <p:cTn id="7" dur="500" fill="hold"/>
                                        <p:tgtEl>
                                          <p:spTgt spid="2">
                                            <p:graphicEl>
                                              <a:dgm id="{B5B39890-0EE7-45C4-9ECF-FE37F977470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B5B39890-0EE7-45C4-9ECF-FE37F977470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7D09E6AB-C02E-4885-9EA6-77B26CF58C0E}"/>
                                            </p:graphicEl>
                                          </p:spTgt>
                                        </p:tgtEl>
                                        <p:attrNameLst>
                                          <p:attrName>style.visibility</p:attrName>
                                        </p:attrNameLst>
                                      </p:cBhvr>
                                      <p:to>
                                        <p:strVal val="visible"/>
                                      </p:to>
                                    </p:set>
                                    <p:anim calcmode="lin" valueType="num">
                                      <p:cBhvr additive="base">
                                        <p:cTn id="13" dur="500" fill="hold"/>
                                        <p:tgtEl>
                                          <p:spTgt spid="2">
                                            <p:graphicEl>
                                              <a:dgm id="{7D09E6AB-C02E-4885-9EA6-77B26CF58C0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7D09E6AB-C02E-4885-9EA6-77B26CF58C0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330173FF-EA13-40C9-A1F5-A5C101FFF69F}"/>
                                            </p:graphicEl>
                                          </p:spTgt>
                                        </p:tgtEl>
                                        <p:attrNameLst>
                                          <p:attrName>style.visibility</p:attrName>
                                        </p:attrNameLst>
                                      </p:cBhvr>
                                      <p:to>
                                        <p:strVal val="visible"/>
                                      </p:to>
                                    </p:set>
                                    <p:anim calcmode="lin" valueType="num">
                                      <p:cBhvr additive="base">
                                        <p:cTn id="19" dur="500" fill="hold"/>
                                        <p:tgtEl>
                                          <p:spTgt spid="2">
                                            <p:graphicEl>
                                              <a:dgm id="{330173FF-EA13-40C9-A1F5-A5C101FFF69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330173FF-EA13-40C9-A1F5-A5C101FFF69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6258B1F8-4EF8-41FB-86BB-4122071EEC2F}"/>
                                            </p:graphicEl>
                                          </p:spTgt>
                                        </p:tgtEl>
                                        <p:attrNameLst>
                                          <p:attrName>style.visibility</p:attrName>
                                        </p:attrNameLst>
                                      </p:cBhvr>
                                      <p:to>
                                        <p:strVal val="visible"/>
                                      </p:to>
                                    </p:set>
                                    <p:anim calcmode="lin" valueType="num">
                                      <p:cBhvr additive="base">
                                        <p:cTn id="25" dur="500" fill="hold"/>
                                        <p:tgtEl>
                                          <p:spTgt spid="2">
                                            <p:graphicEl>
                                              <a:dgm id="{6258B1F8-4EF8-41FB-86BB-4122071EEC2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6258B1F8-4EF8-41FB-86BB-4122071EEC2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E3CC79EA-49B5-46D8-8C32-EF54C44AE323}"/>
                                            </p:graphicEl>
                                          </p:spTgt>
                                        </p:tgtEl>
                                        <p:attrNameLst>
                                          <p:attrName>style.visibility</p:attrName>
                                        </p:attrNameLst>
                                      </p:cBhvr>
                                      <p:to>
                                        <p:strVal val="visible"/>
                                      </p:to>
                                    </p:set>
                                    <p:anim calcmode="lin" valueType="num">
                                      <p:cBhvr additive="base">
                                        <p:cTn id="31" dur="500" fill="hold"/>
                                        <p:tgtEl>
                                          <p:spTgt spid="2">
                                            <p:graphicEl>
                                              <a:dgm id="{E3CC79EA-49B5-46D8-8C32-EF54C44AE32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E3CC79EA-49B5-46D8-8C32-EF54C44AE323}"/>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E718E9A7-A68A-4245-9DB4-5883927FE315}"/>
                                            </p:graphicEl>
                                          </p:spTgt>
                                        </p:tgtEl>
                                        <p:attrNameLst>
                                          <p:attrName>style.visibility</p:attrName>
                                        </p:attrNameLst>
                                      </p:cBhvr>
                                      <p:to>
                                        <p:strVal val="visible"/>
                                      </p:to>
                                    </p:set>
                                    <p:anim calcmode="lin" valueType="num">
                                      <p:cBhvr additive="base">
                                        <p:cTn id="37" dur="500" fill="hold"/>
                                        <p:tgtEl>
                                          <p:spTgt spid="2">
                                            <p:graphicEl>
                                              <a:dgm id="{E718E9A7-A68A-4245-9DB4-5883927FE31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E718E9A7-A68A-4245-9DB4-5883927FE31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6" name="Google Shape;406;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7" name="Google Shape;407;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8" name="Google Shape;408;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9" name="Google Shape;409;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0" name="Google Shape;410;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1" name="Google Shape;411;p31"/>
          <p:cNvSpPr txBox="1"/>
          <p:nvPr/>
        </p:nvSpPr>
        <p:spPr>
          <a:xfrm>
            <a:off x="11504834" y="4284627"/>
            <a:ext cx="47244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i="1" dirty="0">
                <a:solidFill>
                  <a:srgbClr val="033C5B"/>
                </a:solidFill>
              </a:rPr>
              <a:t>Παίξτε το βίντεο για ένα χάπι μάθησης 1 λεπτού</a:t>
            </a:r>
            <a:endParaRPr sz="4000" b="0" i="1" u="none" strike="noStrike" cap="none" dirty="0">
              <a:solidFill>
                <a:srgbClr val="033C5B"/>
              </a:solidFill>
              <a:sym typeface="Arial"/>
            </a:endParaRPr>
          </a:p>
          <a:p>
            <a:pPr marL="0" marR="0" lvl="0" indent="0" algn="l" rtl="0">
              <a:spcBef>
                <a:spcPts val="0"/>
              </a:spcBef>
              <a:spcAft>
                <a:spcPts val="0"/>
              </a:spcAft>
              <a:buClr>
                <a:schemeClr val="dk1"/>
              </a:buClr>
              <a:buSzPts val="4000"/>
              <a:buFont typeface="Calibri"/>
              <a:buNone/>
            </a:pPr>
            <a:endParaRPr sz="4000" b="0" i="1" u="none" strike="noStrike" cap="none" dirty="0">
              <a:solidFill>
                <a:srgbClr val="033C5B"/>
              </a:solidFill>
              <a:sym typeface="Arial"/>
            </a:endParaRPr>
          </a:p>
        </p:txBody>
      </p:sp>
      <p:sp>
        <p:nvSpPr>
          <p:cNvPr id="415" name="Google Shape;415;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3" name="Picture 2">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5261" y="2553988"/>
            <a:ext cx="9381959" cy="4829279"/>
          </a:xfrm>
          <a:prstGeom prst="rect">
            <a:avLst/>
          </a:prstGeom>
        </p:spPr>
      </p:pic>
      <p:grpSp>
        <p:nvGrpSpPr>
          <p:cNvPr id="5" name="Group 4"/>
          <p:cNvGrpSpPr/>
          <p:nvPr/>
        </p:nvGrpSpPr>
        <p:grpSpPr>
          <a:xfrm>
            <a:off x="10022672" y="6315150"/>
            <a:ext cx="1542954" cy="1990558"/>
            <a:chOff x="8843721" y="5669241"/>
            <a:chExt cx="1143631" cy="1286796"/>
          </a:xfrm>
        </p:grpSpPr>
        <p:sp>
          <p:nvSpPr>
            <p:cNvPr id="4" name="Isosceles Triangle 3"/>
            <p:cNvSpPr/>
            <p:nvPr/>
          </p:nvSpPr>
          <p:spPr>
            <a:xfrm rot="5400000">
              <a:off x="8772139" y="5740823"/>
              <a:ext cx="1286796" cy="114363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Isosceles Triangle 19"/>
            <p:cNvSpPr/>
            <p:nvPr/>
          </p:nvSpPr>
          <p:spPr>
            <a:xfrm rot="5400000">
              <a:off x="8995694" y="6024892"/>
              <a:ext cx="686797" cy="57963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Google Shape;385;p29">
            <a:extLst>
              <a:ext uri="{FF2B5EF4-FFF2-40B4-BE49-F238E27FC236}">
                <a16:creationId xmlns:a16="http://schemas.microsoft.com/office/drawing/2014/main" id="{99CB81D8-1AD4-1A55-DE44-6213605D8799}"/>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92333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3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3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3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5" name="Google Shape;425;p3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6" name="Google Shape;426;p3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7" name="Google Shape;427;p3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8" name="Google Shape;428;p32"/>
          <p:cNvSpPr txBox="1"/>
          <p:nvPr/>
        </p:nvSpPr>
        <p:spPr>
          <a:xfrm>
            <a:off x="792000" y="1548000"/>
            <a:ext cx="1218138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de-DE" sz="4000" dirty="0">
                <a:solidFill>
                  <a:srgbClr val="033C5B"/>
                </a:solidFill>
              </a:rPr>
              <a:t>Στόχοι </a:t>
            </a:r>
            <a:r>
              <a:rPr lang="de-DE" sz="4000" b="0" i="0" u="none" strike="noStrike" cap="none" dirty="0">
                <a:solidFill>
                  <a:srgbClr val="033C5B"/>
                </a:solidFill>
                <a:latin typeface="Arial"/>
                <a:ea typeface="Arial"/>
                <a:cs typeface="Arial"/>
                <a:sym typeface="Arial"/>
              </a:rPr>
              <a:t>της διαμορφωτικής αξιολόγησης </a:t>
            </a:r>
            <a:endParaRPr dirty="0"/>
          </a:p>
        </p:txBody>
      </p:sp>
      <p:sp>
        <p:nvSpPr>
          <p:cNvPr id="432" name="Google Shape;432;p3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3" name="Google Shape;433;p32"/>
          <p:cNvSpPr/>
          <p:nvPr/>
        </p:nvSpPr>
        <p:spPr>
          <a:xfrm>
            <a:off x="1152000" y="313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dirty="0"/>
              <a:t>Να </a:t>
            </a:r>
            <a:r>
              <a:rPr lang="de-DE" sz="2400" b="0" i="0" u="none" strike="noStrike" cap="none" dirty="0">
                <a:solidFill>
                  <a:srgbClr val="000000"/>
                </a:solidFill>
                <a:latin typeface="Arial"/>
                <a:ea typeface="Arial"/>
                <a:cs typeface="Arial"/>
                <a:sym typeface="Arial"/>
              </a:rPr>
              <a:t>μπορούν οι μαθητές να παρακολουθούν και να αναστοχάζονται σχετικά με την πρόοδο της μάθησής τους.</a:t>
            </a:r>
            <a:endParaRPr dirty="0"/>
          </a:p>
        </p:txBody>
      </p:sp>
      <p:sp>
        <p:nvSpPr>
          <p:cNvPr id="434" name="Google Shape;434;p32"/>
          <p:cNvSpPr/>
          <p:nvPr/>
        </p:nvSpPr>
        <p:spPr>
          <a:xfrm>
            <a:off x="792000" y="309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1</a:t>
            </a:r>
            <a:endParaRPr dirty="0"/>
          </a:p>
        </p:txBody>
      </p:sp>
      <p:sp>
        <p:nvSpPr>
          <p:cNvPr id="435" name="Google Shape;435;p32"/>
          <p:cNvSpPr/>
          <p:nvPr/>
        </p:nvSpPr>
        <p:spPr>
          <a:xfrm>
            <a:off x="1152000" y="457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Να επιτρέ</a:t>
            </a:r>
            <a:r>
              <a:rPr lang="el-GR" sz="2400" b="0" i="0" u="none" strike="noStrike" cap="none" dirty="0" err="1">
                <a:solidFill>
                  <a:srgbClr val="000000"/>
                </a:solidFill>
                <a:latin typeface="Arial"/>
                <a:ea typeface="Arial"/>
                <a:cs typeface="Arial"/>
                <a:sym typeface="Arial"/>
              </a:rPr>
              <a:t>πετα</a:t>
            </a:r>
            <a:r>
              <a:rPr lang="de-DE" sz="2400" b="0" i="0" u="none" strike="noStrike" cap="none" dirty="0">
                <a:solidFill>
                  <a:srgbClr val="000000"/>
                </a:solidFill>
                <a:latin typeface="Arial"/>
                <a:ea typeface="Arial"/>
                <a:cs typeface="Arial"/>
                <a:sym typeface="Arial"/>
              </a:rPr>
              <a:t>ι στους μαθητές να ελέγξουν τις γνώσεις και την κατανόησή τους και να εργαστούν ειδικά στις αδυναμίες τους.</a:t>
            </a:r>
            <a:endParaRPr dirty="0"/>
          </a:p>
        </p:txBody>
      </p:sp>
      <p:sp>
        <p:nvSpPr>
          <p:cNvPr id="436" name="Google Shape;436;p32"/>
          <p:cNvSpPr/>
          <p:nvPr/>
        </p:nvSpPr>
        <p:spPr>
          <a:xfrm>
            <a:off x="792000" y="453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2</a:t>
            </a:r>
            <a:endParaRPr dirty="0"/>
          </a:p>
        </p:txBody>
      </p:sp>
      <p:sp>
        <p:nvSpPr>
          <p:cNvPr id="437" name="Google Shape;437;p32"/>
          <p:cNvSpPr/>
          <p:nvPr/>
        </p:nvSpPr>
        <p:spPr>
          <a:xfrm>
            <a:off x="1152000" y="601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Ενθάρρυνση της ενεργητικής μάθησης, καθώς οι εκπαιδευόμενοι πρέπει να εφαρμόζουν και να αναθεωρούν συνεχώς τις γνώσεις τους.</a:t>
            </a:r>
            <a:endParaRPr dirty="0"/>
          </a:p>
        </p:txBody>
      </p:sp>
      <p:sp>
        <p:nvSpPr>
          <p:cNvPr id="438" name="Google Shape;438;p32"/>
          <p:cNvSpPr/>
          <p:nvPr/>
        </p:nvSpPr>
        <p:spPr>
          <a:xfrm>
            <a:off x="792000" y="597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3</a:t>
            </a:r>
            <a:endParaRPr dirty="0"/>
          </a:p>
        </p:txBody>
      </p:sp>
      <p:sp>
        <p:nvSpPr>
          <p:cNvPr id="439" name="Google Shape;439;p32"/>
          <p:cNvSpPr/>
          <p:nvPr/>
        </p:nvSpPr>
        <p:spPr>
          <a:xfrm>
            <a:off x="1152000" y="745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Να επιτρέπ</a:t>
            </a:r>
            <a:r>
              <a:rPr lang="el-GR" sz="2400" b="0" i="0" u="none" strike="noStrike" cap="none" dirty="0" err="1">
                <a:solidFill>
                  <a:srgbClr val="000000"/>
                </a:solidFill>
                <a:latin typeface="Arial"/>
                <a:ea typeface="Arial"/>
                <a:cs typeface="Arial"/>
                <a:sym typeface="Arial"/>
              </a:rPr>
              <a:t>εται</a:t>
            </a:r>
            <a:r>
              <a:rPr lang="de-DE" sz="2400" b="0" i="0" u="none" strike="noStrike" cap="none" dirty="0">
                <a:solidFill>
                  <a:srgbClr val="000000"/>
                </a:solidFill>
                <a:latin typeface="Arial"/>
                <a:ea typeface="Arial"/>
                <a:cs typeface="Arial"/>
                <a:sym typeface="Arial"/>
              </a:rPr>
              <a:t> στους εκπαιδευόμενους να θέτουν τους δικούς τους μαθησιακούς στόχους και να παρακολουθούν την πρόοδό τους.</a:t>
            </a:r>
            <a:endParaRPr dirty="0"/>
          </a:p>
        </p:txBody>
      </p:sp>
      <p:sp>
        <p:nvSpPr>
          <p:cNvPr id="440" name="Google Shape;440;p32"/>
          <p:cNvSpPr/>
          <p:nvPr/>
        </p:nvSpPr>
        <p:spPr>
          <a:xfrm>
            <a:off x="792000" y="741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4</a:t>
            </a:r>
            <a:endParaRPr dirty="0"/>
          </a:p>
        </p:txBody>
      </p:sp>
      <p:grpSp>
        <p:nvGrpSpPr>
          <p:cNvPr id="22" name="Group 21"/>
          <p:cNvGrpSpPr/>
          <p:nvPr/>
        </p:nvGrpSpPr>
        <p:grpSpPr>
          <a:xfrm>
            <a:off x="602293" y="8374276"/>
            <a:ext cx="17358880" cy="2331172"/>
            <a:chOff x="559140" y="8374275"/>
            <a:chExt cx="17358880" cy="2331172"/>
          </a:xfrm>
        </p:grpSpPr>
        <p:sp>
          <p:nvSpPr>
            <p:cNvPr id="23"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A062F25F-9907-2A45-E3C0-5DA76A6718E4}"/>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3"/>
                                        </p:tgtEl>
                                        <p:attrNameLst>
                                          <p:attrName>style.visibility</p:attrName>
                                        </p:attrNameLst>
                                      </p:cBhvr>
                                      <p:to>
                                        <p:strVal val="visible"/>
                                      </p:to>
                                    </p:set>
                                    <p:anim calcmode="lin" valueType="num">
                                      <p:cBhvr additive="base">
                                        <p:cTn id="7" dur="500" fill="hold"/>
                                        <p:tgtEl>
                                          <p:spTgt spid="433"/>
                                        </p:tgtEl>
                                        <p:attrNameLst>
                                          <p:attrName>ppt_x</p:attrName>
                                        </p:attrNameLst>
                                      </p:cBhvr>
                                      <p:tavLst>
                                        <p:tav tm="0">
                                          <p:val>
                                            <p:strVal val="#ppt_x"/>
                                          </p:val>
                                        </p:tav>
                                        <p:tav tm="100000">
                                          <p:val>
                                            <p:strVal val="#ppt_x"/>
                                          </p:val>
                                        </p:tav>
                                      </p:tavLst>
                                    </p:anim>
                                    <p:anim calcmode="lin" valueType="num">
                                      <p:cBhvr additive="base">
                                        <p:cTn id="8" dur="500" fill="hold"/>
                                        <p:tgtEl>
                                          <p:spTgt spid="4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5"/>
                                        </p:tgtEl>
                                        <p:attrNameLst>
                                          <p:attrName>style.visibility</p:attrName>
                                        </p:attrNameLst>
                                      </p:cBhvr>
                                      <p:to>
                                        <p:strVal val="visible"/>
                                      </p:to>
                                    </p:set>
                                    <p:anim calcmode="lin" valueType="num">
                                      <p:cBhvr additive="base">
                                        <p:cTn id="13" dur="500" fill="hold"/>
                                        <p:tgtEl>
                                          <p:spTgt spid="435"/>
                                        </p:tgtEl>
                                        <p:attrNameLst>
                                          <p:attrName>ppt_x</p:attrName>
                                        </p:attrNameLst>
                                      </p:cBhvr>
                                      <p:tavLst>
                                        <p:tav tm="0">
                                          <p:val>
                                            <p:strVal val="#ppt_x"/>
                                          </p:val>
                                        </p:tav>
                                        <p:tav tm="100000">
                                          <p:val>
                                            <p:strVal val="#ppt_x"/>
                                          </p:val>
                                        </p:tav>
                                      </p:tavLst>
                                    </p:anim>
                                    <p:anim calcmode="lin" valueType="num">
                                      <p:cBhvr additive="base">
                                        <p:cTn id="14" dur="500" fill="hold"/>
                                        <p:tgtEl>
                                          <p:spTgt spid="4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7"/>
                                        </p:tgtEl>
                                        <p:attrNameLst>
                                          <p:attrName>style.visibility</p:attrName>
                                        </p:attrNameLst>
                                      </p:cBhvr>
                                      <p:to>
                                        <p:strVal val="visible"/>
                                      </p:to>
                                    </p:set>
                                    <p:anim calcmode="lin" valueType="num">
                                      <p:cBhvr additive="base">
                                        <p:cTn id="19" dur="500" fill="hold"/>
                                        <p:tgtEl>
                                          <p:spTgt spid="437"/>
                                        </p:tgtEl>
                                        <p:attrNameLst>
                                          <p:attrName>ppt_x</p:attrName>
                                        </p:attrNameLst>
                                      </p:cBhvr>
                                      <p:tavLst>
                                        <p:tav tm="0">
                                          <p:val>
                                            <p:strVal val="#ppt_x"/>
                                          </p:val>
                                        </p:tav>
                                        <p:tav tm="100000">
                                          <p:val>
                                            <p:strVal val="#ppt_x"/>
                                          </p:val>
                                        </p:tav>
                                      </p:tavLst>
                                    </p:anim>
                                    <p:anim calcmode="lin" valueType="num">
                                      <p:cBhvr additive="base">
                                        <p:cTn id="20"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9"/>
                                        </p:tgtEl>
                                        <p:attrNameLst>
                                          <p:attrName>style.visibility</p:attrName>
                                        </p:attrNameLst>
                                      </p:cBhvr>
                                      <p:to>
                                        <p:strVal val="visible"/>
                                      </p:to>
                                    </p:set>
                                    <p:anim calcmode="lin" valueType="num">
                                      <p:cBhvr additive="base">
                                        <p:cTn id="25" dur="500" fill="hold"/>
                                        <p:tgtEl>
                                          <p:spTgt spid="439"/>
                                        </p:tgtEl>
                                        <p:attrNameLst>
                                          <p:attrName>ppt_x</p:attrName>
                                        </p:attrNameLst>
                                      </p:cBhvr>
                                      <p:tavLst>
                                        <p:tav tm="0">
                                          <p:val>
                                            <p:strVal val="#ppt_x"/>
                                          </p:val>
                                        </p:tav>
                                        <p:tav tm="100000">
                                          <p:val>
                                            <p:strVal val="#ppt_x"/>
                                          </p:val>
                                        </p:tav>
                                      </p:tavLst>
                                    </p:anim>
                                    <p:anim calcmode="lin" valueType="num">
                                      <p:cBhvr additive="base">
                                        <p:cTn id="26" dur="500" fill="hold"/>
                                        <p:tgtEl>
                                          <p:spTgt spid="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animBg="1"/>
      <p:bldP spid="435" grpId="0" animBg="1"/>
      <p:bldP spid="437" grpId="0" animBg="1"/>
      <p:bldP spid="4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3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3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3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9" name="Google Shape;449;p3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0" name="Google Shape;450;p3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1" name="Google Shape;451;p3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2" name="Google Shape;452;p33"/>
          <p:cNvSpPr txBox="1"/>
          <p:nvPr/>
        </p:nvSpPr>
        <p:spPr>
          <a:xfrm>
            <a:off x="4558612" y="167655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Οι 2 τύποι διαμορφωτικής αξιολόγησης </a:t>
            </a:r>
            <a:endParaRPr dirty="0"/>
          </a:p>
        </p:txBody>
      </p:sp>
      <p:sp>
        <p:nvSpPr>
          <p:cNvPr id="456" name="Google Shape;456;p3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7" name="Google Shape;457;p33"/>
          <p:cNvSpPr txBox="1"/>
          <p:nvPr/>
        </p:nvSpPr>
        <p:spPr>
          <a:xfrm>
            <a:off x="818920" y="2758423"/>
            <a:ext cx="7726758" cy="4096575"/>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000" b="1" i="1" u="none" strike="noStrike" cap="none" dirty="0">
                <a:solidFill>
                  <a:srgbClr val="000000"/>
                </a:solidFill>
                <a:effectLst>
                  <a:outerShdw blurRad="38100" dist="38100" dir="2700000" algn="tl">
                    <a:srgbClr val="000000">
                      <a:alpha val="43137"/>
                    </a:srgbClr>
                  </a:outerShdw>
                </a:effectLst>
                <a:sym typeface="Arial"/>
              </a:rPr>
              <a:t>Προφορική ανατροφοδότηση </a:t>
            </a:r>
            <a:r>
              <a:rPr lang="de-DE" sz="2000" b="0" i="1" u="none" strike="noStrike" cap="none" dirty="0">
                <a:solidFill>
                  <a:srgbClr val="000000"/>
                </a:solidFill>
                <a:effectLst>
                  <a:outerShdw blurRad="38100" dist="38100" dir="2700000" algn="tl">
                    <a:srgbClr val="000000">
                      <a:alpha val="43137"/>
                    </a:srgbClr>
                  </a:outerShdw>
                </a:effectLst>
                <a:sym typeface="Arial"/>
              </a:rPr>
              <a:t>κατά τη διάρκεια του μαθήματος: </a:t>
            </a:r>
            <a:endParaRPr sz="1200" i="1" dirty="0">
              <a:effectLst>
                <a:outerShdw blurRad="38100" dist="38100" dir="2700000" algn="tl">
                  <a:srgbClr val="000000">
                    <a:alpha val="43137"/>
                  </a:srgbClr>
                </a:outerShdw>
              </a:effectLst>
            </a:endParaRPr>
          </a:p>
          <a:p>
            <a:pPr marL="0" marR="0" lvl="0" indent="0" algn="ctr" rtl="0">
              <a:spcBef>
                <a:spcPts val="0"/>
              </a:spcBef>
              <a:spcAft>
                <a:spcPts val="0"/>
              </a:spcAft>
              <a:buClr>
                <a:schemeClr val="dk1"/>
              </a:buClr>
              <a:buSzPts val="2400"/>
              <a:buFont typeface="Calibri"/>
              <a:buNone/>
            </a:pPr>
            <a:endParaRPr sz="20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2400"/>
              <a:buFont typeface="Arial"/>
              <a:buNone/>
            </a:pPr>
            <a:r>
              <a:rPr lang="de-DE" sz="2000" b="0" i="0" u="none" strike="noStrike" cap="none" dirty="0">
                <a:solidFill>
                  <a:srgbClr val="000000"/>
                </a:solidFill>
                <a:latin typeface="Arial"/>
                <a:ea typeface="Arial"/>
                <a:cs typeface="Arial"/>
                <a:sym typeface="Arial"/>
              </a:rPr>
              <a:t>Οι εκπαιδευτικοί παρέχουν στους μαθητές προφορική ανατροφοδότηση σχετικά με την πρόοδο και τις επιδόσεις τους κατά τη διάρκεια των μαθημάτων.</a:t>
            </a:r>
            <a:endParaRPr sz="1200" dirty="0"/>
          </a:p>
          <a:p>
            <a:pPr marL="0" marR="0" lvl="0" indent="0" algn="ctr" rtl="0">
              <a:spcBef>
                <a:spcPts val="0"/>
              </a:spcBef>
              <a:spcAft>
                <a:spcPts val="0"/>
              </a:spcAft>
              <a:buClr>
                <a:schemeClr val="dk1"/>
              </a:buClr>
              <a:buSzPts val="2400"/>
              <a:buFont typeface="Calibri"/>
              <a:buNone/>
            </a:pPr>
            <a:endParaRPr sz="2000" dirty="0">
              <a:solidFill>
                <a:srgbClr val="000000"/>
              </a:solidFill>
              <a:latin typeface="Arial"/>
              <a:ea typeface="Arial"/>
              <a:cs typeface="Arial"/>
              <a:sym typeface="Arial"/>
            </a:endParaRPr>
          </a:p>
          <a:p>
            <a:pPr marL="0" marR="0" lvl="0" indent="0" algn="ctr" rtl="0">
              <a:spcBef>
                <a:spcPts val="0"/>
              </a:spcBef>
              <a:spcAft>
                <a:spcPts val="0"/>
              </a:spcAft>
              <a:buClr>
                <a:schemeClr val="dk1"/>
              </a:buClr>
              <a:buSzPts val="2400"/>
              <a:buFont typeface="Calibri"/>
              <a:buNone/>
            </a:pPr>
            <a:endParaRPr sz="20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2400"/>
              <a:buFont typeface="Arial"/>
              <a:buNone/>
            </a:pPr>
            <a:r>
              <a:rPr lang="de-DE" sz="2000" b="1" i="0" u="none" strike="noStrike" cap="none" dirty="0">
                <a:solidFill>
                  <a:srgbClr val="000000"/>
                </a:solidFill>
                <a:latin typeface="Arial"/>
                <a:ea typeface="Arial"/>
                <a:cs typeface="Arial"/>
                <a:sym typeface="Arial"/>
              </a:rPr>
              <a:t>Πλεονεκτήματα:</a:t>
            </a:r>
            <a:endParaRPr sz="1200" dirty="0"/>
          </a:p>
          <a:p>
            <a:pPr marL="0" marR="0" lvl="0" indent="0" algn="ctr" rtl="0">
              <a:spcBef>
                <a:spcPts val="0"/>
              </a:spcBef>
              <a:spcAft>
                <a:spcPts val="0"/>
              </a:spcAft>
              <a:buClr>
                <a:srgbClr val="000000"/>
              </a:buClr>
              <a:buSzPts val="2400"/>
              <a:buFont typeface="Arial"/>
              <a:buNone/>
            </a:pPr>
            <a:r>
              <a:rPr lang="de-DE" sz="2000" b="0" i="0" u="none" strike="noStrike" cap="none" dirty="0">
                <a:solidFill>
                  <a:srgbClr val="000000"/>
                </a:solidFill>
                <a:latin typeface="Arial"/>
                <a:ea typeface="Arial"/>
                <a:cs typeface="Arial"/>
                <a:sym typeface="Arial"/>
              </a:rPr>
              <a:t>Άμεση ανατροφοδότηση, άμεση αλληλεπίδραση μεταξύ καθηγητών και μαθητών, δυνατότητα διευκρίνισης ερωτήσεων και παρεξηγήσεων. </a:t>
            </a:r>
            <a:endParaRPr sz="1200" dirty="0"/>
          </a:p>
        </p:txBody>
      </p:sp>
      <p:sp>
        <p:nvSpPr>
          <p:cNvPr id="458" name="Google Shape;458;p33"/>
          <p:cNvSpPr txBox="1"/>
          <p:nvPr/>
        </p:nvSpPr>
        <p:spPr>
          <a:xfrm>
            <a:off x="9033164" y="2776955"/>
            <a:ext cx="7706836" cy="4096575"/>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000" b="1" i="1" u="none" strike="noStrike" cap="none" dirty="0">
                <a:solidFill>
                  <a:srgbClr val="000000"/>
                </a:solidFill>
                <a:effectLst>
                  <a:outerShdw blurRad="38100" dist="38100" dir="2700000" algn="tl">
                    <a:srgbClr val="000000">
                      <a:alpha val="43137"/>
                    </a:srgbClr>
                  </a:outerShdw>
                </a:effectLst>
                <a:latin typeface="Arial"/>
                <a:ea typeface="Arial"/>
                <a:cs typeface="Arial"/>
                <a:sym typeface="Arial"/>
              </a:rPr>
              <a:t>Γραπτές εργασίες και τεστ</a:t>
            </a:r>
            <a:endParaRPr sz="2000" b="1" i="1" u="none" strike="noStrike" cap="none" dirty="0">
              <a:solidFill>
                <a:srgbClr val="000000"/>
              </a:solidFill>
              <a:effectLst>
                <a:outerShdw blurRad="38100" dist="38100" dir="2700000" algn="tl">
                  <a:srgbClr val="000000">
                    <a:alpha val="43137"/>
                  </a:srgbClr>
                </a:outerShdw>
              </a:effectLst>
              <a:latin typeface="Arial"/>
              <a:ea typeface="Arial"/>
              <a:cs typeface="Arial"/>
              <a:sym typeface="Arial"/>
            </a:endParaRPr>
          </a:p>
          <a:p>
            <a:pPr marL="0" marR="0" lvl="0" indent="0" algn="ctr" rtl="0">
              <a:spcBef>
                <a:spcPts val="0"/>
              </a:spcBef>
              <a:spcAft>
                <a:spcPts val="0"/>
              </a:spcAft>
              <a:buClr>
                <a:schemeClr val="dk1"/>
              </a:buClr>
              <a:buSzPts val="2400"/>
              <a:buFont typeface="Calibri"/>
              <a:buNone/>
            </a:pPr>
            <a:endParaRPr sz="20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2400"/>
              <a:buFont typeface="Arial"/>
              <a:buNone/>
            </a:pPr>
            <a:r>
              <a:rPr lang="de-DE" sz="2000" b="0" i="0" u="none" strike="noStrike" cap="none" dirty="0">
                <a:solidFill>
                  <a:srgbClr val="000000"/>
                </a:solidFill>
                <a:latin typeface="Arial"/>
                <a:ea typeface="Arial"/>
                <a:cs typeface="Arial"/>
                <a:sym typeface="Arial"/>
              </a:rPr>
              <a:t>Οι εκπαιδευόμενοι ολοκληρώνουν γραπτές εργασίες ή τεστ για να ελέγξουν τις γνώσεις και την κατανόησή τους.</a:t>
            </a:r>
            <a:endParaRPr sz="20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Clr>
                <a:schemeClr val="dk1"/>
              </a:buClr>
              <a:buSzPts val="2400"/>
              <a:buFont typeface="Calibri"/>
              <a:buNone/>
            </a:pPr>
            <a:endParaRPr sz="20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Clr>
                <a:schemeClr val="dk1"/>
              </a:buClr>
              <a:buSzPts val="2400"/>
              <a:buFont typeface="Calibri"/>
              <a:buNone/>
            </a:pPr>
            <a:endParaRPr sz="2000" dirty="0">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2400"/>
              <a:buFont typeface="Arial"/>
              <a:buNone/>
            </a:pPr>
            <a:r>
              <a:rPr lang="de-DE" sz="2000" b="1" i="0" u="none" strike="noStrike" cap="none" dirty="0">
                <a:solidFill>
                  <a:srgbClr val="000000"/>
                </a:solidFill>
                <a:latin typeface="Arial"/>
                <a:ea typeface="Arial"/>
                <a:cs typeface="Arial"/>
                <a:sym typeface="Arial"/>
              </a:rPr>
              <a:t>Πλεονεκτήματα: </a:t>
            </a:r>
            <a:endParaRPr sz="1200" dirty="0"/>
          </a:p>
          <a:p>
            <a:pPr marL="0" marR="0" lvl="0" indent="0" algn="ctr" rtl="0">
              <a:spcBef>
                <a:spcPts val="0"/>
              </a:spcBef>
              <a:spcAft>
                <a:spcPts val="0"/>
              </a:spcAft>
              <a:buClr>
                <a:srgbClr val="000000"/>
              </a:buClr>
              <a:buSzPts val="2400"/>
              <a:buFont typeface="Arial"/>
              <a:buNone/>
            </a:pPr>
            <a:r>
              <a:rPr lang="de-DE" sz="2000" b="0" i="0" u="none" strike="noStrike" cap="none" dirty="0">
                <a:solidFill>
                  <a:srgbClr val="000000"/>
                </a:solidFill>
                <a:latin typeface="Arial"/>
                <a:ea typeface="Arial"/>
                <a:cs typeface="Arial"/>
                <a:sym typeface="Arial"/>
              </a:rPr>
              <a:t>Ευκαιρία για αυτοαναστοχασμό, εξατομικευμένος ρυθμός, ευκαιρία για στοχευμένη επανάληψη και εμπέδωση του μαθησιακού υλικού.</a:t>
            </a:r>
            <a:endParaRPr sz="20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2400"/>
              <a:buFont typeface="Calibri"/>
              <a:buNone/>
            </a:pPr>
            <a:endParaRPr sz="2000" b="0" i="0" u="none" strike="noStrike" cap="none" dirty="0">
              <a:solidFill>
                <a:srgbClr val="000000"/>
              </a:solidFill>
              <a:latin typeface="Arial"/>
              <a:ea typeface="Arial"/>
              <a:cs typeface="Arial"/>
              <a:sym typeface="Arial"/>
            </a:endParaRPr>
          </a:p>
        </p:txBody>
      </p:sp>
      <p:grpSp>
        <p:nvGrpSpPr>
          <p:cNvPr id="16" name="Group 15"/>
          <p:cNvGrpSpPr/>
          <p:nvPr/>
        </p:nvGrpSpPr>
        <p:grpSpPr>
          <a:xfrm>
            <a:off x="602293" y="8374276"/>
            <a:ext cx="17358880" cy="2331172"/>
            <a:chOff x="559140" y="8374275"/>
            <a:chExt cx="17358880" cy="2331172"/>
          </a:xfrm>
        </p:grpSpPr>
        <p:sp>
          <p:nvSpPr>
            <p:cNvPr id="17"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 name="Picture 19">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Rectangle 1"/>
          <p:cNvSpPr/>
          <p:nvPr/>
        </p:nvSpPr>
        <p:spPr>
          <a:xfrm>
            <a:off x="2078182" y="7283333"/>
            <a:ext cx="5597236" cy="830997"/>
          </a:xfrm>
          <a:prstGeom prst="rect">
            <a:avLst/>
          </a:prstGeom>
        </p:spPr>
        <p:txBody>
          <a:bodyPr wrap="square">
            <a:spAutoFit/>
          </a:bodyPr>
          <a:lstStyle/>
          <a:p>
            <a:pPr algn="ctr"/>
            <a:r>
              <a:rPr lang="en-US" sz="1600" dirty="0">
                <a:hlinkClick r:id="rId7"/>
              </a:rPr>
              <a:t>Δραστηριότητες μέσα στην τάξη και αξιολόγηση για την ανεστραμμένη τάξη | Κέντρο Διδακτικής Αριστείας | Πανεπιστήμιο του Waterloo</a:t>
            </a:r>
            <a:endParaRPr lang="el-GR" sz="1600" dirty="0"/>
          </a:p>
        </p:txBody>
      </p:sp>
      <p:sp>
        <p:nvSpPr>
          <p:cNvPr id="3" name="Rectangle 2"/>
          <p:cNvSpPr/>
          <p:nvPr/>
        </p:nvSpPr>
        <p:spPr>
          <a:xfrm>
            <a:off x="9286254" y="7315578"/>
            <a:ext cx="7200655" cy="523220"/>
          </a:xfrm>
          <a:prstGeom prst="rect">
            <a:avLst/>
          </a:prstGeom>
        </p:spPr>
        <p:txBody>
          <a:bodyPr wrap="square">
            <a:spAutoFit/>
          </a:bodyPr>
          <a:lstStyle/>
          <a:p>
            <a:pPr algn="ctr"/>
            <a:r>
              <a:rPr lang="en-US">
                <a:hlinkClick r:id="rId8"/>
              </a:rPr>
              <a:t>Διαδικτυακές δραστηριότητες και αξιολόγηση για την αναποδογυρισμένη τάξη | Κέντρο Διδακτικής Αριστείας | Πανεπιστήμιο του Waterloo</a:t>
            </a:r>
            <a:endParaRPr lang="el-GR"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5091" y="7524516"/>
            <a:ext cx="1789980" cy="1369606"/>
          </a:xfrm>
          <a:prstGeom prst="rect">
            <a:avLst/>
          </a:prstGeom>
        </p:spPr>
      </p:pic>
      <p:sp>
        <p:nvSpPr>
          <p:cNvPr id="5" name="Google Shape;385;p29">
            <a:extLst>
              <a:ext uri="{FF2B5EF4-FFF2-40B4-BE49-F238E27FC236}">
                <a16:creationId xmlns:a16="http://schemas.microsoft.com/office/drawing/2014/main" id="{1D6D45E4-476C-9159-EAB5-9F849DFED40B}"/>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3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3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6" name="Google Shape;466;p3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7" name="Google Shape;467;p3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8" name="Google Shape;468;p3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9" name="Google Shape;469;p3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0" name="Google Shape;470;p34"/>
          <p:cNvSpPr txBox="1"/>
          <p:nvPr/>
        </p:nvSpPr>
        <p:spPr>
          <a:xfrm>
            <a:off x="844238" y="1547262"/>
            <a:ext cx="15437234" cy="4302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Η σημασία της ανατροφοδότησης για τους μαθητές μέσω 2 σύντομων βίντεο</a:t>
            </a:r>
            <a:endParaRPr dirty="0"/>
          </a:p>
        </p:txBody>
      </p:sp>
      <p:sp>
        <p:nvSpPr>
          <p:cNvPr id="475" name="Google Shape;475;p3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3" name="Picture 2">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3505" y="2629269"/>
            <a:ext cx="7960495" cy="3630368"/>
          </a:xfrm>
          <a:prstGeom prst="rect">
            <a:avLst/>
          </a:prstGeom>
        </p:spPr>
      </p:pic>
      <p:pic>
        <p:nvPicPr>
          <p:cNvPr id="4" name="Picture 3">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98832" y="4533977"/>
            <a:ext cx="6707632" cy="3917013"/>
          </a:xfrm>
          <a:prstGeom prst="rect">
            <a:avLst/>
          </a:prstGeom>
        </p:spPr>
      </p:pic>
      <p:sp>
        <p:nvSpPr>
          <p:cNvPr id="2" name="Google Shape;385;p29">
            <a:extLst>
              <a:ext uri="{FF2B5EF4-FFF2-40B4-BE49-F238E27FC236}">
                <a16:creationId xmlns:a16="http://schemas.microsoft.com/office/drawing/2014/main" id="{EFD4742A-4E66-92AD-5574-B45E23C27001}"/>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06719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3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3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6" name="Google Shape;466;p3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7" name="Google Shape;467;p3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8" name="Google Shape;468;p3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9" name="Google Shape;469;p3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0" name="Google Shape;470;p34"/>
          <p:cNvSpPr txBox="1"/>
          <p:nvPr/>
        </p:nvSpPr>
        <p:spPr>
          <a:xfrm>
            <a:off x="792000" y="154800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Γιατί η ανατροφοδότηση είναι σημαντική για τους εκπαιδευόμενους;</a:t>
            </a:r>
            <a:endParaRPr dirty="0"/>
          </a:p>
        </p:txBody>
      </p:sp>
      <p:graphicFrame>
        <p:nvGraphicFramePr>
          <p:cNvPr id="2" name="Diagram 1"/>
          <p:cNvGraphicFramePr/>
          <p:nvPr>
            <p:extLst>
              <p:ext uri="{D42A27DB-BD31-4B8C-83A1-F6EECF244321}">
                <p14:modId xmlns:p14="http://schemas.microsoft.com/office/powerpoint/2010/main" val="3362207331"/>
              </p:ext>
            </p:extLst>
          </p:nvPr>
        </p:nvGraphicFramePr>
        <p:xfrm>
          <a:off x="792000" y="3132000"/>
          <a:ext cx="15948000" cy="435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75" name="Google Shape;475;p3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3" name="Google Shape;385;p29">
            <a:extLst>
              <a:ext uri="{FF2B5EF4-FFF2-40B4-BE49-F238E27FC236}">
                <a16:creationId xmlns:a16="http://schemas.microsoft.com/office/drawing/2014/main" id="{54C595B2-110A-C293-EC1B-2C7701311560}"/>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FED2CBBB-B317-4654-B124-5525EA054EB6}"/>
                                            </p:graphicEl>
                                          </p:spTgt>
                                        </p:tgtEl>
                                        <p:attrNameLst>
                                          <p:attrName>style.visibility</p:attrName>
                                        </p:attrNameLst>
                                      </p:cBhvr>
                                      <p:to>
                                        <p:strVal val="visible"/>
                                      </p:to>
                                    </p:set>
                                    <p:anim calcmode="lin" valueType="num">
                                      <p:cBhvr additive="base">
                                        <p:cTn id="7" dur="500" fill="hold"/>
                                        <p:tgtEl>
                                          <p:spTgt spid="2">
                                            <p:graphicEl>
                                              <a:dgm id="{FED2CBBB-B317-4654-B124-5525EA054EB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FED2CBBB-B317-4654-B124-5525EA054EB6}"/>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dgm id="{8B22B6F3-4862-438D-A77D-DB61D6E1901D}"/>
                                            </p:graphicEl>
                                          </p:spTgt>
                                        </p:tgtEl>
                                        <p:attrNameLst>
                                          <p:attrName>style.visibility</p:attrName>
                                        </p:attrNameLst>
                                      </p:cBhvr>
                                      <p:to>
                                        <p:strVal val="visible"/>
                                      </p:to>
                                    </p:set>
                                    <p:anim calcmode="lin" valueType="num">
                                      <p:cBhvr additive="base">
                                        <p:cTn id="13" dur="500" fill="hold"/>
                                        <p:tgtEl>
                                          <p:spTgt spid="2">
                                            <p:graphicEl>
                                              <a:dgm id="{8B22B6F3-4862-438D-A77D-DB61D6E1901D}"/>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8B22B6F3-4862-438D-A77D-DB61D6E1901D}"/>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graphicEl>
                                              <a:dgm id="{0A95C222-D23C-4488-A17C-CD7CFE770E14}"/>
                                            </p:graphicEl>
                                          </p:spTgt>
                                        </p:tgtEl>
                                        <p:attrNameLst>
                                          <p:attrName>style.visibility</p:attrName>
                                        </p:attrNameLst>
                                      </p:cBhvr>
                                      <p:to>
                                        <p:strVal val="visible"/>
                                      </p:to>
                                    </p:set>
                                    <p:anim calcmode="lin" valueType="num">
                                      <p:cBhvr additive="base">
                                        <p:cTn id="19" dur="500" fill="hold"/>
                                        <p:tgtEl>
                                          <p:spTgt spid="2">
                                            <p:graphicEl>
                                              <a:dgm id="{0A95C222-D23C-4488-A17C-CD7CFE770E14}"/>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0A95C222-D23C-4488-A17C-CD7CFE770E14}"/>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graphicEl>
                                              <a:dgm id="{8A4F4195-554E-48E5-835D-A0757905B082}"/>
                                            </p:graphicEl>
                                          </p:spTgt>
                                        </p:tgtEl>
                                        <p:attrNameLst>
                                          <p:attrName>style.visibility</p:attrName>
                                        </p:attrNameLst>
                                      </p:cBhvr>
                                      <p:to>
                                        <p:strVal val="visible"/>
                                      </p:to>
                                    </p:set>
                                    <p:anim calcmode="lin" valueType="num">
                                      <p:cBhvr additive="base">
                                        <p:cTn id="25" dur="500" fill="hold"/>
                                        <p:tgtEl>
                                          <p:spTgt spid="2">
                                            <p:graphicEl>
                                              <a:dgm id="{8A4F4195-554E-48E5-835D-A0757905B082}"/>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8A4F4195-554E-48E5-835D-A0757905B082}"/>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graphicEl>
                                              <a:dgm id="{64F7BE13-4B8C-40FD-A146-EA211F37A118}"/>
                                            </p:graphicEl>
                                          </p:spTgt>
                                        </p:tgtEl>
                                        <p:attrNameLst>
                                          <p:attrName>style.visibility</p:attrName>
                                        </p:attrNameLst>
                                      </p:cBhvr>
                                      <p:to>
                                        <p:strVal val="visible"/>
                                      </p:to>
                                    </p:set>
                                    <p:anim calcmode="lin" valueType="num">
                                      <p:cBhvr additive="base">
                                        <p:cTn id="31" dur="500" fill="hold"/>
                                        <p:tgtEl>
                                          <p:spTgt spid="2">
                                            <p:graphicEl>
                                              <a:dgm id="{64F7BE13-4B8C-40FD-A146-EA211F37A11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64F7BE13-4B8C-40FD-A146-EA211F37A118}"/>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graphicEl>
                                              <a:dgm id="{33AD81FE-61A2-42B6-87A2-EE582C5A343B}"/>
                                            </p:graphicEl>
                                          </p:spTgt>
                                        </p:tgtEl>
                                        <p:attrNameLst>
                                          <p:attrName>style.visibility</p:attrName>
                                        </p:attrNameLst>
                                      </p:cBhvr>
                                      <p:to>
                                        <p:strVal val="visible"/>
                                      </p:to>
                                    </p:set>
                                    <p:anim calcmode="lin" valueType="num">
                                      <p:cBhvr additive="base">
                                        <p:cTn id="37" dur="500" fill="hold"/>
                                        <p:tgtEl>
                                          <p:spTgt spid="2">
                                            <p:graphicEl>
                                              <a:dgm id="{33AD81FE-61A2-42B6-87A2-EE582C5A343B}"/>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graphicEl>
                                              <a:dgm id="{33AD81FE-61A2-42B6-87A2-EE582C5A343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3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3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6" name="Google Shape;466;p3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7" name="Google Shape;467;p3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8" name="Google Shape;468;p3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9" name="Google Shape;469;p3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5" name="Google Shape;475;p3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Rectangle 1"/>
          <p:cNvSpPr/>
          <p:nvPr/>
        </p:nvSpPr>
        <p:spPr>
          <a:xfrm>
            <a:off x="2701456" y="1873579"/>
            <a:ext cx="5779146" cy="400110"/>
          </a:xfrm>
          <a:prstGeom prst="rect">
            <a:avLst/>
          </a:prstGeom>
        </p:spPr>
        <p:txBody>
          <a:bodyPr wrap="none">
            <a:spAutoFit/>
          </a:bodyPr>
          <a:lstStyle/>
          <a:p>
            <a:r>
              <a:rPr lang="en-US" sz="2000" dirty="0">
                <a:hlinkClick r:id="rId7"/>
              </a:rPr>
              <a:t>Επίδραση στη μάθηση - Η σημασία της ανατροφοδότησης</a:t>
            </a:r>
            <a:endParaRPr lang="el-GR" sz="2000"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920" y="2533635"/>
            <a:ext cx="10021168" cy="5883150"/>
          </a:xfrm>
          <a:prstGeom prst="rect">
            <a:avLst/>
          </a:prstGeom>
        </p:spPr>
      </p:pic>
      <p:sp>
        <p:nvSpPr>
          <p:cNvPr id="6" name="TextBox 5"/>
          <p:cNvSpPr txBox="1"/>
          <p:nvPr/>
        </p:nvSpPr>
        <p:spPr>
          <a:xfrm>
            <a:off x="11507606" y="4456758"/>
            <a:ext cx="5317373" cy="1384995"/>
          </a:xfrm>
          <a:prstGeom prst="rect">
            <a:avLst/>
          </a:prstGeom>
          <a:noFill/>
        </p:spPr>
        <p:txBody>
          <a:bodyPr wrap="square" rtlCol="0">
            <a:spAutoFit/>
          </a:bodyPr>
          <a:lstStyle/>
          <a:p>
            <a:r>
              <a:rPr lang="en-US" sz="2800" i="1" dirty="0"/>
              <a:t>...το μεγαλύτερο όφελος είναι η αξιολόγηση ως ανατροφοδότηση των εκπαιδευτικών σχετικά με τον αντίκτυπό τους...</a:t>
            </a:r>
            <a:endParaRPr lang="el-GR" sz="2800" i="1" dirty="0"/>
          </a:p>
        </p:txBody>
      </p:sp>
      <p:sp>
        <p:nvSpPr>
          <p:cNvPr id="3" name="Google Shape;385;p29">
            <a:extLst>
              <a:ext uri="{FF2B5EF4-FFF2-40B4-BE49-F238E27FC236}">
                <a16:creationId xmlns:a16="http://schemas.microsoft.com/office/drawing/2014/main" id="{6E066A4B-FE5E-8E0D-91DA-0D3EFD0CB85C}"/>
              </a:ext>
            </a:extLst>
          </p:cNvPr>
          <p:cNvSpPr txBox="1"/>
          <p:nvPr/>
        </p:nvSpPr>
        <p:spPr>
          <a:xfrm>
            <a:off x="5591029" y="8960235"/>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97963511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2541</Words>
  <Application>Microsoft Office PowerPoint</Application>
  <PresentationFormat>Custom</PresentationFormat>
  <Paragraphs>143</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vt:lpstr>
      <vt:lpstr>Calibri</vt:lpstr>
      <vt:lpstr>HK Grotesk Bold</vt:lpstr>
      <vt:lpstr>HK Grotesk Light</vt:lpstr>
      <vt:lpstr>Noto Sans Symbols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stsal</dc:creator>
  <cp:keywords>, docId:18584484C08D3B8408B1982D40F7F24C</cp:keywords>
  <cp:lastModifiedBy>Sotiria Tsalamani</cp:lastModifiedBy>
  <cp:revision>18</cp:revision>
  <dcterms:modified xsi:type="dcterms:W3CDTF">2024-11-09T11:38:19Z</dcterms:modified>
</cp:coreProperties>
</file>