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fWsg1KCisSou0mDvJadIyB+Q1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1" name="Google Shape;6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a:spLocks noGrp="1"/>
          </p:cNvSpPr>
          <p:nvPr>
            <p:ph type="pic" idx="2"/>
          </p:nvPr>
        </p:nvSpPr>
        <p:spPr>
          <a:xfrm>
            <a:off x="1792288" y="612775"/>
            <a:ext cx="5486400" cy="4114800"/>
          </a:xfrm>
          <a:prstGeom prst="rect">
            <a:avLst/>
          </a:prstGeom>
          <a:noFill/>
          <a:ln>
            <a:noFill/>
          </a:ln>
        </p:spPr>
      </p:sp>
      <p:sp>
        <p:nvSpPr>
          <p:cNvPr id="58" name="Google Shape;5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fortresslearning.edu.au/blog/assessing-knowledge-in-vet" TargetMode="External"/><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youtube.com/watch?v=c08Xdo7IA9w" TargetMode="External"/><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frontiersin.org/journals/psychology/articles/10.3389/fpsyg.2022.912568/full" TargetMode="External"/><Relationship Id="rId4" Type="http://schemas.openxmlformats.org/officeDocument/2006/relationships/hyperlink" Target="https://www.facultyfocus.com/articles/blended-flipped-learning/four-assessment-strategies-for-the-flipped-learning-environme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6.png"/><Relationship Id="rId7" Type="http://schemas.openxmlformats.org/officeDocument/2006/relationships/hyperlink" Target="https://www.oecd-ilibrary.org/docserver/e26636eb-en.pdf?expires=1729711695&amp;id=id&amp;accname=guest&amp;checksum=268B26D8F5D3B778E97EAD9ABF474C8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aheg.com.au/formative-vs-summative-assessment-a-comparison/" TargetMode="External"/><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p:nvPr/>
        </p:nvSpPr>
        <p:spPr>
          <a:xfrm>
            <a:off x="1028700" y="2746151"/>
            <a:ext cx="9774167"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de-DE" sz="4000" b="1" i="0" u="none" strike="noStrike" cap="none" dirty="0">
                <a:solidFill>
                  <a:srgbClr val="FB8709"/>
                </a:solidFill>
                <a:latin typeface="Arial"/>
                <a:ea typeface="Arial"/>
                <a:cs typeface="Arial"/>
                <a:sym typeface="Arial"/>
              </a:rPr>
              <a:t>Ενότητα 6: Αξιολόγηση της μάθησης σε μια ανεστραμμένη τάξη: Αξιολόγηση και βελτίωση της διαδικασίας εφαρμογής</a:t>
            </a:r>
            <a:endParaRPr sz="1200" b="1" dirty="0"/>
          </a:p>
          <a:p>
            <a:pPr marL="0" marR="0" lvl="0" indent="0" algn="l" rtl="0">
              <a:lnSpc>
                <a:spcPct val="100000"/>
              </a:lnSpc>
              <a:spcBef>
                <a:spcPts val="0"/>
              </a:spcBef>
              <a:spcAft>
                <a:spcPts val="0"/>
              </a:spcAft>
              <a:buNone/>
            </a:pPr>
            <a:r>
              <a:rPr lang="el-GR" sz="4000" b="1" dirty="0">
                <a:solidFill>
                  <a:srgbClr val="053249"/>
                </a:solidFill>
              </a:rPr>
              <a:t>Μάθημα </a:t>
            </a:r>
            <a:r>
              <a:rPr lang="de-DE" sz="4000" b="1" i="0" u="none" strike="noStrike" cap="none" dirty="0">
                <a:solidFill>
                  <a:srgbClr val="053249"/>
                </a:solidFill>
                <a:latin typeface="Arial"/>
                <a:ea typeface="Arial"/>
                <a:cs typeface="Arial"/>
                <a:sym typeface="Arial"/>
              </a:rPr>
              <a:t>1 </a:t>
            </a:r>
            <a:r>
              <a:rPr lang="de-DE" sz="4000" b="1" i="0" u="none" strike="noStrike" cap="none" dirty="0">
                <a:solidFill>
                  <a:srgbClr val="033C5B"/>
                </a:solidFill>
                <a:latin typeface="Arial"/>
                <a:ea typeface="Arial"/>
                <a:cs typeface="Arial"/>
                <a:sym typeface="Arial"/>
              </a:rPr>
              <a:t>Αξιολόγηση σε μια ανεστραμμένη τάξη</a:t>
            </a:r>
            <a:endParaRPr sz="4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4000" b="1" i="0" u="none" strike="noStrike" cap="none" dirty="0">
              <a:solidFill>
                <a:srgbClr val="0532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0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000" b="1" i="0" u="none" strike="noStrike" cap="none" dirty="0">
              <a:solidFill>
                <a:srgbClr val="FB8709"/>
              </a:solidFill>
              <a:latin typeface="Arial"/>
              <a:ea typeface="Arial"/>
              <a:cs typeface="Arial"/>
              <a:sym typeface="Arial"/>
            </a:endParaRPr>
          </a:p>
        </p:txBody>
      </p:sp>
      <p:sp>
        <p:nvSpPr>
          <p:cNvPr id="79" name="Google Shape;79;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de-DE" sz="3499" b="0" i="0" u="none" strike="noStrike" cap="none">
                <a:solidFill>
                  <a:srgbClr val="053249"/>
                </a:solidFill>
                <a:latin typeface="Arial"/>
                <a:ea typeface="Arial"/>
                <a:cs typeface="Arial"/>
                <a:sym typeface="Arial"/>
              </a:rPr>
              <a:t>CollaboratiVET Πρόγραμμα σπουδών για καθηγητές/εκπαιδευτές/εκπαιδευτικούς ΕΕΚ </a:t>
            </a: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4288351" y="8785619"/>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200" b="0" i="0" u="none" strike="noStrike" cap="none" dirty="0">
              <a:solidFill>
                <a:srgbClr val="121212"/>
              </a:solidFill>
              <a:latin typeface="Arial"/>
              <a:ea typeface="Arial"/>
              <a:cs typeface="Arial"/>
              <a:sym typeface="Arial"/>
            </a:endParaRPr>
          </a:p>
        </p:txBody>
      </p:sp>
      <p:pic>
        <p:nvPicPr>
          <p:cNvPr id="86" name="Google Shape;86;p1"/>
          <p:cNvPicPr preferRelativeResize="0"/>
          <p:nvPr/>
        </p:nvPicPr>
        <p:blipFill rotWithShape="1">
          <a:blip r:embed="rId5">
            <a:alphaModFix/>
          </a:blip>
          <a:srcRect/>
          <a:stretch/>
        </p:blipFill>
        <p:spPr>
          <a:xfrm>
            <a:off x="17198817" y="967988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A9BBECA9-DC81-D8EF-27FF-A7E7D2B440A1}"/>
              </a:ext>
            </a:extLst>
          </p:cNvPr>
          <p:cNvPicPr>
            <a:picLocks noChangeAspect="1"/>
          </p:cNvPicPr>
          <p:nvPr/>
        </p:nvPicPr>
        <p:blipFill>
          <a:blip r:embed="rId6"/>
          <a:srcRect r="59736" b="14882"/>
          <a:stretch/>
        </p:blipFill>
        <p:spPr>
          <a:xfrm>
            <a:off x="11244690" y="1714634"/>
            <a:ext cx="5611020" cy="667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1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10"/>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Συνοπτικές αξιολογήσεις στην ΕΕΚ</a:t>
            </a:r>
            <a:endParaRPr sz="4000" b="1" i="0" u="none" strike="noStrike" cap="none">
              <a:solidFill>
                <a:srgbClr val="033C5B"/>
              </a:solidFill>
              <a:latin typeface="Arial"/>
              <a:ea typeface="Arial"/>
              <a:cs typeface="Arial"/>
              <a:sym typeface="Arial"/>
            </a:endParaRPr>
          </a:p>
        </p:txBody>
      </p:sp>
      <p:sp>
        <p:nvSpPr>
          <p:cNvPr id="275" name="Google Shape;275;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9" name="Google Shape;279;p10"/>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80" name="Google Shape;280;p10"/>
          <p:cNvSpPr txBox="1"/>
          <p:nvPr/>
        </p:nvSpPr>
        <p:spPr>
          <a:xfrm>
            <a:off x="409460" y="2499251"/>
            <a:ext cx="8631766" cy="4246914"/>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Στην περίπτωση της </a:t>
            </a:r>
            <a:r>
              <a:rPr lang="de-DE" sz="2400" b="1" i="0" u="none" strike="noStrike" cap="none">
                <a:solidFill>
                  <a:srgbClr val="121212"/>
                </a:solidFill>
                <a:latin typeface="Arial"/>
                <a:ea typeface="Arial"/>
                <a:cs typeface="Arial"/>
                <a:sym typeface="Arial"/>
              </a:rPr>
              <a:t>αθροιστικής αξιολόγησης (αξιολόγηση της μάθησης), </a:t>
            </a:r>
            <a:r>
              <a:rPr lang="de-DE" sz="2400" b="0" i="0" u="none" strike="noStrike" cap="none">
                <a:solidFill>
                  <a:srgbClr val="121212"/>
                </a:solidFill>
                <a:latin typeface="Arial"/>
                <a:ea typeface="Arial"/>
                <a:cs typeface="Arial"/>
                <a:sym typeface="Arial"/>
              </a:rPr>
              <a:t>οι αξιολογήσεις χρησιμοποιούνται για τη μέτρηση των επιτευχθέντων μαθησιακών αποτελεσμάτων και για την έκδοση συνοπτικής κρίσης, όπως η </a:t>
            </a:r>
            <a:r>
              <a:rPr lang="de-DE" sz="2400" b="1" i="0" u="none" strike="noStrike" cap="none">
                <a:solidFill>
                  <a:srgbClr val="121212"/>
                </a:solidFill>
                <a:latin typeface="Arial"/>
                <a:ea typeface="Arial"/>
                <a:cs typeface="Arial"/>
                <a:sym typeface="Arial"/>
              </a:rPr>
              <a:t>προαγωγή στην επόμενη τάξη ή η πιστοποίηση</a:t>
            </a:r>
            <a:r>
              <a:rPr lang="de-DE" sz="2400" b="0" i="0" u="none" strike="noStrike" cap="none">
                <a:solidFill>
                  <a:srgbClr val="121212"/>
                </a:solidFill>
                <a:latin typeface="Arial"/>
                <a:ea typeface="Arial"/>
                <a:cs typeface="Arial"/>
                <a:sym typeface="Arial"/>
              </a:rPr>
              <a:t>.</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Σε συστήματα όπου οι αθροιστικές αξιολογήσεις υψηλού επιπέδου (όπως οι εξετάσεις πιστοποίησης) είναι ο πρωταρχικός καθοριστικός παράγοντας για την εξέλιξη ή την απόκτηση προσόντων, υπάρχει η τάση τόσο η διδασκαλία όσο και η μάθηση να επικεντρώνονται στις εξετάσεις. </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Αυτό σημαίνει ότι αντί να καλύπτεται όλο το εύρος του προγράμματος σπουδών της επαγγελματικής εκπαίδευσης, η διδασκαλία μπορεί να επικεντρώνεται κυρίως στο περιεχόμενο που είναι πιθανότερο να εμφανιστεί στις τελικές εξετάσεις.</a:t>
            </a:r>
            <a:endParaRPr sz="2400" b="0" i="0" u="none" strike="noStrike" cap="none">
              <a:solidFill>
                <a:srgbClr val="121212"/>
              </a:solidFill>
              <a:latin typeface="Arial"/>
              <a:ea typeface="Arial"/>
              <a:cs typeface="Arial"/>
              <a:sym typeface="Arial"/>
            </a:endParaRPr>
          </a:p>
        </p:txBody>
      </p:sp>
      <p:pic>
        <p:nvPicPr>
          <p:cNvPr id="281" name="Google Shape;281;p10" descr="A group of people in a lab coat&#10;&#10;Description automatically generated"/>
          <p:cNvPicPr preferRelativeResize="0"/>
          <p:nvPr/>
        </p:nvPicPr>
        <p:blipFill rotWithShape="1">
          <a:blip r:embed="rId7">
            <a:alphaModFix/>
          </a:blip>
          <a:srcRect/>
          <a:stretch/>
        </p:blipFill>
        <p:spPr>
          <a:xfrm>
            <a:off x="9257851" y="2176812"/>
            <a:ext cx="8427855" cy="5267410"/>
          </a:xfrm>
          <a:prstGeom prst="rect">
            <a:avLst/>
          </a:prstGeom>
          <a:noFill/>
          <a:ln>
            <a:noFill/>
          </a:ln>
        </p:spPr>
      </p:pic>
      <p:sp>
        <p:nvSpPr>
          <p:cNvPr id="282" name="Google Shape;282;p10"/>
          <p:cNvSpPr txBox="1"/>
          <p:nvPr/>
        </p:nvSpPr>
        <p:spPr>
          <a:xfrm>
            <a:off x="10085688" y="7488258"/>
            <a:ext cx="92495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Πηγή εικόνας: </a:t>
            </a:r>
            <a:r>
              <a:rPr lang="de-DE" sz="14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//www.fortresslearning.edu.au/blog/assessing-knowledge-in-vet </a:t>
            </a:r>
            <a:endParaRPr sz="1400" b="0" i="1" u="none" strike="noStrike" cap="none">
              <a:solidFill>
                <a:srgbClr val="000000"/>
              </a:solidFill>
              <a:latin typeface="Arial"/>
              <a:ea typeface="Arial"/>
              <a:cs typeface="Arial"/>
              <a:sym typeface="Arial"/>
            </a:endParaRPr>
          </a:p>
        </p:txBody>
      </p:sp>
      <p:sp>
        <p:nvSpPr>
          <p:cNvPr id="2" name="Google Shape;116;p3">
            <a:extLst>
              <a:ext uri="{FF2B5EF4-FFF2-40B4-BE49-F238E27FC236}">
                <a16:creationId xmlns:a16="http://schemas.microsoft.com/office/drawing/2014/main" id="{81766623-E2D2-E73C-132F-46E264F00BA2}"/>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 name="Google Shape;288;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 name="Google Shape;289;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 name="Google Shape;290;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 name="Google Shape;291;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 name="Google Shape;292;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 name="Google Shape;293;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 name="Google Shape;294;p1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1" i="0" u="none" strike="noStrike" cap="none">
                <a:solidFill>
                  <a:srgbClr val="033C5B"/>
                </a:solidFill>
                <a:latin typeface="Arial"/>
                <a:ea typeface="Arial"/>
                <a:cs typeface="Arial"/>
                <a:sym typeface="Arial"/>
              </a:rPr>
              <a:t>Αξιολόγηση των γνώσεων μετά την εφαρμογή της μάθησης στην ανεστραμμένη τάξη - 4 επιλογές με μια ματιά  </a:t>
            </a:r>
            <a:endParaRPr sz="1400" b="1" i="0" u="none" strike="noStrike" cap="none">
              <a:solidFill>
                <a:srgbClr val="000000"/>
              </a:solidFill>
              <a:latin typeface="Arial"/>
              <a:ea typeface="Arial"/>
              <a:cs typeface="Arial"/>
              <a:sym typeface="Arial"/>
            </a:endParaRPr>
          </a:p>
        </p:txBody>
      </p:sp>
      <p:sp>
        <p:nvSpPr>
          <p:cNvPr id="295" name="Google Shape;295;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 name="Google Shape;296;p11"/>
          <p:cNvSpPr txBox="1"/>
          <p:nvPr/>
        </p:nvSpPr>
        <p:spPr>
          <a:xfrm>
            <a:off x="792000" y="3132000"/>
            <a:ext cx="7956000" cy="2916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0" i="0" u="none" strike="noStrike" cap="none" dirty="0">
                <a:solidFill>
                  <a:srgbClr val="000000"/>
                </a:solidFill>
                <a:latin typeface="Arial"/>
                <a:ea typeface="Arial"/>
                <a:cs typeface="Arial"/>
                <a:sym typeface="Arial"/>
              </a:rPr>
              <a:t>Με αυτόν τον τύπο ερώτησης, οι μαθητές λαμβάνουν διάφορες επιλογές απαντήσεων από τις οποίες πρέπει να επιλέξουν τη σωστή. Αυτό επιτρέπει τη γρήγορη και αποτελεσματική επανεξέταση των αποκτηθέντων γνώσεων.</a:t>
            </a:r>
            <a:endParaRPr sz="2000" b="0" i="0" u="none" strike="noStrike" cap="none" dirty="0">
              <a:solidFill>
                <a:srgbClr val="000000"/>
              </a:solidFill>
              <a:latin typeface="Arial"/>
              <a:ea typeface="Arial"/>
              <a:cs typeface="Arial"/>
              <a:sym typeface="Arial"/>
            </a:endParaRPr>
          </a:p>
        </p:txBody>
      </p:sp>
      <p:sp>
        <p:nvSpPr>
          <p:cNvPr id="297" name="Google Shape;297;p11"/>
          <p:cNvSpPr txBox="1"/>
          <p:nvPr/>
        </p:nvSpPr>
        <p:spPr>
          <a:xfrm>
            <a:off x="8748000" y="3132000"/>
            <a:ext cx="7956000" cy="3060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0" i="0" u="none" strike="noStrike" cap="none" dirty="0">
                <a:solidFill>
                  <a:srgbClr val="000000"/>
                </a:solidFill>
                <a:latin typeface="Arial"/>
                <a:ea typeface="Arial"/>
                <a:cs typeface="Arial"/>
                <a:sym typeface="Arial"/>
              </a:rPr>
              <a:t>Οι ανοιχτές ερωτήσεις απαιτούν μια πιο λεπτομερή απάντηση από τους μαθητές. Πρέπει να εξηγήσουν τις γνώσεις τους, να δώσουν παραδείγματα ή να εκφράσουν τη γνώμη τους για ένα συγκεκριμένο θέμα. Οι ανοιχτές ερωτήσεις επιτρέπουν βαθύτερο προβληματισμό και δείχνουν την κατανόηση των μαθητών.</a:t>
            </a:r>
            <a:endParaRPr sz="2000" b="0" i="0" u="none" strike="noStrike" cap="none" dirty="0">
              <a:solidFill>
                <a:srgbClr val="000000"/>
              </a:solidFill>
              <a:latin typeface="Arial"/>
              <a:ea typeface="Arial"/>
              <a:cs typeface="Arial"/>
              <a:sym typeface="Arial"/>
            </a:endParaRPr>
          </a:p>
        </p:txBody>
      </p:sp>
      <p:sp>
        <p:nvSpPr>
          <p:cNvPr id="298" name="Google Shape;298;p11"/>
          <p:cNvSpPr txBox="1"/>
          <p:nvPr/>
        </p:nvSpPr>
        <p:spPr>
          <a:xfrm>
            <a:off x="792000" y="5940000"/>
            <a:ext cx="7956000" cy="2772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9720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0" i="0" u="none" strike="noStrike" cap="none" dirty="0">
                <a:solidFill>
                  <a:srgbClr val="000000"/>
                </a:solidFill>
                <a:latin typeface="Arial"/>
                <a:ea typeface="Arial"/>
                <a:cs typeface="Arial"/>
                <a:sym typeface="Arial"/>
              </a:rPr>
              <a:t>Στις ερωτήσεις εφαρμογής, παρουσιάζονται στους μαθητές σενάρια ή προβλήματα στα οποία πρέπει να εφαρμόσουν τις γνώσεις τους. Πρέπει να δείξουν πώς μπορούν να χρησιμοποιήσουν τις γνώσεις που έχουν μάθει σε πραγματικές καταστάσεις.</a:t>
            </a:r>
            <a:endParaRPr sz="2000" b="0" i="0" u="none" strike="noStrike" cap="none" dirty="0">
              <a:solidFill>
                <a:srgbClr val="000000"/>
              </a:solidFill>
              <a:latin typeface="Arial"/>
              <a:ea typeface="Arial"/>
              <a:cs typeface="Arial"/>
              <a:sym typeface="Arial"/>
            </a:endParaRPr>
          </a:p>
        </p:txBody>
      </p:sp>
      <p:sp>
        <p:nvSpPr>
          <p:cNvPr id="299" name="Google Shape;299;p11"/>
          <p:cNvSpPr txBox="1"/>
          <p:nvPr/>
        </p:nvSpPr>
        <p:spPr>
          <a:xfrm>
            <a:off x="8748000" y="5904000"/>
            <a:ext cx="7956000" cy="2772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9720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0" i="0" u="none" strike="noStrike" cap="none">
                <a:solidFill>
                  <a:srgbClr val="000000"/>
                </a:solidFill>
                <a:latin typeface="Arial"/>
                <a:ea typeface="Arial"/>
                <a:cs typeface="Arial"/>
                <a:sym typeface="Arial"/>
              </a:rPr>
              <a:t>Μελέτες περιπτώσεων ή εργασίες δίνουν στους μαθητές την ευκαιρία να αναλύσουν πολύπλοκα προβλήματα και να βρουν λύσεις. Πρέπει να εφαρμόσουν τις γνώσεις τους για να κατανοήσουν την κατάσταση και να προτείνουν τις κατάλληλες ενέργειες.</a:t>
            </a:r>
            <a:endParaRPr sz="2000" b="0" i="0" u="none" strike="noStrike" cap="none">
              <a:solidFill>
                <a:srgbClr val="000000"/>
              </a:solidFill>
              <a:latin typeface="Arial"/>
              <a:ea typeface="Arial"/>
              <a:cs typeface="Arial"/>
              <a:sym typeface="Arial"/>
            </a:endParaRPr>
          </a:p>
        </p:txBody>
      </p:sp>
      <p:sp>
        <p:nvSpPr>
          <p:cNvPr id="300" name="Google Shape;300;p11"/>
          <p:cNvSpPr/>
          <p:nvPr/>
        </p:nvSpPr>
        <p:spPr>
          <a:xfrm>
            <a:off x="4288000" y="5040000"/>
            <a:ext cx="446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 ερωτήσεις πολλαπλής επιλογής:</a:t>
            </a:r>
            <a:endParaRPr sz="1800" b="1" i="0" u="none" strike="noStrike" cap="none">
              <a:solidFill>
                <a:schemeClr val="lt1"/>
              </a:solidFill>
              <a:latin typeface="Calibri"/>
              <a:ea typeface="Calibri"/>
              <a:cs typeface="Calibri"/>
              <a:sym typeface="Calibri"/>
            </a:endParaRPr>
          </a:p>
        </p:txBody>
      </p:sp>
      <p:sp>
        <p:nvSpPr>
          <p:cNvPr id="301" name="Google Shape;301;p11"/>
          <p:cNvSpPr/>
          <p:nvPr/>
        </p:nvSpPr>
        <p:spPr>
          <a:xfrm>
            <a:off x="8748000" y="5040000"/>
            <a:ext cx="446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 ανοικτές ερωτήσεις:</a:t>
            </a:r>
            <a:endParaRPr sz="1800" b="1" i="0" u="none" strike="noStrike" cap="none">
              <a:solidFill>
                <a:schemeClr val="lt1"/>
              </a:solidFill>
              <a:latin typeface="Calibri"/>
              <a:ea typeface="Calibri"/>
              <a:cs typeface="Calibri"/>
              <a:sym typeface="Calibri"/>
            </a:endParaRPr>
          </a:p>
        </p:txBody>
      </p:sp>
      <p:sp>
        <p:nvSpPr>
          <p:cNvPr id="302" name="Google Shape;302;p11"/>
          <p:cNvSpPr/>
          <p:nvPr/>
        </p:nvSpPr>
        <p:spPr>
          <a:xfrm>
            <a:off x="4288000" y="5940000"/>
            <a:ext cx="446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dirty="0">
                <a:solidFill>
                  <a:schemeClr val="lt1"/>
                </a:solidFill>
                <a:latin typeface="Arial"/>
                <a:ea typeface="Arial"/>
                <a:cs typeface="Arial"/>
                <a:sym typeface="Arial"/>
              </a:rPr>
              <a:t>3. ερωτήσεις εφαρμογής:</a:t>
            </a:r>
            <a:endParaRPr sz="1800" b="1" i="0" u="none" strike="noStrike" cap="none" dirty="0">
              <a:solidFill>
                <a:schemeClr val="lt1"/>
              </a:solidFill>
              <a:latin typeface="Calibri"/>
              <a:ea typeface="Calibri"/>
              <a:cs typeface="Calibri"/>
              <a:sym typeface="Calibri"/>
            </a:endParaRPr>
          </a:p>
        </p:txBody>
      </p:sp>
      <p:sp>
        <p:nvSpPr>
          <p:cNvPr id="303" name="Google Shape;303;p11"/>
          <p:cNvSpPr/>
          <p:nvPr/>
        </p:nvSpPr>
        <p:spPr>
          <a:xfrm>
            <a:off x="8748000" y="5940000"/>
            <a:ext cx="446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dirty="0">
                <a:solidFill>
                  <a:schemeClr val="lt1"/>
                </a:solidFill>
                <a:latin typeface="Arial"/>
                <a:ea typeface="Arial"/>
                <a:cs typeface="Arial"/>
                <a:sym typeface="Arial"/>
              </a:rPr>
              <a:t>4. μελέτες περιπτώσεων ή εργασίες:</a:t>
            </a:r>
            <a:endParaRPr sz="1800" b="1" i="0" u="none" strike="noStrike" cap="none" dirty="0">
              <a:solidFill>
                <a:schemeClr val="lt1"/>
              </a:solidFill>
              <a:latin typeface="Calibri"/>
              <a:ea typeface="Calibri"/>
              <a:cs typeface="Calibri"/>
              <a:sym typeface="Calibri"/>
            </a:endParaRPr>
          </a:p>
        </p:txBody>
      </p:sp>
      <p:sp>
        <p:nvSpPr>
          <p:cNvPr id="304" name="Google Shape;304;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07" name="Google Shape;307;p11"/>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3F6A27FD-7E98-3121-9984-2122027E9B81}"/>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2"/>
          <p:cNvSpPr txBox="1"/>
          <p:nvPr/>
        </p:nvSpPr>
        <p:spPr>
          <a:xfrm>
            <a:off x="11520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Η αξιολόγηση από ομότιμους προωθεί τη συνεργασία και την ανταλλαγή απόψεων μεταξύ των μαθητών. Επιτρέπει στους μαθητές να μάθουν ο ένας από τον άλλο και να γνωρίσουν διαφορετικές οπτικές γωνίες. </a:t>
            </a:r>
            <a:endParaRPr sz="2400" b="0" i="0" u="none" strike="noStrike" cap="none">
              <a:solidFill>
                <a:schemeClr val="dk1"/>
              </a:solidFill>
              <a:latin typeface="Arial"/>
              <a:ea typeface="Arial"/>
              <a:cs typeface="Arial"/>
              <a:sym typeface="Arial"/>
            </a:endParaRPr>
          </a:p>
        </p:txBody>
      </p:sp>
      <p:sp>
        <p:nvSpPr>
          <p:cNvPr id="313" name="Google Shape;313;p12"/>
          <p:cNvSpPr txBox="1"/>
          <p:nvPr/>
        </p:nvSpPr>
        <p:spPr>
          <a:xfrm>
            <a:off x="6156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Η αξιολόγηση από ομότιμους μπορεί να πραγματοποιηθεί μέσω αμοιβαίας εξέτασης εργασιών, σχεδίων ή παρουσιάσεων. Οι μαθητές αξιολογούν τις επιδόσεις των συμμαθητών τους με βάση κριτήρια που έχουν καθοριστεί προηγουμένως.</a:t>
            </a:r>
            <a:endParaRPr sz="1400" b="0" i="0" u="none" strike="noStrike" cap="none">
              <a:solidFill>
                <a:srgbClr val="000000"/>
              </a:solidFill>
              <a:latin typeface="Arial"/>
              <a:ea typeface="Arial"/>
              <a:cs typeface="Arial"/>
              <a:sym typeface="Arial"/>
            </a:endParaRPr>
          </a:p>
        </p:txBody>
      </p:sp>
      <p:sp>
        <p:nvSpPr>
          <p:cNvPr id="314" name="Google Shape;314;p12"/>
          <p:cNvSpPr txBox="1"/>
          <p:nvPr/>
        </p:nvSpPr>
        <p:spPr>
          <a:xfrm>
            <a:off x="792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Η αξιολόγηση από ομότιμους χρησιμοποιείται για την αξιολόγηση της μαθησιακής προόδου των μαθητών στην ανεστραμμένη τάξη και για την ανατροφοδότηση από τους συμμαθητές τους.</a:t>
            </a:r>
            <a:endParaRPr sz="1400" b="0" i="0" u="none" strike="noStrike" cap="none">
              <a:solidFill>
                <a:srgbClr val="000000"/>
              </a:solidFill>
              <a:latin typeface="Arial"/>
              <a:ea typeface="Arial"/>
              <a:cs typeface="Arial"/>
              <a:sym typeface="Arial"/>
            </a:endParaRPr>
          </a:p>
        </p:txBody>
      </p:sp>
      <p:sp>
        <p:nvSpPr>
          <p:cNvPr id="315" name="Google Shape;315;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12"/>
          <p:cNvSpPr txBox="1"/>
          <p:nvPr/>
        </p:nvSpPr>
        <p:spPr>
          <a:xfrm>
            <a:off x="777320" y="1413184"/>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Αξιολόγηση από ομότιμους ως εργαλείο για την ανασκόπηση της μαθησιακής προόδου </a:t>
            </a:r>
            <a:endParaRPr sz="5400" b="1" i="0" u="none" strike="noStrike" cap="none">
              <a:solidFill>
                <a:srgbClr val="000000"/>
              </a:solidFill>
              <a:latin typeface="Arial"/>
              <a:ea typeface="Arial"/>
              <a:cs typeface="Arial"/>
              <a:sym typeface="Arial"/>
            </a:endParaRPr>
          </a:p>
        </p:txBody>
      </p:sp>
      <p:sp>
        <p:nvSpPr>
          <p:cNvPr id="323" name="Google Shape;323;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12"/>
          <p:cNvSpPr/>
          <p:nvPr/>
        </p:nvSpPr>
        <p:spPr>
          <a:xfrm>
            <a:off x="791999"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Στόχος:</a:t>
            </a:r>
            <a:endParaRPr sz="2600" b="1" i="0" u="none" strike="noStrike" cap="none">
              <a:solidFill>
                <a:schemeClr val="lt1"/>
              </a:solidFill>
              <a:latin typeface="Arial"/>
              <a:ea typeface="Arial"/>
              <a:cs typeface="Arial"/>
              <a:sym typeface="Arial"/>
            </a:endParaRPr>
          </a:p>
        </p:txBody>
      </p:sp>
      <p:sp>
        <p:nvSpPr>
          <p:cNvPr id="325" name="Google Shape;325;p12"/>
          <p:cNvSpPr/>
          <p:nvPr/>
        </p:nvSpPr>
        <p:spPr>
          <a:xfrm>
            <a:off x="6156000"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Μέθοδοι: </a:t>
            </a:r>
            <a:endParaRPr sz="2600" b="1" i="0" u="none" strike="noStrike" cap="none">
              <a:solidFill>
                <a:schemeClr val="lt1"/>
              </a:solidFill>
              <a:latin typeface="Arial"/>
              <a:ea typeface="Arial"/>
              <a:cs typeface="Arial"/>
              <a:sym typeface="Arial"/>
            </a:endParaRPr>
          </a:p>
        </p:txBody>
      </p:sp>
      <p:sp>
        <p:nvSpPr>
          <p:cNvPr id="326" name="Google Shape;326;p12"/>
          <p:cNvSpPr/>
          <p:nvPr/>
        </p:nvSpPr>
        <p:spPr>
          <a:xfrm>
            <a:off x="11520000"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Πλεονεκτήματα:</a:t>
            </a:r>
            <a:endParaRPr sz="2600" b="1" i="0" u="none" strike="noStrike" cap="none">
              <a:solidFill>
                <a:schemeClr val="lt1"/>
              </a:solidFill>
              <a:latin typeface="Arial"/>
              <a:ea typeface="Arial"/>
              <a:cs typeface="Arial"/>
              <a:sym typeface="Arial"/>
            </a:endParaRPr>
          </a:p>
        </p:txBody>
      </p:sp>
      <p:sp>
        <p:nvSpPr>
          <p:cNvPr id="327" name="Google Shape;327;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30" name="Google Shape;330;p12"/>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B96C91E2-D90C-814A-E9D3-F4CE21FA33B1}"/>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13"/>
          <p:cNvSpPr txBox="1"/>
          <p:nvPr/>
        </p:nvSpPr>
        <p:spPr>
          <a:xfrm>
            <a:off x="791999" y="1548000"/>
            <a:ext cx="15167015" cy="10217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Η αυτοαξιολόγηση ως μέθοδος προβληματισμού</a:t>
            </a:r>
            <a:endParaRPr sz="5400" b="1" i="0" u="none" strike="noStrike" cap="none">
              <a:solidFill>
                <a:srgbClr val="033C5B"/>
              </a:solidFill>
              <a:latin typeface="Arial"/>
              <a:ea typeface="Arial"/>
              <a:cs typeface="Arial"/>
              <a:sym typeface="Arial"/>
            </a:endParaRPr>
          </a:p>
        </p:txBody>
      </p:sp>
      <p:sp>
        <p:nvSpPr>
          <p:cNvPr id="343" name="Google Shape;343;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13"/>
          <p:cNvSpPr txBox="1"/>
          <p:nvPr/>
        </p:nvSpPr>
        <p:spPr>
          <a:xfrm>
            <a:off x="792000" y="3132000"/>
            <a:ext cx="15948000" cy="4093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de-DE" sz="2600" b="1" i="0" u="none" strike="noStrike" cap="none">
                <a:solidFill>
                  <a:schemeClr val="dk1"/>
                </a:solidFill>
                <a:latin typeface="Arial"/>
                <a:ea typeface="Arial"/>
                <a:cs typeface="Arial"/>
                <a:sym typeface="Arial"/>
              </a:rPr>
              <a:t>Η αυτοαξιολόγηση ως μέθοδος αναστοχασμού στην ανεστραμμένη τάξη:</a:t>
            </a:r>
            <a:endParaRPr sz="2600" b="0" i="0" u="none" strike="noStrike" cap="none">
              <a:solidFill>
                <a:schemeClr val="dk1"/>
              </a:solidFill>
              <a:latin typeface="Arial"/>
              <a:ea typeface="Arial"/>
              <a:cs typeface="Arial"/>
              <a:sym typeface="Arial"/>
            </a:endParaRPr>
          </a:p>
        </p:txBody>
      </p:sp>
      <p:sp>
        <p:nvSpPr>
          <p:cNvPr id="345" name="Google Shape;345;p13"/>
          <p:cNvSpPr txBox="1"/>
          <p:nvPr/>
        </p:nvSpPr>
        <p:spPr>
          <a:xfrm>
            <a:off x="11520000" y="4319999"/>
            <a:ext cx="5292000" cy="4093427"/>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Η αυτοαξιολόγηση ενθαρρύνει τον αυτοαναστοχασμό και την ανεξάρτητη μάθηση των μαθητών. Επιτρέπει στους μαθητές να αναγνωρίζουν την πρόοδό τους και να προσαρμόζουν τις στρατηγικές μάθησής τους.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6" name="Google Shape;346;p13"/>
          <p:cNvSpPr txBox="1"/>
          <p:nvPr/>
        </p:nvSpPr>
        <p:spPr>
          <a:xfrm>
            <a:off x="6156000" y="4319999"/>
            <a:ext cx="5292000" cy="4093427"/>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Οι μαθητές μπορούν να αξιολογήσουν τον εαυτό τους απαντώντας σε ερωτήσεις σχετικά με τα κίνητρά τους, την κατανόηση του μαθησιακού περιεχομένου και την εφαρμογή των γνώσεων. Μπορούν επίσης να εντοπίσουν τα δυνατά και αδύνατα σημεία τους και να θέσουν στόχους για τη μελλοντική μάθηση.</a:t>
            </a:r>
            <a:endParaRPr sz="1400" b="0" i="0" u="none" strike="noStrike" cap="none">
              <a:solidFill>
                <a:srgbClr val="000000"/>
              </a:solidFill>
              <a:latin typeface="Arial"/>
              <a:ea typeface="Arial"/>
              <a:cs typeface="Arial"/>
              <a:sym typeface="Arial"/>
            </a:endParaRPr>
          </a:p>
        </p:txBody>
      </p:sp>
      <p:sp>
        <p:nvSpPr>
          <p:cNvPr id="347" name="Google Shape;347;p13"/>
          <p:cNvSpPr txBox="1"/>
          <p:nvPr/>
        </p:nvSpPr>
        <p:spPr>
          <a:xfrm>
            <a:off x="792000" y="4319999"/>
            <a:ext cx="5292000" cy="4093427"/>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Η αυτοαξιολόγηση χρησιμοποιείται για τον προβληματισμό σχετικά με τη μαθησιακή πρόοδο των μαθητών στην ανεστραμμένη τάξη και για να τους δοθεί η ευκαιρία να αξιολογήσουν τη δική τους μάθηση.</a:t>
            </a:r>
            <a:endParaRPr sz="1400" b="0" i="0" u="none" strike="noStrike" cap="none">
              <a:solidFill>
                <a:srgbClr val="000000"/>
              </a:solidFill>
              <a:latin typeface="Arial"/>
              <a:ea typeface="Arial"/>
              <a:cs typeface="Arial"/>
              <a:sym typeface="Arial"/>
            </a:endParaRPr>
          </a:p>
        </p:txBody>
      </p:sp>
      <p:sp>
        <p:nvSpPr>
          <p:cNvPr id="348" name="Google Shape;348;p13"/>
          <p:cNvSpPr/>
          <p:nvPr/>
        </p:nvSpPr>
        <p:spPr>
          <a:xfrm>
            <a:off x="792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Στόχος:</a:t>
            </a:r>
            <a:endParaRPr sz="2600" b="1" i="0" u="none" strike="noStrike" cap="none">
              <a:solidFill>
                <a:schemeClr val="lt1"/>
              </a:solidFill>
              <a:latin typeface="Arial"/>
              <a:ea typeface="Arial"/>
              <a:cs typeface="Arial"/>
              <a:sym typeface="Arial"/>
            </a:endParaRPr>
          </a:p>
        </p:txBody>
      </p:sp>
      <p:sp>
        <p:nvSpPr>
          <p:cNvPr id="349" name="Google Shape;349;p13"/>
          <p:cNvSpPr/>
          <p:nvPr/>
        </p:nvSpPr>
        <p:spPr>
          <a:xfrm>
            <a:off x="6156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Μέθοδοι: </a:t>
            </a:r>
            <a:endParaRPr sz="2600" b="1" i="0" u="none" strike="noStrike" cap="none">
              <a:solidFill>
                <a:schemeClr val="lt1"/>
              </a:solidFill>
              <a:latin typeface="Arial"/>
              <a:ea typeface="Arial"/>
              <a:cs typeface="Arial"/>
              <a:sym typeface="Arial"/>
            </a:endParaRPr>
          </a:p>
        </p:txBody>
      </p:sp>
      <p:sp>
        <p:nvSpPr>
          <p:cNvPr id="350" name="Google Shape;350;p13"/>
          <p:cNvSpPr/>
          <p:nvPr/>
        </p:nvSpPr>
        <p:spPr>
          <a:xfrm>
            <a:off x="11520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Πλεονεκτήματα:</a:t>
            </a:r>
            <a:endParaRPr sz="2600" b="1" i="0" u="none" strike="noStrike" cap="none">
              <a:solidFill>
                <a:schemeClr val="lt1"/>
              </a:solidFill>
              <a:latin typeface="Arial"/>
              <a:ea typeface="Arial"/>
              <a:cs typeface="Arial"/>
              <a:sym typeface="Arial"/>
            </a:endParaRPr>
          </a:p>
        </p:txBody>
      </p:sp>
      <p:sp>
        <p:nvSpPr>
          <p:cNvPr id="351" name="Google Shape;351;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4" name="Google Shape;354;p1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9865B6E5-9A3F-A2A7-D7A8-D6996E6DD310}"/>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14"/>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Σημασία της ανατροφοδότησης </a:t>
            </a:r>
            <a:endParaRPr sz="5400" b="1" i="0" u="none" strike="noStrike" cap="none">
              <a:solidFill>
                <a:srgbClr val="000000"/>
              </a:solidFill>
              <a:latin typeface="Arial"/>
              <a:ea typeface="Arial"/>
              <a:cs typeface="Arial"/>
              <a:sym typeface="Arial"/>
            </a:endParaRPr>
          </a:p>
        </p:txBody>
      </p:sp>
      <p:sp>
        <p:nvSpPr>
          <p:cNvPr id="367" name="Google Shape;367;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71" name="Google Shape;371;p14"/>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72" name="Google Shape;372;p14"/>
          <p:cNvGrpSpPr/>
          <p:nvPr/>
        </p:nvGrpSpPr>
        <p:grpSpPr>
          <a:xfrm>
            <a:off x="1102421" y="3954689"/>
            <a:ext cx="15327156" cy="3538621"/>
            <a:chOff x="310421" y="822689"/>
            <a:chExt cx="15327156" cy="3538621"/>
          </a:xfrm>
        </p:grpSpPr>
        <p:sp>
          <p:nvSpPr>
            <p:cNvPr id="373" name="Google Shape;373;p14"/>
            <p:cNvSpPr/>
            <p:nvPr/>
          </p:nvSpPr>
          <p:spPr>
            <a:xfrm>
              <a:off x="310421"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89441" y="1101710"/>
              <a:ext cx="770628" cy="770628"/>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1923806"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txBox="1"/>
            <p:nvPr/>
          </p:nvSpPr>
          <p:spPr>
            <a:xfrm>
              <a:off x="1923806"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dirty="0">
                  <a:solidFill>
                    <a:srgbClr val="000000"/>
                  </a:solidFill>
                  <a:latin typeface="Arial"/>
                  <a:ea typeface="Arial"/>
                  <a:cs typeface="Arial"/>
                  <a:sym typeface="Arial"/>
                </a:rPr>
                <a:t>1. Αξιολ</a:t>
              </a:r>
              <a:r>
                <a:rPr lang="el-GR" sz="1400" b="1" i="0" u="sng" strike="noStrike" cap="none" dirty="0" err="1">
                  <a:solidFill>
                    <a:srgbClr val="000000"/>
                  </a:solidFill>
                  <a:latin typeface="Arial"/>
                  <a:ea typeface="Arial"/>
                  <a:cs typeface="Arial"/>
                  <a:sym typeface="Arial"/>
                </a:rPr>
                <a:t>όγηση</a:t>
              </a:r>
              <a:r>
                <a:rPr lang="el-GR" sz="1400" b="1" i="0" u="sng" strike="noStrike" cap="none" dirty="0">
                  <a:solidFill>
                    <a:srgbClr val="000000"/>
                  </a:solidFill>
                  <a:latin typeface="Arial"/>
                  <a:ea typeface="Arial"/>
                  <a:cs typeface="Arial"/>
                  <a:sym typeface="Arial"/>
                </a:rPr>
                <a:t> </a:t>
              </a:r>
              <a:r>
                <a:rPr lang="de-DE" sz="1400" b="1" i="0" u="sng" strike="noStrike" cap="none" dirty="0">
                  <a:solidFill>
                    <a:srgbClr val="000000"/>
                  </a:solidFill>
                  <a:latin typeface="Arial"/>
                  <a:ea typeface="Arial"/>
                  <a:cs typeface="Arial"/>
                  <a:sym typeface="Arial"/>
                </a:rPr>
                <a:t>τη</a:t>
              </a:r>
              <a:r>
                <a:rPr lang="el-GR" sz="1400" b="1" i="0" u="sng" strike="noStrike" cap="none" dirty="0">
                  <a:solidFill>
                    <a:srgbClr val="000000"/>
                  </a:solidFill>
                  <a:latin typeface="Arial"/>
                  <a:ea typeface="Arial"/>
                  <a:cs typeface="Arial"/>
                  <a:sym typeface="Arial"/>
                </a:rPr>
                <a:t>ς</a:t>
              </a:r>
              <a:r>
                <a:rPr lang="de-DE" sz="1400" b="1" i="0" u="sng" strike="noStrike" cap="none" dirty="0">
                  <a:solidFill>
                    <a:srgbClr val="000000"/>
                  </a:solidFill>
                  <a:latin typeface="Arial"/>
                  <a:ea typeface="Arial"/>
                  <a:cs typeface="Arial"/>
                  <a:sym typeface="Arial"/>
                </a:rPr>
                <a:t> πρόοδο της μάθησης: </a:t>
              </a:r>
              <a:r>
                <a:rPr lang="de-DE" sz="1400" b="0" i="0" u="none" strike="noStrike" cap="none" dirty="0">
                  <a:solidFill>
                    <a:srgbClr val="000000"/>
                  </a:solidFill>
                  <a:latin typeface="Arial"/>
                  <a:ea typeface="Arial"/>
                  <a:cs typeface="Arial"/>
                  <a:sym typeface="Arial"/>
                </a:rPr>
                <a:t>Η ανατροφοδότηση επιτρέπει στους μαθητές να αξιολογούν τη μαθησιακή τους πρόοδο και να κατανοούν πόσο καλά έχουν κατανοήσει το μαθησιακό περιεχόμενο. Τους βοηθά να αναγνωρίσουν τα δυνατά και αδύνατα σημεία τους και να προσαρμόσουν τις στρατηγικές μάθησης.</a:t>
              </a:r>
              <a:endParaRPr sz="1400" b="0" i="0" u="none" strike="noStrike" cap="none" dirty="0">
                <a:solidFill>
                  <a:srgbClr val="000000"/>
                </a:solidFill>
                <a:latin typeface="Arial"/>
                <a:ea typeface="Arial"/>
                <a:cs typeface="Arial"/>
                <a:sym typeface="Arial"/>
              </a:endParaRPr>
            </a:p>
          </p:txBody>
        </p:sp>
        <p:sp>
          <p:nvSpPr>
            <p:cNvPr id="377" name="Google Shape;377;p14"/>
            <p:cNvSpPr/>
            <p:nvPr/>
          </p:nvSpPr>
          <p:spPr>
            <a:xfrm>
              <a:off x="5601375"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880395" y="1101710"/>
              <a:ext cx="770628" cy="770628"/>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7214760"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txBox="1"/>
            <p:nvPr/>
          </p:nvSpPr>
          <p:spPr>
            <a:xfrm>
              <a:off x="7214760"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2. Διόρθωση σφαλμάτων: </a:t>
              </a:r>
              <a:r>
                <a:rPr lang="de-DE" sz="1400" b="0" i="0" u="none" strike="noStrike" cap="none">
                  <a:solidFill>
                    <a:srgbClr val="000000"/>
                  </a:solidFill>
                  <a:latin typeface="Arial"/>
                  <a:ea typeface="Arial"/>
                  <a:cs typeface="Arial"/>
                  <a:sym typeface="Arial"/>
                </a:rPr>
                <a:t>Η ανατροφοδότηση βοηθά τους μαθητές να αναγνωρίσουν και να διορθώσουν τα λάθη τους. Τους δίνει τη δυνατότητα να εντοπίζουν παρανοήσεις ή κενά στην κατανόηση και να τα διορθώνουν.</a:t>
              </a:r>
              <a:endParaRPr sz="1400" b="0" i="0" u="none" strike="noStrike" cap="none">
                <a:solidFill>
                  <a:srgbClr val="000000"/>
                </a:solidFill>
                <a:latin typeface="Arial"/>
                <a:ea typeface="Arial"/>
                <a:cs typeface="Arial"/>
                <a:sym typeface="Arial"/>
              </a:endParaRPr>
            </a:p>
          </p:txBody>
        </p:sp>
        <p:sp>
          <p:nvSpPr>
            <p:cNvPr id="381" name="Google Shape;381;p14"/>
            <p:cNvSpPr/>
            <p:nvPr/>
          </p:nvSpPr>
          <p:spPr>
            <a:xfrm>
              <a:off x="10892328"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11171349" y="1101710"/>
              <a:ext cx="770628" cy="770628"/>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12505713"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p:nvPr/>
          </p:nvSpPr>
          <p:spPr>
            <a:xfrm>
              <a:off x="12505713"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3. Κίνητρα και αυτοπεποίθηση: </a:t>
              </a:r>
              <a:r>
                <a:rPr lang="de-DE" sz="1400" b="0" i="0" u="none" strike="noStrike" cap="none">
                  <a:solidFill>
                    <a:srgbClr val="000000"/>
                  </a:solidFill>
                  <a:latin typeface="Arial"/>
                  <a:ea typeface="Arial"/>
                  <a:cs typeface="Arial"/>
                  <a:sym typeface="Arial"/>
                </a:rPr>
                <a:t>Η θετική ανατροφοδότηση ενισχύει τα κίνητρα και την αυτοπεποίθηση των μαθητών. Τους ενθαρρύνει να συνεχίσουν και να δώσουν τον καλύτερό τους εαυτό. Η εποικοδομητική ανατροφοδότηση τους βοηθά επίσης να βελτιώσουν τις δεξιότητές τους και να εξελιχθούν περαιτέρω.</a:t>
              </a:r>
              <a:endParaRPr sz="1400" b="0" i="0" u="none" strike="noStrike" cap="none">
                <a:solidFill>
                  <a:srgbClr val="000000"/>
                </a:solidFill>
                <a:latin typeface="Arial"/>
                <a:ea typeface="Arial"/>
                <a:cs typeface="Arial"/>
                <a:sym typeface="Arial"/>
              </a:endParaRPr>
            </a:p>
          </p:txBody>
        </p:sp>
        <p:sp>
          <p:nvSpPr>
            <p:cNvPr id="385" name="Google Shape;385;p14"/>
            <p:cNvSpPr/>
            <p:nvPr/>
          </p:nvSpPr>
          <p:spPr>
            <a:xfrm>
              <a:off x="310421" y="3032640"/>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89441" y="3311660"/>
              <a:ext cx="770628" cy="770628"/>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1923806" y="3032640"/>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txBox="1"/>
            <p:nvPr/>
          </p:nvSpPr>
          <p:spPr>
            <a:xfrm>
              <a:off x="1923806" y="3032640"/>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dirty="0">
                  <a:solidFill>
                    <a:srgbClr val="000000"/>
                  </a:solidFill>
                  <a:latin typeface="Arial"/>
                  <a:ea typeface="Arial"/>
                  <a:cs typeface="Arial"/>
                  <a:sym typeface="Arial"/>
                </a:rPr>
                <a:t>4. Βελτίωση των στρατηγικών μάθησης: </a:t>
              </a:r>
              <a:r>
                <a:rPr lang="de-DE" sz="1400" b="0" i="0" u="none" strike="noStrike" cap="none" dirty="0">
                  <a:solidFill>
                    <a:srgbClr val="000000"/>
                  </a:solidFill>
                  <a:latin typeface="Arial"/>
                  <a:ea typeface="Arial"/>
                  <a:cs typeface="Arial"/>
                  <a:sym typeface="Arial"/>
                </a:rPr>
                <a:t>Η ανατροφοδότηση δίνει στους μαθητές μια ένδειξη για το ποιες στρατηγικές μάθησης είναι αποτελεσματικές και ποιες μπορεί να χρειαστεί να προσαρμοστούν. Τους δίνει τη δυνατότητα να αναστοχαστούν σχετικά με τις μαθησιακές τους διαδικασίες και να βελτιστοποιήσουν την προσέγγισή τους.</a:t>
              </a:r>
              <a:endParaRPr sz="1400" b="0" i="0" u="none" strike="noStrike" cap="none" dirty="0">
                <a:solidFill>
                  <a:srgbClr val="000000"/>
                </a:solidFill>
                <a:latin typeface="Arial"/>
                <a:ea typeface="Arial"/>
                <a:cs typeface="Arial"/>
                <a:sym typeface="Arial"/>
              </a:endParaRPr>
            </a:p>
          </p:txBody>
        </p:sp>
        <p:sp>
          <p:nvSpPr>
            <p:cNvPr id="389" name="Google Shape;389;p14"/>
            <p:cNvSpPr/>
            <p:nvPr/>
          </p:nvSpPr>
          <p:spPr>
            <a:xfrm>
              <a:off x="5601375" y="3032640"/>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5880395" y="3311660"/>
              <a:ext cx="770628" cy="770628"/>
            </a:xfrm>
            <a:prstGeom prst="rect">
              <a:avLst/>
            </a:prstGeom>
            <a:blipFill rotWithShape="1">
              <a:blip r:embed="rId11">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7214760" y="3032640"/>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txBox="1"/>
            <p:nvPr/>
          </p:nvSpPr>
          <p:spPr>
            <a:xfrm>
              <a:off x="7214760" y="3032640"/>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5. Προσαρμογή του μαθήματος: </a:t>
              </a:r>
              <a:r>
                <a:rPr lang="de-DE" sz="1400" b="0" i="0" u="none" strike="noStrike" cap="none">
                  <a:solidFill>
                    <a:srgbClr val="000000"/>
                  </a:solidFill>
                  <a:latin typeface="Arial"/>
                  <a:ea typeface="Arial"/>
                  <a:cs typeface="Arial"/>
                  <a:sym typeface="Arial"/>
                </a:rPr>
                <a:t>Η ανατροφοδότηση είναι επίσης σημαντική για τον εκπαιδευτικό ώστε να προσαρμόσει το μάθημα στην ανεστραμμένη τάξη. Η ανατροφοδότηση από τους μαθητές επιτρέπει στον εκπαιδευτικό να αναγνωρίσει ποια θέματα ή έννοιες πρέπει να εξηγηθούν περαιτέρω ή να διερευνηθούν σε μεγαλύτερο βάθος. Αυτό επιτρέπει τη στοχευμένη και εξατομικευμένη υποστήριξη των μαθητών.</a:t>
              </a:r>
              <a:endParaRPr sz="1400" b="0" i="0" u="none" strike="noStrike" cap="none">
                <a:solidFill>
                  <a:srgbClr val="000000"/>
                </a:solidFill>
                <a:latin typeface="Arial"/>
                <a:ea typeface="Arial"/>
                <a:cs typeface="Arial"/>
                <a:sym typeface="Arial"/>
              </a:endParaRPr>
            </a:p>
          </p:txBody>
        </p:sp>
      </p:grpSp>
      <p:sp>
        <p:nvSpPr>
          <p:cNvPr id="393" name="Google Shape;393;p14"/>
          <p:cNvSpPr txBox="1"/>
          <p:nvPr/>
        </p:nvSpPr>
        <p:spPr>
          <a:xfrm>
            <a:off x="1068242" y="2601829"/>
            <a:ext cx="1393907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dirty="0">
                <a:solidFill>
                  <a:schemeClr val="dk1"/>
                </a:solidFill>
                <a:latin typeface="Arial"/>
                <a:ea typeface="Arial"/>
                <a:cs typeface="Arial"/>
                <a:sym typeface="Arial"/>
              </a:rPr>
              <a:t>Η ανατροφοδότηση παίζει καθοριστικό ρόλο στη μάθηση στην ανεστραμμένη τάξη. Ακολουθούν ορισμένοι λόγοι για τους οποίους η ανατροφοδότηση είναι σημαντική στην ανεστραμμένη τάξη:</a:t>
            </a:r>
            <a:endParaRPr dirty="0"/>
          </a:p>
        </p:txBody>
      </p:sp>
      <p:sp>
        <p:nvSpPr>
          <p:cNvPr id="2" name="Google Shape;116;p3">
            <a:extLst>
              <a:ext uri="{FF2B5EF4-FFF2-40B4-BE49-F238E27FC236}">
                <a16:creationId xmlns:a16="http://schemas.microsoft.com/office/drawing/2014/main" id="{987DB09B-A766-8869-BEDB-CAAED838E43C}"/>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15"/>
          <p:cNvSpPr txBox="1"/>
          <p:nvPr/>
        </p:nvSpPr>
        <p:spPr>
          <a:xfrm>
            <a:off x="791999" y="1548001"/>
            <a:ext cx="13616727" cy="22538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dirty="0">
                <a:solidFill>
                  <a:srgbClr val="033C5B"/>
                </a:solidFill>
                <a:latin typeface="Arial"/>
                <a:ea typeface="Arial"/>
                <a:cs typeface="Arial"/>
                <a:sym typeface="Arial"/>
              </a:rPr>
              <a:t>Αξιολόγηση της συνεργασίας στην ΕΕΚ</a:t>
            </a:r>
            <a:endParaRPr sz="5400" b="1" i="0" u="none" strike="noStrike" cap="none" dirty="0">
              <a:solidFill>
                <a:srgbClr val="000000"/>
              </a:solidFill>
              <a:latin typeface="Arial"/>
              <a:ea typeface="Arial"/>
              <a:cs typeface="Arial"/>
              <a:sym typeface="Arial"/>
            </a:endParaRPr>
          </a:p>
        </p:txBody>
      </p:sp>
      <p:sp>
        <p:nvSpPr>
          <p:cNvPr id="406" name="Google Shape;40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0" name="Google Shape;410;p1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11" name="Google Shape;411;p15"/>
          <p:cNvSpPr txBox="1"/>
          <p:nvPr/>
        </p:nvSpPr>
        <p:spPr>
          <a:xfrm>
            <a:off x="818920" y="2783747"/>
            <a:ext cx="139390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chemeClr val="dk1"/>
                </a:solidFill>
                <a:latin typeface="Arial"/>
                <a:ea typeface="Arial"/>
                <a:cs typeface="Arial"/>
                <a:sym typeface="Arial"/>
              </a:rPr>
              <a:t>Αξιολόγηση της ομαδικής εργασίας σε πρακτικά περιβάλλοντα ΕΕΚ</a:t>
            </a:r>
            <a:endParaRPr dirty="0"/>
          </a:p>
        </p:txBody>
      </p:sp>
      <p:sp>
        <p:nvSpPr>
          <p:cNvPr id="412" name="Google Shape;412;p15"/>
          <p:cNvSpPr/>
          <p:nvPr/>
        </p:nvSpPr>
        <p:spPr>
          <a:xfrm>
            <a:off x="940899" y="5665530"/>
            <a:ext cx="15948000"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413" name="Google Shape;413;p15"/>
          <p:cNvSpPr/>
          <p:nvPr/>
        </p:nvSpPr>
        <p:spPr>
          <a:xfrm>
            <a:off x="937398" y="3557953"/>
            <a:ext cx="15155292" cy="249336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rgbClr val="000000"/>
                </a:solidFill>
                <a:latin typeface="Arial"/>
                <a:ea typeface="Arial"/>
                <a:cs typeface="Arial"/>
                <a:sym typeface="Arial"/>
              </a:rPr>
              <a:t>Στην ΕΕΚ, πολλές εργασίες είναι ομαδικές, απαιτώντας από τους μαθητές να συνεργάζονται σε πρακτικές εργασίες, παρόμοιες με τις πραγματικές επαγγελματικές θέσεις εργασίας.</a:t>
            </a:r>
            <a:endParaRPr dirty="0"/>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rgbClr val="000000"/>
                </a:solidFill>
                <a:latin typeface="Arial"/>
                <a:ea typeface="Arial"/>
                <a:cs typeface="Arial"/>
                <a:sym typeface="Arial"/>
              </a:rPr>
              <a:t>Αξιολογήστε τον τρόπο με τον οποίο οι μαθητές εργάζονται σε ομάδες κατά τη διάρκεια πρακτικών δραστηριοτήτων, όπως η κατασκευή ενός έργου, η διαχείριση μιας κουζίνας ή η εκτέλεση εργασιών υγειονομικής περίθαλψης.</a:t>
            </a:r>
            <a:endParaRPr dirty="0"/>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rgbClr val="000000"/>
                </a:solidFill>
                <a:latin typeface="Arial"/>
                <a:ea typeface="Arial"/>
                <a:cs typeface="Arial"/>
                <a:sym typeface="Arial"/>
              </a:rPr>
              <a:t>Οι αξιολογήσεις συνεργασίας μπορούν να επικεντρωθούν στην επικοινωνία, την κατανομή εργασιών, την υποστήριξη από ομότιμους και τις ικανότητες επίλυσης προβλημάτων στην ομάδα.</a:t>
            </a:r>
            <a:endParaRPr sz="2400" b="0" i="0" u="none" strike="noStrike" cap="none" dirty="0">
              <a:solidFill>
                <a:srgbClr val="000000"/>
              </a:solidFill>
              <a:latin typeface="Arial"/>
              <a:ea typeface="Arial"/>
              <a:cs typeface="Arial"/>
              <a:sym typeface="Arial"/>
            </a:endParaRPr>
          </a:p>
        </p:txBody>
      </p:sp>
      <p:sp>
        <p:nvSpPr>
          <p:cNvPr id="414" name="Google Shape;414;p15"/>
          <p:cNvSpPr/>
          <p:nvPr/>
        </p:nvSpPr>
        <p:spPr>
          <a:xfrm>
            <a:off x="937398" y="6266698"/>
            <a:ext cx="15155292"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400" b="0" i="0" u="none" strike="noStrike" cap="none" dirty="0">
                <a:solidFill>
                  <a:srgbClr val="000000"/>
                </a:solidFill>
                <a:latin typeface="Arial"/>
                <a:ea typeface="Arial"/>
                <a:cs typeface="Arial"/>
                <a:sym typeface="Arial"/>
              </a:rPr>
              <a:t>Για παράδειγμα:</a:t>
            </a:r>
            <a:endParaRPr dirty="0"/>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rgbClr val="000000"/>
                </a:solidFill>
                <a:latin typeface="Arial"/>
                <a:ea typeface="Arial"/>
                <a:cs typeface="Arial"/>
                <a:sym typeface="Arial"/>
              </a:rPr>
              <a:t>Οι σπουδαστές εργάζονται σε μόνιμες ομάδες για να ολοκληρώσουν δοκιμές διασφάλισης ετοιμότητας και ασκήσεις εφαρμογής που προσομοιώνουν πραγματικά κλινικά σενάρια. Η αξιολόγηση από ομοτίμους αποτελεί επίσης βασικό στοιχείο, όπου οι φοιτητές παρέχουν ανατροφοδότηση για τις επιδόσεις των άλλων</a:t>
            </a: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rgbClr val="000000"/>
                </a:solidFill>
                <a:latin typeface="Arial"/>
                <a:ea typeface="Arial"/>
                <a:cs typeface="Arial"/>
                <a:sym typeface="Arial"/>
              </a:rPr>
              <a:t>Μια ομάδα μαθητών αναλαμβάνει να διευθύνει μια προσομοίωση υπηρεσίας εστιατορίου, όπου πρέπει να προετοιμάσει ένα γεύμα πολλών πιάτων για έναν καθορισμένο αριθμό επισκεπτών.</a:t>
            </a:r>
            <a:endParaRPr sz="2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2" name="Google Shape;116;p3">
            <a:extLst>
              <a:ext uri="{FF2B5EF4-FFF2-40B4-BE49-F238E27FC236}">
                <a16:creationId xmlns:a16="http://schemas.microsoft.com/office/drawing/2014/main" id="{30A0299D-9AFE-748D-3E7D-65BBA1F6A571}"/>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16"/>
          <p:cNvSpPr txBox="1"/>
          <p:nvPr/>
        </p:nvSpPr>
        <p:spPr>
          <a:xfrm>
            <a:off x="792000" y="1548000"/>
            <a:ext cx="16526182" cy="8570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dirty="0">
                <a:solidFill>
                  <a:srgbClr val="033C5B"/>
                </a:solidFill>
                <a:latin typeface="Arial"/>
                <a:ea typeface="Arial"/>
                <a:cs typeface="Arial"/>
                <a:sym typeface="Arial"/>
              </a:rPr>
              <a:t>Αξιολόγηση από ομότιμους και αυτοαξιολόγηση</a:t>
            </a:r>
            <a:endParaRPr sz="5400" b="1" i="0" u="none" strike="noStrike" cap="none" dirty="0">
              <a:solidFill>
                <a:srgbClr val="000000"/>
              </a:solidFill>
              <a:latin typeface="Arial"/>
              <a:ea typeface="Arial"/>
              <a:cs typeface="Arial"/>
              <a:sym typeface="Arial"/>
            </a:endParaRPr>
          </a:p>
        </p:txBody>
      </p:sp>
      <p:sp>
        <p:nvSpPr>
          <p:cNvPr id="427" name="Google Shape;427;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31" name="Google Shape;431;p16"/>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32" name="Google Shape;432;p16"/>
          <p:cNvSpPr/>
          <p:nvPr/>
        </p:nvSpPr>
        <p:spPr>
          <a:xfrm>
            <a:off x="940899" y="5665530"/>
            <a:ext cx="15948000"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nvGrpSpPr>
          <p:cNvPr id="433" name="Google Shape;433;p16"/>
          <p:cNvGrpSpPr/>
          <p:nvPr/>
        </p:nvGrpSpPr>
        <p:grpSpPr>
          <a:xfrm>
            <a:off x="1175361" y="2548380"/>
            <a:ext cx="7058554" cy="2398500"/>
            <a:chOff x="0" y="47432"/>
            <a:chExt cx="7058554" cy="2398500"/>
          </a:xfrm>
        </p:grpSpPr>
        <p:sp>
          <p:nvSpPr>
            <p:cNvPr id="434" name="Google Shape;434;p16"/>
            <p:cNvSpPr/>
            <p:nvPr/>
          </p:nvSpPr>
          <p:spPr>
            <a:xfrm>
              <a:off x="0" y="47432"/>
              <a:ext cx="7058554" cy="2398500"/>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bg2">
                    <a:lumMod val="75000"/>
                  </a:schemeClr>
                </a:solidFill>
              </a:endParaRPr>
            </a:p>
          </p:txBody>
        </p:sp>
        <p:sp>
          <p:nvSpPr>
            <p:cNvPr id="435" name="Google Shape;435;p16"/>
            <p:cNvSpPr txBox="1"/>
            <p:nvPr/>
          </p:nvSpPr>
          <p:spPr>
            <a:xfrm>
              <a:off x="117085" y="164517"/>
              <a:ext cx="6824384" cy="216433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000" b="1" i="0" u="none" strike="noStrike" cap="none" dirty="0">
                  <a:solidFill>
                    <a:schemeClr val="bg2">
                      <a:lumMod val="75000"/>
                    </a:schemeClr>
                  </a:solidFill>
                  <a:latin typeface="Arial"/>
                  <a:ea typeface="Arial"/>
                  <a:cs typeface="Arial"/>
                  <a:sym typeface="Arial"/>
                </a:rPr>
                <a:t>Αξιολογήσεις από ομότιμους: </a:t>
              </a:r>
              <a:r>
                <a:rPr lang="de-DE" sz="2000" b="0" i="0" u="none" strike="noStrike" cap="none" dirty="0">
                  <a:solidFill>
                    <a:schemeClr val="bg2">
                      <a:lumMod val="75000"/>
                    </a:schemeClr>
                  </a:solidFill>
                  <a:latin typeface="Arial"/>
                  <a:ea typeface="Arial"/>
                  <a:cs typeface="Arial"/>
                  <a:sym typeface="Arial"/>
                </a:rPr>
                <a:t>Ενθαρρύνετε τους μαθητές να αξιολογούν ο ένας τις επιδόσεις του άλλου σε πρακτικές εργασίες, όπως η ομαδική εργασία κατά τη διάρκεια ενός κατασκευαστικού έργου ή ο ποιοτικός έλεγχος στην παραγωγή. Αυτή η διαδικασία μιμείται την ανατροφοδότηση της βιομηχανίας και βοηθά τους μαθητές να αναπτύξουν δεξιότητες κριτικής αξιολόγησης.</a:t>
              </a:r>
              <a:endParaRPr sz="2000" b="0" i="0" u="none" strike="noStrike" cap="none" dirty="0">
                <a:solidFill>
                  <a:schemeClr val="bg2">
                    <a:lumMod val="75000"/>
                  </a:schemeClr>
                </a:solidFill>
                <a:latin typeface="Arial"/>
                <a:ea typeface="Arial"/>
                <a:cs typeface="Arial"/>
                <a:sym typeface="Arial"/>
              </a:endParaRPr>
            </a:p>
          </p:txBody>
        </p:sp>
      </p:grpSp>
      <p:grpSp>
        <p:nvGrpSpPr>
          <p:cNvPr id="436" name="Google Shape;436;p16"/>
          <p:cNvGrpSpPr/>
          <p:nvPr/>
        </p:nvGrpSpPr>
        <p:grpSpPr>
          <a:xfrm>
            <a:off x="8727330" y="2666518"/>
            <a:ext cx="7130782" cy="2211300"/>
            <a:chOff x="0" y="237206"/>
            <a:chExt cx="7130782" cy="2211300"/>
          </a:xfrm>
        </p:grpSpPr>
        <p:sp>
          <p:nvSpPr>
            <p:cNvPr id="437" name="Google Shape;437;p16"/>
            <p:cNvSpPr/>
            <p:nvPr/>
          </p:nvSpPr>
          <p:spPr>
            <a:xfrm>
              <a:off x="0" y="237206"/>
              <a:ext cx="7130782" cy="2211300"/>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bg2">
                    <a:lumMod val="75000"/>
                  </a:schemeClr>
                </a:solidFill>
              </a:endParaRPr>
            </a:p>
          </p:txBody>
        </p:sp>
        <p:sp>
          <p:nvSpPr>
            <p:cNvPr id="438" name="Google Shape;438;p16"/>
            <p:cNvSpPr txBox="1"/>
            <p:nvPr/>
          </p:nvSpPr>
          <p:spPr>
            <a:xfrm>
              <a:off x="107947" y="345153"/>
              <a:ext cx="6914888" cy="1995406"/>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de-DE" sz="2000" b="1" i="0" u="none" strike="noStrike" cap="none">
                  <a:solidFill>
                    <a:schemeClr val="bg2">
                      <a:lumMod val="75000"/>
                    </a:schemeClr>
                  </a:solidFill>
                  <a:latin typeface="Arial"/>
                  <a:ea typeface="Arial"/>
                  <a:cs typeface="Arial"/>
                  <a:sym typeface="Arial"/>
                </a:rPr>
                <a:t>Αυτοαξιολογήσεις:</a:t>
              </a:r>
              <a:r>
                <a:rPr lang="de-DE" sz="2000" b="0" i="0" u="none" strike="noStrike" cap="none">
                  <a:solidFill>
                    <a:schemeClr val="bg2">
                      <a:lumMod val="75000"/>
                    </a:schemeClr>
                  </a:solidFill>
                  <a:latin typeface="Arial"/>
                  <a:ea typeface="Arial"/>
                  <a:cs typeface="Arial"/>
                  <a:sym typeface="Arial"/>
                </a:rPr>
                <a:t> Να αναστοχαστούν οι μαθητές τις επιδόσεις τους, εντοπίζοντας τους τομείς δύναμης και βελτίωσης. Αυτό ενισχύει την αυτογνωσία και την υπευθυνότητα, απαραίτητα για τη μακροπρόθεσμη επαγγελματική ανάπτυξη.</a:t>
              </a:r>
              <a:endParaRPr sz="2000" b="0" i="0" u="none" strike="noStrike" cap="none">
                <a:solidFill>
                  <a:schemeClr val="bg2">
                    <a:lumMod val="75000"/>
                  </a:schemeClr>
                </a:solidFill>
                <a:latin typeface="Arial"/>
                <a:ea typeface="Arial"/>
                <a:cs typeface="Arial"/>
                <a:sym typeface="Arial"/>
              </a:endParaRPr>
            </a:p>
          </p:txBody>
        </p:sp>
      </p:grpSp>
      <p:grpSp>
        <p:nvGrpSpPr>
          <p:cNvPr id="439" name="Google Shape;439;p16"/>
          <p:cNvGrpSpPr/>
          <p:nvPr/>
        </p:nvGrpSpPr>
        <p:grpSpPr>
          <a:xfrm>
            <a:off x="878429" y="5152022"/>
            <a:ext cx="7294114" cy="2921362"/>
            <a:chOff x="0" y="-52535"/>
            <a:chExt cx="7512388" cy="2661257"/>
          </a:xfrm>
        </p:grpSpPr>
        <p:sp>
          <p:nvSpPr>
            <p:cNvPr id="440" name="Google Shape;440;p16"/>
            <p:cNvSpPr/>
            <p:nvPr/>
          </p:nvSpPr>
          <p:spPr>
            <a:xfrm rot="5400000">
              <a:off x="3803000" y="-1100665"/>
              <a:ext cx="2661257" cy="4757518"/>
            </a:xfrm>
            <a:prstGeom prst="round2SameRect">
              <a:avLst>
                <a:gd name="adj1" fmla="val 16667"/>
                <a:gd name="adj2" fmla="val 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txBox="1"/>
            <p:nvPr/>
          </p:nvSpPr>
          <p:spPr>
            <a:xfrm>
              <a:off x="2754870" y="346710"/>
              <a:ext cx="4600616" cy="1897320"/>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de-DE" sz="1800" b="0" i="0" u="none" strike="noStrike" cap="none" dirty="0">
                  <a:solidFill>
                    <a:srgbClr val="000000"/>
                  </a:solidFill>
                  <a:latin typeface="Arial"/>
                  <a:ea typeface="Arial"/>
                  <a:cs typeface="Arial"/>
                  <a:sym typeface="Arial"/>
                </a:rPr>
                <a:t>Μετά την ολοκλήρωση ενός κατασκευαστικού έργου (π.χ. κατασκευή ενός μικρού υπόστεγου ή τοίχου), οι μαθητές αξιολογούν ο ένας την ομαδική εργασία, την επικοινωνία και την ποιότητα της εργασίας του άλλου.</a:t>
              </a:r>
              <a:endParaRPr sz="18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de-DE" sz="1800" b="0" i="0" u="none" strike="noStrike" cap="none" dirty="0">
                  <a:solidFill>
                    <a:srgbClr val="000000"/>
                  </a:solidFill>
                  <a:latin typeface="Arial"/>
                  <a:ea typeface="Arial"/>
                  <a:cs typeface="Arial"/>
                  <a:sym typeface="Arial"/>
                </a:rPr>
                <a:t>Σε μια προσομοιωμένη γραμμή παραγωγής, οι μαθητές συναρμολογούν ένα προϊόν και οι συμμαθητές τους αξιολογούν την ποιότητα του τελικού προϊόντος.</a:t>
              </a:r>
              <a:endParaRPr sz="1800" b="0" i="0" u="none" strike="noStrike" cap="none" dirty="0">
                <a:solidFill>
                  <a:srgbClr val="000000"/>
                </a:solidFill>
                <a:latin typeface="Arial"/>
                <a:ea typeface="Arial"/>
                <a:cs typeface="Arial"/>
                <a:sym typeface="Arial"/>
              </a:endParaRPr>
            </a:p>
          </p:txBody>
        </p:sp>
        <p:sp>
          <p:nvSpPr>
            <p:cNvPr id="442" name="Google Shape;442;p16"/>
            <p:cNvSpPr/>
            <p:nvPr/>
          </p:nvSpPr>
          <p:spPr>
            <a:xfrm>
              <a:off x="0" y="0"/>
              <a:ext cx="2754870" cy="2493366"/>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txBox="1"/>
            <p:nvPr/>
          </p:nvSpPr>
          <p:spPr>
            <a:xfrm>
              <a:off x="121716" y="121716"/>
              <a:ext cx="2511438" cy="22499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de-DE" sz="2400" b="1" i="0" u="none" strike="noStrike" cap="none">
                  <a:solidFill>
                    <a:schemeClr val="lt1"/>
                  </a:solidFill>
                  <a:latin typeface="Arial"/>
                  <a:ea typeface="Arial"/>
                  <a:cs typeface="Arial"/>
                  <a:sym typeface="Arial"/>
                </a:rPr>
                <a:t>Για παράδειγμα:</a:t>
              </a:r>
              <a:endParaRPr sz="2400" b="0" i="0" u="none" strike="noStrike" cap="none">
                <a:solidFill>
                  <a:schemeClr val="lt1"/>
                </a:solidFill>
                <a:latin typeface="Arial"/>
                <a:ea typeface="Arial"/>
                <a:cs typeface="Arial"/>
                <a:sym typeface="Arial"/>
              </a:endParaRPr>
            </a:p>
          </p:txBody>
        </p:sp>
      </p:grpSp>
      <p:grpSp>
        <p:nvGrpSpPr>
          <p:cNvPr id="444" name="Google Shape;444;p16"/>
          <p:cNvGrpSpPr/>
          <p:nvPr/>
        </p:nvGrpSpPr>
        <p:grpSpPr>
          <a:xfrm>
            <a:off x="8772493" y="5108745"/>
            <a:ext cx="7465034" cy="2964641"/>
            <a:chOff x="0" y="-75532"/>
            <a:chExt cx="7472136" cy="2683522"/>
          </a:xfrm>
        </p:grpSpPr>
        <p:sp>
          <p:nvSpPr>
            <p:cNvPr id="445" name="Google Shape;445;p16"/>
            <p:cNvSpPr/>
            <p:nvPr/>
          </p:nvSpPr>
          <p:spPr>
            <a:xfrm rot="5400000">
              <a:off x="3771742" y="-1092404"/>
              <a:ext cx="2683522" cy="4717266"/>
            </a:xfrm>
            <a:prstGeom prst="round2SameRect">
              <a:avLst>
                <a:gd name="adj1" fmla="val 16667"/>
                <a:gd name="adj2" fmla="val 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txBox="1"/>
            <p:nvPr/>
          </p:nvSpPr>
          <p:spPr>
            <a:xfrm>
              <a:off x="2754871" y="346710"/>
              <a:ext cx="4717265" cy="1675315"/>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de-DE" sz="1800" b="0" i="0" u="none" strike="noStrike" cap="none" dirty="0">
                  <a:solidFill>
                    <a:srgbClr val="000000"/>
                  </a:solidFill>
                  <a:latin typeface="Arial"/>
                  <a:ea typeface="Arial"/>
                  <a:cs typeface="Arial"/>
                  <a:sym typeface="Arial"/>
                </a:rPr>
                <a:t>Μετά τη διάγνωση και την επισκευή ενός οχήματος, οι μαθητές αναστοχάζονται σχετικά με την απόδοσή τους όσον αφορά την τεχνική ικανότητα, την αντιμετώπιση προβλημάτων και την αποτελεσματικότητα.</a:t>
              </a:r>
              <a:endParaRPr sz="18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de-DE" sz="1800" b="0" i="0" u="none" strike="noStrike" cap="none" dirty="0">
                  <a:solidFill>
                    <a:srgbClr val="000000"/>
                  </a:solidFill>
                  <a:latin typeface="Arial"/>
                  <a:ea typeface="Arial"/>
                  <a:cs typeface="Arial"/>
                  <a:sym typeface="Arial"/>
                </a:rPr>
                <a:t>Μετά από ένα προσομοιωμένο σενάριο φροντίδας ασθενούς, οι μαθητές αναστοχάζονται σχετικά με την ικανότητά τους να εκτελούν εργασίες όπως η λήψη ζωτικών σημείων, η χορήγηση φαρμάκων και η επικοινωνία με τον ασθενή.</a:t>
              </a:r>
              <a:endParaRPr sz="1800" b="0" i="0" u="none" strike="noStrike" cap="none" dirty="0">
                <a:solidFill>
                  <a:srgbClr val="000000"/>
                </a:solidFill>
                <a:latin typeface="Arial"/>
                <a:ea typeface="Arial"/>
                <a:cs typeface="Arial"/>
                <a:sym typeface="Arial"/>
              </a:endParaRPr>
            </a:p>
          </p:txBody>
        </p:sp>
        <p:sp>
          <p:nvSpPr>
            <p:cNvPr id="447" name="Google Shape;447;p16"/>
            <p:cNvSpPr/>
            <p:nvPr/>
          </p:nvSpPr>
          <p:spPr>
            <a:xfrm>
              <a:off x="0" y="0"/>
              <a:ext cx="2754870" cy="2493366"/>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txBox="1"/>
            <p:nvPr/>
          </p:nvSpPr>
          <p:spPr>
            <a:xfrm>
              <a:off x="121716" y="121716"/>
              <a:ext cx="2511438" cy="22499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de-DE" sz="2400" b="1" i="0" u="none" strike="noStrike" cap="none" dirty="0">
                  <a:solidFill>
                    <a:schemeClr val="lt1"/>
                  </a:solidFill>
                  <a:latin typeface="Arial"/>
                  <a:ea typeface="Arial"/>
                  <a:cs typeface="Arial"/>
                  <a:sym typeface="Arial"/>
                </a:rPr>
                <a:t>Για παράδειγμα:</a:t>
              </a:r>
              <a:endParaRPr sz="2400" b="0" i="0" u="none" strike="noStrike" cap="none" dirty="0">
                <a:solidFill>
                  <a:schemeClr val="lt1"/>
                </a:solidFill>
                <a:latin typeface="Arial"/>
                <a:ea typeface="Arial"/>
                <a:cs typeface="Arial"/>
                <a:sym typeface="Arial"/>
              </a:endParaRPr>
            </a:p>
          </p:txBody>
        </p:sp>
      </p:grpSp>
      <p:sp>
        <p:nvSpPr>
          <p:cNvPr id="2" name="Google Shape;116;p3">
            <a:extLst>
              <a:ext uri="{FF2B5EF4-FFF2-40B4-BE49-F238E27FC236}">
                <a16:creationId xmlns:a16="http://schemas.microsoft.com/office/drawing/2014/main" id="{99A28710-1B0F-D000-6888-3133C9DF3BBD}"/>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17"/>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Ψηφιακά εργαλεία αξιολόγησης </a:t>
            </a:r>
            <a:endParaRPr sz="5400" b="1" i="0" u="none" strike="noStrike" cap="none">
              <a:solidFill>
                <a:srgbClr val="000000"/>
              </a:solidFill>
              <a:latin typeface="Arial"/>
              <a:ea typeface="Arial"/>
              <a:cs typeface="Arial"/>
              <a:sym typeface="Arial"/>
            </a:endParaRPr>
          </a:p>
        </p:txBody>
      </p:sp>
      <p:sp>
        <p:nvSpPr>
          <p:cNvPr id="461" name="Google Shape;461;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2" name="Google Shape;462;p17"/>
          <p:cNvSpPr txBox="1"/>
          <p:nvPr/>
        </p:nvSpPr>
        <p:spPr>
          <a:xfrm>
            <a:off x="751351" y="2713710"/>
            <a:ext cx="15948000" cy="557169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Τα διαδικτυακά εργαλεία κουίζ, όπως το Kahoot, το Quizizz ή το Socrative, είναι χρήσιμα τεχνολογικά βοηθήματα στη μάθηση στην ανεστραμμένη τάξη.</a:t>
            </a:r>
            <a:endParaRPr sz="18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3200" b="0" i="0" u="none" strike="noStrike" cap="none">
              <a:solidFill>
                <a:schemeClr val="dk1"/>
              </a:solidFill>
              <a:latin typeface="Arial"/>
              <a:ea typeface="Arial"/>
              <a:cs typeface="Arial"/>
              <a:sym typeface="Arial"/>
            </a:endParaRPr>
          </a:p>
        </p:txBody>
      </p:sp>
      <p:sp>
        <p:nvSpPr>
          <p:cNvPr id="463" name="Google Shape;46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66" name="Google Shape;466;p17"/>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467" name="Google Shape;467;p17" descr="A white logo with dots and lines&#10;&#10;Description automatically generated"/>
          <p:cNvPicPr preferRelativeResize="0"/>
          <p:nvPr/>
        </p:nvPicPr>
        <p:blipFill rotWithShape="1">
          <a:blip r:embed="rId7">
            <a:alphaModFix/>
          </a:blip>
          <a:srcRect/>
          <a:stretch/>
        </p:blipFill>
        <p:spPr>
          <a:xfrm>
            <a:off x="11127001" y="4795534"/>
            <a:ext cx="4693415" cy="2640046"/>
          </a:xfrm>
          <a:prstGeom prst="rect">
            <a:avLst/>
          </a:prstGeom>
          <a:noFill/>
          <a:ln>
            <a:noFill/>
          </a:ln>
        </p:spPr>
      </p:pic>
      <p:pic>
        <p:nvPicPr>
          <p:cNvPr id="468" name="Google Shape;468;p17" descr="A logo with a letter q&#10;&#10;Description automatically generated"/>
          <p:cNvPicPr preferRelativeResize="0"/>
          <p:nvPr/>
        </p:nvPicPr>
        <p:blipFill rotWithShape="1">
          <a:blip r:embed="rId8">
            <a:alphaModFix/>
          </a:blip>
          <a:srcRect/>
          <a:stretch/>
        </p:blipFill>
        <p:spPr>
          <a:xfrm>
            <a:off x="6401982" y="5629698"/>
            <a:ext cx="3878818" cy="2424261"/>
          </a:xfrm>
          <a:prstGeom prst="rect">
            <a:avLst/>
          </a:prstGeom>
          <a:noFill/>
          <a:ln>
            <a:noFill/>
          </a:ln>
        </p:spPr>
      </p:pic>
      <p:pic>
        <p:nvPicPr>
          <p:cNvPr id="469" name="Google Shape;469;p17" descr="A purple letters on a black background&#10;&#10;Description automatically generated"/>
          <p:cNvPicPr preferRelativeResize="0"/>
          <p:nvPr/>
        </p:nvPicPr>
        <p:blipFill rotWithShape="1">
          <a:blip r:embed="rId9">
            <a:alphaModFix/>
          </a:blip>
          <a:srcRect/>
          <a:stretch/>
        </p:blipFill>
        <p:spPr>
          <a:xfrm>
            <a:off x="1570684" y="4949741"/>
            <a:ext cx="3985098" cy="1359915"/>
          </a:xfrm>
          <a:prstGeom prst="rect">
            <a:avLst/>
          </a:prstGeom>
          <a:noFill/>
          <a:ln>
            <a:noFill/>
          </a:ln>
        </p:spPr>
      </p:pic>
      <p:sp>
        <p:nvSpPr>
          <p:cNvPr id="2" name="Google Shape;116;p3">
            <a:extLst>
              <a:ext uri="{FF2B5EF4-FFF2-40B4-BE49-F238E27FC236}">
                <a16:creationId xmlns:a16="http://schemas.microsoft.com/office/drawing/2014/main" id="{37AAF84F-390B-A782-C732-F2660D0CB4C0}"/>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18"/>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Ψηφιακά εργαλεία αξιολόγησης </a:t>
            </a:r>
            <a:endParaRPr sz="5400" b="1" i="0" u="none" strike="noStrike" cap="none">
              <a:solidFill>
                <a:srgbClr val="000000"/>
              </a:solidFill>
              <a:latin typeface="Arial"/>
              <a:ea typeface="Arial"/>
              <a:cs typeface="Arial"/>
              <a:sym typeface="Arial"/>
            </a:endParaRPr>
          </a:p>
        </p:txBody>
      </p:sp>
      <p:sp>
        <p:nvSpPr>
          <p:cNvPr id="482" name="Google Shape;482;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18"/>
          <p:cNvSpPr txBox="1"/>
          <p:nvPr/>
        </p:nvSpPr>
        <p:spPr>
          <a:xfrm>
            <a:off x="751351" y="2630659"/>
            <a:ext cx="15948000" cy="108980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Συνεργατική επεξεργασία εγγράφων: Εργαλεία όπως το Google Docs ή το Microsoft Office 365 επιτρέπουν στους μαθητές να εργάζονται από κοινού σε έγγραφα και να παρέχουν ανατροφοδότηση.</a:t>
            </a:r>
            <a:endParaRPr sz="3200" b="0" i="0" u="none" strike="noStrike" cap="none">
              <a:solidFill>
                <a:schemeClr val="dk1"/>
              </a:solidFill>
              <a:latin typeface="Arial"/>
              <a:ea typeface="Arial"/>
              <a:cs typeface="Arial"/>
              <a:sym typeface="Arial"/>
            </a:endParaRPr>
          </a:p>
        </p:txBody>
      </p:sp>
      <p:sp>
        <p:nvSpPr>
          <p:cNvPr id="484" name="Google Shape;484;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87" name="Google Shape;487;p18"/>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488" name="Google Shape;488;p18" descr="A group of logos with different colors&#10;&#10;Description automatically generated"/>
          <p:cNvPicPr preferRelativeResize="0"/>
          <p:nvPr/>
        </p:nvPicPr>
        <p:blipFill rotWithShape="1">
          <a:blip r:embed="rId7">
            <a:alphaModFix/>
          </a:blip>
          <a:srcRect/>
          <a:stretch/>
        </p:blipFill>
        <p:spPr>
          <a:xfrm>
            <a:off x="9748035" y="4219545"/>
            <a:ext cx="4812355" cy="3933536"/>
          </a:xfrm>
          <a:prstGeom prst="rect">
            <a:avLst/>
          </a:prstGeom>
          <a:noFill/>
          <a:ln>
            <a:noFill/>
          </a:ln>
        </p:spPr>
      </p:pic>
      <p:pic>
        <p:nvPicPr>
          <p:cNvPr id="489" name="Google Shape;489;p18" descr="A logo of a google docs&#10;&#10;Description automatically generated"/>
          <p:cNvPicPr preferRelativeResize="0"/>
          <p:nvPr/>
        </p:nvPicPr>
        <p:blipFill rotWithShape="1">
          <a:blip r:embed="rId8">
            <a:alphaModFix/>
          </a:blip>
          <a:srcRect/>
          <a:stretch/>
        </p:blipFill>
        <p:spPr>
          <a:xfrm>
            <a:off x="3373748" y="4884205"/>
            <a:ext cx="4340360" cy="2604216"/>
          </a:xfrm>
          <a:prstGeom prst="rect">
            <a:avLst/>
          </a:prstGeom>
          <a:noFill/>
          <a:ln>
            <a:noFill/>
          </a:ln>
        </p:spPr>
      </p:pic>
      <p:sp>
        <p:nvSpPr>
          <p:cNvPr id="2" name="Google Shape;116;p3">
            <a:extLst>
              <a:ext uri="{FF2B5EF4-FFF2-40B4-BE49-F238E27FC236}">
                <a16:creationId xmlns:a16="http://schemas.microsoft.com/office/drawing/2014/main" id="{1AEE2159-168A-EA5A-65C5-60CF5E864F13}"/>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19"/>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Ψηφιακά εργαλεία αξιολόγησης </a:t>
            </a:r>
            <a:endParaRPr sz="5400" b="1" i="0" u="none" strike="noStrike" cap="none">
              <a:solidFill>
                <a:srgbClr val="000000"/>
              </a:solidFill>
              <a:latin typeface="Arial"/>
              <a:ea typeface="Arial"/>
              <a:cs typeface="Arial"/>
              <a:sym typeface="Arial"/>
            </a:endParaRPr>
          </a:p>
        </p:txBody>
      </p:sp>
      <p:sp>
        <p:nvSpPr>
          <p:cNvPr id="502" name="Google Shape;502;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19"/>
          <p:cNvSpPr txBox="1"/>
          <p:nvPr/>
        </p:nvSpPr>
        <p:spPr>
          <a:xfrm>
            <a:off x="792000" y="2736523"/>
            <a:ext cx="15948000" cy="12277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Εργαλεία ανάλυσης βίντεο, όπως το Edpuzzle ή το PlayPosit, επιτρέπουν στους εκπαιδευτικούς να προσθέτουν διαδραστικά στοιχεία σε βίντεο. Οι μαθητές μπορούν να απαντούν σε ερωτήσεις ή να λύνουν εργασίες κατά τη διάρκεια του βίντεο</a:t>
            </a:r>
            <a:endParaRPr sz="1800" b="0" i="0" u="none" strike="noStrike" cap="none">
              <a:solidFill>
                <a:srgbClr val="000000"/>
              </a:solidFill>
              <a:latin typeface="Arial"/>
              <a:ea typeface="Arial"/>
              <a:cs typeface="Arial"/>
              <a:sym typeface="Arial"/>
            </a:endParaRPr>
          </a:p>
        </p:txBody>
      </p:sp>
      <p:sp>
        <p:nvSpPr>
          <p:cNvPr id="504" name="Google Shape;504;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07" name="Google Shape;507;p19"/>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508" name="Google Shape;508;p19" descr="A logo with black text&#10;&#10;Description automatically generated"/>
          <p:cNvPicPr preferRelativeResize="0"/>
          <p:nvPr/>
        </p:nvPicPr>
        <p:blipFill rotWithShape="1">
          <a:blip r:embed="rId7">
            <a:alphaModFix/>
          </a:blip>
          <a:srcRect/>
          <a:stretch/>
        </p:blipFill>
        <p:spPr>
          <a:xfrm>
            <a:off x="9435830" y="5078281"/>
            <a:ext cx="4424588" cy="2488979"/>
          </a:xfrm>
          <a:prstGeom prst="rect">
            <a:avLst/>
          </a:prstGeom>
          <a:noFill/>
          <a:ln>
            <a:noFill/>
          </a:ln>
        </p:spPr>
      </p:pic>
      <p:pic>
        <p:nvPicPr>
          <p:cNvPr id="509" name="Google Shape;509;p19" descr="A white dog with black text&#10;&#10;Description automatically generated"/>
          <p:cNvPicPr preferRelativeResize="0"/>
          <p:nvPr/>
        </p:nvPicPr>
        <p:blipFill rotWithShape="1">
          <a:blip r:embed="rId8">
            <a:alphaModFix/>
          </a:blip>
          <a:srcRect/>
          <a:stretch/>
        </p:blipFill>
        <p:spPr>
          <a:xfrm>
            <a:off x="3590284" y="4801399"/>
            <a:ext cx="4437878" cy="2765861"/>
          </a:xfrm>
          <a:prstGeom prst="rect">
            <a:avLst/>
          </a:prstGeom>
          <a:noFill/>
          <a:ln>
            <a:noFill/>
          </a:ln>
        </p:spPr>
      </p:pic>
      <p:sp>
        <p:nvSpPr>
          <p:cNvPr id="2" name="Google Shape;116;p3">
            <a:extLst>
              <a:ext uri="{FF2B5EF4-FFF2-40B4-BE49-F238E27FC236}">
                <a16:creationId xmlns:a16="http://schemas.microsoft.com/office/drawing/2014/main" id="{315E4996-EFD0-6B82-1305-E41822B6E624}"/>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0"/>
        <p:cNvGrpSpPr/>
        <p:nvPr/>
      </p:nvGrpSpPr>
      <p:grpSpPr>
        <a:xfrm>
          <a:off x="0" y="0"/>
          <a:ext cx="0" cy="0"/>
          <a:chOff x="0" y="0"/>
          <a:chExt cx="0" cy="0"/>
        </a:xfrm>
      </p:grpSpPr>
      <p:sp>
        <p:nvSpPr>
          <p:cNvPr id="91" name="Google Shape;91;p2"/>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999"/>
              <a:buFont typeface="Arial"/>
              <a:buNone/>
            </a:pPr>
            <a:r>
              <a:rPr lang="de-DE" sz="6999" b="0" i="0" u="none" strike="noStrike" cap="none">
                <a:solidFill>
                  <a:srgbClr val="033C5B"/>
                </a:solidFill>
                <a:latin typeface="Arial"/>
                <a:ea typeface="Arial"/>
                <a:cs typeface="Arial"/>
                <a:sym typeface="Arial"/>
              </a:rPr>
              <a:t>Μαθησιακοί στόχοι</a:t>
            </a:r>
            <a:endParaRPr sz="1400" b="0" i="0" u="none" strike="noStrike" cap="none">
              <a:solidFill>
                <a:srgbClr val="000000"/>
              </a:solidFill>
              <a:latin typeface="Arial"/>
              <a:ea typeface="Arial"/>
              <a:cs typeface="Arial"/>
              <a:sym typeface="Arial"/>
            </a:endParaRPr>
          </a:p>
        </p:txBody>
      </p:sp>
      <p:sp>
        <p:nvSpPr>
          <p:cNvPr id="92" name="Google Shape;92;p2"/>
          <p:cNvSpPr txBox="1"/>
          <p:nvPr/>
        </p:nvSpPr>
        <p:spPr>
          <a:xfrm>
            <a:off x="791999" y="3456000"/>
            <a:ext cx="7668000"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2400" b="0" i="0" u="none" strike="noStrike" cap="none" dirty="0">
                <a:solidFill>
                  <a:srgbClr val="121212"/>
                </a:solidFill>
                <a:latin typeface="Arial"/>
                <a:ea typeface="Arial"/>
                <a:cs typeface="Arial"/>
                <a:sym typeface="Arial"/>
              </a:rPr>
              <a:t>Στο τέλος αυτής της ενότητας, οι συμμετέχοντες θα εί</a:t>
            </a:r>
            <a:r>
              <a:rPr lang="el-GR" sz="2400" b="0" i="0" u="none" strike="noStrike" cap="none" dirty="0" err="1">
                <a:solidFill>
                  <a:srgbClr val="121212"/>
                </a:solidFill>
                <a:latin typeface="Arial"/>
                <a:ea typeface="Arial"/>
                <a:cs typeface="Arial"/>
                <a:sym typeface="Arial"/>
              </a:rPr>
              <a:t>στε</a:t>
            </a:r>
            <a:r>
              <a:rPr lang="de-DE" sz="2400" b="0" i="0" u="none" strike="noStrike" cap="none" dirty="0">
                <a:solidFill>
                  <a:srgbClr val="121212"/>
                </a:solidFill>
                <a:latin typeface="Arial"/>
                <a:ea typeface="Arial"/>
                <a:cs typeface="Arial"/>
                <a:sym typeface="Arial"/>
              </a:rPr>
              <a:t> σε θέση να:</a:t>
            </a:r>
            <a:endParaRPr sz="24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Noto Sans Symbols"/>
              <a:buChar char="▪"/>
            </a:pPr>
            <a:r>
              <a:rPr lang="de-DE" sz="2400" b="0" i="0" u="none" strike="noStrike" cap="none" dirty="0">
                <a:solidFill>
                  <a:srgbClr val="121212"/>
                </a:solidFill>
                <a:latin typeface="Arial"/>
                <a:ea typeface="Arial"/>
                <a:cs typeface="Arial"/>
                <a:sym typeface="Arial"/>
              </a:rPr>
              <a:t>Περιγράψ</a:t>
            </a:r>
            <a:r>
              <a:rPr lang="el-GR" sz="2400" b="0" i="0" u="none" strike="noStrike" cap="none" dirty="0">
                <a:solidFill>
                  <a:srgbClr val="121212"/>
                </a:solidFill>
                <a:latin typeface="Arial"/>
                <a:ea typeface="Arial"/>
                <a:cs typeface="Arial"/>
                <a:sym typeface="Arial"/>
              </a:rPr>
              <a:t>ε</a:t>
            </a:r>
            <a:r>
              <a:rPr lang="de-DE" sz="2400" b="0" i="0" u="none" strike="noStrike" cap="none" dirty="0">
                <a:solidFill>
                  <a:srgbClr val="121212"/>
                </a:solidFill>
                <a:latin typeface="Arial"/>
                <a:ea typeface="Arial"/>
                <a:cs typeface="Arial"/>
                <a:sym typeface="Arial"/>
              </a:rPr>
              <a:t>τε τα είδη των αξιολογήσεων που μπορεί να εφαρμόσει ένας εκπαιδευτικός ΕΕΚ </a:t>
            </a:r>
            <a:endParaRPr sz="24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400" b="0" i="0" u="none" strike="noStrike" cap="none" dirty="0">
                <a:solidFill>
                  <a:srgbClr val="121212"/>
                </a:solidFill>
                <a:latin typeface="Arial"/>
                <a:ea typeface="Arial"/>
                <a:cs typeface="Arial"/>
                <a:sym typeface="Arial"/>
              </a:rPr>
              <a:t>Ερμηνεύσ</a:t>
            </a:r>
            <a:r>
              <a:rPr lang="el-GR" sz="2400" b="0" i="0" u="none" strike="noStrike" cap="none" dirty="0">
                <a:solidFill>
                  <a:srgbClr val="121212"/>
                </a:solidFill>
                <a:latin typeface="Arial"/>
                <a:ea typeface="Arial"/>
                <a:cs typeface="Arial"/>
                <a:sym typeface="Arial"/>
              </a:rPr>
              <a:t>ε</a:t>
            </a:r>
            <a:r>
              <a:rPr lang="de-DE" sz="2400" b="0" i="0" u="none" strike="noStrike" cap="none" dirty="0">
                <a:solidFill>
                  <a:srgbClr val="121212"/>
                </a:solidFill>
                <a:latin typeface="Arial"/>
                <a:ea typeface="Arial"/>
                <a:cs typeface="Arial"/>
                <a:sym typeface="Arial"/>
              </a:rPr>
              <a:t>τε τη σχέση μεταξύ της ανεστραμμένης τάξης και των μεθόδων αξιολόγησης</a:t>
            </a:r>
            <a:endParaRPr sz="24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400" b="0" i="0" u="none" strike="noStrike" cap="none" dirty="0">
                <a:solidFill>
                  <a:srgbClr val="121212"/>
                </a:solidFill>
                <a:latin typeface="Arial"/>
                <a:ea typeface="Arial"/>
                <a:cs typeface="Arial"/>
                <a:sym typeface="Arial"/>
              </a:rPr>
              <a:t>Αναγνωρί</a:t>
            </a:r>
            <a:r>
              <a:rPr lang="el-GR" sz="2400" b="0" i="0" u="none" strike="noStrike" cap="none" dirty="0" err="1">
                <a:solidFill>
                  <a:srgbClr val="121212"/>
                </a:solidFill>
                <a:latin typeface="Arial"/>
                <a:ea typeface="Arial"/>
                <a:cs typeface="Arial"/>
                <a:sym typeface="Arial"/>
              </a:rPr>
              <a:t>σετε</a:t>
            </a:r>
            <a:r>
              <a:rPr lang="de-DE" sz="2400" b="0" i="0" u="none" strike="noStrike" cap="none" dirty="0">
                <a:solidFill>
                  <a:srgbClr val="121212"/>
                </a:solidFill>
                <a:latin typeface="Arial"/>
                <a:ea typeface="Arial"/>
                <a:cs typeface="Arial"/>
                <a:sym typeface="Arial"/>
              </a:rPr>
              <a:t> την αξία των ψηφιακών εργαλείων και της δημιουργικής σκέψης στην ανεστραμμένη τάξη σε σχέση με τις αξιολογήσεις </a:t>
            </a:r>
            <a:endParaRPr sz="2400" b="0" i="0" u="none" strike="noStrike" cap="none" dirty="0">
              <a:solidFill>
                <a:srgbClr val="121212"/>
              </a:solidFill>
              <a:latin typeface="Arial"/>
              <a:ea typeface="Arial"/>
              <a:cs typeface="Arial"/>
              <a:sym typeface="Arial"/>
            </a:endParaRPr>
          </a:p>
        </p:txBody>
      </p:sp>
      <p:sp>
        <p:nvSpPr>
          <p:cNvPr id="93" name="Google Shape;93;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0" name="Google Shape;100;p2"/>
          <p:cNvPicPr preferRelativeResize="0"/>
          <p:nvPr/>
        </p:nvPicPr>
        <p:blipFill rotWithShape="1">
          <a:blip r:embed="rId8">
            <a:alphaModFix/>
          </a:blip>
          <a:srcRect/>
          <a:stretch/>
        </p:blipFill>
        <p:spPr>
          <a:xfrm>
            <a:off x="5584271" y="9263660"/>
            <a:ext cx="1047619" cy="3809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20"/>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Ψηφιακά εργαλεία αξιολόγησης </a:t>
            </a:r>
            <a:endParaRPr sz="5400" b="1" i="0" u="none" strike="noStrike" cap="none">
              <a:solidFill>
                <a:srgbClr val="000000"/>
              </a:solidFill>
              <a:latin typeface="Arial"/>
              <a:ea typeface="Arial"/>
              <a:cs typeface="Arial"/>
              <a:sym typeface="Arial"/>
            </a:endParaRPr>
          </a:p>
        </p:txBody>
      </p:sp>
      <p:sp>
        <p:nvSpPr>
          <p:cNvPr id="522" name="Google Shape;522;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p20"/>
          <p:cNvSpPr txBox="1"/>
          <p:nvPr/>
        </p:nvSpPr>
        <p:spPr>
          <a:xfrm>
            <a:off x="818920" y="2546118"/>
            <a:ext cx="15948000" cy="177074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Οι πλατφόρμες μάθησης, όπως το Moodle ή το Schoology, προσφέρουν λειτουργίες για την αξιολόγηση και την ανατροφοδότηση των εργασιών και των τεστ. Οι καθηγητές μπορούν να ανεβάζουν εργασίες, οι μαθητές μπορούν να τις επεξεργάζονται και οι καθηγητές μπορούν να παρέχουν ανατροφοδότηση</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524" name="Google Shape;524;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27" name="Google Shape;527;p20"/>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528" name="Google Shape;528;p20" descr="A logo with a letter s in a blue circle&#10;&#10;Description automatically generated"/>
          <p:cNvPicPr preferRelativeResize="0"/>
          <p:nvPr/>
        </p:nvPicPr>
        <p:blipFill rotWithShape="1">
          <a:blip r:embed="rId7">
            <a:alphaModFix/>
          </a:blip>
          <a:srcRect/>
          <a:stretch/>
        </p:blipFill>
        <p:spPr>
          <a:xfrm>
            <a:off x="9371216" y="4124823"/>
            <a:ext cx="4309816" cy="4309816"/>
          </a:xfrm>
          <a:prstGeom prst="rect">
            <a:avLst/>
          </a:prstGeom>
          <a:noFill/>
          <a:ln>
            <a:noFill/>
          </a:ln>
        </p:spPr>
      </p:pic>
      <p:pic>
        <p:nvPicPr>
          <p:cNvPr id="529" name="Google Shape;529;p20" descr="A group of orange circles&#10;&#10;Description automatically generated"/>
          <p:cNvPicPr preferRelativeResize="0"/>
          <p:nvPr/>
        </p:nvPicPr>
        <p:blipFill rotWithShape="1">
          <a:blip r:embed="rId8">
            <a:alphaModFix/>
          </a:blip>
          <a:srcRect/>
          <a:stretch/>
        </p:blipFill>
        <p:spPr>
          <a:xfrm>
            <a:off x="2813652" y="5028275"/>
            <a:ext cx="5979268" cy="1532187"/>
          </a:xfrm>
          <a:prstGeom prst="rect">
            <a:avLst/>
          </a:prstGeom>
          <a:noFill/>
          <a:ln>
            <a:noFill/>
          </a:ln>
        </p:spPr>
      </p:pic>
      <p:sp>
        <p:nvSpPr>
          <p:cNvPr id="2" name="Google Shape;116;p3">
            <a:extLst>
              <a:ext uri="{FF2B5EF4-FFF2-40B4-BE49-F238E27FC236}">
                <a16:creationId xmlns:a16="http://schemas.microsoft.com/office/drawing/2014/main" id="{C2DCDEA8-B594-89D6-0AF5-FB37F5112A88}"/>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p2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dirty="0">
                <a:solidFill>
                  <a:srgbClr val="033C5B"/>
                </a:solidFill>
                <a:latin typeface="Arial"/>
                <a:ea typeface="Arial"/>
                <a:cs typeface="Arial"/>
                <a:sym typeface="Arial"/>
              </a:rPr>
              <a:t>Ο ρόλος της διαχείρισης του χρόνου στην αξιολόγηση της μάθησης στην ανεστραμμένη τάξη </a:t>
            </a:r>
            <a:endParaRPr sz="5400" b="1" i="0" u="none" strike="noStrike" cap="none" dirty="0">
              <a:solidFill>
                <a:srgbClr val="000000"/>
              </a:solidFill>
              <a:latin typeface="Arial"/>
              <a:ea typeface="Arial"/>
              <a:cs typeface="Arial"/>
              <a:sym typeface="Arial"/>
            </a:endParaRPr>
          </a:p>
        </p:txBody>
      </p:sp>
      <p:sp>
        <p:nvSpPr>
          <p:cNvPr id="542" name="Google Shape;542;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46" name="Google Shape;546;p2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47" name="Google Shape;547;p21"/>
          <p:cNvGrpSpPr/>
          <p:nvPr/>
        </p:nvGrpSpPr>
        <p:grpSpPr>
          <a:xfrm>
            <a:off x="612982" y="4170255"/>
            <a:ext cx="15948000" cy="3199337"/>
            <a:chOff x="0" y="770210"/>
            <a:chExt cx="15948000" cy="3199337"/>
          </a:xfrm>
        </p:grpSpPr>
        <p:sp>
          <p:nvSpPr>
            <p:cNvPr id="548" name="Google Shape;548;p21"/>
            <p:cNvSpPr/>
            <p:nvPr/>
          </p:nvSpPr>
          <p:spPr>
            <a:xfrm>
              <a:off x="0" y="770210"/>
              <a:ext cx="15948000" cy="142192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430133" y="1090144"/>
              <a:ext cx="782060" cy="7820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1642326" y="770210"/>
              <a:ext cx="14305673" cy="14219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txBox="1"/>
            <p:nvPr/>
          </p:nvSpPr>
          <p:spPr>
            <a:xfrm>
              <a:off x="1642326" y="770210"/>
              <a:ext cx="14305673" cy="1421927"/>
            </a:xfrm>
            <a:prstGeom prst="rect">
              <a:avLst/>
            </a:prstGeom>
            <a:noFill/>
            <a:ln>
              <a:noFill/>
            </a:ln>
          </p:spPr>
          <p:txBody>
            <a:bodyPr spcFirstLastPara="1" wrap="square" lIns="150475" tIns="150475" rIns="150475" bIns="1504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de-DE" sz="2400" b="0" i="0" u="none" strike="noStrike" cap="none" dirty="0">
                  <a:solidFill>
                    <a:srgbClr val="000000"/>
                  </a:solidFill>
                  <a:latin typeface="Arial"/>
                  <a:ea typeface="Arial"/>
                  <a:cs typeface="Arial"/>
                  <a:sym typeface="Arial"/>
                </a:rPr>
                <a:t>Το μοντέλο της ανεστραμμένης τάξης απαιτεί καλό χρονοπρογραμματισμό, καθώς οι μαθητές μαθαίνουν σε μεγάλο βαθμό εκτός τάξης. Ένα αποτελεσματικό σύστημα διαχείρισης του χρόνου βοηθά τους μαθητές να αξιοποιούν στο έπακρο τον χρόνο μάθησης και να ολοκληρώνουν τις εργασίες τους στην ώρα τους.</a:t>
              </a:r>
              <a:endParaRPr sz="2400" b="0" i="0" u="none" strike="noStrike" cap="none" dirty="0">
                <a:solidFill>
                  <a:srgbClr val="000000"/>
                </a:solidFill>
                <a:latin typeface="Arial"/>
                <a:ea typeface="Arial"/>
                <a:cs typeface="Arial"/>
                <a:sym typeface="Arial"/>
              </a:endParaRPr>
            </a:p>
          </p:txBody>
        </p:sp>
        <p:sp>
          <p:nvSpPr>
            <p:cNvPr id="552" name="Google Shape;552;p21"/>
            <p:cNvSpPr/>
            <p:nvPr/>
          </p:nvSpPr>
          <p:spPr>
            <a:xfrm>
              <a:off x="0" y="2547620"/>
              <a:ext cx="15948000" cy="142192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430133" y="2867554"/>
              <a:ext cx="782060" cy="78206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1642326" y="2547620"/>
              <a:ext cx="14305673" cy="14219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txBox="1"/>
            <p:nvPr/>
          </p:nvSpPr>
          <p:spPr>
            <a:xfrm>
              <a:off x="1642326" y="2547620"/>
              <a:ext cx="14305673" cy="1421927"/>
            </a:xfrm>
            <a:prstGeom prst="rect">
              <a:avLst/>
            </a:prstGeom>
            <a:noFill/>
            <a:ln>
              <a:noFill/>
            </a:ln>
          </p:spPr>
          <p:txBody>
            <a:bodyPr spcFirstLastPara="1" wrap="square" lIns="150475" tIns="150475" rIns="150475" bIns="1504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de-DE" sz="2400" b="0" i="0" u="none" strike="noStrike" cap="none" dirty="0">
                  <a:solidFill>
                    <a:srgbClr val="000000"/>
                  </a:solidFill>
                  <a:latin typeface="Arial"/>
                  <a:ea typeface="Arial"/>
                  <a:cs typeface="Arial"/>
                  <a:sym typeface="Arial"/>
                </a:rPr>
                <a:t>Ένα σύστημα διαχείρισης χρόνου επιτρέπει στους μαθητές να ιεραρχούν και να οργανώνουν τις εργασίες τους. Μπορούν να καθορίσουν ποιες εργασίες πρέπει να ολοκληρωθούν πρώτες και ποιες είναι λιγότερο επείγουσες. Και βοηθά τους μαθητές να μειώσουν το άγχος, καθώς μπορούν να προγραμματίζουν και να οργανώνουν καλύτερα τις εργασίες τους. </a:t>
              </a:r>
              <a:endParaRPr sz="2400" b="0" i="0" u="none" strike="noStrike" cap="none" dirty="0">
                <a:solidFill>
                  <a:srgbClr val="000000"/>
                </a:solidFill>
                <a:latin typeface="Arial"/>
                <a:ea typeface="Arial"/>
                <a:cs typeface="Arial"/>
                <a:sym typeface="Arial"/>
              </a:endParaRPr>
            </a:p>
          </p:txBody>
        </p:sp>
      </p:grpSp>
      <p:sp>
        <p:nvSpPr>
          <p:cNvPr id="2" name="Google Shape;116;p3">
            <a:extLst>
              <a:ext uri="{FF2B5EF4-FFF2-40B4-BE49-F238E27FC236}">
                <a16:creationId xmlns:a16="http://schemas.microsoft.com/office/drawing/2014/main" id="{3F3932E9-1CA8-A889-DE35-F446001B3E37}"/>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p2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22"/>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Η αποδοτική οργάνωση υποστηρίζει την αξιολόγηση στη μάθηση στην ανεστραμμένη τάξη </a:t>
            </a:r>
            <a:endParaRPr sz="5400" b="1" i="0" u="none" strike="noStrike" cap="none">
              <a:solidFill>
                <a:srgbClr val="000000"/>
              </a:solidFill>
              <a:latin typeface="Arial"/>
              <a:ea typeface="Arial"/>
              <a:cs typeface="Arial"/>
              <a:sym typeface="Arial"/>
            </a:endParaRPr>
          </a:p>
        </p:txBody>
      </p:sp>
      <p:sp>
        <p:nvSpPr>
          <p:cNvPr id="568" name="Google Shape;568;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72" name="Google Shape;572;p22"/>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73" name="Google Shape;573;p22"/>
          <p:cNvGrpSpPr/>
          <p:nvPr/>
        </p:nvGrpSpPr>
        <p:grpSpPr>
          <a:xfrm>
            <a:off x="799981" y="3132000"/>
            <a:ext cx="15932036" cy="4893647"/>
            <a:chOff x="7981" y="0"/>
            <a:chExt cx="15932036" cy="4893647"/>
          </a:xfrm>
        </p:grpSpPr>
        <p:sp>
          <p:nvSpPr>
            <p:cNvPr id="574" name="Google Shape;574;p22"/>
            <p:cNvSpPr/>
            <p:nvPr/>
          </p:nvSpPr>
          <p:spPr>
            <a:xfrm>
              <a:off x="1196099" y="0"/>
              <a:ext cx="13555800" cy="4893647"/>
            </a:xfrm>
            <a:prstGeom prst="rightArrow">
              <a:avLst>
                <a:gd name="adj1" fmla="val 50000"/>
                <a:gd name="adj2" fmla="val 5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981"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txBox="1"/>
            <p:nvPr/>
          </p:nvSpPr>
          <p:spPr>
            <a:xfrm>
              <a:off x="103536" y="1563649"/>
              <a:ext cx="3626217" cy="158046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dirty="0">
                  <a:solidFill>
                    <a:schemeClr val="tx1"/>
                  </a:solidFill>
                  <a:latin typeface="Arial"/>
                  <a:ea typeface="Arial"/>
                  <a:cs typeface="Arial"/>
                  <a:sym typeface="Arial"/>
                </a:rPr>
                <a:t>Η καλή οργάνωση επιτρέπει στους μαθητές να δομήσουν τη μαθησιακή τους διαδικασία. Μπορούν να οργανώνουν το μαθησιακό τους υλικό, να κρατούν σημειώσεις και να αποθηκεύουν σημαντικές πληροφορίες. </a:t>
              </a:r>
              <a:endParaRPr sz="1800" b="0" i="0" u="none" strike="noStrike" cap="none" dirty="0">
                <a:solidFill>
                  <a:schemeClr val="tx1"/>
                </a:solidFill>
                <a:latin typeface="Arial"/>
                <a:ea typeface="Arial"/>
                <a:cs typeface="Arial"/>
                <a:sym typeface="Arial"/>
              </a:endParaRPr>
            </a:p>
          </p:txBody>
        </p:sp>
        <p:sp>
          <p:nvSpPr>
            <p:cNvPr id="577" name="Google Shape;577;p22"/>
            <p:cNvSpPr/>
            <p:nvPr/>
          </p:nvSpPr>
          <p:spPr>
            <a:xfrm>
              <a:off x="4038978"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txBox="1"/>
            <p:nvPr/>
          </p:nvSpPr>
          <p:spPr>
            <a:xfrm>
              <a:off x="4134533"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dirty="0">
                  <a:solidFill>
                    <a:schemeClr val="tx1"/>
                  </a:solidFill>
                  <a:latin typeface="Arial"/>
                  <a:ea typeface="Arial"/>
                  <a:cs typeface="Arial"/>
                  <a:sym typeface="Arial"/>
                </a:rPr>
                <a:t>Η καλή οργάνωση επιτρέπει στους μαθητές να χρησιμοποιούν αποτελεσματικά τους μαθησιακούς πόρους. Μπορούν να οργανώνουν το υλικό τους, να επισημαίνουν τις σημαντικές πληροφορίες και να έχουν εύκολη πρόσβαση σε αυτό.</a:t>
              </a:r>
              <a:endParaRPr sz="1800" b="0" i="0" u="none" strike="noStrike" cap="none" dirty="0">
                <a:solidFill>
                  <a:schemeClr val="tx1"/>
                </a:solidFill>
                <a:latin typeface="Arial"/>
                <a:ea typeface="Arial"/>
                <a:cs typeface="Arial"/>
                <a:sym typeface="Arial"/>
              </a:endParaRPr>
            </a:p>
          </p:txBody>
        </p:sp>
        <p:sp>
          <p:nvSpPr>
            <p:cNvPr id="579" name="Google Shape;579;p22"/>
            <p:cNvSpPr/>
            <p:nvPr/>
          </p:nvSpPr>
          <p:spPr>
            <a:xfrm>
              <a:off x="8069976"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txBox="1"/>
            <p:nvPr/>
          </p:nvSpPr>
          <p:spPr>
            <a:xfrm>
              <a:off x="8165531"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dirty="0">
                  <a:solidFill>
                    <a:schemeClr val="tx1"/>
                  </a:solidFill>
                  <a:latin typeface="Arial"/>
                  <a:ea typeface="Arial"/>
                  <a:cs typeface="Arial"/>
                  <a:sym typeface="Arial"/>
                </a:rPr>
                <a:t>Η καλή οργάνωση βοηθά τους μαθητές να είναι πιο παραγωγικοί. Μπορούν να προγραμματίζουν καλύτερα τις εργασίες τους, να χρησιμοποιούν αποτελεσματικά το χρόνο τους και να ελαχιστοποιούν τους περισπασμούς. </a:t>
              </a:r>
              <a:endParaRPr sz="1800" b="0" i="0" u="none" strike="noStrike" cap="none" dirty="0">
                <a:solidFill>
                  <a:schemeClr val="tx1"/>
                </a:solidFill>
                <a:latin typeface="Arial"/>
                <a:ea typeface="Arial"/>
                <a:cs typeface="Arial"/>
                <a:sym typeface="Arial"/>
              </a:endParaRPr>
            </a:p>
          </p:txBody>
        </p:sp>
        <p:sp>
          <p:nvSpPr>
            <p:cNvPr id="581" name="Google Shape;581;p22"/>
            <p:cNvSpPr/>
            <p:nvPr/>
          </p:nvSpPr>
          <p:spPr>
            <a:xfrm>
              <a:off x="12100973"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txBox="1"/>
            <p:nvPr/>
          </p:nvSpPr>
          <p:spPr>
            <a:xfrm>
              <a:off x="12196528"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dirty="0">
                  <a:solidFill>
                    <a:schemeClr val="tx1"/>
                  </a:solidFill>
                  <a:latin typeface="Arial"/>
                  <a:ea typeface="Arial"/>
                  <a:cs typeface="Arial"/>
                  <a:sym typeface="Arial"/>
                </a:rPr>
                <a:t>Η καλή οργάνωση ενθαρρύνει τους μαθητές να αναλάβουν την ευθύνη για τον εαυτό τους. Μαθαίνουν να οργανώνουν τις δικές τους μαθησιακές διαδικασίες και να αναλαμβάνουν την ευθύνη για τη μάθησή τους.</a:t>
              </a:r>
              <a:endParaRPr sz="1800" b="0" i="0" u="none" strike="noStrike" cap="none" dirty="0">
                <a:solidFill>
                  <a:schemeClr val="tx1"/>
                </a:solidFill>
                <a:latin typeface="Arial"/>
                <a:ea typeface="Arial"/>
                <a:cs typeface="Arial"/>
                <a:sym typeface="Arial"/>
              </a:endParaRPr>
            </a:p>
          </p:txBody>
        </p:sp>
      </p:grpSp>
      <p:sp>
        <p:nvSpPr>
          <p:cNvPr id="2" name="Google Shape;116;p3">
            <a:extLst>
              <a:ext uri="{FF2B5EF4-FFF2-40B4-BE49-F238E27FC236}">
                <a16:creationId xmlns:a16="http://schemas.microsoft.com/office/drawing/2014/main" id="{A2F155AF-ECDE-FE52-E253-56DC5CCD280E}"/>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4" name="Google Shape;594;p23"/>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Σημασία της επικοινωνίας με τους μαθητές στο πλαίσιο της αξιολόγησης </a:t>
            </a:r>
            <a:endParaRPr sz="1400" b="1" i="0" u="none" strike="noStrike" cap="none">
              <a:solidFill>
                <a:srgbClr val="000000"/>
              </a:solidFill>
              <a:latin typeface="Arial"/>
              <a:ea typeface="Arial"/>
              <a:cs typeface="Arial"/>
              <a:sym typeface="Arial"/>
            </a:endParaRPr>
          </a:p>
        </p:txBody>
      </p:sp>
      <p:sp>
        <p:nvSpPr>
          <p:cNvPr id="595" name="Google Shape;595;p23"/>
          <p:cNvSpPr txBox="1"/>
          <p:nvPr/>
        </p:nvSpPr>
        <p:spPr>
          <a:xfrm>
            <a:off x="792000" y="3132000"/>
            <a:ext cx="159480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Η επικοινωνία με τους μαθητές σχετικά με τα αποτελέσματα της αξιολόγησης στη μάθηση με τη μέθοδο της ανεστραμμένης τάξης έχει μεγάλη σημασία. Ακολουθούν ορισμένοι λόγοι:</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1 Ανατροφοδότηση και προβληματισμός: </a:t>
            </a:r>
            <a:r>
              <a:rPr lang="de-DE" sz="2400" b="0" i="0" u="none" strike="noStrike" cap="none">
                <a:solidFill>
                  <a:schemeClr val="dk1"/>
                </a:solidFill>
                <a:latin typeface="Arial"/>
                <a:ea typeface="Arial"/>
                <a:cs typeface="Arial"/>
                <a:sym typeface="Arial"/>
              </a:rPr>
              <a:t>Η επικοινωνία σχετικά με τα αποτελέσματα της αξιολόγησης επιτρέπει στους μαθητές να λαμβάνουν ανατροφοδότηση και να προβληματίζονται σχετικά με τις επιδόσεις τους.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2. Διευκρίνιση των προσδοκιών: </a:t>
            </a:r>
            <a:r>
              <a:rPr lang="de-DE" sz="2400" b="0" i="0" u="none" strike="noStrike" cap="none">
                <a:solidFill>
                  <a:schemeClr val="dk1"/>
                </a:solidFill>
                <a:latin typeface="Arial"/>
                <a:ea typeface="Arial"/>
                <a:cs typeface="Arial"/>
                <a:sym typeface="Arial"/>
              </a:rPr>
              <a:t>Με την επικοινωνία σχετικά με τα αποτελέσματα της αξιολόγησης, οι εκπαιδευτικοί μπορούν να αποσαφηνίσουν τις προσδοκίες τους από τους μαθητές. Μπορούν να εξηγήσουν ποια κριτήρια χρησιμοποιήθηκαν στην αξιολόγηση και ποιοι στόχοι πρέπει να επιτευχθούν.</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 3. Κίνητρα και αναγνώριση: </a:t>
            </a:r>
            <a:r>
              <a:rPr lang="de-DE" sz="2400" b="0" i="0" u="none" strike="noStrike" cap="none">
                <a:solidFill>
                  <a:schemeClr val="dk1"/>
                </a:solidFill>
                <a:latin typeface="Arial"/>
                <a:ea typeface="Arial"/>
                <a:cs typeface="Arial"/>
                <a:sym typeface="Arial"/>
              </a:rPr>
              <a:t>Η επικοινωνία σχετικά με τα αποτελέσματα της αξιολόγησης επιτρέπει στους εκπαιδευτικούς να αναγνωρίζουν και να αναγνωρίζουν τα επιτεύγματα των μαθητών. να συνεχίσουν τη μάθησή τους.</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4. Υποστήριξη για τον καθορισμό στόχων: </a:t>
            </a:r>
            <a:r>
              <a:rPr lang="de-DE" sz="2400" b="0" i="0" u="none" strike="noStrike" cap="none">
                <a:solidFill>
                  <a:schemeClr val="dk1"/>
                </a:solidFill>
                <a:latin typeface="Arial"/>
                <a:ea typeface="Arial"/>
                <a:cs typeface="Arial"/>
                <a:sym typeface="Arial"/>
              </a:rPr>
              <a:t>η κοινοποίηση των αποτελεσμάτων της αξιολόγησης βοηθά τους μαθητές να θέσουν τους στόχους τους και να παρακολουθούν την πρόοδό τους.</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5 Ατομική υποστήριξη: </a:t>
            </a:r>
            <a:r>
              <a:rPr lang="de-DE" sz="2400" b="0" i="0" u="none" strike="noStrike" cap="none">
                <a:solidFill>
                  <a:schemeClr val="dk1"/>
                </a:solidFill>
                <a:latin typeface="Arial"/>
                <a:ea typeface="Arial"/>
                <a:cs typeface="Arial"/>
                <a:sym typeface="Arial"/>
              </a:rPr>
              <a:t>Οι εκπαιδευτικοί μπορούν να προσφέρουν ατομική υποστήριξη με την κοινοποίηση των αποτελεσμάτων της αξιολόγησης. </a:t>
            </a:r>
            <a:endParaRPr sz="2400" b="0" i="0" u="none" strike="noStrike" cap="none">
              <a:solidFill>
                <a:schemeClr val="dk1"/>
              </a:solidFill>
              <a:latin typeface="Arial"/>
              <a:ea typeface="Arial"/>
              <a:cs typeface="Arial"/>
              <a:sym typeface="Arial"/>
            </a:endParaRPr>
          </a:p>
        </p:txBody>
      </p:sp>
      <p:sp>
        <p:nvSpPr>
          <p:cNvPr id="596" name="Google Shape;59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00" name="Google Shape;600;p2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4AB60D68-2BF9-692E-9F2E-F9F9ACDFE715}"/>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2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p2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2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9" name="Google Shape;609;p2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2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2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24"/>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Σημασία της επικοινωνίας με τους γονείς, τους εργοδότες στο πλαίσιο της αξιολόγησης </a:t>
            </a:r>
            <a:endParaRPr sz="1400" b="1" i="0" u="none" strike="noStrike" cap="none">
              <a:solidFill>
                <a:srgbClr val="000000"/>
              </a:solidFill>
              <a:latin typeface="Arial"/>
              <a:ea typeface="Arial"/>
              <a:cs typeface="Arial"/>
              <a:sym typeface="Arial"/>
            </a:endParaRPr>
          </a:p>
        </p:txBody>
      </p:sp>
      <p:sp>
        <p:nvSpPr>
          <p:cNvPr id="613" name="Google Shape;613;p24"/>
          <p:cNvSpPr txBox="1"/>
          <p:nvPr/>
        </p:nvSpPr>
        <p:spPr>
          <a:xfrm>
            <a:off x="792000" y="3132000"/>
            <a:ext cx="15948000" cy="54596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Διαφάνεια και πληροφόρηση: </a:t>
            </a:r>
            <a:r>
              <a:rPr lang="de-DE" sz="2400" b="0" i="0" u="none" strike="noStrike" cap="none">
                <a:solidFill>
                  <a:schemeClr val="dk1"/>
                </a:solidFill>
                <a:latin typeface="Arial"/>
                <a:ea typeface="Arial"/>
                <a:cs typeface="Arial"/>
                <a:sym typeface="Arial"/>
              </a:rPr>
              <a:t>Η επικοινωνία σχετικά με τα αποτελέσματα της αξιολόγησης επιτρέπει στους γονείς ή τους εργοδότες να ενημερώνονται για τη μαθησιακή πρόοδο των μαθητών.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Συνεργασία και υποστήριξη: </a:t>
            </a:r>
            <a:r>
              <a:rPr lang="de-DE" sz="2400" b="0" i="0" u="none" strike="noStrike" cap="none">
                <a:solidFill>
                  <a:schemeClr val="dk1"/>
                </a:solidFill>
                <a:latin typeface="Arial"/>
                <a:ea typeface="Arial"/>
                <a:cs typeface="Arial"/>
                <a:sym typeface="Arial"/>
              </a:rPr>
              <a:t>Η επικοινωνία σχετικά με τα αποτελέσματα της αξιολόγησης επιτρέπει στους γονείς ή τους εργοδότες να συνεργαστούν με τους εκπαιδευτικούς και να υποστηρίξουν τους μαθητές.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Προώθηση της μάθησης: </a:t>
            </a:r>
            <a:r>
              <a:rPr lang="de-DE" sz="2400" b="0" i="0" u="none" strike="noStrike" cap="none">
                <a:solidFill>
                  <a:schemeClr val="dk1"/>
                </a:solidFill>
                <a:latin typeface="Arial"/>
                <a:ea typeface="Arial"/>
                <a:cs typeface="Arial"/>
                <a:sym typeface="Arial"/>
              </a:rPr>
              <a:t>Η επικοινωνία σχετικά με τα αποτελέσματα της αξιολόγησης επιτρέπει στους γονείς ή τους εργοδότες να υποστηρίξουν τη μάθηση των μαθητών. </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Κίνητρα και αναγνώριση: </a:t>
            </a:r>
            <a:r>
              <a:rPr lang="de-DE" sz="2400" b="0" i="0" u="none" strike="noStrike" cap="none">
                <a:solidFill>
                  <a:schemeClr val="dk1"/>
                </a:solidFill>
                <a:latin typeface="Arial"/>
                <a:ea typeface="Arial"/>
                <a:cs typeface="Arial"/>
                <a:sym typeface="Arial"/>
              </a:rPr>
              <a:t>Η επικοινωνία σχετικά με τα αποτελέσματα της αξιολόγησης επιτρέπει στους γονείς ή τους εργοδότες να αναγνωρίζουν και να εκτιμούν τα επιτεύγματα των μαθητών.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614" name="Google Shape;614;p24"/>
          <p:cNvSpPr/>
          <p:nvPr/>
        </p:nvSpPr>
        <p:spPr>
          <a:xfrm rot="5400000">
            <a:off x="9286810" y="13362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18" name="Google Shape;618;p24"/>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5D0DA7C1-DC92-CD51-91D8-5AA284C0DB8C}"/>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4" name="Google Shape;624;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9" name="Google Shape;629;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0" name="Google Shape;630;p25"/>
          <p:cNvSpPr txBox="1"/>
          <p:nvPr/>
        </p:nvSpPr>
        <p:spPr>
          <a:xfrm>
            <a:off x="792000" y="1548000"/>
            <a:ext cx="15812862" cy="411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Προκλήσεις της αξιολόγησης στη μάθηση με εναλλασσόμενη τάξη  </a:t>
            </a:r>
            <a:endParaRPr sz="1400" b="1" i="0" u="none" strike="noStrike" cap="none">
              <a:solidFill>
                <a:srgbClr val="000000"/>
              </a:solidFill>
              <a:latin typeface="Arial"/>
              <a:ea typeface="Arial"/>
              <a:cs typeface="Arial"/>
              <a:sym typeface="Arial"/>
            </a:endParaRPr>
          </a:p>
        </p:txBody>
      </p:sp>
      <p:sp>
        <p:nvSpPr>
          <p:cNvPr id="631" name="Google Shape;631;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25"/>
          <p:cNvSpPr txBox="1"/>
          <p:nvPr/>
        </p:nvSpPr>
        <p:spPr>
          <a:xfrm>
            <a:off x="11520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Στην ανεστραμμένη τάξη, οι εκπαιδευτικοί πρέπει να προετοιμάζουν και να επανεξετάζουν μεγάλο όγκο μαθησιακού υλικού. Αυτό μπορεί να οδηγήσει σε έλλειψη χρόνου και να καταστήσει δύσκολη την αξιολόγηση των επιδόσεων των μαθητών.</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3" name="Google Shape;633;p25"/>
          <p:cNvSpPr txBox="1"/>
          <p:nvPr/>
        </p:nvSpPr>
        <p:spPr>
          <a:xfrm>
            <a:off x="6156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Στην ανεστραμμένη τάξη, οι μαθητές μαθαίνουν σε μεγάλο βαθμό εκτός της αίθουσας διδασκαλίας. Αυτό σημαίνει ότι οι εκπαιδευτικοί έχουν λιγότερες ευκαιρίες άμεσης παρατήρησης για να αξιολογήσουν τις επιδόσεις των μαθητών.</a:t>
            </a:r>
            <a:endParaRPr sz="1400" b="0" i="0" u="none" strike="noStrike" cap="none">
              <a:solidFill>
                <a:srgbClr val="000000"/>
              </a:solidFill>
              <a:latin typeface="Arial"/>
              <a:ea typeface="Arial"/>
              <a:cs typeface="Arial"/>
              <a:sym typeface="Arial"/>
            </a:endParaRPr>
          </a:p>
        </p:txBody>
      </p:sp>
      <p:sp>
        <p:nvSpPr>
          <p:cNvPr id="634" name="Google Shape;634;p25"/>
          <p:cNvSpPr txBox="1"/>
          <p:nvPr/>
        </p:nvSpPr>
        <p:spPr>
          <a:xfrm>
            <a:off x="792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Στην ανεστραμμένη τάξη, οι μαθητές μαθαίνουν ατομικά και με το δικό τους ρυθμό. Αυτό μπορεί να οδηγήσει σε προκλήσεις όσον αφορά την αξιολόγηση, καθώς ορισμένοι μαθητές προοδεύουν γρηγορότερα από άλλους.</a:t>
            </a:r>
            <a:endParaRPr sz="1400" b="0" i="0" u="none" strike="noStrike" cap="none">
              <a:solidFill>
                <a:srgbClr val="000000"/>
              </a:solidFill>
              <a:latin typeface="Arial"/>
              <a:ea typeface="Arial"/>
              <a:cs typeface="Arial"/>
              <a:sym typeface="Arial"/>
            </a:endParaRPr>
          </a:p>
        </p:txBody>
      </p:sp>
      <p:sp>
        <p:nvSpPr>
          <p:cNvPr id="635" name="Google Shape;635;p25"/>
          <p:cNvSpPr/>
          <p:nvPr/>
        </p:nvSpPr>
        <p:spPr>
          <a:xfrm>
            <a:off x="791999"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 Διαφορετικές ταχύτητες μάθησης: </a:t>
            </a:r>
            <a:endParaRPr sz="2600" b="1" i="0" u="none" strike="noStrike" cap="none">
              <a:solidFill>
                <a:schemeClr val="lt1"/>
              </a:solidFill>
              <a:latin typeface="Arial"/>
              <a:ea typeface="Arial"/>
              <a:cs typeface="Arial"/>
              <a:sym typeface="Arial"/>
            </a:endParaRPr>
          </a:p>
        </p:txBody>
      </p:sp>
      <p:sp>
        <p:nvSpPr>
          <p:cNvPr id="636" name="Google Shape;636;p25"/>
          <p:cNvSpPr/>
          <p:nvPr/>
        </p:nvSpPr>
        <p:spPr>
          <a:xfrm>
            <a:off x="6156000"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 Έλλειψη άμεσης παρατήρησης: </a:t>
            </a:r>
            <a:endParaRPr sz="2600" b="1" i="0" u="none" strike="noStrike" cap="none">
              <a:solidFill>
                <a:schemeClr val="lt1"/>
              </a:solidFill>
              <a:latin typeface="Arial"/>
              <a:ea typeface="Arial"/>
              <a:cs typeface="Arial"/>
              <a:sym typeface="Arial"/>
            </a:endParaRPr>
          </a:p>
        </p:txBody>
      </p:sp>
      <p:sp>
        <p:nvSpPr>
          <p:cNvPr id="637" name="Google Shape;637;p25"/>
          <p:cNvSpPr/>
          <p:nvPr/>
        </p:nvSpPr>
        <p:spPr>
          <a:xfrm>
            <a:off x="11520000"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 3. Διαχείριση του χρόνου των εκπαιδευτικών:</a:t>
            </a:r>
            <a:endParaRPr sz="2600" b="1" i="0" u="none" strike="noStrike" cap="none">
              <a:solidFill>
                <a:schemeClr val="lt1"/>
              </a:solidFill>
              <a:latin typeface="Arial"/>
              <a:ea typeface="Arial"/>
              <a:cs typeface="Arial"/>
              <a:sym typeface="Arial"/>
            </a:endParaRPr>
          </a:p>
        </p:txBody>
      </p:sp>
      <p:sp>
        <p:nvSpPr>
          <p:cNvPr id="638" name="Google Shape;638;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41" name="Google Shape;641;p2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1064A1E2-9240-9B26-12FA-C4C511812B23}"/>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6"/>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6"/>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a:solidFill>
                  <a:srgbClr val="033C5B"/>
                </a:solidFill>
                <a:latin typeface="Arial"/>
                <a:ea typeface="Arial"/>
                <a:cs typeface="Arial"/>
                <a:sym typeface="Arial"/>
              </a:rPr>
              <a:t>Δραστηριότητα αναστοχασμού</a:t>
            </a:r>
            <a:endParaRPr/>
          </a:p>
        </p:txBody>
      </p:sp>
      <p:sp>
        <p:nvSpPr>
          <p:cNvPr id="653" name="Google Shape;653;p26"/>
          <p:cNvSpPr txBox="1"/>
          <p:nvPr/>
        </p:nvSpPr>
        <p:spPr>
          <a:xfrm>
            <a:off x="3058697" y="2006533"/>
            <a:ext cx="11844880" cy="6032421"/>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000000"/>
              </a:buClr>
              <a:buSzPts val="2599"/>
              <a:buFont typeface="Noto Sans Symbols"/>
              <a:buChar char="🡪"/>
            </a:pPr>
            <a:r>
              <a:rPr lang="de-DE" sz="2000" b="0" i="0" u="none" strike="noStrike" cap="none" dirty="0">
                <a:solidFill>
                  <a:srgbClr val="121212"/>
                </a:solidFill>
                <a:latin typeface="Arial"/>
                <a:ea typeface="Arial"/>
                <a:cs typeface="Arial"/>
                <a:sym typeface="Arial"/>
              </a:rPr>
              <a:t>Σκεφτείτε τα πλεονεκτήματα της διεξαγωγής αξιολογήσεων σε περιβάλλον ανεστραμμένης τάξης. Ποιες πιστεύετε ότι είναι οι πιο αποτελεσματικές πτυχές αυτής της προσέγγισης όσον αφορά την αξιολόγηση των μαθητών;</a:t>
            </a:r>
            <a:endParaRPr sz="1100" dirty="0"/>
          </a:p>
          <a:p>
            <a:pPr marL="457200" marR="0" lvl="0" indent="-457200" algn="l" rtl="0">
              <a:lnSpc>
                <a:spcPct val="140015"/>
              </a:lnSpc>
              <a:spcBef>
                <a:spcPts val="0"/>
              </a:spcBef>
              <a:spcAft>
                <a:spcPts val="0"/>
              </a:spcAft>
              <a:buClr>
                <a:srgbClr val="000000"/>
              </a:buClr>
              <a:buSzPts val="2599"/>
              <a:buFont typeface="Noto Sans Symbols"/>
              <a:buChar char="🡪"/>
            </a:pPr>
            <a:r>
              <a:rPr lang="de-DE" sz="2000" b="0" i="0" u="none" strike="noStrike" cap="none" dirty="0">
                <a:solidFill>
                  <a:srgbClr val="121212"/>
                </a:solidFill>
                <a:latin typeface="Arial"/>
                <a:ea typeface="Arial"/>
                <a:cs typeface="Arial"/>
                <a:sym typeface="Arial"/>
              </a:rPr>
              <a:t>Εξετάστε κατά πόσο η ανεστραμμένη τάξη επιτρέπει πιο εμπεριστατωμένες πρακτικές αξιολογήσεις κατά τη διάρκεια του μαθήματος και κατά πόσο παρέχει καλύτερες ευκαιρίες για πρακτική μάθηση και εφαρμογή δεξιοτήτων. Σκεφτείτε πώς οι διαμορφωτικές αξιολογήσεις, όπως τα κουίζ ή οι συζητήσεις μέσα στην τάξη, βοηθούν στην ενίσχυση των θεωρητικών γνώσεων πριν οι μαθητές εμπλακούν στην πρακτική εργασία.</a:t>
            </a:r>
            <a:endParaRPr sz="1100" dirty="0"/>
          </a:p>
          <a:p>
            <a:pPr marL="457200" marR="0" lvl="0" indent="-457200" algn="l" rtl="0">
              <a:lnSpc>
                <a:spcPct val="140015"/>
              </a:lnSpc>
              <a:spcBef>
                <a:spcPts val="0"/>
              </a:spcBef>
              <a:spcAft>
                <a:spcPts val="0"/>
              </a:spcAft>
              <a:buClr>
                <a:srgbClr val="000000"/>
              </a:buClr>
              <a:buSzPts val="2599"/>
              <a:buFont typeface="Noto Sans Symbols"/>
              <a:buChar char="🡪"/>
            </a:pPr>
            <a:r>
              <a:rPr lang="de-DE" sz="2000" b="0" i="0" u="none" strike="noStrike" cap="none" dirty="0">
                <a:solidFill>
                  <a:srgbClr val="121212"/>
                </a:solidFill>
                <a:latin typeface="Arial"/>
                <a:ea typeface="Arial"/>
                <a:cs typeface="Arial"/>
                <a:sym typeface="Arial"/>
              </a:rPr>
              <a:t>Σκεφτείτε τις πιθανές δυσκολίες στην παρακολούθηση της εμπλοκής και της προόδου των μαθητών με τις δραστηριότητες πριν από την τάξη. Πώς διασφαλίζετε ότι οι μαθητές είναι επαρκώς προετοιμασμένοι για την πρακτική εργασία μέσα στην τάξη;</a:t>
            </a:r>
            <a:endParaRPr sz="1100" dirty="0"/>
          </a:p>
          <a:p>
            <a:pPr marL="457200" marR="0" lvl="0" indent="-457200" algn="l" rtl="0">
              <a:lnSpc>
                <a:spcPct val="140015"/>
              </a:lnSpc>
              <a:spcBef>
                <a:spcPts val="0"/>
              </a:spcBef>
              <a:spcAft>
                <a:spcPts val="0"/>
              </a:spcAft>
              <a:buClr>
                <a:srgbClr val="000000"/>
              </a:buClr>
              <a:buSzPts val="2599"/>
              <a:buFont typeface="Noto Sans Symbols"/>
              <a:buChar char="🡪"/>
            </a:pPr>
            <a:r>
              <a:rPr lang="de-DE" sz="2000" b="0" i="0" u="none" strike="noStrike" cap="none" dirty="0">
                <a:solidFill>
                  <a:srgbClr val="121212"/>
                </a:solidFill>
                <a:latin typeface="Arial"/>
                <a:ea typeface="Arial"/>
                <a:cs typeface="Arial"/>
                <a:sym typeface="Arial"/>
              </a:rPr>
              <a:t>Θα μπορούσατε να ενσωματώσετε περισσότερα διαδραστικά εργαλεία, όπως ψηφιακές προσομοιώσεις ή αξιολογήσεις από ομοτίμους, για να ενισχύσετε τη συμμετοχή των μαθητών και να παρέχετε πιο συνεχή ανατροφοδότηση;</a:t>
            </a:r>
            <a:endParaRPr sz="1100" dirty="0"/>
          </a:p>
        </p:txBody>
      </p:sp>
      <p:sp>
        <p:nvSpPr>
          <p:cNvPr id="654" name="Google Shape;654;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57" name="Google Shape;657;p26"/>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24045C35-FDF3-8A86-EF5F-3B8DE1351E62}"/>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7"/>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a:solidFill>
                  <a:srgbClr val="033C5B"/>
                </a:solidFill>
                <a:latin typeface="Arial"/>
                <a:ea typeface="Arial"/>
                <a:cs typeface="Arial"/>
                <a:sym typeface="Arial"/>
              </a:rPr>
              <a:t>Πρόσθετοι πόροι</a:t>
            </a:r>
            <a:endParaRPr/>
          </a:p>
        </p:txBody>
      </p:sp>
      <p:sp>
        <p:nvSpPr>
          <p:cNvPr id="663" name="Google Shape;663;p27"/>
          <p:cNvSpPr txBox="1"/>
          <p:nvPr/>
        </p:nvSpPr>
        <p:spPr>
          <a:xfrm>
            <a:off x="1561782" y="2256647"/>
            <a:ext cx="12001818" cy="2953886"/>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Ανεστραμμένη τάξη, αξιολόγηση από ομότιμους και ασκήσεις με υπολογιστή: </a:t>
            </a:r>
            <a:r>
              <a:rPr lang="de-DE" sz="24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Ασκήσεις με υπολογιστή - </a:t>
            </a:r>
            <a:r>
              <a:rPr lang="de-DE" sz="2400" b="0" i="0" u="none" strike="noStrike" cap="none">
                <a:solidFill>
                  <a:srgbClr val="000000"/>
                </a:solidFill>
                <a:latin typeface="Calibri"/>
                <a:ea typeface="Calibri"/>
                <a:cs typeface="Calibri"/>
                <a:sym typeface="Calibri"/>
              </a:rPr>
              <a:t>YouTube </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Τέσσερις στρατηγικές αξιολόγησης για το περιβάλλον μάθησης με περιστρεφόμενη μάθηση: </a:t>
            </a:r>
            <a:r>
              <a:rPr lang="de-DE" sz="2400" b="0"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de-DE" sz="2400" b="0" i="0" u="none" strike="noStrike" cap="none">
                <a:solidFill>
                  <a:srgbClr val="000000"/>
                </a:solidFill>
                <a:latin typeface="Calibri"/>
                <a:ea typeface="Calibri"/>
                <a:cs typeface="Calibri"/>
                <a:sym typeface="Calibri"/>
              </a:rPr>
              <a:t>//www.facultyfocus.com/articles/blended-flipped-learning/four-assessment-strategies-for-the-flipped-learning-environment/ </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Αν θέλετε να μάθετε περισσότερα για τις αξιολογήσεις από ομότιμους: </a:t>
            </a:r>
            <a:r>
              <a:rPr lang="de-DE" sz="24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de-DE" sz="2400" b="0" i="0" u="none" strike="noStrike" cap="none">
                <a:solidFill>
                  <a:srgbClr val="000000"/>
                </a:solidFill>
                <a:latin typeface="Calibri"/>
                <a:ea typeface="Calibri"/>
                <a:cs typeface="Calibri"/>
                <a:sym typeface="Calibri"/>
              </a:rPr>
              <a:t>//www.frontiersin.org/journals/psychology/articles/10.3389/fpsyg.2022.912568/full </a:t>
            </a:r>
            <a:endParaRPr sz="2400" b="0" i="0" u="none" strike="noStrike" cap="none">
              <a:solidFill>
                <a:srgbClr val="000000"/>
              </a:solidFill>
              <a:latin typeface="Calibri"/>
              <a:ea typeface="Calibri"/>
              <a:cs typeface="Calibri"/>
              <a:sym typeface="Calibri"/>
            </a:endParaRPr>
          </a:p>
        </p:txBody>
      </p:sp>
      <p:sp>
        <p:nvSpPr>
          <p:cNvPr id="664" name="Google Shape;664;p27"/>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7"/>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7"/>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7"/>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76" name="Google Shape;676;p27"/>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4E3907D5-E810-6928-4C06-AD312E1CF9AE}"/>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3"/>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3"/>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Αξιολόγηση στην ΕΕΚ </a:t>
            </a:r>
            <a:endParaRPr sz="5400" b="1" i="0" u="none" strike="noStrike" cap="none">
              <a:solidFill>
                <a:srgbClr val="033C5B"/>
              </a:solidFill>
              <a:latin typeface="Arial"/>
              <a:ea typeface="Arial"/>
              <a:cs typeface="Arial"/>
              <a:sym typeface="Arial"/>
            </a:endParaRPr>
          </a:p>
        </p:txBody>
      </p:sp>
      <p:sp>
        <p:nvSpPr>
          <p:cNvPr id="113" name="Google Shape;113;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17" name="Google Shape;117;p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118" name="Google Shape;118;p3"/>
          <p:cNvSpPr txBox="1"/>
          <p:nvPr/>
        </p:nvSpPr>
        <p:spPr>
          <a:xfrm>
            <a:off x="792000" y="2975544"/>
            <a:ext cx="7051171"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2400" b="1" i="0" u="none" strike="noStrike" cap="none">
                <a:solidFill>
                  <a:srgbClr val="121212"/>
                </a:solidFill>
                <a:latin typeface="Arial"/>
                <a:ea typeface="Arial"/>
                <a:cs typeface="Arial"/>
                <a:sym typeface="Arial"/>
              </a:rPr>
              <a:t>Τα προγράμματα επαγγελματικής εκπαίδευσης και κατάρτισης (ΕΕΚ) </a:t>
            </a:r>
            <a:r>
              <a:rPr lang="de-DE" sz="2400" b="0" i="0" u="none" strike="noStrike" cap="none">
                <a:solidFill>
                  <a:srgbClr val="121212"/>
                </a:solidFill>
                <a:latin typeface="Arial"/>
                <a:ea typeface="Arial"/>
                <a:cs typeface="Arial"/>
                <a:sym typeface="Arial"/>
              </a:rPr>
              <a:t>αποσκοπούν στο να εφοδιάσουν τους αποφοίτους με τις ειδικές ικανότητες που απαιτούνται για τις θέσεις εργασίας τους και την πιστοποίηση που εξασφαλίζει στους εργοδότες αυτές τις δεξιότητες. </a:t>
            </a:r>
            <a:r>
              <a:rPr lang="de-DE" sz="2400" b="1" i="0" u="none" strike="noStrike" cap="none">
                <a:solidFill>
                  <a:srgbClr val="121212"/>
                </a:solidFill>
                <a:latin typeface="Arial"/>
                <a:ea typeface="Arial"/>
                <a:cs typeface="Arial"/>
                <a:sym typeface="Arial"/>
              </a:rPr>
              <a:t>Η αξιολόγηση</a:t>
            </a:r>
            <a:r>
              <a:rPr lang="de-DE" sz="2400" b="0" i="0" u="none" strike="noStrike" cap="none">
                <a:solidFill>
                  <a:srgbClr val="121212"/>
                </a:solidFill>
                <a:latin typeface="Arial"/>
                <a:ea typeface="Arial"/>
                <a:cs typeface="Arial"/>
                <a:sym typeface="Arial"/>
              </a:rPr>
              <a:t>, η οποία είναι απαραίτητη για την </a:t>
            </a:r>
            <a:r>
              <a:rPr lang="de-DE" sz="2400" b="1" i="0" u="none" strike="noStrike" cap="none">
                <a:solidFill>
                  <a:srgbClr val="121212"/>
                </a:solidFill>
                <a:latin typeface="Arial"/>
                <a:ea typeface="Arial"/>
                <a:cs typeface="Arial"/>
                <a:sym typeface="Arial"/>
              </a:rPr>
              <a:t>πιστοποίηση</a:t>
            </a:r>
            <a:r>
              <a:rPr lang="de-DE" sz="2400" b="0" i="0" u="none" strike="noStrike" cap="none">
                <a:solidFill>
                  <a:srgbClr val="121212"/>
                </a:solidFill>
                <a:latin typeface="Arial"/>
                <a:ea typeface="Arial"/>
                <a:cs typeface="Arial"/>
                <a:sym typeface="Arial"/>
              </a:rPr>
              <a:t>, διαδραματίζει κρίσιμο ρόλο στην επιβεβαίωση ότι οι απόφοιτοι έχουν αποκτήσει τις </a:t>
            </a:r>
            <a:r>
              <a:rPr lang="de-DE" sz="2400" b="1" i="0" u="none" strike="noStrike" cap="none">
                <a:solidFill>
                  <a:srgbClr val="121212"/>
                </a:solidFill>
                <a:latin typeface="Arial"/>
                <a:ea typeface="Arial"/>
                <a:cs typeface="Arial"/>
                <a:sym typeface="Arial"/>
              </a:rPr>
              <a:t>απαραίτητες επαγγελματικές ικανότητες </a:t>
            </a:r>
            <a:r>
              <a:rPr lang="de-DE" sz="2400" b="0" i="0" u="none" strike="noStrike" cap="none">
                <a:solidFill>
                  <a:srgbClr val="121212"/>
                </a:solidFill>
                <a:latin typeface="Arial"/>
                <a:ea typeface="Arial"/>
                <a:cs typeface="Arial"/>
                <a:sym typeface="Arial"/>
              </a:rPr>
              <a:t>και στηρίζει την εμπιστοσύνη των εργοδοτών στην </a:t>
            </a:r>
            <a:r>
              <a:rPr lang="de-DE" sz="2400" b="1" i="0" u="none" strike="noStrike" cap="none">
                <a:solidFill>
                  <a:srgbClr val="121212"/>
                </a:solidFill>
                <a:latin typeface="Arial"/>
                <a:ea typeface="Arial"/>
                <a:cs typeface="Arial"/>
                <a:sym typeface="Arial"/>
              </a:rPr>
              <a:t>ποιότητα του συστήματος ΕΕΚ</a:t>
            </a:r>
            <a:r>
              <a:rPr lang="de-DE" sz="2400" b="0" i="0" u="none" strike="noStrike" cap="none">
                <a:solidFill>
                  <a:srgbClr val="121212"/>
                </a:solidFill>
                <a:latin typeface="Arial"/>
                <a:ea typeface="Arial"/>
                <a:cs typeface="Arial"/>
                <a:sym typeface="Arial"/>
              </a:rPr>
              <a:t>.</a:t>
            </a:r>
            <a:endParaRPr sz="2400" b="0" i="0" u="none" strike="noStrike" cap="none">
              <a:solidFill>
                <a:srgbClr val="121212"/>
              </a:solidFill>
              <a:latin typeface="Arial"/>
              <a:ea typeface="Arial"/>
              <a:cs typeface="Arial"/>
              <a:sym typeface="Arial"/>
            </a:endParaRPr>
          </a:p>
        </p:txBody>
      </p:sp>
      <p:sp>
        <p:nvSpPr>
          <p:cNvPr id="119" name="Google Shape;119;p3"/>
          <p:cNvSpPr txBox="1"/>
          <p:nvPr/>
        </p:nvSpPr>
        <p:spPr>
          <a:xfrm>
            <a:off x="2179522" y="8409749"/>
            <a:ext cx="148617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Source: </a:t>
            </a:r>
            <a:r>
              <a:rPr lang="de-DE" sz="1400" b="0" i="1"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//www.oecd-ilibrary.org/docserver/e26636eb-en.pdf?expires=1729711695&amp;id=id&amp;accname=guest&amp;checksum=268B26D8F5D3B778E97EAD9ABF474C87 </a:t>
            </a:r>
            <a:endParaRPr sz="1400" b="0" i="1" u="none" strike="noStrike" cap="none">
              <a:solidFill>
                <a:srgbClr val="000000"/>
              </a:solidFill>
              <a:latin typeface="Arial"/>
              <a:ea typeface="Arial"/>
              <a:cs typeface="Arial"/>
              <a:sym typeface="Arial"/>
            </a:endParaRPr>
          </a:p>
        </p:txBody>
      </p:sp>
      <p:pic>
        <p:nvPicPr>
          <p:cNvPr id="120" name="Google Shape;120;p3" descr="A person and person working on a computer&#10;&#10;Description automatically generated"/>
          <p:cNvPicPr preferRelativeResize="0"/>
          <p:nvPr/>
        </p:nvPicPr>
        <p:blipFill rotWithShape="1">
          <a:blip r:embed="rId8">
            <a:alphaModFix/>
          </a:blip>
          <a:srcRect/>
          <a:stretch/>
        </p:blipFill>
        <p:spPr>
          <a:xfrm>
            <a:off x="8394732" y="1726871"/>
            <a:ext cx="9384743" cy="62572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
          <p:cNvSpPr txBox="1"/>
          <p:nvPr/>
        </p:nvSpPr>
        <p:spPr>
          <a:xfrm>
            <a:off x="792000" y="1420146"/>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Στόχοι της αξιολόγησης σε μια ανεστραμμένη τάξη ΕΕΚ</a:t>
            </a:r>
            <a:endParaRPr sz="5400" b="1" i="0" u="none" strike="noStrike" cap="none">
              <a:solidFill>
                <a:srgbClr val="033C5B"/>
              </a:solidFill>
              <a:latin typeface="Arial"/>
              <a:ea typeface="Arial"/>
              <a:cs typeface="Arial"/>
              <a:sym typeface="Arial"/>
            </a:endParaRPr>
          </a:p>
        </p:txBody>
      </p:sp>
      <p:sp>
        <p:nvSpPr>
          <p:cNvPr id="133" name="Google Shape;133;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4"/>
          <p:cNvSpPr/>
          <p:nvPr/>
        </p:nvSpPr>
        <p:spPr>
          <a:xfrm>
            <a:off x="1152000" y="3132000"/>
            <a:ext cx="15588000" cy="108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Έλεγχος κατανόησης</a:t>
            </a:r>
            <a:r>
              <a:rPr lang="de-DE" sz="2400" b="0" i="0" u="none" strike="noStrike" cap="none">
                <a:solidFill>
                  <a:srgbClr val="000000"/>
                </a:solidFill>
                <a:latin typeface="Arial"/>
                <a:ea typeface="Arial"/>
                <a:cs typeface="Arial"/>
                <a:sym typeface="Arial"/>
              </a:rPr>
              <a:t>: Η αξιολόγηση της μάθησης στην ανεστραμμένη τάξη αποσκοπεί στον έλεγχο της κατανόησης από τους μαθητές του μαθησιακού περιεχομένου που παρέχεται εκ των προτέρων.</a:t>
            </a:r>
            <a:endParaRPr sz="2400" b="0" i="0" u="none" strike="noStrike" cap="none">
              <a:solidFill>
                <a:srgbClr val="000000"/>
              </a:solidFill>
              <a:latin typeface="Arial"/>
              <a:ea typeface="Arial"/>
              <a:cs typeface="Arial"/>
              <a:sym typeface="Arial"/>
            </a:endParaRPr>
          </a:p>
        </p:txBody>
      </p:sp>
      <p:sp>
        <p:nvSpPr>
          <p:cNvPr id="135" name="Google Shape;135;p4"/>
          <p:cNvSpPr/>
          <p:nvPr/>
        </p:nvSpPr>
        <p:spPr>
          <a:xfrm>
            <a:off x="792000" y="331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1152000" y="4392000"/>
            <a:ext cx="15588000" cy="108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Αξιολόγηση της εφαρμογής των γνώσεων</a:t>
            </a:r>
            <a:r>
              <a:rPr lang="de-DE" sz="2400" b="0" i="0" u="none" strike="noStrike" cap="none">
                <a:solidFill>
                  <a:srgbClr val="000000"/>
                </a:solidFill>
                <a:latin typeface="Arial"/>
                <a:ea typeface="Arial"/>
                <a:cs typeface="Arial"/>
                <a:sym typeface="Arial"/>
              </a:rPr>
              <a:t>: Εκτός από την κατανόηση, είναι επίσης σημαντικό να αξιολογηθεί πόσο καλά οι μαθητές μπορούν να εφαρμόσουν τις γνώσεις που έχουν μάθει σε πρακτικές εφαρμογές. </a:t>
            </a:r>
            <a:endParaRPr sz="2400" b="0" i="0" u="none" strike="noStrike" cap="none">
              <a:solidFill>
                <a:srgbClr val="000000"/>
              </a:solidFill>
              <a:latin typeface="Arial"/>
              <a:ea typeface="Arial"/>
              <a:cs typeface="Arial"/>
              <a:sym typeface="Arial"/>
            </a:endParaRPr>
          </a:p>
        </p:txBody>
      </p:sp>
      <p:sp>
        <p:nvSpPr>
          <p:cNvPr id="137" name="Google Shape;137;p4"/>
          <p:cNvSpPr/>
          <p:nvPr/>
        </p:nvSpPr>
        <p:spPr>
          <a:xfrm>
            <a:off x="792000" y="457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a:off x="1152000" y="5652000"/>
            <a:ext cx="15588000" cy="144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Αξιολόγηση της συνεργασίας</a:t>
            </a:r>
            <a:r>
              <a:rPr lang="de-DE" sz="2400" b="0" i="0" u="none" strike="noStrike" cap="none">
                <a:solidFill>
                  <a:srgbClr val="000000"/>
                </a:solidFill>
                <a:latin typeface="Arial"/>
                <a:ea typeface="Arial"/>
                <a:cs typeface="Arial"/>
                <a:sym typeface="Arial"/>
              </a:rPr>
              <a:t>: Η προσέγγιση της ανεστραμμένης τάξης ενθαρρύνει τη συνεργασία και την ανταλλαγή απόψεων μεταξύ των μαθητών. Επομένως, είναι σημαντικό να αξιολογείται η συνεργασία και η συμβολή του καθενός.</a:t>
            </a:r>
            <a:endParaRPr sz="2400" b="0" i="0" u="none" strike="noStrike" cap="none">
              <a:solidFill>
                <a:srgbClr val="000000"/>
              </a:solidFill>
              <a:latin typeface="Arial"/>
              <a:ea typeface="Arial"/>
              <a:cs typeface="Arial"/>
              <a:sym typeface="Arial"/>
            </a:endParaRPr>
          </a:p>
        </p:txBody>
      </p:sp>
      <p:sp>
        <p:nvSpPr>
          <p:cNvPr id="139" name="Google Shape;139;p4"/>
          <p:cNvSpPr/>
          <p:nvPr/>
        </p:nvSpPr>
        <p:spPr>
          <a:xfrm>
            <a:off x="792000" y="601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1152000" y="7272000"/>
            <a:ext cx="15588000" cy="144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Ανατροφοδότηση σχετικά με την ανάπτυξη της μάθησης</a:t>
            </a:r>
            <a:r>
              <a:rPr lang="de-DE" sz="2400" b="0" i="0" u="none" strike="noStrike" cap="none">
                <a:solidFill>
                  <a:srgbClr val="000000"/>
                </a:solidFill>
                <a:latin typeface="Arial"/>
                <a:ea typeface="Arial"/>
                <a:cs typeface="Arial"/>
                <a:sym typeface="Arial"/>
              </a:rPr>
              <a:t>: Θα πρέπει επίσης να χρησιμοποιείται η αξιολόγηση στη μάθηση με εναλλασσόμενη τάξη για να παρακολουθείται η μαθησιακή πρόοδος των μαθητών και να τους παρέχεται ανατροφοδότηση για να βελτιώσουν τη μάθησή τους. </a:t>
            </a:r>
            <a:endParaRPr sz="2400" b="0" i="0" u="none" strike="noStrike" cap="none">
              <a:solidFill>
                <a:srgbClr val="000000"/>
              </a:solidFill>
              <a:latin typeface="Arial"/>
              <a:ea typeface="Arial"/>
              <a:cs typeface="Arial"/>
              <a:sym typeface="Arial"/>
            </a:endParaRPr>
          </a:p>
        </p:txBody>
      </p:sp>
      <p:sp>
        <p:nvSpPr>
          <p:cNvPr id="141" name="Google Shape;141;p4"/>
          <p:cNvSpPr/>
          <p:nvPr/>
        </p:nvSpPr>
        <p:spPr>
          <a:xfrm>
            <a:off x="792000" y="763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5" name="Google Shape;145;p4"/>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C27A6FE6-793E-B805-473F-12C638192D38}"/>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5"/>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Διαμορφωτική έναντι αθροιστικής αξιολόγησης </a:t>
            </a:r>
            <a:endParaRPr sz="5400" b="1" i="0" u="none" strike="noStrike" cap="none">
              <a:solidFill>
                <a:srgbClr val="000000"/>
              </a:solidFill>
              <a:latin typeface="Arial"/>
              <a:ea typeface="Arial"/>
              <a:cs typeface="Arial"/>
              <a:sym typeface="Arial"/>
            </a:endParaRPr>
          </a:p>
        </p:txBody>
      </p:sp>
      <p:sp>
        <p:nvSpPr>
          <p:cNvPr id="159" name="Google Shape;159;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2" name="Google Shape;162;p5"/>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163" name="Google Shape;163;p5"/>
          <p:cNvGrpSpPr/>
          <p:nvPr/>
        </p:nvGrpSpPr>
        <p:grpSpPr>
          <a:xfrm>
            <a:off x="3608702" y="2847054"/>
            <a:ext cx="10951688" cy="5199102"/>
            <a:chOff x="5787697" y="426298"/>
            <a:chExt cx="10951688" cy="5199102"/>
          </a:xfrm>
        </p:grpSpPr>
        <p:sp>
          <p:nvSpPr>
            <p:cNvPr id="164" name="Google Shape;164;p5"/>
            <p:cNvSpPr/>
            <p:nvPr/>
          </p:nvSpPr>
          <p:spPr>
            <a:xfrm>
              <a:off x="7812995" y="426298"/>
              <a:ext cx="1944000" cy="194400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6624994" y="3150400"/>
              <a:ext cx="4320000" cy="24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5787697" y="3150400"/>
              <a:ext cx="5157297" cy="247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Η διαμορφωτική αξιολόγηση στην ανεστραμμένη τάξη χρησιμοποιείται για την παρακολούθηση της μαθησιακής προόδου των μαθητών κατά τη διάρκεια της </a:t>
              </a:r>
              <a:r>
                <a:rPr lang="de-DE" sz="2400" b="1" i="0" u="none" strike="noStrike" cap="none" dirty="0">
                  <a:solidFill>
                    <a:srgbClr val="000000"/>
                  </a:solidFill>
                  <a:latin typeface="Arial"/>
                  <a:ea typeface="Arial"/>
                  <a:cs typeface="Arial"/>
                  <a:sym typeface="Arial"/>
                </a:rPr>
                <a:t>μαθησιακής </a:t>
              </a:r>
              <a:r>
                <a:rPr lang="de-DE" sz="2400" b="0" i="0" u="none" strike="noStrike" cap="none" dirty="0">
                  <a:solidFill>
                    <a:srgbClr val="000000"/>
                  </a:solidFill>
                  <a:latin typeface="Arial"/>
                  <a:ea typeface="Arial"/>
                  <a:cs typeface="Arial"/>
                  <a:sym typeface="Arial"/>
                </a:rPr>
                <a:t>διαδικασίας και την παροχή ανατροφοδότησης για τη βελτίωση της μάθησής τους.</a:t>
              </a:r>
              <a:endParaRPr sz="2400" b="0" i="0" u="none" strike="noStrike" cap="none" dirty="0">
                <a:solidFill>
                  <a:srgbClr val="000000"/>
                </a:solidFill>
                <a:latin typeface="Arial"/>
                <a:ea typeface="Arial"/>
                <a:cs typeface="Arial"/>
                <a:sym typeface="Arial"/>
              </a:endParaRPr>
            </a:p>
          </p:txBody>
        </p:sp>
        <p:sp>
          <p:nvSpPr>
            <p:cNvPr id="167" name="Google Shape;167;p5"/>
            <p:cNvSpPr/>
            <p:nvPr/>
          </p:nvSpPr>
          <p:spPr>
            <a:xfrm>
              <a:off x="12888995" y="426298"/>
              <a:ext cx="1944000" cy="194400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1700995" y="3150400"/>
              <a:ext cx="4320000" cy="24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p:nvPr/>
          </p:nvSpPr>
          <p:spPr>
            <a:xfrm>
              <a:off x="11700995" y="3150400"/>
              <a:ext cx="5038390" cy="247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Η αθροιστική αξιολόγηση στην ανεστραμμένη τάξη λαμβάνει χώρα στο </a:t>
              </a:r>
              <a:r>
                <a:rPr lang="de-DE" sz="2400" b="1" i="0" u="none" strike="noStrike" cap="none" dirty="0">
                  <a:solidFill>
                    <a:srgbClr val="000000"/>
                  </a:solidFill>
                  <a:latin typeface="Arial"/>
                  <a:ea typeface="Arial"/>
                  <a:cs typeface="Arial"/>
                  <a:sym typeface="Arial"/>
                </a:rPr>
                <a:t>τέλος μιας μαθησιακής ενότητας </a:t>
              </a:r>
              <a:r>
                <a:rPr lang="de-DE" sz="2400" b="0" i="0" u="none" strike="noStrike" cap="none" dirty="0">
                  <a:solidFill>
                    <a:srgbClr val="000000"/>
                  </a:solidFill>
                  <a:latin typeface="Arial"/>
                  <a:ea typeface="Arial"/>
                  <a:cs typeface="Arial"/>
                  <a:sym typeface="Arial"/>
                </a:rPr>
                <a:t>και χρησιμεύει για την αξιολόγηση των γνώσεων και των δεξιοτήτων που απέκτησαν οι μαθητές.</a:t>
              </a:r>
              <a:endParaRPr sz="2400" b="0" i="0" u="none" strike="noStrike" cap="none" dirty="0">
                <a:solidFill>
                  <a:srgbClr val="000000"/>
                </a:solidFill>
                <a:latin typeface="Arial"/>
                <a:ea typeface="Arial"/>
                <a:cs typeface="Arial"/>
                <a:sym typeface="Arial"/>
              </a:endParaRPr>
            </a:p>
          </p:txBody>
        </p:sp>
      </p:grpSp>
      <p:sp>
        <p:nvSpPr>
          <p:cNvPr id="2" name="Google Shape;116;p3">
            <a:extLst>
              <a:ext uri="{FF2B5EF4-FFF2-40B4-BE49-F238E27FC236}">
                <a16:creationId xmlns:a16="http://schemas.microsoft.com/office/drawing/2014/main" id="{2F547FE4-08F5-8B08-85FF-96761D6587A3}"/>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6"/>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Διαμορφωτική έναντι αθροιστικής αξιολόγησης </a:t>
            </a:r>
            <a:endParaRPr sz="5400" b="1" i="0" u="none" strike="noStrike" cap="none">
              <a:solidFill>
                <a:srgbClr val="000000"/>
              </a:solidFill>
              <a:latin typeface="Arial"/>
              <a:ea typeface="Arial"/>
              <a:cs typeface="Arial"/>
              <a:sym typeface="Arial"/>
            </a:endParaRPr>
          </a:p>
        </p:txBody>
      </p:sp>
      <p:sp>
        <p:nvSpPr>
          <p:cNvPr id="183" name="Google Shape;18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6" name="Google Shape;186;p6"/>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187" name="Google Shape;187;p6" descr="A diagram of a course&#10;&#10;Description automatically generated with medium confidence"/>
          <p:cNvPicPr preferRelativeResize="0"/>
          <p:nvPr/>
        </p:nvPicPr>
        <p:blipFill rotWithShape="1">
          <a:blip r:embed="rId7">
            <a:alphaModFix/>
          </a:blip>
          <a:srcRect/>
          <a:stretch/>
        </p:blipFill>
        <p:spPr>
          <a:xfrm>
            <a:off x="3978373" y="2620475"/>
            <a:ext cx="9183077" cy="5470388"/>
          </a:xfrm>
          <a:prstGeom prst="rect">
            <a:avLst/>
          </a:prstGeom>
          <a:noFill/>
          <a:ln>
            <a:noFill/>
          </a:ln>
        </p:spPr>
      </p:pic>
      <p:sp>
        <p:nvSpPr>
          <p:cNvPr id="188" name="Google Shape;188;p6"/>
          <p:cNvSpPr txBox="1"/>
          <p:nvPr/>
        </p:nvSpPr>
        <p:spPr>
          <a:xfrm>
            <a:off x="5639444" y="8126862"/>
            <a:ext cx="92495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Πηγή: </a:t>
            </a:r>
            <a:r>
              <a:rPr lang="de-DE" sz="14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//aheg.com.au/formative-vs-summative-assessment-a-comparison/ </a:t>
            </a:r>
            <a:endParaRPr sz="1400" b="0" i="1" u="none" strike="noStrike" cap="none">
              <a:solidFill>
                <a:srgbClr val="000000"/>
              </a:solidFill>
              <a:latin typeface="Arial"/>
              <a:ea typeface="Arial"/>
              <a:cs typeface="Arial"/>
              <a:sym typeface="Arial"/>
            </a:endParaRPr>
          </a:p>
        </p:txBody>
      </p:sp>
      <p:sp>
        <p:nvSpPr>
          <p:cNvPr id="3" name="Google Shape;116;p3">
            <a:extLst>
              <a:ext uri="{FF2B5EF4-FFF2-40B4-BE49-F238E27FC236}">
                <a16:creationId xmlns:a16="http://schemas.microsoft.com/office/drawing/2014/main" id="{630A1AC7-121A-0599-0FFF-3205C78153E8}"/>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7"/>
          <p:cNvSpPr txBox="1"/>
          <p:nvPr/>
        </p:nvSpPr>
        <p:spPr>
          <a:xfrm>
            <a:off x="818920" y="1279734"/>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dirty="0">
                <a:solidFill>
                  <a:srgbClr val="033C5B"/>
                </a:solidFill>
                <a:latin typeface="Arial"/>
                <a:ea typeface="Arial"/>
                <a:cs typeface="Arial"/>
                <a:sym typeface="Arial"/>
              </a:rPr>
              <a:t>Επισκόπηση των συστημάτων αξιολόγησης κατά τη διάρκεια της μάθησης στην ανεστραμμένη τάξη</a:t>
            </a:r>
            <a:endParaRPr sz="4000" b="1" i="0" u="none" strike="noStrike" cap="none" dirty="0">
              <a:solidFill>
                <a:srgbClr val="033C5B"/>
              </a:solidFill>
              <a:latin typeface="Arial"/>
              <a:ea typeface="Arial"/>
              <a:cs typeface="Arial"/>
              <a:sym typeface="Arial"/>
            </a:endParaRPr>
          </a:p>
        </p:txBody>
      </p:sp>
      <p:sp>
        <p:nvSpPr>
          <p:cNvPr id="201" name="Google Shape;201;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7"/>
          <p:cNvSpPr txBox="1"/>
          <p:nvPr/>
        </p:nvSpPr>
        <p:spPr>
          <a:xfrm>
            <a:off x="792000" y="2641244"/>
            <a:ext cx="16020000" cy="187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1. Διαμορφωτική αξιολόγηση κατά τη διάρκεια της μάθησης:</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a:solidFill>
                  <a:schemeClr val="dk1"/>
                </a:solidFill>
                <a:latin typeface="Arial"/>
                <a:ea typeface="Arial"/>
                <a:cs typeface="Arial"/>
                <a:sym typeface="Arial"/>
              </a:rPr>
              <a:t>Κουίζ ή τεστ: Μπορούν να χρησιμοποιηθούν σύντομα κουίζ ή τεστ κατά τη διάρκεια της μάθησης για να ελέγξουν την κατανόηση των μαθητών και να τους δώσουν άμεση ανατροφοδότηση.</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a:solidFill>
                  <a:schemeClr val="dk1"/>
                </a:solidFill>
                <a:latin typeface="Arial"/>
                <a:ea typeface="Arial"/>
                <a:cs typeface="Arial"/>
                <a:sym typeface="Arial"/>
              </a:rPr>
              <a:t>Συζητήσεις ή ομαδική εργασία: Μέσω συζητήσεων ή ομαδικών εργασιών, οι μαθητές μπορούν να εφαρμόσουν τις γνώσεις τους και να αξιολογήσουν τις δεξιότητες συνεργασίας και επικοινωνίας τους.</a:t>
            </a:r>
            <a:endParaRPr sz="2400" b="0" i="0" u="none" strike="noStrike" cap="none">
              <a:solidFill>
                <a:schemeClr val="dk1"/>
              </a:solidFill>
              <a:latin typeface="Arial"/>
              <a:ea typeface="Arial"/>
              <a:cs typeface="Arial"/>
              <a:sym typeface="Arial"/>
            </a:endParaRPr>
          </a:p>
        </p:txBody>
      </p:sp>
      <p:sp>
        <p:nvSpPr>
          <p:cNvPr id="203" name="Google Shape;203;p7"/>
          <p:cNvSpPr txBox="1"/>
          <p:nvPr/>
        </p:nvSpPr>
        <p:spPr>
          <a:xfrm>
            <a:off x="818920" y="6195602"/>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sng" strike="noStrike" cap="none" dirty="0">
                <a:solidFill>
                  <a:schemeClr val="dk1"/>
                </a:solidFill>
                <a:latin typeface="Arial"/>
                <a:ea typeface="Arial"/>
                <a:cs typeface="Arial"/>
                <a:sym typeface="Arial"/>
              </a:rPr>
              <a:t>3. Πρακτικές εφαρμογές:</a:t>
            </a:r>
            <a:endParaRPr sz="2400" b="1" i="0" u="sng"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dirty="0">
                <a:solidFill>
                  <a:schemeClr val="dk1"/>
                </a:solidFill>
                <a:latin typeface="Arial"/>
                <a:ea typeface="Arial"/>
                <a:cs typeface="Arial"/>
                <a:sym typeface="Arial"/>
              </a:rPr>
              <a:t>Έργα ή παρουσιάσεις: Οι μαθητές μπορούν να κληθούν να αποδείξουν ότι έχουν μάθει σε πρακτικές εφαρμογές, εκτελώντας έργα ή κάνοντας παρουσιάσεις.</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204" name="Google Shape;204;p7"/>
          <p:cNvSpPr txBox="1"/>
          <p:nvPr/>
        </p:nvSpPr>
        <p:spPr>
          <a:xfrm>
            <a:off x="792000" y="4614420"/>
            <a:ext cx="15948000" cy="1497199"/>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sng" strike="noStrike" cap="none" dirty="0">
                <a:solidFill>
                  <a:schemeClr val="dk1"/>
                </a:solidFill>
                <a:latin typeface="Arial"/>
                <a:ea typeface="Arial"/>
                <a:cs typeface="Arial"/>
                <a:sym typeface="Arial"/>
              </a:rPr>
              <a:t>2. Αυτοαναστοχασμός:</a:t>
            </a:r>
            <a:endParaRPr sz="2400" b="1" i="0" u="sng"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dirty="0">
                <a:solidFill>
                  <a:schemeClr val="dk1"/>
                </a:solidFill>
                <a:latin typeface="Arial"/>
                <a:ea typeface="Arial"/>
                <a:cs typeface="Arial"/>
                <a:sym typeface="Arial"/>
              </a:rPr>
              <a:t>Οι μαθητές μπορούν να κληθούν να αναστοχαστούν και να αξιολογήσουν τη δική τους μαθησιακή ανάπτυξη απαντώντας σε ερωτήσεις σχετικά με την αποτελεσματικότητα της προσέγγισης της εναλλασσόμενης τάξης, τα κίνητρα και την πρόοδο της μάθησης.</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205" name="Google Shape;205;p7"/>
          <p:cNvSpPr txBox="1"/>
          <p:nvPr/>
        </p:nvSpPr>
        <p:spPr>
          <a:xfrm>
            <a:off x="818920" y="7459109"/>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sng" strike="noStrike" cap="none" dirty="0">
                <a:solidFill>
                  <a:schemeClr val="dk1"/>
                </a:solidFill>
                <a:latin typeface="Arial"/>
                <a:ea typeface="Arial"/>
                <a:cs typeface="Arial"/>
                <a:sym typeface="Arial"/>
              </a:rPr>
              <a:t>4. Συνοπτική αξιολόγηση στο τέλος της μαθησιακής ενότητας:</a:t>
            </a:r>
            <a:endParaRPr sz="2400" b="1" i="0" u="sng"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dirty="0">
                <a:solidFill>
                  <a:schemeClr val="dk1"/>
                </a:solidFill>
                <a:latin typeface="Arial"/>
                <a:ea typeface="Arial"/>
                <a:cs typeface="Arial"/>
                <a:sym typeface="Arial"/>
              </a:rPr>
              <a:t>Δοκιμές ή εξετάσεις: Στο τέλος της μαθησιακής ενότητας, μπορούν να χρησιμοποιηθούν τεστ ή εξετάσεις για την αξιολόγηση των γνώσεων και των δεξιοτήτων που έμαθαν οι μαθητές.</a:t>
            </a:r>
            <a:endParaRPr sz="2400" b="0" i="0" u="none" strike="noStrike" cap="none" dirty="0">
              <a:solidFill>
                <a:schemeClr val="dk1"/>
              </a:solidFill>
              <a:latin typeface="Arial"/>
              <a:ea typeface="Arial"/>
              <a:cs typeface="Arial"/>
              <a:sym typeface="Arial"/>
            </a:endParaRPr>
          </a:p>
        </p:txBody>
      </p:sp>
      <p:sp>
        <p:nvSpPr>
          <p:cNvPr id="206" name="Google Shape;206;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09" name="Google Shape;209;p7"/>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16;p3">
            <a:extLst>
              <a:ext uri="{FF2B5EF4-FFF2-40B4-BE49-F238E27FC236}">
                <a16:creationId xmlns:a16="http://schemas.microsoft.com/office/drawing/2014/main" id="{B9BEA371-A08E-0289-BC9B-AAD1900ED4A4}"/>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8"/>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Διαμορφωτικές αξιολογήσεις στην ΕΕΚ</a:t>
            </a:r>
            <a:endParaRPr sz="4000" b="1" i="0" u="none" strike="noStrike" cap="none">
              <a:solidFill>
                <a:srgbClr val="033C5B"/>
              </a:solidFill>
              <a:latin typeface="Arial"/>
              <a:ea typeface="Arial"/>
              <a:cs typeface="Arial"/>
              <a:sym typeface="Arial"/>
            </a:endParaRPr>
          </a:p>
        </p:txBody>
      </p:sp>
      <p:sp>
        <p:nvSpPr>
          <p:cNvPr id="222" name="Google Shape;222;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6" name="Google Shape;226;p8"/>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27" name="Google Shape;227;p8"/>
          <p:cNvSpPr txBox="1"/>
          <p:nvPr/>
        </p:nvSpPr>
        <p:spPr>
          <a:xfrm>
            <a:off x="409460" y="2499251"/>
            <a:ext cx="7046764" cy="4246914"/>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Στόχος της </a:t>
            </a:r>
            <a:r>
              <a:rPr lang="de-DE" sz="2400" b="1" i="0" u="none" strike="noStrike" cap="none">
                <a:solidFill>
                  <a:srgbClr val="121212"/>
                </a:solidFill>
                <a:latin typeface="Arial"/>
                <a:ea typeface="Arial"/>
                <a:cs typeface="Arial"/>
                <a:sym typeface="Arial"/>
              </a:rPr>
              <a:t>διαμορφωτικής αξιολόγησης στην ΕΕΚ </a:t>
            </a:r>
            <a:r>
              <a:rPr lang="de-DE" sz="2400" b="0" i="0" u="none" strike="noStrike" cap="none">
                <a:solidFill>
                  <a:srgbClr val="121212"/>
                </a:solidFill>
                <a:latin typeface="Arial"/>
                <a:ea typeface="Arial"/>
                <a:cs typeface="Arial"/>
                <a:sym typeface="Arial"/>
              </a:rPr>
              <a:t>είναι να βοηθήσει τους μαθητές να βελτιώσουν τόσο τις θεωρητικές τους γνώσεις όσο και τις πρακτικές τους δεξιότητες. </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Παρέχοντας </a:t>
            </a:r>
            <a:r>
              <a:rPr lang="de-DE" sz="2400" b="1" i="0" u="none" strike="noStrike" cap="none">
                <a:solidFill>
                  <a:srgbClr val="121212"/>
                </a:solidFill>
                <a:latin typeface="Arial"/>
                <a:ea typeface="Arial"/>
                <a:cs typeface="Arial"/>
                <a:sym typeface="Arial"/>
              </a:rPr>
              <a:t>τακτική ανατροφοδότηση</a:t>
            </a:r>
            <a:r>
              <a:rPr lang="de-DE" sz="2400" b="0" i="0" u="none" strike="noStrike" cap="none">
                <a:solidFill>
                  <a:srgbClr val="121212"/>
                </a:solidFill>
                <a:latin typeface="Arial"/>
                <a:ea typeface="Arial"/>
                <a:cs typeface="Arial"/>
                <a:sym typeface="Arial"/>
              </a:rPr>
              <a:t>, επιτρέπει στους μαθητές να κάνουν σταδιακές βελτιώσεις, οι οποίες είναι ζωτικής σημασίας για την εκμάθηση πρακτικών εργασιών όπως ο χειρισμός μηχανημάτων, η ολοκλήρωση τεχνικών εργασιών ή η εκτέλεση διαδικασιών υγειονομικής περίθαλψης.</a:t>
            </a:r>
            <a:endParaRPr sz="2400" b="0" i="0" u="none" strike="noStrike" cap="none">
              <a:solidFill>
                <a:srgbClr val="121212"/>
              </a:solidFill>
              <a:latin typeface="Arial"/>
              <a:ea typeface="Arial"/>
              <a:cs typeface="Arial"/>
              <a:sym typeface="Arial"/>
            </a:endParaRPr>
          </a:p>
        </p:txBody>
      </p:sp>
      <p:pic>
        <p:nvPicPr>
          <p:cNvPr id="228" name="Google Shape;228;p8"/>
          <p:cNvPicPr preferRelativeResize="0"/>
          <p:nvPr/>
        </p:nvPicPr>
        <p:blipFill rotWithShape="1">
          <a:blip r:embed="rId7">
            <a:alphaModFix/>
          </a:blip>
          <a:srcRect/>
          <a:stretch/>
        </p:blipFill>
        <p:spPr>
          <a:xfrm>
            <a:off x="7649379" y="2162486"/>
            <a:ext cx="9198708" cy="6386365"/>
          </a:xfrm>
          <a:prstGeom prst="rect">
            <a:avLst/>
          </a:prstGeom>
          <a:noFill/>
          <a:ln>
            <a:noFill/>
          </a:ln>
        </p:spPr>
      </p:pic>
      <p:sp>
        <p:nvSpPr>
          <p:cNvPr id="229" name="Google Shape;229;p8"/>
          <p:cNvSpPr txBox="1"/>
          <p:nvPr/>
        </p:nvSpPr>
        <p:spPr>
          <a:xfrm>
            <a:off x="7691913" y="8453116"/>
            <a:ext cx="90834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Πηγή: https://openspace.etf.europa.eu/sites/default/files/2021-02/Literature%20review%20Assessment.pdf Κύρια πηγή: ΟΟΣΑ (2005) </a:t>
            </a:r>
            <a:endParaRPr sz="1200" b="0" i="0" u="none" strike="noStrike" cap="none">
              <a:solidFill>
                <a:srgbClr val="000000"/>
              </a:solidFill>
              <a:latin typeface="Arial"/>
              <a:ea typeface="Arial"/>
              <a:cs typeface="Arial"/>
              <a:sym typeface="Arial"/>
            </a:endParaRPr>
          </a:p>
        </p:txBody>
      </p:sp>
      <p:sp>
        <p:nvSpPr>
          <p:cNvPr id="2" name="Google Shape;116;p3">
            <a:extLst>
              <a:ext uri="{FF2B5EF4-FFF2-40B4-BE49-F238E27FC236}">
                <a16:creationId xmlns:a16="http://schemas.microsoft.com/office/drawing/2014/main" id="{562A1FC4-D1F6-9FD0-F13A-9202EF05794B}"/>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9"/>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Παραδείγματα διαμορφωτικών αξιολογήσεων στην ΕΕΚ</a:t>
            </a:r>
            <a:endParaRPr sz="4000" b="1" i="0" u="none" strike="noStrike" cap="none">
              <a:solidFill>
                <a:srgbClr val="033C5B"/>
              </a:solidFill>
              <a:latin typeface="Arial"/>
              <a:ea typeface="Arial"/>
              <a:cs typeface="Arial"/>
              <a:sym typeface="Arial"/>
            </a:endParaRPr>
          </a:p>
        </p:txBody>
      </p:sp>
      <p:sp>
        <p:nvSpPr>
          <p:cNvPr id="242" name="Google Shape;242;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6" name="Google Shape;246;p9"/>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247" name="Google Shape;247;p9"/>
          <p:cNvGrpSpPr/>
          <p:nvPr/>
        </p:nvGrpSpPr>
        <p:grpSpPr>
          <a:xfrm>
            <a:off x="1508894" y="2219038"/>
            <a:ext cx="14125042" cy="6620010"/>
            <a:chOff x="1835143" y="1937"/>
            <a:chExt cx="14125042" cy="6620010"/>
          </a:xfrm>
        </p:grpSpPr>
        <p:sp>
          <p:nvSpPr>
            <p:cNvPr id="248" name="Google Shape;248;p9"/>
            <p:cNvSpPr/>
            <p:nvPr/>
          </p:nvSpPr>
          <p:spPr>
            <a:xfrm>
              <a:off x="8676960" y="2524582"/>
              <a:ext cx="4855483" cy="1155384"/>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49" name="Google Shape;249;p9"/>
            <p:cNvSpPr/>
            <p:nvPr/>
          </p:nvSpPr>
          <p:spPr>
            <a:xfrm>
              <a:off x="8631240" y="2524582"/>
              <a:ext cx="91440" cy="1155384"/>
            </a:xfrm>
            <a:custGeom>
              <a:avLst/>
              <a:gdLst/>
              <a:ahLst/>
              <a:cxnLst/>
              <a:rect l="l" t="t" r="r" b="b"/>
              <a:pathLst>
                <a:path w="120000" h="120000" extrusionOk="0">
                  <a:moveTo>
                    <a:pt x="60000" y="0"/>
                  </a:moveTo>
                  <a:lnTo>
                    <a:pt x="6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50" name="Google Shape;250;p9"/>
            <p:cNvSpPr/>
            <p:nvPr/>
          </p:nvSpPr>
          <p:spPr>
            <a:xfrm>
              <a:off x="3821477" y="2524582"/>
              <a:ext cx="4855483" cy="1155384"/>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51" name="Google Shape;251;p9"/>
            <p:cNvSpPr/>
            <p:nvPr/>
          </p:nvSpPr>
          <p:spPr>
            <a:xfrm>
              <a:off x="6690626" y="1937"/>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7132034" y="421275"/>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txBox="1"/>
            <p:nvPr/>
          </p:nvSpPr>
          <p:spPr>
            <a:xfrm>
              <a:off x="7205920" y="495161"/>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000" b="1" i="0" u="none" strike="noStrike" cap="none" dirty="0">
                  <a:solidFill>
                    <a:srgbClr val="000000"/>
                  </a:solidFill>
                  <a:latin typeface="Arial"/>
                  <a:ea typeface="Arial"/>
                  <a:cs typeface="Arial"/>
                  <a:sym typeface="Arial"/>
                </a:rPr>
                <a:t>Διαμορφωτικές αξιολογήσεις</a:t>
              </a:r>
              <a:r>
                <a:rPr lang="de-DE" sz="2000" b="0" i="0" u="none" strike="noStrike" cap="none" dirty="0">
                  <a:solidFill>
                    <a:srgbClr val="000000"/>
                  </a:solidFill>
                  <a:latin typeface="Arial"/>
                  <a:ea typeface="Arial"/>
                  <a:cs typeface="Arial"/>
                  <a:sym typeface="Arial"/>
                </a:rPr>
                <a:t>: Μπορούν να χρησιμοποιηθούν κατά τη διάρκεια της μαθησιακής διαδικασίας για την παρακολούθηση της προόδου των μαθητών και την παροχή άμεσης ανατροφοδότησης. Παραδείγματα περιλαμβάνουν</a:t>
              </a:r>
              <a:r>
                <a:rPr lang="de-DE" sz="2300" b="0" i="0" u="none" strike="noStrike" cap="none" dirty="0">
                  <a:solidFill>
                    <a:srgbClr val="000000"/>
                  </a:solidFill>
                  <a:latin typeface="Arial"/>
                  <a:ea typeface="Arial"/>
                  <a:cs typeface="Arial"/>
                  <a:sym typeface="Arial"/>
                </a:rPr>
                <a:t>:</a:t>
              </a:r>
              <a:endParaRPr sz="2300" b="0" i="0" u="none" strike="noStrike" cap="none" dirty="0">
                <a:solidFill>
                  <a:srgbClr val="000000"/>
                </a:solidFill>
                <a:latin typeface="Arial"/>
                <a:ea typeface="Arial"/>
                <a:cs typeface="Arial"/>
                <a:sym typeface="Arial"/>
              </a:endParaRPr>
            </a:p>
          </p:txBody>
        </p:sp>
        <p:sp>
          <p:nvSpPr>
            <p:cNvPr id="254" name="Google Shape;254;p9"/>
            <p:cNvSpPr/>
            <p:nvPr/>
          </p:nvSpPr>
          <p:spPr>
            <a:xfrm>
              <a:off x="1835143"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2276550"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txBox="1"/>
            <p:nvPr/>
          </p:nvSpPr>
          <p:spPr>
            <a:xfrm>
              <a:off x="2350436"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Κουίζ σχετικά με την επαγγελματική θεωρία (π.χ. διαδικασίες ασφαλείας).</a:t>
              </a:r>
              <a:endParaRPr sz="2300" b="0" i="0" u="none" strike="noStrike" cap="none">
                <a:solidFill>
                  <a:srgbClr val="000000"/>
                </a:solidFill>
                <a:latin typeface="Arial"/>
                <a:ea typeface="Arial"/>
                <a:cs typeface="Arial"/>
                <a:sym typeface="Arial"/>
              </a:endParaRPr>
            </a:p>
          </p:txBody>
        </p:sp>
        <p:sp>
          <p:nvSpPr>
            <p:cNvPr id="257" name="Google Shape;257;p9"/>
            <p:cNvSpPr/>
            <p:nvPr/>
          </p:nvSpPr>
          <p:spPr>
            <a:xfrm>
              <a:off x="6690626"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7132034"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txBox="1"/>
            <p:nvPr/>
          </p:nvSpPr>
          <p:spPr>
            <a:xfrm>
              <a:off x="7205920"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Ομαδικές δραστηριότητες που περιλαμβάνουν πρακτικές εργασίες επίλυσης προβλημάτων, όπως η επιδιόρθωση μηχανημάτων ή ο σχεδιασμός ενός πρωτοτύπου.</a:t>
              </a:r>
              <a:endParaRPr sz="2300" b="0" i="0" u="none" strike="noStrike" cap="none">
                <a:solidFill>
                  <a:srgbClr val="000000"/>
                </a:solidFill>
                <a:latin typeface="Arial"/>
                <a:ea typeface="Arial"/>
                <a:cs typeface="Arial"/>
                <a:sym typeface="Arial"/>
              </a:endParaRPr>
            </a:p>
          </p:txBody>
        </p:sp>
        <p:sp>
          <p:nvSpPr>
            <p:cNvPr id="260" name="Google Shape;260;p9"/>
            <p:cNvSpPr/>
            <p:nvPr/>
          </p:nvSpPr>
          <p:spPr>
            <a:xfrm>
              <a:off x="11546109"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11987517"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txBox="1"/>
            <p:nvPr/>
          </p:nvSpPr>
          <p:spPr>
            <a:xfrm>
              <a:off x="12061403"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Αξιολογήσεις από ομότιμους όπου οι μαθητές αξιολογούν ο ένας την εργασία του άλλου (π.χ. αξιολόγηση της ποιότητας σε ένα ξυλουργικό έργο).</a:t>
              </a:r>
              <a:endParaRPr sz="2300" b="0" i="0" u="none" strike="noStrike" cap="none">
                <a:solidFill>
                  <a:srgbClr val="000000"/>
                </a:solidFill>
                <a:latin typeface="Arial"/>
                <a:ea typeface="Arial"/>
                <a:cs typeface="Arial"/>
                <a:sym typeface="Arial"/>
              </a:endParaRPr>
            </a:p>
          </p:txBody>
        </p:sp>
      </p:grpSp>
      <p:sp>
        <p:nvSpPr>
          <p:cNvPr id="2" name="Google Shape;116;p3">
            <a:extLst>
              <a:ext uri="{FF2B5EF4-FFF2-40B4-BE49-F238E27FC236}">
                <a16:creationId xmlns:a16="http://schemas.microsoft.com/office/drawing/2014/main" id="{E23E4F1A-C08A-29E6-1FD5-A7746CCCA343}"/>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4546</Words>
  <Application>Microsoft Office PowerPoint</Application>
  <PresentationFormat>Custom</PresentationFormat>
  <Paragraphs>180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keywords>, docId:F913DFED591055BD7432DB241B0D19E1</cp:keywords>
  <cp:lastModifiedBy>Sotiria Tsalamani</cp:lastModifiedBy>
  <cp:revision>2</cp:revision>
  <dcterms:modified xsi:type="dcterms:W3CDTF">2024-11-09T11:36:08Z</dcterms:modified>
</cp:coreProperties>
</file>