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69" r:id="rId5"/>
    <p:sldId id="258" r:id="rId6"/>
    <p:sldId id="272" r:id="rId7"/>
    <p:sldId id="273" r:id="rId8"/>
    <p:sldId id="298" r:id="rId9"/>
    <p:sldId id="274" r:id="rId10"/>
    <p:sldId id="275" r:id="rId11"/>
    <p:sldId id="279" r:id="rId12"/>
    <p:sldId id="280" r:id="rId13"/>
    <p:sldId id="284" r:id="rId14"/>
    <p:sldId id="299" r:id="rId15"/>
    <p:sldId id="300" r:id="rId16"/>
    <p:sldId id="301" r:id="rId17"/>
    <p:sldId id="286" r:id="rId18"/>
    <p:sldId id="289" r:id="rId19"/>
    <p:sldId id="294" r:id="rId20"/>
    <p:sldId id="302" r:id="rId21"/>
    <p:sldId id="291" r:id="rId22"/>
    <p:sldId id="264" r:id="rId23"/>
    <p:sldId id="296" r:id="rId24"/>
    <p:sldId id="297" r:id="rId25"/>
    <p:sldId id="295" r:id="rId26"/>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42" autoAdjust="0"/>
    <p:restoredTop sz="94660"/>
  </p:normalViewPr>
  <p:slideViewPr>
    <p:cSldViewPr snapToGrid="0">
      <p:cViewPr varScale="1">
        <p:scale>
          <a:sx n="86" d="100"/>
          <a:sy n="86" d="100"/>
        </p:scale>
        <p:origin x="3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iria Tsalamani" userId="0aff0c30-cece-41cc-9db4-2deca530e686" providerId="ADAL" clId="{62084AF7-E87F-4E62-88E7-5E92F664BF82}"/>
    <pc:docChg chg="modSld">
      <pc:chgData name="Sotiria Tsalamani" userId="0aff0c30-cece-41cc-9db4-2deca530e686" providerId="ADAL" clId="{62084AF7-E87F-4E62-88E7-5E92F664BF82}" dt="2024-11-09T15:13:56.633" v="7" actId="20577"/>
      <pc:docMkLst>
        <pc:docMk/>
      </pc:docMkLst>
      <pc:sldChg chg="modSp mod">
        <pc:chgData name="Sotiria Tsalamani" userId="0aff0c30-cece-41cc-9db4-2deca530e686" providerId="ADAL" clId="{62084AF7-E87F-4E62-88E7-5E92F664BF82}" dt="2024-11-09T15:13:56.633" v="7" actId="20577"/>
        <pc:sldMkLst>
          <pc:docMk/>
          <pc:sldMk cId="0" sldId="269"/>
        </pc:sldMkLst>
        <pc:spChg chg="mod">
          <ac:chgData name="Sotiria Tsalamani" userId="0aff0c30-cece-41cc-9db4-2deca530e686" providerId="ADAL" clId="{62084AF7-E87F-4E62-88E7-5E92F664BF82}" dt="2024-11-09T15:13:56.633" v="7" actId="20577"/>
          <ac:spMkLst>
            <pc:docMk/>
            <pc:sldMk cId="0" sldId="269"/>
            <ac:spMk id="2" creationId="{00000000-0000-0000-0000-00000000000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0BBA1E-CDFF-4851-8F9D-A37DE54E6088}"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925FEC38-816E-43EC-AABD-A9D84EDC49E4}">
      <dgm:prSet/>
      <dgm:spPr/>
      <dgm:t>
        <a:bodyPr/>
        <a:lstStyle/>
        <a:p>
          <a:pPr>
            <a:lnSpc>
              <a:spcPct val="100000"/>
            </a:lnSpc>
          </a:pPr>
          <a:r>
            <a:rPr lang="en-US" dirty="0"/>
            <a:t>Η </a:t>
          </a:r>
          <a:r>
            <a:rPr lang="en-US" dirty="0" err="1"/>
            <a:t>δι</a:t>
          </a:r>
          <a:r>
            <a:rPr lang="en-US" dirty="0"/>
            <a:t>αδραστική μάθηση δίνει έμφαση στην ενεργό συμμετοχή έναντι της παθητικής λήψης πληροφοριών.</a:t>
          </a:r>
        </a:p>
      </dgm:t>
    </dgm:pt>
    <dgm:pt modelId="{5EA897E9-932D-4C94-AC03-5D4DFAF9A8C2}" type="parTrans" cxnId="{C5E99F3C-2373-41B7-89A7-266CBDE62AD9}">
      <dgm:prSet/>
      <dgm:spPr/>
      <dgm:t>
        <a:bodyPr/>
        <a:lstStyle/>
        <a:p>
          <a:endParaRPr lang="en-US"/>
        </a:p>
      </dgm:t>
    </dgm:pt>
    <dgm:pt modelId="{615DB60C-5674-495B-BCD9-BF83F279CD7D}" type="sibTrans" cxnId="{C5E99F3C-2373-41B7-89A7-266CBDE62AD9}">
      <dgm:prSet/>
      <dgm:spPr/>
      <dgm:t>
        <a:bodyPr/>
        <a:lstStyle/>
        <a:p>
          <a:pPr>
            <a:lnSpc>
              <a:spcPct val="100000"/>
            </a:lnSpc>
          </a:pPr>
          <a:endParaRPr lang="en-US"/>
        </a:p>
      </dgm:t>
    </dgm:pt>
    <dgm:pt modelId="{7E4B91A9-239E-4AE7-A889-683E8033B3F1}">
      <dgm:prSet/>
      <dgm:spPr/>
      <dgm:t>
        <a:bodyPr/>
        <a:lstStyle/>
        <a:p>
          <a:pPr>
            <a:lnSpc>
              <a:spcPct val="100000"/>
            </a:lnSpc>
          </a:pPr>
          <a:r>
            <a:rPr lang="en-US"/>
            <a:t>Χρησιμοποιεί την τεχνολογία για τη δημιουργία δυναμικών, μαθητοκεντρικών περιβαλλόντων μάθησης.</a:t>
          </a:r>
        </a:p>
      </dgm:t>
    </dgm:pt>
    <dgm:pt modelId="{56017807-A392-4E30-B36E-D329E0C19FDF}" type="parTrans" cxnId="{F681921A-80C2-4D0B-9A0E-A37505A1B198}">
      <dgm:prSet/>
      <dgm:spPr/>
      <dgm:t>
        <a:bodyPr/>
        <a:lstStyle/>
        <a:p>
          <a:endParaRPr lang="en-US"/>
        </a:p>
      </dgm:t>
    </dgm:pt>
    <dgm:pt modelId="{9EF9DFA1-2113-4D23-A991-574AC1DA9F79}" type="sibTrans" cxnId="{F681921A-80C2-4D0B-9A0E-A37505A1B198}">
      <dgm:prSet/>
      <dgm:spPr/>
      <dgm:t>
        <a:bodyPr/>
        <a:lstStyle/>
        <a:p>
          <a:pPr>
            <a:lnSpc>
              <a:spcPct val="100000"/>
            </a:lnSpc>
          </a:pPr>
          <a:endParaRPr lang="en-US"/>
        </a:p>
      </dgm:t>
    </dgm:pt>
    <dgm:pt modelId="{105D0F0D-0492-4E8F-8EE4-943BD50DCC57}">
      <dgm:prSet/>
      <dgm:spPr/>
      <dgm:t>
        <a:bodyPr/>
        <a:lstStyle/>
        <a:p>
          <a:pPr>
            <a:lnSpc>
              <a:spcPct val="100000"/>
            </a:lnSpc>
          </a:pPr>
          <a:r>
            <a:rPr lang="en-US"/>
            <a:t>Οι μαθητές συμβάλλουν στην εκπαιδευτική τους εμπειρία, αντί να λαμβάνουν απλώς πληροφορίες.</a:t>
          </a:r>
        </a:p>
      </dgm:t>
    </dgm:pt>
    <dgm:pt modelId="{65977ECE-22B6-4C2D-9AA4-524DE75D7B66}" type="parTrans" cxnId="{8FCF21AD-5830-4CD6-AD0A-F2FE53575A60}">
      <dgm:prSet/>
      <dgm:spPr/>
      <dgm:t>
        <a:bodyPr/>
        <a:lstStyle/>
        <a:p>
          <a:endParaRPr lang="en-US"/>
        </a:p>
      </dgm:t>
    </dgm:pt>
    <dgm:pt modelId="{DC9B2707-47CF-4602-B7C4-1C0F512CE528}" type="sibTrans" cxnId="{8FCF21AD-5830-4CD6-AD0A-F2FE53575A60}">
      <dgm:prSet/>
      <dgm:spPr/>
      <dgm:t>
        <a:bodyPr/>
        <a:lstStyle/>
        <a:p>
          <a:pPr>
            <a:lnSpc>
              <a:spcPct val="100000"/>
            </a:lnSpc>
          </a:pPr>
          <a:endParaRPr lang="en-US"/>
        </a:p>
      </dgm:t>
    </dgm:pt>
    <dgm:pt modelId="{0C492413-F55E-4934-9854-21B2532793C8}">
      <dgm:prSet/>
      <dgm:spPr/>
      <dgm:t>
        <a:bodyPr/>
        <a:lstStyle/>
        <a:p>
          <a:pPr>
            <a:lnSpc>
              <a:spcPct val="100000"/>
            </a:lnSpc>
          </a:pPr>
          <a:r>
            <a:rPr lang="en-US"/>
            <a:t>Η μέθοδος αυτή αντανακλά μια στροφή προς πιο ελκυστικές και καθηλωτικές διαδικασίες μάθησης.</a:t>
          </a:r>
        </a:p>
      </dgm:t>
    </dgm:pt>
    <dgm:pt modelId="{5B7DA775-F5A0-4BC4-99F5-43E786063EA8}" type="parTrans" cxnId="{BAEACC81-7C98-47D4-B824-75BA8122C3A7}">
      <dgm:prSet/>
      <dgm:spPr/>
      <dgm:t>
        <a:bodyPr/>
        <a:lstStyle/>
        <a:p>
          <a:endParaRPr lang="en-US"/>
        </a:p>
      </dgm:t>
    </dgm:pt>
    <dgm:pt modelId="{0D9A6A3D-D280-4996-89D5-29E7C429D8E6}" type="sibTrans" cxnId="{BAEACC81-7C98-47D4-B824-75BA8122C3A7}">
      <dgm:prSet/>
      <dgm:spPr/>
      <dgm:t>
        <a:bodyPr/>
        <a:lstStyle/>
        <a:p>
          <a:endParaRPr lang="en-US"/>
        </a:p>
      </dgm:t>
    </dgm:pt>
    <dgm:pt modelId="{558B8950-0640-49FF-B736-E0EBBCA7F5C9}" type="pres">
      <dgm:prSet presAssocID="{D10BBA1E-CDFF-4851-8F9D-A37DE54E6088}" presName="root" presStyleCnt="0">
        <dgm:presLayoutVars>
          <dgm:dir/>
          <dgm:resizeHandles val="exact"/>
        </dgm:presLayoutVars>
      </dgm:prSet>
      <dgm:spPr/>
    </dgm:pt>
    <dgm:pt modelId="{FE53DB89-B4E3-41F2-B053-DD651F8F2D59}" type="pres">
      <dgm:prSet presAssocID="{D10BBA1E-CDFF-4851-8F9D-A37DE54E6088}" presName="container" presStyleCnt="0">
        <dgm:presLayoutVars>
          <dgm:dir/>
          <dgm:resizeHandles val="exact"/>
        </dgm:presLayoutVars>
      </dgm:prSet>
      <dgm:spPr/>
    </dgm:pt>
    <dgm:pt modelId="{9A3FA98D-8553-4239-9D74-3CB6D582C8A5}" type="pres">
      <dgm:prSet presAssocID="{925FEC38-816E-43EC-AABD-A9D84EDC49E4}" presName="compNode" presStyleCnt="0"/>
      <dgm:spPr/>
    </dgm:pt>
    <dgm:pt modelId="{5B243B64-A6D2-4239-B8D3-298C003F45D7}" type="pres">
      <dgm:prSet presAssocID="{925FEC38-816E-43EC-AABD-A9D84EDC49E4}" presName="iconBgRect" presStyleLbl="bgShp" presStyleIdx="0" presStyleCnt="4"/>
      <dgm:spPr/>
    </dgm:pt>
    <dgm:pt modelId="{E807A95B-4CBC-4CE5-BCE5-3D5CE10D436C}" type="pres">
      <dgm:prSet presAssocID="{925FEC38-816E-43EC-AABD-A9D84EDC49E4}"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ABFC6A19-513B-40A7-8762-EDEF3A21A810}" type="pres">
      <dgm:prSet presAssocID="{925FEC38-816E-43EC-AABD-A9D84EDC49E4}" presName="spaceRect" presStyleCnt="0"/>
      <dgm:spPr/>
    </dgm:pt>
    <dgm:pt modelId="{1DB187B8-FD92-4A7F-A7BC-3ACDE144D175}" type="pres">
      <dgm:prSet presAssocID="{925FEC38-816E-43EC-AABD-A9D84EDC49E4}" presName="textRect" presStyleLbl="revTx" presStyleIdx="0" presStyleCnt="4">
        <dgm:presLayoutVars>
          <dgm:chMax val="1"/>
          <dgm:chPref val="1"/>
        </dgm:presLayoutVars>
      </dgm:prSet>
      <dgm:spPr/>
    </dgm:pt>
    <dgm:pt modelId="{EC837703-ED2E-41B3-A910-109793CCDC49}" type="pres">
      <dgm:prSet presAssocID="{615DB60C-5674-495B-BCD9-BF83F279CD7D}" presName="sibTrans" presStyleLbl="sibTrans2D1" presStyleIdx="0" presStyleCnt="0"/>
      <dgm:spPr/>
    </dgm:pt>
    <dgm:pt modelId="{99BFFEFF-EB1B-414F-99C4-5A02F65F8BC6}" type="pres">
      <dgm:prSet presAssocID="{7E4B91A9-239E-4AE7-A889-683E8033B3F1}" presName="compNode" presStyleCnt="0"/>
      <dgm:spPr/>
    </dgm:pt>
    <dgm:pt modelId="{FCD16739-1B32-4BCF-AB64-0819BD37BB9F}" type="pres">
      <dgm:prSet presAssocID="{7E4B91A9-239E-4AE7-A889-683E8033B3F1}" presName="iconBgRect" presStyleLbl="bgShp" presStyleIdx="1" presStyleCnt="4"/>
      <dgm:spPr/>
    </dgm:pt>
    <dgm:pt modelId="{19DF9517-4E17-4FC5-8191-A1D48D3CD84A}" type="pres">
      <dgm:prSet presAssocID="{7E4B91A9-239E-4AE7-A889-683E8033B3F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E5D2B043-2349-4213-A93E-A2AE24B4699A}" type="pres">
      <dgm:prSet presAssocID="{7E4B91A9-239E-4AE7-A889-683E8033B3F1}" presName="spaceRect" presStyleCnt="0"/>
      <dgm:spPr/>
    </dgm:pt>
    <dgm:pt modelId="{B6DC7283-FE80-4EF5-9D55-44413713F01A}" type="pres">
      <dgm:prSet presAssocID="{7E4B91A9-239E-4AE7-A889-683E8033B3F1}" presName="textRect" presStyleLbl="revTx" presStyleIdx="1" presStyleCnt="4">
        <dgm:presLayoutVars>
          <dgm:chMax val="1"/>
          <dgm:chPref val="1"/>
        </dgm:presLayoutVars>
      </dgm:prSet>
      <dgm:spPr/>
    </dgm:pt>
    <dgm:pt modelId="{DE01C509-C1CA-471A-A1DC-44DF616760E2}" type="pres">
      <dgm:prSet presAssocID="{9EF9DFA1-2113-4D23-A991-574AC1DA9F79}" presName="sibTrans" presStyleLbl="sibTrans2D1" presStyleIdx="0" presStyleCnt="0"/>
      <dgm:spPr/>
    </dgm:pt>
    <dgm:pt modelId="{BC248FFA-9654-443C-A42D-AFF19FE19E03}" type="pres">
      <dgm:prSet presAssocID="{105D0F0D-0492-4E8F-8EE4-943BD50DCC57}" presName="compNode" presStyleCnt="0"/>
      <dgm:spPr/>
    </dgm:pt>
    <dgm:pt modelId="{6D852393-DFCD-42AA-B7EC-1FF90D5DE569}" type="pres">
      <dgm:prSet presAssocID="{105D0F0D-0492-4E8F-8EE4-943BD50DCC57}" presName="iconBgRect" presStyleLbl="bgShp" presStyleIdx="2" presStyleCnt="4"/>
      <dgm:spPr/>
    </dgm:pt>
    <dgm:pt modelId="{D2629511-9AAA-4007-BFA3-9EA66F245A7D}" type="pres">
      <dgm:prSet presAssocID="{105D0F0D-0492-4E8F-8EE4-943BD50DCC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4354F85C-C6E8-441A-B07D-46F5B35D0293}" type="pres">
      <dgm:prSet presAssocID="{105D0F0D-0492-4E8F-8EE4-943BD50DCC57}" presName="spaceRect" presStyleCnt="0"/>
      <dgm:spPr/>
    </dgm:pt>
    <dgm:pt modelId="{900EE599-223F-4AB3-B6AB-7E7547488495}" type="pres">
      <dgm:prSet presAssocID="{105D0F0D-0492-4E8F-8EE4-943BD50DCC57}" presName="textRect" presStyleLbl="revTx" presStyleIdx="2" presStyleCnt="4">
        <dgm:presLayoutVars>
          <dgm:chMax val="1"/>
          <dgm:chPref val="1"/>
        </dgm:presLayoutVars>
      </dgm:prSet>
      <dgm:spPr/>
    </dgm:pt>
    <dgm:pt modelId="{B4FBA66E-EA54-48D2-B2B2-26AB2B4144AA}" type="pres">
      <dgm:prSet presAssocID="{DC9B2707-47CF-4602-B7C4-1C0F512CE528}" presName="sibTrans" presStyleLbl="sibTrans2D1" presStyleIdx="0" presStyleCnt="0"/>
      <dgm:spPr/>
    </dgm:pt>
    <dgm:pt modelId="{3BD3BC9C-6808-4C30-B748-90558E944D3A}" type="pres">
      <dgm:prSet presAssocID="{0C492413-F55E-4934-9854-21B2532793C8}" presName="compNode" presStyleCnt="0"/>
      <dgm:spPr/>
    </dgm:pt>
    <dgm:pt modelId="{651CFAD0-25E9-45EB-9118-AE408385B2DC}" type="pres">
      <dgm:prSet presAssocID="{0C492413-F55E-4934-9854-21B2532793C8}" presName="iconBgRect" presStyleLbl="bgShp" presStyleIdx="3" presStyleCnt="4"/>
      <dgm:spPr/>
    </dgm:pt>
    <dgm:pt modelId="{0692386D-15A8-48DA-9D5C-C81ADF877BAE}" type="pres">
      <dgm:prSet presAssocID="{0C492413-F55E-4934-9854-21B2532793C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Virtual RealityHeadset"/>
        </a:ext>
      </dgm:extLst>
    </dgm:pt>
    <dgm:pt modelId="{32B61546-D342-4194-86B1-88BA203F0071}" type="pres">
      <dgm:prSet presAssocID="{0C492413-F55E-4934-9854-21B2532793C8}" presName="spaceRect" presStyleCnt="0"/>
      <dgm:spPr/>
    </dgm:pt>
    <dgm:pt modelId="{02201BF5-A9D7-4629-AD7D-1C4010FF7160}" type="pres">
      <dgm:prSet presAssocID="{0C492413-F55E-4934-9854-21B2532793C8}" presName="textRect" presStyleLbl="revTx" presStyleIdx="3" presStyleCnt="4">
        <dgm:presLayoutVars>
          <dgm:chMax val="1"/>
          <dgm:chPref val="1"/>
        </dgm:presLayoutVars>
      </dgm:prSet>
      <dgm:spPr/>
    </dgm:pt>
  </dgm:ptLst>
  <dgm:cxnLst>
    <dgm:cxn modelId="{83A17914-689B-40CD-87C4-677DAA1BCADD}" type="presOf" srcId="{D10BBA1E-CDFF-4851-8F9D-A37DE54E6088}" destId="{558B8950-0640-49FF-B736-E0EBBCA7F5C9}" srcOrd="0" destOrd="0" presId="urn:microsoft.com/office/officeart/2018/2/layout/IconCircleList"/>
    <dgm:cxn modelId="{5E127F14-D976-4A35-AA1A-564EB9E4A81F}" type="presOf" srcId="{105D0F0D-0492-4E8F-8EE4-943BD50DCC57}" destId="{900EE599-223F-4AB3-B6AB-7E7547488495}" srcOrd="0" destOrd="0" presId="urn:microsoft.com/office/officeart/2018/2/layout/IconCircleList"/>
    <dgm:cxn modelId="{F681921A-80C2-4D0B-9A0E-A37505A1B198}" srcId="{D10BBA1E-CDFF-4851-8F9D-A37DE54E6088}" destId="{7E4B91A9-239E-4AE7-A889-683E8033B3F1}" srcOrd="1" destOrd="0" parTransId="{56017807-A392-4E30-B36E-D329E0C19FDF}" sibTransId="{9EF9DFA1-2113-4D23-A991-574AC1DA9F79}"/>
    <dgm:cxn modelId="{C5E99F3C-2373-41B7-89A7-266CBDE62AD9}" srcId="{D10BBA1E-CDFF-4851-8F9D-A37DE54E6088}" destId="{925FEC38-816E-43EC-AABD-A9D84EDC49E4}" srcOrd="0" destOrd="0" parTransId="{5EA897E9-932D-4C94-AC03-5D4DFAF9A8C2}" sibTransId="{615DB60C-5674-495B-BCD9-BF83F279CD7D}"/>
    <dgm:cxn modelId="{BAEACC81-7C98-47D4-B824-75BA8122C3A7}" srcId="{D10BBA1E-CDFF-4851-8F9D-A37DE54E6088}" destId="{0C492413-F55E-4934-9854-21B2532793C8}" srcOrd="3" destOrd="0" parTransId="{5B7DA775-F5A0-4BC4-99F5-43E786063EA8}" sibTransId="{0D9A6A3D-D280-4996-89D5-29E7C429D8E6}"/>
    <dgm:cxn modelId="{F14E53AC-4AB9-4289-A6C4-7FC352BD0FCA}" type="presOf" srcId="{615DB60C-5674-495B-BCD9-BF83F279CD7D}" destId="{EC837703-ED2E-41B3-A910-109793CCDC49}" srcOrd="0" destOrd="0" presId="urn:microsoft.com/office/officeart/2018/2/layout/IconCircleList"/>
    <dgm:cxn modelId="{8FCF21AD-5830-4CD6-AD0A-F2FE53575A60}" srcId="{D10BBA1E-CDFF-4851-8F9D-A37DE54E6088}" destId="{105D0F0D-0492-4E8F-8EE4-943BD50DCC57}" srcOrd="2" destOrd="0" parTransId="{65977ECE-22B6-4C2D-9AA4-524DE75D7B66}" sibTransId="{DC9B2707-47CF-4602-B7C4-1C0F512CE528}"/>
    <dgm:cxn modelId="{B0715CBF-A814-4AE4-992D-C8F73FF7C32A}" type="presOf" srcId="{DC9B2707-47CF-4602-B7C4-1C0F512CE528}" destId="{B4FBA66E-EA54-48D2-B2B2-26AB2B4144AA}" srcOrd="0" destOrd="0" presId="urn:microsoft.com/office/officeart/2018/2/layout/IconCircleList"/>
    <dgm:cxn modelId="{4F9A06C8-A129-4842-80DD-FD34A4168A4D}" type="presOf" srcId="{925FEC38-816E-43EC-AABD-A9D84EDC49E4}" destId="{1DB187B8-FD92-4A7F-A7BC-3ACDE144D175}" srcOrd="0" destOrd="0" presId="urn:microsoft.com/office/officeart/2018/2/layout/IconCircleList"/>
    <dgm:cxn modelId="{983F27CD-BB4E-4387-A170-79EB3E21F751}" type="presOf" srcId="{7E4B91A9-239E-4AE7-A889-683E8033B3F1}" destId="{B6DC7283-FE80-4EF5-9D55-44413713F01A}" srcOrd="0" destOrd="0" presId="urn:microsoft.com/office/officeart/2018/2/layout/IconCircleList"/>
    <dgm:cxn modelId="{7F0176D0-039F-4635-AACE-A5FC5C9760D3}" type="presOf" srcId="{9EF9DFA1-2113-4D23-A991-574AC1DA9F79}" destId="{DE01C509-C1CA-471A-A1DC-44DF616760E2}" srcOrd="0" destOrd="0" presId="urn:microsoft.com/office/officeart/2018/2/layout/IconCircleList"/>
    <dgm:cxn modelId="{96010ED2-E1CF-42DC-B0E2-056D3B8A886E}" type="presOf" srcId="{0C492413-F55E-4934-9854-21B2532793C8}" destId="{02201BF5-A9D7-4629-AD7D-1C4010FF7160}" srcOrd="0" destOrd="0" presId="urn:microsoft.com/office/officeart/2018/2/layout/IconCircleList"/>
    <dgm:cxn modelId="{E89FF34C-0ED9-4B00-A1AF-7F125C279BFB}" type="presParOf" srcId="{558B8950-0640-49FF-B736-E0EBBCA7F5C9}" destId="{FE53DB89-B4E3-41F2-B053-DD651F8F2D59}" srcOrd="0" destOrd="0" presId="urn:microsoft.com/office/officeart/2018/2/layout/IconCircleList"/>
    <dgm:cxn modelId="{5F35A335-ACE7-44A2-9F99-65DFC2ABB03A}" type="presParOf" srcId="{FE53DB89-B4E3-41F2-B053-DD651F8F2D59}" destId="{9A3FA98D-8553-4239-9D74-3CB6D582C8A5}" srcOrd="0" destOrd="0" presId="urn:microsoft.com/office/officeart/2018/2/layout/IconCircleList"/>
    <dgm:cxn modelId="{13A51944-968B-45DC-B4D3-0CB2FA3D94A0}" type="presParOf" srcId="{9A3FA98D-8553-4239-9D74-3CB6D582C8A5}" destId="{5B243B64-A6D2-4239-B8D3-298C003F45D7}" srcOrd="0" destOrd="0" presId="urn:microsoft.com/office/officeart/2018/2/layout/IconCircleList"/>
    <dgm:cxn modelId="{F068C17E-DAC4-489E-87ED-3353B509BA34}" type="presParOf" srcId="{9A3FA98D-8553-4239-9D74-3CB6D582C8A5}" destId="{E807A95B-4CBC-4CE5-BCE5-3D5CE10D436C}" srcOrd="1" destOrd="0" presId="urn:microsoft.com/office/officeart/2018/2/layout/IconCircleList"/>
    <dgm:cxn modelId="{031A30FF-DA6F-446B-BA69-0859F784E743}" type="presParOf" srcId="{9A3FA98D-8553-4239-9D74-3CB6D582C8A5}" destId="{ABFC6A19-513B-40A7-8762-EDEF3A21A810}" srcOrd="2" destOrd="0" presId="urn:microsoft.com/office/officeart/2018/2/layout/IconCircleList"/>
    <dgm:cxn modelId="{9DBF583A-0EF9-4776-9727-CD87435C9F56}" type="presParOf" srcId="{9A3FA98D-8553-4239-9D74-3CB6D582C8A5}" destId="{1DB187B8-FD92-4A7F-A7BC-3ACDE144D175}" srcOrd="3" destOrd="0" presId="urn:microsoft.com/office/officeart/2018/2/layout/IconCircleList"/>
    <dgm:cxn modelId="{8B34EF35-B35F-4248-B308-5943E396969D}" type="presParOf" srcId="{FE53DB89-B4E3-41F2-B053-DD651F8F2D59}" destId="{EC837703-ED2E-41B3-A910-109793CCDC49}" srcOrd="1" destOrd="0" presId="urn:microsoft.com/office/officeart/2018/2/layout/IconCircleList"/>
    <dgm:cxn modelId="{679D4D7B-CEE5-44BB-9C4D-70E90151AFBA}" type="presParOf" srcId="{FE53DB89-B4E3-41F2-B053-DD651F8F2D59}" destId="{99BFFEFF-EB1B-414F-99C4-5A02F65F8BC6}" srcOrd="2" destOrd="0" presId="urn:microsoft.com/office/officeart/2018/2/layout/IconCircleList"/>
    <dgm:cxn modelId="{5FAE27A0-5E42-47C0-A184-7EFF9C3DADA0}" type="presParOf" srcId="{99BFFEFF-EB1B-414F-99C4-5A02F65F8BC6}" destId="{FCD16739-1B32-4BCF-AB64-0819BD37BB9F}" srcOrd="0" destOrd="0" presId="urn:microsoft.com/office/officeart/2018/2/layout/IconCircleList"/>
    <dgm:cxn modelId="{8935E02E-1804-44F0-9B10-101822CDB68F}" type="presParOf" srcId="{99BFFEFF-EB1B-414F-99C4-5A02F65F8BC6}" destId="{19DF9517-4E17-4FC5-8191-A1D48D3CD84A}" srcOrd="1" destOrd="0" presId="urn:microsoft.com/office/officeart/2018/2/layout/IconCircleList"/>
    <dgm:cxn modelId="{4E1239B4-A744-4E8B-9D07-91C4491E1B30}" type="presParOf" srcId="{99BFFEFF-EB1B-414F-99C4-5A02F65F8BC6}" destId="{E5D2B043-2349-4213-A93E-A2AE24B4699A}" srcOrd="2" destOrd="0" presId="urn:microsoft.com/office/officeart/2018/2/layout/IconCircleList"/>
    <dgm:cxn modelId="{7758C5FC-F25C-4F1B-8893-01D6BDBB9A63}" type="presParOf" srcId="{99BFFEFF-EB1B-414F-99C4-5A02F65F8BC6}" destId="{B6DC7283-FE80-4EF5-9D55-44413713F01A}" srcOrd="3" destOrd="0" presId="urn:microsoft.com/office/officeart/2018/2/layout/IconCircleList"/>
    <dgm:cxn modelId="{E3FECCEA-D82B-4116-97CE-521758C2766A}" type="presParOf" srcId="{FE53DB89-B4E3-41F2-B053-DD651F8F2D59}" destId="{DE01C509-C1CA-471A-A1DC-44DF616760E2}" srcOrd="3" destOrd="0" presId="urn:microsoft.com/office/officeart/2018/2/layout/IconCircleList"/>
    <dgm:cxn modelId="{08762599-244C-4DEA-BCAA-002846566253}" type="presParOf" srcId="{FE53DB89-B4E3-41F2-B053-DD651F8F2D59}" destId="{BC248FFA-9654-443C-A42D-AFF19FE19E03}" srcOrd="4" destOrd="0" presId="urn:microsoft.com/office/officeart/2018/2/layout/IconCircleList"/>
    <dgm:cxn modelId="{2907BFF6-5685-4FB8-8C90-9CD6CA68F1E3}" type="presParOf" srcId="{BC248FFA-9654-443C-A42D-AFF19FE19E03}" destId="{6D852393-DFCD-42AA-B7EC-1FF90D5DE569}" srcOrd="0" destOrd="0" presId="urn:microsoft.com/office/officeart/2018/2/layout/IconCircleList"/>
    <dgm:cxn modelId="{6305ED4A-5457-4BD1-B40F-E16368A752C9}" type="presParOf" srcId="{BC248FFA-9654-443C-A42D-AFF19FE19E03}" destId="{D2629511-9AAA-4007-BFA3-9EA66F245A7D}" srcOrd="1" destOrd="0" presId="urn:microsoft.com/office/officeart/2018/2/layout/IconCircleList"/>
    <dgm:cxn modelId="{90C6B102-81B2-444B-9AF8-FB37F37BCED6}" type="presParOf" srcId="{BC248FFA-9654-443C-A42D-AFF19FE19E03}" destId="{4354F85C-C6E8-441A-B07D-46F5B35D0293}" srcOrd="2" destOrd="0" presId="urn:microsoft.com/office/officeart/2018/2/layout/IconCircleList"/>
    <dgm:cxn modelId="{613D6721-06AE-412C-B8D5-104A3FC27CB6}" type="presParOf" srcId="{BC248FFA-9654-443C-A42D-AFF19FE19E03}" destId="{900EE599-223F-4AB3-B6AB-7E7547488495}" srcOrd="3" destOrd="0" presId="urn:microsoft.com/office/officeart/2018/2/layout/IconCircleList"/>
    <dgm:cxn modelId="{A672086F-9C32-4814-BF03-055E6F6C2BFB}" type="presParOf" srcId="{FE53DB89-B4E3-41F2-B053-DD651F8F2D59}" destId="{B4FBA66E-EA54-48D2-B2B2-26AB2B4144AA}" srcOrd="5" destOrd="0" presId="urn:microsoft.com/office/officeart/2018/2/layout/IconCircleList"/>
    <dgm:cxn modelId="{21F7C957-3761-4979-8C69-348F52113678}" type="presParOf" srcId="{FE53DB89-B4E3-41F2-B053-DD651F8F2D59}" destId="{3BD3BC9C-6808-4C30-B748-90558E944D3A}" srcOrd="6" destOrd="0" presId="urn:microsoft.com/office/officeart/2018/2/layout/IconCircleList"/>
    <dgm:cxn modelId="{C692EB05-B1E9-4031-BC33-1C44E6ABF259}" type="presParOf" srcId="{3BD3BC9C-6808-4C30-B748-90558E944D3A}" destId="{651CFAD0-25E9-45EB-9118-AE408385B2DC}" srcOrd="0" destOrd="0" presId="urn:microsoft.com/office/officeart/2018/2/layout/IconCircleList"/>
    <dgm:cxn modelId="{0CAEF263-3C34-4C06-AD3D-3C5E8B410E0F}" type="presParOf" srcId="{3BD3BC9C-6808-4C30-B748-90558E944D3A}" destId="{0692386D-15A8-48DA-9D5C-C81ADF877BAE}" srcOrd="1" destOrd="0" presId="urn:microsoft.com/office/officeart/2018/2/layout/IconCircleList"/>
    <dgm:cxn modelId="{B1664821-A113-4DB2-9D1D-642B2DF94478}" type="presParOf" srcId="{3BD3BC9C-6808-4C30-B748-90558E944D3A}" destId="{32B61546-D342-4194-86B1-88BA203F0071}" srcOrd="2" destOrd="0" presId="urn:microsoft.com/office/officeart/2018/2/layout/IconCircleList"/>
    <dgm:cxn modelId="{E73753D9-0AFC-4021-8FB6-D1BB369F631D}" type="presParOf" srcId="{3BD3BC9C-6808-4C30-B748-90558E944D3A}" destId="{02201BF5-A9D7-4629-AD7D-1C4010FF7160}"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A7AD20-FC03-4331-AFB7-15EB907EBC52}"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0104DD5A-B6D2-4F86-9ACF-78F15DAC6833}">
      <dgm:prSet custT="1"/>
      <dgm:spPr/>
      <dgm:t>
        <a:bodyPr/>
        <a:lstStyle/>
        <a:p>
          <a:pPr>
            <a:lnSpc>
              <a:spcPct val="100000"/>
            </a:lnSpc>
          </a:pPr>
          <a:r>
            <a:rPr lang="en-GB" sz="1200" dirty="0"/>
            <a:t>Ο </a:t>
          </a:r>
          <a:r>
            <a:rPr lang="en-GB" sz="1200" dirty="0" err="1"/>
            <a:t>ρόλος</a:t>
          </a:r>
          <a:r>
            <a:rPr lang="en-GB" sz="1200" dirty="0"/>
            <a:t> </a:t>
          </a:r>
          <a:r>
            <a:rPr lang="en-GB" sz="1200" dirty="0" err="1"/>
            <a:t>των</a:t>
          </a:r>
          <a:r>
            <a:rPr lang="en-GB" sz="1200" dirty="0"/>
            <a:t> </a:t>
          </a:r>
          <a:r>
            <a:rPr lang="en-GB" sz="1200" dirty="0" err="1"/>
            <a:t>δι</a:t>
          </a:r>
          <a:r>
            <a:rPr lang="en-GB" sz="1200" dirty="0"/>
            <a:t>αδραστικών πλατφορμών: Ουσιαστικός για τη μετατροπή της τάξης της ΕΕΚ σε ένα συνεργατικό, πρακτικό περιβάλλον όπου οι μαθητές συμμετέχουν ενεργά στη μάθησή τους.</a:t>
          </a:r>
          <a:endParaRPr lang="en-US" sz="1200" dirty="0"/>
        </a:p>
      </dgm:t>
    </dgm:pt>
    <dgm:pt modelId="{48C815F4-173F-4BBB-B931-BC6970FE518D}" type="parTrans" cxnId="{6F5CCB12-F673-43A7-B988-A24276BED470}">
      <dgm:prSet/>
      <dgm:spPr/>
      <dgm:t>
        <a:bodyPr/>
        <a:lstStyle/>
        <a:p>
          <a:endParaRPr lang="en-US" sz="2400"/>
        </a:p>
      </dgm:t>
    </dgm:pt>
    <dgm:pt modelId="{54557592-7360-4C83-B0B4-39F02E8A88C7}" type="sibTrans" cxnId="{6F5CCB12-F673-43A7-B988-A24276BED470}">
      <dgm:prSet/>
      <dgm:spPr/>
      <dgm:t>
        <a:bodyPr/>
        <a:lstStyle/>
        <a:p>
          <a:endParaRPr lang="en-US" sz="2400"/>
        </a:p>
      </dgm:t>
    </dgm:pt>
    <dgm:pt modelId="{3FF641D0-5C88-4F0F-85DB-AB2C21F839FB}">
      <dgm:prSet custT="1"/>
      <dgm:spPr/>
      <dgm:t>
        <a:bodyPr/>
        <a:lstStyle/>
        <a:p>
          <a:pPr>
            <a:lnSpc>
              <a:spcPct val="100000"/>
            </a:lnSpc>
          </a:pPr>
          <a:r>
            <a:rPr lang="en-GB" sz="1200" dirty="0" err="1"/>
            <a:t>Έμφ</a:t>
          </a:r>
          <a:r>
            <a:rPr lang="en-GB" sz="1200" dirty="0"/>
            <a:t>αση στις πρακτικές δεξιότητες: Οι πλατφόρμες επιτρέπουν στους μαθητές να ασχοληθούν με πρακτικές δεξιότητες και έργα ψηφιακά πριν από την προσωπική εφαρμογή</a:t>
          </a:r>
          <a:r>
            <a:rPr lang="en-GB" sz="1400" dirty="0"/>
            <a:t>.</a:t>
          </a:r>
          <a:endParaRPr lang="en-US" sz="1400" dirty="0"/>
        </a:p>
      </dgm:t>
    </dgm:pt>
    <dgm:pt modelId="{6674C291-BF3A-44EC-87CC-7D44FFCB3A0F}" type="parTrans" cxnId="{C0E8C759-C6FD-4352-A4D5-6C9A5F593510}">
      <dgm:prSet/>
      <dgm:spPr/>
      <dgm:t>
        <a:bodyPr/>
        <a:lstStyle/>
        <a:p>
          <a:endParaRPr lang="en-US" sz="2400"/>
        </a:p>
      </dgm:t>
    </dgm:pt>
    <dgm:pt modelId="{2C37B65E-4B1A-4268-A950-1C305DAD809B}" type="sibTrans" cxnId="{C0E8C759-C6FD-4352-A4D5-6C9A5F593510}">
      <dgm:prSet/>
      <dgm:spPr/>
      <dgm:t>
        <a:bodyPr/>
        <a:lstStyle/>
        <a:p>
          <a:endParaRPr lang="en-US" sz="2400"/>
        </a:p>
      </dgm:t>
    </dgm:pt>
    <dgm:pt modelId="{883D9E7F-1297-4882-A0A7-ADA349E9D431}">
      <dgm:prSet custT="1"/>
      <dgm:spPr/>
      <dgm:t>
        <a:bodyPr/>
        <a:lstStyle/>
        <a:p>
          <a:pPr>
            <a:lnSpc>
              <a:spcPct val="100000"/>
            </a:lnSpc>
          </a:pPr>
          <a:r>
            <a:rPr lang="en-GB" sz="1200" dirty="0"/>
            <a:t>Επα</a:t>
          </a:r>
          <a:r>
            <a:rPr lang="en-GB" sz="1200" dirty="0" err="1"/>
            <a:t>νάστ</a:t>
          </a:r>
          <a:r>
            <a:rPr lang="en-GB" sz="1200" dirty="0"/>
            <a:t>αση στην αναποδογυρισμένη τάξη: Οι πλατφόρμες αυτές επιτρέπουν στους σπουδαστές της ΕΕΚ να μελετούν θεωρητικά στοιχεία online και να χρησιμοποιούν τον χρόνο της τάξης για πρακτική άσκηση, καθιστώντας τη μάθηση πιο ευέλικτη και προσιτή.</a:t>
          </a:r>
          <a:endParaRPr lang="en-US" sz="1200" dirty="0"/>
        </a:p>
      </dgm:t>
    </dgm:pt>
    <dgm:pt modelId="{352FC13D-47AD-4D86-BFE3-38DD47C0D975}" type="parTrans" cxnId="{1CC80A50-D8FD-496F-848C-63BDC5C67D89}">
      <dgm:prSet/>
      <dgm:spPr/>
      <dgm:t>
        <a:bodyPr/>
        <a:lstStyle/>
        <a:p>
          <a:endParaRPr lang="en-US" sz="2400"/>
        </a:p>
      </dgm:t>
    </dgm:pt>
    <dgm:pt modelId="{7EFDC548-3887-4C25-9908-1AF02DC49CFE}" type="sibTrans" cxnId="{1CC80A50-D8FD-496F-848C-63BDC5C67D89}">
      <dgm:prSet/>
      <dgm:spPr/>
      <dgm:t>
        <a:bodyPr/>
        <a:lstStyle/>
        <a:p>
          <a:endParaRPr lang="en-US" sz="2400"/>
        </a:p>
      </dgm:t>
    </dgm:pt>
    <dgm:pt modelId="{124DD886-C267-4BB5-B916-8F0C2AB54223}" type="pres">
      <dgm:prSet presAssocID="{5CA7AD20-FC03-4331-AFB7-15EB907EBC52}" presName="root" presStyleCnt="0">
        <dgm:presLayoutVars>
          <dgm:dir/>
          <dgm:resizeHandles val="exact"/>
        </dgm:presLayoutVars>
      </dgm:prSet>
      <dgm:spPr/>
    </dgm:pt>
    <dgm:pt modelId="{6C1CCD0C-9397-4BA6-94F0-2349F87ACAFE}" type="pres">
      <dgm:prSet presAssocID="{0104DD5A-B6D2-4F86-9ACF-78F15DAC6833}" presName="compNode" presStyleCnt="0"/>
      <dgm:spPr/>
    </dgm:pt>
    <dgm:pt modelId="{2DA55454-C062-43F1-903E-5D30249E8FBD}" type="pres">
      <dgm:prSet presAssocID="{0104DD5A-B6D2-4F86-9ACF-78F15DAC683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D7571915-5E5F-442D-9015-4C1E12ABFFE4}" type="pres">
      <dgm:prSet presAssocID="{0104DD5A-B6D2-4F86-9ACF-78F15DAC6833}" presName="spaceRect" presStyleCnt="0"/>
      <dgm:spPr/>
    </dgm:pt>
    <dgm:pt modelId="{2D3331FD-4304-4026-BD5A-117E8876E75E}" type="pres">
      <dgm:prSet presAssocID="{0104DD5A-B6D2-4F86-9ACF-78F15DAC6833}" presName="textRect" presStyleLbl="revTx" presStyleIdx="0" presStyleCnt="3">
        <dgm:presLayoutVars>
          <dgm:chMax val="1"/>
          <dgm:chPref val="1"/>
        </dgm:presLayoutVars>
      </dgm:prSet>
      <dgm:spPr/>
    </dgm:pt>
    <dgm:pt modelId="{0B65A966-68C8-4A2D-ABFD-295E6CB74EA4}" type="pres">
      <dgm:prSet presAssocID="{54557592-7360-4C83-B0B4-39F02E8A88C7}" presName="sibTrans" presStyleCnt="0"/>
      <dgm:spPr/>
    </dgm:pt>
    <dgm:pt modelId="{78042218-8F02-455D-935F-1A170B9B315C}" type="pres">
      <dgm:prSet presAssocID="{3FF641D0-5C88-4F0F-85DB-AB2C21F839FB}" presName="compNode" presStyleCnt="0"/>
      <dgm:spPr/>
    </dgm:pt>
    <dgm:pt modelId="{343D91FF-865B-434A-948A-0F6EAFAB5C15}" type="pres">
      <dgm:prSet presAssocID="{3FF641D0-5C88-4F0F-85DB-AB2C21F839F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DBEE5173-4F31-4F5F-B7D9-294588CB2FA9}" type="pres">
      <dgm:prSet presAssocID="{3FF641D0-5C88-4F0F-85DB-AB2C21F839FB}" presName="spaceRect" presStyleCnt="0"/>
      <dgm:spPr/>
    </dgm:pt>
    <dgm:pt modelId="{853DCCD8-A5F9-42F6-81B7-5CA7BDB54257}" type="pres">
      <dgm:prSet presAssocID="{3FF641D0-5C88-4F0F-85DB-AB2C21F839FB}" presName="textRect" presStyleLbl="revTx" presStyleIdx="1" presStyleCnt="3">
        <dgm:presLayoutVars>
          <dgm:chMax val="1"/>
          <dgm:chPref val="1"/>
        </dgm:presLayoutVars>
      </dgm:prSet>
      <dgm:spPr/>
    </dgm:pt>
    <dgm:pt modelId="{878F7835-5ED6-42A6-8C52-883A7E43CCBB}" type="pres">
      <dgm:prSet presAssocID="{2C37B65E-4B1A-4268-A950-1C305DAD809B}" presName="sibTrans" presStyleCnt="0"/>
      <dgm:spPr/>
    </dgm:pt>
    <dgm:pt modelId="{77139B57-0A03-49BB-9813-03D0288F60A3}" type="pres">
      <dgm:prSet presAssocID="{883D9E7F-1297-4882-A0A7-ADA349E9D431}" presName="compNode" presStyleCnt="0"/>
      <dgm:spPr/>
    </dgm:pt>
    <dgm:pt modelId="{A328392A-D9B4-485C-B519-7DDE7B54460B}" type="pres">
      <dgm:prSet presAssocID="{883D9E7F-1297-4882-A0A7-ADA349E9D43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80623924-4EC7-4281-9642-393B9A253FD6}" type="pres">
      <dgm:prSet presAssocID="{883D9E7F-1297-4882-A0A7-ADA349E9D431}" presName="spaceRect" presStyleCnt="0"/>
      <dgm:spPr/>
    </dgm:pt>
    <dgm:pt modelId="{2693A83F-0435-4D3E-89EE-08C89259EF78}" type="pres">
      <dgm:prSet presAssocID="{883D9E7F-1297-4882-A0A7-ADA349E9D431}" presName="textRect" presStyleLbl="revTx" presStyleIdx="2" presStyleCnt="3" custScaleX="110629">
        <dgm:presLayoutVars>
          <dgm:chMax val="1"/>
          <dgm:chPref val="1"/>
        </dgm:presLayoutVars>
      </dgm:prSet>
      <dgm:spPr/>
    </dgm:pt>
  </dgm:ptLst>
  <dgm:cxnLst>
    <dgm:cxn modelId="{6F5CCB12-F673-43A7-B988-A24276BED470}" srcId="{5CA7AD20-FC03-4331-AFB7-15EB907EBC52}" destId="{0104DD5A-B6D2-4F86-9ACF-78F15DAC6833}" srcOrd="0" destOrd="0" parTransId="{48C815F4-173F-4BBB-B931-BC6970FE518D}" sibTransId="{54557592-7360-4C83-B0B4-39F02E8A88C7}"/>
    <dgm:cxn modelId="{CF4A681D-59AB-4F5B-89F9-6C26615E88BE}" type="presOf" srcId="{5CA7AD20-FC03-4331-AFB7-15EB907EBC52}" destId="{124DD886-C267-4BB5-B916-8F0C2AB54223}" srcOrd="0" destOrd="0" presId="urn:microsoft.com/office/officeart/2018/2/layout/IconLabelList"/>
    <dgm:cxn modelId="{90A95023-AB6F-41C3-8819-F276C8600DDD}" type="presOf" srcId="{0104DD5A-B6D2-4F86-9ACF-78F15DAC6833}" destId="{2D3331FD-4304-4026-BD5A-117E8876E75E}" srcOrd="0" destOrd="0" presId="urn:microsoft.com/office/officeart/2018/2/layout/IconLabelList"/>
    <dgm:cxn modelId="{1CC80A50-D8FD-496F-848C-63BDC5C67D89}" srcId="{5CA7AD20-FC03-4331-AFB7-15EB907EBC52}" destId="{883D9E7F-1297-4882-A0A7-ADA349E9D431}" srcOrd="2" destOrd="0" parTransId="{352FC13D-47AD-4D86-BFE3-38DD47C0D975}" sibTransId="{7EFDC548-3887-4C25-9908-1AF02DC49CFE}"/>
    <dgm:cxn modelId="{8BAD1E75-B601-4007-97A3-2CFB943F8A4A}" type="presOf" srcId="{883D9E7F-1297-4882-A0A7-ADA349E9D431}" destId="{2693A83F-0435-4D3E-89EE-08C89259EF78}" srcOrd="0" destOrd="0" presId="urn:microsoft.com/office/officeart/2018/2/layout/IconLabelList"/>
    <dgm:cxn modelId="{C0E8C759-C6FD-4352-A4D5-6C9A5F593510}" srcId="{5CA7AD20-FC03-4331-AFB7-15EB907EBC52}" destId="{3FF641D0-5C88-4F0F-85DB-AB2C21F839FB}" srcOrd="1" destOrd="0" parTransId="{6674C291-BF3A-44EC-87CC-7D44FFCB3A0F}" sibTransId="{2C37B65E-4B1A-4268-A950-1C305DAD809B}"/>
    <dgm:cxn modelId="{4CC0F2AE-0332-4E1D-9454-6F7ABD9B8B80}" type="presOf" srcId="{3FF641D0-5C88-4F0F-85DB-AB2C21F839FB}" destId="{853DCCD8-A5F9-42F6-81B7-5CA7BDB54257}" srcOrd="0" destOrd="0" presId="urn:microsoft.com/office/officeart/2018/2/layout/IconLabelList"/>
    <dgm:cxn modelId="{3799F52B-C752-4C74-A914-E17B0359D7A1}" type="presParOf" srcId="{124DD886-C267-4BB5-B916-8F0C2AB54223}" destId="{6C1CCD0C-9397-4BA6-94F0-2349F87ACAFE}" srcOrd="0" destOrd="0" presId="urn:microsoft.com/office/officeart/2018/2/layout/IconLabelList"/>
    <dgm:cxn modelId="{B471234C-1DDB-407C-990C-1BA1B786E333}" type="presParOf" srcId="{6C1CCD0C-9397-4BA6-94F0-2349F87ACAFE}" destId="{2DA55454-C062-43F1-903E-5D30249E8FBD}" srcOrd="0" destOrd="0" presId="urn:microsoft.com/office/officeart/2018/2/layout/IconLabelList"/>
    <dgm:cxn modelId="{FCFF2760-7BBC-4630-BA0F-ECFD69B5A18F}" type="presParOf" srcId="{6C1CCD0C-9397-4BA6-94F0-2349F87ACAFE}" destId="{D7571915-5E5F-442D-9015-4C1E12ABFFE4}" srcOrd="1" destOrd="0" presId="urn:microsoft.com/office/officeart/2018/2/layout/IconLabelList"/>
    <dgm:cxn modelId="{7A34B14A-6AD3-48D3-BAB8-F3B41C6EF95B}" type="presParOf" srcId="{6C1CCD0C-9397-4BA6-94F0-2349F87ACAFE}" destId="{2D3331FD-4304-4026-BD5A-117E8876E75E}" srcOrd="2" destOrd="0" presId="urn:microsoft.com/office/officeart/2018/2/layout/IconLabelList"/>
    <dgm:cxn modelId="{6B4567EF-B87D-44D0-AADA-037E606BF66D}" type="presParOf" srcId="{124DD886-C267-4BB5-B916-8F0C2AB54223}" destId="{0B65A966-68C8-4A2D-ABFD-295E6CB74EA4}" srcOrd="1" destOrd="0" presId="urn:microsoft.com/office/officeart/2018/2/layout/IconLabelList"/>
    <dgm:cxn modelId="{F235BDDC-FE1C-498A-9CC8-B93CB27D4144}" type="presParOf" srcId="{124DD886-C267-4BB5-B916-8F0C2AB54223}" destId="{78042218-8F02-455D-935F-1A170B9B315C}" srcOrd="2" destOrd="0" presId="urn:microsoft.com/office/officeart/2018/2/layout/IconLabelList"/>
    <dgm:cxn modelId="{D5D7799E-33B6-4CF8-AF76-88D7DD98ACB4}" type="presParOf" srcId="{78042218-8F02-455D-935F-1A170B9B315C}" destId="{343D91FF-865B-434A-948A-0F6EAFAB5C15}" srcOrd="0" destOrd="0" presId="urn:microsoft.com/office/officeart/2018/2/layout/IconLabelList"/>
    <dgm:cxn modelId="{615C2165-8CB9-4E8F-AA23-44A5D5C2F6A7}" type="presParOf" srcId="{78042218-8F02-455D-935F-1A170B9B315C}" destId="{DBEE5173-4F31-4F5F-B7D9-294588CB2FA9}" srcOrd="1" destOrd="0" presId="urn:microsoft.com/office/officeart/2018/2/layout/IconLabelList"/>
    <dgm:cxn modelId="{3AD6C1E5-EB0A-4E03-A18A-6F2272E10092}" type="presParOf" srcId="{78042218-8F02-455D-935F-1A170B9B315C}" destId="{853DCCD8-A5F9-42F6-81B7-5CA7BDB54257}" srcOrd="2" destOrd="0" presId="urn:microsoft.com/office/officeart/2018/2/layout/IconLabelList"/>
    <dgm:cxn modelId="{C5BA2139-E653-431B-A284-CED6FBF89D85}" type="presParOf" srcId="{124DD886-C267-4BB5-B916-8F0C2AB54223}" destId="{878F7835-5ED6-42A6-8C52-883A7E43CCBB}" srcOrd="3" destOrd="0" presId="urn:microsoft.com/office/officeart/2018/2/layout/IconLabelList"/>
    <dgm:cxn modelId="{CF47EBA6-8CE3-4C46-A84E-1BA52FC52B3F}" type="presParOf" srcId="{124DD886-C267-4BB5-B916-8F0C2AB54223}" destId="{77139B57-0A03-49BB-9813-03D0288F60A3}" srcOrd="4" destOrd="0" presId="urn:microsoft.com/office/officeart/2018/2/layout/IconLabelList"/>
    <dgm:cxn modelId="{382BA410-BAF1-491B-B057-9990222100CB}" type="presParOf" srcId="{77139B57-0A03-49BB-9813-03D0288F60A3}" destId="{A328392A-D9B4-485C-B519-7DDE7B54460B}" srcOrd="0" destOrd="0" presId="urn:microsoft.com/office/officeart/2018/2/layout/IconLabelList"/>
    <dgm:cxn modelId="{866AC2E9-69FC-4EAB-B744-29EF4E3C5E87}" type="presParOf" srcId="{77139B57-0A03-49BB-9813-03D0288F60A3}" destId="{80623924-4EC7-4281-9642-393B9A253FD6}" srcOrd="1" destOrd="0" presId="urn:microsoft.com/office/officeart/2018/2/layout/IconLabelList"/>
    <dgm:cxn modelId="{0227DE3F-0365-46F3-944C-CE0FC1F0F8B6}" type="presParOf" srcId="{77139B57-0A03-49BB-9813-03D0288F60A3}" destId="{2693A83F-0435-4D3E-89EE-08C89259EF78}"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CA310B-37A4-4718-A827-B0D789F39424}" type="doc">
      <dgm:prSet loTypeId="urn:microsoft.com/office/officeart/2018/layout/CircleProcess" loCatId="simpleprocesssa" qsTypeId="urn:microsoft.com/office/officeart/2005/8/quickstyle/simple1" qsCatId="simple" csTypeId="urn:microsoft.com/office/officeart/2005/8/colors/accent2_1" csCatId="accent2"/>
      <dgm:spPr/>
      <dgm:t>
        <a:bodyPr/>
        <a:lstStyle/>
        <a:p>
          <a:endParaRPr lang="en-US"/>
        </a:p>
      </dgm:t>
    </dgm:pt>
    <dgm:pt modelId="{15AAC4F1-5BFF-455F-99E6-B5DA99720B00}">
      <dgm:prSet custT="1"/>
      <dgm:spPr/>
      <dgm:t>
        <a:bodyPr/>
        <a:lstStyle/>
        <a:p>
          <a:r>
            <a:rPr lang="en-US" sz="1000" b="1" dirty="0"/>
            <a:t>Περιεχόμενο</a:t>
          </a:r>
          <a:r>
            <a:rPr lang="en-US" sz="1000" dirty="0"/>
            <a:t>: Τα διαδραστικά περιβάλλοντα μάθησης προσφέρουν πολυάριθμα οφέλη, υπερβαίνοντας τα όρια της παραδοσιακής τάξης:</a:t>
          </a:r>
        </a:p>
      </dgm:t>
    </dgm:pt>
    <dgm:pt modelId="{07D2D038-1984-4BA2-B37C-AFA5CD49E67D}" type="parTrans" cxnId="{10352573-DAE2-40C3-A86A-A5F91ED8F2A6}">
      <dgm:prSet/>
      <dgm:spPr/>
      <dgm:t>
        <a:bodyPr/>
        <a:lstStyle/>
        <a:p>
          <a:endParaRPr lang="en-US" sz="1100"/>
        </a:p>
      </dgm:t>
    </dgm:pt>
    <dgm:pt modelId="{14772141-64C1-47BA-98B6-91646241D416}" type="sibTrans" cxnId="{10352573-DAE2-40C3-A86A-A5F91ED8F2A6}">
      <dgm:prSet/>
      <dgm:spPr/>
      <dgm:t>
        <a:bodyPr/>
        <a:lstStyle/>
        <a:p>
          <a:endParaRPr lang="en-US" sz="1100"/>
        </a:p>
      </dgm:t>
    </dgm:pt>
    <dgm:pt modelId="{CEC9E0D9-D771-4C95-8E77-E6786B511C66}">
      <dgm:prSet custT="1"/>
      <dgm:spPr/>
      <dgm:t>
        <a:bodyPr/>
        <a:lstStyle/>
        <a:p>
          <a:r>
            <a:rPr lang="en-US" sz="1000" b="1" dirty="0"/>
            <a:t>Δέσμευση: </a:t>
          </a:r>
          <a:r>
            <a:rPr lang="en-US" sz="1000" dirty="0"/>
            <a:t>Οι πλατφόρμες αυτές ενισχύουν σημαντικά την εστίαση και τη διατήρηση των πληροφοριών.</a:t>
          </a:r>
        </a:p>
      </dgm:t>
    </dgm:pt>
    <dgm:pt modelId="{1036F27D-BCBC-448C-AC25-967CF24A57CD}" type="parTrans" cxnId="{10E460FA-C19B-4F15-BEF0-229A00CB8359}">
      <dgm:prSet/>
      <dgm:spPr/>
      <dgm:t>
        <a:bodyPr/>
        <a:lstStyle/>
        <a:p>
          <a:endParaRPr lang="en-US" sz="1100"/>
        </a:p>
      </dgm:t>
    </dgm:pt>
    <dgm:pt modelId="{F5CC92FB-45B3-4FD6-BE99-2AB7104CA52B}" type="sibTrans" cxnId="{10E460FA-C19B-4F15-BEF0-229A00CB8359}">
      <dgm:prSet/>
      <dgm:spPr/>
      <dgm:t>
        <a:bodyPr/>
        <a:lstStyle/>
        <a:p>
          <a:endParaRPr lang="en-US" sz="1100"/>
        </a:p>
      </dgm:t>
    </dgm:pt>
    <dgm:pt modelId="{AF7FB8F7-8F41-4A2E-9717-5B004F24ADEF}">
      <dgm:prSet custT="1"/>
      <dgm:spPr/>
      <dgm:t>
        <a:bodyPr/>
        <a:lstStyle/>
        <a:p>
          <a:pPr algn="l"/>
          <a:r>
            <a:rPr lang="en-US" sz="900" b="1" dirty="0"/>
            <a:t>Ανάπτυξη δεξιοτήτων</a:t>
          </a:r>
          <a:r>
            <a:rPr lang="en-US" sz="900" dirty="0"/>
            <a:t>: Οι συνεργατικές ασκήσεις και οι εργασίες επίλυσης προβλημάτων αναπτύσσουν βασικές κοινωνικές δεξιότητες, ζωτικής σημασίας για την πλοήγηση στις πολυπλοκότητες του πραγματικού κόσμου.</a:t>
          </a:r>
        </a:p>
      </dgm:t>
    </dgm:pt>
    <dgm:pt modelId="{BCCE86C6-7138-4398-963B-788904BD4F9A}" type="parTrans" cxnId="{F8EF3C34-1348-41A0-834A-314874B47D62}">
      <dgm:prSet/>
      <dgm:spPr/>
      <dgm:t>
        <a:bodyPr/>
        <a:lstStyle/>
        <a:p>
          <a:endParaRPr lang="en-US" sz="1100"/>
        </a:p>
      </dgm:t>
    </dgm:pt>
    <dgm:pt modelId="{6DCA8A14-12D4-49B5-9C99-1729350F4E01}" type="sibTrans" cxnId="{F8EF3C34-1348-41A0-834A-314874B47D62}">
      <dgm:prSet/>
      <dgm:spPr/>
      <dgm:t>
        <a:bodyPr/>
        <a:lstStyle/>
        <a:p>
          <a:endParaRPr lang="en-US" sz="1100"/>
        </a:p>
      </dgm:t>
    </dgm:pt>
    <dgm:pt modelId="{F0F28141-FA0E-481F-8DD7-FBD9E94E8069}">
      <dgm:prSet custT="1"/>
      <dgm:spPr/>
      <dgm:t>
        <a:bodyPr/>
        <a:lstStyle/>
        <a:p>
          <a:r>
            <a:rPr lang="en-US" sz="1000" b="1" dirty="0"/>
            <a:t>Προσαρμογή μαθησιακού στυλ: </a:t>
          </a:r>
          <a:r>
            <a:rPr lang="en-US" sz="1000" dirty="0"/>
            <a:t>διαδραστικές πλατφόρμες εξασφαλίζουν μια εκπαιδευτική εμπειρία χωρίς αποκλεισμούς.</a:t>
          </a:r>
        </a:p>
      </dgm:t>
    </dgm:pt>
    <dgm:pt modelId="{67D74CFC-DB1A-4932-A852-755DD5AB264F}" type="parTrans" cxnId="{08D92F4C-F9CE-4BBA-AFAD-F3D9FA093F9E}">
      <dgm:prSet/>
      <dgm:spPr/>
      <dgm:t>
        <a:bodyPr/>
        <a:lstStyle/>
        <a:p>
          <a:endParaRPr lang="en-US" sz="1100"/>
        </a:p>
      </dgm:t>
    </dgm:pt>
    <dgm:pt modelId="{2C7E1F8D-7CE5-4111-BDB4-4D1E5E03DDA9}" type="sibTrans" cxnId="{08D92F4C-F9CE-4BBA-AFAD-F3D9FA093F9E}">
      <dgm:prSet/>
      <dgm:spPr/>
      <dgm:t>
        <a:bodyPr/>
        <a:lstStyle/>
        <a:p>
          <a:endParaRPr lang="en-US" sz="1100"/>
        </a:p>
      </dgm:t>
    </dgm:pt>
    <dgm:pt modelId="{9A35CC2E-47EC-459E-BE64-27F9FC6123D6}">
      <dgm:prSet custT="1"/>
      <dgm:spPr/>
      <dgm:t>
        <a:bodyPr/>
        <a:lstStyle/>
        <a:p>
          <a:pPr algn="ctr"/>
          <a:r>
            <a:rPr lang="en-US" sz="1000" b="1" dirty="0"/>
            <a:t>Άμεση ανατροφοδότηση: </a:t>
          </a:r>
          <a:r>
            <a:rPr lang="en-US" sz="1000" dirty="0"/>
            <a:t>Τα εργαλεία αυτά, τα οποία παρέχουν άμεσες απαντήσεις, είναι το κλειδί για την προσαρμογή των στρατηγικών μάθησης και την ενθάρρυνση της συνεχούς βελτίωσης.</a:t>
          </a:r>
        </a:p>
      </dgm:t>
    </dgm:pt>
    <dgm:pt modelId="{16FDE3A9-8975-497F-B3D4-53452EEA90F5}" type="parTrans" cxnId="{080B7843-9B62-46B6-85D9-C0A215EA5F99}">
      <dgm:prSet/>
      <dgm:spPr/>
      <dgm:t>
        <a:bodyPr/>
        <a:lstStyle/>
        <a:p>
          <a:endParaRPr lang="en-US" sz="1100"/>
        </a:p>
      </dgm:t>
    </dgm:pt>
    <dgm:pt modelId="{02155273-2A08-43DD-9050-4DCF3F0D848E}" type="sibTrans" cxnId="{080B7843-9B62-46B6-85D9-C0A215EA5F99}">
      <dgm:prSet/>
      <dgm:spPr/>
      <dgm:t>
        <a:bodyPr/>
        <a:lstStyle/>
        <a:p>
          <a:endParaRPr lang="en-US" sz="1100"/>
        </a:p>
      </dgm:t>
    </dgm:pt>
    <dgm:pt modelId="{9BC47A9D-4241-411F-B55F-A7933C183C23}" type="pres">
      <dgm:prSet presAssocID="{B0CA310B-37A4-4718-A827-B0D789F39424}" presName="Name0" presStyleCnt="0">
        <dgm:presLayoutVars>
          <dgm:chMax val="11"/>
          <dgm:chPref val="11"/>
          <dgm:dir/>
          <dgm:resizeHandles/>
        </dgm:presLayoutVars>
      </dgm:prSet>
      <dgm:spPr/>
    </dgm:pt>
    <dgm:pt modelId="{B151A4B4-3282-4897-AA32-CB6B0C2EC435}" type="pres">
      <dgm:prSet presAssocID="{9A35CC2E-47EC-459E-BE64-27F9FC6123D6}" presName="Accent5" presStyleCnt="0"/>
      <dgm:spPr/>
    </dgm:pt>
    <dgm:pt modelId="{13F15FC9-79FF-41B4-83C3-C1C0EBC4C7B7}" type="pres">
      <dgm:prSet presAssocID="{9A35CC2E-47EC-459E-BE64-27F9FC6123D6}" presName="Accent" presStyleLbl="node1" presStyleIdx="0" presStyleCnt="10"/>
      <dgm:spPr/>
    </dgm:pt>
    <dgm:pt modelId="{2D225514-4185-43E9-996D-6B80C1CDB599}" type="pres">
      <dgm:prSet presAssocID="{9A35CC2E-47EC-459E-BE64-27F9FC6123D6}" presName="ParentBackground5" presStyleCnt="0"/>
      <dgm:spPr/>
    </dgm:pt>
    <dgm:pt modelId="{4FC21A63-E254-4D19-BD04-30482EB51D07}" type="pres">
      <dgm:prSet presAssocID="{9A35CC2E-47EC-459E-BE64-27F9FC6123D6}" presName="ParentBackground" presStyleLbl="node1" presStyleIdx="1" presStyleCnt="10"/>
      <dgm:spPr/>
    </dgm:pt>
    <dgm:pt modelId="{30164419-BC96-4529-9AF4-1896166D8897}" type="pres">
      <dgm:prSet presAssocID="{9A35CC2E-47EC-459E-BE64-27F9FC6123D6}" presName="Parent5" presStyleLbl="fgAcc0" presStyleIdx="0" presStyleCnt="0">
        <dgm:presLayoutVars>
          <dgm:chMax val="1"/>
          <dgm:chPref val="1"/>
          <dgm:bulletEnabled val="1"/>
        </dgm:presLayoutVars>
      </dgm:prSet>
      <dgm:spPr/>
    </dgm:pt>
    <dgm:pt modelId="{28A99015-151F-42DD-9CC1-B741B1D593EE}" type="pres">
      <dgm:prSet presAssocID="{F0F28141-FA0E-481F-8DD7-FBD9E94E8069}" presName="Accent4" presStyleCnt="0"/>
      <dgm:spPr/>
    </dgm:pt>
    <dgm:pt modelId="{8FB6B8DA-2720-47F1-94AB-E9D0151D084E}" type="pres">
      <dgm:prSet presAssocID="{F0F28141-FA0E-481F-8DD7-FBD9E94E8069}" presName="Accent" presStyleLbl="node1" presStyleIdx="2" presStyleCnt="10"/>
      <dgm:spPr/>
    </dgm:pt>
    <dgm:pt modelId="{A1F6289E-5497-419A-826E-2DA61E7392DB}" type="pres">
      <dgm:prSet presAssocID="{F0F28141-FA0E-481F-8DD7-FBD9E94E8069}" presName="ParentBackground4" presStyleCnt="0"/>
      <dgm:spPr/>
    </dgm:pt>
    <dgm:pt modelId="{7E81CC58-4A5D-469C-82B6-10BC86DD11DF}" type="pres">
      <dgm:prSet presAssocID="{F0F28141-FA0E-481F-8DD7-FBD9E94E8069}" presName="ParentBackground" presStyleLbl="node1" presStyleIdx="3" presStyleCnt="10"/>
      <dgm:spPr/>
    </dgm:pt>
    <dgm:pt modelId="{85BB76AB-BF0D-4F5E-B6F1-91DADA53B017}" type="pres">
      <dgm:prSet presAssocID="{F0F28141-FA0E-481F-8DD7-FBD9E94E8069}" presName="Parent4" presStyleLbl="fgAcc0" presStyleIdx="0" presStyleCnt="0">
        <dgm:presLayoutVars>
          <dgm:chMax val="1"/>
          <dgm:chPref val="1"/>
          <dgm:bulletEnabled val="1"/>
        </dgm:presLayoutVars>
      </dgm:prSet>
      <dgm:spPr/>
    </dgm:pt>
    <dgm:pt modelId="{15813205-30A6-4964-97B0-962D26019988}" type="pres">
      <dgm:prSet presAssocID="{AF7FB8F7-8F41-4A2E-9717-5B004F24ADEF}" presName="Accent3" presStyleCnt="0"/>
      <dgm:spPr/>
    </dgm:pt>
    <dgm:pt modelId="{FDC3D7F8-1949-462A-830E-508135A52D09}" type="pres">
      <dgm:prSet presAssocID="{AF7FB8F7-8F41-4A2E-9717-5B004F24ADEF}" presName="Accent" presStyleLbl="node1" presStyleIdx="4" presStyleCnt="10"/>
      <dgm:spPr/>
    </dgm:pt>
    <dgm:pt modelId="{5484C9C6-E47D-4A29-AB68-5FB4F880441A}" type="pres">
      <dgm:prSet presAssocID="{AF7FB8F7-8F41-4A2E-9717-5B004F24ADEF}" presName="ParentBackground3" presStyleCnt="0"/>
      <dgm:spPr/>
    </dgm:pt>
    <dgm:pt modelId="{D48C9325-D0C3-4E0B-878A-772A5CCAD083}" type="pres">
      <dgm:prSet presAssocID="{AF7FB8F7-8F41-4A2E-9717-5B004F24ADEF}" presName="ParentBackground" presStyleLbl="node1" presStyleIdx="5" presStyleCnt="10"/>
      <dgm:spPr/>
    </dgm:pt>
    <dgm:pt modelId="{4499E199-7956-4B21-BC18-023325A2A469}" type="pres">
      <dgm:prSet presAssocID="{AF7FB8F7-8F41-4A2E-9717-5B004F24ADEF}" presName="Parent3" presStyleLbl="fgAcc0" presStyleIdx="0" presStyleCnt="0">
        <dgm:presLayoutVars>
          <dgm:chMax val="1"/>
          <dgm:chPref val="1"/>
          <dgm:bulletEnabled val="1"/>
        </dgm:presLayoutVars>
      </dgm:prSet>
      <dgm:spPr/>
    </dgm:pt>
    <dgm:pt modelId="{10351603-22B3-4C99-BB0C-47E85645AD47}" type="pres">
      <dgm:prSet presAssocID="{CEC9E0D9-D771-4C95-8E77-E6786B511C66}" presName="Accent2" presStyleCnt="0"/>
      <dgm:spPr/>
    </dgm:pt>
    <dgm:pt modelId="{CC76DCB6-9513-44B3-A182-9BF3F030C1A0}" type="pres">
      <dgm:prSet presAssocID="{CEC9E0D9-D771-4C95-8E77-E6786B511C66}" presName="Accent" presStyleLbl="node1" presStyleIdx="6" presStyleCnt="10"/>
      <dgm:spPr/>
    </dgm:pt>
    <dgm:pt modelId="{EF1E0A27-D9D0-44AF-8698-7D4B0BC63E6D}" type="pres">
      <dgm:prSet presAssocID="{CEC9E0D9-D771-4C95-8E77-E6786B511C66}" presName="ParentBackground2" presStyleCnt="0"/>
      <dgm:spPr/>
    </dgm:pt>
    <dgm:pt modelId="{66F53952-E956-42AF-A28A-8B74FC24BB8A}" type="pres">
      <dgm:prSet presAssocID="{CEC9E0D9-D771-4C95-8E77-E6786B511C66}" presName="ParentBackground" presStyleLbl="node1" presStyleIdx="7" presStyleCnt="10"/>
      <dgm:spPr/>
    </dgm:pt>
    <dgm:pt modelId="{290EB887-308B-451A-844A-5DAA4396B561}" type="pres">
      <dgm:prSet presAssocID="{CEC9E0D9-D771-4C95-8E77-E6786B511C66}" presName="Parent2" presStyleLbl="fgAcc0" presStyleIdx="0" presStyleCnt="0">
        <dgm:presLayoutVars>
          <dgm:chMax val="1"/>
          <dgm:chPref val="1"/>
          <dgm:bulletEnabled val="1"/>
        </dgm:presLayoutVars>
      </dgm:prSet>
      <dgm:spPr/>
    </dgm:pt>
    <dgm:pt modelId="{D6C411B6-BA14-4F6C-94A6-6372AC205603}" type="pres">
      <dgm:prSet presAssocID="{15AAC4F1-5BFF-455F-99E6-B5DA99720B00}" presName="Accent1" presStyleCnt="0"/>
      <dgm:spPr/>
    </dgm:pt>
    <dgm:pt modelId="{29C0CB9A-B1DD-46B9-8656-99D18D4F760F}" type="pres">
      <dgm:prSet presAssocID="{15AAC4F1-5BFF-455F-99E6-B5DA99720B00}" presName="Accent" presStyleLbl="node1" presStyleIdx="8" presStyleCnt="10"/>
      <dgm:spPr/>
    </dgm:pt>
    <dgm:pt modelId="{A6D647C4-0988-441D-9F18-DF05C2B62085}" type="pres">
      <dgm:prSet presAssocID="{15AAC4F1-5BFF-455F-99E6-B5DA99720B00}" presName="ParentBackground1" presStyleCnt="0"/>
      <dgm:spPr/>
    </dgm:pt>
    <dgm:pt modelId="{7C253428-46F6-4AD9-8FD6-EBAC07F64200}" type="pres">
      <dgm:prSet presAssocID="{15AAC4F1-5BFF-455F-99E6-B5DA99720B00}" presName="ParentBackground" presStyleLbl="node1" presStyleIdx="9" presStyleCnt="10"/>
      <dgm:spPr/>
    </dgm:pt>
    <dgm:pt modelId="{6ECD3D44-058F-4DA5-92C8-ED13BD1F6445}" type="pres">
      <dgm:prSet presAssocID="{15AAC4F1-5BFF-455F-99E6-B5DA99720B00}" presName="Parent1" presStyleLbl="fgAcc0" presStyleIdx="0" presStyleCnt="0">
        <dgm:presLayoutVars>
          <dgm:chMax val="1"/>
          <dgm:chPref val="1"/>
          <dgm:bulletEnabled val="1"/>
        </dgm:presLayoutVars>
      </dgm:prSet>
      <dgm:spPr/>
    </dgm:pt>
  </dgm:ptLst>
  <dgm:cxnLst>
    <dgm:cxn modelId="{889E8016-DE88-48F9-9B2B-CD731E65915E}" type="presOf" srcId="{B0CA310B-37A4-4718-A827-B0D789F39424}" destId="{9BC47A9D-4241-411F-B55F-A7933C183C23}" srcOrd="0" destOrd="0" presId="urn:microsoft.com/office/officeart/2018/layout/CircleProcess"/>
    <dgm:cxn modelId="{1976A618-5B2A-4818-8303-A9CDB3B95247}" type="presOf" srcId="{AF7FB8F7-8F41-4A2E-9717-5B004F24ADEF}" destId="{D48C9325-D0C3-4E0B-878A-772A5CCAD083}" srcOrd="0" destOrd="0" presId="urn:microsoft.com/office/officeart/2018/layout/CircleProcess"/>
    <dgm:cxn modelId="{3C055A25-1D46-48CA-A768-4C525D548523}" type="presOf" srcId="{F0F28141-FA0E-481F-8DD7-FBD9E94E8069}" destId="{85BB76AB-BF0D-4F5E-B6F1-91DADA53B017}" srcOrd="1" destOrd="0" presId="urn:microsoft.com/office/officeart/2018/layout/CircleProcess"/>
    <dgm:cxn modelId="{F8EF3C34-1348-41A0-834A-314874B47D62}" srcId="{B0CA310B-37A4-4718-A827-B0D789F39424}" destId="{AF7FB8F7-8F41-4A2E-9717-5B004F24ADEF}" srcOrd="2" destOrd="0" parTransId="{BCCE86C6-7138-4398-963B-788904BD4F9A}" sibTransId="{6DCA8A14-12D4-49B5-9C99-1729350F4E01}"/>
    <dgm:cxn modelId="{0A3B7F35-F261-4E07-B6E9-E4D8D670C332}" type="presOf" srcId="{CEC9E0D9-D771-4C95-8E77-E6786B511C66}" destId="{290EB887-308B-451A-844A-5DAA4396B561}" srcOrd="1" destOrd="0" presId="urn:microsoft.com/office/officeart/2018/layout/CircleProcess"/>
    <dgm:cxn modelId="{ED82EA3B-CB2F-412C-8F60-8E004619AAF0}" type="presOf" srcId="{9A35CC2E-47EC-459E-BE64-27F9FC6123D6}" destId="{30164419-BC96-4529-9AF4-1896166D8897}" srcOrd="1" destOrd="0" presId="urn:microsoft.com/office/officeart/2018/layout/CircleProcess"/>
    <dgm:cxn modelId="{9217A35E-0701-4AFC-ABA7-528CFCA7204A}" type="presOf" srcId="{9A35CC2E-47EC-459E-BE64-27F9FC6123D6}" destId="{4FC21A63-E254-4D19-BD04-30482EB51D07}" srcOrd="0" destOrd="0" presId="urn:microsoft.com/office/officeart/2018/layout/CircleProcess"/>
    <dgm:cxn modelId="{080B7843-9B62-46B6-85D9-C0A215EA5F99}" srcId="{B0CA310B-37A4-4718-A827-B0D789F39424}" destId="{9A35CC2E-47EC-459E-BE64-27F9FC6123D6}" srcOrd="4" destOrd="0" parTransId="{16FDE3A9-8975-497F-B3D4-53452EEA90F5}" sibTransId="{02155273-2A08-43DD-9050-4DCF3F0D848E}"/>
    <dgm:cxn modelId="{08D92F4C-F9CE-4BBA-AFAD-F3D9FA093F9E}" srcId="{B0CA310B-37A4-4718-A827-B0D789F39424}" destId="{F0F28141-FA0E-481F-8DD7-FBD9E94E8069}" srcOrd="3" destOrd="0" parTransId="{67D74CFC-DB1A-4932-A852-755DD5AB264F}" sibTransId="{2C7E1F8D-7CE5-4111-BDB4-4D1E5E03DDA9}"/>
    <dgm:cxn modelId="{10352573-DAE2-40C3-A86A-A5F91ED8F2A6}" srcId="{B0CA310B-37A4-4718-A827-B0D789F39424}" destId="{15AAC4F1-5BFF-455F-99E6-B5DA99720B00}" srcOrd="0" destOrd="0" parTransId="{07D2D038-1984-4BA2-B37C-AFA5CD49E67D}" sibTransId="{14772141-64C1-47BA-98B6-91646241D416}"/>
    <dgm:cxn modelId="{2919AF76-B9D9-4ECF-8D94-743AFE638C74}" type="presOf" srcId="{15AAC4F1-5BFF-455F-99E6-B5DA99720B00}" destId="{6ECD3D44-058F-4DA5-92C8-ED13BD1F6445}" srcOrd="1" destOrd="0" presId="urn:microsoft.com/office/officeart/2018/layout/CircleProcess"/>
    <dgm:cxn modelId="{4A27DCA7-7A81-4E7B-8684-32B8A6C426F5}" type="presOf" srcId="{CEC9E0D9-D771-4C95-8E77-E6786B511C66}" destId="{66F53952-E956-42AF-A28A-8B74FC24BB8A}" srcOrd="0" destOrd="0" presId="urn:microsoft.com/office/officeart/2018/layout/CircleProcess"/>
    <dgm:cxn modelId="{FE4BFCC4-B62D-4239-8074-223F738EB32A}" type="presOf" srcId="{AF7FB8F7-8F41-4A2E-9717-5B004F24ADEF}" destId="{4499E199-7956-4B21-BC18-023325A2A469}" srcOrd="1" destOrd="0" presId="urn:microsoft.com/office/officeart/2018/layout/CircleProcess"/>
    <dgm:cxn modelId="{AA65ABD9-01AF-4656-8088-8A1386CCD0A3}" type="presOf" srcId="{F0F28141-FA0E-481F-8DD7-FBD9E94E8069}" destId="{7E81CC58-4A5D-469C-82B6-10BC86DD11DF}" srcOrd="0" destOrd="0" presId="urn:microsoft.com/office/officeart/2018/layout/CircleProcess"/>
    <dgm:cxn modelId="{7CE3D8F0-405E-4CAA-8334-0F9FC7789873}" type="presOf" srcId="{15AAC4F1-5BFF-455F-99E6-B5DA99720B00}" destId="{7C253428-46F6-4AD9-8FD6-EBAC07F64200}" srcOrd="0" destOrd="0" presId="urn:microsoft.com/office/officeart/2018/layout/CircleProcess"/>
    <dgm:cxn modelId="{10E460FA-C19B-4F15-BEF0-229A00CB8359}" srcId="{B0CA310B-37A4-4718-A827-B0D789F39424}" destId="{CEC9E0D9-D771-4C95-8E77-E6786B511C66}" srcOrd="1" destOrd="0" parTransId="{1036F27D-BCBC-448C-AC25-967CF24A57CD}" sibTransId="{F5CC92FB-45B3-4FD6-BE99-2AB7104CA52B}"/>
    <dgm:cxn modelId="{BDC13BF3-1744-4183-B650-DF4013E4659E}" type="presParOf" srcId="{9BC47A9D-4241-411F-B55F-A7933C183C23}" destId="{B151A4B4-3282-4897-AA32-CB6B0C2EC435}" srcOrd="0" destOrd="0" presId="urn:microsoft.com/office/officeart/2018/layout/CircleProcess"/>
    <dgm:cxn modelId="{838F03B0-2D24-46BF-AB00-6C474434ED03}" type="presParOf" srcId="{B151A4B4-3282-4897-AA32-CB6B0C2EC435}" destId="{13F15FC9-79FF-41B4-83C3-C1C0EBC4C7B7}" srcOrd="0" destOrd="0" presId="urn:microsoft.com/office/officeart/2018/layout/CircleProcess"/>
    <dgm:cxn modelId="{78711B0A-A3EE-42E8-8BED-7A04B64D70B3}" type="presParOf" srcId="{9BC47A9D-4241-411F-B55F-A7933C183C23}" destId="{2D225514-4185-43E9-996D-6B80C1CDB599}" srcOrd="1" destOrd="0" presId="urn:microsoft.com/office/officeart/2018/layout/CircleProcess"/>
    <dgm:cxn modelId="{1767F2F3-25D3-47ED-896E-9DCB35E332EB}" type="presParOf" srcId="{2D225514-4185-43E9-996D-6B80C1CDB599}" destId="{4FC21A63-E254-4D19-BD04-30482EB51D07}" srcOrd="0" destOrd="0" presId="urn:microsoft.com/office/officeart/2018/layout/CircleProcess"/>
    <dgm:cxn modelId="{83FF7E6F-FE43-49C7-BD60-8D36BF5ECA02}" type="presParOf" srcId="{9BC47A9D-4241-411F-B55F-A7933C183C23}" destId="{30164419-BC96-4529-9AF4-1896166D8897}" srcOrd="2" destOrd="0" presId="urn:microsoft.com/office/officeart/2018/layout/CircleProcess"/>
    <dgm:cxn modelId="{A3BEB318-6AB2-4781-AD05-2274C5470746}" type="presParOf" srcId="{9BC47A9D-4241-411F-B55F-A7933C183C23}" destId="{28A99015-151F-42DD-9CC1-B741B1D593EE}" srcOrd="3" destOrd="0" presId="urn:microsoft.com/office/officeart/2018/layout/CircleProcess"/>
    <dgm:cxn modelId="{DE202136-ECBC-490F-AFF7-388420522DC6}" type="presParOf" srcId="{28A99015-151F-42DD-9CC1-B741B1D593EE}" destId="{8FB6B8DA-2720-47F1-94AB-E9D0151D084E}" srcOrd="0" destOrd="0" presId="urn:microsoft.com/office/officeart/2018/layout/CircleProcess"/>
    <dgm:cxn modelId="{BF62FAA0-E6E8-4069-BE88-3CDC8622F626}" type="presParOf" srcId="{9BC47A9D-4241-411F-B55F-A7933C183C23}" destId="{A1F6289E-5497-419A-826E-2DA61E7392DB}" srcOrd="4" destOrd="0" presId="urn:microsoft.com/office/officeart/2018/layout/CircleProcess"/>
    <dgm:cxn modelId="{B48F25C1-0946-467F-8104-81F3410B5C88}" type="presParOf" srcId="{A1F6289E-5497-419A-826E-2DA61E7392DB}" destId="{7E81CC58-4A5D-469C-82B6-10BC86DD11DF}" srcOrd="0" destOrd="0" presId="urn:microsoft.com/office/officeart/2018/layout/CircleProcess"/>
    <dgm:cxn modelId="{E2B75A57-D836-4129-852C-1ACC6819293A}" type="presParOf" srcId="{9BC47A9D-4241-411F-B55F-A7933C183C23}" destId="{85BB76AB-BF0D-4F5E-B6F1-91DADA53B017}" srcOrd="5" destOrd="0" presId="urn:microsoft.com/office/officeart/2018/layout/CircleProcess"/>
    <dgm:cxn modelId="{F1A3D75A-4175-4DC7-AECD-1057C9CD1D64}" type="presParOf" srcId="{9BC47A9D-4241-411F-B55F-A7933C183C23}" destId="{15813205-30A6-4964-97B0-962D26019988}" srcOrd="6" destOrd="0" presId="urn:microsoft.com/office/officeart/2018/layout/CircleProcess"/>
    <dgm:cxn modelId="{4CD3B0FC-42F1-4206-B3BA-1D7194A91CFC}" type="presParOf" srcId="{15813205-30A6-4964-97B0-962D26019988}" destId="{FDC3D7F8-1949-462A-830E-508135A52D09}" srcOrd="0" destOrd="0" presId="urn:microsoft.com/office/officeart/2018/layout/CircleProcess"/>
    <dgm:cxn modelId="{E78EB738-DD6D-48E4-85EB-0E46F99D4AE0}" type="presParOf" srcId="{9BC47A9D-4241-411F-B55F-A7933C183C23}" destId="{5484C9C6-E47D-4A29-AB68-5FB4F880441A}" srcOrd="7" destOrd="0" presId="urn:microsoft.com/office/officeart/2018/layout/CircleProcess"/>
    <dgm:cxn modelId="{E7D5ED3B-A282-42DA-94A2-C6AEE91C61C5}" type="presParOf" srcId="{5484C9C6-E47D-4A29-AB68-5FB4F880441A}" destId="{D48C9325-D0C3-4E0B-878A-772A5CCAD083}" srcOrd="0" destOrd="0" presId="urn:microsoft.com/office/officeart/2018/layout/CircleProcess"/>
    <dgm:cxn modelId="{D72507AE-4007-4A37-985E-333C15998452}" type="presParOf" srcId="{9BC47A9D-4241-411F-B55F-A7933C183C23}" destId="{4499E199-7956-4B21-BC18-023325A2A469}" srcOrd="8" destOrd="0" presId="urn:microsoft.com/office/officeart/2018/layout/CircleProcess"/>
    <dgm:cxn modelId="{B518F2CB-D0DF-4354-91FD-85C32BD5AD47}" type="presParOf" srcId="{9BC47A9D-4241-411F-B55F-A7933C183C23}" destId="{10351603-22B3-4C99-BB0C-47E85645AD47}" srcOrd="9" destOrd="0" presId="urn:microsoft.com/office/officeart/2018/layout/CircleProcess"/>
    <dgm:cxn modelId="{04D76927-646C-4919-9DBC-959246030555}" type="presParOf" srcId="{10351603-22B3-4C99-BB0C-47E85645AD47}" destId="{CC76DCB6-9513-44B3-A182-9BF3F030C1A0}" srcOrd="0" destOrd="0" presId="urn:microsoft.com/office/officeart/2018/layout/CircleProcess"/>
    <dgm:cxn modelId="{1C7BC28E-B463-42DE-B55F-7DF8C43D2C27}" type="presParOf" srcId="{9BC47A9D-4241-411F-B55F-A7933C183C23}" destId="{EF1E0A27-D9D0-44AF-8698-7D4B0BC63E6D}" srcOrd="10" destOrd="0" presId="urn:microsoft.com/office/officeart/2018/layout/CircleProcess"/>
    <dgm:cxn modelId="{E7891F0D-7E87-4815-A8D6-40C22BF206DB}" type="presParOf" srcId="{EF1E0A27-D9D0-44AF-8698-7D4B0BC63E6D}" destId="{66F53952-E956-42AF-A28A-8B74FC24BB8A}" srcOrd="0" destOrd="0" presId="urn:microsoft.com/office/officeart/2018/layout/CircleProcess"/>
    <dgm:cxn modelId="{02285586-0A34-4ECD-BFD8-7B50C66E3BC3}" type="presParOf" srcId="{9BC47A9D-4241-411F-B55F-A7933C183C23}" destId="{290EB887-308B-451A-844A-5DAA4396B561}" srcOrd="11" destOrd="0" presId="urn:microsoft.com/office/officeart/2018/layout/CircleProcess"/>
    <dgm:cxn modelId="{44CCA6C1-A1D6-4A59-87C9-656931984BBF}" type="presParOf" srcId="{9BC47A9D-4241-411F-B55F-A7933C183C23}" destId="{D6C411B6-BA14-4F6C-94A6-6372AC205603}" srcOrd="12" destOrd="0" presId="urn:microsoft.com/office/officeart/2018/layout/CircleProcess"/>
    <dgm:cxn modelId="{9B20A05B-7767-41A0-B137-4E7AA39027DF}" type="presParOf" srcId="{D6C411B6-BA14-4F6C-94A6-6372AC205603}" destId="{29C0CB9A-B1DD-46B9-8656-99D18D4F760F}" srcOrd="0" destOrd="0" presId="urn:microsoft.com/office/officeart/2018/layout/CircleProcess"/>
    <dgm:cxn modelId="{FD370534-53E0-4D3C-9FCC-A967D337917D}" type="presParOf" srcId="{9BC47A9D-4241-411F-B55F-A7933C183C23}" destId="{A6D647C4-0988-441D-9F18-DF05C2B62085}" srcOrd="13" destOrd="0" presId="urn:microsoft.com/office/officeart/2018/layout/CircleProcess"/>
    <dgm:cxn modelId="{89139D75-B0A0-4AB5-9F9E-8A82C8B98C65}" type="presParOf" srcId="{A6D647C4-0988-441D-9F18-DF05C2B62085}" destId="{7C253428-46F6-4AD9-8FD6-EBAC07F64200}" srcOrd="0" destOrd="0" presId="urn:microsoft.com/office/officeart/2018/layout/CircleProcess"/>
    <dgm:cxn modelId="{B9D7BD1F-6DBA-4F85-A9A0-A8E64736DFD4}" type="presParOf" srcId="{9BC47A9D-4241-411F-B55F-A7933C183C23}" destId="{6ECD3D44-058F-4DA5-92C8-ED13BD1F6445}" srcOrd="14" destOrd="0" presId="urn:microsoft.com/office/officeart/2018/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82A0C5-880C-4B77-A857-A3800A016488}"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91D43DD8-32F3-4C4F-A00B-F44D64205BAC}">
      <dgm:prSet/>
      <dgm:spPr/>
      <dgm:t>
        <a:bodyPr/>
        <a:lstStyle/>
        <a:p>
          <a:r>
            <a:rPr lang="en-GB" b="1"/>
            <a:t>Ενσωμάτωση πρακτικών σεναρίων</a:t>
          </a:r>
          <a:r>
            <a:rPr lang="en-GB"/>
            <a:t>: Στην ΕΕΚ, η εφαρμογή των γνώσεων σε πραγματικές προκλήσεις ενισχύει την κατανόηση και οικοδομεί βασικές επαγγελματικές δεξιότητες.</a:t>
          </a:r>
          <a:endParaRPr lang="en-US"/>
        </a:p>
      </dgm:t>
    </dgm:pt>
    <dgm:pt modelId="{A4D0748B-4518-4142-88A3-9B673127237D}" type="parTrans" cxnId="{4D449538-F16E-481A-912D-B7CEEFC61596}">
      <dgm:prSet/>
      <dgm:spPr/>
      <dgm:t>
        <a:bodyPr/>
        <a:lstStyle/>
        <a:p>
          <a:endParaRPr lang="en-US"/>
        </a:p>
      </dgm:t>
    </dgm:pt>
    <dgm:pt modelId="{1733D1EE-3250-4265-91CC-7E5730707CB2}" type="sibTrans" cxnId="{4D449538-F16E-481A-912D-B7CEEFC61596}">
      <dgm:prSet/>
      <dgm:spPr/>
      <dgm:t>
        <a:bodyPr/>
        <a:lstStyle/>
        <a:p>
          <a:endParaRPr lang="en-US"/>
        </a:p>
      </dgm:t>
    </dgm:pt>
    <dgm:pt modelId="{F687E647-80AE-4D1E-8417-6D905D702382}">
      <dgm:prSet/>
      <dgm:spPr/>
      <dgm:t>
        <a:bodyPr/>
        <a:lstStyle/>
        <a:p>
          <a:r>
            <a:rPr lang="en-GB" b="1"/>
            <a:t>Μάθηση με βάση το έργο</a:t>
          </a:r>
          <a:r>
            <a:rPr lang="en-GB"/>
            <a:t>: Είναι σημαντικό να ανατίθενται έργα που επιλύουν γνήσια προβλήματα που σχετίζονται με τη βιομηχανία, ενθαρρύνοντας τους μαθητές να σκέφτονται κριτικά και δημιουργικά.</a:t>
          </a:r>
          <a:endParaRPr lang="en-US"/>
        </a:p>
      </dgm:t>
    </dgm:pt>
    <dgm:pt modelId="{08DC0B5D-FFDE-4031-B890-249306501575}" type="parTrans" cxnId="{ABA226ED-1C47-4059-A98B-303F24417FED}">
      <dgm:prSet/>
      <dgm:spPr/>
      <dgm:t>
        <a:bodyPr/>
        <a:lstStyle/>
        <a:p>
          <a:endParaRPr lang="en-US"/>
        </a:p>
      </dgm:t>
    </dgm:pt>
    <dgm:pt modelId="{1D896922-299C-4D47-8BAE-560A0B7E9EA2}" type="sibTrans" cxnId="{ABA226ED-1C47-4059-A98B-303F24417FED}">
      <dgm:prSet/>
      <dgm:spPr/>
      <dgm:t>
        <a:bodyPr/>
        <a:lstStyle/>
        <a:p>
          <a:endParaRPr lang="en-US"/>
        </a:p>
      </dgm:t>
    </dgm:pt>
    <dgm:pt modelId="{3EB84721-599D-4D28-A8D2-75CB140E3692}">
      <dgm:prSet/>
      <dgm:spPr/>
      <dgm:t>
        <a:bodyPr/>
        <a:lstStyle/>
        <a:p>
          <a:r>
            <a:rPr lang="en-GB" b="1" dirty="0" err="1"/>
            <a:t>Συνεργ</a:t>
          </a:r>
          <a:r>
            <a:rPr lang="en-GB" b="1" dirty="0"/>
            <a:t>ασία</a:t>
          </a:r>
          <a:r>
            <a:rPr lang="en-GB" dirty="0"/>
            <a:t>: Οι εκπαιδευτικοί μπορούν να επιτρέψουν στους μαθητές να εργάζονται σε ομάδες χρησιμοποιώντας ψηφιακές πλατφόρμες για να συζητούν, να συνεργάζονται και να επιλύουν προβλήματα από κοινού.</a:t>
          </a:r>
          <a:endParaRPr lang="en-US" dirty="0"/>
        </a:p>
      </dgm:t>
    </dgm:pt>
    <dgm:pt modelId="{7C85E2EF-279C-4A75-B3D1-F7D3A004B17D}" type="parTrans" cxnId="{16592ABA-7D53-4687-A64F-598C9C81DE46}">
      <dgm:prSet/>
      <dgm:spPr/>
      <dgm:t>
        <a:bodyPr/>
        <a:lstStyle/>
        <a:p>
          <a:endParaRPr lang="en-US"/>
        </a:p>
      </dgm:t>
    </dgm:pt>
    <dgm:pt modelId="{EE12E709-CE80-44F5-9B34-76DFBB744B7B}" type="sibTrans" cxnId="{16592ABA-7D53-4687-A64F-598C9C81DE46}">
      <dgm:prSet/>
      <dgm:spPr/>
      <dgm:t>
        <a:bodyPr/>
        <a:lstStyle/>
        <a:p>
          <a:endParaRPr lang="en-US"/>
        </a:p>
      </dgm:t>
    </dgm:pt>
    <dgm:pt modelId="{F2D96997-48A6-47AB-B72D-E2F7EF17CC42}">
      <dgm:prSet/>
      <dgm:spPr/>
      <dgm:t>
        <a:bodyPr/>
        <a:lstStyle/>
        <a:p>
          <a:r>
            <a:rPr lang="en-GB" i="1"/>
            <a:t>Παράδειγμα: Οι μαθητές μαγειρικής σχεδιάζουν ένα μενού χρησιμοποιώντας το Google Classroom, λαμβάνοντας ανατροφοδότηση από τους συμμαθητές τους σχετικά με τις συνταγές και τα βήματα προετοιμασίας.</a:t>
          </a:r>
          <a:endParaRPr lang="en-US"/>
        </a:p>
      </dgm:t>
    </dgm:pt>
    <dgm:pt modelId="{79F3EEE2-DF13-4BFF-8A99-85DA84BA39A3}" type="parTrans" cxnId="{637F26C2-B81F-4B68-8F1B-5258A7663248}">
      <dgm:prSet/>
      <dgm:spPr/>
      <dgm:t>
        <a:bodyPr/>
        <a:lstStyle/>
        <a:p>
          <a:endParaRPr lang="en-US"/>
        </a:p>
      </dgm:t>
    </dgm:pt>
    <dgm:pt modelId="{476F78E0-9D26-4693-BB1B-7980A1D3FACC}" type="sibTrans" cxnId="{637F26C2-B81F-4B68-8F1B-5258A7663248}">
      <dgm:prSet/>
      <dgm:spPr/>
      <dgm:t>
        <a:bodyPr/>
        <a:lstStyle/>
        <a:p>
          <a:endParaRPr lang="en-US"/>
        </a:p>
      </dgm:t>
    </dgm:pt>
    <dgm:pt modelId="{DAF67084-9C3A-4350-A075-F669742ADA8D}" type="pres">
      <dgm:prSet presAssocID="{AB82A0C5-880C-4B77-A857-A3800A016488}" presName="linear" presStyleCnt="0">
        <dgm:presLayoutVars>
          <dgm:animLvl val="lvl"/>
          <dgm:resizeHandles val="exact"/>
        </dgm:presLayoutVars>
      </dgm:prSet>
      <dgm:spPr/>
    </dgm:pt>
    <dgm:pt modelId="{F1B91B9D-83DF-47B9-9FBF-EAB42A342FBB}" type="pres">
      <dgm:prSet presAssocID="{91D43DD8-32F3-4C4F-A00B-F44D64205BAC}" presName="parentText" presStyleLbl="node1" presStyleIdx="0" presStyleCnt="4">
        <dgm:presLayoutVars>
          <dgm:chMax val="0"/>
          <dgm:bulletEnabled val="1"/>
        </dgm:presLayoutVars>
      </dgm:prSet>
      <dgm:spPr/>
    </dgm:pt>
    <dgm:pt modelId="{5CE05A64-345A-44C2-8173-D464862C4E62}" type="pres">
      <dgm:prSet presAssocID="{1733D1EE-3250-4265-91CC-7E5730707CB2}" presName="spacer" presStyleCnt="0"/>
      <dgm:spPr/>
    </dgm:pt>
    <dgm:pt modelId="{74CC8786-7305-4410-92FF-DCAF3377EF4E}" type="pres">
      <dgm:prSet presAssocID="{F687E647-80AE-4D1E-8417-6D905D702382}" presName="parentText" presStyleLbl="node1" presStyleIdx="1" presStyleCnt="4">
        <dgm:presLayoutVars>
          <dgm:chMax val="0"/>
          <dgm:bulletEnabled val="1"/>
        </dgm:presLayoutVars>
      </dgm:prSet>
      <dgm:spPr/>
    </dgm:pt>
    <dgm:pt modelId="{C302DF8B-5C3A-41D5-9E7C-3942390756E5}" type="pres">
      <dgm:prSet presAssocID="{1D896922-299C-4D47-8BAE-560A0B7E9EA2}" presName="spacer" presStyleCnt="0"/>
      <dgm:spPr/>
    </dgm:pt>
    <dgm:pt modelId="{78844D11-D6F2-4BDF-A977-3FA7CE321034}" type="pres">
      <dgm:prSet presAssocID="{3EB84721-599D-4D28-A8D2-75CB140E3692}" presName="parentText" presStyleLbl="node1" presStyleIdx="2" presStyleCnt="4">
        <dgm:presLayoutVars>
          <dgm:chMax val="0"/>
          <dgm:bulletEnabled val="1"/>
        </dgm:presLayoutVars>
      </dgm:prSet>
      <dgm:spPr/>
    </dgm:pt>
    <dgm:pt modelId="{D29412AE-FFCB-43E1-A7A5-93F37F4CEF9A}" type="pres">
      <dgm:prSet presAssocID="{EE12E709-CE80-44F5-9B34-76DFBB744B7B}" presName="spacer" presStyleCnt="0"/>
      <dgm:spPr/>
    </dgm:pt>
    <dgm:pt modelId="{F00B88A4-DCAE-40B3-AA34-D5EC11D37326}" type="pres">
      <dgm:prSet presAssocID="{F2D96997-48A6-47AB-B72D-E2F7EF17CC42}" presName="parentText" presStyleLbl="node1" presStyleIdx="3" presStyleCnt="4">
        <dgm:presLayoutVars>
          <dgm:chMax val="0"/>
          <dgm:bulletEnabled val="1"/>
        </dgm:presLayoutVars>
      </dgm:prSet>
      <dgm:spPr/>
    </dgm:pt>
  </dgm:ptLst>
  <dgm:cxnLst>
    <dgm:cxn modelId="{4D449538-F16E-481A-912D-B7CEEFC61596}" srcId="{AB82A0C5-880C-4B77-A857-A3800A016488}" destId="{91D43DD8-32F3-4C4F-A00B-F44D64205BAC}" srcOrd="0" destOrd="0" parTransId="{A4D0748B-4518-4142-88A3-9B673127237D}" sibTransId="{1733D1EE-3250-4265-91CC-7E5730707CB2}"/>
    <dgm:cxn modelId="{1437C487-F708-4B5E-91C0-48CEAF876CB8}" type="presOf" srcId="{F2D96997-48A6-47AB-B72D-E2F7EF17CC42}" destId="{F00B88A4-DCAE-40B3-AA34-D5EC11D37326}" srcOrd="0" destOrd="0" presId="urn:microsoft.com/office/officeart/2005/8/layout/vList2"/>
    <dgm:cxn modelId="{C02FCC97-7461-4809-9A7E-D956D651F1B2}" type="presOf" srcId="{AB82A0C5-880C-4B77-A857-A3800A016488}" destId="{DAF67084-9C3A-4350-A075-F669742ADA8D}" srcOrd="0" destOrd="0" presId="urn:microsoft.com/office/officeart/2005/8/layout/vList2"/>
    <dgm:cxn modelId="{9857DCB2-D668-4B02-B8B6-857A65A56FB3}" type="presOf" srcId="{3EB84721-599D-4D28-A8D2-75CB140E3692}" destId="{78844D11-D6F2-4BDF-A977-3FA7CE321034}" srcOrd="0" destOrd="0" presId="urn:microsoft.com/office/officeart/2005/8/layout/vList2"/>
    <dgm:cxn modelId="{16592ABA-7D53-4687-A64F-598C9C81DE46}" srcId="{AB82A0C5-880C-4B77-A857-A3800A016488}" destId="{3EB84721-599D-4D28-A8D2-75CB140E3692}" srcOrd="2" destOrd="0" parTransId="{7C85E2EF-279C-4A75-B3D1-F7D3A004B17D}" sibTransId="{EE12E709-CE80-44F5-9B34-76DFBB744B7B}"/>
    <dgm:cxn modelId="{637F26C2-B81F-4B68-8F1B-5258A7663248}" srcId="{AB82A0C5-880C-4B77-A857-A3800A016488}" destId="{F2D96997-48A6-47AB-B72D-E2F7EF17CC42}" srcOrd="3" destOrd="0" parTransId="{79F3EEE2-DF13-4BFF-8A99-85DA84BA39A3}" sibTransId="{476F78E0-9D26-4693-BB1B-7980A1D3FACC}"/>
    <dgm:cxn modelId="{C567FDCD-03D9-4613-9607-C82D4719A4FB}" type="presOf" srcId="{91D43DD8-32F3-4C4F-A00B-F44D64205BAC}" destId="{F1B91B9D-83DF-47B9-9FBF-EAB42A342FBB}" srcOrd="0" destOrd="0" presId="urn:microsoft.com/office/officeart/2005/8/layout/vList2"/>
    <dgm:cxn modelId="{5F4F6AE4-EA1E-4EC8-8D76-81440F81248B}" type="presOf" srcId="{F687E647-80AE-4D1E-8417-6D905D702382}" destId="{74CC8786-7305-4410-92FF-DCAF3377EF4E}" srcOrd="0" destOrd="0" presId="urn:microsoft.com/office/officeart/2005/8/layout/vList2"/>
    <dgm:cxn modelId="{ABA226ED-1C47-4059-A98B-303F24417FED}" srcId="{AB82A0C5-880C-4B77-A857-A3800A016488}" destId="{F687E647-80AE-4D1E-8417-6D905D702382}" srcOrd="1" destOrd="0" parTransId="{08DC0B5D-FFDE-4031-B890-249306501575}" sibTransId="{1D896922-299C-4D47-8BAE-560A0B7E9EA2}"/>
    <dgm:cxn modelId="{654E51B3-4453-46F5-9207-57495A5922B0}" type="presParOf" srcId="{DAF67084-9C3A-4350-A075-F669742ADA8D}" destId="{F1B91B9D-83DF-47B9-9FBF-EAB42A342FBB}" srcOrd="0" destOrd="0" presId="urn:microsoft.com/office/officeart/2005/8/layout/vList2"/>
    <dgm:cxn modelId="{06490F97-3356-4CB9-A50D-439C10D29FCC}" type="presParOf" srcId="{DAF67084-9C3A-4350-A075-F669742ADA8D}" destId="{5CE05A64-345A-44C2-8173-D464862C4E62}" srcOrd="1" destOrd="0" presId="urn:microsoft.com/office/officeart/2005/8/layout/vList2"/>
    <dgm:cxn modelId="{8AFD598F-9834-415F-8FAF-0FF485B80B48}" type="presParOf" srcId="{DAF67084-9C3A-4350-A075-F669742ADA8D}" destId="{74CC8786-7305-4410-92FF-DCAF3377EF4E}" srcOrd="2" destOrd="0" presId="urn:microsoft.com/office/officeart/2005/8/layout/vList2"/>
    <dgm:cxn modelId="{42016138-A4DD-49FC-A8A1-2C9ED043F25A}" type="presParOf" srcId="{DAF67084-9C3A-4350-A075-F669742ADA8D}" destId="{C302DF8B-5C3A-41D5-9E7C-3942390756E5}" srcOrd="3" destOrd="0" presId="urn:microsoft.com/office/officeart/2005/8/layout/vList2"/>
    <dgm:cxn modelId="{8FD3D022-33D8-4797-9BA5-6C74D17A045C}" type="presParOf" srcId="{DAF67084-9C3A-4350-A075-F669742ADA8D}" destId="{78844D11-D6F2-4BDF-A977-3FA7CE321034}" srcOrd="4" destOrd="0" presId="urn:microsoft.com/office/officeart/2005/8/layout/vList2"/>
    <dgm:cxn modelId="{92F75478-8B42-4C34-8B09-F6DAB69D8198}" type="presParOf" srcId="{DAF67084-9C3A-4350-A075-F669742ADA8D}" destId="{D29412AE-FFCB-43E1-A7A5-93F37F4CEF9A}" srcOrd="5" destOrd="0" presId="urn:microsoft.com/office/officeart/2005/8/layout/vList2"/>
    <dgm:cxn modelId="{97B000C9-8568-4945-AFDA-97696C5C3421}" type="presParOf" srcId="{DAF67084-9C3A-4350-A075-F669742ADA8D}" destId="{F00B88A4-DCAE-40B3-AA34-D5EC11D37326}"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CDEE3B-B7A1-4401-80D3-D734DF8CF39C}"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BE"/>
        </a:p>
      </dgm:t>
    </dgm:pt>
    <dgm:pt modelId="{9D25E8B6-CBDE-42C2-BBB6-D1CA4E6B9731}">
      <dgm:prSet custT="1"/>
      <dgm:spPr/>
      <dgm:t>
        <a:bodyPr/>
        <a:lstStyle/>
        <a:p>
          <a:r>
            <a:rPr lang="en-GB" sz="1600" b="1" dirty="0" err="1"/>
            <a:t>Βίντεο</a:t>
          </a:r>
          <a:r>
            <a:rPr lang="en-GB" sz="1600" b="1" dirty="0"/>
            <a:t> και οπ</a:t>
          </a:r>
          <a:r>
            <a:rPr lang="en-GB" sz="1600" b="1" dirty="0" err="1"/>
            <a:t>τικές</a:t>
          </a:r>
          <a:r>
            <a:rPr lang="en-GB" sz="1600" b="1" dirty="0"/>
            <a:t> πα</a:t>
          </a:r>
          <a:r>
            <a:rPr lang="en-GB" sz="1600" b="1" dirty="0" err="1"/>
            <a:t>ρουσιάσεις</a:t>
          </a:r>
          <a:r>
            <a:rPr lang="en-GB" sz="1600" dirty="0"/>
            <a:t>: </a:t>
          </a:r>
          <a:r>
            <a:rPr lang="en-GB" sz="1600" dirty="0" err="1"/>
            <a:t>Οι</a:t>
          </a:r>
          <a:r>
            <a:rPr lang="en-GB" sz="1600" dirty="0"/>
            <a:t> </a:t>
          </a:r>
          <a:r>
            <a:rPr lang="en-GB" sz="1600" dirty="0" err="1"/>
            <a:t>εκ</a:t>
          </a:r>
          <a:r>
            <a:rPr lang="en-GB" sz="1600" dirty="0"/>
            <a:t>παιδευτικοί μπορούν να χρησιμοποιήσουν βίντεο και παρουσιάσεις για να παρουσιάσουν δεξιότητες και διαδικασίες πριν από την πρακτική εξάσκηση.</a:t>
          </a:r>
          <a:endParaRPr lang="en-BE" sz="1600" dirty="0"/>
        </a:p>
      </dgm:t>
    </dgm:pt>
    <dgm:pt modelId="{427ECC1B-D9C1-4A32-A496-AE1B0C38749D}" type="parTrans" cxnId="{4A60E3C4-2966-45DF-B9D4-0DF150BA6F3C}">
      <dgm:prSet/>
      <dgm:spPr/>
      <dgm:t>
        <a:bodyPr/>
        <a:lstStyle/>
        <a:p>
          <a:endParaRPr lang="en-BE"/>
        </a:p>
      </dgm:t>
    </dgm:pt>
    <dgm:pt modelId="{5E208346-B3C5-4C12-8158-F8B310117F7A}" type="sibTrans" cxnId="{4A60E3C4-2966-45DF-B9D4-0DF150BA6F3C}">
      <dgm:prSet/>
      <dgm:spPr/>
      <dgm:t>
        <a:bodyPr/>
        <a:lstStyle/>
        <a:p>
          <a:endParaRPr lang="en-BE"/>
        </a:p>
      </dgm:t>
    </dgm:pt>
    <dgm:pt modelId="{14A6EA0E-1368-481C-9E53-3125415CF763}">
      <dgm:prSet/>
      <dgm:spPr/>
      <dgm:t>
        <a:bodyPr/>
        <a:lstStyle/>
        <a:p>
          <a:r>
            <a:rPr lang="en-GB" i="1" dirty="0"/>
            <a:t>Πα</a:t>
          </a:r>
          <a:r>
            <a:rPr lang="en-GB" i="1" dirty="0" err="1"/>
            <a:t>ράδειγμ</a:t>
          </a:r>
          <a:r>
            <a:rPr lang="en-GB" i="1" dirty="0"/>
            <a:t>α: Ένα τμήμα κοσμετολογίας παρακολουθεί ένα βίντεο για τις τεχνικές περιποίησης του δέρματος πριν εξασκηθεί σε μοντέλα.</a:t>
          </a:r>
          <a:endParaRPr lang="en-BE" dirty="0"/>
        </a:p>
      </dgm:t>
    </dgm:pt>
    <dgm:pt modelId="{BFACEF8A-5955-4F6D-B854-0F6A4197ACB7}" type="parTrans" cxnId="{FC7C2A58-7DFB-4F53-88DE-51F32347F1E9}">
      <dgm:prSet/>
      <dgm:spPr/>
      <dgm:t>
        <a:bodyPr/>
        <a:lstStyle/>
        <a:p>
          <a:endParaRPr lang="en-BE"/>
        </a:p>
      </dgm:t>
    </dgm:pt>
    <dgm:pt modelId="{D2E18910-9BCD-4BA3-9855-992D7C978FEE}" type="sibTrans" cxnId="{FC7C2A58-7DFB-4F53-88DE-51F32347F1E9}">
      <dgm:prSet/>
      <dgm:spPr/>
      <dgm:t>
        <a:bodyPr/>
        <a:lstStyle/>
        <a:p>
          <a:endParaRPr lang="en-BE"/>
        </a:p>
      </dgm:t>
    </dgm:pt>
    <dgm:pt modelId="{F2600E04-1FF0-43DB-B4B5-11EE61C91A3B}">
      <dgm:prSet custT="1"/>
      <dgm:spPr/>
      <dgm:t>
        <a:bodyPr/>
        <a:lstStyle/>
        <a:p>
          <a:r>
            <a:rPr lang="en-GB" sz="1600" b="1" dirty="0" err="1"/>
            <a:t>Εκ</a:t>
          </a:r>
          <a:r>
            <a:rPr lang="en-GB" sz="1600" b="1" dirty="0"/>
            <a:t>παιδευτικά παιχνίδια και διαδραστικά κουίζ</a:t>
          </a:r>
          <a:r>
            <a:rPr lang="en-GB" sz="1600" dirty="0"/>
            <a:t>: Μπορούν να χρησιμοποιηθούν κουίζ και παιχνίδια για να κάνουν τη μάθηση διασκεδαστική, ενισχύοντας παράλληλα κρίσιμες δεξιότητες.</a:t>
          </a:r>
          <a:endParaRPr lang="en-BE" sz="1600" dirty="0"/>
        </a:p>
      </dgm:t>
    </dgm:pt>
    <dgm:pt modelId="{864CFA9A-5DCC-49D6-BCB6-6081F19D36C8}" type="parTrans" cxnId="{30C985DE-7D5E-4B1A-B5FD-5D92C8D010F4}">
      <dgm:prSet/>
      <dgm:spPr/>
      <dgm:t>
        <a:bodyPr/>
        <a:lstStyle/>
        <a:p>
          <a:endParaRPr lang="en-BE"/>
        </a:p>
      </dgm:t>
    </dgm:pt>
    <dgm:pt modelId="{496FA7E0-C9F2-464A-BCA9-5686EB7DA49F}" type="sibTrans" cxnId="{30C985DE-7D5E-4B1A-B5FD-5D92C8D010F4}">
      <dgm:prSet/>
      <dgm:spPr/>
      <dgm:t>
        <a:bodyPr/>
        <a:lstStyle/>
        <a:p>
          <a:endParaRPr lang="en-BE"/>
        </a:p>
      </dgm:t>
    </dgm:pt>
    <dgm:pt modelId="{BC9F8481-58DB-44B9-BDC1-0DB65FFB409D}">
      <dgm:prSet/>
      <dgm:spPr/>
      <dgm:t>
        <a:bodyPr/>
        <a:lstStyle/>
        <a:p>
          <a:r>
            <a:rPr lang="en-GB" i="1"/>
            <a:t>Παράδειγμα: με τη χρήση του Kahoot!</a:t>
          </a:r>
          <a:endParaRPr lang="en-BE"/>
        </a:p>
      </dgm:t>
    </dgm:pt>
    <dgm:pt modelId="{31C5D683-A791-42F0-9463-4EEDC0F9D5A5}" type="parTrans" cxnId="{FB4B244A-EFF6-426A-95C0-BFA440862437}">
      <dgm:prSet/>
      <dgm:spPr/>
      <dgm:t>
        <a:bodyPr/>
        <a:lstStyle/>
        <a:p>
          <a:endParaRPr lang="en-BE"/>
        </a:p>
      </dgm:t>
    </dgm:pt>
    <dgm:pt modelId="{5CFC8B13-DF50-4425-AE8E-0EAF2E14EB4D}" type="sibTrans" cxnId="{FB4B244A-EFF6-426A-95C0-BFA440862437}">
      <dgm:prSet/>
      <dgm:spPr/>
      <dgm:t>
        <a:bodyPr/>
        <a:lstStyle/>
        <a:p>
          <a:endParaRPr lang="en-BE"/>
        </a:p>
      </dgm:t>
    </dgm:pt>
    <dgm:pt modelId="{EEB77A5D-9743-4F4A-AC97-985A08AFB40C}">
      <dgm:prSet custT="1"/>
      <dgm:spPr/>
      <dgm:t>
        <a:bodyPr/>
        <a:lstStyle/>
        <a:p>
          <a:r>
            <a:rPr lang="en-GB" sz="1600" b="1" dirty="0" err="1"/>
            <a:t>Συνεργ</a:t>
          </a:r>
          <a:r>
            <a:rPr lang="en-GB" sz="1600" b="1" dirty="0"/>
            <a:t>ατική επεξεργασία εγγράφων</a:t>
          </a:r>
          <a:r>
            <a:rPr lang="en-GB" sz="1600" dirty="0"/>
            <a:t>: Είναι σημαντικό να ενθαρρύνετε την ομαδική εργασία και την ανατροφοδότηση μέσω της επεξεργασίας εγγράφων σε πραγματικό χρόνο.</a:t>
          </a:r>
          <a:endParaRPr lang="en-BE" sz="1600" dirty="0"/>
        </a:p>
      </dgm:t>
    </dgm:pt>
    <dgm:pt modelId="{1D622A4B-2898-4192-A706-DFDCFEA95AB0}" type="parTrans" cxnId="{48F2EC33-9163-48A5-8254-5F346AA53C30}">
      <dgm:prSet/>
      <dgm:spPr/>
      <dgm:t>
        <a:bodyPr/>
        <a:lstStyle/>
        <a:p>
          <a:endParaRPr lang="en-BE"/>
        </a:p>
      </dgm:t>
    </dgm:pt>
    <dgm:pt modelId="{075BFF0F-6295-4EE4-B385-35EFAF37A932}" type="sibTrans" cxnId="{48F2EC33-9163-48A5-8254-5F346AA53C30}">
      <dgm:prSet/>
      <dgm:spPr/>
      <dgm:t>
        <a:bodyPr/>
        <a:lstStyle/>
        <a:p>
          <a:endParaRPr lang="en-BE"/>
        </a:p>
      </dgm:t>
    </dgm:pt>
    <dgm:pt modelId="{C3863A12-35DD-4DD1-8BFA-F2DEF1A942C0}">
      <dgm:prSet/>
      <dgm:spPr/>
      <dgm:t>
        <a:bodyPr/>
        <a:lstStyle/>
        <a:p>
          <a:r>
            <a:rPr lang="en-GB" i="1"/>
            <a:t>Παράδειγμα: σε ένα κοινό έγγραφο, προσθέτοντας σημειώσεις και αναθεωρήσεις σε πραγματικό χρόνο.</a:t>
          </a:r>
          <a:endParaRPr lang="en-BE"/>
        </a:p>
      </dgm:t>
    </dgm:pt>
    <dgm:pt modelId="{64A5A6ED-ECF7-447B-B136-14455C673DEA}" type="parTrans" cxnId="{A40D413F-7E06-46EB-9354-7CD20C8EA2E7}">
      <dgm:prSet/>
      <dgm:spPr/>
      <dgm:t>
        <a:bodyPr/>
        <a:lstStyle/>
        <a:p>
          <a:endParaRPr lang="en-BE"/>
        </a:p>
      </dgm:t>
    </dgm:pt>
    <dgm:pt modelId="{088D2E22-4F62-40D2-88E1-133DDF15B21A}" type="sibTrans" cxnId="{A40D413F-7E06-46EB-9354-7CD20C8EA2E7}">
      <dgm:prSet/>
      <dgm:spPr/>
      <dgm:t>
        <a:bodyPr/>
        <a:lstStyle/>
        <a:p>
          <a:endParaRPr lang="en-BE"/>
        </a:p>
      </dgm:t>
    </dgm:pt>
    <dgm:pt modelId="{00CE1DF8-A281-4503-8AD9-54ADC8D59C0C}" type="pres">
      <dgm:prSet presAssocID="{06CDEE3B-B7A1-4401-80D3-D734DF8CF39C}" presName="linear" presStyleCnt="0">
        <dgm:presLayoutVars>
          <dgm:animLvl val="lvl"/>
          <dgm:resizeHandles val="exact"/>
        </dgm:presLayoutVars>
      </dgm:prSet>
      <dgm:spPr/>
    </dgm:pt>
    <dgm:pt modelId="{63FEE160-2031-4BB5-ACD1-8C7D18BB9711}" type="pres">
      <dgm:prSet presAssocID="{9D25E8B6-CBDE-42C2-BBB6-D1CA4E6B9731}" presName="parentText" presStyleLbl="node1" presStyleIdx="0" presStyleCnt="3">
        <dgm:presLayoutVars>
          <dgm:chMax val="0"/>
          <dgm:bulletEnabled val="1"/>
        </dgm:presLayoutVars>
      </dgm:prSet>
      <dgm:spPr/>
    </dgm:pt>
    <dgm:pt modelId="{B3CD1B5E-3594-484E-86BB-28E8DE9DE6B7}" type="pres">
      <dgm:prSet presAssocID="{9D25E8B6-CBDE-42C2-BBB6-D1CA4E6B9731}" presName="childText" presStyleLbl="revTx" presStyleIdx="0" presStyleCnt="3">
        <dgm:presLayoutVars>
          <dgm:bulletEnabled val="1"/>
        </dgm:presLayoutVars>
      </dgm:prSet>
      <dgm:spPr/>
    </dgm:pt>
    <dgm:pt modelId="{C111C711-F65F-4303-BEBA-1E33989C34CB}" type="pres">
      <dgm:prSet presAssocID="{F2600E04-1FF0-43DB-B4B5-11EE61C91A3B}" presName="parentText" presStyleLbl="node1" presStyleIdx="1" presStyleCnt="3">
        <dgm:presLayoutVars>
          <dgm:chMax val="0"/>
          <dgm:bulletEnabled val="1"/>
        </dgm:presLayoutVars>
      </dgm:prSet>
      <dgm:spPr/>
    </dgm:pt>
    <dgm:pt modelId="{D901AA0A-1B0B-4BEE-B253-E17D526C490D}" type="pres">
      <dgm:prSet presAssocID="{F2600E04-1FF0-43DB-B4B5-11EE61C91A3B}" presName="childText" presStyleLbl="revTx" presStyleIdx="1" presStyleCnt="3">
        <dgm:presLayoutVars>
          <dgm:bulletEnabled val="1"/>
        </dgm:presLayoutVars>
      </dgm:prSet>
      <dgm:spPr/>
    </dgm:pt>
    <dgm:pt modelId="{1AD3F061-6DBD-4CF4-A763-F9377AB5D327}" type="pres">
      <dgm:prSet presAssocID="{EEB77A5D-9743-4F4A-AC97-985A08AFB40C}" presName="parentText" presStyleLbl="node1" presStyleIdx="2" presStyleCnt="3">
        <dgm:presLayoutVars>
          <dgm:chMax val="0"/>
          <dgm:bulletEnabled val="1"/>
        </dgm:presLayoutVars>
      </dgm:prSet>
      <dgm:spPr/>
    </dgm:pt>
    <dgm:pt modelId="{7FB0FB46-0D4C-46BB-A312-6B7B4F23CAF2}" type="pres">
      <dgm:prSet presAssocID="{EEB77A5D-9743-4F4A-AC97-985A08AFB40C}" presName="childText" presStyleLbl="revTx" presStyleIdx="2" presStyleCnt="3">
        <dgm:presLayoutVars>
          <dgm:bulletEnabled val="1"/>
        </dgm:presLayoutVars>
      </dgm:prSet>
      <dgm:spPr/>
    </dgm:pt>
  </dgm:ptLst>
  <dgm:cxnLst>
    <dgm:cxn modelId="{A9EF530F-2CD6-4A10-A0DA-0861F5C2361D}" type="presOf" srcId="{BC9F8481-58DB-44B9-BDC1-0DB65FFB409D}" destId="{D901AA0A-1B0B-4BEE-B253-E17D526C490D}" srcOrd="0" destOrd="0" presId="urn:microsoft.com/office/officeart/2005/8/layout/vList2"/>
    <dgm:cxn modelId="{2BA9151F-E9F7-4099-9CC7-06DE5ECBFE7C}" type="presOf" srcId="{06CDEE3B-B7A1-4401-80D3-D734DF8CF39C}" destId="{00CE1DF8-A281-4503-8AD9-54ADC8D59C0C}" srcOrd="0" destOrd="0" presId="urn:microsoft.com/office/officeart/2005/8/layout/vList2"/>
    <dgm:cxn modelId="{43592423-65EA-40C7-9051-7DE610ECC996}" type="presOf" srcId="{F2600E04-1FF0-43DB-B4B5-11EE61C91A3B}" destId="{C111C711-F65F-4303-BEBA-1E33989C34CB}" srcOrd="0" destOrd="0" presId="urn:microsoft.com/office/officeart/2005/8/layout/vList2"/>
    <dgm:cxn modelId="{48F2EC33-9163-48A5-8254-5F346AA53C30}" srcId="{06CDEE3B-B7A1-4401-80D3-D734DF8CF39C}" destId="{EEB77A5D-9743-4F4A-AC97-985A08AFB40C}" srcOrd="2" destOrd="0" parTransId="{1D622A4B-2898-4192-A706-DFDCFEA95AB0}" sibTransId="{075BFF0F-6295-4EE4-B385-35EFAF37A932}"/>
    <dgm:cxn modelId="{A40D413F-7E06-46EB-9354-7CD20C8EA2E7}" srcId="{EEB77A5D-9743-4F4A-AC97-985A08AFB40C}" destId="{C3863A12-35DD-4DD1-8BFA-F2DEF1A942C0}" srcOrd="0" destOrd="0" parTransId="{64A5A6ED-ECF7-447B-B136-14455C673DEA}" sibTransId="{088D2E22-4F62-40D2-88E1-133DDF15B21A}"/>
    <dgm:cxn modelId="{FB4B244A-EFF6-426A-95C0-BFA440862437}" srcId="{F2600E04-1FF0-43DB-B4B5-11EE61C91A3B}" destId="{BC9F8481-58DB-44B9-BDC1-0DB65FFB409D}" srcOrd="0" destOrd="0" parTransId="{31C5D683-A791-42F0-9463-4EEDC0F9D5A5}" sibTransId="{5CFC8B13-DF50-4425-AE8E-0EAF2E14EB4D}"/>
    <dgm:cxn modelId="{FC7C2A58-7DFB-4F53-88DE-51F32347F1E9}" srcId="{9D25E8B6-CBDE-42C2-BBB6-D1CA4E6B9731}" destId="{14A6EA0E-1368-481C-9E53-3125415CF763}" srcOrd="0" destOrd="0" parTransId="{BFACEF8A-5955-4F6D-B854-0F6A4197ACB7}" sibTransId="{D2E18910-9BCD-4BA3-9855-992D7C978FEE}"/>
    <dgm:cxn modelId="{CA30A48C-F74B-47C4-A707-0EA72BB52525}" type="presOf" srcId="{EEB77A5D-9743-4F4A-AC97-985A08AFB40C}" destId="{1AD3F061-6DBD-4CF4-A763-F9377AB5D327}" srcOrd="0" destOrd="0" presId="urn:microsoft.com/office/officeart/2005/8/layout/vList2"/>
    <dgm:cxn modelId="{77F6BA9D-681E-4DD8-BCD9-266BE0585F61}" type="presOf" srcId="{9D25E8B6-CBDE-42C2-BBB6-D1CA4E6B9731}" destId="{63FEE160-2031-4BB5-ACD1-8C7D18BB9711}" srcOrd="0" destOrd="0" presId="urn:microsoft.com/office/officeart/2005/8/layout/vList2"/>
    <dgm:cxn modelId="{88BF57A8-6BB1-44B8-A767-192393937DEB}" type="presOf" srcId="{14A6EA0E-1368-481C-9E53-3125415CF763}" destId="{B3CD1B5E-3594-484E-86BB-28E8DE9DE6B7}" srcOrd="0" destOrd="0" presId="urn:microsoft.com/office/officeart/2005/8/layout/vList2"/>
    <dgm:cxn modelId="{4A60E3C4-2966-45DF-B9D4-0DF150BA6F3C}" srcId="{06CDEE3B-B7A1-4401-80D3-D734DF8CF39C}" destId="{9D25E8B6-CBDE-42C2-BBB6-D1CA4E6B9731}" srcOrd="0" destOrd="0" parTransId="{427ECC1B-D9C1-4A32-A496-AE1B0C38749D}" sibTransId="{5E208346-B3C5-4C12-8158-F8B310117F7A}"/>
    <dgm:cxn modelId="{F7EEC5CC-B041-4E4A-A1CB-AF3886898629}" type="presOf" srcId="{C3863A12-35DD-4DD1-8BFA-F2DEF1A942C0}" destId="{7FB0FB46-0D4C-46BB-A312-6B7B4F23CAF2}" srcOrd="0" destOrd="0" presId="urn:microsoft.com/office/officeart/2005/8/layout/vList2"/>
    <dgm:cxn modelId="{30C985DE-7D5E-4B1A-B5FD-5D92C8D010F4}" srcId="{06CDEE3B-B7A1-4401-80D3-D734DF8CF39C}" destId="{F2600E04-1FF0-43DB-B4B5-11EE61C91A3B}" srcOrd="1" destOrd="0" parTransId="{864CFA9A-5DCC-49D6-BCB6-6081F19D36C8}" sibTransId="{496FA7E0-C9F2-464A-BCA9-5686EB7DA49F}"/>
    <dgm:cxn modelId="{F1AEE976-77D1-4B86-8D8F-741D5F18250C}" type="presParOf" srcId="{00CE1DF8-A281-4503-8AD9-54ADC8D59C0C}" destId="{63FEE160-2031-4BB5-ACD1-8C7D18BB9711}" srcOrd="0" destOrd="0" presId="urn:microsoft.com/office/officeart/2005/8/layout/vList2"/>
    <dgm:cxn modelId="{84AFFA39-8010-41F6-AC6D-2CC9AEE874A4}" type="presParOf" srcId="{00CE1DF8-A281-4503-8AD9-54ADC8D59C0C}" destId="{B3CD1B5E-3594-484E-86BB-28E8DE9DE6B7}" srcOrd="1" destOrd="0" presId="urn:microsoft.com/office/officeart/2005/8/layout/vList2"/>
    <dgm:cxn modelId="{9E38B976-C650-49F9-A89C-4B35B5B8E13D}" type="presParOf" srcId="{00CE1DF8-A281-4503-8AD9-54ADC8D59C0C}" destId="{C111C711-F65F-4303-BEBA-1E33989C34CB}" srcOrd="2" destOrd="0" presId="urn:microsoft.com/office/officeart/2005/8/layout/vList2"/>
    <dgm:cxn modelId="{A1EA044B-4D06-48EF-A045-23397ACB8516}" type="presParOf" srcId="{00CE1DF8-A281-4503-8AD9-54ADC8D59C0C}" destId="{D901AA0A-1B0B-4BEE-B253-E17D526C490D}" srcOrd="3" destOrd="0" presId="urn:microsoft.com/office/officeart/2005/8/layout/vList2"/>
    <dgm:cxn modelId="{5316AF5F-AB99-49B9-AA4C-D7ED5E788C31}" type="presParOf" srcId="{00CE1DF8-A281-4503-8AD9-54ADC8D59C0C}" destId="{1AD3F061-6DBD-4CF4-A763-F9377AB5D327}" srcOrd="4" destOrd="0" presId="urn:microsoft.com/office/officeart/2005/8/layout/vList2"/>
    <dgm:cxn modelId="{CC99E538-8F51-426E-A7DC-48DE453EAD52}" type="presParOf" srcId="{00CE1DF8-A281-4503-8AD9-54ADC8D59C0C}" destId="{7FB0FB46-0D4C-46BB-A312-6B7B4F23CAF2}"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6ADEE9-1FF4-4232-8753-F3A7818166C6}"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934B9950-9D30-4E9A-A1C1-54C7D408FFAC}">
      <dgm:prSet/>
      <dgm:spPr/>
      <dgm:t>
        <a:bodyPr/>
        <a:lstStyle/>
        <a:p>
          <a:r>
            <a:rPr lang="el-GR" dirty="0"/>
            <a:t>Επιτρέπει </a:t>
          </a:r>
          <a:r>
            <a:rPr lang="en-US" dirty="0" err="1"/>
            <a:t>στους</a:t>
          </a:r>
          <a:r>
            <a:rPr lang="en-US" dirty="0"/>
            <a:t> μαθητές να αξιολογούν κριτικά την πρόοδό τους και τους τομείς για βελτίωση  </a:t>
          </a:r>
        </a:p>
      </dgm:t>
    </dgm:pt>
    <dgm:pt modelId="{55002CDE-8C6A-4171-85F7-63B0B9A8E0B1}" type="parTrans" cxnId="{EB12B804-0A95-4BF6-B9D8-20D646D405C5}">
      <dgm:prSet/>
      <dgm:spPr/>
      <dgm:t>
        <a:bodyPr/>
        <a:lstStyle/>
        <a:p>
          <a:endParaRPr lang="en-US"/>
        </a:p>
      </dgm:t>
    </dgm:pt>
    <dgm:pt modelId="{22EAC579-0EE9-40D3-9BA1-E1FFA90DFEA8}" type="sibTrans" cxnId="{EB12B804-0A95-4BF6-B9D8-20D646D405C5}">
      <dgm:prSet/>
      <dgm:spPr/>
      <dgm:t>
        <a:bodyPr/>
        <a:lstStyle/>
        <a:p>
          <a:endParaRPr lang="en-US"/>
        </a:p>
      </dgm:t>
    </dgm:pt>
    <dgm:pt modelId="{60F423D4-38F6-4BD2-A2F4-1035BFA31531}">
      <dgm:prSet/>
      <dgm:spPr/>
      <dgm:t>
        <a:bodyPr/>
        <a:lstStyle/>
        <a:p>
          <a:r>
            <a:rPr lang="en-US"/>
            <a:t>Επισημαίνει τη σημασία των δομημένων ασκήσεων αυτοαναστοχασμού  </a:t>
          </a:r>
        </a:p>
      </dgm:t>
    </dgm:pt>
    <dgm:pt modelId="{B496CDFA-1E60-4CC9-9CB8-0DE6F816BC95}" type="parTrans" cxnId="{0B27CFE4-6477-484F-A5CB-78DFBFF94928}">
      <dgm:prSet/>
      <dgm:spPr/>
      <dgm:t>
        <a:bodyPr/>
        <a:lstStyle/>
        <a:p>
          <a:endParaRPr lang="en-US"/>
        </a:p>
      </dgm:t>
    </dgm:pt>
    <dgm:pt modelId="{E8F34775-DBD1-482F-A6B2-CF586606BB6F}" type="sibTrans" cxnId="{0B27CFE4-6477-484F-A5CB-78DFBFF94928}">
      <dgm:prSet/>
      <dgm:spPr/>
      <dgm:t>
        <a:bodyPr/>
        <a:lstStyle/>
        <a:p>
          <a:endParaRPr lang="en-US"/>
        </a:p>
      </dgm:t>
    </dgm:pt>
    <dgm:pt modelId="{568AB78F-A0D0-4194-AAA4-346DE369CFA9}">
      <dgm:prSet/>
      <dgm:spPr/>
      <dgm:t>
        <a:bodyPr/>
        <a:lstStyle/>
        <a:p>
          <a:r>
            <a:rPr lang="en-US"/>
            <a:t>Δίνει έμφαση στην εποικοδομητική ανατροφοδότηση από τους εκπαιδευτικούς  </a:t>
          </a:r>
        </a:p>
      </dgm:t>
    </dgm:pt>
    <dgm:pt modelId="{56E26A40-D91C-4FDA-A582-0E96CC7EF722}" type="parTrans" cxnId="{27774AB0-EC4E-4056-9AFF-C8C07E0E99EE}">
      <dgm:prSet/>
      <dgm:spPr/>
      <dgm:t>
        <a:bodyPr/>
        <a:lstStyle/>
        <a:p>
          <a:endParaRPr lang="en-US"/>
        </a:p>
      </dgm:t>
    </dgm:pt>
    <dgm:pt modelId="{CAC54CFF-3FB1-4AAB-9AF4-02954D6B6157}" type="sibTrans" cxnId="{27774AB0-EC4E-4056-9AFF-C8C07E0E99EE}">
      <dgm:prSet/>
      <dgm:spPr/>
      <dgm:t>
        <a:bodyPr/>
        <a:lstStyle/>
        <a:p>
          <a:endParaRPr lang="en-US"/>
        </a:p>
      </dgm:t>
    </dgm:pt>
    <dgm:pt modelId="{5D1418C6-6D26-4C2F-A5B1-B1B28EF33E68}">
      <dgm:prSet/>
      <dgm:spPr/>
      <dgm:t>
        <a:bodyPr/>
        <a:lstStyle/>
        <a:p>
          <a:r>
            <a:rPr lang="en-US"/>
            <a:t>Καλλιεργεί μια κουλτούρα αυτογνωσίας και συνεχούς ανάπτυξης  </a:t>
          </a:r>
        </a:p>
      </dgm:t>
    </dgm:pt>
    <dgm:pt modelId="{8957A16E-CD32-416A-80AC-826EE2781B78}" type="parTrans" cxnId="{67DE29E6-9409-4427-91EB-31D249157796}">
      <dgm:prSet/>
      <dgm:spPr/>
      <dgm:t>
        <a:bodyPr/>
        <a:lstStyle/>
        <a:p>
          <a:endParaRPr lang="en-US"/>
        </a:p>
      </dgm:t>
    </dgm:pt>
    <dgm:pt modelId="{B245D769-24A8-463F-ADDA-7E80ED52FD8A}" type="sibTrans" cxnId="{67DE29E6-9409-4427-91EB-31D249157796}">
      <dgm:prSet/>
      <dgm:spPr/>
      <dgm:t>
        <a:bodyPr/>
        <a:lstStyle/>
        <a:p>
          <a:endParaRPr lang="en-US"/>
        </a:p>
      </dgm:t>
    </dgm:pt>
    <dgm:pt modelId="{9AFE26B0-B389-4DE9-88F8-0DC709AD9D0B}">
      <dgm:prSet/>
      <dgm:spPr/>
      <dgm:t>
        <a:bodyPr/>
        <a:lstStyle/>
        <a:p>
          <a:r>
            <a:rPr lang="en-US"/>
            <a:t>Ενθαρρύνει τους μαθητές να αναπτύξουν νοοτροπία ανάπτυξης  </a:t>
          </a:r>
        </a:p>
      </dgm:t>
    </dgm:pt>
    <dgm:pt modelId="{DC910D7A-A65C-40AC-8C1E-C1E8B5E6FEB0}" type="parTrans" cxnId="{C172C111-5FEF-4735-8FBB-0F5B2AD17A81}">
      <dgm:prSet/>
      <dgm:spPr/>
      <dgm:t>
        <a:bodyPr/>
        <a:lstStyle/>
        <a:p>
          <a:endParaRPr lang="en-US"/>
        </a:p>
      </dgm:t>
    </dgm:pt>
    <dgm:pt modelId="{0843E75D-D8B0-4321-BCFC-E9A6ABEF4C01}" type="sibTrans" cxnId="{C172C111-5FEF-4735-8FBB-0F5B2AD17A81}">
      <dgm:prSet/>
      <dgm:spPr/>
      <dgm:t>
        <a:bodyPr/>
        <a:lstStyle/>
        <a:p>
          <a:endParaRPr lang="en-US"/>
        </a:p>
      </dgm:t>
    </dgm:pt>
    <dgm:pt modelId="{A9880992-9B27-44E4-942D-0EB1357E5103}">
      <dgm:prSet/>
      <dgm:spPr/>
      <dgm:t>
        <a:bodyPr/>
        <a:lstStyle/>
        <a:p>
          <a:r>
            <a:rPr lang="en-US"/>
            <a:t>Βοηθά τους μαθητές να αξιοποιήσουν πλήρως τις δυνατότητές τους </a:t>
          </a:r>
        </a:p>
      </dgm:t>
    </dgm:pt>
    <dgm:pt modelId="{FCBBE134-62E5-4295-989D-D7AD15634020}" type="parTrans" cxnId="{07F1969F-ABAC-4C69-9612-B9ECDCD6FA40}">
      <dgm:prSet/>
      <dgm:spPr/>
      <dgm:t>
        <a:bodyPr/>
        <a:lstStyle/>
        <a:p>
          <a:endParaRPr lang="en-US"/>
        </a:p>
      </dgm:t>
    </dgm:pt>
    <dgm:pt modelId="{900BA061-1670-4FC0-806E-4E2A281A5E28}" type="sibTrans" cxnId="{07F1969F-ABAC-4C69-9612-B9ECDCD6FA40}">
      <dgm:prSet/>
      <dgm:spPr/>
      <dgm:t>
        <a:bodyPr/>
        <a:lstStyle/>
        <a:p>
          <a:endParaRPr lang="en-US"/>
        </a:p>
      </dgm:t>
    </dgm:pt>
    <dgm:pt modelId="{CD59A132-59F3-43FA-AEC6-E29EFBF257D7}" type="pres">
      <dgm:prSet presAssocID="{B26ADEE9-1FF4-4232-8753-F3A7818166C6}" presName="linear" presStyleCnt="0">
        <dgm:presLayoutVars>
          <dgm:animLvl val="lvl"/>
          <dgm:resizeHandles val="exact"/>
        </dgm:presLayoutVars>
      </dgm:prSet>
      <dgm:spPr/>
    </dgm:pt>
    <dgm:pt modelId="{DDCCE8CD-2DA2-4E63-A736-6026ABAFB37C}" type="pres">
      <dgm:prSet presAssocID="{934B9950-9D30-4E9A-A1C1-54C7D408FFAC}" presName="parentText" presStyleLbl="node1" presStyleIdx="0" presStyleCnt="6">
        <dgm:presLayoutVars>
          <dgm:chMax val="0"/>
          <dgm:bulletEnabled val="1"/>
        </dgm:presLayoutVars>
      </dgm:prSet>
      <dgm:spPr/>
    </dgm:pt>
    <dgm:pt modelId="{F771005E-1FA8-4A26-9766-8FEC0F45266C}" type="pres">
      <dgm:prSet presAssocID="{22EAC579-0EE9-40D3-9BA1-E1FFA90DFEA8}" presName="spacer" presStyleCnt="0"/>
      <dgm:spPr/>
    </dgm:pt>
    <dgm:pt modelId="{8A4D00B6-3B52-49DF-B2D8-1B1798F5C6B5}" type="pres">
      <dgm:prSet presAssocID="{60F423D4-38F6-4BD2-A2F4-1035BFA31531}" presName="parentText" presStyleLbl="node1" presStyleIdx="1" presStyleCnt="6">
        <dgm:presLayoutVars>
          <dgm:chMax val="0"/>
          <dgm:bulletEnabled val="1"/>
        </dgm:presLayoutVars>
      </dgm:prSet>
      <dgm:spPr/>
    </dgm:pt>
    <dgm:pt modelId="{19A0D7CF-670B-4089-A693-53C616F6F146}" type="pres">
      <dgm:prSet presAssocID="{E8F34775-DBD1-482F-A6B2-CF586606BB6F}" presName="spacer" presStyleCnt="0"/>
      <dgm:spPr/>
    </dgm:pt>
    <dgm:pt modelId="{B24488D7-C618-4107-97CB-727096D4B4D5}" type="pres">
      <dgm:prSet presAssocID="{568AB78F-A0D0-4194-AAA4-346DE369CFA9}" presName="parentText" presStyleLbl="node1" presStyleIdx="2" presStyleCnt="6">
        <dgm:presLayoutVars>
          <dgm:chMax val="0"/>
          <dgm:bulletEnabled val="1"/>
        </dgm:presLayoutVars>
      </dgm:prSet>
      <dgm:spPr/>
    </dgm:pt>
    <dgm:pt modelId="{62EAA03B-0506-4E30-8C20-453203D01C3E}" type="pres">
      <dgm:prSet presAssocID="{CAC54CFF-3FB1-4AAB-9AF4-02954D6B6157}" presName="spacer" presStyleCnt="0"/>
      <dgm:spPr/>
    </dgm:pt>
    <dgm:pt modelId="{F4FCCCE3-E965-4EEA-8C75-F1476672A828}" type="pres">
      <dgm:prSet presAssocID="{5D1418C6-6D26-4C2F-A5B1-B1B28EF33E68}" presName="parentText" presStyleLbl="node1" presStyleIdx="3" presStyleCnt="6">
        <dgm:presLayoutVars>
          <dgm:chMax val="0"/>
          <dgm:bulletEnabled val="1"/>
        </dgm:presLayoutVars>
      </dgm:prSet>
      <dgm:spPr/>
    </dgm:pt>
    <dgm:pt modelId="{2E31726C-BE2B-4F3E-8B02-95CBAE4D39C9}" type="pres">
      <dgm:prSet presAssocID="{B245D769-24A8-463F-ADDA-7E80ED52FD8A}" presName="spacer" presStyleCnt="0"/>
      <dgm:spPr/>
    </dgm:pt>
    <dgm:pt modelId="{93E0C3DB-BFFA-4AEE-960B-6AA0965513BA}" type="pres">
      <dgm:prSet presAssocID="{9AFE26B0-B389-4DE9-88F8-0DC709AD9D0B}" presName="parentText" presStyleLbl="node1" presStyleIdx="4" presStyleCnt="6">
        <dgm:presLayoutVars>
          <dgm:chMax val="0"/>
          <dgm:bulletEnabled val="1"/>
        </dgm:presLayoutVars>
      </dgm:prSet>
      <dgm:spPr/>
    </dgm:pt>
    <dgm:pt modelId="{ED3205C3-B229-4B1A-9AAF-5DF1FFC804BD}" type="pres">
      <dgm:prSet presAssocID="{0843E75D-D8B0-4321-BCFC-E9A6ABEF4C01}" presName="spacer" presStyleCnt="0"/>
      <dgm:spPr/>
    </dgm:pt>
    <dgm:pt modelId="{2B63D122-5E93-4C30-944E-80F97C1F608B}" type="pres">
      <dgm:prSet presAssocID="{A9880992-9B27-44E4-942D-0EB1357E5103}" presName="parentText" presStyleLbl="node1" presStyleIdx="5" presStyleCnt="6">
        <dgm:presLayoutVars>
          <dgm:chMax val="0"/>
          <dgm:bulletEnabled val="1"/>
        </dgm:presLayoutVars>
      </dgm:prSet>
      <dgm:spPr/>
    </dgm:pt>
  </dgm:ptLst>
  <dgm:cxnLst>
    <dgm:cxn modelId="{EB12B804-0A95-4BF6-B9D8-20D646D405C5}" srcId="{B26ADEE9-1FF4-4232-8753-F3A7818166C6}" destId="{934B9950-9D30-4E9A-A1C1-54C7D408FFAC}" srcOrd="0" destOrd="0" parTransId="{55002CDE-8C6A-4171-85F7-63B0B9A8E0B1}" sibTransId="{22EAC579-0EE9-40D3-9BA1-E1FFA90DFEA8}"/>
    <dgm:cxn modelId="{53670A0D-BF76-4152-8E8D-DE265F5175E6}" type="presOf" srcId="{9AFE26B0-B389-4DE9-88F8-0DC709AD9D0B}" destId="{93E0C3DB-BFFA-4AEE-960B-6AA0965513BA}" srcOrd="0" destOrd="0" presId="urn:microsoft.com/office/officeart/2005/8/layout/vList2"/>
    <dgm:cxn modelId="{C172C111-5FEF-4735-8FBB-0F5B2AD17A81}" srcId="{B26ADEE9-1FF4-4232-8753-F3A7818166C6}" destId="{9AFE26B0-B389-4DE9-88F8-0DC709AD9D0B}" srcOrd="4" destOrd="0" parTransId="{DC910D7A-A65C-40AC-8C1E-C1E8B5E6FEB0}" sibTransId="{0843E75D-D8B0-4321-BCFC-E9A6ABEF4C01}"/>
    <dgm:cxn modelId="{2E68FD31-E833-4440-A7A5-40132727AC65}" type="presOf" srcId="{B26ADEE9-1FF4-4232-8753-F3A7818166C6}" destId="{CD59A132-59F3-43FA-AEC6-E29EFBF257D7}" srcOrd="0" destOrd="0" presId="urn:microsoft.com/office/officeart/2005/8/layout/vList2"/>
    <dgm:cxn modelId="{6E0DBC5E-9E8F-4719-B3A2-534E05B857B2}" type="presOf" srcId="{A9880992-9B27-44E4-942D-0EB1357E5103}" destId="{2B63D122-5E93-4C30-944E-80F97C1F608B}" srcOrd="0" destOrd="0" presId="urn:microsoft.com/office/officeart/2005/8/layout/vList2"/>
    <dgm:cxn modelId="{FD2F4161-A3B1-458F-AD0E-030837CA0E6C}" type="presOf" srcId="{60F423D4-38F6-4BD2-A2F4-1035BFA31531}" destId="{8A4D00B6-3B52-49DF-B2D8-1B1798F5C6B5}" srcOrd="0" destOrd="0" presId="urn:microsoft.com/office/officeart/2005/8/layout/vList2"/>
    <dgm:cxn modelId="{F557F793-F80B-474A-BAEF-E7CC9639D2D5}" type="presOf" srcId="{568AB78F-A0D0-4194-AAA4-346DE369CFA9}" destId="{B24488D7-C618-4107-97CB-727096D4B4D5}" srcOrd="0" destOrd="0" presId="urn:microsoft.com/office/officeart/2005/8/layout/vList2"/>
    <dgm:cxn modelId="{5EF66598-3B9C-4E79-A9E8-0BCD47707C0E}" type="presOf" srcId="{5D1418C6-6D26-4C2F-A5B1-B1B28EF33E68}" destId="{F4FCCCE3-E965-4EEA-8C75-F1476672A828}" srcOrd="0" destOrd="0" presId="urn:microsoft.com/office/officeart/2005/8/layout/vList2"/>
    <dgm:cxn modelId="{07F1969F-ABAC-4C69-9612-B9ECDCD6FA40}" srcId="{B26ADEE9-1FF4-4232-8753-F3A7818166C6}" destId="{A9880992-9B27-44E4-942D-0EB1357E5103}" srcOrd="5" destOrd="0" parTransId="{FCBBE134-62E5-4295-989D-D7AD15634020}" sibTransId="{900BA061-1670-4FC0-806E-4E2A281A5E28}"/>
    <dgm:cxn modelId="{27774AB0-EC4E-4056-9AFF-C8C07E0E99EE}" srcId="{B26ADEE9-1FF4-4232-8753-F3A7818166C6}" destId="{568AB78F-A0D0-4194-AAA4-346DE369CFA9}" srcOrd="2" destOrd="0" parTransId="{56E26A40-D91C-4FDA-A582-0E96CC7EF722}" sibTransId="{CAC54CFF-3FB1-4AAB-9AF4-02954D6B6157}"/>
    <dgm:cxn modelId="{A304A9D8-C15B-449D-8341-E5F92FE8648B}" type="presOf" srcId="{934B9950-9D30-4E9A-A1C1-54C7D408FFAC}" destId="{DDCCE8CD-2DA2-4E63-A736-6026ABAFB37C}" srcOrd="0" destOrd="0" presId="urn:microsoft.com/office/officeart/2005/8/layout/vList2"/>
    <dgm:cxn modelId="{0B27CFE4-6477-484F-A5CB-78DFBFF94928}" srcId="{B26ADEE9-1FF4-4232-8753-F3A7818166C6}" destId="{60F423D4-38F6-4BD2-A2F4-1035BFA31531}" srcOrd="1" destOrd="0" parTransId="{B496CDFA-1E60-4CC9-9CB8-0DE6F816BC95}" sibTransId="{E8F34775-DBD1-482F-A6B2-CF586606BB6F}"/>
    <dgm:cxn modelId="{67DE29E6-9409-4427-91EB-31D249157796}" srcId="{B26ADEE9-1FF4-4232-8753-F3A7818166C6}" destId="{5D1418C6-6D26-4C2F-A5B1-B1B28EF33E68}" srcOrd="3" destOrd="0" parTransId="{8957A16E-CD32-416A-80AC-826EE2781B78}" sibTransId="{B245D769-24A8-463F-ADDA-7E80ED52FD8A}"/>
    <dgm:cxn modelId="{374BC9CA-8C3F-426E-844A-80682CDBBD30}" type="presParOf" srcId="{CD59A132-59F3-43FA-AEC6-E29EFBF257D7}" destId="{DDCCE8CD-2DA2-4E63-A736-6026ABAFB37C}" srcOrd="0" destOrd="0" presId="urn:microsoft.com/office/officeart/2005/8/layout/vList2"/>
    <dgm:cxn modelId="{5B269B07-FA89-470C-BD61-B4F674DE3442}" type="presParOf" srcId="{CD59A132-59F3-43FA-AEC6-E29EFBF257D7}" destId="{F771005E-1FA8-4A26-9766-8FEC0F45266C}" srcOrd="1" destOrd="0" presId="urn:microsoft.com/office/officeart/2005/8/layout/vList2"/>
    <dgm:cxn modelId="{3638D981-620D-4694-B67B-10F609A805D7}" type="presParOf" srcId="{CD59A132-59F3-43FA-AEC6-E29EFBF257D7}" destId="{8A4D00B6-3B52-49DF-B2D8-1B1798F5C6B5}" srcOrd="2" destOrd="0" presId="urn:microsoft.com/office/officeart/2005/8/layout/vList2"/>
    <dgm:cxn modelId="{8726C7D4-67BE-43F8-B936-8569965F562E}" type="presParOf" srcId="{CD59A132-59F3-43FA-AEC6-E29EFBF257D7}" destId="{19A0D7CF-670B-4089-A693-53C616F6F146}" srcOrd="3" destOrd="0" presId="urn:microsoft.com/office/officeart/2005/8/layout/vList2"/>
    <dgm:cxn modelId="{5B9360FC-6F48-4E40-B856-D39D7CEBDCC4}" type="presParOf" srcId="{CD59A132-59F3-43FA-AEC6-E29EFBF257D7}" destId="{B24488D7-C618-4107-97CB-727096D4B4D5}" srcOrd="4" destOrd="0" presId="urn:microsoft.com/office/officeart/2005/8/layout/vList2"/>
    <dgm:cxn modelId="{F029932D-96C7-4CE5-8CC0-1B008B18C523}" type="presParOf" srcId="{CD59A132-59F3-43FA-AEC6-E29EFBF257D7}" destId="{62EAA03B-0506-4E30-8C20-453203D01C3E}" srcOrd="5" destOrd="0" presId="urn:microsoft.com/office/officeart/2005/8/layout/vList2"/>
    <dgm:cxn modelId="{6545D278-BC95-400A-93A3-DF8D3619DCD9}" type="presParOf" srcId="{CD59A132-59F3-43FA-AEC6-E29EFBF257D7}" destId="{F4FCCCE3-E965-4EEA-8C75-F1476672A828}" srcOrd="6" destOrd="0" presId="urn:microsoft.com/office/officeart/2005/8/layout/vList2"/>
    <dgm:cxn modelId="{877FA597-6962-4148-9F7B-968C03231E99}" type="presParOf" srcId="{CD59A132-59F3-43FA-AEC6-E29EFBF257D7}" destId="{2E31726C-BE2B-4F3E-8B02-95CBAE4D39C9}" srcOrd="7" destOrd="0" presId="urn:microsoft.com/office/officeart/2005/8/layout/vList2"/>
    <dgm:cxn modelId="{23985052-E4D3-4EB9-BF87-7FC5935D6ACD}" type="presParOf" srcId="{CD59A132-59F3-43FA-AEC6-E29EFBF257D7}" destId="{93E0C3DB-BFFA-4AEE-960B-6AA0965513BA}" srcOrd="8" destOrd="0" presId="urn:microsoft.com/office/officeart/2005/8/layout/vList2"/>
    <dgm:cxn modelId="{EEC12A72-C1C5-4085-BBF6-C16ACFE7A8DC}" type="presParOf" srcId="{CD59A132-59F3-43FA-AEC6-E29EFBF257D7}" destId="{ED3205C3-B229-4B1A-9AAF-5DF1FFC804BD}" srcOrd="9" destOrd="0" presId="urn:microsoft.com/office/officeart/2005/8/layout/vList2"/>
    <dgm:cxn modelId="{57095916-0823-4FE2-BD58-62C847F80517}" type="presParOf" srcId="{CD59A132-59F3-43FA-AEC6-E29EFBF257D7}" destId="{2B63D122-5E93-4C30-944E-80F97C1F608B}"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43B64-A6D2-4239-B8D3-298C003F45D7}">
      <dsp:nvSpPr>
        <dsp:cNvPr id="0" name=""/>
        <dsp:cNvSpPr/>
      </dsp:nvSpPr>
      <dsp:spPr>
        <a:xfrm>
          <a:off x="73530" y="219835"/>
          <a:ext cx="1101503" cy="110150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07A95B-4CBC-4CE5-BCE5-3D5CE10D436C}">
      <dsp:nvSpPr>
        <dsp:cNvPr id="0" name=""/>
        <dsp:cNvSpPr/>
      </dsp:nvSpPr>
      <dsp:spPr>
        <a:xfrm>
          <a:off x="304845" y="451151"/>
          <a:ext cx="638871" cy="638871"/>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187B8-FD92-4A7F-A7BC-3ACDE144D175}">
      <dsp:nvSpPr>
        <dsp:cNvPr id="0" name=""/>
        <dsp:cNvSpPr/>
      </dsp:nvSpPr>
      <dsp:spPr>
        <a:xfrm>
          <a:off x="1411069" y="219835"/>
          <a:ext cx="2596400" cy="110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Η </a:t>
          </a:r>
          <a:r>
            <a:rPr lang="en-US" sz="1400" kern="1200" dirty="0" err="1"/>
            <a:t>δι</a:t>
          </a:r>
          <a:r>
            <a:rPr lang="en-US" sz="1400" kern="1200" dirty="0"/>
            <a:t>αδραστική μάθηση δίνει έμφαση στην ενεργό συμμετοχή έναντι της παθητικής λήψης πληροφοριών.</a:t>
          </a:r>
        </a:p>
      </dsp:txBody>
      <dsp:txXfrm>
        <a:off x="1411069" y="219835"/>
        <a:ext cx="2596400" cy="1101503"/>
      </dsp:txXfrm>
    </dsp:sp>
    <dsp:sp modelId="{FCD16739-1B32-4BCF-AB64-0819BD37BB9F}">
      <dsp:nvSpPr>
        <dsp:cNvPr id="0" name=""/>
        <dsp:cNvSpPr/>
      </dsp:nvSpPr>
      <dsp:spPr>
        <a:xfrm>
          <a:off x="4459874" y="219835"/>
          <a:ext cx="1101503" cy="110150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DF9517-4E17-4FC5-8191-A1D48D3CD84A}">
      <dsp:nvSpPr>
        <dsp:cNvPr id="0" name=""/>
        <dsp:cNvSpPr/>
      </dsp:nvSpPr>
      <dsp:spPr>
        <a:xfrm>
          <a:off x="4691189" y="451151"/>
          <a:ext cx="638871" cy="6388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DC7283-FE80-4EF5-9D55-44413713F01A}">
      <dsp:nvSpPr>
        <dsp:cNvPr id="0" name=""/>
        <dsp:cNvSpPr/>
      </dsp:nvSpPr>
      <dsp:spPr>
        <a:xfrm>
          <a:off x="5797413" y="219835"/>
          <a:ext cx="2596400" cy="110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Χρησιμοποιεί την τεχνολογία για τη δημιουργία δυναμικών, μαθητοκεντρικών περιβαλλόντων μάθησης.</a:t>
          </a:r>
        </a:p>
      </dsp:txBody>
      <dsp:txXfrm>
        <a:off x="5797413" y="219835"/>
        <a:ext cx="2596400" cy="1101503"/>
      </dsp:txXfrm>
    </dsp:sp>
    <dsp:sp modelId="{6D852393-DFCD-42AA-B7EC-1FF90D5DE569}">
      <dsp:nvSpPr>
        <dsp:cNvPr id="0" name=""/>
        <dsp:cNvSpPr/>
      </dsp:nvSpPr>
      <dsp:spPr>
        <a:xfrm>
          <a:off x="73530" y="1862610"/>
          <a:ext cx="1101503" cy="110150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629511-9AAA-4007-BFA3-9EA66F245A7D}">
      <dsp:nvSpPr>
        <dsp:cNvPr id="0" name=""/>
        <dsp:cNvSpPr/>
      </dsp:nvSpPr>
      <dsp:spPr>
        <a:xfrm>
          <a:off x="304845" y="2093925"/>
          <a:ext cx="638871" cy="6388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0EE599-223F-4AB3-B6AB-7E7547488495}">
      <dsp:nvSpPr>
        <dsp:cNvPr id="0" name=""/>
        <dsp:cNvSpPr/>
      </dsp:nvSpPr>
      <dsp:spPr>
        <a:xfrm>
          <a:off x="1411069" y="1862610"/>
          <a:ext cx="2596400" cy="110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Οι μαθητές συμβάλλουν στην εκπαιδευτική τους εμπειρία, αντί να λαμβάνουν απλώς πληροφορίες.</a:t>
          </a:r>
        </a:p>
      </dsp:txBody>
      <dsp:txXfrm>
        <a:off x="1411069" y="1862610"/>
        <a:ext cx="2596400" cy="1101503"/>
      </dsp:txXfrm>
    </dsp:sp>
    <dsp:sp modelId="{651CFAD0-25E9-45EB-9118-AE408385B2DC}">
      <dsp:nvSpPr>
        <dsp:cNvPr id="0" name=""/>
        <dsp:cNvSpPr/>
      </dsp:nvSpPr>
      <dsp:spPr>
        <a:xfrm>
          <a:off x="4459874" y="1862610"/>
          <a:ext cx="1101503" cy="110150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92386D-15A8-48DA-9D5C-C81ADF877BAE}">
      <dsp:nvSpPr>
        <dsp:cNvPr id="0" name=""/>
        <dsp:cNvSpPr/>
      </dsp:nvSpPr>
      <dsp:spPr>
        <a:xfrm>
          <a:off x="4691189" y="2093925"/>
          <a:ext cx="638871" cy="6388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01BF5-A9D7-4629-AD7D-1C4010FF7160}">
      <dsp:nvSpPr>
        <dsp:cNvPr id="0" name=""/>
        <dsp:cNvSpPr/>
      </dsp:nvSpPr>
      <dsp:spPr>
        <a:xfrm>
          <a:off x="5797413" y="1862610"/>
          <a:ext cx="2596400" cy="1101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Η μέθοδος αυτή αντανακλά μια στροφή προς πιο ελκυστικές και καθηλωτικές διαδικασίες μάθησης.</a:t>
          </a:r>
        </a:p>
      </dsp:txBody>
      <dsp:txXfrm>
        <a:off x="5797413" y="1862610"/>
        <a:ext cx="2596400" cy="1101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55454-C062-43F1-903E-5D30249E8FBD}">
      <dsp:nvSpPr>
        <dsp:cNvPr id="0" name=""/>
        <dsp:cNvSpPr/>
      </dsp:nvSpPr>
      <dsp:spPr>
        <a:xfrm>
          <a:off x="992899" y="604651"/>
          <a:ext cx="1507740" cy="15077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3331FD-4304-4026-BD5A-117E8876E75E}">
      <dsp:nvSpPr>
        <dsp:cNvPr id="0" name=""/>
        <dsp:cNvSpPr/>
      </dsp:nvSpPr>
      <dsp:spPr>
        <a:xfrm>
          <a:off x="71501" y="2577015"/>
          <a:ext cx="3350535" cy="112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GB" sz="1200" kern="1200" dirty="0"/>
            <a:t>Ο </a:t>
          </a:r>
          <a:r>
            <a:rPr lang="en-GB" sz="1200" kern="1200" dirty="0" err="1"/>
            <a:t>ρόλος</a:t>
          </a:r>
          <a:r>
            <a:rPr lang="en-GB" sz="1200" kern="1200" dirty="0"/>
            <a:t> </a:t>
          </a:r>
          <a:r>
            <a:rPr lang="en-GB" sz="1200" kern="1200" dirty="0" err="1"/>
            <a:t>των</a:t>
          </a:r>
          <a:r>
            <a:rPr lang="en-GB" sz="1200" kern="1200" dirty="0"/>
            <a:t> </a:t>
          </a:r>
          <a:r>
            <a:rPr lang="en-GB" sz="1200" kern="1200" dirty="0" err="1"/>
            <a:t>δι</a:t>
          </a:r>
          <a:r>
            <a:rPr lang="en-GB" sz="1200" kern="1200" dirty="0"/>
            <a:t>αδραστικών πλατφορμών: Ουσιαστικός για τη μετατροπή της τάξης της ΕΕΚ σε ένα συνεργατικό, πρακτικό περιβάλλον όπου οι μαθητές συμμετέχουν ενεργά στη μάθησή τους.</a:t>
          </a:r>
          <a:endParaRPr lang="en-US" sz="1200" kern="1200" dirty="0"/>
        </a:p>
      </dsp:txBody>
      <dsp:txXfrm>
        <a:off x="71501" y="2577015"/>
        <a:ext cx="3350535" cy="1122880"/>
      </dsp:txXfrm>
    </dsp:sp>
    <dsp:sp modelId="{343D91FF-865B-434A-948A-0F6EAFAB5C15}">
      <dsp:nvSpPr>
        <dsp:cNvPr id="0" name=""/>
        <dsp:cNvSpPr/>
      </dsp:nvSpPr>
      <dsp:spPr>
        <a:xfrm>
          <a:off x="4929777" y="604651"/>
          <a:ext cx="1507740" cy="1507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3DCCD8-A5F9-42F6-81B7-5CA7BDB54257}">
      <dsp:nvSpPr>
        <dsp:cNvPr id="0" name=""/>
        <dsp:cNvSpPr/>
      </dsp:nvSpPr>
      <dsp:spPr>
        <a:xfrm>
          <a:off x="4008380" y="2577015"/>
          <a:ext cx="3350535" cy="112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GB" sz="1200" kern="1200" dirty="0" err="1"/>
            <a:t>Έμφ</a:t>
          </a:r>
          <a:r>
            <a:rPr lang="en-GB" sz="1200" kern="1200" dirty="0"/>
            <a:t>αση στις πρακτικές δεξιότητες: Οι πλατφόρμες επιτρέπουν στους μαθητές να ασχοληθούν με πρακτικές δεξιότητες και έργα ψηφιακά πριν από την προσωπική εφαρμογή</a:t>
          </a:r>
          <a:r>
            <a:rPr lang="en-GB" sz="1400" kern="1200" dirty="0"/>
            <a:t>.</a:t>
          </a:r>
          <a:endParaRPr lang="en-US" sz="1400" kern="1200" dirty="0"/>
        </a:p>
      </dsp:txBody>
      <dsp:txXfrm>
        <a:off x="4008380" y="2577015"/>
        <a:ext cx="3350535" cy="1122880"/>
      </dsp:txXfrm>
    </dsp:sp>
    <dsp:sp modelId="{A328392A-D9B4-485C-B519-7DDE7B54460B}">
      <dsp:nvSpPr>
        <dsp:cNvPr id="0" name=""/>
        <dsp:cNvSpPr/>
      </dsp:nvSpPr>
      <dsp:spPr>
        <a:xfrm>
          <a:off x="9044720" y="604651"/>
          <a:ext cx="1507740" cy="1507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93A83F-0435-4D3E-89EE-08C89259EF78}">
      <dsp:nvSpPr>
        <dsp:cNvPr id="0" name=""/>
        <dsp:cNvSpPr/>
      </dsp:nvSpPr>
      <dsp:spPr>
        <a:xfrm>
          <a:off x="7945259" y="2577015"/>
          <a:ext cx="3706663" cy="112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GB" sz="1200" kern="1200" dirty="0"/>
            <a:t>Επα</a:t>
          </a:r>
          <a:r>
            <a:rPr lang="en-GB" sz="1200" kern="1200" dirty="0" err="1"/>
            <a:t>νάστ</a:t>
          </a:r>
          <a:r>
            <a:rPr lang="en-GB" sz="1200" kern="1200" dirty="0"/>
            <a:t>αση στην αναποδογυρισμένη τάξη: Οι πλατφόρμες αυτές επιτρέπουν στους σπουδαστές της ΕΕΚ να μελετούν θεωρητικά στοιχεία online και να χρησιμοποιούν τον χρόνο της τάξης για πρακτική άσκηση, καθιστώντας τη μάθηση πιο ευέλικτη και προσιτή.</a:t>
          </a:r>
          <a:endParaRPr lang="en-US" sz="1200" kern="1200" dirty="0"/>
        </a:p>
      </dsp:txBody>
      <dsp:txXfrm>
        <a:off x="7945259" y="2577015"/>
        <a:ext cx="3706663" cy="1122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15FC9-79FF-41B4-83C3-C1C0EBC4C7B7}">
      <dsp:nvSpPr>
        <dsp:cNvPr id="0" name=""/>
        <dsp:cNvSpPr/>
      </dsp:nvSpPr>
      <dsp:spPr>
        <a:xfrm>
          <a:off x="8467040" y="782579"/>
          <a:ext cx="1936250" cy="1936567"/>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C21A63-E254-4D19-BD04-30482EB51D07}">
      <dsp:nvSpPr>
        <dsp:cNvPr id="0" name=""/>
        <dsp:cNvSpPr/>
      </dsp:nvSpPr>
      <dsp:spPr>
        <a:xfrm>
          <a:off x="8530929" y="847143"/>
          <a:ext cx="1807441" cy="1807440"/>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Άμεση ανατροφοδότηση: </a:t>
          </a:r>
          <a:r>
            <a:rPr lang="en-US" sz="1000" kern="1200" dirty="0"/>
            <a:t>Τα εργαλεία αυτά, τα οποία παρέχουν άμεσες απαντήσεις, είναι το κλειδί για την προσαρμογή των στρατηγικών μάθησης και την ενθάρρυνση της συνεχούς βελτίωσης.</a:t>
          </a:r>
        </a:p>
      </dsp:txBody>
      <dsp:txXfrm>
        <a:off x="8789577" y="1105397"/>
        <a:ext cx="1291177" cy="1290931"/>
      </dsp:txXfrm>
    </dsp:sp>
    <dsp:sp modelId="{8FB6B8DA-2720-47F1-94AB-E9D0151D084E}">
      <dsp:nvSpPr>
        <dsp:cNvPr id="0" name=""/>
        <dsp:cNvSpPr/>
      </dsp:nvSpPr>
      <dsp:spPr>
        <a:xfrm rot="2700000">
          <a:off x="6464952" y="782680"/>
          <a:ext cx="1936026" cy="1936026"/>
        </a:xfrm>
        <a:prstGeom prst="teardrop">
          <a:avLst>
            <a:gd name="adj" fmla="val 10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81CC58-4A5D-469C-82B6-10BC86DD11DF}">
      <dsp:nvSpPr>
        <dsp:cNvPr id="0" name=""/>
        <dsp:cNvSpPr/>
      </dsp:nvSpPr>
      <dsp:spPr>
        <a:xfrm>
          <a:off x="6530790" y="847143"/>
          <a:ext cx="1807441" cy="1807440"/>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Προσαρμογή μαθησιακού στυλ: </a:t>
          </a:r>
          <a:r>
            <a:rPr lang="en-US" sz="1000" kern="1200" dirty="0"/>
            <a:t>διαδραστικές πλατφόρμες εξασφαλίζουν μια εκπαιδευτική εμπειρία χωρίς αποκλεισμούς.</a:t>
          </a:r>
        </a:p>
      </dsp:txBody>
      <dsp:txXfrm>
        <a:off x="6788407" y="1105397"/>
        <a:ext cx="1291177" cy="1290931"/>
      </dsp:txXfrm>
    </dsp:sp>
    <dsp:sp modelId="{FDC3D7F8-1949-462A-830E-508135A52D09}">
      <dsp:nvSpPr>
        <dsp:cNvPr id="0" name=""/>
        <dsp:cNvSpPr/>
      </dsp:nvSpPr>
      <dsp:spPr>
        <a:xfrm rot="2700000">
          <a:off x="4464812" y="782680"/>
          <a:ext cx="1936026" cy="1936026"/>
        </a:xfrm>
        <a:prstGeom prst="teardrop">
          <a:avLst>
            <a:gd name="adj" fmla="val 10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8C9325-D0C3-4E0B-878A-772A5CCAD083}">
      <dsp:nvSpPr>
        <dsp:cNvPr id="0" name=""/>
        <dsp:cNvSpPr/>
      </dsp:nvSpPr>
      <dsp:spPr>
        <a:xfrm>
          <a:off x="4529620" y="847143"/>
          <a:ext cx="1807441" cy="1807440"/>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400050">
            <a:lnSpc>
              <a:spcPct val="90000"/>
            </a:lnSpc>
            <a:spcBef>
              <a:spcPct val="0"/>
            </a:spcBef>
            <a:spcAft>
              <a:spcPct val="35000"/>
            </a:spcAft>
            <a:buNone/>
          </a:pPr>
          <a:r>
            <a:rPr lang="en-US" sz="900" b="1" kern="1200" dirty="0"/>
            <a:t>Ανάπτυξη δεξιοτήτων</a:t>
          </a:r>
          <a:r>
            <a:rPr lang="en-US" sz="900" kern="1200" dirty="0"/>
            <a:t>: Οι συνεργατικές ασκήσεις και οι εργασίες επίλυσης προβλημάτων αναπτύσσουν βασικές κοινωνικές δεξιότητες, ζωτικής σημασίας για την πλοήγηση στις πολυπλοκότητες του πραγματικού κόσμου.</a:t>
          </a:r>
        </a:p>
      </dsp:txBody>
      <dsp:txXfrm>
        <a:off x="4787237" y="1105397"/>
        <a:ext cx="1291177" cy="1290931"/>
      </dsp:txXfrm>
    </dsp:sp>
    <dsp:sp modelId="{CC76DCB6-9513-44B3-A182-9BF3F030C1A0}">
      <dsp:nvSpPr>
        <dsp:cNvPr id="0" name=""/>
        <dsp:cNvSpPr/>
      </dsp:nvSpPr>
      <dsp:spPr>
        <a:xfrm rot="2700000">
          <a:off x="2463643" y="782680"/>
          <a:ext cx="1936026" cy="1936026"/>
        </a:xfrm>
        <a:prstGeom prst="teardrop">
          <a:avLst>
            <a:gd name="adj" fmla="val 10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F53952-E956-42AF-A28A-8B74FC24BB8A}">
      <dsp:nvSpPr>
        <dsp:cNvPr id="0" name=""/>
        <dsp:cNvSpPr/>
      </dsp:nvSpPr>
      <dsp:spPr>
        <a:xfrm>
          <a:off x="2528450" y="847143"/>
          <a:ext cx="1807441" cy="1807440"/>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Δέσμευση: </a:t>
          </a:r>
          <a:r>
            <a:rPr lang="en-US" sz="1000" kern="1200" dirty="0"/>
            <a:t>Οι πλατφόρμες αυτές ενισχύουν σημαντικά την εστίαση και τη διατήρηση των πληροφοριών.</a:t>
          </a:r>
        </a:p>
      </dsp:txBody>
      <dsp:txXfrm>
        <a:off x="2787098" y="1105397"/>
        <a:ext cx="1291177" cy="1290931"/>
      </dsp:txXfrm>
    </dsp:sp>
    <dsp:sp modelId="{29C0CB9A-B1DD-46B9-8656-99D18D4F760F}">
      <dsp:nvSpPr>
        <dsp:cNvPr id="0" name=""/>
        <dsp:cNvSpPr/>
      </dsp:nvSpPr>
      <dsp:spPr>
        <a:xfrm rot="2700000">
          <a:off x="462473" y="782680"/>
          <a:ext cx="1936026" cy="1936026"/>
        </a:xfrm>
        <a:prstGeom prst="teardrop">
          <a:avLst>
            <a:gd name="adj" fmla="val 10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253428-46F6-4AD9-8FD6-EBAC07F64200}">
      <dsp:nvSpPr>
        <dsp:cNvPr id="0" name=""/>
        <dsp:cNvSpPr/>
      </dsp:nvSpPr>
      <dsp:spPr>
        <a:xfrm>
          <a:off x="527280" y="847143"/>
          <a:ext cx="1807441" cy="1807440"/>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Περιεχόμενο</a:t>
          </a:r>
          <a:r>
            <a:rPr lang="en-US" sz="1000" kern="1200" dirty="0"/>
            <a:t>: Τα διαδραστικά περιβάλλοντα μάθησης προσφέρουν πολυάριθμα οφέλη, υπερβαίνοντας τα όρια της παραδοσιακής τάξης:</a:t>
          </a:r>
        </a:p>
      </dsp:txBody>
      <dsp:txXfrm>
        <a:off x="785928" y="1105397"/>
        <a:ext cx="1291177" cy="12909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91B9D-83DF-47B9-9FBF-EAB42A342FBB}">
      <dsp:nvSpPr>
        <dsp:cNvPr id="0" name=""/>
        <dsp:cNvSpPr/>
      </dsp:nvSpPr>
      <dsp:spPr>
        <a:xfrm>
          <a:off x="0" y="85333"/>
          <a:ext cx="8467345" cy="9898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a:t>Ενσωμάτωση πρακτικών σεναρίων</a:t>
          </a:r>
          <a:r>
            <a:rPr lang="en-GB" sz="1800" kern="1200"/>
            <a:t>: Στην ΕΕΚ, η εφαρμογή των γνώσεων σε πραγματικές προκλήσεις ενισχύει την κατανόηση και οικοδομεί βασικές επαγγελματικές δεξιότητες.</a:t>
          </a:r>
          <a:endParaRPr lang="en-US" sz="1800" kern="1200"/>
        </a:p>
      </dsp:txBody>
      <dsp:txXfrm>
        <a:off x="48319" y="133652"/>
        <a:ext cx="8370707" cy="893182"/>
      </dsp:txXfrm>
    </dsp:sp>
    <dsp:sp modelId="{74CC8786-7305-4410-92FF-DCAF3377EF4E}">
      <dsp:nvSpPr>
        <dsp:cNvPr id="0" name=""/>
        <dsp:cNvSpPr/>
      </dsp:nvSpPr>
      <dsp:spPr>
        <a:xfrm>
          <a:off x="0" y="1126993"/>
          <a:ext cx="8467345" cy="9898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a:t>Μάθηση με βάση το έργο</a:t>
          </a:r>
          <a:r>
            <a:rPr lang="en-GB" sz="1800" kern="1200"/>
            <a:t>: Είναι σημαντικό να ανατίθενται έργα που επιλύουν γνήσια προβλήματα που σχετίζονται με τη βιομηχανία, ενθαρρύνοντας τους μαθητές να σκέφτονται κριτικά και δημιουργικά.</a:t>
          </a:r>
          <a:endParaRPr lang="en-US" sz="1800" kern="1200"/>
        </a:p>
      </dsp:txBody>
      <dsp:txXfrm>
        <a:off x="48319" y="1175312"/>
        <a:ext cx="8370707" cy="893182"/>
      </dsp:txXfrm>
    </dsp:sp>
    <dsp:sp modelId="{78844D11-D6F2-4BDF-A977-3FA7CE321034}">
      <dsp:nvSpPr>
        <dsp:cNvPr id="0" name=""/>
        <dsp:cNvSpPr/>
      </dsp:nvSpPr>
      <dsp:spPr>
        <a:xfrm>
          <a:off x="0" y="2168653"/>
          <a:ext cx="8467345" cy="9898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err="1"/>
            <a:t>Συνεργ</a:t>
          </a:r>
          <a:r>
            <a:rPr lang="en-GB" sz="1800" b="1" kern="1200" dirty="0"/>
            <a:t>ασία</a:t>
          </a:r>
          <a:r>
            <a:rPr lang="en-GB" sz="1800" kern="1200" dirty="0"/>
            <a:t>: Οι εκπαιδευτικοί μπορούν να επιτρέψουν στους μαθητές να εργάζονται σε ομάδες χρησιμοποιώντας ψηφιακές πλατφόρμες για να συζητούν, να συνεργάζονται και να επιλύουν προβλήματα από κοινού.</a:t>
          </a:r>
          <a:endParaRPr lang="en-US" sz="1800" kern="1200" dirty="0"/>
        </a:p>
      </dsp:txBody>
      <dsp:txXfrm>
        <a:off x="48319" y="2216972"/>
        <a:ext cx="8370707" cy="893182"/>
      </dsp:txXfrm>
    </dsp:sp>
    <dsp:sp modelId="{F00B88A4-DCAE-40B3-AA34-D5EC11D37326}">
      <dsp:nvSpPr>
        <dsp:cNvPr id="0" name=""/>
        <dsp:cNvSpPr/>
      </dsp:nvSpPr>
      <dsp:spPr>
        <a:xfrm>
          <a:off x="0" y="3210313"/>
          <a:ext cx="8467345" cy="9898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i="1" kern="1200"/>
            <a:t>Παράδειγμα: Οι μαθητές μαγειρικής σχεδιάζουν ένα μενού χρησιμοποιώντας το Google Classroom, λαμβάνοντας ανατροφοδότηση από τους συμμαθητές τους σχετικά με τις συνταγές και τα βήματα προετοιμασίας.</a:t>
          </a:r>
          <a:endParaRPr lang="en-US" sz="1800" kern="1200"/>
        </a:p>
      </dsp:txBody>
      <dsp:txXfrm>
        <a:off x="48319" y="3258632"/>
        <a:ext cx="8370707" cy="8931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EE160-2031-4BB5-ACD1-8C7D18BB9711}">
      <dsp:nvSpPr>
        <dsp:cNvPr id="0" name=""/>
        <dsp:cNvSpPr/>
      </dsp:nvSpPr>
      <dsp:spPr>
        <a:xfrm>
          <a:off x="0" y="41451"/>
          <a:ext cx="10421073" cy="6364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err="1"/>
            <a:t>Βίντεο</a:t>
          </a:r>
          <a:r>
            <a:rPr lang="en-GB" sz="1600" b="1" kern="1200" dirty="0"/>
            <a:t> και οπ</a:t>
          </a:r>
          <a:r>
            <a:rPr lang="en-GB" sz="1600" b="1" kern="1200" dirty="0" err="1"/>
            <a:t>τικές</a:t>
          </a:r>
          <a:r>
            <a:rPr lang="en-GB" sz="1600" b="1" kern="1200" dirty="0"/>
            <a:t> πα</a:t>
          </a:r>
          <a:r>
            <a:rPr lang="en-GB" sz="1600" b="1" kern="1200" dirty="0" err="1"/>
            <a:t>ρουσιάσεις</a:t>
          </a:r>
          <a:r>
            <a:rPr lang="en-GB" sz="1600" kern="1200" dirty="0"/>
            <a:t>: </a:t>
          </a:r>
          <a:r>
            <a:rPr lang="en-GB" sz="1600" kern="1200" dirty="0" err="1"/>
            <a:t>Οι</a:t>
          </a:r>
          <a:r>
            <a:rPr lang="en-GB" sz="1600" kern="1200" dirty="0"/>
            <a:t> </a:t>
          </a:r>
          <a:r>
            <a:rPr lang="en-GB" sz="1600" kern="1200" dirty="0" err="1"/>
            <a:t>εκ</a:t>
          </a:r>
          <a:r>
            <a:rPr lang="en-GB" sz="1600" kern="1200" dirty="0"/>
            <a:t>παιδευτικοί μπορούν να χρησιμοποιήσουν βίντεο και παρουσιάσεις για να παρουσιάσουν δεξιότητες και διαδικασίες πριν από την πρακτική εξάσκηση.</a:t>
          </a:r>
          <a:endParaRPr lang="en-BE" sz="1600" kern="1200" dirty="0"/>
        </a:p>
      </dsp:txBody>
      <dsp:txXfrm>
        <a:off x="31070" y="72521"/>
        <a:ext cx="10358933" cy="574340"/>
      </dsp:txXfrm>
    </dsp:sp>
    <dsp:sp modelId="{B3CD1B5E-3594-484E-86BB-28E8DE9DE6B7}">
      <dsp:nvSpPr>
        <dsp:cNvPr id="0" name=""/>
        <dsp:cNvSpPr/>
      </dsp:nvSpPr>
      <dsp:spPr>
        <a:xfrm>
          <a:off x="0" y="677931"/>
          <a:ext cx="10421073"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869"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GB" sz="2500" i="1" kern="1200" dirty="0"/>
            <a:t>Πα</a:t>
          </a:r>
          <a:r>
            <a:rPr lang="en-GB" sz="2500" i="1" kern="1200" dirty="0" err="1"/>
            <a:t>ράδειγμ</a:t>
          </a:r>
          <a:r>
            <a:rPr lang="en-GB" sz="2500" i="1" kern="1200" dirty="0"/>
            <a:t>α: Ένα τμήμα κοσμετολογίας παρακολουθεί ένα βίντεο για τις τεχνικές περιποίησης του δέρματος πριν εξασκηθεί σε μοντέλα.</a:t>
          </a:r>
          <a:endParaRPr lang="en-BE" sz="2500" kern="1200" dirty="0"/>
        </a:p>
      </dsp:txBody>
      <dsp:txXfrm>
        <a:off x="0" y="677931"/>
        <a:ext cx="10421073" cy="794880"/>
      </dsp:txXfrm>
    </dsp:sp>
    <dsp:sp modelId="{C111C711-F65F-4303-BEBA-1E33989C34CB}">
      <dsp:nvSpPr>
        <dsp:cNvPr id="0" name=""/>
        <dsp:cNvSpPr/>
      </dsp:nvSpPr>
      <dsp:spPr>
        <a:xfrm>
          <a:off x="0" y="1472811"/>
          <a:ext cx="10421073" cy="6364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err="1"/>
            <a:t>Εκ</a:t>
          </a:r>
          <a:r>
            <a:rPr lang="en-GB" sz="1600" b="1" kern="1200" dirty="0"/>
            <a:t>παιδευτικά παιχνίδια και διαδραστικά κουίζ</a:t>
          </a:r>
          <a:r>
            <a:rPr lang="en-GB" sz="1600" kern="1200" dirty="0"/>
            <a:t>: Μπορούν να χρησιμοποιηθούν κουίζ και παιχνίδια για να κάνουν τη μάθηση διασκεδαστική, ενισχύοντας παράλληλα κρίσιμες δεξιότητες.</a:t>
          </a:r>
          <a:endParaRPr lang="en-BE" sz="1600" kern="1200" dirty="0"/>
        </a:p>
      </dsp:txBody>
      <dsp:txXfrm>
        <a:off x="31070" y="1503881"/>
        <a:ext cx="10358933" cy="574340"/>
      </dsp:txXfrm>
    </dsp:sp>
    <dsp:sp modelId="{D901AA0A-1B0B-4BEE-B253-E17D526C490D}">
      <dsp:nvSpPr>
        <dsp:cNvPr id="0" name=""/>
        <dsp:cNvSpPr/>
      </dsp:nvSpPr>
      <dsp:spPr>
        <a:xfrm>
          <a:off x="0" y="2109291"/>
          <a:ext cx="10421073"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869"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GB" sz="2500" i="1" kern="1200"/>
            <a:t>Παράδειγμα: με τη χρήση του Kahoot!</a:t>
          </a:r>
          <a:endParaRPr lang="en-BE" sz="2500" kern="1200"/>
        </a:p>
      </dsp:txBody>
      <dsp:txXfrm>
        <a:off x="0" y="2109291"/>
        <a:ext cx="10421073" cy="529920"/>
      </dsp:txXfrm>
    </dsp:sp>
    <dsp:sp modelId="{1AD3F061-6DBD-4CF4-A763-F9377AB5D327}">
      <dsp:nvSpPr>
        <dsp:cNvPr id="0" name=""/>
        <dsp:cNvSpPr/>
      </dsp:nvSpPr>
      <dsp:spPr>
        <a:xfrm>
          <a:off x="0" y="2639211"/>
          <a:ext cx="10421073" cy="6364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err="1"/>
            <a:t>Συνεργ</a:t>
          </a:r>
          <a:r>
            <a:rPr lang="en-GB" sz="1600" b="1" kern="1200" dirty="0"/>
            <a:t>ατική επεξεργασία εγγράφων</a:t>
          </a:r>
          <a:r>
            <a:rPr lang="en-GB" sz="1600" kern="1200" dirty="0"/>
            <a:t>: Είναι σημαντικό να ενθαρρύνετε την ομαδική εργασία και την ανατροφοδότηση μέσω της επεξεργασίας εγγράφων σε πραγματικό χρόνο.</a:t>
          </a:r>
          <a:endParaRPr lang="en-BE" sz="1600" kern="1200" dirty="0"/>
        </a:p>
      </dsp:txBody>
      <dsp:txXfrm>
        <a:off x="31070" y="2670281"/>
        <a:ext cx="10358933" cy="574340"/>
      </dsp:txXfrm>
    </dsp:sp>
    <dsp:sp modelId="{7FB0FB46-0D4C-46BB-A312-6B7B4F23CAF2}">
      <dsp:nvSpPr>
        <dsp:cNvPr id="0" name=""/>
        <dsp:cNvSpPr/>
      </dsp:nvSpPr>
      <dsp:spPr>
        <a:xfrm>
          <a:off x="0" y="3275691"/>
          <a:ext cx="10421073"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869"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GB" sz="2500" i="1" kern="1200"/>
            <a:t>Παράδειγμα: σε ένα κοινό έγγραφο, προσθέτοντας σημειώσεις και αναθεωρήσεις σε πραγματικό χρόνο.</a:t>
          </a:r>
          <a:endParaRPr lang="en-BE" sz="2500" kern="1200"/>
        </a:p>
      </dsp:txBody>
      <dsp:txXfrm>
        <a:off x="0" y="3275691"/>
        <a:ext cx="10421073" cy="794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CE8CD-2DA2-4E63-A736-6026ABAFB37C}">
      <dsp:nvSpPr>
        <dsp:cNvPr id="0" name=""/>
        <dsp:cNvSpPr/>
      </dsp:nvSpPr>
      <dsp:spPr>
        <a:xfrm>
          <a:off x="0" y="222110"/>
          <a:ext cx="7543800" cy="3439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kern="1200" dirty="0"/>
            <a:t>Επιτρέπει </a:t>
          </a:r>
          <a:r>
            <a:rPr lang="en-US" sz="1400" kern="1200" dirty="0" err="1"/>
            <a:t>στους</a:t>
          </a:r>
          <a:r>
            <a:rPr lang="en-US" sz="1400" kern="1200" dirty="0"/>
            <a:t> μαθητές να αξιολογούν κριτικά την πρόοδό τους και τους τομείς για βελτίωση  </a:t>
          </a:r>
        </a:p>
      </dsp:txBody>
      <dsp:txXfrm>
        <a:off x="16792" y="238902"/>
        <a:ext cx="7510216" cy="310396"/>
      </dsp:txXfrm>
    </dsp:sp>
    <dsp:sp modelId="{8A4D00B6-3B52-49DF-B2D8-1B1798F5C6B5}">
      <dsp:nvSpPr>
        <dsp:cNvPr id="0" name=""/>
        <dsp:cNvSpPr/>
      </dsp:nvSpPr>
      <dsp:spPr>
        <a:xfrm>
          <a:off x="0" y="606410"/>
          <a:ext cx="7543800" cy="3439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Επισημαίνει τη σημασία των δομημένων ασκήσεων αυτοαναστοχασμού  </a:t>
          </a:r>
        </a:p>
      </dsp:txBody>
      <dsp:txXfrm>
        <a:off x="16792" y="623202"/>
        <a:ext cx="7510216" cy="310396"/>
      </dsp:txXfrm>
    </dsp:sp>
    <dsp:sp modelId="{B24488D7-C618-4107-97CB-727096D4B4D5}">
      <dsp:nvSpPr>
        <dsp:cNvPr id="0" name=""/>
        <dsp:cNvSpPr/>
      </dsp:nvSpPr>
      <dsp:spPr>
        <a:xfrm>
          <a:off x="0" y="990710"/>
          <a:ext cx="7543800" cy="3439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Δίνει έμφαση στην εποικοδομητική ανατροφοδότηση από τους εκπαιδευτικούς  </a:t>
          </a:r>
        </a:p>
      </dsp:txBody>
      <dsp:txXfrm>
        <a:off x="16792" y="1007502"/>
        <a:ext cx="7510216" cy="310396"/>
      </dsp:txXfrm>
    </dsp:sp>
    <dsp:sp modelId="{F4FCCCE3-E965-4EEA-8C75-F1476672A828}">
      <dsp:nvSpPr>
        <dsp:cNvPr id="0" name=""/>
        <dsp:cNvSpPr/>
      </dsp:nvSpPr>
      <dsp:spPr>
        <a:xfrm>
          <a:off x="0" y="1375010"/>
          <a:ext cx="7543800" cy="3439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Καλλιεργεί μια κουλτούρα αυτογνωσίας και συνεχούς ανάπτυξης  </a:t>
          </a:r>
        </a:p>
      </dsp:txBody>
      <dsp:txXfrm>
        <a:off x="16792" y="1391802"/>
        <a:ext cx="7510216" cy="310396"/>
      </dsp:txXfrm>
    </dsp:sp>
    <dsp:sp modelId="{93E0C3DB-BFFA-4AEE-960B-6AA0965513BA}">
      <dsp:nvSpPr>
        <dsp:cNvPr id="0" name=""/>
        <dsp:cNvSpPr/>
      </dsp:nvSpPr>
      <dsp:spPr>
        <a:xfrm>
          <a:off x="0" y="1759310"/>
          <a:ext cx="7543800" cy="3439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Ενθαρρύνει τους μαθητές να αναπτύξουν νοοτροπία ανάπτυξης  </a:t>
          </a:r>
        </a:p>
      </dsp:txBody>
      <dsp:txXfrm>
        <a:off x="16792" y="1776102"/>
        <a:ext cx="7510216" cy="310396"/>
      </dsp:txXfrm>
    </dsp:sp>
    <dsp:sp modelId="{2B63D122-5E93-4C30-944E-80F97C1F608B}">
      <dsp:nvSpPr>
        <dsp:cNvPr id="0" name=""/>
        <dsp:cNvSpPr/>
      </dsp:nvSpPr>
      <dsp:spPr>
        <a:xfrm>
          <a:off x="0" y="2143610"/>
          <a:ext cx="7543800" cy="3439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Βοηθά τους μαθητές να αξιοποιήσουν πλήρως τις δυνατότητές τους </a:t>
          </a:r>
        </a:p>
      </dsp:txBody>
      <dsp:txXfrm>
        <a:off x="16792" y="2160402"/>
        <a:ext cx="7510216" cy="31039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3B4FF-D6E7-432F-937C-EEF63DC89C13}" type="datetimeFigureOut">
              <a:rPr lang="en-BE" smtClean="0"/>
              <a:t>09/11/2024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Κάντε κλικ για να επεξεργαστείτε τα στυλ κύριου κειμένου</a:t>
            </a:r>
          </a:p>
          <a:p>
            <a:pPr lvl="1"/>
            <a:r>
              <a:rPr lang="en-GB"/>
              <a:t>Δεύτερο επίπεδο</a:t>
            </a:r>
          </a:p>
          <a:p>
            <a:pPr lvl="2"/>
            <a:r>
              <a:rPr lang="en-GB"/>
              <a:t>Τρίτο επίπεδο</a:t>
            </a:r>
          </a:p>
          <a:p>
            <a:pPr lvl="3"/>
            <a:r>
              <a:rPr lang="en-GB"/>
              <a:t>Τέταρτο επίπεδο</a:t>
            </a:r>
          </a:p>
          <a:p>
            <a:pPr lvl="4"/>
            <a:r>
              <a:rPr lang="en-GB"/>
              <a:t>Πέμπτο επίπεδο</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229A5-0187-43B9-B63B-B040767FFD20}" type="slidenum">
              <a:rPr lang="en-BE" smtClean="0"/>
              <a:t>‹#›</a:t>
            </a:fld>
            <a:endParaRPr lang="en-BE"/>
          </a:p>
        </p:txBody>
      </p:sp>
    </p:spTree>
    <p:extLst>
      <p:ext uri="{BB962C8B-B14F-4D97-AF65-F5344CB8AC3E}">
        <p14:creationId xmlns:p14="http://schemas.microsoft.com/office/powerpoint/2010/main" val="521206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1B229A5-0187-43B9-B63B-B040767FFD20}" type="slidenum">
              <a:rPr lang="en-BE" smtClean="0"/>
              <a:t>20</a:t>
            </a:fld>
            <a:endParaRPr lang="en-BE"/>
          </a:p>
        </p:txBody>
      </p:sp>
    </p:spTree>
    <p:extLst>
      <p:ext uri="{BB962C8B-B14F-4D97-AF65-F5344CB8AC3E}">
        <p14:creationId xmlns:p14="http://schemas.microsoft.com/office/powerpoint/2010/main" val="235508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1B229A5-0187-43B9-B63B-B040767FFD20}" type="slidenum">
              <a:rPr lang="en-BE" smtClean="0"/>
              <a:t>21</a:t>
            </a:fld>
            <a:endParaRPr lang="en-BE"/>
          </a:p>
        </p:txBody>
      </p:sp>
    </p:spTree>
    <p:extLst>
      <p:ext uri="{BB962C8B-B14F-4D97-AF65-F5344CB8AC3E}">
        <p14:creationId xmlns:p14="http://schemas.microsoft.com/office/powerpoint/2010/main" val="204458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01B229A5-0187-43B9-B63B-B040767FFD20}" type="slidenum">
              <a:rPr lang="en-BE" smtClean="0"/>
              <a:t>22</a:t>
            </a:fld>
            <a:endParaRPr lang="en-BE"/>
          </a:p>
        </p:txBody>
      </p:sp>
    </p:spTree>
    <p:extLst>
      <p:ext uri="{BB962C8B-B14F-4D97-AF65-F5344CB8AC3E}">
        <p14:creationId xmlns:p14="http://schemas.microsoft.com/office/powerpoint/2010/main" val="2747348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7E518-6135-A559-C084-222A156B6FD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D75979C3-359F-17C0-37D4-7C051511E2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D5CB7004-960B-D669-0D0A-65C22504EB12}"/>
              </a:ext>
            </a:extLst>
          </p:cNvPr>
          <p:cNvSpPr>
            <a:spLocks noGrp="1"/>
          </p:cNvSpPr>
          <p:nvPr>
            <p:ph type="dt" sz="half" idx="10"/>
          </p:nvPr>
        </p:nvSpPr>
        <p:spPr/>
        <p:txBody>
          <a:bodyPr/>
          <a:lstStyle/>
          <a:p>
            <a:fld id="{EB57314E-5461-40A3-8667-E86436C11CE2}" type="datetimeFigureOut">
              <a:rPr lang="en-BE" smtClean="0"/>
              <a:t>09/11/2024</a:t>
            </a:fld>
            <a:endParaRPr lang="en-BE"/>
          </a:p>
        </p:txBody>
      </p:sp>
      <p:sp>
        <p:nvSpPr>
          <p:cNvPr id="5" name="Footer Placeholder 4">
            <a:extLst>
              <a:ext uri="{FF2B5EF4-FFF2-40B4-BE49-F238E27FC236}">
                <a16:creationId xmlns:a16="http://schemas.microsoft.com/office/drawing/2014/main" id="{DF7E3BA4-2895-B963-9F38-FA154A7622A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5E02BA2-BFCE-EBF0-F5E9-87CA8AD748F4}"/>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298769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9907-2319-A1BC-3893-D4F865DF72BC}"/>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C70F2E82-FBAA-2FBA-7F8B-80A31DAADB2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5C659E81-3767-67E7-6ACD-FF8D5288252C}"/>
              </a:ext>
            </a:extLst>
          </p:cNvPr>
          <p:cNvSpPr>
            <a:spLocks noGrp="1"/>
          </p:cNvSpPr>
          <p:nvPr>
            <p:ph type="dt" sz="half" idx="10"/>
          </p:nvPr>
        </p:nvSpPr>
        <p:spPr/>
        <p:txBody>
          <a:bodyPr/>
          <a:lstStyle/>
          <a:p>
            <a:fld id="{EB57314E-5461-40A3-8667-E86436C11CE2}" type="datetimeFigureOut">
              <a:rPr lang="en-BE" smtClean="0"/>
              <a:t>09/11/2024</a:t>
            </a:fld>
            <a:endParaRPr lang="en-BE"/>
          </a:p>
        </p:txBody>
      </p:sp>
      <p:sp>
        <p:nvSpPr>
          <p:cNvPr id="5" name="Footer Placeholder 4">
            <a:extLst>
              <a:ext uri="{FF2B5EF4-FFF2-40B4-BE49-F238E27FC236}">
                <a16:creationId xmlns:a16="http://schemas.microsoft.com/office/drawing/2014/main" id="{09C90A1A-C883-B299-BB03-BE6D556E0EF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BD15178-A187-7CEC-E854-8C1B166221A9}"/>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1483324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CC5C54-7D3C-0B93-7FF9-FAEF9F85A61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6CEF7B86-5E5E-49C6-7DE6-CE643A849EA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12E95264-813A-877B-58AC-855893FA55C5}"/>
              </a:ext>
            </a:extLst>
          </p:cNvPr>
          <p:cNvSpPr>
            <a:spLocks noGrp="1"/>
          </p:cNvSpPr>
          <p:nvPr>
            <p:ph type="dt" sz="half" idx="10"/>
          </p:nvPr>
        </p:nvSpPr>
        <p:spPr/>
        <p:txBody>
          <a:bodyPr/>
          <a:lstStyle/>
          <a:p>
            <a:fld id="{EB57314E-5461-40A3-8667-E86436C11CE2}" type="datetimeFigureOut">
              <a:rPr lang="en-BE" smtClean="0"/>
              <a:t>09/11/2024</a:t>
            </a:fld>
            <a:endParaRPr lang="en-BE"/>
          </a:p>
        </p:txBody>
      </p:sp>
      <p:sp>
        <p:nvSpPr>
          <p:cNvPr id="5" name="Footer Placeholder 4">
            <a:extLst>
              <a:ext uri="{FF2B5EF4-FFF2-40B4-BE49-F238E27FC236}">
                <a16:creationId xmlns:a16="http://schemas.microsoft.com/office/drawing/2014/main" id="{4437CA83-CBCB-D74F-6E9B-8642AFE81C4D}"/>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37A2BC9-DC2A-2F1C-0436-58D65692E5B0}"/>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111661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FD8E-BD94-5D9F-D5CD-E0537C8498B1}"/>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4B5A50D9-2F4A-2F0A-F761-35647B6EE31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2083B2DE-2226-72E8-97B8-88F943473DE3}"/>
              </a:ext>
            </a:extLst>
          </p:cNvPr>
          <p:cNvSpPr>
            <a:spLocks noGrp="1"/>
          </p:cNvSpPr>
          <p:nvPr>
            <p:ph type="dt" sz="half" idx="10"/>
          </p:nvPr>
        </p:nvSpPr>
        <p:spPr/>
        <p:txBody>
          <a:bodyPr/>
          <a:lstStyle/>
          <a:p>
            <a:fld id="{EB57314E-5461-40A3-8667-E86436C11CE2}" type="datetimeFigureOut">
              <a:rPr lang="en-BE" smtClean="0"/>
              <a:t>09/11/2024</a:t>
            </a:fld>
            <a:endParaRPr lang="en-BE"/>
          </a:p>
        </p:txBody>
      </p:sp>
      <p:sp>
        <p:nvSpPr>
          <p:cNvPr id="5" name="Footer Placeholder 4">
            <a:extLst>
              <a:ext uri="{FF2B5EF4-FFF2-40B4-BE49-F238E27FC236}">
                <a16:creationId xmlns:a16="http://schemas.microsoft.com/office/drawing/2014/main" id="{3A480575-606F-85CB-3D32-0FEB152512A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ACC1AC05-CFE5-108B-55E6-2BD211C9D220}"/>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223083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DE88A-978C-1D98-B4E9-5AA5F8C9A52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588B0DC4-9F31-205F-E698-BE35A4E312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3B47EB1-044E-877B-0415-13A0D56D75B5}"/>
              </a:ext>
            </a:extLst>
          </p:cNvPr>
          <p:cNvSpPr>
            <a:spLocks noGrp="1"/>
          </p:cNvSpPr>
          <p:nvPr>
            <p:ph type="dt" sz="half" idx="10"/>
          </p:nvPr>
        </p:nvSpPr>
        <p:spPr/>
        <p:txBody>
          <a:bodyPr/>
          <a:lstStyle/>
          <a:p>
            <a:fld id="{EB57314E-5461-40A3-8667-E86436C11CE2}" type="datetimeFigureOut">
              <a:rPr lang="en-BE" smtClean="0"/>
              <a:t>09/11/2024</a:t>
            </a:fld>
            <a:endParaRPr lang="en-BE"/>
          </a:p>
        </p:txBody>
      </p:sp>
      <p:sp>
        <p:nvSpPr>
          <p:cNvPr id="5" name="Footer Placeholder 4">
            <a:extLst>
              <a:ext uri="{FF2B5EF4-FFF2-40B4-BE49-F238E27FC236}">
                <a16:creationId xmlns:a16="http://schemas.microsoft.com/office/drawing/2014/main" id="{A0C93CA6-3E1E-F7AC-6144-A3A0114BAF4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D8E6CF6-DF82-35AD-A4B1-A7A9D188F493}"/>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55988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179AD-E413-6260-A840-3B1705E410CB}"/>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6FD6E205-1BDA-8A4D-F5D4-FDF1F2CCF10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1D7BA5C9-5CDD-A3EB-B96E-8049CCDA1F8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208D1E2A-B2E4-6E1A-2E00-D40965878FE2}"/>
              </a:ext>
            </a:extLst>
          </p:cNvPr>
          <p:cNvSpPr>
            <a:spLocks noGrp="1"/>
          </p:cNvSpPr>
          <p:nvPr>
            <p:ph type="dt" sz="half" idx="10"/>
          </p:nvPr>
        </p:nvSpPr>
        <p:spPr/>
        <p:txBody>
          <a:bodyPr/>
          <a:lstStyle/>
          <a:p>
            <a:fld id="{EB57314E-5461-40A3-8667-E86436C11CE2}" type="datetimeFigureOut">
              <a:rPr lang="en-BE" smtClean="0"/>
              <a:t>09/11/2024</a:t>
            </a:fld>
            <a:endParaRPr lang="en-BE"/>
          </a:p>
        </p:txBody>
      </p:sp>
      <p:sp>
        <p:nvSpPr>
          <p:cNvPr id="6" name="Footer Placeholder 5">
            <a:extLst>
              <a:ext uri="{FF2B5EF4-FFF2-40B4-BE49-F238E27FC236}">
                <a16:creationId xmlns:a16="http://schemas.microsoft.com/office/drawing/2014/main" id="{2A51125D-8200-8CDC-01CA-CD8EB06957CF}"/>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42C3731-B618-0407-8754-C8B50D354502}"/>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3665432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5D610-8E8A-94CF-CA47-5B62FBBC4101}"/>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80009DBB-C633-F316-FCB0-F9BC1E74F9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4C65EE2-99C9-D15B-B7F2-5893608DC46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4C717EF4-9412-1926-1943-9DC4B4466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24BC3CA-1641-60EB-7F51-AC14562107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5E69E153-7FB6-1DB8-A48D-627DA22015F1}"/>
              </a:ext>
            </a:extLst>
          </p:cNvPr>
          <p:cNvSpPr>
            <a:spLocks noGrp="1"/>
          </p:cNvSpPr>
          <p:nvPr>
            <p:ph type="dt" sz="half" idx="10"/>
          </p:nvPr>
        </p:nvSpPr>
        <p:spPr/>
        <p:txBody>
          <a:bodyPr/>
          <a:lstStyle/>
          <a:p>
            <a:fld id="{EB57314E-5461-40A3-8667-E86436C11CE2}" type="datetimeFigureOut">
              <a:rPr lang="en-BE" smtClean="0"/>
              <a:t>09/11/2024</a:t>
            </a:fld>
            <a:endParaRPr lang="en-BE"/>
          </a:p>
        </p:txBody>
      </p:sp>
      <p:sp>
        <p:nvSpPr>
          <p:cNvPr id="8" name="Footer Placeholder 7">
            <a:extLst>
              <a:ext uri="{FF2B5EF4-FFF2-40B4-BE49-F238E27FC236}">
                <a16:creationId xmlns:a16="http://schemas.microsoft.com/office/drawing/2014/main" id="{DB557194-AE0A-D1F3-01EE-335DFAF5CE5D}"/>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9E8A06C9-508D-0366-E383-CDBBDFF6E529}"/>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242723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96B2C-77A6-65A0-D8B6-3EC6B05B94D8}"/>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02CEFC16-C35D-7D5E-D99B-D05B44FB6F89}"/>
              </a:ext>
            </a:extLst>
          </p:cNvPr>
          <p:cNvSpPr>
            <a:spLocks noGrp="1"/>
          </p:cNvSpPr>
          <p:nvPr>
            <p:ph type="dt" sz="half" idx="10"/>
          </p:nvPr>
        </p:nvSpPr>
        <p:spPr/>
        <p:txBody>
          <a:bodyPr/>
          <a:lstStyle/>
          <a:p>
            <a:fld id="{EB57314E-5461-40A3-8667-E86436C11CE2}" type="datetimeFigureOut">
              <a:rPr lang="en-BE" smtClean="0"/>
              <a:t>09/11/2024</a:t>
            </a:fld>
            <a:endParaRPr lang="en-BE"/>
          </a:p>
        </p:txBody>
      </p:sp>
      <p:sp>
        <p:nvSpPr>
          <p:cNvPr id="4" name="Footer Placeholder 3">
            <a:extLst>
              <a:ext uri="{FF2B5EF4-FFF2-40B4-BE49-F238E27FC236}">
                <a16:creationId xmlns:a16="http://schemas.microsoft.com/office/drawing/2014/main" id="{AA328685-CCC8-FF7C-5E9B-67AB1DE35F7B}"/>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FF66E749-5167-3CF8-C181-6AB42903E9D3}"/>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236537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E11961-8E02-56EE-2EF1-E687ED1884C5}"/>
              </a:ext>
            </a:extLst>
          </p:cNvPr>
          <p:cNvSpPr>
            <a:spLocks noGrp="1"/>
          </p:cNvSpPr>
          <p:nvPr>
            <p:ph type="dt" sz="half" idx="10"/>
          </p:nvPr>
        </p:nvSpPr>
        <p:spPr/>
        <p:txBody>
          <a:bodyPr/>
          <a:lstStyle/>
          <a:p>
            <a:fld id="{EB57314E-5461-40A3-8667-E86436C11CE2}" type="datetimeFigureOut">
              <a:rPr lang="en-BE" smtClean="0"/>
              <a:t>09/11/2024</a:t>
            </a:fld>
            <a:endParaRPr lang="en-BE"/>
          </a:p>
        </p:txBody>
      </p:sp>
      <p:sp>
        <p:nvSpPr>
          <p:cNvPr id="3" name="Footer Placeholder 2">
            <a:extLst>
              <a:ext uri="{FF2B5EF4-FFF2-40B4-BE49-F238E27FC236}">
                <a16:creationId xmlns:a16="http://schemas.microsoft.com/office/drawing/2014/main" id="{0E44F53D-FE38-4D16-7227-678E1FA2BB58}"/>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88007438-27E7-1BD1-2C0F-30837B49F48D}"/>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102438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179A-407C-3A68-AF51-8BA6CD5980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B90F6796-5D7F-8375-2F3D-2BAE601359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C42C9F74-4F54-7E7C-3EBB-439665ADD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E26575-5437-C97E-B687-DE2622DCD785}"/>
              </a:ext>
            </a:extLst>
          </p:cNvPr>
          <p:cNvSpPr>
            <a:spLocks noGrp="1"/>
          </p:cNvSpPr>
          <p:nvPr>
            <p:ph type="dt" sz="half" idx="10"/>
          </p:nvPr>
        </p:nvSpPr>
        <p:spPr/>
        <p:txBody>
          <a:bodyPr/>
          <a:lstStyle/>
          <a:p>
            <a:fld id="{EB57314E-5461-40A3-8667-E86436C11CE2}" type="datetimeFigureOut">
              <a:rPr lang="en-BE" smtClean="0"/>
              <a:t>09/11/2024</a:t>
            </a:fld>
            <a:endParaRPr lang="en-BE"/>
          </a:p>
        </p:txBody>
      </p:sp>
      <p:sp>
        <p:nvSpPr>
          <p:cNvPr id="6" name="Footer Placeholder 5">
            <a:extLst>
              <a:ext uri="{FF2B5EF4-FFF2-40B4-BE49-F238E27FC236}">
                <a16:creationId xmlns:a16="http://schemas.microsoft.com/office/drawing/2014/main" id="{32888725-7086-0981-9690-AC33C77988F5}"/>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4B675981-6C22-8178-2CFC-E57BC013B1D0}"/>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357090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683CC-A4A9-BAED-485C-4BD21BC349C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670AB3BD-6F0A-9BBF-7D95-151D5F0CA5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D4D0EA09-37FE-FCCF-8905-C7CD38344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030F583-291D-7A36-E050-4AA553166C90}"/>
              </a:ext>
            </a:extLst>
          </p:cNvPr>
          <p:cNvSpPr>
            <a:spLocks noGrp="1"/>
          </p:cNvSpPr>
          <p:nvPr>
            <p:ph type="dt" sz="half" idx="10"/>
          </p:nvPr>
        </p:nvSpPr>
        <p:spPr/>
        <p:txBody>
          <a:bodyPr/>
          <a:lstStyle/>
          <a:p>
            <a:fld id="{EB57314E-5461-40A3-8667-E86436C11CE2}" type="datetimeFigureOut">
              <a:rPr lang="en-BE" smtClean="0"/>
              <a:t>09/11/2024</a:t>
            </a:fld>
            <a:endParaRPr lang="en-BE"/>
          </a:p>
        </p:txBody>
      </p:sp>
      <p:sp>
        <p:nvSpPr>
          <p:cNvPr id="6" name="Footer Placeholder 5">
            <a:extLst>
              <a:ext uri="{FF2B5EF4-FFF2-40B4-BE49-F238E27FC236}">
                <a16:creationId xmlns:a16="http://schemas.microsoft.com/office/drawing/2014/main" id="{59A1B70F-DBBA-5775-CD6B-59C43D79F066}"/>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09641FA-9BD0-001E-64AC-BCD714398778}"/>
              </a:ext>
            </a:extLst>
          </p:cNvPr>
          <p:cNvSpPr>
            <a:spLocks noGrp="1"/>
          </p:cNvSpPr>
          <p:nvPr>
            <p:ph type="sldNum" sz="quarter" idx="12"/>
          </p:nvPr>
        </p:nvSpPr>
        <p:spPr/>
        <p:txBody>
          <a:bodyPr/>
          <a:lstStyle/>
          <a:p>
            <a:fld id="{BDCEB324-C92C-4139-B920-A8300FA957CA}" type="slidenum">
              <a:rPr lang="en-BE" smtClean="0"/>
              <a:t>‹#›</a:t>
            </a:fld>
            <a:endParaRPr lang="en-BE"/>
          </a:p>
        </p:txBody>
      </p:sp>
    </p:spTree>
    <p:extLst>
      <p:ext uri="{BB962C8B-B14F-4D97-AF65-F5344CB8AC3E}">
        <p14:creationId xmlns:p14="http://schemas.microsoft.com/office/powerpoint/2010/main" val="341673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B21D1A-41E4-92D5-A43F-9ECD8AEE5D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Κάντε κλικ για να επεξεργαστείτε το στυλ του κύριου τίτλου</a:t>
            </a:r>
            <a:endParaRPr lang="en-BE"/>
          </a:p>
        </p:txBody>
      </p:sp>
      <p:sp>
        <p:nvSpPr>
          <p:cNvPr id="3" name="Text Placeholder 2">
            <a:extLst>
              <a:ext uri="{FF2B5EF4-FFF2-40B4-BE49-F238E27FC236}">
                <a16:creationId xmlns:a16="http://schemas.microsoft.com/office/drawing/2014/main" id="{6D9BA60C-458A-1D89-7223-BAFA52E62C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Κάντε κλικ για να επεξεργαστείτε τα στυλ κύριου κειμένου</a:t>
            </a:r>
          </a:p>
          <a:p>
            <a:pPr lvl="1"/>
            <a:r>
              <a:rPr lang="en-GB"/>
              <a:t>Δεύτερο επίπεδο</a:t>
            </a:r>
          </a:p>
          <a:p>
            <a:pPr lvl="2"/>
            <a:r>
              <a:rPr lang="en-GB"/>
              <a:t>Τρίτο επίπεδο</a:t>
            </a:r>
          </a:p>
          <a:p>
            <a:pPr lvl="3"/>
            <a:r>
              <a:rPr lang="en-GB"/>
              <a:t>Τέταρτο επίπεδο</a:t>
            </a:r>
          </a:p>
          <a:p>
            <a:pPr lvl="4"/>
            <a:r>
              <a:rPr lang="en-GB"/>
              <a:t>Πέμπτο επίπεδο</a:t>
            </a:r>
            <a:endParaRPr lang="en-BE"/>
          </a:p>
        </p:txBody>
      </p:sp>
      <p:sp>
        <p:nvSpPr>
          <p:cNvPr id="4" name="Date Placeholder 3">
            <a:extLst>
              <a:ext uri="{FF2B5EF4-FFF2-40B4-BE49-F238E27FC236}">
                <a16:creationId xmlns:a16="http://schemas.microsoft.com/office/drawing/2014/main" id="{BC57CC72-1696-8EFC-C5FF-88F7EB6742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57314E-5461-40A3-8667-E86436C11CE2}" type="datetimeFigureOut">
              <a:rPr lang="en-BE" smtClean="0"/>
              <a:t>09/11/2024</a:t>
            </a:fld>
            <a:endParaRPr lang="en-BE"/>
          </a:p>
        </p:txBody>
      </p:sp>
      <p:sp>
        <p:nvSpPr>
          <p:cNvPr id="5" name="Footer Placeholder 4">
            <a:extLst>
              <a:ext uri="{FF2B5EF4-FFF2-40B4-BE49-F238E27FC236}">
                <a16:creationId xmlns:a16="http://schemas.microsoft.com/office/drawing/2014/main" id="{016316B8-5691-08F8-3D48-782E938A33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D4EA9A95-4406-8274-B4AC-593CE97E38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CEB324-C92C-4139-B920-A8300FA957CA}" type="slidenum">
              <a:rPr lang="en-BE" smtClean="0"/>
              <a:t>‹#›</a:t>
            </a:fld>
            <a:endParaRPr lang="en-BE"/>
          </a:p>
        </p:txBody>
      </p:sp>
    </p:spTree>
    <p:extLst>
      <p:ext uri="{BB962C8B-B14F-4D97-AF65-F5344CB8AC3E}">
        <p14:creationId xmlns:p14="http://schemas.microsoft.com/office/powerpoint/2010/main" val="2925184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microsoft.com/it-it/microsoft-teams/log-in" TargetMode="External"/><Relationship Id="rId5" Type="http://schemas.openxmlformats.org/officeDocument/2006/relationships/hyperlink" Target="https://sites.google.com/view/classroom-workspace/login_4"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png"/><Relationship Id="rId7"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labster.com/" TargetMode="External"/><Relationship Id="rId5" Type="http://schemas.openxmlformats.org/officeDocument/2006/relationships/hyperlink" Target="https://simbound.com/"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codecademy.com/?g_network=g&amp;g_productchannel=&amp;g_adid=528849219280&amp;g_locinterest=&amp;g_keyword=codecademy&amp;g_acctid=243-039-7011&amp;g_adtype=&amp;g_keywordid=kwd-41065460761&amp;g_ifcreative=&amp;g_campaign=account&amp;g_locphysical=9195850&amp;g_adgroupid=70492864474&amp;g_productid=&amp;g_source=%7bsourceid%7d&amp;g_merchantid=&amp;g_placement=&amp;g_partition=&amp;g_campaignid=1726903838&amp;g_ifproduct=&amp;utm_id=t_kwd-41065460761:ag_70492864474:cp_1726903838:n_g:d_c&amp;utm_source=google&amp;utm_medium=paid-search&amp;utm_term=codecademy&amp;utm_campaign=INTL_Brand_Exact&amp;utm_content=528849219280&amp;g_adtype=search&amp;g_acctid=243-039-7011&amp;gad_source=1&amp;gclid=Cj0KCQjw4Oe4BhCcARIsADQ0cskXrW0-QGiDZKj9fE8JzQ_n8P54QhnO4hO2ySt7Xf7euqP4rn2L9l8aApDEEALw_wcB" TargetMode="External"/><Relationship Id="rId5" Type="http://schemas.openxmlformats.org/officeDocument/2006/relationships/hyperlink" Target="https://www.instructables.com/"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hyperlink" Target="https://www.autodesk.com/it/products/autocad/overview?term=1-YEAR&amp;tab=subscription"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teachfloor.com/blog/best-collaborative-learning-tools-2022" TargetMode="External"/><Relationship Id="rId5" Type="http://schemas.openxmlformats.org/officeDocument/2006/relationships/image" Target="../media/image36.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png"/><Relationship Id="rId9" Type="http://schemas.microsoft.com/office/2007/relationships/diagramDrawing" Target="../diagrams/drawing6.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10" Type="http://schemas.openxmlformats.org/officeDocument/2006/relationships/image" Target="../media/image3.png"/><Relationship Id="rId4" Type="http://schemas.openxmlformats.org/officeDocument/2006/relationships/image" Target="../media/image39.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s://www.simbound.com/" TargetMode="External"/><Relationship Id="rId3" Type="http://schemas.openxmlformats.org/officeDocument/2006/relationships/image" Target="../media/image1.png"/><Relationship Id="rId7" Type="http://schemas.openxmlformats.org/officeDocument/2006/relationships/hyperlink" Target="https://www.microsoft.com/en/microsoft-team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classroom.google.com/"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labster.co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coursera.org/" TargetMode="External"/><Relationship Id="rId3" Type="http://schemas.openxmlformats.org/officeDocument/2006/relationships/image" Target="../media/image1.png"/><Relationship Id="rId7" Type="http://schemas.openxmlformats.org/officeDocument/2006/relationships/hyperlink" Target="https://www.codecademy.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instructables.com/" TargetMode="External"/><Relationship Id="rId5" Type="http://schemas.openxmlformats.org/officeDocument/2006/relationships/image" Target="../media/image3.png"/><Relationship Id="rId10" Type="http://schemas.openxmlformats.org/officeDocument/2006/relationships/hyperlink" Target="https://www.thinglink.com/" TargetMode="External"/><Relationship Id="rId4" Type="http://schemas.openxmlformats.org/officeDocument/2006/relationships/image" Target="../media/image2.png"/><Relationship Id="rId9" Type="http://schemas.openxmlformats.org/officeDocument/2006/relationships/hyperlink" Target="https://www.udemy.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png"/><Relationship Id="rId7" Type="http://schemas.openxmlformats.org/officeDocument/2006/relationships/diagramLayout" Target="../diagrams/layout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4.xml"/><Relationship Id="rId5" Type="http://schemas.openxmlformats.org/officeDocument/2006/relationships/image" Target="../media/image22.png"/><Relationship Id="rId10" Type="http://schemas.microsoft.com/office/2007/relationships/diagramDrawing" Target="../diagrams/drawing4.xml"/><Relationship Id="rId4" Type="http://schemas.openxmlformats.org/officeDocument/2006/relationships/image" Target="../media/image3.png"/><Relationship Id="rId9"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pn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1" y="1975715"/>
            <a:ext cx="6213764" cy="3077766"/>
          </a:xfrm>
          <a:prstGeom prst="rect">
            <a:avLst/>
          </a:prstGeom>
        </p:spPr>
        <p:txBody>
          <a:bodyPr wrap="square" lIns="0" tIns="0" rIns="0" bIns="0" rtlCol="0" anchor="t">
            <a:spAutoFit/>
          </a:bodyPr>
          <a:lstStyle/>
          <a:p>
            <a:pPr defTabSz="609630"/>
            <a:r>
              <a:rPr lang="en-GB" sz="2400" b="1" spc="-68" dirty="0">
                <a:solidFill>
                  <a:srgbClr val="FB8709"/>
                </a:solidFill>
                <a:latin typeface="HK Grotesk Bold"/>
              </a:rPr>
              <a:t>Ενότητα 5: Τεχνολογικά εργαλεία για την ανεστραμμένη τάξη</a:t>
            </a:r>
          </a:p>
          <a:p>
            <a:r>
              <a:rPr lang="el-GR" sz="3200" b="1" spc="-58" dirty="0">
                <a:solidFill>
                  <a:srgbClr val="053249"/>
                </a:solidFill>
                <a:latin typeface="HK Grotesk Bold"/>
              </a:rPr>
              <a:t>Μάθημα </a:t>
            </a:r>
            <a:r>
              <a:rPr lang="en-US" sz="3200" b="1" spc="-58" dirty="0">
                <a:solidFill>
                  <a:srgbClr val="053249"/>
                </a:solidFill>
                <a:latin typeface="HK Grotesk Bold"/>
              </a:rPr>
              <a:t>4</a:t>
            </a:r>
            <a:r>
              <a:rPr lang="el-GR" sz="3200" b="1" spc="-58" dirty="0">
                <a:solidFill>
                  <a:srgbClr val="053249"/>
                </a:solidFill>
                <a:latin typeface="HK Grotesk Bold"/>
              </a:rPr>
              <a:t> - </a:t>
            </a:r>
            <a:r>
              <a:rPr lang="en-US" sz="3200" b="1" spc="-58" dirty="0">
                <a:solidFill>
                  <a:srgbClr val="053249"/>
                </a:solidFill>
                <a:latin typeface="HK Grotesk Bold"/>
              </a:rPr>
              <a:t> </a:t>
            </a:r>
            <a:r>
              <a:rPr lang="en-US" sz="3200" b="1" spc="-58" dirty="0" err="1">
                <a:solidFill>
                  <a:srgbClr val="053249"/>
                </a:solidFill>
                <a:latin typeface="HK Grotesk Bold"/>
              </a:rPr>
              <a:t>Δι</a:t>
            </a:r>
            <a:r>
              <a:rPr lang="en-US" sz="3200" b="1" spc="-58" dirty="0">
                <a:solidFill>
                  <a:srgbClr val="053249"/>
                </a:solidFill>
                <a:latin typeface="HK Grotesk Bold"/>
              </a:rPr>
              <a:t>αδραστικές πλατφόρμες για συνεργασία και </a:t>
            </a:r>
            <a:r>
              <a:rPr lang="el-GR" sz="3200" b="1" spc="-58">
                <a:solidFill>
                  <a:srgbClr val="053249"/>
                </a:solidFill>
                <a:latin typeface="HK Grotesk Bold"/>
              </a:rPr>
              <a:t>αφοσίωση</a:t>
            </a:r>
            <a:endParaRPr lang="en-US" sz="3200" b="1" spc="-58" dirty="0">
              <a:solidFill>
                <a:srgbClr val="053249"/>
              </a:solidFill>
              <a:latin typeface="HK Grotesk Bold"/>
            </a:endParaRPr>
          </a:p>
          <a:p>
            <a:endParaRPr lang="en-US" sz="2400" b="1" dirty="0"/>
          </a:p>
          <a:p>
            <a:endParaRPr lang="en-US" sz="3200" b="1" spc="-58" dirty="0">
              <a:solidFill>
                <a:srgbClr val="053249"/>
              </a:solidFill>
              <a:latin typeface="HK Grotesk Bold"/>
            </a:endParaRPr>
          </a:p>
        </p:txBody>
      </p:sp>
      <p:grpSp>
        <p:nvGrpSpPr>
          <p:cNvPr id="3" name="Group 3"/>
          <p:cNvGrpSpPr/>
          <p:nvPr/>
        </p:nvGrpSpPr>
        <p:grpSpPr>
          <a:xfrm rot="-10800000">
            <a:off x="6449256" y="-1280146"/>
            <a:ext cx="6870225" cy="6841373"/>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endParaRPr lang="en-BE" sz="1200"/>
            </a:p>
          </p:txBody>
        </p:sp>
      </p:grpSp>
      <p:grpSp>
        <p:nvGrpSpPr>
          <p:cNvPr id="5" name="Group 5"/>
          <p:cNvGrpSpPr/>
          <p:nvPr/>
        </p:nvGrpSpPr>
        <p:grpSpPr>
          <a:xfrm rot="-5400000">
            <a:off x="9052865" y="3449200"/>
            <a:ext cx="3367126" cy="3450475"/>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endParaRPr lang="en-BE" sz="1200"/>
            </a:p>
          </p:txBody>
        </p:sp>
      </p:grpSp>
      <p:sp>
        <p:nvSpPr>
          <p:cNvPr id="7" name="Freeform 7"/>
          <p:cNvSpPr/>
          <p:nvPr/>
        </p:nvSpPr>
        <p:spPr>
          <a:xfrm>
            <a:off x="456859" y="4335335"/>
            <a:ext cx="2244904" cy="2244904"/>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endParaRPr lang="en-BE" sz="1200"/>
          </a:p>
        </p:txBody>
      </p:sp>
      <p:sp>
        <p:nvSpPr>
          <p:cNvPr id="8" name="Freeform 8"/>
          <p:cNvSpPr/>
          <p:nvPr/>
        </p:nvSpPr>
        <p:spPr>
          <a:xfrm>
            <a:off x="456859" y="5974174"/>
            <a:ext cx="2495010" cy="673653"/>
          </a:xfrm>
          <a:custGeom>
            <a:avLst/>
            <a:gdLst/>
            <a:ahLst/>
            <a:cxnLst/>
            <a:rect l="l" t="t" r="r" b="b"/>
            <a:pathLst>
              <a:path w="3742515" h="1010479">
                <a:moveTo>
                  <a:pt x="0" y="0"/>
                </a:moveTo>
                <a:lnTo>
                  <a:pt x="3742515" y="0"/>
                </a:lnTo>
                <a:lnTo>
                  <a:pt x="3742515" y="1010479"/>
                </a:lnTo>
                <a:lnTo>
                  <a:pt x="0" y="1010479"/>
                </a:lnTo>
                <a:lnTo>
                  <a:pt x="0" y="0"/>
                </a:lnTo>
                <a:close/>
              </a:path>
            </a:pathLst>
          </a:custGeom>
          <a:blipFill>
            <a:blip r:embed="rId3"/>
            <a:stretch>
              <a:fillRect/>
            </a:stretch>
          </a:blipFill>
        </p:spPr>
        <p:txBody>
          <a:bodyPr/>
          <a:lstStyle/>
          <a:p>
            <a:endParaRPr lang="en-BE" sz="1200"/>
          </a:p>
        </p:txBody>
      </p:sp>
      <p:sp>
        <p:nvSpPr>
          <p:cNvPr id="9" name="TextBox 9"/>
          <p:cNvSpPr txBox="1"/>
          <p:nvPr/>
        </p:nvSpPr>
        <p:spPr>
          <a:xfrm>
            <a:off x="685800" y="1000921"/>
            <a:ext cx="7530167" cy="696473"/>
          </a:xfrm>
          <a:prstGeom prst="rect">
            <a:avLst/>
          </a:prstGeom>
        </p:spPr>
        <p:txBody>
          <a:bodyPr lIns="0" tIns="0" rIns="0" bIns="0" rtlCol="0" anchor="t">
            <a:spAutoFit/>
          </a:bodyPr>
          <a:lstStyle/>
          <a:p>
            <a:pPr>
              <a:lnSpc>
                <a:spcPts val="2823"/>
              </a:lnSpc>
            </a:pPr>
            <a:r>
              <a:rPr lang="en-US" sz="2333">
                <a:solidFill>
                  <a:srgbClr val="053249"/>
                </a:solidFill>
                <a:latin typeface="HK Grotesk"/>
              </a:rPr>
              <a:t>CollaboratiVET Πρόγραμμα σπουδών για καθηγητές/εκπαιδευτές/εκπαιδευτικούς ΕΕΚ </a:t>
            </a:r>
          </a:p>
        </p:txBody>
      </p:sp>
      <p:sp>
        <p:nvSpPr>
          <p:cNvPr id="12" name="TextBox 12"/>
          <p:cNvSpPr txBox="1"/>
          <p:nvPr/>
        </p:nvSpPr>
        <p:spPr>
          <a:xfrm>
            <a:off x="2826815" y="5865198"/>
            <a:ext cx="4480421" cy="842025"/>
          </a:xfrm>
          <a:prstGeom prst="rect">
            <a:avLst/>
          </a:prstGeom>
        </p:spPr>
        <p:txBody>
          <a:bodyPr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8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pic>
        <p:nvPicPr>
          <p:cNvPr id="14" name="Picture 13">
            <a:extLst>
              <a:ext uri="{FF2B5EF4-FFF2-40B4-BE49-F238E27FC236}">
                <a16:creationId xmlns:a16="http://schemas.microsoft.com/office/drawing/2014/main" id="{EC613D9D-FA7F-53E6-0BE7-6B630ABDB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5878" y="6453255"/>
            <a:ext cx="698413" cy="253968"/>
          </a:xfrm>
          <a:prstGeom prst="rect">
            <a:avLst/>
          </a:prstGeom>
        </p:spPr>
      </p:pic>
      <p:pic>
        <p:nvPicPr>
          <p:cNvPr id="15" name="Picture 14" descr="A group of people sitting at a table&#10;&#10;Description automatically generated">
            <a:extLst>
              <a:ext uri="{FF2B5EF4-FFF2-40B4-BE49-F238E27FC236}">
                <a16:creationId xmlns:a16="http://schemas.microsoft.com/office/drawing/2014/main" id="{8677E77C-2509-BF21-9D33-8FC247A0048A}"/>
              </a:ext>
            </a:extLst>
          </p:cNvPr>
          <p:cNvPicPr>
            <a:picLocks noChangeAspect="1"/>
          </p:cNvPicPr>
          <p:nvPr/>
        </p:nvPicPr>
        <p:blipFill>
          <a:blip r:embed="rId5"/>
          <a:srcRect r="59736" b="14882"/>
          <a:stretch/>
        </p:blipFill>
        <p:spPr>
          <a:xfrm>
            <a:off x="7222948" y="667909"/>
            <a:ext cx="4242930" cy="50453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339018" y="259870"/>
            <a:ext cx="10790669"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Πλατφόρμες συνεργασίας</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572845" y="1462106"/>
            <a:ext cx="8467345" cy="568682"/>
          </a:xfrm>
          <a:prstGeom prst="rect">
            <a:avLst/>
          </a:prstGeom>
        </p:spPr>
        <p:txBody>
          <a:bodyPr wrap="square" lIns="0" tIns="0" rIns="0" bIns="0" rtlCol="0" anchor="t">
            <a:spAutoFit/>
          </a:bodyPr>
          <a:lstStyle/>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Πλατφόρμες συνεργασίας όπως </a:t>
            </a:r>
            <a:r>
              <a:rPr lang="en-US" sz="1400" dirty="0">
                <a:solidFill>
                  <a:srgbClr val="121212"/>
                </a:solidFill>
                <a:latin typeface="Arial"/>
                <a:ea typeface="Arial"/>
                <a:cs typeface="Arial"/>
                <a:sym typeface="Arial"/>
                <a:hlinkClick r:id="rId5"/>
              </a:rPr>
              <a:t>το Google Classroom </a:t>
            </a:r>
            <a:r>
              <a:rPr lang="en-US" sz="1400" dirty="0">
                <a:solidFill>
                  <a:srgbClr val="121212"/>
                </a:solidFill>
                <a:latin typeface="Arial"/>
                <a:ea typeface="Arial"/>
                <a:cs typeface="Arial"/>
                <a:sym typeface="Arial"/>
              </a:rPr>
              <a:t>και το </a:t>
            </a:r>
            <a:r>
              <a:rPr lang="en-US" sz="1400" dirty="0">
                <a:solidFill>
                  <a:srgbClr val="121212"/>
                </a:solidFill>
                <a:latin typeface="Arial"/>
                <a:ea typeface="Arial"/>
                <a:cs typeface="Arial"/>
                <a:sym typeface="Arial"/>
                <a:hlinkClick r:id="rId6"/>
              </a:rPr>
              <a:t>Microsoft Teams </a:t>
            </a:r>
            <a:r>
              <a:rPr lang="en-US" sz="1400" dirty="0">
                <a:solidFill>
                  <a:srgbClr val="121212"/>
                </a:solidFill>
                <a:latin typeface="Arial"/>
                <a:ea typeface="Arial"/>
                <a:cs typeface="Arial"/>
                <a:sym typeface="Arial"/>
              </a:rPr>
              <a:t>φέρνουν επανάσταση στην εκπαιδευτική αλληλεπίδραση  </a:t>
            </a:r>
          </a:p>
        </p:txBody>
      </p:sp>
      <p:pic>
        <p:nvPicPr>
          <p:cNvPr id="6" name="Picture 2" descr="Image result for google classroom">
            <a:extLst>
              <a:ext uri="{FF2B5EF4-FFF2-40B4-BE49-F238E27FC236}">
                <a16:creationId xmlns:a16="http://schemas.microsoft.com/office/drawing/2014/main" id="{049DE6CC-F0D3-4215-795C-C980D73824D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624" t="14882" r="4745" b="20660"/>
          <a:stretch/>
        </p:blipFill>
        <p:spPr bwMode="auto">
          <a:xfrm>
            <a:off x="512911" y="2193251"/>
            <a:ext cx="1792485" cy="13141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icrosoft Teams | Thomas-Krenn.AG">
            <a:extLst>
              <a:ext uri="{FF2B5EF4-FFF2-40B4-BE49-F238E27FC236}">
                <a16:creationId xmlns:a16="http://schemas.microsoft.com/office/drawing/2014/main" id="{1C0C93C1-E6BE-1935-445E-856263A03992}"/>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236303" y="3799188"/>
            <a:ext cx="2182620" cy="17050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3">
            <a:extLst>
              <a:ext uri="{FF2B5EF4-FFF2-40B4-BE49-F238E27FC236}">
                <a16:creationId xmlns:a16="http://schemas.microsoft.com/office/drawing/2014/main" id="{0BFFBF24-5A3B-F4E8-52B7-5400DD4B7A47}"/>
              </a:ext>
            </a:extLst>
          </p:cNvPr>
          <p:cNvSpPr txBox="1"/>
          <p:nvPr/>
        </p:nvSpPr>
        <p:spPr>
          <a:xfrm>
            <a:off x="2355272" y="1994194"/>
            <a:ext cx="8891151"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Google Classroom</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Περιγραφή: που επιτρέπει στους εκπαιδευτικούς να διανέμουν εργασίες, να δίνουν ανατροφοδότηση και να διαχειρίζονται τις δραστηριότητες της τάξης.</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Περίπτωση χρήσης VET: Οι μαθητές σε ένα μάθημα κατασκευών συνεργάζονται σε έργα σχεδιασμού υποβάλλοντας σχέδια, παρέχοντας ανατροφοδότηση από ομότιμους και αποκτώντας πρόσβαση σε κοινόχρηστους πόρους, όπως εκπαιδευτικά βίντεο και οδηγίες ασφαλείας.</a:t>
            </a:r>
            <a:endParaRPr lang="en-US" sz="1400" dirty="0">
              <a:solidFill>
                <a:srgbClr val="121212"/>
              </a:solidFill>
              <a:latin typeface="Arial"/>
              <a:ea typeface="Arial"/>
              <a:cs typeface="Arial"/>
              <a:sym typeface="Arial"/>
            </a:endParaRPr>
          </a:p>
        </p:txBody>
      </p:sp>
      <p:sp>
        <p:nvSpPr>
          <p:cNvPr id="13" name="TextBox 3">
            <a:extLst>
              <a:ext uri="{FF2B5EF4-FFF2-40B4-BE49-F238E27FC236}">
                <a16:creationId xmlns:a16="http://schemas.microsoft.com/office/drawing/2014/main" id="{BBA5E447-EE05-781D-692C-4E678A2A5BBE}"/>
              </a:ext>
            </a:extLst>
          </p:cNvPr>
          <p:cNvSpPr txBox="1"/>
          <p:nvPr/>
        </p:nvSpPr>
        <p:spPr>
          <a:xfrm>
            <a:off x="2355272" y="3914941"/>
            <a:ext cx="8891151"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Microsoft Teams</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Περιγραφή: Ένα εργαλείο συνεργασίας και επικοινωνίας που υποστηρίζει κοινή χρήση αρχείων, ανταλλαγή μηνυμάτων σε πραγματικό χρόνο και συναντήσεις με βίντεο.</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Περίπτωση χρήσης VET: Οι σπουδαστές ξενοδοχειακών επιχειρήσεων χρησιμοποιούν το Teams για να σχεδιάσουν και να διαχειριστούν ένα έργο εκδήλωσης, οργανώνοντας εργασίες, ανταλλάσσοντας έγγραφα και πραγματοποιώντας εικονικές ομαδικές συναντήσεις.</a:t>
            </a:r>
            <a:endParaRPr lang="en-US" sz="1400" dirty="0">
              <a:solidFill>
                <a:srgbClr val="121212"/>
              </a:solidFill>
              <a:latin typeface="Arial"/>
              <a:ea typeface="Arial"/>
              <a:cs typeface="Arial"/>
              <a:sym typeface="Arial"/>
            </a:endParaRPr>
          </a:p>
        </p:txBody>
      </p:sp>
      <p:sp>
        <p:nvSpPr>
          <p:cNvPr id="17" name="TextBox 13">
            <a:extLst>
              <a:ext uri="{FF2B5EF4-FFF2-40B4-BE49-F238E27FC236}">
                <a16:creationId xmlns:a16="http://schemas.microsoft.com/office/drawing/2014/main" id="{141D49C8-7C3C-12B4-7614-BF7E054F0C5C}"/>
              </a:ext>
            </a:extLst>
          </p:cNvPr>
          <p:cNvSpPr txBox="1"/>
          <p:nvPr/>
        </p:nvSpPr>
        <p:spPr>
          <a:xfrm>
            <a:off x="3437847" y="5932235"/>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118481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44BB3-DADE-4B13-59CD-1BAC4E8DFEA1}"/>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052C6E7-B6F9-98A0-0D0D-C3606DCA3877}"/>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27C16F72-82C6-F615-BD63-F8509854AAE8}"/>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77282B55-A70A-98BB-4C7B-1D026F65CEE4}"/>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82AEB179-88E9-C4DE-94EA-46D0DDF770BD}"/>
              </a:ext>
            </a:extLst>
          </p:cNvPr>
          <p:cNvSpPr txBox="1"/>
          <p:nvPr/>
        </p:nvSpPr>
        <p:spPr>
          <a:xfrm>
            <a:off x="339018" y="259870"/>
            <a:ext cx="10790669"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Πλατφόρμες συνεργασίας</a:t>
            </a: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AB14B0CF-8B17-0A7D-85F6-BDA50BFB4920}"/>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92A9C726-6113-8E21-E456-0ED3E81C79C3}"/>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66FE858A-C1C6-88AA-A9FF-78B41BD663A8}"/>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C44B7689-7657-B339-8B3E-A333BA0C46DF}"/>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C69CA1A0-198A-690A-A26E-DFAD4903E2B1}"/>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C50BB6A7-AE8F-F25C-6F21-C9EBA542DA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2" name="TextBox 3">
            <a:extLst>
              <a:ext uri="{FF2B5EF4-FFF2-40B4-BE49-F238E27FC236}">
                <a16:creationId xmlns:a16="http://schemas.microsoft.com/office/drawing/2014/main" id="{683E9EAF-DAB7-877B-23AC-C402C980453A}"/>
              </a:ext>
            </a:extLst>
          </p:cNvPr>
          <p:cNvSpPr txBox="1"/>
          <p:nvPr/>
        </p:nvSpPr>
        <p:spPr>
          <a:xfrm>
            <a:off x="2413642" y="1640312"/>
            <a:ext cx="8891151"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Slack</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Περιγραφή: Μια πλατφόρμα για οργανωμένη επικοινωνία με κανάλια για διαφορετικά θέματα, ανταλλαγή μηνυμάτων σε πραγματικό χρόνο και κοινή χρήση αρχείων.</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Περίπτωση χρήσης VET: π.χ. διάγνωση, τεχνικές επισκευής) και μοιράζονται ενημερώσεις, συμβουλές αντιμετώπισης προβλημάτων και προγράμματα συντήρησης.</a:t>
            </a:r>
            <a:endParaRPr lang="en-US" sz="1400" dirty="0">
              <a:solidFill>
                <a:srgbClr val="121212"/>
              </a:solidFill>
              <a:latin typeface="Arial"/>
              <a:ea typeface="Arial"/>
              <a:cs typeface="Arial"/>
              <a:sym typeface="Arial"/>
            </a:endParaRPr>
          </a:p>
        </p:txBody>
      </p:sp>
      <p:sp>
        <p:nvSpPr>
          <p:cNvPr id="13" name="TextBox 3">
            <a:extLst>
              <a:ext uri="{FF2B5EF4-FFF2-40B4-BE49-F238E27FC236}">
                <a16:creationId xmlns:a16="http://schemas.microsoft.com/office/drawing/2014/main" id="{949F5022-F3E7-3C2D-DF02-16B079CAC007}"/>
              </a:ext>
            </a:extLst>
          </p:cNvPr>
          <p:cNvSpPr txBox="1"/>
          <p:nvPr/>
        </p:nvSpPr>
        <p:spPr>
          <a:xfrm>
            <a:off x="2397222" y="3477869"/>
            <a:ext cx="8891151"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Trello</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Περιγραφή: Ένα οπτικό εργαλείο διαχείρισης έργων που χρησιμοποιεί πίνακες, λίστες και κάρτες για την οργάνωση των εργασιών και την παρακολούθηση της προόδου.</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Περίπτωση χρήσης VET: Ολοκληρώθηκε: Οι φοιτητές συγκολλητών χρησιμοποιούν το Trello για να διαχειριστούν ένα ομαδικό έργο, χωρίζοντας τις εργασίες σε "Να γίνουν", "Σε εξέλιξη" και "Ολοκληρώθηκε", αναθέτοντας ευθύνες και παρακολουθώντας τα ορόσημα.</a:t>
            </a:r>
            <a:endParaRPr lang="en-US" sz="1400" dirty="0">
              <a:solidFill>
                <a:srgbClr val="121212"/>
              </a:solidFill>
              <a:latin typeface="Arial"/>
              <a:ea typeface="Arial"/>
              <a:cs typeface="Arial"/>
              <a:sym typeface="Arial"/>
            </a:endParaRPr>
          </a:p>
        </p:txBody>
      </p:sp>
      <p:pic>
        <p:nvPicPr>
          <p:cNvPr id="18" name="Picture 17">
            <a:extLst>
              <a:ext uri="{FF2B5EF4-FFF2-40B4-BE49-F238E27FC236}">
                <a16:creationId xmlns:a16="http://schemas.microsoft.com/office/drawing/2014/main" id="{B53ECFF8-1858-67C9-96D3-B89FD819DF25}"/>
              </a:ext>
            </a:extLst>
          </p:cNvPr>
          <p:cNvPicPr>
            <a:picLocks noChangeAspect="1"/>
          </p:cNvPicPr>
          <p:nvPr/>
        </p:nvPicPr>
        <p:blipFill>
          <a:blip r:embed="rId5"/>
          <a:stretch>
            <a:fillRect/>
          </a:stretch>
        </p:blipFill>
        <p:spPr>
          <a:xfrm>
            <a:off x="261589" y="1900844"/>
            <a:ext cx="1951514" cy="857537"/>
          </a:xfrm>
          <a:prstGeom prst="rect">
            <a:avLst/>
          </a:prstGeom>
        </p:spPr>
      </p:pic>
      <p:pic>
        <p:nvPicPr>
          <p:cNvPr id="20" name="Picture 19">
            <a:extLst>
              <a:ext uri="{FF2B5EF4-FFF2-40B4-BE49-F238E27FC236}">
                <a16:creationId xmlns:a16="http://schemas.microsoft.com/office/drawing/2014/main" id="{968D9AC9-92EF-A78C-E707-008F0E672BDA}"/>
              </a:ext>
            </a:extLst>
          </p:cNvPr>
          <p:cNvPicPr>
            <a:picLocks noChangeAspect="1"/>
          </p:cNvPicPr>
          <p:nvPr/>
        </p:nvPicPr>
        <p:blipFill>
          <a:blip r:embed="rId6"/>
          <a:stretch>
            <a:fillRect/>
          </a:stretch>
        </p:blipFill>
        <p:spPr>
          <a:xfrm>
            <a:off x="301706" y="3794757"/>
            <a:ext cx="1911397" cy="751716"/>
          </a:xfrm>
          <a:prstGeom prst="rect">
            <a:avLst/>
          </a:prstGeom>
        </p:spPr>
      </p:pic>
      <p:sp>
        <p:nvSpPr>
          <p:cNvPr id="6" name="TextBox 13">
            <a:extLst>
              <a:ext uri="{FF2B5EF4-FFF2-40B4-BE49-F238E27FC236}">
                <a16:creationId xmlns:a16="http://schemas.microsoft.com/office/drawing/2014/main" id="{FA67E606-D3B0-9A6C-C7A1-FCA545B32AF2}"/>
              </a:ext>
            </a:extLst>
          </p:cNvPr>
          <p:cNvSpPr txBox="1"/>
          <p:nvPr/>
        </p:nvSpPr>
        <p:spPr>
          <a:xfrm>
            <a:off x="3437847" y="5932235"/>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70621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B2AA5-F802-C445-4B3A-93CAFBFF542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87D4A83-9284-8B4D-CAEB-242B4E4946A8}"/>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2B23CFA5-7617-6EA9-E0C6-8B3A51BADED1}"/>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010F865F-FB8F-4F3C-EF0B-44D2364CCA9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967C8548-15AA-DD46-4C51-B23ED18BED73}"/>
              </a:ext>
            </a:extLst>
          </p:cNvPr>
          <p:cNvSpPr txBox="1"/>
          <p:nvPr/>
        </p:nvSpPr>
        <p:spPr>
          <a:xfrm>
            <a:off x="339018" y="259870"/>
            <a:ext cx="10790669"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Πλατφόρμες συνεργασίας</a:t>
            </a: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C1B2F25D-8C66-8A57-E7D5-0BF42EA78CF3}"/>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15BCA4A5-9D17-914F-7D53-EB7D65E99C28}"/>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20A4C69F-DD79-563F-7CB3-92BE75116B72}"/>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1AF11F75-60B9-9405-6E3C-983C0C2F211E}"/>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552FCA13-F5C6-0266-9633-1112C53B1A8E}"/>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ABBE925F-4BDA-E859-463D-A807D1384C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2" name="TextBox 3">
            <a:extLst>
              <a:ext uri="{FF2B5EF4-FFF2-40B4-BE49-F238E27FC236}">
                <a16:creationId xmlns:a16="http://schemas.microsoft.com/office/drawing/2014/main" id="{D38E724D-A2EC-C93A-F5AC-E8ED91857203}"/>
              </a:ext>
            </a:extLst>
          </p:cNvPr>
          <p:cNvSpPr txBox="1"/>
          <p:nvPr/>
        </p:nvSpPr>
        <p:spPr>
          <a:xfrm>
            <a:off x="2413642" y="1640312"/>
            <a:ext cx="8891151"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Padlet</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Περιγραφή: Ψηφιακός πίνακας όπου οι χρήστες μπορούν να δημοσιεύουν και να οργανώνουν κείμενο, εικόνες, βίντεο και συνδέσμους συνεργατικά.</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Περίπτωση χρήσης VET: Μαθητές μαγειρικής μοιράζονται ιδέες συνταγών, τεχνικές μαγειρέματος και εικόνες των πιάτων τους σε έναν κοινόχρηστο πίνακα Padlet για έμπνευση και ανατροφοδότηση της ομάδας.</a:t>
            </a:r>
            <a:endParaRPr lang="en-US" sz="1400" dirty="0">
              <a:solidFill>
                <a:srgbClr val="121212"/>
              </a:solidFill>
              <a:latin typeface="Arial"/>
              <a:ea typeface="Arial"/>
              <a:cs typeface="Arial"/>
              <a:sym typeface="Arial"/>
            </a:endParaRPr>
          </a:p>
        </p:txBody>
      </p:sp>
      <p:sp>
        <p:nvSpPr>
          <p:cNvPr id="13" name="TextBox 3">
            <a:extLst>
              <a:ext uri="{FF2B5EF4-FFF2-40B4-BE49-F238E27FC236}">
                <a16:creationId xmlns:a16="http://schemas.microsoft.com/office/drawing/2014/main" id="{2A26EECF-6DA9-0AE9-7A2C-7EB0F2D4F53B}"/>
              </a:ext>
            </a:extLst>
          </p:cNvPr>
          <p:cNvSpPr txBox="1"/>
          <p:nvPr/>
        </p:nvSpPr>
        <p:spPr>
          <a:xfrm>
            <a:off x="2397222" y="3477869"/>
            <a:ext cx="8891151" cy="1171924"/>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Miro</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Περιγραφή: Ένα διαδραστικό online εργαλείο πίνακα για καταιγισμό ιδεών, σχεδιασμό και συνεργασία.</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Περίπτωση χρήσης ΕΕΚ: Οι φοιτητές μηχανικοί χρησιμοποιούν το Miro για να δημιουργήσουν ένα διάγραμμα ροής για ένα σχέδιο, χαρτογραφώντας συνεργατικά τα στάδια, ανταλλάσσοντας σχόλια και προσθέτοντας οπτικά στοιχεία για να ενισχύσουν την κατανόηση.</a:t>
            </a:r>
            <a:endParaRPr lang="en-US" sz="1400" dirty="0">
              <a:solidFill>
                <a:srgbClr val="121212"/>
              </a:solidFill>
              <a:latin typeface="Arial"/>
              <a:ea typeface="Arial"/>
              <a:cs typeface="Arial"/>
              <a:sym typeface="Arial"/>
            </a:endParaRPr>
          </a:p>
        </p:txBody>
      </p:sp>
      <p:pic>
        <p:nvPicPr>
          <p:cNvPr id="11" name="Picture 10">
            <a:extLst>
              <a:ext uri="{FF2B5EF4-FFF2-40B4-BE49-F238E27FC236}">
                <a16:creationId xmlns:a16="http://schemas.microsoft.com/office/drawing/2014/main" id="{AD955CE3-5EBE-F184-1CE0-FB37FB3FC4A0}"/>
              </a:ext>
            </a:extLst>
          </p:cNvPr>
          <p:cNvPicPr>
            <a:picLocks noChangeAspect="1"/>
          </p:cNvPicPr>
          <p:nvPr/>
        </p:nvPicPr>
        <p:blipFill>
          <a:blip r:embed="rId5"/>
          <a:stretch>
            <a:fillRect/>
          </a:stretch>
        </p:blipFill>
        <p:spPr>
          <a:xfrm>
            <a:off x="410154" y="1570605"/>
            <a:ext cx="1479326" cy="1361155"/>
          </a:xfrm>
          <a:prstGeom prst="rect">
            <a:avLst/>
          </a:prstGeom>
        </p:spPr>
      </p:pic>
      <p:pic>
        <p:nvPicPr>
          <p:cNvPr id="19" name="Picture 18">
            <a:extLst>
              <a:ext uri="{FF2B5EF4-FFF2-40B4-BE49-F238E27FC236}">
                <a16:creationId xmlns:a16="http://schemas.microsoft.com/office/drawing/2014/main" id="{1D865953-B276-5B86-A80F-858FC27593DB}"/>
              </a:ext>
            </a:extLst>
          </p:cNvPr>
          <p:cNvPicPr>
            <a:picLocks noChangeAspect="1"/>
          </p:cNvPicPr>
          <p:nvPr/>
        </p:nvPicPr>
        <p:blipFill>
          <a:blip r:embed="rId6"/>
          <a:stretch>
            <a:fillRect/>
          </a:stretch>
        </p:blipFill>
        <p:spPr>
          <a:xfrm>
            <a:off x="339018" y="3567607"/>
            <a:ext cx="1725377" cy="877562"/>
          </a:xfrm>
          <a:prstGeom prst="rect">
            <a:avLst/>
          </a:prstGeom>
        </p:spPr>
      </p:pic>
      <p:sp>
        <p:nvSpPr>
          <p:cNvPr id="6" name="TextBox 13">
            <a:extLst>
              <a:ext uri="{FF2B5EF4-FFF2-40B4-BE49-F238E27FC236}">
                <a16:creationId xmlns:a16="http://schemas.microsoft.com/office/drawing/2014/main" id="{FF2A9EBD-1C19-A3FB-E292-867B38D15A93}"/>
              </a:ext>
            </a:extLst>
          </p:cNvPr>
          <p:cNvSpPr txBox="1"/>
          <p:nvPr/>
        </p:nvSpPr>
        <p:spPr>
          <a:xfrm>
            <a:off x="3437847" y="5932235"/>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77906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C1CD5-C991-E3E0-A477-D931A60F63C1}"/>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99517BE-D9B5-0E26-7D6E-2F0A330D5FEA}"/>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F3E2BDCA-B4AA-6814-34CD-8CF06533EABA}"/>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9DF569F7-1F0B-835D-3806-4EB76E808B2E}"/>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454DD748-5248-DB6E-0FB6-347A30CCAAFA}"/>
              </a:ext>
            </a:extLst>
          </p:cNvPr>
          <p:cNvSpPr txBox="1"/>
          <p:nvPr/>
        </p:nvSpPr>
        <p:spPr>
          <a:xfrm>
            <a:off x="339018" y="259870"/>
            <a:ext cx="10790669"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Πλατφόρμες συνεργασίας</a:t>
            </a: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500E421B-881E-0205-BF2B-93E254EEA4DC}"/>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570EBDFC-F347-9D2C-D6A5-54BDCE8D5324}"/>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D0D1EF89-5407-90DD-FE0E-C77483C3B685}"/>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810BD9F2-42B2-20A4-7271-24699CC3B0FB}"/>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AC59BA8C-939E-AE8D-AF2A-794D35FB85B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E490EDF6-A190-44F0-5118-DEE6909C00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2" name="TextBox 3">
            <a:extLst>
              <a:ext uri="{FF2B5EF4-FFF2-40B4-BE49-F238E27FC236}">
                <a16:creationId xmlns:a16="http://schemas.microsoft.com/office/drawing/2014/main" id="{DFF02B3A-FAE4-2724-7DB8-F17A0F16E21F}"/>
              </a:ext>
            </a:extLst>
          </p:cNvPr>
          <p:cNvSpPr txBox="1"/>
          <p:nvPr/>
        </p:nvSpPr>
        <p:spPr>
          <a:xfrm>
            <a:off x="2413642" y="1640312"/>
            <a:ext cx="8891151"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Edmodo</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Περιγραφή: Μια πλατφόρμα κοινωνικής μάθησης που συνδέει μαθητές και καθηγητές σε ένα ασφαλές περιβάλλον για την ανταλλαγή πόρων, συζητήσεων και εργασιών.</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VET Use Case: Οι φοιτητές των επιστημών υγείας σε μια ανεστραμμένη τάξη χρησιμοποιούν το Edmodo για να συζητήσουν μελέτες περιπτώσεων, να μοιραστούν ερευνητικά άρθρα και να υποβάλουν ερωτήσεις σχετικά με το υλικό πριν από την τάξη.</a:t>
            </a:r>
            <a:endParaRPr lang="en-US" sz="1400" dirty="0">
              <a:solidFill>
                <a:srgbClr val="121212"/>
              </a:solidFill>
              <a:latin typeface="Arial"/>
              <a:ea typeface="Arial"/>
              <a:cs typeface="Arial"/>
              <a:sym typeface="Arial"/>
            </a:endParaRPr>
          </a:p>
        </p:txBody>
      </p:sp>
      <p:sp>
        <p:nvSpPr>
          <p:cNvPr id="13" name="TextBox 3">
            <a:extLst>
              <a:ext uri="{FF2B5EF4-FFF2-40B4-BE49-F238E27FC236}">
                <a16:creationId xmlns:a16="http://schemas.microsoft.com/office/drawing/2014/main" id="{F9959282-5043-2662-9BCE-B404705E5CD9}"/>
              </a:ext>
            </a:extLst>
          </p:cNvPr>
          <p:cNvSpPr txBox="1"/>
          <p:nvPr/>
        </p:nvSpPr>
        <p:spPr>
          <a:xfrm>
            <a:off x="2397222" y="3477869"/>
            <a:ext cx="8891151"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GB" sz="1400" b="1" dirty="0">
                <a:solidFill>
                  <a:srgbClr val="121212"/>
                </a:solidFill>
                <a:latin typeface="Arial"/>
                <a:ea typeface="Arial"/>
                <a:cs typeface="Arial"/>
                <a:sym typeface="Arial"/>
              </a:rPr>
              <a:t>Asana</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Περιγραφή: Ένα εργαλείο διαχείρισης έργων που βοηθά τις ομάδες να οργανώνουν, να αναθέτουν και να παρακολουθούν τις εργασίες του έργου με λειτουργίες όπως λίστες εργασιών, χρονοδιαγράμματα και ημερολόγια.</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400" dirty="0">
                <a:solidFill>
                  <a:srgbClr val="121212"/>
                </a:solidFill>
                <a:latin typeface="Arial"/>
                <a:ea typeface="Arial"/>
                <a:cs typeface="Arial"/>
                <a:sym typeface="Arial"/>
              </a:rPr>
              <a:t>Περίπτωση χρήσης VET: Asana για να σχεδιάζουν τα στάδια ενός έργου ξυλουργικής, να ορίζουν προθεσμίες και να παρακολουθούν την πρόοδο καθώς εργάζονται προς τη δημιουργία ενός τελικού προϊόντος.</a:t>
            </a:r>
            <a:endParaRPr lang="en-US" sz="1400" dirty="0">
              <a:solidFill>
                <a:srgbClr val="121212"/>
              </a:solidFill>
              <a:latin typeface="Arial"/>
              <a:ea typeface="Arial"/>
              <a:cs typeface="Arial"/>
              <a:sym typeface="Arial"/>
            </a:endParaRPr>
          </a:p>
        </p:txBody>
      </p:sp>
      <p:pic>
        <p:nvPicPr>
          <p:cNvPr id="17" name="Picture 16">
            <a:extLst>
              <a:ext uri="{FF2B5EF4-FFF2-40B4-BE49-F238E27FC236}">
                <a16:creationId xmlns:a16="http://schemas.microsoft.com/office/drawing/2014/main" id="{581DB2C8-1E27-BD4F-6F92-4991799A3528}"/>
              </a:ext>
            </a:extLst>
          </p:cNvPr>
          <p:cNvPicPr>
            <a:picLocks noChangeAspect="1"/>
          </p:cNvPicPr>
          <p:nvPr/>
        </p:nvPicPr>
        <p:blipFill>
          <a:blip r:embed="rId5"/>
          <a:stretch>
            <a:fillRect/>
          </a:stretch>
        </p:blipFill>
        <p:spPr>
          <a:xfrm>
            <a:off x="646760" y="1679810"/>
            <a:ext cx="1289352" cy="1473546"/>
          </a:xfrm>
          <a:prstGeom prst="rect">
            <a:avLst/>
          </a:prstGeom>
        </p:spPr>
      </p:pic>
      <p:pic>
        <p:nvPicPr>
          <p:cNvPr id="20" name="Picture 19">
            <a:extLst>
              <a:ext uri="{FF2B5EF4-FFF2-40B4-BE49-F238E27FC236}">
                <a16:creationId xmlns:a16="http://schemas.microsoft.com/office/drawing/2014/main" id="{316C9A10-0E0E-4729-6A4F-6086F62FAB6F}"/>
              </a:ext>
            </a:extLst>
          </p:cNvPr>
          <p:cNvPicPr>
            <a:picLocks noChangeAspect="1"/>
          </p:cNvPicPr>
          <p:nvPr/>
        </p:nvPicPr>
        <p:blipFill>
          <a:blip r:embed="rId6"/>
          <a:stretch>
            <a:fillRect/>
          </a:stretch>
        </p:blipFill>
        <p:spPr>
          <a:xfrm>
            <a:off x="403797" y="3875492"/>
            <a:ext cx="1775278" cy="616126"/>
          </a:xfrm>
          <a:prstGeom prst="rect">
            <a:avLst/>
          </a:prstGeom>
        </p:spPr>
      </p:pic>
      <p:sp>
        <p:nvSpPr>
          <p:cNvPr id="6" name="TextBox 13">
            <a:extLst>
              <a:ext uri="{FF2B5EF4-FFF2-40B4-BE49-F238E27FC236}">
                <a16:creationId xmlns:a16="http://schemas.microsoft.com/office/drawing/2014/main" id="{42246CE7-9FEE-B647-71D1-6A1A098D6992}"/>
              </a:ext>
            </a:extLst>
          </p:cNvPr>
          <p:cNvSpPr txBox="1"/>
          <p:nvPr/>
        </p:nvSpPr>
        <p:spPr>
          <a:xfrm>
            <a:off x="3437847" y="5932235"/>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4093831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339018" y="272047"/>
            <a:ext cx="9071831" cy="1477328"/>
          </a:xfrm>
          <a:prstGeom prst="rect">
            <a:avLst/>
          </a:prstGeom>
        </p:spPr>
        <p:txBody>
          <a:bodyPr wrap="square" lIns="0" tIns="0" rIns="0" bIns="0" rtlCol="0" anchor="t">
            <a:spAutoFit/>
          </a:bodyPr>
          <a:lstStyle/>
          <a:p>
            <a:r>
              <a:rPr lang="en-US" sz="4800" b="1" spc="-87" dirty="0">
                <a:solidFill>
                  <a:srgbClr val="033C5B"/>
                </a:solidFill>
                <a:latin typeface="HK Grotesk Bold"/>
              </a:rPr>
              <a:t>Άλλα εργαλεία για χρήση στην τάξη </a:t>
            </a: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793106" y="1682716"/>
            <a:ext cx="7403786" cy="4222694"/>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US" sz="1400" dirty="0" err="1">
                <a:solidFill>
                  <a:srgbClr val="121212"/>
                </a:solidFill>
                <a:latin typeface="Arial"/>
                <a:ea typeface="Arial"/>
                <a:cs typeface="Arial"/>
                <a:sym typeface="Arial"/>
                <a:hlinkClick r:id="rId5"/>
              </a:rPr>
              <a:t>Simbound </a:t>
            </a:r>
            <a:r>
              <a:rPr lang="en-US" sz="1400" dirty="0">
                <a:solidFill>
                  <a:srgbClr val="121212"/>
                </a:solidFill>
                <a:latin typeface="Arial"/>
                <a:ea typeface="Arial"/>
                <a:cs typeface="Arial"/>
                <a:sym typeface="Arial"/>
              </a:rPr>
              <a:t>(ψηφιακό μάρκετινγκ και ηλεκτρονικό εμπόριο)</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Παρέχει εργαλεία προσομοίωσης για να μάθουν οι μαθητές για το διαδικτυακό μάρκετινγκ και το ηλεκτρονικό εμπόριο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Προσφέρει ένα πρακτικό, πρακτικό περιβάλλον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Επιτρέπει στους εκπαιδευόμενους να πειραματιστούν με στρατηγικές μάρκετινγκ, πρακτικές SEO και καμπάνιες μάρκετινγκ ηλεκτρονικού ταχυδρομείου σε ένα ελεγχόμενο περιβάλλον  </a:t>
            </a:r>
          </a:p>
          <a:p>
            <a:pPr marR="0" lvl="0" algn="l" rtl="0">
              <a:lnSpc>
                <a:spcPct val="140000"/>
              </a:lnSpc>
              <a:spcBef>
                <a:spcPts val="0"/>
              </a:spcBef>
              <a:spcAft>
                <a:spcPts val="0"/>
              </a:spcAft>
              <a:buClr>
                <a:schemeClr val="accent2"/>
              </a:buClr>
              <a:buSzPct val="150000"/>
            </a:pPr>
            <a:r>
              <a:rPr lang="en-US" sz="1400" dirty="0" err="1">
                <a:solidFill>
                  <a:srgbClr val="121212"/>
                </a:solidFill>
                <a:latin typeface="Arial"/>
                <a:ea typeface="Arial"/>
                <a:cs typeface="Arial"/>
                <a:sym typeface="Arial"/>
                <a:hlinkClick r:id="rId6"/>
              </a:rPr>
              <a:t>Labster </a:t>
            </a:r>
            <a:r>
              <a:rPr lang="en-US" sz="1400" dirty="0">
                <a:solidFill>
                  <a:srgbClr val="121212"/>
                </a:solidFill>
                <a:latin typeface="Arial"/>
                <a:ea typeface="Arial"/>
                <a:cs typeface="Arial"/>
                <a:sym typeface="Arial"/>
              </a:rPr>
              <a:t>(Επιστήμη και Μηχανική)</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Προσφέρει εικονικές εργαστηριακές προσομοιώσεις για τη διεξαγωγή επιστημονικών πειραμάτων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Καλύπτει τομείς όπως η βιολογία, η χημεία και η φυσική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Εξαλείφει την ανάγκη για φυσικό εργαστήριο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Ιδανικό για την εισαγωγή σύνθετων εργαστηριακών τεχνικών και εννοιών πριν από την πρακτική εξάσκηση στην τάξη. </a:t>
            </a:r>
          </a:p>
        </p:txBody>
      </p:sp>
      <p:pic>
        <p:nvPicPr>
          <p:cNvPr id="6" name="Picture 2" descr="Simbound Online Community Simulation">
            <a:extLst>
              <a:ext uri="{FF2B5EF4-FFF2-40B4-BE49-F238E27FC236}">
                <a16:creationId xmlns:a16="http://schemas.microsoft.com/office/drawing/2014/main" id="{2C0981E9-9814-58BF-82CF-509772995BBA}"/>
              </a:ext>
            </a:extLst>
          </p:cNvPr>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l="12143" t="25037" r="9999" b="30519"/>
          <a:stretch/>
        </p:blipFill>
        <p:spPr bwMode="auto">
          <a:xfrm>
            <a:off x="8543393" y="1970754"/>
            <a:ext cx="2055043" cy="6598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abster - Sofina">
            <a:extLst>
              <a:ext uri="{FF2B5EF4-FFF2-40B4-BE49-F238E27FC236}">
                <a16:creationId xmlns:a16="http://schemas.microsoft.com/office/drawing/2014/main" id="{956E7F69-62A8-B683-EAFB-E6C0E84008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43393" y="3780787"/>
            <a:ext cx="1914525" cy="5953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3">
            <a:extLst>
              <a:ext uri="{FF2B5EF4-FFF2-40B4-BE49-F238E27FC236}">
                <a16:creationId xmlns:a16="http://schemas.microsoft.com/office/drawing/2014/main" id="{5DC3E144-88D8-AAC3-4F36-66FCD340A566}"/>
              </a:ext>
            </a:extLst>
          </p:cNvPr>
          <p:cNvSpPr txBox="1"/>
          <p:nvPr/>
        </p:nvSpPr>
        <p:spPr>
          <a:xfrm>
            <a:off x="3437847" y="5932235"/>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647452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713036" y="1782963"/>
            <a:ext cx="8467345" cy="3514873"/>
          </a:xfrm>
          <a:prstGeom prst="rect">
            <a:avLst/>
          </a:prstGeom>
        </p:spPr>
        <p:txBody>
          <a:bodyPr wrap="square" lIns="0" tIns="0" rIns="0" bIns="0" rtlCol="0" anchor="t">
            <a:spAutoFit/>
          </a:bodyPr>
          <a:lstStyle/>
          <a:p>
            <a:pPr>
              <a:lnSpc>
                <a:spcPct val="150000"/>
              </a:lnSpc>
              <a:spcBef>
                <a:spcPct val="0"/>
              </a:spcBef>
            </a:pPr>
            <a:r>
              <a:rPr lang="en-US" sz="1400" dirty="0" err="1">
                <a:solidFill>
                  <a:srgbClr val="121212"/>
                </a:solidFill>
                <a:latin typeface="HK Grotesk Light"/>
                <a:hlinkClick r:id="rId5"/>
              </a:rPr>
              <a:t>Instructables </a:t>
            </a:r>
            <a:r>
              <a:rPr lang="en-US" sz="1400" dirty="0">
                <a:solidFill>
                  <a:srgbClr val="121212"/>
                </a:solidFill>
                <a:latin typeface="HK Grotesk Light"/>
              </a:rPr>
              <a:t>(Διάφορα επαγγέλματα)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 Μια κοινότητα για ανθρώπους που τους αρέσει να φτιάχνουν πράγματα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 Οι μαθητές μπορούν να εξερευνήσουν, να τεκμηριώσουν και να μοιραστούν τις δημιουργίες τους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 Προσφέρει μια πλούσια πηγή για ιδέες έργων σε διάφορους επαγγελματικούς τομείς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 Περιλαμβάνει τομείς όπως η ξυλουργική, η ηλεκτρονική και η χειροτεχνία.  </a:t>
            </a:r>
          </a:p>
          <a:p>
            <a:pPr>
              <a:lnSpc>
                <a:spcPct val="150000"/>
              </a:lnSpc>
              <a:spcBef>
                <a:spcPct val="0"/>
              </a:spcBef>
            </a:pPr>
            <a:endParaRPr lang="en-US" sz="1400" dirty="0">
              <a:solidFill>
                <a:srgbClr val="121212"/>
              </a:solidFill>
              <a:latin typeface="HK Grotesk Light"/>
            </a:endParaRPr>
          </a:p>
          <a:p>
            <a:pPr>
              <a:lnSpc>
                <a:spcPct val="150000"/>
              </a:lnSpc>
              <a:spcBef>
                <a:spcPct val="0"/>
              </a:spcBef>
            </a:pPr>
            <a:r>
              <a:rPr lang="en-US" sz="1400" dirty="0" err="1">
                <a:solidFill>
                  <a:srgbClr val="121212"/>
                </a:solidFill>
                <a:latin typeface="HK Grotesk Light"/>
                <a:hlinkClick r:id="rId6"/>
              </a:rPr>
              <a:t>Codecademy </a:t>
            </a:r>
            <a:r>
              <a:rPr lang="en-US" sz="1400" dirty="0">
                <a:solidFill>
                  <a:srgbClr val="121212"/>
                </a:solidFill>
                <a:latin typeface="HK Grotesk Light"/>
              </a:rPr>
              <a:t>(Πληροφορική και Επιστήμη Υπολογιστών)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Μια διαδραστική πλατφόρμα που διδάσκει τον προγραμματισμό σε πολλές γλώσσες προγραμματισμού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Ιδανικό για φοιτητές πληροφορικής και πληροφορικής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Παρέχει πρακτικές ασκήσεις κωδικοποίησης  </a:t>
            </a:r>
          </a:p>
          <a:p>
            <a:pPr marL="285750" indent="-285750">
              <a:lnSpc>
                <a:spcPct val="150000"/>
              </a:lnSpc>
              <a:spcBef>
                <a:spcPct val="0"/>
              </a:spcBef>
              <a:buFont typeface="Arial" panose="020B0604020202020204" pitchFamily="34" charset="0"/>
              <a:buChar char="•"/>
            </a:pPr>
            <a:r>
              <a:rPr lang="en-US" sz="1400" dirty="0">
                <a:solidFill>
                  <a:srgbClr val="121212"/>
                </a:solidFill>
                <a:latin typeface="HK Grotesk Light"/>
              </a:rPr>
              <a:t>Περιλαμβάνει σχέδια για την εφαρμογή της μάθησης σε πρακτικό πλαίσιο </a:t>
            </a:r>
          </a:p>
        </p:txBody>
      </p:sp>
      <p:pic>
        <p:nvPicPr>
          <p:cNvPr id="12" name="Picture 2" descr="instructables | Libraries Learn">
            <a:extLst>
              <a:ext uri="{FF2B5EF4-FFF2-40B4-BE49-F238E27FC236}">
                <a16:creationId xmlns:a16="http://schemas.microsoft.com/office/drawing/2014/main" id="{40BD6A5F-9400-F303-4DCA-5B38D5493FE4}"/>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7740788" y="1844058"/>
            <a:ext cx="1764145" cy="13231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odecademy - Review 2023 - PCMag UK">
            <a:extLst>
              <a:ext uri="{FF2B5EF4-FFF2-40B4-BE49-F238E27FC236}">
                <a16:creationId xmlns:a16="http://schemas.microsoft.com/office/drawing/2014/main" id="{2ABE1E3A-43AE-058E-A92F-3A2B1B2D19A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877613" y="4069686"/>
            <a:ext cx="1533236" cy="8624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ED6AB16-8D47-91E3-F323-9898B5E377ED}"/>
              </a:ext>
            </a:extLst>
          </p:cNvPr>
          <p:cNvSpPr txBox="1"/>
          <p:nvPr/>
        </p:nvSpPr>
        <p:spPr>
          <a:xfrm>
            <a:off x="339018" y="272047"/>
            <a:ext cx="9071831" cy="1477328"/>
          </a:xfrm>
          <a:prstGeom prst="rect">
            <a:avLst/>
          </a:prstGeom>
        </p:spPr>
        <p:txBody>
          <a:bodyPr wrap="square" lIns="0" tIns="0" rIns="0" bIns="0" rtlCol="0" anchor="t">
            <a:spAutoFit/>
          </a:bodyPr>
          <a:lstStyle/>
          <a:p>
            <a:r>
              <a:rPr lang="en-US" sz="4800" b="1" spc="-87" dirty="0">
                <a:solidFill>
                  <a:srgbClr val="033C5B"/>
                </a:solidFill>
                <a:latin typeface="HK Grotesk Bold"/>
              </a:rPr>
              <a:t>Άλλα εργαλεία για χρήση στην τάξη </a:t>
            </a:r>
          </a:p>
        </p:txBody>
      </p:sp>
      <p:sp>
        <p:nvSpPr>
          <p:cNvPr id="5" name="TextBox 13">
            <a:extLst>
              <a:ext uri="{FF2B5EF4-FFF2-40B4-BE49-F238E27FC236}">
                <a16:creationId xmlns:a16="http://schemas.microsoft.com/office/drawing/2014/main" id="{A56C953C-1781-54DC-5B9A-7610F7143634}"/>
              </a:ext>
            </a:extLst>
          </p:cNvPr>
          <p:cNvSpPr txBox="1"/>
          <p:nvPr/>
        </p:nvSpPr>
        <p:spPr>
          <a:xfrm>
            <a:off x="3437847" y="5932235"/>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134617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943504" y="1936474"/>
            <a:ext cx="8467345" cy="1473545"/>
          </a:xfrm>
          <a:prstGeom prst="rect">
            <a:avLst/>
          </a:prstGeom>
        </p:spPr>
        <p:txBody>
          <a:bodyPr wrap="square" lIns="0" tIns="0" rIns="0" bIns="0" rtlCol="0" anchor="t">
            <a:spAutoFit/>
          </a:bodyPr>
          <a:lstStyle/>
          <a:p>
            <a:pPr marR="0" lvl="0" algn="l" rtl="0">
              <a:lnSpc>
                <a:spcPct val="140000"/>
              </a:lnSpc>
              <a:spcBef>
                <a:spcPts val="0"/>
              </a:spcBef>
              <a:spcAft>
                <a:spcPts val="0"/>
              </a:spcAft>
              <a:buClr>
                <a:schemeClr val="accent2"/>
              </a:buClr>
              <a:buSzPct val="150000"/>
            </a:pPr>
            <a:r>
              <a:rPr lang="en-US" sz="1400" dirty="0">
                <a:solidFill>
                  <a:srgbClr val="121212"/>
                </a:solidFill>
                <a:latin typeface="Arial"/>
                <a:ea typeface="Arial"/>
                <a:cs typeface="Arial"/>
                <a:sym typeface="Arial"/>
                <a:hlinkClick r:id="rId5"/>
              </a:rPr>
              <a:t>AutoCAD </a:t>
            </a:r>
            <a:r>
              <a:rPr lang="en-US" sz="1400" dirty="0">
                <a:solidFill>
                  <a:srgbClr val="121212"/>
                </a:solidFill>
                <a:latin typeface="Arial"/>
                <a:ea typeface="Arial"/>
                <a:cs typeface="Arial"/>
                <a:sym typeface="Arial"/>
              </a:rPr>
              <a:t>(αρχιτεκτονική και μηχανική)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Ένα κορυφαίο εργαλείο λογισμικού για τρισδιάστατο σχεδιασμό και σχεδίαση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Απαραίτητο για φοιτητές αρχιτεκτονικής, μηχανικής και κατασκευών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Προσφέρει τη δυνατότητα δημιουργίας ακριβών 2D και 3D μοντέλων  </a:t>
            </a:r>
          </a:p>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US" sz="1400" dirty="0">
                <a:solidFill>
                  <a:srgbClr val="121212"/>
                </a:solidFill>
                <a:latin typeface="Arial"/>
                <a:ea typeface="Arial"/>
                <a:cs typeface="Arial"/>
                <a:sym typeface="Arial"/>
              </a:rPr>
              <a:t>  Οι μαθητές μαθαίνουν να χρησιμοποιούν το λογισμικό για εργασίες και παρουσιάσεις. </a:t>
            </a:r>
          </a:p>
        </p:txBody>
      </p:sp>
      <p:pic>
        <p:nvPicPr>
          <p:cNvPr id="7170" name="Picture 2" descr="AutoCAD: editor DWG - App su Google Play">
            <a:extLst>
              <a:ext uri="{FF2B5EF4-FFF2-40B4-BE49-F238E27FC236}">
                <a16:creationId xmlns:a16="http://schemas.microsoft.com/office/drawing/2014/main" id="{5431472F-F60F-389C-C2EC-7286B088189B}"/>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763651" y="2171323"/>
            <a:ext cx="1136073" cy="11360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8BDC9A3-5CC4-7B70-F933-FACCBD5718C8}"/>
              </a:ext>
            </a:extLst>
          </p:cNvPr>
          <p:cNvSpPr txBox="1"/>
          <p:nvPr/>
        </p:nvSpPr>
        <p:spPr>
          <a:xfrm>
            <a:off x="339018" y="272047"/>
            <a:ext cx="9071831" cy="1477328"/>
          </a:xfrm>
          <a:prstGeom prst="rect">
            <a:avLst/>
          </a:prstGeom>
        </p:spPr>
        <p:txBody>
          <a:bodyPr wrap="square" lIns="0" tIns="0" rIns="0" bIns="0" rtlCol="0" anchor="t">
            <a:spAutoFit/>
          </a:bodyPr>
          <a:lstStyle/>
          <a:p>
            <a:r>
              <a:rPr lang="en-US" sz="4800" b="1" spc="-87" dirty="0">
                <a:solidFill>
                  <a:srgbClr val="033C5B"/>
                </a:solidFill>
                <a:latin typeface="HK Grotesk Bold"/>
              </a:rPr>
              <a:t>Άλλα εργαλεία για χρήση στην τάξη </a:t>
            </a:r>
          </a:p>
        </p:txBody>
      </p:sp>
      <p:sp>
        <p:nvSpPr>
          <p:cNvPr id="5" name="TextBox 13">
            <a:extLst>
              <a:ext uri="{FF2B5EF4-FFF2-40B4-BE49-F238E27FC236}">
                <a16:creationId xmlns:a16="http://schemas.microsoft.com/office/drawing/2014/main" id="{67BC4054-8A79-A4D2-2633-BE7450D9CCEC}"/>
              </a:ext>
            </a:extLst>
          </p:cNvPr>
          <p:cNvSpPr txBox="1"/>
          <p:nvPr/>
        </p:nvSpPr>
        <p:spPr>
          <a:xfrm>
            <a:off x="3437847" y="5932235"/>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147046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AC023-D08E-B88C-D3E5-26D73B39F46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A8637CFD-A492-7C91-A28B-C3963676AE59}"/>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71D0A525-63C0-AFE4-181A-254080CE01C3}"/>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A9DECB34-A4A2-791E-AAE9-8375D26C6EC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grpSp>
        <p:nvGrpSpPr>
          <p:cNvPr id="9" name="Group 9">
            <a:extLst>
              <a:ext uri="{FF2B5EF4-FFF2-40B4-BE49-F238E27FC236}">
                <a16:creationId xmlns:a16="http://schemas.microsoft.com/office/drawing/2014/main" id="{83B3E2EF-94A6-69A8-0E70-EBF582E9FAFA}"/>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E7B30FD8-9A49-B1B3-6024-487DA18E967A}"/>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301AF433-E58B-DEE1-5632-CCD8255E6BD7}"/>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750F4422-FC82-7177-06E9-A837088D52E8}"/>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0EECF077-779C-08F6-9689-54F56C03E148}"/>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413FD869-0408-5B7B-646C-1A9707B7F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TextBox 5">
            <a:extLst>
              <a:ext uri="{FF2B5EF4-FFF2-40B4-BE49-F238E27FC236}">
                <a16:creationId xmlns:a16="http://schemas.microsoft.com/office/drawing/2014/main" id="{4214EFD0-5DD4-5984-4D45-9963052A9969}"/>
              </a:ext>
            </a:extLst>
          </p:cNvPr>
          <p:cNvSpPr txBox="1"/>
          <p:nvPr/>
        </p:nvSpPr>
        <p:spPr>
          <a:xfrm>
            <a:off x="339018" y="-80907"/>
            <a:ext cx="9071831"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Άλλα εργαλεία για χρήση στην τάξη </a:t>
            </a:r>
          </a:p>
        </p:txBody>
      </p:sp>
      <p:pic>
        <p:nvPicPr>
          <p:cNvPr id="12" name="Picture 11" descr="A screenshot of a group of logos&#10;&#10;Description automatically generated">
            <a:extLst>
              <a:ext uri="{FF2B5EF4-FFF2-40B4-BE49-F238E27FC236}">
                <a16:creationId xmlns:a16="http://schemas.microsoft.com/office/drawing/2014/main" id="{31351C45-0AA7-79B2-7EDF-3E4EC9858D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6534" y="966492"/>
            <a:ext cx="6485200" cy="4863901"/>
          </a:xfrm>
          <a:prstGeom prst="rect">
            <a:avLst/>
          </a:prstGeom>
        </p:spPr>
      </p:pic>
      <p:sp>
        <p:nvSpPr>
          <p:cNvPr id="17" name="TextBox 16">
            <a:extLst>
              <a:ext uri="{FF2B5EF4-FFF2-40B4-BE49-F238E27FC236}">
                <a16:creationId xmlns:a16="http://schemas.microsoft.com/office/drawing/2014/main" id="{4A8AEF00-D6CD-0EDB-A600-DEE3114AC647}"/>
              </a:ext>
            </a:extLst>
          </p:cNvPr>
          <p:cNvSpPr txBox="1"/>
          <p:nvPr/>
        </p:nvSpPr>
        <p:spPr>
          <a:xfrm>
            <a:off x="3140910" y="5610943"/>
            <a:ext cx="6109854" cy="261610"/>
          </a:xfrm>
          <a:prstGeom prst="rect">
            <a:avLst/>
          </a:prstGeom>
          <a:noFill/>
        </p:spPr>
        <p:txBody>
          <a:bodyPr wrap="square">
            <a:spAutoFit/>
          </a:bodyPr>
          <a:lstStyle/>
          <a:p>
            <a:r>
              <a:rPr lang="en-GB" sz="1100" dirty="0"/>
              <a:t>Πηγή: </a:t>
            </a:r>
            <a:r>
              <a:rPr lang="en-BE" sz="1100" dirty="0">
                <a:hlinkClick r:id="rId6"/>
              </a:rPr>
              <a:t>https:</a:t>
            </a:r>
            <a:r>
              <a:rPr lang="en-GB" sz="1100" dirty="0"/>
              <a:t>//www.teachfloor.com/blog/best-collaborative-learning-tools-2022 </a:t>
            </a:r>
            <a:endParaRPr lang="en-BE" sz="1100" dirty="0"/>
          </a:p>
        </p:txBody>
      </p:sp>
      <p:sp>
        <p:nvSpPr>
          <p:cNvPr id="5" name="TextBox 13">
            <a:extLst>
              <a:ext uri="{FF2B5EF4-FFF2-40B4-BE49-F238E27FC236}">
                <a16:creationId xmlns:a16="http://schemas.microsoft.com/office/drawing/2014/main" id="{A8C8F91D-3A0F-842E-728C-E7F17DC080CC}"/>
              </a:ext>
            </a:extLst>
          </p:cNvPr>
          <p:cNvSpPr txBox="1"/>
          <p:nvPr/>
        </p:nvSpPr>
        <p:spPr>
          <a:xfrm>
            <a:off x="3437847" y="5932235"/>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265863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474442" y="685800"/>
            <a:ext cx="10566213" cy="1477328"/>
          </a:xfrm>
          <a:prstGeom prst="rect">
            <a:avLst/>
          </a:prstGeom>
        </p:spPr>
        <p:txBody>
          <a:bodyPr wrap="square" lIns="0" tIns="0" rIns="0" bIns="0" rtlCol="0" anchor="t">
            <a:spAutoFit/>
          </a:bodyPr>
          <a:lstStyle/>
          <a:p>
            <a:r>
              <a:rPr lang="en-US" sz="4800" spc="-87" dirty="0">
                <a:solidFill>
                  <a:srgbClr val="033C5B"/>
                </a:solidFill>
                <a:latin typeface="HK Grotesk Bold"/>
              </a:rPr>
              <a:t>Έμφαση στον αναστοχασμό και την ανατροφοδότηση</a:t>
            </a: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3">
            <a:extLst>
              <a:ext uri="{FF2B5EF4-FFF2-40B4-BE49-F238E27FC236}">
                <a16:creationId xmlns:a16="http://schemas.microsoft.com/office/drawing/2014/main" id="{7C8D47F0-2523-39B4-2583-7777D1451412}"/>
              </a:ext>
            </a:extLst>
          </p:cNvPr>
          <p:cNvGraphicFramePr/>
          <p:nvPr>
            <p:extLst>
              <p:ext uri="{D42A27DB-BD31-4B8C-83A1-F6EECF244321}">
                <p14:modId xmlns:p14="http://schemas.microsoft.com/office/powerpoint/2010/main" val="3935868634"/>
              </p:ext>
            </p:extLst>
          </p:nvPr>
        </p:nvGraphicFramePr>
        <p:xfrm>
          <a:off x="548641" y="2260187"/>
          <a:ext cx="7543800" cy="27097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8A2409D5-4EB1-C4F0-8A5C-FCC9709FD347}"/>
              </a:ext>
            </a:extLst>
          </p:cNvPr>
          <p:cNvSpPr txBox="1"/>
          <p:nvPr/>
        </p:nvSpPr>
        <p:spPr>
          <a:xfrm>
            <a:off x="3437847" y="5932235"/>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4162054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7251" y="-25494"/>
            <a:ext cx="1844549" cy="3479077"/>
          </a:xfrm>
          <a:prstGeom prst="rect">
            <a:avLst/>
          </a:prstGeom>
          <a:solidFill>
            <a:srgbClr val="FB8709"/>
          </a:solidFill>
        </p:spPr>
        <p:txBody>
          <a:bodyPr/>
          <a:lstStyle/>
          <a:p>
            <a:endParaRPr lang="en-BE" sz="1200"/>
          </a:p>
        </p:txBody>
      </p:sp>
      <p:sp>
        <p:nvSpPr>
          <p:cNvPr id="3" name="Freeform 3"/>
          <p:cNvSpPr/>
          <p:nvPr/>
        </p:nvSpPr>
        <p:spPr>
          <a:xfrm rot="5400000">
            <a:off x="0" y="1671702"/>
            <a:ext cx="1757298" cy="1757298"/>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sz="1200"/>
          </a:p>
        </p:txBody>
      </p:sp>
      <p:sp>
        <p:nvSpPr>
          <p:cNvPr id="4" name="AutoShape 4"/>
          <p:cNvSpPr/>
          <p:nvPr/>
        </p:nvSpPr>
        <p:spPr>
          <a:xfrm>
            <a:off x="-87251" y="3429000"/>
            <a:ext cx="1844549" cy="2443553"/>
          </a:xfrm>
          <a:prstGeom prst="rect">
            <a:avLst/>
          </a:prstGeom>
          <a:solidFill>
            <a:srgbClr val="053249"/>
          </a:solidFill>
        </p:spPr>
        <p:txBody>
          <a:bodyPr/>
          <a:lstStyle/>
          <a:p>
            <a:endParaRPr lang="en-BE" sz="1200"/>
          </a:p>
        </p:txBody>
      </p:sp>
      <p:sp>
        <p:nvSpPr>
          <p:cNvPr id="5" name="Freeform 5"/>
          <p:cNvSpPr/>
          <p:nvPr/>
        </p:nvSpPr>
        <p:spPr>
          <a:xfrm rot="5400000" flipH="1">
            <a:off x="0" y="3429000"/>
            <a:ext cx="1757298" cy="1757298"/>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sz="1200"/>
          </a:p>
        </p:txBody>
      </p:sp>
      <p:sp>
        <p:nvSpPr>
          <p:cNvPr id="8" name="AutoShape 8"/>
          <p:cNvSpPr/>
          <p:nvPr/>
        </p:nvSpPr>
        <p:spPr>
          <a:xfrm rot="5400000">
            <a:off x="6092826" y="115571"/>
            <a:ext cx="6350" cy="11513965"/>
          </a:xfrm>
          <a:prstGeom prst="rect">
            <a:avLst/>
          </a:prstGeom>
          <a:solidFill>
            <a:srgbClr val="FB8709"/>
          </a:solidFill>
        </p:spPr>
        <p:txBody>
          <a:bodyPr/>
          <a:lstStyle/>
          <a:p>
            <a:endParaRPr lang="en-BE" sz="1200"/>
          </a:p>
        </p:txBody>
      </p:sp>
      <p:sp>
        <p:nvSpPr>
          <p:cNvPr id="9" name="Freeform 9"/>
          <p:cNvSpPr/>
          <p:nvPr/>
        </p:nvSpPr>
        <p:spPr>
          <a:xfrm>
            <a:off x="9935718" y="2821379"/>
            <a:ext cx="1570482" cy="27432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sz="1200"/>
          </a:p>
        </p:txBody>
      </p:sp>
      <p:sp>
        <p:nvSpPr>
          <p:cNvPr id="10" name="TextBox 10"/>
          <p:cNvSpPr txBox="1"/>
          <p:nvPr/>
        </p:nvSpPr>
        <p:spPr>
          <a:xfrm>
            <a:off x="2039131" y="515936"/>
            <a:ext cx="8843496" cy="654025"/>
          </a:xfrm>
          <a:prstGeom prst="rect">
            <a:avLst/>
          </a:prstGeom>
        </p:spPr>
        <p:txBody>
          <a:bodyPr lIns="0" tIns="0" rIns="0" bIns="0" rtlCol="0" anchor="t">
            <a:spAutoFit/>
          </a:bodyPr>
          <a:lstStyle/>
          <a:p>
            <a:pPr>
              <a:lnSpc>
                <a:spcPts val="5133"/>
              </a:lnSpc>
            </a:pPr>
            <a:r>
              <a:rPr lang="en-US" sz="4666" spc="-46">
                <a:solidFill>
                  <a:srgbClr val="033C5B"/>
                </a:solidFill>
                <a:latin typeface="HK Grotesk Bold"/>
              </a:rPr>
              <a:t>Δραστηριότητα αναστοχασμού</a:t>
            </a:r>
          </a:p>
        </p:txBody>
      </p:sp>
      <p:sp>
        <p:nvSpPr>
          <p:cNvPr id="11" name="TextBox 11"/>
          <p:cNvSpPr txBox="1"/>
          <p:nvPr/>
        </p:nvSpPr>
        <p:spPr>
          <a:xfrm>
            <a:off x="2039131" y="1337689"/>
            <a:ext cx="7896587" cy="1825949"/>
          </a:xfrm>
          <a:prstGeom prst="rect">
            <a:avLst/>
          </a:prstGeom>
        </p:spPr>
        <p:txBody>
          <a:bodyPr wrap="square" lIns="0" tIns="0" rIns="0" bIns="0" rtlCol="0" anchor="t">
            <a:spAutoFit/>
          </a:bodyPr>
          <a:lstStyle/>
          <a:p>
            <a:pPr marL="304815" indent="-304815">
              <a:lnSpc>
                <a:spcPts val="2426"/>
              </a:lnSpc>
              <a:spcBef>
                <a:spcPct val="0"/>
              </a:spcBef>
              <a:buFont typeface="Wingdings" panose="05000000000000000000" pitchFamily="2" charset="2"/>
              <a:buChar char="à"/>
            </a:pPr>
            <a:r>
              <a:rPr lang="en-GB" sz="1600" dirty="0"/>
              <a:t>Επιλέξτε ένα εργαλείο που θα θέλατε να εξερευνήσετε περαιτέρω (π.χ. Google Classroom, </a:t>
            </a:r>
            <a:r>
              <a:rPr lang="en-GB" sz="1600" dirty="0" err="1"/>
              <a:t>Instructables</a:t>
            </a:r>
            <a:r>
              <a:rPr lang="en-GB" sz="1600" dirty="0"/>
              <a:t>, </a:t>
            </a:r>
            <a:r>
              <a:rPr lang="en-GB" sz="1600" dirty="0" err="1"/>
              <a:t>Labster</a:t>
            </a:r>
            <a:r>
              <a:rPr lang="en-GB" sz="1600" dirty="0"/>
              <a:t>). Περιγράψτε ένα μάθημα που χρησιμοποιεί αυτό το εργαλείο για να εμπλέξει τους μαθητές με πραγματικές εφαρμογές.</a:t>
            </a:r>
          </a:p>
          <a:p>
            <a:pPr marL="304815" indent="-304815">
              <a:lnSpc>
                <a:spcPts val="2426"/>
              </a:lnSpc>
              <a:spcBef>
                <a:spcPct val="0"/>
              </a:spcBef>
              <a:buFont typeface="Wingdings" panose="05000000000000000000" pitchFamily="2" charset="2"/>
              <a:buChar char="à"/>
            </a:pPr>
            <a:r>
              <a:rPr lang="en-GB" sz="1600" dirty="0"/>
              <a:t>Πώς αυτό το εργαλείο θα ενισχύσει την κατανόηση των πρακτικών δεξιοτήτων από τους μαθητές; Ποιες προκλήσεις μπορεί να αντιμετωπίσετε κατά την εφαρμογή αυτού του εργαλείου σε ένα περιβάλλον ΕΕΚ; Πώς θα μπορούσατε να ενθαρρύνετε τη συνεργασία και τη δέσμευση χρησιμοποιώντας αυτό το εργαλείο;</a:t>
            </a:r>
            <a:endParaRPr lang="en-GB" sz="1733" dirty="0">
              <a:solidFill>
                <a:srgbClr val="121212"/>
              </a:solidFill>
              <a:latin typeface="HK Grotesk Light"/>
            </a:endParaRPr>
          </a:p>
        </p:txBody>
      </p:sp>
      <p:sp>
        <p:nvSpPr>
          <p:cNvPr id="13" name="Freeform 11">
            <a:extLst>
              <a:ext uri="{FF2B5EF4-FFF2-40B4-BE49-F238E27FC236}">
                <a16:creationId xmlns:a16="http://schemas.microsoft.com/office/drawing/2014/main" id="{A7EFFD83-B96F-D3E2-0503-48BF36041500}"/>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sz="1200"/>
          </a:p>
        </p:txBody>
      </p:sp>
      <p:sp>
        <p:nvSpPr>
          <p:cNvPr id="14" name="Freeform 12">
            <a:extLst>
              <a:ext uri="{FF2B5EF4-FFF2-40B4-BE49-F238E27FC236}">
                <a16:creationId xmlns:a16="http://schemas.microsoft.com/office/drawing/2014/main" id="{7808B473-A35D-8A6D-DED8-548BD1426589}"/>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sz="1200"/>
          </a:p>
        </p:txBody>
      </p:sp>
      <p:pic>
        <p:nvPicPr>
          <p:cNvPr id="16" name="Picture 15">
            <a:extLst>
              <a:ext uri="{FF2B5EF4-FFF2-40B4-BE49-F238E27FC236}">
                <a16:creationId xmlns:a16="http://schemas.microsoft.com/office/drawing/2014/main" id="{18DC755A-F864-C150-9746-6B56DDD048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TextBox 13">
            <a:extLst>
              <a:ext uri="{FF2B5EF4-FFF2-40B4-BE49-F238E27FC236}">
                <a16:creationId xmlns:a16="http://schemas.microsoft.com/office/drawing/2014/main" id="{CCF1DE43-C595-7EE5-9823-58838CFF8314}"/>
              </a:ext>
            </a:extLst>
          </p:cNvPr>
          <p:cNvSpPr txBox="1"/>
          <p:nvPr/>
        </p:nvSpPr>
        <p:spPr>
          <a:xfrm>
            <a:off x="3437847" y="5932235"/>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71475" y="388372"/>
            <a:ext cx="4660190" cy="1477328"/>
          </a:xfrm>
          <a:prstGeom prst="rect">
            <a:avLst/>
          </a:prstGeom>
        </p:spPr>
        <p:txBody>
          <a:bodyPr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Μαθησιακοί στόχοι</a:t>
            </a:r>
            <a:endParaRPr lang="en-US" sz="4666" b="1" spc="-46" dirty="0">
              <a:solidFill>
                <a:srgbClr val="033C5B"/>
              </a:solidFill>
              <a:latin typeface="HK Grotesk" panose="020B0604020202020204" charset="0"/>
            </a:endParaRPr>
          </a:p>
        </p:txBody>
      </p:sp>
      <p:sp>
        <p:nvSpPr>
          <p:cNvPr id="3" name="TextBox 3"/>
          <p:cNvSpPr txBox="1"/>
          <p:nvPr/>
        </p:nvSpPr>
        <p:spPr>
          <a:xfrm>
            <a:off x="63500" y="1999105"/>
            <a:ext cx="5902223" cy="3939540"/>
          </a:xfrm>
          <a:prstGeom prst="rect">
            <a:avLst/>
          </a:prstGeom>
        </p:spPr>
        <p:txBody>
          <a:bodyPr wrap="square" lIns="0" tIns="0" rIns="0" bIns="0" rtlCol="0" anchor="t">
            <a:spAutoFit/>
          </a:bodyPr>
          <a:lstStyle/>
          <a:p>
            <a:pPr marL="201516" lvl="1"/>
            <a:r>
              <a:rPr lang="en-GB" sz="1600" dirty="0">
                <a:solidFill>
                  <a:srgbClr val="121212"/>
                </a:solidFill>
                <a:latin typeface="HK Grotesk Light" panose="020B0604020202020204" charset="0"/>
                <a:cs typeface="Arial" panose="020B0604020202020204" pitchFamily="34" charset="0"/>
              </a:rPr>
              <a:t>Στο τέλος αυτής της ενότητας, οι συμμετέχοντες θα εί</a:t>
            </a:r>
            <a:r>
              <a:rPr lang="el-GR" sz="1600" dirty="0" err="1">
                <a:solidFill>
                  <a:srgbClr val="121212"/>
                </a:solidFill>
                <a:latin typeface="HK Grotesk Light" panose="020B0604020202020204" charset="0"/>
                <a:cs typeface="Arial" panose="020B0604020202020204" pitchFamily="34" charset="0"/>
              </a:rPr>
              <a:t>στε</a:t>
            </a:r>
            <a:r>
              <a:rPr lang="en-GB" sz="1600" dirty="0">
                <a:solidFill>
                  <a:srgbClr val="121212"/>
                </a:solidFill>
                <a:latin typeface="HK Grotesk Light" panose="020B0604020202020204" charset="0"/>
                <a:cs typeface="Arial" panose="020B0604020202020204" pitchFamily="34" charset="0"/>
              </a:rPr>
              <a:t> σε θέση να:</a:t>
            </a:r>
            <a:endParaRPr lang="en-US" sz="1600" dirty="0">
              <a:solidFill>
                <a:srgbClr val="121212"/>
              </a:solidFill>
              <a:latin typeface="HK Grotesk Light" panose="020B0604020202020204" charset="0"/>
              <a:cs typeface="Arial" panose="020B0604020202020204" pitchFamily="34" charset="0"/>
            </a:endParaRPr>
          </a:p>
          <a:p>
            <a:pPr marL="742950" lvl="1" indent="-285750" fontAlgn="base">
              <a:buFont typeface="Arial" panose="020B0604020202020204" pitchFamily="34" charset="0"/>
              <a:buChar char="•"/>
            </a:pPr>
            <a:r>
              <a:rPr lang="el-GR" sz="1600" i="0" u="none" strike="noStrike" dirty="0">
                <a:solidFill>
                  <a:srgbClr val="121212"/>
                </a:solidFill>
                <a:effectLst/>
                <a:latin typeface="HK Grotesk Light" panose="020B0604020202020204" charset="0"/>
                <a:cs typeface="Arial" panose="020B0604020202020204" pitchFamily="34" charset="0"/>
              </a:rPr>
              <a:t>Κ</a:t>
            </a:r>
            <a:r>
              <a:rPr lang="en-GB" sz="1600" i="0" u="none" strike="noStrike" dirty="0">
                <a:solidFill>
                  <a:srgbClr val="121212"/>
                </a:solidFill>
                <a:effectLst/>
                <a:latin typeface="HK Grotesk Light" panose="020B0604020202020204" charset="0"/>
                <a:cs typeface="Arial" panose="020B0604020202020204" pitchFamily="34" charset="0"/>
              </a:rPr>
              <a:t>ατα</a:t>
            </a:r>
            <a:r>
              <a:rPr lang="en-GB" sz="1600" i="0" u="none" strike="noStrike" dirty="0" err="1">
                <a:solidFill>
                  <a:srgbClr val="121212"/>
                </a:solidFill>
                <a:effectLst/>
                <a:latin typeface="HK Grotesk Light" panose="020B0604020202020204" charset="0"/>
                <a:cs typeface="Arial" panose="020B0604020202020204" pitchFamily="34" charset="0"/>
              </a:rPr>
              <a:t>νοήσ</a:t>
            </a:r>
            <a:r>
              <a:rPr lang="el-GR" sz="1600" i="0" u="none" strike="noStrike" dirty="0" err="1">
                <a:solidFill>
                  <a:srgbClr val="121212"/>
                </a:solidFill>
                <a:effectLst/>
                <a:latin typeface="HK Grotesk Light" panose="020B0604020202020204" charset="0"/>
                <a:cs typeface="Arial" panose="020B0604020202020204" pitchFamily="34" charset="0"/>
              </a:rPr>
              <a:t>ετε</a:t>
            </a:r>
            <a:r>
              <a:rPr lang="el-GR" sz="1600" i="0" u="none" strike="noStrike" dirty="0">
                <a:solidFill>
                  <a:srgbClr val="121212"/>
                </a:solidFill>
                <a:effectLst/>
                <a:latin typeface="HK Grotesk Light" panose="020B0604020202020204" charset="0"/>
                <a:cs typeface="Arial" panose="020B0604020202020204" pitchFamily="34" charset="0"/>
              </a:rPr>
              <a:t> </a:t>
            </a:r>
            <a:r>
              <a:rPr lang="en-GB" sz="1600" i="0" u="none" strike="noStrike" dirty="0" err="1">
                <a:solidFill>
                  <a:srgbClr val="121212"/>
                </a:solidFill>
                <a:effectLst/>
                <a:latin typeface="HK Grotesk Light" panose="020B0604020202020204" charset="0"/>
                <a:cs typeface="Arial" panose="020B0604020202020204" pitchFamily="34" charset="0"/>
              </a:rPr>
              <a:t>το</a:t>
            </a:r>
            <a:r>
              <a:rPr lang="en-GB" sz="1600" i="0" u="none" strike="noStrike" dirty="0">
                <a:solidFill>
                  <a:srgbClr val="121212"/>
                </a:solidFill>
                <a:effectLst/>
                <a:latin typeface="HK Grotesk Light" panose="020B0604020202020204" charset="0"/>
                <a:cs typeface="Arial" panose="020B0604020202020204" pitchFamily="34" charset="0"/>
              </a:rPr>
              <a:t> ρόλο των διαδραστικών πλατφορμών στην ενίσχυση της συνεργασίας και της δέσμευσης σε περιβάλλοντα ΕΕΚ.</a:t>
            </a:r>
          </a:p>
          <a:p>
            <a:pPr marL="742950" lvl="1" indent="-285750" fontAlgn="base">
              <a:buFont typeface="Arial" panose="020B0604020202020204" pitchFamily="34" charset="0"/>
              <a:buChar char="•"/>
            </a:pPr>
            <a:r>
              <a:rPr lang="en-GB" sz="1600" i="0" u="none" strike="noStrike" dirty="0" err="1">
                <a:solidFill>
                  <a:srgbClr val="121212"/>
                </a:solidFill>
                <a:effectLst/>
                <a:latin typeface="HK Grotesk Light" panose="020B0604020202020204" charset="0"/>
                <a:cs typeface="Arial" panose="020B0604020202020204" pitchFamily="34" charset="0"/>
              </a:rPr>
              <a:t>Προσδιορ</a:t>
            </a:r>
            <a:r>
              <a:rPr lang="el-GR" sz="1600" i="0" u="none" strike="noStrike" dirty="0" err="1">
                <a:solidFill>
                  <a:srgbClr val="121212"/>
                </a:solidFill>
                <a:effectLst/>
                <a:latin typeface="HK Grotesk Light" panose="020B0604020202020204" charset="0"/>
                <a:cs typeface="Arial" panose="020B0604020202020204" pitchFamily="34" charset="0"/>
              </a:rPr>
              <a:t>ίσετε</a:t>
            </a:r>
            <a:r>
              <a:rPr lang="en-GB" sz="1600" i="0" u="none" strike="noStrike" dirty="0">
                <a:solidFill>
                  <a:srgbClr val="121212"/>
                </a:solidFill>
                <a:effectLst/>
                <a:latin typeface="HK Grotesk Light" panose="020B0604020202020204" charset="0"/>
                <a:cs typeface="Arial" panose="020B0604020202020204" pitchFamily="34" charset="0"/>
              </a:rPr>
              <a:t> </a:t>
            </a:r>
            <a:r>
              <a:rPr lang="en-GB" sz="1600" i="0" u="none" strike="noStrike" dirty="0" err="1">
                <a:solidFill>
                  <a:srgbClr val="121212"/>
                </a:solidFill>
                <a:effectLst/>
                <a:latin typeface="HK Grotesk Light" panose="020B0604020202020204" charset="0"/>
                <a:cs typeface="Arial" panose="020B0604020202020204" pitchFamily="34" charset="0"/>
              </a:rPr>
              <a:t>συγκεκριμέν</a:t>
            </a:r>
            <a:r>
              <a:rPr lang="el-GR" sz="1600" i="0" u="none" strike="noStrike" dirty="0">
                <a:solidFill>
                  <a:srgbClr val="121212"/>
                </a:solidFill>
                <a:effectLst/>
                <a:latin typeface="HK Grotesk Light" panose="020B0604020202020204" charset="0"/>
                <a:cs typeface="Arial" panose="020B0604020202020204" pitchFamily="34" charset="0"/>
              </a:rPr>
              <a:t>α </a:t>
            </a:r>
            <a:r>
              <a:rPr lang="el-GR" sz="1600" i="0" u="none" strike="noStrike" dirty="0" err="1">
                <a:solidFill>
                  <a:srgbClr val="121212"/>
                </a:solidFill>
                <a:effectLst/>
                <a:latin typeface="HK Grotesk Light" panose="020B0604020202020204" charset="0"/>
                <a:cs typeface="Arial" panose="020B0604020202020204" pitchFamily="34" charset="0"/>
              </a:rPr>
              <a:t>εργ</a:t>
            </a:r>
            <a:r>
              <a:rPr lang="en-GB" sz="1600" i="0" u="none" strike="noStrike" dirty="0">
                <a:solidFill>
                  <a:srgbClr val="121212"/>
                </a:solidFill>
                <a:effectLst/>
                <a:latin typeface="HK Grotesk Light" panose="020B0604020202020204" charset="0"/>
                <a:cs typeface="Arial" panose="020B0604020202020204" pitchFamily="34" charset="0"/>
              </a:rPr>
              <a:t>α</a:t>
            </a:r>
            <a:r>
              <a:rPr lang="en-GB" sz="1600" i="0" u="none" strike="noStrike" dirty="0" err="1">
                <a:solidFill>
                  <a:srgbClr val="121212"/>
                </a:solidFill>
                <a:effectLst/>
                <a:latin typeface="HK Grotesk Light" panose="020B0604020202020204" charset="0"/>
                <a:cs typeface="Arial" panose="020B0604020202020204" pitchFamily="34" charset="0"/>
              </a:rPr>
              <a:t>λεί</a:t>
            </a:r>
            <a:r>
              <a:rPr lang="el-GR" sz="1600" i="0" u="none" strike="noStrike" dirty="0">
                <a:solidFill>
                  <a:srgbClr val="121212"/>
                </a:solidFill>
                <a:effectLst/>
                <a:latin typeface="HK Grotesk Light" panose="020B0604020202020204" charset="0"/>
                <a:cs typeface="Arial" panose="020B0604020202020204" pitchFamily="34" charset="0"/>
              </a:rPr>
              <a:t>α</a:t>
            </a:r>
            <a:r>
              <a:rPr lang="en-GB" sz="1600" i="0" u="none" strike="noStrike" dirty="0">
                <a:solidFill>
                  <a:srgbClr val="121212"/>
                </a:solidFill>
                <a:effectLst/>
                <a:latin typeface="HK Grotesk Light" panose="020B0604020202020204" charset="0"/>
                <a:cs typeface="Arial" panose="020B0604020202020204" pitchFamily="34" charset="0"/>
              </a:rPr>
              <a:t> και </a:t>
            </a:r>
            <a:r>
              <a:rPr lang="en-GB" sz="1600" i="0" u="none" strike="noStrike" dirty="0" err="1">
                <a:solidFill>
                  <a:srgbClr val="121212"/>
                </a:solidFill>
                <a:effectLst/>
                <a:latin typeface="HK Grotesk Light" panose="020B0604020202020204" charset="0"/>
                <a:cs typeface="Arial" panose="020B0604020202020204" pitchFamily="34" charset="0"/>
              </a:rPr>
              <a:t>τεχνικ</a:t>
            </a:r>
            <a:r>
              <a:rPr lang="el-GR" sz="1600" i="0" u="none" strike="noStrike" dirty="0" err="1">
                <a:solidFill>
                  <a:srgbClr val="121212"/>
                </a:solidFill>
                <a:effectLst/>
                <a:latin typeface="HK Grotesk Light" panose="020B0604020202020204" charset="0"/>
                <a:cs typeface="Arial" panose="020B0604020202020204" pitchFamily="34" charset="0"/>
              </a:rPr>
              <a:t>ές</a:t>
            </a:r>
            <a:r>
              <a:rPr lang="en-GB" sz="1600" i="0" u="none" strike="noStrike" dirty="0">
                <a:solidFill>
                  <a:srgbClr val="121212"/>
                </a:solidFill>
                <a:effectLst/>
                <a:latin typeface="HK Grotesk Light" panose="020B0604020202020204" charset="0"/>
                <a:cs typeface="Arial" panose="020B0604020202020204" pitchFamily="34" charset="0"/>
              </a:rPr>
              <a:t> για την προώθηση ενός μαθητοκεντρικού, πρακτικού μαθησιακού περιβάλλοντος.</a:t>
            </a:r>
          </a:p>
          <a:p>
            <a:pPr marL="742950" lvl="1" indent="-285750" fontAlgn="base">
              <a:buFont typeface="Arial" panose="020B0604020202020204" pitchFamily="34" charset="0"/>
              <a:buChar char="•"/>
            </a:pPr>
            <a:r>
              <a:rPr lang="en-GB" sz="1600" i="0" u="none" strike="noStrike" dirty="0" err="1">
                <a:solidFill>
                  <a:srgbClr val="121212"/>
                </a:solidFill>
                <a:effectLst/>
                <a:latin typeface="HK Grotesk Light" panose="020B0604020202020204" charset="0"/>
                <a:cs typeface="Arial" panose="020B0604020202020204" pitchFamily="34" charset="0"/>
              </a:rPr>
              <a:t>Εξερευνήσ</a:t>
            </a:r>
            <a:r>
              <a:rPr lang="el-GR" sz="1600" i="0" u="none" strike="noStrike" dirty="0">
                <a:solidFill>
                  <a:srgbClr val="121212"/>
                </a:solidFill>
                <a:effectLst/>
                <a:latin typeface="HK Grotesk Light" panose="020B0604020202020204" charset="0"/>
                <a:cs typeface="Arial" panose="020B0604020202020204" pitchFamily="34" charset="0"/>
              </a:rPr>
              <a:t>ε</a:t>
            </a:r>
            <a:r>
              <a:rPr lang="en-GB" sz="1600" i="0" u="none" strike="noStrike" dirty="0" err="1">
                <a:solidFill>
                  <a:srgbClr val="121212"/>
                </a:solidFill>
                <a:effectLst/>
                <a:latin typeface="HK Grotesk Light" panose="020B0604020202020204" charset="0"/>
                <a:cs typeface="Arial" panose="020B0604020202020204" pitchFamily="34" charset="0"/>
              </a:rPr>
              <a:t>τε</a:t>
            </a:r>
            <a:r>
              <a:rPr lang="en-GB" sz="1600" i="0" u="none" strike="noStrike" dirty="0">
                <a:solidFill>
                  <a:srgbClr val="121212"/>
                </a:solidFill>
                <a:effectLst/>
                <a:latin typeface="HK Grotesk Light" panose="020B0604020202020204" charset="0"/>
                <a:cs typeface="Arial" panose="020B0604020202020204" pitchFamily="34" charset="0"/>
              </a:rPr>
              <a:t> τρόπους ενσωμάτωσης της τεχνολογίας για την αντιμετώπιση διαφορετικών μαθησιακών αναγκών και την αύξηση της δέσμευσης μέσω πραγματικών εφαρμογών.</a:t>
            </a:r>
          </a:p>
          <a:p>
            <a:pPr marL="742950" lvl="1" indent="-285750" fontAlgn="base">
              <a:buFont typeface="Arial" panose="020B0604020202020204" pitchFamily="34" charset="0"/>
              <a:buChar char="•"/>
            </a:pPr>
            <a:r>
              <a:rPr lang="en-GB" sz="1600" i="0" u="none" strike="noStrike" dirty="0" err="1">
                <a:solidFill>
                  <a:srgbClr val="121212"/>
                </a:solidFill>
                <a:effectLst/>
                <a:latin typeface="HK Grotesk Light" panose="020B0604020202020204" charset="0"/>
                <a:cs typeface="Arial" panose="020B0604020202020204" pitchFamily="34" charset="0"/>
              </a:rPr>
              <a:t>Αν</a:t>
            </a:r>
            <a:r>
              <a:rPr lang="el-GR" sz="1600" i="0" u="none" strike="noStrike" dirty="0" err="1">
                <a:solidFill>
                  <a:srgbClr val="121212"/>
                </a:solidFill>
                <a:effectLst/>
                <a:latin typeface="HK Grotesk Light" panose="020B0604020202020204" charset="0"/>
                <a:cs typeface="Arial" panose="020B0604020202020204" pitchFamily="34" charset="0"/>
              </a:rPr>
              <a:t>απτύξετε</a:t>
            </a:r>
            <a:r>
              <a:rPr lang="en-GB" sz="1600" i="0" u="none" strike="noStrike" dirty="0">
                <a:solidFill>
                  <a:srgbClr val="121212"/>
                </a:solidFill>
                <a:effectLst/>
                <a:latin typeface="HK Grotesk Light" panose="020B0604020202020204" charset="0"/>
                <a:cs typeface="Arial" panose="020B0604020202020204" pitchFamily="34" charset="0"/>
              </a:rPr>
              <a:t> </a:t>
            </a:r>
            <a:r>
              <a:rPr lang="en-GB" sz="1600" i="0" u="none" strike="noStrike" dirty="0" err="1">
                <a:solidFill>
                  <a:srgbClr val="121212"/>
                </a:solidFill>
                <a:effectLst/>
                <a:latin typeface="HK Grotesk Light" panose="020B0604020202020204" charset="0"/>
                <a:cs typeface="Arial" panose="020B0604020202020204" pitchFamily="34" charset="0"/>
              </a:rPr>
              <a:t>δεξι</a:t>
            </a:r>
            <a:r>
              <a:rPr lang="el-GR" sz="1600" i="0" u="none" strike="noStrike" dirty="0" err="1">
                <a:solidFill>
                  <a:srgbClr val="121212"/>
                </a:solidFill>
                <a:effectLst/>
                <a:latin typeface="HK Grotesk Light" panose="020B0604020202020204" charset="0"/>
                <a:cs typeface="Arial" panose="020B0604020202020204" pitchFamily="34" charset="0"/>
              </a:rPr>
              <a:t>ότητες</a:t>
            </a:r>
            <a:r>
              <a:rPr lang="en-GB" sz="1600" i="0" u="none" strike="noStrike" dirty="0">
                <a:solidFill>
                  <a:srgbClr val="121212"/>
                </a:solidFill>
                <a:effectLst/>
                <a:latin typeface="HK Grotesk Light" panose="020B0604020202020204" charset="0"/>
                <a:cs typeface="Arial" panose="020B0604020202020204" pitchFamily="34" charset="0"/>
              </a:rPr>
              <a:t> για τη δημιουργία δυναμικών, χωρίς αποκλεισμούς τάξεων που αξιοποιούν διαδραστικές πλατφόρμες για μια πιο εξατομικευμένη μαθησιακή εμπειρία.</a:t>
            </a:r>
            <a:endParaRPr lang="en-US" sz="1600" i="0" u="none" strike="noStrike" dirty="0">
              <a:solidFill>
                <a:srgbClr val="121212"/>
              </a:solidFill>
              <a:effectLst/>
              <a:latin typeface="HK Grotesk Light" panose="020B0604020202020204" charset="0"/>
              <a:cs typeface="Arial" panose="020B0604020202020204" pitchFamily="34" charset="0"/>
            </a:endParaRPr>
          </a:p>
        </p:txBody>
      </p:sp>
      <p:sp>
        <p:nvSpPr>
          <p:cNvPr id="4" name="AutoShape 4"/>
          <p:cNvSpPr/>
          <p:nvPr/>
        </p:nvSpPr>
        <p:spPr>
          <a:xfrm>
            <a:off x="6362700" y="2522661"/>
            <a:ext cx="6096000" cy="4335339"/>
          </a:xfrm>
          <a:prstGeom prst="rect">
            <a:avLst/>
          </a:prstGeom>
          <a:solidFill>
            <a:srgbClr val="FB8709"/>
          </a:solidFill>
        </p:spPr>
        <p:txBody>
          <a:bodyPr/>
          <a:lstStyle/>
          <a:p>
            <a:endParaRPr lang="en-BE" sz="1200"/>
          </a:p>
        </p:txBody>
      </p:sp>
      <p:sp>
        <p:nvSpPr>
          <p:cNvPr id="5" name="AutoShape 5"/>
          <p:cNvSpPr/>
          <p:nvPr/>
        </p:nvSpPr>
        <p:spPr>
          <a:xfrm>
            <a:off x="6362700" y="0"/>
            <a:ext cx="6096000" cy="3429000"/>
          </a:xfrm>
          <a:prstGeom prst="rect">
            <a:avLst/>
          </a:prstGeom>
          <a:solidFill>
            <a:srgbClr val="053249"/>
          </a:solidFill>
        </p:spPr>
        <p:txBody>
          <a:bodyPr/>
          <a:lstStyle/>
          <a:p>
            <a:endParaRPr lang="en-BE" sz="1200"/>
          </a:p>
        </p:txBody>
      </p:sp>
      <p:sp>
        <p:nvSpPr>
          <p:cNvPr id="6" name="Freeform 6"/>
          <p:cNvSpPr/>
          <p:nvPr/>
        </p:nvSpPr>
        <p:spPr>
          <a:xfrm rot="5400000">
            <a:off x="6362700" y="5135276"/>
            <a:ext cx="1722724" cy="1722724"/>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sz="1200"/>
          </a:p>
        </p:txBody>
      </p:sp>
      <p:sp>
        <p:nvSpPr>
          <p:cNvPr id="7" name="Freeform 7"/>
          <p:cNvSpPr/>
          <p:nvPr/>
        </p:nvSpPr>
        <p:spPr>
          <a:xfrm rot="-5400000">
            <a:off x="10469276" y="0"/>
            <a:ext cx="1722724" cy="1722724"/>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sz="1200"/>
          </a:p>
        </p:txBody>
      </p:sp>
      <p:sp>
        <p:nvSpPr>
          <p:cNvPr id="8" name="Freeform 8"/>
          <p:cNvSpPr/>
          <p:nvPr/>
        </p:nvSpPr>
        <p:spPr>
          <a:xfrm>
            <a:off x="7495560" y="1505988"/>
            <a:ext cx="3296881" cy="3846024"/>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endParaRPr lang="en-BE" sz="1200"/>
          </a:p>
        </p:txBody>
      </p:sp>
      <p:sp>
        <p:nvSpPr>
          <p:cNvPr id="9" name="Freeform 9"/>
          <p:cNvSpPr/>
          <p:nvPr/>
        </p:nvSpPr>
        <p:spPr>
          <a:xfrm>
            <a:off x="257173" y="552570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endParaRPr lang="en-BE" sz="1200"/>
          </a:p>
        </p:txBody>
      </p:sp>
      <p:sp>
        <p:nvSpPr>
          <p:cNvPr id="10" name="Freeform 10"/>
          <p:cNvSpPr/>
          <p:nvPr/>
        </p:nvSpPr>
        <p:spPr>
          <a:xfrm>
            <a:off x="1916168" y="6069577"/>
            <a:ext cx="1727259" cy="46636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8"/>
            <a:stretch>
              <a:fillRect/>
            </a:stretch>
          </a:blipFill>
        </p:spPr>
        <p:txBody>
          <a:bodyPr/>
          <a:lstStyle/>
          <a:p>
            <a:endParaRPr lang="en-BE" sz="1200"/>
          </a:p>
        </p:txBody>
      </p:sp>
      <p:pic>
        <p:nvPicPr>
          <p:cNvPr id="11" name="Picture 10">
            <a:extLst>
              <a:ext uri="{FF2B5EF4-FFF2-40B4-BE49-F238E27FC236}">
                <a16:creationId xmlns:a16="http://schemas.microsoft.com/office/drawing/2014/main" id="{77FC50D6-9136-F60E-3A18-DE4F19A533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2848" y="6175773"/>
            <a:ext cx="698413" cy="2539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339018" y="131301"/>
            <a:ext cx="10566213"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Πόροι</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3"/>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4"/>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7" name="TextBox 16">
            <a:extLst>
              <a:ext uri="{FF2B5EF4-FFF2-40B4-BE49-F238E27FC236}">
                <a16:creationId xmlns:a16="http://schemas.microsoft.com/office/drawing/2014/main" id="{66A06742-F05B-58F5-6C5D-C1006179EA4E}"/>
              </a:ext>
            </a:extLst>
          </p:cNvPr>
          <p:cNvSpPr txBox="1"/>
          <p:nvPr/>
        </p:nvSpPr>
        <p:spPr>
          <a:xfrm>
            <a:off x="168592" y="1397089"/>
            <a:ext cx="10598935" cy="4339650"/>
          </a:xfrm>
          <a:prstGeom prst="rect">
            <a:avLst/>
          </a:prstGeom>
          <a:noFill/>
        </p:spPr>
        <p:txBody>
          <a:bodyPr wrap="square">
            <a:spAutoFit/>
          </a:bodyPr>
          <a:lstStyle/>
          <a:p>
            <a:pPr marL="285750" indent="-285750">
              <a:buFont typeface="Arial" panose="020B0604020202020204" pitchFamily="34" charset="0"/>
              <a:buChar char="•"/>
            </a:pPr>
            <a:r>
              <a:rPr lang="en-US" sz="1200" dirty="0"/>
              <a:t>Google Classroom: Το Google Classroom είναι ένα σύστημα διαχείρισης μάθησης (LMS) που διευκολύνει την επικοινωνία μεταξύ καθηγητών και μαθητών. Επιτρέπει την κοινή χρήση εργασιών, πόρων και ανακοινώσεων με οργανωμένο τρόπο. Ενσωματώνεται με το Google Drive και άλλα εργαλεία της Google, καθιστώντας εύκολη τη διαχείριση ψηφιακών μαθημάτων, την παροχή ανατροφοδότησης και την ενίσχυση της συνεργασίας σε ανεστραμμένες τάξεις. Ιστοσελίδα: </a:t>
            </a:r>
            <a:r>
              <a:rPr lang="en-US" sz="1200" dirty="0">
                <a:hlinkClick r:id="rId6"/>
              </a:rPr>
              <a:t>https://classroom.google.com</a:t>
            </a:r>
            <a:endParaRPr lang="en-US" sz="1200" dirty="0"/>
          </a:p>
          <a:p>
            <a:endParaRPr lang="en-US" sz="1200" dirty="0"/>
          </a:p>
          <a:p>
            <a:pPr marL="285750" indent="-285750">
              <a:buFont typeface="Arial" panose="020B0604020202020204" pitchFamily="34" charset="0"/>
              <a:buChar char="•"/>
            </a:pPr>
            <a:r>
              <a:rPr lang="en-US" sz="1200" dirty="0"/>
              <a:t>Microsoft Teams: Microsoft Teams: Η Microsoft Teams είναι μια πλατφόρμα συνεργασίας που υποστηρίζει την ανταλλαγή μηνυμάτων, αρχείων και την επικοινωνία σε πραγματικό χρόνο μέσω καναλιών. Είναι ιδανική για αναποδογυρισμένες τάξεις, προσφέροντας χαρακτηριστικά όπως βιντεοσυναντήσεις, διαχείριση εργασιών και ενσωμάτωση με άλλα εργαλεία του Microsoft 365. Το Teams επιτρέπει την αποτελεσματική συνεργασία και οργάνωση σε περιβάλλοντα μάθησης. Ιστοσελίδα: </a:t>
            </a:r>
            <a:r>
              <a:rPr lang="en-US" sz="1200" dirty="0">
                <a:hlinkClick r:id="rId7"/>
              </a:rPr>
              <a:t>https://www.microsoft.com/en/microsoft-teams</a:t>
            </a:r>
            <a:endParaRPr lang="en-US" sz="1200" dirty="0"/>
          </a:p>
          <a:p>
            <a:endParaRPr lang="en-US" sz="1200" dirty="0"/>
          </a:p>
          <a:p>
            <a:pPr marL="285750" indent="-285750">
              <a:buFont typeface="Arial" panose="020B0604020202020204" pitchFamily="34" charset="0"/>
              <a:buChar char="•"/>
            </a:pPr>
            <a:r>
              <a:rPr lang="en-US" sz="1200" dirty="0" err="1"/>
              <a:t>Simbound</a:t>
            </a:r>
            <a:r>
              <a:rPr lang="en-US" sz="1200" dirty="0"/>
              <a:t>: </a:t>
            </a:r>
            <a:r>
              <a:rPr lang="en-US" sz="1200" dirty="0" err="1"/>
              <a:t>Simbound </a:t>
            </a:r>
            <a:r>
              <a:rPr lang="en-US" sz="1200" dirty="0"/>
              <a:t>είναι μια εκπαιδευτική πλατφόρμα που παρέχει προσομοιώσεις ψηφιακού μάρκετινγκ και ηλεκτρονικού εμπορίου. Επιτρέπει στους σπουδαστές να ασχοληθούν με σενάρια μάρκετινγκ του πραγματικού κόσμου, πειραματιζόμενοι με SEO, εκστρατείες ηλεκτρονικού ταχυδρομείου και αναλύσεις ιστού με πρακτικό τρόπο. </a:t>
            </a:r>
            <a:r>
              <a:rPr lang="en-US" sz="1200" dirty="0" err="1"/>
              <a:t>Το Simbound </a:t>
            </a:r>
            <a:r>
              <a:rPr lang="en-US" sz="1200" dirty="0"/>
              <a:t>βοηθά τους μαθητές να αναπτύξουν δεξιότητες ψηφιακού μάρκετινγκ μέσα σε ένα ελεγχόμενο, διαδραστικό περιβάλλον. Ιστοσελίδα: </a:t>
            </a:r>
            <a:r>
              <a:rPr lang="en-US" sz="1200" dirty="0">
                <a:hlinkClick r:id="rId8"/>
              </a:rPr>
              <a:t>https://www.simbound.com</a:t>
            </a:r>
            <a:endParaRPr lang="en-US" sz="1200" dirty="0"/>
          </a:p>
          <a:p>
            <a:endParaRPr lang="en-US" sz="1200" dirty="0"/>
          </a:p>
          <a:p>
            <a:pPr marL="285750" indent="-285750">
              <a:buFont typeface="Arial" panose="020B0604020202020204" pitchFamily="34" charset="0"/>
              <a:buChar char="•"/>
            </a:pPr>
            <a:r>
              <a:rPr lang="en-US" sz="1200" dirty="0" err="1"/>
              <a:t>Labster</a:t>
            </a:r>
            <a:r>
              <a:rPr lang="en-US" sz="1200" dirty="0"/>
              <a:t>: </a:t>
            </a:r>
            <a:r>
              <a:rPr lang="en-US" sz="1200" dirty="0" err="1"/>
              <a:t>Labster: Το Labster </a:t>
            </a:r>
            <a:r>
              <a:rPr lang="en-US" sz="1200" dirty="0"/>
              <a:t>προσφέρει εικονικές εργαστηριακές προσομοιώσεις για φοιτητές σε τομείς όπως η βιολογία, η χημεία και η φυσική. Αυτές οι διαδραστικές προσομοιώσεις επιτρέπουν στους μαθητές να διεξάγουν πειράματα και να εξερευνούν επιστημονικές έννοιες σε ένα εικονικό περιβάλλον, καθιστώντας το ένα εξαιρετικό εργαλείο για την εκπαίδευση στις φυσικές επιστήμες, ειδικά σε ανεστραμμένες τάξεις. Ιστοσελίδα: </a:t>
            </a:r>
            <a:r>
              <a:rPr lang="en-US" sz="1200" dirty="0">
                <a:hlinkClick r:id="rId9"/>
              </a:rPr>
              <a:t>https://www.labster.com</a:t>
            </a:r>
            <a:endParaRPr lang="en-US" sz="1200" dirty="0"/>
          </a:p>
        </p:txBody>
      </p:sp>
      <p:sp>
        <p:nvSpPr>
          <p:cNvPr id="6" name="TextBox 13">
            <a:extLst>
              <a:ext uri="{FF2B5EF4-FFF2-40B4-BE49-F238E27FC236}">
                <a16:creationId xmlns:a16="http://schemas.microsoft.com/office/drawing/2014/main" id="{3EBF8364-88A4-1314-0B77-B6E9155EDBED}"/>
              </a:ext>
            </a:extLst>
          </p:cNvPr>
          <p:cNvSpPr txBox="1"/>
          <p:nvPr/>
        </p:nvSpPr>
        <p:spPr>
          <a:xfrm>
            <a:off x="3437847" y="5932235"/>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442863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339018" y="149274"/>
            <a:ext cx="10566213"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Πόροι</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3"/>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4"/>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7" name="TextBox 16">
            <a:extLst>
              <a:ext uri="{FF2B5EF4-FFF2-40B4-BE49-F238E27FC236}">
                <a16:creationId xmlns:a16="http://schemas.microsoft.com/office/drawing/2014/main" id="{66A06742-F05B-58F5-6C5D-C1006179EA4E}"/>
              </a:ext>
            </a:extLst>
          </p:cNvPr>
          <p:cNvSpPr txBox="1"/>
          <p:nvPr/>
        </p:nvSpPr>
        <p:spPr>
          <a:xfrm>
            <a:off x="168592" y="1397089"/>
            <a:ext cx="10664249" cy="4708981"/>
          </a:xfrm>
          <a:prstGeom prst="rect">
            <a:avLst/>
          </a:prstGeom>
          <a:noFill/>
        </p:spPr>
        <p:txBody>
          <a:bodyPr wrap="square">
            <a:spAutoFit/>
          </a:bodyPr>
          <a:lstStyle/>
          <a:p>
            <a:pPr marL="285750" indent="-285750">
              <a:buFont typeface="Arial" panose="020B0604020202020204" pitchFamily="34" charset="0"/>
              <a:buChar char="•"/>
            </a:pPr>
            <a:r>
              <a:rPr lang="en-US" sz="1200" dirty="0" err="1"/>
              <a:t>Instructables</a:t>
            </a:r>
            <a:r>
              <a:rPr lang="en-US" sz="1200" dirty="0"/>
              <a:t>: </a:t>
            </a:r>
            <a:r>
              <a:rPr lang="en-US" sz="1200" dirty="0" err="1"/>
              <a:t>Instructables: Το Instructables </a:t>
            </a:r>
            <a:r>
              <a:rPr lang="en-US" sz="1200" dirty="0"/>
              <a:t>είναι μια κοινοτική πλατφόρμα όπου οι μαθητές μπορούν να εξερευνήσουν, να δημιουργήσουν και να μοιραστούν έργα DIY. Είναι ιδιαίτερα χρήσιμο για την επαγγελματική και τεχνική εκπαίδευση, προσφέροντας βήμα προς βήμα οδηγούς για έργα σε διάφορους τομείς, όπως τα ηλεκτρονικά, η ξυλουργική και η χειροτεχνία. Ιστοσελίδα: </a:t>
            </a:r>
            <a:r>
              <a:rPr lang="en-US" sz="1200" dirty="0">
                <a:hlinkClick r:id="rId6"/>
              </a:rPr>
              <a:t>https://www.instructables.com</a:t>
            </a: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err="1"/>
              <a:t>Codecademy</a:t>
            </a:r>
            <a:r>
              <a:rPr lang="en-US" sz="1200" dirty="0"/>
              <a:t>: </a:t>
            </a:r>
            <a:r>
              <a:rPr lang="en-US" sz="1200" dirty="0" err="1"/>
              <a:t>Codecademy: Το Codecademy </a:t>
            </a:r>
            <a:r>
              <a:rPr lang="en-US" sz="1200" dirty="0"/>
              <a:t>είναι μια διαδραστική πλατφόρμα που διδάσκει προγραμματισμό σε διάφορες γλώσσες προγραμματισμού, όπως Python, JavaScript και HTML/CSS. Προσφέρει πρακτικές ασκήσεις και έργα, καθιστώντας το ιδανικό για μαθητές που μαθαίνουν πληροφορική και δεξιότητες πληροφορικής. Ιστοσελίδα: </a:t>
            </a:r>
            <a:r>
              <a:rPr lang="en-US" sz="1200" dirty="0">
                <a:hlinkClick r:id="rId7"/>
              </a:rPr>
              <a:t>https://www.codecademy.com</a:t>
            </a: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Coursera: Coursera: Το Coursera είναι μια διαδικτυακή πλατφόρμα μάθησης που παρέχει πρόσβαση σε ένα ευρύ φάσμα μαθημάτων σε διάφορους τομείς, συμπεριλαμβανομένων επαγγελματικών δεξιοτήτων όπως η υγειονομική περίθαλψη, οι κατασκευές και οι επιχειρήσεις. Προσφέρει βιντεοδιαλέξεις, διαβάσματα και κουίζ, επιτρέποντας στους μαθητές να μαθαίνουν με το δικό τους ρυθμό εκτός τάξης. Ιστοσελίδα: </a:t>
            </a:r>
            <a:r>
              <a:rPr lang="en-US" sz="1200" dirty="0">
                <a:hlinkClick r:id="rId8"/>
              </a:rPr>
              <a:t>https://www.coursera.org</a:t>
            </a: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Udemy: Udemy: Το Udemy είναι μια διαδικτυακή αγορά μάθησης που προσφέρει μια μεγάλη ποικιλία μαθημάτων, συμπεριλαμβανομένων επαγγελματικών και τεχνικών δεξιοτήτων. Οι σπουδαστές μπορούν να έχουν πρόσβαση σε βιντεοδιαλέξεις και πρακτικές εργασίες σε τομείς όπως οι μαγειρικές τέχνες, η πληροφορική και η προσωπική ανάπτυξη, καθιστώντας το ένα εξαιρετικό συμπλήρωμα για τη μάθηση στην τάξη. Ιστοσελίδα: </a:t>
            </a:r>
            <a:r>
              <a:rPr lang="en-US" sz="1200" dirty="0">
                <a:hlinkClick r:id="rId9"/>
              </a:rPr>
              <a:t>https://www.udemy.com</a:t>
            </a: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err="1"/>
              <a:t>ThingLink</a:t>
            </a:r>
            <a:r>
              <a:rPr lang="en-US" sz="1200" dirty="0"/>
              <a:t>: </a:t>
            </a:r>
            <a:r>
              <a:rPr lang="en-US" sz="1200" dirty="0" err="1"/>
              <a:t>ThingLink </a:t>
            </a:r>
            <a:r>
              <a:rPr lang="en-US" sz="1200" dirty="0"/>
              <a:t>είναι μια πλατφόρμα για τη δημιουργία διαδραστικών μέσων, όπως εικόνες, βίντεο και εικονικές περιηγήσεις 360 μοιρών. Είναι ιδιαίτερα χρήσιμο για φοιτητές σε τομείς όπως τα μέσα μαζικής ενημέρωσης, τα ακίνητα και η τουριστική εκπαίδευση, επιτρέποντάς τους να δημιουργούν καθηλωτικές, διαδραστικές παρουσιάσεις. Ιστοσελίδα: </a:t>
            </a:r>
            <a:r>
              <a:rPr lang="en-US" sz="1200" dirty="0">
                <a:hlinkClick r:id="rId10"/>
              </a:rPr>
              <a:t>https://www.thinglink.com</a:t>
            </a:r>
            <a:endParaRPr lang="en-US" sz="1200" dirty="0"/>
          </a:p>
          <a:p>
            <a:pPr marL="285750" indent="-285750">
              <a:buFont typeface="Arial" panose="020B0604020202020204" pitchFamily="34" charset="0"/>
              <a:buChar char="•"/>
            </a:pPr>
            <a:endParaRPr lang="en-US" sz="1200" dirty="0"/>
          </a:p>
        </p:txBody>
      </p:sp>
      <p:sp>
        <p:nvSpPr>
          <p:cNvPr id="6" name="TextBox 13">
            <a:extLst>
              <a:ext uri="{FF2B5EF4-FFF2-40B4-BE49-F238E27FC236}">
                <a16:creationId xmlns:a16="http://schemas.microsoft.com/office/drawing/2014/main" id="{098B7EBB-CA21-FAA0-1967-380669480482}"/>
              </a:ext>
            </a:extLst>
          </p:cNvPr>
          <p:cNvSpPr txBox="1"/>
          <p:nvPr/>
        </p:nvSpPr>
        <p:spPr>
          <a:xfrm>
            <a:off x="3437847" y="5932235"/>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447739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413252" y="428557"/>
            <a:ext cx="10566213" cy="1095428"/>
          </a:xfrm>
          <a:prstGeom prst="rect">
            <a:avLst/>
          </a:prstGeom>
        </p:spPr>
        <p:txBody>
          <a:bodyPr wrap="square" lIns="0" tIns="0" rIns="0" bIns="0" rtlCol="0" anchor="t">
            <a:spAutoFit/>
          </a:bodyPr>
          <a:lstStyle/>
          <a:p>
            <a:pPr>
              <a:lnSpc>
                <a:spcPts val="9679"/>
              </a:lnSpc>
            </a:pPr>
            <a:r>
              <a:rPr lang="en-US" sz="4800" b="1" spc="-87" dirty="0">
                <a:solidFill>
                  <a:srgbClr val="033C5B"/>
                </a:solidFill>
                <a:latin typeface="HK Grotesk Bold"/>
              </a:rPr>
              <a:t>Πόροι</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3"/>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4"/>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572824" y="1757574"/>
            <a:ext cx="8467345" cy="2297232"/>
          </a:xfrm>
          <a:prstGeom prst="rect">
            <a:avLst/>
          </a:prstGeom>
        </p:spPr>
        <p:txBody>
          <a:bodyPr wrap="square" lIns="0" tIns="0" rIns="0" bIns="0" rtlCol="0" anchor="t">
            <a:spAutoFit/>
          </a:bodyPr>
          <a:lstStyle/>
          <a:p>
            <a:pPr marL="285750" marR="0" lvl="0" indent="-285750" algn="l" rtl="0">
              <a:lnSpc>
                <a:spcPct val="140000"/>
              </a:lnSpc>
              <a:spcBef>
                <a:spcPts val="0"/>
              </a:spcBef>
              <a:spcAft>
                <a:spcPts val="0"/>
              </a:spcAft>
              <a:buFont typeface="Arial" panose="020B0604020202020204" pitchFamily="34" charset="0"/>
              <a:buChar char="•"/>
            </a:pPr>
            <a:r>
              <a:rPr lang="en-US" sz="1200" dirty="0">
                <a:solidFill>
                  <a:srgbClr val="121212"/>
                </a:solidFill>
                <a:latin typeface="Arial"/>
                <a:ea typeface="Arial"/>
                <a:cs typeface="Arial"/>
                <a:sym typeface="Arial"/>
              </a:rPr>
              <a:t>Slack: επιτρέποντας την ανταλλαγή μηνυμάτων σε πραγματικό χρόνο, την κοινή χρήση αρχείων και τη συνεργασία μέσω ειδικών θεματικών καναλιών. Ενσωματώνεται με πολυάριθμα εκπαιδευτικά εργαλεία, ενισχύοντας τις εστιασμένες συζητήσεις και την ομαδική εργασία μεταξύ μαθητών και εκπαιδευτικών. Αυτό υποστηρίζει τον στόχο της ενότητας για τη χρήση της τεχνολογίας για διαδραστική μάθηση και συνεργασία.</a:t>
            </a:r>
          </a:p>
          <a:p>
            <a:pPr marL="285750" marR="0" lvl="0" indent="-285750" algn="l" rtl="0">
              <a:lnSpc>
                <a:spcPct val="140000"/>
              </a:lnSpc>
              <a:spcBef>
                <a:spcPts val="0"/>
              </a:spcBef>
              <a:spcAft>
                <a:spcPts val="0"/>
              </a:spcAft>
              <a:buFont typeface="Arial" panose="020B0604020202020204" pitchFamily="34" charset="0"/>
              <a:buChar char="•"/>
            </a:pPr>
            <a:endParaRPr lang="en-US" sz="1200" dirty="0">
              <a:solidFill>
                <a:srgbClr val="121212"/>
              </a:solidFill>
              <a:latin typeface="Arial"/>
              <a:ea typeface="Arial"/>
              <a:cs typeface="Arial"/>
              <a:sym typeface="Arial"/>
            </a:endParaRPr>
          </a:p>
          <a:p>
            <a:pPr marL="285750" marR="0" lvl="0" indent="-285750" algn="l" rtl="0">
              <a:lnSpc>
                <a:spcPct val="140000"/>
              </a:lnSpc>
              <a:spcBef>
                <a:spcPts val="0"/>
              </a:spcBef>
              <a:spcAft>
                <a:spcPts val="0"/>
              </a:spcAft>
              <a:buFont typeface="Arial" panose="020B0604020202020204" pitchFamily="34" charset="0"/>
              <a:buChar char="•"/>
            </a:pPr>
            <a:r>
              <a:rPr lang="en-US" sz="1200" dirty="0">
                <a:solidFill>
                  <a:srgbClr val="121212"/>
                </a:solidFill>
                <a:latin typeface="Arial"/>
                <a:ea typeface="Arial"/>
                <a:cs typeface="Arial"/>
                <a:sym typeface="Arial"/>
              </a:rPr>
              <a:t>Trello: Το Trello είναι ένα εργαλείο διαχείρισης έργων που οργανώνει εργασίες και έργα σε πίνακες, λίστες και κάρτες. Είναι εξαιρετικό για ανεστραμμένες τάξεις, επιτρέποντας σε μαθητές και καθηγητές να οπτικοποιούν την πρόοδο, να αναθέτουν εργασίες και να θέτουν προθεσμίες συνεργατικά. Η διαισθητική διεπαφή του Trello υποστηρίζει διαδραστικά μαθησιακά έργα, διευκολύνοντας την οργάνωση και την επικοινωνία στο πλαίσιο της ομαδικής εργασίας.</a:t>
            </a:r>
          </a:p>
        </p:txBody>
      </p:sp>
      <p:sp>
        <p:nvSpPr>
          <p:cNvPr id="6" name="TextBox 13">
            <a:extLst>
              <a:ext uri="{FF2B5EF4-FFF2-40B4-BE49-F238E27FC236}">
                <a16:creationId xmlns:a16="http://schemas.microsoft.com/office/drawing/2014/main" id="{7F5F3C41-B246-640A-B705-86D2BFEDA3B0}"/>
              </a:ext>
            </a:extLst>
          </p:cNvPr>
          <p:cNvSpPr txBox="1"/>
          <p:nvPr/>
        </p:nvSpPr>
        <p:spPr>
          <a:xfrm>
            <a:off x="3437847" y="5932235"/>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428525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814840" y="920322"/>
            <a:ext cx="8120925" cy="654025"/>
          </a:xfrm>
          <a:prstGeom prst="rect">
            <a:avLst/>
          </a:prstGeom>
        </p:spPr>
        <p:txBody>
          <a:bodyPr lIns="0" tIns="0" rIns="0" bIns="0" rtlCol="0" anchor="t">
            <a:spAutoFit/>
          </a:bodyPr>
          <a:lstStyle/>
          <a:p>
            <a:pPr>
              <a:lnSpc>
                <a:spcPts val="5133"/>
              </a:lnSpc>
            </a:pPr>
            <a:r>
              <a:rPr lang="en-US" sz="4666" b="1" spc="-46" dirty="0">
                <a:solidFill>
                  <a:srgbClr val="033C5B"/>
                </a:solidFill>
                <a:latin typeface="HK Grotesk Bold"/>
              </a:rPr>
              <a:t>Η ανάγκη για καινοτομία</a:t>
            </a: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7847" y="5932235"/>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1477117" y="2044623"/>
            <a:ext cx="8858385" cy="1610697"/>
          </a:xfrm>
          <a:prstGeom prst="rect">
            <a:avLst/>
          </a:prstGeom>
        </p:spPr>
        <p:txBody>
          <a:bodyPr wrap="square" lIns="0" tIns="0" rIns="0" bIns="0" rtlCol="0" anchor="t">
            <a:spAutoFit/>
          </a:bodyPr>
          <a:lstStyle/>
          <a:p>
            <a:pPr marL="0" marR="0" lvl="0" indent="0" algn="ctr" rtl="0">
              <a:lnSpc>
                <a:spcPct val="150000"/>
              </a:lnSpc>
              <a:spcBef>
                <a:spcPts val="0"/>
              </a:spcBef>
              <a:spcAft>
                <a:spcPts val="0"/>
              </a:spcAft>
              <a:buNone/>
            </a:pPr>
            <a:r>
              <a:rPr lang="en-US" dirty="0">
                <a:solidFill>
                  <a:srgbClr val="121212"/>
                </a:solidFill>
                <a:latin typeface="Arial"/>
                <a:ea typeface="Arial"/>
                <a:cs typeface="Arial"/>
                <a:sym typeface="Arial"/>
              </a:rPr>
              <a:t>Στην ψηφιακή αναγέννηση της εκπαίδευσης, οι διαδραστικές πλατφόρμες αναδεικνύονται ως καθοριστικές για τον μετασχηματισμό του εκπαιδευτικού τοπίου. Το εκπαιδευτικό τοπίο μπορεί να αναδειχθεί από νέες καινοτομίες που υποστηρίζουν τη μάθηση δημιουργώντας τάξεις με επίκεντρο τον μαθητή και ελκυστικές, συμβατές με την ψηφιακή εποχή. </a:t>
            </a:r>
          </a:p>
        </p:txBody>
      </p:sp>
    </p:spTree>
    <p:extLst>
      <p:ext uri="{BB962C8B-B14F-4D97-AF65-F5344CB8AC3E}">
        <p14:creationId xmlns:p14="http://schemas.microsoft.com/office/powerpoint/2010/main" val="144747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631247" y="429966"/>
            <a:ext cx="8120925" cy="1477328"/>
          </a:xfrm>
          <a:prstGeom prst="rect">
            <a:avLst/>
          </a:prstGeom>
        </p:spPr>
        <p:txBody>
          <a:bodyPr lIns="0" tIns="0" rIns="0" bIns="0" rtlCol="0" anchor="t">
            <a:spAutoFit/>
          </a:bodyPr>
          <a:lstStyle/>
          <a:p>
            <a:r>
              <a:rPr lang="en-US" sz="4800" b="1" spc="-87" dirty="0">
                <a:solidFill>
                  <a:srgbClr val="033C5B"/>
                </a:solidFill>
                <a:latin typeface="HK Grotesk Bold"/>
              </a:rPr>
              <a:t>Ορισμός της διαδραστικής μάθησης</a:t>
            </a: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3">
            <a:extLst>
              <a:ext uri="{FF2B5EF4-FFF2-40B4-BE49-F238E27FC236}">
                <a16:creationId xmlns:a16="http://schemas.microsoft.com/office/drawing/2014/main" id="{C697AFCE-0DAD-5C88-53BA-72586B3E2262}"/>
              </a:ext>
            </a:extLst>
          </p:cNvPr>
          <p:cNvGraphicFramePr/>
          <p:nvPr>
            <p:extLst>
              <p:ext uri="{D42A27DB-BD31-4B8C-83A1-F6EECF244321}">
                <p14:modId xmlns:p14="http://schemas.microsoft.com/office/powerpoint/2010/main" val="1015675828"/>
              </p:ext>
            </p:extLst>
          </p:nvPr>
        </p:nvGraphicFramePr>
        <p:xfrm>
          <a:off x="767600" y="1962147"/>
          <a:ext cx="8467345" cy="31839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3">
            <a:extLst>
              <a:ext uri="{FF2B5EF4-FFF2-40B4-BE49-F238E27FC236}">
                <a16:creationId xmlns:a16="http://schemas.microsoft.com/office/drawing/2014/main" id="{8398B1ED-3FE9-4B8E-8A92-B2F85FB592DA}"/>
              </a:ext>
            </a:extLst>
          </p:cNvPr>
          <p:cNvSpPr txBox="1"/>
          <p:nvPr/>
        </p:nvSpPr>
        <p:spPr>
          <a:xfrm>
            <a:off x="3437847" y="5932235"/>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476358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CB80A-8DA4-0AFE-B508-C8E90A155E0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93623BF-E1CA-599E-E430-4CDDEC0174AD}"/>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F803994D-7BCC-FDBE-B02F-C752DFBA7839}"/>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6EF1B18F-F3EB-C2BF-1FE2-CE31385535C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7081ADDC-F959-F3A8-0546-1FCA2722C302}"/>
              </a:ext>
            </a:extLst>
          </p:cNvPr>
          <p:cNvSpPr txBox="1"/>
          <p:nvPr/>
        </p:nvSpPr>
        <p:spPr>
          <a:xfrm>
            <a:off x="381712" y="639479"/>
            <a:ext cx="9187896" cy="654025"/>
          </a:xfrm>
          <a:prstGeom prst="rect">
            <a:avLst/>
          </a:prstGeom>
        </p:spPr>
        <p:txBody>
          <a:bodyPr wrap="square" lIns="0" tIns="0" rIns="0" bIns="0" rtlCol="0" anchor="t">
            <a:spAutoFit/>
          </a:bodyPr>
          <a:lstStyle/>
          <a:p>
            <a:pPr>
              <a:lnSpc>
                <a:spcPts val="5133"/>
              </a:lnSpc>
            </a:pPr>
            <a:r>
              <a:rPr lang="en-US" sz="4800" b="1" spc="-87" dirty="0">
                <a:solidFill>
                  <a:srgbClr val="033C5B"/>
                </a:solidFill>
                <a:latin typeface="HK Grotesk Bold"/>
              </a:rPr>
              <a:t>Διαδραστικές πλατφόρμες στην ΕΕΚ</a:t>
            </a:r>
          </a:p>
        </p:txBody>
      </p:sp>
      <p:grpSp>
        <p:nvGrpSpPr>
          <p:cNvPr id="9" name="Group 9">
            <a:extLst>
              <a:ext uri="{FF2B5EF4-FFF2-40B4-BE49-F238E27FC236}">
                <a16:creationId xmlns:a16="http://schemas.microsoft.com/office/drawing/2014/main" id="{BD649C0C-3990-AF32-AFE0-09F51326CC4A}"/>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A48040A8-0DE7-E10C-DEC9-C13A974CD752}"/>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0026DA96-CBBD-0F7C-2F38-57DDF2557CBA}"/>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4D2D6DA2-82F6-D134-98A1-B0EFFB98D00A}"/>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6AB8DC1A-C502-F02F-CAC2-6D0FF9F9737D}"/>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C16EBDF2-9D67-82B1-A1AA-FE16A9D925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3">
            <a:extLst>
              <a:ext uri="{FF2B5EF4-FFF2-40B4-BE49-F238E27FC236}">
                <a16:creationId xmlns:a16="http://schemas.microsoft.com/office/drawing/2014/main" id="{A362FF2A-E9AA-86FA-1C0B-9E8B684FDB6B}"/>
              </a:ext>
            </a:extLst>
          </p:cNvPr>
          <p:cNvGraphicFramePr/>
          <p:nvPr>
            <p:extLst>
              <p:ext uri="{D42A27DB-BD31-4B8C-83A1-F6EECF244321}">
                <p14:modId xmlns:p14="http://schemas.microsoft.com/office/powerpoint/2010/main" val="3996920697"/>
              </p:ext>
            </p:extLst>
          </p:nvPr>
        </p:nvGraphicFramePr>
        <p:xfrm>
          <a:off x="-106915" y="1421567"/>
          <a:ext cx="11723425" cy="43045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30636C7D-761D-4806-96E5-5CB6F5374019}"/>
              </a:ext>
            </a:extLst>
          </p:cNvPr>
          <p:cNvSpPr txBox="1"/>
          <p:nvPr/>
        </p:nvSpPr>
        <p:spPr>
          <a:xfrm>
            <a:off x="3437847" y="5932235"/>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459859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529238" y="296358"/>
            <a:ext cx="8120925" cy="1095428"/>
          </a:xfrm>
          <a:prstGeom prst="rect">
            <a:avLst/>
          </a:prstGeom>
        </p:spPr>
        <p:txBody>
          <a:bodyPr lIns="0" tIns="0" rIns="0" bIns="0" rtlCol="0" anchor="t">
            <a:spAutoFit/>
          </a:bodyPr>
          <a:lstStyle/>
          <a:p>
            <a:pPr>
              <a:lnSpc>
                <a:spcPts val="9679"/>
              </a:lnSpc>
            </a:pPr>
            <a:r>
              <a:rPr lang="en-US" sz="4800" b="1" spc="-87" dirty="0">
                <a:solidFill>
                  <a:srgbClr val="033C5B"/>
                </a:solidFill>
                <a:latin typeface="HK Grotesk Bold"/>
              </a:rPr>
              <a:t>Αποκαλύπτοντας τα οφέλη</a:t>
            </a: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1652648" y="2579305"/>
            <a:ext cx="8528687" cy="267061"/>
          </a:xfrm>
          <a:prstGeom prst="rect">
            <a:avLst/>
          </a:prstGeom>
        </p:spPr>
        <p:txBody>
          <a:bodyPr wrap="square" lIns="0" tIns="0" rIns="0" bIns="0" rtlCol="0" anchor="t">
            <a:spAutoFit/>
          </a:bodyPr>
          <a:lstStyle/>
          <a:p>
            <a:pPr marL="0" marR="0" lvl="0" indent="0" algn="l" rtl="0">
              <a:lnSpc>
                <a:spcPct val="140000"/>
              </a:lnSpc>
              <a:spcBef>
                <a:spcPts val="0"/>
              </a:spcBef>
              <a:spcAft>
                <a:spcPts val="0"/>
              </a:spcAft>
              <a:buNone/>
            </a:pPr>
            <a:r>
              <a:rPr lang="en-US" sz="1400" dirty="0">
                <a:solidFill>
                  <a:srgbClr val="121212"/>
                </a:solidFill>
                <a:latin typeface="Arial"/>
                <a:ea typeface="Arial"/>
                <a:cs typeface="Arial"/>
                <a:sym typeface="Arial"/>
              </a:rPr>
              <a:t>.</a:t>
            </a:r>
          </a:p>
        </p:txBody>
      </p:sp>
      <p:graphicFrame>
        <p:nvGraphicFramePr>
          <p:cNvPr id="18" name="TextBox 12">
            <a:extLst>
              <a:ext uri="{FF2B5EF4-FFF2-40B4-BE49-F238E27FC236}">
                <a16:creationId xmlns:a16="http://schemas.microsoft.com/office/drawing/2014/main" id="{ABAB6B2A-3E9C-1238-8BC1-0835891CAEEA}"/>
              </a:ext>
            </a:extLst>
          </p:cNvPr>
          <p:cNvGraphicFramePr/>
          <p:nvPr>
            <p:extLst>
              <p:ext uri="{D42A27DB-BD31-4B8C-83A1-F6EECF244321}">
                <p14:modId xmlns:p14="http://schemas.microsoft.com/office/powerpoint/2010/main" val="3472752830"/>
              </p:ext>
            </p:extLst>
          </p:nvPr>
        </p:nvGraphicFramePr>
        <p:xfrm>
          <a:off x="1" y="1615695"/>
          <a:ext cx="10464800" cy="35013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13">
            <a:extLst>
              <a:ext uri="{FF2B5EF4-FFF2-40B4-BE49-F238E27FC236}">
                <a16:creationId xmlns:a16="http://schemas.microsoft.com/office/drawing/2014/main" id="{BC2D224D-51E6-DC67-3862-324DAB0E1665}"/>
              </a:ext>
            </a:extLst>
          </p:cNvPr>
          <p:cNvSpPr txBox="1"/>
          <p:nvPr/>
        </p:nvSpPr>
        <p:spPr>
          <a:xfrm>
            <a:off x="3437847" y="5932235"/>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488292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372760" y="358787"/>
            <a:ext cx="9187896" cy="654025"/>
          </a:xfrm>
          <a:prstGeom prst="rect">
            <a:avLst/>
          </a:prstGeom>
        </p:spPr>
        <p:txBody>
          <a:bodyPr wrap="square" lIns="0" tIns="0" rIns="0" bIns="0" rtlCol="0" anchor="t">
            <a:spAutoFit/>
          </a:bodyPr>
          <a:lstStyle/>
          <a:p>
            <a:pPr>
              <a:lnSpc>
                <a:spcPts val="5133"/>
              </a:lnSpc>
            </a:pPr>
            <a:r>
              <a:rPr lang="en-US" sz="4800" b="1" spc="-87" dirty="0">
                <a:solidFill>
                  <a:srgbClr val="033C5B"/>
                </a:solidFill>
                <a:latin typeface="HK Grotesk Bold"/>
              </a:rPr>
              <a:t>Ειδικά οφέλη για τα πλαίσια της ΕΕΚ</a:t>
            </a: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518617" y="1603595"/>
            <a:ext cx="9943291" cy="4265783"/>
          </a:xfrm>
          <a:prstGeom prst="rect">
            <a:avLst/>
          </a:prstGeom>
        </p:spPr>
        <p:txBody>
          <a:bodyPr wrap="square" lIns="0" tIns="0" rIns="0" bIns="0" rtlCol="0" anchor="t">
            <a:spAutoFit/>
          </a:bodyPr>
          <a:lstStyle/>
          <a:p>
            <a:pPr marL="285750" marR="0" lvl="0" indent="-285750" algn="l" rtl="0">
              <a:lnSpc>
                <a:spcPct val="140000"/>
              </a:lnSpc>
              <a:spcBef>
                <a:spcPts val="0"/>
              </a:spcBef>
              <a:spcAft>
                <a:spcPts val="0"/>
              </a:spcAft>
              <a:buClr>
                <a:schemeClr val="accent2"/>
              </a:buClr>
              <a:buSzPct val="150000"/>
              <a:buFont typeface="Arial" panose="020B0604020202020204" pitchFamily="34" charset="0"/>
              <a:buChar char="•"/>
            </a:pPr>
            <a:r>
              <a:rPr lang="en-GB" sz="1600" b="1" dirty="0">
                <a:solidFill>
                  <a:srgbClr val="121212"/>
                </a:solidFill>
                <a:latin typeface="Arial"/>
                <a:ea typeface="Arial"/>
                <a:cs typeface="Arial"/>
                <a:sym typeface="Arial"/>
              </a:rPr>
              <a:t>Αυξημένη δέσμευση</a:t>
            </a:r>
            <a:r>
              <a:rPr lang="en-GB" sz="1600" dirty="0">
                <a:solidFill>
                  <a:srgbClr val="121212"/>
                </a:solidFill>
                <a:latin typeface="Arial"/>
                <a:ea typeface="Arial"/>
                <a:cs typeface="Arial"/>
                <a:sym typeface="Arial"/>
              </a:rPr>
              <a:t>: Οι διαδραστικές πλατφόρμες ενισχύουν την ενεργό συμμετοχή, καθιστώντας τη μάθηση πιο ελκυστική, σχετική και ευχάριστη.</a:t>
            </a:r>
          </a:p>
          <a:p>
            <a:pPr marL="742950" lvl="1" indent="-285750">
              <a:lnSpc>
                <a:spcPct val="140000"/>
              </a:lnSpc>
              <a:buClr>
                <a:schemeClr val="accent2"/>
              </a:buClr>
              <a:buSzPct val="150000"/>
              <a:buFont typeface="Wingdings" panose="05000000000000000000" pitchFamily="2" charset="2"/>
              <a:buChar char="v"/>
            </a:pPr>
            <a:r>
              <a:rPr lang="en-GB" sz="1400" i="1" dirty="0">
                <a:solidFill>
                  <a:srgbClr val="121212"/>
                </a:solidFill>
                <a:latin typeface="Arial"/>
                <a:ea typeface="Arial"/>
                <a:cs typeface="Arial"/>
                <a:sym typeface="Arial"/>
              </a:rPr>
              <a:t>Παράδειγμα: Οι μαθητές μπορούν να σχολιάζουν τα βήματα με ερωτήσεις ή συμβουλές.</a:t>
            </a:r>
          </a:p>
          <a:p>
            <a:pPr marL="285750" indent="-285750">
              <a:lnSpc>
                <a:spcPct val="140000"/>
              </a:lnSpc>
              <a:buClr>
                <a:schemeClr val="accent2"/>
              </a:buClr>
              <a:buSzPct val="150000"/>
              <a:buFont typeface="Arial" panose="020B0604020202020204" pitchFamily="34" charset="0"/>
              <a:buChar char="•"/>
            </a:pPr>
            <a:r>
              <a:rPr lang="en-GB" sz="1600" b="1" dirty="0">
                <a:solidFill>
                  <a:srgbClr val="121212"/>
                </a:solidFill>
                <a:latin typeface="Arial"/>
                <a:ea typeface="Arial"/>
                <a:cs typeface="Arial"/>
                <a:sym typeface="Arial"/>
              </a:rPr>
              <a:t>Υποστηρίζει διαφορετικά στυλ μάθησης</a:t>
            </a:r>
            <a:r>
              <a:rPr lang="en-GB" sz="1600" dirty="0">
                <a:solidFill>
                  <a:srgbClr val="121212"/>
                </a:solidFill>
                <a:latin typeface="Arial"/>
                <a:ea typeface="Arial"/>
                <a:cs typeface="Arial"/>
                <a:sym typeface="Arial"/>
              </a:rPr>
              <a:t>: Οι οπτικοί, ακουστικοί και </a:t>
            </a:r>
            <a:r>
              <a:rPr lang="en-GB" sz="1600" dirty="0" err="1">
                <a:solidFill>
                  <a:srgbClr val="121212"/>
                </a:solidFill>
                <a:latin typeface="Arial"/>
                <a:ea typeface="Arial"/>
                <a:cs typeface="Arial"/>
                <a:sym typeface="Arial"/>
              </a:rPr>
              <a:t>κιναισθητικοί </a:t>
            </a:r>
            <a:r>
              <a:rPr lang="en-GB" sz="1600" dirty="0">
                <a:solidFill>
                  <a:srgbClr val="121212"/>
                </a:solidFill>
                <a:latin typeface="Arial"/>
                <a:ea typeface="Arial"/>
                <a:cs typeface="Arial"/>
                <a:sym typeface="Arial"/>
              </a:rPr>
              <a:t>μαθητές μπορούν να επωφεληθούν από το περιεχόμενο πολυμέσων, τις προσομοιώσεις και τις πρακτικές ψηφιακές δραστηριότητες.</a:t>
            </a:r>
          </a:p>
          <a:p>
            <a:pPr marL="742950" lvl="1" indent="-285750">
              <a:lnSpc>
                <a:spcPct val="140000"/>
              </a:lnSpc>
              <a:buClr>
                <a:schemeClr val="accent2"/>
              </a:buClr>
              <a:buSzPct val="150000"/>
              <a:buFont typeface="Wingdings" panose="05000000000000000000" pitchFamily="2" charset="2"/>
              <a:buChar char="v"/>
            </a:pPr>
            <a:r>
              <a:rPr lang="en-GB" sz="1400" i="1" dirty="0">
                <a:solidFill>
                  <a:srgbClr val="121212"/>
                </a:solidFill>
                <a:latin typeface="Arial"/>
                <a:ea typeface="Arial"/>
                <a:cs typeface="Arial"/>
                <a:sym typeface="Arial"/>
              </a:rPr>
              <a:t>Παράδειγμα: Οι οπτικοί μαθητές μπορούν να επωφεληθούν από τα διαγράμματα, ενώ </a:t>
            </a:r>
            <a:r>
              <a:rPr lang="en-GB" sz="1400" i="1" dirty="0" err="1">
                <a:solidFill>
                  <a:srgbClr val="121212"/>
                </a:solidFill>
                <a:latin typeface="Arial"/>
                <a:ea typeface="Arial"/>
                <a:cs typeface="Arial"/>
                <a:sym typeface="Arial"/>
              </a:rPr>
              <a:t>οι κιναισθητικοί </a:t>
            </a:r>
            <a:r>
              <a:rPr lang="en-GB" sz="1400" i="1" dirty="0">
                <a:solidFill>
                  <a:srgbClr val="121212"/>
                </a:solidFill>
                <a:latin typeface="Arial"/>
                <a:ea typeface="Arial"/>
                <a:cs typeface="Arial"/>
                <a:sym typeface="Arial"/>
              </a:rPr>
              <a:t>μαθητές ασχολούνται με τις προσομοιώσεις.</a:t>
            </a:r>
          </a:p>
          <a:p>
            <a:pPr marL="285750" indent="-285750">
              <a:lnSpc>
                <a:spcPct val="140000"/>
              </a:lnSpc>
              <a:buClr>
                <a:schemeClr val="accent2"/>
              </a:buClr>
              <a:buSzPct val="150000"/>
              <a:buFont typeface="Arial" panose="020B0604020202020204" pitchFamily="34" charset="0"/>
              <a:buChar char="•"/>
            </a:pPr>
            <a:r>
              <a:rPr lang="en-GB" sz="1600" b="1" dirty="0">
                <a:solidFill>
                  <a:srgbClr val="121212"/>
                </a:solidFill>
                <a:latin typeface="Arial"/>
                <a:ea typeface="Arial"/>
                <a:cs typeface="Arial"/>
                <a:sym typeface="Arial"/>
              </a:rPr>
              <a:t>Ανάπτυξη πρακτικών δεξιοτήτων</a:t>
            </a:r>
            <a:r>
              <a:rPr lang="en-GB" sz="1600" dirty="0">
                <a:solidFill>
                  <a:srgbClr val="121212"/>
                </a:solidFill>
                <a:latin typeface="Arial"/>
                <a:ea typeface="Arial"/>
                <a:cs typeface="Arial"/>
                <a:sym typeface="Arial"/>
              </a:rPr>
              <a:t>: Οι διαδραστικές πλατφόρμες συχνά περιλαμβάνουν ρεαλιστικά σενάρια που αντικατοπτρίζουν τις προκλήσεις στον χώρο εργασίας, βοηθώντας τους μαθητές να αναπτύξουν πρακτικές δεξιότητες και κριτική σκέψη.</a:t>
            </a:r>
          </a:p>
          <a:p>
            <a:pPr marL="742950" lvl="1" indent="-285750">
              <a:lnSpc>
                <a:spcPct val="140000"/>
              </a:lnSpc>
              <a:buClr>
                <a:schemeClr val="accent2"/>
              </a:buClr>
              <a:buSzPct val="150000"/>
              <a:buFont typeface="Wingdings" panose="05000000000000000000" pitchFamily="2" charset="2"/>
              <a:buChar char="v"/>
            </a:pPr>
            <a:r>
              <a:rPr lang="en-GB" sz="1400" i="1" dirty="0">
                <a:solidFill>
                  <a:srgbClr val="121212"/>
                </a:solidFill>
                <a:latin typeface="Arial"/>
                <a:ea typeface="Arial"/>
                <a:cs typeface="Arial"/>
                <a:sym typeface="Arial"/>
              </a:rPr>
              <a:t>Παράδειγμα: Φοιτητές των επιστημών υγείας συμμετέχουν σε μια εικονική προσομοίωση περίθαλψης ασθενούς για να εξασκηθούν στη λήψη αποφάσεων.</a:t>
            </a:r>
            <a:endParaRPr lang="en-US" sz="1400" i="1" dirty="0">
              <a:solidFill>
                <a:srgbClr val="121212"/>
              </a:solidFill>
              <a:latin typeface="Arial"/>
              <a:ea typeface="Arial"/>
              <a:cs typeface="Arial"/>
              <a:sym typeface="Arial"/>
            </a:endParaRPr>
          </a:p>
        </p:txBody>
      </p:sp>
      <p:sp>
        <p:nvSpPr>
          <p:cNvPr id="6" name="TextBox 13">
            <a:extLst>
              <a:ext uri="{FF2B5EF4-FFF2-40B4-BE49-F238E27FC236}">
                <a16:creationId xmlns:a16="http://schemas.microsoft.com/office/drawing/2014/main" id="{79DE9EDA-860E-6842-D933-7F38205CD3A3}"/>
              </a:ext>
            </a:extLst>
          </p:cNvPr>
          <p:cNvSpPr txBox="1"/>
          <p:nvPr/>
        </p:nvSpPr>
        <p:spPr>
          <a:xfrm>
            <a:off x="3437847" y="5932235"/>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720207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413252" y="223575"/>
            <a:ext cx="9139749" cy="654025"/>
          </a:xfrm>
          <a:prstGeom prst="rect">
            <a:avLst/>
          </a:prstGeom>
        </p:spPr>
        <p:txBody>
          <a:bodyPr wrap="square" lIns="0" tIns="0" rIns="0" bIns="0" rtlCol="0" anchor="t">
            <a:spAutoFit/>
          </a:bodyPr>
          <a:lstStyle/>
          <a:p>
            <a:pPr>
              <a:lnSpc>
                <a:spcPts val="5133"/>
              </a:lnSpc>
            </a:pPr>
            <a:r>
              <a:rPr lang="en-US" sz="4800" b="1" spc="-87" dirty="0">
                <a:solidFill>
                  <a:srgbClr val="033C5B"/>
                </a:solidFill>
                <a:latin typeface="HK Grotesk Bold"/>
              </a:rPr>
              <a:t>Εφαρμογή των προκλήσεων του πραγματικού κόσμου</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2" name="Picture 11" descr="A person with arms raised and gears and light bulb&#10;&#10;Description automatically generated">
            <a:extLst>
              <a:ext uri="{FF2B5EF4-FFF2-40B4-BE49-F238E27FC236}">
                <a16:creationId xmlns:a16="http://schemas.microsoft.com/office/drawing/2014/main" id="{BC88CE67-50AE-C067-CDB4-69BAD2069874}"/>
              </a:ext>
            </a:extLst>
          </p:cNvPr>
          <p:cNvPicPr>
            <a:picLocks noChangeAspect="1"/>
          </p:cNvPicPr>
          <p:nvPr/>
        </p:nvPicPr>
        <p:blipFill>
          <a:blip r:embed="rId5"/>
          <a:stretch>
            <a:fillRect/>
          </a:stretch>
        </p:blipFill>
        <p:spPr>
          <a:xfrm>
            <a:off x="8915079" y="3721118"/>
            <a:ext cx="2186170" cy="2004996"/>
          </a:xfrm>
          <a:prstGeom prst="rect">
            <a:avLst/>
          </a:prstGeom>
        </p:spPr>
      </p:pic>
      <p:graphicFrame>
        <p:nvGraphicFramePr>
          <p:cNvPr id="18" name="TextBox 3">
            <a:extLst>
              <a:ext uri="{FF2B5EF4-FFF2-40B4-BE49-F238E27FC236}">
                <a16:creationId xmlns:a16="http://schemas.microsoft.com/office/drawing/2014/main" id="{1281CD9C-913D-76B8-8EB6-9F8B7DFFEB3B}"/>
              </a:ext>
            </a:extLst>
          </p:cNvPr>
          <p:cNvGraphicFramePr/>
          <p:nvPr>
            <p:extLst>
              <p:ext uri="{D42A27DB-BD31-4B8C-83A1-F6EECF244321}">
                <p14:modId xmlns:p14="http://schemas.microsoft.com/office/powerpoint/2010/main" val="2754896652"/>
              </p:ext>
            </p:extLst>
          </p:nvPr>
        </p:nvGraphicFramePr>
        <p:xfrm>
          <a:off x="380168" y="1439246"/>
          <a:ext cx="8467345" cy="42854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13">
            <a:extLst>
              <a:ext uri="{FF2B5EF4-FFF2-40B4-BE49-F238E27FC236}">
                <a16:creationId xmlns:a16="http://schemas.microsoft.com/office/drawing/2014/main" id="{D61A819C-4812-50CA-EBC9-B240025FBC51}"/>
              </a:ext>
            </a:extLst>
          </p:cNvPr>
          <p:cNvSpPr txBox="1"/>
          <p:nvPr/>
        </p:nvSpPr>
        <p:spPr>
          <a:xfrm>
            <a:off x="3437847" y="5932235"/>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746272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372760" y="486981"/>
            <a:ext cx="9807261" cy="654025"/>
          </a:xfrm>
          <a:prstGeom prst="rect">
            <a:avLst/>
          </a:prstGeom>
        </p:spPr>
        <p:txBody>
          <a:bodyPr wrap="square" lIns="0" tIns="0" rIns="0" bIns="0" rtlCol="0" anchor="t">
            <a:spAutoFit/>
          </a:bodyPr>
          <a:lstStyle/>
          <a:p>
            <a:pPr>
              <a:lnSpc>
                <a:spcPts val="5133"/>
              </a:lnSpc>
            </a:pPr>
            <a:r>
              <a:rPr lang="en-US" sz="4800" b="1" spc="-87" dirty="0">
                <a:solidFill>
                  <a:srgbClr val="033C5B"/>
                </a:solidFill>
                <a:latin typeface="HK Grotesk Bold"/>
              </a:rPr>
              <a:t>Αξιοποίηση της δύναμης της τεχνολογίας </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8" name="Freeform 12">
            <a:extLst>
              <a:ext uri="{FF2B5EF4-FFF2-40B4-BE49-F238E27FC236}">
                <a16:creationId xmlns:a16="http://schemas.microsoft.com/office/drawing/2014/main" id="{7CBEB41A-4DCA-C6CC-32D5-8C6B229B3756}"/>
              </a:ext>
            </a:extLst>
          </p:cNvPr>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sz="1200"/>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6" name="Diagram 5">
            <a:extLst>
              <a:ext uri="{FF2B5EF4-FFF2-40B4-BE49-F238E27FC236}">
                <a16:creationId xmlns:a16="http://schemas.microsoft.com/office/drawing/2014/main" id="{62313DB3-9B16-2BB3-6BE1-4AA0436E9542}"/>
              </a:ext>
            </a:extLst>
          </p:cNvPr>
          <p:cNvGraphicFramePr/>
          <p:nvPr>
            <p:extLst>
              <p:ext uri="{D42A27DB-BD31-4B8C-83A1-F6EECF244321}">
                <p14:modId xmlns:p14="http://schemas.microsoft.com/office/powerpoint/2010/main" val="3496369944"/>
              </p:ext>
            </p:extLst>
          </p:nvPr>
        </p:nvGraphicFramePr>
        <p:xfrm>
          <a:off x="330015" y="1906213"/>
          <a:ext cx="10421073" cy="41120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3">
            <a:extLst>
              <a:ext uri="{FF2B5EF4-FFF2-40B4-BE49-F238E27FC236}">
                <a16:creationId xmlns:a16="http://schemas.microsoft.com/office/drawing/2014/main" id="{F59A7711-3C06-048D-D8A9-5D2B6CA686F2}"/>
              </a:ext>
            </a:extLst>
          </p:cNvPr>
          <p:cNvSpPr txBox="1"/>
          <p:nvPr/>
        </p:nvSpPr>
        <p:spPr>
          <a:xfrm>
            <a:off x="3437847" y="5932235"/>
            <a:ext cx="6818041" cy="837089"/>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0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8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805409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7DD35CB7F0243468558279424C321D6" ma:contentTypeVersion="10" ma:contentTypeDescription="Ein neues Dokument erstellen." ma:contentTypeScope="" ma:versionID="f42a5fe264ec004719ebb031efb2fbf8">
  <xsd:schema xmlns:xsd="http://www.w3.org/2001/XMLSchema" xmlns:xs="http://www.w3.org/2001/XMLSchema" xmlns:p="http://schemas.microsoft.com/office/2006/metadata/properties" xmlns:ns3="67969218-ce1f-47b6-91bc-5f0cb9b796e3" targetNamespace="http://schemas.microsoft.com/office/2006/metadata/properties" ma:root="true" ma:fieldsID="27a977c843a9c346403a859cf3a5e274" ns3:_="">
    <xsd:import namespace="67969218-ce1f-47b6-91bc-5f0cb9b796e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69218-ce1f-47b6-91bc-5f0cb9b796e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7969218-ce1f-47b6-91bc-5f0cb9b796e3" xsi:nil="true"/>
  </documentManagement>
</p:properties>
</file>

<file path=customXml/itemProps1.xml><?xml version="1.0" encoding="utf-8"?>
<ds:datastoreItem xmlns:ds="http://schemas.openxmlformats.org/officeDocument/2006/customXml" ds:itemID="{4272D14C-6A47-4FCC-AFD7-4AF526BBE1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969218-ce1f-47b6-91bc-5f0cb9b79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050A0D-C25D-49C3-8500-57C5D4148EC8}">
  <ds:schemaRefs>
    <ds:schemaRef ds:uri="http://schemas.microsoft.com/sharepoint/v3/contenttype/forms"/>
  </ds:schemaRefs>
</ds:datastoreItem>
</file>

<file path=customXml/itemProps3.xml><?xml version="1.0" encoding="utf-8"?>
<ds:datastoreItem xmlns:ds="http://schemas.openxmlformats.org/officeDocument/2006/customXml" ds:itemID="{F2A2EEF0-2FDE-4AC5-BE9A-AFED1CE979BA}">
  <ds:schemaRefs>
    <ds:schemaRef ds:uri="67969218-ce1f-47b6-91bc-5f0cb9b796e3"/>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3641</Words>
  <Application>Microsoft Office PowerPoint</Application>
  <PresentationFormat>Widescreen</PresentationFormat>
  <Paragraphs>161</Paragraphs>
  <Slides>22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Aptos Display</vt:lpstr>
      <vt:lpstr>Arial</vt:lpstr>
      <vt:lpstr>Arial</vt:lpstr>
      <vt:lpstr>HK Grotesk</vt:lpstr>
      <vt:lpstr>HK Grotesk Bold</vt:lpstr>
      <vt:lpstr>HK Grotesk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Moscato</dc:creator>
  <cp:keywords>, docId:B7E1D5A98A477D3BBE02F64AC0F03A68</cp:keywords>
  <cp:lastModifiedBy>Sotiria Tsalamani</cp:lastModifiedBy>
  <cp:revision>6</cp:revision>
  <dcterms:created xsi:type="dcterms:W3CDTF">2024-10-23T15:14:04Z</dcterms:created>
  <dcterms:modified xsi:type="dcterms:W3CDTF">2024-11-09T15:13:59Z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0x01010037DD35CB7F0243468558279424C321D6</vt:lpwstr>
  </property>
</Properties>
</file>