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8" r:id="rId7"/>
    <p:sldId id="308" r:id="rId8"/>
    <p:sldId id="309" r:id="rId9"/>
    <p:sldId id="280" r:id="rId10"/>
    <p:sldId id="307" r:id="rId11"/>
    <p:sldId id="287" r:id="rId12"/>
    <p:sldId id="310" r:id="rId13"/>
    <p:sldId id="288" r:id="rId14"/>
    <p:sldId id="306" r:id="rId15"/>
    <p:sldId id="303" r:id="rId16"/>
    <p:sldId id="291" r:id="rId17"/>
    <p:sldId id="292" r:id="rId18"/>
    <p:sldId id="293" r:id="rId19"/>
    <p:sldId id="294" r:id="rId20"/>
    <p:sldId id="295" r:id="rId21"/>
    <p:sldId id="311" r:id="rId22"/>
    <p:sldId id="296" r:id="rId23"/>
    <p:sldId id="312" r:id="rId24"/>
    <p:sldId id="297" r:id="rId25"/>
    <p:sldId id="313" r:id="rId26"/>
    <p:sldId id="302" r:id="rId27"/>
    <p:sldId id="299" r:id="rId28"/>
    <p:sldId id="264" r:id="rId29"/>
    <p:sldId id="300" r:id="rId30"/>
    <p:sldId id="305" r:id="rId31"/>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4660"/>
  </p:normalViewPr>
  <p:slideViewPr>
    <p:cSldViewPr snapToGrid="0">
      <p:cViewPr>
        <p:scale>
          <a:sx n="87" d="100"/>
          <a:sy n="87" d="100"/>
        </p:scale>
        <p:origin x="57" y="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52.svg"/><Relationship Id="rId4" Type="http://schemas.openxmlformats.org/officeDocument/2006/relationships/image" Target="../media/image48.svg"/><Relationship Id="rId9" Type="http://schemas.openxmlformats.org/officeDocument/2006/relationships/image" Target="../media/image51.png"/></Relationships>
</file>

<file path=ppt/diagrams/_rels/data8.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ata9.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54.png"/><Relationship Id="rId7" Type="http://schemas.openxmlformats.org/officeDocument/2006/relationships/image" Target="../media/image68.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55.svg"/><Relationship Id="rId9" Type="http://schemas.openxmlformats.org/officeDocument/2006/relationships/image" Target="../media/image7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52.svg"/><Relationship Id="rId4" Type="http://schemas.openxmlformats.org/officeDocument/2006/relationships/image" Target="../media/image48.svg"/><Relationship Id="rId9" Type="http://schemas.openxmlformats.org/officeDocument/2006/relationships/image" Target="../media/image51.png"/></Relationships>
</file>

<file path=ppt/diagrams/_rels/drawing8.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rawing9.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54.png"/><Relationship Id="rId7" Type="http://schemas.openxmlformats.org/officeDocument/2006/relationships/image" Target="../media/image68.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55.svg"/><Relationship Id="rId9"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BC9A9-2CAC-48AF-8937-CEE8D3DC7450}"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en-BE"/>
        </a:p>
      </dgm:t>
    </dgm:pt>
    <dgm:pt modelId="{D8C3D69B-6E52-49CB-B4A5-452C7A061893}">
      <dgm:prSet/>
      <dgm:spPr/>
      <dgm:t>
        <a:bodyPr/>
        <a:lstStyle/>
        <a:p>
          <a:r>
            <a:rPr lang="en-GB" b="1" dirty="0"/>
            <a:t>Γέφυρες Θεωρία και πρακτική: </a:t>
          </a:r>
          <a:r>
            <a:rPr lang="en-GB" dirty="0"/>
            <a:t>Πολλά μαθήματα ΕΕΚ περιλαμβάνουν σύνθετες, πρακτικές δεξιότητες που επωφελούνται από την οπτική και πρακτική μάθηση. Τα πολυμέσα συμβάλλουν στη γεφύρωση του χάσματος μεταξύ θεωρητικών γνώσεων και πρακτικής εφαρμογής, προσφέροντας επιδείξεις που ζωντανεύουν αυτές τις έννοιες.</a:t>
          </a:r>
          <a:endParaRPr lang="en-BE" dirty="0"/>
        </a:p>
      </dgm:t>
    </dgm:pt>
    <dgm:pt modelId="{121070C9-7170-46D1-990C-EA7FE24008F8}" type="parTrans" cxnId="{CC86553F-073B-4D0F-93CF-68A14E42726F}">
      <dgm:prSet/>
      <dgm:spPr/>
      <dgm:t>
        <a:bodyPr/>
        <a:lstStyle/>
        <a:p>
          <a:endParaRPr lang="en-BE"/>
        </a:p>
      </dgm:t>
    </dgm:pt>
    <dgm:pt modelId="{1C82695A-12DA-48E6-A6CB-A6C2FD5F57F0}" type="sibTrans" cxnId="{CC86553F-073B-4D0F-93CF-68A14E42726F}">
      <dgm:prSet/>
      <dgm:spPr/>
      <dgm:t>
        <a:bodyPr/>
        <a:lstStyle/>
        <a:p>
          <a:endParaRPr lang="en-BE"/>
        </a:p>
      </dgm:t>
    </dgm:pt>
    <dgm:pt modelId="{76C12B1D-8547-45A4-9EA3-AC51A7D1D6BA}">
      <dgm:prSet/>
      <dgm:spPr/>
      <dgm:t>
        <a:bodyPr/>
        <a:lstStyle/>
        <a:p>
          <a:r>
            <a:rPr lang="en-GB" b="1" dirty="0" err="1"/>
            <a:t>Ενισχύ</a:t>
          </a:r>
          <a:r>
            <a:rPr lang="el-GR" b="1" dirty="0" err="1"/>
            <a:t>ουν</a:t>
          </a:r>
          <a:r>
            <a:rPr lang="en-GB" b="1" dirty="0"/>
            <a:t> τη διατήρηση και τη δέσμευση</a:t>
          </a:r>
          <a:r>
            <a:rPr lang="en-GB" dirty="0"/>
            <a:t>: Το υλικό πολυμέσων κάνει τη μάθηση πιο ελκυστική, καθώς ανταποκρίνεται σε διάφορα μαθησιακά στυλ. Τα οπτικά μέσα, ο ήχος και το διαδραστικό περιεχόμενο κρατούν την προσοχή των μαθητών, βοηθώντας τους να συγκρατήσουν τις πληροφορίες καλύτερα από ό,τι μόνο με το κείμενο.</a:t>
          </a:r>
          <a:endParaRPr lang="en-BE" dirty="0"/>
        </a:p>
      </dgm:t>
    </dgm:pt>
    <dgm:pt modelId="{60864C5F-9CDE-4E0C-9C66-409FC9D74C45}" type="parTrans" cxnId="{68A70E93-C684-4252-ABA1-DD1989944131}">
      <dgm:prSet/>
      <dgm:spPr/>
      <dgm:t>
        <a:bodyPr/>
        <a:lstStyle/>
        <a:p>
          <a:endParaRPr lang="en-BE"/>
        </a:p>
      </dgm:t>
    </dgm:pt>
    <dgm:pt modelId="{B0028A3C-9EB1-4968-9803-8024D41BB655}" type="sibTrans" cxnId="{68A70E93-C684-4252-ABA1-DD1989944131}">
      <dgm:prSet/>
      <dgm:spPr/>
      <dgm:t>
        <a:bodyPr/>
        <a:lstStyle/>
        <a:p>
          <a:endParaRPr lang="en-BE"/>
        </a:p>
      </dgm:t>
    </dgm:pt>
    <dgm:pt modelId="{2606BDB9-5D7B-4855-81AC-1351B8BB4F3D}">
      <dgm:prSet/>
      <dgm:spPr/>
      <dgm:t>
        <a:bodyPr/>
        <a:lstStyle/>
        <a:p>
          <a:r>
            <a:rPr lang="en-GB" b="1" dirty="0"/>
            <a:t>Υπ</a:t>
          </a:r>
          <a:r>
            <a:rPr lang="en-GB" b="1" dirty="0" err="1"/>
            <a:t>οστηρίζ</a:t>
          </a:r>
          <a:r>
            <a:rPr lang="el-GR" b="1" dirty="0" err="1"/>
            <a:t>ουν</a:t>
          </a:r>
          <a:r>
            <a:rPr lang="el-GR" b="1" dirty="0"/>
            <a:t> την</a:t>
          </a:r>
          <a:r>
            <a:rPr lang="en-GB" b="1" dirty="0"/>
            <a:t> αυτορυθμιζόμενη μάθηση</a:t>
          </a:r>
          <a:r>
            <a:rPr lang="en-GB" dirty="0"/>
            <a:t>: Τα πολυμέσα παρέχουν ευέλικτες επιλογές μάθησης, επιτρέποντας στους μαθητές να επανεξετάζουν τα μαθήματα, να κάνουν παύσεις και να επανεξετάζουν δύσκολες ενότητες με το δικό τους ρυθμό. Αυτό είναι ιδιαίτερα επωφελές για τους μαθητές που χρειάζονται περισσότερο χρόνο για να κατανοήσουν πολύπλοκες εργασίες.</a:t>
          </a:r>
          <a:endParaRPr lang="en-BE" dirty="0"/>
        </a:p>
      </dgm:t>
    </dgm:pt>
    <dgm:pt modelId="{2D6ACFFD-46CE-4727-99CC-CEE9A1445CD9}" type="parTrans" cxnId="{73E426DD-21D7-412D-A330-0E5381AA9226}">
      <dgm:prSet/>
      <dgm:spPr/>
      <dgm:t>
        <a:bodyPr/>
        <a:lstStyle/>
        <a:p>
          <a:endParaRPr lang="en-BE"/>
        </a:p>
      </dgm:t>
    </dgm:pt>
    <dgm:pt modelId="{B7E28D64-31D4-4999-8F09-9F25F3228802}" type="sibTrans" cxnId="{73E426DD-21D7-412D-A330-0E5381AA9226}">
      <dgm:prSet/>
      <dgm:spPr/>
      <dgm:t>
        <a:bodyPr/>
        <a:lstStyle/>
        <a:p>
          <a:endParaRPr lang="en-BE"/>
        </a:p>
      </dgm:t>
    </dgm:pt>
    <dgm:pt modelId="{383903B4-C8B9-4A12-BA11-9F4DC2BE8852}">
      <dgm:prSet/>
      <dgm:spPr/>
      <dgm:t>
        <a:bodyPr/>
        <a:lstStyle/>
        <a:p>
          <a:r>
            <a:rPr lang="en-GB" b="1" dirty="0" err="1"/>
            <a:t>Δημιουργ</a:t>
          </a:r>
          <a:r>
            <a:rPr lang="el-GR" b="1" dirty="0" err="1"/>
            <a:t>ούν</a:t>
          </a:r>
          <a:r>
            <a:rPr lang="en-GB" b="1" dirty="0"/>
            <a:t> ψηφιακό αλφαβητισμό</a:t>
          </a:r>
          <a:r>
            <a:rPr lang="en-GB" dirty="0"/>
            <a:t>: Η χρήση πολυμέσων σε περιβάλλοντα ΕΕΚ βοηθά τους μαθητές να αναπτύξουν δεξιότητες ψηφιακού γραμματισμού, μια πολύτιμη ικανότητα στη σημερινή αγορά εργασίας που καθορίζεται από την τεχνολογία.</a:t>
          </a:r>
          <a:endParaRPr lang="en-BE" dirty="0"/>
        </a:p>
      </dgm:t>
    </dgm:pt>
    <dgm:pt modelId="{91FDDC0F-6F33-4678-B995-98918AFFDD22}" type="parTrans" cxnId="{DF60B7C7-4A23-48B5-A968-50FBA8461B70}">
      <dgm:prSet/>
      <dgm:spPr/>
      <dgm:t>
        <a:bodyPr/>
        <a:lstStyle/>
        <a:p>
          <a:endParaRPr lang="en-BE"/>
        </a:p>
      </dgm:t>
    </dgm:pt>
    <dgm:pt modelId="{A3CFCD54-3B97-4EFD-A70F-E807719D971A}" type="sibTrans" cxnId="{DF60B7C7-4A23-48B5-A968-50FBA8461B70}">
      <dgm:prSet/>
      <dgm:spPr/>
      <dgm:t>
        <a:bodyPr/>
        <a:lstStyle/>
        <a:p>
          <a:endParaRPr lang="en-BE"/>
        </a:p>
      </dgm:t>
    </dgm:pt>
    <dgm:pt modelId="{721CAF5E-4C4E-4C9D-9A83-4AC070A56F85}" type="pres">
      <dgm:prSet presAssocID="{921BC9A9-2CAC-48AF-8937-CEE8D3DC7450}" presName="linear" presStyleCnt="0">
        <dgm:presLayoutVars>
          <dgm:animLvl val="lvl"/>
          <dgm:resizeHandles val="exact"/>
        </dgm:presLayoutVars>
      </dgm:prSet>
      <dgm:spPr/>
    </dgm:pt>
    <dgm:pt modelId="{1B39DCA7-446A-4B60-A05F-7D7A9C8C0AB1}" type="pres">
      <dgm:prSet presAssocID="{D8C3D69B-6E52-49CB-B4A5-452C7A061893}" presName="parentText" presStyleLbl="node1" presStyleIdx="0" presStyleCnt="4">
        <dgm:presLayoutVars>
          <dgm:chMax val="0"/>
          <dgm:bulletEnabled val="1"/>
        </dgm:presLayoutVars>
      </dgm:prSet>
      <dgm:spPr/>
    </dgm:pt>
    <dgm:pt modelId="{71875048-D5C8-4120-9D7D-B591C4E2E631}" type="pres">
      <dgm:prSet presAssocID="{1C82695A-12DA-48E6-A6CB-A6C2FD5F57F0}" presName="spacer" presStyleCnt="0"/>
      <dgm:spPr/>
    </dgm:pt>
    <dgm:pt modelId="{659B837E-D122-4E4B-94FA-5981B3AF5E8A}" type="pres">
      <dgm:prSet presAssocID="{76C12B1D-8547-45A4-9EA3-AC51A7D1D6BA}" presName="parentText" presStyleLbl="node1" presStyleIdx="1" presStyleCnt="4">
        <dgm:presLayoutVars>
          <dgm:chMax val="0"/>
          <dgm:bulletEnabled val="1"/>
        </dgm:presLayoutVars>
      </dgm:prSet>
      <dgm:spPr/>
    </dgm:pt>
    <dgm:pt modelId="{19F120C0-0956-4C03-B4B1-C5C700F06060}" type="pres">
      <dgm:prSet presAssocID="{B0028A3C-9EB1-4968-9803-8024D41BB655}" presName="spacer" presStyleCnt="0"/>
      <dgm:spPr/>
    </dgm:pt>
    <dgm:pt modelId="{F3C56ABB-4B11-4CD9-8B09-F0F56EC430B8}" type="pres">
      <dgm:prSet presAssocID="{2606BDB9-5D7B-4855-81AC-1351B8BB4F3D}" presName="parentText" presStyleLbl="node1" presStyleIdx="2" presStyleCnt="4">
        <dgm:presLayoutVars>
          <dgm:chMax val="0"/>
          <dgm:bulletEnabled val="1"/>
        </dgm:presLayoutVars>
      </dgm:prSet>
      <dgm:spPr/>
    </dgm:pt>
    <dgm:pt modelId="{488C4CCD-8F7B-44BE-83C6-522A3A009534}" type="pres">
      <dgm:prSet presAssocID="{B7E28D64-31D4-4999-8F09-9F25F3228802}" presName="spacer" presStyleCnt="0"/>
      <dgm:spPr/>
    </dgm:pt>
    <dgm:pt modelId="{71456949-AB19-4B54-87B0-4D98640AE863}" type="pres">
      <dgm:prSet presAssocID="{383903B4-C8B9-4A12-BA11-9F4DC2BE8852}" presName="parentText" presStyleLbl="node1" presStyleIdx="3" presStyleCnt="4">
        <dgm:presLayoutVars>
          <dgm:chMax val="0"/>
          <dgm:bulletEnabled val="1"/>
        </dgm:presLayoutVars>
      </dgm:prSet>
      <dgm:spPr/>
    </dgm:pt>
  </dgm:ptLst>
  <dgm:cxnLst>
    <dgm:cxn modelId="{94D5A310-562E-4197-AAB8-049167601844}" type="presOf" srcId="{D8C3D69B-6E52-49CB-B4A5-452C7A061893}" destId="{1B39DCA7-446A-4B60-A05F-7D7A9C8C0AB1}" srcOrd="0" destOrd="0" presId="urn:microsoft.com/office/officeart/2005/8/layout/vList2"/>
    <dgm:cxn modelId="{5DF8DB22-1629-4CDB-A7AD-BC0F09153785}" type="presOf" srcId="{383903B4-C8B9-4A12-BA11-9F4DC2BE8852}" destId="{71456949-AB19-4B54-87B0-4D98640AE863}" srcOrd="0" destOrd="0" presId="urn:microsoft.com/office/officeart/2005/8/layout/vList2"/>
    <dgm:cxn modelId="{CC86553F-073B-4D0F-93CF-68A14E42726F}" srcId="{921BC9A9-2CAC-48AF-8937-CEE8D3DC7450}" destId="{D8C3D69B-6E52-49CB-B4A5-452C7A061893}" srcOrd="0" destOrd="0" parTransId="{121070C9-7170-46D1-990C-EA7FE24008F8}" sibTransId="{1C82695A-12DA-48E6-A6CB-A6C2FD5F57F0}"/>
    <dgm:cxn modelId="{AF6B6D6D-2DF0-4D56-B7CA-37B4A73FFC49}" type="presOf" srcId="{921BC9A9-2CAC-48AF-8937-CEE8D3DC7450}" destId="{721CAF5E-4C4E-4C9D-9A83-4AC070A56F85}" srcOrd="0" destOrd="0" presId="urn:microsoft.com/office/officeart/2005/8/layout/vList2"/>
    <dgm:cxn modelId="{68A70E93-C684-4252-ABA1-DD1989944131}" srcId="{921BC9A9-2CAC-48AF-8937-CEE8D3DC7450}" destId="{76C12B1D-8547-45A4-9EA3-AC51A7D1D6BA}" srcOrd="1" destOrd="0" parTransId="{60864C5F-9CDE-4E0C-9C66-409FC9D74C45}" sibTransId="{B0028A3C-9EB1-4968-9803-8024D41BB655}"/>
    <dgm:cxn modelId="{2D5F4B9B-87D4-4CE2-8AA2-E76907EC48BD}" type="presOf" srcId="{76C12B1D-8547-45A4-9EA3-AC51A7D1D6BA}" destId="{659B837E-D122-4E4B-94FA-5981B3AF5E8A}" srcOrd="0" destOrd="0" presId="urn:microsoft.com/office/officeart/2005/8/layout/vList2"/>
    <dgm:cxn modelId="{5DF80CA1-D95F-40FE-A844-33F0A94D33A4}" type="presOf" srcId="{2606BDB9-5D7B-4855-81AC-1351B8BB4F3D}" destId="{F3C56ABB-4B11-4CD9-8B09-F0F56EC430B8}" srcOrd="0" destOrd="0" presId="urn:microsoft.com/office/officeart/2005/8/layout/vList2"/>
    <dgm:cxn modelId="{DF60B7C7-4A23-48B5-A968-50FBA8461B70}" srcId="{921BC9A9-2CAC-48AF-8937-CEE8D3DC7450}" destId="{383903B4-C8B9-4A12-BA11-9F4DC2BE8852}" srcOrd="3" destOrd="0" parTransId="{91FDDC0F-6F33-4678-B995-98918AFFDD22}" sibTransId="{A3CFCD54-3B97-4EFD-A70F-E807719D971A}"/>
    <dgm:cxn modelId="{73E426DD-21D7-412D-A330-0E5381AA9226}" srcId="{921BC9A9-2CAC-48AF-8937-CEE8D3DC7450}" destId="{2606BDB9-5D7B-4855-81AC-1351B8BB4F3D}" srcOrd="2" destOrd="0" parTransId="{2D6ACFFD-46CE-4727-99CC-CEE9A1445CD9}" sibTransId="{B7E28D64-31D4-4999-8F09-9F25F3228802}"/>
    <dgm:cxn modelId="{8F7F9ABF-D1C5-49EA-AFA9-CC74DDBED20D}" type="presParOf" srcId="{721CAF5E-4C4E-4C9D-9A83-4AC070A56F85}" destId="{1B39DCA7-446A-4B60-A05F-7D7A9C8C0AB1}" srcOrd="0" destOrd="0" presId="urn:microsoft.com/office/officeart/2005/8/layout/vList2"/>
    <dgm:cxn modelId="{8741DC77-41E2-4277-83EB-0229184BD35E}" type="presParOf" srcId="{721CAF5E-4C4E-4C9D-9A83-4AC070A56F85}" destId="{71875048-D5C8-4120-9D7D-B591C4E2E631}" srcOrd="1" destOrd="0" presId="urn:microsoft.com/office/officeart/2005/8/layout/vList2"/>
    <dgm:cxn modelId="{198632EF-B014-4C4B-91A3-A14B9EA66EC2}" type="presParOf" srcId="{721CAF5E-4C4E-4C9D-9A83-4AC070A56F85}" destId="{659B837E-D122-4E4B-94FA-5981B3AF5E8A}" srcOrd="2" destOrd="0" presId="urn:microsoft.com/office/officeart/2005/8/layout/vList2"/>
    <dgm:cxn modelId="{A88DAEB8-1487-4E78-8240-9BB27642FC90}" type="presParOf" srcId="{721CAF5E-4C4E-4C9D-9A83-4AC070A56F85}" destId="{19F120C0-0956-4C03-B4B1-C5C700F06060}" srcOrd="3" destOrd="0" presId="urn:microsoft.com/office/officeart/2005/8/layout/vList2"/>
    <dgm:cxn modelId="{7645DFCF-3D58-4E64-B9DD-5CBFA5C48C60}" type="presParOf" srcId="{721CAF5E-4C4E-4C9D-9A83-4AC070A56F85}" destId="{F3C56ABB-4B11-4CD9-8B09-F0F56EC430B8}" srcOrd="4" destOrd="0" presId="urn:microsoft.com/office/officeart/2005/8/layout/vList2"/>
    <dgm:cxn modelId="{9D968B59-D95B-4B6F-BB75-1694CB8715BC}" type="presParOf" srcId="{721CAF5E-4C4E-4C9D-9A83-4AC070A56F85}" destId="{488C4CCD-8F7B-44BE-83C6-522A3A009534}" srcOrd="5" destOrd="0" presId="urn:microsoft.com/office/officeart/2005/8/layout/vList2"/>
    <dgm:cxn modelId="{C5D2B728-FD30-411C-89CA-CEFE4799D54D}" type="presParOf" srcId="{721CAF5E-4C4E-4C9D-9A83-4AC070A56F85}" destId="{71456949-AB19-4B54-87B0-4D98640AE863}"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55589-CAF9-4885-B772-BD0C37015AFB}" type="doc">
      <dgm:prSet loTypeId="urn:microsoft.com/office/officeart/2018/2/layout/IconCircleList" loCatId="icon" qsTypeId="urn:microsoft.com/office/officeart/2005/8/quickstyle/simple1" qsCatId="simple" csTypeId="urn:microsoft.com/office/officeart/2005/8/colors/accent2_5" csCatId="accent2" phldr="1"/>
      <dgm:spPr/>
      <dgm:t>
        <a:bodyPr/>
        <a:lstStyle/>
        <a:p>
          <a:endParaRPr lang="en-US"/>
        </a:p>
      </dgm:t>
    </dgm:pt>
    <dgm:pt modelId="{B3A237E3-0EFB-4E12-89A3-7A884E153AC6}">
      <dgm:prSet custT="1"/>
      <dgm:spPr/>
      <dgm:t>
        <a:bodyPr/>
        <a:lstStyle/>
        <a:p>
          <a:pPr>
            <a:lnSpc>
              <a:spcPct val="100000"/>
            </a:lnSpc>
          </a:pPr>
          <a:r>
            <a:rPr lang="en-US" sz="1400" b="0" dirty="0"/>
            <a:t> Τα πολυμέσα στην εκπαίδευση ενσωματώνουν διάφορες μορφές μέσων, όπως κείμενο, εικόνες, ήχο και βίντεο, μαζί με διαδραστικά στοιχεία.</a:t>
          </a:r>
          <a:endParaRPr lang="en-US" sz="1400" dirty="0"/>
        </a:p>
      </dgm:t>
    </dgm:pt>
    <dgm:pt modelId="{93E71A75-E90B-4842-AD6A-39B5BF1BA5CC}" type="parTrans" cxnId="{CDA20E8D-65FE-4929-B42B-6CDF125ECDCC}">
      <dgm:prSet/>
      <dgm:spPr/>
      <dgm:t>
        <a:bodyPr/>
        <a:lstStyle/>
        <a:p>
          <a:endParaRPr lang="en-US" sz="2400"/>
        </a:p>
      </dgm:t>
    </dgm:pt>
    <dgm:pt modelId="{0BB098A3-F832-4A19-A4A5-3AAE0187E86B}" type="sibTrans" cxnId="{CDA20E8D-65FE-4929-B42B-6CDF125ECDCC}">
      <dgm:prSet/>
      <dgm:spPr/>
      <dgm:t>
        <a:bodyPr/>
        <a:lstStyle/>
        <a:p>
          <a:pPr>
            <a:lnSpc>
              <a:spcPct val="100000"/>
            </a:lnSpc>
          </a:pPr>
          <a:endParaRPr lang="en-US" sz="2400"/>
        </a:p>
      </dgm:t>
    </dgm:pt>
    <dgm:pt modelId="{DA798B9C-977F-4078-B62D-C22EEC9F0D31}">
      <dgm:prSet custT="1"/>
      <dgm:spPr/>
      <dgm:t>
        <a:bodyPr/>
        <a:lstStyle/>
        <a:p>
          <a:pPr>
            <a:lnSpc>
              <a:spcPct val="100000"/>
            </a:lnSpc>
          </a:pPr>
          <a:r>
            <a:rPr lang="en-US" sz="1400" b="0" dirty="0"/>
            <a:t>Αυτή η προσέγγιση δημιουργεί ένα πλούσιο και ελκυστικό μαθησιακό περιβάλλον.</a:t>
          </a:r>
          <a:endParaRPr lang="en-US" sz="1400" dirty="0"/>
        </a:p>
      </dgm:t>
    </dgm:pt>
    <dgm:pt modelId="{883A0B54-3920-4293-9E36-A3B849D9AC1D}" type="parTrans" cxnId="{DC1A4438-3CC1-4B8C-A75E-FECF33C4480E}">
      <dgm:prSet/>
      <dgm:spPr/>
      <dgm:t>
        <a:bodyPr/>
        <a:lstStyle/>
        <a:p>
          <a:endParaRPr lang="en-US" sz="2400"/>
        </a:p>
      </dgm:t>
    </dgm:pt>
    <dgm:pt modelId="{4E68728D-380D-43E9-A884-703943D61B59}" type="sibTrans" cxnId="{DC1A4438-3CC1-4B8C-A75E-FECF33C4480E}">
      <dgm:prSet/>
      <dgm:spPr/>
      <dgm:t>
        <a:bodyPr/>
        <a:lstStyle/>
        <a:p>
          <a:pPr>
            <a:lnSpc>
              <a:spcPct val="100000"/>
            </a:lnSpc>
          </a:pPr>
          <a:endParaRPr lang="en-US" sz="2400"/>
        </a:p>
      </dgm:t>
    </dgm:pt>
    <dgm:pt modelId="{1ABFB109-56DE-4AC1-ACF6-0DABA6A51ADF}">
      <dgm:prSet custT="1"/>
      <dgm:spPr/>
      <dgm:t>
        <a:bodyPr/>
        <a:lstStyle/>
        <a:p>
          <a:pPr>
            <a:lnSpc>
              <a:spcPct val="100000"/>
            </a:lnSpc>
          </a:pPr>
          <a:r>
            <a:rPr lang="en-US" sz="1400" b="0" dirty="0"/>
            <a:t> Εξυπηρετεί πολλαπλά μαθησιακά στυλ, όπως το οπτικό, το ακουστικό και το </a:t>
          </a:r>
          <a:r>
            <a:rPr lang="en-US" sz="1400" b="0" dirty="0" err="1"/>
            <a:t>κιναισθητικό</a:t>
          </a:r>
          <a:r>
            <a:rPr lang="en-US" sz="1400" b="0" dirty="0"/>
            <a:t>.</a:t>
          </a:r>
          <a:endParaRPr lang="en-US" sz="1400" dirty="0"/>
        </a:p>
      </dgm:t>
    </dgm:pt>
    <dgm:pt modelId="{D44D0AD6-1C81-43B7-9E0D-E8705704D93B}" type="parTrans" cxnId="{FC55AFE8-A97D-49B3-8150-50F7479338DF}">
      <dgm:prSet/>
      <dgm:spPr/>
      <dgm:t>
        <a:bodyPr/>
        <a:lstStyle/>
        <a:p>
          <a:endParaRPr lang="en-US" sz="2400"/>
        </a:p>
      </dgm:t>
    </dgm:pt>
    <dgm:pt modelId="{674A0C99-53EA-4DE9-B376-0DD9A05828E7}" type="sibTrans" cxnId="{FC55AFE8-A97D-49B3-8150-50F7479338DF}">
      <dgm:prSet/>
      <dgm:spPr/>
      <dgm:t>
        <a:bodyPr/>
        <a:lstStyle/>
        <a:p>
          <a:pPr>
            <a:lnSpc>
              <a:spcPct val="100000"/>
            </a:lnSpc>
          </a:pPr>
          <a:endParaRPr lang="en-US" sz="2400"/>
        </a:p>
      </dgm:t>
    </dgm:pt>
    <dgm:pt modelId="{6BEF8513-83DC-4A48-A0C9-6721F2735E2C}">
      <dgm:prSet custT="1"/>
      <dgm:spPr/>
      <dgm:t>
        <a:bodyPr/>
        <a:lstStyle/>
        <a:p>
          <a:pPr>
            <a:lnSpc>
              <a:spcPct val="100000"/>
            </a:lnSpc>
          </a:pPr>
          <a:r>
            <a:rPr lang="en-US" sz="1400" b="0" dirty="0"/>
            <a:t> Αυτό διασφαλίζει ότι κάθε μαθητής έχει την ευκαιρία να ασχοληθεί με το υλικό με τον τρόπο που ταιριάζει καλύτερα στις μαθησιακές του προτιμήσεις.</a:t>
          </a:r>
          <a:endParaRPr lang="en-US" sz="1400" dirty="0"/>
        </a:p>
      </dgm:t>
    </dgm:pt>
    <dgm:pt modelId="{76768868-061E-491D-83AF-D4C8EEA016D1}" type="parTrans" cxnId="{61A77B95-9AE5-4820-948B-AB70957EEA25}">
      <dgm:prSet/>
      <dgm:spPr/>
      <dgm:t>
        <a:bodyPr/>
        <a:lstStyle/>
        <a:p>
          <a:endParaRPr lang="en-US" sz="2400"/>
        </a:p>
      </dgm:t>
    </dgm:pt>
    <dgm:pt modelId="{132F8915-87FB-4BFA-AD55-F04AE2E6F667}" type="sibTrans" cxnId="{61A77B95-9AE5-4820-948B-AB70957EEA25}">
      <dgm:prSet/>
      <dgm:spPr/>
      <dgm:t>
        <a:bodyPr/>
        <a:lstStyle/>
        <a:p>
          <a:pPr>
            <a:lnSpc>
              <a:spcPct val="100000"/>
            </a:lnSpc>
          </a:pPr>
          <a:endParaRPr lang="en-US" sz="2400"/>
        </a:p>
      </dgm:t>
    </dgm:pt>
    <dgm:pt modelId="{B87E4C37-87FB-4D21-962B-63AB2FDA1ED2}">
      <dgm:prSet custT="1"/>
      <dgm:spPr/>
      <dgm:t>
        <a:bodyPr/>
        <a:lstStyle/>
        <a:p>
          <a:pPr>
            <a:lnSpc>
              <a:spcPct val="100000"/>
            </a:lnSpc>
          </a:pPr>
          <a:r>
            <a:rPr lang="en-US" sz="1400" b="0" dirty="0"/>
            <a:t>Με την αξιοποίηση των πολυμέσων, οι εκπαιδευτικοί μπορούν να δημιουργήσουν δυναμικό περιεχόμενο που κεντρίζει το ενδιαφέρον των μαθητών.</a:t>
          </a:r>
          <a:endParaRPr lang="en-US" sz="1400" dirty="0"/>
        </a:p>
      </dgm:t>
    </dgm:pt>
    <dgm:pt modelId="{EC30CCB9-DB27-462A-90DB-F649C2AD477B}" type="parTrans" cxnId="{9D5263A4-C9C9-4C6E-A0DA-5D5CB0E0A438}">
      <dgm:prSet/>
      <dgm:spPr/>
      <dgm:t>
        <a:bodyPr/>
        <a:lstStyle/>
        <a:p>
          <a:endParaRPr lang="en-US" sz="2400"/>
        </a:p>
      </dgm:t>
    </dgm:pt>
    <dgm:pt modelId="{24981CEE-8EA3-4651-B453-03A3013193A5}" type="sibTrans" cxnId="{9D5263A4-C9C9-4C6E-A0DA-5D5CB0E0A438}">
      <dgm:prSet/>
      <dgm:spPr/>
      <dgm:t>
        <a:bodyPr/>
        <a:lstStyle/>
        <a:p>
          <a:pPr>
            <a:lnSpc>
              <a:spcPct val="100000"/>
            </a:lnSpc>
          </a:pPr>
          <a:endParaRPr lang="en-US" sz="2400"/>
        </a:p>
      </dgm:t>
    </dgm:pt>
    <dgm:pt modelId="{BB8A04C5-F393-4335-9B16-4D15D9FA1991}">
      <dgm:prSet custT="1"/>
      <dgm:spPr/>
      <dgm:t>
        <a:bodyPr/>
        <a:lstStyle/>
        <a:p>
          <a:pPr>
            <a:lnSpc>
              <a:spcPct val="100000"/>
            </a:lnSpc>
          </a:pPr>
          <a:r>
            <a:rPr lang="en-US" sz="1400" b="0" dirty="0"/>
            <a:t>Η μέθοδος αυτή διευκολύνει τη βαθύτερη κατανόηση σύνθετων εννοιών, καθιστώντας τη μάθηση πιο αποτελεσματική.</a:t>
          </a:r>
          <a:endParaRPr lang="en-US" sz="1400" dirty="0"/>
        </a:p>
      </dgm:t>
    </dgm:pt>
    <dgm:pt modelId="{AC29863C-69C7-4956-B582-CDB089463E06}" type="parTrans" cxnId="{D9FD3C06-271F-46F4-ABDC-4B327600FA88}">
      <dgm:prSet/>
      <dgm:spPr/>
      <dgm:t>
        <a:bodyPr/>
        <a:lstStyle/>
        <a:p>
          <a:endParaRPr lang="en-US" sz="2400"/>
        </a:p>
      </dgm:t>
    </dgm:pt>
    <dgm:pt modelId="{F4E360D7-45F0-4F00-9ECE-CCEADB7030D0}" type="sibTrans" cxnId="{D9FD3C06-271F-46F4-ABDC-4B327600FA88}">
      <dgm:prSet/>
      <dgm:spPr/>
      <dgm:t>
        <a:bodyPr/>
        <a:lstStyle/>
        <a:p>
          <a:pPr>
            <a:lnSpc>
              <a:spcPct val="100000"/>
            </a:lnSpc>
          </a:pPr>
          <a:endParaRPr lang="en-US" sz="2400"/>
        </a:p>
      </dgm:t>
    </dgm:pt>
    <dgm:pt modelId="{85FDD3BC-63E0-4EC7-AA7B-2520534B0700}" type="pres">
      <dgm:prSet presAssocID="{E7455589-CAF9-4885-B772-BD0C37015AFB}" presName="root" presStyleCnt="0">
        <dgm:presLayoutVars>
          <dgm:dir/>
          <dgm:resizeHandles val="exact"/>
        </dgm:presLayoutVars>
      </dgm:prSet>
      <dgm:spPr/>
    </dgm:pt>
    <dgm:pt modelId="{127117BD-7224-48F3-9071-557DD444AFF9}" type="pres">
      <dgm:prSet presAssocID="{E7455589-CAF9-4885-B772-BD0C37015AFB}" presName="container" presStyleCnt="0">
        <dgm:presLayoutVars>
          <dgm:dir/>
          <dgm:resizeHandles val="exact"/>
        </dgm:presLayoutVars>
      </dgm:prSet>
      <dgm:spPr/>
    </dgm:pt>
    <dgm:pt modelId="{6AFD41CC-EF27-4EE0-8DC7-420D0816775A}" type="pres">
      <dgm:prSet presAssocID="{B3A237E3-0EFB-4E12-89A3-7A884E153AC6}" presName="compNode" presStyleCnt="0"/>
      <dgm:spPr/>
    </dgm:pt>
    <dgm:pt modelId="{D38D44DF-153C-4B0F-8570-BFA774A209F0}" type="pres">
      <dgm:prSet presAssocID="{B3A237E3-0EFB-4E12-89A3-7A884E153AC6}" presName="iconBgRect" presStyleLbl="bgShp" presStyleIdx="0" presStyleCnt="6"/>
      <dgm:spPr/>
    </dgm:pt>
    <dgm:pt modelId="{F34A72C5-8E8B-4463-8BBC-86727F0EED9B}" type="pres">
      <dgm:prSet presAssocID="{B3A237E3-0EFB-4E12-89A3-7A884E153AC6}"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ideo camera"/>
        </a:ext>
      </dgm:extLst>
    </dgm:pt>
    <dgm:pt modelId="{110A8240-E778-4238-8812-24E6458CA745}" type="pres">
      <dgm:prSet presAssocID="{B3A237E3-0EFB-4E12-89A3-7A884E153AC6}" presName="spaceRect" presStyleCnt="0"/>
      <dgm:spPr/>
    </dgm:pt>
    <dgm:pt modelId="{36392509-CF2A-4B9F-A697-A9E3196885C6}" type="pres">
      <dgm:prSet presAssocID="{B3A237E3-0EFB-4E12-89A3-7A884E153AC6}" presName="textRect" presStyleLbl="revTx" presStyleIdx="0" presStyleCnt="6">
        <dgm:presLayoutVars>
          <dgm:chMax val="1"/>
          <dgm:chPref val="1"/>
        </dgm:presLayoutVars>
      </dgm:prSet>
      <dgm:spPr/>
    </dgm:pt>
    <dgm:pt modelId="{8B5CBEA1-A588-47D4-8760-091F5E7CA543}" type="pres">
      <dgm:prSet presAssocID="{0BB098A3-F832-4A19-A4A5-3AAE0187E86B}" presName="sibTrans" presStyleLbl="sibTrans2D1" presStyleIdx="0" presStyleCnt="0"/>
      <dgm:spPr/>
    </dgm:pt>
    <dgm:pt modelId="{D6792923-54A4-45C2-9213-9C4D93C602D1}" type="pres">
      <dgm:prSet presAssocID="{DA798B9C-977F-4078-B62D-C22EEC9F0D31}" presName="compNode" presStyleCnt="0"/>
      <dgm:spPr/>
    </dgm:pt>
    <dgm:pt modelId="{6E2843B3-763D-476D-8A69-1F5CF588DB25}" type="pres">
      <dgm:prSet presAssocID="{DA798B9C-977F-4078-B62D-C22EEC9F0D31}" presName="iconBgRect" presStyleLbl="bgShp" presStyleIdx="1" presStyleCnt="6"/>
      <dgm:spPr/>
    </dgm:pt>
    <dgm:pt modelId="{673FFB19-3C6F-47B7-B9B7-9DE79EE7C126}" type="pres">
      <dgm:prSet presAssocID="{DA798B9C-977F-4078-B62D-C22EEC9F0D31}"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DE4D331B-EA4A-431C-8164-4898550A62DE}" type="pres">
      <dgm:prSet presAssocID="{DA798B9C-977F-4078-B62D-C22EEC9F0D31}" presName="spaceRect" presStyleCnt="0"/>
      <dgm:spPr/>
    </dgm:pt>
    <dgm:pt modelId="{CB9A80E4-1587-4780-AD7E-8B6607C013FE}" type="pres">
      <dgm:prSet presAssocID="{DA798B9C-977F-4078-B62D-C22EEC9F0D31}" presName="textRect" presStyleLbl="revTx" presStyleIdx="1" presStyleCnt="6">
        <dgm:presLayoutVars>
          <dgm:chMax val="1"/>
          <dgm:chPref val="1"/>
        </dgm:presLayoutVars>
      </dgm:prSet>
      <dgm:spPr/>
    </dgm:pt>
    <dgm:pt modelId="{3CB98847-2353-4A33-8EB1-EB05A64BB392}" type="pres">
      <dgm:prSet presAssocID="{4E68728D-380D-43E9-A884-703943D61B59}" presName="sibTrans" presStyleLbl="sibTrans2D1" presStyleIdx="0" presStyleCnt="0"/>
      <dgm:spPr/>
    </dgm:pt>
    <dgm:pt modelId="{DFD37464-DA8C-4BCD-958C-D2434AB5CA48}" type="pres">
      <dgm:prSet presAssocID="{1ABFB109-56DE-4AC1-ACF6-0DABA6A51ADF}" presName="compNode" presStyleCnt="0"/>
      <dgm:spPr/>
    </dgm:pt>
    <dgm:pt modelId="{8B63B0D4-EF1D-47CF-A5E9-E3D4E5D53825}" type="pres">
      <dgm:prSet presAssocID="{1ABFB109-56DE-4AC1-ACF6-0DABA6A51ADF}" presName="iconBgRect" presStyleLbl="bgShp" presStyleIdx="2" presStyleCnt="6"/>
      <dgm:spPr/>
    </dgm:pt>
    <dgm:pt modelId="{CDBCFDDA-35A8-47A0-B024-BD748EA504CE}" type="pres">
      <dgm:prSet presAssocID="{1ABFB109-56DE-4AC1-ACF6-0DABA6A51ADF}"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ustomer Review"/>
        </a:ext>
      </dgm:extLst>
    </dgm:pt>
    <dgm:pt modelId="{96E97BC7-40C3-4853-BB1A-EE6D736BF795}" type="pres">
      <dgm:prSet presAssocID="{1ABFB109-56DE-4AC1-ACF6-0DABA6A51ADF}" presName="spaceRect" presStyleCnt="0"/>
      <dgm:spPr/>
    </dgm:pt>
    <dgm:pt modelId="{4E4DDCA9-BFF2-4CBD-AC6B-CAAE7C04BADD}" type="pres">
      <dgm:prSet presAssocID="{1ABFB109-56DE-4AC1-ACF6-0DABA6A51ADF}" presName="textRect" presStyleLbl="revTx" presStyleIdx="2" presStyleCnt="6">
        <dgm:presLayoutVars>
          <dgm:chMax val="1"/>
          <dgm:chPref val="1"/>
        </dgm:presLayoutVars>
      </dgm:prSet>
      <dgm:spPr/>
    </dgm:pt>
    <dgm:pt modelId="{D3ADBCB4-5EAB-450D-B666-19E25FD2738A}" type="pres">
      <dgm:prSet presAssocID="{674A0C99-53EA-4DE9-B376-0DD9A05828E7}" presName="sibTrans" presStyleLbl="sibTrans2D1" presStyleIdx="0" presStyleCnt="0"/>
      <dgm:spPr/>
    </dgm:pt>
    <dgm:pt modelId="{F8B54B48-0CA6-4132-9A9C-C97CC455C84D}" type="pres">
      <dgm:prSet presAssocID="{6BEF8513-83DC-4A48-A0C9-6721F2735E2C}" presName="compNode" presStyleCnt="0"/>
      <dgm:spPr/>
    </dgm:pt>
    <dgm:pt modelId="{494A1FFB-9BBD-42C7-B680-FC31FE220142}" type="pres">
      <dgm:prSet presAssocID="{6BEF8513-83DC-4A48-A0C9-6721F2735E2C}" presName="iconBgRect" presStyleLbl="bgShp" presStyleIdx="3" presStyleCnt="6"/>
      <dgm:spPr/>
    </dgm:pt>
    <dgm:pt modelId="{4E39B70D-CAC8-44BA-B38C-0B7305773E91}" type="pres">
      <dgm:prSet presAssocID="{6BEF8513-83DC-4A48-A0C9-6721F2735E2C}"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09A3D960-3B57-4004-8A64-FE4D4828B38A}" type="pres">
      <dgm:prSet presAssocID="{6BEF8513-83DC-4A48-A0C9-6721F2735E2C}" presName="spaceRect" presStyleCnt="0"/>
      <dgm:spPr/>
    </dgm:pt>
    <dgm:pt modelId="{17BD2028-3D2F-4752-9702-4AE32B438666}" type="pres">
      <dgm:prSet presAssocID="{6BEF8513-83DC-4A48-A0C9-6721F2735E2C}" presName="textRect" presStyleLbl="revTx" presStyleIdx="3" presStyleCnt="6">
        <dgm:presLayoutVars>
          <dgm:chMax val="1"/>
          <dgm:chPref val="1"/>
        </dgm:presLayoutVars>
      </dgm:prSet>
      <dgm:spPr/>
    </dgm:pt>
    <dgm:pt modelId="{6FE0C4D2-48E4-4C51-9761-0EA948429046}" type="pres">
      <dgm:prSet presAssocID="{132F8915-87FB-4BFA-AD55-F04AE2E6F667}" presName="sibTrans" presStyleLbl="sibTrans2D1" presStyleIdx="0" presStyleCnt="0"/>
      <dgm:spPr/>
    </dgm:pt>
    <dgm:pt modelId="{F538182D-E5C1-4092-B1BF-5008F3E2B2C5}" type="pres">
      <dgm:prSet presAssocID="{B87E4C37-87FB-4D21-962B-63AB2FDA1ED2}" presName="compNode" presStyleCnt="0"/>
      <dgm:spPr/>
    </dgm:pt>
    <dgm:pt modelId="{71C174DB-37FD-4714-B169-CC351F0D3F85}" type="pres">
      <dgm:prSet presAssocID="{B87E4C37-87FB-4D21-962B-63AB2FDA1ED2}" presName="iconBgRect" presStyleLbl="bgShp" presStyleIdx="4" presStyleCnt="6"/>
      <dgm:spPr/>
    </dgm:pt>
    <dgm:pt modelId="{415927D9-D233-4C57-81D8-5B57BA92079E}" type="pres">
      <dgm:prSet presAssocID="{B87E4C37-87FB-4D21-962B-63AB2FDA1ED2}"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heatre"/>
        </a:ext>
      </dgm:extLst>
    </dgm:pt>
    <dgm:pt modelId="{B9858311-323D-4594-ABEE-89784B8E7247}" type="pres">
      <dgm:prSet presAssocID="{B87E4C37-87FB-4D21-962B-63AB2FDA1ED2}" presName="spaceRect" presStyleCnt="0"/>
      <dgm:spPr/>
    </dgm:pt>
    <dgm:pt modelId="{B9EA34C9-7512-4764-95E0-D31E841A201F}" type="pres">
      <dgm:prSet presAssocID="{B87E4C37-87FB-4D21-962B-63AB2FDA1ED2}" presName="textRect" presStyleLbl="revTx" presStyleIdx="4" presStyleCnt="6">
        <dgm:presLayoutVars>
          <dgm:chMax val="1"/>
          <dgm:chPref val="1"/>
        </dgm:presLayoutVars>
      </dgm:prSet>
      <dgm:spPr/>
    </dgm:pt>
    <dgm:pt modelId="{04D67C92-972B-475C-8716-DFBA17B05C84}" type="pres">
      <dgm:prSet presAssocID="{24981CEE-8EA3-4651-B453-03A3013193A5}" presName="sibTrans" presStyleLbl="sibTrans2D1" presStyleIdx="0" presStyleCnt="0"/>
      <dgm:spPr/>
    </dgm:pt>
    <dgm:pt modelId="{19786757-AC49-430A-B5D1-FD56B821631E}" type="pres">
      <dgm:prSet presAssocID="{BB8A04C5-F393-4335-9B16-4D15D9FA1991}" presName="compNode" presStyleCnt="0"/>
      <dgm:spPr/>
    </dgm:pt>
    <dgm:pt modelId="{C3B49C21-4BDE-4ACF-BA09-23AD92C12397}" type="pres">
      <dgm:prSet presAssocID="{BB8A04C5-F393-4335-9B16-4D15D9FA1991}" presName="iconBgRect" presStyleLbl="bgShp" presStyleIdx="5" presStyleCnt="6"/>
      <dgm:spPr/>
    </dgm:pt>
    <dgm:pt modelId="{31A97ADF-BC2B-4103-9F9D-C675EEDAF489}" type="pres">
      <dgm:prSet presAssocID="{BB8A04C5-F393-4335-9B16-4D15D9FA1991}"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aze"/>
        </a:ext>
      </dgm:extLst>
    </dgm:pt>
    <dgm:pt modelId="{BBB4C1FE-2A4D-43E6-B6A5-14302B1CE4DD}" type="pres">
      <dgm:prSet presAssocID="{BB8A04C5-F393-4335-9B16-4D15D9FA1991}" presName="spaceRect" presStyleCnt="0"/>
      <dgm:spPr/>
    </dgm:pt>
    <dgm:pt modelId="{024E4CC3-C2B2-4D55-B4AD-A1BAE97BCEE3}" type="pres">
      <dgm:prSet presAssocID="{BB8A04C5-F393-4335-9B16-4D15D9FA1991}" presName="textRect" presStyleLbl="revTx" presStyleIdx="5" presStyleCnt="6">
        <dgm:presLayoutVars>
          <dgm:chMax val="1"/>
          <dgm:chPref val="1"/>
        </dgm:presLayoutVars>
      </dgm:prSet>
      <dgm:spPr/>
    </dgm:pt>
  </dgm:ptLst>
  <dgm:cxnLst>
    <dgm:cxn modelId="{52955C05-AFD5-4F37-AE4C-2F896B3A0339}" type="presOf" srcId="{B87E4C37-87FB-4D21-962B-63AB2FDA1ED2}" destId="{B9EA34C9-7512-4764-95E0-D31E841A201F}" srcOrd="0" destOrd="0" presId="urn:microsoft.com/office/officeart/2018/2/layout/IconCircleList"/>
    <dgm:cxn modelId="{D9FD3C06-271F-46F4-ABDC-4B327600FA88}" srcId="{E7455589-CAF9-4885-B772-BD0C37015AFB}" destId="{BB8A04C5-F393-4335-9B16-4D15D9FA1991}" srcOrd="5" destOrd="0" parTransId="{AC29863C-69C7-4956-B582-CDB089463E06}" sibTransId="{F4E360D7-45F0-4F00-9ECE-CCEADB7030D0}"/>
    <dgm:cxn modelId="{DC1A4438-3CC1-4B8C-A75E-FECF33C4480E}" srcId="{E7455589-CAF9-4885-B772-BD0C37015AFB}" destId="{DA798B9C-977F-4078-B62D-C22EEC9F0D31}" srcOrd="1" destOrd="0" parTransId="{883A0B54-3920-4293-9E36-A3B849D9AC1D}" sibTransId="{4E68728D-380D-43E9-A884-703943D61B59}"/>
    <dgm:cxn modelId="{03736442-DC01-4156-8E8F-8E73BB6EB37E}" type="presOf" srcId="{DA798B9C-977F-4078-B62D-C22EEC9F0D31}" destId="{CB9A80E4-1587-4780-AD7E-8B6607C013FE}" srcOrd="0" destOrd="0" presId="urn:microsoft.com/office/officeart/2018/2/layout/IconCircleList"/>
    <dgm:cxn modelId="{3CAD5867-9B75-4475-82DE-0DC081AA702B}" type="presOf" srcId="{4E68728D-380D-43E9-A884-703943D61B59}" destId="{3CB98847-2353-4A33-8EB1-EB05A64BB392}" srcOrd="0" destOrd="0" presId="urn:microsoft.com/office/officeart/2018/2/layout/IconCircleList"/>
    <dgm:cxn modelId="{492C3A5A-CC6E-4418-8373-95BA3875202B}" type="presOf" srcId="{6BEF8513-83DC-4A48-A0C9-6721F2735E2C}" destId="{17BD2028-3D2F-4752-9702-4AE32B438666}" srcOrd="0" destOrd="0" presId="urn:microsoft.com/office/officeart/2018/2/layout/IconCircleList"/>
    <dgm:cxn modelId="{CB1BE47A-B7F6-4827-ACDB-2E484E017CD5}" type="presOf" srcId="{E7455589-CAF9-4885-B772-BD0C37015AFB}" destId="{85FDD3BC-63E0-4EC7-AA7B-2520534B0700}" srcOrd="0" destOrd="0" presId="urn:microsoft.com/office/officeart/2018/2/layout/IconCircleList"/>
    <dgm:cxn modelId="{3DBCB28C-82DD-4794-99E1-1A2AA5A231F3}" type="presOf" srcId="{1ABFB109-56DE-4AC1-ACF6-0DABA6A51ADF}" destId="{4E4DDCA9-BFF2-4CBD-AC6B-CAAE7C04BADD}" srcOrd="0" destOrd="0" presId="urn:microsoft.com/office/officeart/2018/2/layout/IconCircleList"/>
    <dgm:cxn modelId="{CDA20E8D-65FE-4929-B42B-6CDF125ECDCC}" srcId="{E7455589-CAF9-4885-B772-BD0C37015AFB}" destId="{B3A237E3-0EFB-4E12-89A3-7A884E153AC6}" srcOrd="0" destOrd="0" parTransId="{93E71A75-E90B-4842-AD6A-39B5BF1BA5CC}" sibTransId="{0BB098A3-F832-4A19-A4A5-3AAE0187E86B}"/>
    <dgm:cxn modelId="{2A37308D-020C-4F84-8D4C-52D3BA2D54E9}" type="presOf" srcId="{24981CEE-8EA3-4651-B453-03A3013193A5}" destId="{04D67C92-972B-475C-8716-DFBA17B05C84}" srcOrd="0" destOrd="0" presId="urn:microsoft.com/office/officeart/2018/2/layout/IconCircleList"/>
    <dgm:cxn modelId="{76A23B90-BFA1-4BF4-BE77-A33E33E79F57}" type="presOf" srcId="{132F8915-87FB-4BFA-AD55-F04AE2E6F667}" destId="{6FE0C4D2-48E4-4C51-9761-0EA948429046}" srcOrd="0" destOrd="0" presId="urn:microsoft.com/office/officeart/2018/2/layout/IconCircleList"/>
    <dgm:cxn modelId="{61A77B95-9AE5-4820-948B-AB70957EEA25}" srcId="{E7455589-CAF9-4885-B772-BD0C37015AFB}" destId="{6BEF8513-83DC-4A48-A0C9-6721F2735E2C}" srcOrd="3" destOrd="0" parTransId="{76768868-061E-491D-83AF-D4C8EEA016D1}" sibTransId="{132F8915-87FB-4BFA-AD55-F04AE2E6F667}"/>
    <dgm:cxn modelId="{F585A597-FD60-411F-A10F-F7A089A685D9}" type="presOf" srcId="{BB8A04C5-F393-4335-9B16-4D15D9FA1991}" destId="{024E4CC3-C2B2-4D55-B4AD-A1BAE97BCEE3}" srcOrd="0" destOrd="0" presId="urn:microsoft.com/office/officeart/2018/2/layout/IconCircleList"/>
    <dgm:cxn modelId="{9D5263A4-C9C9-4C6E-A0DA-5D5CB0E0A438}" srcId="{E7455589-CAF9-4885-B772-BD0C37015AFB}" destId="{B87E4C37-87FB-4D21-962B-63AB2FDA1ED2}" srcOrd="4" destOrd="0" parTransId="{EC30CCB9-DB27-462A-90DB-F649C2AD477B}" sibTransId="{24981CEE-8EA3-4651-B453-03A3013193A5}"/>
    <dgm:cxn modelId="{1A3489B4-8727-4079-B58D-B28547A0CF95}" type="presOf" srcId="{B3A237E3-0EFB-4E12-89A3-7A884E153AC6}" destId="{36392509-CF2A-4B9F-A697-A9E3196885C6}" srcOrd="0" destOrd="0" presId="urn:microsoft.com/office/officeart/2018/2/layout/IconCircleList"/>
    <dgm:cxn modelId="{F1D8E0BF-0053-4959-9565-09730B02CB8D}" type="presOf" srcId="{674A0C99-53EA-4DE9-B376-0DD9A05828E7}" destId="{D3ADBCB4-5EAB-450D-B666-19E25FD2738A}" srcOrd="0" destOrd="0" presId="urn:microsoft.com/office/officeart/2018/2/layout/IconCircleList"/>
    <dgm:cxn modelId="{E78FCEE2-4848-417B-BDB4-B0811A8BE3D5}" type="presOf" srcId="{0BB098A3-F832-4A19-A4A5-3AAE0187E86B}" destId="{8B5CBEA1-A588-47D4-8760-091F5E7CA543}" srcOrd="0" destOrd="0" presId="urn:microsoft.com/office/officeart/2018/2/layout/IconCircleList"/>
    <dgm:cxn modelId="{FC55AFE8-A97D-49B3-8150-50F7479338DF}" srcId="{E7455589-CAF9-4885-B772-BD0C37015AFB}" destId="{1ABFB109-56DE-4AC1-ACF6-0DABA6A51ADF}" srcOrd="2" destOrd="0" parTransId="{D44D0AD6-1C81-43B7-9E0D-E8705704D93B}" sibTransId="{674A0C99-53EA-4DE9-B376-0DD9A05828E7}"/>
    <dgm:cxn modelId="{E3A43B53-AB04-499B-BFE2-B77209DFACF5}" type="presParOf" srcId="{85FDD3BC-63E0-4EC7-AA7B-2520534B0700}" destId="{127117BD-7224-48F3-9071-557DD444AFF9}" srcOrd="0" destOrd="0" presId="urn:microsoft.com/office/officeart/2018/2/layout/IconCircleList"/>
    <dgm:cxn modelId="{7C31EFEE-6F59-45DA-B0ED-07AAD228D84C}" type="presParOf" srcId="{127117BD-7224-48F3-9071-557DD444AFF9}" destId="{6AFD41CC-EF27-4EE0-8DC7-420D0816775A}" srcOrd="0" destOrd="0" presId="urn:microsoft.com/office/officeart/2018/2/layout/IconCircleList"/>
    <dgm:cxn modelId="{0740569E-03DA-4A72-9D1E-005C478CC355}" type="presParOf" srcId="{6AFD41CC-EF27-4EE0-8DC7-420D0816775A}" destId="{D38D44DF-153C-4B0F-8570-BFA774A209F0}" srcOrd="0" destOrd="0" presId="urn:microsoft.com/office/officeart/2018/2/layout/IconCircleList"/>
    <dgm:cxn modelId="{3C5DB958-299D-45D5-8236-4D5D673D1444}" type="presParOf" srcId="{6AFD41CC-EF27-4EE0-8DC7-420D0816775A}" destId="{F34A72C5-8E8B-4463-8BBC-86727F0EED9B}" srcOrd="1" destOrd="0" presId="urn:microsoft.com/office/officeart/2018/2/layout/IconCircleList"/>
    <dgm:cxn modelId="{86B4E176-D7E0-41C6-9594-295A11960F7F}" type="presParOf" srcId="{6AFD41CC-EF27-4EE0-8DC7-420D0816775A}" destId="{110A8240-E778-4238-8812-24E6458CA745}" srcOrd="2" destOrd="0" presId="urn:microsoft.com/office/officeart/2018/2/layout/IconCircleList"/>
    <dgm:cxn modelId="{B6706B1B-A1F4-4276-A277-DBB338ABA583}" type="presParOf" srcId="{6AFD41CC-EF27-4EE0-8DC7-420D0816775A}" destId="{36392509-CF2A-4B9F-A697-A9E3196885C6}" srcOrd="3" destOrd="0" presId="urn:microsoft.com/office/officeart/2018/2/layout/IconCircleList"/>
    <dgm:cxn modelId="{349D2928-0D17-467C-95F1-5C06E541BA2F}" type="presParOf" srcId="{127117BD-7224-48F3-9071-557DD444AFF9}" destId="{8B5CBEA1-A588-47D4-8760-091F5E7CA543}" srcOrd="1" destOrd="0" presId="urn:microsoft.com/office/officeart/2018/2/layout/IconCircleList"/>
    <dgm:cxn modelId="{378D4749-477C-49C3-8FEC-7A2A13D68D8E}" type="presParOf" srcId="{127117BD-7224-48F3-9071-557DD444AFF9}" destId="{D6792923-54A4-45C2-9213-9C4D93C602D1}" srcOrd="2" destOrd="0" presId="urn:microsoft.com/office/officeart/2018/2/layout/IconCircleList"/>
    <dgm:cxn modelId="{C8AEA0E6-6746-4007-A779-30D1DB3FFDF4}" type="presParOf" srcId="{D6792923-54A4-45C2-9213-9C4D93C602D1}" destId="{6E2843B3-763D-476D-8A69-1F5CF588DB25}" srcOrd="0" destOrd="0" presId="urn:microsoft.com/office/officeart/2018/2/layout/IconCircleList"/>
    <dgm:cxn modelId="{5829C972-1E83-4762-AD0D-FDDA3D2FF05D}" type="presParOf" srcId="{D6792923-54A4-45C2-9213-9C4D93C602D1}" destId="{673FFB19-3C6F-47B7-B9B7-9DE79EE7C126}" srcOrd="1" destOrd="0" presId="urn:microsoft.com/office/officeart/2018/2/layout/IconCircleList"/>
    <dgm:cxn modelId="{AA285FE1-AA73-45C0-B761-299FE19CBFBC}" type="presParOf" srcId="{D6792923-54A4-45C2-9213-9C4D93C602D1}" destId="{DE4D331B-EA4A-431C-8164-4898550A62DE}" srcOrd="2" destOrd="0" presId="urn:microsoft.com/office/officeart/2018/2/layout/IconCircleList"/>
    <dgm:cxn modelId="{0E8A144E-0EB3-477D-8E2B-89842D0AE3FC}" type="presParOf" srcId="{D6792923-54A4-45C2-9213-9C4D93C602D1}" destId="{CB9A80E4-1587-4780-AD7E-8B6607C013FE}" srcOrd="3" destOrd="0" presId="urn:microsoft.com/office/officeart/2018/2/layout/IconCircleList"/>
    <dgm:cxn modelId="{00032071-1031-4937-B14D-EA87EE67E2F7}" type="presParOf" srcId="{127117BD-7224-48F3-9071-557DD444AFF9}" destId="{3CB98847-2353-4A33-8EB1-EB05A64BB392}" srcOrd="3" destOrd="0" presId="urn:microsoft.com/office/officeart/2018/2/layout/IconCircleList"/>
    <dgm:cxn modelId="{CE45CAF4-4325-4CAD-BD71-5B373521CAAA}" type="presParOf" srcId="{127117BD-7224-48F3-9071-557DD444AFF9}" destId="{DFD37464-DA8C-4BCD-958C-D2434AB5CA48}" srcOrd="4" destOrd="0" presId="urn:microsoft.com/office/officeart/2018/2/layout/IconCircleList"/>
    <dgm:cxn modelId="{62B159EB-8075-45D7-BB5E-1F066B9EA3E1}" type="presParOf" srcId="{DFD37464-DA8C-4BCD-958C-D2434AB5CA48}" destId="{8B63B0D4-EF1D-47CF-A5E9-E3D4E5D53825}" srcOrd="0" destOrd="0" presId="urn:microsoft.com/office/officeart/2018/2/layout/IconCircleList"/>
    <dgm:cxn modelId="{9291B950-F16D-40A7-8AB1-149687ABBAB9}" type="presParOf" srcId="{DFD37464-DA8C-4BCD-958C-D2434AB5CA48}" destId="{CDBCFDDA-35A8-47A0-B024-BD748EA504CE}" srcOrd="1" destOrd="0" presId="urn:microsoft.com/office/officeart/2018/2/layout/IconCircleList"/>
    <dgm:cxn modelId="{0CC89BEC-EF9B-4608-BCDB-D9D4851CE28C}" type="presParOf" srcId="{DFD37464-DA8C-4BCD-958C-D2434AB5CA48}" destId="{96E97BC7-40C3-4853-BB1A-EE6D736BF795}" srcOrd="2" destOrd="0" presId="urn:microsoft.com/office/officeart/2018/2/layout/IconCircleList"/>
    <dgm:cxn modelId="{AB96001C-BB00-47C8-BCC3-C215E754028A}" type="presParOf" srcId="{DFD37464-DA8C-4BCD-958C-D2434AB5CA48}" destId="{4E4DDCA9-BFF2-4CBD-AC6B-CAAE7C04BADD}" srcOrd="3" destOrd="0" presId="urn:microsoft.com/office/officeart/2018/2/layout/IconCircleList"/>
    <dgm:cxn modelId="{A2C72A9C-F772-47A4-8443-D9A5B6476F1F}" type="presParOf" srcId="{127117BD-7224-48F3-9071-557DD444AFF9}" destId="{D3ADBCB4-5EAB-450D-B666-19E25FD2738A}" srcOrd="5" destOrd="0" presId="urn:microsoft.com/office/officeart/2018/2/layout/IconCircleList"/>
    <dgm:cxn modelId="{9DE41A3A-FA3A-4C96-9365-ED767683E18F}" type="presParOf" srcId="{127117BD-7224-48F3-9071-557DD444AFF9}" destId="{F8B54B48-0CA6-4132-9A9C-C97CC455C84D}" srcOrd="6" destOrd="0" presId="urn:microsoft.com/office/officeart/2018/2/layout/IconCircleList"/>
    <dgm:cxn modelId="{AAC976E2-68D0-4D03-AD20-247FFDA77AE2}" type="presParOf" srcId="{F8B54B48-0CA6-4132-9A9C-C97CC455C84D}" destId="{494A1FFB-9BBD-42C7-B680-FC31FE220142}" srcOrd="0" destOrd="0" presId="urn:microsoft.com/office/officeart/2018/2/layout/IconCircleList"/>
    <dgm:cxn modelId="{EF49E654-7D82-4C3B-957E-CED96757DC8B}" type="presParOf" srcId="{F8B54B48-0CA6-4132-9A9C-C97CC455C84D}" destId="{4E39B70D-CAC8-44BA-B38C-0B7305773E91}" srcOrd="1" destOrd="0" presId="urn:microsoft.com/office/officeart/2018/2/layout/IconCircleList"/>
    <dgm:cxn modelId="{F7DF3A28-37F6-40F7-9FF7-9689ACFC5175}" type="presParOf" srcId="{F8B54B48-0CA6-4132-9A9C-C97CC455C84D}" destId="{09A3D960-3B57-4004-8A64-FE4D4828B38A}" srcOrd="2" destOrd="0" presId="urn:microsoft.com/office/officeart/2018/2/layout/IconCircleList"/>
    <dgm:cxn modelId="{696BB510-13FC-4ADF-93AA-1E5E143A1C7C}" type="presParOf" srcId="{F8B54B48-0CA6-4132-9A9C-C97CC455C84D}" destId="{17BD2028-3D2F-4752-9702-4AE32B438666}" srcOrd="3" destOrd="0" presId="urn:microsoft.com/office/officeart/2018/2/layout/IconCircleList"/>
    <dgm:cxn modelId="{175A0620-3AF8-4E63-B62A-8205D4A1C72E}" type="presParOf" srcId="{127117BD-7224-48F3-9071-557DD444AFF9}" destId="{6FE0C4D2-48E4-4C51-9761-0EA948429046}" srcOrd="7" destOrd="0" presId="urn:microsoft.com/office/officeart/2018/2/layout/IconCircleList"/>
    <dgm:cxn modelId="{E67A5D84-16FB-49FD-9047-580C653029C4}" type="presParOf" srcId="{127117BD-7224-48F3-9071-557DD444AFF9}" destId="{F538182D-E5C1-4092-B1BF-5008F3E2B2C5}" srcOrd="8" destOrd="0" presId="urn:microsoft.com/office/officeart/2018/2/layout/IconCircleList"/>
    <dgm:cxn modelId="{24BE3592-DD40-4102-960E-F019046DE8E6}" type="presParOf" srcId="{F538182D-E5C1-4092-B1BF-5008F3E2B2C5}" destId="{71C174DB-37FD-4714-B169-CC351F0D3F85}" srcOrd="0" destOrd="0" presId="urn:microsoft.com/office/officeart/2018/2/layout/IconCircleList"/>
    <dgm:cxn modelId="{5A7A4AEB-965A-47A6-8274-B6AF42DC8D42}" type="presParOf" srcId="{F538182D-E5C1-4092-B1BF-5008F3E2B2C5}" destId="{415927D9-D233-4C57-81D8-5B57BA92079E}" srcOrd="1" destOrd="0" presId="urn:microsoft.com/office/officeart/2018/2/layout/IconCircleList"/>
    <dgm:cxn modelId="{4A192F40-19DE-43F9-A812-D7B4018E2ABB}" type="presParOf" srcId="{F538182D-E5C1-4092-B1BF-5008F3E2B2C5}" destId="{B9858311-323D-4594-ABEE-89784B8E7247}" srcOrd="2" destOrd="0" presId="urn:microsoft.com/office/officeart/2018/2/layout/IconCircleList"/>
    <dgm:cxn modelId="{97E67B23-4B75-4F7A-9408-0BFA9B8DF3D7}" type="presParOf" srcId="{F538182D-E5C1-4092-B1BF-5008F3E2B2C5}" destId="{B9EA34C9-7512-4764-95E0-D31E841A201F}" srcOrd="3" destOrd="0" presId="urn:microsoft.com/office/officeart/2018/2/layout/IconCircleList"/>
    <dgm:cxn modelId="{9357A751-F53E-4A9D-90B4-785A10088C04}" type="presParOf" srcId="{127117BD-7224-48F3-9071-557DD444AFF9}" destId="{04D67C92-972B-475C-8716-DFBA17B05C84}" srcOrd="9" destOrd="0" presId="urn:microsoft.com/office/officeart/2018/2/layout/IconCircleList"/>
    <dgm:cxn modelId="{9EB362A1-F906-42AD-9C22-E6A869300E78}" type="presParOf" srcId="{127117BD-7224-48F3-9071-557DD444AFF9}" destId="{19786757-AC49-430A-B5D1-FD56B821631E}" srcOrd="10" destOrd="0" presId="urn:microsoft.com/office/officeart/2018/2/layout/IconCircleList"/>
    <dgm:cxn modelId="{33CE11DC-D825-479C-ABD7-3511CA3954DC}" type="presParOf" srcId="{19786757-AC49-430A-B5D1-FD56B821631E}" destId="{C3B49C21-4BDE-4ACF-BA09-23AD92C12397}" srcOrd="0" destOrd="0" presId="urn:microsoft.com/office/officeart/2018/2/layout/IconCircleList"/>
    <dgm:cxn modelId="{EA8ACE0A-C355-476C-B027-7225C23E1BF5}" type="presParOf" srcId="{19786757-AC49-430A-B5D1-FD56B821631E}" destId="{31A97ADF-BC2B-4103-9F9D-C675EEDAF489}" srcOrd="1" destOrd="0" presId="urn:microsoft.com/office/officeart/2018/2/layout/IconCircleList"/>
    <dgm:cxn modelId="{90839C52-64C4-4A86-9386-BCC6662FC47F}" type="presParOf" srcId="{19786757-AC49-430A-B5D1-FD56B821631E}" destId="{BBB4C1FE-2A4D-43E6-B6A5-14302B1CE4DD}" srcOrd="2" destOrd="0" presId="urn:microsoft.com/office/officeart/2018/2/layout/IconCircleList"/>
    <dgm:cxn modelId="{D87CCBBE-3279-42D0-95B1-E5BA85777E6E}" type="presParOf" srcId="{19786757-AC49-430A-B5D1-FD56B821631E}" destId="{024E4CC3-C2B2-4D55-B4AD-A1BAE97BCEE3}"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CC9D4F-C834-40D3-B5FB-BCBF0AB66AEC}"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B7579BCB-7B00-417E-B8F8-15A6FCF4642A}">
      <dgm:prSet/>
      <dgm:spPr/>
      <dgm:t>
        <a:bodyPr/>
        <a:lstStyle/>
        <a:p>
          <a:r>
            <a:rPr lang="en-US" b="0" dirty="0"/>
            <a:t>Η δέσμευση είναι ο ακρογωνιαίος λίθος της αποτελεσματικής μάθησης.</a:t>
          </a:r>
          <a:endParaRPr lang="en-US" dirty="0"/>
        </a:p>
      </dgm:t>
    </dgm:pt>
    <dgm:pt modelId="{A3DABB6C-7F2E-464A-B36B-376B0EEAC7BD}" type="parTrans" cxnId="{27011FFD-D9BB-4BC2-8CE0-1AC8A8E70F57}">
      <dgm:prSet/>
      <dgm:spPr/>
      <dgm:t>
        <a:bodyPr/>
        <a:lstStyle/>
        <a:p>
          <a:endParaRPr lang="en-US"/>
        </a:p>
      </dgm:t>
    </dgm:pt>
    <dgm:pt modelId="{4640D302-73F2-4EDE-ABAA-2B4267A0771F}" type="sibTrans" cxnId="{27011FFD-D9BB-4BC2-8CE0-1AC8A8E70F57}">
      <dgm:prSet/>
      <dgm:spPr/>
      <dgm:t>
        <a:bodyPr/>
        <a:lstStyle/>
        <a:p>
          <a:endParaRPr lang="en-US"/>
        </a:p>
      </dgm:t>
    </dgm:pt>
    <dgm:pt modelId="{1CEBC394-F344-4ABA-9DB1-C123C9719988}">
      <dgm:prSet/>
      <dgm:spPr/>
      <dgm:t>
        <a:bodyPr/>
        <a:lstStyle/>
        <a:p>
          <a:r>
            <a:rPr lang="en-US" b="0" dirty="0"/>
            <a:t>Το περιεχόμενο πολυμέσων ενισχύει την εμπλοκή των μαθητών παρουσιάζοντας πληροφορίες μέσω διαφόρων μορφών.</a:t>
          </a:r>
          <a:endParaRPr lang="en-US" dirty="0"/>
        </a:p>
      </dgm:t>
    </dgm:pt>
    <dgm:pt modelId="{8B8A7E93-DCBD-4BE2-8AEB-80FA052F903A}" type="parTrans" cxnId="{C6038255-E0FD-4021-91EF-D60254A5DB66}">
      <dgm:prSet/>
      <dgm:spPr/>
      <dgm:t>
        <a:bodyPr/>
        <a:lstStyle/>
        <a:p>
          <a:endParaRPr lang="en-US"/>
        </a:p>
      </dgm:t>
    </dgm:pt>
    <dgm:pt modelId="{4B250CCC-D5AC-48B1-9E86-1B83654AE5E9}" type="sibTrans" cxnId="{C6038255-E0FD-4021-91EF-D60254A5DB66}">
      <dgm:prSet/>
      <dgm:spPr/>
      <dgm:t>
        <a:bodyPr/>
        <a:lstStyle/>
        <a:p>
          <a:endParaRPr lang="en-US"/>
        </a:p>
      </dgm:t>
    </dgm:pt>
    <dgm:pt modelId="{68914845-CAC9-4A61-B32F-335B80108F08}">
      <dgm:prSet/>
      <dgm:spPr/>
      <dgm:t>
        <a:bodyPr/>
        <a:lstStyle/>
        <a:p>
          <a:r>
            <a:rPr lang="en-US" b="0" dirty="0"/>
            <a:t> Ο συνδυασμός οπτικών στοιχείων με ηχητικές επεξηγήσεις δημιουργεί μια πιο καθηλωτική μαθησιακή εμπειρία.</a:t>
          </a:r>
          <a:endParaRPr lang="en-US" dirty="0"/>
        </a:p>
      </dgm:t>
    </dgm:pt>
    <dgm:pt modelId="{0F906FBE-254A-43BB-9A53-60E6CA5D158F}" type="parTrans" cxnId="{7DD91CDB-4FF4-40BA-B4D9-3683567EB04A}">
      <dgm:prSet/>
      <dgm:spPr/>
      <dgm:t>
        <a:bodyPr/>
        <a:lstStyle/>
        <a:p>
          <a:endParaRPr lang="en-US"/>
        </a:p>
      </dgm:t>
    </dgm:pt>
    <dgm:pt modelId="{651640F9-D716-43C5-9B7C-B5330FED5865}" type="sibTrans" cxnId="{7DD91CDB-4FF4-40BA-B4D9-3683567EB04A}">
      <dgm:prSet/>
      <dgm:spPr/>
      <dgm:t>
        <a:bodyPr/>
        <a:lstStyle/>
        <a:p>
          <a:endParaRPr lang="en-US"/>
        </a:p>
      </dgm:t>
    </dgm:pt>
    <dgm:pt modelId="{B2A4FC35-3B30-4B1B-9B37-E3983FBE339C}">
      <dgm:prSet/>
      <dgm:spPr/>
      <dgm:t>
        <a:bodyPr/>
        <a:lstStyle/>
        <a:p>
          <a:r>
            <a:rPr lang="en-US" b="0" dirty="0"/>
            <a:t>Αυτή η προσέγγιση βοηθά στην κατανόηση και τη διατήρηση των πληροφοριών.</a:t>
          </a:r>
          <a:endParaRPr lang="en-US" dirty="0"/>
        </a:p>
      </dgm:t>
    </dgm:pt>
    <dgm:pt modelId="{30439241-2523-4671-9FC4-954192A7C09A}" type="parTrans" cxnId="{07825E4C-B01E-45B7-BACD-896AAA04CBFB}">
      <dgm:prSet/>
      <dgm:spPr/>
      <dgm:t>
        <a:bodyPr/>
        <a:lstStyle/>
        <a:p>
          <a:endParaRPr lang="en-US"/>
        </a:p>
      </dgm:t>
    </dgm:pt>
    <dgm:pt modelId="{9DB6564A-4CFC-4BAA-85E7-0AD69C2E5844}" type="sibTrans" cxnId="{07825E4C-B01E-45B7-BACD-896AAA04CBFB}">
      <dgm:prSet/>
      <dgm:spPr/>
      <dgm:t>
        <a:bodyPr/>
        <a:lstStyle/>
        <a:p>
          <a:endParaRPr lang="en-US"/>
        </a:p>
      </dgm:t>
    </dgm:pt>
    <dgm:pt modelId="{6BA9B134-04E5-4980-8AD2-94B2FA42E720}">
      <dgm:prSet/>
      <dgm:spPr/>
      <dgm:t>
        <a:bodyPr/>
        <a:lstStyle/>
        <a:p>
          <a:r>
            <a:rPr lang="en-US" b="0" dirty="0"/>
            <a:t> Τα διαδραστικά στοιχεία, όπως τα κουίζ και οι προσομοιώσεις, ενθαρρύνουν την ενεργό συμμετοχή.</a:t>
          </a:r>
          <a:endParaRPr lang="en-US" dirty="0"/>
        </a:p>
      </dgm:t>
    </dgm:pt>
    <dgm:pt modelId="{D26D77E9-4056-4120-BD82-7DD7B680A8E5}" type="parTrans" cxnId="{109EFE39-33DA-41FE-91E4-236BD2A40533}">
      <dgm:prSet/>
      <dgm:spPr/>
      <dgm:t>
        <a:bodyPr/>
        <a:lstStyle/>
        <a:p>
          <a:endParaRPr lang="en-US"/>
        </a:p>
      </dgm:t>
    </dgm:pt>
    <dgm:pt modelId="{A105BD4C-7ABA-4349-8646-473665ACAFB0}" type="sibTrans" cxnId="{109EFE39-33DA-41FE-91E4-236BD2A40533}">
      <dgm:prSet/>
      <dgm:spPr/>
      <dgm:t>
        <a:bodyPr/>
        <a:lstStyle/>
        <a:p>
          <a:endParaRPr lang="en-US"/>
        </a:p>
      </dgm:t>
    </dgm:pt>
    <dgm:pt modelId="{EA209FD8-32A4-4315-8A46-9C478CD2AE9D}">
      <dgm:prSet/>
      <dgm:spPr/>
      <dgm:t>
        <a:bodyPr/>
        <a:lstStyle/>
        <a:p>
          <a:r>
            <a:rPr lang="en-US" b="0" dirty="0"/>
            <a:t>Οι δραστηριότητες αυτές μετατρέπουν τους μαθητές από παθητικούς δέκτες πληροφοριών σε ενεργούς μαθητές.</a:t>
          </a:r>
          <a:endParaRPr lang="en-US" dirty="0"/>
        </a:p>
      </dgm:t>
    </dgm:pt>
    <dgm:pt modelId="{7B5ABD53-9D98-4F33-AA2D-A55F175F4EE8}" type="parTrans" cxnId="{389D912C-4764-417C-AC24-46FD04D64982}">
      <dgm:prSet/>
      <dgm:spPr/>
      <dgm:t>
        <a:bodyPr/>
        <a:lstStyle/>
        <a:p>
          <a:endParaRPr lang="en-US"/>
        </a:p>
      </dgm:t>
    </dgm:pt>
    <dgm:pt modelId="{8D21F83E-F903-44E8-9C7F-18829139AA84}" type="sibTrans" cxnId="{389D912C-4764-417C-AC24-46FD04D64982}">
      <dgm:prSet/>
      <dgm:spPr/>
      <dgm:t>
        <a:bodyPr/>
        <a:lstStyle/>
        <a:p>
          <a:endParaRPr lang="en-US"/>
        </a:p>
      </dgm:t>
    </dgm:pt>
    <dgm:pt modelId="{555C2989-C34E-4A8C-A6DD-369CA4BDC18B}">
      <dgm:prSet/>
      <dgm:spPr/>
      <dgm:t>
        <a:bodyPr/>
        <a:lstStyle/>
        <a:p>
          <a:r>
            <a:rPr lang="en-US" b="0" dirty="0"/>
            <a:t>Οι μαθητές ασχολούνται με το υλικό, εφαρμόζουν τις έννοιες και προβληματίζονται σχετικά με την κατανόησή τους.</a:t>
          </a:r>
          <a:endParaRPr lang="en-US" dirty="0"/>
        </a:p>
      </dgm:t>
    </dgm:pt>
    <dgm:pt modelId="{9DEBB330-7644-476E-94E0-65AA07FB8539}" type="parTrans" cxnId="{75EA55CA-B497-4B55-B7D5-3C1941E4B528}">
      <dgm:prSet/>
      <dgm:spPr/>
      <dgm:t>
        <a:bodyPr/>
        <a:lstStyle/>
        <a:p>
          <a:endParaRPr lang="en-US"/>
        </a:p>
      </dgm:t>
    </dgm:pt>
    <dgm:pt modelId="{A17E1650-ED34-4E1F-9C61-821A4BC9E927}" type="sibTrans" cxnId="{75EA55CA-B497-4B55-B7D5-3C1941E4B528}">
      <dgm:prSet/>
      <dgm:spPr/>
      <dgm:t>
        <a:bodyPr/>
        <a:lstStyle/>
        <a:p>
          <a:endParaRPr lang="en-US"/>
        </a:p>
      </dgm:t>
    </dgm:pt>
    <dgm:pt modelId="{D5E375E3-8958-46F9-836C-9138B036FD4D}" type="pres">
      <dgm:prSet presAssocID="{B2CC9D4F-C834-40D3-B5FB-BCBF0AB66AEC}" presName="diagram" presStyleCnt="0">
        <dgm:presLayoutVars>
          <dgm:dir/>
          <dgm:resizeHandles val="exact"/>
        </dgm:presLayoutVars>
      </dgm:prSet>
      <dgm:spPr/>
    </dgm:pt>
    <dgm:pt modelId="{0EFFCB59-3DDD-4377-9CD9-FAFB98857511}" type="pres">
      <dgm:prSet presAssocID="{B7579BCB-7B00-417E-B8F8-15A6FCF4642A}" presName="node" presStyleLbl="node1" presStyleIdx="0" presStyleCnt="7">
        <dgm:presLayoutVars>
          <dgm:bulletEnabled val="1"/>
        </dgm:presLayoutVars>
      </dgm:prSet>
      <dgm:spPr/>
    </dgm:pt>
    <dgm:pt modelId="{918B5873-87A2-4DDD-A0D0-4C3BB1978B61}" type="pres">
      <dgm:prSet presAssocID="{4640D302-73F2-4EDE-ABAA-2B4267A0771F}" presName="sibTrans" presStyleCnt="0"/>
      <dgm:spPr/>
    </dgm:pt>
    <dgm:pt modelId="{2788E2B3-3D40-40FB-8CA9-5560814F953F}" type="pres">
      <dgm:prSet presAssocID="{1CEBC394-F344-4ABA-9DB1-C123C9719988}" presName="node" presStyleLbl="node1" presStyleIdx="1" presStyleCnt="7">
        <dgm:presLayoutVars>
          <dgm:bulletEnabled val="1"/>
        </dgm:presLayoutVars>
      </dgm:prSet>
      <dgm:spPr/>
    </dgm:pt>
    <dgm:pt modelId="{26AE006B-9801-4C3B-8DCA-44C7AAE5FFDE}" type="pres">
      <dgm:prSet presAssocID="{4B250CCC-D5AC-48B1-9E86-1B83654AE5E9}" presName="sibTrans" presStyleCnt="0"/>
      <dgm:spPr/>
    </dgm:pt>
    <dgm:pt modelId="{D23244DD-85F1-48DA-94E2-94B3E269798C}" type="pres">
      <dgm:prSet presAssocID="{68914845-CAC9-4A61-B32F-335B80108F08}" presName="node" presStyleLbl="node1" presStyleIdx="2" presStyleCnt="7">
        <dgm:presLayoutVars>
          <dgm:bulletEnabled val="1"/>
        </dgm:presLayoutVars>
      </dgm:prSet>
      <dgm:spPr/>
    </dgm:pt>
    <dgm:pt modelId="{15F3122B-BB5D-4904-96E6-E16173F0BC92}" type="pres">
      <dgm:prSet presAssocID="{651640F9-D716-43C5-9B7C-B5330FED5865}" presName="sibTrans" presStyleCnt="0"/>
      <dgm:spPr/>
    </dgm:pt>
    <dgm:pt modelId="{75A9F1E1-C2EC-4D29-AB99-AB4859ED7DDC}" type="pres">
      <dgm:prSet presAssocID="{B2A4FC35-3B30-4B1B-9B37-E3983FBE339C}" presName="node" presStyleLbl="node1" presStyleIdx="3" presStyleCnt="7">
        <dgm:presLayoutVars>
          <dgm:bulletEnabled val="1"/>
        </dgm:presLayoutVars>
      </dgm:prSet>
      <dgm:spPr/>
    </dgm:pt>
    <dgm:pt modelId="{BC32D3F3-E009-43AE-B4EB-8658544BB079}" type="pres">
      <dgm:prSet presAssocID="{9DB6564A-4CFC-4BAA-85E7-0AD69C2E5844}" presName="sibTrans" presStyleCnt="0"/>
      <dgm:spPr/>
    </dgm:pt>
    <dgm:pt modelId="{51F36F5C-661E-495A-BF5E-33ACD1527BC7}" type="pres">
      <dgm:prSet presAssocID="{6BA9B134-04E5-4980-8AD2-94B2FA42E720}" presName="node" presStyleLbl="node1" presStyleIdx="4" presStyleCnt="7">
        <dgm:presLayoutVars>
          <dgm:bulletEnabled val="1"/>
        </dgm:presLayoutVars>
      </dgm:prSet>
      <dgm:spPr/>
    </dgm:pt>
    <dgm:pt modelId="{F2502FEC-E6FB-442E-B378-44E31DBC5844}" type="pres">
      <dgm:prSet presAssocID="{A105BD4C-7ABA-4349-8646-473665ACAFB0}" presName="sibTrans" presStyleCnt="0"/>
      <dgm:spPr/>
    </dgm:pt>
    <dgm:pt modelId="{F6C75131-4824-40E8-886D-E3EA93FA15A7}" type="pres">
      <dgm:prSet presAssocID="{EA209FD8-32A4-4315-8A46-9C478CD2AE9D}" presName="node" presStyleLbl="node1" presStyleIdx="5" presStyleCnt="7">
        <dgm:presLayoutVars>
          <dgm:bulletEnabled val="1"/>
        </dgm:presLayoutVars>
      </dgm:prSet>
      <dgm:spPr/>
    </dgm:pt>
    <dgm:pt modelId="{B9A98C3A-D4D1-4A08-A5B3-A4A1910C2219}" type="pres">
      <dgm:prSet presAssocID="{8D21F83E-F903-44E8-9C7F-18829139AA84}" presName="sibTrans" presStyleCnt="0"/>
      <dgm:spPr/>
    </dgm:pt>
    <dgm:pt modelId="{A2EF8883-CACD-4E02-8DA3-05A08DEF04AB}" type="pres">
      <dgm:prSet presAssocID="{555C2989-C34E-4A8C-A6DD-369CA4BDC18B}" presName="node" presStyleLbl="node1" presStyleIdx="6" presStyleCnt="7">
        <dgm:presLayoutVars>
          <dgm:bulletEnabled val="1"/>
        </dgm:presLayoutVars>
      </dgm:prSet>
      <dgm:spPr/>
    </dgm:pt>
  </dgm:ptLst>
  <dgm:cxnLst>
    <dgm:cxn modelId="{A97B8F2C-7ED4-427A-8B76-2418BA0276F3}" type="presOf" srcId="{EA209FD8-32A4-4315-8A46-9C478CD2AE9D}" destId="{F6C75131-4824-40E8-886D-E3EA93FA15A7}" srcOrd="0" destOrd="0" presId="urn:microsoft.com/office/officeart/2005/8/layout/default"/>
    <dgm:cxn modelId="{389D912C-4764-417C-AC24-46FD04D64982}" srcId="{B2CC9D4F-C834-40D3-B5FB-BCBF0AB66AEC}" destId="{EA209FD8-32A4-4315-8A46-9C478CD2AE9D}" srcOrd="5" destOrd="0" parTransId="{7B5ABD53-9D98-4F33-AA2D-A55F175F4EE8}" sibTransId="{8D21F83E-F903-44E8-9C7F-18829139AA84}"/>
    <dgm:cxn modelId="{109EFE39-33DA-41FE-91E4-236BD2A40533}" srcId="{B2CC9D4F-C834-40D3-B5FB-BCBF0AB66AEC}" destId="{6BA9B134-04E5-4980-8AD2-94B2FA42E720}" srcOrd="4" destOrd="0" parTransId="{D26D77E9-4056-4120-BD82-7DD7B680A8E5}" sibTransId="{A105BD4C-7ABA-4349-8646-473665ACAFB0}"/>
    <dgm:cxn modelId="{D89ABB66-B48E-4A2A-9CE3-B960025D6897}" type="presOf" srcId="{B7579BCB-7B00-417E-B8F8-15A6FCF4642A}" destId="{0EFFCB59-3DDD-4377-9CD9-FAFB98857511}" srcOrd="0" destOrd="0" presId="urn:microsoft.com/office/officeart/2005/8/layout/default"/>
    <dgm:cxn modelId="{07825E4C-B01E-45B7-BACD-896AAA04CBFB}" srcId="{B2CC9D4F-C834-40D3-B5FB-BCBF0AB66AEC}" destId="{B2A4FC35-3B30-4B1B-9B37-E3983FBE339C}" srcOrd="3" destOrd="0" parTransId="{30439241-2523-4671-9FC4-954192A7C09A}" sibTransId="{9DB6564A-4CFC-4BAA-85E7-0AD69C2E5844}"/>
    <dgm:cxn modelId="{C6038255-E0FD-4021-91EF-D60254A5DB66}" srcId="{B2CC9D4F-C834-40D3-B5FB-BCBF0AB66AEC}" destId="{1CEBC394-F344-4ABA-9DB1-C123C9719988}" srcOrd="1" destOrd="0" parTransId="{8B8A7E93-DCBD-4BE2-8AEB-80FA052F903A}" sibTransId="{4B250CCC-D5AC-48B1-9E86-1B83654AE5E9}"/>
    <dgm:cxn modelId="{975CA196-717E-4F53-B20D-2D5FB721BD0B}" type="presOf" srcId="{555C2989-C34E-4A8C-A6DD-369CA4BDC18B}" destId="{A2EF8883-CACD-4E02-8DA3-05A08DEF04AB}" srcOrd="0" destOrd="0" presId="urn:microsoft.com/office/officeart/2005/8/layout/default"/>
    <dgm:cxn modelId="{660508A3-1109-4CB4-A7BF-20BB7F0DE772}" type="presOf" srcId="{B2CC9D4F-C834-40D3-B5FB-BCBF0AB66AEC}" destId="{D5E375E3-8958-46F9-836C-9138B036FD4D}" srcOrd="0" destOrd="0" presId="urn:microsoft.com/office/officeart/2005/8/layout/default"/>
    <dgm:cxn modelId="{DBE5B7BB-E4A2-4E95-B63F-0FE55E1DEE8E}" type="presOf" srcId="{68914845-CAC9-4A61-B32F-335B80108F08}" destId="{D23244DD-85F1-48DA-94E2-94B3E269798C}" srcOrd="0" destOrd="0" presId="urn:microsoft.com/office/officeart/2005/8/layout/default"/>
    <dgm:cxn modelId="{35B54DBF-BD68-469E-992D-B05932421B5F}" type="presOf" srcId="{1CEBC394-F344-4ABA-9DB1-C123C9719988}" destId="{2788E2B3-3D40-40FB-8CA9-5560814F953F}" srcOrd="0" destOrd="0" presId="urn:microsoft.com/office/officeart/2005/8/layout/default"/>
    <dgm:cxn modelId="{75EA55CA-B497-4B55-B7D5-3C1941E4B528}" srcId="{B2CC9D4F-C834-40D3-B5FB-BCBF0AB66AEC}" destId="{555C2989-C34E-4A8C-A6DD-369CA4BDC18B}" srcOrd="6" destOrd="0" parTransId="{9DEBB330-7644-476E-94E0-65AA07FB8539}" sibTransId="{A17E1650-ED34-4E1F-9C61-821A4BC9E927}"/>
    <dgm:cxn modelId="{0928A2D3-6ACD-49D4-92D4-6AE2956B4875}" type="presOf" srcId="{6BA9B134-04E5-4980-8AD2-94B2FA42E720}" destId="{51F36F5C-661E-495A-BF5E-33ACD1527BC7}" srcOrd="0" destOrd="0" presId="urn:microsoft.com/office/officeart/2005/8/layout/default"/>
    <dgm:cxn modelId="{2BD84FD9-9F78-4FEB-8E4F-234DB50FD242}" type="presOf" srcId="{B2A4FC35-3B30-4B1B-9B37-E3983FBE339C}" destId="{75A9F1E1-C2EC-4D29-AB99-AB4859ED7DDC}" srcOrd="0" destOrd="0" presId="urn:microsoft.com/office/officeart/2005/8/layout/default"/>
    <dgm:cxn modelId="{7DD91CDB-4FF4-40BA-B4D9-3683567EB04A}" srcId="{B2CC9D4F-C834-40D3-B5FB-BCBF0AB66AEC}" destId="{68914845-CAC9-4A61-B32F-335B80108F08}" srcOrd="2" destOrd="0" parTransId="{0F906FBE-254A-43BB-9A53-60E6CA5D158F}" sibTransId="{651640F9-D716-43C5-9B7C-B5330FED5865}"/>
    <dgm:cxn modelId="{27011FFD-D9BB-4BC2-8CE0-1AC8A8E70F57}" srcId="{B2CC9D4F-C834-40D3-B5FB-BCBF0AB66AEC}" destId="{B7579BCB-7B00-417E-B8F8-15A6FCF4642A}" srcOrd="0" destOrd="0" parTransId="{A3DABB6C-7F2E-464A-B36B-376B0EEAC7BD}" sibTransId="{4640D302-73F2-4EDE-ABAA-2B4267A0771F}"/>
    <dgm:cxn modelId="{96421259-428E-4921-94D1-23429E0684A9}" type="presParOf" srcId="{D5E375E3-8958-46F9-836C-9138B036FD4D}" destId="{0EFFCB59-3DDD-4377-9CD9-FAFB98857511}" srcOrd="0" destOrd="0" presId="urn:microsoft.com/office/officeart/2005/8/layout/default"/>
    <dgm:cxn modelId="{1ACF6B0C-E7F9-4E7E-BF83-EDE7ECAAEFA8}" type="presParOf" srcId="{D5E375E3-8958-46F9-836C-9138B036FD4D}" destId="{918B5873-87A2-4DDD-A0D0-4C3BB1978B61}" srcOrd="1" destOrd="0" presId="urn:microsoft.com/office/officeart/2005/8/layout/default"/>
    <dgm:cxn modelId="{3E1B3EAA-130F-4779-B891-289D3546DC6F}" type="presParOf" srcId="{D5E375E3-8958-46F9-836C-9138B036FD4D}" destId="{2788E2B3-3D40-40FB-8CA9-5560814F953F}" srcOrd="2" destOrd="0" presId="urn:microsoft.com/office/officeart/2005/8/layout/default"/>
    <dgm:cxn modelId="{9E703B14-3C0E-403E-BAAA-A9B8B182D7CC}" type="presParOf" srcId="{D5E375E3-8958-46F9-836C-9138B036FD4D}" destId="{26AE006B-9801-4C3B-8DCA-44C7AAE5FFDE}" srcOrd="3" destOrd="0" presId="urn:microsoft.com/office/officeart/2005/8/layout/default"/>
    <dgm:cxn modelId="{3163AD5E-D682-4290-A7B8-CEEDB1ACBCE7}" type="presParOf" srcId="{D5E375E3-8958-46F9-836C-9138B036FD4D}" destId="{D23244DD-85F1-48DA-94E2-94B3E269798C}" srcOrd="4" destOrd="0" presId="urn:microsoft.com/office/officeart/2005/8/layout/default"/>
    <dgm:cxn modelId="{2289B9F5-6B68-4CEC-B6DA-BD412612AAA3}" type="presParOf" srcId="{D5E375E3-8958-46F9-836C-9138B036FD4D}" destId="{15F3122B-BB5D-4904-96E6-E16173F0BC92}" srcOrd="5" destOrd="0" presId="urn:microsoft.com/office/officeart/2005/8/layout/default"/>
    <dgm:cxn modelId="{3F6A013A-A94E-43C1-B999-4F0CA160F707}" type="presParOf" srcId="{D5E375E3-8958-46F9-836C-9138B036FD4D}" destId="{75A9F1E1-C2EC-4D29-AB99-AB4859ED7DDC}" srcOrd="6" destOrd="0" presId="urn:microsoft.com/office/officeart/2005/8/layout/default"/>
    <dgm:cxn modelId="{0E8F6D58-83AA-4C64-B50C-FE071CB895F1}" type="presParOf" srcId="{D5E375E3-8958-46F9-836C-9138B036FD4D}" destId="{BC32D3F3-E009-43AE-B4EB-8658544BB079}" srcOrd="7" destOrd="0" presId="urn:microsoft.com/office/officeart/2005/8/layout/default"/>
    <dgm:cxn modelId="{910CFB38-DFC8-41AE-98C5-7DDA373300FB}" type="presParOf" srcId="{D5E375E3-8958-46F9-836C-9138B036FD4D}" destId="{51F36F5C-661E-495A-BF5E-33ACD1527BC7}" srcOrd="8" destOrd="0" presId="urn:microsoft.com/office/officeart/2005/8/layout/default"/>
    <dgm:cxn modelId="{F49EB3AF-A238-491E-8502-0DCDEEE187F8}" type="presParOf" srcId="{D5E375E3-8958-46F9-836C-9138B036FD4D}" destId="{F2502FEC-E6FB-442E-B378-44E31DBC5844}" srcOrd="9" destOrd="0" presId="urn:microsoft.com/office/officeart/2005/8/layout/default"/>
    <dgm:cxn modelId="{72DE7F18-4D22-4209-B9ED-146A5D4C2CF1}" type="presParOf" srcId="{D5E375E3-8958-46F9-836C-9138B036FD4D}" destId="{F6C75131-4824-40E8-886D-E3EA93FA15A7}" srcOrd="10" destOrd="0" presId="urn:microsoft.com/office/officeart/2005/8/layout/default"/>
    <dgm:cxn modelId="{2FFCF3ED-D091-45CB-97B6-B30284732FAA}" type="presParOf" srcId="{D5E375E3-8958-46F9-836C-9138B036FD4D}" destId="{B9A98C3A-D4D1-4A08-A5B3-A4A1910C2219}" srcOrd="11" destOrd="0" presId="urn:microsoft.com/office/officeart/2005/8/layout/default"/>
    <dgm:cxn modelId="{3F4C9FE6-FECC-4067-84CA-A21FAA255593}" type="presParOf" srcId="{D5E375E3-8958-46F9-836C-9138B036FD4D}" destId="{A2EF8883-CACD-4E02-8DA3-05A08DEF04AB}"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7AAE7F-A3FD-498A-9E53-BDEA7C4A2ED5}"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n-BE"/>
        </a:p>
      </dgm:t>
    </dgm:pt>
    <dgm:pt modelId="{4B238144-976D-4EA2-A089-21D70D3B4398}">
      <dgm:prSet custT="1"/>
      <dgm:spPr/>
      <dgm:t>
        <a:bodyPr/>
        <a:lstStyle/>
        <a:p>
          <a:pPr algn="ctr"/>
          <a:r>
            <a:rPr lang="en-GB" sz="1100" dirty="0"/>
            <a:t>Επ</a:t>
          </a:r>
          <a:r>
            <a:rPr lang="en-GB" sz="1100" dirty="0" err="1"/>
            <a:t>ιδείξεις</a:t>
          </a:r>
          <a:r>
            <a:rPr lang="en-GB" sz="1100" dirty="0"/>
            <a:t> </a:t>
          </a:r>
          <a:r>
            <a:rPr lang="en-GB" sz="1100" dirty="0" err="1"/>
            <a:t>δεξιοτήτων</a:t>
          </a:r>
          <a:r>
            <a:rPr lang="en-GB" sz="1100" dirty="0"/>
            <a:t>: </a:t>
          </a:r>
          <a:r>
            <a:rPr lang="en-GB" sz="1100" dirty="0" err="1"/>
            <a:t>Οι</a:t>
          </a:r>
          <a:r>
            <a:rPr lang="en-GB" sz="1100" dirty="0"/>
            <a:t> β</a:t>
          </a:r>
          <a:r>
            <a:rPr lang="en-GB" sz="1100" dirty="0" err="1"/>
            <a:t>ιντεοσκο</a:t>
          </a:r>
          <a:r>
            <a:rPr lang="en-GB" sz="1100" dirty="0"/>
            <a:t>πημένες διδασκαλίες επιτρέπουν στους εκπαιδευτές να επιδεικνύουν δεξιότητες βήμα προς βήμα, παρέχοντας ένα σαφές οπτικό μοντέλο που οι εκπαιδευόμενοι μπορούν να ακολουθήσουν και να επαναλάβουν. Τα παρα</a:t>
          </a:r>
          <a:r>
            <a:rPr lang="en-GB" sz="1100" dirty="0" err="1"/>
            <a:t>δείγμ</a:t>
          </a:r>
          <a:r>
            <a:rPr lang="en-GB" sz="1100" dirty="0"/>
            <a:t>ατα περιλαμβάνουν τεχνικές ξυλουργικής, διαδικασίες συγκόλλησης, μαγειρικές μεθόδους ή ιατρικές διαδικασίες.</a:t>
          </a:r>
          <a:endParaRPr lang="en-BE" sz="1100" dirty="0"/>
        </a:p>
      </dgm:t>
    </dgm:pt>
    <dgm:pt modelId="{A90812C5-6B96-4564-87E1-0D6F9EDBB997}" type="parTrans" cxnId="{59DC3001-AA9F-456A-B1FE-08BEAE645B2A}">
      <dgm:prSet/>
      <dgm:spPr/>
      <dgm:t>
        <a:bodyPr/>
        <a:lstStyle/>
        <a:p>
          <a:endParaRPr lang="en-BE" sz="2800"/>
        </a:p>
      </dgm:t>
    </dgm:pt>
    <dgm:pt modelId="{1F414641-F3BB-445F-90CC-1287E092D672}" type="sibTrans" cxnId="{59DC3001-AA9F-456A-B1FE-08BEAE645B2A}">
      <dgm:prSet/>
      <dgm:spPr/>
      <dgm:t>
        <a:bodyPr/>
        <a:lstStyle/>
        <a:p>
          <a:endParaRPr lang="en-BE" sz="2800"/>
        </a:p>
      </dgm:t>
    </dgm:pt>
    <dgm:pt modelId="{2A04FC8E-5157-4D40-9860-86E7E707E2A4}">
      <dgm:prSet custT="1"/>
      <dgm:spPr/>
      <dgm:t>
        <a:bodyPr/>
        <a:lstStyle/>
        <a:p>
          <a:r>
            <a:rPr lang="en-GB" sz="1100" dirty="0" err="1"/>
            <a:t>Προσομοιώσεις</a:t>
          </a:r>
          <a:r>
            <a:rPr lang="en-GB" sz="1100" dirty="0"/>
            <a:t> και </a:t>
          </a:r>
          <a:r>
            <a:rPr lang="en-GB" sz="1100" dirty="0" err="1"/>
            <a:t>εικονικά</a:t>
          </a:r>
          <a:r>
            <a:rPr lang="en-GB" sz="1100" dirty="0"/>
            <a:t> </a:t>
          </a:r>
          <a:r>
            <a:rPr lang="en-GB" sz="1100" dirty="0" err="1"/>
            <a:t>εργ</a:t>
          </a:r>
          <a:r>
            <a:rPr lang="en-GB" sz="1100" dirty="0"/>
            <a:t>αστήρια: Πολυμέσα μπορούν να χρησιμοποιηθούν για τη δημιουργία εικονικών προσομοιώσεων πραγματικών περιβαλλόντων. </a:t>
          </a:r>
          <a:r>
            <a:rPr lang="en-GB" sz="1100" dirty="0" err="1"/>
            <a:t>Σε</a:t>
          </a:r>
          <a:r>
            <a:rPr lang="en-GB" sz="1100" dirty="0"/>
            <a:t> </a:t>
          </a:r>
          <a:r>
            <a:rPr lang="en-GB" sz="1100" dirty="0" err="1"/>
            <a:t>έν</a:t>
          </a:r>
          <a:r>
            <a:rPr lang="en-GB" sz="1100" dirty="0"/>
            <a:t>α εικονικό εργαστήριο, για παράδειγμα, οι φοιτητές του τομέα της υγείας μπορούν να εξασκηθούν στην αντιμετώπιση σεναρίων ασθενών και οι φοιτητές του τομέα της αυτοκινητοβιομηχανίας μπορούν να επιθεωρήσουν εικονικά τα μέρη του κινητήρα, όλα σε ένα ελεγχόμενο ψηφιακό περιβάλλον.</a:t>
          </a:r>
          <a:endParaRPr lang="en-BE" sz="1100" dirty="0"/>
        </a:p>
      </dgm:t>
    </dgm:pt>
    <dgm:pt modelId="{F77D3EB9-042C-423C-9886-2C16122E4DBA}" type="parTrans" cxnId="{B623E8B5-410C-4EB7-BDA7-FB6038C335AF}">
      <dgm:prSet/>
      <dgm:spPr/>
      <dgm:t>
        <a:bodyPr/>
        <a:lstStyle/>
        <a:p>
          <a:endParaRPr lang="en-BE" sz="2800"/>
        </a:p>
      </dgm:t>
    </dgm:pt>
    <dgm:pt modelId="{F6F3CBCD-8485-49B5-B70D-707AB695DEB8}" type="sibTrans" cxnId="{B623E8B5-410C-4EB7-BDA7-FB6038C335AF}">
      <dgm:prSet/>
      <dgm:spPr/>
      <dgm:t>
        <a:bodyPr/>
        <a:lstStyle/>
        <a:p>
          <a:endParaRPr lang="en-BE" sz="2800"/>
        </a:p>
      </dgm:t>
    </dgm:pt>
    <dgm:pt modelId="{7AAEE3D0-FCEA-48A6-BE07-59D6BD4608AE}">
      <dgm:prSet custT="1"/>
      <dgm:spPr/>
      <dgm:t>
        <a:bodyPr/>
        <a:lstStyle/>
        <a:p>
          <a:r>
            <a:rPr lang="en-GB" sz="1200" dirty="0" err="1"/>
            <a:t>Δι</a:t>
          </a:r>
          <a:r>
            <a:rPr lang="en-GB" sz="1200" dirty="0"/>
            <a:t>αδραστικά κουίζ και έλεγχοι γνώσεων: Ενσωματωμένα κουίζ και διαδραστικές ασκήσεις επιτρέπουν στους εκπαιδευόμενους να ελέγχουν αμέσως την κατανόησή τους. </a:t>
          </a:r>
          <a:r>
            <a:rPr lang="en-GB" sz="1200" dirty="0" err="1"/>
            <a:t>Αυτή</a:t>
          </a:r>
          <a:r>
            <a:rPr lang="en-GB" sz="1200" dirty="0"/>
            <a:t> η π</a:t>
          </a:r>
          <a:r>
            <a:rPr lang="en-GB" sz="1200" dirty="0" err="1"/>
            <a:t>ροσέγγιση</a:t>
          </a:r>
          <a:r>
            <a:rPr lang="en-GB" sz="1200" dirty="0"/>
            <a:t> π</a:t>
          </a:r>
          <a:r>
            <a:rPr lang="en-GB" sz="1200" dirty="0" err="1"/>
            <a:t>ροσφέρει</a:t>
          </a:r>
          <a:r>
            <a:rPr lang="en-GB" sz="1200" dirty="0"/>
            <a:t> ανα</a:t>
          </a:r>
          <a:r>
            <a:rPr lang="en-GB" sz="1200" dirty="0" err="1"/>
            <a:t>τροφοδότηση</a:t>
          </a:r>
          <a:r>
            <a:rPr lang="en-GB" sz="1200" dirty="0"/>
            <a:t> </a:t>
          </a:r>
          <a:r>
            <a:rPr lang="en-GB" sz="1200" dirty="0" err="1"/>
            <a:t>σε</a:t>
          </a:r>
          <a:r>
            <a:rPr lang="en-GB" sz="1200" dirty="0"/>
            <a:t> πρα</a:t>
          </a:r>
          <a:r>
            <a:rPr lang="en-GB" sz="1200" dirty="0" err="1"/>
            <a:t>γμ</a:t>
          </a:r>
          <a:r>
            <a:rPr lang="en-GB" sz="1200" dirty="0"/>
            <a:t>ατικό χρόνο, βοηθώντας τους μαθητές να διορθώσουν τα λάθη και να ενισχύσουν τη μάθηση.</a:t>
          </a:r>
          <a:endParaRPr lang="en-BE" sz="1200" dirty="0"/>
        </a:p>
      </dgm:t>
    </dgm:pt>
    <dgm:pt modelId="{C4E0162D-ABB5-4CCA-830E-4D7F8E7964A0}" type="parTrans" cxnId="{C758F128-F223-4825-B8D0-AE8D3A618F81}">
      <dgm:prSet/>
      <dgm:spPr/>
      <dgm:t>
        <a:bodyPr/>
        <a:lstStyle/>
        <a:p>
          <a:endParaRPr lang="en-BE" sz="2800"/>
        </a:p>
      </dgm:t>
    </dgm:pt>
    <dgm:pt modelId="{F8818B85-E336-4411-9BE1-7B8EC54EE8D9}" type="sibTrans" cxnId="{C758F128-F223-4825-B8D0-AE8D3A618F81}">
      <dgm:prSet/>
      <dgm:spPr/>
      <dgm:t>
        <a:bodyPr/>
        <a:lstStyle/>
        <a:p>
          <a:endParaRPr lang="en-BE" sz="2800"/>
        </a:p>
      </dgm:t>
    </dgm:pt>
    <dgm:pt modelId="{7C62DBEB-D01F-4095-B4C5-AA28E790AD28}">
      <dgm:prSet custT="1"/>
      <dgm:spPr/>
      <dgm:t>
        <a:bodyPr/>
        <a:lstStyle/>
        <a:p>
          <a:r>
            <a:rPr lang="en-GB" sz="1200" dirty="0" err="1"/>
            <a:t>Ψηφι</a:t>
          </a:r>
          <a:r>
            <a:rPr lang="en-GB" sz="1200" dirty="0"/>
            <a:t>ακά Infographics και διαγράμματα: Τα οπτικά βοηθήματα, όπως τα infographics, τα σχηματικά διαγράμματα και τα σχολιασμένα διαγράμματα, βοηθούν στην απλοποίηση πολύπλοκων διαδικασιών και οδηγιών εξοπλισμού, καθιστώντας τα πιο προσιτά στους εκπαιδευόμενους.</a:t>
          </a:r>
          <a:endParaRPr lang="en-BE" sz="1200" dirty="0"/>
        </a:p>
      </dgm:t>
    </dgm:pt>
    <dgm:pt modelId="{818E1B5E-AD9E-4537-9C74-CA664D2E927A}" type="parTrans" cxnId="{D876A548-23B8-4D12-81A4-FD450B7A79AE}">
      <dgm:prSet/>
      <dgm:spPr/>
      <dgm:t>
        <a:bodyPr/>
        <a:lstStyle/>
        <a:p>
          <a:endParaRPr lang="en-BE" sz="2800"/>
        </a:p>
      </dgm:t>
    </dgm:pt>
    <dgm:pt modelId="{57EA934F-A16A-4F78-B6AC-F6DD89298A98}" type="sibTrans" cxnId="{D876A548-23B8-4D12-81A4-FD450B7A79AE}">
      <dgm:prSet/>
      <dgm:spPr/>
      <dgm:t>
        <a:bodyPr/>
        <a:lstStyle/>
        <a:p>
          <a:endParaRPr lang="en-BE" sz="2800"/>
        </a:p>
      </dgm:t>
    </dgm:pt>
    <dgm:pt modelId="{E31CFE81-21B8-4FA4-BF2D-25C0C965F660}">
      <dgm:prSet custT="1"/>
      <dgm:spPr/>
      <dgm:t>
        <a:bodyPr/>
        <a:lstStyle/>
        <a:p>
          <a:r>
            <a:rPr lang="en-GB" sz="1200" dirty="0"/>
            <a:t>Podcasts και </a:t>
          </a:r>
          <a:r>
            <a:rPr lang="en-GB" sz="1200" dirty="0" err="1"/>
            <a:t>οδηγοί</a:t>
          </a:r>
          <a:r>
            <a:rPr lang="en-GB" sz="1200" dirty="0"/>
            <a:t> </a:t>
          </a:r>
          <a:r>
            <a:rPr lang="en-GB" sz="1200" dirty="0" err="1"/>
            <a:t>ήχου</a:t>
          </a:r>
          <a:r>
            <a:rPr lang="en-GB" sz="1200" dirty="0"/>
            <a:t>: </a:t>
          </a:r>
          <a:r>
            <a:rPr lang="en-GB" sz="1200" dirty="0" err="1"/>
            <a:t>Προσφέρο</a:t>
          </a:r>
          <a:r>
            <a:rPr lang="el-GR" sz="1200" dirty="0" err="1"/>
            <a:t>υν</a:t>
          </a:r>
          <a:r>
            <a:rPr lang="en-GB" sz="1200" dirty="0"/>
            <a:t> έναν εναλλακτικό τρόπο εκμάθησης του υλικού των μαθημάτων. Τα podcasts, </a:t>
          </a:r>
          <a:r>
            <a:rPr lang="en-GB" sz="1200" dirty="0" err="1"/>
            <a:t>γι</a:t>
          </a:r>
          <a:r>
            <a:rPr lang="en-GB" sz="1200" dirty="0"/>
            <a:t>α παράδειγμα, μπορούν να περιλαμβάνουν συνεντεύξεις με ειδικούς του κλάδου, περιλήψεις βασικών εννοιών ή ανασκοπήσεις πολύπλοκων θεμάτων.</a:t>
          </a:r>
          <a:endParaRPr lang="en-BE" sz="1200" dirty="0"/>
        </a:p>
      </dgm:t>
    </dgm:pt>
    <dgm:pt modelId="{88817EE0-F8BB-40B3-907B-1C4269306364}" type="parTrans" cxnId="{D31DDA4B-0138-4E4D-8EA3-004137AC43A1}">
      <dgm:prSet/>
      <dgm:spPr/>
      <dgm:t>
        <a:bodyPr/>
        <a:lstStyle/>
        <a:p>
          <a:endParaRPr lang="en-BE" sz="2800"/>
        </a:p>
      </dgm:t>
    </dgm:pt>
    <dgm:pt modelId="{1CB5385F-79B0-45E7-9972-2035FACD15FE}" type="sibTrans" cxnId="{D31DDA4B-0138-4E4D-8EA3-004137AC43A1}">
      <dgm:prSet/>
      <dgm:spPr/>
      <dgm:t>
        <a:bodyPr/>
        <a:lstStyle/>
        <a:p>
          <a:endParaRPr lang="en-BE" sz="2800"/>
        </a:p>
      </dgm:t>
    </dgm:pt>
    <dgm:pt modelId="{3B14EECC-D763-4221-9AD4-21A61A09DC05}" type="pres">
      <dgm:prSet presAssocID="{6E7AAE7F-A3FD-498A-9E53-BDEA7C4A2ED5}" presName="CompostProcess" presStyleCnt="0">
        <dgm:presLayoutVars>
          <dgm:dir/>
          <dgm:resizeHandles val="exact"/>
        </dgm:presLayoutVars>
      </dgm:prSet>
      <dgm:spPr/>
    </dgm:pt>
    <dgm:pt modelId="{0AD1DA51-D707-4050-AE2F-32BF12CCAA39}" type="pres">
      <dgm:prSet presAssocID="{6E7AAE7F-A3FD-498A-9E53-BDEA7C4A2ED5}" presName="arrow" presStyleLbl="bgShp" presStyleIdx="0" presStyleCnt="1"/>
      <dgm:spPr/>
    </dgm:pt>
    <dgm:pt modelId="{3BCE2039-0027-46DC-B0AD-B21B67F50490}" type="pres">
      <dgm:prSet presAssocID="{6E7AAE7F-A3FD-498A-9E53-BDEA7C4A2ED5}" presName="linearProcess" presStyleCnt="0"/>
      <dgm:spPr/>
    </dgm:pt>
    <dgm:pt modelId="{3C518A44-A972-40AA-B43D-6E1B3C7514E5}" type="pres">
      <dgm:prSet presAssocID="{4B238144-976D-4EA2-A089-21D70D3B4398}" presName="textNode" presStyleLbl="node1" presStyleIdx="0" presStyleCnt="5" custScaleX="96995" custScaleY="170395">
        <dgm:presLayoutVars>
          <dgm:bulletEnabled val="1"/>
        </dgm:presLayoutVars>
      </dgm:prSet>
      <dgm:spPr/>
    </dgm:pt>
    <dgm:pt modelId="{BFDBFD8D-E13F-4D7E-8B98-B92A21715407}" type="pres">
      <dgm:prSet presAssocID="{1F414641-F3BB-445F-90CC-1287E092D672}" presName="sibTrans" presStyleCnt="0"/>
      <dgm:spPr/>
    </dgm:pt>
    <dgm:pt modelId="{E9799C46-5D85-4D84-BFFC-EDB8650EA4A7}" type="pres">
      <dgm:prSet presAssocID="{2A04FC8E-5157-4D40-9860-86E7E707E2A4}" presName="textNode" presStyleLbl="node1" presStyleIdx="1" presStyleCnt="5" custScaleX="99679" custScaleY="177197">
        <dgm:presLayoutVars>
          <dgm:bulletEnabled val="1"/>
        </dgm:presLayoutVars>
      </dgm:prSet>
      <dgm:spPr/>
    </dgm:pt>
    <dgm:pt modelId="{33DA2525-8963-434A-91B2-F6AF07AB2B8E}" type="pres">
      <dgm:prSet presAssocID="{F6F3CBCD-8485-49B5-B70D-707AB695DEB8}" presName="sibTrans" presStyleCnt="0"/>
      <dgm:spPr/>
    </dgm:pt>
    <dgm:pt modelId="{EA62BC46-27EA-491B-A6A0-4259BA28507C}" type="pres">
      <dgm:prSet presAssocID="{7AAEE3D0-FCEA-48A6-BE07-59D6BD4608AE}" presName="textNode" presStyleLbl="node1" presStyleIdx="2" presStyleCnt="5" custScaleX="100682" custScaleY="175497">
        <dgm:presLayoutVars>
          <dgm:bulletEnabled val="1"/>
        </dgm:presLayoutVars>
      </dgm:prSet>
      <dgm:spPr/>
    </dgm:pt>
    <dgm:pt modelId="{F5095CC7-49CF-4322-9C82-500B8CEBB9C4}" type="pres">
      <dgm:prSet presAssocID="{F8818B85-E336-4411-9BE1-7B8EC54EE8D9}" presName="sibTrans" presStyleCnt="0"/>
      <dgm:spPr/>
    </dgm:pt>
    <dgm:pt modelId="{5CB6A163-E00B-40C5-91AB-B9911D9AE03E}" type="pres">
      <dgm:prSet presAssocID="{7C62DBEB-D01F-4095-B4C5-AA28E790AD28}" presName="textNode" presStyleLbl="node1" presStyleIdx="3" presStyleCnt="5" custScaleX="97691" custScaleY="174646">
        <dgm:presLayoutVars>
          <dgm:bulletEnabled val="1"/>
        </dgm:presLayoutVars>
      </dgm:prSet>
      <dgm:spPr/>
    </dgm:pt>
    <dgm:pt modelId="{2716FC8C-B036-40F7-8F31-86DB8F6DF589}" type="pres">
      <dgm:prSet presAssocID="{57EA934F-A16A-4F78-B6AC-F6DD89298A98}" presName="sibTrans" presStyleCnt="0"/>
      <dgm:spPr/>
    </dgm:pt>
    <dgm:pt modelId="{BF0B69F3-8D01-4F27-B1FD-6BEC3B805A76}" type="pres">
      <dgm:prSet presAssocID="{E31CFE81-21B8-4FA4-BF2D-25C0C965F660}" presName="textNode" presStyleLbl="node1" presStyleIdx="4" presStyleCnt="5" custScaleX="103652" custScaleY="175384">
        <dgm:presLayoutVars>
          <dgm:bulletEnabled val="1"/>
        </dgm:presLayoutVars>
      </dgm:prSet>
      <dgm:spPr/>
    </dgm:pt>
  </dgm:ptLst>
  <dgm:cxnLst>
    <dgm:cxn modelId="{59DC3001-AA9F-456A-B1FE-08BEAE645B2A}" srcId="{6E7AAE7F-A3FD-498A-9E53-BDEA7C4A2ED5}" destId="{4B238144-976D-4EA2-A089-21D70D3B4398}" srcOrd="0" destOrd="0" parTransId="{A90812C5-6B96-4564-87E1-0D6F9EDBB997}" sibTransId="{1F414641-F3BB-445F-90CC-1287E092D672}"/>
    <dgm:cxn modelId="{C758F128-F223-4825-B8D0-AE8D3A618F81}" srcId="{6E7AAE7F-A3FD-498A-9E53-BDEA7C4A2ED5}" destId="{7AAEE3D0-FCEA-48A6-BE07-59D6BD4608AE}" srcOrd="2" destOrd="0" parTransId="{C4E0162D-ABB5-4CCA-830E-4D7F8E7964A0}" sibTransId="{F8818B85-E336-4411-9BE1-7B8EC54EE8D9}"/>
    <dgm:cxn modelId="{DDA91B31-686A-4F40-9241-33F0DD8B5EB1}" type="presOf" srcId="{E31CFE81-21B8-4FA4-BF2D-25C0C965F660}" destId="{BF0B69F3-8D01-4F27-B1FD-6BEC3B805A76}" srcOrd="0" destOrd="0" presId="urn:microsoft.com/office/officeart/2005/8/layout/hProcess9"/>
    <dgm:cxn modelId="{FB24D53A-A3A1-4E8F-92F9-229915886292}" type="presOf" srcId="{2A04FC8E-5157-4D40-9860-86E7E707E2A4}" destId="{E9799C46-5D85-4D84-BFFC-EDB8650EA4A7}" srcOrd="0" destOrd="0" presId="urn:microsoft.com/office/officeart/2005/8/layout/hProcess9"/>
    <dgm:cxn modelId="{D876A548-23B8-4D12-81A4-FD450B7A79AE}" srcId="{6E7AAE7F-A3FD-498A-9E53-BDEA7C4A2ED5}" destId="{7C62DBEB-D01F-4095-B4C5-AA28E790AD28}" srcOrd="3" destOrd="0" parTransId="{818E1B5E-AD9E-4537-9C74-CA664D2E927A}" sibTransId="{57EA934F-A16A-4F78-B6AC-F6DD89298A98}"/>
    <dgm:cxn modelId="{D31DDA4B-0138-4E4D-8EA3-004137AC43A1}" srcId="{6E7AAE7F-A3FD-498A-9E53-BDEA7C4A2ED5}" destId="{E31CFE81-21B8-4FA4-BF2D-25C0C965F660}" srcOrd="4" destOrd="0" parTransId="{88817EE0-F8BB-40B3-907B-1C4269306364}" sibTransId="{1CB5385F-79B0-45E7-9972-2035FACD15FE}"/>
    <dgm:cxn modelId="{67949975-2239-4EF3-AF24-8E4F785AED07}" type="presOf" srcId="{7C62DBEB-D01F-4095-B4C5-AA28E790AD28}" destId="{5CB6A163-E00B-40C5-91AB-B9911D9AE03E}" srcOrd="0" destOrd="0" presId="urn:microsoft.com/office/officeart/2005/8/layout/hProcess9"/>
    <dgm:cxn modelId="{6DBD6659-3B80-4040-901C-A164874EEA61}" type="presOf" srcId="{4B238144-976D-4EA2-A089-21D70D3B4398}" destId="{3C518A44-A972-40AA-B43D-6E1B3C7514E5}" srcOrd="0" destOrd="0" presId="urn:microsoft.com/office/officeart/2005/8/layout/hProcess9"/>
    <dgm:cxn modelId="{B623E8B5-410C-4EB7-BDA7-FB6038C335AF}" srcId="{6E7AAE7F-A3FD-498A-9E53-BDEA7C4A2ED5}" destId="{2A04FC8E-5157-4D40-9860-86E7E707E2A4}" srcOrd="1" destOrd="0" parTransId="{F77D3EB9-042C-423C-9886-2C16122E4DBA}" sibTransId="{F6F3CBCD-8485-49B5-B70D-707AB695DEB8}"/>
    <dgm:cxn modelId="{580477C2-EA65-40E2-A7A5-87326EB0A46B}" type="presOf" srcId="{7AAEE3D0-FCEA-48A6-BE07-59D6BD4608AE}" destId="{EA62BC46-27EA-491B-A6A0-4259BA28507C}" srcOrd="0" destOrd="0" presId="urn:microsoft.com/office/officeart/2005/8/layout/hProcess9"/>
    <dgm:cxn modelId="{4CF8A6F9-CB47-4414-8D9D-5663792CD400}" type="presOf" srcId="{6E7AAE7F-A3FD-498A-9E53-BDEA7C4A2ED5}" destId="{3B14EECC-D763-4221-9AD4-21A61A09DC05}" srcOrd="0" destOrd="0" presId="urn:microsoft.com/office/officeart/2005/8/layout/hProcess9"/>
    <dgm:cxn modelId="{CC0B9FDB-219A-4560-96BD-BBE1AAA40BC2}" type="presParOf" srcId="{3B14EECC-D763-4221-9AD4-21A61A09DC05}" destId="{0AD1DA51-D707-4050-AE2F-32BF12CCAA39}" srcOrd="0" destOrd="0" presId="urn:microsoft.com/office/officeart/2005/8/layout/hProcess9"/>
    <dgm:cxn modelId="{987B8F5F-4C02-41E3-ACE3-469757A74DD6}" type="presParOf" srcId="{3B14EECC-D763-4221-9AD4-21A61A09DC05}" destId="{3BCE2039-0027-46DC-B0AD-B21B67F50490}" srcOrd="1" destOrd="0" presId="urn:microsoft.com/office/officeart/2005/8/layout/hProcess9"/>
    <dgm:cxn modelId="{2CACF7EE-856D-415E-A2D5-ACC8500976A6}" type="presParOf" srcId="{3BCE2039-0027-46DC-B0AD-B21B67F50490}" destId="{3C518A44-A972-40AA-B43D-6E1B3C7514E5}" srcOrd="0" destOrd="0" presId="urn:microsoft.com/office/officeart/2005/8/layout/hProcess9"/>
    <dgm:cxn modelId="{4CB037B2-53E4-41F2-9C5E-0AFE8B17CCC8}" type="presParOf" srcId="{3BCE2039-0027-46DC-B0AD-B21B67F50490}" destId="{BFDBFD8D-E13F-4D7E-8B98-B92A21715407}" srcOrd="1" destOrd="0" presId="urn:microsoft.com/office/officeart/2005/8/layout/hProcess9"/>
    <dgm:cxn modelId="{98F2AAE4-AE34-4AC0-B09D-4C7C2797DDAE}" type="presParOf" srcId="{3BCE2039-0027-46DC-B0AD-B21B67F50490}" destId="{E9799C46-5D85-4D84-BFFC-EDB8650EA4A7}" srcOrd="2" destOrd="0" presId="urn:microsoft.com/office/officeart/2005/8/layout/hProcess9"/>
    <dgm:cxn modelId="{EB281E9A-CAF6-411C-9A02-0FA181559E85}" type="presParOf" srcId="{3BCE2039-0027-46DC-B0AD-B21B67F50490}" destId="{33DA2525-8963-434A-91B2-F6AF07AB2B8E}" srcOrd="3" destOrd="0" presId="urn:microsoft.com/office/officeart/2005/8/layout/hProcess9"/>
    <dgm:cxn modelId="{EB9347D0-4FF3-47F0-9E5A-1539A72DA40D}" type="presParOf" srcId="{3BCE2039-0027-46DC-B0AD-B21B67F50490}" destId="{EA62BC46-27EA-491B-A6A0-4259BA28507C}" srcOrd="4" destOrd="0" presId="urn:microsoft.com/office/officeart/2005/8/layout/hProcess9"/>
    <dgm:cxn modelId="{D1761F2C-FA88-4D11-B8A0-61665DC7D9E4}" type="presParOf" srcId="{3BCE2039-0027-46DC-B0AD-B21B67F50490}" destId="{F5095CC7-49CF-4322-9C82-500B8CEBB9C4}" srcOrd="5" destOrd="0" presId="urn:microsoft.com/office/officeart/2005/8/layout/hProcess9"/>
    <dgm:cxn modelId="{ADB5E2AB-1F13-41B5-BD72-08B3BA72C546}" type="presParOf" srcId="{3BCE2039-0027-46DC-B0AD-B21B67F50490}" destId="{5CB6A163-E00B-40C5-91AB-B9911D9AE03E}" srcOrd="6" destOrd="0" presId="urn:microsoft.com/office/officeart/2005/8/layout/hProcess9"/>
    <dgm:cxn modelId="{767D26D2-837C-467A-A563-EB665F8977EA}" type="presParOf" srcId="{3BCE2039-0027-46DC-B0AD-B21B67F50490}" destId="{2716FC8C-B036-40F7-8F31-86DB8F6DF589}" srcOrd="7" destOrd="0" presId="urn:microsoft.com/office/officeart/2005/8/layout/hProcess9"/>
    <dgm:cxn modelId="{1AF975B0-AF8D-4F29-84C7-E88F3A6B1DC0}" type="presParOf" srcId="{3BCE2039-0027-46DC-B0AD-B21B67F50490}" destId="{BF0B69F3-8D01-4F27-B1FD-6BEC3B805A76}" srcOrd="8"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ACF0A9-5359-44D5-BFD9-44FAC1FD53C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02E0A8A1-F840-46DC-B3C2-1E8E9D63C595}">
      <dgm:prSet custT="1"/>
      <dgm:spPr/>
      <dgm:t>
        <a:bodyPr/>
        <a:lstStyle/>
        <a:p>
          <a:r>
            <a:rPr lang="en-US" sz="1200" b="0" dirty="0"/>
            <a:t> Το μοντέλο της ανεστραμμένης τάξης επαναπροσδιορίζει την παραδοσιακή εκπαίδευση δίνοντας προτεραιότητα στην ενεργό μάθηση κατά τη διάρκεια της διδασκαλίας.</a:t>
          </a:r>
          <a:endParaRPr lang="en-US" sz="1200" dirty="0"/>
        </a:p>
      </dgm:t>
    </dgm:pt>
    <dgm:pt modelId="{D64A16C3-372E-45C1-82DA-A6C0380DC981}" type="parTrans" cxnId="{06689B79-0F0D-4EC2-8801-61C37D8A09BA}">
      <dgm:prSet/>
      <dgm:spPr/>
      <dgm:t>
        <a:bodyPr/>
        <a:lstStyle/>
        <a:p>
          <a:endParaRPr lang="en-US" sz="1200"/>
        </a:p>
      </dgm:t>
    </dgm:pt>
    <dgm:pt modelId="{C6DB9B88-243E-4FB4-BE8C-DF32D60680EA}" type="sibTrans" cxnId="{06689B79-0F0D-4EC2-8801-61C37D8A09BA}">
      <dgm:prSet/>
      <dgm:spPr/>
      <dgm:t>
        <a:bodyPr/>
        <a:lstStyle/>
        <a:p>
          <a:endParaRPr lang="en-US" sz="1200"/>
        </a:p>
      </dgm:t>
    </dgm:pt>
    <dgm:pt modelId="{41862247-9299-4D89-8FE1-46865AEC2F5C}">
      <dgm:prSet custT="1"/>
      <dgm:spPr/>
      <dgm:t>
        <a:bodyPr/>
        <a:lstStyle/>
        <a:p>
          <a:r>
            <a:rPr lang="en-US" sz="1200" b="0" dirty="0"/>
            <a:t> Το περιεχόμενο πολυμέσων είναι θεμελιώδες σε αυτή την προσέγγιση, επιτρέποντας στους μαθητές να έχουν πρόσβαση και να μαθαίνουν νέες πληροφορίες με το δικό τους ρυθμό εκτός τάξης.</a:t>
          </a:r>
          <a:endParaRPr lang="en-US" sz="1200" dirty="0"/>
        </a:p>
      </dgm:t>
    </dgm:pt>
    <dgm:pt modelId="{5E3D74FA-3710-4B00-9073-F2736087315C}" type="parTrans" cxnId="{79B0077D-1861-4368-9A74-D732F79F7DB1}">
      <dgm:prSet/>
      <dgm:spPr/>
      <dgm:t>
        <a:bodyPr/>
        <a:lstStyle/>
        <a:p>
          <a:endParaRPr lang="en-US" sz="1200"/>
        </a:p>
      </dgm:t>
    </dgm:pt>
    <dgm:pt modelId="{DC0FF750-769C-4DA6-8E5A-84C455B107A8}" type="sibTrans" cxnId="{79B0077D-1861-4368-9A74-D732F79F7DB1}">
      <dgm:prSet/>
      <dgm:spPr/>
      <dgm:t>
        <a:bodyPr/>
        <a:lstStyle/>
        <a:p>
          <a:endParaRPr lang="en-US" sz="1200"/>
        </a:p>
      </dgm:t>
    </dgm:pt>
    <dgm:pt modelId="{D61C1908-FBF6-4056-A9AE-A2CDFEDCA037}">
      <dgm:prSet custT="1"/>
      <dgm:spPr/>
      <dgm:t>
        <a:bodyPr/>
        <a:lstStyle/>
        <a:p>
          <a:r>
            <a:rPr lang="en-US" sz="1200" b="0" dirty="0"/>
            <a:t>Αυτή η ενασχόληση με το υλικό πολυμέσων πριν από την τάξη απελευθερώνει χρόνο στην τάξη για βαθύτερη εξερεύνηση και εφαρμογή των εννοιών.</a:t>
          </a:r>
          <a:endParaRPr lang="en-US" sz="1200" dirty="0"/>
        </a:p>
      </dgm:t>
    </dgm:pt>
    <dgm:pt modelId="{18965423-6B95-4D2E-9BAB-5EA6856BBDF9}" type="parTrans" cxnId="{20D73274-402B-47CD-8297-FD7B019F047D}">
      <dgm:prSet/>
      <dgm:spPr/>
      <dgm:t>
        <a:bodyPr/>
        <a:lstStyle/>
        <a:p>
          <a:endParaRPr lang="en-US" sz="1200"/>
        </a:p>
      </dgm:t>
    </dgm:pt>
    <dgm:pt modelId="{A4EC14B3-D6EC-4B3B-A292-AA77E55BA07B}" type="sibTrans" cxnId="{20D73274-402B-47CD-8297-FD7B019F047D}">
      <dgm:prSet/>
      <dgm:spPr/>
      <dgm:t>
        <a:bodyPr/>
        <a:lstStyle/>
        <a:p>
          <a:endParaRPr lang="en-US" sz="1200"/>
        </a:p>
      </dgm:t>
    </dgm:pt>
    <dgm:pt modelId="{469BE47C-CEF4-4D9F-B713-1294CB8B3D49}">
      <dgm:prSet custT="1"/>
      <dgm:spPr/>
      <dgm:t>
        <a:bodyPr/>
        <a:lstStyle/>
        <a:p>
          <a:r>
            <a:rPr lang="en-US" sz="1200" b="0" dirty="0"/>
            <a:t>Επιτρέπει εξατομικευμένες μαθησιακές εμπειρίες, μετατρέποντας την τάξη σε ένα δυναμικό περιβάλλον.</a:t>
          </a:r>
          <a:endParaRPr lang="en-US" sz="1200" dirty="0"/>
        </a:p>
      </dgm:t>
    </dgm:pt>
    <dgm:pt modelId="{ABA58AEB-B535-483E-9B89-35924B501C24}" type="parTrans" cxnId="{560CD45E-AA8E-4121-82CF-8321E81BD6E6}">
      <dgm:prSet/>
      <dgm:spPr/>
      <dgm:t>
        <a:bodyPr/>
        <a:lstStyle/>
        <a:p>
          <a:endParaRPr lang="en-US" sz="1200"/>
        </a:p>
      </dgm:t>
    </dgm:pt>
    <dgm:pt modelId="{AC6CBBDD-F848-4BAB-A863-2DD8CE80A32F}" type="sibTrans" cxnId="{560CD45E-AA8E-4121-82CF-8321E81BD6E6}">
      <dgm:prSet/>
      <dgm:spPr/>
      <dgm:t>
        <a:bodyPr/>
        <a:lstStyle/>
        <a:p>
          <a:endParaRPr lang="en-US" sz="1200"/>
        </a:p>
      </dgm:t>
    </dgm:pt>
    <dgm:pt modelId="{4782A089-3B10-4B0B-A04C-AD49D0DC003C}">
      <dgm:prSet custT="1"/>
      <dgm:spPr/>
      <dgm:t>
        <a:bodyPr/>
        <a:lstStyle/>
        <a:p>
          <a:r>
            <a:rPr lang="en-US" sz="1200" b="0" dirty="0"/>
            <a:t>Οι εκπαιδευτικοί μπορούν να διευκολύνουν πρακτικές δραστηριότητες και συζητήσεις κατά τη διάρκεια της τάξης, παρέχοντας εξατομικευμένη υποστήριξη στους μαθητές.</a:t>
          </a:r>
          <a:endParaRPr lang="en-US" sz="1200" dirty="0"/>
        </a:p>
      </dgm:t>
    </dgm:pt>
    <dgm:pt modelId="{5BDC4188-E550-49E1-B427-997F2BC00696}" type="parTrans" cxnId="{07638D6C-7C02-40D7-A894-4CA75A00755F}">
      <dgm:prSet/>
      <dgm:spPr/>
      <dgm:t>
        <a:bodyPr/>
        <a:lstStyle/>
        <a:p>
          <a:endParaRPr lang="en-US" sz="1200"/>
        </a:p>
      </dgm:t>
    </dgm:pt>
    <dgm:pt modelId="{7B9A6325-9606-4325-9591-9A66FC29F088}" type="sibTrans" cxnId="{07638D6C-7C02-40D7-A894-4CA75A00755F}">
      <dgm:prSet/>
      <dgm:spPr/>
      <dgm:t>
        <a:bodyPr/>
        <a:lstStyle/>
        <a:p>
          <a:endParaRPr lang="en-US" sz="1200"/>
        </a:p>
      </dgm:t>
    </dgm:pt>
    <dgm:pt modelId="{196D5D9E-B23C-4378-9813-DD81AC811DA6}">
      <dgm:prSet custT="1"/>
      <dgm:spPr/>
      <dgm:t>
        <a:bodyPr/>
        <a:lstStyle/>
        <a:p>
          <a:r>
            <a:rPr lang="en-US" sz="1200" b="0" dirty="0"/>
            <a:t>Αυτή η προσέγγιση μεγιστοποιεί τα οφέλη της ζωντανής διδασκαλίας, βελτιώνοντας τα συνολικά μαθησιακά αποτελέσματα.</a:t>
          </a:r>
          <a:endParaRPr lang="en-US" sz="1200" dirty="0"/>
        </a:p>
      </dgm:t>
    </dgm:pt>
    <dgm:pt modelId="{59BC24D0-0BB2-4F9F-A3D5-CB7BB08DD577}" type="parTrans" cxnId="{E6F538A2-4BAE-4CE7-BC97-9B1DAFEB89F6}">
      <dgm:prSet/>
      <dgm:spPr/>
      <dgm:t>
        <a:bodyPr/>
        <a:lstStyle/>
        <a:p>
          <a:endParaRPr lang="en-US" sz="1200"/>
        </a:p>
      </dgm:t>
    </dgm:pt>
    <dgm:pt modelId="{99478006-6C4B-4D51-849C-733941DDE099}" type="sibTrans" cxnId="{E6F538A2-4BAE-4CE7-BC97-9B1DAFEB89F6}">
      <dgm:prSet/>
      <dgm:spPr/>
      <dgm:t>
        <a:bodyPr/>
        <a:lstStyle/>
        <a:p>
          <a:endParaRPr lang="en-US" sz="1200"/>
        </a:p>
      </dgm:t>
    </dgm:pt>
    <dgm:pt modelId="{55D72EC0-0A02-4019-BE9F-B6B3BF34E29F}" type="pres">
      <dgm:prSet presAssocID="{0EACF0A9-5359-44D5-BFD9-44FAC1FD53C3}" presName="linear" presStyleCnt="0">
        <dgm:presLayoutVars>
          <dgm:animLvl val="lvl"/>
          <dgm:resizeHandles val="exact"/>
        </dgm:presLayoutVars>
      </dgm:prSet>
      <dgm:spPr/>
    </dgm:pt>
    <dgm:pt modelId="{D762530B-3163-4791-AB41-82FE547DA416}" type="pres">
      <dgm:prSet presAssocID="{02E0A8A1-F840-46DC-B3C2-1E8E9D63C595}" presName="parentText" presStyleLbl="node1" presStyleIdx="0" presStyleCnt="6" custLinFactY="-40647" custLinFactNeighborX="236" custLinFactNeighborY="-100000">
        <dgm:presLayoutVars>
          <dgm:chMax val="0"/>
          <dgm:bulletEnabled val="1"/>
        </dgm:presLayoutVars>
      </dgm:prSet>
      <dgm:spPr/>
    </dgm:pt>
    <dgm:pt modelId="{E39178DA-63DC-4B36-A55A-1F0F52D6CD1A}" type="pres">
      <dgm:prSet presAssocID="{C6DB9B88-243E-4FB4-BE8C-DF32D60680EA}" presName="spacer" presStyleCnt="0"/>
      <dgm:spPr/>
    </dgm:pt>
    <dgm:pt modelId="{AD0C3FBD-DAF2-4F5A-BDDC-BE108E07B458}" type="pres">
      <dgm:prSet presAssocID="{41862247-9299-4D89-8FE1-46865AEC2F5C}" presName="parentText" presStyleLbl="node1" presStyleIdx="1" presStyleCnt="6">
        <dgm:presLayoutVars>
          <dgm:chMax val="0"/>
          <dgm:bulletEnabled val="1"/>
        </dgm:presLayoutVars>
      </dgm:prSet>
      <dgm:spPr/>
    </dgm:pt>
    <dgm:pt modelId="{18E991C8-A8D6-4BB2-9195-CBE0E0D5D8A3}" type="pres">
      <dgm:prSet presAssocID="{DC0FF750-769C-4DA6-8E5A-84C455B107A8}" presName="spacer" presStyleCnt="0"/>
      <dgm:spPr/>
    </dgm:pt>
    <dgm:pt modelId="{FD821FE6-77A8-48F7-B7B4-7E50FC73E949}" type="pres">
      <dgm:prSet presAssocID="{D61C1908-FBF6-4056-A9AE-A2CDFEDCA037}" presName="parentText" presStyleLbl="node1" presStyleIdx="2" presStyleCnt="6">
        <dgm:presLayoutVars>
          <dgm:chMax val="0"/>
          <dgm:bulletEnabled val="1"/>
        </dgm:presLayoutVars>
      </dgm:prSet>
      <dgm:spPr/>
    </dgm:pt>
    <dgm:pt modelId="{D40A98AD-D44A-46ED-ADB0-64D695A659D7}" type="pres">
      <dgm:prSet presAssocID="{A4EC14B3-D6EC-4B3B-A292-AA77E55BA07B}" presName="spacer" presStyleCnt="0"/>
      <dgm:spPr/>
    </dgm:pt>
    <dgm:pt modelId="{022C7C6E-4276-43CA-829C-11AD6BCFCDB3}" type="pres">
      <dgm:prSet presAssocID="{469BE47C-CEF4-4D9F-B713-1294CB8B3D49}" presName="parentText" presStyleLbl="node1" presStyleIdx="3" presStyleCnt="6">
        <dgm:presLayoutVars>
          <dgm:chMax val="0"/>
          <dgm:bulletEnabled val="1"/>
        </dgm:presLayoutVars>
      </dgm:prSet>
      <dgm:spPr/>
    </dgm:pt>
    <dgm:pt modelId="{6B5143CB-DDDD-4F1A-B02E-7B97F7FEC87D}" type="pres">
      <dgm:prSet presAssocID="{AC6CBBDD-F848-4BAB-A863-2DD8CE80A32F}" presName="spacer" presStyleCnt="0"/>
      <dgm:spPr/>
    </dgm:pt>
    <dgm:pt modelId="{F1405D83-4A85-47CB-A44A-156359236B1C}" type="pres">
      <dgm:prSet presAssocID="{4782A089-3B10-4B0B-A04C-AD49D0DC003C}" presName="parentText" presStyleLbl="node1" presStyleIdx="4" presStyleCnt="6">
        <dgm:presLayoutVars>
          <dgm:chMax val="0"/>
          <dgm:bulletEnabled val="1"/>
        </dgm:presLayoutVars>
      </dgm:prSet>
      <dgm:spPr/>
    </dgm:pt>
    <dgm:pt modelId="{99D8EDBD-E8FB-4B86-9931-4F479CCA740A}" type="pres">
      <dgm:prSet presAssocID="{7B9A6325-9606-4325-9591-9A66FC29F088}" presName="spacer" presStyleCnt="0"/>
      <dgm:spPr/>
    </dgm:pt>
    <dgm:pt modelId="{BC394FC7-412E-4769-8D0A-D8842415710F}" type="pres">
      <dgm:prSet presAssocID="{196D5D9E-B23C-4378-9813-DD81AC811DA6}" presName="parentText" presStyleLbl="node1" presStyleIdx="5" presStyleCnt="6">
        <dgm:presLayoutVars>
          <dgm:chMax val="0"/>
          <dgm:bulletEnabled val="1"/>
        </dgm:presLayoutVars>
      </dgm:prSet>
      <dgm:spPr/>
    </dgm:pt>
  </dgm:ptLst>
  <dgm:cxnLst>
    <dgm:cxn modelId="{B06D9C1A-B595-4A04-9B21-1EDA5B2B3554}" type="presOf" srcId="{4782A089-3B10-4B0B-A04C-AD49D0DC003C}" destId="{F1405D83-4A85-47CB-A44A-156359236B1C}" srcOrd="0" destOrd="0" presId="urn:microsoft.com/office/officeart/2005/8/layout/vList2"/>
    <dgm:cxn modelId="{560CD45E-AA8E-4121-82CF-8321E81BD6E6}" srcId="{0EACF0A9-5359-44D5-BFD9-44FAC1FD53C3}" destId="{469BE47C-CEF4-4D9F-B713-1294CB8B3D49}" srcOrd="3" destOrd="0" parTransId="{ABA58AEB-B535-483E-9B89-35924B501C24}" sibTransId="{AC6CBBDD-F848-4BAB-A863-2DD8CE80A32F}"/>
    <dgm:cxn modelId="{DAC9FA49-F52E-4FA2-BA65-09DC4EAD2DB4}" type="presOf" srcId="{196D5D9E-B23C-4378-9813-DD81AC811DA6}" destId="{BC394FC7-412E-4769-8D0A-D8842415710F}" srcOrd="0" destOrd="0" presId="urn:microsoft.com/office/officeart/2005/8/layout/vList2"/>
    <dgm:cxn modelId="{07638D6C-7C02-40D7-A894-4CA75A00755F}" srcId="{0EACF0A9-5359-44D5-BFD9-44FAC1FD53C3}" destId="{4782A089-3B10-4B0B-A04C-AD49D0DC003C}" srcOrd="4" destOrd="0" parTransId="{5BDC4188-E550-49E1-B427-997F2BC00696}" sibTransId="{7B9A6325-9606-4325-9591-9A66FC29F088}"/>
    <dgm:cxn modelId="{20D73274-402B-47CD-8297-FD7B019F047D}" srcId="{0EACF0A9-5359-44D5-BFD9-44FAC1FD53C3}" destId="{D61C1908-FBF6-4056-A9AE-A2CDFEDCA037}" srcOrd="2" destOrd="0" parTransId="{18965423-6B95-4D2E-9BAB-5EA6856BBDF9}" sibTransId="{A4EC14B3-D6EC-4B3B-A292-AA77E55BA07B}"/>
    <dgm:cxn modelId="{06689B79-0F0D-4EC2-8801-61C37D8A09BA}" srcId="{0EACF0A9-5359-44D5-BFD9-44FAC1FD53C3}" destId="{02E0A8A1-F840-46DC-B3C2-1E8E9D63C595}" srcOrd="0" destOrd="0" parTransId="{D64A16C3-372E-45C1-82DA-A6C0380DC981}" sibTransId="{C6DB9B88-243E-4FB4-BE8C-DF32D60680EA}"/>
    <dgm:cxn modelId="{79B0077D-1861-4368-9A74-D732F79F7DB1}" srcId="{0EACF0A9-5359-44D5-BFD9-44FAC1FD53C3}" destId="{41862247-9299-4D89-8FE1-46865AEC2F5C}" srcOrd="1" destOrd="0" parTransId="{5E3D74FA-3710-4B00-9073-F2736087315C}" sibTransId="{DC0FF750-769C-4DA6-8E5A-84C455B107A8}"/>
    <dgm:cxn modelId="{319DA184-7FDF-4E89-B3EB-0372BC158308}" type="presOf" srcId="{0EACF0A9-5359-44D5-BFD9-44FAC1FD53C3}" destId="{55D72EC0-0A02-4019-BE9F-B6B3BF34E29F}" srcOrd="0" destOrd="0" presId="urn:microsoft.com/office/officeart/2005/8/layout/vList2"/>
    <dgm:cxn modelId="{F4A00998-669C-4322-A7D2-7A593AD3982E}" type="presOf" srcId="{02E0A8A1-F840-46DC-B3C2-1E8E9D63C595}" destId="{D762530B-3163-4791-AB41-82FE547DA416}" srcOrd="0" destOrd="0" presId="urn:microsoft.com/office/officeart/2005/8/layout/vList2"/>
    <dgm:cxn modelId="{8B08299A-7CEF-4BAA-A538-0B3929893620}" type="presOf" srcId="{D61C1908-FBF6-4056-A9AE-A2CDFEDCA037}" destId="{FD821FE6-77A8-48F7-B7B4-7E50FC73E949}" srcOrd="0" destOrd="0" presId="urn:microsoft.com/office/officeart/2005/8/layout/vList2"/>
    <dgm:cxn modelId="{E6F538A2-4BAE-4CE7-BC97-9B1DAFEB89F6}" srcId="{0EACF0A9-5359-44D5-BFD9-44FAC1FD53C3}" destId="{196D5D9E-B23C-4378-9813-DD81AC811DA6}" srcOrd="5" destOrd="0" parTransId="{59BC24D0-0BB2-4F9F-A3D5-CB7BB08DD577}" sibTransId="{99478006-6C4B-4D51-849C-733941DDE099}"/>
    <dgm:cxn modelId="{B13E7EAC-129A-4408-93C0-155E2A1D2E68}" type="presOf" srcId="{41862247-9299-4D89-8FE1-46865AEC2F5C}" destId="{AD0C3FBD-DAF2-4F5A-BDDC-BE108E07B458}" srcOrd="0" destOrd="0" presId="urn:microsoft.com/office/officeart/2005/8/layout/vList2"/>
    <dgm:cxn modelId="{95DB13CC-F04A-45F2-947D-092C28A11D56}" type="presOf" srcId="{469BE47C-CEF4-4D9F-B713-1294CB8B3D49}" destId="{022C7C6E-4276-43CA-829C-11AD6BCFCDB3}" srcOrd="0" destOrd="0" presId="urn:microsoft.com/office/officeart/2005/8/layout/vList2"/>
    <dgm:cxn modelId="{3B20694E-D1E0-4E70-B4DA-EBDEDA9C0BF2}" type="presParOf" srcId="{55D72EC0-0A02-4019-BE9F-B6B3BF34E29F}" destId="{D762530B-3163-4791-AB41-82FE547DA416}" srcOrd="0" destOrd="0" presId="urn:microsoft.com/office/officeart/2005/8/layout/vList2"/>
    <dgm:cxn modelId="{CADA1109-E417-4B8E-A40A-212A956FFCA7}" type="presParOf" srcId="{55D72EC0-0A02-4019-BE9F-B6B3BF34E29F}" destId="{E39178DA-63DC-4B36-A55A-1F0F52D6CD1A}" srcOrd="1" destOrd="0" presId="urn:microsoft.com/office/officeart/2005/8/layout/vList2"/>
    <dgm:cxn modelId="{423D46AA-8B04-4DE4-9891-E93F034FBBA3}" type="presParOf" srcId="{55D72EC0-0A02-4019-BE9F-B6B3BF34E29F}" destId="{AD0C3FBD-DAF2-4F5A-BDDC-BE108E07B458}" srcOrd="2" destOrd="0" presId="urn:microsoft.com/office/officeart/2005/8/layout/vList2"/>
    <dgm:cxn modelId="{CED4E6FA-36DE-4A06-B98C-AA6CFA57C8D8}" type="presParOf" srcId="{55D72EC0-0A02-4019-BE9F-B6B3BF34E29F}" destId="{18E991C8-A8D6-4BB2-9195-CBE0E0D5D8A3}" srcOrd="3" destOrd="0" presId="urn:microsoft.com/office/officeart/2005/8/layout/vList2"/>
    <dgm:cxn modelId="{3A465857-5D85-4FE3-960D-E4BC4B6B43C8}" type="presParOf" srcId="{55D72EC0-0A02-4019-BE9F-B6B3BF34E29F}" destId="{FD821FE6-77A8-48F7-B7B4-7E50FC73E949}" srcOrd="4" destOrd="0" presId="urn:microsoft.com/office/officeart/2005/8/layout/vList2"/>
    <dgm:cxn modelId="{0D2FE14E-70D5-4E37-8914-918F4AD444D1}" type="presParOf" srcId="{55D72EC0-0A02-4019-BE9F-B6B3BF34E29F}" destId="{D40A98AD-D44A-46ED-ADB0-64D695A659D7}" srcOrd="5" destOrd="0" presId="urn:microsoft.com/office/officeart/2005/8/layout/vList2"/>
    <dgm:cxn modelId="{10519EB2-4D47-4CCF-95E8-264CBCCCA00F}" type="presParOf" srcId="{55D72EC0-0A02-4019-BE9F-B6B3BF34E29F}" destId="{022C7C6E-4276-43CA-829C-11AD6BCFCDB3}" srcOrd="6" destOrd="0" presId="urn:microsoft.com/office/officeart/2005/8/layout/vList2"/>
    <dgm:cxn modelId="{850F97D6-71E0-47F9-B167-0B37764F20AF}" type="presParOf" srcId="{55D72EC0-0A02-4019-BE9F-B6B3BF34E29F}" destId="{6B5143CB-DDDD-4F1A-B02E-7B97F7FEC87D}" srcOrd="7" destOrd="0" presId="urn:microsoft.com/office/officeart/2005/8/layout/vList2"/>
    <dgm:cxn modelId="{393577A9-1DD1-49D9-A19D-EEB42BB220D3}" type="presParOf" srcId="{55D72EC0-0A02-4019-BE9F-B6B3BF34E29F}" destId="{F1405D83-4A85-47CB-A44A-156359236B1C}" srcOrd="8" destOrd="0" presId="urn:microsoft.com/office/officeart/2005/8/layout/vList2"/>
    <dgm:cxn modelId="{2BE79627-4805-48B1-A88F-AFCFE34C4922}" type="presParOf" srcId="{55D72EC0-0A02-4019-BE9F-B6B3BF34E29F}" destId="{99D8EDBD-E8FB-4B86-9931-4F479CCA740A}" srcOrd="9" destOrd="0" presId="urn:microsoft.com/office/officeart/2005/8/layout/vList2"/>
    <dgm:cxn modelId="{631760EB-B573-488C-8F30-E94E8F087EE4}" type="presParOf" srcId="{55D72EC0-0A02-4019-BE9F-B6B3BF34E29F}" destId="{BC394FC7-412E-4769-8D0A-D8842415710F}"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03D322-F9C7-47BC-AE02-B975D3109AEF}" type="doc">
      <dgm:prSet loTypeId="urn:microsoft.com/office/officeart/2018/2/layout/IconVerticalSolidList" loCatId="icon" qsTypeId="urn:microsoft.com/office/officeart/2005/8/quickstyle/simple1" qsCatId="simple" csTypeId="urn:microsoft.com/office/officeart/2005/8/colors/accent2_1" csCatId="accent2" phldr="1"/>
      <dgm:spPr/>
      <dgm:t>
        <a:bodyPr/>
        <a:lstStyle/>
        <a:p>
          <a:endParaRPr lang="en-US"/>
        </a:p>
      </dgm:t>
    </dgm:pt>
    <dgm:pt modelId="{38E0C0ED-63A6-4142-AD24-89731EE6DFCE}">
      <dgm:prSet/>
      <dgm:spPr/>
      <dgm:t>
        <a:bodyPr/>
        <a:lstStyle/>
        <a:p>
          <a:pPr>
            <a:lnSpc>
              <a:spcPct val="100000"/>
            </a:lnSpc>
          </a:pPr>
          <a:r>
            <a:rPr lang="en-US"/>
            <a:t>Τα πολυμέσα μπορούν να ενισχύσουν σημαντικά τις δραστηριότητες μέσα στην τάξη, δημιουργώντας ένα πιο δυναμικό μαθησιακό περιβάλλον.</a:t>
          </a:r>
        </a:p>
      </dgm:t>
    </dgm:pt>
    <dgm:pt modelId="{4CE61C43-BDF7-418C-9306-716B3D243137}" type="parTrans" cxnId="{5F134494-57F6-4894-87DD-C478D66B5C94}">
      <dgm:prSet/>
      <dgm:spPr/>
      <dgm:t>
        <a:bodyPr/>
        <a:lstStyle/>
        <a:p>
          <a:endParaRPr lang="en-US"/>
        </a:p>
      </dgm:t>
    </dgm:pt>
    <dgm:pt modelId="{E46ADD4E-CB10-4333-A85A-89B442D0B6D1}" type="sibTrans" cxnId="{5F134494-57F6-4894-87DD-C478D66B5C94}">
      <dgm:prSet/>
      <dgm:spPr/>
      <dgm:t>
        <a:bodyPr/>
        <a:lstStyle/>
        <a:p>
          <a:endParaRPr lang="en-US"/>
        </a:p>
      </dgm:t>
    </dgm:pt>
    <dgm:pt modelId="{3D2BFEAF-5396-4E94-9781-CE91BEA29B60}">
      <dgm:prSet/>
      <dgm:spPr/>
      <dgm:t>
        <a:bodyPr/>
        <a:lstStyle/>
        <a:p>
          <a:pPr>
            <a:lnSpc>
              <a:spcPct val="100000"/>
            </a:lnSpc>
          </a:pPr>
          <a:r>
            <a:rPr lang="en-US" dirty="0"/>
            <a:t>Η ενσωμάτωση στοιχείων όπως διαδραστικές παρουσιάσεις και αναλύσεις βίντεο ενθαρρύνει τη συμμετοχή και τη δέσμευση των μαθητών. Η μέθοδος αυτή επιτρέπει στους εκπαιδευτικούς να αποσαφηνίζουν σύνθετες έννοιες με τη χρήση οπτικών βοηθημάτων, προωθώντας τη βαθύτερη κατανόηση.</a:t>
          </a:r>
        </a:p>
      </dgm:t>
    </dgm:pt>
    <dgm:pt modelId="{CFE4D637-7574-4297-903D-1356B5BB0C8C}" type="parTrans" cxnId="{5674CFF3-D4C1-4D12-9385-33791FEF7FD1}">
      <dgm:prSet/>
      <dgm:spPr/>
      <dgm:t>
        <a:bodyPr/>
        <a:lstStyle/>
        <a:p>
          <a:endParaRPr lang="en-US"/>
        </a:p>
      </dgm:t>
    </dgm:pt>
    <dgm:pt modelId="{CFAAA0A1-99CF-4986-80E9-908DF3E11EF5}" type="sibTrans" cxnId="{5674CFF3-D4C1-4D12-9385-33791FEF7FD1}">
      <dgm:prSet/>
      <dgm:spPr/>
      <dgm:t>
        <a:bodyPr/>
        <a:lstStyle/>
        <a:p>
          <a:endParaRPr lang="en-US"/>
        </a:p>
      </dgm:t>
    </dgm:pt>
    <dgm:pt modelId="{A7B60B7B-ED55-4CD1-84F9-87B21FE5C585}">
      <dgm:prSet/>
      <dgm:spPr/>
      <dgm:t>
        <a:bodyPr/>
        <a:lstStyle/>
        <a:p>
          <a:pPr>
            <a:lnSpc>
              <a:spcPct val="100000"/>
            </a:lnSpc>
          </a:pPr>
          <a:r>
            <a:rPr lang="en-US" dirty="0"/>
            <a:t>Επιπλέον, το περιεχόμενο πολυμέσων διευκολύνει τις συζητήσεις και παρέχει ευκαιρίες πρακτικής μάθησης, καθιστώντας τα μαθήματα πιο διαδραστικά και υποστηρικτικά. </a:t>
          </a:r>
        </a:p>
      </dgm:t>
    </dgm:pt>
    <dgm:pt modelId="{7F445D04-8BE6-4686-8411-006ECEF55ABD}" type="parTrans" cxnId="{919A2FCE-7EA7-4F63-86D4-6015861FC995}">
      <dgm:prSet/>
      <dgm:spPr/>
      <dgm:t>
        <a:bodyPr/>
        <a:lstStyle/>
        <a:p>
          <a:endParaRPr lang="en-US"/>
        </a:p>
      </dgm:t>
    </dgm:pt>
    <dgm:pt modelId="{2BF22CF9-9ACA-4865-936B-605B89F47686}" type="sibTrans" cxnId="{919A2FCE-7EA7-4F63-86D4-6015861FC995}">
      <dgm:prSet/>
      <dgm:spPr/>
      <dgm:t>
        <a:bodyPr/>
        <a:lstStyle/>
        <a:p>
          <a:endParaRPr lang="en-US"/>
        </a:p>
      </dgm:t>
    </dgm:pt>
    <dgm:pt modelId="{54BBDEAF-D455-46B7-8A41-CC42F2BDC16E}" type="pres">
      <dgm:prSet presAssocID="{B603D322-F9C7-47BC-AE02-B975D3109AEF}" presName="root" presStyleCnt="0">
        <dgm:presLayoutVars>
          <dgm:dir/>
          <dgm:resizeHandles val="exact"/>
        </dgm:presLayoutVars>
      </dgm:prSet>
      <dgm:spPr/>
    </dgm:pt>
    <dgm:pt modelId="{1C9544E6-A1F0-4A1A-B5D2-26EE3A67035D}" type="pres">
      <dgm:prSet presAssocID="{38E0C0ED-63A6-4142-AD24-89731EE6DFCE}" presName="compNode" presStyleCnt="0"/>
      <dgm:spPr/>
    </dgm:pt>
    <dgm:pt modelId="{D125DE41-41A4-4921-979D-BA92A939085F}" type="pres">
      <dgm:prSet presAssocID="{38E0C0ED-63A6-4142-AD24-89731EE6DFCE}" presName="bgRect" presStyleLbl="bgShp" presStyleIdx="0" presStyleCnt="3"/>
      <dgm:spPr/>
    </dgm:pt>
    <dgm:pt modelId="{B14B263C-7A25-4B8F-B759-A2D621B22B9A}" type="pres">
      <dgm:prSet presAssocID="{38E0C0ED-63A6-4142-AD24-89731EE6DFCE}"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pper board"/>
        </a:ext>
      </dgm:extLst>
    </dgm:pt>
    <dgm:pt modelId="{EF570450-B540-45E9-983B-FFA12F9EDBFA}" type="pres">
      <dgm:prSet presAssocID="{38E0C0ED-63A6-4142-AD24-89731EE6DFCE}" presName="spaceRect" presStyleCnt="0"/>
      <dgm:spPr/>
    </dgm:pt>
    <dgm:pt modelId="{119D6604-EB8E-45E0-8B8F-41C552B906B1}" type="pres">
      <dgm:prSet presAssocID="{38E0C0ED-63A6-4142-AD24-89731EE6DFCE}" presName="parTx" presStyleLbl="revTx" presStyleIdx="0" presStyleCnt="3">
        <dgm:presLayoutVars>
          <dgm:chMax val="0"/>
          <dgm:chPref val="0"/>
        </dgm:presLayoutVars>
      </dgm:prSet>
      <dgm:spPr/>
    </dgm:pt>
    <dgm:pt modelId="{D9B080DB-120B-455C-BE09-E5D51239B099}" type="pres">
      <dgm:prSet presAssocID="{E46ADD4E-CB10-4333-A85A-89B442D0B6D1}" presName="sibTrans" presStyleCnt="0"/>
      <dgm:spPr/>
    </dgm:pt>
    <dgm:pt modelId="{F705AA67-43ED-407F-8F97-B417D5D18AA7}" type="pres">
      <dgm:prSet presAssocID="{3D2BFEAF-5396-4E94-9781-CE91BEA29B60}" presName="compNode" presStyleCnt="0"/>
      <dgm:spPr/>
    </dgm:pt>
    <dgm:pt modelId="{3A366F21-784E-456F-AEFC-4A4CDDBE7BE6}" type="pres">
      <dgm:prSet presAssocID="{3D2BFEAF-5396-4E94-9781-CE91BEA29B60}" presName="bgRect" presStyleLbl="bgShp" presStyleIdx="1" presStyleCnt="3"/>
      <dgm:spPr/>
    </dgm:pt>
    <dgm:pt modelId="{0B2CF0C8-F621-4B35-B994-E67691BF743C}" type="pres">
      <dgm:prSet presAssocID="{3D2BFEAF-5396-4E94-9781-CE91BEA29B60}" presName="iconRect" presStyleLbl="node1" presStyleIdx="1" presStyleCnt="3"/>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33F19347-1678-45AA-A0EB-CE9C1822EA5C}" type="pres">
      <dgm:prSet presAssocID="{3D2BFEAF-5396-4E94-9781-CE91BEA29B60}" presName="spaceRect" presStyleCnt="0"/>
      <dgm:spPr/>
    </dgm:pt>
    <dgm:pt modelId="{B5B9D0D7-A51F-44AC-B729-0C512BE55162}" type="pres">
      <dgm:prSet presAssocID="{3D2BFEAF-5396-4E94-9781-CE91BEA29B60}" presName="parTx" presStyleLbl="revTx" presStyleIdx="1" presStyleCnt="3">
        <dgm:presLayoutVars>
          <dgm:chMax val="0"/>
          <dgm:chPref val="0"/>
        </dgm:presLayoutVars>
      </dgm:prSet>
      <dgm:spPr/>
    </dgm:pt>
    <dgm:pt modelId="{AA77E6B8-8664-4945-81AE-D2A0EB894E5D}" type="pres">
      <dgm:prSet presAssocID="{CFAAA0A1-99CF-4986-80E9-908DF3E11EF5}" presName="sibTrans" presStyleCnt="0"/>
      <dgm:spPr/>
    </dgm:pt>
    <dgm:pt modelId="{E25E080A-1993-41FE-8372-FEE3995A5384}" type="pres">
      <dgm:prSet presAssocID="{A7B60B7B-ED55-4CD1-84F9-87B21FE5C585}" presName="compNode" presStyleCnt="0"/>
      <dgm:spPr/>
    </dgm:pt>
    <dgm:pt modelId="{D8932445-21E2-4A2C-9387-03C871C63E5E}" type="pres">
      <dgm:prSet presAssocID="{A7B60B7B-ED55-4CD1-84F9-87B21FE5C585}" presName="bgRect" presStyleLbl="bgShp" presStyleIdx="2" presStyleCnt="3" custLinFactNeighborX="-8861" custLinFactNeighborY="14237"/>
      <dgm:spPr/>
    </dgm:pt>
    <dgm:pt modelId="{7411402B-F04B-4481-BC6D-99B69E62B58C}" type="pres">
      <dgm:prSet presAssocID="{A7B60B7B-ED55-4CD1-84F9-87B21FE5C585}"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lackboard"/>
        </a:ext>
      </dgm:extLst>
    </dgm:pt>
    <dgm:pt modelId="{7F9E9FCA-3AB6-477F-A852-18AD399F05B2}" type="pres">
      <dgm:prSet presAssocID="{A7B60B7B-ED55-4CD1-84F9-87B21FE5C585}" presName="spaceRect" presStyleCnt="0"/>
      <dgm:spPr/>
    </dgm:pt>
    <dgm:pt modelId="{4E24F197-9BD6-47EC-84BC-E937893545C2}" type="pres">
      <dgm:prSet presAssocID="{A7B60B7B-ED55-4CD1-84F9-87B21FE5C585}" presName="parTx" presStyleLbl="revTx" presStyleIdx="2" presStyleCnt="3">
        <dgm:presLayoutVars>
          <dgm:chMax val="0"/>
          <dgm:chPref val="0"/>
        </dgm:presLayoutVars>
      </dgm:prSet>
      <dgm:spPr/>
    </dgm:pt>
  </dgm:ptLst>
  <dgm:cxnLst>
    <dgm:cxn modelId="{2666C23F-295E-4F52-9142-74F79B762255}" type="presOf" srcId="{A7B60B7B-ED55-4CD1-84F9-87B21FE5C585}" destId="{4E24F197-9BD6-47EC-84BC-E937893545C2}" srcOrd="0" destOrd="0" presId="urn:microsoft.com/office/officeart/2018/2/layout/IconVerticalSolidList"/>
    <dgm:cxn modelId="{14008445-EEA4-43C8-9215-0DDC0F5E16C7}" type="presOf" srcId="{3D2BFEAF-5396-4E94-9781-CE91BEA29B60}" destId="{B5B9D0D7-A51F-44AC-B729-0C512BE55162}" srcOrd="0" destOrd="0" presId="urn:microsoft.com/office/officeart/2018/2/layout/IconVerticalSolidList"/>
    <dgm:cxn modelId="{15559784-78EA-4CF8-B2FF-1C8B9A328BC8}" type="presOf" srcId="{B603D322-F9C7-47BC-AE02-B975D3109AEF}" destId="{54BBDEAF-D455-46B7-8A41-CC42F2BDC16E}" srcOrd="0" destOrd="0" presId="urn:microsoft.com/office/officeart/2018/2/layout/IconVerticalSolidList"/>
    <dgm:cxn modelId="{40C05E8E-E4E6-4B12-B1D2-8F578A5FEFB3}" type="presOf" srcId="{38E0C0ED-63A6-4142-AD24-89731EE6DFCE}" destId="{119D6604-EB8E-45E0-8B8F-41C552B906B1}" srcOrd="0" destOrd="0" presId="urn:microsoft.com/office/officeart/2018/2/layout/IconVerticalSolidList"/>
    <dgm:cxn modelId="{5F134494-57F6-4894-87DD-C478D66B5C94}" srcId="{B603D322-F9C7-47BC-AE02-B975D3109AEF}" destId="{38E0C0ED-63A6-4142-AD24-89731EE6DFCE}" srcOrd="0" destOrd="0" parTransId="{4CE61C43-BDF7-418C-9306-716B3D243137}" sibTransId="{E46ADD4E-CB10-4333-A85A-89B442D0B6D1}"/>
    <dgm:cxn modelId="{919A2FCE-7EA7-4F63-86D4-6015861FC995}" srcId="{B603D322-F9C7-47BC-AE02-B975D3109AEF}" destId="{A7B60B7B-ED55-4CD1-84F9-87B21FE5C585}" srcOrd="2" destOrd="0" parTransId="{7F445D04-8BE6-4686-8411-006ECEF55ABD}" sibTransId="{2BF22CF9-9ACA-4865-936B-605B89F47686}"/>
    <dgm:cxn modelId="{5674CFF3-D4C1-4D12-9385-33791FEF7FD1}" srcId="{B603D322-F9C7-47BC-AE02-B975D3109AEF}" destId="{3D2BFEAF-5396-4E94-9781-CE91BEA29B60}" srcOrd="1" destOrd="0" parTransId="{CFE4D637-7574-4297-903D-1356B5BB0C8C}" sibTransId="{CFAAA0A1-99CF-4986-80E9-908DF3E11EF5}"/>
    <dgm:cxn modelId="{A0811DE8-9F30-45D5-9DEA-4193ABF3C4C7}" type="presParOf" srcId="{54BBDEAF-D455-46B7-8A41-CC42F2BDC16E}" destId="{1C9544E6-A1F0-4A1A-B5D2-26EE3A67035D}" srcOrd="0" destOrd="0" presId="urn:microsoft.com/office/officeart/2018/2/layout/IconVerticalSolidList"/>
    <dgm:cxn modelId="{77CA080F-0334-4D7F-B9A2-04C22B0C2A30}" type="presParOf" srcId="{1C9544E6-A1F0-4A1A-B5D2-26EE3A67035D}" destId="{D125DE41-41A4-4921-979D-BA92A939085F}" srcOrd="0" destOrd="0" presId="urn:microsoft.com/office/officeart/2018/2/layout/IconVerticalSolidList"/>
    <dgm:cxn modelId="{62B6FDDB-850F-4FBB-B202-D9EC9F443E44}" type="presParOf" srcId="{1C9544E6-A1F0-4A1A-B5D2-26EE3A67035D}" destId="{B14B263C-7A25-4B8F-B759-A2D621B22B9A}" srcOrd="1" destOrd="0" presId="urn:microsoft.com/office/officeart/2018/2/layout/IconVerticalSolidList"/>
    <dgm:cxn modelId="{1A0AA03D-6579-46A8-A6AE-E4F281472364}" type="presParOf" srcId="{1C9544E6-A1F0-4A1A-B5D2-26EE3A67035D}" destId="{EF570450-B540-45E9-983B-FFA12F9EDBFA}" srcOrd="2" destOrd="0" presId="urn:microsoft.com/office/officeart/2018/2/layout/IconVerticalSolidList"/>
    <dgm:cxn modelId="{EE2DC97A-C845-4156-8D28-4EC073ECD508}" type="presParOf" srcId="{1C9544E6-A1F0-4A1A-B5D2-26EE3A67035D}" destId="{119D6604-EB8E-45E0-8B8F-41C552B906B1}" srcOrd="3" destOrd="0" presId="urn:microsoft.com/office/officeart/2018/2/layout/IconVerticalSolidList"/>
    <dgm:cxn modelId="{FD6AEC03-CF86-44DE-A6D4-502011A3970F}" type="presParOf" srcId="{54BBDEAF-D455-46B7-8A41-CC42F2BDC16E}" destId="{D9B080DB-120B-455C-BE09-E5D51239B099}" srcOrd="1" destOrd="0" presId="urn:microsoft.com/office/officeart/2018/2/layout/IconVerticalSolidList"/>
    <dgm:cxn modelId="{BBAAAD31-9747-4035-9D85-EDD72A503FD0}" type="presParOf" srcId="{54BBDEAF-D455-46B7-8A41-CC42F2BDC16E}" destId="{F705AA67-43ED-407F-8F97-B417D5D18AA7}" srcOrd="2" destOrd="0" presId="urn:microsoft.com/office/officeart/2018/2/layout/IconVerticalSolidList"/>
    <dgm:cxn modelId="{94F06B50-7A55-47C7-9F75-C3815908C934}" type="presParOf" srcId="{F705AA67-43ED-407F-8F97-B417D5D18AA7}" destId="{3A366F21-784E-456F-AEFC-4A4CDDBE7BE6}" srcOrd="0" destOrd="0" presId="urn:microsoft.com/office/officeart/2018/2/layout/IconVerticalSolidList"/>
    <dgm:cxn modelId="{B9B22BDE-A102-4F0E-AE3E-460D424CBBF8}" type="presParOf" srcId="{F705AA67-43ED-407F-8F97-B417D5D18AA7}" destId="{0B2CF0C8-F621-4B35-B994-E67691BF743C}" srcOrd="1" destOrd="0" presId="urn:microsoft.com/office/officeart/2018/2/layout/IconVerticalSolidList"/>
    <dgm:cxn modelId="{BAB0E305-28B0-4B9C-BAF3-7E0824D205C7}" type="presParOf" srcId="{F705AA67-43ED-407F-8F97-B417D5D18AA7}" destId="{33F19347-1678-45AA-A0EB-CE9C1822EA5C}" srcOrd="2" destOrd="0" presId="urn:microsoft.com/office/officeart/2018/2/layout/IconVerticalSolidList"/>
    <dgm:cxn modelId="{55A10C87-01CA-474A-B0B6-FB855760C2DE}" type="presParOf" srcId="{F705AA67-43ED-407F-8F97-B417D5D18AA7}" destId="{B5B9D0D7-A51F-44AC-B729-0C512BE55162}" srcOrd="3" destOrd="0" presId="urn:microsoft.com/office/officeart/2018/2/layout/IconVerticalSolidList"/>
    <dgm:cxn modelId="{3D347F1E-273F-4D31-879C-E49A96B0BCC2}" type="presParOf" srcId="{54BBDEAF-D455-46B7-8A41-CC42F2BDC16E}" destId="{AA77E6B8-8664-4945-81AE-D2A0EB894E5D}" srcOrd="3" destOrd="0" presId="urn:microsoft.com/office/officeart/2018/2/layout/IconVerticalSolidList"/>
    <dgm:cxn modelId="{92FBC314-8AB1-4690-B619-8F44747865FE}" type="presParOf" srcId="{54BBDEAF-D455-46B7-8A41-CC42F2BDC16E}" destId="{E25E080A-1993-41FE-8372-FEE3995A5384}" srcOrd="4" destOrd="0" presId="urn:microsoft.com/office/officeart/2018/2/layout/IconVerticalSolidList"/>
    <dgm:cxn modelId="{7DFEE4F6-EA66-4077-9FBB-C42A952433E3}" type="presParOf" srcId="{E25E080A-1993-41FE-8372-FEE3995A5384}" destId="{D8932445-21E2-4A2C-9387-03C871C63E5E}" srcOrd="0" destOrd="0" presId="urn:microsoft.com/office/officeart/2018/2/layout/IconVerticalSolidList"/>
    <dgm:cxn modelId="{C2FB838F-A61E-45A9-BC2A-07F638F95DDB}" type="presParOf" srcId="{E25E080A-1993-41FE-8372-FEE3995A5384}" destId="{7411402B-F04B-4481-BC6D-99B69E62B58C}" srcOrd="1" destOrd="0" presId="urn:microsoft.com/office/officeart/2018/2/layout/IconVerticalSolidList"/>
    <dgm:cxn modelId="{6A393352-AA43-4EC9-9CBE-902CB3E6CC5F}" type="presParOf" srcId="{E25E080A-1993-41FE-8372-FEE3995A5384}" destId="{7F9E9FCA-3AB6-477F-A852-18AD399F05B2}" srcOrd="2" destOrd="0" presId="urn:microsoft.com/office/officeart/2018/2/layout/IconVerticalSolidList"/>
    <dgm:cxn modelId="{AAF8F3F8-B965-4072-B428-5F6421E3EE18}" type="presParOf" srcId="{E25E080A-1993-41FE-8372-FEE3995A5384}" destId="{4E24F197-9BD6-47EC-84BC-E937893545C2}"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97B4D7-165F-4E0F-9A0C-BF6522587DF1}" type="doc">
      <dgm:prSet loTypeId="urn:microsoft.com/office/officeart/2018/2/layout/IconCircleList" loCatId="icon" qsTypeId="urn:microsoft.com/office/officeart/2005/8/quickstyle/simple1" qsCatId="simple" csTypeId="urn:microsoft.com/office/officeart/2005/8/colors/accent2_1" csCatId="accent2" phldr="1"/>
      <dgm:spPr/>
      <dgm:t>
        <a:bodyPr/>
        <a:lstStyle/>
        <a:p>
          <a:endParaRPr lang="en-US"/>
        </a:p>
      </dgm:t>
    </dgm:pt>
    <dgm:pt modelId="{80F8D7BB-6FC6-4E8C-B011-BA866889ADB0}">
      <dgm:prSet custT="1"/>
      <dgm:spPr/>
      <dgm:t>
        <a:bodyPr/>
        <a:lstStyle/>
        <a:p>
          <a:pPr>
            <a:lnSpc>
              <a:spcPct val="100000"/>
            </a:lnSpc>
          </a:pPr>
          <a:r>
            <a:rPr lang="en-BE" sz="1100" dirty="0"/>
            <a:t>Τα πολυμέσα μπορούν να ενισχύσουν τις δραστηριότητες μέσα στην τάξη, μεταμορφώνοντας το περιβάλλον της τάξης.</a:t>
          </a:r>
          <a:endParaRPr lang="en-US" sz="1100" dirty="0"/>
        </a:p>
      </dgm:t>
    </dgm:pt>
    <dgm:pt modelId="{8CD568C4-586D-4E52-B206-2EE8D6BCE603}" type="parTrans" cxnId="{6272D004-0044-4C01-8897-FF22509A8FDC}">
      <dgm:prSet/>
      <dgm:spPr/>
      <dgm:t>
        <a:bodyPr/>
        <a:lstStyle/>
        <a:p>
          <a:endParaRPr lang="en-US" sz="2000"/>
        </a:p>
      </dgm:t>
    </dgm:pt>
    <dgm:pt modelId="{276F5DC8-4F1B-46B6-AF5C-B1B637F81A7F}" type="sibTrans" cxnId="{6272D004-0044-4C01-8897-FF22509A8FDC}">
      <dgm:prSet/>
      <dgm:spPr/>
      <dgm:t>
        <a:bodyPr/>
        <a:lstStyle/>
        <a:p>
          <a:pPr>
            <a:lnSpc>
              <a:spcPct val="100000"/>
            </a:lnSpc>
          </a:pPr>
          <a:endParaRPr lang="en-US" sz="2000"/>
        </a:p>
      </dgm:t>
    </dgm:pt>
    <dgm:pt modelId="{34D6A914-676C-45F0-80E6-832F613416EB}">
      <dgm:prSet custT="1"/>
      <dgm:spPr/>
      <dgm:t>
        <a:bodyPr/>
        <a:lstStyle/>
        <a:p>
          <a:pPr>
            <a:lnSpc>
              <a:spcPct val="100000"/>
            </a:lnSpc>
          </a:pPr>
          <a:r>
            <a:rPr lang="en-BE" sz="1200"/>
            <a:t>Η ενσωμάτωση διαδραστικών παρουσιάσεων και αναλύσεων βίντεο ενθαρρύνει τη συμμετοχή και την εμπλοκή των μαθητών.</a:t>
          </a:r>
          <a:endParaRPr lang="en-US" sz="1200"/>
        </a:p>
      </dgm:t>
    </dgm:pt>
    <dgm:pt modelId="{3DD501E1-985F-4774-AFE6-7813231E2F08}" type="parTrans" cxnId="{17A42C51-7EDE-4A88-A502-C606189165FA}">
      <dgm:prSet/>
      <dgm:spPr/>
      <dgm:t>
        <a:bodyPr/>
        <a:lstStyle/>
        <a:p>
          <a:endParaRPr lang="en-US" sz="2000"/>
        </a:p>
      </dgm:t>
    </dgm:pt>
    <dgm:pt modelId="{42DC8F53-9C50-4809-818C-F5735076F1EF}" type="sibTrans" cxnId="{17A42C51-7EDE-4A88-A502-C606189165FA}">
      <dgm:prSet/>
      <dgm:spPr/>
      <dgm:t>
        <a:bodyPr/>
        <a:lstStyle/>
        <a:p>
          <a:pPr>
            <a:lnSpc>
              <a:spcPct val="100000"/>
            </a:lnSpc>
          </a:pPr>
          <a:endParaRPr lang="en-US" sz="2000"/>
        </a:p>
      </dgm:t>
    </dgm:pt>
    <dgm:pt modelId="{E36D6AE2-5DE9-4312-B004-A7D8485FBD65}">
      <dgm:prSet custT="1"/>
      <dgm:spPr/>
      <dgm:t>
        <a:bodyPr/>
        <a:lstStyle/>
        <a:p>
          <a:pPr>
            <a:lnSpc>
              <a:spcPct val="100000"/>
            </a:lnSpc>
          </a:pPr>
          <a:r>
            <a:rPr lang="en-BE" sz="1100" dirty="0"/>
            <a:t>Αυτή η προσέγγιση βοηθά τους εκπαιδευτικούς να αποσαφηνίσουν πολύπλοκες έννοιες με τη χρήση οπτικών βοηθημάτων, καθιστώντας τα μαθήματα πιο κατανοητά.</a:t>
          </a:r>
          <a:endParaRPr lang="en-US" sz="1100" dirty="0"/>
        </a:p>
      </dgm:t>
    </dgm:pt>
    <dgm:pt modelId="{BE11EEEC-EDFC-4CF0-A3EB-3C877BD47E17}" type="parTrans" cxnId="{7A72EC17-77BA-4162-94EB-6A6826907F60}">
      <dgm:prSet/>
      <dgm:spPr/>
      <dgm:t>
        <a:bodyPr/>
        <a:lstStyle/>
        <a:p>
          <a:endParaRPr lang="en-US" sz="2000"/>
        </a:p>
      </dgm:t>
    </dgm:pt>
    <dgm:pt modelId="{BE93896D-63BC-41E2-AB27-E36A2437AE94}" type="sibTrans" cxnId="{7A72EC17-77BA-4162-94EB-6A6826907F60}">
      <dgm:prSet/>
      <dgm:spPr/>
      <dgm:t>
        <a:bodyPr/>
        <a:lstStyle/>
        <a:p>
          <a:pPr>
            <a:lnSpc>
              <a:spcPct val="100000"/>
            </a:lnSpc>
          </a:pPr>
          <a:endParaRPr lang="en-US" sz="2000"/>
        </a:p>
      </dgm:t>
    </dgm:pt>
    <dgm:pt modelId="{4B83E69F-9D88-4984-AE53-5B57B13366A3}">
      <dgm:prSet custT="1"/>
      <dgm:spPr/>
      <dgm:t>
        <a:bodyPr/>
        <a:lstStyle/>
        <a:p>
          <a:pPr>
            <a:lnSpc>
              <a:spcPct val="100000"/>
            </a:lnSpc>
          </a:pPr>
          <a:r>
            <a:rPr lang="en-BE" sz="1200" dirty="0"/>
            <a:t>Τα πολυμέσα ενισχύουν τις συζητήσεις και παρέχουν ευκαιρίες πρακτικής μάθησης, εμβαθύνοντας στην κατανόηση των μαθητών.</a:t>
          </a:r>
          <a:endParaRPr lang="en-US" sz="1200" dirty="0"/>
        </a:p>
      </dgm:t>
    </dgm:pt>
    <dgm:pt modelId="{E09DF3F1-2D6F-48B9-B8F1-C9A41C8AA6BF}" type="parTrans" cxnId="{F790E234-5993-484F-BD2E-46647A8EA090}">
      <dgm:prSet/>
      <dgm:spPr/>
      <dgm:t>
        <a:bodyPr/>
        <a:lstStyle/>
        <a:p>
          <a:endParaRPr lang="en-US" sz="2000"/>
        </a:p>
      </dgm:t>
    </dgm:pt>
    <dgm:pt modelId="{688A292A-F199-4F7B-A944-BDE7DE7A9722}" type="sibTrans" cxnId="{F790E234-5993-484F-BD2E-46647A8EA090}">
      <dgm:prSet/>
      <dgm:spPr/>
      <dgm:t>
        <a:bodyPr/>
        <a:lstStyle/>
        <a:p>
          <a:pPr>
            <a:lnSpc>
              <a:spcPct val="100000"/>
            </a:lnSpc>
          </a:pPr>
          <a:endParaRPr lang="en-US" sz="2000"/>
        </a:p>
      </dgm:t>
    </dgm:pt>
    <dgm:pt modelId="{71AD80F5-25BA-42A2-8312-E39308FE71F8}">
      <dgm:prSet custT="1"/>
      <dgm:spPr/>
      <dgm:t>
        <a:bodyPr/>
        <a:lstStyle/>
        <a:p>
          <a:pPr>
            <a:lnSpc>
              <a:spcPct val="100000"/>
            </a:lnSpc>
          </a:pPr>
          <a:endParaRPr lang="el-GR" sz="1100" dirty="0"/>
        </a:p>
        <a:p>
          <a:pPr>
            <a:lnSpc>
              <a:spcPct val="100000"/>
            </a:lnSpc>
          </a:pPr>
          <a:r>
            <a:rPr lang="en-BE" sz="1100" dirty="0"/>
            <a:t>Με την αποτελεσματική αξιοποίηση των πολυμέσων, οι εκπαιδευτικοί μπορούν να δημιουργήσουν μια πιο διαδραστική και υποστηρικτική εμπειρία στην τάξη.</a:t>
          </a:r>
          <a:endParaRPr lang="en-US" sz="1100" dirty="0"/>
        </a:p>
      </dgm:t>
    </dgm:pt>
    <dgm:pt modelId="{64B1E523-6989-494C-858D-ABA6DD6FCFF6}" type="parTrans" cxnId="{5604D659-9B62-414E-B6C6-6CBB7389B075}">
      <dgm:prSet/>
      <dgm:spPr/>
      <dgm:t>
        <a:bodyPr/>
        <a:lstStyle/>
        <a:p>
          <a:endParaRPr lang="en-US" sz="2000"/>
        </a:p>
      </dgm:t>
    </dgm:pt>
    <dgm:pt modelId="{AAE81EAC-1A8D-4E4D-9A3B-B73931379318}" type="sibTrans" cxnId="{5604D659-9B62-414E-B6C6-6CBB7389B075}">
      <dgm:prSet/>
      <dgm:spPr/>
      <dgm:t>
        <a:bodyPr/>
        <a:lstStyle/>
        <a:p>
          <a:endParaRPr lang="en-US" sz="2000"/>
        </a:p>
      </dgm:t>
    </dgm:pt>
    <dgm:pt modelId="{E9E92B79-502A-4EBD-B7D8-C76A01659F48}" type="pres">
      <dgm:prSet presAssocID="{2097B4D7-165F-4E0F-9A0C-BF6522587DF1}" presName="root" presStyleCnt="0">
        <dgm:presLayoutVars>
          <dgm:dir/>
          <dgm:resizeHandles val="exact"/>
        </dgm:presLayoutVars>
      </dgm:prSet>
      <dgm:spPr/>
    </dgm:pt>
    <dgm:pt modelId="{22B11C3A-B210-4707-8F3A-6E869E7056C0}" type="pres">
      <dgm:prSet presAssocID="{2097B4D7-165F-4E0F-9A0C-BF6522587DF1}" presName="container" presStyleCnt="0">
        <dgm:presLayoutVars>
          <dgm:dir/>
          <dgm:resizeHandles val="exact"/>
        </dgm:presLayoutVars>
      </dgm:prSet>
      <dgm:spPr/>
    </dgm:pt>
    <dgm:pt modelId="{2F6D5238-67B1-4CA0-AC0E-C11B4A5B46B8}" type="pres">
      <dgm:prSet presAssocID="{80F8D7BB-6FC6-4E8C-B011-BA866889ADB0}" presName="compNode" presStyleCnt="0"/>
      <dgm:spPr/>
    </dgm:pt>
    <dgm:pt modelId="{2675CE06-2E7A-4355-B2C0-CD4BA914E428}" type="pres">
      <dgm:prSet presAssocID="{80F8D7BB-6FC6-4E8C-B011-BA866889ADB0}" presName="iconBgRect" presStyleLbl="bgShp" presStyleIdx="0" presStyleCnt="5"/>
      <dgm:spPr/>
    </dgm:pt>
    <dgm:pt modelId="{1D024AF1-8128-4828-9A89-F5D97B2C5E56}" type="pres">
      <dgm:prSet presAssocID="{80F8D7BB-6FC6-4E8C-B011-BA866889ADB0}"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ackboard"/>
        </a:ext>
      </dgm:extLst>
    </dgm:pt>
    <dgm:pt modelId="{C40F6423-EE9D-4C28-BEA8-4334C79ADC4A}" type="pres">
      <dgm:prSet presAssocID="{80F8D7BB-6FC6-4E8C-B011-BA866889ADB0}" presName="spaceRect" presStyleCnt="0"/>
      <dgm:spPr/>
    </dgm:pt>
    <dgm:pt modelId="{DCDDAEDC-52C5-463E-A4A4-ED64F45A0A17}" type="pres">
      <dgm:prSet presAssocID="{80F8D7BB-6FC6-4E8C-B011-BA866889ADB0}" presName="textRect" presStyleLbl="revTx" presStyleIdx="0" presStyleCnt="5">
        <dgm:presLayoutVars>
          <dgm:chMax val="1"/>
          <dgm:chPref val="1"/>
        </dgm:presLayoutVars>
      </dgm:prSet>
      <dgm:spPr/>
    </dgm:pt>
    <dgm:pt modelId="{762C32F5-D218-4721-B949-1A4209669879}" type="pres">
      <dgm:prSet presAssocID="{276F5DC8-4F1B-46B6-AF5C-B1B637F81A7F}" presName="sibTrans" presStyleLbl="sibTrans2D1" presStyleIdx="0" presStyleCnt="0"/>
      <dgm:spPr/>
    </dgm:pt>
    <dgm:pt modelId="{69848E55-0635-40F1-871F-FDB0FD32758F}" type="pres">
      <dgm:prSet presAssocID="{34D6A914-676C-45F0-80E6-832F613416EB}" presName="compNode" presStyleCnt="0"/>
      <dgm:spPr/>
    </dgm:pt>
    <dgm:pt modelId="{E6F21813-4E24-465B-8CC1-D7B06BDD56F7}" type="pres">
      <dgm:prSet presAssocID="{34D6A914-676C-45F0-80E6-832F613416EB}" presName="iconBgRect" presStyleLbl="bgShp" presStyleIdx="1" presStyleCnt="5"/>
      <dgm:spPr/>
    </dgm:pt>
    <dgm:pt modelId="{7C159B6B-EA7B-4317-A169-CBE9D9463FF4}" type="pres">
      <dgm:prSet presAssocID="{34D6A914-676C-45F0-80E6-832F613416EB}"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AD7B7B86-4961-44E0-8744-A16987ADA259}" type="pres">
      <dgm:prSet presAssocID="{34D6A914-676C-45F0-80E6-832F613416EB}" presName="spaceRect" presStyleCnt="0"/>
      <dgm:spPr/>
    </dgm:pt>
    <dgm:pt modelId="{B22D34B3-0AF1-4631-B906-DAD092D5BFB8}" type="pres">
      <dgm:prSet presAssocID="{34D6A914-676C-45F0-80E6-832F613416EB}" presName="textRect" presStyleLbl="revTx" presStyleIdx="1" presStyleCnt="5">
        <dgm:presLayoutVars>
          <dgm:chMax val="1"/>
          <dgm:chPref val="1"/>
        </dgm:presLayoutVars>
      </dgm:prSet>
      <dgm:spPr/>
    </dgm:pt>
    <dgm:pt modelId="{289712B4-2DFF-4566-B54A-4C7DF3F70475}" type="pres">
      <dgm:prSet presAssocID="{42DC8F53-9C50-4809-818C-F5735076F1EF}" presName="sibTrans" presStyleLbl="sibTrans2D1" presStyleIdx="0" presStyleCnt="0"/>
      <dgm:spPr/>
    </dgm:pt>
    <dgm:pt modelId="{82A017A9-F1DC-4998-B956-D9528E5F4C67}" type="pres">
      <dgm:prSet presAssocID="{E36D6AE2-5DE9-4312-B004-A7D8485FBD65}" presName="compNode" presStyleCnt="0"/>
      <dgm:spPr/>
    </dgm:pt>
    <dgm:pt modelId="{5C84742F-42A6-457A-86AF-5A9152F6C7C0}" type="pres">
      <dgm:prSet presAssocID="{E36D6AE2-5DE9-4312-B004-A7D8485FBD65}" presName="iconBgRect" presStyleLbl="bgShp" presStyleIdx="2" presStyleCnt="5"/>
      <dgm:spPr/>
    </dgm:pt>
    <dgm:pt modelId="{FA15311A-3D3B-4A61-A075-2F2E69631B5A}" type="pres">
      <dgm:prSet presAssocID="{E36D6AE2-5DE9-4312-B004-A7D8485FBD65}"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BB0B546A-BC2E-4404-9D1B-45149C48DE4E}" type="pres">
      <dgm:prSet presAssocID="{E36D6AE2-5DE9-4312-B004-A7D8485FBD65}" presName="spaceRect" presStyleCnt="0"/>
      <dgm:spPr/>
    </dgm:pt>
    <dgm:pt modelId="{BB34C93D-8846-4B33-8E07-0E6487D5D9FB}" type="pres">
      <dgm:prSet presAssocID="{E36D6AE2-5DE9-4312-B004-A7D8485FBD65}" presName="textRect" presStyleLbl="revTx" presStyleIdx="2" presStyleCnt="5">
        <dgm:presLayoutVars>
          <dgm:chMax val="1"/>
          <dgm:chPref val="1"/>
        </dgm:presLayoutVars>
      </dgm:prSet>
      <dgm:spPr/>
    </dgm:pt>
    <dgm:pt modelId="{B83B5DEA-6712-49BD-A9B9-AA4D6104659A}" type="pres">
      <dgm:prSet presAssocID="{BE93896D-63BC-41E2-AB27-E36A2437AE94}" presName="sibTrans" presStyleLbl="sibTrans2D1" presStyleIdx="0" presStyleCnt="0"/>
      <dgm:spPr/>
    </dgm:pt>
    <dgm:pt modelId="{62BEE461-586E-4206-9C22-E6D2CF7E66DC}" type="pres">
      <dgm:prSet presAssocID="{4B83E69F-9D88-4984-AE53-5B57B13366A3}" presName="compNode" presStyleCnt="0"/>
      <dgm:spPr/>
    </dgm:pt>
    <dgm:pt modelId="{0BEA1FA1-D445-4F7B-81FF-0B45967F415E}" type="pres">
      <dgm:prSet presAssocID="{4B83E69F-9D88-4984-AE53-5B57B13366A3}" presName="iconBgRect" presStyleLbl="bgShp" presStyleIdx="3" presStyleCnt="5"/>
      <dgm:spPr/>
    </dgm:pt>
    <dgm:pt modelId="{E66C5329-A4A3-4433-B60E-70DD404E3169}" type="pres">
      <dgm:prSet presAssocID="{4B83E69F-9D88-4984-AE53-5B57B13366A3}"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ard Room"/>
        </a:ext>
      </dgm:extLst>
    </dgm:pt>
    <dgm:pt modelId="{EABE24DB-0BE7-4829-9E61-9FE38F524221}" type="pres">
      <dgm:prSet presAssocID="{4B83E69F-9D88-4984-AE53-5B57B13366A3}" presName="spaceRect" presStyleCnt="0"/>
      <dgm:spPr/>
    </dgm:pt>
    <dgm:pt modelId="{1424C754-EB4C-47C6-B03C-6327323E0963}" type="pres">
      <dgm:prSet presAssocID="{4B83E69F-9D88-4984-AE53-5B57B13366A3}" presName="textRect" presStyleLbl="revTx" presStyleIdx="3" presStyleCnt="5" custLinFactNeighborX="1023" custLinFactNeighborY="21301">
        <dgm:presLayoutVars>
          <dgm:chMax val="1"/>
          <dgm:chPref val="1"/>
        </dgm:presLayoutVars>
      </dgm:prSet>
      <dgm:spPr/>
    </dgm:pt>
    <dgm:pt modelId="{FD3AD089-38C2-4021-A058-32D0679B4D07}" type="pres">
      <dgm:prSet presAssocID="{688A292A-F199-4F7B-A944-BDE7DE7A9722}" presName="sibTrans" presStyleLbl="sibTrans2D1" presStyleIdx="0" presStyleCnt="0"/>
      <dgm:spPr/>
    </dgm:pt>
    <dgm:pt modelId="{134B116C-ED0F-4AB3-A88D-481489273E23}" type="pres">
      <dgm:prSet presAssocID="{71AD80F5-25BA-42A2-8312-E39308FE71F8}" presName="compNode" presStyleCnt="0"/>
      <dgm:spPr/>
    </dgm:pt>
    <dgm:pt modelId="{9D077F9F-6FAC-4122-AB69-95B787AAA962}" type="pres">
      <dgm:prSet presAssocID="{71AD80F5-25BA-42A2-8312-E39308FE71F8}" presName="iconBgRect" presStyleLbl="bgShp" presStyleIdx="4" presStyleCnt="5"/>
      <dgm:spPr/>
    </dgm:pt>
    <dgm:pt modelId="{953ACD3D-8F99-42F6-9BF5-F2F3EFB5C4D0}" type="pres">
      <dgm:prSet presAssocID="{71AD80F5-25BA-42A2-8312-E39308FE71F8}"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odcast"/>
        </a:ext>
      </dgm:extLst>
    </dgm:pt>
    <dgm:pt modelId="{AD7007DA-62FF-4D4C-AEB9-EC858E306537}" type="pres">
      <dgm:prSet presAssocID="{71AD80F5-25BA-42A2-8312-E39308FE71F8}" presName="spaceRect" presStyleCnt="0"/>
      <dgm:spPr/>
    </dgm:pt>
    <dgm:pt modelId="{9B1C9F01-DC63-4A76-8D1F-D50678745324}" type="pres">
      <dgm:prSet presAssocID="{71AD80F5-25BA-42A2-8312-E39308FE71F8}" presName="textRect" presStyleLbl="revTx" presStyleIdx="4" presStyleCnt="5" custLinFactNeighborX="1992" custLinFactNeighborY="26849">
        <dgm:presLayoutVars>
          <dgm:chMax val="1"/>
          <dgm:chPref val="1"/>
        </dgm:presLayoutVars>
      </dgm:prSet>
      <dgm:spPr/>
    </dgm:pt>
  </dgm:ptLst>
  <dgm:cxnLst>
    <dgm:cxn modelId="{6272D004-0044-4C01-8897-FF22509A8FDC}" srcId="{2097B4D7-165F-4E0F-9A0C-BF6522587DF1}" destId="{80F8D7BB-6FC6-4E8C-B011-BA866889ADB0}" srcOrd="0" destOrd="0" parTransId="{8CD568C4-586D-4E52-B206-2EE8D6BCE603}" sibTransId="{276F5DC8-4F1B-46B6-AF5C-B1B637F81A7F}"/>
    <dgm:cxn modelId="{7A72EC17-77BA-4162-94EB-6A6826907F60}" srcId="{2097B4D7-165F-4E0F-9A0C-BF6522587DF1}" destId="{E36D6AE2-5DE9-4312-B004-A7D8485FBD65}" srcOrd="2" destOrd="0" parTransId="{BE11EEEC-EDFC-4CF0-A3EB-3C877BD47E17}" sibTransId="{BE93896D-63BC-41E2-AB27-E36A2437AE94}"/>
    <dgm:cxn modelId="{F790E234-5993-484F-BD2E-46647A8EA090}" srcId="{2097B4D7-165F-4E0F-9A0C-BF6522587DF1}" destId="{4B83E69F-9D88-4984-AE53-5B57B13366A3}" srcOrd="3" destOrd="0" parTransId="{E09DF3F1-2D6F-48B9-B8F1-C9A41C8AA6BF}" sibTransId="{688A292A-F199-4F7B-A944-BDE7DE7A9722}"/>
    <dgm:cxn modelId="{6ECE2F49-AEE4-45D9-A57F-1CBE0D6B4015}" type="presOf" srcId="{E36D6AE2-5DE9-4312-B004-A7D8485FBD65}" destId="{BB34C93D-8846-4B33-8E07-0E6487D5D9FB}" srcOrd="0" destOrd="0" presId="urn:microsoft.com/office/officeart/2018/2/layout/IconCircleList"/>
    <dgm:cxn modelId="{1B1E874A-5800-4655-8C2B-1C0D6003781D}" type="presOf" srcId="{4B83E69F-9D88-4984-AE53-5B57B13366A3}" destId="{1424C754-EB4C-47C6-B03C-6327323E0963}" srcOrd="0" destOrd="0" presId="urn:microsoft.com/office/officeart/2018/2/layout/IconCircleList"/>
    <dgm:cxn modelId="{17A42C51-7EDE-4A88-A502-C606189165FA}" srcId="{2097B4D7-165F-4E0F-9A0C-BF6522587DF1}" destId="{34D6A914-676C-45F0-80E6-832F613416EB}" srcOrd="1" destOrd="0" parTransId="{3DD501E1-985F-4774-AFE6-7813231E2F08}" sibTransId="{42DC8F53-9C50-4809-818C-F5735076F1EF}"/>
    <dgm:cxn modelId="{5604D659-9B62-414E-B6C6-6CBB7389B075}" srcId="{2097B4D7-165F-4E0F-9A0C-BF6522587DF1}" destId="{71AD80F5-25BA-42A2-8312-E39308FE71F8}" srcOrd="4" destOrd="0" parTransId="{64B1E523-6989-494C-858D-ABA6DD6FCFF6}" sibTransId="{AAE81EAC-1A8D-4E4D-9A3B-B73931379318}"/>
    <dgm:cxn modelId="{21D6897E-AA8E-45C5-AEB8-AE74B24DE8C9}" type="presOf" srcId="{BE93896D-63BC-41E2-AB27-E36A2437AE94}" destId="{B83B5DEA-6712-49BD-A9B9-AA4D6104659A}" srcOrd="0" destOrd="0" presId="urn:microsoft.com/office/officeart/2018/2/layout/IconCircleList"/>
    <dgm:cxn modelId="{436B338E-53BA-4AD5-8293-35C7F9BBC5FE}" type="presOf" srcId="{80F8D7BB-6FC6-4E8C-B011-BA866889ADB0}" destId="{DCDDAEDC-52C5-463E-A4A4-ED64F45A0A17}" srcOrd="0" destOrd="0" presId="urn:microsoft.com/office/officeart/2018/2/layout/IconCircleList"/>
    <dgm:cxn modelId="{0CAE38C0-1BB3-40AA-A9D9-5254F739585F}" type="presOf" srcId="{42DC8F53-9C50-4809-818C-F5735076F1EF}" destId="{289712B4-2DFF-4566-B54A-4C7DF3F70475}" srcOrd="0" destOrd="0" presId="urn:microsoft.com/office/officeart/2018/2/layout/IconCircleList"/>
    <dgm:cxn modelId="{A8220CD6-6AE4-482F-AE4E-D4FF1A780D16}" type="presOf" srcId="{688A292A-F199-4F7B-A944-BDE7DE7A9722}" destId="{FD3AD089-38C2-4021-A058-32D0679B4D07}" srcOrd="0" destOrd="0" presId="urn:microsoft.com/office/officeart/2018/2/layout/IconCircleList"/>
    <dgm:cxn modelId="{22AF8FD7-F091-470C-B372-7D622FB8A380}" type="presOf" srcId="{2097B4D7-165F-4E0F-9A0C-BF6522587DF1}" destId="{E9E92B79-502A-4EBD-B7D8-C76A01659F48}" srcOrd="0" destOrd="0" presId="urn:microsoft.com/office/officeart/2018/2/layout/IconCircleList"/>
    <dgm:cxn modelId="{B12EAADB-0797-4CAC-A41D-FB54D6B2ACFB}" type="presOf" srcId="{71AD80F5-25BA-42A2-8312-E39308FE71F8}" destId="{9B1C9F01-DC63-4A76-8D1F-D50678745324}" srcOrd="0" destOrd="0" presId="urn:microsoft.com/office/officeart/2018/2/layout/IconCircleList"/>
    <dgm:cxn modelId="{9C5F4CE8-8E29-47C7-95F8-1289BB2F5CB2}" type="presOf" srcId="{276F5DC8-4F1B-46B6-AF5C-B1B637F81A7F}" destId="{762C32F5-D218-4721-B949-1A4209669879}" srcOrd="0" destOrd="0" presId="urn:microsoft.com/office/officeart/2018/2/layout/IconCircleList"/>
    <dgm:cxn modelId="{AAE095FC-5A94-42A8-B913-96E6AE7E8033}" type="presOf" srcId="{34D6A914-676C-45F0-80E6-832F613416EB}" destId="{B22D34B3-0AF1-4631-B906-DAD092D5BFB8}" srcOrd="0" destOrd="0" presId="urn:microsoft.com/office/officeart/2018/2/layout/IconCircleList"/>
    <dgm:cxn modelId="{71706E3C-C307-49A3-AB03-5126AFD6519E}" type="presParOf" srcId="{E9E92B79-502A-4EBD-B7D8-C76A01659F48}" destId="{22B11C3A-B210-4707-8F3A-6E869E7056C0}" srcOrd="0" destOrd="0" presId="urn:microsoft.com/office/officeart/2018/2/layout/IconCircleList"/>
    <dgm:cxn modelId="{E735B7A7-0DDE-416D-BE8D-189A15DE3F33}" type="presParOf" srcId="{22B11C3A-B210-4707-8F3A-6E869E7056C0}" destId="{2F6D5238-67B1-4CA0-AC0E-C11B4A5B46B8}" srcOrd="0" destOrd="0" presId="urn:microsoft.com/office/officeart/2018/2/layout/IconCircleList"/>
    <dgm:cxn modelId="{CB1B13B9-2917-4D6A-98BE-31DDA10E27DA}" type="presParOf" srcId="{2F6D5238-67B1-4CA0-AC0E-C11B4A5B46B8}" destId="{2675CE06-2E7A-4355-B2C0-CD4BA914E428}" srcOrd="0" destOrd="0" presId="urn:microsoft.com/office/officeart/2018/2/layout/IconCircleList"/>
    <dgm:cxn modelId="{5DDB05A7-D83B-43FD-9068-F079FFE1459D}" type="presParOf" srcId="{2F6D5238-67B1-4CA0-AC0E-C11B4A5B46B8}" destId="{1D024AF1-8128-4828-9A89-F5D97B2C5E56}" srcOrd="1" destOrd="0" presId="urn:microsoft.com/office/officeart/2018/2/layout/IconCircleList"/>
    <dgm:cxn modelId="{43133755-D853-4EAA-BB68-7D3842FB3E82}" type="presParOf" srcId="{2F6D5238-67B1-4CA0-AC0E-C11B4A5B46B8}" destId="{C40F6423-EE9D-4C28-BEA8-4334C79ADC4A}" srcOrd="2" destOrd="0" presId="urn:microsoft.com/office/officeart/2018/2/layout/IconCircleList"/>
    <dgm:cxn modelId="{0DE307B3-61DD-41D7-AC6A-24EFD9471900}" type="presParOf" srcId="{2F6D5238-67B1-4CA0-AC0E-C11B4A5B46B8}" destId="{DCDDAEDC-52C5-463E-A4A4-ED64F45A0A17}" srcOrd="3" destOrd="0" presId="urn:microsoft.com/office/officeart/2018/2/layout/IconCircleList"/>
    <dgm:cxn modelId="{2203C722-7426-46D7-8B6B-A0F474892C4A}" type="presParOf" srcId="{22B11C3A-B210-4707-8F3A-6E869E7056C0}" destId="{762C32F5-D218-4721-B949-1A4209669879}" srcOrd="1" destOrd="0" presId="urn:microsoft.com/office/officeart/2018/2/layout/IconCircleList"/>
    <dgm:cxn modelId="{F74CAA75-4E84-434C-B2E9-2D5AB063C384}" type="presParOf" srcId="{22B11C3A-B210-4707-8F3A-6E869E7056C0}" destId="{69848E55-0635-40F1-871F-FDB0FD32758F}" srcOrd="2" destOrd="0" presId="urn:microsoft.com/office/officeart/2018/2/layout/IconCircleList"/>
    <dgm:cxn modelId="{813EFB3A-D1FD-4432-A808-54CC42F3F922}" type="presParOf" srcId="{69848E55-0635-40F1-871F-FDB0FD32758F}" destId="{E6F21813-4E24-465B-8CC1-D7B06BDD56F7}" srcOrd="0" destOrd="0" presId="urn:microsoft.com/office/officeart/2018/2/layout/IconCircleList"/>
    <dgm:cxn modelId="{FC22F5ED-2F1C-474F-9F73-2B9B935CEBE1}" type="presParOf" srcId="{69848E55-0635-40F1-871F-FDB0FD32758F}" destId="{7C159B6B-EA7B-4317-A169-CBE9D9463FF4}" srcOrd="1" destOrd="0" presId="urn:microsoft.com/office/officeart/2018/2/layout/IconCircleList"/>
    <dgm:cxn modelId="{DF313D18-4A7F-4EEB-802E-D506FDB6F7A4}" type="presParOf" srcId="{69848E55-0635-40F1-871F-FDB0FD32758F}" destId="{AD7B7B86-4961-44E0-8744-A16987ADA259}" srcOrd="2" destOrd="0" presId="urn:microsoft.com/office/officeart/2018/2/layout/IconCircleList"/>
    <dgm:cxn modelId="{00D09604-E838-4B4D-91DE-72884049FFF4}" type="presParOf" srcId="{69848E55-0635-40F1-871F-FDB0FD32758F}" destId="{B22D34B3-0AF1-4631-B906-DAD092D5BFB8}" srcOrd="3" destOrd="0" presId="urn:microsoft.com/office/officeart/2018/2/layout/IconCircleList"/>
    <dgm:cxn modelId="{A36B7D9A-7444-4697-A6E5-1BD02FD42E2E}" type="presParOf" srcId="{22B11C3A-B210-4707-8F3A-6E869E7056C0}" destId="{289712B4-2DFF-4566-B54A-4C7DF3F70475}" srcOrd="3" destOrd="0" presId="urn:microsoft.com/office/officeart/2018/2/layout/IconCircleList"/>
    <dgm:cxn modelId="{FF6D14A8-0827-47AD-8718-1BEE5367C06F}" type="presParOf" srcId="{22B11C3A-B210-4707-8F3A-6E869E7056C0}" destId="{82A017A9-F1DC-4998-B956-D9528E5F4C67}" srcOrd="4" destOrd="0" presId="urn:microsoft.com/office/officeart/2018/2/layout/IconCircleList"/>
    <dgm:cxn modelId="{BCA7E62B-BD3A-4DB2-944C-21E7441C9DEB}" type="presParOf" srcId="{82A017A9-F1DC-4998-B956-D9528E5F4C67}" destId="{5C84742F-42A6-457A-86AF-5A9152F6C7C0}" srcOrd="0" destOrd="0" presId="urn:microsoft.com/office/officeart/2018/2/layout/IconCircleList"/>
    <dgm:cxn modelId="{2C13DEE3-B30B-485C-BB62-2C5E5E189387}" type="presParOf" srcId="{82A017A9-F1DC-4998-B956-D9528E5F4C67}" destId="{FA15311A-3D3B-4A61-A075-2F2E69631B5A}" srcOrd="1" destOrd="0" presId="urn:microsoft.com/office/officeart/2018/2/layout/IconCircleList"/>
    <dgm:cxn modelId="{69133F1C-4D56-4A63-814B-550BB043CB8D}" type="presParOf" srcId="{82A017A9-F1DC-4998-B956-D9528E5F4C67}" destId="{BB0B546A-BC2E-4404-9D1B-45149C48DE4E}" srcOrd="2" destOrd="0" presId="urn:microsoft.com/office/officeart/2018/2/layout/IconCircleList"/>
    <dgm:cxn modelId="{78AF000B-253B-44DF-8877-C97D84BC3B9E}" type="presParOf" srcId="{82A017A9-F1DC-4998-B956-D9528E5F4C67}" destId="{BB34C93D-8846-4B33-8E07-0E6487D5D9FB}" srcOrd="3" destOrd="0" presId="urn:microsoft.com/office/officeart/2018/2/layout/IconCircleList"/>
    <dgm:cxn modelId="{A6DB5235-2C68-4D03-9C2D-E648940966B3}" type="presParOf" srcId="{22B11C3A-B210-4707-8F3A-6E869E7056C0}" destId="{B83B5DEA-6712-49BD-A9B9-AA4D6104659A}" srcOrd="5" destOrd="0" presId="urn:microsoft.com/office/officeart/2018/2/layout/IconCircleList"/>
    <dgm:cxn modelId="{8355F892-8782-42AB-BE3B-AA02E8CA7375}" type="presParOf" srcId="{22B11C3A-B210-4707-8F3A-6E869E7056C0}" destId="{62BEE461-586E-4206-9C22-E6D2CF7E66DC}" srcOrd="6" destOrd="0" presId="urn:microsoft.com/office/officeart/2018/2/layout/IconCircleList"/>
    <dgm:cxn modelId="{FD402133-D01A-44C2-8D01-F9A6A35EBAEF}" type="presParOf" srcId="{62BEE461-586E-4206-9C22-E6D2CF7E66DC}" destId="{0BEA1FA1-D445-4F7B-81FF-0B45967F415E}" srcOrd="0" destOrd="0" presId="urn:microsoft.com/office/officeart/2018/2/layout/IconCircleList"/>
    <dgm:cxn modelId="{B33D4C86-9128-4908-9BDC-06302BDA79B6}" type="presParOf" srcId="{62BEE461-586E-4206-9C22-E6D2CF7E66DC}" destId="{E66C5329-A4A3-4433-B60E-70DD404E3169}" srcOrd="1" destOrd="0" presId="urn:microsoft.com/office/officeart/2018/2/layout/IconCircleList"/>
    <dgm:cxn modelId="{E34E76CE-5259-47AB-B8A8-80AF77FFE158}" type="presParOf" srcId="{62BEE461-586E-4206-9C22-E6D2CF7E66DC}" destId="{EABE24DB-0BE7-4829-9E61-9FE38F524221}" srcOrd="2" destOrd="0" presId="urn:microsoft.com/office/officeart/2018/2/layout/IconCircleList"/>
    <dgm:cxn modelId="{566E5AF4-F9AB-4153-801D-5DEA71CDEA44}" type="presParOf" srcId="{62BEE461-586E-4206-9C22-E6D2CF7E66DC}" destId="{1424C754-EB4C-47C6-B03C-6327323E0963}" srcOrd="3" destOrd="0" presId="urn:microsoft.com/office/officeart/2018/2/layout/IconCircleList"/>
    <dgm:cxn modelId="{AACB0C32-C19A-44EF-AE20-239FBFA56A2C}" type="presParOf" srcId="{22B11C3A-B210-4707-8F3A-6E869E7056C0}" destId="{FD3AD089-38C2-4021-A058-32D0679B4D07}" srcOrd="7" destOrd="0" presId="urn:microsoft.com/office/officeart/2018/2/layout/IconCircleList"/>
    <dgm:cxn modelId="{62E68DD5-0691-44CF-9B81-B98016496FF6}" type="presParOf" srcId="{22B11C3A-B210-4707-8F3A-6E869E7056C0}" destId="{134B116C-ED0F-4AB3-A88D-481489273E23}" srcOrd="8" destOrd="0" presId="urn:microsoft.com/office/officeart/2018/2/layout/IconCircleList"/>
    <dgm:cxn modelId="{547AAFD4-F998-4A13-98DA-7F5733F193DE}" type="presParOf" srcId="{134B116C-ED0F-4AB3-A88D-481489273E23}" destId="{9D077F9F-6FAC-4122-AB69-95B787AAA962}" srcOrd="0" destOrd="0" presId="urn:microsoft.com/office/officeart/2018/2/layout/IconCircleList"/>
    <dgm:cxn modelId="{521579DE-B803-437F-BE01-7763A113CAF5}" type="presParOf" srcId="{134B116C-ED0F-4AB3-A88D-481489273E23}" destId="{953ACD3D-8F99-42F6-9BF5-F2F3EFB5C4D0}" srcOrd="1" destOrd="0" presId="urn:microsoft.com/office/officeart/2018/2/layout/IconCircleList"/>
    <dgm:cxn modelId="{3A486FF6-84FE-48B6-80A6-A215CF439EA2}" type="presParOf" srcId="{134B116C-ED0F-4AB3-A88D-481489273E23}" destId="{AD7007DA-62FF-4D4C-AEB9-EC858E306537}" srcOrd="2" destOrd="0" presId="urn:microsoft.com/office/officeart/2018/2/layout/IconCircleList"/>
    <dgm:cxn modelId="{A6E6A7AA-A405-4146-A11F-6EB648C2467F}" type="presParOf" srcId="{134B116C-ED0F-4AB3-A88D-481489273E23}" destId="{9B1C9F01-DC63-4A76-8D1F-D50678745324}"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409840-8480-450B-8E9E-96742ED19952}" type="doc">
      <dgm:prSet loTypeId="urn:microsoft.com/office/officeart/2018/2/layout/IconVerticalSolidList" loCatId="icon" qsTypeId="urn:microsoft.com/office/officeart/2005/8/quickstyle/3d2" qsCatId="3D" csTypeId="urn:microsoft.com/office/officeart/2005/8/colors/accent2_2" csCatId="accent2" phldr="1"/>
      <dgm:spPr/>
      <dgm:t>
        <a:bodyPr/>
        <a:lstStyle/>
        <a:p>
          <a:endParaRPr lang="en-US"/>
        </a:p>
      </dgm:t>
    </dgm:pt>
    <dgm:pt modelId="{BBBA773B-7947-4DCE-BBEB-E5963849640F}">
      <dgm:prSet custT="1"/>
      <dgm:spPr/>
      <dgm:t>
        <a:bodyPr/>
        <a:lstStyle/>
        <a:p>
          <a:pPr>
            <a:lnSpc>
              <a:spcPct val="100000"/>
            </a:lnSpc>
          </a:pPr>
          <a:r>
            <a:rPr lang="en-US" sz="1200" b="0" dirty="0"/>
            <a:t>Η δυνατότητα των μαθητών να δημιουργούν το δικό τους περιεχόμενο βίντεο ενθαρρύνει την ενεργό ενασχόληση με το υλικό και προάγει τη βαθύτερη κατανόηση του αντικειμένου</a:t>
          </a:r>
          <a:r>
            <a:rPr lang="en-US" sz="1400" b="0" dirty="0"/>
            <a:t>.</a:t>
          </a:r>
          <a:endParaRPr lang="en-US" sz="1400" dirty="0"/>
        </a:p>
      </dgm:t>
    </dgm:pt>
    <dgm:pt modelId="{761F4AD0-E74F-45C5-92B3-AF02351C680A}" type="parTrans" cxnId="{5421E8A7-BDA8-446E-A6E4-76FE49D0DC5D}">
      <dgm:prSet/>
      <dgm:spPr/>
      <dgm:t>
        <a:bodyPr/>
        <a:lstStyle/>
        <a:p>
          <a:endParaRPr lang="en-US"/>
        </a:p>
      </dgm:t>
    </dgm:pt>
    <dgm:pt modelId="{83928A71-2BCB-4B65-B1D6-63B6C1381F8A}" type="sibTrans" cxnId="{5421E8A7-BDA8-446E-A6E4-76FE49D0DC5D}">
      <dgm:prSet/>
      <dgm:spPr/>
      <dgm:t>
        <a:bodyPr/>
        <a:lstStyle/>
        <a:p>
          <a:endParaRPr lang="en-US"/>
        </a:p>
      </dgm:t>
    </dgm:pt>
    <dgm:pt modelId="{EBA13F41-1620-4D04-8BBD-49BF0E32146B}">
      <dgm:prSet custT="1"/>
      <dgm:spPr/>
      <dgm:t>
        <a:bodyPr/>
        <a:lstStyle/>
        <a:p>
          <a:pPr>
            <a:lnSpc>
              <a:spcPct val="100000"/>
            </a:lnSpc>
          </a:pPr>
          <a:r>
            <a:rPr lang="en-US" sz="1200" b="0" dirty="0" err="1"/>
            <a:t>Αυτή</a:t>
          </a:r>
          <a:r>
            <a:rPr lang="en-US" sz="1200" b="0" dirty="0"/>
            <a:t> η π</a:t>
          </a:r>
          <a:r>
            <a:rPr lang="en-US" sz="1200" b="0" dirty="0" err="1"/>
            <a:t>ροσέγγιση</a:t>
          </a:r>
          <a:r>
            <a:rPr lang="en-US" sz="1200" b="0" dirty="0"/>
            <a:t> </a:t>
          </a:r>
          <a:r>
            <a:rPr lang="en-US" sz="1200" b="0" dirty="0" err="1"/>
            <a:t>μάθησης</a:t>
          </a:r>
          <a:r>
            <a:rPr lang="en-US" sz="1200" b="0" dirty="0"/>
            <a:t> </a:t>
          </a:r>
          <a:r>
            <a:rPr lang="en-US" sz="1200" b="0" dirty="0" err="1"/>
            <a:t>με</a:t>
          </a:r>
          <a:r>
            <a:rPr lang="en-US" sz="1200" b="0" dirty="0"/>
            <a:t> β</a:t>
          </a:r>
          <a:r>
            <a:rPr lang="en-US" sz="1200" b="0" dirty="0" err="1"/>
            <a:t>άση</a:t>
          </a:r>
          <a:r>
            <a:rPr lang="en-US" sz="1200" b="0" dirty="0"/>
            <a:t> </a:t>
          </a:r>
          <a:r>
            <a:rPr lang="en-US" sz="1200" b="0" dirty="0" err="1"/>
            <a:t>το</a:t>
          </a:r>
          <a:r>
            <a:rPr lang="en-US" sz="1200" b="0" dirty="0"/>
            <a:t> </a:t>
          </a:r>
          <a:r>
            <a:rPr lang="en-US" sz="1200" b="0" dirty="0" err="1"/>
            <a:t>έργο</a:t>
          </a:r>
          <a:r>
            <a:rPr lang="en-US" sz="1200" b="0" dirty="0"/>
            <a:t> επ</a:t>
          </a:r>
          <a:r>
            <a:rPr lang="en-US" sz="1200" b="0" dirty="0" err="1"/>
            <a:t>ιτρέ</a:t>
          </a:r>
          <a:r>
            <a:rPr lang="en-US" sz="1200" b="0" dirty="0"/>
            <a:t>πει στους μαθητές να εξερευνήσουν δημιουργικά τις έννοιες, ενισχύοντας τη συνολική μαθησιακή τους εμπειρία.</a:t>
          </a:r>
          <a:endParaRPr lang="en-US" sz="1200" dirty="0"/>
        </a:p>
      </dgm:t>
    </dgm:pt>
    <dgm:pt modelId="{4B2E04E9-E944-4833-9CB8-218563671D68}" type="parTrans" cxnId="{D1D339DE-51C4-4A0C-B980-0FF054519426}">
      <dgm:prSet/>
      <dgm:spPr/>
      <dgm:t>
        <a:bodyPr/>
        <a:lstStyle/>
        <a:p>
          <a:endParaRPr lang="en-US"/>
        </a:p>
      </dgm:t>
    </dgm:pt>
    <dgm:pt modelId="{3E4FD59A-8262-4802-AB12-553ED6C4B239}" type="sibTrans" cxnId="{D1D339DE-51C4-4A0C-B980-0FF054519426}">
      <dgm:prSet/>
      <dgm:spPr/>
      <dgm:t>
        <a:bodyPr/>
        <a:lstStyle/>
        <a:p>
          <a:endParaRPr lang="en-US"/>
        </a:p>
      </dgm:t>
    </dgm:pt>
    <dgm:pt modelId="{78DCA418-FAC8-4557-AE35-404D60B91273}">
      <dgm:prSet custT="1"/>
      <dgm:spPr/>
      <dgm:t>
        <a:bodyPr/>
        <a:lstStyle/>
        <a:p>
          <a:pPr>
            <a:lnSpc>
              <a:spcPct val="100000"/>
            </a:lnSpc>
          </a:pPr>
          <a:r>
            <a:rPr lang="en-US" sz="1200" b="0" dirty="0"/>
            <a:t>Η κα</a:t>
          </a:r>
          <a:r>
            <a:rPr lang="en-US" sz="1200" b="0" dirty="0" err="1"/>
            <a:t>θοδήγηση</a:t>
          </a:r>
          <a:r>
            <a:rPr lang="en-US" sz="1200" b="0" dirty="0"/>
            <a:t> </a:t>
          </a:r>
          <a:r>
            <a:rPr lang="en-US" sz="1200" b="0" dirty="0" err="1"/>
            <a:t>των</a:t>
          </a:r>
          <a:r>
            <a:rPr lang="en-US" sz="1200" b="0" dirty="0"/>
            <a:t> μα</a:t>
          </a:r>
          <a:r>
            <a:rPr lang="en-US" sz="1200" b="0" dirty="0" err="1"/>
            <a:t>θητών</a:t>
          </a:r>
          <a:r>
            <a:rPr lang="en-US" sz="1200" b="0" dirty="0"/>
            <a:t> κα</a:t>
          </a:r>
          <a:r>
            <a:rPr lang="en-US" sz="1200" b="0" dirty="0" err="1"/>
            <a:t>τά</a:t>
          </a:r>
          <a:r>
            <a:rPr lang="en-US" sz="1200" b="0" dirty="0"/>
            <a:t> </a:t>
          </a:r>
          <a:r>
            <a:rPr lang="en-US" sz="1200" b="0" dirty="0" err="1"/>
            <a:t>τη</a:t>
          </a:r>
          <a:r>
            <a:rPr lang="en-US" sz="1200" b="0" dirty="0"/>
            <a:t> </a:t>
          </a:r>
          <a:r>
            <a:rPr lang="en-US" sz="1200" b="0" dirty="0" err="1"/>
            <a:t>δι</a:t>
          </a:r>
          <a:r>
            <a:rPr lang="en-US" sz="1200" b="0" dirty="0"/>
            <a:t>αδικασία του σχεδιασμού, του σεναρίου και της παραγωγής των δικών τους βίντεο τους βοηθά να αναπτύξουν πολύτιμες δεξιότητες στην έρευνα, την κριτική σκέψη και την επικοινωνία.</a:t>
          </a:r>
          <a:endParaRPr lang="en-US" sz="1200" dirty="0"/>
        </a:p>
      </dgm:t>
    </dgm:pt>
    <dgm:pt modelId="{BE351D57-9014-4917-BE3C-32D08E8BE28E}" type="parTrans" cxnId="{D763A07B-A8A6-4414-B065-E9FBCC7A66F8}">
      <dgm:prSet/>
      <dgm:spPr/>
      <dgm:t>
        <a:bodyPr/>
        <a:lstStyle/>
        <a:p>
          <a:endParaRPr lang="en-US"/>
        </a:p>
      </dgm:t>
    </dgm:pt>
    <dgm:pt modelId="{1528232A-18BD-4F9E-B84D-EE0CA5A79510}" type="sibTrans" cxnId="{D763A07B-A8A6-4414-B065-E9FBCC7A66F8}">
      <dgm:prSet/>
      <dgm:spPr/>
      <dgm:t>
        <a:bodyPr/>
        <a:lstStyle/>
        <a:p>
          <a:endParaRPr lang="en-US"/>
        </a:p>
      </dgm:t>
    </dgm:pt>
    <dgm:pt modelId="{327EDB0F-9C9F-4718-B62F-C2E4F0516B82}">
      <dgm:prSet custT="1"/>
      <dgm:spPr/>
      <dgm:t>
        <a:bodyPr/>
        <a:lstStyle/>
        <a:p>
          <a:pPr>
            <a:lnSpc>
              <a:spcPct val="100000"/>
            </a:lnSpc>
          </a:pPr>
          <a:r>
            <a:rPr lang="en-US" sz="1200" b="0" dirty="0" err="1"/>
            <a:t>Το</a:t>
          </a:r>
          <a:r>
            <a:rPr lang="en-US" sz="1200" b="0" dirty="0"/>
            <a:t> π</a:t>
          </a:r>
          <a:r>
            <a:rPr lang="en-US" sz="1200" b="0" dirty="0" err="1"/>
            <a:t>εριεχόμενο</a:t>
          </a:r>
          <a:r>
            <a:rPr lang="en-US" sz="1200" b="0" dirty="0"/>
            <a:t> π</a:t>
          </a:r>
          <a:r>
            <a:rPr lang="en-US" sz="1200" b="0" dirty="0" err="1"/>
            <a:t>ου</a:t>
          </a:r>
          <a:r>
            <a:rPr lang="en-US" sz="1200" b="0" dirty="0"/>
            <a:t> </a:t>
          </a:r>
          <a:r>
            <a:rPr lang="en-US" sz="1200" b="0" dirty="0" err="1"/>
            <a:t>δημιουργείτ</a:t>
          </a:r>
          <a:r>
            <a:rPr lang="en-US" sz="1200" b="0" dirty="0"/>
            <a:t>αι από τους μαθητές εμπλουτίζει το μαθησιακό περιβάλλον και ενθαρρύνει τους μαθητές να αναλάβουν την ευθύνη της εκπαιδευτικής τους διαδρομής.</a:t>
          </a:r>
          <a:endParaRPr lang="en-US" sz="1200" dirty="0"/>
        </a:p>
      </dgm:t>
    </dgm:pt>
    <dgm:pt modelId="{35914336-B71A-4B28-A378-35E957D11601}" type="parTrans" cxnId="{03C58781-A842-4196-A058-B2F497AEF8D9}">
      <dgm:prSet/>
      <dgm:spPr/>
      <dgm:t>
        <a:bodyPr/>
        <a:lstStyle/>
        <a:p>
          <a:endParaRPr lang="en-US"/>
        </a:p>
      </dgm:t>
    </dgm:pt>
    <dgm:pt modelId="{F58AFB53-A8A6-4447-A8E7-C14BA4CA49CF}" type="sibTrans" cxnId="{03C58781-A842-4196-A058-B2F497AEF8D9}">
      <dgm:prSet/>
      <dgm:spPr/>
      <dgm:t>
        <a:bodyPr/>
        <a:lstStyle/>
        <a:p>
          <a:endParaRPr lang="en-US"/>
        </a:p>
      </dgm:t>
    </dgm:pt>
    <dgm:pt modelId="{C0DB1103-97EE-446B-96CF-13B9AE33B2B9}">
      <dgm:prSet custT="1"/>
      <dgm:spPr/>
      <dgm:t>
        <a:bodyPr/>
        <a:lstStyle/>
        <a:p>
          <a:pPr>
            <a:lnSpc>
              <a:spcPct val="100000"/>
            </a:lnSpc>
          </a:pPr>
          <a:r>
            <a:rPr lang="en-US" sz="1400" b="0" dirty="0"/>
            <a:t>Η </a:t>
          </a:r>
          <a:r>
            <a:rPr lang="en-US" sz="1400" b="0" dirty="0" err="1"/>
            <a:t>μέθοδος</a:t>
          </a:r>
          <a:r>
            <a:rPr lang="en-US" sz="1400" b="0" dirty="0"/>
            <a:t> α</a:t>
          </a:r>
          <a:r>
            <a:rPr lang="en-US" sz="1400" b="0" dirty="0" err="1"/>
            <a:t>υτή</a:t>
          </a:r>
          <a:r>
            <a:rPr lang="en-US" sz="1400" b="0" dirty="0"/>
            <a:t> π</a:t>
          </a:r>
          <a:r>
            <a:rPr lang="en-US" sz="1400" b="0" dirty="0" err="1"/>
            <a:t>ροωθεί</a:t>
          </a:r>
          <a:r>
            <a:rPr lang="en-US" sz="1400" b="0" dirty="0"/>
            <a:t> </a:t>
          </a:r>
          <a:r>
            <a:rPr lang="en-US" sz="1400" b="0" dirty="0" err="1"/>
            <a:t>τη</a:t>
          </a:r>
          <a:r>
            <a:rPr lang="en-US" sz="1400" b="0" dirty="0"/>
            <a:t> </a:t>
          </a:r>
          <a:r>
            <a:rPr lang="en-US" sz="1400" b="0" dirty="0" err="1"/>
            <a:t>συνεργ</a:t>
          </a:r>
          <a:r>
            <a:rPr lang="en-US" sz="1400" b="0" dirty="0"/>
            <a:t>ασία και την ανατροφοδότηση από ομότιμους, ενισχύοντας περαιτέρω τα μαθησιακά αποτελέσματα.</a:t>
          </a:r>
          <a:endParaRPr lang="en-US" sz="1400" dirty="0"/>
        </a:p>
      </dgm:t>
    </dgm:pt>
    <dgm:pt modelId="{B9370008-5D7D-4CE6-8E19-44003476C5F3}" type="parTrans" cxnId="{3771C2C3-B94D-4FF0-AEA3-6CA515ED5842}">
      <dgm:prSet/>
      <dgm:spPr/>
      <dgm:t>
        <a:bodyPr/>
        <a:lstStyle/>
        <a:p>
          <a:endParaRPr lang="en-US"/>
        </a:p>
      </dgm:t>
    </dgm:pt>
    <dgm:pt modelId="{D94758D1-676A-484B-AC3B-BEB623EFC080}" type="sibTrans" cxnId="{3771C2C3-B94D-4FF0-AEA3-6CA515ED5842}">
      <dgm:prSet/>
      <dgm:spPr/>
      <dgm:t>
        <a:bodyPr/>
        <a:lstStyle/>
        <a:p>
          <a:endParaRPr lang="en-US"/>
        </a:p>
      </dgm:t>
    </dgm:pt>
    <dgm:pt modelId="{FE8638AF-73B9-43F0-AD75-6B3306DE85A3}" type="pres">
      <dgm:prSet presAssocID="{9F409840-8480-450B-8E9E-96742ED19952}" presName="root" presStyleCnt="0">
        <dgm:presLayoutVars>
          <dgm:dir/>
          <dgm:resizeHandles val="exact"/>
        </dgm:presLayoutVars>
      </dgm:prSet>
      <dgm:spPr/>
    </dgm:pt>
    <dgm:pt modelId="{D2BB67D1-B7FA-4FB9-A8F0-62EF9757C3E1}" type="pres">
      <dgm:prSet presAssocID="{BBBA773B-7947-4DCE-BBEB-E5963849640F}" presName="compNode" presStyleCnt="0"/>
      <dgm:spPr/>
    </dgm:pt>
    <dgm:pt modelId="{16CE62C1-00E2-472C-BA14-04803E332B14}" type="pres">
      <dgm:prSet presAssocID="{BBBA773B-7947-4DCE-BBEB-E5963849640F}" presName="bgRect" presStyleLbl="bgShp" presStyleIdx="0" presStyleCnt="5"/>
      <dgm:spPr/>
    </dgm:pt>
    <dgm:pt modelId="{DCD724E5-AFB6-4D93-B539-A6E3E90FF680}" type="pres">
      <dgm:prSet presAssocID="{BBBA773B-7947-4DCE-BBEB-E5963849640F}"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F1C04E49-32A5-4FCF-9092-F4E5D85BC1BD}" type="pres">
      <dgm:prSet presAssocID="{BBBA773B-7947-4DCE-BBEB-E5963849640F}" presName="spaceRect" presStyleCnt="0"/>
      <dgm:spPr/>
    </dgm:pt>
    <dgm:pt modelId="{2E1DCCD4-7FB4-41AE-B110-B214EDAB6D17}" type="pres">
      <dgm:prSet presAssocID="{BBBA773B-7947-4DCE-BBEB-E5963849640F}" presName="parTx" presStyleLbl="revTx" presStyleIdx="0" presStyleCnt="5">
        <dgm:presLayoutVars>
          <dgm:chMax val="0"/>
          <dgm:chPref val="0"/>
        </dgm:presLayoutVars>
      </dgm:prSet>
      <dgm:spPr/>
    </dgm:pt>
    <dgm:pt modelId="{C7ABE53E-A7AD-4967-9919-3B25F815A12C}" type="pres">
      <dgm:prSet presAssocID="{83928A71-2BCB-4B65-B1D6-63B6C1381F8A}" presName="sibTrans" presStyleCnt="0"/>
      <dgm:spPr/>
    </dgm:pt>
    <dgm:pt modelId="{0DBCFD01-685E-46F1-AA22-68E19BAE213B}" type="pres">
      <dgm:prSet presAssocID="{EBA13F41-1620-4D04-8BBD-49BF0E32146B}" presName="compNode" presStyleCnt="0"/>
      <dgm:spPr/>
    </dgm:pt>
    <dgm:pt modelId="{9177E9E0-44C1-4366-B7A2-13EF39E74955}" type="pres">
      <dgm:prSet presAssocID="{EBA13F41-1620-4D04-8BBD-49BF0E32146B}" presName="bgRect" presStyleLbl="bgShp" presStyleIdx="1" presStyleCnt="5"/>
      <dgm:spPr/>
    </dgm:pt>
    <dgm:pt modelId="{1FFE20B8-1655-41D8-9682-8C01B05565C6}" type="pres">
      <dgm:prSet presAssocID="{EBA13F41-1620-4D04-8BBD-49BF0E32146B}"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Brainstorm"/>
        </a:ext>
      </dgm:extLst>
    </dgm:pt>
    <dgm:pt modelId="{1FBE489B-03B0-4730-9EEC-779ADD980675}" type="pres">
      <dgm:prSet presAssocID="{EBA13F41-1620-4D04-8BBD-49BF0E32146B}" presName="spaceRect" presStyleCnt="0"/>
      <dgm:spPr/>
    </dgm:pt>
    <dgm:pt modelId="{399D43BB-69F2-4DE3-B62B-21C0AB1C7A51}" type="pres">
      <dgm:prSet presAssocID="{EBA13F41-1620-4D04-8BBD-49BF0E32146B}" presName="parTx" presStyleLbl="revTx" presStyleIdx="1" presStyleCnt="5">
        <dgm:presLayoutVars>
          <dgm:chMax val="0"/>
          <dgm:chPref val="0"/>
        </dgm:presLayoutVars>
      </dgm:prSet>
      <dgm:spPr/>
    </dgm:pt>
    <dgm:pt modelId="{2BC8A256-9170-44D7-B7AD-220614B91873}" type="pres">
      <dgm:prSet presAssocID="{3E4FD59A-8262-4802-AB12-553ED6C4B239}" presName="sibTrans" presStyleCnt="0"/>
      <dgm:spPr/>
    </dgm:pt>
    <dgm:pt modelId="{9FAE6E17-B1A3-4C4B-83D8-05310B9E770A}" type="pres">
      <dgm:prSet presAssocID="{78DCA418-FAC8-4557-AE35-404D60B91273}" presName="compNode" presStyleCnt="0"/>
      <dgm:spPr/>
    </dgm:pt>
    <dgm:pt modelId="{DE65301F-4871-465F-9F5C-919B51FFC4B8}" type="pres">
      <dgm:prSet presAssocID="{78DCA418-FAC8-4557-AE35-404D60B91273}" presName="bgRect" presStyleLbl="bgShp" presStyleIdx="2" presStyleCnt="5"/>
      <dgm:spPr/>
    </dgm:pt>
    <dgm:pt modelId="{394646ED-13C6-4385-93C5-80CC969B13E1}" type="pres">
      <dgm:prSet presAssocID="{78DCA418-FAC8-4557-AE35-404D60B91273}"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BBCC319A-33BC-4A12-AD4B-B12C990B5616}" type="pres">
      <dgm:prSet presAssocID="{78DCA418-FAC8-4557-AE35-404D60B91273}" presName="spaceRect" presStyleCnt="0"/>
      <dgm:spPr/>
    </dgm:pt>
    <dgm:pt modelId="{D4FE4A1A-68D5-4BC7-AEDB-24F14685252A}" type="pres">
      <dgm:prSet presAssocID="{78DCA418-FAC8-4557-AE35-404D60B91273}" presName="parTx" presStyleLbl="revTx" presStyleIdx="2" presStyleCnt="5">
        <dgm:presLayoutVars>
          <dgm:chMax val="0"/>
          <dgm:chPref val="0"/>
        </dgm:presLayoutVars>
      </dgm:prSet>
      <dgm:spPr/>
    </dgm:pt>
    <dgm:pt modelId="{795AA208-7063-42F9-852E-DD555EF324DE}" type="pres">
      <dgm:prSet presAssocID="{1528232A-18BD-4F9E-B84D-EE0CA5A79510}" presName="sibTrans" presStyleCnt="0"/>
      <dgm:spPr/>
    </dgm:pt>
    <dgm:pt modelId="{38825808-696F-4D96-97DC-43E913C022F5}" type="pres">
      <dgm:prSet presAssocID="{327EDB0F-9C9F-4718-B62F-C2E4F0516B82}" presName="compNode" presStyleCnt="0"/>
      <dgm:spPr/>
    </dgm:pt>
    <dgm:pt modelId="{20F57B49-74CF-4E7C-A213-77B239CE27CC}" type="pres">
      <dgm:prSet presAssocID="{327EDB0F-9C9F-4718-B62F-C2E4F0516B82}" presName="bgRect" presStyleLbl="bgShp" presStyleIdx="3" presStyleCnt="5"/>
      <dgm:spPr/>
    </dgm:pt>
    <dgm:pt modelId="{89E48360-2FA1-4B44-9C4C-D9FB0E826400}" type="pres">
      <dgm:prSet presAssocID="{327EDB0F-9C9F-4718-B62F-C2E4F0516B82}"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42280BD9-6C5E-43B1-A363-EB7DA6F566BD}" type="pres">
      <dgm:prSet presAssocID="{327EDB0F-9C9F-4718-B62F-C2E4F0516B82}" presName="spaceRect" presStyleCnt="0"/>
      <dgm:spPr/>
    </dgm:pt>
    <dgm:pt modelId="{3670C328-CB6C-4AF8-BAD4-747F692E2693}" type="pres">
      <dgm:prSet presAssocID="{327EDB0F-9C9F-4718-B62F-C2E4F0516B82}" presName="parTx" presStyleLbl="revTx" presStyleIdx="3" presStyleCnt="5">
        <dgm:presLayoutVars>
          <dgm:chMax val="0"/>
          <dgm:chPref val="0"/>
        </dgm:presLayoutVars>
      </dgm:prSet>
      <dgm:spPr/>
    </dgm:pt>
    <dgm:pt modelId="{A2E4D880-FE07-473A-B2DE-4EC8E60CDC91}" type="pres">
      <dgm:prSet presAssocID="{F58AFB53-A8A6-4447-A8E7-C14BA4CA49CF}" presName="sibTrans" presStyleCnt="0"/>
      <dgm:spPr/>
    </dgm:pt>
    <dgm:pt modelId="{397C66BC-7552-4398-A63A-20C144A659DD}" type="pres">
      <dgm:prSet presAssocID="{C0DB1103-97EE-446B-96CF-13B9AE33B2B9}" presName="compNode" presStyleCnt="0"/>
      <dgm:spPr/>
    </dgm:pt>
    <dgm:pt modelId="{EB6F60CF-1314-499B-B0A3-377B0833E1A8}" type="pres">
      <dgm:prSet presAssocID="{C0DB1103-97EE-446B-96CF-13B9AE33B2B9}" presName="bgRect" presStyleLbl="bgShp" presStyleIdx="4" presStyleCnt="5"/>
      <dgm:spPr/>
    </dgm:pt>
    <dgm:pt modelId="{9916F959-00F7-47D5-BCB4-EE45B70C49F5}" type="pres">
      <dgm:prSet presAssocID="{C0DB1103-97EE-446B-96CF-13B9AE33B2B9}"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51A9583E-5C88-409F-8CF3-5ED4DA8E8765}" type="pres">
      <dgm:prSet presAssocID="{C0DB1103-97EE-446B-96CF-13B9AE33B2B9}" presName="spaceRect" presStyleCnt="0"/>
      <dgm:spPr/>
    </dgm:pt>
    <dgm:pt modelId="{F6671193-9135-4337-BDAD-8EF30900C9FB}" type="pres">
      <dgm:prSet presAssocID="{C0DB1103-97EE-446B-96CF-13B9AE33B2B9}" presName="parTx" presStyleLbl="revTx" presStyleIdx="4" presStyleCnt="5">
        <dgm:presLayoutVars>
          <dgm:chMax val="0"/>
          <dgm:chPref val="0"/>
        </dgm:presLayoutVars>
      </dgm:prSet>
      <dgm:spPr/>
    </dgm:pt>
  </dgm:ptLst>
  <dgm:cxnLst>
    <dgm:cxn modelId="{F1190F5F-AF62-4916-AFD6-E768A17FB42A}" type="presOf" srcId="{327EDB0F-9C9F-4718-B62F-C2E4F0516B82}" destId="{3670C328-CB6C-4AF8-BAD4-747F692E2693}" srcOrd="0" destOrd="0" presId="urn:microsoft.com/office/officeart/2018/2/layout/IconVerticalSolidList"/>
    <dgm:cxn modelId="{0152AF6A-5829-43CD-880E-BDE4EADCC746}" type="presOf" srcId="{BBBA773B-7947-4DCE-BBEB-E5963849640F}" destId="{2E1DCCD4-7FB4-41AE-B110-B214EDAB6D17}" srcOrd="0" destOrd="0" presId="urn:microsoft.com/office/officeart/2018/2/layout/IconVerticalSolidList"/>
    <dgm:cxn modelId="{69E68B6D-0B98-4AD7-9CFF-4CF6C5303F49}" type="presOf" srcId="{EBA13F41-1620-4D04-8BBD-49BF0E32146B}" destId="{399D43BB-69F2-4DE3-B62B-21C0AB1C7A51}" srcOrd="0" destOrd="0" presId="urn:microsoft.com/office/officeart/2018/2/layout/IconVerticalSolidList"/>
    <dgm:cxn modelId="{D763A07B-A8A6-4414-B065-E9FBCC7A66F8}" srcId="{9F409840-8480-450B-8E9E-96742ED19952}" destId="{78DCA418-FAC8-4557-AE35-404D60B91273}" srcOrd="2" destOrd="0" parTransId="{BE351D57-9014-4917-BE3C-32D08E8BE28E}" sibTransId="{1528232A-18BD-4F9E-B84D-EE0CA5A79510}"/>
    <dgm:cxn modelId="{B365B17C-AD43-4971-A0BD-75DC246AD76A}" type="presOf" srcId="{C0DB1103-97EE-446B-96CF-13B9AE33B2B9}" destId="{F6671193-9135-4337-BDAD-8EF30900C9FB}" srcOrd="0" destOrd="0" presId="urn:microsoft.com/office/officeart/2018/2/layout/IconVerticalSolidList"/>
    <dgm:cxn modelId="{03C58781-A842-4196-A058-B2F497AEF8D9}" srcId="{9F409840-8480-450B-8E9E-96742ED19952}" destId="{327EDB0F-9C9F-4718-B62F-C2E4F0516B82}" srcOrd="3" destOrd="0" parTransId="{35914336-B71A-4B28-A378-35E957D11601}" sibTransId="{F58AFB53-A8A6-4447-A8E7-C14BA4CA49CF}"/>
    <dgm:cxn modelId="{5421E8A7-BDA8-446E-A6E4-76FE49D0DC5D}" srcId="{9F409840-8480-450B-8E9E-96742ED19952}" destId="{BBBA773B-7947-4DCE-BBEB-E5963849640F}" srcOrd="0" destOrd="0" parTransId="{761F4AD0-E74F-45C5-92B3-AF02351C680A}" sibTransId="{83928A71-2BCB-4B65-B1D6-63B6C1381F8A}"/>
    <dgm:cxn modelId="{E9AA24B9-94A9-438A-AFB8-1DD47D7F698B}" type="presOf" srcId="{9F409840-8480-450B-8E9E-96742ED19952}" destId="{FE8638AF-73B9-43F0-AD75-6B3306DE85A3}" srcOrd="0" destOrd="0" presId="urn:microsoft.com/office/officeart/2018/2/layout/IconVerticalSolidList"/>
    <dgm:cxn modelId="{3771C2C3-B94D-4FF0-AEA3-6CA515ED5842}" srcId="{9F409840-8480-450B-8E9E-96742ED19952}" destId="{C0DB1103-97EE-446B-96CF-13B9AE33B2B9}" srcOrd="4" destOrd="0" parTransId="{B9370008-5D7D-4CE6-8E19-44003476C5F3}" sibTransId="{D94758D1-676A-484B-AC3B-BEB623EFC080}"/>
    <dgm:cxn modelId="{315A19D0-1EA4-4918-B573-E761DD880DD4}" type="presOf" srcId="{78DCA418-FAC8-4557-AE35-404D60B91273}" destId="{D4FE4A1A-68D5-4BC7-AEDB-24F14685252A}" srcOrd="0" destOrd="0" presId="urn:microsoft.com/office/officeart/2018/2/layout/IconVerticalSolidList"/>
    <dgm:cxn modelId="{D1D339DE-51C4-4A0C-B980-0FF054519426}" srcId="{9F409840-8480-450B-8E9E-96742ED19952}" destId="{EBA13F41-1620-4D04-8BBD-49BF0E32146B}" srcOrd="1" destOrd="0" parTransId="{4B2E04E9-E944-4833-9CB8-218563671D68}" sibTransId="{3E4FD59A-8262-4802-AB12-553ED6C4B239}"/>
    <dgm:cxn modelId="{0646A51E-2207-416B-B192-E11B7E53EFBF}" type="presParOf" srcId="{FE8638AF-73B9-43F0-AD75-6B3306DE85A3}" destId="{D2BB67D1-B7FA-4FB9-A8F0-62EF9757C3E1}" srcOrd="0" destOrd="0" presId="urn:microsoft.com/office/officeart/2018/2/layout/IconVerticalSolidList"/>
    <dgm:cxn modelId="{8502F39D-A70B-455E-B70F-BB2B6B89B68C}" type="presParOf" srcId="{D2BB67D1-B7FA-4FB9-A8F0-62EF9757C3E1}" destId="{16CE62C1-00E2-472C-BA14-04803E332B14}" srcOrd="0" destOrd="0" presId="urn:microsoft.com/office/officeart/2018/2/layout/IconVerticalSolidList"/>
    <dgm:cxn modelId="{14107918-95FE-4CB0-872B-331C5EDECD48}" type="presParOf" srcId="{D2BB67D1-B7FA-4FB9-A8F0-62EF9757C3E1}" destId="{DCD724E5-AFB6-4D93-B539-A6E3E90FF680}" srcOrd="1" destOrd="0" presId="urn:microsoft.com/office/officeart/2018/2/layout/IconVerticalSolidList"/>
    <dgm:cxn modelId="{7E52A454-3E04-40B6-AB73-07D9CF2A860C}" type="presParOf" srcId="{D2BB67D1-B7FA-4FB9-A8F0-62EF9757C3E1}" destId="{F1C04E49-32A5-4FCF-9092-F4E5D85BC1BD}" srcOrd="2" destOrd="0" presId="urn:microsoft.com/office/officeart/2018/2/layout/IconVerticalSolidList"/>
    <dgm:cxn modelId="{9886FB8E-95D1-4E02-A638-1B8DCAEB281A}" type="presParOf" srcId="{D2BB67D1-B7FA-4FB9-A8F0-62EF9757C3E1}" destId="{2E1DCCD4-7FB4-41AE-B110-B214EDAB6D17}" srcOrd="3" destOrd="0" presId="urn:microsoft.com/office/officeart/2018/2/layout/IconVerticalSolidList"/>
    <dgm:cxn modelId="{290D2C99-974E-4A25-89FB-6253EEAFD83C}" type="presParOf" srcId="{FE8638AF-73B9-43F0-AD75-6B3306DE85A3}" destId="{C7ABE53E-A7AD-4967-9919-3B25F815A12C}" srcOrd="1" destOrd="0" presId="urn:microsoft.com/office/officeart/2018/2/layout/IconVerticalSolidList"/>
    <dgm:cxn modelId="{47B3E562-F2E7-4A55-B74D-26C89AA7D6A2}" type="presParOf" srcId="{FE8638AF-73B9-43F0-AD75-6B3306DE85A3}" destId="{0DBCFD01-685E-46F1-AA22-68E19BAE213B}" srcOrd="2" destOrd="0" presId="urn:microsoft.com/office/officeart/2018/2/layout/IconVerticalSolidList"/>
    <dgm:cxn modelId="{9CC6C43C-A519-4AB7-801D-ED61CD76CDA5}" type="presParOf" srcId="{0DBCFD01-685E-46F1-AA22-68E19BAE213B}" destId="{9177E9E0-44C1-4366-B7A2-13EF39E74955}" srcOrd="0" destOrd="0" presId="urn:microsoft.com/office/officeart/2018/2/layout/IconVerticalSolidList"/>
    <dgm:cxn modelId="{9104B34F-FA28-4C4C-B589-7137B925C2E0}" type="presParOf" srcId="{0DBCFD01-685E-46F1-AA22-68E19BAE213B}" destId="{1FFE20B8-1655-41D8-9682-8C01B05565C6}" srcOrd="1" destOrd="0" presId="urn:microsoft.com/office/officeart/2018/2/layout/IconVerticalSolidList"/>
    <dgm:cxn modelId="{CB34F32A-1628-4719-8002-F52208BE3712}" type="presParOf" srcId="{0DBCFD01-685E-46F1-AA22-68E19BAE213B}" destId="{1FBE489B-03B0-4730-9EEC-779ADD980675}" srcOrd="2" destOrd="0" presId="urn:microsoft.com/office/officeart/2018/2/layout/IconVerticalSolidList"/>
    <dgm:cxn modelId="{A463AD86-4B8E-4B36-BA9E-EBDDF9A0761C}" type="presParOf" srcId="{0DBCFD01-685E-46F1-AA22-68E19BAE213B}" destId="{399D43BB-69F2-4DE3-B62B-21C0AB1C7A51}" srcOrd="3" destOrd="0" presId="urn:microsoft.com/office/officeart/2018/2/layout/IconVerticalSolidList"/>
    <dgm:cxn modelId="{41826A5A-4F86-4698-AC6D-244B66497C23}" type="presParOf" srcId="{FE8638AF-73B9-43F0-AD75-6B3306DE85A3}" destId="{2BC8A256-9170-44D7-B7AD-220614B91873}" srcOrd="3" destOrd="0" presId="urn:microsoft.com/office/officeart/2018/2/layout/IconVerticalSolidList"/>
    <dgm:cxn modelId="{2ED80AD2-E73D-49EC-B7D7-66F90F863BAE}" type="presParOf" srcId="{FE8638AF-73B9-43F0-AD75-6B3306DE85A3}" destId="{9FAE6E17-B1A3-4C4B-83D8-05310B9E770A}" srcOrd="4" destOrd="0" presId="urn:microsoft.com/office/officeart/2018/2/layout/IconVerticalSolidList"/>
    <dgm:cxn modelId="{F9AE358D-815D-4422-88D9-82CCA09D7925}" type="presParOf" srcId="{9FAE6E17-B1A3-4C4B-83D8-05310B9E770A}" destId="{DE65301F-4871-465F-9F5C-919B51FFC4B8}" srcOrd="0" destOrd="0" presId="urn:microsoft.com/office/officeart/2018/2/layout/IconVerticalSolidList"/>
    <dgm:cxn modelId="{B59073D4-CEDE-43CC-BD2B-E947255C1400}" type="presParOf" srcId="{9FAE6E17-B1A3-4C4B-83D8-05310B9E770A}" destId="{394646ED-13C6-4385-93C5-80CC969B13E1}" srcOrd="1" destOrd="0" presId="urn:microsoft.com/office/officeart/2018/2/layout/IconVerticalSolidList"/>
    <dgm:cxn modelId="{D96421C1-A552-44BD-B0A0-44400FB6DE66}" type="presParOf" srcId="{9FAE6E17-B1A3-4C4B-83D8-05310B9E770A}" destId="{BBCC319A-33BC-4A12-AD4B-B12C990B5616}" srcOrd="2" destOrd="0" presId="urn:microsoft.com/office/officeart/2018/2/layout/IconVerticalSolidList"/>
    <dgm:cxn modelId="{FDF1A55C-A3F0-496D-88F2-977DE649DD08}" type="presParOf" srcId="{9FAE6E17-B1A3-4C4B-83D8-05310B9E770A}" destId="{D4FE4A1A-68D5-4BC7-AEDB-24F14685252A}" srcOrd="3" destOrd="0" presId="urn:microsoft.com/office/officeart/2018/2/layout/IconVerticalSolidList"/>
    <dgm:cxn modelId="{635207EF-60B3-44ED-9162-C1F6ACD484CC}" type="presParOf" srcId="{FE8638AF-73B9-43F0-AD75-6B3306DE85A3}" destId="{795AA208-7063-42F9-852E-DD555EF324DE}" srcOrd="5" destOrd="0" presId="urn:microsoft.com/office/officeart/2018/2/layout/IconVerticalSolidList"/>
    <dgm:cxn modelId="{008E7C72-23CB-4E84-8FBA-C7B6824FEBFB}" type="presParOf" srcId="{FE8638AF-73B9-43F0-AD75-6B3306DE85A3}" destId="{38825808-696F-4D96-97DC-43E913C022F5}" srcOrd="6" destOrd="0" presId="urn:microsoft.com/office/officeart/2018/2/layout/IconVerticalSolidList"/>
    <dgm:cxn modelId="{67C42D6E-B9CD-4391-B7E3-ED98012AD722}" type="presParOf" srcId="{38825808-696F-4D96-97DC-43E913C022F5}" destId="{20F57B49-74CF-4E7C-A213-77B239CE27CC}" srcOrd="0" destOrd="0" presId="urn:microsoft.com/office/officeart/2018/2/layout/IconVerticalSolidList"/>
    <dgm:cxn modelId="{A1D135AA-275A-4308-A0D0-9907A343C036}" type="presParOf" srcId="{38825808-696F-4D96-97DC-43E913C022F5}" destId="{89E48360-2FA1-4B44-9C4C-D9FB0E826400}" srcOrd="1" destOrd="0" presId="urn:microsoft.com/office/officeart/2018/2/layout/IconVerticalSolidList"/>
    <dgm:cxn modelId="{2E4FEA01-B0CD-4309-A334-D891DCF78EA7}" type="presParOf" srcId="{38825808-696F-4D96-97DC-43E913C022F5}" destId="{42280BD9-6C5E-43B1-A363-EB7DA6F566BD}" srcOrd="2" destOrd="0" presId="urn:microsoft.com/office/officeart/2018/2/layout/IconVerticalSolidList"/>
    <dgm:cxn modelId="{9EC49006-4A47-4A2D-89DD-CF3BF3289E5B}" type="presParOf" srcId="{38825808-696F-4D96-97DC-43E913C022F5}" destId="{3670C328-CB6C-4AF8-BAD4-747F692E2693}" srcOrd="3" destOrd="0" presId="urn:microsoft.com/office/officeart/2018/2/layout/IconVerticalSolidList"/>
    <dgm:cxn modelId="{C7815EA4-289E-4F4D-BC72-41BBBAE28792}" type="presParOf" srcId="{FE8638AF-73B9-43F0-AD75-6B3306DE85A3}" destId="{A2E4D880-FE07-473A-B2DE-4EC8E60CDC91}" srcOrd="7" destOrd="0" presId="urn:microsoft.com/office/officeart/2018/2/layout/IconVerticalSolidList"/>
    <dgm:cxn modelId="{94BD0E27-BF83-4C8D-B89B-2850645243E0}" type="presParOf" srcId="{FE8638AF-73B9-43F0-AD75-6B3306DE85A3}" destId="{397C66BC-7552-4398-A63A-20C144A659DD}" srcOrd="8" destOrd="0" presId="urn:microsoft.com/office/officeart/2018/2/layout/IconVerticalSolidList"/>
    <dgm:cxn modelId="{2EF2AB5A-AD0B-4195-96D5-3146D6F40AF2}" type="presParOf" srcId="{397C66BC-7552-4398-A63A-20C144A659DD}" destId="{EB6F60CF-1314-499B-B0A3-377B0833E1A8}" srcOrd="0" destOrd="0" presId="urn:microsoft.com/office/officeart/2018/2/layout/IconVerticalSolidList"/>
    <dgm:cxn modelId="{90E85511-BF37-454F-9FFF-E41ED4A463B0}" type="presParOf" srcId="{397C66BC-7552-4398-A63A-20C144A659DD}" destId="{9916F959-00F7-47D5-BCB4-EE45B70C49F5}" srcOrd="1" destOrd="0" presId="urn:microsoft.com/office/officeart/2018/2/layout/IconVerticalSolidList"/>
    <dgm:cxn modelId="{61553129-34E7-4C21-866E-79827CF8BDFC}" type="presParOf" srcId="{397C66BC-7552-4398-A63A-20C144A659DD}" destId="{51A9583E-5C88-409F-8CF3-5ED4DA8E8765}" srcOrd="2" destOrd="0" presId="urn:microsoft.com/office/officeart/2018/2/layout/IconVerticalSolidList"/>
    <dgm:cxn modelId="{3C8E6AEA-0361-4414-81FF-50875834FF5F}" type="presParOf" srcId="{397C66BC-7552-4398-A63A-20C144A659DD}" destId="{F6671193-9135-4337-BDAD-8EF30900C9F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3B3CD86-FC57-4519-955C-F441DA04BFC9}"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314728A5-4A4A-407E-8DCF-11667380D1B9}">
      <dgm:prSet/>
      <dgm:spPr/>
      <dgm:t>
        <a:bodyPr/>
        <a:lstStyle/>
        <a:p>
          <a:pPr>
            <a:lnSpc>
              <a:spcPct val="100000"/>
            </a:lnSpc>
          </a:pPr>
          <a:r>
            <a:rPr lang="en-US" b="0" dirty="0"/>
            <a:t> Η φιλοσοφία του one-take ενθαρρύνει την απλότητα και την αυθεντικότητα στην παραγωγή βίντεο.</a:t>
          </a:r>
          <a:endParaRPr lang="en-US" dirty="0"/>
        </a:p>
      </dgm:t>
    </dgm:pt>
    <dgm:pt modelId="{3799D35F-C302-4618-A00C-F55A06961184}" type="parTrans" cxnId="{28471CC4-E3DA-4726-9C5D-B09CFA2A61E7}">
      <dgm:prSet/>
      <dgm:spPr/>
      <dgm:t>
        <a:bodyPr/>
        <a:lstStyle/>
        <a:p>
          <a:endParaRPr lang="en-US"/>
        </a:p>
      </dgm:t>
    </dgm:pt>
    <dgm:pt modelId="{424F5023-6570-4444-9EB9-1439BF692CE2}" type="sibTrans" cxnId="{28471CC4-E3DA-4726-9C5D-B09CFA2A61E7}">
      <dgm:prSet/>
      <dgm:spPr/>
      <dgm:t>
        <a:bodyPr/>
        <a:lstStyle/>
        <a:p>
          <a:endParaRPr lang="en-US"/>
        </a:p>
      </dgm:t>
    </dgm:pt>
    <dgm:pt modelId="{C8BC17D0-642F-4A70-B3E5-6C0E8470C901}">
      <dgm:prSet/>
      <dgm:spPr/>
      <dgm:t>
        <a:bodyPr/>
        <a:lstStyle/>
        <a:p>
          <a:pPr>
            <a:lnSpc>
              <a:spcPct val="100000"/>
            </a:lnSpc>
          </a:pPr>
          <a:r>
            <a:rPr lang="en-US" b="0" dirty="0"/>
            <a:t>Εστιάζοντας στην παροχή περιεχομένου σε μία μόνο λήψη, οι εκπαιδευτικοί μπορούν να μειώσουν την πίεση και το χρόνο που απαιτείται για τη δημιουργία βίντεο.</a:t>
          </a:r>
          <a:endParaRPr lang="en-US" dirty="0"/>
        </a:p>
      </dgm:t>
    </dgm:pt>
    <dgm:pt modelId="{1C323BDE-715A-439E-9C3C-2A6BF6BCBE2B}" type="parTrans" cxnId="{C46F39EF-747B-48D0-B238-5D5ABF92CC27}">
      <dgm:prSet/>
      <dgm:spPr/>
      <dgm:t>
        <a:bodyPr/>
        <a:lstStyle/>
        <a:p>
          <a:endParaRPr lang="en-US"/>
        </a:p>
      </dgm:t>
    </dgm:pt>
    <dgm:pt modelId="{C8240FA8-FE39-4643-BD7D-483B66E46DE4}" type="sibTrans" cxnId="{C46F39EF-747B-48D0-B238-5D5ABF92CC27}">
      <dgm:prSet/>
      <dgm:spPr/>
      <dgm:t>
        <a:bodyPr/>
        <a:lstStyle/>
        <a:p>
          <a:endParaRPr lang="en-US"/>
        </a:p>
      </dgm:t>
    </dgm:pt>
    <dgm:pt modelId="{3E06F3F8-2E32-49D9-A44D-E08C8C9175C0}">
      <dgm:prSet/>
      <dgm:spPr/>
      <dgm:t>
        <a:bodyPr/>
        <a:lstStyle/>
        <a:p>
          <a:pPr>
            <a:lnSpc>
              <a:spcPct val="100000"/>
            </a:lnSpc>
          </a:pPr>
          <a:r>
            <a:rPr lang="en-US" b="0" dirty="0"/>
            <a:t>Αυτή η προσέγγιση ευνοεί ένα πιο φυσικό στυλ παρουσίασης, καθιστώντας το περιεχόμενο σχετικό και ελκυστικό για τους μαθητές.</a:t>
          </a:r>
          <a:endParaRPr lang="en-US" dirty="0"/>
        </a:p>
      </dgm:t>
    </dgm:pt>
    <dgm:pt modelId="{92CC2D89-1C0A-4A31-BDD1-4ED213D3A051}" type="parTrans" cxnId="{27BFE8E9-651F-419B-B47F-82372E340377}">
      <dgm:prSet/>
      <dgm:spPr/>
      <dgm:t>
        <a:bodyPr/>
        <a:lstStyle/>
        <a:p>
          <a:endParaRPr lang="en-US"/>
        </a:p>
      </dgm:t>
    </dgm:pt>
    <dgm:pt modelId="{92529BFE-384D-4555-9014-158C319F8E96}" type="sibTrans" cxnId="{27BFE8E9-651F-419B-B47F-82372E340377}">
      <dgm:prSet/>
      <dgm:spPr/>
      <dgm:t>
        <a:bodyPr/>
        <a:lstStyle/>
        <a:p>
          <a:endParaRPr lang="en-US"/>
        </a:p>
      </dgm:t>
    </dgm:pt>
    <dgm:pt modelId="{CD3C05A2-90AE-44EC-A02C-395864DC68F5}">
      <dgm:prSet/>
      <dgm:spPr/>
      <dgm:t>
        <a:bodyPr/>
        <a:lstStyle/>
        <a:p>
          <a:pPr>
            <a:lnSpc>
              <a:spcPct val="100000"/>
            </a:lnSpc>
          </a:pPr>
          <a:r>
            <a:rPr lang="en-US" b="0" dirty="0"/>
            <a:t>Αν και η τελειότητα δεν είναι ο στόχος, η σαφής επικοινωνία και η γνήσια ενασχόληση με το υλικό έχουν προτεραιότητα.</a:t>
          </a:r>
          <a:endParaRPr lang="en-US" dirty="0"/>
        </a:p>
      </dgm:t>
    </dgm:pt>
    <dgm:pt modelId="{F60A3FD0-8475-4B60-BC99-8FB064FB33FF}" type="parTrans" cxnId="{231214CC-55FC-4CCA-8A81-C60847BA9431}">
      <dgm:prSet/>
      <dgm:spPr/>
      <dgm:t>
        <a:bodyPr/>
        <a:lstStyle/>
        <a:p>
          <a:endParaRPr lang="en-US"/>
        </a:p>
      </dgm:t>
    </dgm:pt>
    <dgm:pt modelId="{644A61EF-FB53-4DA6-A4B6-78A19A7C524F}" type="sibTrans" cxnId="{231214CC-55FC-4CCA-8A81-C60847BA9431}">
      <dgm:prSet/>
      <dgm:spPr/>
      <dgm:t>
        <a:bodyPr/>
        <a:lstStyle/>
        <a:p>
          <a:endParaRPr lang="en-US"/>
        </a:p>
      </dgm:t>
    </dgm:pt>
    <dgm:pt modelId="{AF5E0BE0-5AF0-4BD7-9FDA-2CA19CE17EF0}">
      <dgm:prSet/>
      <dgm:spPr/>
      <dgm:t>
        <a:bodyPr/>
        <a:lstStyle/>
        <a:p>
          <a:pPr>
            <a:lnSpc>
              <a:spcPct val="100000"/>
            </a:lnSpc>
          </a:pPr>
          <a:r>
            <a:rPr lang="en-US" b="0" dirty="0"/>
            <a:t>Η φιλοσοφία του one-take απλοποιεί τη δημιουργία περιεχομένου, καθιστώντας το πιο προσιτό και διαχειρίσιμο για τους εκπαιδευτικούς.</a:t>
          </a:r>
          <a:endParaRPr lang="en-US" dirty="0"/>
        </a:p>
      </dgm:t>
    </dgm:pt>
    <dgm:pt modelId="{F9C66E1D-ABEE-4D4F-8AC2-86C122643C47}" type="parTrans" cxnId="{BA290028-A068-4CDE-9FAA-468FEB82E828}">
      <dgm:prSet/>
      <dgm:spPr/>
      <dgm:t>
        <a:bodyPr/>
        <a:lstStyle/>
        <a:p>
          <a:endParaRPr lang="en-US"/>
        </a:p>
      </dgm:t>
    </dgm:pt>
    <dgm:pt modelId="{E7409998-DCD2-444A-B860-8F64EDD846F5}" type="sibTrans" cxnId="{BA290028-A068-4CDE-9FAA-468FEB82E828}">
      <dgm:prSet/>
      <dgm:spPr/>
      <dgm:t>
        <a:bodyPr/>
        <a:lstStyle/>
        <a:p>
          <a:endParaRPr lang="en-US"/>
        </a:p>
      </dgm:t>
    </dgm:pt>
    <dgm:pt modelId="{801FF2E8-C9E7-4575-9C56-F5D3FD1BA57A}" type="pres">
      <dgm:prSet presAssocID="{E3B3CD86-FC57-4519-955C-F441DA04BFC9}" presName="root" presStyleCnt="0">
        <dgm:presLayoutVars>
          <dgm:dir/>
          <dgm:resizeHandles val="exact"/>
        </dgm:presLayoutVars>
      </dgm:prSet>
      <dgm:spPr/>
    </dgm:pt>
    <dgm:pt modelId="{EE23EC83-81E3-4C0A-8806-C604E0B1AD20}" type="pres">
      <dgm:prSet presAssocID="{314728A5-4A4A-407E-8DCF-11667380D1B9}" presName="compNode" presStyleCnt="0"/>
      <dgm:spPr/>
    </dgm:pt>
    <dgm:pt modelId="{535EEB8C-62E6-49FC-8393-3217026920BD}" type="pres">
      <dgm:prSet presAssocID="{314728A5-4A4A-407E-8DCF-11667380D1B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lm reel"/>
        </a:ext>
      </dgm:extLst>
    </dgm:pt>
    <dgm:pt modelId="{D9764B9D-E14B-4D5E-B357-9A257EED83CF}" type="pres">
      <dgm:prSet presAssocID="{314728A5-4A4A-407E-8DCF-11667380D1B9}" presName="spaceRect" presStyleCnt="0"/>
      <dgm:spPr/>
    </dgm:pt>
    <dgm:pt modelId="{D6CCCCAB-8B10-4F22-9A6B-9DDC5108BA18}" type="pres">
      <dgm:prSet presAssocID="{314728A5-4A4A-407E-8DCF-11667380D1B9}" presName="textRect" presStyleLbl="revTx" presStyleIdx="0" presStyleCnt="5">
        <dgm:presLayoutVars>
          <dgm:chMax val="1"/>
          <dgm:chPref val="1"/>
        </dgm:presLayoutVars>
      </dgm:prSet>
      <dgm:spPr/>
    </dgm:pt>
    <dgm:pt modelId="{115002DE-5D95-4EB6-954A-E80703E9A012}" type="pres">
      <dgm:prSet presAssocID="{424F5023-6570-4444-9EB9-1439BF692CE2}" presName="sibTrans" presStyleCnt="0"/>
      <dgm:spPr/>
    </dgm:pt>
    <dgm:pt modelId="{85757B2E-80AC-4B75-95FE-4089A5BF84FC}" type="pres">
      <dgm:prSet presAssocID="{C8BC17D0-642F-4A70-B3E5-6C0E8470C901}" presName="compNode" presStyleCnt="0"/>
      <dgm:spPr/>
    </dgm:pt>
    <dgm:pt modelId="{DED6DF05-3BD5-4E8C-B6CD-4038980B8D0E}" type="pres">
      <dgm:prSet presAssocID="{C8BC17D0-642F-4A70-B3E5-6C0E8470C90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E354594F-94CF-4423-B131-00DA00A6EE29}" type="pres">
      <dgm:prSet presAssocID="{C8BC17D0-642F-4A70-B3E5-6C0E8470C901}" presName="spaceRect" presStyleCnt="0"/>
      <dgm:spPr/>
    </dgm:pt>
    <dgm:pt modelId="{937A92A5-8082-4A67-B4C6-645D3AFB9F9A}" type="pres">
      <dgm:prSet presAssocID="{C8BC17D0-642F-4A70-B3E5-6C0E8470C901}" presName="textRect" presStyleLbl="revTx" presStyleIdx="1" presStyleCnt="5">
        <dgm:presLayoutVars>
          <dgm:chMax val="1"/>
          <dgm:chPref val="1"/>
        </dgm:presLayoutVars>
      </dgm:prSet>
      <dgm:spPr/>
    </dgm:pt>
    <dgm:pt modelId="{2101873D-4F2F-4168-AD6D-05480E75A3A0}" type="pres">
      <dgm:prSet presAssocID="{C8240FA8-FE39-4643-BD7D-483B66E46DE4}" presName="sibTrans" presStyleCnt="0"/>
      <dgm:spPr/>
    </dgm:pt>
    <dgm:pt modelId="{8E0C4D28-9020-40FC-B15B-420AE54E9941}" type="pres">
      <dgm:prSet presAssocID="{3E06F3F8-2E32-49D9-A44D-E08C8C9175C0}" presName="compNode" presStyleCnt="0"/>
      <dgm:spPr/>
    </dgm:pt>
    <dgm:pt modelId="{79E7B397-A401-411C-8973-F2B66A7D5EB9}" type="pres">
      <dgm:prSet presAssocID="{3E06F3F8-2E32-49D9-A44D-E08C8C9175C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ustomer Review"/>
        </a:ext>
      </dgm:extLst>
    </dgm:pt>
    <dgm:pt modelId="{37EAEC70-CA80-4082-8A88-10FBDCE65C5E}" type="pres">
      <dgm:prSet presAssocID="{3E06F3F8-2E32-49D9-A44D-E08C8C9175C0}" presName="spaceRect" presStyleCnt="0"/>
      <dgm:spPr/>
    </dgm:pt>
    <dgm:pt modelId="{A7CEF5BE-0C77-4C9E-A340-E74ED37D9CE2}" type="pres">
      <dgm:prSet presAssocID="{3E06F3F8-2E32-49D9-A44D-E08C8C9175C0}" presName="textRect" presStyleLbl="revTx" presStyleIdx="2" presStyleCnt="5">
        <dgm:presLayoutVars>
          <dgm:chMax val="1"/>
          <dgm:chPref val="1"/>
        </dgm:presLayoutVars>
      </dgm:prSet>
      <dgm:spPr/>
    </dgm:pt>
    <dgm:pt modelId="{1A569988-A9FA-4A1D-80EA-418007A27991}" type="pres">
      <dgm:prSet presAssocID="{92529BFE-384D-4555-9014-158C319F8E96}" presName="sibTrans" presStyleCnt="0"/>
      <dgm:spPr/>
    </dgm:pt>
    <dgm:pt modelId="{46187505-251E-4FAE-ACB1-B76F95DE687F}" type="pres">
      <dgm:prSet presAssocID="{CD3C05A2-90AE-44EC-A02C-395864DC68F5}" presName="compNode" presStyleCnt="0"/>
      <dgm:spPr/>
    </dgm:pt>
    <dgm:pt modelId="{BBCEBD7A-990B-49A6-BC19-9C4E712E0A9F}" type="pres">
      <dgm:prSet presAssocID="{CD3C05A2-90AE-44EC-A02C-395864DC68F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llseye"/>
        </a:ext>
      </dgm:extLst>
    </dgm:pt>
    <dgm:pt modelId="{9998E68E-444D-481B-B579-899FA2B5F77F}" type="pres">
      <dgm:prSet presAssocID="{CD3C05A2-90AE-44EC-A02C-395864DC68F5}" presName="spaceRect" presStyleCnt="0"/>
      <dgm:spPr/>
    </dgm:pt>
    <dgm:pt modelId="{3F11AB9D-D3CC-41D4-92C7-FD8E3BEAD2A9}" type="pres">
      <dgm:prSet presAssocID="{CD3C05A2-90AE-44EC-A02C-395864DC68F5}" presName="textRect" presStyleLbl="revTx" presStyleIdx="3" presStyleCnt="5">
        <dgm:presLayoutVars>
          <dgm:chMax val="1"/>
          <dgm:chPref val="1"/>
        </dgm:presLayoutVars>
      </dgm:prSet>
      <dgm:spPr/>
    </dgm:pt>
    <dgm:pt modelId="{FCC882C1-E542-4F0C-B626-D3B613EC04D4}" type="pres">
      <dgm:prSet presAssocID="{644A61EF-FB53-4DA6-A4B6-78A19A7C524F}" presName="sibTrans" presStyleCnt="0"/>
      <dgm:spPr/>
    </dgm:pt>
    <dgm:pt modelId="{9DB09264-9EE2-45D2-A8E7-B72A2138B2F5}" type="pres">
      <dgm:prSet presAssocID="{AF5E0BE0-5AF0-4BD7-9FDA-2CA19CE17EF0}" presName="compNode" presStyleCnt="0"/>
      <dgm:spPr/>
    </dgm:pt>
    <dgm:pt modelId="{0B67FAC8-EE1E-46C9-BA26-9E4620C97D10}" type="pres">
      <dgm:prSet presAssocID="{AF5E0BE0-5AF0-4BD7-9FDA-2CA19CE17EF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eb Design"/>
        </a:ext>
      </dgm:extLst>
    </dgm:pt>
    <dgm:pt modelId="{D9C4D682-E670-46B0-8FB2-C7F82E4AFCA4}" type="pres">
      <dgm:prSet presAssocID="{AF5E0BE0-5AF0-4BD7-9FDA-2CA19CE17EF0}" presName="spaceRect" presStyleCnt="0"/>
      <dgm:spPr/>
    </dgm:pt>
    <dgm:pt modelId="{E786ECEA-9D79-4F08-9030-011432E428BD}" type="pres">
      <dgm:prSet presAssocID="{AF5E0BE0-5AF0-4BD7-9FDA-2CA19CE17EF0}" presName="textRect" presStyleLbl="revTx" presStyleIdx="4" presStyleCnt="5">
        <dgm:presLayoutVars>
          <dgm:chMax val="1"/>
          <dgm:chPref val="1"/>
        </dgm:presLayoutVars>
      </dgm:prSet>
      <dgm:spPr/>
    </dgm:pt>
  </dgm:ptLst>
  <dgm:cxnLst>
    <dgm:cxn modelId="{BA290028-A068-4CDE-9FAA-468FEB82E828}" srcId="{E3B3CD86-FC57-4519-955C-F441DA04BFC9}" destId="{AF5E0BE0-5AF0-4BD7-9FDA-2CA19CE17EF0}" srcOrd="4" destOrd="0" parTransId="{F9C66E1D-ABEE-4D4F-8AC2-86C122643C47}" sibTransId="{E7409998-DCD2-444A-B860-8F64EDD846F5}"/>
    <dgm:cxn modelId="{8CAA4929-934E-4D7E-83EE-205C7095E887}" type="presOf" srcId="{3E06F3F8-2E32-49D9-A44D-E08C8C9175C0}" destId="{A7CEF5BE-0C77-4C9E-A340-E74ED37D9CE2}" srcOrd="0" destOrd="0" presId="urn:microsoft.com/office/officeart/2018/2/layout/IconLabelList"/>
    <dgm:cxn modelId="{8FEF7038-5C59-478C-A7A4-45E21B70C304}" type="presOf" srcId="{AF5E0BE0-5AF0-4BD7-9FDA-2CA19CE17EF0}" destId="{E786ECEA-9D79-4F08-9030-011432E428BD}" srcOrd="0" destOrd="0" presId="urn:microsoft.com/office/officeart/2018/2/layout/IconLabelList"/>
    <dgm:cxn modelId="{DA9BDB66-05CE-4852-A32F-F23EB7489910}" type="presOf" srcId="{314728A5-4A4A-407E-8DCF-11667380D1B9}" destId="{D6CCCCAB-8B10-4F22-9A6B-9DDC5108BA18}" srcOrd="0" destOrd="0" presId="urn:microsoft.com/office/officeart/2018/2/layout/IconLabelList"/>
    <dgm:cxn modelId="{A5E8764E-5B2C-4F54-8C67-593DF4BACF1A}" type="presOf" srcId="{CD3C05A2-90AE-44EC-A02C-395864DC68F5}" destId="{3F11AB9D-D3CC-41D4-92C7-FD8E3BEAD2A9}" srcOrd="0" destOrd="0" presId="urn:microsoft.com/office/officeart/2018/2/layout/IconLabelList"/>
    <dgm:cxn modelId="{B411AEB5-3B54-4716-AC4C-0902D78E9D6C}" type="presOf" srcId="{E3B3CD86-FC57-4519-955C-F441DA04BFC9}" destId="{801FF2E8-C9E7-4575-9C56-F5D3FD1BA57A}" srcOrd="0" destOrd="0" presId="urn:microsoft.com/office/officeart/2018/2/layout/IconLabelList"/>
    <dgm:cxn modelId="{28471CC4-E3DA-4726-9C5D-B09CFA2A61E7}" srcId="{E3B3CD86-FC57-4519-955C-F441DA04BFC9}" destId="{314728A5-4A4A-407E-8DCF-11667380D1B9}" srcOrd="0" destOrd="0" parTransId="{3799D35F-C302-4618-A00C-F55A06961184}" sibTransId="{424F5023-6570-4444-9EB9-1439BF692CE2}"/>
    <dgm:cxn modelId="{231214CC-55FC-4CCA-8A81-C60847BA9431}" srcId="{E3B3CD86-FC57-4519-955C-F441DA04BFC9}" destId="{CD3C05A2-90AE-44EC-A02C-395864DC68F5}" srcOrd="3" destOrd="0" parTransId="{F60A3FD0-8475-4B60-BC99-8FB064FB33FF}" sibTransId="{644A61EF-FB53-4DA6-A4B6-78A19A7C524F}"/>
    <dgm:cxn modelId="{3697A6CF-EA14-446E-98FF-FE823C568EA6}" type="presOf" srcId="{C8BC17D0-642F-4A70-B3E5-6C0E8470C901}" destId="{937A92A5-8082-4A67-B4C6-645D3AFB9F9A}" srcOrd="0" destOrd="0" presId="urn:microsoft.com/office/officeart/2018/2/layout/IconLabelList"/>
    <dgm:cxn modelId="{27BFE8E9-651F-419B-B47F-82372E340377}" srcId="{E3B3CD86-FC57-4519-955C-F441DA04BFC9}" destId="{3E06F3F8-2E32-49D9-A44D-E08C8C9175C0}" srcOrd="2" destOrd="0" parTransId="{92CC2D89-1C0A-4A31-BDD1-4ED213D3A051}" sibTransId="{92529BFE-384D-4555-9014-158C319F8E96}"/>
    <dgm:cxn modelId="{C46F39EF-747B-48D0-B238-5D5ABF92CC27}" srcId="{E3B3CD86-FC57-4519-955C-F441DA04BFC9}" destId="{C8BC17D0-642F-4A70-B3E5-6C0E8470C901}" srcOrd="1" destOrd="0" parTransId="{1C323BDE-715A-439E-9C3C-2A6BF6BCBE2B}" sibTransId="{C8240FA8-FE39-4643-BD7D-483B66E46DE4}"/>
    <dgm:cxn modelId="{839981CE-030F-4B47-8AED-FD4A1CC8EFF7}" type="presParOf" srcId="{801FF2E8-C9E7-4575-9C56-F5D3FD1BA57A}" destId="{EE23EC83-81E3-4C0A-8806-C604E0B1AD20}" srcOrd="0" destOrd="0" presId="urn:microsoft.com/office/officeart/2018/2/layout/IconLabelList"/>
    <dgm:cxn modelId="{0DB50ECC-434B-4C6C-8048-3079B6537B31}" type="presParOf" srcId="{EE23EC83-81E3-4C0A-8806-C604E0B1AD20}" destId="{535EEB8C-62E6-49FC-8393-3217026920BD}" srcOrd="0" destOrd="0" presId="urn:microsoft.com/office/officeart/2018/2/layout/IconLabelList"/>
    <dgm:cxn modelId="{913A702F-9783-4E6F-B69D-C3B2A1B6B54D}" type="presParOf" srcId="{EE23EC83-81E3-4C0A-8806-C604E0B1AD20}" destId="{D9764B9D-E14B-4D5E-B357-9A257EED83CF}" srcOrd="1" destOrd="0" presId="urn:microsoft.com/office/officeart/2018/2/layout/IconLabelList"/>
    <dgm:cxn modelId="{E7472617-1814-4F14-A886-CAFA34FFC1E8}" type="presParOf" srcId="{EE23EC83-81E3-4C0A-8806-C604E0B1AD20}" destId="{D6CCCCAB-8B10-4F22-9A6B-9DDC5108BA18}" srcOrd="2" destOrd="0" presId="urn:microsoft.com/office/officeart/2018/2/layout/IconLabelList"/>
    <dgm:cxn modelId="{7F799DA7-760D-445A-B42F-F3E1451CE4BA}" type="presParOf" srcId="{801FF2E8-C9E7-4575-9C56-F5D3FD1BA57A}" destId="{115002DE-5D95-4EB6-954A-E80703E9A012}" srcOrd="1" destOrd="0" presId="urn:microsoft.com/office/officeart/2018/2/layout/IconLabelList"/>
    <dgm:cxn modelId="{2DBA4DFC-E098-4EA9-9C80-73B196C7EE48}" type="presParOf" srcId="{801FF2E8-C9E7-4575-9C56-F5D3FD1BA57A}" destId="{85757B2E-80AC-4B75-95FE-4089A5BF84FC}" srcOrd="2" destOrd="0" presId="urn:microsoft.com/office/officeart/2018/2/layout/IconLabelList"/>
    <dgm:cxn modelId="{AC8848C7-7F6D-47A2-A7E8-15EFE6FAA057}" type="presParOf" srcId="{85757B2E-80AC-4B75-95FE-4089A5BF84FC}" destId="{DED6DF05-3BD5-4E8C-B6CD-4038980B8D0E}" srcOrd="0" destOrd="0" presId="urn:microsoft.com/office/officeart/2018/2/layout/IconLabelList"/>
    <dgm:cxn modelId="{DFB6404A-30A8-4E75-AD83-ADDA2CE0A6CB}" type="presParOf" srcId="{85757B2E-80AC-4B75-95FE-4089A5BF84FC}" destId="{E354594F-94CF-4423-B131-00DA00A6EE29}" srcOrd="1" destOrd="0" presId="urn:microsoft.com/office/officeart/2018/2/layout/IconLabelList"/>
    <dgm:cxn modelId="{A211BE27-F2E8-48F4-A2F6-0AFFA37F1A19}" type="presParOf" srcId="{85757B2E-80AC-4B75-95FE-4089A5BF84FC}" destId="{937A92A5-8082-4A67-B4C6-645D3AFB9F9A}" srcOrd="2" destOrd="0" presId="urn:microsoft.com/office/officeart/2018/2/layout/IconLabelList"/>
    <dgm:cxn modelId="{A42AC113-8467-4A67-9396-726C10F3FFCE}" type="presParOf" srcId="{801FF2E8-C9E7-4575-9C56-F5D3FD1BA57A}" destId="{2101873D-4F2F-4168-AD6D-05480E75A3A0}" srcOrd="3" destOrd="0" presId="urn:microsoft.com/office/officeart/2018/2/layout/IconLabelList"/>
    <dgm:cxn modelId="{7E2A5F30-A5EC-4512-BC8D-127041248F4D}" type="presParOf" srcId="{801FF2E8-C9E7-4575-9C56-F5D3FD1BA57A}" destId="{8E0C4D28-9020-40FC-B15B-420AE54E9941}" srcOrd="4" destOrd="0" presId="urn:microsoft.com/office/officeart/2018/2/layout/IconLabelList"/>
    <dgm:cxn modelId="{FE152DE5-5267-4555-A91A-1EE6A19A8B6E}" type="presParOf" srcId="{8E0C4D28-9020-40FC-B15B-420AE54E9941}" destId="{79E7B397-A401-411C-8973-F2B66A7D5EB9}" srcOrd="0" destOrd="0" presId="urn:microsoft.com/office/officeart/2018/2/layout/IconLabelList"/>
    <dgm:cxn modelId="{E9E22857-7F7D-441F-A0EE-FB9CCBE93CAE}" type="presParOf" srcId="{8E0C4D28-9020-40FC-B15B-420AE54E9941}" destId="{37EAEC70-CA80-4082-8A88-10FBDCE65C5E}" srcOrd="1" destOrd="0" presId="urn:microsoft.com/office/officeart/2018/2/layout/IconLabelList"/>
    <dgm:cxn modelId="{01758CDE-8EED-4EAD-BD58-4BEEB6AFC64D}" type="presParOf" srcId="{8E0C4D28-9020-40FC-B15B-420AE54E9941}" destId="{A7CEF5BE-0C77-4C9E-A340-E74ED37D9CE2}" srcOrd="2" destOrd="0" presId="urn:microsoft.com/office/officeart/2018/2/layout/IconLabelList"/>
    <dgm:cxn modelId="{9A271E8F-12B0-4779-B448-B80CDEC48E71}" type="presParOf" srcId="{801FF2E8-C9E7-4575-9C56-F5D3FD1BA57A}" destId="{1A569988-A9FA-4A1D-80EA-418007A27991}" srcOrd="5" destOrd="0" presId="urn:microsoft.com/office/officeart/2018/2/layout/IconLabelList"/>
    <dgm:cxn modelId="{D24F6C4C-3646-4728-9684-9B37C6A880D7}" type="presParOf" srcId="{801FF2E8-C9E7-4575-9C56-F5D3FD1BA57A}" destId="{46187505-251E-4FAE-ACB1-B76F95DE687F}" srcOrd="6" destOrd="0" presId="urn:microsoft.com/office/officeart/2018/2/layout/IconLabelList"/>
    <dgm:cxn modelId="{3AB34047-D893-4D3C-8D27-C7C3AC92C7F0}" type="presParOf" srcId="{46187505-251E-4FAE-ACB1-B76F95DE687F}" destId="{BBCEBD7A-990B-49A6-BC19-9C4E712E0A9F}" srcOrd="0" destOrd="0" presId="urn:microsoft.com/office/officeart/2018/2/layout/IconLabelList"/>
    <dgm:cxn modelId="{C1ACC080-E7B8-414F-94A7-B37C30C827F2}" type="presParOf" srcId="{46187505-251E-4FAE-ACB1-B76F95DE687F}" destId="{9998E68E-444D-481B-B579-899FA2B5F77F}" srcOrd="1" destOrd="0" presId="urn:microsoft.com/office/officeart/2018/2/layout/IconLabelList"/>
    <dgm:cxn modelId="{967953A6-16C1-44ED-909F-B3FB19CFBCD0}" type="presParOf" srcId="{46187505-251E-4FAE-ACB1-B76F95DE687F}" destId="{3F11AB9D-D3CC-41D4-92C7-FD8E3BEAD2A9}" srcOrd="2" destOrd="0" presId="urn:microsoft.com/office/officeart/2018/2/layout/IconLabelList"/>
    <dgm:cxn modelId="{67643EEB-5876-4CB5-AFCD-A9BB42C5D175}" type="presParOf" srcId="{801FF2E8-C9E7-4575-9C56-F5D3FD1BA57A}" destId="{FCC882C1-E542-4F0C-B626-D3B613EC04D4}" srcOrd="7" destOrd="0" presId="urn:microsoft.com/office/officeart/2018/2/layout/IconLabelList"/>
    <dgm:cxn modelId="{41BF6E30-2A2A-4FDE-94A2-E2E912045356}" type="presParOf" srcId="{801FF2E8-C9E7-4575-9C56-F5D3FD1BA57A}" destId="{9DB09264-9EE2-45D2-A8E7-B72A2138B2F5}" srcOrd="8" destOrd="0" presId="urn:microsoft.com/office/officeart/2018/2/layout/IconLabelList"/>
    <dgm:cxn modelId="{A066AD0A-89BE-4638-8A4E-648E592C22BB}" type="presParOf" srcId="{9DB09264-9EE2-45D2-A8E7-B72A2138B2F5}" destId="{0B67FAC8-EE1E-46C9-BA26-9E4620C97D10}" srcOrd="0" destOrd="0" presId="urn:microsoft.com/office/officeart/2018/2/layout/IconLabelList"/>
    <dgm:cxn modelId="{7FEAA879-444D-4946-B66C-97E14A80872B}" type="presParOf" srcId="{9DB09264-9EE2-45D2-A8E7-B72A2138B2F5}" destId="{D9C4D682-E670-46B0-8FB2-C7F82E4AFCA4}" srcOrd="1" destOrd="0" presId="urn:microsoft.com/office/officeart/2018/2/layout/IconLabelList"/>
    <dgm:cxn modelId="{A0C7F6E3-F9B7-43C4-A1B6-52A19B143023}" type="presParOf" srcId="{9DB09264-9EE2-45D2-A8E7-B72A2138B2F5}" destId="{E786ECEA-9D79-4F08-9030-011432E428BD}"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9DCA7-446A-4B60-A05F-7D7A9C8C0AB1}">
      <dsp:nvSpPr>
        <dsp:cNvPr id="0" name=""/>
        <dsp:cNvSpPr/>
      </dsp:nvSpPr>
      <dsp:spPr>
        <a:xfrm>
          <a:off x="0" y="237984"/>
          <a:ext cx="10163283" cy="76985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Γέφυρες Θεωρία και πρακτική: </a:t>
          </a:r>
          <a:r>
            <a:rPr lang="en-GB" sz="1400" kern="1200" dirty="0"/>
            <a:t>Πολλά μαθήματα ΕΕΚ περιλαμβάνουν σύνθετες, πρακτικές δεξιότητες που επωφελούνται από την οπτική και πρακτική μάθηση. Τα πολυμέσα συμβάλλουν στη γεφύρωση του χάσματος μεταξύ θεωρητικών γνώσεων και πρακτικής εφαρμογής, προσφέροντας επιδείξεις που ζωντανεύουν αυτές τις έννοιες.</a:t>
          </a:r>
          <a:endParaRPr lang="en-BE" sz="1400" kern="1200" dirty="0"/>
        </a:p>
      </dsp:txBody>
      <dsp:txXfrm>
        <a:off x="37581" y="275565"/>
        <a:ext cx="10088121" cy="694697"/>
      </dsp:txXfrm>
    </dsp:sp>
    <dsp:sp modelId="{659B837E-D122-4E4B-94FA-5981B3AF5E8A}">
      <dsp:nvSpPr>
        <dsp:cNvPr id="0" name=""/>
        <dsp:cNvSpPr/>
      </dsp:nvSpPr>
      <dsp:spPr>
        <a:xfrm>
          <a:off x="0" y="1048164"/>
          <a:ext cx="10163283" cy="76985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err="1"/>
            <a:t>Ενισχύ</a:t>
          </a:r>
          <a:r>
            <a:rPr lang="el-GR" sz="1400" b="1" kern="1200" dirty="0" err="1"/>
            <a:t>ουν</a:t>
          </a:r>
          <a:r>
            <a:rPr lang="en-GB" sz="1400" b="1" kern="1200" dirty="0"/>
            <a:t> τη διατήρηση και τη δέσμευση</a:t>
          </a:r>
          <a:r>
            <a:rPr lang="en-GB" sz="1400" kern="1200" dirty="0"/>
            <a:t>: Το υλικό πολυμέσων κάνει τη μάθηση πιο ελκυστική, καθώς ανταποκρίνεται σε διάφορα μαθησιακά στυλ. Τα οπτικά μέσα, ο ήχος και το διαδραστικό περιεχόμενο κρατούν την προσοχή των μαθητών, βοηθώντας τους να συγκρατήσουν τις πληροφορίες καλύτερα από ό,τι μόνο με το κείμενο.</a:t>
          </a:r>
          <a:endParaRPr lang="en-BE" sz="1400" kern="1200" dirty="0"/>
        </a:p>
      </dsp:txBody>
      <dsp:txXfrm>
        <a:off x="37581" y="1085745"/>
        <a:ext cx="10088121" cy="694697"/>
      </dsp:txXfrm>
    </dsp:sp>
    <dsp:sp modelId="{F3C56ABB-4B11-4CD9-8B09-F0F56EC430B8}">
      <dsp:nvSpPr>
        <dsp:cNvPr id="0" name=""/>
        <dsp:cNvSpPr/>
      </dsp:nvSpPr>
      <dsp:spPr>
        <a:xfrm>
          <a:off x="0" y="1858344"/>
          <a:ext cx="10163283" cy="76985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Υπ</a:t>
          </a:r>
          <a:r>
            <a:rPr lang="en-GB" sz="1400" b="1" kern="1200" dirty="0" err="1"/>
            <a:t>οστηρίζ</a:t>
          </a:r>
          <a:r>
            <a:rPr lang="el-GR" sz="1400" b="1" kern="1200" dirty="0" err="1"/>
            <a:t>ουν</a:t>
          </a:r>
          <a:r>
            <a:rPr lang="el-GR" sz="1400" b="1" kern="1200" dirty="0"/>
            <a:t> την</a:t>
          </a:r>
          <a:r>
            <a:rPr lang="en-GB" sz="1400" b="1" kern="1200" dirty="0"/>
            <a:t> αυτορυθμιζόμενη μάθηση</a:t>
          </a:r>
          <a:r>
            <a:rPr lang="en-GB" sz="1400" kern="1200" dirty="0"/>
            <a:t>: Τα πολυμέσα παρέχουν ευέλικτες επιλογές μάθησης, επιτρέποντας στους μαθητές να επανεξετάζουν τα μαθήματα, να κάνουν παύσεις και να επανεξετάζουν δύσκολες ενότητες με το δικό τους ρυθμό. Αυτό είναι ιδιαίτερα επωφελές για τους μαθητές που χρειάζονται περισσότερο χρόνο για να κατανοήσουν πολύπλοκες εργασίες.</a:t>
          </a:r>
          <a:endParaRPr lang="en-BE" sz="1400" kern="1200" dirty="0"/>
        </a:p>
      </dsp:txBody>
      <dsp:txXfrm>
        <a:off x="37581" y="1895925"/>
        <a:ext cx="10088121" cy="694697"/>
      </dsp:txXfrm>
    </dsp:sp>
    <dsp:sp modelId="{71456949-AB19-4B54-87B0-4D98640AE863}">
      <dsp:nvSpPr>
        <dsp:cNvPr id="0" name=""/>
        <dsp:cNvSpPr/>
      </dsp:nvSpPr>
      <dsp:spPr>
        <a:xfrm>
          <a:off x="0" y="2668523"/>
          <a:ext cx="10163283" cy="76985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err="1"/>
            <a:t>Δημιουργ</a:t>
          </a:r>
          <a:r>
            <a:rPr lang="el-GR" sz="1400" b="1" kern="1200" dirty="0" err="1"/>
            <a:t>ούν</a:t>
          </a:r>
          <a:r>
            <a:rPr lang="en-GB" sz="1400" b="1" kern="1200" dirty="0"/>
            <a:t> ψηφιακό αλφαβητισμό</a:t>
          </a:r>
          <a:r>
            <a:rPr lang="en-GB" sz="1400" kern="1200" dirty="0"/>
            <a:t>: Η χρήση πολυμέσων σε περιβάλλοντα ΕΕΚ βοηθά τους μαθητές να αναπτύξουν δεξιότητες ψηφιακού γραμματισμού, μια πολύτιμη ικανότητα στη σημερινή αγορά εργασίας που καθορίζεται από την τεχνολογία.</a:t>
          </a:r>
          <a:endParaRPr lang="en-BE" sz="1400" kern="1200" dirty="0"/>
        </a:p>
      </dsp:txBody>
      <dsp:txXfrm>
        <a:off x="37581" y="2706104"/>
        <a:ext cx="10088121" cy="694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D44DF-153C-4B0F-8570-BFA774A209F0}">
      <dsp:nvSpPr>
        <dsp:cNvPr id="0" name=""/>
        <dsp:cNvSpPr/>
      </dsp:nvSpPr>
      <dsp:spPr>
        <a:xfrm>
          <a:off x="6616" y="644403"/>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A72C5-8E8B-4463-8BBC-86727F0EED9B}">
      <dsp:nvSpPr>
        <dsp:cNvPr id="0" name=""/>
        <dsp:cNvSpPr/>
      </dsp:nvSpPr>
      <dsp:spPr>
        <a:xfrm>
          <a:off x="193164" y="830951"/>
          <a:ext cx="515227" cy="51522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392509-CF2A-4B9F-A697-A9E3196885C6}">
      <dsp:nvSpPr>
        <dsp:cNvPr id="0" name=""/>
        <dsp:cNvSpPr/>
      </dsp:nvSpPr>
      <dsp:spPr>
        <a:xfrm>
          <a:off x="1085295" y="644403"/>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 Τα πολυμέσα στην εκπαίδευση ενσωματώνουν διάφορες μορφές μέσων, όπως κείμενο, εικόνες, ήχο και βίντεο, μαζί με διαδραστικά στοιχεία.</a:t>
          </a:r>
          <a:endParaRPr lang="en-US" sz="1400" kern="1200" dirty="0"/>
        </a:p>
      </dsp:txBody>
      <dsp:txXfrm>
        <a:off x="1085295" y="644403"/>
        <a:ext cx="2093906" cy="888323"/>
      </dsp:txXfrm>
    </dsp:sp>
    <dsp:sp modelId="{6E2843B3-763D-476D-8A69-1F5CF588DB25}">
      <dsp:nvSpPr>
        <dsp:cNvPr id="0" name=""/>
        <dsp:cNvSpPr/>
      </dsp:nvSpPr>
      <dsp:spPr>
        <a:xfrm>
          <a:off x="3544048" y="644403"/>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3FFB19-3C6F-47B7-B9B7-9DE79EE7C126}">
      <dsp:nvSpPr>
        <dsp:cNvPr id="0" name=""/>
        <dsp:cNvSpPr/>
      </dsp:nvSpPr>
      <dsp:spPr>
        <a:xfrm>
          <a:off x="3730596" y="830951"/>
          <a:ext cx="515227" cy="51522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A80E4-1587-4780-AD7E-8B6607C013FE}">
      <dsp:nvSpPr>
        <dsp:cNvPr id="0" name=""/>
        <dsp:cNvSpPr/>
      </dsp:nvSpPr>
      <dsp:spPr>
        <a:xfrm>
          <a:off x="4622727" y="644403"/>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Αυτή η προσέγγιση δημιουργεί ένα πλούσιο και ελκυστικό μαθησιακό περιβάλλον.</a:t>
          </a:r>
          <a:endParaRPr lang="en-US" sz="1400" kern="1200" dirty="0"/>
        </a:p>
      </dsp:txBody>
      <dsp:txXfrm>
        <a:off x="4622727" y="644403"/>
        <a:ext cx="2093906" cy="888323"/>
      </dsp:txXfrm>
    </dsp:sp>
    <dsp:sp modelId="{8B63B0D4-EF1D-47CF-A5E9-E3D4E5D53825}">
      <dsp:nvSpPr>
        <dsp:cNvPr id="0" name=""/>
        <dsp:cNvSpPr/>
      </dsp:nvSpPr>
      <dsp:spPr>
        <a:xfrm>
          <a:off x="7081481" y="644403"/>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BCFDDA-35A8-47A0-B024-BD748EA504CE}">
      <dsp:nvSpPr>
        <dsp:cNvPr id="0" name=""/>
        <dsp:cNvSpPr/>
      </dsp:nvSpPr>
      <dsp:spPr>
        <a:xfrm>
          <a:off x="7268029" y="830951"/>
          <a:ext cx="515227" cy="51522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DDCA9-BFF2-4CBD-AC6B-CAAE7C04BADD}">
      <dsp:nvSpPr>
        <dsp:cNvPr id="0" name=""/>
        <dsp:cNvSpPr/>
      </dsp:nvSpPr>
      <dsp:spPr>
        <a:xfrm>
          <a:off x="8160160" y="644403"/>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 Εξυπηρετεί πολλαπλά μαθησιακά στυλ, όπως το οπτικό, το ακουστικό και το </a:t>
          </a:r>
          <a:r>
            <a:rPr lang="en-US" sz="1400" b="0" kern="1200" dirty="0" err="1"/>
            <a:t>κιναισθητικό</a:t>
          </a:r>
          <a:r>
            <a:rPr lang="en-US" sz="1400" b="0" kern="1200" dirty="0"/>
            <a:t>.</a:t>
          </a:r>
          <a:endParaRPr lang="en-US" sz="1400" kern="1200" dirty="0"/>
        </a:p>
      </dsp:txBody>
      <dsp:txXfrm>
        <a:off x="8160160" y="644403"/>
        <a:ext cx="2093906" cy="888323"/>
      </dsp:txXfrm>
    </dsp:sp>
    <dsp:sp modelId="{494A1FFB-9BBD-42C7-B680-FC31FE220142}">
      <dsp:nvSpPr>
        <dsp:cNvPr id="0" name=""/>
        <dsp:cNvSpPr/>
      </dsp:nvSpPr>
      <dsp:spPr>
        <a:xfrm>
          <a:off x="6616" y="2160591"/>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39B70D-CAC8-44BA-B38C-0B7305773E91}">
      <dsp:nvSpPr>
        <dsp:cNvPr id="0" name=""/>
        <dsp:cNvSpPr/>
      </dsp:nvSpPr>
      <dsp:spPr>
        <a:xfrm>
          <a:off x="193164" y="2347139"/>
          <a:ext cx="515227" cy="515227"/>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D2028-3D2F-4752-9702-4AE32B438666}">
      <dsp:nvSpPr>
        <dsp:cNvPr id="0" name=""/>
        <dsp:cNvSpPr/>
      </dsp:nvSpPr>
      <dsp:spPr>
        <a:xfrm>
          <a:off x="1085295" y="2160591"/>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 Αυτό διασφαλίζει ότι κάθε μαθητής έχει την ευκαιρία να ασχοληθεί με το υλικό με τον τρόπο που ταιριάζει καλύτερα στις μαθησιακές του προτιμήσεις.</a:t>
          </a:r>
          <a:endParaRPr lang="en-US" sz="1400" kern="1200" dirty="0"/>
        </a:p>
      </dsp:txBody>
      <dsp:txXfrm>
        <a:off x="1085295" y="2160591"/>
        <a:ext cx="2093906" cy="888323"/>
      </dsp:txXfrm>
    </dsp:sp>
    <dsp:sp modelId="{71C174DB-37FD-4714-B169-CC351F0D3F85}">
      <dsp:nvSpPr>
        <dsp:cNvPr id="0" name=""/>
        <dsp:cNvSpPr/>
      </dsp:nvSpPr>
      <dsp:spPr>
        <a:xfrm>
          <a:off x="3544048" y="2160591"/>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5927D9-D233-4C57-81D8-5B57BA92079E}">
      <dsp:nvSpPr>
        <dsp:cNvPr id="0" name=""/>
        <dsp:cNvSpPr/>
      </dsp:nvSpPr>
      <dsp:spPr>
        <a:xfrm>
          <a:off x="3730596" y="2347139"/>
          <a:ext cx="515227" cy="515227"/>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EA34C9-7512-4764-95E0-D31E841A201F}">
      <dsp:nvSpPr>
        <dsp:cNvPr id="0" name=""/>
        <dsp:cNvSpPr/>
      </dsp:nvSpPr>
      <dsp:spPr>
        <a:xfrm>
          <a:off x="4622727" y="2160591"/>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Με την αξιοποίηση των πολυμέσων, οι εκπαιδευτικοί μπορούν να δημιουργήσουν δυναμικό περιεχόμενο που κεντρίζει το ενδιαφέρον των μαθητών.</a:t>
          </a:r>
          <a:endParaRPr lang="en-US" sz="1400" kern="1200" dirty="0"/>
        </a:p>
      </dsp:txBody>
      <dsp:txXfrm>
        <a:off x="4622727" y="2160591"/>
        <a:ext cx="2093906" cy="888323"/>
      </dsp:txXfrm>
    </dsp:sp>
    <dsp:sp modelId="{C3B49C21-4BDE-4ACF-BA09-23AD92C12397}">
      <dsp:nvSpPr>
        <dsp:cNvPr id="0" name=""/>
        <dsp:cNvSpPr/>
      </dsp:nvSpPr>
      <dsp:spPr>
        <a:xfrm>
          <a:off x="7081481" y="2160591"/>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97ADF-BC2B-4103-9F9D-C675EEDAF489}">
      <dsp:nvSpPr>
        <dsp:cNvPr id="0" name=""/>
        <dsp:cNvSpPr/>
      </dsp:nvSpPr>
      <dsp:spPr>
        <a:xfrm>
          <a:off x="7268029" y="2347139"/>
          <a:ext cx="515227" cy="515227"/>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4E4CC3-C2B2-4D55-B4AD-A1BAE97BCEE3}">
      <dsp:nvSpPr>
        <dsp:cNvPr id="0" name=""/>
        <dsp:cNvSpPr/>
      </dsp:nvSpPr>
      <dsp:spPr>
        <a:xfrm>
          <a:off x="8160160" y="2160591"/>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Η μέθοδος αυτή διευκολύνει τη βαθύτερη κατανόηση σύνθετων εννοιών, καθιστώντας τη μάθηση πιο αποτελεσματική.</a:t>
          </a:r>
          <a:endParaRPr lang="en-US" sz="1400" kern="1200" dirty="0"/>
        </a:p>
      </dsp:txBody>
      <dsp:txXfrm>
        <a:off x="8160160" y="2160591"/>
        <a:ext cx="2093906" cy="888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FCB59-3DDD-4377-9CD9-FAFB98857511}">
      <dsp:nvSpPr>
        <dsp:cNvPr id="0" name=""/>
        <dsp:cNvSpPr/>
      </dsp:nvSpPr>
      <dsp:spPr>
        <a:xfrm>
          <a:off x="2569" y="521551"/>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Η δέσμευση είναι ο ακρογωνιαίος λίθος της αποτελεσματικής μάθησης.</a:t>
          </a:r>
          <a:endParaRPr lang="en-US" sz="1300" kern="1200" dirty="0"/>
        </a:p>
      </dsp:txBody>
      <dsp:txXfrm>
        <a:off x="2569" y="521551"/>
        <a:ext cx="2038628" cy="1223176"/>
      </dsp:txXfrm>
    </dsp:sp>
    <dsp:sp modelId="{2788E2B3-3D40-40FB-8CA9-5560814F953F}">
      <dsp:nvSpPr>
        <dsp:cNvPr id="0" name=""/>
        <dsp:cNvSpPr/>
      </dsp:nvSpPr>
      <dsp:spPr>
        <a:xfrm>
          <a:off x="2245060" y="521551"/>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Το περιεχόμενο πολυμέσων ενισχύει την εμπλοκή των μαθητών παρουσιάζοντας πληροφορίες μέσω διαφόρων μορφών.</a:t>
          </a:r>
          <a:endParaRPr lang="en-US" sz="1300" kern="1200" dirty="0"/>
        </a:p>
      </dsp:txBody>
      <dsp:txXfrm>
        <a:off x="2245060" y="521551"/>
        <a:ext cx="2038628" cy="1223176"/>
      </dsp:txXfrm>
    </dsp:sp>
    <dsp:sp modelId="{D23244DD-85F1-48DA-94E2-94B3E269798C}">
      <dsp:nvSpPr>
        <dsp:cNvPr id="0" name=""/>
        <dsp:cNvSpPr/>
      </dsp:nvSpPr>
      <dsp:spPr>
        <a:xfrm>
          <a:off x="4487551" y="521551"/>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 Ο συνδυασμός οπτικών στοιχείων με ηχητικές επεξηγήσεις δημιουργεί μια πιο καθηλωτική μαθησιακή εμπειρία.</a:t>
          </a:r>
          <a:endParaRPr lang="en-US" sz="1300" kern="1200" dirty="0"/>
        </a:p>
      </dsp:txBody>
      <dsp:txXfrm>
        <a:off x="4487551" y="521551"/>
        <a:ext cx="2038628" cy="1223176"/>
      </dsp:txXfrm>
    </dsp:sp>
    <dsp:sp modelId="{75A9F1E1-C2EC-4D29-AB99-AB4859ED7DDC}">
      <dsp:nvSpPr>
        <dsp:cNvPr id="0" name=""/>
        <dsp:cNvSpPr/>
      </dsp:nvSpPr>
      <dsp:spPr>
        <a:xfrm>
          <a:off x="6730042" y="521551"/>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Αυτή η προσέγγιση βοηθά στην κατανόηση και τη διατήρηση των πληροφοριών.</a:t>
          </a:r>
          <a:endParaRPr lang="en-US" sz="1300" kern="1200" dirty="0"/>
        </a:p>
      </dsp:txBody>
      <dsp:txXfrm>
        <a:off x="6730042" y="521551"/>
        <a:ext cx="2038628" cy="1223176"/>
      </dsp:txXfrm>
    </dsp:sp>
    <dsp:sp modelId="{51F36F5C-661E-495A-BF5E-33ACD1527BC7}">
      <dsp:nvSpPr>
        <dsp:cNvPr id="0" name=""/>
        <dsp:cNvSpPr/>
      </dsp:nvSpPr>
      <dsp:spPr>
        <a:xfrm>
          <a:off x="1123815" y="1948590"/>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 Τα διαδραστικά στοιχεία, όπως τα κουίζ και οι προσομοιώσεις, ενθαρρύνουν την ενεργό συμμετοχή.</a:t>
          </a:r>
          <a:endParaRPr lang="en-US" sz="1300" kern="1200" dirty="0"/>
        </a:p>
      </dsp:txBody>
      <dsp:txXfrm>
        <a:off x="1123815" y="1948590"/>
        <a:ext cx="2038628" cy="1223176"/>
      </dsp:txXfrm>
    </dsp:sp>
    <dsp:sp modelId="{F6C75131-4824-40E8-886D-E3EA93FA15A7}">
      <dsp:nvSpPr>
        <dsp:cNvPr id="0" name=""/>
        <dsp:cNvSpPr/>
      </dsp:nvSpPr>
      <dsp:spPr>
        <a:xfrm>
          <a:off x="3366305" y="1948590"/>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Οι δραστηριότητες αυτές μετατρέπουν τους μαθητές από παθητικούς δέκτες πληροφοριών σε ενεργούς μαθητές.</a:t>
          </a:r>
          <a:endParaRPr lang="en-US" sz="1300" kern="1200" dirty="0"/>
        </a:p>
      </dsp:txBody>
      <dsp:txXfrm>
        <a:off x="3366305" y="1948590"/>
        <a:ext cx="2038628" cy="1223176"/>
      </dsp:txXfrm>
    </dsp:sp>
    <dsp:sp modelId="{A2EF8883-CACD-4E02-8DA3-05A08DEF04AB}">
      <dsp:nvSpPr>
        <dsp:cNvPr id="0" name=""/>
        <dsp:cNvSpPr/>
      </dsp:nvSpPr>
      <dsp:spPr>
        <a:xfrm>
          <a:off x="5608796" y="1948590"/>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Οι μαθητές ασχολούνται με το υλικό, εφαρμόζουν τις έννοιες και προβληματίζονται σχετικά με την κατανόησή τους.</a:t>
          </a:r>
          <a:endParaRPr lang="en-US" sz="1300" kern="1200" dirty="0"/>
        </a:p>
      </dsp:txBody>
      <dsp:txXfrm>
        <a:off x="5608796" y="1948590"/>
        <a:ext cx="2038628" cy="12231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1DA51-D707-4050-AE2F-32BF12CCAA39}">
      <dsp:nvSpPr>
        <dsp:cNvPr id="0" name=""/>
        <dsp:cNvSpPr/>
      </dsp:nvSpPr>
      <dsp:spPr>
        <a:xfrm>
          <a:off x="843281" y="0"/>
          <a:ext cx="9557187" cy="548703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18A44-A972-40AA-B43D-6E1B3C7514E5}">
      <dsp:nvSpPr>
        <dsp:cNvPr id="0" name=""/>
        <dsp:cNvSpPr/>
      </dsp:nvSpPr>
      <dsp:spPr>
        <a:xfrm>
          <a:off x="5534" y="873590"/>
          <a:ext cx="1933948" cy="373984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Επ</a:t>
          </a:r>
          <a:r>
            <a:rPr lang="en-GB" sz="1100" kern="1200" dirty="0" err="1"/>
            <a:t>ιδείξεις</a:t>
          </a:r>
          <a:r>
            <a:rPr lang="en-GB" sz="1100" kern="1200" dirty="0"/>
            <a:t> </a:t>
          </a:r>
          <a:r>
            <a:rPr lang="en-GB" sz="1100" kern="1200" dirty="0" err="1"/>
            <a:t>δεξιοτήτων</a:t>
          </a:r>
          <a:r>
            <a:rPr lang="en-GB" sz="1100" kern="1200" dirty="0"/>
            <a:t>: </a:t>
          </a:r>
          <a:r>
            <a:rPr lang="en-GB" sz="1100" kern="1200" dirty="0" err="1"/>
            <a:t>Οι</a:t>
          </a:r>
          <a:r>
            <a:rPr lang="en-GB" sz="1100" kern="1200" dirty="0"/>
            <a:t> β</a:t>
          </a:r>
          <a:r>
            <a:rPr lang="en-GB" sz="1100" kern="1200" dirty="0" err="1"/>
            <a:t>ιντεοσκο</a:t>
          </a:r>
          <a:r>
            <a:rPr lang="en-GB" sz="1100" kern="1200" dirty="0"/>
            <a:t>πημένες διδασκαλίες επιτρέπουν στους εκπαιδευτές να επιδεικνύουν δεξιότητες βήμα προς βήμα, παρέχοντας ένα σαφές οπτικό μοντέλο που οι εκπαιδευόμενοι μπορούν να ακολουθήσουν και να επαναλάβουν. Τα παρα</a:t>
          </a:r>
          <a:r>
            <a:rPr lang="en-GB" sz="1100" kern="1200" dirty="0" err="1"/>
            <a:t>δείγμ</a:t>
          </a:r>
          <a:r>
            <a:rPr lang="en-GB" sz="1100" kern="1200" dirty="0"/>
            <a:t>ατα περιλαμβάνουν τεχνικές ξυλουργικής, διαδικασίες συγκόλλησης, μαγειρικές μεθόδους ή ιατρικές διαδικασίες.</a:t>
          </a:r>
          <a:endParaRPr lang="en-BE" sz="1100" kern="1200" dirty="0"/>
        </a:p>
      </dsp:txBody>
      <dsp:txXfrm>
        <a:off x="99942" y="967998"/>
        <a:ext cx="1745132" cy="3551033"/>
      </dsp:txXfrm>
    </dsp:sp>
    <dsp:sp modelId="{E9799C46-5D85-4D84-BFFC-EDB8650EA4A7}">
      <dsp:nvSpPr>
        <dsp:cNvPr id="0" name=""/>
        <dsp:cNvSpPr/>
      </dsp:nvSpPr>
      <dsp:spPr>
        <a:xfrm>
          <a:off x="2261807" y="798944"/>
          <a:ext cx="1987464" cy="3889141"/>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err="1"/>
            <a:t>Προσομοιώσεις</a:t>
          </a:r>
          <a:r>
            <a:rPr lang="en-GB" sz="1100" kern="1200" dirty="0"/>
            <a:t> και </a:t>
          </a:r>
          <a:r>
            <a:rPr lang="en-GB" sz="1100" kern="1200" dirty="0" err="1"/>
            <a:t>εικονικά</a:t>
          </a:r>
          <a:r>
            <a:rPr lang="en-GB" sz="1100" kern="1200" dirty="0"/>
            <a:t> </a:t>
          </a:r>
          <a:r>
            <a:rPr lang="en-GB" sz="1100" kern="1200" dirty="0" err="1"/>
            <a:t>εργ</a:t>
          </a:r>
          <a:r>
            <a:rPr lang="en-GB" sz="1100" kern="1200" dirty="0"/>
            <a:t>αστήρια: Πολυμέσα μπορούν να χρησιμοποιηθούν για τη δημιουργία εικονικών προσομοιώσεων πραγματικών περιβαλλόντων. </a:t>
          </a:r>
          <a:r>
            <a:rPr lang="en-GB" sz="1100" kern="1200" dirty="0" err="1"/>
            <a:t>Σε</a:t>
          </a:r>
          <a:r>
            <a:rPr lang="en-GB" sz="1100" kern="1200" dirty="0"/>
            <a:t> </a:t>
          </a:r>
          <a:r>
            <a:rPr lang="en-GB" sz="1100" kern="1200" dirty="0" err="1"/>
            <a:t>έν</a:t>
          </a:r>
          <a:r>
            <a:rPr lang="en-GB" sz="1100" kern="1200" dirty="0"/>
            <a:t>α εικονικό εργαστήριο, για παράδειγμα, οι φοιτητές του τομέα της υγείας μπορούν να εξασκηθούν στην αντιμετώπιση σεναρίων ασθενών και οι φοιτητές του τομέα της αυτοκινητοβιομηχανίας μπορούν να επιθεωρήσουν εικονικά τα μέρη του κινητήρα, όλα σε ένα ελεγχόμενο ψηφιακό περιβάλλον.</a:t>
          </a:r>
          <a:endParaRPr lang="en-BE" sz="1100" kern="1200" dirty="0"/>
        </a:p>
      </dsp:txBody>
      <dsp:txXfrm>
        <a:off x="2358827" y="895964"/>
        <a:ext cx="1793424" cy="3695101"/>
      </dsp:txXfrm>
    </dsp:sp>
    <dsp:sp modelId="{EA62BC46-27EA-491B-A6A0-4259BA28507C}">
      <dsp:nvSpPr>
        <dsp:cNvPr id="0" name=""/>
        <dsp:cNvSpPr/>
      </dsp:nvSpPr>
      <dsp:spPr>
        <a:xfrm>
          <a:off x="4571596" y="817600"/>
          <a:ext cx="2007462" cy="385182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err="1"/>
            <a:t>Δι</a:t>
          </a:r>
          <a:r>
            <a:rPr lang="en-GB" sz="1200" kern="1200" dirty="0"/>
            <a:t>αδραστικά κουίζ και έλεγχοι γνώσεων: Ενσωματωμένα κουίζ και διαδραστικές ασκήσεις επιτρέπουν στους εκπαιδευόμενους να ελέγχουν αμέσως την κατανόησή τους. </a:t>
          </a:r>
          <a:r>
            <a:rPr lang="en-GB" sz="1200" kern="1200" dirty="0" err="1"/>
            <a:t>Αυτή</a:t>
          </a:r>
          <a:r>
            <a:rPr lang="en-GB" sz="1200" kern="1200" dirty="0"/>
            <a:t> η π</a:t>
          </a:r>
          <a:r>
            <a:rPr lang="en-GB" sz="1200" kern="1200" dirty="0" err="1"/>
            <a:t>ροσέγγιση</a:t>
          </a:r>
          <a:r>
            <a:rPr lang="en-GB" sz="1200" kern="1200" dirty="0"/>
            <a:t> π</a:t>
          </a:r>
          <a:r>
            <a:rPr lang="en-GB" sz="1200" kern="1200" dirty="0" err="1"/>
            <a:t>ροσφέρει</a:t>
          </a:r>
          <a:r>
            <a:rPr lang="en-GB" sz="1200" kern="1200" dirty="0"/>
            <a:t> ανα</a:t>
          </a:r>
          <a:r>
            <a:rPr lang="en-GB" sz="1200" kern="1200" dirty="0" err="1"/>
            <a:t>τροφοδότηση</a:t>
          </a:r>
          <a:r>
            <a:rPr lang="en-GB" sz="1200" kern="1200" dirty="0"/>
            <a:t> </a:t>
          </a:r>
          <a:r>
            <a:rPr lang="en-GB" sz="1200" kern="1200" dirty="0" err="1"/>
            <a:t>σε</a:t>
          </a:r>
          <a:r>
            <a:rPr lang="en-GB" sz="1200" kern="1200" dirty="0"/>
            <a:t> πρα</a:t>
          </a:r>
          <a:r>
            <a:rPr lang="en-GB" sz="1200" kern="1200" dirty="0" err="1"/>
            <a:t>γμ</a:t>
          </a:r>
          <a:r>
            <a:rPr lang="en-GB" sz="1200" kern="1200" dirty="0"/>
            <a:t>ατικό χρόνο, βοηθώντας τους μαθητές να διορθώσουν τα λάθη και να ενισχύσουν τη μάθηση.</a:t>
          </a:r>
          <a:endParaRPr lang="en-BE" sz="1200" kern="1200" dirty="0"/>
        </a:p>
      </dsp:txBody>
      <dsp:txXfrm>
        <a:off x="4669592" y="915596"/>
        <a:ext cx="1811470" cy="3655837"/>
      </dsp:txXfrm>
    </dsp:sp>
    <dsp:sp modelId="{5CB6A163-E00B-40C5-91AB-B9911D9AE03E}">
      <dsp:nvSpPr>
        <dsp:cNvPr id="0" name=""/>
        <dsp:cNvSpPr/>
      </dsp:nvSpPr>
      <dsp:spPr>
        <a:xfrm>
          <a:off x="6901384" y="826939"/>
          <a:ext cx="1947826" cy="3833151"/>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err="1"/>
            <a:t>Ψηφι</a:t>
          </a:r>
          <a:r>
            <a:rPr lang="en-GB" sz="1200" kern="1200" dirty="0"/>
            <a:t>ακά Infographics και διαγράμματα: Τα οπτικά βοηθήματα, όπως τα infographics, τα σχηματικά διαγράμματα και τα σχολιασμένα διαγράμματα, βοηθούν στην απλοποίηση πολύπλοκων διαδικασιών και οδηγιών εξοπλισμού, καθιστώντας τα πιο προσιτά στους εκπαιδευόμενους.</a:t>
          </a:r>
          <a:endParaRPr lang="en-BE" sz="1200" kern="1200" dirty="0"/>
        </a:p>
      </dsp:txBody>
      <dsp:txXfrm>
        <a:off x="6996469" y="922024"/>
        <a:ext cx="1757656" cy="3642981"/>
      </dsp:txXfrm>
    </dsp:sp>
    <dsp:sp modelId="{BF0B69F3-8D01-4F27-B1FD-6BEC3B805A76}">
      <dsp:nvSpPr>
        <dsp:cNvPr id="0" name=""/>
        <dsp:cNvSpPr/>
      </dsp:nvSpPr>
      <dsp:spPr>
        <a:xfrm>
          <a:off x="9171535" y="818840"/>
          <a:ext cx="2066680" cy="384934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Podcasts και </a:t>
          </a:r>
          <a:r>
            <a:rPr lang="en-GB" sz="1200" kern="1200" dirty="0" err="1"/>
            <a:t>οδηγοί</a:t>
          </a:r>
          <a:r>
            <a:rPr lang="en-GB" sz="1200" kern="1200" dirty="0"/>
            <a:t> </a:t>
          </a:r>
          <a:r>
            <a:rPr lang="en-GB" sz="1200" kern="1200" dirty="0" err="1"/>
            <a:t>ήχου</a:t>
          </a:r>
          <a:r>
            <a:rPr lang="en-GB" sz="1200" kern="1200" dirty="0"/>
            <a:t>: </a:t>
          </a:r>
          <a:r>
            <a:rPr lang="en-GB" sz="1200" kern="1200" dirty="0" err="1"/>
            <a:t>Προσφέρο</a:t>
          </a:r>
          <a:r>
            <a:rPr lang="el-GR" sz="1200" kern="1200" dirty="0" err="1"/>
            <a:t>υν</a:t>
          </a:r>
          <a:r>
            <a:rPr lang="en-GB" sz="1200" kern="1200" dirty="0"/>
            <a:t> έναν εναλλακτικό τρόπο εκμάθησης του υλικού των μαθημάτων. Τα podcasts, </a:t>
          </a:r>
          <a:r>
            <a:rPr lang="en-GB" sz="1200" kern="1200" dirty="0" err="1"/>
            <a:t>γι</a:t>
          </a:r>
          <a:r>
            <a:rPr lang="en-GB" sz="1200" kern="1200" dirty="0"/>
            <a:t>α παράδειγμα, μπορούν να περιλαμβάνουν συνεντεύξεις με ειδικούς του κλάδου, περιλήψεις βασικών εννοιών ή ανασκοπήσεις πολύπλοκων θεμάτων.</a:t>
          </a:r>
          <a:endParaRPr lang="en-BE" sz="1200" kern="1200" dirty="0"/>
        </a:p>
      </dsp:txBody>
      <dsp:txXfrm>
        <a:off x="9272422" y="919727"/>
        <a:ext cx="1864906" cy="3647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530B-3163-4791-AB41-82FE547DA416}">
      <dsp:nvSpPr>
        <dsp:cNvPr id="0" name=""/>
        <dsp:cNvSpPr/>
      </dsp:nvSpPr>
      <dsp:spPr>
        <a:xfrm>
          <a:off x="0" y="0"/>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 Το μοντέλο της ανεστραμμένης τάξης επαναπροσδιορίζει την παραδοσιακή εκπαίδευση δίνοντας προτεραιότητα στην ενεργό μάθηση κατά τη διάρκεια της διδασκαλίας.</a:t>
          </a:r>
          <a:endParaRPr lang="en-US" sz="1200" kern="1200" dirty="0"/>
        </a:p>
      </dsp:txBody>
      <dsp:txXfrm>
        <a:off x="26501" y="26501"/>
        <a:ext cx="8206519" cy="489878"/>
      </dsp:txXfrm>
    </dsp:sp>
    <dsp:sp modelId="{AD0C3FBD-DAF2-4F5A-BDDC-BE108E07B458}">
      <dsp:nvSpPr>
        <dsp:cNvPr id="0" name=""/>
        <dsp:cNvSpPr/>
      </dsp:nvSpPr>
      <dsp:spPr>
        <a:xfrm>
          <a:off x="0" y="627144"/>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 Το περιεχόμενο πολυμέσων είναι θεμελιώδες σε αυτή την προσέγγιση, επιτρέποντας στους μαθητές να έχουν πρόσβαση και να μαθαίνουν νέες πληροφορίες με το δικό τους ρυθμό εκτός τάξης.</a:t>
          </a:r>
          <a:endParaRPr lang="en-US" sz="1200" kern="1200" dirty="0"/>
        </a:p>
      </dsp:txBody>
      <dsp:txXfrm>
        <a:off x="26501" y="653645"/>
        <a:ext cx="8206519" cy="489878"/>
      </dsp:txXfrm>
    </dsp:sp>
    <dsp:sp modelId="{FD821FE6-77A8-48F7-B7B4-7E50FC73E949}">
      <dsp:nvSpPr>
        <dsp:cNvPr id="0" name=""/>
        <dsp:cNvSpPr/>
      </dsp:nvSpPr>
      <dsp:spPr>
        <a:xfrm>
          <a:off x="0" y="1253544"/>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Αυτή η ενασχόληση με το υλικό πολυμέσων πριν από την τάξη απελευθερώνει χρόνο στην τάξη για βαθύτερη εξερεύνηση και εφαρμογή των εννοιών.</a:t>
          </a:r>
          <a:endParaRPr lang="en-US" sz="1200" kern="1200" dirty="0"/>
        </a:p>
      </dsp:txBody>
      <dsp:txXfrm>
        <a:off x="26501" y="1280045"/>
        <a:ext cx="8206519" cy="489878"/>
      </dsp:txXfrm>
    </dsp:sp>
    <dsp:sp modelId="{022C7C6E-4276-43CA-829C-11AD6BCFCDB3}">
      <dsp:nvSpPr>
        <dsp:cNvPr id="0" name=""/>
        <dsp:cNvSpPr/>
      </dsp:nvSpPr>
      <dsp:spPr>
        <a:xfrm>
          <a:off x="0" y="1879944"/>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Επιτρέπει εξατομικευμένες μαθησιακές εμπειρίες, μετατρέποντας την τάξη σε ένα δυναμικό περιβάλλον.</a:t>
          </a:r>
          <a:endParaRPr lang="en-US" sz="1200" kern="1200" dirty="0"/>
        </a:p>
      </dsp:txBody>
      <dsp:txXfrm>
        <a:off x="26501" y="1906445"/>
        <a:ext cx="8206519" cy="489878"/>
      </dsp:txXfrm>
    </dsp:sp>
    <dsp:sp modelId="{F1405D83-4A85-47CB-A44A-156359236B1C}">
      <dsp:nvSpPr>
        <dsp:cNvPr id="0" name=""/>
        <dsp:cNvSpPr/>
      </dsp:nvSpPr>
      <dsp:spPr>
        <a:xfrm>
          <a:off x="0" y="2506344"/>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Οι εκπαιδευτικοί μπορούν να διευκολύνουν πρακτικές δραστηριότητες και συζητήσεις κατά τη διάρκεια της τάξης, παρέχοντας εξατομικευμένη υποστήριξη στους μαθητές.</a:t>
          </a:r>
          <a:endParaRPr lang="en-US" sz="1200" kern="1200" dirty="0"/>
        </a:p>
      </dsp:txBody>
      <dsp:txXfrm>
        <a:off x="26501" y="2532845"/>
        <a:ext cx="8206519" cy="489878"/>
      </dsp:txXfrm>
    </dsp:sp>
    <dsp:sp modelId="{BC394FC7-412E-4769-8D0A-D8842415710F}">
      <dsp:nvSpPr>
        <dsp:cNvPr id="0" name=""/>
        <dsp:cNvSpPr/>
      </dsp:nvSpPr>
      <dsp:spPr>
        <a:xfrm>
          <a:off x="0" y="3132744"/>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Αυτή η προσέγγιση μεγιστοποιεί τα οφέλη της ζωντανής διδασκαλίας, βελτιώνοντας τα συνολικά μαθησιακά αποτελέσματα.</a:t>
          </a:r>
          <a:endParaRPr lang="en-US" sz="1200" kern="1200" dirty="0"/>
        </a:p>
      </dsp:txBody>
      <dsp:txXfrm>
        <a:off x="26501" y="3159245"/>
        <a:ext cx="8206519" cy="489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5DE41-41A4-4921-979D-BA92A939085F}">
      <dsp:nvSpPr>
        <dsp:cNvPr id="0" name=""/>
        <dsp:cNvSpPr/>
      </dsp:nvSpPr>
      <dsp:spPr>
        <a:xfrm>
          <a:off x="0" y="465"/>
          <a:ext cx="9807690" cy="108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4B263C-7A25-4B8F-B759-A2D621B22B9A}">
      <dsp:nvSpPr>
        <dsp:cNvPr id="0" name=""/>
        <dsp:cNvSpPr/>
      </dsp:nvSpPr>
      <dsp:spPr>
        <a:xfrm>
          <a:off x="329282" y="245386"/>
          <a:ext cx="598695" cy="598695"/>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D6604-EB8E-45E0-8B8F-41C552B906B1}">
      <dsp:nvSpPr>
        <dsp:cNvPr id="0" name=""/>
        <dsp:cNvSpPr/>
      </dsp:nvSpPr>
      <dsp:spPr>
        <a:xfrm>
          <a:off x="1257260" y="465"/>
          <a:ext cx="8550429" cy="10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4" tIns="115204" rIns="115204" bIns="115204" numCol="1" spcCol="1270" anchor="ctr" anchorCtr="0">
          <a:noAutofit/>
        </a:bodyPr>
        <a:lstStyle/>
        <a:p>
          <a:pPr marL="0" lvl="0" indent="0" algn="l" defTabSz="622300">
            <a:lnSpc>
              <a:spcPct val="100000"/>
            </a:lnSpc>
            <a:spcBef>
              <a:spcPct val="0"/>
            </a:spcBef>
            <a:spcAft>
              <a:spcPct val="35000"/>
            </a:spcAft>
            <a:buNone/>
          </a:pPr>
          <a:r>
            <a:rPr lang="en-US" sz="1400" kern="1200"/>
            <a:t>Τα πολυμέσα μπορούν να ενισχύσουν σημαντικά τις δραστηριότητες μέσα στην τάξη, δημιουργώντας ένα πιο δυναμικό μαθησιακό περιβάλλον.</a:t>
          </a:r>
        </a:p>
      </dsp:txBody>
      <dsp:txXfrm>
        <a:off x="1257260" y="465"/>
        <a:ext cx="8550429" cy="1088537"/>
      </dsp:txXfrm>
    </dsp:sp>
    <dsp:sp modelId="{3A366F21-784E-456F-AEFC-4A4CDDBE7BE6}">
      <dsp:nvSpPr>
        <dsp:cNvPr id="0" name=""/>
        <dsp:cNvSpPr/>
      </dsp:nvSpPr>
      <dsp:spPr>
        <a:xfrm>
          <a:off x="0" y="1361137"/>
          <a:ext cx="9807690" cy="108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2CF0C8-F621-4B35-B994-E67691BF743C}">
      <dsp:nvSpPr>
        <dsp:cNvPr id="0" name=""/>
        <dsp:cNvSpPr/>
      </dsp:nvSpPr>
      <dsp:spPr>
        <a:xfrm>
          <a:off x="329282" y="1606058"/>
          <a:ext cx="598695" cy="598695"/>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B9D0D7-A51F-44AC-B729-0C512BE55162}">
      <dsp:nvSpPr>
        <dsp:cNvPr id="0" name=""/>
        <dsp:cNvSpPr/>
      </dsp:nvSpPr>
      <dsp:spPr>
        <a:xfrm>
          <a:off x="1257260" y="1361137"/>
          <a:ext cx="8550429" cy="10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4" tIns="115204" rIns="115204" bIns="115204" numCol="1" spcCol="1270" anchor="ctr" anchorCtr="0">
          <a:noAutofit/>
        </a:bodyPr>
        <a:lstStyle/>
        <a:p>
          <a:pPr marL="0" lvl="0" indent="0" algn="l" defTabSz="622300">
            <a:lnSpc>
              <a:spcPct val="100000"/>
            </a:lnSpc>
            <a:spcBef>
              <a:spcPct val="0"/>
            </a:spcBef>
            <a:spcAft>
              <a:spcPct val="35000"/>
            </a:spcAft>
            <a:buNone/>
          </a:pPr>
          <a:r>
            <a:rPr lang="en-US" sz="1400" kern="1200" dirty="0"/>
            <a:t>Η ενσωμάτωση στοιχείων όπως διαδραστικές παρουσιάσεις και αναλύσεις βίντεο ενθαρρύνει τη συμμετοχή και τη δέσμευση των μαθητών. Η μέθοδος αυτή επιτρέπει στους εκπαιδευτικούς να αποσαφηνίζουν σύνθετες έννοιες με τη χρήση οπτικών βοηθημάτων, προωθώντας τη βαθύτερη κατανόηση.</a:t>
          </a:r>
        </a:p>
      </dsp:txBody>
      <dsp:txXfrm>
        <a:off x="1257260" y="1361137"/>
        <a:ext cx="8550429" cy="1088537"/>
      </dsp:txXfrm>
    </dsp:sp>
    <dsp:sp modelId="{D8932445-21E2-4A2C-9387-03C871C63E5E}">
      <dsp:nvSpPr>
        <dsp:cNvPr id="0" name=""/>
        <dsp:cNvSpPr/>
      </dsp:nvSpPr>
      <dsp:spPr>
        <a:xfrm>
          <a:off x="0" y="2722274"/>
          <a:ext cx="9807690" cy="108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11402B-F04B-4481-BC6D-99B69E62B58C}">
      <dsp:nvSpPr>
        <dsp:cNvPr id="0" name=""/>
        <dsp:cNvSpPr/>
      </dsp:nvSpPr>
      <dsp:spPr>
        <a:xfrm>
          <a:off x="329282" y="2966730"/>
          <a:ext cx="598695" cy="598695"/>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24F197-9BD6-47EC-84BC-E937893545C2}">
      <dsp:nvSpPr>
        <dsp:cNvPr id="0" name=""/>
        <dsp:cNvSpPr/>
      </dsp:nvSpPr>
      <dsp:spPr>
        <a:xfrm>
          <a:off x="1257260" y="2721809"/>
          <a:ext cx="8550429" cy="10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4" tIns="115204" rIns="115204" bIns="115204" numCol="1" spcCol="1270" anchor="ctr" anchorCtr="0">
          <a:noAutofit/>
        </a:bodyPr>
        <a:lstStyle/>
        <a:p>
          <a:pPr marL="0" lvl="0" indent="0" algn="l" defTabSz="622300">
            <a:lnSpc>
              <a:spcPct val="100000"/>
            </a:lnSpc>
            <a:spcBef>
              <a:spcPct val="0"/>
            </a:spcBef>
            <a:spcAft>
              <a:spcPct val="35000"/>
            </a:spcAft>
            <a:buNone/>
          </a:pPr>
          <a:r>
            <a:rPr lang="en-US" sz="1400" kern="1200" dirty="0"/>
            <a:t>Επιπλέον, το περιεχόμενο πολυμέσων διευκολύνει τις συζητήσεις και παρέχει ευκαιρίες πρακτικής μάθησης, καθιστώντας τα μαθήματα πιο διαδραστικά και υποστηρικτικά. </a:t>
          </a:r>
        </a:p>
      </dsp:txBody>
      <dsp:txXfrm>
        <a:off x="1257260" y="2721809"/>
        <a:ext cx="8550429" cy="10885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5CE06-2E7A-4355-B2C0-CD4BA914E428}">
      <dsp:nvSpPr>
        <dsp:cNvPr id="0" name=""/>
        <dsp:cNvSpPr/>
      </dsp:nvSpPr>
      <dsp:spPr>
        <a:xfrm>
          <a:off x="1374605" y="58436"/>
          <a:ext cx="773671" cy="773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024AF1-8128-4828-9A89-F5D97B2C5E56}">
      <dsp:nvSpPr>
        <dsp:cNvPr id="0" name=""/>
        <dsp:cNvSpPr/>
      </dsp:nvSpPr>
      <dsp:spPr>
        <a:xfrm>
          <a:off x="1537076" y="220907"/>
          <a:ext cx="448729" cy="44872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DDAEDC-52C5-463E-A4A4-ED64F45A0A17}">
      <dsp:nvSpPr>
        <dsp:cNvPr id="0" name=""/>
        <dsp:cNvSpPr/>
      </dsp:nvSpPr>
      <dsp:spPr>
        <a:xfrm>
          <a:off x="2314063" y="58436"/>
          <a:ext cx="1823653" cy="7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BE" sz="1100" kern="1200" dirty="0"/>
            <a:t>Τα πολυμέσα μπορούν να ενισχύσουν τις δραστηριότητες μέσα στην τάξη, μεταμορφώνοντας το περιβάλλον της τάξης.</a:t>
          </a:r>
          <a:endParaRPr lang="en-US" sz="1100" kern="1200" dirty="0"/>
        </a:p>
      </dsp:txBody>
      <dsp:txXfrm>
        <a:off x="2314063" y="58436"/>
        <a:ext cx="1823653" cy="773671"/>
      </dsp:txXfrm>
    </dsp:sp>
    <dsp:sp modelId="{E6F21813-4E24-465B-8CC1-D7B06BDD56F7}">
      <dsp:nvSpPr>
        <dsp:cNvPr id="0" name=""/>
        <dsp:cNvSpPr/>
      </dsp:nvSpPr>
      <dsp:spPr>
        <a:xfrm>
          <a:off x="4455474" y="58436"/>
          <a:ext cx="773671" cy="773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59B6B-EA7B-4317-A169-CBE9D9463FF4}">
      <dsp:nvSpPr>
        <dsp:cNvPr id="0" name=""/>
        <dsp:cNvSpPr/>
      </dsp:nvSpPr>
      <dsp:spPr>
        <a:xfrm>
          <a:off x="4617945" y="220907"/>
          <a:ext cx="448729" cy="448729"/>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2D34B3-0AF1-4631-B906-DAD092D5BFB8}">
      <dsp:nvSpPr>
        <dsp:cNvPr id="0" name=""/>
        <dsp:cNvSpPr/>
      </dsp:nvSpPr>
      <dsp:spPr>
        <a:xfrm>
          <a:off x="5394932" y="58436"/>
          <a:ext cx="1823653" cy="7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BE" sz="1200" kern="1200"/>
            <a:t>Η ενσωμάτωση διαδραστικών παρουσιάσεων και αναλύσεων βίντεο ενθαρρύνει τη συμμετοχή και την εμπλοκή των μαθητών.</a:t>
          </a:r>
          <a:endParaRPr lang="en-US" sz="1200" kern="1200"/>
        </a:p>
      </dsp:txBody>
      <dsp:txXfrm>
        <a:off x="5394932" y="58436"/>
        <a:ext cx="1823653" cy="773671"/>
      </dsp:txXfrm>
    </dsp:sp>
    <dsp:sp modelId="{5C84742F-42A6-457A-86AF-5A9152F6C7C0}">
      <dsp:nvSpPr>
        <dsp:cNvPr id="0" name=""/>
        <dsp:cNvSpPr/>
      </dsp:nvSpPr>
      <dsp:spPr>
        <a:xfrm>
          <a:off x="1374605" y="1460047"/>
          <a:ext cx="773671" cy="773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5311A-3D3B-4A61-A075-2F2E69631B5A}">
      <dsp:nvSpPr>
        <dsp:cNvPr id="0" name=""/>
        <dsp:cNvSpPr/>
      </dsp:nvSpPr>
      <dsp:spPr>
        <a:xfrm>
          <a:off x="1537076" y="1622518"/>
          <a:ext cx="448729" cy="448729"/>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4C93D-8846-4B33-8E07-0E6487D5D9FB}">
      <dsp:nvSpPr>
        <dsp:cNvPr id="0" name=""/>
        <dsp:cNvSpPr/>
      </dsp:nvSpPr>
      <dsp:spPr>
        <a:xfrm>
          <a:off x="2314063" y="1460047"/>
          <a:ext cx="1823653" cy="7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BE" sz="1100" kern="1200" dirty="0"/>
            <a:t>Αυτή η προσέγγιση βοηθά τους εκπαιδευτικούς να αποσαφηνίσουν πολύπλοκες έννοιες με τη χρήση οπτικών βοηθημάτων, καθιστώντας τα μαθήματα πιο κατανοητά.</a:t>
          </a:r>
          <a:endParaRPr lang="en-US" sz="1100" kern="1200" dirty="0"/>
        </a:p>
      </dsp:txBody>
      <dsp:txXfrm>
        <a:off x="2314063" y="1460047"/>
        <a:ext cx="1823653" cy="773671"/>
      </dsp:txXfrm>
    </dsp:sp>
    <dsp:sp modelId="{0BEA1FA1-D445-4F7B-81FF-0B45967F415E}">
      <dsp:nvSpPr>
        <dsp:cNvPr id="0" name=""/>
        <dsp:cNvSpPr/>
      </dsp:nvSpPr>
      <dsp:spPr>
        <a:xfrm>
          <a:off x="4455474" y="1460047"/>
          <a:ext cx="773671" cy="773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C5329-A4A3-4433-B60E-70DD404E3169}">
      <dsp:nvSpPr>
        <dsp:cNvPr id="0" name=""/>
        <dsp:cNvSpPr/>
      </dsp:nvSpPr>
      <dsp:spPr>
        <a:xfrm>
          <a:off x="4617945" y="1622518"/>
          <a:ext cx="448729" cy="448729"/>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24C754-EB4C-47C6-B03C-6327323E0963}">
      <dsp:nvSpPr>
        <dsp:cNvPr id="0" name=""/>
        <dsp:cNvSpPr/>
      </dsp:nvSpPr>
      <dsp:spPr>
        <a:xfrm>
          <a:off x="5413588" y="1624847"/>
          <a:ext cx="1823653" cy="7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BE" sz="1200" kern="1200" dirty="0"/>
            <a:t>Τα πολυμέσα ενισχύουν τις συζητήσεις και παρέχουν ευκαιρίες πρακτικής μάθησης, εμβαθύνοντας στην κατανόηση των μαθητών.</a:t>
          </a:r>
          <a:endParaRPr lang="en-US" sz="1200" kern="1200" dirty="0"/>
        </a:p>
      </dsp:txBody>
      <dsp:txXfrm>
        <a:off x="5413588" y="1624847"/>
        <a:ext cx="1823653" cy="773671"/>
      </dsp:txXfrm>
    </dsp:sp>
    <dsp:sp modelId="{9D077F9F-6FAC-4122-AB69-95B787AAA962}">
      <dsp:nvSpPr>
        <dsp:cNvPr id="0" name=""/>
        <dsp:cNvSpPr/>
      </dsp:nvSpPr>
      <dsp:spPr>
        <a:xfrm>
          <a:off x="1374605" y="2861659"/>
          <a:ext cx="773671" cy="773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ACD3D-8F99-42F6-9BF5-F2F3EFB5C4D0}">
      <dsp:nvSpPr>
        <dsp:cNvPr id="0" name=""/>
        <dsp:cNvSpPr/>
      </dsp:nvSpPr>
      <dsp:spPr>
        <a:xfrm>
          <a:off x="1537076" y="3024130"/>
          <a:ext cx="448729" cy="448729"/>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C9F01-DC63-4A76-8D1F-D50678745324}">
      <dsp:nvSpPr>
        <dsp:cNvPr id="0" name=""/>
        <dsp:cNvSpPr/>
      </dsp:nvSpPr>
      <dsp:spPr>
        <a:xfrm>
          <a:off x="2350390" y="2920095"/>
          <a:ext cx="1823653" cy="7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endParaRPr lang="el-GR" sz="1100" kern="1200" dirty="0"/>
        </a:p>
        <a:p>
          <a:pPr marL="0" lvl="0" indent="0" algn="l" defTabSz="488950">
            <a:lnSpc>
              <a:spcPct val="100000"/>
            </a:lnSpc>
            <a:spcBef>
              <a:spcPct val="0"/>
            </a:spcBef>
            <a:spcAft>
              <a:spcPct val="35000"/>
            </a:spcAft>
            <a:buNone/>
          </a:pPr>
          <a:r>
            <a:rPr lang="en-BE" sz="1100" kern="1200" dirty="0"/>
            <a:t>Με την αποτελεσματική αξιοποίηση των πολυμέσων, οι εκπαιδευτικοί μπορούν να δημιουργήσουν μια πιο διαδραστική και υποστηρικτική εμπειρία στην τάξη.</a:t>
          </a:r>
          <a:endParaRPr lang="en-US" sz="1100" kern="1200" dirty="0"/>
        </a:p>
      </dsp:txBody>
      <dsp:txXfrm>
        <a:off x="2350390" y="2920095"/>
        <a:ext cx="1823653" cy="7736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E62C1-00E2-472C-BA14-04803E332B14}">
      <dsp:nvSpPr>
        <dsp:cNvPr id="0" name=""/>
        <dsp:cNvSpPr/>
      </dsp:nvSpPr>
      <dsp:spPr>
        <a:xfrm>
          <a:off x="0" y="2668"/>
          <a:ext cx="8771240" cy="56849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CD724E5-AFB6-4D93-B539-A6E3E90FF680}">
      <dsp:nvSpPr>
        <dsp:cNvPr id="0" name=""/>
        <dsp:cNvSpPr/>
      </dsp:nvSpPr>
      <dsp:spPr>
        <a:xfrm>
          <a:off x="171970" y="130580"/>
          <a:ext cx="312673" cy="312673"/>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E1DCCD4-7FB4-41AE-B110-B214EDAB6D17}">
      <dsp:nvSpPr>
        <dsp:cNvPr id="0" name=""/>
        <dsp:cNvSpPr/>
      </dsp:nvSpPr>
      <dsp:spPr>
        <a:xfrm>
          <a:off x="656614" y="2668"/>
          <a:ext cx="8114625" cy="56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66" tIns="60166" rIns="60166" bIns="60166" numCol="1" spcCol="1270" anchor="ctr" anchorCtr="0">
          <a:noAutofit/>
        </a:bodyPr>
        <a:lstStyle/>
        <a:p>
          <a:pPr marL="0" lvl="0" indent="0" algn="l" defTabSz="533400">
            <a:lnSpc>
              <a:spcPct val="100000"/>
            </a:lnSpc>
            <a:spcBef>
              <a:spcPct val="0"/>
            </a:spcBef>
            <a:spcAft>
              <a:spcPct val="35000"/>
            </a:spcAft>
            <a:buNone/>
          </a:pPr>
          <a:r>
            <a:rPr lang="en-US" sz="1200" b="0" kern="1200" dirty="0"/>
            <a:t>Η δυνατότητα των μαθητών να δημιουργούν το δικό τους περιεχόμενο βίντεο ενθαρρύνει την ενεργό ενασχόληση με το υλικό και προάγει τη βαθύτερη κατανόηση του αντικειμένου</a:t>
          </a:r>
          <a:r>
            <a:rPr lang="en-US" sz="1400" b="0" kern="1200" dirty="0"/>
            <a:t>.</a:t>
          </a:r>
          <a:endParaRPr lang="en-US" sz="1400" kern="1200" dirty="0"/>
        </a:p>
      </dsp:txBody>
      <dsp:txXfrm>
        <a:off x="656614" y="2668"/>
        <a:ext cx="8114625" cy="568497"/>
      </dsp:txXfrm>
    </dsp:sp>
    <dsp:sp modelId="{9177E9E0-44C1-4366-B7A2-13EF39E74955}">
      <dsp:nvSpPr>
        <dsp:cNvPr id="0" name=""/>
        <dsp:cNvSpPr/>
      </dsp:nvSpPr>
      <dsp:spPr>
        <a:xfrm>
          <a:off x="0" y="713290"/>
          <a:ext cx="8771240" cy="56849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FFE20B8-1655-41D8-9682-8C01B05565C6}">
      <dsp:nvSpPr>
        <dsp:cNvPr id="0" name=""/>
        <dsp:cNvSpPr/>
      </dsp:nvSpPr>
      <dsp:spPr>
        <a:xfrm>
          <a:off x="171970" y="841202"/>
          <a:ext cx="312673" cy="312673"/>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9D43BB-69F2-4DE3-B62B-21C0AB1C7A51}">
      <dsp:nvSpPr>
        <dsp:cNvPr id="0" name=""/>
        <dsp:cNvSpPr/>
      </dsp:nvSpPr>
      <dsp:spPr>
        <a:xfrm>
          <a:off x="656614" y="713290"/>
          <a:ext cx="8114625" cy="56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66" tIns="60166" rIns="60166" bIns="60166" numCol="1" spcCol="1270" anchor="ctr" anchorCtr="0">
          <a:noAutofit/>
        </a:bodyPr>
        <a:lstStyle/>
        <a:p>
          <a:pPr marL="0" lvl="0" indent="0" algn="l" defTabSz="533400">
            <a:lnSpc>
              <a:spcPct val="100000"/>
            </a:lnSpc>
            <a:spcBef>
              <a:spcPct val="0"/>
            </a:spcBef>
            <a:spcAft>
              <a:spcPct val="35000"/>
            </a:spcAft>
            <a:buNone/>
          </a:pPr>
          <a:r>
            <a:rPr lang="en-US" sz="1200" b="0" kern="1200" dirty="0" err="1"/>
            <a:t>Αυτή</a:t>
          </a:r>
          <a:r>
            <a:rPr lang="en-US" sz="1200" b="0" kern="1200" dirty="0"/>
            <a:t> η π</a:t>
          </a:r>
          <a:r>
            <a:rPr lang="en-US" sz="1200" b="0" kern="1200" dirty="0" err="1"/>
            <a:t>ροσέγγιση</a:t>
          </a:r>
          <a:r>
            <a:rPr lang="en-US" sz="1200" b="0" kern="1200" dirty="0"/>
            <a:t> </a:t>
          </a:r>
          <a:r>
            <a:rPr lang="en-US" sz="1200" b="0" kern="1200" dirty="0" err="1"/>
            <a:t>μάθησης</a:t>
          </a:r>
          <a:r>
            <a:rPr lang="en-US" sz="1200" b="0" kern="1200" dirty="0"/>
            <a:t> </a:t>
          </a:r>
          <a:r>
            <a:rPr lang="en-US" sz="1200" b="0" kern="1200" dirty="0" err="1"/>
            <a:t>με</a:t>
          </a:r>
          <a:r>
            <a:rPr lang="en-US" sz="1200" b="0" kern="1200" dirty="0"/>
            <a:t> β</a:t>
          </a:r>
          <a:r>
            <a:rPr lang="en-US" sz="1200" b="0" kern="1200" dirty="0" err="1"/>
            <a:t>άση</a:t>
          </a:r>
          <a:r>
            <a:rPr lang="en-US" sz="1200" b="0" kern="1200" dirty="0"/>
            <a:t> </a:t>
          </a:r>
          <a:r>
            <a:rPr lang="en-US" sz="1200" b="0" kern="1200" dirty="0" err="1"/>
            <a:t>το</a:t>
          </a:r>
          <a:r>
            <a:rPr lang="en-US" sz="1200" b="0" kern="1200" dirty="0"/>
            <a:t> </a:t>
          </a:r>
          <a:r>
            <a:rPr lang="en-US" sz="1200" b="0" kern="1200" dirty="0" err="1"/>
            <a:t>έργο</a:t>
          </a:r>
          <a:r>
            <a:rPr lang="en-US" sz="1200" b="0" kern="1200" dirty="0"/>
            <a:t> επ</a:t>
          </a:r>
          <a:r>
            <a:rPr lang="en-US" sz="1200" b="0" kern="1200" dirty="0" err="1"/>
            <a:t>ιτρέ</a:t>
          </a:r>
          <a:r>
            <a:rPr lang="en-US" sz="1200" b="0" kern="1200" dirty="0"/>
            <a:t>πει στους μαθητές να εξερευνήσουν δημιουργικά τις έννοιες, ενισχύοντας τη συνολική μαθησιακή τους εμπειρία.</a:t>
          </a:r>
          <a:endParaRPr lang="en-US" sz="1200" kern="1200" dirty="0"/>
        </a:p>
      </dsp:txBody>
      <dsp:txXfrm>
        <a:off x="656614" y="713290"/>
        <a:ext cx="8114625" cy="568497"/>
      </dsp:txXfrm>
    </dsp:sp>
    <dsp:sp modelId="{DE65301F-4871-465F-9F5C-919B51FFC4B8}">
      <dsp:nvSpPr>
        <dsp:cNvPr id="0" name=""/>
        <dsp:cNvSpPr/>
      </dsp:nvSpPr>
      <dsp:spPr>
        <a:xfrm>
          <a:off x="0" y="1423911"/>
          <a:ext cx="8771240" cy="56849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94646ED-13C6-4385-93C5-80CC969B13E1}">
      <dsp:nvSpPr>
        <dsp:cNvPr id="0" name=""/>
        <dsp:cNvSpPr/>
      </dsp:nvSpPr>
      <dsp:spPr>
        <a:xfrm>
          <a:off x="171970" y="1551823"/>
          <a:ext cx="312673" cy="312673"/>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E4A1A-68D5-4BC7-AEDB-24F14685252A}">
      <dsp:nvSpPr>
        <dsp:cNvPr id="0" name=""/>
        <dsp:cNvSpPr/>
      </dsp:nvSpPr>
      <dsp:spPr>
        <a:xfrm>
          <a:off x="656614" y="1423911"/>
          <a:ext cx="8114625" cy="56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66" tIns="60166" rIns="60166" bIns="60166" numCol="1" spcCol="1270" anchor="ctr" anchorCtr="0">
          <a:noAutofit/>
        </a:bodyPr>
        <a:lstStyle/>
        <a:p>
          <a:pPr marL="0" lvl="0" indent="0" algn="l" defTabSz="533400">
            <a:lnSpc>
              <a:spcPct val="100000"/>
            </a:lnSpc>
            <a:spcBef>
              <a:spcPct val="0"/>
            </a:spcBef>
            <a:spcAft>
              <a:spcPct val="35000"/>
            </a:spcAft>
            <a:buNone/>
          </a:pPr>
          <a:r>
            <a:rPr lang="en-US" sz="1200" b="0" kern="1200" dirty="0"/>
            <a:t>Η κα</a:t>
          </a:r>
          <a:r>
            <a:rPr lang="en-US" sz="1200" b="0" kern="1200" dirty="0" err="1"/>
            <a:t>θοδήγηση</a:t>
          </a:r>
          <a:r>
            <a:rPr lang="en-US" sz="1200" b="0" kern="1200" dirty="0"/>
            <a:t> </a:t>
          </a:r>
          <a:r>
            <a:rPr lang="en-US" sz="1200" b="0" kern="1200" dirty="0" err="1"/>
            <a:t>των</a:t>
          </a:r>
          <a:r>
            <a:rPr lang="en-US" sz="1200" b="0" kern="1200" dirty="0"/>
            <a:t> μα</a:t>
          </a:r>
          <a:r>
            <a:rPr lang="en-US" sz="1200" b="0" kern="1200" dirty="0" err="1"/>
            <a:t>θητών</a:t>
          </a:r>
          <a:r>
            <a:rPr lang="en-US" sz="1200" b="0" kern="1200" dirty="0"/>
            <a:t> κα</a:t>
          </a:r>
          <a:r>
            <a:rPr lang="en-US" sz="1200" b="0" kern="1200" dirty="0" err="1"/>
            <a:t>τά</a:t>
          </a:r>
          <a:r>
            <a:rPr lang="en-US" sz="1200" b="0" kern="1200" dirty="0"/>
            <a:t> </a:t>
          </a:r>
          <a:r>
            <a:rPr lang="en-US" sz="1200" b="0" kern="1200" dirty="0" err="1"/>
            <a:t>τη</a:t>
          </a:r>
          <a:r>
            <a:rPr lang="en-US" sz="1200" b="0" kern="1200" dirty="0"/>
            <a:t> </a:t>
          </a:r>
          <a:r>
            <a:rPr lang="en-US" sz="1200" b="0" kern="1200" dirty="0" err="1"/>
            <a:t>δι</a:t>
          </a:r>
          <a:r>
            <a:rPr lang="en-US" sz="1200" b="0" kern="1200" dirty="0"/>
            <a:t>αδικασία του σχεδιασμού, του σεναρίου και της παραγωγής των δικών τους βίντεο τους βοηθά να αναπτύξουν πολύτιμες δεξιότητες στην έρευνα, την κριτική σκέψη και την επικοινωνία.</a:t>
          </a:r>
          <a:endParaRPr lang="en-US" sz="1200" kern="1200" dirty="0"/>
        </a:p>
      </dsp:txBody>
      <dsp:txXfrm>
        <a:off x="656614" y="1423911"/>
        <a:ext cx="8114625" cy="568497"/>
      </dsp:txXfrm>
    </dsp:sp>
    <dsp:sp modelId="{20F57B49-74CF-4E7C-A213-77B239CE27CC}">
      <dsp:nvSpPr>
        <dsp:cNvPr id="0" name=""/>
        <dsp:cNvSpPr/>
      </dsp:nvSpPr>
      <dsp:spPr>
        <a:xfrm>
          <a:off x="0" y="2134532"/>
          <a:ext cx="8771240" cy="56849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9E48360-2FA1-4B44-9C4C-D9FB0E826400}">
      <dsp:nvSpPr>
        <dsp:cNvPr id="0" name=""/>
        <dsp:cNvSpPr/>
      </dsp:nvSpPr>
      <dsp:spPr>
        <a:xfrm>
          <a:off x="171970" y="2262444"/>
          <a:ext cx="312673" cy="312673"/>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670C328-CB6C-4AF8-BAD4-747F692E2693}">
      <dsp:nvSpPr>
        <dsp:cNvPr id="0" name=""/>
        <dsp:cNvSpPr/>
      </dsp:nvSpPr>
      <dsp:spPr>
        <a:xfrm>
          <a:off x="656614" y="2134532"/>
          <a:ext cx="8114625" cy="56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66" tIns="60166" rIns="60166" bIns="60166" numCol="1" spcCol="1270" anchor="ctr" anchorCtr="0">
          <a:noAutofit/>
        </a:bodyPr>
        <a:lstStyle/>
        <a:p>
          <a:pPr marL="0" lvl="0" indent="0" algn="l" defTabSz="533400">
            <a:lnSpc>
              <a:spcPct val="100000"/>
            </a:lnSpc>
            <a:spcBef>
              <a:spcPct val="0"/>
            </a:spcBef>
            <a:spcAft>
              <a:spcPct val="35000"/>
            </a:spcAft>
            <a:buNone/>
          </a:pPr>
          <a:r>
            <a:rPr lang="en-US" sz="1200" b="0" kern="1200" dirty="0" err="1"/>
            <a:t>Το</a:t>
          </a:r>
          <a:r>
            <a:rPr lang="en-US" sz="1200" b="0" kern="1200" dirty="0"/>
            <a:t> π</a:t>
          </a:r>
          <a:r>
            <a:rPr lang="en-US" sz="1200" b="0" kern="1200" dirty="0" err="1"/>
            <a:t>εριεχόμενο</a:t>
          </a:r>
          <a:r>
            <a:rPr lang="en-US" sz="1200" b="0" kern="1200" dirty="0"/>
            <a:t> π</a:t>
          </a:r>
          <a:r>
            <a:rPr lang="en-US" sz="1200" b="0" kern="1200" dirty="0" err="1"/>
            <a:t>ου</a:t>
          </a:r>
          <a:r>
            <a:rPr lang="en-US" sz="1200" b="0" kern="1200" dirty="0"/>
            <a:t> </a:t>
          </a:r>
          <a:r>
            <a:rPr lang="en-US" sz="1200" b="0" kern="1200" dirty="0" err="1"/>
            <a:t>δημιουργείτ</a:t>
          </a:r>
          <a:r>
            <a:rPr lang="en-US" sz="1200" b="0" kern="1200" dirty="0"/>
            <a:t>αι από τους μαθητές εμπλουτίζει το μαθησιακό περιβάλλον και ενθαρρύνει τους μαθητές να αναλάβουν την ευθύνη της εκπαιδευτικής τους διαδρομής.</a:t>
          </a:r>
          <a:endParaRPr lang="en-US" sz="1200" kern="1200" dirty="0"/>
        </a:p>
      </dsp:txBody>
      <dsp:txXfrm>
        <a:off x="656614" y="2134532"/>
        <a:ext cx="8114625" cy="568497"/>
      </dsp:txXfrm>
    </dsp:sp>
    <dsp:sp modelId="{EB6F60CF-1314-499B-B0A3-377B0833E1A8}">
      <dsp:nvSpPr>
        <dsp:cNvPr id="0" name=""/>
        <dsp:cNvSpPr/>
      </dsp:nvSpPr>
      <dsp:spPr>
        <a:xfrm>
          <a:off x="0" y="2845154"/>
          <a:ext cx="8771240" cy="56849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916F959-00F7-47D5-BCB4-EE45B70C49F5}">
      <dsp:nvSpPr>
        <dsp:cNvPr id="0" name=""/>
        <dsp:cNvSpPr/>
      </dsp:nvSpPr>
      <dsp:spPr>
        <a:xfrm>
          <a:off x="171970" y="2973065"/>
          <a:ext cx="312673" cy="312673"/>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671193-9135-4337-BDAD-8EF30900C9FB}">
      <dsp:nvSpPr>
        <dsp:cNvPr id="0" name=""/>
        <dsp:cNvSpPr/>
      </dsp:nvSpPr>
      <dsp:spPr>
        <a:xfrm>
          <a:off x="656614" y="2845154"/>
          <a:ext cx="8114625" cy="56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66" tIns="60166" rIns="60166" bIns="60166" numCol="1" spcCol="1270" anchor="ctr" anchorCtr="0">
          <a:noAutofit/>
        </a:bodyPr>
        <a:lstStyle/>
        <a:p>
          <a:pPr marL="0" lvl="0" indent="0" algn="l" defTabSz="622300">
            <a:lnSpc>
              <a:spcPct val="100000"/>
            </a:lnSpc>
            <a:spcBef>
              <a:spcPct val="0"/>
            </a:spcBef>
            <a:spcAft>
              <a:spcPct val="35000"/>
            </a:spcAft>
            <a:buNone/>
          </a:pPr>
          <a:r>
            <a:rPr lang="en-US" sz="1400" b="0" kern="1200" dirty="0"/>
            <a:t>Η </a:t>
          </a:r>
          <a:r>
            <a:rPr lang="en-US" sz="1400" b="0" kern="1200" dirty="0" err="1"/>
            <a:t>μέθοδος</a:t>
          </a:r>
          <a:r>
            <a:rPr lang="en-US" sz="1400" b="0" kern="1200" dirty="0"/>
            <a:t> α</a:t>
          </a:r>
          <a:r>
            <a:rPr lang="en-US" sz="1400" b="0" kern="1200" dirty="0" err="1"/>
            <a:t>υτή</a:t>
          </a:r>
          <a:r>
            <a:rPr lang="en-US" sz="1400" b="0" kern="1200" dirty="0"/>
            <a:t> π</a:t>
          </a:r>
          <a:r>
            <a:rPr lang="en-US" sz="1400" b="0" kern="1200" dirty="0" err="1"/>
            <a:t>ροωθεί</a:t>
          </a:r>
          <a:r>
            <a:rPr lang="en-US" sz="1400" b="0" kern="1200" dirty="0"/>
            <a:t> </a:t>
          </a:r>
          <a:r>
            <a:rPr lang="en-US" sz="1400" b="0" kern="1200" dirty="0" err="1"/>
            <a:t>τη</a:t>
          </a:r>
          <a:r>
            <a:rPr lang="en-US" sz="1400" b="0" kern="1200" dirty="0"/>
            <a:t> </a:t>
          </a:r>
          <a:r>
            <a:rPr lang="en-US" sz="1400" b="0" kern="1200" dirty="0" err="1"/>
            <a:t>συνεργ</a:t>
          </a:r>
          <a:r>
            <a:rPr lang="en-US" sz="1400" b="0" kern="1200" dirty="0"/>
            <a:t>ασία και την ανατροφοδότηση από ομότιμους, ενισχύοντας περαιτέρω τα μαθησιακά αποτελέσματα.</a:t>
          </a:r>
          <a:endParaRPr lang="en-US" sz="1400" kern="1200" dirty="0"/>
        </a:p>
      </dsp:txBody>
      <dsp:txXfrm>
        <a:off x="656614" y="2845154"/>
        <a:ext cx="8114625" cy="5684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EEB8C-62E6-49FC-8393-3217026920BD}">
      <dsp:nvSpPr>
        <dsp:cNvPr id="0" name=""/>
        <dsp:cNvSpPr/>
      </dsp:nvSpPr>
      <dsp:spPr>
        <a:xfrm>
          <a:off x="451211" y="380130"/>
          <a:ext cx="733271" cy="7332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CCCCAB-8B10-4F22-9A6B-9DDC5108BA18}">
      <dsp:nvSpPr>
        <dsp:cNvPr id="0" name=""/>
        <dsp:cNvSpPr/>
      </dsp:nvSpPr>
      <dsp:spPr>
        <a:xfrm>
          <a:off x="3101" y="1437002"/>
          <a:ext cx="1629492" cy="109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 Η φιλοσοφία του one-take ενθαρρύνει την απλότητα και την αυθεντικότητα στην παραγωγή βίντεο.</a:t>
          </a:r>
          <a:endParaRPr lang="en-US" sz="1100" kern="1200" dirty="0"/>
        </a:p>
      </dsp:txBody>
      <dsp:txXfrm>
        <a:off x="3101" y="1437002"/>
        <a:ext cx="1629492" cy="1099907"/>
      </dsp:txXfrm>
    </dsp:sp>
    <dsp:sp modelId="{DED6DF05-3BD5-4E8C-B6CD-4038980B8D0E}">
      <dsp:nvSpPr>
        <dsp:cNvPr id="0" name=""/>
        <dsp:cNvSpPr/>
      </dsp:nvSpPr>
      <dsp:spPr>
        <a:xfrm>
          <a:off x="2365864" y="380130"/>
          <a:ext cx="733271" cy="7332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7A92A5-8082-4A67-B4C6-645D3AFB9F9A}">
      <dsp:nvSpPr>
        <dsp:cNvPr id="0" name=""/>
        <dsp:cNvSpPr/>
      </dsp:nvSpPr>
      <dsp:spPr>
        <a:xfrm>
          <a:off x="1917754" y="1437002"/>
          <a:ext cx="1629492" cy="109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Εστιάζοντας στην παροχή περιεχομένου σε μία μόνο λήψη, οι εκπαιδευτικοί μπορούν να μειώσουν την πίεση και το χρόνο που απαιτείται για τη δημιουργία βίντεο.</a:t>
          </a:r>
          <a:endParaRPr lang="en-US" sz="1100" kern="1200" dirty="0"/>
        </a:p>
      </dsp:txBody>
      <dsp:txXfrm>
        <a:off x="1917754" y="1437002"/>
        <a:ext cx="1629492" cy="1099907"/>
      </dsp:txXfrm>
    </dsp:sp>
    <dsp:sp modelId="{79E7B397-A401-411C-8973-F2B66A7D5EB9}">
      <dsp:nvSpPr>
        <dsp:cNvPr id="0" name=""/>
        <dsp:cNvSpPr/>
      </dsp:nvSpPr>
      <dsp:spPr>
        <a:xfrm>
          <a:off x="4280518" y="380130"/>
          <a:ext cx="733271" cy="7332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EF5BE-0C77-4C9E-A340-E74ED37D9CE2}">
      <dsp:nvSpPr>
        <dsp:cNvPr id="0" name=""/>
        <dsp:cNvSpPr/>
      </dsp:nvSpPr>
      <dsp:spPr>
        <a:xfrm>
          <a:off x="3832407" y="1437002"/>
          <a:ext cx="1629492" cy="109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Αυτή η προσέγγιση ευνοεί ένα πιο φυσικό στυλ παρουσίασης, καθιστώντας το περιεχόμενο σχετικό και ελκυστικό για τους μαθητές.</a:t>
          </a:r>
          <a:endParaRPr lang="en-US" sz="1100" kern="1200" dirty="0"/>
        </a:p>
      </dsp:txBody>
      <dsp:txXfrm>
        <a:off x="3832407" y="1437002"/>
        <a:ext cx="1629492" cy="1099907"/>
      </dsp:txXfrm>
    </dsp:sp>
    <dsp:sp modelId="{BBCEBD7A-990B-49A6-BC19-9C4E712E0A9F}">
      <dsp:nvSpPr>
        <dsp:cNvPr id="0" name=""/>
        <dsp:cNvSpPr/>
      </dsp:nvSpPr>
      <dsp:spPr>
        <a:xfrm>
          <a:off x="6195171" y="380130"/>
          <a:ext cx="733271" cy="7332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11AB9D-D3CC-41D4-92C7-FD8E3BEAD2A9}">
      <dsp:nvSpPr>
        <dsp:cNvPr id="0" name=""/>
        <dsp:cNvSpPr/>
      </dsp:nvSpPr>
      <dsp:spPr>
        <a:xfrm>
          <a:off x="5747061" y="1437002"/>
          <a:ext cx="1629492" cy="109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Αν και η τελειότητα δεν είναι ο στόχος, η σαφής επικοινωνία και η γνήσια ενασχόληση με το υλικό έχουν προτεραιότητα.</a:t>
          </a:r>
          <a:endParaRPr lang="en-US" sz="1100" kern="1200" dirty="0"/>
        </a:p>
      </dsp:txBody>
      <dsp:txXfrm>
        <a:off x="5747061" y="1437002"/>
        <a:ext cx="1629492" cy="1099907"/>
      </dsp:txXfrm>
    </dsp:sp>
    <dsp:sp modelId="{0B67FAC8-EE1E-46C9-BA26-9E4620C97D10}">
      <dsp:nvSpPr>
        <dsp:cNvPr id="0" name=""/>
        <dsp:cNvSpPr/>
      </dsp:nvSpPr>
      <dsp:spPr>
        <a:xfrm>
          <a:off x="8109824" y="380130"/>
          <a:ext cx="733271" cy="7332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86ECEA-9D79-4F08-9030-011432E428BD}">
      <dsp:nvSpPr>
        <dsp:cNvPr id="0" name=""/>
        <dsp:cNvSpPr/>
      </dsp:nvSpPr>
      <dsp:spPr>
        <a:xfrm>
          <a:off x="7661714" y="1437002"/>
          <a:ext cx="1629492" cy="109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Η φιλοσοφία του one-take απλοποιεί τη δημιουργία περιεχομένου, καθιστώντας το πιο προσιτό και διαχειρίσιμο για τους εκπαιδευτικούς.</a:t>
          </a:r>
          <a:endParaRPr lang="en-US" sz="1100" kern="1200" dirty="0"/>
        </a:p>
      </dsp:txBody>
      <dsp:txXfrm>
        <a:off x="7661714" y="1437002"/>
        <a:ext cx="1629492" cy="10999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F3A0-7939-FAEA-D03A-0584B4DF8BF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3F2A9E42-0802-D4BD-D12E-5AB84FAB1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FE231FBC-6174-23D8-90EB-CEF7B8FE4509}"/>
              </a:ext>
            </a:extLst>
          </p:cNvPr>
          <p:cNvSpPr>
            <a:spLocks noGrp="1"/>
          </p:cNvSpPr>
          <p:nvPr>
            <p:ph type="dt" sz="half" idx="10"/>
          </p:nvPr>
        </p:nvSpPr>
        <p:spPr/>
        <p:txBody>
          <a:bodyPr/>
          <a:lstStyle/>
          <a:p>
            <a:fld id="{AC2C384B-A81A-4237-A5E5-7ACCF1E14587}" type="datetimeFigureOut">
              <a:rPr lang="en-BE" smtClean="0"/>
              <a:t>09/11/2024</a:t>
            </a:fld>
            <a:endParaRPr lang="en-BE"/>
          </a:p>
        </p:txBody>
      </p:sp>
      <p:sp>
        <p:nvSpPr>
          <p:cNvPr id="5" name="Footer Placeholder 4">
            <a:extLst>
              <a:ext uri="{FF2B5EF4-FFF2-40B4-BE49-F238E27FC236}">
                <a16:creationId xmlns:a16="http://schemas.microsoft.com/office/drawing/2014/main" id="{9CEC614B-CF56-C727-18E4-DBC65453613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5BAF11B-19B6-4345-312D-252F52D4B5E5}"/>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388842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EAB56-D66C-6DED-072E-7FDF609F1FFA}"/>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9CED4A28-C2DF-0D5A-D201-3B5E045D602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47FA291-BC35-20BF-0D96-D9330F6B3043}"/>
              </a:ext>
            </a:extLst>
          </p:cNvPr>
          <p:cNvSpPr>
            <a:spLocks noGrp="1"/>
          </p:cNvSpPr>
          <p:nvPr>
            <p:ph type="dt" sz="half" idx="10"/>
          </p:nvPr>
        </p:nvSpPr>
        <p:spPr/>
        <p:txBody>
          <a:bodyPr/>
          <a:lstStyle/>
          <a:p>
            <a:fld id="{AC2C384B-A81A-4237-A5E5-7ACCF1E14587}" type="datetimeFigureOut">
              <a:rPr lang="en-BE" smtClean="0"/>
              <a:t>09/11/2024</a:t>
            </a:fld>
            <a:endParaRPr lang="en-BE"/>
          </a:p>
        </p:txBody>
      </p:sp>
      <p:sp>
        <p:nvSpPr>
          <p:cNvPr id="5" name="Footer Placeholder 4">
            <a:extLst>
              <a:ext uri="{FF2B5EF4-FFF2-40B4-BE49-F238E27FC236}">
                <a16:creationId xmlns:a16="http://schemas.microsoft.com/office/drawing/2014/main" id="{165488F9-DC95-046E-6AC1-2408CA3E2E7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2517217-5C8D-A465-4832-7387BFBAB3D0}"/>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198109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65CCF9-401D-6C5A-19C3-97C75415CCC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3E1DF125-10E9-0358-97E8-C430070A00A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B4EA62A7-9A13-1C5D-7640-1EB46BFF6B36}"/>
              </a:ext>
            </a:extLst>
          </p:cNvPr>
          <p:cNvSpPr>
            <a:spLocks noGrp="1"/>
          </p:cNvSpPr>
          <p:nvPr>
            <p:ph type="dt" sz="half" idx="10"/>
          </p:nvPr>
        </p:nvSpPr>
        <p:spPr/>
        <p:txBody>
          <a:bodyPr/>
          <a:lstStyle/>
          <a:p>
            <a:fld id="{AC2C384B-A81A-4237-A5E5-7ACCF1E14587}" type="datetimeFigureOut">
              <a:rPr lang="en-BE" smtClean="0"/>
              <a:t>09/11/2024</a:t>
            </a:fld>
            <a:endParaRPr lang="en-BE"/>
          </a:p>
        </p:txBody>
      </p:sp>
      <p:sp>
        <p:nvSpPr>
          <p:cNvPr id="5" name="Footer Placeholder 4">
            <a:extLst>
              <a:ext uri="{FF2B5EF4-FFF2-40B4-BE49-F238E27FC236}">
                <a16:creationId xmlns:a16="http://schemas.microsoft.com/office/drawing/2014/main" id="{E3B2B0C8-2929-5ADE-0090-35A67E67F30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55FA8A22-0A09-E4AD-A3AE-422AF9003E96}"/>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499275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7810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6504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6702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6197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1296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899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4154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244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F636-F00D-5289-EF27-40501012015F}"/>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2F8379EF-EF41-9AAA-73AC-FADCA1569CF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570361C-EBB8-0750-4AE4-32A908B9B3C0}"/>
              </a:ext>
            </a:extLst>
          </p:cNvPr>
          <p:cNvSpPr>
            <a:spLocks noGrp="1"/>
          </p:cNvSpPr>
          <p:nvPr>
            <p:ph type="dt" sz="half" idx="10"/>
          </p:nvPr>
        </p:nvSpPr>
        <p:spPr/>
        <p:txBody>
          <a:bodyPr/>
          <a:lstStyle/>
          <a:p>
            <a:fld id="{AC2C384B-A81A-4237-A5E5-7ACCF1E14587}" type="datetimeFigureOut">
              <a:rPr lang="en-BE" smtClean="0"/>
              <a:t>09/11/2024</a:t>
            </a:fld>
            <a:endParaRPr lang="en-BE"/>
          </a:p>
        </p:txBody>
      </p:sp>
      <p:sp>
        <p:nvSpPr>
          <p:cNvPr id="5" name="Footer Placeholder 4">
            <a:extLst>
              <a:ext uri="{FF2B5EF4-FFF2-40B4-BE49-F238E27FC236}">
                <a16:creationId xmlns:a16="http://schemas.microsoft.com/office/drawing/2014/main" id="{43135120-FA42-96E2-9AD3-0BBAAB4F56F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2432A38-7526-2EBD-178F-85543398BCDB}"/>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33868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831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1458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987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0F1C-C8C7-72B1-D797-869ED1A2B5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8502CA21-28EC-A591-5719-088CD62746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143961-40E1-7C88-E584-4E5E8EF749B3}"/>
              </a:ext>
            </a:extLst>
          </p:cNvPr>
          <p:cNvSpPr>
            <a:spLocks noGrp="1"/>
          </p:cNvSpPr>
          <p:nvPr>
            <p:ph type="dt" sz="half" idx="10"/>
          </p:nvPr>
        </p:nvSpPr>
        <p:spPr/>
        <p:txBody>
          <a:bodyPr/>
          <a:lstStyle/>
          <a:p>
            <a:fld id="{AC2C384B-A81A-4237-A5E5-7ACCF1E14587}" type="datetimeFigureOut">
              <a:rPr lang="en-BE" smtClean="0"/>
              <a:t>09/11/2024</a:t>
            </a:fld>
            <a:endParaRPr lang="en-BE"/>
          </a:p>
        </p:txBody>
      </p:sp>
      <p:sp>
        <p:nvSpPr>
          <p:cNvPr id="5" name="Footer Placeholder 4">
            <a:extLst>
              <a:ext uri="{FF2B5EF4-FFF2-40B4-BE49-F238E27FC236}">
                <a16:creationId xmlns:a16="http://schemas.microsoft.com/office/drawing/2014/main" id="{CECB97DE-F5CC-27E2-C405-CB99611E338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96E140C-1832-2107-7BCC-4F1B6D81B41A}"/>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43725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2214-4EFD-5282-75E0-F27A52249D62}"/>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FAAFD9F9-2625-A74C-3F94-58AF23BD633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284B4E6E-3C6D-1B4E-50BC-70DE62E86B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E6BFBBFF-4552-36EB-8658-8F6B5D7D4A79}"/>
              </a:ext>
            </a:extLst>
          </p:cNvPr>
          <p:cNvSpPr>
            <a:spLocks noGrp="1"/>
          </p:cNvSpPr>
          <p:nvPr>
            <p:ph type="dt" sz="half" idx="10"/>
          </p:nvPr>
        </p:nvSpPr>
        <p:spPr/>
        <p:txBody>
          <a:bodyPr/>
          <a:lstStyle/>
          <a:p>
            <a:fld id="{AC2C384B-A81A-4237-A5E5-7ACCF1E14587}" type="datetimeFigureOut">
              <a:rPr lang="en-BE" smtClean="0"/>
              <a:t>09/11/2024</a:t>
            </a:fld>
            <a:endParaRPr lang="en-BE"/>
          </a:p>
        </p:txBody>
      </p:sp>
      <p:sp>
        <p:nvSpPr>
          <p:cNvPr id="6" name="Footer Placeholder 5">
            <a:extLst>
              <a:ext uri="{FF2B5EF4-FFF2-40B4-BE49-F238E27FC236}">
                <a16:creationId xmlns:a16="http://schemas.microsoft.com/office/drawing/2014/main" id="{31AA1E55-2BFE-3C0B-B4B1-B2777038CD29}"/>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DCBAE51-46BA-4A42-6F46-EE1BE2E13C2D}"/>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317617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2382-C264-46F2-BC5B-4B29B44ECF86}"/>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B6BC0832-012A-B896-470D-0D4DDCF978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24EFE7-DB15-A6B7-3A8C-77DA552722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EE8FE1E6-C14B-3E69-817B-44A4AE911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C6BF031-2FAA-E22B-1DD2-87B1618A57C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76CD78A1-6384-ACE0-2E8E-A5B3930B090C}"/>
              </a:ext>
            </a:extLst>
          </p:cNvPr>
          <p:cNvSpPr>
            <a:spLocks noGrp="1"/>
          </p:cNvSpPr>
          <p:nvPr>
            <p:ph type="dt" sz="half" idx="10"/>
          </p:nvPr>
        </p:nvSpPr>
        <p:spPr/>
        <p:txBody>
          <a:bodyPr/>
          <a:lstStyle/>
          <a:p>
            <a:fld id="{AC2C384B-A81A-4237-A5E5-7ACCF1E14587}" type="datetimeFigureOut">
              <a:rPr lang="en-BE" smtClean="0"/>
              <a:t>09/11/2024</a:t>
            </a:fld>
            <a:endParaRPr lang="en-BE"/>
          </a:p>
        </p:txBody>
      </p:sp>
      <p:sp>
        <p:nvSpPr>
          <p:cNvPr id="8" name="Footer Placeholder 7">
            <a:extLst>
              <a:ext uri="{FF2B5EF4-FFF2-40B4-BE49-F238E27FC236}">
                <a16:creationId xmlns:a16="http://schemas.microsoft.com/office/drawing/2014/main" id="{81B0E1BC-9530-46F2-4363-8834D0D8FF9E}"/>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5373CEFB-E6C3-D5D8-6EDE-B60EFD83B1C5}"/>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203919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999C-F992-704D-F52C-5BCC22DCF838}"/>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782FF570-F12B-2244-4B3C-B827B50694FC}"/>
              </a:ext>
            </a:extLst>
          </p:cNvPr>
          <p:cNvSpPr>
            <a:spLocks noGrp="1"/>
          </p:cNvSpPr>
          <p:nvPr>
            <p:ph type="dt" sz="half" idx="10"/>
          </p:nvPr>
        </p:nvSpPr>
        <p:spPr/>
        <p:txBody>
          <a:bodyPr/>
          <a:lstStyle/>
          <a:p>
            <a:fld id="{AC2C384B-A81A-4237-A5E5-7ACCF1E14587}" type="datetimeFigureOut">
              <a:rPr lang="en-BE" smtClean="0"/>
              <a:t>09/11/2024</a:t>
            </a:fld>
            <a:endParaRPr lang="en-BE"/>
          </a:p>
        </p:txBody>
      </p:sp>
      <p:sp>
        <p:nvSpPr>
          <p:cNvPr id="4" name="Footer Placeholder 3">
            <a:extLst>
              <a:ext uri="{FF2B5EF4-FFF2-40B4-BE49-F238E27FC236}">
                <a16:creationId xmlns:a16="http://schemas.microsoft.com/office/drawing/2014/main" id="{49E26F26-7493-9C99-309A-35CB59A63524}"/>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6FBE91D8-5C94-A980-8A5D-3F995FDDE837}"/>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420670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FD7D5F-B967-B4CE-8AD9-153F182C3E4E}"/>
              </a:ext>
            </a:extLst>
          </p:cNvPr>
          <p:cNvSpPr>
            <a:spLocks noGrp="1"/>
          </p:cNvSpPr>
          <p:nvPr>
            <p:ph type="dt" sz="half" idx="10"/>
          </p:nvPr>
        </p:nvSpPr>
        <p:spPr/>
        <p:txBody>
          <a:bodyPr/>
          <a:lstStyle/>
          <a:p>
            <a:fld id="{AC2C384B-A81A-4237-A5E5-7ACCF1E14587}" type="datetimeFigureOut">
              <a:rPr lang="en-BE" smtClean="0"/>
              <a:t>09/11/2024</a:t>
            </a:fld>
            <a:endParaRPr lang="en-BE"/>
          </a:p>
        </p:txBody>
      </p:sp>
      <p:sp>
        <p:nvSpPr>
          <p:cNvPr id="3" name="Footer Placeholder 2">
            <a:extLst>
              <a:ext uri="{FF2B5EF4-FFF2-40B4-BE49-F238E27FC236}">
                <a16:creationId xmlns:a16="http://schemas.microsoft.com/office/drawing/2014/main" id="{829DC32F-A661-2821-5F0D-B39113AB5B21}"/>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E17BA37D-D4A5-4BCE-595C-0647FC875835}"/>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399959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FE9-4DE4-B1CD-E991-C35E10E899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B90B34DE-A670-5434-7222-AB005DAD9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108F7D70-3C52-F72D-80E7-C2915BB87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9447A6-437A-06C4-EA7B-2B944E339CFD}"/>
              </a:ext>
            </a:extLst>
          </p:cNvPr>
          <p:cNvSpPr>
            <a:spLocks noGrp="1"/>
          </p:cNvSpPr>
          <p:nvPr>
            <p:ph type="dt" sz="half" idx="10"/>
          </p:nvPr>
        </p:nvSpPr>
        <p:spPr/>
        <p:txBody>
          <a:bodyPr/>
          <a:lstStyle/>
          <a:p>
            <a:fld id="{AC2C384B-A81A-4237-A5E5-7ACCF1E14587}" type="datetimeFigureOut">
              <a:rPr lang="en-BE" smtClean="0"/>
              <a:t>09/11/2024</a:t>
            </a:fld>
            <a:endParaRPr lang="en-BE"/>
          </a:p>
        </p:txBody>
      </p:sp>
      <p:sp>
        <p:nvSpPr>
          <p:cNvPr id="6" name="Footer Placeholder 5">
            <a:extLst>
              <a:ext uri="{FF2B5EF4-FFF2-40B4-BE49-F238E27FC236}">
                <a16:creationId xmlns:a16="http://schemas.microsoft.com/office/drawing/2014/main" id="{4A3BF2FB-7881-7824-A6A8-BA714D7CA915}"/>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085E9B8-4FD9-2C4E-926A-FFD37B71AB5A}"/>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28476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A454-AD01-ACC3-371F-9E0AEBCA17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0B85EABA-3D63-8023-7D2E-66FA68572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75C506A7-8817-44A3-A1A3-ABBE4BBC7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EE5EC9-1672-1CFE-B7ED-2274196EE20E}"/>
              </a:ext>
            </a:extLst>
          </p:cNvPr>
          <p:cNvSpPr>
            <a:spLocks noGrp="1"/>
          </p:cNvSpPr>
          <p:nvPr>
            <p:ph type="dt" sz="half" idx="10"/>
          </p:nvPr>
        </p:nvSpPr>
        <p:spPr/>
        <p:txBody>
          <a:bodyPr/>
          <a:lstStyle/>
          <a:p>
            <a:fld id="{AC2C384B-A81A-4237-A5E5-7ACCF1E14587}" type="datetimeFigureOut">
              <a:rPr lang="en-BE" smtClean="0"/>
              <a:t>09/11/2024</a:t>
            </a:fld>
            <a:endParaRPr lang="en-BE"/>
          </a:p>
        </p:txBody>
      </p:sp>
      <p:sp>
        <p:nvSpPr>
          <p:cNvPr id="6" name="Footer Placeholder 5">
            <a:extLst>
              <a:ext uri="{FF2B5EF4-FFF2-40B4-BE49-F238E27FC236}">
                <a16:creationId xmlns:a16="http://schemas.microsoft.com/office/drawing/2014/main" id="{67D739FE-B634-202C-284C-4C8AF58991A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4312913-BC00-2233-67FE-96B7C71C4C64}"/>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144876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3EF47-3DCF-63C0-9E74-002F5D46CB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n-BE"/>
          </a:p>
        </p:txBody>
      </p:sp>
      <p:sp>
        <p:nvSpPr>
          <p:cNvPr id="3" name="Text Placeholder 2">
            <a:extLst>
              <a:ext uri="{FF2B5EF4-FFF2-40B4-BE49-F238E27FC236}">
                <a16:creationId xmlns:a16="http://schemas.microsoft.com/office/drawing/2014/main" id="{C7D53F52-1012-7C9D-DABD-E4024D1C2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BE"/>
          </a:p>
        </p:txBody>
      </p:sp>
      <p:sp>
        <p:nvSpPr>
          <p:cNvPr id="4" name="Date Placeholder 3">
            <a:extLst>
              <a:ext uri="{FF2B5EF4-FFF2-40B4-BE49-F238E27FC236}">
                <a16:creationId xmlns:a16="http://schemas.microsoft.com/office/drawing/2014/main" id="{90973D54-AAB4-9EC6-97D0-A7FFB96A91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2C384B-A81A-4237-A5E5-7ACCF1E14587}" type="datetimeFigureOut">
              <a:rPr lang="en-BE" smtClean="0"/>
              <a:t>09/11/2024</a:t>
            </a:fld>
            <a:endParaRPr lang="en-BE"/>
          </a:p>
        </p:txBody>
      </p:sp>
      <p:sp>
        <p:nvSpPr>
          <p:cNvPr id="5" name="Footer Placeholder 4">
            <a:extLst>
              <a:ext uri="{FF2B5EF4-FFF2-40B4-BE49-F238E27FC236}">
                <a16:creationId xmlns:a16="http://schemas.microsoft.com/office/drawing/2014/main" id="{C99F1A7F-25A5-7BE9-333C-F93A5F2F52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1C62E675-D7C8-4BFF-7386-914EE13C89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56F44E-EC89-4A43-AFA0-CE9E7499BE17}" type="slidenum">
              <a:rPr lang="en-BE" smtClean="0"/>
              <a:t>‹#›</a:t>
            </a:fld>
            <a:endParaRPr lang="en-BE"/>
          </a:p>
        </p:txBody>
      </p:sp>
    </p:spTree>
    <p:extLst>
      <p:ext uri="{BB962C8B-B14F-4D97-AF65-F5344CB8AC3E}">
        <p14:creationId xmlns:p14="http://schemas.microsoft.com/office/powerpoint/2010/main" val="2869127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11/9/2024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544307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bing.com/search?q=Screencast-O-Matic+&amp;FORM=HDRSC1" TargetMode="External"/><Relationship Id="rId3" Type="http://schemas.openxmlformats.org/officeDocument/2006/relationships/image" Target="../media/image2.png"/><Relationship Id="rId7" Type="http://schemas.openxmlformats.org/officeDocument/2006/relationships/hyperlink" Target="https://express.adobe.com/page/419FsQLD7CJOC/"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hyperlink" Target="https://medium.com/anchor" TargetMode="External"/><Relationship Id="rId3" Type="http://schemas.openxmlformats.org/officeDocument/2006/relationships/image" Target="../media/image2.png"/><Relationship Id="rId7" Type="http://schemas.openxmlformats.org/officeDocument/2006/relationships/hyperlink" Target="Audacity%20&#174;%20|%20Free%20Audio%20editor,%20recorder,%20music%20making%20and%20more!%20(audacityteam.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hyperlink" Target="https://www.thinglink.com/edu/" TargetMode="External"/><Relationship Id="rId3" Type="http://schemas.openxmlformats.org/officeDocument/2006/relationships/image" Target="../media/image2.png"/><Relationship Id="rId7" Type="http://schemas.openxmlformats.org/officeDocument/2006/relationships/hyperlink" Target="Genially:%20Interactive%20eLearning%20&amp;%20Content%20Creation%20Platfor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s://www.vyond.com/plans/?utm_medium=cpc&amp;utm_source=bing&amp;utm_campaign=Brand&amp;utm_content=headline&amp;utm_term=vyond&amp;msclkid=dfe9ffad387d1f035bd098b5de3d5cf3" TargetMode="External"/><Relationship Id="rId3" Type="http://schemas.openxmlformats.org/officeDocument/2006/relationships/image" Target="../media/image2.png"/><Relationship Id="rId7" Type="http://schemas.openxmlformats.org/officeDocument/2006/relationships/hyperlink" Target="https://www.powtoon.com/creators/?utm_source=bing&amp;utm_medium=cpc&amp;utm_campaign=kd-bing-brand-eu+canada-20230103&amp;msclkid=272e646da93110fbab4603754cda566f&amp;utm_term=powtoon&amp;utm_content=Powtoon%20-%20Exac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miro.com/" TargetMode="External"/><Relationship Id="rId5" Type="http://schemas.openxmlformats.org/officeDocument/2006/relationships/image" Target="../media/image30.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jpeg"/><Relationship Id="rId12"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svg"/><Relationship Id="rId4" Type="http://schemas.openxmlformats.org/officeDocument/2006/relationships/image" Target="../media/image3.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finestfuture.org/start-studies/vocational-program/" TargetMode="External"/><Relationship Id="rId5" Type="http://schemas.openxmlformats.org/officeDocument/2006/relationships/image" Target="../media/image46.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pn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png"/><Relationship Id="rId9" Type="http://schemas.microsoft.com/office/2007/relationships/diagramDrawing" Target="../diagrams/drawing9.xml"/></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svg"/><Relationship Id="rId10" Type="http://schemas.openxmlformats.org/officeDocument/2006/relationships/image" Target="../media/image3.png"/><Relationship Id="rId4" Type="http://schemas.openxmlformats.org/officeDocument/2006/relationships/image" Target="../media/image74.png"/><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hyperlink" Target="https://anchor.fm/" TargetMode="External"/><Relationship Id="rId3" Type="http://schemas.openxmlformats.org/officeDocument/2006/relationships/image" Target="../media/image2.png"/><Relationship Id="rId7" Type="http://schemas.openxmlformats.org/officeDocument/2006/relationships/hyperlink" Target="https://www.audacityteam.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thinglink.com/" TargetMode="External"/><Relationship Id="rId5" Type="http://schemas.openxmlformats.org/officeDocument/2006/relationships/hyperlink" Target="https://www.vyond.com/"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canva.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audiolibrary" TargetMode="External"/><Relationship Id="rId5" Type="http://schemas.openxmlformats.org/officeDocument/2006/relationships/hyperlink" Target="https://freemusicarchive.org/"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1" y="1975715"/>
            <a:ext cx="5763456" cy="2031325"/>
          </a:xfrm>
          <a:prstGeom prst="rect">
            <a:avLst/>
          </a:prstGeom>
        </p:spPr>
        <p:txBody>
          <a:bodyPr wrap="square" lIns="0" tIns="0" rIns="0" bIns="0" rtlCol="0" anchor="t">
            <a:spAutoFit/>
          </a:bodyPr>
          <a:lstStyle/>
          <a:p>
            <a:pPr defTabSz="609630"/>
            <a:r>
              <a:rPr lang="en-GB" sz="2400" b="1" spc="-68" dirty="0">
                <a:solidFill>
                  <a:srgbClr val="FB8709"/>
                </a:solidFill>
                <a:latin typeface="Arial" panose="020B0604020202020204" pitchFamily="34" charset="0"/>
                <a:cs typeface="Arial" panose="020B0604020202020204" pitchFamily="34" charset="0"/>
              </a:rPr>
              <a:t>Ενότητα 5: Τεχνολογικά εργαλεία για την ανεστραμμένη τάξη</a:t>
            </a:r>
          </a:p>
          <a:p>
            <a:pPr defTabSz="609630"/>
            <a:r>
              <a:rPr lang="el-GR" sz="2800" b="1" spc="-58" dirty="0">
                <a:solidFill>
                  <a:srgbClr val="053249"/>
                </a:solidFill>
                <a:latin typeface="Arial" panose="020B0604020202020204" pitchFamily="34" charset="0"/>
                <a:cs typeface="Arial" panose="020B0604020202020204" pitchFamily="34" charset="0"/>
              </a:rPr>
              <a:t>Μαθητών </a:t>
            </a:r>
            <a:r>
              <a:rPr lang="en-US" sz="2800" b="1" spc="-58" dirty="0">
                <a:solidFill>
                  <a:srgbClr val="053249"/>
                </a:solidFill>
                <a:latin typeface="Arial" panose="020B0604020202020204" pitchFamily="34" charset="0"/>
                <a:cs typeface="Arial" panose="020B0604020202020204" pitchFamily="34" charset="0"/>
              </a:rPr>
              <a:t>2</a:t>
            </a:r>
            <a:r>
              <a:rPr lang="el-GR" sz="2800" b="1" spc="-58" dirty="0">
                <a:solidFill>
                  <a:srgbClr val="053249"/>
                </a:solidFill>
                <a:latin typeface="Arial" panose="020B0604020202020204" pitchFamily="34" charset="0"/>
                <a:cs typeface="Arial" panose="020B0604020202020204" pitchFamily="34" charset="0"/>
              </a:rPr>
              <a:t> -</a:t>
            </a:r>
            <a:r>
              <a:rPr lang="en-US" sz="2800" b="1" spc="-58" dirty="0">
                <a:solidFill>
                  <a:srgbClr val="053249"/>
                </a:solidFill>
                <a:latin typeface="Arial" panose="020B0604020202020204" pitchFamily="34" charset="0"/>
                <a:cs typeface="Arial" panose="020B0604020202020204" pitchFamily="34" charset="0"/>
              </a:rPr>
              <a:t> </a:t>
            </a:r>
            <a:r>
              <a:rPr lang="en-GB" sz="2800" b="1" spc="-58" dirty="0">
                <a:solidFill>
                  <a:srgbClr val="053249"/>
                </a:solidFill>
                <a:latin typeface="Arial" panose="020B0604020202020204" pitchFamily="34" charset="0"/>
                <a:cs typeface="Arial" panose="020B0604020202020204" pitchFamily="34" charset="0"/>
              </a:rPr>
              <a:t>Δημιουργία περιεχομένου πολυμέσων: Εργαλεία και τεχνικές</a:t>
            </a:r>
            <a:endParaRPr lang="en-US" sz="2800" b="1" spc="-58" dirty="0">
              <a:solidFill>
                <a:srgbClr val="053249"/>
              </a:solidFill>
              <a:latin typeface="Arial" panose="020B0604020202020204" pitchFamily="34" charset="0"/>
              <a:cs typeface="Arial" panose="020B0604020202020204" pitchFamily="34" charset="0"/>
            </a:endParaRPr>
          </a:p>
        </p:txBody>
      </p:sp>
      <p:grpSp>
        <p:nvGrpSpPr>
          <p:cNvPr id="3" name="Group 3"/>
          <p:cNvGrpSpPr/>
          <p:nvPr/>
        </p:nvGrpSpPr>
        <p:grpSpPr>
          <a:xfrm rot="-10800000">
            <a:off x="6449256" y="-1280146"/>
            <a:ext cx="6870225" cy="6841373"/>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pPr defTabSz="609630"/>
              <a:endParaRPr lang="en-BE" sz="1200" dirty="0">
                <a:solidFill>
                  <a:prstClr val="black"/>
                </a:solidFill>
                <a:latin typeface="Calibri"/>
              </a:endParaRPr>
            </a:p>
          </p:txBody>
        </p:sp>
      </p:grpSp>
      <p:grpSp>
        <p:nvGrpSpPr>
          <p:cNvPr id="5" name="Group 5"/>
          <p:cNvGrpSpPr/>
          <p:nvPr/>
        </p:nvGrpSpPr>
        <p:grpSpPr>
          <a:xfrm rot="-5400000">
            <a:off x="9052865" y="3449200"/>
            <a:ext cx="3367126" cy="3450475"/>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7" name="Freeform 7"/>
          <p:cNvSpPr/>
          <p:nvPr/>
        </p:nvSpPr>
        <p:spPr>
          <a:xfrm>
            <a:off x="456859" y="4335335"/>
            <a:ext cx="2244904" cy="2244904"/>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8" name="Freeform 8"/>
          <p:cNvSpPr/>
          <p:nvPr/>
        </p:nvSpPr>
        <p:spPr>
          <a:xfrm>
            <a:off x="456859" y="5974174"/>
            <a:ext cx="2495010" cy="673653"/>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9" name="TextBox 9"/>
          <p:cNvSpPr txBox="1"/>
          <p:nvPr/>
        </p:nvSpPr>
        <p:spPr>
          <a:xfrm>
            <a:off x="685800" y="1000921"/>
            <a:ext cx="7530167" cy="696473"/>
          </a:xfrm>
          <a:prstGeom prst="rect">
            <a:avLst/>
          </a:prstGeom>
        </p:spPr>
        <p:txBody>
          <a:bodyPr lIns="0" tIns="0" rIns="0" bIns="0" rtlCol="0" anchor="t">
            <a:spAutoFit/>
          </a:bodyPr>
          <a:lstStyle/>
          <a:p>
            <a:pPr defTabSz="609630">
              <a:lnSpc>
                <a:spcPts val="2823"/>
              </a:lnSpc>
            </a:pPr>
            <a:r>
              <a:rPr lang="en-US" sz="2333" dirty="0" err="1">
                <a:solidFill>
                  <a:srgbClr val="053249"/>
                </a:solidFill>
                <a:latin typeface="HK Grotesk"/>
              </a:rPr>
              <a:t>CollaboratiVET </a:t>
            </a:r>
            <a:r>
              <a:rPr lang="en-US" sz="2333" dirty="0">
                <a:solidFill>
                  <a:srgbClr val="053249"/>
                </a:solidFill>
                <a:latin typeface="HK Grotesk"/>
              </a:rPr>
              <a:t>Πρόγραμμα σπουδών για καθηγητές/εκπαιδευτές/εκπαιδευτικούς ΕΕΚ </a:t>
            </a:r>
          </a:p>
        </p:txBody>
      </p:sp>
      <p:sp>
        <p:nvSpPr>
          <p:cNvPr id="12" name="TextBox 12"/>
          <p:cNvSpPr txBox="1"/>
          <p:nvPr/>
        </p:nvSpPr>
        <p:spPr>
          <a:xfrm>
            <a:off x="2826815" y="5805802"/>
            <a:ext cx="4480421" cy="842025"/>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8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pic>
        <p:nvPicPr>
          <p:cNvPr id="14" name="Picture 13">
            <a:extLst>
              <a:ext uri="{FF2B5EF4-FFF2-40B4-BE49-F238E27FC236}">
                <a16:creationId xmlns:a16="http://schemas.microsoft.com/office/drawing/2014/main" id="{EC613D9D-FA7F-53E6-0BE7-6B630ABDB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5878" y="6453255"/>
            <a:ext cx="698413" cy="253968"/>
          </a:xfrm>
          <a:prstGeom prst="rect">
            <a:avLst/>
          </a:prstGeom>
        </p:spPr>
      </p:pic>
      <p:pic>
        <p:nvPicPr>
          <p:cNvPr id="15" name="Picture 14" descr="A group of people sitting at a table&#10;&#10;Description automatically generated">
            <a:extLst>
              <a:ext uri="{FF2B5EF4-FFF2-40B4-BE49-F238E27FC236}">
                <a16:creationId xmlns:a16="http://schemas.microsoft.com/office/drawing/2014/main" id="{42C8177E-3619-E608-1552-BDC045064597}"/>
              </a:ext>
            </a:extLst>
          </p:cNvPr>
          <p:cNvPicPr>
            <a:picLocks noChangeAspect="1"/>
          </p:cNvPicPr>
          <p:nvPr/>
        </p:nvPicPr>
        <p:blipFill>
          <a:blip r:embed="rId5"/>
          <a:srcRect r="59736" b="14882"/>
          <a:stretch/>
        </p:blipFill>
        <p:spPr>
          <a:xfrm>
            <a:off x="7112608" y="566398"/>
            <a:ext cx="4237321" cy="50386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Εργαλεία δημιουργίας βίντεο</a:t>
            </a:r>
            <a:endParaRPr lang="en-US" sz="4800" b="1" dirty="0">
              <a:effectLst/>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4098" name="Picture 2" descr="Image result for adobe spark">
            <a:extLst>
              <a:ext uri="{FF2B5EF4-FFF2-40B4-BE49-F238E27FC236}">
                <a16:creationId xmlns:a16="http://schemas.microsoft.com/office/drawing/2014/main" id="{273708E7-F162-3A21-2C4D-E6EB5034AF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0579" y="2607107"/>
            <a:ext cx="647259" cy="6947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creencast-O-Matic Review - Bandicam">
            <a:extLst>
              <a:ext uri="{FF2B5EF4-FFF2-40B4-BE49-F238E27FC236}">
                <a16:creationId xmlns:a16="http://schemas.microsoft.com/office/drawing/2014/main" id="{1C3CB220-A463-6BA4-29E1-5FDC0BA73B66}"/>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3836" t="36918" r="-1488" b="31740"/>
          <a:stretch/>
        </p:blipFill>
        <p:spPr bwMode="auto">
          <a:xfrm>
            <a:off x="5808845" y="2650927"/>
            <a:ext cx="2623922" cy="4737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5738C9C-527B-9AB5-A6E5-FAD6E63EA654}"/>
              </a:ext>
            </a:extLst>
          </p:cNvPr>
          <p:cNvSpPr txBox="1"/>
          <p:nvPr/>
        </p:nvSpPr>
        <p:spPr>
          <a:xfrm>
            <a:off x="930960" y="1389691"/>
            <a:ext cx="8834832" cy="707886"/>
          </a:xfrm>
          <a:prstGeom prst="rect">
            <a:avLst/>
          </a:prstGeom>
          <a:noFill/>
        </p:spPr>
        <p:txBody>
          <a:bodyPr wrap="square">
            <a:spAutoFit/>
          </a:bodyPr>
          <a:lstStyle/>
          <a:p>
            <a:pPr lvl="0"/>
            <a:r>
              <a:rPr lang="en-US" sz="2000" b="0" dirty="0"/>
              <a:t>Το περιεχόμενο βίντεο αποτελεί βασικό στοιχείο της ανεστραμμένης τάξης, καθώς χρησιμεύει ως ένα ευέλικτο μέσο για την παρουσίαση πληροφοριών.</a:t>
            </a:r>
            <a:endParaRPr lang="en-US" sz="2000" dirty="0"/>
          </a:p>
        </p:txBody>
      </p:sp>
      <p:sp>
        <p:nvSpPr>
          <p:cNvPr id="18" name="TextBox 17">
            <a:extLst>
              <a:ext uri="{FF2B5EF4-FFF2-40B4-BE49-F238E27FC236}">
                <a16:creationId xmlns:a16="http://schemas.microsoft.com/office/drawing/2014/main" id="{266CDBA9-965D-D79B-6584-BC5F026E8A3C}"/>
              </a:ext>
            </a:extLst>
          </p:cNvPr>
          <p:cNvSpPr txBox="1"/>
          <p:nvPr/>
        </p:nvSpPr>
        <p:spPr>
          <a:xfrm>
            <a:off x="930960" y="2382591"/>
            <a:ext cx="3333803" cy="1477328"/>
          </a:xfrm>
          <a:prstGeom prst="rect">
            <a:avLst/>
          </a:prstGeom>
          <a:noFill/>
        </p:spPr>
        <p:txBody>
          <a:bodyPr wrap="square">
            <a:spAutoFit/>
          </a:bodyPr>
          <a:lstStyle/>
          <a:p>
            <a:pPr lvl="0" algn="just"/>
            <a:r>
              <a:rPr lang="en-US" b="0" dirty="0"/>
              <a:t>Εργαλεία όπως </a:t>
            </a:r>
            <a:r>
              <a:rPr lang="en-US" b="0" dirty="0">
                <a:hlinkClick r:id="rId7"/>
              </a:rPr>
              <a:t>το Adobe Spark </a:t>
            </a:r>
            <a:r>
              <a:rPr lang="en-US" b="0" dirty="0"/>
              <a:t>και το </a:t>
            </a:r>
            <a:r>
              <a:rPr lang="en-US" b="0" dirty="0">
                <a:hlinkClick r:id="rId8"/>
              </a:rPr>
              <a:t>Screencast-O-Matic </a:t>
            </a:r>
            <a:r>
              <a:rPr lang="en-US" b="0" dirty="0"/>
              <a:t>δίνουν τη δυνατότητα στους εκπαιδευτικούς να δημιουργούν εύκολα βίντεο επαγγελματικής ποιότητας.</a:t>
            </a:r>
            <a:endParaRPr lang="en-US" dirty="0"/>
          </a:p>
        </p:txBody>
      </p:sp>
      <p:sp>
        <p:nvSpPr>
          <p:cNvPr id="21" name="TextBox 20">
            <a:extLst>
              <a:ext uri="{FF2B5EF4-FFF2-40B4-BE49-F238E27FC236}">
                <a16:creationId xmlns:a16="http://schemas.microsoft.com/office/drawing/2014/main" id="{33CB0386-3044-C82E-3323-0ABF34959370}"/>
              </a:ext>
            </a:extLst>
          </p:cNvPr>
          <p:cNvSpPr txBox="1"/>
          <p:nvPr/>
        </p:nvSpPr>
        <p:spPr>
          <a:xfrm>
            <a:off x="893515" y="4563555"/>
            <a:ext cx="9247934" cy="338554"/>
          </a:xfrm>
          <a:prstGeom prst="rect">
            <a:avLst/>
          </a:prstGeom>
          <a:noFill/>
        </p:spPr>
        <p:txBody>
          <a:bodyPr wrap="square">
            <a:spAutoFit/>
          </a:bodyPr>
          <a:lstStyle/>
          <a:p>
            <a:pPr lvl="0"/>
            <a:r>
              <a:rPr lang="en-US" sz="1600" b="0" dirty="0"/>
              <a:t>Η αποτελεσματικότητα αυτών των βίντεο δεν εξαρτάται μόνο από τα οπτικά στοιχεία αλλά και από την καθαρή ποιότητα του ήχου.</a:t>
            </a:r>
            <a:endParaRPr lang="en-BE" sz="1600" dirty="0"/>
          </a:p>
        </p:txBody>
      </p:sp>
      <p:sp>
        <p:nvSpPr>
          <p:cNvPr id="25" name="TextBox 24">
            <a:extLst>
              <a:ext uri="{FF2B5EF4-FFF2-40B4-BE49-F238E27FC236}">
                <a16:creationId xmlns:a16="http://schemas.microsoft.com/office/drawing/2014/main" id="{F7A5E85D-D3E3-60B6-4B00-6D2ABD55C887}"/>
              </a:ext>
            </a:extLst>
          </p:cNvPr>
          <p:cNvSpPr txBox="1"/>
          <p:nvPr/>
        </p:nvSpPr>
        <p:spPr>
          <a:xfrm>
            <a:off x="893515" y="5045373"/>
            <a:ext cx="10038559" cy="584775"/>
          </a:xfrm>
          <a:prstGeom prst="rect">
            <a:avLst/>
          </a:prstGeom>
          <a:noFill/>
        </p:spPr>
        <p:txBody>
          <a:bodyPr wrap="square">
            <a:spAutoFit/>
          </a:bodyPr>
          <a:lstStyle/>
          <a:p>
            <a:pPr lvl="0"/>
            <a:r>
              <a:rPr lang="en-US" sz="1600" b="0" dirty="0"/>
              <a:t>Ο ήχος υψηλής ποιότητας καθιστά το περιεχόμενο βίντεο πιο προσιτό και ελκυστικό για τους μαθητές, βελτιώνοντας τη συνολική μαθησιακή εμπειρία.</a:t>
            </a:r>
            <a:endParaRPr lang="en-BE" sz="1600" dirty="0"/>
          </a:p>
        </p:txBody>
      </p:sp>
      <p:sp>
        <p:nvSpPr>
          <p:cNvPr id="26" name="Arrow: Right 25">
            <a:extLst>
              <a:ext uri="{FF2B5EF4-FFF2-40B4-BE49-F238E27FC236}">
                <a16:creationId xmlns:a16="http://schemas.microsoft.com/office/drawing/2014/main" id="{B48F4778-9518-452B-8AD9-C8CA63174381}"/>
              </a:ext>
            </a:extLst>
          </p:cNvPr>
          <p:cNvSpPr/>
          <p:nvPr/>
        </p:nvSpPr>
        <p:spPr>
          <a:xfrm>
            <a:off x="582621" y="1603922"/>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27" name="Arrow: Right 26">
            <a:extLst>
              <a:ext uri="{FF2B5EF4-FFF2-40B4-BE49-F238E27FC236}">
                <a16:creationId xmlns:a16="http://schemas.microsoft.com/office/drawing/2014/main" id="{715003C7-B069-641F-33E3-D93E227703F5}"/>
              </a:ext>
            </a:extLst>
          </p:cNvPr>
          <p:cNvSpPr/>
          <p:nvPr/>
        </p:nvSpPr>
        <p:spPr>
          <a:xfrm>
            <a:off x="542134" y="4649261"/>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6" name="TextBox 13">
            <a:extLst>
              <a:ext uri="{FF2B5EF4-FFF2-40B4-BE49-F238E27FC236}">
                <a16:creationId xmlns:a16="http://schemas.microsoft.com/office/drawing/2014/main" id="{F9E2BD36-4AE4-7A09-0646-F5E8741F759C}"/>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323983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Εργαλεία εγγραφής ήχου</a:t>
            </a:r>
            <a:endParaRPr lang="en-US" sz="4800" b="1" dirty="0">
              <a:effectLst/>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5122" name="Picture 2" descr="What is audacity software and how does it work? - DevOpsSchool.com">
            <a:extLst>
              <a:ext uri="{FF2B5EF4-FFF2-40B4-BE49-F238E27FC236}">
                <a16:creationId xmlns:a16="http://schemas.microsoft.com/office/drawing/2014/main" id="{F93219A9-7C56-98AF-329D-6A9DF300B36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522064" y="2437126"/>
            <a:ext cx="734565" cy="7345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w To Use Anchor For Podcast">
            <a:extLst>
              <a:ext uri="{FF2B5EF4-FFF2-40B4-BE49-F238E27FC236}">
                <a16:creationId xmlns:a16="http://schemas.microsoft.com/office/drawing/2014/main" id="{1ED12176-1564-365F-0783-C5E2D288C05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613" t="39506" r="26033" b="37563"/>
          <a:stretch/>
        </p:blipFill>
        <p:spPr bwMode="auto">
          <a:xfrm>
            <a:off x="6559754" y="2515339"/>
            <a:ext cx="1859232" cy="5008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D0AC64-00C2-DC88-333C-6CB8641EF588}"/>
              </a:ext>
            </a:extLst>
          </p:cNvPr>
          <p:cNvSpPr txBox="1"/>
          <p:nvPr/>
        </p:nvSpPr>
        <p:spPr>
          <a:xfrm>
            <a:off x="785164" y="1419019"/>
            <a:ext cx="10300350" cy="584775"/>
          </a:xfrm>
          <a:prstGeom prst="rect">
            <a:avLst/>
          </a:prstGeom>
          <a:noFill/>
        </p:spPr>
        <p:txBody>
          <a:bodyPr wrap="square" rtlCol="0">
            <a:spAutoFit/>
          </a:bodyPr>
          <a:lstStyle/>
          <a:p>
            <a:pPr lvl="0">
              <a:lnSpc>
                <a:spcPct val="100000"/>
              </a:lnSpc>
            </a:pPr>
            <a:r>
              <a:rPr lang="en-US" sz="1600" b="0" dirty="0"/>
              <a:t>Η σαφήνεια του ήχου είναι υψίστης σημασίας στο εκπαιδευτικό περιεχόμενο, επηρεάζοντας σημαντικά την ικανότητα των μαθητών να ασχοληθούν με το υλικό και να το κατανοήσουν.</a:t>
            </a:r>
            <a:endParaRPr lang="en-US" sz="1600" dirty="0"/>
          </a:p>
        </p:txBody>
      </p:sp>
      <p:sp>
        <p:nvSpPr>
          <p:cNvPr id="17" name="TextBox 16">
            <a:extLst>
              <a:ext uri="{FF2B5EF4-FFF2-40B4-BE49-F238E27FC236}">
                <a16:creationId xmlns:a16="http://schemas.microsoft.com/office/drawing/2014/main" id="{B5C81048-9473-77CB-9332-CB4A664B3314}"/>
              </a:ext>
            </a:extLst>
          </p:cNvPr>
          <p:cNvSpPr txBox="1"/>
          <p:nvPr/>
        </p:nvSpPr>
        <p:spPr>
          <a:xfrm>
            <a:off x="2510566" y="3184660"/>
            <a:ext cx="2677253" cy="2031325"/>
          </a:xfrm>
          <a:prstGeom prst="rect">
            <a:avLst/>
          </a:prstGeom>
          <a:noFill/>
        </p:spPr>
        <p:txBody>
          <a:bodyPr wrap="square">
            <a:spAutoFit/>
          </a:bodyPr>
          <a:lstStyle/>
          <a:p>
            <a:pPr lvl="0" algn="ctr">
              <a:lnSpc>
                <a:spcPct val="100000"/>
              </a:lnSpc>
            </a:pPr>
            <a:r>
              <a:rPr lang="en-US" sz="1400" b="0" dirty="0"/>
              <a:t>Εργαλεία όπως </a:t>
            </a:r>
            <a:r>
              <a:rPr lang="en-US" sz="1400" b="0" dirty="0">
                <a:hlinkClick r:id="rId7"/>
              </a:rPr>
              <a:t>το Audacity </a:t>
            </a:r>
            <a:r>
              <a:rPr lang="en-US" sz="1400" b="0" dirty="0"/>
              <a:t>παρέχουν μια ολοκληρωμένη πλατφόρμα για εγγραφή και επεξεργασία ήχου, εξασφαλίζοντας υψηλής ποιότητας ακουστικά στοιχεία για περιεχόμενο πολυμέσων.</a:t>
            </a:r>
            <a:endParaRPr lang="en-US" sz="1400" dirty="0"/>
          </a:p>
        </p:txBody>
      </p:sp>
      <p:sp>
        <p:nvSpPr>
          <p:cNvPr id="20" name="TextBox 19">
            <a:extLst>
              <a:ext uri="{FF2B5EF4-FFF2-40B4-BE49-F238E27FC236}">
                <a16:creationId xmlns:a16="http://schemas.microsoft.com/office/drawing/2014/main" id="{496CB2FD-3D8C-A252-855E-D1BFA249D30F}"/>
              </a:ext>
            </a:extLst>
          </p:cNvPr>
          <p:cNvSpPr txBox="1"/>
          <p:nvPr/>
        </p:nvSpPr>
        <p:spPr>
          <a:xfrm>
            <a:off x="6095999" y="3147668"/>
            <a:ext cx="2786743" cy="2246769"/>
          </a:xfrm>
          <a:prstGeom prst="rect">
            <a:avLst/>
          </a:prstGeom>
          <a:noFill/>
        </p:spPr>
        <p:txBody>
          <a:bodyPr wrap="square">
            <a:spAutoFit/>
          </a:bodyPr>
          <a:lstStyle/>
          <a:p>
            <a:pPr lvl="0" algn="ctr">
              <a:lnSpc>
                <a:spcPct val="100000"/>
              </a:lnSpc>
            </a:pPr>
            <a:r>
              <a:rPr lang="en-US" sz="1400" b="0" dirty="0"/>
              <a:t> Για podcasting ή επεξηγήσεις ήχου, </a:t>
            </a:r>
            <a:r>
              <a:rPr lang="en-US" sz="1400" b="0" dirty="0">
                <a:hlinkClick r:id="rId8"/>
              </a:rPr>
              <a:t>το Anchor </a:t>
            </a:r>
            <a:r>
              <a:rPr lang="en-US" sz="1400" b="0" dirty="0"/>
              <a:t>προσφέρει ένα διαισθητικό και φιλικό προς το χρήστη περιβάλλον εργασίας, διευκολύνοντας τους εκπαιδευτικούς να παράγουν περιεχόμενο ήχου.</a:t>
            </a:r>
            <a:endParaRPr lang="en-US" sz="1400" dirty="0"/>
          </a:p>
        </p:txBody>
      </p:sp>
      <p:sp>
        <p:nvSpPr>
          <p:cNvPr id="22" name="TextBox 21">
            <a:extLst>
              <a:ext uri="{FF2B5EF4-FFF2-40B4-BE49-F238E27FC236}">
                <a16:creationId xmlns:a16="http://schemas.microsoft.com/office/drawing/2014/main" id="{D27FFF9D-C1DF-2EE0-721A-FE7FDB22CB0C}"/>
              </a:ext>
            </a:extLst>
          </p:cNvPr>
          <p:cNvSpPr txBox="1"/>
          <p:nvPr/>
        </p:nvSpPr>
        <p:spPr>
          <a:xfrm>
            <a:off x="742220" y="5195589"/>
            <a:ext cx="9722580" cy="492443"/>
          </a:xfrm>
          <a:prstGeom prst="rect">
            <a:avLst/>
          </a:prstGeom>
          <a:noFill/>
        </p:spPr>
        <p:txBody>
          <a:bodyPr wrap="square">
            <a:spAutoFit/>
          </a:bodyPr>
          <a:lstStyle/>
          <a:p>
            <a:pPr lvl="0" algn="ctr">
              <a:lnSpc>
                <a:spcPct val="100000"/>
              </a:lnSpc>
            </a:pPr>
            <a:r>
              <a:rPr lang="en-US" sz="1400" b="0" dirty="0"/>
              <a:t> </a:t>
            </a:r>
            <a:r>
              <a:rPr lang="en-US" sz="1200" b="0" dirty="0"/>
              <a:t>Μαζί, αυτά τα εργαλεία επιτρέπουν στους εκπαιδευτικούς να δημιουργούν σαφές, ελκυστικό ηχητικό περιεχόμενο που συμπληρώνει το οπτικό υλικό και βελτιώνει τη συνολική μαθησιακή εμπειρία.</a:t>
            </a:r>
            <a:endParaRPr lang="en-US" sz="1200" dirty="0"/>
          </a:p>
        </p:txBody>
      </p:sp>
      <p:sp>
        <p:nvSpPr>
          <p:cNvPr id="24" name="Arrow: Right 23">
            <a:extLst>
              <a:ext uri="{FF2B5EF4-FFF2-40B4-BE49-F238E27FC236}">
                <a16:creationId xmlns:a16="http://schemas.microsoft.com/office/drawing/2014/main" id="{B589528B-E2C6-3380-72F4-062F54B88B37}"/>
              </a:ext>
            </a:extLst>
          </p:cNvPr>
          <p:cNvSpPr/>
          <p:nvPr/>
        </p:nvSpPr>
        <p:spPr>
          <a:xfrm>
            <a:off x="474268" y="1595980"/>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7" name="TextBox 13">
            <a:extLst>
              <a:ext uri="{FF2B5EF4-FFF2-40B4-BE49-F238E27FC236}">
                <a16:creationId xmlns:a16="http://schemas.microsoft.com/office/drawing/2014/main" id="{A11BC0EB-AC92-9C23-212C-A01D5C946D58}"/>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29202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Δημιουργία διαδραστικού περιεχομένου</a:t>
            </a:r>
            <a:endParaRPr lang="en-US" sz="4800" b="1" dirty="0">
              <a:effectLst/>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6146" name="Picture 2" descr="Presentaciones interactivas en Genially">
            <a:extLst>
              <a:ext uri="{FF2B5EF4-FFF2-40B4-BE49-F238E27FC236}">
                <a16:creationId xmlns:a16="http://schemas.microsoft.com/office/drawing/2014/main" id="{55103CC6-1229-B70A-AB8A-26A655552EA6}"/>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18832" t="10373" r="18767" b="12151"/>
          <a:stretch/>
        </p:blipFill>
        <p:spPr bwMode="auto">
          <a:xfrm>
            <a:off x="4628149" y="2406131"/>
            <a:ext cx="710723" cy="61770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ow to: ThingLink">
            <a:extLst>
              <a:ext uri="{FF2B5EF4-FFF2-40B4-BE49-F238E27FC236}">
                <a16:creationId xmlns:a16="http://schemas.microsoft.com/office/drawing/2014/main" id="{EBBE8362-9064-2C9E-3F26-2AFE1DF8672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547769" y="2744099"/>
            <a:ext cx="1234031" cy="28010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53194A3-2332-4550-3131-D16F1959E4BF}"/>
              </a:ext>
            </a:extLst>
          </p:cNvPr>
          <p:cNvSpPr txBox="1"/>
          <p:nvPr/>
        </p:nvSpPr>
        <p:spPr>
          <a:xfrm>
            <a:off x="692000" y="1904888"/>
            <a:ext cx="9643502" cy="584775"/>
          </a:xfrm>
          <a:prstGeom prst="rect">
            <a:avLst/>
          </a:prstGeom>
          <a:noFill/>
        </p:spPr>
        <p:txBody>
          <a:bodyPr wrap="square">
            <a:spAutoFit/>
          </a:bodyPr>
          <a:lstStyle/>
          <a:p>
            <a:pPr lvl="0"/>
            <a:r>
              <a:rPr lang="en-US" sz="1600" b="0" dirty="0"/>
              <a:t>Το διαδραστικό περιεχόμενο μετατρέπει την παθητική μάθηση σε ενεργητική εμπειρία, ενθαρρύνοντας τους μαθητές να ασχοληθούν άμεσα με το υλικό.</a:t>
            </a:r>
            <a:endParaRPr lang="en-US" sz="1600" dirty="0"/>
          </a:p>
        </p:txBody>
      </p:sp>
      <p:sp>
        <p:nvSpPr>
          <p:cNvPr id="22" name="TextBox 21">
            <a:extLst>
              <a:ext uri="{FF2B5EF4-FFF2-40B4-BE49-F238E27FC236}">
                <a16:creationId xmlns:a16="http://schemas.microsoft.com/office/drawing/2014/main" id="{EC1D5614-50B5-219C-EAA7-12D9F1477A20}"/>
              </a:ext>
            </a:extLst>
          </p:cNvPr>
          <p:cNvSpPr txBox="1"/>
          <p:nvPr/>
        </p:nvSpPr>
        <p:spPr>
          <a:xfrm>
            <a:off x="3648317" y="3065896"/>
            <a:ext cx="4133571" cy="1384995"/>
          </a:xfrm>
          <a:prstGeom prst="rect">
            <a:avLst/>
          </a:prstGeom>
          <a:noFill/>
        </p:spPr>
        <p:txBody>
          <a:bodyPr wrap="square">
            <a:spAutoFit/>
          </a:bodyPr>
          <a:lstStyle/>
          <a:p>
            <a:pPr lvl="0" algn="ctr"/>
            <a:r>
              <a:rPr lang="en-US" sz="1400" b="0" dirty="0"/>
              <a:t>Πλατφόρμες όπως </a:t>
            </a:r>
            <a:r>
              <a:rPr lang="en-US" sz="1400" b="1" dirty="0">
                <a:hlinkClick r:id="rId7"/>
              </a:rPr>
              <a:t>το Genially </a:t>
            </a:r>
            <a:r>
              <a:rPr lang="en-US" sz="1400" b="0" dirty="0"/>
              <a:t>και το </a:t>
            </a:r>
            <a:r>
              <a:rPr lang="en-US" sz="1400" b="1" dirty="0" err="1">
                <a:hlinkClick r:id="rId8"/>
              </a:rPr>
              <a:t>ThingLink </a:t>
            </a:r>
            <a:r>
              <a:rPr lang="en-US" sz="1400" b="0" dirty="0"/>
              <a:t>επιτρέπουν στους εκπαιδευτικούς να δημιουργούν διαδραστικές εικόνες, παρουσιάσεις και infographics που προωθούν την ενεργητική μάθηση.</a:t>
            </a:r>
            <a:endParaRPr lang="en-BE" sz="1400" dirty="0"/>
          </a:p>
        </p:txBody>
      </p:sp>
      <p:sp>
        <p:nvSpPr>
          <p:cNvPr id="24" name="TextBox 23">
            <a:extLst>
              <a:ext uri="{FF2B5EF4-FFF2-40B4-BE49-F238E27FC236}">
                <a16:creationId xmlns:a16="http://schemas.microsoft.com/office/drawing/2014/main" id="{BB526C54-8A79-BA5E-D804-6DCC9BB5F3A0}"/>
              </a:ext>
            </a:extLst>
          </p:cNvPr>
          <p:cNvSpPr txBox="1"/>
          <p:nvPr/>
        </p:nvSpPr>
        <p:spPr>
          <a:xfrm>
            <a:off x="722583" y="4451252"/>
            <a:ext cx="9985040" cy="738664"/>
          </a:xfrm>
          <a:prstGeom prst="rect">
            <a:avLst/>
          </a:prstGeom>
          <a:noFill/>
        </p:spPr>
        <p:txBody>
          <a:bodyPr wrap="square">
            <a:spAutoFit/>
          </a:bodyPr>
          <a:lstStyle/>
          <a:p>
            <a:pPr lvl="0"/>
            <a:r>
              <a:rPr lang="en-US" sz="1400" b="0" dirty="0"/>
              <a:t>Τα εργαλεία αυτά επιτρέπουν την ενσωμάτωση συνδέσμων </a:t>
            </a:r>
            <a:r>
              <a:rPr lang="el-GR" sz="1400" dirty="0"/>
              <a:t>στους οποίους</a:t>
            </a:r>
            <a:r>
              <a:rPr lang="en-US" sz="1400" b="0" dirty="0"/>
              <a:t> μπορούν να κάνουν κλικ, ενσωματωμένων κουίζ και άλλων διαδραστικών στοιχείων, καθιστώντας τη μάθηση πιο ελκυστική και αξέχαστη.</a:t>
            </a:r>
            <a:endParaRPr lang="en-BE" sz="1400" dirty="0"/>
          </a:p>
        </p:txBody>
      </p:sp>
      <p:sp>
        <p:nvSpPr>
          <p:cNvPr id="26" name="TextBox 25">
            <a:extLst>
              <a:ext uri="{FF2B5EF4-FFF2-40B4-BE49-F238E27FC236}">
                <a16:creationId xmlns:a16="http://schemas.microsoft.com/office/drawing/2014/main" id="{0EC233E5-670B-94C4-2BE3-C5C4A20D27FD}"/>
              </a:ext>
            </a:extLst>
          </p:cNvPr>
          <p:cNvSpPr txBox="1"/>
          <p:nvPr/>
        </p:nvSpPr>
        <p:spPr>
          <a:xfrm>
            <a:off x="722582" y="5128361"/>
            <a:ext cx="10241072" cy="523220"/>
          </a:xfrm>
          <a:prstGeom prst="rect">
            <a:avLst/>
          </a:prstGeom>
          <a:noFill/>
        </p:spPr>
        <p:txBody>
          <a:bodyPr wrap="square">
            <a:spAutoFit/>
          </a:bodyPr>
          <a:lstStyle/>
          <a:p>
            <a:pPr lvl="0"/>
            <a:r>
              <a:rPr lang="en-US" sz="1400" b="0" dirty="0"/>
              <a:t>Με την ενσωμάτωση διαδραστικού περιεχομένου στη διδασκαλία τους, οι εκπαιδευτικοί μπορούν να παρέχουν στους μαθητές ένα πιο δυναμικό και καθηλωτικό μαθησιακό περιβάλλον.</a:t>
            </a:r>
            <a:endParaRPr lang="en-BE" sz="1400" dirty="0"/>
          </a:p>
        </p:txBody>
      </p:sp>
      <p:sp>
        <p:nvSpPr>
          <p:cNvPr id="27" name="Arrow: Right 26">
            <a:extLst>
              <a:ext uri="{FF2B5EF4-FFF2-40B4-BE49-F238E27FC236}">
                <a16:creationId xmlns:a16="http://schemas.microsoft.com/office/drawing/2014/main" id="{20EA15E1-1BE2-A33D-2FED-4566085B8E29}"/>
              </a:ext>
            </a:extLst>
          </p:cNvPr>
          <p:cNvSpPr/>
          <p:nvPr/>
        </p:nvSpPr>
        <p:spPr>
          <a:xfrm>
            <a:off x="411687" y="5177504"/>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28" name="Arrow: Right 27">
            <a:extLst>
              <a:ext uri="{FF2B5EF4-FFF2-40B4-BE49-F238E27FC236}">
                <a16:creationId xmlns:a16="http://schemas.microsoft.com/office/drawing/2014/main" id="{9CDB735C-D9D4-5794-78E2-80818D5EF0DD}"/>
              </a:ext>
            </a:extLst>
          </p:cNvPr>
          <p:cNvSpPr/>
          <p:nvPr/>
        </p:nvSpPr>
        <p:spPr>
          <a:xfrm>
            <a:off x="411687" y="4602981"/>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6" name="TextBox 13">
            <a:extLst>
              <a:ext uri="{FF2B5EF4-FFF2-40B4-BE49-F238E27FC236}">
                <a16:creationId xmlns:a16="http://schemas.microsoft.com/office/drawing/2014/main" id="{F6E158B5-D199-2C6D-FC04-EBC813A91467}"/>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571797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Το animation ως εργαλείο μάθησης</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7170" name="Picture 2" descr="PowToon - Distributor &amp; Reseller resmi software original, jual harga ...">
            <a:extLst>
              <a:ext uri="{FF2B5EF4-FFF2-40B4-BE49-F238E27FC236}">
                <a16:creationId xmlns:a16="http://schemas.microsoft.com/office/drawing/2014/main" id="{B0CCED1D-3E41-EC48-155B-C941FA5B73C7}"/>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15111" t="12004" r="14356" b="12608"/>
          <a:stretch/>
        </p:blipFill>
        <p:spPr bwMode="auto">
          <a:xfrm>
            <a:off x="4136483" y="2563603"/>
            <a:ext cx="637753" cy="68165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20 Best Tools for Creating Animation in YouTube Videos: A Comprehensive ...">
            <a:extLst>
              <a:ext uri="{FF2B5EF4-FFF2-40B4-BE49-F238E27FC236}">
                <a16:creationId xmlns:a16="http://schemas.microsoft.com/office/drawing/2014/main" id="{2F804623-5739-AE31-F267-5B589E54572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004550" y="2736136"/>
            <a:ext cx="934119" cy="3874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53830FB-14A7-4CBE-679B-F84324F588E3}"/>
              </a:ext>
            </a:extLst>
          </p:cNvPr>
          <p:cNvSpPr txBox="1"/>
          <p:nvPr/>
        </p:nvSpPr>
        <p:spPr>
          <a:xfrm>
            <a:off x="906775" y="1878910"/>
            <a:ext cx="8509976" cy="338554"/>
          </a:xfrm>
          <a:prstGeom prst="rect">
            <a:avLst/>
          </a:prstGeom>
          <a:noFill/>
        </p:spPr>
        <p:txBody>
          <a:bodyPr wrap="square">
            <a:spAutoFit/>
          </a:bodyPr>
          <a:lstStyle/>
          <a:p>
            <a:pPr lvl="0"/>
            <a:r>
              <a:rPr lang="en-US" sz="1600" b="0" dirty="0"/>
              <a:t>Τα κινούμενα σχέδια προσφέρουν έναν μοναδικό τρόπο για να απλοποιήσουν πολύπλοκες έννοιες και να κάνουν τη μάθηση πιο ευχάριστη.</a:t>
            </a:r>
            <a:endParaRPr lang="en-BE" sz="1600" dirty="0"/>
          </a:p>
        </p:txBody>
      </p:sp>
      <p:sp>
        <p:nvSpPr>
          <p:cNvPr id="22" name="TextBox 21">
            <a:extLst>
              <a:ext uri="{FF2B5EF4-FFF2-40B4-BE49-F238E27FC236}">
                <a16:creationId xmlns:a16="http://schemas.microsoft.com/office/drawing/2014/main" id="{D8A8501B-0EEF-3B14-3332-A282096472F5}"/>
              </a:ext>
            </a:extLst>
          </p:cNvPr>
          <p:cNvSpPr txBox="1"/>
          <p:nvPr/>
        </p:nvSpPr>
        <p:spPr>
          <a:xfrm>
            <a:off x="2933087" y="3299900"/>
            <a:ext cx="4757017" cy="523220"/>
          </a:xfrm>
          <a:prstGeom prst="rect">
            <a:avLst/>
          </a:prstGeom>
          <a:noFill/>
        </p:spPr>
        <p:txBody>
          <a:bodyPr wrap="square">
            <a:spAutoFit/>
          </a:bodyPr>
          <a:lstStyle/>
          <a:p>
            <a:pPr lvl="0"/>
            <a:r>
              <a:rPr lang="en-US" sz="1400" b="0" dirty="0"/>
              <a:t>Εργαλεία όπως </a:t>
            </a:r>
            <a:r>
              <a:rPr lang="en-US" sz="1400" b="0" dirty="0" err="1">
                <a:hlinkClick r:id="rId7"/>
              </a:rPr>
              <a:t>το Powtoon </a:t>
            </a:r>
            <a:r>
              <a:rPr lang="en-US" sz="1400" b="0" dirty="0"/>
              <a:t>και </a:t>
            </a:r>
            <a:r>
              <a:rPr lang="en-US" sz="1400" b="0" dirty="0" err="1">
                <a:hlinkClick r:id="rId8"/>
              </a:rPr>
              <a:t>το Vyond </a:t>
            </a:r>
            <a:r>
              <a:rPr lang="en-US" sz="1400" b="0" dirty="0"/>
              <a:t>επιτρέπουν στους εκπαιδευτικούς να δημιουργούν βίντεο κινουμένων σχεδίων που ζωντανεύουν αφηρημένες ιδέες.</a:t>
            </a:r>
            <a:endParaRPr lang="en-BE" sz="1400" dirty="0"/>
          </a:p>
        </p:txBody>
      </p:sp>
      <p:sp>
        <p:nvSpPr>
          <p:cNvPr id="24" name="TextBox 23">
            <a:extLst>
              <a:ext uri="{FF2B5EF4-FFF2-40B4-BE49-F238E27FC236}">
                <a16:creationId xmlns:a16="http://schemas.microsoft.com/office/drawing/2014/main" id="{2D64F738-6ED4-F02F-720D-E27495EADB21}"/>
              </a:ext>
            </a:extLst>
          </p:cNvPr>
          <p:cNvSpPr txBox="1"/>
          <p:nvPr/>
        </p:nvSpPr>
        <p:spPr>
          <a:xfrm>
            <a:off x="966591" y="4454384"/>
            <a:ext cx="9156391" cy="584775"/>
          </a:xfrm>
          <a:prstGeom prst="rect">
            <a:avLst/>
          </a:prstGeom>
          <a:noFill/>
        </p:spPr>
        <p:txBody>
          <a:bodyPr wrap="square">
            <a:spAutoFit/>
          </a:bodyPr>
          <a:lstStyle/>
          <a:p>
            <a:pPr lvl="0">
              <a:lnSpc>
                <a:spcPct val="100000"/>
              </a:lnSpc>
            </a:pPr>
            <a:r>
              <a:rPr lang="en-US" sz="1600" b="0" dirty="0"/>
              <a:t>Αυτά τα κινούμενα σχέδια μπορούν να απεικονίσουν διαδικασίες, να αφηγηθούν ιστορίες και να παρουσιάσουν πληροφορίες με οπτικά ελκυστικό τρόπο που τραβάει την προσοχή των μαθητών και βοηθά στην κατανόηση.</a:t>
            </a:r>
            <a:endParaRPr lang="en-US" sz="1600" dirty="0"/>
          </a:p>
        </p:txBody>
      </p:sp>
      <p:sp>
        <p:nvSpPr>
          <p:cNvPr id="27" name="Arrow: Right 26">
            <a:extLst>
              <a:ext uri="{FF2B5EF4-FFF2-40B4-BE49-F238E27FC236}">
                <a16:creationId xmlns:a16="http://schemas.microsoft.com/office/drawing/2014/main" id="{631CBBF8-9841-1110-74D3-488B656D1716}"/>
              </a:ext>
            </a:extLst>
          </p:cNvPr>
          <p:cNvSpPr/>
          <p:nvPr/>
        </p:nvSpPr>
        <p:spPr>
          <a:xfrm>
            <a:off x="655696" y="1949228"/>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28" name="Arrow: Right 27">
            <a:extLst>
              <a:ext uri="{FF2B5EF4-FFF2-40B4-BE49-F238E27FC236}">
                <a16:creationId xmlns:a16="http://schemas.microsoft.com/office/drawing/2014/main" id="{7C019333-F1EE-0008-D0E8-76A0FB521A7E}"/>
              </a:ext>
            </a:extLst>
          </p:cNvPr>
          <p:cNvSpPr/>
          <p:nvPr/>
        </p:nvSpPr>
        <p:spPr>
          <a:xfrm>
            <a:off x="651242" y="4524571"/>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6" name="TextBox 13">
            <a:extLst>
              <a:ext uri="{FF2B5EF4-FFF2-40B4-BE49-F238E27FC236}">
                <a16:creationId xmlns:a16="http://schemas.microsoft.com/office/drawing/2014/main" id="{A1986621-EBE7-84C5-CE22-A50743A16997}"/>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87122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Συγγραφή σεναρίου και Storyboarding</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8196" name="Picture 4" descr="Image result for Miro Icon">
            <a:extLst>
              <a:ext uri="{FF2B5EF4-FFF2-40B4-BE49-F238E27FC236}">
                <a16:creationId xmlns:a16="http://schemas.microsoft.com/office/drawing/2014/main" id="{47066C3F-03BA-C135-B552-6720D7B602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90" t="28666" r="11376" b="31539"/>
          <a:stretch/>
        </p:blipFill>
        <p:spPr bwMode="auto">
          <a:xfrm>
            <a:off x="8434992" y="3248784"/>
            <a:ext cx="1732738" cy="4857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4B25E7-D031-DE67-9B2C-F17990A4A73C}"/>
              </a:ext>
            </a:extLst>
          </p:cNvPr>
          <p:cNvSpPr txBox="1"/>
          <p:nvPr/>
        </p:nvSpPr>
        <p:spPr>
          <a:xfrm>
            <a:off x="8448532" y="3824426"/>
            <a:ext cx="6099048" cy="261610"/>
          </a:xfrm>
          <a:prstGeom prst="rect">
            <a:avLst/>
          </a:prstGeom>
          <a:noFill/>
        </p:spPr>
        <p:txBody>
          <a:bodyPr wrap="square">
            <a:spAutoFit/>
          </a:bodyPr>
          <a:lstStyle/>
          <a:p>
            <a:r>
              <a:rPr lang="en-US" sz="1100" dirty="0">
                <a:hlinkClick r:id="rId6"/>
              </a:rPr>
              <a:t>Miro | The Innovation Workspace</a:t>
            </a:r>
            <a:endParaRPr lang="en-BE" sz="1100" dirty="0"/>
          </a:p>
        </p:txBody>
      </p:sp>
      <p:sp>
        <p:nvSpPr>
          <p:cNvPr id="15" name="TextBox 14">
            <a:extLst>
              <a:ext uri="{FF2B5EF4-FFF2-40B4-BE49-F238E27FC236}">
                <a16:creationId xmlns:a16="http://schemas.microsoft.com/office/drawing/2014/main" id="{2F354D7C-22F7-A77A-27B2-666F4D177DD7}"/>
              </a:ext>
            </a:extLst>
          </p:cNvPr>
          <p:cNvSpPr txBox="1"/>
          <p:nvPr/>
        </p:nvSpPr>
        <p:spPr>
          <a:xfrm>
            <a:off x="451043" y="1907659"/>
            <a:ext cx="10013757" cy="584775"/>
          </a:xfrm>
          <a:prstGeom prst="rect">
            <a:avLst/>
          </a:prstGeom>
          <a:noFill/>
        </p:spPr>
        <p:txBody>
          <a:bodyPr wrap="square">
            <a:spAutoFit/>
          </a:bodyPr>
          <a:lstStyle/>
          <a:p>
            <a:pPr lvl="0">
              <a:lnSpc>
                <a:spcPct val="100000"/>
              </a:lnSpc>
            </a:pPr>
            <a:r>
              <a:rPr lang="en-US" sz="1600" b="0" dirty="0"/>
              <a:t>Το θεμέλιο του αποτελεσματικού περιεχομένου πολυμέσων είναι ο σχολαστικός σχεδιασμός, ο οποίος είναι ζωτικής σημασίας για την επιτυχή υλοποίηση.</a:t>
            </a:r>
            <a:endParaRPr lang="en-US" sz="1600" dirty="0"/>
          </a:p>
        </p:txBody>
      </p:sp>
      <p:sp>
        <p:nvSpPr>
          <p:cNvPr id="20" name="TextBox 19">
            <a:extLst>
              <a:ext uri="{FF2B5EF4-FFF2-40B4-BE49-F238E27FC236}">
                <a16:creationId xmlns:a16="http://schemas.microsoft.com/office/drawing/2014/main" id="{EA0E5981-EA96-15D4-E01B-3B023BA17BC5}"/>
              </a:ext>
            </a:extLst>
          </p:cNvPr>
          <p:cNvSpPr txBox="1"/>
          <p:nvPr/>
        </p:nvSpPr>
        <p:spPr>
          <a:xfrm>
            <a:off x="1020760" y="2462925"/>
            <a:ext cx="7142165" cy="1077218"/>
          </a:xfrm>
          <a:prstGeom prst="rect">
            <a:avLst/>
          </a:prstGeom>
          <a:noFill/>
        </p:spPr>
        <p:txBody>
          <a:bodyPr wrap="square">
            <a:spAutoFit/>
          </a:bodyPr>
          <a:lstStyle/>
          <a:p>
            <a:pPr lvl="0">
              <a:lnSpc>
                <a:spcPct val="100000"/>
              </a:lnSpc>
            </a:pPr>
            <a:r>
              <a:rPr lang="en-US" sz="1600" b="0" dirty="0"/>
              <a:t>Η συγγραφή σεναρίου και η σχεδίαση ιστορίας είναι βασικά βήματα που βοηθούν τους εκπαιδευτικούς να οργανώσουν τις σκέψεις τους και να οπτικοποιήσουν τη ροή του περιεχομένου τους.</a:t>
            </a:r>
            <a:endParaRPr lang="en-US" sz="1600" dirty="0"/>
          </a:p>
        </p:txBody>
      </p:sp>
      <p:sp>
        <p:nvSpPr>
          <p:cNvPr id="22" name="TextBox 21">
            <a:extLst>
              <a:ext uri="{FF2B5EF4-FFF2-40B4-BE49-F238E27FC236}">
                <a16:creationId xmlns:a16="http://schemas.microsoft.com/office/drawing/2014/main" id="{384C4863-F9BC-C85A-603A-96CF7081D190}"/>
              </a:ext>
            </a:extLst>
          </p:cNvPr>
          <p:cNvSpPr txBox="1"/>
          <p:nvPr/>
        </p:nvSpPr>
        <p:spPr>
          <a:xfrm>
            <a:off x="996062" y="3444884"/>
            <a:ext cx="7347837" cy="830997"/>
          </a:xfrm>
          <a:prstGeom prst="rect">
            <a:avLst/>
          </a:prstGeom>
          <a:noFill/>
        </p:spPr>
        <p:txBody>
          <a:bodyPr wrap="square">
            <a:spAutoFit/>
          </a:bodyPr>
          <a:lstStyle/>
          <a:p>
            <a:pPr lvl="0">
              <a:lnSpc>
                <a:spcPct val="100000"/>
              </a:lnSpc>
            </a:pPr>
            <a:r>
              <a:rPr lang="en-US" sz="1600" b="0" dirty="0"/>
              <a:t>Ένα καλά σχεδιασμένο σενάριο εξασφαλίζει ότι όλα τα βασικά σημεία καλύπτονται με σαφήνεια και συντομία, ενισχύοντας την εκπαιδευτική αξία του περιεχομένου.</a:t>
            </a:r>
            <a:endParaRPr lang="en-US" sz="1600" dirty="0"/>
          </a:p>
        </p:txBody>
      </p:sp>
      <p:sp>
        <p:nvSpPr>
          <p:cNvPr id="24" name="TextBox 23">
            <a:extLst>
              <a:ext uri="{FF2B5EF4-FFF2-40B4-BE49-F238E27FC236}">
                <a16:creationId xmlns:a16="http://schemas.microsoft.com/office/drawing/2014/main" id="{F2F3B778-71AA-E447-CAB1-EEB711A6AB47}"/>
              </a:ext>
            </a:extLst>
          </p:cNvPr>
          <p:cNvSpPr txBox="1"/>
          <p:nvPr/>
        </p:nvSpPr>
        <p:spPr>
          <a:xfrm>
            <a:off x="1020760" y="4235347"/>
            <a:ext cx="7182155" cy="830997"/>
          </a:xfrm>
          <a:prstGeom prst="rect">
            <a:avLst/>
          </a:prstGeom>
          <a:noFill/>
        </p:spPr>
        <p:txBody>
          <a:bodyPr wrap="square">
            <a:spAutoFit/>
          </a:bodyPr>
          <a:lstStyle/>
          <a:p>
            <a:pPr lvl="0">
              <a:lnSpc>
                <a:spcPct val="100000"/>
              </a:lnSpc>
            </a:pPr>
            <a:r>
              <a:rPr lang="en-US" sz="1600" b="0" dirty="0"/>
              <a:t>Ένα storyboard καθορίζει την οπτική αλληλουχία του περιεχομένου, παρέχοντας καθοδήγηση καθ' όλη τη διάρκεια της διαδικασίας δημιουργίας.</a:t>
            </a:r>
            <a:endParaRPr lang="en-US" sz="1600" dirty="0"/>
          </a:p>
        </p:txBody>
      </p:sp>
      <p:sp>
        <p:nvSpPr>
          <p:cNvPr id="26" name="TextBox 25">
            <a:extLst>
              <a:ext uri="{FF2B5EF4-FFF2-40B4-BE49-F238E27FC236}">
                <a16:creationId xmlns:a16="http://schemas.microsoft.com/office/drawing/2014/main" id="{A0A6F609-0C57-0C08-F64A-B1CD807D36A7}"/>
              </a:ext>
            </a:extLst>
          </p:cNvPr>
          <p:cNvSpPr txBox="1"/>
          <p:nvPr/>
        </p:nvSpPr>
        <p:spPr>
          <a:xfrm>
            <a:off x="1045697" y="4971085"/>
            <a:ext cx="7117228" cy="830997"/>
          </a:xfrm>
          <a:prstGeom prst="rect">
            <a:avLst/>
          </a:prstGeom>
          <a:noFill/>
        </p:spPr>
        <p:txBody>
          <a:bodyPr wrap="square">
            <a:spAutoFit/>
          </a:bodyPr>
          <a:lstStyle/>
          <a:p>
            <a:pPr lvl="0">
              <a:lnSpc>
                <a:spcPct val="100000"/>
              </a:lnSpc>
            </a:pPr>
            <a:r>
              <a:rPr lang="en-US" sz="1600" b="0" dirty="0"/>
              <a:t>Αυτά τα προπαρασκευαστικά βήματα είναι ζωτικής σημασίας για την παραγωγή συνεκτικού, ελκυστικού και εκπαιδευτικού περιεχομένου πολυμέσων.</a:t>
            </a:r>
            <a:endParaRPr lang="en-US" sz="1600" dirty="0"/>
          </a:p>
        </p:txBody>
      </p:sp>
      <p:sp>
        <p:nvSpPr>
          <p:cNvPr id="27" name="Arrow: Right 26">
            <a:extLst>
              <a:ext uri="{FF2B5EF4-FFF2-40B4-BE49-F238E27FC236}">
                <a16:creationId xmlns:a16="http://schemas.microsoft.com/office/drawing/2014/main" id="{B118CB21-3B97-6218-2B12-DB167836FB35}"/>
              </a:ext>
            </a:extLst>
          </p:cNvPr>
          <p:cNvSpPr/>
          <p:nvPr/>
        </p:nvSpPr>
        <p:spPr>
          <a:xfrm>
            <a:off x="628853" y="2859348"/>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28" name="Arrow: Right 27">
            <a:extLst>
              <a:ext uri="{FF2B5EF4-FFF2-40B4-BE49-F238E27FC236}">
                <a16:creationId xmlns:a16="http://schemas.microsoft.com/office/drawing/2014/main" id="{7C6ED76E-7E60-F322-12EC-BCC410ADF2B2}"/>
              </a:ext>
            </a:extLst>
          </p:cNvPr>
          <p:cNvSpPr/>
          <p:nvPr/>
        </p:nvSpPr>
        <p:spPr>
          <a:xfrm>
            <a:off x="628853" y="3479609"/>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29" name="Arrow: Right 28">
            <a:extLst>
              <a:ext uri="{FF2B5EF4-FFF2-40B4-BE49-F238E27FC236}">
                <a16:creationId xmlns:a16="http://schemas.microsoft.com/office/drawing/2014/main" id="{3F597654-7B1D-5EFF-36AC-EC611048B197}"/>
              </a:ext>
            </a:extLst>
          </p:cNvPr>
          <p:cNvSpPr/>
          <p:nvPr/>
        </p:nvSpPr>
        <p:spPr>
          <a:xfrm>
            <a:off x="628853" y="4312678"/>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30" name="Arrow: Right 29">
            <a:extLst>
              <a:ext uri="{FF2B5EF4-FFF2-40B4-BE49-F238E27FC236}">
                <a16:creationId xmlns:a16="http://schemas.microsoft.com/office/drawing/2014/main" id="{D3CCA044-B4B7-C532-0C91-5CE1B70B53F6}"/>
              </a:ext>
            </a:extLst>
          </p:cNvPr>
          <p:cNvSpPr/>
          <p:nvPr/>
        </p:nvSpPr>
        <p:spPr>
          <a:xfrm>
            <a:off x="628853" y="5077745"/>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6" name="TextBox 13">
            <a:extLst>
              <a:ext uri="{FF2B5EF4-FFF2-40B4-BE49-F238E27FC236}">
                <a16:creationId xmlns:a16="http://schemas.microsoft.com/office/drawing/2014/main" id="{776FD084-DA7D-8A97-37FA-2B331CC0C5C1}"/>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5251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Οπτικά και ηχητικά στοιχεία</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9218" name="Picture 2" descr="Android Apps by Canva on Google Play">
            <a:extLst>
              <a:ext uri="{FF2B5EF4-FFF2-40B4-BE49-F238E27FC236}">
                <a16:creationId xmlns:a16="http://schemas.microsoft.com/office/drawing/2014/main" id="{F70F0624-3CA1-1442-2C8C-6FCAA460B3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779" y="4660799"/>
            <a:ext cx="831171" cy="83117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exels: Unleashing the Power of Visual Content for Your Business | by  SoftwareSaga | Medium">
            <a:extLst>
              <a:ext uri="{FF2B5EF4-FFF2-40B4-BE49-F238E27FC236}">
                <a16:creationId xmlns:a16="http://schemas.microsoft.com/office/drawing/2014/main" id="{07D73A2B-99FB-2FEE-2D52-B5799B5C17A2}"/>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174284" y="4702379"/>
            <a:ext cx="2107479" cy="87723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Best 10 Recommended Websites for Royalty Free Music Download">
            <a:extLst>
              <a:ext uri="{FF2B5EF4-FFF2-40B4-BE49-F238E27FC236}">
                <a16:creationId xmlns:a16="http://schemas.microsoft.com/office/drawing/2014/main" id="{0E436C70-97D4-7506-50D3-E7617D7B95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232" y="4713390"/>
            <a:ext cx="1322618" cy="73478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Free Music Archive">
            <a:extLst>
              <a:ext uri="{FF2B5EF4-FFF2-40B4-BE49-F238E27FC236}">
                <a16:creationId xmlns:a16="http://schemas.microsoft.com/office/drawing/2014/main" id="{5E9D27A9-0D56-7CEB-74DC-D9B7510A2B9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8833" b="31638"/>
          <a:stretch/>
        </p:blipFill>
        <p:spPr bwMode="auto">
          <a:xfrm>
            <a:off x="1249789" y="4741195"/>
            <a:ext cx="1579250" cy="6242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CAC4AA-4691-D817-C4F6-075198053620}"/>
              </a:ext>
            </a:extLst>
          </p:cNvPr>
          <p:cNvSpPr txBox="1"/>
          <p:nvPr/>
        </p:nvSpPr>
        <p:spPr>
          <a:xfrm>
            <a:off x="529238" y="1350736"/>
            <a:ext cx="8316182" cy="830997"/>
          </a:xfrm>
          <a:prstGeom prst="rect">
            <a:avLst/>
          </a:prstGeom>
          <a:noFill/>
        </p:spPr>
        <p:txBody>
          <a:bodyPr wrap="square">
            <a:spAutoFit/>
          </a:bodyPr>
          <a:lstStyle/>
          <a:p>
            <a:pPr lvl="0"/>
            <a:r>
              <a:rPr lang="en-US" sz="1600" b="0" dirty="0"/>
              <a:t>Η ενίσχυση των βίντεο σας με οπτικά και ηχητικά στοιχεία μπορεί να βελτιώσει σημαντικά την ποιότητα και τη δέσμευση του εκπαιδευτικού σας περιεχομένου</a:t>
            </a:r>
            <a:r>
              <a:rPr lang="en-US" sz="1600" dirty="0"/>
              <a:t>.</a:t>
            </a:r>
            <a:endParaRPr lang="en-BE" sz="1600" dirty="0"/>
          </a:p>
        </p:txBody>
      </p:sp>
      <p:sp>
        <p:nvSpPr>
          <p:cNvPr id="15" name="TextBox 14">
            <a:extLst>
              <a:ext uri="{FF2B5EF4-FFF2-40B4-BE49-F238E27FC236}">
                <a16:creationId xmlns:a16="http://schemas.microsoft.com/office/drawing/2014/main" id="{3C126CB6-6D60-6F1E-4752-D3C2F724179F}"/>
              </a:ext>
            </a:extLst>
          </p:cNvPr>
          <p:cNvSpPr txBox="1"/>
          <p:nvPr/>
        </p:nvSpPr>
        <p:spPr>
          <a:xfrm>
            <a:off x="838078" y="2098657"/>
            <a:ext cx="9347295" cy="830997"/>
          </a:xfrm>
          <a:prstGeom prst="rect">
            <a:avLst/>
          </a:prstGeom>
          <a:noFill/>
        </p:spPr>
        <p:txBody>
          <a:bodyPr wrap="square">
            <a:spAutoFit/>
          </a:bodyPr>
          <a:lstStyle/>
          <a:p>
            <a:pPr lvl="0"/>
            <a:r>
              <a:rPr lang="en-US" sz="1600" b="0" dirty="0"/>
              <a:t>Η χρήση εικόνων και μουσικής χωρίς δικαιώματα προσθέτει βάθος και ενδιαφέρον στα βίντεο, αποφεύγοντας παράλληλα ζητήματα παραβίασης πνευματικών δικαιωμάτων.</a:t>
            </a:r>
            <a:endParaRPr lang="en-BE" sz="1600" dirty="0"/>
          </a:p>
        </p:txBody>
      </p:sp>
      <p:sp>
        <p:nvSpPr>
          <p:cNvPr id="20" name="TextBox 19">
            <a:extLst>
              <a:ext uri="{FF2B5EF4-FFF2-40B4-BE49-F238E27FC236}">
                <a16:creationId xmlns:a16="http://schemas.microsoft.com/office/drawing/2014/main" id="{2CDEBDC6-BEB2-8C0A-147A-AC738DCFFA70}"/>
              </a:ext>
            </a:extLst>
          </p:cNvPr>
          <p:cNvSpPr txBox="1"/>
          <p:nvPr/>
        </p:nvSpPr>
        <p:spPr>
          <a:xfrm>
            <a:off x="815884" y="2954438"/>
            <a:ext cx="9502731" cy="584775"/>
          </a:xfrm>
          <a:prstGeom prst="rect">
            <a:avLst/>
          </a:prstGeom>
          <a:noFill/>
        </p:spPr>
        <p:txBody>
          <a:bodyPr wrap="square">
            <a:spAutoFit/>
          </a:bodyPr>
          <a:lstStyle/>
          <a:p>
            <a:pPr lvl="0"/>
            <a:r>
              <a:rPr lang="en-US" sz="1600" b="0" dirty="0"/>
              <a:t>Η καθαρή, με καλό ρυθμό αφήγηση συμπληρώνει τις οπτικές και ηχητικές βελτιώσεις, εξασφαλίζοντας την αποτελεσματική επικοινωνία του μηνύματός σας.</a:t>
            </a:r>
            <a:endParaRPr lang="en-BE" sz="1600" dirty="0"/>
          </a:p>
        </p:txBody>
      </p:sp>
      <p:sp>
        <p:nvSpPr>
          <p:cNvPr id="22" name="TextBox 21">
            <a:extLst>
              <a:ext uri="{FF2B5EF4-FFF2-40B4-BE49-F238E27FC236}">
                <a16:creationId xmlns:a16="http://schemas.microsoft.com/office/drawing/2014/main" id="{689ED3E2-3A04-1341-E0DA-55FE451C1238}"/>
              </a:ext>
            </a:extLst>
          </p:cNvPr>
          <p:cNvSpPr txBox="1"/>
          <p:nvPr/>
        </p:nvSpPr>
        <p:spPr>
          <a:xfrm>
            <a:off x="838078" y="3600984"/>
            <a:ext cx="9825681" cy="830997"/>
          </a:xfrm>
          <a:prstGeom prst="rect">
            <a:avLst/>
          </a:prstGeom>
          <a:noFill/>
        </p:spPr>
        <p:txBody>
          <a:bodyPr wrap="square">
            <a:spAutoFit/>
          </a:bodyPr>
          <a:lstStyle/>
          <a:p>
            <a:pPr lvl="0">
              <a:lnSpc>
                <a:spcPct val="100000"/>
              </a:lnSpc>
            </a:pPr>
            <a:r>
              <a:rPr lang="en-US" sz="1600" b="0" dirty="0"/>
              <a:t>Αυτές οι βελτιώσεις όχι μόνο καθιστούν το περιεχόμενο πιο ελκυστικό, αλλά και υποστηρίζουν τη συγκράτηση των πληροφοριών, καθώς ανταποκρίνονται σε διάφορα μαθησιακά στυλ, όπως οι ακουστικοί και οι οπτικοί μαθητές.</a:t>
            </a:r>
            <a:endParaRPr lang="en-US" sz="1600" dirty="0"/>
          </a:p>
        </p:txBody>
      </p:sp>
      <p:sp>
        <p:nvSpPr>
          <p:cNvPr id="23" name="Rectangle 22" descr="Ear">
            <a:extLst>
              <a:ext uri="{FF2B5EF4-FFF2-40B4-BE49-F238E27FC236}">
                <a16:creationId xmlns:a16="http://schemas.microsoft.com/office/drawing/2014/main" id="{421B0C14-FCEE-6AEE-B46C-6A04676EF0FF}"/>
              </a:ext>
            </a:extLst>
          </p:cNvPr>
          <p:cNvSpPr/>
          <p:nvPr/>
        </p:nvSpPr>
        <p:spPr>
          <a:xfrm>
            <a:off x="339018" y="4412115"/>
            <a:ext cx="998120" cy="736918"/>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BE"/>
          </a:p>
        </p:txBody>
      </p:sp>
      <p:sp>
        <p:nvSpPr>
          <p:cNvPr id="24" name="Rectangle 23" descr="Video camera">
            <a:extLst>
              <a:ext uri="{FF2B5EF4-FFF2-40B4-BE49-F238E27FC236}">
                <a16:creationId xmlns:a16="http://schemas.microsoft.com/office/drawing/2014/main" id="{BF76BD60-6EE0-9C42-1237-20BB5F0DD2C2}"/>
              </a:ext>
            </a:extLst>
          </p:cNvPr>
          <p:cNvSpPr/>
          <p:nvPr/>
        </p:nvSpPr>
        <p:spPr>
          <a:xfrm>
            <a:off x="5014159" y="4382604"/>
            <a:ext cx="887367" cy="703162"/>
          </a:xfrm>
          <a:prstGeom prst="rect">
            <a:avLst/>
          </a:prstGeom>
          <a: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BE"/>
          </a:p>
        </p:txBody>
      </p:sp>
      <p:sp>
        <p:nvSpPr>
          <p:cNvPr id="6" name="Arrow: Right 5">
            <a:extLst>
              <a:ext uri="{FF2B5EF4-FFF2-40B4-BE49-F238E27FC236}">
                <a16:creationId xmlns:a16="http://schemas.microsoft.com/office/drawing/2014/main" id="{1907E9A4-086D-83E5-F6C2-41F6C26906D8}"/>
              </a:ext>
            </a:extLst>
          </p:cNvPr>
          <p:cNvSpPr/>
          <p:nvPr/>
        </p:nvSpPr>
        <p:spPr>
          <a:xfrm>
            <a:off x="504988" y="2188087"/>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8" name="Arrow: Right 7">
            <a:extLst>
              <a:ext uri="{FF2B5EF4-FFF2-40B4-BE49-F238E27FC236}">
                <a16:creationId xmlns:a16="http://schemas.microsoft.com/office/drawing/2014/main" id="{87A7A91F-789F-9F23-E732-FB23CCF7749B}"/>
              </a:ext>
            </a:extLst>
          </p:cNvPr>
          <p:cNvSpPr/>
          <p:nvPr/>
        </p:nvSpPr>
        <p:spPr>
          <a:xfrm>
            <a:off x="504988" y="3013317"/>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17" name="Arrow: Right 16">
            <a:extLst>
              <a:ext uri="{FF2B5EF4-FFF2-40B4-BE49-F238E27FC236}">
                <a16:creationId xmlns:a16="http://schemas.microsoft.com/office/drawing/2014/main" id="{1D346561-D0A6-E241-A32C-4A5AEB338FCF}"/>
              </a:ext>
            </a:extLst>
          </p:cNvPr>
          <p:cNvSpPr/>
          <p:nvPr/>
        </p:nvSpPr>
        <p:spPr>
          <a:xfrm>
            <a:off x="504988" y="3692123"/>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18" name="TextBox 13">
            <a:extLst>
              <a:ext uri="{FF2B5EF4-FFF2-40B4-BE49-F238E27FC236}">
                <a16:creationId xmlns:a16="http://schemas.microsoft.com/office/drawing/2014/main" id="{88FD621A-21C5-7C21-93B8-499464F04DBE}"/>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34406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79BBD0B-E3B6-C020-6C07-378E82EF60FB}"/>
              </a:ext>
            </a:extLst>
          </p:cNvPr>
          <p:cNvSpPr/>
          <p:nvPr/>
        </p:nvSpPr>
        <p:spPr>
          <a:xfrm>
            <a:off x="1534690" y="2193916"/>
            <a:ext cx="2167128" cy="1394462"/>
          </a:xfrm>
          <a:prstGeom prst="rect">
            <a:avLst/>
          </a:prstGeom>
          <a:solidFill>
            <a:schemeClr val="accent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BE" sz="2000"/>
          </a:p>
        </p:txBody>
      </p:sp>
      <p:sp>
        <p:nvSpPr>
          <p:cNvPr id="36" name="Rectangle 35">
            <a:extLst>
              <a:ext uri="{FF2B5EF4-FFF2-40B4-BE49-F238E27FC236}">
                <a16:creationId xmlns:a16="http://schemas.microsoft.com/office/drawing/2014/main" id="{32A55241-690A-6CBA-415E-2CE35961625F}"/>
              </a:ext>
            </a:extLst>
          </p:cNvPr>
          <p:cNvSpPr/>
          <p:nvPr/>
        </p:nvSpPr>
        <p:spPr>
          <a:xfrm>
            <a:off x="3034168" y="4039954"/>
            <a:ext cx="2167128" cy="1394462"/>
          </a:xfrm>
          <a:prstGeom prst="rect">
            <a:avLst/>
          </a:prstGeom>
          <a:solidFill>
            <a:schemeClr val="accent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BE" sz="2000"/>
          </a:p>
        </p:txBody>
      </p:sp>
      <p:sp>
        <p:nvSpPr>
          <p:cNvPr id="35" name="Rectangle 34">
            <a:extLst>
              <a:ext uri="{FF2B5EF4-FFF2-40B4-BE49-F238E27FC236}">
                <a16:creationId xmlns:a16="http://schemas.microsoft.com/office/drawing/2014/main" id="{D2D22CC8-9CC4-1DCD-969C-A7620A432A05}"/>
              </a:ext>
            </a:extLst>
          </p:cNvPr>
          <p:cNvSpPr/>
          <p:nvPr/>
        </p:nvSpPr>
        <p:spPr>
          <a:xfrm>
            <a:off x="4218763" y="2190555"/>
            <a:ext cx="2167128" cy="1394462"/>
          </a:xfrm>
          <a:prstGeom prst="rect">
            <a:avLst/>
          </a:prstGeom>
          <a:solidFill>
            <a:schemeClr val="accent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BE" sz="2000"/>
          </a:p>
        </p:txBody>
      </p:sp>
      <p:sp>
        <p:nvSpPr>
          <p:cNvPr id="34" name="Rectangle 33">
            <a:extLst>
              <a:ext uri="{FF2B5EF4-FFF2-40B4-BE49-F238E27FC236}">
                <a16:creationId xmlns:a16="http://schemas.microsoft.com/office/drawing/2014/main" id="{17B476A9-EAC1-0962-364F-E3BE9AD2C05C}"/>
              </a:ext>
            </a:extLst>
          </p:cNvPr>
          <p:cNvSpPr/>
          <p:nvPr/>
        </p:nvSpPr>
        <p:spPr>
          <a:xfrm>
            <a:off x="6890457" y="2190555"/>
            <a:ext cx="2167128" cy="1394462"/>
          </a:xfrm>
          <a:prstGeom prst="rect">
            <a:avLst/>
          </a:prstGeom>
          <a:solidFill>
            <a:schemeClr val="accent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BE" sz="2000"/>
          </a:p>
        </p:txBody>
      </p:sp>
      <p:sp>
        <p:nvSpPr>
          <p:cNvPr id="33" name="Rectangle 32">
            <a:extLst>
              <a:ext uri="{FF2B5EF4-FFF2-40B4-BE49-F238E27FC236}">
                <a16:creationId xmlns:a16="http://schemas.microsoft.com/office/drawing/2014/main" id="{9ED2C4BF-A9DC-EA04-3CC3-F3A65BFE0617}"/>
              </a:ext>
            </a:extLst>
          </p:cNvPr>
          <p:cNvSpPr/>
          <p:nvPr/>
        </p:nvSpPr>
        <p:spPr>
          <a:xfrm>
            <a:off x="5541164" y="4039954"/>
            <a:ext cx="2167128" cy="1394462"/>
          </a:xfrm>
          <a:prstGeom prst="rect">
            <a:avLst/>
          </a:prstGeom>
          <a:solidFill>
            <a:schemeClr val="accent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BE" sz="2000"/>
          </a:p>
        </p:txBody>
      </p:sp>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Αρχές σχεδιασμού για εκπαιδευτικό περιεχόμενο</a:t>
            </a:r>
            <a:endParaRPr lang="en-US" sz="4800" b="1" dirty="0">
              <a:effectLst/>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pSp>
        <p:nvGrpSpPr>
          <p:cNvPr id="6" name="Group 5">
            <a:extLst>
              <a:ext uri="{FF2B5EF4-FFF2-40B4-BE49-F238E27FC236}">
                <a16:creationId xmlns:a16="http://schemas.microsoft.com/office/drawing/2014/main" id="{41E02BCE-1170-DB0C-C38A-0253EFBFF70C}"/>
              </a:ext>
            </a:extLst>
          </p:cNvPr>
          <p:cNvGrpSpPr/>
          <p:nvPr/>
        </p:nvGrpSpPr>
        <p:grpSpPr>
          <a:xfrm>
            <a:off x="1183390" y="2400460"/>
            <a:ext cx="2364965" cy="885275"/>
            <a:chOff x="3110621" y="0"/>
            <a:chExt cx="2364965" cy="885275"/>
          </a:xfrm>
        </p:grpSpPr>
        <p:sp>
          <p:nvSpPr>
            <p:cNvPr id="7" name="Rectangle 6">
              <a:extLst>
                <a:ext uri="{FF2B5EF4-FFF2-40B4-BE49-F238E27FC236}">
                  <a16:creationId xmlns:a16="http://schemas.microsoft.com/office/drawing/2014/main" id="{EC3DC69D-DAEE-A1E6-D67C-41D77E688C9A}"/>
                </a:ext>
              </a:extLst>
            </p:cNvPr>
            <p:cNvSpPr/>
            <p:nvPr/>
          </p:nvSpPr>
          <p:spPr>
            <a:xfrm>
              <a:off x="3110621" y="0"/>
              <a:ext cx="1860201" cy="789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lgn="ctr"/>
              <a:endParaRPr lang="en-BE"/>
            </a:p>
          </p:txBody>
        </p:sp>
        <p:sp>
          <p:nvSpPr>
            <p:cNvPr id="8" name="TextBox 7">
              <a:extLst>
                <a:ext uri="{FF2B5EF4-FFF2-40B4-BE49-F238E27FC236}">
                  <a16:creationId xmlns:a16="http://schemas.microsoft.com/office/drawing/2014/main" id="{A2B2338B-BF38-3624-DCD2-6CB182217285}"/>
                </a:ext>
              </a:extLst>
            </p:cNvPr>
            <p:cNvSpPr txBox="1"/>
            <p:nvPr/>
          </p:nvSpPr>
          <p:spPr>
            <a:xfrm>
              <a:off x="3615385" y="96099"/>
              <a:ext cx="1860201" cy="789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1100" b="0" kern="1200" dirty="0">
                  <a:solidFill>
                    <a:schemeClr val="bg1"/>
                  </a:solidFill>
                </a:rPr>
                <a:t>Η δημιουργία προσβάσιμου και αποτελεσματικού περιεχομένου πολυμέσων απαιτεί την τήρηση βασικών αρχών σχεδιασμού.</a:t>
              </a:r>
              <a:endParaRPr lang="en-US" sz="1100" kern="1200" dirty="0">
                <a:solidFill>
                  <a:schemeClr val="bg1"/>
                </a:solidFill>
              </a:endParaRPr>
            </a:p>
          </p:txBody>
        </p:sp>
      </p:grpSp>
      <p:grpSp>
        <p:nvGrpSpPr>
          <p:cNvPr id="15" name="Group 14">
            <a:extLst>
              <a:ext uri="{FF2B5EF4-FFF2-40B4-BE49-F238E27FC236}">
                <a16:creationId xmlns:a16="http://schemas.microsoft.com/office/drawing/2014/main" id="{6B5EC2C1-2C06-811E-88AD-F420DD9B9B5E}"/>
              </a:ext>
            </a:extLst>
          </p:cNvPr>
          <p:cNvGrpSpPr/>
          <p:nvPr/>
        </p:nvGrpSpPr>
        <p:grpSpPr>
          <a:xfrm>
            <a:off x="4372227" y="2142789"/>
            <a:ext cx="7739793" cy="1160141"/>
            <a:chOff x="-1738617" y="716700"/>
            <a:chExt cx="7739793" cy="1160141"/>
          </a:xfrm>
        </p:grpSpPr>
        <p:sp>
          <p:nvSpPr>
            <p:cNvPr id="18" name="Rectangle 17">
              <a:extLst>
                <a:ext uri="{FF2B5EF4-FFF2-40B4-BE49-F238E27FC236}">
                  <a16:creationId xmlns:a16="http://schemas.microsoft.com/office/drawing/2014/main" id="{A8EC48C5-CB6C-88FB-F69B-4E05758CCB8D}"/>
                </a:ext>
              </a:extLst>
            </p:cNvPr>
            <p:cNvSpPr/>
            <p:nvPr/>
          </p:nvSpPr>
          <p:spPr>
            <a:xfrm>
              <a:off x="4140975" y="716700"/>
              <a:ext cx="1860201" cy="789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BE"/>
            </a:p>
          </p:txBody>
        </p:sp>
        <p:sp>
          <p:nvSpPr>
            <p:cNvPr id="20" name="TextBox 19">
              <a:extLst>
                <a:ext uri="{FF2B5EF4-FFF2-40B4-BE49-F238E27FC236}">
                  <a16:creationId xmlns:a16="http://schemas.microsoft.com/office/drawing/2014/main" id="{E6EBAED5-1A1E-6508-2C0F-5515D08DE07A}"/>
                </a:ext>
              </a:extLst>
            </p:cNvPr>
            <p:cNvSpPr txBox="1"/>
            <p:nvPr/>
          </p:nvSpPr>
          <p:spPr>
            <a:xfrm>
              <a:off x="-1738617" y="1087665"/>
              <a:ext cx="1860201" cy="789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1100" b="0" kern="1200" dirty="0">
                  <a:solidFill>
                    <a:schemeClr val="bg1"/>
                  </a:solidFill>
                </a:rPr>
                <a:t>Η συνέπεια στο ύφος και τη μορφή συμβάλλει σε μια συνεκτική μαθησιακή εμπειρία, διευκολύνοντας τους μαθητές να περιηγηθούν στο περιεχόμενο.</a:t>
              </a:r>
              <a:endParaRPr lang="en-US" sz="1100" kern="1200" dirty="0">
                <a:solidFill>
                  <a:schemeClr val="bg1"/>
                </a:solidFill>
              </a:endParaRPr>
            </a:p>
          </p:txBody>
        </p:sp>
      </p:grpSp>
      <p:grpSp>
        <p:nvGrpSpPr>
          <p:cNvPr id="21" name="Group 20">
            <a:extLst>
              <a:ext uri="{FF2B5EF4-FFF2-40B4-BE49-F238E27FC236}">
                <a16:creationId xmlns:a16="http://schemas.microsoft.com/office/drawing/2014/main" id="{E5FC856C-1DE1-6C9B-EF4E-8DE7B7325BB4}"/>
              </a:ext>
            </a:extLst>
          </p:cNvPr>
          <p:cNvGrpSpPr/>
          <p:nvPr/>
        </p:nvGrpSpPr>
        <p:grpSpPr>
          <a:xfrm>
            <a:off x="7098830" y="2488237"/>
            <a:ext cx="4701098" cy="1597490"/>
            <a:chOff x="4442692" y="-91614"/>
            <a:chExt cx="4701098" cy="1597490"/>
          </a:xfrm>
        </p:grpSpPr>
        <p:sp>
          <p:nvSpPr>
            <p:cNvPr id="22" name="Rectangle 21">
              <a:extLst>
                <a:ext uri="{FF2B5EF4-FFF2-40B4-BE49-F238E27FC236}">
                  <a16:creationId xmlns:a16="http://schemas.microsoft.com/office/drawing/2014/main" id="{D0B799C5-1E29-53B5-5F6C-24B94157B75A}"/>
                </a:ext>
              </a:extLst>
            </p:cNvPr>
            <p:cNvSpPr/>
            <p:nvPr/>
          </p:nvSpPr>
          <p:spPr>
            <a:xfrm>
              <a:off x="7283589" y="716700"/>
              <a:ext cx="1860201" cy="789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lgn="ctr"/>
              <a:endParaRPr lang="en-BE"/>
            </a:p>
          </p:txBody>
        </p:sp>
        <p:sp>
          <p:nvSpPr>
            <p:cNvPr id="23" name="TextBox 22">
              <a:extLst>
                <a:ext uri="{FF2B5EF4-FFF2-40B4-BE49-F238E27FC236}">
                  <a16:creationId xmlns:a16="http://schemas.microsoft.com/office/drawing/2014/main" id="{56AD9924-7476-F500-CC5E-D7017CF34A24}"/>
                </a:ext>
              </a:extLst>
            </p:cNvPr>
            <p:cNvSpPr txBox="1"/>
            <p:nvPr/>
          </p:nvSpPr>
          <p:spPr>
            <a:xfrm>
              <a:off x="4442692" y="-91614"/>
              <a:ext cx="1860201" cy="789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1100" b="0" kern="1200" dirty="0">
                  <a:solidFill>
                    <a:schemeClr val="bg1"/>
                  </a:solidFill>
                </a:rPr>
                <a:t> Η σαφήνεια είναι απαραίτητη για να διασφαλιστεί ότι το εκπαιδευτικό μήνυμα γίνεται εύκολα κατανοητό από όλους τους εκπαιδευόμενους.</a:t>
              </a:r>
              <a:endParaRPr lang="en-US" sz="1100" kern="1200" dirty="0">
                <a:solidFill>
                  <a:schemeClr val="bg1"/>
                </a:solidFill>
              </a:endParaRPr>
            </a:p>
          </p:txBody>
        </p:sp>
      </p:grpSp>
      <p:grpSp>
        <p:nvGrpSpPr>
          <p:cNvPr id="24" name="Group 23">
            <a:extLst>
              <a:ext uri="{FF2B5EF4-FFF2-40B4-BE49-F238E27FC236}">
                <a16:creationId xmlns:a16="http://schemas.microsoft.com/office/drawing/2014/main" id="{3A15B232-C565-28B5-A9ED-A5303E276594}"/>
              </a:ext>
            </a:extLst>
          </p:cNvPr>
          <p:cNvGrpSpPr/>
          <p:nvPr/>
        </p:nvGrpSpPr>
        <p:grpSpPr>
          <a:xfrm>
            <a:off x="3188668" y="4270519"/>
            <a:ext cx="1860201" cy="789176"/>
            <a:chOff x="998361" y="2122742"/>
            <a:chExt cx="1860201" cy="789176"/>
          </a:xfrm>
        </p:grpSpPr>
        <p:sp>
          <p:nvSpPr>
            <p:cNvPr id="25" name="Rectangle 24">
              <a:extLst>
                <a:ext uri="{FF2B5EF4-FFF2-40B4-BE49-F238E27FC236}">
                  <a16:creationId xmlns:a16="http://schemas.microsoft.com/office/drawing/2014/main" id="{CBED937A-79E6-BCD5-626C-74B544EC4BD0}"/>
                </a:ext>
              </a:extLst>
            </p:cNvPr>
            <p:cNvSpPr/>
            <p:nvPr/>
          </p:nvSpPr>
          <p:spPr>
            <a:xfrm>
              <a:off x="998361" y="2122742"/>
              <a:ext cx="1860201" cy="789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lgn="ctr"/>
              <a:endParaRPr lang="en-BE">
                <a:solidFill>
                  <a:schemeClr val="bg1"/>
                </a:solidFill>
              </a:endParaRPr>
            </a:p>
          </p:txBody>
        </p:sp>
        <p:sp>
          <p:nvSpPr>
            <p:cNvPr id="26" name="TextBox 25">
              <a:extLst>
                <a:ext uri="{FF2B5EF4-FFF2-40B4-BE49-F238E27FC236}">
                  <a16:creationId xmlns:a16="http://schemas.microsoft.com/office/drawing/2014/main" id="{16418B39-9493-0BCF-CACB-C107568ED811}"/>
                </a:ext>
              </a:extLst>
            </p:cNvPr>
            <p:cNvSpPr txBox="1"/>
            <p:nvPr/>
          </p:nvSpPr>
          <p:spPr>
            <a:xfrm>
              <a:off x="998361" y="2122742"/>
              <a:ext cx="1860201" cy="789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1100" b="0" kern="1200" dirty="0">
                  <a:solidFill>
                    <a:schemeClr val="bg1"/>
                  </a:solidFill>
                </a:rPr>
                <a:t> Η δέσμευση μπορεί να ενισχυθεί με την ενσωμάτωση διαδραστικών στοιχείων, καθώς και με συναρπαστικά οπτικά και ηχητικά στοιχεία.</a:t>
              </a:r>
              <a:endParaRPr lang="en-US" sz="1100" kern="1200" dirty="0">
                <a:solidFill>
                  <a:schemeClr val="bg1"/>
                </a:solidFill>
              </a:endParaRPr>
            </a:p>
          </p:txBody>
        </p:sp>
      </p:grpSp>
      <p:grpSp>
        <p:nvGrpSpPr>
          <p:cNvPr id="30" name="Group 29">
            <a:extLst>
              <a:ext uri="{FF2B5EF4-FFF2-40B4-BE49-F238E27FC236}">
                <a16:creationId xmlns:a16="http://schemas.microsoft.com/office/drawing/2014/main" id="{8BF148FD-A456-263A-F9CA-1A1AC1144DB4}"/>
              </a:ext>
            </a:extLst>
          </p:cNvPr>
          <p:cNvGrpSpPr/>
          <p:nvPr/>
        </p:nvGrpSpPr>
        <p:grpSpPr>
          <a:xfrm>
            <a:off x="5431429" y="4468133"/>
            <a:ext cx="2427178" cy="823402"/>
            <a:chOff x="634499" y="2088516"/>
            <a:chExt cx="2427178" cy="823402"/>
          </a:xfrm>
        </p:grpSpPr>
        <p:sp>
          <p:nvSpPr>
            <p:cNvPr id="31" name="Rectangle 30">
              <a:extLst>
                <a:ext uri="{FF2B5EF4-FFF2-40B4-BE49-F238E27FC236}">
                  <a16:creationId xmlns:a16="http://schemas.microsoft.com/office/drawing/2014/main" id="{CBDC736C-57F6-8618-027C-F76304516C4A}"/>
                </a:ext>
              </a:extLst>
            </p:cNvPr>
            <p:cNvSpPr/>
            <p:nvPr/>
          </p:nvSpPr>
          <p:spPr>
            <a:xfrm>
              <a:off x="998361" y="2122742"/>
              <a:ext cx="1860201" cy="789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BE"/>
            </a:p>
          </p:txBody>
        </p:sp>
        <p:sp>
          <p:nvSpPr>
            <p:cNvPr id="32" name="TextBox 31">
              <a:extLst>
                <a:ext uri="{FF2B5EF4-FFF2-40B4-BE49-F238E27FC236}">
                  <a16:creationId xmlns:a16="http://schemas.microsoft.com/office/drawing/2014/main" id="{17020BB7-583D-6974-485B-1A5B18F67007}"/>
                </a:ext>
              </a:extLst>
            </p:cNvPr>
            <p:cNvSpPr txBox="1"/>
            <p:nvPr/>
          </p:nvSpPr>
          <p:spPr>
            <a:xfrm>
              <a:off x="634499" y="2088516"/>
              <a:ext cx="2427178" cy="789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488950">
                <a:spcBef>
                  <a:spcPct val="0"/>
                </a:spcBef>
                <a:spcAft>
                  <a:spcPct val="35000"/>
                </a:spcAft>
              </a:pPr>
              <a:r>
                <a:rPr lang="en-US" sz="1050" b="0" kern="1200" dirty="0" err="1">
                  <a:solidFill>
                    <a:schemeClr val="bg1"/>
                  </a:solidFill>
                </a:rPr>
                <a:t>Εφ</a:t>
              </a:r>
              <a:r>
                <a:rPr lang="en-US" sz="1050" b="0" kern="1200" dirty="0">
                  <a:solidFill>
                    <a:schemeClr val="bg1"/>
                  </a:solidFill>
                </a:rPr>
                <a:t>αρμόζοντας αυτές τις αρχές, οι εκπαιδευτικοί μπορούν να αναπτύξουν περιεχόμενο πολυμέσων που είναι ενημερωτικό, ελκυστικό και προσιτό σε όλους τους μαθητές, προάγοντας μια πλουσιότερη μαθησιακή εμπειρία.</a:t>
              </a:r>
              <a:endParaRPr lang="en-US" sz="1050" kern="1200" dirty="0">
                <a:solidFill>
                  <a:schemeClr val="bg1"/>
                </a:solidFill>
              </a:endParaRPr>
            </a:p>
            <a:p>
              <a:pPr marL="0" lvl="0" indent="0" algn="ctr" defTabSz="488950">
                <a:lnSpc>
                  <a:spcPct val="100000"/>
                </a:lnSpc>
                <a:spcBef>
                  <a:spcPct val="0"/>
                </a:spcBef>
                <a:spcAft>
                  <a:spcPct val="35000"/>
                </a:spcAft>
                <a:buNone/>
              </a:pPr>
              <a:endParaRPr lang="en-US" sz="1050" kern="1200" dirty="0">
                <a:solidFill>
                  <a:schemeClr val="bg1"/>
                </a:solidFill>
              </a:endParaRPr>
            </a:p>
          </p:txBody>
        </p:sp>
      </p:grpSp>
      <p:sp>
        <p:nvSpPr>
          <p:cNvPr id="17" name="TextBox 13">
            <a:extLst>
              <a:ext uri="{FF2B5EF4-FFF2-40B4-BE49-F238E27FC236}">
                <a16:creationId xmlns:a16="http://schemas.microsoft.com/office/drawing/2014/main" id="{2DC474C6-52F7-C9BD-0A6F-DA82434E51F4}"/>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01707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8971-C3F6-EFC6-904A-B9A064E62F9F}"/>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C029654-AF37-F0E0-D376-0DC3A771D204}"/>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B66DF038-A72B-BF60-F697-DCF0975A5383}"/>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7FDAAF7F-F8DD-DB78-0377-79EF5371ECF5}"/>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874833D7-5E7C-7EC5-4019-551E3F0A7BEA}"/>
              </a:ext>
            </a:extLst>
          </p:cNvPr>
          <p:cNvSpPr txBox="1"/>
          <p:nvPr/>
        </p:nvSpPr>
        <p:spPr>
          <a:xfrm>
            <a:off x="529238" y="517596"/>
            <a:ext cx="9722581" cy="2031325"/>
          </a:xfrm>
          <a:prstGeom prst="rect">
            <a:avLst/>
          </a:prstGeom>
        </p:spPr>
        <p:txBody>
          <a:bodyPr wrap="square" lIns="0" tIns="0" rIns="0" bIns="0" rtlCol="0" anchor="t">
            <a:spAutoFit/>
          </a:bodyPr>
          <a:lstStyle/>
          <a:p>
            <a:pPr rtl="0">
              <a:spcBef>
                <a:spcPts val="0"/>
              </a:spcBef>
              <a:spcAft>
                <a:spcPts val="0"/>
              </a:spcAft>
            </a:pPr>
            <a:r>
              <a:rPr lang="en-US" sz="4400" b="1" i="0" u="none" strike="noStrike" dirty="0">
                <a:solidFill>
                  <a:srgbClr val="033C5B"/>
                </a:solidFill>
                <a:effectLst/>
                <a:latin typeface="Arial" panose="020B0604020202020204" pitchFamily="34" charset="0"/>
              </a:rPr>
              <a:t>Ενσωμάτωση των πολυμέσων σε διάφορα στάδια στη μάθηση της ΕΕΚ</a:t>
            </a:r>
            <a:endParaRPr lang="en-US" sz="4400" b="1" spc="-46" dirty="0">
              <a:solidFill>
                <a:srgbClr val="033C5B"/>
              </a:solidFill>
              <a:latin typeface="HK Grotesk Bold"/>
            </a:endParaRPr>
          </a:p>
        </p:txBody>
      </p:sp>
      <p:grpSp>
        <p:nvGrpSpPr>
          <p:cNvPr id="9" name="Group 9">
            <a:extLst>
              <a:ext uri="{FF2B5EF4-FFF2-40B4-BE49-F238E27FC236}">
                <a16:creationId xmlns:a16="http://schemas.microsoft.com/office/drawing/2014/main" id="{ADDFDFC0-C975-4F63-0F88-3621D9F5818C}"/>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E881FE55-4ACA-4EE9-0B84-5F41C084E98D}"/>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45C2D9B2-5874-9F1D-B1B0-7ED45E18C8C9}"/>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70374FEF-2FF3-5ED1-C9EA-E9398DA79394}"/>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a:extLst>
              <a:ext uri="{FF2B5EF4-FFF2-40B4-BE49-F238E27FC236}">
                <a16:creationId xmlns:a16="http://schemas.microsoft.com/office/drawing/2014/main" id="{362CFB00-1DAF-9272-D9D7-6E2F8578F12C}"/>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5E2D2A57-C5C5-1210-D5C9-F04410372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35C23DDD-18BE-7F56-F0EE-0753D3C3D8ED}"/>
              </a:ext>
            </a:extLst>
          </p:cNvPr>
          <p:cNvSpPr/>
          <p:nvPr/>
        </p:nvSpPr>
        <p:spPr>
          <a:xfrm>
            <a:off x="562199" y="2370966"/>
            <a:ext cx="5460903" cy="3676368"/>
          </a:xfrm>
          <a:prstGeom prst="rect">
            <a:avLst/>
          </a:prstGeom>
        </p:spPr>
        <p:txBody>
          <a:bodyPr/>
          <a:lstStyle/>
          <a:p>
            <a:pPr lvl="0"/>
            <a:r>
              <a:rPr lang="en-GB" b="1" dirty="0" err="1"/>
              <a:t>Προ-τάξη</a:t>
            </a:r>
            <a:r>
              <a:rPr lang="en-GB" b="1" dirty="0"/>
              <a:t> </a:t>
            </a:r>
            <a:r>
              <a:rPr lang="el-GR" b="1" dirty="0"/>
              <a:t>(Ανεστραμμένη Τάξη)</a:t>
            </a:r>
          </a:p>
          <a:p>
            <a:pPr lvl="0"/>
            <a:r>
              <a:rPr lang="en-GB" dirty="0" err="1"/>
              <a:t>Ανάθεση</a:t>
            </a:r>
            <a:r>
              <a:rPr lang="en-GB" dirty="0"/>
              <a:t> υλικού πολυμέσων, όπως βίντεο-διδασκαλίες ή διαδραστικές ενότητες, ώστε οι μαθητές να τα μελετούν πριν από το μάθημα, επιτρέποντας στο μάθημα να επικεντρωθεί στην πρακτική εξάσκηση και την εφαρμογή.</a:t>
            </a:r>
          </a:p>
          <a:p>
            <a:pPr lvl="0"/>
            <a:endParaRPr lang="en-GB" dirty="0"/>
          </a:p>
          <a:p>
            <a:pPr lvl="0"/>
            <a:r>
              <a:rPr lang="en-GB" sz="1600" i="1" dirty="0"/>
              <a:t>Παράδειγμα: </a:t>
            </a:r>
            <a:r>
              <a:rPr lang="en-GB" sz="1600" dirty="0"/>
              <a:t>Οι μαθητές παρακολουθούν ένα βίντεο με βασικές τεχνικές επεξεργασίας ξύλου πριν από μια προσωπική συνεδρία για την κατασκευή ενός επίπλου.</a:t>
            </a:r>
            <a:endParaRPr lang="en-US" sz="1600" dirty="0"/>
          </a:p>
        </p:txBody>
      </p:sp>
      <p:pic>
        <p:nvPicPr>
          <p:cNvPr id="8" name="Picture 7" descr="A person sitting at a desk with her hand on her chin&#10;&#10;Description automatically generated">
            <a:extLst>
              <a:ext uri="{FF2B5EF4-FFF2-40B4-BE49-F238E27FC236}">
                <a16:creationId xmlns:a16="http://schemas.microsoft.com/office/drawing/2014/main" id="{4699A076-127A-7AE4-7593-095A0B394AA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096000" y="2021753"/>
            <a:ext cx="5447432" cy="3631919"/>
          </a:xfrm>
          <a:prstGeom prst="rect">
            <a:avLst/>
          </a:prstGeom>
          <a:ln>
            <a:noFill/>
          </a:ln>
          <a:effectLst>
            <a:softEdge rad="112500"/>
          </a:effectLst>
        </p:spPr>
      </p:pic>
      <p:sp>
        <p:nvSpPr>
          <p:cNvPr id="7" name="TextBox 13">
            <a:extLst>
              <a:ext uri="{FF2B5EF4-FFF2-40B4-BE49-F238E27FC236}">
                <a16:creationId xmlns:a16="http://schemas.microsoft.com/office/drawing/2014/main" id="{7BB584E8-388F-D8FA-7766-7DF770F318AB}"/>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26961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Ενσωμάτωση πολυμέσων στο υλικό πριν την τάξη</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7">
            <a:extLst>
              <a:ext uri="{FF2B5EF4-FFF2-40B4-BE49-F238E27FC236}">
                <a16:creationId xmlns:a16="http://schemas.microsoft.com/office/drawing/2014/main" id="{C6ACF9A9-03AB-7E6D-B3CE-B858FD98199F}"/>
              </a:ext>
            </a:extLst>
          </p:cNvPr>
          <p:cNvGraphicFramePr/>
          <p:nvPr>
            <p:extLst>
              <p:ext uri="{D42A27DB-BD31-4B8C-83A1-F6EECF244321}">
                <p14:modId xmlns:p14="http://schemas.microsoft.com/office/powerpoint/2010/main" val="1384182261"/>
              </p:ext>
            </p:extLst>
          </p:nvPr>
        </p:nvGraphicFramePr>
        <p:xfrm>
          <a:off x="897790" y="1994924"/>
          <a:ext cx="9807690" cy="38108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1FEF2801-A989-A23F-0BC8-C254EF6CAA60}"/>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20845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02F9F-7C33-C74C-F95D-E7F677AC908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39E5564-7E99-36E5-EDBF-CA38D9BAC47B}"/>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6E3F6FDA-E627-97D0-2885-556D0EC53790}"/>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54660DF1-B3BB-DDF8-59C7-C84534BDA37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CD4C4F56-D546-8F04-B194-FA31A204DB0D}"/>
              </a:ext>
            </a:extLst>
          </p:cNvPr>
          <p:cNvSpPr txBox="1"/>
          <p:nvPr/>
        </p:nvSpPr>
        <p:spPr>
          <a:xfrm>
            <a:off x="529238" y="517596"/>
            <a:ext cx="9722581" cy="2031325"/>
          </a:xfrm>
          <a:prstGeom prst="rect">
            <a:avLst/>
          </a:prstGeom>
        </p:spPr>
        <p:txBody>
          <a:bodyPr wrap="square" lIns="0" tIns="0" rIns="0" bIns="0" rtlCol="0" anchor="t">
            <a:spAutoFit/>
          </a:bodyPr>
          <a:lstStyle/>
          <a:p>
            <a:pPr rtl="0">
              <a:spcBef>
                <a:spcPts val="0"/>
              </a:spcBef>
              <a:spcAft>
                <a:spcPts val="0"/>
              </a:spcAft>
            </a:pPr>
            <a:r>
              <a:rPr lang="en-US" sz="4400" b="1" i="0" u="none" strike="noStrike" dirty="0">
                <a:solidFill>
                  <a:srgbClr val="033C5B"/>
                </a:solidFill>
                <a:effectLst/>
                <a:latin typeface="Arial" panose="020B0604020202020204" pitchFamily="34" charset="0"/>
              </a:rPr>
              <a:t>Ενσωμάτωση των πολυμέσων σε διάφορα στάδια στη μάθηση της ΕΕΚ</a:t>
            </a:r>
            <a:endParaRPr lang="en-US" sz="4400" b="1" spc="-46" dirty="0">
              <a:solidFill>
                <a:srgbClr val="033C5B"/>
              </a:solidFill>
              <a:latin typeface="HK Grotesk Bold"/>
            </a:endParaRPr>
          </a:p>
        </p:txBody>
      </p:sp>
      <p:grpSp>
        <p:nvGrpSpPr>
          <p:cNvPr id="9" name="Group 9">
            <a:extLst>
              <a:ext uri="{FF2B5EF4-FFF2-40B4-BE49-F238E27FC236}">
                <a16:creationId xmlns:a16="http://schemas.microsoft.com/office/drawing/2014/main" id="{C4117B5E-C9C6-842F-A8AE-761BF9B08EE8}"/>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58293A36-EC8A-64DA-5B1E-2E138BBC172E}"/>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FC9CAA87-64F7-D387-2A0F-28BEE890487E}"/>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A002B974-A92A-7CFF-B2AC-54506194FF60}"/>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a:extLst>
              <a:ext uri="{FF2B5EF4-FFF2-40B4-BE49-F238E27FC236}">
                <a16:creationId xmlns:a16="http://schemas.microsoft.com/office/drawing/2014/main" id="{02450175-59DA-7972-AD54-FFE14193FA13}"/>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D0B9FE95-CA3E-BC15-60DA-772580281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12A9F059-5380-EF35-EAB1-E433C9504B12}"/>
              </a:ext>
            </a:extLst>
          </p:cNvPr>
          <p:cNvSpPr/>
          <p:nvPr/>
        </p:nvSpPr>
        <p:spPr>
          <a:xfrm>
            <a:off x="529237" y="2445647"/>
            <a:ext cx="5860611" cy="3676368"/>
          </a:xfrm>
          <a:prstGeom prst="rect">
            <a:avLst/>
          </a:prstGeom>
        </p:spPr>
        <p:txBody>
          <a:bodyPr/>
          <a:lstStyle/>
          <a:p>
            <a:pPr lvl="0"/>
            <a:r>
              <a:rPr lang="en-GB" b="1" dirty="0"/>
              <a:t>Εντός της τάξης (πρακτική εφαρμογή)</a:t>
            </a:r>
          </a:p>
          <a:p>
            <a:pPr marL="342900" lvl="0" indent="-342900">
              <a:buFont typeface="Wingdings" panose="05000000000000000000" pitchFamily="2" charset="2"/>
              <a:buChar char="Ø"/>
            </a:pPr>
            <a:r>
              <a:rPr lang="en-GB" dirty="0"/>
              <a:t>Χρησιμοποιήστε πολυμέσα για να υποστηρίξετε τις επιδείξεις στην τάξη και την πρακτική εξάσκηση. Τα διαδραστικά κουίζ ή τα οπτικά βοηθήματα μπορούν να ενισχύσουν τη μάθηση κατά τη διάρκεια των πρακτικών συνεδριών.</a:t>
            </a:r>
          </a:p>
          <a:p>
            <a:pPr marL="342900" lvl="0" indent="-342900">
              <a:buFont typeface="Wingdings" panose="05000000000000000000" pitchFamily="2" charset="2"/>
              <a:buChar char="Ø"/>
            </a:pPr>
            <a:endParaRPr lang="en-GB" dirty="0"/>
          </a:p>
          <a:p>
            <a:pPr lvl="0"/>
            <a:r>
              <a:rPr lang="en-GB" sz="1600" i="1" dirty="0"/>
              <a:t>Παράδειγμα</a:t>
            </a:r>
            <a:r>
              <a:rPr lang="en-GB" sz="1600" dirty="0"/>
              <a:t>: Κατά τη διάρκεια μιας εργαστηριακής συνεδρίας, ο εκπαιδευτής μπορεί να χρησιμοποιήσει έναν βιντεοσκοπημένο οδηγό βήμα προς βήμα για να βοηθήσει τους σπουδαστές να παρακολουθούν κατά την εκτέλεση των εργασιών.</a:t>
            </a:r>
            <a:endParaRPr lang="en-US" sz="1600" dirty="0"/>
          </a:p>
        </p:txBody>
      </p:sp>
      <p:pic>
        <p:nvPicPr>
          <p:cNvPr id="8" name="Picture 7" descr="A group of people in a classroom&#10;&#10;Description automatically generated">
            <a:extLst>
              <a:ext uri="{FF2B5EF4-FFF2-40B4-BE49-F238E27FC236}">
                <a16:creationId xmlns:a16="http://schemas.microsoft.com/office/drawing/2014/main" id="{A2DDCF1D-0829-40C7-F2AA-8BAC2E1CEB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7095" y="2086081"/>
            <a:ext cx="5377817" cy="3585211"/>
          </a:xfrm>
          <a:prstGeom prst="rect">
            <a:avLst/>
          </a:prstGeom>
          <a:ln>
            <a:noFill/>
          </a:ln>
          <a:effectLst>
            <a:softEdge rad="112500"/>
          </a:effectLst>
        </p:spPr>
      </p:pic>
      <p:sp>
        <p:nvSpPr>
          <p:cNvPr id="17" name="TextBox 16">
            <a:extLst>
              <a:ext uri="{FF2B5EF4-FFF2-40B4-BE49-F238E27FC236}">
                <a16:creationId xmlns:a16="http://schemas.microsoft.com/office/drawing/2014/main" id="{F357A26D-C55E-0731-A17F-14EBC74C5A94}"/>
              </a:ext>
            </a:extLst>
          </p:cNvPr>
          <p:cNvSpPr txBox="1"/>
          <p:nvPr/>
        </p:nvSpPr>
        <p:spPr>
          <a:xfrm>
            <a:off x="6389849" y="5639530"/>
            <a:ext cx="6096912" cy="261610"/>
          </a:xfrm>
          <a:prstGeom prst="rect">
            <a:avLst/>
          </a:prstGeom>
          <a:noFill/>
        </p:spPr>
        <p:txBody>
          <a:bodyPr wrap="square">
            <a:spAutoFit/>
          </a:bodyPr>
          <a:lstStyle/>
          <a:p>
            <a:r>
              <a:rPr lang="en-GB" sz="1100" dirty="0"/>
              <a:t>Πηγή: </a:t>
            </a:r>
            <a:r>
              <a:rPr lang="en-BE" sz="1100" dirty="0">
                <a:hlinkClick r:id="rId6"/>
              </a:rPr>
              <a:t>https:</a:t>
            </a:r>
            <a:r>
              <a:rPr lang="en-GB" sz="1100" dirty="0"/>
              <a:t>//finestfuture.org/start-studies/vocational-program/ </a:t>
            </a:r>
            <a:endParaRPr lang="en-BE" sz="1100" dirty="0"/>
          </a:p>
        </p:txBody>
      </p:sp>
      <p:sp>
        <p:nvSpPr>
          <p:cNvPr id="7" name="TextBox 13">
            <a:extLst>
              <a:ext uri="{FF2B5EF4-FFF2-40B4-BE49-F238E27FC236}">
                <a16:creationId xmlns:a16="http://schemas.microsoft.com/office/drawing/2014/main" id="{51578D12-F661-F934-C31B-9A5E31A26657}"/>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72246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512" y="318990"/>
            <a:ext cx="5901813" cy="654025"/>
          </a:xfrm>
          <a:prstGeom prst="rect">
            <a:avLst/>
          </a:prstGeom>
        </p:spPr>
        <p:txBody>
          <a:bodyPr wrap="square" lIns="0" tIns="0" rIns="0" bIns="0" rtlCol="0" anchor="t">
            <a:spAutoFit/>
          </a:bodyPr>
          <a:lstStyle/>
          <a:p>
            <a:pPr marL="0" marR="0" lvl="0" indent="0" algn="ctr" defTabSz="914400" rtl="0" eaLnBrk="1" fontAlgn="auto" latinLnBrk="0" hangingPunct="1">
              <a:lnSpc>
                <a:spcPts val="5133"/>
              </a:lnSpc>
              <a:spcBef>
                <a:spcPts val="0"/>
              </a:spcBef>
              <a:spcAft>
                <a:spcPts val="0"/>
              </a:spcAft>
              <a:buClrTx/>
              <a:buSzTx/>
              <a:buFontTx/>
              <a:buNone/>
              <a:tabLst/>
              <a:defRPr/>
            </a:pPr>
            <a:r>
              <a:rPr kumimoji="0" lang="en-US" sz="4666" b="0" i="0" u="none" strike="noStrike" kern="1200" cap="none" spc="-46" normalizeH="0" baseline="0" noProof="0" dirty="0">
                <a:ln>
                  <a:noFill/>
                </a:ln>
                <a:solidFill>
                  <a:srgbClr val="033C5B"/>
                </a:solidFill>
                <a:effectLst/>
                <a:uLnTx/>
                <a:uFillTx/>
                <a:latin typeface="HK Grotesk" panose="020B0604020202020204" charset="0"/>
                <a:ea typeface="+mn-ea"/>
                <a:cs typeface="+mn-cs"/>
              </a:rPr>
              <a:t>Μαθησιακοί στόχοι</a:t>
            </a:r>
          </a:p>
        </p:txBody>
      </p:sp>
      <p:sp>
        <p:nvSpPr>
          <p:cNvPr id="3" name="TextBox 3"/>
          <p:cNvSpPr txBox="1"/>
          <p:nvPr/>
        </p:nvSpPr>
        <p:spPr>
          <a:xfrm>
            <a:off x="125779" y="1186557"/>
            <a:ext cx="5901813" cy="5155257"/>
          </a:xfrm>
          <a:prstGeom prst="rect">
            <a:avLst/>
          </a:prstGeom>
        </p:spPr>
        <p:txBody>
          <a:bodyPr wrap="square" lIns="0" tIns="0" rIns="0" bIns="0" rtlCol="0" anchor="t">
            <a:spAutoFit/>
          </a:bodyPr>
          <a:lstStyle/>
          <a:p>
            <a:pPr marL="201516" marR="0" lvl="1" indent="0" defTabSz="914400" rtl="0" eaLnBrk="1" fontAlgn="auto" latinLnBrk="0" hangingPunct="1">
              <a:lnSpc>
                <a:spcPts val="2613"/>
              </a:lnSpc>
              <a:spcBef>
                <a:spcPts val="0"/>
              </a:spcBef>
              <a:spcAft>
                <a:spcPts val="0"/>
              </a:spcAft>
              <a:buClrTx/>
              <a:buSzTx/>
              <a:buFontTx/>
              <a:buNone/>
              <a:tabLst/>
              <a:defRPr/>
            </a:pPr>
            <a:r>
              <a:rPr kumimoji="0" lang="en-GB" sz="1800" i="0" u="none" strike="noStrike" kern="1200" cap="none" spc="0" normalizeH="0" baseline="0" noProof="0" dirty="0">
                <a:ln>
                  <a:noFill/>
                </a:ln>
                <a:solidFill>
                  <a:srgbClr val="121212"/>
                </a:solidFill>
                <a:effectLst/>
                <a:uLnTx/>
                <a:uFillTx/>
                <a:latin typeface="HK Grotesk" panose="020B0604020202020204" charset="0"/>
              </a:rPr>
              <a:t>Στο τέλος αυτής της ενότητας, οι συμμετέχοντες θα εί</a:t>
            </a:r>
            <a:r>
              <a:rPr kumimoji="0" lang="el-GR" sz="1800" i="0" u="none" strike="noStrike" kern="1200" cap="none" spc="0" normalizeH="0" baseline="0" noProof="0" dirty="0" err="1">
                <a:ln>
                  <a:noFill/>
                </a:ln>
                <a:solidFill>
                  <a:srgbClr val="121212"/>
                </a:solidFill>
                <a:effectLst/>
                <a:uLnTx/>
                <a:uFillTx/>
                <a:latin typeface="HK Grotesk" panose="020B0604020202020204" charset="0"/>
              </a:rPr>
              <a:t>στε</a:t>
            </a:r>
            <a:r>
              <a:rPr kumimoji="0" lang="en-GB" sz="1800" i="0" u="none" strike="noStrike" kern="1200" cap="none" spc="0" normalizeH="0" baseline="0" noProof="0" dirty="0">
                <a:ln>
                  <a:noFill/>
                </a:ln>
                <a:solidFill>
                  <a:srgbClr val="121212"/>
                </a:solidFill>
                <a:effectLst/>
                <a:uLnTx/>
                <a:uFillTx/>
                <a:latin typeface="HK Grotesk" panose="020B0604020202020204" charset="0"/>
              </a:rPr>
              <a:t> σε θέση να:</a:t>
            </a:r>
          </a:p>
          <a:p>
            <a:pPr marL="201516" marR="0" lvl="1" indent="0" defTabSz="914400" rtl="0" eaLnBrk="1" fontAlgn="auto" latinLnBrk="0" hangingPunct="1">
              <a:lnSpc>
                <a:spcPts val="2613"/>
              </a:lnSpc>
              <a:spcBef>
                <a:spcPts val="0"/>
              </a:spcBef>
              <a:spcAft>
                <a:spcPts val="0"/>
              </a:spcAft>
              <a:buClrTx/>
              <a:buSzTx/>
              <a:buFontTx/>
              <a:buNone/>
              <a:tabLst/>
              <a:defRPr/>
            </a:pPr>
            <a:endParaRPr kumimoji="0" lang="en-US" sz="1800" i="0" u="none" strike="noStrike" kern="1200" cap="none" spc="0" normalizeH="0" baseline="0" noProof="0" dirty="0">
              <a:ln>
                <a:noFill/>
              </a:ln>
              <a:solidFill>
                <a:srgbClr val="121212"/>
              </a:solidFill>
              <a:effectLst/>
              <a:uLnTx/>
              <a:uFillTx/>
              <a:latin typeface="HK Grotesk" panose="020B0604020202020204" charset="0"/>
            </a:endParaRPr>
          </a:p>
          <a:p>
            <a:pPr marL="285750" indent="-285750" rtl="0">
              <a:spcBef>
                <a:spcPts val="0"/>
              </a:spcBef>
              <a:spcAft>
                <a:spcPts val="0"/>
              </a:spcAft>
              <a:buFont typeface="Arial" panose="020B0604020202020204" pitchFamily="34" charset="0"/>
              <a:buChar char="•"/>
            </a:pPr>
            <a:r>
              <a:rPr lang="en-GB" sz="1800" i="0" u="none" strike="noStrike" dirty="0">
                <a:solidFill>
                  <a:srgbClr val="121212"/>
                </a:solidFill>
                <a:effectLst/>
                <a:latin typeface="HK Grotesk" panose="020B0604020202020204" charset="0"/>
              </a:rPr>
              <a:t>Κατα</a:t>
            </a:r>
            <a:r>
              <a:rPr lang="en-GB" sz="1800" i="0" u="none" strike="noStrike" dirty="0" err="1">
                <a:solidFill>
                  <a:srgbClr val="121212"/>
                </a:solidFill>
                <a:effectLst/>
                <a:latin typeface="HK Grotesk" panose="020B0604020202020204" charset="0"/>
              </a:rPr>
              <a:t>νοήσ</a:t>
            </a:r>
            <a:r>
              <a:rPr lang="el-GR" sz="1800" i="0" u="none" strike="noStrike" dirty="0">
                <a:solidFill>
                  <a:srgbClr val="121212"/>
                </a:solidFill>
                <a:effectLst/>
                <a:latin typeface="HK Grotesk" panose="020B0604020202020204" charset="0"/>
              </a:rPr>
              <a:t>ε</a:t>
            </a:r>
            <a:r>
              <a:rPr lang="en-GB" sz="1800" i="0" u="none" strike="noStrike" dirty="0" err="1">
                <a:solidFill>
                  <a:srgbClr val="121212"/>
                </a:solidFill>
                <a:effectLst/>
                <a:latin typeface="HK Grotesk" panose="020B0604020202020204" charset="0"/>
              </a:rPr>
              <a:t>τε</a:t>
            </a:r>
            <a:r>
              <a:rPr lang="en-GB" sz="1800" i="0" u="none" strike="noStrike" dirty="0">
                <a:solidFill>
                  <a:srgbClr val="121212"/>
                </a:solidFill>
                <a:effectLst/>
                <a:latin typeface="HK Grotesk" panose="020B0604020202020204" charset="0"/>
              </a:rPr>
              <a:t> τη σημασία των πολυμέσων στην τάξη της ΕΕΚ με εναλλασσόμενη διδασκαλία.</a:t>
            </a:r>
          </a:p>
          <a:p>
            <a:pPr marL="285750" indent="-285750" rtl="0">
              <a:spcBef>
                <a:spcPts val="0"/>
              </a:spcBef>
              <a:spcAft>
                <a:spcPts val="0"/>
              </a:spcAft>
              <a:buFont typeface="Arial" panose="020B0604020202020204" pitchFamily="34" charset="0"/>
              <a:buChar char="•"/>
            </a:pPr>
            <a:r>
              <a:rPr lang="en-GB" sz="1800" i="0" u="none" strike="noStrike" dirty="0" err="1">
                <a:solidFill>
                  <a:srgbClr val="121212"/>
                </a:solidFill>
                <a:effectLst/>
                <a:latin typeface="HK Grotesk" panose="020B0604020202020204" charset="0"/>
              </a:rPr>
              <a:t>Προσδιορ</a:t>
            </a:r>
            <a:r>
              <a:rPr lang="el-GR" sz="1800" i="0" u="none" strike="noStrike" dirty="0" err="1">
                <a:solidFill>
                  <a:srgbClr val="121212"/>
                </a:solidFill>
                <a:effectLst/>
                <a:latin typeface="HK Grotesk" panose="020B0604020202020204" charset="0"/>
              </a:rPr>
              <a:t>ίσετε</a:t>
            </a:r>
            <a:r>
              <a:rPr lang="en-GB" sz="1800" i="0" u="none" strike="noStrike" dirty="0">
                <a:solidFill>
                  <a:srgbClr val="121212"/>
                </a:solidFill>
                <a:effectLst/>
                <a:latin typeface="HK Grotesk" panose="020B0604020202020204" charset="0"/>
              </a:rPr>
              <a:t> και </a:t>
            </a:r>
            <a:r>
              <a:rPr lang="en-GB" sz="1800" i="0" u="none" strike="noStrike" dirty="0" err="1">
                <a:solidFill>
                  <a:srgbClr val="121212"/>
                </a:solidFill>
                <a:effectLst/>
                <a:latin typeface="HK Grotesk" panose="020B0604020202020204" charset="0"/>
              </a:rPr>
              <a:t>εφ</a:t>
            </a:r>
            <a:r>
              <a:rPr lang="en-GB" sz="1800" i="0" u="none" strike="noStrike" dirty="0">
                <a:solidFill>
                  <a:srgbClr val="121212"/>
                </a:solidFill>
                <a:effectLst/>
                <a:latin typeface="HK Grotesk" panose="020B0604020202020204" charset="0"/>
              </a:rPr>
              <a:t>αρμ</a:t>
            </a:r>
            <a:r>
              <a:rPr lang="el-GR" sz="1800" i="0" u="none" strike="noStrike" dirty="0" err="1">
                <a:solidFill>
                  <a:srgbClr val="121212"/>
                </a:solidFill>
                <a:effectLst/>
                <a:latin typeface="HK Grotesk" panose="020B0604020202020204" charset="0"/>
              </a:rPr>
              <a:t>όσετε</a:t>
            </a:r>
            <a:r>
              <a:rPr lang="en-GB" sz="1800" i="0" u="none" strike="noStrike" dirty="0">
                <a:solidFill>
                  <a:srgbClr val="121212"/>
                </a:solidFill>
                <a:effectLst/>
                <a:latin typeface="HK Grotesk" panose="020B0604020202020204" charset="0"/>
              </a:rPr>
              <a:t> </a:t>
            </a:r>
            <a:r>
              <a:rPr lang="en-GB" sz="1800" i="0" u="none" strike="noStrike" dirty="0" err="1">
                <a:solidFill>
                  <a:srgbClr val="121212"/>
                </a:solidFill>
                <a:effectLst/>
                <a:latin typeface="HK Grotesk" panose="020B0604020202020204" charset="0"/>
              </a:rPr>
              <a:t>εργ</a:t>
            </a:r>
            <a:r>
              <a:rPr lang="en-GB" sz="1800" i="0" u="none" strike="noStrike" dirty="0">
                <a:solidFill>
                  <a:srgbClr val="121212"/>
                </a:solidFill>
                <a:effectLst/>
                <a:latin typeface="HK Grotesk" panose="020B0604020202020204" charset="0"/>
              </a:rPr>
              <a:t>αλεί</a:t>
            </a:r>
            <a:r>
              <a:rPr lang="el-GR" sz="1800" i="0" u="none" strike="noStrike" dirty="0">
                <a:solidFill>
                  <a:srgbClr val="121212"/>
                </a:solidFill>
                <a:effectLst/>
                <a:latin typeface="HK Grotesk" panose="020B0604020202020204" charset="0"/>
              </a:rPr>
              <a:t>α </a:t>
            </a:r>
            <a:r>
              <a:rPr lang="en-GB" sz="1800" i="0" u="none" strike="noStrike" dirty="0" err="1">
                <a:solidFill>
                  <a:srgbClr val="121212"/>
                </a:solidFill>
                <a:effectLst/>
                <a:latin typeface="HK Grotesk" panose="020B0604020202020204" charset="0"/>
              </a:rPr>
              <a:t>γι</a:t>
            </a:r>
            <a:r>
              <a:rPr lang="en-GB" sz="1800" i="0" u="none" strike="noStrike" dirty="0">
                <a:solidFill>
                  <a:srgbClr val="121212"/>
                </a:solidFill>
                <a:effectLst/>
                <a:latin typeface="HK Grotesk" panose="020B0604020202020204" charset="0"/>
              </a:rPr>
              <a:t>α τη δημιουργία υψηλής ποιότητας ήχου, βίντεο και διαδραστικού περιεχομένου.</a:t>
            </a:r>
          </a:p>
          <a:p>
            <a:pPr marL="285750" indent="-285750" rtl="0">
              <a:spcBef>
                <a:spcPts val="0"/>
              </a:spcBef>
              <a:spcAft>
                <a:spcPts val="0"/>
              </a:spcAft>
              <a:buFont typeface="Arial" panose="020B0604020202020204" pitchFamily="34" charset="0"/>
              <a:buChar char="•"/>
            </a:pPr>
            <a:r>
              <a:rPr lang="en-GB" sz="1800" i="0" u="none" strike="noStrike" dirty="0" err="1">
                <a:solidFill>
                  <a:srgbClr val="121212"/>
                </a:solidFill>
                <a:effectLst/>
                <a:latin typeface="HK Grotesk" panose="020B0604020202020204" charset="0"/>
              </a:rPr>
              <a:t>Χρησιμο</a:t>
            </a:r>
            <a:r>
              <a:rPr lang="en-GB" sz="1800" i="0" u="none" strike="noStrike" dirty="0">
                <a:solidFill>
                  <a:srgbClr val="121212"/>
                </a:solidFill>
                <a:effectLst/>
                <a:latin typeface="HK Grotesk" panose="020B0604020202020204" charset="0"/>
              </a:rPr>
              <a:t>ποιήσ</a:t>
            </a:r>
            <a:r>
              <a:rPr lang="el-GR" sz="1800" i="0" u="none" strike="noStrike" dirty="0">
                <a:solidFill>
                  <a:srgbClr val="121212"/>
                </a:solidFill>
                <a:effectLst/>
                <a:latin typeface="HK Grotesk" panose="020B0604020202020204" charset="0"/>
              </a:rPr>
              <a:t>ε</a:t>
            </a:r>
            <a:r>
              <a:rPr lang="en-GB" sz="1800" i="0" u="none" strike="noStrike" dirty="0" err="1">
                <a:solidFill>
                  <a:srgbClr val="121212"/>
                </a:solidFill>
                <a:effectLst/>
                <a:latin typeface="HK Grotesk" panose="020B0604020202020204" charset="0"/>
              </a:rPr>
              <a:t>τε</a:t>
            </a:r>
            <a:r>
              <a:rPr lang="en-GB" sz="1800" i="0" u="none" strike="noStrike" dirty="0">
                <a:solidFill>
                  <a:srgbClr val="121212"/>
                </a:solidFill>
                <a:effectLst/>
                <a:latin typeface="HK Grotesk" panose="020B0604020202020204" charset="0"/>
              </a:rPr>
              <a:t> τη συγγραφή σεναρίων, το storyboarding και τις αρχές σχεδιασμού για να δημιουργήσετε ελκυστικό και προσβάσιμο υλικό ΕΕΚ.</a:t>
            </a:r>
          </a:p>
          <a:p>
            <a:pPr marL="285750" indent="-285750" rtl="0">
              <a:spcBef>
                <a:spcPts val="0"/>
              </a:spcBef>
              <a:spcAft>
                <a:spcPts val="0"/>
              </a:spcAft>
              <a:buFont typeface="Arial" panose="020B0604020202020204" pitchFamily="34" charset="0"/>
              <a:buChar char="•"/>
            </a:pPr>
            <a:r>
              <a:rPr lang="en-GB" sz="1800" i="0" u="none" strike="noStrike" dirty="0" err="1">
                <a:solidFill>
                  <a:srgbClr val="121212"/>
                </a:solidFill>
                <a:effectLst/>
                <a:latin typeface="HK Grotesk" panose="020B0604020202020204" charset="0"/>
              </a:rPr>
              <a:t>Διερε</a:t>
            </a:r>
            <a:r>
              <a:rPr lang="el-GR" sz="1800" i="0" u="none" strike="noStrike" dirty="0" err="1">
                <a:solidFill>
                  <a:srgbClr val="121212"/>
                </a:solidFill>
                <a:effectLst/>
                <a:latin typeface="HK Grotesk" panose="020B0604020202020204" charset="0"/>
              </a:rPr>
              <a:t>υνήσετε</a:t>
            </a:r>
            <a:r>
              <a:rPr lang="en-GB" sz="1800" i="0" u="none" strike="noStrike" dirty="0">
                <a:solidFill>
                  <a:srgbClr val="121212"/>
                </a:solidFill>
                <a:effectLst/>
                <a:latin typeface="HK Grotesk" panose="020B0604020202020204" charset="0"/>
              </a:rPr>
              <a:t> </a:t>
            </a:r>
            <a:r>
              <a:rPr lang="en-GB" sz="1800" i="0" u="none" strike="noStrike" dirty="0" err="1">
                <a:solidFill>
                  <a:srgbClr val="121212"/>
                </a:solidFill>
                <a:effectLst/>
                <a:latin typeface="HK Grotesk" panose="020B0604020202020204" charset="0"/>
              </a:rPr>
              <a:t>τεχνικ</a:t>
            </a:r>
            <a:r>
              <a:rPr lang="el-GR" sz="1800" i="0" u="none" strike="noStrike" dirty="0" err="1">
                <a:solidFill>
                  <a:srgbClr val="121212"/>
                </a:solidFill>
                <a:effectLst/>
                <a:latin typeface="HK Grotesk" panose="020B0604020202020204" charset="0"/>
              </a:rPr>
              <a:t>ές</a:t>
            </a:r>
            <a:r>
              <a:rPr lang="en-GB" sz="1800" i="0" u="none" strike="noStrike" dirty="0">
                <a:solidFill>
                  <a:srgbClr val="121212"/>
                </a:solidFill>
                <a:effectLst/>
                <a:latin typeface="HK Grotesk" panose="020B0604020202020204" charset="0"/>
              </a:rPr>
              <a:t> για την ενδυνάμωση των σπουδαστών ΕΕΚ στη δημιουργία περιεχομένου πολυμέσων.</a:t>
            </a:r>
            <a:br>
              <a:rPr lang="en-US" dirty="0">
                <a:effectLst/>
                <a:latin typeface="HK Grotesk" panose="020B0604020202020204" charset="0"/>
              </a:rPr>
            </a:br>
            <a:br>
              <a:rPr lang="en-US" dirty="0">
                <a:effectLst/>
                <a:latin typeface="HK Grotesk" panose="020B0604020202020204" charset="0"/>
              </a:rPr>
            </a:br>
            <a:br>
              <a:rPr lang="en-US" dirty="0">
                <a:effectLst/>
                <a:latin typeface="HK Grotesk" panose="020B0604020202020204" charset="0"/>
              </a:rPr>
            </a:br>
            <a:br>
              <a:rPr lang="en-US" dirty="0">
                <a:latin typeface="HK Grotesk" panose="020B0604020202020204" charset="0"/>
              </a:rPr>
            </a:br>
            <a:endParaRPr kumimoji="0" lang="en-US" sz="1800" i="0" u="none" strike="noStrike" kern="1200" cap="none" spc="0" normalizeH="0" baseline="0" noProof="0" dirty="0">
              <a:ln>
                <a:noFill/>
              </a:ln>
              <a:solidFill>
                <a:srgbClr val="121212"/>
              </a:solidFill>
              <a:effectLst/>
              <a:uLnTx/>
              <a:uFillTx/>
              <a:latin typeface="HK Grotesk" panose="020B0604020202020204" charset="0"/>
            </a:endParaRPr>
          </a:p>
        </p:txBody>
      </p:sp>
      <p:sp>
        <p:nvSpPr>
          <p:cNvPr id="4" name="AutoShape 4"/>
          <p:cNvSpPr/>
          <p:nvPr/>
        </p:nvSpPr>
        <p:spPr>
          <a:xfrm>
            <a:off x="6362700" y="2522661"/>
            <a:ext cx="6096000" cy="4335339"/>
          </a:xfrm>
          <a:prstGeom prst="rect">
            <a:avLst/>
          </a:prstGeom>
          <a:solidFill>
            <a:srgbClr val="FB870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6362700" y="0"/>
            <a:ext cx="6096000" cy="3429000"/>
          </a:xfrm>
          <a:prstGeom prst="rect">
            <a:avLst/>
          </a:prstGeom>
          <a:solidFill>
            <a:srgbClr val="0532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5400000">
            <a:off x="6362700" y="5135276"/>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5400000">
            <a:off x="10469276" y="0"/>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7495560" y="1505988"/>
            <a:ext cx="3296881" cy="3846024"/>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257173" y="552570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916168" y="6069577"/>
            <a:ext cx="1727259" cy="46636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2848" y="6175773"/>
            <a:ext cx="698413" cy="253968"/>
          </a:xfrm>
          <a:prstGeom prst="rect">
            <a:avLst/>
          </a:prstGeom>
        </p:spPr>
      </p:pic>
      <p:sp>
        <p:nvSpPr>
          <p:cNvPr id="13" name="TextBox 12">
            <a:extLst>
              <a:ext uri="{FF2B5EF4-FFF2-40B4-BE49-F238E27FC236}">
                <a16:creationId xmlns:a16="http://schemas.microsoft.com/office/drawing/2014/main" id="{A36CAE0E-1130-D60A-45F9-2EBEF3FBCC20}"/>
              </a:ext>
            </a:extLst>
          </p:cNvPr>
          <p:cNvSpPr txBox="1"/>
          <p:nvPr/>
        </p:nvSpPr>
        <p:spPr>
          <a:xfrm>
            <a:off x="3043989" y="3545123"/>
            <a:ext cx="6280484" cy="369332"/>
          </a:xfrm>
          <a:prstGeom prst="rect">
            <a:avLst/>
          </a:prstGeom>
          <a:noFill/>
        </p:spPr>
        <p:txBody>
          <a:bodyPr wrap="square">
            <a:spAutoFit/>
          </a:bodyPr>
          <a:lstStyle/>
          <a:p>
            <a:r>
              <a:rPr lang="en-BE" b="0" dirty="0">
                <a:effectLst/>
              </a:rPr>
              <a:t> </a:t>
            </a:r>
            <a:endParaRPr lang="en-B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Πολυμέσα στην τάξη</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7" name="TextBox 16">
            <a:extLst>
              <a:ext uri="{FF2B5EF4-FFF2-40B4-BE49-F238E27FC236}">
                <a16:creationId xmlns:a16="http://schemas.microsoft.com/office/drawing/2014/main" id="{15E935CE-4BCE-391E-A103-BA395E6B8916}"/>
              </a:ext>
            </a:extLst>
          </p:cNvPr>
          <p:cNvSpPr txBox="1"/>
          <p:nvPr/>
        </p:nvSpPr>
        <p:spPr>
          <a:xfrm>
            <a:off x="463705" y="2273823"/>
            <a:ext cx="8771240" cy="369332"/>
          </a:xfrm>
          <a:prstGeom prst="rect">
            <a:avLst/>
          </a:prstGeom>
          <a:noFill/>
        </p:spPr>
        <p:txBody>
          <a:bodyPr wrap="square">
            <a:spAutoFit/>
          </a:bodyPr>
          <a:lstStyle/>
          <a:p>
            <a:pPr rtl="0">
              <a:spcBef>
                <a:spcPts val="0"/>
              </a:spcBef>
              <a:spcAft>
                <a:spcPts val="0"/>
              </a:spcAft>
            </a:pPr>
            <a:endParaRPr lang="en-US" b="0" dirty="0">
              <a:effectLst/>
            </a:endParaRPr>
          </a:p>
        </p:txBody>
      </p:sp>
      <p:graphicFrame>
        <p:nvGraphicFramePr>
          <p:cNvPr id="20" name="TextBox 17">
            <a:extLst>
              <a:ext uri="{FF2B5EF4-FFF2-40B4-BE49-F238E27FC236}">
                <a16:creationId xmlns:a16="http://schemas.microsoft.com/office/drawing/2014/main" id="{55E53973-C25F-07DF-2F0C-2FE2E428B2EB}"/>
              </a:ext>
            </a:extLst>
          </p:cNvPr>
          <p:cNvGraphicFramePr/>
          <p:nvPr>
            <p:extLst>
              <p:ext uri="{D42A27DB-BD31-4B8C-83A1-F6EECF244321}">
                <p14:modId xmlns:p14="http://schemas.microsoft.com/office/powerpoint/2010/main" val="3661929341"/>
              </p:ext>
            </p:extLst>
          </p:nvPr>
        </p:nvGraphicFramePr>
        <p:xfrm>
          <a:off x="1017999" y="1649034"/>
          <a:ext cx="8593192" cy="36937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31F8246C-7C82-0724-E9BC-19F584DB9150}"/>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92572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E9500-4DDF-E52B-4517-8A6E979423B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9A1737D-B5C8-3850-C381-34E566961FB0}"/>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F865C679-B264-E6E1-C188-AD164507D049}"/>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EC560DD5-C16A-C085-C2AE-E5049A8F2E4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54E1035C-CC93-9332-E9E4-73B613549F69}"/>
              </a:ext>
            </a:extLst>
          </p:cNvPr>
          <p:cNvSpPr txBox="1"/>
          <p:nvPr/>
        </p:nvSpPr>
        <p:spPr>
          <a:xfrm>
            <a:off x="529238" y="517596"/>
            <a:ext cx="10359586" cy="1354217"/>
          </a:xfrm>
          <a:prstGeom prst="rect">
            <a:avLst/>
          </a:prstGeom>
        </p:spPr>
        <p:txBody>
          <a:bodyPr wrap="square" lIns="0" tIns="0" rIns="0" bIns="0" rtlCol="0" anchor="t">
            <a:spAutoFit/>
          </a:bodyPr>
          <a:lstStyle/>
          <a:p>
            <a:pPr rtl="0">
              <a:spcBef>
                <a:spcPts val="0"/>
              </a:spcBef>
              <a:spcAft>
                <a:spcPts val="0"/>
              </a:spcAft>
            </a:pPr>
            <a:r>
              <a:rPr lang="en-US" sz="4400" b="1" i="0" u="none" strike="noStrike" dirty="0">
                <a:solidFill>
                  <a:srgbClr val="033C5B"/>
                </a:solidFill>
                <a:effectLst/>
                <a:latin typeface="Arial" panose="020B0604020202020204" pitchFamily="34" charset="0"/>
              </a:rPr>
              <a:t>Ενσωμάτωση των πολυμέσων σε διάφορα στάδια στη μάθηση της ΕΕΚ</a:t>
            </a:r>
            <a:endParaRPr lang="en-US" sz="4400" b="1" spc="-46" dirty="0">
              <a:solidFill>
                <a:srgbClr val="033C5B"/>
              </a:solidFill>
              <a:latin typeface="HK Grotesk Bold"/>
            </a:endParaRPr>
          </a:p>
        </p:txBody>
      </p:sp>
      <p:grpSp>
        <p:nvGrpSpPr>
          <p:cNvPr id="9" name="Group 9">
            <a:extLst>
              <a:ext uri="{FF2B5EF4-FFF2-40B4-BE49-F238E27FC236}">
                <a16:creationId xmlns:a16="http://schemas.microsoft.com/office/drawing/2014/main" id="{89F81ED3-09E8-D25E-6277-16E606509B71}"/>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F5BDDC89-1918-E7E3-1D3F-65F0DCF473BA}"/>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985AF2EC-28E8-C70B-A603-3C69263F7B1D}"/>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2C9E2CA1-1A57-2631-B3F0-B8A4BB7ACDA4}"/>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a:extLst>
              <a:ext uri="{FF2B5EF4-FFF2-40B4-BE49-F238E27FC236}">
                <a16:creationId xmlns:a16="http://schemas.microsoft.com/office/drawing/2014/main" id="{1B57DF7F-C271-0276-2BD2-22D84673BA4A}"/>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7636E390-B784-2F17-D48B-664BB3ADB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7B5A6B3B-1913-BFFE-8DE5-C3CD83964722}"/>
              </a:ext>
            </a:extLst>
          </p:cNvPr>
          <p:cNvSpPr/>
          <p:nvPr/>
        </p:nvSpPr>
        <p:spPr>
          <a:xfrm>
            <a:off x="386825" y="2061571"/>
            <a:ext cx="6069804" cy="3676368"/>
          </a:xfrm>
          <a:prstGeom prst="rect">
            <a:avLst/>
          </a:prstGeom>
        </p:spPr>
        <p:txBody>
          <a:bodyPr/>
          <a:lstStyle/>
          <a:p>
            <a:pPr lvl="0"/>
            <a:r>
              <a:rPr lang="en-GB" b="1" dirty="0"/>
              <a:t>Μετά την τάξη (Ενίσχυση και αναστοχασμός)</a:t>
            </a:r>
          </a:p>
          <a:p>
            <a:pPr marL="342900" lvl="0" indent="-342900">
              <a:buFont typeface="Wingdings" panose="05000000000000000000" pitchFamily="2" charset="2"/>
              <a:buChar char="Ø"/>
            </a:pPr>
            <a:r>
              <a:rPr lang="en-GB" dirty="0"/>
              <a:t>Παροχή πολυμεσικών πόρων για επανάληψη και ενίσχυση. Οι μαγνητοσκοπημένες συνεδρίες, οι προσομοιώσεις και οι ψηφιακοί οδηγοί μελέτης επιτρέπουν στους μαθητές να επανεξετάζουν τις έννοιες μετά το μάθημα.</a:t>
            </a:r>
          </a:p>
          <a:p>
            <a:pPr marL="342900" lvl="0" indent="-342900">
              <a:buFont typeface="Wingdings" panose="05000000000000000000" pitchFamily="2" charset="2"/>
              <a:buChar char="Ø"/>
            </a:pPr>
            <a:endParaRPr lang="en-GB" dirty="0"/>
          </a:p>
          <a:p>
            <a:pPr lvl="0"/>
            <a:r>
              <a:rPr lang="en-GB" sz="1600" i="1" dirty="0"/>
              <a:t>Παράδειγμα</a:t>
            </a:r>
            <a:r>
              <a:rPr lang="en-GB" sz="1600" dirty="0"/>
              <a:t>: Μετά από ένα πρακτικό μάθημα, οι μαθητές μπορούν να έχουν πρόσβαση σε διαδραστικά διαγράμματα για να επανεξετάσουν τα μέρη των μηχανημάτων ή να παρακολουθήσουν μαγνητοσκοπημένες επιδείξεις για να ανανεώσουν τις δεξιότητές τους.</a:t>
            </a:r>
            <a:endParaRPr lang="en-US" sz="1600" dirty="0"/>
          </a:p>
        </p:txBody>
      </p:sp>
      <p:pic>
        <p:nvPicPr>
          <p:cNvPr id="8" name="Picture 7" descr="A person looking at a computer screen&#10;&#10;Description automatically generated">
            <a:extLst>
              <a:ext uri="{FF2B5EF4-FFF2-40B4-BE49-F238E27FC236}">
                <a16:creationId xmlns:a16="http://schemas.microsoft.com/office/drawing/2014/main" id="{2A938379-4AB2-C6A0-2B22-0D0D062D8AD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13893" y="2410242"/>
            <a:ext cx="4560768" cy="3043817"/>
          </a:xfrm>
          <a:prstGeom prst="rect">
            <a:avLst/>
          </a:prstGeom>
          <a:ln>
            <a:noFill/>
          </a:ln>
          <a:effectLst>
            <a:softEdge rad="112500"/>
          </a:effectLst>
        </p:spPr>
      </p:pic>
      <p:sp>
        <p:nvSpPr>
          <p:cNvPr id="7" name="TextBox 13">
            <a:extLst>
              <a:ext uri="{FF2B5EF4-FFF2-40B4-BE49-F238E27FC236}">
                <a16:creationId xmlns:a16="http://schemas.microsoft.com/office/drawing/2014/main" id="{FEA72E52-FBEA-769E-2E3E-233B1BC9A4EE}"/>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865419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0" i="0" u="none" strike="noStrike" dirty="0">
                <a:solidFill>
                  <a:srgbClr val="033C5B"/>
                </a:solidFill>
                <a:effectLst/>
                <a:latin typeface="Arial" panose="020B0604020202020204" pitchFamily="34" charset="0"/>
              </a:rPr>
              <a:t>Ενδυνάμωση των μαθητών με τη δημιουργία βίντεο</a:t>
            </a:r>
            <a:endParaRPr lang="en-US" sz="4666"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9" name="TextBox 16">
            <a:extLst>
              <a:ext uri="{FF2B5EF4-FFF2-40B4-BE49-F238E27FC236}">
                <a16:creationId xmlns:a16="http://schemas.microsoft.com/office/drawing/2014/main" id="{9848CC22-1B82-4089-AF32-5AF9B3DB9D5F}"/>
              </a:ext>
            </a:extLst>
          </p:cNvPr>
          <p:cNvGraphicFramePr/>
          <p:nvPr>
            <p:extLst>
              <p:ext uri="{D42A27DB-BD31-4B8C-83A1-F6EECF244321}">
                <p14:modId xmlns:p14="http://schemas.microsoft.com/office/powerpoint/2010/main" val="4136525922"/>
              </p:ext>
            </p:extLst>
          </p:nvPr>
        </p:nvGraphicFramePr>
        <p:xfrm>
          <a:off x="1314097" y="2080727"/>
          <a:ext cx="8771240" cy="3416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038328A4-4E91-22A8-B006-28A8FE4CD8F6}"/>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234036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0" i="0" u="none" strike="noStrike" dirty="0">
                <a:solidFill>
                  <a:srgbClr val="033C5B"/>
                </a:solidFill>
                <a:effectLst/>
                <a:latin typeface="Arial" panose="020B0604020202020204" pitchFamily="34" charset="0"/>
              </a:rPr>
              <a:t>Η φιλοσοφία του One-Take</a:t>
            </a:r>
            <a:endParaRPr lang="en-US" sz="4666"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9" name="TextBox 16">
            <a:extLst>
              <a:ext uri="{FF2B5EF4-FFF2-40B4-BE49-F238E27FC236}">
                <a16:creationId xmlns:a16="http://schemas.microsoft.com/office/drawing/2014/main" id="{1A46FA40-24EF-E397-A6CD-315F921CAACD}"/>
              </a:ext>
            </a:extLst>
          </p:cNvPr>
          <p:cNvGraphicFramePr/>
          <p:nvPr>
            <p:extLst>
              <p:ext uri="{D42A27DB-BD31-4B8C-83A1-F6EECF244321}">
                <p14:modId xmlns:p14="http://schemas.microsoft.com/office/powerpoint/2010/main" val="297985703"/>
              </p:ext>
            </p:extLst>
          </p:nvPr>
        </p:nvGraphicFramePr>
        <p:xfrm>
          <a:off x="1170492" y="1775090"/>
          <a:ext cx="9294308" cy="2917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ECA085B6-9F7F-FEA3-CBBF-73C338E74DDF}"/>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57820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7251" y="-25494"/>
            <a:ext cx="1844549" cy="3479077"/>
          </a:xfrm>
          <a:prstGeom prst="rect">
            <a:avLst/>
          </a:prstGeom>
          <a:solidFill>
            <a:srgbClr val="FB8709"/>
          </a:solidFill>
        </p:spPr>
        <p:txBody>
          <a:bodyPr/>
          <a:lstStyle/>
          <a:p>
            <a:endParaRPr lang="en-BE" sz="1200"/>
          </a:p>
        </p:txBody>
      </p:sp>
      <p:sp>
        <p:nvSpPr>
          <p:cNvPr id="3" name="Freeform 3"/>
          <p:cNvSpPr/>
          <p:nvPr/>
        </p:nvSpPr>
        <p:spPr>
          <a:xfrm rot="5400000">
            <a:off x="0" y="1671702"/>
            <a:ext cx="1757298" cy="1757298"/>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4" name="AutoShape 4"/>
          <p:cNvSpPr/>
          <p:nvPr/>
        </p:nvSpPr>
        <p:spPr>
          <a:xfrm>
            <a:off x="-87251" y="3429000"/>
            <a:ext cx="1844549" cy="2443553"/>
          </a:xfrm>
          <a:prstGeom prst="rect">
            <a:avLst/>
          </a:prstGeom>
          <a:solidFill>
            <a:srgbClr val="053249"/>
          </a:solidFill>
        </p:spPr>
        <p:txBody>
          <a:bodyPr/>
          <a:lstStyle/>
          <a:p>
            <a:endParaRPr lang="en-BE" sz="1200"/>
          </a:p>
        </p:txBody>
      </p:sp>
      <p:sp>
        <p:nvSpPr>
          <p:cNvPr id="5" name="Freeform 5"/>
          <p:cNvSpPr/>
          <p:nvPr/>
        </p:nvSpPr>
        <p:spPr>
          <a:xfrm rot="5400000" flipH="1">
            <a:off x="0" y="3429000"/>
            <a:ext cx="1757298" cy="1757298"/>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AutoShape 8"/>
          <p:cNvSpPr/>
          <p:nvPr/>
        </p:nvSpPr>
        <p:spPr>
          <a:xfrm rot="5400000">
            <a:off x="6092826" y="115571"/>
            <a:ext cx="6350" cy="11513965"/>
          </a:xfrm>
          <a:prstGeom prst="rect">
            <a:avLst/>
          </a:prstGeom>
          <a:solidFill>
            <a:srgbClr val="FB8709"/>
          </a:solidFill>
        </p:spPr>
        <p:txBody>
          <a:bodyPr/>
          <a:lstStyle/>
          <a:p>
            <a:endParaRPr lang="en-BE" sz="1200"/>
          </a:p>
        </p:txBody>
      </p:sp>
      <p:sp>
        <p:nvSpPr>
          <p:cNvPr id="9" name="Freeform 9"/>
          <p:cNvSpPr/>
          <p:nvPr/>
        </p:nvSpPr>
        <p:spPr>
          <a:xfrm>
            <a:off x="9935718" y="2821379"/>
            <a:ext cx="1570482" cy="27432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sz="1200"/>
          </a:p>
        </p:txBody>
      </p:sp>
      <p:sp>
        <p:nvSpPr>
          <p:cNvPr id="10" name="TextBox 10"/>
          <p:cNvSpPr txBox="1"/>
          <p:nvPr/>
        </p:nvSpPr>
        <p:spPr>
          <a:xfrm>
            <a:off x="2039131" y="515936"/>
            <a:ext cx="8843496" cy="654025"/>
          </a:xfrm>
          <a:prstGeom prst="rect">
            <a:avLst/>
          </a:prstGeom>
        </p:spPr>
        <p:txBody>
          <a:bodyPr lIns="0" tIns="0" rIns="0" bIns="0" rtlCol="0" anchor="t">
            <a:spAutoFit/>
          </a:bodyPr>
          <a:lstStyle/>
          <a:p>
            <a:pPr>
              <a:lnSpc>
                <a:spcPts val="5133"/>
              </a:lnSpc>
            </a:pPr>
            <a:r>
              <a:rPr lang="en-US" sz="4666" spc="-46">
                <a:solidFill>
                  <a:srgbClr val="033C5B"/>
                </a:solidFill>
                <a:latin typeface="HK Grotesk Bold"/>
              </a:rPr>
              <a:t>Δραστηριότητα αναστοχασμού</a:t>
            </a:r>
          </a:p>
        </p:txBody>
      </p:sp>
      <p:sp>
        <p:nvSpPr>
          <p:cNvPr id="11" name="TextBox 11"/>
          <p:cNvSpPr txBox="1"/>
          <p:nvPr/>
        </p:nvSpPr>
        <p:spPr>
          <a:xfrm>
            <a:off x="2039131" y="1337689"/>
            <a:ext cx="7896587" cy="2435795"/>
          </a:xfrm>
          <a:prstGeom prst="rect">
            <a:avLst/>
          </a:prstGeom>
        </p:spPr>
        <p:txBody>
          <a:bodyPr wrap="square" lIns="0" tIns="0" rIns="0" bIns="0" rtlCol="0" anchor="t">
            <a:spAutoFit/>
          </a:bodyPr>
          <a:lstStyle/>
          <a:p>
            <a:pPr marL="304815" indent="-304815">
              <a:lnSpc>
                <a:spcPts val="2426"/>
              </a:lnSpc>
              <a:spcBef>
                <a:spcPct val="0"/>
              </a:spcBef>
              <a:buFont typeface="Wingdings" panose="05000000000000000000" pitchFamily="2" charset="2"/>
              <a:buChar char="à"/>
            </a:pPr>
            <a:r>
              <a:rPr lang="en-GB" sz="1733" dirty="0">
                <a:solidFill>
                  <a:srgbClr val="121212"/>
                </a:solidFill>
                <a:latin typeface="HK Grotesk Light"/>
              </a:rPr>
              <a:t>Επιλέξτε μια πρακτική δεξιότητα ΕΕΚ που διδάσκετε (π.χ. ηλεκτρικές καλωδιώσεις, μαγειρική, ξυλουργική).</a:t>
            </a:r>
          </a:p>
          <a:p>
            <a:pPr marL="304815" indent="-304815">
              <a:lnSpc>
                <a:spcPts val="2426"/>
              </a:lnSpc>
              <a:spcBef>
                <a:spcPct val="0"/>
              </a:spcBef>
              <a:buFont typeface="Wingdings" panose="05000000000000000000" pitchFamily="2" charset="2"/>
              <a:buChar char="à"/>
            </a:pPr>
            <a:r>
              <a:rPr lang="en-GB" sz="1733" dirty="0">
                <a:solidFill>
                  <a:srgbClr val="121212"/>
                </a:solidFill>
                <a:latin typeface="HK Grotesk Light"/>
              </a:rPr>
              <a:t>Αναφέρετε τα εργαλεία και τις τεχνικές πολυμέσων που θα χρησιμοποιούσατε για να δημιουργήσετε ένα σεμινάριο για αυτή τη δεξιότητα.</a:t>
            </a:r>
          </a:p>
          <a:p>
            <a:pPr marL="304815" indent="-304815">
              <a:lnSpc>
                <a:spcPts val="2426"/>
              </a:lnSpc>
              <a:spcBef>
                <a:spcPct val="0"/>
              </a:spcBef>
              <a:buFont typeface="Wingdings" panose="05000000000000000000" pitchFamily="2" charset="2"/>
              <a:buChar char="à"/>
            </a:pPr>
            <a:r>
              <a:rPr lang="en-GB" sz="1733" dirty="0">
                <a:solidFill>
                  <a:srgbClr val="121212"/>
                </a:solidFill>
                <a:latin typeface="HK Grotesk Light"/>
              </a:rPr>
              <a:t>Σχεδιάστε την ακολουθία οπτικών μέσων, ήχου και διαδραστικότητας για την επίδειξη της δεξιότητας.</a:t>
            </a:r>
          </a:p>
          <a:p>
            <a:pPr marL="304815" indent="-304815">
              <a:lnSpc>
                <a:spcPts val="2426"/>
              </a:lnSpc>
              <a:spcBef>
                <a:spcPct val="0"/>
              </a:spcBef>
              <a:buFont typeface="Wingdings" panose="05000000000000000000" pitchFamily="2" charset="2"/>
              <a:buChar char="à"/>
            </a:pPr>
            <a:r>
              <a:rPr lang="en-GB" sz="1733" dirty="0">
                <a:solidFill>
                  <a:srgbClr val="121212"/>
                </a:solidFill>
                <a:latin typeface="HK Grotesk Light"/>
              </a:rPr>
              <a:t>Ποιες προκλήσεις μπορεί να αντιμετωπίσετε κατά τη δημιουργία αυτού του περιεχομένου;</a:t>
            </a:r>
          </a:p>
          <a:p>
            <a:pPr marL="304815" indent="-304815">
              <a:lnSpc>
                <a:spcPts val="2426"/>
              </a:lnSpc>
              <a:spcBef>
                <a:spcPct val="0"/>
              </a:spcBef>
              <a:buFont typeface="Wingdings" panose="05000000000000000000" pitchFamily="2" charset="2"/>
              <a:buChar char="à"/>
            </a:pPr>
            <a:r>
              <a:rPr lang="en-GB" sz="1733" dirty="0">
                <a:solidFill>
                  <a:srgbClr val="121212"/>
                </a:solidFill>
                <a:latin typeface="HK Grotesk Light"/>
              </a:rPr>
              <a:t>Πώς θα διασφαλίσετε την προσβασιμότητα για όλους τους εκπαιδευόμενους της ΕΕΚ;</a:t>
            </a:r>
          </a:p>
          <a:p>
            <a:pPr marL="304815" indent="-304815">
              <a:lnSpc>
                <a:spcPts val="2426"/>
              </a:lnSpc>
              <a:spcBef>
                <a:spcPct val="0"/>
              </a:spcBef>
              <a:buFont typeface="Wingdings" panose="05000000000000000000" pitchFamily="2" charset="2"/>
              <a:buChar char="à"/>
            </a:pPr>
            <a:r>
              <a:rPr lang="en-GB" sz="1733" dirty="0">
                <a:solidFill>
                  <a:srgbClr val="121212"/>
                </a:solidFill>
                <a:latin typeface="HK Grotesk Light"/>
              </a:rPr>
              <a:t>Ποια στοιχεία πολυμέσων θα υποστηρίξουν καλύτερα την απόκτηση δεξιοτήτων;</a:t>
            </a:r>
          </a:p>
        </p:txBody>
      </p:sp>
      <p:sp>
        <p:nvSpPr>
          <p:cNvPr id="13" name="Freeform 11">
            <a:extLst>
              <a:ext uri="{FF2B5EF4-FFF2-40B4-BE49-F238E27FC236}">
                <a16:creationId xmlns:a16="http://schemas.microsoft.com/office/drawing/2014/main" id="{A7EFFD83-B96F-D3E2-0503-48BF3604150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sz="1200"/>
          </a:p>
        </p:txBody>
      </p:sp>
      <p:sp>
        <p:nvSpPr>
          <p:cNvPr id="14" name="Freeform 12">
            <a:extLst>
              <a:ext uri="{FF2B5EF4-FFF2-40B4-BE49-F238E27FC236}">
                <a16:creationId xmlns:a16="http://schemas.microsoft.com/office/drawing/2014/main" id="{7808B473-A35D-8A6D-DED8-548BD1426589}"/>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sz="1200"/>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TextBox 13">
            <a:extLst>
              <a:ext uri="{FF2B5EF4-FFF2-40B4-BE49-F238E27FC236}">
                <a16:creationId xmlns:a16="http://schemas.microsoft.com/office/drawing/2014/main" id="{1FC445A0-CC4F-A4A0-8D27-E1B94BC82243}"/>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Κατάλογος εργαλείων</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7" name="TextBox 16">
            <a:extLst>
              <a:ext uri="{FF2B5EF4-FFF2-40B4-BE49-F238E27FC236}">
                <a16:creationId xmlns:a16="http://schemas.microsoft.com/office/drawing/2014/main" id="{15E935CE-4BCE-391E-A103-BA395E6B8916}"/>
              </a:ext>
            </a:extLst>
          </p:cNvPr>
          <p:cNvSpPr txBox="1"/>
          <p:nvPr/>
        </p:nvSpPr>
        <p:spPr>
          <a:xfrm>
            <a:off x="536602" y="1505367"/>
            <a:ext cx="10826558" cy="4616648"/>
          </a:xfrm>
          <a:prstGeom prst="rect">
            <a:avLst/>
          </a:prstGeom>
          <a:noFill/>
        </p:spPr>
        <p:txBody>
          <a:bodyPr wrap="square">
            <a:spAutoFit/>
          </a:bodyPr>
          <a:lstStyle/>
          <a:p>
            <a:pPr marL="285750" indent="-285750">
              <a:buFont typeface="Arial" panose="020B0604020202020204" pitchFamily="34" charset="0"/>
              <a:buChar char="•"/>
            </a:pPr>
            <a:r>
              <a:rPr lang="en-US" sz="1400" b="1" dirty="0" err="1">
                <a:latin typeface="HK Grotesk Light"/>
                <a:cs typeface="Arial" panose="020B0604020202020204" pitchFamily="34" charset="0"/>
              </a:rPr>
              <a:t>Vyond</a:t>
            </a:r>
            <a:br>
              <a:rPr lang="en-US" sz="1400" dirty="0">
                <a:latin typeface="HK Grotesk Light"/>
                <a:cs typeface="Arial" panose="020B0604020202020204" pitchFamily="34" charset="0"/>
              </a:rPr>
            </a:br>
            <a:r>
              <a:rPr lang="en-US" sz="1400" dirty="0" err="1">
                <a:latin typeface="HK Grotesk Light"/>
                <a:cs typeface="Arial" panose="020B0604020202020204" pitchFamily="34" charset="0"/>
              </a:rPr>
              <a:t>Το Vyond </a:t>
            </a:r>
            <a:r>
              <a:rPr lang="en-US" sz="1400" dirty="0">
                <a:latin typeface="HK Grotesk Light"/>
                <a:cs typeface="Arial" panose="020B0604020202020204" pitchFamily="34" charset="0"/>
              </a:rPr>
              <a:t>είναι ένα εργαλείο κινούμενων σχεδίων που επιτρέπει στους χρήστες να δημιουργούν επαγγελματικά βίντεο κινουμένων σχεδίων. Είναι ιδανικό για την οπτική επεξήγηση πολύπλοκων θεμάτων με διασκεδαστικό και ελκυστικό τρόπο, καθιστώντας το ιδανικό για εκπαιδευτικούς που επιθυμούν να απλοποιήσουν αφηρημένες ιδέες ή να δημιουργήσουν ελκυστικό εκπαιδευτικό υλικό.</a:t>
            </a:r>
            <a:br>
              <a:rPr lang="en-US" sz="1400" dirty="0">
                <a:latin typeface="HK Grotesk Light"/>
                <a:cs typeface="Arial" panose="020B0604020202020204" pitchFamily="34" charset="0"/>
              </a:rPr>
            </a:br>
            <a:r>
              <a:rPr lang="en-US" sz="1400" dirty="0">
                <a:latin typeface="HK Grotesk Light"/>
                <a:cs typeface="Arial" panose="020B0604020202020204" pitchFamily="34" charset="0"/>
                <a:hlinkClick r:id="rId5"/>
              </a:rPr>
              <a:t>Επισκεφθείτε </a:t>
            </a:r>
            <a:r>
              <a:rPr lang="en-US" sz="1400" dirty="0" err="1">
                <a:latin typeface="HK Grotesk Light"/>
                <a:cs typeface="Arial" panose="020B0604020202020204" pitchFamily="34" charset="0"/>
                <a:hlinkClick r:id="rId5"/>
              </a:rPr>
              <a:t>το Vyond</a:t>
            </a:r>
            <a:endParaRPr lang="en-US" sz="1400" dirty="0">
              <a:latin typeface="HK Grotesk Light"/>
              <a:cs typeface="Arial" panose="020B0604020202020204" pitchFamily="34" charset="0"/>
            </a:endParaRPr>
          </a:p>
          <a:p>
            <a:pPr marL="285750" indent="-285750">
              <a:buFont typeface="Arial" panose="020B0604020202020204" pitchFamily="34" charset="0"/>
              <a:buChar char="•"/>
            </a:pPr>
            <a:r>
              <a:rPr lang="en-US" sz="1400" b="1" dirty="0" err="1">
                <a:latin typeface="HK Grotesk Light"/>
                <a:cs typeface="Arial" panose="020B0604020202020204" pitchFamily="34" charset="0"/>
              </a:rPr>
              <a:t>ThingLink</a:t>
            </a:r>
            <a:br>
              <a:rPr lang="en-US" sz="1400" dirty="0">
                <a:latin typeface="HK Grotesk Light"/>
                <a:cs typeface="Arial" panose="020B0604020202020204" pitchFamily="34" charset="0"/>
              </a:rPr>
            </a:br>
            <a:r>
              <a:rPr lang="en-US" sz="1400" dirty="0" err="1">
                <a:latin typeface="HK Grotesk Light"/>
                <a:cs typeface="Arial" panose="020B0604020202020204" pitchFamily="34" charset="0"/>
              </a:rPr>
              <a:t>Το ThingLink </a:t>
            </a:r>
            <a:r>
              <a:rPr lang="en-US" sz="1400" dirty="0">
                <a:latin typeface="HK Grotesk Light"/>
                <a:cs typeface="Arial" panose="020B0604020202020204" pitchFamily="34" charset="0"/>
              </a:rPr>
              <a:t>είναι μια πλατφόρμα που επιτρέπει στους χρήστες να δημιουργούν διαδραστικές εικόνες, βίντεο και εικονικές περιηγήσεις 360 μοιρών. Είναι ένα εξαιρετικό εργαλείο για τους εκπαιδευτικούς που μπορούν να μετατρέψουν στατικό περιεχόμενο σε διαδραστικές μαθησιακές εμπειρίες, ενσωματώνοντας κουίζ, σχόλια και πρόσθετα μέσα.</a:t>
            </a:r>
            <a:br>
              <a:rPr lang="en-US" sz="1400" dirty="0">
                <a:latin typeface="HK Grotesk Light"/>
                <a:cs typeface="Arial" panose="020B0604020202020204" pitchFamily="34" charset="0"/>
              </a:rPr>
            </a:br>
            <a:r>
              <a:rPr lang="en-US" sz="1400" dirty="0">
                <a:latin typeface="HK Grotesk Light"/>
                <a:cs typeface="Arial" panose="020B0604020202020204" pitchFamily="34" charset="0"/>
                <a:hlinkClick r:id="rId6"/>
              </a:rPr>
              <a:t>Επισκεφθείτε </a:t>
            </a:r>
            <a:r>
              <a:rPr lang="en-US" sz="1400" dirty="0" err="1">
                <a:latin typeface="HK Grotesk Light"/>
                <a:cs typeface="Arial" panose="020B0604020202020204" pitchFamily="34" charset="0"/>
                <a:hlinkClick r:id="rId6"/>
              </a:rPr>
              <a:t>το ThingLink</a:t>
            </a:r>
            <a:endParaRPr lang="en-US" sz="1400" dirty="0">
              <a:latin typeface="HK Grotesk Light"/>
              <a:cs typeface="Arial" panose="020B0604020202020204" pitchFamily="34" charset="0"/>
            </a:endParaRPr>
          </a:p>
          <a:p>
            <a:pPr marL="285750" indent="-285750">
              <a:buFont typeface="Arial" panose="020B0604020202020204" pitchFamily="34" charset="0"/>
              <a:buChar char="•"/>
            </a:pPr>
            <a:r>
              <a:rPr lang="en-US" sz="1400" b="1" dirty="0">
                <a:latin typeface="HK Grotesk Light"/>
                <a:cs typeface="Arial" panose="020B0604020202020204" pitchFamily="34" charset="0"/>
              </a:rPr>
              <a:t>Audacity</a:t>
            </a:r>
            <a:br>
              <a:rPr lang="en-US" sz="1400" dirty="0">
                <a:latin typeface="HK Grotesk Light"/>
                <a:cs typeface="Arial" panose="020B0604020202020204" pitchFamily="34" charset="0"/>
              </a:rPr>
            </a:br>
            <a:r>
              <a:rPr lang="en-US" sz="1400" dirty="0" err="1">
                <a:latin typeface="HK Grotesk Light"/>
                <a:cs typeface="Arial" panose="020B0604020202020204" pitchFamily="34" charset="0"/>
              </a:rPr>
              <a:t>Το Audacity </a:t>
            </a:r>
            <a:r>
              <a:rPr lang="en-US" sz="1400" dirty="0">
                <a:latin typeface="HK Grotesk Light"/>
                <a:cs typeface="Arial" panose="020B0604020202020204" pitchFamily="34" charset="0"/>
              </a:rPr>
              <a:t>είναι ένα λογισμικό ηχογράφησης και επεξεργασίας ήχου ανοικτού κώδικα. Χρησιμοποιείται ευρέως για την παραγωγή podcasts, την ηχογράφηση μαθημάτων ή τον καθαρισμό ήχου για έργα πολυμέσων, προσφέροντας προηγμένα εργαλεία, ενώ παραμένει φιλικό προς το χρήστη και δωρεάν.</a:t>
            </a:r>
            <a:br>
              <a:rPr lang="en-US" sz="1400" dirty="0">
                <a:latin typeface="HK Grotesk Light"/>
                <a:cs typeface="Arial" panose="020B0604020202020204" pitchFamily="34" charset="0"/>
              </a:rPr>
            </a:br>
            <a:r>
              <a:rPr lang="en-US" sz="1400" dirty="0">
                <a:latin typeface="HK Grotesk Light"/>
                <a:cs typeface="Arial" panose="020B0604020202020204" pitchFamily="34" charset="0"/>
                <a:hlinkClick r:id="rId7"/>
              </a:rPr>
              <a:t>Επισκεφθείτε το Audacity</a:t>
            </a:r>
            <a:endParaRPr lang="en-US" sz="1400" dirty="0">
              <a:latin typeface="HK Grotesk Light"/>
              <a:cs typeface="Arial" panose="020B0604020202020204" pitchFamily="34" charset="0"/>
            </a:endParaRPr>
          </a:p>
          <a:p>
            <a:pPr marL="285750" indent="-285750">
              <a:buFont typeface="Arial" panose="020B0604020202020204" pitchFamily="34" charset="0"/>
              <a:buChar char="•"/>
            </a:pPr>
            <a:r>
              <a:rPr lang="en-US" sz="1400" b="1" dirty="0">
                <a:latin typeface="HK Grotesk Light"/>
              </a:rPr>
              <a:t>Άγκυρα</a:t>
            </a:r>
            <a:br>
              <a:rPr lang="en-US" sz="1400" dirty="0">
                <a:latin typeface="HK Grotesk Light"/>
              </a:rPr>
            </a:br>
            <a:r>
              <a:rPr lang="en-US" sz="1400" dirty="0" err="1">
                <a:latin typeface="HK Grotesk Light"/>
              </a:rPr>
              <a:t>Το Anchor </a:t>
            </a:r>
            <a:r>
              <a:rPr lang="en-US" sz="1400" dirty="0">
                <a:latin typeface="HK Grotesk Light"/>
              </a:rPr>
              <a:t>είναι μια πλατφόρμα δημιουργίας podcast που απλοποιεί τη διαδικασία εγγραφής, επεξεργασίας και διανομής podcasts. Είναι ιδανικό για εκπαιδευτικούς που θέλουν να δημιουργήσουν ηχητικό περιεχόμενο, όπως μαθήματα, συνεντεύξεις ή συζητήσεις, για να απασχολήσουν τους μαθητές με μια διαφορετική μορφή.</a:t>
            </a:r>
            <a:br>
              <a:rPr lang="en-US" sz="1400" dirty="0">
                <a:latin typeface="HK Grotesk Light"/>
              </a:rPr>
            </a:br>
            <a:r>
              <a:rPr lang="en-US" sz="1400" dirty="0">
                <a:latin typeface="HK Grotesk Light"/>
                <a:hlinkClick r:id="rId8"/>
              </a:rPr>
              <a:t>Επισκεφθείτε το Anchor</a:t>
            </a:r>
            <a:endParaRPr lang="en-US" sz="1400" dirty="0">
              <a:latin typeface="HK Grotesk Light"/>
              <a:cs typeface="Arial" panose="020B0604020202020204" pitchFamily="34" charset="0"/>
            </a:endParaRPr>
          </a:p>
          <a:p>
            <a:pPr rtl="0" fontAlgn="base">
              <a:spcBef>
                <a:spcPts val="0"/>
              </a:spcBef>
              <a:spcAft>
                <a:spcPts val="0"/>
              </a:spcAft>
              <a:buFont typeface="Arial" panose="020B0604020202020204" pitchFamily="34" charset="0"/>
              <a:buChar char="•"/>
            </a:pPr>
            <a:endParaRPr lang="en-US" sz="1400" b="0" i="0" u="none" strike="noStrike" dirty="0">
              <a:solidFill>
                <a:srgbClr val="121212"/>
              </a:solidFill>
              <a:effectLst/>
              <a:latin typeface="HK Grotesk Light"/>
              <a:cs typeface="Arial" panose="020B0604020202020204" pitchFamily="34" charset="0"/>
            </a:endParaRPr>
          </a:p>
        </p:txBody>
      </p:sp>
      <p:sp>
        <p:nvSpPr>
          <p:cNvPr id="6" name="TextBox 13">
            <a:extLst>
              <a:ext uri="{FF2B5EF4-FFF2-40B4-BE49-F238E27FC236}">
                <a16:creationId xmlns:a16="http://schemas.microsoft.com/office/drawing/2014/main" id="{DCDEF27E-34BB-BBDF-05D3-E675D8E62F90}"/>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519269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Κατάλογος εργαλείων</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7" name="TextBox 16">
            <a:extLst>
              <a:ext uri="{FF2B5EF4-FFF2-40B4-BE49-F238E27FC236}">
                <a16:creationId xmlns:a16="http://schemas.microsoft.com/office/drawing/2014/main" id="{15E935CE-4BCE-391E-A103-BA395E6B8916}"/>
              </a:ext>
            </a:extLst>
          </p:cNvPr>
          <p:cNvSpPr txBox="1"/>
          <p:nvPr/>
        </p:nvSpPr>
        <p:spPr>
          <a:xfrm>
            <a:off x="529236" y="1681566"/>
            <a:ext cx="10176243" cy="4185761"/>
          </a:xfrm>
          <a:prstGeom prst="rect">
            <a:avLst/>
          </a:prstGeom>
          <a:noFill/>
        </p:spPr>
        <p:txBody>
          <a:bodyPr wrap="square">
            <a:spAutoFit/>
          </a:bodyPr>
          <a:lstStyle/>
          <a:p>
            <a:pPr marL="285750" indent="-285750">
              <a:buFont typeface="Arial" panose="020B0604020202020204" pitchFamily="34" charset="0"/>
              <a:buChar char="•"/>
            </a:pPr>
            <a:r>
              <a:rPr lang="en-US" sz="1400" b="1" dirty="0">
                <a:latin typeface="HK Grotesk Light"/>
                <a:cs typeface="Arial" panose="020B0604020202020204" pitchFamily="34" charset="0"/>
              </a:rPr>
              <a:t>FMA (Free Music Archive)</a:t>
            </a:r>
            <a:br>
              <a:rPr lang="en-US" sz="1400" dirty="0">
                <a:latin typeface="HK Grotesk Light"/>
                <a:cs typeface="Arial" panose="020B0604020202020204" pitchFamily="34" charset="0"/>
              </a:rPr>
            </a:br>
            <a:r>
              <a:rPr lang="en-US" sz="1400" dirty="0">
                <a:latin typeface="HK Grotesk Light"/>
                <a:cs typeface="Arial" panose="020B0604020202020204" pitchFamily="34" charset="0"/>
              </a:rPr>
              <a:t>Το FMA είναι μια μεγάλη βιβλιοθήκη μουσικής χωρίς δικαιώματα σε διάφορα είδη, ιδανική για έργα πολυμέσων χωρίς την ανησυχία της παραβίασης πνευματικών δικαιωμάτων. Επιτρέπει στους εκπαιδευτικούς και τους μαθητές να έχουν πρόσβαση και να κατεβάζουν μουσική για να βελτιώσουν τα βίντεο, τις παρουσιάσεις ή άλλο εκπαιδευτικό περιεχόμενο.</a:t>
            </a:r>
            <a:br>
              <a:rPr lang="en-US" sz="1400" dirty="0">
                <a:latin typeface="HK Grotesk Light"/>
                <a:cs typeface="Arial" panose="020B0604020202020204" pitchFamily="34" charset="0"/>
              </a:rPr>
            </a:br>
            <a:r>
              <a:rPr lang="en-US" sz="1400" dirty="0">
                <a:latin typeface="HK Grotesk Light"/>
                <a:cs typeface="Arial" panose="020B0604020202020204" pitchFamily="34" charset="0"/>
                <a:hlinkClick r:id="rId5"/>
              </a:rPr>
              <a:t>Επισκεφθείτε το Free Music Archive</a:t>
            </a:r>
            <a:endParaRPr lang="en-US" sz="1400" dirty="0">
              <a:latin typeface="HK Grotesk Light"/>
              <a:cs typeface="Arial" panose="020B0604020202020204" pitchFamily="34" charset="0"/>
            </a:endParaRPr>
          </a:p>
          <a:p>
            <a:endParaRPr lang="en-US" sz="1400" dirty="0">
              <a:latin typeface="HK Grotesk Light"/>
              <a:cs typeface="Arial" panose="020B0604020202020204" pitchFamily="34" charset="0"/>
            </a:endParaRPr>
          </a:p>
          <a:p>
            <a:pPr marL="285750" indent="-285750">
              <a:buFont typeface="Arial" panose="020B0604020202020204" pitchFamily="34" charset="0"/>
              <a:buChar char="•"/>
            </a:pPr>
            <a:r>
              <a:rPr lang="en-US" sz="1400" b="1" dirty="0">
                <a:latin typeface="HK Grotesk Light"/>
                <a:cs typeface="Arial" panose="020B0604020202020204" pitchFamily="34" charset="0"/>
              </a:rPr>
              <a:t>Βιβλιοθήκη ήχου YouTube</a:t>
            </a:r>
            <a:br>
              <a:rPr lang="en-US" sz="1400" dirty="0">
                <a:latin typeface="HK Grotesk Light"/>
                <a:cs typeface="Arial" panose="020B0604020202020204" pitchFamily="34" charset="0"/>
              </a:rPr>
            </a:br>
            <a:r>
              <a:rPr lang="en-US" sz="1400" dirty="0">
                <a:latin typeface="HK Grotesk Light"/>
                <a:cs typeface="Arial" panose="020B0604020202020204" pitchFamily="34" charset="0"/>
              </a:rPr>
              <a:t>Το YouTube Audio Library προσφέρει δωρεάν μουσική και ηχητικά εφέ που μπορούν να χρησιμοποιηθούν για βίντεο στο YouTube και άλλα έργα πολυμέσων. Κατηγοριοποιεί τα κομμάτια ανάλογα με το είδος, τη διάθεση και τη διάρκεια, διευκολύνοντας τους δημιουργούς να βρουν το κατάλληλο για το περιεχόμενό τους χωρίς να ανησυχούν για θέματα πνευματικών δικαιωμάτων.</a:t>
            </a:r>
            <a:br>
              <a:rPr lang="en-US" sz="1400" dirty="0">
                <a:latin typeface="HK Grotesk Light"/>
                <a:cs typeface="Arial" panose="020B0604020202020204" pitchFamily="34" charset="0"/>
              </a:rPr>
            </a:br>
            <a:r>
              <a:rPr lang="en-US" sz="1400" dirty="0">
                <a:latin typeface="HK Grotesk Light"/>
                <a:cs typeface="Arial" panose="020B0604020202020204" pitchFamily="34" charset="0"/>
                <a:hlinkClick r:id="rId6"/>
              </a:rPr>
              <a:t>Επισκεφθείτε τη βιβλιοθήκη ήχου του YouTube</a:t>
            </a:r>
            <a:endParaRPr lang="en-US" sz="1400" dirty="0">
              <a:latin typeface="HK Grotesk Light"/>
              <a:cs typeface="Arial" panose="020B0604020202020204" pitchFamily="34" charset="0"/>
            </a:endParaRPr>
          </a:p>
          <a:p>
            <a:endParaRPr lang="en-US" sz="1400" dirty="0">
              <a:latin typeface="HK Grotesk Light"/>
              <a:cs typeface="Arial" panose="020B0604020202020204" pitchFamily="34" charset="0"/>
            </a:endParaRPr>
          </a:p>
          <a:p>
            <a:pPr marL="285750" indent="-285750">
              <a:buFont typeface="Arial" panose="020B0604020202020204" pitchFamily="34" charset="0"/>
              <a:buChar char="•"/>
            </a:pPr>
            <a:r>
              <a:rPr lang="en-US" sz="1400" b="1" dirty="0">
                <a:latin typeface="HK Grotesk Light"/>
                <a:cs typeface="Arial" panose="020B0604020202020204" pitchFamily="34" charset="0"/>
              </a:rPr>
              <a:t>Canva</a:t>
            </a:r>
            <a:br>
              <a:rPr lang="en-US" sz="1400" dirty="0">
                <a:latin typeface="HK Grotesk Light"/>
                <a:cs typeface="Arial" panose="020B0604020202020204" pitchFamily="34" charset="0"/>
              </a:rPr>
            </a:br>
            <a:r>
              <a:rPr lang="en-US" sz="1400" dirty="0" err="1">
                <a:latin typeface="HK Grotesk Light"/>
                <a:cs typeface="Arial" panose="020B0604020202020204" pitchFamily="34" charset="0"/>
              </a:rPr>
              <a:t>Το Canva </a:t>
            </a:r>
            <a:r>
              <a:rPr lang="en-US" sz="1400" dirty="0">
                <a:latin typeface="HK Grotesk Light"/>
                <a:cs typeface="Arial" panose="020B0604020202020204" pitchFamily="34" charset="0"/>
              </a:rPr>
              <a:t>είναι ένα φιλικό προς το χρήστη εργαλείο σχεδιασμού που παρέχει πρότυπα για τη δημιουργία παρουσιάσεων, αφισών, βίντεο και infographics. Προσφέρει πρόσβαση σε μια τεράστια βιβλιοθήκη δωρεάν και επί πληρωμή εικόνων, γραφικών και γραμματοσειρών, καθιστώντας το απαραίτητο εργαλείο για τη δημιουργία οπτικά ελκυστικού εκπαιδευτικού περιεχομένου.</a:t>
            </a:r>
            <a:br>
              <a:rPr lang="en-US" sz="1400" dirty="0">
                <a:latin typeface="HK Grotesk Light"/>
                <a:cs typeface="Arial" panose="020B0604020202020204" pitchFamily="34" charset="0"/>
              </a:rPr>
            </a:br>
            <a:r>
              <a:rPr lang="en-US" sz="1400" dirty="0">
                <a:latin typeface="HK Grotesk Light"/>
                <a:cs typeface="Arial" panose="020B0604020202020204" pitchFamily="34" charset="0"/>
                <a:hlinkClick r:id="rId7"/>
              </a:rPr>
              <a:t>Επισκεφθείτε το Canva</a:t>
            </a:r>
            <a:endParaRPr lang="en-US" sz="1400" dirty="0">
              <a:latin typeface="HK Grotesk Light"/>
              <a:cs typeface="Arial" panose="020B0604020202020204" pitchFamily="34" charset="0"/>
            </a:endParaRPr>
          </a:p>
        </p:txBody>
      </p:sp>
      <p:sp>
        <p:nvSpPr>
          <p:cNvPr id="6" name="TextBox 13">
            <a:extLst>
              <a:ext uri="{FF2B5EF4-FFF2-40B4-BE49-F238E27FC236}">
                <a16:creationId xmlns:a16="http://schemas.microsoft.com/office/drawing/2014/main" id="{9537A2C6-0D9E-BF55-748F-8961105AB4CC}"/>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51361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6DB5A-797D-0175-4CB2-1F782B38DB2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3B33E79-3F14-9073-3542-8AD6879846CC}"/>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7D58A37F-9464-84EA-08F1-EE3BFCE6E872}"/>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63D4FAF3-DF5E-C1E9-3DA3-69A3B30E5F1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1E3DE71A-8605-1D2C-D905-32285333B7E4}"/>
              </a:ext>
            </a:extLst>
          </p:cNvPr>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Ο ρόλος των πολυμέσων στα πλαίσια της ΕΕΚ</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EEB6B5F1-212E-6E61-D41B-29BA32C45F19}"/>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B7C5DCDF-8B49-CA99-F4E1-34AC802CF783}"/>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A4085251-5CD6-FE2A-0AFD-11CA46E3EBB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F24F622B-CA5D-AAC6-1D70-A5DF5F6BA1F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3F17220E-C62A-028D-257C-FACBF31C386F}"/>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
        <p:nvSpPr>
          <p:cNvPr id="14" name="AutoShape 14">
            <a:extLst>
              <a:ext uri="{FF2B5EF4-FFF2-40B4-BE49-F238E27FC236}">
                <a16:creationId xmlns:a16="http://schemas.microsoft.com/office/drawing/2014/main" id="{7A0A0AD4-BEAE-6D76-E05F-F7657396E39E}"/>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F249DF9F-90D7-82A3-66E5-8441AAE7F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5322AFE9-76E5-B5AE-975B-C69AF3741286}"/>
              </a:ext>
            </a:extLst>
          </p:cNvPr>
          <p:cNvSpPr/>
          <p:nvPr/>
        </p:nvSpPr>
        <p:spPr>
          <a:xfrm>
            <a:off x="782989" y="2193010"/>
            <a:ext cx="9506229" cy="3676368"/>
          </a:xfrm>
          <a:prstGeom prst="rect">
            <a:avLst/>
          </a:prstGeom>
        </p:spPr>
        <p:txBody>
          <a:bodyPr/>
          <a:lstStyle/>
          <a:p>
            <a:pPr lvl="0" algn="ctr"/>
            <a:r>
              <a:rPr lang="en-GB" sz="2000" b="1" dirty="0"/>
              <a:t>Στην επαγγελματική εκπαίδευση και κατάρτιση (ΕΕΚ), τα πολυμέσα περιλαμβάνουν τη χρήση ήχου, βίντεο, εικόνων, κειμένου και διαδραστικών στοιχείων για τη μετάδοση πληροφοριών, την προσομοίωση δεξιοτήτων και την υποστήριξη μαθησιακών εμπειριών.</a:t>
            </a:r>
          </a:p>
          <a:p>
            <a:pPr lvl="0"/>
            <a:endParaRPr lang="en-GB" sz="2000" dirty="0"/>
          </a:p>
          <a:p>
            <a:pPr lvl="0" algn="ctr"/>
            <a:r>
              <a:rPr lang="en-GB" sz="2000" dirty="0"/>
              <a:t>Τα πολυμέσα επιτρέπουν στους μαθητές να οπτικοποιήσουν και να εξασκήσουν δεξιότητες του πραγματικού κόσμου, που είναι ζωτικής σημασίας για την προετοιμασία τους να εργαστούν σε πρακτικούς τομείς όπως η αυτοκινητοβιομηχανία, η υγειονομική περίθαλψη, η φιλοξενία και η τεχνολογία.</a:t>
            </a:r>
            <a:endParaRPr lang="en-US" sz="2000" dirty="0"/>
          </a:p>
        </p:txBody>
      </p:sp>
    </p:spTree>
    <p:extLst>
      <p:ext uri="{BB962C8B-B14F-4D97-AF65-F5344CB8AC3E}">
        <p14:creationId xmlns:p14="http://schemas.microsoft.com/office/powerpoint/2010/main" val="2896058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33617-CDBC-996E-A741-3DF9736CD70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57705BE-6CA2-AB26-62A1-7EBC11DA1B8D}"/>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F2444E0C-FCC9-ACF0-5EFB-299E405F5D23}"/>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429CA051-D677-6DB3-249D-A38A4A1DB97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807A7F6E-7CF2-B74B-E9EC-FD15ACF7B6D7}"/>
              </a:ext>
            </a:extLst>
          </p:cNvPr>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Ο ρόλος των πολυμέσων στα πλαίσια της ΕΕΚ</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37BA49D3-2F25-B0A4-D551-96253ED8BD8A}"/>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FD7880F8-4543-9FB2-8747-1A54D364329B}"/>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7AA20BE7-CBAB-00FE-EC0F-937F67E1DD84}"/>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AFC197AD-74EF-4C9A-BFA2-9815B3EDE5BB}"/>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a:extLst>
              <a:ext uri="{FF2B5EF4-FFF2-40B4-BE49-F238E27FC236}">
                <a16:creationId xmlns:a16="http://schemas.microsoft.com/office/drawing/2014/main" id="{7149A9A1-14E9-6E8F-3956-1DEB69D8F6E6}"/>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94F24CAF-2E69-FBCD-0FE2-052662517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7" name="Diagram 6">
            <a:extLst>
              <a:ext uri="{FF2B5EF4-FFF2-40B4-BE49-F238E27FC236}">
                <a16:creationId xmlns:a16="http://schemas.microsoft.com/office/drawing/2014/main" id="{E0BA407E-891D-1FBF-64EB-15D00BC62FBE}"/>
              </a:ext>
            </a:extLst>
          </p:cNvPr>
          <p:cNvGraphicFramePr/>
          <p:nvPr>
            <p:extLst>
              <p:ext uri="{D42A27DB-BD31-4B8C-83A1-F6EECF244321}">
                <p14:modId xmlns:p14="http://schemas.microsoft.com/office/powerpoint/2010/main" val="1283276185"/>
              </p:ext>
            </p:extLst>
          </p:nvPr>
        </p:nvGraphicFramePr>
        <p:xfrm>
          <a:off x="587805" y="2009581"/>
          <a:ext cx="10163283" cy="36763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BAEB7749-76AF-438F-660A-4E1466686B50}"/>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16012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Η ουσία των πολυμέσων στη μάθηση</a:t>
            </a:r>
            <a:endParaRPr lang="en-US" sz="4800" b="1" dirty="0">
              <a:effectLst/>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9" name="TextBox 16">
            <a:extLst>
              <a:ext uri="{FF2B5EF4-FFF2-40B4-BE49-F238E27FC236}">
                <a16:creationId xmlns:a16="http://schemas.microsoft.com/office/drawing/2014/main" id="{16E10426-A434-96CF-B7A1-6C6411F00147}"/>
              </a:ext>
            </a:extLst>
          </p:cNvPr>
          <p:cNvGraphicFramePr/>
          <p:nvPr>
            <p:extLst>
              <p:ext uri="{D42A27DB-BD31-4B8C-83A1-F6EECF244321}">
                <p14:modId xmlns:p14="http://schemas.microsoft.com/office/powerpoint/2010/main" val="3182907255"/>
              </p:ext>
            </p:extLst>
          </p:nvPr>
        </p:nvGraphicFramePr>
        <p:xfrm>
          <a:off x="655171" y="2044619"/>
          <a:ext cx="10260683" cy="3693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457181BB-B4E8-F32F-362F-136D435D19A3}"/>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11473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40BE3-8AB9-8349-8B18-C31BCCD7028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237574A-4FFD-7A3D-9E62-5276D09E7FDA}"/>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551BA750-0154-5EAA-EE21-13BBD29212F7}"/>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301D2041-6C0D-4511-6A3C-3B5FB4795B8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00B713A3-DCF0-14EB-4125-4409390C12DE}"/>
              </a:ext>
            </a:extLst>
          </p:cNvPr>
          <p:cNvSpPr txBox="1"/>
          <p:nvPr/>
        </p:nvSpPr>
        <p:spPr>
          <a:xfrm>
            <a:off x="529238" y="517596"/>
            <a:ext cx="9722581" cy="2195345"/>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Ο ρόλος των πολυμέσων </a:t>
            </a:r>
            <a:r>
              <a:rPr lang="en-US" sz="4800" b="1" i="0" u="none" strike="noStrike" dirty="0" err="1">
                <a:solidFill>
                  <a:srgbClr val="033C5B"/>
                </a:solidFill>
                <a:effectLst/>
                <a:latin typeface="Arial" panose="020B0604020202020204" pitchFamily="34" charset="0"/>
              </a:rPr>
              <a:t>στην</a:t>
            </a:r>
            <a:r>
              <a:rPr lang="en-US" sz="4800" b="1" i="0" u="none" strike="noStrike" dirty="0">
                <a:solidFill>
                  <a:srgbClr val="033C5B"/>
                </a:solidFill>
                <a:effectLst/>
                <a:latin typeface="Arial" panose="020B0604020202020204" pitchFamily="34" charset="0"/>
              </a:rPr>
              <a:t> αν</a:t>
            </a:r>
            <a:r>
              <a:rPr lang="el-GR" sz="4800" b="1" i="0" u="none" strike="noStrike" dirty="0" err="1">
                <a:solidFill>
                  <a:srgbClr val="033C5B"/>
                </a:solidFill>
                <a:effectLst/>
                <a:latin typeface="Arial" panose="020B0604020202020204" pitchFamily="34" charset="0"/>
              </a:rPr>
              <a:t>εστραμ</a:t>
            </a:r>
            <a:r>
              <a:rPr lang="en-US" sz="4800" b="1" i="0" u="none" strike="noStrike" dirty="0" err="1">
                <a:solidFill>
                  <a:srgbClr val="033C5B"/>
                </a:solidFill>
                <a:effectLst/>
                <a:latin typeface="Arial" panose="020B0604020202020204" pitchFamily="34" charset="0"/>
              </a:rPr>
              <a:t>μένη</a:t>
            </a:r>
            <a:r>
              <a:rPr lang="en-US" sz="4800" b="1" i="0" u="none" strike="noStrike" dirty="0">
                <a:solidFill>
                  <a:srgbClr val="033C5B"/>
                </a:solidFill>
                <a:effectLst/>
                <a:latin typeface="Arial" panose="020B0604020202020204" pitchFamily="34" charset="0"/>
              </a:rPr>
              <a:t> τάξη</a:t>
            </a:r>
            <a:br>
              <a:rPr lang="en-US" sz="4800" b="1" dirty="0"/>
            </a:b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1283CFFC-57DA-09B2-BF9F-80635202BE3A}"/>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3BDB444A-A069-CDF3-824F-A9BF05BAE376}"/>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F681BD40-AB49-A997-623F-03140ABE2C3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AAD273EB-A594-32F2-0FE1-4891FDFAF599}"/>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a:extLst>
              <a:ext uri="{FF2B5EF4-FFF2-40B4-BE49-F238E27FC236}">
                <a16:creationId xmlns:a16="http://schemas.microsoft.com/office/drawing/2014/main" id="{8C09C94E-98B9-9B02-EF34-BCE159416287}"/>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465BC2EB-2231-F92A-7021-CA5AA7A05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A3FFBC25-E623-EEF8-F3EC-4BA4F23DA69A}"/>
              </a:ext>
            </a:extLst>
          </p:cNvPr>
          <p:cNvSpPr/>
          <p:nvPr/>
        </p:nvSpPr>
        <p:spPr>
          <a:xfrm>
            <a:off x="1585514" y="2341868"/>
            <a:ext cx="8259521" cy="3676368"/>
          </a:xfrm>
          <a:prstGeom prst="rect">
            <a:avLst/>
          </a:prstGeom>
        </p:spPr>
        <p:txBody>
          <a:bodyPr/>
          <a:lstStyle/>
          <a:p>
            <a:pPr lvl="0" algn="ctr"/>
            <a:r>
              <a:rPr lang="en-GB" sz="3500" dirty="0"/>
              <a:t>Πώς μπορούν τα πολυμέσα να καταστήσουν πιο αποτελεσματική την εκπαίδευση σε πρακτικές δεξιότητες;</a:t>
            </a:r>
            <a:endParaRPr lang="en-US" sz="3500" dirty="0"/>
          </a:p>
        </p:txBody>
      </p:sp>
      <p:sp>
        <p:nvSpPr>
          <p:cNvPr id="7" name="TextBox 13">
            <a:extLst>
              <a:ext uri="{FF2B5EF4-FFF2-40B4-BE49-F238E27FC236}">
                <a16:creationId xmlns:a16="http://schemas.microsoft.com/office/drawing/2014/main" id="{6AB75BC7-A9FC-72AE-08DB-A16A992A925F}"/>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74455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2195345"/>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Ενίσχυση της δέσμευσης μέσω πολυμέσων</a:t>
            </a:r>
            <a:br>
              <a:rPr lang="en-US" sz="4800" b="1" dirty="0"/>
            </a:b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21" name="TextBox 16">
            <a:extLst>
              <a:ext uri="{FF2B5EF4-FFF2-40B4-BE49-F238E27FC236}">
                <a16:creationId xmlns:a16="http://schemas.microsoft.com/office/drawing/2014/main" id="{494FAE16-6CEA-44C0-E7F1-1221A48C4311}"/>
              </a:ext>
            </a:extLst>
          </p:cNvPr>
          <p:cNvGraphicFramePr/>
          <p:nvPr>
            <p:extLst>
              <p:ext uri="{D42A27DB-BD31-4B8C-83A1-F6EECF244321}">
                <p14:modId xmlns:p14="http://schemas.microsoft.com/office/powerpoint/2010/main" val="2975630038"/>
              </p:ext>
            </p:extLst>
          </p:nvPr>
        </p:nvGraphicFramePr>
        <p:xfrm>
          <a:off x="1315621" y="1889531"/>
          <a:ext cx="8771240" cy="3693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BBF25BDF-1D3B-96AB-D42A-2AD9C85BC533}"/>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10202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20A56-CBE5-2954-BCC5-F815E8FF2A0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C84D7F5-D492-049A-B7DC-BC3AA34B5978}"/>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6ABFEB2A-40A2-40B9-7C96-86FA4E43525C}"/>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1263E147-A035-12F3-39E6-04EE416530C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C970D4B7-086F-F527-705C-71E012496B77}"/>
              </a:ext>
            </a:extLst>
          </p:cNvPr>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Πρακτικές εφαρμογές</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8DB44758-CBAB-3ECB-F723-25FF42898C5B}"/>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A07E2E0E-3C81-65E5-09C4-F33F86449666}"/>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8FF305F4-999E-2252-76A1-0FB77754311D}"/>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2F851399-EEEA-31DF-1261-9CFB2C95295F}"/>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a:extLst>
              <a:ext uri="{FF2B5EF4-FFF2-40B4-BE49-F238E27FC236}">
                <a16:creationId xmlns:a16="http://schemas.microsoft.com/office/drawing/2014/main" id="{6A52A30B-2BF7-8F79-7BAA-E915AD9AE321}"/>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6E750709-E936-DCC0-BD69-E888CE063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7" name="Diagram 16">
            <a:extLst>
              <a:ext uri="{FF2B5EF4-FFF2-40B4-BE49-F238E27FC236}">
                <a16:creationId xmlns:a16="http://schemas.microsoft.com/office/drawing/2014/main" id="{BF2706A1-862D-558D-5FEC-B09630F5CFF0}"/>
              </a:ext>
            </a:extLst>
          </p:cNvPr>
          <p:cNvGraphicFramePr/>
          <p:nvPr>
            <p:extLst>
              <p:ext uri="{D42A27DB-BD31-4B8C-83A1-F6EECF244321}">
                <p14:modId xmlns:p14="http://schemas.microsoft.com/office/powerpoint/2010/main" val="2371997006"/>
              </p:ext>
            </p:extLst>
          </p:nvPr>
        </p:nvGraphicFramePr>
        <p:xfrm>
          <a:off x="119410" y="553998"/>
          <a:ext cx="11243750" cy="54870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53003329-74E9-2F21-24E0-EBF09D35914E}"/>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157595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2195345"/>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Ο ρόλος των πολυμέσων </a:t>
            </a:r>
            <a:r>
              <a:rPr lang="en-US" sz="4800" b="1" i="0" u="none" strike="noStrike" dirty="0" err="1">
                <a:solidFill>
                  <a:srgbClr val="033C5B"/>
                </a:solidFill>
                <a:effectLst/>
                <a:latin typeface="Arial" panose="020B0604020202020204" pitchFamily="34" charset="0"/>
              </a:rPr>
              <a:t>στην</a:t>
            </a:r>
            <a:r>
              <a:rPr lang="en-US" sz="4800" b="1" i="0" u="none" strike="noStrike" dirty="0">
                <a:solidFill>
                  <a:srgbClr val="033C5B"/>
                </a:solidFill>
                <a:effectLst/>
                <a:latin typeface="Arial" panose="020B0604020202020204" pitchFamily="34" charset="0"/>
              </a:rPr>
              <a:t> αν</a:t>
            </a:r>
            <a:r>
              <a:rPr lang="el-GR" sz="4800" b="1" i="0" u="none" strike="noStrike" dirty="0" err="1">
                <a:solidFill>
                  <a:srgbClr val="033C5B"/>
                </a:solidFill>
                <a:effectLst/>
                <a:latin typeface="Arial" panose="020B0604020202020204" pitchFamily="34" charset="0"/>
              </a:rPr>
              <a:t>εστραμ</a:t>
            </a:r>
            <a:r>
              <a:rPr lang="en-US" sz="4800" b="1" i="0" u="none" strike="noStrike" dirty="0" err="1">
                <a:solidFill>
                  <a:srgbClr val="033C5B"/>
                </a:solidFill>
                <a:effectLst/>
                <a:latin typeface="Arial" panose="020B0604020202020204" pitchFamily="34" charset="0"/>
              </a:rPr>
              <a:t>μένη</a:t>
            </a:r>
            <a:r>
              <a:rPr lang="en-US" sz="4800" b="1" i="0" u="none" strike="noStrike" dirty="0">
                <a:solidFill>
                  <a:srgbClr val="033C5B"/>
                </a:solidFill>
                <a:effectLst/>
                <a:latin typeface="Arial" panose="020B0604020202020204" pitchFamily="34" charset="0"/>
              </a:rPr>
              <a:t> τάξη</a:t>
            </a:r>
            <a:br>
              <a:rPr lang="en-US" sz="4800" b="1" dirty="0"/>
            </a:b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9" name="TextBox 16">
            <a:extLst>
              <a:ext uri="{FF2B5EF4-FFF2-40B4-BE49-F238E27FC236}">
                <a16:creationId xmlns:a16="http://schemas.microsoft.com/office/drawing/2014/main" id="{9A636E66-CB97-0016-0E29-FEE25BC0E7E7}"/>
              </a:ext>
            </a:extLst>
          </p:cNvPr>
          <p:cNvGraphicFramePr/>
          <p:nvPr>
            <p:extLst>
              <p:ext uri="{D42A27DB-BD31-4B8C-83A1-F6EECF244321}">
                <p14:modId xmlns:p14="http://schemas.microsoft.com/office/powerpoint/2010/main" val="4024660147"/>
              </p:ext>
            </p:extLst>
          </p:nvPr>
        </p:nvGraphicFramePr>
        <p:xfrm>
          <a:off x="1536234" y="2081989"/>
          <a:ext cx="8259521" cy="36763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F5055EE6-96CC-44D3-BB03-3364394BC469}"/>
              </a:ext>
            </a:extLst>
          </p:cNvPr>
          <p:cNvSpPr txBox="1"/>
          <p:nvPr/>
        </p:nvSpPr>
        <p:spPr>
          <a:xfrm>
            <a:off x="3433778" y="5941362"/>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201473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7DD35CB7F0243468558279424C321D6" ma:contentTypeVersion="10" ma:contentTypeDescription="Ein neues Dokument erstellen." ma:contentTypeScope="" ma:versionID="f42a5fe264ec004719ebb031efb2fbf8">
  <xsd:schema xmlns:xsd="http://www.w3.org/2001/XMLSchema" xmlns:xs="http://www.w3.org/2001/XMLSchema" xmlns:p="http://schemas.microsoft.com/office/2006/metadata/properties" xmlns:ns3="67969218-ce1f-47b6-91bc-5f0cb9b796e3" targetNamespace="http://schemas.microsoft.com/office/2006/metadata/properties" ma:root="true" ma:fieldsID="27a977c843a9c346403a859cf3a5e274" ns3:_="">
    <xsd:import namespace="67969218-ce1f-47b6-91bc-5f0cb9b796e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69218-ce1f-47b6-91bc-5f0cb9b796e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7969218-ce1f-47b6-91bc-5f0cb9b796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D60C6D-1828-4B45-9C89-112F71E8A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69218-ce1f-47b6-91bc-5f0cb9b79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047291-CD0F-4066-9A3E-C79E18802944}">
  <ds:schemaRefs>
    <ds:schemaRef ds:uri="http://purl.org/dc/terms/"/>
    <ds:schemaRef ds:uri="http://schemas.microsoft.com/office/2006/documentManagement/types"/>
    <ds:schemaRef ds:uri="http://schemas.openxmlformats.org/package/2006/metadata/core-properties"/>
    <ds:schemaRef ds:uri="67969218-ce1f-47b6-91bc-5f0cb9b796e3"/>
    <ds:schemaRef ds:uri="http://www.w3.org/XML/1998/namespace"/>
    <ds:schemaRef ds:uri="http://purl.org/dc/dcmitype/"/>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E9E8EE87-385C-4F4C-8BA6-071CE929BE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4288</Words>
  <Application>Microsoft Office PowerPoint</Application>
  <PresentationFormat>Widescreen</PresentationFormat>
  <Paragraphs>169</Paragraphs>
  <Slides>26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Aptos</vt:lpstr>
      <vt:lpstr>Aptos Display</vt:lpstr>
      <vt:lpstr>Arial</vt:lpstr>
      <vt:lpstr>Arial</vt:lpstr>
      <vt:lpstr>Calibri</vt:lpstr>
      <vt:lpstr>HK Grotesk</vt:lpstr>
      <vt:lpstr>HK Grotesk Bold</vt:lpstr>
      <vt:lpstr>HK Grotesk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Moscato</dc:creator>
  <cp:keywords>, docId:918A2D131F37C7DD7B7CCFD0058746CE</cp:keywords>
  <cp:lastModifiedBy>Sotiria Tsalamani</cp:lastModifiedBy>
  <cp:revision>15</cp:revision>
  <dcterms:created xsi:type="dcterms:W3CDTF">2024-10-21T15:45:46Z</dcterms:created>
  <dcterms:modified xsi:type="dcterms:W3CDTF">2024-11-09T11:22:33Z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