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307" r:id="rId7"/>
    <p:sldId id="318" r:id="rId8"/>
    <p:sldId id="292" r:id="rId9"/>
    <p:sldId id="293" r:id="rId10"/>
    <p:sldId id="281" r:id="rId11"/>
    <p:sldId id="291" r:id="rId12"/>
    <p:sldId id="290" r:id="rId13"/>
    <p:sldId id="319" r:id="rId14"/>
    <p:sldId id="312" r:id="rId15"/>
    <p:sldId id="314" r:id="rId16"/>
    <p:sldId id="300" r:id="rId17"/>
    <p:sldId id="294" r:id="rId18"/>
    <p:sldId id="313" r:id="rId19"/>
    <p:sldId id="298" r:id="rId20"/>
    <p:sldId id="320" r:id="rId21"/>
    <p:sldId id="302" r:id="rId22"/>
    <p:sldId id="317" r:id="rId23"/>
    <p:sldId id="282" r:id="rId24"/>
    <p:sldId id="264" r:id="rId25"/>
    <p:sldId id="263"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p:cViewPr varScale="1">
        <p:scale>
          <a:sx n="87" d="100"/>
          <a:sy n="87" d="100"/>
        </p:scale>
        <p:origin x="231"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D7C43-D0A9-4BB6-BB32-DBB31BAC6E18}"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US"/>
        </a:p>
      </dgm:t>
    </dgm:pt>
    <dgm:pt modelId="{14BC1E8C-A5C2-4A0B-8B2C-741F0A3958A6}">
      <dgm:prSet custT="1"/>
      <dgm:spPr/>
      <dgm:t>
        <a:bodyPr/>
        <a:lstStyle/>
        <a:p>
          <a:r>
            <a:rPr lang="en-GB" sz="1600" b="1" i="0" dirty="0"/>
            <a:t>Ενισχύει την εμπειρία μάθησης</a:t>
          </a:r>
          <a:r>
            <a:rPr lang="en-GB" sz="1600" b="0" i="0" dirty="0"/>
            <a:t>: Η τεχνολογία επιτρέπει την ενσωμάτωση μαθημάτων όπως τα μαθηματικά και η τεχνολογία, καθιστώντας τη μάθηση πιο δυναμική και σχετική με τη μελλοντική σταδιοδρομία των μαθητών.</a:t>
          </a:r>
          <a:endParaRPr lang="en-US" sz="1600" dirty="0"/>
        </a:p>
      </dgm:t>
    </dgm:pt>
    <dgm:pt modelId="{3ECA6102-05AC-4954-AC67-198D7FCB7ADD}" type="parTrans" cxnId="{00D120F9-DFBF-499C-9F6A-28A64832A812}">
      <dgm:prSet/>
      <dgm:spPr/>
      <dgm:t>
        <a:bodyPr/>
        <a:lstStyle/>
        <a:p>
          <a:endParaRPr lang="en-US" sz="1800"/>
        </a:p>
      </dgm:t>
    </dgm:pt>
    <dgm:pt modelId="{22ABAE65-6FDC-4255-A42C-E4B1575B5664}" type="sibTrans" cxnId="{00D120F9-DFBF-499C-9F6A-28A64832A812}">
      <dgm:prSet/>
      <dgm:spPr/>
      <dgm:t>
        <a:bodyPr/>
        <a:lstStyle/>
        <a:p>
          <a:endParaRPr lang="en-US" sz="1800"/>
        </a:p>
      </dgm:t>
    </dgm:pt>
    <dgm:pt modelId="{EA7E33D9-F5B3-445E-A65F-EC62489EE56D}">
      <dgm:prSet custT="1"/>
      <dgm:spPr/>
      <dgm:t>
        <a:bodyPr/>
        <a:lstStyle/>
        <a:p>
          <a:r>
            <a:rPr lang="en-GB" sz="1600" b="1" i="0" dirty="0"/>
            <a:t>Προωθεί τη διαδραστική μάθηση</a:t>
          </a:r>
          <a:r>
            <a:rPr lang="en-GB" sz="1600" b="0" i="0" dirty="0"/>
            <a:t>: Η τεχνολογία επιτρέπει στους μαθητές να συμμετέχουν σε διαδραστικές δραστηριότητες, όπως κουίζ, προσομοιώσεις και ασκήσεις επίλυσης προβλημάτων, οι οποίες προωθούν την κριτική σκέψη και τη συνεργασία.</a:t>
          </a:r>
          <a:endParaRPr lang="en-US" sz="1600" dirty="0"/>
        </a:p>
      </dgm:t>
    </dgm:pt>
    <dgm:pt modelId="{B98A5E80-9341-4F0F-A5BB-42A4C86AA415}" type="parTrans" cxnId="{A94F6086-77D5-451F-87BD-566F72535A7C}">
      <dgm:prSet/>
      <dgm:spPr/>
      <dgm:t>
        <a:bodyPr/>
        <a:lstStyle/>
        <a:p>
          <a:endParaRPr lang="en-US" sz="1800"/>
        </a:p>
      </dgm:t>
    </dgm:pt>
    <dgm:pt modelId="{B8D82D99-489F-4366-A18A-674098A21802}" type="sibTrans" cxnId="{A94F6086-77D5-451F-87BD-566F72535A7C}">
      <dgm:prSet/>
      <dgm:spPr/>
      <dgm:t>
        <a:bodyPr/>
        <a:lstStyle/>
        <a:p>
          <a:endParaRPr lang="en-US" sz="1800"/>
        </a:p>
      </dgm:t>
    </dgm:pt>
    <dgm:pt modelId="{D33C1031-C47C-4FF8-997A-5C1DA4961FBD}">
      <dgm:prSet custT="1"/>
      <dgm:spPr/>
      <dgm:t>
        <a:bodyPr/>
        <a:lstStyle/>
        <a:p>
          <a:r>
            <a:rPr lang="en-GB" sz="1600" b="1" i="0" dirty="0"/>
            <a:t>Διευκολύνει την παράδοση περιεχομένου</a:t>
          </a:r>
          <a:r>
            <a:rPr lang="en-GB" sz="1600" b="0" i="0" dirty="0"/>
            <a:t>: Προεγγεγραμμένα βίντεο και ψηφιακό υλικό επιτρέπουν στους μαθητές να έχουν πρόσβαση και να μαθαίνουν το περιεχόμενο με το δικό τους ρυθμό εκτός της τάξης, προετοιμάζοντάς τους για τις πρακτικές δραστηριότητες στην τάξη.</a:t>
          </a:r>
          <a:endParaRPr lang="en-US" sz="1600" dirty="0"/>
        </a:p>
      </dgm:t>
    </dgm:pt>
    <dgm:pt modelId="{EBBF2859-DB2F-4207-9B23-4F33099D1B74}" type="parTrans" cxnId="{C6A13A2C-FA68-4E8B-A0D6-113B65435FD4}">
      <dgm:prSet/>
      <dgm:spPr/>
      <dgm:t>
        <a:bodyPr/>
        <a:lstStyle/>
        <a:p>
          <a:endParaRPr lang="en-US" sz="1800"/>
        </a:p>
      </dgm:t>
    </dgm:pt>
    <dgm:pt modelId="{3CAEFA1D-7BB1-4C72-AAD9-E276CECDCC32}" type="sibTrans" cxnId="{C6A13A2C-FA68-4E8B-A0D6-113B65435FD4}">
      <dgm:prSet/>
      <dgm:spPr/>
      <dgm:t>
        <a:bodyPr/>
        <a:lstStyle/>
        <a:p>
          <a:endParaRPr lang="en-US" sz="1800"/>
        </a:p>
      </dgm:t>
    </dgm:pt>
    <dgm:pt modelId="{F746CD35-2105-4AD1-85E3-2B04711E9D1F}">
      <dgm:prSet custT="1"/>
      <dgm:spPr/>
      <dgm:t>
        <a:bodyPr/>
        <a:lstStyle/>
        <a:p>
          <a:r>
            <a:rPr lang="en-GB" sz="1600" b="1" i="0" dirty="0"/>
            <a:t>Αλλάζει το ρόλο του εκπαιδευτικού</a:t>
          </a:r>
          <a:r>
            <a:rPr lang="en-GB" sz="1600" b="0" i="0" dirty="0"/>
            <a:t>: Η τεχνολογία μετατρέπει τους εκπαιδευτικούς από διδάσκοντες σε διευκολυντές ή οργανωτές της μαθησιακής διαδικασίας, ενθαρρύνοντας τους μαθητές να αναλάβουν πιο ενεργό ρόλο στην εκπαίδευσή τους.</a:t>
          </a:r>
          <a:endParaRPr lang="en-US" sz="1600" dirty="0"/>
        </a:p>
      </dgm:t>
    </dgm:pt>
    <dgm:pt modelId="{4A335CDB-4F00-437B-8C5E-11C09E9F5956}" type="parTrans" cxnId="{00EBDA1B-C4CE-4E8F-809B-6A35958E02D1}">
      <dgm:prSet/>
      <dgm:spPr/>
      <dgm:t>
        <a:bodyPr/>
        <a:lstStyle/>
        <a:p>
          <a:endParaRPr lang="en-US" sz="1800"/>
        </a:p>
      </dgm:t>
    </dgm:pt>
    <dgm:pt modelId="{FA3EC245-90EE-4D0F-A4FD-1FA0CC2A6D02}" type="sibTrans" cxnId="{00EBDA1B-C4CE-4E8F-809B-6A35958E02D1}">
      <dgm:prSet/>
      <dgm:spPr/>
      <dgm:t>
        <a:bodyPr/>
        <a:lstStyle/>
        <a:p>
          <a:endParaRPr lang="en-US" sz="1800"/>
        </a:p>
      </dgm:t>
    </dgm:pt>
    <dgm:pt modelId="{322B498F-75C2-41C6-A4EA-B9AEF4483BAE}">
      <dgm:prSet custT="1"/>
      <dgm:spPr/>
      <dgm:t>
        <a:bodyPr/>
        <a:lstStyle/>
        <a:p>
          <a:r>
            <a:rPr lang="en-GB" sz="1600" b="1" i="0" dirty="0"/>
            <a:t>Βελτιώνει τη δέσμευση και τα κίνητρα των μαθητών</a:t>
          </a:r>
          <a:r>
            <a:rPr lang="en-GB" sz="1600" b="0" i="0" dirty="0"/>
            <a:t>: Η χρήση διαδραστικών εργαλείων και πολυμέσων ενισχύει τα κίνητρα, την εμπλοκή και την αλληλεπίδραση των μαθητών, οδηγώντας σε καλύτερα μαθησιακά αποτελέσματα.</a:t>
          </a:r>
          <a:endParaRPr lang="en-US" sz="1600" dirty="0"/>
        </a:p>
      </dgm:t>
    </dgm:pt>
    <dgm:pt modelId="{9D4A9A99-D5BF-475F-8128-14F3B54580F6}" type="parTrans" cxnId="{75BDC4AC-481E-4969-9FAA-6A9B3FCED069}">
      <dgm:prSet/>
      <dgm:spPr/>
      <dgm:t>
        <a:bodyPr/>
        <a:lstStyle/>
        <a:p>
          <a:endParaRPr lang="en-US" sz="1800"/>
        </a:p>
      </dgm:t>
    </dgm:pt>
    <dgm:pt modelId="{3D383083-CA20-4F2E-BE10-0D418644326C}" type="sibTrans" cxnId="{75BDC4AC-481E-4969-9FAA-6A9B3FCED069}">
      <dgm:prSet/>
      <dgm:spPr/>
      <dgm:t>
        <a:bodyPr/>
        <a:lstStyle/>
        <a:p>
          <a:endParaRPr lang="en-US" sz="1800"/>
        </a:p>
      </dgm:t>
    </dgm:pt>
    <dgm:pt modelId="{ABE2090B-0978-4F6D-AC9D-48CF4557EAC0}">
      <dgm:prSet custT="1"/>
      <dgm:spPr/>
      <dgm:t>
        <a:bodyPr/>
        <a:lstStyle/>
        <a:p>
          <a:r>
            <a:rPr lang="en-GB" sz="1600" b="1" i="0" dirty="0"/>
            <a:t>Υποστηρίζει ποικίλη αξιολόγηση και ανατροφοδότηση</a:t>
          </a:r>
          <a:r>
            <a:rPr lang="en-GB" sz="1600" b="0" i="0" dirty="0"/>
            <a:t>: Η τεχνολογία επιτρέπει διάφορες μορφές αξιολόγησης (π.χ. κουίζ, αξιολογήσεις από ομότιμους) και παρέχει έγκαιρη ανατροφοδότηση, η οποία βοηθά τους μαθητές να βελτιώνουν συνεχώς τη μάθησή τους.</a:t>
          </a:r>
          <a:endParaRPr lang="en-US" sz="1600" dirty="0"/>
        </a:p>
      </dgm:t>
    </dgm:pt>
    <dgm:pt modelId="{FF5F851D-E657-4B82-9046-3B85FFA261ED}" type="parTrans" cxnId="{9E28D5C5-64CE-47B4-B971-B1D60C55DE28}">
      <dgm:prSet/>
      <dgm:spPr/>
      <dgm:t>
        <a:bodyPr/>
        <a:lstStyle/>
        <a:p>
          <a:endParaRPr lang="en-US" sz="1800"/>
        </a:p>
      </dgm:t>
    </dgm:pt>
    <dgm:pt modelId="{DE47C7C5-3257-443F-BEFB-C6BF1ED499D9}" type="sibTrans" cxnId="{9E28D5C5-64CE-47B4-B971-B1D60C55DE28}">
      <dgm:prSet/>
      <dgm:spPr/>
      <dgm:t>
        <a:bodyPr/>
        <a:lstStyle/>
        <a:p>
          <a:endParaRPr lang="en-US" sz="1800"/>
        </a:p>
      </dgm:t>
    </dgm:pt>
    <dgm:pt modelId="{1C8E1108-C704-417C-A657-4B1B299092E9}" type="pres">
      <dgm:prSet presAssocID="{A58D7C43-D0A9-4BB6-BB32-DBB31BAC6E18}" presName="linear" presStyleCnt="0">
        <dgm:presLayoutVars>
          <dgm:animLvl val="lvl"/>
          <dgm:resizeHandles val="exact"/>
        </dgm:presLayoutVars>
      </dgm:prSet>
      <dgm:spPr/>
    </dgm:pt>
    <dgm:pt modelId="{0297C630-57AD-4310-AA38-98F409FEE70A}" type="pres">
      <dgm:prSet presAssocID="{14BC1E8C-A5C2-4A0B-8B2C-741F0A3958A6}" presName="parentText" presStyleLbl="node1" presStyleIdx="0" presStyleCnt="6">
        <dgm:presLayoutVars>
          <dgm:chMax val="0"/>
          <dgm:bulletEnabled val="1"/>
        </dgm:presLayoutVars>
      </dgm:prSet>
      <dgm:spPr/>
    </dgm:pt>
    <dgm:pt modelId="{4087579C-E540-406A-9260-91150D2DE014}" type="pres">
      <dgm:prSet presAssocID="{22ABAE65-6FDC-4255-A42C-E4B1575B5664}" presName="spacer" presStyleCnt="0"/>
      <dgm:spPr/>
    </dgm:pt>
    <dgm:pt modelId="{B16608F7-0BA5-4829-8DA9-12E1DC7EBA8F}" type="pres">
      <dgm:prSet presAssocID="{EA7E33D9-F5B3-445E-A65F-EC62489EE56D}" presName="parentText" presStyleLbl="node1" presStyleIdx="1" presStyleCnt="6">
        <dgm:presLayoutVars>
          <dgm:chMax val="0"/>
          <dgm:bulletEnabled val="1"/>
        </dgm:presLayoutVars>
      </dgm:prSet>
      <dgm:spPr/>
    </dgm:pt>
    <dgm:pt modelId="{D2947E43-C5D0-4EE9-B5F4-0834188A9E86}" type="pres">
      <dgm:prSet presAssocID="{B8D82D99-489F-4366-A18A-674098A21802}" presName="spacer" presStyleCnt="0"/>
      <dgm:spPr/>
    </dgm:pt>
    <dgm:pt modelId="{EC70EE40-6B53-4690-A9A8-5B772B4BB607}" type="pres">
      <dgm:prSet presAssocID="{D33C1031-C47C-4FF8-997A-5C1DA4961FBD}" presName="parentText" presStyleLbl="node1" presStyleIdx="2" presStyleCnt="6">
        <dgm:presLayoutVars>
          <dgm:chMax val="0"/>
          <dgm:bulletEnabled val="1"/>
        </dgm:presLayoutVars>
      </dgm:prSet>
      <dgm:spPr/>
    </dgm:pt>
    <dgm:pt modelId="{D3C77976-6662-4FAB-B1EE-90100F31ADA3}" type="pres">
      <dgm:prSet presAssocID="{3CAEFA1D-7BB1-4C72-AAD9-E276CECDCC32}" presName="spacer" presStyleCnt="0"/>
      <dgm:spPr/>
    </dgm:pt>
    <dgm:pt modelId="{30450CBA-9FD6-4E70-B634-5E0596949B09}" type="pres">
      <dgm:prSet presAssocID="{F746CD35-2105-4AD1-85E3-2B04711E9D1F}" presName="parentText" presStyleLbl="node1" presStyleIdx="3" presStyleCnt="6">
        <dgm:presLayoutVars>
          <dgm:chMax val="0"/>
          <dgm:bulletEnabled val="1"/>
        </dgm:presLayoutVars>
      </dgm:prSet>
      <dgm:spPr/>
    </dgm:pt>
    <dgm:pt modelId="{60A154CA-ED52-4B62-9CD5-FFBDA7F391E5}" type="pres">
      <dgm:prSet presAssocID="{FA3EC245-90EE-4D0F-A4FD-1FA0CC2A6D02}" presName="spacer" presStyleCnt="0"/>
      <dgm:spPr/>
    </dgm:pt>
    <dgm:pt modelId="{169736C6-3403-46F3-8ABB-93F7FAB842C5}" type="pres">
      <dgm:prSet presAssocID="{322B498F-75C2-41C6-A4EA-B9AEF4483BAE}" presName="parentText" presStyleLbl="node1" presStyleIdx="4" presStyleCnt="6">
        <dgm:presLayoutVars>
          <dgm:chMax val="0"/>
          <dgm:bulletEnabled val="1"/>
        </dgm:presLayoutVars>
      </dgm:prSet>
      <dgm:spPr/>
    </dgm:pt>
    <dgm:pt modelId="{58123281-1788-4971-9D52-05B398CFE387}" type="pres">
      <dgm:prSet presAssocID="{3D383083-CA20-4F2E-BE10-0D418644326C}" presName="spacer" presStyleCnt="0"/>
      <dgm:spPr/>
    </dgm:pt>
    <dgm:pt modelId="{567210CF-57DD-4EC4-8B25-B00781D4871E}" type="pres">
      <dgm:prSet presAssocID="{ABE2090B-0978-4F6D-AC9D-48CF4557EAC0}" presName="parentText" presStyleLbl="node1" presStyleIdx="5" presStyleCnt="6">
        <dgm:presLayoutVars>
          <dgm:chMax val="0"/>
          <dgm:bulletEnabled val="1"/>
        </dgm:presLayoutVars>
      </dgm:prSet>
      <dgm:spPr/>
    </dgm:pt>
  </dgm:ptLst>
  <dgm:cxnLst>
    <dgm:cxn modelId="{F4DB7910-7D8D-4D85-B9FE-2C25BD7A4633}" type="presOf" srcId="{14BC1E8C-A5C2-4A0B-8B2C-741F0A3958A6}" destId="{0297C630-57AD-4310-AA38-98F409FEE70A}" srcOrd="0" destOrd="0" presId="urn:microsoft.com/office/officeart/2005/8/layout/vList2"/>
    <dgm:cxn modelId="{00EBDA1B-C4CE-4E8F-809B-6A35958E02D1}" srcId="{A58D7C43-D0A9-4BB6-BB32-DBB31BAC6E18}" destId="{F746CD35-2105-4AD1-85E3-2B04711E9D1F}" srcOrd="3" destOrd="0" parTransId="{4A335CDB-4F00-437B-8C5E-11C09E9F5956}" sibTransId="{FA3EC245-90EE-4D0F-A4FD-1FA0CC2A6D02}"/>
    <dgm:cxn modelId="{C6A13A2C-FA68-4E8B-A0D6-113B65435FD4}" srcId="{A58D7C43-D0A9-4BB6-BB32-DBB31BAC6E18}" destId="{D33C1031-C47C-4FF8-997A-5C1DA4961FBD}" srcOrd="2" destOrd="0" parTransId="{EBBF2859-DB2F-4207-9B23-4F33099D1B74}" sibTransId="{3CAEFA1D-7BB1-4C72-AAD9-E276CECDCC32}"/>
    <dgm:cxn modelId="{050A8F3A-31E2-4776-B3CB-FFCAD0111426}" type="presOf" srcId="{A58D7C43-D0A9-4BB6-BB32-DBB31BAC6E18}" destId="{1C8E1108-C704-417C-A657-4B1B299092E9}" srcOrd="0" destOrd="0" presId="urn:microsoft.com/office/officeart/2005/8/layout/vList2"/>
    <dgm:cxn modelId="{23919550-C309-49DB-AEFE-A12D9F0C4AD3}" type="presOf" srcId="{EA7E33D9-F5B3-445E-A65F-EC62489EE56D}" destId="{B16608F7-0BA5-4829-8DA9-12E1DC7EBA8F}" srcOrd="0" destOrd="0" presId="urn:microsoft.com/office/officeart/2005/8/layout/vList2"/>
    <dgm:cxn modelId="{A94F6086-77D5-451F-87BD-566F72535A7C}" srcId="{A58D7C43-D0A9-4BB6-BB32-DBB31BAC6E18}" destId="{EA7E33D9-F5B3-445E-A65F-EC62489EE56D}" srcOrd="1" destOrd="0" parTransId="{B98A5E80-9341-4F0F-A5BB-42A4C86AA415}" sibTransId="{B8D82D99-489F-4366-A18A-674098A21802}"/>
    <dgm:cxn modelId="{7F5A7F98-4AB5-4B24-8CCB-3F512B9952A0}" type="presOf" srcId="{D33C1031-C47C-4FF8-997A-5C1DA4961FBD}" destId="{EC70EE40-6B53-4690-A9A8-5B772B4BB607}" srcOrd="0" destOrd="0" presId="urn:microsoft.com/office/officeart/2005/8/layout/vList2"/>
    <dgm:cxn modelId="{75BDC4AC-481E-4969-9FAA-6A9B3FCED069}" srcId="{A58D7C43-D0A9-4BB6-BB32-DBB31BAC6E18}" destId="{322B498F-75C2-41C6-A4EA-B9AEF4483BAE}" srcOrd="4" destOrd="0" parTransId="{9D4A9A99-D5BF-475F-8128-14F3B54580F6}" sibTransId="{3D383083-CA20-4F2E-BE10-0D418644326C}"/>
    <dgm:cxn modelId="{CDAE6EC1-E978-48F9-80CE-F866D4CDCBEA}" type="presOf" srcId="{ABE2090B-0978-4F6D-AC9D-48CF4557EAC0}" destId="{567210CF-57DD-4EC4-8B25-B00781D4871E}" srcOrd="0" destOrd="0" presId="urn:microsoft.com/office/officeart/2005/8/layout/vList2"/>
    <dgm:cxn modelId="{500229C2-6B60-4B44-B095-9E3A0072682A}" type="presOf" srcId="{322B498F-75C2-41C6-A4EA-B9AEF4483BAE}" destId="{169736C6-3403-46F3-8ABB-93F7FAB842C5}" srcOrd="0" destOrd="0" presId="urn:microsoft.com/office/officeart/2005/8/layout/vList2"/>
    <dgm:cxn modelId="{9E28D5C5-64CE-47B4-B971-B1D60C55DE28}" srcId="{A58D7C43-D0A9-4BB6-BB32-DBB31BAC6E18}" destId="{ABE2090B-0978-4F6D-AC9D-48CF4557EAC0}" srcOrd="5" destOrd="0" parTransId="{FF5F851D-E657-4B82-9046-3B85FFA261ED}" sibTransId="{DE47C7C5-3257-443F-BEFB-C6BF1ED499D9}"/>
    <dgm:cxn modelId="{86B819D2-E23E-49EE-AE02-8A53C5B5E2F8}" type="presOf" srcId="{F746CD35-2105-4AD1-85E3-2B04711E9D1F}" destId="{30450CBA-9FD6-4E70-B634-5E0596949B09}" srcOrd="0" destOrd="0" presId="urn:microsoft.com/office/officeart/2005/8/layout/vList2"/>
    <dgm:cxn modelId="{00D120F9-DFBF-499C-9F6A-28A64832A812}" srcId="{A58D7C43-D0A9-4BB6-BB32-DBB31BAC6E18}" destId="{14BC1E8C-A5C2-4A0B-8B2C-741F0A3958A6}" srcOrd="0" destOrd="0" parTransId="{3ECA6102-05AC-4954-AC67-198D7FCB7ADD}" sibTransId="{22ABAE65-6FDC-4255-A42C-E4B1575B5664}"/>
    <dgm:cxn modelId="{63086C77-9716-4FE4-A4F7-D281B2E30B5E}" type="presParOf" srcId="{1C8E1108-C704-417C-A657-4B1B299092E9}" destId="{0297C630-57AD-4310-AA38-98F409FEE70A}" srcOrd="0" destOrd="0" presId="urn:microsoft.com/office/officeart/2005/8/layout/vList2"/>
    <dgm:cxn modelId="{465775AC-CD6F-425D-8B38-938DA44F1B87}" type="presParOf" srcId="{1C8E1108-C704-417C-A657-4B1B299092E9}" destId="{4087579C-E540-406A-9260-91150D2DE014}" srcOrd="1" destOrd="0" presId="urn:microsoft.com/office/officeart/2005/8/layout/vList2"/>
    <dgm:cxn modelId="{B7C1EC12-A5A8-47F6-8C20-9F286F976E5B}" type="presParOf" srcId="{1C8E1108-C704-417C-A657-4B1B299092E9}" destId="{B16608F7-0BA5-4829-8DA9-12E1DC7EBA8F}" srcOrd="2" destOrd="0" presId="urn:microsoft.com/office/officeart/2005/8/layout/vList2"/>
    <dgm:cxn modelId="{433D7199-5D77-4C17-B414-C90129A89D80}" type="presParOf" srcId="{1C8E1108-C704-417C-A657-4B1B299092E9}" destId="{D2947E43-C5D0-4EE9-B5F4-0834188A9E86}" srcOrd="3" destOrd="0" presId="urn:microsoft.com/office/officeart/2005/8/layout/vList2"/>
    <dgm:cxn modelId="{572D6F48-542F-4CF0-8598-13C73A5A5EEF}" type="presParOf" srcId="{1C8E1108-C704-417C-A657-4B1B299092E9}" destId="{EC70EE40-6B53-4690-A9A8-5B772B4BB607}" srcOrd="4" destOrd="0" presId="urn:microsoft.com/office/officeart/2005/8/layout/vList2"/>
    <dgm:cxn modelId="{E540462D-EE93-4457-BFAE-EB898DD78829}" type="presParOf" srcId="{1C8E1108-C704-417C-A657-4B1B299092E9}" destId="{D3C77976-6662-4FAB-B1EE-90100F31ADA3}" srcOrd="5" destOrd="0" presId="urn:microsoft.com/office/officeart/2005/8/layout/vList2"/>
    <dgm:cxn modelId="{D0B1ADDC-242D-4A9B-83FC-A485D726571C}" type="presParOf" srcId="{1C8E1108-C704-417C-A657-4B1B299092E9}" destId="{30450CBA-9FD6-4E70-B634-5E0596949B09}" srcOrd="6" destOrd="0" presId="urn:microsoft.com/office/officeart/2005/8/layout/vList2"/>
    <dgm:cxn modelId="{93B78AA5-0F27-48FD-B92A-8F338719E55C}" type="presParOf" srcId="{1C8E1108-C704-417C-A657-4B1B299092E9}" destId="{60A154CA-ED52-4B62-9CD5-FFBDA7F391E5}" srcOrd="7" destOrd="0" presId="urn:microsoft.com/office/officeart/2005/8/layout/vList2"/>
    <dgm:cxn modelId="{5B588DF9-8C7E-4FF5-AFBD-49F53F47A86C}" type="presParOf" srcId="{1C8E1108-C704-417C-A657-4B1B299092E9}" destId="{169736C6-3403-46F3-8ABB-93F7FAB842C5}" srcOrd="8" destOrd="0" presId="urn:microsoft.com/office/officeart/2005/8/layout/vList2"/>
    <dgm:cxn modelId="{2BB4ABE1-14F4-4DDE-B18D-23F868A756E4}" type="presParOf" srcId="{1C8E1108-C704-417C-A657-4B1B299092E9}" destId="{58123281-1788-4971-9D52-05B398CFE387}" srcOrd="9" destOrd="0" presId="urn:microsoft.com/office/officeart/2005/8/layout/vList2"/>
    <dgm:cxn modelId="{B52E0031-05C1-4DA7-94ED-D8614DB23669}" type="presParOf" srcId="{1C8E1108-C704-417C-A657-4B1B299092E9}" destId="{567210CF-57DD-4EC4-8B25-B00781D4871E}"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70E1C1-1887-49A5-A528-F933ABE5F62A}"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BE"/>
        </a:p>
      </dgm:t>
    </dgm:pt>
    <dgm:pt modelId="{7D45E677-33A5-4888-BF87-9DBC0DF8990B}">
      <dgm:prSet/>
      <dgm:spPr/>
      <dgm:t>
        <a:bodyPr/>
        <a:lstStyle/>
        <a:p>
          <a:r>
            <a:rPr lang="en-GB" b="1" dirty="0"/>
            <a:t>Κατασκευές και ξυλουργική: Λογισμικό τρισδιάστατης </a:t>
          </a:r>
          <a:r>
            <a:rPr lang="en-GB" b="1" dirty="0" err="1"/>
            <a:t>μοντελοποίησης</a:t>
          </a:r>
          <a:endParaRPr lang="en-BE" dirty="0"/>
        </a:p>
      </dgm:t>
    </dgm:pt>
    <dgm:pt modelId="{1D6D38FB-1AB8-4C49-B3BE-F2C9380395D6}" type="parTrans" cxnId="{32ECFEB2-A30A-46F7-B386-7BB5C03B0B3B}">
      <dgm:prSet/>
      <dgm:spPr/>
      <dgm:t>
        <a:bodyPr/>
        <a:lstStyle/>
        <a:p>
          <a:endParaRPr lang="en-BE"/>
        </a:p>
      </dgm:t>
    </dgm:pt>
    <dgm:pt modelId="{E88748B1-1ED7-45B0-AB66-699992589926}" type="sibTrans" cxnId="{32ECFEB2-A30A-46F7-B386-7BB5C03B0B3B}">
      <dgm:prSet/>
      <dgm:spPr/>
      <dgm:t>
        <a:bodyPr/>
        <a:lstStyle/>
        <a:p>
          <a:endParaRPr lang="en-BE"/>
        </a:p>
      </dgm:t>
    </dgm:pt>
    <dgm:pt modelId="{2F7A8DA3-8A24-4F74-9896-4D5B441C5D31}">
      <dgm:prSet/>
      <dgm:spPr/>
      <dgm:t>
        <a:bodyPr/>
        <a:lstStyle/>
        <a:p>
          <a:r>
            <a:rPr lang="en-GB" b="1" dirty="0"/>
            <a:t>Χρησιμοποιούμενη τεχνολογία: </a:t>
          </a:r>
          <a:r>
            <a:rPr lang="en-GB" b="0" dirty="0"/>
            <a:t>CAD (π.χ. SketchUp, AutoCAD)</a:t>
          </a:r>
          <a:endParaRPr lang="en-BE" b="0" dirty="0"/>
        </a:p>
      </dgm:t>
    </dgm:pt>
    <dgm:pt modelId="{849272EE-3297-4262-BFF0-CFD5EC3EFDC5}" type="parTrans" cxnId="{CAD36F89-CA68-4566-8B0C-ED5256B10574}">
      <dgm:prSet/>
      <dgm:spPr/>
      <dgm:t>
        <a:bodyPr/>
        <a:lstStyle/>
        <a:p>
          <a:endParaRPr lang="en-BE"/>
        </a:p>
      </dgm:t>
    </dgm:pt>
    <dgm:pt modelId="{C34D500E-6BB7-4D65-8A9B-47F8DDC5A1AB}" type="sibTrans" cxnId="{CAD36F89-CA68-4566-8B0C-ED5256B10574}">
      <dgm:prSet/>
      <dgm:spPr/>
      <dgm:t>
        <a:bodyPr/>
        <a:lstStyle/>
        <a:p>
          <a:endParaRPr lang="en-BE"/>
        </a:p>
      </dgm:t>
    </dgm:pt>
    <dgm:pt modelId="{A9B8B4D3-2B87-4855-81A8-05CD6FE6FF20}">
      <dgm:prSet/>
      <dgm:spPr/>
      <dgm:t>
        <a:bodyPr/>
        <a:lstStyle/>
        <a:p>
          <a:r>
            <a:rPr lang="en-GB" b="1" dirty="0"/>
            <a:t>Αποτελέσματα</a:t>
          </a:r>
          <a:r>
            <a:rPr lang="en-GB" dirty="0"/>
            <a:t>: Βοηθάει τους μαθητές να οπτικοποιήσουν τα έργα και να εντοπίσουν σχεδιαστικές ατέλειες πριν από την κατασκευή, ενισχύοντας τις χωρικές και τεχνικές δεξιότητες.</a:t>
          </a:r>
          <a:endParaRPr lang="en-BE" dirty="0"/>
        </a:p>
      </dgm:t>
    </dgm:pt>
    <dgm:pt modelId="{A6FE3263-3964-4C6E-934C-152ABF87C808}" type="parTrans" cxnId="{7AF3EAF3-2A86-4D0C-8F7E-4C5ED7C80679}">
      <dgm:prSet/>
      <dgm:spPr/>
      <dgm:t>
        <a:bodyPr/>
        <a:lstStyle/>
        <a:p>
          <a:endParaRPr lang="en-BE"/>
        </a:p>
      </dgm:t>
    </dgm:pt>
    <dgm:pt modelId="{309AD508-D221-47A6-8FBB-1C3D86E89462}" type="sibTrans" cxnId="{7AF3EAF3-2A86-4D0C-8F7E-4C5ED7C80679}">
      <dgm:prSet/>
      <dgm:spPr/>
      <dgm:t>
        <a:bodyPr/>
        <a:lstStyle/>
        <a:p>
          <a:endParaRPr lang="en-BE"/>
        </a:p>
      </dgm:t>
    </dgm:pt>
    <dgm:pt modelId="{C3F05483-7B6D-4D51-9513-0D114B3202D1}">
      <dgm:prSet/>
      <dgm:spPr/>
      <dgm:t>
        <a:bodyPr/>
        <a:lstStyle/>
        <a:p>
          <a:r>
            <a:rPr lang="en-GB" b="1" dirty="0"/>
            <a:t>Περιγραφή</a:t>
          </a:r>
          <a:r>
            <a:rPr lang="en-GB" dirty="0"/>
            <a:t>: Οι μαθητές σχεδιάζουν σχέδια και εικονικά μοντέλα κατασκευών, πειραματιζόμενοι με σχεδιαστικές επιλογές και μετρήσεις.</a:t>
          </a:r>
          <a:endParaRPr lang="en-BE" dirty="0"/>
        </a:p>
      </dgm:t>
    </dgm:pt>
    <dgm:pt modelId="{ECF92D88-8CFA-4FEA-9705-08C3BC490735}" type="parTrans" cxnId="{BB5330DF-8397-42B3-8F7F-28548E4C9665}">
      <dgm:prSet/>
      <dgm:spPr/>
      <dgm:t>
        <a:bodyPr/>
        <a:lstStyle/>
        <a:p>
          <a:endParaRPr lang="en-BE"/>
        </a:p>
      </dgm:t>
    </dgm:pt>
    <dgm:pt modelId="{071A566D-C8FC-435A-B4BE-F487C1BF0F89}" type="sibTrans" cxnId="{BB5330DF-8397-42B3-8F7F-28548E4C9665}">
      <dgm:prSet/>
      <dgm:spPr/>
      <dgm:t>
        <a:bodyPr/>
        <a:lstStyle/>
        <a:p>
          <a:endParaRPr lang="en-BE"/>
        </a:p>
      </dgm:t>
    </dgm:pt>
    <dgm:pt modelId="{7147D342-29EC-4C8D-BCF6-F82231522CB8}" type="pres">
      <dgm:prSet presAssocID="{FC70E1C1-1887-49A5-A528-F933ABE5F62A}" presName="linear" presStyleCnt="0">
        <dgm:presLayoutVars>
          <dgm:animLvl val="lvl"/>
          <dgm:resizeHandles val="exact"/>
        </dgm:presLayoutVars>
      </dgm:prSet>
      <dgm:spPr/>
    </dgm:pt>
    <dgm:pt modelId="{9409F810-C0D8-480C-BA10-A8EAC38147DD}" type="pres">
      <dgm:prSet presAssocID="{7D45E677-33A5-4888-BF87-9DBC0DF8990B}" presName="parentText" presStyleLbl="node1" presStyleIdx="0" presStyleCnt="1">
        <dgm:presLayoutVars>
          <dgm:chMax val="0"/>
          <dgm:bulletEnabled val="1"/>
        </dgm:presLayoutVars>
      </dgm:prSet>
      <dgm:spPr/>
    </dgm:pt>
    <dgm:pt modelId="{01BECEB8-B3F9-451D-A044-CF816DEEA6EF}" type="pres">
      <dgm:prSet presAssocID="{7D45E677-33A5-4888-BF87-9DBC0DF8990B}" presName="childText" presStyleLbl="revTx" presStyleIdx="0" presStyleCnt="1">
        <dgm:presLayoutVars>
          <dgm:bulletEnabled val="1"/>
        </dgm:presLayoutVars>
      </dgm:prSet>
      <dgm:spPr/>
    </dgm:pt>
  </dgm:ptLst>
  <dgm:cxnLst>
    <dgm:cxn modelId="{93186311-9C1A-4C95-8787-8E6AC1288A4F}" type="presOf" srcId="{FC70E1C1-1887-49A5-A528-F933ABE5F62A}" destId="{7147D342-29EC-4C8D-BCF6-F82231522CB8}" srcOrd="0" destOrd="0" presId="urn:microsoft.com/office/officeart/2005/8/layout/vList2"/>
    <dgm:cxn modelId="{B1A96311-8CB0-4C86-892D-838B13051463}" type="presOf" srcId="{2F7A8DA3-8A24-4F74-9896-4D5B441C5D31}" destId="{01BECEB8-B3F9-451D-A044-CF816DEEA6EF}" srcOrd="0" destOrd="0" presId="urn:microsoft.com/office/officeart/2005/8/layout/vList2"/>
    <dgm:cxn modelId="{CAD36F89-CA68-4566-8B0C-ED5256B10574}" srcId="{7D45E677-33A5-4888-BF87-9DBC0DF8990B}" destId="{2F7A8DA3-8A24-4F74-9896-4D5B441C5D31}" srcOrd="0" destOrd="0" parTransId="{849272EE-3297-4262-BFF0-CFD5EC3EFDC5}" sibTransId="{C34D500E-6BB7-4D65-8A9B-47F8DDC5A1AB}"/>
    <dgm:cxn modelId="{B46ACF96-9A6D-4ABA-9997-A90AAC4BABC0}" type="presOf" srcId="{C3F05483-7B6D-4D51-9513-0D114B3202D1}" destId="{01BECEB8-B3F9-451D-A044-CF816DEEA6EF}" srcOrd="0" destOrd="1" presId="urn:microsoft.com/office/officeart/2005/8/layout/vList2"/>
    <dgm:cxn modelId="{32ECFEB2-A30A-46F7-B386-7BB5C03B0B3B}" srcId="{FC70E1C1-1887-49A5-A528-F933ABE5F62A}" destId="{7D45E677-33A5-4888-BF87-9DBC0DF8990B}" srcOrd="0" destOrd="0" parTransId="{1D6D38FB-1AB8-4C49-B3BE-F2C9380395D6}" sibTransId="{E88748B1-1ED7-45B0-AB66-699992589926}"/>
    <dgm:cxn modelId="{961415C0-5389-45BE-9F81-9F21B40B78B6}" type="presOf" srcId="{7D45E677-33A5-4888-BF87-9DBC0DF8990B}" destId="{9409F810-C0D8-480C-BA10-A8EAC38147DD}" srcOrd="0" destOrd="0" presId="urn:microsoft.com/office/officeart/2005/8/layout/vList2"/>
    <dgm:cxn modelId="{D1545BC6-C7E9-4871-800B-7BFF834E4E00}" type="presOf" srcId="{A9B8B4D3-2B87-4855-81A8-05CD6FE6FF20}" destId="{01BECEB8-B3F9-451D-A044-CF816DEEA6EF}" srcOrd="0" destOrd="2" presId="urn:microsoft.com/office/officeart/2005/8/layout/vList2"/>
    <dgm:cxn modelId="{BB5330DF-8397-42B3-8F7F-28548E4C9665}" srcId="{7D45E677-33A5-4888-BF87-9DBC0DF8990B}" destId="{C3F05483-7B6D-4D51-9513-0D114B3202D1}" srcOrd="1" destOrd="0" parTransId="{ECF92D88-8CFA-4FEA-9705-08C3BC490735}" sibTransId="{071A566D-C8FC-435A-B4BE-F487C1BF0F89}"/>
    <dgm:cxn modelId="{7AF3EAF3-2A86-4D0C-8F7E-4C5ED7C80679}" srcId="{7D45E677-33A5-4888-BF87-9DBC0DF8990B}" destId="{A9B8B4D3-2B87-4855-81A8-05CD6FE6FF20}" srcOrd="2" destOrd="0" parTransId="{A6FE3263-3964-4C6E-934C-152ABF87C808}" sibTransId="{309AD508-D221-47A6-8FBB-1C3D86E89462}"/>
    <dgm:cxn modelId="{6A4F9F36-4C1C-473E-9039-AF2D1BC98DD3}" type="presParOf" srcId="{7147D342-29EC-4C8D-BCF6-F82231522CB8}" destId="{9409F810-C0D8-480C-BA10-A8EAC38147DD}" srcOrd="0" destOrd="0" presId="urn:microsoft.com/office/officeart/2005/8/layout/vList2"/>
    <dgm:cxn modelId="{BADA7BCE-3EAE-45D6-BD3F-E50FD0548B11}" type="presParOf" srcId="{7147D342-29EC-4C8D-BCF6-F82231522CB8}" destId="{01BECEB8-B3F9-451D-A044-CF816DEEA6E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2DC26C-86EC-434A-9C97-3EC0236F69C3}"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50323182-176F-4465-ABB4-2689A8BB180D}">
      <dgm:prSet/>
      <dgm:spPr/>
      <dgm:t>
        <a:bodyPr/>
        <a:lstStyle/>
        <a:p>
          <a:r>
            <a:rPr lang="en-GB" b="1" dirty="0"/>
            <a:t>Εκπαίδευση στην υγειονομική περίθαλψη: Εικονικές προσομοιώσεις ασθενών</a:t>
          </a:r>
          <a:endParaRPr lang="en-BE" dirty="0"/>
        </a:p>
      </dgm:t>
    </dgm:pt>
    <dgm:pt modelId="{3754F3C0-6645-4245-A8BA-DBE23BA2C3AC}" type="parTrans" cxnId="{756850D3-4241-441D-9DAC-53E0AF877DFE}">
      <dgm:prSet/>
      <dgm:spPr/>
      <dgm:t>
        <a:bodyPr/>
        <a:lstStyle/>
        <a:p>
          <a:endParaRPr lang="en-BE"/>
        </a:p>
      </dgm:t>
    </dgm:pt>
    <dgm:pt modelId="{2DBE48A7-ED23-4AB2-B483-940038E663F6}" type="sibTrans" cxnId="{756850D3-4241-441D-9DAC-53E0AF877DFE}">
      <dgm:prSet/>
      <dgm:spPr/>
      <dgm:t>
        <a:bodyPr/>
        <a:lstStyle/>
        <a:p>
          <a:endParaRPr lang="en-BE"/>
        </a:p>
      </dgm:t>
    </dgm:pt>
    <dgm:pt modelId="{69BE2ADA-5FD1-4BA3-B1F3-DE07890FA27F}">
      <dgm:prSet/>
      <dgm:spPr/>
      <dgm:t>
        <a:bodyPr/>
        <a:lstStyle/>
        <a:p>
          <a:r>
            <a:rPr lang="en-GB" b="1"/>
            <a:t>Χρησιμοποιούμενη τεχνολογία: </a:t>
          </a:r>
          <a:r>
            <a:rPr lang="en-GB"/>
            <a:t>3D εφαρμογές ανατομίας</a:t>
          </a:r>
          <a:endParaRPr lang="en-BE"/>
        </a:p>
      </dgm:t>
    </dgm:pt>
    <dgm:pt modelId="{A614FA2F-E240-4BCE-92A1-AEB8D0772B7D}" type="parTrans" cxnId="{9F03C001-BB5E-4119-A61C-01CC71BD9CC3}">
      <dgm:prSet/>
      <dgm:spPr/>
      <dgm:t>
        <a:bodyPr/>
        <a:lstStyle/>
        <a:p>
          <a:endParaRPr lang="en-BE"/>
        </a:p>
      </dgm:t>
    </dgm:pt>
    <dgm:pt modelId="{FE1EFFE5-C5EE-45FC-B0FE-6759E484A9F1}" type="sibTrans" cxnId="{9F03C001-BB5E-4119-A61C-01CC71BD9CC3}">
      <dgm:prSet/>
      <dgm:spPr/>
      <dgm:t>
        <a:bodyPr/>
        <a:lstStyle/>
        <a:p>
          <a:endParaRPr lang="en-BE"/>
        </a:p>
      </dgm:t>
    </dgm:pt>
    <dgm:pt modelId="{B01D63FB-E5E8-46B2-AE7F-3C9B90B27771}">
      <dgm:prSet/>
      <dgm:spPr/>
      <dgm:t>
        <a:bodyPr/>
        <a:lstStyle/>
        <a:p>
          <a:r>
            <a:rPr lang="en-GB" b="1"/>
            <a:t>Περιγραφή: </a:t>
          </a:r>
          <a:r>
            <a:rPr lang="en-GB"/>
            <a:t>Οι φοιτητές εξασκούνται σε δεξιότητες φροντίδας ασθενών με εικονική πραγματικότητα, όπως η λήψη ζωτικών σημείων ή η χορήγηση φαρμάκων, πριν εργαστούν με πραγματικούς ασθενείς.</a:t>
          </a:r>
          <a:endParaRPr lang="en-BE"/>
        </a:p>
      </dgm:t>
    </dgm:pt>
    <dgm:pt modelId="{70E0BB3E-4D12-4213-9192-C353866B0F26}" type="parTrans" cxnId="{548AA2D5-E081-47D1-AB79-B41ED6341AA1}">
      <dgm:prSet/>
      <dgm:spPr/>
      <dgm:t>
        <a:bodyPr/>
        <a:lstStyle/>
        <a:p>
          <a:endParaRPr lang="en-BE"/>
        </a:p>
      </dgm:t>
    </dgm:pt>
    <dgm:pt modelId="{E040EEAE-9B63-4E79-9ABA-570346A19997}" type="sibTrans" cxnId="{548AA2D5-E081-47D1-AB79-B41ED6341AA1}">
      <dgm:prSet/>
      <dgm:spPr/>
      <dgm:t>
        <a:bodyPr/>
        <a:lstStyle/>
        <a:p>
          <a:endParaRPr lang="en-BE"/>
        </a:p>
      </dgm:t>
    </dgm:pt>
    <dgm:pt modelId="{2510281D-DE5A-439A-8E8C-62AD4E24BC59}">
      <dgm:prSet/>
      <dgm:spPr/>
      <dgm:t>
        <a:bodyPr/>
        <a:lstStyle/>
        <a:p>
          <a:r>
            <a:rPr lang="en-GB" b="1"/>
            <a:t>Αποτελέσματα: </a:t>
          </a:r>
          <a:r>
            <a:rPr lang="en-GB"/>
            <a:t>Δημιουργεί αυτοπεποίθηση και ακρίβεια δεξιοτήτων σε ένα ασφαλές, ελεγχόμενο εικονικό περιβάλλον</a:t>
          </a:r>
          <a:r>
            <a:rPr lang="en-GB" b="1"/>
            <a:t>.</a:t>
          </a:r>
          <a:endParaRPr lang="en-BE"/>
        </a:p>
      </dgm:t>
    </dgm:pt>
    <dgm:pt modelId="{8163F75E-F680-4E92-8B1D-AA4BB9155F32}" type="parTrans" cxnId="{3D83A0D6-1789-4850-A65F-4FD3C9525E4B}">
      <dgm:prSet/>
      <dgm:spPr/>
      <dgm:t>
        <a:bodyPr/>
        <a:lstStyle/>
        <a:p>
          <a:endParaRPr lang="en-BE"/>
        </a:p>
      </dgm:t>
    </dgm:pt>
    <dgm:pt modelId="{29C4CA0B-660B-47FD-BC5C-624E153C0474}" type="sibTrans" cxnId="{3D83A0D6-1789-4850-A65F-4FD3C9525E4B}">
      <dgm:prSet/>
      <dgm:spPr/>
      <dgm:t>
        <a:bodyPr/>
        <a:lstStyle/>
        <a:p>
          <a:endParaRPr lang="en-BE"/>
        </a:p>
      </dgm:t>
    </dgm:pt>
    <dgm:pt modelId="{C2413D64-492D-4149-B812-AF0B34E3CD78}" type="pres">
      <dgm:prSet presAssocID="{7A2DC26C-86EC-434A-9C97-3EC0236F69C3}" presName="linear" presStyleCnt="0">
        <dgm:presLayoutVars>
          <dgm:animLvl val="lvl"/>
          <dgm:resizeHandles val="exact"/>
        </dgm:presLayoutVars>
      </dgm:prSet>
      <dgm:spPr/>
    </dgm:pt>
    <dgm:pt modelId="{5DD61754-259B-48C7-AD36-FC51ACD02D85}" type="pres">
      <dgm:prSet presAssocID="{50323182-176F-4465-ABB4-2689A8BB180D}" presName="parentText" presStyleLbl="node1" presStyleIdx="0" presStyleCnt="1">
        <dgm:presLayoutVars>
          <dgm:chMax val="0"/>
          <dgm:bulletEnabled val="1"/>
        </dgm:presLayoutVars>
      </dgm:prSet>
      <dgm:spPr/>
    </dgm:pt>
    <dgm:pt modelId="{4DFC084D-2503-401F-9F8A-4EF91C7E3F06}" type="pres">
      <dgm:prSet presAssocID="{50323182-176F-4465-ABB4-2689A8BB180D}" presName="childText" presStyleLbl="revTx" presStyleIdx="0" presStyleCnt="1">
        <dgm:presLayoutVars>
          <dgm:bulletEnabled val="1"/>
        </dgm:presLayoutVars>
      </dgm:prSet>
      <dgm:spPr/>
    </dgm:pt>
  </dgm:ptLst>
  <dgm:cxnLst>
    <dgm:cxn modelId="{9F03C001-BB5E-4119-A61C-01CC71BD9CC3}" srcId="{50323182-176F-4465-ABB4-2689A8BB180D}" destId="{69BE2ADA-5FD1-4BA3-B1F3-DE07890FA27F}" srcOrd="0" destOrd="0" parTransId="{A614FA2F-E240-4BCE-92A1-AEB8D0772B7D}" sibTransId="{FE1EFFE5-C5EE-45FC-B0FE-6759E484A9F1}"/>
    <dgm:cxn modelId="{24FDCB5B-702C-4E9B-9669-CD2D0607A360}" type="presOf" srcId="{7A2DC26C-86EC-434A-9C97-3EC0236F69C3}" destId="{C2413D64-492D-4149-B812-AF0B34E3CD78}" srcOrd="0" destOrd="0" presId="urn:microsoft.com/office/officeart/2005/8/layout/vList2"/>
    <dgm:cxn modelId="{5218D14E-2FF2-4344-AAF6-F6E06A17B029}" type="presOf" srcId="{50323182-176F-4465-ABB4-2689A8BB180D}" destId="{5DD61754-259B-48C7-AD36-FC51ACD02D85}" srcOrd="0" destOrd="0" presId="urn:microsoft.com/office/officeart/2005/8/layout/vList2"/>
    <dgm:cxn modelId="{074DCC71-174B-41D7-A58E-4714B140744C}" type="presOf" srcId="{B01D63FB-E5E8-46B2-AE7F-3C9B90B27771}" destId="{4DFC084D-2503-401F-9F8A-4EF91C7E3F06}" srcOrd="0" destOrd="1" presId="urn:microsoft.com/office/officeart/2005/8/layout/vList2"/>
    <dgm:cxn modelId="{EAAC1EB8-80DB-47A3-92E2-8A1AD7C198E3}" type="presOf" srcId="{2510281D-DE5A-439A-8E8C-62AD4E24BC59}" destId="{4DFC084D-2503-401F-9F8A-4EF91C7E3F06}" srcOrd="0" destOrd="2" presId="urn:microsoft.com/office/officeart/2005/8/layout/vList2"/>
    <dgm:cxn modelId="{756850D3-4241-441D-9DAC-53E0AF877DFE}" srcId="{7A2DC26C-86EC-434A-9C97-3EC0236F69C3}" destId="{50323182-176F-4465-ABB4-2689A8BB180D}" srcOrd="0" destOrd="0" parTransId="{3754F3C0-6645-4245-A8BA-DBE23BA2C3AC}" sibTransId="{2DBE48A7-ED23-4AB2-B483-940038E663F6}"/>
    <dgm:cxn modelId="{548AA2D5-E081-47D1-AB79-B41ED6341AA1}" srcId="{50323182-176F-4465-ABB4-2689A8BB180D}" destId="{B01D63FB-E5E8-46B2-AE7F-3C9B90B27771}" srcOrd="1" destOrd="0" parTransId="{70E0BB3E-4D12-4213-9192-C353866B0F26}" sibTransId="{E040EEAE-9B63-4E79-9ABA-570346A19997}"/>
    <dgm:cxn modelId="{3D83A0D6-1789-4850-A65F-4FD3C9525E4B}" srcId="{50323182-176F-4465-ABB4-2689A8BB180D}" destId="{2510281D-DE5A-439A-8E8C-62AD4E24BC59}" srcOrd="2" destOrd="0" parTransId="{8163F75E-F680-4E92-8B1D-AA4BB9155F32}" sibTransId="{29C4CA0B-660B-47FD-BC5C-624E153C0474}"/>
    <dgm:cxn modelId="{9CD05AF7-75E0-427D-A627-6452B24FE51D}" type="presOf" srcId="{69BE2ADA-5FD1-4BA3-B1F3-DE07890FA27F}" destId="{4DFC084D-2503-401F-9F8A-4EF91C7E3F06}" srcOrd="0" destOrd="0" presId="urn:microsoft.com/office/officeart/2005/8/layout/vList2"/>
    <dgm:cxn modelId="{D2044E3A-F023-4C6C-AE03-9A4DAC76BA69}" type="presParOf" srcId="{C2413D64-492D-4149-B812-AF0B34E3CD78}" destId="{5DD61754-259B-48C7-AD36-FC51ACD02D85}" srcOrd="0" destOrd="0" presId="urn:microsoft.com/office/officeart/2005/8/layout/vList2"/>
    <dgm:cxn modelId="{15014208-002E-473F-AABE-C56854C1DB88}" type="presParOf" srcId="{C2413D64-492D-4149-B812-AF0B34E3CD78}" destId="{4DFC084D-2503-401F-9F8A-4EF91C7E3F06}"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dgm:spPr/>
      <dgm:t>
        <a:bodyPr/>
        <a:lstStyle/>
        <a:p>
          <a:r>
            <a:rPr lang="en-US" b="1" dirty="0" err="1"/>
            <a:t>Αν</a:t>
          </a:r>
          <a:r>
            <a:rPr lang="en-US" b="1" dirty="0"/>
            <a:t>αστοχασμοί </a:t>
          </a:r>
          <a:r>
            <a:rPr lang="el-GR" b="1" dirty="0"/>
            <a:t>σε</a:t>
          </a:r>
          <a:r>
            <a:rPr lang="en-US" b="1" dirty="0"/>
            <a:t> βίντεο</a:t>
          </a:r>
          <a:r>
            <a:rPr lang="en-US" dirty="0"/>
            <a:t>: Ενθαρρύνετε τους μαθητές να δημιουργήσουν σύντομες περιλήψεις βίντεο, όπου μοιράζονται τις ιδέες τους και τα βασικά συμπεράσματα από το μάθημα. Αυτό θα μπορούσε να περιλαμβάνει την καταγραφή του εαυτού τους να συζητούν για το τι έμαθαν.</a:t>
          </a:r>
        </a:p>
      </dgm:t>
    </dgm:pt>
    <dgm:pt modelId="{80FB849C-C38E-448D-923E-4A2F842155E8}" type="parTrans" cxnId="{93D9449E-8715-4680-BC6D-7F2BD6692113}">
      <dgm:prSet/>
      <dgm:spPr/>
      <dgm:t>
        <a:bodyPr/>
        <a:lstStyle/>
        <a:p>
          <a:endParaRPr lang="en-US"/>
        </a:p>
      </dgm:t>
    </dgm:pt>
    <dgm:pt modelId="{6194D6A1-548C-4104-9667-951332273006}" type="sibTrans" cxnId="{93D9449E-8715-4680-BC6D-7F2BD6692113}">
      <dgm:prSet/>
      <dgm:spPr/>
      <dgm:t>
        <a:bodyPr/>
        <a:lstStyle/>
        <a:p>
          <a:endParaRPr lang="en-US"/>
        </a:p>
      </dgm:t>
    </dgm:pt>
    <dgm:pt modelId="{B49D1AE1-C2E0-4E16-8E57-D4F92014B5AE}">
      <dgm:prSet/>
      <dgm:spPr/>
      <dgm:t>
        <a:bodyPr/>
        <a:lstStyle/>
        <a:p>
          <a:r>
            <a:rPr lang="en-US" b="1" dirty="0"/>
            <a:t>Ψηφιακά χαρτοφυλάκια</a:t>
          </a:r>
          <a:r>
            <a:rPr lang="en-US" dirty="0"/>
            <a:t>: Οι μαθητές μπορούν να δημιουργήσουν ηλεκτρονικά χαρτοφυλάκια που περιλαμβάνουν δείγματα της δουλειάς τους μαζί με δοκίμια προβληματισμού ή σχόλια σχετικά με το τι έμαθαν από κάθε κομμάτι. Αυτό όχι μόνο αναδεικνύει τα επιτεύγματά τους αλλά επιτρέπει επίσης τον βαθύ προβληματισμό για το μαθησιακό τους ταξίδι.</a:t>
          </a:r>
        </a:p>
      </dgm:t>
    </dgm:pt>
    <dgm:pt modelId="{8FC3E42F-ECAD-46D8-BC18-C3916C72B8B1}" type="parTrans" cxnId="{F12C1315-2B17-4E90-9821-E797B770D0F1}">
      <dgm:prSet/>
      <dgm:spPr/>
      <dgm:t>
        <a:bodyPr/>
        <a:lstStyle/>
        <a:p>
          <a:endParaRPr lang="en-US"/>
        </a:p>
      </dgm:t>
    </dgm:pt>
    <dgm:pt modelId="{731449AC-0A7D-4CB3-9518-D6775E805A34}" type="sibTrans" cxnId="{F12C1315-2B17-4E90-9821-E797B770D0F1}">
      <dgm:prSet/>
      <dgm:spPr/>
      <dgm:t>
        <a:bodyPr/>
        <a:lstStyle/>
        <a:p>
          <a:endParaRPr lang="en-US"/>
        </a:p>
      </dgm:t>
    </dgm:pt>
    <dgm:pt modelId="{1DB6FF48-331A-4FD5-B562-949D6223E6CA}">
      <dgm:prSet/>
      <dgm:spPr/>
      <dgm:t>
        <a:bodyPr/>
        <a:lstStyle/>
        <a:p>
          <a:r>
            <a:rPr lang="en-US" b="1" dirty="0"/>
            <a:t>Εισιτήρια εξόδου</a:t>
          </a:r>
          <a:r>
            <a:rPr lang="en-US" dirty="0"/>
            <a:t>: Στο τέλος κάθε μαθήματος, οι μαθητές μπορούν να γράψουν ένα βασικό πράγμα που έμαθαν ή μια ερώτηση που έχουν ακόμα σε ένα αυτοκόλλητο σημείωμα ή σε μια ψηφιακή πλατφόρμα. Αυτό χρησιμεύει ως ένα γρήγορο εργαλείο αναστοχασμού και δίνει στους εκπαιδευτές εικόνα της κατανόησης των μαθητών.</a:t>
          </a:r>
        </a:p>
      </dgm:t>
    </dgm:pt>
    <dgm:pt modelId="{0CD7EC34-B809-4210-BFB7-27E98CECD7CE}" type="parTrans" cxnId="{C12AA6E2-0D5D-4073-92D2-5CA334A45E89}">
      <dgm:prSet/>
      <dgm:spPr/>
      <dgm:t>
        <a:bodyPr/>
        <a:lstStyle/>
        <a:p>
          <a:endParaRPr lang="en-US"/>
        </a:p>
      </dgm:t>
    </dgm:pt>
    <dgm:pt modelId="{DE1FCB05-BE5B-4775-AEEE-EEA8633B4CDF}" type="sibTrans" cxnId="{C12AA6E2-0D5D-4073-92D2-5CA334A45E89}">
      <dgm:prSet/>
      <dgm:spPr/>
      <dgm:t>
        <a:bodyPr/>
        <a:lstStyle/>
        <a:p>
          <a:endParaRPr lang="en-US"/>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3"/>
      <dgm:spPr/>
    </dgm:pt>
    <dgm:pt modelId="{EA149EEF-7CE8-4404-B906-7A43F39FD38B}" type="pres">
      <dgm:prSet presAssocID="{EE7B5C90-6CCF-494B-BEB1-98F18A78B3D7}" presName="text" presStyleLbl="fgAcc0" presStyleIdx="0" presStyleCnt="3" custScaleY="197212">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3"/>
      <dgm:spPr/>
    </dgm:pt>
    <dgm:pt modelId="{128CC051-C093-4C75-840B-E650EDEFFF9A}" type="pres">
      <dgm:prSet presAssocID="{B49D1AE1-C2E0-4E16-8E57-D4F92014B5AE}" presName="text" presStyleLbl="fgAcc0" presStyleIdx="1" presStyleCnt="3" custScaleY="197212">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3"/>
      <dgm:spPr/>
    </dgm:pt>
    <dgm:pt modelId="{BD12E15B-428A-4EA9-B566-04E764D9B54E}" type="pres">
      <dgm:prSet presAssocID="{1DB6FF48-331A-4FD5-B562-949D6223E6CA}" presName="text" presStyleLbl="fgAcc0" presStyleIdx="2" presStyleCnt="3" custScaleY="197212">
        <dgm:presLayoutVars>
          <dgm:chPref val="3"/>
        </dgm:presLayoutVars>
      </dgm:prSet>
      <dgm:spPr/>
    </dgm:pt>
    <dgm:pt modelId="{0835FF15-168E-4200-86F9-74739F920A92}" type="pres">
      <dgm:prSet presAssocID="{1DB6FF48-331A-4FD5-B562-949D6223E6CA}"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93D9449E-8715-4680-BC6D-7F2BD6692113}" srcId="{E3C150DE-3136-426D-AB3A-A2954F6CA34B}" destId="{EE7B5C90-6CCF-494B-BEB1-98F18A78B3D7}" srcOrd="0" destOrd="0" parTransId="{80FB849C-C38E-448D-923E-4A2F842155E8}" sibTransId="{6194D6A1-548C-4104-9667-951332273006}"/>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F9F51-D25D-4E33-BD72-DA7B2E1BE2A8}"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5C1FA376-E0B9-41FB-A9C4-F81CDADF7981}">
      <dgm:prSet custT="1"/>
      <dgm:spPr/>
      <dgm:t>
        <a:bodyPr/>
        <a:lstStyle/>
        <a:p>
          <a:r>
            <a:rPr lang="en-US" sz="1800" b="0" dirty="0"/>
            <a:t>Δημιουργία ελκυστικού περιεχομένου βίντεο (διαλέξεις βίντεο, εκπαιδευτικά σεμινάρια)</a:t>
          </a:r>
          <a:endParaRPr lang="en-BE" sz="1800" dirty="0"/>
        </a:p>
      </dgm:t>
    </dgm:pt>
    <dgm:pt modelId="{55A8B728-BBF0-4064-A342-62B9D8E22CCB}" type="parTrans" cxnId="{A10F80F8-9C47-4998-9FC3-2E780E7A3497}">
      <dgm:prSet/>
      <dgm:spPr/>
      <dgm:t>
        <a:bodyPr/>
        <a:lstStyle/>
        <a:p>
          <a:endParaRPr lang="en-BE" sz="3200"/>
        </a:p>
      </dgm:t>
    </dgm:pt>
    <dgm:pt modelId="{AAD6EBED-7019-48C7-93E3-B7CFE371A0F0}" type="sibTrans" cxnId="{A10F80F8-9C47-4998-9FC3-2E780E7A3497}">
      <dgm:prSet/>
      <dgm:spPr/>
      <dgm:t>
        <a:bodyPr/>
        <a:lstStyle/>
        <a:p>
          <a:endParaRPr lang="en-BE" sz="3200"/>
        </a:p>
      </dgm:t>
    </dgm:pt>
    <dgm:pt modelId="{0B454587-598C-4A6C-85E6-EC41167DF968}">
      <dgm:prSet custT="1"/>
      <dgm:spPr/>
      <dgm:t>
        <a:bodyPr/>
        <a:lstStyle/>
        <a:p>
          <a:r>
            <a:rPr lang="en-US" sz="1800" b="0"/>
            <a:t>Χρήση διαδραστικών βίντεο</a:t>
          </a:r>
          <a:endParaRPr lang="en-BE" sz="1800"/>
        </a:p>
      </dgm:t>
    </dgm:pt>
    <dgm:pt modelId="{CD64B4F9-F44E-4D78-8666-D1029C476B9D}" type="parTrans" cxnId="{17060428-689F-4865-A906-CAE265626EE0}">
      <dgm:prSet/>
      <dgm:spPr/>
      <dgm:t>
        <a:bodyPr/>
        <a:lstStyle/>
        <a:p>
          <a:endParaRPr lang="en-BE" sz="3200"/>
        </a:p>
      </dgm:t>
    </dgm:pt>
    <dgm:pt modelId="{607B0193-550A-4CE5-AD92-26D577E23C2B}" type="sibTrans" cxnId="{17060428-689F-4865-A906-CAE265626EE0}">
      <dgm:prSet/>
      <dgm:spPr/>
      <dgm:t>
        <a:bodyPr/>
        <a:lstStyle/>
        <a:p>
          <a:endParaRPr lang="en-BE" sz="3200"/>
        </a:p>
      </dgm:t>
    </dgm:pt>
    <dgm:pt modelId="{9B3ED52A-F566-43ED-84C3-09FEDCD9B019}">
      <dgm:prSet custT="1"/>
      <dgm:spPr/>
      <dgm:t>
        <a:bodyPr/>
        <a:lstStyle/>
        <a:p>
          <a:r>
            <a:rPr lang="en-GB" sz="1800" b="0"/>
            <a:t>Παροχή αναγνωσμάτων και συμπληρωματικού υλικού (αναγνώσματα, φυλλάδια, infographics)</a:t>
          </a:r>
          <a:endParaRPr lang="en-BE" sz="1800"/>
        </a:p>
      </dgm:t>
    </dgm:pt>
    <dgm:pt modelId="{DFE1BA83-A521-479A-B2C2-9416383EB9DA}" type="parTrans" cxnId="{C17D662B-3469-4B5F-8E86-9EBFF0645B5C}">
      <dgm:prSet/>
      <dgm:spPr/>
      <dgm:t>
        <a:bodyPr/>
        <a:lstStyle/>
        <a:p>
          <a:endParaRPr lang="en-BE" sz="3200"/>
        </a:p>
      </dgm:t>
    </dgm:pt>
    <dgm:pt modelId="{A46622AC-2B4A-4ADB-AD98-39DE06DCD11E}" type="sibTrans" cxnId="{C17D662B-3469-4B5F-8E86-9EBFF0645B5C}">
      <dgm:prSet/>
      <dgm:spPr/>
      <dgm:t>
        <a:bodyPr/>
        <a:lstStyle/>
        <a:p>
          <a:endParaRPr lang="en-BE" sz="3200"/>
        </a:p>
      </dgm:t>
    </dgm:pt>
    <dgm:pt modelId="{E8FBA9E5-9180-4456-8750-6746847E3374}">
      <dgm:prSet custT="1"/>
      <dgm:spPr/>
      <dgm:t>
        <a:bodyPr/>
        <a:lstStyle/>
        <a:p>
          <a:r>
            <a:rPr lang="en-GB" sz="1800"/>
            <a:t>Ενσωμάτωση χαρακτηριστικών προσβασιμότητας (απομαγνητοφωνήσεις για τον ήχο, αναγνώσιμη μορφή)</a:t>
          </a:r>
          <a:endParaRPr lang="en-BE" sz="1800"/>
        </a:p>
      </dgm:t>
    </dgm:pt>
    <dgm:pt modelId="{0A314334-9D7E-4E68-984C-557515722B91}" type="parTrans" cxnId="{75D0E515-F38B-4D3B-97DA-FA89BACE6CD2}">
      <dgm:prSet/>
      <dgm:spPr/>
      <dgm:t>
        <a:bodyPr/>
        <a:lstStyle/>
        <a:p>
          <a:endParaRPr lang="en-BE" sz="3200"/>
        </a:p>
      </dgm:t>
    </dgm:pt>
    <dgm:pt modelId="{D1B49019-8910-4229-BB87-2C4441BDC9D8}" type="sibTrans" cxnId="{75D0E515-F38B-4D3B-97DA-FA89BACE6CD2}">
      <dgm:prSet/>
      <dgm:spPr/>
      <dgm:t>
        <a:bodyPr/>
        <a:lstStyle/>
        <a:p>
          <a:endParaRPr lang="en-BE" sz="3200"/>
        </a:p>
      </dgm:t>
    </dgm:pt>
    <dgm:pt modelId="{1539CFDB-D4A2-4316-8895-B08ADCFE6317}">
      <dgm:prSet custT="1"/>
      <dgm:spPr/>
      <dgm:t>
        <a:bodyPr/>
        <a:lstStyle/>
        <a:p>
          <a:r>
            <a:rPr lang="en-GB" sz="1800"/>
            <a:t>Οργάνωση περιεχομένου σε ένα LMS </a:t>
          </a:r>
          <a:endParaRPr lang="en-BE" sz="1800"/>
        </a:p>
      </dgm:t>
    </dgm:pt>
    <dgm:pt modelId="{D869963F-EBED-45BE-8CEA-E3FFFCFDAE0A}" type="parTrans" cxnId="{A775172E-7181-49F7-B47A-EE10D5243901}">
      <dgm:prSet/>
      <dgm:spPr/>
      <dgm:t>
        <a:bodyPr/>
        <a:lstStyle/>
        <a:p>
          <a:endParaRPr lang="en-BE" sz="3200"/>
        </a:p>
      </dgm:t>
    </dgm:pt>
    <dgm:pt modelId="{7734A25D-7CE4-4739-A376-C1E639F97306}" type="sibTrans" cxnId="{A775172E-7181-49F7-B47A-EE10D5243901}">
      <dgm:prSet/>
      <dgm:spPr/>
      <dgm:t>
        <a:bodyPr/>
        <a:lstStyle/>
        <a:p>
          <a:endParaRPr lang="en-BE" sz="3200"/>
        </a:p>
      </dgm:t>
    </dgm:pt>
    <dgm:pt modelId="{828A94F5-9EDA-420C-97F9-2258B7EB70EC}">
      <dgm:prSet custT="1"/>
      <dgm:spPr/>
      <dgm:t>
        <a:bodyPr/>
        <a:lstStyle/>
        <a:p>
          <a:r>
            <a:rPr lang="en-GB" sz="1800"/>
            <a:t>Συμπεριλάβετε ερωτήσεις προβληματισμού ή προετοιμασίας</a:t>
          </a:r>
          <a:endParaRPr lang="en-BE" sz="1800"/>
        </a:p>
      </dgm:t>
    </dgm:pt>
    <dgm:pt modelId="{8F2388F5-4BF5-419A-B36E-AB91E1509699}" type="parTrans" cxnId="{1E1D4C58-4711-4033-8AA1-79085F186050}">
      <dgm:prSet/>
      <dgm:spPr/>
      <dgm:t>
        <a:bodyPr/>
        <a:lstStyle/>
        <a:p>
          <a:endParaRPr lang="en-BE" sz="3200"/>
        </a:p>
      </dgm:t>
    </dgm:pt>
    <dgm:pt modelId="{18CD3271-9978-4C66-9B47-26782790A3FD}" type="sibTrans" cxnId="{1E1D4C58-4711-4033-8AA1-79085F186050}">
      <dgm:prSet/>
      <dgm:spPr/>
      <dgm:t>
        <a:bodyPr/>
        <a:lstStyle/>
        <a:p>
          <a:endParaRPr lang="en-BE" sz="3200"/>
        </a:p>
      </dgm:t>
    </dgm:pt>
    <dgm:pt modelId="{6ED075EF-41C3-4A64-95AF-55678A36C254}" type="pres">
      <dgm:prSet presAssocID="{5CAF9F51-D25D-4E33-BD72-DA7B2E1BE2A8}" presName="linear" presStyleCnt="0">
        <dgm:presLayoutVars>
          <dgm:animLvl val="lvl"/>
          <dgm:resizeHandles val="exact"/>
        </dgm:presLayoutVars>
      </dgm:prSet>
      <dgm:spPr/>
    </dgm:pt>
    <dgm:pt modelId="{DCBA82D2-2ECF-4867-A1D9-B822DD402DA4}" type="pres">
      <dgm:prSet presAssocID="{5C1FA376-E0B9-41FB-A9C4-F81CDADF7981}" presName="parentText" presStyleLbl="node1" presStyleIdx="0" presStyleCnt="6">
        <dgm:presLayoutVars>
          <dgm:chMax val="0"/>
          <dgm:bulletEnabled val="1"/>
        </dgm:presLayoutVars>
      </dgm:prSet>
      <dgm:spPr/>
    </dgm:pt>
    <dgm:pt modelId="{50BC55A5-72E7-4B01-BA52-C554487081B5}" type="pres">
      <dgm:prSet presAssocID="{AAD6EBED-7019-48C7-93E3-B7CFE371A0F0}" presName="spacer" presStyleCnt="0"/>
      <dgm:spPr/>
    </dgm:pt>
    <dgm:pt modelId="{29E84E99-8579-467B-B886-FEF123C2055F}" type="pres">
      <dgm:prSet presAssocID="{0B454587-598C-4A6C-85E6-EC41167DF968}" presName="parentText" presStyleLbl="node1" presStyleIdx="1" presStyleCnt="6">
        <dgm:presLayoutVars>
          <dgm:chMax val="0"/>
          <dgm:bulletEnabled val="1"/>
        </dgm:presLayoutVars>
      </dgm:prSet>
      <dgm:spPr/>
    </dgm:pt>
    <dgm:pt modelId="{2F48A465-06CE-4F8E-8409-A421C6A4B3F0}" type="pres">
      <dgm:prSet presAssocID="{607B0193-550A-4CE5-AD92-26D577E23C2B}" presName="spacer" presStyleCnt="0"/>
      <dgm:spPr/>
    </dgm:pt>
    <dgm:pt modelId="{803B2AE6-CB47-4C63-A9CF-883F57FF1C39}" type="pres">
      <dgm:prSet presAssocID="{9B3ED52A-F566-43ED-84C3-09FEDCD9B019}" presName="parentText" presStyleLbl="node1" presStyleIdx="2" presStyleCnt="6">
        <dgm:presLayoutVars>
          <dgm:chMax val="0"/>
          <dgm:bulletEnabled val="1"/>
        </dgm:presLayoutVars>
      </dgm:prSet>
      <dgm:spPr/>
    </dgm:pt>
    <dgm:pt modelId="{43EE86F5-C81D-4D15-B88A-59F83B6894F1}" type="pres">
      <dgm:prSet presAssocID="{A46622AC-2B4A-4ADB-AD98-39DE06DCD11E}" presName="spacer" presStyleCnt="0"/>
      <dgm:spPr/>
    </dgm:pt>
    <dgm:pt modelId="{6BE17CDB-D74B-4A1F-8496-2CF575EDCB2E}" type="pres">
      <dgm:prSet presAssocID="{E8FBA9E5-9180-4456-8750-6746847E3374}" presName="parentText" presStyleLbl="node1" presStyleIdx="3" presStyleCnt="6">
        <dgm:presLayoutVars>
          <dgm:chMax val="0"/>
          <dgm:bulletEnabled val="1"/>
        </dgm:presLayoutVars>
      </dgm:prSet>
      <dgm:spPr/>
    </dgm:pt>
    <dgm:pt modelId="{81E08797-C11E-4536-838C-C42DB3118691}" type="pres">
      <dgm:prSet presAssocID="{D1B49019-8910-4229-BB87-2C4441BDC9D8}" presName="spacer" presStyleCnt="0"/>
      <dgm:spPr/>
    </dgm:pt>
    <dgm:pt modelId="{E20CC27B-6D43-46CA-A643-5C905C965C57}" type="pres">
      <dgm:prSet presAssocID="{1539CFDB-D4A2-4316-8895-B08ADCFE6317}" presName="parentText" presStyleLbl="node1" presStyleIdx="4" presStyleCnt="6">
        <dgm:presLayoutVars>
          <dgm:chMax val="0"/>
          <dgm:bulletEnabled val="1"/>
        </dgm:presLayoutVars>
      </dgm:prSet>
      <dgm:spPr/>
    </dgm:pt>
    <dgm:pt modelId="{C5A57C4F-1B47-4DD9-8F86-AA1AFE2F9CF5}" type="pres">
      <dgm:prSet presAssocID="{7734A25D-7CE4-4739-A376-C1E639F97306}" presName="spacer" presStyleCnt="0"/>
      <dgm:spPr/>
    </dgm:pt>
    <dgm:pt modelId="{6D5FE877-55FF-4FB7-A2B1-66EBA7EB8A6F}" type="pres">
      <dgm:prSet presAssocID="{828A94F5-9EDA-420C-97F9-2258B7EB70EC}" presName="parentText" presStyleLbl="node1" presStyleIdx="5" presStyleCnt="6">
        <dgm:presLayoutVars>
          <dgm:chMax val="0"/>
          <dgm:bulletEnabled val="1"/>
        </dgm:presLayoutVars>
      </dgm:prSet>
      <dgm:spPr/>
    </dgm:pt>
  </dgm:ptLst>
  <dgm:cxnLst>
    <dgm:cxn modelId="{75D0E515-F38B-4D3B-97DA-FA89BACE6CD2}" srcId="{5CAF9F51-D25D-4E33-BD72-DA7B2E1BE2A8}" destId="{E8FBA9E5-9180-4456-8750-6746847E3374}" srcOrd="3" destOrd="0" parTransId="{0A314334-9D7E-4E68-984C-557515722B91}" sibTransId="{D1B49019-8910-4229-BB87-2C4441BDC9D8}"/>
    <dgm:cxn modelId="{17060428-689F-4865-A906-CAE265626EE0}" srcId="{5CAF9F51-D25D-4E33-BD72-DA7B2E1BE2A8}" destId="{0B454587-598C-4A6C-85E6-EC41167DF968}" srcOrd="1" destOrd="0" parTransId="{CD64B4F9-F44E-4D78-8666-D1029C476B9D}" sibTransId="{607B0193-550A-4CE5-AD92-26D577E23C2B}"/>
    <dgm:cxn modelId="{C17D662B-3469-4B5F-8E86-9EBFF0645B5C}" srcId="{5CAF9F51-D25D-4E33-BD72-DA7B2E1BE2A8}" destId="{9B3ED52A-F566-43ED-84C3-09FEDCD9B019}" srcOrd="2" destOrd="0" parTransId="{DFE1BA83-A521-479A-B2C2-9416383EB9DA}" sibTransId="{A46622AC-2B4A-4ADB-AD98-39DE06DCD11E}"/>
    <dgm:cxn modelId="{A775172E-7181-49F7-B47A-EE10D5243901}" srcId="{5CAF9F51-D25D-4E33-BD72-DA7B2E1BE2A8}" destId="{1539CFDB-D4A2-4316-8895-B08ADCFE6317}" srcOrd="4" destOrd="0" parTransId="{D869963F-EBED-45BE-8CEA-E3FFFCFDAE0A}" sibTransId="{7734A25D-7CE4-4739-A376-C1E639F97306}"/>
    <dgm:cxn modelId="{4DAE963B-B9F9-457C-AE61-E09A7BD01C8A}" type="presOf" srcId="{E8FBA9E5-9180-4456-8750-6746847E3374}" destId="{6BE17CDB-D74B-4A1F-8496-2CF575EDCB2E}" srcOrd="0" destOrd="0" presId="urn:microsoft.com/office/officeart/2005/8/layout/vList2"/>
    <dgm:cxn modelId="{70E49B42-7B26-4F90-8CB5-971E29C47335}" type="presOf" srcId="{9B3ED52A-F566-43ED-84C3-09FEDCD9B019}" destId="{803B2AE6-CB47-4C63-A9CF-883F57FF1C39}" srcOrd="0" destOrd="0" presId="urn:microsoft.com/office/officeart/2005/8/layout/vList2"/>
    <dgm:cxn modelId="{46697E48-FC6C-494A-B93E-CDAC2333936E}" type="presOf" srcId="{0B454587-598C-4A6C-85E6-EC41167DF968}" destId="{29E84E99-8579-467B-B886-FEF123C2055F}" srcOrd="0" destOrd="0" presId="urn:microsoft.com/office/officeart/2005/8/layout/vList2"/>
    <dgm:cxn modelId="{1E1D4C58-4711-4033-8AA1-79085F186050}" srcId="{5CAF9F51-D25D-4E33-BD72-DA7B2E1BE2A8}" destId="{828A94F5-9EDA-420C-97F9-2258B7EB70EC}" srcOrd="5" destOrd="0" parTransId="{8F2388F5-4BF5-419A-B36E-AB91E1509699}" sibTransId="{18CD3271-9978-4C66-9B47-26782790A3FD}"/>
    <dgm:cxn modelId="{860DE39E-5A4D-4A39-9971-319BCBC856AF}" type="presOf" srcId="{5CAF9F51-D25D-4E33-BD72-DA7B2E1BE2A8}" destId="{6ED075EF-41C3-4A64-95AF-55678A36C254}" srcOrd="0" destOrd="0" presId="urn:microsoft.com/office/officeart/2005/8/layout/vList2"/>
    <dgm:cxn modelId="{CAD19AB3-8C64-4C8E-9299-5B36607A09EF}" type="presOf" srcId="{828A94F5-9EDA-420C-97F9-2258B7EB70EC}" destId="{6D5FE877-55FF-4FB7-A2B1-66EBA7EB8A6F}" srcOrd="0" destOrd="0" presId="urn:microsoft.com/office/officeart/2005/8/layout/vList2"/>
    <dgm:cxn modelId="{D8E75AC1-BE04-4AE5-AB24-48BA84223475}" type="presOf" srcId="{1539CFDB-D4A2-4316-8895-B08ADCFE6317}" destId="{E20CC27B-6D43-46CA-A643-5C905C965C57}" srcOrd="0" destOrd="0" presId="urn:microsoft.com/office/officeart/2005/8/layout/vList2"/>
    <dgm:cxn modelId="{A10F80F8-9C47-4998-9FC3-2E780E7A3497}" srcId="{5CAF9F51-D25D-4E33-BD72-DA7B2E1BE2A8}" destId="{5C1FA376-E0B9-41FB-A9C4-F81CDADF7981}" srcOrd="0" destOrd="0" parTransId="{55A8B728-BBF0-4064-A342-62B9D8E22CCB}" sibTransId="{AAD6EBED-7019-48C7-93E3-B7CFE371A0F0}"/>
    <dgm:cxn modelId="{FDE976FA-7D4D-4133-8DC1-43A5333459A3}" type="presOf" srcId="{5C1FA376-E0B9-41FB-A9C4-F81CDADF7981}" destId="{DCBA82D2-2ECF-4867-A1D9-B822DD402DA4}" srcOrd="0" destOrd="0" presId="urn:microsoft.com/office/officeart/2005/8/layout/vList2"/>
    <dgm:cxn modelId="{02A943EC-DF2E-41DA-91F2-5776FC8DDC30}" type="presParOf" srcId="{6ED075EF-41C3-4A64-95AF-55678A36C254}" destId="{DCBA82D2-2ECF-4867-A1D9-B822DD402DA4}" srcOrd="0" destOrd="0" presId="urn:microsoft.com/office/officeart/2005/8/layout/vList2"/>
    <dgm:cxn modelId="{559F6A8F-0E92-425F-A0BE-805DA8C6E8BB}" type="presParOf" srcId="{6ED075EF-41C3-4A64-95AF-55678A36C254}" destId="{50BC55A5-72E7-4B01-BA52-C554487081B5}" srcOrd="1" destOrd="0" presId="urn:microsoft.com/office/officeart/2005/8/layout/vList2"/>
    <dgm:cxn modelId="{77C9F497-C9D3-4D16-94FC-81767F8AECF2}" type="presParOf" srcId="{6ED075EF-41C3-4A64-95AF-55678A36C254}" destId="{29E84E99-8579-467B-B886-FEF123C2055F}" srcOrd="2" destOrd="0" presId="urn:microsoft.com/office/officeart/2005/8/layout/vList2"/>
    <dgm:cxn modelId="{7A7331A3-CEFF-4A5E-AC53-FFAB42B656B4}" type="presParOf" srcId="{6ED075EF-41C3-4A64-95AF-55678A36C254}" destId="{2F48A465-06CE-4F8E-8409-A421C6A4B3F0}" srcOrd="3" destOrd="0" presId="urn:microsoft.com/office/officeart/2005/8/layout/vList2"/>
    <dgm:cxn modelId="{5EAA6461-6386-4087-B450-070229F5B77A}" type="presParOf" srcId="{6ED075EF-41C3-4A64-95AF-55678A36C254}" destId="{803B2AE6-CB47-4C63-A9CF-883F57FF1C39}" srcOrd="4" destOrd="0" presId="urn:microsoft.com/office/officeart/2005/8/layout/vList2"/>
    <dgm:cxn modelId="{180DBEFA-BB7B-4D1C-BC0D-DFD31499E316}" type="presParOf" srcId="{6ED075EF-41C3-4A64-95AF-55678A36C254}" destId="{43EE86F5-C81D-4D15-B88A-59F83B6894F1}" srcOrd="5" destOrd="0" presId="urn:microsoft.com/office/officeart/2005/8/layout/vList2"/>
    <dgm:cxn modelId="{5285F469-EF61-41E5-B006-B0288FCF9D1B}" type="presParOf" srcId="{6ED075EF-41C3-4A64-95AF-55678A36C254}" destId="{6BE17CDB-D74B-4A1F-8496-2CF575EDCB2E}" srcOrd="6" destOrd="0" presId="urn:microsoft.com/office/officeart/2005/8/layout/vList2"/>
    <dgm:cxn modelId="{46CA1A35-A13F-41CD-B725-5D83A2D03F96}" type="presParOf" srcId="{6ED075EF-41C3-4A64-95AF-55678A36C254}" destId="{81E08797-C11E-4536-838C-C42DB3118691}" srcOrd="7" destOrd="0" presId="urn:microsoft.com/office/officeart/2005/8/layout/vList2"/>
    <dgm:cxn modelId="{B1858ABD-C0E1-46D0-9116-B3738D43C498}" type="presParOf" srcId="{6ED075EF-41C3-4A64-95AF-55678A36C254}" destId="{E20CC27B-6D43-46CA-A643-5C905C965C57}" srcOrd="8" destOrd="0" presId="urn:microsoft.com/office/officeart/2005/8/layout/vList2"/>
    <dgm:cxn modelId="{43A409F7-96AE-4D3C-99B2-58705FAF79BC}" type="presParOf" srcId="{6ED075EF-41C3-4A64-95AF-55678A36C254}" destId="{C5A57C4F-1B47-4DD9-8F86-AA1AFE2F9CF5}" srcOrd="9" destOrd="0" presId="urn:microsoft.com/office/officeart/2005/8/layout/vList2"/>
    <dgm:cxn modelId="{787595A7-E5A0-4173-9522-1B16D936FE81}" type="presParOf" srcId="{6ED075EF-41C3-4A64-95AF-55678A36C254}" destId="{6D5FE877-55FF-4FB7-A2B1-66EBA7EB8A6F}"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9CC05-6187-4876-8BF7-A7082AACADB4}"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B773E5E4-CA3A-4091-8F7A-A16D38C0E152}">
      <dgm:prSet/>
      <dgm:spPr/>
      <dgm:t>
        <a:bodyPr/>
        <a:lstStyle/>
        <a:p>
          <a:r>
            <a:rPr lang="en-US" dirty="0"/>
            <a:t>Ενισχύει τη δέσμευση των μαθητών: Η προσέγγιση αυτή αυξάνει τη συμμετοχή και την αλληλεπίδραση των μαθητών.</a:t>
          </a:r>
        </a:p>
      </dgm:t>
    </dgm:pt>
    <dgm:pt modelId="{3716548F-4BF4-4860-A03B-B17E5C68309B}" type="parTrans" cxnId="{B1ABECEF-1021-4337-ADFA-7BBB9A36A511}">
      <dgm:prSet/>
      <dgm:spPr/>
      <dgm:t>
        <a:bodyPr/>
        <a:lstStyle/>
        <a:p>
          <a:endParaRPr lang="en-US"/>
        </a:p>
      </dgm:t>
    </dgm:pt>
    <dgm:pt modelId="{983DDA83-716B-4C7E-B330-EF59D5AE43DA}" type="sibTrans" cxnId="{B1ABECEF-1021-4337-ADFA-7BBB9A36A511}">
      <dgm:prSet/>
      <dgm:spPr/>
      <dgm:t>
        <a:bodyPr/>
        <a:lstStyle/>
        <a:p>
          <a:endParaRPr lang="en-US"/>
        </a:p>
      </dgm:t>
    </dgm:pt>
    <dgm:pt modelId="{6E048914-01FB-48A2-97BF-18FB5EB6D4F3}">
      <dgm:prSet/>
      <dgm:spPr/>
      <dgm:t>
        <a:bodyPr/>
        <a:lstStyle/>
        <a:p>
          <a:r>
            <a:rPr lang="en-US"/>
            <a:t>Άμεση ανατροφοδότηση: Παρέχει άμεση ανατροφοδότηση για την ενίσχυση της μάθησης.</a:t>
          </a:r>
          <a:endParaRPr lang="en-US" dirty="0"/>
        </a:p>
      </dgm:t>
    </dgm:pt>
    <dgm:pt modelId="{2411D2AE-8056-402C-AA56-8F8823726D0F}" type="parTrans" cxnId="{F7C6FA65-6A6E-4A37-9078-92A8DE4BD0C2}">
      <dgm:prSet/>
      <dgm:spPr/>
      <dgm:t>
        <a:bodyPr/>
        <a:lstStyle/>
        <a:p>
          <a:endParaRPr lang="en-US"/>
        </a:p>
      </dgm:t>
    </dgm:pt>
    <dgm:pt modelId="{55EB779B-B929-4833-AD49-0CD993FC44D3}" type="sibTrans" cxnId="{F7C6FA65-6A6E-4A37-9078-92A8DE4BD0C2}">
      <dgm:prSet/>
      <dgm:spPr/>
      <dgm:t>
        <a:bodyPr/>
        <a:lstStyle/>
        <a:p>
          <a:endParaRPr lang="en-US"/>
        </a:p>
      </dgm:t>
    </dgm:pt>
    <dgm:pt modelId="{0668FB2E-20EE-4AA1-8873-680EC7CC7207}">
      <dgm:prSet/>
      <dgm:spPr/>
      <dgm:t>
        <a:bodyPr/>
        <a:lstStyle/>
        <a:p>
          <a:r>
            <a:rPr lang="en-US"/>
            <a:t>Υποστηρίζει την ανεστραμμένη μάθηση: Ευθυγραμμίζεται με την αρχή της ανεστραμμένης μάθησης για την προώθηση μιας πλούσιας μαθησιακής κουλτούρας.</a:t>
          </a:r>
          <a:endParaRPr lang="en-US" dirty="0"/>
        </a:p>
      </dgm:t>
    </dgm:pt>
    <dgm:pt modelId="{D73E1FDB-8122-4FCF-8FDE-EE9033824742}" type="parTrans" cxnId="{556629FC-2370-4AA6-B985-4433B37B2636}">
      <dgm:prSet/>
      <dgm:spPr/>
      <dgm:t>
        <a:bodyPr/>
        <a:lstStyle/>
        <a:p>
          <a:endParaRPr lang="en-US"/>
        </a:p>
      </dgm:t>
    </dgm:pt>
    <dgm:pt modelId="{C8549D4C-CDBB-4AF2-9C86-93139747ABF8}" type="sibTrans" cxnId="{556629FC-2370-4AA6-B985-4433B37B2636}">
      <dgm:prSet/>
      <dgm:spPr/>
      <dgm:t>
        <a:bodyPr/>
        <a:lstStyle/>
        <a:p>
          <a:endParaRPr lang="en-US"/>
        </a:p>
      </dgm:t>
    </dgm:pt>
    <dgm:pt modelId="{F90AEB2A-62F8-4B4D-8B21-CDB35854B996}">
      <dgm:prSet/>
      <dgm:spPr/>
      <dgm:t>
        <a:bodyPr/>
        <a:lstStyle/>
        <a:p>
          <a:r>
            <a:rPr lang="en-US"/>
            <a:t>Ενθαρρύνει την ενεργό συμμετοχή: Παρακινεί τους μαθητές να αλληλεπιδράσουν με το υλικό πριν παρακολουθήσουν το μάθημα.</a:t>
          </a:r>
          <a:endParaRPr lang="en-US" dirty="0"/>
        </a:p>
      </dgm:t>
    </dgm:pt>
    <dgm:pt modelId="{FF5FAE15-17EC-4166-A9B9-8A5481E6CD19}" type="parTrans" cxnId="{191063A2-F054-4FD2-8038-72DF42EA13CF}">
      <dgm:prSet/>
      <dgm:spPr/>
      <dgm:t>
        <a:bodyPr/>
        <a:lstStyle/>
        <a:p>
          <a:endParaRPr lang="en-US"/>
        </a:p>
      </dgm:t>
    </dgm:pt>
    <dgm:pt modelId="{2CE12472-16DA-4A54-90A1-2181E08DDCD2}" type="sibTrans" cxnId="{191063A2-F054-4FD2-8038-72DF42EA13CF}">
      <dgm:prSet/>
      <dgm:spPr/>
      <dgm:t>
        <a:bodyPr/>
        <a:lstStyle/>
        <a:p>
          <a:endParaRPr lang="en-US"/>
        </a:p>
      </dgm:t>
    </dgm:pt>
    <dgm:pt modelId="{8FB7E91D-1B00-40DE-B118-FBFFE2728119}" type="pres">
      <dgm:prSet presAssocID="{E959CC05-6187-4876-8BF7-A7082AACADB4}" presName="hierChild1" presStyleCnt="0">
        <dgm:presLayoutVars>
          <dgm:chPref val="1"/>
          <dgm:dir/>
          <dgm:animOne val="branch"/>
          <dgm:animLvl val="lvl"/>
          <dgm:resizeHandles/>
        </dgm:presLayoutVars>
      </dgm:prSet>
      <dgm:spPr/>
    </dgm:pt>
    <dgm:pt modelId="{520DF57F-FD28-4402-B7A4-B00D9DED55E4}" type="pres">
      <dgm:prSet presAssocID="{B773E5E4-CA3A-4091-8F7A-A16D38C0E152}" presName="hierRoot1" presStyleCnt="0"/>
      <dgm:spPr/>
    </dgm:pt>
    <dgm:pt modelId="{0D0802E6-C85B-4347-ACB7-FAAB9A376251}" type="pres">
      <dgm:prSet presAssocID="{B773E5E4-CA3A-4091-8F7A-A16D38C0E152}" presName="composite" presStyleCnt="0"/>
      <dgm:spPr/>
    </dgm:pt>
    <dgm:pt modelId="{CB5A2971-5FC9-4F3B-AA3B-61CC8F9998AD}" type="pres">
      <dgm:prSet presAssocID="{B773E5E4-CA3A-4091-8F7A-A16D38C0E152}" presName="background" presStyleLbl="node0" presStyleIdx="0" presStyleCnt="4"/>
      <dgm:spPr/>
    </dgm:pt>
    <dgm:pt modelId="{E371B02F-AA5F-4395-9BF6-8A86C018C3D3}" type="pres">
      <dgm:prSet presAssocID="{B773E5E4-CA3A-4091-8F7A-A16D38C0E152}" presName="text" presStyleLbl="fgAcc0" presStyleIdx="0" presStyleCnt="4" custLinFactNeighborX="2404" custLinFactNeighborY="7251">
        <dgm:presLayoutVars>
          <dgm:chPref val="3"/>
        </dgm:presLayoutVars>
      </dgm:prSet>
      <dgm:spPr/>
    </dgm:pt>
    <dgm:pt modelId="{894F255B-A5AA-4F4D-AB30-B25D9864D960}" type="pres">
      <dgm:prSet presAssocID="{B773E5E4-CA3A-4091-8F7A-A16D38C0E152}" presName="hierChild2" presStyleCnt="0"/>
      <dgm:spPr/>
    </dgm:pt>
    <dgm:pt modelId="{F68F70B9-00DC-46E6-BFDA-D4AE39CE4D89}" type="pres">
      <dgm:prSet presAssocID="{6E048914-01FB-48A2-97BF-18FB5EB6D4F3}" presName="hierRoot1" presStyleCnt="0"/>
      <dgm:spPr/>
    </dgm:pt>
    <dgm:pt modelId="{276F5776-2E0F-448D-8C6A-6D39D1173A81}" type="pres">
      <dgm:prSet presAssocID="{6E048914-01FB-48A2-97BF-18FB5EB6D4F3}" presName="composite" presStyleCnt="0"/>
      <dgm:spPr/>
    </dgm:pt>
    <dgm:pt modelId="{8196FA07-10EA-48CE-9A4B-602BC49C2634}" type="pres">
      <dgm:prSet presAssocID="{6E048914-01FB-48A2-97BF-18FB5EB6D4F3}" presName="background" presStyleLbl="node0" presStyleIdx="1" presStyleCnt="4"/>
      <dgm:spPr/>
    </dgm:pt>
    <dgm:pt modelId="{15A0B552-5974-4E45-93D8-68278348F127}" type="pres">
      <dgm:prSet presAssocID="{6E048914-01FB-48A2-97BF-18FB5EB6D4F3}" presName="text" presStyleLbl="fgAcc0" presStyleIdx="1" presStyleCnt="4">
        <dgm:presLayoutVars>
          <dgm:chPref val="3"/>
        </dgm:presLayoutVars>
      </dgm:prSet>
      <dgm:spPr/>
    </dgm:pt>
    <dgm:pt modelId="{0FB4A5CF-DC18-4F74-887E-6B5E8CCC47BF}" type="pres">
      <dgm:prSet presAssocID="{6E048914-01FB-48A2-97BF-18FB5EB6D4F3}" presName="hierChild2" presStyleCnt="0"/>
      <dgm:spPr/>
    </dgm:pt>
    <dgm:pt modelId="{2CEF9816-3769-41B1-BF90-43F2CE0A8F41}" type="pres">
      <dgm:prSet presAssocID="{0668FB2E-20EE-4AA1-8873-680EC7CC7207}" presName="hierRoot1" presStyleCnt="0"/>
      <dgm:spPr/>
    </dgm:pt>
    <dgm:pt modelId="{465B4D4A-F46C-400D-B15F-18934FAF5DB3}" type="pres">
      <dgm:prSet presAssocID="{0668FB2E-20EE-4AA1-8873-680EC7CC7207}" presName="composite" presStyleCnt="0"/>
      <dgm:spPr/>
    </dgm:pt>
    <dgm:pt modelId="{136FEAC9-729B-40E5-B57B-5AFAA8F8A347}" type="pres">
      <dgm:prSet presAssocID="{0668FB2E-20EE-4AA1-8873-680EC7CC7207}" presName="background" presStyleLbl="node0" presStyleIdx="2" presStyleCnt="4"/>
      <dgm:spPr/>
    </dgm:pt>
    <dgm:pt modelId="{56B726F7-004E-4437-970B-C03A80EB369D}" type="pres">
      <dgm:prSet presAssocID="{0668FB2E-20EE-4AA1-8873-680EC7CC7207}" presName="text" presStyleLbl="fgAcc0" presStyleIdx="2" presStyleCnt="4">
        <dgm:presLayoutVars>
          <dgm:chPref val="3"/>
        </dgm:presLayoutVars>
      </dgm:prSet>
      <dgm:spPr/>
    </dgm:pt>
    <dgm:pt modelId="{94BC4AD9-B9FF-4183-8C4C-639FD6285405}" type="pres">
      <dgm:prSet presAssocID="{0668FB2E-20EE-4AA1-8873-680EC7CC7207}" presName="hierChild2" presStyleCnt="0"/>
      <dgm:spPr/>
    </dgm:pt>
    <dgm:pt modelId="{F442BBD1-D58D-4C89-A65A-FEC9B437F5BF}" type="pres">
      <dgm:prSet presAssocID="{F90AEB2A-62F8-4B4D-8B21-CDB35854B996}" presName="hierRoot1" presStyleCnt="0"/>
      <dgm:spPr/>
    </dgm:pt>
    <dgm:pt modelId="{FE55694E-634B-476E-9700-146585DA238D}" type="pres">
      <dgm:prSet presAssocID="{F90AEB2A-62F8-4B4D-8B21-CDB35854B996}" presName="composite" presStyleCnt="0"/>
      <dgm:spPr/>
    </dgm:pt>
    <dgm:pt modelId="{2CB50877-62DE-489B-910E-C57EB02A0C83}" type="pres">
      <dgm:prSet presAssocID="{F90AEB2A-62F8-4B4D-8B21-CDB35854B996}" presName="background" presStyleLbl="node0" presStyleIdx="3" presStyleCnt="4"/>
      <dgm:spPr/>
    </dgm:pt>
    <dgm:pt modelId="{0CF11EC1-8E82-42B6-A18F-DD6356D982C5}" type="pres">
      <dgm:prSet presAssocID="{F90AEB2A-62F8-4B4D-8B21-CDB35854B996}" presName="text" presStyleLbl="fgAcc0" presStyleIdx="3" presStyleCnt="4">
        <dgm:presLayoutVars>
          <dgm:chPref val="3"/>
        </dgm:presLayoutVars>
      </dgm:prSet>
      <dgm:spPr/>
    </dgm:pt>
    <dgm:pt modelId="{47CAE569-A640-4334-A410-957D57780D04}" type="pres">
      <dgm:prSet presAssocID="{F90AEB2A-62F8-4B4D-8B21-CDB35854B996}" presName="hierChild2" presStyleCnt="0"/>
      <dgm:spPr/>
    </dgm:pt>
  </dgm:ptLst>
  <dgm:cxnLst>
    <dgm:cxn modelId="{0A504F22-1B67-45FC-B868-0D083C7D95FA}" type="presOf" srcId="{6E048914-01FB-48A2-97BF-18FB5EB6D4F3}" destId="{15A0B552-5974-4E45-93D8-68278348F127}" srcOrd="0" destOrd="0" presId="urn:microsoft.com/office/officeart/2005/8/layout/hierarchy1"/>
    <dgm:cxn modelId="{22805D32-1A7B-42DD-92FB-CB1198FF7F43}" type="presOf" srcId="{0668FB2E-20EE-4AA1-8873-680EC7CC7207}" destId="{56B726F7-004E-4437-970B-C03A80EB369D}" srcOrd="0" destOrd="0" presId="urn:microsoft.com/office/officeart/2005/8/layout/hierarchy1"/>
    <dgm:cxn modelId="{F7C6FA65-6A6E-4A37-9078-92A8DE4BD0C2}" srcId="{E959CC05-6187-4876-8BF7-A7082AACADB4}" destId="{6E048914-01FB-48A2-97BF-18FB5EB6D4F3}" srcOrd="1" destOrd="0" parTransId="{2411D2AE-8056-402C-AA56-8F8823726D0F}" sibTransId="{55EB779B-B929-4833-AD49-0CD993FC44D3}"/>
    <dgm:cxn modelId="{E84EF06D-6E2C-4C22-9135-9EAFD635CDA1}" type="presOf" srcId="{E959CC05-6187-4876-8BF7-A7082AACADB4}" destId="{8FB7E91D-1B00-40DE-B118-FBFFE2728119}" srcOrd="0" destOrd="0" presId="urn:microsoft.com/office/officeart/2005/8/layout/hierarchy1"/>
    <dgm:cxn modelId="{A3374E84-0010-4FE1-8455-AFAA4E674370}" type="presOf" srcId="{B773E5E4-CA3A-4091-8F7A-A16D38C0E152}" destId="{E371B02F-AA5F-4395-9BF6-8A86C018C3D3}" srcOrd="0" destOrd="0" presId="urn:microsoft.com/office/officeart/2005/8/layout/hierarchy1"/>
    <dgm:cxn modelId="{191063A2-F054-4FD2-8038-72DF42EA13CF}" srcId="{E959CC05-6187-4876-8BF7-A7082AACADB4}" destId="{F90AEB2A-62F8-4B4D-8B21-CDB35854B996}" srcOrd="3" destOrd="0" parTransId="{FF5FAE15-17EC-4166-A9B9-8A5481E6CD19}" sibTransId="{2CE12472-16DA-4A54-90A1-2181E08DDCD2}"/>
    <dgm:cxn modelId="{B027ADC8-ED85-4C7B-BA77-D8364C40593E}" type="presOf" srcId="{F90AEB2A-62F8-4B4D-8B21-CDB35854B996}" destId="{0CF11EC1-8E82-42B6-A18F-DD6356D982C5}" srcOrd="0" destOrd="0" presId="urn:microsoft.com/office/officeart/2005/8/layout/hierarchy1"/>
    <dgm:cxn modelId="{B1ABECEF-1021-4337-ADFA-7BBB9A36A511}" srcId="{E959CC05-6187-4876-8BF7-A7082AACADB4}" destId="{B773E5E4-CA3A-4091-8F7A-A16D38C0E152}" srcOrd="0" destOrd="0" parTransId="{3716548F-4BF4-4860-A03B-B17E5C68309B}" sibTransId="{983DDA83-716B-4C7E-B330-EF59D5AE43DA}"/>
    <dgm:cxn modelId="{556629FC-2370-4AA6-B985-4433B37B2636}" srcId="{E959CC05-6187-4876-8BF7-A7082AACADB4}" destId="{0668FB2E-20EE-4AA1-8873-680EC7CC7207}" srcOrd="2" destOrd="0" parTransId="{D73E1FDB-8122-4FCF-8FDE-EE9033824742}" sibTransId="{C8549D4C-CDBB-4AF2-9C86-93139747ABF8}"/>
    <dgm:cxn modelId="{424483C6-ADF2-4193-9C82-B491DAE727F3}" type="presParOf" srcId="{8FB7E91D-1B00-40DE-B118-FBFFE2728119}" destId="{520DF57F-FD28-4402-B7A4-B00D9DED55E4}" srcOrd="0" destOrd="0" presId="urn:microsoft.com/office/officeart/2005/8/layout/hierarchy1"/>
    <dgm:cxn modelId="{3AC5E247-3CCF-43FF-84CC-34952FC2C61C}" type="presParOf" srcId="{520DF57F-FD28-4402-B7A4-B00D9DED55E4}" destId="{0D0802E6-C85B-4347-ACB7-FAAB9A376251}" srcOrd="0" destOrd="0" presId="urn:microsoft.com/office/officeart/2005/8/layout/hierarchy1"/>
    <dgm:cxn modelId="{13E33B6C-7D60-4CF6-9844-D264AB015DE3}" type="presParOf" srcId="{0D0802E6-C85B-4347-ACB7-FAAB9A376251}" destId="{CB5A2971-5FC9-4F3B-AA3B-61CC8F9998AD}" srcOrd="0" destOrd="0" presId="urn:microsoft.com/office/officeart/2005/8/layout/hierarchy1"/>
    <dgm:cxn modelId="{CFBA21EF-CEB2-47C7-9C28-B7AA35F9A8DE}" type="presParOf" srcId="{0D0802E6-C85B-4347-ACB7-FAAB9A376251}" destId="{E371B02F-AA5F-4395-9BF6-8A86C018C3D3}" srcOrd="1" destOrd="0" presId="urn:microsoft.com/office/officeart/2005/8/layout/hierarchy1"/>
    <dgm:cxn modelId="{F90FB323-7453-44C1-8378-4CFD20FAD535}" type="presParOf" srcId="{520DF57F-FD28-4402-B7A4-B00D9DED55E4}" destId="{894F255B-A5AA-4F4D-AB30-B25D9864D960}" srcOrd="1" destOrd="0" presId="urn:microsoft.com/office/officeart/2005/8/layout/hierarchy1"/>
    <dgm:cxn modelId="{AA110310-5BA5-40D7-931A-D08B5972F631}" type="presParOf" srcId="{8FB7E91D-1B00-40DE-B118-FBFFE2728119}" destId="{F68F70B9-00DC-46E6-BFDA-D4AE39CE4D89}" srcOrd="1" destOrd="0" presId="urn:microsoft.com/office/officeart/2005/8/layout/hierarchy1"/>
    <dgm:cxn modelId="{6D5A9386-6706-488C-80DE-EAD56FB9904C}" type="presParOf" srcId="{F68F70B9-00DC-46E6-BFDA-D4AE39CE4D89}" destId="{276F5776-2E0F-448D-8C6A-6D39D1173A81}" srcOrd="0" destOrd="0" presId="urn:microsoft.com/office/officeart/2005/8/layout/hierarchy1"/>
    <dgm:cxn modelId="{3954FB31-252B-4F61-A522-94FF4EB34956}" type="presParOf" srcId="{276F5776-2E0F-448D-8C6A-6D39D1173A81}" destId="{8196FA07-10EA-48CE-9A4B-602BC49C2634}" srcOrd="0" destOrd="0" presId="urn:microsoft.com/office/officeart/2005/8/layout/hierarchy1"/>
    <dgm:cxn modelId="{65556783-1A5C-4D51-8540-3CCBF9D4DD03}" type="presParOf" srcId="{276F5776-2E0F-448D-8C6A-6D39D1173A81}" destId="{15A0B552-5974-4E45-93D8-68278348F127}" srcOrd="1" destOrd="0" presId="urn:microsoft.com/office/officeart/2005/8/layout/hierarchy1"/>
    <dgm:cxn modelId="{FE7291C1-A93C-42B5-9F68-ED903F6A28DA}" type="presParOf" srcId="{F68F70B9-00DC-46E6-BFDA-D4AE39CE4D89}" destId="{0FB4A5CF-DC18-4F74-887E-6B5E8CCC47BF}" srcOrd="1" destOrd="0" presId="urn:microsoft.com/office/officeart/2005/8/layout/hierarchy1"/>
    <dgm:cxn modelId="{FAF6366F-98F1-4E53-9A6C-3A181F7689A6}" type="presParOf" srcId="{8FB7E91D-1B00-40DE-B118-FBFFE2728119}" destId="{2CEF9816-3769-41B1-BF90-43F2CE0A8F41}" srcOrd="2" destOrd="0" presId="urn:microsoft.com/office/officeart/2005/8/layout/hierarchy1"/>
    <dgm:cxn modelId="{61DA0E9B-DDA1-404D-BCF6-FD5CCD9DBF4B}" type="presParOf" srcId="{2CEF9816-3769-41B1-BF90-43F2CE0A8F41}" destId="{465B4D4A-F46C-400D-B15F-18934FAF5DB3}" srcOrd="0" destOrd="0" presId="urn:microsoft.com/office/officeart/2005/8/layout/hierarchy1"/>
    <dgm:cxn modelId="{D09A1C99-BA77-492E-89E8-0A165D23D562}" type="presParOf" srcId="{465B4D4A-F46C-400D-B15F-18934FAF5DB3}" destId="{136FEAC9-729B-40E5-B57B-5AFAA8F8A347}" srcOrd="0" destOrd="0" presId="urn:microsoft.com/office/officeart/2005/8/layout/hierarchy1"/>
    <dgm:cxn modelId="{533B891D-FAD0-4DB1-9910-9194BBE45802}" type="presParOf" srcId="{465B4D4A-F46C-400D-B15F-18934FAF5DB3}" destId="{56B726F7-004E-4437-970B-C03A80EB369D}" srcOrd="1" destOrd="0" presId="urn:microsoft.com/office/officeart/2005/8/layout/hierarchy1"/>
    <dgm:cxn modelId="{E7C71B8A-54EA-459E-B5A6-955DC4EF7467}" type="presParOf" srcId="{2CEF9816-3769-41B1-BF90-43F2CE0A8F41}" destId="{94BC4AD9-B9FF-4183-8C4C-639FD6285405}" srcOrd="1" destOrd="0" presId="urn:microsoft.com/office/officeart/2005/8/layout/hierarchy1"/>
    <dgm:cxn modelId="{E65B1EB1-B09F-4ACC-B317-DE740948A3C0}" type="presParOf" srcId="{8FB7E91D-1B00-40DE-B118-FBFFE2728119}" destId="{F442BBD1-D58D-4C89-A65A-FEC9B437F5BF}" srcOrd="3" destOrd="0" presId="urn:microsoft.com/office/officeart/2005/8/layout/hierarchy1"/>
    <dgm:cxn modelId="{F35E7EB5-F8B8-479C-A7EB-DE868DA23845}" type="presParOf" srcId="{F442BBD1-D58D-4C89-A65A-FEC9B437F5BF}" destId="{FE55694E-634B-476E-9700-146585DA238D}" srcOrd="0" destOrd="0" presId="urn:microsoft.com/office/officeart/2005/8/layout/hierarchy1"/>
    <dgm:cxn modelId="{C756CDE7-C79A-4B77-8F7D-414048C7AFD3}" type="presParOf" srcId="{FE55694E-634B-476E-9700-146585DA238D}" destId="{2CB50877-62DE-489B-910E-C57EB02A0C83}" srcOrd="0" destOrd="0" presId="urn:microsoft.com/office/officeart/2005/8/layout/hierarchy1"/>
    <dgm:cxn modelId="{21A2A965-B5EC-42C1-8015-5847AA06214B}" type="presParOf" srcId="{FE55694E-634B-476E-9700-146585DA238D}" destId="{0CF11EC1-8E82-42B6-A18F-DD6356D982C5}" srcOrd="1" destOrd="0" presId="urn:microsoft.com/office/officeart/2005/8/layout/hierarchy1"/>
    <dgm:cxn modelId="{FF512449-F3D2-45B8-80B3-27D6FD60041F}" type="presParOf" srcId="{F442BBD1-D58D-4C89-A65A-FEC9B437F5BF}" destId="{47CAE569-A640-4334-A410-957D57780D04}"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custT="1"/>
      <dgm:spPr/>
      <dgm:t>
        <a:bodyPr/>
        <a:lstStyle/>
        <a:p>
          <a:r>
            <a:rPr lang="en-US" sz="1100" b="1" i="0" dirty="0">
              <a:solidFill>
                <a:schemeClr val="tx1"/>
              </a:solidFill>
            </a:rPr>
            <a:t>Προσβασιμότητα στην ανεστραμμένη μάθηση: </a:t>
          </a:r>
          <a:r>
            <a:rPr lang="en-US" sz="1100" b="0" i="0" dirty="0"/>
            <a:t>Προσβασιμότητα: Η προσβασιμότητα είναι μια θεμελιώδης πτυχή της προσέγγισης της ανεστραμμένης μάθησης.  </a:t>
          </a:r>
          <a:endParaRPr lang="en-US" sz="1100" dirty="0"/>
        </a:p>
      </dgm:t>
    </dgm:pt>
    <dgm:pt modelId="{80FB849C-C38E-448D-923E-4A2F842155E8}" type="parTrans" cxnId="{93D9449E-8715-4680-BC6D-7F2BD6692113}">
      <dgm:prSet/>
      <dgm:spPr/>
      <dgm:t>
        <a:bodyPr/>
        <a:lstStyle/>
        <a:p>
          <a:endParaRPr lang="en-US" sz="2800"/>
        </a:p>
      </dgm:t>
    </dgm:pt>
    <dgm:pt modelId="{6194D6A1-548C-4104-9667-951332273006}" type="sibTrans" cxnId="{93D9449E-8715-4680-BC6D-7F2BD6692113}">
      <dgm:prSet/>
      <dgm:spPr/>
      <dgm:t>
        <a:bodyPr/>
        <a:lstStyle/>
        <a:p>
          <a:endParaRPr lang="en-US" sz="2800"/>
        </a:p>
      </dgm:t>
    </dgm:pt>
    <dgm:pt modelId="{B49D1AE1-C2E0-4E16-8E57-D4F92014B5AE}">
      <dgm:prSet custT="1"/>
      <dgm:spPr/>
      <dgm:t>
        <a:bodyPr/>
        <a:lstStyle/>
        <a:p>
          <a:r>
            <a:rPr lang="en-US" sz="1100" b="1" i="0" dirty="0"/>
            <a:t>Εργαλεία λεζάντας βίντεο: </a:t>
          </a:r>
          <a:r>
            <a:rPr lang="en-US" sz="1100" b="0" i="0" dirty="0"/>
            <a:t>Χρησιμοποιήστε εργαλεία που παρέχουν λεζάντες βίντεο για να καταστήσετε το υλικό προσβάσιμο σε όλους τους μαθητές.  </a:t>
          </a:r>
          <a:endParaRPr lang="en-US" sz="1100" dirty="0"/>
        </a:p>
      </dgm:t>
    </dgm:pt>
    <dgm:pt modelId="{8FC3E42F-ECAD-46D8-BC18-C3916C72B8B1}" type="parTrans" cxnId="{F12C1315-2B17-4E90-9821-E797B770D0F1}">
      <dgm:prSet/>
      <dgm:spPr/>
      <dgm:t>
        <a:bodyPr/>
        <a:lstStyle/>
        <a:p>
          <a:endParaRPr lang="en-US" sz="2800"/>
        </a:p>
      </dgm:t>
    </dgm:pt>
    <dgm:pt modelId="{731449AC-0A7D-4CB3-9518-D6775E805A34}" type="sibTrans" cxnId="{F12C1315-2B17-4E90-9821-E797B770D0F1}">
      <dgm:prSet/>
      <dgm:spPr/>
      <dgm:t>
        <a:bodyPr/>
        <a:lstStyle/>
        <a:p>
          <a:endParaRPr lang="en-US" sz="2800"/>
        </a:p>
      </dgm:t>
    </dgm:pt>
    <dgm:pt modelId="{1DB6FF48-331A-4FD5-B562-949D6223E6CA}">
      <dgm:prSet custT="1"/>
      <dgm:spPr/>
      <dgm:t>
        <a:bodyPr/>
        <a:lstStyle/>
        <a:p>
          <a:r>
            <a:rPr lang="en-US" sz="1100" b="1" i="0" dirty="0"/>
            <a:t>Υποστήριξη για μαθητές με προβλήματα ακοής: </a:t>
          </a:r>
          <a:r>
            <a:rPr lang="en-US" sz="1100" b="0" i="0" dirty="0"/>
            <a:t>Εξασφαλίζει στους μαθητές με προβλήματα ακοής την πρόσβαση στο μαθησιακό περιεχόμενο.  </a:t>
          </a:r>
          <a:endParaRPr lang="en-US" sz="1100" dirty="0"/>
        </a:p>
      </dgm:t>
    </dgm:pt>
    <dgm:pt modelId="{0CD7EC34-B809-4210-BFB7-27E98CECD7CE}" type="parTrans" cxnId="{C12AA6E2-0D5D-4073-92D2-5CA334A45E89}">
      <dgm:prSet/>
      <dgm:spPr/>
      <dgm:t>
        <a:bodyPr/>
        <a:lstStyle/>
        <a:p>
          <a:endParaRPr lang="en-US" sz="2800"/>
        </a:p>
      </dgm:t>
    </dgm:pt>
    <dgm:pt modelId="{DE1FCB05-BE5B-4775-AEEE-EEA8633B4CDF}" type="sibTrans" cxnId="{C12AA6E2-0D5D-4073-92D2-5CA334A45E89}">
      <dgm:prSet/>
      <dgm:spPr/>
      <dgm:t>
        <a:bodyPr/>
        <a:lstStyle/>
        <a:p>
          <a:endParaRPr lang="en-US" sz="2800"/>
        </a:p>
      </dgm:t>
    </dgm:pt>
    <dgm:pt modelId="{1BAEE6F6-A548-4D75-A14B-5403606E8FBD}">
      <dgm:prSet custT="1"/>
      <dgm:spPr/>
      <dgm:t>
        <a:bodyPr/>
        <a:lstStyle/>
        <a:p>
          <a:r>
            <a:rPr lang="en-US" sz="1100" b="1" i="0" dirty="0"/>
            <a:t>Προωθεί την εξατομικευμένη προσοχή: </a:t>
          </a:r>
          <a:r>
            <a:rPr lang="en-US" sz="1100" b="0" i="0" dirty="0"/>
            <a:t>Στόχος είναι η παροχή προσαρμοσμένων μαθησιακών εμπειριών για κάθε μαθητή.  </a:t>
          </a:r>
          <a:endParaRPr lang="en-US" sz="1100" dirty="0"/>
        </a:p>
      </dgm:t>
    </dgm:pt>
    <dgm:pt modelId="{DF6C111C-F6BB-4902-B829-A186CF87F68E}" type="parTrans" cxnId="{819CC7C0-F8C0-4BA2-9176-C631A6588DB4}">
      <dgm:prSet/>
      <dgm:spPr/>
      <dgm:t>
        <a:bodyPr/>
        <a:lstStyle/>
        <a:p>
          <a:endParaRPr lang="en-US" sz="2800"/>
        </a:p>
      </dgm:t>
    </dgm:pt>
    <dgm:pt modelId="{1340E791-9E14-4E7D-BD91-2782325DF051}" type="sibTrans" cxnId="{819CC7C0-F8C0-4BA2-9176-C631A6588DB4}">
      <dgm:prSet/>
      <dgm:spPr/>
      <dgm:t>
        <a:bodyPr/>
        <a:lstStyle/>
        <a:p>
          <a:endParaRPr lang="en-US" sz="2800"/>
        </a:p>
      </dgm:t>
    </dgm:pt>
    <dgm:pt modelId="{C6B4260E-22C0-469E-914F-9B9BEC187BCB}">
      <dgm:prSet custT="1"/>
      <dgm:spPr/>
      <dgm:t>
        <a:bodyPr/>
        <a:lstStyle/>
        <a:p>
          <a:r>
            <a:rPr lang="en-US" sz="1100" b="1" i="0" dirty="0"/>
            <a:t>Ενθαρρύνει τη συνεχή μάθηση: </a:t>
          </a:r>
          <a:r>
            <a:rPr lang="en-US" sz="1100" b="0" i="0" dirty="0"/>
            <a:t>Υποστηρίζει τον στόχο της προώθησης συνεχών ευκαιριών μάθησης για όλους τους μαθητές. </a:t>
          </a:r>
          <a:endParaRPr lang="en-US" sz="1100" dirty="0"/>
        </a:p>
      </dgm:t>
    </dgm:pt>
    <dgm:pt modelId="{966E6171-4A7B-4573-99CA-6097DE7FE724}" type="parTrans" cxnId="{23A1F494-CFF2-4FBC-AFC4-927CD58C4EDA}">
      <dgm:prSet/>
      <dgm:spPr/>
      <dgm:t>
        <a:bodyPr/>
        <a:lstStyle/>
        <a:p>
          <a:endParaRPr lang="en-US" sz="2800"/>
        </a:p>
      </dgm:t>
    </dgm:pt>
    <dgm:pt modelId="{81C8C78F-14E7-49C1-8C8D-FD6212375365}" type="sibTrans" cxnId="{23A1F494-CFF2-4FBC-AFC4-927CD58C4EDA}">
      <dgm:prSet/>
      <dgm:spPr/>
      <dgm:t>
        <a:bodyPr/>
        <a:lstStyle/>
        <a:p>
          <a:endParaRPr lang="en-US" sz="2800"/>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5"/>
      <dgm:spPr/>
    </dgm:pt>
    <dgm:pt modelId="{EA149EEF-7CE8-4404-B906-7A43F39FD38B}" type="pres">
      <dgm:prSet presAssocID="{EE7B5C90-6CCF-494B-BEB1-98F18A78B3D7}" presName="text" presStyleLbl="fgAcc0" presStyleIdx="0" presStyleCnt="5" custScaleY="194302">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5"/>
      <dgm:spPr/>
    </dgm:pt>
    <dgm:pt modelId="{128CC051-C093-4C75-840B-E650EDEFFF9A}" type="pres">
      <dgm:prSet presAssocID="{B49D1AE1-C2E0-4E16-8E57-D4F92014B5AE}" presName="text" presStyleLbl="fgAcc0" presStyleIdx="1" presStyleCnt="5" custScaleY="194302">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5"/>
      <dgm:spPr/>
    </dgm:pt>
    <dgm:pt modelId="{BD12E15B-428A-4EA9-B566-04E764D9B54E}" type="pres">
      <dgm:prSet presAssocID="{1DB6FF48-331A-4FD5-B562-949D6223E6CA}" presName="text" presStyleLbl="fgAcc0" presStyleIdx="2" presStyleCnt="5" custScaleY="194302">
        <dgm:presLayoutVars>
          <dgm:chPref val="3"/>
        </dgm:presLayoutVars>
      </dgm:prSet>
      <dgm:spPr/>
    </dgm:pt>
    <dgm:pt modelId="{0835FF15-168E-4200-86F9-74739F920A92}" type="pres">
      <dgm:prSet presAssocID="{1DB6FF48-331A-4FD5-B562-949D6223E6CA}" presName="hierChild2" presStyleCnt="0"/>
      <dgm:spPr/>
    </dgm:pt>
    <dgm:pt modelId="{C7B6566A-4E80-4388-BB19-B4FF2219E9EB}" type="pres">
      <dgm:prSet presAssocID="{1BAEE6F6-A548-4D75-A14B-5403606E8FBD}" presName="hierRoot1" presStyleCnt="0"/>
      <dgm:spPr/>
    </dgm:pt>
    <dgm:pt modelId="{D75D6176-B300-45C1-843A-A83BBFCCD2F5}" type="pres">
      <dgm:prSet presAssocID="{1BAEE6F6-A548-4D75-A14B-5403606E8FBD}" presName="composite" presStyleCnt="0"/>
      <dgm:spPr/>
    </dgm:pt>
    <dgm:pt modelId="{D23E7C0D-7355-4E03-A133-F0AE14305F14}" type="pres">
      <dgm:prSet presAssocID="{1BAEE6F6-A548-4D75-A14B-5403606E8FBD}" presName="background" presStyleLbl="node0" presStyleIdx="3" presStyleCnt="5"/>
      <dgm:spPr/>
    </dgm:pt>
    <dgm:pt modelId="{EE759C91-B77A-471E-8D3F-C3DA9DB7CBA9}" type="pres">
      <dgm:prSet presAssocID="{1BAEE6F6-A548-4D75-A14B-5403606E8FBD}" presName="text" presStyleLbl="fgAcc0" presStyleIdx="3" presStyleCnt="5" custScaleY="194302">
        <dgm:presLayoutVars>
          <dgm:chPref val="3"/>
        </dgm:presLayoutVars>
      </dgm:prSet>
      <dgm:spPr/>
    </dgm:pt>
    <dgm:pt modelId="{887D401D-E6E0-421F-99A8-090B58AE6BF6}" type="pres">
      <dgm:prSet presAssocID="{1BAEE6F6-A548-4D75-A14B-5403606E8FBD}" presName="hierChild2" presStyleCnt="0"/>
      <dgm:spPr/>
    </dgm:pt>
    <dgm:pt modelId="{FCBC9718-8990-4C1F-8057-E2E506894520}" type="pres">
      <dgm:prSet presAssocID="{C6B4260E-22C0-469E-914F-9B9BEC187BCB}" presName="hierRoot1" presStyleCnt="0"/>
      <dgm:spPr/>
    </dgm:pt>
    <dgm:pt modelId="{BB877F81-098B-4AA4-A4B9-D0615D088239}" type="pres">
      <dgm:prSet presAssocID="{C6B4260E-22C0-469E-914F-9B9BEC187BCB}" presName="composite" presStyleCnt="0"/>
      <dgm:spPr/>
    </dgm:pt>
    <dgm:pt modelId="{9A6333A9-F554-448D-A465-B2733FD55256}" type="pres">
      <dgm:prSet presAssocID="{C6B4260E-22C0-469E-914F-9B9BEC187BCB}" presName="background" presStyleLbl="node0" presStyleIdx="4" presStyleCnt="5"/>
      <dgm:spPr/>
    </dgm:pt>
    <dgm:pt modelId="{38A86B49-C913-4883-837B-CCA0A69D09BC}" type="pres">
      <dgm:prSet presAssocID="{C6B4260E-22C0-469E-914F-9B9BEC187BCB}" presName="text" presStyleLbl="fgAcc0" presStyleIdx="4" presStyleCnt="5" custScaleY="194302">
        <dgm:presLayoutVars>
          <dgm:chPref val="3"/>
        </dgm:presLayoutVars>
      </dgm:prSet>
      <dgm:spPr/>
    </dgm:pt>
    <dgm:pt modelId="{B4B2CD2A-7AE6-4CE9-8ED3-3A2240467296}" type="pres">
      <dgm:prSet presAssocID="{C6B4260E-22C0-469E-914F-9B9BEC187BCB}"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334AD866-B3AD-49A2-BBCE-1FD5E88CCB98}" type="presOf" srcId="{1BAEE6F6-A548-4D75-A14B-5403606E8FBD}" destId="{EE759C91-B77A-471E-8D3F-C3DA9DB7CBA9}" srcOrd="0" destOrd="0" presId="urn:microsoft.com/office/officeart/2005/8/layout/hierarchy1"/>
    <dgm:cxn modelId="{34D0CB67-BE10-4C72-BEAF-E8A8A2404799}" type="presOf" srcId="{C6B4260E-22C0-469E-914F-9B9BEC187BCB}" destId="{38A86B49-C913-4883-837B-CCA0A69D09BC}"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23A1F494-CFF2-4FBC-AFC4-927CD58C4EDA}" srcId="{E3C150DE-3136-426D-AB3A-A2954F6CA34B}" destId="{C6B4260E-22C0-469E-914F-9B9BEC187BCB}" srcOrd="4" destOrd="0" parTransId="{966E6171-4A7B-4573-99CA-6097DE7FE724}" sibTransId="{81C8C78F-14E7-49C1-8C8D-FD6212375365}"/>
    <dgm:cxn modelId="{93D9449E-8715-4680-BC6D-7F2BD6692113}" srcId="{E3C150DE-3136-426D-AB3A-A2954F6CA34B}" destId="{EE7B5C90-6CCF-494B-BEB1-98F18A78B3D7}" srcOrd="0" destOrd="0" parTransId="{80FB849C-C38E-448D-923E-4A2F842155E8}" sibTransId="{6194D6A1-548C-4104-9667-951332273006}"/>
    <dgm:cxn modelId="{819CC7C0-F8C0-4BA2-9176-C631A6588DB4}" srcId="{E3C150DE-3136-426D-AB3A-A2954F6CA34B}" destId="{1BAEE6F6-A548-4D75-A14B-5403606E8FBD}" srcOrd="3" destOrd="0" parTransId="{DF6C111C-F6BB-4902-B829-A186CF87F68E}" sibTransId="{1340E791-9E14-4E7D-BD91-2782325DF051}"/>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 modelId="{A9AE55B0-138A-4EE1-AAF8-48C850491FC0}" type="presParOf" srcId="{F8617905-90F8-461B-95D6-C29FF37C1BDB}" destId="{C7B6566A-4E80-4388-BB19-B4FF2219E9EB}" srcOrd="3" destOrd="0" presId="urn:microsoft.com/office/officeart/2005/8/layout/hierarchy1"/>
    <dgm:cxn modelId="{71CC1AB7-163B-4560-89F7-9D6F5B8EF7D7}" type="presParOf" srcId="{C7B6566A-4E80-4388-BB19-B4FF2219E9EB}" destId="{D75D6176-B300-45C1-843A-A83BBFCCD2F5}" srcOrd="0" destOrd="0" presId="urn:microsoft.com/office/officeart/2005/8/layout/hierarchy1"/>
    <dgm:cxn modelId="{9FD0046A-7E68-4274-AC0D-9F872D24C891}" type="presParOf" srcId="{D75D6176-B300-45C1-843A-A83BBFCCD2F5}" destId="{D23E7C0D-7355-4E03-A133-F0AE14305F14}" srcOrd="0" destOrd="0" presId="urn:microsoft.com/office/officeart/2005/8/layout/hierarchy1"/>
    <dgm:cxn modelId="{83DBBAE5-9EA1-48C3-B8F5-AB6F5BCF403F}" type="presParOf" srcId="{D75D6176-B300-45C1-843A-A83BBFCCD2F5}" destId="{EE759C91-B77A-471E-8D3F-C3DA9DB7CBA9}" srcOrd="1" destOrd="0" presId="urn:microsoft.com/office/officeart/2005/8/layout/hierarchy1"/>
    <dgm:cxn modelId="{380D8345-BFDD-4068-B6E8-C4FE90FECDD1}" type="presParOf" srcId="{C7B6566A-4E80-4388-BB19-B4FF2219E9EB}" destId="{887D401D-E6E0-421F-99A8-090B58AE6BF6}" srcOrd="1" destOrd="0" presId="urn:microsoft.com/office/officeart/2005/8/layout/hierarchy1"/>
    <dgm:cxn modelId="{5068432B-FC8B-4484-9D9D-046B6B414CFC}" type="presParOf" srcId="{F8617905-90F8-461B-95D6-C29FF37C1BDB}" destId="{FCBC9718-8990-4C1F-8057-E2E506894520}" srcOrd="4" destOrd="0" presId="urn:microsoft.com/office/officeart/2005/8/layout/hierarchy1"/>
    <dgm:cxn modelId="{E5B48D80-F3AE-40E1-AABE-F0A7A4CB8605}" type="presParOf" srcId="{FCBC9718-8990-4C1F-8057-E2E506894520}" destId="{BB877F81-098B-4AA4-A4B9-D0615D088239}" srcOrd="0" destOrd="0" presId="urn:microsoft.com/office/officeart/2005/8/layout/hierarchy1"/>
    <dgm:cxn modelId="{DD54C1AC-0753-4A2C-9F9F-B34E03451848}" type="presParOf" srcId="{BB877F81-098B-4AA4-A4B9-D0615D088239}" destId="{9A6333A9-F554-448D-A465-B2733FD55256}" srcOrd="0" destOrd="0" presId="urn:microsoft.com/office/officeart/2005/8/layout/hierarchy1"/>
    <dgm:cxn modelId="{C2E1ECF7-3429-4D00-9F0B-55EFB025FAD9}" type="presParOf" srcId="{BB877F81-098B-4AA4-A4B9-D0615D088239}" destId="{38A86B49-C913-4883-837B-CCA0A69D09BC}" srcOrd="1" destOrd="0" presId="urn:microsoft.com/office/officeart/2005/8/layout/hierarchy1"/>
    <dgm:cxn modelId="{91EBA5C4-1855-43C4-81AE-8A5F4AEAB201}" type="presParOf" srcId="{FCBC9718-8990-4C1F-8057-E2E506894520}" destId="{B4B2CD2A-7AE6-4CE9-8ED3-3A2240467296}"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091AA-6D07-4B65-AFDC-4601D77CBAC7}"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D4B0B0BA-DA70-4E73-990C-92E6D918011D}">
      <dgm:prSet/>
      <dgm:spPr/>
      <dgm:t>
        <a:bodyPr/>
        <a:lstStyle/>
        <a:p>
          <a:pPr>
            <a:lnSpc>
              <a:spcPct val="100000"/>
            </a:lnSpc>
          </a:pPr>
          <a:r>
            <a:rPr lang="en-US" b="1" dirty="0"/>
            <a:t>Υποστηρίζει τη συνεργασία: </a:t>
          </a:r>
          <a:r>
            <a:rPr lang="en-US" dirty="0"/>
            <a:t>Αντικατοπτρίζει τον συνεργατικό πυλώνα της ανεστραμμένης μάθησης.</a:t>
          </a:r>
        </a:p>
      </dgm:t>
    </dgm:pt>
    <dgm:pt modelId="{3ACBB0C2-04B3-483D-B622-A82DEE3B394F}" type="parTrans" cxnId="{A5B14A7A-5651-4433-9048-372741B5BB05}">
      <dgm:prSet/>
      <dgm:spPr/>
      <dgm:t>
        <a:bodyPr/>
        <a:lstStyle/>
        <a:p>
          <a:endParaRPr lang="en-US"/>
        </a:p>
      </dgm:t>
    </dgm:pt>
    <dgm:pt modelId="{73A9FC6E-0CE4-4CF9-BCA9-14663FE7C852}" type="sibTrans" cxnId="{A5B14A7A-5651-4433-9048-372741B5BB05}">
      <dgm:prSet/>
      <dgm:spPr/>
      <dgm:t>
        <a:bodyPr/>
        <a:lstStyle/>
        <a:p>
          <a:pPr>
            <a:lnSpc>
              <a:spcPct val="100000"/>
            </a:lnSpc>
          </a:pPr>
          <a:endParaRPr lang="en-US"/>
        </a:p>
      </dgm:t>
    </dgm:pt>
    <dgm:pt modelId="{19B8DF40-F78D-4F5B-88A6-CB0EAE7C8A17}">
      <dgm:prSet/>
      <dgm:spPr/>
      <dgm:t>
        <a:bodyPr/>
        <a:lstStyle/>
        <a:p>
          <a:pPr>
            <a:lnSpc>
              <a:spcPct val="100000"/>
            </a:lnSpc>
          </a:pPr>
          <a:r>
            <a:rPr lang="en-US"/>
            <a:t>Μεταμορφώνει την εμπειρία μάθησης: Οι πλατφόρμες αυτές αλλάζουν τον τρόπο με τον οποίο οι μαθητές ασχολούνται με το περιεχόμενο.</a:t>
          </a:r>
        </a:p>
      </dgm:t>
    </dgm:pt>
    <dgm:pt modelId="{CB21446F-F93C-4A6D-BEAE-EDE7C2FA361D}" type="parTrans" cxnId="{AEF580EA-4693-4E5B-A0EC-79900C011D8A}">
      <dgm:prSet/>
      <dgm:spPr/>
      <dgm:t>
        <a:bodyPr/>
        <a:lstStyle/>
        <a:p>
          <a:endParaRPr lang="en-US"/>
        </a:p>
      </dgm:t>
    </dgm:pt>
    <dgm:pt modelId="{4AD8B602-ACB5-4939-ADAA-0268433CCD71}" type="sibTrans" cxnId="{AEF580EA-4693-4E5B-A0EC-79900C011D8A}">
      <dgm:prSet/>
      <dgm:spPr/>
      <dgm:t>
        <a:bodyPr/>
        <a:lstStyle/>
        <a:p>
          <a:pPr>
            <a:lnSpc>
              <a:spcPct val="100000"/>
            </a:lnSpc>
          </a:pPr>
          <a:endParaRPr lang="en-US"/>
        </a:p>
      </dgm:t>
    </dgm:pt>
    <dgm:pt modelId="{D0D9B9C1-8ACB-4C2F-BA21-1CCBDFFCF0AC}">
      <dgm:prSet/>
      <dgm:spPr/>
      <dgm:t>
        <a:bodyPr/>
        <a:lstStyle/>
        <a:p>
          <a:pPr>
            <a:lnSpc>
              <a:spcPct val="100000"/>
            </a:lnSpc>
          </a:pPr>
          <a:r>
            <a:rPr lang="en-US" b="1" dirty="0"/>
            <a:t>Προωθεί την αλληλεπίδραση μεταξύ συνομηλίκων: </a:t>
          </a:r>
          <a:r>
            <a:rPr lang="en-US" dirty="0"/>
            <a:t>Ενθαρρύνει την αλληλεπίδραση και τη συνεργασία μεταξύ των μαθητών.</a:t>
          </a:r>
        </a:p>
      </dgm:t>
    </dgm:pt>
    <dgm:pt modelId="{BF611E2B-30D2-419D-B72F-1CCC7CF02444}" type="parTrans" cxnId="{F83F86D3-2CB8-46F5-A9FC-AC3E780AA999}">
      <dgm:prSet/>
      <dgm:spPr/>
      <dgm:t>
        <a:bodyPr/>
        <a:lstStyle/>
        <a:p>
          <a:endParaRPr lang="en-US"/>
        </a:p>
      </dgm:t>
    </dgm:pt>
    <dgm:pt modelId="{EAC31809-574D-4B01-AC83-C592FFAD2204}" type="sibTrans" cxnId="{F83F86D3-2CB8-46F5-A9FC-AC3E780AA999}">
      <dgm:prSet/>
      <dgm:spPr/>
      <dgm:t>
        <a:bodyPr/>
        <a:lstStyle/>
        <a:p>
          <a:pPr>
            <a:lnSpc>
              <a:spcPct val="100000"/>
            </a:lnSpc>
          </a:pPr>
          <a:endParaRPr lang="en-US"/>
        </a:p>
      </dgm:t>
    </dgm:pt>
    <dgm:pt modelId="{B6CB8F14-50A3-4C6A-9934-9B7EE7D4BC28}">
      <dgm:prSet/>
      <dgm:spPr/>
      <dgm:t>
        <a:bodyPr/>
        <a:lstStyle/>
        <a:p>
          <a:pPr>
            <a:lnSpc>
              <a:spcPct val="100000"/>
            </a:lnSpc>
          </a:pPr>
          <a:r>
            <a:rPr lang="en-US" b="1" dirty="0"/>
            <a:t>Ενισχύει την ανταλλαγή γνώσεων: </a:t>
          </a:r>
          <a:r>
            <a:rPr lang="en-US" dirty="0"/>
            <a:t>Διευκολύνει την ανταλλαγή ιδεών και πόρων μεταξύ ομοτίμων</a:t>
          </a:r>
        </a:p>
      </dgm:t>
    </dgm:pt>
    <dgm:pt modelId="{B3B89BB9-F399-4D10-A5FA-ED50FDAFB88E}" type="parTrans" cxnId="{352F53C5-BDA7-4F9B-972D-B2D4D9C40D3B}">
      <dgm:prSet/>
      <dgm:spPr/>
      <dgm:t>
        <a:bodyPr/>
        <a:lstStyle/>
        <a:p>
          <a:endParaRPr lang="en-US"/>
        </a:p>
      </dgm:t>
    </dgm:pt>
    <dgm:pt modelId="{2A1CBC44-5467-43A6-AB3E-CC1E04A2812C}" type="sibTrans" cxnId="{352F53C5-BDA7-4F9B-972D-B2D4D9C40D3B}">
      <dgm:prSet/>
      <dgm:spPr/>
      <dgm:t>
        <a:bodyPr/>
        <a:lstStyle/>
        <a:p>
          <a:endParaRPr lang="en-US"/>
        </a:p>
      </dgm:t>
    </dgm:pt>
    <dgm:pt modelId="{AEE0F44B-EFF1-4028-8ECF-83B5ECB80FA8}" type="pres">
      <dgm:prSet presAssocID="{B1D091AA-6D07-4B65-AFDC-4601D77CBAC7}" presName="root" presStyleCnt="0">
        <dgm:presLayoutVars>
          <dgm:dir/>
          <dgm:resizeHandles val="exact"/>
        </dgm:presLayoutVars>
      </dgm:prSet>
      <dgm:spPr/>
    </dgm:pt>
    <dgm:pt modelId="{CA8BFA78-731F-495E-89D5-362C0286E237}" type="pres">
      <dgm:prSet presAssocID="{B1D091AA-6D07-4B65-AFDC-4601D77CBAC7}" presName="container" presStyleCnt="0">
        <dgm:presLayoutVars>
          <dgm:dir/>
          <dgm:resizeHandles val="exact"/>
        </dgm:presLayoutVars>
      </dgm:prSet>
      <dgm:spPr/>
    </dgm:pt>
    <dgm:pt modelId="{A00F4A72-2AFF-4AF0-BB7F-1C439E7B02B2}" type="pres">
      <dgm:prSet presAssocID="{D4B0B0BA-DA70-4E73-990C-92E6D918011D}" presName="compNode" presStyleCnt="0"/>
      <dgm:spPr/>
    </dgm:pt>
    <dgm:pt modelId="{28C9BD0A-9475-426F-9531-F9F8369A7AF0}" type="pres">
      <dgm:prSet presAssocID="{D4B0B0BA-DA70-4E73-990C-92E6D918011D}" presName="iconBgRect" presStyleLbl="bgShp" presStyleIdx="0" presStyleCnt="4">
        <dgm:style>
          <a:lnRef idx="2">
            <a:schemeClr val="accent6"/>
          </a:lnRef>
          <a:fillRef idx="1">
            <a:schemeClr val="lt1"/>
          </a:fillRef>
          <a:effectRef idx="0">
            <a:schemeClr val="accent6"/>
          </a:effectRef>
          <a:fontRef idx="minor">
            <a:schemeClr val="dk1"/>
          </a:fontRef>
        </dgm:style>
      </dgm:prSet>
      <dgm:spPr/>
    </dgm:pt>
    <dgm:pt modelId="{6394B9CD-01F9-46BC-8A5B-581715F70E52}" type="pres">
      <dgm:prSet presAssocID="{D4B0B0BA-DA70-4E73-990C-92E6D918011D}"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0F2B4532-77A7-4E16-8AE6-66E146544AE9}" type="pres">
      <dgm:prSet presAssocID="{D4B0B0BA-DA70-4E73-990C-92E6D918011D}" presName="spaceRect" presStyleCnt="0"/>
      <dgm:spPr/>
    </dgm:pt>
    <dgm:pt modelId="{80DB2C1B-D06B-446B-B101-AAC54150D7A0}" type="pres">
      <dgm:prSet presAssocID="{D4B0B0BA-DA70-4E73-990C-92E6D918011D}" presName="textRect" presStyleLbl="revTx" presStyleIdx="0" presStyleCnt="4">
        <dgm:presLayoutVars>
          <dgm:chMax val="1"/>
          <dgm:chPref val="1"/>
        </dgm:presLayoutVars>
      </dgm:prSet>
      <dgm:spPr/>
    </dgm:pt>
    <dgm:pt modelId="{7FD07A7F-986B-4A6A-8218-07813B5259FF}" type="pres">
      <dgm:prSet presAssocID="{73A9FC6E-0CE4-4CF9-BCA9-14663FE7C852}" presName="sibTrans" presStyleLbl="sibTrans2D1" presStyleIdx="0" presStyleCnt="0"/>
      <dgm:spPr/>
    </dgm:pt>
    <dgm:pt modelId="{CD1D5D62-4A76-4EEA-8931-E628D42E7DED}" type="pres">
      <dgm:prSet presAssocID="{19B8DF40-F78D-4F5B-88A6-CB0EAE7C8A17}" presName="compNode" presStyleCnt="0"/>
      <dgm:spPr/>
    </dgm:pt>
    <dgm:pt modelId="{04289866-3B19-4399-8A53-A1AA848211CF}" type="pres">
      <dgm:prSet presAssocID="{19B8DF40-F78D-4F5B-88A6-CB0EAE7C8A17}" presName="iconBgRect" presStyleLbl="bgShp" presStyleIdx="1" presStyleCnt="4">
        <dgm:style>
          <a:lnRef idx="2">
            <a:schemeClr val="accent6"/>
          </a:lnRef>
          <a:fillRef idx="1">
            <a:schemeClr val="lt1"/>
          </a:fillRef>
          <a:effectRef idx="0">
            <a:schemeClr val="accent6"/>
          </a:effectRef>
          <a:fontRef idx="minor">
            <a:schemeClr val="dk1"/>
          </a:fontRef>
        </dgm:style>
      </dgm:prSet>
      <dgm:spPr/>
    </dgm:pt>
    <dgm:pt modelId="{9572C79A-36E2-4BA4-BB35-5FA2DA656FAE}" type="pres">
      <dgm:prSet presAssocID="{19B8DF40-F78D-4F5B-88A6-CB0EAE7C8A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ama"/>
        </a:ext>
      </dgm:extLst>
    </dgm:pt>
    <dgm:pt modelId="{236A4F47-B01F-4BA6-8B44-F85F93F0D583}" type="pres">
      <dgm:prSet presAssocID="{19B8DF40-F78D-4F5B-88A6-CB0EAE7C8A17}" presName="spaceRect" presStyleCnt="0"/>
      <dgm:spPr/>
    </dgm:pt>
    <dgm:pt modelId="{B1C272DF-E1CC-4D26-AA7E-BFE98923723F}" type="pres">
      <dgm:prSet presAssocID="{19B8DF40-F78D-4F5B-88A6-CB0EAE7C8A17}" presName="textRect" presStyleLbl="revTx" presStyleIdx="1" presStyleCnt="4">
        <dgm:presLayoutVars>
          <dgm:chMax val="1"/>
          <dgm:chPref val="1"/>
        </dgm:presLayoutVars>
      </dgm:prSet>
      <dgm:spPr/>
    </dgm:pt>
    <dgm:pt modelId="{030BE318-338A-45EE-BE58-98809647BA09}" type="pres">
      <dgm:prSet presAssocID="{4AD8B602-ACB5-4939-ADAA-0268433CCD71}" presName="sibTrans" presStyleLbl="sibTrans2D1" presStyleIdx="0" presStyleCnt="0"/>
      <dgm:spPr/>
    </dgm:pt>
    <dgm:pt modelId="{79CA4993-B1F2-4966-8670-39DF883A50C2}" type="pres">
      <dgm:prSet presAssocID="{D0D9B9C1-8ACB-4C2F-BA21-1CCBDFFCF0AC}" presName="compNode" presStyleCnt="0"/>
      <dgm:spPr/>
    </dgm:pt>
    <dgm:pt modelId="{F3659736-0FBE-4C1C-BA8C-96BAFB326BBF}" type="pres">
      <dgm:prSet presAssocID="{D0D9B9C1-8ACB-4C2F-BA21-1CCBDFFCF0AC}" presName="iconBgRect" presStyleLbl="bgShp" presStyleIdx="2" presStyleCnt="4">
        <dgm:style>
          <a:lnRef idx="2">
            <a:schemeClr val="accent6"/>
          </a:lnRef>
          <a:fillRef idx="1">
            <a:schemeClr val="lt1"/>
          </a:fillRef>
          <a:effectRef idx="0">
            <a:schemeClr val="accent6"/>
          </a:effectRef>
          <a:fontRef idx="minor">
            <a:schemeClr val="dk1"/>
          </a:fontRef>
        </dgm:style>
      </dgm:prSet>
      <dgm:spPr/>
    </dgm:pt>
    <dgm:pt modelId="{7C0D93BF-F374-4D3F-8943-C6BC4A10BCB5}" type="pres">
      <dgm:prSet presAssocID="{D0D9B9C1-8ACB-4C2F-BA21-1CCBDFFCF0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B8EAD2B9-3210-4363-943C-566B52F4A608}" type="pres">
      <dgm:prSet presAssocID="{D0D9B9C1-8ACB-4C2F-BA21-1CCBDFFCF0AC}" presName="spaceRect" presStyleCnt="0"/>
      <dgm:spPr/>
    </dgm:pt>
    <dgm:pt modelId="{EB13DF14-C9C1-4C6A-BA60-05A039026DD9}" type="pres">
      <dgm:prSet presAssocID="{D0D9B9C1-8ACB-4C2F-BA21-1CCBDFFCF0AC}" presName="textRect" presStyleLbl="revTx" presStyleIdx="2" presStyleCnt="4">
        <dgm:presLayoutVars>
          <dgm:chMax val="1"/>
          <dgm:chPref val="1"/>
        </dgm:presLayoutVars>
      </dgm:prSet>
      <dgm:spPr/>
    </dgm:pt>
    <dgm:pt modelId="{4772A30D-9E2F-4C1F-8D7E-30D7D76EED48}" type="pres">
      <dgm:prSet presAssocID="{EAC31809-574D-4B01-AC83-C592FFAD2204}" presName="sibTrans" presStyleLbl="sibTrans2D1" presStyleIdx="0" presStyleCnt="0"/>
      <dgm:spPr/>
    </dgm:pt>
    <dgm:pt modelId="{F4ED2B32-5DCC-4F3F-86C2-CBA5109A361B}" type="pres">
      <dgm:prSet presAssocID="{B6CB8F14-50A3-4C6A-9934-9B7EE7D4BC28}" presName="compNode" presStyleCnt="0"/>
      <dgm:spPr/>
    </dgm:pt>
    <dgm:pt modelId="{6AFCB729-B695-411A-8739-1B4694ACD2D3}" type="pres">
      <dgm:prSet presAssocID="{B6CB8F14-50A3-4C6A-9934-9B7EE7D4BC28}" presName="iconBgRect" presStyleLbl="bgShp" presStyleIdx="3" presStyleCnt="4">
        <dgm:style>
          <a:lnRef idx="2">
            <a:schemeClr val="accent6"/>
          </a:lnRef>
          <a:fillRef idx="1">
            <a:schemeClr val="lt1"/>
          </a:fillRef>
          <a:effectRef idx="0">
            <a:schemeClr val="accent6"/>
          </a:effectRef>
          <a:fontRef idx="minor">
            <a:schemeClr val="dk1"/>
          </a:fontRef>
        </dgm:style>
      </dgm:prSet>
      <dgm:spPr/>
    </dgm:pt>
    <dgm:pt modelId="{C3ABD131-CF51-4AFB-98BC-ED92EB63BEE2}" type="pres">
      <dgm:prSet presAssocID="{B6CB8F14-50A3-4C6A-9934-9B7EE7D4BC28}"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Brainstorm"/>
        </a:ext>
      </dgm:extLst>
    </dgm:pt>
    <dgm:pt modelId="{E644293B-D75E-46C0-88AF-00192094A849}" type="pres">
      <dgm:prSet presAssocID="{B6CB8F14-50A3-4C6A-9934-9B7EE7D4BC28}" presName="spaceRect" presStyleCnt="0"/>
      <dgm:spPr/>
    </dgm:pt>
    <dgm:pt modelId="{F0F10415-A297-4B4D-9205-01EAC5AE2AE4}" type="pres">
      <dgm:prSet presAssocID="{B6CB8F14-50A3-4C6A-9934-9B7EE7D4BC28}" presName="textRect" presStyleLbl="revTx" presStyleIdx="3" presStyleCnt="4">
        <dgm:presLayoutVars>
          <dgm:chMax val="1"/>
          <dgm:chPref val="1"/>
        </dgm:presLayoutVars>
      </dgm:prSet>
      <dgm:spPr/>
    </dgm:pt>
  </dgm:ptLst>
  <dgm:cxnLst>
    <dgm:cxn modelId="{4ABFD404-A622-43C7-A1E3-F76330F42C4A}" type="presOf" srcId="{D4B0B0BA-DA70-4E73-990C-92E6D918011D}" destId="{80DB2C1B-D06B-446B-B101-AAC54150D7A0}" srcOrd="0" destOrd="0" presId="urn:microsoft.com/office/officeart/2018/2/layout/IconCircleList"/>
    <dgm:cxn modelId="{CC38AE07-2FDD-4DC1-8CCE-BFAF3101A8D0}" type="presOf" srcId="{B1D091AA-6D07-4B65-AFDC-4601D77CBAC7}" destId="{AEE0F44B-EFF1-4028-8ECF-83B5ECB80FA8}" srcOrd="0" destOrd="0" presId="urn:microsoft.com/office/officeart/2018/2/layout/IconCircleList"/>
    <dgm:cxn modelId="{05CC310B-FD70-4C48-8A94-4FA5C5FFC89A}" type="presOf" srcId="{4AD8B602-ACB5-4939-ADAA-0268433CCD71}" destId="{030BE318-338A-45EE-BE58-98809647BA09}" srcOrd="0" destOrd="0" presId="urn:microsoft.com/office/officeart/2018/2/layout/IconCircleList"/>
    <dgm:cxn modelId="{79B78150-2FC6-4C2C-AF2E-0149557AC6A6}" type="presOf" srcId="{D0D9B9C1-8ACB-4C2F-BA21-1CCBDFFCF0AC}" destId="{EB13DF14-C9C1-4C6A-BA60-05A039026DD9}" srcOrd="0" destOrd="0" presId="urn:microsoft.com/office/officeart/2018/2/layout/IconCircleList"/>
    <dgm:cxn modelId="{A5B14A7A-5651-4433-9048-372741B5BB05}" srcId="{B1D091AA-6D07-4B65-AFDC-4601D77CBAC7}" destId="{D4B0B0BA-DA70-4E73-990C-92E6D918011D}" srcOrd="0" destOrd="0" parTransId="{3ACBB0C2-04B3-483D-B622-A82DEE3B394F}" sibTransId="{73A9FC6E-0CE4-4CF9-BCA9-14663FE7C852}"/>
    <dgm:cxn modelId="{3D5DA687-3A16-46B8-B07C-2D5D7753EF1C}" type="presOf" srcId="{19B8DF40-F78D-4F5B-88A6-CB0EAE7C8A17}" destId="{B1C272DF-E1CC-4D26-AA7E-BFE98923723F}" srcOrd="0" destOrd="0" presId="urn:microsoft.com/office/officeart/2018/2/layout/IconCircleList"/>
    <dgm:cxn modelId="{93F0638E-D172-4850-8A0A-01807EC72238}" type="presOf" srcId="{EAC31809-574D-4B01-AC83-C592FFAD2204}" destId="{4772A30D-9E2F-4C1F-8D7E-30D7D76EED48}" srcOrd="0" destOrd="0" presId="urn:microsoft.com/office/officeart/2018/2/layout/IconCircleList"/>
    <dgm:cxn modelId="{8A4392C1-E71E-4357-A397-52790EB75892}" type="presOf" srcId="{B6CB8F14-50A3-4C6A-9934-9B7EE7D4BC28}" destId="{F0F10415-A297-4B4D-9205-01EAC5AE2AE4}" srcOrd="0" destOrd="0" presId="urn:microsoft.com/office/officeart/2018/2/layout/IconCircleList"/>
    <dgm:cxn modelId="{352F53C5-BDA7-4F9B-972D-B2D4D9C40D3B}" srcId="{B1D091AA-6D07-4B65-AFDC-4601D77CBAC7}" destId="{B6CB8F14-50A3-4C6A-9934-9B7EE7D4BC28}" srcOrd="3" destOrd="0" parTransId="{B3B89BB9-F399-4D10-A5FA-ED50FDAFB88E}" sibTransId="{2A1CBC44-5467-43A6-AB3E-CC1E04A2812C}"/>
    <dgm:cxn modelId="{F83F86D3-2CB8-46F5-A9FC-AC3E780AA999}" srcId="{B1D091AA-6D07-4B65-AFDC-4601D77CBAC7}" destId="{D0D9B9C1-8ACB-4C2F-BA21-1CCBDFFCF0AC}" srcOrd="2" destOrd="0" parTransId="{BF611E2B-30D2-419D-B72F-1CCC7CF02444}" sibTransId="{EAC31809-574D-4B01-AC83-C592FFAD2204}"/>
    <dgm:cxn modelId="{218039DD-ED88-4487-9467-F56BB4A1312B}" type="presOf" srcId="{73A9FC6E-0CE4-4CF9-BCA9-14663FE7C852}" destId="{7FD07A7F-986B-4A6A-8218-07813B5259FF}" srcOrd="0" destOrd="0" presId="urn:microsoft.com/office/officeart/2018/2/layout/IconCircleList"/>
    <dgm:cxn modelId="{AEF580EA-4693-4E5B-A0EC-79900C011D8A}" srcId="{B1D091AA-6D07-4B65-AFDC-4601D77CBAC7}" destId="{19B8DF40-F78D-4F5B-88A6-CB0EAE7C8A17}" srcOrd="1" destOrd="0" parTransId="{CB21446F-F93C-4A6D-BEAE-EDE7C2FA361D}" sibTransId="{4AD8B602-ACB5-4939-ADAA-0268433CCD71}"/>
    <dgm:cxn modelId="{BF3BAA46-FA0E-435A-B394-841D67228F59}" type="presParOf" srcId="{AEE0F44B-EFF1-4028-8ECF-83B5ECB80FA8}" destId="{CA8BFA78-731F-495E-89D5-362C0286E237}" srcOrd="0" destOrd="0" presId="urn:microsoft.com/office/officeart/2018/2/layout/IconCircleList"/>
    <dgm:cxn modelId="{598AB84D-B9C1-41E6-9C21-A8A75DCEFE06}" type="presParOf" srcId="{CA8BFA78-731F-495E-89D5-362C0286E237}" destId="{A00F4A72-2AFF-4AF0-BB7F-1C439E7B02B2}" srcOrd="0" destOrd="0" presId="urn:microsoft.com/office/officeart/2018/2/layout/IconCircleList"/>
    <dgm:cxn modelId="{5DC9F8A8-405E-45D6-BE70-02FB97F7134B}" type="presParOf" srcId="{A00F4A72-2AFF-4AF0-BB7F-1C439E7B02B2}" destId="{28C9BD0A-9475-426F-9531-F9F8369A7AF0}" srcOrd="0" destOrd="0" presId="urn:microsoft.com/office/officeart/2018/2/layout/IconCircleList"/>
    <dgm:cxn modelId="{AFDA8959-2026-407B-8EA4-B5D514D2C9A6}" type="presParOf" srcId="{A00F4A72-2AFF-4AF0-BB7F-1C439E7B02B2}" destId="{6394B9CD-01F9-46BC-8A5B-581715F70E52}" srcOrd="1" destOrd="0" presId="urn:microsoft.com/office/officeart/2018/2/layout/IconCircleList"/>
    <dgm:cxn modelId="{C1FE71EA-6ED7-499C-B51E-FFA96E83236D}" type="presParOf" srcId="{A00F4A72-2AFF-4AF0-BB7F-1C439E7B02B2}" destId="{0F2B4532-77A7-4E16-8AE6-66E146544AE9}" srcOrd="2" destOrd="0" presId="urn:microsoft.com/office/officeart/2018/2/layout/IconCircleList"/>
    <dgm:cxn modelId="{2CCDD300-7805-44F0-ADFF-016E5AC29E62}" type="presParOf" srcId="{A00F4A72-2AFF-4AF0-BB7F-1C439E7B02B2}" destId="{80DB2C1B-D06B-446B-B101-AAC54150D7A0}" srcOrd="3" destOrd="0" presId="urn:microsoft.com/office/officeart/2018/2/layout/IconCircleList"/>
    <dgm:cxn modelId="{3E7A9278-89FE-40B1-B3FF-83977FDAA3A4}" type="presParOf" srcId="{CA8BFA78-731F-495E-89D5-362C0286E237}" destId="{7FD07A7F-986B-4A6A-8218-07813B5259FF}" srcOrd="1" destOrd="0" presId="urn:microsoft.com/office/officeart/2018/2/layout/IconCircleList"/>
    <dgm:cxn modelId="{5AAABC3A-A147-496F-9167-B45CF8B96211}" type="presParOf" srcId="{CA8BFA78-731F-495E-89D5-362C0286E237}" destId="{CD1D5D62-4A76-4EEA-8931-E628D42E7DED}" srcOrd="2" destOrd="0" presId="urn:microsoft.com/office/officeart/2018/2/layout/IconCircleList"/>
    <dgm:cxn modelId="{4DCDFD7D-77A6-4D40-9A1A-0F309B1FD94F}" type="presParOf" srcId="{CD1D5D62-4A76-4EEA-8931-E628D42E7DED}" destId="{04289866-3B19-4399-8A53-A1AA848211CF}" srcOrd="0" destOrd="0" presId="urn:microsoft.com/office/officeart/2018/2/layout/IconCircleList"/>
    <dgm:cxn modelId="{FCB1D8AB-D31A-4B28-8B38-A1BE4FEE2288}" type="presParOf" srcId="{CD1D5D62-4A76-4EEA-8931-E628D42E7DED}" destId="{9572C79A-36E2-4BA4-BB35-5FA2DA656FAE}" srcOrd="1" destOrd="0" presId="urn:microsoft.com/office/officeart/2018/2/layout/IconCircleList"/>
    <dgm:cxn modelId="{353F25B6-98A0-4F3A-BC23-03A602212C77}" type="presParOf" srcId="{CD1D5D62-4A76-4EEA-8931-E628D42E7DED}" destId="{236A4F47-B01F-4BA6-8B44-F85F93F0D583}" srcOrd="2" destOrd="0" presId="urn:microsoft.com/office/officeart/2018/2/layout/IconCircleList"/>
    <dgm:cxn modelId="{9CC28905-B4F1-4115-8A1A-132FE7C40365}" type="presParOf" srcId="{CD1D5D62-4A76-4EEA-8931-E628D42E7DED}" destId="{B1C272DF-E1CC-4D26-AA7E-BFE98923723F}" srcOrd="3" destOrd="0" presId="urn:microsoft.com/office/officeart/2018/2/layout/IconCircleList"/>
    <dgm:cxn modelId="{A4D22DB7-5564-470B-9A1A-2067D01DBAB2}" type="presParOf" srcId="{CA8BFA78-731F-495E-89D5-362C0286E237}" destId="{030BE318-338A-45EE-BE58-98809647BA09}" srcOrd="3" destOrd="0" presId="urn:microsoft.com/office/officeart/2018/2/layout/IconCircleList"/>
    <dgm:cxn modelId="{A016D405-8E98-4F54-8F27-E5D7B4E79607}" type="presParOf" srcId="{CA8BFA78-731F-495E-89D5-362C0286E237}" destId="{79CA4993-B1F2-4966-8670-39DF883A50C2}" srcOrd="4" destOrd="0" presId="urn:microsoft.com/office/officeart/2018/2/layout/IconCircleList"/>
    <dgm:cxn modelId="{5D724EB3-F59E-4126-8692-7653CE93EE0A}" type="presParOf" srcId="{79CA4993-B1F2-4966-8670-39DF883A50C2}" destId="{F3659736-0FBE-4C1C-BA8C-96BAFB326BBF}" srcOrd="0" destOrd="0" presId="urn:microsoft.com/office/officeart/2018/2/layout/IconCircleList"/>
    <dgm:cxn modelId="{75EBF230-4DFF-4686-B6C7-DC2D54D74434}" type="presParOf" srcId="{79CA4993-B1F2-4966-8670-39DF883A50C2}" destId="{7C0D93BF-F374-4D3F-8943-C6BC4A10BCB5}" srcOrd="1" destOrd="0" presId="urn:microsoft.com/office/officeart/2018/2/layout/IconCircleList"/>
    <dgm:cxn modelId="{F98AF016-EB46-484B-B012-475A0FB77043}" type="presParOf" srcId="{79CA4993-B1F2-4966-8670-39DF883A50C2}" destId="{B8EAD2B9-3210-4363-943C-566B52F4A608}" srcOrd="2" destOrd="0" presId="urn:microsoft.com/office/officeart/2018/2/layout/IconCircleList"/>
    <dgm:cxn modelId="{5467F5FB-7FCC-4377-83A6-AA4F2A1D2A9D}" type="presParOf" srcId="{79CA4993-B1F2-4966-8670-39DF883A50C2}" destId="{EB13DF14-C9C1-4C6A-BA60-05A039026DD9}" srcOrd="3" destOrd="0" presId="urn:microsoft.com/office/officeart/2018/2/layout/IconCircleList"/>
    <dgm:cxn modelId="{A64348E9-EE05-454C-907E-B34C494E9DCA}" type="presParOf" srcId="{CA8BFA78-731F-495E-89D5-362C0286E237}" destId="{4772A30D-9E2F-4C1F-8D7E-30D7D76EED48}" srcOrd="5" destOrd="0" presId="urn:microsoft.com/office/officeart/2018/2/layout/IconCircleList"/>
    <dgm:cxn modelId="{B6F59FB9-768B-480E-B8CC-1A552AE2E7B8}" type="presParOf" srcId="{CA8BFA78-731F-495E-89D5-362C0286E237}" destId="{F4ED2B32-5DCC-4F3F-86C2-CBA5109A361B}" srcOrd="6" destOrd="0" presId="urn:microsoft.com/office/officeart/2018/2/layout/IconCircleList"/>
    <dgm:cxn modelId="{C1E58B67-A41C-42F5-8B3D-2799266579A8}" type="presParOf" srcId="{F4ED2B32-5DCC-4F3F-86C2-CBA5109A361B}" destId="{6AFCB729-B695-411A-8739-1B4694ACD2D3}" srcOrd="0" destOrd="0" presId="urn:microsoft.com/office/officeart/2018/2/layout/IconCircleList"/>
    <dgm:cxn modelId="{C2335E84-EBE6-49FF-B71C-55FE66CC7DF9}" type="presParOf" srcId="{F4ED2B32-5DCC-4F3F-86C2-CBA5109A361B}" destId="{C3ABD131-CF51-4AFB-98BC-ED92EB63BEE2}" srcOrd="1" destOrd="0" presId="urn:microsoft.com/office/officeart/2018/2/layout/IconCircleList"/>
    <dgm:cxn modelId="{4152EFC0-6C4B-4BB4-8944-B206F634ADE4}" type="presParOf" srcId="{F4ED2B32-5DCC-4F3F-86C2-CBA5109A361B}" destId="{E644293B-D75E-46C0-88AF-00192094A849}" srcOrd="2" destOrd="0" presId="urn:microsoft.com/office/officeart/2018/2/layout/IconCircleList"/>
    <dgm:cxn modelId="{6B4FEA33-78CD-4241-BDF6-15EA5B162E67}" type="presParOf" srcId="{F4ED2B32-5DCC-4F3F-86C2-CBA5109A361B}" destId="{F0F10415-A297-4B4D-9205-01EAC5AE2AE4}"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dgm:spPr/>
      <dgm:t>
        <a:bodyPr/>
        <a:lstStyle/>
        <a:p>
          <a:r>
            <a:rPr lang="en-US" b="0" i="0" u="none" strike="noStrike" dirty="0">
              <a:solidFill>
                <a:srgbClr val="121212"/>
              </a:solidFill>
              <a:effectLst/>
              <a:latin typeface="Arial" panose="020B0604020202020204" pitchFamily="34" charset="0"/>
            </a:rPr>
            <a:t>Η τεχνολογία ενισχύει τη συνεργασία μεταξύ ομότιμων στην τάξη, βασικό στοιχείο του μοντέλου της ανεστραμμένης μάθησης.</a:t>
          </a:r>
          <a:endParaRPr lang="en-US" dirty="0"/>
        </a:p>
      </dgm:t>
    </dgm:pt>
    <dgm:pt modelId="{80FB849C-C38E-448D-923E-4A2F842155E8}" type="parTrans" cxnId="{93D9449E-8715-4680-BC6D-7F2BD6692113}">
      <dgm:prSet/>
      <dgm:spPr/>
      <dgm:t>
        <a:bodyPr/>
        <a:lstStyle/>
        <a:p>
          <a:endParaRPr lang="en-US"/>
        </a:p>
      </dgm:t>
    </dgm:pt>
    <dgm:pt modelId="{6194D6A1-548C-4104-9667-951332273006}" type="sibTrans" cxnId="{93D9449E-8715-4680-BC6D-7F2BD6692113}">
      <dgm:prSet/>
      <dgm:spPr/>
      <dgm:t>
        <a:bodyPr/>
        <a:lstStyle/>
        <a:p>
          <a:endParaRPr lang="en-US"/>
        </a:p>
      </dgm:t>
    </dgm:pt>
    <dgm:pt modelId="{B49D1AE1-C2E0-4E16-8E57-D4F92014B5AE}">
      <dgm:prSet/>
      <dgm:spPr/>
      <dgm:t>
        <a:bodyPr/>
        <a:lstStyle/>
        <a:p>
          <a:r>
            <a:rPr lang="en-US" b="0" i="0" u="none" strike="noStrike" dirty="0">
              <a:solidFill>
                <a:srgbClr val="121212"/>
              </a:solidFill>
              <a:effectLst/>
              <a:latin typeface="Arial" panose="020B0604020202020204" pitchFamily="34" charset="0"/>
            </a:rPr>
            <a:t>Πλατφόρμες όπως το Padlet διευκολύνουν την ανταλλαγή ιδεών και την ομαδική εργασία.</a:t>
          </a:r>
          <a:endParaRPr lang="en-US" dirty="0"/>
        </a:p>
      </dgm:t>
    </dgm:pt>
    <dgm:pt modelId="{8FC3E42F-ECAD-46D8-BC18-C3916C72B8B1}" type="parTrans" cxnId="{F12C1315-2B17-4E90-9821-E797B770D0F1}">
      <dgm:prSet/>
      <dgm:spPr/>
      <dgm:t>
        <a:bodyPr/>
        <a:lstStyle/>
        <a:p>
          <a:endParaRPr lang="en-US"/>
        </a:p>
      </dgm:t>
    </dgm:pt>
    <dgm:pt modelId="{731449AC-0A7D-4CB3-9518-D6775E805A34}" type="sibTrans" cxnId="{F12C1315-2B17-4E90-9821-E797B770D0F1}">
      <dgm:prSet/>
      <dgm:spPr/>
      <dgm:t>
        <a:bodyPr/>
        <a:lstStyle/>
        <a:p>
          <a:endParaRPr lang="en-US"/>
        </a:p>
      </dgm:t>
    </dgm:pt>
    <dgm:pt modelId="{1DB6FF48-331A-4FD5-B562-949D6223E6CA}">
      <dgm:prSet/>
      <dgm:spPr/>
      <dgm:t>
        <a:bodyPr/>
        <a:lstStyle/>
        <a:p>
          <a:r>
            <a:rPr lang="en-US" b="0" i="0" u="none" strike="noStrike" dirty="0">
              <a:solidFill>
                <a:srgbClr val="121212"/>
              </a:solidFill>
              <a:effectLst/>
              <a:latin typeface="Arial" panose="020B0604020202020204" pitchFamily="34" charset="0"/>
            </a:rPr>
            <a:t>Αυτή η προσέγγιση προωθεί τα οφέλη της συνεργατικής και ενεργητικής μάθησης που είναι κεντρικά στην ανεστραμμένη μάθηση</a:t>
          </a:r>
          <a:r>
            <a:rPr lang="en-US" b="0" i="0" dirty="0"/>
            <a:t>.  </a:t>
          </a:r>
          <a:endParaRPr lang="en-US" dirty="0"/>
        </a:p>
      </dgm:t>
    </dgm:pt>
    <dgm:pt modelId="{0CD7EC34-B809-4210-BFB7-27E98CECD7CE}" type="parTrans" cxnId="{C12AA6E2-0D5D-4073-92D2-5CA334A45E89}">
      <dgm:prSet/>
      <dgm:spPr/>
      <dgm:t>
        <a:bodyPr/>
        <a:lstStyle/>
        <a:p>
          <a:endParaRPr lang="en-US"/>
        </a:p>
      </dgm:t>
    </dgm:pt>
    <dgm:pt modelId="{DE1FCB05-BE5B-4775-AEEE-EEA8633B4CDF}" type="sibTrans" cxnId="{C12AA6E2-0D5D-4073-92D2-5CA334A45E89}">
      <dgm:prSet/>
      <dgm:spPr/>
      <dgm:t>
        <a:bodyPr/>
        <a:lstStyle/>
        <a:p>
          <a:endParaRPr lang="en-US"/>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3"/>
      <dgm:spPr/>
    </dgm:pt>
    <dgm:pt modelId="{EA149EEF-7CE8-4404-B906-7A43F39FD38B}" type="pres">
      <dgm:prSet presAssocID="{EE7B5C90-6CCF-494B-BEB1-98F18A78B3D7}" presName="text" presStyleLbl="fgAcc0" presStyleIdx="0" presStyleCnt="3">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3"/>
      <dgm:spPr/>
    </dgm:pt>
    <dgm:pt modelId="{128CC051-C093-4C75-840B-E650EDEFFF9A}" type="pres">
      <dgm:prSet presAssocID="{B49D1AE1-C2E0-4E16-8E57-D4F92014B5AE}" presName="text" presStyleLbl="fgAcc0" presStyleIdx="1" presStyleCnt="3">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3"/>
      <dgm:spPr/>
    </dgm:pt>
    <dgm:pt modelId="{BD12E15B-428A-4EA9-B566-04E764D9B54E}" type="pres">
      <dgm:prSet presAssocID="{1DB6FF48-331A-4FD5-B562-949D6223E6CA}" presName="text" presStyleLbl="fgAcc0" presStyleIdx="2" presStyleCnt="3">
        <dgm:presLayoutVars>
          <dgm:chPref val="3"/>
        </dgm:presLayoutVars>
      </dgm:prSet>
      <dgm:spPr/>
    </dgm:pt>
    <dgm:pt modelId="{0835FF15-168E-4200-86F9-74739F920A92}" type="pres">
      <dgm:prSet presAssocID="{1DB6FF48-331A-4FD5-B562-949D6223E6CA}"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93D9449E-8715-4680-BC6D-7F2BD6692113}" srcId="{E3C150DE-3136-426D-AB3A-A2954F6CA34B}" destId="{EE7B5C90-6CCF-494B-BEB1-98F18A78B3D7}" srcOrd="0" destOrd="0" parTransId="{80FB849C-C38E-448D-923E-4A2F842155E8}" sibTransId="{6194D6A1-548C-4104-9667-951332273006}"/>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B5BAA-CDCD-4EA1-8354-23E97D54D833}"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902DF47C-C4CF-4786-BA5D-0190DD931483}">
      <dgm:prSet/>
      <dgm:spPr/>
      <dgm:t>
        <a:bodyPr/>
        <a:lstStyle/>
        <a:p>
          <a:r>
            <a:rPr lang="en-US" b="0" dirty="0"/>
            <a:t>- Αξιοποίηση του LMS: Χρήση συστημάτων διαχείρισης μάθησης για τον εξορθολογισμό της διανομής του υλικού πριν από την τάξη.  </a:t>
          </a:r>
          <a:endParaRPr lang="en-US" dirty="0"/>
        </a:p>
      </dgm:t>
    </dgm:pt>
    <dgm:pt modelId="{ED76216B-7911-4900-B9D2-92C3F7564535}" type="parTrans" cxnId="{02D64C20-9E7D-4DAE-B116-1F170A9A6852}">
      <dgm:prSet/>
      <dgm:spPr/>
      <dgm:t>
        <a:bodyPr/>
        <a:lstStyle/>
        <a:p>
          <a:endParaRPr lang="en-US"/>
        </a:p>
      </dgm:t>
    </dgm:pt>
    <dgm:pt modelId="{1C19AB13-7CBB-41BB-BBF6-40698F929F2D}" type="sibTrans" cxnId="{02D64C20-9E7D-4DAE-B116-1F170A9A6852}">
      <dgm:prSet/>
      <dgm:spPr/>
      <dgm:t>
        <a:bodyPr/>
        <a:lstStyle/>
        <a:p>
          <a:endParaRPr lang="en-US"/>
        </a:p>
      </dgm:t>
    </dgm:pt>
    <dgm:pt modelId="{3DA68306-098F-4AAD-9782-30342E1FFFFD}">
      <dgm:prSet/>
      <dgm:spPr/>
      <dgm:t>
        <a:bodyPr/>
        <a:lstStyle/>
        <a:p>
          <a:r>
            <a:rPr lang="en-US" b="0"/>
            <a:t>- Παρακολουθεί την πρόοδο των μαθητών: Τα εργαλεία αυτά βοηθούν στην αποτελεσματική παρακολούθηση και αξιολόγηση της προόδου των μαθητών.  </a:t>
          </a:r>
          <a:endParaRPr lang="en-US"/>
        </a:p>
      </dgm:t>
    </dgm:pt>
    <dgm:pt modelId="{52058D87-E692-400B-95D9-AA738DA6247B}" type="parTrans" cxnId="{BFF665E5-6E9A-4400-9990-E2CD7FF16B3C}">
      <dgm:prSet/>
      <dgm:spPr/>
      <dgm:t>
        <a:bodyPr/>
        <a:lstStyle/>
        <a:p>
          <a:endParaRPr lang="en-US"/>
        </a:p>
      </dgm:t>
    </dgm:pt>
    <dgm:pt modelId="{C0042A95-B07E-4C1F-B03A-07219000DB2B}" type="sibTrans" cxnId="{BFF665E5-6E9A-4400-9990-E2CD7FF16B3C}">
      <dgm:prSet/>
      <dgm:spPr/>
      <dgm:t>
        <a:bodyPr/>
        <a:lstStyle/>
        <a:p>
          <a:endParaRPr lang="en-US"/>
        </a:p>
      </dgm:t>
    </dgm:pt>
    <dgm:pt modelId="{2859D379-BE7E-403C-BC9F-6785BDA7519E}">
      <dgm:prSet/>
      <dgm:spPr/>
      <dgm:t>
        <a:bodyPr/>
        <a:lstStyle/>
        <a:p>
          <a:r>
            <a:rPr lang="en-US" b="0"/>
            <a:t>- Ευελιξία στην ανεστραμμένη μάθηση: Υποστηρίζει το πλεονέκτημα της ευελιξίας στη μάθηση.  </a:t>
          </a:r>
          <a:endParaRPr lang="en-US"/>
        </a:p>
      </dgm:t>
    </dgm:pt>
    <dgm:pt modelId="{4496ECA9-F401-4D59-B629-6370F59D973F}" type="parTrans" cxnId="{771D4A21-76D7-46DD-99B8-E271580B411C}">
      <dgm:prSet/>
      <dgm:spPr/>
      <dgm:t>
        <a:bodyPr/>
        <a:lstStyle/>
        <a:p>
          <a:endParaRPr lang="en-US"/>
        </a:p>
      </dgm:t>
    </dgm:pt>
    <dgm:pt modelId="{FE81F47B-8A0D-4762-AAC7-9AD44C9A281C}" type="sibTrans" cxnId="{771D4A21-76D7-46DD-99B8-E271580B411C}">
      <dgm:prSet/>
      <dgm:spPr/>
      <dgm:t>
        <a:bodyPr/>
        <a:lstStyle/>
        <a:p>
          <a:endParaRPr lang="en-US"/>
        </a:p>
      </dgm:t>
    </dgm:pt>
    <dgm:pt modelId="{431F6850-345C-4B2A-857F-B2BE37AE7839}">
      <dgm:prSet/>
      <dgm:spPr/>
      <dgm:t>
        <a:bodyPr/>
        <a:lstStyle/>
        <a:p>
          <a:r>
            <a:rPr lang="en-US" b="0"/>
            <a:t>- Δομημένο μαθησιακό περιβάλλον: Δημιουργεί ένα δομημένο και προσβάσιμο περιβάλλον για τους μαθητές.  </a:t>
          </a:r>
          <a:endParaRPr lang="en-US"/>
        </a:p>
      </dgm:t>
    </dgm:pt>
    <dgm:pt modelId="{2CE4FEE8-195D-4EA2-8546-9292C152583D}" type="parTrans" cxnId="{1600D2AD-0B06-47C8-A4F4-A4A499974CEE}">
      <dgm:prSet/>
      <dgm:spPr/>
      <dgm:t>
        <a:bodyPr/>
        <a:lstStyle/>
        <a:p>
          <a:endParaRPr lang="en-US"/>
        </a:p>
      </dgm:t>
    </dgm:pt>
    <dgm:pt modelId="{77D01731-A512-4116-8E08-1F7EF258AB5B}" type="sibTrans" cxnId="{1600D2AD-0B06-47C8-A4F4-A4A499974CEE}">
      <dgm:prSet/>
      <dgm:spPr/>
      <dgm:t>
        <a:bodyPr/>
        <a:lstStyle/>
        <a:p>
          <a:endParaRPr lang="en-US"/>
        </a:p>
      </dgm:t>
    </dgm:pt>
    <dgm:pt modelId="{BD9BC88F-409C-4382-A4E0-2B9870EF4CED}">
      <dgm:prSet/>
      <dgm:spPr/>
      <dgm:t>
        <a:bodyPr/>
        <a:lstStyle/>
        <a:p>
          <a:r>
            <a:rPr lang="en-US" b="0"/>
            <a:t>- Βοηθά στη διαχείριση της δυναμικής της τάξης: επιτρέπει στους εκπαιδευτικούς να διαχειρίζονται αποτελεσματικά το ελεγχόμενο χάος μιας δυναμικής τάξης. </a:t>
          </a:r>
          <a:endParaRPr lang="en-US"/>
        </a:p>
      </dgm:t>
    </dgm:pt>
    <dgm:pt modelId="{C3D1B0FE-93C8-4E38-AF93-6436E74A70C5}" type="parTrans" cxnId="{5A610D39-2DAF-46C4-9FC1-918666C2807A}">
      <dgm:prSet/>
      <dgm:spPr/>
      <dgm:t>
        <a:bodyPr/>
        <a:lstStyle/>
        <a:p>
          <a:endParaRPr lang="en-US"/>
        </a:p>
      </dgm:t>
    </dgm:pt>
    <dgm:pt modelId="{D596C07C-8A9C-4935-89AF-49B9F7028388}" type="sibTrans" cxnId="{5A610D39-2DAF-46C4-9FC1-918666C2807A}">
      <dgm:prSet/>
      <dgm:spPr/>
      <dgm:t>
        <a:bodyPr/>
        <a:lstStyle/>
        <a:p>
          <a:endParaRPr lang="en-US"/>
        </a:p>
      </dgm:t>
    </dgm:pt>
    <dgm:pt modelId="{BC2327D6-CA94-434D-BC52-80CB0C94AE19}" type="pres">
      <dgm:prSet presAssocID="{8A3B5BAA-CDCD-4EA1-8354-23E97D54D833}" presName="linear" presStyleCnt="0">
        <dgm:presLayoutVars>
          <dgm:animLvl val="lvl"/>
          <dgm:resizeHandles val="exact"/>
        </dgm:presLayoutVars>
      </dgm:prSet>
      <dgm:spPr/>
    </dgm:pt>
    <dgm:pt modelId="{47266B7E-0230-40D9-97ED-1602AFBC68FF}" type="pres">
      <dgm:prSet presAssocID="{902DF47C-C4CF-4786-BA5D-0190DD931483}" presName="parentText" presStyleLbl="node1" presStyleIdx="0" presStyleCnt="5">
        <dgm:presLayoutVars>
          <dgm:chMax val="0"/>
          <dgm:bulletEnabled val="1"/>
        </dgm:presLayoutVars>
      </dgm:prSet>
      <dgm:spPr/>
    </dgm:pt>
    <dgm:pt modelId="{FD83C3D0-0AA3-4BF2-8F53-D2EC31F4A97E}" type="pres">
      <dgm:prSet presAssocID="{1C19AB13-7CBB-41BB-BBF6-40698F929F2D}" presName="spacer" presStyleCnt="0"/>
      <dgm:spPr/>
    </dgm:pt>
    <dgm:pt modelId="{3963ED48-D3EF-458B-AF72-41E00C3F9A08}" type="pres">
      <dgm:prSet presAssocID="{3DA68306-098F-4AAD-9782-30342E1FFFFD}" presName="parentText" presStyleLbl="node1" presStyleIdx="1" presStyleCnt="5">
        <dgm:presLayoutVars>
          <dgm:chMax val="0"/>
          <dgm:bulletEnabled val="1"/>
        </dgm:presLayoutVars>
      </dgm:prSet>
      <dgm:spPr/>
    </dgm:pt>
    <dgm:pt modelId="{AD2E8D24-82A8-47CA-8C7E-CD1012348B38}" type="pres">
      <dgm:prSet presAssocID="{C0042A95-B07E-4C1F-B03A-07219000DB2B}" presName="spacer" presStyleCnt="0"/>
      <dgm:spPr/>
    </dgm:pt>
    <dgm:pt modelId="{21F4CCEA-056E-465B-9193-292D4D6B1296}" type="pres">
      <dgm:prSet presAssocID="{2859D379-BE7E-403C-BC9F-6785BDA7519E}" presName="parentText" presStyleLbl="node1" presStyleIdx="2" presStyleCnt="5">
        <dgm:presLayoutVars>
          <dgm:chMax val="0"/>
          <dgm:bulletEnabled val="1"/>
        </dgm:presLayoutVars>
      </dgm:prSet>
      <dgm:spPr/>
    </dgm:pt>
    <dgm:pt modelId="{FF544829-1F2D-4F8B-8F44-72D84C79BBCB}" type="pres">
      <dgm:prSet presAssocID="{FE81F47B-8A0D-4762-AAC7-9AD44C9A281C}" presName="spacer" presStyleCnt="0"/>
      <dgm:spPr/>
    </dgm:pt>
    <dgm:pt modelId="{7357555B-8986-443C-B253-633BD05DD2D9}" type="pres">
      <dgm:prSet presAssocID="{431F6850-345C-4B2A-857F-B2BE37AE7839}" presName="parentText" presStyleLbl="node1" presStyleIdx="3" presStyleCnt="5">
        <dgm:presLayoutVars>
          <dgm:chMax val="0"/>
          <dgm:bulletEnabled val="1"/>
        </dgm:presLayoutVars>
      </dgm:prSet>
      <dgm:spPr/>
    </dgm:pt>
    <dgm:pt modelId="{A6DADA9F-562D-4350-8FE7-D0654AA3A473}" type="pres">
      <dgm:prSet presAssocID="{77D01731-A512-4116-8E08-1F7EF258AB5B}" presName="spacer" presStyleCnt="0"/>
      <dgm:spPr/>
    </dgm:pt>
    <dgm:pt modelId="{2AFE5EB2-6DC4-49E4-955E-943056DF151D}" type="pres">
      <dgm:prSet presAssocID="{BD9BC88F-409C-4382-A4E0-2B9870EF4CED}" presName="parentText" presStyleLbl="node1" presStyleIdx="4" presStyleCnt="5">
        <dgm:presLayoutVars>
          <dgm:chMax val="0"/>
          <dgm:bulletEnabled val="1"/>
        </dgm:presLayoutVars>
      </dgm:prSet>
      <dgm:spPr/>
    </dgm:pt>
  </dgm:ptLst>
  <dgm:cxnLst>
    <dgm:cxn modelId="{4819AA17-A99D-4FD8-8A68-D81D6CECAE5F}" type="presOf" srcId="{BD9BC88F-409C-4382-A4E0-2B9870EF4CED}" destId="{2AFE5EB2-6DC4-49E4-955E-943056DF151D}" srcOrd="0" destOrd="0" presId="urn:microsoft.com/office/officeart/2005/8/layout/vList2"/>
    <dgm:cxn modelId="{02D64C20-9E7D-4DAE-B116-1F170A9A6852}" srcId="{8A3B5BAA-CDCD-4EA1-8354-23E97D54D833}" destId="{902DF47C-C4CF-4786-BA5D-0190DD931483}" srcOrd="0" destOrd="0" parTransId="{ED76216B-7911-4900-B9D2-92C3F7564535}" sibTransId="{1C19AB13-7CBB-41BB-BBF6-40698F929F2D}"/>
    <dgm:cxn modelId="{771D4A21-76D7-46DD-99B8-E271580B411C}" srcId="{8A3B5BAA-CDCD-4EA1-8354-23E97D54D833}" destId="{2859D379-BE7E-403C-BC9F-6785BDA7519E}" srcOrd="2" destOrd="0" parTransId="{4496ECA9-F401-4D59-B629-6370F59D973F}" sibTransId="{FE81F47B-8A0D-4762-AAC7-9AD44C9A281C}"/>
    <dgm:cxn modelId="{5A610D39-2DAF-46C4-9FC1-918666C2807A}" srcId="{8A3B5BAA-CDCD-4EA1-8354-23E97D54D833}" destId="{BD9BC88F-409C-4382-A4E0-2B9870EF4CED}" srcOrd="4" destOrd="0" parTransId="{C3D1B0FE-93C8-4E38-AF93-6436E74A70C5}" sibTransId="{D596C07C-8A9C-4935-89AF-49B9F7028388}"/>
    <dgm:cxn modelId="{E7E5B942-03C7-41CF-8C98-7A18091A82B8}" type="presOf" srcId="{3DA68306-098F-4AAD-9782-30342E1FFFFD}" destId="{3963ED48-D3EF-458B-AF72-41E00C3F9A08}" srcOrd="0" destOrd="0" presId="urn:microsoft.com/office/officeart/2005/8/layout/vList2"/>
    <dgm:cxn modelId="{1F9DC546-B81B-4F8E-94A2-4639C4D0BFB7}" type="presOf" srcId="{902DF47C-C4CF-4786-BA5D-0190DD931483}" destId="{47266B7E-0230-40D9-97ED-1602AFBC68FF}" srcOrd="0" destOrd="0" presId="urn:microsoft.com/office/officeart/2005/8/layout/vList2"/>
    <dgm:cxn modelId="{F3957674-65D2-4B6A-B23B-4F602DB659B0}" type="presOf" srcId="{8A3B5BAA-CDCD-4EA1-8354-23E97D54D833}" destId="{BC2327D6-CA94-434D-BC52-80CB0C94AE19}" srcOrd="0" destOrd="0" presId="urn:microsoft.com/office/officeart/2005/8/layout/vList2"/>
    <dgm:cxn modelId="{0BD99788-B34E-496B-AF19-4E557BA8A4E2}" type="presOf" srcId="{2859D379-BE7E-403C-BC9F-6785BDA7519E}" destId="{21F4CCEA-056E-465B-9193-292D4D6B1296}" srcOrd="0" destOrd="0" presId="urn:microsoft.com/office/officeart/2005/8/layout/vList2"/>
    <dgm:cxn modelId="{1600D2AD-0B06-47C8-A4F4-A4A499974CEE}" srcId="{8A3B5BAA-CDCD-4EA1-8354-23E97D54D833}" destId="{431F6850-345C-4B2A-857F-B2BE37AE7839}" srcOrd="3" destOrd="0" parTransId="{2CE4FEE8-195D-4EA2-8546-9292C152583D}" sibTransId="{77D01731-A512-4116-8E08-1F7EF258AB5B}"/>
    <dgm:cxn modelId="{DC3AB0CB-34E8-4E85-91D2-C55D469C5AB5}" type="presOf" srcId="{431F6850-345C-4B2A-857F-B2BE37AE7839}" destId="{7357555B-8986-443C-B253-633BD05DD2D9}" srcOrd="0" destOrd="0" presId="urn:microsoft.com/office/officeart/2005/8/layout/vList2"/>
    <dgm:cxn modelId="{BFF665E5-6E9A-4400-9990-E2CD7FF16B3C}" srcId="{8A3B5BAA-CDCD-4EA1-8354-23E97D54D833}" destId="{3DA68306-098F-4AAD-9782-30342E1FFFFD}" srcOrd="1" destOrd="0" parTransId="{52058D87-E692-400B-95D9-AA738DA6247B}" sibTransId="{C0042A95-B07E-4C1F-B03A-07219000DB2B}"/>
    <dgm:cxn modelId="{DAA34992-A468-4692-BCFD-E20FC231B95E}" type="presParOf" srcId="{BC2327D6-CA94-434D-BC52-80CB0C94AE19}" destId="{47266B7E-0230-40D9-97ED-1602AFBC68FF}" srcOrd="0" destOrd="0" presId="urn:microsoft.com/office/officeart/2005/8/layout/vList2"/>
    <dgm:cxn modelId="{D2B64B24-0555-4A36-BA0E-A39E51F04EBA}" type="presParOf" srcId="{BC2327D6-CA94-434D-BC52-80CB0C94AE19}" destId="{FD83C3D0-0AA3-4BF2-8F53-D2EC31F4A97E}" srcOrd="1" destOrd="0" presId="urn:microsoft.com/office/officeart/2005/8/layout/vList2"/>
    <dgm:cxn modelId="{9F4B9AC2-BAC1-40B3-8A76-0F190829654A}" type="presParOf" srcId="{BC2327D6-CA94-434D-BC52-80CB0C94AE19}" destId="{3963ED48-D3EF-458B-AF72-41E00C3F9A08}" srcOrd="2" destOrd="0" presId="urn:microsoft.com/office/officeart/2005/8/layout/vList2"/>
    <dgm:cxn modelId="{62247462-34CE-4EEA-B7AB-403A9FF6F2C6}" type="presParOf" srcId="{BC2327D6-CA94-434D-BC52-80CB0C94AE19}" destId="{AD2E8D24-82A8-47CA-8C7E-CD1012348B38}" srcOrd="3" destOrd="0" presId="urn:microsoft.com/office/officeart/2005/8/layout/vList2"/>
    <dgm:cxn modelId="{AD2C3F47-8A37-4FA8-9C4F-4B31D2E8E355}" type="presParOf" srcId="{BC2327D6-CA94-434D-BC52-80CB0C94AE19}" destId="{21F4CCEA-056E-465B-9193-292D4D6B1296}" srcOrd="4" destOrd="0" presId="urn:microsoft.com/office/officeart/2005/8/layout/vList2"/>
    <dgm:cxn modelId="{56F269C8-EDC2-45DB-9477-08B324EDE499}" type="presParOf" srcId="{BC2327D6-CA94-434D-BC52-80CB0C94AE19}" destId="{FF544829-1F2D-4F8B-8F44-72D84C79BBCB}" srcOrd="5" destOrd="0" presId="urn:microsoft.com/office/officeart/2005/8/layout/vList2"/>
    <dgm:cxn modelId="{832F252B-9781-4EED-AC33-068377CCDCD7}" type="presParOf" srcId="{BC2327D6-CA94-434D-BC52-80CB0C94AE19}" destId="{7357555B-8986-443C-B253-633BD05DD2D9}" srcOrd="6" destOrd="0" presId="urn:microsoft.com/office/officeart/2005/8/layout/vList2"/>
    <dgm:cxn modelId="{8F36BE23-E840-4F41-99C6-3EE2C31472E7}" type="presParOf" srcId="{BC2327D6-CA94-434D-BC52-80CB0C94AE19}" destId="{A6DADA9F-562D-4350-8FE7-D0654AA3A473}" srcOrd="7" destOrd="0" presId="urn:microsoft.com/office/officeart/2005/8/layout/vList2"/>
    <dgm:cxn modelId="{EF89BC59-2FAB-46BA-81E6-5779C6FEF96B}" type="presParOf" srcId="{BC2327D6-CA94-434D-BC52-80CB0C94AE19}" destId="{2AFE5EB2-6DC4-49E4-955E-943056DF151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34E010-633C-4C73-9F1D-D800842BCBA2}"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B33DB1B1-2A04-4162-913D-715493A66F2F}">
      <dgm:prSet/>
      <dgm:spPr/>
      <dgm:t>
        <a:bodyPr/>
        <a:lstStyle/>
        <a:p>
          <a:r>
            <a:rPr lang="en-GB" b="1" dirty="0"/>
            <a:t>Επισκευή αυτοκινήτων: Διαγνωστικές προσομοιώσεις</a:t>
          </a:r>
          <a:endParaRPr lang="en-BE" dirty="0"/>
        </a:p>
      </dgm:t>
    </dgm:pt>
    <dgm:pt modelId="{77E404A8-C40B-4FB5-BCD7-20080DCCCA8A}" type="parTrans" cxnId="{31FBD5B0-B0CF-4244-A676-0EE7C739A9A4}">
      <dgm:prSet/>
      <dgm:spPr/>
      <dgm:t>
        <a:bodyPr/>
        <a:lstStyle/>
        <a:p>
          <a:endParaRPr lang="en-BE"/>
        </a:p>
      </dgm:t>
    </dgm:pt>
    <dgm:pt modelId="{DA85AD9A-EAC4-472C-AFFD-03936452B5E0}" type="sibTrans" cxnId="{31FBD5B0-B0CF-4244-A676-0EE7C739A9A4}">
      <dgm:prSet/>
      <dgm:spPr/>
      <dgm:t>
        <a:bodyPr/>
        <a:lstStyle/>
        <a:p>
          <a:endParaRPr lang="en-BE"/>
        </a:p>
      </dgm:t>
    </dgm:pt>
    <dgm:pt modelId="{1602F7E9-5ACA-4133-936F-1F29A196DD57}">
      <dgm:prSet/>
      <dgm:spPr/>
      <dgm:t>
        <a:bodyPr/>
        <a:lstStyle/>
        <a:p>
          <a:r>
            <a:rPr lang="en-GB" b="1"/>
            <a:t>Χρησιμοποιούμενη τεχνολογία</a:t>
          </a:r>
          <a:r>
            <a:rPr lang="en-GB"/>
            <a:t>: Λογισμικό διαγνωστικής προσομοίωσης</a:t>
          </a:r>
          <a:endParaRPr lang="en-BE"/>
        </a:p>
      </dgm:t>
    </dgm:pt>
    <dgm:pt modelId="{F29F6E48-6982-4470-911C-D718ABD8514C}" type="parTrans" cxnId="{BAC732A1-0751-4F14-A49C-754D184019AE}">
      <dgm:prSet/>
      <dgm:spPr/>
      <dgm:t>
        <a:bodyPr/>
        <a:lstStyle/>
        <a:p>
          <a:endParaRPr lang="en-BE"/>
        </a:p>
      </dgm:t>
    </dgm:pt>
    <dgm:pt modelId="{9BDAC51F-9581-49A1-8BEC-1B71727A5051}" type="sibTrans" cxnId="{BAC732A1-0751-4F14-A49C-754D184019AE}">
      <dgm:prSet/>
      <dgm:spPr/>
      <dgm:t>
        <a:bodyPr/>
        <a:lstStyle/>
        <a:p>
          <a:endParaRPr lang="en-BE"/>
        </a:p>
      </dgm:t>
    </dgm:pt>
    <dgm:pt modelId="{234D2BAF-5566-4184-A114-95AC28E3AA6F}">
      <dgm:prSet/>
      <dgm:spPr/>
      <dgm:t>
        <a:bodyPr/>
        <a:lstStyle/>
        <a:p>
          <a:r>
            <a:rPr lang="en-GB" b="1"/>
            <a:t>Περιγραφή</a:t>
          </a:r>
          <a:r>
            <a:rPr lang="en-GB"/>
            <a:t>: Οι μαθητές χρησιμοποιούν εικονικά διαγνωστικά εργαλεία για να προσομοιώσουν επισκευές αυτοκινήτων, να εντοπίσουν βλάβες και να επιλύσουν προβλήματα πριν μεταβούν σε πραγματικά οχήματα.</a:t>
          </a:r>
          <a:endParaRPr lang="en-BE"/>
        </a:p>
      </dgm:t>
    </dgm:pt>
    <dgm:pt modelId="{8119F0FD-420A-4761-BA33-BA3F3B9E18F9}" type="parTrans" cxnId="{BB4F6C4D-C2BD-4E83-960D-343E1242C1EB}">
      <dgm:prSet/>
      <dgm:spPr/>
      <dgm:t>
        <a:bodyPr/>
        <a:lstStyle/>
        <a:p>
          <a:endParaRPr lang="en-BE"/>
        </a:p>
      </dgm:t>
    </dgm:pt>
    <dgm:pt modelId="{863E8AF4-F987-4E70-A51C-CB1BBAFEEE5E}" type="sibTrans" cxnId="{BB4F6C4D-C2BD-4E83-960D-343E1242C1EB}">
      <dgm:prSet/>
      <dgm:spPr/>
      <dgm:t>
        <a:bodyPr/>
        <a:lstStyle/>
        <a:p>
          <a:endParaRPr lang="en-BE"/>
        </a:p>
      </dgm:t>
    </dgm:pt>
    <dgm:pt modelId="{E2762E89-A865-4D5C-8639-7C6E98A477A0}">
      <dgm:prSet/>
      <dgm:spPr/>
      <dgm:t>
        <a:bodyPr/>
        <a:lstStyle/>
        <a:p>
          <a:r>
            <a:rPr lang="en-GB" b="1"/>
            <a:t>Αποτελέσματα</a:t>
          </a:r>
          <a:r>
            <a:rPr lang="en-GB"/>
            <a:t>: Ενισχύει τις πρακτικές δεξιότητες σε ένα περιβάλλον χαμηλού κινδύνου, επιτρέποντας στους μαθητές να εξασκηθούν και να αποκτήσουν αυτοπεποίθηση.</a:t>
          </a:r>
          <a:endParaRPr lang="en-BE"/>
        </a:p>
      </dgm:t>
    </dgm:pt>
    <dgm:pt modelId="{09868C7E-2169-402D-A2C4-A210EB89ACF6}" type="parTrans" cxnId="{AA2726DA-E233-4C5A-985A-BFA799D541CF}">
      <dgm:prSet/>
      <dgm:spPr/>
      <dgm:t>
        <a:bodyPr/>
        <a:lstStyle/>
        <a:p>
          <a:endParaRPr lang="en-BE"/>
        </a:p>
      </dgm:t>
    </dgm:pt>
    <dgm:pt modelId="{A1F6DA1D-796F-4A9B-8ED3-B417DE6AD2CF}" type="sibTrans" cxnId="{AA2726DA-E233-4C5A-985A-BFA799D541CF}">
      <dgm:prSet/>
      <dgm:spPr/>
      <dgm:t>
        <a:bodyPr/>
        <a:lstStyle/>
        <a:p>
          <a:endParaRPr lang="en-BE"/>
        </a:p>
      </dgm:t>
    </dgm:pt>
    <dgm:pt modelId="{9AB10D5E-F120-46C6-9901-DD79C79C62FB}" type="pres">
      <dgm:prSet presAssocID="{2834E010-633C-4C73-9F1D-D800842BCBA2}" presName="linear" presStyleCnt="0">
        <dgm:presLayoutVars>
          <dgm:animLvl val="lvl"/>
          <dgm:resizeHandles val="exact"/>
        </dgm:presLayoutVars>
      </dgm:prSet>
      <dgm:spPr/>
    </dgm:pt>
    <dgm:pt modelId="{CE6845B5-3BCB-4623-B875-FEB254EA266F}" type="pres">
      <dgm:prSet presAssocID="{B33DB1B1-2A04-4162-913D-715493A66F2F}" presName="parentText" presStyleLbl="node1" presStyleIdx="0" presStyleCnt="1">
        <dgm:presLayoutVars>
          <dgm:chMax val="0"/>
          <dgm:bulletEnabled val="1"/>
        </dgm:presLayoutVars>
      </dgm:prSet>
      <dgm:spPr/>
    </dgm:pt>
    <dgm:pt modelId="{BB1E18C6-B585-4728-ADFA-0BA3A91C9297}" type="pres">
      <dgm:prSet presAssocID="{B33DB1B1-2A04-4162-913D-715493A66F2F}" presName="childText" presStyleLbl="revTx" presStyleIdx="0" presStyleCnt="1">
        <dgm:presLayoutVars>
          <dgm:bulletEnabled val="1"/>
        </dgm:presLayoutVars>
      </dgm:prSet>
      <dgm:spPr/>
    </dgm:pt>
  </dgm:ptLst>
  <dgm:cxnLst>
    <dgm:cxn modelId="{59AB9867-B77A-4CD3-AC65-F57BFC883679}" type="presOf" srcId="{E2762E89-A865-4D5C-8639-7C6E98A477A0}" destId="{BB1E18C6-B585-4728-ADFA-0BA3A91C9297}" srcOrd="0" destOrd="2" presId="urn:microsoft.com/office/officeart/2005/8/layout/vList2"/>
    <dgm:cxn modelId="{BB4F6C4D-C2BD-4E83-960D-343E1242C1EB}" srcId="{B33DB1B1-2A04-4162-913D-715493A66F2F}" destId="{234D2BAF-5566-4184-A114-95AC28E3AA6F}" srcOrd="1" destOrd="0" parTransId="{8119F0FD-420A-4761-BA33-BA3F3B9E18F9}" sibTransId="{863E8AF4-F987-4E70-A51C-CB1BBAFEEE5E}"/>
    <dgm:cxn modelId="{B3F61079-87DC-446A-AC97-918E0D8218C8}" type="presOf" srcId="{B33DB1B1-2A04-4162-913D-715493A66F2F}" destId="{CE6845B5-3BCB-4623-B875-FEB254EA266F}" srcOrd="0" destOrd="0" presId="urn:microsoft.com/office/officeart/2005/8/layout/vList2"/>
    <dgm:cxn modelId="{54B3E659-00E7-4746-B240-BC6CE1889872}" type="presOf" srcId="{2834E010-633C-4C73-9F1D-D800842BCBA2}" destId="{9AB10D5E-F120-46C6-9901-DD79C79C62FB}" srcOrd="0" destOrd="0" presId="urn:microsoft.com/office/officeart/2005/8/layout/vList2"/>
    <dgm:cxn modelId="{5E74BE93-FA2F-47BA-894C-112A8C43B008}" type="presOf" srcId="{234D2BAF-5566-4184-A114-95AC28E3AA6F}" destId="{BB1E18C6-B585-4728-ADFA-0BA3A91C9297}" srcOrd="0" destOrd="1" presId="urn:microsoft.com/office/officeart/2005/8/layout/vList2"/>
    <dgm:cxn modelId="{BAC732A1-0751-4F14-A49C-754D184019AE}" srcId="{B33DB1B1-2A04-4162-913D-715493A66F2F}" destId="{1602F7E9-5ACA-4133-936F-1F29A196DD57}" srcOrd="0" destOrd="0" parTransId="{F29F6E48-6982-4470-911C-D718ABD8514C}" sibTransId="{9BDAC51F-9581-49A1-8BEC-1B71727A5051}"/>
    <dgm:cxn modelId="{31FBD5B0-B0CF-4244-A676-0EE7C739A9A4}" srcId="{2834E010-633C-4C73-9F1D-D800842BCBA2}" destId="{B33DB1B1-2A04-4162-913D-715493A66F2F}" srcOrd="0" destOrd="0" parTransId="{77E404A8-C40B-4FB5-BCD7-20080DCCCA8A}" sibTransId="{DA85AD9A-EAC4-472C-AFFD-03936452B5E0}"/>
    <dgm:cxn modelId="{AA2726DA-E233-4C5A-985A-BFA799D541CF}" srcId="{B33DB1B1-2A04-4162-913D-715493A66F2F}" destId="{E2762E89-A865-4D5C-8639-7C6E98A477A0}" srcOrd="2" destOrd="0" parTransId="{09868C7E-2169-402D-A2C4-A210EB89ACF6}" sibTransId="{A1F6DA1D-796F-4A9B-8ED3-B417DE6AD2CF}"/>
    <dgm:cxn modelId="{B87410EF-3091-4F6C-A097-1A33E2A0DAB0}" type="presOf" srcId="{1602F7E9-5ACA-4133-936F-1F29A196DD57}" destId="{BB1E18C6-B585-4728-ADFA-0BA3A91C9297}" srcOrd="0" destOrd="0" presId="urn:microsoft.com/office/officeart/2005/8/layout/vList2"/>
    <dgm:cxn modelId="{5428C95D-9135-4917-B94D-441CC4B6C1F0}" type="presParOf" srcId="{9AB10D5E-F120-46C6-9901-DD79C79C62FB}" destId="{CE6845B5-3BCB-4623-B875-FEB254EA266F}" srcOrd="0" destOrd="0" presId="urn:microsoft.com/office/officeart/2005/8/layout/vList2"/>
    <dgm:cxn modelId="{D818578D-E7F4-4E72-9A3A-61A11B47B0E2}" type="presParOf" srcId="{9AB10D5E-F120-46C6-9901-DD79C79C62FB}" destId="{BB1E18C6-B585-4728-ADFA-0BA3A91C9297}"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70E1C1-1887-49A5-A528-F933ABE5F62A}"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7D45E677-33A5-4888-BF87-9DBC0DF8990B}">
      <dgm:prSet/>
      <dgm:spPr/>
      <dgm:t>
        <a:bodyPr/>
        <a:lstStyle/>
        <a:p>
          <a:r>
            <a:rPr lang="en-GB" b="1"/>
            <a:t>Μαγειρικές Τέχνες: Διαδραστικά κουίζ συνταγών</a:t>
          </a:r>
          <a:endParaRPr lang="en-BE"/>
        </a:p>
      </dgm:t>
    </dgm:pt>
    <dgm:pt modelId="{1D6D38FB-1AB8-4C49-B3BE-F2C9380395D6}" type="parTrans" cxnId="{32ECFEB2-A30A-46F7-B386-7BB5C03B0B3B}">
      <dgm:prSet/>
      <dgm:spPr/>
      <dgm:t>
        <a:bodyPr/>
        <a:lstStyle/>
        <a:p>
          <a:endParaRPr lang="en-BE"/>
        </a:p>
      </dgm:t>
    </dgm:pt>
    <dgm:pt modelId="{E88748B1-1ED7-45B0-AB66-699992589926}" type="sibTrans" cxnId="{32ECFEB2-A30A-46F7-B386-7BB5C03B0B3B}">
      <dgm:prSet/>
      <dgm:spPr/>
      <dgm:t>
        <a:bodyPr/>
        <a:lstStyle/>
        <a:p>
          <a:endParaRPr lang="en-BE"/>
        </a:p>
      </dgm:t>
    </dgm:pt>
    <dgm:pt modelId="{2F7A8DA3-8A24-4F74-9896-4D5B441C5D31}">
      <dgm:prSet/>
      <dgm:spPr/>
      <dgm:t>
        <a:bodyPr/>
        <a:lstStyle/>
        <a:p>
          <a:r>
            <a:rPr lang="en-GB" b="1"/>
            <a:t>Χρησιμοποιούμενη τεχνολογία</a:t>
          </a:r>
          <a:r>
            <a:rPr lang="en-GB"/>
            <a:t>: Edpuzzle, H5P (διαδραστικά κουίζ)</a:t>
          </a:r>
          <a:endParaRPr lang="en-BE"/>
        </a:p>
      </dgm:t>
    </dgm:pt>
    <dgm:pt modelId="{849272EE-3297-4262-BFF0-CFD5EC3EFDC5}" type="parTrans" cxnId="{CAD36F89-CA68-4566-8B0C-ED5256B10574}">
      <dgm:prSet/>
      <dgm:spPr/>
      <dgm:t>
        <a:bodyPr/>
        <a:lstStyle/>
        <a:p>
          <a:endParaRPr lang="en-BE"/>
        </a:p>
      </dgm:t>
    </dgm:pt>
    <dgm:pt modelId="{C34D500E-6BB7-4D65-8A9B-47F8DDC5A1AB}" type="sibTrans" cxnId="{CAD36F89-CA68-4566-8B0C-ED5256B10574}">
      <dgm:prSet/>
      <dgm:spPr/>
      <dgm:t>
        <a:bodyPr/>
        <a:lstStyle/>
        <a:p>
          <a:endParaRPr lang="en-BE"/>
        </a:p>
      </dgm:t>
    </dgm:pt>
    <dgm:pt modelId="{69833C64-D43F-4BAB-968E-2A9A3CD8401F}">
      <dgm:prSet/>
      <dgm:spPr/>
      <dgm:t>
        <a:bodyPr/>
        <a:lstStyle/>
        <a:p>
          <a:r>
            <a:rPr lang="en-GB" b="1" dirty="0" err="1"/>
            <a:t>Περιγρ</a:t>
          </a:r>
          <a:r>
            <a:rPr lang="en-GB" b="1" dirty="0"/>
            <a:t>αφή</a:t>
          </a:r>
          <a:r>
            <a:rPr lang="en-GB" dirty="0"/>
            <a:t>: Πριν από το πρακτικό μαγείρεμα, οι μαθητές συμπληρώνουν κουίζ ενσωματωμένα σε βίντεο μαγειρικής, όπου μαθαίνουν για τα συστατικά, τις τεχνικές και την ασφάλεια.</a:t>
          </a:r>
          <a:endParaRPr lang="en-BE" dirty="0"/>
        </a:p>
      </dgm:t>
    </dgm:pt>
    <dgm:pt modelId="{7701B9C8-EDEC-4E77-8FFE-EE360607CD41}" type="parTrans" cxnId="{A15DFFDA-B0B2-4955-8C2A-AD5C343C0C02}">
      <dgm:prSet/>
      <dgm:spPr/>
      <dgm:t>
        <a:bodyPr/>
        <a:lstStyle/>
        <a:p>
          <a:endParaRPr lang="en-BE"/>
        </a:p>
      </dgm:t>
    </dgm:pt>
    <dgm:pt modelId="{02A47C3D-EBC6-4B6B-8905-298E9AE242EA}" type="sibTrans" cxnId="{A15DFFDA-B0B2-4955-8C2A-AD5C343C0C02}">
      <dgm:prSet/>
      <dgm:spPr/>
      <dgm:t>
        <a:bodyPr/>
        <a:lstStyle/>
        <a:p>
          <a:endParaRPr lang="en-BE"/>
        </a:p>
      </dgm:t>
    </dgm:pt>
    <dgm:pt modelId="{A9B8B4D3-2B87-4855-81A8-05CD6FE6FF20}">
      <dgm:prSet/>
      <dgm:spPr/>
      <dgm:t>
        <a:bodyPr/>
        <a:lstStyle/>
        <a:p>
          <a:r>
            <a:rPr lang="en-GB" b="1"/>
            <a:t>Αποτελέσματα</a:t>
          </a:r>
          <a:r>
            <a:rPr lang="en-GB"/>
            <a:t>: Ο χρόνος του μαθήματος επικεντρώνεται στην εφαρμογή αυτών των τεχνικών στην κουζίνα.</a:t>
          </a:r>
          <a:endParaRPr lang="en-BE"/>
        </a:p>
      </dgm:t>
    </dgm:pt>
    <dgm:pt modelId="{A6FE3263-3964-4C6E-934C-152ABF87C808}" type="parTrans" cxnId="{7AF3EAF3-2A86-4D0C-8F7E-4C5ED7C80679}">
      <dgm:prSet/>
      <dgm:spPr/>
      <dgm:t>
        <a:bodyPr/>
        <a:lstStyle/>
        <a:p>
          <a:endParaRPr lang="en-BE"/>
        </a:p>
      </dgm:t>
    </dgm:pt>
    <dgm:pt modelId="{309AD508-D221-47A6-8FBB-1C3D86E89462}" type="sibTrans" cxnId="{7AF3EAF3-2A86-4D0C-8F7E-4C5ED7C80679}">
      <dgm:prSet/>
      <dgm:spPr/>
      <dgm:t>
        <a:bodyPr/>
        <a:lstStyle/>
        <a:p>
          <a:endParaRPr lang="en-BE"/>
        </a:p>
      </dgm:t>
    </dgm:pt>
    <dgm:pt modelId="{7147D342-29EC-4C8D-BCF6-F82231522CB8}" type="pres">
      <dgm:prSet presAssocID="{FC70E1C1-1887-49A5-A528-F933ABE5F62A}" presName="linear" presStyleCnt="0">
        <dgm:presLayoutVars>
          <dgm:animLvl val="lvl"/>
          <dgm:resizeHandles val="exact"/>
        </dgm:presLayoutVars>
      </dgm:prSet>
      <dgm:spPr/>
    </dgm:pt>
    <dgm:pt modelId="{9409F810-C0D8-480C-BA10-A8EAC38147DD}" type="pres">
      <dgm:prSet presAssocID="{7D45E677-33A5-4888-BF87-9DBC0DF8990B}" presName="parentText" presStyleLbl="node1" presStyleIdx="0" presStyleCnt="1">
        <dgm:presLayoutVars>
          <dgm:chMax val="0"/>
          <dgm:bulletEnabled val="1"/>
        </dgm:presLayoutVars>
      </dgm:prSet>
      <dgm:spPr/>
    </dgm:pt>
    <dgm:pt modelId="{01BECEB8-B3F9-451D-A044-CF816DEEA6EF}" type="pres">
      <dgm:prSet presAssocID="{7D45E677-33A5-4888-BF87-9DBC0DF8990B}" presName="childText" presStyleLbl="revTx" presStyleIdx="0" presStyleCnt="1">
        <dgm:presLayoutVars>
          <dgm:bulletEnabled val="1"/>
        </dgm:presLayoutVars>
      </dgm:prSet>
      <dgm:spPr/>
    </dgm:pt>
  </dgm:ptLst>
  <dgm:cxnLst>
    <dgm:cxn modelId="{93186311-9C1A-4C95-8787-8E6AC1288A4F}" type="presOf" srcId="{FC70E1C1-1887-49A5-A528-F933ABE5F62A}" destId="{7147D342-29EC-4C8D-BCF6-F82231522CB8}" srcOrd="0" destOrd="0" presId="urn:microsoft.com/office/officeart/2005/8/layout/vList2"/>
    <dgm:cxn modelId="{B1A96311-8CB0-4C86-892D-838B13051463}" type="presOf" srcId="{2F7A8DA3-8A24-4F74-9896-4D5B441C5D31}" destId="{01BECEB8-B3F9-451D-A044-CF816DEEA6EF}" srcOrd="0" destOrd="0" presId="urn:microsoft.com/office/officeart/2005/8/layout/vList2"/>
    <dgm:cxn modelId="{CAD36F89-CA68-4566-8B0C-ED5256B10574}" srcId="{7D45E677-33A5-4888-BF87-9DBC0DF8990B}" destId="{2F7A8DA3-8A24-4F74-9896-4D5B441C5D31}" srcOrd="0" destOrd="0" parTransId="{849272EE-3297-4262-BFF0-CFD5EC3EFDC5}" sibTransId="{C34D500E-6BB7-4D65-8A9B-47F8DDC5A1AB}"/>
    <dgm:cxn modelId="{B0DF9590-B71E-4E3E-BEB3-804FC251E868}" type="presOf" srcId="{69833C64-D43F-4BAB-968E-2A9A3CD8401F}" destId="{01BECEB8-B3F9-451D-A044-CF816DEEA6EF}" srcOrd="0" destOrd="1" presId="urn:microsoft.com/office/officeart/2005/8/layout/vList2"/>
    <dgm:cxn modelId="{32ECFEB2-A30A-46F7-B386-7BB5C03B0B3B}" srcId="{FC70E1C1-1887-49A5-A528-F933ABE5F62A}" destId="{7D45E677-33A5-4888-BF87-9DBC0DF8990B}" srcOrd="0" destOrd="0" parTransId="{1D6D38FB-1AB8-4C49-B3BE-F2C9380395D6}" sibTransId="{E88748B1-1ED7-45B0-AB66-699992589926}"/>
    <dgm:cxn modelId="{961415C0-5389-45BE-9F81-9F21B40B78B6}" type="presOf" srcId="{7D45E677-33A5-4888-BF87-9DBC0DF8990B}" destId="{9409F810-C0D8-480C-BA10-A8EAC38147DD}" srcOrd="0" destOrd="0" presId="urn:microsoft.com/office/officeart/2005/8/layout/vList2"/>
    <dgm:cxn modelId="{D1545BC6-C7E9-4871-800B-7BFF834E4E00}" type="presOf" srcId="{A9B8B4D3-2B87-4855-81A8-05CD6FE6FF20}" destId="{01BECEB8-B3F9-451D-A044-CF816DEEA6EF}" srcOrd="0" destOrd="2" presId="urn:microsoft.com/office/officeart/2005/8/layout/vList2"/>
    <dgm:cxn modelId="{A15DFFDA-B0B2-4955-8C2A-AD5C343C0C02}" srcId="{7D45E677-33A5-4888-BF87-9DBC0DF8990B}" destId="{69833C64-D43F-4BAB-968E-2A9A3CD8401F}" srcOrd="1" destOrd="0" parTransId="{7701B9C8-EDEC-4E77-8FFE-EE360607CD41}" sibTransId="{02A47C3D-EBC6-4B6B-8905-298E9AE242EA}"/>
    <dgm:cxn modelId="{7AF3EAF3-2A86-4D0C-8F7E-4C5ED7C80679}" srcId="{7D45E677-33A5-4888-BF87-9DBC0DF8990B}" destId="{A9B8B4D3-2B87-4855-81A8-05CD6FE6FF20}" srcOrd="2" destOrd="0" parTransId="{A6FE3263-3964-4C6E-934C-152ABF87C808}" sibTransId="{309AD508-D221-47A6-8FBB-1C3D86E89462}"/>
    <dgm:cxn modelId="{6A4F9F36-4C1C-473E-9039-AF2D1BC98DD3}" type="presParOf" srcId="{7147D342-29EC-4C8D-BCF6-F82231522CB8}" destId="{9409F810-C0D8-480C-BA10-A8EAC38147DD}" srcOrd="0" destOrd="0" presId="urn:microsoft.com/office/officeart/2005/8/layout/vList2"/>
    <dgm:cxn modelId="{BADA7BCE-3EAE-45D6-BD3F-E50FD0548B11}" type="presParOf" srcId="{7147D342-29EC-4C8D-BCF6-F82231522CB8}" destId="{01BECEB8-B3F9-451D-A044-CF816DEEA6EF}"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7C630-57AD-4310-AA38-98F409FEE70A}">
      <dsp:nvSpPr>
        <dsp:cNvPr id="0" name=""/>
        <dsp:cNvSpPr/>
      </dsp:nvSpPr>
      <dsp:spPr>
        <a:xfrm>
          <a:off x="0" y="927"/>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Ενισχύει την εμπειρία μάθησης</a:t>
          </a:r>
          <a:r>
            <a:rPr lang="en-GB" sz="1600" b="0" i="0" kern="1200" dirty="0"/>
            <a:t>: Η τεχνολογία επιτρέπει την ενσωμάτωση μαθημάτων όπως τα μαθηματικά και η τεχνολογία, καθιστώντας τη μάθηση πιο δυναμική και σχετική με τη μελλοντική σταδιοδρομία των μαθητών.</a:t>
          </a:r>
          <a:endParaRPr lang="en-US" sz="1600" kern="1200" dirty="0"/>
        </a:p>
      </dsp:txBody>
      <dsp:txXfrm>
        <a:off x="31639" y="32566"/>
        <a:ext cx="10731204" cy="584853"/>
      </dsp:txXfrm>
    </dsp:sp>
    <dsp:sp modelId="{B16608F7-0BA5-4829-8DA9-12E1DC7EBA8F}">
      <dsp:nvSpPr>
        <dsp:cNvPr id="0" name=""/>
        <dsp:cNvSpPr/>
      </dsp:nvSpPr>
      <dsp:spPr>
        <a:xfrm>
          <a:off x="0" y="659563"/>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Προωθεί τη διαδραστική μάθηση</a:t>
          </a:r>
          <a:r>
            <a:rPr lang="en-GB" sz="1600" b="0" i="0" kern="1200" dirty="0"/>
            <a:t>: Η τεχνολογία επιτρέπει στους μαθητές να συμμετέχουν σε διαδραστικές δραστηριότητες, όπως κουίζ, προσομοιώσεις και ασκήσεις επίλυσης προβλημάτων, οι οποίες προωθούν την κριτική σκέψη και τη συνεργασία.</a:t>
          </a:r>
          <a:endParaRPr lang="en-US" sz="1600" kern="1200" dirty="0"/>
        </a:p>
      </dsp:txBody>
      <dsp:txXfrm>
        <a:off x="31639" y="691202"/>
        <a:ext cx="10731204" cy="584853"/>
      </dsp:txXfrm>
    </dsp:sp>
    <dsp:sp modelId="{EC70EE40-6B53-4690-A9A8-5B772B4BB607}">
      <dsp:nvSpPr>
        <dsp:cNvPr id="0" name=""/>
        <dsp:cNvSpPr/>
      </dsp:nvSpPr>
      <dsp:spPr>
        <a:xfrm>
          <a:off x="0" y="1318199"/>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Διευκολύνει την παράδοση περιεχομένου</a:t>
          </a:r>
          <a:r>
            <a:rPr lang="en-GB" sz="1600" b="0" i="0" kern="1200" dirty="0"/>
            <a:t>: Προεγγεγραμμένα βίντεο και ψηφιακό υλικό επιτρέπουν στους μαθητές να έχουν πρόσβαση και να μαθαίνουν το περιεχόμενο με το δικό τους ρυθμό εκτός της τάξης, προετοιμάζοντάς τους για τις πρακτικές δραστηριότητες στην τάξη.</a:t>
          </a:r>
          <a:endParaRPr lang="en-US" sz="1600" kern="1200" dirty="0"/>
        </a:p>
      </dsp:txBody>
      <dsp:txXfrm>
        <a:off x="31639" y="1349838"/>
        <a:ext cx="10731204" cy="584853"/>
      </dsp:txXfrm>
    </dsp:sp>
    <dsp:sp modelId="{30450CBA-9FD6-4E70-B634-5E0596949B09}">
      <dsp:nvSpPr>
        <dsp:cNvPr id="0" name=""/>
        <dsp:cNvSpPr/>
      </dsp:nvSpPr>
      <dsp:spPr>
        <a:xfrm>
          <a:off x="0" y="1976834"/>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Αλλάζει το ρόλο του εκπαιδευτικού</a:t>
          </a:r>
          <a:r>
            <a:rPr lang="en-GB" sz="1600" b="0" i="0" kern="1200" dirty="0"/>
            <a:t>: Η τεχνολογία μετατρέπει τους εκπαιδευτικούς από διδάσκοντες σε διευκολυντές ή οργανωτές της μαθησιακής διαδικασίας, ενθαρρύνοντας τους μαθητές να αναλάβουν πιο ενεργό ρόλο στην εκπαίδευσή τους.</a:t>
          </a:r>
          <a:endParaRPr lang="en-US" sz="1600" kern="1200" dirty="0"/>
        </a:p>
      </dsp:txBody>
      <dsp:txXfrm>
        <a:off x="31639" y="2008473"/>
        <a:ext cx="10731204" cy="584853"/>
      </dsp:txXfrm>
    </dsp:sp>
    <dsp:sp modelId="{169736C6-3403-46F3-8ABB-93F7FAB842C5}">
      <dsp:nvSpPr>
        <dsp:cNvPr id="0" name=""/>
        <dsp:cNvSpPr/>
      </dsp:nvSpPr>
      <dsp:spPr>
        <a:xfrm>
          <a:off x="0" y="2635470"/>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Βελτιώνει τη δέσμευση και τα κίνητρα των μαθητών</a:t>
          </a:r>
          <a:r>
            <a:rPr lang="en-GB" sz="1600" b="0" i="0" kern="1200" dirty="0"/>
            <a:t>: Η χρήση διαδραστικών εργαλείων και πολυμέσων ενισχύει τα κίνητρα, την εμπλοκή και την αλληλεπίδραση των μαθητών, οδηγώντας σε καλύτερα μαθησιακά αποτελέσματα.</a:t>
          </a:r>
          <a:endParaRPr lang="en-US" sz="1600" kern="1200" dirty="0"/>
        </a:p>
      </dsp:txBody>
      <dsp:txXfrm>
        <a:off x="31639" y="2667109"/>
        <a:ext cx="10731204" cy="584853"/>
      </dsp:txXfrm>
    </dsp:sp>
    <dsp:sp modelId="{567210CF-57DD-4EC4-8B25-B00781D4871E}">
      <dsp:nvSpPr>
        <dsp:cNvPr id="0" name=""/>
        <dsp:cNvSpPr/>
      </dsp:nvSpPr>
      <dsp:spPr>
        <a:xfrm>
          <a:off x="0" y="3294106"/>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Υποστηρίζει ποικίλη αξιολόγηση και ανατροφοδότηση</a:t>
          </a:r>
          <a:r>
            <a:rPr lang="en-GB" sz="1600" b="0" i="0" kern="1200" dirty="0"/>
            <a:t>: Η τεχνολογία επιτρέπει διάφορες μορφές αξιολόγησης (π.χ. κουίζ, αξιολογήσεις από ομότιμους) και παρέχει έγκαιρη ανατροφοδότηση, η οποία βοηθά τους μαθητές να βελτιώνουν συνεχώς τη μάθησή τους.</a:t>
          </a:r>
          <a:endParaRPr lang="en-US" sz="1600" kern="1200" dirty="0"/>
        </a:p>
      </dsp:txBody>
      <dsp:txXfrm>
        <a:off x="31639" y="3325745"/>
        <a:ext cx="10731204" cy="584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F810-C0D8-480C-BA10-A8EAC38147DD}">
      <dsp:nvSpPr>
        <dsp:cNvPr id="0" name=""/>
        <dsp:cNvSpPr/>
      </dsp:nvSpPr>
      <dsp:spPr>
        <a:xfrm>
          <a:off x="0" y="57438"/>
          <a:ext cx="5467584" cy="63648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Κατασκευές και ξυλουργική: Λογισμικό τρισδιάστατης </a:t>
          </a:r>
          <a:r>
            <a:rPr lang="en-GB" sz="1600" b="1" kern="1200" dirty="0" err="1"/>
            <a:t>μοντελοποίησης</a:t>
          </a:r>
          <a:endParaRPr lang="en-BE" sz="1600" kern="1200" dirty="0"/>
        </a:p>
      </dsp:txBody>
      <dsp:txXfrm>
        <a:off x="31070" y="88508"/>
        <a:ext cx="5405444" cy="574340"/>
      </dsp:txXfrm>
    </dsp:sp>
    <dsp:sp modelId="{01BECEB8-B3F9-451D-A044-CF816DEEA6EF}">
      <dsp:nvSpPr>
        <dsp:cNvPr id="0" name=""/>
        <dsp:cNvSpPr/>
      </dsp:nvSpPr>
      <dsp:spPr>
        <a:xfrm>
          <a:off x="0" y="693918"/>
          <a:ext cx="5467584"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1" kern="1200" dirty="0"/>
            <a:t>Χρησιμοποιούμενη τεχνολογία: </a:t>
          </a:r>
          <a:r>
            <a:rPr lang="en-GB" sz="1200" b="0" kern="1200" dirty="0"/>
            <a:t>CAD (π.χ. SketchUp, AutoCAD)</a:t>
          </a:r>
          <a:endParaRPr lang="en-BE" sz="1200" b="0" kern="1200" dirty="0"/>
        </a:p>
        <a:p>
          <a:pPr marL="114300" lvl="1" indent="-114300" algn="l" defTabSz="533400">
            <a:lnSpc>
              <a:spcPct val="90000"/>
            </a:lnSpc>
            <a:spcBef>
              <a:spcPct val="0"/>
            </a:spcBef>
            <a:spcAft>
              <a:spcPct val="20000"/>
            </a:spcAft>
            <a:buChar char="•"/>
          </a:pPr>
          <a:r>
            <a:rPr lang="en-GB" sz="1200" b="1" kern="1200" dirty="0"/>
            <a:t>Περιγραφή</a:t>
          </a:r>
          <a:r>
            <a:rPr lang="en-GB" sz="1200" kern="1200" dirty="0"/>
            <a:t>: Οι μαθητές σχεδιάζουν σχέδια και εικονικά μοντέλα κατασκευών, πειραματιζόμενοι με σχεδιαστικές επιλογές και μετρήσεις.</a:t>
          </a:r>
          <a:endParaRPr lang="en-BE" sz="1200" kern="1200" dirty="0"/>
        </a:p>
        <a:p>
          <a:pPr marL="114300" lvl="1" indent="-114300" algn="l" defTabSz="533400">
            <a:lnSpc>
              <a:spcPct val="90000"/>
            </a:lnSpc>
            <a:spcBef>
              <a:spcPct val="0"/>
            </a:spcBef>
            <a:spcAft>
              <a:spcPct val="20000"/>
            </a:spcAft>
            <a:buChar char="•"/>
          </a:pPr>
          <a:r>
            <a:rPr lang="en-GB" sz="1200" b="1" kern="1200" dirty="0"/>
            <a:t>Αποτελέσματα</a:t>
          </a:r>
          <a:r>
            <a:rPr lang="en-GB" sz="1200" kern="1200" dirty="0"/>
            <a:t>: Βοηθάει τους μαθητές να οπτικοποιήσουν τα έργα και να εντοπίσουν σχεδιαστικές ατέλειες πριν από την κατασκευή, ενισχύοντας τις χωρικές και τεχνικές δεξιότητες.</a:t>
          </a:r>
          <a:endParaRPr lang="en-BE" sz="1200" kern="1200" dirty="0"/>
        </a:p>
      </dsp:txBody>
      <dsp:txXfrm>
        <a:off x="0" y="693918"/>
        <a:ext cx="5467584" cy="1126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61754-259B-48C7-AD36-FC51ACD02D85}">
      <dsp:nvSpPr>
        <dsp:cNvPr id="0" name=""/>
        <dsp:cNvSpPr/>
      </dsp:nvSpPr>
      <dsp:spPr>
        <a:xfrm>
          <a:off x="0" y="149771"/>
          <a:ext cx="5060774" cy="63648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Εκπαίδευση στην υγειονομική περίθαλψη: Εικονικές προσομοιώσεις ασθενών</a:t>
          </a:r>
          <a:endParaRPr lang="en-BE" sz="1600" kern="1200" dirty="0"/>
        </a:p>
      </dsp:txBody>
      <dsp:txXfrm>
        <a:off x="31070" y="180841"/>
        <a:ext cx="4998634" cy="574340"/>
      </dsp:txXfrm>
    </dsp:sp>
    <dsp:sp modelId="{4DFC084D-2503-401F-9F8A-4EF91C7E3F06}">
      <dsp:nvSpPr>
        <dsp:cNvPr id="0" name=""/>
        <dsp:cNvSpPr/>
      </dsp:nvSpPr>
      <dsp:spPr>
        <a:xfrm>
          <a:off x="0" y="786251"/>
          <a:ext cx="5060774"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1" kern="1200"/>
            <a:t>Χρησιμοποιούμενη τεχνολογία: </a:t>
          </a:r>
          <a:r>
            <a:rPr lang="en-GB" sz="1200" kern="1200"/>
            <a:t>3D εφαρμογές ανατομίας</a:t>
          </a:r>
          <a:endParaRPr lang="en-BE" sz="1200" kern="1200"/>
        </a:p>
        <a:p>
          <a:pPr marL="114300" lvl="1" indent="-114300" algn="l" defTabSz="533400">
            <a:lnSpc>
              <a:spcPct val="90000"/>
            </a:lnSpc>
            <a:spcBef>
              <a:spcPct val="0"/>
            </a:spcBef>
            <a:spcAft>
              <a:spcPct val="20000"/>
            </a:spcAft>
            <a:buChar char="•"/>
          </a:pPr>
          <a:r>
            <a:rPr lang="en-GB" sz="1200" b="1" kern="1200"/>
            <a:t>Περιγραφή: </a:t>
          </a:r>
          <a:r>
            <a:rPr lang="en-GB" sz="1200" kern="1200"/>
            <a:t>Οι φοιτητές εξασκούνται σε δεξιότητες φροντίδας ασθενών με εικονική πραγματικότητα, όπως η λήψη ζωτικών σημείων ή η χορήγηση φαρμάκων, πριν εργαστούν με πραγματικούς ασθενείς.</a:t>
          </a:r>
          <a:endParaRPr lang="en-BE" sz="1200" kern="1200"/>
        </a:p>
        <a:p>
          <a:pPr marL="114300" lvl="1" indent="-114300" algn="l" defTabSz="533400">
            <a:lnSpc>
              <a:spcPct val="90000"/>
            </a:lnSpc>
            <a:spcBef>
              <a:spcPct val="0"/>
            </a:spcBef>
            <a:spcAft>
              <a:spcPct val="20000"/>
            </a:spcAft>
            <a:buChar char="•"/>
          </a:pPr>
          <a:r>
            <a:rPr lang="en-GB" sz="1200" b="1" kern="1200"/>
            <a:t>Αποτελέσματα: </a:t>
          </a:r>
          <a:r>
            <a:rPr lang="en-GB" sz="1200" kern="1200"/>
            <a:t>Δημιουργεί αυτοπεποίθηση και ακρίβεια δεξιοτήτων σε ένα ασφαλές, ελεγχόμενο εικονικό περιβάλλον</a:t>
          </a:r>
          <a:r>
            <a:rPr lang="en-GB" sz="1200" b="1" kern="1200"/>
            <a:t>.</a:t>
          </a:r>
          <a:endParaRPr lang="en-BE" sz="1200" kern="1200"/>
        </a:p>
      </dsp:txBody>
      <dsp:txXfrm>
        <a:off x="0" y="786251"/>
        <a:ext cx="5060774" cy="1126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317452" y="600"/>
          <a:ext cx="2107093" cy="26387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551574" y="223016"/>
          <a:ext cx="2107093" cy="263870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t>Αν</a:t>
          </a:r>
          <a:r>
            <a:rPr lang="en-US" sz="1200" b="1" kern="1200" dirty="0"/>
            <a:t>αστοχασμοί </a:t>
          </a:r>
          <a:r>
            <a:rPr lang="el-GR" sz="1200" b="1" kern="1200" dirty="0"/>
            <a:t>σε</a:t>
          </a:r>
          <a:r>
            <a:rPr lang="en-US" sz="1200" b="1" kern="1200" dirty="0"/>
            <a:t> βίντεο</a:t>
          </a:r>
          <a:r>
            <a:rPr lang="en-US" sz="1200" kern="1200" dirty="0"/>
            <a:t>: Ενθαρρύνετε τους μαθητές να δημιουργήσουν σύντομες περιλήψεις βίντεο, όπου μοιράζονται τις ιδέες τους και τα βασικά συμπεράσματα από το μάθημα. Αυτό θα μπορούσε να περιλαμβάνει την καταγραφή του εαυτού τους να συζητούν για το τι έμαθαν.</a:t>
          </a:r>
        </a:p>
      </dsp:txBody>
      <dsp:txXfrm>
        <a:off x="613289" y="284731"/>
        <a:ext cx="1983663" cy="2515274"/>
      </dsp:txXfrm>
    </dsp:sp>
    <dsp:sp modelId="{E23103D1-AEA5-4B0D-9ED6-EA8F999C7B58}">
      <dsp:nvSpPr>
        <dsp:cNvPr id="0" name=""/>
        <dsp:cNvSpPr/>
      </dsp:nvSpPr>
      <dsp:spPr>
        <a:xfrm>
          <a:off x="2892789" y="600"/>
          <a:ext cx="2107093" cy="26387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3126910" y="223016"/>
          <a:ext cx="2107093" cy="263870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Ψηφιακά χαρτοφυλάκια</a:t>
          </a:r>
          <a:r>
            <a:rPr lang="en-US" sz="1200" kern="1200" dirty="0"/>
            <a:t>: Οι μαθητές μπορούν να δημιουργήσουν ηλεκτρονικά χαρτοφυλάκια που περιλαμβάνουν δείγματα της δουλειάς τους μαζί με δοκίμια προβληματισμού ή σχόλια σχετικά με το τι έμαθαν από κάθε κομμάτι. Αυτό όχι μόνο αναδεικνύει τα επιτεύγματά τους αλλά επιτρέπει επίσης τον βαθύ προβληματισμό για το μαθησιακό τους ταξίδι.</a:t>
          </a:r>
        </a:p>
      </dsp:txBody>
      <dsp:txXfrm>
        <a:off x="3188625" y="284731"/>
        <a:ext cx="1983663" cy="2515274"/>
      </dsp:txXfrm>
    </dsp:sp>
    <dsp:sp modelId="{19E89E63-BA34-4D47-A6A8-465683A95B22}">
      <dsp:nvSpPr>
        <dsp:cNvPr id="0" name=""/>
        <dsp:cNvSpPr/>
      </dsp:nvSpPr>
      <dsp:spPr>
        <a:xfrm>
          <a:off x="5468125" y="600"/>
          <a:ext cx="2107093" cy="26387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5702246" y="223016"/>
          <a:ext cx="2107093" cy="263870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Εισιτήρια εξόδου</a:t>
          </a:r>
          <a:r>
            <a:rPr lang="en-US" sz="1200" kern="1200" dirty="0"/>
            <a:t>: Στο τέλος κάθε μαθήματος, οι μαθητές μπορούν να γράψουν ένα βασικό πράγμα που έμαθαν ή μια ερώτηση που έχουν ακόμα σε ένα αυτοκόλλητο σημείωμα ή σε μια ψηφιακή πλατφόρμα. Αυτό χρησιμεύει ως ένα γρήγορο εργαλείο αναστοχασμού και δίνει στους εκπαιδευτές εικόνα της κατανόησης των μαθητών.</a:t>
          </a:r>
        </a:p>
      </dsp:txBody>
      <dsp:txXfrm>
        <a:off x="5763961" y="284731"/>
        <a:ext cx="1983663" cy="2515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A82D2-2ECF-4867-A1D9-B822DD402DA4}">
      <dsp:nvSpPr>
        <dsp:cNvPr id="0" name=""/>
        <dsp:cNvSpPr/>
      </dsp:nvSpPr>
      <dsp:spPr>
        <a:xfrm>
          <a:off x="0" y="452"/>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Δημιουργία ελκυστικού περιεχομένου βίντεο (διαλέξεις βίντεο, εκπαιδευτικά σεμινάρια)</a:t>
          </a:r>
          <a:endParaRPr lang="en-BE" sz="1800" kern="1200" dirty="0"/>
        </a:p>
      </dsp:txBody>
      <dsp:txXfrm>
        <a:off x="14031" y="14483"/>
        <a:ext cx="9071640" cy="259364"/>
      </dsp:txXfrm>
    </dsp:sp>
    <dsp:sp modelId="{29E84E99-8579-467B-B886-FEF123C2055F}">
      <dsp:nvSpPr>
        <dsp:cNvPr id="0" name=""/>
        <dsp:cNvSpPr/>
      </dsp:nvSpPr>
      <dsp:spPr>
        <a:xfrm>
          <a:off x="0" y="293651"/>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Χρήση διαδραστικών βίντεο</a:t>
          </a:r>
          <a:endParaRPr lang="en-BE" sz="1800" kern="1200"/>
        </a:p>
      </dsp:txBody>
      <dsp:txXfrm>
        <a:off x="14031" y="307682"/>
        <a:ext cx="9071640" cy="259364"/>
      </dsp:txXfrm>
    </dsp:sp>
    <dsp:sp modelId="{803B2AE6-CB47-4C63-A9CF-883F57FF1C39}">
      <dsp:nvSpPr>
        <dsp:cNvPr id="0" name=""/>
        <dsp:cNvSpPr/>
      </dsp:nvSpPr>
      <dsp:spPr>
        <a:xfrm>
          <a:off x="0" y="586850"/>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Παροχή αναγνωσμάτων και συμπληρωματικού υλικού (αναγνώσματα, φυλλάδια, infographics)</a:t>
          </a:r>
          <a:endParaRPr lang="en-BE" sz="1800" kern="1200"/>
        </a:p>
      </dsp:txBody>
      <dsp:txXfrm>
        <a:off x="14031" y="600881"/>
        <a:ext cx="9071640" cy="259364"/>
      </dsp:txXfrm>
    </dsp:sp>
    <dsp:sp modelId="{6BE17CDB-D74B-4A1F-8496-2CF575EDCB2E}">
      <dsp:nvSpPr>
        <dsp:cNvPr id="0" name=""/>
        <dsp:cNvSpPr/>
      </dsp:nvSpPr>
      <dsp:spPr>
        <a:xfrm>
          <a:off x="0" y="880049"/>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Ενσωμάτωση χαρακτηριστικών προσβασιμότητας (απομαγνητοφωνήσεις για τον ήχο, αναγνώσιμη μορφή)</a:t>
          </a:r>
          <a:endParaRPr lang="en-BE" sz="1800" kern="1200"/>
        </a:p>
      </dsp:txBody>
      <dsp:txXfrm>
        <a:off x="14031" y="894080"/>
        <a:ext cx="9071640" cy="259364"/>
      </dsp:txXfrm>
    </dsp:sp>
    <dsp:sp modelId="{E20CC27B-6D43-46CA-A643-5C905C965C57}">
      <dsp:nvSpPr>
        <dsp:cNvPr id="0" name=""/>
        <dsp:cNvSpPr/>
      </dsp:nvSpPr>
      <dsp:spPr>
        <a:xfrm>
          <a:off x="0" y="1173248"/>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Οργάνωση περιεχομένου σε ένα LMS </a:t>
          </a:r>
          <a:endParaRPr lang="en-BE" sz="1800" kern="1200"/>
        </a:p>
      </dsp:txBody>
      <dsp:txXfrm>
        <a:off x="14031" y="1187279"/>
        <a:ext cx="9071640" cy="259364"/>
      </dsp:txXfrm>
    </dsp:sp>
    <dsp:sp modelId="{6D5FE877-55FF-4FB7-A2B1-66EBA7EB8A6F}">
      <dsp:nvSpPr>
        <dsp:cNvPr id="0" name=""/>
        <dsp:cNvSpPr/>
      </dsp:nvSpPr>
      <dsp:spPr>
        <a:xfrm>
          <a:off x="0" y="1466447"/>
          <a:ext cx="9099702" cy="28742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Συμπεριλάβετε ερωτήσεις προβληματισμού ή προετοιμασίας</a:t>
          </a:r>
          <a:endParaRPr lang="en-BE" sz="1800" kern="1200"/>
        </a:p>
      </dsp:txBody>
      <dsp:txXfrm>
        <a:off x="14031" y="1480478"/>
        <a:ext cx="9071640" cy="259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A2971-5FC9-4F3B-AA3B-61CC8F9998AD}">
      <dsp:nvSpPr>
        <dsp:cNvPr id="0" name=""/>
        <dsp:cNvSpPr/>
      </dsp:nvSpPr>
      <dsp:spPr>
        <a:xfrm>
          <a:off x="44107" y="453523"/>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1B02F-AA5F-4395-9BF6-8A86C018C3D3}">
      <dsp:nvSpPr>
        <dsp:cNvPr id="0" name=""/>
        <dsp:cNvSpPr/>
      </dsp:nvSpPr>
      <dsp:spPr>
        <a:xfrm>
          <a:off x="236745" y="636530"/>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Ενισχύει τη δέσμευση των μαθητών: Η προσέγγιση αυτή αυξάνει τη συμμετοχή και την αλληλεπίδραση των μαθητών.</a:t>
          </a:r>
        </a:p>
      </dsp:txBody>
      <dsp:txXfrm>
        <a:off x="268990" y="668775"/>
        <a:ext cx="1669254" cy="1036437"/>
      </dsp:txXfrm>
    </dsp:sp>
    <dsp:sp modelId="{8196FA07-10EA-48CE-9A4B-602BC49C2634}">
      <dsp:nvSpPr>
        <dsp:cNvPr id="0" name=""/>
        <dsp:cNvSpPr/>
      </dsp:nvSpPr>
      <dsp:spPr>
        <a:xfrm>
          <a:off x="2121448"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0B552-5974-4E45-93D8-68278348F127}">
      <dsp:nvSpPr>
        <dsp:cNvPr id="0" name=""/>
        <dsp:cNvSpPr/>
      </dsp:nvSpPr>
      <dsp:spPr>
        <a:xfrm>
          <a:off x="2314087"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Άμεση ανατροφοδότηση: Παρέχει άμεση ανατροφοδότηση για την ενίσχυση της μάθησης.</a:t>
          </a:r>
          <a:endParaRPr lang="en-US" sz="900" kern="1200" dirty="0"/>
        </a:p>
      </dsp:txBody>
      <dsp:txXfrm>
        <a:off x="2346332" y="588946"/>
        <a:ext cx="1669254" cy="1036437"/>
      </dsp:txXfrm>
    </dsp:sp>
    <dsp:sp modelId="{136FEAC9-729B-40E5-B57B-5AFAA8F8A347}">
      <dsp:nvSpPr>
        <dsp:cNvPr id="0" name=""/>
        <dsp:cNvSpPr/>
      </dsp:nvSpPr>
      <dsp:spPr>
        <a:xfrm>
          <a:off x="4240469"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726F7-004E-4437-970B-C03A80EB369D}">
      <dsp:nvSpPr>
        <dsp:cNvPr id="0" name=""/>
        <dsp:cNvSpPr/>
      </dsp:nvSpPr>
      <dsp:spPr>
        <a:xfrm>
          <a:off x="4433107"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Υποστηρίζει την ανεστραμμένη μάθηση: Ευθυγραμμίζεται με την αρχή της ανεστραμμένης μάθησης για την προώθηση μιας πλούσιας μαθησιακής κουλτούρας.</a:t>
          </a:r>
          <a:endParaRPr lang="en-US" sz="900" kern="1200" dirty="0"/>
        </a:p>
      </dsp:txBody>
      <dsp:txXfrm>
        <a:off x="4465352" y="588946"/>
        <a:ext cx="1669254" cy="1036437"/>
      </dsp:txXfrm>
    </dsp:sp>
    <dsp:sp modelId="{2CB50877-62DE-489B-910E-C57EB02A0C83}">
      <dsp:nvSpPr>
        <dsp:cNvPr id="0" name=""/>
        <dsp:cNvSpPr/>
      </dsp:nvSpPr>
      <dsp:spPr>
        <a:xfrm>
          <a:off x="6359490"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11EC1-8E82-42B6-A18F-DD6356D982C5}">
      <dsp:nvSpPr>
        <dsp:cNvPr id="0" name=""/>
        <dsp:cNvSpPr/>
      </dsp:nvSpPr>
      <dsp:spPr>
        <a:xfrm>
          <a:off x="6552128"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Ενθαρρύνει την ενεργό συμμετοχή: Παρακινεί τους μαθητές να αλληλεπιδράσουν με το υλικό πριν παρακολουθήσουν το μάθημα.</a:t>
          </a:r>
          <a:endParaRPr lang="en-US" sz="900" kern="1200" dirty="0"/>
        </a:p>
      </dsp:txBody>
      <dsp:txXfrm>
        <a:off x="6584373" y="588946"/>
        <a:ext cx="1669254" cy="103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2895" y="677812"/>
          <a:ext cx="1411035" cy="1740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159677" y="826754"/>
          <a:ext cx="1411035" cy="17409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Προσβασιμότητα στην ανεστραμμένη μάθηση: </a:t>
          </a:r>
          <a:r>
            <a:rPr lang="en-US" sz="1100" b="0" i="0" kern="1200" dirty="0"/>
            <a:t>Προσβασιμότητα: Η προσβασιμότητα είναι μια θεμελιώδης πτυχή της προσέγγισης της ανεστραμμένης μάθησης.  </a:t>
          </a:r>
          <a:endParaRPr lang="en-US" sz="1100" kern="1200" dirty="0"/>
        </a:p>
      </dsp:txBody>
      <dsp:txXfrm>
        <a:off x="201005" y="868082"/>
        <a:ext cx="1328379" cy="1658304"/>
      </dsp:txXfrm>
    </dsp:sp>
    <dsp:sp modelId="{E23103D1-AEA5-4B0D-9ED6-EA8F999C7B58}">
      <dsp:nvSpPr>
        <dsp:cNvPr id="0" name=""/>
        <dsp:cNvSpPr/>
      </dsp:nvSpPr>
      <dsp:spPr>
        <a:xfrm>
          <a:off x="1727494" y="677812"/>
          <a:ext cx="1411035" cy="1740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1884276" y="826754"/>
          <a:ext cx="1411035" cy="17409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t>Εργαλεία λεζάντας βίντεο: </a:t>
          </a:r>
          <a:r>
            <a:rPr lang="en-US" sz="1100" b="0" i="0" kern="1200" dirty="0"/>
            <a:t>Χρησιμοποιήστε εργαλεία που παρέχουν λεζάντες βίντεο για να καταστήσετε το υλικό προσβάσιμο σε όλους τους μαθητές.  </a:t>
          </a:r>
          <a:endParaRPr lang="en-US" sz="1100" kern="1200" dirty="0"/>
        </a:p>
      </dsp:txBody>
      <dsp:txXfrm>
        <a:off x="1925604" y="868082"/>
        <a:ext cx="1328379" cy="1658304"/>
      </dsp:txXfrm>
    </dsp:sp>
    <dsp:sp modelId="{19E89E63-BA34-4D47-A6A8-465683A95B22}">
      <dsp:nvSpPr>
        <dsp:cNvPr id="0" name=""/>
        <dsp:cNvSpPr/>
      </dsp:nvSpPr>
      <dsp:spPr>
        <a:xfrm>
          <a:off x="3452093" y="677812"/>
          <a:ext cx="1411035" cy="1740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3608875" y="826754"/>
          <a:ext cx="1411035" cy="17409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t>Υποστήριξη για μαθητές με προβλήματα ακοής: </a:t>
          </a:r>
          <a:r>
            <a:rPr lang="en-US" sz="1100" b="0" i="0" kern="1200" dirty="0"/>
            <a:t>Εξασφαλίζει στους μαθητές με προβλήματα ακοής την πρόσβαση στο μαθησιακό περιεχόμενο.  </a:t>
          </a:r>
          <a:endParaRPr lang="en-US" sz="1100" kern="1200" dirty="0"/>
        </a:p>
      </dsp:txBody>
      <dsp:txXfrm>
        <a:off x="3650203" y="868082"/>
        <a:ext cx="1328379" cy="1658304"/>
      </dsp:txXfrm>
    </dsp:sp>
    <dsp:sp modelId="{D23E7C0D-7355-4E03-A133-F0AE14305F14}">
      <dsp:nvSpPr>
        <dsp:cNvPr id="0" name=""/>
        <dsp:cNvSpPr/>
      </dsp:nvSpPr>
      <dsp:spPr>
        <a:xfrm>
          <a:off x="5176692" y="677812"/>
          <a:ext cx="1411035" cy="1740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59C91-B77A-471E-8D3F-C3DA9DB7CBA9}">
      <dsp:nvSpPr>
        <dsp:cNvPr id="0" name=""/>
        <dsp:cNvSpPr/>
      </dsp:nvSpPr>
      <dsp:spPr>
        <a:xfrm>
          <a:off x="5333474" y="826754"/>
          <a:ext cx="1411035" cy="17409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t>Προωθεί την εξατομικευμένη προσοχή: </a:t>
          </a:r>
          <a:r>
            <a:rPr lang="en-US" sz="1100" b="0" i="0" kern="1200" dirty="0"/>
            <a:t>Στόχος είναι η παροχή προσαρμοσμένων μαθησιακών εμπειριών για κάθε μαθητή.  </a:t>
          </a:r>
          <a:endParaRPr lang="en-US" sz="1100" kern="1200" dirty="0"/>
        </a:p>
      </dsp:txBody>
      <dsp:txXfrm>
        <a:off x="5374802" y="868082"/>
        <a:ext cx="1328379" cy="1658304"/>
      </dsp:txXfrm>
    </dsp:sp>
    <dsp:sp modelId="{9A6333A9-F554-448D-A465-B2733FD55256}">
      <dsp:nvSpPr>
        <dsp:cNvPr id="0" name=""/>
        <dsp:cNvSpPr/>
      </dsp:nvSpPr>
      <dsp:spPr>
        <a:xfrm>
          <a:off x="6901291" y="677812"/>
          <a:ext cx="1411035" cy="1740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86B49-C913-4883-837B-CCA0A69D09BC}">
      <dsp:nvSpPr>
        <dsp:cNvPr id="0" name=""/>
        <dsp:cNvSpPr/>
      </dsp:nvSpPr>
      <dsp:spPr>
        <a:xfrm>
          <a:off x="7058073" y="826754"/>
          <a:ext cx="1411035" cy="17409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t>Ενθαρρύνει τη συνεχή μάθηση: </a:t>
          </a:r>
          <a:r>
            <a:rPr lang="en-US" sz="1100" b="0" i="0" kern="1200" dirty="0"/>
            <a:t>Υποστηρίζει τον στόχο της προώθησης συνεχών ευκαιριών μάθησης για όλους τους μαθητές. </a:t>
          </a:r>
          <a:endParaRPr lang="en-US" sz="1100" kern="1200" dirty="0"/>
        </a:p>
      </dsp:txBody>
      <dsp:txXfrm>
        <a:off x="7099401" y="868082"/>
        <a:ext cx="1328379" cy="16583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9BD0A-9475-426F-9531-F9F8369A7AF0}">
      <dsp:nvSpPr>
        <dsp:cNvPr id="0" name=""/>
        <dsp:cNvSpPr/>
      </dsp:nvSpPr>
      <dsp:spPr>
        <a:xfrm>
          <a:off x="1149332" y="45574"/>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6394B9CD-01F9-46BC-8A5B-581715F70E52}">
      <dsp:nvSpPr>
        <dsp:cNvPr id="0" name=""/>
        <dsp:cNvSpPr/>
      </dsp:nvSpPr>
      <dsp:spPr>
        <a:xfrm>
          <a:off x="1340931" y="237174"/>
          <a:ext cx="529180" cy="52918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B2C1B-D06B-446B-B101-AAC54150D7A0}">
      <dsp:nvSpPr>
        <dsp:cNvPr id="0" name=""/>
        <dsp:cNvSpPr/>
      </dsp:nvSpPr>
      <dsp:spPr>
        <a:xfrm>
          <a:off x="2257221" y="45574"/>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Υποστηρίζει τη συνεργασία: </a:t>
          </a:r>
          <a:r>
            <a:rPr lang="en-US" sz="1100" kern="1200" dirty="0"/>
            <a:t>Αντικατοπτρίζει τον συνεργατικό πυλώνα της ανεστραμμένης μάθησης.</a:t>
          </a:r>
        </a:p>
      </dsp:txBody>
      <dsp:txXfrm>
        <a:off x="2257221" y="45574"/>
        <a:ext cx="2150608" cy="912379"/>
      </dsp:txXfrm>
    </dsp:sp>
    <dsp:sp modelId="{04289866-3B19-4399-8A53-A1AA848211CF}">
      <dsp:nvSpPr>
        <dsp:cNvPr id="0" name=""/>
        <dsp:cNvSpPr/>
      </dsp:nvSpPr>
      <dsp:spPr>
        <a:xfrm>
          <a:off x="4782557" y="45574"/>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572C79A-36E2-4BA4-BB35-5FA2DA656FAE}">
      <dsp:nvSpPr>
        <dsp:cNvPr id="0" name=""/>
        <dsp:cNvSpPr/>
      </dsp:nvSpPr>
      <dsp:spPr>
        <a:xfrm>
          <a:off x="4974157" y="237174"/>
          <a:ext cx="529180" cy="529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272DF-E1CC-4D26-AA7E-BFE98923723F}">
      <dsp:nvSpPr>
        <dsp:cNvPr id="0" name=""/>
        <dsp:cNvSpPr/>
      </dsp:nvSpPr>
      <dsp:spPr>
        <a:xfrm>
          <a:off x="5890447" y="45574"/>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Μεταμορφώνει την εμπειρία μάθησης: Οι πλατφόρμες αυτές αλλάζουν τον τρόπο με τον οποίο οι μαθητές ασχολούνται με το περιεχόμενο.</a:t>
          </a:r>
        </a:p>
      </dsp:txBody>
      <dsp:txXfrm>
        <a:off x="5890447" y="45574"/>
        <a:ext cx="2150608" cy="912379"/>
      </dsp:txXfrm>
    </dsp:sp>
    <dsp:sp modelId="{F3659736-0FBE-4C1C-BA8C-96BAFB326BBF}">
      <dsp:nvSpPr>
        <dsp:cNvPr id="0" name=""/>
        <dsp:cNvSpPr/>
      </dsp:nvSpPr>
      <dsp:spPr>
        <a:xfrm>
          <a:off x="1149332" y="1350369"/>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C0D93BF-F374-4D3F-8943-C6BC4A10BCB5}">
      <dsp:nvSpPr>
        <dsp:cNvPr id="0" name=""/>
        <dsp:cNvSpPr/>
      </dsp:nvSpPr>
      <dsp:spPr>
        <a:xfrm>
          <a:off x="1340931" y="1541969"/>
          <a:ext cx="529180" cy="529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3DF14-C9C1-4C6A-BA60-05A039026DD9}">
      <dsp:nvSpPr>
        <dsp:cNvPr id="0" name=""/>
        <dsp:cNvSpPr/>
      </dsp:nvSpPr>
      <dsp:spPr>
        <a:xfrm>
          <a:off x="2257221" y="1350369"/>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Προωθεί την αλληλεπίδραση μεταξύ συνομηλίκων: </a:t>
          </a:r>
          <a:r>
            <a:rPr lang="en-US" sz="1100" kern="1200" dirty="0"/>
            <a:t>Ενθαρρύνει την αλληλεπίδραση και τη συνεργασία μεταξύ των μαθητών.</a:t>
          </a:r>
        </a:p>
      </dsp:txBody>
      <dsp:txXfrm>
        <a:off x="2257221" y="1350369"/>
        <a:ext cx="2150608" cy="912379"/>
      </dsp:txXfrm>
    </dsp:sp>
    <dsp:sp modelId="{6AFCB729-B695-411A-8739-1B4694ACD2D3}">
      <dsp:nvSpPr>
        <dsp:cNvPr id="0" name=""/>
        <dsp:cNvSpPr/>
      </dsp:nvSpPr>
      <dsp:spPr>
        <a:xfrm>
          <a:off x="4782557" y="1350369"/>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C3ABD131-CF51-4AFB-98BC-ED92EB63BEE2}">
      <dsp:nvSpPr>
        <dsp:cNvPr id="0" name=""/>
        <dsp:cNvSpPr/>
      </dsp:nvSpPr>
      <dsp:spPr>
        <a:xfrm>
          <a:off x="4974157" y="1541969"/>
          <a:ext cx="529180" cy="52918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10415-A297-4B4D-9205-01EAC5AE2AE4}">
      <dsp:nvSpPr>
        <dsp:cNvPr id="0" name=""/>
        <dsp:cNvSpPr/>
      </dsp:nvSpPr>
      <dsp:spPr>
        <a:xfrm>
          <a:off x="5890447" y="1350369"/>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Ενισχύει την ανταλλαγή γνώσεων: </a:t>
          </a:r>
          <a:r>
            <a:rPr lang="en-US" sz="1100" kern="1200" dirty="0"/>
            <a:t>Διευκολύνει την ανταλλαγή ιδεών και πόρων μεταξύ ομοτίμων</a:t>
          </a:r>
        </a:p>
      </dsp:txBody>
      <dsp:txXfrm>
        <a:off x="5890447" y="1350369"/>
        <a:ext cx="2150608" cy="912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25396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dirty="0">
              <a:solidFill>
                <a:srgbClr val="121212"/>
              </a:solidFill>
              <a:effectLst/>
              <a:latin typeface="Arial" panose="020B0604020202020204" pitchFamily="34" charset="0"/>
            </a:rPr>
            <a:t>Η τεχνολογία ενισχύει τη συνεργασία μεταξύ ομότιμων στην τάξη, βασικό στοιχείο του μοντέλου της ανεστραμμένης μάθησης.</a:t>
          </a:r>
          <a:endParaRPr lang="en-US" sz="1400" kern="1200" dirty="0"/>
        </a:p>
      </dsp:txBody>
      <dsp:txXfrm>
        <a:off x="296472" y="868605"/>
        <a:ext cx="2200640" cy="1366374"/>
      </dsp:txXfrm>
    </dsp:sp>
    <dsp:sp modelId="{E23103D1-AEA5-4B0D-9ED6-EA8F999C7B58}">
      <dsp:nvSpPr>
        <dsp:cNvPr id="0" name=""/>
        <dsp:cNvSpPr/>
      </dsp:nvSpPr>
      <dsp:spPr>
        <a:xfrm>
          <a:off x="2793585"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3047547"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dirty="0">
              <a:solidFill>
                <a:srgbClr val="121212"/>
              </a:solidFill>
              <a:effectLst/>
              <a:latin typeface="Arial" panose="020B0604020202020204" pitchFamily="34" charset="0"/>
            </a:rPr>
            <a:t>Πλατφόρμες όπως το Padlet διευκολύνουν την ανταλλαγή ιδεών και την ομαδική εργασία.</a:t>
          </a:r>
          <a:endParaRPr lang="en-US" sz="1400" kern="1200" dirty="0"/>
        </a:p>
      </dsp:txBody>
      <dsp:txXfrm>
        <a:off x="3090057" y="868605"/>
        <a:ext cx="2200640" cy="1366374"/>
      </dsp:txXfrm>
    </dsp:sp>
    <dsp:sp modelId="{19E89E63-BA34-4D47-A6A8-465683A95B22}">
      <dsp:nvSpPr>
        <dsp:cNvPr id="0" name=""/>
        <dsp:cNvSpPr/>
      </dsp:nvSpPr>
      <dsp:spPr>
        <a:xfrm>
          <a:off x="558717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584113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dirty="0">
              <a:solidFill>
                <a:srgbClr val="121212"/>
              </a:solidFill>
              <a:effectLst/>
              <a:latin typeface="Arial" panose="020B0604020202020204" pitchFamily="34" charset="0"/>
            </a:rPr>
            <a:t>Αυτή η προσέγγιση προωθεί τα οφέλη της συνεργατικής και ενεργητικής μάθησης που είναι κεντρικά στην ανεστραμμένη μάθηση</a:t>
          </a:r>
          <a:r>
            <a:rPr lang="en-US" sz="1400" b="0" i="0" kern="1200" dirty="0"/>
            <a:t>.  </a:t>
          </a:r>
          <a:endParaRPr lang="en-US" sz="1400" kern="1200" dirty="0"/>
        </a:p>
      </dsp:txBody>
      <dsp:txXfrm>
        <a:off x="5883642" y="868605"/>
        <a:ext cx="2200640" cy="1366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66B7E-0230-40D9-97ED-1602AFBC68FF}">
      <dsp:nvSpPr>
        <dsp:cNvPr id="0" name=""/>
        <dsp:cNvSpPr/>
      </dsp:nvSpPr>
      <dsp:spPr>
        <a:xfrm>
          <a:off x="0" y="6343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 Αξιοποίηση του LMS: Χρήση συστημάτων διαχείρισης μάθησης για τον εξορθολογισμό της διανομής του υλικού πριν από την τάξη.  </a:t>
          </a:r>
          <a:endParaRPr lang="en-US" sz="1300" kern="1200" dirty="0"/>
        </a:p>
      </dsp:txBody>
      <dsp:txXfrm>
        <a:off x="25245" y="88675"/>
        <a:ext cx="7717903" cy="466650"/>
      </dsp:txXfrm>
    </dsp:sp>
    <dsp:sp modelId="{3963ED48-D3EF-458B-AF72-41E00C3F9A08}">
      <dsp:nvSpPr>
        <dsp:cNvPr id="0" name=""/>
        <dsp:cNvSpPr/>
      </dsp:nvSpPr>
      <dsp:spPr>
        <a:xfrm>
          <a:off x="0" y="61801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Παρακολουθεί την πρόοδο των μαθητών: Τα εργαλεία αυτά βοηθούν στην αποτελεσματική παρακολούθηση και αξιολόγηση της προόδου των μαθητών.  </a:t>
          </a:r>
          <a:endParaRPr lang="en-US" sz="1300" kern="1200"/>
        </a:p>
      </dsp:txBody>
      <dsp:txXfrm>
        <a:off x="25245" y="643255"/>
        <a:ext cx="7717903" cy="466650"/>
      </dsp:txXfrm>
    </dsp:sp>
    <dsp:sp modelId="{21F4CCEA-056E-465B-9193-292D4D6B1296}">
      <dsp:nvSpPr>
        <dsp:cNvPr id="0" name=""/>
        <dsp:cNvSpPr/>
      </dsp:nvSpPr>
      <dsp:spPr>
        <a:xfrm>
          <a:off x="0" y="117259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Ευελιξία στην ανεστραμμένη μάθηση: Υποστηρίζει το πλεονέκτημα της ευελιξίας στη μάθηση.  </a:t>
          </a:r>
          <a:endParaRPr lang="en-US" sz="1300" kern="1200"/>
        </a:p>
      </dsp:txBody>
      <dsp:txXfrm>
        <a:off x="25245" y="1197835"/>
        <a:ext cx="7717903" cy="466650"/>
      </dsp:txXfrm>
    </dsp:sp>
    <dsp:sp modelId="{7357555B-8986-443C-B253-633BD05DD2D9}">
      <dsp:nvSpPr>
        <dsp:cNvPr id="0" name=""/>
        <dsp:cNvSpPr/>
      </dsp:nvSpPr>
      <dsp:spPr>
        <a:xfrm>
          <a:off x="0" y="172717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Δομημένο μαθησιακό περιβάλλον: Δημιουργεί ένα δομημένο και προσβάσιμο περιβάλλον για τους μαθητές.  </a:t>
          </a:r>
          <a:endParaRPr lang="en-US" sz="1300" kern="1200"/>
        </a:p>
      </dsp:txBody>
      <dsp:txXfrm>
        <a:off x="25245" y="1752415"/>
        <a:ext cx="7717903" cy="466650"/>
      </dsp:txXfrm>
    </dsp:sp>
    <dsp:sp modelId="{2AFE5EB2-6DC4-49E4-955E-943056DF151D}">
      <dsp:nvSpPr>
        <dsp:cNvPr id="0" name=""/>
        <dsp:cNvSpPr/>
      </dsp:nvSpPr>
      <dsp:spPr>
        <a:xfrm>
          <a:off x="0" y="228175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Βοηθά στη διαχείριση της δυναμικής της τάξης: επιτρέπει στους εκπαιδευτικούς να διαχειρίζονται αποτελεσματικά το ελεγχόμενο χάος μιας δυναμικής τάξης. </a:t>
          </a:r>
          <a:endParaRPr lang="en-US" sz="1300" kern="1200"/>
        </a:p>
      </dsp:txBody>
      <dsp:txXfrm>
        <a:off x="25245" y="2306995"/>
        <a:ext cx="7717903" cy="466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45B5-3BCB-4623-B875-FEB254EA266F}">
      <dsp:nvSpPr>
        <dsp:cNvPr id="0" name=""/>
        <dsp:cNvSpPr/>
      </dsp:nvSpPr>
      <dsp:spPr>
        <a:xfrm>
          <a:off x="0" y="193331"/>
          <a:ext cx="5060774" cy="38376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Επισκευή αυτοκινήτων: Διαγνωστικές προσομοιώσεις</a:t>
          </a:r>
          <a:endParaRPr lang="en-BE" sz="1600" kern="1200" dirty="0"/>
        </a:p>
      </dsp:txBody>
      <dsp:txXfrm>
        <a:off x="18734" y="212065"/>
        <a:ext cx="5023306" cy="346292"/>
      </dsp:txXfrm>
    </dsp:sp>
    <dsp:sp modelId="{BB1E18C6-B585-4728-ADFA-0BA3A91C9297}">
      <dsp:nvSpPr>
        <dsp:cNvPr id="0" name=""/>
        <dsp:cNvSpPr/>
      </dsp:nvSpPr>
      <dsp:spPr>
        <a:xfrm>
          <a:off x="0" y="577091"/>
          <a:ext cx="506077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1" kern="1200"/>
            <a:t>Χρησιμοποιούμενη τεχνολογία</a:t>
          </a:r>
          <a:r>
            <a:rPr lang="en-GB" sz="1200" kern="1200"/>
            <a:t>: Λογισμικό διαγνωστικής προσομοίωσης</a:t>
          </a:r>
          <a:endParaRPr lang="en-BE" sz="1200" kern="1200"/>
        </a:p>
        <a:p>
          <a:pPr marL="114300" lvl="1" indent="-114300" algn="l" defTabSz="533400">
            <a:lnSpc>
              <a:spcPct val="90000"/>
            </a:lnSpc>
            <a:spcBef>
              <a:spcPct val="0"/>
            </a:spcBef>
            <a:spcAft>
              <a:spcPct val="20000"/>
            </a:spcAft>
            <a:buChar char="•"/>
          </a:pPr>
          <a:r>
            <a:rPr lang="en-GB" sz="1200" b="1" kern="1200"/>
            <a:t>Περιγραφή</a:t>
          </a:r>
          <a:r>
            <a:rPr lang="en-GB" sz="1200" kern="1200"/>
            <a:t>: Οι μαθητές χρησιμοποιούν εικονικά διαγνωστικά εργαλεία για να προσομοιώσουν επισκευές αυτοκινήτων, να εντοπίσουν βλάβες και να επιλύσουν προβλήματα πριν μεταβούν σε πραγματικά οχήματα.</a:t>
          </a:r>
          <a:endParaRPr lang="en-BE" sz="1200" kern="1200"/>
        </a:p>
        <a:p>
          <a:pPr marL="114300" lvl="1" indent="-114300" algn="l" defTabSz="533400">
            <a:lnSpc>
              <a:spcPct val="90000"/>
            </a:lnSpc>
            <a:spcBef>
              <a:spcPct val="0"/>
            </a:spcBef>
            <a:spcAft>
              <a:spcPct val="20000"/>
            </a:spcAft>
            <a:buChar char="•"/>
          </a:pPr>
          <a:r>
            <a:rPr lang="en-GB" sz="1200" b="1" kern="1200"/>
            <a:t>Αποτελέσματα</a:t>
          </a:r>
          <a:r>
            <a:rPr lang="en-GB" sz="1200" kern="1200"/>
            <a:t>: Ενισχύει τις πρακτικές δεξιότητες σε ένα περιβάλλον χαμηλού κινδύνου, επιτρέποντας στους μαθητές να εξασκηθούν και να αποκτήσουν αυτοπεποίθηση.</a:t>
          </a:r>
          <a:endParaRPr lang="en-BE" sz="1200" kern="1200"/>
        </a:p>
      </dsp:txBody>
      <dsp:txXfrm>
        <a:off x="0" y="577091"/>
        <a:ext cx="5060774" cy="1291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F810-C0D8-480C-BA10-A8EAC38147DD}">
      <dsp:nvSpPr>
        <dsp:cNvPr id="0" name=""/>
        <dsp:cNvSpPr/>
      </dsp:nvSpPr>
      <dsp:spPr>
        <a:xfrm>
          <a:off x="0" y="52173"/>
          <a:ext cx="5467584" cy="43173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Μαγειρικές Τέχνες: Διαδραστικά κουίζ συνταγών</a:t>
          </a:r>
          <a:endParaRPr lang="en-BE" sz="1800" kern="1200"/>
        </a:p>
      </dsp:txBody>
      <dsp:txXfrm>
        <a:off x="21075" y="73248"/>
        <a:ext cx="5425434" cy="389580"/>
      </dsp:txXfrm>
    </dsp:sp>
    <dsp:sp modelId="{01BECEB8-B3F9-451D-A044-CF816DEEA6EF}">
      <dsp:nvSpPr>
        <dsp:cNvPr id="0" name=""/>
        <dsp:cNvSpPr/>
      </dsp:nvSpPr>
      <dsp:spPr>
        <a:xfrm>
          <a:off x="0" y="483903"/>
          <a:ext cx="5467584"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9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1" kern="1200"/>
            <a:t>Χρησιμοποιούμενη τεχνολογία</a:t>
          </a:r>
          <a:r>
            <a:rPr lang="en-GB" sz="1400" kern="1200"/>
            <a:t>: Edpuzzle, H5P (διαδραστικά κουίζ)</a:t>
          </a:r>
          <a:endParaRPr lang="en-BE" sz="1400" kern="1200"/>
        </a:p>
        <a:p>
          <a:pPr marL="114300" lvl="1" indent="-114300" algn="l" defTabSz="622300">
            <a:lnSpc>
              <a:spcPct val="90000"/>
            </a:lnSpc>
            <a:spcBef>
              <a:spcPct val="0"/>
            </a:spcBef>
            <a:spcAft>
              <a:spcPct val="20000"/>
            </a:spcAft>
            <a:buChar char="•"/>
          </a:pPr>
          <a:r>
            <a:rPr lang="en-GB" sz="1400" b="1" kern="1200" dirty="0" err="1"/>
            <a:t>Περιγρ</a:t>
          </a:r>
          <a:r>
            <a:rPr lang="en-GB" sz="1400" b="1" kern="1200" dirty="0"/>
            <a:t>αφή</a:t>
          </a:r>
          <a:r>
            <a:rPr lang="en-GB" sz="1400" kern="1200" dirty="0"/>
            <a:t>: Πριν από το πρακτικό μαγείρεμα, οι μαθητές συμπληρώνουν κουίζ ενσωματωμένα σε βίντεο μαγειρικής, όπου μαθαίνουν για τα συστατικά, τις τεχνικές και την ασφάλεια.</a:t>
          </a:r>
          <a:endParaRPr lang="en-BE" sz="1400" kern="1200" dirty="0"/>
        </a:p>
        <a:p>
          <a:pPr marL="114300" lvl="1" indent="-114300" algn="l" defTabSz="622300">
            <a:lnSpc>
              <a:spcPct val="90000"/>
            </a:lnSpc>
            <a:spcBef>
              <a:spcPct val="0"/>
            </a:spcBef>
            <a:spcAft>
              <a:spcPct val="20000"/>
            </a:spcAft>
            <a:buChar char="•"/>
          </a:pPr>
          <a:r>
            <a:rPr lang="en-GB" sz="1400" b="1" kern="1200"/>
            <a:t>Αποτελέσματα</a:t>
          </a:r>
          <a:r>
            <a:rPr lang="en-GB" sz="1400" kern="1200"/>
            <a:t>: Ο χρόνος του μαθήματος επικεντρώνεται στην εφαρμογή αυτών των τεχνικών στην κουζίνα.</a:t>
          </a:r>
          <a:endParaRPr lang="en-BE" sz="1400" kern="1200"/>
        </a:p>
      </dsp:txBody>
      <dsp:txXfrm>
        <a:off x="0" y="483903"/>
        <a:ext cx="5467584" cy="134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84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365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252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86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9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20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0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355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50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93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84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4447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jpeg"/><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hyperlink" Target="https://otter.ai/" TargetMode="External"/><Relationship Id="rId12" Type="http://schemas.openxmlformats.org/officeDocument/2006/relationships/hyperlink" Target="https://www.veed.io/wall-of-love?utm_id=20900614690&amp;utm_term=veedio&amp;utm_campaign=g_T2-EN-Search-Brand&amp;utm_source=google&amp;utm_medium=cpc&amp;utm_content=158048792780_713452125324&amp;gad_source=1&amp;gclid=Cj0KCQjwmt24BhDPARIsAJFYKk2e86AEtcqcmjhWZTMsyblMI1yLnX03iYNXlsBm0uYdZK3d9t3WOlAaAgc3EALw_wcB" TargetMode="Externa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27.jpeg"/><Relationship Id="rId5" Type="http://schemas.openxmlformats.org/officeDocument/2006/relationships/image" Target="../media/image24.png"/><Relationship Id="rId15" Type="http://schemas.openxmlformats.org/officeDocument/2006/relationships/diagramLayout" Target="../diagrams/layout4.xml"/><Relationship Id="rId10" Type="http://schemas.openxmlformats.org/officeDocument/2006/relationships/image" Target="../media/image26.jpeg"/><Relationship Id="rId4" Type="http://schemas.openxmlformats.org/officeDocument/2006/relationships/image" Target="../media/image3.png"/><Relationship Id="rId9" Type="http://schemas.openxmlformats.org/officeDocument/2006/relationships/hyperlink" Target="https://www.kapwing.com/" TargetMode="External"/><Relationship Id="rId1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11" Type="http://schemas.microsoft.com/office/2007/relationships/diagramDrawing" Target="../diagrams/drawing5.xml"/><Relationship Id="rId5" Type="http://schemas.openxmlformats.org/officeDocument/2006/relationships/image" Target="../media/image29.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hyperlink" Target="https://padlet.com/" TargetMode="External"/><Relationship Id="rId3" Type="http://schemas.openxmlformats.org/officeDocument/2006/relationships/image" Target="../media/image2.png"/><Relationship Id="rId7" Type="http://schemas.openxmlformats.org/officeDocument/2006/relationships/diagramData" Target="../diagrams/data6.xml"/><Relationship Id="rId12"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5.wdp"/><Relationship Id="rId11" Type="http://schemas.microsoft.com/office/2007/relationships/diagramDrawing" Target="../diagrams/drawing6.xml"/><Relationship Id="rId5" Type="http://schemas.openxmlformats.org/officeDocument/2006/relationships/image" Target="../media/image39.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hyperlink" Target="https://kahoot.it/" TargetMode="External"/><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hyperlink" Target="https://www.slido.com/" TargetMode="External"/><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hyperlink" Target="https://www.mentimeter.com/" TargetMode="Externa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diagramData" Target="../diagrams/data7.xml"/><Relationship Id="rId12" Type="http://schemas.openxmlformats.org/officeDocument/2006/relationships/hyperlink" Target="https://www.instructur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7.wdp"/><Relationship Id="rId11" Type="http://schemas.microsoft.com/office/2007/relationships/diagramDrawing" Target="../diagrams/drawing7.xml"/><Relationship Id="rId5" Type="http://schemas.openxmlformats.org/officeDocument/2006/relationships/image" Target="../media/image45.png"/><Relationship Id="rId15" Type="http://schemas.openxmlformats.org/officeDocument/2006/relationships/image" Target="../media/image47.jpe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 Id="rId14" Type="http://schemas.openxmlformats.org/officeDocument/2006/relationships/hyperlink" Target="https://moodle.org/?lang=it" TargetMode="Externa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image" Target="../media/image1.png"/><Relationship Id="rId16" Type="http://schemas.microsoft.com/office/2007/relationships/diagramDrawing" Target="../diagrams/drawing9.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diagramDrawing" Target="../diagrams/drawing8.xml"/><Relationship Id="rId5" Type="http://schemas.openxmlformats.org/officeDocument/2006/relationships/image" Target="../media/image48.png"/><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QuickStyle" Target="../diagrams/quickStyle10.xml"/><Relationship Id="rId12" Type="http://schemas.openxmlformats.org/officeDocument/2006/relationships/diagramQuickStyle" Target="../diagrams/quickStyle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0" Type="http://schemas.openxmlformats.org/officeDocument/2006/relationships/diagramData" Target="../diagrams/data11.xml"/><Relationship Id="rId4" Type="http://schemas.openxmlformats.org/officeDocument/2006/relationships/image" Target="../media/image3.png"/><Relationship Id="rId9" Type="http://schemas.microsoft.com/office/2007/relationships/diagramDrawing" Target="../diagrams/drawing10.xml"/><Relationship Id="rId14" Type="http://schemas.microsoft.com/office/2007/relationships/diagramDrawing" Target="../diagrams/drawing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2.png"/><Relationship Id="rId7" Type="http://schemas.openxmlformats.org/officeDocument/2006/relationships/diagramData" Target="../diagrams/data12.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9.wdp"/><Relationship Id="rId11" Type="http://schemas.microsoft.com/office/2007/relationships/diagramDrawing" Target="../diagrams/drawing12.xml"/><Relationship Id="rId5" Type="http://schemas.openxmlformats.org/officeDocument/2006/relationships/image" Target="../media/image49.png"/><Relationship Id="rId10" Type="http://schemas.openxmlformats.org/officeDocument/2006/relationships/diagramColors" Target="../diagrams/colors12.xml"/><Relationship Id="rId4" Type="http://schemas.openxmlformats.org/officeDocument/2006/relationships/image" Target="../media/image3.png"/><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5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joint-research-centre.ec.europa.eu/scientific-activities-z/education-and-training/digital-transformation-education/digital-competence-framework-citizens-digcomp/digcomp-framework_en" TargetMode="External"/><Relationship Id="rId3" Type="http://schemas.openxmlformats.org/officeDocument/2006/relationships/image" Target="../media/image2.png"/><Relationship Id="rId7" Type="http://schemas.openxmlformats.org/officeDocument/2006/relationships/hyperlink" Target="https://education.ec.europa.eu/focus-topics/digital-education/action-plan"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10" Type="http://schemas.openxmlformats.org/officeDocument/2006/relationships/image" Target="../media/image3.png"/><Relationship Id="rId4" Type="http://schemas.openxmlformats.org/officeDocument/2006/relationships/image" Target="../media/image55.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tvetjournal.com/tvet-tools/a-conceptual-paper-on-the-roles-of-vocational-education-instructors-in-professional-learning-communities-plc/" TargetMode="External"/><Relationship Id="rId2" Type="http://schemas.openxmlformats.org/officeDocument/2006/relationships/hyperlink" Target="https://education.ec.europa.eu/education-levels/vocational-education-and-training/about-vocational-education-and-trainin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v7uScletiPc?feature=oembed" TargetMode="External"/><Relationship Id="rId6" Type="http://schemas.openxmlformats.org/officeDocument/2006/relationships/hyperlink" Target="https://www.screencastify.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hyperlink" Target="https://www.wevideo.com/" TargetMode="External"/><Relationship Id="rId12"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diagramData" Target="../diagrams/data3.xml"/><Relationship Id="rId5" Type="http://schemas.openxmlformats.org/officeDocument/2006/relationships/image" Target="../media/image15.png"/><Relationship Id="rId15" Type="http://schemas.microsoft.com/office/2007/relationships/diagramDrawing" Target="../diagrams/drawing3.xml"/><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hyperlink" Target="https://www.screencastify.com/" TargetMode="External"/><Relationship Id="rId14"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openxmlformats.org/officeDocument/2006/relationships/hyperlink" Target="https://www.panopto.com/blog/how-to-record-your-screen/" TargetMode="External"/><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s://www.panopto.com/" TargetMode="External"/><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746489" cy="2215991"/>
          </a:xfrm>
          <a:prstGeom prst="rect">
            <a:avLst/>
          </a:prstGeom>
        </p:spPr>
        <p:txBody>
          <a:bodyPr wrap="square" lIns="0" tIns="0" rIns="0" bIns="0" rtlCol="0" anchor="t">
            <a:spAutoFit/>
          </a:bodyPr>
          <a:lstStyle/>
          <a:p>
            <a:pPr defTabSz="609630"/>
            <a:r>
              <a:rPr lang="en-GB" sz="2400" b="1" spc="-68" dirty="0">
                <a:solidFill>
                  <a:srgbClr val="FB8709"/>
                </a:solidFill>
                <a:latin typeface="HK Grotesk Bold"/>
              </a:rPr>
              <a:t>Ενότητα 5: Τεχνολογικά εργαλεία για την ανεστραμμένη τάξη</a:t>
            </a:r>
          </a:p>
          <a:p>
            <a:pPr defTabSz="609630"/>
            <a:r>
              <a:rPr lang="el-GR" sz="3200" b="1" spc="-58" dirty="0">
                <a:solidFill>
                  <a:srgbClr val="053249"/>
                </a:solidFill>
                <a:latin typeface="HK Grotesk Bold"/>
              </a:rPr>
              <a:t>Μάθημα </a:t>
            </a:r>
            <a:r>
              <a:rPr lang="en-US" sz="3200" b="1" spc="-58" dirty="0">
                <a:solidFill>
                  <a:srgbClr val="053249"/>
                </a:solidFill>
                <a:latin typeface="HK Grotesk Bold"/>
              </a:rPr>
              <a:t>1</a:t>
            </a:r>
            <a:r>
              <a:rPr lang="el-GR" sz="3200" b="1" spc="-58" dirty="0">
                <a:solidFill>
                  <a:srgbClr val="053249"/>
                </a:solidFill>
                <a:latin typeface="HK Grotesk Bold"/>
              </a:rPr>
              <a:t> -</a:t>
            </a:r>
            <a:r>
              <a:rPr lang="en-US" sz="3200" b="1" spc="-58" dirty="0">
                <a:solidFill>
                  <a:srgbClr val="053249"/>
                </a:solidFill>
                <a:latin typeface="HK Grotesk Bold"/>
              </a:rPr>
              <a:t> </a:t>
            </a:r>
            <a:r>
              <a:rPr lang="en-GB" sz="3200" b="1" spc="-58" dirty="0">
                <a:solidFill>
                  <a:srgbClr val="053249"/>
                </a:solidFill>
                <a:latin typeface="HK Grotesk Bold"/>
              </a:rPr>
              <a:t>Εκπαιδευτική τεχνολογία για την αν</a:t>
            </a:r>
            <a:r>
              <a:rPr lang="el-GR" sz="3200" b="1" spc="-58" dirty="0">
                <a:solidFill>
                  <a:srgbClr val="053249"/>
                </a:solidFill>
                <a:latin typeface="HK Grotesk Bold"/>
              </a:rPr>
              <a:t>εστραμμένη</a:t>
            </a:r>
            <a:r>
              <a:rPr lang="en-GB" sz="3200" b="1" spc="-58" dirty="0">
                <a:solidFill>
                  <a:srgbClr val="053249"/>
                </a:solidFill>
                <a:latin typeface="HK Grotesk Bold"/>
              </a:rPr>
              <a:t> μάθηση</a:t>
            </a:r>
            <a:endParaRPr lang="en-US" sz="3200"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pPr defTabSz="609630"/>
              <a:endParaRPr lang="en-BE" sz="1200" dirty="0">
                <a:solidFill>
                  <a:prstClr val="black"/>
                </a:solidFill>
                <a:latin typeface="Calibri"/>
              </a:endParaRPr>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9" name="TextBox 9"/>
          <p:cNvSpPr txBox="1"/>
          <p:nvPr/>
        </p:nvSpPr>
        <p:spPr>
          <a:xfrm>
            <a:off x="685800" y="1000921"/>
            <a:ext cx="7530167" cy="696473"/>
          </a:xfrm>
          <a:prstGeom prst="rect">
            <a:avLst/>
          </a:prstGeom>
        </p:spPr>
        <p:txBody>
          <a:bodyPr lIns="0" tIns="0" rIns="0" bIns="0" rtlCol="0" anchor="t">
            <a:spAutoFit/>
          </a:bodyPr>
          <a:lstStyle/>
          <a:p>
            <a:pPr defTabSz="609630">
              <a:lnSpc>
                <a:spcPts val="2823"/>
              </a:lnSpc>
            </a:pPr>
            <a:r>
              <a:rPr lang="en-US" sz="2333" dirty="0" err="1">
                <a:solidFill>
                  <a:srgbClr val="053249"/>
                </a:solidFill>
                <a:latin typeface="HK Grotesk"/>
              </a:rPr>
              <a:t>CollaboratiVET </a:t>
            </a:r>
            <a:r>
              <a:rPr lang="en-US" sz="2333" dirty="0">
                <a:solidFill>
                  <a:srgbClr val="053249"/>
                </a:solidFill>
                <a:latin typeface="HK Grotesk"/>
              </a:rPr>
              <a:t>Πρόγραμμα σπουδών για καθηγητές/εκπαιδευτές/εκπαιδευτικούς ΕΕΚ </a:t>
            </a:r>
          </a:p>
        </p:txBody>
      </p:sp>
      <p:sp>
        <p:nvSpPr>
          <p:cNvPr id="12" name="TextBox 12"/>
          <p:cNvSpPr txBox="1"/>
          <p:nvPr/>
        </p:nvSpPr>
        <p:spPr>
          <a:xfrm>
            <a:off x="2951868" y="5856538"/>
            <a:ext cx="4480421" cy="842025"/>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8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77FC8346-599C-D990-374A-6774A1A231B1}"/>
              </a:ext>
            </a:extLst>
          </p:cNvPr>
          <p:cNvPicPr>
            <a:picLocks noChangeAspect="1"/>
          </p:cNvPicPr>
          <p:nvPr/>
        </p:nvPicPr>
        <p:blipFill>
          <a:blip r:embed="rId5"/>
          <a:srcRect r="59736" b="14882"/>
          <a:stretch/>
        </p:blipFill>
        <p:spPr>
          <a:xfrm>
            <a:off x="7092187" y="580449"/>
            <a:ext cx="4437468" cy="5276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95A7778-ED0D-5ADF-C477-91F77C2B3D4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A7C0119-EDF2-FA22-E8C2-CC9313C3979E}"/>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5986373-6DCF-62EB-804C-C8275F84304F}"/>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E78C4E55-1D61-FCB2-D840-4923C42BEEE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a:extLst>
              <a:ext uri="{FF2B5EF4-FFF2-40B4-BE49-F238E27FC236}">
                <a16:creationId xmlns:a16="http://schemas.microsoft.com/office/drawing/2014/main" id="{563ED2F3-DAD7-1A6A-7523-2CAA58E8D8DD}"/>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0C5638CD-E2BF-3201-6E04-7FA5DE2681E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86BF5187-B878-1F2B-A7C8-955DE09C32FC}"/>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A710D1DF-F846-D862-4C9D-F8E471E8631B}"/>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B1D70335-B6A4-70DB-DCB2-2C7CDCCF43C3}"/>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A296412E-3A0E-CA6C-8693-F54299962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470A6306-C744-542C-5A72-0D9E53B1C4ED}"/>
              </a:ext>
            </a:extLst>
          </p:cNvPr>
          <p:cNvSpPr txBox="1"/>
          <p:nvPr/>
        </p:nvSpPr>
        <p:spPr>
          <a:xfrm>
            <a:off x="529238" y="517596"/>
            <a:ext cx="10833922"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Εξασφάλιση της προσβασιμότητας</a:t>
            </a:r>
            <a:endParaRPr lang="en-US" sz="4800" b="1" dirty="0">
              <a:effectLst/>
            </a:endParaRPr>
          </a:p>
          <a:p>
            <a:br>
              <a:rPr lang="en-US" sz="4800" b="1" dirty="0"/>
            </a:br>
            <a:endParaRPr lang="en-US" sz="4666" b="1" spc="-46" dirty="0">
              <a:solidFill>
                <a:srgbClr val="033C5B"/>
              </a:solidFill>
              <a:latin typeface="HK Grotesk Bold"/>
            </a:endParaRPr>
          </a:p>
        </p:txBody>
      </p:sp>
      <p:sp>
        <p:nvSpPr>
          <p:cNvPr id="5" name="Rectangle 4">
            <a:extLst>
              <a:ext uri="{FF2B5EF4-FFF2-40B4-BE49-F238E27FC236}">
                <a16:creationId xmlns:a16="http://schemas.microsoft.com/office/drawing/2014/main" id="{E6C18378-3D09-0517-F232-E6476B74870F}"/>
              </a:ext>
            </a:extLst>
          </p:cNvPr>
          <p:cNvSpPr/>
          <p:nvPr/>
        </p:nvSpPr>
        <p:spPr>
          <a:xfrm>
            <a:off x="1202465" y="1304934"/>
            <a:ext cx="8674868" cy="2195344"/>
          </a:xfrm>
          <a:prstGeom prst="rect">
            <a:avLst/>
          </a:prstGeom>
        </p:spPr>
        <p:txBody>
          <a:bodyPr/>
          <a:lstStyle/>
          <a:p>
            <a:pPr lvl="0" algn="ctr"/>
            <a:r>
              <a:rPr lang="en-GB" sz="2400" dirty="0"/>
              <a:t>Είναι ζωτικής σημασίας να διασφαλιστεί ότι όλο το εκπαιδευτικό υλικό είναι προσβάσιμο σε κάθε μαθητή, συμπεριλαμβανομένων των ατόμων με αναπηρία. Εργαλεία όπως </a:t>
            </a:r>
            <a:r>
              <a:rPr lang="en-GB" sz="2400" b="1" dirty="0"/>
              <a:t>οι λεζάντες</a:t>
            </a:r>
            <a:r>
              <a:rPr lang="en-GB" sz="2400" dirty="0"/>
              <a:t>, τα </a:t>
            </a:r>
            <a:r>
              <a:rPr lang="en-GB" sz="2400" b="1" dirty="0"/>
              <a:t>προγράμματα ανάγνωσης οθόνης </a:t>
            </a:r>
            <a:r>
              <a:rPr lang="en-GB" sz="2400" dirty="0"/>
              <a:t>και </a:t>
            </a:r>
            <a:r>
              <a:rPr lang="en-GB" sz="2400" b="1" dirty="0"/>
              <a:t>το λογισμικό μετατροπής κειμένου σε ομιλία </a:t>
            </a:r>
            <a:r>
              <a:rPr lang="en-GB" sz="2400" dirty="0"/>
              <a:t>βοηθούν να διασφαλιστεί ότι το υλικό της ανεστραμμένης τάξης είναι προσβάσιμο από όλους τους μαθητές, προωθώντας ένα περιβάλλον μάθησης χωρίς αποκλεισμούς.</a:t>
            </a:r>
            <a:endParaRPr lang="en-US" sz="2400" dirty="0"/>
          </a:p>
        </p:txBody>
      </p:sp>
      <p:sp>
        <p:nvSpPr>
          <p:cNvPr id="18" name="Rectangle: Rounded Corners 17">
            <a:extLst>
              <a:ext uri="{FF2B5EF4-FFF2-40B4-BE49-F238E27FC236}">
                <a16:creationId xmlns:a16="http://schemas.microsoft.com/office/drawing/2014/main" id="{5859905C-E684-4572-4A2C-3CAB8BF2E0AE}"/>
              </a:ext>
            </a:extLst>
          </p:cNvPr>
          <p:cNvSpPr/>
          <p:nvPr/>
        </p:nvSpPr>
        <p:spPr>
          <a:xfrm>
            <a:off x="2223026" y="3921382"/>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rtl="0">
              <a:spcBef>
                <a:spcPts val="0"/>
              </a:spcBef>
              <a:spcAft>
                <a:spcPts val="0"/>
              </a:spcAft>
            </a:pPr>
            <a:r>
              <a:rPr lang="en-US" sz="1200" b="0" i="0" u="none" strike="noStrike" dirty="0">
                <a:solidFill>
                  <a:srgbClr val="121212"/>
                </a:solidFill>
                <a:effectLst/>
                <a:latin typeface="Arial" panose="020B0604020202020204" pitchFamily="34" charset="0"/>
              </a:rPr>
              <a:t>Η διασφάλιση της προσβασιμότητας του υλικού πριν από την τάξη υποστηρίζει τον στόχο της ανεστραμμένης μάθησης για την παροχή εξατομικευμένης προσοχής.</a:t>
            </a:r>
          </a:p>
        </p:txBody>
      </p:sp>
      <p:sp>
        <p:nvSpPr>
          <p:cNvPr id="19" name="Rectangle: Rounded Corners 18">
            <a:extLst>
              <a:ext uri="{FF2B5EF4-FFF2-40B4-BE49-F238E27FC236}">
                <a16:creationId xmlns:a16="http://schemas.microsoft.com/office/drawing/2014/main" id="{CEC1C02A-AD88-85E8-12CE-9B131B67F5EE}"/>
              </a:ext>
            </a:extLst>
          </p:cNvPr>
          <p:cNvSpPr/>
          <p:nvPr/>
        </p:nvSpPr>
        <p:spPr>
          <a:xfrm>
            <a:off x="2223025" y="4551999"/>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200" b="0" i="0" u="none" strike="noStrike" dirty="0">
                <a:solidFill>
                  <a:srgbClr val="121212"/>
                </a:solidFill>
                <a:effectLst/>
                <a:latin typeface="Arial" panose="020B0604020202020204" pitchFamily="34" charset="0"/>
              </a:rPr>
              <a:t>Τα εργαλεία προσβασιμότητας βελτιώνουν την εμπλοκή στο περιεχόμενο για όλους τους μαθητές, ανεξάρτητα από τις μαθησιακές τους προτιμήσεις ή τις προκλήσεις τους.</a:t>
            </a:r>
          </a:p>
          <a:p>
            <a:endParaRPr lang="en-BE" sz="1200" dirty="0"/>
          </a:p>
        </p:txBody>
      </p:sp>
      <p:sp>
        <p:nvSpPr>
          <p:cNvPr id="20" name="Rectangle: Rounded Corners 19">
            <a:extLst>
              <a:ext uri="{FF2B5EF4-FFF2-40B4-BE49-F238E27FC236}">
                <a16:creationId xmlns:a16="http://schemas.microsoft.com/office/drawing/2014/main" id="{9B87DD96-4B62-7521-14BA-A71346E4E373}"/>
              </a:ext>
            </a:extLst>
          </p:cNvPr>
          <p:cNvSpPr/>
          <p:nvPr/>
        </p:nvSpPr>
        <p:spPr>
          <a:xfrm>
            <a:off x="2223025" y="5249739"/>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rtl="0">
              <a:spcBef>
                <a:spcPts val="0"/>
              </a:spcBef>
              <a:spcAft>
                <a:spcPts val="0"/>
              </a:spcAft>
            </a:pPr>
            <a:r>
              <a:rPr lang="en-US" sz="1200" b="0" i="0" u="none" strike="noStrike" dirty="0">
                <a:solidFill>
                  <a:srgbClr val="121212"/>
                </a:solidFill>
                <a:effectLst/>
                <a:latin typeface="Arial" panose="020B0604020202020204" pitchFamily="34" charset="0"/>
              </a:rPr>
              <a:t>Τα εργαλεία που βελτιώνουν την αναγνωσιμότητα και την προσβασιμότητα βοηθούν στη δημιουργία ίσων ευκαιριών για τους μαθητές να αλληλεπιδράσουν με το υλικό.</a:t>
            </a:r>
            <a:endParaRPr lang="en-US" sz="1200" b="0" dirty="0">
              <a:effectLst/>
            </a:endParaRPr>
          </a:p>
        </p:txBody>
      </p:sp>
      <p:pic>
        <p:nvPicPr>
          <p:cNvPr id="34" name="Graphic 33" descr="Arrow: Rotate left with solid fill">
            <a:extLst>
              <a:ext uri="{FF2B5EF4-FFF2-40B4-BE49-F238E27FC236}">
                <a16:creationId xmlns:a16="http://schemas.microsoft.com/office/drawing/2014/main" id="{D344CF26-CE74-05B7-14E4-521929EEE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614215">
            <a:off x="1011689" y="3864414"/>
            <a:ext cx="914400" cy="914400"/>
          </a:xfrm>
          <a:prstGeom prst="rect">
            <a:avLst/>
          </a:prstGeom>
        </p:spPr>
      </p:pic>
      <p:sp>
        <p:nvSpPr>
          <p:cNvPr id="6" name="Google Shape;128;p3">
            <a:extLst>
              <a:ext uri="{FF2B5EF4-FFF2-40B4-BE49-F238E27FC236}">
                <a16:creationId xmlns:a16="http://schemas.microsoft.com/office/drawing/2014/main" id="{81F04FFD-06C7-6EC4-5045-188AD4A12664}"/>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5310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10473059" cy="2072234"/>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Εξασφάλιση της προσβασιμότητας</a:t>
            </a:r>
            <a:endParaRPr lang="en-US" sz="4400" b="1" dirty="0">
              <a:effectLst/>
            </a:endParaRPr>
          </a:p>
          <a:p>
            <a:br>
              <a:rPr lang="en-US" sz="4400" b="1" dirty="0"/>
            </a:br>
            <a:endParaRPr lang="en-US" sz="4400" b="1" spc="-46" dirty="0">
              <a:solidFill>
                <a:srgbClr val="033C5B"/>
              </a:solidFill>
              <a:latin typeface="HK Grotesk Bold"/>
            </a:endParaRPr>
          </a:p>
        </p:txBody>
      </p:sp>
      <p:pic>
        <p:nvPicPr>
          <p:cNvPr id="6" name="Picture 5">
            <a:extLst>
              <a:ext uri="{FF2B5EF4-FFF2-40B4-BE49-F238E27FC236}">
                <a16:creationId xmlns:a16="http://schemas.microsoft.com/office/drawing/2014/main" id="{45AFCD69-7669-30BA-6F63-A889F28309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1642" y1="16443" x2="49851" y2="30537"/>
                        <a14:foregroundMark x1="37612" y1="21477" x2="37612" y2="21477"/>
                        <a14:foregroundMark x1="31045" y1="29195" x2="31045" y2="29195"/>
                        <a14:foregroundMark x1="24179" y1="38255" x2="24179" y2="38255"/>
                        <a14:foregroundMark x1="22388" y1="52013" x2="22388" y2="52013"/>
                        <a14:foregroundMark x1="54030" y1="51342" x2="54030" y2="51342"/>
                        <a14:foregroundMark x1="22090" y1="61745" x2="22090" y2="61745"/>
                        <a14:foregroundMark x1="30149" y1="74161" x2="30149" y2="74161"/>
                        <a14:foregroundMark x1="38806" y1="82886" x2="38806" y2="82886"/>
                        <a14:foregroundMark x1="49851" y1="83893" x2="49851" y2="83893"/>
                        <a14:foregroundMark x1="59104" y1="83893" x2="59104" y2="83893"/>
                        <a14:foregroundMark x1="69254" y1="73490" x2="69254" y2="73490"/>
                        <a14:foregroundMark x1="78507" y1="65101" x2="78507" y2="65101"/>
                        <a14:foregroundMark x1="75522" y1="36242" x2="75522" y2="36242"/>
                        <a14:foregroundMark x1="77612" y1="37248" x2="77612" y2="37248"/>
                        <a14:foregroundMark x1="70746" y1="28188" x2="70746" y2="28188"/>
                        <a14:foregroundMark x1="61194" y1="20134" x2="61194" y2="20134"/>
                      </a14:backgroundRemoval>
                    </a14:imgEffect>
                  </a14:imgLayer>
                </a14:imgProps>
              </a:ext>
            </a:extLst>
          </a:blip>
          <a:stretch>
            <a:fillRect/>
          </a:stretch>
        </p:blipFill>
        <p:spPr>
          <a:xfrm>
            <a:off x="234518" y="2779170"/>
            <a:ext cx="1250575" cy="1112453"/>
          </a:xfrm>
          <a:prstGeom prst="rect">
            <a:avLst/>
          </a:prstGeom>
        </p:spPr>
      </p:pic>
      <p:pic>
        <p:nvPicPr>
          <p:cNvPr id="2050" name="Picture 2" descr="Otter - Review 2023 - PCMag UK">
            <a:hlinkClick r:id="rId7"/>
            <a:extLst>
              <a:ext uri="{FF2B5EF4-FFF2-40B4-BE49-F238E27FC236}">
                <a16:creationId xmlns:a16="http://schemas.microsoft.com/office/drawing/2014/main" id="{E012E635-B779-40F9-4039-B691FCD90EB6}"/>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12353" t="28000" r="11688" b="15157"/>
          <a:stretch/>
        </p:blipFill>
        <p:spPr bwMode="auto">
          <a:xfrm>
            <a:off x="1775588" y="5026875"/>
            <a:ext cx="932215" cy="697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pwingApp's video Tweet">
            <a:hlinkClick r:id="rId9"/>
            <a:extLst>
              <a:ext uri="{FF2B5EF4-FFF2-40B4-BE49-F238E27FC236}">
                <a16:creationId xmlns:a16="http://schemas.microsoft.com/office/drawing/2014/main" id="{E66229ED-09EC-8841-EDF7-17F5C1820728}"/>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17960" t="36455" r="14616" b="36889"/>
          <a:stretch/>
        </p:blipFill>
        <p:spPr bwMode="auto">
          <a:xfrm>
            <a:off x="3263474" y="5156672"/>
            <a:ext cx="1901952" cy="422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uTube Community Guidelines &amp; Policies - How YouTube Works">
            <a:extLst>
              <a:ext uri="{FF2B5EF4-FFF2-40B4-BE49-F238E27FC236}">
                <a16:creationId xmlns:a16="http://schemas.microsoft.com/office/drawing/2014/main" id="{2ED6A095-6651-EC66-9434-93E7307065B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209" t="21416" r="5895" b="23444"/>
          <a:stretch/>
        </p:blipFill>
        <p:spPr bwMode="auto">
          <a:xfrm>
            <a:off x="5721097" y="5082853"/>
            <a:ext cx="1689854" cy="570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ED.IO | LinkedIn">
            <a:hlinkClick r:id="rId12"/>
            <a:extLst>
              <a:ext uri="{FF2B5EF4-FFF2-40B4-BE49-F238E27FC236}">
                <a16:creationId xmlns:a16="http://schemas.microsoft.com/office/drawing/2014/main" id="{1FF22212-D433-74AD-5231-2F73AF6B779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0620" b="26322"/>
          <a:stretch/>
        </p:blipFill>
        <p:spPr bwMode="auto">
          <a:xfrm>
            <a:off x="7966622" y="5128969"/>
            <a:ext cx="1299180" cy="559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62" name="TextBox 16">
            <a:extLst>
              <a:ext uri="{FF2B5EF4-FFF2-40B4-BE49-F238E27FC236}">
                <a16:creationId xmlns:a16="http://schemas.microsoft.com/office/drawing/2014/main" id="{09500082-BF06-9F75-8BF7-B1231B65B960}"/>
              </a:ext>
            </a:extLst>
          </p:cNvPr>
          <p:cNvGraphicFramePr/>
          <p:nvPr>
            <p:extLst>
              <p:ext uri="{D42A27DB-BD31-4B8C-83A1-F6EECF244321}">
                <p14:modId xmlns:p14="http://schemas.microsoft.com/office/powerpoint/2010/main" val="1084722263"/>
              </p:ext>
            </p:extLst>
          </p:nvPr>
        </p:nvGraphicFramePr>
        <p:xfrm>
          <a:off x="1485094" y="2323612"/>
          <a:ext cx="8472005" cy="32455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 name="Rectangle 4">
            <a:extLst>
              <a:ext uri="{FF2B5EF4-FFF2-40B4-BE49-F238E27FC236}">
                <a16:creationId xmlns:a16="http://schemas.microsoft.com/office/drawing/2014/main" id="{F8BD8748-4FE3-4796-155F-3D11360F3435}"/>
              </a:ext>
            </a:extLst>
          </p:cNvPr>
          <p:cNvSpPr/>
          <p:nvPr/>
        </p:nvSpPr>
        <p:spPr>
          <a:xfrm>
            <a:off x="1149817" y="1418619"/>
            <a:ext cx="8674868" cy="2195344"/>
          </a:xfrm>
          <a:prstGeom prst="rect">
            <a:avLst/>
          </a:prstGeom>
        </p:spPr>
        <p:txBody>
          <a:bodyPr/>
          <a:lstStyle/>
          <a:p>
            <a:pPr lvl="0" algn="ctr"/>
            <a:r>
              <a:rPr lang="en-GB" dirty="0"/>
              <a:t>Είναι ζωτικής σημασίας να διασφαλιστεί ότι όλο το εκπαιδευτικό υλικό είναι προσβάσιμο σε κάθε μαθητή, συμπεριλαμβανομένων των ατόμων με αναπηρία. Εργαλεία όπως </a:t>
            </a:r>
            <a:r>
              <a:rPr lang="en-GB" b="1" dirty="0"/>
              <a:t>οι λεζάντες</a:t>
            </a:r>
            <a:r>
              <a:rPr lang="en-GB" dirty="0"/>
              <a:t>, τα </a:t>
            </a:r>
            <a:r>
              <a:rPr lang="en-GB" b="1" dirty="0"/>
              <a:t>προγράμματα ανάγνωσης οθόνης </a:t>
            </a:r>
            <a:r>
              <a:rPr lang="en-GB" dirty="0"/>
              <a:t>και </a:t>
            </a:r>
            <a:r>
              <a:rPr lang="en-GB" b="1" dirty="0"/>
              <a:t>το λογισμικό μετατροπής κειμένου σε ομιλία </a:t>
            </a:r>
            <a:r>
              <a:rPr lang="en-GB" dirty="0"/>
              <a:t>βοηθούν να διασφαλιστεί ότι το υλικό της ανεστραμμένης τάξης είναι προσβάσιμο από όλους τους μαθητές, προωθώντας ένα περιβάλλον μάθησης χωρίς αποκλεισμούς.</a:t>
            </a:r>
            <a:endParaRPr lang="en-US" dirty="0"/>
          </a:p>
        </p:txBody>
      </p:sp>
      <p:sp>
        <p:nvSpPr>
          <p:cNvPr id="8" name="Google Shape;128;p3">
            <a:extLst>
              <a:ext uri="{FF2B5EF4-FFF2-40B4-BE49-F238E27FC236}">
                <a16:creationId xmlns:a16="http://schemas.microsoft.com/office/drawing/2014/main" id="{00A7B38D-5822-74C1-6CAC-6411B282F30E}"/>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7390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Εργαλεία συνεργασίας για </a:t>
            </a:r>
          </a:p>
          <a:p>
            <a:pPr rtl="0">
              <a:spcBef>
                <a:spcPts val="0"/>
              </a:spcBef>
              <a:spcAft>
                <a:spcPts val="0"/>
              </a:spcAft>
            </a:pPr>
            <a:r>
              <a:rPr lang="en-US" sz="4800" b="1" i="0" u="none" strike="noStrike" dirty="0">
                <a:solidFill>
                  <a:srgbClr val="033C5B"/>
                </a:solidFill>
                <a:effectLst/>
                <a:latin typeface="Arial" panose="020B0604020202020204" pitchFamily="34" charset="0"/>
              </a:rPr>
              <a:t>Δραστηριότητες πριν την τάξη</a:t>
            </a:r>
            <a:endParaRPr lang="en-US" sz="4666" b="1" spc="-46" dirty="0">
              <a:solidFill>
                <a:srgbClr val="033C5B"/>
              </a:solidFill>
              <a:latin typeface="HK Grotesk Bold"/>
            </a:endParaRPr>
          </a:p>
        </p:txBody>
      </p:sp>
      <p:pic>
        <p:nvPicPr>
          <p:cNvPr id="4098" name="Picture 2" descr="How to Download Google Docs for PC Win10 &amp; Win11 | WPS Office Blog">
            <a:extLst>
              <a:ext uri="{FF2B5EF4-FFF2-40B4-BE49-F238E27FC236}">
                <a16:creationId xmlns:a16="http://schemas.microsoft.com/office/drawing/2014/main" id="{D6E0D962-EB93-1035-F22E-63B0C6A388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3" r="24480"/>
          <a:stretch/>
        </p:blipFill>
        <p:spPr bwMode="auto">
          <a:xfrm>
            <a:off x="9250923" y="4935925"/>
            <a:ext cx="502299" cy="592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crosoft Teams | Thomas-Krenn.AG">
            <a:extLst>
              <a:ext uri="{FF2B5EF4-FFF2-40B4-BE49-F238E27FC236}">
                <a16:creationId xmlns:a16="http://schemas.microsoft.com/office/drawing/2014/main" id="{9E3E19B4-B97E-5AD4-F613-7361907E82D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434876" y="4919780"/>
            <a:ext cx="720969" cy="563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3" name="TextBox 16">
            <a:extLst>
              <a:ext uri="{FF2B5EF4-FFF2-40B4-BE49-F238E27FC236}">
                <a16:creationId xmlns:a16="http://schemas.microsoft.com/office/drawing/2014/main" id="{4442184E-F5D2-ECD2-7BBA-4B99D2803431}"/>
              </a:ext>
            </a:extLst>
          </p:cNvPr>
          <p:cNvGraphicFramePr/>
          <p:nvPr>
            <p:extLst>
              <p:ext uri="{D42A27DB-BD31-4B8C-83A1-F6EECF244321}">
                <p14:modId xmlns:p14="http://schemas.microsoft.com/office/powerpoint/2010/main" val="3579109209"/>
              </p:ext>
            </p:extLst>
          </p:nvPr>
        </p:nvGraphicFramePr>
        <p:xfrm>
          <a:off x="657594" y="2293401"/>
          <a:ext cx="9190388" cy="2308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Box 17">
            <a:extLst>
              <a:ext uri="{FF2B5EF4-FFF2-40B4-BE49-F238E27FC236}">
                <a16:creationId xmlns:a16="http://schemas.microsoft.com/office/drawing/2014/main" id="{146A1532-E65E-5596-70DD-F95EB16F84C3}"/>
              </a:ext>
            </a:extLst>
          </p:cNvPr>
          <p:cNvSpPr txBox="1"/>
          <p:nvPr/>
        </p:nvSpPr>
        <p:spPr>
          <a:xfrm>
            <a:off x="657594" y="5047500"/>
            <a:ext cx="7991971" cy="307777"/>
          </a:xfrm>
          <a:prstGeom prst="rect">
            <a:avLst/>
          </a:prstGeom>
          <a:noFill/>
        </p:spPr>
        <p:txBody>
          <a:bodyPr wrap="square" rtlCol="0">
            <a:spAutoFit/>
          </a:bodyPr>
          <a:lstStyle/>
          <a:p>
            <a:r>
              <a:rPr lang="en-US" sz="1400" kern="1200" dirty="0"/>
              <a:t>Google Docs και Microsoft Teams: Ενισχύστε την αναποδογυρισμένη τάξη επιτρέποντας τη συνεργασία σε πραγματικό χρόνο.</a:t>
            </a:r>
          </a:p>
        </p:txBody>
      </p:sp>
      <p:sp>
        <p:nvSpPr>
          <p:cNvPr id="5" name="Google Shape;128;p3">
            <a:extLst>
              <a:ext uri="{FF2B5EF4-FFF2-40B4-BE49-F238E27FC236}">
                <a16:creationId xmlns:a16="http://schemas.microsoft.com/office/drawing/2014/main" id="{4CEBDC03-879E-3DE2-07A9-DA49F68A0AC4}"/>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0240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algn="just" rtl="0">
              <a:spcBef>
                <a:spcPts val="0"/>
              </a:spcBef>
              <a:spcAft>
                <a:spcPts val="0"/>
              </a:spcAft>
            </a:pPr>
            <a:r>
              <a:rPr lang="en-US" sz="4800" b="1" i="0" u="none" strike="noStrike" dirty="0">
                <a:solidFill>
                  <a:srgbClr val="033C5B"/>
                </a:solidFill>
                <a:effectLst/>
                <a:latin typeface="Arial" panose="020B0604020202020204" pitchFamily="34" charset="0"/>
              </a:rPr>
              <a:t>Συνεργασία μεταξύ ομοτίμων</a:t>
            </a:r>
            <a:endParaRPr lang="en-US" sz="4800" b="1" dirty="0">
              <a:effectLst/>
            </a:endParaRPr>
          </a:p>
        </p:txBody>
      </p:sp>
      <p:pic>
        <p:nvPicPr>
          <p:cNvPr id="6" name="Picture 5">
            <a:extLst>
              <a:ext uri="{FF2B5EF4-FFF2-40B4-BE49-F238E27FC236}">
                <a16:creationId xmlns:a16="http://schemas.microsoft.com/office/drawing/2014/main" id="{6B02C5A6-CFF8-D5DB-0802-4A73B65B143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77" b="88889" l="8025" r="94444">
                        <a14:foregroundMark x1="19136" y1="41975" x2="19136" y2="41975"/>
                        <a14:foregroundMark x1="8025" y1="81481" x2="8025" y2="81481"/>
                        <a14:foregroundMark x1="43210" y1="69136" x2="43210" y2="69136"/>
                        <a14:foregroundMark x1="57407" y1="37037" x2="57407" y2="37037"/>
                        <a14:foregroundMark x1="80247" y1="82716" x2="80247" y2="82716"/>
                        <a14:foregroundMark x1="80864" y1="43210" x2="80864" y2="43210"/>
                        <a14:foregroundMark x1="94444" y1="81481" x2="94444" y2="81481"/>
                      </a14:backgroundRemoval>
                    </a14:imgEffect>
                  </a14:imgLayer>
                </a14:imgProps>
              </a:ext>
            </a:extLst>
          </a:blip>
          <a:stretch>
            <a:fillRect/>
          </a:stretch>
        </p:blipFill>
        <p:spPr>
          <a:xfrm>
            <a:off x="529238" y="2263366"/>
            <a:ext cx="1234547" cy="617273"/>
          </a:xfrm>
          <a:prstGeom prst="rect">
            <a:avLst/>
          </a:prstGeom>
        </p:spPr>
      </p:pic>
      <p:graphicFrame>
        <p:nvGraphicFramePr>
          <p:cNvPr id="5" name="TextBox 16">
            <a:extLst>
              <a:ext uri="{FF2B5EF4-FFF2-40B4-BE49-F238E27FC236}">
                <a16:creationId xmlns:a16="http://schemas.microsoft.com/office/drawing/2014/main" id="{3339D164-00F5-0DA4-C843-D05A5FBA49B6}"/>
              </a:ext>
            </a:extLst>
          </p:cNvPr>
          <p:cNvGraphicFramePr/>
          <p:nvPr>
            <p:extLst>
              <p:ext uri="{D42A27DB-BD31-4B8C-83A1-F6EECF244321}">
                <p14:modId xmlns:p14="http://schemas.microsoft.com/office/powerpoint/2010/main" val="1147066751"/>
              </p:ext>
            </p:extLst>
          </p:nvPr>
        </p:nvGraphicFramePr>
        <p:xfrm>
          <a:off x="2032603" y="1734492"/>
          <a:ext cx="8126793"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4" name="Picture 2" descr="Why Do Educators Love Using Padlet?">
            <a:extLst>
              <a:ext uri="{FF2B5EF4-FFF2-40B4-BE49-F238E27FC236}">
                <a16:creationId xmlns:a16="http://schemas.microsoft.com/office/drawing/2014/main" id="{D20A4B87-2797-44A3-C4DD-872AE02576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9407" y="4797686"/>
            <a:ext cx="2021576" cy="6189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9E772A3-5061-132C-D24C-99E5446591D2}"/>
              </a:ext>
            </a:extLst>
          </p:cNvPr>
          <p:cNvSpPr txBox="1"/>
          <p:nvPr/>
        </p:nvSpPr>
        <p:spPr>
          <a:xfrm>
            <a:off x="5390528" y="4960168"/>
            <a:ext cx="6099048" cy="646331"/>
          </a:xfrm>
          <a:prstGeom prst="rect">
            <a:avLst/>
          </a:prstGeom>
          <a:noFill/>
        </p:spPr>
        <p:txBody>
          <a:bodyPr wrap="square">
            <a:spAutoFit/>
          </a:bodyPr>
          <a:lstStyle/>
          <a:p>
            <a:r>
              <a:rPr lang="en-BE" dirty="0">
                <a:hlinkClick r:id="rId13"/>
              </a:rPr>
              <a:t>https://padlet.com/</a:t>
            </a:r>
            <a:endParaRPr lang="en-US" dirty="0"/>
          </a:p>
          <a:p>
            <a:endParaRPr lang="en-BE" dirty="0"/>
          </a:p>
        </p:txBody>
      </p:sp>
      <p:sp>
        <p:nvSpPr>
          <p:cNvPr id="8" name="Google Shape;128;p3">
            <a:extLst>
              <a:ext uri="{FF2B5EF4-FFF2-40B4-BE49-F238E27FC236}">
                <a16:creationId xmlns:a16="http://schemas.microsoft.com/office/drawing/2014/main" id="{05D40CBF-D658-8BFD-D99A-ECA5317EF6D1}"/>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36765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460409" y="556406"/>
            <a:ext cx="9722581" cy="2749342"/>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Ενίσχυση των πρακτικών διδασκαλίας σας με διαδραστικά κουίζ</a:t>
            </a:r>
            <a:br>
              <a:rPr lang="en-US" sz="4400" b="1" dirty="0"/>
            </a:br>
            <a:br>
              <a:rPr lang="en-US" sz="4400" b="1" dirty="0"/>
            </a:br>
            <a:endParaRPr lang="en-US" sz="4400" b="1"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2009010" y="2444499"/>
            <a:ext cx="7533236" cy="1477328"/>
          </a:xfrm>
          <a:prstGeom prst="rect">
            <a:avLst/>
          </a:prstGeom>
          <a:noFill/>
        </p:spPr>
        <p:txBody>
          <a:bodyPr wrap="square">
            <a:spAutoFit/>
          </a:bodyPr>
          <a:lstStyle/>
          <a:p>
            <a:pPr algn="just" rtl="0">
              <a:spcBef>
                <a:spcPts val="0"/>
              </a:spcBef>
              <a:spcAft>
                <a:spcPts val="0"/>
              </a:spcAft>
            </a:pPr>
            <a:r>
              <a:rPr lang="en-US" sz="1800" b="0" i="0" u="none" strike="noStrike" dirty="0">
                <a:solidFill>
                  <a:srgbClr val="121212"/>
                </a:solidFill>
                <a:effectLst/>
                <a:latin typeface="Arial" panose="020B0604020202020204" pitchFamily="34" charset="0"/>
              </a:rPr>
              <a:t>Η ενσωμάτωση διαδραστικών κουίζ σε περιεχόμενο βίντεο όχι μόνο εμπλέκει τους μαθητές, αλλά και προσφέρει άμεση ανατροφοδότηση, βοηθώντας τους να αξιολογήσουν την κατανόησή τους πριν από το μάθημα. Αυτή η μέθοδος προωθεί ένα ενεργό μαθησιακό περιβάλλον, ενθαρρύνοντας τη συμμετοχή και βελτιώνοντας τη συγκράτηση των πληροφοριών.</a:t>
            </a:r>
            <a:endParaRPr lang="en-US" b="0" dirty="0">
              <a:effectLst/>
            </a:endParaRPr>
          </a:p>
        </p:txBody>
      </p:sp>
      <p:pic>
        <p:nvPicPr>
          <p:cNvPr id="15" name="Picture 14">
            <a:extLst>
              <a:ext uri="{FF2B5EF4-FFF2-40B4-BE49-F238E27FC236}">
                <a16:creationId xmlns:a16="http://schemas.microsoft.com/office/drawing/2014/main" id="{BC5C21DB-C72A-3F8D-7E0F-35820C5B06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20" b="96454" l="9934" r="89404">
                        <a14:foregroundMark x1="65563" y1="30496" x2="65563" y2="30496"/>
                        <a14:foregroundMark x1="53642" y1="59574" x2="53642" y2="59574"/>
                        <a14:foregroundMark x1="37748" y1="90071" x2="37748" y2="90071"/>
                        <a14:foregroundMark x1="33775" y1="96454" x2="33775" y2="96454"/>
                        <a14:foregroundMark x1="71523" y1="65248" x2="71523" y2="65248"/>
                        <a14:foregroundMark x1="69536" y1="28369" x2="69536" y2="28369"/>
                        <a14:foregroundMark x1="75497" y1="29787" x2="75497" y2="29787"/>
                      </a14:backgroundRemoval>
                    </a14:imgEffect>
                  </a14:imgLayer>
                </a14:imgProps>
              </a:ext>
            </a:extLst>
          </a:blip>
          <a:stretch>
            <a:fillRect/>
          </a:stretch>
        </p:blipFill>
        <p:spPr>
          <a:xfrm>
            <a:off x="692311" y="2571828"/>
            <a:ext cx="1234564" cy="1152805"/>
          </a:xfrm>
          <a:prstGeom prst="rect">
            <a:avLst/>
          </a:prstGeom>
        </p:spPr>
      </p:pic>
      <p:pic>
        <p:nvPicPr>
          <p:cNvPr id="5" name="Picture 2" descr="What is a Kahoot Quiz and how does it work? — Hyett Education">
            <a:hlinkClick r:id="rId7"/>
            <a:extLst>
              <a:ext uri="{FF2B5EF4-FFF2-40B4-BE49-F238E27FC236}">
                <a16:creationId xmlns:a16="http://schemas.microsoft.com/office/drawing/2014/main" id="{EC769A81-2E76-4B98-BFC6-E69DD355E47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233832" y="4355025"/>
            <a:ext cx="1418781" cy="79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New Look; Same Menti - Mentimeter">
            <a:hlinkClick r:id="rId9"/>
            <a:extLst>
              <a:ext uri="{FF2B5EF4-FFF2-40B4-BE49-F238E27FC236}">
                <a16:creationId xmlns:a16="http://schemas.microsoft.com/office/drawing/2014/main" id="{58466CEF-31A3-5AF7-2EF1-5BD885567D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2699" y="4230583"/>
            <a:ext cx="2617089" cy="1004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Slido">
            <a:hlinkClick r:id="rId11"/>
            <a:extLst>
              <a:ext uri="{FF2B5EF4-FFF2-40B4-BE49-F238E27FC236}">
                <a16:creationId xmlns:a16="http://schemas.microsoft.com/office/drawing/2014/main" id="{17BA414A-6B3B-989E-1C7A-D1E413570E1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8510" b="28368"/>
          <a:stretch/>
        </p:blipFill>
        <p:spPr bwMode="auto">
          <a:xfrm>
            <a:off x="7456728" y="4424377"/>
            <a:ext cx="1400228" cy="601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Google Shape;128;p3">
            <a:extLst>
              <a:ext uri="{FF2B5EF4-FFF2-40B4-BE49-F238E27FC236}">
                <a16:creationId xmlns:a16="http://schemas.microsoft.com/office/drawing/2014/main" id="{9038B2F8-3A73-672B-5CCD-FF8C43EBBC00}"/>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4780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err="1">
                <a:solidFill>
                  <a:srgbClr val="033C5B"/>
                </a:solidFill>
                <a:effectLst/>
                <a:latin typeface="Arial" panose="020B0604020202020204" pitchFamily="34" charset="0"/>
              </a:rPr>
              <a:t>Οργάνωση </a:t>
            </a:r>
            <a:r>
              <a:rPr lang="en-US" sz="4800" b="1" i="0" u="none" strike="noStrike" dirty="0">
                <a:solidFill>
                  <a:srgbClr val="033C5B"/>
                </a:solidFill>
                <a:effectLst/>
                <a:latin typeface="Arial" panose="020B0604020202020204" pitchFamily="34" charset="0"/>
              </a:rPr>
              <a:t>περιεχομένου με το </a:t>
            </a:r>
            <a:r>
              <a:rPr lang="en-US" sz="4800" b="1" dirty="0">
                <a:solidFill>
                  <a:srgbClr val="033C5B"/>
                </a:solidFill>
                <a:latin typeface="Arial" panose="020B0604020202020204" pitchFamily="34" charset="0"/>
              </a:rPr>
              <a:t>LMS</a:t>
            </a:r>
            <a:endParaRPr lang="en-US" sz="4666" b="1" spc="-46" dirty="0">
              <a:solidFill>
                <a:srgbClr val="033C5B"/>
              </a:solidFill>
              <a:latin typeface="HK Grotesk Bold"/>
            </a:endParaRPr>
          </a:p>
        </p:txBody>
      </p:sp>
      <p:pic>
        <p:nvPicPr>
          <p:cNvPr id="6" name="Picture 5" descr="A computer with a paper on it&#10;&#10;Description automatically generated">
            <a:extLst>
              <a:ext uri="{FF2B5EF4-FFF2-40B4-BE49-F238E27FC236}">
                <a16:creationId xmlns:a16="http://schemas.microsoft.com/office/drawing/2014/main" id="{C6B50EE8-BAED-3612-ECDF-2354ACD3D86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6364" l="9167" r="90000">
                        <a14:foregroundMark x1="9167" y1="34545" x2="9167" y2="34545"/>
                        <a14:foregroundMark x1="83333" y1="84545" x2="83333" y2="84545"/>
                        <a14:foregroundMark x1="73333" y1="91818" x2="73333" y2="91818"/>
                        <a14:foregroundMark x1="23333" y1="91818" x2="23333" y2="91818"/>
                        <a14:foregroundMark x1="57500" y1="96364" x2="57500" y2="96364"/>
                      </a14:backgroundRemoval>
                    </a14:imgEffect>
                  </a14:imgLayer>
                </a14:imgProps>
              </a:ext>
            </a:extLst>
          </a:blip>
          <a:stretch>
            <a:fillRect/>
          </a:stretch>
        </p:blipFill>
        <p:spPr>
          <a:xfrm>
            <a:off x="529238" y="1670874"/>
            <a:ext cx="1327539" cy="1216912"/>
          </a:xfrm>
          <a:prstGeom prst="rect">
            <a:avLst/>
          </a:prstGeom>
        </p:spPr>
      </p:pic>
      <p:graphicFrame>
        <p:nvGraphicFramePr>
          <p:cNvPr id="19" name="TextBox 16">
            <a:extLst>
              <a:ext uri="{FF2B5EF4-FFF2-40B4-BE49-F238E27FC236}">
                <a16:creationId xmlns:a16="http://schemas.microsoft.com/office/drawing/2014/main" id="{97A53D85-D28B-B01E-F62E-5DE4FF2120B7}"/>
              </a:ext>
            </a:extLst>
          </p:cNvPr>
          <p:cNvGraphicFramePr/>
          <p:nvPr>
            <p:extLst>
              <p:ext uri="{D42A27DB-BD31-4B8C-83A1-F6EECF244321}">
                <p14:modId xmlns:p14="http://schemas.microsoft.com/office/powerpoint/2010/main" val="1537014201"/>
              </p:ext>
            </p:extLst>
          </p:nvPr>
        </p:nvGraphicFramePr>
        <p:xfrm>
          <a:off x="1921039" y="1810325"/>
          <a:ext cx="7768393"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1" name="Picture 3">
            <a:hlinkClick r:id="rId12"/>
            <a:extLst>
              <a:ext uri="{FF2B5EF4-FFF2-40B4-BE49-F238E27FC236}">
                <a16:creationId xmlns:a16="http://schemas.microsoft.com/office/drawing/2014/main" id="{388F8B8A-41AB-5A1C-4872-FE695A6F47B9}"/>
              </a:ext>
            </a:extLst>
          </p:cNvPr>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l="24419" t="481" r="20514" b="4179"/>
          <a:stretch/>
        </p:blipFill>
        <p:spPr bwMode="auto">
          <a:xfrm>
            <a:off x="4153270" y="4807274"/>
            <a:ext cx="938815" cy="91884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Learning Management System - Moodle LMS - Best LMS Platform">
            <a:hlinkClick r:id="rId14"/>
            <a:extLst>
              <a:ext uri="{FF2B5EF4-FFF2-40B4-BE49-F238E27FC236}">
                <a16:creationId xmlns:a16="http://schemas.microsoft.com/office/drawing/2014/main" id="{26CF497A-B496-58D8-19D7-97F107931BA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3710" t="31875" r="10173" b="25562"/>
          <a:stretch/>
        </p:blipFill>
        <p:spPr bwMode="auto">
          <a:xfrm>
            <a:off x="5459542" y="5001775"/>
            <a:ext cx="1639416" cy="609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Google Shape;128;p3">
            <a:extLst>
              <a:ext uri="{FF2B5EF4-FFF2-40B4-BE49-F238E27FC236}">
                <a16:creationId xmlns:a16="http://schemas.microsoft.com/office/drawing/2014/main" id="{D1E62887-5D45-3118-D12B-4360E4CD2E06}"/>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7943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10272542" cy="677108"/>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Ενεργητική μάθηση με τεχνολογία</a:t>
            </a:r>
            <a:endParaRPr lang="en-US" sz="4400" b="1" dirty="0">
              <a:effectLst/>
            </a:endParaRPr>
          </a:p>
        </p:txBody>
      </p:sp>
      <p:pic>
        <p:nvPicPr>
          <p:cNvPr id="6" name="Picture 5">
            <a:extLst>
              <a:ext uri="{FF2B5EF4-FFF2-40B4-BE49-F238E27FC236}">
                <a16:creationId xmlns:a16="http://schemas.microsoft.com/office/drawing/2014/main" id="{4264A344-4996-BA2E-4CCB-5E41F751B6F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667" l="4321" r="90123">
                        <a14:foregroundMark x1="34568" y1="12000" x2="34568" y2="12000"/>
                        <a14:foregroundMark x1="11728" y1="68667" x2="11728" y2="68667"/>
                        <a14:foregroundMark x1="37037" y1="93333" x2="37037" y2="93333"/>
                        <a14:foregroundMark x1="4938" y1="56000" x2="4938" y2="56000"/>
                        <a14:foregroundMark x1="29012" y1="20667" x2="29012" y2="20667"/>
                        <a14:foregroundMark x1="24691" y1="30000" x2="24691" y2="30000"/>
                        <a14:foregroundMark x1="27778" y1="45333" x2="27778" y2="45333"/>
                        <a14:foregroundMark x1="39506" y1="18667" x2="39506" y2="18667"/>
                        <a14:foregroundMark x1="50000" y1="21333" x2="50000" y2="21333"/>
                        <a14:foregroundMark x1="53704" y1="30667" x2="53704" y2="30667"/>
                        <a14:foregroundMark x1="90123" y1="46000" x2="90123" y2="46000"/>
                      </a14:backgroundRemoval>
                    </a14:imgEffect>
                  </a14:imgLayer>
                </a14:imgProps>
              </a:ext>
            </a:extLst>
          </a:blip>
          <a:stretch>
            <a:fillRect/>
          </a:stretch>
        </p:blipFill>
        <p:spPr>
          <a:xfrm>
            <a:off x="339018" y="1215134"/>
            <a:ext cx="1209504" cy="1119911"/>
          </a:xfrm>
          <a:prstGeom prst="rect">
            <a:avLst/>
          </a:prstGeom>
        </p:spPr>
      </p:pic>
      <p:graphicFrame>
        <p:nvGraphicFramePr>
          <p:cNvPr id="19" name="Diagram 18">
            <a:extLst>
              <a:ext uri="{FF2B5EF4-FFF2-40B4-BE49-F238E27FC236}">
                <a16:creationId xmlns:a16="http://schemas.microsoft.com/office/drawing/2014/main" id="{5477EEBF-486F-3338-4ABA-CD665BF70CA5}"/>
              </a:ext>
            </a:extLst>
          </p:cNvPr>
          <p:cNvGraphicFramePr/>
          <p:nvPr>
            <p:extLst>
              <p:ext uri="{D42A27DB-BD31-4B8C-83A1-F6EECF244321}">
                <p14:modId xmlns:p14="http://schemas.microsoft.com/office/powerpoint/2010/main" val="3427844160"/>
              </p:ext>
            </p:extLst>
          </p:nvPr>
        </p:nvGraphicFramePr>
        <p:xfrm>
          <a:off x="301586" y="3832003"/>
          <a:ext cx="5060775" cy="20621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82C060AA-331A-53BA-296E-4764896CC371}"/>
              </a:ext>
            </a:extLst>
          </p:cNvPr>
          <p:cNvSpPr txBox="1"/>
          <p:nvPr/>
        </p:nvSpPr>
        <p:spPr>
          <a:xfrm>
            <a:off x="1572664" y="1286262"/>
            <a:ext cx="8892136" cy="1569660"/>
          </a:xfrm>
          <a:prstGeom prst="rect">
            <a:avLst/>
          </a:prstGeom>
          <a:noFill/>
        </p:spPr>
        <p:txBody>
          <a:bodyPr wrap="square">
            <a:spAutoFit/>
          </a:bodyPr>
          <a:lstStyle/>
          <a:p>
            <a:pPr algn="just" rtl="0">
              <a:spcBef>
                <a:spcPts val="0"/>
              </a:spcBef>
              <a:spcAft>
                <a:spcPts val="0"/>
              </a:spcAft>
            </a:pPr>
            <a:r>
              <a:rPr lang="en-GB" sz="1600" b="1" i="0" u="none" strike="noStrike" dirty="0">
                <a:solidFill>
                  <a:srgbClr val="121212"/>
                </a:solidFill>
                <a:effectLst/>
                <a:latin typeface="Arial" panose="020B0604020202020204" pitchFamily="34" charset="0"/>
              </a:rPr>
              <a:t>Η ενσωμάτωση της τεχνολογίας </a:t>
            </a:r>
            <a:r>
              <a:rPr lang="en-GB" sz="1600" i="0" u="none" strike="noStrike" dirty="0">
                <a:solidFill>
                  <a:srgbClr val="121212"/>
                </a:solidFill>
                <a:effectLst/>
                <a:latin typeface="Arial" panose="020B0604020202020204" pitchFamily="34" charset="0"/>
              </a:rPr>
              <a:t>στην </a:t>
            </a:r>
            <a:r>
              <a:rPr lang="en-GB" sz="1600" b="1" i="0" u="none" strike="noStrike" dirty="0">
                <a:solidFill>
                  <a:srgbClr val="121212"/>
                </a:solidFill>
                <a:effectLst/>
                <a:latin typeface="Arial" panose="020B0604020202020204" pitchFamily="34" charset="0"/>
              </a:rPr>
              <a:t>ενεργητική μάθηση μεταμορφώνει την επαγγελματική εκπαίδευση και κατάρτιση (ΕΕΚ</a:t>
            </a:r>
            <a:r>
              <a:rPr lang="en-GB" sz="1600" i="0" u="none" strike="noStrike" dirty="0">
                <a:solidFill>
                  <a:srgbClr val="121212"/>
                </a:solidFill>
                <a:effectLst/>
                <a:latin typeface="Arial" panose="020B0604020202020204" pitchFamily="34" charset="0"/>
              </a:rPr>
              <a:t>), επιτρέποντας στους μαθητές να συμμετέχουν σε </a:t>
            </a:r>
            <a:r>
              <a:rPr lang="en-GB" sz="1600" b="1" i="0" u="none" strike="noStrike" dirty="0">
                <a:solidFill>
                  <a:srgbClr val="121212"/>
                </a:solidFill>
                <a:effectLst/>
                <a:latin typeface="Arial" panose="020B0604020202020204" pitchFamily="34" charset="0"/>
              </a:rPr>
              <a:t>πρακτικές εμπειρίες </a:t>
            </a:r>
            <a:r>
              <a:rPr lang="en-GB" sz="1600" i="0" u="none" strike="noStrike" dirty="0">
                <a:solidFill>
                  <a:srgbClr val="121212"/>
                </a:solidFill>
                <a:effectLst/>
                <a:latin typeface="Arial" panose="020B0604020202020204" pitchFamily="34" charset="0"/>
              </a:rPr>
              <a:t>που τους προετοιμάζουν για </a:t>
            </a:r>
            <a:r>
              <a:rPr lang="en-GB" sz="1600" b="1" i="0" u="none" strike="noStrike" dirty="0">
                <a:solidFill>
                  <a:srgbClr val="121212"/>
                </a:solidFill>
                <a:effectLst/>
                <a:latin typeface="Arial" panose="020B0604020202020204" pitchFamily="34" charset="0"/>
              </a:rPr>
              <a:t>καθήκοντα του πραγματικού κόσμου</a:t>
            </a:r>
            <a:r>
              <a:rPr lang="en-GB" sz="1600" i="0" u="none" strike="noStrike" dirty="0">
                <a:solidFill>
                  <a:srgbClr val="121212"/>
                </a:solidFill>
                <a:effectLst/>
                <a:latin typeface="Arial" panose="020B0604020202020204" pitchFamily="34" charset="0"/>
              </a:rPr>
              <a:t>. Από εικονικές προσομοιώσεις έως εργαλεία συνεργατικού σχεδιασμού, η τεχνολογία επιτρέπει στους μαθητές να εξασκούν δεξιότητες, να επιλύουν προβλήματα και να συνεργάζονται σε περιβάλλοντα που αντικατοπτρίζουν τους μελλοντικούς χώρους εργασίας τους. Η προσέγγιση αυτή όχι μόνο ενισχύει τη δέσμευση αλλά και την αυτοπεποίθηση και την ικανότητα σε μια σειρά από επαγγελματικούς τομείς.</a:t>
            </a:r>
            <a:endParaRPr lang="en-US" sz="1600" dirty="0">
              <a:effectLst/>
            </a:endParaRPr>
          </a:p>
        </p:txBody>
      </p:sp>
      <p:graphicFrame>
        <p:nvGraphicFramePr>
          <p:cNvPr id="20" name="Diagram 19">
            <a:extLst>
              <a:ext uri="{FF2B5EF4-FFF2-40B4-BE49-F238E27FC236}">
                <a16:creationId xmlns:a16="http://schemas.microsoft.com/office/drawing/2014/main" id="{6D492B02-0122-70CB-A44E-C0733D074756}"/>
              </a:ext>
            </a:extLst>
          </p:cNvPr>
          <p:cNvGraphicFramePr/>
          <p:nvPr>
            <p:extLst>
              <p:ext uri="{D42A27DB-BD31-4B8C-83A1-F6EECF244321}">
                <p14:modId xmlns:p14="http://schemas.microsoft.com/office/powerpoint/2010/main" val="3165159858"/>
              </p:ext>
            </p:extLst>
          </p:nvPr>
        </p:nvGraphicFramePr>
        <p:xfrm>
          <a:off x="5734084" y="3971031"/>
          <a:ext cx="5467585" cy="18774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TextBox 17">
            <a:extLst>
              <a:ext uri="{FF2B5EF4-FFF2-40B4-BE49-F238E27FC236}">
                <a16:creationId xmlns:a16="http://schemas.microsoft.com/office/drawing/2014/main" id="{E8515C0F-9FF9-2E50-E3BD-CBB5CBB233BE}"/>
              </a:ext>
            </a:extLst>
          </p:cNvPr>
          <p:cNvSpPr txBox="1"/>
          <p:nvPr/>
        </p:nvSpPr>
        <p:spPr>
          <a:xfrm>
            <a:off x="301586" y="3444081"/>
            <a:ext cx="8892136" cy="369332"/>
          </a:xfrm>
          <a:prstGeom prst="rect">
            <a:avLst/>
          </a:prstGeom>
          <a:noFill/>
        </p:spPr>
        <p:txBody>
          <a:bodyPr wrap="square">
            <a:spAutoFit/>
          </a:bodyPr>
          <a:lstStyle/>
          <a:p>
            <a:pPr algn="just" rtl="0">
              <a:spcBef>
                <a:spcPts val="0"/>
              </a:spcBef>
              <a:spcAft>
                <a:spcPts val="0"/>
              </a:spcAft>
            </a:pPr>
            <a:r>
              <a:rPr lang="en-GB" b="1" i="1" dirty="0">
                <a:solidFill>
                  <a:srgbClr val="121212"/>
                </a:solidFill>
                <a:latin typeface="Arial" panose="020B0604020202020204" pitchFamily="34" charset="0"/>
              </a:rPr>
              <a:t>Για παράδειγμα:</a:t>
            </a:r>
            <a:endParaRPr lang="en-US" i="1" dirty="0">
              <a:effectLst/>
            </a:endParaRPr>
          </a:p>
        </p:txBody>
      </p:sp>
      <p:sp>
        <p:nvSpPr>
          <p:cNvPr id="5" name="Google Shape;128;p3">
            <a:extLst>
              <a:ext uri="{FF2B5EF4-FFF2-40B4-BE49-F238E27FC236}">
                <a16:creationId xmlns:a16="http://schemas.microsoft.com/office/drawing/2014/main" id="{1A7DC7E3-C1C0-082E-EE52-028C74077EE2}"/>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2308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44CD2BD-E925-DCF6-173C-C588273417F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A4370B1-D233-3699-8F6F-9D05724E7385}"/>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72765C6E-1B45-F069-173F-6C667D8AE916}"/>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E734170-4E9B-4A74-ECC2-8E22CD7167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a:extLst>
              <a:ext uri="{FF2B5EF4-FFF2-40B4-BE49-F238E27FC236}">
                <a16:creationId xmlns:a16="http://schemas.microsoft.com/office/drawing/2014/main" id="{5365A1F5-3979-363B-2836-DFB1C3B06C6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BB05C80A-1755-EC6E-38A5-BF798878B891}"/>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B60AA899-C7A8-E874-08BB-411606F851D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F2C114C1-0E3A-22A9-CE9A-767848F0F7D1}"/>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95D62400-8B27-8B8A-0AF2-B37F7B564229}"/>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93EB816D-0249-A5CF-0E98-E94018CEE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02928CB1-3FFF-1223-698A-B5A6E9A64752}"/>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Ενεργητική μάθηση με τεχνολογία</a:t>
            </a:r>
            <a:endParaRPr lang="en-US" sz="4800" b="1" dirty="0">
              <a:effectLst/>
            </a:endParaRPr>
          </a:p>
        </p:txBody>
      </p:sp>
      <p:graphicFrame>
        <p:nvGraphicFramePr>
          <p:cNvPr id="20" name="Diagram 19">
            <a:extLst>
              <a:ext uri="{FF2B5EF4-FFF2-40B4-BE49-F238E27FC236}">
                <a16:creationId xmlns:a16="http://schemas.microsoft.com/office/drawing/2014/main" id="{4967C4A5-A381-0814-5269-45D8E934E381}"/>
              </a:ext>
            </a:extLst>
          </p:cNvPr>
          <p:cNvGraphicFramePr/>
          <p:nvPr>
            <p:extLst>
              <p:ext uri="{D42A27DB-BD31-4B8C-83A1-F6EECF244321}">
                <p14:modId xmlns:p14="http://schemas.microsoft.com/office/powerpoint/2010/main" val="1453792112"/>
              </p:ext>
            </p:extLst>
          </p:nvPr>
        </p:nvGraphicFramePr>
        <p:xfrm>
          <a:off x="5390528" y="3378766"/>
          <a:ext cx="5467585" cy="1877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a:extLst>
              <a:ext uri="{FF2B5EF4-FFF2-40B4-BE49-F238E27FC236}">
                <a16:creationId xmlns:a16="http://schemas.microsoft.com/office/drawing/2014/main" id="{212A997C-7E13-AEB5-F63F-F5B877222EAE}"/>
              </a:ext>
            </a:extLst>
          </p:cNvPr>
          <p:cNvSpPr txBox="1"/>
          <p:nvPr/>
        </p:nvSpPr>
        <p:spPr>
          <a:xfrm>
            <a:off x="511245" y="2221289"/>
            <a:ext cx="8892136" cy="369332"/>
          </a:xfrm>
          <a:prstGeom prst="rect">
            <a:avLst/>
          </a:prstGeom>
          <a:noFill/>
        </p:spPr>
        <p:txBody>
          <a:bodyPr wrap="square">
            <a:spAutoFit/>
          </a:bodyPr>
          <a:lstStyle/>
          <a:p>
            <a:pPr algn="just" rtl="0">
              <a:spcBef>
                <a:spcPts val="0"/>
              </a:spcBef>
              <a:spcAft>
                <a:spcPts val="0"/>
              </a:spcAft>
            </a:pPr>
            <a:r>
              <a:rPr lang="en-GB" b="1" i="1" dirty="0">
                <a:solidFill>
                  <a:srgbClr val="121212"/>
                </a:solidFill>
                <a:latin typeface="Arial" panose="020B0604020202020204" pitchFamily="34" charset="0"/>
              </a:rPr>
              <a:t>Για παράδειγμα:</a:t>
            </a:r>
            <a:endParaRPr lang="en-US" i="1" dirty="0">
              <a:effectLst/>
            </a:endParaRPr>
          </a:p>
        </p:txBody>
      </p:sp>
      <p:graphicFrame>
        <p:nvGraphicFramePr>
          <p:cNvPr id="17" name="Diagram 16">
            <a:extLst>
              <a:ext uri="{FF2B5EF4-FFF2-40B4-BE49-F238E27FC236}">
                <a16:creationId xmlns:a16="http://schemas.microsoft.com/office/drawing/2014/main" id="{0E62FEDB-6A5C-7F31-38F7-EE466367C7B8}"/>
              </a:ext>
            </a:extLst>
          </p:cNvPr>
          <p:cNvGraphicFramePr/>
          <p:nvPr>
            <p:extLst>
              <p:ext uri="{D42A27DB-BD31-4B8C-83A1-F6EECF244321}">
                <p14:modId xmlns:p14="http://schemas.microsoft.com/office/powerpoint/2010/main" val="138478998"/>
              </p:ext>
            </p:extLst>
          </p:nvPr>
        </p:nvGraphicFramePr>
        <p:xfrm>
          <a:off x="77229" y="2715821"/>
          <a:ext cx="5060775" cy="20621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Google Shape;128;p3">
            <a:extLst>
              <a:ext uri="{FF2B5EF4-FFF2-40B4-BE49-F238E27FC236}">
                <a16:creationId xmlns:a16="http://schemas.microsoft.com/office/drawing/2014/main" id="{57B5F317-8493-9D84-69EF-0CCBA619A795}"/>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2705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dirty="0">
                <a:solidFill>
                  <a:srgbClr val="033C5B"/>
                </a:solidFill>
                <a:latin typeface="Arial" panose="020B0604020202020204" pitchFamily="34" charset="0"/>
              </a:rPr>
              <a:t>Δραστηριότητες μετά την τάξη </a:t>
            </a:r>
            <a:r>
              <a:rPr lang="en-US" sz="4800" b="1" i="0" u="none" strike="noStrike" dirty="0">
                <a:solidFill>
                  <a:srgbClr val="033C5B"/>
                </a:solidFill>
                <a:effectLst/>
                <a:latin typeface="Arial" panose="020B0604020202020204" pitchFamily="34" charset="0"/>
              </a:rPr>
              <a:t>Εργαλεία</a:t>
            </a:r>
            <a:endParaRPr lang="en-US" sz="4666" b="1" spc="-46" dirty="0">
              <a:solidFill>
                <a:srgbClr val="033C5B"/>
              </a:solidFill>
              <a:latin typeface="HK Grotesk Bold"/>
            </a:endParaRPr>
          </a:p>
        </p:txBody>
      </p:sp>
      <p:pic>
        <p:nvPicPr>
          <p:cNvPr id="6" name="Picture 5">
            <a:extLst>
              <a:ext uri="{FF2B5EF4-FFF2-40B4-BE49-F238E27FC236}">
                <a16:creationId xmlns:a16="http://schemas.microsoft.com/office/drawing/2014/main" id="{422AD009-1DAA-B05A-802B-0449D582E3E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92" b="96154" l="9845" r="93264">
                        <a14:foregroundMark x1="39378" y1="38462" x2="39378" y2="38462"/>
                        <a14:foregroundMark x1="36788" y1="47436" x2="36788" y2="47436"/>
                        <a14:foregroundMark x1="35751" y1="53846" x2="35751" y2="53846"/>
                        <a14:foregroundMark x1="35751" y1="62179" x2="35751" y2="62179"/>
                        <a14:foregroundMark x1="74093" y1="90385" x2="74093" y2="90385"/>
                        <a14:foregroundMark x1="81347" y1="58333" x2="81347" y2="58333"/>
                        <a14:foregroundMark x1="92746" y1="44872" x2="92746" y2="44872"/>
                        <a14:foregroundMark x1="77720" y1="96154" x2="77720" y2="96154"/>
                        <a14:foregroundMark x1="93264" y1="67949" x2="93264" y2="67949"/>
                      </a14:backgroundRemoval>
                    </a14:imgEffect>
                  </a14:imgLayer>
                </a14:imgProps>
              </a:ext>
            </a:extLst>
          </a:blip>
          <a:stretch>
            <a:fillRect/>
          </a:stretch>
        </p:blipFill>
        <p:spPr>
          <a:xfrm>
            <a:off x="465325" y="1775090"/>
            <a:ext cx="1470787" cy="1188823"/>
          </a:xfrm>
          <a:prstGeom prst="rect">
            <a:avLst/>
          </a:prstGeom>
        </p:spPr>
      </p:pic>
      <p:graphicFrame>
        <p:nvGraphicFramePr>
          <p:cNvPr id="8" name="TextBox 16">
            <a:extLst>
              <a:ext uri="{FF2B5EF4-FFF2-40B4-BE49-F238E27FC236}">
                <a16:creationId xmlns:a16="http://schemas.microsoft.com/office/drawing/2014/main" id="{C274B723-9695-D9BD-DB81-D2F7A48B7672}"/>
              </a:ext>
            </a:extLst>
          </p:cNvPr>
          <p:cNvGraphicFramePr/>
          <p:nvPr>
            <p:extLst>
              <p:ext uri="{D42A27DB-BD31-4B8C-83A1-F6EECF244321}">
                <p14:modId xmlns:p14="http://schemas.microsoft.com/office/powerpoint/2010/main" val="848236311"/>
              </p:ext>
            </p:extLst>
          </p:nvPr>
        </p:nvGraphicFramePr>
        <p:xfrm>
          <a:off x="1936112" y="2212864"/>
          <a:ext cx="8126793"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Google Shape;128;p3">
            <a:extLst>
              <a:ext uri="{FF2B5EF4-FFF2-40B4-BE49-F238E27FC236}">
                <a16:creationId xmlns:a16="http://schemas.microsoft.com/office/drawing/2014/main" id="{1CE576F4-EBBF-C74D-5E02-2A40D266F56A}"/>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6053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Εργαλεία ανατροφοδότησης και αξιολόγησης</a:t>
            </a:r>
            <a:endParaRPr lang="en-US" sz="4800" b="1" dirty="0">
              <a:effectLst/>
            </a:endParaRPr>
          </a:p>
        </p:txBody>
      </p:sp>
      <p:pic>
        <p:nvPicPr>
          <p:cNvPr id="6" name="Picture 5">
            <a:extLst>
              <a:ext uri="{FF2B5EF4-FFF2-40B4-BE49-F238E27FC236}">
                <a16:creationId xmlns:a16="http://schemas.microsoft.com/office/drawing/2014/main" id="{422AD009-1DAA-B05A-802B-0449D582E3E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74" b="94231" l="9845" r="93782">
                        <a14:foregroundMark x1="41451" y1="37821" x2="41451" y2="37821"/>
                        <a14:foregroundMark x1="36788" y1="46795" x2="36788" y2="46795"/>
                        <a14:foregroundMark x1="34715" y1="55128" x2="34715" y2="55128"/>
                        <a14:foregroundMark x1="35751" y1="62821" x2="35751" y2="62821"/>
                        <a14:foregroundMark x1="77720" y1="94231" x2="77720" y2="94231"/>
                        <a14:foregroundMark x1="82902" y1="60256" x2="82902" y2="60256"/>
                        <a14:foregroundMark x1="93782" y1="51282" x2="93782" y2="51282"/>
                      </a14:backgroundRemoval>
                    </a14:imgEffect>
                  </a14:imgLayer>
                </a14:imgProps>
              </a:ext>
            </a:extLst>
          </a:blip>
          <a:stretch>
            <a:fillRect/>
          </a:stretch>
        </p:blipFill>
        <p:spPr>
          <a:xfrm>
            <a:off x="100790" y="1920232"/>
            <a:ext cx="1049027" cy="847918"/>
          </a:xfrm>
          <a:prstGeom prst="rect">
            <a:avLst/>
          </a:prstGeom>
        </p:spPr>
      </p:pic>
      <p:sp>
        <p:nvSpPr>
          <p:cNvPr id="5" name="TextBox 3">
            <a:extLst>
              <a:ext uri="{FF2B5EF4-FFF2-40B4-BE49-F238E27FC236}">
                <a16:creationId xmlns:a16="http://schemas.microsoft.com/office/drawing/2014/main" id="{5C617BE4-9A43-B036-3ED3-5E31C7DD61A3}"/>
              </a:ext>
            </a:extLst>
          </p:cNvPr>
          <p:cNvSpPr txBox="1"/>
          <p:nvPr/>
        </p:nvSpPr>
        <p:spPr>
          <a:xfrm>
            <a:off x="1294971" y="1928833"/>
            <a:ext cx="8630694" cy="1107996"/>
          </a:xfrm>
          <a:prstGeom prst="rect">
            <a:avLst/>
          </a:prstGeom>
        </p:spPr>
        <p:txBody>
          <a:bodyPr wrap="square" lIns="0" tIns="0" rIns="0" bIns="0" rtlCol="0" anchor="t">
            <a:spAutoFit/>
          </a:bodyPr>
          <a:lstStyle/>
          <a:p>
            <a:r>
              <a:rPr lang="el-GR" dirty="0"/>
              <a:t>Η ανατροφοδότηση και η αξιολόγηση έχουν ζωτικό ρόλο στην ανεστραμμένη μάθηση καθώς προσφέρουν γρήγορες πληροφορίες για το πώς τα πάνε οι μαθητές, ενθαρρύνουν τη συνεχή ανάπτυξη και βοηθούν τους μαθητές να αποκτήσουν αυτοπεποίθηση καθώς μαθαίνουν με το δικό τους ρυθμό.</a:t>
            </a:r>
          </a:p>
        </p:txBody>
      </p:sp>
      <p:sp>
        <p:nvSpPr>
          <p:cNvPr id="15" name="Rectangle 14"/>
          <p:cNvSpPr/>
          <p:nvPr/>
        </p:nvSpPr>
        <p:spPr>
          <a:xfrm>
            <a:off x="510597" y="3160442"/>
            <a:ext cx="4606151" cy="3693319"/>
          </a:xfrm>
          <a:prstGeom prst="rect">
            <a:avLst/>
          </a:prstGeom>
        </p:spPr>
        <p:txBody>
          <a:bodyPr wrap="square">
            <a:spAutoFit/>
          </a:bodyPr>
          <a:lstStyle/>
          <a:p>
            <a:r>
              <a:rPr lang="el-GR" b="1" dirty="0"/>
              <a:t>Για να συγκεντρώσετε Ανατροφοδότηση θα μπορούσατε να χρησιμοποιήσετε:</a:t>
            </a:r>
            <a:br>
              <a:rPr lang="el-GR" dirty="0"/>
            </a:br>
            <a:endParaRPr lang="el-GR" dirty="0"/>
          </a:p>
          <a:p>
            <a:pPr marL="285750" indent="-285750">
              <a:buFont typeface="Arial" panose="020B0604020202020204" pitchFamily="34" charset="0"/>
              <a:buChar char="•"/>
            </a:pPr>
            <a:r>
              <a:rPr lang="el-GR" dirty="0"/>
              <a:t>Ψηφιακές δημοσκοπήσεις και έρευνες (όπως το </a:t>
            </a:r>
            <a:r>
              <a:rPr lang="el-GR" dirty="0" err="1"/>
              <a:t>Mentimeter</a:t>
            </a:r>
            <a:r>
              <a:rPr lang="el-GR" dirty="0"/>
              <a:t> ή το </a:t>
            </a:r>
            <a:r>
              <a:rPr lang="el-GR" dirty="0" err="1"/>
              <a:t>Google</a:t>
            </a:r>
            <a:r>
              <a:rPr lang="el-GR" dirty="0"/>
              <a:t> </a:t>
            </a:r>
            <a:r>
              <a:rPr lang="el-GR" dirty="0" err="1"/>
              <a:t>Forms</a:t>
            </a:r>
            <a:r>
              <a:rPr lang="el-GR" dirty="0"/>
              <a:t>)</a:t>
            </a:r>
          </a:p>
          <a:p>
            <a:pPr marL="285750" indent="-285750">
              <a:buFont typeface="Arial" panose="020B0604020202020204" pitchFamily="34" charset="0"/>
              <a:buChar char="•"/>
            </a:pPr>
            <a:r>
              <a:rPr lang="el-GR" dirty="0"/>
              <a:t>Πλατφόρμες συζήτησης (όπως το </a:t>
            </a:r>
            <a:r>
              <a:rPr lang="el-GR" dirty="0" err="1"/>
              <a:t>Padlet</a:t>
            </a:r>
            <a:r>
              <a:rPr lang="el-GR" dirty="0"/>
              <a:t> ή το </a:t>
            </a:r>
            <a:r>
              <a:rPr lang="el-GR" dirty="0" err="1"/>
              <a:t>Flipgrid</a:t>
            </a:r>
            <a:r>
              <a:rPr lang="el-GR" dirty="0"/>
              <a:t>)</a:t>
            </a:r>
          </a:p>
          <a:p>
            <a:pPr marL="285750" indent="-285750">
              <a:buFont typeface="Arial" panose="020B0604020202020204" pitchFamily="34" charset="0"/>
              <a:buChar char="•"/>
            </a:pPr>
            <a:r>
              <a:rPr lang="el-GR" dirty="0"/>
              <a:t>Βίντεο κουίζ (όπως το </a:t>
            </a:r>
            <a:r>
              <a:rPr lang="el-GR" dirty="0" err="1"/>
              <a:t>Edpuzzle</a:t>
            </a:r>
            <a:r>
              <a:rPr lang="el-GR" dirty="0"/>
              <a:t> ή το </a:t>
            </a:r>
            <a:r>
              <a:rPr lang="el-GR" dirty="0" err="1"/>
              <a:t>PlayPosit</a:t>
            </a:r>
            <a:r>
              <a:rPr lang="el-GR" dirty="0"/>
              <a:t>)</a:t>
            </a:r>
            <a:br>
              <a:rPr lang="el-GR" dirty="0"/>
            </a:br>
            <a:endParaRPr lang="el-GR" dirty="0"/>
          </a:p>
          <a:p>
            <a:br>
              <a:rPr lang="en-US" dirty="0"/>
            </a:br>
            <a:br>
              <a:rPr lang="en-US" dirty="0"/>
            </a:br>
            <a:endParaRPr lang="en-US" dirty="0"/>
          </a:p>
        </p:txBody>
      </p:sp>
      <p:sp>
        <p:nvSpPr>
          <p:cNvPr id="19" name="Rectangle 18"/>
          <p:cNvSpPr/>
          <p:nvPr/>
        </p:nvSpPr>
        <p:spPr>
          <a:xfrm>
            <a:off x="5197402" y="3160442"/>
            <a:ext cx="4926049" cy="3970318"/>
          </a:xfrm>
          <a:prstGeom prst="rect">
            <a:avLst/>
          </a:prstGeom>
        </p:spPr>
        <p:txBody>
          <a:bodyPr wrap="square">
            <a:spAutoFit/>
          </a:bodyPr>
          <a:lstStyle/>
          <a:p>
            <a:r>
              <a:rPr lang="el-GR" b="1" dirty="0"/>
              <a:t>Για την αξιολόγηση θα μπορούσατε να χρησιμοποιήσετε:</a:t>
            </a:r>
            <a:br>
              <a:rPr lang="el-GR" dirty="0"/>
            </a:br>
            <a:endParaRPr lang="el-GR" dirty="0"/>
          </a:p>
          <a:p>
            <a:pPr marL="285750" indent="-285750">
              <a:buFont typeface="Arial" panose="020B0604020202020204" pitchFamily="34" charset="0"/>
              <a:buChar char="•"/>
            </a:pPr>
            <a:r>
              <a:rPr lang="el-GR" dirty="0"/>
              <a:t>Διαμορφωτικές Αξιολογήσεις (όπως το </a:t>
            </a:r>
            <a:r>
              <a:rPr lang="el-GR" dirty="0" err="1"/>
              <a:t>Kahoot</a:t>
            </a:r>
            <a:r>
              <a:rPr lang="el-GR" dirty="0"/>
              <a:t>! ή το </a:t>
            </a:r>
            <a:r>
              <a:rPr lang="el-GR" dirty="0" err="1"/>
              <a:t>Quizizz</a:t>
            </a:r>
            <a:r>
              <a:rPr lang="el-GR" dirty="0"/>
              <a:t>)</a:t>
            </a:r>
          </a:p>
          <a:p>
            <a:pPr marL="285750" indent="-285750">
              <a:buFont typeface="Arial" panose="020B0604020202020204" pitchFamily="34" charset="0"/>
              <a:buChar char="•"/>
            </a:pPr>
            <a:r>
              <a:rPr lang="el-GR" dirty="0"/>
              <a:t>Συστήματα διαχείρισης μάθησης (LMS) (όπως το </a:t>
            </a:r>
            <a:r>
              <a:rPr lang="el-GR" dirty="0" err="1"/>
              <a:t>Canvas</a:t>
            </a:r>
            <a:r>
              <a:rPr lang="el-GR" dirty="0"/>
              <a:t> ή το </a:t>
            </a:r>
            <a:r>
              <a:rPr lang="el-GR" dirty="0" err="1"/>
              <a:t>Moodle</a:t>
            </a:r>
            <a:r>
              <a:rPr lang="el-GR" dirty="0"/>
              <a:t>)</a:t>
            </a:r>
          </a:p>
          <a:p>
            <a:pPr marL="285750" indent="-285750">
              <a:buFont typeface="Arial" panose="020B0604020202020204" pitchFamily="34" charset="0"/>
              <a:buChar char="•"/>
            </a:pPr>
            <a:r>
              <a:rPr lang="el-GR" dirty="0"/>
              <a:t>Εργαλεία </a:t>
            </a:r>
            <a:r>
              <a:rPr lang="el-GR" dirty="0" err="1"/>
              <a:t>αυτοαξιολόγησης</a:t>
            </a:r>
            <a:r>
              <a:rPr lang="el-GR" dirty="0"/>
              <a:t> (όπως τα </a:t>
            </a:r>
            <a:r>
              <a:rPr lang="el-GR" dirty="0" err="1"/>
              <a:t>Google</a:t>
            </a:r>
            <a:r>
              <a:rPr lang="el-GR" dirty="0"/>
              <a:t> </a:t>
            </a:r>
            <a:r>
              <a:rPr lang="el-GR" dirty="0" err="1"/>
              <a:t>Forms</a:t>
            </a:r>
            <a:r>
              <a:rPr lang="el-GR" dirty="0"/>
              <a:t> ή τα </a:t>
            </a:r>
            <a:r>
              <a:rPr lang="el-GR" dirty="0" err="1"/>
              <a:t>Reflection</a:t>
            </a:r>
            <a:r>
              <a:rPr lang="el-GR" dirty="0"/>
              <a:t> </a:t>
            </a:r>
            <a:r>
              <a:rPr lang="el-GR" dirty="0" err="1"/>
              <a:t>Logs</a:t>
            </a:r>
            <a:r>
              <a:rPr lang="el-GR" dirty="0"/>
              <a:t>)</a:t>
            </a:r>
          </a:p>
          <a:p>
            <a:br>
              <a:rPr lang="el-GR" dirty="0"/>
            </a:br>
            <a:endParaRPr lang="el-GR" dirty="0"/>
          </a:p>
          <a:p>
            <a:br>
              <a:rPr lang="en-US" dirty="0"/>
            </a:br>
            <a:br>
              <a:rPr lang="en-US" dirty="0"/>
            </a:br>
            <a:endParaRPr lang="en-US" dirty="0"/>
          </a:p>
        </p:txBody>
      </p:sp>
      <p:sp>
        <p:nvSpPr>
          <p:cNvPr id="8" name="Google Shape;128;p3">
            <a:extLst>
              <a:ext uri="{FF2B5EF4-FFF2-40B4-BE49-F238E27FC236}">
                <a16:creationId xmlns:a16="http://schemas.microsoft.com/office/drawing/2014/main" id="{A48B8069-F5AD-CCBF-4335-420A60D7246E}"/>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2831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5" y="388372"/>
            <a:ext cx="4660190" cy="1477328"/>
          </a:xfrm>
          <a:prstGeom prst="rect">
            <a:avLst/>
          </a:prstGeom>
        </p:spPr>
        <p:txBody>
          <a:bodyPr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Μαθησιακοί στόχοι</a:t>
            </a:r>
            <a:endParaRPr lang="en-US" sz="4666" b="1" spc="-46" dirty="0">
              <a:solidFill>
                <a:srgbClr val="033C5B"/>
              </a:solidFill>
              <a:latin typeface="HK Grotesk" panose="020B0604020202020204" charset="0"/>
            </a:endParaRPr>
          </a:p>
        </p:txBody>
      </p:sp>
      <p:sp>
        <p:nvSpPr>
          <p:cNvPr id="3" name="TextBox 3"/>
          <p:cNvSpPr txBox="1"/>
          <p:nvPr/>
        </p:nvSpPr>
        <p:spPr>
          <a:xfrm>
            <a:off x="63500" y="1999105"/>
            <a:ext cx="6375400" cy="3754874"/>
          </a:xfrm>
          <a:prstGeom prst="rect">
            <a:avLst/>
          </a:prstGeom>
        </p:spPr>
        <p:txBody>
          <a:bodyPr wrap="square" lIns="0" tIns="0" rIns="0" bIns="0" rtlCol="0" anchor="t">
            <a:spAutoFit/>
          </a:bodyPr>
          <a:lstStyle/>
          <a:p>
            <a:pPr marL="201516" lvl="1"/>
            <a:r>
              <a:rPr lang="en-GB" sz="1600" dirty="0">
                <a:solidFill>
                  <a:srgbClr val="121212"/>
                </a:solidFill>
                <a:latin typeface="HK Grotesk Light" panose="020B0604020202020204" charset="0"/>
                <a:cs typeface="Arial" panose="020B0604020202020204" pitchFamily="34" charset="0"/>
              </a:rPr>
              <a:t>Στο τέλος αυτής της ενότητας, οι συμμετέχοντες θα εί</a:t>
            </a:r>
            <a:r>
              <a:rPr lang="el-GR" sz="1600" dirty="0" err="1">
                <a:solidFill>
                  <a:srgbClr val="121212"/>
                </a:solidFill>
                <a:latin typeface="HK Grotesk Light" panose="020B0604020202020204" charset="0"/>
                <a:cs typeface="Arial" panose="020B0604020202020204" pitchFamily="34" charset="0"/>
              </a:rPr>
              <a:t>στε</a:t>
            </a:r>
            <a:r>
              <a:rPr lang="en-GB" sz="1600" dirty="0">
                <a:solidFill>
                  <a:srgbClr val="121212"/>
                </a:solidFill>
                <a:latin typeface="HK Grotesk Light" panose="020B0604020202020204" charset="0"/>
                <a:cs typeface="Arial" panose="020B0604020202020204" pitchFamily="34" charset="0"/>
              </a:rPr>
              <a:t> σε θέση να:</a:t>
            </a:r>
            <a:endParaRPr lang="en-US" sz="1600"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Προσδιορ</a:t>
            </a:r>
            <a:r>
              <a:rPr lang="el-GR" sz="1600" i="0" u="none" strike="noStrike" dirty="0" err="1">
                <a:solidFill>
                  <a:srgbClr val="121212"/>
                </a:solidFill>
                <a:effectLst/>
                <a:latin typeface="HK Grotesk Light" panose="020B0604020202020204" charset="0"/>
                <a:cs typeface="Arial" panose="020B0604020202020204" pitchFamily="34" charset="0"/>
              </a:rPr>
              <a:t>ίσετε</a:t>
            </a:r>
            <a:r>
              <a:rPr lang="el-GR" sz="1600" i="0" u="none" strike="noStrike" dirty="0">
                <a:solidFill>
                  <a:srgbClr val="121212"/>
                </a:solidFill>
                <a:effectLst/>
                <a:latin typeface="HK Grotesk Light" panose="020B0604020202020204" charset="0"/>
                <a:cs typeface="Arial" panose="020B0604020202020204" pitchFamily="34" charset="0"/>
              </a:rPr>
              <a:t> τα</a:t>
            </a:r>
            <a:r>
              <a:rPr lang="en-GB" sz="1600" i="0" u="none" strike="noStrike" dirty="0">
                <a:solidFill>
                  <a:srgbClr val="121212"/>
                </a:solidFill>
                <a:effectLst/>
                <a:latin typeface="HK Grotesk Light" panose="020B0604020202020204" charset="0"/>
                <a:cs typeface="Arial" panose="020B0604020202020204" pitchFamily="34" charset="0"/>
              </a:rPr>
              <a:t> βα</a:t>
            </a:r>
            <a:r>
              <a:rPr lang="en-GB" sz="1600" i="0" u="none" strike="noStrike" dirty="0" err="1">
                <a:solidFill>
                  <a:srgbClr val="121212"/>
                </a:solidFill>
                <a:effectLst/>
                <a:latin typeface="HK Grotesk Light" panose="020B0604020202020204" charset="0"/>
                <a:cs typeface="Arial" panose="020B0604020202020204" pitchFamily="34" charset="0"/>
              </a:rPr>
              <a:t>σικ</a:t>
            </a:r>
            <a:r>
              <a:rPr lang="el-GR" sz="1600" i="0" u="none" strike="noStrike" dirty="0">
                <a:solidFill>
                  <a:srgbClr val="121212"/>
                </a:solidFill>
                <a:effectLst/>
                <a:latin typeface="HK Grotesk Light" panose="020B0604020202020204" charset="0"/>
                <a:cs typeface="Arial" panose="020B0604020202020204" pitchFamily="34" charset="0"/>
              </a:rPr>
              <a:t>ά</a:t>
            </a:r>
            <a:r>
              <a:rPr lang="en-GB"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τεχνολογικ</a:t>
            </a:r>
            <a:r>
              <a:rPr lang="el-GR" sz="1600" i="0" u="none" strike="noStrike" dirty="0">
                <a:solidFill>
                  <a:srgbClr val="121212"/>
                </a:solidFill>
                <a:effectLst/>
                <a:latin typeface="HK Grotesk Light" panose="020B0604020202020204" charset="0"/>
                <a:cs typeface="Arial" panose="020B0604020202020204" pitchFamily="34" charset="0"/>
              </a:rPr>
              <a:t>ά</a:t>
            </a:r>
            <a:r>
              <a:rPr lang="en-GB"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εργ</a:t>
            </a:r>
            <a:r>
              <a:rPr lang="en-GB" sz="1600" i="0" u="none" strike="noStrike" dirty="0">
                <a:solidFill>
                  <a:srgbClr val="121212"/>
                </a:solidFill>
                <a:effectLst/>
                <a:latin typeface="HK Grotesk Light" panose="020B0604020202020204" charset="0"/>
                <a:cs typeface="Arial" panose="020B0604020202020204" pitchFamily="34" charset="0"/>
              </a:rPr>
              <a:t>αλεί</a:t>
            </a:r>
            <a:r>
              <a:rPr lang="el-GR" sz="1600" i="0" u="none" strike="noStrike" dirty="0">
                <a:solidFill>
                  <a:srgbClr val="121212"/>
                </a:solidFill>
                <a:effectLst/>
                <a:latin typeface="HK Grotesk Light" panose="020B0604020202020204" charset="0"/>
                <a:cs typeface="Arial" panose="020B0604020202020204" pitchFamily="34" charset="0"/>
              </a:rPr>
              <a:t>α</a:t>
            </a:r>
            <a:r>
              <a:rPr lang="en-GB" sz="1600" i="0" u="none" strike="noStrike" dirty="0">
                <a:solidFill>
                  <a:srgbClr val="121212"/>
                </a:solidFill>
                <a:effectLst/>
                <a:latin typeface="HK Grotesk Light" panose="020B0604020202020204" charset="0"/>
                <a:cs typeface="Arial" panose="020B0604020202020204" pitchFamily="34" charset="0"/>
              </a:rPr>
              <a:t> για την ανεστραμμένη μάθηση.</a:t>
            </a:r>
          </a:p>
          <a:p>
            <a:pPr marL="742950" lvl="1" indent="-285750" fontAlgn="base">
              <a:buFont typeface="Arial" panose="020B0604020202020204" pitchFamily="34" charset="0"/>
              <a:buChar char="•"/>
            </a:pPr>
            <a:r>
              <a:rPr lang="en-GB" sz="1600" i="0" u="none" strike="noStrike" dirty="0">
                <a:solidFill>
                  <a:srgbClr val="121212"/>
                </a:solidFill>
                <a:effectLst/>
                <a:latin typeface="HK Grotesk Light" panose="020B0604020202020204" charset="0"/>
                <a:cs typeface="Arial" panose="020B0604020202020204" pitchFamily="34" charset="0"/>
              </a:rPr>
              <a:t>Κατα</a:t>
            </a:r>
            <a:r>
              <a:rPr lang="en-GB" sz="1600" i="0" u="none" strike="noStrike" dirty="0" err="1">
                <a:solidFill>
                  <a:srgbClr val="121212"/>
                </a:solidFill>
                <a:effectLst/>
                <a:latin typeface="HK Grotesk Light" panose="020B0604020202020204" charset="0"/>
                <a:cs typeface="Arial" panose="020B0604020202020204" pitchFamily="34" charset="0"/>
              </a:rPr>
              <a:t>νοήσ</a:t>
            </a:r>
            <a:r>
              <a:rPr lang="el-GR" sz="1600" i="0" u="none" strike="noStrike" dirty="0">
                <a:solidFill>
                  <a:srgbClr val="121212"/>
                </a:solidFill>
                <a:effectLst/>
                <a:latin typeface="HK Grotesk Light" panose="020B0604020202020204" charset="0"/>
                <a:cs typeface="Arial" panose="020B0604020202020204" pitchFamily="34" charset="0"/>
              </a:rPr>
              <a:t>ε</a:t>
            </a:r>
            <a:r>
              <a:rPr lang="en-GB" sz="1600" i="0" u="none" strike="noStrike" dirty="0" err="1">
                <a:solidFill>
                  <a:srgbClr val="121212"/>
                </a:solidFill>
                <a:effectLst/>
                <a:latin typeface="HK Grotesk Light" panose="020B0604020202020204" charset="0"/>
                <a:cs typeface="Arial" panose="020B0604020202020204" pitchFamily="34" charset="0"/>
              </a:rPr>
              <a:t>τε</a:t>
            </a:r>
            <a:r>
              <a:rPr lang="en-GB" sz="1600" i="0" u="none" strike="noStrike" dirty="0">
                <a:solidFill>
                  <a:srgbClr val="121212"/>
                </a:solidFill>
                <a:effectLst/>
                <a:latin typeface="HK Grotesk Light" panose="020B0604020202020204" charset="0"/>
                <a:cs typeface="Arial" panose="020B0604020202020204" pitchFamily="34" charset="0"/>
              </a:rPr>
              <a:t> πώς να χρησιμοποιείτε εργαλεία βίντεο για περιεχόμενο πριν από την τάξη.</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Ενσωμ</a:t>
            </a:r>
            <a:r>
              <a:rPr lang="en-GB" sz="1600" i="0" u="none" strike="noStrike" dirty="0">
                <a:solidFill>
                  <a:srgbClr val="121212"/>
                </a:solidFill>
                <a:effectLst/>
                <a:latin typeface="HK Grotesk Light" panose="020B0604020202020204" charset="0"/>
                <a:cs typeface="Arial" panose="020B0604020202020204" pitchFamily="34" charset="0"/>
              </a:rPr>
              <a:t>ατώσ</a:t>
            </a:r>
            <a:r>
              <a:rPr lang="el-GR" sz="1600" i="0" u="none" strike="noStrike" dirty="0">
                <a:solidFill>
                  <a:srgbClr val="121212"/>
                </a:solidFill>
                <a:effectLst/>
                <a:latin typeface="HK Grotesk Light" panose="020B0604020202020204" charset="0"/>
                <a:cs typeface="Arial" panose="020B0604020202020204" pitchFamily="34" charset="0"/>
              </a:rPr>
              <a:t>ε</a:t>
            </a:r>
            <a:r>
              <a:rPr lang="en-GB" sz="1600" i="0" u="none" strike="noStrike" dirty="0" err="1">
                <a:solidFill>
                  <a:srgbClr val="121212"/>
                </a:solidFill>
                <a:effectLst/>
                <a:latin typeface="HK Grotesk Light" panose="020B0604020202020204" charset="0"/>
                <a:cs typeface="Arial" panose="020B0604020202020204" pitchFamily="34" charset="0"/>
              </a:rPr>
              <a:t>τε</a:t>
            </a:r>
            <a:r>
              <a:rPr lang="en-GB" sz="1600" i="0" u="none" strike="noStrike" dirty="0">
                <a:solidFill>
                  <a:srgbClr val="121212"/>
                </a:solidFill>
                <a:effectLst/>
                <a:latin typeface="HK Grotesk Light" panose="020B0604020202020204" charset="0"/>
                <a:cs typeface="Arial" panose="020B0604020202020204" pitchFamily="34" charset="0"/>
              </a:rPr>
              <a:t> διαδραστικά κουίζ για την εμπλοκή των μαθητών.</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Αν</a:t>
            </a:r>
            <a:r>
              <a:rPr lang="en-GB" sz="1600" i="0" u="none" strike="noStrike" dirty="0">
                <a:solidFill>
                  <a:srgbClr val="121212"/>
                </a:solidFill>
                <a:effectLst/>
                <a:latin typeface="HK Grotesk Light" panose="020B0604020202020204" charset="0"/>
                <a:cs typeface="Arial" panose="020B0604020202020204" pitchFamily="34" charset="0"/>
              </a:rPr>
              <a:t>αγνωρ</a:t>
            </a:r>
            <a:r>
              <a:rPr lang="el-GR" sz="1600" i="0" u="none" strike="noStrike" dirty="0" err="1">
                <a:solidFill>
                  <a:srgbClr val="121212"/>
                </a:solidFill>
                <a:effectLst/>
                <a:latin typeface="HK Grotesk Light" panose="020B0604020202020204" charset="0"/>
                <a:cs typeface="Arial" panose="020B0604020202020204" pitchFamily="34" charset="0"/>
              </a:rPr>
              <a:t>ίσετε</a:t>
            </a:r>
            <a:r>
              <a:rPr lang="en-GB" sz="1600" i="0" u="none" strike="noStrike" dirty="0">
                <a:solidFill>
                  <a:srgbClr val="121212"/>
                </a:solidFill>
                <a:effectLst/>
                <a:latin typeface="HK Grotesk Light" panose="020B0604020202020204" charset="0"/>
                <a:cs typeface="Arial" panose="020B0604020202020204" pitchFamily="34" charset="0"/>
              </a:rPr>
              <a:t> το ρόλο των συνεργατικών εργαλείων στη μάθηση.</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Χρησιμο</a:t>
            </a:r>
            <a:r>
              <a:rPr lang="en-GB" sz="1600" i="0" u="none" strike="noStrike" dirty="0">
                <a:solidFill>
                  <a:srgbClr val="121212"/>
                </a:solidFill>
                <a:effectLst/>
                <a:latin typeface="HK Grotesk Light" panose="020B0604020202020204" charset="0"/>
                <a:cs typeface="Arial" panose="020B0604020202020204" pitchFamily="34" charset="0"/>
              </a:rPr>
              <a:t>ποιήσ</a:t>
            </a:r>
            <a:r>
              <a:rPr lang="el-GR" sz="1600" i="0" u="none" strike="noStrike" dirty="0">
                <a:solidFill>
                  <a:srgbClr val="121212"/>
                </a:solidFill>
                <a:effectLst/>
                <a:latin typeface="HK Grotesk Light" panose="020B0604020202020204" charset="0"/>
                <a:cs typeface="Arial" panose="020B0604020202020204" pitchFamily="34" charset="0"/>
              </a:rPr>
              <a:t>ε</a:t>
            </a:r>
            <a:r>
              <a:rPr lang="en-GB" sz="1600" i="0" u="none" strike="noStrike" dirty="0" err="1">
                <a:solidFill>
                  <a:srgbClr val="121212"/>
                </a:solidFill>
                <a:effectLst/>
                <a:latin typeface="HK Grotesk Light" panose="020B0604020202020204" charset="0"/>
                <a:cs typeface="Arial" panose="020B0604020202020204" pitchFamily="34" charset="0"/>
              </a:rPr>
              <a:t>τε</a:t>
            </a:r>
            <a:r>
              <a:rPr lang="en-GB" sz="1600" i="0" u="none" strike="noStrike" dirty="0">
                <a:solidFill>
                  <a:srgbClr val="121212"/>
                </a:solidFill>
                <a:effectLst/>
                <a:latin typeface="HK Grotesk Light" panose="020B0604020202020204" charset="0"/>
                <a:cs typeface="Arial" panose="020B0604020202020204" pitchFamily="34" charset="0"/>
              </a:rPr>
              <a:t> πλατφόρμες LMS για την οργάνωση και τη διανομή υλικού.</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Δι</a:t>
            </a:r>
            <a:r>
              <a:rPr lang="en-GB" sz="1600" i="0" u="none" strike="noStrike" dirty="0">
                <a:solidFill>
                  <a:srgbClr val="121212"/>
                </a:solidFill>
                <a:effectLst/>
                <a:latin typeface="HK Grotesk Light" panose="020B0604020202020204" charset="0"/>
                <a:cs typeface="Arial" panose="020B0604020202020204" pitchFamily="34" charset="0"/>
              </a:rPr>
              <a:t>ασφ</a:t>
            </a:r>
            <a:r>
              <a:rPr lang="el-GR" sz="1600" i="0" u="none" strike="noStrike" dirty="0" err="1">
                <a:solidFill>
                  <a:srgbClr val="121212"/>
                </a:solidFill>
                <a:effectLst/>
                <a:latin typeface="HK Grotesk Light" panose="020B0604020202020204" charset="0"/>
                <a:cs typeface="Arial" panose="020B0604020202020204" pitchFamily="34" charset="0"/>
              </a:rPr>
              <a:t>αλίσετε</a:t>
            </a:r>
            <a:r>
              <a:rPr lang="en-GB"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τη</a:t>
            </a:r>
            <a:r>
              <a:rPr lang="el-GR" sz="1600" i="0" u="none" strike="noStrike" dirty="0">
                <a:solidFill>
                  <a:srgbClr val="121212"/>
                </a:solidFill>
                <a:effectLst/>
                <a:latin typeface="HK Grotesk Light" panose="020B0604020202020204" charset="0"/>
                <a:cs typeface="Arial" panose="020B0604020202020204" pitchFamily="34" charset="0"/>
              </a:rPr>
              <a:t>ν</a:t>
            </a:r>
            <a:r>
              <a:rPr lang="en-GB" sz="1600" i="0" u="none" strike="noStrike" dirty="0">
                <a:solidFill>
                  <a:srgbClr val="121212"/>
                </a:solidFill>
                <a:effectLst/>
                <a:latin typeface="HK Grotesk Light" panose="020B0604020202020204" charset="0"/>
                <a:cs typeface="Arial" panose="020B0604020202020204" pitchFamily="34" charset="0"/>
              </a:rPr>
              <a:t> π</a:t>
            </a:r>
            <a:r>
              <a:rPr lang="en-GB" sz="1600" i="0" u="none" strike="noStrike" dirty="0" err="1">
                <a:solidFill>
                  <a:srgbClr val="121212"/>
                </a:solidFill>
                <a:effectLst/>
                <a:latin typeface="HK Grotesk Light" panose="020B0604020202020204" charset="0"/>
                <a:cs typeface="Arial" panose="020B0604020202020204" pitchFamily="34" charset="0"/>
              </a:rPr>
              <a:t>ροσ</a:t>
            </a:r>
            <a:r>
              <a:rPr lang="en-GB" sz="1600" i="0" u="none" strike="noStrike" dirty="0">
                <a:solidFill>
                  <a:srgbClr val="121212"/>
                </a:solidFill>
                <a:effectLst/>
                <a:latin typeface="HK Grotesk Light" panose="020B0604020202020204" charset="0"/>
                <a:cs typeface="Arial" panose="020B0604020202020204" pitchFamily="34" charset="0"/>
              </a:rPr>
              <a:t>βασιμότητα και τη συμπερίληψη στο εκπαιδευτικό υλικό.</a:t>
            </a:r>
          </a:p>
          <a:p>
            <a:pPr marL="742950" lvl="1" indent="-285750" fontAlgn="base">
              <a:buFont typeface="Arial" panose="020B0604020202020204" pitchFamily="34" charset="0"/>
              <a:buChar char="•"/>
            </a:pPr>
            <a:r>
              <a:rPr lang="en-GB" sz="1600" i="0" u="none" strike="noStrike" dirty="0">
                <a:solidFill>
                  <a:srgbClr val="121212"/>
                </a:solidFill>
                <a:effectLst/>
                <a:latin typeface="HK Grotesk Light" panose="020B0604020202020204" charset="0"/>
                <a:cs typeface="Arial" panose="020B0604020202020204" pitchFamily="34" charset="0"/>
              </a:rPr>
              <a:t>Διευκολύνετε τη μάθηση με </a:t>
            </a:r>
            <a:r>
              <a:rPr lang="en-GB" sz="1600" i="0" u="none" strike="noStrike" dirty="0" err="1">
                <a:solidFill>
                  <a:srgbClr val="121212"/>
                </a:solidFill>
                <a:effectLst/>
                <a:latin typeface="HK Grotesk Light" panose="020B0604020202020204" charset="0"/>
                <a:cs typeface="Arial" panose="020B0604020202020204" pitchFamily="34" charset="0"/>
              </a:rPr>
              <a:t>επίκεντρο</a:t>
            </a:r>
            <a:r>
              <a:rPr lang="en-GB" sz="1600" i="0" u="none" strike="noStrike" dirty="0">
                <a:solidFill>
                  <a:srgbClr val="121212"/>
                </a:solidFill>
                <a:effectLst/>
                <a:latin typeface="HK Grotesk Light" panose="020B0604020202020204" charset="0"/>
                <a:cs typeface="Arial" panose="020B0604020202020204" pitchFamily="34" charset="0"/>
              </a:rPr>
              <a:t> τον μαθητή μετατοπίζοντας τον ρόλο του εκπαιδευτικού.</a:t>
            </a:r>
            <a:endParaRPr lang="en-US" sz="1600" i="0" u="none" strike="noStrike" dirty="0">
              <a:solidFill>
                <a:srgbClr val="121212"/>
              </a:solidFill>
              <a:effectLst/>
              <a:latin typeface="HK Grotesk Light" panose="020B0604020202020204" charset="0"/>
              <a:cs typeface="Arial" panose="020B0604020202020204" pitchFamily="34" charset="0"/>
            </a:endParaRPr>
          </a:p>
        </p:txBody>
      </p:sp>
      <p:sp>
        <p:nvSpPr>
          <p:cNvPr id="4" name="AutoShape 4"/>
          <p:cNvSpPr/>
          <p:nvPr/>
        </p:nvSpPr>
        <p:spPr>
          <a:xfrm>
            <a:off x="6362700" y="2522661"/>
            <a:ext cx="6096000" cy="4335339"/>
          </a:xfrm>
          <a:prstGeom prst="rect">
            <a:avLst/>
          </a:prstGeom>
          <a:solidFill>
            <a:srgbClr val="FB8709"/>
          </a:solidFill>
        </p:spPr>
        <p:txBody>
          <a:bodyPr/>
          <a:lstStyle/>
          <a:p>
            <a:endParaRPr lang="en-BE" sz="1200"/>
          </a:p>
        </p:txBody>
      </p:sp>
      <p:sp>
        <p:nvSpPr>
          <p:cNvPr id="5" name="AutoShape 5"/>
          <p:cNvSpPr/>
          <p:nvPr/>
        </p:nvSpPr>
        <p:spPr>
          <a:xfrm>
            <a:off x="6362700" y="0"/>
            <a:ext cx="6096000" cy="3429000"/>
          </a:xfrm>
          <a:prstGeom prst="rect">
            <a:avLst/>
          </a:prstGeom>
          <a:solidFill>
            <a:srgbClr val="053249"/>
          </a:solidFill>
        </p:spPr>
        <p:txBody>
          <a:bodyPr/>
          <a:lstStyle/>
          <a:p>
            <a:endParaRPr lang="en-BE" sz="1200"/>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sz="1200"/>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sz="1200"/>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sz="1200"/>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146" name="Picture 2">
            <a:extLst>
              <a:ext uri="{FF2B5EF4-FFF2-40B4-BE49-F238E27FC236}">
                <a16:creationId xmlns:a16="http://schemas.microsoft.com/office/drawing/2014/main" id="{AF4AF517-3543-A024-9BB2-A0E0B0B29B2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4391" y="3390872"/>
            <a:ext cx="2480961" cy="1395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77B5C4-A146-1A30-E770-AE09497B9DB2}"/>
              </a:ext>
            </a:extLst>
          </p:cNvPr>
          <p:cNvPicPr>
            <a:picLocks noChangeAspect="1"/>
          </p:cNvPicPr>
          <p:nvPr/>
        </p:nvPicPr>
        <p:blipFill>
          <a:blip r:embed="rId6"/>
          <a:stretch>
            <a:fillRect/>
          </a:stretch>
        </p:blipFill>
        <p:spPr>
          <a:xfrm>
            <a:off x="820063" y="1893327"/>
            <a:ext cx="1553913" cy="1401569"/>
          </a:xfrm>
          <a:prstGeom prst="rect">
            <a:avLst/>
          </a:prstGeom>
        </p:spPr>
      </p:pic>
      <p:sp>
        <p:nvSpPr>
          <p:cNvPr id="8" name="TextBox 7">
            <a:extLst>
              <a:ext uri="{FF2B5EF4-FFF2-40B4-BE49-F238E27FC236}">
                <a16:creationId xmlns:a16="http://schemas.microsoft.com/office/drawing/2014/main" id="{1AC7D746-2095-BC06-E87F-5C1CFB0D168A}"/>
              </a:ext>
            </a:extLst>
          </p:cNvPr>
          <p:cNvSpPr txBox="1"/>
          <p:nvPr/>
        </p:nvSpPr>
        <p:spPr>
          <a:xfrm>
            <a:off x="3368387" y="3719149"/>
            <a:ext cx="8043784" cy="369332"/>
          </a:xfrm>
          <a:prstGeom prst="rect">
            <a:avLst/>
          </a:prstGeom>
          <a:noFill/>
        </p:spPr>
        <p:txBody>
          <a:bodyPr wrap="square">
            <a:spAutoFit/>
          </a:bodyPr>
          <a:lstStyle/>
          <a:p>
            <a:r>
              <a:rPr lang="en-US" dirty="0">
                <a:hlinkClick r:id="rId7"/>
              </a:rPr>
              <a:t>Σχέδιο δράσης για την ψηφιακή εκπαίδευση (2021-2027) - Ευρωπαϊκός Χώρος Εκπαίδευσης (europa.eu)</a:t>
            </a:r>
            <a:endParaRPr lang="en-BE" dirty="0"/>
          </a:p>
        </p:txBody>
      </p:sp>
      <p:sp>
        <p:nvSpPr>
          <p:cNvPr id="17" name="TextBox 16">
            <a:extLst>
              <a:ext uri="{FF2B5EF4-FFF2-40B4-BE49-F238E27FC236}">
                <a16:creationId xmlns:a16="http://schemas.microsoft.com/office/drawing/2014/main" id="{AC33307D-B630-CD60-20E7-F3CC223EC101}"/>
              </a:ext>
            </a:extLst>
          </p:cNvPr>
          <p:cNvSpPr txBox="1"/>
          <p:nvPr/>
        </p:nvSpPr>
        <p:spPr>
          <a:xfrm>
            <a:off x="2460608" y="2307584"/>
            <a:ext cx="6099048" cy="369332"/>
          </a:xfrm>
          <a:prstGeom prst="rect">
            <a:avLst/>
          </a:prstGeom>
          <a:noFill/>
        </p:spPr>
        <p:txBody>
          <a:bodyPr wrap="square">
            <a:spAutoFit/>
          </a:bodyPr>
          <a:lstStyle/>
          <a:p>
            <a:r>
              <a:rPr lang="en-US" dirty="0">
                <a:hlinkClick r:id="rId8"/>
              </a:rPr>
              <a:t>Πλαίσιο </a:t>
            </a:r>
            <a:r>
              <a:rPr lang="en-US" dirty="0" err="1">
                <a:hlinkClick r:id="rId8"/>
              </a:rPr>
              <a:t>DigComp </a:t>
            </a:r>
            <a:r>
              <a:rPr lang="en-US" dirty="0">
                <a:hlinkClick r:id="rId8"/>
              </a:rPr>
              <a:t>- Ευρωπαϊκή Επιτροπή (europa.eu)</a:t>
            </a:r>
            <a:endParaRPr lang="en-BE" dirty="0"/>
          </a:p>
        </p:txBody>
      </p:sp>
      <p:sp>
        <p:nvSpPr>
          <p:cNvPr id="5" name="TextBox 5">
            <a:extLst>
              <a:ext uri="{FF2B5EF4-FFF2-40B4-BE49-F238E27FC236}">
                <a16:creationId xmlns:a16="http://schemas.microsoft.com/office/drawing/2014/main" id="{324D3EE1-89E0-26A8-85BE-1E41EF7C4473}"/>
              </a:ext>
            </a:extLst>
          </p:cNvPr>
          <p:cNvSpPr txBox="1"/>
          <p:nvPr/>
        </p:nvSpPr>
        <p:spPr>
          <a:xfrm>
            <a:off x="467125" y="441688"/>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Συνεχίζοντας το ταξίδι της μάθησης</a:t>
            </a:r>
            <a:endParaRPr lang="en-US" sz="4666" b="1" spc="-46" dirty="0">
              <a:solidFill>
                <a:srgbClr val="033C5B"/>
              </a:solidFill>
              <a:latin typeface="HK Grotesk Bold"/>
            </a:endParaRPr>
          </a:p>
        </p:txBody>
      </p:sp>
      <p:sp>
        <p:nvSpPr>
          <p:cNvPr id="7" name="Google Shape;128;p3">
            <a:extLst>
              <a:ext uri="{FF2B5EF4-FFF2-40B4-BE49-F238E27FC236}">
                <a16:creationId xmlns:a16="http://schemas.microsoft.com/office/drawing/2014/main" id="{5CCEECDB-7EE5-8DCB-19BD-835B9E291341}"/>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8703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Δραστηριότητα αναστοχασμού</a:t>
            </a:r>
          </a:p>
        </p:txBody>
      </p:sp>
      <p:sp>
        <p:nvSpPr>
          <p:cNvPr id="11" name="TextBox 11"/>
          <p:cNvSpPr txBox="1"/>
          <p:nvPr/>
        </p:nvSpPr>
        <p:spPr>
          <a:xfrm>
            <a:off x="2039131" y="1337689"/>
            <a:ext cx="7896587" cy="3361113"/>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Αναλογιστείτε τα τεχνολογικά εργαλεία που έχετε χρησιμοποιήσει ή σχεδιάζετε να χρησιμοποιήσετε στην ανεστραμμένη τάξη σας. Πόσο αποτελεσματικά είναι αυτά τα εργαλεία στην παροχή περιεχομένου πριν από την τάξη και στην εμπλοκή των μαθητών στην ενεργό μάθηση κατά τη διάρκεια της τάξης; Εξετάστε πώς εργαλεία όπως η δημιουργία βίντεο, τα διαδραστικά κουίζ και οι συνεργατικές πλατφόρμες ενισχύουν τη μαθησιακή διαδικασία.</a:t>
            </a:r>
          </a:p>
          <a:p>
            <a:pPr marL="304815" indent="-304815">
              <a:lnSpc>
                <a:spcPts val="2426"/>
              </a:lnSpc>
              <a:spcBef>
                <a:spcPct val="0"/>
              </a:spcBef>
              <a:buFont typeface="Wingdings" panose="05000000000000000000" pitchFamily="2" charset="2"/>
              <a:buChar char="à"/>
            </a:pPr>
            <a:r>
              <a:rPr lang="en-GB" sz="1600" dirty="0"/>
              <a:t>Ποιες προκλήσεις αναμένετε κατά την ενσωμάτωση της τεχνολογίας στην ανεστραμμένη τάξη σας; Υπάρχουν περιορισμοί που σχετίζονται με την πρόσβαση, την εξοικείωση των μαθητών με τα εργαλεία ή τεχνικά ζητήματα που θα μπορούσαν να εμποδίσουν την εμπλοκή; Πώς μπορείτε να αντιμετωπίσετε αυτές τις προκλήσεις;</a:t>
            </a:r>
          </a:p>
          <a:p>
            <a:pPr marL="304815" indent="-304815">
              <a:lnSpc>
                <a:spcPts val="2426"/>
              </a:lnSpc>
              <a:spcBef>
                <a:spcPct val="0"/>
              </a:spcBef>
              <a:buFont typeface="Wingdings" panose="05000000000000000000" pitchFamily="2" charset="2"/>
              <a:buChar char="à"/>
            </a:pPr>
            <a:r>
              <a:rPr lang="en-GB" sz="1600" dirty="0"/>
              <a:t>Με βάση τις προκλήσεις που εντοπίσατε, σκεφτείτε καινοτόμες στρατηγικές που θα μπορούσαν να ενισχύσουν την ενσωμάτωση της τεχνολογίας στην ανεστραμμένη τάξη σας. Θα μπορούσε η ενσωμάτωση πιο προσιτών εργαλείων, η παροχή εκπαίδευσης των μαθητών ή η προσφορά διαφορετικών τύπων περιεχομένου (π.χ. διαδραστικά κουίζ ή συνεργασία σε πραγματικό χρόνο) να συμβάλει στη βελτίωση της μαθησιακής εμπειρίας;</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Google Shape;128;p3">
            <a:extLst>
              <a:ext uri="{FF2B5EF4-FFF2-40B4-BE49-F238E27FC236}">
                <a16:creationId xmlns:a16="http://schemas.microsoft.com/office/drawing/2014/main" id="{8F6AA915-BE1F-7AB3-C504-3BBD88C2CA90}"/>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1771" y="644278"/>
            <a:ext cx="7889761" cy="654025"/>
          </a:xfrm>
          <a:prstGeom prst="rect">
            <a:avLst/>
          </a:prstGeom>
        </p:spPr>
        <p:txBody>
          <a:bodyPr lIns="0" tIns="0" rIns="0" bIns="0" rtlCol="0" anchor="t">
            <a:spAutoFit/>
          </a:bodyPr>
          <a:lstStyle/>
          <a:p>
            <a:pPr>
              <a:lnSpc>
                <a:spcPts val="5133"/>
              </a:lnSpc>
            </a:pPr>
            <a:r>
              <a:rPr lang="en-US" sz="4666" spc="-46" dirty="0">
                <a:solidFill>
                  <a:srgbClr val="033C5B"/>
                </a:solidFill>
                <a:latin typeface="HK Grotesk Bold"/>
              </a:rPr>
              <a:t>Πρόσθετοι πόροι</a:t>
            </a:r>
          </a:p>
        </p:txBody>
      </p:sp>
      <p:sp>
        <p:nvSpPr>
          <p:cNvPr id="3" name="TextBox 3"/>
          <p:cNvSpPr txBox="1"/>
          <p:nvPr/>
        </p:nvSpPr>
        <p:spPr>
          <a:xfrm>
            <a:off x="1041188" y="1504432"/>
            <a:ext cx="8001212" cy="896912"/>
          </a:xfrm>
          <a:prstGeom prst="rect">
            <a:avLst/>
          </a:prstGeom>
        </p:spPr>
        <p:txBody>
          <a:bodyPr wrap="square" lIns="0" tIns="0" rIns="0" bIns="0" rtlCol="0" anchor="t">
            <a:spAutoFit/>
          </a:bodyPr>
          <a:lstStyle/>
          <a:p>
            <a:pPr marL="304815" indent="-304815">
              <a:lnSpc>
                <a:spcPts val="2427"/>
              </a:lnSpc>
              <a:spcBef>
                <a:spcPct val="0"/>
              </a:spcBef>
              <a:buFont typeface="Arial" panose="020B0604020202020204" pitchFamily="34" charset="0"/>
              <a:buChar char="•"/>
            </a:pPr>
            <a:r>
              <a:rPr lang="en-GB" sz="1733" dirty="0">
                <a:solidFill>
                  <a:srgbClr val="121212"/>
                </a:solidFill>
                <a:latin typeface="HK Grotesk Light"/>
                <a:hlinkClick r:id="rId2"/>
              </a:rPr>
              <a:t>Πρωτοβουλίες επαγγελματικής εκπαίδευσης και κατάρτισης</a:t>
            </a:r>
            <a:endParaRPr lang="en-GB" sz="1733" dirty="0">
              <a:solidFill>
                <a:srgbClr val="121212"/>
              </a:solidFill>
              <a:latin typeface="HK Grotesk Light"/>
            </a:endParaRPr>
          </a:p>
          <a:p>
            <a:pPr marL="304815" indent="-304815">
              <a:lnSpc>
                <a:spcPts val="2427"/>
              </a:lnSpc>
              <a:spcBef>
                <a:spcPct val="0"/>
              </a:spcBef>
              <a:buFont typeface="Arial" panose="020B0604020202020204" pitchFamily="34" charset="0"/>
              <a:buChar char="•"/>
            </a:pPr>
            <a:r>
              <a:rPr lang="en-GB" sz="1733" dirty="0">
                <a:solidFill>
                  <a:srgbClr val="121212"/>
                </a:solidFill>
                <a:latin typeface="HK Grotesk Light"/>
                <a:hlinkClick r:id="rId3"/>
              </a:rPr>
              <a:t>Ένα εννοιολογικό έγγραφο σχετικά με τους ρόλους των εκπαιδευτών επαγγελματικής εκπαίδευσης στις επαγγελματικές κοινότητες μάθησης (PLC)</a:t>
            </a:r>
            <a:endParaRPr lang="en-US" sz="1733" dirty="0">
              <a:solidFill>
                <a:srgbClr val="121212"/>
              </a:solidFill>
              <a:latin typeface="HK Grotesk Light"/>
            </a:endParaRPr>
          </a:p>
        </p:txBody>
      </p:sp>
      <p:sp>
        <p:nvSpPr>
          <p:cNvPr id="4" name="AutoShape 4"/>
          <p:cNvSpPr/>
          <p:nvPr/>
        </p:nvSpPr>
        <p:spPr>
          <a:xfrm>
            <a:off x="11506200" y="-100155"/>
            <a:ext cx="688134" cy="5975883"/>
          </a:xfrm>
          <a:prstGeom prst="rect">
            <a:avLst/>
          </a:prstGeom>
          <a:solidFill>
            <a:srgbClr val="FB8709"/>
          </a:solidFill>
        </p:spPr>
        <p:txBody>
          <a:bodyPr/>
          <a:lstStyle/>
          <a:p>
            <a:endParaRPr lang="en-BE" sz="1200"/>
          </a:p>
        </p:txBody>
      </p:sp>
      <p:sp>
        <p:nvSpPr>
          <p:cNvPr id="5" name="AutoShape 5"/>
          <p:cNvSpPr/>
          <p:nvPr/>
        </p:nvSpPr>
        <p:spPr>
          <a:xfrm>
            <a:off x="0" y="-50077"/>
            <a:ext cx="685800" cy="5925806"/>
          </a:xfrm>
          <a:prstGeom prst="rect">
            <a:avLst/>
          </a:prstGeom>
          <a:solidFill>
            <a:srgbClr val="FB8709"/>
          </a:solidFill>
        </p:spPr>
        <p:txBody>
          <a:bodyPr/>
          <a:lstStyle/>
          <a:p>
            <a:endParaRPr lang="en-BE" sz="1200"/>
          </a:p>
        </p:txBody>
      </p:sp>
      <p:grpSp>
        <p:nvGrpSpPr>
          <p:cNvPr id="6" name="Group 6"/>
          <p:cNvGrpSpPr/>
          <p:nvPr/>
        </p:nvGrpSpPr>
        <p:grpSpPr>
          <a:xfrm rot="5400000">
            <a:off x="-549" y="549"/>
            <a:ext cx="686899" cy="6858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8" name="AutoShape 8"/>
          <p:cNvSpPr/>
          <p:nvPr/>
        </p:nvSpPr>
        <p:spPr>
          <a:xfrm>
            <a:off x="0" y="3505060"/>
            <a:ext cx="685800" cy="2370668"/>
          </a:xfrm>
          <a:prstGeom prst="rect">
            <a:avLst/>
          </a:prstGeom>
          <a:solidFill>
            <a:srgbClr val="053249"/>
          </a:solidFill>
        </p:spPr>
        <p:txBody>
          <a:bodyPr/>
          <a:lstStyle/>
          <a:p>
            <a:endParaRPr lang="en-BE" sz="1200"/>
          </a:p>
        </p:txBody>
      </p:sp>
      <p:sp>
        <p:nvSpPr>
          <p:cNvPr id="9" name="AutoShape 9"/>
          <p:cNvSpPr/>
          <p:nvPr/>
        </p:nvSpPr>
        <p:spPr>
          <a:xfrm>
            <a:off x="11506200" y="3505060"/>
            <a:ext cx="685800" cy="2370668"/>
          </a:xfrm>
          <a:prstGeom prst="rect">
            <a:avLst/>
          </a:prstGeom>
          <a:solidFill>
            <a:srgbClr val="053249"/>
          </a:solidFill>
        </p:spPr>
        <p:txBody>
          <a:bodyPr/>
          <a:lstStyle/>
          <a:p>
            <a:endParaRPr lang="en-BE" sz="1200"/>
          </a:p>
        </p:txBody>
      </p:sp>
      <p:grpSp>
        <p:nvGrpSpPr>
          <p:cNvPr id="10" name="Group 10"/>
          <p:cNvGrpSpPr/>
          <p:nvPr/>
        </p:nvGrpSpPr>
        <p:grpSpPr>
          <a:xfrm rot="-10800000">
            <a:off x="11505101" y="1099"/>
            <a:ext cx="686899" cy="6858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12" name="Group 12"/>
          <p:cNvGrpSpPr>
            <a:grpSpLocks noChangeAspect="1"/>
          </p:cNvGrpSpPr>
          <p:nvPr/>
        </p:nvGrpSpPr>
        <p:grpSpPr>
          <a:xfrm>
            <a:off x="207308" y="6350000"/>
            <a:ext cx="271185" cy="271185"/>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grpSp>
        <p:nvGrpSpPr>
          <p:cNvPr id="14" name="Group 14"/>
          <p:cNvGrpSpPr>
            <a:grpSpLocks noChangeAspect="1"/>
          </p:cNvGrpSpPr>
          <p:nvPr/>
        </p:nvGrpSpPr>
        <p:grpSpPr>
          <a:xfrm>
            <a:off x="11714675" y="6350000"/>
            <a:ext cx="271185" cy="271185"/>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20" name="AutoShape 20"/>
          <p:cNvSpPr/>
          <p:nvPr/>
        </p:nvSpPr>
        <p:spPr>
          <a:xfrm rot="5400000">
            <a:off x="6092826" y="115571"/>
            <a:ext cx="6350" cy="11513965"/>
          </a:xfrm>
          <a:prstGeom prst="rect">
            <a:avLst/>
          </a:prstGeom>
          <a:solidFill>
            <a:srgbClr val="FB8709"/>
          </a:solidFill>
        </p:spPr>
        <p:txBody>
          <a:bodyPr/>
          <a:lstStyle/>
          <a:p>
            <a:endParaRPr lang="en-BE" sz="1200"/>
          </a:p>
        </p:txBody>
      </p:sp>
      <p:sp>
        <p:nvSpPr>
          <p:cNvPr id="16" name="Freeform 11">
            <a:extLst>
              <a:ext uri="{FF2B5EF4-FFF2-40B4-BE49-F238E27FC236}">
                <a16:creationId xmlns:a16="http://schemas.microsoft.com/office/drawing/2014/main" id="{085CEA1A-5194-CD87-E76F-EC03D17D9BD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sz="1200"/>
          </a:p>
        </p:txBody>
      </p:sp>
      <p:sp>
        <p:nvSpPr>
          <p:cNvPr id="21" name="Freeform 12">
            <a:extLst>
              <a:ext uri="{FF2B5EF4-FFF2-40B4-BE49-F238E27FC236}">
                <a16:creationId xmlns:a16="http://schemas.microsoft.com/office/drawing/2014/main" id="{B23407F9-1AE1-6425-CF4B-D6635BCAE667}"/>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sz="1200"/>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Google Shape;128;p3">
            <a:extLst>
              <a:ext uri="{FF2B5EF4-FFF2-40B4-BE49-F238E27FC236}">
                <a16:creationId xmlns:a16="http://schemas.microsoft.com/office/drawing/2014/main" id="{0F69CD57-3555-86FB-D42B-129D35ADD741}"/>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612921" y="253337"/>
            <a:ext cx="9722581" cy="1308050"/>
          </a:xfrm>
          <a:prstGeom prst="rect">
            <a:avLst/>
          </a:prstGeom>
        </p:spPr>
        <p:txBody>
          <a:bodyPr wrap="square" lIns="0" tIns="0" rIns="0" bIns="0" rtlCol="0" anchor="t">
            <a:spAutoFit/>
          </a:bodyPr>
          <a:lstStyle/>
          <a:p>
            <a:pPr defTabSz="609630">
              <a:lnSpc>
                <a:spcPts val="5133"/>
              </a:lnSpc>
            </a:pPr>
            <a:r>
              <a:rPr lang="en-US" sz="4000" b="1" spc="-46" dirty="0">
                <a:solidFill>
                  <a:srgbClr val="033C5B"/>
                </a:solidFill>
                <a:latin typeface="HK Grotesk Bold"/>
              </a:rPr>
              <a:t>Εκπαιδευτική τεχνολογία για </a:t>
            </a:r>
          </a:p>
          <a:p>
            <a:pPr defTabSz="609630">
              <a:lnSpc>
                <a:spcPts val="5133"/>
              </a:lnSpc>
            </a:pPr>
            <a:r>
              <a:rPr lang="en-US" sz="4000" b="1" spc="-46" dirty="0">
                <a:solidFill>
                  <a:srgbClr val="033C5B"/>
                </a:solidFill>
                <a:latin typeface="HK Grotesk Bold"/>
              </a:rPr>
              <a:t>Α</a:t>
            </a:r>
            <a:r>
              <a:rPr lang="el-GR" sz="4000" b="1" spc="-46" dirty="0" err="1">
                <a:solidFill>
                  <a:srgbClr val="033C5B"/>
                </a:solidFill>
                <a:latin typeface="HK Grotesk Bold"/>
              </a:rPr>
              <a:t>νεστραμμένη</a:t>
            </a:r>
            <a:r>
              <a:rPr lang="en-US" sz="4000" b="1" spc="-46" dirty="0">
                <a:solidFill>
                  <a:srgbClr val="033C5B"/>
                </a:solidFill>
                <a:latin typeface="HK Grotesk Bold"/>
              </a:rPr>
              <a:t> μάθηση</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8" name="TextBox 7">
            <a:extLst>
              <a:ext uri="{FF2B5EF4-FFF2-40B4-BE49-F238E27FC236}">
                <a16:creationId xmlns:a16="http://schemas.microsoft.com/office/drawing/2014/main" id="{8DF00501-FE77-0E38-B734-E88DB0E0016E}"/>
              </a:ext>
            </a:extLst>
          </p:cNvPr>
          <p:cNvSpPr txBox="1"/>
          <p:nvPr/>
        </p:nvSpPr>
        <p:spPr>
          <a:xfrm>
            <a:off x="529238" y="1889531"/>
            <a:ext cx="4966994" cy="3539430"/>
          </a:xfrm>
          <a:prstGeom prst="rect">
            <a:avLst/>
          </a:prstGeom>
          <a:noFill/>
        </p:spPr>
        <p:txBody>
          <a:bodyPr wrap="square">
            <a:spAutoFit/>
          </a:bodyPr>
          <a:lstStyle/>
          <a:p>
            <a:pPr rtl="0">
              <a:spcBef>
                <a:spcPts val="0"/>
              </a:spcBef>
              <a:spcAft>
                <a:spcPts val="0"/>
              </a:spcAft>
            </a:pPr>
            <a:r>
              <a:rPr lang="en-GB" sz="1600" b="0" i="0" u="none" strike="noStrike" dirty="0">
                <a:solidFill>
                  <a:srgbClr val="121212"/>
                </a:solidFill>
                <a:effectLst/>
                <a:latin typeface="Arial" panose="020B0604020202020204" pitchFamily="34" charset="0"/>
              </a:rPr>
              <a:t>Στο μοντέλο της ανεστραμμένης τάξης, η παραδοσιακή διδασκαλία μέσα στην τάξη μεταφέρεται εκτός της αίθουσας διδασκαλίας μέσω της χρήσης της τεχνολογίας, επιτρέποντας την αφιέρωση του χρόνου διδασκαλίας στη διαδραστική, πρακτική μάθηση. Η μέθοδος αυτή είναι ιδιαίτερα ισχυρή σε περιβάλλοντα επαγγελματικής εκπαίδευσης και κατάρτισης (ΕΕΚ), όπου οι πρακτικές δεξιότητες είναι απαραίτητες. Η χρήση της </a:t>
            </a:r>
            <a:r>
              <a:rPr lang="en-GB" sz="1600" b="1" i="0" u="none" strike="noStrike" dirty="0">
                <a:solidFill>
                  <a:srgbClr val="121212"/>
                </a:solidFill>
                <a:effectLst/>
                <a:latin typeface="Arial" panose="020B0604020202020204" pitchFamily="34" charset="0"/>
              </a:rPr>
              <a:t>εκπαιδευτικής </a:t>
            </a:r>
            <a:r>
              <a:rPr lang="en-GB" sz="1600" b="0" i="0" u="none" strike="noStrike" dirty="0">
                <a:solidFill>
                  <a:srgbClr val="121212"/>
                </a:solidFill>
                <a:effectLst/>
                <a:latin typeface="Arial" panose="020B0604020202020204" pitchFamily="34" charset="0"/>
              </a:rPr>
              <a:t>τεχνολογίας διασφαλίζει ότι οι μαθητές έρχονται προετοιμασμένοι με </a:t>
            </a:r>
            <a:r>
              <a:rPr lang="en-GB" sz="1600" b="1" i="0" u="none" strike="noStrike" dirty="0">
                <a:solidFill>
                  <a:srgbClr val="121212"/>
                </a:solidFill>
                <a:effectLst/>
                <a:latin typeface="Arial" panose="020B0604020202020204" pitchFamily="34" charset="0"/>
              </a:rPr>
              <a:t>θεμελιώδεις γνώσεις</a:t>
            </a:r>
            <a:r>
              <a:rPr lang="en-GB" sz="1600" b="0" i="0" u="none" strike="noStrike" dirty="0">
                <a:solidFill>
                  <a:srgbClr val="121212"/>
                </a:solidFill>
                <a:effectLst/>
                <a:latin typeface="Arial" panose="020B0604020202020204" pitchFamily="34" charset="0"/>
              </a:rPr>
              <a:t>, έτοιμοι να εφαρμόσουν αυτά που έχουν μάθει σε πραγματικά σενάρια κατά τη διάρκεια του μαθήματος.</a:t>
            </a:r>
            <a:endParaRPr lang="en-BE" sz="1600" dirty="0"/>
          </a:p>
        </p:txBody>
      </p:sp>
      <p:pic>
        <p:nvPicPr>
          <p:cNvPr id="7" name="Picture 6" descr="A person sitting at a table using a computer&#10;&#10;Description automatically generated">
            <a:extLst>
              <a:ext uri="{FF2B5EF4-FFF2-40B4-BE49-F238E27FC236}">
                <a16:creationId xmlns:a16="http://schemas.microsoft.com/office/drawing/2014/main" id="{33F19A8E-242F-C15C-25E3-61EFFFBF17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2796" y="1485322"/>
            <a:ext cx="5937467" cy="3958311"/>
          </a:xfrm>
          <a:prstGeom prst="rect">
            <a:avLst/>
          </a:prstGeom>
          <a:ln>
            <a:noFill/>
          </a:ln>
          <a:effectLst>
            <a:softEdge rad="112500"/>
          </a:effectLst>
        </p:spPr>
      </p:pic>
      <p:sp>
        <p:nvSpPr>
          <p:cNvPr id="6" name="Google Shape;128;p3">
            <a:extLst>
              <a:ext uri="{FF2B5EF4-FFF2-40B4-BE49-F238E27FC236}">
                <a16:creationId xmlns:a16="http://schemas.microsoft.com/office/drawing/2014/main" id="{6A5D4716-3823-BFF5-FFC8-2A0BEA79CA74}"/>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4995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83D5E0B4-5385-DF51-14F1-BD32254DCAE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BCCF53E-B310-CAA2-8FF3-C32D8404CDA8}"/>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CA7F2119-B2BE-539D-AB7A-402E2691E00B}"/>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FDBA7B28-D583-EFF0-586A-F658C483D6D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EF76397D-7AB5-4E47-18B9-EAB9EBE05FD2}"/>
              </a:ext>
            </a:extLst>
          </p:cNvPr>
          <p:cNvSpPr txBox="1"/>
          <p:nvPr/>
        </p:nvSpPr>
        <p:spPr>
          <a:xfrm>
            <a:off x="529238" y="434882"/>
            <a:ext cx="9722581" cy="1354217"/>
          </a:xfrm>
          <a:prstGeom prst="rect">
            <a:avLst/>
          </a:prstGeom>
        </p:spPr>
        <p:txBody>
          <a:bodyPr wrap="square" lIns="0" tIns="0" rIns="0" bIns="0" rtlCol="0" anchor="t">
            <a:spAutoFit/>
          </a:bodyPr>
          <a:lstStyle/>
          <a:p>
            <a:pPr defTabSz="609630"/>
            <a:r>
              <a:rPr lang="en-US" sz="4400" b="1" spc="-46" dirty="0">
                <a:solidFill>
                  <a:srgbClr val="033C5B"/>
                </a:solidFill>
                <a:latin typeface="HK Grotesk Bold"/>
              </a:rPr>
              <a:t>Γιατί η τεχνολογία είναι σημαντική για </a:t>
            </a:r>
            <a:r>
              <a:rPr lang="el-GR" sz="4400" b="1" spc="-46" dirty="0">
                <a:solidFill>
                  <a:srgbClr val="033C5B"/>
                </a:solidFill>
                <a:latin typeface="HK Grotesk Bold"/>
              </a:rPr>
              <a:t>την </a:t>
            </a:r>
            <a:r>
              <a:rPr lang="el-GR" sz="4400" b="1" spc="-46" dirty="0" err="1">
                <a:solidFill>
                  <a:srgbClr val="033C5B"/>
                </a:solidFill>
                <a:latin typeface="HK Grotesk Bold"/>
              </a:rPr>
              <a:t>ανεστραμμ</a:t>
            </a:r>
            <a:r>
              <a:rPr lang="en-US" sz="4400" b="1" spc="-46" dirty="0" err="1">
                <a:solidFill>
                  <a:srgbClr val="033C5B"/>
                </a:solidFill>
                <a:latin typeface="HK Grotesk Bold"/>
              </a:rPr>
              <a:t>ένη</a:t>
            </a:r>
            <a:r>
              <a:rPr lang="en-US" sz="4400" b="1" spc="-46" dirty="0">
                <a:solidFill>
                  <a:srgbClr val="033C5B"/>
                </a:solidFill>
                <a:latin typeface="HK Grotesk Bold"/>
              </a:rPr>
              <a:t> μάθηση;</a:t>
            </a:r>
          </a:p>
        </p:txBody>
      </p:sp>
      <p:grpSp>
        <p:nvGrpSpPr>
          <p:cNvPr id="9" name="Group 9">
            <a:extLst>
              <a:ext uri="{FF2B5EF4-FFF2-40B4-BE49-F238E27FC236}">
                <a16:creationId xmlns:a16="http://schemas.microsoft.com/office/drawing/2014/main" id="{E5CD0E66-91BC-2826-F6F6-39C972586201}"/>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1F9FEABD-FF38-797A-AA04-53955DD2F3A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06D79BFB-A2CF-207D-CC02-22902B979687}"/>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a:extLst>
              <a:ext uri="{FF2B5EF4-FFF2-40B4-BE49-F238E27FC236}">
                <a16:creationId xmlns:a16="http://schemas.microsoft.com/office/drawing/2014/main" id="{68C68408-1C61-2FED-F1F2-C19DC42F691F}"/>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a:extLst>
              <a:ext uri="{FF2B5EF4-FFF2-40B4-BE49-F238E27FC236}">
                <a16:creationId xmlns:a16="http://schemas.microsoft.com/office/drawing/2014/main" id="{CBD5EF7E-0538-E57F-6885-DD9D16968A54}"/>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AFAC9F19-0972-A670-7FA4-EC6F0FBF9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7">
            <a:extLst>
              <a:ext uri="{FF2B5EF4-FFF2-40B4-BE49-F238E27FC236}">
                <a16:creationId xmlns:a16="http://schemas.microsoft.com/office/drawing/2014/main" id="{55362301-E84D-1E1C-4CAE-3E85102EA002}"/>
              </a:ext>
            </a:extLst>
          </p:cNvPr>
          <p:cNvGraphicFramePr/>
          <p:nvPr>
            <p:extLst>
              <p:ext uri="{D42A27DB-BD31-4B8C-83A1-F6EECF244321}">
                <p14:modId xmlns:p14="http://schemas.microsoft.com/office/powerpoint/2010/main" val="1173181218"/>
              </p:ext>
            </p:extLst>
          </p:nvPr>
        </p:nvGraphicFramePr>
        <p:xfrm>
          <a:off x="372759" y="1803070"/>
          <a:ext cx="10794482" cy="39431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Google Shape;128;p3">
            <a:extLst>
              <a:ext uri="{FF2B5EF4-FFF2-40B4-BE49-F238E27FC236}">
                <a16:creationId xmlns:a16="http://schemas.microsoft.com/office/drawing/2014/main" id="{3B5AC7D5-AF47-5F2D-E320-C523FD72EC6A}"/>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24697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742219" y="2388261"/>
            <a:ext cx="9722581" cy="1477328"/>
          </a:xfrm>
          <a:prstGeom prst="rect">
            <a:avLst/>
          </a:prstGeom>
        </p:spPr>
        <p:txBody>
          <a:bodyPr wrap="square" lIns="0" tIns="0" rIns="0" bIns="0" rtlCol="0" anchor="t">
            <a:spAutoFit/>
          </a:bodyPr>
          <a:lstStyle/>
          <a:p>
            <a:pPr algn="ctr" rtl="0">
              <a:spcBef>
                <a:spcPts val="0"/>
              </a:spcBef>
              <a:spcAft>
                <a:spcPts val="0"/>
              </a:spcAft>
            </a:pPr>
            <a:r>
              <a:rPr lang="en-US" sz="4800" b="1" i="0" u="none" strike="noStrike" dirty="0">
                <a:solidFill>
                  <a:schemeClr val="tx2"/>
                </a:solidFill>
                <a:effectLst/>
                <a:latin typeface="Calibri" panose="020F0502020204030204" pitchFamily="34" charset="0"/>
              </a:rPr>
              <a:t>Πρακτικές συμβουλές για </a:t>
            </a:r>
            <a:r>
              <a:rPr lang="el-GR" sz="4800" b="1" i="0" u="none" strike="noStrike" dirty="0">
                <a:solidFill>
                  <a:schemeClr val="tx2"/>
                </a:solidFill>
                <a:effectLst/>
                <a:latin typeface="Calibri" panose="020F0502020204030204" pitchFamily="34" charset="0"/>
              </a:rPr>
              <a:t>ελκυστικ</a:t>
            </a:r>
            <a:r>
              <a:rPr lang="el-GR" sz="4800" b="1" dirty="0">
                <a:solidFill>
                  <a:schemeClr val="tx2"/>
                </a:solidFill>
                <a:latin typeface="Calibri" panose="020F0502020204030204" pitchFamily="34" charset="0"/>
              </a:rPr>
              <a:t>ό </a:t>
            </a:r>
            <a:r>
              <a:rPr lang="en-US" sz="4800" b="1" i="0" u="none" strike="noStrike" dirty="0" err="1">
                <a:solidFill>
                  <a:schemeClr val="tx2"/>
                </a:solidFill>
                <a:effectLst/>
                <a:latin typeface="Calibri" panose="020F0502020204030204" pitchFamily="34" charset="0"/>
              </a:rPr>
              <a:t>υλικ</a:t>
            </a:r>
            <a:r>
              <a:rPr lang="el-GR" sz="4800" b="1" i="0" u="none" strike="noStrike" dirty="0">
                <a:solidFill>
                  <a:schemeClr val="tx2"/>
                </a:solidFill>
                <a:effectLst/>
                <a:latin typeface="Calibri" panose="020F0502020204030204" pitchFamily="34" charset="0"/>
              </a:rPr>
              <a:t>ό </a:t>
            </a:r>
            <a:r>
              <a:rPr lang="en-US" sz="4800" b="1" i="0" u="none" strike="noStrike" dirty="0">
                <a:solidFill>
                  <a:schemeClr val="tx2"/>
                </a:solidFill>
                <a:effectLst/>
                <a:latin typeface="Calibri" panose="020F0502020204030204" pitchFamily="34" charset="0"/>
              </a:rPr>
              <a:t>π</a:t>
            </a:r>
            <a:r>
              <a:rPr lang="en-US" sz="4800" b="1" i="0" u="none" strike="noStrike" dirty="0" err="1">
                <a:solidFill>
                  <a:schemeClr val="tx2"/>
                </a:solidFill>
                <a:effectLst/>
                <a:latin typeface="Calibri" panose="020F0502020204030204" pitchFamily="34" charset="0"/>
              </a:rPr>
              <a:t>ριν</a:t>
            </a:r>
            <a:r>
              <a:rPr lang="en-US" sz="4800" b="1" i="0" u="none" strike="noStrike" dirty="0">
                <a:solidFill>
                  <a:schemeClr val="tx2"/>
                </a:solidFill>
                <a:effectLst/>
                <a:latin typeface="Calibri" panose="020F0502020204030204" pitchFamily="34" charset="0"/>
              </a:rPr>
              <a:t> και μετά την τάξη</a:t>
            </a:r>
            <a:endParaRPr lang="en-US" sz="4666" spc="-46" dirty="0">
              <a:solidFill>
                <a:schemeClr val="tx2"/>
              </a:solidFill>
              <a:latin typeface="HK Grotesk Bold"/>
            </a:endParaRPr>
          </a:p>
        </p:txBody>
      </p:sp>
      <p:sp>
        <p:nvSpPr>
          <p:cNvPr id="5" name="Google Shape;128;p3">
            <a:extLst>
              <a:ext uri="{FF2B5EF4-FFF2-40B4-BE49-F238E27FC236}">
                <a16:creationId xmlns:a16="http://schemas.microsoft.com/office/drawing/2014/main" id="{739A5A8B-0C83-40F0-DFEF-607FBF13121C}"/>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366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     Προετοιμασία υλικού πριν την τάξη</a:t>
            </a:r>
            <a:endParaRPr lang="en-US" sz="4800" b="1" dirty="0">
              <a:effectLst/>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601490" y="1820028"/>
            <a:ext cx="9099702" cy="1477328"/>
          </a:xfrm>
          <a:prstGeom prst="rect">
            <a:avLst/>
          </a:prstGeom>
          <a:noFill/>
        </p:spPr>
        <p:txBody>
          <a:bodyPr wrap="square">
            <a:spAutoFit/>
          </a:bodyPr>
          <a:lstStyle/>
          <a:p>
            <a:pPr algn="just" rtl="0">
              <a:spcBef>
                <a:spcPts val="0"/>
              </a:spcBef>
              <a:spcAft>
                <a:spcPts val="0"/>
              </a:spcAft>
            </a:pPr>
            <a:r>
              <a:rPr lang="en-GB" sz="1800" b="0" i="0" u="none" strike="noStrike" dirty="0">
                <a:solidFill>
                  <a:srgbClr val="121212"/>
                </a:solidFill>
                <a:effectLst/>
                <a:latin typeface="Arial" panose="020B0604020202020204" pitchFamily="34" charset="0"/>
              </a:rPr>
              <a:t>Στο μοντέλο της ανεστραμμένης τάξης, το </a:t>
            </a:r>
            <a:r>
              <a:rPr lang="en-GB" sz="1800" b="1" i="0" u="none" strike="noStrike" dirty="0">
                <a:solidFill>
                  <a:srgbClr val="121212"/>
                </a:solidFill>
                <a:effectLst/>
                <a:latin typeface="Arial" panose="020B0604020202020204" pitchFamily="34" charset="0"/>
              </a:rPr>
              <a:t>υλικό πριν από την τάξη </a:t>
            </a:r>
            <a:r>
              <a:rPr lang="en-GB" sz="1800" b="0" i="0" u="none" strike="noStrike" dirty="0">
                <a:solidFill>
                  <a:srgbClr val="121212"/>
                </a:solidFill>
                <a:effectLst/>
                <a:latin typeface="Arial" panose="020B0604020202020204" pitchFamily="34" charset="0"/>
              </a:rPr>
              <a:t>είναι ζωτικής σημασίας για να εξασφαλιστεί ότι οι μαθητές θα φτάσουν προετοιμασμένοι για πιο διαδραστικές, πρακτικές δραστηριότητες κατά τη διάρκεια της τάξης. Αυτά τα υλικά παρέχουν τις θεμελιώδεις γνώσεις που χρειάζονται οι μαθητές για να εμπλακούν σε εργασίες σκέψης ανώτερης τάξης, όπως η επίλυση προβλημάτων, η συνεργασία και η πρακτική εφαρμογή, όταν εισέρχονται στην τάξη.</a:t>
            </a:r>
            <a:endParaRPr lang="en-US" b="0" dirty="0">
              <a:effectLst/>
            </a:endParaRPr>
          </a:p>
        </p:txBody>
      </p:sp>
      <p:pic>
        <p:nvPicPr>
          <p:cNvPr id="6" name="Picture 5">
            <a:extLst>
              <a:ext uri="{FF2B5EF4-FFF2-40B4-BE49-F238E27FC236}">
                <a16:creationId xmlns:a16="http://schemas.microsoft.com/office/drawing/2014/main" id="{A143F00F-7BE3-D4DD-F30D-C3F6D73CCF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96" b="89933" l="8108" r="89865">
                        <a14:foregroundMark x1="8108" y1="67114" x2="8108" y2="67114"/>
                        <a14:foregroundMark x1="47297" y1="33557" x2="47297" y2="33557"/>
                        <a14:foregroundMark x1="26351" y1="64430" x2="26351" y2="64430"/>
                      </a14:backgroundRemoval>
                    </a14:imgEffect>
                  </a14:imgLayer>
                </a14:imgProps>
              </a:ext>
            </a:extLst>
          </a:blip>
          <a:stretch>
            <a:fillRect/>
          </a:stretch>
        </p:blipFill>
        <p:spPr>
          <a:xfrm>
            <a:off x="278777" y="220991"/>
            <a:ext cx="1127858" cy="1135478"/>
          </a:xfrm>
          <a:prstGeom prst="rect">
            <a:avLst/>
          </a:prstGeom>
        </p:spPr>
      </p:pic>
      <p:graphicFrame>
        <p:nvGraphicFramePr>
          <p:cNvPr id="8" name="Diagram 7">
            <a:extLst>
              <a:ext uri="{FF2B5EF4-FFF2-40B4-BE49-F238E27FC236}">
                <a16:creationId xmlns:a16="http://schemas.microsoft.com/office/drawing/2014/main" id="{20FAE76A-A54A-D885-F95B-014043B4592B}"/>
              </a:ext>
            </a:extLst>
          </p:cNvPr>
          <p:cNvGraphicFramePr/>
          <p:nvPr>
            <p:extLst>
              <p:ext uri="{D42A27DB-BD31-4B8C-83A1-F6EECF244321}">
                <p14:modId xmlns:p14="http://schemas.microsoft.com/office/powerpoint/2010/main" val="55499817"/>
              </p:ext>
            </p:extLst>
          </p:nvPr>
        </p:nvGraphicFramePr>
        <p:xfrm>
          <a:off x="842706" y="3854664"/>
          <a:ext cx="9099702"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78C77F6B-9C79-9B0A-DA2C-36E39CB88296}"/>
              </a:ext>
            </a:extLst>
          </p:cNvPr>
          <p:cNvSpPr txBox="1"/>
          <p:nvPr/>
        </p:nvSpPr>
        <p:spPr>
          <a:xfrm>
            <a:off x="840677" y="3464912"/>
            <a:ext cx="9099702" cy="369332"/>
          </a:xfrm>
          <a:prstGeom prst="rect">
            <a:avLst/>
          </a:prstGeom>
          <a:noFill/>
        </p:spPr>
        <p:txBody>
          <a:bodyPr wrap="square">
            <a:spAutoFit/>
          </a:bodyPr>
          <a:lstStyle/>
          <a:p>
            <a:pPr algn="just" rtl="0">
              <a:spcBef>
                <a:spcPts val="0"/>
              </a:spcBef>
              <a:spcAft>
                <a:spcPts val="0"/>
              </a:spcAft>
            </a:pPr>
            <a:r>
              <a:rPr lang="en-GB" sz="1800" b="1" i="0" u="none" strike="noStrike" dirty="0">
                <a:solidFill>
                  <a:srgbClr val="121212"/>
                </a:solidFill>
                <a:effectLst/>
                <a:latin typeface="Arial" panose="020B0604020202020204" pitchFamily="34" charset="0"/>
              </a:rPr>
              <a:t>ΠΩΣ;</a:t>
            </a:r>
            <a:endParaRPr lang="en-US" b="1" dirty="0">
              <a:effectLst/>
            </a:endParaRPr>
          </a:p>
        </p:txBody>
      </p:sp>
      <p:sp>
        <p:nvSpPr>
          <p:cNvPr id="5" name="Google Shape;128;p3">
            <a:extLst>
              <a:ext uri="{FF2B5EF4-FFF2-40B4-BE49-F238E27FC236}">
                <a16:creationId xmlns:a16="http://schemas.microsoft.com/office/drawing/2014/main" id="{D057A3AE-B540-79BB-FAC5-507176DB75B6}"/>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0730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275888" y="324416"/>
            <a:ext cx="11087272" cy="1308050"/>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     Εργαλεία δημιουργίας βίντεο</a:t>
            </a:r>
          </a:p>
          <a:p>
            <a:pPr defTabSz="609630">
              <a:lnSpc>
                <a:spcPts val="5133"/>
              </a:lnSpc>
            </a:pPr>
            <a:r>
              <a:rPr lang="en-US" sz="4400" i="0" u="none" strike="noStrike" dirty="0" err="1">
                <a:solidFill>
                  <a:srgbClr val="033C5B"/>
                </a:solidFill>
                <a:effectLst/>
                <a:latin typeface="Arial" panose="020B0604020202020204" pitchFamily="34" charset="0"/>
              </a:rPr>
              <a:t>Screencastify</a:t>
            </a:r>
            <a:endParaRPr lang="en-US" sz="4400"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149280" y="1779477"/>
            <a:ext cx="5850349" cy="4278094"/>
          </a:xfrm>
          <a:prstGeom prst="rect">
            <a:avLst/>
          </a:prstGeom>
          <a:noFill/>
        </p:spPr>
        <p:txBody>
          <a:bodyPr wrap="square">
            <a:spAutoFit/>
          </a:bodyPr>
          <a:lstStyle/>
          <a:p>
            <a:pPr algn="just"/>
            <a:r>
              <a:rPr lang="en-US" sz="1600" b="0" i="0" u="none" strike="noStrike" dirty="0" err="1">
                <a:solidFill>
                  <a:srgbClr val="121212"/>
                </a:solidFill>
                <a:effectLst/>
                <a:latin typeface="Arial" panose="020B0604020202020204" pitchFamily="34" charset="0"/>
                <a:hlinkClick r:id="rId6"/>
              </a:rPr>
              <a:t>Το Screencastify</a:t>
            </a:r>
            <a:r>
              <a:rPr lang="en-US" sz="1600" b="0" i="0" u="none" strike="noStrike" dirty="0">
                <a:solidFill>
                  <a:srgbClr val="121212"/>
                </a:solidFill>
                <a:effectLst/>
                <a:latin typeface="Arial" panose="020B0604020202020204" pitchFamily="34" charset="0"/>
              </a:rPr>
              <a:t>, είναι ένα χρήσιμο εργαλείο για την ανεστραμμένη μάθηση που επιτρέπει στους εκπαιδευτικούς να δημιουργούν ελκυστικά βίντεο διαλέξεων.</a:t>
            </a:r>
          </a:p>
          <a:p>
            <a:pPr algn="just"/>
            <a:endParaRPr lang="en-US" sz="1600" b="0" i="0" u="none" strike="noStrike" dirty="0">
              <a:solidFill>
                <a:srgbClr val="121212"/>
              </a:solidFill>
              <a:effectLst/>
              <a:latin typeface="Arial" panose="020B0604020202020204" pitchFamily="34" charset="0"/>
            </a:endParaRPr>
          </a:p>
          <a:p>
            <a:pPr marL="285750" indent="-285750" algn="just">
              <a:buFont typeface="Arial" panose="020B0604020202020204" pitchFamily="34" charset="0"/>
              <a:buChar char="•"/>
            </a:pPr>
            <a:r>
              <a:rPr lang="en-US" sz="1600" b="0" i="0" u="none" strike="noStrike" dirty="0">
                <a:solidFill>
                  <a:schemeClr val="accent6">
                    <a:lumMod val="75000"/>
                  </a:schemeClr>
                </a:solidFill>
                <a:effectLst/>
                <a:latin typeface="Arial" panose="020B0604020202020204" pitchFamily="34" charset="0"/>
              </a:rPr>
              <a:t>Υποστηρίζει μάθηση με αυτορυθμιζόμενο ρυθμό: </a:t>
            </a:r>
            <a:r>
              <a:rPr lang="en-US" sz="1600" b="0" i="0" u="none" strike="noStrike" dirty="0">
                <a:solidFill>
                  <a:srgbClr val="121212"/>
                </a:solidFill>
                <a:effectLst/>
                <a:latin typeface="Arial" panose="020B0604020202020204" pitchFamily="34" charset="0"/>
              </a:rPr>
              <a:t>Επιτρέπει στους μαθητές να μαθαίνουν με το δικό τους ρυθμό εκτός τάξης.</a:t>
            </a:r>
          </a:p>
          <a:p>
            <a:pPr marL="285750" indent="-285750" algn="just">
              <a:buFont typeface="Arial" panose="020B0604020202020204" pitchFamily="34" charset="0"/>
              <a:buChar char="•"/>
            </a:pPr>
            <a:r>
              <a:rPr lang="en-US" sz="1600" b="0" i="0" u="none" strike="noStrike" dirty="0">
                <a:solidFill>
                  <a:schemeClr val="accent6">
                    <a:lumMod val="75000"/>
                  </a:schemeClr>
                </a:solidFill>
                <a:effectLst/>
                <a:latin typeface="Arial" panose="020B0604020202020204" pitchFamily="34" charset="0"/>
              </a:rPr>
              <a:t>Πηγαίνει πέρα από την παράδοση περιεχομένου: </a:t>
            </a:r>
            <a:r>
              <a:rPr lang="en-US" sz="1600" b="0" i="0" u="none" strike="noStrike" dirty="0">
                <a:solidFill>
                  <a:srgbClr val="121212"/>
                </a:solidFill>
                <a:effectLst/>
                <a:latin typeface="Arial" panose="020B0604020202020204" pitchFamily="34" charset="0"/>
              </a:rPr>
              <a:t>Επικεντρώνεται στην προώθηση ενός βαθύτερου μαθησιακού περιβάλλοντος.</a:t>
            </a:r>
          </a:p>
          <a:p>
            <a:pPr marL="285750" indent="-285750" algn="just">
              <a:buFont typeface="Arial" panose="020B0604020202020204" pitchFamily="34" charset="0"/>
              <a:buChar char="•"/>
            </a:pPr>
            <a:r>
              <a:rPr lang="en-US" sz="1600" b="0" i="0" u="none" strike="noStrike" dirty="0">
                <a:solidFill>
                  <a:schemeClr val="accent6">
                    <a:lumMod val="75000"/>
                  </a:schemeClr>
                </a:solidFill>
                <a:effectLst/>
                <a:latin typeface="Arial" panose="020B0604020202020204" pitchFamily="34" charset="0"/>
              </a:rPr>
              <a:t>Ευθυγραμμίζεται με τις αρχές της ανεστραμμένης μάθησης</a:t>
            </a:r>
            <a:r>
              <a:rPr lang="en-US" sz="1600" b="0" i="0" u="none" strike="noStrike" dirty="0">
                <a:solidFill>
                  <a:srgbClr val="121212"/>
                </a:solidFill>
                <a:effectLst/>
                <a:latin typeface="Arial" panose="020B0604020202020204" pitchFamily="34" charset="0"/>
              </a:rPr>
              <a:t>: Δίνει έμφαση στο σκόπιμο περιεχόμενο για τη μεγιστοποίηση της ενεργού συμμετοχής κατά τη διάρκεια της τάξης.</a:t>
            </a:r>
          </a:p>
          <a:p>
            <a:pPr marL="285750" indent="-285750" algn="just">
              <a:buFont typeface="Arial" panose="020B0604020202020204" pitchFamily="34" charset="0"/>
              <a:buChar char="•"/>
            </a:pPr>
            <a:r>
              <a:rPr lang="en-US" sz="1600" b="0" i="0" u="none" strike="noStrike" dirty="0">
                <a:solidFill>
                  <a:schemeClr val="accent6">
                    <a:lumMod val="75000"/>
                  </a:schemeClr>
                </a:solidFill>
                <a:effectLst/>
                <a:latin typeface="Arial" panose="020B0604020202020204" pitchFamily="34" charset="0"/>
              </a:rPr>
              <a:t>Μεγιστοποιεί την αλληλεπίδραση στην τάξη: </a:t>
            </a:r>
            <a:r>
              <a:rPr lang="en-US" sz="1600" b="0" i="0" u="none" strike="noStrike" dirty="0">
                <a:solidFill>
                  <a:srgbClr val="121212"/>
                </a:solidFill>
                <a:effectLst/>
                <a:latin typeface="Arial" panose="020B0604020202020204" pitchFamily="34" charset="0"/>
              </a:rPr>
              <a:t>Απελευθερώνει χρόνο στην τάξη για πιο ενεργές, πρακτικές δραστηριότητες μάθησης.</a:t>
            </a:r>
            <a:endParaRPr lang="en-BE" sz="1600" dirty="0"/>
          </a:p>
        </p:txBody>
      </p:sp>
      <p:pic>
        <p:nvPicPr>
          <p:cNvPr id="22" name="Online Media 21" title="Easy Screen Recording with Screencastify">
            <a:hlinkClick r:id="" action="ppaction://media"/>
            <a:extLst>
              <a:ext uri="{FF2B5EF4-FFF2-40B4-BE49-F238E27FC236}">
                <a16:creationId xmlns:a16="http://schemas.microsoft.com/office/drawing/2014/main" id="{A6B96957-57BD-053F-ABBA-BB3F852F34E8}"/>
              </a:ext>
            </a:extLst>
          </p:cNvPr>
          <p:cNvPicPr>
            <a:picLocks noRot="1" noChangeAspect="1"/>
          </p:cNvPicPr>
          <p:nvPr>
            <a:videoFile r:link="rId1"/>
          </p:nvPr>
        </p:nvPicPr>
        <p:blipFill>
          <a:blip r:embed="rId7"/>
          <a:stretch>
            <a:fillRect/>
          </a:stretch>
        </p:blipFill>
        <p:spPr>
          <a:xfrm>
            <a:off x="5999630" y="2020346"/>
            <a:ext cx="5363530" cy="3047996"/>
          </a:xfrm>
          <a:prstGeom prst="rect">
            <a:avLst/>
          </a:prstGeom>
          <a:ln>
            <a:noFill/>
          </a:ln>
          <a:effectLst>
            <a:softEdge rad="112500"/>
          </a:effectLst>
        </p:spPr>
      </p:pic>
      <p:pic>
        <p:nvPicPr>
          <p:cNvPr id="6" name="Graphic 5" descr="Presentation with media outline">
            <a:extLst>
              <a:ext uri="{FF2B5EF4-FFF2-40B4-BE49-F238E27FC236}">
                <a16:creationId xmlns:a16="http://schemas.microsoft.com/office/drawing/2014/main" id="{8420A32D-E7FF-4234-E390-9D71DFB20E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9280" y="177405"/>
            <a:ext cx="914400" cy="914400"/>
          </a:xfrm>
          <a:prstGeom prst="rect">
            <a:avLst/>
          </a:prstGeom>
        </p:spPr>
      </p:pic>
      <p:sp>
        <p:nvSpPr>
          <p:cNvPr id="5" name="Google Shape;128;p3">
            <a:extLst>
              <a:ext uri="{FF2B5EF4-FFF2-40B4-BE49-F238E27FC236}">
                <a16:creationId xmlns:a16="http://schemas.microsoft.com/office/drawing/2014/main" id="{4C72BA7B-FFFF-4A14-99B2-8C5B66FF9CB9}"/>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284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
                </p:tgtEl>
              </p:cMediaNode>
            </p:vide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308050"/>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Χρησιμοποιήστε προγράμματα επεξεργασίας βίντεο με χαρακτηριστικά δέσμευσης</a:t>
            </a:r>
            <a:endParaRPr lang="en-US" sz="4666" b="1" spc="-46" dirty="0">
              <a:solidFill>
                <a:srgbClr val="033C5B"/>
              </a:solidFill>
              <a:latin typeface="HK Grotesk Bold"/>
            </a:endParaRPr>
          </a:p>
        </p:txBody>
      </p:sp>
      <p:pic>
        <p:nvPicPr>
          <p:cNvPr id="6" name="Picture 5">
            <a:extLst>
              <a:ext uri="{FF2B5EF4-FFF2-40B4-BE49-F238E27FC236}">
                <a16:creationId xmlns:a16="http://schemas.microsoft.com/office/drawing/2014/main" id="{17C02BD5-EA05-33D6-DB0E-019F46DA5E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540" b="89711" l="14326" r="82022">
                        <a14:foregroundMark x1="44382" y1="15113" x2="25562" y2="61415"/>
                        <a14:foregroundMark x1="25562" y1="61415" x2="59551" y2="62379"/>
                        <a14:foregroundMark x1="59551" y1="62379" x2="55337" y2="20900"/>
                        <a14:foregroundMark x1="55337" y1="20900" x2="42135" y2="15113"/>
                        <a14:foregroundMark x1="31461" y1="37942" x2="14326" y2="48232"/>
                        <a14:foregroundMark x1="82303" y1="49518" x2="82303" y2="49518"/>
                        <a14:foregroundMark x1="47472" y1="12540" x2="47472" y2="12540"/>
                        <a14:foregroundMark x1="47753" y1="89389" x2="47753" y2="89389"/>
                      </a14:backgroundRemoval>
                    </a14:imgEffect>
                  </a14:imgLayer>
                </a14:imgProps>
              </a:ext>
            </a:extLst>
          </a:blip>
          <a:srcRect l="12747" t="7468" r="12747" b="784"/>
          <a:stretch/>
        </p:blipFill>
        <p:spPr>
          <a:xfrm rot="20987094">
            <a:off x="432228" y="2633744"/>
            <a:ext cx="1065693" cy="1146433"/>
          </a:xfrm>
          <a:prstGeom prst="rect">
            <a:avLst/>
          </a:prstGeom>
        </p:spPr>
      </p:pic>
      <p:pic>
        <p:nvPicPr>
          <p:cNvPr id="1032" name="Picture 8" descr="Customer Stories | WeVideo">
            <a:hlinkClick r:id="rId7"/>
            <a:extLst>
              <a:ext uri="{FF2B5EF4-FFF2-40B4-BE49-F238E27FC236}">
                <a16:creationId xmlns:a16="http://schemas.microsoft.com/office/drawing/2014/main" id="{8E51F0A6-B355-26C1-90F8-EC414F6B9C9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33888" y="4446145"/>
            <a:ext cx="1827511" cy="700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reencastify | Screen Recording and Video Editing">
            <a:hlinkClick r:id="rId9"/>
            <a:extLst>
              <a:ext uri="{FF2B5EF4-FFF2-40B4-BE49-F238E27FC236}">
                <a16:creationId xmlns:a16="http://schemas.microsoft.com/office/drawing/2014/main" id="{4DB3A7CF-09F3-744A-43B3-1778F54626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769" y="4481787"/>
            <a:ext cx="3476688" cy="5741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7" name="TextBox 16">
            <a:extLst>
              <a:ext uri="{FF2B5EF4-FFF2-40B4-BE49-F238E27FC236}">
                <a16:creationId xmlns:a16="http://schemas.microsoft.com/office/drawing/2014/main" id="{17C31B03-A8DF-A603-5767-9D2DD61DC0B8}"/>
              </a:ext>
            </a:extLst>
          </p:cNvPr>
          <p:cNvGraphicFramePr/>
          <p:nvPr>
            <p:extLst>
              <p:ext uri="{D42A27DB-BD31-4B8C-83A1-F6EECF244321}">
                <p14:modId xmlns:p14="http://schemas.microsoft.com/office/powerpoint/2010/main" val="2385444272"/>
              </p:ext>
            </p:extLst>
          </p:nvPr>
        </p:nvGraphicFramePr>
        <p:xfrm>
          <a:off x="1926875" y="2464230"/>
          <a:ext cx="8288301" cy="20313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Google Shape;128;p3">
            <a:extLst>
              <a:ext uri="{FF2B5EF4-FFF2-40B4-BE49-F238E27FC236}">
                <a16:creationId xmlns:a16="http://schemas.microsoft.com/office/drawing/2014/main" id="{3641E2B9-279E-2414-2E0F-83AB60F25ECD}"/>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0229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962076"/>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    Χρήση συσκευών εγγραφής οθόνης και βίντεο </a:t>
            </a:r>
            <a:endParaRPr lang="en-US" sz="4800" b="1" dirty="0">
              <a:solidFill>
                <a:srgbClr val="033C5B"/>
              </a:solidFill>
              <a:latin typeface="Arial" panose="020B0604020202020204" pitchFamily="34" charset="0"/>
            </a:endParaRPr>
          </a:p>
          <a:p>
            <a:pPr defTabSz="609630">
              <a:lnSpc>
                <a:spcPts val="5133"/>
              </a:lnSpc>
            </a:pPr>
            <a:r>
              <a:rPr lang="en-US" sz="4400" i="0" u="none" strike="noStrike" dirty="0">
                <a:solidFill>
                  <a:srgbClr val="033C5B"/>
                </a:solidFill>
                <a:effectLst/>
                <a:latin typeface="Arial" panose="020B0604020202020204" pitchFamily="34" charset="0"/>
              </a:rPr>
              <a:t>Panopto</a:t>
            </a:r>
            <a:endParaRPr lang="en-US" sz="4666"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844445" y="2989517"/>
            <a:ext cx="5536290" cy="2092881"/>
          </a:xfrm>
          <a:prstGeom prst="rect">
            <a:avLst/>
          </a:prstGeom>
          <a:noFill/>
        </p:spPr>
        <p:txBody>
          <a:bodyPr wrap="square">
            <a:spAutoFit/>
          </a:bodyPr>
          <a:lstStyle/>
          <a:p>
            <a:pPr algn="just" rtl="0">
              <a:spcBef>
                <a:spcPts val="0"/>
              </a:spcBef>
              <a:spcAft>
                <a:spcPts val="0"/>
              </a:spcAft>
            </a:pPr>
            <a:r>
              <a:rPr lang="en-US" sz="1800" b="0" i="0" u="none" strike="noStrike" dirty="0">
                <a:solidFill>
                  <a:srgbClr val="121212"/>
                </a:solidFill>
                <a:effectLst/>
                <a:latin typeface="Arial" panose="020B0604020202020204" pitchFamily="34" charset="0"/>
                <a:hlinkClick r:id="rId5"/>
              </a:rPr>
              <a:t>Το Panopto </a:t>
            </a:r>
            <a:r>
              <a:rPr lang="en-US" sz="1800" b="0" i="0" u="none" strike="noStrike" dirty="0">
                <a:solidFill>
                  <a:srgbClr val="121212"/>
                </a:solidFill>
                <a:effectLst/>
                <a:latin typeface="Arial" panose="020B0604020202020204" pitchFamily="34" charset="0"/>
              </a:rPr>
              <a:t>προσφέρει έναν απρόσκοπτο τρόπο </a:t>
            </a:r>
            <a:r>
              <a:rPr lang="en-US" sz="1600" b="0" i="0" u="none" strike="noStrike" dirty="0">
                <a:solidFill>
                  <a:srgbClr val="121212"/>
                </a:solidFill>
                <a:effectLst/>
                <a:latin typeface="Arial" panose="020B0604020202020204" pitchFamily="34" charset="0"/>
              </a:rPr>
              <a:t>καταγραφής και διαμοιρασμού εκπαιδευτικού περιεχομένου, αντικατοπτρίζοντας τον πυλώνα του ευέλικτου περιβάλλοντος της ανεστραμμένης μάθησης. Αυτή η προσαρμοστικότητα διασφαλίζει ότι οι μαθητές μπορούν να έχουν πρόσβαση στα μαθήματα οποτεδήποτε και οπουδήποτε, υποστηρίζοντας διαφορετικές μαθησιακές προτιμήσεις και ανάγκες.</a:t>
            </a:r>
            <a:endParaRPr lang="en-US" sz="1600" b="0" dirty="0">
              <a:effectLst/>
            </a:endParaRPr>
          </a:p>
        </p:txBody>
      </p:sp>
      <p:pic>
        <p:nvPicPr>
          <p:cNvPr id="15" name="Picture 14">
            <a:extLst>
              <a:ext uri="{FF2B5EF4-FFF2-40B4-BE49-F238E27FC236}">
                <a16:creationId xmlns:a16="http://schemas.microsoft.com/office/drawing/2014/main" id="{51BBBE40-08E4-DE6A-F4A5-979CE2BADDA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72308" y1="17355" x2="23077" y2="18182"/>
                        <a14:foregroundMark x1="23077" y1="18182" x2="20000" y2="71074"/>
                        <a14:foregroundMark x1="20000" y1="71074" x2="72308" y2="85124"/>
                        <a14:foregroundMark x1="72308" y1="85124" x2="75385" y2="23967"/>
                        <a14:foregroundMark x1="75385" y1="23967" x2="73077" y2="19008"/>
                        <a14:foregroundMark x1="27692" y1="31405" x2="26154" y2="57851"/>
                        <a14:foregroundMark x1="28462" y1="30579" x2="80000" y2="55372"/>
                        <a14:foregroundMark x1="80000" y1="55372" x2="80769" y2="58678"/>
                        <a14:foregroundMark x1="67692" y1="35537" x2="31538" y2="30579"/>
                        <a14:foregroundMark x1="40000" y1="29752" x2="69231" y2="73554"/>
                        <a14:foregroundMark x1="69231" y1="73554" x2="56154" y2="38843"/>
                        <a14:foregroundMark x1="33077" y1="61157" x2="26154" y2="63636"/>
                        <a14:foregroundMark x1="34615" y1="71074" x2="74615" y2="71074"/>
                      </a14:backgroundRemoval>
                    </a14:imgEffect>
                  </a14:imgLayer>
                </a14:imgProps>
              </a:ext>
            </a:extLst>
          </a:blip>
          <a:stretch>
            <a:fillRect/>
          </a:stretch>
        </p:blipFill>
        <p:spPr>
          <a:xfrm>
            <a:off x="205228" y="249521"/>
            <a:ext cx="990686" cy="922100"/>
          </a:xfrm>
          <a:prstGeom prst="rect">
            <a:avLst/>
          </a:prstGeom>
        </p:spPr>
      </p:pic>
      <p:pic>
        <p:nvPicPr>
          <p:cNvPr id="19" name="Picture 18">
            <a:hlinkClick r:id="rId8"/>
            <a:extLst>
              <a:ext uri="{FF2B5EF4-FFF2-40B4-BE49-F238E27FC236}">
                <a16:creationId xmlns:a16="http://schemas.microsoft.com/office/drawing/2014/main" id="{B3D1D762-686E-DE37-BB29-9416DC5D23B7}"/>
              </a:ext>
            </a:extLst>
          </p:cNvPr>
          <p:cNvPicPr>
            <a:picLocks noChangeAspect="1"/>
          </p:cNvPicPr>
          <p:nvPr/>
        </p:nvPicPr>
        <p:blipFill>
          <a:blip r:embed="rId9"/>
          <a:srcRect l="2020" b="10500"/>
          <a:stretch/>
        </p:blipFill>
        <p:spPr>
          <a:xfrm>
            <a:off x="943338" y="5099784"/>
            <a:ext cx="3038855" cy="726197"/>
          </a:xfrm>
          <a:prstGeom prst="rect">
            <a:avLst/>
          </a:prstGeom>
        </p:spPr>
      </p:pic>
      <p:sp>
        <p:nvSpPr>
          <p:cNvPr id="21" name="TextBox 20">
            <a:extLst>
              <a:ext uri="{FF2B5EF4-FFF2-40B4-BE49-F238E27FC236}">
                <a16:creationId xmlns:a16="http://schemas.microsoft.com/office/drawing/2014/main" id="{5BFD71F1-DDFD-C507-0382-9E216144460C}"/>
              </a:ext>
            </a:extLst>
          </p:cNvPr>
          <p:cNvSpPr txBox="1"/>
          <p:nvPr/>
        </p:nvSpPr>
        <p:spPr>
          <a:xfrm>
            <a:off x="5161809" y="5339097"/>
            <a:ext cx="6096000" cy="338554"/>
          </a:xfrm>
          <a:prstGeom prst="rect">
            <a:avLst/>
          </a:prstGeom>
          <a:noFill/>
        </p:spPr>
        <p:txBody>
          <a:bodyPr wrap="square">
            <a:spAutoFit/>
          </a:bodyPr>
          <a:lstStyle/>
          <a:p>
            <a:r>
              <a:rPr lang="en-US" sz="1600" dirty="0">
                <a:latin typeface="Arial" panose="020B0604020202020204" pitchFamily="34" charset="0"/>
              </a:rPr>
              <a:t>Με δυνατότητες κουίζ και δημοσκοπήσεων</a:t>
            </a:r>
            <a:endParaRPr lang="en-BE" sz="1600" dirty="0"/>
          </a:p>
        </p:txBody>
      </p:sp>
      <p:pic>
        <p:nvPicPr>
          <p:cNvPr id="6" name="Picture 5">
            <a:extLst>
              <a:ext uri="{FF2B5EF4-FFF2-40B4-BE49-F238E27FC236}">
                <a16:creationId xmlns:a16="http://schemas.microsoft.com/office/drawing/2014/main" id="{B457174C-2C1C-35C4-BB69-76FA041CE98B}"/>
              </a:ext>
            </a:extLst>
          </p:cNvPr>
          <p:cNvPicPr>
            <a:picLocks noChangeAspect="1"/>
          </p:cNvPicPr>
          <p:nvPr/>
        </p:nvPicPr>
        <p:blipFill>
          <a:blip r:embed="rId10"/>
          <a:stretch>
            <a:fillRect/>
          </a:stretch>
        </p:blipFill>
        <p:spPr>
          <a:xfrm>
            <a:off x="529238" y="2359370"/>
            <a:ext cx="2067213" cy="828791"/>
          </a:xfrm>
          <a:prstGeom prst="rect">
            <a:avLst/>
          </a:prstGeom>
          <a:ln>
            <a:noFill/>
          </a:ln>
          <a:effectLst>
            <a:softEdge rad="112500"/>
          </a:effectLst>
        </p:spPr>
      </p:pic>
      <p:pic>
        <p:nvPicPr>
          <p:cNvPr id="18" name="Picture 17">
            <a:extLst>
              <a:ext uri="{FF2B5EF4-FFF2-40B4-BE49-F238E27FC236}">
                <a16:creationId xmlns:a16="http://schemas.microsoft.com/office/drawing/2014/main" id="{31997683-F7EA-EA02-59F9-AF51AF1D4FD1}"/>
              </a:ext>
            </a:extLst>
          </p:cNvPr>
          <p:cNvPicPr>
            <a:picLocks noChangeAspect="1"/>
          </p:cNvPicPr>
          <p:nvPr/>
        </p:nvPicPr>
        <p:blipFill>
          <a:blip r:embed="rId11"/>
          <a:stretch>
            <a:fillRect/>
          </a:stretch>
        </p:blipFill>
        <p:spPr>
          <a:xfrm>
            <a:off x="6815529" y="1668717"/>
            <a:ext cx="4963218" cy="304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2" name="Connector: Curved 21">
            <a:extLst>
              <a:ext uri="{FF2B5EF4-FFF2-40B4-BE49-F238E27FC236}">
                <a16:creationId xmlns:a16="http://schemas.microsoft.com/office/drawing/2014/main" id="{E2B08FB6-664C-EE21-4B47-D123FD4F106C}"/>
              </a:ext>
            </a:extLst>
          </p:cNvPr>
          <p:cNvCxnSpPr>
            <a:cxnSpLocks/>
          </p:cNvCxnSpPr>
          <p:nvPr/>
        </p:nvCxnSpPr>
        <p:spPr>
          <a:xfrm rot="10800000" flipV="1">
            <a:off x="6269422" y="4823480"/>
            <a:ext cx="573377" cy="524166"/>
          </a:xfrm>
          <a:prstGeom prst="curved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56C6D8-1F19-636E-2C9F-0AC0AC4D00AA}"/>
              </a:ext>
            </a:extLst>
          </p:cNvPr>
          <p:cNvSpPr txBox="1"/>
          <p:nvPr/>
        </p:nvSpPr>
        <p:spPr>
          <a:xfrm>
            <a:off x="996844" y="4896243"/>
            <a:ext cx="6096000" cy="369332"/>
          </a:xfrm>
          <a:prstGeom prst="rect">
            <a:avLst/>
          </a:prstGeom>
          <a:noFill/>
        </p:spPr>
        <p:txBody>
          <a:bodyPr wrap="square">
            <a:spAutoFit/>
          </a:bodyPr>
          <a:lstStyle/>
          <a:p>
            <a:r>
              <a:rPr lang="en-US" sz="1800" b="0" i="0" u="none" strike="noStrike" dirty="0">
                <a:solidFill>
                  <a:schemeClr val="accent6">
                    <a:lumMod val="75000"/>
                  </a:schemeClr>
                </a:solidFill>
                <a:effectLst/>
                <a:latin typeface="Arial" panose="020B0604020202020204" pitchFamily="34" charset="0"/>
              </a:rPr>
              <a:t>Σεμινάριο</a:t>
            </a:r>
            <a:endParaRPr lang="en-BE" dirty="0">
              <a:solidFill>
                <a:schemeClr val="accent6">
                  <a:lumMod val="75000"/>
                </a:schemeClr>
              </a:solidFill>
            </a:endParaRPr>
          </a:p>
        </p:txBody>
      </p:sp>
      <p:sp>
        <p:nvSpPr>
          <p:cNvPr id="5" name="Google Shape;128;p3">
            <a:extLst>
              <a:ext uri="{FF2B5EF4-FFF2-40B4-BE49-F238E27FC236}">
                <a16:creationId xmlns:a16="http://schemas.microsoft.com/office/drawing/2014/main" id="{E96A6234-C88E-E380-3A51-9FB02D990311}"/>
              </a:ext>
            </a:extLst>
          </p:cNvPr>
          <p:cNvSpPr txBox="1"/>
          <p:nvPr/>
        </p:nvSpPr>
        <p:spPr>
          <a:xfrm>
            <a:off x="3452050" y="5984366"/>
            <a:ext cx="687575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9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7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6876352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7C45E1-FFB1-49F4-8D79-9C826AB0384E}">
  <ds:schemaRefs>
    <ds:schemaRef ds:uri="http://schemas.microsoft.com/sharepoint/v3/contenttype/forms"/>
  </ds:schemaRefs>
</ds:datastoreItem>
</file>

<file path=customXml/itemProps2.xml><?xml version="1.0" encoding="utf-8"?>
<ds:datastoreItem xmlns:ds="http://schemas.openxmlformats.org/officeDocument/2006/customXml" ds:itemID="{3E48CDE4-0245-4BB8-9360-F647C86E7DA0}">
  <ds:schemaRefs>
    <ds:schemaRef ds:uri="http://purl.org/dc/dcmityp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67969218-ce1f-47b6-91bc-5f0cb9b796e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7930AC-C424-43F6-BEB3-F1C2F63C9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3467</Words>
  <Application>Microsoft Office PowerPoint</Application>
  <PresentationFormat>Widescreen</PresentationFormat>
  <Paragraphs>153</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HK Grotesk</vt:lpstr>
      <vt:lpstr>HK Grotesk Bold</vt:lpstr>
      <vt:lpstr>HK Grotesk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Moscato</dc:creator>
  <cp:keywords>, docId:21026F7E643B8229B57BEE140607DB85</cp:keywords>
  <cp:lastModifiedBy>Sotiria Tsalamani</cp:lastModifiedBy>
  <cp:revision>12</cp:revision>
  <dcterms:created xsi:type="dcterms:W3CDTF">2024-10-21T10:56:09Z</dcterms:created>
  <dcterms:modified xsi:type="dcterms:W3CDTF">2024-11-09T11:09:48Z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