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9" r:id="rId4"/>
    <p:sldId id="269" r:id="rId5"/>
    <p:sldId id="270" r:id="rId6"/>
    <p:sldId id="260" r:id="rId7"/>
    <p:sldId id="261" r:id="rId8"/>
    <p:sldId id="266" r:id="rId9"/>
    <p:sldId id="262" r:id="rId10"/>
    <p:sldId id="263" r:id="rId11"/>
    <p:sldId id="267" r:id="rId12"/>
    <p:sldId id="268" r:id="rId13"/>
    <p:sldId id="273" r:id="rId14"/>
    <p:sldId id="272" r:id="rId15"/>
    <p:sldId id="274" r:id="rId16"/>
    <p:sldId id="275" r:id="rId17"/>
    <p:sldId id="277" r:id="rId18"/>
    <p:sldId id="276" r:id="rId19"/>
    <p:sldId id="264"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9" d="100"/>
          <a:sy n="59" d="100"/>
        </p:scale>
        <p:origin x="1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DCB63-B4D2-4CB4-A809-A56ED8F91FB2}"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83287B6B-53A7-4F31-B4B0-1B719317467F}">
      <dgm:prSet/>
      <dgm:spPr/>
      <dgm:t>
        <a:bodyPr/>
        <a:lstStyle/>
        <a:p>
          <a:r>
            <a:rPr lang="en-GB" b="1"/>
            <a:t>Γνωρίστε τους μαθητές σας</a:t>
          </a:r>
          <a:endParaRPr lang="en-BE"/>
        </a:p>
      </dgm:t>
    </dgm:pt>
    <dgm:pt modelId="{F90BC580-AD58-49F4-AF93-A36D3AF0981B}" type="parTrans" cxnId="{6FE0A363-BE7E-4598-BD20-D2916A620C7A}">
      <dgm:prSet/>
      <dgm:spPr/>
      <dgm:t>
        <a:bodyPr/>
        <a:lstStyle/>
        <a:p>
          <a:endParaRPr lang="en-BE"/>
        </a:p>
      </dgm:t>
    </dgm:pt>
    <dgm:pt modelId="{86262554-D58E-4E91-A394-A8B535DDFD75}" type="sibTrans" cxnId="{6FE0A363-BE7E-4598-BD20-D2916A620C7A}">
      <dgm:prSet/>
      <dgm:spPr/>
      <dgm:t>
        <a:bodyPr/>
        <a:lstStyle/>
        <a:p>
          <a:endParaRPr lang="en-BE"/>
        </a:p>
      </dgm:t>
    </dgm:pt>
    <dgm:pt modelId="{BC81793C-6DED-49F4-AB10-45788C4456E7}">
      <dgm:prSet/>
      <dgm:spPr/>
      <dgm:t>
        <a:bodyPr/>
        <a:lstStyle/>
        <a:p>
          <a:r>
            <a:rPr lang="en-GB" b="1"/>
            <a:t>Κατανόηση των αναγκών των μαθητών</a:t>
          </a:r>
          <a:r>
            <a:rPr lang="en-GB"/>
            <a:t>: Προσαρμόστε το περιεχόμενο ώστε να ανταποκρίνεται στις ειδικές ανάγκες των σπουδαστών ΕΕΚ, λαμβάνοντας υπόψη το ιστορικό, τα ενδιαφέροντα και τις τρέχουσες δεξιότητές τους.</a:t>
          </a:r>
          <a:endParaRPr lang="en-BE"/>
        </a:p>
      </dgm:t>
    </dgm:pt>
    <dgm:pt modelId="{A89CFD53-C77B-4665-9DA2-C8BCADBCCC34}" type="parTrans" cxnId="{B88625A9-6BE7-40BA-96D8-0D18609DD789}">
      <dgm:prSet/>
      <dgm:spPr/>
      <dgm:t>
        <a:bodyPr/>
        <a:lstStyle/>
        <a:p>
          <a:endParaRPr lang="en-BE"/>
        </a:p>
      </dgm:t>
    </dgm:pt>
    <dgm:pt modelId="{1F55B159-90D5-49E8-85D2-4C59842474FB}" type="sibTrans" cxnId="{B88625A9-6BE7-40BA-96D8-0D18609DD789}">
      <dgm:prSet/>
      <dgm:spPr/>
      <dgm:t>
        <a:bodyPr/>
        <a:lstStyle/>
        <a:p>
          <a:endParaRPr lang="en-BE"/>
        </a:p>
      </dgm:t>
    </dgm:pt>
    <dgm:pt modelId="{93A56679-3B41-4515-BE1E-9D2925FDCB29}">
      <dgm:prSet/>
      <dgm:spPr/>
      <dgm:t>
        <a:bodyPr/>
        <a:lstStyle/>
        <a:p>
          <a:r>
            <a:rPr lang="en-GB" b="1"/>
            <a:t>Προτιμήσεις μάθησης</a:t>
          </a:r>
          <a:r>
            <a:rPr lang="en-GB"/>
            <a:t>: Αναγνωρίστε ότι οι μαθητές έχουν διαφορετικά στυλ μάθησης. Ενσωματώστε πολυμέσα, πρακτικές δραστηριότητες και συνεργασία μεταξύ ομοτίμων για να καλύψετε τις διαφορετικές προτιμήσεις.</a:t>
          </a:r>
          <a:endParaRPr lang="en-BE"/>
        </a:p>
      </dgm:t>
    </dgm:pt>
    <dgm:pt modelId="{B4720F7D-BF56-44DF-82AE-93FECA0E92CB}" type="parTrans" cxnId="{5DBE2C9F-D297-4EDF-96F3-F747C7D904E2}">
      <dgm:prSet/>
      <dgm:spPr/>
      <dgm:t>
        <a:bodyPr/>
        <a:lstStyle/>
        <a:p>
          <a:endParaRPr lang="en-BE"/>
        </a:p>
      </dgm:t>
    </dgm:pt>
    <dgm:pt modelId="{019FB560-D4F5-4BDC-9093-CE7DBCC6EA77}" type="sibTrans" cxnId="{5DBE2C9F-D297-4EDF-96F3-F747C7D904E2}">
      <dgm:prSet/>
      <dgm:spPr/>
      <dgm:t>
        <a:bodyPr/>
        <a:lstStyle/>
        <a:p>
          <a:endParaRPr lang="en-BE"/>
        </a:p>
      </dgm:t>
    </dgm:pt>
    <dgm:pt modelId="{85CF7EBE-9D9D-4BA4-826E-40EA4E0D2C3D}">
      <dgm:prSet/>
      <dgm:spPr/>
      <dgm:t>
        <a:bodyPr/>
        <a:lstStyle/>
        <a:p>
          <a:r>
            <a:rPr lang="en-GB" b="1"/>
            <a:t>Σαφή μαθησιακά αποτελέσματα</a:t>
          </a:r>
          <a:endParaRPr lang="en-BE"/>
        </a:p>
      </dgm:t>
    </dgm:pt>
    <dgm:pt modelId="{DBE310CA-10B3-4831-A226-EBD02FABB6E5}" type="parTrans" cxnId="{1BCC9DFC-D1A1-4961-9A0E-2653D4BF4B6D}">
      <dgm:prSet/>
      <dgm:spPr/>
      <dgm:t>
        <a:bodyPr/>
        <a:lstStyle/>
        <a:p>
          <a:endParaRPr lang="en-BE"/>
        </a:p>
      </dgm:t>
    </dgm:pt>
    <dgm:pt modelId="{021F4C85-FD94-45B2-B3E0-C0760C505DD6}" type="sibTrans" cxnId="{1BCC9DFC-D1A1-4961-9A0E-2653D4BF4B6D}">
      <dgm:prSet/>
      <dgm:spPr/>
      <dgm:t>
        <a:bodyPr/>
        <a:lstStyle/>
        <a:p>
          <a:endParaRPr lang="en-BE"/>
        </a:p>
      </dgm:t>
    </dgm:pt>
    <dgm:pt modelId="{4A67361B-9B2C-42E3-A9AA-FA8657ABE5FB}">
      <dgm:prSet/>
      <dgm:spPr/>
      <dgm:t>
        <a:bodyPr/>
        <a:lstStyle/>
        <a:p>
          <a:r>
            <a:rPr lang="en-GB" b="1"/>
            <a:t>Καθορισμός στόχων</a:t>
          </a:r>
          <a:r>
            <a:rPr lang="en-GB"/>
            <a:t>: Καθορίστε με σαφήνεια τι πρέπει να επιτύχουν οι μαθητές στο τέλος του μαθήματος. Χρησιμοποιήστε μετρήσιμα αποτελέσματα όπως "Οι μαθητές θα είναι σε θέση να αντιμετωπίζουν βασικά μηχανικά προβλήματα".</a:t>
          </a:r>
          <a:endParaRPr lang="en-BE"/>
        </a:p>
      </dgm:t>
    </dgm:pt>
    <dgm:pt modelId="{2307F72C-B07C-44C9-8DDB-D3BA5E1A95EC}" type="parTrans" cxnId="{8F85002A-CBD0-4D74-A1B8-6E6643413A45}">
      <dgm:prSet/>
      <dgm:spPr/>
      <dgm:t>
        <a:bodyPr/>
        <a:lstStyle/>
        <a:p>
          <a:endParaRPr lang="en-BE"/>
        </a:p>
      </dgm:t>
    </dgm:pt>
    <dgm:pt modelId="{419A017F-4152-4264-8EEB-1A8E0F4CFFA1}" type="sibTrans" cxnId="{8F85002A-CBD0-4D74-A1B8-6E6643413A45}">
      <dgm:prSet/>
      <dgm:spPr/>
      <dgm:t>
        <a:bodyPr/>
        <a:lstStyle/>
        <a:p>
          <a:endParaRPr lang="en-BE"/>
        </a:p>
      </dgm:t>
    </dgm:pt>
    <dgm:pt modelId="{E4A1BA1A-6E99-4E47-BD98-CB7AF39731BC}">
      <dgm:prSet/>
      <dgm:spPr/>
      <dgm:t>
        <a:bodyPr/>
        <a:lstStyle/>
        <a:p>
          <a:r>
            <a:rPr lang="en-GB" b="1"/>
            <a:t>Ευθυγράμμιση των δραστηριοτήτων με τα αποτελέσματα</a:t>
          </a:r>
          <a:r>
            <a:rPr lang="en-GB"/>
            <a:t>: Σχεδιάστε συνεργατικές δραστηριότητες που ευθυγραμμίζονται με τους στόχους, διασφαλίζοντας ότι οι μαθητές εφαρμόζουν τη μάθηση που έχουν μάθει πριν από την τάξη κατά τη διάρκεια των συνεργατικών συνεδριών μέσα στην τάξη.</a:t>
          </a:r>
          <a:endParaRPr lang="en-BE"/>
        </a:p>
      </dgm:t>
    </dgm:pt>
    <dgm:pt modelId="{70FC4DCB-377A-4B47-B838-D4E461D9E420}" type="parTrans" cxnId="{8AC48939-0D03-4A92-AC15-14F63F0EA5F7}">
      <dgm:prSet/>
      <dgm:spPr/>
      <dgm:t>
        <a:bodyPr/>
        <a:lstStyle/>
        <a:p>
          <a:endParaRPr lang="en-BE"/>
        </a:p>
      </dgm:t>
    </dgm:pt>
    <dgm:pt modelId="{B2FBF088-6662-4BA5-80FA-88796D15478C}" type="sibTrans" cxnId="{8AC48939-0D03-4A92-AC15-14F63F0EA5F7}">
      <dgm:prSet/>
      <dgm:spPr/>
      <dgm:t>
        <a:bodyPr/>
        <a:lstStyle/>
        <a:p>
          <a:endParaRPr lang="en-BE"/>
        </a:p>
      </dgm:t>
    </dgm:pt>
    <dgm:pt modelId="{3560345C-4053-48D8-83C6-9FFFAE7F2A21}">
      <dgm:prSet/>
      <dgm:spPr/>
      <dgm:t>
        <a:bodyPr/>
        <a:lstStyle/>
        <a:p>
          <a:r>
            <a:rPr lang="en-GB" b="1"/>
            <a:t>Αποτελεσματική προετοιμασία πριν την τάξη</a:t>
          </a:r>
          <a:endParaRPr lang="en-BE"/>
        </a:p>
      </dgm:t>
    </dgm:pt>
    <dgm:pt modelId="{A5E2FE62-E0C8-4C09-B756-0035D9F45AF0}" type="parTrans" cxnId="{BC56AC1B-B425-4BDC-8F9D-149F90FAEB19}">
      <dgm:prSet/>
      <dgm:spPr/>
      <dgm:t>
        <a:bodyPr/>
        <a:lstStyle/>
        <a:p>
          <a:endParaRPr lang="en-BE"/>
        </a:p>
      </dgm:t>
    </dgm:pt>
    <dgm:pt modelId="{D47BD3CC-3032-4FF8-9136-6A0644750287}" type="sibTrans" cxnId="{BC56AC1B-B425-4BDC-8F9D-149F90FAEB19}">
      <dgm:prSet/>
      <dgm:spPr/>
      <dgm:t>
        <a:bodyPr/>
        <a:lstStyle/>
        <a:p>
          <a:endParaRPr lang="en-BE"/>
        </a:p>
      </dgm:t>
    </dgm:pt>
    <dgm:pt modelId="{0BD41F55-34BE-44F5-9CD3-7643F06FE40D}">
      <dgm:prSet/>
      <dgm:spPr/>
      <dgm:t>
        <a:bodyPr/>
        <a:lstStyle/>
        <a:p>
          <a:r>
            <a:rPr lang="en-GB" b="1"/>
            <a:t>Ενδιαφέρον περιεχόμενο πριν από την τάξη</a:t>
          </a:r>
          <a:r>
            <a:rPr lang="en-GB"/>
            <a:t>: Παρέχετε ποικίλους πόρους, όπως εκπαιδευτικά βίντεο, άρθρα, κουίζ και πρακτικούς οδηγούς που οι μαθητές πρέπει να ολοκληρώσουν πριν από τη συνεδρία στην τάξη.</a:t>
          </a:r>
          <a:endParaRPr lang="en-BE"/>
        </a:p>
      </dgm:t>
    </dgm:pt>
    <dgm:pt modelId="{9B3A4713-A850-40D1-A23A-F2988471DA07}" type="parTrans" cxnId="{DD9EABA0-02E2-4379-8FE9-A7046E0BDC31}">
      <dgm:prSet/>
      <dgm:spPr/>
      <dgm:t>
        <a:bodyPr/>
        <a:lstStyle/>
        <a:p>
          <a:endParaRPr lang="en-BE"/>
        </a:p>
      </dgm:t>
    </dgm:pt>
    <dgm:pt modelId="{0C174055-8263-4D80-AC08-50A5C1F355D5}" type="sibTrans" cxnId="{DD9EABA0-02E2-4379-8FE9-A7046E0BDC31}">
      <dgm:prSet/>
      <dgm:spPr/>
      <dgm:t>
        <a:bodyPr/>
        <a:lstStyle/>
        <a:p>
          <a:endParaRPr lang="en-BE"/>
        </a:p>
      </dgm:t>
    </dgm:pt>
    <dgm:pt modelId="{DCC09869-8401-4243-AE27-E9B620B11DF7}">
      <dgm:prSet/>
      <dgm:spPr/>
      <dgm:t>
        <a:bodyPr/>
        <a:lstStyle/>
        <a:p>
          <a:r>
            <a:rPr lang="en-GB" b="1"/>
            <a:t>Μηχανισμοί λογοδοσίας</a:t>
          </a:r>
          <a:r>
            <a:rPr lang="en-GB"/>
            <a:t>: για να διασφαλιστεί ότι οι μαθητές ασχολούνται με το περιεχόμενο πριν από την τάξη, προετοιμάζοντάς τους για τις συνεργατικές δραστηριότητες.</a:t>
          </a:r>
          <a:endParaRPr lang="en-BE"/>
        </a:p>
      </dgm:t>
    </dgm:pt>
    <dgm:pt modelId="{82B220FA-6D2F-4170-B799-684BEBB2FF36}" type="parTrans" cxnId="{10A07BA3-C1B3-48BF-BA5E-97B1F1334A77}">
      <dgm:prSet/>
      <dgm:spPr/>
      <dgm:t>
        <a:bodyPr/>
        <a:lstStyle/>
        <a:p>
          <a:endParaRPr lang="en-BE"/>
        </a:p>
      </dgm:t>
    </dgm:pt>
    <dgm:pt modelId="{79FCC52D-A89E-48FC-A2C6-49CD90727032}" type="sibTrans" cxnId="{10A07BA3-C1B3-48BF-BA5E-97B1F1334A77}">
      <dgm:prSet/>
      <dgm:spPr/>
      <dgm:t>
        <a:bodyPr/>
        <a:lstStyle/>
        <a:p>
          <a:endParaRPr lang="en-BE"/>
        </a:p>
      </dgm:t>
    </dgm:pt>
    <dgm:pt modelId="{E885A4DC-298D-4FFB-A8A6-2DE828E8B195}" type="pres">
      <dgm:prSet presAssocID="{1E2DCB63-B4D2-4CB4-A809-A56ED8F91FB2}" presName="linear" presStyleCnt="0">
        <dgm:presLayoutVars>
          <dgm:animLvl val="lvl"/>
          <dgm:resizeHandles val="exact"/>
        </dgm:presLayoutVars>
      </dgm:prSet>
      <dgm:spPr/>
    </dgm:pt>
    <dgm:pt modelId="{CAE7CBAF-3FFF-48EC-A192-D526DAEB51ED}" type="pres">
      <dgm:prSet presAssocID="{83287B6B-53A7-4F31-B4B0-1B719317467F}" presName="parentText" presStyleLbl="node1" presStyleIdx="0" presStyleCnt="3">
        <dgm:presLayoutVars>
          <dgm:chMax val="0"/>
          <dgm:bulletEnabled val="1"/>
        </dgm:presLayoutVars>
      </dgm:prSet>
      <dgm:spPr/>
    </dgm:pt>
    <dgm:pt modelId="{C298DD80-34F5-4702-ABD1-04D1AFB71FC2}" type="pres">
      <dgm:prSet presAssocID="{83287B6B-53A7-4F31-B4B0-1B719317467F}" presName="childText" presStyleLbl="revTx" presStyleIdx="0" presStyleCnt="3">
        <dgm:presLayoutVars>
          <dgm:bulletEnabled val="1"/>
        </dgm:presLayoutVars>
      </dgm:prSet>
      <dgm:spPr/>
    </dgm:pt>
    <dgm:pt modelId="{03D964CC-2D70-4E78-AB56-4B0B67684CA0}" type="pres">
      <dgm:prSet presAssocID="{85CF7EBE-9D9D-4BA4-826E-40EA4E0D2C3D}" presName="parentText" presStyleLbl="node1" presStyleIdx="1" presStyleCnt="3">
        <dgm:presLayoutVars>
          <dgm:chMax val="0"/>
          <dgm:bulletEnabled val="1"/>
        </dgm:presLayoutVars>
      </dgm:prSet>
      <dgm:spPr/>
    </dgm:pt>
    <dgm:pt modelId="{0D7F67E9-202F-455B-B4D0-228C9532F622}" type="pres">
      <dgm:prSet presAssocID="{85CF7EBE-9D9D-4BA4-826E-40EA4E0D2C3D}" presName="childText" presStyleLbl="revTx" presStyleIdx="1" presStyleCnt="3">
        <dgm:presLayoutVars>
          <dgm:bulletEnabled val="1"/>
        </dgm:presLayoutVars>
      </dgm:prSet>
      <dgm:spPr/>
    </dgm:pt>
    <dgm:pt modelId="{AD0DBE7A-3D37-449B-A4E7-C58389565BDC}" type="pres">
      <dgm:prSet presAssocID="{3560345C-4053-48D8-83C6-9FFFAE7F2A21}" presName="parentText" presStyleLbl="node1" presStyleIdx="2" presStyleCnt="3">
        <dgm:presLayoutVars>
          <dgm:chMax val="0"/>
          <dgm:bulletEnabled val="1"/>
        </dgm:presLayoutVars>
      </dgm:prSet>
      <dgm:spPr/>
    </dgm:pt>
    <dgm:pt modelId="{692CEC83-EE50-4408-94C4-0361D461E80B}" type="pres">
      <dgm:prSet presAssocID="{3560345C-4053-48D8-83C6-9FFFAE7F2A21}" presName="childText" presStyleLbl="revTx" presStyleIdx="2" presStyleCnt="3">
        <dgm:presLayoutVars>
          <dgm:bulletEnabled val="1"/>
        </dgm:presLayoutVars>
      </dgm:prSet>
      <dgm:spPr/>
    </dgm:pt>
  </dgm:ptLst>
  <dgm:cxnLst>
    <dgm:cxn modelId="{87D80A05-1A9D-404D-85AF-B22E3DB7AD28}" type="presOf" srcId="{BC81793C-6DED-49F4-AB10-45788C4456E7}" destId="{C298DD80-34F5-4702-ABD1-04D1AFB71FC2}" srcOrd="0" destOrd="0" presId="urn:microsoft.com/office/officeart/2005/8/layout/vList2"/>
    <dgm:cxn modelId="{BC56AC1B-B425-4BDC-8F9D-149F90FAEB19}" srcId="{1E2DCB63-B4D2-4CB4-A809-A56ED8F91FB2}" destId="{3560345C-4053-48D8-83C6-9FFFAE7F2A21}" srcOrd="2" destOrd="0" parTransId="{A5E2FE62-E0C8-4C09-B756-0035D9F45AF0}" sibTransId="{D47BD3CC-3032-4FF8-9136-6A0644750287}"/>
    <dgm:cxn modelId="{6651B920-49D4-4279-B907-FB773F59CA64}" type="presOf" srcId="{E4A1BA1A-6E99-4E47-BD98-CB7AF39731BC}" destId="{0D7F67E9-202F-455B-B4D0-228C9532F622}" srcOrd="0" destOrd="1" presId="urn:microsoft.com/office/officeart/2005/8/layout/vList2"/>
    <dgm:cxn modelId="{8F85002A-CBD0-4D74-A1B8-6E6643413A45}" srcId="{85CF7EBE-9D9D-4BA4-826E-40EA4E0D2C3D}" destId="{4A67361B-9B2C-42E3-A9AA-FA8657ABE5FB}" srcOrd="0" destOrd="0" parTransId="{2307F72C-B07C-44C9-8DDB-D3BA5E1A95EC}" sibTransId="{419A017F-4152-4264-8EEB-1A8E0F4CFFA1}"/>
    <dgm:cxn modelId="{8AC48939-0D03-4A92-AC15-14F63F0EA5F7}" srcId="{85CF7EBE-9D9D-4BA4-826E-40EA4E0D2C3D}" destId="{E4A1BA1A-6E99-4E47-BD98-CB7AF39731BC}" srcOrd="1" destOrd="0" parTransId="{70FC4DCB-377A-4B47-B838-D4E461D9E420}" sibTransId="{B2FBF088-6662-4BA5-80FA-88796D15478C}"/>
    <dgm:cxn modelId="{1C21DA3A-7521-4426-B8C0-4653DA20B160}" type="presOf" srcId="{1E2DCB63-B4D2-4CB4-A809-A56ED8F91FB2}" destId="{E885A4DC-298D-4FFB-A8A6-2DE828E8B195}" srcOrd="0" destOrd="0" presId="urn:microsoft.com/office/officeart/2005/8/layout/vList2"/>
    <dgm:cxn modelId="{5F1C3B5B-32F2-4BB3-938C-8EA318921EDB}" type="presOf" srcId="{85CF7EBE-9D9D-4BA4-826E-40EA4E0D2C3D}" destId="{03D964CC-2D70-4E78-AB56-4B0B67684CA0}" srcOrd="0" destOrd="0" presId="urn:microsoft.com/office/officeart/2005/8/layout/vList2"/>
    <dgm:cxn modelId="{6FE0A363-BE7E-4598-BD20-D2916A620C7A}" srcId="{1E2DCB63-B4D2-4CB4-A809-A56ED8F91FB2}" destId="{83287B6B-53A7-4F31-B4B0-1B719317467F}" srcOrd="0" destOrd="0" parTransId="{F90BC580-AD58-49F4-AF93-A36D3AF0981B}" sibTransId="{86262554-D58E-4E91-A394-A8B535DDFD75}"/>
    <dgm:cxn modelId="{B4542C76-D3AC-4BD3-9663-F433DD181D42}" type="presOf" srcId="{DCC09869-8401-4243-AE27-E9B620B11DF7}" destId="{692CEC83-EE50-4408-94C4-0361D461E80B}" srcOrd="0" destOrd="1" presId="urn:microsoft.com/office/officeart/2005/8/layout/vList2"/>
    <dgm:cxn modelId="{4E8B9479-EA6F-42BC-B997-A1E26DA07AC4}" type="presOf" srcId="{83287B6B-53A7-4F31-B4B0-1B719317467F}" destId="{CAE7CBAF-3FFF-48EC-A192-D526DAEB51ED}" srcOrd="0" destOrd="0" presId="urn:microsoft.com/office/officeart/2005/8/layout/vList2"/>
    <dgm:cxn modelId="{657C4B8B-125F-4336-B5BB-DAC1AC34F71A}" type="presOf" srcId="{0BD41F55-34BE-44F5-9CD3-7643F06FE40D}" destId="{692CEC83-EE50-4408-94C4-0361D461E80B}" srcOrd="0" destOrd="0" presId="urn:microsoft.com/office/officeart/2005/8/layout/vList2"/>
    <dgm:cxn modelId="{84C3169B-9F6F-4D9A-B4EB-1FDECA6D6A04}" type="presOf" srcId="{4A67361B-9B2C-42E3-A9AA-FA8657ABE5FB}" destId="{0D7F67E9-202F-455B-B4D0-228C9532F622}" srcOrd="0" destOrd="0" presId="urn:microsoft.com/office/officeart/2005/8/layout/vList2"/>
    <dgm:cxn modelId="{349F1A9C-ED96-4AFE-B637-E35975BBB957}" type="presOf" srcId="{3560345C-4053-48D8-83C6-9FFFAE7F2A21}" destId="{AD0DBE7A-3D37-449B-A4E7-C58389565BDC}" srcOrd="0" destOrd="0" presId="urn:microsoft.com/office/officeart/2005/8/layout/vList2"/>
    <dgm:cxn modelId="{5DBE2C9F-D297-4EDF-96F3-F747C7D904E2}" srcId="{83287B6B-53A7-4F31-B4B0-1B719317467F}" destId="{93A56679-3B41-4515-BE1E-9D2925FDCB29}" srcOrd="1" destOrd="0" parTransId="{B4720F7D-BF56-44DF-82AE-93FECA0E92CB}" sibTransId="{019FB560-D4F5-4BDC-9093-CE7DBCC6EA77}"/>
    <dgm:cxn modelId="{DD9EABA0-02E2-4379-8FE9-A7046E0BDC31}" srcId="{3560345C-4053-48D8-83C6-9FFFAE7F2A21}" destId="{0BD41F55-34BE-44F5-9CD3-7643F06FE40D}" srcOrd="0" destOrd="0" parTransId="{9B3A4713-A850-40D1-A23A-F2988471DA07}" sibTransId="{0C174055-8263-4D80-AC08-50A5C1F355D5}"/>
    <dgm:cxn modelId="{10A07BA3-C1B3-48BF-BA5E-97B1F1334A77}" srcId="{3560345C-4053-48D8-83C6-9FFFAE7F2A21}" destId="{DCC09869-8401-4243-AE27-E9B620B11DF7}" srcOrd="1" destOrd="0" parTransId="{82B220FA-6D2F-4170-B799-684BEBB2FF36}" sibTransId="{79FCC52D-A89E-48FC-A2C6-49CD90727032}"/>
    <dgm:cxn modelId="{B88625A9-6BE7-40BA-96D8-0D18609DD789}" srcId="{83287B6B-53A7-4F31-B4B0-1B719317467F}" destId="{BC81793C-6DED-49F4-AB10-45788C4456E7}" srcOrd="0" destOrd="0" parTransId="{A89CFD53-C77B-4665-9DA2-C8BCADBCCC34}" sibTransId="{1F55B159-90D5-49E8-85D2-4C59842474FB}"/>
    <dgm:cxn modelId="{BDC96AE1-CBBB-4452-A198-E80395AAF429}" type="presOf" srcId="{93A56679-3B41-4515-BE1E-9D2925FDCB29}" destId="{C298DD80-34F5-4702-ABD1-04D1AFB71FC2}" srcOrd="0" destOrd="1" presId="urn:microsoft.com/office/officeart/2005/8/layout/vList2"/>
    <dgm:cxn modelId="{1BCC9DFC-D1A1-4961-9A0E-2653D4BF4B6D}" srcId="{1E2DCB63-B4D2-4CB4-A809-A56ED8F91FB2}" destId="{85CF7EBE-9D9D-4BA4-826E-40EA4E0D2C3D}" srcOrd="1" destOrd="0" parTransId="{DBE310CA-10B3-4831-A226-EBD02FABB6E5}" sibTransId="{021F4C85-FD94-45B2-B3E0-C0760C505DD6}"/>
    <dgm:cxn modelId="{E87287AE-8943-41A4-82A8-A650C8C3F795}" type="presParOf" srcId="{E885A4DC-298D-4FFB-A8A6-2DE828E8B195}" destId="{CAE7CBAF-3FFF-48EC-A192-D526DAEB51ED}" srcOrd="0" destOrd="0" presId="urn:microsoft.com/office/officeart/2005/8/layout/vList2"/>
    <dgm:cxn modelId="{1FA5EE6A-639F-40FE-A970-93E661B2C54F}" type="presParOf" srcId="{E885A4DC-298D-4FFB-A8A6-2DE828E8B195}" destId="{C298DD80-34F5-4702-ABD1-04D1AFB71FC2}" srcOrd="1" destOrd="0" presId="urn:microsoft.com/office/officeart/2005/8/layout/vList2"/>
    <dgm:cxn modelId="{5377D371-20DC-4FB3-B40A-079DC1BD0ABE}" type="presParOf" srcId="{E885A4DC-298D-4FFB-A8A6-2DE828E8B195}" destId="{03D964CC-2D70-4E78-AB56-4B0B67684CA0}" srcOrd="2" destOrd="0" presId="urn:microsoft.com/office/officeart/2005/8/layout/vList2"/>
    <dgm:cxn modelId="{EE2BD52B-1A78-40E9-9C00-3F9D617F79FC}" type="presParOf" srcId="{E885A4DC-298D-4FFB-A8A6-2DE828E8B195}" destId="{0D7F67E9-202F-455B-B4D0-228C9532F622}" srcOrd="3" destOrd="0" presId="urn:microsoft.com/office/officeart/2005/8/layout/vList2"/>
    <dgm:cxn modelId="{629BF19F-F3AA-4A11-9249-0075B3500A67}" type="presParOf" srcId="{E885A4DC-298D-4FFB-A8A6-2DE828E8B195}" destId="{AD0DBE7A-3D37-449B-A4E7-C58389565BDC}" srcOrd="4" destOrd="0" presId="urn:microsoft.com/office/officeart/2005/8/layout/vList2"/>
    <dgm:cxn modelId="{81F39CB6-BFAC-4EFF-BB19-16039894EB55}" type="presParOf" srcId="{E885A4DC-298D-4FFB-A8A6-2DE828E8B195}" destId="{692CEC83-EE50-4408-94C4-0361D461E80B}"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6D57A1-1CC4-4F9B-895E-4BD309915648}" type="doc">
      <dgm:prSet loTypeId="urn:microsoft.com/office/officeart/2005/8/layout/hList1" loCatId="list" qsTypeId="urn:microsoft.com/office/officeart/2005/8/quickstyle/simple1" qsCatId="simple" csTypeId="urn:microsoft.com/office/officeart/2005/8/colors/accent6_2" csCatId="accent6"/>
      <dgm:spPr/>
      <dgm:t>
        <a:bodyPr/>
        <a:lstStyle/>
        <a:p>
          <a:endParaRPr lang="en-BE"/>
        </a:p>
      </dgm:t>
    </dgm:pt>
    <dgm:pt modelId="{30D38E6B-EDEA-4B57-B922-97CCC7DDED06}">
      <dgm:prSet/>
      <dgm:spPr/>
      <dgm:t>
        <a:bodyPr/>
        <a:lstStyle/>
        <a:p>
          <a:r>
            <a:rPr lang="en-GB" b="1"/>
            <a:t>Διευκόλυνση κατά τη διάρκεια συνεδριών εντός της τάξης</a:t>
          </a:r>
          <a:endParaRPr lang="en-BE"/>
        </a:p>
      </dgm:t>
    </dgm:pt>
    <dgm:pt modelId="{79BB9283-DD80-42C6-9876-86287944107C}" type="parTrans" cxnId="{08D3E682-461A-4B07-A609-4E907D642C47}">
      <dgm:prSet/>
      <dgm:spPr/>
      <dgm:t>
        <a:bodyPr/>
        <a:lstStyle/>
        <a:p>
          <a:endParaRPr lang="en-BE"/>
        </a:p>
      </dgm:t>
    </dgm:pt>
    <dgm:pt modelId="{0E24991E-2E82-4F03-9969-0431DBD28127}" type="sibTrans" cxnId="{08D3E682-461A-4B07-A609-4E907D642C47}">
      <dgm:prSet/>
      <dgm:spPr/>
      <dgm:t>
        <a:bodyPr/>
        <a:lstStyle/>
        <a:p>
          <a:endParaRPr lang="en-BE"/>
        </a:p>
      </dgm:t>
    </dgm:pt>
    <dgm:pt modelId="{6DE45C9F-FADC-4801-A71F-087CFCCE7F72}">
      <dgm:prSet/>
      <dgm:spPr/>
      <dgm:t>
        <a:bodyPr/>
        <a:lstStyle/>
        <a:p>
          <a:r>
            <a:rPr lang="en-GB" b="1" dirty="0"/>
            <a:t>Παρακολούθηση και υποστήριξη</a:t>
          </a:r>
          <a:r>
            <a:rPr lang="en-GB" b="0" dirty="0"/>
            <a:t>: Κινηθείτε στην τάξη, παρατηρήστε τις αλληλεπιδράσεις των ομάδων και παρέχετε υποστήριξη όπου χρειάζεται. Κάντε καθοδηγητικές ερωτήσεις για να βοηθήσετε τις ομάδες που έχουν κολλήσει και να ενθαρρύνετε την επίλυση προβλημάτων.</a:t>
          </a:r>
          <a:endParaRPr lang="en-BE" b="0" dirty="0"/>
        </a:p>
      </dgm:t>
    </dgm:pt>
    <dgm:pt modelId="{EBEADB66-88A5-47F1-AE0A-B39BCFE6E411}" type="parTrans" cxnId="{11E85F07-88E2-4CAF-80C9-D25895C33C28}">
      <dgm:prSet/>
      <dgm:spPr/>
      <dgm:t>
        <a:bodyPr/>
        <a:lstStyle/>
        <a:p>
          <a:endParaRPr lang="en-BE"/>
        </a:p>
      </dgm:t>
    </dgm:pt>
    <dgm:pt modelId="{14A7F4E5-432F-4C79-A16D-4F66905DBC74}" type="sibTrans" cxnId="{11E85F07-88E2-4CAF-80C9-D25895C33C28}">
      <dgm:prSet/>
      <dgm:spPr/>
      <dgm:t>
        <a:bodyPr/>
        <a:lstStyle/>
        <a:p>
          <a:endParaRPr lang="en-BE"/>
        </a:p>
      </dgm:t>
    </dgm:pt>
    <dgm:pt modelId="{86CCD196-DF2B-43BC-98C8-8313085F837B}">
      <dgm:prSet/>
      <dgm:spPr/>
      <dgm:t>
        <a:bodyPr/>
        <a:lstStyle/>
        <a:p>
          <a:r>
            <a:rPr lang="en-GB" b="1" dirty="0"/>
            <a:t>Ενεργός δέσμευση</a:t>
          </a:r>
          <a:r>
            <a:rPr lang="en-GB" b="0" dirty="0"/>
            <a:t>: Ενθαρρύνετε τους μαθητές να ασχοληθούν ενεργά με τις ιδέες των συμμαθητών τους, κάνοντας ερωτήσεις, παρέχοντας εποικοδομητική ανατροφοδότηση και αξιοποιώντας ο ένας τις συνεισφορές του άλλου.</a:t>
          </a:r>
          <a:endParaRPr lang="en-BE" b="0" dirty="0"/>
        </a:p>
      </dgm:t>
    </dgm:pt>
    <dgm:pt modelId="{207DD73F-25DE-49DB-915D-4A014D7E61E9}" type="parTrans" cxnId="{AE8A6E48-C407-44BC-8A08-6F9A7BDD89B7}">
      <dgm:prSet/>
      <dgm:spPr/>
      <dgm:t>
        <a:bodyPr/>
        <a:lstStyle/>
        <a:p>
          <a:endParaRPr lang="en-BE"/>
        </a:p>
      </dgm:t>
    </dgm:pt>
    <dgm:pt modelId="{81E99417-E7E3-4423-9BE1-F75871974908}" type="sibTrans" cxnId="{AE8A6E48-C407-44BC-8A08-6F9A7BDD89B7}">
      <dgm:prSet/>
      <dgm:spPr/>
      <dgm:t>
        <a:bodyPr/>
        <a:lstStyle/>
        <a:p>
          <a:endParaRPr lang="en-BE"/>
        </a:p>
      </dgm:t>
    </dgm:pt>
    <dgm:pt modelId="{F1B336A6-C031-467A-A6BF-D6A96B4A18F9}">
      <dgm:prSet/>
      <dgm:spPr/>
      <dgm:t>
        <a:bodyPr/>
        <a:lstStyle/>
        <a:p>
          <a:r>
            <a:rPr lang="en-GB" b="1"/>
            <a:t>Αξιολόγηση και αξιολόγηση</a:t>
          </a:r>
          <a:endParaRPr lang="en-BE"/>
        </a:p>
      </dgm:t>
    </dgm:pt>
    <dgm:pt modelId="{AD46BACB-3F63-4DA6-A9E1-447082C935DF}" type="parTrans" cxnId="{F03ABD16-CB0E-4266-84EE-37F7A9F02DF0}">
      <dgm:prSet/>
      <dgm:spPr/>
      <dgm:t>
        <a:bodyPr/>
        <a:lstStyle/>
        <a:p>
          <a:endParaRPr lang="en-BE"/>
        </a:p>
      </dgm:t>
    </dgm:pt>
    <dgm:pt modelId="{90AF543C-60C9-48BB-9807-943F7595F43A}" type="sibTrans" cxnId="{F03ABD16-CB0E-4266-84EE-37F7A9F02DF0}">
      <dgm:prSet/>
      <dgm:spPr/>
      <dgm:t>
        <a:bodyPr/>
        <a:lstStyle/>
        <a:p>
          <a:endParaRPr lang="en-BE"/>
        </a:p>
      </dgm:t>
    </dgm:pt>
    <dgm:pt modelId="{67D79751-20D3-4DDB-A914-F647D3EBA465}">
      <dgm:prSet/>
      <dgm:spPr/>
      <dgm:t>
        <a:bodyPr/>
        <a:lstStyle/>
        <a:p>
          <a:r>
            <a:rPr lang="en-GB" b="1" dirty="0"/>
            <a:t>Διαμορφωτική αξιολόγηση</a:t>
          </a:r>
          <a:r>
            <a:rPr lang="en-GB" b="0" dirty="0"/>
            <a:t>: Χρησιμοποιήστε αξιολογήσεις από ομότιμους, παρατηρήσεις μέσα στην τάξη και ασκήσεις αναστοχασμού για να αξιολογήσετε τη συμμετοχή και τη μάθηση των μαθητών καθ' όλη τη διάρκεια της διαδικασίας.</a:t>
          </a:r>
          <a:endParaRPr lang="en-BE" b="0" dirty="0"/>
        </a:p>
      </dgm:t>
    </dgm:pt>
    <dgm:pt modelId="{466727C4-60F6-4A84-8560-F87F226BF19D}" type="parTrans" cxnId="{9FE75F4F-F626-42F5-91F1-DA8AB34DD742}">
      <dgm:prSet/>
      <dgm:spPr/>
      <dgm:t>
        <a:bodyPr/>
        <a:lstStyle/>
        <a:p>
          <a:endParaRPr lang="en-BE"/>
        </a:p>
      </dgm:t>
    </dgm:pt>
    <dgm:pt modelId="{14C4F3AC-A67C-4061-B6E1-58F006AB1878}" type="sibTrans" cxnId="{9FE75F4F-F626-42F5-91F1-DA8AB34DD742}">
      <dgm:prSet/>
      <dgm:spPr/>
      <dgm:t>
        <a:bodyPr/>
        <a:lstStyle/>
        <a:p>
          <a:endParaRPr lang="en-BE"/>
        </a:p>
      </dgm:t>
    </dgm:pt>
    <dgm:pt modelId="{E9178D03-FD45-4B0B-87D6-C288360D25CC}">
      <dgm:prSet/>
      <dgm:spPr/>
      <dgm:t>
        <a:bodyPr/>
        <a:lstStyle/>
        <a:p>
          <a:r>
            <a:rPr lang="en-GB" b="1" dirty="0"/>
            <a:t>Αυτοαξιολόγηση</a:t>
          </a:r>
          <a:r>
            <a:rPr lang="en-GB" b="0" dirty="0"/>
            <a:t>: Ζητήστε από τους μαθητές να αξιολογήσουν την απόδοσή τους στην ομάδα τους και να σκεφτούν πώς μπορούν να συνεισφέρουν πιο αποτελεσματικά την επόμενη φορά.</a:t>
          </a:r>
          <a:endParaRPr lang="en-BE" b="0" dirty="0"/>
        </a:p>
      </dgm:t>
    </dgm:pt>
    <dgm:pt modelId="{0035FBEA-EA5D-48CC-95E5-259F6E4C417C}" type="parTrans" cxnId="{F448612D-07B3-4758-8621-E7881A4FBD4E}">
      <dgm:prSet/>
      <dgm:spPr/>
      <dgm:t>
        <a:bodyPr/>
        <a:lstStyle/>
        <a:p>
          <a:endParaRPr lang="en-BE"/>
        </a:p>
      </dgm:t>
    </dgm:pt>
    <dgm:pt modelId="{7FA31A9D-D138-4BFB-8499-7BBBFC008BD9}" type="sibTrans" cxnId="{F448612D-07B3-4758-8621-E7881A4FBD4E}">
      <dgm:prSet/>
      <dgm:spPr/>
      <dgm:t>
        <a:bodyPr/>
        <a:lstStyle/>
        <a:p>
          <a:endParaRPr lang="en-BE"/>
        </a:p>
      </dgm:t>
    </dgm:pt>
    <dgm:pt modelId="{1DA9D514-2325-4E74-BDF0-A364D2D96E0F}">
      <dgm:prSet/>
      <dgm:spPr/>
      <dgm:t>
        <a:bodyPr/>
        <a:lstStyle/>
        <a:p>
          <a:r>
            <a:rPr lang="en-GB" b="1"/>
            <a:t>Αναστοχασμός και συνεχής βελτίωση</a:t>
          </a:r>
          <a:endParaRPr lang="en-BE"/>
        </a:p>
      </dgm:t>
    </dgm:pt>
    <dgm:pt modelId="{FC4884C2-D447-4F1F-9991-3BDEEAB0CC57}" type="parTrans" cxnId="{0CD0C042-6C50-4B39-ADE3-908A54B2D789}">
      <dgm:prSet/>
      <dgm:spPr/>
      <dgm:t>
        <a:bodyPr/>
        <a:lstStyle/>
        <a:p>
          <a:endParaRPr lang="en-BE"/>
        </a:p>
      </dgm:t>
    </dgm:pt>
    <dgm:pt modelId="{5261CF60-EE10-4FC0-8FB9-2B62EB21DB79}" type="sibTrans" cxnId="{0CD0C042-6C50-4B39-ADE3-908A54B2D789}">
      <dgm:prSet/>
      <dgm:spPr/>
      <dgm:t>
        <a:bodyPr/>
        <a:lstStyle/>
        <a:p>
          <a:endParaRPr lang="en-BE"/>
        </a:p>
      </dgm:t>
    </dgm:pt>
    <dgm:pt modelId="{BE99333D-6415-4D6D-A412-C32519D45997}">
      <dgm:prSet/>
      <dgm:spPr/>
      <dgm:t>
        <a:bodyPr/>
        <a:lstStyle/>
        <a:p>
          <a:r>
            <a:rPr lang="en-GB" b="1" dirty="0"/>
            <a:t>Αναστοχασμός μετά τη δραστηριότητα</a:t>
          </a:r>
          <a:r>
            <a:rPr lang="en-GB" b="0" dirty="0"/>
            <a:t>: Ενθαρρύνετε τους μαθητές να προβληματιστούν σχετικά με τη μαθησιακή τους διαδικασία μετά από κάθε συνεργατική δραστηριότητα. Ζητήστε τους να σκεφτούν ερωτήσεις όπως: "Πώς συνεργάστηκε αποτελεσματικά η ομάδα μας;" ή "Τι θα μπορούσαμε να κάνουμε διαφορετικά την επόμενη φορά;".</a:t>
          </a:r>
          <a:endParaRPr lang="en-BE" b="0" dirty="0"/>
        </a:p>
      </dgm:t>
    </dgm:pt>
    <dgm:pt modelId="{D453B6E1-89F7-4D85-830E-CF15720961B0}" type="parTrans" cxnId="{AF063C47-F5AC-4D84-BBBA-765CDA0CB51E}">
      <dgm:prSet/>
      <dgm:spPr/>
      <dgm:t>
        <a:bodyPr/>
        <a:lstStyle/>
        <a:p>
          <a:endParaRPr lang="en-BE"/>
        </a:p>
      </dgm:t>
    </dgm:pt>
    <dgm:pt modelId="{CD7D973B-471C-4405-AC2F-7076C7EA5376}" type="sibTrans" cxnId="{AF063C47-F5AC-4D84-BBBA-765CDA0CB51E}">
      <dgm:prSet/>
      <dgm:spPr/>
      <dgm:t>
        <a:bodyPr/>
        <a:lstStyle/>
        <a:p>
          <a:endParaRPr lang="en-BE"/>
        </a:p>
      </dgm:t>
    </dgm:pt>
    <dgm:pt modelId="{F7FD0A2A-F50F-4842-A510-646F25FAC305}">
      <dgm:prSet/>
      <dgm:spPr/>
      <dgm:t>
        <a:bodyPr/>
        <a:lstStyle/>
        <a:p>
          <a:r>
            <a:rPr lang="en-GB" b="1" dirty="0"/>
            <a:t>Συνεχής επανάληψη</a:t>
          </a:r>
          <a:r>
            <a:rPr lang="en-GB" b="0" dirty="0"/>
            <a:t>: Χρησιμοποιήστε την ανατροφοδότηση των μαθητών για να βελτιώσετε τις συνεργατικές δραστηριότητες. Επαναλαμβάνετε και βελτιώνετε τακτικά τα ανεστραμμένα μαθήματα, ώστε να ανταποκρίνονται καλύτερα στις ανάγκες των μαθητών σας.</a:t>
          </a:r>
          <a:endParaRPr lang="en-BE" b="0" dirty="0"/>
        </a:p>
      </dgm:t>
    </dgm:pt>
    <dgm:pt modelId="{E586D3D7-8D5E-4CDC-AD78-4070F818EA22}" type="parTrans" cxnId="{CD76FE51-1B57-439C-B2FE-C7145B83721F}">
      <dgm:prSet/>
      <dgm:spPr/>
      <dgm:t>
        <a:bodyPr/>
        <a:lstStyle/>
        <a:p>
          <a:endParaRPr lang="en-BE"/>
        </a:p>
      </dgm:t>
    </dgm:pt>
    <dgm:pt modelId="{FA89C80D-9EBA-427B-AE4F-E4C5D782750D}" type="sibTrans" cxnId="{CD76FE51-1B57-439C-B2FE-C7145B83721F}">
      <dgm:prSet/>
      <dgm:spPr/>
      <dgm:t>
        <a:bodyPr/>
        <a:lstStyle/>
        <a:p>
          <a:endParaRPr lang="en-BE"/>
        </a:p>
      </dgm:t>
    </dgm:pt>
    <dgm:pt modelId="{BE59E359-61F2-4EF8-9113-68C9752AE8EA}" type="pres">
      <dgm:prSet presAssocID="{9E6D57A1-1CC4-4F9B-895E-4BD309915648}" presName="Name0" presStyleCnt="0">
        <dgm:presLayoutVars>
          <dgm:dir/>
          <dgm:animLvl val="lvl"/>
          <dgm:resizeHandles val="exact"/>
        </dgm:presLayoutVars>
      </dgm:prSet>
      <dgm:spPr/>
    </dgm:pt>
    <dgm:pt modelId="{47D73070-4077-499A-85A6-89F70390F397}" type="pres">
      <dgm:prSet presAssocID="{30D38E6B-EDEA-4B57-B922-97CCC7DDED06}" presName="composite" presStyleCnt="0"/>
      <dgm:spPr/>
    </dgm:pt>
    <dgm:pt modelId="{054DCC4E-60FF-4DBE-9870-BA42E34F97E7}" type="pres">
      <dgm:prSet presAssocID="{30D38E6B-EDEA-4B57-B922-97CCC7DDED06}" presName="parTx" presStyleLbl="alignNode1" presStyleIdx="0" presStyleCnt="3">
        <dgm:presLayoutVars>
          <dgm:chMax val="0"/>
          <dgm:chPref val="0"/>
          <dgm:bulletEnabled val="1"/>
        </dgm:presLayoutVars>
      </dgm:prSet>
      <dgm:spPr/>
    </dgm:pt>
    <dgm:pt modelId="{C527E4E5-0D95-45CD-87CF-9386DB0CA770}" type="pres">
      <dgm:prSet presAssocID="{30D38E6B-EDEA-4B57-B922-97CCC7DDED06}" presName="desTx" presStyleLbl="alignAccFollowNode1" presStyleIdx="0" presStyleCnt="3">
        <dgm:presLayoutVars>
          <dgm:bulletEnabled val="1"/>
        </dgm:presLayoutVars>
      </dgm:prSet>
      <dgm:spPr/>
    </dgm:pt>
    <dgm:pt modelId="{D61C53FB-3C22-4CA0-B422-F29051D2D7E3}" type="pres">
      <dgm:prSet presAssocID="{0E24991E-2E82-4F03-9969-0431DBD28127}" presName="space" presStyleCnt="0"/>
      <dgm:spPr/>
    </dgm:pt>
    <dgm:pt modelId="{8FCD1C9A-ABA2-4857-8B90-2903890BF2FA}" type="pres">
      <dgm:prSet presAssocID="{F1B336A6-C031-467A-A6BF-D6A96B4A18F9}" presName="composite" presStyleCnt="0"/>
      <dgm:spPr/>
    </dgm:pt>
    <dgm:pt modelId="{E60430DE-1ABB-40B3-B212-8A28A486C175}" type="pres">
      <dgm:prSet presAssocID="{F1B336A6-C031-467A-A6BF-D6A96B4A18F9}" presName="parTx" presStyleLbl="alignNode1" presStyleIdx="1" presStyleCnt="3">
        <dgm:presLayoutVars>
          <dgm:chMax val="0"/>
          <dgm:chPref val="0"/>
          <dgm:bulletEnabled val="1"/>
        </dgm:presLayoutVars>
      </dgm:prSet>
      <dgm:spPr/>
    </dgm:pt>
    <dgm:pt modelId="{78B5B923-4A82-4326-886F-6A9610E0034F}" type="pres">
      <dgm:prSet presAssocID="{F1B336A6-C031-467A-A6BF-D6A96B4A18F9}" presName="desTx" presStyleLbl="alignAccFollowNode1" presStyleIdx="1" presStyleCnt="3">
        <dgm:presLayoutVars>
          <dgm:bulletEnabled val="1"/>
        </dgm:presLayoutVars>
      </dgm:prSet>
      <dgm:spPr/>
    </dgm:pt>
    <dgm:pt modelId="{069F6A10-1A56-45D6-A741-019F96CD3A5E}" type="pres">
      <dgm:prSet presAssocID="{90AF543C-60C9-48BB-9807-943F7595F43A}" presName="space" presStyleCnt="0"/>
      <dgm:spPr/>
    </dgm:pt>
    <dgm:pt modelId="{32A1FCCB-8D84-4C78-8F4D-26C526EEA893}" type="pres">
      <dgm:prSet presAssocID="{1DA9D514-2325-4E74-BDF0-A364D2D96E0F}" presName="composite" presStyleCnt="0"/>
      <dgm:spPr/>
    </dgm:pt>
    <dgm:pt modelId="{DF7F708D-1CEA-45FE-A3D3-FF7390472D6D}" type="pres">
      <dgm:prSet presAssocID="{1DA9D514-2325-4E74-BDF0-A364D2D96E0F}" presName="parTx" presStyleLbl="alignNode1" presStyleIdx="2" presStyleCnt="3">
        <dgm:presLayoutVars>
          <dgm:chMax val="0"/>
          <dgm:chPref val="0"/>
          <dgm:bulletEnabled val="1"/>
        </dgm:presLayoutVars>
      </dgm:prSet>
      <dgm:spPr/>
    </dgm:pt>
    <dgm:pt modelId="{BA0B88A6-02B3-4232-88DB-F3FE96D700D2}" type="pres">
      <dgm:prSet presAssocID="{1DA9D514-2325-4E74-BDF0-A364D2D96E0F}" presName="desTx" presStyleLbl="alignAccFollowNode1" presStyleIdx="2" presStyleCnt="3">
        <dgm:presLayoutVars>
          <dgm:bulletEnabled val="1"/>
        </dgm:presLayoutVars>
      </dgm:prSet>
      <dgm:spPr/>
    </dgm:pt>
  </dgm:ptLst>
  <dgm:cxnLst>
    <dgm:cxn modelId="{11E85F07-88E2-4CAF-80C9-D25895C33C28}" srcId="{30D38E6B-EDEA-4B57-B922-97CCC7DDED06}" destId="{6DE45C9F-FADC-4801-A71F-087CFCCE7F72}" srcOrd="0" destOrd="0" parTransId="{EBEADB66-88A5-47F1-AE0A-B39BCFE6E411}" sibTransId="{14A7F4E5-432F-4C79-A16D-4F66905DBC74}"/>
    <dgm:cxn modelId="{133B7316-E6BB-4EF6-8681-53C7587F75C5}" type="presOf" srcId="{F1B336A6-C031-467A-A6BF-D6A96B4A18F9}" destId="{E60430DE-1ABB-40B3-B212-8A28A486C175}" srcOrd="0" destOrd="0" presId="urn:microsoft.com/office/officeart/2005/8/layout/hList1"/>
    <dgm:cxn modelId="{F03ABD16-CB0E-4266-84EE-37F7A9F02DF0}" srcId="{9E6D57A1-1CC4-4F9B-895E-4BD309915648}" destId="{F1B336A6-C031-467A-A6BF-D6A96B4A18F9}" srcOrd="1" destOrd="0" parTransId="{AD46BACB-3F63-4DA6-A9E1-447082C935DF}" sibTransId="{90AF543C-60C9-48BB-9807-943F7595F43A}"/>
    <dgm:cxn modelId="{31EFCA2C-703C-4DE6-ADD8-8070C5EA3EA9}" type="presOf" srcId="{67D79751-20D3-4DDB-A914-F647D3EBA465}" destId="{78B5B923-4A82-4326-886F-6A9610E0034F}" srcOrd="0" destOrd="0" presId="urn:microsoft.com/office/officeart/2005/8/layout/hList1"/>
    <dgm:cxn modelId="{F448612D-07B3-4758-8621-E7881A4FBD4E}" srcId="{F1B336A6-C031-467A-A6BF-D6A96B4A18F9}" destId="{E9178D03-FD45-4B0B-87D6-C288360D25CC}" srcOrd="1" destOrd="0" parTransId="{0035FBEA-EA5D-48CC-95E5-259F6E4C417C}" sibTransId="{7FA31A9D-D138-4BFB-8499-7BBBFC008BD9}"/>
    <dgm:cxn modelId="{46382D3D-9991-4830-B1FF-FAE28C5EC073}" type="presOf" srcId="{E9178D03-FD45-4B0B-87D6-C288360D25CC}" destId="{78B5B923-4A82-4326-886F-6A9610E0034F}" srcOrd="0" destOrd="1" presId="urn:microsoft.com/office/officeart/2005/8/layout/hList1"/>
    <dgm:cxn modelId="{0CD0C042-6C50-4B39-ADE3-908A54B2D789}" srcId="{9E6D57A1-1CC4-4F9B-895E-4BD309915648}" destId="{1DA9D514-2325-4E74-BDF0-A364D2D96E0F}" srcOrd="2" destOrd="0" parTransId="{FC4884C2-D447-4F1F-9991-3BDEEAB0CC57}" sibTransId="{5261CF60-EE10-4FC0-8FB9-2B62EB21DB79}"/>
    <dgm:cxn modelId="{AF063C47-F5AC-4D84-BBBA-765CDA0CB51E}" srcId="{1DA9D514-2325-4E74-BDF0-A364D2D96E0F}" destId="{BE99333D-6415-4D6D-A412-C32519D45997}" srcOrd="0" destOrd="0" parTransId="{D453B6E1-89F7-4D85-830E-CF15720961B0}" sibTransId="{CD7D973B-471C-4405-AC2F-7076C7EA5376}"/>
    <dgm:cxn modelId="{AE8A6E48-C407-44BC-8A08-6F9A7BDD89B7}" srcId="{30D38E6B-EDEA-4B57-B922-97CCC7DDED06}" destId="{86CCD196-DF2B-43BC-98C8-8313085F837B}" srcOrd="1" destOrd="0" parTransId="{207DD73F-25DE-49DB-915D-4A014D7E61E9}" sibTransId="{81E99417-E7E3-4423-9BE1-F75871974908}"/>
    <dgm:cxn modelId="{9FE75F4F-F626-42F5-91F1-DA8AB34DD742}" srcId="{F1B336A6-C031-467A-A6BF-D6A96B4A18F9}" destId="{67D79751-20D3-4DDB-A914-F647D3EBA465}" srcOrd="0" destOrd="0" parTransId="{466727C4-60F6-4A84-8560-F87F226BF19D}" sibTransId="{14C4F3AC-A67C-4061-B6E1-58F006AB1878}"/>
    <dgm:cxn modelId="{CD76FE51-1B57-439C-B2FE-C7145B83721F}" srcId="{1DA9D514-2325-4E74-BDF0-A364D2D96E0F}" destId="{F7FD0A2A-F50F-4842-A510-646F25FAC305}" srcOrd="1" destOrd="0" parTransId="{E586D3D7-8D5E-4CDC-AD78-4070F818EA22}" sibTransId="{FA89C80D-9EBA-427B-AE4F-E4C5D782750D}"/>
    <dgm:cxn modelId="{ACC35D58-2AFB-4140-9234-1DE133B8C3F9}" type="presOf" srcId="{F7FD0A2A-F50F-4842-A510-646F25FAC305}" destId="{BA0B88A6-02B3-4232-88DB-F3FE96D700D2}" srcOrd="0" destOrd="1" presId="urn:microsoft.com/office/officeart/2005/8/layout/hList1"/>
    <dgm:cxn modelId="{4923AF7E-1A6C-4D78-994E-31C96AEAF961}" type="presOf" srcId="{9E6D57A1-1CC4-4F9B-895E-4BD309915648}" destId="{BE59E359-61F2-4EF8-9113-68C9752AE8EA}" srcOrd="0" destOrd="0" presId="urn:microsoft.com/office/officeart/2005/8/layout/hList1"/>
    <dgm:cxn modelId="{08D3E682-461A-4B07-A609-4E907D642C47}" srcId="{9E6D57A1-1CC4-4F9B-895E-4BD309915648}" destId="{30D38E6B-EDEA-4B57-B922-97CCC7DDED06}" srcOrd="0" destOrd="0" parTransId="{79BB9283-DD80-42C6-9876-86287944107C}" sibTransId="{0E24991E-2E82-4F03-9969-0431DBD28127}"/>
    <dgm:cxn modelId="{5F274987-8CC9-4022-83C0-9EF8DE8EF5C4}" type="presOf" srcId="{6DE45C9F-FADC-4801-A71F-087CFCCE7F72}" destId="{C527E4E5-0D95-45CD-87CF-9386DB0CA770}" srcOrd="0" destOrd="0" presId="urn:microsoft.com/office/officeart/2005/8/layout/hList1"/>
    <dgm:cxn modelId="{5BA92095-2C40-45EA-8C33-F688A50F39BF}" type="presOf" srcId="{1DA9D514-2325-4E74-BDF0-A364D2D96E0F}" destId="{DF7F708D-1CEA-45FE-A3D3-FF7390472D6D}" srcOrd="0" destOrd="0" presId="urn:microsoft.com/office/officeart/2005/8/layout/hList1"/>
    <dgm:cxn modelId="{FCAAD4C0-ACF1-46A0-BE04-774C7A703164}" type="presOf" srcId="{86CCD196-DF2B-43BC-98C8-8313085F837B}" destId="{C527E4E5-0D95-45CD-87CF-9386DB0CA770}" srcOrd="0" destOrd="1" presId="urn:microsoft.com/office/officeart/2005/8/layout/hList1"/>
    <dgm:cxn modelId="{697038E2-3E19-4DD6-8F2A-4B8AAD5AA1E7}" type="presOf" srcId="{BE99333D-6415-4D6D-A412-C32519D45997}" destId="{BA0B88A6-02B3-4232-88DB-F3FE96D700D2}" srcOrd="0" destOrd="0" presId="urn:microsoft.com/office/officeart/2005/8/layout/hList1"/>
    <dgm:cxn modelId="{D99A45E3-AC97-4A7D-8AB2-3F0EB123A5CD}" type="presOf" srcId="{30D38E6B-EDEA-4B57-B922-97CCC7DDED06}" destId="{054DCC4E-60FF-4DBE-9870-BA42E34F97E7}" srcOrd="0" destOrd="0" presId="urn:microsoft.com/office/officeart/2005/8/layout/hList1"/>
    <dgm:cxn modelId="{75292239-6D57-4CA9-9CFF-1C70CF9DFC67}" type="presParOf" srcId="{BE59E359-61F2-4EF8-9113-68C9752AE8EA}" destId="{47D73070-4077-499A-85A6-89F70390F397}" srcOrd="0" destOrd="0" presId="urn:microsoft.com/office/officeart/2005/8/layout/hList1"/>
    <dgm:cxn modelId="{8BD43EFD-1B98-42B2-A11E-1CCE919607D9}" type="presParOf" srcId="{47D73070-4077-499A-85A6-89F70390F397}" destId="{054DCC4E-60FF-4DBE-9870-BA42E34F97E7}" srcOrd="0" destOrd="0" presId="urn:microsoft.com/office/officeart/2005/8/layout/hList1"/>
    <dgm:cxn modelId="{6A9B778D-83A1-4002-8537-403FA3B1AB73}" type="presParOf" srcId="{47D73070-4077-499A-85A6-89F70390F397}" destId="{C527E4E5-0D95-45CD-87CF-9386DB0CA770}" srcOrd="1" destOrd="0" presId="urn:microsoft.com/office/officeart/2005/8/layout/hList1"/>
    <dgm:cxn modelId="{15EF1B88-71AB-4258-87C7-E41267F71CAE}" type="presParOf" srcId="{BE59E359-61F2-4EF8-9113-68C9752AE8EA}" destId="{D61C53FB-3C22-4CA0-B422-F29051D2D7E3}" srcOrd="1" destOrd="0" presId="urn:microsoft.com/office/officeart/2005/8/layout/hList1"/>
    <dgm:cxn modelId="{05981F5D-C7BF-4267-83B0-7D972B7367A0}" type="presParOf" srcId="{BE59E359-61F2-4EF8-9113-68C9752AE8EA}" destId="{8FCD1C9A-ABA2-4857-8B90-2903890BF2FA}" srcOrd="2" destOrd="0" presId="urn:microsoft.com/office/officeart/2005/8/layout/hList1"/>
    <dgm:cxn modelId="{F7CCA171-E319-4E53-8462-947A90F81FFC}" type="presParOf" srcId="{8FCD1C9A-ABA2-4857-8B90-2903890BF2FA}" destId="{E60430DE-1ABB-40B3-B212-8A28A486C175}" srcOrd="0" destOrd="0" presId="urn:microsoft.com/office/officeart/2005/8/layout/hList1"/>
    <dgm:cxn modelId="{5C2391F5-55F2-4385-AA83-8F76C8FCB4B9}" type="presParOf" srcId="{8FCD1C9A-ABA2-4857-8B90-2903890BF2FA}" destId="{78B5B923-4A82-4326-886F-6A9610E0034F}" srcOrd="1" destOrd="0" presId="urn:microsoft.com/office/officeart/2005/8/layout/hList1"/>
    <dgm:cxn modelId="{5C8A9B39-12CF-4EFD-8AFD-57A36717DA93}" type="presParOf" srcId="{BE59E359-61F2-4EF8-9113-68C9752AE8EA}" destId="{069F6A10-1A56-45D6-A741-019F96CD3A5E}" srcOrd="3" destOrd="0" presId="urn:microsoft.com/office/officeart/2005/8/layout/hList1"/>
    <dgm:cxn modelId="{A2E865A7-B9D3-4D8A-991C-FD4D6550914B}" type="presParOf" srcId="{BE59E359-61F2-4EF8-9113-68C9752AE8EA}" destId="{32A1FCCB-8D84-4C78-8F4D-26C526EEA893}" srcOrd="4" destOrd="0" presId="urn:microsoft.com/office/officeart/2005/8/layout/hList1"/>
    <dgm:cxn modelId="{19124C6B-4BA7-4EE5-BBE8-10C845495748}" type="presParOf" srcId="{32A1FCCB-8D84-4C78-8F4D-26C526EEA893}" destId="{DF7F708D-1CEA-45FE-A3D3-FF7390472D6D}" srcOrd="0" destOrd="0" presId="urn:microsoft.com/office/officeart/2005/8/layout/hList1"/>
    <dgm:cxn modelId="{ECFA1D27-257A-45FB-9199-B9BBB8E619CA}" type="presParOf" srcId="{32A1FCCB-8D84-4C78-8F4D-26C526EEA893}" destId="{BA0B88A6-02B3-4232-88DB-F3FE96D700D2}"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4B1785-8F56-482E-9CE7-B023DB09FE70}" type="doc">
      <dgm:prSet loTypeId="urn:microsoft.com/office/officeart/2005/8/layout/vList2" loCatId="list" qsTypeId="urn:microsoft.com/office/officeart/2005/8/quickstyle/simple4" qsCatId="simple" csTypeId="urn:microsoft.com/office/officeart/2005/8/colors/accent6_2" csCatId="accent6"/>
      <dgm:spPr/>
      <dgm:t>
        <a:bodyPr/>
        <a:lstStyle/>
        <a:p>
          <a:endParaRPr lang="en-BE"/>
        </a:p>
      </dgm:t>
    </dgm:pt>
    <dgm:pt modelId="{A7CEDF13-8467-41CF-9437-D84DF3F492B7}">
      <dgm:prSet/>
      <dgm:spPr/>
      <dgm:t>
        <a:bodyPr/>
        <a:lstStyle/>
        <a:p>
          <a:r>
            <a:rPr lang="en-GB" b="1" dirty="0"/>
            <a:t>Επίλυση προβλημάτων με βάση σενάρια</a:t>
          </a:r>
          <a:endParaRPr lang="en-BE" b="1" dirty="0"/>
        </a:p>
      </dgm:t>
    </dgm:pt>
    <dgm:pt modelId="{12A0E5D9-4B6D-4A19-A9FA-881258310094}" type="parTrans" cxnId="{DB775C21-53D9-48D4-8FA6-DD1AAF931A00}">
      <dgm:prSet/>
      <dgm:spPr/>
      <dgm:t>
        <a:bodyPr/>
        <a:lstStyle/>
        <a:p>
          <a:endParaRPr lang="en-BE"/>
        </a:p>
      </dgm:t>
    </dgm:pt>
    <dgm:pt modelId="{56398F28-B308-429E-9E15-ADB475F7C01D}" type="sibTrans" cxnId="{DB775C21-53D9-48D4-8FA6-DD1AAF931A00}">
      <dgm:prSet/>
      <dgm:spPr/>
      <dgm:t>
        <a:bodyPr/>
        <a:lstStyle/>
        <a:p>
          <a:endParaRPr lang="en-BE"/>
        </a:p>
      </dgm:t>
    </dgm:pt>
    <dgm:pt modelId="{6DAF520F-D59D-4AD6-B681-717E54660607}">
      <dgm:prSet/>
      <dgm:spPr/>
      <dgm:t>
        <a:bodyPr/>
        <a:lstStyle/>
        <a:p>
          <a:r>
            <a:rPr lang="en-GB"/>
            <a:t>Δραστηριότητα: Παρουσιάστε στους μαθητές ένα σενάριο που αναπαράγει ένα πραγματικό πρόβλημα στον επαγγελματικό τους τομέα, όπως η αντιμετώπιση ενός κοινού προβλήματος με ένα υδραυλικό σύστημα. Οι ομάδες εργάζονται συνεργατικά για να επινοήσουν μια λύση.</a:t>
          </a:r>
          <a:endParaRPr lang="en-BE"/>
        </a:p>
      </dgm:t>
    </dgm:pt>
    <dgm:pt modelId="{4A1CAB80-C3AE-4E50-9DAE-1AB144854881}" type="parTrans" cxnId="{993632DF-7513-42B7-A801-A493460C0A59}">
      <dgm:prSet/>
      <dgm:spPr/>
      <dgm:t>
        <a:bodyPr/>
        <a:lstStyle/>
        <a:p>
          <a:endParaRPr lang="en-BE"/>
        </a:p>
      </dgm:t>
    </dgm:pt>
    <dgm:pt modelId="{0A308072-EE1A-464C-9541-6380027F7AB1}" type="sibTrans" cxnId="{993632DF-7513-42B7-A801-A493460C0A59}">
      <dgm:prSet/>
      <dgm:spPr/>
      <dgm:t>
        <a:bodyPr/>
        <a:lstStyle/>
        <a:p>
          <a:endParaRPr lang="en-BE"/>
        </a:p>
      </dgm:t>
    </dgm:pt>
    <dgm:pt modelId="{A6C1200E-C255-4BBC-B311-31D348AE1351}">
      <dgm:prSet/>
      <dgm:spPr/>
      <dgm:t>
        <a:bodyPr/>
        <a:lstStyle/>
        <a:p>
          <a:r>
            <a:rPr lang="en-GB"/>
            <a:t>Στόχος: Ανάπτυξη κριτικής σκέψης και πρακτικών δεξιοτήτων επίλυσης προβλημάτων σε ένα σχετικό με τη βιομηχανία πλαίσιο.</a:t>
          </a:r>
          <a:endParaRPr lang="en-BE"/>
        </a:p>
      </dgm:t>
    </dgm:pt>
    <dgm:pt modelId="{376D6686-61A5-40A5-941B-D2E90CC966C6}" type="parTrans" cxnId="{1F5BC48B-C58B-4830-BC69-759021A12F96}">
      <dgm:prSet/>
      <dgm:spPr/>
      <dgm:t>
        <a:bodyPr/>
        <a:lstStyle/>
        <a:p>
          <a:endParaRPr lang="en-BE"/>
        </a:p>
      </dgm:t>
    </dgm:pt>
    <dgm:pt modelId="{96307EEF-3734-4E79-B8E1-2D649A62E133}" type="sibTrans" cxnId="{1F5BC48B-C58B-4830-BC69-759021A12F96}">
      <dgm:prSet/>
      <dgm:spPr/>
      <dgm:t>
        <a:bodyPr/>
        <a:lstStyle/>
        <a:p>
          <a:endParaRPr lang="en-BE"/>
        </a:p>
      </dgm:t>
    </dgm:pt>
    <dgm:pt modelId="{2867130B-C2A4-440E-B20D-2DCB89174B11}">
      <dgm:prSet/>
      <dgm:spPr/>
      <dgm:t>
        <a:bodyPr/>
        <a:lstStyle/>
        <a:p>
          <a:r>
            <a:rPr lang="en-GB" b="1" dirty="0"/>
            <a:t>Πρόκληση συνεργατικού σχεδιασμού</a:t>
          </a:r>
          <a:endParaRPr lang="en-BE" b="1" dirty="0"/>
        </a:p>
      </dgm:t>
    </dgm:pt>
    <dgm:pt modelId="{7BB1DA14-7415-481D-A5F6-7D8DEF8C04F4}" type="parTrans" cxnId="{8239CE8B-2165-467C-AED8-622E0031033A}">
      <dgm:prSet/>
      <dgm:spPr/>
      <dgm:t>
        <a:bodyPr/>
        <a:lstStyle/>
        <a:p>
          <a:endParaRPr lang="en-BE"/>
        </a:p>
      </dgm:t>
    </dgm:pt>
    <dgm:pt modelId="{CBC70CCE-A0EB-4B47-B65F-C0730B086509}" type="sibTrans" cxnId="{8239CE8B-2165-467C-AED8-622E0031033A}">
      <dgm:prSet/>
      <dgm:spPr/>
      <dgm:t>
        <a:bodyPr/>
        <a:lstStyle/>
        <a:p>
          <a:endParaRPr lang="en-BE"/>
        </a:p>
      </dgm:t>
    </dgm:pt>
    <dgm:pt modelId="{DB77DBA2-9373-42FC-AAE2-98BDF77F7C7D}">
      <dgm:prSet/>
      <dgm:spPr/>
      <dgm:t>
        <a:bodyPr/>
        <a:lstStyle/>
        <a:p>
          <a:r>
            <a:rPr lang="en-GB"/>
            <a:t>Δραστηριότητα: όπως μια καρέκλα για τους μαθητές ξυλουργικής ή μια συνταγή για τους μαθητές μαγειρικής. Οι ομάδες σκιαγραφούν το σχέδιο, ετοιμάζουν έναν κατάλογο υλικών και σκιαγραφούν ένα σχέδιο υλοποίησης.</a:t>
          </a:r>
          <a:endParaRPr lang="en-BE"/>
        </a:p>
      </dgm:t>
    </dgm:pt>
    <dgm:pt modelId="{F6E71C49-069D-469C-B89F-A2D04F261322}" type="parTrans" cxnId="{69D0AB78-E198-442E-8EFB-F793BDE5C634}">
      <dgm:prSet/>
      <dgm:spPr/>
      <dgm:t>
        <a:bodyPr/>
        <a:lstStyle/>
        <a:p>
          <a:endParaRPr lang="en-BE"/>
        </a:p>
      </dgm:t>
    </dgm:pt>
    <dgm:pt modelId="{CEC539B8-2BCB-42C7-A4D3-3FD676C8D15A}" type="sibTrans" cxnId="{69D0AB78-E198-442E-8EFB-F793BDE5C634}">
      <dgm:prSet/>
      <dgm:spPr/>
      <dgm:t>
        <a:bodyPr/>
        <a:lstStyle/>
        <a:p>
          <a:endParaRPr lang="en-BE"/>
        </a:p>
      </dgm:t>
    </dgm:pt>
    <dgm:pt modelId="{6CD29266-CF5F-4EB0-AC62-8D41A5FA05DF}">
      <dgm:prSet/>
      <dgm:spPr/>
      <dgm:t>
        <a:bodyPr/>
        <a:lstStyle/>
        <a:p>
          <a:r>
            <a:rPr lang="en-GB"/>
            <a:t>Στόχος: Προώθηση της δημιουργικότητας, του σχεδιασμού και των επικοινωνιακών δεξιοτήτων μέσω μιας εργασίας που σχετίζεται άμεσα με την επαγγελματική τους κατάρτιση.</a:t>
          </a:r>
          <a:endParaRPr lang="en-BE"/>
        </a:p>
      </dgm:t>
    </dgm:pt>
    <dgm:pt modelId="{881667DB-A6F8-4265-AB7E-030FB3121998}" type="parTrans" cxnId="{4E7E58F3-B70F-4782-8346-422CAEC14504}">
      <dgm:prSet/>
      <dgm:spPr/>
      <dgm:t>
        <a:bodyPr/>
        <a:lstStyle/>
        <a:p>
          <a:endParaRPr lang="en-BE"/>
        </a:p>
      </dgm:t>
    </dgm:pt>
    <dgm:pt modelId="{D5AFE265-1079-417A-9A8C-B3DE527EF6E5}" type="sibTrans" cxnId="{4E7E58F3-B70F-4782-8346-422CAEC14504}">
      <dgm:prSet/>
      <dgm:spPr/>
      <dgm:t>
        <a:bodyPr/>
        <a:lstStyle/>
        <a:p>
          <a:endParaRPr lang="en-BE"/>
        </a:p>
      </dgm:t>
    </dgm:pt>
    <dgm:pt modelId="{939D870D-E415-46A4-AFE3-4A6B09E8FF1E}">
      <dgm:prSet/>
      <dgm:spPr/>
      <dgm:t>
        <a:bodyPr/>
        <a:lstStyle/>
        <a:p>
          <a:r>
            <a:rPr lang="en-GB" b="1" dirty="0"/>
            <a:t>Ομαδικές παρουσιάσεις σχετικά με τις πρακτικές του κλάδου</a:t>
          </a:r>
          <a:endParaRPr lang="en-BE" b="1" dirty="0"/>
        </a:p>
      </dgm:t>
    </dgm:pt>
    <dgm:pt modelId="{7ED199FF-349E-4B9A-97B8-3ED660F9A1FE}" type="parTrans" cxnId="{40DE517D-A234-48D6-87E7-B91C42BD597D}">
      <dgm:prSet/>
      <dgm:spPr/>
      <dgm:t>
        <a:bodyPr/>
        <a:lstStyle/>
        <a:p>
          <a:endParaRPr lang="en-BE"/>
        </a:p>
      </dgm:t>
    </dgm:pt>
    <dgm:pt modelId="{D6960E15-140C-4344-A665-2EED3E8FE3FC}" type="sibTrans" cxnId="{40DE517D-A234-48D6-87E7-B91C42BD597D}">
      <dgm:prSet/>
      <dgm:spPr/>
      <dgm:t>
        <a:bodyPr/>
        <a:lstStyle/>
        <a:p>
          <a:endParaRPr lang="en-BE"/>
        </a:p>
      </dgm:t>
    </dgm:pt>
    <dgm:pt modelId="{AAFD559D-4F33-4483-83F6-7E3B66773E12}">
      <dgm:prSet/>
      <dgm:spPr/>
      <dgm:t>
        <a:bodyPr/>
        <a:lstStyle/>
        <a:p>
          <a:r>
            <a:rPr lang="en-GB"/>
            <a:t>Δραστηριότητα: "Διαδικασίες ασφαλείας στις κατασκευές" ή "Χειρισμός πελατών στη φιλοξενία". Οι ομάδες δημιουργούν μια παρουσίαση και την παρουσιάζουν στην τάξη.</a:t>
          </a:r>
          <a:endParaRPr lang="en-BE"/>
        </a:p>
      </dgm:t>
    </dgm:pt>
    <dgm:pt modelId="{61E2B616-E897-4C3D-8359-F4E31148CA7B}" type="parTrans" cxnId="{38AB172E-3BC9-42B8-94AD-707FFB3B118E}">
      <dgm:prSet/>
      <dgm:spPr/>
      <dgm:t>
        <a:bodyPr/>
        <a:lstStyle/>
        <a:p>
          <a:endParaRPr lang="en-BE"/>
        </a:p>
      </dgm:t>
    </dgm:pt>
    <dgm:pt modelId="{F9AA7579-6ACD-4CB2-B6D9-B04092DFAC42}" type="sibTrans" cxnId="{38AB172E-3BC9-42B8-94AD-707FFB3B118E}">
      <dgm:prSet/>
      <dgm:spPr/>
      <dgm:t>
        <a:bodyPr/>
        <a:lstStyle/>
        <a:p>
          <a:endParaRPr lang="en-BE"/>
        </a:p>
      </dgm:t>
    </dgm:pt>
    <dgm:pt modelId="{5EAF32D9-BBC0-42E9-A556-49BF5C820733}">
      <dgm:prSet/>
      <dgm:spPr/>
      <dgm:t>
        <a:bodyPr/>
        <a:lstStyle/>
        <a:p>
          <a:r>
            <a:rPr lang="en-GB"/>
            <a:t>Στόχος: Ανάπτυξη δεξιοτήτων επικοινωνίας, έρευνας και παρουσίασης, ενώ παράλληλα οικοδομείται μια βαθύτερη κατανόηση των βασικών επαγγελματικών πρακτικών.</a:t>
          </a:r>
          <a:endParaRPr lang="en-BE"/>
        </a:p>
      </dgm:t>
    </dgm:pt>
    <dgm:pt modelId="{C55FA0C7-FB75-424A-9FEE-68F33480C6C1}" type="parTrans" cxnId="{FE55A96E-F680-4AFA-8363-1883C3CA4B16}">
      <dgm:prSet/>
      <dgm:spPr/>
      <dgm:t>
        <a:bodyPr/>
        <a:lstStyle/>
        <a:p>
          <a:endParaRPr lang="en-BE"/>
        </a:p>
      </dgm:t>
    </dgm:pt>
    <dgm:pt modelId="{5C6EEB00-B3CB-4E79-9F48-912125973AE1}" type="sibTrans" cxnId="{FE55A96E-F680-4AFA-8363-1883C3CA4B16}">
      <dgm:prSet/>
      <dgm:spPr/>
      <dgm:t>
        <a:bodyPr/>
        <a:lstStyle/>
        <a:p>
          <a:endParaRPr lang="en-BE"/>
        </a:p>
      </dgm:t>
    </dgm:pt>
    <dgm:pt modelId="{7B1D22D1-B052-4C48-AC1A-8321A377BA33}" type="pres">
      <dgm:prSet presAssocID="{E94B1785-8F56-482E-9CE7-B023DB09FE70}" presName="linear" presStyleCnt="0">
        <dgm:presLayoutVars>
          <dgm:animLvl val="lvl"/>
          <dgm:resizeHandles val="exact"/>
        </dgm:presLayoutVars>
      </dgm:prSet>
      <dgm:spPr/>
    </dgm:pt>
    <dgm:pt modelId="{F87BEF2B-3FF1-4F9E-905B-85F9F5F7563F}" type="pres">
      <dgm:prSet presAssocID="{A7CEDF13-8467-41CF-9437-D84DF3F492B7}" presName="parentText" presStyleLbl="node1" presStyleIdx="0" presStyleCnt="3">
        <dgm:presLayoutVars>
          <dgm:chMax val="0"/>
          <dgm:bulletEnabled val="1"/>
        </dgm:presLayoutVars>
      </dgm:prSet>
      <dgm:spPr/>
    </dgm:pt>
    <dgm:pt modelId="{1CD0DACE-63D0-4841-88CF-F1B0F01C8456}" type="pres">
      <dgm:prSet presAssocID="{A7CEDF13-8467-41CF-9437-D84DF3F492B7}" presName="childText" presStyleLbl="revTx" presStyleIdx="0" presStyleCnt="3">
        <dgm:presLayoutVars>
          <dgm:bulletEnabled val="1"/>
        </dgm:presLayoutVars>
      </dgm:prSet>
      <dgm:spPr/>
    </dgm:pt>
    <dgm:pt modelId="{F8AF2C17-76BE-4C7B-B9CD-D50E62AEB098}" type="pres">
      <dgm:prSet presAssocID="{2867130B-C2A4-440E-B20D-2DCB89174B11}" presName="parentText" presStyleLbl="node1" presStyleIdx="1" presStyleCnt="3">
        <dgm:presLayoutVars>
          <dgm:chMax val="0"/>
          <dgm:bulletEnabled val="1"/>
        </dgm:presLayoutVars>
      </dgm:prSet>
      <dgm:spPr/>
    </dgm:pt>
    <dgm:pt modelId="{4C8F2969-98B3-474D-8CCB-55E50F0EADAD}" type="pres">
      <dgm:prSet presAssocID="{2867130B-C2A4-440E-B20D-2DCB89174B11}" presName="childText" presStyleLbl="revTx" presStyleIdx="1" presStyleCnt="3">
        <dgm:presLayoutVars>
          <dgm:bulletEnabled val="1"/>
        </dgm:presLayoutVars>
      </dgm:prSet>
      <dgm:spPr/>
    </dgm:pt>
    <dgm:pt modelId="{1A653039-E89F-4B77-B546-D81C3EFE2622}" type="pres">
      <dgm:prSet presAssocID="{939D870D-E415-46A4-AFE3-4A6B09E8FF1E}" presName="parentText" presStyleLbl="node1" presStyleIdx="2" presStyleCnt="3">
        <dgm:presLayoutVars>
          <dgm:chMax val="0"/>
          <dgm:bulletEnabled val="1"/>
        </dgm:presLayoutVars>
      </dgm:prSet>
      <dgm:spPr/>
    </dgm:pt>
    <dgm:pt modelId="{53637E84-8BAA-4352-B492-148AABEEDF19}" type="pres">
      <dgm:prSet presAssocID="{939D870D-E415-46A4-AFE3-4A6B09E8FF1E}" presName="childText" presStyleLbl="revTx" presStyleIdx="2" presStyleCnt="3">
        <dgm:presLayoutVars>
          <dgm:bulletEnabled val="1"/>
        </dgm:presLayoutVars>
      </dgm:prSet>
      <dgm:spPr/>
    </dgm:pt>
  </dgm:ptLst>
  <dgm:cxnLst>
    <dgm:cxn modelId="{D430AD09-A96A-4101-AB0E-FA0B4E2E88F0}" type="presOf" srcId="{AAFD559D-4F33-4483-83F6-7E3B66773E12}" destId="{53637E84-8BAA-4352-B492-148AABEEDF19}" srcOrd="0" destOrd="0" presId="urn:microsoft.com/office/officeart/2005/8/layout/vList2"/>
    <dgm:cxn modelId="{DB775C21-53D9-48D4-8FA6-DD1AAF931A00}" srcId="{E94B1785-8F56-482E-9CE7-B023DB09FE70}" destId="{A7CEDF13-8467-41CF-9437-D84DF3F492B7}" srcOrd="0" destOrd="0" parTransId="{12A0E5D9-4B6D-4A19-A9FA-881258310094}" sibTransId="{56398F28-B308-429E-9E15-ADB475F7C01D}"/>
    <dgm:cxn modelId="{38AB172E-3BC9-42B8-94AD-707FFB3B118E}" srcId="{939D870D-E415-46A4-AFE3-4A6B09E8FF1E}" destId="{AAFD559D-4F33-4483-83F6-7E3B66773E12}" srcOrd="0" destOrd="0" parTransId="{61E2B616-E897-4C3D-8359-F4E31148CA7B}" sibTransId="{F9AA7579-6ACD-4CB2-B6D9-B04092DFAC42}"/>
    <dgm:cxn modelId="{6B755C5C-5F33-42A7-8871-BB2384F67FAC}" type="presOf" srcId="{A6C1200E-C255-4BBC-B311-31D348AE1351}" destId="{1CD0DACE-63D0-4841-88CF-F1B0F01C8456}" srcOrd="0" destOrd="1" presId="urn:microsoft.com/office/officeart/2005/8/layout/vList2"/>
    <dgm:cxn modelId="{FE55A96E-F680-4AFA-8363-1883C3CA4B16}" srcId="{939D870D-E415-46A4-AFE3-4A6B09E8FF1E}" destId="{5EAF32D9-BBC0-42E9-A556-49BF5C820733}" srcOrd="1" destOrd="0" parTransId="{C55FA0C7-FB75-424A-9FEE-68F33480C6C1}" sibTransId="{5C6EEB00-B3CB-4E79-9F48-912125973AE1}"/>
    <dgm:cxn modelId="{69D0AB78-E198-442E-8EFB-F793BDE5C634}" srcId="{2867130B-C2A4-440E-B20D-2DCB89174B11}" destId="{DB77DBA2-9373-42FC-AAE2-98BDF77F7C7D}" srcOrd="0" destOrd="0" parTransId="{F6E71C49-069D-469C-B89F-A2D04F261322}" sibTransId="{CEC539B8-2BCB-42C7-A4D3-3FD676C8D15A}"/>
    <dgm:cxn modelId="{3256AE59-16B4-45EB-8FE9-82A92833D920}" type="presOf" srcId="{E94B1785-8F56-482E-9CE7-B023DB09FE70}" destId="{7B1D22D1-B052-4C48-AC1A-8321A377BA33}" srcOrd="0" destOrd="0" presId="urn:microsoft.com/office/officeart/2005/8/layout/vList2"/>
    <dgm:cxn modelId="{A6E24A5A-BC0A-4483-9DC2-0F9A3806C326}" type="presOf" srcId="{2867130B-C2A4-440E-B20D-2DCB89174B11}" destId="{F8AF2C17-76BE-4C7B-B9CD-D50E62AEB098}" srcOrd="0" destOrd="0" presId="urn:microsoft.com/office/officeart/2005/8/layout/vList2"/>
    <dgm:cxn modelId="{40DE517D-A234-48D6-87E7-B91C42BD597D}" srcId="{E94B1785-8F56-482E-9CE7-B023DB09FE70}" destId="{939D870D-E415-46A4-AFE3-4A6B09E8FF1E}" srcOrd="2" destOrd="0" parTransId="{7ED199FF-349E-4B9A-97B8-3ED660F9A1FE}" sibTransId="{D6960E15-140C-4344-A665-2EED3E8FE3FC}"/>
    <dgm:cxn modelId="{4A961D85-444B-438C-934F-254658165250}" type="presOf" srcId="{6CD29266-CF5F-4EB0-AC62-8D41A5FA05DF}" destId="{4C8F2969-98B3-474D-8CCB-55E50F0EADAD}" srcOrd="0" destOrd="1" presId="urn:microsoft.com/office/officeart/2005/8/layout/vList2"/>
    <dgm:cxn modelId="{1F5BC48B-C58B-4830-BC69-759021A12F96}" srcId="{A7CEDF13-8467-41CF-9437-D84DF3F492B7}" destId="{A6C1200E-C255-4BBC-B311-31D348AE1351}" srcOrd="1" destOrd="0" parTransId="{376D6686-61A5-40A5-941B-D2E90CC966C6}" sibTransId="{96307EEF-3734-4E79-B8E1-2D649A62E133}"/>
    <dgm:cxn modelId="{8239CE8B-2165-467C-AED8-622E0031033A}" srcId="{E94B1785-8F56-482E-9CE7-B023DB09FE70}" destId="{2867130B-C2A4-440E-B20D-2DCB89174B11}" srcOrd="1" destOrd="0" parTransId="{7BB1DA14-7415-481D-A5F6-7D8DEF8C04F4}" sibTransId="{CBC70CCE-A0EB-4B47-B65F-C0730B086509}"/>
    <dgm:cxn modelId="{78A09FBA-84F8-4BF7-B651-CCB6A5AEEB4A}" type="presOf" srcId="{939D870D-E415-46A4-AFE3-4A6B09E8FF1E}" destId="{1A653039-E89F-4B77-B546-D81C3EFE2622}" srcOrd="0" destOrd="0" presId="urn:microsoft.com/office/officeart/2005/8/layout/vList2"/>
    <dgm:cxn modelId="{993632DF-7513-42B7-A801-A493460C0A59}" srcId="{A7CEDF13-8467-41CF-9437-D84DF3F492B7}" destId="{6DAF520F-D59D-4AD6-B681-717E54660607}" srcOrd="0" destOrd="0" parTransId="{4A1CAB80-C3AE-4E50-9DAE-1AB144854881}" sibTransId="{0A308072-EE1A-464C-9541-6380027F7AB1}"/>
    <dgm:cxn modelId="{E57690E9-98AD-44B7-95C2-83BA22851211}" type="presOf" srcId="{6DAF520F-D59D-4AD6-B681-717E54660607}" destId="{1CD0DACE-63D0-4841-88CF-F1B0F01C8456}" srcOrd="0" destOrd="0" presId="urn:microsoft.com/office/officeart/2005/8/layout/vList2"/>
    <dgm:cxn modelId="{22E4B0EA-15CF-49B9-9B75-F7D8936D8B6C}" type="presOf" srcId="{5EAF32D9-BBC0-42E9-A556-49BF5C820733}" destId="{53637E84-8BAA-4352-B492-148AABEEDF19}" srcOrd="0" destOrd="1" presId="urn:microsoft.com/office/officeart/2005/8/layout/vList2"/>
    <dgm:cxn modelId="{D0CCB3F1-308E-49FA-9DEF-473C4FD1D421}" type="presOf" srcId="{A7CEDF13-8467-41CF-9437-D84DF3F492B7}" destId="{F87BEF2B-3FF1-4F9E-905B-85F9F5F7563F}" srcOrd="0" destOrd="0" presId="urn:microsoft.com/office/officeart/2005/8/layout/vList2"/>
    <dgm:cxn modelId="{7007EDF1-1815-46C3-B080-2CB7FDA6A25B}" type="presOf" srcId="{DB77DBA2-9373-42FC-AAE2-98BDF77F7C7D}" destId="{4C8F2969-98B3-474D-8CCB-55E50F0EADAD}" srcOrd="0" destOrd="0" presId="urn:microsoft.com/office/officeart/2005/8/layout/vList2"/>
    <dgm:cxn modelId="{4E7E58F3-B70F-4782-8346-422CAEC14504}" srcId="{2867130B-C2A4-440E-B20D-2DCB89174B11}" destId="{6CD29266-CF5F-4EB0-AC62-8D41A5FA05DF}" srcOrd="1" destOrd="0" parTransId="{881667DB-A6F8-4265-AB7E-030FB3121998}" sibTransId="{D5AFE265-1079-417A-9A8C-B3DE527EF6E5}"/>
    <dgm:cxn modelId="{FF5726D2-14CB-4F9E-9AD1-AEF2956F86F1}" type="presParOf" srcId="{7B1D22D1-B052-4C48-AC1A-8321A377BA33}" destId="{F87BEF2B-3FF1-4F9E-905B-85F9F5F7563F}" srcOrd="0" destOrd="0" presId="urn:microsoft.com/office/officeart/2005/8/layout/vList2"/>
    <dgm:cxn modelId="{1DC95E2A-9E56-42F9-8A0C-2DA63BA2E801}" type="presParOf" srcId="{7B1D22D1-B052-4C48-AC1A-8321A377BA33}" destId="{1CD0DACE-63D0-4841-88CF-F1B0F01C8456}" srcOrd="1" destOrd="0" presId="urn:microsoft.com/office/officeart/2005/8/layout/vList2"/>
    <dgm:cxn modelId="{9ABF04E0-4321-4D50-9F35-167260D5FB59}" type="presParOf" srcId="{7B1D22D1-B052-4C48-AC1A-8321A377BA33}" destId="{F8AF2C17-76BE-4C7B-B9CD-D50E62AEB098}" srcOrd="2" destOrd="0" presId="urn:microsoft.com/office/officeart/2005/8/layout/vList2"/>
    <dgm:cxn modelId="{9DA2FD25-D62F-4313-B730-44E62D25D4AA}" type="presParOf" srcId="{7B1D22D1-B052-4C48-AC1A-8321A377BA33}" destId="{4C8F2969-98B3-474D-8CCB-55E50F0EADAD}" srcOrd="3" destOrd="0" presId="urn:microsoft.com/office/officeart/2005/8/layout/vList2"/>
    <dgm:cxn modelId="{3270359F-71BB-491B-917F-8F9AC62E668A}" type="presParOf" srcId="{7B1D22D1-B052-4C48-AC1A-8321A377BA33}" destId="{1A653039-E89F-4B77-B546-D81C3EFE2622}" srcOrd="4" destOrd="0" presId="urn:microsoft.com/office/officeart/2005/8/layout/vList2"/>
    <dgm:cxn modelId="{50159AD7-2887-4796-A9DF-7BF1AFBCCEDE}" type="presParOf" srcId="{7B1D22D1-B052-4C48-AC1A-8321A377BA33}" destId="{53637E84-8BAA-4352-B492-148AABEEDF19}"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54419-FBEA-4F1C-A36E-AF4AE29BB96F}"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EC93ED45-6054-4E24-AD6C-E6A0B048C99C}">
      <dgm:prSet/>
      <dgm:spPr/>
      <dgm:t>
        <a:bodyPr/>
        <a:lstStyle/>
        <a:p>
          <a:r>
            <a:rPr lang="en-GB" b="1"/>
            <a:t>Δομημένη συνεργασία στην τάξη</a:t>
          </a:r>
          <a:endParaRPr lang="en-BE"/>
        </a:p>
      </dgm:t>
    </dgm:pt>
    <dgm:pt modelId="{004A0BC4-C548-4F2E-A040-60B5A0F4848D}" type="parTrans" cxnId="{EA07E0F4-B02F-4DB5-B50A-2E4D31C72558}">
      <dgm:prSet/>
      <dgm:spPr/>
      <dgm:t>
        <a:bodyPr/>
        <a:lstStyle/>
        <a:p>
          <a:endParaRPr lang="en-BE"/>
        </a:p>
      </dgm:t>
    </dgm:pt>
    <dgm:pt modelId="{5A31719F-2E87-4915-9781-584E2D052601}" type="sibTrans" cxnId="{EA07E0F4-B02F-4DB5-B50A-2E4D31C72558}">
      <dgm:prSet/>
      <dgm:spPr/>
      <dgm:t>
        <a:bodyPr/>
        <a:lstStyle/>
        <a:p>
          <a:endParaRPr lang="en-BE"/>
        </a:p>
      </dgm:t>
    </dgm:pt>
    <dgm:pt modelId="{EB6B3CBA-DDCE-43C2-BE9E-53B77F2C94BA}">
      <dgm:prSet/>
      <dgm:spPr/>
      <dgm:t>
        <a:bodyPr/>
        <a:lstStyle/>
        <a:p>
          <a:r>
            <a:rPr lang="en-GB" b="1"/>
            <a:t>Ανάθεση ρόλων</a:t>
          </a:r>
          <a:r>
            <a:rPr lang="en-GB"/>
            <a:t>: Αναθέστε ρόλους όπως "επικεφαλής της συζήτησης", "σημειωτής" ή "συντονιστής πρακτικών εργασιών" για να βεβαιωθείτε ότι κάθε μαθητής συμμετέχει ουσιαστικά.</a:t>
          </a:r>
          <a:endParaRPr lang="en-BE"/>
        </a:p>
      </dgm:t>
    </dgm:pt>
    <dgm:pt modelId="{6E2B8CA9-AB34-4FB8-91CA-A0E1FE4BEF07}" type="parTrans" cxnId="{1D2F7D45-9DCB-4AFD-AE24-6ED64E430F71}">
      <dgm:prSet/>
      <dgm:spPr/>
      <dgm:t>
        <a:bodyPr/>
        <a:lstStyle/>
        <a:p>
          <a:endParaRPr lang="en-BE"/>
        </a:p>
      </dgm:t>
    </dgm:pt>
    <dgm:pt modelId="{217FF985-60D0-4F15-8A57-9588F5ECAC4A}" type="sibTrans" cxnId="{1D2F7D45-9DCB-4AFD-AE24-6ED64E430F71}">
      <dgm:prSet/>
      <dgm:spPr/>
      <dgm:t>
        <a:bodyPr/>
        <a:lstStyle/>
        <a:p>
          <a:endParaRPr lang="en-BE"/>
        </a:p>
      </dgm:t>
    </dgm:pt>
    <dgm:pt modelId="{6B0EA800-2376-4875-B6D3-C622D1B2BFCF}">
      <dgm:prSet/>
      <dgm:spPr/>
      <dgm:t>
        <a:bodyPr/>
        <a:lstStyle/>
        <a:p>
          <a:r>
            <a:rPr lang="en-GB" b="1"/>
            <a:t>Επικέντρωση στα χέρια</a:t>
          </a:r>
          <a:r>
            <a:rPr lang="en-GB"/>
            <a:t>: Διασφαλίστε ότι οι δραστηριότητες εντός της τάξης επικεντρώνονται στην πρακτική, πραγματική επίλυση προβλημάτων που αντικατοπτρίζουν τις πρακτικές του κλάδου. Για παράδειγμα, οι μαθητές θα μπορούσαν να συνεργαστούν για να συναρμολογήσουν και να δοκιμάσουν ένα μηχανικό εξάρτημα.</a:t>
          </a:r>
          <a:endParaRPr lang="en-BE"/>
        </a:p>
      </dgm:t>
    </dgm:pt>
    <dgm:pt modelId="{669EBB14-656A-435A-9F53-42C1BFEE8CC2}" type="parTrans" cxnId="{577A7237-E85F-4F73-B422-7F6FDA5EF067}">
      <dgm:prSet/>
      <dgm:spPr/>
      <dgm:t>
        <a:bodyPr/>
        <a:lstStyle/>
        <a:p>
          <a:endParaRPr lang="en-BE"/>
        </a:p>
      </dgm:t>
    </dgm:pt>
    <dgm:pt modelId="{FE741351-19F7-477B-A788-E6EBB7AF06B3}" type="sibTrans" cxnId="{577A7237-E85F-4F73-B422-7F6FDA5EF067}">
      <dgm:prSet/>
      <dgm:spPr/>
      <dgm:t>
        <a:bodyPr/>
        <a:lstStyle/>
        <a:p>
          <a:endParaRPr lang="en-BE"/>
        </a:p>
      </dgm:t>
    </dgm:pt>
    <dgm:pt modelId="{3A580A01-194A-4785-BB35-43ABDEB0E31E}">
      <dgm:prSet/>
      <dgm:spPr/>
      <dgm:t>
        <a:bodyPr/>
        <a:lstStyle/>
        <a:p>
          <a:r>
            <a:rPr lang="en-GB" b="1"/>
            <a:t>Αξιοποίηση εργαλείων συνεργατικής μάθησης</a:t>
          </a:r>
          <a:endParaRPr lang="en-BE"/>
        </a:p>
      </dgm:t>
    </dgm:pt>
    <dgm:pt modelId="{B743F1ED-D316-417E-82E4-1AD7D31D5F4D}" type="parTrans" cxnId="{A3FF9E42-3B70-44FB-9CCB-C59A3D57A08A}">
      <dgm:prSet/>
      <dgm:spPr/>
      <dgm:t>
        <a:bodyPr/>
        <a:lstStyle/>
        <a:p>
          <a:endParaRPr lang="en-BE"/>
        </a:p>
      </dgm:t>
    </dgm:pt>
    <dgm:pt modelId="{49A08274-A17B-4AA2-A5CD-A480AC64827A}" type="sibTrans" cxnId="{A3FF9E42-3B70-44FB-9CCB-C59A3D57A08A}">
      <dgm:prSet/>
      <dgm:spPr/>
      <dgm:t>
        <a:bodyPr/>
        <a:lstStyle/>
        <a:p>
          <a:endParaRPr lang="en-BE"/>
        </a:p>
      </dgm:t>
    </dgm:pt>
    <dgm:pt modelId="{09E5509F-5B21-4533-8DA8-1D71C31E1EA1}">
      <dgm:prSet/>
      <dgm:spPr/>
      <dgm:t>
        <a:bodyPr/>
        <a:lstStyle/>
        <a:p>
          <a:r>
            <a:rPr lang="en-GB" b="1"/>
            <a:t>Εργαλεία ψηφιακής συνεργασίας</a:t>
          </a:r>
          <a:r>
            <a:rPr lang="en-GB"/>
            <a:t>: Εργαλεία όπως το Google Workspace (Έγγραφα, Διαφάνειες) και το Trello μπορούν να διευκολύνουν τη συνεργασία σε πραγματικό χρόνο, τη δημιουργία περιεχομένου και την παρακολούθηση εργασιών.</a:t>
          </a:r>
          <a:endParaRPr lang="en-BE"/>
        </a:p>
      </dgm:t>
    </dgm:pt>
    <dgm:pt modelId="{CAF21476-506C-410C-A898-996D9E0C9856}" type="parTrans" cxnId="{B0C8CC47-5FFF-4A3B-AE73-E5B48F0E2AC6}">
      <dgm:prSet/>
      <dgm:spPr/>
      <dgm:t>
        <a:bodyPr/>
        <a:lstStyle/>
        <a:p>
          <a:endParaRPr lang="en-BE"/>
        </a:p>
      </dgm:t>
    </dgm:pt>
    <dgm:pt modelId="{843FE360-D41B-4A82-84F9-3760D528FE14}" type="sibTrans" cxnId="{B0C8CC47-5FFF-4A3B-AE73-E5B48F0E2AC6}">
      <dgm:prSet/>
      <dgm:spPr/>
      <dgm:t>
        <a:bodyPr/>
        <a:lstStyle/>
        <a:p>
          <a:endParaRPr lang="en-BE"/>
        </a:p>
      </dgm:t>
    </dgm:pt>
    <dgm:pt modelId="{FC1AF9D5-A784-4CC1-B6B6-B12CE09AE161}">
      <dgm:prSet/>
      <dgm:spPr/>
      <dgm:t>
        <a:bodyPr/>
        <a:lstStyle/>
        <a:p>
          <a:r>
            <a:rPr lang="en-GB" b="1"/>
            <a:t>Οπτικά και διαδραστικά εργαλεία</a:t>
          </a:r>
          <a:r>
            <a:rPr lang="en-GB"/>
            <a:t>: Χρησιμοποιήστε εργαλεία όπως το Padlet ή το Miro για καταιγισμό ιδεών, οπτική χαρτογράφηση και συνεργατική δημιουργία διαγραμμάτων.</a:t>
          </a:r>
          <a:endParaRPr lang="en-BE"/>
        </a:p>
      </dgm:t>
    </dgm:pt>
    <dgm:pt modelId="{4187ECD2-F5BA-4AC2-B7EE-75CBB31003F0}" type="parTrans" cxnId="{311DD717-E7E5-4DC8-865F-768CD5E50177}">
      <dgm:prSet/>
      <dgm:spPr/>
      <dgm:t>
        <a:bodyPr/>
        <a:lstStyle/>
        <a:p>
          <a:endParaRPr lang="en-BE"/>
        </a:p>
      </dgm:t>
    </dgm:pt>
    <dgm:pt modelId="{C6CAEE88-12B0-4BD2-91D7-94B6F631F0FB}" type="sibTrans" cxnId="{311DD717-E7E5-4DC8-865F-768CD5E50177}">
      <dgm:prSet/>
      <dgm:spPr/>
      <dgm:t>
        <a:bodyPr/>
        <a:lstStyle/>
        <a:p>
          <a:endParaRPr lang="en-BE"/>
        </a:p>
      </dgm:t>
    </dgm:pt>
    <dgm:pt modelId="{507B35FF-6A8F-42B5-A171-73CDDE66DED3}">
      <dgm:prSet/>
      <dgm:spPr/>
      <dgm:t>
        <a:bodyPr/>
        <a:lstStyle/>
        <a:p>
          <a:r>
            <a:rPr lang="en-GB" b="1"/>
            <a:t>Διαδικτυακές πλατφόρμες μάθησης</a:t>
          </a:r>
          <a:r>
            <a:rPr lang="en-GB"/>
            <a:t>: Πλατφόρμες όπως το Moodle ή το Microsoft Teams μπορούν να χρησιμοποιηθούν για τη φιλοξενία πόρων, τη διαχείριση εργασιών και τη διευκόλυνση συζητήσεων.</a:t>
          </a:r>
          <a:endParaRPr lang="en-BE"/>
        </a:p>
      </dgm:t>
    </dgm:pt>
    <dgm:pt modelId="{7A42A28C-9388-4700-BAB1-C7F3294FF2C5}" type="parTrans" cxnId="{25FD8CB1-C0F3-49AD-B6CE-4EB5D9E81009}">
      <dgm:prSet/>
      <dgm:spPr/>
      <dgm:t>
        <a:bodyPr/>
        <a:lstStyle/>
        <a:p>
          <a:endParaRPr lang="en-BE"/>
        </a:p>
      </dgm:t>
    </dgm:pt>
    <dgm:pt modelId="{42CF0B08-914D-4C1A-B29B-6CD0F6C94E58}" type="sibTrans" cxnId="{25FD8CB1-C0F3-49AD-B6CE-4EB5D9E81009}">
      <dgm:prSet/>
      <dgm:spPr/>
      <dgm:t>
        <a:bodyPr/>
        <a:lstStyle/>
        <a:p>
          <a:endParaRPr lang="en-BE"/>
        </a:p>
      </dgm:t>
    </dgm:pt>
    <dgm:pt modelId="{A27CD770-DEEB-43EE-A864-E1A28F58E4B2}">
      <dgm:prSet/>
      <dgm:spPr/>
      <dgm:t>
        <a:bodyPr/>
        <a:lstStyle/>
        <a:p>
          <a:r>
            <a:rPr lang="en-GB" b="1"/>
            <a:t>Σκαλωσιά συνεργατικών δραστηριοτήτων</a:t>
          </a:r>
          <a:endParaRPr lang="en-BE"/>
        </a:p>
      </dgm:t>
    </dgm:pt>
    <dgm:pt modelId="{9A41CD8B-E61D-4798-AE81-2E48DD7DA4B0}" type="parTrans" cxnId="{490EF889-B4CD-4124-AC1A-909728C49418}">
      <dgm:prSet/>
      <dgm:spPr/>
      <dgm:t>
        <a:bodyPr/>
        <a:lstStyle/>
        <a:p>
          <a:endParaRPr lang="en-BE"/>
        </a:p>
      </dgm:t>
    </dgm:pt>
    <dgm:pt modelId="{E5A6232A-2F6F-45DD-8DF4-64FC80085069}" type="sibTrans" cxnId="{490EF889-B4CD-4124-AC1A-909728C49418}">
      <dgm:prSet/>
      <dgm:spPr/>
      <dgm:t>
        <a:bodyPr/>
        <a:lstStyle/>
        <a:p>
          <a:endParaRPr lang="en-BE"/>
        </a:p>
      </dgm:t>
    </dgm:pt>
    <dgm:pt modelId="{26154CC4-C717-4E64-960C-1732EE622EA5}">
      <dgm:prSet/>
      <dgm:spPr/>
      <dgm:t>
        <a:bodyPr/>
        <a:lstStyle/>
        <a:p>
          <a:r>
            <a:rPr lang="en-GB" b="1"/>
            <a:t>Παροχή υποστηρικτικών πόρων</a:t>
          </a:r>
          <a:r>
            <a:rPr lang="en-GB"/>
            <a:t>: Προσφέρετε πρότυπα, οδηγούς και λίστες ελέγχου για να βοηθήσετε τους μαθητές να πλοηγηθούν στις συνεργατικές δραστηριότητες.</a:t>
          </a:r>
          <a:endParaRPr lang="en-BE"/>
        </a:p>
      </dgm:t>
    </dgm:pt>
    <dgm:pt modelId="{3526F834-E702-4BD7-B83A-268F927315A1}" type="parTrans" cxnId="{1F50046F-2D5E-457C-8E51-364667793FAB}">
      <dgm:prSet/>
      <dgm:spPr/>
      <dgm:t>
        <a:bodyPr/>
        <a:lstStyle/>
        <a:p>
          <a:endParaRPr lang="en-BE"/>
        </a:p>
      </dgm:t>
    </dgm:pt>
    <dgm:pt modelId="{6C77526D-0C14-44B6-A2FC-776214739F1A}" type="sibTrans" cxnId="{1F50046F-2D5E-457C-8E51-364667793FAB}">
      <dgm:prSet/>
      <dgm:spPr/>
      <dgm:t>
        <a:bodyPr/>
        <a:lstStyle/>
        <a:p>
          <a:endParaRPr lang="en-BE"/>
        </a:p>
      </dgm:t>
    </dgm:pt>
    <dgm:pt modelId="{FE27FB99-E841-46A3-B694-00286A96B2C7}">
      <dgm:prSet/>
      <dgm:spPr/>
      <dgm:t>
        <a:bodyPr/>
        <a:lstStyle/>
        <a:p>
          <a:r>
            <a:rPr lang="en-GB" b="1"/>
            <a:t>Ορίστε ορόσημα</a:t>
          </a:r>
          <a:r>
            <a:rPr lang="en-GB"/>
            <a:t>: Καθορίστε σαφή ορόσημα για τα ομαδικά έργα, ώστε να διατηρείτε την πρόοδο και να εντοπίζετε τις προκλήσεις έγκαιρα.</a:t>
          </a:r>
          <a:endParaRPr lang="en-BE"/>
        </a:p>
      </dgm:t>
    </dgm:pt>
    <dgm:pt modelId="{FAE08DA2-FA40-45A0-8886-9FB2C67999EA}" type="parTrans" cxnId="{5632737E-A0C5-45F4-8F81-F0A60E39598D}">
      <dgm:prSet/>
      <dgm:spPr/>
      <dgm:t>
        <a:bodyPr/>
        <a:lstStyle/>
        <a:p>
          <a:endParaRPr lang="en-BE"/>
        </a:p>
      </dgm:t>
    </dgm:pt>
    <dgm:pt modelId="{886E4F47-1406-4A15-9C45-1626A0F6ECDE}" type="sibTrans" cxnId="{5632737E-A0C5-45F4-8F81-F0A60E39598D}">
      <dgm:prSet/>
      <dgm:spPr/>
      <dgm:t>
        <a:bodyPr/>
        <a:lstStyle/>
        <a:p>
          <a:endParaRPr lang="en-BE"/>
        </a:p>
      </dgm:t>
    </dgm:pt>
    <dgm:pt modelId="{1CD265F0-FB1C-4F20-81F4-B189EDBDC94D}">
      <dgm:prSet/>
      <dgm:spPr/>
      <dgm:t>
        <a:bodyPr/>
        <a:lstStyle/>
        <a:p>
          <a:r>
            <a:rPr lang="en-GB" b="1"/>
            <a:t>Ευκαιρίες ανατροφοδότησης</a:t>
          </a:r>
          <a:r>
            <a:rPr lang="en-GB"/>
            <a:t>: Ενσωματώστε πολλαπλές ευκαιρίες για διαμορφωτική ανατροφοδότηση τόσο από τους συμμαθητές όσο και από τους εκπαιδευτές.</a:t>
          </a:r>
          <a:endParaRPr lang="en-BE"/>
        </a:p>
      </dgm:t>
    </dgm:pt>
    <dgm:pt modelId="{0633F209-B21F-4D89-9481-6FFFDC071C75}" type="parTrans" cxnId="{CCCEC83F-C451-4A71-AF15-0DF3FC47AB60}">
      <dgm:prSet/>
      <dgm:spPr/>
      <dgm:t>
        <a:bodyPr/>
        <a:lstStyle/>
        <a:p>
          <a:endParaRPr lang="en-BE"/>
        </a:p>
      </dgm:t>
    </dgm:pt>
    <dgm:pt modelId="{3ECF05C4-6531-4E3F-889C-E33CB8D5B3D2}" type="sibTrans" cxnId="{CCCEC83F-C451-4A71-AF15-0DF3FC47AB60}">
      <dgm:prSet/>
      <dgm:spPr/>
      <dgm:t>
        <a:bodyPr/>
        <a:lstStyle/>
        <a:p>
          <a:endParaRPr lang="en-BE"/>
        </a:p>
      </dgm:t>
    </dgm:pt>
    <dgm:pt modelId="{E9BE2103-6E1E-4425-9C66-E90072E79D31}" type="pres">
      <dgm:prSet presAssocID="{8D654419-FBEA-4F1C-A36E-AF4AE29BB96F}" presName="linear" presStyleCnt="0">
        <dgm:presLayoutVars>
          <dgm:animLvl val="lvl"/>
          <dgm:resizeHandles val="exact"/>
        </dgm:presLayoutVars>
      </dgm:prSet>
      <dgm:spPr/>
    </dgm:pt>
    <dgm:pt modelId="{BA149204-9642-476E-B97F-0FC12DD2F939}" type="pres">
      <dgm:prSet presAssocID="{EC93ED45-6054-4E24-AD6C-E6A0B048C99C}" presName="parentText" presStyleLbl="node1" presStyleIdx="0" presStyleCnt="3">
        <dgm:presLayoutVars>
          <dgm:chMax val="0"/>
          <dgm:bulletEnabled val="1"/>
        </dgm:presLayoutVars>
      </dgm:prSet>
      <dgm:spPr/>
    </dgm:pt>
    <dgm:pt modelId="{7B2516FF-61CE-4255-9F36-24D24458672E}" type="pres">
      <dgm:prSet presAssocID="{EC93ED45-6054-4E24-AD6C-E6A0B048C99C}" presName="childText" presStyleLbl="revTx" presStyleIdx="0" presStyleCnt="3">
        <dgm:presLayoutVars>
          <dgm:bulletEnabled val="1"/>
        </dgm:presLayoutVars>
      </dgm:prSet>
      <dgm:spPr/>
    </dgm:pt>
    <dgm:pt modelId="{853971A4-9366-4EB2-9D90-3C604157C9C1}" type="pres">
      <dgm:prSet presAssocID="{3A580A01-194A-4785-BB35-43ABDEB0E31E}" presName="parentText" presStyleLbl="node1" presStyleIdx="1" presStyleCnt="3">
        <dgm:presLayoutVars>
          <dgm:chMax val="0"/>
          <dgm:bulletEnabled val="1"/>
        </dgm:presLayoutVars>
      </dgm:prSet>
      <dgm:spPr/>
    </dgm:pt>
    <dgm:pt modelId="{231A03E5-600A-411D-A913-07A33EA04C66}" type="pres">
      <dgm:prSet presAssocID="{3A580A01-194A-4785-BB35-43ABDEB0E31E}" presName="childText" presStyleLbl="revTx" presStyleIdx="1" presStyleCnt="3">
        <dgm:presLayoutVars>
          <dgm:bulletEnabled val="1"/>
        </dgm:presLayoutVars>
      </dgm:prSet>
      <dgm:spPr/>
    </dgm:pt>
    <dgm:pt modelId="{1EBBA07B-2992-4704-A628-6AC739E7E018}" type="pres">
      <dgm:prSet presAssocID="{A27CD770-DEEB-43EE-A864-E1A28F58E4B2}" presName="parentText" presStyleLbl="node1" presStyleIdx="2" presStyleCnt="3">
        <dgm:presLayoutVars>
          <dgm:chMax val="0"/>
          <dgm:bulletEnabled val="1"/>
        </dgm:presLayoutVars>
      </dgm:prSet>
      <dgm:spPr/>
    </dgm:pt>
    <dgm:pt modelId="{C0EBC5DD-E76F-4E4E-A3E8-7213DE730D4F}" type="pres">
      <dgm:prSet presAssocID="{A27CD770-DEEB-43EE-A864-E1A28F58E4B2}" presName="childText" presStyleLbl="revTx" presStyleIdx="2" presStyleCnt="3">
        <dgm:presLayoutVars>
          <dgm:bulletEnabled val="1"/>
        </dgm:presLayoutVars>
      </dgm:prSet>
      <dgm:spPr/>
    </dgm:pt>
  </dgm:ptLst>
  <dgm:cxnLst>
    <dgm:cxn modelId="{311DD717-E7E5-4DC8-865F-768CD5E50177}" srcId="{3A580A01-194A-4785-BB35-43ABDEB0E31E}" destId="{FC1AF9D5-A784-4CC1-B6B6-B12CE09AE161}" srcOrd="1" destOrd="0" parTransId="{4187ECD2-F5BA-4AC2-B7EE-75CBB31003F0}" sibTransId="{C6CAEE88-12B0-4BD2-91D7-94B6F631F0FB}"/>
    <dgm:cxn modelId="{DFDB1D1D-21FB-48E5-AD59-A9317672043A}" type="presOf" srcId="{507B35FF-6A8F-42B5-A171-73CDDE66DED3}" destId="{231A03E5-600A-411D-A913-07A33EA04C66}" srcOrd="0" destOrd="2" presId="urn:microsoft.com/office/officeart/2005/8/layout/vList2"/>
    <dgm:cxn modelId="{577A7237-E85F-4F73-B422-7F6FDA5EF067}" srcId="{EC93ED45-6054-4E24-AD6C-E6A0B048C99C}" destId="{6B0EA800-2376-4875-B6D3-C622D1B2BFCF}" srcOrd="1" destOrd="0" parTransId="{669EBB14-656A-435A-9F53-42C1BFEE8CC2}" sibTransId="{FE741351-19F7-477B-A788-E6EBB7AF06B3}"/>
    <dgm:cxn modelId="{CCCEC83F-C451-4A71-AF15-0DF3FC47AB60}" srcId="{A27CD770-DEEB-43EE-A864-E1A28F58E4B2}" destId="{1CD265F0-FB1C-4F20-81F4-B189EDBDC94D}" srcOrd="2" destOrd="0" parTransId="{0633F209-B21F-4D89-9481-6FFFDC071C75}" sibTransId="{3ECF05C4-6531-4E3F-889C-E33CB8D5B3D2}"/>
    <dgm:cxn modelId="{A3FF9E42-3B70-44FB-9CCB-C59A3D57A08A}" srcId="{8D654419-FBEA-4F1C-A36E-AF4AE29BB96F}" destId="{3A580A01-194A-4785-BB35-43ABDEB0E31E}" srcOrd="1" destOrd="0" parTransId="{B743F1ED-D316-417E-82E4-1AD7D31D5F4D}" sibTransId="{49A08274-A17B-4AA2-A5CD-A480AC64827A}"/>
    <dgm:cxn modelId="{1D2F7D45-9DCB-4AFD-AE24-6ED64E430F71}" srcId="{EC93ED45-6054-4E24-AD6C-E6A0B048C99C}" destId="{EB6B3CBA-DDCE-43C2-BE9E-53B77F2C94BA}" srcOrd="0" destOrd="0" parTransId="{6E2B8CA9-AB34-4FB8-91CA-A0E1FE4BEF07}" sibTransId="{217FF985-60D0-4F15-8A57-9588F5ECAC4A}"/>
    <dgm:cxn modelId="{B0C8CC47-5FFF-4A3B-AE73-E5B48F0E2AC6}" srcId="{3A580A01-194A-4785-BB35-43ABDEB0E31E}" destId="{09E5509F-5B21-4533-8DA8-1D71C31E1EA1}" srcOrd="0" destOrd="0" parTransId="{CAF21476-506C-410C-A898-996D9E0C9856}" sibTransId="{843FE360-D41B-4A82-84F9-3760D528FE14}"/>
    <dgm:cxn modelId="{64264469-1963-4479-A55B-69568C31366E}" type="presOf" srcId="{EB6B3CBA-DDCE-43C2-BE9E-53B77F2C94BA}" destId="{7B2516FF-61CE-4255-9F36-24D24458672E}" srcOrd="0" destOrd="0" presId="urn:microsoft.com/office/officeart/2005/8/layout/vList2"/>
    <dgm:cxn modelId="{1F50046F-2D5E-457C-8E51-364667793FAB}" srcId="{A27CD770-DEEB-43EE-A864-E1A28F58E4B2}" destId="{26154CC4-C717-4E64-960C-1732EE622EA5}" srcOrd="0" destOrd="0" parTransId="{3526F834-E702-4BD7-B83A-268F927315A1}" sibTransId="{6C77526D-0C14-44B6-A2FC-776214739F1A}"/>
    <dgm:cxn modelId="{A9412758-974D-4B85-BBB5-68665270CCFE}" type="presOf" srcId="{A27CD770-DEEB-43EE-A864-E1A28F58E4B2}" destId="{1EBBA07B-2992-4704-A628-6AC739E7E018}" srcOrd="0" destOrd="0" presId="urn:microsoft.com/office/officeart/2005/8/layout/vList2"/>
    <dgm:cxn modelId="{94A46C78-098C-488D-AD12-1555010020D7}" type="presOf" srcId="{FC1AF9D5-A784-4CC1-B6B6-B12CE09AE161}" destId="{231A03E5-600A-411D-A913-07A33EA04C66}" srcOrd="0" destOrd="1" presId="urn:microsoft.com/office/officeart/2005/8/layout/vList2"/>
    <dgm:cxn modelId="{5632737E-A0C5-45F4-8F81-F0A60E39598D}" srcId="{A27CD770-DEEB-43EE-A864-E1A28F58E4B2}" destId="{FE27FB99-E841-46A3-B694-00286A96B2C7}" srcOrd="1" destOrd="0" parTransId="{FAE08DA2-FA40-45A0-8886-9FB2C67999EA}" sibTransId="{886E4F47-1406-4A15-9C45-1626A0F6ECDE}"/>
    <dgm:cxn modelId="{3526E780-2947-4A8B-9792-FDC8926ECA82}" type="presOf" srcId="{EC93ED45-6054-4E24-AD6C-E6A0B048C99C}" destId="{BA149204-9642-476E-B97F-0FC12DD2F939}" srcOrd="0" destOrd="0" presId="urn:microsoft.com/office/officeart/2005/8/layout/vList2"/>
    <dgm:cxn modelId="{719BD983-722B-4639-9673-3C745D9ACE42}" type="presOf" srcId="{26154CC4-C717-4E64-960C-1732EE622EA5}" destId="{C0EBC5DD-E76F-4E4E-A3E8-7213DE730D4F}" srcOrd="0" destOrd="0" presId="urn:microsoft.com/office/officeart/2005/8/layout/vList2"/>
    <dgm:cxn modelId="{490EF889-B4CD-4124-AC1A-909728C49418}" srcId="{8D654419-FBEA-4F1C-A36E-AF4AE29BB96F}" destId="{A27CD770-DEEB-43EE-A864-E1A28F58E4B2}" srcOrd="2" destOrd="0" parTransId="{9A41CD8B-E61D-4798-AE81-2E48DD7DA4B0}" sibTransId="{E5A6232A-2F6F-45DD-8DF4-64FC80085069}"/>
    <dgm:cxn modelId="{685B05AB-C9E3-4133-9EB7-70C7597AE9A6}" type="presOf" srcId="{6B0EA800-2376-4875-B6D3-C622D1B2BFCF}" destId="{7B2516FF-61CE-4255-9F36-24D24458672E}" srcOrd="0" destOrd="1" presId="urn:microsoft.com/office/officeart/2005/8/layout/vList2"/>
    <dgm:cxn modelId="{854226B0-6077-40FB-8ED7-57FF43EBC6E5}" type="presOf" srcId="{3A580A01-194A-4785-BB35-43ABDEB0E31E}" destId="{853971A4-9366-4EB2-9D90-3C604157C9C1}" srcOrd="0" destOrd="0" presId="urn:microsoft.com/office/officeart/2005/8/layout/vList2"/>
    <dgm:cxn modelId="{25FD8CB1-C0F3-49AD-B6CE-4EB5D9E81009}" srcId="{3A580A01-194A-4785-BB35-43ABDEB0E31E}" destId="{507B35FF-6A8F-42B5-A171-73CDDE66DED3}" srcOrd="2" destOrd="0" parTransId="{7A42A28C-9388-4700-BAB1-C7F3294FF2C5}" sibTransId="{42CF0B08-914D-4C1A-B29B-6CD0F6C94E58}"/>
    <dgm:cxn modelId="{CC6179CC-0BA2-4EDB-B00F-6D56F264563B}" type="presOf" srcId="{1CD265F0-FB1C-4F20-81F4-B189EDBDC94D}" destId="{C0EBC5DD-E76F-4E4E-A3E8-7213DE730D4F}" srcOrd="0" destOrd="2" presId="urn:microsoft.com/office/officeart/2005/8/layout/vList2"/>
    <dgm:cxn modelId="{10F5A4D8-2CD7-49E2-A5C3-244B8A3DAD07}" type="presOf" srcId="{8D654419-FBEA-4F1C-A36E-AF4AE29BB96F}" destId="{E9BE2103-6E1E-4425-9C66-E90072E79D31}" srcOrd="0" destOrd="0" presId="urn:microsoft.com/office/officeart/2005/8/layout/vList2"/>
    <dgm:cxn modelId="{E82E51EF-B6B2-4481-B66F-7C140609C57E}" type="presOf" srcId="{09E5509F-5B21-4533-8DA8-1D71C31E1EA1}" destId="{231A03E5-600A-411D-A913-07A33EA04C66}" srcOrd="0" destOrd="0" presId="urn:microsoft.com/office/officeart/2005/8/layout/vList2"/>
    <dgm:cxn modelId="{EA07E0F4-B02F-4DB5-B50A-2E4D31C72558}" srcId="{8D654419-FBEA-4F1C-A36E-AF4AE29BB96F}" destId="{EC93ED45-6054-4E24-AD6C-E6A0B048C99C}" srcOrd="0" destOrd="0" parTransId="{004A0BC4-C548-4F2E-A040-60B5A0F4848D}" sibTransId="{5A31719F-2E87-4915-9781-584E2D052601}"/>
    <dgm:cxn modelId="{7BB396F5-7B69-4E3F-BB2B-128436A27083}" type="presOf" srcId="{FE27FB99-E841-46A3-B694-00286A96B2C7}" destId="{C0EBC5DD-E76F-4E4E-A3E8-7213DE730D4F}" srcOrd="0" destOrd="1" presId="urn:microsoft.com/office/officeart/2005/8/layout/vList2"/>
    <dgm:cxn modelId="{86AA5882-A222-4457-8BA3-87CE8FA81B3E}" type="presParOf" srcId="{E9BE2103-6E1E-4425-9C66-E90072E79D31}" destId="{BA149204-9642-476E-B97F-0FC12DD2F939}" srcOrd="0" destOrd="0" presId="urn:microsoft.com/office/officeart/2005/8/layout/vList2"/>
    <dgm:cxn modelId="{F333BBC1-2AD5-4D33-941E-4D4C8335348C}" type="presParOf" srcId="{E9BE2103-6E1E-4425-9C66-E90072E79D31}" destId="{7B2516FF-61CE-4255-9F36-24D24458672E}" srcOrd="1" destOrd="0" presId="urn:microsoft.com/office/officeart/2005/8/layout/vList2"/>
    <dgm:cxn modelId="{A378B4AB-80D1-488F-AB59-8436888FC89D}" type="presParOf" srcId="{E9BE2103-6E1E-4425-9C66-E90072E79D31}" destId="{853971A4-9366-4EB2-9D90-3C604157C9C1}" srcOrd="2" destOrd="0" presId="urn:microsoft.com/office/officeart/2005/8/layout/vList2"/>
    <dgm:cxn modelId="{25FC4E14-D045-4DCB-9C5A-E7805EAEBBDF}" type="presParOf" srcId="{E9BE2103-6E1E-4425-9C66-E90072E79D31}" destId="{231A03E5-600A-411D-A913-07A33EA04C66}" srcOrd="3" destOrd="0" presId="urn:microsoft.com/office/officeart/2005/8/layout/vList2"/>
    <dgm:cxn modelId="{ADF4EFC7-E001-4F58-A6A3-28423865331A}" type="presParOf" srcId="{E9BE2103-6E1E-4425-9C66-E90072E79D31}" destId="{1EBBA07B-2992-4704-A628-6AC739E7E018}" srcOrd="4" destOrd="0" presId="urn:microsoft.com/office/officeart/2005/8/layout/vList2"/>
    <dgm:cxn modelId="{61053D27-3553-47B7-B459-8073EC60CD1A}" type="presParOf" srcId="{E9BE2103-6E1E-4425-9C66-E90072E79D31}" destId="{C0EBC5DD-E76F-4E4E-A3E8-7213DE730D4F}"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2D157E-4552-4140-8F2B-337EA5987998}"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A86C7A60-71FC-4C79-9D94-D98FBD778D4F}">
      <dgm:prSet/>
      <dgm:spPr/>
      <dgm:t>
        <a:bodyPr/>
        <a:lstStyle/>
        <a:p>
          <a:r>
            <a:rPr lang="en-GB"/>
            <a:t>Η υιοθέτηση διεπιστημονικών έργων στο πλαίσιο της ανεστραμμένης τάξης ανοίγει δρόμους για ολιστική εκπαίδευση, υπερβαίνοντας τα παραδοσιακά όρια των γνωστικών αντικειμένων για να προωθήσει τις δεξιότητες και τη συνεργασία στον πραγματικό κόσμο. </a:t>
          </a:r>
          <a:endParaRPr lang="en-BE"/>
        </a:p>
      </dgm:t>
    </dgm:pt>
    <dgm:pt modelId="{B2E58E41-052D-4BC9-8FBB-5D618922672A}" type="parTrans" cxnId="{CDCE0AA9-1C0D-46DB-A97F-C31D3A0E7C53}">
      <dgm:prSet/>
      <dgm:spPr/>
      <dgm:t>
        <a:bodyPr/>
        <a:lstStyle/>
        <a:p>
          <a:endParaRPr lang="en-BE"/>
        </a:p>
      </dgm:t>
    </dgm:pt>
    <dgm:pt modelId="{DB7ABE6F-C1E7-4C8D-B3F1-078D64B2AAB8}" type="sibTrans" cxnId="{CDCE0AA9-1C0D-46DB-A97F-C31D3A0E7C53}">
      <dgm:prSet/>
      <dgm:spPr/>
      <dgm:t>
        <a:bodyPr/>
        <a:lstStyle/>
        <a:p>
          <a:endParaRPr lang="en-BE"/>
        </a:p>
      </dgm:t>
    </dgm:pt>
    <dgm:pt modelId="{39D455A5-7E5C-4474-BC5A-71B6AEFFBE0B}">
      <dgm:prSet/>
      <dgm:spPr/>
      <dgm:t>
        <a:bodyPr/>
        <a:lstStyle/>
        <a:p>
          <a:r>
            <a:rPr lang="en-GB"/>
            <a:t>Ενσωματώνοντας έννοιες από διάφορα πεδία, οι φοιτητές συμμετέχουν σε ολοκληρωμένα έργα που μιμούνται τη διασυνδεδεμένη φύση της γνώσης στον επαγγελματικό κόσμο. </a:t>
          </a:r>
          <a:endParaRPr lang="en-BE"/>
        </a:p>
      </dgm:t>
    </dgm:pt>
    <dgm:pt modelId="{47F78F8F-755D-4996-BE4F-FF039DD5BC00}" type="parTrans" cxnId="{6AAE694C-2E93-4220-9014-104E27953A93}">
      <dgm:prSet/>
      <dgm:spPr/>
      <dgm:t>
        <a:bodyPr/>
        <a:lstStyle/>
        <a:p>
          <a:endParaRPr lang="en-BE"/>
        </a:p>
      </dgm:t>
    </dgm:pt>
    <dgm:pt modelId="{25437CEF-0B86-4825-8752-B0A1570CBCC3}" type="sibTrans" cxnId="{6AAE694C-2E93-4220-9014-104E27953A93}">
      <dgm:prSet/>
      <dgm:spPr/>
      <dgm:t>
        <a:bodyPr/>
        <a:lstStyle/>
        <a:p>
          <a:endParaRPr lang="en-BE"/>
        </a:p>
      </dgm:t>
    </dgm:pt>
    <dgm:pt modelId="{6F9029D2-349E-48C6-9119-3B7B7BA6C065}">
      <dgm:prSet/>
      <dgm:spPr/>
      <dgm:t>
        <a:bodyPr/>
        <a:lstStyle/>
        <a:p>
          <a:r>
            <a:rPr lang="en-GB"/>
            <a:t>Αυτή η προσέγγιση ενθαρρύνει την ομαδική εργασία, καθώς οι φοιτητές με διαφορετικό ακαδημαϊκό υπόβαθρο φέρνουν στο τραπέζι μοναδικές προοπτικές και τεχνογνωσία. </a:t>
          </a:r>
          <a:endParaRPr lang="en-BE"/>
        </a:p>
      </dgm:t>
    </dgm:pt>
    <dgm:pt modelId="{835A1988-D447-4C15-A65C-B4F5EB118CC3}" type="parTrans" cxnId="{12043C5C-3A1D-4A77-A4DA-D210BDC4B1B8}">
      <dgm:prSet/>
      <dgm:spPr/>
      <dgm:t>
        <a:bodyPr/>
        <a:lstStyle/>
        <a:p>
          <a:endParaRPr lang="en-BE"/>
        </a:p>
      </dgm:t>
    </dgm:pt>
    <dgm:pt modelId="{E8C02D38-46A7-4FB9-9CFE-041A1E0EF5F7}" type="sibTrans" cxnId="{12043C5C-3A1D-4A77-A4DA-D210BDC4B1B8}">
      <dgm:prSet/>
      <dgm:spPr/>
      <dgm:t>
        <a:bodyPr/>
        <a:lstStyle/>
        <a:p>
          <a:endParaRPr lang="en-BE"/>
        </a:p>
      </dgm:t>
    </dgm:pt>
    <dgm:pt modelId="{CD78236A-9731-442B-A43B-A0404A9E1196}">
      <dgm:prSet/>
      <dgm:spPr/>
      <dgm:t>
        <a:bodyPr/>
        <a:lstStyle/>
        <a:p>
          <a:r>
            <a:rPr lang="en-GB"/>
            <a:t>Τα έργα μπορεί να περιλαμβάνουν το σχεδιασμό ενός βιώσιμου κοινοτικού κήπου (συνδυάζοντας τη βιολογία, την περιβαλλοντική επιστήμη και τον αστικό σχεδιασμό) ή την ανάπτυξη ενός επιχειρηματικού σχεδίου για μια νεοφυή επιχείρηση (συνδυάζοντας την οικονομία, την τεχνολογία και τις δημιουργικές τέχνες). </a:t>
          </a:r>
          <a:endParaRPr lang="en-BE"/>
        </a:p>
      </dgm:t>
    </dgm:pt>
    <dgm:pt modelId="{E8896E5D-1C4A-40F7-81B1-3F08C302798F}" type="parTrans" cxnId="{377F6EB1-9515-4CB8-9F76-63D82548D47C}">
      <dgm:prSet/>
      <dgm:spPr/>
      <dgm:t>
        <a:bodyPr/>
        <a:lstStyle/>
        <a:p>
          <a:endParaRPr lang="en-BE"/>
        </a:p>
      </dgm:t>
    </dgm:pt>
    <dgm:pt modelId="{03DA0F40-6677-4C9F-8488-088B4CE54FDC}" type="sibTrans" cxnId="{377F6EB1-9515-4CB8-9F76-63D82548D47C}">
      <dgm:prSet/>
      <dgm:spPr/>
      <dgm:t>
        <a:bodyPr/>
        <a:lstStyle/>
        <a:p>
          <a:endParaRPr lang="en-BE"/>
        </a:p>
      </dgm:t>
    </dgm:pt>
    <dgm:pt modelId="{DA693070-D668-44AF-9B5E-E302E2F4BA23}" type="pres">
      <dgm:prSet presAssocID="{1F2D157E-4552-4140-8F2B-337EA5987998}" presName="linear" presStyleCnt="0">
        <dgm:presLayoutVars>
          <dgm:animLvl val="lvl"/>
          <dgm:resizeHandles val="exact"/>
        </dgm:presLayoutVars>
      </dgm:prSet>
      <dgm:spPr/>
    </dgm:pt>
    <dgm:pt modelId="{4C92A451-ADA1-4C86-889D-3FF56B614300}" type="pres">
      <dgm:prSet presAssocID="{A86C7A60-71FC-4C79-9D94-D98FBD778D4F}" presName="parentText" presStyleLbl="node1" presStyleIdx="0" presStyleCnt="1">
        <dgm:presLayoutVars>
          <dgm:chMax val="0"/>
          <dgm:bulletEnabled val="1"/>
        </dgm:presLayoutVars>
      </dgm:prSet>
      <dgm:spPr/>
    </dgm:pt>
    <dgm:pt modelId="{E9B2E1D8-B1FE-44A2-ACE5-80B9E0D32E41}" type="pres">
      <dgm:prSet presAssocID="{A86C7A60-71FC-4C79-9D94-D98FBD778D4F}" presName="childText" presStyleLbl="revTx" presStyleIdx="0" presStyleCnt="1">
        <dgm:presLayoutVars>
          <dgm:bulletEnabled val="1"/>
        </dgm:presLayoutVars>
      </dgm:prSet>
      <dgm:spPr/>
    </dgm:pt>
  </dgm:ptLst>
  <dgm:cxnLst>
    <dgm:cxn modelId="{45B7C415-E7F1-4441-BB54-EC36E449173D}" type="presOf" srcId="{CD78236A-9731-442B-A43B-A0404A9E1196}" destId="{E9B2E1D8-B1FE-44A2-ACE5-80B9E0D32E41}" srcOrd="0" destOrd="2" presId="urn:microsoft.com/office/officeart/2005/8/layout/vList2"/>
    <dgm:cxn modelId="{AAE0633B-ACE7-4506-86E8-241B111A993F}" type="presOf" srcId="{39D455A5-7E5C-4474-BC5A-71B6AEFFBE0B}" destId="{E9B2E1D8-B1FE-44A2-ACE5-80B9E0D32E41}" srcOrd="0" destOrd="0" presId="urn:microsoft.com/office/officeart/2005/8/layout/vList2"/>
    <dgm:cxn modelId="{12043C5C-3A1D-4A77-A4DA-D210BDC4B1B8}" srcId="{A86C7A60-71FC-4C79-9D94-D98FBD778D4F}" destId="{6F9029D2-349E-48C6-9119-3B7B7BA6C065}" srcOrd="1" destOrd="0" parTransId="{835A1988-D447-4C15-A65C-B4F5EB118CC3}" sibTransId="{E8C02D38-46A7-4FB9-9CFE-041A1E0EF5F7}"/>
    <dgm:cxn modelId="{6AAE694C-2E93-4220-9014-104E27953A93}" srcId="{A86C7A60-71FC-4C79-9D94-D98FBD778D4F}" destId="{39D455A5-7E5C-4474-BC5A-71B6AEFFBE0B}" srcOrd="0" destOrd="0" parTransId="{47F78F8F-755D-4996-BE4F-FF039DD5BC00}" sibTransId="{25437CEF-0B86-4825-8752-B0A1570CBCC3}"/>
    <dgm:cxn modelId="{5B9D5B8A-9F40-4F37-BDFF-CEF063F49662}" type="presOf" srcId="{A86C7A60-71FC-4C79-9D94-D98FBD778D4F}" destId="{4C92A451-ADA1-4C86-889D-3FF56B614300}" srcOrd="0" destOrd="0" presId="urn:microsoft.com/office/officeart/2005/8/layout/vList2"/>
    <dgm:cxn modelId="{CDCE0AA9-1C0D-46DB-A97F-C31D3A0E7C53}" srcId="{1F2D157E-4552-4140-8F2B-337EA5987998}" destId="{A86C7A60-71FC-4C79-9D94-D98FBD778D4F}" srcOrd="0" destOrd="0" parTransId="{B2E58E41-052D-4BC9-8FBB-5D618922672A}" sibTransId="{DB7ABE6F-C1E7-4C8D-B3F1-078D64B2AAB8}"/>
    <dgm:cxn modelId="{377F6EB1-9515-4CB8-9F76-63D82548D47C}" srcId="{A86C7A60-71FC-4C79-9D94-D98FBD778D4F}" destId="{CD78236A-9731-442B-A43B-A0404A9E1196}" srcOrd="2" destOrd="0" parTransId="{E8896E5D-1C4A-40F7-81B1-3F08C302798F}" sibTransId="{03DA0F40-6677-4C9F-8488-088B4CE54FDC}"/>
    <dgm:cxn modelId="{BABDF2B9-0D8E-45D0-98EC-23789B78F73F}" type="presOf" srcId="{1F2D157E-4552-4140-8F2B-337EA5987998}" destId="{DA693070-D668-44AF-9B5E-E302E2F4BA23}" srcOrd="0" destOrd="0" presId="urn:microsoft.com/office/officeart/2005/8/layout/vList2"/>
    <dgm:cxn modelId="{5894AAC5-724F-4FF1-A157-57309489370B}" type="presOf" srcId="{6F9029D2-349E-48C6-9119-3B7B7BA6C065}" destId="{E9B2E1D8-B1FE-44A2-ACE5-80B9E0D32E41}" srcOrd="0" destOrd="1" presId="urn:microsoft.com/office/officeart/2005/8/layout/vList2"/>
    <dgm:cxn modelId="{40B69A9A-3A51-4818-9F9E-B57ED8EF4C76}" type="presParOf" srcId="{DA693070-D668-44AF-9B5E-E302E2F4BA23}" destId="{4C92A451-ADA1-4C86-889D-3FF56B614300}" srcOrd="0" destOrd="0" presId="urn:microsoft.com/office/officeart/2005/8/layout/vList2"/>
    <dgm:cxn modelId="{2D740195-9E1B-4757-9111-15A1AFC4CB90}" type="presParOf" srcId="{DA693070-D668-44AF-9B5E-E302E2F4BA23}" destId="{E9B2E1D8-B1FE-44A2-ACE5-80B9E0D32E41}"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F224D0-C407-450D-94AD-484A86D9706D}"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0E292DC5-C478-489E-B507-E214269C9249}">
      <dgm:prSet/>
      <dgm:spPr/>
      <dgm:t>
        <a:bodyPr/>
        <a:lstStyle/>
        <a:p>
          <a:r>
            <a:rPr lang="en-GB"/>
            <a:t>Στο σχεδιασμό της ανεστραμμένης τάξης, η υιοθέτηση βιώσιμων πρακτικών περιλαμβάνει την προσεκτική επιλογή ψηφιακών εργαλείων και πόρων για την ελαχιστοποίηση των περιβαλλοντικών επιπτώσεων. </a:t>
          </a:r>
          <a:endParaRPr lang="en-BE"/>
        </a:p>
      </dgm:t>
    </dgm:pt>
    <dgm:pt modelId="{035A1436-F85D-4215-8465-F4DB70F0F6E5}" type="parTrans" cxnId="{303CF9AF-1925-40B2-B927-65F0886B05D0}">
      <dgm:prSet/>
      <dgm:spPr/>
      <dgm:t>
        <a:bodyPr/>
        <a:lstStyle/>
        <a:p>
          <a:endParaRPr lang="en-BE"/>
        </a:p>
      </dgm:t>
    </dgm:pt>
    <dgm:pt modelId="{895B6528-6534-41A4-98D2-387C1ED352A6}" type="sibTrans" cxnId="{303CF9AF-1925-40B2-B927-65F0886B05D0}">
      <dgm:prSet/>
      <dgm:spPr/>
      <dgm:t>
        <a:bodyPr/>
        <a:lstStyle/>
        <a:p>
          <a:endParaRPr lang="en-BE"/>
        </a:p>
      </dgm:t>
    </dgm:pt>
    <dgm:pt modelId="{F7EBF407-9EF3-4A1F-883F-60869564291E}">
      <dgm:prSet/>
      <dgm:spPr/>
      <dgm:t>
        <a:bodyPr/>
        <a:lstStyle/>
        <a:p>
          <a:r>
            <a:rPr lang="en-GB" dirty="0" err="1"/>
            <a:t>Αυτό</a:t>
          </a:r>
          <a:r>
            <a:rPr lang="en-GB" dirty="0"/>
            <a:t> </a:t>
          </a:r>
          <a:r>
            <a:rPr lang="en-GB" dirty="0" err="1"/>
            <a:t>συνε</a:t>
          </a:r>
          <a:r>
            <a:rPr lang="en-GB" dirty="0"/>
            <a:t>πάγεται τη χρήση ενεργειακά αποδοτικών τεχνολογιών, την προώθηση υλικών χωρίς χαρτί και την ενθάρρυνση της επαναχρησιμοποίησης και του διαμοιρασμού ψηφιακού περιεχομένου. </a:t>
          </a:r>
          <a:endParaRPr lang="en-BE" dirty="0"/>
        </a:p>
      </dgm:t>
    </dgm:pt>
    <dgm:pt modelId="{D0771D15-EE3D-4242-B329-2D60646F6F37}" type="parTrans" cxnId="{2EF7E7EC-0FF4-4BA0-AC83-E5B0D81D87D9}">
      <dgm:prSet/>
      <dgm:spPr/>
      <dgm:t>
        <a:bodyPr/>
        <a:lstStyle/>
        <a:p>
          <a:endParaRPr lang="en-BE"/>
        </a:p>
      </dgm:t>
    </dgm:pt>
    <dgm:pt modelId="{DD44DA18-5CB0-4C0B-A011-CF3AD2AC3381}" type="sibTrans" cxnId="{2EF7E7EC-0FF4-4BA0-AC83-E5B0D81D87D9}">
      <dgm:prSet/>
      <dgm:spPr/>
      <dgm:t>
        <a:bodyPr/>
        <a:lstStyle/>
        <a:p>
          <a:endParaRPr lang="en-BE"/>
        </a:p>
      </dgm:t>
    </dgm:pt>
    <dgm:pt modelId="{3AE3D13C-65AE-45D7-B01D-8F9A3FC6B83D}">
      <dgm:prSet/>
      <dgm:spPr/>
      <dgm:t>
        <a:bodyPr/>
        <a:lstStyle/>
        <a:p>
          <a:r>
            <a:rPr lang="en-GB"/>
            <a:t>Οι εκπαιδευτικοί μπορούν να προωθήσουν την περιβαλλοντική ευαισθητοποίηση των μαθητών με την ενσωμάτωση φιλικών προς το περιβάλλον θεμάτων στο πρόγραμμα σπουδών και την ανάδειξη της σημασίας της βιωσιμότητας στον ψηφιακό γραμματισμό. </a:t>
          </a:r>
          <a:endParaRPr lang="en-BE"/>
        </a:p>
      </dgm:t>
    </dgm:pt>
    <dgm:pt modelId="{760841BF-2A75-4CCE-8FA8-5D3C95EDDB00}" type="parTrans" cxnId="{82DEE772-7DDD-4C18-A6BE-881B6BFE11F1}">
      <dgm:prSet/>
      <dgm:spPr/>
      <dgm:t>
        <a:bodyPr/>
        <a:lstStyle/>
        <a:p>
          <a:endParaRPr lang="en-BE"/>
        </a:p>
      </dgm:t>
    </dgm:pt>
    <dgm:pt modelId="{7BA55966-41E0-4B7A-96FC-752DBD61AA67}" type="sibTrans" cxnId="{82DEE772-7DDD-4C18-A6BE-881B6BFE11F1}">
      <dgm:prSet/>
      <dgm:spPr/>
      <dgm:t>
        <a:bodyPr/>
        <a:lstStyle/>
        <a:p>
          <a:endParaRPr lang="en-BE"/>
        </a:p>
      </dgm:t>
    </dgm:pt>
    <dgm:pt modelId="{08F25653-F405-4002-8045-C5D5A1C677F3}">
      <dgm:prSet/>
      <dgm:spPr/>
      <dgm:t>
        <a:bodyPr/>
        <a:lstStyle/>
        <a:p>
          <a:r>
            <a:rPr lang="en-GB"/>
            <a:t>Με τη μοντελοποίηση και την υποστήριξη της υπεύθυνης κατανάλωσης των ψηφιακών πόρων, οι ανεστραμμένες τάξεις μπορούν να συμβάλουν σε ευρύτερους στόχους περιβαλλοντικής βιωσιμότητας, προετοιμάζοντας τους μαθητές να γίνουν συνειδητοί ψηφιακοί πολίτες.</a:t>
          </a:r>
          <a:endParaRPr lang="en-BE"/>
        </a:p>
      </dgm:t>
    </dgm:pt>
    <dgm:pt modelId="{76F6DDA4-BB50-4D26-BC5F-50F3F5F2D87E}" type="parTrans" cxnId="{23239E8A-B6E1-48F5-ADFF-A75490EBBD9B}">
      <dgm:prSet/>
      <dgm:spPr/>
      <dgm:t>
        <a:bodyPr/>
        <a:lstStyle/>
        <a:p>
          <a:endParaRPr lang="en-BE"/>
        </a:p>
      </dgm:t>
    </dgm:pt>
    <dgm:pt modelId="{3391FC00-E91E-4BF6-BC60-08393E3ACFD0}" type="sibTrans" cxnId="{23239E8A-B6E1-48F5-ADFF-A75490EBBD9B}">
      <dgm:prSet/>
      <dgm:spPr/>
      <dgm:t>
        <a:bodyPr/>
        <a:lstStyle/>
        <a:p>
          <a:endParaRPr lang="en-BE"/>
        </a:p>
      </dgm:t>
    </dgm:pt>
    <dgm:pt modelId="{B47076BF-80C7-415D-A2E5-6D8E50AEB620}" type="pres">
      <dgm:prSet presAssocID="{44F224D0-C407-450D-94AD-484A86D9706D}" presName="linear" presStyleCnt="0">
        <dgm:presLayoutVars>
          <dgm:animLvl val="lvl"/>
          <dgm:resizeHandles val="exact"/>
        </dgm:presLayoutVars>
      </dgm:prSet>
      <dgm:spPr/>
    </dgm:pt>
    <dgm:pt modelId="{2C50D1AF-8E5C-48A2-884F-B3CE917DF400}" type="pres">
      <dgm:prSet presAssocID="{0E292DC5-C478-489E-B507-E214269C9249}" presName="parentText" presStyleLbl="node1" presStyleIdx="0" presStyleCnt="1">
        <dgm:presLayoutVars>
          <dgm:chMax val="0"/>
          <dgm:bulletEnabled val="1"/>
        </dgm:presLayoutVars>
      </dgm:prSet>
      <dgm:spPr/>
    </dgm:pt>
    <dgm:pt modelId="{BFC7225D-6960-4CD7-8975-A29E25A75934}" type="pres">
      <dgm:prSet presAssocID="{0E292DC5-C478-489E-B507-E214269C9249}" presName="childText" presStyleLbl="revTx" presStyleIdx="0" presStyleCnt="1">
        <dgm:presLayoutVars>
          <dgm:bulletEnabled val="1"/>
        </dgm:presLayoutVars>
      </dgm:prSet>
      <dgm:spPr/>
    </dgm:pt>
  </dgm:ptLst>
  <dgm:cxnLst>
    <dgm:cxn modelId="{F916C727-BDB4-49CB-9C89-324FB38669C1}" type="presOf" srcId="{08F25653-F405-4002-8045-C5D5A1C677F3}" destId="{BFC7225D-6960-4CD7-8975-A29E25A75934}" srcOrd="0" destOrd="2" presId="urn:microsoft.com/office/officeart/2005/8/layout/vList2"/>
    <dgm:cxn modelId="{4DBAFB29-AE01-411A-8C4A-9E64776179AE}" type="presOf" srcId="{3AE3D13C-65AE-45D7-B01D-8F9A3FC6B83D}" destId="{BFC7225D-6960-4CD7-8975-A29E25A75934}" srcOrd="0" destOrd="1" presId="urn:microsoft.com/office/officeart/2005/8/layout/vList2"/>
    <dgm:cxn modelId="{A34A422F-5670-4FF2-8DD6-6449AFBB0F1C}" type="presOf" srcId="{F7EBF407-9EF3-4A1F-883F-60869564291E}" destId="{BFC7225D-6960-4CD7-8975-A29E25A75934}" srcOrd="0" destOrd="0" presId="urn:microsoft.com/office/officeart/2005/8/layout/vList2"/>
    <dgm:cxn modelId="{BDED595D-2932-4512-87A0-372C57FE09B5}" type="presOf" srcId="{0E292DC5-C478-489E-B507-E214269C9249}" destId="{2C50D1AF-8E5C-48A2-884F-B3CE917DF400}" srcOrd="0" destOrd="0" presId="urn:microsoft.com/office/officeart/2005/8/layout/vList2"/>
    <dgm:cxn modelId="{82DEE772-7DDD-4C18-A6BE-881B6BFE11F1}" srcId="{0E292DC5-C478-489E-B507-E214269C9249}" destId="{3AE3D13C-65AE-45D7-B01D-8F9A3FC6B83D}" srcOrd="1" destOrd="0" parTransId="{760841BF-2A75-4CCE-8FA8-5D3C95EDDB00}" sibTransId="{7BA55966-41E0-4B7A-96FC-752DBD61AA67}"/>
    <dgm:cxn modelId="{2C99DE85-C662-4CA9-9F86-B0C33805FC1E}" type="presOf" srcId="{44F224D0-C407-450D-94AD-484A86D9706D}" destId="{B47076BF-80C7-415D-A2E5-6D8E50AEB620}" srcOrd="0" destOrd="0" presId="urn:microsoft.com/office/officeart/2005/8/layout/vList2"/>
    <dgm:cxn modelId="{23239E8A-B6E1-48F5-ADFF-A75490EBBD9B}" srcId="{0E292DC5-C478-489E-B507-E214269C9249}" destId="{08F25653-F405-4002-8045-C5D5A1C677F3}" srcOrd="2" destOrd="0" parTransId="{76F6DDA4-BB50-4D26-BC5F-50F3F5F2D87E}" sibTransId="{3391FC00-E91E-4BF6-BC60-08393E3ACFD0}"/>
    <dgm:cxn modelId="{303CF9AF-1925-40B2-B927-65F0886B05D0}" srcId="{44F224D0-C407-450D-94AD-484A86D9706D}" destId="{0E292DC5-C478-489E-B507-E214269C9249}" srcOrd="0" destOrd="0" parTransId="{035A1436-F85D-4215-8465-F4DB70F0F6E5}" sibTransId="{895B6528-6534-41A4-98D2-387C1ED352A6}"/>
    <dgm:cxn modelId="{2EF7E7EC-0FF4-4BA0-AC83-E5B0D81D87D9}" srcId="{0E292DC5-C478-489E-B507-E214269C9249}" destId="{F7EBF407-9EF3-4A1F-883F-60869564291E}" srcOrd="0" destOrd="0" parTransId="{D0771D15-EE3D-4242-B329-2D60646F6F37}" sibTransId="{DD44DA18-5CB0-4C0B-A011-CF3AD2AC3381}"/>
    <dgm:cxn modelId="{030A6683-FD05-41D7-BA07-F855CAA17D4D}" type="presParOf" srcId="{B47076BF-80C7-415D-A2E5-6D8E50AEB620}" destId="{2C50D1AF-8E5C-48A2-884F-B3CE917DF400}" srcOrd="0" destOrd="0" presId="urn:microsoft.com/office/officeart/2005/8/layout/vList2"/>
    <dgm:cxn modelId="{E36B17D8-DCBD-43CF-B13A-530EE3F52A3B}" type="presParOf" srcId="{B47076BF-80C7-415D-A2E5-6D8E50AEB620}" destId="{BFC7225D-6960-4CD7-8975-A29E25A75934}"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7FF41C-AE95-4EAC-93F2-5C4710EA982B}"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0818420D-ED3D-46ED-8CEB-4DD762D88930}">
      <dgm:prSet custT="1"/>
      <dgm:spPr/>
      <dgm:t>
        <a:bodyPr/>
        <a:lstStyle/>
        <a:p>
          <a:r>
            <a:rPr lang="en-GB" sz="3200" dirty="0"/>
            <a:t>Η ενσωμάτωση της εμπλοκής της κοινότητας με τις δραστηριότητες της ανεστραμμένης τάξης προάγει ένα μαθησιακό περιβάλλον που εκτείνεται πέρα από τις ακαδημαϊκές γνώσεις, επηρεάζοντας άμεσα την κοινωνική ευημερία. </a:t>
          </a:r>
          <a:endParaRPr lang="en-BE" sz="3200" dirty="0"/>
        </a:p>
      </dgm:t>
    </dgm:pt>
    <dgm:pt modelId="{E5720461-D8B4-4615-9821-AF0278C1C531}" type="parTrans" cxnId="{08BBED68-429F-4F6E-B8EC-66833710E60E}">
      <dgm:prSet/>
      <dgm:spPr/>
      <dgm:t>
        <a:bodyPr/>
        <a:lstStyle/>
        <a:p>
          <a:endParaRPr lang="en-BE" sz="1600"/>
        </a:p>
      </dgm:t>
    </dgm:pt>
    <dgm:pt modelId="{BFE18F03-6500-4FC4-9EA6-67FC7756CBA1}" type="sibTrans" cxnId="{08BBED68-429F-4F6E-B8EC-66833710E60E}">
      <dgm:prSet/>
      <dgm:spPr/>
      <dgm:t>
        <a:bodyPr/>
        <a:lstStyle/>
        <a:p>
          <a:endParaRPr lang="en-BE" sz="1600"/>
        </a:p>
      </dgm:t>
    </dgm:pt>
    <dgm:pt modelId="{623257D5-18B2-4386-84BE-9D5D98E8E158}">
      <dgm:prSet custT="1"/>
      <dgm:spPr/>
      <dgm:t>
        <a:bodyPr/>
        <a:lstStyle/>
        <a:p>
          <a:r>
            <a:rPr lang="en-GB" sz="2400"/>
            <a:t>Οι στρατηγικές περιλαμβάνουν συνεργασίες με τοπικούς οργανισμούς για έργα μάθησης υπηρεσιών, όπου οι μαθητές εφαρμόζουν τις έννοιες του μαθήματος για την αντιμετώπιση κοινοτικών ζητημάτων. </a:t>
          </a:r>
          <a:endParaRPr lang="en-BE" sz="2400"/>
        </a:p>
      </dgm:t>
    </dgm:pt>
    <dgm:pt modelId="{8A48C4E0-136A-46CB-826D-6FDB31002987}" type="parTrans" cxnId="{29EB573D-3F5F-4184-B461-11A5F4B1490F}">
      <dgm:prSet/>
      <dgm:spPr/>
      <dgm:t>
        <a:bodyPr/>
        <a:lstStyle/>
        <a:p>
          <a:endParaRPr lang="en-BE" sz="1600"/>
        </a:p>
      </dgm:t>
    </dgm:pt>
    <dgm:pt modelId="{5735D47C-CE06-4AF8-8434-73370A47C53D}" type="sibTrans" cxnId="{29EB573D-3F5F-4184-B461-11A5F4B1490F}">
      <dgm:prSet/>
      <dgm:spPr/>
      <dgm:t>
        <a:bodyPr/>
        <a:lstStyle/>
        <a:p>
          <a:endParaRPr lang="en-BE" sz="1600"/>
        </a:p>
      </dgm:t>
    </dgm:pt>
    <dgm:pt modelId="{072F7FC4-B3C8-4A0C-8AF7-8C9DBF0BDC0A}">
      <dgm:prSet custT="1"/>
      <dgm:spPr/>
      <dgm:t>
        <a:bodyPr/>
        <a:lstStyle/>
        <a:p>
          <a:r>
            <a:rPr lang="en-GB" sz="2400"/>
            <a:t>Η ενθάρρυνση των μαθητών να ηγηθούν πρωτοβουλιών με βάση τα θέματα του μαθήματος προάγει την ενεργό μάθηση και την υπευθυνότητα των πολιτών. </a:t>
          </a:r>
          <a:endParaRPr lang="en-BE" sz="2400"/>
        </a:p>
      </dgm:t>
    </dgm:pt>
    <dgm:pt modelId="{9CF1D94B-C4D1-4D40-A8B7-2AF1B9E719C5}" type="parTrans" cxnId="{A7309E74-4EDF-473B-AED1-99F03C61505F}">
      <dgm:prSet/>
      <dgm:spPr/>
      <dgm:t>
        <a:bodyPr/>
        <a:lstStyle/>
        <a:p>
          <a:endParaRPr lang="en-BE" sz="1600"/>
        </a:p>
      </dgm:t>
    </dgm:pt>
    <dgm:pt modelId="{6B53728E-FF15-4204-9D20-72E84A057CCB}" type="sibTrans" cxnId="{A7309E74-4EDF-473B-AED1-99F03C61505F}">
      <dgm:prSet/>
      <dgm:spPr/>
      <dgm:t>
        <a:bodyPr/>
        <a:lstStyle/>
        <a:p>
          <a:endParaRPr lang="en-BE" sz="1600"/>
        </a:p>
      </dgm:t>
    </dgm:pt>
    <dgm:pt modelId="{96620F4E-4DA2-4D05-B1FA-42211FAC927D}">
      <dgm:prSet custT="1"/>
      <dgm:spPr/>
      <dgm:t>
        <a:bodyPr/>
        <a:lstStyle/>
        <a:p>
          <a:r>
            <a:rPr lang="en-GB" sz="2400"/>
            <a:t>Επιπλέον, η αξιοποίηση των εμπειρογνωμόνων της κοινότητας ως μέρος του ανεστραμμένου περιεχομένου παρέχει πραγματικές προοπτικές, εμπλουτίζοντας τη μαθησιακή εμπειρία. </a:t>
          </a:r>
          <a:endParaRPr lang="en-BE" sz="2400"/>
        </a:p>
      </dgm:t>
    </dgm:pt>
    <dgm:pt modelId="{B0999A34-7BA9-4221-BD32-E471C887D12D}" type="parTrans" cxnId="{84D62B2E-41D9-4039-8155-B5EB3A97DF8E}">
      <dgm:prSet/>
      <dgm:spPr/>
      <dgm:t>
        <a:bodyPr/>
        <a:lstStyle/>
        <a:p>
          <a:endParaRPr lang="en-BE" sz="1600"/>
        </a:p>
      </dgm:t>
    </dgm:pt>
    <dgm:pt modelId="{45861DD6-B805-42D4-88D5-99398631ABA0}" type="sibTrans" cxnId="{84D62B2E-41D9-4039-8155-B5EB3A97DF8E}">
      <dgm:prSet/>
      <dgm:spPr/>
      <dgm:t>
        <a:bodyPr/>
        <a:lstStyle/>
        <a:p>
          <a:endParaRPr lang="en-BE" sz="1600"/>
        </a:p>
      </dgm:t>
    </dgm:pt>
    <dgm:pt modelId="{99EDDABE-AED7-43D8-9747-93616A450918}" type="pres">
      <dgm:prSet presAssocID="{F87FF41C-AE95-4EAC-93F2-5C4710EA982B}" presName="linear" presStyleCnt="0">
        <dgm:presLayoutVars>
          <dgm:animLvl val="lvl"/>
          <dgm:resizeHandles val="exact"/>
        </dgm:presLayoutVars>
      </dgm:prSet>
      <dgm:spPr/>
    </dgm:pt>
    <dgm:pt modelId="{E425B0E9-E728-4CEB-AAF1-173998F9C7D5}" type="pres">
      <dgm:prSet presAssocID="{0818420D-ED3D-46ED-8CEB-4DD762D88930}" presName="parentText" presStyleLbl="node1" presStyleIdx="0" presStyleCnt="1">
        <dgm:presLayoutVars>
          <dgm:chMax val="0"/>
          <dgm:bulletEnabled val="1"/>
        </dgm:presLayoutVars>
      </dgm:prSet>
      <dgm:spPr/>
    </dgm:pt>
    <dgm:pt modelId="{F3AEDA59-AE13-4425-A644-EC88EBDDFB8F}" type="pres">
      <dgm:prSet presAssocID="{0818420D-ED3D-46ED-8CEB-4DD762D88930}" presName="childText" presStyleLbl="revTx" presStyleIdx="0" presStyleCnt="1">
        <dgm:presLayoutVars>
          <dgm:bulletEnabled val="1"/>
        </dgm:presLayoutVars>
      </dgm:prSet>
      <dgm:spPr/>
    </dgm:pt>
  </dgm:ptLst>
  <dgm:cxnLst>
    <dgm:cxn modelId="{662FD021-0A69-4EA1-9654-3F08146AC01D}" type="presOf" srcId="{96620F4E-4DA2-4D05-B1FA-42211FAC927D}" destId="{F3AEDA59-AE13-4425-A644-EC88EBDDFB8F}" srcOrd="0" destOrd="2" presId="urn:microsoft.com/office/officeart/2005/8/layout/vList2"/>
    <dgm:cxn modelId="{84D62B2E-41D9-4039-8155-B5EB3A97DF8E}" srcId="{0818420D-ED3D-46ED-8CEB-4DD762D88930}" destId="{96620F4E-4DA2-4D05-B1FA-42211FAC927D}" srcOrd="2" destOrd="0" parTransId="{B0999A34-7BA9-4221-BD32-E471C887D12D}" sibTransId="{45861DD6-B805-42D4-88D5-99398631ABA0}"/>
    <dgm:cxn modelId="{29EB573D-3F5F-4184-B461-11A5F4B1490F}" srcId="{0818420D-ED3D-46ED-8CEB-4DD762D88930}" destId="{623257D5-18B2-4386-84BE-9D5D98E8E158}" srcOrd="0" destOrd="0" parTransId="{8A48C4E0-136A-46CB-826D-6FDB31002987}" sibTransId="{5735D47C-CE06-4AF8-8434-73370A47C53D}"/>
    <dgm:cxn modelId="{08BBED68-429F-4F6E-B8EC-66833710E60E}" srcId="{F87FF41C-AE95-4EAC-93F2-5C4710EA982B}" destId="{0818420D-ED3D-46ED-8CEB-4DD762D88930}" srcOrd="0" destOrd="0" parTransId="{E5720461-D8B4-4615-9821-AF0278C1C531}" sibTransId="{BFE18F03-6500-4FC4-9EA6-67FC7756CBA1}"/>
    <dgm:cxn modelId="{6D48144A-C682-4AF9-B81D-5898CFEEE009}" type="presOf" srcId="{623257D5-18B2-4386-84BE-9D5D98E8E158}" destId="{F3AEDA59-AE13-4425-A644-EC88EBDDFB8F}" srcOrd="0" destOrd="0" presId="urn:microsoft.com/office/officeart/2005/8/layout/vList2"/>
    <dgm:cxn modelId="{A7309E74-4EDF-473B-AED1-99F03C61505F}" srcId="{0818420D-ED3D-46ED-8CEB-4DD762D88930}" destId="{072F7FC4-B3C8-4A0C-8AF7-8C9DBF0BDC0A}" srcOrd="1" destOrd="0" parTransId="{9CF1D94B-C4D1-4D40-A8B7-2AF1B9E719C5}" sibTransId="{6B53728E-FF15-4204-9D20-72E84A057CCB}"/>
    <dgm:cxn modelId="{1CA4C59B-CCBE-4BC5-9BA0-567793B52594}" type="presOf" srcId="{F87FF41C-AE95-4EAC-93F2-5C4710EA982B}" destId="{99EDDABE-AED7-43D8-9747-93616A450918}" srcOrd="0" destOrd="0" presId="urn:microsoft.com/office/officeart/2005/8/layout/vList2"/>
    <dgm:cxn modelId="{904AA0B9-7CA8-45B2-A5B4-1AFE2F41EF56}" type="presOf" srcId="{0818420D-ED3D-46ED-8CEB-4DD762D88930}" destId="{E425B0E9-E728-4CEB-AAF1-173998F9C7D5}" srcOrd="0" destOrd="0" presId="urn:microsoft.com/office/officeart/2005/8/layout/vList2"/>
    <dgm:cxn modelId="{A2E8C4BC-DB0F-4692-AC11-ED0CDD76700A}" type="presOf" srcId="{072F7FC4-B3C8-4A0C-8AF7-8C9DBF0BDC0A}" destId="{F3AEDA59-AE13-4425-A644-EC88EBDDFB8F}" srcOrd="0" destOrd="1" presId="urn:microsoft.com/office/officeart/2005/8/layout/vList2"/>
    <dgm:cxn modelId="{59937707-16C9-429B-B7D8-5A2BE49BB1C9}" type="presParOf" srcId="{99EDDABE-AED7-43D8-9747-93616A450918}" destId="{E425B0E9-E728-4CEB-AAF1-173998F9C7D5}" srcOrd="0" destOrd="0" presId="urn:microsoft.com/office/officeart/2005/8/layout/vList2"/>
    <dgm:cxn modelId="{16AB562D-9225-4F76-A8E1-9EFF7256BFA1}" type="presParOf" srcId="{99EDDABE-AED7-43D8-9747-93616A450918}" destId="{F3AEDA59-AE13-4425-A644-EC88EBDDFB8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9A9500-DB38-48F9-9668-3DC2DAAADDB3}"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9E7CBB75-9742-43D7-8506-2C63E6ADE117}">
      <dgm:prSet/>
      <dgm:spPr/>
      <dgm:t>
        <a:bodyPr/>
        <a:lstStyle/>
        <a:p>
          <a:r>
            <a:rPr lang="en-GB" dirty="0" err="1"/>
            <a:t>Γι</a:t>
          </a:r>
          <a:r>
            <a:rPr lang="en-GB" dirty="0"/>
            <a:t>α τη συνεχή βελτίωση των πρακτικών της ανεστραμμένης τάξης, οι εκπαιδευτικοί θα πρέπει να υιοθετήσουν μια συστηματική διαδικασία αξιολόγησης χρησιμοποιώντας τόσο ποσοτικές όσο και ποιοτικές μετρήσεις. </a:t>
          </a:r>
          <a:endParaRPr lang="en-BE" dirty="0"/>
        </a:p>
      </dgm:t>
    </dgm:pt>
    <dgm:pt modelId="{078965A9-34C9-4D9C-AE3B-8E7BA1783066}" type="parTrans" cxnId="{22F3EEAB-8CD4-46EC-BDEA-23F6877D6F90}">
      <dgm:prSet/>
      <dgm:spPr/>
      <dgm:t>
        <a:bodyPr/>
        <a:lstStyle/>
        <a:p>
          <a:endParaRPr lang="en-BE"/>
        </a:p>
      </dgm:t>
    </dgm:pt>
    <dgm:pt modelId="{ABA02610-EACD-4959-BE61-7D6D43C3A7FB}" type="sibTrans" cxnId="{22F3EEAB-8CD4-46EC-BDEA-23F6877D6F90}">
      <dgm:prSet/>
      <dgm:spPr/>
      <dgm:t>
        <a:bodyPr/>
        <a:lstStyle/>
        <a:p>
          <a:endParaRPr lang="en-BE"/>
        </a:p>
      </dgm:t>
    </dgm:pt>
    <dgm:pt modelId="{8B5484B7-E31C-4C45-8E8B-C64B84E92C8B}">
      <dgm:prSet/>
      <dgm:spPr/>
      <dgm:t>
        <a:bodyPr/>
        <a:lstStyle/>
        <a:p>
          <a:r>
            <a:rPr lang="en-GB"/>
            <a:t>Αυτό περιλαμβάνει την ανάλυση των δεδομένων επιδόσεων των μαθητών, την ανάλυση της δέσμευσης και την ανατροφοδότηση μέσω ερευνών, ομάδων εστίασης και ατομικών συνεντεύξεων. </a:t>
          </a:r>
          <a:endParaRPr lang="en-BE"/>
        </a:p>
      </dgm:t>
    </dgm:pt>
    <dgm:pt modelId="{7867FF74-B64B-436C-80D1-E1940786129C}" type="parTrans" cxnId="{19D5D048-0385-4EA4-97EB-FFEE9101C388}">
      <dgm:prSet/>
      <dgm:spPr/>
      <dgm:t>
        <a:bodyPr/>
        <a:lstStyle/>
        <a:p>
          <a:endParaRPr lang="en-BE"/>
        </a:p>
      </dgm:t>
    </dgm:pt>
    <dgm:pt modelId="{46D4604F-6922-4FD9-ABCB-C269C43AF72D}" type="sibTrans" cxnId="{19D5D048-0385-4EA4-97EB-FFEE9101C388}">
      <dgm:prSet/>
      <dgm:spPr/>
      <dgm:t>
        <a:bodyPr/>
        <a:lstStyle/>
        <a:p>
          <a:endParaRPr lang="en-BE"/>
        </a:p>
      </dgm:t>
    </dgm:pt>
    <dgm:pt modelId="{5660BD23-71DF-4629-A60F-8117447E0868}">
      <dgm:prSet/>
      <dgm:spPr/>
      <dgm:t>
        <a:bodyPr/>
        <a:lstStyle/>
        <a:p>
          <a:r>
            <a:rPr lang="en-GB"/>
            <a:t>Η ανατροφοδότηση των ενδιαφερόμενων μερών, συμπεριλαμβανομένων των μαθητών, των γονέων και του διδακτικού προσωπικού, είναι ζωτικής σημασίας για τον εντοπισμό των δυνατών σημείων και των τομέων που χρήζουν βελτίωσης. </a:t>
          </a:r>
          <a:endParaRPr lang="en-BE"/>
        </a:p>
      </dgm:t>
    </dgm:pt>
    <dgm:pt modelId="{62D4C9EA-75A4-403F-AE50-0B6DE6799981}" type="parTrans" cxnId="{6618082A-B4CE-496F-AEF5-155D51D76F85}">
      <dgm:prSet/>
      <dgm:spPr/>
      <dgm:t>
        <a:bodyPr/>
        <a:lstStyle/>
        <a:p>
          <a:endParaRPr lang="en-BE"/>
        </a:p>
      </dgm:t>
    </dgm:pt>
    <dgm:pt modelId="{B9A9FC48-7A1F-498A-B9B6-63AA9C4AFA36}" type="sibTrans" cxnId="{6618082A-B4CE-496F-AEF5-155D51D76F85}">
      <dgm:prSet/>
      <dgm:spPr/>
      <dgm:t>
        <a:bodyPr/>
        <a:lstStyle/>
        <a:p>
          <a:endParaRPr lang="en-BE"/>
        </a:p>
      </dgm:t>
    </dgm:pt>
    <dgm:pt modelId="{CA7B0971-C43A-4449-9D0D-97A1D79E06A0}">
      <dgm:prSet/>
      <dgm:spPr/>
      <dgm:t>
        <a:bodyPr/>
        <a:lstStyle/>
        <a:p>
          <a:r>
            <a:rPr lang="en-GB"/>
            <a:t>Η εφαρμογή ενός κύκλου αναστοχαστικής πρακτικής -σχεδιασμός, δράση, παρατήρηση, αναστοχασμός- επιτρέπει στους εκπαιδευτικούς να κάνουν ενημερωμένες προσαρμογές στις στρατηγικές διδασκαλίας, στην παράδοση περιεχομένου και στη χρήση της τεχνολογίας, διασφαλίζοντας ότι οι μεθοδολογίες της ανεστραμμένης τάξης παραμένουν αποτελεσματικές, ευέλικτες και ευθυγραμμισμένες με τους εκπαιδευτικούς στόχους.</a:t>
          </a:r>
          <a:endParaRPr lang="en-BE"/>
        </a:p>
      </dgm:t>
    </dgm:pt>
    <dgm:pt modelId="{476D5243-436B-433F-8594-B6E80BF0987B}" type="parTrans" cxnId="{7FEE039A-0954-4AA6-92C2-9EAC48889A61}">
      <dgm:prSet/>
      <dgm:spPr/>
      <dgm:t>
        <a:bodyPr/>
        <a:lstStyle/>
        <a:p>
          <a:endParaRPr lang="en-BE"/>
        </a:p>
      </dgm:t>
    </dgm:pt>
    <dgm:pt modelId="{F7D881A4-DA60-45FA-9018-875F0549C590}" type="sibTrans" cxnId="{7FEE039A-0954-4AA6-92C2-9EAC48889A61}">
      <dgm:prSet/>
      <dgm:spPr/>
      <dgm:t>
        <a:bodyPr/>
        <a:lstStyle/>
        <a:p>
          <a:endParaRPr lang="en-BE"/>
        </a:p>
      </dgm:t>
    </dgm:pt>
    <dgm:pt modelId="{4D90F16F-0AF8-4CDA-A55A-DC898368F525}" type="pres">
      <dgm:prSet presAssocID="{DE9A9500-DB38-48F9-9668-3DC2DAAADDB3}" presName="linear" presStyleCnt="0">
        <dgm:presLayoutVars>
          <dgm:animLvl val="lvl"/>
          <dgm:resizeHandles val="exact"/>
        </dgm:presLayoutVars>
      </dgm:prSet>
      <dgm:spPr/>
    </dgm:pt>
    <dgm:pt modelId="{B50ABB76-7F8E-4AE9-B493-169C965FEA18}" type="pres">
      <dgm:prSet presAssocID="{9E7CBB75-9742-43D7-8506-2C63E6ADE117}" presName="parentText" presStyleLbl="node1" presStyleIdx="0" presStyleCnt="1">
        <dgm:presLayoutVars>
          <dgm:chMax val="0"/>
          <dgm:bulletEnabled val="1"/>
        </dgm:presLayoutVars>
      </dgm:prSet>
      <dgm:spPr/>
    </dgm:pt>
    <dgm:pt modelId="{7FD548F1-3066-400F-A171-CB643DD4D277}" type="pres">
      <dgm:prSet presAssocID="{9E7CBB75-9742-43D7-8506-2C63E6ADE117}" presName="childText" presStyleLbl="revTx" presStyleIdx="0" presStyleCnt="1">
        <dgm:presLayoutVars>
          <dgm:bulletEnabled val="1"/>
        </dgm:presLayoutVars>
      </dgm:prSet>
      <dgm:spPr/>
    </dgm:pt>
  </dgm:ptLst>
  <dgm:cxnLst>
    <dgm:cxn modelId="{6618082A-B4CE-496F-AEF5-155D51D76F85}" srcId="{9E7CBB75-9742-43D7-8506-2C63E6ADE117}" destId="{5660BD23-71DF-4629-A60F-8117447E0868}" srcOrd="1" destOrd="0" parTransId="{62D4C9EA-75A4-403F-AE50-0B6DE6799981}" sibTransId="{B9A9FC48-7A1F-498A-B9B6-63AA9C4AFA36}"/>
    <dgm:cxn modelId="{FC113B60-0E87-4121-85E6-A261BC49EE0B}" type="presOf" srcId="{CA7B0971-C43A-4449-9D0D-97A1D79E06A0}" destId="{7FD548F1-3066-400F-A171-CB643DD4D277}" srcOrd="0" destOrd="2" presId="urn:microsoft.com/office/officeart/2005/8/layout/vList2"/>
    <dgm:cxn modelId="{19D5D048-0385-4EA4-97EB-FFEE9101C388}" srcId="{9E7CBB75-9742-43D7-8506-2C63E6ADE117}" destId="{8B5484B7-E31C-4C45-8E8B-C64B84E92C8B}" srcOrd="0" destOrd="0" parTransId="{7867FF74-B64B-436C-80D1-E1940786129C}" sibTransId="{46D4604F-6922-4FD9-ABCB-C269C43AF72D}"/>
    <dgm:cxn modelId="{3BBCC074-87A4-4779-BF52-8FC103D89C9C}" type="presOf" srcId="{8B5484B7-E31C-4C45-8E8B-C64B84E92C8B}" destId="{7FD548F1-3066-400F-A171-CB643DD4D277}" srcOrd="0" destOrd="0" presId="urn:microsoft.com/office/officeart/2005/8/layout/vList2"/>
    <dgm:cxn modelId="{6AEB4159-ACC1-4A99-8A16-F0A477824C4E}" type="presOf" srcId="{9E7CBB75-9742-43D7-8506-2C63E6ADE117}" destId="{B50ABB76-7F8E-4AE9-B493-169C965FEA18}" srcOrd="0" destOrd="0" presId="urn:microsoft.com/office/officeart/2005/8/layout/vList2"/>
    <dgm:cxn modelId="{ED70998E-AA64-4CDF-80DD-535A367EDBB9}" type="presOf" srcId="{5660BD23-71DF-4629-A60F-8117447E0868}" destId="{7FD548F1-3066-400F-A171-CB643DD4D277}" srcOrd="0" destOrd="1" presId="urn:microsoft.com/office/officeart/2005/8/layout/vList2"/>
    <dgm:cxn modelId="{7FEE039A-0954-4AA6-92C2-9EAC48889A61}" srcId="{9E7CBB75-9742-43D7-8506-2C63E6ADE117}" destId="{CA7B0971-C43A-4449-9D0D-97A1D79E06A0}" srcOrd="2" destOrd="0" parTransId="{476D5243-436B-433F-8594-B6E80BF0987B}" sibTransId="{F7D881A4-DA60-45FA-9018-875F0549C590}"/>
    <dgm:cxn modelId="{4A785FA9-CADC-4EB6-A705-51D5F5C8892E}" type="presOf" srcId="{DE9A9500-DB38-48F9-9668-3DC2DAAADDB3}" destId="{4D90F16F-0AF8-4CDA-A55A-DC898368F525}" srcOrd="0" destOrd="0" presId="urn:microsoft.com/office/officeart/2005/8/layout/vList2"/>
    <dgm:cxn modelId="{22F3EEAB-8CD4-46EC-BDEA-23F6877D6F90}" srcId="{DE9A9500-DB38-48F9-9668-3DC2DAAADDB3}" destId="{9E7CBB75-9742-43D7-8506-2C63E6ADE117}" srcOrd="0" destOrd="0" parTransId="{078965A9-34C9-4D9C-AE3B-8E7BA1783066}" sibTransId="{ABA02610-EACD-4959-BE61-7D6D43C3A7FB}"/>
    <dgm:cxn modelId="{EB25D051-37D8-4254-AD74-79B845B87144}" type="presParOf" srcId="{4D90F16F-0AF8-4CDA-A55A-DC898368F525}" destId="{B50ABB76-7F8E-4AE9-B493-169C965FEA18}" srcOrd="0" destOrd="0" presId="urn:microsoft.com/office/officeart/2005/8/layout/vList2"/>
    <dgm:cxn modelId="{7DEA9747-BEDA-4631-A1D6-B708D656AF8D}" type="presParOf" srcId="{4D90F16F-0AF8-4CDA-A55A-DC898368F525}" destId="{7FD548F1-3066-400F-A171-CB643DD4D27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68C9D3-0CFB-4CF6-B896-2D2FA08F69A6}" type="doc">
      <dgm:prSet loTypeId="urn:microsoft.com/office/officeart/2005/8/layout/hProcess9" loCatId="process" qsTypeId="urn:microsoft.com/office/officeart/2005/8/quickstyle/simple1" qsCatId="simple" csTypeId="urn:microsoft.com/office/officeart/2005/8/colors/accent6_2" csCatId="accent6"/>
      <dgm:spPr/>
      <dgm:t>
        <a:bodyPr/>
        <a:lstStyle/>
        <a:p>
          <a:endParaRPr lang="en-BE"/>
        </a:p>
      </dgm:t>
    </dgm:pt>
    <dgm:pt modelId="{B2678B37-E28B-445F-A581-2F7CBAD4CE47}">
      <dgm:prSet/>
      <dgm:spPr/>
      <dgm:t>
        <a:bodyPr/>
        <a:lstStyle/>
        <a:p>
          <a:r>
            <a:rPr lang="en-GB" b="1"/>
            <a:t>Σχέδιο</a:t>
          </a:r>
          <a:endParaRPr lang="en-BE" b="1"/>
        </a:p>
      </dgm:t>
    </dgm:pt>
    <dgm:pt modelId="{EC48F6A1-5A1A-4974-B7BD-3472062E6893}" type="parTrans" cxnId="{C79D38EB-A18E-4A4C-8B68-0CF32914ECEC}">
      <dgm:prSet/>
      <dgm:spPr/>
      <dgm:t>
        <a:bodyPr/>
        <a:lstStyle/>
        <a:p>
          <a:endParaRPr lang="en-BE" b="1"/>
        </a:p>
      </dgm:t>
    </dgm:pt>
    <dgm:pt modelId="{CB830B92-7913-493A-9660-F3BADD9866A8}" type="sibTrans" cxnId="{C79D38EB-A18E-4A4C-8B68-0CF32914ECEC}">
      <dgm:prSet/>
      <dgm:spPr/>
      <dgm:t>
        <a:bodyPr/>
        <a:lstStyle/>
        <a:p>
          <a:endParaRPr lang="en-BE" b="1"/>
        </a:p>
      </dgm:t>
    </dgm:pt>
    <dgm:pt modelId="{03608119-CCFA-4C59-B771-30A12F9263E0}">
      <dgm:prSet/>
      <dgm:spPr/>
      <dgm:t>
        <a:bodyPr/>
        <a:lstStyle/>
        <a:p>
          <a:r>
            <a:rPr lang="en-GB" b="1"/>
            <a:t>Πράξη</a:t>
          </a:r>
          <a:endParaRPr lang="en-BE" b="1"/>
        </a:p>
      </dgm:t>
    </dgm:pt>
    <dgm:pt modelId="{521C9F31-A421-4265-AC06-485BB0219BFA}" type="parTrans" cxnId="{3FABF0A8-09D3-4C5E-B833-89189F7752B9}">
      <dgm:prSet/>
      <dgm:spPr/>
      <dgm:t>
        <a:bodyPr/>
        <a:lstStyle/>
        <a:p>
          <a:endParaRPr lang="en-BE" b="1"/>
        </a:p>
      </dgm:t>
    </dgm:pt>
    <dgm:pt modelId="{D0E451D7-40F5-4E3C-94EF-032EC16324DE}" type="sibTrans" cxnId="{3FABF0A8-09D3-4C5E-B833-89189F7752B9}">
      <dgm:prSet/>
      <dgm:spPr/>
      <dgm:t>
        <a:bodyPr/>
        <a:lstStyle/>
        <a:p>
          <a:endParaRPr lang="en-BE" b="1"/>
        </a:p>
      </dgm:t>
    </dgm:pt>
    <dgm:pt modelId="{79C3C985-08D9-4442-AD21-EE9DEE05D06A}">
      <dgm:prSet/>
      <dgm:spPr/>
      <dgm:t>
        <a:bodyPr/>
        <a:lstStyle/>
        <a:p>
          <a:r>
            <a:rPr lang="en-GB" b="1"/>
            <a:t>Παρατηρήστε το</a:t>
          </a:r>
          <a:endParaRPr lang="en-BE" b="1"/>
        </a:p>
      </dgm:t>
    </dgm:pt>
    <dgm:pt modelId="{4C445C89-0D59-4A06-84BB-E85D9EF7BFA0}" type="parTrans" cxnId="{263464C9-81BD-440B-839B-D783F17D7D3A}">
      <dgm:prSet/>
      <dgm:spPr/>
      <dgm:t>
        <a:bodyPr/>
        <a:lstStyle/>
        <a:p>
          <a:endParaRPr lang="en-BE" b="1"/>
        </a:p>
      </dgm:t>
    </dgm:pt>
    <dgm:pt modelId="{1938BC02-1918-4678-9593-92F72BCB196E}" type="sibTrans" cxnId="{263464C9-81BD-440B-839B-D783F17D7D3A}">
      <dgm:prSet/>
      <dgm:spPr/>
      <dgm:t>
        <a:bodyPr/>
        <a:lstStyle/>
        <a:p>
          <a:endParaRPr lang="en-BE" b="1"/>
        </a:p>
      </dgm:t>
    </dgm:pt>
    <dgm:pt modelId="{F54E2513-2176-426C-A129-77DE9198B82E}">
      <dgm:prSet/>
      <dgm:spPr/>
      <dgm:t>
        <a:bodyPr/>
        <a:lstStyle/>
        <a:p>
          <a:r>
            <a:rPr lang="en-GB" b="1"/>
            <a:t>Reflect</a:t>
          </a:r>
          <a:endParaRPr lang="en-BE" b="1"/>
        </a:p>
      </dgm:t>
    </dgm:pt>
    <dgm:pt modelId="{199278B8-75CE-4CFA-BDA4-B4B718ECBDA8}" type="parTrans" cxnId="{56D50379-2ACE-4A2E-94B0-C1C3412E4A30}">
      <dgm:prSet/>
      <dgm:spPr/>
      <dgm:t>
        <a:bodyPr/>
        <a:lstStyle/>
        <a:p>
          <a:endParaRPr lang="en-BE" b="1"/>
        </a:p>
      </dgm:t>
    </dgm:pt>
    <dgm:pt modelId="{22472533-887A-45C7-B43F-0853AF108C3C}" type="sibTrans" cxnId="{56D50379-2ACE-4A2E-94B0-C1C3412E4A30}">
      <dgm:prSet/>
      <dgm:spPr/>
      <dgm:t>
        <a:bodyPr/>
        <a:lstStyle/>
        <a:p>
          <a:endParaRPr lang="en-BE" b="1"/>
        </a:p>
      </dgm:t>
    </dgm:pt>
    <dgm:pt modelId="{617A4A4D-3054-49E7-8F6C-2374CF503C7A}" type="pres">
      <dgm:prSet presAssocID="{0668C9D3-0CFB-4CF6-B896-2D2FA08F69A6}" presName="CompostProcess" presStyleCnt="0">
        <dgm:presLayoutVars>
          <dgm:dir/>
          <dgm:resizeHandles val="exact"/>
        </dgm:presLayoutVars>
      </dgm:prSet>
      <dgm:spPr/>
    </dgm:pt>
    <dgm:pt modelId="{92CB5F6E-5446-483D-9BE3-C6167D2F1012}" type="pres">
      <dgm:prSet presAssocID="{0668C9D3-0CFB-4CF6-B896-2D2FA08F69A6}" presName="arrow" presStyleLbl="bgShp" presStyleIdx="0" presStyleCnt="1"/>
      <dgm:spPr/>
    </dgm:pt>
    <dgm:pt modelId="{280E3AFF-9F08-4E09-9E71-CF6A5E96E0A7}" type="pres">
      <dgm:prSet presAssocID="{0668C9D3-0CFB-4CF6-B896-2D2FA08F69A6}" presName="linearProcess" presStyleCnt="0"/>
      <dgm:spPr/>
    </dgm:pt>
    <dgm:pt modelId="{49B96B42-E36E-42E8-B3A2-A0142C88EE77}" type="pres">
      <dgm:prSet presAssocID="{B2678B37-E28B-445F-A581-2F7CBAD4CE47}" presName="textNode" presStyleLbl="node1" presStyleIdx="0" presStyleCnt="4">
        <dgm:presLayoutVars>
          <dgm:bulletEnabled val="1"/>
        </dgm:presLayoutVars>
      </dgm:prSet>
      <dgm:spPr/>
    </dgm:pt>
    <dgm:pt modelId="{FA820BA0-2E88-4C7F-90A4-42E7B646BE73}" type="pres">
      <dgm:prSet presAssocID="{CB830B92-7913-493A-9660-F3BADD9866A8}" presName="sibTrans" presStyleCnt="0"/>
      <dgm:spPr/>
    </dgm:pt>
    <dgm:pt modelId="{A5D63C9E-6D31-4D7F-8CF3-C66F8BA686DB}" type="pres">
      <dgm:prSet presAssocID="{03608119-CCFA-4C59-B771-30A12F9263E0}" presName="textNode" presStyleLbl="node1" presStyleIdx="1" presStyleCnt="4">
        <dgm:presLayoutVars>
          <dgm:bulletEnabled val="1"/>
        </dgm:presLayoutVars>
      </dgm:prSet>
      <dgm:spPr/>
    </dgm:pt>
    <dgm:pt modelId="{79807947-01A3-4347-9E81-6CC1E2AFE4AE}" type="pres">
      <dgm:prSet presAssocID="{D0E451D7-40F5-4E3C-94EF-032EC16324DE}" presName="sibTrans" presStyleCnt="0"/>
      <dgm:spPr/>
    </dgm:pt>
    <dgm:pt modelId="{AF4444FF-8027-4B40-8EF7-F30CB6FA6E6D}" type="pres">
      <dgm:prSet presAssocID="{79C3C985-08D9-4442-AD21-EE9DEE05D06A}" presName="textNode" presStyleLbl="node1" presStyleIdx="2" presStyleCnt="4">
        <dgm:presLayoutVars>
          <dgm:bulletEnabled val="1"/>
        </dgm:presLayoutVars>
      </dgm:prSet>
      <dgm:spPr/>
    </dgm:pt>
    <dgm:pt modelId="{B26B4FF1-253C-48F3-9DFC-65EE881CFC74}" type="pres">
      <dgm:prSet presAssocID="{1938BC02-1918-4678-9593-92F72BCB196E}" presName="sibTrans" presStyleCnt="0"/>
      <dgm:spPr/>
    </dgm:pt>
    <dgm:pt modelId="{EAEB459D-B2A0-4E1A-B410-FD63F6986E0D}" type="pres">
      <dgm:prSet presAssocID="{F54E2513-2176-426C-A129-77DE9198B82E}" presName="textNode" presStyleLbl="node1" presStyleIdx="3" presStyleCnt="4">
        <dgm:presLayoutVars>
          <dgm:bulletEnabled val="1"/>
        </dgm:presLayoutVars>
      </dgm:prSet>
      <dgm:spPr/>
    </dgm:pt>
  </dgm:ptLst>
  <dgm:cxnLst>
    <dgm:cxn modelId="{D54D415E-3038-4998-BA1C-DF35A369A44E}" type="presOf" srcId="{0668C9D3-0CFB-4CF6-B896-2D2FA08F69A6}" destId="{617A4A4D-3054-49E7-8F6C-2374CF503C7A}" srcOrd="0" destOrd="0" presId="urn:microsoft.com/office/officeart/2005/8/layout/hProcess9"/>
    <dgm:cxn modelId="{99D3B471-6DAE-4340-A969-56BE29EC0C4B}" type="presOf" srcId="{03608119-CCFA-4C59-B771-30A12F9263E0}" destId="{A5D63C9E-6D31-4D7F-8CF3-C66F8BA686DB}" srcOrd="0" destOrd="0" presId="urn:microsoft.com/office/officeart/2005/8/layout/hProcess9"/>
    <dgm:cxn modelId="{56D50379-2ACE-4A2E-94B0-C1C3412E4A30}" srcId="{0668C9D3-0CFB-4CF6-B896-2D2FA08F69A6}" destId="{F54E2513-2176-426C-A129-77DE9198B82E}" srcOrd="3" destOrd="0" parTransId="{199278B8-75CE-4CFA-BDA4-B4B718ECBDA8}" sibTransId="{22472533-887A-45C7-B43F-0853AF108C3C}"/>
    <dgm:cxn modelId="{C7A0FD5A-5030-4AF2-979B-6E46788585C4}" type="presOf" srcId="{79C3C985-08D9-4442-AD21-EE9DEE05D06A}" destId="{AF4444FF-8027-4B40-8EF7-F30CB6FA6E6D}" srcOrd="0" destOrd="0" presId="urn:microsoft.com/office/officeart/2005/8/layout/hProcess9"/>
    <dgm:cxn modelId="{3FABF0A8-09D3-4C5E-B833-89189F7752B9}" srcId="{0668C9D3-0CFB-4CF6-B896-2D2FA08F69A6}" destId="{03608119-CCFA-4C59-B771-30A12F9263E0}" srcOrd="1" destOrd="0" parTransId="{521C9F31-A421-4265-AC06-485BB0219BFA}" sibTransId="{D0E451D7-40F5-4E3C-94EF-032EC16324DE}"/>
    <dgm:cxn modelId="{8AEC85C1-7380-4032-84D3-5ED3ECEA8F55}" type="presOf" srcId="{F54E2513-2176-426C-A129-77DE9198B82E}" destId="{EAEB459D-B2A0-4E1A-B410-FD63F6986E0D}" srcOrd="0" destOrd="0" presId="urn:microsoft.com/office/officeart/2005/8/layout/hProcess9"/>
    <dgm:cxn modelId="{263464C9-81BD-440B-839B-D783F17D7D3A}" srcId="{0668C9D3-0CFB-4CF6-B896-2D2FA08F69A6}" destId="{79C3C985-08D9-4442-AD21-EE9DEE05D06A}" srcOrd="2" destOrd="0" parTransId="{4C445C89-0D59-4A06-84BB-E85D9EF7BFA0}" sibTransId="{1938BC02-1918-4678-9593-92F72BCB196E}"/>
    <dgm:cxn modelId="{BCC822DE-D4AE-4309-9311-0A4214DEFDE8}" type="presOf" srcId="{B2678B37-E28B-445F-A581-2F7CBAD4CE47}" destId="{49B96B42-E36E-42E8-B3A2-A0142C88EE77}" srcOrd="0" destOrd="0" presId="urn:microsoft.com/office/officeart/2005/8/layout/hProcess9"/>
    <dgm:cxn modelId="{C79D38EB-A18E-4A4C-8B68-0CF32914ECEC}" srcId="{0668C9D3-0CFB-4CF6-B896-2D2FA08F69A6}" destId="{B2678B37-E28B-445F-A581-2F7CBAD4CE47}" srcOrd="0" destOrd="0" parTransId="{EC48F6A1-5A1A-4974-B7BD-3472062E6893}" sibTransId="{CB830B92-7913-493A-9660-F3BADD9866A8}"/>
    <dgm:cxn modelId="{20554B82-9880-4E0A-8A6D-BFDCCD526DD1}" type="presParOf" srcId="{617A4A4D-3054-49E7-8F6C-2374CF503C7A}" destId="{92CB5F6E-5446-483D-9BE3-C6167D2F1012}" srcOrd="0" destOrd="0" presId="urn:microsoft.com/office/officeart/2005/8/layout/hProcess9"/>
    <dgm:cxn modelId="{DFA2F2BE-DAA1-4DDC-8C12-ABA111F45D59}" type="presParOf" srcId="{617A4A4D-3054-49E7-8F6C-2374CF503C7A}" destId="{280E3AFF-9F08-4E09-9E71-CF6A5E96E0A7}" srcOrd="1" destOrd="0" presId="urn:microsoft.com/office/officeart/2005/8/layout/hProcess9"/>
    <dgm:cxn modelId="{B266E487-5018-4EA3-8D9C-AD5319ED2F1B}" type="presParOf" srcId="{280E3AFF-9F08-4E09-9E71-CF6A5E96E0A7}" destId="{49B96B42-E36E-42E8-B3A2-A0142C88EE77}" srcOrd="0" destOrd="0" presId="urn:microsoft.com/office/officeart/2005/8/layout/hProcess9"/>
    <dgm:cxn modelId="{67E64D85-852F-4BBD-95BA-832F664CFBFD}" type="presParOf" srcId="{280E3AFF-9F08-4E09-9E71-CF6A5E96E0A7}" destId="{FA820BA0-2E88-4C7F-90A4-42E7B646BE73}" srcOrd="1" destOrd="0" presId="urn:microsoft.com/office/officeart/2005/8/layout/hProcess9"/>
    <dgm:cxn modelId="{CB9CE455-DF57-4B03-B66B-89850F3F302D}" type="presParOf" srcId="{280E3AFF-9F08-4E09-9E71-CF6A5E96E0A7}" destId="{A5D63C9E-6D31-4D7F-8CF3-C66F8BA686DB}" srcOrd="2" destOrd="0" presId="urn:microsoft.com/office/officeart/2005/8/layout/hProcess9"/>
    <dgm:cxn modelId="{00131E99-A592-4B70-846F-7B104386620E}" type="presParOf" srcId="{280E3AFF-9F08-4E09-9E71-CF6A5E96E0A7}" destId="{79807947-01A3-4347-9E81-6CC1E2AFE4AE}" srcOrd="3" destOrd="0" presId="urn:microsoft.com/office/officeart/2005/8/layout/hProcess9"/>
    <dgm:cxn modelId="{C0CC0B3A-91A7-42FB-AC78-A287EB374E93}" type="presParOf" srcId="{280E3AFF-9F08-4E09-9E71-CF6A5E96E0A7}" destId="{AF4444FF-8027-4B40-8EF7-F30CB6FA6E6D}" srcOrd="4" destOrd="0" presId="urn:microsoft.com/office/officeart/2005/8/layout/hProcess9"/>
    <dgm:cxn modelId="{6ECC8B70-7828-4EB1-BF01-419E4D534D92}" type="presParOf" srcId="{280E3AFF-9F08-4E09-9E71-CF6A5E96E0A7}" destId="{B26B4FF1-253C-48F3-9DFC-65EE881CFC74}" srcOrd="5" destOrd="0" presId="urn:microsoft.com/office/officeart/2005/8/layout/hProcess9"/>
    <dgm:cxn modelId="{085282AD-3C57-42E8-B7F5-E685E57A579B}" type="presParOf" srcId="{280E3AFF-9F08-4E09-9E71-CF6A5E96E0A7}" destId="{EAEB459D-B2A0-4E1A-B410-FD63F6986E0D}" srcOrd="6" destOrd="0" presId="urn:microsoft.com/office/officeart/2005/8/layout/hProcess9"/>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664DDA-3F6F-455E-AA3B-E50D06AF5730}"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BE"/>
        </a:p>
      </dgm:t>
    </dgm:pt>
    <dgm:pt modelId="{27E84B64-9DB0-4015-83AE-40F2ED47FF68}">
      <dgm:prSet/>
      <dgm:spPr/>
      <dgm:t>
        <a:bodyPr/>
        <a:lstStyle/>
        <a:p>
          <a:r>
            <a:rPr lang="en-GB" dirty="0"/>
            <a:t>Κα</a:t>
          </a:r>
          <a:r>
            <a:rPr lang="en-GB" dirty="0" err="1"/>
            <a:t>θώς</a:t>
          </a:r>
          <a:r>
            <a:rPr lang="en-GB" dirty="0"/>
            <a:t> </a:t>
          </a:r>
          <a:r>
            <a:rPr lang="en-GB" dirty="0" err="1"/>
            <a:t>εξελίσσετ</a:t>
          </a:r>
          <a:r>
            <a:rPr lang="en-GB" dirty="0"/>
            <a:t>αι η αν</a:t>
          </a:r>
          <a:r>
            <a:rPr lang="el-GR" dirty="0" err="1"/>
            <a:t>εστραμμέν</a:t>
          </a:r>
          <a:r>
            <a:rPr lang="en-GB" dirty="0"/>
            <a:t>η </a:t>
          </a:r>
          <a:r>
            <a:rPr lang="en-GB" dirty="0" err="1"/>
            <a:t>μάθηση</a:t>
          </a:r>
          <a:r>
            <a:rPr lang="en-GB" dirty="0"/>
            <a:t>, </a:t>
          </a:r>
          <a:r>
            <a:rPr lang="en-GB" dirty="0" err="1"/>
            <a:t>οι</a:t>
          </a:r>
          <a:r>
            <a:rPr lang="en-GB" dirty="0"/>
            <a:t> </a:t>
          </a:r>
          <a:r>
            <a:rPr lang="en-GB" dirty="0" err="1"/>
            <a:t>εκ</a:t>
          </a:r>
          <a:r>
            <a:rPr lang="en-GB" dirty="0"/>
            <a:t>παιδευτικοί μπορούν να αναμένουν καινοτομίες σε τεχνολογίες προσαρμοστικής μάθησης, επαυξημένης και εικονικής πραγματικότητας (AR/VR) για καθηλωτικές μαθησιακές εμπειρίες και εξατομικευμένες μαθησιακές διαδρομές με βάση την τεχνητή νοημοσύνη. </a:t>
          </a:r>
          <a:endParaRPr lang="en-BE" dirty="0"/>
        </a:p>
      </dgm:t>
    </dgm:pt>
    <dgm:pt modelId="{C5B681A4-64DD-463E-8762-9A1D07DA24A8}" type="parTrans" cxnId="{E468A8DD-82C9-47F2-A2B4-8111CF1AE60E}">
      <dgm:prSet/>
      <dgm:spPr/>
      <dgm:t>
        <a:bodyPr/>
        <a:lstStyle/>
        <a:p>
          <a:endParaRPr lang="en-BE"/>
        </a:p>
      </dgm:t>
    </dgm:pt>
    <dgm:pt modelId="{3B0D435C-15D7-4433-9117-3E1DA17185F9}" type="sibTrans" cxnId="{E468A8DD-82C9-47F2-A2B4-8111CF1AE60E}">
      <dgm:prSet/>
      <dgm:spPr/>
      <dgm:t>
        <a:bodyPr/>
        <a:lstStyle/>
        <a:p>
          <a:endParaRPr lang="en-BE"/>
        </a:p>
      </dgm:t>
    </dgm:pt>
    <dgm:pt modelId="{56EED2C1-A1C5-445E-8AB4-47F4AA350CAC}">
      <dgm:prSet/>
      <dgm:spPr/>
      <dgm:t>
        <a:bodyPr/>
        <a:lstStyle/>
        <a:p>
          <a:r>
            <a:rPr lang="en-GB"/>
            <a:t>Η ενσωμάτωση πλατφορμών παγκόσμιας συνεργασίας θα ενισχύσει περαιτέρω τις ευκαιρίες διαπολιτισμικής μάθησης. </a:t>
          </a:r>
          <a:endParaRPr lang="en-BE"/>
        </a:p>
      </dgm:t>
    </dgm:pt>
    <dgm:pt modelId="{8FE5B752-8D49-49F2-B92D-164B101424AA}" type="parTrans" cxnId="{C050467A-39B0-4C7B-93FC-CC5537B4132A}">
      <dgm:prSet/>
      <dgm:spPr/>
      <dgm:t>
        <a:bodyPr/>
        <a:lstStyle/>
        <a:p>
          <a:endParaRPr lang="en-BE"/>
        </a:p>
      </dgm:t>
    </dgm:pt>
    <dgm:pt modelId="{7D216A62-4E9C-4C2E-B7E4-F451CA7BA9F3}" type="sibTrans" cxnId="{C050467A-39B0-4C7B-93FC-CC5537B4132A}">
      <dgm:prSet/>
      <dgm:spPr/>
      <dgm:t>
        <a:bodyPr/>
        <a:lstStyle/>
        <a:p>
          <a:endParaRPr lang="en-BE"/>
        </a:p>
      </dgm:t>
    </dgm:pt>
    <dgm:pt modelId="{E0453E90-6A3B-43E4-B04B-2B8DA4F81017}">
      <dgm:prSet/>
      <dgm:spPr/>
      <dgm:t>
        <a:bodyPr/>
        <a:lstStyle/>
        <a:p>
          <a:r>
            <a:rPr lang="en-GB"/>
            <a:t>Επιπλέον, η ανάπτυξη της αλυσίδας μπλοκ για ασφαλή, διαφανή εκπαιδευτικά αρχεία και πιστοποιήσεις προσφέρει νέες δυνατότητες στην αναγνώριση και μεταφορά μαθησιακών επιτευγμάτων. </a:t>
          </a:r>
          <a:endParaRPr lang="en-BE"/>
        </a:p>
      </dgm:t>
    </dgm:pt>
    <dgm:pt modelId="{4E848188-6DD1-4591-9C11-0E7E8DCD75F8}" type="parTrans" cxnId="{90065029-407D-45B8-9946-CAF1382241BB}">
      <dgm:prSet/>
      <dgm:spPr/>
      <dgm:t>
        <a:bodyPr/>
        <a:lstStyle/>
        <a:p>
          <a:endParaRPr lang="en-BE"/>
        </a:p>
      </dgm:t>
    </dgm:pt>
    <dgm:pt modelId="{418A5A3E-B54A-46B3-9A9A-73151CD1B951}" type="sibTrans" cxnId="{90065029-407D-45B8-9946-CAF1382241BB}">
      <dgm:prSet/>
      <dgm:spPr/>
      <dgm:t>
        <a:bodyPr/>
        <a:lstStyle/>
        <a:p>
          <a:endParaRPr lang="en-BE"/>
        </a:p>
      </dgm:t>
    </dgm:pt>
    <dgm:pt modelId="{3092739E-503C-4031-8A95-1CA3266154A2}" type="pres">
      <dgm:prSet presAssocID="{BA664DDA-3F6F-455E-AA3B-E50D06AF5730}" presName="linear" presStyleCnt="0">
        <dgm:presLayoutVars>
          <dgm:animLvl val="lvl"/>
          <dgm:resizeHandles val="exact"/>
        </dgm:presLayoutVars>
      </dgm:prSet>
      <dgm:spPr/>
    </dgm:pt>
    <dgm:pt modelId="{93EA3CBA-809F-44EE-BAAA-E6B21B9871BA}" type="pres">
      <dgm:prSet presAssocID="{27E84B64-9DB0-4015-83AE-40F2ED47FF68}" presName="parentText" presStyleLbl="node1" presStyleIdx="0" presStyleCnt="3">
        <dgm:presLayoutVars>
          <dgm:chMax val="0"/>
          <dgm:bulletEnabled val="1"/>
        </dgm:presLayoutVars>
      </dgm:prSet>
      <dgm:spPr/>
    </dgm:pt>
    <dgm:pt modelId="{FA18EF17-A6F6-4804-98C5-C5BDB2CE9B9F}" type="pres">
      <dgm:prSet presAssocID="{3B0D435C-15D7-4433-9117-3E1DA17185F9}" presName="spacer" presStyleCnt="0"/>
      <dgm:spPr/>
    </dgm:pt>
    <dgm:pt modelId="{CD535EF2-899E-4FF0-B17D-86F474462437}" type="pres">
      <dgm:prSet presAssocID="{56EED2C1-A1C5-445E-8AB4-47F4AA350CAC}" presName="parentText" presStyleLbl="node1" presStyleIdx="1" presStyleCnt="3">
        <dgm:presLayoutVars>
          <dgm:chMax val="0"/>
          <dgm:bulletEnabled val="1"/>
        </dgm:presLayoutVars>
      </dgm:prSet>
      <dgm:spPr/>
    </dgm:pt>
    <dgm:pt modelId="{E26E4113-AD8C-4158-A1DC-2766407E2467}" type="pres">
      <dgm:prSet presAssocID="{7D216A62-4E9C-4C2E-B7E4-F451CA7BA9F3}" presName="spacer" presStyleCnt="0"/>
      <dgm:spPr/>
    </dgm:pt>
    <dgm:pt modelId="{9D6B9C78-D220-425D-8E65-BD098699D580}" type="pres">
      <dgm:prSet presAssocID="{E0453E90-6A3B-43E4-B04B-2B8DA4F81017}" presName="parentText" presStyleLbl="node1" presStyleIdx="2" presStyleCnt="3">
        <dgm:presLayoutVars>
          <dgm:chMax val="0"/>
          <dgm:bulletEnabled val="1"/>
        </dgm:presLayoutVars>
      </dgm:prSet>
      <dgm:spPr/>
    </dgm:pt>
  </dgm:ptLst>
  <dgm:cxnLst>
    <dgm:cxn modelId="{E6980913-8625-4D17-AE69-58CA7EA738BD}" type="presOf" srcId="{56EED2C1-A1C5-445E-8AB4-47F4AA350CAC}" destId="{CD535EF2-899E-4FF0-B17D-86F474462437}" srcOrd="0" destOrd="0" presId="urn:microsoft.com/office/officeart/2005/8/layout/vList2"/>
    <dgm:cxn modelId="{EA601828-4899-4F9C-A228-FD9EDF621140}" type="presOf" srcId="{BA664DDA-3F6F-455E-AA3B-E50D06AF5730}" destId="{3092739E-503C-4031-8A95-1CA3266154A2}" srcOrd="0" destOrd="0" presId="urn:microsoft.com/office/officeart/2005/8/layout/vList2"/>
    <dgm:cxn modelId="{90065029-407D-45B8-9946-CAF1382241BB}" srcId="{BA664DDA-3F6F-455E-AA3B-E50D06AF5730}" destId="{E0453E90-6A3B-43E4-B04B-2B8DA4F81017}" srcOrd="2" destOrd="0" parTransId="{4E848188-6DD1-4591-9C11-0E7E8DCD75F8}" sibTransId="{418A5A3E-B54A-46B3-9A9A-73151CD1B951}"/>
    <dgm:cxn modelId="{AF3C6F37-6776-4799-9178-AAC7AFFA7EF3}" type="presOf" srcId="{E0453E90-6A3B-43E4-B04B-2B8DA4F81017}" destId="{9D6B9C78-D220-425D-8E65-BD098699D580}" srcOrd="0" destOrd="0" presId="urn:microsoft.com/office/officeart/2005/8/layout/vList2"/>
    <dgm:cxn modelId="{B3C19D71-144E-4553-AE72-4C6D8940C261}" type="presOf" srcId="{27E84B64-9DB0-4015-83AE-40F2ED47FF68}" destId="{93EA3CBA-809F-44EE-BAAA-E6B21B9871BA}" srcOrd="0" destOrd="0" presId="urn:microsoft.com/office/officeart/2005/8/layout/vList2"/>
    <dgm:cxn modelId="{C050467A-39B0-4C7B-93FC-CC5537B4132A}" srcId="{BA664DDA-3F6F-455E-AA3B-E50D06AF5730}" destId="{56EED2C1-A1C5-445E-8AB4-47F4AA350CAC}" srcOrd="1" destOrd="0" parTransId="{8FE5B752-8D49-49F2-B92D-164B101424AA}" sibTransId="{7D216A62-4E9C-4C2E-B7E4-F451CA7BA9F3}"/>
    <dgm:cxn modelId="{E468A8DD-82C9-47F2-A2B4-8111CF1AE60E}" srcId="{BA664DDA-3F6F-455E-AA3B-E50D06AF5730}" destId="{27E84B64-9DB0-4015-83AE-40F2ED47FF68}" srcOrd="0" destOrd="0" parTransId="{C5B681A4-64DD-463E-8762-9A1D07DA24A8}" sibTransId="{3B0D435C-15D7-4433-9117-3E1DA17185F9}"/>
    <dgm:cxn modelId="{8B09C041-87E1-44C6-8B65-3B57F80BE85A}" type="presParOf" srcId="{3092739E-503C-4031-8A95-1CA3266154A2}" destId="{93EA3CBA-809F-44EE-BAAA-E6B21B9871BA}" srcOrd="0" destOrd="0" presId="urn:microsoft.com/office/officeart/2005/8/layout/vList2"/>
    <dgm:cxn modelId="{C5713A7A-D92F-41F6-8344-2A55DF155C9F}" type="presParOf" srcId="{3092739E-503C-4031-8A95-1CA3266154A2}" destId="{FA18EF17-A6F6-4804-98C5-C5BDB2CE9B9F}" srcOrd="1" destOrd="0" presId="urn:microsoft.com/office/officeart/2005/8/layout/vList2"/>
    <dgm:cxn modelId="{6BD8ABCC-833C-48DF-BBD5-A63CD1E0DBE0}" type="presParOf" srcId="{3092739E-503C-4031-8A95-1CA3266154A2}" destId="{CD535EF2-899E-4FF0-B17D-86F474462437}" srcOrd="2" destOrd="0" presId="urn:microsoft.com/office/officeart/2005/8/layout/vList2"/>
    <dgm:cxn modelId="{8C708F58-FE3D-4D73-BF7E-2A1BBCF094BD}" type="presParOf" srcId="{3092739E-503C-4031-8A95-1CA3266154A2}" destId="{E26E4113-AD8C-4158-A1DC-2766407E2467}" srcOrd="3" destOrd="0" presId="urn:microsoft.com/office/officeart/2005/8/layout/vList2"/>
    <dgm:cxn modelId="{A842EC23-6763-47A9-8643-645AC1D3605C}" type="presParOf" srcId="{3092739E-503C-4031-8A95-1CA3266154A2}" destId="{9D6B9C78-D220-425D-8E65-BD098699D58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A87C7B-BFD5-43F9-B43C-5CFE78412EE7}" type="doc">
      <dgm:prSet loTypeId="urn:microsoft.com/office/officeart/2005/8/layout/hList1" loCatId="list" qsTypeId="urn:microsoft.com/office/officeart/2005/8/quickstyle/simple1" qsCatId="simple" csTypeId="urn:microsoft.com/office/officeart/2005/8/colors/accent6_2" csCatId="accent6"/>
      <dgm:spPr/>
      <dgm:t>
        <a:bodyPr/>
        <a:lstStyle/>
        <a:p>
          <a:endParaRPr lang="en-BE"/>
        </a:p>
      </dgm:t>
    </dgm:pt>
    <dgm:pt modelId="{6933ABC3-C0A3-4F4E-9BC6-D0CCE4A7AD53}">
      <dgm:prSet/>
      <dgm:spPr/>
      <dgm:t>
        <a:bodyPr/>
        <a:lstStyle/>
        <a:p>
          <a:r>
            <a:rPr lang="en-GB" b="1"/>
            <a:t>Σχεδιασμός του συνεργατικού μαθήματος με ανατροπή της διδασκαλίας</a:t>
          </a:r>
          <a:endParaRPr lang="en-BE"/>
        </a:p>
      </dgm:t>
    </dgm:pt>
    <dgm:pt modelId="{E330760F-BA8D-4160-B910-ACDFDE3F2933}" type="parTrans" cxnId="{6B79C00C-F41D-455E-92B2-3780D34A1573}">
      <dgm:prSet/>
      <dgm:spPr/>
      <dgm:t>
        <a:bodyPr/>
        <a:lstStyle/>
        <a:p>
          <a:endParaRPr lang="en-BE"/>
        </a:p>
      </dgm:t>
    </dgm:pt>
    <dgm:pt modelId="{FB8C691A-4AAF-416A-8F0F-41630CD384D3}" type="sibTrans" cxnId="{6B79C00C-F41D-455E-92B2-3780D34A1573}">
      <dgm:prSet/>
      <dgm:spPr/>
      <dgm:t>
        <a:bodyPr/>
        <a:lstStyle/>
        <a:p>
          <a:endParaRPr lang="en-BE"/>
        </a:p>
      </dgm:t>
    </dgm:pt>
    <dgm:pt modelId="{E86C8648-A5A3-4F27-BB08-812CE6284803}">
      <dgm:prSet/>
      <dgm:spPr/>
      <dgm:t>
        <a:bodyPr/>
        <a:lstStyle/>
        <a:p>
          <a:r>
            <a:rPr lang="en-GB" b="1" dirty="0"/>
            <a:t>Σχεδιάστε το περιεχόμενο πριν από την τάξη: </a:t>
          </a:r>
          <a:r>
            <a:rPr lang="en-GB" b="0" dirty="0"/>
            <a:t>Επιλέξτε ενδιαφέρουσες και ποικίλες πηγές που παρέχουν θεμελιώδεις γνώσεις που χρειάζονται οι μαθητές. Βεβαιωθείτε ότι το περιεχόμενο είναι προσβάσιμο και συνδέεται με πρακτικές εφαρμογές στην τάξη.</a:t>
          </a:r>
          <a:endParaRPr lang="en-BE" b="0" dirty="0"/>
        </a:p>
      </dgm:t>
    </dgm:pt>
    <dgm:pt modelId="{32BE2596-C0CE-4984-AA46-DF1D3BF0FB29}" type="parTrans" cxnId="{87879904-9997-4214-9D63-F37FC3FC8902}">
      <dgm:prSet/>
      <dgm:spPr/>
      <dgm:t>
        <a:bodyPr/>
        <a:lstStyle/>
        <a:p>
          <a:endParaRPr lang="en-BE"/>
        </a:p>
      </dgm:t>
    </dgm:pt>
    <dgm:pt modelId="{02F61248-5F51-4693-812B-A25EE8883CCA}" type="sibTrans" cxnId="{87879904-9997-4214-9D63-F37FC3FC8902}">
      <dgm:prSet/>
      <dgm:spPr/>
      <dgm:t>
        <a:bodyPr/>
        <a:lstStyle/>
        <a:p>
          <a:endParaRPr lang="en-BE"/>
        </a:p>
      </dgm:t>
    </dgm:pt>
    <dgm:pt modelId="{FE4319FE-44F5-4B90-8A9A-5EC9EAE9C981}">
      <dgm:prSet/>
      <dgm:spPr/>
      <dgm:t>
        <a:bodyPr/>
        <a:lstStyle/>
        <a:p>
          <a:r>
            <a:rPr lang="en-GB" b="1" dirty="0"/>
            <a:t>Δημιουργήστε δραστηριότητες πραγματικού κόσμου</a:t>
          </a:r>
          <a:r>
            <a:rPr lang="en-GB" b="0" dirty="0"/>
            <a:t>: όπως η επισκευή ενός εξοπλισμού ή η αντιμετώπιση ενός προβλήματος.</a:t>
          </a:r>
          <a:endParaRPr lang="en-BE" b="0" dirty="0"/>
        </a:p>
      </dgm:t>
    </dgm:pt>
    <dgm:pt modelId="{10153ACA-8A62-4CC3-9BAD-1D25202F8661}" type="parTrans" cxnId="{A254789D-E98B-4D07-990E-6B687F960807}">
      <dgm:prSet/>
      <dgm:spPr/>
      <dgm:t>
        <a:bodyPr/>
        <a:lstStyle/>
        <a:p>
          <a:endParaRPr lang="en-BE"/>
        </a:p>
      </dgm:t>
    </dgm:pt>
    <dgm:pt modelId="{E5165576-4978-443C-9316-4E6FF4B2F03C}" type="sibTrans" cxnId="{A254789D-E98B-4D07-990E-6B687F960807}">
      <dgm:prSet/>
      <dgm:spPr/>
      <dgm:t>
        <a:bodyPr/>
        <a:lstStyle/>
        <a:p>
          <a:endParaRPr lang="en-BE"/>
        </a:p>
      </dgm:t>
    </dgm:pt>
    <dgm:pt modelId="{AF8E2271-8349-4A3E-BB90-3BA6D874C5CF}">
      <dgm:prSet/>
      <dgm:spPr/>
      <dgm:t>
        <a:bodyPr/>
        <a:lstStyle/>
        <a:p>
          <a:r>
            <a:rPr lang="en-GB" b="1"/>
            <a:t>Διαχείριση της δυναμικής της ομάδας</a:t>
          </a:r>
          <a:endParaRPr lang="en-BE"/>
        </a:p>
      </dgm:t>
    </dgm:pt>
    <dgm:pt modelId="{7DEB1D7C-1613-4401-9A8B-A379A74F37C2}" type="parTrans" cxnId="{98AFA149-7ED6-4C41-920A-3C03A7A74AAA}">
      <dgm:prSet/>
      <dgm:spPr/>
      <dgm:t>
        <a:bodyPr/>
        <a:lstStyle/>
        <a:p>
          <a:endParaRPr lang="en-BE"/>
        </a:p>
      </dgm:t>
    </dgm:pt>
    <dgm:pt modelId="{ED6612C1-E73A-4223-B4C6-48456FC8AE2E}" type="sibTrans" cxnId="{98AFA149-7ED6-4C41-920A-3C03A7A74AAA}">
      <dgm:prSet/>
      <dgm:spPr/>
      <dgm:t>
        <a:bodyPr/>
        <a:lstStyle/>
        <a:p>
          <a:endParaRPr lang="en-BE"/>
        </a:p>
      </dgm:t>
    </dgm:pt>
    <dgm:pt modelId="{C7B79608-317B-4A86-A9B4-FADAA1CA4FF2}">
      <dgm:prSet/>
      <dgm:spPr/>
      <dgm:t>
        <a:bodyPr/>
        <a:lstStyle/>
        <a:p>
          <a:r>
            <a:rPr lang="en-GB" b="1" dirty="0"/>
            <a:t>Δημιουργία ομάδων</a:t>
          </a:r>
          <a:r>
            <a:rPr lang="en-GB" b="0" dirty="0"/>
            <a:t>: Σχηματίστε ομάδες μεικτών ικανοτήτων για να ενθαρρύνετε τη μάθηση από ομοτίμους. Βεβαιωθείτε ότι τα μέλη της ομάδας εναλλάσσουν ρόλους σε διάφορες δραστηριότητες, δίνοντας σε κάθε μαθητή την ευκαιρία να αναπτύξει ένα ευρύ φάσμα δεξιοτήτων.</a:t>
          </a:r>
          <a:endParaRPr lang="en-BE" b="0" dirty="0"/>
        </a:p>
      </dgm:t>
    </dgm:pt>
    <dgm:pt modelId="{1A232535-1947-47A4-A5DA-AB40544599E7}" type="parTrans" cxnId="{F92321A7-FC3E-4279-9FFF-5407BE518867}">
      <dgm:prSet/>
      <dgm:spPr/>
      <dgm:t>
        <a:bodyPr/>
        <a:lstStyle/>
        <a:p>
          <a:endParaRPr lang="en-BE"/>
        </a:p>
      </dgm:t>
    </dgm:pt>
    <dgm:pt modelId="{144A8D21-EB44-4690-84B8-A4093F6583F5}" type="sibTrans" cxnId="{F92321A7-FC3E-4279-9FFF-5407BE518867}">
      <dgm:prSet/>
      <dgm:spPr/>
      <dgm:t>
        <a:bodyPr/>
        <a:lstStyle/>
        <a:p>
          <a:endParaRPr lang="en-BE"/>
        </a:p>
      </dgm:t>
    </dgm:pt>
    <dgm:pt modelId="{14CBCFFF-6C34-47AE-8243-1176F6D9C21B}">
      <dgm:prSet/>
      <dgm:spPr/>
      <dgm:t>
        <a:bodyPr/>
        <a:lstStyle/>
        <a:p>
          <a:r>
            <a:rPr lang="en-GB" b="1" dirty="0"/>
            <a:t>Ενθαρρύνετε την επικοινωνία</a:t>
          </a:r>
          <a:r>
            <a:rPr lang="en-GB" b="0" dirty="0"/>
            <a:t>: Προωθήστε την ανοιχτή επικοινωνία μεταξύ των μελών της ομάδας. Χρησιμοποιήστε δραστηριότητες που σπάνε τον πάγο ή δομημένες συζητήσεις για να χτίσετε τη σχέση και την εμπιστοσύνη</a:t>
          </a:r>
          <a:r>
            <a:rPr lang="en-GB" b="1" dirty="0"/>
            <a:t>.</a:t>
          </a:r>
          <a:endParaRPr lang="en-BE" dirty="0"/>
        </a:p>
      </dgm:t>
    </dgm:pt>
    <dgm:pt modelId="{17902E43-880F-488E-BD5D-85C04C255E78}" type="parTrans" cxnId="{D1289F89-D41B-457E-A4D8-B2130CD9E9BD}">
      <dgm:prSet/>
      <dgm:spPr/>
      <dgm:t>
        <a:bodyPr/>
        <a:lstStyle/>
        <a:p>
          <a:endParaRPr lang="en-BE"/>
        </a:p>
      </dgm:t>
    </dgm:pt>
    <dgm:pt modelId="{CCAD78CA-1066-4D30-ABAE-F2983092E82E}" type="sibTrans" cxnId="{D1289F89-D41B-457E-A4D8-B2130CD9E9BD}">
      <dgm:prSet/>
      <dgm:spPr/>
      <dgm:t>
        <a:bodyPr/>
        <a:lstStyle/>
        <a:p>
          <a:endParaRPr lang="en-BE"/>
        </a:p>
      </dgm:t>
    </dgm:pt>
    <dgm:pt modelId="{232084D8-EA70-496F-B7CF-DE1CEB0A7767}" type="pres">
      <dgm:prSet presAssocID="{C3A87C7B-BFD5-43F9-B43C-5CFE78412EE7}" presName="Name0" presStyleCnt="0">
        <dgm:presLayoutVars>
          <dgm:dir/>
          <dgm:animLvl val="lvl"/>
          <dgm:resizeHandles val="exact"/>
        </dgm:presLayoutVars>
      </dgm:prSet>
      <dgm:spPr/>
    </dgm:pt>
    <dgm:pt modelId="{13CB3368-BF59-4718-B050-B53CBF9F9EF6}" type="pres">
      <dgm:prSet presAssocID="{6933ABC3-C0A3-4F4E-9BC6-D0CCE4A7AD53}" presName="composite" presStyleCnt="0"/>
      <dgm:spPr/>
    </dgm:pt>
    <dgm:pt modelId="{71DA0FDE-BD87-4FEE-A61D-5870234242B8}" type="pres">
      <dgm:prSet presAssocID="{6933ABC3-C0A3-4F4E-9BC6-D0CCE4A7AD53}" presName="parTx" presStyleLbl="alignNode1" presStyleIdx="0" presStyleCnt="2">
        <dgm:presLayoutVars>
          <dgm:chMax val="0"/>
          <dgm:chPref val="0"/>
          <dgm:bulletEnabled val="1"/>
        </dgm:presLayoutVars>
      </dgm:prSet>
      <dgm:spPr/>
    </dgm:pt>
    <dgm:pt modelId="{5CD0F494-CFEE-4518-9277-CF1B3C2C35F9}" type="pres">
      <dgm:prSet presAssocID="{6933ABC3-C0A3-4F4E-9BC6-D0CCE4A7AD53}" presName="desTx" presStyleLbl="alignAccFollowNode1" presStyleIdx="0" presStyleCnt="2">
        <dgm:presLayoutVars>
          <dgm:bulletEnabled val="1"/>
        </dgm:presLayoutVars>
      </dgm:prSet>
      <dgm:spPr/>
    </dgm:pt>
    <dgm:pt modelId="{B8586B88-26C6-439A-904E-251086B01111}" type="pres">
      <dgm:prSet presAssocID="{FB8C691A-4AAF-416A-8F0F-41630CD384D3}" presName="space" presStyleCnt="0"/>
      <dgm:spPr/>
    </dgm:pt>
    <dgm:pt modelId="{8FB5E038-6DF8-45E6-BBDA-2D21D5040B24}" type="pres">
      <dgm:prSet presAssocID="{AF8E2271-8349-4A3E-BB90-3BA6D874C5CF}" presName="composite" presStyleCnt="0"/>
      <dgm:spPr/>
    </dgm:pt>
    <dgm:pt modelId="{84285FD2-E761-4F28-BF51-5A84D1B20ED7}" type="pres">
      <dgm:prSet presAssocID="{AF8E2271-8349-4A3E-BB90-3BA6D874C5CF}" presName="parTx" presStyleLbl="alignNode1" presStyleIdx="1" presStyleCnt="2">
        <dgm:presLayoutVars>
          <dgm:chMax val="0"/>
          <dgm:chPref val="0"/>
          <dgm:bulletEnabled val="1"/>
        </dgm:presLayoutVars>
      </dgm:prSet>
      <dgm:spPr/>
    </dgm:pt>
    <dgm:pt modelId="{B14C0DFF-F8FA-43BD-88F4-9A53147A4EB8}" type="pres">
      <dgm:prSet presAssocID="{AF8E2271-8349-4A3E-BB90-3BA6D874C5CF}" presName="desTx" presStyleLbl="alignAccFollowNode1" presStyleIdx="1" presStyleCnt="2">
        <dgm:presLayoutVars>
          <dgm:bulletEnabled val="1"/>
        </dgm:presLayoutVars>
      </dgm:prSet>
      <dgm:spPr/>
    </dgm:pt>
  </dgm:ptLst>
  <dgm:cxnLst>
    <dgm:cxn modelId="{87879904-9997-4214-9D63-F37FC3FC8902}" srcId="{6933ABC3-C0A3-4F4E-9BC6-D0CCE4A7AD53}" destId="{E86C8648-A5A3-4F27-BB08-812CE6284803}" srcOrd="0" destOrd="0" parTransId="{32BE2596-C0CE-4984-AA46-DF1D3BF0FB29}" sibTransId="{02F61248-5F51-4693-812B-A25EE8883CCA}"/>
    <dgm:cxn modelId="{6B79C00C-F41D-455E-92B2-3780D34A1573}" srcId="{C3A87C7B-BFD5-43F9-B43C-5CFE78412EE7}" destId="{6933ABC3-C0A3-4F4E-9BC6-D0CCE4A7AD53}" srcOrd="0" destOrd="0" parTransId="{E330760F-BA8D-4160-B910-ACDFDE3F2933}" sibTransId="{FB8C691A-4AAF-416A-8F0F-41630CD384D3}"/>
    <dgm:cxn modelId="{B2982215-C7C1-476D-80F1-9F8453909057}" type="presOf" srcId="{E86C8648-A5A3-4F27-BB08-812CE6284803}" destId="{5CD0F494-CFEE-4518-9277-CF1B3C2C35F9}" srcOrd="0" destOrd="0" presId="urn:microsoft.com/office/officeart/2005/8/layout/hList1"/>
    <dgm:cxn modelId="{11A22632-9E78-4EBE-A789-56216403D5D1}" type="presOf" srcId="{AF8E2271-8349-4A3E-BB90-3BA6D874C5CF}" destId="{84285FD2-E761-4F28-BF51-5A84D1B20ED7}" srcOrd="0" destOrd="0" presId="urn:microsoft.com/office/officeart/2005/8/layout/hList1"/>
    <dgm:cxn modelId="{DF9E4668-EBA2-481D-8A15-E99C0331B913}" type="presOf" srcId="{6933ABC3-C0A3-4F4E-9BC6-D0CCE4A7AD53}" destId="{71DA0FDE-BD87-4FEE-A61D-5870234242B8}" srcOrd="0" destOrd="0" presId="urn:microsoft.com/office/officeart/2005/8/layout/hList1"/>
    <dgm:cxn modelId="{98AFA149-7ED6-4C41-920A-3C03A7A74AAA}" srcId="{C3A87C7B-BFD5-43F9-B43C-5CFE78412EE7}" destId="{AF8E2271-8349-4A3E-BB90-3BA6D874C5CF}" srcOrd="1" destOrd="0" parTransId="{7DEB1D7C-1613-4401-9A8B-A379A74F37C2}" sibTransId="{ED6612C1-E73A-4223-B4C6-48456FC8AE2E}"/>
    <dgm:cxn modelId="{A9158F57-2E5F-4C01-936E-F0B525AE4672}" type="presOf" srcId="{C3A87C7B-BFD5-43F9-B43C-5CFE78412EE7}" destId="{232084D8-EA70-496F-B7CF-DE1CEB0A7767}" srcOrd="0" destOrd="0" presId="urn:microsoft.com/office/officeart/2005/8/layout/hList1"/>
    <dgm:cxn modelId="{C5E42259-9FC9-4523-8229-7BFBCFBCEE36}" type="presOf" srcId="{C7B79608-317B-4A86-A9B4-FADAA1CA4FF2}" destId="{B14C0DFF-F8FA-43BD-88F4-9A53147A4EB8}" srcOrd="0" destOrd="0" presId="urn:microsoft.com/office/officeart/2005/8/layout/hList1"/>
    <dgm:cxn modelId="{8DD26582-496C-4C04-B8E1-ED9F556BA9D7}" type="presOf" srcId="{FE4319FE-44F5-4B90-8A9A-5EC9EAE9C981}" destId="{5CD0F494-CFEE-4518-9277-CF1B3C2C35F9}" srcOrd="0" destOrd="1" presId="urn:microsoft.com/office/officeart/2005/8/layout/hList1"/>
    <dgm:cxn modelId="{D1289F89-D41B-457E-A4D8-B2130CD9E9BD}" srcId="{AF8E2271-8349-4A3E-BB90-3BA6D874C5CF}" destId="{14CBCFFF-6C34-47AE-8243-1176F6D9C21B}" srcOrd="1" destOrd="0" parTransId="{17902E43-880F-488E-BD5D-85C04C255E78}" sibTransId="{CCAD78CA-1066-4D30-ABAE-F2983092E82E}"/>
    <dgm:cxn modelId="{A254789D-E98B-4D07-990E-6B687F960807}" srcId="{6933ABC3-C0A3-4F4E-9BC6-D0CCE4A7AD53}" destId="{FE4319FE-44F5-4B90-8A9A-5EC9EAE9C981}" srcOrd="1" destOrd="0" parTransId="{10153ACA-8A62-4CC3-9BAD-1D25202F8661}" sibTransId="{E5165576-4978-443C-9316-4E6FF4B2F03C}"/>
    <dgm:cxn modelId="{F92321A7-FC3E-4279-9FFF-5407BE518867}" srcId="{AF8E2271-8349-4A3E-BB90-3BA6D874C5CF}" destId="{C7B79608-317B-4A86-A9B4-FADAA1CA4FF2}" srcOrd="0" destOrd="0" parTransId="{1A232535-1947-47A4-A5DA-AB40544599E7}" sibTransId="{144A8D21-EB44-4690-84B8-A4093F6583F5}"/>
    <dgm:cxn modelId="{C0384DFD-C8DF-4AC7-80ED-E31472E20BFD}" type="presOf" srcId="{14CBCFFF-6C34-47AE-8243-1176F6D9C21B}" destId="{B14C0DFF-F8FA-43BD-88F4-9A53147A4EB8}" srcOrd="0" destOrd="1" presId="urn:microsoft.com/office/officeart/2005/8/layout/hList1"/>
    <dgm:cxn modelId="{8F4163FD-3A73-4C19-9846-904FB17555F3}" type="presParOf" srcId="{232084D8-EA70-496F-B7CF-DE1CEB0A7767}" destId="{13CB3368-BF59-4718-B050-B53CBF9F9EF6}" srcOrd="0" destOrd="0" presId="urn:microsoft.com/office/officeart/2005/8/layout/hList1"/>
    <dgm:cxn modelId="{B9F41EAF-3973-4747-8EF6-DA9056DA6493}" type="presParOf" srcId="{13CB3368-BF59-4718-B050-B53CBF9F9EF6}" destId="{71DA0FDE-BD87-4FEE-A61D-5870234242B8}" srcOrd="0" destOrd="0" presId="urn:microsoft.com/office/officeart/2005/8/layout/hList1"/>
    <dgm:cxn modelId="{A9216E00-AC4C-402E-BFD1-C78E8682710D}" type="presParOf" srcId="{13CB3368-BF59-4718-B050-B53CBF9F9EF6}" destId="{5CD0F494-CFEE-4518-9277-CF1B3C2C35F9}" srcOrd="1" destOrd="0" presId="urn:microsoft.com/office/officeart/2005/8/layout/hList1"/>
    <dgm:cxn modelId="{695765F9-2ED6-491D-8F7B-42E31479ED59}" type="presParOf" srcId="{232084D8-EA70-496F-B7CF-DE1CEB0A7767}" destId="{B8586B88-26C6-439A-904E-251086B01111}" srcOrd="1" destOrd="0" presId="urn:microsoft.com/office/officeart/2005/8/layout/hList1"/>
    <dgm:cxn modelId="{673917D4-F1D4-49AD-9E08-2054608CBD7C}" type="presParOf" srcId="{232084D8-EA70-496F-B7CF-DE1CEB0A7767}" destId="{8FB5E038-6DF8-45E6-BBDA-2D21D5040B24}" srcOrd="2" destOrd="0" presId="urn:microsoft.com/office/officeart/2005/8/layout/hList1"/>
    <dgm:cxn modelId="{BF9204E7-7D6F-4601-91B3-B98CC96C1804}" type="presParOf" srcId="{8FB5E038-6DF8-45E6-BBDA-2D21D5040B24}" destId="{84285FD2-E761-4F28-BF51-5A84D1B20ED7}" srcOrd="0" destOrd="0" presId="urn:microsoft.com/office/officeart/2005/8/layout/hList1"/>
    <dgm:cxn modelId="{0D677F77-916C-4E80-A538-7C164C6EF0BB}" type="presParOf" srcId="{8FB5E038-6DF8-45E6-BBDA-2D21D5040B24}" destId="{B14C0DFF-F8FA-43BD-88F4-9A53147A4EB8}"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7CBAF-3FFF-48EC-A192-D526DAEB51ED}">
      <dsp:nvSpPr>
        <dsp:cNvPr id="0" name=""/>
        <dsp:cNvSpPr/>
      </dsp:nvSpPr>
      <dsp:spPr>
        <a:xfrm>
          <a:off x="0" y="109521"/>
          <a:ext cx="15240000" cy="55165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a:t>Γνωρίστε τους μαθητές σας</a:t>
          </a:r>
          <a:endParaRPr lang="en-BE" sz="2300" kern="1200"/>
        </a:p>
      </dsp:txBody>
      <dsp:txXfrm>
        <a:off x="26930" y="136451"/>
        <a:ext cx="15186140" cy="497795"/>
      </dsp:txXfrm>
    </dsp:sp>
    <dsp:sp modelId="{C298DD80-34F5-4702-ABD1-04D1AFB71FC2}">
      <dsp:nvSpPr>
        <dsp:cNvPr id="0" name=""/>
        <dsp:cNvSpPr/>
      </dsp:nvSpPr>
      <dsp:spPr>
        <a:xfrm>
          <a:off x="0" y="661176"/>
          <a:ext cx="15240000"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b="1" kern="1200"/>
            <a:t>Κατανόηση των αναγκών των μαθητών</a:t>
          </a:r>
          <a:r>
            <a:rPr lang="en-GB" sz="1800" kern="1200"/>
            <a:t>: Προσαρμόστε το περιεχόμενο ώστε να ανταποκρίνεται στις ειδικές ανάγκες των σπουδαστών ΕΕΚ, λαμβάνοντας υπόψη το ιστορικό, τα ενδιαφέροντα και τις τρέχουσες δεξιότητές τους.</a:t>
          </a:r>
          <a:endParaRPr lang="en-BE" sz="1800" kern="1200"/>
        </a:p>
        <a:p>
          <a:pPr marL="171450" lvl="1" indent="-171450" algn="l" defTabSz="800100">
            <a:lnSpc>
              <a:spcPct val="90000"/>
            </a:lnSpc>
            <a:spcBef>
              <a:spcPct val="0"/>
            </a:spcBef>
            <a:spcAft>
              <a:spcPct val="20000"/>
            </a:spcAft>
            <a:buChar char="•"/>
          </a:pPr>
          <a:r>
            <a:rPr lang="en-GB" sz="1800" b="1" kern="1200"/>
            <a:t>Προτιμήσεις μάθησης</a:t>
          </a:r>
          <a:r>
            <a:rPr lang="en-GB" sz="1800" kern="1200"/>
            <a:t>: Αναγνωρίστε ότι οι μαθητές έχουν διαφορετικά στυλ μάθησης. Ενσωματώστε πολυμέσα, πρακτικές δραστηριότητες και συνεργασία μεταξύ ομοτίμων για να καλύψετε τις διαφορετικές προτιμήσεις.</a:t>
          </a:r>
          <a:endParaRPr lang="en-BE" sz="1800" kern="1200"/>
        </a:p>
      </dsp:txBody>
      <dsp:txXfrm>
        <a:off x="0" y="661176"/>
        <a:ext cx="15240000" cy="1142640"/>
      </dsp:txXfrm>
    </dsp:sp>
    <dsp:sp modelId="{03D964CC-2D70-4E78-AB56-4B0B67684CA0}">
      <dsp:nvSpPr>
        <dsp:cNvPr id="0" name=""/>
        <dsp:cNvSpPr/>
      </dsp:nvSpPr>
      <dsp:spPr>
        <a:xfrm>
          <a:off x="0" y="1803816"/>
          <a:ext cx="15240000" cy="55165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a:t>Σαφή μαθησιακά αποτελέσματα</a:t>
          </a:r>
          <a:endParaRPr lang="en-BE" sz="2300" kern="1200"/>
        </a:p>
      </dsp:txBody>
      <dsp:txXfrm>
        <a:off x="26930" y="1830746"/>
        <a:ext cx="15186140" cy="497795"/>
      </dsp:txXfrm>
    </dsp:sp>
    <dsp:sp modelId="{0D7F67E9-202F-455B-B4D0-228C9532F622}">
      <dsp:nvSpPr>
        <dsp:cNvPr id="0" name=""/>
        <dsp:cNvSpPr/>
      </dsp:nvSpPr>
      <dsp:spPr>
        <a:xfrm>
          <a:off x="0" y="2355471"/>
          <a:ext cx="15240000" cy="13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b="1" kern="1200"/>
            <a:t>Καθορισμός στόχων</a:t>
          </a:r>
          <a:r>
            <a:rPr lang="en-GB" sz="1800" kern="1200"/>
            <a:t>: Καθορίστε με σαφήνεια τι πρέπει να επιτύχουν οι μαθητές στο τέλος του μαθήματος. Χρησιμοποιήστε μετρήσιμα αποτελέσματα όπως "Οι μαθητές θα είναι σε θέση να αντιμετωπίζουν βασικά μηχανικά προβλήματα".</a:t>
          </a:r>
          <a:endParaRPr lang="en-BE" sz="1800" kern="1200"/>
        </a:p>
        <a:p>
          <a:pPr marL="171450" lvl="1" indent="-171450" algn="l" defTabSz="800100">
            <a:lnSpc>
              <a:spcPct val="90000"/>
            </a:lnSpc>
            <a:spcBef>
              <a:spcPct val="0"/>
            </a:spcBef>
            <a:spcAft>
              <a:spcPct val="20000"/>
            </a:spcAft>
            <a:buChar char="•"/>
          </a:pPr>
          <a:r>
            <a:rPr lang="en-GB" sz="1800" b="1" kern="1200"/>
            <a:t>Ευθυγράμμιση των δραστηριοτήτων με τα αποτελέσματα</a:t>
          </a:r>
          <a:r>
            <a:rPr lang="en-GB" sz="1800" kern="1200"/>
            <a:t>: Σχεδιάστε συνεργατικές δραστηριότητες που ευθυγραμμίζονται με τους στόχους, διασφαλίζοντας ότι οι μαθητές εφαρμόζουν τη μάθηση που έχουν μάθει πριν από την τάξη κατά τη διάρκεια των συνεργατικών συνεδριών μέσα στην τάξη.</a:t>
          </a:r>
          <a:endParaRPr lang="en-BE" sz="1800" kern="1200"/>
        </a:p>
      </dsp:txBody>
      <dsp:txXfrm>
        <a:off x="0" y="2355471"/>
        <a:ext cx="15240000" cy="1380690"/>
      </dsp:txXfrm>
    </dsp:sp>
    <dsp:sp modelId="{AD0DBE7A-3D37-449B-A4E7-C58389565BDC}">
      <dsp:nvSpPr>
        <dsp:cNvPr id="0" name=""/>
        <dsp:cNvSpPr/>
      </dsp:nvSpPr>
      <dsp:spPr>
        <a:xfrm>
          <a:off x="0" y="3736161"/>
          <a:ext cx="15240000" cy="55165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a:t>Αποτελεσματική προετοιμασία πριν την τάξη</a:t>
          </a:r>
          <a:endParaRPr lang="en-BE" sz="2300" kern="1200"/>
        </a:p>
      </dsp:txBody>
      <dsp:txXfrm>
        <a:off x="26930" y="3763091"/>
        <a:ext cx="15186140" cy="497795"/>
      </dsp:txXfrm>
    </dsp:sp>
    <dsp:sp modelId="{692CEC83-EE50-4408-94C4-0361D461E80B}">
      <dsp:nvSpPr>
        <dsp:cNvPr id="0" name=""/>
        <dsp:cNvSpPr/>
      </dsp:nvSpPr>
      <dsp:spPr>
        <a:xfrm>
          <a:off x="0" y="4287816"/>
          <a:ext cx="15240000"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b="1" kern="1200"/>
            <a:t>Ενδιαφέρον περιεχόμενο πριν από την τάξη</a:t>
          </a:r>
          <a:r>
            <a:rPr lang="en-GB" sz="1800" kern="1200"/>
            <a:t>: Παρέχετε ποικίλους πόρους, όπως εκπαιδευτικά βίντεο, άρθρα, κουίζ και πρακτικούς οδηγούς που οι μαθητές πρέπει να ολοκληρώσουν πριν από τη συνεδρία στην τάξη.</a:t>
          </a:r>
          <a:endParaRPr lang="en-BE" sz="1800" kern="1200"/>
        </a:p>
        <a:p>
          <a:pPr marL="171450" lvl="1" indent="-171450" algn="l" defTabSz="800100">
            <a:lnSpc>
              <a:spcPct val="90000"/>
            </a:lnSpc>
            <a:spcBef>
              <a:spcPct val="0"/>
            </a:spcBef>
            <a:spcAft>
              <a:spcPct val="20000"/>
            </a:spcAft>
            <a:buChar char="•"/>
          </a:pPr>
          <a:r>
            <a:rPr lang="en-GB" sz="1800" b="1" kern="1200"/>
            <a:t>Μηχανισμοί λογοδοσίας</a:t>
          </a:r>
          <a:r>
            <a:rPr lang="en-GB" sz="1800" kern="1200"/>
            <a:t>: για να διασφαλιστεί ότι οι μαθητές ασχολούνται με το περιεχόμενο πριν από την τάξη, προετοιμάζοντάς τους για τις συνεργατικές δραστηριότητες.</a:t>
          </a:r>
          <a:endParaRPr lang="en-BE" sz="1800" kern="1200"/>
        </a:p>
      </dsp:txBody>
      <dsp:txXfrm>
        <a:off x="0" y="4287816"/>
        <a:ext cx="15240000" cy="11426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DCC4E-60FF-4DBE-9870-BA42E34F97E7}">
      <dsp:nvSpPr>
        <dsp:cNvPr id="0" name=""/>
        <dsp:cNvSpPr/>
      </dsp:nvSpPr>
      <dsp:spPr>
        <a:xfrm>
          <a:off x="4872" y="201901"/>
          <a:ext cx="4750257" cy="716312"/>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a:t>Διευκόλυνση κατά τη διάρκεια συνεδριών εντός της τάξης</a:t>
          </a:r>
          <a:endParaRPr lang="en-BE" sz="1900" kern="1200"/>
        </a:p>
      </dsp:txBody>
      <dsp:txXfrm>
        <a:off x="4872" y="201901"/>
        <a:ext cx="4750257" cy="716312"/>
      </dsp:txXfrm>
    </dsp:sp>
    <dsp:sp modelId="{C527E4E5-0D95-45CD-87CF-9386DB0CA770}">
      <dsp:nvSpPr>
        <dsp:cNvPr id="0" name=""/>
        <dsp:cNvSpPr/>
      </dsp:nvSpPr>
      <dsp:spPr>
        <a:xfrm>
          <a:off x="4872" y="918214"/>
          <a:ext cx="4750257" cy="4576601"/>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b="1" kern="1200" dirty="0"/>
            <a:t>Παρακολούθηση και υποστήριξη</a:t>
          </a:r>
          <a:r>
            <a:rPr lang="en-GB" sz="1900" b="0" kern="1200" dirty="0"/>
            <a:t>: Κινηθείτε στην τάξη, παρατηρήστε τις αλληλεπιδράσεις των ομάδων και παρέχετε υποστήριξη όπου χρειάζεται. Κάντε καθοδηγητικές ερωτήσεις για να βοηθήσετε τις ομάδες που έχουν κολλήσει και να ενθαρρύνετε την επίλυση προβλημάτων.</a:t>
          </a:r>
          <a:endParaRPr lang="en-BE" sz="1900" b="0" kern="1200" dirty="0"/>
        </a:p>
        <a:p>
          <a:pPr marL="171450" lvl="1" indent="-171450" algn="l" defTabSz="844550">
            <a:lnSpc>
              <a:spcPct val="90000"/>
            </a:lnSpc>
            <a:spcBef>
              <a:spcPct val="0"/>
            </a:spcBef>
            <a:spcAft>
              <a:spcPct val="15000"/>
            </a:spcAft>
            <a:buChar char="•"/>
          </a:pPr>
          <a:r>
            <a:rPr lang="en-GB" sz="1900" b="1" kern="1200" dirty="0"/>
            <a:t>Ενεργός δέσμευση</a:t>
          </a:r>
          <a:r>
            <a:rPr lang="en-GB" sz="1900" b="0" kern="1200" dirty="0"/>
            <a:t>: Ενθαρρύνετε τους μαθητές να ασχοληθούν ενεργά με τις ιδέες των συμμαθητών τους, κάνοντας ερωτήσεις, παρέχοντας εποικοδομητική ανατροφοδότηση και αξιοποιώντας ο ένας τις συνεισφορές του άλλου.</a:t>
          </a:r>
          <a:endParaRPr lang="en-BE" sz="1900" b="0" kern="1200" dirty="0"/>
        </a:p>
      </dsp:txBody>
      <dsp:txXfrm>
        <a:off x="4872" y="918214"/>
        <a:ext cx="4750257" cy="4576601"/>
      </dsp:txXfrm>
    </dsp:sp>
    <dsp:sp modelId="{E60430DE-1ABB-40B3-B212-8A28A486C175}">
      <dsp:nvSpPr>
        <dsp:cNvPr id="0" name=""/>
        <dsp:cNvSpPr/>
      </dsp:nvSpPr>
      <dsp:spPr>
        <a:xfrm>
          <a:off x="5420165" y="201901"/>
          <a:ext cx="4750257" cy="716312"/>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a:t>Αξιολόγηση και αξιολόγηση</a:t>
          </a:r>
          <a:endParaRPr lang="en-BE" sz="1900" kern="1200"/>
        </a:p>
      </dsp:txBody>
      <dsp:txXfrm>
        <a:off x="5420165" y="201901"/>
        <a:ext cx="4750257" cy="716312"/>
      </dsp:txXfrm>
    </dsp:sp>
    <dsp:sp modelId="{78B5B923-4A82-4326-886F-6A9610E0034F}">
      <dsp:nvSpPr>
        <dsp:cNvPr id="0" name=""/>
        <dsp:cNvSpPr/>
      </dsp:nvSpPr>
      <dsp:spPr>
        <a:xfrm>
          <a:off x="5420165" y="918214"/>
          <a:ext cx="4750257" cy="4576601"/>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b="1" kern="1200" dirty="0"/>
            <a:t>Διαμορφωτική αξιολόγηση</a:t>
          </a:r>
          <a:r>
            <a:rPr lang="en-GB" sz="1900" b="0" kern="1200" dirty="0"/>
            <a:t>: Χρησιμοποιήστε αξιολογήσεις από ομότιμους, παρατηρήσεις μέσα στην τάξη και ασκήσεις αναστοχασμού για να αξιολογήσετε τη συμμετοχή και τη μάθηση των μαθητών καθ' όλη τη διάρκεια της διαδικασίας.</a:t>
          </a:r>
          <a:endParaRPr lang="en-BE" sz="1900" b="0" kern="1200" dirty="0"/>
        </a:p>
        <a:p>
          <a:pPr marL="171450" lvl="1" indent="-171450" algn="l" defTabSz="844550">
            <a:lnSpc>
              <a:spcPct val="90000"/>
            </a:lnSpc>
            <a:spcBef>
              <a:spcPct val="0"/>
            </a:spcBef>
            <a:spcAft>
              <a:spcPct val="15000"/>
            </a:spcAft>
            <a:buChar char="•"/>
          </a:pPr>
          <a:r>
            <a:rPr lang="en-GB" sz="1900" b="1" kern="1200" dirty="0"/>
            <a:t>Αυτοαξιολόγηση</a:t>
          </a:r>
          <a:r>
            <a:rPr lang="en-GB" sz="1900" b="0" kern="1200" dirty="0"/>
            <a:t>: Ζητήστε από τους μαθητές να αξιολογήσουν την απόδοσή τους στην ομάδα τους και να σκεφτούν πώς μπορούν να συνεισφέρουν πιο αποτελεσματικά την επόμενη φορά.</a:t>
          </a:r>
          <a:endParaRPr lang="en-BE" sz="1900" b="0" kern="1200" dirty="0"/>
        </a:p>
      </dsp:txBody>
      <dsp:txXfrm>
        <a:off x="5420165" y="918214"/>
        <a:ext cx="4750257" cy="4576601"/>
      </dsp:txXfrm>
    </dsp:sp>
    <dsp:sp modelId="{DF7F708D-1CEA-45FE-A3D3-FF7390472D6D}">
      <dsp:nvSpPr>
        <dsp:cNvPr id="0" name=""/>
        <dsp:cNvSpPr/>
      </dsp:nvSpPr>
      <dsp:spPr>
        <a:xfrm>
          <a:off x="10835458" y="201901"/>
          <a:ext cx="4750257" cy="716312"/>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a:t>Αναστοχασμός και συνεχής βελτίωση</a:t>
          </a:r>
          <a:endParaRPr lang="en-BE" sz="1900" kern="1200"/>
        </a:p>
      </dsp:txBody>
      <dsp:txXfrm>
        <a:off x="10835458" y="201901"/>
        <a:ext cx="4750257" cy="716312"/>
      </dsp:txXfrm>
    </dsp:sp>
    <dsp:sp modelId="{BA0B88A6-02B3-4232-88DB-F3FE96D700D2}">
      <dsp:nvSpPr>
        <dsp:cNvPr id="0" name=""/>
        <dsp:cNvSpPr/>
      </dsp:nvSpPr>
      <dsp:spPr>
        <a:xfrm>
          <a:off x="10835458" y="918214"/>
          <a:ext cx="4750257" cy="4576601"/>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b="1" kern="1200" dirty="0"/>
            <a:t>Αναστοχασμός μετά τη δραστηριότητα</a:t>
          </a:r>
          <a:r>
            <a:rPr lang="en-GB" sz="1900" b="0" kern="1200" dirty="0"/>
            <a:t>: Ενθαρρύνετε τους μαθητές να προβληματιστούν σχετικά με τη μαθησιακή τους διαδικασία μετά από κάθε συνεργατική δραστηριότητα. Ζητήστε τους να σκεφτούν ερωτήσεις όπως: "Πώς συνεργάστηκε αποτελεσματικά η ομάδα μας;" ή "Τι θα μπορούσαμε να κάνουμε διαφορετικά την επόμενη φορά;".</a:t>
          </a:r>
          <a:endParaRPr lang="en-BE" sz="1900" b="0" kern="1200" dirty="0"/>
        </a:p>
        <a:p>
          <a:pPr marL="171450" lvl="1" indent="-171450" algn="l" defTabSz="844550">
            <a:lnSpc>
              <a:spcPct val="90000"/>
            </a:lnSpc>
            <a:spcBef>
              <a:spcPct val="0"/>
            </a:spcBef>
            <a:spcAft>
              <a:spcPct val="15000"/>
            </a:spcAft>
            <a:buChar char="•"/>
          </a:pPr>
          <a:r>
            <a:rPr lang="en-GB" sz="1900" b="1" kern="1200" dirty="0"/>
            <a:t>Συνεχής επανάληψη</a:t>
          </a:r>
          <a:r>
            <a:rPr lang="en-GB" sz="1900" b="0" kern="1200" dirty="0"/>
            <a:t>: Χρησιμοποιήστε την ανατροφοδότηση των μαθητών για να βελτιώσετε τις συνεργατικές δραστηριότητες. Επαναλαμβάνετε και βελτιώνετε τακτικά τα ανεστραμμένα μαθήματα, ώστε να ανταποκρίνονται καλύτερα στις ανάγκες των μαθητών σας.</a:t>
          </a:r>
          <a:endParaRPr lang="en-BE" sz="1900" b="0" kern="1200" dirty="0"/>
        </a:p>
      </dsp:txBody>
      <dsp:txXfrm>
        <a:off x="10835458" y="918214"/>
        <a:ext cx="4750257" cy="45766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BEF2B-3FF1-4F9E-905B-85F9F5F7563F}">
      <dsp:nvSpPr>
        <dsp:cNvPr id="0" name=""/>
        <dsp:cNvSpPr/>
      </dsp:nvSpPr>
      <dsp:spPr>
        <a:xfrm>
          <a:off x="0" y="163793"/>
          <a:ext cx="15590588" cy="62361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dirty="0"/>
            <a:t>Επίλυση προβλημάτων με βάση σενάρια</a:t>
          </a:r>
          <a:endParaRPr lang="en-BE" sz="2600" b="1" kern="1200" dirty="0"/>
        </a:p>
      </dsp:txBody>
      <dsp:txXfrm>
        <a:off x="30442" y="194235"/>
        <a:ext cx="15529704" cy="562726"/>
      </dsp:txXfrm>
    </dsp:sp>
    <dsp:sp modelId="{1CD0DACE-63D0-4841-88CF-F1B0F01C8456}">
      <dsp:nvSpPr>
        <dsp:cNvPr id="0" name=""/>
        <dsp:cNvSpPr/>
      </dsp:nvSpPr>
      <dsp:spPr>
        <a:xfrm>
          <a:off x="0" y="787403"/>
          <a:ext cx="15590588"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00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a:t>Δραστηριότητα: Παρουσιάστε στους μαθητές ένα σενάριο που αναπαράγει ένα πραγματικό πρόβλημα στον επαγγελματικό τους τομέα, όπως η αντιμετώπιση ενός κοινού προβλήματος με ένα υδραυλικό σύστημα. Οι ομάδες εργάζονται συνεργατικά για να επινοήσουν μια λύση.</a:t>
          </a:r>
          <a:endParaRPr lang="en-BE" sz="2000" kern="1200"/>
        </a:p>
        <a:p>
          <a:pPr marL="228600" lvl="1" indent="-228600" algn="l" defTabSz="889000">
            <a:lnSpc>
              <a:spcPct val="90000"/>
            </a:lnSpc>
            <a:spcBef>
              <a:spcPct val="0"/>
            </a:spcBef>
            <a:spcAft>
              <a:spcPct val="20000"/>
            </a:spcAft>
            <a:buChar char="•"/>
          </a:pPr>
          <a:r>
            <a:rPr lang="en-GB" sz="2000" kern="1200"/>
            <a:t>Στόχος: Ανάπτυξη κριτικής σκέψης και πρακτικών δεξιοτήτων επίλυσης προβλημάτων σε ένα σχετικό με τη βιομηχανία πλαίσιο.</a:t>
          </a:r>
          <a:endParaRPr lang="en-BE" sz="2000" kern="1200"/>
        </a:p>
      </dsp:txBody>
      <dsp:txXfrm>
        <a:off x="0" y="787403"/>
        <a:ext cx="15590588" cy="968760"/>
      </dsp:txXfrm>
    </dsp:sp>
    <dsp:sp modelId="{F8AF2C17-76BE-4C7B-B9CD-D50E62AEB098}">
      <dsp:nvSpPr>
        <dsp:cNvPr id="0" name=""/>
        <dsp:cNvSpPr/>
      </dsp:nvSpPr>
      <dsp:spPr>
        <a:xfrm>
          <a:off x="0" y="1756163"/>
          <a:ext cx="15590588" cy="62361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dirty="0"/>
            <a:t>Πρόκληση συνεργατικού σχεδιασμού</a:t>
          </a:r>
          <a:endParaRPr lang="en-BE" sz="2600" b="1" kern="1200" dirty="0"/>
        </a:p>
      </dsp:txBody>
      <dsp:txXfrm>
        <a:off x="30442" y="1786605"/>
        <a:ext cx="15529704" cy="562726"/>
      </dsp:txXfrm>
    </dsp:sp>
    <dsp:sp modelId="{4C8F2969-98B3-474D-8CCB-55E50F0EADAD}">
      <dsp:nvSpPr>
        <dsp:cNvPr id="0" name=""/>
        <dsp:cNvSpPr/>
      </dsp:nvSpPr>
      <dsp:spPr>
        <a:xfrm>
          <a:off x="0" y="2379773"/>
          <a:ext cx="15590588"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00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a:t>Δραστηριότητα: όπως μια καρέκλα για τους μαθητές ξυλουργικής ή μια συνταγή για τους μαθητές μαγειρικής. Οι ομάδες σκιαγραφούν το σχέδιο, ετοιμάζουν έναν κατάλογο υλικών και σκιαγραφούν ένα σχέδιο υλοποίησης.</a:t>
          </a:r>
          <a:endParaRPr lang="en-BE" sz="2000" kern="1200"/>
        </a:p>
        <a:p>
          <a:pPr marL="228600" lvl="1" indent="-228600" algn="l" defTabSz="889000">
            <a:lnSpc>
              <a:spcPct val="90000"/>
            </a:lnSpc>
            <a:spcBef>
              <a:spcPct val="0"/>
            </a:spcBef>
            <a:spcAft>
              <a:spcPct val="20000"/>
            </a:spcAft>
            <a:buChar char="•"/>
          </a:pPr>
          <a:r>
            <a:rPr lang="en-GB" sz="2000" kern="1200"/>
            <a:t>Στόχος: Προώθηση της δημιουργικότητας, του σχεδιασμού και των επικοινωνιακών δεξιοτήτων μέσω μιας εργασίας που σχετίζεται άμεσα με την επαγγελματική τους κατάρτιση.</a:t>
          </a:r>
          <a:endParaRPr lang="en-BE" sz="2000" kern="1200"/>
        </a:p>
      </dsp:txBody>
      <dsp:txXfrm>
        <a:off x="0" y="2379773"/>
        <a:ext cx="15590588" cy="1264770"/>
      </dsp:txXfrm>
    </dsp:sp>
    <dsp:sp modelId="{1A653039-E89F-4B77-B546-D81C3EFE2622}">
      <dsp:nvSpPr>
        <dsp:cNvPr id="0" name=""/>
        <dsp:cNvSpPr/>
      </dsp:nvSpPr>
      <dsp:spPr>
        <a:xfrm>
          <a:off x="0" y="3644543"/>
          <a:ext cx="15590588" cy="62361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dirty="0"/>
            <a:t>Ομαδικές παρουσιάσεις σχετικά με τις πρακτικές του κλάδου</a:t>
          </a:r>
          <a:endParaRPr lang="en-BE" sz="2600" b="1" kern="1200" dirty="0"/>
        </a:p>
      </dsp:txBody>
      <dsp:txXfrm>
        <a:off x="30442" y="3674985"/>
        <a:ext cx="15529704" cy="562726"/>
      </dsp:txXfrm>
    </dsp:sp>
    <dsp:sp modelId="{53637E84-8BAA-4352-B492-148AABEEDF19}">
      <dsp:nvSpPr>
        <dsp:cNvPr id="0" name=""/>
        <dsp:cNvSpPr/>
      </dsp:nvSpPr>
      <dsp:spPr>
        <a:xfrm>
          <a:off x="0" y="4268153"/>
          <a:ext cx="15590588"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00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a:t>Δραστηριότητα: "Διαδικασίες ασφαλείας στις κατασκευές" ή "Χειρισμός πελατών στη φιλοξενία". Οι ομάδες δημιουργούν μια παρουσίαση και την παρουσιάζουν στην τάξη.</a:t>
          </a:r>
          <a:endParaRPr lang="en-BE" sz="2000" kern="1200"/>
        </a:p>
        <a:p>
          <a:pPr marL="228600" lvl="1" indent="-228600" algn="l" defTabSz="889000">
            <a:lnSpc>
              <a:spcPct val="90000"/>
            </a:lnSpc>
            <a:spcBef>
              <a:spcPct val="0"/>
            </a:spcBef>
            <a:spcAft>
              <a:spcPct val="20000"/>
            </a:spcAft>
            <a:buChar char="•"/>
          </a:pPr>
          <a:r>
            <a:rPr lang="en-GB" sz="2000" kern="1200"/>
            <a:t>Στόχος: Ανάπτυξη δεξιοτήτων επικοινωνίας, έρευνας και παρουσίασης, ενώ παράλληλα οικοδομείται μια βαθύτερη κατανόηση των βασικών επαγγελματικών πρακτικών.</a:t>
          </a:r>
          <a:endParaRPr lang="en-BE" sz="2000" kern="1200"/>
        </a:p>
      </dsp:txBody>
      <dsp:txXfrm>
        <a:off x="0" y="4268153"/>
        <a:ext cx="15590588" cy="1264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49204-9642-476E-B97F-0FC12DD2F939}">
      <dsp:nvSpPr>
        <dsp:cNvPr id="0" name=""/>
        <dsp:cNvSpPr/>
      </dsp:nvSpPr>
      <dsp:spPr>
        <a:xfrm>
          <a:off x="0" y="340866"/>
          <a:ext cx="15240000" cy="50368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a:t>Δομημένη συνεργασία στην τάξη</a:t>
          </a:r>
          <a:endParaRPr lang="en-BE" sz="2100" kern="1200"/>
        </a:p>
      </dsp:txBody>
      <dsp:txXfrm>
        <a:off x="24588" y="365454"/>
        <a:ext cx="15190824" cy="454509"/>
      </dsp:txXfrm>
    </dsp:sp>
    <dsp:sp modelId="{7B2516FF-61CE-4255-9F36-24D24458672E}">
      <dsp:nvSpPr>
        <dsp:cNvPr id="0" name=""/>
        <dsp:cNvSpPr/>
      </dsp:nvSpPr>
      <dsp:spPr>
        <a:xfrm>
          <a:off x="0" y="844551"/>
          <a:ext cx="15240000"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b="1" kern="1200"/>
            <a:t>Ανάθεση ρόλων</a:t>
          </a:r>
          <a:r>
            <a:rPr lang="en-GB" sz="1600" kern="1200"/>
            <a:t>: Αναθέστε ρόλους όπως "επικεφαλής της συζήτησης", "σημειωτής" ή "συντονιστής πρακτικών εργασιών" για να βεβαιωθείτε ότι κάθε μαθητής συμμετέχει ουσιαστικά.</a:t>
          </a:r>
          <a:endParaRPr lang="en-BE" sz="1600" kern="1200"/>
        </a:p>
        <a:p>
          <a:pPr marL="171450" lvl="1" indent="-171450" algn="l" defTabSz="711200">
            <a:lnSpc>
              <a:spcPct val="90000"/>
            </a:lnSpc>
            <a:spcBef>
              <a:spcPct val="0"/>
            </a:spcBef>
            <a:spcAft>
              <a:spcPct val="20000"/>
            </a:spcAft>
            <a:buChar char="•"/>
          </a:pPr>
          <a:r>
            <a:rPr lang="en-GB" sz="1600" b="1" kern="1200"/>
            <a:t>Επικέντρωση στα χέρια</a:t>
          </a:r>
          <a:r>
            <a:rPr lang="en-GB" sz="1600" kern="1200"/>
            <a:t>: Διασφαλίστε ότι οι δραστηριότητες εντός της τάξης επικεντρώνονται στην πρακτική, πραγματική επίλυση προβλημάτων που αντικατοπτρίζουν τις πρακτικές του κλάδου. Για παράδειγμα, οι μαθητές θα μπορούσαν να συνεργαστούν για να συναρμολογήσουν και να δοκιμάσουν ένα μηχανικό εξάρτημα.</a:t>
          </a:r>
          <a:endParaRPr lang="en-BE" sz="1600" kern="1200"/>
        </a:p>
      </dsp:txBody>
      <dsp:txXfrm>
        <a:off x="0" y="844551"/>
        <a:ext cx="15240000" cy="999809"/>
      </dsp:txXfrm>
    </dsp:sp>
    <dsp:sp modelId="{853971A4-9366-4EB2-9D90-3C604157C9C1}">
      <dsp:nvSpPr>
        <dsp:cNvPr id="0" name=""/>
        <dsp:cNvSpPr/>
      </dsp:nvSpPr>
      <dsp:spPr>
        <a:xfrm>
          <a:off x="0" y="1844361"/>
          <a:ext cx="15240000" cy="50368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a:t>Αξιοποίηση εργαλείων συνεργατικής μάθησης</a:t>
          </a:r>
          <a:endParaRPr lang="en-BE" sz="2100" kern="1200"/>
        </a:p>
      </dsp:txBody>
      <dsp:txXfrm>
        <a:off x="24588" y="1868949"/>
        <a:ext cx="15190824" cy="454509"/>
      </dsp:txXfrm>
    </dsp:sp>
    <dsp:sp modelId="{231A03E5-600A-411D-A913-07A33EA04C66}">
      <dsp:nvSpPr>
        <dsp:cNvPr id="0" name=""/>
        <dsp:cNvSpPr/>
      </dsp:nvSpPr>
      <dsp:spPr>
        <a:xfrm>
          <a:off x="0" y="2348046"/>
          <a:ext cx="15240000"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b="1" kern="1200"/>
            <a:t>Εργαλεία ψηφιακής συνεργασίας</a:t>
          </a:r>
          <a:r>
            <a:rPr lang="en-GB" sz="1600" kern="1200"/>
            <a:t>: Εργαλεία όπως το Google Workspace (Έγγραφα, Διαφάνειες) και το Trello μπορούν να διευκολύνουν τη συνεργασία σε πραγματικό χρόνο, τη δημιουργία περιεχομένου και την παρακολούθηση εργασιών.</a:t>
          </a:r>
          <a:endParaRPr lang="en-BE" sz="1600" kern="1200"/>
        </a:p>
        <a:p>
          <a:pPr marL="171450" lvl="1" indent="-171450" algn="l" defTabSz="711200">
            <a:lnSpc>
              <a:spcPct val="90000"/>
            </a:lnSpc>
            <a:spcBef>
              <a:spcPct val="0"/>
            </a:spcBef>
            <a:spcAft>
              <a:spcPct val="20000"/>
            </a:spcAft>
            <a:buChar char="•"/>
          </a:pPr>
          <a:r>
            <a:rPr lang="en-GB" sz="1600" b="1" kern="1200"/>
            <a:t>Οπτικά και διαδραστικά εργαλεία</a:t>
          </a:r>
          <a:r>
            <a:rPr lang="en-GB" sz="1600" kern="1200"/>
            <a:t>: Χρησιμοποιήστε εργαλεία όπως το Padlet ή το Miro για καταιγισμό ιδεών, οπτική χαρτογράφηση και συνεργατική δημιουργία διαγραμμάτων.</a:t>
          </a:r>
          <a:endParaRPr lang="en-BE" sz="1600" kern="1200"/>
        </a:p>
        <a:p>
          <a:pPr marL="171450" lvl="1" indent="-171450" algn="l" defTabSz="711200">
            <a:lnSpc>
              <a:spcPct val="90000"/>
            </a:lnSpc>
            <a:spcBef>
              <a:spcPct val="0"/>
            </a:spcBef>
            <a:spcAft>
              <a:spcPct val="20000"/>
            </a:spcAft>
            <a:buChar char="•"/>
          </a:pPr>
          <a:r>
            <a:rPr lang="en-GB" sz="1600" b="1" kern="1200"/>
            <a:t>Διαδικτυακές πλατφόρμες μάθησης</a:t>
          </a:r>
          <a:r>
            <a:rPr lang="en-GB" sz="1600" kern="1200"/>
            <a:t>: Πλατφόρμες όπως το Moodle ή το Microsoft Teams μπορούν να χρησιμοποιηθούν για τη φιλοξενία πόρων, τη διαχείριση εργασιών και τη διευκόλυνση συζητήσεων.</a:t>
          </a:r>
          <a:endParaRPr lang="en-BE" sz="1600" kern="1200"/>
        </a:p>
      </dsp:txBody>
      <dsp:txXfrm>
        <a:off x="0" y="2348046"/>
        <a:ext cx="15240000" cy="1521450"/>
      </dsp:txXfrm>
    </dsp:sp>
    <dsp:sp modelId="{1EBBA07B-2992-4704-A628-6AC739E7E018}">
      <dsp:nvSpPr>
        <dsp:cNvPr id="0" name=""/>
        <dsp:cNvSpPr/>
      </dsp:nvSpPr>
      <dsp:spPr>
        <a:xfrm>
          <a:off x="0" y="3869496"/>
          <a:ext cx="15240000" cy="50368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a:t>Σκαλωσιά συνεργατικών δραστηριοτήτων</a:t>
          </a:r>
          <a:endParaRPr lang="en-BE" sz="2100" kern="1200"/>
        </a:p>
      </dsp:txBody>
      <dsp:txXfrm>
        <a:off x="24588" y="3894084"/>
        <a:ext cx="15190824" cy="454509"/>
      </dsp:txXfrm>
    </dsp:sp>
    <dsp:sp modelId="{C0EBC5DD-E76F-4E4E-A3E8-7213DE730D4F}">
      <dsp:nvSpPr>
        <dsp:cNvPr id="0" name=""/>
        <dsp:cNvSpPr/>
      </dsp:nvSpPr>
      <dsp:spPr>
        <a:xfrm>
          <a:off x="0" y="4373181"/>
          <a:ext cx="152400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b="1" kern="1200"/>
            <a:t>Παροχή υποστηρικτικών πόρων</a:t>
          </a:r>
          <a:r>
            <a:rPr lang="en-GB" sz="1600" kern="1200"/>
            <a:t>: Προσφέρετε πρότυπα, οδηγούς και λίστες ελέγχου για να βοηθήσετε τους μαθητές να πλοηγηθούν στις συνεργατικές δραστηριότητες.</a:t>
          </a:r>
          <a:endParaRPr lang="en-BE" sz="1600" kern="1200"/>
        </a:p>
        <a:p>
          <a:pPr marL="171450" lvl="1" indent="-171450" algn="l" defTabSz="711200">
            <a:lnSpc>
              <a:spcPct val="90000"/>
            </a:lnSpc>
            <a:spcBef>
              <a:spcPct val="0"/>
            </a:spcBef>
            <a:spcAft>
              <a:spcPct val="20000"/>
            </a:spcAft>
            <a:buChar char="•"/>
          </a:pPr>
          <a:r>
            <a:rPr lang="en-GB" sz="1600" b="1" kern="1200"/>
            <a:t>Ορίστε ορόσημα</a:t>
          </a:r>
          <a:r>
            <a:rPr lang="en-GB" sz="1600" kern="1200"/>
            <a:t>: Καθορίστε σαφή ορόσημα για τα ομαδικά έργα, ώστε να διατηρείτε την πρόοδο και να εντοπίζετε τις προκλήσεις έγκαιρα.</a:t>
          </a:r>
          <a:endParaRPr lang="en-BE" sz="1600" kern="1200"/>
        </a:p>
        <a:p>
          <a:pPr marL="171450" lvl="1" indent="-171450" algn="l" defTabSz="711200">
            <a:lnSpc>
              <a:spcPct val="90000"/>
            </a:lnSpc>
            <a:spcBef>
              <a:spcPct val="0"/>
            </a:spcBef>
            <a:spcAft>
              <a:spcPct val="20000"/>
            </a:spcAft>
            <a:buChar char="•"/>
          </a:pPr>
          <a:r>
            <a:rPr lang="en-GB" sz="1600" b="1" kern="1200"/>
            <a:t>Ευκαιρίες ανατροφοδότησης</a:t>
          </a:r>
          <a:r>
            <a:rPr lang="en-GB" sz="1600" kern="1200"/>
            <a:t>: Ενσωματώστε πολλαπλές ευκαιρίες για διαμορφωτική ανατροφοδότηση τόσο από τους συμμαθητές όσο και από τους εκπαιδευτές.</a:t>
          </a:r>
          <a:endParaRPr lang="en-BE" sz="1600" kern="1200"/>
        </a:p>
      </dsp:txBody>
      <dsp:txXfrm>
        <a:off x="0" y="4373181"/>
        <a:ext cx="15240000" cy="825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2A451-ADA1-4C86-889D-3FF56B614300}">
      <dsp:nvSpPr>
        <dsp:cNvPr id="0" name=""/>
        <dsp:cNvSpPr/>
      </dsp:nvSpPr>
      <dsp:spPr>
        <a:xfrm>
          <a:off x="0" y="35550"/>
          <a:ext cx="10083274" cy="23376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Η υιοθέτηση διεπιστημονικών έργων στο πλαίσιο της ανεστραμμένης τάξης ανοίγει δρόμους για ολιστική εκπαίδευση, υπερβαίνοντας τα παραδοσιακά όρια των γνωστικών αντικειμένων για να προωθήσει τις δεξιότητες και τη συνεργασία στον πραγματικό κόσμο. </a:t>
          </a:r>
          <a:endParaRPr lang="en-BE" sz="2700" kern="1200"/>
        </a:p>
      </dsp:txBody>
      <dsp:txXfrm>
        <a:off x="114115" y="149665"/>
        <a:ext cx="9855044" cy="2109430"/>
      </dsp:txXfrm>
    </dsp:sp>
    <dsp:sp modelId="{E9B2E1D8-B1FE-44A2-ACE5-80B9E0D32E41}">
      <dsp:nvSpPr>
        <dsp:cNvPr id="0" name=""/>
        <dsp:cNvSpPr/>
      </dsp:nvSpPr>
      <dsp:spPr>
        <a:xfrm>
          <a:off x="0" y="2373211"/>
          <a:ext cx="10083274"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14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Ενσωματώνοντας έννοιες από διάφορα πεδία, οι φοιτητές συμμετέχουν σε ολοκληρωμένα έργα που μιμούνται τη διασυνδεδεμένη φύση της γνώσης στον επαγγελματικό κόσμο. </a:t>
          </a:r>
          <a:endParaRPr lang="en-BE" sz="2100" kern="1200"/>
        </a:p>
        <a:p>
          <a:pPr marL="228600" lvl="1" indent="-228600" algn="l" defTabSz="933450">
            <a:lnSpc>
              <a:spcPct val="90000"/>
            </a:lnSpc>
            <a:spcBef>
              <a:spcPct val="0"/>
            </a:spcBef>
            <a:spcAft>
              <a:spcPct val="20000"/>
            </a:spcAft>
            <a:buChar char="•"/>
          </a:pPr>
          <a:r>
            <a:rPr lang="en-GB" sz="2100" kern="1200"/>
            <a:t>Αυτή η προσέγγιση ενθαρρύνει την ομαδική εργασία, καθώς οι φοιτητές με διαφορετικό ακαδημαϊκό υπόβαθρο φέρνουν στο τραπέζι μοναδικές προοπτικές και τεχνογνωσία. </a:t>
          </a:r>
          <a:endParaRPr lang="en-BE" sz="2100" kern="1200"/>
        </a:p>
        <a:p>
          <a:pPr marL="228600" lvl="1" indent="-228600" algn="l" defTabSz="933450">
            <a:lnSpc>
              <a:spcPct val="90000"/>
            </a:lnSpc>
            <a:spcBef>
              <a:spcPct val="0"/>
            </a:spcBef>
            <a:spcAft>
              <a:spcPct val="20000"/>
            </a:spcAft>
            <a:buChar char="•"/>
          </a:pPr>
          <a:r>
            <a:rPr lang="en-GB" sz="2100" kern="1200"/>
            <a:t>Τα έργα μπορεί να περιλαμβάνουν το σχεδιασμό ενός βιώσιμου κοινοτικού κήπου (συνδυάζοντας τη βιολογία, την περιβαλλοντική επιστήμη και τον αστικό σχεδιασμό) ή την ανάπτυξη ενός επιχειρηματικού σχεδίου για μια νεοφυή επιχείρηση (συνδυάζοντας την οικονομία, την τεχνολογία και τις δημιουργικές τέχνες). </a:t>
          </a:r>
          <a:endParaRPr lang="en-BE" sz="2100" kern="1200"/>
        </a:p>
      </dsp:txBody>
      <dsp:txXfrm>
        <a:off x="0" y="2373211"/>
        <a:ext cx="10083274" cy="3129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0D1AF-8E5C-48A2-884F-B3CE917DF400}">
      <dsp:nvSpPr>
        <dsp:cNvPr id="0" name=""/>
        <dsp:cNvSpPr/>
      </dsp:nvSpPr>
      <dsp:spPr>
        <a:xfrm>
          <a:off x="0" y="74650"/>
          <a:ext cx="13411200" cy="16497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Στο σχεδιασμό της ανεστραμμένης τάξης, η υιοθέτηση βιώσιμων πρακτικών περιλαμβάνει την προσεκτική επιλογή ψηφιακών εργαλείων και πόρων για την ελαχιστοποίηση των περιβαλλοντικών επιπτώσεων. </a:t>
          </a:r>
          <a:endParaRPr lang="en-BE" sz="3000" kern="1200"/>
        </a:p>
      </dsp:txBody>
      <dsp:txXfrm>
        <a:off x="80532" y="155182"/>
        <a:ext cx="13250136" cy="1488636"/>
      </dsp:txXfrm>
    </dsp:sp>
    <dsp:sp modelId="{BFC7225D-6960-4CD7-8975-A29E25A75934}">
      <dsp:nvSpPr>
        <dsp:cNvPr id="0" name=""/>
        <dsp:cNvSpPr/>
      </dsp:nvSpPr>
      <dsp:spPr>
        <a:xfrm>
          <a:off x="0" y="1724350"/>
          <a:ext cx="13411200"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580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dirty="0" err="1"/>
            <a:t>Αυτό</a:t>
          </a:r>
          <a:r>
            <a:rPr lang="en-GB" sz="2300" kern="1200" dirty="0"/>
            <a:t> </a:t>
          </a:r>
          <a:r>
            <a:rPr lang="en-GB" sz="2300" kern="1200" dirty="0" err="1"/>
            <a:t>συνε</a:t>
          </a:r>
          <a:r>
            <a:rPr lang="en-GB" sz="2300" kern="1200" dirty="0"/>
            <a:t>πάγεται τη χρήση ενεργειακά αποδοτικών τεχνολογιών, την προώθηση υλικών χωρίς χαρτί και την ενθάρρυνση της επαναχρησιμοποίησης και του διαμοιρασμού ψηφιακού περιεχομένου. </a:t>
          </a:r>
          <a:endParaRPr lang="en-BE" sz="2300" kern="1200" dirty="0"/>
        </a:p>
        <a:p>
          <a:pPr marL="228600" lvl="1" indent="-228600" algn="l" defTabSz="1022350">
            <a:lnSpc>
              <a:spcPct val="90000"/>
            </a:lnSpc>
            <a:spcBef>
              <a:spcPct val="0"/>
            </a:spcBef>
            <a:spcAft>
              <a:spcPct val="20000"/>
            </a:spcAft>
            <a:buChar char="•"/>
          </a:pPr>
          <a:r>
            <a:rPr lang="en-GB" sz="2300" kern="1200"/>
            <a:t>Οι εκπαιδευτικοί μπορούν να προωθήσουν την περιβαλλοντική ευαισθητοποίηση των μαθητών με την ενσωμάτωση φιλικών προς το περιβάλλον θεμάτων στο πρόγραμμα σπουδών και την ανάδειξη της σημασίας της βιωσιμότητας στον ψηφιακό γραμματισμό. </a:t>
          </a:r>
          <a:endParaRPr lang="en-BE" sz="2300" kern="1200"/>
        </a:p>
        <a:p>
          <a:pPr marL="228600" lvl="1" indent="-228600" algn="l" defTabSz="1022350">
            <a:lnSpc>
              <a:spcPct val="90000"/>
            </a:lnSpc>
            <a:spcBef>
              <a:spcPct val="0"/>
            </a:spcBef>
            <a:spcAft>
              <a:spcPct val="20000"/>
            </a:spcAft>
            <a:buChar char="•"/>
          </a:pPr>
          <a:r>
            <a:rPr lang="en-GB" sz="2300" kern="1200"/>
            <a:t>Με τη μοντελοποίηση και την υποστήριξη της υπεύθυνης κατανάλωσης των ψηφιακών πόρων, οι ανεστραμμένες τάξεις μπορούν να συμβάλουν σε ευρύτερους στόχους περιβαλλοντικής βιωσιμότητας, προετοιμάζοντας τους μαθητές να γίνουν συνειδητοί ψηφιακοί πολίτες.</a:t>
          </a:r>
          <a:endParaRPr lang="en-BE" sz="2300" kern="1200"/>
        </a:p>
      </dsp:txBody>
      <dsp:txXfrm>
        <a:off x="0" y="1724350"/>
        <a:ext cx="13411200" cy="2794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5B0E9-E728-4CEB-AAF1-173998F9C7D5}">
      <dsp:nvSpPr>
        <dsp:cNvPr id="0" name=""/>
        <dsp:cNvSpPr/>
      </dsp:nvSpPr>
      <dsp:spPr>
        <a:xfrm>
          <a:off x="0" y="4922"/>
          <a:ext cx="8686800" cy="264805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Η ενσωμάτωση της εμπλοκής της κοινότητας με τις δραστηριότητες της ανεστραμμένης τάξης προάγει ένα μαθησιακό περιβάλλον που εκτείνεται πέρα από τις ακαδημαϊκές γνώσεις, επηρεάζοντας άμεσα την κοινωνική ευημερία. </a:t>
          </a:r>
          <a:endParaRPr lang="en-BE" sz="3200" kern="1200" dirty="0"/>
        </a:p>
      </dsp:txBody>
      <dsp:txXfrm>
        <a:off x="129267" y="134189"/>
        <a:ext cx="8428266" cy="2389521"/>
      </dsp:txXfrm>
    </dsp:sp>
    <dsp:sp modelId="{F3AEDA59-AE13-4425-A644-EC88EBDDFB8F}">
      <dsp:nvSpPr>
        <dsp:cNvPr id="0" name=""/>
        <dsp:cNvSpPr/>
      </dsp:nvSpPr>
      <dsp:spPr>
        <a:xfrm>
          <a:off x="0" y="2652978"/>
          <a:ext cx="8686800" cy="381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kern="1200"/>
            <a:t>Οι στρατηγικές περιλαμβάνουν συνεργασίες με τοπικούς οργανισμούς για έργα μάθησης υπηρεσιών, όπου οι μαθητές εφαρμόζουν τις έννοιες του μαθήματος για την αντιμετώπιση κοινοτικών ζητημάτων. </a:t>
          </a:r>
          <a:endParaRPr lang="en-BE" sz="2400" kern="1200"/>
        </a:p>
        <a:p>
          <a:pPr marL="228600" lvl="1" indent="-228600" algn="l" defTabSz="1066800">
            <a:lnSpc>
              <a:spcPct val="90000"/>
            </a:lnSpc>
            <a:spcBef>
              <a:spcPct val="0"/>
            </a:spcBef>
            <a:spcAft>
              <a:spcPct val="20000"/>
            </a:spcAft>
            <a:buChar char="•"/>
          </a:pPr>
          <a:r>
            <a:rPr lang="en-GB" sz="2400" kern="1200"/>
            <a:t>Η ενθάρρυνση των μαθητών να ηγηθούν πρωτοβουλιών με βάση τα θέματα του μαθήματος προάγει την ενεργό μάθηση και την υπευθυνότητα των πολιτών. </a:t>
          </a:r>
          <a:endParaRPr lang="en-BE" sz="2400" kern="1200"/>
        </a:p>
        <a:p>
          <a:pPr marL="228600" lvl="1" indent="-228600" algn="l" defTabSz="1066800">
            <a:lnSpc>
              <a:spcPct val="90000"/>
            </a:lnSpc>
            <a:spcBef>
              <a:spcPct val="0"/>
            </a:spcBef>
            <a:spcAft>
              <a:spcPct val="20000"/>
            </a:spcAft>
            <a:buChar char="•"/>
          </a:pPr>
          <a:r>
            <a:rPr lang="en-GB" sz="2400" kern="1200"/>
            <a:t>Επιπλέον, η αξιοποίηση των εμπειρογνωμόνων της κοινότητας ως μέρος του ανεστραμμένου περιεχομένου παρέχει πραγματικές προοπτικές, εμπλουτίζοντας τη μαθησιακή εμπειρία. </a:t>
          </a:r>
          <a:endParaRPr lang="en-BE" sz="2400" kern="1200"/>
        </a:p>
      </dsp:txBody>
      <dsp:txXfrm>
        <a:off x="0" y="2652978"/>
        <a:ext cx="8686800" cy="38115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ABB76-7F8E-4AE9-B493-169C965FEA18}">
      <dsp:nvSpPr>
        <dsp:cNvPr id="0" name=""/>
        <dsp:cNvSpPr/>
      </dsp:nvSpPr>
      <dsp:spPr>
        <a:xfrm>
          <a:off x="0" y="74650"/>
          <a:ext cx="15869894" cy="16497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err="1"/>
            <a:t>Γι</a:t>
          </a:r>
          <a:r>
            <a:rPr lang="en-GB" sz="3000" kern="1200" dirty="0"/>
            <a:t>α τη συνεχή βελτίωση των πρακτικών της ανεστραμμένης τάξης, οι εκπαιδευτικοί θα πρέπει να υιοθετήσουν μια συστηματική διαδικασία αξιολόγησης χρησιμοποιώντας τόσο ποσοτικές όσο και ποιοτικές μετρήσεις. </a:t>
          </a:r>
          <a:endParaRPr lang="en-BE" sz="3000" kern="1200" dirty="0"/>
        </a:p>
      </dsp:txBody>
      <dsp:txXfrm>
        <a:off x="80532" y="155182"/>
        <a:ext cx="15708830" cy="1488636"/>
      </dsp:txXfrm>
    </dsp:sp>
    <dsp:sp modelId="{7FD548F1-3066-400F-A171-CB643DD4D277}">
      <dsp:nvSpPr>
        <dsp:cNvPr id="0" name=""/>
        <dsp:cNvSpPr/>
      </dsp:nvSpPr>
      <dsp:spPr>
        <a:xfrm>
          <a:off x="0" y="1724350"/>
          <a:ext cx="15869894"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386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a:t>Αυτό περιλαμβάνει την ανάλυση των δεδομένων επιδόσεων των μαθητών, την ανάλυση της δέσμευσης και την ανατροφοδότηση μέσω ερευνών, ομάδων εστίασης και ατομικών συνεντεύξεων. </a:t>
          </a:r>
          <a:endParaRPr lang="en-BE" sz="2300" kern="1200"/>
        </a:p>
        <a:p>
          <a:pPr marL="228600" lvl="1" indent="-228600" algn="l" defTabSz="1022350">
            <a:lnSpc>
              <a:spcPct val="90000"/>
            </a:lnSpc>
            <a:spcBef>
              <a:spcPct val="0"/>
            </a:spcBef>
            <a:spcAft>
              <a:spcPct val="20000"/>
            </a:spcAft>
            <a:buChar char="•"/>
          </a:pPr>
          <a:r>
            <a:rPr lang="en-GB" sz="2300" kern="1200"/>
            <a:t>Η ανατροφοδότηση των ενδιαφερόμενων μερών, συμπεριλαμβανομένων των μαθητών, των γονέων και του διδακτικού προσωπικού, είναι ζωτικής σημασίας για τον εντοπισμό των δυνατών σημείων και των τομέων που χρήζουν βελτίωσης. </a:t>
          </a:r>
          <a:endParaRPr lang="en-BE" sz="2300" kern="1200"/>
        </a:p>
        <a:p>
          <a:pPr marL="228600" lvl="1" indent="-228600" algn="l" defTabSz="1022350">
            <a:lnSpc>
              <a:spcPct val="90000"/>
            </a:lnSpc>
            <a:spcBef>
              <a:spcPct val="0"/>
            </a:spcBef>
            <a:spcAft>
              <a:spcPct val="20000"/>
            </a:spcAft>
            <a:buChar char="•"/>
          </a:pPr>
          <a:r>
            <a:rPr lang="en-GB" sz="2300" kern="1200"/>
            <a:t>Η εφαρμογή ενός κύκλου αναστοχαστικής πρακτικής -σχεδιασμός, δράση, παρατήρηση, αναστοχασμός- επιτρέπει στους εκπαιδευτικούς να κάνουν ενημερωμένες προσαρμογές στις στρατηγικές διδασκαλίας, στην παράδοση περιεχομένου και στη χρήση της τεχνολογίας, διασφαλίζοντας ότι οι μεθοδολογίες της ανεστραμμένης τάξης παραμένουν αποτελεσματικές, ευέλικτες και ευθυγραμμισμένες με τους εκπαιδευτικούς στόχους.</a:t>
          </a:r>
          <a:endParaRPr lang="en-BE" sz="2300" kern="1200"/>
        </a:p>
      </dsp:txBody>
      <dsp:txXfrm>
        <a:off x="0" y="1724350"/>
        <a:ext cx="15869894" cy="2794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B5F6E-5446-483D-9BE3-C6167D2F1012}">
      <dsp:nvSpPr>
        <dsp:cNvPr id="0" name=""/>
        <dsp:cNvSpPr/>
      </dsp:nvSpPr>
      <dsp:spPr>
        <a:xfrm>
          <a:off x="825782" y="0"/>
          <a:ext cx="9358869" cy="1456079"/>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96B42-E36E-42E8-B3A2-A0142C88EE77}">
      <dsp:nvSpPr>
        <dsp:cNvPr id="0" name=""/>
        <dsp:cNvSpPr/>
      </dsp:nvSpPr>
      <dsp:spPr>
        <a:xfrm>
          <a:off x="3763"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Σχέδιο</a:t>
          </a:r>
          <a:endParaRPr lang="en-BE" sz="2400" b="1" kern="1200"/>
        </a:p>
      </dsp:txBody>
      <dsp:txXfrm>
        <a:off x="32195" y="465255"/>
        <a:ext cx="2388226" cy="525567"/>
      </dsp:txXfrm>
    </dsp:sp>
    <dsp:sp modelId="{A5D63C9E-6D31-4D7F-8CF3-C66F8BA686DB}">
      <dsp:nvSpPr>
        <dsp:cNvPr id="0" name=""/>
        <dsp:cNvSpPr/>
      </dsp:nvSpPr>
      <dsp:spPr>
        <a:xfrm>
          <a:off x="2856369"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Πράξη</a:t>
          </a:r>
          <a:endParaRPr lang="en-BE" sz="2400" b="1" kern="1200"/>
        </a:p>
      </dsp:txBody>
      <dsp:txXfrm>
        <a:off x="2884801" y="465255"/>
        <a:ext cx="2388226" cy="525567"/>
      </dsp:txXfrm>
    </dsp:sp>
    <dsp:sp modelId="{AF4444FF-8027-4B40-8EF7-F30CB6FA6E6D}">
      <dsp:nvSpPr>
        <dsp:cNvPr id="0" name=""/>
        <dsp:cNvSpPr/>
      </dsp:nvSpPr>
      <dsp:spPr>
        <a:xfrm>
          <a:off x="5708975"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Παρατηρήστε το</a:t>
          </a:r>
          <a:endParaRPr lang="en-BE" sz="2400" b="1" kern="1200"/>
        </a:p>
      </dsp:txBody>
      <dsp:txXfrm>
        <a:off x="5737407" y="465255"/>
        <a:ext cx="2388226" cy="525567"/>
      </dsp:txXfrm>
    </dsp:sp>
    <dsp:sp modelId="{EAEB459D-B2A0-4E1A-B410-FD63F6986E0D}">
      <dsp:nvSpPr>
        <dsp:cNvPr id="0" name=""/>
        <dsp:cNvSpPr/>
      </dsp:nvSpPr>
      <dsp:spPr>
        <a:xfrm>
          <a:off x="8561580"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Reflect</a:t>
          </a:r>
          <a:endParaRPr lang="en-BE" sz="2400" b="1" kern="1200"/>
        </a:p>
      </dsp:txBody>
      <dsp:txXfrm>
        <a:off x="8590012" y="465255"/>
        <a:ext cx="2388226" cy="5255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A3CBA-809F-44EE-BAAA-E6B21B9871BA}">
      <dsp:nvSpPr>
        <dsp:cNvPr id="0" name=""/>
        <dsp:cNvSpPr/>
      </dsp:nvSpPr>
      <dsp:spPr>
        <a:xfrm>
          <a:off x="0" y="474738"/>
          <a:ext cx="8652500" cy="14274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Κα</a:t>
          </a:r>
          <a:r>
            <a:rPr lang="en-GB" sz="2000" kern="1200" dirty="0" err="1"/>
            <a:t>θώς</a:t>
          </a:r>
          <a:r>
            <a:rPr lang="en-GB" sz="2000" kern="1200" dirty="0"/>
            <a:t> </a:t>
          </a:r>
          <a:r>
            <a:rPr lang="en-GB" sz="2000" kern="1200" dirty="0" err="1"/>
            <a:t>εξελίσσετ</a:t>
          </a:r>
          <a:r>
            <a:rPr lang="en-GB" sz="2000" kern="1200" dirty="0"/>
            <a:t>αι η αν</a:t>
          </a:r>
          <a:r>
            <a:rPr lang="el-GR" sz="2000" kern="1200" dirty="0" err="1"/>
            <a:t>εστραμμέν</a:t>
          </a:r>
          <a:r>
            <a:rPr lang="en-GB" sz="2000" kern="1200" dirty="0"/>
            <a:t>η </a:t>
          </a:r>
          <a:r>
            <a:rPr lang="en-GB" sz="2000" kern="1200" dirty="0" err="1"/>
            <a:t>μάθηση</a:t>
          </a:r>
          <a:r>
            <a:rPr lang="en-GB" sz="2000" kern="1200" dirty="0"/>
            <a:t>, </a:t>
          </a:r>
          <a:r>
            <a:rPr lang="en-GB" sz="2000" kern="1200" dirty="0" err="1"/>
            <a:t>οι</a:t>
          </a:r>
          <a:r>
            <a:rPr lang="en-GB" sz="2000" kern="1200" dirty="0"/>
            <a:t> </a:t>
          </a:r>
          <a:r>
            <a:rPr lang="en-GB" sz="2000" kern="1200" dirty="0" err="1"/>
            <a:t>εκ</a:t>
          </a:r>
          <a:r>
            <a:rPr lang="en-GB" sz="2000" kern="1200" dirty="0"/>
            <a:t>παιδευτικοί μπορούν να αναμένουν καινοτομίες σε τεχνολογίες προσαρμοστικής μάθησης, επαυξημένης και εικονικής πραγματικότητας (AR/VR) για καθηλωτικές μαθησιακές εμπειρίες και εξατομικευμένες μαθησιακές διαδρομές με βάση την τεχνητή νοημοσύνη. </a:t>
          </a:r>
          <a:endParaRPr lang="en-BE" sz="2000" kern="1200" dirty="0"/>
        </a:p>
      </dsp:txBody>
      <dsp:txXfrm>
        <a:off x="69680" y="544418"/>
        <a:ext cx="8513140" cy="1288040"/>
      </dsp:txXfrm>
    </dsp:sp>
    <dsp:sp modelId="{CD535EF2-899E-4FF0-B17D-86F474462437}">
      <dsp:nvSpPr>
        <dsp:cNvPr id="0" name=""/>
        <dsp:cNvSpPr/>
      </dsp:nvSpPr>
      <dsp:spPr>
        <a:xfrm>
          <a:off x="0" y="1959738"/>
          <a:ext cx="8652500" cy="14274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Η ενσωμάτωση πλατφορμών παγκόσμιας συνεργασίας θα ενισχύσει περαιτέρω τις ευκαιρίες διαπολιτισμικής μάθησης. </a:t>
          </a:r>
          <a:endParaRPr lang="en-BE" sz="2000" kern="1200"/>
        </a:p>
      </dsp:txBody>
      <dsp:txXfrm>
        <a:off x="69680" y="2029418"/>
        <a:ext cx="8513140" cy="1288040"/>
      </dsp:txXfrm>
    </dsp:sp>
    <dsp:sp modelId="{9D6B9C78-D220-425D-8E65-BD098699D580}">
      <dsp:nvSpPr>
        <dsp:cNvPr id="0" name=""/>
        <dsp:cNvSpPr/>
      </dsp:nvSpPr>
      <dsp:spPr>
        <a:xfrm>
          <a:off x="0" y="3444738"/>
          <a:ext cx="8652500" cy="14274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Επιπλέον, η ανάπτυξη της αλυσίδας μπλοκ για ασφαλή, διαφανή εκπαιδευτικά αρχεία και πιστοποιήσεις προσφέρει νέες δυνατότητες στην αναγνώριση και μεταφορά μαθησιακών επιτευγμάτων. </a:t>
          </a:r>
          <a:endParaRPr lang="en-BE" sz="2000" kern="1200"/>
        </a:p>
      </dsp:txBody>
      <dsp:txXfrm>
        <a:off x="69680" y="3514418"/>
        <a:ext cx="8513140" cy="1288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A0FDE-BD87-4FEE-A61D-5870234242B8}">
      <dsp:nvSpPr>
        <dsp:cNvPr id="0" name=""/>
        <dsp:cNvSpPr/>
      </dsp:nvSpPr>
      <dsp:spPr>
        <a:xfrm>
          <a:off x="76" y="92538"/>
          <a:ext cx="7285250" cy="873496"/>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a:t>Σχεδιασμός του συνεργατικού μαθήματος με ανατροπή της διδασκαλίας</a:t>
          </a:r>
          <a:endParaRPr lang="en-BE" sz="2300" kern="1200"/>
        </a:p>
      </dsp:txBody>
      <dsp:txXfrm>
        <a:off x="76" y="92538"/>
        <a:ext cx="7285250" cy="873496"/>
      </dsp:txXfrm>
    </dsp:sp>
    <dsp:sp modelId="{5CD0F494-CFEE-4518-9277-CF1B3C2C35F9}">
      <dsp:nvSpPr>
        <dsp:cNvPr id="0" name=""/>
        <dsp:cNvSpPr/>
      </dsp:nvSpPr>
      <dsp:spPr>
        <a:xfrm>
          <a:off x="76" y="966035"/>
          <a:ext cx="7285250" cy="3894640"/>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b="1" kern="1200" dirty="0"/>
            <a:t>Σχεδιάστε το περιεχόμενο πριν από την τάξη: </a:t>
          </a:r>
          <a:r>
            <a:rPr lang="en-GB" sz="2300" b="0" kern="1200" dirty="0"/>
            <a:t>Επιλέξτε ενδιαφέρουσες και ποικίλες πηγές που παρέχουν θεμελιώδεις γνώσεις που χρειάζονται οι μαθητές. Βεβαιωθείτε ότι το περιεχόμενο είναι προσβάσιμο και συνδέεται με πρακτικές εφαρμογές στην τάξη.</a:t>
          </a:r>
          <a:endParaRPr lang="en-BE" sz="2300" b="0" kern="1200" dirty="0"/>
        </a:p>
        <a:p>
          <a:pPr marL="228600" lvl="1" indent="-228600" algn="l" defTabSz="1022350">
            <a:lnSpc>
              <a:spcPct val="90000"/>
            </a:lnSpc>
            <a:spcBef>
              <a:spcPct val="0"/>
            </a:spcBef>
            <a:spcAft>
              <a:spcPct val="15000"/>
            </a:spcAft>
            <a:buChar char="•"/>
          </a:pPr>
          <a:r>
            <a:rPr lang="en-GB" sz="2300" b="1" kern="1200" dirty="0"/>
            <a:t>Δημιουργήστε δραστηριότητες πραγματικού κόσμου</a:t>
          </a:r>
          <a:r>
            <a:rPr lang="en-GB" sz="2300" b="0" kern="1200" dirty="0"/>
            <a:t>: όπως η επισκευή ενός εξοπλισμού ή η αντιμετώπιση ενός προβλήματος.</a:t>
          </a:r>
          <a:endParaRPr lang="en-BE" sz="2300" b="0" kern="1200" dirty="0"/>
        </a:p>
      </dsp:txBody>
      <dsp:txXfrm>
        <a:off x="76" y="966035"/>
        <a:ext cx="7285250" cy="3894640"/>
      </dsp:txXfrm>
    </dsp:sp>
    <dsp:sp modelId="{84285FD2-E761-4F28-BF51-5A84D1B20ED7}">
      <dsp:nvSpPr>
        <dsp:cNvPr id="0" name=""/>
        <dsp:cNvSpPr/>
      </dsp:nvSpPr>
      <dsp:spPr>
        <a:xfrm>
          <a:off x="8305261" y="92538"/>
          <a:ext cx="7285250" cy="873496"/>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a:t>Διαχείριση της δυναμικής της ομάδας</a:t>
          </a:r>
          <a:endParaRPr lang="en-BE" sz="2300" kern="1200"/>
        </a:p>
      </dsp:txBody>
      <dsp:txXfrm>
        <a:off x="8305261" y="92538"/>
        <a:ext cx="7285250" cy="873496"/>
      </dsp:txXfrm>
    </dsp:sp>
    <dsp:sp modelId="{B14C0DFF-F8FA-43BD-88F4-9A53147A4EB8}">
      <dsp:nvSpPr>
        <dsp:cNvPr id="0" name=""/>
        <dsp:cNvSpPr/>
      </dsp:nvSpPr>
      <dsp:spPr>
        <a:xfrm>
          <a:off x="8305261" y="966035"/>
          <a:ext cx="7285250" cy="3894640"/>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b="1" kern="1200" dirty="0"/>
            <a:t>Δημιουργία ομάδων</a:t>
          </a:r>
          <a:r>
            <a:rPr lang="en-GB" sz="2300" b="0" kern="1200" dirty="0"/>
            <a:t>: Σχηματίστε ομάδες μεικτών ικανοτήτων για να ενθαρρύνετε τη μάθηση από ομοτίμους. Βεβαιωθείτε ότι τα μέλη της ομάδας εναλλάσσουν ρόλους σε διάφορες δραστηριότητες, δίνοντας σε κάθε μαθητή την ευκαιρία να αναπτύξει ένα ευρύ φάσμα δεξιοτήτων.</a:t>
          </a:r>
          <a:endParaRPr lang="en-BE" sz="2300" b="0" kern="1200" dirty="0"/>
        </a:p>
        <a:p>
          <a:pPr marL="228600" lvl="1" indent="-228600" algn="l" defTabSz="1022350">
            <a:lnSpc>
              <a:spcPct val="90000"/>
            </a:lnSpc>
            <a:spcBef>
              <a:spcPct val="0"/>
            </a:spcBef>
            <a:spcAft>
              <a:spcPct val="15000"/>
            </a:spcAft>
            <a:buChar char="•"/>
          </a:pPr>
          <a:r>
            <a:rPr lang="en-GB" sz="2300" b="1" kern="1200" dirty="0"/>
            <a:t>Ενθαρρύνετε την επικοινωνία</a:t>
          </a:r>
          <a:r>
            <a:rPr lang="en-GB" sz="2300" b="0" kern="1200" dirty="0"/>
            <a:t>: Προωθήστε την ανοιχτή επικοινωνία μεταξύ των μελών της ομάδας. Χρησιμοποιήστε δραστηριότητες που σπάνε τον πάγο ή δομημένες συζητήσεις για να χτίσετε τη σχέση και την εμπιστοσύνη</a:t>
          </a:r>
          <a:r>
            <a:rPr lang="en-GB" sz="2300" b="1" kern="1200" dirty="0"/>
            <a:t>.</a:t>
          </a:r>
          <a:endParaRPr lang="en-BE" sz="2300" kern="1200" dirty="0"/>
        </a:p>
      </dsp:txBody>
      <dsp:txXfrm>
        <a:off x="8305261" y="966035"/>
        <a:ext cx="7285250" cy="38946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9B511-4624-4FA8-9036-241441E3F834}" type="datetimeFigureOut">
              <a:rPr lang="en-BE" smtClean="0"/>
              <a:t>09/11/2024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AB38D-3364-4D70-A233-CD25D4DAC938}" type="slidenum">
              <a:rPr lang="en-BE" smtClean="0"/>
              <a:t>‹#›</a:t>
            </a:fld>
            <a:endParaRPr lang="en-BE"/>
          </a:p>
        </p:txBody>
      </p:sp>
    </p:spTree>
    <p:extLst>
      <p:ext uri="{BB962C8B-B14F-4D97-AF65-F5344CB8AC3E}">
        <p14:creationId xmlns:p14="http://schemas.microsoft.com/office/powerpoint/2010/main" val="1133769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FBAB38D-3364-4D70-A233-CD25D4DAC938}" type="slidenum">
              <a:rPr lang="en-BE" smtClean="0"/>
              <a:t>17</a:t>
            </a:fld>
            <a:endParaRPr lang="en-BE"/>
          </a:p>
        </p:txBody>
      </p:sp>
    </p:spTree>
    <p:extLst>
      <p:ext uri="{BB962C8B-B14F-4D97-AF65-F5344CB8AC3E}">
        <p14:creationId xmlns:p14="http://schemas.microsoft.com/office/powerpoint/2010/main" val="60373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FBAB38D-3364-4D70-A233-CD25D4DAC938}" type="slidenum">
              <a:rPr lang="en-BE" smtClean="0"/>
              <a:t>18</a:t>
            </a:fld>
            <a:endParaRPr lang="en-BE"/>
          </a:p>
        </p:txBody>
      </p:sp>
    </p:spTree>
    <p:extLst>
      <p:ext uri="{BB962C8B-B14F-4D97-AF65-F5344CB8AC3E}">
        <p14:creationId xmlns:p14="http://schemas.microsoft.com/office/powerpoint/2010/main" val="265658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image" Target="../media/image3.png"/><Relationship Id="rId5" Type="http://schemas.openxmlformats.org/officeDocument/2006/relationships/diagramLayout" Target="../diagrams/layout5.xml"/><Relationship Id="rId10" Type="http://schemas.openxmlformats.org/officeDocument/2006/relationships/hyperlink" Target="https://unevoc.unesco.org/alit/Advancing+Learning+and+Innovation+in+TVET+-+Resources/lang=enaktakt/akt=detail/qs=6422" TargetMode="External"/><Relationship Id="rId4" Type="http://schemas.openxmlformats.org/officeDocument/2006/relationships/diagramData" Target="../diagrams/data5.xml"/><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diagramQuickStyle" Target="../diagrams/quickStyle7.xml"/><Relationship Id="rId3" Type="http://schemas.openxmlformats.org/officeDocument/2006/relationships/image" Target="../media/image9.svg"/><Relationship Id="rId7" Type="http://schemas.openxmlformats.org/officeDocument/2006/relationships/diagramColors" Target="../diagrams/colors6.xml"/><Relationship Id="rId12" Type="http://schemas.openxmlformats.org/officeDocument/2006/relationships/diagramLayout" Target="../diagrams/layout7.xml"/><Relationship Id="rId2" Type="http://schemas.openxmlformats.org/officeDocument/2006/relationships/image" Target="../media/image8.png"/><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diagramData" Target="../diagrams/data7.xml"/><Relationship Id="rId5" Type="http://schemas.openxmlformats.org/officeDocument/2006/relationships/diagramLayout" Target="../diagrams/layout6.xml"/><Relationship Id="rId15" Type="http://schemas.microsoft.com/office/2007/relationships/diagramDrawing" Target="../diagrams/drawing7.xml"/><Relationship Id="rId10" Type="http://schemas.openxmlformats.org/officeDocument/2006/relationships/image" Target="../media/image2.png"/><Relationship Id="rId4" Type="http://schemas.openxmlformats.org/officeDocument/2006/relationships/diagramData" Target="../diagrams/data6.xml"/><Relationship Id="rId9" Type="http://schemas.openxmlformats.org/officeDocument/2006/relationships/image" Target="../media/image1.png"/><Relationship Id="rId14" Type="http://schemas.openxmlformats.org/officeDocument/2006/relationships/diagramColors" Target="../diagrams/colors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image" Target="../media/image3.png"/><Relationship Id="rId3" Type="http://schemas.openxmlformats.org/officeDocument/2006/relationships/image" Target="../media/image11.svg"/><Relationship Id="rId7" Type="http://schemas.openxmlformats.org/officeDocument/2006/relationships/diagramColors" Target="../diagrams/colors8.xml"/><Relationship Id="rId12" Type="http://schemas.openxmlformats.org/officeDocument/2006/relationships/hyperlink" Target="https://unevoc.unesco.org/alit/Advancing+Learning+and+Innovation+in+TVET+-+Resources/lang=enaktakt/akt=tg/st=adv/qs=i-hubs"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image" Target="../media/image19.jpg"/><Relationship Id="rId5" Type="http://schemas.openxmlformats.org/officeDocument/2006/relationships/diagramLayout" Target="../diagrams/layout8.xml"/><Relationship Id="rId10" Type="http://schemas.openxmlformats.org/officeDocument/2006/relationships/image" Target="../media/image2.png"/><Relationship Id="rId4" Type="http://schemas.openxmlformats.org/officeDocument/2006/relationships/diagramData" Target="../diagrams/data8.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9.xml"/><Relationship Id="rId13" Type="http://schemas.openxmlformats.org/officeDocument/2006/relationships/image" Target="../media/image22.png"/><Relationship Id="rId3" Type="http://schemas.openxmlformats.org/officeDocument/2006/relationships/image" Target="../media/image11.svg"/><Relationship Id="rId7" Type="http://schemas.openxmlformats.org/officeDocument/2006/relationships/diagramLayout" Target="../diagrams/layout9.xml"/><Relationship Id="rId12" Type="http://schemas.openxmlformats.org/officeDocument/2006/relationships/image" Target="../media/image2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Data" Target="../diagrams/data9.xml"/><Relationship Id="rId11" Type="http://schemas.openxmlformats.org/officeDocument/2006/relationships/image" Target="../media/image20.png"/><Relationship Id="rId5" Type="http://schemas.openxmlformats.org/officeDocument/2006/relationships/image" Target="../media/image2.png"/><Relationship Id="rId15" Type="http://schemas.openxmlformats.org/officeDocument/2006/relationships/image" Target="../media/image3.png"/><Relationship Id="rId10" Type="http://schemas.microsoft.com/office/2007/relationships/diagramDrawing" Target="../diagrams/drawing9.xml"/><Relationship Id="rId4" Type="http://schemas.openxmlformats.org/officeDocument/2006/relationships/image" Target="../media/image1.png"/><Relationship Id="rId9" Type="http://schemas.openxmlformats.org/officeDocument/2006/relationships/diagramColors" Target="../diagrams/colors9.xml"/><Relationship Id="rId14" Type="http://schemas.openxmlformats.org/officeDocument/2006/relationships/image" Target="../media/image23.sv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0.xml"/><Relationship Id="rId13" Type="http://schemas.openxmlformats.org/officeDocument/2006/relationships/image" Target="../media/image26.png"/><Relationship Id="rId3" Type="http://schemas.openxmlformats.org/officeDocument/2006/relationships/image" Target="../media/image11.svg"/><Relationship Id="rId7" Type="http://schemas.openxmlformats.org/officeDocument/2006/relationships/diagramLayout" Target="../diagrams/layout10.xml"/><Relationship Id="rId12" Type="http://schemas.openxmlformats.org/officeDocument/2006/relationships/image" Target="../media/image25.svg"/><Relationship Id="rId17" Type="http://schemas.openxmlformats.org/officeDocument/2006/relationships/image" Target="../media/image3.png"/><Relationship Id="rId2" Type="http://schemas.openxmlformats.org/officeDocument/2006/relationships/image" Target="../media/image10.png"/><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diagramData" Target="../diagrams/data10.xml"/><Relationship Id="rId11" Type="http://schemas.openxmlformats.org/officeDocument/2006/relationships/image" Target="../media/image24.png"/><Relationship Id="rId5" Type="http://schemas.openxmlformats.org/officeDocument/2006/relationships/image" Target="../media/image2.png"/><Relationship Id="rId15" Type="http://schemas.openxmlformats.org/officeDocument/2006/relationships/image" Target="../media/image28.png"/><Relationship Id="rId10" Type="http://schemas.microsoft.com/office/2007/relationships/diagramDrawing" Target="../diagrams/drawing10.xml"/><Relationship Id="rId4" Type="http://schemas.openxmlformats.org/officeDocument/2006/relationships/image" Target="../media/image1.png"/><Relationship Id="rId9" Type="http://schemas.openxmlformats.org/officeDocument/2006/relationships/diagramColors" Target="../diagrams/colors10.xml"/><Relationship Id="rId14"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11.svg"/><Relationship Id="rId7" Type="http://schemas.openxmlformats.org/officeDocument/2006/relationships/diagramLayout" Target="../diagrams/layout11.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Data" Target="../diagrams/data11.xml"/><Relationship Id="rId11" Type="http://schemas.openxmlformats.org/officeDocument/2006/relationships/image" Target="../media/image3.png"/><Relationship Id="rId5" Type="http://schemas.openxmlformats.org/officeDocument/2006/relationships/image" Target="../media/image2.png"/><Relationship Id="rId10" Type="http://schemas.microsoft.com/office/2007/relationships/diagramDrawing" Target="../diagrams/drawing11.xml"/><Relationship Id="rId4" Type="http://schemas.openxmlformats.org/officeDocument/2006/relationships/image" Target="../media/image1.png"/><Relationship Id="rId9" Type="http://schemas.openxmlformats.org/officeDocument/2006/relationships/diagramColors" Target="../diagrams/colors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www.digicompass.eu/en/implementing-flipped-learning-in-higher-education-a-real-life-example/"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hyperlink" Target="https://education.ec.europa.eu/education-levels/vocational-education-and-training/about-vocational-education-and-trainin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sv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hyperlink" Target="https://www.cedefop.europa.eu/en/projects/teachers-and-trainers-professional-development" TargetMode="External"/><Relationship Id="rId3" Type="http://schemas.openxmlformats.org/officeDocument/2006/relationships/image" Target="../media/image10.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sv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3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1.sv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sv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png"/><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9.svg"/><Relationship Id="rId7" Type="http://schemas.openxmlformats.org/officeDocument/2006/relationships/diagramLayout" Target="../diagrams/layout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3.png"/><Relationship Id="rId5" Type="http://schemas.openxmlformats.org/officeDocument/2006/relationships/image" Target="../media/image2.png"/><Relationship Id="rId10" Type="http://schemas.microsoft.com/office/2007/relationships/diagramDrawing" Target="../diagrams/drawing2.xml"/><Relationship Id="rId4" Type="http://schemas.openxmlformats.org/officeDocument/2006/relationships/image" Target="../media/image1.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svg"/><Relationship Id="rId7"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svg"/><Relationship Id="rId7" Type="http://schemas.openxmlformats.org/officeDocument/2006/relationships/diagramColors" Target="../diagrams/colors3.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png"/><Relationship Id="rId5" Type="http://schemas.openxmlformats.org/officeDocument/2006/relationships/diagramLayout" Target="../diagrams/layout3.xml"/><Relationship Id="rId10" Type="http://schemas.openxmlformats.org/officeDocument/2006/relationships/image" Target="../media/image2.png"/><Relationship Id="rId4" Type="http://schemas.openxmlformats.org/officeDocument/2006/relationships/diagramData" Target="../diagrams/data3.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svg"/><Relationship Id="rId7"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diagramLayout" Target="../diagrams/layout4.xml"/><Relationship Id="rId12"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Data" Target="../diagrams/data4.xml"/><Relationship Id="rId11" Type="http://schemas.openxmlformats.org/officeDocument/2006/relationships/image" Target="../media/image1.png"/><Relationship Id="rId5" Type="http://schemas.openxmlformats.org/officeDocument/2006/relationships/image" Target="../media/image11.svg"/><Relationship Id="rId10" Type="http://schemas.microsoft.com/office/2007/relationships/diagramDrawing" Target="../diagrams/drawing4.xml"/><Relationship Id="rId4" Type="http://schemas.openxmlformats.org/officeDocument/2006/relationships/image" Target="../media/image10.png"/><Relationship Id="rId9"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936156"/>
            <a:ext cx="9259269" cy="2400657"/>
          </a:xfrm>
          <a:prstGeom prst="rect">
            <a:avLst/>
          </a:prstGeom>
        </p:spPr>
        <p:txBody>
          <a:bodyPr lIns="0" tIns="0" rIns="0" bIns="0" rtlCol="0" anchor="t">
            <a:spAutoFit/>
          </a:bodyPr>
          <a:lstStyle/>
          <a:p>
            <a:r>
              <a:rPr lang="en-GB" sz="4000" b="1" spc="-102" dirty="0">
                <a:solidFill>
                  <a:srgbClr val="FB8709"/>
                </a:solidFill>
                <a:latin typeface="Arial" panose="020B0604020202020204" pitchFamily="34" charset="0"/>
                <a:cs typeface="Arial" panose="020B0604020202020204" pitchFamily="34" charset="0"/>
              </a:rPr>
              <a:t>Ενότητα 3: Σχεδιασμός μαθημάτων με αν</a:t>
            </a:r>
            <a:r>
              <a:rPr lang="el-GR" sz="4000" b="1" spc="-102" dirty="0" err="1">
                <a:solidFill>
                  <a:srgbClr val="FB8709"/>
                </a:solidFill>
                <a:latin typeface="Arial" panose="020B0604020202020204" pitchFamily="34" charset="0"/>
                <a:cs typeface="Arial" panose="020B0604020202020204" pitchFamily="34" charset="0"/>
              </a:rPr>
              <a:t>εστραμμ</a:t>
            </a:r>
            <a:r>
              <a:rPr lang="en-GB" sz="4000" b="1" spc="-102" dirty="0" err="1">
                <a:solidFill>
                  <a:srgbClr val="FB8709"/>
                </a:solidFill>
                <a:latin typeface="Arial" panose="020B0604020202020204" pitchFamily="34" charset="0"/>
                <a:cs typeface="Arial" panose="020B0604020202020204" pitchFamily="34" charset="0"/>
              </a:rPr>
              <a:t>ένη</a:t>
            </a:r>
            <a:r>
              <a:rPr lang="en-GB" sz="4000" b="1" spc="-102" dirty="0">
                <a:solidFill>
                  <a:srgbClr val="FB8709"/>
                </a:solidFill>
                <a:latin typeface="Arial" panose="020B0604020202020204" pitchFamily="34" charset="0"/>
                <a:cs typeface="Arial" panose="020B0604020202020204" pitchFamily="34" charset="0"/>
              </a:rPr>
              <a:t> τάξη μέσω συνεργατικών μεθόδων</a:t>
            </a:r>
          </a:p>
          <a:p>
            <a:r>
              <a:rPr lang="el-GR" sz="3600" b="1" spc="-87" dirty="0">
                <a:solidFill>
                  <a:srgbClr val="053249"/>
                </a:solidFill>
                <a:latin typeface="Arial" panose="020B0604020202020204" pitchFamily="34" charset="0"/>
                <a:cs typeface="Arial" panose="020B0604020202020204" pitchFamily="34" charset="0"/>
              </a:rPr>
              <a:t>Μάθημα</a:t>
            </a:r>
            <a:r>
              <a:rPr lang="en-GB" sz="3600" b="1" spc="-87" dirty="0">
                <a:solidFill>
                  <a:srgbClr val="053249"/>
                </a:solidFill>
                <a:latin typeface="Arial" panose="020B0604020202020204" pitchFamily="34" charset="0"/>
                <a:cs typeface="Arial" panose="020B0604020202020204" pitchFamily="34" charset="0"/>
              </a:rPr>
              <a:t> 4: Καλές πρακτικές και οδηγός </a:t>
            </a:r>
            <a:endParaRPr lang="en-US" sz="3600" b="1" spc="-87" dirty="0">
              <a:solidFill>
                <a:srgbClr val="053249"/>
              </a:solidFill>
              <a:latin typeface="Arial" panose="020B0604020202020204" pitchFamily="34" charset="0"/>
              <a:cs typeface="Arial" panose="020B0604020202020204" pitchFamily="34" charset="0"/>
            </a:endParaRPr>
          </a:p>
        </p:txBody>
      </p:sp>
      <p:grpSp>
        <p:nvGrpSpPr>
          <p:cNvPr id="3" name="Group 3"/>
          <p:cNvGrpSpPr/>
          <p:nvPr/>
        </p:nvGrpSpPr>
        <p:grpSpPr>
          <a:xfrm rot="-10800000">
            <a:off x="9673884" y="-1920219"/>
            <a:ext cx="10305338" cy="10262060"/>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IE">
                <a:latin typeface="Arial" panose="020B0604020202020204" pitchFamily="34" charset="0"/>
                <a:cs typeface="Arial" panose="020B0604020202020204" pitchFamily="34" charset="0"/>
              </a:endParaRPr>
            </a:p>
          </p:txBody>
        </p:sp>
      </p:grpSp>
      <p:grpSp>
        <p:nvGrpSpPr>
          <p:cNvPr id="5" name="Group 5"/>
          <p:cNvGrpSpPr/>
          <p:nvPr/>
        </p:nvGrpSpPr>
        <p:grpSpPr>
          <a:xfrm rot="-5400000">
            <a:off x="13579297"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sp>
        <p:nvSpPr>
          <p:cNvPr id="7" name="Freeform 7"/>
          <p:cNvSpPr/>
          <p:nvPr/>
        </p:nvSpPr>
        <p:spPr>
          <a:xfrm>
            <a:off x="677870" y="6628996"/>
            <a:ext cx="3367356" cy="3367356"/>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8" name="Freeform 8"/>
          <p:cNvSpPr/>
          <p:nvPr/>
        </p:nvSpPr>
        <p:spPr>
          <a:xfrm>
            <a:off x="685288" y="8961260"/>
            <a:ext cx="3742515" cy="1010479"/>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9" name="TextBox 9"/>
          <p:cNvSpPr txBox="1"/>
          <p:nvPr/>
        </p:nvSpPr>
        <p:spPr>
          <a:xfrm>
            <a:off x="1028700" y="1501381"/>
            <a:ext cx="11295250" cy="1071880"/>
          </a:xfrm>
          <a:prstGeom prst="rect">
            <a:avLst/>
          </a:prstGeom>
        </p:spPr>
        <p:txBody>
          <a:bodyPr lIns="0" tIns="0" rIns="0" bIns="0" rtlCol="0" anchor="t">
            <a:spAutoFit/>
          </a:bodyPr>
          <a:lstStyle/>
          <a:p>
            <a:pPr>
              <a:lnSpc>
                <a:spcPts val="4234"/>
              </a:lnSpc>
            </a:pPr>
            <a:r>
              <a:rPr lang="en-US" sz="3499">
                <a:solidFill>
                  <a:srgbClr val="053249"/>
                </a:solidFill>
                <a:latin typeface="Arial" panose="020B0604020202020204" pitchFamily="34" charset="0"/>
                <a:cs typeface="Arial" panose="020B0604020202020204" pitchFamily="34" charset="0"/>
              </a:rPr>
              <a:t>CollaboratiVET Πρόγραμμα σπουδών για καθηγητές/εκπαιδευτές/εκπαιδευτικούς ΕΕΚ </a:t>
            </a:r>
          </a:p>
        </p:txBody>
      </p:sp>
      <p:sp>
        <p:nvSpPr>
          <p:cNvPr id="12" name="TextBox 12"/>
          <p:cNvSpPr txBox="1"/>
          <p:nvPr/>
        </p:nvSpPr>
        <p:spPr>
          <a:xfrm>
            <a:off x="4343400" y="8749003"/>
            <a:ext cx="6720632" cy="1288623"/>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050" b="0" i="0" u="none" strike="noStrike" cap="none" dirty="0">
              <a:solidFill>
                <a:srgbClr val="121212"/>
              </a:solidFill>
              <a:latin typeface="Arial"/>
              <a:ea typeface="Arial"/>
              <a:cs typeface="Arial"/>
              <a:sym typeface="Arial"/>
            </a:endParaRPr>
          </a:p>
        </p:txBody>
      </p:sp>
      <p:pic>
        <p:nvPicPr>
          <p:cNvPr id="13" name="Picture 12">
            <a:extLst>
              <a:ext uri="{FF2B5EF4-FFF2-40B4-BE49-F238E27FC236}">
                <a16:creationId xmlns:a16="http://schemas.microsoft.com/office/drawing/2014/main" id="{754BD123-3E89-CE6D-1EFF-D907048E2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33630" y="9393314"/>
            <a:ext cx="938164" cy="341150"/>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090CD8FF-9567-82D5-82AC-7D827E11D307}"/>
              </a:ext>
            </a:extLst>
          </p:cNvPr>
          <p:cNvPicPr>
            <a:picLocks noChangeAspect="1"/>
          </p:cNvPicPr>
          <p:nvPr/>
        </p:nvPicPr>
        <p:blipFill>
          <a:blip r:embed="rId5"/>
          <a:srcRect r="59736" b="14882"/>
          <a:stretch/>
        </p:blipFill>
        <p:spPr>
          <a:xfrm>
            <a:off x="10849375" y="777949"/>
            <a:ext cx="6515473" cy="7747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752600" y="515174"/>
            <a:ext cx="13411200" cy="677108"/>
          </a:xfrm>
          <a:prstGeom prst="rect">
            <a:avLst/>
          </a:prstGeom>
        </p:spPr>
        <p:txBody>
          <a:bodyPr wrap="square" lIns="0" tIns="0" rIns="0" bIns="0" rtlCol="0" anchor="t">
            <a:spAutoFit/>
          </a:bodyPr>
          <a:lstStyle/>
          <a:p>
            <a:r>
              <a:rPr lang="en-GB" sz="4400" b="0" i="0" dirty="0">
                <a:solidFill>
                  <a:schemeClr val="accent1">
                    <a:lumMod val="50000"/>
                  </a:schemeClr>
                </a:solidFill>
                <a:effectLst/>
                <a:latin typeface="Arial" panose="020B0604020202020204" pitchFamily="34" charset="0"/>
                <a:cs typeface="Arial" panose="020B0604020202020204" pitchFamily="34" charset="0"/>
              </a:rPr>
              <a:t>Κοινοτική δέσμευση και αναποδογυρισμένες τάξεις</a:t>
            </a:r>
            <a:endParaRPr lang="en-US" sz="4400" spc="-69" dirty="0">
              <a:solidFill>
                <a:schemeClr val="accent1">
                  <a:lumMod val="50000"/>
                </a:schemeClr>
              </a:solidFill>
              <a:latin typeface="Arial" panose="020B0604020202020204" pitchFamily="34" charset="0"/>
              <a:cs typeface="Arial" panose="020B0604020202020204" pitchFamily="34" charset="0"/>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5" name="AutoShape 5"/>
          <p:cNvSpPr/>
          <p:nvPr/>
        </p:nvSpPr>
        <p:spPr>
          <a:xfrm>
            <a:off x="0" y="-75116"/>
            <a:ext cx="1028700" cy="888870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sp>
        <p:nvSpPr>
          <p:cNvPr id="8" name="AutoShape 8"/>
          <p:cNvSpPr/>
          <p:nvPr/>
        </p:nvSpPr>
        <p:spPr>
          <a:xfrm>
            <a:off x="0" y="5257590"/>
            <a:ext cx="1028700" cy="3556002"/>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sp>
        <p:nvSpPr>
          <p:cNvPr id="9" name="AutoShape 9"/>
          <p:cNvSpPr/>
          <p:nvPr/>
        </p:nvSpPr>
        <p:spPr>
          <a:xfrm>
            <a:off x="17259300" y="5257590"/>
            <a:ext cx="1028700" cy="3556002"/>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6" name="Google Shape;117;p3">
            <a:extLst>
              <a:ext uri="{FF2B5EF4-FFF2-40B4-BE49-F238E27FC236}">
                <a16:creationId xmlns:a16="http://schemas.microsoft.com/office/drawing/2014/main" id="{4B5C7D69-801D-25B4-8CE1-654665252DF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21" name="Google Shape;118;p3">
            <a:extLst>
              <a:ext uri="{FF2B5EF4-FFF2-40B4-BE49-F238E27FC236}">
                <a16:creationId xmlns:a16="http://schemas.microsoft.com/office/drawing/2014/main" id="{FC536140-0FAC-0418-58AE-0D142F8F02F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graphicFrame>
        <p:nvGraphicFramePr>
          <p:cNvPr id="26" name="Diagram 25">
            <a:extLst>
              <a:ext uri="{FF2B5EF4-FFF2-40B4-BE49-F238E27FC236}">
                <a16:creationId xmlns:a16="http://schemas.microsoft.com/office/drawing/2014/main" id="{F9662692-F9EC-B329-B726-499B0EB300C7}"/>
              </a:ext>
            </a:extLst>
          </p:cNvPr>
          <p:cNvGraphicFramePr/>
          <p:nvPr>
            <p:extLst>
              <p:ext uri="{D42A27DB-BD31-4B8C-83A1-F6EECF244321}">
                <p14:modId xmlns:p14="http://schemas.microsoft.com/office/powerpoint/2010/main" val="168799298"/>
              </p:ext>
            </p:extLst>
          </p:nvPr>
        </p:nvGraphicFramePr>
        <p:xfrm>
          <a:off x="7783968" y="1702377"/>
          <a:ext cx="8686800" cy="64694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 name="Picture 27" descr="A yellow and white cover with people working&#10;&#10;Description automatically generated">
            <a:extLst>
              <a:ext uri="{FF2B5EF4-FFF2-40B4-BE49-F238E27FC236}">
                <a16:creationId xmlns:a16="http://schemas.microsoft.com/office/drawing/2014/main" id="{8592678E-CD30-C0FE-149A-F88CB43133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1085" y="1980700"/>
            <a:ext cx="4191000" cy="606647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30" name="TextBox 29">
            <a:extLst>
              <a:ext uri="{FF2B5EF4-FFF2-40B4-BE49-F238E27FC236}">
                <a16:creationId xmlns:a16="http://schemas.microsoft.com/office/drawing/2014/main" id="{E7B9B3C6-C0B3-1761-1B47-FEEB5B5F65E9}"/>
              </a:ext>
            </a:extLst>
          </p:cNvPr>
          <p:cNvSpPr txBox="1"/>
          <p:nvPr/>
        </p:nvSpPr>
        <p:spPr>
          <a:xfrm>
            <a:off x="1854667" y="8074928"/>
            <a:ext cx="5643836" cy="738664"/>
          </a:xfrm>
          <a:prstGeom prst="rect">
            <a:avLst/>
          </a:prstGeom>
          <a:noFill/>
        </p:spPr>
        <p:txBody>
          <a:bodyPr wrap="square">
            <a:spAutoFit/>
          </a:bodyPr>
          <a:lstStyle/>
          <a:p>
            <a:pPr algn="ctr"/>
            <a:r>
              <a:rPr lang="en-GB" sz="1400" i="1" dirty="0">
                <a:latin typeface="Arial" panose="020B0604020202020204" pitchFamily="34" charset="0"/>
                <a:cs typeface="Arial" panose="020B0604020202020204" pitchFamily="34" charset="0"/>
              </a:rPr>
              <a:t>Πηγή: </a:t>
            </a:r>
            <a:r>
              <a:rPr lang="en-BE" sz="1400" i="1" dirty="0">
                <a:latin typeface="Arial" panose="020B0604020202020204" pitchFamily="34" charset="0"/>
                <a:cs typeface="Arial" panose="020B0604020202020204" pitchFamily="34" charset="0"/>
                <a:hlinkClick r:id="rId10"/>
              </a:rPr>
              <a:t>https:</a:t>
            </a:r>
            <a:r>
              <a:rPr lang="en-GB" sz="1400" i="1" dirty="0">
                <a:latin typeface="Arial" panose="020B0604020202020204" pitchFamily="34" charset="0"/>
                <a:cs typeface="Arial" panose="020B0604020202020204" pitchFamily="34" charset="0"/>
              </a:rPr>
              <a:t>//unevoc.unesco.org/alit/Advancing+Learning+and+Innovation+in+TVET+-+Resources/lang=enaktaktakt/akt=detail/qs=6422 </a:t>
            </a:r>
            <a:endParaRPr lang="en-BE" sz="1400" i="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35A1F7C-6FC8-B583-B47E-9B2DF263ADB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7" name="Google Shape;128;p3">
            <a:extLst>
              <a:ext uri="{FF2B5EF4-FFF2-40B4-BE49-F238E27FC236}">
                <a16:creationId xmlns:a16="http://schemas.microsoft.com/office/drawing/2014/main" id="{7EF7A489-7298-1B2F-FD9A-0AA8E491FFBE}"/>
              </a:ext>
            </a:extLst>
          </p:cNvPr>
          <p:cNvSpPr txBox="1"/>
          <p:nvPr/>
        </p:nvSpPr>
        <p:spPr>
          <a:xfrm>
            <a:off x="5537817"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CEA58-542F-7DD4-3034-236C40B5016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C3F711E-AEC0-74C2-EFA2-0ADC97EB30AF}"/>
              </a:ext>
            </a:extLst>
          </p:cNvPr>
          <p:cNvSpPr/>
          <p:nvPr/>
        </p:nvSpPr>
        <p:spPr>
          <a:xfrm>
            <a:off x="17041242" y="-2062956"/>
            <a:ext cx="1246758" cy="10437232"/>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57274CDF-4811-D8F9-83F3-A3E420721EB6}"/>
              </a:ext>
            </a:extLst>
          </p:cNvPr>
          <p:cNvSpPr/>
          <p:nvPr/>
        </p:nvSpPr>
        <p:spPr>
          <a:xfrm>
            <a:off x="-114854" y="-2705100"/>
            <a:ext cx="623379" cy="1434845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AutoShape 4">
            <a:extLst>
              <a:ext uri="{FF2B5EF4-FFF2-40B4-BE49-F238E27FC236}">
                <a16:creationId xmlns:a16="http://schemas.microsoft.com/office/drawing/2014/main" id="{182F66F6-A03F-84A1-6DF6-1CA4607F0B69}"/>
              </a:ext>
            </a:extLst>
          </p:cNvPr>
          <p:cNvSpPr/>
          <p:nvPr/>
        </p:nvSpPr>
        <p:spPr>
          <a:xfrm rot="-5400000">
            <a:off x="8522371" y="-8522371"/>
            <a:ext cx="1246758" cy="18291501"/>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sp>
        <p:nvSpPr>
          <p:cNvPr id="5" name="Freeform 5">
            <a:extLst>
              <a:ext uri="{FF2B5EF4-FFF2-40B4-BE49-F238E27FC236}">
                <a16:creationId xmlns:a16="http://schemas.microsoft.com/office/drawing/2014/main" id="{39E74827-DE3E-43DF-CAA4-C61E4EE3786E}"/>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6" name="Freeform 6">
            <a:extLst>
              <a:ext uri="{FF2B5EF4-FFF2-40B4-BE49-F238E27FC236}">
                <a16:creationId xmlns:a16="http://schemas.microsoft.com/office/drawing/2014/main" id="{1D60DE3C-F7FB-BABB-6249-42A32750B7A5}"/>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grpSp>
        <p:nvGrpSpPr>
          <p:cNvPr id="7" name="Group 7">
            <a:extLst>
              <a:ext uri="{FF2B5EF4-FFF2-40B4-BE49-F238E27FC236}">
                <a16:creationId xmlns:a16="http://schemas.microsoft.com/office/drawing/2014/main" id="{A18FF05D-9347-4CD1-AF96-1C33A6FA9372}"/>
              </a:ext>
            </a:extLst>
          </p:cNvPr>
          <p:cNvGrpSpPr>
            <a:grpSpLocks noChangeAspect="1"/>
          </p:cNvGrpSpPr>
          <p:nvPr/>
        </p:nvGrpSpPr>
        <p:grpSpPr>
          <a:xfrm>
            <a:off x="385667" y="409460"/>
            <a:ext cx="433253" cy="433253"/>
            <a:chOff x="0" y="0"/>
            <a:chExt cx="6350000" cy="6350000"/>
          </a:xfrm>
        </p:grpSpPr>
        <p:sp>
          <p:nvSpPr>
            <p:cNvPr id="8" name="Freeform 8">
              <a:extLst>
                <a:ext uri="{FF2B5EF4-FFF2-40B4-BE49-F238E27FC236}">
                  <a16:creationId xmlns:a16="http://schemas.microsoft.com/office/drawing/2014/main" id="{A1E672DB-D11C-4DF4-77A5-746E5AAD8AF5}"/>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grpSp>
        <p:nvGrpSpPr>
          <p:cNvPr id="9" name="Group 9">
            <a:extLst>
              <a:ext uri="{FF2B5EF4-FFF2-40B4-BE49-F238E27FC236}">
                <a16:creationId xmlns:a16="http://schemas.microsoft.com/office/drawing/2014/main" id="{E1B8B263-62AB-6502-76D8-E5E9A29A51AB}"/>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268E1F36-7973-FDAB-368F-F6D55A714CBA}"/>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sp>
        <p:nvSpPr>
          <p:cNvPr id="11" name="TextBox 11">
            <a:extLst>
              <a:ext uri="{FF2B5EF4-FFF2-40B4-BE49-F238E27FC236}">
                <a16:creationId xmlns:a16="http://schemas.microsoft.com/office/drawing/2014/main" id="{8F020E1C-FAAE-FA0B-E917-1014E815BEC4}"/>
              </a:ext>
            </a:extLst>
          </p:cNvPr>
          <p:cNvSpPr txBox="1"/>
          <p:nvPr/>
        </p:nvSpPr>
        <p:spPr>
          <a:xfrm>
            <a:off x="818919" y="1497801"/>
            <a:ext cx="15911927" cy="615553"/>
          </a:xfrm>
          <a:prstGeom prst="rect">
            <a:avLst/>
          </a:prstGeom>
        </p:spPr>
        <p:txBody>
          <a:bodyPr wrap="square" lIns="0" tIns="0" rIns="0" bIns="0" rtlCol="0" anchor="t">
            <a:spAutoFit/>
          </a:bodyPr>
          <a:lstStyle/>
          <a:p>
            <a:r>
              <a:rPr lang="en-GB" sz="4000" spc="-87" dirty="0">
                <a:solidFill>
                  <a:srgbClr val="033C5B"/>
                </a:solidFill>
                <a:latin typeface="Arial" panose="020B0604020202020204" pitchFamily="34" charset="0"/>
                <a:cs typeface="Arial" panose="020B0604020202020204" pitchFamily="34" charset="0"/>
              </a:rPr>
              <a:t>Αξιολόγηση και εξέλιξη των πρακτικών της ανεστραμμένης τάξης</a:t>
            </a:r>
            <a:endParaRPr lang="en-US" sz="4000" spc="-87" dirty="0">
              <a:solidFill>
                <a:srgbClr val="033C5B"/>
              </a:solidFill>
              <a:latin typeface="Arial" panose="020B0604020202020204" pitchFamily="34" charset="0"/>
              <a:cs typeface="Arial" panose="020B0604020202020204" pitchFamily="34" charset="0"/>
            </a:endParaRPr>
          </a:p>
        </p:txBody>
      </p:sp>
      <p:graphicFrame>
        <p:nvGraphicFramePr>
          <p:cNvPr id="24" name="Diagram 23">
            <a:extLst>
              <a:ext uri="{FF2B5EF4-FFF2-40B4-BE49-F238E27FC236}">
                <a16:creationId xmlns:a16="http://schemas.microsoft.com/office/drawing/2014/main" id="{1046A72B-00D2-A16B-F777-63BB17904DFF}"/>
              </a:ext>
            </a:extLst>
          </p:cNvPr>
          <p:cNvGraphicFramePr/>
          <p:nvPr>
            <p:extLst>
              <p:ext uri="{D42A27DB-BD31-4B8C-83A1-F6EECF244321}">
                <p14:modId xmlns:p14="http://schemas.microsoft.com/office/powerpoint/2010/main" val="818517278"/>
              </p:ext>
            </p:extLst>
          </p:nvPr>
        </p:nvGraphicFramePr>
        <p:xfrm>
          <a:off x="874807" y="2728417"/>
          <a:ext cx="15869894" cy="45935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AutoShape 16">
            <a:extLst>
              <a:ext uri="{FF2B5EF4-FFF2-40B4-BE49-F238E27FC236}">
                <a16:creationId xmlns:a16="http://schemas.microsoft.com/office/drawing/2014/main" id="{A2822DA3-EC59-FF71-B3C0-E7C18F5DAE4C}"/>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7" name="Google Shape;117;p3">
            <a:extLst>
              <a:ext uri="{FF2B5EF4-FFF2-40B4-BE49-F238E27FC236}">
                <a16:creationId xmlns:a16="http://schemas.microsoft.com/office/drawing/2014/main" id="{36DE5612-810A-61B9-797D-A473BC9FF4A2}"/>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8" name="Google Shape;118;p3">
            <a:extLst>
              <a:ext uri="{FF2B5EF4-FFF2-40B4-BE49-F238E27FC236}">
                <a16:creationId xmlns:a16="http://schemas.microsoft.com/office/drawing/2014/main" id="{A8617622-DADE-66CB-A920-F694E96D060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graphicFrame>
        <p:nvGraphicFramePr>
          <p:cNvPr id="23" name="Diagram 22">
            <a:extLst>
              <a:ext uri="{FF2B5EF4-FFF2-40B4-BE49-F238E27FC236}">
                <a16:creationId xmlns:a16="http://schemas.microsoft.com/office/drawing/2014/main" id="{E68CD3D3-0A80-4722-8920-CDA6A38A9FBA}"/>
              </a:ext>
            </a:extLst>
          </p:cNvPr>
          <p:cNvGraphicFramePr/>
          <p:nvPr>
            <p:extLst>
              <p:ext uri="{D42A27DB-BD31-4B8C-83A1-F6EECF244321}">
                <p14:modId xmlns:p14="http://schemas.microsoft.com/office/powerpoint/2010/main" val="1494083566"/>
              </p:ext>
            </p:extLst>
          </p:nvPr>
        </p:nvGraphicFramePr>
        <p:xfrm>
          <a:off x="3268529" y="7046140"/>
          <a:ext cx="11010435" cy="145607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2" name="Picture 11">
            <a:extLst>
              <a:ext uri="{FF2B5EF4-FFF2-40B4-BE49-F238E27FC236}">
                <a16:creationId xmlns:a16="http://schemas.microsoft.com/office/drawing/2014/main" id="{93AB01DE-7BF3-D4FE-8DFF-3A4CA1E0181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3" name="Google Shape;128;p3">
            <a:extLst>
              <a:ext uri="{FF2B5EF4-FFF2-40B4-BE49-F238E27FC236}">
                <a16:creationId xmlns:a16="http://schemas.microsoft.com/office/drawing/2014/main" id="{EB386FF8-B9F6-B469-31E0-729A98F77816}"/>
              </a:ext>
            </a:extLst>
          </p:cNvPr>
          <p:cNvSpPr txBox="1"/>
          <p:nvPr/>
        </p:nvSpPr>
        <p:spPr>
          <a:xfrm>
            <a:off x="5537817"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10213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A38EAA6F-218D-61AC-E8DE-F67500FFDC8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B8FC733-7EA7-DC02-52A7-38B32922D51F}"/>
              </a:ext>
            </a:extLst>
          </p:cNvPr>
          <p:cNvSpPr txBox="1"/>
          <p:nvPr/>
        </p:nvSpPr>
        <p:spPr>
          <a:xfrm>
            <a:off x="782087" y="1333805"/>
            <a:ext cx="14177966" cy="677108"/>
          </a:xfrm>
          <a:prstGeom prst="rect">
            <a:avLst/>
          </a:prstGeom>
        </p:spPr>
        <p:txBody>
          <a:bodyPr lIns="0" tIns="0" rIns="0" bIns="0" rtlCol="0" anchor="t">
            <a:spAutoFit/>
          </a:bodyPr>
          <a:lstStyle/>
          <a:p>
            <a:r>
              <a:rPr lang="en-GB" sz="4400" spc="-87" dirty="0">
                <a:solidFill>
                  <a:srgbClr val="033C5B"/>
                </a:solidFill>
                <a:latin typeface="Arial" panose="020B0604020202020204" pitchFamily="34" charset="0"/>
                <a:cs typeface="Arial" panose="020B0604020202020204" pitchFamily="34" charset="0"/>
              </a:rPr>
              <a:t>Μελλοντικές κατευθύνσεις </a:t>
            </a:r>
            <a:r>
              <a:rPr lang="en-GB" sz="4400" spc="-87" dirty="0" err="1">
                <a:solidFill>
                  <a:srgbClr val="033C5B"/>
                </a:solidFill>
                <a:latin typeface="Arial" panose="020B0604020202020204" pitchFamily="34" charset="0"/>
                <a:cs typeface="Arial" panose="020B0604020202020204" pitchFamily="34" charset="0"/>
              </a:rPr>
              <a:t>στην</a:t>
            </a:r>
            <a:r>
              <a:rPr lang="en-GB" sz="4400" spc="-87" dirty="0">
                <a:solidFill>
                  <a:srgbClr val="033C5B"/>
                </a:solidFill>
                <a:latin typeface="Arial" panose="020B0604020202020204" pitchFamily="34" charset="0"/>
                <a:cs typeface="Arial" panose="020B0604020202020204" pitchFamily="34" charset="0"/>
              </a:rPr>
              <a:t> α</a:t>
            </a:r>
            <a:r>
              <a:rPr lang="en-GB" sz="4400" spc="-87" dirty="0" err="1">
                <a:solidFill>
                  <a:srgbClr val="033C5B"/>
                </a:solidFill>
                <a:latin typeface="Arial" panose="020B0604020202020204" pitchFamily="34" charset="0"/>
                <a:cs typeface="Arial" panose="020B0604020202020204" pitchFamily="34" charset="0"/>
              </a:rPr>
              <a:t>νεστρ</a:t>
            </a:r>
            <a:r>
              <a:rPr lang="en-GB" sz="4400" spc="-87" dirty="0">
                <a:solidFill>
                  <a:srgbClr val="033C5B"/>
                </a:solidFill>
                <a:latin typeface="Arial" panose="020B0604020202020204" pitchFamily="34" charset="0"/>
                <a:cs typeface="Arial" panose="020B0604020202020204" pitchFamily="34" charset="0"/>
              </a:rPr>
              <a:t>αμμένη μάθηση</a:t>
            </a:r>
            <a:endParaRPr lang="en-US" sz="4400" spc="-87"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0680EF53-3CB7-6369-6D2F-443C55879E51}"/>
              </a:ext>
            </a:extLst>
          </p:cNvPr>
          <p:cNvSpPr/>
          <p:nvPr/>
        </p:nvSpPr>
        <p:spPr>
          <a:xfrm>
            <a:off x="17044742" y="-150232"/>
            <a:ext cx="1246758" cy="895429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AutoShape 4">
            <a:extLst>
              <a:ext uri="{FF2B5EF4-FFF2-40B4-BE49-F238E27FC236}">
                <a16:creationId xmlns:a16="http://schemas.microsoft.com/office/drawing/2014/main" id="{01C15DBF-C443-EE6A-10C2-A16BD229F374}"/>
              </a:ext>
            </a:extLst>
          </p:cNvPr>
          <p:cNvSpPr/>
          <p:nvPr/>
        </p:nvSpPr>
        <p:spPr>
          <a:xfrm rot="-5400000">
            <a:off x="8522371" y="-8522371"/>
            <a:ext cx="1246758" cy="18291501"/>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5" name="Group 5">
            <a:extLst>
              <a:ext uri="{FF2B5EF4-FFF2-40B4-BE49-F238E27FC236}">
                <a16:creationId xmlns:a16="http://schemas.microsoft.com/office/drawing/2014/main" id="{AB5D63E4-C147-8ECE-C226-64AEAE52C805}"/>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B710EE15-CA05-F1ED-4B01-21868977924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sp>
        <p:nvSpPr>
          <p:cNvPr id="7" name="Freeform 7">
            <a:extLst>
              <a:ext uri="{FF2B5EF4-FFF2-40B4-BE49-F238E27FC236}">
                <a16:creationId xmlns:a16="http://schemas.microsoft.com/office/drawing/2014/main" id="{DFA695CE-DED1-A45F-BFEE-BA282A88B37A}"/>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graphicFrame>
        <p:nvGraphicFramePr>
          <p:cNvPr id="17" name="Diagram 16">
            <a:extLst>
              <a:ext uri="{FF2B5EF4-FFF2-40B4-BE49-F238E27FC236}">
                <a16:creationId xmlns:a16="http://schemas.microsoft.com/office/drawing/2014/main" id="{2BDB4878-1BD1-0098-0DC3-7A64225E58D2}"/>
              </a:ext>
            </a:extLst>
          </p:cNvPr>
          <p:cNvGraphicFramePr/>
          <p:nvPr>
            <p:extLst>
              <p:ext uri="{D42A27DB-BD31-4B8C-83A1-F6EECF244321}">
                <p14:modId xmlns:p14="http://schemas.microsoft.com/office/powerpoint/2010/main" val="2047042957"/>
              </p:ext>
            </p:extLst>
          </p:nvPr>
        </p:nvGraphicFramePr>
        <p:xfrm>
          <a:off x="796300" y="2623859"/>
          <a:ext cx="8652500" cy="5346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AutoShape 12">
            <a:extLst>
              <a:ext uri="{FF2B5EF4-FFF2-40B4-BE49-F238E27FC236}">
                <a16:creationId xmlns:a16="http://schemas.microsoft.com/office/drawing/2014/main" id="{CF111505-270A-95D2-4E34-35259D223EAE}"/>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3" name="Google Shape;117;p3">
            <a:extLst>
              <a:ext uri="{FF2B5EF4-FFF2-40B4-BE49-F238E27FC236}">
                <a16:creationId xmlns:a16="http://schemas.microsoft.com/office/drawing/2014/main" id="{02B17215-D337-A3C0-94BA-0E81BEA69AE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118;p3">
            <a:extLst>
              <a:ext uri="{FF2B5EF4-FFF2-40B4-BE49-F238E27FC236}">
                <a16:creationId xmlns:a16="http://schemas.microsoft.com/office/drawing/2014/main" id="{28D7B938-1E7F-C9AF-0E83-75410FD74C55}"/>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19" name="Picture 18" descr="A book cover with colorful squares&#10;&#10;Description automatically generated">
            <a:extLst>
              <a:ext uri="{FF2B5EF4-FFF2-40B4-BE49-F238E27FC236}">
                <a16:creationId xmlns:a16="http://schemas.microsoft.com/office/drawing/2014/main" id="{C95CDD09-0916-1D8D-5EC5-C4CC453E92B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37693" y="2080090"/>
            <a:ext cx="4353130" cy="6146882"/>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21" name="TextBox 20">
            <a:extLst>
              <a:ext uri="{FF2B5EF4-FFF2-40B4-BE49-F238E27FC236}">
                <a16:creationId xmlns:a16="http://schemas.microsoft.com/office/drawing/2014/main" id="{F71021A0-120B-230D-2922-3B948B5BC565}"/>
              </a:ext>
            </a:extLst>
          </p:cNvPr>
          <p:cNvSpPr txBox="1"/>
          <p:nvPr/>
        </p:nvSpPr>
        <p:spPr>
          <a:xfrm>
            <a:off x="9582281" y="8323590"/>
            <a:ext cx="6824366" cy="461665"/>
          </a:xfrm>
          <a:prstGeom prst="rect">
            <a:avLst/>
          </a:prstGeom>
          <a:noFill/>
        </p:spPr>
        <p:txBody>
          <a:bodyPr wrap="square">
            <a:spAutoFit/>
          </a:bodyPr>
          <a:lstStyle/>
          <a:p>
            <a:r>
              <a:rPr lang="en-GB" sz="1200" i="1" dirty="0">
                <a:latin typeface="Arial" panose="020B0604020202020204" pitchFamily="34" charset="0"/>
                <a:cs typeface="Arial" panose="020B0604020202020204" pitchFamily="34" charset="0"/>
              </a:rPr>
              <a:t>Πηγή: </a:t>
            </a:r>
            <a:r>
              <a:rPr lang="en-BE" sz="1200" i="1" dirty="0">
                <a:latin typeface="Arial" panose="020B0604020202020204" pitchFamily="34" charset="0"/>
                <a:cs typeface="Arial" panose="020B0604020202020204" pitchFamily="34" charset="0"/>
                <a:hlinkClick r:id="rId12"/>
              </a:rPr>
              <a:t>https:</a:t>
            </a:r>
            <a:r>
              <a:rPr lang="en-GB" sz="1200" i="1" dirty="0">
                <a:latin typeface="Arial" panose="020B0604020202020204" pitchFamily="34" charset="0"/>
                <a:cs typeface="Arial" panose="020B0604020202020204" pitchFamily="34" charset="0"/>
              </a:rPr>
              <a:t>//unevoc.unesco.org/alit/Advancing+Learning+and+Innovation+in+TVET+-+Resources/lang=enaktakt/akt=tg/st=adv/qs=i-hubs </a:t>
            </a:r>
            <a:endParaRPr lang="en-BE" sz="1200" i="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FABC3EB-766F-0CFD-3D7D-21F8A154E3B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Google Shape;128;p3">
            <a:extLst>
              <a:ext uri="{FF2B5EF4-FFF2-40B4-BE49-F238E27FC236}">
                <a16:creationId xmlns:a16="http://schemas.microsoft.com/office/drawing/2014/main" id="{0DDD36A3-0847-0BA2-79CA-43CE7D6A8FA9}"/>
              </a:ext>
            </a:extLst>
          </p:cNvPr>
          <p:cNvSpPr txBox="1"/>
          <p:nvPr/>
        </p:nvSpPr>
        <p:spPr>
          <a:xfrm>
            <a:off x="5537817"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25278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BD1B363C-6579-C3EB-92B1-BFED1B9738B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7485250-D5C2-64D5-B0BF-9E370F6AF544}"/>
              </a:ext>
            </a:extLst>
          </p:cNvPr>
          <p:cNvSpPr txBox="1"/>
          <p:nvPr/>
        </p:nvSpPr>
        <p:spPr>
          <a:xfrm>
            <a:off x="502919" y="1373697"/>
            <a:ext cx="14762713" cy="1354217"/>
          </a:xfrm>
          <a:prstGeom prst="rect">
            <a:avLst/>
          </a:prstGeom>
        </p:spPr>
        <p:txBody>
          <a:bodyPr wrap="square" lIns="0" tIns="0" rIns="0" bIns="0" rtlCol="0" anchor="t">
            <a:spAutoFit/>
          </a:bodyPr>
          <a:lstStyle/>
          <a:p>
            <a:r>
              <a:rPr lang="en-GB" sz="4400" spc="-87" dirty="0">
                <a:solidFill>
                  <a:srgbClr val="033C5B"/>
                </a:solidFill>
                <a:latin typeface="Arial" panose="020B0604020202020204" pitchFamily="34" charset="0"/>
                <a:cs typeface="Arial" panose="020B0604020202020204" pitchFamily="34" charset="0"/>
              </a:rPr>
              <a:t>Πρακτικός οδηγός για τη διευκόλυνση</a:t>
            </a:r>
            <a:r>
              <a:rPr lang="el-GR" sz="4400" spc="-87" dirty="0">
                <a:solidFill>
                  <a:srgbClr val="033C5B"/>
                </a:solidFill>
                <a:latin typeface="Arial" panose="020B0604020202020204" pitchFamily="34" charset="0"/>
                <a:cs typeface="Arial" panose="020B0604020202020204" pitchFamily="34" charset="0"/>
              </a:rPr>
              <a:t> της σ</a:t>
            </a:r>
            <a:r>
              <a:rPr lang="en-GB" sz="4400" spc="-87" dirty="0" err="1">
                <a:solidFill>
                  <a:srgbClr val="033C5B"/>
                </a:solidFill>
                <a:latin typeface="Arial" panose="020B0604020202020204" pitchFamily="34" charset="0"/>
                <a:cs typeface="Arial" panose="020B0604020202020204" pitchFamily="34" charset="0"/>
              </a:rPr>
              <a:t>υνεργ</a:t>
            </a:r>
            <a:r>
              <a:rPr lang="en-GB" sz="4400" spc="-87" dirty="0">
                <a:solidFill>
                  <a:srgbClr val="033C5B"/>
                </a:solidFill>
                <a:latin typeface="Arial" panose="020B0604020202020204" pitchFamily="34" charset="0"/>
                <a:cs typeface="Arial" panose="020B0604020202020204" pitchFamily="34" charset="0"/>
              </a:rPr>
              <a:t>ατική</a:t>
            </a:r>
            <a:r>
              <a:rPr lang="el-GR" sz="4400" spc="-87" dirty="0">
                <a:solidFill>
                  <a:srgbClr val="033C5B"/>
                </a:solidFill>
                <a:latin typeface="Arial" panose="020B0604020202020204" pitchFamily="34" charset="0"/>
                <a:cs typeface="Arial" panose="020B0604020202020204" pitchFamily="34" charset="0"/>
              </a:rPr>
              <a:t>ς</a:t>
            </a:r>
            <a:r>
              <a:rPr lang="en-GB" sz="4400" spc="-87" dirty="0">
                <a:solidFill>
                  <a:srgbClr val="033C5B"/>
                </a:solidFill>
                <a:latin typeface="Arial" panose="020B0604020202020204" pitchFamily="34" charset="0"/>
                <a:cs typeface="Arial" panose="020B0604020202020204" pitchFamily="34" charset="0"/>
              </a:rPr>
              <a:t> </a:t>
            </a:r>
            <a:r>
              <a:rPr lang="en-GB" sz="4400" spc="-87" dirty="0" err="1">
                <a:solidFill>
                  <a:srgbClr val="033C5B"/>
                </a:solidFill>
                <a:latin typeface="Arial" panose="020B0604020202020204" pitchFamily="34" charset="0"/>
                <a:cs typeface="Arial" panose="020B0604020202020204" pitchFamily="34" charset="0"/>
              </a:rPr>
              <a:t>μάθηση</a:t>
            </a:r>
            <a:r>
              <a:rPr lang="el-GR" sz="4400" spc="-87" dirty="0">
                <a:solidFill>
                  <a:srgbClr val="033C5B"/>
                </a:solidFill>
                <a:latin typeface="Arial" panose="020B0604020202020204" pitchFamily="34" charset="0"/>
                <a:cs typeface="Arial" panose="020B0604020202020204" pitchFamily="34" charset="0"/>
              </a:rPr>
              <a:t>ς</a:t>
            </a:r>
            <a:endParaRPr lang="en-US" sz="4400" spc="-87"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85B483E9-2117-B034-AA4A-D501A1E28F19}"/>
              </a:ext>
            </a:extLst>
          </p:cNvPr>
          <p:cNvSpPr/>
          <p:nvPr/>
        </p:nvSpPr>
        <p:spPr>
          <a:xfrm>
            <a:off x="17044742" y="-150232"/>
            <a:ext cx="1246758" cy="895429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AutoShape 4">
            <a:extLst>
              <a:ext uri="{FF2B5EF4-FFF2-40B4-BE49-F238E27FC236}">
                <a16:creationId xmlns:a16="http://schemas.microsoft.com/office/drawing/2014/main" id="{421C6C70-6093-466E-11BB-A05C0FB4FFE4}"/>
              </a:ext>
            </a:extLst>
          </p:cNvPr>
          <p:cNvSpPr/>
          <p:nvPr/>
        </p:nvSpPr>
        <p:spPr>
          <a:xfrm rot="-5400000">
            <a:off x="8522371" y="-8522371"/>
            <a:ext cx="1246758" cy="18291501"/>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5" name="Group 5">
            <a:extLst>
              <a:ext uri="{FF2B5EF4-FFF2-40B4-BE49-F238E27FC236}">
                <a16:creationId xmlns:a16="http://schemas.microsoft.com/office/drawing/2014/main" id="{E8C0F160-D7FA-8288-880A-28E4FED52A2B}"/>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614E6CC0-807F-1A69-FDA8-AD4A0A918AC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sp>
        <p:nvSpPr>
          <p:cNvPr id="7" name="Freeform 7">
            <a:extLst>
              <a:ext uri="{FF2B5EF4-FFF2-40B4-BE49-F238E27FC236}">
                <a16:creationId xmlns:a16="http://schemas.microsoft.com/office/drawing/2014/main" id="{30F80415-0EDD-05EE-D831-511B696B4269}"/>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2" name="AutoShape 12">
            <a:extLst>
              <a:ext uri="{FF2B5EF4-FFF2-40B4-BE49-F238E27FC236}">
                <a16:creationId xmlns:a16="http://schemas.microsoft.com/office/drawing/2014/main" id="{D7289552-3E08-2F0F-7A61-980081B4683B}"/>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3" name="Google Shape;117;p3">
            <a:extLst>
              <a:ext uri="{FF2B5EF4-FFF2-40B4-BE49-F238E27FC236}">
                <a16:creationId xmlns:a16="http://schemas.microsoft.com/office/drawing/2014/main" id="{577E9466-6E07-2482-6271-DB8953DBB03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118;p3">
            <a:extLst>
              <a:ext uri="{FF2B5EF4-FFF2-40B4-BE49-F238E27FC236}">
                <a16:creationId xmlns:a16="http://schemas.microsoft.com/office/drawing/2014/main" id="{DFB8E33F-592D-E80C-6AE7-448810023B1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graphicFrame>
        <p:nvGraphicFramePr>
          <p:cNvPr id="9" name="Diagram 8">
            <a:extLst>
              <a:ext uri="{FF2B5EF4-FFF2-40B4-BE49-F238E27FC236}">
                <a16:creationId xmlns:a16="http://schemas.microsoft.com/office/drawing/2014/main" id="{E36C64C3-69B3-835C-1EA1-2821733656B7}"/>
              </a:ext>
            </a:extLst>
          </p:cNvPr>
          <p:cNvGraphicFramePr/>
          <p:nvPr>
            <p:extLst>
              <p:ext uri="{D42A27DB-BD31-4B8C-83A1-F6EECF244321}">
                <p14:modId xmlns:p14="http://schemas.microsoft.com/office/powerpoint/2010/main" val="4077900844"/>
              </p:ext>
            </p:extLst>
          </p:nvPr>
        </p:nvGraphicFramePr>
        <p:xfrm>
          <a:off x="729352" y="3076283"/>
          <a:ext cx="15590588" cy="49532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1" name="Graphic 10" descr="Badge 1 with solid fill">
            <a:extLst>
              <a:ext uri="{FF2B5EF4-FFF2-40B4-BE49-F238E27FC236}">
                <a16:creationId xmlns:a16="http://schemas.microsoft.com/office/drawing/2014/main" id="{80DC293A-8F70-FF61-D70F-44840C184AE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187" y="2727914"/>
            <a:ext cx="914400" cy="914400"/>
          </a:xfrm>
          <a:prstGeom prst="rect">
            <a:avLst/>
          </a:prstGeom>
        </p:spPr>
      </p:pic>
      <p:pic>
        <p:nvPicPr>
          <p:cNvPr id="18" name="Graphic 17" descr="Badge with solid fill">
            <a:extLst>
              <a:ext uri="{FF2B5EF4-FFF2-40B4-BE49-F238E27FC236}">
                <a16:creationId xmlns:a16="http://schemas.microsoft.com/office/drawing/2014/main" id="{916E98C2-96F2-F63D-FA81-62CBD4FDC55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86800" y="2854852"/>
            <a:ext cx="914400" cy="914400"/>
          </a:xfrm>
          <a:prstGeom prst="rect">
            <a:avLst/>
          </a:prstGeom>
        </p:spPr>
      </p:pic>
      <p:pic>
        <p:nvPicPr>
          <p:cNvPr id="8" name="Picture 7">
            <a:extLst>
              <a:ext uri="{FF2B5EF4-FFF2-40B4-BE49-F238E27FC236}">
                <a16:creationId xmlns:a16="http://schemas.microsoft.com/office/drawing/2014/main" id="{01277644-9F08-60C1-EBB4-177E2056515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0" name="Google Shape;128;p3">
            <a:extLst>
              <a:ext uri="{FF2B5EF4-FFF2-40B4-BE49-F238E27FC236}">
                <a16:creationId xmlns:a16="http://schemas.microsoft.com/office/drawing/2014/main" id="{CEA63ED3-B1A4-4095-CC54-AF4DEECD2F5F}"/>
              </a:ext>
            </a:extLst>
          </p:cNvPr>
          <p:cNvSpPr txBox="1"/>
          <p:nvPr/>
        </p:nvSpPr>
        <p:spPr>
          <a:xfrm>
            <a:off x="5537817"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353959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92744BE8-5EF8-1847-D1AF-CC5E693993A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F67F154-13EF-5649-AAF1-734A9CD2B844}"/>
              </a:ext>
            </a:extLst>
          </p:cNvPr>
          <p:cNvSpPr txBox="1"/>
          <p:nvPr/>
        </p:nvSpPr>
        <p:spPr>
          <a:xfrm>
            <a:off x="502919" y="1373697"/>
            <a:ext cx="14762713" cy="1354217"/>
          </a:xfrm>
          <a:prstGeom prst="rect">
            <a:avLst/>
          </a:prstGeom>
        </p:spPr>
        <p:txBody>
          <a:bodyPr wrap="square" lIns="0" tIns="0" rIns="0" bIns="0" rtlCol="0" anchor="t">
            <a:spAutoFit/>
          </a:bodyPr>
          <a:lstStyle/>
          <a:p>
            <a:r>
              <a:rPr lang="en-GB" sz="4400" spc="-87" dirty="0">
                <a:solidFill>
                  <a:srgbClr val="033C5B"/>
                </a:solidFill>
                <a:latin typeface="Arial" panose="020B0604020202020204" pitchFamily="34" charset="0"/>
                <a:cs typeface="Arial" panose="020B0604020202020204" pitchFamily="34" charset="0"/>
              </a:rPr>
              <a:t>Πρακτικός οδηγός για τη διευκόλυνση</a:t>
            </a:r>
            <a:r>
              <a:rPr lang="el-GR" sz="4400" spc="-87" dirty="0">
                <a:solidFill>
                  <a:srgbClr val="033C5B"/>
                </a:solidFill>
                <a:latin typeface="Arial" panose="020B0604020202020204" pitchFamily="34" charset="0"/>
                <a:cs typeface="Arial" panose="020B0604020202020204" pitchFamily="34" charset="0"/>
              </a:rPr>
              <a:t> της σ</a:t>
            </a:r>
            <a:r>
              <a:rPr lang="en-GB" sz="4400" spc="-87" dirty="0" err="1">
                <a:solidFill>
                  <a:srgbClr val="033C5B"/>
                </a:solidFill>
                <a:latin typeface="Arial" panose="020B0604020202020204" pitchFamily="34" charset="0"/>
                <a:cs typeface="Arial" panose="020B0604020202020204" pitchFamily="34" charset="0"/>
              </a:rPr>
              <a:t>υνεργ</a:t>
            </a:r>
            <a:r>
              <a:rPr lang="en-GB" sz="4400" spc="-87" dirty="0">
                <a:solidFill>
                  <a:srgbClr val="033C5B"/>
                </a:solidFill>
                <a:latin typeface="Arial" panose="020B0604020202020204" pitchFamily="34" charset="0"/>
                <a:cs typeface="Arial" panose="020B0604020202020204" pitchFamily="34" charset="0"/>
              </a:rPr>
              <a:t>ατική</a:t>
            </a:r>
            <a:r>
              <a:rPr lang="el-GR" sz="4400" spc="-87" dirty="0">
                <a:solidFill>
                  <a:srgbClr val="033C5B"/>
                </a:solidFill>
                <a:latin typeface="Arial" panose="020B0604020202020204" pitchFamily="34" charset="0"/>
                <a:cs typeface="Arial" panose="020B0604020202020204" pitchFamily="34" charset="0"/>
              </a:rPr>
              <a:t>ς</a:t>
            </a:r>
            <a:r>
              <a:rPr lang="en-GB" sz="4400" spc="-87" dirty="0">
                <a:solidFill>
                  <a:srgbClr val="033C5B"/>
                </a:solidFill>
                <a:latin typeface="Arial" panose="020B0604020202020204" pitchFamily="34" charset="0"/>
                <a:cs typeface="Arial" panose="020B0604020202020204" pitchFamily="34" charset="0"/>
              </a:rPr>
              <a:t> </a:t>
            </a:r>
            <a:r>
              <a:rPr lang="en-GB" sz="4400" spc="-87" dirty="0" err="1">
                <a:solidFill>
                  <a:srgbClr val="033C5B"/>
                </a:solidFill>
                <a:latin typeface="Arial" panose="020B0604020202020204" pitchFamily="34" charset="0"/>
                <a:cs typeface="Arial" panose="020B0604020202020204" pitchFamily="34" charset="0"/>
              </a:rPr>
              <a:t>μάθηση</a:t>
            </a:r>
            <a:r>
              <a:rPr lang="el-GR" sz="4400" spc="-87" dirty="0">
                <a:solidFill>
                  <a:srgbClr val="033C5B"/>
                </a:solidFill>
                <a:latin typeface="Arial" panose="020B0604020202020204" pitchFamily="34" charset="0"/>
                <a:cs typeface="Arial" panose="020B0604020202020204" pitchFamily="34" charset="0"/>
              </a:rPr>
              <a:t>ς</a:t>
            </a:r>
            <a:endParaRPr lang="en-US" sz="4400" spc="-87"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985599DB-900D-35C7-F875-333658808ADA}"/>
              </a:ext>
            </a:extLst>
          </p:cNvPr>
          <p:cNvSpPr/>
          <p:nvPr/>
        </p:nvSpPr>
        <p:spPr>
          <a:xfrm>
            <a:off x="17044742" y="-150232"/>
            <a:ext cx="1246758" cy="895429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AutoShape 4">
            <a:extLst>
              <a:ext uri="{FF2B5EF4-FFF2-40B4-BE49-F238E27FC236}">
                <a16:creationId xmlns:a16="http://schemas.microsoft.com/office/drawing/2014/main" id="{6903F4EF-D4FA-B206-44ED-8DF4E61D05B1}"/>
              </a:ext>
            </a:extLst>
          </p:cNvPr>
          <p:cNvSpPr/>
          <p:nvPr/>
        </p:nvSpPr>
        <p:spPr>
          <a:xfrm rot="-5400000">
            <a:off x="8522371" y="-8522371"/>
            <a:ext cx="1246758" cy="18291501"/>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5" name="Group 5">
            <a:extLst>
              <a:ext uri="{FF2B5EF4-FFF2-40B4-BE49-F238E27FC236}">
                <a16:creationId xmlns:a16="http://schemas.microsoft.com/office/drawing/2014/main" id="{B1A32574-C6E5-6E46-BEDA-42200A589D95}"/>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19E8018B-B871-27FD-EB13-C7A65A84A12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sp>
        <p:nvSpPr>
          <p:cNvPr id="7" name="Freeform 7">
            <a:extLst>
              <a:ext uri="{FF2B5EF4-FFF2-40B4-BE49-F238E27FC236}">
                <a16:creationId xmlns:a16="http://schemas.microsoft.com/office/drawing/2014/main" id="{52309A03-1951-E7AF-9916-022FD802DBE1}"/>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2" name="AutoShape 12">
            <a:extLst>
              <a:ext uri="{FF2B5EF4-FFF2-40B4-BE49-F238E27FC236}">
                <a16:creationId xmlns:a16="http://schemas.microsoft.com/office/drawing/2014/main" id="{DAE0D864-BAD3-189D-DBE8-7B6D70A20420}"/>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3" name="Google Shape;117;p3">
            <a:extLst>
              <a:ext uri="{FF2B5EF4-FFF2-40B4-BE49-F238E27FC236}">
                <a16:creationId xmlns:a16="http://schemas.microsoft.com/office/drawing/2014/main" id="{BF364D50-DD78-CA1E-38AB-314CA3FC542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118;p3">
            <a:extLst>
              <a:ext uri="{FF2B5EF4-FFF2-40B4-BE49-F238E27FC236}">
                <a16:creationId xmlns:a16="http://schemas.microsoft.com/office/drawing/2014/main" id="{B22158AA-62D3-4C29-4A9D-93C7FC67282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graphicFrame>
        <p:nvGraphicFramePr>
          <p:cNvPr id="9" name="Diagram 8">
            <a:extLst>
              <a:ext uri="{FF2B5EF4-FFF2-40B4-BE49-F238E27FC236}">
                <a16:creationId xmlns:a16="http://schemas.microsoft.com/office/drawing/2014/main" id="{3D50CC1C-6924-44D5-7704-B930C9EEFFE6}"/>
              </a:ext>
            </a:extLst>
          </p:cNvPr>
          <p:cNvGraphicFramePr/>
          <p:nvPr>
            <p:extLst>
              <p:ext uri="{D42A27DB-BD31-4B8C-83A1-F6EECF244321}">
                <p14:modId xmlns:p14="http://schemas.microsoft.com/office/powerpoint/2010/main" val="4185587166"/>
              </p:ext>
            </p:extLst>
          </p:nvPr>
        </p:nvGraphicFramePr>
        <p:xfrm>
          <a:off x="738450" y="2923715"/>
          <a:ext cx="15590588" cy="56967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1" name="Graphic 10" descr="Badge 3 with solid fill">
            <a:extLst>
              <a:ext uri="{FF2B5EF4-FFF2-40B4-BE49-F238E27FC236}">
                <a16:creationId xmlns:a16="http://schemas.microsoft.com/office/drawing/2014/main" id="{53F4A0B9-D895-F822-A3C7-F8BA510BC4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200" y="2727914"/>
            <a:ext cx="914400" cy="914400"/>
          </a:xfrm>
          <a:prstGeom prst="rect">
            <a:avLst/>
          </a:prstGeom>
        </p:spPr>
      </p:pic>
      <p:pic>
        <p:nvPicPr>
          <p:cNvPr id="20" name="Graphic 19" descr="Badge 4 with solid fill">
            <a:extLst>
              <a:ext uri="{FF2B5EF4-FFF2-40B4-BE49-F238E27FC236}">
                <a16:creationId xmlns:a16="http://schemas.microsoft.com/office/drawing/2014/main" id="{DDEB0FA7-570E-9207-7593-36632F6754A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44562" y="2717902"/>
            <a:ext cx="914400" cy="914400"/>
          </a:xfrm>
          <a:prstGeom prst="rect">
            <a:avLst/>
          </a:prstGeom>
        </p:spPr>
      </p:pic>
      <p:pic>
        <p:nvPicPr>
          <p:cNvPr id="23" name="Graphic 22" descr="Badge 5 with solid fill">
            <a:extLst>
              <a:ext uri="{FF2B5EF4-FFF2-40B4-BE49-F238E27FC236}">
                <a16:creationId xmlns:a16="http://schemas.microsoft.com/office/drawing/2014/main" id="{D9D3A844-DF0A-CFBC-57AA-B7A2E27F17E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288900" y="2717902"/>
            <a:ext cx="914400" cy="914400"/>
          </a:xfrm>
          <a:prstGeom prst="rect">
            <a:avLst/>
          </a:prstGeom>
        </p:spPr>
      </p:pic>
      <p:pic>
        <p:nvPicPr>
          <p:cNvPr id="8" name="Picture 7">
            <a:extLst>
              <a:ext uri="{FF2B5EF4-FFF2-40B4-BE49-F238E27FC236}">
                <a16:creationId xmlns:a16="http://schemas.microsoft.com/office/drawing/2014/main" id="{A9E3BDC5-EC65-5418-312F-527F57D0D3C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0" name="Google Shape;128;p3">
            <a:extLst>
              <a:ext uri="{FF2B5EF4-FFF2-40B4-BE49-F238E27FC236}">
                <a16:creationId xmlns:a16="http://schemas.microsoft.com/office/drawing/2014/main" id="{08BA5A14-E8E5-87BE-4AD0-31ED29888175}"/>
              </a:ext>
            </a:extLst>
          </p:cNvPr>
          <p:cNvSpPr txBox="1"/>
          <p:nvPr/>
        </p:nvSpPr>
        <p:spPr>
          <a:xfrm>
            <a:off x="5537817"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42284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B43D80CA-9EBF-763E-D1A3-D15B32C876B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009792C-2ED3-B268-2942-B8D3109CA74B}"/>
              </a:ext>
            </a:extLst>
          </p:cNvPr>
          <p:cNvSpPr txBox="1"/>
          <p:nvPr/>
        </p:nvSpPr>
        <p:spPr>
          <a:xfrm>
            <a:off x="502919" y="1373697"/>
            <a:ext cx="14762713" cy="677108"/>
          </a:xfrm>
          <a:prstGeom prst="rect">
            <a:avLst/>
          </a:prstGeom>
        </p:spPr>
        <p:txBody>
          <a:bodyPr wrap="square" lIns="0" tIns="0" rIns="0" bIns="0" rtlCol="0" anchor="t">
            <a:spAutoFit/>
          </a:bodyPr>
          <a:lstStyle/>
          <a:p>
            <a:r>
              <a:rPr lang="en-GB" sz="4400" spc="-87" dirty="0">
                <a:solidFill>
                  <a:srgbClr val="033C5B"/>
                </a:solidFill>
                <a:latin typeface="Arial" panose="020B0604020202020204" pitchFamily="34" charset="0"/>
                <a:cs typeface="Arial" panose="020B0604020202020204" pitchFamily="34" charset="0"/>
              </a:rPr>
              <a:t>Παραδείγματα: Καλές Πρακτικές</a:t>
            </a:r>
            <a:endParaRPr lang="en-US" sz="4400" spc="-87"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ECDD2A5C-42DB-E12D-9AAB-6049196A0D23}"/>
              </a:ext>
            </a:extLst>
          </p:cNvPr>
          <p:cNvSpPr/>
          <p:nvPr/>
        </p:nvSpPr>
        <p:spPr>
          <a:xfrm>
            <a:off x="17044742" y="-150232"/>
            <a:ext cx="1246758" cy="895429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AutoShape 4">
            <a:extLst>
              <a:ext uri="{FF2B5EF4-FFF2-40B4-BE49-F238E27FC236}">
                <a16:creationId xmlns:a16="http://schemas.microsoft.com/office/drawing/2014/main" id="{76050C6C-38C6-F651-1B8C-E2A4BB1B2B50}"/>
              </a:ext>
            </a:extLst>
          </p:cNvPr>
          <p:cNvSpPr/>
          <p:nvPr/>
        </p:nvSpPr>
        <p:spPr>
          <a:xfrm rot="-5400000">
            <a:off x="8522371" y="-8522371"/>
            <a:ext cx="1246758" cy="18291501"/>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5" name="Group 5">
            <a:extLst>
              <a:ext uri="{FF2B5EF4-FFF2-40B4-BE49-F238E27FC236}">
                <a16:creationId xmlns:a16="http://schemas.microsoft.com/office/drawing/2014/main" id="{235DFEF8-3A95-52F2-80F1-02633F1DAA60}"/>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91E06439-0ADE-D9D2-38BB-05A514C0FE35}"/>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sp>
        <p:nvSpPr>
          <p:cNvPr id="7" name="Freeform 7">
            <a:extLst>
              <a:ext uri="{FF2B5EF4-FFF2-40B4-BE49-F238E27FC236}">
                <a16:creationId xmlns:a16="http://schemas.microsoft.com/office/drawing/2014/main" id="{586876B1-9DC8-AD2D-CEEB-72E6AD3E1B89}"/>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2" name="AutoShape 12">
            <a:extLst>
              <a:ext uri="{FF2B5EF4-FFF2-40B4-BE49-F238E27FC236}">
                <a16:creationId xmlns:a16="http://schemas.microsoft.com/office/drawing/2014/main" id="{2E5B3CA1-C21A-32DC-0BBC-7EBE09A9DFA4}"/>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3" name="Google Shape;117;p3">
            <a:extLst>
              <a:ext uri="{FF2B5EF4-FFF2-40B4-BE49-F238E27FC236}">
                <a16:creationId xmlns:a16="http://schemas.microsoft.com/office/drawing/2014/main" id="{99F4E6C5-7EAC-1715-961D-2A1EB88C0BE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118;p3">
            <a:extLst>
              <a:ext uri="{FF2B5EF4-FFF2-40B4-BE49-F238E27FC236}">
                <a16:creationId xmlns:a16="http://schemas.microsoft.com/office/drawing/2014/main" id="{813A93A2-69C2-1BF5-C608-B00776EE9AA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graphicFrame>
        <p:nvGraphicFramePr>
          <p:cNvPr id="10" name="Diagram 9">
            <a:extLst>
              <a:ext uri="{FF2B5EF4-FFF2-40B4-BE49-F238E27FC236}">
                <a16:creationId xmlns:a16="http://schemas.microsoft.com/office/drawing/2014/main" id="{062234D3-D238-3D93-DF5A-87763A782A38}"/>
              </a:ext>
            </a:extLst>
          </p:cNvPr>
          <p:cNvGraphicFramePr/>
          <p:nvPr>
            <p:extLst>
              <p:ext uri="{D42A27DB-BD31-4B8C-83A1-F6EECF244321}">
                <p14:modId xmlns:p14="http://schemas.microsoft.com/office/powerpoint/2010/main" val="3357226799"/>
              </p:ext>
            </p:extLst>
          </p:nvPr>
        </p:nvGraphicFramePr>
        <p:xfrm>
          <a:off x="816059" y="2351197"/>
          <a:ext cx="15590588" cy="56967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Picture 7">
            <a:extLst>
              <a:ext uri="{FF2B5EF4-FFF2-40B4-BE49-F238E27FC236}">
                <a16:creationId xmlns:a16="http://schemas.microsoft.com/office/drawing/2014/main" id="{6B1C5CE3-A29D-B71E-E340-D1E568E7C8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Google Shape;128;p3">
            <a:extLst>
              <a:ext uri="{FF2B5EF4-FFF2-40B4-BE49-F238E27FC236}">
                <a16:creationId xmlns:a16="http://schemas.microsoft.com/office/drawing/2014/main" id="{1EF54328-63ED-3E36-2D7E-212ADFFE61CB}"/>
              </a:ext>
            </a:extLst>
          </p:cNvPr>
          <p:cNvSpPr txBox="1"/>
          <p:nvPr/>
        </p:nvSpPr>
        <p:spPr>
          <a:xfrm>
            <a:off x="5537817"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719981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5C75FBB4-783D-A52B-D48B-015736086C1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85C759C-836E-B260-7762-BCB97DF2E3B3}"/>
              </a:ext>
            </a:extLst>
          </p:cNvPr>
          <p:cNvSpPr txBox="1"/>
          <p:nvPr/>
        </p:nvSpPr>
        <p:spPr>
          <a:xfrm>
            <a:off x="518225" y="666780"/>
            <a:ext cx="14762713" cy="1354217"/>
          </a:xfrm>
          <a:prstGeom prst="rect">
            <a:avLst/>
          </a:prstGeom>
        </p:spPr>
        <p:txBody>
          <a:bodyPr wrap="square" lIns="0" tIns="0" rIns="0" bIns="0" rtlCol="0" anchor="t">
            <a:spAutoFit/>
          </a:bodyPr>
          <a:lstStyle/>
          <a:p>
            <a:r>
              <a:rPr lang="en-GB" sz="4400" spc="-87" dirty="0">
                <a:solidFill>
                  <a:srgbClr val="033C5B"/>
                </a:solidFill>
                <a:latin typeface="Arial" panose="020B0604020202020204" pitchFamily="34" charset="0"/>
                <a:cs typeface="Arial" panose="020B0604020202020204" pitchFamily="34" charset="0"/>
              </a:rPr>
              <a:t>Μελέτες περιπτώσεων</a:t>
            </a:r>
          </a:p>
          <a:p>
            <a:r>
              <a:rPr lang="en-GB" sz="4400" spc="-87" dirty="0">
                <a:solidFill>
                  <a:srgbClr val="033C5B"/>
                </a:solidFill>
                <a:latin typeface="Arial" panose="020B0604020202020204" pitchFamily="34" charset="0"/>
                <a:cs typeface="Arial" panose="020B0604020202020204" pitchFamily="34" charset="0"/>
              </a:rPr>
              <a:t>Αγγλικά για το χώρο εργασίας (Κύπρος)</a:t>
            </a:r>
            <a:endParaRPr lang="en-US" sz="4400" spc="-87"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D47A60B9-142D-79E5-1FB9-195B80F6DE1A}"/>
              </a:ext>
            </a:extLst>
          </p:cNvPr>
          <p:cNvSpPr/>
          <p:nvPr/>
        </p:nvSpPr>
        <p:spPr>
          <a:xfrm>
            <a:off x="17044742" y="-150232"/>
            <a:ext cx="1246758" cy="895429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AutoShape 4">
            <a:extLst>
              <a:ext uri="{FF2B5EF4-FFF2-40B4-BE49-F238E27FC236}">
                <a16:creationId xmlns:a16="http://schemas.microsoft.com/office/drawing/2014/main" id="{F92F219E-5980-ECB9-A525-9A261371694F}"/>
              </a:ext>
            </a:extLst>
          </p:cNvPr>
          <p:cNvSpPr/>
          <p:nvPr/>
        </p:nvSpPr>
        <p:spPr>
          <a:xfrm rot="-5400000">
            <a:off x="8522371" y="-9205550"/>
            <a:ext cx="1246758" cy="18291501"/>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5" name="Group 5">
            <a:extLst>
              <a:ext uri="{FF2B5EF4-FFF2-40B4-BE49-F238E27FC236}">
                <a16:creationId xmlns:a16="http://schemas.microsoft.com/office/drawing/2014/main" id="{C411998C-76CA-45C7-3B98-39D7CAF383CF}"/>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17F8DC31-1ECC-85EE-D172-BC79080764F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sp>
        <p:nvSpPr>
          <p:cNvPr id="7" name="Freeform 7">
            <a:extLst>
              <a:ext uri="{FF2B5EF4-FFF2-40B4-BE49-F238E27FC236}">
                <a16:creationId xmlns:a16="http://schemas.microsoft.com/office/drawing/2014/main" id="{296C577D-0FC3-E154-8FE1-4674E80A168C}"/>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2" name="AutoShape 12">
            <a:extLst>
              <a:ext uri="{FF2B5EF4-FFF2-40B4-BE49-F238E27FC236}">
                <a16:creationId xmlns:a16="http://schemas.microsoft.com/office/drawing/2014/main" id="{6B3C7CDE-8833-8E6D-C1AE-12D82521412B}"/>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3" name="Google Shape;117;p3">
            <a:extLst>
              <a:ext uri="{FF2B5EF4-FFF2-40B4-BE49-F238E27FC236}">
                <a16:creationId xmlns:a16="http://schemas.microsoft.com/office/drawing/2014/main" id="{FA6DB2B4-6F1B-9D4D-4F89-98C33C4D9F2C}"/>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118;p3">
            <a:extLst>
              <a:ext uri="{FF2B5EF4-FFF2-40B4-BE49-F238E27FC236}">
                <a16:creationId xmlns:a16="http://schemas.microsoft.com/office/drawing/2014/main" id="{74DC008C-6750-7E16-CB40-970CA1950CD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8" name="Rectangle 7">
            <a:extLst>
              <a:ext uri="{FF2B5EF4-FFF2-40B4-BE49-F238E27FC236}">
                <a16:creationId xmlns:a16="http://schemas.microsoft.com/office/drawing/2014/main" id="{0552A95C-1756-04BD-894B-7C9A838C0059}"/>
              </a:ext>
            </a:extLst>
          </p:cNvPr>
          <p:cNvSpPr/>
          <p:nvPr/>
        </p:nvSpPr>
        <p:spPr>
          <a:xfrm>
            <a:off x="455169" y="2388266"/>
            <a:ext cx="16270526" cy="3226628"/>
          </a:xfrm>
          <a:prstGeom prst="rect">
            <a:avLst/>
          </a:prstGeom>
        </p:spPr>
        <p:txBody>
          <a:bodyPr/>
          <a:lstStyle/>
          <a:p>
            <a:pPr lvl="0"/>
            <a:r>
              <a:rPr lang="en-GB" sz="2800" b="1" dirty="0">
                <a:latin typeface="Arial" panose="020B0604020202020204" pitchFamily="34" charset="0"/>
                <a:cs typeface="Arial" panose="020B0604020202020204" pitchFamily="34" charset="0"/>
              </a:rPr>
              <a:t>Πλαίσιο</a:t>
            </a:r>
            <a:r>
              <a:rPr lang="en-GB" sz="2800" dirty="0">
                <a:latin typeface="Arial" panose="020B0604020202020204" pitchFamily="34" charset="0"/>
                <a:cs typeface="Arial" panose="020B0604020202020204" pitchFamily="34" charset="0"/>
              </a:rPr>
              <a:t>: Καθηγητής εφάρμοσε το </a:t>
            </a:r>
            <a:r>
              <a:rPr lang="el-GR" sz="2800" dirty="0">
                <a:latin typeface="Arial" panose="020B0604020202020204" pitchFamily="34" charset="0"/>
                <a:cs typeface="Arial" panose="020B0604020202020204" pitchFamily="34" charset="0"/>
              </a:rPr>
              <a:t>ανεστραμμένο </a:t>
            </a:r>
            <a:r>
              <a:rPr lang="en-GB" sz="2800" dirty="0" err="1">
                <a:latin typeface="Arial" panose="020B0604020202020204" pitchFamily="34" charset="0"/>
                <a:cs typeface="Arial" panose="020B0604020202020204" pitchFamily="34" charset="0"/>
              </a:rPr>
              <a:t>μοντέλο</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γι</a:t>
            </a:r>
            <a:r>
              <a:rPr lang="en-GB" sz="2800" dirty="0">
                <a:latin typeface="Arial" panose="020B0604020202020204" pitchFamily="34" charset="0"/>
                <a:cs typeface="Arial" panose="020B0604020202020204" pitchFamily="34" charset="0"/>
              </a:rPr>
              <a:t>α να μεταμορφώσει ένα μάθημα αγγλικής γλώσσας, αντιμετωπίζοντας τις δυσκολίες των μαθητών με πολύπλοκες έννοιες.</a:t>
            </a:r>
          </a:p>
          <a:p>
            <a:pPr lvl="0"/>
            <a:r>
              <a:rPr lang="en-GB" sz="2800" b="1" dirty="0">
                <a:latin typeface="Arial" panose="020B0604020202020204" pitchFamily="34" charset="0"/>
                <a:cs typeface="Arial" panose="020B0604020202020204" pitchFamily="34" charset="0"/>
              </a:rPr>
              <a:t>Εφαρμογή</a:t>
            </a:r>
            <a:r>
              <a:rPr lang="en-GB" sz="2800" dirty="0">
                <a:latin typeface="Arial" panose="020B0604020202020204" pitchFamily="34" charset="0"/>
                <a:cs typeface="Arial" panose="020B0604020202020204" pitchFamily="34" charset="0"/>
              </a:rPr>
              <a:t>: (20 λεπτά η κάθε μία), μαζί με κουίζ και φόρουμ συζητήσεων για ανεξάρτητη συμμετοχή.</a:t>
            </a:r>
          </a:p>
          <a:p>
            <a:pPr lvl="0"/>
            <a:r>
              <a:rPr lang="en-GB" sz="2800" b="1" dirty="0">
                <a:latin typeface="Arial" panose="020B0604020202020204" pitchFamily="34" charset="0"/>
                <a:cs typeface="Arial" panose="020B0604020202020204" pitchFamily="34" charset="0"/>
              </a:rPr>
              <a:t>Δραστηριότητες εντός της τάξης: </a:t>
            </a:r>
            <a:r>
              <a:rPr lang="en-GB" sz="2800" dirty="0">
                <a:latin typeface="Arial" panose="020B0604020202020204" pitchFamily="34" charset="0"/>
                <a:cs typeface="Arial" panose="020B0604020202020204" pitchFamily="34" charset="0"/>
              </a:rPr>
              <a:t>όπως εικονικές συνεντεύξεις, αξιολογήσεις από ομοτίμους και παρουσιάσεις.</a:t>
            </a:r>
          </a:p>
          <a:p>
            <a:pPr lvl="0"/>
            <a:r>
              <a:rPr lang="en-GB" sz="2800" b="1" dirty="0">
                <a:latin typeface="Arial" panose="020B0604020202020204" pitchFamily="34" charset="0"/>
                <a:cs typeface="Arial" panose="020B0604020202020204" pitchFamily="34" charset="0"/>
              </a:rPr>
              <a:t>Αποτελέσματα</a:t>
            </a:r>
            <a:r>
              <a:rPr lang="en-GB" sz="2800" dirty="0">
                <a:latin typeface="Arial" panose="020B0604020202020204" pitchFamily="34" charset="0"/>
                <a:cs typeface="Arial" panose="020B0604020202020204" pitchFamily="34" charset="0"/>
              </a:rPr>
              <a:t>: Βελτίωση της κατανόησης, των κινήτρων και της συμμετοχής των μαθητών. Οι συνεδρίες εντός της τάξης προώθησαν την κριτική σκέψη και την πρακτική εφαρμογή των θεωρητικών γνώσεων.</a:t>
            </a:r>
            <a:endParaRPr lang="en-BE" sz="2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80EE18F-A483-1F76-98E5-A076AC952910}"/>
              </a:ext>
            </a:extLst>
          </p:cNvPr>
          <p:cNvSpPr txBox="1"/>
          <p:nvPr/>
        </p:nvSpPr>
        <p:spPr>
          <a:xfrm>
            <a:off x="536422" y="8382561"/>
            <a:ext cx="11084675" cy="338554"/>
          </a:xfrm>
          <a:prstGeom prst="rect">
            <a:avLst/>
          </a:prstGeom>
          <a:noFill/>
        </p:spPr>
        <p:txBody>
          <a:bodyPr wrap="square">
            <a:spAutoFit/>
          </a:bodyPr>
          <a:lstStyle/>
          <a:p>
            <a:pPr marL="285750" indent="-285750">
              <a:buFont typeface="Wingdings" panose="05000000000000000000" pitchFamily="2" charset="2"/>
              <a:buChar char="Ø"/>
            </a:pPr>
            <a:r>
              <a:rPr lang="en-GB" sz="1600" i="1" dirty="0">
                <a:latin typeface="Arial" panose="020B0604020202020204" pitchFamily="34" charset="0"/>
                <a:cs typeface="Arial" panose="020B0604020202020204" pitchFamily="34" charset="0"/>
              </a:rPr>
              <a:t>Πηγή: </a:t>
            </a:r>
            <a:r>
              <a:rPr lang="en-BE" sz="1600" i="1" dirty="0">
                <a:latin typeface="Arial" panose="020B0604020202020204" pitchFamily="34" charset="0"/>
                <a:cs typeface="Arial" panose="020B0604020202020204" pitchFamily="34" charset="0"/>
                <a:hlinkClick r:id="rId6"/>
              </a:rPr>
              <a:t>https:</a:t>
            </a:r>
            <a:r>
              <a:rPr lang="en-GB" sz="1600" i="1" dirty="0">
                <a:latin typeface="Arial" panose="020B0604020202020204" pitchFamily="34" charset="0"/>
                <a:cs typeface="Arial" panose="020B0604020202020204" pitchFamily="34" charset="0"/>
              </a:rPr>
              <a:t>//www.digicompass.eu/en/implementing-flipped-learning-in-higher-education-a-real-life-example/ </a:t>
            </a:r>
            <a:endParaRPr lang="en-BE" sz="1600" i="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D50C8BA-ABFA-BFF5-890F-B75B30EC24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0" name="Google Shape;128;p3">
            <a:extLst>
              <a:ext uri="{FF2B5EF4-FFF2-40B4-BE49-F238E27FC236}">
                <a16:creationId xmlns:a16="http://schemas.microsoft.com/office/drawing/2014/main" id="{19987316-A0F7-6BFE-9600-5EC261FE6BA2}"/>
              </a:ext>
            </a:extLst>
          </p:cNvPr>
          <p:cNvSpPr txBox="1"/>
          <p:nvPr/>
        </p:nvSpPr>
        <p:spPr>
          <a:xfrm>
            <a:off x="5537817"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0951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E4859DC3-05A5-01A6-811D-40A1060B0A8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868F92C-714A-3544-233B-B1E6A9ED388A}"/>
              </a:ext>
            </a:extLst>
          </p:cNvPr>
          <p:cNvSpPr txBox="1"/>
          <p:nvPr/>
        </p:nvSpPr>
        <p:spPr>
          <a:xfrm>
            <a:off x="518225" y="666780"/>
            <a:ext cx="14762713" cy="677108"/>
          </a:xfrm>
          <a:prstGeom prst="rect">
            <a:avLst/>
          </a:prstGeom>
        </p:spPr>
        <p:txBody>
          <a:bodyPr wrap="square" lIns="0" tIns="0" rIns="0" bIns="0" rtlCol="0" anchor="t">
            <a:spAutoFit/>
          </a:bodyPr>
          <a:lstStyle/>
          <a:p>
            <a:r>
              <a:rPr lang="en-GB" sz="4400" spc="-87" dirty="0">
                <a:solidFill>
                  <a:srgbClr val="033C5B"/>
                </a:solidFill>
                <a:latin typeface="Arial" panose="020B0604020202020204" pitchFamily="34" charset="0"/>
                <a:cs typeface="Arial" panose="020B0604020202020204" pitchFamily="34" charset="0"/>
              </a:rPr>
              <a:t>Καλές πρακτικές και συνεχής επαγγελματική ανάπτυξη</a:t>
            </a:r>
            <a:endParaRPr lang="en-US" sz="4400" spc="-87"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7BD0B203-4B8F-A4A8-217B-58A6B3EB7164}"/>
              </a:ext>
            </a:extLst>
          </p:cNvPr>
          <p:cNvSpPr/>
          <p:nvPr/>
        </p:nvSpPr>
        <p:spPr>
          <a:xfrm>
            <a:off x="17044742" y="-150232"/>
            <a:ext cx="1246758" cy="895429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AutoShape 4">
            <a:extLst>
              <a:ext uri="{FF2B5EF4-FFF2-40B4-BE49-F238E27FC236}">
                <a16:creationId xmlns:a16="http://schemas.microsoft.com/office/drawing/2014/main" id="{202806CA-C856-07B8-ECBD-FE1E92F27AC2}"/>
              </a:ext>
            </a:extLst>
          </p:cNvPr>
          <p:cNvSpPr/>
          <p:nvPr/>
        </p:nvSpPr>
        <p:spPr>
          <a:xfrm rot="-5400000">
            <a:off x="8522371" y="-9205550"/>
            <a:ext cx="1246758" cy="18291501"/>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5" name="Group 5">
            <a:extLst>
              <a:ext uri="{FF2B5EF4-FFF2-40B4-BE49-F238E27FC236}">
                <a16:creationId xmlns:a16="http://schemas.microsoft.com/office/drawing/2014/main" id="{403F1E5F-17F5-21F9-1870-CB27FC711CC3}"/>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B908AA60-42BE-A326-FAAD-5AE94690B6E8}"/>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sp>
        <p:nvSpPr>
          <p:cNvPr id="7" name="Freeform 7">
            <a:extLst>
              <a:ext uri="{FF2B5EF4-FFF2-40B4-BE49-F238E27FC236}">
                <a16:creationId xmlns:a16="http://schemas.microsoft.com/office/drawing/2014/main" id="{FC8718B1-0681-4674-1EFF-0ECE44E2F381}"/>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2" name="AutoShape 12">
            <a:extLst>
              <a:ext uri="{FF2B5EF4-FFF2-40B4-BE49-F238E27FC236}">
                <a16:creationId xmlns:a16="http://schemas.microsoft.com/office/drawing/2014/main" id="{127101C8-599D-A979-9515-C72D688987D2}"/>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3" name="Google Shape;117;p3">
            <a:extLst>
              <a:ext uri="{FF2B5EF4-FFF2-40B4-BE49-F238E27FC236}">
                <a16:creationId xmlns:a16="http://schemas.microsoft.com/office/drawing/2014/main" id="{2C998389-DE23-8486-737B-954A1E56FD84}"/>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118;p3">
            <a:extLst>
              <a:ext uri="{FF2B5EF4-FFF2-40B4-BE49-F238E27FC236}">
                <a16:creationId xmlns:a16="http://schemas.microsoft.com/office/drawing/2014/main" id="{1F2F270F-346A-4351-2E76-0CE17E7E33D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8" name="Rectangle 7">
            <a:extLst>
              <a:ext uri="{FF2B5EF4-FFF2-40B4-BE49-F238E27FC236}">
                <a16:creationId xmlns:a16="http://schemas.microsoft.com/office/drawing/2014/main" id="{0BC72978-47EF-3C3C-B9A9-ACE9E5287AA0}"/>
              </a:ext>
            </a:extLst>
          </p:cNvPr>
          <p:cNvSpPr/>
          <p:nvPr/>
        </p:nvSpPr>
        <p:spPr>
          <a:xfrm>
            <a:off x="545934" y="1927906"/>
            <a:ext cx="16270526" cy="1472595"/>
          </a:xfrm>
          <a:prstGeom prst="rect">
            <a:avLst/>
          </a:prstGeom>
        </p:spPr>
        <p:txBody>
          <a:bodyPr/>
          <a:lstStyle/>
          <a:p>
            <a:pPr lvl="0"/>
            <a:r>
              <a:rPr lang="en-GB" sz="2800" b="1" dirty="0">
                <a:latin typeface="Arial" panose="020B0604020202020204" pitchFamily="34" charset="0"/>
                <a:cs typeface="Arial" panose="020B0604020202020204" pitchFamily="34" charset="0"/>
              </a:rPr>
              <a:t>Ευρωπαϊκή Επιτροπή - Ευρωπαϊκός Χώρος Εκπαίδευσης</a:t>
            </a:r>
            <a:endParaRPr lang="en-BE" sz="28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2E08DB1-B8A9-3D0F-2BC2-76F01CB99945}"/>
              </a:ext>
            </a:extLst>
          </p:cNvPr>
          <p:cNvSpPr txBox="1"/>
          <p:nvPr/>
        </p:nvSpPr>
        <p:spPr>
          <a:xfrm>
            <a:off x="3963474" y="8478522"/>
            <a:ext cx="10800874" cy="30777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Πηγή: </a:t>
            </a:r>
            <a:r>
              <a:rPr lang="en-GB" sz="1400" dirty="0">
                <a:latin typeface="Arial" panose="020B0604020202020204" pitchFamily="34" charset="0"/>
                <a:cs typeface="Arial" panose="020B0604020202020204" pitchFamily="34" charset="0"/>
                <a:hlinkClick r:id="rId7"/>
              </a:rPr>
              <a:t>https:</a:t>
            </a:r>
            <a:r>
              <a:rPr lang="en-GB" sz="1400" dirty="0">
                <a:latin typeface="Arial" panose="020B0604020202020204" pitchFamily="34" charset="0"/>
                <a:cs typeface="Arial" panose="020B0604020202020204" pitchFamily="34" charset="0"/>
              </a:rPr>
              <a:t>//education.ec.europa.eu/education-levels/vocational-education-and-training/about-vocational-education-and-training   </a:t>
            </a:r>
            <a:endParaRPr lang="en-BE" sz="1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C4802DD-A868-0A0D-A0F8-D81B8CCE24C9}"/>
              </a:ext>
            </a:extLst>
          </p:cNvPr>
          <p:cNvPicPr>
            <a:picLocks noChangeAspect="1"/>
          </p:cNvPicPr>
          <p:nvPr/>
        </p:nvPicPr>
        <p:blipFill>
          <a:blip r:embed="rId8"/>
          <a:stretch>
            <a:fillRect/>
          </a:stretch>
        </p:blipFill>
        <p:spPr>
          <a:xfrm>
            <a:off x="4445671" y="2469350"/>
            <a:ext cx="8153400" cy="4278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076E5D0E-DD30-13C9-9DCE-6E13F20EEB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0" name="Google Shape;128;p3">
            <a:extLst>
              <a:ext uri="{FF2B5EF4-FFF2-40B4-BE49-F238E27FC236}">
                <a16:creationId xmlns:a16="http://schemas.microsoft.com/office/drawing/2014/main" id="{0576BE79-DFE4-AF04-32E0-F3D2BB1CA8D2}"/>
              </a:ext>
            </a:extLst>
          </p:cNvPr>
          <p:cNvSpPr txBox="1"/>
          <p:nvPr/>
        </p:nvSpPr>
        <p:spPr>
          <a:xfrm>
            <a:off x="5537817"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76111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473BB96E-6CCE-F806-2D8D-AA1E9B8F361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76B24D3-92CE-1901-5614-39EBB4544F54}"/>
              </a:ext>
            </a:extLst>
          </p:cNvPr>
          <p:cNvSpPr txBox="1"/>
          <p:nvPr/>
        </p:nvSpPr>
        <p:spPr>
          <a:xfrm>
            <a:off x="518225" y="666780"/>
            <a:ext cx="14762713" cy="677108"/>
          </a:xfrm>
          <a:prstGeom prst="rect">
            <a:avLst/>
          </a:prstGeom>
        </p:spPr>
        <p:txBody>
          <a:bodyPr wrap="square" lIns="0" tIns="0" rIns="0" bIns="0" rtlCol="0" anchor="t">
            <a:spAutoFit/>
          </a:bodyPr>
          <a:lstStyle/>
          <a:p>
            <a:r>
              <a:rPr lang="en-GB" sz="4400" spc="-87" dirty="0">
                <a:solidFill>
                  <a:srgbClr val="033C5B"/>
                </a:solidFill>
                <a:latin typeface="Arial" panose="020B0604020202020204" pitchFamily="34" charset="0"/>
                <a:cs typeface="Arial" panose="020B0604020202020204" pitchFamily="34" charset="0"/>
              </a:rPr>
              <a:t>Καλές πρακτικές και συνεχής επαγγελματική ανάπτυξη</a:t>
            </a:r>
            <a:endParaRPr lang="en-US" sz="4400" spc="-87"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3DAAF90D-546F-9736-8703-9D388D1ED723}"/>
              </a:ext>
            </a:extLst>
          </p:cNvPr>
          <p:cNvSpPr/>
          <p:nvPr/>
        </p:nvSpPr>
        <p:spPr>
          <a:xfrm>
            <a:off x="17044742" y="-150232"/>
            <a:ext cx="1246758" cy="895429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AutoShape 4">
            <a:extLst>
              <a:ext uri="{FF2B5EF4-FFF2-40B4-BE49-F238E27FC236}">
                <a16:creationId xmlns:a16="http://schemas.microsoft.com/office/drawing/2014/main" id="{2B38383A-2D2F-8D3A-C170-487C5CCA844E}"/>
              </a:ext>
            </a:extLst>
          </p:cNvPr>
          <p:cNvSpPr/>
          <p:nvPr/>
        </p:nvSpPr>
        <p:spPr>
          <a:xfrm rot="-5400000">
            <a:off x="8522371" y="-9205550"/>
            <a:ext cx="1246758" cy="18291501"/>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5" name="Group 5">
            <a:extLst>
              <a:ext uri="{FF2B5EF4-FFF2-40B4-BE49-F238E27FC236}">
                <a16:creationId xmlns:a16="http://schemas.microsoft.com/office/drawing/2014/main" id="{8D6F39B9-3919-B6BB-94D0-C8D15FFEC0F0}"/>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41B59795-BCF7-4C43-E8BA-47B08BBBBA9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sp>
        <p:nvSpPr>
          <p:cNvPr id="7" name="Freeform 7">
            <a:extLst>
              <a:ext uri="{FF2B5EF4-FFF2-40B4-BE49-F238E27FC236}">
                <a16:creationId xmlns:a16="http://schemas.microsoft.com/office/drawing/2014/main" id="{44012B31-B23B-7A27-B8EA-3DE0CDF55A21}"/>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2" name="AutoShape 12">
            <a:extLst>
              <a:ext uri="{FF2B5EF4-FFF2-40B4-BE49-F238E27FC236}">
                <a16:creationId xmlns:a16="http://schemas.microsoft.com/office/drawing/2014/main" id="{6F9AEEEC-B677-7CAB-C886-616CBB592285}"/>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3" name="Google Shape;117;p3">
            <a:extLst>
              <a:ext uri="{FF2B5EF4-FFF2-40B4-BE49-F238E27FC236}">
                <a16:creationId xmlns:a16="http://schemas.microsoft.com/office/drawing/2014/main" id="{66152437-7385-92E8-E084-C9E1C213173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118;p3">
            <a:extLst>
              <a:ext uri="{FF2B5EF4-FFF2-40B4-BE49-F238E27FC236}">
                <a16:creationId xmlns:a16="http://schemas.microsoft.com/office/drawing/2014/main" id="{EBF747F7-F0E8-624D-A026-FCE10D1BC3B9}"/>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8" name="Rectangle 7">
            <a:extLst>
              <a:ext uri="{FF2B5EF4-FFF2-40B4-BE49-F238E27FC236}">
                <a16:creationId xmlns:a16="http://schemas.microsoft.com/office/drawing/2014/main" id="{581C8FF9-E23D-A19B-33A7-F57A4D5FB70F}"/>
              </a:ext>
            </a:extLst>
          </p:cNvPr>
          <p:cNvSpPr/>
          <p:nvPr/>
        </p:nvSpPr>
        <p:spPr>
          <a:xfrm>
            <a:off x="518225" y="1856335"/>
            <a:ext cx="16270526" cy="1472595"/>
          </a:xfrm>
          <a:prstGeom prst="rect">
            <a:avLst/>
          </a:prstGeom>
        </p:spPr>
        <p:txBody>
          <a:bodyPr/>
          <a:lstStyle/>
          <a:p>
            <a:pPr lvl="0"/>
            <a:r>
              <a:rPr lang="en-GB" sz="2800" b="1" dirty="0">
                <a:latin typeface="Arial" panose="020B0604020202020204" pitchFamily="34" charset="0"/>
                <a:cs typeface="Arial" panose="020B0604020202020204" pitchFamily="34" charset="0"/>
              </a:rPr>
              <a:t>Πόροι CEDEFOP: </a:t>
            </a:r>
            <a:r>
              <a:rPr lang="en-GB" sz="2800" dirty="0" err="1">
                <a:latin typeface="Arial" panose="020B0604020202020204" pitchFamily="34" charset="0"/>
                <a:cs typeface="Arial" panose="020B0604020202020204" pitchFamily="34" charset="0"/>
              </a:rPr>
              <a:t>Το Cedefop </a:t>
            </a:r>
            <a:r>
              <a:rPr lang="en-GB" sz="2800" dirty="0">
                <a:latin typeface="Arial" panose="020B0604020202020204" pitchFamily="34" charset="0"/>
                <a:cs typeface="Arial" panose="020B0604020202020204" pitchFamily="34" charset="0"/>
              </a:rPr>
              <a:t>ξεκίνησε την εργαλειοθήκη ΕΕΚ για την αντιμετώπιση της πρόωρης εγκατάλειψης το 2017 και την εργαλειοθήκη ΕΕΚ για την ενδυνάμωση των ΝΕΕΤ το 2021 και έκτοτε επικαιροποιεί και εμπλουτίζει συνεχώς τους πόρους του.</a:t>
            </a:r>
            <a:endParaRPr lang="en-BE" sz="28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E8AAA49-F97C-25D2-97D5-6CAF7B364BEE}"/>
              </a:ext>
            </a:extLst>
          </p:cNvPr>
          <p:cNvPicPr>
            <a:picLocks noChangeAspect="1"/>
          </p:cNvPicPr>
          <p:nvPr/>
        </p:nvPicPr>
        <p:blipFill>
          <a:blip r:embed="rId7"/>
          <a:stretch>
            <a:fillRect/>
          </a:stretch>
        </p:blipFill>
        <p:spPr>
          <a:xfrm>
            <a:off x="4122892" y="3467100"/>
            <a:ext cx="7924800" cy="4234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a:extLst>
              <a:ext uri="{FF2B5EF4-FFF2-40B4-BE49-F238E27FC236}">
                <a16:creationId xmlns:a16="http://schemas.microsoft.com/office/drawing/2014/main" id="{B95DD0B6-4EE2-8C13-C082-B5E4D0D0AA97}"/>
              </a:ext>
            </a:extLst>
          </p:cNvPr>
          <p:cNvSpPr txBox="1"/>
          <p:nvPr/>
        </p:nvSpPr>
        <p:spPr>
          <a:xfrm>
            <a:off x="4114800" y="8520107"/>
            <a:ext cx="9144000" cy="30777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Πηγή: </a:t>
            </a:r>
            <a:r>
              <a:rPr lang="en-BE" sz="1400" dirty="0">
                <a:latin typeface="Arial" panose="020B0604020202020204" pitchFamily="34" charset="0"/>
                <a:cs typeface="Arial" panose="020B0604020202020204" pitchFamily="34" charset="0"/>
                <a:hlinkClick r:id="rId8"/>
              </a:rPr>
              <a:t>https:</a:t>
            </a:r>
            <a:r>
              <a:rPr lang="en-GB" sz="1400" dirty="0">
                <a:latin typeface="Arial" panose="020B0604020202020204" pitchFamily="34" charset="0"/>
                <a:cs typeface="Arial" panose="020B0604020202020204" pitchFamily="34" charset="0"/>
              </a:rPr>
              <a:t>//www.cedefop.europa.eu/en/projects/teachers-and-trainers-professional-development </a:t>
            </a:r>
            <a:endParaRPr lang="en-BE" sz="1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62FDF42-74A5-3F9B-03A6-CB61C850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1" name="Google Shape;128;p3">
            <a:extLst>
              <a:ext uri="{FF2B5EF4-FFF2-40B4-BE49-F238E27FC236}">
                <a16:creationId xmlns:a16="http://schemas.microsoft.com/office/drawing/2014/main" id="{30CE2CCA-6048-5400-5AD3-43525BF8C316}"/>
              </a:ext>
            </a:extLst>
          </p:cNvPr>
          <p:cNvSpPr txBox="1"/>
          <p:nvPr/>
        </p:nvSpPr>
        <p:spPr>
          <a:xfrm>
            <a:off x="5537817"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500356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4" name="AutoShape 4"/>
          <p:cNvSpPr/>
          <p:nvPr/>
        </p:nvSpPr>
        <p:spPr>
          <a:xfrm>
            <a:off x="-130877" y="5143500"/>
            <a:ext cx="2766824" cy="3665330"/>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0" name="TextBox 10"/>
          <p:cNvSpPr txBox="1"/>
          <p:nvPr/>
        </p:nvSpPr>
        <p:spPr>
          <a:xfrm>
            <a:off x="3058696" y="773904"/>
            <a:ext cx="14391103" cy="991208"/>
          </a:xfrm>
          <a:prstGeom prst="rect">
            <a:avLst/>
          </a:prstGeom>
        </p:spPr>
        <p:txBody>
          <a:bodyPr wrap="square" lIns="0" tIns="0" rIns="0" bIns="0" rtlCol="0" anchor="t">
            <a:spAutoFit/>
          </a:bodyPr>
          <a:lstStyle/>
          <a:p>
            <a:pPr>
              <a:lnSpc>
                <a:spcPts val="7699"/>
              </a:lnSpc>
            </a:pPr>
            <a:r>
              <a:rPr lang="en-US" sz="6999" spc="-69" dirty="0" err="1">
                <a:solidFill>
                  <a:srgbClr val="033C5B"/>
                </a:solidFill>
                <a:latin typeface="Arial" panose="020B0604020202020204" pitchFamily="34" charset="0"/>
                <a:cs typeface="Arial" panose="020B0604020202020204" pitchFamily="34" charset="0"/>
              </a:rPr>
              <a:t>Δρ</a:t>
            </a:r>
            <a:r>
              <a:rPr lang="en-US" sz="6999" spc="-69" dirty="0">
                <a:solidFill>
                  <a:srgbClr val="033C5B"/>
                </a:solidFill>
                <a:latin typeface="Arial" panose="020B0604020202020204" pitchFamily="34" charset="0"/>
                <a:cs typeface="Arial" panose="020B0604020202020204" pitchFamily="34" charset="0"/>
              </a:rPr>
              <a:t>αστηριότητα αναστοχασμού</a:t>
            </a:r>
          </a:p>
        </p:txBody>
      </p:sp>
      <p:sp>
        <p:nvSpPr>
          <p:cNvPr id="11" name="TextBox 11"/>
          <p:cNvSpPr txBox="1"/>
          <p:nvPr/>
        </p:nvSpPr>
        <p:spPr>
          <a:xfrm>
            <a:off x="3085465" y="1765112"/>
            <a:ext cx="11763250" cy="6894195"/>
          </a:xfrm>
          <a:prstGeom prst="rect">
            <a:avLst/>
          </a:prstGeom>
        </p:spPr>
        <p:txBody>
          <a:bodyPr wrap="square" lIns="0" tIns="0" rIns="0" bIns="0" rtlCol="0" anchor="t">
            <a:spAutoFit/>
          </a:bodyPr>
          <a:lstStyle/>
          <a:p>
            <a:pPr marL="285750" indent="-285750" algn="just">
              <a:spcBef>
                <a:spcPts val="600"/>
              </a:spcBef>
              <a:spcAft>
                <a:spcPts val="600"/>
              </a:spcAft>
              <a:buFont typeface="Arial" panose="020B0604020202020204" pitchFamily="34" charset="0"/>
              <a:buChar char="•"/>
            </a:pPr>
            <a:r>
              <a:rPr lang="en-GB" dirty="0">
                <a:solidFill>
                  <a:srgbClr val="121212"/>
                </a:solidFill>
                <a:latin typeface="Arial" panose="020B0604020202020204" pitchFamily="34" charset="0"/>
                <a:cs typeface="Arial" panose="020B0604020202020204" pitchFamily="34" charset="0"/>
              </a:rPr>
              <a:t>Σκεφτείτε την παιχνιδοποίηση και τα διαδραστικά σενάρια μάθησης που έχετε εφαρμόσει. Πώς αυτές οι στρατηγικές επηρέασαν τα κίνητρα και τη συμμετοχή των μαθητών; Σημειώστε συγκεκριμένες περιπτώσεις στις οποίες παρατηρήσατε αλλαγή.</a:t>
            </a:r>
          </a:p>
          <a:p>
            <a:pPr marL="285750" indent="-285750" algn="just">
              <a:spcBef>
                <a:spcPts val="600"/>
              </a:spcBef>
              <a:spcAft>
                <a:spcPts val="600"/>
              </a:spcAft>
              <a:buFont typeface="Arial" panose="020B0604020202020204" pitchFamily="34" charset="0"/>
              <a:buChar char="•"/>
            </a:pPr>
            <a:r>
              <a:rPr lang="en-GB" dirty="0">
                <a:solidFill>
                  <a:srgbClr val="121212"/>
                </a:solidFill>
                <a:latin typeface="Arial" panose="020B0604020202020204" pitchFamily="34" charset="0"/>
                <a:cs typeface="Arial" panose="020B0604020202020204" pitchFamily="34" charset="0"/>
              </a:rPr>
              <a:t>Επανεξετάστε τα δεδομένα που έχετε συλλέξει σχετικά με τις επιδόσεις και τη δέσμευση των μαθητών. Πώς χρησιμοποιήσατε αυτές τις πληροφορίες για να εξατομικεύσετε τις μαθησιακές εμπειρίες; Σκεφτείτε την αποτελεσματικότητα αυτών των προσαρμογών.</a:t>
            </a:r>
          </a:p>
          <a:p>
            <a:pPr marL="285750" indent="-285750" algn="just">
              <a:spcBef>
                <a:spcPts val="600"/>
              </a:spcBef>
              <a:spcAft>
                <a:spcPts val="600"/>
              </a:spcAft>
              <a:buFont typeface="Arial" panose="020B0604020202020204" pitchFamily="34" charset="0"/>
              <a:buChar char="•"/>
            </a:pPr>
            <a:r>
              <a:rPr lang="en-GB" dirty="0">
                <a:solidFill>
                  <a:srgbClr val="121212"/>
                </a:solidFill>
                <a:latin typeface="Arial" panose="020B0604020202020204" pitchFamily="34" charset="0"/>
                <a:cs typeface="Arial" panose="020B0604020202020204" pitchFamily="34" charset="0"/>
              </a:rPr>
              <a:t>Σκεφτείτε τα συνεργατικά έργα που έχετε διευκολύνει. Πόσο καλά οι μαθητές εφάρμοσαν τις γνώσεις τους σε διαφορετικά θέματα; Σκεφτείτε τη δυναμική της συνεργασίας και τα μαθησιακά αποτελέσματα που επιτεύχθηκαν.</a:t>
            </a:r>
          </a:p>
          <a:p>
            <a:pPr marL="285750" indent="-285750" algn="just">
              <a:spcBef>
                <a:spcPts val="600"/>
              </a:spcBef>
              <a:spcAft>
                <a:spcPts val="600"/>
              </a:spcAft>
              <a:buFont typeface="Arial" panose="020B0604020202020204" pitchFamily="34" charset="0"/>
              <a:buChar char="•"/>
            </a:pPr>
            <a:r>
              <a:rPr lang="en-GB" dirty="0">
                <a:solidFill>
                  <a:srgbClr val="121212"/>
                </a:solidFill>
                <a:latin typeface="Arial" panose="020B0604020202020204" pitchFamily="34" charset="0"/>
                <a:cs typeface="Arial" panose="020B0604020202020204" pitchFamily="34" charset="0"/>
              </a:rPr>
              <a:t>Σκεφτείτε την ενσωμάτωση εμπειρογνωμόνων του κλάδου στο περιεχόμενό σας. Πώς συνέβαλαν οι γνώσεις τους στο πρόγραμμα σπουδών; Εξετάστε την ανατροφοδότηση των φοιτητών και τη συνάφεια αυτών των συνεισφορών με τους μαθησιακούς στόχους.</a:t>
            </a:r>
          </a:p>
          <a:p>
            <a:pPr marL="285750" indent="-285750" algn="just">
              <a:spcBef>
                <a:spcPts val="600"/>
              </a:spcBef>
              <a:spcAft>
                <a:spcPts val="600"/>
              </a:spcAft>
              <a:buFont typeface="Arial" panose="020B0604020202020204" pitchFamily="34" charset="0"/>
              <a:buChar char="•"/>
            </a:pPr>
            <a:r>
              <a:rPr lang="en-GB" dirty="0">
                <a:solidFill>
                  <a:srgbClr val="121212"/>
                </a:solidFill>
                <a:latin typeface="Arial" panose="020B0604020202020204" pitchFamily="34" charset="0"/>
                <a:cs typeface="Arial" panose="020B0604020202020204" pitchFamily="34" charset="0"/>
              </a:rPr>
              <a:t>Αξιολογήστε τη χρήση φιλικών προς το περιβάλλον τεχνολογιών και υλικών. Πώς αυτές οι επιλογές επηρέασαν το μαθησιακό περιβάλλον και την ευαισθητοποίηση των μαθητών σε θέματα αειφορίας;</a:t>
            </a:r>
          </a:p>
          <a:p>
            <a:pPr marL="285750" indent="-285750" algn="just">
              <a:spcBef>
                <a:spcPts val="600"/>
              </a:spcBef>
              <a:spcAft>
                <a:spcPts val="600"/>
              </a:spcAft>
              <a:buFont typeface="Arial" panose="020B0604020202020204" pitchFamily="34" charset="0"/>
              <a:buChar char="•"/>
            </a:pPr>
            <a:r>
              <a:rPr lang="en-GB" dirty="0">
                <a:solidFill>
                  <a:srgbClr val="121212"/>
                </a:solidFill>
                <a:latin typeface="Arial" panose="020B0604020202020204" pitchFamily="34" charset="0"/>
                <a:cs typeface="Arial" panose="020B0604020202020204" pitchFamily="34" charset="0"/>
              </a:rPr>
              <a:t>Σκεφτείτε τα έργα κοινωνικής προσφοράς που συνδέονται με τις δραστηριότητες της τάξης σας. Αξιολογήστε τον αντίκτυπο τόσο στους μαθητές όσο και στην κοινότητα. Ποια μαθήματα πήραν οι μαθητές σχετικά με την πολιτική ευθύνη;</a:t>
            </a:r>
          </a:p>
          <a:p>
            <a:pPr marL="285750" indent="-285750" algn="just">
              <a:spcBef>
                <a:spcPts val="600"/>
              </a:spcBef>
              <a:spcAft>
                <a:spcPts val="600"/>
              </a:spcAft>
              <a:buFont typeface="Arial" panose="020B0604020202020204" pitchFamily="34" charset="0"/>
              <a:buChar char="•"/>
            </a:pPr>
            <a:r>
              <a:rPr lang="en-GB" dirty="0">
                <a:solidFill>
                  <a:srgbClr val="121212"/>
                </a:solidFill>
                <a:latin typeface="Arial" panose="020B0604020202020204" pitchFamily="34" charset="0"/>
                <a:cs typeface="Arial" panose="020B0604020202020204" pitchFamily="34" charset="0"/>
              </a:rPr>
              <a:t>Αναλογιστείτε την ανατροφοδότηση και τα δεδομένα που χρησιμοποιήσατε για να εξελίξετε την προσέγγιση της ανεστραμμένης τάξης. Ποιες αλλαγές κάνατε και πώς επηρέασαν τη μάθηση των μαθητών;</a:t>
            </a:r>
          </a:p>
          <a:p>
            <a:pPr marL="285750" indent="-285750" algn="just">
              <a:spcBef>
                <a:spcPts val="600"/>
              </a:spcBef>
              <a:spcAft>
                <a:spcPts val="600"/>
              </a:spcAft>
              <a:buFont typeface="Arial" panose="020B0604020202020204" pitchFamily="34" charset="0"/>
              <a:buChar char="•"/>
            </a:pPr>
            <a:r>
              <a:rPr lang="en-GB" dirty="0">
                <a:solidFill>
                  <a:srgbClr val="121212"/>
                </a:solidFill>
                <a:latin typeface="Arial" panose="020B0604020202020204" pitchFamily="34" charset="0"/>
                <a:cs typeface="Arial" panose="020B0604020202020204" pitchFamily="34" charset="0"/>
              </a:rPr>
              <a:t>Εξετάστε τις αναδυόμενες τάσεις στην εκπαιδευτική τεχνολογία και τις μεθοδολογίες. Πόσο προετοιμασμένοι αισθάνεστε να ενσωματώσετε αυτές τις καινοτομίες στη διδασκαλία σας; Αναλογιστείτε τους τομείς στους οποίους μπορεί να χρειάζεστε περαιτέρω ανάπτυξη ή πόρους.</a:t>
            </a:r>
            <a:endParaRPr lang="en-US" dirty="0">
              <a:solidFill>
                <a:srgbClr val="121212"/>
              </a:solidFill>
              <a:latin typeface="Arial" panose="020B0604020202020204" pitchFamily="34" charset="0"/>
              <a:cs typeface="Arial" panose="020B0604020202020204" pitchFamily="34" charset="0"/>
            </a:endParaRPr>
          </a:p>
        </p:txBody>
      </p:sp>
      <p:sp>
        <p:nvSpPr>
          <p:cNvPr id="13" name="Google Shape;117;p3">
            <a:extLst>
              <a:ext uri="{FF2B5EF4-FFF2-40B4-BE49-F238E27FC236}">
                <a16:creationId xmlns:a16="http://schemas.microsoft.com/office/drawing/2014/main" id="{288698A4-2BBA-E4FA-17CC-C038D9F5FF3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118;p3">
            <a:extLst>
              <a:ext uri="{FF2B5EF4-FFF2-40B4-BE49-F238E27FC236}">
                <a16:creationId xmlns:a16="http://schemas.microsoft.com/office/drawing/2014/main" id="{A74D01CB-C61A-E3DC-F6DB-6849C7B6C74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6" name="Picture 5">
            <a:extLst>
              <a:ext uri="{FF2B5EF4-FFF2-40B4-BE49-F238E27FC236}">
                <a16:creationId xmlns:a16="http://schemas.microsoft.com/office/drawing/2014/main" id="{9AF42829-D7C1-FD5E-E97D-9798C2FE9D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7" name="Google Shape;128;p3">
            <a:extLst>
              <a:ext uri="{FF2B5EF4-FFF2-40B4-BE49-F238E27FC236}">
                <a16:creationId xmlns:a16="http://schemas.microsoft.com/office/drawing/2014/main" id="{2C5CEB82-0B36-B64F-CEBC-D14B8CDB5851}"/>
              </a:ext>
            </a:extLst>
          </p:cNvPr>
          <p:cNvSpPr txBox="1"/>
          <p:nvPr/>
        </p:nvSpPr>
        <p:spPr>
          <a:xfrm>
            <a:off x="5537817"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1028700" y="827483"/>
            <a:ext cx="6990285" cy="1846659"/>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GB" sz="6000" b="1" dirty="0">
                <a:solidFill>
                  <a:srgbClr val="033C5B"/>
                </a:solidFill>
                <a:latin typeface="Arial"/>
                <a:ea typeface="Arial"/>
                <a:cs typeface="Arial"/>
                <a:sym typeface="Arial"/>
              </a:rPr>
              <a:t>Μαθησιακοί στόχοι</a:t>
            </a:r>
            <a:endParaRPr sz="4000" b="1" dirty="0"/>
          </a:p>
        </p:txBody>
      </p:sp>
      <p:sp>
        <p:nvSpPr>
          <p:cNvPr id="97" name="Google Shape;97;p2"/>
          <p:cNvSpPr txBox="1"/>
          <p:nvPr/>
        </p:nvSpPr>
        <p:spPr>
          <a:xfrm>
            <a:off x="537535" y="1749835"/>
            <a:ext cx="8291780" cy="7238905"/>
          </a:xfrm>
          <a:prstGeom prst="rect">
            <a:avLst/>
          </a:prstGeom>
          <a:noFill/>
          <a:ln>
            <a:noFill/>
          </a:ln>
        </p:spPr>
        <p:txBody>
          <a:bodyPr spcFirstLastPara="1" wrap="square" lIns="0" tIns="0" rIns="0" bIns="0" anchor="t" anchorCtr="0">
            <a:spAutoFit/>
          </a:bodyPr>
          <a:lstStyle/>
          <a:p>
            <a:pPr marL="302259" marR="0" lvl="1" algn="l" rtl="0">
              <a:lnSpc>
                <a:spcPct val="140014"/>
              </a:lnSpc>
              <a:spcBef>
                <a:spcPts val="0"/>
              </a:spcBef>
              <a:spcAft>
                <a:spcPts val="0"/>
              </a:spcAft>
              <a:buClr>
                <a:srgbClr val="121212"/>
              </a:buClr>
              <a:buSzPts val="2799"/>
            </a:pPr>
            <a:r>
              <a:rPr lang="en-GB" sz="2400" b="0" i="0" u="none" strike="noStrike" cap="none" dirty="0">
                <a:solidFill>
                  <a:srgbClr val="121212"/>
                </a:solidFill>
                <a:latin typeface="Arial"/>
                <a:ea typeface="Arial"/>
                <a:cs typeface="Arial"/>
                <a:sym typeface="Arial"/>
              </a:rPr>
              <a:t>Στο τέλος αυτής της ενότητας, οι συμμετέχοντες θα εί</a:t>
            </a:r>
            <a:r>
              <a:rPr lang="el-GR" sz="2400" b="0" i="0" u="none" strike="noStrike" cap="none" dirty="0" err="1">
                <a:solidFill>
                  <a:srgbClr val="121212"/>
                </a:solidFill>
                <a:latin typeface="Arial"/>
                <a:ea typeface="Arial"/>
                <a:cs typeface="Arial"/>
                <a:sym typeface="Arial"/>
              </a:rPr>
              <a:t>στε</a:t>
            </a:r>
            <a:r>
              <a:rPr lang="en-GB" sz="2400" b="0" i="0" u="none" strike="noStrike" cap="none" dirty="0">
                <a:solidFill>
                  <a:srgbClr val="121212"/>
                </a:solidFill>
                <a:latin typeface="Arial"/>
                <a:ea typeface="Arial"/>
                <a:cs typeface="Arial"/>
                <a:sym typeface="Arial"/>
              </a:rPr>
              <a:t> σε θέση να:</a:t>
            </a:r>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err="1">
                <a:solidFill>
                  <a:srgbClr val="121212"/>
                </a:solidFill>
                <a:latin typeface="Arial"/>
                <a:ea typeface="Arial"/>
                <a:cs typeface="Arial"/>
                <a:sym typeface="Arial"/>
              </a:rPr>
              <a:t>Προσδιορίσ</a:t>
            </a:r>
            <a:r>
              <a:rPr lang="el-GR" sz="2400" dirty="0">
                <a:solidFill>
                  <a:srgbClr val="121212"/>
                </a:solidFill>
                <a:latin typeface="Arial"/>
                <a:ea typeface="Arial"/>
                <a:cs typeface="Arial"/>
                <a:sym typeface="Arial"/>
              </a:rPr>
              <a:t>ε</a:t>
            </a:r>
            <a:r>
              <a:rPr lang="en-GB" sz="2400" b="0" i="0" u="none" strike="noStrike" cap="none" dirty="0" err="1">
                <a:solidFill>
                  <a:srgbClr val="121212"/>
                </a:solidFill>
                <a:latin typeface="Arial"/>
                <a:ea typeface="Arial"/>
                <a:cs typeface="Arial"/>
                <a:sym typeface="Arial"/>
              </a:rPr>
              <a:t>τε</a:t>
            </a:r>
            <a:r>
              <a:rPr lang="en-GB" sz="2400" b="0" i="0" u="none" strike="noStrike" cap="none" dirty="0">
                <a:solidFill>
                  <a:srgbClr val="121212"/>
                </a:solidFill>
                <a:latin typeface="Arial"/>
                <a:ea typeface="Arial"/>
                <a:cs typeface="Arial"/>
                <a:sym typeface="Arial"/>
              </a:rPr>
              <a:t> αποτελεσματικές πρακτικές για το σχεδιασμό συνεργατικών μαθημάτων σε περιβάλλοντα ΕΕΚ.</a:t>
            </a:r>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a:solidFill>
                  <a:srgbClr val="121212"/>
                </a:solidFill>
                <a:latin typeface="Arial"/>
                <a:ea typeface="Arial"/>
                <a:cs typeface="Arial"/>
                <a:sym typeface="Arial"/>
              </a:rPr>
              <a:t>Μάθετε στρατηγικές για την ενίσχυση της δέσμευσης των μαθητών μέσω καλά σχεδιασμένων συνεργατικών δραστηριοτήτων.</a:t>
            </a:r>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a:solidFill>
                  <a:srgbClr val="121212"/>
                </a:solidFill>
                <a:latin typeface="Arial"/>
                <a:ea typeface="Arial"/>
                <a:cs typeface="Arial"/>
                <a:sym typeface="Arial"/>
              </a:rPr>
              <a:t>Κατα</a:t>
            </a:r>
            <a:r>
              <a:rPr lang="en-GB" sz="2400" b="0" i="0" u="none" strike="noStrike" cap="none" dirty="0" err="1">
                <a:solidFill>
                  <a:srgbClr val="121212"/>
                </a:solidFill>
                <a:latin typeface="Arial"/>
                <a:ea typeface="Arial"/>
                <a:cs typeface="Arial"/>
                <a:sym typeface="Arial"/>
              </a:rPr>
              <a:t>νοήσ</a:t>
            </a:r>
            <a:r>
              <a:rPr lang="el-GR" sz="2400" b="0" i="0" u="none" strike="noStrike" cap="none" dirty="0">
                <a:solidFill>
                  <a:srgbClr val="121212"/>
                </a:solidFill>
                <a:latin typeface="Arial"/>
                <a:ea typeface="Arial"/>
                <a:cs typeface="Arial"/>
                <a:sym typeface="Arial"/>
              </a:rPr>
              <a:t>ε</a:t>
            </a:r>
            <a:r>
              <a:rPr lang="en-GB" sz="2400" b="0" i="0" u="none" strike="noStrike" cap="none" dirty="0" err="1">
                <a:solidFill>
                  <a:srgbClr val="121212"/>
                </a:solidFill>
                <a:latin typeface="Arial"/>
                <a:ea typeface="Arial"/>
                <a:cs typeface="Arial"/>
                <a:sym typeface="Arial"/>
              </a:rPr>
              <a:t>τε</a:t>
            </a:r>
            <a:r>
              <a:rPr lang="en-GB" sz="2400" b="0" i="0" u="none" strike="noStrike" cap="none" dirty="0">
                <a:solidFill>
                  <a:srgbClr val="121212"/>
                </a:solidFill>
                <a:latin typeface="Arial"/>
                <a:ea typeface="Arial"/>
                <a:cs typeface="Arial"/>
                <a:sym typeface="Arial"/>
              </a:rPr>
              <a:t> πώς να αξιοποιείτε αποτελεσματικά τα εργαλεία συνεργασίας για τη μεγιστοποίηση της μάθησης των μαθητών.</a:t>
            </a:r>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err="1">
                <a:solidFill>
                  <a:srgbClr val="121212"/>
                </a:solidFill>
                <a:latin typeface="Arial"/>
                <a:ea typeface="Arial"/>
                <a:cs typeface="Arial"/>
                <a:sym typeface="Arial"/>
              </a:rPr>
              <a:t>Αν</a:t>
            </a:r>
            <a:r>
              <a:rPr lang="el-GR" sz="2400" b="0" i="0" u="none" strike="noStrike" cap="none" dirty="0" err="1">
                <a:solidFill>
                  <a:srgbClr val="121212"/>
                </a:solidFill>
                <a:latin typeface="Arial"/>
                <a:ea typeface="Arial"/>
                <a:cs typeface="Arial"/>
                <a:sym typeface="Arial"/>
              </a:rPr>
              <a:t>απτύξετε</a:t>
            </a:r>
            <a:r>
              <a:rPr lang="en-GB" sz="2400" b="0" i="0" u="none" strike="noStrike" cap="none" dirty="0">
                <a:solidFill>
                  <a:srgbClr val="121212"/>
                </a:solidFill>
                <a:latin typeface="Arial"/>
                <a:ea typeface="Arial"/>
                <a:cs typeface="Arial"/>
                <a:sym typeface="Arial"/>
              </a:rPr>
              <a:t> α</a:t>
            </a:r>
            <a:r>
              <a:rPr lang="en-GB" sz="2400" b="0" i="0" u="none" strike="noStrike" cap="none" dirty="0" err="1">
                <a:solidFill>
                  <a:srgbClr val="121212"/>
                </a:solidFill>
                <a:latin typeface="Arial"/>
                <a:ea typeface="Arial"/>
                <a:cs typeface="Arial"/>
                <a:sym typeface="Arial"/>
              </a:rPr>
              <a:t>υτο</a:t>
            </a:r>
            <a:r>
              <a:rPr lang="en-GB" sz="2400" b="0" i="0" u="none" strike="noStrike" cap="none" dirty="0">
                <a:solidFill>
                  <a:srgbClr val="121212"/>
                </a:solidFill>
                <a:latin typeface="Arial"/>
                <a:ea typeface="Arial"/>
                <a:cs typeface="Arial"/>
                <a:sym typeface="Arial"/>
              </a:rPr>
              <a:t>πεποίθηση στη δημιουργία ενός συνεργατικού περιβάλλοντος μάθησης χωρίς αποκλεισμούς και υποστήριξης.</a:t>
            </a:r>
            <a:endParaRPr sz="2400" b="0" i="0" u="none" strike="noStrike" cap="none" dirty="0">
              <a:solidFill>
                <a:srgbClr val="121212"/>
              </a:solidFill>
              <a:latin typeface="Arial"/>
              <a:ea typeface="Arial"/>
              <a:cs typeface="Arial"/>
              <a:sym typeface="Arial"/>
            </a:endParaRPr>
          </a:p>
        </p:txBody>
      </p:sp>
      <p:sp>
        <p:nvSpPr>
          <p:cNvPr id="98" name="Google Shape;98;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961EA9CA-F472-9BD9-0F1E-1FD8842002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1989" y="9268311"/>
            <a:ext cx="1051635" cy="3824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1242" y="-2062956"/>
            <a:ext cx="1246758" cy="10437232"/>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3" name="AutoShape 3"/>
          <p:cNvSpPr/>
          <p:nvPr/>
        </p:nvSpPr>
        <p:spPr>
          <a:xfrm>
            <a:off x="-213919" y="-2717471"/>
            <a:ext cx="623379" cy="1434845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AutoShape 4"/>
          <p:cNvSpPr/>
          <p:nvPr/>
        </p:nvSpPr>
        <p:spPr>
          <a:xfrm rot="-5400000">
            <a:off x="8522371" y="-8522371"/>
            <a:ext cx="1246758" cy="18291501"/>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grpSp>
        <p:nvGrpSpPr>
          <p:cNvPr id="7" name="Group 7"/>
          <p:cNvGrpSpPr>
            <a:grpSpLocks noChangeAspect="1"/>
          </p:cNvGrpSpPr>
          <p:nvPr/>
        </p:nvGrpSpPr>
        <p:grpSpPr>
          <a:xfrm>
            <a:off x="385667" y="409460"/>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sp>
        <p:nvSpPr>
          <p:cNvPr id="11" name="TextBox 11"/>
          <p:cNvSpPr txBox="1"/>
          <p:nvPr/>
        </p:nvSpPr>
        <p:spPr>
          <a:xfrm>
            <a:off x="1219651" y="1478243"/>
            <a:ext cx="15011400" cy="615553"/>
          </a:xfrm>
          <a:prstGeom prst="rect">
            <a:avLst/>
          </a:prstGeom>
        </p:spPr>
        <p:txBody>
          <a:bodyPr wrap="square" lIns="0" tIns="0" rIns="0" bIns="0" rtlCol="0" anchor="t">
            <a:spAutoFit/>
          </a:bodyPr>
          <a:lstStyle/>
          <a:p>
            <a:pPr algn="ctr"/>
            <a:r>
              <a:rPr lang="en-GB" sz="4000" spc="-87" dirty="0">
                <a:solidFill>
                  <a:srgbClr val="033C5B"/>
                </a:solidFill>
                <a:latin typeface="Arial" panose="020B0604020202020204" pitchFamily="34" charset="0"/>
                <a:cs typeface="Arial" panose="020B0604020202020204" pitchFamily="34" charset="0"/>
              </a:rPr>
              <a:t>Προηγμένες τεχνικές δέσμευσης στις ανεστραμμένες τάξεις</a:t>
            </a:r>
            <a:endParaRPr lang="en-US" sz="4000" spc="-87" dirty="0">
              <a:solidFill>
                <a:srgbClr val="033C5B"/>
              </a:solidFill>
              <a:latin typeface="Arial" panose="020B0604020202020204" pitchFamily="34" charset="0"/>
              <a:cs typeface="Arial" panose="020B0604020202020204" pitchFamily="34" charset="0"/>
            </a:endParaRPr>
          </a:p>
        </p:txBody>
      </p:sp>
      <p:sp>
        <p:nvSpPr>
          <p:cNvPr id="12" name="TextBox 12"/>
          <p:cNvSpPr txBox="1"/>
          <p:nvPr/>
        </p:nvSpPr>
        <p:spPr>
          <a:xfrm>
            <a:off x="2360710" y="2457407"/>
            <a:ext cx="13138743" cy="5962145"/>
          </a:xfrm>
          <a:prstGeom prst="rect">
            <a:avLst/>
          </a:prstGeom>
        </p:spPr>
        <p:txBody>
          <a:bodyPr wrap="square" lIns="0" tIns="0" rIns="0" bIns="0" rtlCol="0" anchor="t">
            <a:spAutoFit/>
          </a:bodyPr>
          <a:lstStyle/>
          <a:p>
            <a:pPr algn="ctr">
              <a:lnSpc>
                <a:spcPts val="3640"/>
              </a:lnSpc>
              <a:spcBef>
                <a:spcPct val="0"/>
              </a:spcBef>
            </a:pPr>
            <a:r>
              <a:rPr lang="en-GB" sz="2400" dirty="0">
                <a:solidFill>
                  <a:srgbClr val="121212"/>
                </a:solidFill>
                <a:latin typeface="Arial" panose="020B0604020202020204" pitchFamily="34" charset="0"/>
                <a:cs typeface="Arial" panose="020B0604020202020204" pitchFamily="34" charset="0"/>
              </a:rPr>
              <a:t>Στη σφαίρα των ανεστραμμένων τάξεων, οι πρωτοποριακές στρατηγικές εμπλοκής είναι υψίστης σημασίας για την ενίσχυση της συμμετοχής και των κινήτρων των μαθητών. Κομβικό σημείο αυτών των στρατηγικών είναι η ενσωμάτωση στοιχείων παιχνιδοποίησης, τα οποία μετατρέπουν τη μάθηση σε μια πιο παιγνιώδη εμπειρία. Αυτό περιλαμβάνει τη χρήση πόντων, εμβλημάτων, πινάκων κατάταξης και προκλήσεων για την ενίσχυση μιας ανταγωνιστικής αλλά και συνεργατικής ατμόσφαιρας. Τα διαδραστικά σενάρια μάθησης συμπληρώνουν περαιτέρω την παιχνιδοποίηση προσομοιώνοντας προβλήματα και σενάρια του πραγματικού κόσμου σε ένα ελεγχόμενο, εικονικό περιβάλλον. Αυτά τα σενάρια ενθαρρύνουν τους μαθητές να εφαρμόζουν τις θεωρητικές γνώσεις σε πρακτικές καταστάσεις, ενισχύοντας την κατανόηση και τη διατήρηση. Με την ενσωμάτωση αυτών των στρατηγικών, οι εκπαιδευτικοί μπορούν να δημιουργήσουν μια πιο δυναμική και καθηλωτική μαθησιακή εμπειρία που παρακινεί τους μαθητές να ασχοληθούν σε βάθος με το υλικό του μαθήματος, τόσο εντός όσο και εκτός της τάξης.</a:t>
            </a:r>
          </a:p>
          <a:p>
            <a:pPr algn="ctr">
              <a:lnSpc>
                <a:spcPts val="3640"/>
              </a:lnSpc>
              <a:spcBef>
                <a:spcPct val="0"/>
              </a:spcBef>
            </a:pPr>
            <a:endParaRPr lang="en-GB" sz="2600" dirty="0">
              <a:solidFill>
                <a:srgbClr val="121212"/>
              </a:solidFill>
              <a:latin typeface="Arial" panose="020B0604020202020204" pitchFamily="34" charset="0"/>
              <a:cs typeface="Arial" panose="020B0604020202020204" pitchFamily="34" charset="0"/>
            </a:endParaRPr>
          </a:p>
        </p:txBody>
      </p:sp>
      <p:sp>
        <p:nvSpPr>
          <p:cNvPr id="13" name="Freeform 13"/>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4" name="Freeform 14"/>
          <p:cNvSpPr/>
          <p:nvPr/>
        </p:nvSpPr>
        <p:spPr>
          <a:xfrm>
            <a:off x="2956987" y="91424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46027EB8-0106-02D9-DB4B-B57BC93964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8" name="Google Shape;128;p3">
            <a:extLst>
              <a:ext uri="{FF2B5EF4-FFF2-40B4-BE49-F238E27FC236}">
                <a16:creationId xmlns:a16="http://schemas.microsoft.com/office/drawing/2014/main" id="{A4DBDECC-B3FD-8916-9EC6-BB32ED2BC0E2}"/>
              </a:ext>
            </a:extLst>
          </p:cNvPr>
          <p:cNvSpPr txBox="1"/>
          <p:nvPr/>
        </p:nvSpPr>
        <p:spPr>
          <a:xfrm>
            <a:off x="5537817"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03841-EDAE-6D01-FC79-47B952E88C7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E498C44-6BBE-9A32-1FC2-82D438688565}"/>
              </a:ext>
            </a:extLst>
          </p:cNvPr>
          <p:cNvSpPr/>
          <p:nvPr/>
        </p:nvSpPr>
        <p:spPr>
          <a:xfrm>
            <a:off x="17041242" y="-2062956"/>
            <a:ext cx="1246758" cy="10437232"/>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6F987ACF-77E8-19A2-E66A-45E56600E30D}"/>
              </a:ext>
            </a:extLst>
          </p:cNvPr>
          <p:cNvSpPr/>
          <p:nvPr/>
        </p:nvSpPr>
        <p:spPr>
          <a:xfrm>
            <a:off x="-213919" y="-2717471"/>
            <a:ext cx="623379" cy="1434845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AutoShape 4">
            <a:extLst>
              <a:ext uri="{FF2B5EF4-FFF2-40B4-BE49-F238E27FC236}">
                <a16:creationId xmlns:a16="http://schemas.microsoft.com/office/drawing/2014/main" id="{65D634A8-23BC-C1CC-206C-E33EC3A4B83C}"/>
              </a:ext>
            </a:extLst>
          </p:cNvPr>
          <p:cNvSpPr/>
          <p:nvPr/>
        </p:nvSpPr>
        <p:spPr>
          <a:xfrm rot="-5400000">
            <a:off x="8522371" y="-8522371"/>
            <a:ext cx="1246758" cy="18291501"/>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sp>
        <p:nvSpPr>
          <p:cNvPr id="5" name="Freeform 5">
            <a:extLst>
              <a:ext uri="{FF2B5EF4-FFF2-40B4-BE49-F238E27FC236}">
                <a16:creationId xmlns:a16="http://schemas.microsoft.com/office/drawing/2014/main" id="{B4BADD06-2277-3642-245F-230602921FB6}"/>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6" name="Freeform 6">
            <a:extLst>
              <a:ext uri="{FF2B5EF4-FFF2-40B4-BE49-F238E27FC236}">
                <a16:creationId xmlns:a16="http://schemas.microsoft.com/office/drawing/2014/main" id="{3F1CB70A-A6AC-0992-E9B3-82280703337F}"/>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grpSp>
        <p:nvGrpSpPr>
          <p:cNvPr id="7" name="Group 7">
            <a:extLst>
              <a:ext uri="{FF2B5EF4-FFF2-40B4-BE49-F238E27FC236}">
                <a16:creationId xmlns:a16="http://schemas.microsoft.com/office/drawing/2014/main" id="{4C0D10AE-5A79-E238-D2F9-072F8F78CCE6}"/>
              </a:ext>
            </a:extLst>
          </p:cNvPr>
          <p:cNvGrpSpPr>
            <a:grpSpLocks noChangeAspect="1"/>
          </p:cNvGrpSpPr>
          <p:nvPr/>
        </p:nvGrpSpPr>
        <p:grpSpPr>
          <a:xfrm>
            <a:off x="385667" y="409460"/>
            <a:ext cx="433253" cy="433253"/>
            <a:chOff x="0" y="0"/>
            <a:chExt cx="6350000" cy="6350000"/>
          </a:xfrm>
        </p:grpSpPr>
        <p:sp>
          <p:nvSpPr>
            <p:cNvPr id="8" name="Freeform 8">
              <a:extLst>
                <a:ext uri="{FF2B5EF4-FFF2-40B4-BE49-F238E27FC236}">
                  <a16:creationId xmlns:a16="http://schemas.microsoft.com/office/drawing/2014/main" id="{DA52F580-94AA-8957-5A8C-E9AEA54F8C47}"/>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grpSp>
        <p:nvGrpSpPr>
          <p:cNvPr id="9" name="Group 9">
            <a:extLst>
              <a:ext uri="{FF2B5EF4-FFF2-40B4-BE49-F238E27FC236}">
                <a16:creationId xmlns:a16="http://schemas.microsoft.com/office/drawing/2014/main" id="{853CB34B-B7CD-481B-F707-A9032EDC3375}"/>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29D181DD-851D-20D3-286E-08CF6323F0E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sp>
        <p:nvSpPr>
          <p:cNvPr id="11" name="TextBox 11">
            <a:extLst>
              <a:ext uri="{FF2B5EF4-FFF2-40B4-BE49-F238E27FC236}">
                <a16:creationId xmlns:a16="http://schemas.microsoft.com/office/drawing/2014/main" id="{8545430A-43DB-C591-FE79-43EC8CE446D2}"/>
              </a:ext>
            </a:extLst>
          </p:cNvPr>
          <p:cNvSpPr txBox="1"/>
          <p:nvPr/>
        </p:nvSpPr>
        <p:spPr>
          <a:xfrm>
            <a:off x="613666" y="1373369"/>
            <a:ext cx="15011400" cy="1086708"/>
          </a:xfrm>
          <a:prstGeom prst="rect">
            <a:avLst/>
          </a:prstGeom>
        </p:spPr>
        <p:txBody>
          <a:bodyPr wrap="square" lIns="0" tIns="0" rIns="0" bIns="0" rtlCol="0" anchor="t">
            <a:spAutoFit/>
          </a:bodyPr>
          <a:lstStyle/>
          <a:p>
            <a:pPr>
              <a:lnSpc>
                <a:spcPts val="9679"/>
              </a:lnSpc>
            </a:pPr>
            <a:r>
              <a:rPr lang="en-GB" sz="4000" spc="-87" dirty="0">
                <a:solidFill>
                  <a:srgbClr val="033C5B"/>
                </a:solidFill>
                <a:latin typeface="Arial" panose="020B0604020202020204" pitchFamily="34" charset="0"/>
                <a:cs typeface="Arial" panose="020B0604020202020204" pitchFamily="34" charset="0"/>
              </a:rPr>
              <a:t>Τι πρέπει να λάβετε υπόψη;</a:t>
            </a:r>
            <a:endParaRPr lang="en-US" sz="4000" spc="-87" dirty="0">
              <a:solidFill>
                <a:srgbClr val="033C5B"/>
              </a:solidFill>
              <a:latin typeface="Arial" panose="020B0604020202020204" pitchFamily="34" charset="0"/>
              <a:cs typeface="Arial" panose="020B0604020202020204" pitchFamily="34" charset="0"/>
            </a:endParaRPr>
          </a:p>
        </p:txBody>
      </p:sp>
      <p:graphicFrame>
        <p:nvGraphicFramePr>
          <p:cNvPr id="17" name="Diagram 16">
            <a:extLst>
              <a:ext uri="{FF2B5EF4-FFF2-40B4-BE49-F238E27FC236}">
                <a16:creationId xmlns:a16="http://schemas.microsoft.com/office/drawing/2014/main" id="{DE662C18-6B9F-64D4-AB5B-59636852AE8E}"/>
              </a:ext>
            </a:extLst>
          </p:cNvPr>
          <p:cNvGraphicFramePr/>
          <p:nvPr>
            <p:extLst>
              <p:ext uri="{D42A27DB-BD31-4B8C-83A1-F6EECF244321}">
                <p14:modId xmlns:p14="http://schemas.microsoft.com/office/powerpoint/2010/main" val="2059326546"/>
              </p:ext>
            </p:extLst>
          </p:nvPr>
        </p:nvGraphicFramePr>
        <p:xfrm>
          <a:off x="1066800" y="2745554"/>
          <a:ext cx="15240000" cy="5539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Freeform 13">
            <a:extLst>
              <a:ext uri="{FF2B5EF4-FFF2-40B4-BE49-F238E27FC236}">
                <a16:creationId xmlns:a16="http://schemas.microsoft.com/office/drawing/2014/main" id="{C1F24345-5943-B708-568E-AF70DF22EBDE}"/>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9"/>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4" name="Freeform 14">
            <a:extLst>
              <a:ext uri="{FF2B5EF4-FFF2-40B4-BE49-F238E27FC236}">
                <a16:creationId xmlns:a16="http://schemas.microsoft.com/office/drawing/2014/main" id="{9CC9727E-EEF1-4BC0-4399-2A7521386AAE}"/>
              </a:ext>
            </a:extLst>
          </p:cNvPr>
          <p:cNvSpPr/>
          <p:nvPr/>
        </p:nvSpPr>
        <p:spPr>
          <a:xfrm>
            <a:off x="2956987" y="91424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0"/>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6" name="AutoShape 16">
            <a:extLst>
              <a:ext uri="{FF2B5EF4-FFF2-40B4-BE49-F238E27FC236}">
                <a16:creationId xmlns:a16="http://schemas.microsoft.com/office/drawing/2014/main" id="{719F7285-9D41-3A32-FC1C-3EB93090899A}"/>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7DBF749-6D00-B8AD-1EEC-E643DA691E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8" name="Google Shape;128;p3">
            <a:extLst>
              <a:ext uri="{FF2B5EF4-FFF2-40B4-BE49-F238E27FC236}">
                <a16:creationId xmlns:a16="http://schemas.microsoft.com/office/drawing/2014/main" id="{480FF209-F78B-516F-61E5-CF0B8FD3EE1D}"/>
              </a:ext>
            </a:extLst>
          </p:cNvPr>
          <p:cNvSpPr txBox="1"/>
          <p:nvPr/>
        </p:nvSpPr>
        <p:spPr>
          <a:xfrm>
            <a:off x="5537817"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cs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815784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6C22E-5299-58CF-8D54-83748391CE9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0404B8F-1C7C-A4CA-FB75-B330E11DAF71}"/>
              </a:ext>
            </a:extLst>
          </p:cNvPr>
          <p:cNvSpPr/>
          <p:nvPr/>
        </p:nvSpPr>
        <p:spPr>
          <a:xfrm>
            <a:off x="17041242" y="-2062956"/>
            <a:ext cx="1246758" cy="10437232"/>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D84059F6-6CD7-3418-EB49-22DF5DD29A9C}"/>
              </a:ext>
            </a:extLst>
          </p:cNvPr>
          <p:cNvSpPr/>
          <p:nvPr/>
        </p:nvSpPr>
        <p:spPr>
          <a:xfrm>
            <a:off x="-213919" y="-2717471"/>
            <a:ext cx="623379" cy="1434845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AutoShape 4">
            <a:extLst>
              <a:ext uri="{FF2B5EF4-FFF2-40B4-BE49-F238E27FC236}">
                <a16:creationId xmlns:a16="http://schemas.microsoft.com/office/drawing/2014/main" id="{2B624BEF-354F-F8FC-80C9-AAB526B5475A}"/>
              </a:ext>
            </a:extLst>
          </p:cNvPr>
          <p:cNvSpPr/>
          <p:nvPr/>
        </p:nvSpPr>
        <p:spPr>
          <a:xfrm rot="-5400000">
            <a:off x="8522371" y="-8522371"/>
            <a:ext cx="1246758" cy="18291501"/>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sp>
        <p:nvSpPr>
          <p:cNvPr id="5" name="Freeform 5">
            <a:extLst>
              <a:ext uri="{FF2B5EF4-FFF2-40B4-BE49-F238E27FC236}">
                <a16:creationId xmlns:a16="http://schemas.microsoft.com/office/drawing/2014/main" id="{FFAECAE5-FDA1-BFAF-02BA-AC81CE05C6BC}"/>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6" name="Freeform 6">
            <a:extLst>
              <a:ext uri="{FF2B5EF4-FFF2-40B4-BE49-F238E27FC236}">
                <a16:creationId xmlns:a16="http://schemas.microsoft.com/office/drawing/2014/main" id="{796FF286-C978-B240-368E-9BEE686E9A98}"/>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grpSp>
        <p:nvGrpSpPr>
          <p:cNvPr id="7" name="Group 7">
            <a:extLst>
              <a:ext uri="{FF2B5EF4-FFF2-40B4-BE49-F238E27FC236}">
                <a16:creationId xmlns:a16="http://schemas.microsoft.com/office/drawing/2014/main" id="{4D1CD497-48FE-B6ED-4F9E-EC83D2ED0CCD}"/>
              </a:ext>
            </a:extLst>
          </p:cNvPr>
          <p:cNvGrpSpPr>
            <a:grpSpLocks noChangeAspect="1"/>
          </p:cNvGrpSpPr>
          <p:nvPr/>
        </p:nvGrpSpPr>
        <p:grpSpPr>
          <a:xfrm>
            <a:off x="385667" y="409460"/>
            <a:ext cx="433253" cy="433253"/>
            <a:chOff x="0" y="0"/>
            <a:chExt cx="6350000" cy="6350000"/>
          </a:xfrm>
        </p:grpSpPr>
        <p:sp>
          <p:nvSpPr>
            <p:cNvPr id="8" name="Freeform 8">
              <a:extLst>
                <a:ext uri="{FF2B5EF4-FFF2-40B4-BE49-F238E27FC236}">
                  <a16:creationId xmlns:a16="http://schemas.microsoft.com/office/drawing/2014/main" id="{10901779-9E71-EEA4-8C32-D769F0914E94}"/>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grpSp>
        <p:nvGrpSpPr>
          <p:cNvPr id="9" name="Group 9">
            <a:extLst>
              <a:ext uri="{FF2B5EF4-FFF2-40B4-BE49-F238E27FC236}">
                <a16:creationId xmlns:a16="http://schemas.microsoft.com/office/drawing/2014/main" id="{33BC6186-6041-097E-D8C2-DEA09D96D60C}"/>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EAE66E87-3C91-122A-4FDB-8C643EE1D8D5}"/>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sp>
        <p:nvSpPr>
          <p:cNvPr id="11" name="TextBox 11">
            <a:extLst>
              <a:ext uri="{FF2B5EF4-FFF2-40B4-BE49-F238E27FC236}">
                <a16:creationId xmlns:a16="http://schemas.microsoft.com/office/drawing/2014/main" id="{33EEF870-2493-393D-620E-B78377981943}"/>
              </a:ext>
            </a:extLst>
          </p:cNvPr>
          <p:cNvSpPr txBox="1"/>
          <p:nvPr/>
        </p:nvSpPr>
        <p:spPr>
          <a:xfrm>
            <a:off x="613666" y="1373369"/>
            <a:ext cx="15011400" cy="1086708"/>
          </a:xfrm>
          <a:prstGeom prst="rect">
            <a:avLst/>
          </a:prstGeom>
        </p:spPr>
        <p:txBody>
          <a:bodyPr wrap="square" lIns="0" tIns="0" rIns="0" bIns="0" rtlCol="0" anchor="t">
            <a:spAutoFit/>
          </a:bodyPr>
          <a:lstStyle/>
          <a:p>
            <a:pPr>
              <a:lnSpc>
                <a:spcPts val="9679"/>
              </a:lnSpc>
            </a:pPr>
            <a:r>
              <a:rPr lang="en-GB" sz="4000" spc="-87" dirty="0">
                <a:solidFill>
                  <a:srgbClr val="033C5B"/>
                </a:solidFill>
                <a:latin typeface="Arial" panose="020B0604020202020204" pitchFamily="34" charset="0"/>
                <a:cs typeface="Arial" panose="020B0604020202020204" pitchFamily="34" charset="0"/>
              </a:rPr>
              <a:t>Τι πρέπει να λάβετε υπόψη;</a:t>
            </a:r>
            <a:endParaRPr lang="en-US" sz="4000" spc="-87" dirty="0">
              <a:solidFill>
                <a:srgbClr val="033C5B"/>
              </a:solidFill>
              <a:latin typeface="Arial" panose="020B0604020202020204" pitchFamily="34" charset="0"/>
              <a:cs typeface="Arial" panose="020B0604020202020204" pitchFamily="34" charset="0"/>
            </a:endParaRPr>
          </a:p>
        </p:txBody>
      </p:sp>
      <p:sp>
        <p:nvSpPr>
          <p:cNvPr id="13" name="Freeform 13">
            <a:extLst>
              <a:ext uri="{FF2B5EF4-FFF2-40B4-BE49-F238E27FC236}">
                <a16:creationId xmlns:a16="http://schemas.microsoft.com/office/drawing/2014/main" id="{F3B0E547-06B8-B606-B1B5-4086000AD197}"/>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4" name="Freeform 14">
            <a:extLst>
              <a:ext uri="{FF2B5EF4-FFF2-40B4-BE49-F238E27FC236}">
                <a16:creationId xmlns:a16="http://schemas.microsoft.com/office/drawing/2014/main" id="{9B491921-8487-B3F8-9175-8DB3C8FE0705}"/>
              </a:ext>
            </a:extLst>
          </p:cNvPr>
          <p:cNvSpPr/>
          <p:nvPr/>
        </p:nvSpPr>
        <p:spPr>
          <a:xfrm>
            <a:off x="2956987" y="91424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6" name="AutoShape 16">
            <a:extLst>
              <a:ext uri="{FF2B5EF4-FFF2-40B4-BE49-F238E27FC236}">
                <a16:creationId xmlns:a16="http://schemas.microsoft.com/office/drawing/2014/main" id="{6EAF98F9-6B1B-47CD-3FD7-7F467E4E1F5D}"/>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aphicFrame>
        <p:nvGraphicFramePr>
          <p:cNvPr id="18" name="Diagram 17">
            <a:extLst>
              <a:ext uri="{FF2B5EF4-FFF2-40B4-BE49-F238E27FC236}">
                <a16:creationId xmlns:a16="http://schemas.microsoft.com/office/drawing/2014/main" id="{306E05AC-D334-5106-8550-4A531B9F3692}"/>
              </a:ext>
            </a:extLst>
          </p:cNvPr>
          <p:cNvGraphicFramePr/>
          <p:nvPr>
            <p:extLst>
              <p:ext uri="{D42A27DB-BD31-4B8C-83A1-F6EECF244321}">
                <p14:modId xmlns:p14="http://schemas.microsoft.com/office/powerpoint/2010/main" val="2429470477"/>
              </p:ext>
            </p:extLst>
          </p:nvPr>
        </p:nvGraphicFramePr>
        <p:xfrm>
          <a:off x="1093154" y="2529876"/>
          <a:ext cx="15240000" cy="55399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Picture 11">
            <a:extLst>
              <a:ext uri="{FF2B5EF4-FFF2-40B4-BE49-F238E27FC236}">
                <a16:creationId xmlns:a16="http://schemas.microsoft.com/office/drawing/2014/main" id="{5609A1BC-41E1-F316-29E9-9EE24E3592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7" name="Google Shape;128;p3">
            <a:extLst>
              <a:ext uri="{FF2B5EF4-FFF2-40B4-BE49-F238E27FC236}">
                <a16:creationId xmlns:a16="http://schemas.microsoft.com/office/drawing/2014/main" id="{D6DE2D62-570D-FF97-080B-29B620D12261}"/>
              </a:ext>
            </a:extLst>
          </p:cNvPr>
          <p:cNvSpPr txBox="1"/>
          <p:nvPr/>
        </p:nvSpPr>
        <p:spPr>
          <a:xfrm>
            <a:off x="5537817"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cs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069065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880406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3" name="Group 3"/>
          <p:cNvGrpSpPr/>
          <p:nvPr/>
        </p:nvGrpSpPr>
        <p:grpSpPr>
          <a:xfrm>
            <a:off x="0" y="1157630"/>
            <a:ext cx="9144000" cy="7646437"/>
            <a:chOff x="0" y="0"/>
            <a:chExt cx="6350000" cy="5310026"/>
          </a:xfrm>
        </p:grpSpPr>
        <p:sp>
          <p:nvSpPr>
            <p:cNvPr id="4" name="Freeform 4"/>
            <p:cNvSpPr/>
            <p:nvPr/>
          </p:nvSpPr>
          <p:spPr>
            <a:xfrm>
              <a:off x="0" y="0"/>
              <a:ext cx="6350000" cy="5310026"/>
            </a:xfrm>
            <a:custGeom>
              <a:avLst/>
              <a:gdLst/>
              <a:ahLst/>
              <a:cxnLst/>
              <a:rect l="l" t="t" r="r" b="b"/>
              <a:pathLst>
                <a:path w="6350000" h="5310026">
                  <a:moveTo>
                    <a:pt x="6350000" y="5310026"/>
                  </a:moveTo>
                  <a:lnTo>
                    <a:pt x="0" y="5310026"/>
                  </a:lnTo>
                  <a:lnTo>
                    <a:pt x="0" y="0"/>
                  </a:lnTo>
                  <a:lnTo>
                    <a:pt x="6350000" y="5310026"/>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sp>
        <p:nvSpPr>
          <p:cNvPr id="5" name="Freeform 5"/>
          <p:cNvSpPr/>
          <p:nvPr/>
        </p:nvSpPr>
        <p:spPr>
          <a:xfrm flipH="1">
            <a:off x="-117412" y="6453106"/>
            <a:ext cx="3833894" cy="3833894"/>
          </a:xfrm>
          <a:custGeom>
            <a:avLst/>
            <a:gdLst/>
            <a:ahLst/>
            <a:cxnLst/>
            <a:rect l="l" t="t" r="r" b="b"/>
            <a:pathLst>
              <a:path w="3833894" h="3833894">
                <a:moveTo>
                  <a:pt x="3833894" y="0"/>
                </a:moveTo>
                <a:lnTo>
                  <a:pt x="0" y="0"/>
                </a:lnTo>
                <a:lnTo>
                  <a:pt x="0" y="3833894"/>
                </a:lnTo>
                <a:lnTo>
                  <a:pt x="3833894" y="3833894"/>
                </a:lnTo>
                <a:lnTo>
                  <a:pt x="383389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6" name="Freeform 6"/>
          <p:cNvSpPr/>
          <p:nvPr/>
        </p:nvSpPr>
        <p:spPr>
          <a:xfrm rot="-10800000" flipH="1">
            <a:off x="5310106" y="0"/>
            <a:ext cx="3833894" cy="3833894"/>
          </a:xfrm>
          <a:custGeom>
            <a:avLst/>
            <a:gdLst/>
            <a:ahLst/>
            <a:cxnLst/>
            <a:rect l="l" t="t" r="r" b="b"/>
            <a:pathLst>
              <a:path w="3833894" h="3833894">
                <a:moveTo>
                  <a:pt x="3833894" y="0"/>
                </a:moveTo>
                <a:lnTo>
                  <a:pt x="0" y="0"/>
                </a:lnTo>
                <a:lnTo>
                  <a:pt x="0" y="3833894"/>
                </a:lnTo>
                <a:lnTo>
                  <a:pt x="3833894" y="3833894"/>
                </a:lnTo>
                <a:lnTo>
                  <a:pt x="383389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7" name="Freeform 7"/>
          <p:cNvSpPr/>
          <p:nvPr/>
        </p:nvSpPr>
        <p:spPr>
          <a:xfrm>
            <a:off x="2055984" y="2208406"/>
            <a:ext cx="5032033" cy="5870189"/>
          </a:xfrm>
          <a:custGeom>
            <a:avLst/>
            <a:gdLst/>
            <a:ahLst/>
            <a:cxnLst/>
            <a:rect l="l" t="t" r="r" b="b"/>
            <a:pathLst>
              <a:path w="5032033" h="5870189">
                <a:moveTo>
                  <a:pt x="0" y="0"/>
                </a:moveTo>
                <a:lnTo>
                  <a:pt x="5032032" y="0"/>
                </a:lnTo>
                <a:lnTo>
                  <a:pt x="5032032" y="5870188"/>
                </a:lnTo>
                <a:lnTo>
                  <a:pt x="0" y="5870188"/>
                </a:lnTo>
                <a:lnTo>
                  <a:pt x="0" y="0"/>
                </a:lnTo>
                <a:close/>
              </a:path>
            </a:pathLst>
          </a:custGeom>
          <a:blipFill>
            <a:blip r:embed="rId6"/>
            <a:stretch>
              <a:fillRect l="-37547" r="-37547"/>
            </a:stretch>
          </a:blipFill>
        </p:spPr>
        <p:txBody>
          <a:bodyPr/>
          <a:lstStyle/>
          <a:p>
            <a:endParaRPr lang="en-IE">
              <a:latin typeface="Arial" panose="020B0604020202020204" pitchFamily="34" charset="0"/>
              <a:cs typeface="Arial" panose="020B0604020202020204" pitchFamily="34" charset="0"/>
            </a:endParaRPr>
          </a:p>
        </p:txBody>
      </p:sp>
      <p:sp>
        <p:nvSpPr>
          <p:cNvPr id="8" name="TextBox 8"/>
          <p:cNvSpPr txBox="1"/>
          <p:nvPr/>
        </p:nvSpPr>
        <p:spPr>
          <a:xfrm>
            <a:off x="9593344" y="192323"/>
            <a:ext cx="8542256" cy="1354217"/>
          </a:xfrm>
          <a:prstGeom prst="rect">
            <a:avLst/>
          </a:prstGeom>
        </p:spPr>
        <p:txBody>
          <a:bodyPr wrap="square" lIns="0" tIns="0" rIns="0" bIns="0" rtlCol="0" anchor="t">
            <a:spAutoFit/>
          </a:bodyPr>
          <a:lstStyle/>
          <a:p>
            <a:r>
              <a:rPr lang="en-GB" sz="4400" spc="-70" dirty="0" err="1">
                <a:solidFill>
                  <a:srgbClr val="033C5B"/>
                </a:solidFill>
                <a:latin typeface="Arial" panose="020B0604020202020204" pitchFamily="34" charset="0"/>
                <a:cs typeface="Arial" panose="020B0604020202020204" pitchFamily="34" charset="0"/>
              </a:rPr>
              <a:t>Αξιο</a:t>
            </a:r>
            <a:r>
              <a:rPr lang="en-GB" sz="4400" spc="-70" dirty="0">
                <a:solidFill>
                  <a:srgbClr val="033C5B"/>
                </a:solidFill>
                <a:latin typeface="Arial" panose="020B0604020202020204" pitchFamily="34" charset="0"/>
                <a:cs typeface="Arial" panose="020B0604020202020204" pitchFamily="34" charset="0"/>
              </a:rPr>
              <a:t>ποίηση </a:t>
            </a:r>
            <a:r>
              <a:rPr lang="el-GR" sz="4400" spc="-70" dirty="0">
                <a:solidFill>
                  <a:srgbClr val="033C5B"/>
                </a:solidFill>
                <a:latin typeface="Arial" panose="020B0604020202020204" pitchFamily="34" charset="0"/>
                <a:cs typeface="Arial" panose="020B0604020202020204" pitchFamily="34" charset="0"/>
              </a:rPr>
              <a:t>αναλύσεων</a:t>
            </a:r>
            <a:r>
              <a:rPr lang="en-GB" sz="4400" spc="-70" dirty="0">
                <a:solidFill>
                  <a:srgbClr val="033C5B"/>
                </a:solidFill>
                <a:latin typeface="Arial" panose="020B0604020202020204" pitchFamily="34" charset="0"/>
                <a:cs typeface="Arial" panose="020B0604020202020204" pitchFamily="34" charset="0"/>
              </a:rPr>
              <a:t> για εξατομικευμένη μάθηση</a:t>
            </a:r>
            <a:endParaRPr lang="en-US" sz="4400" spc="-70" dirty="0">
              <a:solidFill>
                <a:srgbClr val="033C5B"/>
              </a:solidFill>
              <a:latin typeface="Arial" panose="020B0604020202020204" pitchFamily="34" charset="0"/>
              <a:cs typeface="Arial" panose="020B0604020202020204" pitchFamily="34" charset="0"/>
            </a:endParaRPr>
          </a:p>
        </p:txBody>
      </p:sp>
      <p:sp>
        <p:nvSpPr>
          <p:cNvPr id="9" name="TextBox 9"/>
          <p:cNvSpPr txBox="1"/>
          <p:nvPr/>
        </p:nvSpPr>
        <p:spPr>
          <a:xfrm>
            <a:off x="9613816" y="1662564"/>
            <a:ext cx="8369384" cy="6878806"/>
          </a:xfrm>
          <a:prstGeom prst="rect">
            <a:avLst/>
          </a:prstGeom>
        </p:spPr>
        <p:txBody>
          <a:bodyPr wrap="square" lIns="0" tIns="0" rIns="0" bIns="0" rtlCol="0" anchor="t">
            <a:spAutoFit/>
          </a:bodyPr>
          <a:lstStyle/>
          <a:p>
            <a:pPr marL="457200" indent="-457200" algn="just">
              <a:lnSpc>
                <a:spcPts val="3639"/>
              </a:lnSpc>
              <a:spcBef>
                <a:spcPct val="0"/>
              </a:spcBef>
              <a:buFont typeface="Arial" panose="020B0604020202020204" pitchFamily="34" charset="0"/>
              <a:buChar char="•"/>
            </a:pPr>
            <a:r>
              <a:rPr lang="en-GB" dirty="0">
                <a:solidFill>
                  <a:srgbClr val="121212"/>
                </a:solidFill>
                <a:latin typeface="Arial" panose="020B0604020202020204" pitchFamily="34" charset="0"/>
                <a:cs typeface="Arial" panose="020B0604020202020204" pitchFamily="34" charset="0"/>
              </a:rPr>
              <a:t>Αναλύοντας δεδομένα σχετικά με τις αλληλεπιδράσεις των μαθητών, τις αξιολογήσεις και την ανατροφοδότηση, οι εκπαιδευτικοί μπορούν να εντοπίσουν μαθησιακά πρότυπα, προτιμήσεις και προκλήσεις που είναι μοναδικές για κάθε μαθητή. </a:t>
            </a:r>
          </a:p>
          <a:p>
            <a:pPr marL="457200" indent="-457200" algn="just">
              <a:lnSpc>
                <a:spcPts val="3639"/>
              </a:lnSpc>
              <a:spcBef>
                <a:spcPct val="0"/>
              </a:spcBef>
              <a:buFont typeface="Arial" panose="020B0604020202020204" pitchFamily="34" charset="0"/>
              <a:buChar char="•"/>
            </a:pPr>
            <a:r>
              <a:rPr lang="en-GB" dirty="0">
                <a:solidFill>
                  <a:srgbClr val="121212"/>
                </a:solidFill>
                <a:latin typeface="Arial" panose="020B0604020202020204" pitchFamily="34" charset="0"/>
                <a:cs typeface="Arial" panose="020B0604020202020204" pitchFamily="34" charset="0"/>
              </a:rPr>
              <a:t>Αυτή η ευφυΐα επιτρέπει την προσαρμογή του εκπαιδευτικού περιεχομένου και της ανατροφοδότησης, διασφαλίζοντας ότι κάθε μαθητής λαμβάνει τη διδασκαλία που είναι η πλέον κατάλληλη για το μαθησιακό του στυλ και την πρόοδό του. </a:t>
            </a:r>
          </a:p>
          <a:p>
            <a:pPr marL="457200" indent="-457200" algn="just">
              <a:lnSpc>
                <a:spcPts val="3639"/>
              </a:lnSpc>
              <a:spcBef>
                <a:spcPct val="0"/>
              </a:spcBef>
              <a:buFont typeface="Arial" panose="020B0604020202020204" pitchFamily="34" charset="0"/>
              <a:buChar char="•"/>
            </a:pPr>
            <a:r>
              <a:rPr lang="en-GB" dirty="0">
                <a:solidFill>
                  <a:srgbClr val="121212"/>
                </a:solidFill>
                <a:latin typeface="Arial" panose="020B0604020202020204" pitchFamily="34" charset="0"/>
                <a:cs typeface="Arial" panose="020B0604020202020204" pitchFamily="34" charset="0"/>
              </a:rPr>
              <a:t>Τα αναλυτικά στοιχεία μπορούν να παρέχουν πληροφορίες για τη δημιουργία εξατομικευμένων μαθησιακών διαδρομών, επιτρέποντας στους μαθητές να περιηγηθούν στο υλικό των μαθημάτων με ρυθμό και σειρά που βελτιστοποιεί τα μαθησιακά τους αποτελέσματα. </a:t>
            </a:r>
          </a:p>
          <a:p>
            <a:pPr marL="457200" indent="-457200" algn="just">
              <a:lnSpc>
                <a:spcPts val="3639"/>
              </a:lnSpc>
              <a:spcBef>
                <a:spcPct val="0"/>
              </a:spcBef>
              <a:buFont typeface="Arial" panose="020B0604020202020204" pitchFamily="34" charset="0"/>
              <a:buChar char="•"/>
            </a:pPr>
            <a:r>
              <a:rPr lang="en-GB" dirty="0">
                <a:solidFill>
                  <a:srgbClr val="121212"/>
                </a:solidFill>
                <a:latin typeface="Arial" panose="020B0604020202020204" pitchFamily="34" charset="0"/>
                <a:cs typeface="Arial" panose="020B0604020202020204" pitchFamily="34" charset="0"/>
              </a:rPr>
              <a:t>Ο στόχος είναι να προωθηθεί μια πιο ελκυστική, αποτελεσματική και εξατομικευμένη μαθησιακή εμπειρία που προσαρμόζεται σε πραγματικό χρόνο στις ανάγκες κάθε μαθητή.</a:t>
            </a:r>
            <a:endParaRPr lang="en-US" dirty="0">
              <a:solidFill>
                <a:srgbClr val="121212"/>
              </a:solidFill>
              <a:latin typeface="Arial" panose="020B0604020202020204" pitchFamily="34" charset="0"/>
              <a:cs typeface="Arial" panose="020B0604020202020204" pitchFamily="34" charset="0"/>
            </a:endParaRPr>
          </a:p>
        </p:txBody>
      </p:sp>
      <p:sp>
        <p:nvSpPr>
          <p:cNvPr id="13" name="AutoShape 13"/>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6" name="Google Shape;117;p3">
            <a:extLst>
              <a:ext uri="{FF2B5EF4-FFF2-40B4-BE49-F238E27FC236}">
                <a16:creationId xmlns:a16="http://schemas.microsoft.com/office/drawing/2014/main" id="{3F414774-A777-AA07-836C-5363A7CB9D92}"/>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7" name="Google Shape;118;p3">
            <a:extLst>
              <a:ext uri="{FF2B5EF4-FFF2-40B4-BE49-F238E27FC236}">
                <a16:creationId xmlns:a16="http://schemas.microsoft.com/office/drawing/2014/main" id="{DCF9C382-5BE1-D616-7E13-41C92C95997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19" name="Picture 18">
            <a:extLst>
              <a:ext uri="{FF2B5EF4-FFF2-40B4-BE49-F238E27FC236}">
                <a16:creationId xmlns:a16="http://schemas.microsoft.com/office/drawing/2014/main" id="{AFCBBEF1-028C-5FE7-6000-7D8920B261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0" name="Google Shape;128;p3">
            <a:extLst>
              <a:ext uri="{FF2B5EF4-FFF2-40B4-BE49-F238E27FC236}">
                <a16:creationId xmlns:a16="http://schemas.microsoft.com/office/drawing/2014/main" id="{0F423885-0E54-7DAE-2250-375E17325E30}"/>
              </a:ext>
            </a:extLst>
          </p:cNvPr>
          <p:cNvSpPr txBox="1"/>
          <p:nvPr/>
        </p:nvSpPr>
        <p:spPr>
          <a:xfrm>
            <a:off x="5325737" y="8999142"/>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cs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882500" y="1210628"/>
            <a:ext cx="14177966" cy="1102097"/>
          </a:xfrm>
          <a:prstGeom prst="rect">
            <a:avLst/>
          </a:prstGeom>
        </p:spPr>
        <p:txBody>
          <a:bodyPr lIns="0" tIns="0" rIns="0" bIns="0" rtlCol="0" anchor="t">
            <a:spAutoFit/>
          </a:bodyPr>
          <a:lstStyle/>
          <a:p>
            <a:pPr>
              <a:lnSpc>
                <a:spcPts val="9680"/>
              </a:lnSpc>
            </a:pPr>
            <a:r>
              <a:rPr lang="en-GB" sz="4400" spc="-87" dirty="0">
                <a:solidFill>
                  <a:srgbClr val="033C5B"/>
                </a:solidFill>
                <a:latin typeface="Arial" panose="020B0604020202020204" pitchFamily="34" charset="0"/>
                <a:cs typeface="Arial" panose="020B0604020202020204" pitchFamily="34" charset="0"/>
              </a:rPr>
              <a:t>Διεπιστημονικά έργα και συνεργατική μάθηση</a:t>
            </a:r>
            <a:endParaRPr lang="en-US" sz="4400" spc="-87" dirty="0">
              <a:solidFill>
                <a:srgbClr val="033C5B"/>
              </a:solidFill>
              <a:latin typeface="Arial" panose="020B0604020202020204" pitchFamily="34" charset="0"/>
              <a:cs typeface="Arial" panose="020B0604020202020204" pitchFamily="34" charset="0"/>
            </a:endParaRPr>
          </a:p>
        </p:txBody>
      </p:sp>
      <p:sp>
        <p:nvSpPr>
          <p:cNvPr id="3" name="AutoShape 3"/>
          <p:cNvSpPr/>
          <p:nvPr/>
        </p:nvSpPr>
        <p:spPr>
          <a:xfrm>
            <a:off x="17044742" y="-150232"/>
            <a:ext cx="1246758" cy="895429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AutoShape 4"/>
          <p:cNvSpPr/>
          <p:nvPr/>
        </p:nvSpPr>
        <p:spPr>
          <a:xfrm rot="-5400000">
            <a:off x="8522371" y="-8522371"/>
            <a:ext cx="1246758" cy="18291501"/>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5" name="Group 5"/>
          <p:cNvGrpSpPr/>
          <p:nvPr/>
        </p:nvGrpSpPr>
        <p:grpSpPr>
          <a:xfrm rot="-10800000">
            <a:off x="13961765" y="-1849"/>
            <a:ext cx="4329736" cy="4322808"/>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sp>
        <p:nvSpPr>
          <p:cNvPr id="7" name="Freeform 7"/>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graphicFrame>
        <p:nvGraphicFramePr>
          <p:cNvPr id="17" name="Diagram 16">
            <a:extLst>
              <a:ext uri="{FF2B5EF4-FFF2-40B4-BE49-F238E27FC236}">
                <a16:creationId xmlns:a16="http://schemas.microsoft.com/office/drawing/2014/main" id="{B58CF869-49AF-3D7F-097C-519E632FF241}"/>
              </a:ext>
            </a:extLst>
          </p:cNvPr>
          <p:cNvGraphicFramePr/>
          <p:nvPr>
            <p:extLst>
              <p:ext uri="{D42A27DB-BD31-4B8C-83A1-F6EECF244321}">
                <p14:modId xmlns:p14="http://schemas.microsoft.com/office/powerpoint/2010/main" val="2244253302"/>
              </p:ext>
            </p:extLst>
          </p:nvPr>
        </p:nvGraphicFramePr>
        <p:xfrm>
          <a:off x="508526" y="2432134"/>
          <a:ext cx="10083274" cy="5538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AutoShape 12"/>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3" name="Google Shape;117;p3">
            <a:extLst>
              <a:ext uri="{FF2B5EF4-FFF2-40B4-BE49-F238E27FC236}">
                <a16:creationId xmlns:a16="http://schemas.microsoft.com/office/drawing/2014/main" id="{3EE3C642-3FE0-DB66-A8B2-948676651BE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118;p3">
            <a:extLst>
              <a:ext uri="{FF2B5EF4-FFF2-40B4-BE49-F238E27FC236}">
                <a16:creationId xmlns:a16="http://schemas.microsoft.com/office/drawing/2014/main" id="{84FEDDA0-2B7D-FD01-F6CB-8F1B9E72D3A3}"/>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8" name="Picture 7">
            <a:extLst>
              <a:ext uri="{FF2B5EF4-FFF2-40B4-BE49-F238E27FC236}">
                <a16:creationId xmlns:a16="http://schemas.microsoft.com/office/drawing/2014/main" id="{C7BE124B-6E17-99DD-F25E-1D916A0CCF1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Google Shape;128;p3">
            <a:extLst>
              <a:ext uri="{FF2B5EF4-FFF2-40B4-BE49-F238E27FC236}">
                <a16:creationId xmlns:a16="http://schemas.microsoft.com/office/drawing/2014/main" id="{CA581096-860A-F027-B222-87AE00DA6E64}"/>
              </a:ext>
            </a:extLst>
          </p:cNvPr>
          <p:cNvSpPr txBox="1"/>
          <p:nvPr/>
        </p:nvSpPr>
        <p:spPr>
          <a:xfrm>
            <a:off x="5537817"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230C1E0D-8A69-918A-431B-A4EB09521E8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F021277-C2F8-0EDA-561D-B969B35F2CCB}"/>
              </a:ext>
            </a:extLst>
          </p:cNvPr>
          <p:cNvSpPr txBox="1"/>
          <p:nvPr/>
        </p:nvSpPr>
        <p:spPr>
          <a:xfrm>
            <a:off x="475656" y="0"/>
            <a:ext cx="7965534" cy="2031325"/>
          </a:xfrm>
          <a:prstGeom prst="rect">
            <a:avLst/>
          </a:prstGeom>
        </p:spPr>
        <p:txBody>
          <a:bodyPr wrap="square" lIns="0" tIns="0" rIns="0" bIns="0" rtlCol="0" anchor="t">
            <a:spAutoFit/>
          </a:bodyPr>
          <a:lstStyle/>
          <a:p>
            <a:r>
              <a:rPr lang="en-GB" sz="4400" spc="-69" dirty="0">
                <a:solidFill>
                  <a:srgbClr val="033C5B"/>
                </a:solidFill>
                <a:latin typeface="Arial" panose="020B0604020202020204" pitchFamily="34" charset="0"/>
                <a:cs typeface="Arial" panose="020B0604020202020204" pitchFamily="34" charset="0"/>
              </a:rPr>
              <a:t>Συμβολές προσκεκλημένων εμπειρογνωμόνων στην Ανεστραμμένη Μάθηση</a:t>
            </a:r>
          </a:p>
        </p:txBody>
      </p:sp>
      <p:sp>
        <p:nvSpPr>
          <p:cNvPr id="3" name="TextBox 3">
            <a:extLst>
              <a:ext uri="{FF2B5EF4-FFF2-40B4-BE49-F238E27FC236}">
                <a16:creationId xmlns:a16="http://schemas.microsoft.com/office/drawing/2014/main" id="{07764FB7-7C10-F502-D25C-9D4E3909534C}"/>
              </a:ext>
            </a:extLst>
          </p:cNvPr>
          <p:cNvSpPr txBox="1"/>
          <p:nvPr/>
        </p:nvSpPr>
        <p:spPr>
          <a:xfrm>
            <a:off x="186755" y="1943100"/>
            <a:ext cx="8605840" cy="6435160"/>
          </a:xfrm>
          <a:prstGeom prst="rect">
            <a:avLst/>
          </a:prstGeom>
        </p:spPr>
        <p:txBody>
          <a:bodyPr wrap="square" lIns="0" tIns="0" rIns="0" bIns="0" rtlCol="0" anchor="t">
            <a:spAutoFit/>
          </a:bodyPr>
          <a:lstStyle/>
          <a:p>
            <a:pPr marL="302259" lvl="1" algn="just">
              <a:lnSpc>
                <a:spcPts val="3919"/>
              </a:lnSpc>
            </a:pPr>
            <a:r>
              <a:rPr lang="en-GB" sz="2000" b="1" dirty="0">
                <a:solidFill>
                  <a:srgbClr val="121212"/>
                </a:solidFill>
                <a:latin typeface="Arial" panose="020B0604020202020204" pitchFamily="34" charset="0"/>
                <a:cs typeface="Arial" panose="020B0604020202020204" pitchFamily="34" charset="0"/>
              </a:rPr>
              <a:t>Η ενσωμάτωση των συνεισφορών των προσκεκλημένων εμπειρογνωμόνων στο περιεχόμενο της ανεστραμμένης τάξης εμπλουτίζει σημαντικά το πρόγραμμα σπουδών με πρακτικές γνώσεις και συνάφεια με τον κλάδο. </a:t>
            </a:r>
            <a:endParaRPr lang="en-GB" sz="2000" dirty="0">
              <a:solidFill>
                <a:srgbClr val="121212"/>
              </a:solidFill>
              <a:latin typeface="Arial" panose="020B0604020202020204" pitchFamily="34" charset="0"/>
              <a:cs typeface="Arial" panose="020B0604020202020204" pitchFamily="34" charset="0"/>
            </a:endParaRPr>
          </a:p>
          <a:p>
            <a:pPr marL="302259" lvl="1" algn="just">
              <a:lnSpc>
                <a:spcPts val="3919"/>
              </a:lnSpc>
            </a:pPr>
            <a:r>
              <a:rPr lang="en-GB" sz="2000" b="1" dirty="0">
                <a:solidFill>
                  <a:srgbClr val="121212"/>
                </a:solidFill>
                <a:latin typeface="Arial" panose="020B0604020202020204" pitchFamily="34" charset="0"/>
                <a:cs typeface="Arial" panose="020B0604020202020204" pitchFamily="34" charset="0"/>
              </a:rPr>
              <a:t>ΠΩΣ;</a:t>
            </a:r>
          </a:p>
          <a:p>
            <a:pPr marL="645159" lvl="1" indent="-342900" algn="just">
              <a:lnSpc>
                <a:spcPts val="3919"/>
              </a:lnSpc>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Μέσω μαγνητοσκοπημένων συνεντεύξεων, ζωντανών συνεδριών ερωτήσεων και απαντήσεων και περιεχομένου που επιμελούνται οι επισκέπτες και προσφέρουν στους μαθητές την ευκαιρία να γνωρίσουν πραγματικές εφαρμογές της θεωρητικής γνώσης. </a:t>
            </a:r>
          </a:p>
          <a:p>
            <a:pPr marL="645159" lvl="1" indent="-342900" algn="just">
              <a:lnSpc>
                <a:spcPts val="3919"/>
              </a:lnSpc>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Οι εμπειρογνώμονες παρέχουν ποικίλες προοπτικές, ενημερώνουν τους εκπαιδευόμενους για τις τρέχουσες τάσεις και μοιράζονται εμπειρίες που γεφυρώνουν το χάσμα μεταξύ ακαδημαϊκής κοινότητας και βιομηχανίας. </a:t>
            </a:r>
          </a:p>
        </p:txBody>
      </p:sp>
      <p:sp>
        <p:nvSpPr>
          <p:cNvPr id="4" name="AutoShape 4">
            <a:extLst>
              <a:ext uri="{FF2B5EF4-FFF2-40B4-BE49-F238E27FC236}">
                <a16:creationId xmlns:a16="http://schemas.microsoft.com/office/drawing/2014/main" id="{C197AB2C-1272-6D6E-1AE0-AAD19FA201B8}"/>
              </a:ext>
            </a:extLst>
          </p:cNvPr>
          <p:cNvSpPr/>
          <p:nvPr/>
        </p:nvSpPr>
        <p:spPr>
          <a:xfrm>
            <a:off x="9144000" y="3783991"/>
            <a:ext cx="9144000" cy="650300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5" name="AutoShape 5">
            <a:extLst>
              <a:ext uri="{FF2B5EF4-FFF2-40B4-BE49-F238E27FC236}">
                <a16:creationId xmlns:a16="http://schemas.microsoft.com/office/drawing/2014/main" id="{C71E7797-7CD7-76AF-F64F-1B6A0DD92CCF}"/>
              </a:ext>
            </a:extLst>
          </p:cNvPr>
          <p:cNvSpPr/>
          <p:nvPr/>
        </p:nvSpPr>
        <p:spPr>
          <a:xfrm>
            <a:off x="9144000" y="0"/>
            <a:ext cx="9144000" cy="5143500"/>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sp>
        <p:nvSpPr>
          <p:cNvPr id="6" name="Freeform 6">
            <a:extLst>
              <a:ext uri="{FF2B5EF4-FFF2-40B4-BE49-F238E27FC236}">
                <a16:creationId xmlns:a16="http://schemas.microsoft.com/office/drawing/2014/main" id="{06FEF451-89E9-CAAD-6FBC-BB17476AC99E}"/>
              </a:ext>
            </a:extLst>
          </p:cNvPr>
          <p:cNvSpPr/>
          <p:nvPr/>
        </p:nvSpPr>
        <p:spPr>
          <a:xfrm rot="5400000">
            <a:off x="9144000" y="7702914"/>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7" name="Freeform 7">
            <a:extLst>
              <a:ext uri="{FF2B5EF4-FFF2-40B4-BE49-F238E27FC236}">
                <a16:creationId xmlns:a16="http://schemas.microsoft.com/office/drawing/2014/main" id="{943D2A9E-3354-D35E-1577-8A66C4481888}"/>
              </a:ext>
            </a:extLst>
          </p:cNvPr>
          <p:cNvSpPr/>
          <p:nvPr/>
        </p:nvSpPr>
        <p:spPr>
          <a:xfrm rot="-5400000">
            <a:off x="15703914" y="0"/>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8" name="Freeform 8">
            <a:extLst>
              <a:ext uri="{FF2B5EF4-FFF2-40B4-BE49-F238E27FC236}">
                <a16:creationId xmlns:a16="http://schemas.microsoft.com/office/drawing/2014/main" id="{4A7B82CC-A8A4-F242-697D-240FE7E415CF}"/>
              </a:ext>
            </a:extLst>
          </p:cNvPr>
          <p:cNvSpPr/>
          <p:nvPr/>
        </p:nvSpPr>
        <p:spPr>
          <a:xfrm>
            <a:off x="11243339" y="2258982"/>
            <a:ext cx="4945322" cy="5769036"/>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IE">
              <a:latin typeface="Arial" panose="020B0604020202020204" pitchFamily="34" charset="0"/>
              <a:cs typeface="Arial" panose="020B0604020202020204" pitchFamily="34" charset="0"/>
            </a:endParaRPr>
          </a:p>
        </p:txBody>
      </p:sp>
      <p:sp>
        <p:nvSpPr>
          <p:cNvPr id="9" name="Freeform 9">
            <a:extLst>
              <a:ext uri="{FF2B5EF4-FFF2-40B4-BE49-F238E27FC236}">
                <a16:creationId xmlns:a16="http://schemas.microsoft.com/office/drawing/2014/main" id="{9FEB2771-9978-1ABC-FF4A-ED5B85A016A4}"/>
              </a:ext>
            </a:extLst>
          </p:cNvPr>
          <p:cNvSpPr/>
          <p:nvPr/>
        </p:nvSpPr>
        <p:spPr>
          <a:xfrm>
            <a:off x="385759" y="8288550"/>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0" name="Freeform 10">
            <a:extLst>
              <a:ext uri="{FF2B5EF4-FFF2-40B4-BE49-F238E27FC236}">
                <a16:creationId xmlns:a16="http://schemas.microsoft.com/office/drawing/2014/main" id="{8E9BE874-5B7F-286D-ACAA-97D4E345938B}"/>
              </a:ext>
            </a:extLst>
          </p:cNvPr>
          <p:cNvSpPr/>
          <p:nvPr/>
        </p:nvSpPr>
        <p:spPr>
          <a:xfrm>
            <a:off x="2874251" y="91043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I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03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3124200" y="471825"/>
            <a:ext cx="15011400" cy="845681"/>
          </a:xfrm>
          <a:prstGeom prst="rect">
            <a:avLst/>
          </a:prstGeom>
        </p:spPr>
        <p:txBody>
          <a:bodyPr wrap="square" lIns="0" tIns="0" rIns="0" bIns="0" rtlCol="0" anchor="t">
            <a:spAutoFit/>
          </a:bodyPr>
          <a:lstStyle/>
          <a:p>
            <a:pPr>
              <a:lnSpc>
                <a:spcPts val="7699"/>
              </a:lnSpc>
            </a:pPr>
            <a:r>
              <a:rPr lang="en-GB" sz="3600" spc="-69" dirty="0">
                <a:solidFill>
                  <a:srgbClr val="033C5B"/>
                </a:solidFill>
                <a:latin typeface="Arial" panose="020B0604020202020204" pitchFamily="34" charset="0"/>
                <a:cs typeface="Arial" panose="020B0604020202020204" pitchFamily="34" charset="0"/>
              </a:rPr>
              <a:t>Αειφόρες πρακτικές στο σχεδιασμό της τάξης με περιστρεφόμενη τάξη</a:t>
            </a:r>
            <a:endParaRPr lang="en-US" sz="3600" spc="-69" dirty="0">
              <a:solidFill>
                <a:srgbClr val="033C5B"/>
              </a:solidFill>
              <a:latin typeface="Arial" panose="020B0604020202020204" pitchFamily="34" charset="0"/>
              <a:cs typeface="Arial" panose="020B0604020202020204" pitchFamily="34" charset="0"/>
            </a:endParaRPr>
          </a:p>
        </p:txBody>
      </p:sp>
      <p:sp>
        <p:nvSpPr>
          <p:cNvPr id="3" name="AutoShape 3"/>
          <p:cNvSpPr/>
          <p:nvPr/>
        </p:nvSpPr>
        <p:spPr>
          <a:xfrm>
            <a:off x="-130877" y="-38241"/>
            <a:ext cx="2766824" cy="5218616"/>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Freeform 4"/>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5" name="AutoShape 5"/>
          <p:cNvSpPr/>
          <p:nvPr/>
        </p:nvSpPr>
        <p:spPr>
          <a:xfrm>
            <a:off x="-130877" y="5143500"/>
            <a:ext cx="2766824" cy="3665330"/>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sp>
        <p:nvSpPr>
          <p:cNvPr id="6" name="Freeform 6"/>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graphicFrame>
        <p:nvGraphicFramePr>
          <p:cNvPr id="16" name="Diagram 15">
            <a:extLst>
              <a:ext uri="{FF2B5EF4-FFF2-40B4-BE49-F238E27FC236}">
                <a16:creationId xmlns:a16="http://schemas.microsoft.com/office/drawing/2014/main" id="{42D3155B-CC24-6DCB-785F-A6B8A58827D7}"/>
              </a:ext>
            </a:extLst>
          </p:cNvPr>
          <p:cNvGraphicFramePr/>
          <p:nvPr>
            <p:extLst>
              <p:ext uri="{D42A27DB-BD31-4B8C-83A1-F6EECF244321}">
                <p14:modId xmlns:p14="http://schemas.microsoft.com/office/powerpoint/2010/main" val="3556814976"/>
              </p:ext>
            </p:extLst>
          </p:nvPr>
        </p:nvGraphicFramePr>
        <p:xfrm>
          <a:off x="3200400" y="1717920"/>
          <a:ext cx="13411200" cy="45935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utoShape 11"/>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2" name="Google Shape;117;p3">
            <a:extLst>
              <a:ext uri="{FF2B5EF4-FFF2-40B4-BE49-F238E27FC236}">
                <a16:creationId xmlns:a16="http://schemas.microsoft.com/office/drawing/2014/main" id="{FC351CBF-96F0-A05C-5C5D-F18781AC214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3" name="Google Shape;118;p3">
            <a:extLst>
              <a:ext uri="{FF2B5EF4-FFF2-40B4-BE49-F238E27FC236}">
                <a16:creationId xmlns:a16="http://schemas.microsoft.com/office/drawing/2014/main" id="{CB38731E-42EB-26A3-4DA5-789003BE79C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7" name="Picture 6">
            <a:extLst>
              <a:ext uri="{FF2B5EF4-FFF2-40B4-BE49-F238E27FC236}">
                <a16:creationId xmlns:a16="http://schemas.microsoft.com/office/drawing/2014/main" id="{7BD0CBED-9C30-72AB-297F-9CCC5AC4D9C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Google Shape;128;p3">
            <a:extLst>
              <a:ext uri="{FF2B5EF4-FFF2-40B4-BE49-F238E27FC236}">
                <a16:creationId xmlns:a16="http://schemas.microsoft.com/office/drawing/2014/main" id="{22FD5569-D70D-2C7A-231E-249EE3590BBB}"/>
              </a:ext>
            </a:extLst>
          </p:cNvPr>
          <p:cNvSpPr txBox="1"/>
          <p:nvPr/>
        </p:nvSpPr>
        <p:spPr>
          <a:xfrm>
            <a:off x="5537817"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3604</Words>
  <Application>Microsoft Office PowerPoint</Application>
  <PresentationFormat>Custom</PresentationFormat>
  <Paragraphs>141</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Arial</vt:lpstr>
      <vt:lpstr>Aptos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CollaboratiVET-Modules_Content Development Template</dc:title>
  <dc:creator>Anthony Carty</dc:creator>
  <cp:keywords>, docId:9BD0E59127F1A6162A5DF538D9098E19</cp:keywords>
  <cp:lastModifiedBy>Sotiria Tsalamani</cp:lastModifiedBy>
  <cp:revision>8</cp:revision>
  <dcterms:created xsi:type="dcterms:W3CDTF">2006-08-16T00:00:00Z</dcterms:created>
  <dcterms:modified xsi:type="dcterms:W3CDTF">2024-11-09T10:26:38Z</dcterms:modified>
  <dc:identifier>DAF3h6kuNAo</dc:identifier>
</cp:coreProperties>
</file>