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0"/>
  </p:notesMasterIdLst>
  <p:sldIdLst>
    <p:sldId id="256" r:id="rId2"/>
    <p:sldId id="257" r:id="rId3"/>
    <p:sldId id="258" r:id="rId4"/>
    <p:sldId id="274" r:id="rId5"/>
    <p:sldId id="273" r:id="rId6"/>
    <p:sldId id="259" r:id="rId7"/>
    <p:sldId id="275" r:id="rId8"/>
    <p:sldId id="268" r:id="rId9"/>
    <p:sldId id="276" r:id="rId10"/>
    <p:sldId id="277" r:id="rId11"/>
    <p:sldId id="262" r:id="rId12"/>
    <p:sldId id="278" r:id="rId13"/>
    <p:sldId id="270" r:id="rId14"/>
    <p:sldId id="280" r:id="rId15"/>
    <p:sldId id="267" r:id="rId16"/>
    <p:sldId id="279" r:id="rId17"/>
    <p:sldId id="264" r:id="rId18"/>
    <p:sldId id="281" r:id="rId19"/>
  </p:sldIdLst>
  <p:sldSz cx="18288000" cy="10287000"/>
  <p:notesSz cx="6858000" cy="9144000"/>
  <p:embeddedFontLst>
    <p:embeddedFont>
      <p:font typeface="HK Grotesk Bold" panose="020B0604020202020204" charset="0"/>
      <p:regular r:id="rId21"/>
    </p:embeddedFont>
    <p:embeddedFont>
      <p:font typeface="HK Grotesk Light" panose="020B0604020202020204" charset="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85" autoAdjust="0"/>
    <p:restoredTop sz="94622" autoAdjust="0"/>
  </p:normalViewPr>
  <p:slideViewPr>
    <p:cSldViewPr>
      <p:cViewPr varScale="1">
        <p:scale>
          <a:sx n="61" d="100"/>
          <a:sy n="61" d="100"/>
        </p:scale>
        <p:origin x="330" y="-12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s>
</file>

<file path=ppt/diagrams/_rels/data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s>
</file>

<file path=ppt/diagrams/_rels/drawing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FE817F-5043-4622-86CB-A4F36E5AA221}" type="doc">
      <dgm:prSet loTypeId="urn:microsoft.com/office/officeart/2005/8/layout/vProcess5" loCatId="process" qsTypeId="urn:microsoft.com/office/officeart/2005/8/quickstyle/simple1" qsCatId="simple" csTypeId="urn:microsoft.com/office/officeart/2005/8/colors/accent6_1" csCatId="accent6"/>
      <dgm:spPr/>
      <dgm:t>
        <a:bodyPr/>
        <a:lstStyle/>
        <a:p>
          <a:endParaRPr lang="en-US"/>
        </a:p>
      </dgm:t>
    </dgm:pt>
    <dgm:pt modelId="{1065C2C8-D7D7-4578-82F5-FB1C1F4C5A6D}">
      <dgm:prSet/>
      <dgm:spPr/>
      <dgm:t>
        <a:bodyPr/>
        <a:lstStyle/>
        <a:p>
          <a:r>
            <a:rPr lang="en-GB" b="1" dirty="0"/>
            <a:t>Οδηγός, όχι λέκτορας: </a:t>
          </a:r>
          <a:r>
            <a:rPr lang="en-GB" b="0" dirty="0"/>
            <a:t>Οι εκπαιδευτές λειτουργούν ως διευκολυντές και όχι ως παραδοσιακοί διδάσκοντες. Ο ρόλος τους είναι να καθοδηγούν, να προτρέπουν και να υποστηρίζουν τους μαθητές στη συνεργατική μάθηση αντί να παρέχουν άμεση διδασκαλία κατά τη διάρκεια της τάξης.</a:t>
          </a:r>
          <a:endParaRPr lang="en-US" b="0" dirty="0"/>
        </a:p>
      </dgm:t>
    </dgm:pt>
    <dgm:pt modelId="{382B3CD2-80F9-4401-91BA-472BAB5005A6}" type="parTrans" cxnId="{3E6E36E7-203C-4EE1-90F1-A4C12A5C3CAF}">
      <dgm:prSet/>
      <dgm:spPr/>
      <dgm:t>
        <a:bodyPr/>
        <a:lstStyle/>
        <a:p>
          <a:endParaRPr lang="en-US"/>
        </a:p>
      </dgm:t>
    </dgm:pt>
    <dgm:pt modelId="{306A3E70-272E-45CE-A89E-53FE0C514EE8}" type="sibTrans" cxnId="{3E6E36E7-203C-4EE1-90F1-A4C12A5C3CAF}">
      <dgm:prSet/>
      <dgm:spPr/>
      <dgm:t>
        <a:bodyPr/>
        <a:lstStyle/>
        <a:p>
          <a:endParaRPr lang="en-US"/>
        </a:p>
      </dgm:t>
    </dgm:pt>
    <dgm:pt modelId="{8F41E58B-844B-4256-B8D7-3A23BDB3B3BE}">
      <dgm:prSet/>
      <dgm:spPr/>
      <dgm:t>
        <a:bodyPr/>
        <a:lstStyle/>
        <a:p>
          <a:r>
            <a:rPr lang="en-GB" b="1" dirty="0"/>
            <a:t>Παρακολούθηση της προόδου της ομάδας: </a:t>
          </a:r>
          <a:r>
            <a:rPr lang="en-GB" b="0" dirty="0"/>
            <a:t>Η τακτική παρακολούθηση της προόδου κάθε ομάδας διασφαλίζει ότι όλοι οι μαθητές συμμετέχουν και συμβάλλουν ουσιαστικά. Οι εκπαιδευτές παρέχουν υποστήριξη ανάλογα με τις ανάγκες, είτε πρόκειται για απαντήσεις σε ερωτήσεις, είτε για ανατροφοδότηση, είτε για διαμεσολάβηση σε συγκρούσεις της ομάδας.</a:t>
          </a:r>
          <a:endParaRPr lang="en-US" b="0" dirty="0"/>
        </a:p>
      </dgm:t>
    </dgm:pt>
    <dgm:pt modelId="{3FD0761C-6FE6-4405-BDD4-40C22ECBC881}" type="parTrans" cxnId="{AB70BBC6-73C7-4A84-A93B-3EE6F2CAA413}">
      <dgm:prSet/>
      <dgm:spPr/>
      <dgm:t>
        <a:bodyPr/>
        <a:lstStyle/>
        <a:p>
          <a:endParaRPr lang="en-US"/>
        </a:p>
      </dgm:t>
    </dgm:pt>
    <dgm:pt modelId="{8B565CB6-9A1C-4310-AAB7-6D207A3A744E}" type="sibTrans" cxnId="{AB70BBC6-73C7-4A84-A93B-3EE6F2CAA413}">
      <dgm:prSet/>
      <dgm:spPr/>
      <dgm:t>
        <a:bodyPr/>
        <a:lstStyle/>
        <a:p>
          <a:endParaRPr lang="en-US"/>
        </a:p>
      </dgm:t>
    </dgm:pt>
    <dgm:pt modelId="{EF65FF66-B2F0-468A-AB64-585D9C856C0D}">
      <dgm:prSet/>
      <dgm:spPr/>
      <dgm:t>
        <a:bodyPr/>
        <a:lstStyle/>
        <a:p>
          <a:r>
            <a:rPr lang="en-GB" b="1" dirty="0"/>
            <a:t>Προώθηση ενός περιβάλλοντος συνεργασίας: </a:t>
          </a:r>
          <a:r>
            <a:rPr lang="en-GB" b="0" dirty="0"/>
            <a:t>Ενθαρρύνετε μια ανοιχτή, υποστηρικτική κουλτούρα στην τάξη, όπου οι μαθητές αισθάνονται άνετα να μοιράζονται ιδέες και να συμμετέχουν σε εποικοδομητικές συζητήσεις.</a:t>
          </a:r>
          <a:endParaRPr lang="en-US" b="0" dirty="0"/>
        </a:p>
      </dgm:t>
    </dgm:pt>
    <dgm:pt modelId="{A88B80E2-7F51-4B03-8375-3ACE2FEE4939}" type="parTrans" cxnId="{60DD83D9-151B-401A-82B5-A15FB60BB51F}">
      <dgm:prSet/>
      <dgm:spPr/>
      <dgm:t>
        <a:bodyPr/>
        <a:lstStyle/>
        <a:p>
          <a:endParaRPr lang="en-US"/>
        </a:p>
      </dgm:t>
    </dgm:pt>
    <dgm:pt modelId="{EB5CB9A3-623A-40BA-B251-CB01D25EC4D3}" type="sibTrans" cxnId="{60DD83D9-151B-401A-82B5-A15FB60BB51F}">
      <dgm:prSet/>
      <dgm:spPr/>
      <dgm:t>
        <a:bodyPr/>
        <a:lstStyle/>
        <a:p>
          <a:endParaRPr lang="en-US"/>
        </a:p>
      </dgm:t>
    </dgm:pt>
    <dgm:pt modelId="{CBE0CD96-F09E-4754-A683-BA66D2B10686}" type="pres">
      <dgm:prSet presAssocID="{7EFE817F-5043-4622-86CB-A4F36E5AA221}" presName="outerComposite" presStyleCnt="0">
        <dgm:presLayoutVars>
          <dgm:chMax val="5"/>
          <dgm:dir/>
          <dgm:resizeHandles val="exact"/>
        </dgm:presLayoutVars>
      </dgm:prSet>
      <dgm:spPr/>
    </dgm:pt>
    <dgm:pt modelId="{ADD96F07-A0F9-42E4-87F5-32AFEEE34C37}" type="pres">
      <dgm:prSet presAssocID="{7EFE817F-5043-4622-86CB-A4F36E5AA221}" presName="dummyMaxCanvas" presStyleCnt="0">
        <dgm:presLayoutVars/>
      </dgm:prSet>
      <dgm:spPr/>
    </dgm:pt>
    <dgm:pt modelId="{2E62CD3C-ED24-4315-8D75-3D9F138D5260}" type="pres">
      <dgm:prSet presAssocID="{7EFE817F-5043-4622-86CB-A4F36E5AA221}" presName="ThreeNodes_1" presStyleLbl="node1" presStyleIdx="0" presStyleCnt="3">
        <dgm:presLayoutVars>
          <dgm:bulletEnabled val="1"/>
        </dgm:presLayoutVars>
      </dgm:prSet>
      <dgm:spPr/>
    </dgm:pt>
    <dgm:pt modelId="{B8EB38D9-F4F4-4E10-B1BB-782C18F8C1D0}" type="pres">
      <dgm:prSet presAssocID="{7EFE817F-5043-4622-86CB-A4F36E5AA221}" presName="ThreeNodes_2" presStyleLbl="node1" presStyleIdx="1" presStyleCnt="3">
        <dgm:presLayoutVars>
          <dgm:bulletEnabled val="1"/>
        </dgm:presLayoutVars>
      </dgm:prSet>
      <dgm:spPr/>
    </dgm:pt>
    <dgm:pt modelId="{B2DA09F5-5A5B-4A29-9374-1F94D0B62681}" type="pres">
      <dgm:prSet presAssocID="{7EFE817F-5043-4622-86CB-A4F36E5AA221}" presName="ThreeNodes_3" presStyleLbl="node1" presStyleIdx="2" presStyleCnt="3">
        <dgm:presLayoutVars>
          <dgm:bulletEnabled val="1"/>
        </dgm:presLayoutVars>
      </dgm:prSet>
      <dgm:spPr/>
    </dgm:pt>
    <dgm:pt modelId="{B4B39359-5E71-4E57-9E82-B3FE08EC7D55}" type="pres">
      <dgm:prSet presAssocID="{7EFE817F-5043-4622-86CB-A4F36E5AA221}" presName="ThreeConn_1-2" presStyleLbl="fgAccFollowNode1" presStyleIdx="0" presStyleCnt="2">
        <dgm:presLayoutVars>
          <dgm:bulletEnabled val="1"/>
        </dgm:presLayoutVars>
      </dgm:prSet>
      <dgm:spPr/>
    </dgm:pt>
    <dgm:pt modelId="{86F3FED5-8302-41D7-8947-F1D6B4FF6ADC}" type="pres">
      <dgm:prSet presAssocID="{7EFE817F-5043-4622-86CB-A4F36E5AA221}" presName="ThreeConn_2-3" presStyleLbl="fgAccFollowNode1" presStyleIdx="1" presStyleCnt="2">
        <dgm:presLayoutVars>
          <dgm:bulletEnabled val="1"/>
        </dgm:presLayoutVars>
      </dgm:prSet>
      <dgm:spPr/>
    </dgm:pt>
    <dgm:pt modelId="{7F9541E5-76B8-4270-8AFE-20BB4888E933}" type="pres">
      <dgm:prSet presAssocID="{7EFE817F-5043-4622-86CB-A4F36E5AA221}" presName="ThreeNodes_1_text" presStyleLbl="node1" presStyleIdx="2" presStyleCnt="3">
        <dgm:presLayoutVars>
          <dgm:bulletEnabled val="1"/>
        </dgm:presLayoutVars>
      </dgm:prSet>
      <dgm:spPr/>
    </dgm:pt>
    <dgm:pt modelId="{3CB29A29-E459-4622-9DAE-E5774EE701AE}" type="pres">
      <dgm:prSet presAssocID="{7EFE817F-5043-4622-86CB-A4F36E5AA221}" presName="ThreeNodes_2_text" presStyleLbl="node1" presStyleIdx="2" presStyleCnt="3">
        <dgm:presLayoutVars>
          <dgm:bulletEnabled val="1"/>
        </dgm:presLayoutVars>
      </dgm:prSet>
      <dgm:spPr/>
    </dgm:pt>
    <dgm:pt modelId="{A5081A61-E1D0-4D4F-AB02-E23761ED6AC5}" type="pres">
      <dgm:prSet presAssocID="{7EFE817F-5043-4622-86CB-A4F36E5AA221}" presName="ThreeNodes_3_text" presStyleLbl="node1" presStyleIdx="2" presStyleCnt="3">
        <dgm:presLayoutVars>
          <dgm:bulletEnabled val="1"/>
        </dgm:presLayoutVars>
      </dgm:prSet>
      <dgm:spPr/>
    </dgm:pt>
  </dgm:ptLst>
  <dgm:cxnLst>
    <dgm:cxn modelId="{EA78E070-6A29-4133-8EF4-884EB8D40017}" type="presOf" srcId="{1065C2C8-D7D7-4578-82F5-FB1C1F4C5A6D}" destId="{2E62CD3C-ED24-4315-8D75-3D9F138D5260}" srcOrd="0" destOrd="0" presId="urn:microsoft.com/office/officeart/2005/8/layout/vProcess5"/>
    <dgm:cxn modelId="{C8EDA571-17E1-45AC-AFBC-D521D26BF507}" type="presOf" srcId="{EF65FF66-B2F0-468A-AB64-585D9C856C0D}" destId="{B2DA09F5-5A5B-4A29-9374-1F94D0B62681}" srcOrd="0" destOrd="0" presId="urn:microsoft.com/office/officeart/2005/8/layout/vProcess5"/>
    <dgm:cxn modelId="{7F3FE778-7FBA-4E26-91EF-38A22050F545}" type="presOf" srcId="{8F41E58B-844B-4256-B8D7-3A23BDB3B3BE}" destId="{3CB29A29-E459-4622-9DAE-E5774EE701AE}" srcOrd="1" destOrd="0" presId="urn:microsoft.com/office/officeart/2005/8/layout/vProcess5"/>
    <dgm:cxn modelId="{223A4C82-5476-481A-9066-1E29B8BE2538}" type="presOf" srcId="{8B565CB6-9A1C-4310-AAB7-6D207A3A744E}" destId="{86F3FED5-8302-41D7-8947-F1D6B4FF6ADC}" srcOrd="0" destOrd="0" presId="urn:microsoft.com/office/officeart/2005/8/layout/vProcess5"/>
    <dgm:cxn modelId="{813DE2A1-4513-4177-AFC8-4B22902E7C5D}" type="presOf" srcId="{306A3E70-272E-45CE-A89E-53FE0C514EE8}" destId="{B4B39359-5E71-4E57-9E82-B3FE08EC7D55}" srcOrd="0" destOrd="0" presId="urn:microsoft.com/office/officeart/2005/8/layout/vProcess5"/>
    <dgm:cxn modelId="{0E00D6AA-E7ED-4866-93F7-BBE18CF8E287}" type="presOf" srcId="{8F41E58B-844B-4256-B8D7-3A23BDB3B3BE}" destId="{B8EB38D9-F4F4-4E10-B1BB-782C18F8C1D0}" srcOrd="0" destOrd="0" presId="urn:microsoft.com/office/officeart/2005/8/layout/vProcess5"/>
    <dgm:cxn modelId="{AB70BBC6-73C7-4A84-A93B-3EE6F2CAA413}" srcId="{7EFE817F-5043-4622-86CB-A4F36E5AA221}" destId="{8F41E58B-844B-4256-B8D7-3A23BDB3B3BE}" srcOrd="1" destOrd="0" parTransId="{3FD0761C-6FE6-4405-BDD4-40C22ECBC881}" sibTransId="{8B565CB6-9A1C-4310-AAB7-6D207A3A744E}"/>
    <dgm:cxn modelId="{7029F0C8-6476-4E0B-A258-5A7F3B94E2FC}" type="presOf" srcId="{1065C2C8-D7D7-4578-82F5-FB1C1F4C5A6D}" destId="{7F9541E5-76B8-4270-8AFE-20BB4888E933}" srcOrd="1" destOrd="0" presId="urn:microsoft.com/office/officeart/2005/8/layout/vProcess5"/>
    <dgm:cxn modelId="{60DD83D9-151B-401A-82B5-A15FB60BB51F}" srcId="{7EFE817F-5043-4622-86CB-A4F36E5AA221}" destId="{EF65FF66-B2F0-468A-AB64-585D9C856C0D}" srcOrd="2" destOrd="0" parTransId="{A88B80E2-7F51-4B03-8375-3ACE2FEE4939}" sibTransId="{EB5CB9A3-623A-40BA-B251-CB01D25EC4D3}"/>
    <dgm:cxn modelId="{3E6E36E7-203C-4EE1-90F1-A4C12A5C3CAF}" srcId="{7EFE817F-5043-4622-86CB-A4F36E5AA221}" destId="{1065C2C8-D7D7-4578-82F5-FB1C1F4C5A6D}" srcOrd="0" destOrd="0" parTransId="{382B3CD2-80F9-4401-91BA-472BAB5005A6}" sibTransId="{306A3E70-272E-45CE-A89E-53FE0C514EE8}"/>
    <dgm:cxn modelId="{765338E8-F3D6-401E-9FD9-710AD7CCDB74}" type="presOf" srcId="{EF65FF66-B2F0-468A-AB64-585D9C856C0D}" destId="{A5081A61-E1D0-4D4F-AB02-E23761ED6AC5}" srcOrd="1" destOrd="0" presId="urn:microsoft.com/office/officeart/2005/8/layout/vProcess5"/>
    <dgm:cxn modelId="{AB73DDE9-7EDF-49B5-9309-61E58DCB7676}" type="presOf" srcId="{7EFE817F-5043-4622-86CB-A4F36E5AA221}" destId="{CBE0CD96-F09E-4754-A683-BA66D2B10686}" srcOrd="0" destOrd="0" presId="urn:microsoft.com/office/officeart/2005/8/layout/vProcess5"/>
    <dgm:cxn modelId="{3095E019-ECE4-4E46-97AB-AA3C84FBB44E}" type="presParOf" srcId="{CBE0CD96-F09E-4754-A683-BA66D2B10686}" destId="{ADD96F07-A0F9-42E4-87F5-32AFEEE34C37}" srcOrd="0" destOrd="0" presId="urn:microsoft.com/office/officeart/2005/8/layout/vProcess5"/>
    <dgm:cxn modelId="{636229AD-7CE3-43ED-99FA-517E71F4F1F9}" type="presParOf" srcId="{CBE0CD96-F09E-4754-A683-BA66D2B10686}" destId="{2E62CD3C-ED24-4315-8D75-3D9F138D5260}" srcOrd="1" destOrd="0" presId="urn:microsoft.com/office/officeart/2005/8/layout/vProcess5"/>
    <dgm:cxn modelId="{A03517EF-2142-49F0-99C3-22D3335027D2}" type="presParOf" srcId="{CBE0CD96-F09E-4754-A683-BA66D2B10686}" destId="{B8EB38D9-F4F4-4E10-B1BB-782C18F8C1D0}" srcOrd="2" destOrd="0" presId="urn:microsoft.com/office/officeart/2005/8/layout/vProcess5"/>
    <dgm:cxn modelId="{61959048-34E3-420E-80E1-24F422177C3B}" type="presParOf" srcId="{CBE0CD96-F09E-4754-A683-BA66D2B10686}" destId="{B2DA09F5-5A5B-4A29-9374-1F94D0B62681}" srcOrd="3" destOrd="0" presId="urn:microsoft.com/office/officeart/2005/8/layout/vProcess5"/>
    <dgm:cxn modelId="{71D0B6C4-3BA2-41D4-9373-BC3CAB5C450B}" type="presParOf" srcId="{CBE0CD96-F09E-4754-A683-BA66D2B10686}" destId="{B4B39359-5E71-4E57-9E82-B3FE08EC7D55}" srcOrd="4" destOrd="0" presId="urn:microsoft.com/office/officeart/2005/8/layout/vProcess5"/>
    <dgm:cxn modelId="{3031F26E-DD84-4EBF-9CEA-6D6731D71670}" type="presParOf" srcId="{CBE0CD96-F09E-4754-A683-BA66D2B10686}" destId="{86F3FED5-8302-41D7-8947-F1D6B4FF6ADC}" srcOrd="5" destOrd="0" presId="urn:microsoft.com/office/officeart/2005/8/layout/vProcess5"/>
    <dgm:cxn modelId="{403D1DD0-3177-490A-9D74-3F366BE671A1}" type="presParOf" srcId="{CBE0CD96-F09E-4754-A683-BA66D2B10686}" destId="{7F9541E5-76B8-4270-8AFE-20BB4888E933}" srcOrd="6" destOrd="0" presId="urn:microsoft.com/office/officeart/2005/8/layout/vProcess5"/>
    <dgm:cxn modelId="{C83933AE-197E-4ABE-8670-4F1AF1553C85}" type="presParOf" srcId="{CBE0CD96-F09E-4754-A683-BA66D2B10686}" destId="{3CB29A29-E459-4622-9DAE-E5774EE701AE}" srcOrd="7" destOrd="0" presId="urn:microsoft.com/office/officeart/2005/8/layout/vProcess5"/>
    <dgm:cxn modelId="{B6CC9323-7DDE-4C3C-96EF-A0A4534F9435}" type="presParOf" srcId="{CBE0CD96-F09E-4754-A683-BA66D2B10686}" destId="{A5081A61-E1D0-4D4F-AB02-E23761ED6AC5}"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7E06F83-4586-4B68-BE76-96565D655164}" type="doc">
      <dgm:prSet loTypeId="urn:microsoft.com/office/officeart/2005/8/layout/hProcess11" loCatId="process" qsTypeId="urn:microsoft.com/office/officeart/2005/8/quickstyle/simple1" qsCatId="simple" csTypeId="urn:microsoft.com/office/officeart/2005/8/colors/accent6_2" csCatId="accent6" phldr="1"/>
      <dgm:spPr/>
      <dgm:t>
        <a:bodyPr/>
        <a:lstStyle/>
        <a:p>
          <a:endParaRPr lang="en-BE"/>
        </a:p>
      </dgm:t>
    </dgm:pt>
    <dgm:pt modelId="{2A834E01-3DB0-451E-9D82-5508D0573F9D}">
      <dgm:prSet custT="1"/>
      <dgm:spPr/>
      <dgm:t>
        <a:bodyPr/>
        <a:lstStyle/>
        <a:p>
          <a:r>
            <a:rPr lang="en-GB" sz="1400" b="1"/>
            <a:t>Ολιστική ενσωμάτωση της συνεργασίας:</a:t>
          </a:r>
          <a:endParaRPr lang="en-BE" sz="1400"/>
        </a:p>
      </dgm:t>
    </dgm:pt>
    <dgm:pt modelId="{BA8B35E6-B495-4EF0-84DC-0EC0DC83D7E8}" type="parTrans" cxnId="{848C9D0C-4FF8-455B-AEFC-7AF4DD853B1D}">
      <dgm:prSet/>
      <dgm:spPr/>
      <dgm:t>
        <a:bodyPr/>
        <a:lstStyle/>
        <a:p>
          <a:endParaRPr lang="en-BE" sz="1800"/>
        </a:p>
      </dgm:t>
    </dgm:pt>
    <dgm:pt modelId="{6BD62519-DD2D-4A04-A4A5-021194D2EE91}" type="sibTrans" cxnId="{848C9D0C-4FF8-455B-AEFC-7AF4DD853B1D}">
      <dgm:prSet/>
      <dgm:spPr/>
      <dgm:t>
        <a:bodyPr/>
        <a:lstStyle/>
        <a:p>
          <a:endParaRPr lang="en-BE" sz="1800"/>
        </a:p>
      </dgm:t>
    </dgm:pt>
    <dgm:pt modelId="{3A0EC06A-CD04-405C-BCA3-395FBBAF8FA4}">
      <dgm:prSet custT="1"/>
      <dgm:spPr/>
      <dgm:t>
        <a:bodyPr/>
        <a:lstStyle/>
        <a:p>
          <a:r>
            <a:rPr lang="en-GB" sz="1200" b="1"/>
            <a:t>Χαρτογράφηση προγράμματος σπουδών: </a:t>
          </a:r>
          <a:r>
            <a:rPr lang="en-GB" sz="1200"/>
            <a:t>Ξεκινήστε με τη χαρτογράφηση του προγράμματος σπουδών για να εντοπίσετε ευκαιρίες όπου οι συνεργατικές δραστηριότητες μπορούν φυσικά να ενισχύσουν τα μαθησιακά αποτελέσματα σε όλα τα μαθήματα.</a:t>
          </a:r>
          <a:endParaRPr lang="en-BE" sz="1200"/>
        </a:p>
      </dgm:t>
    </dgm:pt>
    <dgm:pt modelId="{67E4A083-22CA-43D8-BA1A-BA6147387B68}" type="parTrans" cxnId="{C31DDE69-9D90-4F24-B70E-1C629DD9F6C8}">
      <dgm:prSet/>
      <dgm:spPr/>
      <dgm:t>
        <a:bodyPr/>
        <a:lstStyle/>
        <a:p>
          <a:endParaRPr lang="en-BE" sz="1800"/>
        </a:p>
      </dgm:t>
    </dgm:pt>
    <dgm:pt modelId="{DB3DCFE0-68E5-4C9D-B034-DE9BE015C84A}" type="sibTrans" cxnId="{C31DDE69-9D90-4F24-B70E-1C629DD9F6C8}">
      <dgm:prSet/>
      <dgm:spPr/>
      <dgm:t>
        <a:bodyPr/>
        <a:lstStyle/>
        <a:p>
          <a:endParaRPr lang="en-BE" sz="1800"/>
        </a:p>
      </dgm:t>
    </dgm:pt>
    <dgm:pt modelId="{47548A33-BAD2-40ED-A5E6-5F433EA36766}">
      <dgm:prSet custT="1"/>
      <dgm:spPr/>
      <dgm:t>
        <a:bodyPr/>
        <a:lstStyle/>
        <a:p>
          <a:r>
            <a:rPr lang="en-GB" sz="1200" b="1" dirty="0" err="1"/>
            <a:t>Διε</a:t>
          </a:r>
          <a:r>
            <a:rPr lang="en-GB" sz="1200" b="1" dirty="0"/>
            <a:t>πιστημονικά έργα: </a:t>
          </a:r>
          <a:r>
            <a:rPr lang="en-GB" sz="1200" dirty="0"/>
            <a:t>Σχεδιάστε διαθεματικά έργα που απαιτούν από τους μαθητές να εφαρμόσουν δεξιότητες και γνώσεις από πολλαπλά μαθήματα, προωθώντας τη βαθύτερη κατανόηση και εφαρμογή εννοιών.</a:t>
          </a:r>
          <a:endParaRPr lang="en-BE" sz="1200" dirty="0"/>
        </a:p>
      </dgm:t>
    </dgm:pt>
    <dgm:pt modelId="{41F4877E-E958-4F2B-B63A-050857F8EEEB}" type="parTrans" cxnId="{C48B76A3-60B6-433D-800F-72FC440A3BB6}">
      <dgm:prSet/>
      <dgm:spPr/>
      <dgm:t>
        <a:bodyPr/>
        <a:lstStyle/>
        <a:p>
          <a:endParaRPr lang="en-BE" sz="1800"/>
        </a:p>
      </dgm:t>
    </dgm:pt>
    <dgm:pt modelId="{3B9159F3-58E7-48CD-ACCA-5BECD0012B09}" type="sibTrans" cxnId="{C48B76A3-60B6-433D-800F-72FC440A3BB6}">
      <dgm:prSet/>
      <dgm:spPr/>
      <dgm:t>
        <a:bodyPr/>
        <a:lstStyle/>
        <a:p>
          <a:endParaRPr lang="en-BE" sz="1800"/>
        </a:p>
      </dgm:t>
    </dgm:pt>
    <dgm:pt modelId="{69B31B87-87B8-44C9-B83D-8C53D23130C4}">
      <dgm:prSet custT="1"/>
      <dgm:spPr/>
      <dgm:t>
        <a:bodyPr/>
        <a:lstStyle/>
        <a:p>
          <a:r>
            <a:rPr lang="en-GB" sz="1400" b="1"/>
            <a:t>Ανάπτυξη δεξιοτήτων σταδιακά:</a:t>
          </a:r>
          <a:endParaRPr lang="en-BE" sz="1400"/>
        </a:p>
      </dgm:t>
    </dgm:pt>
    <dgm:pt modelId="{4050C472-269D-4BF8-B386-57A4D02BA017}" type="parTrans" cxnId="{D58C534A-E6BA-4DDD-956E-F7746807F3CA}">
      <dgm:prSet/>
      <dgm:spPr/>
      <dgm:t>
        <a:bodyPr/>
        <a:lstStyle/>
        <a:p>
          <a:endParaRPr lang="en-BE" sz="1800"/>
        </a:p>
      </dgm:t>
    </dgm:pt>
    <dgm:pt modelId="{BC428CB9-683E-49E3-921D-49B797E3A2AA}" type="sibTrans" cxnId="{D58C534A-E6BA-4DDD-956E-F7746807F3CA}">
      <dgm:prSet/>
      <dgm:spPr/>
      <dgm:t>
        <a:bodyPr/>
        <a:lstStyle/>
        <a:p>
          <a:endParaRPr lang="en-BE" sz="1800"/>
        </a:p>
      </dgm:t>
    </dgm:pt>
    <dgm:pt modelId="{990814F2-6EBD-4589-8969-6CA94A32E0B0}">
      <dgm:prSet custT="1"/>
      <dgm:spPr/>
      <dgm:t>
        <a:bodyPr/>
        <a:lstStyle/>
        <a:p>
          <a:r>
            <a:rPr lang="en-GB" sz="1200" b="1" dirty="0" err="1"/>
            <a:t>Σκάλες</a:t>
          </a:r>
          <a:r>
            <a:rPr lang="en-GB" sz="1200" b="1" dirty="0"/>
            <a:t> </a:t>
          </a:r>
          <a:r>
            <a:rPr lang="en-GB" sz="1200" b="1" dirty="0" err="1"/>
            <a:t>δεξιοτήτων</a:t>
          </a:r>
          <a:r>
            <a:rPr lang="en-GB" sz="1200" b="1" dirty="0"/>
            <a:t>: </a:t>
          </a:r>
          <a:r>
            <a:rPr lang="en-GB" sz="1200" dirty="0" err="1"/>
            <a:t>Αν</a:t>
          </a:r>
          <a:r>
            <a:rPr lang="en-GB" sz="1200" dirty="0"/>
            <a:t>απτύξτε σκάλες δεξιοτήτων που περιγράφουν την εξέλιξη των συνεργατικών δεξιοτήτων από τις βασικές στις προχωρημένες, διασφαλίζοντας ότι οι μαθητές αναπτύσσουν συστηματικά τις ικανότητές τους.</a:t>
          </a:r>
          <a:endParaRPr lang="en-BE" sz="1200" dirty="0"/>
        </a:p>
      </dgm:t>
    </dgm:pt>
    <dgm:pt modelId="{5510E0C8-F308-45FB-AFCE-3F0EB5AC6E41}" type="parTrans" cxnId="{5E16377A-B664-4C0C-B552-BB26BFC58EE0}">
      <dgm:prSet/>
      <dgm:spPr/>
      <dgm:t>
        <a:bodyPr/>
        <a:lstStyle/>
        <a:p>
          <a:endParaRPr lang="en-BE" sz="1800"/>
        </a:p>
      </dgm:t>
    </dgm:pt>
    <dgm:pt modelId="{B32593B6-D3FB-47CD-AC39-BC2766B5CBB2}" type="sibTrans" cxnId="{5E16377A-B664-4C0C-B552-BB26BFC58EE0}">
      <dgm:prSet/>
      <dgm:spPr/>
      <dgm:t>
        <a:bodyPr/>
        <a:lstStyle/>
        <a:p>
          <a:endParaRPr lang="en-BE" sz="1800"/>
        </a:p>
      </dgm:t>
    </dgm:pt>
    <dgm:pt modelId="{0EDE7E76-F6F8-4055-86AE-1FC9393BECC5}">
      <dgm:prSet custT="1"/>
      <dgm:spPr/>
      <dgm:t>
        <a:bodyPr/>
        <a:lstStyle/>
        <a:p>
          <a:r>
            <a:rPr lang="en-GB" sz="1200" b="1"/>
            <a:t>Αναστοχαστικές πρακτικές: </a:t>
          </a:r>
          <a:r>
            <a:rPr lang="en-GB" sz="1200"/>
            <a:t>Ενσωματώστε αναστοχαστικές πρακτικές που ενθαρρύνουν τους μαθητές να εξετάσουν τον τρόπο με τον οποίο εργάζονται σε ομάδες, τι έχουν μάθει από τις συνεργατικές δραστηριότητες και τους τομείς για βελτίωση.</a:t>
          </a:r>
          <a:endParaRPr lang="en-BE" sz="1200"/>
        </a:p>
      </dgm:t>
    </dgm:pt>
    <dgm:pt modelId="{44B64C6F-9799-4CF9-8E48-2E02D193F369}" type="parTrans" cxnId="{293B9DAF-49C0-4009-BACE-799494BC0F34}">
      <dgm:prSet/>
      <dgm:spPr/>
      <dgm:t>
        <a:bodyPr/>
        <a:lstStyle/>
        <a:p>
          <a:endParaRPr lang="en-BE" sz="1800"/>
        </a:p>
      </dgm:t>
    </dgm:pt>
    <dgm:pt modelId="{0425609C-54A4-4804-AD74-0222CA806444}" type="sibTrans" cxnId="{293B9DAF-49C0-4009-BACE-799494BC0F34}">
      <dgm:prSet/>
      <dgm:spPr/>
      <dgm:t>
        <a:bodyPr/>
        <a:lstStyle/>
        <a:p>
          <a:endParaRPr lang="en-BE" sz="1800"/>
        </a:p>
      </dgm:t>
    </dgm:pt>
    <dgm:pt modelId="{E4E533DB-C05C-45B9-A8A8-1CA77D45D169}">
      <dgm:prSet custT="1"/>
      <dgm:spPr/>
      <dgm:t>
        <a:bodyPr/>
        <a:lstStyle/>
        <a:p>
          <a:r>
            <a:rPr lang="en-GB" sz="1400" b="1"/>
            <a:t>Προώθηση μιας συνεργατικής κουλτούρας στην τάξη:</a:t>
          </a:r>
          <a:endParaRPr lang="en-BE" sz="1400"/>
        </a:p>
      </dgm:t>
    </dgm:pt>
    <dgm:pt modelId="{1462C6C7-B323-4539-9CB6-EE70C519B86B}" type="parTrans" cxnId="{5E8D7BDF-51DF-46DF-A246-B967ED2E774D}">
      <dgm:prSet/>
      <dgm:spPr/>
      <dgm:t>
        <a:bodyPr/>
        <a:lstStyle/>
        <a:p>
          <a:endParaRPr lang="en-BE" sz="1800"/>
        </a:p>
      </dgm:t>
    </dgm:pt>
    <dgm:pt modelId="{28610547-8F3B-451C-877F-928056E9FA79}" type="sibTrans" cxnId="{5E8D7BDF-51DF-46DF-A246-B967ED2E774D}">
      <dgm:prSet/>
      <dgm:spPr/>
      <dgm:t>
        <a:bodyPr/>
        <a:lstStyle/>
        <a:p>
          <a:endParaRPr lang="en-BE" sz="1800"/>
        </a:p>
      </dgm:t>
    </dgm:pt>
    <dgm:pt modelId="{081E5633-D5BA-41D1-B0D5-CFC3BD5D84D7}">
      <dgm:prSet custT="1"/>
      <dgm:spPr/>
      <dgm:t>
        <a:bodyPr/>
        <a:lstStyle/>
        <a:p>
          <a:r>
            <a:rPr lang="en-GB" sz="1200" b="1" dirty="0" err="1"/>
            <a:t>Συνε</a:t>
          </a:r>
          <a:r>
            <a:rPr lang="en-GB" sz="1200" b="1" dirty="0"/>
            <a:t>πείς κανόνες συνεργασίας: </a:t>
          </a:r>
          <a:r>
            <a:rPr lang="en-GB" sz="1200" dirty="0"/>
            <a:t>Καθιέρωση σταθερών κανόνων συνεργασίας που εφαρμόζονται σε όλες τις τάξεις και τις δραστηριότητες, δημιουργώντας ένα οικείο και ασφαλές περιβάλλον για τους μαθητές ώστε να συμμετέχουν σε ομαδική εργασία.</a:t>
          </a:r>
          <a:endParaRPr lang="en-BE" sz="1200" dirty="0"/>
        </a:p>
      </dgm:t>
    </dgm:pt>
    <dgm:pt modelId="{75C00EAD-4366-4B5C-9746-88FF420CEC56}" type="parTrans" cxnId="{9D6F378E-6D9F-41D5-8699-7E627E74B6A2}">
      <dgm:prSet/>
      <dgm:spPr/>
      <dgm:t>
        <a:bodyPr/>
        <a:lstStyle/>
        <a:p>
          <a:endParaRPr lang="en-BE" sz="1800"/>
        </a:p>
      </dgm:t>
    </dgm:pt>
    <dgm:pt modelId="{719EF493-C1F8-4CB4-BDC0-5671FC6FD8B1}" type="sibTrans" cxnId="{9D6F378E-6D9F-41D5-8699-7E627E74B6A2}">
      <dgm:prSet/>
      <dgm:spPr/>
      <dgm:t>
        <a:bodyPr/>
        <a:lstStyle/>
        <a:p>
          <a:endParaRPr lang="en-BE" sz="1800"/>
        </a:p>
      </dgm:t>
    </dgm:pt>
    <dgm:pt modelId="{17CFE129-0178-428D-8B1F-5CDA58445B9C}">
      <dgm:prSet custT="1"/>
      <dgm:spPr/>
      <dgm:t>
        <a:bodyPr/>
        <a:lstStyle/>
        <a:p>
          <a:r>
            <a:rPr lang="en-GB" sz="1200" b="1" dirty="0" err="1"/>
            <a:t>Συνεργ</a:t>
          </a:r>
          <a:r>
            <a:rPr lang="en-GB" sz="1200" b="1" dirty="0"/>
            <a:t>ασία εκπαιδευτικών: </a:t>
          </a:r>
          <a:r>
            <a:rPr lang="en-GB" sz="1200" dirty="0"/>
            <a:t>Ενθαρρύνετε τους εκπαιδευτικούς σε διάφορα γνωστικά αντικείμενα να συνεργαστούν, ανταλλάσσοντας στρατηγικές και γνώσεις για τη διευκόλυνση της ομαδικής εργασίας, ώστε να δημιουργηθεί μια ενιαία προσέγγιση για τη συνεργατική μάθηση.</a:t>
          </a:r>
          <a:endParaRPr lang="en-BE" sz="1200" dirty="0"/>
        </a:p>
      </dgm:t>
    </dgm:pt>
    <dgm:pt modelId="{0315B6D9-32F3-402E-84A1-4452AAE834FC}" type="parTrans" cxnId="{EC184A41-AF3D-41B2-BE92-88141A2D24A1}">
      <dgm:prSet/>
      <dgm:spPr/>
      <dgm:t>
        <a:bodyPr/>
        <a:lstStyle/>
        <a:p>
          <a:endParaRPr lang="en-BE" sz="1800"/>
        </a:p>
      </dgm:t>
    </dgm:pt>
    <dgm:pt modelId="{77822BAF-A193-4CF5-B92A-9C29479E6D9E}" type="sibTrans" cxnId="{EC184A41-AF3D-41B2-BE92-88141A2D24A1}">
      <dgm:prSet/>
      <dgm:spPr/>
      <dgm:t>
        <a:bodyPr/>
        <a:lstStyle/>
        <a:p>
          <a:endParaRPr lang="en-BE" sz="1800"/>
        </a:p>
      </dgm:t>
    </dgm:pt>
    <dgm:pt modelId="{0A6FFAEA-A289-4821-AF4D-FAC6693AC384}">
      <dgm:prSet custT="1"/>
      <dgm:spPr/>
      <dgm:t>
        <a:bodyPr/>
        <a:lstStyle/>
        <a:p>
          <a:r>
            <a:rPr lang="en-GB" sz="1400" b="1"/>
            <a:t>Αξιοποίηση της τεχνολογίας για διαθεματική συνεργασία:</a:t>
          </a:r>
          <a:endParaRPr lang="en-BE" sz="1400"/>
        </a:p>
      </dgm:t>
    </dgm:pt>
    <dgm:pt modelId="{64577962-3A37-48AC-AF30-D08A08B599FA}" type="parTrans" cxnId="{69A759E3-B96C-48D4-8B69-7E18DF87CADC}">
      <dgm:prSet/>
      <dgm:spPr/>
      <dgm:t>
        <a:bodyPr/>
        <a:lstStyle/>
        <a:p>
          <a:endParaRPr lang="en-BE" sz="1800"/>
        </a:p>
      </dgm:t>
    </dgm:pt>
    <dgm:pt modelId="{3FB17551-0D9B-4484-9027-C25E46E550E6}" type="sibTrans" cxnId="{69A759E3-B96C-48D4-8B69-7E18DF87CADC}">
      <dgm:prSet/>
      <dgm:spPr/>
      <dgm:t>
        <a:bodyPr/>
        <a:lstStyle/>
        <a:p>
          <a:endParaRPr lang="en-BE" sz="1800"/>
        </a:p>
      </dgm:t>
    </dgm:pt>
    <dgm:pt modelId="{A6DE012D-0442-4F60-99AD-10894BC10C21}">
      <dgm:prSet custT="1"/>
      <dgm:spPr/>
      <dgm:t>
        <a:bodyPr/>
        <a:lstStyle/>
        <a:p>
          <a:r>
            <a:rPr lang="en-GB" sz="1200" b="1" dirty="0" err="1"/>
            <a:t>Ψηφι</a:t>
          </a:r>
          <a:r>
            <a:rPr lang="en-GB" sz="1200" b="1" dirty="0"/>
            <a:t>ακές πλατφόρμες</a:t>
          </a:r>
          <a:r>
            <a:rPr lang="en-GB" sz="1200" dirty="0"/>
            <a:t>: Αξιοποιήστε ψηφιακές πλατφόρμες που υποστηρίζουν τη συνεργασία μεταξύ διαφορετικών γνωστικών αντικειμένων, επιτρέποντας στους μαθητές να εργάζονται σε έργα που καλύπτουν πολλαπλούς τομείς σπουδών.</a:t>
          </a:r>
          <a:endParaRPr lang="en-BE" sz="1200" dirty="0"/>
        </a:p>
      </dgm:t>
    </dgm:pt>
    <dgm:pt modelId="{9648E85E-FB1D-4D62-B887-6FA361F67CDB}" type="parTrans" cxnId="{D3F7A893-9474-45B7-82AA-7439685412D1}">
      <dgm:prSet/>
      <dgm:spPr/>
      <dgm:t>
        <a:bodyPr/>
        <a:lstStyle/>
        <a:p>
          <a:endParaRPr lang="en-BE" sz="1800"/>
        </a:p>
      </dgm:t>
    </dgm:pt>
    <dgm:pt modelId="{A92BDF83-A442-4B29-8A38-720A182C08C3}" type="sibTrans" cxnId="{D3F7A893-9474-45B7-82AA-7439685412D1}">
      <dgm:prSet/>
      <dgm:spPr/>
      <dgm:t>
        <a:bodyPr/>
        <a:lstStyle/>
        <a:p>
          <a:endParaRPr lang="en-BE" sz="1800"/>
        </a:p>
      </dgm:t>
    </dgm:pt>
    <dgm:pt modelId="{AC62DE78-AEB8-4DF8-97D8-BE04C164CE20}">
      <dgm:prSet custT="1"/>
      <dgm:spPr/>
      <dgm:t>
        <a:bodyPr/>
        <a:lstStyle/>
        <a:p>
          <a:r>
            <a:rPr lang="en-GB" sz="1200" b="1"/>
            <a:t>Εικονική ανταλλαγή</a:t>
          </a:r>
          <a:r>
            <a:rPr lang="en-GB" sz="1200"/>
            <a:t>: Διευκολύνετε τις εικονικές ανταλλαγές με μαθητές από άλλες τάξεις, σχολεία ή ακόμη και χώρες, διευρύνοντας το πεδίο της συνεργασίας και εκθέτοντας τους μαθητές σε διαφορετικές προοπτικές.</a:t>
          </a:r>
          <a:endParaRPr lang="en-BE" sz="1200"/>
        </a:p>
      </dgm:t>
    </dgm:pt>
    <dgm:pt modelId="{44C609C8-7C6F-4EC0-8878-43702EAA1DD2}" type="parTrans" cxnId="{7E33794B-BAAB-47DC-AFBE-47075889D00B}">
      <dgm:prSet/>
      <dgm:spPr/>
      <dgm:t>
        <a:bodyPr/>
        <a:lstStyle/>
        <a:p>
          <a:endParaRPr lang="en-BE" sz="1800"/>
        </a:p>
      </dgm:t>
    </dgm:pt>
    <dgm:pt modelId="{4F5C8DD4-1DB7-40C2-B0EF-845F7DCA5E18}" type="sibTrans" cxnId="{7E33794B-BAAB-47DC-AFBE-47075889D00B}">
      <dgm:prSet/>
      <dgm:spPr/>
      <dgm:t>
        <a:bodyPr/>
        <a:lstStyle/>
        <a:p>
          <a:endParaRPr lang="en-BE" sz="1800"/>
        </a:p>
      </dgm:t>
    </dgm:pt>
    <dgm:pt modelId="{9FD355B4-628D-4529-A464-A05421E4A726}">
      <dgm:prSet custT="1"/>
      <dgm:spPr/>
      <dgm:t>
        <a:bodyPr/>
        <a:lstStyle/>
        <a:p>
          <a:r>
            <a:rPr lang="en-GB" sz="1400" b="1"/>
            <a:t>Αξιολόγηση συνεργατικών ικανοτήτων:</a:t>
          </a:r>
          <a:endParaRPr lang="en-BE" sz="1400"/>
        </a:p>
      </dgm:t>
    </dgm:pt>
    <dgm:pt modelId="{6898CE41-9F79-43C9-9E98-954855819378}" type="parTrans" cxnId="{14B60022-23DF-4059-A149-A5A46568BF52}">
      <dgm:prSet/>
      <dgm:spPr/>
      <dgm:t>
        <a:bodyPr/>
        <a:lstStyle/>
        <a:p>
          <a:endParaRPr lang="en-BE" sz="1800"/>
        </a:p>
      </dgm:t>
    </dgm:pt>
    <dgm:pt modelId="{010CC051-1619-4EF4-A585-05E6D62AC006}" type="sibTrans" cxnId="{14B60022-23DF-4059-A149-A5A46568BF52}">
      <dgm:prSet/>
      <dgm:spPr/>
      <dgm:t>
        <a:bodyPr/>
        <a:lstStyle/>
        <a:p>
          <a:endParaRPr lang="en-BE" sz="1800"/>
        </a:p>
      </dgm:t>
    </dgm:pt>
    <dgm:pt modelId="{3E5AB854-F01A-43B8-AC2C-B9C32127B795}">
      <dgm:prSet custT="1"/>
      <dgm:spPr/>
      <dgm:t>
        <a:bodyPr/>
        <a:lstStyle/>
        <a:p>
          <a:r>
            <a:rPr lang="en-GB" sz="1200" b="1"/>
            <a:t>Ολοκληρωμένες αξιολογήσεις</a:t>
          </a:r>
          <a:r>
            <a:rPr lang="en-GB" sz="1200"/>
            <a:t>: Σχεδιάστε αξιολογήσεις που αξιολογούν τις συνεργατικές ικανότητες παράλληλα με τις ακαδημαϊκές γνώσεις, τονίζοντας τη σημασία των δεξιοτήτων ομαδικής εργασίας για την ακαδημαϊκή επιτυχία.</a:t>
          </a:r>
          <a:endParaRPr lang="en-BE" sz="1200"/>
        </a:p>
      </dgm:t>
    </dgm:pt>
    <dgm:pt modelId="{9E7AD2FD-A0B7-4198-AB08-012347E238AC}" type="parTrans" cxnId="{24FEE27F-E0CC-47EF-B84F-3391D8189040}">
      <dgm:prSet/>
      <dgm:spPr/>
      <dgm:t>
        <a:bodyPr/>
        <a:lstStyle/>
        <a:p>
          <a:endParaRPr lang="en-BE" sz="1800"/>
        </a:p>
      </dgm:t>
    </dgm:pt>
    <dgm:pt modelId="{2554E620-FF73-4E59-8855-BFD41A6A0A6A}" type="sibTrans" cxnId="{24FEE27F-E0CC-47EF-B84F-3391D8189040}">
      <dgm:prSet/>
      <dgm:spPr/>
      <dgm:t>
        <a:bodyPr/>
        <a:lstStyle/>
        <a:p>
          <a:endParaRPr lang="en-BE" sz="1800"/>
        </a:p>
      </dgm:t>
    </dgm:pt>
    <dgm:pt modelId="{4F6FD2C5-0730-42F3-BF96-8E950CC6DEF3}">
      <dgm:prSet custT="1"/>
      <dgm:spPr/>
      <dgm:t>
        <a:bodyPr/>
        <a:lstStyle/>
        <a:p>
          <a:r>
            <a:rPr lang="en-GB" sz="1200" b="1" dirty="0" err="1"/>
            <a:t>Βρόχοι</a:t>
          </a:r>
          <a:r>
            <a:rPr lang="en-GB" sz="1200" b="1" dirty="0"/>
            <a:t> α</a:t>
          </a:r>
          <a:r>
            <a:rPr lang="en-GB" sz="1200" b="1" dirty="0" err="1"/>
            <a:t>νάδρ</a:t>
          </a:r>
          <a:r>
            <a:rPr lang="en-GB" sz="1200" b="1" dirty="0"/>
            <a:t>ασης</a:t>
          </a:r>
          <a:r>
            <a:rPr lang="en-GB" sz="1200" dirty="0"/>
            <a:t>: Δημιουργήστε βρόχους ανατροφοδότησης όπου οι μαθητές μπορούν να λαμβάνουν πληροφορίες για τις συνεργατικές τους δεξιότητες από τους συμμαθητές τους, τους καθηγητές και μέσω της αυτοαξιολόγησης, ενθαρρύνοντας τη συνεχή ανάπτυξη.</a:t>
          </a:r>
          <a:endParaRPr lang="en-BE" sz="1200" dirty="0"/>
        </a:p>
      </dgm:t>
    </dgm:pt>
    <dgm:pt modelId="{51B008E2-84D7-4D09-A11F-11E353FE5A4A}" type="parTrans" cxnId="{9EDC6E24-FC19-4E06-B347-949A48F2B3A0}">
      <dgm:prSet/>
      <dgm:spPr/>
      <dgm:t>
        <a:bodyPr/>
        <a:lstStyle/>
        <a:p>
          <a:endParaRPr lang="en-BE" sz="1800"/>
        </a:p>
      </dgm:t>
    </dgm:pt>
    <dgm:pt modelId="{AD876A52-9D75-4E83-9D87-084E73E71E66}" type="sibTrans" cxnId="{9EDC6E24-FC19-4E06-B347-949A48F2B3A0}">
      <dgm:prSet/>
      <dgm:spPr/>
      <dgm:t>
        <a:bodyPr/>
        <a:lstStyle/>
        <a:p>
          <a:endParaRPr lang="en-BE" sz="1800"/>
        </a:p>
      </dgm:t>
    </dgm:pt>
    <dgm:pt modelId="{F47B913F-A2ED-4D85-99A4-80FB146C565B}" type="pres">
      <dgm:prSet presAssocID="{87E06F83-4586-4B68-BE76-96565D655164}" presName="Name0" presStyleCnt="0">
        <dgm:presLayoutVars>
          <dgm:dir/>
          <dgm:resizeHandles val="exact"/>
        </dgm:presLayoutVars>
      </dgm:prSet>
      <dgm:spPr/>
    </dgm:pt>
    <dgm:pt modelId="{128833F4-CFD6-4563-A51C-C91982D82E6F}" type="pres">
      <dgm:prSet presAssocID="{87E06F83-4586-4B68-BE76-96565D655164}" presName="arrow" presStyleLbl="bgShp" presStyleIdx="0" presStyleCnt="1"/>
      <dgm:spPr/>
    </dgm:pt>
    <dgm:pt modelId="{874D4156-DB3A-4F36-8E6A-225998A6875E}" type="pres">
      <dgm:prSet presAssocID="{87E06F83-4586-4B68-BE76-96565D655164}" presName="points" presStyleCnt="0"/>
      <dgm:spPr/>
    </dgm:pt>
    <dgm:pt modelId="{FB39A964-24B1-4F4B-909D-3E759A14552A}" type="pres">
      <dgm:prSet presAssocID="{2A834E01-3DB0-451E-9D82-5508D0573F9D}" presName="compositeA" presStyleCnt="0"/>
      <dgm:spPr/>
    </dgm:pt>
    <dgm:pt modelId="{CDE4CC38-9CC7-4ECB-982E-46ECEF86CDA5}" type="pres">
      <dgm:prSet presAssocID="{2A834E01-3DB0-451E-9D82-5508D0573F9D}" presName="textA" presStyleLbl="revTx" presStyleIdx="0" presStyleCnt="5" custScaleX="444926">
        <dgm:presLayoutVars>
          <dgm:bulletEnabled val="1"/>
        </dgm:presLayoutVars>
      </dgm:prSet>
      <dgm:spPr/>
    </dgm:pt>
    <dgm:pt modelId="{00EF9D7A-D9D0-4794-AF60-C929F1CD6910}" type="pres">
      <dgm:prSet presAssocID="{2A834E01-3DB0-451E-9D82-5508D0573F9D}" presName="circleA" presStyleLbl="node1" presStyleIdx="0" presStyleCnt="5"/>
      <dgm:spPr/>
    </dgm:pt>
    <dgm:pt modelId="{1119B60D-403B-4E4E-8293-B18F25D0806F}" type="pres">
      <dgm:prSet presAssocID="{2A834E01-3DB0-451E-9D82-5508D0573F9D}" presName="spaceA" presStyleCnt="0"/>
      <dgm:spPr/>
    </dgm:pt>
    <dgm:pt modelId="{EF5749A3-D6B7-4251-BAF1-A71B3B80961C}" type="pres">
      <dgm:prSet presAssocID="{6BD62519-DD2D-4A04-A4A5-021194D2EE91}" presName="space" presStyleCnt="0"/>
      <dgm:spPr/>
    </dgm:pt>
    <dgm:pt modelId="{52D4C47E-2F89-4F70-9567-2754167DF07D}" type="pres">
      <dgm:prSet presAssocID="{69B31B87-87B8-44C9-B83D-8C53D23130C4}" presName="compositeB" presStyleCnt="0"/>
      <dgm:spPr/>
    </dgm:pt>
    <dgm:pt modelId="{0E82E840-D0FA-49D9-B19C-BEA4A7DBB8F0}" type="pres">
      <dgm:prSet presAssocID="{69B31B87-87B8-44C9-B83D-8C53D23130C4}" presName="textB" presStyleLbl="revTx" presStyleIdx="1" presStyleCnt="5" custScaleX="433013">
        <dgm:presLayoutVars>
          <dgm:bulletEnabled val="1"/>
        </dgm:presLayoutVars>
      </dgm:prSet>
      <dgm:spPr/>
    </dgm:pt>
    <dgm:pt modelId="{54C68226-AAEA-4AC1-9BB7-71FB6DBBA873}" type="pres">
      <dgm:prSet presAssocID="{69B31B87-87B8-44C9-B83D-8C53D23130C4}" presName="circleB" presStyleLbl="node1" presStyleIdx="1" presStyleCnt="5"/>
      <dgm:spPr/>
    </dgm:pt>
    <dgm:pt modelId="{A3FDD6CF-E599-4A56-8466-5EBC7A48EA94}" type="pres">
      <dgm:prSet presAssocID="{69B31B87-87B8-44C9-B83D-8C53D23130C4}" presName="spaceB" presStyleCnt="0"/>
      <dgm:spPr/>
    </dgm:pt>
    <dgm:pt modelId="{59F03903-9867-4091-934E-913357468390}" type="pres">
      <dgm:prSet presAssocID="{BC428CB9-683E-49E3-921D-49B797E3A2AA}" presName="space" presStyleCnt="0"/>
      <dgm:spPr/>
    </dgm:pt>
    <dgm:pt modelId="{4034B478-9C03-4223-B12D-E3F5C0D89069}" type="pres">
      <dgm:prSet presAssocID="{E4E533DB-C05C-45B9-A8A8-1CA77D45D169}" presName="compositeA" presStyleCnt="0"/>
      <dgm:spPr/>
    </dgm:pt>
    <dgm:pt modelId="{3E4F55FB-874A-4FAF-B481-D914F75F3E47}" type="pres">
      <dgm:prSet presAssocID="{E4E533DB-C05C-45B9-A8A8-1CA77D45D169}" presName="textA" presStyleLbl="revTx" presStyleIdx="2" presStyleCnt="5" custScaleX="493822">
        <dgm:presLayoutVars>
          <dgm:bulletEnabled val="1"/>
        </dgm:presLayoutVars>
      </dgm:prSet>
      <dgm:spPr/>
    </dgm:pt>
    <dgm:pt modelId="{DB4BAF12-8D1C-4D46-808C-0D83AAA72A47}" type="pres">
      <dgm:prSet presAssocID="{E4E533DB-C05C-45B9-A8A8-1CA77D45D169}" presName="circleA" presStyleLbl="node1" presStyleIdx="2" presStyleCnt="5"/>
      <dgm:spPr/>
    </dgm:pt>
    <dgm:pt modelId="{7DFFFB3A-8BB7-471C-8480-68A7C1056BD8}" type="pres">
      <dgm:prSet presAssocID="{E4E533DB-C05C-45B9-A8A8-1CA77D45D169}" presName="spaceA" presStyleCnt="0"/>
      <dgm:spPr/>
    </dgm:pt>
    <dgm:pt modelId="{63046AB8-A762-4154-95F0-6358DDF8ED3B}" type="pres">
      <dgm:prSet presAssocID="{28610547-8F3B-451C-877F-928056E9FA79}" presName="space" presStyleCnt="0"/>
      <dgm:spPr/>
    </dgm:pt>
    <dgm:pt modelId="{0A9F4BEE-2FAD-40CB-8FFA-44558F894CF2}" type="pres">
      <dgm:prSet presAssocID="{0A6FFAEA-A289-4821-AF4D-FAC6693AC384}" presName="compositeB" presStyleCnt="0"/>
      <dgm:spPr/>
    </dgm:pt>
    <dgm:pt modelId="{21973292-D2C5-4CBC-A25D-25FE7D15FE89}" type="pres">
      <dgm:prSet presAssocID="{0A6FFAEA-A289-4821-AF4D-FAC6693AC384}" presName="textB" presStyleLbl="revTx" presStyleIdx="3" presStyleCnt="5" custScaleX="526181">
        <dgm:presLayoutVars>
          <dgm:bulletEnabled val="1"/>
        </dgm:presLayoutVars>
      </dgm:prSet>
      <dgm:spPr/>
    </dgm:pt>
    <dgm:pt modelId="{A0736E3C-3952-4662-8ACC-A224E54F667C}" type="pres">
      <dgm:prSet presAssocID="{0A6FFAEA-A289-4821-AF4D-FAC6693AC384}" presName="circleB" presStyleLbl="node1" presStyleIdx="3" presStyleCnt="5"/>
      <dgm:spPr/>
    </dgm:pt>
    <dgm:pt modelId="{CDDBEDB8-D6A7-4D01-A170-1A2953050AE5}" type="pres">
      <dgm:prSet presAssocID="{0A6FFAEA-A289-4821-AF4D-FAC6693AC384}" presName="spaceB" presStyleCnt="0"/>
      <dgm:spPr/>
    </dgm:pt>
    <dgm:pt modelId="{A210D7EA-9D99-431B-A82C-295E330DFE19}" type="pres">
      <dgm:prSet presAssocID="{3FB17551-0D9B-4484-9027-C25E46E550E6}" presName="space" presStyleCnt="0"/>
      <dgm:spPr/>
    </dgm:pt>
    <dgm:pt modelId="{6E3A7BFF-1666-451A-8D46-86467AC863BF}" type="pres">
      <dgm:prSet presAssocID="{9FD355B4-628D-4529-A464-A05421E4A726}" presName="compositeA" presStyleCnt="0"/>
      <dgm:spPr/>
    </dgm:pt>
    <dgm:pt modelId="{2EA26340-D39B-4C87-B457-E37308844A08}" type="pres">
      <dgm:prSet presAssocID="{9FD355B4-628D-4529-A464-A05421E4A726}" presName="textA" presStyleLbl="revTx" presStyleIdx="4" presStyleCnt="5" custScaleX="430951">
        <dgm:presLayoutVars>
          <dgm:bulletEnabled val="1"/>
        </dgm:presLayoutVars>
      </dgm:prSet>
      <dgm:spPr/>
    </dgm:pt>
    <dgm:pt modelId="{07C5810B-31B1-4977-94F5-A9509E583268}" type="pres">
      <dgm:prSet presAssocID="{9FD355B4-628D-4529-A464-A05421E4A726}" presName="circleA" presStyleLbl="node1" presStyleIdx="4" presStyleCnt="5"/>
      <dgm:spPr/>
    </dgm:pt>
    <dgm:pt modelId="{4E52A6A4-6E89-4633-B0B3-FE6C6A216275}" type="pres">
      <dgm:prSet presAssocID="{9FD355B4-628D-4529-A464-A05421E4A726}" presName="spaceA" presStyleCnt="0"/>
      <dgm:spPr/>
    </dgm:pt>
  </dgm:ptLst>
  <dgm:cxnLst>
    <dgm:cxn modelId="{89316B00-4A4E-46B0-BCA8-9B726D55E226}" type="presOf" srcId="{AC62DE78-AEB8-4DF8-97D8-BE04C164CE20}" destId="{21973292-D2C5-4CBC-A25D-25FE7D15FE89}" srcOrd="0" destOrd="2" presId="urn:microsoft.com/office/officeart/2005/8/layout/hProcess11"/>
    <dgm:cxn modelId="{848C9D0C-4FF8-455B-AEFC-7AF4DD853B1D}" srcId="{87E06F83-4586-4B68-BE76-96565D655164}" destId="{2A834E01-3DB0-451E-9D82-5508D0573F9D}" srcOrd="0" destOrd="0" parTransId="{BA8B35E6-B495-4EF0-84DC-0EC0DC83D7E8}" sibTransId="{6BD62519-DD2D-4A04-A4A5-021194D2EE91}"/>
    <dgm:cxn modelId="{60E07B13-0E4D-422D-8751-C340BD353A00}" type="presOf" srcId="{3E5AB854-F01A-43B8-AC2C-B9C32127B795}" destId="{2EA26340-D39B-4C87-B457-E37308844A08}" srcOrd="0" destOrd="1" presId="urn:microsoft.com/office/officeart/2005/8/layout/hProcess11"/>
    <dgm:cxn modelId="{14B60022-23DF-4059-A149-A5A46568BF52}" srcId="{87E06F83-4586-4B68-BE76-96565D655164}" destId="{9FD355B4-628D-4529-A464-A05421E4A726}" srcOrd="4" destOrd="0" parTransId="{6898CE41-9F79-43C9-9E98-954855819378}" sibTransId="{010CC051-1619-4EF4-A585-05E6D62AC006}"/>
    <dgm:cxn modelId="{9EDC6E24-FC19-4E06-B347-949A48F2B3A0}" srcId="{9FD355B4-628D-4529-A464-A05421E4A726}" destId="{4F6FD2C5-0730-42F3-BF96-8E950CC6DEF3}" srcOrd="1" destOrd="0" parTransId="{51B008E2-84D7-4D09-A11F-11E353FE5A4A}" sibTransId="{AD876A52-9D75-4E83-9D87-084E73E71E66}"/>
    <dgm:cxn modelId="{B2340041-28DB-40EA-B196-070E3486A06F}" type="presOf" srcId="{47548A33-BAD2-40ED-A5E6-5F433EA36766}" destId="{CDE4CC38-9CC7-4ECB-982E-46ECEF86CDA5}" srcOrd="0" destOrd="2" presId="urn:microsoft.com/office/officeart/2005/8/layout/hProcess11"/>
    <dgm:cxn modelId="{EC184A41-AF3D-41B2-BE92-88141A2D24A1}" srcId="{E4E533DB-C05C-45B9-A8A8-1CA77D45D169}" destId="{17CFE129-0178-428D-8B1F-5CDA58445B9C}" srcOrd="1" destOrd="0" parTransId="{0315B6D9-32F3-402E-84A1-4452AAE834FC}" sibTransId="{77822BAF-A193-4CF5-B92A-9C29479E6D9E}"/>
    <dgm:cxn modelId="{E72DFF62-457A-4EF4-A310-007ABE608402}" type="presOf" srcId="{4F6FD2C5-0730-42F3-BF96-8E950CC6DEF3}" destId="{2EA26340-D39B-4C87-B457-E37308844A08}" srcOrd="0" destOrd="2" presId="urn:microsoft.com/office/officeart/2005/8/layout/hProcess11"/>
    <dgm:cxn modelId="{0A249764-0C47-4E93-A049-BC8E6EFAA671}" type="presOf" srcId="{2A834E01-3DB0-451E-9D82-5508D0573F9D}" destId="{CDE4CC38-9CC7-4ECB-982E-46ECEF86CDA5}" srcOrd="0" destOrd="0" presId="urn:microsoft.com/office/officeart/2005/8/layout/hProcess11"/>
    <dgm:cxn modelId="{C31DDE69-9D90-4F24-B70E-1C629DD9F6C8}" srcId="{2A834E01-3DB0-451E-9D82-5508D0573F9D}" destId="{3A0EC06A-CD04-405C-BCA3-395FBBAF8FA4}" srcOrd="0" destOrd="0" parTransId="{67E4A083-22CA-43D8-BA1A-BA6147387B68}" sibTransId="{DB3DCFE0-68E5-4C9D-B034-DE9BE015C84A}"/>
    <dgm:cxn modelId="{D58C534A-E6BA-4DDD-956E-F7746807F3CA}" srcId="{87E06F83-4586-4B68-BE76-96565D655164}" destId="{69B31B87-87B8-44C9-B83D-8C53D23130C4}" srcOrd="1" destOrd="0" parTransId="{4050C472-269D-4BF8-B386-57A4D02BA017}" sibTransId="{BC428CB9-683E-49E3-921D-49B797E3A2AA}"/>
    <dgm:cxn modelId="{7E33794B-BAAB-47DC-AFBE-47075889D00B}" srcId="{0A6FFAEA-A289-4821-AF4D-FAC6693AC384}" destId="{AC62DE78-AEB8-4DF8-97D8-BE04C164CE20}" srcOrd="1" destOrd="0" parTransId="{44C609C8-7C6F-4EC0-8878-43702EAA1DD2}" sibTransId="{4F5C8DD4-1DB7-40C2-B0EF-845F7DCA5E18}"/>
    <dgm:cxn modelId="{5E16377A-B664-4C0C-B552-BB26BFC58EE0}" srcId="{69B31B87-87B8-44C9-B83D-8C53D23130C4}" destId="{990814F2-6EBD-4589-8969-6CA94A32E0B0}" srcOrd="0" destOrd="0" parTransId="{5510E0C8-F308-45FB-AFCE-3F0EB5AC6E41}" sibTransId="{B32593B6-D3FB-47CD-AC39-BC2766B5CBB2}"/>
    <dgm:cxn modelId="{71C2DC7F-E3D7-4DE4-BAE2-F0B55E2150FD}" type="presOf" srcId="{081E5633-D5BA-41D1-B0D5-CFC3BD5D84D7}" destId="{3E4F55FB-874A-4FAF-B481-D914F75F3E47}" srcOrd="0" destOrd="1" presId="urn:microsoft.com/office/officeart/2005/8/layout/hProcess11"/>
    <dgm:cxn modelId="{24FEE27F-E0CC-47EF-B84F-3391D8189040}" srcId="{9FD355B4-628D-4529-A464-A05421E4A726}" destId="{3E5AB854-F01A-43B8-AC2C-B9C32127B795}" srcOrd="0" destOrd="0" parTransId="{9E7AD2FD-A0B7-4198-AB08-012347E238AC}" sibTransId="{2554E620-FF73-4E59-8855-BFD41A6A0A6A}"/>
    <dgm:cxn modelId="{2AD93583-9F3A-4CF4-8C40-A10DCC4B6B2E}" type="presOf" srcId="{9FD355B4-628D-4529-A464-A05421E4A726}" destId="{2EA26340-D39B-4C87-B457-E37308844A08}" srcOrd="0" destOrd="0" presId="urn:microsoft.com/office/officeart/2005/8/layout/hProcess11"/>
    <dgm:cxn modelId="{A2585B88-09F4-40B6-950E-7C537E2285B8}" type="presOf" srcId="{69B31B87-87B8-44C9-B83D-8C53D23130C4}" destId="{0E82E840-D0FA-49D9-B19C-BEA4A7DBB8F0}" srcOrd="0" destOrd="0" presId="urn:microsoft.com/office/officeart/2005/8/layout/hProcess11"/>
    <dgm:cxn modelId="{CF7EBF8C-FE9B-4959-A96B-37D7D2BA6B2F}" type="presOf" srcId="{17CFE129-0178-428D-8B1F-5CDA58445B9C}" destId="{3E4F55FB-874A-4FAF-B481-D914F75F3E47}" srcOrd="0" destOrd="2" presId="urn:microsoft.com/office/officeart/2005/8/layout/hProcess11"/>
    <dgm:cxn modelId="{9D6F378E-6D9F-41D5-8699-7E627E74B6A2}" srcId="{E4E533DB-C05C-45B9-A8A8-1CA77D45D169}" destId="{081E5633-D5BA-41D1-B0D5-CFC3BD5D84D7}" srcOrd="0" destOrd="0" parTransId="{75C00EAD-4366-4B5C-9746-88FF420CEC56}" sibTransId="{719EF493-C1F8-4CB4-BDC0-5671FC6FD8B1}"/>
    <dgm:cxn modelId="{8D17C291-9820-434F-824F-E2B7FFE92357}" type="presOf" srcId="{87E06F83-4586-4B68-BE76-96565D655164}" destId="{F47B913F-A2ED-4D85-99A4-80FB146C565B}" srcOrd="0" destOrd="0" presId="urn:microsoft.com/office/officeart/2005/8/layout/hProcess11"/>
    <dgm:cxn modelId="{D3F7A893-9474-45B7-82AA-7439685412D1}" srcId="{0A6FFAEA-A289-4821-AF4D-FAC6693AC384}" destId="{A6DE012D-0442-4F60-99AD-10894BC10C21}" srcOrd="0" destOrd="0" parTransId="{9648E85E-FB1D-4D62-B887-6FA361F67CDB}" sibTransId="{A92BDF83-A442-4B29-8A38-720A182C08C3}"/>
    <dgm:cxn modelId="{A61C9096-C9DE-461C-92BF-E10CF7706C40}" type="presOf" srcId="{0A6FFAEA-A289-4821-AF4D-FAC6693AC384}" destId="{21973292-D2C5-4CBC-A25D-25FE7D15FE89}" srcOrd="0" destOrd="0" presId="urn:microsoft.com/office/officeart/2005/8/layout/hProcess11"/>
    <dgm:cxn modelId="{A200A597-9A3F-47B5-86E6-75F966CA2A54}" type="presOf" srcId="{A6DE012D-0442-4F60-99AD-10894BC10C21}" destId="{21973292-D2C5-4CBC-A25D-25FE7D15FE89}" srcOrd="0" destOrd="1" presId="urn:microsoft.com/office/officeart/2005/8/layout/hProcess11"/>
    <dgm:cxn modelId="{1DDF7CA0-ABCA-480D-A1E4-0D2C1F508882}" type="presOf" srcId="{E4E533DB-C05C-45B9-A8A8-1CA77D45D169}" destId="{3E4F55FB-874A-4FAF-B481-D914F75F3E47}" srcOrd="0" destOrd="0" presId="urn:microsoft.com/office/officeart/2005/8/layout/hProcess11"/>
    <dgm:cxn modelId="{C48B76A3-60B6-433D-800F-72FC440A3BB6}" srcId="{2A834E01-3DB0-451E-9D82-5508D0573F9D}" destId="{47548A33-BAD2-40ED-A5E6-5F433EA36766}" srcOrd="1" destOrd="0" parTransId="{41F4877E-E958-4F2B-B63A-050857F8EEEB}" sibTransId="{3B9159F3-58E7-48CD-ACCA-5BECD0012B09}"/>
    <dgm:cxn modelId="{293B9DAF-49C0-4009-BACE-799494BC0F34}" srcId="{69B31B87-87B8-44C9-B83D-8C53D23130C4}" destId="{0EDE7E76-F6F8-4055-86AE-1FC9393BECC5}" srcOrd="1" destOrd="0" parTransId="{44B64C6F-9799-4CF9-8E48-2E02D193F369}" sibTransId="{0425609C-54A4-4804-AD74-0222CA806444}"/>
    <dgm:cxn modelId="{BE8A4BC1-AB7F-429B-98AC-93CF37E0C353}" type="presOf" srcId="{3A0EC06A-CD04-405C-BCA3-395FBBAF8FA4}" destId="{CDE4CC38-9CC7-4ECB-982E-46ECEF86CDA5}" srcOrd="0" destOrd="1" presId="urn:microsoft.com/office/officeart/2005/8/layout/hProcess11"/>
    <dgm:cxn modelId="{5E8D7BDF-51DF-46DF-A246-B967ED2E774D}" srcId="{87E06F83-4586-4B68-BE76-96565D655164}" destId="{E4E533DB-C05C-45B9-A8A8-1CA77D45D169}" srcOrd="2" destOrd="0" parTransId="{1462C6C7-B323-4539-9CB6-EE70C519B86B}" sibTransId="{28610547-8F3B-451C-877F-928056E9FA79}"/>
    <dgm:cxn modelId="{69A759E3-B96C-48D4-8B69-7E18DF87CADC}" srcId="{87E06F83-4586-4B68-BE76-96565D655164}" destId="{0A6FFAEA-A289-4821-AF4D-FAC6693AC384}" srcOrd="3" destOrd="0" parTransId="{64577962-3A37-48AC-AF30-D08A08B599FA}" sibTransId="{3FB17551-0D9B-4484-9027-C25E46E550E6}"/>
    <dgm:cxn modelId="{4EF0ADFB-218D-4A5F-A30E-9A1B8D941371}" type="presOf" srcId="{990814F2-6EBD-4589-8969-6CA94A32E0B0}" destId="{0E82E840-D0FA-49D9-B19C-BEA4A7DBB8F0}" srcOrd="0" destOrd="1" presId="urn:microsoft.com/office/officeart/2005/8/layout/hProcess11"/>
    <dgm:cxn modelId="{BB27CBFD-2B25-49CF-B0DD-F4D7392AF935}" type="presOf" srcId="{0EDE7E76-F6F8-4055-86AE-1FC9393BECC5}" destId="{0E82E840-D0FA-49D9-B19C-BEA4A7DBB8F0}" srcOrd="0" destOrd="2" presId="urn:microsoft.com/office/officeart/2005/8/layout/hProcess11"/>
    <dgm:cxn modelId="{78E03706-B590-48FB-929C-6D114AE6E368}" type="presParOf" srcId="{F47B913F-A2ED-4D85-99A4-80FB146C565B}" destId="{128833F4-CFD6-4563-A51C-C91982D82E6F}" srcOrd="0" destOrd="0" presId="urn:microsoft.com/office/officeart/2005/8/layout/hProcess11"/>
    <dgm:cxn modelId="{567D58E5-6CFB-43A2-86ED-B1A7C6691134}" type="presParOf" srcId="{F47B913F-A2ED-4D85-99A4-80FB146C565B}" destId="{874D4156-DB3A-4F36-8E6A-225998A6875E}" srcOrd="1" destOrd="0" presId="urn:microsoft.com/office/officeart/2005/8/layout/hProcess11"/>
    <dgm:cxn modelId="{97AB13DD-5D85-4E32-8165-7627C68D2453}" type="presParOf" srcId="{874D4156-DB3A-4F36-8E6A-225998A6875E}" destId="{FB39A964-24B1-4F4B-909D-3E759A14552A}" srcOrd="0" destOrd="0" presId="urn:microsoft.com/office/officeart/2005/8/layout/hProcess11"/>
    <dgm:cxn modelId="{EDD7B894-F806-4C26-BF2A-7E19B3B67923}" type="presParOf" srcId="{FB39A964-24B1-4F4B-909D-3E759A14552A}" destId="{CDE4CC38-9CC7-4ECB-982E-46ECEF86CDA5}" srcOrd="0" destOrd="0" presId="urn:microsoft.com/office/officeart/2005/8/layout/hProcess11"/>
    <dgm:cxn modelId="{EA65F795-3CC3-49A1-A68E-C883ED19FF4A}" type="presParOf" srcId="{FB39A964-24B1-4F4B-909D-3E759A14552A}" destId="{00EF9D7A-D9D0-4794-AF60-C929F1CD6910}" srcOrd="1" destOrd="0" presId="urn:microsoft.com/office/officeart/2005/8/layout/hProcess11"/>
    <dgm:cxn modelId="{8F15367C-2147-436D-A80F-20AA7A908327}" type="presParOf" srcId="{FB39A964-24B1-4F4B-909D-3E759A14552A}" destId="{1119B60D-403B-4E4E-8293-B18F25D0806F}" srcOrd="2" destOrd="0" presId="urn:microsoft.com/office/officeart/2005/8/layout/hProcess11"/>
    <dgm:cxn modelId="{8127326E-E525-4E23-B76C-18AB70C6F2E6}" type="presParOf" srcId="{874D4156-DB3A-4F36-8E6A-225998A6875E}" destId="{EF5749A3-D6B7-4251-BAF1-A71B3B80961C}" srcOrd="1" destOrd="0" presId="urn:microsoft.com/office/officeart/2005/8/layout/hProcess11"/>
    <dgm:cxn modelId="{F9CB2EC5-4638-49D6-B128-0E3D346870D1}" type="presParOf" srcId="{874D4156-DB3A-4F36-8E6A-225998A6875E}" destId="{52D4C47E-2F89-4F70-9567-2754167DF07D}" srcOrd="2" destOrd="0" presId="urn:microsoft.com/office/officeart/2005/8/layout/hProcess11"/>
    <dgm:cxn modelId="{AFECE99C-EBE8-40C2-B068-A566276FEEBA}" type="presParOf" srcId="{52D4C47E-2F89-4F70-9567-2754167DF07D}" destId="{0E82E840-D0FA-49D9-B19C-BEA4A7DBB8F0}" srcOrd="0" destOrd="0" presId="urn:microsoft.com/office/officeart/2005/8/layout/hProcess11"/>
    <dgm:cxn modelId="{A97217AC-DCCB-4EA6-B333-F3C9F056FE29}" type="presParOf" srcId="{52D4C47E-2F89-4F70-9567-2754167DF07D}" destId="{54C68226-AAEA-4AC1-9BB7-71FB6DBBA873}" srcOrd="1" destOrd="0" presId="urn:microsoft.com/office/officeart/2005/8/layout/hProcess11"/>
    <dgm:cxn modelId="{8F5BC41D-BE54-495E-A97E-50DA6ABEA50B}" type="presParOf" srcId="{52D4C47E-2F89-4F70-9567-2754167DF07D}" destId="{A3FDD6CF-E599-4A56-8466-5EBC7A48EA94}" srcOrd="2" destOrd="0" presId="urn:microsoft.com/office/officeart/2005/8/layout/hProcess11"/>
    <dgm:cxn modelId="{754140F4-D995-47E0-84B6-EA2763040A93}" type="presParOf" srcId="{874D4156-DB3A-4F36-8E6A-225998A6875E}" destId="{59F03903-9867-4091-934E-913357468390}" srcOrd="3" destOrd="0" presId="urn:microsoft.com/office/officeart/2005/8/layout/hProcess11"/>
    <dgm:cxn modelId="{A9039344-92E0-4523-B310-F92D70CFC795}" type="presParOf" srcId="{874D4156-DB3A-4F36-8E6A-225998A6875E}" destId="{4034B478-9C03-4223-B12D-E3F5C0D89069}" srcOrd="4" destOrd="0" presId="urn:microsoft.com/office/officeart/2005/8/layout/hProcess11"/>
    <dgm:cxn modelId="{44ADFEF6-5CA8-4F69-9B6D-52B9885FADE5}" type="presParOf" srcId="{4034B478-9C03-4223-B12D-E3F5C0D89069}" destId="{3E4F55FB-874A-4FAF-B481-D914F75F3E47}" srcOrd="0" destOrd="0" presId="urn:microsoft.com/office/officeart/2005/8/layout/hProcess11"/>
    <dgm:cxn modelId="{DED0D842-850E-4021-ACDC-11792D346BD7}" type="presParOf" srcId="{4034B478-9C03-4223-B12D-E3F5C0D89069}" destId="{DB4BAF12-8D1C-4D46-808C-0D83AAA72A47}" srcOrd="1" destOrd="0" presId="urn:microsoft.com/office/officeart/2005/8/layout/hProcess11"/>
    <dgm:cxn modelId="{182786BC-D903-438C-90F1-2E153085E145}" type="presParOf" srcId="{4034B478-9C03-4223-B12D-E3F5C0D89069}" destId="{7DFFFB3A-8BB7-471C-8480-68A7C1056BD8}" srcOrd="2" destOrd="0" presId="urn:microsoft.com/office/officeart/2005/8/layout/hProcess11"/>
    <dgm:cxn modelId="{167C0820-7015-445A-93E7-558D745DF181}" type="presParOf" srcId="{874D4156-DB3A-4F36-8E6A-225998A6875E}" destId="{63046AB8-A762-4154-95F0-6358DDF8ED3B}" srcOrd="5" destOrd="0" presId="urn:microsoft.com/office/officeart/2005/8/layout/hProcess11"/>
    <dgm:cxn modelId="{C6501A0C-260D-45FC-A43B-89E98EA6474D}" type="presParOf" srcId="{874D4156-DB3A-4F36-8E6A-225998A6875E}" destId="{0A9F4BEE-2FAD-40CB-8FFA-44558F894CF2}" srcOrd="6" destOrd="0" presId="urn:microsoft.com/office/officeart/2005/8/layout/hProcess11"/>
    <dgm:cxn modelId="{CF173CCB-2073-49BB-9460-2FE80D47256B}" type="presParOf" srcId="{0A9F4BEE-2FAD-40CB-8FFA-44558F894CF2}" destId="{21973292-D2C5-4CBC-A25D-25FE7D15FE89}" srcOrd="0" destOrd="0" presId="urn:microsoft.com/office/officeart/2005/8/layout/hProcess11"/>
    <dgm:cxn modelId="{61AB26D1-BEFB-4563-AFFE-ED9596B3FA1A}" type="presParOf" srcId="{0A9F4BEE-2FAD-40CB-8FFA-44558F894CF2}" destId="{A0736E3C-3952-4662-8ACC-A224E54F667C}" srcOrd="1" destOrd="0" presId="urn:microsoft.com/office/officeart/2005/8/layout/hProcess11"/>
    <dgm:cxn modelId="{CF3F0247-D557-4481-BD38-AB56C7943C60}" type="presParOf" srcId="{0A9F4BEE-2FAD-40CB-8FFA-44558F894CF2}" destId="{CDDBEDB8-D6A7-4D01-A170-1A2953050AE5}" srcOrd="2" destOrd="0" presId="urn:microsoft.com/office/officeart/2005/8/layout/hProcess11"/>
    <dgm:cxn modelId="{3FDCC5B0-A816-4180-B777-4392FBE1821A}" type="presParOf" srcId="{874D4156-DB3A-4F36-8E6A-225998A6875E}" destId="{A210D7EA-9D99-431B-A82C-295E330DFE19}" srcOrd="7" destOrd="0" presId="urn:microsoft.com/office/officeart/2005/8/layout/hProcess11"/>
    <dgm:cxn modelId="{4AF95D5E-49C1-4DFC-ACF5-9FCE08F96492}" type="presParOf" srcId="{874D4156-DB3A-4F36-8E6A-225998A6875E}" destId="{6E3A7BFF-1666-451A-8D46-86467AC863BF}" srcOrd="8" destOrd="0" presId="urn:microsoft.com/office/officeart/2005/8/layout/hProcess11"/>
    <dgm:cxn modelId="{268F086D-952D-4FC1-99FF-3FD5A6A17CB3}" type="presParOf" srcId="{6E3A7BFF-1666-451A-8D46-86467AC863BF}" destId="{2EA26340-D39B-4C87-B457-E37308844A08}" srcOrd="0" destOrd="0" presId="urn:microsoft.com/office/officeart/2005/8/layout/hProcess11"/>
    <dgm:cxn modelId="{4C5329FA-186B-43B5-92A3-BA69A1B06063}" type="presParOf" srcId="{6E3A7BFF-1666-451A-8D46-86467AC863BF}" destId="{07C5810B-31B1-4977-94F5-A9509E583268}" srcOrd="1" destOrd="0" presId="urn:microsoft.com/office/officeart/2005/8/layout/hProcess11"/>
    <dgm:cxn modelId="{A8A5BC46-C69E-4F6C-A37D-1AC60DBE9947}" type="presParOf" srcId="{6E3A7BFF-1666-451A-8D46-86467AC863BF}" destId="{4E52A6A4-6E89-4633-B0B3-FE6C6A216275}"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E7A2F8C-9CFC-4AF4-A8EB-2F5ADE9AD4F7}" type="doc">
      <dgm:prSet loTypeId="urn:microsoft.com/office/officeart/2005/8/layout/matrix3" loCatId="matrix" qsTypeId="urn:microsoft.com/office/officeart/2005/8/quickstyle/simple1" qsCatId="simple" csTypeId="urn:microsoft.com/office/officeart/2005/8/colors/accent6_1" csCatId="accent6" phldr="1"/>
      <dgm:spPr/>
      <dgm:t>
        <a:bodyPr/>
        <a:lstStyle/>
        <a:p>
          <a:endParaRPr lang="en-BE"/>
        </a:p>
      </dgm:t>
    </dgm:pt>
    <dgm:pt modelId="{63656743-8E53-4D89-88B6-10987B19B92E}">
      <dgm:prSet custT="1"/>
      <dgm:spPr/>
      <dgm:t>
        <a:bodyPr/>
        <a:lstStyle/>
        <a:p>
          <a:r>
            <a:rPr lang="en-GB" sz="1800" b="1"/>
            <a:t>Άνιση συμμετοχή</a:t>
          </a:r>
          <a:endParaRPr lang="en-BE" sz="1800" b="1"/>
        </a:p>
      </dgm:t>
    </dgm:pt>
    <dgm:pt modelId="{E5ECF0B5-E1A1-4E93-BCDC-6C36733FF639}" type="parTrans" cxnId="{C1E96DA6-2359-44EF-B97A-1E9171FB010D}">
      <dgm:prSet/>
      <dgm:spPr/>
      <dgm:t>
        <a:bodyPr/>
        <a:lstStyle/>
        <a:p>
          <a:endParaRPr lang="en-BE" sz="2000" b="1"/>
        </a:p>
      </dgm:t>
    </dgm:pt>
    <dgm:pt modelId="{CEA4C6B8-56CC-4887-AFC6-53900430FF3C}" type="sibTrans" cxnId="{C1E96DA6-2359-44EF-B97A-1E9171FB010D}">
      <dgm:prSet/>
      <dgm:spPr/>
      <dgm:t>
        <a:bodyPr/>
        <a:lstStyle/>
        <a:p>
          <a:endParaRPr lang="en-BE" sz="2000" b="1"/>
        </a:p>
      </dgm:t>
    </dgm:pt>
    <dgm:pt modelId="{786BC343-04C3-4B23-8E23-6C852DABCEAA}">
      <dgm:prSet custT="1"/>
      <dgm:spPr/>
      <dgm:t>
        <a:bodyPr/>
        <a:lstStyle/>
        <a:p>
          <a:r>
            <a:rPr lang="en-GB" sz="1400" b="1" dirty="0" err="1"/>
            <a:t>Λύση</a:t>
          </a:r>
          <a:r>
            <a:rPr lang="en-GB" sz="1400" b="1" dirty="0"/>
            <a:t>: </a:t>
          </a:r>
          <a:r>
            <a:rPr lang="en-GB" sz="1400" b="1" dirty="0" err="1"/>
            <a:t>Αν</a:t>
          </a:r>
          <a:r>
            <a:rPr lang="en-GB" sz="1400" b="1" dirty="0"/>
            <a:t>αθέστε συγκεκριμένους ρόλους και ευθύνες σε κάθε μέλος, διασφαλίζοντας ότι όλοι έχουν καθορισμένο ρόλο να διαδραματίσουν. </a:t>
          </a:r>
          <a:r>
            <a:rPr lang="en-GB" sz="1400" b="1" dirty="0" err="1"/>
            <a:t>Χρησιμο</a:t>
          </a:r>
          <a:r>
            <a:rPr lang="en-GB" sz="1400" b="1" dirty="0"/>
            <a:t>ποιήστε αξιολογήσεις από ομότιμους για να αξιολογήσετε τις συνεισφορές και να προωθήσετε τη λογοδοσία.</a:t>
          </a:r>
          <a:endParaRPr lang="en-BE" sz="1400" b="1" dirty="0"/>
        </a:p>
      </dgm:t>
    </dgm:pt>
    <dgm:pt modelId="{835CD340-0AA0-4296-BA04-72A274AAAEE1}" type="parTrans" cxnId="{343B96F0-285D-46F9-9476-8CFA6A916594}">
      <dgm:prSet/>
      <dgm:spPr/>
      <dgm:t>
        <a:bodyPr/>
        <a:lstStyle/>
        <a:p>
          <a:endParaRPr lang="en-BE" sz="2000" b="1"/>
        </a:p>
      </dgm:t>
    </dgm:pt>
    <dgm:pt modelId="{FD333D25-4019-4385-8EFE-50481CB2A960}" type="sibTrans" cxnId="{343B96F0-285D-46F9-9476-8CFA6A916594}">
      <dgm:prSet/>
      <dgm:spPr/>
      <dgm:t>
        <a:bodyPr/>
        <a:lstStyle/>
        <a:p>
          <a:endParaRPr lang="en-BE" sz="2000" b="1"/>
        </a:p>
      </dgm:t>
    </dgm:pt>
    <dgm:pt modelId="{3BE2094D-62D2-43EB-BE26-548A2EBCFFF1}">
      <dgm:prSet custT="1"/>
      <dgm:spPr/>
      <dgm:t>
        <a:bodyPr/>
        <a:lstStyle/>
        <a:p>
          <a:r>
            <a:rPr lang="en-GB" sz="1800" b="1"/>
            <a:t>Σύγκρουση εντός των ομάδων</a:t>
          </a:r>
          <a:endParaRPr lang="en-BE" sz="1800" b="1"/>
        </a:p>
      </dgm:t>
    </dgm:pt>
    <dgm:pt modelId="{44E5CED3-C67A-4BD3-92A8-6FFAB4EECCD5}" type="parTrans" cxnId="{25D4EC81-0FC7-48F0-A168-E91389D7C14F}">
      <dgm:prSet/>
      <dgm:spPr/>
      <dgm:t>
        <a:bodyPr/>
        <a:lstStyle/>
        <a:p>
          <a:endParaRPr lang="en-BE" sz="2000" b="1"/>
        </a:p>
      </dgm:t>
    </dgm:pt>
    <dgm:pt modelId="{1706D33F-445E-46CF-B2D6-CB66C9740D2B}" type="sibTrans" cxnId="{25D4EC81-0FC7-48F0-A168-E91389D7C14F}">
      <dgm:prSet/>
      <dgm:spPr/>
      <dgm:t>
        <a:bodyPr/>
        <a:lstStyle/>
        <a:p>
          <a:endParaRPr lang="en-BE" sz="2000" b="1"/>
        </a:p>
      </dgm:t>
    </dgm:pt>
    <dgm:pt modelId="{60D39966-E4C3-45B1-8367-E4FB54571324}">
      <dgm:prSet custT="1"/>
      <dgm:spPr/>
      <dgm:t>
        <a:bodyPr/>
        <a:lstStyle/>
        <a:p>
          <a:r>
            <a:rPr lang="en-GB" sz="1400" b="1" dirty="0" err="1"/>
            <a:t>Λύση</a:t>
          </a:r>
          <a:r>
            <a:rPr lang="en-GB" sz="1400" b="1" dirty="0"/>
            <a:t>: </a:t>
          </a:r>
          <a:r>
            <a:rPr lang="en-GB" sz="1400" b="1" dirty="0" err="1"/>
            <a:t>Ενθ</a:t>
          </a:r>
          <a:r>
            <a:rPr lang="en-GB" sz="1400" b="1" dirty="0"/>
            <a:t>αρρύνετε την ανοιχτή επικοινωνία και ορίστε κατευθυντήριες γραμμές για την επίλυση συγκρούσεων. Ο </a:t>
          </a:r>
          <a:r>
            <a:rPr lang="en-GB" sz="1400" b="1" dirty="0" err="1"/>
            <a:t>διδάσκων</a:t>
          </a:r>
          <a:r>
            <a:rPr lang="en-GB" sz="1400" b="1" dirty="0"/>
            <a:t> θα π</a:t>
          </a:r>
          <a:r>
            <a:rPr lang="en-GB" sz="1400" b="1" dirty="0" err="1"/>
            <a:t>ρέ</a:t>
          </a:r>
          <a:r>
            <a:rPr lang="en-GB" sz="1400" b="1" dirty="0"/>
            <a:t>πει να μεσολαβεί, εάν είναι απαραίτητο, για να βοηθήσει τους σπουδαστές να επιλύσουν τις διαφωνίες τους.</a:t>
          </a:r>
          <a:endParaRPr lang="en-BE" sz="1400" b="1" dirty="0"/>
        </a:p>
      </dgm:t>
    </dgm:pt>
    <dgm:pt modelId="{8FE934D3-AE53-419F-ACED-B432072F7E6F}" type="parTrans" cxnId="{36890A88-8780-40CC-967E-D301FE62F647}">
      <dgm:prSet/>
      <dgm:spPr/>
      <dgm:t>
        <a:bodyPr/>
        <a:lstStyle/>
        <a:p>
          <a:endParaRPr lang="en-BE" sz="2000" b="1"/>
        </a:p>
      </dgm:t>
    </dgm:pt>
    <dgm:pt modelId="{8CF03FD2-37F5-4306-B3A7-8A5713E4A54B}" type="sibTrans" cxnId="{36890A88-8780-40CC-967E-D301FE62F647}">
      <dgm:prSet/>
      <dgm:spPr/>
      <dgm:t>
        <a:bodyPr/>
        <a:lstStyle/>
        <a:p>
          <a:endParaRPr lang="en-BE" sz="2000" b="1"/>
        </a:p>
      </dgm:t>
    </dgm:pt>
    <dgm:pt modelId="{02B278DF-9E0B-4B2E-BAFB-BE17F0043EAC}">
      <dgm:prSet custT="1"/>
      <dgm:spPr/>
      <dgm:t>
        <a:bodyPr/>
        <a:lstStyle/>
        <a:p>
          <a:r>
            <a:rPr lang="en-GB" sz="1800" b="1"/>
            <a:t>Διαχείριση χρόνου</a:t>
          </a:r>
          <a:endParaRPr lang="en-BE" sz="1800" b="1"/>
        </a:p>
      </dgm:t>
    </dgm:pt>
    <dgm:pt modelId="{D18AA721-79A9-4312-BD00-BB668ED3F08A}" type="parTrans" cxnId="{8B3F9263-5CEF-4FCE-A467-B83C60EE65FC}">
      <dgm:prSet/>
      <dgm:spPr/>
      <dgm:t>
        <a:bodyPr/>
        <a:lstStyle/>
        <a:p>
          <a:endParaRPr lang="en-BE" sz="2000" b="1"/>
        </a:p>
      </dgm:t>
    </dgm:pt>
    <dgm:pt modelId="{2E45330F-F823-46F0-9C0B-895C4BC5FB25}" type="sibTrans" cxnId="{8B3F9263-5CEF-4FCE-A467-B83C60EE65FC}">
      <dgm:prSet/>
      <dgm:spPr/>
      <dgm:t>
        <a:bodyPr/>
        <a:lstStyle/>
        <a:p>
          <a:endParaRPr lang="en-BE" sz="2000" b="1"/>
        </a:p>
      </dgm:t>
    </dgm:pt>
    <dgm:pt modelId="{B173BD35-DA4B-482C-B11A-40229E3A6492}">
      <dgm:prSet custT="1"/>
      <dgm:spPr/>
      <dgm:t>
        <a:bodyPr/>
        <a:lstStyle/>
        <a:p>
          <a:r>
            <a:rPr lang="en-GB" sz="1400" b="1" dirty="0" err="1"/>
            <a:t>Λύση</a:t>
          </a:r>
          <a:r>
            <a:rPr lang="en-GB" sz="1400" b="1" dirty="0"/>
            <a:t>: </a:t>
          </a:r>
          <a:r>
            <a:rPr lang="en-GB" sz="1400" b="1" dirty="0" err="1"/>
            <a:t>Δώστε</a:t>
          </a:r>
          <a:r>
            <a:rPr lang="en-GB" sz="1400" b="1" dirty="0"/>
            <a:t> </a:t>
          </a:r>
          <a:r>
            <a:rPr lang="en-GB" sz="1400" b="1" dirty="0" err="1"/>
            <a:t>δομημέν</a:t>
          </a:r>
          <a:r>
            <a:rPr lang="en-GB" sz="1400" b="1" dirty="0"/>
            <a:t>α χρονοδιαγράμματα για κάθε εργασία και τονίστε τη σημασία του καθορισμού ομαδικών στόχων. Τα </a:t>
          </a:r>
          <a:r>
            <a:rPr lang="en-GB" sz="1400" b="1" dirty="0" err="1"/>
            <a:t>ορόσημ</a:t>
          </a:r>
          <a:r>
            <a:rPr lang="en-GB" sz="1400" b="1" dirty="0"/>
            <a:t>α και οι έλεγχοι μπορούν να βοηθήσουν τις ομάδες να παραμείνουν σε καλό δρόμο.</a:t>
          </a:r>
          <a:endParaRPr lang="en-BE" sz="1400" b="1" dirty="0"/>
        </a:p>
      </dgm:t>
    </dgm:pt>
    <dgm:pt modelId="{AEE19EC9-8AF4-4030-85CE-F0229E9D5EBC}" type="parTrans" cxnId="{074063DE-B394-4A0D-AB09-D6FF6D67B533}">
      <dgm:prSet/>
      <dgm:spPr/>
      <dgm:t>
        <a:bodyPr/>
        <a:lstStyle/>
        <a:p>
          <a:endParaRPr lang="en-BE" sz="2000" b="1"/>
        </a:p>
      </dgm:t>
    </dgm:pt>
    <dgm:pt modelId="{8E84C528-B649-4250-9A2F-44C581B7E4D2}" type="sibTrans" cxnId="{074063DE-B394-4A0D-AB09-D6FF6D67B533}">
      <dgm:prSet/>
      <dgm:spPr/>
      <dgm:t>
        <a:bodyPr/>
        <a:lstStyle/>
        <a:p>
          <a:endParaRPr lang="en-BE" sz="2000" b="1"/>
        </a:p>
      </dgm:t>
    </dgm:pt>
    <dgm:pt modelId="{72357039-1872-437A-A991-1A38C6A44055}">
      <dgm:prSet custT="1"/>
      <dgm:spPr/>
      <dgm:t>
        <a:bodyPr/>
        <a:lstStyle/>
        <a:p>
          <a:r>
            <a:rPr lang="en-GB" sz="1800" b="1"/>
            <a:t>Πρόσβαση σε εργαλεία και πόρους</a:t>
          </a:r>
          <a:endParaRPr lang="en-BE" sz="1800" b="1"/>
        </a:p>
      </dgm:t>
    </dgm:pt>
    <dgm:pt modelId="{F9DFD2F9-77B5-4771-A2D8-C500301FEF96}" type="parTrans" cxnId="{B36DDBF5-DAD0-4DCE-997C-7A5EF717DE3B}">
      <dgm:prSet/>
      <dgm:spPr/>
      <dgm:t>
        <a:bodyPr/>
        <a:lstStyle/>
        <a:p>
          <a:endParaRPr lang="en-BE" sz="2000" b="1"/>
        </a:p>
      </dgm:t>
    </dgm:pt>
    <dgm:pt modelId="{DBF82D2E-EEE9-4773-890A-2DB45660AE05}" type="sibTrans" cxnId="{B36DDBF5-DAD0-4DCE-997C-7A5EF717DE3B}">
      <dgm:prSet/>
      <dgm:spPr/>
      <dgm:t>
        <a:bodyPr/>
        <a:lstStyle/>
        <a:p>
          <a:endParaRPr lang="en-BE" sz="2000" b="1"/>
        </a:p>
      </dgm:t>
    </dgm:pt>
    <dgm:pt modelId="{D2C46E5C-AA65-4E45-9C00-D1C49CBF0C86}">
      <dgm:prSet custT="1"/>
      <dgm:spPr/>
      <dgm:t>
        <a:bodyPr/>
        <a:lstStyle/>
        <a:p>
          <a:r>
            <a:rPr lang="en-GB" sz="1400" b="1" dirty="0" err="1"/>
            <a:t>Λύση</a:t>
          </a:r>
          <a:r>
            <a:rPr lang="en-GB" sz="1400" b="1" dirty="0"/>
            <a:t>: </a:t>
          </a:r>
          <a:r>
            <a:rPr lang="en-GB" sz="1400" b="1" dirty="0" err="1"/>
            <a:t>Δι</a:t>
          </a:r>
          <a:r>
            <a:rPr lang="en-GB" sz="1400" b="1" dirty="0"/>
            <a:t>ασφάλιση ότι όλοι οι μαθητές έχουν πρόσβαση στα απαραίτητα εργαλεία και παροχή εναλλακτικών λύσεων για όσους αντιμετωπίζουν προβλήματα προσβασιμότητας. </a:t>
          </a:r>
          <a:r>
            <a:rPr lang="en-GB" sz="1400" b="1" dirty="0" err="1"/>
            <a:t>Γι</a:t>
          </a:r>
          <a:r>
            <a:rPr lang="en-GB" sz="1400" b="1" dirty="0"/>
            <a:t>α παράδειγμα, προσφέρετε περιεχόμενο εκτός σύνδεσης ή παρέχετε επιπλέον εργαστηριακό χρόνο για πρακτικές δραστηριότητες.</a:t>
          </a:r>
          <a:endParaRPr lang="en-BE" sz="1400" b="1" dirty="0"/>
        </a:p>
      </dgm:t>
    </dgm:pt>
    <dgm:pt modelId="{154FB92D-7640-4A75-9161-3DA3A886C4E6}" type="parTrans" cxnId="{ABE7BECF-0C2B-4CCA-BCC3-922E438410CC}">
      <dgm:prSet/>
      <dgm:spPr/>
      <dgm:t>
        <a:bodyPr/>
        <a:lstStyle/>
        <a:p>
          <a:endParaRPr lang="en-BE" sz="2000" b="1"/>
        </a:p>
      </dgm:t>
    </dgm:pt>
    <dgm:pt modelId="{F3650132-2902-4796-A43B-52D95B5C5410}" type="sibTrans" cxnId="{ABE7BECF-0C2B-4CCA-BCC3-922E438410CC}">
      <dgm:prSet/>
      <dgm:spPr/>
      <dgm:t>
        <a:bodyPr/>
        <a:lstStyle/>
        <a:p>
          <a:endParaRPr lang="en-BE" sz="2000" b="1"/>
        </a:p>
      </dgm:t>
    </dgm:pt>
    <dgm:pt modelId="{EA95E5C0-9571-48BF-AA1D-08850555BCBD}" type="pres">
      <dgm:prSet presAssocID="{CE7A2F8C-9CFC-4AF4-A8EB-2F5ADE9AD4F7}" presName="matrix" presStyleCnt="0">
        <dgm:presLayoutVars>
          <dgm:chMax val="1"/>
          <dgm:dir/>
          <dgm:resizeHandles val="exact"/>
        </dgm:presLayoutVars>
      </dgm:prSet>
      <dgm:spPr/>
    </dgm:pt>
    <dgm:pt modelId="{D14AF3CE-CB5D-45B4-BF71-80F7F95240BF}" type="pres">
      <dgm:prSet presAssocID="{CE7A2F8C-9CFC-4AF4-A8EB-2F5ADE9AD4F7}" presName="diamond" presStyleLbl="bgShp" presStyleIdx="0" presStyleCnt="1"/>
      <dgm:spPr/>
    </dgm:pt>
    <dgm:pt modelId="{8CBAABCD-DCB9-4526-B579-EB2FA346DCDE}" type="pres">
      <dgm:prSet presAssocID="{CE7A2F8C-9CFC-4AF4-A8EB-2F5ADE9AD4F7}" presName="quad1" presStyleLbl="node1" presStyleIdx="0" presStyleCnt="4" custScaleX="107230">
        <dgm:presLayoutVars>
          <dgm:chMax val="0"/>
          <dgm:chPref val="0"/>
          <dgm:bulletEnabled val="1"/>
        </dgm:presLayoutVars>
      </dgm:prSet>
      <dgm:spPr/>
    </dgm:pt>
    <dgm:pt modelId="{EF1D90B6-FF36-42C9-BE8A-0741DBE77F98}" type="pres">
      <dgm:prSet presAssocID="{CE7A2F8C-9CFC-4AF4-A8EB-2F5ADE9AD4F7}" presName="quad2" presStyleLbl="node1" presStyleIdx="1" presStyleCnt="4" custScaleX="105586">
        <dgm:presLayoutVars>
          <dgm:chMax val="0"/>
          <dgm:chPref val="0"/>
          <dgm:bulletEnabled val="1"/>
        </dgm:presLayoutVars>
      </dgm:prSet>
      <dgm:spPr/>
    </dgm:pt>
    <dgm:pt modelId="{2CFC26A0-67F7-4076-923D-FD87C6D22C5A}" type="pres">
      <dgm:prSet presAssocID="{CE7A2F8C-9CFC-4AF4-A8EB-2F5ADE9AD4F7}" presName="quad3" presStyleLbl="node1" presStyleIdx="2" presStyleCnt="4" custScaleX="105021">
        <dgm:presLayoutVars>
          <dgm:chMax val="0"/>
          <dgm:chPref val="0"/>
          <dgm:bulletEnabled val="1"/>
        </dgm:presLayoutVars>
      </dgm:prSet>
      <dgm:spPr/>
    </dgm:pt>
    <dgm:pt modelId="{991EC717-39C2-4E00-AD2F-6B62DAED2C80}" type="pres">
      <dgm:prSet presAssocID="{CE7A2F8C-9CFC-4AF4-A8EB-2F5ADE9AD4F7}" presName="quad4" presStyleLbl="node1" presStyleIdx="3" presStyleCnt="4" custScaleX="110623">
        <dgm:presLayoutVars>
          <dgm:chMax val="0"/>
          <dgm:chPref val="0"/>
          <dgm:bulletEnabled val="1"/>
        </dgm:presLayoutVars>
      </dgm:prSet>
      <dgm:spPr/>
    </dgm:pt>
  </dgm:ptLst>
  <dgm:cxnLst>
    <dgm:cxn modelId="{3E3BFD2D-83EE-400D-BF01-43CCDF946C97}" type="presOf" srcId="{72357039-1872-437A-A991-1A38C6A44055}" destId="{991EC717-39C2-4E00-AD2F-6B62DAED2C80}" srcOrd="0" destOrd="0" presId="urn:microsoft.com/office/officeart/2005/8/layout/matrix3"/>
    <dgm:cxn modelId="{8B3F9263-5CEF-4FCE-A467-B83C60EE65FC}" srcId="{CE7A2F8C-9CFC-4AF4-A8EB-2F5ADE9AD4F7}" destId="{02B278DF-9E0B-4B2E-BAFB-BE17F0043EAC}" srcOrd="2" destOrd="0" parTransId="{D18AA721-79A9-4312-BD00-BB668ED3F08A}" sibTransId="{2E45330F-F823-46F0-9C0B-895C4BC5FB25}"/>
    <dgm:cxn modelId="{62902945-5E64-4C6F-9BED-AF4C2E2CA38D}" type="presOf" srcId="{CE7A2F8C-9CFC-4AF4-A8EB-2F5ADE9AD4F7}" destId="{EA95E5C0-9571-48BF-AA1D-08850555BCBD}" srcOrd="0" destOrd="0" presId="urn:microsoft.com/office/officeart/2005/8/layout/matrix3"/>
    <dgm:cxn modelId="{5D41C746-9138-43A3-9208-9CCE14AB9DE8}" type="presOf" srcId="{3BE2094D-62D2-43EB-BE26-548A2EBCFFF1}" destId="{EF1D90B6-FF36-42C9-BE8A-0741DBE77F98}" srcOrd="0" destOrd="0" presId="urn:microsoft.com/office/officeart/2005/8/layout/matrix3"/>
    <dgm:cxn modelId="{45FB7467-2F19-44D9-9914-DF36BBEF3787}" type="presOf" srcId="{63656743-8E53-4D89-88B6-10987B19B92E}" destId="{8CBAABCD-DCB9-4526-B579-EB2FA346DCDE}" srcOrd="0" destOrd="0" presId="urn:microsoft.com/office/officeart/2005/8/layout/matrix3"/>
    <dgm:cxn modelId="{CDA5E66B-00B0-448A-8599-75FADA04B59D}" type="presOf" srcId="{D2C46E5C-AA65-4E45-9C00-D1C49CBF0C86}" destId="{991EC717-39C2-4E00-AD2F-6B62DAED2C80}" srcOrd="0" destOrd="1" presId="urn:microsoft.com/office/officeart/2005/8/layout/matrix3"/>
    <dgm:cxn modelId="{B3E5FC7F-5503-4EDE-B148-6CB37C7186C6}" type="presOf" srcId="{786BC343-04C3-4B23-8E23-6C852DABCEAA}" destId="{8CBAABCD-DCB9-4526-B579-EB2FA346DCDE}" srcOrd="0" destOrd="1" presId="urn:microsoft.com/office/officeart/2005/8/layout/matrix3"/>
    <dgm:cxn modelId="{25D4EC81-0FC7-48F0-A168-E91389D7C14F}" srcId="{CE7A2F8C-9CFC-4AF4-A8EB-2F5ADE9AD4F7}" destId="{3BE2094D-62D2-43EB-BE26-548A2EBCFFF1}" srcOrd="1" destOrd="0" parTransId="{44E5CED3-C67A-4BD3-92A8-6FFAB4EECCD5}" sibTransId="{1706D33F-445E-46CF-B2D6-CB66C9740D2B}"/>
    <dgm:cxn modelId="{36890A88-8780-40CC-967E-D301FE62F647}" srcId="{3BE2094D-62D2-43EB-BE26-548A2EBCFFF1}" destId="{60D39966-E4C3-45B1-8367-E4FB54571324}" srcOrd="0" destOrd="0" parTransId="{8FE934D3-AE53-419F-ACED-B432072F7E6F}" sibTransId="{8CF03FD2-37F5-4306-B3A7-8A5713E4A54B}"/>
    <dgm:cxn modelId="{CEC51492-3099-4CA3-B856-22070E9BAB22}" type="presOf" srcId="{60D39966-E4C3-45B1-8367-E4FB54571324}" destId="{EF1D90B6-FF36-42C9-BE8A-0741DBE77F98}" srcOrd="0" destOrd="1" presId="urn:microsoft.com/office/officeart/2005/8/layout/matrix3"/>
    <dgm:cxn modelId="{C1E96DA6-2359-44EF-B97A-1E9171FB010D}" srcId="{CE7A2F8C-9CFC-4AF4-A8EB-2F5ADE9AD4F7}" destId="{63656743-8E53-4D89-88B6-10987B19B92E}" srcOrd="0" destOrd="0" parTransId="{E5ECF0B5-E1A1-4E93-BCDC-6C36733FF639}" sibTransId="{CEA4C6B8-56CC-4887-AFC6-53900430FF3C}"/>
    <dgm:cxn modelId="{DB8A8DAF-BB69-486A-838F-7A0252ECE2F0}" type="presOf" srcId="{02B278DF-9E0B-4B2E-BAFB-BE17F0043EAC}" destId="{2CFC26A0-67F7-4076-923D-FD87C6D22C5A}" srcOrd="0" destOrd="0" presId="urn:microsoft.com/office/officeart/2005/8/layout/matrix3"/>
    <dgm:cxn modelId="{ABE7BECF-0C2B-4CCA-BCC3-922E438410CC}" srcId="{72357039-1872-437A-A991-1A38C6A44055}" destId="{D2C46E5C-AA65-4E45-9C00-D1C49CBF0C86}" srcOrd="0" destOrd="0" parTransId="{154FB92D-7640-4A75-9161-3DA3A886C4E6}" sibTransId="{F3650132-2902-4796-A43B-52D95B5C5410}"/>
    <dgm:cxn modelId="{4EF942D2-691A-4278-9CE9-0690A57F9B0F}" type="presOf" srcId="{B173BD35-DA4B-482C-B11A-40229E3A6492}" destId="{2CFC26A0-67F7-4076-923D-FD87C6D22C5A}" srcOrd="0" destOrd="1" presId="urn:microsoft.com/office/officeart/2005/8/layout/matrix3"/>
    <dgm:cxn modelId="{074063DE-B394-4A0D-AB09-D6FF6D67B533}" srcId="{02B278DF-9E0B-4B2E-BAFB-BE17F0043EAC}" destId="{B173BD35-DA4B-482C-B11A-40229E3A6492}" srcOrd="0" destOrd="0" parTransId="{AEE19EC9-8AF4-4030-85CE-F0229E9D5EBC}" sibTransId="{8E84C528-B649-4250-9A2F-44C581B7E4D2}"/>
    <dgm:cxn modelId="{343B96F0-285D-46F9-9476-8CFA6A916594}" srcId="{63656743-8E53-4D89-88B6-10987B19B92E}" destId="{786BC343-04C3-4B23-8E23-6C852DABCEAA}" srcOrd="0" destOrd="0" parTransId="{835CD340-0AA0-4296-BA04-72A274AAAEE1}" sibTransId="{FD333D25-4019-4385-8EFE-50481CB2A960}"/>
    <dgm:cxn modelId="{B36DDBF5-DAD0-4DCE-997C-7A5EF717DE3B}" srcId="{CE7A2F8C-9CFC-4AF4-A8EB-2F5ADE9AD4F7}" destId="{72357039-1872-437A-A991-1A38C6A44055}" srcOrd="3" destOrd="0" parTransId="{F9DFD2F9-77B5-4771-A2D8-C500301FEF96}" sibTransId="{DBF82D2E-EEE9-4773-890A-2DB45660AE05}"/>
    <dgm:cxn modelId="{D4E7C9FA-A4A0-419B-9E86-D79A14AC3E47}" type="presParOf" srcId="{EA95E5C0-9571-48BF-AA1D-08850555BCBD}" destId="{D14AF3CE-CB5D-45B4-BF71-80F7F95240BF}" srcOrd="0" destOrd="0" presId="urn:microsoft.com/office/officeart/2005/8/layout/matrix3"/>
    <dgm:cxn modelId="{C305AD32-B7AA-4F3B-BCA3-4B5D85EEB648}" type="presParOf" srcId="{EA95E5C0-9571-48BF-AA1D-08850555BCBD}" destId="{8CBAABCD-DCB9-4526-B579-EB2FA346DCDE}" srcOrd="1" destOrd="0" presId="urn:microsoft.com/office/officeart/2005/8/layout/matrix3"/>
    <dgm:cxn modelId="{3BD143FD-75D7-436C-9501-8D9A23E9AEC2}" type="presParOf" srcId="{EA95E5C0-9571-48BF-AA1D-08850555BCBD}" destId="{EF1D90B6-FF36-42C9-BE8A-0741DBE77F98}" srcOrd="2" destOrd="0" presId="urn:microsoft.com/office/officeart/2005/8/layout/matrix3"/>
    <dgm:cxn modelId="{7891E6FB-5D85-4C4F-A752-CA4D77463EE0}" type="presParOf" srcId="{EA95E5C0-9571-48BF-AA1D-08850555BCBD}" destId="{2CFC26A0-67F7-4076-923D-FD87C6D22C5A}" srcOrd="3" destOrd="0" presId="urn:microsoft.com/office/officeart/2005/8/layout/matrix3"/>
    <dgm:cxn modelId="{8877C6C0-03C1-4621-B165-3BE4BF2C3C20}" type="presParOf" srcId="{EA95E5C0-9571-48BF-AA1D-08850555BCBD}" destId="{991EC717-39C2-4E00-AD2F-6B62DAED2C80}" srcOrd="4" destOrd="0" presId="urn:microsoft.com/office/officeart/2005/8/layout/matrix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22D546-CE45-4626-9D12-7E2554A72D49}" type="doc">
      <dgm:prSet loTypeId="urn:microsoft.com/office/officeart/2016/7/layout/LinearArrowProcessNumbered" loCatId="process" qsTypeId="urn:microsoft.com/office/officeart/2005/8/quickstyle/simple1" qsCatId="simple" csTypeId="urn:microsoft.com/office/officeart/2005/8/colors/accent6_2" csCatId="accent6" phldr="1"/>
      <dgm:spPr/>
      <dgm:t>
        <a:bodyPr/>
        <a:lstStyle/>
        <a:p>
          <a:endParaRPr lang="en-US"/>
        </a:p>
      </dgm:t>
    </dgm:pt>
    <dgm:pt modelId="{64D3693C-455B-4E2C-BEC3-A84A79EEC739}">
      <dgm:prSet custT="1"/>
      <dgm:spPr/>
      <dgm:t>
        <a:bodyPr/>
        <a:lstStyle/>
        <a:p>
          <a:r>
            <a:rPr lang="en-GB" sz="1200" b="1" dirty="0" err="1"/>
            <a:t>Μετά</a:t>
          </a:r>
          <a:r>
            <a:rPr lang="en-GB" sz="1200" b="1" dirty="0"/>
            <a:t>βαση από δάσκαλο σε οδηγό: </a:t>
          </a:r>
          <a:r>
            <a:rPr lang="en-GB" sz="1200" dirty="0"/>
            <a:t>Αγκαλιάστε τη μετάβαση από την παραδοσιακή διδασκαλία στη διευκόλυνση, όπου ο εκπαιδευτικός καθοδηγεί τη μαθησιακή διαδικασία και υποστηρίζει τη συνεργασία των μαθητών.</a:t>
          </a:r>
          <a:endParaRPr lang="en-US" sz="1200" dirty="0"/>
        </a:p>
      </dgm:t>
    </dgm:pt>
    <dgm:pt modelId="{8F111A12-435A-4D93-945F-8D4E40142501}" type="parTrans" cxnId="{B9A69BC4-DA6A-4F58-9183-4AA5FBAE547A}">
      <dgm:prSet/>
      <dgm:spPr/>
      <dgm:t>
        <a:bodyPr/>
        <a:lstStyle/>
        <a:p>
          <a:endParaRPr lang="en-US" sz="2000"/>
        </a:p>
      </dgm:t>
    </dgm:pt>
    <dgm:pt modelId="{4EF26ABB-BC5F-4ECD-A247-40820E567B01}" type="sibTrans" cxnId="{B9A69BC4-DA6A-4F58-9183-4AA5FBAE547A}">
      <dgm:prSet phldrT="1" phldr="0" custT="1"/>
      <dgm:spPr/>
      <dgm:t>
        <a:bodyPr/>
        <a:lstStyle/>
        <a:p>
          <a:r>
            <a:rPr lang="en-US" sz="5400"/>
            <a:t>1</a:t>
          </a:r>
        </a:p>
      </dgm:t>
    </dgm:pt>
    <dgm:pt modelId="{1750901E-5D9A-49BB-B06E-4A0FF56E7F93}">
      <dgm:prSet custT="1"/>
      <dgm:spPr/>
      <dgm:t>
        <a:bodyPr/>
        <a:lstStyle/>
        <a:p>
          <a:r>
            <a:rPr lang="en-GB" sz="1200" b="1" dirty="0" err="1"/>
            <a:t>Δημιουργί</a:t>
          </a:r>
          <a:r>
            <a:rPr lang="en-GB" sz="1200" b="1" dirty="0"/>
            <a:t>α υποστηρικτικού περιβάλλοντος: </a:t>
          </a:r>
          <a:r>
            <a:rPr lang="en-GB" sz="1200" dirty="0"/>
            <a:t>Μάθετε πώς να δημιουργείτε ένα ασφαλές και υποστηρικτικό περιβάλλον που ενθαρρύνει την ανάληψη κινδύνων και εκτιμά τη συμβολή όλων των μαθητών</a:t>
          </a:r>
          <a:r>
            <a:rPr lang="en-GB" sz="1200" b="1" dirty="0"/>
            <a:t>.</a:t>
          </a:r>
          <a:endParaRPr lang="en-US" sz="1200" dirty="0"/>
        </a:p>
      </dgm:t>
    </dgm:pt>
    <dgm:pt modelId="{FA62429B-9E7B-4224-A950-F609D8D5D014}" type="parTrans" cxnId="{3B8DC3B5-685C-43D6-8204-7A23B34A752D}">
      <dgm:prSet/>
      <dgm:spPr/>
      <dgm:t>
        <a:bodyPr/>
        <a:lstStyle/>
        <a:p>
          <a:endParaRPr lang="en-US" sz="2000"/>
        </a:p>
      </dgm:t>
    </dgm:pt>
    <dgm:pt modelId="{E71152EE-CF89-4AA0-850E-D44BDC3A946D}" type="sibTrans" cxnId="{3B8DC3B5-685C-43D6-8204-7A23B34A752D}">
      <dgm:prSet phldrT="2" phldr="0" custT="1"/>
      <dgm:spPr/>
      <dgm:t>
        <a:bodyPr/>
        <a:lstStyle/>
        <a:p>
          <a:r>
            <a:rPr lang="en-US" sz="5400"/>
            <a:t>2</a:t>
          </a:r>
        </a:p>
      </dgm:t>
    </dgm:pt>
    <dgm:pt modelId="{196407E4-CD3D-47F1-9D11-6C227BDA71D7}">
      <dgm:prSet custT="1"/>
      <dgm:spPr/>
      <dgm:t>
        <a:bodyPr/>
        <a:lstStyle/>
        <a:p>
          <a:r>
            <a:rPr lang="en-GB" sz="1200" b="1"/>
            <a:t>Πλαίσια συμμετοχής: </a:t>
          </a:r>
          <a:r>
            <a:rPr lang="en-GB" sz="1200"/>
            <a:t>Εισαγωγή πλαισίων και δομών που διασφαλίζουν ότι κάθε μαθητής έχει την ευκαιρία να συμμετέχει ουσιαστικά σε συνεργατικές δραστηριότητες.</a:t>
          </a:r>
          <a:endParaRPr lang="en-US" sz="1200"/>
        </a:p>
      </dgm:t>
    </dgm:pt>
    <dgm:pt modelId="{ADAFBB05-8CBA-4F1E-9387-B1B47A352E32}" type="parTrans" cxnId="{25779E8B-7CE3-4E23-AC72-50E14061D2E7}">
      <dgm:prSet/>
      <dgm:spPr/>
      <dgm:t>
        <a:bodyPr/>
        <a:lstStyle/>
        <a:p>
          <a:endParaRPr lang="en-US" sz="2000"/>
        </a:p>
      </dgm:t>
    </dgm:pt>
    <dgm:pt modelId="{3BBB247A-C14A-4E1F-A033-7A6A67281062}" type="sibTrans" cxnId="{25779E8B-7CE3-4E23-AC72-50E14061D2E7}">
      <dgm:prSet phldrT="3" phldr="0" custT="1"/>
      <dgm:spPr/>
      <dgm:t>
        <a:bodyPr/>
        <a:lstStyle/>
        <a:p>
          <a:r>
            <a:rPr lang="en-US" sz="5400"/>
            <a:t>3</a:t>
          </a:r>
        </a:p>
      </dgm:t>
    </dgm:pt>
    <dgm:pt modelId="{C25932E2-2DCD-4A32-98EB-7EC3B234283D}">
      <dgm:prSet custT="1"/>
      <dgm:spPr/>
      <dgm:t>
        <a:bodyPr/>
        <a:lstStyle/>
        <a:p>
          <a:r>
            <a:rPr lang="en-GB" sz="1200" b="1"/>
            <a:t>Σχεδιάζοντας για τη διαφορετικότητα: </a:t>
          </a:r>
          <a:r>
            <a:rPr lang="en-GB" sz="1200"/>
            <a:t>Αξιοποιήστε την ποικιλομορφία μέσα στην τάξη για να ενισχύσετε τον πλούτο των συνεργατικών αλληλεπιδράσεων και των αποτελεσμάτων.</a:t>
          </a:r>
          <a:endParaRPr lang="en-US" sz="1200"/>
        </a:p>
      </dgm:t>
    </dgm:pt>
    <dgm:pt modelId="{D15E9756-23DF-4161-981C-23BBE291F8C3}" type="parTrans" cxnId="{02526335-D4BC-401A-8D2C-02FC9BA05759}">
      <dgm:prSet/>
      <dgm:spPr/>
      <dgm:t>
        <a:bodyPr/>
        <a:lstStyle/>
        <a:p>
          <a:endParaRPr lang="en-US" sz="2000"/>
        </a:p>
      </dgm:t>
    </dgm:pt>
    <dgm:pt modelId="{7FD62D18-667C-4471-B6BA-1DBF0140E863}" type="sibTrans" cxnId="{02526335-D4BC-401A-8D2C-02FC9BA05759}">
      <dgm:prSet phldrT="4" phldr="0" custT="1"/>
      <dgm:spPr/>
      <dgm:t>
        <a:bodyPr/>
        <a:lstStyle/>
        <a:p>
          <a:r>
            <a:rPr lang="en-US" sz="5400"/>
            <a:t>4</a:t>
          </a:r>
        </a:p>
      </dgm:t>
    </dgm:pt>
    <dgm:pt modelId="{A9FABF8F-272A-4CEB-910D-489AB8A08298}">
      <dgm:prSet custT="1"/>
      <dgm:spPr/>
      <dgm:t>
        <a:bodyPr/>
        <a:lstStyle/>
        <a:p>
          <a:r>
            <a:rPr lang="en-GB" sz="1200" b="1"/>
            <a:t>Δυναμική επίλυση προβλημάτων</a:t>
          </a:r>
          <a:r>
            <a:rPr lang="en-GB" sz="1200"/>
            <a:t>: Εφοδιαστείτε με στρατηγικές για να καθοδηγήσετε τους μαθητές μέσα από δυναμικές δραστηριότητες επίλυσης προβλημάτων, οι οποίες είναι χαρακτηριστικά των αποτελεσματικών εμπειριών της ανεστραμμένης τάξης.</a:t>
          </a:r>
          <a:endParaRPr lang="en-US" sz="1200"/>
        </a:p>
      </dgm:t>
    </dgm:pt>
    <dgm:pt modelId="{48CC22FA-50E7-4613-8D47-5DAEAFC020DB}" type="parTrans" cxnId="{1BE2DDC3-B954-46A9-B97D-1ED4F7938B4F}">
      <dgm:prSet/>
      <dgm:spPr/>
      <dgm:t>
        <a:bodyPr/>
        <a:lstStyle/>
        <a:p>
          <a:endParaRPr lang="en-US" sz="2000"/>
        </a:p>
      </dgm:t>
    </dgm:pt>
    <dgm:pt modelId="{6C426592-3573-4B57-99F5-25996153AE83}" type="sibTrans" cxnId="{1BE2DDC3-B954-46A9-B97D-1ED4F7938B4F}">
      <dgm:prSet phldrT="5" phldr="0" custT="1"/>
      <dgm:spPr/>
      <dgm:t>
        <a:bodyPr/>
        <a:lstStyle/>
        <a:p>
          <a:r>
            <a:rPr lang="en-US" sz="5400"/>
            <a:t>5</a:t>
          </a:r>
        </a:p>
      </dgm:t>
    </dgm:pt>
    <dgm:pt modelId="{A68BDE37-296C-4074-B00B-4286B38A9582}">
      <dgm:prSet custT="1"/>
      <dgm:spPr/>
      <dgm:t>
        <a:bodyPr/>
        <a:lstStyle/>
        <a:p>
          <a:r>
            <a:rPr lang="en-GB" sz="1200" b="1"/>
            <a:t>Αξιοποίηση ψηφιακών πλατφορμών</a:t>
          </a:r>
          <a:r>
            <a:rPr lang="en-GB" sz="1200"/>
            <a:t>: Ανάπτυξη της δεξιότητας αξιοποίησης ψηφιακών πλατφορμών με τρόπο που μεγιστοποιεί τη δέσμευση των μαθητών και διευκολύνει την απρόσκοπτη συνεργασία σε φυσικούς και εικονικούς χώρους.</a:t>
          </a:r>
          <a:endParaRPr lang="en-US" sz="1200"/>
        </a:p>
      </dgm:t>
    </dgm:pt>
    <dgm:pt modelId="{E3B83504-E1FF-4A52-8C18-D288AC40F7C7}" type="parTrans" cxnId="{5CAF8939-4412-4CE5-945F-511FAAA3D896}">
      <dgm:prSet/>
      <dgm:spPr/>
      <dgm:t>
        <a:bodyPr/>
        <a:lstStyle/>
        <a:p>
          <a:endParaRPr lang="en-US" sz="2000"/>
        </a:p>
      </dgm:t>
    </dgm:pt>
    <dgm:pt modelId="{8C3DC694-CFBA-4E38-80DF-C98AB80546CE}" type="sibTrans" cxnId="{5CAF8939-4412-4CE5-945F-511FAAA3D896}">
      <dgm:prSet phldrT="6" phldr="0" custT="1"/>
      <dgm:spPr/>
      <dgm:t>
        <a:bodyPr/>
        <a:lstStyle/>
        <a:p>
          <a:r>
            <a:rPr lang="en-US" sz="5400"/>
            <a:t>6</a:t>
          </a:r>
        </a:p>
      </dgm:t>
    </dgm:pt>
    <dgm:pt modelId="{2D097A35-B6CF-474E-A3F3-5DC7030E117A}" type="pres">
      <dgm:prSet presAssocID="{5922D546-CE45-4626-9D12-7E2554A72D49}" presName="linearFlow" presStyleCnt="0">
        <dgm:presLayoutVars>
          <dgm:dir/>
          <dgm:animLvl val="lvl"/>
          <dgm:resizeHandles val="exact"/>
        </dgm:presLayoutVars>
      </dgm:prSet>
      <dgm:spPr/>
    </dgm:pt>
    <dgm:pt modelId="{D2C8C05A-23E7-411B-8A3C-E7EBF98EDBAB}" type="pres">
      <dgm:prSet presAssocID="{64D3693C-455B-4E2C-BEC3-A84A79EEC739}" presName="compositeNode" presStyleCnt="0"/>
      <dgm:spPr/>
    </dgm:pt>
    <dgm:pt modelId="{A9C3982A-61C0-4836-AD25-C734DA0CA198}" type="pres">
      <dgm:prSet presAssocID="{64D3693C-455B-4E2C-BEC3-A84A79EEC739}" presName="parTx" presStyleLbl="node1" presStyleIdx="0" presStyleCnt="0">
        <dgm:presLayoutVars>
          <dgm:chMax val="0"/>
          <dgm:chPref val="0"/>
          <dgm:bulletEnabled val="1"/>
        </dgm:presLayoutVars>
      </dgm:prSet>
      <dgm:spPr/>
    </dgm:pt>
    <dgm:pt modelId="{126FA797-F09A-467F-AFEE-E0AB6B96856A}" type="pres">
      <dgm:prSet presAssocID="{64D3693C-455B-4E2C-BEC3-A84A79EEC739}" presName="parSh" presStyleCnt="0"/>
      <dgm:spPr/>
    </dgm:pt>
    <dgm:pt modelId="{59132882-F5E2-4B45-AC30-9EB24973D09E}" type="pres">
      <dgm:prSet presAssocID="{64D3693C-455B-4E2C-BEC3-A84A79EEC739}" presName="lineNode" presStyleLbl="alignAccFollowNode1" presStyleIdx="0" presStyleCnt="18"/>
      <dgm:spPr/>
    </dgm:pt>
    <dgm:pt modelId="{00FBF696-51B9-42E0-BEFC-03F5B534C453}" type="pres">
      <dgm:prSet presAssocID="{64D3693C-455B-4E2C-BEC3-A84A79EEC739}" presName="lineArrowNode" presStyleLbl="alignAccFollowNode1" presStyleIdx="1" presStyleCnt="18"/>
      <dgm:spPr/>
    </dgm:pt>
    <dgm:pt modelId="{DE1EAB36-4951-4585-AE84-1F89AD2EF62D}" type="pres">
      <dgm:prSet presAssocID="{4EF26ABB-BC5F-4ECD-A247-40820E567B01}" presName="sibTransNodeCircle" presStyleLbl="alignNode1" presStyleIdx="0" presStyleCnt="6">
        <dgm:presLayoutVars>
          <dgm:chMax val="0"/>
          <dgm:bulletEnabled/>
        </dgm:presLayoutVars>
      </dgm:prSet>
      <dgm:spPr/>
    </dgm:pt>
    <dgm:pt modelId="{02B06AF6-C796-4386-963D-463963852E27}" type="pres">
      <dgm:prSet presAssocID="{4EF26ABB-BC5F-4ECD-A247-40820E567B01}" presName="spacerBetweenCircleAndCallout" presStyleCnt="0">
        <dgm:presLayoutVars/>
      </dgm:prSet>
      <dgm:spPr/>
    </dgm:pt>
    <dgm:pt modelId="{600F0E15-D4EB-4A97-A801-78831E2C4258}" type="pres">
      <dgm:prSet presAssocID="{64D3693C-455B-4E2C-BEC3-A84A79EEC739}" presName="nodeText" presStyleLbl="alignAccFollowNode1" presStyleIdx="2" presStyleCnt="18">
        <dgm:presLayoutVars>
          <dgm:bulletEnabled val="1"/>
        </dgm:presLayoutVars>
      </dgm:prSet>
      <dgm:spPr/>
    </dgm:pt>
    <dgm:pt modelId="{80D23A1C-2BB7-49AC-A99D-7C69ACCBA62F}" type="pres">
      <dgm:prSet presAssocID="{4EF26ABB-BC5F-4ECD-A247-40820E567B01}" presName="sibTransComposite" presStyleCnt="0"/>
      <dgm:spPr/>
    </dgm:pt>
    <dgm:pt modelId="{995A1C97-0D74-4BDA-A93A-5D7BF57BF6DC}" type="pres">
      <dgm:prSet presAssocID="{1750901E-5D9A-49BB-B06E-4A0FF56E7F93}" presName="compositeNode" presStyleCnt="0"/>
      <dgm:spPr/>
    </dgm:pt>
    <dgm:pt modelId="{E8C61077-B2E5-48E8-B1A1-0B497A62FB3E}" type="pres">
      <dgm:prSet presAssocID="{1750901E-5D9A-49BB-B06E-4A0FF56E7F93}" presName="parTx" presStyleLbl="node1" presStyleIdx="0" presStyleCnt="0">
        <dgm:presLayoutVars>
          <dgm:chMax val="0"/>
          <dgm:chPref val="0"/>
          <dgm:bulletEnabled val="1"/>
        </dgm:presLayoutVars>
      </dgm:prSet>
      <dgm:spPr/>
    </dgm:pt>
    <dgm:pt modelId="{C6EB8FAC-D4FF-4474-BAE4-EE2EE9C89FF4}" type="pres">
      <dgm:prSet presAssocID="{1750901E-5D9A-49BB-B06E-4A0FF56E7F93}" presName="parSh" presStyleCnt="0"/>
      <dgm:spPr/>
    </dgm:pt>
    <dgm:pt modelId="{93C66B60-A299-49A9-99FD-A9D3094A7AFC}" type="pres">
      <dgm:prSet presAssocID="{1750901E-5D9A-49BB-B06E-4A0FF56E7F93}" presName="lineNode" presStyleLbl="alignAccFollowNode1" presStyleIdx="3" presStyleCnt="18"/>
      <dgm:spPr/>
    </dgm:pt>
    <dgm:pt modelId="{7372C011-141F-4334-95B1-41B1EE513BD5}" type="pres">
      <dgm:prSet presAssocID="{1750901E-5D9A-49BB-B06E-4A0FF56E7F93}" presName="lineArrowNode" presStyleLbl="alignAccFollowNode1" presStyleIdx="4" presStyleCnt="18"/>
      <dgm:spPr/>
    </dgm:pt>
    <dgm:pt modelId="{A9D00184-4F4F-45F3-94B4-37EA1B7FF5B3}" type="pres">
      <dgm:prSet presAssocID="{E71152EE-CF89-4AA0-850E-D44BDC3A946D}" presName="sibTransNodeCircle" presStyleLbl="alignNode1" presStyleIdx="1" presStyleCnt="6">
        <dgm:presLayoutVars>
          <dgm:chMax val="0"/>
          <dgm:bulletEnabled/>
        </dgm:presLayoutVars>
      </dgm:prSet>
      <dgm:spPr/>
    </dgm:pt>
    <dgm:pt modelId="{C3B7D4F6-DEF2-4F9F-A372-B364634505B2}" type="pres">
      <dgm:prSet presAssocID="{E71152EE-CF89-4AA0-850E-D44BDC3A946D}" presName="spacerBetweenCircleAndCallout" presStyleCnt="0">
        <dgm:presLayoutVars/>
      </dgm:prSet>
      <dgm:spPr/>
    </dgm:pt>
    <dgm:pt modelId="{05C0D3AE-532A-4E4B-8877-47E5A3772918}" type="pres">
      <dgm:prSet presAssocID="{1750901E-5D9A-49BB-B06E-4A0FF56E7F93}" presName="nodeText" presStyleLbl="alignAccFollowNode1" presStyleIdx="5" presStyleCnt="18" custScaleX="101298" custScaleY="100000">
        <dgm:presLayoutVars>
          <dgm:bulletEnabled val="1"/>
        </dgm:presLayoutVars>
      </dgm:prSet>
      <dgm:spPr/>
    </dgm:pt>
    <dgm:pt modelId="{D5B639D9-0903-4431-8CCF-36B9834D8865}" type="pres">
      <dgm:prSet presAssocID="{E71152EE-CF89-4AA0-850E-D44BDC3A946D}" presName="sibTransComposite" presStyleCnt="0"/>
      <dgm:spPr/>
    </dgm:pt>
    <dgm:pt modelId="{A859BD3D-1CB6-43B4-9676-18EB48DA6CEE}" type="pres">
      <dgm:prSet presAssocID="{196407E4-CD3D-47F1-9D11-6C227BDA71D7}" presName="compositeNode" presStyleCnt="0"/>
      <dgm:spPr/>
    </dgm:pt>
    <dgm:pt modelId="{9488C3B3-A5D5-4A23-A889-5676E526AF3A}" type="pres">
      <dgm:prSet presAssocID="{196407E4-CD3D-47F1-9D11-6C227BDA71D7}" presName="parTx" presStyleLbl="node1" presStyleIdx="0" presStyleCnt="0">
        <dgm:presLayoutVars>
          <dgm:chMax val="0"/>
          <dgm:chPref val="0"/>
          <dgm:bulletEnabled val="1"/>
        </dgm:presLayoutVars>
      </dgm:prSet>
      <dgm:spPr/>
    </dgm:pt>
    <dgm:pt modelId="{3BF54BEB-371D-4A6D-ABAF-BE23221AAEB1}" type="pres">
      <dgm:prSet presAssocID="{196407E4-CD3D-47F1-9D11-6C227BDA71D7}" presName="parSh" presStyleCnt="0"/>
      <dgm:spPr/>
    </dgm:pt>
    <dgm:pt modelId="{8E936ABB-81FA-4519-97F4-2ABA857965A2}" type="pres">
      <dgm:prSet presAssocID="{196407E4-CD3D-47F1-9D11-6C227BDA71D7}" presName="lineNode" presStyleLbl="alignAccFollowNode1" presStyleIdx="6" presStyleCnt="18"/>
      <dgm:spPr/>
    </dgm:pt>
    <dgm:pt modelId="{EA0C0395-1580-4429-BF32-17B5B9C4857B}" type="pres">
      <dgm:prSet presAssocID="{196407E4-CD3D-47F1-9D11-6C227BDA71D7}" presName="lineArrowNode" presStyleLbl="alignAccFollowNode1" presStyleIdx="7" presStyleCnt="18"/>
      <dgm:spPr/>
    </dgm:pt>
    <dgm:pt modelId="{B7A39953-5050-40D9-9A35-C1A82F4EB495}" type="pres">
      <dgm:prSet presAssocID="{3BBB247A-C14A-4E1F-A033-7A6A67281062}" presName="sibTransNodeCircle" presStyleLbl="alignNode1" presStyleIdx="2" presStyleCnt="6">
        <dgm:presLayoutVars>
          <dgm:chMax val="0"/>
          <dgm:bulletEnabled/>
        </dgm:presLayoutVars>
      </dgm:prSet>
      <dgm:spPr/>
    </dgm:pt>
    <dgm:pt modelId="{E1182B58-770E-4A03-906F-BF4EA07C7FD0}" type="pres">
      <dgm:prSet presAssocID="{3BBB247A-C14A-4E1F-A033-7A6A67281062}" presName="spacerBetweenCircleAndCallout" presStyleCnt="0">
        <dgm:presLayoutVars/>
      </dgm:prSet>
      <dgm:spPr/>
    </dgm:pt>
    <dgm:pt modelId="{6F52AC92-8DED-4659-8547-5360DDF82F52}" type="pres">
      <dgm:prSet presAssocID="{196407E4-CD3D-47F1-9D11-6C227BDA71D7}" presName="nodeText" presStyleLbl="alignAccFollowNode1" presStyleIdx="8" presStyleCnt="18">
        <dgm:presLayoutVars>
          <dgm:bulletEnabled val="1"/>
        </dgm:presLayoutVars>
      </dgm:prSet>
      <dgm:spPr/>
    </dgm:pt>
    <dgm:pt modelId="{D6B17B03-99E7-4F79-92F4-F2A0F16045D0}" type="pres">
      <dgm:prSet presAssocID="{3BBB247A-C14A-4E1F-A033-7A6A67281062}" presName="sibTransComposite" presStyleCnt="0"/>
      <dgm:spPr/>
    </dgm:pt>
    <dgm:pt modelId="{5A151EE7-3F19-40C7-AD7F-342EB55D89EF}" type="pres">
      <dgm:prSet presAssocID="{C25932E2-2DCD-4A32-98EB-7EC3B234283D}" presName="compositeNode" presStyleCnt="0"/>
      <dgm:spPr/>
    </dgm:pt>
    <dgm:pt modelId="{39CD9B05-9BBE-4A44-ACF2-73938DBE04BA}" type="pres">
      <dgm:prSet presAssocID="{C25932E2-2DCD-4A32-98EB-7EC3B234283D}" presName="parTx" presStyleLbl="node1" presStyleIdx="0" presStyleCnt="0">
        <dgm:presLayoutVars>
          <dgm:chMax val="0"/>
          <dgm:chPref val="0"/>
          <dgm:bulletEnabled val="1"/>
        </dgm:presLayoutVars>
      </dgm:prSet>
      <dgm:spPr/>
    </dgm:pt>
    <dgm:pt modelId="{FD5ABBA9-88D7-423F-8B54-ECAA9E075E99}" type="pres">
      <dgm:prSet presAssocID="{C25932E2-2DCD-4A32-98EB-7EC3B234283D}" presName="parSh" presStyleCnt="0"/>
      <dgm:spPr/>
    </dgm:pt>
    <dgm:pt modelId="{13BEBC09-CC70-4343-A797-3B7CBB8C12D6}" type="pres">
      <dgm:prSet presAssocID="{C25932E2-2DCD-4A32-98EB-7EC3B234283D}" presName="lineNode" presStyleLbl="alignAccFollowNode1" presStyleIdx="9" presStyleCnt="18"/>
      <dgm:spPr/>
    </dgm:pt>
    <dgm:pt modelId="{0ACDC05B-EC18-494D-A754-F366BD0BBEF3}" type="pres">
      <dgm:prSet presAssocID="{C25932E2-2DCD-4A32-98EB-7EC3B234283D}" presName="lineArrowNode" presStyleLbl="alignAccFollowNode1" presStyleIdx="10" presStyleCnt="18"/>
      <dgm:spPr/>
    </dgm:pt>
    <dgm:pt modelId="{A0C581A8-179F-461F-8D09-1915BF39A3D6}" type="pres">
      <dgm:prSet presAssocID="{7FD62D18-667C-4471-B6BA-1DBF0140E863}" presName="sibTransNodeCircle" presStyleLbl="alignNode1" presStyleIdx="3" presStyleCnt="6">
        <dgm:presLayoutVars>
          <dgm:chMax val="0"/>
          <dgm:bulletEnabled/>
        </dgm:presLayoutVars>
      </dgm:prSet>
      <dgm:spPr/>
    </dgm:pt>
    <dgm:pt modelId="{D13BA800-194B-4BB9-8E8C-E9D918C7F538}" type="pres">
      <dgm:prSet presAssocID="{7FD62D18-667C-4471-B6BA-1DBF0140E863}" presName="spacerBetweenCircleAndCallout" presStyleCnt="0">
        <dgm:presLayoutVars/>
      </dgm:prSet>
      <dgm:spPr/>
    </dgm:pt>
    <dgm:pt modelId="{EB83FF1D-D89A-45A5-BACA-DFA2B6FF842E}" type="pres">
      <dgm:prSet presAssocID="{C25932E2-2DCD-4A32-98EB-7EC3B234283D}" presName="nodeText" presStyleLbl="alignAccFollowNode1" presStyleIdx="11" presStyleCnt="18">
        <dgm:presLayoutVars>
          <dgm:bulletEnabled val="1"/>
        </dgm:presLayoutVars>
      </dgm:prSet>
      <dgm:spPr/>
    </dgm:pt>
    <dgm:pt modelId="{CFC7004E-ED3E-4AD1-BE15-558939E038ED}" type="pres">
      <dgm:prSet presAssocID="{7FD62D18-667C-4471-B6BA-1DBF0140E863}" presName="sibTransComposite" presStyleCnt="0"/>
      <dgm:spPr/>
    </dgm:pt>
    <dgm:pt modelId="{685D17DA-77EE-42A5-B497-CFBACFA31C00}" type="pres">
      <dgm:prSet presAssocID="{A9FABF8F-272A-4CEB-910D-489AB8A08298}" presName="compositeNode" presStyleCnt="0"/>
      <dgm:spPr/>
    </dgm:pt>
    <dgm:pt modelId="{DF65510A-8AB0-4223-80B6-03C84225137E}" type="pres">
      <dgm:prSet presAssocID="{A9FABF8F-272A-4CEB-910D-489AB8A08298}" presName="parTx" presStyleLbl="node1" presStyleIdx="0" presStyleCnt="0">
        <dgm:presLayoutVars>
          <dgm:chMax val="0"/>
          <dgm:chPref val="0"/>
          <dgm:bulletEnabled val="1"/>
        </dgm:presLayoutVars>
      </dgm:prSet>
      <dgm:spPr/>
    </dgm:pt>
    <dgm:pt modelId="{2022C39E-BB78-4FA8-9B5F-F5E1EF4CA238}" type="pres">
      <dgm:prSet presAssocID="{A9FABF8F-272A-4CEB-910D-489AB8A08298}" presName="parSh" presStyleCnt="0"/>
      <dgm:spPr/>
    </dgm:pt>
    <dgm:pt modelId="{07C7EBDD-E1D8-4553-846B-5955751B0A60}" type="pres">
      <dgm:prSet presAssocID="{A9FABF8F-272A-4CEB-910D-489AB8A08298}" presName="lineNode" presStyleLbl="alignAccFollowNode1" presStyleIdx="12" presStyleCnt="18"/>
      <dgm:spPr/>
    </dgm:pt>
    <dgm:pt modelId="{6A81871B-197A-4827-A142-F424C24CB66D}" type="pres">
      <dgm:prSet presAssocID="{A9FABF8F-272A-4CEB-910D-489AB8A08298}" presName="lineArrowNode" presStyleLbl="alignAccFollowNode1" presStyleIdx="13" presStyleCnt="18"/>
      <dgm:spPr/>
    </dgm:pt>
    <dgm:pt modelId="{75377B2E-8F00-44E3-99DB-9E0D23908795}" type="pres">
      <dgm:prSet presAssocID="{6C426592-3573-4B57-99F5-25996153AE83}" presName="sibTransNodeCircle" presStyleLbl="alignNode1" presStyleIdx="4" presStyleCnt="6">
        <dgm:presLayoutVars>
          <dgm:chMax val="0"/>
          <dgm:bulletEnabled/>
        </dgm:presLayoutVars>
      </dgm:prSet>
      <dgm:spPr/>
    </dgm:pt>
    <dgm:pt modelId="{30608389-4A1E-47DD-99E9-C836D3966B16}" type="pres">
      <dgm:prSet presAssocID="{6C426592-3573-4B57-99F5-25996153AE83}" presName="spacerBetweenCircleAndCallout" presStyleCnt="0">
        <dgm:presLayoutVars/>
      </dgm:prSet>
      <dgm:spPr/>
    </dgm:pt>
    <dgm:pt modelId="{2F84BB3C-5DAE-4BCF-B218-63A11F82B8BE}" type="pres">
      <dgm:prSet presAssocID="{A9FABF8F-272A-4CEB-910D-489AB8A08298}" presName="nodeText" presStyleLbl="alignAccFollowNode1" presStyleIdx="14" presStyleCnt="18">
        <dgm:presLayoutVars>
          <dgm:bulletEnabled val="1"/>
        </dgm:presLayoutVars>
      </dgm:prSet>
      <dgm:spPr/>
    </dgm:pt>
    <dgm:pt modelId="{82ABD8E5-6266-478E-922F-F190C787F833}" type="pres">
      <dgm:prSet presAssocID="{6C426592-3573-4B57-99F5-25996153AE83}" presName="sibTransComposite" presStyleCnt="0"/>
      <dgm:spPr/>
    </dgm:pt>
    <dgm:pt modelId="{420EF7AE-E380-41C5-9FDB-2578D79C6635}" type="pres">
      <dgm:prSet presAssocID="{A68BDE37-296C-4074-B00B-4286B38A9582}" presName="compositeNode" presStyleCnt="0"/>
      <dgm:spPr/>
    </dgm:pt>
    <dgm:pt modelId="{7A7B7B7B-510E-4A1B-B63C-D6A562BB2C26}" type="pres">
      <dgm:prSet presAssocID="{A68BDE37-296C-4074-B00B-4286B38A9582}" presName="parTx" presStyleLbl="node1" presStyleIdx="0" presStyleCnt="0">
        <dgm:presLayoutVars>
          <dgm:chMax val="0"/>
          <dgm:chPref val="0"/>
          <dgm:bulletEnabled val="1"/>
        </dgm:presLayoutVars>
      </dgm:prSet>
      <dgm:spPr/>
    </dgm:pt>
    <dgm:pt modelId="{4078AD77-8786-4B3A-B9B0-5262F90B37B8}" type="pres">
      <dgm:prSet presAssocID="{A68BDE37-296C-4074-B00B-4286B38A9582}" presName="parSh" presStyleCnt="0"/>
      <dgm:spPr/>
    </dgm:pt>
    <dgm:pt modelId="{78299233-0F50-438A-807D-9267C4725B9B}" type="pres">
      <dgm:prSet presAssocID="{A68BDE37-296C-4074-B00B-4286B38A9582}" presName="lineNode" presStyleLbl="alignAccFollowNode1" presStyleIdx="15" presStyleCnt="18"/>
      <dgm:spPr/>
    </dgm:pt>
    <dgm:pt modelId="{C03BDF9F-2E16-4F19-BB03-98646B8A3B41}" type="pres">
      <dgm:prSet presAssocID="{A68BDE37-296C-4074-B00B-4286B38A9582}" presName="lineArrowNode" presStyleLbl="alignAccFollowNode1" presStyleIdx="16" presStyleCnt="18"/>
      <dgm:spPr/>
    </dgm:pt>
    <dgm:pt modelId="{8A9B7155-7F3C-4888-8227-F28C17073124}" type="pres">
      <dgm:prSet presAssocID="{8C3DC694-CFBA-4E38-80DF-C98AB80546CE}" presName="sibTransNodeCircle" presStyleLbl="alignNode1" presStyleIdx="5" presStyleCnt="6">
        <dgm:presLayoutVars>
          <dgm:chMax val="0"/>
          <dgm:bulletEnabled/>
        </dgm:presLayoutVars>
      </dgm:prSet>
      <dgm:spPr/>
    </dgm:pt>
    <dgm:pt modelId="{2E8159DC-74C0-4D0E-88F9-C29C40CA80CF}" type="pres">
      <dgm:prSet presAssocID="{8C3DC694-CFBA-4E38-80DF-C98AB80546CE}" presName="spacerBetweenCircleAndCallout" presStyleCnt="0">
        <dgm:presLayoutVars/>
      </dgm:prSet>
      <dgm:spPr/>
    </dgm:pt>
    <dgm:pt modelId="{7C62F128-C946-4C21-BB49-5EC582C7D8A1}" type="pres">
      <dgm:prSet presAssocID="{A68BDE37-296C-4074-B00B-4286B38A9582}" presName="nodeText" presStyleLbl="alignAccFollowNode1" presStyleIdx="17" presStyleCnt="18">
        <dgm:presLayoutVars>
          <dgm:bulletEnabled val="1"/>
        </dgm:presLayoutVars>
      </dgm:prSet>
      <dgm:spPr/>
    </dgm:pt>
  </dgm:ptLst>
  <dgm:cxnLst>
    <dgm:cxn modelId="{6D44E50F-73B0-47E6-84F8-FB74B38E08CF}" type="presOf" srcId="{A9FABF8F-272A-4CEB-910D-489AB8A08298}" destId="{2F84BB3C-5DAE-4BCF-B218-63A11F82B8BE}" srcOrd="0" destOrd="0" presId="urn:microsoft.com/office/officeart/2016/7/layout/LinearArrowProcessNumbered"/>
    <dgm:cxn modelId="{2CB1041E-5512-429C-AE10-22195C4C95B8}" type="presOf" srcId="{C25932E2-2DCD-4A32-98EB-7EC3B234283D}" destId="{EB83FF1D-D89A-45A5-BACA-DFA2B6FF842E}" srcOrd="0" destOrd="0" presId="urn:microsoft.com/office/officeart/2016/7/layout/LinearArrowProcessNumbered"/>
    <dgm:cxn modelId="{AA040F2D-9A80-49EB-A9C7-A04745332E6A}" type="presOf" srcId="{196407E4-CD3D-47F1-9D11-6C227BDA71D7}" destId="{6F52AC92-8DED-4659-8547-5360DDF82F52}" srcOrd="0" destOrd="0" presId="urn:microsoft.com/office/officeart/2016/7/layout/LinearArrowProcessNumbered"/>
    <dgm:cxn modelId="{70203435-0483-4AF8-ACCE-19167EB1520E}" type="presOf" srcId="{4EF26ABB-BC5F-4ECD-A247-40820E567B01}" destId="{DE1EAB36-4951-4585-AE84-1F89AD2EF62D}" srcOrd="0" destOrd="0" presId="urn:microsoft.com/office/officeart/2016/7/layout/LinearArrowProcessNumbered"/>
    <dgm:cxn modelId="{02526335-D4BC-401A-8D2C-02FC9BA05759}" srcId="{5922D546-CE45-4626-9D12-7E2554A72D49}" destId="{C25932E2-2DCD-4A32-98EB-7EC3B234283D}" srcOrd="3" destOrd="0" parTransId="{D15E9756-23DF-4161-981C-23BBE291F8C3}" sibTransId="{7FD62D18-667C-4471-B6BA-1DBF0140E863}"/>
    <dgm:cxn modelId="{EB02E736-BB50-459D-8004-B959E2F20C4E}" type="presOf" srcId="{7FD62D18-667C-4471-B6BA-1DBF0140E863}" destId="{A0C581A8-179F-461F-8D09-1915BF39A3D6}" srcOrd="0" destOrd="0" presId="urn:microsoft.com/office/officeart/2016/7/layout/LinearArrowProcessNumbered"/>
    <dgm:cxn modelId="{5CAF8939-4412-4CE5-945F-511FAAA3D896}" srcId="{5922D546-CE45-4626-9D12-7E2554A72D49}" destId="{A68BDE37-296C-4074-B00B-4286B38A9582}" srcOrd="5" destOrd="0" parTransId="{E3B83504-E1FF-4A52-8C18-D288AC40F7C7}" sibTransId="{8C3DC694-CFBA-4E38-80DF-C98AB80546CE}"/>
    <dgm:cxn modelId="{B24BEA62-2866-4935-A282-6F1FA951B1DD}" type="presOf" srcId="{A68BDE37-296C-4074-B00B-4286B38A9582}" destId="{7C62F128-C946-4C21-BB49-5EC582C7D8A1}" srcOrd="0" destOrd="0" presId="urn:microsoft.com/office/officeart/2016/7/layout/LinearArrowProcessNumbered"/>
    <dgm:cxn modelId="{ACF52472-38EC-4BBE-944D-887CE34FBC2D}" type="presOf" srcId="{64D3693C-455B-4E2C-BEC3-A84A79EEC739}" destId="{600F0E15-D4EB-4A97-A801-78831E2C4258}" srcOrd="0" destOrd="0" presId="urn:microsoft.com/office/officeart/2016/7/layout/LinearArrowProcessNumbered"/>
    <dgm:cxn modelId="{36AD3558-FC98-429F-827A-05BDF9C71A42}" type="presOf" srcId="{E71152EE-CF89-4AA0-850E-D44BDC3A946D}" destId="{A9D00184-4F4F-45F3-94B4-37EA1B7FF5B3}" srcOrd="0" destOrd="0" presId="urn:microsoft.com/office/officeart/2016/7/layout/LinearArrowProcessNumbered"/>
    <dgm:cxn modelId="{4436355A-745D-4B8A-85A5-BEDD05A33082}" type="presOf" srcId="{1750901E-5D9A-49BB-B06E-4A0FF56E7F93}" destId="{05C0D3AE-532A-4E4B-8877-47E5A3772918}" srcOrd="0" destOrd="0" presId="urn:microsoft.com/office/officeart/2016/7/layout/LinearArrowProcessNumbered"/>
    <dgm:cxn modelId="{25779E8B-7CE3-4E23-AC72-50E14061D2E7}" srcId="{5922D546-CE45-4626-9D12-7E2554A72D49}" destId="{196407E4-CD3D-47F1-9D11-6C227BDA71D7}" srcOrd="2" destOrd="0" parTransId="{ADAFBB05-8CBA-4F1E-9387-B1B47A352E32}" sibTransId="{3BBB247A-C14A-4E1F-A033-7A6A67281062}"/>
    <dgm:cxn modelId="{9B94E08D-8F3F-4D90-A05C-E8779141B827}" type="presOf" srcId="{3BBB247A-C14A-4E1F-A033-7A6A67281062}" destId="{B7A39953-5050-40D9-9A35-C1A82F4EB495}" srcOrd="0" destOrd="0" presId="urn:microsoft.com/office/officeart/2016/7/layout/LinearArrowProcessNumbered"/>
    <dgm:cxn modelId="{3B8DC3B5-685C-43D6-8204-7A23B34A752D}" srcId="{5922D546-CE45-4626-9D12-7E2554A72D49}" destId="{1750901E-5D9A-49BB-B06E-4A0FF56E7F93}" srcOrd="1" destOrd="0" parTransId="{FA62429B-9E7B-4224-A950-F609D8D5D014}" sibTransId="{E71152EE-CF89-4AA0-850E-D44BDC3A946D}"/>
    <dgm:cxn modelId="{B006C4B6-6388-4735-83A8-8ECD30719007}" type="presOf" srcId="{6C426592-3573-4B57-99F5-25996153AE83}" destId="{75377B2E-8F00-44E3-99DB-9E0D23908795}" srcOrd="0" destOrd="0" presId="urn:microsoft.com/office/officeart/2016/7/layout/LinearArrowProcessNumbered"/>
    <dgm:cxn modelId="{1BE2DDC3-B954-46A9-B97D-1ED4F7938B4F}" srcId="{5922D546-CE45-4626-9D12-7E2554A72D49}" destId="{A9FABF8F-272A-4CEB-910D-489AB8A08298}" srcOrd="4" destOrd="0" parTransId="{48CC22FA-50E7-4613-8D47-5DAEAFC020DB}" sibTransId="{6C426592-3573-4B57-99F5-25996153AE83}"/>
    <dgm:cxn modelId="{B9A69BC4-DA6A-4F58-9183-4AA5FBAE547A}" srcId="{5922D546-CE45-4626-9D12-7E2554A72D49}" destId="{64D3693C-455B-4E2C-BEC3-A84A79EEC739}" srcOrd="0" destOrd="0" parTransId="{8F111A12-435A-4D93-945F-8D4E40142501}" sibTransId="{4EF26ABB-BC5F-4ECD-A247-40820E567B01}"/>
    <dgm:cxn modelId="{8F9F38CE-D2B2-4713-A388-A6FDC325D731}" type="presOf" srcId="{8C3DC694-CFBA-4E38-80DF-C98AB80546CE}" destId="{8A9B7155-7F3C-4888-8227-F28C17073124}" srcOrd="0" destOrd="0" presId="urn:microsoft.com/office/officeart/2016/7/layout/LinearArrowProcessNumbered"/>
    <dgm:cxn modelId="{9513D4FB-AE21-452B-9B2A-D2D7851BA76A}" type="presOf" srcId="{5922D546-CE45-4626-9D12-7E2554A72D49}" destId="{2D097A35-B6CF-474E-A3F3-5DC7030E117A}" srcOrd="0" destOrd="0" presId="urn:microsoft.com/office/officeart/2016/7/layout/LinearArrowProcessNumbered"/>
    <dgm:cxn modelId="{64020B39-1EA2-45F9-B2C5-42C6A8BF2E3C}" type="presParOf" srcId="{2D097A35-B6CF-474E-A3F3-5DC7030E117A}" destId="{D2C8C05A-23E7-411B-8A3C-E7EBF98EDBAB}" srcOrd="0" destOrd="0" presId="urn:microsoft.com/office/officeart/2016/7/layout/LinearArrowProcessNumbered"/>
    <dgm:cxn modelId="{22559D66-D42D-48F6-BA46-E8043FF655A7}" type="presParOf" srcId="{D2C8C05A-23E7-411B-8A3C-E7EBF98EDBAB}" destId="{A9C3982A-61C0-4836-AD25-C734DA0CA198}" srcOrd="0" destOrd="0" presId="urn:microsoft.com/office/officeart/2016/7/layout/LinearArrowProcessNumbered"/>
    <dgm:cxn modelId="{7B1DA7E4-D67F-4453-95D7-A4FA33085AEC}" type="presParOf" srcId="{D2C8C05A-23E7-411B-8A3C-E7EBF98EDBAB}" destId="{126FA797-F09A-467F-AFEE-E0AB6B96856A}" srcOrd="1" destOrd="0" presId="urn:microsoft.com/office/officeart/2016/7/layout/LinearArrowProcessNumbered"/>
    <dgm:cxn modelId="{9E5D3F35-7ABD-431D-B62E-53AB39E1AF9B}" type="presParOf" srcId="{126FA797-F09A-467F-AFEE-E0AB6B96856A}" destId="{59132882-F5E2-4B45-AC30-9EB24973D09E}" srcOrd="0" destOrd="0" presId="urn:microsoft.com/office/officeart/2016/7/layout/LinearArrowProcessNumbered"/>
    <dgm:cxn modelId="{A35EC769-125A-41FB-A250-ABD333C8BBD1}" type="presParOf" srcId="{126FA797-F09A-467F-AFEE-E0AB6B96856A}" destId="{00FBF696-51B9-42E0-BEFC-03F5B534C453}" srcOrd="1" destOrd="0" presId="urn:microsoft.com/office/officeart/2016/7/layout/LinearArrowProcessNumbered"/>
    <dgm:cxn modelId="{AAAD095D-4905-4077-B26B-B1A4C6D676B4}" type="presParOf" srcId="{126FA797-F09A-467F-AFEE-E0AB6B96856A}" destId="{DE1EAB36-4951-4585-AE84-1F89AD2EF62D}" srcOrd="2" destOrd="0" presId="urn:microsoft.com/office/officeart/2016/7/layout/LinearArrowProcessNumbered"/>
    <dgm:cxn modelId="{9CC92516-99C6-4D8D-BB8D-4E8DC52E3174}" type="presParOf" srcId="{126FA797-F09A-467F-AFEE-E0AB6B96856A}" destId="{02B06AF6-C796-4386-963D-463963852E27}" srcOrd="3" destOrd="0" presId="urn:microsoft.com/office/officeart/2016/7/layout/LinearArrowProcessNumbered"/>
    <dgm:cxn modelId="{86542737-E032-41D9-98F0-547A97722590}" type="presParOf" srcId="{D2C8C05A-23E7-411B-8A3C-E7EBF98EDBAB}" destId="{600F0E15-D4EB-4A97-A801-78831E2C4258}" srcOrd="2" destOrd="0" presId="urn:microsoft.com/office/officeart/2016/7/layout/LinearArrowProcessNumbered"/>
    <dgm:cxn modelId="{5DFFCBD8-AF6C-44D1-907E-C836AFD8C52F}" type="presParOf" srcId="{2D097A35-B6CF-474E-A3F3-5DC7030E117A}" destId="{80D23A1C-2BB7-49AC-A99D-7C69ACCBA62F}" srcOrd="1" destOrd="0" presId="urn:microsoft.com/office/officeart/2016/7/layout/LinearArrowProcessNumbered"/>
    <dgm:cxn modelId="{D883F155-F82B-48AE-8264-E83FB703462F}" type="presParOf" srcId="{2D097A35-B6CF-474E-A3F3-5DC7030E117A}" destId="{995A1C97-0D74-4BDA-A93A-5D7BF57BF6DC}" srcOrd="2" destOrd="0" presId="urn:microsoft.com/office/officeart/2016/7/layout/LinearArrowProcessNumbered"/>
    <dgm:cxn modelId="{9D47BE65-C1F7-43C2-ADA3-525EC9189C09}" type="presParOf" srcId="{995A1C97-0D74-4BDA-A93A-5D7BF57BF6DC}" destId="{E8C61077-B2E5-48E8-B1A1-0B497A62FB3E}" srcOrd="0" destOrd="0" presId="urn:microsoft.com/office/officeart/2016/7/layout/LinearArrowProcessNumbered"/>
    <dgm:cxn modelId="{B3F6BCAF-F067-43FA-B743-4B77C8AF930F}" type="presParOf" srcId="{995A1C97-0D74-4BDA-A93A-5D7BF57BF6DC}" destId="{C6EB8FAC-D4FF-4474-BAE4-EE2EE9C89FF4}" srcOrd="1" destOrd="0" presId="urn:microsoft.com/office/officeart/2016/7/layout/LinearArrowProcessNumbered"/>
    <dgm:cxn modelId="{006840F5-B97C-4AE1-A87A-1D4C36A1CA62}" type="presParOf" srcId="{C6EB8FAC-D4FF-4474-BAE4-EE2EE9C89FF4}" destId="{93C66B60-A299-49A9-99FD-A9D3094A7AFC}" srcOrd="0" destOrd="0" presId="urn:microsoft.com/office/officeart/2016/7/layout/LinearArrowProcessNumbered"/>
    <dgm:cxn modelId="{7B29C6D4-4D5B-472B-8FEA-30837C352BA9}" type="presParOf" srcId="{C6EB8FAC-D4FF-4474-BAE4-EE2EE9C89FF4}" destId="{7372C011-141F-4334-95B1-41B1EE513BD5}" srcOrd="1" destOrd="0" presId="urn:microsoft.com/office/officeart/2016/7/layout/LinearArrowProcessNumbered"/>
    <dgm:cxn modelId="{89FB6885-1B7D-4AB1-A785-52E15FD3C2A1}" type="presParOf" srcId="{C6EB8FAC-D4FF-4474-BAE4-EE2EE9C89FF4}" destId="{A9D00184-4F4F-45F3-94B4-37EA1B7FF5B3}" srcOrd="2" destOrd="0" presId="urn:microsoft.com/office/officeart/2016/7/layout/LinearArrowProcessNumbered"/>
    <dgm:cxn modelId="{92F4AFCD-79AF-4EA5-AC65-64BE82D49EA9}" type="presParOf" srcId="{C6EB8FAC-D4FF-4474-BAE4-EE2EE9C89FF4}" destId="{C3B7D4F6-DEF2-4F9F-A372-B364634505B2}" srcOrd="3" destOrd="0" presId="urn:microsoft.com/office/officeart/2016/7/layout/LinearArrowProcessNumbered"/>
    <dgm:cxn modelId="{00E8B17B-C890-412A-A42C-3884FB173DB4}" type="presParOf" srcId="{995A1C97-0D74-4BDA-A93A-5D7BF57BF6DC}" destId="{05C0D3AE-532A-4E4B-8877-47E5A3772918}" srcOrd="2" destOrd="0" presId="urn:microsoft.com/office/officeart/2016/7/layout/LinearArrowProcessNumbered"/>
    <dgm:cxn modelId="{603E0B0F-D007-438B-98CB-B978BFD8774D}" type="presParOf" srcId="{2D097A35-B6CF-474E-A3F3-5DC7030E117A}" destId="{D5B639D9-0903-4431-8CCF-36B9834D8865}" srcOrd="3" destOrd="0" presId="urn:microsoft.com/office/officeart/2016/7/layout/LinearArrowProcessNumbered"/>
    <dgm:cxn modelId="{1D72F91C-B14E-456D-9D04-900AC446FA33}" type="presParOf" srcId="{2D097A35-B6CF-474E-A3F3-5DC7030E117A}" destId="{A859BD3D-1CB6-43B4-9676-18EB48DA6CEE}" srcOrd="4" destOrd="0" presId="urn:microsoft.com/office/officeart/2016/7/layout/LinearArrowProcessNumbered"/>
    <dgm:cxn modelId="{E5E51281-DC31-4E28-A99A-CE11A4D4B77B}" type="presParOf" srcId="{A859BD3D-1CB6-43B4-9676-18EB48DA6CEE}" destId="{9488C3B3-A5D5-4A23-A889-5676E526AF3A}" srcOrd="0" destOrd="0" presId="urn:microsoft.com/office/officeart/2016/7/layout/LinearArrowProcessNumbered"/>
    <dgm:cxn modelId="{94F65F6F-FDF8-4674-B7FA-A57B9DEF57B5}" type="presParOf" srcId="{A859BD3D-1CB6-43B4-9676-18EB48DA6CEE}" destId="{3BF54BEB-371D-4A6D-ABAF-BE23221AAEB1}" srcOrd="1" destOrd="0" presId="urn:microsoft.com/office/officeart/2016/7/layout/LinearArrowProcessNumbered"/>
    <dgm:cxn modelId="{FD835214-B8A0-401F-BB6E-B9943BF3B34D}" type="presParOf" srcId="{3BF54BEB-371D-4A6D-ABAF-BE23221AAEB1}" destId="{8E936ABB-81FA-4519-97F4-2ABA857965A2}" srcOrd="0" destOrd="0" presId="urn:microsoft.com/office/officeart/2016/7/layout/LinearArrowProcessNumbered"/>
    <dgm:cxn modelId="{59FAE904-DADF-4716-B83F-A6B9C545C132}" type="presParOf" srcId="{3BF54BEB-371D-4A6D-ABAF-BE23221AAEB1}" destId="{EA0C0395-1580-4429-BF32-17B5B9C4857B}" srcOrd="1" destOrd="0" presId="urn:microsoft.com/office/officeart/2016/7/layout/LinearArrowProcessNumbered"/>
    <dgm:cxn modelId="{AE1E2758-BCDC-4D85-A72F-5F61CC4A4A84}" type="presParOf" srcId="{3BF54BEB-371D-4A6D-ABAF-BE23221AAEB1}" destId="{B7A39953-5050-40D9-9A35-C1A82F4EB495}" srcOrd="2" destOrd="0" presId="urn:microsoft.com/office/officeart/2016/7/layout/LinearArrowProcessNumbered"/>
    <dgm:cxn modelId="{55C25D82-2618-4B96-AF24-F12A02421172}" type="presParOf" srcId="{3BF54BEB-371D-4A6D-ABAF-BE23221AAEB1}" destId="{E1182B58-770E-4A03-906F-BF4EA07C7FD0}" srcOrd="3" destOrd="0" presId="urn:microsoft.com/office/officeart/2016/7/layout/LinearArrowProcessNumbered"/>
    <dgm:cxn modelId="{0233309D-AE33-423E-A83C-A4010604A9CA}" type="presParOf" srcId="{A859BD3D-1CB6-43B4-9676-18EB48DA6CEE}" destId="{6F52AC92-8DED-4659-8547-5360DDF82F52}" srcOrd="2" destOrd="0" presId="urn:microsoft.com/office/officeart/2016/7/layout/LinearArrowProcessNumbered"/>
    <dgm:cxn modelId="{B646C3CD-1CE9-4A7E-8577-A572CE7260E4}" type="presParOf" srcId="{2D097A35-B6CF-474E-A3F3-5DC7030E117A}" destId="{D6B17B03-99E7-4F79-92F4-F2A0F16045D0}" srcOrd="5" destOrd="0" presId="urn:microsoft.com/office/officeart/2016/7/layout/LinearArrowProcessNumbered"/>
    <dgm:cxn modelId="{8B0D0D05-0333-4D7B-8656-E5866B5E60F3}" type="presParOf" srcId="{2D097A35-B6CF-474E-A3F3-5DC7030E117A}" destId="{5A151EE7-3F19-40C7-AD7F-342EB55D89EF}" srcOrd="6" destOrd="0" presId="urn:microsoft.com/office/officeart/2016/7/layout/LinearArrowProcessNumbered"/>
    <dgm:cxn modelId="{640DBB3F-12F5-41BA-8FBA-0BEF0C6CE77B}" type="presParOf" srcId="{5A151EE7-3F19-40C7-AD7F-342EB55D89EF}" destId="{39CD9B05-9BBE-4A44-ACF2-73938DBE04BA}" srcOrd="0" destOrd="0" presId="urn:microsoft.com/office/officeart/2016/7/layout/LinearArrowProcessNumbered"/>
    <dgm:cxn modelId="{5BC28050-E79B-4E66-BEDB-C26EC16C35BF}" type="presParOf" srcId="{5A151EE7-3F19-40C7-AD7F-342EB55D89EF}" destId="{FD5ABBA9-88D7-423F-8B54-ECAA9E075E99}" srcOrd="1" destOrd="0" presId="urn:microsoft.com/office/officeart/2016/7/layout/LinearArrowProcessNumbered"/>
    <dgm:cxn modelId="{6DB4A5E0-3A80-4482-B02A-0D76B2121222}" type="presParOf" srcId="{FD5ABBA9-88D7-423F-8B54-ECAA9E075E99}" destId="{13BEBC09-CC70-4343-A797-3B7CBB8C12D6}" srcOrd="0" destOrd="0" presId="urn:microsoft.com/office/officeart/2016/7/layout/LinearArrowProcessNumbered"/>
    <dgm:cxn modelId="{173040BB-4D6A-46B0-A8CD-AC2D6FFC2447}" type="presParOf" srcId="{FD5ABBA9-88D7-423F-8B54-ECAA9E075E99}" destId="{0ACDC05B-EC18-494D-A754-F366BD0BBEF3}" srcOrd="1" destOrd="0" presId="urn:microsoft.com/office/officeart/2016/7/layout/LinearArrowProcessNumbered"/>
    <dgm:cxn modelId="{B037504B-6C02-4174-BAA3-0F514F50D499}" type="presParOf" srcId="{FD5ABBA9-88D7-423F-8B54-ECAA9E075E99}" destId="{A0C581A8-179F-461F-8D09-1915BF39A3D6}" srcOrd="2" destOrd="0" presId="urn:microsoft.com/office/officeart/2016/7/layout/LinearArrowProcessNumbered"/>
    <dgm:cxn modelId="{4661FA2E-2767-48A1-A91B-87734180DF3E}" type="presParOf" srcId="{FD5ABBA9-88D7-423F-8B54-ECAA9E075E99}" destId="{D13BA800-194B-4BB9-8E8C-E9D918C7F538}" srcOrd="3" destOrd="0" presId="urn:microsoft.com/office/officeart/2016/7/layout/LinearArrowProcessNumbered"/>
    <dgm:cxn modelId="{E0EA9BFB-AFB5-495E-B337-8F780604E2D6}" type="presParOf" srcId="{5A151EE7-3F19-40C7-AD7F-342EB55D89EF}" destId="{EB83FF1D-D89A-45A5-BACA-DFA2B6FF842E}" srcOrd="2" destOrd="0" presId="urn:microsoft.com/office/officeart/2016/7/layout/LinearArrowProcessNumbered"/>
    <dgm:cxn modelId="{716611F6-2E19-4189-98EE-76C3F085FE5F}" type="presParOf" srcId="{2D097A35-B6CF-474E-A3F3-5DC7030E117A}" destId="{CFC7004E-ED3E-4AD1-BE15-558939E038ED}" srcOrd="7" destOrd="0" presId="urn:microsoft.com/office/officeart/2016/7/layout/LinearArrowProcessNumbered"/>
    <dgm:cxn modelId="{1062BECC-DCD4-418E-ACA8-33DEEAA7E7BF}" type="presParOf" srcId="{2D097A35-B6CF-474E-A3F3-5DC7030E117A}" destId="{685D17DA-77EE-42A5-B497-CFBACFA31C00}" srcOrd="8" destOrd="0" presId="urn:microsoft.com/office/officeart/2016/7/layout/LinearArrowProcessNumbered"/>
    <dgm:cxn modelId="{C9177080-9BD9-4B55-8478-844911DB6B57}" type="presParOf" srcId="{685D17DA-77EE-42A5-B497-CFBACFA31C00}" destId="{DF65510A-8AB0-4223-80B6-03C84225137E}" srcOrd="0" destOrd="0" presId="urn:microsoft.com/office/officeart/2016/7/layout/LinearArrowProcessNumbered"/>
    <dgm:cxn modelId="{16D17969-6BB0-4C55-86A8-EACF1A2FF8AD}" type="presParOf" srcId="{685D17DA-77EE-42A5-B497-CFBACFA31C00}" destId="{2022C39E-BB78-4FA8-9B5F-F5E1EF4CA238}" srcOrd="1" destOrd="0" presId="urn:microsoft.com/office/officeart/2016/7/layout/LinearArrowProcessNumbered"/>
    <dgm:cxn modelId="{71D3C186-93D9-4392-82A3-D71719DEE852}" type="presParOf" srcId="{2022C39E-BB78-4FA8-9B5F-F5E1EF4CA238}" destId="{07C7EBDD-E1D8-4553-846B-5955751B0A60}" srcOrd="0" destOrd="0" presId="urn:microsoft.com/office/officeart/2016/7/layout/LinearArrowProcessNumbered"/>
    <dgm:cxn modelId="{21243770-1950-4FCD-8889-2FE402B0216E}" type="presParOf" srcId="{2022C39E-BB78-4FA8-9B5F-F5E1EF4CA238}" destId="{6A81871B-197A-4827-A142-F424C24CB66D}" srcOrd="1" destOrd="0" presId="urn:microsoft.com/office/officeart/2016/7/layout/LinearArrowProcessNumbered"/>
    <dgm:cxn modelId="{7F3A1B2A-D924-448B-9159-F2F8CA7252AE}" type="presParOf" srcId="{2022C39E-BB78-4FA8-9B5F-F5E1EF4CA238}" destId="{75377B2E-8F00-44E3-99DB-9E0D23908795}" srcOrd="2" destOrd="0" presId="urn:microsoft.com/office/officeart/2016/7/layout/LinearArrowProcessNumbered"/>
    <dgm:cxn modelId="{F91A7325-A34B-4832-ADCC-16498493070F}" type="presParOf" srcId="{2022C39E-BB78-4FA8-9B5F-F5E1EF4CA238}" destId="{30608389-4A1E-47DD-99E9-C836D3966B16}" srcOrd="3" destOrd="0" presId="urn:microsoft.com/office/officeart/2016/7/layout/LinearArrowProcessNumbered"/>
    <dgm:cxn modelId="{9C144153-EF91-4688-9109-532D753A574B}" type="presParOf" srcId="{685D17DA-77EE-42A5-B497-CFBACFA31C00}" destId="{2F84BB3C-5DAE-4BCF-B218-63A11F82B8BE}" srcOrd="2" destOrd="0" presId="urn:microsoft.com/office/officeart/2016/7/layout/LinearArrowProcessNumbered"/>
    <dgm:cxn modelId="{7DB55C6B-E85E-4989-B565-854205AD22FE}" type="presParOf" srcId="{2D097A35-B6CF-474E-A3F3-5DC7030E117A}" destId="{82ABD8E5-6266-478E-922F-F190C787F833}" srcOrd="9" destOrd="0" presId="urn:microsoft.com/office/officeart/2016/7/layout/LinearArrowProcessNumbered"/>
    <dgm:cxn modelId="{0110EEBD-0292-45E7-A824-D393C62C7C0D}" type="presParOf" srcId="{2D097A35-B6CF-474E-A3F3-5DC7030E117A}" destId="{420EF7AE-E380-41C5-9FDB-2578D79C6635}" srcOrd="10" destOrd="0" presId="urn:microsoft.com/office/officeart/2016/7/layout/LinearArrowProcessNumbered"/>
    <dgm:cxn modelId="{1C47BA8F-7819-486B-943D-F52F6E9C4F8E}" type="presParOf" srcId="{420EF7AE-E380-41C5-9FDB-2578D79C6635}" destId="{7A7B7B7B-510E-4A1B-B63C-D6A562BB2C26}" srcOrd="0" destOrd="0" presId="urn:microsoft.com/office/officeart/2016/7/layout/LinearArrowProcessNumbered"/>
    <dgm:cxn modelId="{16ED2FD9-DE01-4124-960D-BF1EF28A4657}" type="presParOf" srcId="{420EF7AE-E380-41C5-9FDB-2578D79C6635}" destId="{4078AD77-8786-4B3A-B9B0-5262F90B37B8}" srcOrd="1" destOrd="0" presId="urn:microsoft.com/office/officeart/2016/7/layout/LinearArrowProcessNumbered"/>
    <dgm:cxn modelId="{28356272-E1B4-4A41-A2E9-17CABF2C8FAC}" type="presParOf" srcId="{4078AD77-8786-4B3A-B9B0-5262F90B37B8}" destId="{78299233-0F50-438A-807D-9267C4725B9B}" srcOrd="0" destOrd="0" presId="urn:microsoft.com/office/officeart/2016/7/layout/LinearArrowProcessNumbered"/>
    <dgm:cxn modelId="{C7F7A38C-5D5A-4596-A3FB-0FB23ABCBC92}" type="presParOf" srcId="{4078AD77-8786-4B3A-B9B0-5262F90B37B8}" destId="{C03BDF9F-2E16-4F19-BB03-98646B8A3B41}" srcOrd="1" destOrd="0" presId="urn:microsoft.com/office/officeart/2016/7/layout/LinearArrowProcessNumbered"/>
    <dgm:cxn modelId="{3EE6F60D-702D-402E-BADD-63B1E61EE2B5}" type="presParOf" srcId="{4078AD77-8786-4B3A-B9B0-5262F90B37B8}" destId="{8A9B7155-7F3C-4888-8227-F28C17073124}" srcOrd="2" destOrd="0" presId="urn:microsoft.com/office/officeart/2016/7/layout/LinearArrowProcessNumbered"/>
    <dgm:cxn modelId="{78E1C823-C926-4660-B28A-01EA84106317}" type="presParOf" srcId="{4078AD77-8786-4B3A-B9B0-5262F90B37B8}" destId="{2E8159DC-74C0-4D0E-88F9-C29C40CA80CF}" srcOrd="3" destOrd="0" presId="urn:microsoft.com/office/officeart/2016/7/layout/LinearArrowProcessNumbered"/>
    <dgm:cxn modelId="{DFA568CE-08A4-4B04-B22C-ED9C738E6DB6}" type="presParOf" srcId="{420EF7AE-E380-41C5-9FDB-2578D79C6635}" destId="{7C62F128-C946-4C21-BB49-5EC582C7D8A1}" srcOrd="2" destOrd="0" presId="urn:microsoft.com/office/officeart/2016/7/layout/LinearArrow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686AA5C-C274-4024-BB69-44DE5104D0A7}" type="doc">
      <dgm:prSet loTypeId="urn:microsoft.com/office/officeart/2005/8/layout/vList5" loCatId="list" qsTypeId="urn:microsoft.com/office/officeart/2005/8/quickstyle/simple1" qsCatId="simple" csTypeId="urn:microsoft.com/office/officeart/2005/8/colors/accent6_2" csCatId="accent6" phldr="1"/>
      <dgm:spPr/>
      <dgm:t>
        <a:bodyPr/>
        <a:lstStyle/>
        <a:p>
          <a:endParaRPr lang="en-BE"/>
        </a:p>
      </dgm:t>
    </dgm:pt>
    <dgm:pt modelId="{B9F56E81-96EB-4B60-89C4-300B9E9A28AF}">
      <dgm:prSet custT="1"/>
      <dgm:spPr/>
      <dgm:t>
        <a:bodyPr/>
        <a:lstStyle/>
        <a:p>
          <a:r>
            <a:rPr lang="en-GB" sz="2400" b="1" dirty="0"/>
            <a:t>Ο εξελισσόμενος ρόλος του εκπαιδευτικού</a:t>
          </a:r>
          <a:endParaRPr lang="en-BE" sz="2400" dirty="0"/>
        </a:p>
      </dgm:t>
    </dgm:pt>
    <dgm:pt modelId="{5A5FC7BA-3423-407F-B709-05550D4E5B18}" type="parTrans" cxnId="{6D292747-67E9-4EAD-8C22-8D23A72B33D3}">
      <dgm:prSet/>
      <dgm:spPr/>
      <dgm:t>
        <a:bodyPr/>
        <a:lstStyle/>
        <a:p>
          <a:endParaRPr lang="en-BE"/>
        </a:p>
      </dgm:t>
    </dgm:pt>
    <dgm:pt modelId="{208C67CF-2769-403E-ACCD-655B0E68B0BC}" type="sibTrans" cxnId="{6D292747-67E9-4EAD-8C22-8D23A72B33D3}">
      <dgm:prSet/>
      <dgm:spPr/>
      <dgm:t>
        <a:bodyPr/>
        <a:lstStyle/>
        <a:p>
          <a:endParaRPr lang="en-BE"/>
        </a:p>
      </dgm:t>
    </dgm:pt>
    <dgm:pt modelId="{F1B56573-CCB4-4A2D-9B1A-F79B1276D8E9}">
      <dgm:prSet/>
      <dgm:spPr/>
      <dgm:t>
        <a:bodyPr/>
        <a:lstStyle/>
        <a:p>
          <a:r>
            <a:rPr lang="en-GB" b="1"/>
            <a:t>Από την παράδοση στην ενδυνάμωση: </a:t>
          </a:r>
          <a:r>
            <a:rPr lang="en-GB"/>
            <a:t>Μεταφορά της εστίασης του εκπαιδευτικού από την παράδοση του περιεχομένου στην ενδυνάμωση των μαθητών να ασχοληθούν ενεργά με το υλικό και μεταξύ τους.</a:t>
          </a:r>
          <a:endParaRPr lang="en-BE"/>
        </a:p>
      </dgm:t>
    </dgm:pt>
    <dgm:pt modelId="{E6B48165-04CC-456D-BBB0-4BFCD8D1CD73}" type="parTrans" cxnId="{ACEDBC0A-9492-487E-A8EC-1954F79521F7}">
      <dgm:prSet/>
      <dgm:spPr/>
      <dgm:t>
        <a:bodyPr/>
        <a:lstStyle/>
        <a:p>
          <a:endParaRPr lang="en-BE"/>
        </a:p>
      </dgm:t>
    </dgm:pt>
    <dgm:pt modelId="{0ACE40CA-99D6-4EE5-9848-9401D394035D}" type="sibTrans" cxnId="{ACEDBC0A-9492-487E-A8EC-1954F79521F7}">
      <dgm:prSet/>
      <dgm:spPr/>
      <dgm:t>
        <a:bodyPr/>
        <a:lstStyle/>
        <a:p>
          <a:endParaRPr lang="en-BE"/>
        </a:p>
      </dgm:t>
    </dgm:pt>
    <dgm:pt modelId="{A8926AF4-FEA1-4C0E-9630-0E944ACA9845}">
      <dgm:prSet/>
      <dgm:spPr/>
      <dgm:t>
        <a:bodyPr/>
        <a:lstStyle/>
        <a:p>
          <a:r>
            <a:rPr lang="en-GB" b="1"/>
            <a:t>Καθοδήγηση πάνω από τη σκηνοθεσία: </a:t>
          </a:r>
          <a:r>
            <a:rPr lang="en-GB"/>
            <a:t>Μετατόπιση από την καθοδήγηση των δραστηριοτήτων στην καθοδήγηση των μαθητών καθώς πλοηγούνται μέσα από συνεργατικές διαδικασίες, ενθαρρύνοντας την εξερεύνηση και την ανακάλυψη.</a:t>
          </a:r>
          <a:endParaRPr lang="en-BE"/>
        </a:p>
      </dgm:t>
    </dgm:pt>
    <dgm:pt modelId="{8936EE34-49D2-453B-8394-034381C0C279}" type="parTrans" cxnId="{1F272152-F8D8-43BC-8AD1-301EDB2C7B23}">
      <dgm:prSet/>
      <dgm:spPr/>
      <dgm:t>
        <a:bodyPr/>
        <a:lstStyle/>
        <a:p>
          <a:endParaRPr lang="en-BE"/>
        </a:p>
      </dgm:t>
    </dgm:pt>
    <dgm:pt modelId="{A21FCDED-B06E-47A6-8AE8-F7B6598627F2}" type="sibTrans" cxnId="{1F272152-F8D8-43BC-8AD1-301EDB2C7B23}">
      <dgm:prSet/>
      <dgm:spPr/>
      <dgm:t>
        <a:bodyPr/>
        <a:lstStyle/>
        <a:p>
          <a:endParaRPr lang="en-BE"/>
        </a:p>
      </dgm:t>
    </dgm:pt>
    <dgm:pt modelId="{5DB5ACBE-8A14-456C-AD70-7AF4DEF2F8AD}">
      <dgm:prSet custT="1"/>
      <dgm:spPr/>
      <dgm:t>
        <a:bodyPr/>
        <a:lstStyle/>
        <a:p>
          <a:r>
            <a:rPr lang="en-GB" sz="2400" b="1" dirty="0"/>
            <a:t>Αξιοποίηση ψηφιακών εργαλείων για ενισχυμένη διευκόλυνση</a:t>
          </a:r>
          <a:endParaRPr lang="en-BE" sz="2400" dirty="0"/>
        </a:p>
      </dgm:t>
    </dgm:pt>
    <dgm:pt modelId="{C76E2728-AA41-4278-81F0-72F134407535}" type="parTrans" cxnId="{C77CDFB9-B668-474E-9966-820626B1771C}">
      <dgm:prSet/>
      <dgm:spPr/>
      <dgm:t>
        <a:bodyPr/>
        <a:lstStyle/>
        <a:p>
          <a:endParaRPr lang="en-BE"/>
        </a:p>
      </dgm:t>
    </dgm:pt>
    <dgm:pt modelId="{06C2A9EB-9B41-4035-A4C9-73C9B9ACB498}" type="sibTrans" cxnId="{C77CDFB9-B668-474E-9966-820626B1771C}">
      <dgm:prSet/>
      <dgm:spPr/>
      <dgm:t>
        <a:bodyPr/>
        <a:lstStyle/>
        <a:p>
          <a:endParaRPr lang="en-BE"/>
        </a:p>
      </dgm:t>
    </dgm:pt>
    <dgm:pt modelId="{060E1574-A796-4E58-9BD8-724D89DE45FF}">
      <dgm:prSet/>
      <dgm:spPr/>
      <dgm:t>
        <a:bodyPr/>
        <a:lstStyle/>
        <a:p>
          <a:r>
            <a:rPr lang="en-GB" b="1"/>
            <a:t>Διαδραστικές πλατφόρμες: </a:t>
          </a:r>
          <a:r>
            <a:rPr lang="en-GB"/>
            <a:t>Εισαγωγή διαδραστικών ψηφιακών πλατφορμών που επιτρέπουν τη συνεργασία και την επικοινωνία μεταξύ των μαθητών σε πραγματικό χρόνο, καταρρίπτοντας τα εμπόδια στη συμμετοχή.</a:t>
          </a:r>
          <a:endParaRPr lang="en-BE"/>
        </a:p>
      </dgm:t>
    </dgm:pt>
    <dgm:pt modelId="{E6039E4B-67EE-4113-A790-951D3A9BEAC1}" type="parTrans" cxnId="{C957B048-A69A-41E3-9EA0-194ED8B03DBC}">
      <dgm:prSet/>
      <dgm:spPr/>
      <dgm:t>
        <a:bodyPr/>
        <a:lstStyle/>
        <a:p>
          <a:endParaRPr lang="en-BE"/>
        </a:p>
      </dgm:t>
    </dgm:pt>
    <dgm:pt modelId="{2C673C41-D0A1-4C31-A633-C10EAB78C203}" type="sibTrans" cxnId="{C957B048-A69A-41E3-9EA0-194ED8B03DBC}">
      <dgm:prSet/>
      <dgm:spPr/>
      <dgm:t>
        <a:bodyPr/>
        <a:lstStyle/>
        <a:p>
          <a:endParaRPr lang="en-BE"/>
        </a:p>
      </dgm:t>
    </dgm:pt>
    <dgm:pt modelId="{03238A0D-6940-4E64-98C1-D745BCE62E8F}">
      <dgm:prSet/>
      <dgm:spPr/>
      <dgm:t>
        <a:bodyPr/>
        <a:lstStyle/>
        <a:p>
          <a:r>
            <a:rPr lang="en-GB" b="1"/>
            <a:t>Ανάλυση για διορατικότητα: </a:t>
          </a:r>
          <a:r>
            <a:rPr lang="en-GB"/>
            <a:t>Χρησιμοποιήστε εργαλεία ανάλυσης για να αποκτήσετε γνώσεις σχετικά με τα μοτίβα εμπλοκής και συνεργασίας των μαθητών, επιτρέποντας στοχευμένη υποστήριξη όπου χρειάζεται.</a:t>
          </a:r>
          <a:endParaRPr lang="en-BE"/>
        </a:p>
      </dgm:t>
    </dgm:pt>
    <dgm:pt modelId="{7CFF9559-DC4F-4C54-8ACC-9419028EC376}" type="parTrans" cxnId="{BB6E71A5-B3D7-4439-A262-9A3120888A87}">
      <dgm:prSet/>
      <dgm:spPr/>
      <dgm:t>
        <a:bodyPr/>
        <a:lstStyle/>
        <a:p>
          <a:endParaRPr lang="en-BE"/>
        </a:p>
      </dgm:t>
    </dgm:pt>
    <dgm:pt modelId="{CD769CFE-DF50-4987-9B15-8BF090853D43}" type="sibTrans" cxnId="{BB6E71A5-B3D7-4439-A262-9A3120888A87}">
      <dgm:prSet/>
      <dgm:spPr/>
      <dgm:t>
        <a:bodyPr/>
        <a:lstStyle/>
        <a:p>
          <a:endParaRPr lang="en-BE"/>
        </a:p>
      </dgm:t>
    </dgm:pt>
    <dgm:pt modelId="{A54614BE-ED48-4CA5-8F8F-4C034DF99276}">
      <dgm:prSet custT="1"/>
      <dgm:spPr/>
      <dgm:t>
        <a:bodyPr/>
        <a:lstStyle/>
        <a:p>
          <a:r>
            <a:rPr lang="en-GB" sz="2400" b="1" dirty="0"/>
            <a:t>Στρατηγικές για τη διευκόλυνση αλληλεπιδράσεων χωρίς αποκλεισμούς</a:t>
          </a:r>
          <a:endParaRPr lang="en-BE" sz="2400" dirty="0"/>
        </a:p>
      </dgm:t>
    </dgm:pt>
    <dgm:pt modelId="{471DC327-AF31-4FB9-B32C-B38417D92575}" type="parTrans" cxnId="{35313BF4-E85B-438B-BC77-2BE48EB73E82}">
      <dgm:prSet/>
      <dgm:spPr/>
      <dgm:t>
        <a:bodyPr/>
        <a:lstStyle/>
        <a:p>
          <a:endParaRPr lang="en-BE"/>
        </a:p>
      </dgm:t>
    </dgm:pt>
    <dgm:pt modelId="{1E46665E-6F8D-44D2-AC5F-2F1BEFEBCC34}" type="sibTrans" cxnId="{35313BF4-E85B-438B-BC77-2BE48EB73E82}">
      <dgm:prSet/>
      <dgm:spPr/>
      <dgm:t>
        <a:bodyPr/>
        <a:lstStyle/>
        <a:p>
          <a:endParaRPr lang="en-BE"/>
        </a:p>
      </dgm:t>
    </dgm:pt>
    <dgm:pt modelId="{17DB8C1B-3B4E-4CAC-9FA8-5374D266A2D8}">
      <dgm:prSet/>
      <dgm:spPr/>
      <dgm:t>
        <a:bodyPr/>
        <a:lstStyle/>
        <a:p>
          <a:r>
            <a:rPr lang="en-GB" b="1"/>
            <a:t>Ισότιμη πρόσβαση στην τεχνολογία: </a:t>
          </a:r>
          <a:r>
            <a:rPr lang="en-GB"/>
            <a:t>Εξασφαλίστε ότι όλοι οι μαθητές έχουν ίση πρόσβαση στα ψηφιακά εργαλεία που απαιτούνται για τη συνεργασία, λαμβάνοντας υπόψη τα διαφορετικά επίπεδα τεχνολογικού αλφαβητισμού και πρόσβασης.</a:t>
          </a:r>
          <a:endParaRPr lang="en-BE"/>
        </a:p>
      </dgm:t>
    </dgm:pt>
    <dgm:pt modelId="{EFCA414C-33BB-47DF-9BBC-6C2C80D4D524}" type="parTrans" cxnId="{9C92D288-8AEB-4B7F-B5F7-2446F0393AC4}">
      <dgm:prSet/>
      <dgm:spPr/>
      <dgm:t>
        <a:bodyPr/>
        <a:lstStyle/>
        <a:p>
          <a:endParaRPr lang="en-BE"/>
        </a:p>
      </dgm:t>
    </dgm:pt>
    <dgm:pt modelId="{88DB5B30-B20D-4C9C-ADAE-535D22E96003}" type="sibTrans" cxnId="{9C92D288-8AEB-4B7F-B5F7-2446F0393AC4}">
      <dgm:prSet/>
      <dgm:spPr/>
      <dgm:t>
        <a:bodyPr/>
        <a:lstStyle/>
        <a:p>
          <a:endParaRPr lang="en-BE"/>
        </a:p>
      </dgm:t>
    </dgm:pt>
    <dgm:pt modelId="{C676B406-7226-452D-B213-F7097D2BC08E}">
      <dgm:prSet/>
      <dgm:spPr/>
      <dgm:t>
        <a:bodyPr/>
        <a:lstStyle/>
        <a:p>
          <a:r>
            <a:rPr lang="en-GB" b="1"/>
            <a:t>Πολιτιστική ευαισθησία στη χρήση της τεχνολογίας: </a:t>
          </a:r>
          <a:r>
            <a:rPr lang="en-GB"/>
            <a:t>Αναγνωρίζουν τις πολιτισμικές αποχρώσεις στην επικοινωνία και τη συνεργασία, επιλέγοντας και χρησιμοποιώντας ψηφιακά εργαλεία που σέβονται αυτές τις διαφορές.</a:t>
          </a:r>
          <a:endParaRPr lang="en-BE"/>
        </a:p>
      </dgm:t>
    </dgm:pt>
    <dgm:pt modelId="{E95DF310-B56C-4937-A905-6B6949BDD880}" type="parTrans" cxnId="{8F73C6B4-0AD5-4A74-9B59-3D2F5E323856}">
      <dgm:prSet/>
      <dgm:spPr/>
      <dgm:t>
        <a:bodyPr/>
        <a:lstStyle/>
        <a:p>
          <a:endParaRPr lang="en-BE"/>
        </a:p>
      </dgm:t>
    </dgm:pt>
    <dgm:pt modelId="{BB85A8B9-5FF6-463D-9199-C3E0350284E3}" type="sibTrans" cxnId="{8F73C6B4-0AD5-4A74-9B59-3D2F5E323856}">
      <dgm:prSet/>
      <dgm:spPr/>
      <dgm:t>
        <a:bodyPr/>
        <a:lstStyle/>
        <a:p>
          <a:endParaRPr lang="en-BE"/>
        </a:p>
      </dgm:t>
    </dgm:pt>
    <dgm:pt modelId="{13F74F3A-7789-4D9D-9487-E1427D4D8ABF}">
      <dgm:prSet custT="1"/>
      <dgm:spPr/>
      <dgm:t>
        <a:bodyPr/>
        <a:lstStyle/>
        <a:p>
          <a:r>
            <a:rPr lang="en-GB" sz="2400" b="1" dirty="0"/>
            <a:t>Ανάπτυξη τεχνικών διευκόλυνσης</a:t>
          </a:r>
          <a:endParaRPr lang="en-BE" sz="2400" dirty="0"/>
        </a:p>
      </dgm:t>
    </dgm:pt>
    <dgm:pt modelId="{4A15AE89-150C-458D-A358-9A9C76638102}" type="parTrans" cxnId="{E1EE83DB-427A-4D6C-87E0-C9C02EC3AFBB}">
      <dgm:prSet/>
      <dgm:spPr/>
      <dgm:t>
        <a:bodyPr/>
        <a:lstStyle/>
        <a:p>
          <a:endParaRPr lang="en-BE"/>
        </a:p>
      </dgm:t>
    </dgm:pt>
    <dgm:pt modelId="{6B3D061B-6B4D-4297-8E41-6D81674EA86C}" type="sibTrans" cxnId="{E1EE83DB-427A-4D6C-87E0-C9C02EC3AFBB}">
      <dgm:prSet/>
      <dgm:spPr/>
      <dgm:t>
        <a:bodyPr/>
        <a:lstStyle/>
        <a:p>
          <a:endParaRPr lang="en-BE"/>
        </a:p>
      </dgm:t>
    </dgm:pt>
    <dgm:pt modelId="{F32D76C2-6600-4AE7-A864-6B798CAB73D8}">
      <dgm:prSet/>
      <dgm:spPr/>
      <dgm:t>
        <a:bodyPr/>
        <a:lstStyle/>
        <a:p>
          <a:r>
            <a:rPr lang="en-GB" b="1"/>
            <a:t>Ενεργητική ακρόαση και διαμεσολάβηση: </a:t>
          </a:r>
          <a:r>
            <a:rPr lang="en-GB"/>
            <a:t>Καλλιέργεια δεξιοτήτων ενεργητικής ακρόασης και τεχνικών διαμεσολάβησης για την καθοδήγηση των συζητήσεων και τη διασφάλιση της ακρόασης όλων των φωνών των μαθητών.</a:t>
          </a:r>
          <a:endParaRPr lang="en-BE"/>
        </a:p>
      </dgm:t>
    </dgm:pt>
    <dgm:pt modelId="{B1869758-EC40-45C1-809C-01A87018284C}" type="parTrans" cxnId="{59758DC2-FDFC-42C2-9F99-B843F2252B2D}">
      <dgm:prSet/>
      <dgm:spPr/>
      <dgm:t>
        <a:bodyPr/>
        <a:lstStyle/>
        <a:p>
          <a:endParaRPr lang="en-BE"/>
        </a:p>
      </dgm:t>
    </dgm:pt>
    <dgm:pt modelId="{ACE12DDB-CDBB-41E2-8C0B-0A30845CC2B2}" type="sibTrans" cxnId="{59758DC2-FDFC-42C2-9F99-B843F2252B2D}">
      <dgm:prSet/>
      <dgm:spPr/>
      <dgm:t>
        <a:bodyPr/>
        <a:lstStyle/>
        <a:p>
          <a:endParaRPr lang="en-BE"/>
        </a:p>
      </dgm:t>
    </dgm:pt>
    <dgm:pt modelId="{FAC8493B-5616-4081-B81C-EEDC9CBBD380}">
      <dgm:prSet/>
      <dgm:spPr/>
      <dgm:t>
        <a:bodyPr/>
        <a:lstStyle/>
        <a:p>
          <a:r>
            <a:rPr lang="en-GB" b="1"/>
            <a:t>Ανατροφοδότηση και βελτίωση: </a:t>
          </a:r>
          <a:r>
            <a:rPr lang="en-GB"/>
            <a:t>Δημιουργήστε μηχανισμούς για να παρέχουν οι μαθητές ανατροφοδότηση σχετικά με τη διαδικασία διευκόλυνσης, χρησιμοποιώντας τις πληροφορίες αυτές για τη βελτίωση των τεχνικών και των προσεγγίσεων.</a:t>
          </a:r>
          <a:endParaRPr lang="en-BE"/>
        </a:p>
      </dgm:t>
    </dgm:pt>
    <dgm:pt modelId="{47B488E1-85AE-4A16-B300-7B8948D91293}" type="parTrans" cxnId="{6CEBE6FC-89D5-40C2-97C6-E10F981A4F05}">
      <dgm:prSet/>
      <dgm:spPr/>
      <dgm:t>
        <a:bodyPr/>
        <a:lstStyle/>
        <a:p>
          <a:endParaRPr lang="en-BE"/>
        </a:p>
      </dgm:t>
    </dgm:pt>
    <dgm:pt modelId="{0D99B423-2A6A-4FC9-8EDC-A4FD9D7D48A4}" type="sibTrans" cxnId="{6CEBE6FC-89D5-40C2-97C6-E10F981A4F05}">
      <dgm:prSet/>
      <dgm:spPr/>
      <dgm:t>
        <a:bodyPr/>
        <a:lstStyle/>
        <a:p>
          <a:endParaRPr lang="en-BE"/>
        </a:p>
      </dgm:t>
    </dgm:pt>
    <dgm:pt modelId="{51DEE19C-2B06-4183-A9E3-32429F41585B}">
      <dgm:prSet custT="1"/>
      <dgm:spPr/>
      <dgm:t>
        <a:bodyPr/>
        <a:lstStyle/>
        <a:p>
          <a:r>
            <a:rPr lang="en-GB" sz="2400" b="1" dirty="0"/>
            <a:t>Η διευκόλυνση ως μονοπάτι για βαθύτερη μάθηση</a:t>
          </a:r>
          <a:endParaRPr lang="en-BE" sz="2400" dirty="0"/>
        </a:p>
      </dgm:t>
    </dgm:pt>
    <dgm:pt modelId="{9A3CFD97-E5F8-48FE-A969-51EBC9242B5A}" type="parTrans" cxnId="{DACF46EE-1D83-490A-B24D-9D6ADF5CEB88}">
      <dgm:prSet/>
      <dgm:spPr/>
      <dgm:t>
        <a:bodyPr/>
        <a:lstStyle/>
        <a:p>
          <a:endParaRPr lang="en-BE"/>
        </a:p>
      </dgm:t>
    </dgm:pt>
    <dgm:pt modelId="{AAAC9EE8-AB6A-4AC5-A1F8-6E7F8E9A9825}" type="sibTrans" cxnId="{DACF46EE-1D83-490A-B24D-9D6ADF5CEB88}">
      <dgm:prSet/>
      <dgm:spPr/>
      <dgm:t>
        <a:bodyPr/>
        <a:lstStyle/>
        <a:p>
          <a:endParaRPr lang="en-BE"/>
        </a:p>
      </dgm:t>
    </dgm:pt>
    <dgm:pt modelId="{4B746E6B-DD08-439C-8687-FE6F9A4DA0C4}">
      <dgm:prSet/>
      <dgm:spPr/>
      <dgm:t>
        <a:bodyPr/>
        <a:lstStyle/>
        <a:p>
          <a:r>
            <a:rPr lang="el-GR" dirty="0"/>
            <a:t>Μ</a:t>
          </a:r>
          <a:r>
            <a:rPr lang="en-GB" dirty="0" err="1"/>
            <a:t>έσω</a:t>
          </a:r>
          <a:r>
            <a:rPr lang="en-GB" dirty="0"/>
            <a:t> </a:t>
          </a:r>
          <a:r>
            <a:rPr lang="en-GB" dirty="0" err="1"/>
            <a:t>της</a:t>
          </a:r>
          <a:r>
            <a:rPr lang="en-GB" dirty="0"/>
            <a:t> απ</a:t>
          </a:r>
          <a:r>
            <a:rPr lang="en-GB" dirty="0" err="1"/>
            <a:t>οτελεσμ</a:t>
          </a:r>
          <a:r>
            <a:rPr lang="en-GB" dirty="0"/>
            <a:t>ατικής διευκόλυνσης, οι εκπαιδευτικοί μπορούν να ξεκλειδώσουν βαθύτερα επίπεδα κατανόησης και αλληλεπίδρασης μεταξύ των μαθητών, καθιστώντας τη διαδικασία συνεργασίας εξίσου σημαντική με το ίδιο το περιεχόμενο στο μαθησιακό ταξίδι.</a:t>
          </a:r>
          <a:endParaRPr lang="en-BE" dirty="0"/>
        </a:p>
      </dgm:t>
    </dgm:pt>
    <dgm:pt modelId="{80C0AA1F-258B-43D9-9869-7F581EAE389A}" type="parTrans" cxnId="{00FD0D45-DB3C-4816-AE52-8A698F28D45A}">
      <dgm:prSet/>
      <dgm:spPr/>
      <dgm:t>
        <a:bodyPr/>
        <a:lstStyle/>
        <a:p>
          <a:endParaRPr lang="en-BE"/>
        </a:p>
      </dgm:t>
    </dgm:pt>
    <dgm:pt modelId="{49CFF373-F955-49B3-B15F-D8E5D8A1C3CA}" type="sibTrans" cxnId="{00FD0D45-DB3C-4816-AE52-8A698F28D45A}">
      <dgm:prSet/>
      <dgm:spPr/>
      <dgm:t>
        <a:bodyPr/>
        <a:lstStyle/>
        <a:p>
          <a:endParaRPr lang="en-BE"/>
        </a:p>
      </dgm:t>
    </dgm:pt>
    <dgm:pt modelId="{645EDF19-7FFA-41AC-A348-77AD3599A0E3}" type="pres">
      <dgm:prSet presAssocID="{6686AA5C-C274-4024-BB69-44DE5104D0A7}" presName="Name0" presStyleCnt="0">
        <dgm:presLayoutVars>
          <dgm:dir/>
          <dgm:animLvl val="lvl"/>
          <dgm:resizeHandles val="exact"/>
        </dgm:presLayoutVars>
      </dgm:prSet>
      <dgm:spPr/>
    </dgm:pt>
    <dgm:pt modelId="{2612E5A9-2660-40AC-B38D-A0F739E9CFCD}" type="pres">
      <dgm:prSet presAssocID="{B9F56E81-96EB-4B60-89C4-300B9E9A28AF}" presName="linNode" presStyleCnt="0"/>
      <dgm:spPr/>
    </dgm:pt>
    <dgm:pt modelId="{A54B338F-2836-4107-A76B-7F18E996F595}" type="pres">
      <dgm:prSet presAssocID="{B9F56E81-96EB-4B60-89C4-300B9E9A28AF}" presName="parentText" presStyleLbl="node1" presStyleIdx="0" presStyleCnt="5">
        <dgm:presLayoutVars>
          <dgm:chMax val="1"/>
          <dgm:bulletEnabled val="1"/>
        </dgm:presLayoutVars>
      </dgm:prSet>
      <dgm:spPr/>
    </dgm:pt>
    <dgm:pt modelId="{27613373-037E-4396-998A-7EE0759FA060}" type="pres">
      <dgm:prSet presAssocID="{B9F56E81-96EB-4B60-89C4-300B9E9A28AF}" presName="descendantText" presStyleLbl="alignAccFollowNode1" presStyleIdx="0" presStyleCnt="5">
        <dgm:presLayoutVars>
          <dgm:bulletEnabled val="1"/>
        </dgm:presLayoutVars>
      </dgm:prSet>
      <dgm:spPr/>
    </dgm:pt>
    <dgm:pt modelId="{08D3B663-FB58-47FA-9C0E-7C034AB4CB6B}" type="pres">
      <dgm:prSet presAssocID="{208C67CF-2769-403E-ACCD-655B0E68B0BC}" presName="sp" presStyleCnt="0"/>
      <dgm:spPr/>
    </dgm:pt>
    <dgm:pt modelId="{A01A123C-0A1F-4AD6-85F0-E93B3B89D7F1}" type="pres">
      <dgm:prSet presAssocID="{5DB5ACBE-8A14-456C-AD70-7AF4DEF2F8AD}" presName="linNode" presStyleCnt="0"/>
      <dgm:spPr/>
    </dgm:pt>
    <dgm:pt modelId="{650F15BB-45B1-4787-9AC0-421C294F08E6}" type="pres">
      <dgm:prSet presAssocID="{5DB5ACBE-8A14-456C-AD70-7AF4DEF2F8AD}" presName="parentText" presStyleLbl="node1" presStyleIdx="1" presStyleCnt="5">
        <dgm:presLayoutVars>
          <dgm:chMax val="1"/>
          <dgm:bulletEnabled val="1"/>
        </dgm:presLayoutVars>
      </dgm:prSet>
      <dgm:spPr/>
    </dgm:pt>
    <dgm:pt modelId="{2F4B3331-C925-4567-B02D-9C88DCFEDA4A}" type="pres">
      <dgm:prSet presAssocID="{5DB5ACBE-8A14-456C-AD70-7AF4DEF2F8AD}" presName="descendantText" presStyleLbl="alignAccFollowNode1" presStyleIdx="1" presStyleCnt="5">
        <dgm:presLayoutVars>
          <dgm:bulletEnabled val="1"/>
        </dgm:presLayoutVars>
      </dgm:prSet>
      <dgm:spPr/>
    </dgm:pt>
    <dgm:pt modelId="{08B15A00-F041-42B7-9241-E8DD4318D108}" type="pres">
      <dgm:prSet presAssocID="{06C2A9EB-9B41-4035-A4C9-73C9B9ACB498}" presName="sp" presStyleCnt="0"/>
      <dgm:spPr/>
    </dgm:pt>
    <dgm:pt modelId="{22F5D699-E0BD-4525-BE16-CBF659074091}" type="pres">
      <dgm:prSet presAssocID="{A54614BE-ED48-4CA5-8F8F-4C034DF99276}" presName="linNode" presStyleCnt="0"/>
      <dgm:spPr/>
    </dgm:pt>
    <dgm:pt modelId="{58792607-1CCF-4F60-8CCD-191707D54895}" type="pres">
      <dgm:prSet presAssocID="{A54614BE-ED48-4CA5-8F8F-4C034DF99276}" presName="parentText" presStyleLbl="node1" presStyleIdx="2" presStyleCnt="5">
        <dgm:presLayoutVars>
          <dgm:chMax val="1"/>
          <dgm:bulletEnabled val="1"/>
        </dgm:presLayoutVars>
      </dgm:prSet>
      <dgm:spPr/>
    </dgm:pt>
    <dgm:pt modelId="{A13EE834-876F-4347-8E7E-F929B3AC1C58}" type="pres">
      <dgm:prSet presAssocID="{A54614BE-ED48-4CA5-8F8F-4C034DF99276}" presName="descendantText" presStyleLbl="alignAccFollowNode1" presStyleIdx="2" presStyleCnt="5">
        <dgm:presLayoutVars>
          <dgm:bulletEnabled val="1"/>
        </dgm:presLayoutVars>
      </dgm:prSet>
      <dgm:spPr/>
    </dgm:pt>
    <dgm:pt modelId="{25518F1D-AB26-4B8F-A764-BB8A366E00D4}" type="pres">
      <dgm:prSet presAssocID="{1E46665E-6F8D-44D2-AC5F-2F1BEFEBCC34}" presName="sp" presStyleCnt="0"/>
      <dgm:spPr/>
    </dgm:pt>
    <dgm:pt modelId="{004B9C05-349F-410F-BF71-EFA6F1FCB946}" type="pres">
      <dgm:prSet presAssocID="{13F74F3A-7789-4D9D-9487-E1427D4D8ABF}" presName="linNode" presStyleCnt="0"/>
      <dgm:spPr/>
    </dgm:pt>
    <dgm:pt modelId="{35E66312-DDBC-4540-8B47-DE85F24B16F8}" type="pres">
      <dgm:prSet presAssocID="{13F74F3A-7789-4D9D-9487-E1427D4D8ABF}" presName="parentText" presStyleLbl="node1" presStyleIdx="3" presStyleCnt="5">
        <dgm:presLayoutVars>
          <dgm:chMax val="1"/>
          <dgm:bulletEnabled val="1"/>
        </dgm:presLayoutVars>
      </dgm:prSet>
      <dgm:spPr/>
    </dgm:pt>
    <dgm:pt modelId="{F1580A2D-0C3F-4063-8B5D-6F6CABBD59CB}" type="pres">
      <dgm:prSet presAssocID="{13F74F3A-7789-4D9D-9487-E1427D4D8ABF}" presName="descendantText" presStyleLbl="alignAccFollowNode1" presStyleIdx="3" presStyleCnt="5">
        <dgm:presLayoutVars>
          <dgm:bulletEnabled val="1"/>
        </dgm:presLayoutVars>
      </dgm:prSet>
      <dgm:spPr/>
    </dgm:pt>
    <dgm:pt modelId="{B39212E9-1FC4-4508-8603-F420AB0A41DA}" type="pres">
      <dgm:prSet presAssocID="{6B3D061B-6B4D-4297-8E41-6D81674EA86C}" presName="sp" presStyleCnt="0"/>
      <dgm:spPr/>
    </dgm:pt>
    <dgm:pt modelId="{78815D69-2C8F-4C79-A887-1C5D45DF1022}" type="pres">
      <dgm:prSet presAssocID="{51DEE19C-2B06-4183-A9E3-32429F41585B}" presName="linNode" presStyleCnt="0"/>
      <dgm:spPr/>
    </dgm:pt>
    <dgm:pt modelId="{56C14327-E3E5-4FB7-AFAD-ADBA2EDF1BF4}" type="pres">
      <dgm:prSet presAssocID="{51DEE19C-2B06-4183-A9E3-32429F41585B}" presName="parentText" presStyleLbl="node1" presStyleIdx="4" presStyleCnt="5">
        <dgm:presLayoutVars>
          <dgm:chMax val="1"/>
          <dgm:bulletEnabled val="1"/>
        </dgm:presLayoutVars>
      </dgm:prSet>
      <dgm:spPr/>
    </dgm:pt>
    <dgm:pt modelId="{69EB22CA-ACD7-4A4D-B0A7-D60A3263ACF8}" type="pres">
      <dgm:prSet presAssocID="{51DEE19C-2B06-4183-A9E3-32429F41585B}" presName="descendantText" presStyleLbl="alignAccFollowNode1" presStyleIdx="4" presStyleCnt="5">
        <dgm:presLayoutVars>
          <dgm:bulletEnabled val="1"/>
        </dgm:presLayoutVars>
      </dgm:prSet>
      <dgm:spPr/>
    </dgm:pt>
  </dgm:ptLst>
  <dgm:cxnLst>
    <dgm:cxn modelId="{9C50A409-7F5A-4957-A178-1B6E24ABB7CC}" type="presOf" srcId="{5DB5ACBE-8A14-456C-AD70-7AF4DEF2F8AD}" destId="{650F15BB-45B1-4787-9AC0-421C294F08E6}" srcOrd="0" destOrd="0" presId="urn:microsoft.com/office/officeart/2005/8/layout/vList5"/>
    <dgm:cxn modelId="{ACEDBC0A-9492-487E-A8EC-1954F79521F7}" srcId="{B9F56E81-96EB-4B60-89C4-300B9E9A28AF}" destId="{F1B56573-CCB4-4A2D-9B1A-F79B1276D8E9}" srcOrd="0" destOrd="0" parTransId="{E6B48165-04CC-456D-BBB0-4BFCD8D1CD73}" sibTransId="{0ACE40CA-99D6-4EE5-9848-9401D394035D}"/>
    <dgm:cxn modelId="{5E5CDC18-90C7-450E-A734-5ADA99E3DD6A}" type="presOf" srcId="{F1B56573-CCB4-4A2D-9B1A-F79B1276D8E9}" destId="{27613373-037E-4396-998A-7EE0759FA060}" srcOrd="0" destOrd="0" presId="urn:microsoft.com/office/officeart/2005/8/layout/vList5"/>
    <dgm:cxn modelId="{1F1B7732-87E8-41A6-AE58-C411473EACB5}" type="presOf" srcId="{17DB8C1B-3B4E-4CAC-9FA8-5374D266A2D8}" destId="{A13EE834-876F-4347-8E7E-F929B3AC1C58}" srcOrd="0" destOrd="0" presId="urn:microsoft.com/office/officeart/2005/8/layout/vList5"/>
    <dgm:cxn modelId="{F5B8C13A-36B5-4D19-A6A0-0457A24F6255}" type="presOf" srcId="{A54614BE-ED48-4CA5-8F8F-4C034DF99276}" destId="{58792607-1CCF-4F60-8CCD-191707D54895}" srcOrd="0" destOrd="0" presId="urn:microsoft.com/office/officeart/2005/8/layout/vList5"/>
    <dgm:cxn modelId="{00FD0D45-DB3C-4816-AE52-8A698F28D45A}" srcId="{51DEE19C-2B06-4183-A9E3-32429F41585B}" destId="{4B746E6B-DD08-439C-8687-FE6F9A4DA0C4}" srcOrd="0" destOrd="0" parTransId="{80C0AA1F-258B-43D9-9869-7F581EAE389A}" sibTransId="{49CFF373-F955-49B3-B15F-D8E5D8A1C3CA}"/>
    <dgm:cxn modelId="{6D292747-67E9-4EAD-8C22-8D23A72B33D3}" srcId="{6686AA5C-C274-4024-BB69-44DE5104D0A7}" destId="{B9F56E81-96EB-4B60-89C4-300B9E9A28AF}" srcOrd="0" destOrd="0" parTransId="{5A5FC7BA-3423-407F-B709-05550D4E5B18}" sibTransId="{208C67CF-2769-403E-ACCD-655B0E68B0BC}"/>
    <dgm:cxn modelId="{C957B048-A69A-41E3-9EA0-194ED8B03DBC}" srcId="{5DB5ACBE-8A14-456C-AD70-7AF4DEF2F8AD}" destId="{060E1574-A796-4E58-9BD8-724D89DE45FF}" srcOrd="0" destOrd="0" parTransId="{E6039E4B-67EE-4113-A790-951D3A9BEAC1}" sibTransId="{2C673C41-D0A1-4C31-A633-C10EAB78C203}"/>
    <dgm:cxn modelId="{1F272152-F8D8-43BC-8AD1-301EDB2C7B23}" srcId="{B9F56E81-96EB-4B60-89C4-300B9E9A28AF}" destId="{A8926AF4-FEA1-4C0E-9630-0E944ACA9845}" srcOrd="1" destOrd="0" parTransId="{8936EE34-49D2-453B-8394-034381C0C279}" sibTransId="{A21FCDED-B06E-47A6-8AE8-F7B6598627F2}"/>
    <dgm:cxn modelId="{872EFE73-EBEF-4F1E-AC60-0B112EE9A57A}" type="presOf" srcId="{6686AA5C-C274-4024-BB69-44DE5104D0A7}" destId="{645EDF19-7FFA-41AC-A348-77AD3599A0E3}" srcOrd="0" destOrd="0" presId="urn:microsoft.com/office/officeart/2005/8/layout/vList5"/>
    <dgm:cxn modelId="{5D098B57-1956-46D3-BF9A-86273AFEA355}" type="presOf" srcId="{4B746E6B-DD08-439C-8687-FE6F9A4DA0C4}" destId="{69EB22CA-ACD7-4A4D-B0A7-D60A3263ACF8}" srcOrd="0" destOrd="0" presId="urn:microsoft.com/office/officeart/2005/8/layout/vList5"/>
    <dgm:cxn modelId="{DE37DE5A-1880-46EE-97E3-E4EC94628C52}" type="presOf" srcId="{03238A0D-6940-4E64-98C1-D745BCE62E8F}" destId="{2F4B3331-C925-4567-B02D-9C88DCFEDA4A}" srcOrd="0" destOrd="1" presId="urn:microsoft.com/office/officeart/2005/8/layout/vList5"/>
    <dgm:cxn modelId="{D93C4284-52F6-4028-A76A-D9C949513307}" type="presOf" srcId="{A8926AF4-FEA1-4C0E-9630-0E944ACA9845}" destId="{27613373-037E-4396-998A-7EE0759FA060}" srcOrd="0" destOrd="1" presId="urn:microsoft.com/office/officeart/2005/8/layout/vList5"/>
    <dgm:cxn modelId="{9C92D288-8AEB-4B7F-B5F7-2446F0393AC4}" srcId="{A54614BE-ED48-4CA5-8F8F-4C034DF99276}" destId="{17DB8C1B-3B4E-4CAC-9FA8-5374D266A2D8}" srcOrd="0" destOrd="0" parTransId="{EFCA414C-33BB-47DF-9BBC-6C2C80D4D524}" sibTransId="{88DB5B30-B20D-4C9C-ADAE-535D22E96003}"/>
    <dgm:cxn modelId="{702AB892-1938-40FE-B52D-3616392CDE79}" type="presOf" srcId="{B9F56E81-96EB-4B60-89C4-300B9E9A28AF}" destId="{A54B338F-2836-4107-A76B-7F18E996F595}" srcOrd="0" destOrd="0" presId="urn:microsoft.com/office/officeart/2005/8/layout/vList5"/>
    <dgm:cxn modelId="{BB6E71A5-B3D7-4439-A262-9A3120888A87}" srcId="{5DB5ACBE-8A14-456C-AD70-7AF4DEF2F8AD}" destId="{03238A0D-6940-4E64-98C1-D745BCE62E8F}" srcOrd="1" destOrd="0" parTransId="{7CFF9559-DC4F-4C54-8ACC-9419028EC376}" sibTransId="{CD769CFE-DF50-4987-9B15-8BF090853D43}"/>
    <dgm:cxn modelId="{8F73C6B4-0AD5-4A74-9B59-3D2F5E323856}" srcId="{A54614BE-ED48-4CA5-8F8F-4C034DF99276}" destId="{C676B406-7226-452D-B213-F7097D2BC08E}" srcOrd="1" destOrd="0" parTransId="{E95DF310-B56C-4937-A905-6B6949BDD880}" sibTransId="{BB85A8B9-5FF6-463D-9199-C3E0350284E3}"/>
    <dgm:cxn modelId="{C77CDFB9-B668-474E-9966-820626B1771C}" srcId="{6686AA5C-C274-4024-BB69-44DE5104D0A7}" destId="{5DB5ACBE-8A14-456C-AD70-7AF4DEF2F8AD}" srcOrd="1" destOrd="0" parTransId="{C76E2728-AA41-4278-81F0-72F134407535}" sibTransId="{06C2A9EB-9B41-4035-A4C9-73C9B9ACB498}"/>
    <dgm:cxn modelId="{17B8B6C0-BA7E-402E-B076-9FFC384F564A}" type="presOf" srcId="{F32D76C2-6600-4AE7-A864-6B798CAB73D8}" destId="{F1580A2D-0C3F-4063-8B5D-6F6CABBD59CB}" srcOrd="0" destOrd="0" presId="urn:microsoft.com/office/officeart/2005/8/layout/vList5"/>
    <dgm:cxn modelId="{59758DC2-FDFC-42C2-9F99-B843F2252B2D}" srcId="{13F74F3A-7789-4D9D-9487-E1427D4D8ABF}" destId="{F32D76C2-6600-4AE7-A864-6B798CAB73D8}" srcOrd="0" destOrd="0" parTransId="{B1869758-EC40-45C1-809C-01A87018284C}" sibTransId="{ACE12DDB-CDBB-41E2-8C0B-0A30845CC2B2}"/>
    <dgm:cxn modelId="{C06DCACE-30A6-47E1-90E5-E0D6682B7203}" type="presOf" srcId="{51DEE19C-2B06-4183-A9E3-32429F41585B}" destId="{56C14327-E3E5-4FB7-AFAD-ADBA2EDF1BF4}" srcOrd="0" destOrd="0" presId="urn:microsoft.com/office/officeart/2005/8/layout/vList5"/>
    <dgm:cxn modelId="{5CDFAED8-3B17-476C-95B9-C939AF64B251}" type="presOf" srcId="{060E1574-A796-4E58-9BD8-724D89DE45FF}" destId="{2F4B3331-C925-4567-B02D-9C88DCFEDA4A}" srcOrd="0" destOrd="0" presId="urn:microsoft.com/office/officeart/2005/8/layout/vList5"/>
    <dgm:cxn modelId="{E1EE83DB-427A-4D6C-87E0-C9C02EC3AFBB}" srcId="{6686AA5C-C274-4024-BB69-44DE5104D0A7}" destId="{13F74F3A-7789-4D9D-9487-E1427D4D8ABF}" srcOrd="3" destOrd="0" parTransId="{4A15AE89-150C-458D-A358-9A9C76638102}" sibTransId="{6B3D061B-6B4D-4297-8E41-6D81674EA86C}"/>
    <dgm:cxn modelId="{0F7635EC-E466-48BF-AB30-10B0D7A906A0}" type="presOf" srcId="{FAC8493B-5616-4081-B81C-EEDC9CBBD380}" destId="{F1580A2D-0C3F-4063-8B5D-6F6CABBD59CB}" srcOrd="0" destOrd="1" presId="urn:microsoft.com/office/officeart/2005/8/layout/vList5"/>
    <dgm:cxn modelId="{DACF46EE-1D83-490A-B24D-9D6ADF5CEB88}" srcId="{6686AA5C-C274-4024-BB69-44DE5104D0A7}" destId="{51DEE19C-2B06-4183-A9E3-32429F41585B}" srcOrd="4" destOrd="0" parTransId="{9A3CFD97-E5F8-48FE-A969-51EBC9242B5A}" sibTransId="{AAAC9EE8-AB6A-4AC5-A1F8-6E7F8E9A9825}"/>
    <dgm:cxn modelId="{5B787FF2-4FB3-4B67-9EFF-CEF792D43BED}" type="presOf" srcId="{C676B406-7226-452D-B213-F7097D2BC08E}" destId="{A13EE834-876F-4347-8E7E-F929B3AC1C58}" srcOrd="0" destOrd="1" presId="urn:microsoft.com/office/officeart/2005/8/layout/vList5"/>
    <dgm:cxn modelId="{35313BF4-E85B-438B-BC77-2BE48EB73E82}" srcId="{6686AA5C-C274-4024-BB69-44DE5104D0A7}" destId="{A54614BE-ED48-4CA5-8F8F-4C034DF99276}" srcOrd="2" destOrd="0" parTransId="{471DC327-AF31-4FB9-B32C-B38417D92575}" sibTransId="{1E46665E-6F8D-44D2-AC5F-2F1BEFEBCC34}"/>
    <dgm:cxn modelId="{6CEBE6FC-89D5-40C2-97C6-E10F981A4F05}" srcId="{13F74F3A-7789-4D9D-9487-E1427D4D8ABF}" destId="{FAC8493B-5616-4081-B81C-EEDC9CBBD380}" srcOrd="1" destOrd="0" parTransId="{47B488E1-85AE-4A16-B300-7B8948D91293}" sibTransId="{0D99B423-2A6A-4FC9-8EDC-A4FD9D7D48A4}"/>
    <dgm:cxn modelId="{A8BB53FD-5982-4D33-8449-577A4CD395E5}" type="presOf" srcId="{13F74F3A-7789-4D9D-9487-E1427D4D8ABF}" destId="{35E66312-DDBC-4540-8B47-DE85F24B16F8}" srcOrd="0" destOrd="0" presId="urn:microsoft.com/office/officeart/2005/8/layout/vList5"/>
    <dgm:cxn modelId="{A99DFDD3-1E20-4EF9-AAC6-5D12A1E39864}" type="presParOf" srcId="{645EDF19-7FFA-41AC-A348-77AD3599A0E3}" destId="{2612E5A9-2660-40AC-B38D-A0F739E9CFCD}" srcOrd="0" destOrd="0" presId="urn:microsoft.com/office/officeart/2005/8/layout/vList5"/>
    <dgm:cxn modelId="{83B057F0-CC6E-46DA-93FC-D067E058CF01}" type="presParOf" srcId="{2612E5A9-2660-40AC-B38D-A0F739E9CFCD}" destId="{A54B338F-2836-4107-A76B-7F18E996F595}" srcOrd="0" destOrd="0" presId="urn:microsoft.com/office/officeart/2005/8/layout/vList5"/>
    <dgm:cxn modelId="{4F93950F-E738-44CE-A568-30A1F2FBDEB6}" type="presParOf" srcId="{2612E5A9-2660-40AC-B38D-A0F739E9CFCD}" destId="{27613373-037E-4396-998A-7EE0759FA060}" srcOrd="1" destOrd="0" presId="urn:microsoft.com/office/officeart/2005/8/layout/vList5"/>
    <dgm:cxn modelId="{3F9B46A3-02BD-412C-8CC6-D3574C151DA1}" type="presParOf" srcId="{645EDF19-7FFA-41AC-A348-77AD3599A0E3}" destId="{08D3B663-FB58-47FA-9C0E-7C034AB4CB6B}" srcOrd="1" destOrd="0" presId="urn:microsoft.com/office/officeart/2005/8/layout/vList5"/>
    <dgm:cxn modelId="{7AD767FA-CA18-4DB1-B7FE-318AE50B1C3E}" type="presParOf" srcId="{645EDF19-7FFA-41AC-A348-77AD3599A0E3}" destId="{A01A123C-0A1F-4AD6-85F0-E93B3B89D7F1}" srcOrd="2" destOrd="0" presId="urn:microsoft.com/office/officeart/2005/8/layout/vList5"/>
    <dgm:cxn modelId="{A8144C12-8EFD-4CEC-81E0-B2B19BC5F0AF}" type="presParOf" srcId="{A01A123C-0A1F-4AD6-85F0-E93B3B89D7F1}" destId="{650F15BB-45B1-4787-9AC0-421C294F08E6}" srcOrd="0" destOrd="0" presId="urn:microsoft.com/office/officeart/2005/8/layout/vList5"/>
    <dgm:cxn modelId="{86406148-6FFC-4F45-935E-E8BD58010EEC}" type="presParOf" srcId="{A01A123C-0A1F-4AD6-85F0-E93B3B89D7F1}" destId="{2F4B3331-C925-4567-B02D-9C88DCFEDA4A}" srcOrd="1" destOrd="0" presId="urn:microsoft.com/office/officeart/2005/8/layout/vList5"/>
    <dgm:cxn modelId="{DFCAD081-B7F0-46D8-A443-174431074BE2}" type="presParOf" srcId="{645EDF19-7FFA-41AC-A348-77AD3599A0E3}" destId="{08B15A00-F041-42B7-9241-E8DD4318D108}" srcOrd="3" destOrd="0" presId="urn:microsoft.com/office/officeart/2005/8/layout/vList5"/>
    <dgm:cxn modelId="{0E790E37-ED0B-4279-8236-9BF19EEE3D86}" type="presParOf" srcId="{645EDF19-7FFA-41AC-A348-77AD3599A0E3}" destId="{22F5D699-E0BD-4525-BE16-CBF659074091}" srcOrd="4" destOrd="0" presId="urn:microsoft.com/office/officeart/2005/8/layout/vList5"/>
    <dgm:cxn modelId="{D5E13632-4FD0-4924-9AD7-12617AA9854E}" type="presParOf" srcId="{22F5D699-E0BD-4525-BE16-CBF659074091}" destId="{58792607-1CCF-4F60-8CCD-191707D54895}" srcOrd="0" destOrd="0" presId="urn:microsoft.com/office/officeart/2005/8/layout/vList5"/>
    <dgm:cxn modelId="{78817478-8401-4C6B-8C33-6D6FBC0837FE}" type="presParOf" srcId="{22F5D699-E0BD-4525-BE16-CBF659074091}" destId="{A13EE834-876F-4347-8E7E-F929B3AC1C58}" srcOrd="1" destOrd="0" presId="urn:microsoft.com/office/officeart/2005/8/layout/vList5"/>
    <dgm:cxn modelId="{ACAAFCA2-87F5-4D1A-A6CD-7A3AC28B6AB4}" type="presParOf" srcId="{645EDF19-7FFA-41AC-A348-77AD3599A0E3}" destId="{25518F1D-AB26-4B8F-A764-BB8A366E00D4}" srcOrd="5" destOrd="0" presId="urn:microsoft.com/office/officeart/2005/8/layout/vList5"/>
    <dgm:cxn modelId="{FD219903-BE80-4EC4-9A26-809D992E7FA9}" type="presParOf" srcId="{645EDF19-7FFA-41AC-A348-77AD3599A0E3}" destId="{004B9C05-349F-410F-BF71-EFA6F1FCB946}" srcOrd="6" destOrd="0" presId="urn:microsoft.com/office/officeart/2005/8/layout/vList5"/>
    <dgm:cxn modelId="{88D391E8-3A04-4E9E-96CA-A3338822C9F6}" type="presParOf" srcId="{004B9C05-349F-410F-BF71-EFA6F1FCB946}" destId="{35E66312-DDBC-4540-8B47-DE85F24B16F8}" srcOrd="0" destOrd="0" presId="urn:microsoft.com/office/officeart/2005/8/layout/vList5"/>
    <dgm:cxn modelId="{894ED317-EF1D-4EEC-9650-24EDE9FD9050}" type="presParOf" srcId="{004B9C05-349F-410F-BF71-EFA6F1FCB946}" destId="{F1580A2D-0C3F-4063-8B5D-6F6CABBD59CB}" srcOrd="1" destOrd="0" presId="urn:microsoft.com/office/officeart/2005/8/layout/vList5"/>
    <dgm:cxn modelId="{68578D46-712E-456B-A4ED-0F0F76E209D7}" type="presParOf" srcId="{645EDF19-7FFA-41AC-A348-77AD3599A0E3}" destId="{B39212E9-1FC4-4508-8603-F420AB0A41DA}" srcOrd="7" destOrd="0" presId="urn:microsoft.com/office/officeart/2005/8/layout/vList5"/>
    <dgm:cxn modelId="{420B98F4-B014-442B-AAD6-E8AB5ED65C17}" type="presParOf" srcId="{645EDF19-7FFA-41AC-A348-77AD3599A0E3}" destId="{78815D69-2C8F-4C79-A887-1C5D45DF1022}" srcOrd="8" destOrd="0" presId="urn:microsoft.com/office/officeart/2005/8/layout/vList5"/>
    <dgm:cxn modelId="{5E2CE216-2314-44F8-9EB5-DA8BBDF78D70}" type="presParOf" srcId="{78815D69-2C8F-4C79-A887-1C5D45DF1022}" destId="{56C14327-E3E5-4FB7-AFAD-ADBA2EDF1BF4}" srcOrd="0" destOrd="0" presId="urn:microsoft.com/office/officeart/2005/8/layout/vList5"/>
    <dgm:cxn modelId="{C088E8E4-7737-48E2-9E44-1ABA55899189}" type="presParOf" srcId="{78815D69-2C8F-4C79-A887-1C5D45DF1022}" destId="{69EB22CA-ACD7-4A4D-B0A7-D60A3263ACF8}"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B5DB566-D0F1-4389-B148-529C5B7D9257}"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en-BE"/>
        </a:p>
      </dgm:t>
    </dgm:pt>
    <dgm:pt modelId="{B9A8B32E-074F-4D1E-9713-2F916F1360B4}">
      <dgm:prSet custT="1"/>
      <dgm:spPr/>
      <dgm:t>
        <a:bodyPr/>
        <a:lstStyle/>
        <a:p>
          <a:r>
            <a:rPr lang="en-GB" sz="3200" dirty="0"/>
            <a:t>Ενσωμάτωση προβλημάτων του πραγματικού κόσμου</a:t>
          </a:r>
          <a:endParaRPr lang="en-BE" sz="3200" dirty="0"/>
        </a:p>
      </dgm:t>
    </dgm:pt>
    <dgm:pt modelId="{26A2B6F5-7B88-429E-922E-0607DE0EFDD6}" type="parTrans" cxnId="{D4CF6ADD-CA7F-4BDD-AB2A-AE8382CAB4AD}">
      <dgm:prSet/>
      <dgm:spPr/>
      <dgm:t>
        <a:bodyPr/>
        <a:lstStyle/>
        <a:p>
          <a:endParaRPr lang="en-BE" sz="3200"/>
        </a:p>
      </dgm:t>
    </dgm:pt>
    <dgm:pt modelId="{CEEC13A1-83EA-40B8-8843-EA39C78ACD1C}" type="sibTrans" cxnId="{D4CF6ADD-CA7F-4BDD-AB2A-AE8382CAB4AD}">
      <dgm:prSet/>
      <dgm:spPr/>
      <dgm:t>
        <a:bodyPr/>
        <a:lstStyle/>
        <a:p>
          <a:endParaRPr lang="en-BE" sz="3200"/>
        </a:p>
      </dgm:t>
    </dgm:pt>
    <dgm:pt modelId="{CA579E7B-E062-4A79-BB8A-DE0AD105B9CB}">
      <dgm:prSet custT="1"/>
      <dgm:spPr/>
      <dgm:t>
        <a:bodyPr/>
        <a:lstStyle/>
        <a:p>
          <a:r>
            <a:rPr lang="en-GB" sz="2000" b="1" dirty="0"/>
            <a:t>Συνάφεια με την πραγματική ζωή: </a:t>
          </a:r>
          <a:r>
            <a:rPr lang="en-GB" sz="2000" dirty="0"/>
            <a:t>Χρησιμοποιήστε προβλήματα και σενάρια που προέρχονται από την πραγματική ζωή για να εδραιώσετε συνεργατικές δραστηριότητες, γεγονός που βοηθά τους μαθητές να κατανοήσουν τις πρακτικές εφαρμογές των όσων μαθαίνουν.</a:t>
          </a:r>
          <a:endParaRPr lang="en-BE" sz="2000" dirty="0"/>
        </a:p>
      </dgm:t>
    </dgm:pt>
    <dgm:pt modelId="{4B1E2EA5-46D3-41FC-8132-A92F4E18E5F8}" type="parTrans" cxnId="{D3B46F1A-560F-42D7-B740-7939804787EF}">
      <dgm:prSet/>
      <dgm:spPr/>
      <dgm:t>
        <a:bodyPr/>
        <a:lstStyle/>
        <a:p>
          <a:endParaRPr lang="en-BE" sz="3200"/>
        </a:p>
      </dgm:t>
    </dgm:pt>
    <dgm:pt modelId="{96EC5E62-CFF0-4528-8C4F-44EFB5707AAF}" type="sibTrans" cxnId="{D3B46F1A-560F-42D7-B740-7939804787EF}">
      <dgm:prSet/>
      <dgm:spPr/>
      <dgm:t>
        <a:bodyPr/>
        <a:lstStyle/>
        <a:p>
          <a:endParaRPr lang="en-BE" sz="3200"/>
        </a:p>
      </dgm:t>
    </dgm:pt>
    <dgm:pt modelId="{3C698743-AF60-4688-8DDD-F0ED2CC1276E}">
      <dgm:prSet custT="1"/>
      <dgm:spPr/>
      <dgm:t>
        <a:bodyPr/>
        <a:lstStyle/>
        <a:p>
          <a:r>
            <a:rPr lang="en-GB" sz="2000" b="1" dirty="0"/>
            <a:t>Δεξιότητες επίλυσης προβλημάτων: </a:t>
          </a:r>
          <a:r>
            <a:rPr lang="en-GB" sz="2000" dirty="0"/>
            <a:t>Ενθαρρύνετε τους μαθητές να χρησιμοποιούν κριτική σκέψη και δεξιότητες επίλυσης προβλημάτων καθώς συνεργάζονται για να βρουν λύσεις σε σύνθετα, πραγματικά ζητήματα.</a:t>
          </a:r>
          <a:endParaRPr lang="en-BE" sz="2000" dirty="0"/>
        </a:p>
      </dgm:t>
    </dgm:pt>
    <dgm:pt modelId="{A1674443-896C-4CF3-8381-E7022DAC8B78}" type="parTrans" cxnId="{5F3CE502-900D-4AC9-A69A-4FF4F8334BF1}">
      <dgm:prSet/>
      <dgm:spPr/>
      <dgm:t>
        <a:bodyPr/>
        <a:lstStyle/>
        <a:p>
          <a:endParaRPr lang="en-BE" sz="3200"/>
        </a:p>
      </dgm:t>
    </dgm:pt>
    <dgm:pt modelId="{DC562597-96DD-44FF-AB1D-44962A798163}" type="sibTrans" cxnId="{5F3CE502-900D-4AC9-A69A-4FF4F8334BF1}">
      <dgm:prSet/>
      <dgm:spPr/>
      <dgm:t>
        <a:bodyPr/>
        <a:lstStyle/>
        <a:p>
          <a:endParaRPr lang="en-BE" sz="3200"/>
        </a:p>
      </dgm:t>
    </dgm:pt>
    <dgm:pt modelId="{6A122EFA-E233-4EFA-99F9-D7F9FE485266}" type="pres">
      <dgm:prSet presAssocID="{4B5DB566-D0F1-4389-B148-529C5B7D9257}" presName="linear" presStyleCnt="0">
        <dgm:presLayoutVars>
          <dgm:animLvl val="lvl"/>
          <dgm:resizeHandles val="exact"/>
        </dgm:presLayoutVars>
      </dgm:prSet>
      <dgm:spPr/>
    </dgm:pt>
    <dgm:pt modelId="{89A3846F-6696-4BB9-84BA-5AE793D5057C}" type="pres">
      <dgm:prSet presAssocID="{B9A8B32E-074F-4D1E-9713-2F916F1360B4}" presName="parentText" presStyleLbl="node1" presStyleIdx="0" presStyleCnt="1">
        <dgm:presLayoutVars>
          <dgm:chMax val="0"/>
          <dgm:bulletEnabled val="1"/>
        </dgm:presLayoutVars>
      </dgm:prSet>
      <dgm:spPr/>
    </dgm:pt>
    <dgm:pt modelId="{7EBA8B40-0C5C-4DF6-82C6-B900E6A63377}" type="pres">
      <dgm:prSet presAssocID="{B9A8B32E-074F-4D1E-9713-2F916F1360B4}" presName="childText" presStyleLbl="revTx" presStyleIdx="0" presStyleCnt="1">
        <dgm:presLayoutVars>
          <dgm:bulletEnabled val="1"/>
        </dgm:presLayoutVars>
      </dgm:prSet>
      <dgm:spPr/>
    </dgm:pt>
  </dgm:ptLst>
  <dgm:cxnLst>
    <dgm:cxn modelId="{5F3CE502-900D-4AC9-A69A-4FF4F8334BF1}" srcId="{B9A8B32E-074F-4D1E-9713-2F916F1360B4}" destId="{3C698743-AF60-4688-8DDD-F0ED2CC1276E}" srcOrd="1" destOrd="0" parTransId="{A1674443-896C-4CF3-8381-E7022DAC8B78}" sibTransId="{DC562597-96DD-44FF-AB1D-44962A798163}"/>
    <dgm:cxn modelId="{150A5705-7928-470C-8B13-4F6CCD95DF65}" type="presOf" srcId="{3C698743-AF60-4688-8DDD-F0ED2CC1276E}" destId="{7EBA8B40-0C5C-4DF6-82C6-B900E6A63377}" srcOrd="0" destOrd="1" presId="urn:microsoft.com/office/officeart/2005/8/layout/vList2"/>
    <dgm:cxn modelId="{D3B46F1A-560F-42D7-B740-7939804787EF}" srcId="{B9A8B32E-074F-4D1E-9713-2F916F1360B4}" destId="{CA579E7B-E062-4A79-BB8A-DE0AD105B9CB}" srcOrd="0" destOrd="0" parTransId="{4B1E2EA5-46D3-41FC-8132-A92F4E18E5F8}" sibTransId="{96EC5E62-CFF0-4528-8C4F-44EFB5707AAF}"/>
    <dgm:cxn modelId="{0B9DA861-A7CF-40E1-9F1A-3BAD2CBF35C1}" type="presOf" srcId="{CA579E7B-E062-4A79-BB8A-DE0AD105B9CB}" destId="{7EBA8B40-0C5C-4DF6-82C6-B900E6A63377}" srcOrd="0" destOrd="0" presId="urn:microsoft.com/office/officeart/2005/8/layout/vList2"/>
    <dgm:cxn modelId="{8182D444-5F41-4770-8108-4C821F2D9009}" type="presOf" srcId="{4B5DB566-D0F1-4389-B148-529C5B7D9257}" destId="{6A122EFA-E233-4EFA-99F9-D7F9FE485266}" srcOrd="0" destOrd="0" presId="urn:microsoft.com/office/officeart/2005/8/layout/vList2"/>
    <dgm:cxn modelId="{D4CF6ADD-CA7F-4BDD-AB2A-AE8382CAB4AD}" srcId="{4B5DB566-D0F1-4389-B148-529C5B7D9257}" destId="{B9A8B32E-074F-4D1E-9713-2F916F1360B4}" srcOrd="0" destOrd="0" parTransId="{26A2B6F5-7B88-429E-922E-0607DE0EFDD6}" sibTransId="{CEEC13A1-83EA-40B8-8843-EA39C78ACD1C}"/>
    <dgm:cxn modelId="{63C79CEA-17D8-4777-8D2F-C55570017AFB}" type="presOf" srcId="{B9A8B32E-074F-4D1E-9713-2F916F1360B4}" destId="{89A3846F-6696-4BB9-84BA-5AE793D5057C}" srcOrd="0" destOrd="0" presId="urn:microsoft.com/office/officeart/2005/8/layout/vList2"/>
    <dgm:cxn modelId="{F060A8DC-BC92-4F7F-880E-26FC6921EBD5}" type="presParOf" srcId="{6A122EFA-E233-4EFA-99F9-D7F9FE485266}" destId="{89A3846F-6696-4BB9-84BA-5AE793D5057C}" srcOrd="0" destOrd="0" presId="urn:microsoft.com/office/officeart/2005/8/layout/vList2"/>
    <dgm:cxn modelId="{C0D5EAC5-7852-476A-8788-A0D5383A47EE}" type="presParOf" srcId="{6A122EFA-E233-4EFA-99F9-D7F9FE485266}" destId="{7EBA8B40-0C5C-4DF6-82C6-B900E6A63377}"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A7C9575-6E95-455C-94C8-5E5643AC4192}"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en-BE"/>
        </a:p>
      </dgm:t>
    </dgm:pt>
    <dgm:pt modelId="{E8CB2A08-4FE4-409F-BE79-AACB4C14A28E}">
      <dgm:prSet custT="1"/>
      <dgm:spPr/>
      <dgm:t>
        <a:bodyPr/>
        <a:lstStyle/>
        <a:p>
          <a:r>
            <a:rPr lang="en-GB" sz="3200" dirty="0"/>
            <a:t>Αξιοποίηση σεναρίων που βασίζονται σε περιπτώσεις:</a:t>
          </a:r>
          <a:endParaRPr lang="en-BE" sz="3200" dirty="0"/>
        </a:p>
      </dgm:t>
    </dgm:pt>
    <dgm:pt modelId="{3BA6E230-79CA-4C98-8F97-ACED8B28E351}" type="parTrans" cxnId="{C19F208B-5CE5-4DEF-BC47-822E03144A3C}">
      <dgm:prSet/>
      <dgm:spPr/>
      <dgm:t>
        <a:bodyPr/>
        <a:lstStyle/>
        <a:p>
          <a:endParaRPr lang="en-BE" sz="3600"/>
        </a:p>
      </dgm:t>
    </dgm:pt>
    <dgm:pt modelId="{208FB326-C07F-41D1-B327-CB2E7FAC1316}" type="sibTrans" cxnId="{C19F208B-5CE5-4DEF-BC47-822E03144A3C}">
      <dgm:prSet/>
      <dgm:spPr/>
      <dgm:t>
        <a:bodyPr/>
        <a:lstStyle/>
        <a:p>
          <a:endParaRPr lang="en-BE" sz="3600"/>
        </a:p>
      </dgm:t>
    </dgm:pt>
    <dgm:pt modelId="{FEE979F6-F6D3-448A-923D-EFDBDAD2A178}">
      <dgm:prSet custT="1"/>
      <dgm:spPr/>
      <dgm:t>
        <a:bodyPr/>
        <a:lstStyle/>
        <a:p>
          <a:r>
            <a:rPr lang="en-GB" sz="2400" b="1" dirty="0"/>
            <a:t>Εξερεύνηση σεναρίων: </a:t>
          </a:r>
          <a:r>
            <a:rPr lang="en-GB" sz="2400" dirty="0"/>
            <a:t>Εισάγετε σενάρια βασισμένα σε περιπτώσεις που απαιτούν από τους μαθητές να αναλύσουν, να συζητήσουν και να εφαρμόσουν έννοιες σε πλαίσιο, προωθώντας τη βαθύτερη μάθηση μέσω της πρακτικής εφαρμογής.</a:t>
          </a:r>
          <a:endParaRPr lang="en-BE" sz="2400" dirty="0"/>
        </a:p>
      </dgm:t>
    </dgm:pt>
    <dgm:pt modelId="{3E9E5E02-C677-454B-AEDA-D0C64C5A4862}" type="parTrans" cxnId="{4B277450-B238-4DC8-8442-19603784E2A1}">
      <dgm:prSet/>
      <dgm:spPr/>
      <dgm:t>
        <a:bodyPr/>
        <a:lstStyle/>
        <a:p>
          <a:endParaRPr lang="en-BE" sz="3600"/>
        </a:p>
      </dgm:t>
    </dgm:pt>
    <dgm:pt modelId="{01AE7389-6536-40ED-835C-6DA7097693B0}" type="sibTrans" cxnId="{4B277450-B238-4DC8-8442-19603784E2A1}">
      <dgm:prSet/>
      <dgm:spPr/>
      <dgm:t>
        <a:bodyPr/>
        <a:lstStyle/>
        <a:p>
          <a:endParaRPr lang="en-BE" sz="3600"/>
        </a:p>
      </dgm:t>
    </dgm:pt>
    <dgm:pt modelId="{7F6F3E82-5BE7-4C7C-84F6-A58471CA385D}">
      <dgm:prSet custT="1"/>
      <dgm:spPr/>
      <dgm:t>
        <a:bodyPr/>
        <a:lstStyle/>
        <a:p>
          <a:r>
            <a:rPr lang="en-GB" sz="2400" b="1" dirty="0"/>
            <a:t>Διαφορετικές προοπτικές: </a:t>
          </a:r>
          <a:r>
            <a:rPr lang="en-GB" sz="2400" dirty="0"/>
            <a:t>Αξιοποιήστε τις διαφορετικές προοπτικές μέσα στην ομάδα για να προσεγγίσετε τα σενάρια από πολλαπλές οπτικές γωνίες, εμπλουτίζοντας τη μαθησιακή εμπειρία.</a:t>
          </a:r>
          <a:endParaRPr lang="en-BE" sz="2400" dirty="0"/>
        </a:p>
      </dgm:t>
    </dgm:pt>
    <dgm:pt modelId="{DA19118E-EFE8-44E2-B58D-34C57013E182}" type="parTrans" cxnId="{75046A2A-09D7-48B5-94E1-D2CB051E2DA1}">
      <dgm:prSet/>
      <dgm:spPr/>
      <dgm:t>
        <a:bodyPr/>
        <a:lstStyle/>
        <a:p>
          <a:endParaRPr lang="en-BE" sz="3600"/>
        </a:p>
      </dgm:t>
    </dgm:pt>
    <dgm:pt modelId="{B9AF1D57-03BF-4A73-AEE3-7C28F5514206}" type="sibTrans" cxnId="{75046A2A-09D7-48B5-94E1-D2CB051E2DA1}">
      <dgm:prSet/>
      <dgm:spPr/>
      <dgm:t>
        <a:bodyPr/>
        <a:lstStyle/>
        <a:p>
          <a:endParaRPr lang="en-BE" sz="3600"/>
        </a:p>
      </dgm:t>
    </dgm:pt>
    <dgm:pt modelId="{83B88979-4C81-45C4-8BBE-E4DA844AE1B1}" type="pres">
      <dgm:prSet presAssocID="{8A7C9575-6E95-455C-94C8-5E5643AC4192}" presName="linear" presStyleCnt="0">
        <dgm:presLayoutVars>
          <dgm:animLvl val="lvl"/>
          <dgm:resizeHandles val="exact"/>
        </dgm:presLayoutVars>
      </dgm:prSet>
      <dgm:spPr/>
    </dgm:pt>
    <dgm:pt modelId="{E40109EE-67C8-4C52-9EEC-7EDD14BEC78F}" type="pres">
      <dgm:prSet presAssocID="{E8CB2A08-4FE4-409F-BE79-AACB4C14A28E}" presName="parentText" presStyleLbl="node1" presStyleIdx="0" presStyleCnt="1">
        <dgm:presLayoutVars>
          <dgm:chMax val="0"/>
          <dgm:bulletEnabled val="1"/>
        </dgm:presLayoutVars>
      </dgm:prSet>
      <dgm:spPr/>
    </dgm:pt>
    <dgm:pt modelId="{DF81F8A3-381A-4893-BA37-3E09FD8D977B}" type="pres">
      <dgm:prSet presAssocID="{E8CB2A08-4FE4-409F-BE79-AACB4C14A28E}" presName="childText" presStyleLbl="revTx" presStyleIdx="0" presStyleCnt="1">
        <dgm:presLayoutVars>
          <dgm:bulletEnabled val="1"/>
        </dgm:presLayoutVars>
      </dgm:prSet>
      <dgm:spPr/>
    </dgm:pt>
  </dgm:ptLst>
  <dgm:cxnLst>
    <dgm:cxn modelId="{75046A2A-09D7-48B5-94E1-D2CB051E2DA1}" srcId="{E8CB2A08-4FE4-409F-BE79-AACB4C14A28E}" destId="{7F6F3E82-5BE7-4C7C-84F6-A58471CA385D}" srcOrd="1" destOrd="0" parTransId="{DA19118E-EFE8-44E2-B58D-34C57013E182}" sibTransId="{B9AF1D57-03BF-4A73-AEE3-7C28F5514206}"/>
    <dgm:cxn modelId="{E509B337-9457-4961-919E-386E02FFC79F}" type="presOf" srcId="{8A7C9575-6E95-455C-94C8-5E5643AC4192}" destId="{83B88979-4C81-45C4-8BBE-E4DA844AE1B1}" srcOrd="0" destOrd="0" presId="urn:microsoft.com/office/officeart/2005/8/layout/vList2"/>
    <dgm:cxn modelId="{EE32BB37-0B4E-49AD-98C3-96E56577F734}" type="presOf" srcId="{FEE979F6-F6D3-448A-923D-EFDBDAD2A178}" destId="{DF81F8A3-381A-4893-BA37-3E09FD8D977B}" srcOrd="0" destOrd="0" presId="urn:microsoft.com/office/officeart/2005/8/layout/vList2"/>
    <dgm:cxn modelId="{4B277450-B238-4DC8-8442-19603784E2A1}" srcId="{E8CB2A08-4FE4-409F-BE79-AACB4C14A28E}" destId="{FEE979F6-F6D3-448A-923D-EFDBDAD2A178}" srcOrd="0" destOrd="0" parTransId="{3E9E5E02-C677-454B-AEDA-D0C64C5A4862}" sibTransId="{01AE7389-6536-40ED-835C-6DA7097693B0}"/>
    <dgm:cxn modelId="{A4AABF56-4AF7-41A4-BB29-A3DDE93E499C}" type="presOf" srcId="{E8CB2A08-4FE4-409F-BE79-AACB4C14A28E}" destId="{E40109EE-67C8-4C52-9EEC-7EDD14BEC78F}" srcOrd="0" destOrd="0" presId="urn:microsoft.com/office/officeart/2005/8/layout/vList2"/>
    <dgm:cxn modelId="{C19F208B-5CE5-4DEF-BC47-822E03144A3C}" srcId="{8A7C9575-6E95-455C-94C8-5E5643AC4192}" destId="{E8CB2A08-4FE4-409F-BE79-AACB4C14A28E}" srcOrd="0" destOrd="0" parTransId="{3BA6E230-79CA-4C98-8F97-ACED8B28E351}" sibTransId="{208FB326-C07F-41D1-B327-CB2E7FAC1316}"/>
    <dgm:cxn modelId="{9BDEB2ED-BDEA-4415-B483-A9851B0D4B1E}" type="presOf" srcId="{7F6F3E82-5BE7-4C7C-84F6-A58471CA385D}" destId="{DF81F8A3-381A-4893-BA37-3E09FD8D977B}" srcOrd="0" destOrd="1" presId="urn:microsoft.com/office/officeart/2005/8/layout/vList2"/>
    <dgm:cxn modelId="{76102B2F-6F83-4297-8A49-F29265D548E6}" type="presParOf" srcId="{83B88979-4C81-45C4-8BBE-E4DA844AE1B1}" destId="{E40109EE-67C8-4C52-9EEC-7EDD14BEC78F}" srcOrd="0" destOrd="0" presId="urn:microsoft.com/office/officeart/2005/8/layout/vList2"/>
    <dgm:cxn modelId="{59E73BF7-5303-4883-8D70-2EC704D00F05}" type="presParOf" srcId="{83B88979-4C81-45C4-8BBE-E4DA844AE1B1}" destId="{DF81F8A3-381A-4893-BA37-3E09FD8D977B}" srcOrd="1"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9B38702-44F2-4308-91E3-D9D4822E5809}"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en-BE"/>
        </a:p>
      </dgm:t>
    </dgm:pt>
    <dgm:pt modelId="{1462D906-9284-40F2-A798-8CD54C3C3219}">
      <dgm:prSet/>
      <dgm:spPr/>
      <dgm:t>
        <a:bodyPr/>
        <a:lstStyle/>
        <a:p>
          <a:r>
            <a:rPr lang="en-GB" dirty="0"/>
            <a:t>Στρατηγικές διευκόλυνσης για ενεργητική μάθηση:</a:t>
          </a:r>
          <a:endParaRPr lang="en-BE" dirty="0"/>
        </a:p>
      </dgm:t>
    </dgm:pt>
    <dgm:pt modelId="{E932B360-814E-4D22-A696-3E7A368BCE53}" type="parTrans" cxnId="{BC0DAA6D-CA17-472A-B51D-3788A409D09C}">
      <dgm:prSet/>
      <dgm:spPr/>
      <dgm:t>
        <a:bodyPr/>
        <a:lstStyle/>
        <a:p>
          <a:endParaRPr lang="en-BE"/>
        </a:p>
      </dgm:t>
    </dgm:pt>
    <dgm:pt modelId="{C105F7BF-DEF4-43D4-A255-BAB094F6ABC1}" type="sibTrans" cxnId="{BC0DAA6D-CA17-472A-B51D-3788A409D09C}">
      <dgm:prSet/>
      <dgm:spPr/>
      <dgm:t>
        <a:bodyPr/>
        <a:lstStyle/>
        <a:p>
          <a:endParaRPr lang="en-BE"/>
        </a:p>
      </dgm:t>
    </dgm:pt>
    <dgm:pt modelId="{A67B034A-38A4-428D-A1C4-F88B7FA76960}">
      <dgm:prSet/>
      <dgm:spPr/>
      <dgm:t>
        <a:bodyPr/>
        <a:lstStyle/>
        <a:p>
          <a:r>
            <a:rPr lang="en-GB" b="1" dirty="0"/>
            <a:t>Κα</a:t>
          </a:r>
          <a:r>
            <a:rPr lang="en-GB" b="1" dirty="0" err="1"/>
            <a:t>θοδηγούμενη</a:t>
          </a:r>
          <a:r>
            <a:rPr lang="en-GB" b="1" dirty="0"/>
            <a:t> ανα</a:t>
          </a:r>
          <a:r>
            <a:rPr lang="en-GB" b="1" dirty="0" err="1"/>
            <a:t>κάλυψη</a:t>
          </a:r>
          <a:r>
            <a:rPr lang="en-GB" b="1" dirty="0"/>
            <a:t>: </a:t>
          </a:r>
          <a:r>
            <a:rPr lang="en-GB" dirty="0" err="1"/>
            <a:t>Εφοδιάστε</a:t>
          </a:r>
          <a:r>
            <a:rPr lang="en-GB" dirty="0"/>
            <a:t> </a:t>
          </a:r>
          <a:r>
            <a:rPr lang="en-GB" dirty="0" err="1"/>
            <a:t>τους</a:t>
          </a:r>
          <a:r>
            <a:rPr lang="en-GB" dirty="0"/>
            <a:t> </a:t>
          </a:r>
          <a:r>
            <a:rPr lang="en-GB" dirty="0" err="1"/>
            <a:t>εκ</a:t>
          </a:r>
          <a:r>
            <a:rPr lang="en-GB" dirty="0"/>
            <a:t>παιδευτικούς με στρατηγικές για την καθοδήγηση των μαθητών κατά τη διαδικασία της ανακάλυψης χωρίς να δίνουν άμεσες απαντήσεις, ενθαρρύνοντας την εξερεύνηση και τη διερεύνηση.</a:t>
          </a:r>
          <a:endParaRPr lang="en-BE" dirty="0"/>
        </a:p>
      </dgm:t>
    </dgm:pt>
    <dgm:pt modelId="{255A097E-CF17-4F16-9278-1A55C3C40583}" type="parTrans" cxnId="{3DFD2061-B2EC-4858-98BA-A792F090B495}">
      <dgm:prSet/>
      <dgm:spPr/>
      <dgm:t>
        <a:bodyPr/>
        <a:lstStyle/>
        <a:p>
          <a:endParaRPr lang="en-BE"/>
        </a:p>
      </dgm:t>
    </dgm:pt>
    <dgm:pt modelId="{5CCC40B5-8F81-4BC2-AD40-30C7DB3B4B52}" type="sibTrans" cxnId="{3DFD2061-B2EC-4858-98BA-A792F090B495}">
      <dgm:prSet/>
      <dgm:spPr/>
      <dgm:t>
        <a:bodyPr/>
        <a:lstStyle/>
        <a:p>
          <a:endParaRPr lang="en-BE"/>
        </a:p>
      </dgm:t>
    </dgm:pt>
    <dgm:pt modelId="{FC1DECD1-E38A-4AED-BB90-C50E8FF183D7}">
      <dgm:prSet/>
      <dgm:spPr/>
      <dgm:t>
        <a:bodyPr/>
        <a:lstStyle/>
        <a:p>
          <a:r>
            <a:rPr lang="en-GB" b="1"/>
            <a:t>Βρόχοι ανάδρασης: </a:t>
          </a:r>
          <a:r>
            <a:rPr lang="en-GB"/>
            <a:t>Δημιουργήστε γρήγορους βρόχους ανατροφοδότησης που επιτρέπουν στους μαθητές να δοκιμάζουν τις ιδέες τους και να λαμβάνουν άμεση πληροφόρηση, προωθώντας μια δυναμική διαδικασία μάθησης.</a:t>
          </a:r>
          <a:endParaRPr lang="en-BE"/>
        </a:p>
      </dgm:t>
    </dgm:pt>
    <dgm:pt modelId="{4EC77628-A98C-4BD1-BD7D-10E15C489AB6}" type="parTrans" cxnId="{2474D091-1480-4DA7-9737-D0EF8906F55F}">
      <dgm:prSet/>
      <dgm:spPr/>
      <dgm:t>
        <a:bodyPr/>
        <a:lstStyle/>
        <a:p>
          <a:endParaRPr lang="en-BE"/>
        </a:p>
      </dgm:t>
    </dgm:pt>
    <dgm:pt modelId="{1D179D3A-A10D-496A-B207-F51365A3C34D}" type="sibTrans" cxnId="{2474D091-1480-4DA7-9737-D0EF8906F55F}">
      <dgm:prSet/>
      <dgm:spPr/>
      <dgm:t>
        <a:bodyPr/>
        <a:lstStyle/>
        <a:p>
          <a:endParaRPr lang="en-BE"/>
        </a:p>
      </dgm:t>
    </dgm:pt>
    <dgm:pt modelId="{25D844F6-11D1-433D-AEA8-07EA957FF5C0}" type="pres">
      <dgm:prSet presAssocID="{F9B38702-44F2-4308-91E3-D9D4822E5809}" presName="linear" presStyleCnt="0">
        <dgm:presLayoutVars>
          <dgm:animLvl val="lvl"/>
          <dgm:resizeHandles val="exact"/>
        </dgm:presLayoutVars>
      </dgm:prSet>
      <dgm:spPr/>
    </dgm:pt>
    <dgm:pt modelId="{A01A17E6-2686-4D0B-A40C-81072E8A1A12}" type="pres">
      <dgm:prSet presAssocID="{1462D906-9284-40F2-A798-8CD54C3C3219}" presName="parentText" presStyleLbl="node1" presStyleIdx="0" presStyleCnt="1">
        <dgm:presLayoutVars>
          <dgm:chMax val="0"/>
          <dgm:bulletEnabled val="1"/>
        </dgm:presLayoutVars>
      </dgm:prSet>
      <dgm:spPr/>
    </dgm:pt>
    <dgm:pt modelId="{6A0C5350-19C9-4C29-B323-0A5CCC3504EA}" type="pres">
      <dgm:prSet presAssocID="{1462D906-9284-40F2-A798-8CD54C3C3219}" presName="childText" presStyleLbl="revTx" presStyleIdx="0" presStyleCnt="1">
        <dgm:presLayoutVars>
          <dgm:bulletEnabled val="1"/>
        </dgm:presLayoutVars>
      </dgm:prSet>
      <dgm:spPr/>
    </dgm:pt>
  </dgm:ptLst>
  <dgm:cxnLst>
    <dgm:cxn modelId="{3DFD2061-B2EC-4858-98BA-A792F090B495}" srcId="{1462D906-9284-40F2-A798-8CD54C3C3219}" destId="{A67B034A-38A4-428D-A1C4-F88B7FA76960}" srcOrd="0" destOrd="0" parTransId="{255A097E-CF17-4F16-9278-1A55C3C40583}" sibTransId="{5CCC40B5-8F81-4BC2-AD40-30C7DB3B4B52}"/>
    <dgm:cxn modelId="{BC0DAA6D-CA17-472A-B51D-3788A409D09C}" srcId="{F9B38702-44F2-4308-91E3-D9D4822E5809}" destId="{1462D906-9284-40F2-A798-8CD54C3C3219}" srcOrd="0" destOrd="0" parTransId="{E932B360-814E-4D22-A696-3E7A368BCE53}" sibTransId="{C105F7BF-DEF4-43D4-A255-BAB094F6ABC1}"/>
    <dgm:cxn modelId="{2474D091-1480-4DA7-9737-D0EF8906F55F}" srcId="{1462D906-9284-40F2-A798-8CD54C3C3219}" destId="{FC1DECD1-E38A-4AED-BB90-C50E8FF183D7}" srcOrd="1" destOrd="0" parTransId="{4EC77628-A98C-4BD1-BD7D-10E15C489AB6}" sibTransId="{1D179D3A-A10D-496A-B207-F51365A3C34D}"/>
    <dgm:cxn modelId="{F5A745B9-A865-4A1E-AB9E-40E454E44197}" type="presOf" srcId="{A67B034A-38A4-428D-A1C4-F88B7FA76960}" destId="{6A0C5350-19C9-4C29-B323-0A5CCC3504EA}" srcOrd="0" destOrd="0" presId="urn:microsoft.com/office/officeart/2005/8/layout/vList2"/>
    <dgm:cxn modelId="{5C99B5C4-98AF-4349-B824-3434BA8D12EB}" type="presOf" srcId="{FC1DECD1-E38A-4AED-BB90-C50E8FF183D7}" destId="{6A0C5350-19C9-4C29-B323-0A5CCC3504EA}" srcOrd="0" destOrd="1" presId="urn:microsoft.com/office/officeart/2005/8/layout/vList2"/>
    <dgm:cxn modelId="{3A9F23E4-A1FC-4DA9-AB19-08FF1FF691E5}" type="presOf" srcId="{1462D906-9284-40F2-A798-8CD54C3C3219}" destId="{A01A17E6-2686-4D0B-A40C-81072E8A1A12}" srcOrd="0" destOrd="0" presId="urn:microsoft.com/office/officeart/2005/8/layout/vList2"/>
    <dgm:cxn modelId="{2853E2F3-047D-473A-A5FF-4F5F7EE30FB9}" type="presOf" srcId="{F9B38702-44F2-4308-91E3-D9D4822E5809}" destId="{25D844F6-11D1-433D-AEA8-07EA957FF5C0}" srcOrd="0" destOrd="0" presId="urn:microsoft.com/office/officeart/2005/8/layout/vList2"/>
    <dgm:cxn modelId="{FB1ABA49-5056-465D-A1B1-EDBD2D136252}" type="presParOf" srcId="{25D844F6-11D1-433D-AEA8-07EA957FF5C0}" destId="{A01A17E6-2686-4D0B-A40C-81072E8A1A12}" srcOrd="0" destOrd="0" presId="urn:microsoft.com/office/officeart/2005/8/layout/vList2"/>
    <dgm:cxn modelId="{AACE1AFB-5321-4B0F-B762-275EC49F5A27}" type="presParOf" srcId="{25D844F6-11D1-433D-AEA8-07EA957FF5C0}" destId="{6A0C5350-19C9-4C29-B323-0A5CCC3504EA}"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A7765E4-1D68-4C96-9F21-7600C87415C5}"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en-BE"/>
        </a:p>
      </dgm:t>
    </dgm:pt>
    <dgm:pt modelId="{45288BDF-876B-4EE9-AD3D-CBC760448112}">
      <dgm:prSet/>
      <dgm:spPr/>
      <dgm:t>
        <a:bodyPr/>
        <a:lstStyle/>
        <a:p>
          <a:r>
            <a:rPr lang="en-GB" dirty="0"/>
            <a:t>Κατασκευή χώρων ενεργού μάθησης:</a:t>
          </a:r>
          <a:endParaRPr lang="en-BE" dirty="0"/>
        </a:p>
      </dgm:t>
    </dgm:pt>
    <dgm:pt modelId="{B00EB8B8-69C3-4057-AAD1-B13F32D2341A}" type="parTrans" cxnId="{B690852E-AAFA-4F34-A06C-43A8E9DB992D}">
      <dgm:prSet/>
      <dgm:spPr/>
      <dgm:t>
        <a:bodyPr/>
        <a:lstStyle/>
        <a:p>
          <a:endParaRPr lang="en-BE"/>
        </a:p>
      </dgm:t>
    </dgm:pt>
    <dgm:pt modelId="{081F337F-6983-4E68-BE2A-93330B3DCD5B}" type="sibTrans" cxnId="{B690852E-AAFA-4F34-A06C-43A8E9DB992D}">
      <dgm:prSet/>
      <dgm:spPr/>
      <dgm:t>
        <a:bodyPr/>
        <a:lstStyle/>
        <a:p>
          <a:endParaRPr lang="en-BE"/>
        </a:p>
      </dgm:t>
    </dgm:pt>
    <dgm:pt modelId="{A03D4C34-094A-4B11-8B63-FBB5C7E19C3E}">
      <dgm:prSet/>
      <dgm:spPr/>
      <dgm:t>
        <a:bodyPr/>
        <a:lstStyle/>
        <a:p>
          <a:r>
            <a:rPr lang="en-GB" b="1" dirty="0" err="1"/>
            <a:t>Φυσικοί</a:t>
          </a:r>
          <a:r>
            <a:rPr lang="en-GB" b="1" dirty="0"/>
            <a:t> και </a:t>
          </a:r>
          <a:r>
            <a:rPr lang="en-GB" b="1" dirty="0" err="1"/>
            <a:t>ψηφι</a:t>
          </a:r>
          <a:r>
            <a:rPr lang="en-GB" b="1" dirty="0"/>
            <a:t>ακοί χώροι: </a:t>
          </a:r>
          <a:r>
            <a:rPr lang="en-GB" dirty="0"/>
            <a:t>Δημιουργήστε χώρους, φυσικούς και ψηφιακούς, που ευνοούν την ενεργό μάθηση. </a:t>
          </a:r>
          <a:r>
            <a:rPr lang="en-GB" dirty="0" err="1"/>
            <a:t>Χρησιμο</a:t>
          </a:r>
          <a:r>
            <a:rPr lang="en-GB" dirty="0"/>
            <a:t>ποιήστε διατάξεις τάξης που διευκολύνουν τον εύκολο σχηματισμό ομάδων και ψηφιακές πλατφόρμες που υποστηρίζουν την εικονική συνεργασία.</a:t>
          </a:r>
          <a:endParaRPr lang="en-BE" dirty="0"/>
        </a:p>
      </dgm:t>
    </dgm:pt>
    <dgm:pt modelId="{F89FFE4B-CADF-47A9-9E7A-11EE8051542A}" type="parTrans" cxnId="{D6E1E299-0654-41F5-9D64-EB27038337C7}">
      <dgm:prSet/>
      <dgm:spPr/>
      <dgm:t>
        <a:bodyPr/>
        <a:lstStyle/>
        <a:p>
          <a:endParaRPr lang="en-BE"/>
        </a:p>
      </dgm:t>
    </dgm:pt>
    <dgm:pt modelId="{D24C4C7A-D487-414A-A2E4-151B495B7CDA}" type="sibTrans" cxnId="{D6E1E299-0654-41F5-9D64-EB27038337C7}">
      <dgm:prSet/>
      <dgm:spPr/>
      <dgm:t>
        <a:bodyPr/>
        <a:lstStyle/>
        <a:p>
          <a:endParaRPr lang="en-BE"/>
        </a:p>
      </dgm:t>
    </dgm:pt>
    <dgm:pt modelId="{0A8CDFB7-83B4-46A6-8A52-80225E27ED49}">
      <dgm:prSet/>
      <dgm:spPr/>
      <dgm:t>
        <a:bodyPr/>
        <a:lstStyle/>
        <a:p>
          <a:r>
            <a:rPr lang="en-GB" b="1"/>
            <a:t>Εργαλεία δέσμευσης: </a:t>
          </a:r>
          <a:r>
            <a:rPr lang="en-GB"/>
            <a:t>Ενσωματώστε εργαλεία εμπλοκής, όπως συστήματα απόκρισης του κοινού και λογισμικό συνεργασίας που προωθούν τη συμμετοχή και επιτρέπουν στους μαθητές να συνεισφέρουν σε πραγματικό χρόνο.</a:t>
          </a:r>
          <a:endParaRPr lang="en-BE"/>
        </a:p>
      </dgm:t>
    </dgm:pt>
    <dgm:pt modelId="{71B194EB-E03D-4880-91DD-C2ECB244E70C}" type="parTrans" cxnId="{14DD1A94-24D6-417B-9A7E-7A5E017AD618}">
      <dgm:prSet/>
      <dgm:spPr/>
      <dgm:t>
        <a:bodyPr/>
        <a:lstStyle/>
        <a:p>
          <a:endParaRPr lang="en-BE"/>
        </a:p>
      </dgm:t>
    </dgm:pt>
    <dgm:pt modelId="{4F6F11E1-061A-4FF1-88F2-D0385F55DF2A}" type="sibTrans" cxnId="{14DD1A94-24D6-417B-9A7E-7A5E017AD618}">
      <dgm:prSet/>
      <dgm:spPr/>
      <dgm:t>
        <a:bodyPr/>
        <a:lstStyle/>
        <a:p>
          <a:endParaRPr lang="en-BE"/>
        </a:p>
      </dgm:t>
    </dgm:pt>
    <dgm:pt modelId="{4692C068-CD02-48EC-A127-FFE57D7CEB5C}" type="pres">
      <dgm:prSet presAssocID="{9A7765E4-1D68-4C96-9F21-7600C87415C5}" presName="linear" presStyleCnt="0">
        <dgm:presLayoutVars>
          <dgm:animLvl val="lvl"/>
          <dgm:resizeHandles val="exact"/>
        </dgm:presLayoutVars>
      </dgm:prSet>
      <dgm:spPr/>
    </dgm:pt>
    <dgm:pt modelId="{C27BA8AE-58E7-4AC6-A8CA-12BAC25BB95B}" type="pres">
      <dgm:prSet presAssocID="{45288BDF-876B-4EE9-AD3D-CBC760448112}" presName="parentText" presStyleLbl="node1" presStyleIdx="0" presStyleCnt="1">
        <dgm:presLayoutVars>
          <dgm:chMax val="0"/>
          <dgm:bulletEnabled val="1"/>
        </dgm:presLayoutVars>
      </dgm:prSet>
      <dgm:spPr/>
    </dgm:pt>
    <dgm:pt modelId="{4DFAAA5C-CE76-44D5-81A1-62D601C28658}" type="pres">
      <dgm:prSet presAssocID="{45288BDF-876B-4EE9-AD3D-CBC760448112}" presName="childText" presStyleLbl="revTx" presStyleIdx="0" presStyleCnt="1">
        <dgm:presLayoutVars>
          <dgm:bulletEnabled val="1"/>
        </dgm:presLayoutVars>
      </dgm:prSet>
      <dgm:spPr/>
    </dgm:pt>
  </dgm:ptLst>
  <dgm:cxnLst>
    <dgm:cxn modelId="{B690852E-AAFA-4F34-A06C-43A8E9DB992D}" srcId="{9A7765E4-1D68-4C96-9F21-7600C87415C5}" destId="{45288BDF-876B-4EE9-AD3D-CBC760448112}" srcOrd="0" destOrd="0" parTransId="{B00EB8B8-69C3-4057-AAD1-B13F32D2341A}" sibTransId="{081F337F-6983-4E68-BE2A-93330B3DCD5B}"/>
    <dgm:cxn modelId="{3689A832-21F0-4EDE-B9B8-BC00A57E3069}" type="presOf" srcId="{0A8CDFB7-83B4-46A6-8A52-80225E27ED49}" destId="{4DFAAA5C-CE76-44D5-81A1-62D601C28658}" srcOrd="0" destOrd="1" presId="urn:microsoft.com/office/officeart/2005/8/layout/vList2"/>
    <dgm:cxn modelId="{14DD1A94-24D6-417B-9A7E-7A5E017AD618}" srcId="{45288BDF-876B-4EE9-AD3D-CBC760448112}" destId="{0A8CDFB7-83B4-46A6-8A52-80225E27ED49}" srcOrd="1" destOrd="0" parTransId="{71B194EB-E03D-4880-91DD-C2ECB244E70C}" sibTransId="{4F6F11E1-061A-4FF1-88F2-D0385F55DF2A}"/>
    <dgm:cxn modelId="{D6E1E299-0654-41F5-9D64-EB27038337C7}" srcId="{45288BDF-876B-4EE9-AD3D-CBC760448112}" destId="{A03D4C34-094A-4B11-8B63-FBB5C7E19C3E}" srcOrd="0" destOrd="0" parTransId="{F89FFE4B-CADF-47A9-9E7A-11EE8051542A}" sibTransId="{D24C4C7A-D487-414A-A2E4-151B495B7CDA}"/>
    <dgm:cxn modelId="{C60590B1-35FC-4434-B819-4BF23E7DC068}" type="presOf" srcId="{9A7765E4-1D68-4C96-9F21-7600C87415C5}" destId="{4692C068-CD02-48EC-A127-FFE57D7CEB5C}" srcOrd="0" destOrd="0" presId="urn:microsoft.com/office/officeart/2005/8/layout/vList2"/>
    <dgm:cxn modelId="{0AC882B4-0E2E-46D2-8C6D-FA286F9B2831}" type="presOf" srcId="{45288BDF-876B-4EE9-AD3D-CBC760448112}" destId="{C27BA8AE-58E7-4AC6-A8CA-12BAC25BB95B}" srcOrd="0" destOrd="0" presId="urn:microsoft.com/office/officeart/2005/8/layout/vList2"/>
    <dgm:cxn modelId="{742A19E4-7B1D-4C72-AD9E-B4B2F923B577}" type="presOf" srcId="{A03D4C34-094A-4B11-8B63-FBB5C7E19C3E}" destId="{4DFAAA5C-CE76-44D5-81A1-62D601C28658}" srcOrd="0" destOrd="0" presId="urn:microsoft.com/office/officeart/2005/8/layout/vList2"/>
    <dgm:cxn modelId="{E89F4E27-EC0F-401E-9F3D-65B76693D147}" type="presParOf" srcId="{4692C068-CD02-48EC-A127-FFE57D7CEB5C}" destId="{C27BA8AE-58E7-4AC6-A8CA-12BAC25BB95B}" srcOrd="0" destOrd="0" presId="urn:microsoft.com/office/officeart/2005/8/layout/vList2"/>
    <dgm:cxn modelId="{EB565E3D-FFA9-418B-9632-A3C5C97BDCEE}" type="presParOf" srcId="{4692C068-CD02-48EC-A127-FFE57D7CEB5C}" destId="{4DFAAA5C-CE76-44D5-81A1-62D601C28658}" srcOrd="1"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C689F20-15CE-4D04-B6D4-77FD5EA69896}" type="doc">
      <dgm:prSet loTypeId="urn:microsoft.com/office/officeart/2005/8/layout/hList1" loCatId="list" qsTypeId="urn:microsoft.com/office/officeart/2005/8/quickstyle/simple5" qsCatId="simple" csTypeId="urn:microsoft.com/office/officeart/2005/8/colors/accent6_2" csCatId="accent6"/>
      <dgm:spPr/>
      <dgm:t>
        <a:bodyPr/>
        <a:lstStyle/>
        <a:p>
          <a:endParaRPr lang="en-BE"/>
        </a:p>
      </dgm:t>
    </dgm:pt>
    <dgm:pt modelId="{9823BE96-10B8-40C0-810A-6D08C055D9F9}">
      <dgm:prSet/>
      <dgm:spPr/>
      <dgm:t>
        <a:bodyPr/>
        <a:lstStyle/>
        <a:p>
          <a:r>
            <a:rPr lang="en-GB" b="1"/>
            <a:t>Βασικά στοιχεία της ομαδικής εργασίας των μαθητών:</a:t>
          </a:r>
          <a:endParaRPr lang="en-BE"/>
        </a:p>
      </dgm:t>
    </dgm:pt>
    <dgm:pt modelId="{2B3A61EC-EE8B-4ABE-BD02-09CB54ECEB95}" type="parTrans" cxnId="{0197030B-2C42-4A37-9B6A-A9142FD01CB2}">
      <dgm:prSet/>
      <dgm:spPr/>
      <dgm:t>
        <a:bodyPr/>
        <a:lstStyle/>
        <a:p>
          <a:endParaRPr lang="en-BE"/>
        </a:p>
      </dgm:t>
    </dgm:pt>
    <dgm:pt modelId="{6ABD550A-3135-44D2-9A66-05DB30897EA6}" type="sibTrans" cxnId="{0197030B-2C42-4A37-9B6A-A9142FD01CB2}">
      <dgm:prSet/>
      <dgm:spPr/>
      <dgm:t>
        <a:bodyPr/>
        <a:lstStyle/>
        <a:p>
          <a:endParaRPr lang="en-BE"/>
        </a:p>
      </dgm:t>
    </dgm:pt>
    <dgm:pt modelId="{71F2CF52-A40F-4FA1-B43C-83C560FAF92C}">
      <dgm:prSet/>
      <dgm:spPr/>
      <dgm:t>
        <a:bodyPr/>
        <a:lstStyle/>
        <a:p>
          <a:r>
            <a:rPr lang="en-GB" b="1"/>
            <a:t>Επικοινωνία: </a:t>
          </a:r>
          <a:r>
            <a:rPr lang="en-GB"/>
            <a:t>Τονίστε τη σημασία της σαφούς και ανοιχτής επικοινωνίας ως θεμέλιο της επιτυχημένης ομαδικής εργασίας, ενθαρρύνοντας τους μαθητές να εκφράζουν τις ιδέες τους και να ακούνε ενεργά τους συμμαθητές τους.</a:t>
          </a:r>
          <a:endParaRPr lang="en-BE"/>
        </a:p>
      </dgm:t>
    </dgm:pt>
    <dgm:pt modelId="{4D11FCB6-A9F5-493A-9CC8-539D944C9FDC}" type="parTrans" cxnId="{D390BDCB-DA38-49E8-98E7-67A7D82E05DC}">
      <dgm:prSet/>
      <dgm:spPr/>
      <dgm:t>
        <a:bodyPr/>
        <a:lstStyle/>
        <a:p>
          <a:endParaRPr lang="en-BE"/>
        </a:p>
      </dgm:t>
    </dgm:pt>
    <dgm:pt modelId="{107C167E-C5C0-4D6E-BCA9-E13521BAF394}" type="sibTrans" cxnId="{D390BDCB-DA38-49E8-98E7-67A7D82E05DC}">
      <dgm:prSet/>
      <dgm:spPr/>
      <dgm:t>
        <a:bodyPr/>
        <a:lstStyle/>
        <a:p>
          <a:endParaRPr lang="en-BE"/>
        </a:p>
      </dgm:t>
    </dgm:pt>
    <dgm:pt modelId="{29A8FA04-49BE-4CEA-B8A6-2DD73FEAA45C}">
      <dgm:prSet/>
      <dgm:spPr/>
      <dgm:t>
        <a:bodyPr/>
        <a:lstStyle/>
        <a:p>
          <a:r>
            <a:rPr lang="en-GB" b="1" dirty="0" err="1"/>
            <a:t>Διευκρίνιση</a:t>
          </a:r>
          <a:r>
            <a:rPr lang="en-GB" b="1" dirty="0"/>
            <a:t> </a:t>
          </a:r>
          <a:r>
            <a:rPr lang="en-GB" b="1" dirty="0" err="1"/>
            <a:t>ρόλων</a:t>
          </a:r>
          <a:r>
            <a:rPr lang="en-GB" b="1" dirty="0"/>
            <a:t>: </a:t>
          </a:r>
          <a:r>
            <a:rPr lang="en-GB" dirty="0" err="1"/>
            <a:t>Συζητήστε</a:t>
          </a:r>
          <a:r>
            <a:rPr lang="en-GB" dirty="0"/>
            <a:t> </a:t>
          </a:r>
          <a:r>
            <a:rPr lang="en-GB" dirty="0" err="1"/>
            <a:t>τη</a:t>
          </a:r>
          <a:r>
            <a:rPr lang="en-GB" dirty="0"/>
            <a:t> </a:t>
          </a:r>
          <a:r>
            <a:rPr lang="en-GB" dirty="0" err="1"/>
            <a:t>σημ</a:t>
          </a:r>
          <a:r>
            <a:rPr lang="en-GB" dirty="0"/>
            <a:t>ασία του καθορισμού των ρόλων εντός της ομάδας, ώστε να εξασφαλίζεται ισορροπημένος φόρτος εργασίας και σαφείς αρμοδιότητες, αποτρέποντας παρεξηγήσεις και εξασφαλίζοντας αποτελεσματική συνεργασία</a:t>
          </a:r>
          <a:r>
            <a:rPr lang="en-GB" b="1" dirty="0"/>
            <a:t>.</a:t>
          </a:r>
          <a:endParaRPr lang="en-BE" dirty="0"/>
        </a:p>
      </dgm:t>
    </dgm:pt>
    <dgm:pt modelId="{3AC2E9BE-BCE9-4C73-BFA7-72E4815DADD9}" type="parTrans" cxnId="{F6118392-1297-40C9-9159-A2AC18062875}">
      <dgm:prSet/>
      <dgm:spPr/>
      <dgm:t>
        <a:bodyPr/>
        <a:lstStyle/>
        <a:p>
          <a:endParaRPr lang="en-BE"/>
        </a:p>
      </dgm:t>
    </dgm:pt>
    <dgm:pt modelId="{5ACB8178-8C36-4CFF-9760-4A60E523162C}" type="sibTrans" cxnId="{F6118392-1297-40C9-9159-A2AC18062875}">
      <dgm:prSet/>
      <dgm:spPr/>
      <dgm:t>
        <a:bodyPr/>
        <a:lstStyle/>
        <a:p>
          <a:endParaRPr lang="en-BE"/>
        </a:p>
      </dgm:t>
    </dgm:pt>
    <dgm:pt modelId="{4B7104F9-61C1-4E2E-9DCC-F81B297FCEF2}">
      <dgm:prSet/>
      <dgm:spPr/>
      <dgm:t>
        <a:bodyPr/>
        <a:lstStyle/>
        <a:p>
          <a:r>
            <a:rPr lang="en-GB" b="1"/>
            <a:t>Επίλυση συγκρούσεων στην ομαδική εργασία:</a:t>
          </a:r>
          <a:endParaRPr lang="en-BE"/>
        </a:p>
      </dgm:t>
    </dgm:pt>
    <dgm:pt modelId="{D3711FB8-B226-4870-936A-18ED2AE95FDE}" type="parTrans" cxnId="{171FB1E3-4948-4904-8237-2228834D5C39}">
      <dgm:prSet/>
      <dgm:spPr/>
      <dgm:t>
        <a:bodyPr/>
        <a:lstStyle/>
        <a:p>
          <a:endParaRPr lang="en-BE"/>
        </a:p>
      </dgm:t>
    </dgm:pt>
    <dgm:pt modelId="{D8F8F711-88E9-4B65-A78C-B9F6BEB2A98C}" type="sibTrans" cxnId="{171FB1E3-4948-4904-8237-2228834D5C39}">
      <dgm:prSet/>
      <dgm:spPr/>
      <dgm:t>
        <a:bodyPr/>
        <a:lstStyle/>
        <a:p>
          <a:endParaRPr lang="en-BE"/>
        </a:p>
      </dgm:t>
    </dgm:pt>
    <dgm:pt modelId="{82BED016-EBCE-4D1C-BFFD-708EEB5705D3}">
      <dgm:prSet/>
      <dgm:spPr/>
      <dgm:t>
        <a:bodyPr/>
        <a:lstStyle/>
        <a:p>
          <a:r>
            <a:rPr lang="en-GB" b="1"/>
            <a:t>Έγκαιρος εντοπισμός συγκρούσεων: </a:t>
          </a:r>
          <a:r>
            <a:rPr lang="en-GB"/>
            <a:t>Εφοδιάστε τους μαθητές με την ικανότητα να αναγνωρίζουν τα πρώιμα σημάδια της σύγκρουσης και να κατανοούν ότι η σύγκρουση, όταν διαχειρίζεται σωστά, μπορεί να οδηγήσει σε ανάπτυξη και καλύτερες λύσεις.</a:t>
          </a:r>
          <a:endParaRPr lang="en-BE"/>
        </a:p>
      </dgm:t>
    </dgm:pt>
    <dgm:pt modelId="{0E85A73C-D1F8-4B1E-B75C-CF3328352670}" type="parTrans" cxnId="{4717271A-C494-4B4A-9DEE-553C6361C823}">
      <dgm:prSet/>
      <dgm:spPr/>
      <dgm:t>
        <a:bodyPr/>
        <a:lstStyle/>
        <a:p>
          <a:endParaRPr lang="en-BE"/>
        </a:p>
      </dgm:t>
    </dgm:pt>
    <dgm:pt modelId="{84132018-5E97-47A1-A7D3-07143373F122}" type="sibTrans" cxnId="{4717271A-C494-4B4A-9DEE-553C6361C823}">
      <dgm:prSet/>
      <dgm:spPr/>
      <dgm:t>
        <a:bodyPr/>
        <a:lstStyle/>
        <a:p>
          <a:endParaRPr lang="en-BE"/>
        </a:p>
      </dgm:t>
    </dgm:pt>
    <dgm:pt modelId="{94C4E271-9223-415A-8251-30B1C49BDC75}">
      <dgm:prSet/>
      <dgm:spPr/>
      <dgm:t>
        <a:bodyPr/>
        <a:lstStyle/>
        <a:p>
          <a:r>
            <a:rPr lang="en-GB" b="1"/>
            <a:t>Στρατηγικές επίλυσης: </a:t>
          </a:r>
          <a:r>
            <a:rPr lang="en-GB"/>
            <a:t>Προσφέρετε στρατηγικές επίλυσης συγκρούσεων, συμπεριλαμβανομένων τεχνικών διαμεσολάβησης και δομημένων μεθόδων επίλυσης προβλημάτων, για να βοηθήσετε τους μαθητές να αντιμετωπίσουν εποικοδομητικά τις διαφωνίες.</a:t>
          </a:r>
          <a:endParaRPr lang="en-BE"/>
        </a:p>
      </dgm:t>
    </dgm:pt>
    <dgm:pt modelId="{010F1672-93CF-4388-A494-6CDF8A988DA5}" type="parTrans" cxnId="{27D22D59-B9C8-4945-B5D5-EC2BB17B205B}">
      <dgm:prSet/>
      <dgm:spPr/>
      <dgm:t>
        <a:bodyPr/>
        <a:lstStyle/>
        <a:p>
          <a:endParaRPr lang="en-BE"/>
        </a:p>
      </dgm:t>
    </dgm:pt>
    <dgm:pt modelId="{C920DA97-3C29-429B-9178-C6CAC449BF05}" type="sibTrans" cxnId="{27D22D59-B9C8-4945-B5D5-EC2BB17B205B}">
      <dgm:prSet/>
      <dgm:spPr/>
      <dgm:t>
        <a:bodyPr/>
        <a:lstStyle/>
        <a:p>
          <a:endParaRPr lang="en-BE"/>
        </a:p>
      </dgm:t>
    </dgm:pt>
    <dgm:pt modelId="{A70359EE-AEBE-4CEC-AB7B-55790A4B53BD}">
      <dgm:prSet/>
      <dgm:spPr/>
      <dgm:t>
        <a:bodyPr/>
        <a:lstStyle/>
        <a:p>
          <a:r>
            <a:rPr lang="en-GB" b="1"/>
            <a:t>Οικοδόμηση συναίνεσης:</a:t>
          </a:r>
          <a:endParaRPr lang="en-BE"/>
        </a:p>
      </dgm:t>
    </dgm:pt>
    <dgm:pt modelId="{1A589295-C9DE-4D4A-83E1-F1EDDD00F7EA}" type="parTrans" cxnId="{5434850A-227D-411E-A7AE-C9E28BC32A8D}">
      <dgm:prSet/>
      <dgm:spPr/>
      <dgm:t>
        <a:bodyPr/>
        <a:lstStyle/>
        <a:p>
          <a:endParaRPr lang="en-BE"/>
        </a:p>
      </dgm:t>
    </dgm:pt>
    <dgm:pt modelId="{CBEF4B4A-308E-4211-9BFA-4C7589AF2BEB}" type="sibTrans" cxnId="{5434850A-227D-411E-A7AE-C9E28BC32A8D}">
      <dgm:prSet/>
      <dgm:spPr/>
      <dgm:t>
        <a:bodyPr/>
        <a:lstStyle/>
        <a:p>
          <a:endParaRPr lang="en-BE"/>
        </a:p>
      </dgm:t>
    </dgm:pt>
    <dgm:pt modelId="{BAFC9EC1-E249-4BF1-A5AC-024533A68802}">
      <dgm:prSet/>
      <dgm:spPr/>
      <dgm:t>
        <a:bodyPr/>
        <a:lstStyle/>
        <a:p>
          <a:r>
            <a:rPr lang="en-GB" b="1" dirty="0"/>
            <a:t>Η </a:t>
          </a:r>
          <a:r>
            <a:rPr lang="en-GB" b="1" dirty="0" err="1"/>
            <a:t>τέχνη</a:t>
          </a:r>
          <a:r>
            <a:rPr lang="en-GB" b="1" dirty="0"/>
            <a:t> </a:t>
          </a:r>
          <a:r>
            <a:rPr lang="en-GB" b="1" dirty="0" err="1"/>
            <a:t>του</a:t>
          </a:r>
          <a:r>
            <a:rPr lang="en-GB" b="1" dirty="0"/>
            <a:t> </a:t>
          </a:r>
          <a:r>
            <a:rPr lang="en-GB" b="1" dirty="0" err="1"/>
            <a:t>συμ</a:t>
          </a:r>
          <a:r>
            <a:rPr lang="en-GB" b="1" dirty="0"/>
            <a:t>βιβασμού: </a:t>
          </a:r>
          <a:r>
            <a:rPr lang="en-GB" dirty="0"/>
            <a:t>Επισημάνετε τεχνικές για την επίτευξη συναίνεσης, δίνοντας έμφαση στην αξία του συμβιβασμού και στην ικανότητα ενσωμάτωσης διαφορετικών προοπτικών σε ένα συνεκτικό σχέδιο δράσης.</a:t>
          </a:r>
          <a:endParaRPr lang="en-BE" dirty="0"/>
        </a:p>
      </dgm:t>
    </dgm:pt>
    <dgm:pt modelId="{B79E2970-5119-410C-BBD9-F8B489D9FF0E}" type="parTrans" cxnId="{1DDA42A8-D4C0-462D-B817-FC64ADBFCD12}">
      <dgm:prSet/>
      <dgm:spPr/>
      <dgm:t>
        <a:bodyPr/>
        <a:lstStyle/>
        <a:p>
          <a:endParaRPr lang="en-BE"/>
        </a:p>
      </dgm:t>
    </dgm:pt>
    <dgm:pt modelId="{92F34748-9C69-4389-861A-CD0EEBDCACF4}" type="sibTrans" cxnId="{1DDA42A8-D4C0-462D-B817-FC64ADBFCD12}">
      <dgm:prSet/>
      <dgm:spPr/>
      <dgm:t>
        <a:bodyPr/>
        <a:lstStyle/>
        <a:p>
          <a:endParaRPr lang="en-BE"/>
        </a:p>
      </dgm:t>
    </dgm:pt>
    <dgm:pt modelId="{A6B6FF33-6226-405D-850F-C7723EE61E7B}">
      <dgm:prSet/>
      <dgm:spPr/>
      <dgm:t>
        <a:bodyPr/>
        <a:lstStyle/>
        <a:p>
          <a:r>
            <a:rPr lang="en-GB" b="1"/>
            <a:t>Διαδικασία λήψης αποφάσεων: </a:t>
          </a:r>
          <a:r>
            <a:rPr lang="en-GB"/>
            <a:t>Παρέχετε ένα πλαίσιο για τη συνεργατική λήψη αποφάσεων που ενθαρρύνει τη συμμετοχή όλων των μελών της ομάδας και οδηγεί σε αποφάσεις που υποστηρίζονται από ολόκληρη την ομάδα.</a:t>
          </a:r>
          <a:endParaRPr lang="en-BE"/>
        </a:p>
      </dgm:t>
    </dgm:pt>
    <dgm:pt modelId="{8FBC1166-ADD3-4DD8-9C0E-F71FC6B10E0C}" type="parTrans" cxnId="{668D90E1-F36D-4130-BACE-635F78CB367F}">
      <dgm:prSet/>
      <dgm:spPr/>
      <dgm:t>
        <a:bodyPr/>
        <a:lstStyle/>
        <a:p>
          <a:endParaRPr lang="en-BE"/>
        </a:p>
      </dgm:t>
    </dgm:pt>
    <dgm:pt modelId="{45505E26-A0AC-4F07-B51D-18880AE7F634}" type="sibTrans" cxnId="{668D90E1-F36D-4130-BACE-635F78CB367F}">
      <dgm:prSet/>
      <dgm:spPr/>
      <dgm:t>
        <a:bodyPr/>
        <a:lstStyle/>
        <a:p>
          <a:endParaRPr lang="en-BE"/>
        </a:p>
      </dgm:t>
    </dgm:pt>
    <dgm:pt modelId="{424418E9-9849-4A13-9B47-B707159B574F}">
      <dgm:prSet/>
      <dgm:spPr/>
      <dgm:t>
        <a:bodyPr/>
        <a:lstStyle/>
        <a:p>
          <a:r>
            <a:rPr lang="en-GB" b="1"/>
            <a:t>Συνεργατική λήψη αποφάσεων:</a:t>
          </a:r>
          <a:endParaRPr lang="en-BE"/>
        </a:p>
      </dgm:t>
    </dgm:pt>
    <dgm:pt modelId="{FAD78B41-30B9-496C-B8D3-D24507354541}" type="parTrans" cxnId="{56D37A3E-D403-4A07-890F-2460C2422E99}">
      <dgm:prSet/>
      <dgm:spPr/>
      <dgm:t>
        <a:bodyPr/>
        <a:lstStyle/>
        <a:p>
          <a:endParaRPr lang="en-BE"/>
        </a:p>
      </dgm:t>
    </dgm:pt>
    <dgm:pt modelId="{2B43D096-9A6B-4C42-9CE4-0E103FB15980}" type="sibTrans" cxnId="{56D37A3E-D403-4A07-890F-2460C2422E99}">
      <dgm:prSet/>
      <dgm:spPr/>
      <dgm:t>
        <a:bodyPr/>
        <a:lstStyle/>
        <a:p>
          <a:endParaRPr lang="en-BE"/>
        </a:p>
      </dgm:t>
    </dgm:pt>
    <dgm:pt modelId="{B07DF458-5281-44FF-8FC1-1C637F146213}">
      <dgm:prSet/>
      <dgm:spPr/>
      <dgm:t>
        <a:bodyPr/>
        <a:lstStyle/>
        <a:p>
          <a:r>
            <a:rPr lang="en-GB" b="1"/>
            <a:t>Αξιοποίηση των δυνατών σημείων της ομάδας: </a:t>
          </a:r>
          <a:r>
            <a:rPr lang="en-GB"/>
            <a:t>Ενθαρρύνετε τους μαθητές να αξιοποιούν τις συλλογικές τους δυνάμεις και γνώσεις κατά τη λήψη αποφάσεων, οδηγώντας σε πιο τεκμηριωμένα και ισχυρά αποτελέσματα.</a:t>
          </a:r>
          <a:endParaRPr lang="en-BE"/>
        </a:p>
      </dgm:t>
    </dgm:pt>
    <dgm:pt modelId="{909FD59D-3277-42CA-B1A7-181C8172812E}" type="parTrans" cxnId="{44AE3B61-182B-4496-80F0-483FB5EC1AD6}">
      <dgm:prSet/>
      <dgm:spPr/>
      <dgm:t>
        <a:bodyPr/>
        <a:lstStyle/>
        <a:p>
          <a:endParaRPr lang="en-BE"/>
        </a:p>
      </dgm:t>
    </dgm:pt>
    <dgm:pt modelId="{5358567C-D9C0-407B-8592-096D671C8D51}" type="sibTrans" cxnId="{44AE3B61-182B-4496-80F0-483FB5EC1AD6}">
      <dgm:prSet/>
      <dgm:spPr/>
      <dgm:t>
        <a:bodyPr/>
        <a:lstStyle/>
        <a:p>
          <a:endParaRPr lang="en-BE"/>
        </a:p>
      </dgm:t>
    </dgm:pt>
    <dgm:pt modelId="{E8A0C442-4219-479A-BEFD-D5FE35312960}">
      <dgm:prSet/>
      <dgm:spPr/>
      <dgm:t>
        <a:bodyPr/>
        <a:lstStyle/>
        <a:p>
          <a:r>
            <a:rPr lang="en-GB" b="1"/>
            <a:t>Ρόλος του συντονιστή: </a:t>
          </a:r>
          <a:r>
            <a:rPr lang="en-GB"/>
            <a:t>Αποσαφηνίστε το ρόλο του εκπαιδευτικού ως διευκολυντή σε αυτή τη διαδικασία, παρέχοντας καθοδήγηση χωρίς να υπαγορεύει την κατεύθυνση, επιτρέποντας στους μαθητές να αναλάβουν την ευθύνη των αποφάσεών τους.</a:t>
          </a:r>
          <a:endParaRPr lang="en-BE"/>
        </a:p>
      </dgm:t>
    </dgm:pt>
    <dgm:pt modelId="{97CE7451-7704-48D1-A987-A475E92F6BD5}" type="parTrans" cxnId="{A7C03C5F-927B-43E7-9276-B91EBA555DF9}">
      <dgm:prSet/>
      <dgm:spPr/>
      <dgm:t>
        <a:bodyPr/>
        <a:lstStyle/>
        <a:p>
          <a:endParaRPr lang="en-BE"/>
        </a:p>
      </dgm:t>
    </dgm:pt>
    <dgm:pt modelId="{2A243347-5839-4373-94B7-B383F52714D3}" type="sibTrans" cxnId="{A7C03C5F-927B-43E7-9276-B91EBA555DF9}">
      <dgm:prSet/>
      <dgm:spPr/>
      <dgm:t>
        <a:bodyPr/>
        <a:lstStyle/>
        <a:p>
          <a:endParaRPr lang="en-BE"/>
        </a:p>
      </dgm:t>
    </dgm:pt>
    <dgm:pt modelId="{19BC6251-79C9-4BDC-A6DB-CD17276D3F19}" type="pres">
      <dgm:prSet presAssocID="{EC689F20-15CE-4D04-B6D4-77FD5EA69896}" presName="Name0" presStyleCnt="0">
        <dgm:presLayoutVars>
          <dgm:dir/>
          <dgm:animLvl val="lvl"/>
          <dgm:resizeHandles val="exact"/>
        </dgm:presLayoutVars>
      </dgm:prSet>
      <dgm:spPr/>
    </dgm:pt>
    <dgm:pt modelId="{8F60C2A4-07D8-4DAA-B72C-BD8E4462DDF2}" type="pres">
      <dgm:prSet presAssocID="{9823BE96-10B8-40C0-810A-6D08C055D9F9}" presName="composite" presStyleCnt="0"/>
      <dgm:spPr/>
    </dgm:pt>
    <dgm:pt modelId="{AF7AD808-E481-4F21-8E57-DEB0A9BE0588}" type="pres">
      <dgm:prSet presAssocID="{9823BE96-10B8-40C0-810A-6D08C055D9F9}" presName="parTx" presStyleLbl="alignNode1" presStyleIdx="0" presStyleCnt="4">
        <dgm:presLayoutVars>
          <dgm:chMax val="0"/>
          <dgm:chPref val="0"/>
          <dgm:bulletEnabled val="1"/>
        </dgm:presLayoutVars>
      </dgm:prSet>
      <dgm:spPr/>
    </dgm:pt>
    <dgm:pt modelId="{1DD47833-821E-4A91-8D89-7CB9F08C62BD}" type="pres">
      <dgm:prSet presAssocID="{9823BE96-10B8-40C0-810A-6D08C055D9F9}" presName="desTx" presStyleLbl="alignAccFollowNode1" presStyleIdx="0" presStyleCnt="4">
        <dgm:presLayoutVars>
          <dgm:bulletEnabled val="1"/>
        </dgm:presLayoutVars>
      </dgm:prSet>
      <dgm:spPr/>
    </dgm:pt>
    <dgm:pt modelId="{91B92C99-0914-4600-BA04-C2CC325A712E}" type="pres">
      <dgm:prSet presAssocID="{6ABD550A-3135-44D2-9A66-05DB30897EA6}" presName="space" presStyleCnt="0"/>
      <dgm:spPr/>
    </dgm:pt>
    <dgm:pt modelId="{805DB998-471F-49D5-87C1-B218CFC25367}" type="pres">
      <dgm:prSet presAssocID="{4B7104F9-61C1-4E2E-9DCC-F81B297FCEF2}" presName="composite" presStyleCnt="0"/>
      <dgm:spPr/>
    </dgm:pt>
    <dgm:pt modelId="{12BA62E0-C273-461A-8895-D0282D0BAC31}" type="pres">
      <dgm:prSet presAssocID="{4B7104F9-61C1-4E2E-9DCC-F81B297FCEF2}" presName="parTx" presStyleLbl="alignNode1" presStyleIdx="1" presStyleCnt="4">
        <dgm:presLayoutVars>
          <dgm:chMax val="0"/>
          <dgm:chPref val="0"/>
          <dgm:bulletEnabled val="1"/>
        </dgm:presLayoutVars>
      </dgm:prSet>
      <dgm:spPr/>
    </dgm:pt>
    <dgm:pt modelId="{E9C3F645-B1FE-4291-87CE-A0C6024B251E}" type="pres">
      <dgm:prSet presAssocID="{4B7104F9-61C1-4E2E-9DCC-F81B297FCEF2}" presName="desTx" presStyleLbl="alignAccFollowNode1" presStyleIdx="1" presStyleCnt="4">
        <dgm:presLayoutVars>
          <dgm:bulletEnabled val="1"/>
        </dgm:presLayoutVars>
      </dgm:prSet>
      <dgm:spPr/>
    </dgm:pt>
    <dgm:pt modelId="{C7A56EFD-9D00-48E0-B08D-C0F60BB3EA68}" type="pres">
      <dgm:prSet presAssocID="{D8F8F711-88E9-4B65-A78C-B9F6BEB2A98C}" presName="space" presStyleCnt="0"/>
      <dgm:spPr/>
    </dgm:pt>
    <dgm:pt modelId="{FA96B5FE-4418-43DC-9CC7-5AFA8C968CE9}" type="pres">
      <dgm:prSet presAssocID="{A70359EE-AEBE-4CEC-AB7B-55790A4B53BD}" presName="composite" presStyleCnt="0"/>
      <dgm:spPr/>
    </dgm:pt>
    <dgm:pt modelId="{41EBDCFF-4F7B-4C51-AD6B-1704B025D4FB}" type="pres">
      <dgm:prSet presAssocID="{A70359EE-AEBE-4CEC-AB7B-55790A4B53BD}" presName="parTx" presStyleLbl="alignNode1" presStyleIdx="2" presStyleCnt="4">
        <dgm:presLayoutVars>
          <dgm:chMax val="0"/>
          <dgm:chPref val="0"/>
          <dgm:bulletEnabled val="1"/>
        </dgm:presLayoutVars>
      </dgm:prSet>
      <dgm:spPr/>
    </dgm:pt>
    <dgm:pt modelId="{39F907EC-35E8-45EC-8B13-5B4773A75939}" type="pres">
      <dgm:prSet presAssocID="{A70359EE-AEBE-4CEC-AB7B-55790A4B53BD}" presName="desTx" presStyleLbl="alignAccFollowNode1" presStyleIdx="2" presStyleCnt="4">
        <dgm:presLayoutVars>
          <dgm:bulletEnabled val="1"/>
        </dgm:presLayoutVars>
      </dgm:prSet>
      <dgm:spPr/>
    </dgm:pt>
    <dgm:pt modelId="{16B8B2BF-7282-4047-8183-F01AA655A047}" type="pres">
      <dgm:prSet presAssocID="{CBEF4B4A-308E-4211-9BFA-4C7589AF2BEB}" presName="space" presStyleCnt="0"/>
      <dgm:spPr/>
    </dgm:pt>
    <dgm:pt modelId="{93FB07D7-00A5-4BE2-AE24-B44E2E51572C}" type="pres">
      <dgm:prSet presAssocID="{424418E9-9849-4A13-9B47-B707159B574F}" presName="composite" presStyleCnt="0"/>
      <dgm:spPr/>
    </dgm:pt>
    <dgm:pt modelId="{FCCFA650-55AB-4890-B204-E684F0DEFFBE}" type="pres">
      <dgm:prSet presAssocID="{424418E9-9849-4A13-9B47-B707159B574F}" presName="parTx" presStyleLbl="alignNode1" presStyleIdx="3" presStyleCnt="4">
        <dgm:presLayoutVars>
          <dgm:chMax val="0"/>
          <dgm:chPref val="0"/>
          <dgm:bulletEnabled val="1"/>
        </dgm:presLayoutVars>
      </dgm:prSet>
      <dgm:spPr/>
    </dgm:pt>
    <dgm:pt modelId="{C2C39893-4B92-4A7E-A50D-039F271F665E}" type="pres">
      <dgm:prSet presAssocID="{424418E9-9849-4A13-9B47-B707159B574F}" presName="desTx" presStyleLbl="alignAccFollowNode1" presStyleIdx="3" presStyleCnt="4">
        <dgm:presLayoutVars>
          <dgm:bulletEnabled val="1"/>
        </dgm:presLayoutVars>
      </dgm:prSet>
      <dgm:spPr/>
    </dgm:pt>
  </dgm:ptLst>
  <dgm:cxnLst>
    <dgm:cxn modelId="{5434850A-227D-411E-A7AE-C9E28BC32A8D}" srcId="{EC689F20-15CE-4D04-B6D4-77FD5EA69896}" destId="{A70359EE-AEBE-4CEC-AB7B-55790A4B53BD}" srcOrd="2" destOrd="0" parTransId="{1A589295-C9DE-4D4A-83E1-F1EDDD00F7EA}" sibTransId="{CBEF4B4A-308E-4211-9BFA-4C7589AF2BEB}"/>
    <dgm:cxn modelId="{0197030B-2C42-4A37-9B6A-A9142FD01CB2}" srcId="{EC689F20-15CE-4D04-B6D4-77FD5EA69896}" destId="{9823BE96-10B8-40C0-810A-6D08C055D9F9}" srcOrd="0" destOrd="0" parTransId="{2B3A61EC-EE8B-4ABE-BD02-09CB54ECEB95}" sibTransId="{6ABD550A-3135-44D2-9A66-05DB30897EA6}"/>
    <dgm:cxn modelId="{4717271A-C494-4B4A-9DEE-553C6361C823}" srcId="{4B7104F9-61C1-4E2E-9DCC-F81B297FCEF2}" destId="{82BED016-EBCE-4D1C-BFFD-708EEB5705D3}" srcOrd="0" destOrd="0" parTransId="{0E85A73C-D1F8-4B1E-B75C-CF3328352670}" sibTransId="{84132018-5E97-47A1-A7D3-07143373F122}"/>
    <dgm:cxn modelId="{4099DB33-84C5-4E31-AAA1-DED1C569FFD1}" type="presOf" srcId="{4B7104F9-61C1-4E2E-9DCC-F81B297FCEF2}" destId="{12BA62E0-C273-461A-8895-D0282D0BAC31}" srcOrd="0" destOrd="0" presId="urn:microsoft.com/office/officeart/2005/8/layout/hList1"/>
    <dgm:cxn modelId="{E30AE734-67AE-425D-8254-97DA13526D9F}" type="presOf" srcId="{424418E9-9849-4A13-9B47-B707159B574F}" destId="{FCCFA650-55AB-4890-B204-E684F0DEFFBE}" srcOrd="0" destOrd="0" presId="urn:microsoft.com/office/officeart/2005/8/layout/hList1"/>
    <dgm:cxn modelId="{BBD82236-859A-4DF8-AA6B-271EB4E07EED}" type="presOf" srcId="{EC689F20-15CE-4D04-B6D4-77FD5EA69896}" destId="{19BC6251-79C9-4BDC-A6DB-CD17276D3F19}" srcOrd="0" destOrd="0" presId="urn:microsoft.com/office/officeart/2005/8/layout/hList1"/>
    <dgm:cxn modelId="{56D37A3E-D403-4A07-890F-2460C2422E99}" srcId="{EC689F20-15CE-4D04-B6D4-77FD5EA69896}" destId="{424418E9-9849-4A13-9B47-B707159B574F}" srcOrd="3" destOrd="0" parTransId="{FAD78B41-30B9-496C-B8D3-D24507354541}" sibTransId="{2B43D096-9A6B-4C42-9CE4-0E103FB15980}"/>
    <dgm:cxn modelId="{A7C03C5F-927B-43E7-9276-B91EBA555DF9}" srcId="{424418E9-9849-4A13-9B47-B707159B574F}" destId="{E8A0C442-4219-479A-BEFD-D5FE35312960}" srcOrd="1" destOrd="0" parTransId="{97CE7451-7704-48D1-A987-A475E92F6BD5}" sibTransId="{2A243347-5839-4373-94B7-B383F52714D3}"/>
    <dgm:cxn modelId="{44AE3B61-182B-4496-80F0-483FB5EC1AD6}" srcId="{424418E9-9849-4A13-9B47-B707159B574F}" destId="{B07DF458-5281-44FF-8FC1-1C637F146213}" srcOrd="0" destOrd="0" parTransId="{909FD59D-3277-42CA-B1A7-181C8172812E}" sibTransId="{5358567C-D9C0-407B-8592-096D671C8D51}"/>
    <dgm:cxn modelId="{F9997663-522D-4F3F-867A-7B76908DB23E}" type="presOf" srcId="{94C4E271-9223-415A-8251-30B1C49BDC75}" destId="{E9C3F645-B1FE-4291-87CE-A0C6024B251E}" srcOrd="0" destOrd="1" presId="urn:microsoft.com/office/officeart/2005/8/layout/hList1"/>
    <dgm:cxn modelId="{EA8A8370-B119-49A1-823D-C7BECA9FC829}" type="presOf" srcId="{A6B6FF33-6226-405D-850F-C7723EE61E7B}" destId="{39F907EC-35E8-45EC-8B13-5B4773A75939}" srcOrd="0" destOrd="1" presId="urn:microsoft.com/office/officeart/2005/8/layout/hList1"/>
    <dgm:cxn modelId="{27D22D59-B9C8-4945-B5D5-EC2BB17B205B}" srcId="{4B7104F9-61C1-4E2E-9DCC-F81B297FCEF2}" destId="{94C4E271-9223-415A-8251-30B1C49BDC75}" srcOrd="1" destOrd="0" parTransId="{010F1672-93CF-4388-A494-6CDF8A988DA5}" sibTransId="{C920DA97-3C29-429B-9178-C6CAC449BF05}"/>
    <dgm:cxn modelId="{3FE4358C-AC04-4B75-B949-89589EC7BEED}" type="presOf" srcId="{B07DF458-5281-44FF-8FC1-1C637F146213}" destId="{C2C39893-4B92-4A7E-A50D-039F271F665E}" srcOrd="0" destOrd="0" presId="urn:microsoft.com/office/officeart/2005/8/layout/hList1"/>
    <dgm:cxn modelId="{F6118392-1297-40C9-9159-A2AC18062875}" srcId="{9823BE96-10B8-40C0-810A-6D08C055D9F9}" destId="{29A8FA04-49BE-4CEA-B8A6-2DD73FEAA45C}" srcOrd="1" destOrd="0" parTransId="{3AC2E9BE-BCE9-4C73-BFA7-72E4815DADD9}" sibTransId="{5ACB8178-8C36-4CFF-9760-4A60E523162C}"/>
    <dgm:cxn modelId="{E9F22299-0496-4E2C-A603-BD2C23ACD52E}" type="presOf" srcId="{A70359EE-AEBE-4CEC-AB7B-55790A4B53BD}" destId="{41EBDCFF-4F7B-4C51-AD6B-1704B025D4FB}" srcOrd="0" destOrd="0" presId="urn:microsoft.com/office/officeart/2005/8/layout/hList1"/>
    <dgm:cxn modelId="{1DDA42A8-D4C0-462D-B817-FC64ADBFCD12}" srcId="{A70359EE-AEBE-4CEC-AB7B-55790A4B53BD}" destId="{BAFC9EC1-E249-4BF1-A5AC-024533A68802}" srcOrd="0" destOrd="0" parTransId="{B79E2970-5119-410C-BBD9-F8B489D9FF0E}" sibTransId="{92F34748-9C69-4389-861A-CD0EEBDCACF4}"/>
    <dgm:cxn modelId="{97732AAC-26A5-404E-9573-B19FCC74B04C}" type="presOf" srcId="{29A8FA04-49BE-4CEA-B8A6-2DD73FEAA45C}" destId="{1DD47833-821E-4A91-8D89-7CB9F08C62BD}" srcOrd="0" destOrd="1" presId="urn:microsoft.com/office/officeart/2005/8/layout/hList1"/>
    <dgm:cxn modelId="{6BFF38C5-8181-4292-82ED-DB8345218029}" type="presOf" srcId="{BAFC9EC1-E249-4BF1-A5AC-024533A68802}" destId="{39F907EC-35E8-45EC-8B13-5B4773A75939}" srcOrd="0" destOrd="0" presId="urn:microsoft.com/office/officeart/2005/8/layout/hList1"/>
    <dgm:cxn modelId="{D390BDCB-DA38-49E8-98E7-67A7D82E05DC}" srcId="{9823BE96-10B8-40C0-810A-6D08C055D9F9}" destId="{71F2CF52-A40F-4FA1-B43C-83C560FAF92C}" srcOrd="0" destOrd="0" parTransId="{4D11FCB6-A9F5-493A-9CC8-539D944C9FDC}" sibTransId="{107C167E-C5C0-4D6E-BCA9-E13521BAF394}"/>
    <dgm:cxn modelId="{19F529D9-165B-4574-A64F-08F35DD40DA6}" type="presOf" srcId="{71F2CF52-A40F-4FA1-B43C-83C560FAF92C}" destId="{1DD47833-821E-4A91-8D89-7CB9F08C62BD}" srcOrd="0" destOrd="0" presId="urn:microsoft.com/office/officeart/2005/8/layout/hList1"/>
    <dgm:cxn modelId="{668D90E1-F36D-4130-BACE-635F78CB367F}" srcId="{A70359EE-AEBE-4CEC-AB7B-55790A4B53BD}" destId="{A6B6FF33-6226-405D-850F-C7723EE61E7B}" srcOrd="1" destOrd="0" parTransId="{8FBC1166-ADD3-4DD8-9C0E-F71FC6B10E0C}" sibTransId="{45505E26-A0AC-4F07-B51D-18880AE7F634}"/>
    <dgm:cxn modelId="{573634E3-42CD-4845-9F4C-1FAE8266AAB4}" type="presOf" srcId="{82BED016-EBCE-4D1C-BFFD-708EEB5705D3}" destId="{E9C3F645-B1FE-4291-87CE-A0C6024B251E}" srcOrd="0" destOrd="0" presId="urn:microsoft.com/office/officeart/2005/8/layout/hList1"/>
    <dgm:cxn modelId="{171FB1E3-4948-4904-8237-2228834D5C39}" srcId="{EC689F20-15CE-4D04-B6D4-77FD5EA69896}" destId="{4B7104F9-61C1-4E2E-9DCC-F81B297FCEF2}" srcOrd="1" destOrd="0" parTransId="{D3711FB8-B226-4870-936A-18ED2AE95FDE}" sibTransId="{D8F8F711-88E9-4B65-A78C-B9F6BEB2A98C}"/>
    <dgm:cxn modelId="{BD31E7E4-7069-4469-B47E-114E0FC855AF}" type="presOf" srcId="{E8A0C442-4219-479A-BEFD-D5FE35312960}" destId="{C2C39893-4B92-4A7E-A50D-039F271F665E}" srcOrd="0" destOrd="1" presId="urn:microsoft.com/office/officeart/2005/8/layout/hList1"/>
    <dgm:cxn modelId="{EA2DC0EE-B7ED-4579-BE7C-A9AC08BA43AF}" type="presOf" srcId="{9823BE96-10B8-40C0-810A-6D08C055D9F9}" destId="{AF7AD808-E481-4F21-8E57-DEB0A9BE0588}" srcOrd="0" destOrd="0" presId="urn:microsoft.com/office/officeart/2005/8/layout/hList1"/>
    <dgm:cxn modelId="{77EF5DC6-6CC7-4D83-A650-2C3E4EB44D98}" type="presParOf" srcId="{19BC6251-79C9-4BDC-A6DB-CD17276D3F19}" destId="{8F60C2A4-07D8-4DAA-B72C-BD8E4462DDF2}" srcOrd="0" destOrd="0" presId="urn:microsoft.com/office/officeart/2005/8/layout/hList1"/>
    <dgm:cxn modelId="{E360D039-CD4B-4813-8674-E9F82148436C}" type="presParOf" srcId="{8F60C2A4-07D8-4DAA-B72C-BD8E4462DDF2}" destId="{AF7AD808-E481-4F21-8E57-DEB0A9BE0588}" srcOrd="0" destOrd="0" presId="urn:microsoft.com/office/officeart/2005/8/layout/hList1"/>
    <dgm:cxn modelId="{5F4DE519-DB2F-4756-B198-0B94E90F9C0C}" type="presParOf" srcId="{8F60C2A4-07D8-4DAA-B72C-BD8E4462DDF2}" destId="{1DD47833-821E-4A91-8D89-7CB9F08C62BD}" srcOrd="1" destOrd="0" presId="urn:microsoft.com/office/officeart/2005/8/layout/hList1"/>
    <dgm:cxn modelId="{EEA410B5-A1C7-4BFF-A23E-687CAAE10A10}" type="presParOf" srcId="{19BC6251-79C9-4BDC-A6DB-CD17276D3F19}" destId="{91B92C99-0914-4600-BA04-C2CC325A712E}" srcOrd="1" destOrd="0" presId="urn:microsoft.com/office/officeart/2005/8/layout/hList1"/>
    <dgm:cxn modelId="{B10292C6-576D-464C-892A-42B6F927E176}" type="presParOf" srcId="{19BC6251-79C9-4BDC-A6DB-CD17276D3F19}" destId="{805DB998-471F-49D5-87C1-B218CFC25367}" srcOrd="2" destOrd="0" presId="urn:microsoft.com/office/officeart/2005/8/layout/hList1"/>
    <dgm:cxn modelId="{2931A9A5-BD94-4A86-A00A-67CC51140BCF}" type="presParOf" srcId="{805DB998-471F-49D5-87C1-B218CFC25367}" destId="{12BA62E0-C273-461A-8895-D0282D0BAC31}" srcOrd="0" destOrd="0" presId="urn:microsoft.com/office/officeart/2005/8/layout/hList1"/>
    <dgm:cxn modelId="{F8A8AE79-BE2F-41AE-A327-DBBC1C0F28AE}" type="presParOf" srcId="{805DB998-471F-49D5-87C1-B218CFC25367}" destId="{E9C3F645-B1FE-4291-87CE-A0C6024B251E}" srcOrd="1" destOrd="0" presId="urn:microsoft.com/office/officeart/2005/8/layout/hList1"/>
    <dgm:cxn modelId="{F6995CC8-170D-4B61-B2BF-F249752A7291}" type="presParOf" srcId="{19BC6251-79C9-4BDC-A6DB-CD17276D3F19}" destId="{C7A56EFD-9D00-48E0-B08D-C0F60BB3EA68}" srcOrd="3" destOrd="0" presId="urn:microsoft.com/office/officeart/2005/8/layout/hList1"/>
    <dgm:cxn modelId="{E831D1B0-B6B0-4070-9B9F-16B4A265E100}" type="presParOf" srcId="{19BC6251-79C9-4BDC-A6DB-CD17276D3F19}" destId="{FA96B5FE-4418-43DC-9CC7-5AFA8C968CE9}" srcOrd="4" destOrd="0" presId="urn:microsoft.com/office/officeart/2005/8/layout/hList1"/>
    <dgm:cxn modelId="{658BBFD7-B56F-4F42-9930-0A2E15E011FA}" type="presParOf" srcId="{FA96B5FE-4418-43DC-9CC7-5AFA8C968CE9}" destId="{41EBDCFF-4F7B-4C51-AD6B-1704B025D4FB}" srcOrd="0" destOrd="0" presId="urn:microsoft.com/office/officeart/2005/8/layout/hList1"/>
    <dgm:cxn modelId="{24240828-59FA-4418-AF37-965D89FDED6F}" type="presParOf" srcId="{FA96B5FE-4418-43DC-9CC7-5AFA8C968CE9}" destId="{39F907EC-35E8-45EC-8B13-5B4773A75939}" srcOrd="1" destOrd="0" presId="urn:microsoft.com/office/officeart/2005/8/layout/hList1"/>
    <dgm:cxn modelId="{EF1F2C86-8A37-4E3E-99ED-E659028B27F6}" type="presParOf" srcId="{19BC6251-79C9-4BDC-A6DB-CD17276D3F19}" destId="{16B8B2BF-7282-4047-8183-F01AA655A047}" srcOrd="5" destOrd="0" presId="urn:microsoft.com/office/officeart/2005/8/layout/hList1"/>
    <dgm:cxn modelId="{254DEA66-512A-4BB4-A14B-6DF5D607D170}" type="presParOf" srcId="{19BC6251-79C9-4BDC-A6DB-CD17276D3F19}" destId="{93FB07D7-00A5-4BE2-AE24-B44E2E51572C}" srcOrd="6" destOrd="0" presId="urn:microsoft.com/office/officeart/2005/8/layout/hList1"/>
    <dgm:cxn modelId="{1E17FF87-7D75-4C21-BC95-2397C988A741}" type="presParOf" srcId="{93FB07D7-00A5-4BE2-AE24-B44E2E51572C}" destId="{FCCFA650-55AB-4890-B204-E684F0DEFFBE}" srcOrd="0" destOrd="0" presId="urn:microsoft.com/office/officeart/2005/8/layout/hList1"/>
    <dgm:cxn modelId="{6E50FE24-361F-4916-A95B-35E9DFBFBADF}" type="presParOf" srcId="{93FB07D7-00A5-4BE2-AE24-B44E2E51572C}" destId="{C2C39893-4B92-4A7E-A50D-039F271F665E}" srcOrd="1" destOrd="0" presId="urn:microsoft.com/office/officeart/2005/8/layout/h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94EE2EF-F019-4CF6-A9DE-EA58BBA28F8C}" type="doc">
      <dgm:prSet loTypeId="urn:microsoft.com/office/officeart/2005/8/layout/bList2" loCatId="list" qsTypeId="urn:microsoft.com/office/officeart/2005/8/quickstyle/simple5" qsCatId="simple" csTypeId="urn:microsoft.com/office/officeart/2005/8/colors/accent6_2" csCatId="accent6" phldr="1"/>
      <dgm:spPr/>
      <dgm:t>
        <a:bodyPr/>
        <a:lstStyle/>
        <a:p>
          <a:endParaRPr lang="en-BE"/>
        </a:p>
      </dgm:t>
    </dgm:pt>
    <dgm:pt modelId="{46C4F922-C2A0-496B-97EC-CB0C40A3BF64}">
      <dgm:prSet/>
      <dgm:spPr/>
      <dgm:t>
        <a:bodyPr/>
        <a:lstStyle/>
        <a:p>
          <a:r>
            <a:rPr lang="en-GB" b="1"/>
            <a:t>Ανάλυση μελέτης περίπτωσης </a:t>
          </a:r>
          <a:endParaRPr lang="en-BE"/>
        </a:p>
      </dgm:t>
    </dgm:pt>
    <dgm:pt modelId="{FA25533B-7B8C-4E6B-8A3D-22DAD8337B3A}" type="parTrans" cxnId="{698B4C82-72FC-4638-B7F0-B3708B4A5AB8}">
      <dgm:prSet/>
      <dgm:spPr/>
      <dgm:t>
        <a:bodyPr/>
        <a:lstStyle/>
        <a:p>
          <a:endParaRPr lang="en-BE"/>
        </a:p>
      </dgm:t>
    </dgm:pt>
    <dgm:pt modelId="{B4E018C9-4A1E-43E0-B4D5-320927C3CE7B}" type="sibTrans" cxnId="{698B4C82-72FC-4638-B7F0-B3708B4A5AB8}">
      <dgm:prSet/>
      <dgm:spPr/>
      <dgm:t>
        <a:bodyPr/>
        <a:lstStyle/>
        <a:p>
          <a:endParaRPr lang="en-BE"/>
        </a:p>
      </dgm:t>
    </dgm:pt>
    <dgm:pt modelId="{6463BF8B-8D0C-4921-A714-361313F0343A}">
      <dgm:prSet/>
      <dgm:spPr/>
      <dgm:t>
        <a:bodyPr/>
        <a:lstStyle/>
        <a:p>
          <a:r>
            <a:rPr lang="en-GB"/>
            <a:t>Δραστηριότητα: Αναθέστε μια μελέτη περίπτωσης από τον πραγματικό κόσμο που σχετίζεται με τον επαγγελματικό τομέα (π.χ. μια περίπτωση αντιμετώπισης προβλημάτων στην αυτοκινητοβιομηχανία). Οι ομάδες αναλύουν το σενάριο, εντοπίζουν τα βασικά προβλήματα και προτείνουν λύσεις.</a:t>
          </a:r>
          <a:endParaRPr lang="en-BE"/>
        </a:p>
      </dgm:t>
    </dgm:pt>
    <dgm:pt modelId="{A6014298-FA9B-4D88-B083-01F9EF9FF880}" type="parTrans" cxnId="{3D7FD5E8-D700-47D2-92A4-467368821586}">
      <dgm:prSet/>
      <dgm:spPr/>
      <dgm:t>
        <a:bodyPr/>
        <a:lstStyle/>
        <a:p>
          <a:endParaRPr lang="en-BE"/>
        </a:p>
      </dgm:t>
    </dgm:pt>
    <dgm:pt modelId="{8070B92C-C7C3-41BC-AE7F-43EF95FAA6D0}" type="sibTrans" cxnId="{3D7FD5E8-D700-47D2-92A4-467368821586}">
      <dgm:prSet/>
      <dgm:spPr/>
      <dgm:t>
        <a:bodyPr/>
        <a:lstStyle/>
        <a:p>
          <a:endParaRPr lang="en-BE"/>
        </a:p>
      </dgm:t>
    </dgm:pt>
    <dgm:pt modelId="{D8B77D0F-748C-400D-AAB2-6AEF55FB4FC6}">
      <dgm:prSet/>
      <dgm:spPr/>
      <dgm:t>
        <a:bodyPr/>
        <a:lstStyle/>
        <a:p>
          <a:r>
            <a:rPr lang="en-GB"/>
            <a:t>Στόχος: Ανάπτυξη κριτικής σκέψης, πρακτικών δεξιοτήτων επίλυσης προβλημάτων και ομαδικής εργασίας.</a:t>
          </a:r>
          <a:endParaRPr lang="en-BE"/>
        </a:p>
      </dgm:t>
    </dgm:pt>
    <dgm:pt modelId="{0493B566-DC45-407D-BF4F-6CFE101CEDA8}" type="parTrans" cxnId="{BD1E099A-9B71-420F-8450-A580921ED945}">
      <dgm:prSet/>
      <dgm:spPr/>
      <dgm:t>
        <a:bodyPr/>
        <a:lstStyle/>
        <a:p>
          <a:endParaRPr lang="en-BE"/>
        </a:p>
      </dgm:t>
    </dgm:pt>
    <dgm:pt modelId="{892BD6C0-3045-4C1B-AFA7-45FC67D53163}" type="sibTrans" cxnId="{BD1E099A-9B71-420F-8450-A580921ED945}">
      <dgm:prSet/>
      <dgm:spPr/>
      <dgm:t>
        <a:bodyPr/>
        <a:lstStyle/>
        <a:p>
          <a:endParaRPr lang="en-BE"/>
        </a:p>
      </dgm:t>
    </dgm:pt>
    <dgm:pt modelId="{DEB54E9A-CBBE-45E9-B90C-E5D9A6AEBFB7}">
      <dgm:prSet/>
      <dgm:spPr/>
      <dgm:t>
        <a:bodyPr/>
        <a:lstStyle/>
        <a:p>
          <a:r>
            <a:rPr lang="en-GB" b="1"/>
            <a:t>Μάθηση βασισμένη σε έργα</a:t>
          </a:r>
          <a:endParaRPr lang="en-BE"/>
        </a:p>
      </dgm:t>
    </dgm:pt>
    <dgm:pt modelId="{994E1FF3-BE27-42A8-BE5C-FF72C5724C54}" type="parTrans" cxnId="{6F9A17D5-3775-4BF7-9D47-AE23B4A1ECF3}">
      <dgm:prSet/>
      <dgm:spPr/>
      <dgm:t>
        <a:bodyPr/>
        <a:lstStyle/>
        <a:p>
          <a:endParaRPr lang="en-BE"/>
        </a:p>
      </dgm:t>
    </dgm:pt>
    <dgm:pt modelId="{7D72C80E-7859-484C-A9AE-BC2A26321CFF}" type="sibTrans" cxnId="{6F9A17D5-3775-4BF7-9D47-AE23B4A1ECF3}">
      <dgm:prSet/>
      <dgm:spPr/>
      <dgm:t>
        <a:bodyPr/>
        <a:lstStyle/>
        <a:p>
          <a:endParaRPr lang="en-BE"/>
        </a:p>
      </dgm:t>
    </dgm:pt>
    <dgm:pt modelId="{D0DAFF4D-320C-42FB-91E3-4146565E945B}">
      <dgm:prSet/>
      <dgm:spPr/>
      <dgm:t>
        <a:bodyPr/>
        <a:lstStyle/>
        <a:p>
          <a:r>
            <a:rPr lang="en-GB" dirty="0"/>
            <a:t>Δραστηριότητα: όπως ο σχεδιασμός ενός σχεδίου μάρκετινγκ για μια τοπική επιχείρηση, η κατασκευή ενός επίπλου ή η δημιουργία ενός βασικού ηλεκτρικού κυκλώματος.</a:t>
          </a:r>
          <a:endParaRPr lang="en-BE" dirty="0"/>
        </a:p>
      </dgm:t>
    </dgm:pt>
    <dgm:pt modelId="{9A6D8122-57BD-4B8E-BE14-21D86877F9B6}" type="parTrans" cxnId="{BF5A00A2-FC0A-4F86-A4EE-6211C452534E}">
      <dgm:prSet/>
      <dgm:spPr/>
      <dgm:t>
        <a:bodyPr/>
        <a:lstStyle/>
        <a:p>
          <a:endParaRPr lang="en-BE"/>
        </a:p>
      </dgm:t>
    </dgm:pt>
    <dgm:pt modelId="{DA652EE6-21C5-454B-81EC-269AE4320F17}" type="sibTrans" cxnId="{BF5A00A2-FC0A-4F86-A4EE-6211C452534E}">
      <dgm:prSet/>
      <dgm:spPr/>
      <dgm:t>
        <a:bodyPr/>
        <a:lstStyle/>
        <a:p>
          <a:endParaRPr lang="en-BE"/>
        </a:p>
      </dgm:t>
    </dgm:pt>
    <dgm:pt modelId="{47E3BCCA-D088-47E0-BAA8-6FA468F4ABA8}">
      <dgm:prSet/>
      <dgm:spPr/>
      <dgm:t>
        <a:bodyPr/>
        <a:lstStyle/>
        <a:p>
          <a:r>
            <a:rPr lang="en-GB"/>
            <a:t>Στόχος: Εφαρμογή θεωρητικών γνώσεων σε ένα πρακτικό έργο και ανάπτυξη δεξιοτήτων διαχείρισης έργου, σχεδιασμού και πρακτικής εφαρμογής.</a:t>
          </a:r>
          <a:endParaRPr lang="en-BE"/>
        </a:p>
      </dgm:t>
    </dgm:pt>
    <dgm:pt modelId="{216748DF-D0A6-4E06-8336-AAA9FF8634C7}" type="parTrans" cxnId="{39B71070-350A-4E70-9F25-3B13E83105CA}">
      <dgm:prSet/>
      <dgm:spPr/>
      <dgm:t>
        <a:bodyPr/>
        <a:lstStyle/>
        <a:p>
          <a:endParaRPr lang="en-BE"/>
        </a:p>
      </dgm:t>
    </dgm:pt>
    <dgm:pt modelId="{D568B73B-0D7C-4278-B1A4-A1754031F334}" type="sibTrans" cxnId="{39B71070-350A-4E70-9F25-3B13E83105CA}">
      <dgm:prSet/>
      <dgm:spPr/>
      <dgm:t>
        <a:bodyPr/>
        <a:lstStyle/>
        <a:p>
          <a:endParaRPr lang="en-BE"/>
        </a:p>
      </dgm:t>
    </dgm:pt>
    <dgm:pt modelId="{4C3DE665-6D0B-4DE1-8059-E6BC8AE5474F}">
      <dgm:prSet/>
      <dgm:spPr/>
      <dgm:t>
        <a:bodyPr/>
        <a:lstStyle/>
        <a:p>
          <a:r>
            <a:rPr lang="en-GB" b="1"/>
            <a:t>Σενάρια παιχνιδιού ρόλων</a:t>
          </a:r>
          <a:endParaRPr lang="en-BE"/>
        </a:p>
      </dgm:t>
    </dgm:pt>
    <dgm:pt modelId="{668848A4-A99E-4C44-BF25-671F99D7D279}" type="parTrans" cxnId="{20C894D5-DF88-4225-877C-1E529EF0CF8F}">
      <dgm:prSet/>
      <dgm:spPr/>
      <dgm:t>
        <a:bodyPr/>
        <a:lstStyle/>
        <a:p>
          <a:endParaRPr lang="en-BE"/>
        </a:p>
      </dgm:t>
    </dgm:pt>
    <dgm:pt modelId="{1A853F32-F7C3-4FDC-956B-364CFE398282}" type="sibTrans" cxnId="{20C894D5-DF88-4225-877C-1E529EF0CF8F}">
      <dgm:prSet/>
      <dgm:spPr/>
      <dgm:t>
        <a:bodyPr/>
        <a:lstStyle/>
        <a:p>
          <a:endParaRPr lang="en-BE"/>
        </a:p>
      </dgm:t>
    </dgm:pt>
    <dgm:pt modelId="{0736C41E-B2CE-4174-A441-FC5906302DE5}">
      <dgm:prSet/>
      <dgm:spPr/>
      <dgm:t>
        <a:bodyPr/>
        <a:lstStyle/>
        <a:p>
          <a:r>
            <a:rPr lang="en-GB"/>
            <a:t>Δραστηριότητα: όπως μια κατάσταση εξυπηρέτησης πελατών στη φιλοξενία ή μια διαβούλευση με έναν ασθενή στον τομέα της υγείας.</a:t>
          </a:r>
          <a:endParaRPr lang="en-BE"/>
        </a:p>
      </dgm:t>
    </dgm:pt>
    <dgm:pt modelId="{53F0A4C4-55E9-4E9D-93D5-B8649B200059}" type="parTrans" cxnId="{69110004-F6B8-4F96-A80B-02959737639B}">
      <dgm:prSet/>
      <dgm:spPr/>
      <dgm:t>
        <a:bodyPr/>
        <a:lstStyle/>
        <a:p>
          <a:endParaRPr lang="en-BE"/>
        </a:p>
      </dgm:t>
    </dgm:pt>
    <dgm:pt modelId="{62CF3210-DB64-4852-A06F-83A440E2E0B1}" type="sibTrans" cxnId="{69110004-F6B8-4F96-A80B-02959737639B}">
      <dgm:prSet/>
      <dgm:spPr/>
      <dgm:t>
        <a:bodyPr/>
        <a:lstStyle/>
        <a:p>
          <a:endParaRPr lang="en-BE"/>
        </a:p>
      </dgm:t>
    </dgm:pt>
    <dgm:pt modelId="{B4A68C9D-4123-4FF3-A650-8AED9DFB242E}">
      <dgm:prSet/>
      <dgm:spPr/>
      <dgm:t>
        <a:bodyPr/>
        <a:lstStyle/>
        <a:p>
          <a:r>
            <a:rPr lang="en-GB"/>
            <a:t>Στόχος: Βελτίωση των επικοινωνιακών δεξιοτήτων, κατανόηση σεναρίων που αφορούν τον κλάδο και εξάσκηση επαγγελματικής συμπεριφοράς.</a:t>
          </a:r>
          <a:endParaRPr lang="en-BE"/>
        </a:p>
      </dgm:t>
    </dgm:pt>
    <dgm:pt modelId="{C9B44F65-38F4-491E-805E-ABBA25F74364}" type="parTrans" cxnId="{39E48788-BF84-4BA4-B2CA-AAEF51FA581A}">
      <dgm:prSet/>
      <dgm:spPr/>
      <dgm:t>
        <a:bodyPr/>
        <a:lstStyle/>
        <a:p>
          <a:endParaRPr lang="en-BE"/>
        </a:p>
      </dgm:t>
    </dgm:pt>
    <dgm:pt modelId="{36FF2BD1-E4FE-42FE-AF46-D8155B1712E0}" type="sibTrans" cxnId="{39E48788-BF84-4BA4-B2CA-AAEF51FA581A}">
      <dgm:prSet/>
      <dgm:spPr/>
      <dgm:t>
        <a:bodyPr/>
        <a:lstStyle/>
        <a:p>
          <a:endParaRPr lang="en-BE"/>
        </a:p>
      </dgm:t>
    </dgm:pt>
    <dgm:pt modelId="{9B9BBB77-D9D6-4AB1-A39C-03B8156022C6}" type="pres">
      <dgm:prSet presAssocID="{D94EE2EF-F019-4CF6-A9DE-EA58BBA28F8C}" presName="diagram" presStyleCnt="0">
        <dgm:presLayoutVars>
          <dgm:dir/>
          <dgm:animLvl val="lvl"/>
          <dgm:resizeHandles val="exact"/>
        </dgm:presLayoutVars>
      </dgm:prSet>
      <dgm:spPr/>
    </dgm:pt>
    <dgm:pt modelId="{4D10808A-ADA5-42A6-806D-5A15E03D20E4}" type="pres">
      <dgm:prSet presAssocID="{46C4F922-C2A0-496B-97EC-CB0C40A3BF64}" presName="compNode" presStyleCnt="0"/>
      <dgm:spPr/>
    </dgm:pt>
    <dgm:pt modelId="{DF777644-FC90-4975-8B3A-67C9A98414D6}" type="pres">
      <dgm:prSet presAssocID="{46C4F922-C2A0-496B-97EC-CB0C40A3BF64}" presName="childRect" presStyleLbl="bgAcc1" presStyleIdx="0" presStyleCnt="3">
        <dgm:presLayoutVars>
          <dgm:bulletEnabled val="1"/>
        </dgm:presLayoutVars>
      </dgm:prSet>
      <dgm:spPr/>
    </dgm:pt>
    <dgm:pt modelId="{22C19195-41E0-4C11-A129-13016E4D8E80}" type="pres">
      <dgm:prSet presAssocID="{46C4F922-C2A0-496B-97EC-CB0C40A3BF64}" presName="parentText" presStyleLbl="node1" presStyleIdx="0" presStyleCnt="0">
        <dgm:presLayoutVars>
          <dgm:chMax val="0"/>
          <dgm:bulletEnabled val="1"/>
        </dgm:presLayoutVars>
      </dgm:prSet>
      <dgm:spPr/>
    </dgm:pt>
    <dgm:pt modelId="{DBD03463-21D3-4678-B226-A0E8EDEE98CA}" type="pres">
      <dgm:prSet presAssocID="{46C4F922-C2A0-496B-97EC-CB0C40A3BF64}" presName="parentRect" presStyleLbl="alignNode1" presStyleIdx="0" presStyleCnt="3"/>
      <dgm:spPr/>
    </dgm:pt>
    <dgm:pt modelId="{16727F09-A820-4661-B798-4A6ACA264F2D}" type="pres">
      <dgm:prSet presAssocID="{46C4F922-C2A0-496B-97EC-CB0C40A3BF64}" presName="adorn" presStyleLbl="fgAccFollowNod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BCC4AA9A-FE6D-48C5-8942-A1A766C445D6}" type="pres">
      <dgm:prSet presAssocID="{B4E018C9-4A1E-43E0-B4D5-320927C3CE7B}" presName="sibTrans" presStyleLbl="sibTrans2D1" presStyleIdx="0" presStyleCnt="0"/>
      <dgm:spPr/>
    </dgm:pt>
    <dgm:pt modelId="{5BA665CA-FA84-471D-ABA0-3AD15321338C}" type="pres">
      <dgm:prSet presAssocID="{DEB54E9A-CBBE-45E9-B90C-E5D9A6AEBFB7}" presName="compNode" presStyleCnt="0"/>
      <dgm:spPr/>
    </dgm:pt>
    <dgm:pt modelId="{546E0744-48AE-4841-A70D-05A0546E0F59}" type="pres">
      <dgm:prSet presAssocID="{DEB54E9A-CBBE-45E9-B90C-E5D9A6AEBFB7}" presName="childRect" presStyleLbl="bgAcc1" presStyleIdx="1" presStyleCnt="3">
        <dgm:presLayoutVars>
          <dgm:bulletEnabled val="1"/>
        </dgm:presLayoutVars>
      </dgm:prSet>
      <dgm:spPr/>
    </dgm:pt>
    <dgm:pt modelId="{1390F8F0-F13A-4C9B-ABBD-A246EBF6EC8E}" type="pres">
      <dgm:prSet presAssocID="{DEB54E9A-CBBE-45E9-B90C-E5D9A6AEBFB7}" presName="parentText" presStyleLbl="node1" presStyleIdx="0" presStyleCnt="0">
        <dgm:presLayoutVars>
          <dgm:chMax val="0"/>
          <dgm:bulletEnabled val="1"/>
        </dgm:presLayoutVars>
      </dgm:prSet>
      <dgm:spPr/>
    </dgm:pt>
    <dgm:pt modelId="{81F4ECC3-3977-41C2-9C40-203F375483F7}" type="pres">
      <dgm:prSet presAssocID="{DEB54E9A-CBBE-45E9-B90C-E5D9A6AEBFB7}" presName="parentRect" presStyleLbl="alignNode1" presStyleIdx="1" presStyleCnt="3"/>
      <dgm:spPr/>
    </dgm:pt>
    <dgm:pt modelId="{8656C555-92DB-4F5B-BB1D-6411D38ACFB7}" type="pres">
      <dgm:prSet presAssocID="{DEB54E9A-CBBE-45E9-B90C-E5D9A6AEBFB7}" presName="adorn" presStyleLbl="fgAccFollowNod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pt>
    <dgm:pt modelId="{07567499-F738-48CD-938F-5DBC839F1DB5}" type="pres">
      <dgm:prSet presAssocID="{7D72C80E-7859-484C-A9AE-BC2A26321CFF}" presName="sibTrans" presStyleLbl="sibTrans2D1" presStyleIdx="0" presStyleCnt="0"/>
      <dgm:spPr/>
    </dgm:pt>
    <dgm:pt modelId="{1D7FE33C-9BDF-43A2-9384-C1F63A86CB5A}" type="pres">
      <dgm:prSet presAssocID="{4C3DE665-6D0B-4DE1-8059-E6BC8AE5474F}" presName="compNode" presStyleCnt="0"/>
      <dgm:spPr/>
    </dgm:pt>
    <dgm:pt modelId="{81E6E12D-27CC-46FE-8C82-534FC1785E31}" type="pres">
      <dgm:prSet presAssocID="{4C3DE665-6D0B-4DE1-8059-E6BC8AE5474F}" presName="childRect" presStyleLbl="bgAcc1" presStyleIdx="2" presStyleCnt="3">
        <dgm:presLayoutVars>
          <dgm:bulletEnabled val="1"/>
        </dgm:presLayoutVars>
      </dgm:prSet>
      <dgm:spPr/>
    </dgm:pt>
    <dgm:pt modelId="{6A79DD1F-CFDC-4C16-82F0-FE639A85AEFB}" type="pres">
      <dgm:prSet presAssocID="{4C3DE665-6D0B-4DE1-8059-E6BC8AE5474F}" presName="parentText" presStyleLbl="node1" presStyleIdx="0" presStyleCnt="0">
        <dgm:presLayoutVars>
          <dgm:chMax val="0"/>
          <dgm:bulletEnabled val="1"/>
        </dgm:presLayoutVars>
      </dgm:prSet>
      <dgm:spPr/>
    </dgm:pt>
    <dgm:pt modelId="{8BE64AE9-D9FE-465F-9654-41E8E7499393}" type="pres">
      <dgm:prSet presAssocID="{4C3DE665-6D0B-4DE1-8059-E6BC8AE5474F}" presName="parentRect" presStyleLbl="alignNode1" presStyleIdx="2" presStyleCnt="3"/>
      <dgm:spPr/>
    </dgm:pt>
    <dgm:pt modelId="{7682FE76-BE87-425A-AEF9-B3E96407E304}" type="pres">
      <dgm:prSet presAssocID="{4C3DE665-6D0B-4DE1-8059-E6BC8AE5474F}" presName="adorn" presStyleLbl="fgAccFollowNod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39000" r="-39000"/>
          </a:stretch>
        </a:blipFill>
      </dgm:spPr>
    </dgm:pt>
  </dgm:ptLst>
  <dgm:cxnLst>
    <dgm:cxn modelId="{69110004-F6B8-4F96-A80B-02959737639B}" srcId="{4C3DE665-6D0B-4DE1-8059-E6BC8AE5474F}" destId="{0736C41E-B2CE-4174-A441-FC5906302DE5}" srcOrd="0" destOrd="0" parTransId="{53F0A4C4-55E9-4E9D-93D5-B8649B200059}" sibTransId="{62CF3210-DB64-4852-A06F-83A440E2E0B1}"/>
    <dgm:cxn modelId="{F4FE0007-AF9F-4C28-B947-D2B5212F8B14}" type="presOf" srcId="{4C3DE665-6D0B-4DE1-8059-E6BC8AE5474F}" destId="{6A79DD1F-CFDC-4C16-82F0-FE639A85AEFB}" srcOrd="0" destOrd="0" presId="urn:microsoft.com/office/officeart/2005/8/layout/bList2"/>
    <dgm:cxn modelId="{12B10818-2190-4190-B309-349EE0CCB95E}" type="presOf" srcId="{D94EE2EF-F019-4CF6-A9DE-EA58BBA28F8C}" destId="{9B9BBB77-D9D6-4AB1-A39C-03B8156022C6}" srcOrd="0" destOrd="0" presId="urn:microsoft.com/office/officeart/2005/8/layout/bList2"/>
    <dgm:cxn modelId="{205DCF26-795B-4890-B3AA-DAC3332AD6E8}" type="presOf" srcId="{DEB54E9A-CBBE-45E9-B90C-E5D9A6AEBFB7}" destId="{1390F8F0-F13A-4C9B-ABBD-A246EBF6EC8E}" srcOrd="0" destOrd="0" presId="urn:microsoft.com/office/officeart/2005/8/layout/bList2"/>
    <dgm:cxn modelId="{C636B638-33F6-42EB-956A-F40531F1DB19}" type="presOf" srcId="{0736C41E-B2CE-4174-A441-FC5906302DE5}" destId="{81E6E12D-27CC-46FE-8C82-534FC1785E31}" srcOrd="0" destOrd="0" presId="urn:microsoft.com/office/officeart/2005/8/layout/bList2"/>
    <dgm:cxn modelId="{8C09965F-635F-4B6B-9547-8F5B327150A4}" type="presOf" srcId="{47E3BCCA-D088-47E0-BAA8-6FA468F4ABA8}" destId="{546E0744-48AE-4841-A70D-05A0546E0F59}" srcOrd="0" destOrd="1" presId="urn:microsoft.com/office/officeart/2005/8/layout/bList2"/>
    <dgm:cxn modelId="{BD29C14E-0E38-4B79-8C9C-4F60439CBF48}" type="presOf" srcId="{D0DAFF4D-320C-42FB-91E3-4146565E945B}" destId="{546E0744-48AE-4841-A70D-05A0546E0F59}" srcOrd="0" destOrd="0" presId="urn:microsoft.com/office/officeart/2005/8/layout/bList2"/>
    <dgm:cxn modelId="{39B71070-350A-4E70-9F25-3B13E83105CA}" srcId="{DEB54E9A-CBBE-45E9-B90C-E5D9A6AEBFB7}" destId="{47E3BCCA-D088-47E0-BAA8-6FA468F4ABA8}" srcOrd="1" destOrd="0" parTransId="{216748DF-D0A6-4E06-8336-AAA9FF8634C7}" sibTransId="{D568B73B-0D7C-4278-B1A4-A1754031F334}"/>
    <dgm:cxn modelId="{71A03C71-DC2C-46CC-B2AC-45AAC64A6D85}" type="presOf" srcId="{6463BF8B-8D0C-4921-A714-361313F0343A}" destId="{DF777644-FC90-4975-8B3A-67C9A98414D6}" srcOrd="0" destOrd="0" presId="urn:microsoft.com/office/officeart/2005/8/layout/bList2"/>
    <dgm:cxn modelId="{698B4C82-72FC-4638-B7F0-B3708B4A5AB8}" srcId="{D94EE2EF-F019-4CF6-A9DE-EA58BBA28F8C}" destId="{46C4F922-C2A0-496B-97EC-CB0C40A3BF64}" srcOrd="0" destOrd="0" parTransId="{FA25533B-7B8C-4E6B-8A3D-22DAD8337B3A}" sibTransId="{B4E018C9-4A1E-43E0-B4D5-320927C3CE7B}"/>
    <dgm:cxn modelId="{39E48788-BF84-4BA4-B2CA-AAEF51FA581A}" srcId="{4C3DE665-6D0B-4DE1-8059-E6BC8AE5474F}" destId="{B4A68C9D-4123-4FF3-A650-8AED9DFB242E}" srcOrd="1" destOrd="0" parTransId="{C9B44F65-38F4-491E-805E-ABBA25F74364}" sibTransId="{36FF2BD1-E4FE-42FE-AF46-D8155B1712E0}"/>
    <dgm:cxn modelId="{BD1E099A-9B71-420F-8450-A580921ED945}" srcId="{46C4F922-C2A0-496B-97EC-CB0C40A3BF64}" destId="{D8B77D0F-748C-400D-AAB2-6AEF55FB4FC6}" srcOrd="1" destOrd="0" parTransId="{0493B566-DC45-407D-BF4F-6CFE101CEDA8}" sibTransId="{892BD6C0-3045-4C1B-AFA7-45FC67D53163}"/>
    <dgm:cxn modelId="{BF5A00A2-FC0A-4F86-A4EE-6211C452534E}" srcId="{DEB54E9A-CBBE-45E9-B90C-E5D9A6AEBFB7}" destId="{D0DAFF4D-320C-42FB-91E3-4146565E945B}" srcOrd="0" destOrd="0" parTransId="{9A6D8122-57BD-4B8E-BE14-21D86877F9B6}" sibTransId="{DA652EE6-21C5-454B-81EC-269AE4320F17}"/>
    <dgm:cxn modelId="{1CE157A6-8E64-4432-8368-722AF55A7240}" type="presOf" srcId="{B4A68C9D-4123-4FF3-A650-8AED9DFB242E}" destId="{81E6E12D-27CC-46FE-8C82-534FC1785E31}" srcOrd="0" destOrd="1" presId="urn:microsoft.com/office/officeart/2005/8/layout/bList2"/>
    <dgm:cxn modelId="{E0B35FC8-1D19-43C3-887E-C973D4305128}" type="presOf" srcId="{7D72C80E-7859-484C-A9AE-BC2A26321CFF}" destId="{07567499-F738-48CD-938F-5DBC839F1DB5}" srcOrd="0" destOrd="0" presId="urn:microsoft.com/office/officeart/2005/8/layout/bList2"/>
    <dgm:cxn modelId="{5117C2D4-7A95-46D2-ABF5-76229BB449B9}" type="presOf" srcId="{4C3DE665-6D0B-4DE1-8059-E6BC8AE5474F}" destId="{8BE64AE9-D9FE-465F-9654-41E8E7499393}" srcOrd="1" destOrd="0" presId="urn:microsoft.com/office/officeart/2005/8/layout/bList2"/>
    <dgm:cxn modelId="{6F9A17D5-3775-4BF7-9D47-AE23B4A1ECF3}" srcId="{D94EE2EF-F019-4CF6-A9DE-EA58BBA28F8C}" destId="{DEB54E9A-CBBE-45E9-B90C-E5D9A6AEBFB7}" srcOrd="1" destOrd="0" parTransId="{994E1FF3-BE27-42A8-BE5C-FF72C5724C54}" sibTransId="{7D72C80E-7859-484C-A9AE-BC2A26321CFF}"/>
    <dgm:cxn modelId="{20C894D5-DF88-4225-877C-1E529EF0CF8F}" srcId="{D94EE2EF-F019-4CF6-A9DE-EA58BBA28F8C}" destId="{4C3DE665-6D0B-4DE1-8059-E6BC8AE5474F}" srcOrd="2" destOrd="0" parTransId="{668848A4-A99E-4C44-BF25-671F99D7D279}" sibTransId="{1A853F32-F7C3-4FDC-956B-364CFE398282}"/>
    <dgm:cxn modelId="{BE616FD6-C302-4B3E-87F4-D7DD342F2910}" type="presOf" srcId="{D8B77D0F-748C-400D-AAB2-6AEF55FB4FC6}" destId="{DF777644-FC90-4975-8B3A-67C9A98414D6}" srcOrd="0" destOrd="1" presId="urn:microsoft.com/office/officeart/2005/8/layout/bList2"/>
    <dgm:cxn modelId="{F59CEED9-BFED-4658-935E-33D0ECF9E4F0}" type="presOf" srcId="{46C4F922-C2A0-496B-97EC-CB0C40A3BF64}" destId="{22C19195-41E0-4C11-A129-13016E4D8E80}" srcOrd="0" destOrd="0" presId="urn:microsoft.com/office/officeart/2005/8/layout/bList2"/>
    <dgm:cxn modelId="{31F05BE7-90A7-484B-9FB9-A5EBFA515285}" type="presOf" srcId="{46C4F922-C2A0-496B-97EC-CB0C40A3BF64}" destId="{DBD03463-21D3-4678-B226-A0E8EDEE98CA}" srcOrd="1" destOrd="0" presId="urn:microsoft.com/office/officeart/2005/8/layout/bList2"/>
    <dgm:cxn modelId="{3D7FD5E8-D700-47D2-92A4-467368821586}" srcId="{46C4F922-C2A0-496B-97EC-CB0C40A3BF64}" destId="{6463BF8B-8D0C-4921-A714-361313F0343A}" srcOrd="0" destOrd="0" parTransId="{A6014298-FA9B-4D88-B083-01F9EF9FF880}" sibTransId="{8070B92C-C7C3-41BC-AE7F-43EF95FAA6D0}"/>
    <dgm:cxn modelId="{524BD3EF-0C5C-44BC-9804-5CDAEC7F6559}" type="presOf" srcId="{B4E018C9-4A1E-43E0-B4D5-320927C3CE7B}" destId="{BCC4AA9A-FE6D-48C5-8942-A1A766C445D6}" srcOrd="0" destOrd="0" presId="urn:microsoft.com/office/officeart/2005/8/layout/bList2"/>
    <dgm:cxn modelId="{2A2241F5-1388-421A-9F85-3FBF7212415A}" type="presOf" srcId="{DEB54E9A-CBBE-45E9-B90C-E5D9A6AEBFB7}" destId="{81F4ECC3-3977-41C2-9C40-203F375483F7}" srcOrd="1" destOrd="0" presId="urn:microsoft.com/office/officeart/2005/8/layout/bList2"/>
    <dgm:cxn modelId="{9D88E0D4-39E2-4788-85DE-11C673E33213}" type="presParOf" srcId="{9B9BBB77-D9D6-4AB1-A39C-03B8156022C6}" destId="{4D10808A-ADA5-42A6-806D-5A15E03D20E4}" srcOrd="0" destOrd="0" presId="urn:microsoft.com/office/officeart/2005/8/layout/bList2"/>
    <dgm:cxn modelId="{77E9498E-3F46-4885-B00E-547C12838C95}" type="presParOf" srcId="{4D10808A-ADA5-42A6-806D-5A15E03D20E4}" destId="{DF777644-FC90-4975-8B3A-67C9A98414D6}" srcOrd="0" destOrd="0" presId="urn:microsoft.com/office/officeart/2005/8/layout/bList2"/>
    <dgm:cxn modelId="{8150A0CF-2C15-4827-B7DE-855AB9955940}" type="presParOf" srcId="{4D10808A-ADA5-42A6-806D-5A15E03D20E4}" destId="{22C19195-41E0-4C11-A129-13016E4D8E80}" srcOrd="1" destOrd="0" presId="urn:microsoft.com/office/officeart/2005/8/layout/bList2"/>
    <dgm:cxn modelId="{113AAB68-BACE-449C-9941-45462F3FE68B}" type="presParOf" srcId="{4D10808A-ADA5-42A6-806D-5A15E03D20E4}" destId="{DBD03463-21D3-4678-B226-A0E8EDEE98CA}" srcOrd="2" destOrd="0" presId="urn:microsoft.com/office/officeart/2005/8/layout/bList2"/>
    <dgm:cxn modelId="{5D450555-6E71-4A3F-A7A1-D0FA60B427F2}" type="presParOf" srcId="{4D10808A-ADA5-42A6-806D-5A15E03D20E4}" destId="{16727F09-A820-4661-B798-4A6ACA264F2D}" srcOrd="3" destOrd="0" presId="urn:microsoft.com/office/officeart/2005/8/layout/bList2"/>
    <dgm:cxn modelId="{E5D23F03-7ACA-420A-A675-7F54672F4170}" type="presParOf" srcId="{9B9BBB77-D9D6-4AB1-A39C-03B8156022C6}" destId="{BCC4AA9A-FE6D-48C5-8942-A1A766C445D6}" srcOrd="1" destOrd="0" presId="urn:microsoft.com/office/officeart/2005/8/layout/bList2"/>
    <dgm:cxn modelId="{587C4554-6404-4780-BE4D-7AD99F92807C}" type="presParOf" srcId="{9B9BBB77-D9D6-4AB1-A39C-03B8156022C6}" destId="{5BA665CA-FA84-471D-ABA0-3AD15321338C}" srcOrd="2" destOrd="0" presId="urn:microsoft.com/office/officeart/2005/8/layout/bList2"/>
    <dgm:cxn modelId="{C9F4F397-D349-4CAA-89CF-E1F566297F20}" type="presParOf" srcId="{5BA665CA-FA84-471D-ABA0-3AD15321338C}" destId="{546E0744-48AE-4841-A70D-05A0546E0F59}" srcOrd="0" destOrd="0" presId="urn:microsoft.com/office/officeart/2005/8/layout/bList2"/>
    <dgm:cxn modelId="{5BE525B2-FF50-4EF4-A58C-029B0F6A8FCD}" type="presParOf" srcId="{5BA665CA-FA84-471D-ABA0-3AD15321338C}" destId="{1390F8F0-F13A-4C9B-ABBD-A246EBF6EC8E}" srcOrd="1" destOrd="0" presId="urn:microsoft.com/office/officeart/2005/8/layout/bList2"/>
    <dgm:cxn modelId="{1310BB82-0246-4D02-8130-447A85B0FE5F}" type="presParOf" srcId="{5BA665CA-FA84-471D-ABA0-3AD15321338C}" destId="{81F4ECC3-3977-41C2-9C40-203F375483F7}" srcOrd="2" destOrd="0" presId="urn:microsoft.com/office/officeart/2005/8/layout/bList2"/>
    <dgm:cxn modelId="{05A86673-4B9E-4FC8-85A3-BE54CE84E843}" type="presParOf" srcId="{5BA665CA-FA84-471D-ABA0-3AD15321338C}" destId="{8656C555-92DB-4F5B-BB1D-6411D38ACFB7}" srcOrd="3" destOrd="0" presId="urn:microsoft.com/office/officeart/2005/8/layout/bList2"/>
    <dgm:cxn modelId="{31296313-CBBC-4D69-AC43-16426C6061BD}" type="presParOf" srcId="{9B9BBB77-D9D6-4AB1-A39C-03B8156022C6}" destId="{07567499-F738-48CD-938F-5DBC839F1DB5}" srcOrd="3" destOrd="0" presId="urn:microsoft.com/office/officeart/2005/8/layout/bList2"/>
    <dgm:cxn modelId="{D6116372-F501-4B68-8214-1BE1FCBB3830}" type="presParOf" srcId="{9B9BBB77-D9D6-4AB1-A39C-03B8156022C6}" destId="{1D7FE33C-9BDF-43A2-9384-C1F63A86CB5A}" srcOrd="4" destOrd="0" presId="urn:microsoft.com/office/officeart/2005/8/layout/bList2"/>
    <dgm:cxn modelId="{8C396E93-F5B0-42A9-940F-AA5D3BA4E37F}" type="presParOf" srcId="{1D7FE33C-9BDF-43A2-9384-C1F63A86CB5A}" destId="{81E6E12D-27CC-46FE-8C82-534FC1785E31}" srcOrd="0" destOrd="0" presId="urn:microsoft.com/office/officeart/2005/8/layout/bList2"/>
    <dgm:cxn modelId="{FE1CE620-A8C6-43C2-9D87-3A5139E33862}" type="presParOf" srcId="{1D7FE33C-9BDF-43A2-9384-C1F63A86CB5A}" destId="{6A79DD1F-CFDC-4C16-82F0-FE639A85AEFB}" srcOrd="1" destOrd="0" presId="urn:microsoft.com/office/officeart/2005/8/layout/bList2"/>
    <dgm:cxn modelId="{300935B3-FAEC-4FD4-8013-96705A75B16F}" type="presParOf" srcId="{1D7FE33C-9BDF-43A2-9384-C1F63A86CB5A}" destId="{8BE64AE9-D9FE-465F-9654-41E8E7499393}" srcOrd="2" destOrd="0" presId="urn:microsoft.com/office/officeart/2005/8/layout/bList2"/>
    <dgm:cxn modelId="{E4BD96C8-7FF4-4DB7-8B0C-8A50898FE293}" type="presParOf" srcId="{1D7FE33C-9BDF-43A2-9384-C1F63A86CB5A}" destId="{7682FE76-BE87-425A-AEF9-B3E96407E304}" srcOrd="3" destOrd="0" presId="urn:microsoft.com/office/officeart/2005/8/layout/b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62CD3C-ED24-4315-8D75-3D9F138D5260}">
      <dsp:nvSpPr>
        <dsp:cNvPr id="0" name=""/>
        <dsp:cNvSpPr/>
      </dsp:nvSpPr>
      <dsp:spPr>
        <a:xfrm>
          <a:off x="0" y="0"/>
          <a:ext cx="12524304" cy="1770341"/>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b="1" kern="1200" dirty="0"/>
            <a:t>Οδηγός, όχι λέκτορας: </a:t>
          </a:r>
          <a:r>
            <a:rPr lang="en-GB" sz="2100" b="0" kern="1200" dirty="0"/>
            <a:t>Οι εκπαιδευτές λειτουργούν ως διευκολυντές και όχι ως παραδοσιακοί διδάσκοντες. Ο ρόλος τους είναι να καθοδηγούν, να προτρέπουν και να υποστηρίζουν τους μαθητές στη συνεργατική μάθηση αντί να παρέχουν άμεση διδασκαλία κατά τη διάρκεια της τάξης.</a:t>
          </a:r>
          <a:endParaRPr lang="en-US" sz="2100" b="0" kern="1200" dirty="0"/>
        </a:p>
      </dsp:txBody>
      <dsp:txXfrm>
        <a:off x="51852" y="51852"/>
        <a:ext cx="10613966" cy="1666637"/>
      </dsp:txXfrm>
    </dsp:sp>
    <dsp:sp modelId="{B8EB38D9-F4F4-4E10-B1BB-782C18F8C1D0}">
      <dsp:nvSpPr>
        <dsp:cNvPr id="0" name=""/>
        <dsp:cNvSpPr/>
      </dsp:nvSpPr>
      <dsp:spPr>
        <a:xfrm>
          <a:off x="1105085" y="2065398"/>
          <a:ext cx="12524304" cy="1770341"/>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b="1" kern="1200" dirty="0"/>
            <a:t>Παρακολούθηση της προόδου της ομάδας: </a:t>
          </a:r>
          <a:r>
            <a:rPr lang="en-GB" sz="2100" b="0" kern="1200" dirty="0"/>
            <a:t>Η τακτική παρακολούθηση της προόδου κάθε ομάδας διασφαλίζει ότι όλοι οι μαθητές συμμετέχουν και συμβάλλουν ουσιαστικά. Οι εκπαιδευτές παρέχουν υποστήριξη ανάλογα με τις ανάγκες, είτε πρόκειται για απαντήσεις σε ερωτήσεις, είτε για ανατροφοδότηση, είτε για διαμεσολάβηση σε συγκρούσεις της ομάδας.</a:t>
          </a:r>
          <a:endParaRPr lang="en-US" sz="2100" b="0" kern="1200" dirty="0"/>
        </a:p>
      </dsp:txBody>
      <dsp:txXfrm>
        <a:off x="1156937" y="2117250"/>
        <a:ext cx="10164792" cy="1666637"/>
      </dsp:txXfrm>
    </dsp:sp>
    <dsp:sp modelId="{B2DA09F5-5A5B-4A29-9374-1F94D0B62681}">
      <dsp:nvSpPr>
        <dsp:cNvPr id="0" name=""/>
        <dsp:cNvSpPr/>
      </dsp:nvSpPr>
      <dsp:spPr>
        <a:xfrm>
          <a:off x="2210171" y="4130797"/>
          <a:ext cx="12524304" cy="1770341"/>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b="1" kern="1200" dirty="0"/>
            <a:t>Προώθηση ενός περιβάλλοντος συνεργασίας: </a:t>
          </a:r>
          <a:r>
            <a:rPr lang="en-GB" sz="2100" b="0" kern="1200" dirty="0"/>
            <a:t>Ενθαρρύνετε μια ανοιχτή, υποστηρικτική κουλτούρα στην τάξη, όπου οι μαθητές αισθάνονται άνετα να μοιράζονται ιδέες και να συμμετέχουν σε εποικοδομητικές συζητήσεις.</a:t>
          </a:r>
          <a:endParaRPr lang="en-US" sz="2100" b="0" kern="1200" dirty="0"/>
        </a:p>
      </dsp:txBody>
      <dsp:txXfrm>
        <a:off x="2262023" y="4182649"/>
        <a:ext cx="10164792" cy="1666637"/>
      </dsp:txXfrm>
    </dsp:sp>
    <dsp:sp modelId="{B4B39359-5E71-4E57-9E82-B3FE08EC7D55}">
      <dsp:nvSpPr>
        <dsp:cNvPr id="0" name=""/>
        <dsp:cNvSpPr/>
      </dsp:nvSpPr>
      <dsp:spPr>
        <a:xfrm>
          <a:off x="11373582" y="1342509"/>
          <a:ext cx="1150722" cy="1150722"/>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11632494" y="1342509"/>
        <a:ext cx="632898" cy="865918"/>
      </dsp:txXfrm>
    </dsp:sp>
    <dsp:sp modelId="{86F3FED5-8302-41D7-8947-F1D6B4FF6ADC}">
      <dsp:nvSpPr>
        <dsp:cNvPr id="0" name=""/>
        <dsp:cNvSpPr/>
      </dsp:nvSpPr>
      <dsp:spPr>
        <a:xfrm>
          <a:off x="12478668" y="3396105"/>
          <a:ext cx="1150722" cy="1150722"/>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12737580" y="3396105"/>
        <a:ext cx="632898" cy="86591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8833F4-CFD6-4563-A51C-C91982D82E6F}">
      <dsp:nvSpPr>
        <dsp:cNvPr id="0" name=""/>
        <dsp:cNvSpPr/>
      </dsp:nvSpPr>
      <dsp:spPr>
        <a:xfrm>
          <a:off x="0" y="2068258"/>
          <a:ext cx="17885688" cy="2757678"/>
        </a:xfrm>
        <a:prstGeom prst="notchedRightArrow">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E4CC38-9CC7-4ECB-982E-46ECEF86CDA5}">
      <dsp:nvSpPr>
        <dsp:cNvPr id="0" name=""/>
        <dsp:cNvSpPr/>
      </dsp:nvSpPr>
      <dsp:spPr>
        <a:xfrm>
          <a:off x="59481" y="0"/>
          <a:ext cx="3026399" cy="2757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1">
          <a:noAutofit/>
        </a:bodyPr>
        <a:lstStyle/>
        <a:p>
          <a:pPr marL="0" lvl="0" indent="0" algn="l" defTabSz="622300">
            <a:lnSpc>
              <a:spcPct val="90000"/>
            </a:lnSpc>
            <a:spcBef>
              <a:spcPct val="0"/>
            </a:spcBef>
            <a:spcAft>
              <a:spcPct val="35000"/>
            </a:spcAft>
            <a:buNone/>
          </a:pPr>
          <a:r>
            <a:rPr lang="en-GB" sz="1400" b="1" kern="1200"/>
            <a:t>Ολιστική ενσωμάτωση της συνεργασίας:</a:t>
          </a:r>
          <a:endParaRPr lang="en-BE" sz="1400" kern="1200"/>
        </a:p>
        <a:p>
          <a:pPr marL="114300" lvl="1" indent="-114300" algn="l" defTabSz="533400">
            <a:lnSpc>
              <a:spcPct val="90000"/>
            </a:lnSpc>
            <a:spcBef>
              <a:spcPct val="0"/>
            </a:spcBef>
            <a:spcAft>
              <a:spcPct val="15000"/>
            </a:spcAft>
            <a:buChar char="•"/>
          </a:pPr>
          <a:r>
            <a:rPr lang="en-GB" sz="1200" b="1" kern="1200"/>
            <a:t>Χαρτογράφηση προγράμματος σπουδών: </a:t>
          </a:r>
          <a:r>
            <a:rPr lang="en-GB" sz="1200" kern="1200"/>
            <a:t>Ξεκινήστε με τη χαρτογράφηση του προγράμματος σπουδών για να εντοπίσετε ευκαιρίες όπου οι συνεργατικές δραστηριότητες μπορούν φυσικά να ενισχύσουν τα μαθησιακά αποτελέσματα σε όλα τα μαθήματα.</a:t>
          </a:r>
          <a:endParaRPr lang="en-BE" sz="1200" kern="1200"/>
        </a:p>
        <a:p>
          <a:pPr marL="114300" lvl="1" indent="-114300" algn="l" defTabSz="533400">
            <a:lnSpc>
              <a:spcPct val="90000"/>
            </a:lnSpc>
            <a:spcBef>
              <a:spcPct val="0"/>
            </a:spcBef>
            <a:spcAft>
              <a:spcPct val="15000"/>
            </a:spcAft>
            <a:buChar char="•"/>
          </a:pPr>
          <a:r>
            <a:rPr lang="en-GB" sz="1200" b="1" kern="1200" dirty="0" err="1"/>
            <a:t>Διε</a:t>
          </a:r>
          <a:r>
            <a:rPr lang="en-GB" sz="1200" b="1" kern="1200" dirty="0"/>
            <a:t>πιστημονικά έργα: </a:t>
          </a:r>
          <a:r>
            <a:rPr lang="en-GB" sz="1200" kern="1200" dirty="0"/>
            <a:t>Σχεδιάστε διαθεματικά έργα που απαιτούν από τους μαθητές να εφαρμόσουν δεξιότητες και γνώσεις από πολλαπλά μαθήματα, προωθώντας τη βαθύτερη κατανόηση και εφαρμογή εννοιών.</a:t>
          </a:r>
          <a:endParaRPr lang="en-BE" sz="1200" kern="1200" dirty="0"/>
        </a:p>
      </dsp:txBody>
      <dsp:txXfrm>
        <a:off x="59481" y="0"/>
        <a:ext cx="3026399" cy="2757678"/>
      </dsp:txXfrm>
    </dsp:sp>
    <dsp:sp modelId="{00EF9D7A-D9D0-4794-AF60-C929F1CD6910}">
      <dsp:nvSpPr>
        <dsp:cNvPr id="0" name=""/>
        <dsp:cNvSpPr/>
      </dsp:nvSpPr>
      <dsp:spPr>
        <a:xfrm>
          <a:off x="1230283" y="3104699"/>
          <a:ext cx="684795" cy="684795"/>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82E840-D0FA-49D9-B19C-BEA4A7DBB8F0}">
      <dsp:nvSpPr>
        <dsp:cNvPr id="0" name=""/>
        <dsp:cNvSpPr/>
      </dsp:nvSpPr>
      <dsp:spPr>
        <a:xfrm>
          <a:off x="3120121" y="4136517"/>
          <a:ext cx="2945366" cy="2757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1">
          <a:noAutofit/>
        </a:bodyPr>
        <a:lstStyle/>
        <a:p>
          <a:pPr marL="0" lvl="0" indent="0" algn="l" defTabSz="622300">
            <a:lnSpc>
              <a:spcPct val="90000"/>
            </a:lnSpc>
            <a:spcBef>
              <a:spcPct val="0"/>
            </a:spcBef>
            <a:spcAft>
              <a:spcPct val="35000"/>
            </a:spcAft>
            <a:buNone/>
          </a:pPr>
          <a:r>
            <a:rPr lang="en-GB" sz="1400" b="1" kern="1200"/>
            <a:t>Ανάπτυξη δεξιοτήτων σταδιακά:</a:t>
          </a:r>
          <a:endParaRPr lang="en-BE" sz="1400" kern="1200"/>
        </a:p>
        <a:p>
          <a:pPr marL="114300" lvl="1" indent="-114300" algn="l" defTabSz="533400">
            <a:lnSpc>
              <a:spcPct val="90000"/>
            </a:lnSpc>
            <a:spcBef>
              <a:spcPct val="0"/>
            </a:spcBef>
            <a:spcAft>
              <a:spcPct val="15000"/>
            </a:spcAft>
            <a:buChar char="•"/>
          </a:pPr>
          <a:r>
            <a:rPr lang="en-GB" sz="1200" b="1" kern="1200" dirty="0" err="1"/>
            <a:t>Σκάλες</a:t>
          </a:r>
          <a:r>
            <a:rPr lang="en-GB" sz="1200" b="1" kern="1200" dirty="0"/>
            <a:t> </a:t>
          </a:r>
          <a:r>
            <a:rPr lang="en-GB" sz="1200" b="1" kern="1200" dirty="0" err="1"/>
            <a:t>δεξιοτήτων</a:t>
          </a:r>
          <a:r>
            <a:rPr lang="en-GB" sz="1200" b="1" kern="1200" dirty="0"/>
            <a:t>: </a:t>
          </a:r>
          <a:r>
            <a:rPr lang="en-GB" sz="1200" kern="1200" dirty="0" err="1"/>
            <a:t>Αν</a:t>
          </a:r>
          <a:r>
            <a:rPr lang="en-GB" sz="1200" kern="1200" dirty="0"/>
            <a:t>απτύξτε σκάλες δεξιοτήτων που περιγράφουν την εξέλιξη των συνεργατικών δεξιοτήτων από τις βασικές στις προχωρημένες, διασφαλίζοντας ότι οι μαθητές αναπτύσσουν συστηματικά τις ικανότητές τους.</a:t>
          </a:r>
          <a:endParaRPr lang="en-BE" sz="1200" kern="1200" dirty="0"/>
        </a:p>
        <a:p>
          <a:pPr marL="114300" lvl="1" indent="-114300" algn="l" defTabSz="533400">
            <a:lnSpc>
              <a:spcPct val="90000"/>
            </a:lnSpc>
            <a:spcBef>
              <a:spcPct val="0"/>
            </a:spcBef>
            <a:spcAft>
              <a:spcPct val="15000"/>
            </a:spcAft>
            <a:buChar char="•"/>
          </a:pPr>
          <a:r>
            <a:rPr lang="en-GB" sz="1200" b="1" kern="1200"/>
            <a:t>Αναστοχαστικές πρακτικές: </a:t>
          </a:r>
          <a:r>
            <a:rPr lang="en-GB" sz="1200" kern="1200"/>
            <a:t>Ενσωματώστε αναστοχαστικές πρακτικές που ενθαρρύνουν τους μαθητές να εξετάσουν τον τρόπο με τον οποίο εργάζονται σε ομάδες, τι έχουν μάθει από τις συνεργατικές δραστηριότητες και τους τομείς για βελτίωση.</a:t>
          </a:r>
          <a:endParaRPr lang="en-BE" sz="1200" kern="1200"/>
        </a:p>
      </dsp:txBody>
      <dsp:txXfrm>
        <a:off x="3120121" y="4136517"/>
        <a:ext cx="2945366" cy="2757678"/>
      </dsp:txXfrm>
    </dsp:sp>
    <dsp:sp modelId="{54C68226-AAEA-4AC1-9BB7-71FB6DBBA873}">
      <dsp:nvSpPr>
        <dsp:cNvPr id="0" name=""/>
        <dsp:cNvSpPr/>
      </dsp:nvSpPr>
      <dsp:spPr>
        <a:xfrm>
          <a:off x="4250406" y="3104699"/>
          <a:ext cx="684795" cy="684795"/>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4F55FB-874A-4FAF-B481-D914F75F3E47}">
      <dsp:nvSpPr>
        <dsp:cNvPr id="0" name=""/>
        <dsp:cNvSpPr/>
      </dsp:nvSpPr>
      <dsp:spPr>
        <a:xfrm>
          <a:off x="6099727" y="0"/>
          <a:ext cx="3358991" cy="2757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1">
          <a:noAutofit/>
        </a:bodyPr>
        <a:lstStyle/>
        <a:p>
          <a:pPr marL="0" lvl="0" indent="0" algn="l" defTabSz="622300">
            <a:lnSpc>
              <a:spcPct val="90000"/>
            </a:lnSpc>
            <a:spcBef>
              <a:spcPct val="0"/>
            </a:spcBef>
            <a:spcAft>
              <a:spcPct val="35000"/>
            </a:spcAft>
            <a:buNone/>
          </a:pPr>
          <a:r>
            <a:rPr lang="en-GB" sz="1400" b="1" kern="1200"/>
            <a:t>Προώθηση μιας συνεργατικής κουλτούρας στην τάξη:</a:t>
          </a:r>
          <a:endParaRPr lang="en-BE" sz="1400" kern="1200"/>
        </a:p>
        <a:p>
          <a:pPr marL="114300" lvl="1" indent="-114300" algn="l" defTabSz="533400">
            <a:lnSpc>
              <a:spcPct val="90000"/>
            </a:lnSpc>
            <a:spcBef>
              <a:spcPct val="0"/>
            </a:spcBef>
            <a:spcAft>
              <a:spcPct val="15000"/>
            </a:spcAft>
            <a:buChar char="•"/>
          </a:pPr>
          <a:r>
            <a:rPr lang="en-GB" sz="1200" b="1" kern="1200" dirty="0" err="1"/>
            <a:t>Συνε</a:t>
          </a:r>
          <a:r>
            <a:rPr lang="en-GB" sz="1200" b="1" kern="1200" dirty="0"/>
            <a:t>πείς κανόνες συνεργασίας: </a:t>
          </a:r>
          <a:r>
            <a:rPr lang="en-GB" sz="1200" kern="1200" dirty="0"/>
            <a:t>Καθιέρωση σταθερών κανόνων συνεργασίας που εφαρμόζονται σε όλες τις τάξεις και τις δραστηριότητες, δημιουργώντας ένα οικείο και ασφαλές περιβάλλον για τους μαθητές ώστε να συμμετέχουν σε ομαδική εργασία.</a:t>
          </a:r>
          <a:endParaRPr lang="en-BE" sz="1200" kern="1200" dirty="0"/>
        </a:p>
        <a:p>
          <a:pPr marL="114300" lvl="1" indent="-114300" algn="l" defTabSz="533400">
            <a:lnSpc>
              <a:spcPct val="90000"/>
            </a:lnSpc>
            <a:spcBef>
              <a:spcPct val="0"/>
            </a:spcBef>
            <a:spcAft>
              <a:spcPct val="15000"/>
            </a:spcAft>
            <a:buChar char="•"/>
          </a:pPr>
          <a:r>
            <a:rPr lang="en-GB" sz="1200" b="1" kern="1200" dirty="0" err="1"/>
            <a:t>Συνεργ</a:t>
          </a:r>
          <a:r>
            <a:rPr lang="en-GB" sz="1200" b="1" kern="1200" dirty="0"/>
            <a:t>ασία εκπαιδευτικών: </a:t>
          </a:r>
          <a:r>
            <a:rPr lang="en-GB" sz="1200" kern="1200" dirty="0"/>
            <a:t>Ενθαρρύνετε τους εκπαιδευτικούς σε διάφορα γνωστικά αντικείμενα να συνεργαστούν, ανταλλάσσοντας στρατηγικές και γνώσεις για τη διευκόλυνση της ομαδικής εργασίας, ώστε να δημιουργηθεί μια ενιαία προσέγγιση για τη συνεργατική μάθηση.</a:t>
          </a:r>
          <a:endParaRPr lang="en-BE" sz="1200" kern="1200" dirty="0"/>
        </a:p>
      </dsp:txBody>
      <dsp:txXfrm>
        <a:off x="6099727" y="0"/>
        <a:ext cx="3358991" cy="2757678"/>
      </dsp:txXfrm>
    </dsp:sp>
    <dsp:sp modelId="{DB4BAF12-8D1C-4D46-808C-0D83AAA72A47}">
      <dsp:nvSpPr>
        <dsp:cNvPr id="0" name=""/>
        <dsp:cNvSpPr/>
      </dsp:nvSpPr>
      <dsp:spPr>
        <a:xfrm>
          <a:off x="7436825" y="3104699"/>
          <a:ext cx="684795" cy="684795"/>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973292-D2C5-4CBC-A25D-25FE7D15FE89}">
      <dsp:nvSpPr>
        <dsp:cNvPr id="0" name=""/>
        <dsp:cNvSpPr/>
      </dsp:nvSpPr>
      <dsp:spPr>
        <a:xfrm>
          <a:off x="9492958" y="4136517"/>
          <a:ext cx="3579098" cy="2757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1">
          <a:noAutofit/>
        </a:bodyPr>
        <a:lstStyle/>
        <a:p>
          <a:pPr marL="0" lvl="0" indent="0" algn="l" defTabSz="622300">
            <a:lnSpc>
              <a:spcPct val="90000"/>
            </a:lnSpc>
            <a:spcBef>
              <a:spcPct val="0"/>
            </a:spcBef>
            <a:spcAft>
              <a:spcPct val="35000"/>
            </a:spcAft>
            <a:buNone/>
          </a:pPr>
          <a:r>
            <a:rPr lang="en-GB" sz="1400" b="1" kern="1200"/>
            <a:t>Αξιοποίηση της τεχνολογίας για διαθεματική συνεργασία:</a:t>
          </a:r>
          <a:endParaRPr lang="en-BE" sz="1400" kern="1200"/>
        </a:p>
        <a:p>
          <a:pPr marL="114300" lvl="1" indent="-114300" algn="l" defTabSz="533400">
            <a:lnSpc>
              <a:spcPct val="90000"/>
            </a:lnSpc>
            <a:spcBef>
              <a:spcPct val="0"/>
            </a:spcBef>
            <a:spcAft>
              <a:spcPct val="15000"/>
            </a:spcAft>
            <a:buChar char="•"/>
          </a:pPr>
          <a:r>
            <a:rPr lang="en-GB" sz="1200" b="1" kern="1200" dirty="0" err="1"/>
            <a:t>Ψηφι</a:t>
          </a:r>
          <a:r>
            <a:rPr lang="en-GB" sz="1200" b="1" kern="1200" dirty="0"/>
            <a:t>ακές πλατφόρμες</a:t>
          </a:r>
          <a:r>
            <a:rPr lang="en-GB" sz="1200" kern="1200" dirty="0"/>
            <a:t>: Αξιοποιήστε ψηφιακές πλατφόρμες που υποστηρίζουν τη συνεργασία μεταξύ διαφορετικών γνωστικών αντικειμένων, επιτρέποντας στους μαθητές να εργάζονται σε έργα που καλύπτουν πολλαπλούς τομείς σπουδών.</a:t>
          </a:r>
          <a:endParaRPr lang="en-BE" sz="1200" kern="1200" dirty="0"/>
        </a:p>
        <a:p>
          <a:pPr marL="114300" lvl="1" indent="-114300" algn="l" defTabSz="533400">
            <a:lnSpc>
              <a:spcPct val="90000"/>
            </a:lnSpc>
            <a:spcBef>
              <a:spcPct val="0"/>
            </a:spcBef>
            <a:spcAft>
              <a:spcPct val="15000"/>
            </a:spcAft>
            <a:buChar char="•"/>
          </a:pPr>
          <a:r>
            <a:rPr lang="en-GB" sz="1200" b="1" kern="1200"/>
            <a:t>Εικονική ανταλλαγή</a:t>
          </a:r>
          <a:r>
            <a:rPr lang="en-GB" sz="1200" kern="1200"/>
            <a:t>: Διευκολύνετε τις εικονικές ανταλλαγές με μαθητές από άλλες τάξεις, σχολεία ή ακόμη και χώρες, διευρύνοντας το πεδίο της συνεργασίας και εκθέτοντας τους μαθητές σε διαφορετικές προοπτικές.</a:t>
          </a:r>
          <a:endParaRPr lang="en-BE" sz="1200" kern="1200"/>
        </a:p>
      </dsp:txBody>
      <dsp:txXfrm>
        <a:off x="9492958" y="4136517"/>
        <a:ext cx="3579098" cy="2757678"/>
      </dsp:txXfrm>
    </dsp:sp>
    <dsp:sp modelId="{A0736E3C-3952-4662-8ACC-A224E54F667C}">
      <dsp:nvSpPr>
        <dsp:cNvPr id="0" name=""/>
        <dsp:cNvSpPr/>
      </dsp:nvSpPr>
      <dsp:spPr>
        <a:xfrm>
          <a:off x="10940109" y="3104699"/>
          <a:ext cx="684795" cy="684795"/>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A26340-D39B-4C87-B457-E37308844A08}">
      <dsp:nvSpPr>
        <dsp:cNvPr id="0" name=""/>
        <dsp:cNvSpPr/>
      </dsp:nvSpPr>
      <dsp:spPr>
        <a:xfrm>
          <a:off x="13106296" y="0"/>
          <a:ext cx="2931340" cy="2757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1">
          <a:noAutofit/>
        </a:bodyPr>
        <a:lstStyle/>
        <a:p>
          <a:pPr marL="0" lvl="0" indent="0" algn="l" defTabSz="622300">
            <a:lnSpc>
              <a:spcPct val="90000"/>
            </a:lnSpc>
            <a:spcBef>
              <a:spcPct val="0"/>
            </a:spcBef>
            <a:spcAft>
              <a:spcPct val="35000"/>
            </a:spcAft>
            <a:buNone/>
          </a:pPr>
          <a:r>
            <a:rPr lang="en-GB" sz="1400" b="1" kern="1200"/>
            <a:t>Αξιολόγηση συνεργατικών ικανοτήτων:</a:t>
          </a:r>
          <a:endParaRPr lang="en-BE" sz="1400" kern="1200"/>
        </a:p>
        <a:p>
          <a:pPr marL="114300" lvl="1" indent="-114300" algn="l" defTabSz="533400">
            <a:lnSpc>
              <a:spcPct val="90000"/>
            </a:lnSpc>
            <a:spcBef>
              <a:spcPct val="0"/>
            </a:spcBef>
            <a:spcAft>
              <a:spcPct val="15000"/>
            </a:spcAft>
            <a:buChar char="•"/>
          </a:pPr>
          <a:r>
            <a:rPr lang="en-GB" sz="1200" b="1" kern="1200"/>
            <a:t>Ολοκληρωμένες αξιολογήσεις</a:t>
          </a:r>
          <a:r>
            <a:rPr lang="en-GB" sz="1200" kern="1200"/>
            <a:t>: Σχεδιάστε αξιολογήσεις που αξιολογούν τις συνεργατικές ικανότητες παράλληλα με τις ακαδημαϊκές γνώσεις, τονίζοντας τη σημασία των δεξιοτήτων ομαδικής εργασίας για την ακαδημαϊκή επιτυχία.</a:t>
          </a:r>
          <a:endParaRPr lang="en-BE" sz="1200" kern="1200"/>
        </a:p>
        <a:p>
          <a:pPr marL="114300" lvl="1" indent="-114300" algn="l" defTabSz="533400">
            <a:lnSpc>
              <a:spcPct val="90000"/>
            </a:lnSpc>
            <a:spcBef>
              <a:spcPct val="0"/>
            </a:spcBef>
            <a:spcAft>
              <a:spcPct val="15000"/>
            </a:spcAft>
            <a:buChar char="•"/>
          </a:pPr>
          <a:r>
            <a:rPr lang="en-GB" sz="1200" b="1" kern="1200" dirty="0" err="1"/>
            <a:t>Βρόχοι</a:t>
          </a:r>
          <a:r>
            <a:rPr lang="en-GB" sz="1200" b="1" kern="1200" dirty="0"/>
            <a:t> α</a:t>
          </a:r>
          <a:r>
            <a:rPr lang="en-GB" sz="1200" b="1" kern="1200" dirty="0" err="1"/>
            <a:t>νάδρ</a:t>
          </a:r>
          <a:r>
            <a:rPr lang="en-GB" sz="1200" b="1" kern="1200" dirty="0"/>
            <a:t>ασης</a:t>
          </a:r>
          <a:r>
            <a:rPr lang="en-GB" sz="1200" kern="1200" dirty="0"/>
            <a:t>: Δημιουργήστε βρόχους ανατροφοδότησης όπου οι μαθητές μπορούν να λαμβάνουν πληροφορίες για τις συνεργατικές τους δεξιότητες από τους συμμαθητές τους, τους καθηγητές και μέσω της αυτοαξιολόγησης, ενθαρρύνοντας τη συνεχή ανάπτυξη.</a:t>
          </a:r>
          <a:endParaRPr lang="en-BE" sz="1200" kern="1200" dirty="0"/>
        </a:p>
      </dsp:txBody>
      <dsp:txXfrm>
        <a:off x="13106296" y="0"/>
        <a:ext cx="2931340" cy="2757678"/>
      </dsp:txXfrm>
    </dsp:sp>
    <dsp:sp modelId="{07C5810B-31B1-4977-94F5-A9509E583268}">
      <dsp:nvSpPr>
        <dsp:cNvPr id="0" name=""/>
        <dsp:cNvSpPr/>
      </dsp:nvSpPr>
      <dsp:spPr>
        <a:xfrm>
          <a:off x="14229568" y="3104699"/>
          <a:ext cx="684795" cy="684795"/>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4AF3CE-CB5D-45B4-BF71-80F7F95240BF}">
      <dsp:nvSpPr>
        <dsp:cNvPr id="0" name=""/>
        <dsp:cNvSpPr/>
      </dsp:nvSpPr>
      <dsp:spPr>
        <a:xfrm>
          <a:off x="5620850" y="0"/>
          <a:ext cx="7756975" cy="7756975"/>
        </a:xfrm>
        <a:prstGeom prst="diamond">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BAABCD-DCB9-4526-B579-EB2FA346DCDE}">
      <dsp:nvSpPr>
        <dsp:cNvPr id="0" name=""/>
        <dsp:cNvSpPr/>
      </dsp:nvSpPr>
      <dsp:spPr>
        <a:xfrm>
          <a:off x="6248400" y="736912"/>
          <a:ext cx="3243943" cy="302522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b="1" kern="1200"/>
            <a:t>Άνιση συμμετοχή</a:t>
          </a:r>
          <a:endParaRPr lang="en-BE" sz="1800" b="1" kern="1200"/>
        </a:p>
        <a:p>
          <a:pPr marL="114300" lvl="1" indent="-114300" algn="l" defTabSz="622300">
            <a:lnSpc>
              <a:spcPct val="90000"/>
            </a:lnSpc>
            <a:spcBef>
              <a:spcPct val="0"/>
            </a:spcBef>
            <a:spcAft>
              <a:spcPct val="15000"/>
            </a:spcAft>
            <a:buChar char="•"/>
          </a:pPr>
          <a:r>
            <a:rPr lang="en-GB" sz="1400" b="1" kern="1200" dirty="0" err="1"/>
            <a:t>Λύση</a:t>
          </a:r>
          <a:r>
            <a:rPr lang="en-GB" sz="1400" b="1" kern="1200" dirty="0"/>
            <a:t>: </a:t>
          </a:r>
          <a:r>
            <a:rPr lang="en-GB" sz="1400" b="1" kern="1200" dirty="0" err="1"/>
            <a:t>Αν</a:t>
          </a:r>
          <a:r>
            <a:rPr lang="en-GB" sz="1400" b="1" kern="1200" dirty="0"/>
            <a:t>αθέστε συγκεκριμένους ρόλους και ευθύνες σε κάθε μέλος, διασφαλίζοντας ότι όλοι έχουν καθορισμένο ρόλο να διαδραματίσουν. </a:t>
          </a:r>
          <a:r>
            <a:rPr lang="en-GB" sz="1400" b="1" kern="1200" dirty="0" err="1"/>
            <a:t>Χρησιμο</a:t>
          </a:r>
          <a:r>
            <a:rPr lang="en-GB" sz="1400" b="1" kern="1200" dirty="0"/>
            <a:t>ποιήστε αξιολογήσεις από ομότιμους για να αξιολογήσετε τις συνεισφορές και να προωθήσετε τη λογοδοσία.</a:t>
          </a:r>
          <a:endParaRPr lang="en-BE" sz="1400" b="1" kern="1200" dirty="0"/>
        </a:p>
      </dsp:txBody>
      <dsp:txXfrm>
        <a:off x="6396079" y="884591"/>
        <a:ext cx="2948585" cy="2729862"/>
      </dsp:txXfrm>
    </dsp:sp>
    <dsp:sp modelId="{EF1D90B6-FF36-42C9-BE8A-0741DBE77F98}">
      <dsp:nvSpPr>
        <dsp:cNvPr id="0" name=""/>
        <dsp:cNvSpPr/>
      </dsp:nvSpPr>
      <dsp:spPr>
        <a:xfrm>
          <a:off x="9531197" y="736912"/>
          <a:ext cx="3194209" cy="302522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b="1" kern="1200"/>
            <a:t>Σύγκρουση εντός των ομάδων</a:t>
          </a:r>
          <a:endParaRPr lang="en-BE" sz="1800" b="1" kern="1200"/>
        </a:p>
        <a:p>
          <a:pPr marL="114300" lvl="1" indent="-114300" algn="l" defTabSz="622300">
            <a:lnSpc>
              <a:spcPct val="90000"/>
            </a:lnSpc>
            <a:spcBef>
              <a:spcPct val="0"/>
            </a:spcBef>
            <a:spcAft>
              <a:spcPct val="15000"/>
            </a:spcAft>
            <a:buChar char="•"/>
          </a:pPr>
          <a:r>
            <a:rPr lang="en-GB" sz="1400" b="1" kern="1200" dirty="0" err="1"/>
            <a:t>Λύση</a:t>
          </a:r>
          <a:r>
            <a:rPr lang="en-GB" sz="1400" b="1" kern="1200" dirty="0"/>
            <a:t>: </a:t>
          </a:r>
          <a:r>
            <a:rPr lang="en-GB" sz="1400" b="1" kern="1200" dirty="0" err="1"/>
            <a:t>Ενθ</a:t>
          </a:r>
          <a:r>
            <a:rPr lang="en-GB" sz="1400" b="1" kern="1200" dirty="0"/>
            <a:t>αρρύνετε την ανοιχτή επικοινωνία και ορίστε κατευθυντήριες γραμμές για την επίλυση συγκρούσεων. Ο </a:t>
          </a:r>
          <a:r>
            <a:rPr lang="en-GB" sz="1400" b="1" kern="1200" dirty="0" err="1"/>
            <a:t>διδάσκων</a:t>
          </a:r>
          <a:r>
            <a:rPr lang="en-GB" sz="1400" b="1" kern="1200" dirty="0"/>
            <a:t> θα π</a:t>
          </a:r>
          <a:r>
            <a:rPr lang="en-GB" sz="1400" b="1" kern="1200" dirty="0" err="1"/>
            <a:t>ρέ</a:t>
          </a:r>
          <a:r>
            <a:rPr lang="en-GB" sz="1400" b="1" kern="1200" dirty="0"/>
            <a:t>πει να μεσολαβεί, εάν είναι απαραίτητο, για να βοηθήσει τους σπουδαστές να επιλύσουν τις διαφωνίες τους.</a:t>
          </a:r>
          <a:endParaRPr lang="en-BE" sz="1400" b="1" kern="1200" dirty="0"/>
        </a:p>
      </dsp:txBody>
      <dsp:txXfrm>
        <a:off x="9678876" y="884591"/>
        <a:ext cx="2898851" cy="2729862"/>
      </dsp:txXfrm>
    </dsp:sp>
    <dsp:sp modelId="{2CFC26A0-67F7-4076-923D-FD87C6D22C5A}">
      <dsp:nvSpPr>
        <dsp:cNvPr id="0" name=""/>
        <dsp:cNvSpPr/>
      </dsp:nvSpPr>
      <dsp:spPr>
        <a:xfrm>
          <a:off x="6281814" y="3994842"/>
          <a:ext cx="3177116" cy="302522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b="1" kern="1200"/>
            <a:t>Διαχείριση χρόνου</a:t>
          </a:r>
          <a:endParaRPr lang="en-BE" sz="1800" b="1" kern="1200"/>
        </a:p>
        <a:p>
          <a:pPr marL="114300" lvl="1" indent="-114300" algn="l" defTabSz="622300">
            <a:lnSpc>
              <a:spcPct val="90000"/>
            </a:lnSpc>
            <a:spcBef>
              <a:spcPct val="0"/>
            </a:spcBef>
            <a:spcAft>
              <a:spcPct val="15000"/>
            </a:spcAft>
            <a:buChar char="•"/>
          </a:pPr>
          <a:r>
            <a:rPr lang="en-GB" sz="1400" b="1" kern="1200" dirty="0" err="1"/>
            <a:t>Λύση</a:t>
          </a:r>
          <a:r>
            <a:rPr lang="en-GB" sz="1400" b="1" kern="1200" dirty="0"/>
            <a:t>: </a:t>
          </a:r>
          <a:r>
            <a:rPr lang="en-GB" sz="1400" b="1" kern="1200" dirty="0" err="1"/>
            <a:t>Δώστε</a:t>
          </a:r>
          <a:r>
            <a:rPr lang="en-GB" sz="1400" b="1" kern="1200" dirty="0"/>
            <a:t> </a:t>
          </a:r>
          <a:r>
            <a:rPr lang="en-GB" sz="1400" b="1" kern="1200" dirty="0" err="1"/>
            <a:t>δομημέν</a:t>
          </a:r>
          <a:r>
            <a:rPr lang="en-GB" sz="1400" b="1" kern="1200" dirty="0"/>
            <a:t>α χρονοδιαγράμματα για κάθε εργασία και τονίστε τη σημασία του καθορισμού ομαδικών στόχων. Τα </a:t>
          </a:r>
          <a:r>
            <a:rPr lang="en-GB" sz="1400" b="1" kern="1200" dirty="0" err="1"/>
            <a:t>ορόσημ</a:t>
          </a:r>
          <a:r>
            <a:rPr lang="en-GB" sz="1400" b="1" kern="1200" dirty="0"/>
            <a:t>α και οι έλεγχοι μπορούν να βοηθήσουν τις ομάδες να παραμείνουν σε καλό δρόμο.</a:t>
          </a:r>
          <a:endParaRPr lang="en-BE" sz="1400" b="1" kern="1200" dirty="0"/>
        </a:p>
      </dsp:txBody>
      <dsp:txXfrm>
        <a:off x="6429493" y="4142521"/>
        <a:ext cx="2881758" cy="2729862"/>
      </dsp:txXfrm>
    </dsp:sp>
    <dsp:sp modelId="{991EC717-39C2-4E00-AD2F-6B62DAED2C80}">
      <dsp:nvSpPr>
        <dsp:cNvPr id="0" name=""/>
        <dsp:cNvSpPr/>
      </dsp:nvSpPr>
      <dsp:spPr>
        <a:xfrm>
          <a:off x="9455007" y="3994842"/>
          <a:ext cx="3346589" cy="302522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b="1" kern="1200"/>
            <a:t>Πρόσβαση σε εργαλεία και πόρους</a:t>
          </a:r>
          <a:endParaRPr lang="en-BE" sz="1800" b="1" kern="1200"/>
        </a:p>
        <a:p>
          <a:pPr marL="114300" lvl="1" indent="-114300" algn="l" defTabSz="622300">
            <a:lnSpc>
              <a:spcPct val="90000"/>
            </a:lnSpc>
            <a:spcBef>
              <a:spcPct val="0"/>
            </a:spcBef>
            <a:spcAft>
              <a:spcPct val="15000"/>
            </a:spcAft>
            <a:buChar char="•"/>
          </a:pPr>
          <a:r>
            <a:rPr lang="en-GB" sz="1400" b="1" kern="1200" dirty="0" err="1"/>
            <a:t>Λύση</a:t>
          </a:r>
          <a:r>
            <a:rPr lang="en-GB" sz="1400" b="1" kern="1200" dirty="0"/>
            <a:t>: </a:t>
          </a:r>
          <a:r>
            <a:rPr lang="en-GB" sz="1400" b="1" kern="1200" dirty="0" err="1"/>
            <a:t>Δι</a:t>
          </a:r>
          <a:r>
            <a:rPr lang="en-GB" sz="1400" b="1" kern="1200" dirty="0"/>
            <a:t>ασφάλιση ότι όλοι οι μαθητές έχουν πρόσβαση στα απαραίτητα εργαλεία και παροχή εναλλακτικών λύσεων για όσους αντιμετωπίζουν προβλήματα προσβασιμότητας. </a:t>
          </a:r>
          <a:r>
            <a:rPr lang="en-GB" sz="1400" b="1" kern="1200" dirty="0" err="1"/>
            <a:t>Γι</a:t>
          </a:r>
          <a:r>
            <a:rPr lang="en-GB" sz="1400" b="1" kern="1200" dirty="0"/>
            <a:t>α παράδειγμα, προσφέρετε περιεχόμενο εκτός σύνδεσης ή παρέχετε επιπλέον εργαστηριακό χρόνο για πρακτικές δραστηριότητες.</a:t>
          </a:r>
          <a:endParaRPr lang="en-BE" sz="1400" b="1" kern="1200" dirty="0"/>
        </a:p>
      </dsp:txBody>
      <dsp:txXfrm>
        <a:off x="9602686" y="4142521"/>
        <a:ext cx="3051231" cy="27298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132882-F5E2-4B45-AC30-9EB24973D09E}">
      <dsp:nvSpPr>
        <dsp:cNvPr id="0" name=""/>
        <dsp:cNvSpPr/>
      </dsp:nvSpPr>
      <dsp:spPr>
        <a:xfrm>
          <a:off x="1434922" y="3717947"/>
          <a:ext cx="1140723" cy="71"/>
        </a:xfrm>
        <a:prstGeom prst="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0FBF696-51B9-42E0-BEFC-03F5B534C453}">
      <dsp:nvSpPr>
        <dsp:cNvPr id="0" name=""/>
        <dsp:cNvSpPr/>
      </dsp:nvSpPr>
      <dsp:spPr>
        <a:xfrm>
          <a:off x="2644090" y="3622069"/>
          <a:ext cx="131183" cy="246632"/>
        </a:xfrm>
        <a:prstGeom prst="chevron">
          <a:avLst>
            <a:gd name="adj" fmla="val 90000"/>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1EAB36-4951-4585-AE84-1F89AD2EF62D}">
      <dsp:nvSpPr>
        <dsp:cNvPr id="0" name=""/>
        <dsp:cNvSpPr/>
      </dsp:nvSpPr>
      <dsp:spPr>
        <a:xfrm>
          <a:off x="690028" y="3115680"/>
          <a:ext cx="1204606" cy="1204606"/>
        </a:xfrm>
        <a:prstGeom prst="ellips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745" tIns="46745" rIns="46745" bIns="46745" numCol="1" spcCol="1270" anchor="ctr" anchorCtr="0">
          <a:noAutofit/>
        </a:bodyPr>
        <a:lstStyle/>
        <a:p>
          <a:pPr marL="0" lvl="0" indent="0" algn="ctr" defTabSz="2400300">
            <a:lnSpc>
              <a:spcPct val="90000"/>
            </a:lnSpc>
            <a:spcBef>
              <a:spcPct val="0"/>
            </a:spcBef>
            <a:spcAft>
              <a:spcPct val="35000"/>
            </a:spcAft>
            <a:buNone/>
          </a:pPr>
          <a:r>
            <a:rPr lang="en-US" sz="5400" kern="1200"/>
            <a:t>1</a:t>
          </a:r>
        </a:p>
      </dsp:txBody>
      <dsp:txXfrm>
        <a:off x="866438" y="3292090"/>
        <a:ext cx="851786" cy="851786"/>
      </dsp:txXfrm>
    </dsp:sp>
    <dsp:sp modelId="{600F0E15-D4EB-4A97-A801-78831E2C4258}">
      <dsp:nvSpPr>
        <dsp:cNvPr id="0" name=""/>
        <dsp:cNvSpPr/>
      </dsp:nvSpPr>
      <dsp:spPr>
        <a:xfrm>
          <a:off x="9017" y="4485885"/>
          <a:ext cx="2566628" cy="1965600"/>
        </a:xfrm>
        <a:prstGeom prst="upArrowCallout">
          <a:avLst>
            <a:gd name="adj1" fmla="val 50000"/>
            <a:gd name="adj2" fmla="val 20000"/>
            <a:gd name="adj3" fmla="val 20000"/>
            <a:gd name="adj4" fmla="val 100000"/>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2459" tIns="165100" rIns="202459" bIns="165100" numCol="1" spcCol="1270" anchor="t" anchorCtr="0">
          <a:noAutofit/>
        </a:bodyPr>
        <a:lstStyle/>
        <a:p>
          <a:pPr marL="0" lvl="0" indent="0" algn="l" defTabSz="533400">
            <a:lnSpc>
              <a:spcPct val="90000"/>
            </a:lnSpc>
            <a:spcBef>
              <a:spcPct val="0"/>
            </a:spcBef>
            <a:spcAft>
              <a:spcPct val="35000"/>
            </a:spcAft>
            <a:buNone/>
          </a:pPr>
          <a:r>
            <a:rPr lang="en-GB" sz="1200" b="1" kern="1200" dirty="0" err="1"/>
            <a:t>Μετά</a:t>
          </a:r>
          <a:r>
            <a:rPr lang="en-GB" sz="1200" b="1" kern="1200" dirty="0"/>
            <a:t>βαση από δάσκαλο σε οδηγό: </a:t>
          </a:r>
          <a:r>
            <a:rPr lang="en-GB" sz="1200" kern="1200" dirty="0"/>
            <a:t>Αγκαλιάστε τη μετάβαση από την παραδοσιακή διδασκαλία στη διευκόλυνση, όπου ο εκπαιδευτικός καθοδηγεί τη μαθησιακή διαδικασία και υποστηρίζει τη συνεργασία των μαθητών.</a:t>
          </a:r>
          <a:endParaRPr lang="en-US" sz="1200" kern="1200" dirty="0"/>
        </a:p>
      </dsp:txBody>
      <dsp:txXfrm>
        <a:off x="9017" y="4879005"/>
        <a:ext cx="2566628" cy="1572480"/>
      </dsp:txXfrm>
    </dsp:sp>
    <dsp:sp modelId="{93C66B60-A299-49A9-99FD-A9D3094A7AFC}">
      <dsp:nvSpPr>
        <dsp:cNvPr id="0" name=""/>
        <dsp:cNvSpPr/>
      </dsp:nvSpPr>
      <dsp:spPr>
        <a:xfrm>
          <a:off x="2877485" y="3717946"/>
          <a:ext cx="2566628" cy="71"/>
        </a:xfrm>
        <a:prstGeom prst="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372C011-141F-4334-95B1-41B1EE513BD5}">
      <dsp:nvSpPr>
        <dsp:cNvPr id="0" name=""/>
        <dsp:cNvSpPr/>
      </dsp:nvSpPr>
      <dsp:spPr>
        <a:xfrm>
          <a:off x="5512557" y="3622067"/>
          <a:ext cx="131183" cy="246636"/>
        </a:xfrm>
        <a:prstGeom prst="chevron">
          <a:avLst>
            <a:gd name="adj" fmla="val 90000"/>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D00184-4F4F-45F3-94B4-37EA1B7FF5B3}">
      <dsp:nvSpPr>
        <dsp:cNvPr id="0" name=""/>
        <dsp:cNvSpPr/>
      </dsp:nvSpPr>
      <dsp:spPr>
        <a:xfrm>
          <a:off x="3558496" y="3115678"/>
          <a:ext cx="1204606" cy="1204606"/>
        </a:xfrm>
        <a:prstGeom prst="ellips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745" tIns="46745" rIns="46745" bIns="46745" numCol="1" spcCol="1270" anchor="ctr" anchorCtr="0">
          <a:noAutofit/>
        </a:bodyPr>
        <a:lstStyle/>
        <a:p>
          <a:pPr marL="0" lvl="0" indent="0" algn="ctr" defTabSz="2400300">
            <a:lnSpc>
              <a:spcPct val="90000"/>
            </a:lnSpc>
            <a:spcBef>
              <a:spcPct val="0"/>
            </a:spcBef>
            <a:spcAft>
              <a:spcPct val="35000"/>
            </a:spcAft>
            <a:buNone/>
          </a:pPr>
          <a:r>
            <a:rPr lang="en-US" sz="5400" kern="1200"/>
            <a:t>2</a:t>
          </a:r>
        </a:p>
      </dsp:txBody>
      <dsp:txXfrm>
        <a:off x="3734906" y="3292088"/>
        <a:ext cx="851786" cy="851786"/>
      </dsp:txXfrm>
    </dsp:sp>
    <dsp:sp modelId="{05C0D3AE-532A-4E4B-8877-47E5A3772918}">
      <dsp:nvSpPr>
        <dsp:cNvPr id="0" name=""/>
        <dsp:cNvSpPr/>
      </dsp:nvSpPr>
      <dsp:spPr>
        <a:xfrm>
          <a:off x="2860827" y="4485885"/>
          <a:ext cx="2599943" cy="1965600"/>
        </a:xfrm>
        <a:prstGeom prst="upArrowCallout">
          <a:avLst>
            <a:gd name="adj1" fmla="val 50000"/>
            <a:gd name="adj2" fmla="val 20000"/>
            <a:gd name="adj3" fmla="val 20000"/>
            <a:gd name="adj4" fmla="val 100000"/>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2459" tIns="165100" rIns="202459" bIns="165100" numCol="1" spcCol="1270" anchor="t" anchorCtr="0">
          <a:noAutofit/>
        </a:bodyPr>
        <a:lstStyle/>
        <a:p>
          <a:pPr marL="0" lvl="0" indent="0" algn="l" defTabSz="533400">
            <a:lnSpc>
              <a:spcPct val="90000"/>
            </a:lnSpc>
            <a:spcBef>
              <a:spcPct val="0"/>
            </a:spcBef>
            <a:spcAft>
              <a:spcPct val="35000"/>
            </a:spcAft>
            <a:buNone/>
          </a:pPr>
          <a:r>
            <a:rPr lang="en-GB" sz="1200" b="1" kern="1200" dirty="0" err="1"/>
            <a:t>Δημιουργί</a:t>
          </a:r>
          <a:r>
            <a:rPr lang="en-GB" sz="1200" b="1" kern="1200" dirty="0"/>
            <a:t>α υποστηρικτικού περιβάλλοντος: </a:t>
          </a:r>
          <a:r>
            <a:rPr lang="en-GB" sz="1200" kern="1200" dirty="0"/>
            <a:t>Μάθετε πώς να δημιουργείτε ένα ασφαλές και υποστηρικτικό περιβάλλον που ενθαρρύνει την ανάληψη κινδύνων και εκτιμά τη συμβολή όλων των μαθητών</a:t>
          </a:r>
          <a:r>
            <a:rPr lang="en-GB" sz="1200" b="1" kern="1200" dirty="0"/>
            <a:t>.</a:t>
          </a:r>
          <a:endParaRPr lang="en-US" sz="1200" kern="1200" dirty="0"/>
        </a:p>
      </dsp:txBody>
      <dsp:txXfrm>
        <a:off x="2860827" y="4879005"/>
        <a:ext cx="2599943" cy="1572480"/>
      </dsp:txXfrm>
    </dsp:sp>
    <dsp:sp modelId="{8E936ABB-81FA-4519-97F4-2ABA857965A2}">
      <dsp:nvSpPr>
        <dsp:cNvPr id="0" name=""/>
        <dsp:cNvSpPr/>
      </dsp:nvSpPr>
      <dsp:spPr>
        <a:xfrm>
          <a:off x="5729295" y="3717946"/>
          <a:ext cx="2566628" cy="72"/>
        </a:xfrm>
        <a:prstGeom prst="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0C0395-1580-4429-BF32-17B5B9C4857B}">
      <dsp:nvSpPr>
        <dsp:cNvPr id="0" name=""/>
        <dsp:cNvSpPr/>
      </dsp:nvSpPr>
      <dsp:spPr>
        <a:xfrm>
          <a:off x="8364367" y="3622067"/>
          <a:ext cx="131183" cy="246637"/>
        </a:xfrm>
        <a:prstGeom prst="chevron">
          <a:avLst>
            <a:gd name="adj" fmla="val 90000"/>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A39953-5050-40D9-9A35-C1A82F4EB495}">
      <dsp:nvSpPr>
        <dsp:cNvPr id="0" name=""/>
        <dsp:cNvSpPr/>
      </dsp:nvSpPr>
      <dsp:spPr>
        <a:xfrm>
          <a:off x="6410306" y="3115678"/>
          <a:ext cx="1204606" cy="1204606"/>
        </a:xfrm>
        <a:prstGeom prst="ellips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745" tIns="46745" rIns="46745" bIns="46745" numCol="1" spcCol="1270" anchor="ctr" anchorCtr="0">
          <a:noAutofit/>
        </a:bodyPr>
        <a:lstStyle/>
        <a:p>
          <a:pPr marL="0" lvl="0" indent="0" algn="ctr" defTabSz="2400300">
            <a:lnSpc>
              <a:spcPct val="90000"/>
            </a:lnSpc>
            <a:spcBef>
              <a:spcPct val="0"/>
            </a:spcBef>
            <a:spcAft>
              <a:spcPct val="35000"/>
            </a:spcAft>
            <a:buNone/>
          </a:pPr>
          <a:r>
            <a:rPr lang="en-US" sz="5400" kern="1200"/>
            <a:t>3</a:t>
          </a:r>
        </a:p>
      </dsp:txBody>
      <dsp:txXfrm>
        <a:off x="6586716" y="3292088"/>
        <a:ext cx="851786" cy="851786"/>
      </dsp:txXfrm>
    </dsp:sp>
    <dsp:sp modelId="{6F52AC92-8DED-4659-8547-5360DDF82F52}">
      <dsp:nvSpPr>
        <dsp:cNvPr id="0" name=""/>
        <dsp:cNvSpPr/>
      </dsp:nvSpPr>
      <dsp:spPr>
        <a:xfrm>
          <a:off x="5729295" y="4485885"/>
          <a:ext cx="2566628" cy="1965600"/>
        </a:xfrm>
        <a:prstGeom prst="upArrowCallout">
          <a:avLst>
            <a:gd name="adj1" fmla="val 50000"/>
            <a:gd name="adj2" fmla="val 20000"/>
            <a:gd name="adj3" fmla="val 20000"/>
            <a:gd name="adj4" fmla="val 100000"/>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2459" tIns="165100" rIns="202459" bIns="165100" numCol="1" spcCol="1270" anchor="t" anchorCtr="0">
          <a:noAutofit/>
        </a:bodyPr>
        <a:lstStyle/>
        <a:p>
          <a:pPr marL="0" lvl="0" indent="0" algn="l" defTabSz="533400">
            <a:lnSpc>
              <a:spcPct val="90000"/>
            </a:lnSpc>
            <a:spcBef>
              <a:spcPct val="0"/>
            </a:spcBef>
            <a:spcAft>
              <a:spcPct val="35000"/>
            </a:spcAft>
            <a:buNone/>
          </a:pPr>
          <a:r>
            <a:rPr lang="en-GB" sz="1200" b="1" kern="1200"/>
            <a:t>Πλαίσια συμμετοχής: </a:t>
          </a:r>
          <a:r>
            <a:rPr lang="en-GB" sz="1200" kern="1200"/>
            <a:t>Εισαγωγή πλαισίων και δομών που διασφαλίζουν ότι κάθε μαθητής έχει την ευκαιρία να συμμετέχει ουσιαστικά σε συνεργατικές δραστηριότητες.</a:t>
          </a:r>
          <a:endParaRPr lang="en-US" sz="1200" kern="1200"/>
        </a:p>
      </dsp:txBody>
      <dsp:txXfrm>
        <a:off x="5729295" y="4879005"/>
        <a:ext cx="2566628" cy="1572480"/>
      </dsp:txXfrm>
    </dsp:sp>
    <dsp:sp modelId="{13BEBC09-CC70-4343-A797-3B7CBB8C12D6}">
      <dsp:nvSpPr>
        <dsp:cNvPr id="0" name=""/>
        <dsp:cNvSpPr/>
      </dsp:nvSpPr>
      <dsp:spPr>
        <a:xfrm>
          <a:off x="8581105" y="3717946"/>
          <a:ext cx="2566628" cy="72"/>
        </a:xfrm>
        <a:prstGeom prst="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CDC05B-EC18-494D-A754-F366BD0BBEF3}">
      <dsp:nvSpPr>
        <dsp:cNvPr id="0" name=""/>
        <dsp:cNvSpPr/>
      </dsp:nvSpPr>
      <dsp:spPr>
        <a:xfrm>
          <a:off x="11216177" y="3622067"/>
          <a:ext cx="131183" cy="246637"/>
        </a:xfrm>
        <a:prstGeom prst="chevron">
          <a:avLst>
            <a:gd name="adj" fmla="val 90000"/>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C581A8-179F-461F-8D09-1915BF39A3D6}">
      <dsp:nvSpPr>
        <dsp:cNvPr id="0" name=""/>
        <dsp:cNvSpPr/>
      </dsp:nvSpPr>
      <dsp:spPr>
        <a:xfrm>
          <a:off x="9262116" y="3115678"/>
          <a:ext cx="1204606" cy="1204606"/>
        </a:xfrm>
        <a:prstGeom prst="ellips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745" tIns="46745" rIns="46745" bIns="46745" numCol="1" spcCol="1270" anchor="ctr" anchorCtr="0">
          <a:noAutofit/>
        </a:bodyPr>
        <a:lstStyle/>
        <a:p>
          <a:pPr marL="0" lvl="0" indent="0" algn="ctr" defTabSz="2400300">
            <a:lnSpc>
              <a:spcPct val="90000"/>
            </a:lnSpc>
            <a:spcBef>
              <a:spcPct val="0"/>
            </a:spcBef>
            <a:spcAft>
              <a:spcPct val="35000"/>
            </a:spcAft>
            <a:buNone/>
          </a:pPr>
          <a:r>
            <a:rPr lang="en-US" sz="5400" kern="1200"/>
            <a:t>4</a:t>
          </a:r>
        </a:p>
      </dsp:txBody>
      <dsp:txXfrm>
        <a:off x="9438526" y="3292088"/>
        <a:ext cx="851786" cy="851786"/>
      </dsp:txXfrm>
    </dsp:sp>
    <dsp:sp modelId="{EB83FF1D-D89A-45A5-BACA-DFA2B6FF842E}">
      <dsp:nvSpPr>
        <dsp:cNvPr id="0" name=""/>
        <dsp:cNvSpPr/>
      </dsp:nvSpPr>
      <dsp:spPr>
        <a:xfrm>
          <a:off x="8581105" y="4485885"/>
          <a:ext cx="2566628" cy="1965600"/>
        </a:xfrm>
        <a:prstGeom prst="upArrowCallout">
          <a:avLst>
            <a:gd name="adj1" fmla="val 50000"/>
            <a:gd name="adj2" fmla="val 20000"/>
            <a:gd name="adj3" fmla="val 20000"/>
            <a:gd name="adj4" fmla="val 100000"/>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2459" tIns="165100" rIns="202459" bIns="165100" numCol="1" spcCol="1270" anchor="t" anchorCtr="0">
          <a:noAutofit/>
        </a:bodyPr>
        <a:lstStyle/>
        <a:p>
          <a:pPr marL="0" lvl="0" indent="0" algn="l" defTabSz="533400">
            <a:lnSpc>
              <a:spcPct val="90000"/>
            </a:lnSpc>
            <a:spcBef>
              <a:spcPct val="0"/>
            </a:spcBef>
            <a:spcAft>
              <a:spcPct val="35000"/>
            </a:spcAft>
            <a:buNone/>
          </a:pPr>
          <a:r>
            <a:rPr lang="en-GB" sz="1200" b="1" kern="1200"/>
            <a:t>Σχεδιάζοντας για τη διαφορετικότητα: </a:t>
          </a:r>
          <a:r>
            <a:rPr lang="en-GB" sz="1200" kern="1200"/>
            <a:t>Αξιοποιήστε την ποικιλομορφία μέσα στην τάξη για να ενισχύσετε τον πλούτο των συνεργατικών αλληλεπιδράσεων και των αποτελεσμάτων.</a:t>
          </a:r>
          <a:endParaRPr lang="en-US" sz="1200" kern="1200"/>
        </a:p>
      </dsp:txBody>
      <dsp:txXfrm>
        <a:off x="8581105" y="4879005"/>
        <a:ext cx="2566628" cy="1572480"/>
      </dsp:txXfrm>
    </dsp:sp>
    <dsp:sp modelId="{07C7EBDD-E1D8-4553-846B-5955751B0A60}">
      <dsp:nvSpPr>
        <dsp:cNvPr id="0" name=""/>
        <dsp:cNvSpPr/>
      </dsp:nvSpPr>
      <dsp:spPr>
        <a:xfrm>
          <a:off x="11432915" y="3717946"/>
          <a:ext cx="2566628" cy="72"/>
        </a:xfrm>
        <a:prstGeom prst="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81871B-197A-4827-A142-F424C24CB66D}">
      <dsp:nvSpPr>
        <dsp:cNvPr id="0" name=""/>
        <dsp:cNvSpPr/>
      </dsp:nvSpPr>
      <dsp:spPr>
        <a:xfrm>
          <a:off x="14067987" y="3622067"/>
          <a:ext cx="131183" cy="246637"/>
        </a:xfrm>
        <a:prstGeom prst="chevron">
          <a:avLst>
            <a:gd name="adj" fmla="val 90000"/>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377B2E-8F00-44E3-99DB-9E0D23908795}">
      <dsp:nvSpPr>
        <dsp:cNvPr id="0" name=""/>
        <dsp:cNvSpPr/>
      </dsp:nvSpPr>
      <dsp:spPr>
        <a:xfrm>
          <a:off x="12113926" y="3115678"/>
          <a:ext cx="1204606" cy="1204606"/>
        </a:xfrm>
        <a:prstGeom prst="ellips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745" tIns="46745" rIns="46745" bIns="46745" numCol="1" spcCol="1270" anchor="ctr" anchorCtr="0">
          <a:noAutofit/>
        </a:bodyPr>
        <a:lstStyle/>
        <a:p>
          <a:pPr marL="0" lvl="0" indent="0" algn="ctr" defTabSz="2400300">
            <a:lnSpc>
              <a:spcPct val="90000"/>
            </a:lnSpc>
            <a:spcBef>
              <a:spcPct val="0"/>
            </a:spcBef>
            <a:spcAft>
              <a:spcPct val="35000"/>
            </a:spcAft>
            <a:buNone/>
          </a:pPr>
          <a:r>
            <a:rPr lang="en-US" sz="5400" kern="1200"/>
            <a:t>5</a:t>
          </a:r>
        </a:p>
      </dsp:txBody>
      <dsp:txXfrm>
        <a:off x="12290336" y="3292088"/>
        <a:ext cx="851786" cy="851786"/>
      </dsp:txXfrm>
    </dsp:sp>
    <dsp:sp modelId="{2F84BB3C-5DAE-4BCF-B218-63A11F82B8BE}">
      <dsp:nvSpPr>
        <dsp:cNvPr id="0" name=""/>
        <dsp:cNvSpPr/>
      </dsp:nvSpPr>
      <dsp:spPr>
        <a:xfrm>
          <a:off x="11432915" y="4485885"/>
          <a:ext cx="2566628" cy="1965600"/>
        </a:xfrm>
        <a:prstGeom prst="upArrowCallout">
          <a:avLst>
            <a:gd name="adj1" fmla="val 50000"/>
            <a:gd name="adj2" fmla="val 20000"/>
            <a:gd name="adj3" fmla="val 20000"/>
            <a:gd name="adj4" fmla="val 100000"/>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2459" tIns="165100" rIns="202459" bIns="165100" numCol="1" spcCol="1270" anchor="t" anchorCtr="0">
          <a:noAutofit/>
        </a:bodyPr>
        <a:lstStyle/>
        <a:p>
          <a:pPr marL="0" lvl="0" indent="0" algn="l" defTabSz="533400">
            <a:lnSpc>
              <a:spcPct val="90000"/>
            </a:lnSpc>
            <a:spcBef>
              <a:spcPct val="0"/>
            </a:spcBef>
            <a:spcAft>
              <a:spcPct val="35000"/>
            </a:spcAft>
            <a:buNone/>
          </a:pPr>
          <a:r>
            <a:rPr lang="en-GB" sz="1200" b="1" kern="1200"/>
            <a:t>Δυναμική επίλυση προβλημάτων</a:t>
          </a:r>
          <a:r>
            <a:rPr lang="en-GB" sz="1200" kern="1200"/>
            <a:t>: Εφοδιαστείτε με στρατηγικές για να καθοδηγήσετε τους μαθητές μέσα από δυναμικές δραστηριότητες επίλυσης προβλημάτων, οι οποίες είναι χαρακτηριστικά των αποτελεσματικών εμπειριών της ανεστραμμένης τάξης.</a:t>
          </a:r>
          <a:endParaRPr lang="en-US" sz="1200" kern="1200"/>
        </a:p>
      </dsp:txBody>
      <dsp:txXfrm>
        <a:off x="11432915" y="4879005"/>
        <a:ext cx="2566628" cy="1572480"/>
      </dsp:txXfrm>
    </dsp:sp>
    <dsp:sp modelId="{78299233-0F50-438A-807D-9267C4725B9B}">
      <dsp:nvSpPr>
        <dsp:cNvPr id="0" name=""/>
        <dsp:cNvSpPr/>
      </dsp:nvSpPr>
      <dsp:spPr>
        <a:xfrm>
          <a:off x="14284724" y="3717945"/>
          <a:ext cx="1284568" cy="72"/>
        </a:xfrm>
        <a:prstGeom prst="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9B7155-7F3C-4888-8227-F28C17073124}">
      <dsp:nvSpPr>
        <dsp:cNvPr id="0" name=""/>
        <dsp:cNvSpPr/>
      </dsp:nvSpPr>
      <dsp:spPr>
        <a:xfrm>
          <a:off x="14966990" y="3115678"/>
          <a:ext cx="1204606" cy="1204606"/>
        </a:xfrm>
        <a:prstGeom prst="ellips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745" tIns="46745" rIns="46745" bIns="46745" numCol="1" spcCol="1270" anchor="ctr" anchorCtr="0">
          <a:noAutofit/>
        </a:bodyPr>
        <a:lstStyle/>
        <a:p>
          <a:pPr marL="0" lvl="0" indent="0" algn="ctr" defTabSz="2400300">
            <a:lnSpc>
              <a:spcPct val="90000"/>
            </a:lnSpc>
            <a:spcBef>
              <a:spcPct val="0"/>
            </a:spcBef>
            <a:spcAft>
              <a:spcPct val="35000"/>
            </a:spcAft>
            <a:buNone/>
          </a:pPr>
          <a:r>
            <a:rPr lang="en-US" sz="5400" kern="1200"/>
            <a:t>6</a:t>
          </a:r>
        </a:p>
      </dsp:txBody>
      <dsp:txXfrm>
        <a:off x="15143400" y="3292088"/>
        <a:ext cx="851786" cy="851786"/>
      </dsp:txXfrm>
    </dsp:sp>
    <dsp:sp modelId="{7C62F128-C946-4C21-BB49-5EC582C7D8A1}">
      <dsp:nvSpPr>
        <dsp:cNvPr id="0" name=""/>
        <dsp:cNvSpPr/>
      </dsp:nvSpPr>
      <dsp:spPr>
        <a:xfrm>
          <a:off x="14284724" y="4485885"/>
          <a:ext cx="2679484" cy="1965600"/>
        </a:xfrm>
        <a:prstGeom prst="upArrowCallout">
          <a:avLst>
            <a:gd name="adj1" fmla="val 50000"/>
            <a:gd name="adj2" fmla="val 20000"/>
            <a:gd name="adj3" fmla="val 20000"/>
            <a:gd name="adj4" fmla="val 100000"/>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1361" tIns="165100" rIns="211361" bIns="165100" numCol="1" spcCol="1270" anchor="t" anchorCtr="0">
          <a:noAutofit/>
        </a:bodyPr>
        <a:lstStyle/>
        <a:p>
          <a:pPr marL="0" lvl="0" indent="0" algn="l" defTabSz="533400">
            <a:lnSpc>
              <a:spcPct val="90000"/>
            </a:lnSpc>
            <a:spcBef>
              <a:spcPct val="0"/>
            </a:spcBef>
            <a:spcAft>
              <a:spcPct val="35000"/>
            </a:spcAft>
            <a:buNone/>
          </a:pPr>
          <a:r>
            <a:rPr lang="en-GB" sz="1200" b="1" kern="1200"/>
            <a:t>Αξιοποίηση ψηφιακών πλατφορμών</a:t>
          </a:r>
          <a:r>
            <a:rPr lang="en-GB" sz="1200" kern="1200"/>
            <a:t>: Ανάπτυξη της δεξιότητας αξιοποίησης ψηφιακών πλατφορμών με τρόπο που μεγιστοποιεί τη δέσμευση των μαθητών και διευκολύνει την απρόσκοπτη συνεργασία σε φυσικούς και εικονικούς χώρους.</a:t>
          </a:r>
          <a:endParaRPr lang="en-US" sz="1200" kern="1200"/>
        </a:p>
      </dsp:txBody>
      <dsp:txXfrm>
        <a:off x="14284724" y="4879005"/>
        <a:ext cx="2679484" cy="15724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613373-037E-4396-998A-7EE0759FA060}">
      <dsp:nvSpPr>
        <dsp:cNvPr id="0" name=""/>
        <dsp:cNvSpPr/>
      </dsp:nvSpPr>
      <dsp:spPr>
        <a:xfrm rot="5400000">
          <a:off x="9450226" y="-4009952"/>
          <a:ext cx="1113734" cy="9418441"/>
        </a:xfrm>
        <a:prstGeom prst="round2Same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GB" sz="1400" b="1" kern="1200"/>
            <a:t>Από την παράδοση στην ενδυνάμωση: </a:t>
          </a:r>
          <a:r>
            <a:rPr lang="en-GB" sz="1400" kern="1200"/>
            <a:t>Μεταφορά της εστίασης του εκπαιδευτικού από την παράδοση του περιεχομένου στην ενδυνάμωση των μαθητών να ασχοληθούν ενεργά με το υλικό και μεταξύ τους.</a:t>
          </a:r>
          <a:endParaRPr lang="en-BE" sz="1400" kern="1200"/>
        </a:p>
        <a:p>
          <a:pPr marL="114300" lvl="1" indent="-114300" algn="l" defTabSz="622300">
            <a:lnSpc>
              <a:spcPct val="90000"/>
            </a:lnSpc>
            <a:spcBef>
              <a:spcPct val="0"/>
            </a:spcBef>
            <a:spcAft>
              <a:spcPct val="15000"/>
            </a:spcAft>
            <a:buChar char="•"/>
          </a:pPr>
          <a:r>
            <a:rPr lang="en-GB" sz="1400" b="1" kern="1200"/>
            <a:t>Καθοδήγηση πάνω από τη σκηνοθεσία: </a:t>
          </a:r>
          <a:r>
            <a:rPr lang="en-GB" sz="1400" kern="1200"/>
            <a:t>Μετατόπιση από την καθοδήγηση των δραστηριοτήτων στην καθοδήγηση των μαθητών καθώς πλοηγούνται μέσα από συνεργατικές διαδικασίες, ενθαρρύνοντας την εξερεύνηση και την ανακάλυψη.</a:t>
          </a:r>
          <a:endParaRPr lang="en-BE" sz="1400" kern="1200"/>
        </a:p>
      </dsp:txBody>
      <dsp:txXfrm rot="-5400000">
        <a:off x="5297873" y="196769"/>
        <a:ext cx="9364073" cy="1004998"/>
      </dsp:txXfrm>
    </dsp:sp>
    <dsp:sp modelId="{A54B338F-2836-4107-A76B-7F18E996F595}">
      <dsp:nvSpPr>
        <dsp:cNvPr id="0" name=""/>
        <dsp:cNvSpPr/>
      </dsp:nvSpPr>
      <dsp:spPr>
        <a:xfrm>
          <a:off x="0" y="3184"/>
          <a:ext cx="5297873" cy="1392168"/>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GB" sz="2400" b="1" kern="1200" dirty="0"/>
            <a:t>Ο εξελισσόμενος ρόλος του εκπαιδευτικού</a:t>
          </a:r>
          <a:endParaRPr lang="en-BE" sz="2400" kern="1200" dirty="0"/>
        </a:p>
      </dsp:txBody>
      <dsp:txXfrm>
        <a:off x="67960" y="71144"/>
        <a:ext cx="5161953" cy="1256248"/>
      </dsp:txXfrm>
    </dsp:sp>
    <dsp:sp modelId="{2F4B3331-C925-4567-B02D-9C88DCFEDA4A}">
      <dsp:nvSpPr>
        <dsp:cNvPr id="0" name=""/>
        <dsp:cNvSpPr/>
      </dsp:nvSpPr>
      <dsp:spPr>
        <a:xfrm rot="5400000">
          <a:off x="9450226" y="-2548175"/>
          <a:ext cx="1113734" cy="9418441"/>
        </a:xfrm>
        <a:prstGeom prst="round2Same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GB" sz="1400" b="1" kern="1200"/>
            <a:t>Διαδραστικές πλατφόρμες: </a:t>
          </a:r>
          <a:r>
            <a:rPr lang="en-GB" sz="1400" kern="1200"/>
            <a:t>Εισαγωγή διαδραστικών ψηφιακών πλατφορμών που επιτρέπουν τη συνεργασία και την επικοινωνία μεταξύ των μαθητών σε πραγματικό χρόνο, καταρρίπτοντας τα εμπόδια στη συμμετοχή.</a:t>
          </a:r>
          <a:endParaRPr lang="en-BE" sz="1400" kern="1200"/>
        </a:p>
        <a:p>
          <a:pPr marL="114300" lvl="1" indent="-114300" algn="l" defTabSz="622300">
            <a:lnSpc>
              <a:spcPct val="90000"/>
            </a:lnSpc>
            <a:spcBef>
              <a:spcPct val="0"/>
            </a:spcBef>
            <a:spcAft>
              <a:spcPct val="15000"/>
            </a:spcAft>
            <a:buChar char="•"/>
          </a:pPr>
          <a:r>
            <a:rPr lang="en-GB" sz="1400" b="1" kern="1200"/>
            <a:t>Ανάλυση για διορατικότητα: </a:t>
          </a:r>
          <a:r>
            <a:rPr lang="en-GB" sz="1400" kern="1200"/>
            <a:t>Χρησιμοποιήστε εργαλεία ανάλυσης για να αποκτήσετε γνώσεις σχετικά με τα μοτίβα εμπλοκής και συνεργασίας των μαθητών, επιτρέποντας στοχευμένη υποστήριξη όπου χρειάζεται.</a:t>
          </a:r>
          <a:endParaRPr lang="en-BE" sz="1400" kern="1200"/>
        </a:p>
      </dsp:txBody>
      <dsp:txXfrm rot="-5400000">
        <a:off x="5297873" y="1658546"/>
        <a:ext cx="9364073" cy="1004998"/>
      </dsp:txXfrm>
    </dsp:sp>
    <dsp:sp modelId="{650F15BB-45B1-4787-9AC0-421C294F08E6}">
      <dsp:nvSpPr>
        <dsp:cNvPr id="0" name=""/>
        <dsp:cNvSpPr/>
      </dsp:nvSpPr>
      <dsp:spPr>
        <a:xfrm>
          <a:off x="0" y="1464960"/>
          <a:ext cx="5297873" cy="1392168"/>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GB" sz="2400" b="1" kern="1200" dirty="0"/>
            <a:t>Αξιοποίηση ψηφιακών εργαλείων για ενισχυμένη διευκόλυνση</a:t>
          </a:r>
          <a:endParaRPr lang="en-BE" sz="2400" kern="1200" dirty="0"/>
        </a:p>
      </dsp:txBody>
      <dsp:txXfrm>
        <a:off x="67960" y="1532920"/>
        <a:ext cx="5161953" cy="1256248"/>
      </dsp:txXfrm>
    </dsp:sp>
    <dsp:sp modelId="{A13EE834-876F-4347-8E7E-F929B3AC1C58}">
      <dsp:nvSpPr>
        <dsp:cNvPr id="0" name=""/>
        <dsp:cNvSpPr/>
      </dsp:nvSpPr>
      <dsp:spPr>
        <a:xfrm rot="5400000">
          <a:off x="9450226" y="-1086399"/>
          <a:ext cx="1113734" cy="9418441"/>
        </a:xfrm>
        <a:prstGeom prst="round2Same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GB" sz="1400" b="1" kern="1200"/>
            <a:t>Ισότιμη πρόσβαση στην τεχνολογία: </a:t>
          </a:r>
          <a:r>
            <a:rPr lang="en-GB" sz="1400" kern="1200"/>
            <a:t>Εξασφαλίστε ότι όλοι οι μαθητές έχουν ίση πρόσβαση στα ψηφιακά εργαλεία που απαιτούνται για τη συνεργασία, λαμβάνοντας υπόψη τα διαφορετικά επίπεδα τεχνολογικού αλφαβητισμού και πρόσβασης.</a:t>
          </a:r>
          <a:endParaRPr lang="en-BE" sz="1400" kern="1200"/>
        </a:p>
        <a:p>
          <a:pPr marL="114300" lvl="1" indent="-114300" algn="l" defTabSz="622300">
            <a:lnSpc>
              <a:spcPct val="90000"/>
            </a:lnSpc>
            <a:spcBef>
              <a:spcPct val="0"/>
            </a:spcBef>
            <a:spcAft>
              <a:spcPct val="15000"/>
            </a:spcAft>
            <a:buChar char="•"/>
          </a:pPr>
          <a:r>
            <a:rPr lang="en-GB" sz="1400" b="1" kern="1200"/>
            <a:t>Πολιτιστική ευαισθησία στη χρήση της τεχνολογίας: </a:t>
          </a:r>
          <a:r>
            <a:rPr lang="en-GB" sz="1400" kern="1200"/>
            <a:t>Αναγνωρίζουν τις πολιτισμικές αποχρώσεις στην επικοινωνία και τη συνεργασία, επιλέγοντας και χρησιμοποιώντας ψηφιακά εργαλεία που σέβονται αυτές τις διαφορές.</a:t>
          </a:r>
          <a:endParaRPr lang="en-BE" sz="1400" kern="1200"/>
        </a:p>
      </dsp:txBody>
      <dsp:txXfrm rot="-5400000">
        <a:off x="5297873" y="3120322"/>
        <a:ext cx="9364073" cy="1004998"/>
      </dsp:txXfrm>
    </dsp:sp>
    <dsp:sp modelId="{58792607-1CCF-4F60-8CCD-191707D54895}">
      <dsp:nvSpPr>
        <dsp:cNvPr id="0" name=""/>
        <dsp:cNvSpPr/>
      </dsp:nvSpPr>
      <dsp:spPr>
        <a:xfrm>
          <a:off x="0" y="2926737"/>
          <a:ext cx="5297873" cy="1392168"/>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GB" sz="2400" b="1" kern="1200" dirty="0"/>
            <a:t>Στρατηγικές για τη διευκόλυνση αλληλεπιδράσεων χωρίς αποκλεισμούς</a:t>
          </a:r>
          <a:endParaRPr lang="en-BE" sz="2400" kern="1200" dirty="0"/>
        </a:p>
      </dsp:txBody>
      <dsp:txXfrm>
        <a:off x="67960" y="2994697"/>
        <a:ext cx="5161953" cy="1256248"/>
      </dsp:txXfrm>
    </dsp:sp>
    <dsp:sp modelId="{F1580A2D-0C3F-4063-8B5D-6F6CABBD59CB}">
      <dsp:nvSpPr>
        <dsp:cNvPr id="0" name=""/>
        <dsp:cNvSpPr/>
      </dsp:nvSpPr>
      <dsp:spPr>
        <a:xfrm rot="5400000">
          <a:off x="9450226" y="375377"/>
          <a:ext cx="1113734" cy="9418441"/>
        </a:xfrm>
        <a:prstGeom prst="round2Same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GB" sz="1400" b="1" kern="1200"/>
            <a:t>Ενεργητική ακρόαση και διαμεσολάβηση: </a:t>
          </a:r>
          <a:r>
            <a:rPr lang="en-GB" sz="1400" kern="1200"/>
            <a:t>Καλλιέργεια δεξιοτήτων ενεργητικής ακρόασης και τεχνικών διαμεσολάβησης για την καθοδήγηση των συζητήσεων και τη διασφάλιση της ακρόασης όλων των φωνών των μαθητών.</a:t>
          </a:r>
          <a:endParaRPr lang="en-BE" sz="1400" kern="1200"/>
        </a:p>
        <a:p>
          <a:pPr marL="114300" lvl="1" indent="-114300" algn="l" defTabSz="622300">
            <a:lnSpc>
              <a:spcPct val="90000"/>
            </a:lnSpc>
            <a:spcBef>
              <a:spcPct val="0"/>
            </a:spcBef>
            <a:spcAft>
              <a:spcPct val="15000"/>
            </a:spcAft>
            <a:buChar char="•"/>
          </a:pPr>
          <a:r>
            <a:rPr lang="en-GB" sz="1400" b="1" kern="1200"/>
            <a:t>Ανατροφοδότηση και βελτίωση: </a:t>
          </a:r>
          <a:r>
            <a:rPr lang="en-GB" sz="1400" kern="1200"/>
            <a:t>Δημιουργήστε μηχανισμούς για να παρέχουν οι μαθητές ανατροφοδότηση σχετικά με τη διαδικασία διευκόλυνσης, χρησιμοποιώντας τις πληροφορίες αυτές για τη βελτίωση των τεχνικών και των προσεγγίσεων.</a:t>
          </a:r>
          <a:endParaRPr lang="en-BE" sz="1400" kern="1200"/>
        </a:p>
      </dsp:txBody>
      <dsp:txXfrm rot="-5400000">
        <a:off x="5297873" y="4582098"/>
        <a:ext cx="9364073" cy="1004998"/>
      </dsp:txXfrm>
    </dsp:sp>
    <dsp:sp modelId="{35E66312-DDBC-4540-8B47-DE85F24B16F8}">
      <dsp:nvSpPr>
        <dsp:cNvPr id="0" name=""/>
        <dsp:cNvSpPr/>
      </dsp:nvSpPr>
      <dsp:spPr>
        <a:xfrm>
          <a:off x="0" y="4388514"/>
          <a:ext cx="5297873" cy="1392168"/>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GB" sz="2400" b="1" kern="1200" dirty="0"/>
            <a:t>Ανάπτυξη τεχνικών διευκόλυνσης</a:t>
          </a:r>
          <a:endParaRPr lang="en-BE" sz="2400" kern="1200" dirty="0"/>
        </a:p>
      </dsp:txBody>
      <dsp:txXfrm>
        <a:off x="67960" y="4456474"/>
        <a:ext cx="5161953" cy="1256248"/>
      </dsp:txXfrm>
    </dsp:sp>
    <dsp:sp modelId="{69EB22CA-ACD7-4A4D-B0A7-D60A3263ACF8}">
      <dsp:nvSpPr>
        <dsp:cNvPr id="0" name=""/>
        <dsp:cNvSpPr/>
      </dsp:nvSpPr>
      <dsp:spPr>
        <a:xfrm rot="5400000">
          <a:off x="9450226" y="1837153"/>
          <a:ext cx="1113734" cy="9418441"/>
        </a:xfrm>
        <a:prstGeom prst="round2Same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l-GR" sz="1400" kern="1200" dirty="0"/>
            <a:t>Μ</a:t>
          </a:r>
          <a:r>
            <a:rPr lang="en-GB" sz="1400" kern="1200" dirty="0" err="1"/>
            <a:t>έσω</a:t>
          </a:r>
          <a:r>
            <a:rPr lang="en-GB" sz="1400" kern="1200" dirty="0"/>
            <a:t> </a:t>
          </a:r>
          <a:r>
            <a:rPr lang="en-GB" sz="1400" kern="1200" dirty="0" err="1"/>
            <a:t>της</a:t>
          </a:r>
          <a:r>
            <a:rPr lang="en-GB" sz="1400" kern="1200" dirty="0"/>
            <a:t> απ</a:t>
          </a:r>
          <a:r>
            <a:rPr lang="en-GB" sz="1400" kern="1200" dirty="0" err="1"/>
            <a:t>οτελεσμ</a:t>
          </a:r>
          <a:r>
            <a:rPr lang="en-GB" sz="1400" kern="1200" dirty="0"/>
            <a:t>ατικής διευκόλυνσης, οι εκπαιδευτικοί μπορούν να ξεκλειδώσουν βαθύτερα επίπεδα κατανόησης και αλληλεπίδρασης μεταξύ των μαθητών, καθιστώντας τη διαδικασία συνεργασίας εξίσου σημαντική με το ίδιο το περιεχόμενο στο μαθησιακό ταξίδι.</a:t>
          </a:r>
          <a:endParaRPr lang="en-BE" sz="1400" kern="1200" dirty="0"/>
        </a:p>
      </dsp:txBody>
      <dsp:txXfrm rot="-5400000">
        <a:off x="5297873" y="6043874"/>
        <a:ext cx="9364073" cy="1004998"/>
      </dsp:txXfrm>
    </dsp:sp>
    <dsp:sp modelId="{56C14327-E3E5-4FB7-AFAD-ADBA2EDF1BF4}">
      <dsp:nvSpPr>
        <dsp:cNvPr id="0" name=""/>
        <dsp:cNvSpPr/>
      </dsp:nvSpPr>
      <dsp:spPr>
        <a:xfrm>
          <a:off x="0" y="5850290"/>
          <a:ext cx="5297873" cy="1392168"/>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GB" sz="2400" b="1" kern="1200" dirty="0"/>
            <a:t>Η διευκόλυνση ως μονοπάτι για βαθύτερη μάθηση</a:t>
          </a:r>
          <a:endParaRPr lang="en-BE" sz="2400" kern="1200" dirty="0"/>
        </a:p>
      </dsp:txBody>
      <dsp:txXfrm>
        <a:off x="67960" y="5918250"/>
        <a:ext cx="5161953" cy="12562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A3846F-6696-4BB9-84BA-5AE793D5057C}">
      <dsp:nvSpPr>
        <dsp:cNvPr id="0" name=""/>
        <dsp:cNvSpPr/>
      </dsp:nvSpPr>
      <dsp:spPr>
        <a:xfrm>
          <a:off x="0" y="5183"/>
          <a:ext cx="10311874" cy="121680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kern="1200" dirty="0"/>
            <a:t>Ενσωμάτωση προβλημάτων του πραγματικού κόσμου</a:t>
          </a:r>
          <a:endParaRPr lang="en-BE" sz="3200" kern="1200" dirty="0"/>
        </a:p>
      </dsp:txBody>
      <dsp:txXfrm>
        <a:off x="59399" y="64582"/>
        <a:ext cx="10193076" cy="1098002"/>
      </dsp:txXfrm>
    </dsp:sp>
    <dsp:sp modelId="{7EBA8B40-0C5C-4DF6-82C6-B900E6A63377}">
      <dsp:nvSpPr>
        <dsp:cNvPr id="0" name=""/>
        <dsp:cNvSpPr/>
      </dsp:nvSpPr>
      <dsp:spPr>
        <a:xfrm>
          <a:off x="0" y="1221983"/>
          <a:ext cx="10311874" cy="2085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7402"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GB" sz="2000" b="1" kern="1200" dirty="0"/>
            <a:t>Συνάφεια με την πραγματική ζωή: </a:t>
          </a:r>
          <a:r>
            <a:rPr lang="en-GB" sz="2000" kern="1200" dirty="0"/>
            <a:t>Χρησιμοποιήστε προβλήματα και σενάρια που προέρχονται από την πραγματική ζωή για να εδραιώσετε συνεργατικές δραστηριότητες, γεγονός που βοηθά τους μαθητές να κατανοήσουν τις πρακτικές εφαρμογές των όσων μαθαίνουν.</a:t>
          </a:r>
          <a:endParaRPr lang="en-BE" sz="2000" kern="1200" dirty="0"/>
        </a:p>
        <a:p>
          <a:pPr marL="228600" lvl="1" indent="-228600" algn="l" defTabSz="889000">
            <a:lnSpc>
              <a:spcPct val="90000"/>
            </a:lnSpc>
            <a:spcBef>
              <a:spcPct val="0"/>
            </a:spcBef>
            <a:spcAft>
              <a:spcPct val="20000"/>
            </a:spcAft>
            <a:buChar char="•"/>
          </a:pPr>
          <a:r>
            <a:rPr lang="en-GB" sz="2000" b="1" kern="1200" dirty="0"/>
            <a:t>Δεξιότητες επίλυσης προβλημάτων: </a:t>
          </a:r>
          <a:r>
            <a:rPr lang="en-GB" sz="2000" kern="1200" dirty="0"/>
            <a:t>Ενθαρρύνετε τους μαθητές να χρησιμοποιούν κριτική σκέψη και δεξιότητες επίλυσης προβλημάτων καθώς συνεργάζονται για να βρουν λύσεις σε σύνθετα, πραγματικά ζητήματα.</a:t>
          </a:r>
          <a:endParaRPr lang="en-BE" sz="2000" kern="1200" dirty="0"/>
        </a:p>
      </dsp:txBody>
      <dsp:txXfrm>
        <a:off x="0" y="1221983"/>
        <a:ext cx="10311874" cy="208552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0109EE-67C8-4C52-9EEC-7EDD14BEC78F}">
      <dsp:nvSpPr>
        <dsp:cNvPr id="0" name=""/>
        <dsp:cNvSpPr/>
      </dsp:nvSpPr>
      <dsp:spPr>
        <a:xfrm>
          <a:off x="0" y="2568"/>
          <a:ext cx="10311874" cy="684055"/>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kern="1200" dirty="0"/>
            <a:t>Αξιοποίηση σεναρίων που βασίζονται σε περιπτώσεις:</a:t>
          </a:r>
          <a:endParaRPr lang="en-BE" sz="3200" kern="1200" dirty="0"/>
        </a:p>
      </dsp:txBody>
      <dsp:txXfrm>
        <a:off x="33393" y="35961"/>
        <a:ext cx="10245088" cy="617269"/>
      </dsp:txXfrm>
    </dsp:sp>
    <dsp:sp modelId="{DF81F8A3-381A-4893-BA37-3E09FD8D977B}">
      <dsp:nvSpPr>
        <dsp:cNvPr id="0" name=""/>
        <dsp:cNvSpPr/>
      </dsp:nvSpPr>
      <dsp:spPr>
        <a:xfrm>
          <a:off x="0" y="686624"/>
          <a:ext cx="10311874" cy="22004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7402"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GB" sz="2400" b="1" kern="1200" dirty="0"/>
            <a:t>Εξερεύνηση σεναρίων: </a:t>
          </a:r>
          <a:r>
            <a:rPr lang="en-GB" sz="2400" kern="1200" dirty="0"/>
            <a:t>Εισάγετε σενάρια βασισμένα σε περιπτώσεις που απαιτούν από τους μαθητές να αναλύσουν, να συζητήσουν και να εφαρμόσουν έννοιες σε πλαίσιο, προωθώντας τη βαθύτερη μάθηση μέσω της πρακτικής εφαρμογής.</a:t>
          </a:r>
          <a:endParaRPr lang="en-BE" sz="2400" kern="1200" dirty="0"/>
        </a:p>
        <a:p>
          <a:pPr marL="228600" lvl="1" indent="-228600" algn="l" defTabSz="1066800">
            <a:lnSpc>
              <a:spcPct val="90000"/>
            </a:lnSpc>
            <a:spcBef>
              <a:spcPct val="0"/>
            </a:spcBef>
            <a:spcAft>
              <a:spcPct val="20000"/>
            </a:spcAft>
            <a:buChar char="•"/>
          </a:pPr>
          <a:r>
            <a:rPr lang="en-GB" sz="2400" b="1" kern="1200" dirty="0"/>
            <a:t>Διαφορετικές προοπτικές: </a:t>
          </a:r>
          <a:r>
            <a:rPr lang="en-GB" sz="2400" kern="1200" dirty="0"/>
            <a:t>Αξιοποιήστε τις διαφορετικές προοπτικές μέσα στην ομάδα για να προσεγγίσετε τα σενάρια από πολλαπλές οπτικές γωνίες, εμπλουτίζοντας τη μαθησιακή εμπειρία.</a:t>
          </a:r>
          <a:endParaRPr lang="en-BE" sz="2400" kern="1200" dirty="0"/>
        </a:p>
      </dsp:txBody>
      <dsp:txXfrm>
        <a:off x="0" y="686624"/>
        <a:ext cx="10311874" cy="220045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1A17E6-2686-4D0B-A40C-81072E8A1A12}">
      <dsp:nvSpPr>
        <dsp:cNvPr id="0" name=""/>
        <dsp:cNvSpPr/>
      </dsp:nvSpPr>
      <dsp:spPr>
        <a:xfrm>
          <a:off x="0" y="14023"/>
          <a:ext cx="9144000" cy="62361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dirty="0"/>
            <a:t>Στρατηγικές διευκόλυνσης για ενεργητική μάθηση:</a:t>
          </a:r>
          <a:endParaRPr lang="en-BE" sz="2600" kern="1200" dirty="0"/>
        </a:p>
      </dsp:txBody>
      <dsp:txXfrm>
        <a:off x="30442" y="44465"/>
        <a:ext cx="9083116" cy="562726"/>
      </dsp:txXfrm>
    </dsp:sp>
    <dsp:sp modelId="{6A0C5350-19C9-4C29-B323-0A5CCC3504EA}">
      <dsp:nvSpPr>
        <dsp:cNvPr id="0" name=""/>
        <dsp:cNvSpPr/>
      </dsp:nvSpPr>
      <dsp:spPr>
        <a:xfrm>
          <a:off x="0" y="637633"/>
          <a:ext cx="9144000" cy="1829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0322"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GB" sz="2000" b="1" kern="1200" dirty="0"/>
            <a:t>Κα</a:t>
          </a:r>
          <a:r>
            <a:rPr lang="en-GB" sz="2000" b="1" kern="1200" dirty="0" err="1"/>
            <a:t>θοδηγούμενη</a:t>
          </a:r>
          <a:r>
            <a:rPr lang="en-GB" sz="2000" b="1" kern="1200" dirty="0"/>
            <a:t> ανα</a:t>
          </a:r>
          <a:r>
            <a:rPr lang="en-GB" sz="2000" b="1" kern="1200" dirty="0" err="1"/>
            <a:t>κάλυψη</a:t>
          </a:r>
          <a:r>
            <a:rPr lang="en-GB" sz="2000" b="1" kern="1200" dirty="0"/>
            <a:t>: </a:t>
          </a:r>
          <a:r>
            <a:rPr lang="en-GB" sz="2000" kern="1200" dirty="0" err="1"/>
            <a:t>Εφοδιάστε</a:t>
          </a:r>
          <a:r>
            <a:rPr lang="en-GB" sz="2000" kern="1200" dirty="0"/>
            <a:t> </a:t>
          </a:r>
          <a:r>
            <a:rPr lang="en-GB" sz="2000" kern="1200" dirty="0" err="1"/>
            <a:t>τους</a:t>
          </a:r>
          <a:r>
            <a:rPr lang="en-GB" sz="2000" kern="1200" dirty="0"/>
            <a:t> </a:t>
          </a:r>
          <a:r>
            <a:rPr lang="en-GB" sz="2000" kern="1200" dirty="0" err="1"/>
            <a:t>εκ</a:t>
          </a:r>
          <a:r>
            <a:rPr lang="en-GB" sz="2000" kern="1200" dirty="0"/>
            <a:t>παιδευτικούς με στρατηγικές για την καθοδήγηση των μαθητών κατά τη διαδικασία της ανακάλυψης χωρίς να δίνουν άμεσες απαντήσεις, ενθαρρύνοντας την εξερεύνηση και τη διερεύνηση.</a:t>
          </a:r>
          <a:endParaRPr lang="en-BE" sz="2000" kern="1200" dirty="0"/>
        </a:p>
        <a:p>
          <a:pPr marL="228600" lvl="1" indent="-228600" algn="l" defTabSz="889000">
            <a:lnSpc>
              <a:spcPct val="90000"/>
            </a:lnSpc>
            <a:spcBef>
              <a:spcPct val="0"/>
            </a:spcBef>
            <a:spcAft>
              <a:spcPct val="20000"/>
            </a:spcAft>
            <a:buChar char="•"/>
          </a:pPr>
          <a:r>
            <a:rPr lang="en-GB" sz="2000" b="1" kern="1200"/>
            <a:t>Βρόχοι ανάδρασης: </a:t>
          </a:r>
          <a:r>
            <a:rPr lang="en-GB" sz="2000" kern="1200"/>
            <a:t>Δημιουργήστε γρήγορους βρόχους ανατροφοδότησης που επιτρέπουν στους μαθητές να δοκιμάζουν τις ιδέες τους και να λαμβάνουν άμεση πληροφόρηση, προωθώντας μια δυναμική διαδικασία μάθησης.</a:t>
          </a:r>
          <a:endParaRPr lang="en-BE" sz="2000" kern="1200"/>
        </a:p>
      </dsp:txBody>
      <dsp:txXfrm>
        <a:off x="0" y="637633"/>
        <a:ext cx="9144000" cy="182988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7BA8AE-58E7-4AC6-A8CA-12BAC25BB95B}">
      <dsp:nvSpPr>
        <dsp:cNvPr id="0" name=""/>
        <dsp:cNvSpPr/>
      </dsp:nvSpPr>
      <dsp:spPr>
        <a:xfrm>
          <a:off x="0" y="29752"/>
          <a:ext cx="9144000" cy="575639"/>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Κατασκευή χώρων ενεργού μάθησης:</a:t>
          </a:r>
          <a:endParaRPr lang="en-BE" sz="2400" kern="1200" dirty="0"/>
        </a:p>
      </dsp:txBody>
      <dsp:txXfrm>
        <a:off x="28100" y="57852"/>
        <a:ext cx="9087800" cy="519439"/>
      </dsp:txXfrm>
    </dsp:sp>
    <dsp:sp modelId="{4DFAAA5C-CE76-44D5-81A1-62D601C28658}">
      <dsp:nvSpPr>
        <dsp:cNvPr id="0" name=""/>
        <dsp:cNvSpPr/>
      </dsp:nvSpPr>
      <dsp:spPr>
        <a:xfrm>
          <a:off x="0" y="605391"/>
          <a:ext cx="9144000" cy="1987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0322"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GB" sz="1900" b="1" kern="1200" dirty="0" err="1"/>
            <a:t>Φυσικοί</a:t>
          </a:r>
          <a:r>
            <a:rPr lang="en-GB" sz="1900" b="1" kern="1200" dirty="0"/>
            <a:t> και </a:t>
          </a:r>
          <a:r>
            <a:rPr lang="en-GB" sz="1900" b="1" kern="1200" dirty="0" err="1"/>
            <a:t>ψηφι</a:t>
          </a:r>
          <a:r>
            <a:rPr lang="en-GB" sz="1900" b="1" kern="1200" dirty="0"/>
            <a:t>ακοί χώροι: </a:t>
          </a:r>
          <a:r>
            <a:rPr lang="en-GB" sz="1900" kern="1200" dirty="0"/>
            <a:t>Δημιουργήστε χώρους, φυσικούς και ψηφιακούς, που ευνοούν την ενεργό μάθηση. </a:t>
          </a:r>
          <a:r>
            <a:rPr lang="en-GB" sz="1900" kern="1200" dirty="0" err="1"/>
            <a:t>Χρησιμο</a:t>
          </a:r>
          <a:r>
            <a:rPr lang="en-GB" sz="1900" kern="1200" dirty="0"/>
            <a:t>ποιήστε διατάξεις τάξης που διευκολύνουν τον εύκολο σχηματισμό ομάδων και ψηφιακές πλατφόρμες που υποστηρίζουν την εικονική συνεργασία.</a:t>
          </a:r>
          <a:endParaRPr lang="en-BE" sz="1900" kern="1200" dirty="0"/>
        </a:p>
        <a:p>
          <a:pPr marL="171450" lvl="1" indent="-171450" algn="l" defTabSz="844550">
            <a:lnSpc>
              <a:spcPct val="90000"/>
            </a:lnSpc>
            <a:spcBef>
              <a:spcPct val="0"/>
            </a:spcBef>
            <a:spcAft>
              <a:spcPct val="20000"/>
            </a:spcAft>
            <a:buChar char="•"/>
          </a:pPr>
          <a:r>
            <a:rPr lang="en-GB" sz="1900" b="1" kern="1200"/>
            <a:t>Εργαλεία δέσμευσης: </a:t>
          </a:r>
          <a:r>
            <a:rPr lang="en-GB" sz="1900" kern="1200"/>
            <a:t>Ενσωματώστε εργαλεία εμπλοκής, όπως συστήματα απόκρισης του κοινού και λογισμικό συνεργασίας που προωθούν τη συμμετοχή και επιτρέπουν στους μαθητές να συνεισφέρουν σε πραγματικό χρόνο.</a:t>
          </a:r>
          <a:endParaRPr lang="en-BE" sz="1900" kern="1200"/>
        </a:p>
      </dsp:txBody>
      <dsp:txXfrm>
        <a:off x="0" y="605391"/>
        <a:ext cx="9144000" cy="19872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7AD808-E481-4F21-8E57-DEB0A9BE0588}">
      <dsp:nvSpPr>
        <dsp:cNvPr id="0" name=""/>
        <dsp:cNvSpPr/>
      </dsp:nvSpPr>
      <dsp:spPr>
        <a:xfrm>
          <a:off x="5347" y="66834"/>
          <a:ext cx="3215475" cy="662360"/>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800" b="1" kern="1200"/>
            <a:t>Βασικά στοιχεία της ομαδικής εργασίας των μαθητών:</a:t>
          </a:r>
          <a:endParaRPr lang="en-BE" sz="1800" kern="1200"/>
        </a:p>
      </dsp:txBody>
      <dsp:txXfrm>
        <a:off x="5347" y="66834"/>
        <a:ext cx="3215475" cy="662360"/>
      </dsp:txXfrm>
    </dsp:sp>
    <dsp:sp modelId="{1DD47833-821E-4A91-8D89-7CB9F08C62BD}">
      <dsp:nvSpPr>
        <dsp:cNvPr id="0" name=""/>
        <dsp:cNvSpPr/>
      </dsp:nvSpPr>
      <dsp:spPr>
        <a:xfrm>
          <a:off x="5347" y="729194"/>
          <a:ext cx="3215475" cy="5836556"/>
        </a:xfrm>
        <a:prstGeom prst="rect">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GB" sz="1800" b="1" kern="1200"/>
            <a:t>Επικοινωνία: </a:t>
          </a:r>
          <a:r>
            <a:rPr lang="en-GB" sz="1800" kern="1200"/>
            <a:t>Τονίστε τη σημασία της σαφούς και ανοιχτής επικοινωνίας ως θεμέλιο της επιτυχημένης ομαδικής εργασίας, ενθαρρύνοντας τους μαθητές να εκφράζουν τις ιδέες τους και να ακούνε ενεργά τους συμμαθητές τους.</a:t>
          </a:r>
          <a:endParaRPr lang="en-BE" sz="1800" kern="1200"/>
        </a:p>
        <a:p>
          <a:pPr marL="171450" lvl="1" indent="-171450" algn="l" defTabSz="800100">
            <a:lnSpc>
              <a:spcPct val="90000"/>
            </a:lnSpc>
            <a:spcBef>
              <a:spcPct val="0"/>
            </a:spcBef>
            <a:spcAft>
              <a:spcPct val="15000"/>
            </a:spcAft>
            <a:buChar char="•"/>
          </a:pPr>
          <a:r>
            <a:rPr lang="en-GB" sz="1800" b="1" kern="1200" dirty="0" err="1"/>
            <a:t>Διευκρίνιση</a:t>
          </a:r>
          <a:r>
            <a:rPr lang="en-GB" sz="1800" b="1" kern="1200" dirty="0"/>
            <a:t> </a:t>
          </a:r>
          <a:r>
            <a:rPr lang="en-GB" sz="1800" b="1" kern="1200" dirty="0" err="1"/>
            <a:t>ρόλων</a:t>
          </a:r>
          <a:r>
            <a:rPr lang="en-GB" sz="1800" b="1" kern="1200" dirty="0"/>
            <a:t>: </a:t>
          </a:r>
          <a:r>
            <a:rPr lang="en-GB" sz="1800" kern="1200" dirty="0" err="1"/>
            <a:t>Συζητήστε</a:t>
          </a:r>
          <a:r>
            <a:rPr lang="en-GB" sz="1800" kern="1200" dirty="0"/>
            <a:t> </a:t>
          </a:r>
          <a:r>
            <a:rPr lang="en-GB" sz="1800" kern="1200" dirty="0" err="1"/>
            <a:t>τη</a:t>
          </a:r>
          <a:r>
            <a:rPr lang="en-GB" sz="1800" kern="1200" dirty="0"/>
            <a:t> </a:t>
          </a:r>
          <a:r>
            <a:rPr lang="en-GB" sz="1800" kern="1200" dirty="0" err="1"/>
            <a:t>σημ</a:t>
          </a:r>
          <a:r>
            <a:rPr lang="en-GB" sz="1800" kern="1200" dirty="0"/>
            <a:t>ασία του καθορισμού των ρόλων εντός της ομάδας, ώστε να εξασφαλίζεται ισορροπημένος φόρτος εργασίας και σαφείς αρμοδιότητες, αποτρέποντας παρεξηγήσεις και εξασφαλίζοντας αποτελεσματική συνεργασία</a:t>
          </a:r>
          <a:r>
            <a:rPr lang="en-GB" sz="1800" b="1" kern="1200" dirty="0"/>
            <a:t>.</a:t>
          </a:r>
          <a:endParaRPr lang="en-BE" sz="1800" kern="1200" dirty="0"/>
        </a:p>
      </dsp:txBody>
      <dsp:txXfrm>
        <a:off x="5347" y="729194"/>
        <a:ext cx="3215475" cy="5836556"/>
      </dsp:txXfrm>
    </dsp:sp>
    <dsp:sp modelId="{12BA62E0-C273-461A-8895-D0282D0BAC31}">
      <dsp:nvSpPr>
        <dsp:cNvPr id="0" name=""/>
        <dsp:cNvSpPr/>
      </dsp:nvSpPr>
      <dsp:spPr>
        <a:xfrm>
          <a:off x="3670989" y="66834"/>
          <a:ext cx="3215475" cy="662360"/>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800" b="1" kern="1200"/>
            <a:t>Επίλυση συγκρούσεων στην ομαδική εργασία:</a:t>
          </a:r>
          <a:endParaRPr lang="en-BE" sz="1800" kern="1200"/>
        </a:p>
      </dsp:txBody>
      <dsp:txXfrm>
        <a:off x="3670989" y="66834"/>
        <a:ext cx="3215475" cy="662360"/>
      </dsp:txXfrm>
    </dsp:sp>
    <dsp:sp modelId="{E9C3F645-B1FE-4291-87CE-A0C6024B251E}">
      <dsp:nvSpPr>
        <dsp:cNvPr id="0" name=""/>
        <dsp:cNvSpPr/>
      </dsp:nvSpPr>
      <dsp:spPr>
        <a:xfrm>
          <a:off x="3670989" y="729194"/>
          <a:ext cx="3215475" cy="5836556"/>
        </a:xfrm>
        <a:prstGeom prst="rect">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GB" sz="1800" b="1" kern="1200"/>
            <a:t>Έγκαιρος εντοπισμός συγκρούσεων: </a:t>
          </a:r>
          <a:r>
            <a:rPr lang="en-GB" sz="1800" kern="1200"/>
            <a:t>Εφοδιάστε τους μαθητές με την ικανότητα να αναγνωρίζουν τα πρώιμα σημάδια της σύγκρουσης και να κατανοούν ότι η σύγκρουση, όταν διαχειρίζεται σωστά, μπορεί να οδηγήσει σε ανάπτυξη και καλύτερες λύσεις.</a:t>
          </a:r>
          <a:endParaRPr lang="en-BE" sz="1800" kern="1200"/>
        </a:p>
        <a:p>
          <a:pPr marL="171450" lvl="1" indent="-171450" algn="l" defTabSz="800100">
            <a:lnSpc>
              <a:spcPct val="90000"/>
            </a:lnSpc>
            <a:spcBef>
              <a:spcPct val="0"/>
            </a:spcBef>
            <a:spcAft>
              <a:spcPct val="15000"/>
            </a:spcAft>
            <a:buChar char="•"/>
          </a:pPr>
          <a:r>
            <a:rPr lang="en-GB" sz="1800" b="1" kern="1200"/>
            <a:t>Στρατηγικές επίλυσης: </a:t>
          </a:r>
          <a:r>
            <a:rPr lang="en-GB" sz="1800" kern="1200"/>
            <a:t>Προσφέρετε στρατηγικές επίλυσης συγκρούσεων, συμπεριλαμβανομένων τεχνικών διαμεσολάβησης και δομημένων μεθόδων επίλυσης προβλημάτων, για να βοηθήσετε τους μαθητές να αντιμετωπίσουν εποικοδομητικά τις διαφωνίες.</a:t>
          </a:r>
          <a:endParaRPr lang="en-BE" sz="1800" kern="1200"/>
        </a:p>
      </dsp:txBody>
      <dsp:txXfrm>
        <a:off x="3670989" y="729194"/>
        <a:ext cx="3215475" cy="5836556"/>
      </dsp:txXfrm>
    </dsp:sp>
    <dsp:sp modelId="{41EBDCFF-4F7B-4C51-AD6B-1704B025D4FB}">
      <dsp:nvSpPr>
        <dsp:cNvPr id="0" name=""/>
        <dsp:cNvSpPr/>
      </dsp:nvSpPr>
      <dsp:spPr>
        <a:xfrm>
          <a:off x="7336631" y="66834"/>
          <a:ext cx="3215475" cy="662360"/>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800" b="1" kern="1200"/>
            <a:t>Οικοδόμηση συναίνεσης:</a:t>
          </a:r>
          <a:endParaRPr lang="en-BE" sz="1800" kern="1200"/>
        </a:p>
      </dsp:txBody>
      <dsp:txXfrm>
        <a:off x="7336631" y="66834"/>
        <a:ext cx="3215475" cy="662360"/>
      </dsp:txXfrm>
    </dsp:sp>
    <dsp:sp modelId="{39F907EC-35E8-45EC-8B13-5B4773A75939}">
      <dsp:nvSpPr>
        <dsp:cNvPr id="0" name=""/>
        <dsp:cNvSpPr/>
      </dsp:nvSpPr>
      <dsp:spPr>
        <a:xfrm>
          <a:off x="7336631" y="729194"/>
          <a:ext cx="3215475" cy="5836556"/>
        </a:xfrm>
        <a:prstGeom prst="rect">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GB" sz="1800" b="1" kern="1200" dirty="0"/>
            <a:t>Η </a:t>
          </a:r>
          <a:r>
            <a:rPr lang="en-GB" sz="1800" b="1" kern="1200" dirty="0" err="1"/>
            <a:t>τέχνη</a:t>
          </a:r>
          <a:r>
            <a:rPr lang="en-GB" sz="1800" b="1" kern="1200" dirty="0"/>
            <a:t> </a:t>
          </a:r>
          <a:r>
            <a:rPr lang="en-GB" sz="1800" b="1" kern="1200" dirty="0" err="1"/>
            <a:t>του</a:t>
          </a:r>
          <a:r>
            <a:rPr lang="en-GB" sz="1800" b="1" kern="1200" dirty="0"/>
            <a:t> </a:t>
          </a:r>
          <a:r>
            <a:rPr lang="en-GB" sz="1800" b="1" kern="1200" dirty="0" err="1"/>
            <a:t>συμ</a:t>
          </a:r>
          <a:r>
            <a:rPr lang="en-GB" sz="1800" b="1" kern="1200" dirty="0"/>
            <a:t>βιβασμού: </a:t>
          </a:r>
          <a:r>
            <a:rPr lang="en-GB" sz="1800" kern="1200" dirty="0"/>
            <a:t>Επισημάνετε τεχνικές για την επίτευξη συναίνεσης, δίνοντας έμφαση στην αξία του συμβιβασμού και στην ικανότητα ενσωμάτωσης διαφορετικών προοπτικών σε ένα συνεκτικό σχέδιο δράσης.</a:t>
          </a:r>
          <a:endParaRPr lang="en-BE" sz="1800" kern="1200" dirty="0"/>
        </a:p>
        <a:p>
          <a:pPr marL="171450" lvl="1" indent="-171450" algn="l" defTabSz="800100">
            <a:lnSpc>
              <a:spcPct val="90000"/>
            </a:lnSpc>
            <a:spcBef>
              <a:spcPct val="0"/>
            </a:spcBef>
            <a:spcAft>
              <a:spcPct val="15000"/>
            </a:spcAft>
            <a:buChar char="•"/>
          </a:pPr>
          <a:r>
            <a:rPr lang="en-GB" sz="1800" b="1" kern="1200"/>
            <a:t>Διαδικασία λήψης αποφάσεων: </a:t>
          </a:r>
          <a:r>
            <a:rPr lang="en-GB" sz="1800" kern="1200"/>
            <a:t>Παρέχετε ένα πλαίσιο για τη συνεργατική λήψη αποφάσεων που ενθαρρύνει τη συμμετοχή όλων των μελών της ομάδας και οδηγεί σε αποφάσεις που υποστηρίζονται από ολόκληρη την ομάδα.</a:t>
          </a:r>
          <a:endParaRPr lang="en-BE" sz="1800" kern="1200"/>
        </a:p>
      </dsp:txBody>
      <dsp:txXfrm>
        <a:off x="7336631" y="729194"/>
        <a:ext cx="3215475" cy="5836556"/>
      </dsp:txXfrm>
    </dsp:sp>
    <dsp:sp modelId="{FCCFA650-55AB-4890-B204-E684F0DEFFBE}">
      <dsp:nvSpPr>
        <dsp:cNvPr id="0" name=""/>
        <dsp:cNvSpPr/>
      </dsp:nvSpPr>
      <dsp:spPr>
        <a:xfrm>
          <a:off x="11002273" y="66834"/>
          <a:ext cx="3215475" cy="662360"/>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800" b="1" kern="1200"/>
            <a:t>Συνεργατική λήψη αποφάσεων:</a:t>
          </a:r>
          <a:endParaRPr lang="en-BE" sz="1800" kern="1200"/>
        </a:p>
      </dsp:txBody>
      <dsp:txXfrm>
        <a:off x="11002273" y="66834"/>
        <a:ext cx="3215475" cy="662360"/>
      </dsp:txXfrm>
    </dsp:sp>
    <dsp:sp modelId="{C2C39893-4B92-4A7E-A50D-039F271F665E}">
      <dsp:nvSpPr>
        <dsp:cNvPr id="0" name=""/>
        <dsp:cNvSpPr/>
      </dsp:nvSpPr>
      <dsp:spPr>
        <a:xfrm>
          <a:off x="11002273" y="729194"/>
          <a:ext cx="3215475" cy="5836556"/>
        </a:xfrm>
        <a:prstGeom prst="rect">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GB" sz="1800" b="1" kern="1200"/>
            <a:t>Αξιοποίηση των δυνατών σημείων της ομάδας: </a:t>
          </a:r>
          <a:r>
            <a:rPr lang="en-GB" sz="1800" kern="1200"/>
            <a:t>Ενθαρρύνετε τους μαθητές να αξιοποιούν τις συλλογικές τους δυνάμεις και γνώσεις κατά τη λήψη αποφάσεων, οδηγώντας σε πιο τεκμηριωμένα και ισχυρά αποτελέσματα.</a:t>
          </a:r>
          <a:endParaRPr lang="en-BE" sz="1800" kern="1200"/>
        </a:p>
        <a:p>
          <a:pPr marL="171450" lvl="1" indent="-171450" algn="l" defTabSz="800100">
            <a:lnSpc>
              <a:spcPct val="90000"/>
            </a:lnSpc>
            <a:spcBef>
              <a:spcPct val="0"/>
            </a:spcBef>
            <a:spcAft>
              <a:spcPct val="15000"/>
            </a:spcAft>
            <a:buChar char="•"/>
          </a:pPr>
          <a:r>
            <a:rPr lang="en-GB" sz="1800" b="1" kern="1200"/>
            <a:t>Ρόλος του συντονιστή: </a:t>
          </a:r>
          <a:r>
            <a:rPr lang="en-GB" sz="1800" kern="1200"/>
            <a:t>Αποσαφηνίστε το ρόλο του εκπαιδευτικού ως διευκολυντή σε αυτή τη διαδικασία, παρέχοντας καθοδήγηση χωρίς να υπαγορεύει την κατεύθυνση, επιτρέποντας στους μαθητές να αναλάβουν την ευθύνη των αποφάσεών τους.</a:t>
          </a:r>
          <a:endParaRPr lang="en-BE" sz="1800" kern="1200"/>
        </a:p>
      </dsp:txBody>
      <dsp:txXfrm>
        <a:off x="11002273" y="729194"/>
        <a:ext cx="3215475" cy="583655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777644-FC90-4975-8B3A-67C9A98414D6}">
      <dsp:nvSpPr>
        <dsp:cNvPr id="0" name=""/>
        <dsp:cNvSpPr/>
      </dsp:nvSpPr>
      <dsp:spPr>
        <a:xfrm>
          <a:off x="10407" y="541741"/>
          <a:ext cx="4495065" cy="3355471"/>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2860" tIns="68580" rIns="22860" bIns="22860" numCol="1" spcCol="1270" anchor="t" anchorCtr="0">
          <a:noAutofit/>
        </a:bodyPr>
        <a:lstStyle/>
        <a:p>
          <a:pPr marL="171450" lvl="1" indent="-171450" algn="l" defTabSz="800100">
            <a:lnSpc>
              <a:spcPct val="90000"/>
            </a:lnSpc>
            <a:spcBef>
              <a:spcPct val="0"/>
            </a:spcBef>
            <a:spcAft>
              <a:spcPct val="15000"/>
            </a:spcAft>
            <a:buChar char="•"/>
          </a:pPr>
          <a:r>
            <a:rPr lang="en-GB" sz="1800" kern="1200"/>
            <a:t>Δραστηριότητα: Αναθέστε μια μελέτη περίπτωσης από τον πραγματικό κόσμο που σχετίζεται με τον επαγγελματικό τομέα (π.χ. μια περίπτωση αντιμετώπισης προβλημάτων στην αυτοκινητοβιομηχανία). Οι ομάδες αναλύουν το σενάριο, εντοπίζουν τα βασικά προβλήματα και προτείνουν λύσεις.</a:t>
          </a:r>
          <a:endParaRPr lang="en-BE" sz="1800" kern="1200"/>
        </a:p>
        <a:p>
          <a:pPr marL="171450" lvl="1" indent="-171450" algn="l" defTabSz="800100">
            <a:lnSpc>
              <a:spcPct val="90000"/>
            </a:lnSpc>
            <a:spcBef>
              <a:spcPct val="0"/>
            </a:spcBef>
            <a:spcAft>
              <a:spcPct val="15000"/>
            </a:spcAft>
            <a:buChar char="•"/>
          </a:pPr>
          <a:r>
            <a:rPr lang="en-GB" sz="1800" kern="1200"/>
            <a:t>Στόχος: Ανάπτυξη κριτικής σκέψης, πρακτικών δεξιοτήτων επίλυσης προβλημάτων και ομαδικής εργασίας.</a:t>
          </a:r>
          <a:endParaRPr lang="en-BE" sz="1800" kern="1200"/>
        </a:p>
      </dsp:txBody>
      <dsp:txXfrm>
        <a:off x="89030" y="620364"/>
        <a:ext cx="4337819" cy="3276848"/>
      </dsp:txXfrm>
    </dsp:sp>
    <dsp:sp modelId="{DBD03463-21D3-4678-B226-A0E8EDEE98CA}">
      <dsp:nvSpPr>
        <dsp:cNvPr id="0" name=""/>
        <dsp:cNvSpPr/>
      </dsp:nvSpPr>
      <dsp:spPr>
        <a:xfrm>
          <a:off x="10407" y="3897213"/>
          <a:ext cx="4495065" cy="1442852"/>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29540" tIns="0" rIns="43180" bIns="0" numCol="1" spcCol="1270" anchor="ctr" anchorCtr="0">
          <a:noAutofit/>
        </a:bodyPr>
        <a:lstStyle/>
        <a:p>
          <a:pPr marL="0" lvl="0" indent="0" algn="l" defTabSz="1511300">
            <a:lnSpc>
              <a:spcPct val="90000"/>
            </a:lnSpc>
            <a:spcBef>
              <a:spcPct val="0"/>
            </a:spcBef>
            <a:spcAft>
              <a:spcPct val="35000"/>
            </a:spcAft>
            <a:buNone/>
          </a:pPr>
          <a:r>
            <a:rPr lang="en-GB" sz="3400" b="1" kern="1200"/>
            <a:t>Ανάλυση μελέτης περίπτωσης </a:t>
          </a:r>
          <a:endParaRPr lang="en-BE" sz="3400" kern="1200"/>
        </a:p>
      </dsp:txBody>
      <dsp:txXfrm>
        <a:off x="10407" y="3897213"/>
        <a:ext cx="3165539" cy="1442852"/>
      </dsp:txXfrm>
    </dsp:sp>
    <dsp:sp modelId="{16727F09-A820-4661-B798-4A6ACA264F2D}">
      <dsp:nvSpPr>
        <dsp:cNvPr id="0" name=""/>
        <dsp:cNvSpPr/>
      </dsp:nvSpPr>
      <dsp:spPr>
        <a:xfrm>
          <a:off x="3303104" y="4126397"/>
          <a:ext cx="1573272" cy="1573272"/>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9525" cap="flat" cmpd="sng" algn="ctr">
          <a:solidFill>
            <a:schemeClr val="accent6">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546E0744-48AE-4841-A70D-05A0546E0F59}">
      <dsp:nvSpPr>
        <dsp:cNvPr id="0" name=""/>
        <dsp:cNvSpPr/>
      </dsp:nvSpPr>
      <dsp:spPr>
        <a:xfrm>
          <a:off x="5266145" y="541741"/>
          <a:ext cx="4495065" cy="3355471"/>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2860" tIns="68580" rIns="22860" bIns="22860" numCol="1" spcCol="1270" anchor="t" anchorCtr="0">
          <a:noAutofit/>
        </a:bodyPr>
        <a:lstStyle/>
        <a:p>
          <a:pPr marL="171450" lvl="1" indent="-171450" algn="l" defTabSz="800100">
            <a:lnSpc>
              <a:spcPct val="90000"/>
            </a:lnSpc>
            <a:spcBef>
              <a:spcPct val="0"/>
            </a:spcBef>
            <a:spcAft>
              <a:spcPct val="15000"/>
            </a:spcAft>
            <a:buChar char="•"/>
          </a:pPr>
          <a:r>
            <a:rPr lang="en-GB" sz="1800" kern="1200" dirty="0"/>
            <a:t>Δραστηριότητα: όπως ο σχεδιασμός ενός σχεδίου μάρκετινγκ για μια τοπική επιχείρηση, η κατασκευή ενός επίπλου ή η δημιουργία ενός βασικού ηλεκτρικού κυκλώματος.</a:t>
          </a:r>
          <a:endParaRPr lang="en-BE" sz="1800" kern="1200" dirty="0"/>
        </a:p>
        <a:p>
          <a:pPr marL="171450" lvl="1" indent="-171450" algn="l" defTabSz="800100">
            <a:lnSpc>
              <a:spcPct val="90000"/>
            </a:lnSpc>
            <a:spcBef>
              <a:spcPct val="0"/>
            </a:spcBef>
            <a:spcAft>
              <a:spcPct val="15000"/>
            </a:spcAft>
            <a:buChar char="•"/>
          </a:pPr>
          <a:r>
            <a:rPr lang="en-GB" sz="1800" kern="1200"/>
            <a:t>Στόχος: Εφαρμογή θεωρητικών γνώσεων σε ένα πρακτικό έργο και ανάπτυξη δεξιοτήτων διαχείρισης έργου, σχεδιασμού και πρακτικής εφαρμογής.</a:t>
          </a:r>
          <a:endParaRPr lang="en-BE" sz="1800" kern="1200"/>
        </a:p>
      </dsp:txBody>
      <dsp:txXfrm>
        <a:off x="5344768" y="620364"/>
        <a:ext cx="4337819" cy="3276848"/>
      </dsp:txXfrm>
    </dsp:sp>
    <dsp:sp modelId="{81F4ECC3-3977-41C2-9C40-203F375483F7}">
      <dsp:nvSpPr>
        <dsp:cNvPr id="0" name=""/>
        <dsp:cNvSpPr/>
      </dsp:nvSpPr>
      <dsp:spPr>
        <a:xfrm>
          <a:off x="5266145" y="3897213"/>
          <a:ext cx="4495065" cy="1442852"/>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29540" tIns="0" rIns="43180" bIns="0" numCol="1" spcCol="1270" anchor="ctr" anchorCtr="0">
          <a:noAutofit/>
        </a:bodyPr>
        <a:lstStyle/>
        <a:p>
          <a:pPr marL="0" lvl="0" indent="0" algn="l" defTabSz="1511300">
            <a:lnSpc>
              <a:spcPct val="90000"/>
            </a:lnSpc>
            <a:spcBef>
              <a:spcPct val="0"/>
            </a:spcBef>
            <a:spcAft>
              <a:spcPct val="35000"/>
            </a:spcAft>
            <a:buNone/>
          </a:pPr>
          <a:r>
            <a:rPr lang="en-GB" sz="3400" b="1" kern="1200"/>
            <a:t>Μάθηση βασισμένη σε έργα</a:t>
          </a:r>
          <a:endParaRPr lang="en-BE" sz="3400" kern="1200"/>
        </a:p>
      </dsp:txBody>
      <dsp:txXfrm>
        <a:off x="5266145" y="3897213"/>
        <a:ext cx="3165539" cy="1442852"/>
      </dsp:txXfrm>
    </dsp:sp>
    <dsp:sp modelId="{8656C555-92DB-4F5B-BB1D-6411D38ACFB7}">
      <dsp:nvSpPr>
        <dsp:cNvPr id="0" name=""/>
        <dsp:cNvSpPr/>
      </dsp:nvSpPr>
      <dsp:spPr>
        <a:xfrm>
          <a:off x="8558843" y="4126397"/>
          <a:ext cx="1573272" cy="1573272"/>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w="9525" cap="flat" cmpd="sng" algn="ctr">
          <a:solidFill>
            <a:schemeClr val="accent6">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81E6E12D-27CC-46FE-8C82-534FC1785E31}">
      <dsp:nvSpPr>
        <dsp:cNvPr id="0" name=""/>
        <dsp:cNvSpPr/>
      </dsp:nvSpPr>
      <dsp:spPr>
        <a:xfrm>
          <a:off x="10521884" y="541741"/>
          <a:ext cx="4495065" cy="3355471"/>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2860" tIns="68580" rIns="22860" bIns="22860" numCol="1" spcCol="1270" anchor="t" anchorCtr="0">
          <a:noAutofit/>
        </a:bodyPr>
        <a:lstStyle/>
        <a:p>
          <a:pPr marL="171450" lvl="1" indent="-171450" algn="l" defTabSz="800100">
            <a:lnSpc>
              <a:spcPct val="90000"/>
            </a:lnSpc>
            <a:spcBef>
              <a:spcPct val="0"/>
            </a:spcBef>
            <a:spcAft>
              <a:spcPct val="15000"/>
            </a:spcAft>
            <a:buChar char="•"/>
          </a:pPr>
          <a:r>
            <a:rPr lang="en-GB" sz="1800" kern="1200"/>
            <a:t>Δραστηριότητα: όπως μια κατάσταση εξυπηρέτησης πελατών στη φιλοξενία ή μια διαβούλευση με έναν ασθενή στον τομέα της υγείας.</a:t>
          </a:r>
          <a:endParaRPr lang="en-BE" sz="1800" kern="1200"/>
        </a:p>
        <a:p>
          <a:pPr marL="171450" lvl="1" indent="-171450" algn="l" defTabSz="800100">
            <a:lnSpc>
              <a:spcPct val="90000"/>
            </a:lnSpc>
            <a:spcBef>
              <a:spcPct val="0"/>
            </a:spcBef>
            <a:spcAft>
              <a:spcPct val="15000"/>
            </a:spcAft>
            <a:buChar char="•"/>
          </a:pPr>
          <a:r>
            <a:rPr lang="en-GB" sz="1800" kern="1200"/>
            <a:t>Στόχος: Βελτίωση των επικοινωνιακών δεξιοτήτων, κατανόηση σεναρίων που αφορούν τον κλάδο και εξάσκηση επαγγελματικής συμπεριφοράς.</a:t>
          </a:r>
          <a:endParaRPr lang="en-BE" sz="1800" kern="1200"/>
        </a:p>
      </dsp:txBody>
      <dsp:txXfrm>
        <a:off x="10600507" y="620364"/>
        <a:ext cx="4337819" cy="3276848"/>
      </dsp:txXfrm>
    </dsp:sp>
    <dsp:sp modelId="{8BE64AE9-D9FE-465F-9654-41E8E7499393}">
      <dsp:nvSpPr>
        <dsp:cNvPr id="0" name=""/>
        <dsp:cNvSpPr/>
      </dsp:nvSpPr>
      <dsp:spPr>
        <a:xfrm>
          <a:off x="10521884" y="3897213"/>
          <a:ext cx="4495065" cy="1442852"/>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29540" tIns="0" rIns="43180" bIns="0" numCol="1" spcCol="1270" anchor="ctr" anchorCtr="0">
          <a:noAutofit/>
        </a:bodyPr>
        <a:lstStyle/>
        <a:p>
          <a:pPr marL="0" lvl="0" indent="0" algn="l" defTabSz="1511300">
            <a:lnSpc>
              <a:spcPct val="90000"/>
            </a:lnSpc>
            <a:spcBef>
              <a:spcPct val="0"/>
            </a:spcBef>
            <a:spcAft>
              <a:spcPct val="35000"/>
            </a:spcAft>
            <a:buNone/>
          </a:pPr>
          <a:r>
            <a:rPr lang="en-GB" sz="3400" b="1" kern="1200"/>
            <a:t>Σενάρια παιχνιδιού ρόλων</a:t>
          </a:r>
          <a:endParaRPr lang="en-BE" sz="3400" kern="1200"/>
        </a:p>
      </dsp:txBody>
      <dsp:txXfrm>
        <a:off x="10521884" y="3897213"/>
        <a:ext cx="3165539" cy="1442852"/>
      </dsp:txXfrm>
    </dsp:sp>
    <dsp:sp modelId="{7682FE76-BE87-425A-AEF9-B3E96407E304}">
      <dsp:nvSpPr>
        <dsp:cNvPr id="0" name=""/>
        <dsp:cNvSpPr/>
      </dsp:nvSpPr>
      <dsp:spPr>
        <a:xfrm>
          <a:off x="13814581" y="4126397"/>
          <a:ext cx="1573272" cy="1573272"/>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39000" r="-39000"/>
          </a:stretch>
        </a:blipFill>
        <a:ln w="9525" cap="flat" cmpd="sng" algn="ctr">
          <a:solidFill>
            <a:schemeClr val="accent6">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CBE741-3523-4F39-842F-1F2DCA08FCC3}" type="datetimeFigureOut">
              <a:rPr lang="en-BE" smtClean="0"/>
              <a:t>09/11/2024</a:t>
            </a:fld>
            <a:endParaRPr lang="en-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D45B9B-FEBE-4034-B8CC-2ADE984E2242}" type="slidenum">
              <a:rPr lang="en-BE" smtClean="0"/>
              <a:t>‹#›</a:t>
            </a:fld>
            <a:endParaRPr lang="en-BE"/>
          </a:p>
        </p:txBody>
      </p:sp>
    </p:spTree>
    <p:extLst>
      <p:ext uri="{BB962C8B-B14F-4D97-AF65-F5344CB8AC3E}">
        <p14:creationId xmlns:p14="http://schemas.microsoft.com/office/powerpoint/2010/main" val="4038350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D8D45B9B-FEBE-4034-B8CC-2ADE984E2242}" type="slidenum">
              <a:rPr lang="en-BE" smtClean="0"/>
              <a:t>8</a:t>
            </a:fld>
            <a:endParaRPr lang="en-BE"/>
          </a:p>
        </p:txBody>
      </p:sp>
    </p:spTree>
    <p:extLst>
      <p:ext uri="{BB962C8B-B14F-4D97-AF65-F5344CB8AC3E}">
        <p14:creationId xmlns:p14="http://schemas.microsoft.com/office/powerpoint/2010/main" val="799779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Κάντε κλικ για να επεξεργαστείτε το στυλ του κύριου τίτλου</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Κάντε κλικ για να επεξεργαστείτε τα στυλ κύριου κειμένου</a:t>
            </a:r>
          </a:p>
          <a:p>
            <a:pPr lvl="1"/>
            <a:r>
              <a:rPr lang="en-US"/>
              <a:t>Δεύτερο επίπεδο</a:t>
            </a:r>
          </a:p>
          <a:p>
            <a:pPr lvl="2"/>
            <a:r>
              <a:rPr lang="en-US"/>
              <a:t>Τρίτο επίπεδο</a:t>
            </a:r>
          </a:p>
          <a:p>
            <a:pPr lvl="3"/>
            <a:r>
              <a:rPr lang="en-US"/>
              <a:t>Τέταρτο επίπεδο</a:t>
            </a:r>
          </a:p>
          <a:p>
            <a:pPr lvl="4"/>
            <a:r>
              <a:rPr lang="en-US"/>
              <a:t>Πέμπτο επίπεδο</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11/9/2024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microsoft.com/office/2007/relationships/diagramDrawing" Target="../diagrams/drawing6.xml"/><Relationship Id="rId13" Type="http://schemas.microsoft.com/office/2007/relationships/diagramDrawing" Target="../diagrams/drawing7.xml"/><Relationship Id="rId3" Type="http://schemas.openxmlformats.org/officeDocument/2006/relationships/image" Target="../media/image15.svg"/><Relationship Id="rId7" Type="http://schemas.openxmlformats.org/officeDocument/2006/relationships/diagramColors" Target="../diagrams/colors6.xml"/><Relationship Id="rId12" Type="http://schemas.openxmlformats.org/officeDocument/2006/relationships/diagramColors" Target="../diagrams/colors7.xml"/><Relationship Id="rId17" Type="http://schemas.openxmlformats.org/officeDocument/2006/relationships/image" Target="../media/image17.jpeg"/><Relationship Id="rId2" Type="http://schemas.openxmlformats.org/officeDocument/2006/relationships/image" Target="../media/image14.png"/><Relationship Id="rId16"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QuickStyle" Target="../diagrams/quickStyle6.xml"/><Relationship Id="rId11" Type="http://schemas.openxmlformats.org/officeDocument/2006/relationships/diagramQuickStyle" Target="../diagrams/quickStyle7.xml"/><Relationship Id="rId5" Type="http://schemas.openxmlformats.org/officeDocument/2006/relationships/diagramLayout" Target="../diagrams/layout6.xml"/><Relationship Id="rId15" Type="http://schemas.openxmlformats.org/officeDocument/2006/relationships/image" Target="../media/image2.png"/><Relationship Id="rId10" Type="http://schemas.openxmlformats.org/officeDocument/2006/relationships/diagramLayout" Target="../diagrams/layout7.xml"/><Relationship Id="rId4" Type="http://schemas.openxmlformats.org/officeDocument/2006/relationships/diagramData" Target="../diagrams/data6.xml"/><Relationship Id="rId9" Type="http://schemas.openxmlformats.org/officeDocument/2006/relationships/diagramData" Target="../diagrams/data7.xml"/><Relationship Id="rId14"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8.xml"/><Relationship Id="rId13" Type="http://schemas.openxmlformats.org/officeDocument/2006/relationships/image" Target="../media/image3.png"/><Relationship Id="rId3" Type="http://schemas.openxmlformats.org/officeDocument/2006/relationships/image" Target="../media/image13.svg"/><Relationship Id="rId7" Type="http://schemas.openxmlformats.org/officeDocument/2006/relationships/diagramLayout" Target="../diagrams/layout8.xml"/><Relationship Id="rId12"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diagramData" Target="../diagrams/data8.xml"/><Relationship Id="rId11" Type="http://schemas.openxmlformats.org/officeDocument/2006/relationships/image" Target="../media/image1.png"/><Relationship Id="rId5" Type="http://schemas.openxmlformats.org/officeDocument/2006/relationships/image" Target="../media/image15.svg"/><Relationship Id="rId10" Type="http://schemas.microsoft.com/office/2007/relationships/diagramDrawing" Target="../diagrams/drawing8.xml"/><Relationship Id="rId4" Type="http://schemas.openxmlformats.org/officeDocument/2006/relationships/image" Target="../media/image14.png"/><Relationship Id="rId9" Type="http://schemas.openxmlformats.org/officeDocument/2006/relationships/diagramColors" Target="../diagrams/colors8.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image" Target="../media/image15.svg"/><Relationship Id="rId7" Type="http://schemas.openxmlformats.org/officeDocument/2006/relationships/diagramData" Target="../diagrams/data9.xml"/><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3.png"/><Relationship Id="rId11" Type="http://schemas.microsoft.com/office/2007/relationships/diagramDrawing" Target="../diagrams/drawing9.xml"/><Relationship Id="rId5" Type="http://schemas.openxmlformats.org/officeDocument/2006/relationships/image" Target="../media/image2.png"/><Relationship Id="rId10" Type="http://schemas.openxmlformats.org/officeDocument/2006/relationships/diagramColors" Target="../diagrams/colors9.xml"/><Relationship Id="rId4" Type="http://schemas.openxmlformats.org/officeDocument/2006/relationships/image" Target="../media/image1.png"/><Relationship Id="rId9"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10.xml"/><Relationship Id="rId7" Type="http://schemas.openxmlformats.org/officeDocument/2006/relationships/image" Target="../media/image1.png"/><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 Id="rId9"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3.svg"/><Relationship Id="rId7"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5.sv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image" Target="../media/image15.svg"/><Relationship Id="rId7" Type="http://schemas.openxmlformats.org/officeDocument/2006/relationships/diagramData" Target="../diagrams/data11.xml"/><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3.png"/><Relationship Id="rId11" Type="http://schemas.microsoft.com/office/2007/relationships/diagramDrawing" Target="../diagrams/drawing11.xml"/><Relationship Id="rId5" Type="http://schemas.openxmlformats.org/officeDocument/2006/relationships/image" Target="../media/image2.png"/><Relationship Id="rId10" Type="http://schemas.openxmlformats.org/officeDocument/2006/relationships/diagramColors" Target="../diagrams/colors11.xml"/><Relationship Id="rId4" Type="http://schemas.openxmlformats.org/officeDocument/2006/relationships/image" Target="../media/image1.png"/><Relationship Id="rId9" Type="http://schemas.openxmlformats.org/officeDocument/2006/relationships/diagramQuickStyle" Target="../diagrams/quickStyle11.xml"/></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svg"/><Relationship Id="rId7" Type="http://schemas.openxmlformats.org/officeDocument/2006/relationships/image" Target="../media/image23.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15.svg"/><Relationship Id="rId10" Type="http://schemas.openxmlformats.org/officeDocument/2006/relationships/image" Target="../media/image3.png"/><Relationship Id="rId4" Type="http://schemas.openxmlformats.org/officeDocument/2006/relationships/image" Target="../media/image14.png"/><Relationship Id="rId9" Type="http://schemas.openxmlformats.org/officeDocument/2006/relationships/image" Target="../media/image2.png"/></Relationships>
</file>

<file path=ppt/slides/_rels/slide18.xml.rels><?xml version="1.0" encoding="UTF-8" standalone="yes"?>
<Relationships xmlns="http://schemas.openxmlformats.org/package/2006/relationships"><Relationship Id="rId8" Type="http://schemas.openxmlformats.org/officeDocument/2006/relationships/hyperlink" Target="https://www.scrum.org/resources/blog/power-facilitation-liberating-structures-effective-collaboration" TargetMode="External"/><Relationship Id="rId13" Type="http://schemas.openxmlformats.org/officeDocument/2006/relationships/image" Target="../media/image3.png"/><Relationship Id="rId3" Type="http://schemas.openxmlformats.org/officeDocument/2006/relationships/image" Target="../media/image13.svg"/><Relationship Id="rId7" Type="http://schemas.openxmlformats.org/officeDocument/2006/relationships/hyperlink" Target="https://www.betterup.com/blog/professional-development" TargetMode="External"/><Relationship Id="rId12"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hyperlink" Target="https://www.coursera.org/articles/professional-development-goals" TargetMode="External"/><Relationship Id="rId11" Type="http://schemas.openxmlformats.org/officeDocument/2006/relationships/image" Target="../media/image1.png"/><Relationship Id="rId5" Type="http://schemas.openxmlformats.org/officeDocument/2006/relationships/image" Target="../media/image15.svg"/><Relationship Id="rId10" Type="http://schemas.openxmlformats.org/officeDocument/2006/relationships/hyperlink" Target="https://www.academia.edu/59945173/Building_Collaboration_in_the_Flipped_Classroom_A_Case_Study" TargetMode="External"/><Relationship Id="rId4" Type="http://schemas.openxmlformats.org/officeDocument/2006/relationships/image" Target="../media/image14.png"/><Relationship Id="rId9" Type="http://schemas.openxmlformats.org/officeDocument/2006/relationships/hyperlink" Target="https://medium.com/@anthonydneely/the-ultimate-guide-to-flipped-classroom-implementation-strategies-steps-and-essential-tools-f91f01c8268a"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6.svg"/><Relationship Id="rId7"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www.researchgate.net/figure/Teacher-and-student-roles-in-the-flipped-classroom-model_fig2_312056149" TargetMode="External"/><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2.xml"/><Relationship Id="rId7" Type="http://schemas.openxmlformats.org/officeDocument/2006/relationships/image" Target="../media/image1.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hyperlink" Target="https://www.powerschool.com/blog/a-beginners-guide-to-the-flipped-classroom/" TargetMode="External"/><Relationship Id="rId3" Type="http://schemas.openxmlformats.org/officeDocument/2006/relationships/image" Target="../media/image8.svg"/><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image" Target="../media/image2.png"/><Relationship Id="rId3" Type="http://schemas.openxmlformats.org/officeDocument/2006/relationships/image" Target="../media/image12.png"/><Relationship Id="rId7" Type="http://schemas.openxmlformats.org/officeDocument/2006/relationships/diagramData" Target="../diagrams/data3.xml"/><Relationship Id="rId12"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5.svg"/><Relationship Id="rId11" Type="http://schemas.microsoft.com/office/2007/relationships/diagramDrawing" Target="../diagrams/drawing3.xml"/><Relationship Id="rId5" Type="http://schemas.openxmlformats.org/officeDocument/2006/relationships/image" Target="../media/image14.png"/><Relationship Id="rId10" Type="http://schemas.openxmlformats.org/officeDocument/2006/relationships/diagramColors" Target="../diagrams/colors3.xml"/><Relationship Id="rId4" Type="http://schemas.openxmlformats.org/officeDocument/2006/relationships/image" Target="../media/image13.svg"/><Relationship Id="rId9" Type="http://schemas.openxmlformats.org/officeDocument/2006/relationships/diagramQuickStyle" Target="../diagrams/quickStyle3.xml"/><Relationship Id="rId1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microsoft.com/office/2007/relationships/diagramDrawing" Target="../diagrams/drawing4.xml"/><Relationship Id="rId13" Type="http://schemas.microsoft.com/office/2007/relationships/diagramDrawing" Target="../diagrams/drawing5.xml"/><Relationship Id="rId3" Type="http://schemas.openxmlformats.org/officeDocument/2006/relationships/image" Target="../media/image15.svg"/><Relationship Id="rId7" Type="http://schemas.openxmlformats.org/officeDocument/2006/relationships/diagramColors" Target="../diagrams/colors4.xml"/><Relationship Id="rId12" Type="http://schemas.openxmlformats.org/officeDocument/2006/relationships/diagramColors" Target="../diagrams/colors5.xml"/><Relationship Id="rId17" Type="http://schemas.openxmlformats.org/officeDocument/2006/relationships/image" Target="../media/image16.jpeg"/><Relationship Id="rId2" Type="http://schemas.openxmlformats.org/officeDocument/2006/relationships/image" Target="../media/image14.png"/><Relationship Id="rId16"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QuickStyle" Target="../diagrams/quickStyle4.xml"/><Relationship Id="rId11" Type="http://schemas.openxmlformats.org/officeDocument/2006/relationships/diagramQuickStyle" Target="../diagrams/quickStyle5.xml"/><Relationship Id="rId5" Type="http://schemas.openxmlformats.org/officeDocument/2006/relationships/diagramLayout" Target="../diagrams/layout4.xml"/><Relationship Id="rId15" Type="http://schemas.openxmlformats.org/officeDocument/2006/relationships/image" Target="../media/image2.png"/><Relationship Id="rId10" Type="http://schemas.openxmlformats.org/officeDocument/2006/relationships/diagramLayout" Target="../diagrams/layout5.xml"/><Relationship Id="rId4" Type="http://schemas.openxmlformats.org/officeDocument/2006/relationships/diagramData" Target="../diagrams/data4.xml"/><Relationship Id="rId9" Type="http://schemas.openxmlformats.org/officeDocument/2006/relationships/diagramData" Target="../diagrams/data5.xml"/><Relationship Id="rId1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2866806"/>
            <a:ext cx="9259269" cy="3508653"/>
          </a:xfrm>
          <a:prstGeom prst="rect">
            <a:avLst/>
          </a:prstGeom>
        </p:spPr>
        <p:txBody>
          <a:bodyPr lIns="0" tIns="0" rIns="0" bIns="0" rtlCol="0" anchor="t">
            <a:spAutoFit/>
          </a:bodyPr>
          <a:lstStyle/>
          <a:p>
            <a:r>
              <a:rPr lang="en-GB" sz="4000" b="1" spc="-102" dirty="0">
                <a:solidFill>
                  <a:srgbClr val="FB8709"/>
                </a:solidFill>
                <a:latin typeface="HK Grotesk Bold"/>
              </a:rPr>
              <a:t>Ενότητα 3: Σχεδιασμός μαθημάτων με αν</a:t>
            </a:r>
            <a:r>
              <a:rPr lang="el-GR" sz="4000" b="1" spc="-102" dirty="0" err="1">
                <a:solidFill>
                  <a:srgbClr val="FB8709"/>
                </a:solidFill>
                <a:latin typeface="HK Grotesk Bold"/>
              </a:rPr>
              <a:t>εστραμ</a:t>
            </a:r>
            <a:r>
              <a:rPr lang="en-GB" sz="4000" b="1" spc="-102" dirty="0" err="1">
                <a:solidFill>
                  <a:srgbClr val="FB8709"/>
                </a:solidFill>
                <a:latin typeface="HK Grotesk Bold"/>
              </a:rPr>
              <a:t>μένη</a:t>
            </a:r>
            <a:r>
              <a:rPr lang="en-GB" sz="4000" b="1" spc="-102" dirty="0">
                <a:solidFill>
                  <a:srgbClr val="FB8709"/>
                </a:solidFill>
                <a:latin typeface="HK Grotesk Bold"/>
              </a:rPr>
              <a:t> τάξη μέσω </a:t>
            </a:r>
            <a:r>
              <a:rPr lang="en-GB" sz="4000" b="1" spc="-102" dirty="0" err="1">
                <a:solidFill>
                  <a:srgbClr val="FB8709"/>
                </a:solidFill>
                <a:latin typeface="HK Grotesk Bold"/>
              </a:rPr>
              <a:t>συνεργ</a:t>
            </a:r>
            <a:r>
              <a:rPr lang="en-GB" sz="4000" b="1" spc="-102" dirty="0">
                <a:solidFill>
                  <a:srgbClr val="FB8709"/>
                </a:solidFill>
                <a:latin typeface="HK Grotesk Bold"/>
              </a:rPr>
              <a:t>ατικών μεθόδων</a:t>
            </a:r>
          </a:p>
          <a:p>
            <a:r>
              <a:rPr lang="el-GR" sz="3600" b="1" spc="-87" dirty="0">
                <a:solidFill>
                  <a:srgbClr val="053249"/>
                </a:solidFill>
                <a:latin typeface="HK Grotesk Bold"/>
              </a:rPr>
              <a:t>Μάθημα</a:t>
            </a:r>
            <a:r>
              <a:rPr lang="en-GB" sz="3600" b="1" spc="-87" dirty="0">
                <a:solidFill>
                  <a:srgbClr val="053249"/>
                </a:solidFill>
                <a:latin typeface="HK Grotesk Bold"/>
              </a:rPr>
              <a:t> 3: Διευκόλυνση συνεργατικών δραστηριοτήτων σε περιβάλλοντα αν</a:t>
            </a:r>
            <a:r>
              <a:rPr lang="el-GR" sz="3600" b="1" spc="-87" dirty="0" err="1">
                <a:solidFill>
                  <a:srgbClr val="053249"/>
                </a:solidFill>
                <a:latin typeface="HK Grotesk Bold"/>
              </a:rPr>
              <a:t>εστραμμ</a:t>
            </a:r>
            <a:r>
              <a:rPr lang="en-GB" sz="3600" b="1" spc="-87" dirty="0" err="1">
                <a:solidFill>
                  <a:srgbClr val="053249"/>
                </a:solidFill>
                <a:latin typeface="HK Grotesk Bold"/>
              </a:rPr>
              <a:t>ένης</a:t>
            </a:r>
            <a:r>
              <a:rPr lang="en-GB" sz="3600" b="1" spc="-87" dirty="0">
                <a:solidFill>
                  <a:srgbClr val="053249"/>
                </a:solidFill>
                <a:latin typeface="HK Grotesk Bold"/>
              </a:rPr>
              <a:t> τάξης</a:t>
            </a:r>
            <a:endParaRPr lang="en-US" sz="3600" b="1" spc="-87" dirty="0">
              <a:solidFill>
                <a:srgbClr val="053249"/>
              </a:solidFill>
              <a:latin typeface="HK Grotesk Bold"/>
            </a:endParaRPr>
          </a:p>
        </p:txBody>
      </p:sp>
      <p:grpSp>
        <p:nvGrpSpPr>
          <p:cNvPr id="3" name="Group 3"/>
          <p:cNvGrpSpPr/>
          <p:nvPr/>
        </p:nvGrpSpPr>
        <p:grpSpPr>
          <a:xfrm rot="-10800000">
            <a:off x="9673884" y="-1920219"/>
            <a:ext cx="10305338" cy="10262060"/>
            <a:chOff x="0" y="0"/>
            <a:chExt cx="6350000" cy="6323333"/>
          </a:xfrm>
        </p:grpSpPr>
        <p:sp>
          <p:nvSpPr>
            <p:cNvPr id="4" name="Freeform 4"/>
            <p:cNvSpPr/>
            <p:nvPr/>
          </p:nvSpPr>
          <p:spPr>
            <a:xfrm>
              <a:off x="0" y="0"/>
              <a:ext cx="6350000" cy="6323333"/>
            </a:xfrm>
            <a:custGeom>
              <a:avLst/>
              <a:gdLst/>
              <a:ahLst/>
              <a:cxnLst/>
              <a:rect l="l" t="t" r="r" b="b"/>
              <a:pathLst>
                <a:path w="6350000" h="6323333">
                  <a:moveTo>
                    <a:pt x="6350000" y="6323333"/>
                  </a:moveTo>
                  <a:lnTo>
                    <a:pt x="0" y="6323333"/>
                  </a:lnTo>
                  <a:lnTo>
                    <a:pt x="0" y="0"/>
                  </a:lnTo>
                  <a:lnTo>
                    <a:pt x="6350000" y="6323333"/>
                  </a:lnTo>
                  <a:close/>
                </a:path>
              </a:pathLst>
            </a:custGeom>
            <a:solidFill>
              <a:srgbClr val="FB8709"/>
            </a:solidFill>
          </p:spPr>
          <p:txBody>
            <a:bodyPr/>
            <a:lstStyle/>
            <a:p>
              <a:endParaRPr lang="en-IE"/>
            </a:p>
          </p:txBody>
        </p:sp>
      </p:grpSp>
      <p:grpSp>
        <p:nvGrpSpPr>
          <p:cNvPr id="5" name="Group 5"/>
          <p:cNvGrpSpPr/>
          <p:nvPr/>
        </p:nvGrpSpPr>
        <p:grpSpPr>
          <a:xfrm rot="-5400000">
            <a:off x="13579297" y="5173799"/>
            <a:ext cx="5050689" cy="5175713"/>
            <a:chOff x="0" y="0"/>
            <a:chExt cx="6350000" cy="6507187"/>
          </a:xfrm>
        </p:grpSpPr>
        <p:sp>
          <p:nvSpPr>
            <p:cNvPr id="6" name="Freeform 6"/>
            <p:cNvSpPr/>
            <p:nvPr/>
          </p:nvSpPr>
          <p:spPr>
            <a:xfrm>
              <a:off x="0" y="0"/>
              <a:ext cx="6350000" cy="6507187"/>
            </a:xfrm>
            <a:custGeom>
              <a:avLst/>
              <a:gdLst/>
              <a:ahLst/>
              <a:cxnLst/>
              <a:rect l="l" t="t" r="r" b="b"/>
              <a:pathLst>
                <a:path w="6350000" h="6507187">
                  <a:moveTo>
                    <a:pt x="6350000" y="6507187"/>
                  </a:moveTo>
                  <a:lnTo>
                    <a:pt x="0" y="6507187"/>
                  </a:lnTo>
                  <a:lnTo>
                    <a:pt x="0" y="0"/>
                  </a:lnTo>
                  <a:lnTo>
                    <a:pt x="6350000" y="6507187"/>
                  </a:lnTo>
                  <a:close/>
                </a:path>
              </a:pathLst>
            </a:custGeom>
            <a:solidFill>
              <a:srgbClr val="053249"/>
            </a:solidFill>
          </p:spPr>
          <p:txBody>
            <a:bodyPr/>
            <a:lstStyle/>
            <a:p>
              <a:endParaRPr lang="en-IE"/>
            </a:p>
          </p:txBody>
        </p:sp>
      </p:grpSp>
      <p:sp>
        <p:nvSpPr>
          <p:cNvPr id="7" name="Freeform 7"/>
          <p:cNvSpPr/>
          <p:nvPr/>
        </p:nvSpPr>
        <p:spPr>
          <a:xfrm>
            <a:off x="685288" y="6503003"/>
            <a:ext cx="3367356" cy="3367356"/>
          </a:xfrm>
          <a:custGeom>
            <a:avLst/>
            <a:gdLst/>
            <a:ahLst/>
            <a:cxnLst/>
            <a:rect l="l" t="t" r="r" b="b"/>
            <a:pathLst>
              <a:path w="3367356" h="3367356">
                <a:moveTo>
                  <a:pt x="0" y="0"/>
                </a:moveTo>
                <a:lnTo>
                  <a:pt x="3367356" y="0"/>
                </a:lnTo>
                <a:lnTo>
                  <a:pt x="3367356" y="3367356"/>
                </a:lnTo>
                <a:lnTo>
                  <a:pt x="0" y="3367356"/>
                </a:lnTo>
                <a:lnTo>
                  <a:pt x="0" y="0"/>
                </a:lnTo>
                <a:close/>
              </a:path>
            </a:pathLst>
          </a:custGeom>
          <a:blipFill>
            <a:blip r:embed="rId2"/>
            <a:stretch>
              <a:fillRect/>
            </a:stretch>
          </a:blipFill>
        </p:spPr>
        <p:txBody>
          <a:bodyPr/>
          <a:lstStyle/>
          <a:p>
            <a:endParaRPr lang="en-IE"/>
          </a:p>
        </p:txBody>
      </p:sp>
      <p:sp>
        <p:nvSpPr>
          <p:cNvPr id="8" name="Freeform 8"/>
          <p:cNvSpPr/>
          <p:nvPr/>
        </p:nvSpPr>
        <p:spPr>
          <a:xfrm>
            <a:off x="685288" y="8961260"/>
            <a:ext cx="3742515" cy="1010479"/>
          </a:xfrm>
          <a:custGeom>
            <a:avLst/>
            <a:gdLst/>
            <a:ahLst/>
            <a:cxnLst/>
            <a:rect l="l" t="t" r="r" b="b"/>
            <a:pathLst>
              <a:path w="3742515" h="1010479">
                <a:moveTo>
                  <a:pt x="0" y="0"/>
                </a:moveTo>
                <a:lnTo>
                  <a:pt x="3742515" y="0"/>
                </a:lnTo>
                <a:lnTo>
                  <a:pt x="3742515" y="1010479"/>
                </a:lnTo>
                <a:lnTo>
                  <a:pt x="0" y="1010479"/>
                </a:lnTo>
                <a:lnTo>
                  <a:pt x="0" y="0"/>
                </a:lnTo>
                <a:close/>
              </a:path>
            </a:pathLst>
          </a:custGeom>
          <a:blipFill>
            <a:blip r:embed="rId3"/>
            <a:stretch>
              <a:fillRect/>
            </a:stretch>
          </a:blipFill>
        </p:spPr>
        <p:txBody>
          <a:bodyPr/>
          <a:lstStyle/>
          <a:p>
            <a:endParaRPr lang="en-IE"/>
          </a:p>
        </p:txBody>
      </p:sp>
      <p:sp>
        <p:nvSpPr>
          <p:cNvPr id="9" name="TextBox 9"/>
          <p:cNvSpPr txBox="1"/>
          <p:nvPr/>
        </p:nvSpPr>
        <p:spPr>
          <a:xfrm>
            <a:off x="1028700" y="1501381"/>
            <a:ext cx="11295250" cy="1071880"/>
          </a:xfrm>
          <a:prstGeom prst="rect">
            <a:avLst/>
          </a:prstGeom>
        </p:spPr>
        <p:txBody>
          <a:bodyPr lIns="0" tIns="0" rIns="0" bIns="0" rtlCol="0" anchor="t">
            <a:spAutoFit/>
          </a:bodyPr>
          <a:lstStyle/>
          <a:p>
            <a:pPr>
              <a:lnSpc>
                <a:spcPts val="4234"/>
              </a:lnSpc>
            </a:pPr>
            <a:r>
              <a:rPr lang="en-US" sz="3499" dirty="0" err="1">
                <a:solidFill>
                  <a:srgbClr val="053249"/>
                </a:solidFill>
                <a:latin typeface="Arial" panose="020B0604020202020204" pitchFamily="34" charset="0"/>
                <a:cs typeface="Arial" panose="020B0604020202020204" pitchFamily="34" charset="0"/>
              </a:rPr>
              <a:t>CollaboratiVET</a:t>
            </a:r>
            <a:r>
              <a:rPr lang="en-US" sz="3499" dirty="0">
                <a:solidFill>
                  <a:srgbClr val="053249"/>
                </a:solidFill>
                <a:latin typeface="Arial" panose="020B0604020202020204" pitchFamily="34" charset="0"/>
                <a:cs typeface="Arial" panose="020B0604020202020204" pitchFamily="34" charset="0"/>
              </a:rPr>
              <a:t> </a:t>
            </a:r>
            <a:r>
              <a:rPr lang="en-US" sz="3499" dirty="0" err="1">
                <a:solidFill>
                  <a:srgbClr val="053249"/>
                </a:solidFill>
                <a:latin typeface="Arial" panose="020B0604020202020204" pitchFamily="34" charset="0"/>
                <a:cs typeface="Arial" panose="020B0604020202020204" pitchFamily="34" charset="0"/>
              </a:rPr>
              <a:t>Πρόγρ</a:t>
            </a:r>
            <a:r>
              <a:rPr lang="en-US" sz="3499" dirty="0">
                <a:solidFill>
                  <a:srgbClr val="053249"/>
                </a:solidFill>
                <a:latin typeface="Arial" panose="020B0604020202020204" pitchFamily="34" charset="0"/>
                <a:cs typeface="Arial" panose="020B0604020202020204" pitchFamily="34" charset="0"/>
              </a:rPr>
              <a:t>αμμα σπουδών για καθηγητές/εκπαιδευτές/εκπαιδευτικούς ΕΕΚ </a:t>
            </a:r>
          </a:p>
        </p:txBody>
      </p:sp>
      <p:sp>
        <p:nvSpPr>
          <p:cNvPr id="12" name="TextBox 12"/>
          <p:cNvSpPr txBox="1"/>
          <p:nvPr/>
        </p:nvSpPr>
        <p:spPr>
          <a:xfrm>
            <a:off x="4302774" y="8651320"/>
            <a:ext cx="6720632" cy="1263103"/>
          </a:xfrm>
          <a:prstGeom prst="rect">
            <a:avLst/>
          </a:prstGeom>
        </p:spPr>
        <p:txBody>
          <a:bodyPr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12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050" b="0" i="0" u="none" strike="noStrike" cap="none" dirty="0">
              <a:solidFill>
                <a:srgbClr val="121212"/>
              </a:solidFill>
              <a:latin typeface="Arial"/>
              <a:ea typeface="Arial"/>
              <a:cs typeface="Arial"/>
              <a:sym typeface="Arial"/>
            </a:endParaRPr>
          </a:p>
        </p:txBody>
      </p:sp>
      <p:pic>
        <p:nvPicPr>
          <p:cNvPr id="13" name="Picture 12">
            <a:extLst>
              <a:ext uri="{FF2B5EF4-FFF2-40B4-BE49-F238E27FC236}">
                <a16:creationId xmlns:a16="http://schemas.microsoft.com/office/drawing/2014/main" id="{67631E39-FCA9-43B3-B983-C039C6BE98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49836" y="9726650"/>
            <a:ext cx="938164" cy="341150"/>
          </a:xfrm>
          <a:prstGeom prst="rect">
            <a:avLst/>
          </a:prstGeom>
        </p:spPr>
      </p:pic>
      <p:pic>
        <p:nvPicPr>
          <p:cNvPr id="14" name="Picture 13" descr="A group of people sitting at a table&#10;&#10;Description automatically generated">
            <a:extLst>
              <a:ext uri="{FF2B5EF4-FFF2-40B4-BE49-F238E27FC236}">
                <a16:creationId xmlns:a16="http://schemas.microsoft.com/office/drawing/2014/main" id="{DC31F379-89E1-C6C3-20AE-CDA1E904038F}"/>
              </a:ext>
            </a:extLst>
          </p:cNvPr>
          <p:cNvPicPr>
            <a:picLocks noChangeAspect="1"/>
          </p:cNvPicPr>
          <p:nvPr/>
        </p:nvPicPr>
        <p:blipFill>
          <a:blip r:embed="rId5"/>
          <a:srcRect r="59736" b="14882"/>
          <a:stretch/>
        </p:blipFill>
        <p:spPr>
          <a:xfrm>
            <a:off x="10849375" y="777949"/>
            <a:ext cx="6515473" cy="774760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a:extLst>
            <a:ext uri="{FF2B5EF4-FFF2-40B4-BE49-F238E27FC236}">
              <a16:creationId xmlns:a16="http://schemas.microsoft.com/office/drawing/2014/main" id="{28474BB0-751F-5BF0-B6C3-9E32E6B283F2}"/>
            </a:ext>
          </a:extLst>
        </p:cNvPr>
        <p:cNvGrpSpPr/>
        <p:nvPr/>
      </p:nvGrpSpPr>
      <p:grpSpPr>
        <a:xfrm>
          <a:off x="0" y="0"/>
          <a:ext cx="0" cy="0"/>
          <a:chOff x="0" y="0"/>
          <a:chExt cx="0" cy="0"/>
        </a:xfrm>
      </p:grpSpPr>
      <p:sp>
        <p:nvSpPr>
          <p:cNvPr id="3" name="AutoShape 3">
            <a:extLst>
              <a:ext uri="{FF2B5EF4-FFF2-40B4-BE49-F238E27FC236}">
                <a16:creationId xmlns:a16="http://schemas.microsoft.com/office/drawing/2014/main" id="{E8072CD5-342B-7BB5-56ED-2A93F59443F1}"/>
              </a:ext>
            </a:extLst>
          </p:cNvPr>
          <p:cNvSpPr/>
          <p:nvPr/>
        </p:nvSpPr>
        <p:spPr>
          <a:xfrm>
            <a:off x="17044742" y="-150232"/>
            <a:ext cx="1246758" cy="8954299"/>
          </a:xfrm>
          <a:prstGeom prst="rect">
            <a:avLst/>
          </a:prstGeom>
          <a:solidFill>
            <a:srgbClr val="FB8709"/>
          </a:solidFill>
        </p:spPr>
        <p:txBody>
          <a:bodyPr/>
          <a:lstStyle/>
          <a:p>
            <a:endParaRPr lang="en-IE">
              <a:latin typeface="Arial" panose="020B0604020202020204" pitchFamily="34" charset="0"/>
              <a:cs typeface="Arial" panose="020B0604020202020204" pitchFamily="34" charset="0"/>
            </a:endParaRPr>
          </a:p>
        </p:txBody>
      </p:sp>
      <p:grpSp>
        <p:nvGrpSpPr>
          <p:cNvPr id="5" name="Group 5">
            <a:extLst>
              <a:ext uri="{FF2B5EF4-FFF2-40B4-BE49-F238E27FC236}">
                <a16:creationId xmlns:a16="http://schemas.microsoft.com/office/drawing/2014/main" id="{62E1AE0A-BE86-7EA6-BF50-BD16F1A1B1B6}"/>
              </a:ext>
            </a:extLst>
          </p:cNvPr>
          <p:cNvGrpSpPr/>
          <p:nvPr/>
        </p:nvGrpSpPr>
        <p:grpSpPr>
          <a:xfrm rot="-10800000">
            <a:off x="13961765" y="-1849"/>
            <a:ext cx="4329736" cy="4322808"/>
            <a:chOff x="0" y="0"/>
            <a:chExt cx="6350000" cy="6339840"/>
          </a:xfrm>
        </p:grpSpPr>
        <p:sp>
          <p:nvSpPr>
            <p:cNvPr id="6" name="Freeform 6">
              <a:extLst>
                <a:ext uri="{FF2B5EF4-FFF2-40B4-BE49-F238E27FC236}">
                  <a16:creationId xmlns:a16="http://schemas.microsoft.com/office/drawing/2014/main" id="{F29E825B-F388-6484-C82B-732540DB8E70}"/>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IE">
                <a:latin typeface="Arial" panose="020B0604020202020204" pitchFamily="34" charset="0"/>
                <a:cs typeface="Arial" panose="020B0604020202020204" pitchFamily="34" charset="0"/>
              </a:endParaRPr>
            </a:p>
          </p:txBody>
        </p:sp>
      </p:grpSp>
      <p:sp>
        <p:nvSpPr>
          <p:cNvPr id="7" name="Freeform 7">
            <a:extLst>
              <a:ext uri="{FF2B5EF4-FFF2-40B4-BE49-F238E27FC236}">
                <a16:creationId xmlns:a16="http://schemas.microsoft.com/office/drawing/2014/main" id="{35CE4BFB-7D41-F92E-5C3F-70E13C2BA1F9}"/>
              </a:ext>
            </a:extLst>
          </p:cNvPr>
          <p:cNvSpPr/>
          <p:nvPr/>
        </p:nvSpPr>
        <p:spPr>
          <a:xfrm rot="-10800000" flipH="1">
            <a:off x="16406647" y="0"/>
            <a:ext cx="1884854" cy="1884854"/>
          </a:xfrm>
          <a:custGeom>
            <a:avLst/>
            <a:gdLst/>
            <a:ahLst/>
            <a:cxnLst/>
            <a:rect l="l" t="t" r="r" b="b"/>
            <a:pathLst>
              <a:path w="1884854" h="1884854">
                <a:moveTo>
                  <a:pt x="1884854" y="0"/>
                </a:moveTo>
                <a:lnTo>
                  <a:pt x="0" y="0"/>
                </a:lnTo>
                <a:lnTo>
                  <a:pt x="0" y="1884854"/>
                </a:lnTo>
                <a:lnTo>
                  <a:pt x="1884854" y="1884854"/>
                </a:lnTo>
                <a:lnTo>
                  <a:pt x="188485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latin typeface="Arial" panose="020B0604020202020204" pitchFamily="34" charset="0"/>
              <a:cs typeface="Arial" panose="020B0604020202020204" pitchFamily="34" charset="0"/>
            </a:endParaRPr>
          </a:p>
        </p:txBody>
      </p:sp>
      <p:sp>
        <p:nvSpPr>
          <p:cNvPr id="12" name="AutoShape 12">
            <a:extLst>
              <a:ext uri="{FF2B5EF4-FFF2-40B4-BE49-F238E27FC236}">
                <a16:creationId xmlns:a16="http://schemas.microsoft.com/office/drawing/2014/main" id="{1868CFBD-7E49-A025-F9F4-46AC75E4B14B}"/>
              </a:ext>
            </a:extLst>
          </p:cNvPr>
          <p:cNvSpPr/>
          <p:nvPr/>
        </p:nvSpPr>
        <p:spPr>
          <a:xfrm rot="5400000">
            <a:off x="9139238" y="173356"/>
            <a:ext cx="9525" cy="17270948"/>
          </a:xfrm>
          <a:prstGeom prst="rect">
            <a:avLst/>
          </a:prstGeom>
          <a:solidFill>
            <a:srgbClr val="FB8709"/>
          </a:solidFill>
        </p:spPr>
        <p:txBody>
          <a:bodyPr/>
          <a:lstStyle/>
          <a:p>
            <a:endParaRPr lang="en-IE">
              <a:latin typeface="Arial" panose="020B0604020202020204" pitchFamily="34" charset="0"/>
              <a:cs typeface="Arial" panose="020B0604020202020204" pitchFamily="34" charset="0"/>
            </a:endParaRPr>
          </a:p>
        </p:txBody>
      </p:sp>
      <p:graphicFrame>
        <p:nvGraphicFramePr>
          <p:cNvPr id="11" name="Diagram 10">
            <a:extLst>
              <a:ext uri="{FF2B5EF4-FFF2-40B4-BE49-F238E27FC236}">
                <a16:creationId xmlns:a16="http://schemas.microsoft.com/office/drawing/2014/main" id="{E182050E-81C0-9B40-6CCE-DF1D0BBE82B6}"/>
              </a:ext>
            </a:extLst>
          </p:cNvPr>
          <p:cNvGraphicFramePr/>
          <p:nvPr>
            <p:extLst>
              <p:ext uri="{D42A27DB-BD31-4B8C-83A1-F6EECF244321}">
                <p14:modId xmlns:p14="http://schemas.microsoft.com/office/powerpoint/2010/main" val="3343718881"/>
              </p:ext>
            </p:extLst>
          </p:nvPr>
        </p:nvGraphicFramePr>
        <p:xfrm>
          <a:off x="738897" y="2852308"/>
          <a:ext cx="9144000" cy="24815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5" name="Diagram 24">
            <a:extLst>
              <a:ext uri="{FF2B5EF4-FFF2-40B4-BE49-F238E27FC236}">
                <a16:creationId xmlns:a16="http://schemas.microsoft.com/office/drawing/2014/main" id="{93BB02EA-BF01-2740-3BDB-1866E342512F}"/>
              </a:ext>
            </a:extLst>
          </p:cNvPr>
          <p:cNvGraphicFramePr/>
          <p:nvPr>
            <p:extLst>
              <p:ext uri="{D42A27DB-BD31-4B8C-83A1-F6EECF244321}">
                <p14:modId xmlns:p14="http://schemas.microsoft.com/office/powerpoint/2010/main" val="3475104686"/>
              </p:ext>
            </p:extLst>
          </p:nvPr>
        </p:nvGraphicFramePr>
        <p:xfrm>
          <a:off x="711188" y="5474631"/>
          <a:ext cx="9144000" cy="262234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8" name="Google Shape;117;p3">
            <a:extLst>
              <a:ext uri="{FF2B5EF4-FFF2-40B4-BE49-F238E27FC236}">
                <a16:creationId xmlns:a16="http://schemas.microsoft.com/office/drawing/2014/main" id="{D12776BF-FC6E-F8CC-5834-63F3EF4DEA2E}"/>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1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panose="020B0604020202020204" pitchFamily="34" charset="0"/>
              <a:ea typeface="Calibri"/>
              <a:cs typeface="Arial" panose="020B0604020202020204" pitchFamily="34" charset="0"/>
              <a:sym typeface="Calibri"/>
            </a:endParaRPr>
          </a:p>
        </p:txBody>
      </p:sp>
      <p:sp>
        <p:nvSpPr>
          <p:cNvPr id="19" name="Google Shape;118;p3">
            <a:extLst>
              <a:ext uri="{FF2B5EF4-FFF2-40B4-BE49-F238E27FC236}">
                <a16:creationId xmlns:a16="http://schemas.microsoft.com/office/drawing/2014/main" id="{C9C812DC-8CAA-A48F-06A6-4CF317914E5F}"/>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1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panose="020B0604020202020204" pitchFamily="34" charset="0"/>
              <a:ea typeface="Calibri"/>
              <a:cs typeface="Arial" panose="020B0604020202020204" pitchFamily="34" charset="0"/>
              <a:sym typeface="Calibri"/>
            </a:endParaRPr>
          </a:p>
        </p:txBody>
      </p:sp>
      <p:pic>
        <p:nvPicPr>
          <p:cNvPr id="24" name="Picture 23">
            <a:extLst>
              <a:ext uri="{FF2B5EF4-FFF2-40B4-BE49-F238E27FC236}">
                <a16:creationId xmlns:a16="http://schemas.microsoft.com/office/drawing/2014/main" id="{5A04ADEA-844F-86B3-53E2-624B723EB365}"/>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sp>
        <p:nvSpPr>
          <p:cNvPr id="9" name="TextBox 2">
            <a:extLst>
              <a:ext uri="{FF2B5EF4-FFF2-40B4-BE49-F238E27FC236}">
                <a16:creationId xmlns:a16="http://schemas.microsoft.com/office/drawing/2014/main" id="{33E8D5CC-0546-28FD-409F-C6DA1CB93C64}"/>
              </a:ext>
            </a:extLst>
          </p:cNvPr>
          <p:cNvSpPr txBox="1"/>
          <p:nvPr/>
        </p:nvSpPr>
        <p:spPr>
          <a:xfrm>
            <a:off x="484662" y="692130"/>
            <a:ext cx="13563600" cy="1354217"/>
          </a:xfrm>
          <a:prstGeom prst="rect">
            <a:avLst/>
          </a:prstGeom>
        </p:spPr>
        <p:txBody>
          <a:bodyPr wrap="square" lIns="0" tIns="0" rIns="0" bIns="0" rtlCol="0" anchor="t">
            <a:spAutoFit/>
          </a:bodyPr>
          <a:lstStyle/>
          <a:p>
            <a:r>
              <a:rPr lang="en-GB" sz="4400" spc="-87" dirty="0">
                <a:solidFill>
                  <a:srgbClr val="033C5B"/>
                </a:solidFill>
                <a:latin typeface="Arial" panose="020B0604020202020204" pitchFamily="34" charset="0"/>
                <a:cs typeface="Arial" panose="020B0604020202020204" pitchFamily="34" charset="0"/>
              </a:rPr>
              <a:t>Ενεργός μάθηση μέσω συνεργασίας: Μετατροπή της συνεργασίας σε καταλύτη για την ενεργό μάθηση</a:t>
            </a:r>
          </a:p>
        </p:txBody>
      </p:sp>
      <p:sp>
        <p:nvSpPr>
          <p:cNvPr id="10" name="AutoShape 4">
            <a:extLst>
              <a:ext uri="{FF2B5EF4-FFF2-40B4-BE49-F238E27FC236}">
                <a16:creationId xmlns:a16="http://schemas.microsoft.com/office/drawing/2014/main" id="{AF4F3A22-BD4B-9CC4-309F-69724752A52B}"/>
              </a:ext>
            </a:extLst>
          </p:cNvPr>
          <p:cNvSpPr/>
          <p:nvPr/>
        </p:nvSpPr>
        <p:spPr>
          <a:xfrm rot="-5400000">
            <a:off x="8470041" y="-9274818"/>
            <a:ext cx="1246758" cy="18291501"/>
          </a:xfrm>
          <a:prstGeom prst="rect">
            <a:avLst/>
          </a:prstGeom>
          <a:solidFill>
            <a:srgbClr val="FB8709"/>
          </a:solidFill>
        </p:spPr>
        <p:txBody>
          <a:bodyPr/>
          <a:lstStyle/>
          <a:p>
            <a:endParaRPr lang="en-IE">
              <a:latin typeface="Arial" panose="020B0604020202020204" pitchFamily="34" charset="0"/>
              <a:cs typeface="Arial" panose="020B0604020202020204" pitchFamily="34" charset="0"/>
            </a:endParaRPr>
          </a:p>
        </p:txBody>
      </p:sp>
      <p:pic>
        <p:nvPicPr>
          <p:cNvPr id="27" name="Picture 26" descr="A person and person working on a computer&#10;&#10;Description automatically generated">
            <a:extLst>
              <a:ext uri="{FF2B5EF4-FFF2-40B4-BE49-F238E27FC236}">
                <a16:creationId xmlns:a16="http://schemas.microsoft.com/office/drawing/2014/main" id="{A35D224C-9175-517A-0DCB-2B288A2CEA3A}"/>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645739" y="3454053"/>
            <a:ext cx="6612516" cy="4408895"/>
          </a:xfrm>
          <a:prstGeom prst="rect">
            <a:avLst/>
          </a:prstGeom>
          <a:ln>
            <a:noFill/>
          </a:ln>
          <a:effectLst>
            <a:outerShdw blurRad="292100" dist="139700" dir="2700000" algn="tl" rotWithShape="0">
              <a:srgbClr val="333333">
                <a:alpha val="65000"/>
              </a:srgbClr>
            </a:outerShdw>
          </a:effectLst>
        </p:spPr>
      </p:pic>
      <p:sp>
        <p:nvSpPr>
          <p:cNvPr id="2" name="Google Shape;128;p3">
            <a:extLst>
              <a:ext uri="{FF2B5EF4-FFF2-40B4-BE49-F238E27FC236}">
                <a16:creationId xmlns:a16="http://schemas.microsoft.com/office/drawing/2014/main" id="{B6450693-8871-CE81-80D2-A4F38C70205F}"/>
              </a:ext>
            </a:extLst>
          </p:cNvPr>
          <p:cNvSpPr txBox="1"/>
          <p:nvPr/>
        </p:nvSpPr>
        <p:spPr>
          <a:xfrm>
            <a:off x="5183697" y="8985030"/>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1255150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2945183" y="317945"/>
            <a:ext cx="13265244" cy="738664"/>
          </a:xfrm>
          <a:prstGeom prst="rect">
            <a:avLst/>
          </a:prstGeom>
        </p:spPr>
        <p:txBody>
          <a:bodyPr lIns="0" tIns="0" rIns="0" bIns="0" rtlCol="0" anchor="t">
            <a:spAutoFit/>
          </a:bodyPr>
          <a:lstStyle/>
          <a:p>
            <a:r>
              <a:rPr lang="en-GB" sz="4800" spc="-69" dirty="0">
                <a:solidFill>
                  <a:srgbClr val="033C5B"/>
                </a:solidFill>
                <a:latin typeface="Arial" panose="020B0604020202020204" pitchFamily="34" charset="0"/>
                <a:cs typeface="Arial" panose="020B0604020202020204" pitchFamily="34" charset="0"/>
              </a:rPr>
              <a:t>Δυναμική της ομαδικής εργασίας στην εκπαίδευση</a:t>
            </a:r>
            <a:endParaRPr lang="en-US" sz="4800" spc="-69" dirty="0">
              <a:solidFill>
                <a:srgbClr val="033C5B"/>
              </a:solidFill>
              <a:latin typeface="Arial" panose="020B0604020202020204" pitchFamily="34" charset="0"/>
              <a:cs typeface="Arial" panose="020B0604020202020204" pitchFamily="34" charset="0"/>
            </a:endParaRPr>
          </a:p>
        </p:txBody>
      </p:sp>
      <p:sp>
        <p:nvSpPr>
          <p:cNvPr id="3" name="AutoShape 3"/>
          <p:cNvSpPr/>
          <p:nvPr/>
        </p:nvSpPr>
        <p:spPr>
          <a:xfrm>
            <a:off x="-130877" y="-38241"/>
            <a:ext cx="2766824" cy="5218616"/>
          </a:xfrm>
          <a:prstGeom prst="rect">
            <a:avLst/>
          </a:prstGeom>
          <a:solidFill>
            <a:srgbClr val="FB8709"/>
          </a:solidFill>
        </p:spPr>
        <p:txBody>
          <a:bodyPr/>
          <a:lstStyle/>
          <a:p>
            <a:endParaRPr lang="en-IE">
              <a:latin typeface="Arial" panose="020B0604020202020204" pitchFamily="34" charset="0"/>
              <a:cs typeface="Arial" panose="020B0604020202020204" pitchFamily="34" charset="0"/>
            </a:endParaRPr>
          </a:p>
        </p:txBody>
      </p:sp>
      <p:sp>
        <p:nvSpPr>
          <p:cNvPr id="4" name="Freeform 4"/>
          <p:cNvSpPr/>
          <p:nvPr/>
        </p:nvSpPr>
        <p:spPr>
          <a:xfrm rot="5400000">
            <a:off x="0" y="2507553"/>
            <a:ext cx="2635947" cy="2635947"/>
          </a:xfrm>
          <a:custGeom>
            <a:avLst/>
            <a:gdLst/>
            <a:ahLst/>
            <a:cxnLst/>
            <a:rect l="l" t="t" r="r" b="b"/>
            <a:pathLst>
              <a:path w="2635947" h="2635947">
                <a:moveTo>
                  <a:pt x="0" y="0"/>
                </a:moveTo>
                <a:lnTo>
                  <a:pt x="2635947" y="0"/>
                </a:lnTo>
                <a:lnTo>
                  <a:pt x="2635947" y="2635947"/>
                </a:lnTo>
                <a:lnTo>
                  <a:pt x="0" y="26359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latin typeface="Arial" panose="020B0604020202020204" pitchFamily="34" charset="0"/>
              <a:cs typeface="Arial" panose="020B0604020202020204" pitchFamily="34" charset="0"/>
            </a:endParaRPr>
          </a:p>
        </p:txBody>
      </p:sp>
      <p:sp>
        <p:nvSpPr>
          <p:cNvPr id="5" name="AutoShape 5"/>
          <p:cNvSpPr/>
          <p:nvPr/>
        </p:nvSpPr>
        <p:spPr>
          <a:xfrm>
            <a:off x="-130877" y="5143500"/>
            <a:ext cx="2766824" cy="3665330"/>
          </a:xfrm>
          <a:prstGeom prst="rect">
            <a:avLst/>
          </a:prstGeom>
          <a:solidFill>
            <a:srgbClr val="053249"/>
          </a:solidFill>
        </p:spPr>
        <p:txBody>
          <a:bodyPr/>
          <a:lstStyle/>
          <a:p>
            <a:endParaRPr lang="en-IE">
              <a:latin typeface="Arial" panose="020B0604020202020204" pitchFamily="34" charset="0"/>
              <a:cs typeface="Arial" panose="020B0604020202020204" pitchFamily="34" charset="0"/>
            </a:endParaRPr>
          </a:p>
        </p:txBody>
      </p:sp>
      <p:sp>
        <p:nvSpPr>
          <p:cNvPr id="6" name="Freeform 6"/>
          <p:cNvSpPr/>
          <p:nvPr/>
        </p:nvSpPr>
        <p:spPr>
          <a:xfrm rot="5400000" flipH="1">
            <a:off x="0" y="5143500"/>
            <a:ext cx="2635947" cy="2635947"/>
          </a:xfrm>
          <a:custGeom>
            <a:avLst/>
            <a:gdLst/>
            <a:ahLst/>
            <a:cxnLst/>
            <a:rect l="l" t="t" r="r" b="b"/>
            <a:pathLst>
              <a:path w="2635947" h="2635947">
                <a:moveTo>
                  <a:pt x="2635947" y="0"/>
                </a:moveTo>
                <a:lnTo>
                  <a:pt x="0" y="0"/>
                </a:lnTo>
                <a:lnTo>
                  <a:pt x="0" y="2635947"/>
                </a:lnTo>
                <a:lnTo>
                  <a:pt x="2635947" y="2635947"/>
                </a:lnTo>
                <a:lnTo>
                  <a:pt x="263594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IE">
              <a:latin typeface="Arial" panose="020B0604020202020204" pitchFamily="34" charset="0"/>
              <a:cs typeface="Arial" panose="020B0604020202020204" pitchFamily="34" charset="0"/>
            </a:endParaRPr>
          </a:p>
        </p:txBody>
      </p:sp>
      <p:graphicFrame>
        <p:nvGraphicFramePr>
          <p:cNvPr id="17" name="Diagram 16">
            <a:extLst>
              <a:ext uri="{FF2B5EF4-FFF2-40B4-BE49-F238E27FC236}">
                <a16:creationId xmlns:a16="http://schemas.microsoft.com/office/drawing/2014/main" id="{AC18F1B7-D211-F927-EC60-7628C632CC8B}"/>
              </a:ext>
            </a:extLst>
          </p:cNvPr>
          <p:cNvGraphicFramePr/>
          <p:nvPr>
            <p:extLst>
              <p:ext uri="{D42A27DB-BD31-4B8C-83A1-F6EECF244321}">
                <p14:modId xmlns:p14="http://schemas.microsoft.com/office/powerpoint/2010/main" val="34053010"/>
              </p:ext>
            </p:extLst>
          </p:nvPr>
        </p:nvGraphicFramePr>
        <p:xfrm>
          <a:off x="3075690" y="1560663"/>
          <a:ext cx="14223097" cy="663258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1" name="AutoShape 11"/>
          <p:cNvSpPr/>
          <p:nvPr/>
        </p:nvSpPr>
        <p:spPr>
          <a:xfrm rot="5400000">
            <a:off x="9139238" y="173356"/>
            <a:ext cx="9525" cy="17270948"/>
          </a:xfrm>
          <a:prstGeom prst="rect">
            <a:avLst/>
          </a:prstGeom>
          <a:solidFill>
            <a:srgbClr val="FB8709"/>
          </a:solidFill>
        </p:spPr>
        <p:txBody>
          <a:bodyPr/>
          <a:lstStyle/>
          <a:p>
            <a:endParaRPr lang="en-IE">
              <a:latin typeface="Arial" panose="020B0604020202020204" pitchFamily="34" charset="0"/>
              <a:cs typeface="Arial" panose="020B0604020202020204" pitchFamily="34" charset="0"/>
            </a:endParaRPr>
          </a:p>
        </p:txBody>
      </p:sp>
      <p:sp>
        <p:nvSpPr>
          <p:cNvPr id="12" name="Google Shape;117;p3">
            <a:extLst>
              <a:ext uri="{FF2B5EF4-FFF2-40B4-BE49-F238E27FC236}">
                <a16:creationId xmlns:a16="http://schemas.microsoft.com/office/drawing/2014/main" id="{6BE39F1B-CF4D-F712-A0E0-495E02BC0339}"/>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11">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panose="020B0604020202020204" pitchFamily="34" charset="0"/>
              <a:ea typeface="Calibri"/>
              <a:cs typeface="Arial" panose="020B0604020202020204" pitchFamily="34" charset="0"/>
              <a:sym typeface="Calibri"/>
            </a:endParaRPr>
          </a:p>
        </p:txBody>
      </p:sp>
      <p:sp>
        <p:nvSpPr>
          <p:cNvPr id="14" name="Google Shape;118;p3">
            <a:extLst>
              <a:ext uri="{FF2B5EF4-FFF2-40B4-BE49-F238E27FC236}">
                <a16:creationId xmlns:a16="http://schemas.microsoft.com/office/drawing/2014/main" id="{E5DA2E4F-86A0-14C7-338D-B11ACE2077C6}"/>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12">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panose="020B0604020202020204" pitchFamily="34" charset="0"/>
              <a:ea typeface="Calibri"/>
              <a:cs typeface="Arial" panose="020B0604020202020204" pitchFamily="34" charset="0"/>
              <a:sym typeface="Calibri"/>
            </a:endParaRPr>
          </a:p>
        </p:txBody>
      </p:sp>
      <p:pic>
        <p:nvPicPr>
          <p:cNvPr id="16" name="Picture 15">
            <a:extLst>
              <a:ext uri="{FF2B5EF4-FFF2-40B4-BE49-F238E27FC236}">
                <a16:creationId xmlns:a16="http://schemas.microsoft.com/office/drawing/2014/main" id="{B78C5D8C-73E0-32F4-E101-EC4A36BC812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sp>
        <p:nvSpPr>
          <p:cNvPr id="7" name="Google Shape;128;p3">
            <a:extLst>
              <a:ext uri="{FF2B5EF4-FFF2-40B4-BE49-F238E27FC236}">
                <a16:creationId xmlns:a16="http://schemas.microsoft.com/office/drawing/2014/main" id="{DBF84C90-6826-CABF-1423-736B8171354E}"/>
              </a:ext>
            </a:extLst>
          </p:cNvPr>
          <p:cNvSpPr txBox="1"/>
          <p:nvPr/>
        </p:nvSpPr>
        <p:spPr>
          <a:xfrm>
            <a:off x="5183697" y="8985030"/>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a:extLst>
            <a:ext uri="{FF2B5EF4-FFF2-40B4-BE49-F238E27FC236}">
              <a16:creationId xmlns:a16="http://schemas.microsoft.com/office/drawing/2014/main" id="{5542F208-6538-DB7D-1FB1-0F870921F880}"/>
            </a:ext>
          </a:extLst>
        </p:cNvPr>
        <p:cNvGrpSpPr/>
        <p:nvPr/>
      </p:nvGrpSpPr>
      <p:grpSpPr>
        <a:xfrm>
          <a:off x="0" y="0"/>
          <a:ext cx="0" cy="0"/>
          <a:chOff x="0" y="0"/>
          <a:chExt cx="0" cy="0"/>
        </a:xfrm>
      </p:grpSpPr>
      <p:sp>
        <p:nvSpPr>
          <p:cNvPr id="3" name="AutoShape 3">
            <a:extLst>
              <a:ext uri="{FF2B5EF4-FFF2-40B4-BE49-F238E27FC236}">
                <a16:creationId xmlns:a16="http://schemas.microsoft.com/office/drawing/2014/main" id="{33A0A39D-08A0-D4CF-65F7-C3679D7CA964}"/>
              </a:ext>
            </a:extLst>
          </p:cNvPr>
          <p:cNvSpPr/>
          <p:nvPr/>
        </p:nvSpPr>
        <p:spPr>
          <a:xfrm>
            <a:off x="17044742" y="-150232"/>
            <a:ext cx="1246758" cy="8954299"/>
          </a:xfrm>
          <a:prstGeom prst="rect">
            <a:avLst/>
          </a:prstGeom>
          <a:solidFill>
            <a:srgbClr val="FB8709"/>
          </a:solidFill>
        </p:spPr>
        <p:txBody>
          <a:bodyPr/>
          <a:lstStyle/>
          <a:p>
            <a:endParaRPr lang="en-IE">
              <a:latin typeface="Arial" panose="020B0604020202020204" pitchFamily="34" charset="0"/>
              <a:cs typeface="Arial" panose="020B0604020202020204" pitchFamily="34" charset="0"/>
            </a:endParaRPr>
          </a:p>
        </p:txBody>
      </p:sp>
      <p:grpSp>
        <p:nvGrpSpPr>
          <p:cNvPr id="5" name="Group 5">
            <a:extLst>
              <a:ext uri="{FF2B5EF4-FFF2-40B4-BE49-F238E27FC236}">
                <a16:creationId xmlns:a16="http://schemas.microsoft.com/office/drawing/2014/main" id="{CCD4D1A6-4A00-8759-5427-A82DEDDB5B18}"/>
              </a:ext>
            </a:extLst>
          </p:cNvPr>
          <p:cNvGrpSpPr/>
          <p:nvPr/>
        </p:nvGrpSpPr>
        <p:grpSpPr>
          <a:xfrm rot="-10800000">
            <a:off x="13961765" y="-1849"/>
            <a:ext cx="4329736" cy="4322808"/>
            <a:chOff x="0" y="0"/>
            <a:chExt cx="6350000" cy="6339840"/>
          </a:xfrm>
        </p:grpSpPr>
        <p:sp>
          <p:nvSpPr>
            <p:cNvPr id="6" name="Freeform 6">
              <a:extLst>
                <a:ext uri="{FF2B5EF4-FFF2-40B4-BE49-F238E27FC236}">
                  <a16:creationId xmlns:a16="http://schemas.microsoft.com/office/drawing/2014/main" id="{560D961E-F9D0-2551-33E0-2E4F856D5700}"/>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IE">
                <a:latin typeface="Arial" panose="020B0604020202020204" pitchFamily="34" charset="0"/>
                <a:cs typeface="Arial" panose="020B0604020202020204" pitchFamily="34" charset="0"/>
              </a:endParaRPr>
            </a:p>
          </p:txBody>
        </p:sp>
      </p:grpSp>
      <p:sp>
        <p:nvSpPr>
          <p:cNvPr id="7" name="Freeform 7">
            <a:extLst>
              <a:ext uri="{FF2B5EF4-FFF2-40B4-BE49-F238E27FC236}">
                <a16:creationId xmlns:a16="http://schemas.microsoft.com/office/drawing/2014/main" id="{39DEA5F2-E7B2-3408-CCA9-C45B356BECDF}"/>
              </a:ext>
            </a:extLst>
          </p:cNvPr>
          <p:cNvSpPr/>
          <p:nvPr/>
        </p:nvSpPr>
        <p:spPr>
          <a:xfrm rot="-10800000" flipH="1">
            <a:off x="16406647" y="0"/>
            <a:ext cx="1884854" cy="1884854"/>
          </a:xfrm>
          <a:custGeom>
            <a:avLst/>
            <a:gdLst/>
            <a:ahLst/>
            <a:cxnLst/>
            <a:rect l="l" t="t" r="r" b="b"/>
            <a:pathLst>
              <a:path w="1884854" h="1884854">
                <a:moveTo>
                  <a:pt x="1884854" y="0"/>
                </a:moveTo>
                <a:lnTo>
                  <a:pt x="0" y="0"/>
                </a:lnTo>
                <a:lnTo>
                  <a:pt x="0" y="1884854"/>
                </a:lnTo>
                <a:lnTo>
                  <a:pt x="1884854" y="1884854"/>
                </a:lnTo>
                <a:lnTo>
                  <a:pt x="188485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latin typeface="Arial" panose="020B0604020202020204" pitchFamily="34" charset="0"/>
              <a:cs typeface="Arial" panose="020B0604020202020204" pitchFamily="34" charset="0"/>
            </a:endParaRPr>
          </a:p>
        </p:txBody>
      </p:sp>
      <p:sp>
        <p:nvSpPr>
          <p:cNvPr id="12" name="AutoShape 12">
            <a:extLst>
              <a:ext uri="{FF2B5EF4-FFF2-40B4-BE49-F238E27FC236}">
                <a16:creationId xmlns:a16="http://schemas.microsoft.com/office/drawing/2014/main" id="{1E531CF1-06FB-01D8-4302-99FAA880666E}"/>
              </a:ext>
            </a:extLst>
          </p:cNvPr>
          <p:cNvSpPr/>
          <p:nvPr/>
        </p:nvSpPr>
        <p:spPr>
          <a:xfrm rot="5400000">
            <a:off x="9139238" y="173356"/>
            <a:ext cx="9525" cy="17270948"/>
          </a:xfrm>
          <a:prstGeom prst="rect">
            <a:avLst/>
          </a:prstGeom>
          <a:solidFill>
            <a:srgbClr val="FB8709"/>
          </a:solidFill>
        </p:spPr>
        <p:txBody>
          <a:bodyPr/>
          <a:lstStyle/>
          <a:p>
            <a:endParaRPr lang="en-IE">
              <a:latin typeface="Arial" panose="020B0604020202020204" pitchFamily="34" charset="0"/>
              <a:cs typeface="Arial" panose="020B0604020202020204" pitchFamily="34" charset="0"/>
            </a:endParaRPr>
          </a:p>
        </p:txBody>
      </p:sp>
      <p:sp>
        <p:nvSpPr>
          <p:cNvPr id="18" name="Google Shape;117;p3">
            <a:extLst>
              <a:ext uri="{FF2B5EF4-FFF2-40B4-BE49-F238E27FC236}">
                <a16:creationId xmlns:a16="http://schemas.microsoft.com/office/drawing/2014/main" id="{394099A1-743E-2442-0438-9C1F3DE4D176}"/>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panose="020B0604020202020204" pitchFamily="34" charset="0"/>
              <a:ea typeface="Calibri"/>
              <a:cs typeface="Arial" panose="020B0604020202020204" pitchFamily="34" charset="0"/>
              <a:sym typeface="Calibri"/>
            </a:endParaRPr>
          </a:p>
        </p:txBody>
      </p:sp>
      <p:sp>
        <p:nvSpPr>
          <p:cNvPr id="19" name="Google Shape;118;p3">
            <a:extLst>
              <a:ext uri="{FF2B5EF4-FFF2-40B4-BE49-F238E27FC236}">
                <a16:creationId xmlns:a16="http://schemas.microsoft.com/office/drawing/2014/main" id="{F398300C-AA7E-2016-D229-121B932ADF3B}"/>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panose="020B0604020202020204" pitchFamily="34" charset="0"/>
              <a:ea typeface="Calibri"/>
              <a:cs typeface="Arial" panose="020B0604020202020204" pitchFamily="34" charset="0"/>
              <a:sym typeface="Calibri"/>
            </a:endParaRPr>
          </a:p>
        </p:txBody>
      </p:sp>
      <p:pic>
        <p:nvPicPr>
          <p:cNvPr id="24" name="Picture 23">
            <a:extLst>
              <a:ext uri="{FF2B5EF4-FFF2-40B4-BE49-F238E27FC236}">
                <a16:creationId xmlns:a16="http://schemas.microsoft.com/office/drawing/2014/main" id="{15C1C873-E9F8-D096-248C-F7C0EA7B52C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sp>
        <p:nvSpPr>
          <p:cNvPr id="9" name="TextBox 2">
            <a:extLst>
              <a:ext uri="{FF2B5EF4-FFF2-40B4-BE49-F238E27FC236}">
                <a16:creationId xmlns:a16="http://schemas.microsoft.com/office/drawing/2014/main" id="{1BDE647A-E1DE-C729-0AA0-08E6EAD4B051}"/>
              </a:ext>
            </a:extLst>
          </p:cNvPr>
          <p:cNvSpPr txBox="1"/>
          <p:nvPr/>
        </p:nvSpPr>
        <p:spPr>
          <a:xfrm>
            <a:off x="484662" y="692130"/>
            <a:ext cx="13563600" cy="1354217"/>
          </a:xfrm>
          <a:prstGeom prst="rect">
            <a:avLst/>
          </a:prstGeom>
        </p:spPr>
        <p:txBody>
          <a:bodyPr wrap="square" lIns="0" tIns="0" rIns="0" bIns="0" rtlCol="0" anchor="t">
            <a:spAutoFit/>
          </a:bodyPr>
          <a:lstStyle/>
          <a:p>
            <a:r>
              <a:rPr lang="en-GB" sz="4400" spc="-87" dirty="0">
                <a:solidFill>
                  <a:srgbClr val="033C5B"/>
                </a:solidFill>
                <a:latin typeface="Arial" panose="020B0604020202020204" pitchFamily="34" charset="0"/>
                <a:cs typeface="Arial" panose="020B0604020202020204" pitchFamily="34" charset="0"/>
              </a:rPr>
              <a:t>Παραδείγματα συνεργατικών δραστηριοτήτων σε τάξεις ΕΕΚ με περιστρεφόμενες τάξεις</a:t>
            </a:r>
          </a:p>
        </p:txBody>
      </p:sp>
      <p:sp>
        <p:nvSpPr>
          <p:cNvPr id="10" name="AutoShape 4">
            <a:extLst>
              <a:ext uri="{FF2B5EF4-FFF2-40B4-BE49-F238E27FC236}">
                <a16:creationId xmlns:a16="http://schemas.microsoft.com/office/drawing/2014/main" id="{C22159E5-52CF-AA1D-2E98-86E5A96F4EF9}"/>
              </a:ext>
            </a:extLst>
          </p:cNvPr>
          <p:cNvSpPr/>
          <p:nvPr/>
        </p:nvSpPr>
        <p:spPr>
          <a:xfrm rot="-5400000">
            <a:off x="8470041" y="-9274818"/>
            <a:ext cx="1246758" cy="18291501"/>
          </a:xfrm>
          <a:prstGeom prst="rect">
            <a:avLst/>
          </a:prstGeom>
          <a:solidFill>
            <a:srgbClr val="FB8709"/>
          </a:solidFill>
        </p:spPr>
        <p:txBody>
          <a:bodyPr/>
          <a:lstStyle/>
          <a:p>
            <a:endParaRPr lang="en-IE">
              <a:latin typeface="Arial" panose="020B0604020202020204" pitchFamily="34" charset="0"/>
              <a:cs typeface="Arial" panose="020B0604020202020204" pitchFamily="34" charset="0"/>
            </a:endParaRPr>
          </a:p>
        </p:txBody>
      </p:sp>
      <p:graphicFrame>
        <p:nvGraphicFramePr>
          <p:cNvPr id="4" name="Diagram 3">
            <a:extLst>
              <a:ext uri="{FF2B5EF4-FFF2-40B4-BE49-F238E27FC236}">
                <a16:creationId xmlns:a16="http://schemas.microsoft.com/office/drawing/2014/main" id="{028A117D-1AC0-CDF9-FF06-59ECCB5D01F5}"/>
              </a:ext>
            </a:extLst>
          </p:cNvPr>
          <p:cNvGraphicFramePr/>
          <p:nvPr>
            <p:extLst>
              <p:ext uri="{D42A27DB-BD31-4B8C-83A1-F6EECF244321}">
                <p14:modId xmlns:p14="http://schemas.microsoft.com/office/powerpoint/2010/main" val="3921421517"/>
              </p:ext>
            </p:extLst>
          </p:nvPr>
        </p:nvGraphicFramePr>
        <p:xfrm>
          <a:off x="812165" y="2141149"/>
          <a:ext cx="15398262" cy="624141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Google Shape;128;p3">
            <a:extLst>
              <a:ext uri="{FF2B5EF4-FFF2-40B4-BE49-F238E27FC236}">
                <a16:creationId xmlns:a16="http://schemas.microsoft.com/office/drawing/2014/main" id="{DFCEB3AA-4ACB-803B-9D4B-9B440D459DFB}"/>
              </a:ext>
            </a:extLst>
          </p:cNvPr>
          <p:cNvSpPr txBox="1"/>
          <p:nvPr/>
        </p:nvSpPr>
        <p:spPr>
          <a:xfrm>
            <a:off x="5183697" y="8985030"/>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2807202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a:extLst>
            <a:ext uri="{FF2B5EF4-FFF2-40B4-BE49-F238E27FC236}">
              <a16:creationId xmlns:a16="http://schemas.microsoft.com/office/drawing/2014/main" id="{63373544-3A95-D3B0-6783-CDB1CF5FADDB}"/>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839E955D-D1E2-D533-00F6-7ACC8E73450B}"/>
              </a:ext>
            </a:extLst>
          </p:cNvPr>
          <p:cNvSpPr/>
          <p:nvPr/>
        </p:nvSpPr>
        <p:spPr>
          <a:xfrm>
            <a:off x="17044742" y="-150232"/>
            <a:ext cx="1246758" cy="8963824"/>
          </a:xfrm>
          <a:prstGeom prst="rect">
            <a:avLst/>
          </a:prstGeom>
          <a:solidFill>
            <a:srgbClr val="FB8709"/>
          </a:solidFill>
        </p:spPr>
        <p:txBody>
          <a:bodyPr/>
          <a:lstStyle/>
          <a:p>
            <a:endParaRPr lang="en-IE">
              <a:latin typeface="Arial" panose="020B0604020202020204" pitchFamily="34" charset="0"/>
              <a:cs typeface="Arial" panose="020B0604020202020204" pitchFamily="34" charset="0"/>
            </a:endParaRPr>
          </a:p>
        </p:txBody>
      </p:sp>
      <p:grpSp>
        <p:nvGrpSpPr>
          <p:cNvPr id="3" name="Group 3">
            <a:extLst>
              <a:ext uri="{FF2B5EF4-FFF2-40B4-BE49-F238E27FC236}">
                <a16:creationId xmlns:a16="http://schemas.microsoft.com/office/drawing/2014/main" id="{E92A1515-8A18-FC70-3D59-81085A8FEFB9}"/>
              </a:ext>
            </a:extLst>
          </p:cNvPr>
          <p:cNvGrpSpPr/>
          <p:nvPr/>
        </p:nvGrpSpPr>
        <p:grpSpPr>
          <a:xfrm rot="-10800000">
            <a:off x="13961765" y="-1849"/>
            <a:ext cx="4329736" cy="4322808"/>
            <a:chOff x="0" y="0"/>
            <a:chExt cx="6350000" cy="6339840"/>
          </a:xfrm>
        </p:grpSpPr>
        <p:sp>
          <p:nvSpPr>
            <p:cNvPr id="4" name="Freeform 4">
              <a:extLst>
                <a:ext uri="{FF2B5EF4-FFF2-40B4-BE49-F238E27FC236}">
                  <a16:creationId xmlns:a16="http://schemas.microsoft.com/office/drawing/2014/main" id="{CC143E59-4FB2-FCBB-014A-6D8FF03F4863}"/>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IE">
                <a:latin typeface="Arial" panose="020B0604020202020204" pitchFamily="34" charset="0"/>
                <a:cs typeface="Arial" panose="020B0604020202020204" pitchFamily="34" charset="0"/>
              </a:endParaRPr>
            </a:p>
          </p:txBody>
        </p:sp>
      </p:grpSp>
      <p:grpSp>
        <p:nvGrpSpPr>
          <p:cNvPr id="9" name="Group 9">
            <a:extLst>
              <a:ext uri="{FF2B5EF4-FFF2-40B4-BE49-F238E27FC236}">
                <a16:creationId xmlns:a16="http://schemas.microsoft.com/office/drawing/2014/main" id="{5B39D8F3-ADE1-B7FF-C105-FC307250B93D}"/>
              </a:ext>
            </a:extLst>
          </p:cNvPr>
          <p:cNvGrpSpPr>
            <a:grpSpLocks noChangeAspect="1"/>
          </p:cNvGrpSpPr>
          <p:nvPr/>
        </p:nvGrpSpPr>
        <p:grpSpPr>
          <a:xfrm>
            <a:off x="16826047" y="607663"/>
            <a:ext cx="842075" cy="842075"/>
            <a:chOff x="0" y="0"/>
            <a:chExt cx="6350000" cy="6350000"/>
          </a:xfrm>
        </p:grpSpPr>
        <p:sp>
          <p:nvSpPr>
            <p:cNvPr id="10" name="Freeform 10">
              <a:extLst>
                <a:ext uri="{FF2B5EF4-FFF2-40B4-BE49-F238E27FC236}">
                  <a16:creationId xmlns:a16="http://schemas.microsoft.com/office/drawing/2014/main" id="{554FB3F0-891F-7C55-A915-F1C76C5A5FFC}"/>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IE">
                <a:latin typeface="Arial" panose="020B0604020202020204" pitchFamily="34" charset="0"/>
                <a:cs typeface="Arial" panose="020B0604020202020204" pitchFamily="34" charset="0"/>
              </a:endParaRPr>
            </a:p>
          </p:txBody>
        </p:sp>
      </p:grpSp>
      <p:sp>
        <p:nvSpPr>
          <p:cNvPr id="14" name="AutoShape 14">
            <a:extLst>
              <a:ext uri="{FF2B5EF4-FFF2-40B4-BE49-F238E27FC236}">
                <a16:creationId xmlns:a16="http://schemas.microsoft.com/office/drawing/2014/main" id="{147EA1DF-03CD-58EC-BCCF-F4F6BA9F0A98}"/>
              </a:ext>
            </a:extLst>
          </p:cNvPr>
          <p:cNvSpPr/>
          <p:nvPr/>
        </p:nvSpPr>
        <p:spPr>
          <a:xfrm rot="5400000">
            <a:off x="9139237" y="182881"/>
            <a:ext cx="9525" cy="17270948"/>
          </a:xfrm>
          <a:prstGeom prst="rect">
            <a:avLst/>
          </a:prstGeom>
          <a:solidFill>
            <a:srgbClr val="FB8709"/>
          </a:solidFill>
        </p:spPr>
        <p:txBody>
          <a:bodyPr/>
          <a:lstStyle/>
          <a:p>
            <a:endParaRPr lang="en-IE">
              <a:latin typeface="Arial" panose="020B0604020202020204" pitchFamily="34" charset="0"/>
              <a:cs typeface="Arial" panose="020B0604020202020204" pitchFamily="34" charset="0"/>
            </a:endParaRPr>
          </a:p>
        </p:txBody>
      </p:sp>
      <p:graphicFrame>
        <p:nvGraphicFramePr>
          <p:cNvPr id="18" name="Diagram 17">
            <a:extLst>
              <a:ext uri="{FF2B5EF4-FFF2-40B4-BE49-F238E27FC236}">
                <a16:creationId xmlns:a16="http://schemas.microsoft.com/office/drawing/2014/main" id="{86AEBAE4-82EB-2B20-7D64-DF9CBB17F29F}"/>
              </a:ext>
            </a:extLst>
          </p:cNvPr>
          <p:cNvGraphicFramePr/>
          <p:nvPr>
            <p:extLst>
              <p:ext uri="{D42A27DB-BD31-4B8C-83A1-F6EECF244321}">
                <p14:modId xmlns:p14="http://schemas.microsoft.com/office/powerpoint/2010/main" val="359409524"/>
              </p:ext>
            </p:extLst>
          </p:nvPr>
        </p:nvGraphicFramePr>
        <p:xfrm>
          <a:off x="-15922" y="1857920"/>
          <a:ext cx="17885688" cy="68941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F4ED2483-EDF1-1237-B631-B36763F094BA}"/>
              </a:ext>
            </a:extLst>
          </p:cNvPr>
          <p:cNvSpPr txBox="1"/>
          <p:nvPr/>
        </p:nvSpPr>
        <p:spPr>
          <a:xfrm>
            <a:off x="152400" y="42117"/>
            <a:ext cx="14405510" cy="1754326"/>
          </a:xfrm>
          <a:prstGeom prst="rect">
            <a:avLst/>
          </a:prstGeom>
          <a:noFill/>
        </p:spPr>
        <p:txBody>
          <a:bodyPr wrap="square">
            <a:spAutoFit/>
          </a:bodyPr>
          <a:lstStyle/>
          <a:p>
            <a:r>
              <a:rPr lang="en-GB" sz="3600" spc="-69" dirty="0">
                <a:solidFill>
                  <a:srgbClr val="033C5B"/>
                </a:solidFill>
                <a:latin typeface="Arial" panose="020B0604020202020204" pitchFamily="34" charset="0"/>
                <a:cs typeface="Arial" panose="020B0604020202020204" pitchFamily="34" charset="0"/>
              </a:rPr>
              <a:t>Κλιμάκωση της συνεργασίας σε όλα τα προγράμματα σπουδών: </a:t>
            </a:r>
            <a:r>
              <a:rPr lang="en-GB" sz="3600" b="1" dirty="0">
                <a:solidFill>
                  <a:srgbClr val="121212"/>
                </a:solidFill>
                <a:latin typeface="Arial" panose="020B0604020202020204" pitchFamily="34" charset="0"/>
                <a:cs typeface="Arial" panose="020B0604020202020204" pitchFamily="34" charset="0"/>
              </a:rPr>
              <a:t>Μάθηση σε συνεργασία: Διευρύνοντας το πεδίο εφαρμογής της συνεργατικής μάθησης</a:t>
            </a:r>
            <a:endParaRPr lang="en-US" sz="3600" b="1" dirty="0">
              <a:solidFill>
                <a:srgbClr val="121212"/>
              </a:solidFill>
              <a:latin typeface="Arial" panose="020B0604020202020204" pitchFamily="34" charset="0"/>
              <a:cs typeface="Arial" panose="020B0604020202020204" pitchFamily="34" charset="0"/>
            </a:endParaRPr>
          </a:p>
        </p:txBody>
      </p:sp>
      <p:sp>
        <p:nvSpPr>
          <p:cNvPr id="5" name="Google Shape;117;p3">
            <a:extLst>
              <a:ext uri="{FF2B5EF4-FFF2-40B4-BE49-F238E27FC236}">
                <a16:creationId xmlns:a16="http://schemas.microsoft.com/office/drawing/2014/main" id="{2C95A33C-F06A-B2BC-B4E4-FEB9AC97DAC7}"/>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panose="020B0604020202020204" pitchFamily="34" charset="0"/>
              <a:ea typeface="Calibri"/>
              <a:cs typeface="Arial" panose="020B0604020202020204" pitchFamily="34" charset="0"/>
              <a:sym typeface="Calibri"/>
            </a:endParaRPr>
          </a:p>
        </p:txBody>
      </p:sp>
      <p:sp>
        <p:nvSpPr>
          <p:cNvPr id="7" name="Google Shape;118;p3">
            <a:extLst>
              <a:ext uri="{FF2B5EF4-FFF2-40B4-BE49-F238E27FC236}">
                <a16:creationId xmlns:a16="http://schemas.microsoft.com/office/drawing/2014/main" id="{9E966857-9CA7-1855-9D06-F27B6F8648D2}"/>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8">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panose="020B0604020202020204" pitchFamily="34" charset="0"/>
              <a:ea typeface="Calibri"/>
              <a:cs typeface="Arial" panose="020B0604020202020204" pitchFamily="34" charset="0"/>
              <a:sym typeface="Calibri"/>
            </a:endParaRPr>
          </a:p>
        </p:txBody>
      </p:sp>
      <p:pic>
        <p:nvPicPr>
          <p:cNvPr id="17" name="Picture 16">
            <a:extLst>
              <a:ext uri="{FF2B5EF4-FFF2-40B4-BE49-F238E27FC236}">
                <a16:creationId xmlns:a16="http://schemas.microsoft.com/office/drawing/2014/main" id="{2067FC67-704C-D57F-FB4A-1BEABE755FA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sp>
        <p:nvSpPr>
          <p:cNvPr id="11" name="Google Shape;128;p3">
            <a:extLst>
              <a:ext uri="{FF2B5EF4-FFF2-40B4-BE49-F238E27FC236}">
                <a16:creationId xmlns:a16="http://schemas.microsoft.com/office/drawing/2014/main" id="{A98496E7-7D82-0D44-1EE9-FE5352807210}"/>
              </a:ext>
            </a:extLst>
          </p:cNvPr>
          <p:cNvSpPr txBox="1"/>
          <p:nvPr/>
        </p:nvSpPr>
        <p:spPr>
          <a:xfrm>
            <a:off x="5183697" y="8985030"/>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4193725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a:extLst>
            <a:ext uri="{FF2B5EF4-FFF2-40B4-BE49-F238E27FC236}">
              <a16:creationId xmlns:a16="http://schemas.microsoft.com/office/drawing/2014/main" id="{988C451B-2437-93D1-AE01-B2093A1CE200}"/>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4906B6E9-1305-7B66-F0FC-35E815F0CD16}"/>
              </a:ext>
            </a:extLst>
          </p:cNvPr>
          <p:cNvSpPr/>
          <p:nvPr/>
        </p:nvSpPr>
        <p:spPr>
          <a:xfrm>
            <a:off x="17044742" y="-150232"/>
            <a:ext cx="1246758" cy="8963824"/>
          </a:xfrm>
          <a:prstGeom prst="rect">
            <a:avLst/>
          </a:prstGeom>
          <a:solidFill>
            <a:srgbClr val="FB8709"/>
          </a:solidFill>
        </p:spPr>
        <p:txBody>
          <a:bodyPr/>
          <a:lstStyle/>
          <a:p>
            <a:endParaRPr lang="en-IE">
              <a:latin typeface="Arial" panose="020B0604020202020204" pitchFamily="34" charset="0"/>
              <a:cs typeface="Arial" panose="020B0604020202020204" pitchFamily="34" charset="0"/>
            </a:endParaRPr>
          </a:p>
        </p:txBody>
      </p:sp>
      <p:grpSp>
        <p:nvGrpSpPr>
          <p:cNvPr id="3" name="Group 3">
            <a:extLst>
              <a:ext uri="{FF2B5EF4-FFF2-40B4-BE49-F238E27FC236}">
                <a16:creationId xmlns:a16="http://schemas.microsoft.com/office/drawing/2014/main" id="{BE98C41D-C4C1-5505-C8BC-2F5C6979ABE4}"/>
              </a:ext>
            </a:extLst>
          </p:cNvPr>
          <p:cNvGrpSpPr/>
          <p:nvPr/>
        </p:nvGrpSpPr>
        <p:grpSpPr>
          <a:xfrm rot="-10800000">
            <a:off x="13961765" y="-1849"/>
            <a:ext cx="4329736" cy="4322808"/>
            <a:chOff x="0" y="0"/>
            <a:chExt cx="6350000" cy="6339840"/>
          </a:xfrm>
        </p:grpSpPr>
        <p:sp>
          <p:nvSpPr>
            <p:cNvPr id="4" name="Freeform 4">
              <a:extLst>
                <a:ext uri="{FF2B5EF4-FFF2-40B4-BE49-F238E27FC236}">
                  <a16:creationId xmlns:a16="http://schemas.microsoft.com/office/drawing/2014/main" id="{B2796443-BAE1-68F1-C172-719E6855DC6C}"/>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IE">
                <a:latin typeface="Arial" panose="020B0604020202020204" pitchFamily="34" charset="0"/>
                <a:cs typeface="Arial" panose="020B0604020202020204" pitchFamily="34" charset="0"/>
              </a:endParaRPr>
            </a:p>
          </p:txBody>
        </p:sp>
      </p:grpSp>
      <p:grpSp>
        <p:nvGrpSpPr>
          <p:cNvPr id="9" name="Group 9">
            <a:extLst>
              <a:ext uri="{FF2B5EF4-FFF2-40B4-BE49-F238E27FC236}">
                <a16:creationId xmlns:a16="http://schemas.microsoft.com/office/drawing/2014/main" id="{48BC1925-26C5-E0CA-B060-5ABD10A31875}"/>
              </a:ext>
            </a:extLst>
          </p:cNvPr>
          <p:cNvGrpSpPr>
            <a:grpSpLocks noChangeAspect="1"/>
          </p:cNvGrpSpPr>
          <p:nvPr/>
        </p:nvGrpSpPr>
        <p:grpSpPr>
          <a:xfrm>
            <a:off x="16826047" y="607663"/>
            <a:ext cx="842075" cy="842075"/>
            <a:chOff x="0" y="0"/>
            <a:chExt cx="6350000" cy="6350000"/>
          </a:xfrm>
        </p:grpSpPr>
        <p:sp>
          <p:nvSpPr>
            <p:cNvPr id="10" name="Freeform 10">
              <a:extLst>
                <a:ext uri="{FF2B5EF4-FFF2-40B4-BE49-F238E27FC236}">
                  <a16:creationId xmlns:a16="http://schemas.microsoft.com/office/drawing/2014/main" id="{43175361-B9EE-427D-2308-FA8D1B7F0E1C}"/>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IE">
                <a:latin typeface="Arial" panose="020B0604020202020204" pitchFamily="34" charset="0"/>
                <a:cs typeface="Arial" panose="020B0604020202020204" pitchFamily="34" charset="0"/>
              </a:endParaRPr>
            </a:p>
          </p:txBody>
        </p:sp>
      </p:grpSp>
      <p:sp>
        <p:nvSpPr>
          <p:cNvPr id="14" name="AutoShape 14">
            <a:extLst>
              <a:ext uri="{FF2B5EF4-FFF2-40B4-BE49-F238E27FC236}">
                <a16:creationId xmlns:a16="http://schemas.microsoft.com/office/drawing/2014/main" id="{6ADE1FAB-0F90-FB78-6D56-E9437195B6D2}"/>
              </a:ext>
            </a:extLst>
          </p:cNvPr>
          <p:cNvSpPr/>
          <p:nvPr/>
        </p:nvSpPr>
        <p:spPr>
          <a:xfrm rot="5400000">
            <a:off x="9139237" y="182881"/>
            <a:ext cx="9525" cy="17270948"/>
          </a:xfrm>
          <a:prstGeom prst="rect">
            <a:avLst/>
          </a:prstGeom>
          <a:solidFill>
            <a:srgbClr val="FB8709"/>
          </a:solidFill>
        </p:spPr>
        <p:txBody>
          <a:bodyPr/>
          <a:lstStyle/>
          <a:p>
            <a:endParaRPr lang="en-IE">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A266560-E09A-2B5A-B6C9-2E9300A945EB}"/>
              </a:ext>
            </a:extLst>
          </p:cNvPr>
          <p:cNvSpPr txBox="1"/>
          <p:nvPr/>
        </p:nvSpPr>
        <p:spPr>
          <a:xfrm>
            <a:off x="308050" y="261390"/>
            <a:ext cx="15776012" cy="2123658"/>
          </a:xfrm>
          <a:prstGeom prst="rect">
            <a:avLst/>
          </a:prstGeom>
          <a:noFill/>
        </p:spPr>
        <p:txBody>
          <a:bodyPr wrap="square">
            <a:spAutoFit/>
          </a:bodyPr>
          <a:lstStyle/>
          <a:p>
            <a:r>
              <a:rPr lang="en-GB" sz="4400" spc="-69" dirty="0">
                <a:solidFill>
                  <a:srgbClr val="033C5B"/>
                </a:solidFill>
                <a:latin typeface="Arial" panose="020B0604020202020204" pitchFamily="34" charset="0"/>
                <a:cs typeface="Arial" panose="020B0604020202020204" pitchFamily="34" charset="0"/>
              </a:rPr>
              <a:t>Κλιμάκωση της συνεργασίας σε όλα τα προγράμματα σπουδών: </a:t>
            </a:r>
            <a:r>
              <a:rPr lang="en-GB" sz="4400" b="1" dirty="0">
                <a:solidFill>
                  <a:srgbClr val="121212"/>
                </a:solidFill>
                <a:latin typeface="Arial" panose="020B0604020202020204" pitchFamily="34" charset="0"/>
                <a:cs typeface="Arial" panose="020B0604020202020204" pitchFamily="34" charset="0"/>
              </a:rPr>
              <a:t>Μάθηση σε συνεργασία: Διευρύνοντας το πεδίο εφαρμογής της συνεργατικής μάθησης</a:t>
            </a:r>
            <a:endParaRPr lang="en-US" sz="4400" b="1" dirty="0">
              <a:solidFill>
                <a:srgbClr val="121212"/>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CE44A98C-65D5-65F3-E5F0-3E25B540B591}"/>
              </a:ext>
            </a:extLst>
          </p:cNvPr>
          <p:cNvSpPr txBox="1"/>
          <p:nvPr/>
        </p:nvSpPr>
        <p:spPr>
          <a:xfrm>
            <a:off x="566352" y="2546670"/>
            <a:ext cx="8153400" cy="5632311"/>
          </a:xfrm>
          <a:prstGeom prst="rect">
            <a:avLst/>
          </a:prstGeom>
          <a:noFill/>
          <a:ln>
            <a:noFill/>
          </a:ln>
        </p:spPr>
        <p:txBody>
          <a:bodyPr wrap="square">
            <a:spAutoFit/>
          </a:bodyPr>
          <a:lstStyle/>
          <a:p>
            <a:pPr algn="just">
              <a:spcBef>
                <a:spcPts val="1200"/>
              </a:spcBef>
              <a:spcAft>
                <a:spcPts val="1200"/>
              </a:spcAft>
            </a:pPr>
            <a:r>
              <a:rPr lang="en-GB" sz="2000" dirty="0">
                <a:solidFill>
                  <a:srgbClr val="121212"/>
                </a:solidFill>
                <a:latin typeface="Arial" panose="020B0604020202020204" pitchFamily="34" charset="0"/>
                <a:cs typeface="Arial" panose="020B0604020202020204" pitchFamily="34" charset="0"/>
              </a:rPr>
              <a:t>Ως εκπαιδευτικοί, ο στόχος μας επεκτείνεται πέρα από τη διευκόλυνση της συνεργασίας εντός απομονωμένων μονάδων. Στόχος μας είναι να συνυφαίνουμε συνεργατικές δραστηριότητες σε όλο το πρόγραμμα σπουδών, καλλιεργώντας μια κουλτούρα ομαδικής εργασίας και επικοινωνίας που αναπτύσσεται αθροιστικά με την πάροδο του χρόνου. </a:t>
            </a:r>
          </a:p>
          <a:p>
            <a:pPr algn="just">
              <a:spcBef>
                <a:spcPts val="1200"/>
              </a:spcBef>
              <a:spcAft>
                <a:spcPts val="1200"/>
              </a:spcAft>
            </a:pPr>
            <a:r>
              <a:rPr lang="en-GB" sz="2000" dirty="0">
                <a:solidFill>
                  <a:srgbClr val="121212"/>
                </a:solidFill>
                <a:latin typeface="Arial" panose="020B0604020202020204" pitchFamily="34" charset="0"/>
                <a:cs typeface="Arial" panose="020B0604020202020204" pitchFamily="34" charset="0"/>
              </a:rPr>
              <a:t>Η κλιμάκωση των συνεργατικών δραστηριοτήτων σε όλο το πρόγραμμα σπουδών δεν έχει να κάνει μόνο με την αύξηση της ποσότητας των ομαδικών εργασιών, αλλά και με την εμβάθυνση της ποιότητας των συνεργατικών εμπειριών. Ενσωματώνοντας τη συνεργασία στον ιστό του προγράμματος σπουδών, οι εκπαιδευτικοί μπορούν να καλλιεργήσουν βασικές δεξιότητες που προετοιμάζουν τους μαθητές για την πολυπλοκότητα του σύγχρονου κόσμου, όπου η ομαδική εργασία και η επικοινωνία είναι το κλειδί της επιτυχίας. Αυτή η προσέγγιση μετατρέπει την τάξη σε ένα δυναμικό χώρο όπου η μάθηση είναι ενεργητική, κοινωνική και διασυνδεδεμένη μεταξύ των γνωστικών αντικειμένων.</a:t>
            </a:r>
          </a:p>
        </p:txBody>
      </p:sp>
      <p:sp>
        <p:nvSpPr>
          <p:cNvPr id="5" name="Google Shape;117;p3">
            <a:extLst>
              <a:ext uri="{FF2B5EF4-FFF2-40B4-BE49-F238E27FC236}">
                <a16:creationId xmlns:a16="http://schemas.microsoft.com/office/drawing/2014/main" id="{2C42BF39-E10A-F12B-30C5-E38C8A57C29C}"/>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2">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panose="020B0604020202020204" pitchFamily="34" charset="0"/>
              <a:ea typeface="Calibri"/>
              <a:cs typeface="Arial" panose="020B0604020202020204" pitchFamily="34" charset="0"/>
              <a:sym typeface="Calibri"/>
            </a:endParaRPr>
          </a:p>
        </p:txBody>
      </p:sp>
      <p:sp>
        <p:nvSpPr>
          <p:cNvPr id="7" name="Google Shape;118;p3">
            <a:extLst>
              <a:ext uri="{FF2B5EF4-FFF2-40B4-BE49-F238E27FC236}">
                <a16:creationId xmlns:a16="http://schemas.microsoft.com/office/drawing/2014/main" id="{AA99C337-BFC9-2063-D438-D18FE5AB25CA}"/>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panose="020B0604020202020204" pitchFamily="34" charset="0"/>
              <a:ea typeface="Calibri"/>
              <a:cs typeface="Arial" panose="020B0604020202020204" pitchFamily="34" charset="0"/>
              <a:sym typeface="Calibri"/>
            </a:endParaRPr>
          </a:p>
        </p:txBody>
      </p:sp>
      <p:pic>
        <p:nvPicPr>
          <p:cNvPr id="17" name="Picture 16">
            <a:extLst>
              <a:ext uri="{FF2B5EF4-FFF2-40B4-BE49-F238E27FC236}">
                <a16:creationId xmlns:a16="http://schemas.microsoft.com/office/drawing/2014/main" id="{77667DB8-7869-0EF3-2D7A-7350DF5CD7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pic>
        <p:nvPicPr>
          <p:cNvPr id="12" name="Picture 11" descr="A group of people looking at a machine&#10;&#10;Description automatically generated">
            <a:extLst>
              <a:ext uri="{FF2B5EF4-FFF2-40B4-BE49-F238E27FC236}">
                <a16:creationId xmlns:a16="http://schemas.microsoft.com/office/drawing/2014/main" id="{32CC5600-20CC-1954-9DCB-8742965A0A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54572" y="3151488"/>
            <a:ext cx="6800850" cy="4533900"/>
          </a:xfrm>
          <a:prstGeom prst="rect">
            <a:avLst/>
          </a:prstGeom>
          <a:ln>
            <a:noFill/>
          </a:ln>
          <a:effectLst>
            <a:outerShdw blurRad="292100" dist="139700" dir="2700000" algn="tl" rotWithShape="0">
              <a:srgbClr val="333333">
                <a:alpha val="65000"/>
              </a:srgbClr>
            </a:outerShdw>
          </a:effectLst>
        </p:spPr>
      </p:pic>
      <p:sp>
        <p:nvSpPr>
          <p:cNvPr id="11" name="Google Shape;128;p3">
            <a:extLst>
              <a:ext uri="{FF2B5EF4-FFF2-40B4-BE49-F238E27FC236}">
                <a16:creationId xmlns:a16="http://schemas.microsoft.com/office/drawing/2014/main" id="{C3FD644B-EE81-CBB5-7F3F-8973E00363F5}"/>
              </a:ext>
            </a:extLst>
          </p:cNvPr>
          <p:cNvSpPr txBox="1"/>
          <p:nvPr/>
        </p:nvSpPr>
        <p:spPr>
          <a:xfrm>
            <a:off x="5183697" y="8985030"/>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11872598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a:extLst>
            <a:ext uri="{FF2B5EF4-FFF2-40B4-BE49-F238E27FC236}">
              <a16:creationId xmlns:a16="http://schemas.microsoft.com/office/drawing/2014/main" id="{D78F8B6E-0850-91B4-C74C-3283ECF80E1E}"/>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619BDBDC-0373-EBF0-A891-DE04A541E0A5}"/>
              </a:ext>
            </a:extLst>
          </p:cNvPr>
          <p:cNvSpPr txBox="1"/>
          <p:nvPr/>
        </p:nvSpPr>
        <p:spPr>
          <a:xfrm>
            <a:off x="2890312" y="294921"/>
            <a:ext cx="15092888" cy="553998"/>
          </a:xfrm>
          <a:prstGeom prst="rect">
            <a:avLst/>
          </a:prstGeom>
        </p:spPr>
        <p:txBody>
          <a:bodyPr wrap="square" lIns="0" tIns="0" rIns="0" bIns="0" rtlCol="0" anchor="t">
            <a:spAutoFit/>
          </a:bodyPr>
          <a:lstStyle/>
          <a:p>
            <a:r>
              <a:rPr lang="en-GB" sz="3600" spc="-69" dirty="0">
                <a:solidFill>
                  <a:srgbClr val="033C5B"/>
                </a:solidFill>
                <a:latin typeface="Arial" panose="020B0604020202020204" pitchFamily="34" charset="0"/>
                <a:cs typeface="Arial" panose="020B0604020202020204" pitchFamily="34" charset="0"/>
              </a:rPr>
              <a:t>Σενάριο περίπτωσης: </a:t>
            </a:r>
            <a:r>
              <a:rPr lang="en-GB" sz="3600" b="1" dirty="0">
                <a:solidFill>
                  <a:srgbClr val="121212"/>
                </a:solidFill>
                <a:latin typeface="Arial" panose="020B0604020202020204" pitchFamily="34" charset="0"/>
                <a:cs typeface="Arial" panose="020B0604020202020204" pitchFamily="34" charset="0"/>
              </a:rPr>
              <a:t>Τεχνολογίας Αυτοκινήτων</a:t>
            </a:r>
            <a:endParaRPr lang="en-US" sz="3600" spc="-69" dirty="0">
              <a:solidFill>
                <a:srgbClr val="033C5B"/>
              </a:solidFill>
              <a:latin typeface="Arial" panose="020B0604020202020204" pitchFamily="34" charset="0"/>
              <a:cs typeface="Arial" panose="020B0604020202020204" pitchFamily="34" charset="0"/>
            </a:endParaRPr>
          </a:p>
        </p:txBody>
      </p:sp>
      <p:sp>
        <p:nvSpPr>
          <p:cNvPr id="3" name="AutoShape 3">
            <a:extLst>
              <a:ext uri="{FF2B5EF4-FFF2-40B4-BE49-F238E27FC236}">
                <a16:creationId xmlns:a16="http://schemas.microsoft.com/office/drawing/2014/main" id="{51CA70F5-2E15-2EDD-708E-3141636C8FC6}"/>
              </a:ext>
            </a:extLst>
          </p:cNvPr>
          <p:cNvSpPr/>
          <p:nvPr/>
        </p:nvSpPr>
        <p:spPr>
          <a:xfrm>
            <a:off x="-130877" y="-38241"/>
            <a:ext cx="2766824" cy="5218616"/>
          </a:xfrm>
          <a:prstGeom prst="rect">
            <a:avLst/>
          </a:prstGeom>
          <a:solidFill>
            <a:srgbClr val="FB8709"/>
          </a:solidFill>
        </p:spPr>
        <p:txBody>
          <a:bodyPr/>
          <a:lstStyle/>
          <a:p>
            <a:endParaRPr lang="en-IE">
              <a:latin typeface="Arial" panose="020B0604020202020204" pitchFamily="34" charset="0"/>
              <a:cs typeface="Arial" panose="020B0604020202020204" pitchFamily="34" charset="0"/>
            </a:endParaRPr>
          </a:p>
        </p:txBody>
      </p:sp>
      <p:sp>
        <p:nvSpPr>
          <p:cNvPr id="4" name="Freeform 4">
            <a:extLst>
              <a:ext uri="{FF2B5EF4-FFF2-40B4-BE49-F238E27FC236}">
                <a16:creationId xmlns:a16="http://schemas.microsoft.com/office/drawing/2014/main" id="{4834E154-266C-9577-76E8-6B32EB448E24}"/>
              </a:ext>
            </a:extLst>
          </p:cNvPr>
          <p:cNvSpPr/>
          <p:nvPr/>
        </p:nvSpPr>
        <p:spPr>
          <a:xfrm rot="5400000">
            <a:off x="0" y="2507553"/>
            <a:ext cx="2635947" cy="2635947"/>
          </a:xfrm>
          <a:custGeom>
            <a:avLst/>
            <a:gdLst/>
            <a:ahLst/>
            <a:cxnLst/>
            <a:rect l="l" t="t" r="r" b="b"/>
            <a:pathLst>
              <a:path w="2635947" h="2635947">
                <a:moveTo>
                  <a:pt x="0" y="0"/>
                </a:moveTo>
                <a:lnTo>
                  <a:pt x="2635947" y="0"/>
                </a:lnTo>
                <a:lnTo>
                  <a:pt x="2635947" y="2635947"/>
                </a:lnTo>
                <a:lnTo>
                  <a:pt x="0" y="26359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latin typeface="Arial" panose="020B0604020202020204" pitchFamily="34" charset="0"/>
              <a:cs typeface="Arial" panose="020B0604020202020204" pitchFamily="34" charset="0"/>
            </a:endParaRPr>
          </a:p>
        </p:txBody>
      </p:sp>
      <p:sp>
        <p:nvSpPr>
          <p:cNvPr id="5" name="AutoShape 5">
            <a:extLst>
              <a:ext uri="{FF2B5EF4-FFF2-40B4-BE49-F238E27FC236}">
                <a16:creationId xmlns:a16="http://schemas.microsoft.com/office/drawing/2014/main" id="{E3BC57F5-000D-EA8D-1031-163B9AD00D71}"/>
              </a:ext>
            </a:extLst>
          </p:cNvPr>
          <p:cNvSpPr/>
          <p:nvPr/>
        </p:nvSpPr>
        <p:spPr>
          <a:xfrm>
            <a:off x="-130877" y="5143500"/>
            <a:ext cx="2766824" cy="3665330"/>
          </a:xfrm>
          <a:prstGeom prst="rect">
            <a:avLst/>
          </a:prstGeom>
          <a:solidFill>
            <a:srgbClr val="053249"/>
          </a:solidFill>
        </p:spPr>
        <p:txBody>
          <a:bodyPr/>
          <a:lstStyle/>
          <a:p>
            <a:endParaRPr lang="en-IE">
              <a:latin typeface="Arial" panose="020B0604020202020204" pitchFamily="34" charset="0"/>
              <a:cs typeface="Arial" panose="020B0604020202020204" pitchFamily="34" charset="0"/>
            </a:endParaRPr>
          </a:p>
        </p:txBody>
      </p:sp>
      <p:sp>
        <p:nvSpPr>
          <p:cNvPr id="6" name="Freeform 6">
            <a:extLst>
              <a:ext uri="{FF2B5EF4-FFF2-40B4-BE49-F238E27FC236}">
                <a16:creationId xmlns:a16="http://schemas.microsoft.com/office/drawing/2014/main" id="{FFAD04D3-D0C4-696E-E7A6-7B9B86DA9894}"/>
              </a:ext>
            </a:extLst>
          </p:cNvPr>
          <p:cNvSpPr/>
          <p:nvPr/>
        </p:nvSpPr>
        <p:spPr>
          <a:xfrm rot="5400000" flipH="1">
            <a:off x="0" y="5143500"/>
            <a:ext cx="2635947" cy="2635947"/>
          </a:xfrm>
          <a:custGeom>
            <a:avLst/>
            <a:gdLst/>
            <a:ahLst/>
            <a:cxnLst/>
            <a:rect l="l" t="t" r="r" b="b"/>
            <a:pathLst>
              <a:path w="2635947" h="2635947">
                <a:moveTo>
                  <a:pt x="2635947" y="0"/>
                </a:moveTo>
                <a:lnTo>
                  <a:pt x="0" y="0"/>
                </a:lnTo>
                <a:lnTo>
                  <a:pt x="0" y="2635947"/>
                </a:lnTo>
                <a:lnTo>
                  <a:pt x="2635947" y="2635947"/>
                </a:lnTo>
                <a:lnTo>
                  <a:pt x="263594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IE">
              <a:latin typeface="Arial" panose="020B0604020202020204" pitchFamily="34" charset="0"/>
              <a:cs typeface="Arial" panose="020B0604020202020204" pitchFamily="34" charset="0"/>
            </a:endParaRPr>
          </a:p>
        </p:txBody>
      </p:sp>
      <p:sp>
        <p:nvSpPr>
          <p:cNvPr id="7" name="TextBox 7">
            <a:extLst>
              <a:ext uri="{FF2B5EF4-FFF2-40B4-BE49-F238E27FC236}">
                <a16:creationId xmlns:a16="http://schemas.microsoft.com/office/drawing/2014/main" id="{EFF5934D-9DFD-081F-220B-24121CEF80D8}"/>
              </a:ext>
            </a:extLst>
          </p:cNvPr>
          <p:cNvSpPr txBox="1"/>
          <p:nvPr/>
        </p:nvSpPr>
        <p:spPr>
          <a:xfrm>
            <a:off x="3081011" y="1308073"/>
            <a:ext cx="14867553" cy="6509474"/>
          </a:xfrm>
          <a:prstGeom prst="rect">
            <a:avLst/>
          </a:prstGeom>
        </p:spPr>
        <p:txBody>
          <a:bodyPr wrap="square" lIns="0" tIns="0" rIns="0" bIns="0" rtlCol="0" anchor="t">
            <a:spAutoFit/>
          </a:bodyPr>
          <a:lstStyle/>
          <a:p>
            <a:pPr>
              <a:spcBef>
                <a:spcPts val="600"/>
              </a:spcBef>
              <a:spcAft>
                <a:spcPts val="600"/>
              </a:spcAft>
            </a:pPr>
            <a:r>
              <a:rPr lang="en-GB" sz="1400" b="1" dirty="0">
                <a:solidFill>
                  <a:srgbClr val="121212"/>
                </a:solidFill>
                <a:latin typeface="Arial" panose="020B0604020202020204" pitchFamily="34" charset="0"/>
                <a:cs typeface="Arial" panose="020B0604020202020204" pitchFamily="34" charset="0"/>
              </a:rPr>
              <a:t>Ιστορικό: </a:t>
            </a:r>
            <a:r>
              <a:rPr lang="en-GB" sz="1400" dirty="0">
                <a:solidFill>
                  <a:srgbClr val="121212"/>
                </a:solidFill>
                <a:latin typeface="Arial" panose="020B0604020202020204" pitchFamily="34" charset="0"/>
                <a:cs typeface="Arial" panose="020B0604020202020204" pitchFamily="34" charset="0"/>
              </a:rPr>
              <a:t>Garcia διδάσκει ένα μάθημα Τεχνολογίας Αυτοκινήτων που έχει σχεδιαστεί για να προετοιμάσει τους μαθητές για καριέρα στην επισκευή και διάγνωση αυτοκινήτων. Παρατήρησε ένα κενό στην ικανότητα των μαθητών της να εφαρμόζουν συνεργατικές δεξιότητες σε πρακτικές, εργαστηριακές δραστηριότητες.</a:t>
            </a:r>
          </a:p>
          <a:p>
            <a:pPr>
              <a:spcBef>
                <a:spcPts val="600"/>
              </a:spcBef>
              <a:spcAft>
                <a:spcPts val="600"/>
              </a:spcAft>
            </a:pPr>
            <a:r>
              <a:rPr lang="en-GB" sz="1400" b="1" dirty="0">
                <a:solidFill>
                  <a:srgbClr val="121212"/>
                </a:solidFill>
                <a:latin typeface="Arial" panose="020B0604020202020204" pitchFamily="34" charset="0"/>
                <a:cs typeface="Arial" panose="020B0604020202020204" pitchFamily="34" charset="0"/>
              </a:rPr>
              <a:t>Η πρόκληση: </a:t>
            </a:r>
            <a:r>
              <a:rPr lang="en-GB" sz="1400" dirty="0">
                <a:solidFill>
                  <a:srgbClr val="121212"/>
                </a:solidFill>
                <a:latin typeface="Arial" panose="020B0604020202020204" pitchFamily="34" charset="0"/>
                <a:cs typeface="Arial" panose="020B0604020202020204" pitchFamily="34" charset="0"/>
              </a:rPr>
              <a:t>Ενσωμάτωση αποτελεσματικών και χωρίς αποκλεισμούς συνεργατικών πρακτικών σε ένα περιβάλλον ανεστραμμένης τάξης, ενίσχυση της εφαρμογής τεχνικών δεξιοτήτων μέσω της ομαδικής εργασίας και αξιοποίηση ψηφιακών εργαλείων για ενεργή μάθηση. </a:t>
            </a:r>
          </a:p>
          <a:p>
            <a:pPr>
              <a:spcBef>
                <a:spcPts val="600"/>
              </a:spcBef>
              <a:spcAft>
                <a:spcPts val="600"/>
              </a:spcAft>
            </a:pPr>
            <a:r>
              <a:rPr lang="en-GB" sz="1400" b="1" dirty="0">
                <a:solidFill>
                  <a:srgbClr val="121212"/>
                </a:solidFill>
                <a:latin typeface="Arial" panose="020B0604020202020204" pitchFamily="34" charset="0"/>
                <a:cs typeface="Arial" panose="020B0604020202020204" pitchFamily="34" charset="0"/>
              </a:rPr>
              <a:t> Εφαρμοσμένες στρατηγικές:</a:t>
            </a:r>
          </a:p>
          <a:p>
            <a:pPr lvl="1"/>
            <a:r>
              <a:rPr lang="en-GB" sz="1400" b="1" dirty="0">
                <a:solidFill>
                  <a:srgbClr val="121212"/>
                </a:solidFill>
                <a:latin typeface="Arial" panose="020B0604020202020204" pitchFamily="34" charset="0"/>
                <a:cs typeface="Arial" panose="020B0604020202020204" pitchFamily="34" charset="0"/>
              </a:rPr>
              <a:t>Συνεργατικοί σταθμοί εργαστηρίου: </a:t>
            </a:r>
            <a:r>
              <a:rPr lang="en-GB" sz="1400" dirty="0">
                <a:solidFill>
                  <a:srgbClr val="121212"/>
                </a:solidFill>
                <a:latin typeface="Arial" panose="020B0604020202020204" pitchFamily="34" charset="0"/>
                <a:cs typeface="Arial" panose="020B0604020202020204" pitchFamily="34" charset="0"/>
              </a:rPr>
              <a:t>Garcia δημιούργησε συνεργατικούς σταθμούς στο εργαστήριο, όπου οι μαθητές έπρεπε να διαγνώσουν και να επιδιορθώσουν προβλήματα οχημάτων σε μικρές ομάδες, προσομοιώνοντας σενάρια του πραγματικού κόσμου.</a:t>
            </a:r>
          </a:p>
          <a:p>
            <a:pPr lvl="1"/>
            <a:r>
              <a:rPr lang="en-GB" sz="1400" b="1" dirty="0">
                <a:solidFill>
                  <a:srgbClr val="121212"/>
                </a:solidFill>
                <a:latin typeface="Arial" panose="020B0604020202020204" pitchFamily="34" charset="0"/>
                <a:cs typeface="Arial" panose="020B0604020202020204" pitchFamily="34" charset="0"/>
              </a:rPr>
              <a:t>Πλατφόρμες ψηφιακής τεκμηρίωσης: </a:t>
            </a:r>
            <a:r>
              <a:rPr lang="en-GB" sz="1400" dirty="0">
                <a:solidFill>
                  <a:srgbClr val="121212"/>
                </a:solidFill>
                <a:latin typeface="Arial" panose="020B0604020202020204" pitchFamily="34" charset="0"/>
                <a:cs typeface="Arial" panose="020B0604020202020204" pitchFamily="34" charset="0"/>
              </a:rPr>
              <a:t>Οι ομάδες χρησιμοποίησαν ψηφιακές πλατφόρμες όπως το Trello για να τεκμηριώνουν τη διαγνωστική τους διαδικασία, να αναθέτουν καθήκοντα και να παρακολουθούν την πρόοδο, ενισχύοντας τις οργανωτικές και επικοινωνιακές δεξιότητες.</a:t>
            </a:r>
          </a:p>
          <a:p>
            <a:pPr lvl="1"/>
            <a:r>
              <a:rPr lang="en-GB" sz="1400" b="1" dirty="0">
                <a:solidFill>
                  <a:srgbClr val="121212"/>
                </a:solidFill>
                <a:latin typeface="Arial" panose="020B0604020202020204" pitchFamily="34" charset="0"/>
                <a:cs typeface="Arial" panose="020B0604020202020204" pitchFamily="34" charset="0"/>
              </a:rPr>
              <a:t>Διευκόλυνση της ανατροφοδότησης από ομότιμους: </a:t>
            </a:r>
            <a:r>
              <a:rPr lang="en-GB" sz="1400" dirty="0">
                <a:solidFill>
                  <a:srgbClr val="121212"/>
                </a:solidFill>
                <a:latin typeface="Arial" panose="020B0604020202020204" pitchFamily="34" charset="0"/>
                <a:cs typeface="Arial" panose="020B0604020202020204" pitchFamily="34" charset="0"/>
              </a:rPr>
              <a:t>Μετά την ολοκλήρωση των εργασιών επισκευής, οι ομάδες παρουσίασαν τις λύσεις τους και έλαβαν δομημένη ανατροφοδότηση από τους συναδέλφους τους μέσω ενός ψηφιακού συστήματος ανατροφοδότησης, ενθαρρύνοντας την κριτική σκέψη και τον προβληματισμό.</a:t>
            </a:r>
          </a:p>
          <a:p>
            <a:pPr lvl="1"/>
            <a:r>
              <a:rPr lang="en-GB" sz="1400" b="1" dirty="0">
                <a:solidFill>
                  <a:srgbClr val="121212"/>
                </a:solidFill>
                <a:latin typeface="Arial" panose="020B0604020202020204" pitchFamily="34" charset="0"/>
                <a:cs typeface="Arial" panose="020B0604020202020204" pitchFamily="34" charset="0"/>
              </a:rPr>
              <a:t>Διαδικτυακά σεμινάρια εμπειρογνωμόνων του κλάδου: </a:t>
            </a:r>
            <a:r>
              <a:rPr lang="en-GB" sz="1400" dirty="0">
                <a:solidFill>
                  <a:srgbClr val="121212"/>
                </a:solidFill>
                <a:latin typeface="Arial" panose="020B0604020202020204" pitchFamily="34" charset="0"/>
                <a:cs typeface="Arial" panose="020B0604020202020204" pitchFamily="34" charset="0"/>
              </a:rPr>
              <a:t>Garcia κανόνισε για τους εμπειρογνώμονες της βιομηχανίας να φιλοξενήσουν διαδικτυακά σεμινάρια σχετικά με σύνθετες τεχνολογίες αυτοκινήτων, ακολουθούμενα από ομαδικές εργασίες όπου οι μαθητές εφάρμοσαν αυτά που έμαθαν..</a:t>
            </a:r>
          </a:p>
          <a:p>
            <a:pPr>
              <a:spcBef>
                <a:spcPts val="600"/>
              </a:spcBef>
              <a:spcAft>
                <a:spcPts val="600"/>
              </a:spcAft>
            </a:pPr>
            <a:r>
              <a:rPr lang="en-GB" sz="1400" b="1" dirty="0">
                <a:solidFill>
                  <a:srgbClr val="121212"/>
                </a:solidFill>
                <a:latin typeface="Arial" panose="020B0604020202020204" pitchFamily="34" charset="0"/>
                <a:cs typeface="Arial" panose="020B0604020202020204" pitchFamily="34" charset="0"/>
              </a:rPr>
              <a:t>Αποτελέσματα:</a:t>
            </a:r>
          </a:p>
          <a:p>
            <a:pPr lvl="1"/>
            <a:r>
              <a:rPr lang="en-GB" sz="1400" b="1" dirty="0">
                <a:solidFill>
                  <a:srgbClr val="121212"/>
                </a:solidFill>
                <a:latin typeface="Arial" panose="020B0604020202020204" pitchFamily="34" charset="0"/>
                <a:cs typeface="Arial" panose="020B0604020202020204" pitchFamily="34" charset="0"/>
              </a:rPr>
              <a:t>Ενισχυμένες πρακτικές δεξιότητες: </a:t>
            </a:r>
            <a:r>
              <a:rPr lang="en-GB" sz="1400" dirty="0">
                <a:solidFill>
                  <a:srgbClr val="121212"/>
                </a:solidFill>
                <a:latin typeface="Arial" panose="020B0604020202020204" pitchFamily="34" charset="0"/>
                <a:cs typeface="Arial" panose="020B0604020202020204" pitchFamily="34" charset="0"/>
              </a:rPr>
              <a:t>Οι μαθητές επέδειξαν βελτιωμένες τεχνικές δεξιότητες και βαθύτερη κατανόηση της τεχνολογίας αυτοκινήτων μέσω της πρακτικής, συνεργατικής επίλυσης προβλημάτων.</a:t>
            </a:r>
          </a:p>
          <a:p>
            <a:pPr lvl="1"/>
            <a:r>
              <a:rPr lang="en-GB" sz="1400" b="1" dirty="0">
                <a:solidFill>
                  <a:srgbClr val="121212"/>
                </a:solidFill>
                <a:latin typeface="Arial" panose="020B0604020202020204" pitchFamily="34" charset="0"/>
                <a:cs typeface="Arial" panose="020B0604020202020204" pitchFamily="34" charset="0"/>
              </a:rPr>
              <a:t>Ενισχυμένη δυναμική της ομάδας: </a:t>
            </a:r>
            <a:r>
              <a:rPr lang="en-GB" sz="1400" dirty="0">
                <a:solidFill>
                  <a:srgbClr val="121212"/>
                </a:solidFill>
                <a:latin typeface="Arial" panose="020B0604020202020204" pitchFamily="34" charset="0"/>
                <a:cs typeface="Arial" panose="020B0604020202020204" pitchFamily="34" charset="0"/>
              </a:rPr>
              <a:t>Οι μαθητές συμμετείχαν ενεργά στους ρόλους τους και επικοινωνούσαν αποτελεσματικά μέσα στις ομάδες τους.</a:t>
            </a:r>
          </a:p>
          <a:p>
            <a:pPr lvl="1"/>
            <a:r>
              <a:rPr lang="en-GB" sz="1400" b="1" dirty="0">
                <a:solidFill>
                  <a:srgbClr val="121212"/>
                </a:solidFill>
                <a:latin typeface="Arial" panose="020B0604020202020204" pitchFamily="34" charset="0"/>
                <a:cs typeface="Arial" panose="020B0604020202020204" pitchFamily="34" charset="0"/>
              </a:rPr>
              <a:t>Μάθηση σχετική με τη βιομηχανία: </a:t>
            </a:r>
            <a:r>
              <a:rPr lang="en-GB" sz="1400" dirty="0">
                <a:solidFill>
                  <a:srgbClr val="121212"/>
                </a:solidFill>
                <a:latin typeface="Arial" panose="020B0604020202020204" pitchFamily="34" charset="0"/>
                <a:cs typeface="Arial" panose="020B0604020202020204" pitchFamily="34" charset="0"/>
              </a:rPr>
              <a:t>Η ανατροφοδότηση από τους φοιτητές υπογράμμισε την αξία της ενσωμάτωσης της εμπειρογνωμοσύνης του κλάδου στη μάθησή τους, καθιστώντας την εκπαίδευσή τους πιο συναφή και ελκυστική.</a:t>
            </a:r>
          </a:p>
          <a:p>
            <a:pPr lvl="1"/>
            <a:r>
              <a:rPr lang="en-GB" sz="1400" b="1" dirty="0">
                <a:solidFill>
                  <a:srgbClr val="121212"/>
                </a:solidFill>
                <a:latin typeface="Arial" panose="020B0604020202020204" pitchFamily="34" charset="0"/>
                <a:cs typeface="Arial" panose="020B0604020202020204" pitchFamily="34" charset="0"/>
              </a:rPr>
              <a:t>Επαγγελματική ετοιμότητα</a:t>
            </a:r>
            <a:r>
              <a:rPr lang="en-GB" sz="1400" dirty="0">
                <a:solidFill>
                  <a:srgbClr val="121212"/>
                </a:solidFill>
                <a:latin typeface="Arial" panose="020B0604020202020204" pitchFamily="34" charset="0"/>
                <a:cs typeface="Arial" panose="020B0604020202020204" pitchFamily="34" charset="0"/>
              </a:rPr>
              <a:t>: Garcia ανέφεραν ότι αισθάνονται πιο σίγουροι και προετοιμασμένοι για το εργατικό δυναμικό, αποδίδοντας το γεγονός αυτό στις δεξιότητες συνεργασίας και την εμπειρία από τον πραγματικό κόσμο που απέκτησαν κατά τη διάρκεια του μαθήματος.</a:t>
            </a:r>
          </a:p>
          <a:p>
            <a:pPr>
              <a:spcBef>
                <a:spcPts val="600"/>
              </a:spcBef>
              <a:spcAft>
                <a:spcPts val="600"/>
              </a:spcAft>
            </a:pPr>
            <a:r>
              <a:rPr lang="en-GB" sz="1400" b="1" dirty="0">
                <a:solidFill>
                  <a:srgbClr val="121212"/>
                </a:solidFill>
                <a:latin typeface="Arial" panose="020B0604020202020204" pitchFamily="34" charset="0"/>
                <a:cs typeface="Arial" panose="020B0604020202020204" pitchFamily="34" charset="0"/>
              </a:rPr>
              <a:t>Συμπέρασμα: </a:t>
            </a:r>
          </a:p>
          <a:p>
            <a:pPr lvl="1"/>
            <a:r>
              <a:rPr lang="en-GB" sz="1400" dirty="0">
                <a:solidFill>
                  <a:srgbClr val="121212"/>
                </a:solidFill>
                <a:latin typeface="Arial" panose="020B0604020202020204" pitchFamily="34" charset="0"/>
                <a:cs typeface="Arial" panose="020B0604020202020204" pitchFamily="34" charset="0"/>
              </a:rPr>
              <a:t>Αυτή η μελέτη περίπτωσης παρουσιάζει τον αντίκτυπο της ενσωμάτωσης συνεργατικών δραστηριοτήτων σε ένα πλαίσιο ΕΕΚ, ιδίως στο πλαίσιο ενός μοντέλου ανεστραμμένης τάξης. Με την προώθηση της ομαδικής εργασίας σε πρακτικές, εργαστηριακές διαδικασίες μάθησης και τη χρήση ψηφιακών εργαλείων για τον σχεδιασμό και την ανατροφοδότηση, οι εκπαιδευτικοί μπορούν να βελτιώσουν σημαντικά τόσο τη μαθησιακή εμπειρία όσο και την επαγγελματική ετοιμότητα των μαθητών τους σε προγράμματα επαγγελματικής και τεχνικής εκπαίδευσης.</a:t>
            </a:r>
            <a:endParaRPr lang="en-US" sz="1400" dirty="0">
              <a:solidFill>
                <a:srgbClr val="121212"/>
              </a:solidFill>
              <a:latin typeface="Arial" panose="020B0604020202020204" pitchFamily="34" charset="0"/>
              <a:cs typeface="Arial" panose="020B0604020202020204" pitchFamily="34" charset="0"/>
            </a:endParaRPr>
          </a:p>
        </p:txBody>
      </p:sp>
      <p:sp>
        <p:nvSpPr>
          <p:cNvPr id="11" name="AutoShape 11">
            <a:extLst>
              <a:ext uri="{FF2B5EF4-FFF2-40B4-BE49-F238E27FC236}">
                <a16:creationId xmlns:a16="http://schemas.microsoft.com/office/drawing/2014/main" id="{004335BB-56B5-C4E8-F023-21692AD57188}"/>
              </a:ext>
            </a:extLst>
          </p:cNvPr>
          <p:cNvSpPr/>
          <p:nvPr/>
        </p:nvSpPr>
        <p:spPr>
          <a:xfrm rot="5400000">
            <a:off x="9139238" y="173356"/>
            <a:ext cx="9525" cy="17270948"/>
          </a:xfrm>
          <a:prstGeom prst="rect">
            <a:avLst/>
          </a:prstGeom>
          <a:solidFill>
            <a:srgbClr val="FB8709"/>
          </a:solidFill>
        </p:spPr>
        <p:txBody>
          <a:bodyPr/>
          <a:lstStyle/>
          <a:p>
            <a:endParaRPr lang="en-IE">
              <a:latin typeface="Arial" panose="020B0604020202020204" pitchFamily="34" charset="0"/>
              <a:cs typeface="Arial" panose="020B0604020202020204" pitchFamily="34" charset="0"/>
            </a:endParaRPr>
          </a:p>
        </p:txBody>
      </p:sp>
      <p:sp>
        <p:nvSpPr>
          <p:cNvPr id="12" name="Google Shape;117;p3">
            <a:extLst>
              <a:ext uri="{FF2B5EF4-FFF2-40B4-BE49-F238E27FC236}">
                <a16:creationId xmlns:a16="http://schemas.microsoft.com/office/drawing/2014/main" id="{E0D9AAB4-2210-4ABF-FBDE-3893F529EB6B}"/>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panose="020B0604020202020204" pitchFamily="34" charset="0"/>
              <a:ea typeface="Calibri"/>
              <a:cs typeface="Arial" panose="020B0604020202020204" pitchFamily="34" charset="0"/>
              <a:sym typeface="Calibri"/>
            </a:endParaRPr>
          </a:p>
        </p:txBody>
      </p:sp>
      <p:sp>
        <p:nvSpPr>
          <p:cNvPr id="13" name="Google Shape;118;p3">
            <a:extLst>
              <a:ext uri="{FF2B5EF4-FFF2-40B4-BE49-F238E27FC236}">
                <a16:creationId xmlns:a16="http://schemas.microsoft.com/office/drawing/2014/main" id="{676DB0CC-E2FE-2AD8-53AE-3F7CE0DA5515}"/>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panose="020B0604020202020204" pitchFamily="34" charset="0"/>
              <a:ea typeface="Calibri"/>
              <a:cs typeface="Arial" panose="020B0604020202020204" pitchFamily="34" charset="0"/>
              <a:sym typeface="Calibri"/>
            </a:endParaRPr>
          </a:p>
        </p:txBody>
      </p:sp>
      <p:pic>
        <p:nvPicPr>
          <p:cNvPr id="15" name="Picture 14">
            <a:extLst>
              <a:ext uri="{FF2B5EF4-FFF2-40B4-BE49-F238E27FC236}">
                <a16:creationId xmlns:a16="http://schemas.microsoft.com/office/drawing/2014/main" id="{1CAD54FA-CE02-0E1B-CE6E-7F29D8140D2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sp>
        <p:nvSpPr>
          <p:cNvPr id="8" name="Google Shape;128;p3">
            <a:extLst>
              <a:ext uri="{FF2B5EF4-FFF2-40B4-BE49-F238E27FC236}">
                <a16:creationId xmlns:a16="http://schemas.microsoft.com/office/drawing/2014/main" id="{F46B1547-E27D-F3C8-54EE-56623D3933C6}"/>
              </a:ext>
            </a:extLst>
          </p:cNvPr>
          <p:cNvSpPr txBox="1"/>
          <p:nvPr/>
        </p:nvSpPr>
        <p:spPr>
          <a:xfrm>
            <a:off x="5183697" y="8985030"/>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1465494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a:extLst>
            <a:ext uri="{FF2B5EF4-FFF2-40B4-BE49-F238E27FC236}">
              <a16:creationId xmlns:a16="http://schemas.microsoft.com/office/drawing/2014/main" id="{5FB544EA-66AD-92F2-B961-5D50F9BE38E4}"/>
            </a:ext>
          </a:extLst>
        </p:cNvPr>
        <p:cNvGrpSpPr/>
        <p:nvPr/>
      </p:nvGrpSpPr>
      <p:grpSpPr>
        <a:xfrm>
          <a:off x="0" y="0"/>
          <a:ext cx="0" cy="0"/>
          <a:chOff x="0" y="0"/>
          <a:chExt cx="0" cy="0"/>
        </a:xfrm>
      </p:grpSpPr>
      <p:sp>
        <p:nvSpPr>
          <p:cNvPr id="3" name="AutoShape 3">
            <a:extLst>
              <a:ext uri="{FF2B5EF4-FFF2-40B4-BE49-F238E27FC236}">
                <a16:creationId xmlns:a16="http://schemas.microsoft.com/office/drawing/2014/main" id="{DB77E4D4-D944-A88C-5869-98F21CC6476E}"/>
              </a:ext>
            </a:extLst>
          </p:cNvPr>
          <p:cNvSpPr/>
          <p:nvPr/>
        </p:nvSpPr>
        <p:spPr>
          <a:xfrm>
            <a:off x="17044742" y="-150232"/>
            <a:ext cx="1246758" cy="8954299"/>
          </a:xfrm>
          <a:prstGeom prst="rect">
            <a:avLst/>
          </a:prstGeom>
          <a:solidFill>
            <a:srgbClr val="FB8709"/>
          </a:solidFill>
        </p:spPr>
        <p:txBody>
          <a:bodyPr/>
          <a:lstStyle/>
          <a:p>
            <a:endParaRPr lang="en-IE">
              <a:latin typeface="Arial" panose="020B0604020202020204" pitchFamily="34" charset="0"/>
              <a:cs typeface="Arial" panose="020B0604020202020204" pitchFamily="34" charset="0"/>
            </a:endParaRPr>
          </a:p>
        </p:txBody>
      </p:sp>
      <p:grpSp>
        <p:nvGrpSpPr>
          <p:cNvPr id="5" name="Group 5">
            <a:extLst>
              <a:ext uri="{FF2B5EF4-FFF2-40B4-BE49-F238E27FC236}">
                <a16:creationId xmlns:a16="http://schemas.microsoft.com/office/drawing/2014/main" id="{D3CB91E5-498F-6C20-9C1E-92391C954DC4}"/>
              </a:ext>
            </a:extLst>
          </p:cNvPr>
          <p:cNvGrpSpPr/>
          <p:nvPr/>
        </p:nvGrpSpPr>
        <p:grpSpPr>
          <a:xfrm rot="-10800000">
            <a:off x="13961765" y="-1849"/>
            <a:ext cx="4329736" cy="4322808"/>
            <a:chOff x="0" y="0"/>
            <a:chExt cx="6350000" cy="6339840"/>
          </a:xfrm>
        </p:grpSpPr>
        <p:sp>
          <p:nvSpPr>
            <p:cNvPr id="6" name="Freeform 6">
              <a:extLst>
                <a:ext uri="{FF2B5EF4-FFF2-40B4-BE49-F238E27FC236}">
                  <a16:creationId xmlns:a16="http://schemas.microsoft.com/office/drawing/2014/main" id="{7AADBEC7-12D8-CF01-AF5E-7E78C58D283F}"/>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IE">
                <a:latin typeface="Arial" panose="020B0604020202020204" pitchFamily="34" charset="0"/>
                <a:cs typeface="Arial" panose="020B0604020202020204" pitchFamily="34" charset="0"/>
              </a:endParaRPr>
            </a:p>
          </p:txBody>
        </p:sp>
      </p:grpSp>
      <p:sp>
        <p:nvSpPr>
          <p:cNvPr id="7" name="Freeform 7">
            <a:extLst>
              <a:ext uri="{FF2B5EF4-FFF2-40B4-BE49-F238E27FC236}">
                <a16:creationId xmlns:a16="http://schemas.microsoft.com/office/drawing/2014/main" id="{CC586AC5-4B81-4C68-AC6D-4D45801681B4}"/>
              </a:ext>
            </a:extLst>
          </p:cNvPr>
          <p:cNvSpPr/>
          <p:nvPr/>
        </p:nvSpPr>
        <p:spPr>
          <a:xfrm rot="-10800000" flipH="1">
            <a:off x="16406647" y="0"/>
            <a:ext cx="1884854" cy="1884854"/>
          </a:xfrm>
          <a:custGeom>
            <a:avLst/>
            <a:gdLst/>
            <a:ahLst/>
            <a:cxnLst/>
            <a:rect l="l" t="t" r="r" b="b"/>
            <a:pathLst>
              <a:path w="1884854" h="1884854">
                <a:moveTo>
                  <a:pt x="1884854" y="0"/>
                </a:moveTo>
                <a:lnTo>
                  <a:pt x="0" y="0"/>
                </a:lnTo>
                <a:lnTo>
                  <a:pt x="0" y="1884854"/>
                </a:lnTo>
                <a:lnTo>
                  <a:pt x="1884854" y="1884854"/>
                </a:lnTo>
                <a:lnTo>
                  <a:pt x="188485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latin typeface="Arial" panose="020B0604020202020204" pitchFamily="34" charset="0"/>
              <a:cs typeface="Arial" panose="020B0604020202020204" pitchFamily="34" charset="0"/>
            </a:endParaRPr>
          </a:p>
        </p:txBody>
      </p:sp>
      <p:sp>
        <p:nvSpPr>
          <p:cNvPr id="12" name="AutoShape 12">
            <a:extLst>
              <a:ext uri="{FF2B5EF4-FFF2-40B4-BE49-F238E27FC236}">
                <a16:creationId xmlns:a16="http://schemas.microsoft.com/office/drawing/2014/main" id="{F62A1CE4-289C-984A-B5B2-8C7067A9969C}"/>
              </a:ext>
            </a:extLst>
          </p:cNvPr>
          <p:cNvSpPr/>
          <p:nvPr/>
        </p:nvSpPr>
        <p:spPr>
          <a:xfrm rot="5400000">
            <a:off x="9139238" y="173356"/>
            <a:ext cx="9525" cy="17270948"/>
          </a:xfrm>
          <a:prstGeom prst="rect">
            <a:avLst/>
          </a:prstGeom>
          <a:solidFill>
            <a:srgbClr val="FB8709"/>
          </a:solidFill>
        </p:spPr>
        <p:txBody>
          <a:bodyPr/>
          <a:lstStyle/>
          <a:p>
            <a:endParaRPr lang="en-IE">
              <a:latin typeface="Arial" panose="020B0604020202020204" pitchFamily="34" charset="0"/>
              <a:cs typeface="Arial" panose="020B0604020202020204" pitchFamily="34" charset="0"/>
            </a:endParaRPr>
          </a:p>
        </p:txBody>
      </p:sp>
      <p:sp>
        <p:nvSpPr>
          <p:cNvPr id="18" name="Google Shape;117;p3">
            <a:extLst>
              <a:ext uri="{FF2B5EF4-FFF2-40B4-BE49-F238E27FC236}">
                <a16:creationId xmlns:a16="http://schemas.microsoft.com/office/drawing/2014/main" id="{6F874D53-F31B-6549-25FD-932AF6206438}"/>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panose="020B0604020202020204" pitchFamily="34" charset="0"/>
              <a:ea typeface="Calibri"/>
              <a:cs typeface="Arial" panose="020B0604020202020204" pitchFamily="34" charset="0"/>
              <a:sym typeface="Calibri"/>
            </a:endParaRPr>
          </a:p>
        </p:txBody>
      </p:sp>
      <p:sp>
        <p:nvSpPr>
          <p:cNvPr id="19" name="Google Shape;118;p3">
            <a:extLst>
              <a:ext uri="{FF2B5EF4-FFF2-40B4-BE49-F238E27FC236}">
                <a16:creationId xmlns:a16="http://schemas.microsoft.com/office/drawing/2014/main" id="{49CA29E9-EE4E-41E4-55A2-4E21E4D9D5A1}"/>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panose="020B0604020202020204" pitchFamily="34" charset="0"/>
              <a:ea typeface="Calibri"/>
              <a:cs typeface="Arial" panose="020B0604020202020204" pitchFamily="34" charset="0"/>
              <a:sym typeface="Calibri"/>
            </a:endParaRPr>
          </a:p>
        </p:txBody>
      </p:sp>
      <p:pic>
        <p:nvPicPr>
          <p:cNvPr id="24" name="Picture 23">
            <a:extLst>
              <a:ext uri="{FF2B5EF4-FFF2-40B4-BE49-F238E27FC236}">
                <a16:creationId xmlns:a16="http://schemas.microsoft.com/office/drawing/2014/main" id="{3C0AE4C9-5507-95B8-EB82-435EDE4274E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sp>
        <p:nvSpPr>
          <p:cNvPr id="9" name="TextBox 2">
            <a:extLst>
              <a:ext uri="{FF2B5EF4-FFF2-40B4-BE49-F238E27FC236}">
                <a16:creationId xmlns:a16="http://schemas.microsoft.com/office/drawing/2014/main" id="{A2EF1E3E-4346-A8E4-0955-BD49F777F858}"/>
              </a:ext>
            </a:extLst>
          </p:cNvPr>
          <p:cNvSpPr txBox="1"/>
          <p:nvPr/>
        </p:nvSpPr>
        <p:spPr>
          <a:xfrm>
            <a:off x="200626" y="586319"/>
            <a:ext cx="13563600" cy="1231106"/>
          </a:xfrm>
          <a:prstGeom prst="rect">
            <a:avLst/>
          </a:prstGeom>
        </p:spPr>
        <p:txBody>
          <a:bodyPr wrap="square" lIns="0" tIns="0" rIns="0" bIns="0" rtlCol="0" anchor="t">
            <a:spAutoFit/>
          </a:bodyPr>
          <a:lstStyle/>
          <a:p>
            <a:r>
              <a:rPr lang="en-GB" sz="4000" spc="-87" dirty="0">
                <a:solidFill>
                  <a:srgbClr val="033C5B"/>
                </a:solidFill>
                <a:latin typeface="Arial" panose="020B0604020202020204" pitchFamily="34" charset="0"/>
                <a:cs typeface="Arial" panose="020B0604020202020204" pitchFamily="34" charset="0"/>
              </a:rPr>
              <a:t>Αντιμετώπιση των προκλήσεων στη διευκόλυνση συνεργατικών δραστηριοτήτων</a:t>
            </a:r>
          </a:p>
        </p:txBody>
      </p:sp>
      <p:sp>
        <p:nvSpPr>
          <p:cNvPr id="10" name="AutoShape 4">
            <a:extLst>
              <a:ext uri="{FF2B5EF4-FFF2-40B4-BE49-F238E27FC236}">
                <a16:creationId xmlns:a16="http://schemas.microsoft.com/office/drawing/2014/main" id="{F610DDC4-C8BE-FA18-A3A3-A231A4993C80}"/>
              </a:ext>
            </a:extLst>
          </p:cNvPr>
          <p:cNvSpPr/>
          <p:nvPr/>
        </p:nvSpPr>
        <p:spPr>
          <a:xfrm rot="-5400000">
            <a:off x="8470041" y="-9274818"/>
            <a:ext cx="1246758" cy="18291501"/>
          </a:xfrm>
          <a:prstGeom prst="rect">
            <a:avLst/>
          </a:prstGeom>
          <a:solidFill>
            <a:srgbClr val="FB8709"/>
          </a:solidFill>
        </p:spPr>
        <p:txBody>
          <a:bodyPr/>
          <a:lstStyle/>
          <a:p>
            <a:endParaRPr lang="en-IE">
              <a:latin typeface="Arial" panose="020B0604020202020204" pitchFamily="34" charset="0"/>
              <a:cs typeface="Arial" panose="020B0604020202020204" pitchFamily="34" charset="0"/>
            </a:endParaRPr>
          </a:p>
        </p:txBody>
      </p:sp>
      <p:graphicFrame>
        <p:nvGraphicFramePr>
          <p:cNvPr id="8" name="Diagram 7">
            <a:extLst>
              <a:ext uri="{FF2B5EF4-FFF2-40B4-BE49-F238E27FC236}">
                <a16:creationId xmlns:a16="http://schemas.microsoft.com/office/drawing/2014/main" id="{CEDA669B-0748-75EF-B044-55BA44AAC74A}"/>
              </a:ext>
            </a:extLst>
          </p:cNvPr>
          <p:cNvGraphicFramePr/>
          <p:nvPr>
            <p:extLst>
              <p:ext uri="{D42A27DB-BD31-4B8C-83A1-F6EECF244321}">
                <p14:modId xmlns:p14="http://schemas.microsoft.com/office/powerpoint/2010/main" val="123849522"/>
              </p:ext>
            </p:extLst>
          </p:nvPr>
        </p:nvGraphicFramePr>
        <p:xfrm>
          <a:off x="-1219201" y="1265012"/>
          <a:ext cx="18998675" cy="775697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Google Shape;128;p3">
            <a:extLst>
              <a:ext uri="{FF2B5EF4-FFF2-40B4-BE49-F238E27FC236}">
                <a16:creationId xmlns:a16="http://schemas.microsoft.com/office/drawing/2014/main" id="{BCEC80A6-5456-1313-AD59-03EF68CB8BE9}"/>
              </a:ext>
            </a:extLst>
          </p:cNvPr>
          <p:cNvSpPr txBox="1"/>
          <p:nvPr/>
        </p:nvSpPr>
        <p:spPr>
          <a:xfrm>
            <a:off x="5183697" y="8985030"/>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1545042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AutoShape 2"/>
          <p:cNvSpPr/>
          <p:nvPr/>
        </p:nvSpPr>
        <p:spPr>
          <a:xfrm>
            <a:off x="-130877" y="-38241"/>
            <a:ext cx="2766824" cy="5218616"/>
          </a:xfrm>
          <a:prstGeom prst="rect">
            <a:avLst/>
          </a:prstGeom>
          <a:solidFill>
            <a:srgbClr val="FB8709"/>
          </a:solidFill>
        </p:spPr>
        <p:txBody>
          <a:bodyPr/>
          <a:lstStyle/>
          <a:p>
            <a:endParaRPr lang="en-IE">
              <a:latin typeface="Arial" panose="020B0604020202020204" pitchFamily="34" charset="0"/>
              <a:cs typeface="Arial" panose="020B0604020202020204" pitchFamily="34" charset="0"/>
            </a:endParaRPr>
          </a:p>
        </p:txBody>
      </p:sp>
      <p:sp>
        <p:nvSpPr>
          <p:cNvPr id="3" name="Freeform 3"/>
          <p:cNvSpPr/>
          <p:nvPr/>
        </p:nvSpPr>
        <p:spPr>
          <a:xfrm rot="5400000">
            <a:off x="0" y="2507553"/>
            <a:ext cx="2635947" cy="2635947"/>
          </a:xfrm>
          <a:custGeom>
            <a:avLst/>
            <a:gdLst/>
            <a:ahLst/>
            <a:cxnLst/>
            <a:rect l="l" t="t" r="r" b="b"/>
            <a:pathLst>
              <a:path w="2635947" h="2635947">
                <a:moveTo>
                  <a:pt x="0" y="0"/>
                </a:moveTo>
                <a:lnTo>
                  <a:pt x="2635947" y="0"/>
                </a:lnTo>
                <a:lnTo>
                  <a:pt x="2635947" y="2635947"/>
                </a:lnTo>
                <a:lnTo>
                  <a:pt x="0" y="26359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latin typeface="Arial" panose="020B0604020202020204" pitchFamily="34" charset="0"/>
              <a:cs typeface="Arial" panose="020B0604020202020204" pitchFamily="34" charset="0"/>
            </a:endParaRPr>
          </a:p>
        </p:txBody>
      </p:sp>
      <p:sp>
        <p:nvSpPr>
          <p:cNvPr id="4" name="AutoShape 4"/>
          <p:cNvSpPr/>
          <p:nvPr/>
        </p:nvSpPr>
        <p:spPr>
          <a:xfrm>
            <a:off x="-130877" y="5143500"/>
            <a:ext cx="2766824" cy="3665330"/>
          </a:xfrm>
          <a:prstGeom prst="rect">
            <a:avLst/>
          </a:prstGeom>
          <a:solidFill>
            <a:srgbClr val="053249"/>
          </a:solidFill>
        </p:spPr>
        <p:txBody>
          <a:bodyPr/>
          <a:lstStyle/>
          <a:p>
            <a:endParaRPr lang="en-IE">
              <a:latin typeface="Arial" panose="020B0604020202020204" pitchFamily="34" charset="0"/>
              <a:cs typeface="Arial" panose="020B0604020202020204" pitchFamily="34" charset="0"/>
            </a:endParaRPr>
          </a:p>
        </p:txBody>
      </p:sp>
      <p:sp>
        <p:nvSpPr>
          <p:cNvPr id="5" name="Freeform 5"/>
          <p:cNvSpPr/>
          <p:nvPr/>
        </p:nvSpPr>
        <p:spPr>
          <a:xfrm rot="5400000" flipH="1">
            <a:off x="0" y="5143500"/>
            <a:ext cx="2635947" cy="2635947"/>
          </a:xfrm>
          <a:custGeom>
            <a:avLst/>
            <a:gdLst/>
            <a:ahLst/>
            <a:cxnLst/>
            <a:rect l="l" t="t" r="r" b="b"/>
            <a:pathLst>
              <a:path w="2635947" h="2635947">
                <a:moveTo>
                  <a:pt x="2635947" y="0"/>
                </a:moveTo>
                <a:lnTo>
                  <a:pt x="0" y="0"/>
                </a:lnTo>
                <a:lnTo>
                  <a:pt x="0" y="2635947"/>
                </a:lnTo>
                <a:lnTo>
                  <a:pt x="2635947" y="2635947"/>
                </a:lnTo>
                <a:lnTo>
                  <a:pt x="263594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IE">
              <a:latin typeface="Arial" panose="020B0604020202020204" pitchFamily="34" charset="0"/>
              <a:cs typeface="Arial" panose="020B0604020202020204" pitchFamily="34" charset="0"/>
            </a:endParaRPr>
          </a:p>
        </p:txBody>
      </p:sp>
      <p:sp>
        <p:nvSpPr>
          <p:cNvPr id="8" name="AutoShape 8"/>
          <p:cNvSpPr/>
          <p:nvPr/>
        </p:nvSpPr>
        <p:spPr>
          <a:xfrm rot="5400000">
            <a:off x="9139238" y="173356"/>
            <a:ext cx="9525" cy="17270948"/>
          </a:xfrm>
          <a:prstGeom prst="rect">
            <a:avLst/>
          </a:prstGeom>
          <a:solidFill>
            <a:srgbClr val="FB8709"/>
          </a:solidFill>
        </p:spPr>
        <p:txBody>
          <a:bodyPr/>
          <a:lstStyle/>
          <a:p>
            <a:endParaRPr lang="en-IE">
              <a:latin typeface="Arial" panose="020B0604020202020204" pitchFamily="34" charset="0"/>
              <a:cs typeface="Arial" panose="020B0604020202020204" pitchFamily="34" charset="0"/>
            </a:endParaRPr>
          </a:p>
        </p:txBody>
      </p:sp>
      <p:sp>
        <p:nvSpPr>
          <p:cNvPr id="9" name="Freeform 9"/>
          <p:cNvSpPr/>
          <p:nvPr/>
        </p:nvSpPr>
        <p:spPr>
          <a:xfrm>
            <a:off x="14903577" y="4232068"/>
            <a:ext cx="2355723" cy="4114800"/>
          </a:xfrm>
          <a:custGeom>
            <a:avLst/>
            <a:gdLst/>
            <a:ahLst/>
            <a:cxnLst/>
            <a:rect l="l" t="t" r="r" b="b"/>
            <a:pathLst>
              <a:path w="2355723" h="4114800">
                <a:moveTo>
                  <a:pt x="0" y="0"/>
                </a:moveTo>
                <a:lnTo>
                  <a:pt x="2355723" y="0"/>
                </a:lnTo>
                <a:lnTo>
                  <a:pt x="2355723"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IE">
              <a:latin typeface="Arial" panose="020B0604020202020204" pitchFamily="34" charset="0"/>
              <a:cs typeface="Arial" panose="020B0604020202020204" pitchFamily="34" charset="0"/>
            </a:endParaRPr>
          </a:p>
        </p:txBody>
      </p:sp>
      <p:sp>
        <p:nvSpPr>
          <p:cNvPr id="10" name="TextBox 10"/>
          <p:cNvSpPr txBox="1"/>
          <p:nvPr/>
        </p:nvSpPr>
        <p:spPr>
          <a:xfrm>
            <a:off x="3058697" y="325458"/>
            <a:ext cx="13265244" cy="869020"/>
          </a:xfrm>
          <a:prstGeom prst="rect">
            <a:avLst/>
          </a:prstGeom>
        </p:spPr>
        <p:txBody>
          <a:bodyPr lIns="0" tIns="0" rIns="0" bIns="0" rtlCol="0" anchor="t">
            <a:spAutoFit/>
          </a:bodyPr>
          <a:lstStyle/>
          <a:p>
            <a:pPr>
              <a:lnSpc>
                <a:spcPts val="7699"/>
              </a:lnSpc>
            </a:pPr>
            <a:r>
              <a:rPr lang="en-US" sz="4400" spc="-69" dirty="0">
                <a:solidFill>
                  <a:srgbClr val="033C5B"/>
                </a:solidFill>
                <a:latin typeface="Arial" panose="020B0604020202020204" pitchFamily="34" charset="0"/>
                <a:cs typeface="Arial" panose="020B0604020202020204" pitchFamily="34" charset="0"/>
              </a:rPr>
              <a:t>Δραστηριότητα αναστοχασμού</a:t>
            </a:r>
          </a:p>
        </p:txBody>
      </p:sp>
      <p:sp>
        <p:nvSpPr>
          <p:cNvPr id="16" name="TextBox 15">
            <a:extLst>
              <a:ext uri="{FF2B5EF4-FFF2-40B4-BE49-F238E27FC236}">
                <a16:creationId xmlns:a16="http://schemas.microsoft.com/office/drawing/2014/main" id="{D33B6FF5-64F2-6858-91AD-6F94DD8C62A7}"/>
              </a:ext>
            </a:extLst>
          </p:cNvPr>
          <p:cNvSpPr txBox="1"/>
          <p:nvPr/>
        </p:nvSpPr>
        <p:spPr>
          <a:xfrm>
            <a:off x="3200400" y="1602463"/>
            <a:ext cx="11495503" cy="5386090"/>
          </a:xfrm>
          <a:prstGeom prst="rect">
            <a:avLst/>
          </a:prstGeom>
          <a:noFill/>
        </p:spPr>
        <p:txBody>
          <a:bodyPr wrap="square">
            <a:spAutoFit/>
          </a:bodyPr>
          <a:lstStyle/>
          <a:p>
            <a:pPr marL="342900" indent="-342900">
              <a:spcBef>
                <a:spcPts val="600"/>
              </a:spcBef>
              <a:buFont typeface="+mj-lt"/>
              <a:buAutoNum type="arabicPeriod"/>
            </a:pPr>
            <a:r>
              <a:rPr lang="en-GB" dirty="0">
                <a:solidFill>
                  <a:srgbClr val="121212"/>
                </a:solidFill>
                <a:latin typeface="Arial" panose="020B0604020202020204" pitchFamily="34" charset="0"/>
                <a:cs typeface="Arial" panose="020B0604020202020204" pitchFamily="34" charset="0"/>
              </a:rPr>
              <a:t>Αναλογιστείτε μια πρόσφατη συνεργατική δραστηριότητα που διευκολύνατε. Πώς ενσωματώσατε τις στρατηγικές για αποτελεσματική συνεργασία που συζητήθηκαν σε αυτή την ενότητα; Με ποιους τρόπους διασφαλίσατε ότι η δραστηριότητα ήταν χωρίς αποκλεισμούς και επέτρεψε σε όλους τους μαθητές να συνεισφέρουν ουσιαστικά;</a:t>
            </a:r>
          </a:p>
          <a:p>
            <a:pPr marL="342900" indent="-342900">
              <a:spcBef>
                <a:spcPts val="600"/>
              </a:spcBef>
              <a:buFont typeface="+mj-lt"/>
              <a:buAutoNum type="arabicPeriod"/>
            </a:pPr>
            <a:r>
              <a:rPr lang="en-GB" dirty="0">
                <a:solidFill>
                  <a:srgbClr val="121212"/>
                </a:solidFill>
                <a:latin typeface="Arial" panose="020B0604020202020204" pitchFamily="34" charset="0"/>
                <a:cs typeface="Arial" panose="020B0604020202020204" pitchFamily="34" charset="0"/>
              </a:rPr>
              <a:t>Ποια ψηφιακά εργαλεία χρησιμοποιήσατε για να ενισχύσετε τη συνεργασία και την ενεργητική μάθηση; Πόσο αποτελεσματικά ήταν αυτά τα εργαλεία στην επίτευξη των εκπαιδευτικών σας στόχων; Υπήρχαν προκλήσεις κατά την ενσωμάτωση αυτών των εργαλείων στις συνεργατικές σας δραστηριότητες; Πώς τις αντιμετωπίσατε;</a:t>
            </a:r>
          </a:p>
          <a:p>
            <a:pPr marL="342900" indent="-342900">
              <a:spcBef>
                <a:spcPts val="600"/>
              </a:spcBef>
              <a:buFont typeface="+mj-lt"/>
              <a:buAutoNum type="arabicPeriod"/>
            </a:pPr>
            <a:r>
              <a:rPr lang="en-GB" dirty="0">
                <a:solidFill>
                  <a:srgbClr val="121212"/>
                </a:solidFill>
                <a:latin typeface="Arial" panose="020B0604020202020204" pitchFamily="34" charset="0"/>
                <a:cs typeface="Arial" panose="020B0604020202020204" pitchFamily="34" charset="0"/>
              </a:rPr>
              <a:t>Σκεφτείτε ένα έργο ή μια δραστηριότητα όπου οι μαθητές εργάστηκαν πάνω σε προβλήματα του πραγματικού κόσμου. Πώς επηρέασε αυτή η προσέγγιση την εμπλοκή των μαθητών και τα μαθησιακά αποτελέσματα; Πώς διευκολύνατε την ανατροφοδότηση και τον αναστοχασμό των συμμαθητών σας σε αυτό το πλαίσιο; Ποιες αλλαγές θα κάνατε για να βελτιώσετε αυτή τη διαδικασία;</a:t>
            </a:r>
          </a:p>
          <a:p>
            <a:pPr marL="342900" indent="-342900">
              <a:spcBef>
                <a:spcPts val="600"/>
              </a:spcBef>
              <a:buFont typeface="+mj-lt"/>
              <a:buAutoNum type="arabicPeriod"/>
            </a:pPr>
            <a:r>
              <a:rPr lang="en-GB" dirty="0">
                <a:solidFill>
                  <a:srgbClr val="121212"/>
                </a:solidFill>
                <a:latin typeface="Arial" panose="020B0604020202020204" pitchFamily="34" charset="0"/>
                <a:cs typeface="Arial" panose="020B0604020202020204" pitchFamily="34" charset="0"/>
              </a:rPr>
              <a:t>Ποιες νέες τεχνικές ή στρατηγικές διευκόλυνσης δοκιμάσατε ως αποτέλεσμα αυτής της ενότητας; Ποιο ήταν το αποτέλεσμα; Αναλογιστείτε την ανάπτυξή σας ως εκπαιδευτικός στη διευκόλυνση της συνεργατικής μάθησης. Σε ποιους τομείς πιστεύετε ότι έχετε βελτιωθεί και σε ποιους τομείς θέλετε ακόμη να αναπτυχθείτε;</a:t>
            </a:r>
          </a:p>
          <a:p>
            <a:pPr marL="342900" indent="-342900">
              <a:spcBef>
                <a:spcPts val="600"/>
              </a:spcBef>
              <a:buFont typeface="+mj-lt"/>
              <a:buAutoNum type="arabicPeriod"/>
            </a:pPr>
            <a:r>
              <a:rPr lang="en-GB" dirty="0">
                <a:solidFill>
                  <a:srgbClr val="121212"/>
                </a:solidFill>
                <a:latin typeface="Arial" panose="020B0604020202020204" pitchFamily="34" charset="0"/>
                <a:cs typeface="Arial" panose="020B0604020202020204" pitchFamily="34" charset="0"/>
              </a:rPr>
              <a:t>Με βάση όσα μάθατε σε αυτή την ενότητα, ποιες στρατηγικές θα εφαρμόσετε για να ενισχύσετε τη συνεργασία στο επόμενο έργο σας δημιουργίας περιεχομένου; Υπάρχουν συγκεκριμένα εργαλεία ή τεχνικές που σκοπεύετε να εξερευνήσετε περαιτέρω για να υποστηρίξετε αυτές τις στρατηγικές;</a:t>
            </a:r>
          </a:p>
        </p:txBody>
      </p:sp>
      <p:sp>
        <p:nvSpPr>
          <p:cNvPr id="13" name="Google Shape;117;p3">
            <a:extLst>
              <a:ext uri="{FF2B5EF4-FFF2-40B4-BE49-F238E27FC236}">
                <a16:creationId xmlns:a16="http://schemas.microsoft.com/office/drawing/2014/main" id="{FEE1397F-6841-058C-B9C4-1A1BE0CDE84C}"/>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8">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panose="020B0604020202020204" pitchFamily="34" charset="0"/>
              <a:ea typeface="Calibri"/>
              <a:cs typeface="Arial" panose="020B0604020202020204" pitchFamily="34" charset="0"/>
              <a:sym typeface="Calibri"/>
            </a:endParaRPr>
          </a:p>
        </p:txBody>
      </p:sp>
      <p:sp>
        <p:nvSpPr>
          <p:cNvPr id="14" name="Google Shape;118;p3">
            <a:extLst>
              <a:ext uri="{FF2B5EF4-FFF2-40B4-BE49-F238E27FC236}">
                <a16:creationId xmlns:a16="http://schemas.microsoft.com/office/drawing/2014/main" id="{B2D4E33E-13EF-5485-58E2-BE92E8EF49D2}"/>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9">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panose="020B0604020202020204" pitchFamily="34" charset="0"/>
              <a:ea typeface="Calibri"/>
              <a:cs typeface="Arial" panose="020B0604020202020204" pitchFamily="34" charset="0"/>
              <a:sym typeface="Calibri"/>
            </a:endParaRPr>
          </a:p>
        </p:txBody>
      </p:sp>
      <p:pic>
        <p:nvPicPr>
          <p:cNvPr id="18" name="Picture 17">
            <a:extLst>
              <a:ext uri="{FF2B5EF4-FFF2-40B4-BE49-F238E27FC236}">
                <a16:creationId xmlns:a16="http://schemas.microsoft.com/office/drawing/2014/main" id="{43EC1CF3-E654-69CB-20ED-991D3FCC9E2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sp>
        <p:nvSpPr>
          <p:cNvPr id="6" name="Google Shape;128;p3">
            <a:extLst>
              <a:ext uri="{FF2B5EF4-FFF2-40B4-BE49-F238E27FC236}">
                <a16:creationId xmlns:a16="http://schemas.microsoft.com/office/drawing/2014/main" id="{E518E616-8CC4-4EAB-2517-E8976DA0269A}"/>
              </a:ext>
            </a:extLst>
          </p:cNvPr>
          <p:cNvSpPr txBox="1"/>
          <p:nvPr/>
        </p:nvSpPr>
        <p:spPr>
          <a:xfrm>
            <a:off x="5183697" y="8985030"/>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a:extLst>
            <a:ext uri="{FF2B5EF4-FFF2-40B4-BE49-F238E27FC236}">
              <a16:creationId xmlns:a16="http://schemas.microsoft.com/office/drawing/2014/main" id="{01753BC7-DBCD-00FC-A5D1-393EED5721F7}"/>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B1362A98-9AB6-0A18-ED4B-011FB395010F}"/>
              </a:ext>
            </a:extLst>
          </p:cNvPr>
          <p:cNvSpPr/>
          <p:nvPr/>
        </p:nvSpPr>
        <p:spPr>
          <a:xfrm>
            <a:off x="-130877" y="-38241"/>
            <a:ext cx="2766824" cy="5218616"/>
          </a:xfrm>
          <a:prstGeom prst="rect">
            <a:avLst/>
          </a:prstGeom>
          <a:solidFill>
            <a:srgbClr val="FB8709"/>
          </a:solidFill>
        </p:spPr>
        <p:txBody>
          <a:bodyPr/>
          <a:lstStyle/>
          <a:p>
            <a:endParaRPr lang="en-IE">
              <a:latin typeface="Arial" panose="020B0604020202020204" pitchFamily="34" charset="0"/>
              <a:cs typeface="Arial" panose="020B0604020202020204" pitchFamily="34" charset="0"/>
            </a:endParaRPr>
          </a:p>
        </p:txBody>
      </p:sp>
      <p:sp>
        <p:nvSpPr>
          <p:cNvPr id="3" name="Freeform 3">
            <a:extLst>
              <a:ext uri="{FF2B5EF4-FFF2-40B4-BE49-F238E27FC236}">
                <a16:creationId xmlns:a16="http://schemas.microsoft.com/office/drawing/2014/main" id="{C5D16DDE-B459-1A56-7372-2E5BCEAD7D90}"/>
              </a:ext>
            </a:extLst>
          </p:cNvPr>
          <p:cNvSpPr/>
          <p:nvPr/>
        </p:nvSpPr>
        <p:spPr>
          <a:xfrm rot="5400000">
            <a:off x="0" y="2507553"/>
            <a:ext cx="2635947" cy="2635947"/>
          </a:xfrm>
          <a:custGeom>
            <a:avLst/>
            <a:gdLst/>
            <a:ahLst/>
            <a:cxnLst/>
            <a:rect l="l" t="t" r="r" b="b"/>
            <a:pathLst>
              <a:path w="2635947" h="2635947">
                <a:moveTo>
                  <a:pt x="0" y="0"/>
                </a:moveTo>
                <a:lnTo>
                  <a:pt x="2635947" y="0"/>
                </a:lnTo>
                <a:lnTo>
                  <a:pt x="2635947" y="2635947"/>
                </a:lnTo>
                <a:lnTo>
                  <a:pt x="0" y="26359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latin typeface="Arial" panose="020B0604020202020204" pitchFamily="34" charset="0"/>
              <a:cs typeface="Arial" panose="020B0604020202020204" pitchFamily="34" charset="0"/>
            </a:endParaRPr>
          </a:p>
        </p:txBody>
      </p:sp>
      <p:sp>
        <p:nvSpPr>
          <p:cNvPr id="4" name="AutoShape 4">
            <a:extLst>
              <a:ext uri="{FF2B5EF4-FFF2-40B4-BE49-F238E27FC236}">
                <a16:creationId xmlns:a16="http://schemas.microsoft.com/office/drawing/2014/main" id="{284CC745-C231-C78D-80BD-4591C4D59494}"/>
              </a:ext>
            </a:extLst>
          </p:cNvPr>
          <p:cNvSpPr/>
          <p:nvPr/>
        </p:nvSpPr>
        <p:spPr>
          <a:xfrm>
            <a:off x="-130877" y="5143500"/>
            <a:ext cx="2766824" cy="3665330"/>
          </a:xfrm>
          <a:prstGeom prst="rect">
            <a:avLst/>
          </a:prstGeom>
          <a:solidFill>
            <a:srgbClr val="053249"/>
          </a:solidFill>
        </p:spPr>
        <p:txBody>
          <a:bodyPr/>
          <a:lstStyle/>
          <a:p>
            <a:endParaRPr lang="en-IE">
              <a:latin typeface="Arial" panose="020B0604020202020204" pitchFamily="34" charset="0"/>
              <a:cs typeface="Arial" panose="020B0604020202020204" pitchFamily="34" charset="0"/>
            </a:endParaRPr>
          </a:p>
        </p:txBody>
      </p:sp>
      <p:sp>
        <p:nvSpPr>
          <p:cNvPr id="5" name="Freeform 5">
            <a:extLst>
              <a:ext uri="{FF2B5EF4-FFF2-40B4-BE49-F238E27FC236}">
                <a16:creationId xmlns:a16="http://schemas.microsoft.com/office/drawing/2014/main" id="{55800FA0-99A0-6B2D-9DE6-C51C8331A01C}"/>
              </a:ext>
            </a:extLst>
          </p:cNvPr>
          <p:cNvSpPr/>
          <p:nvPr/>
        </p:nvSpPr>
        <p:spPr>
          <a:xfrm rot="5400000" flipH="1">
            <a:off x="0" y="5143500"/>
            <a:ext cx="2635947" cy="2635947"/>
          </a:xfrm>
          <a:custGeom>
            <a:avLst/>
            <a:gdLst/>
            <a:ahLst/>
            <a:cxnLst/>
            <a:rect l="l" t="t" r="r" b="b"/>
            <a:pathLst>
              <a:path w="2635947" h="2635947">
                <a:moveTo>
                  <a:pt x="2635947" y="0"/>
                </a:moveTo>
                <a:lnTo>
                  <a:pt x="0" y="0"/>
                </a:lnTo>
                <a:lnTo>
                  <a:pt x="0" y="2635947"/>
                </a:lnTo>
                <a:lnTo>
                  <a:pt x="2635947" y="2635947"/>
                </a:lnTo>
                <a:lnTo>
                  <a:pt x="263594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IE">
              <a:latin typeface="Arial" panose="020B0604020202020204" pitchFamily="34" charset="0"/>
              <a:cs typeface="Arial" panose="020B0604020202020204" pitchFamily="34" charset="0"/>
            </a:endParaRPr>
          </a:p>
        </p:txBody>
      </p:sp>
      <p:sp>
        <p:nvSpPr>
          <p:cNvPr id="8" name="AutoShape 8">
            <a:extLst>
              <a:ext uri="{FF2B5EF4-FFF2-40B4-BE49-F238E27FC236}">
                <a16:creationId xmlns:a16="http://schemas.microsoft.com/office/drawing/2014/main" id="{2D9A3CCF-314E-D71B-E886-88176F214248}"/>
              </a:ext>
            </a:extLst>
          </p:cNvPr>
          <p:cNvSpPr/>
          <p:nvPr/>
        </p:nvSpPr>
        <p:spPr>
          <a:xfrm rot="5400000">
            <a:off x="9139238" y="173356"/>
            <a:ext cx="9525" cy="17270948"/>
          </a:xfrm>
          <a:prstGeom prst="rect">
            <a:avLst/>
          </a:prstGeom>
          <a:solidFill>
            <a:srgbClr val="FB8709"/>
          </a:solidFill>
        </p:spPr>
        <p:txBody>
          <a:bodyPr/>
          <a:lstStyle/>
          <a:p>
            <a:endParaRPr lang="en-IE">
              <a:latin typeface="Arial" panose="020B0604020202020204" pitchFamily="34" charset="0"/>
              <a:cs typeface="Arial" panose="020B0604020202020204" pitchFamily="34" charset="0"/>
            </a:endParaRPr>
          </a:p>
        </p:txBody>
      </p:sp>
      <p:sp>
        <p:nvSpPr>
          <p:cNvPr id="10" name="TextBox 10">
            <a:extLst>
              <a:ext uri="{FF2B5EF4-FFF2-40B4-BE49-F238E27FC236}">
                <a16:creationId xmlns:a16="http://schemas.microsoft.com/office/drawing/2014/main" id="{6445C154-3AB2-AE6A-5168-D9BC73EF2429}"/>
              </a:ext>
            </a:extLst>
          </p:cNvPr>
          <p:cNvSpPr txBox="1"/>
          <p:nvPr/>
        </p:nvSpPr>
        <p:spPr>
          <a:xfrm>
            <a:off x="3058697" y="325458"/>
            <a:ext cx="13265244" cy="869020"/>
          </a:xfrm>
          <a:prstGeom prst="rect">
            <a:avLst/>
          </a:prstGeom>
        </p:spPr>
        <p:txBody>
          <a:bodyPr wrap="square" lIns="0" tIns="0" rIns="0" bIns="0" rtlCol="0" anchor="t">
            <a:spAutoFit/>
          </a:bodyPr>
          <a:lstStyle/>
          <a:p>
            <a:pPr>
              <a:lnSpc>
                <a:spcPts val="7699"/>
              </a:lnSpc>
            </a:pPr>
            <a:r>
              <a:rPr lang="en-US" sz="4400" spc="-69" dirty="0">
                <a:solidFill>
                  <a:srgbClr val="033C5B"/>
                </a:solidFill>
                <a:latin typeface="Arial" panose="020B0604020202020204" pitchFamily="34" charset="0"/>
                <a:cs typeface="Arial" panose="020B0604020202020204" pitchFamily="34" charset="0"/>
              </a:rPr>
              <a:t>Πόροι</a:t>
            </a:r>
          </a:p>
        </p:txBody>
      </p:sp>
      <p:sp>
        <p:nvSpPr>
          <p:cNvPr id="16" name="TextBox 15">
            <a:extLst>
              <a:ext uri="{FF2B5EF4-FFF2-40B4-BE49-F238E27FC236}">
                <a16:creationId xmlns:a16="http://schemas.microsoft.com/office/drawing/2014/main" id="{5FA8966D-65C1-B86A-4AE2-F8088EC0BBDF}"/>
              </a:ext>
            </a:extLst>
          </p:cNvPr>
          <p:cNvSpPr txBox="1"/>
          <p:nvPr/>
        </p:nvSpPr>
        <p:spPr>
          <a:xfrm>
            <a:off x="3200400" y="1602463"/>
            <a:ext cx="13265244" cy="6989093"/>
          </a:xfrm>
          <a:prstGeom prst="rect">
            <a:avLst/>
          </a:prstGeom>
          <a:noFill/>
        </p:spPr>
        <p:txBody>
          <a:bodyPr wrap="square">
            <a:spAutoFit/>
          </a:bodyPr>
          <a:lstStyle/>
          <a:p>
            <a:pPr>
              <a:lnSpc>
                <a:spcPct val="107000"/>
              </a:lnSpc>
              <a:spcAft>
                <a:spcPts val="800"/>
              </a:spcAft>
            </a:pPr>
            <a:r>
              <a:rPr lang="en-GB" sz="1800" b="1" dirty="0">
                <a:solidFill>
                  <a:srgbClr val="033045"/>
                </a:solidFill>
                <a:effectLst/>
                <a:latin typeface="Arial" panose="020B0604020202020204" pitchFamily="34" charset="0"/>
                <a:ea typeface="Calibri" panose="020F0502020204030204" pitchFamily="34" charset="0"/>
                <a:cs typeface="Arial" panose="020B0604020202020204" pitchFamily="34" charset="0"/>
              </a:rPr>
              <a:t>Στόχοι επαγγελματικής ανάπτυξης:</a:t>
            </a:r>
            <a:endParaRPr lang="en-BE" sz="18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b="1" dirty="0">
                <a:effectLst/>
                <a:latin typeface="Arial" panose="020B0604020202020204" pitchFamily="34" charset="0"/>
                <a:ea typeface="Calibri" panose="020F0502020204030204" pitchFamily="34" charset="0"/>
                <a:cs typeface="Arial" panose="020B0604020202020204" pitchFamily="34" charset="0"/>
              </a:rPr>
              <a:t>Coursera: </a:t>
            </a:r>
            <a:r>
              <a:rPr lang="en-GB" sz="1800" dirty="0">
                <a:effectLst/>
                <a:latin typeface="Arial" panose="020B0604020202020204" pitchFamily="34" charset="0"/>
                <a:ea typeface="Calibri" panose="020F0502020204030204" pitchFamily="34" charset="0"/>
                <a:cs typeface="Arial" panose="020B0604020202020204" pitchFamily="34" charset="0"/>
              </a:rPr>
              <a:t>Coursera: Προσφέρει μια ποικιλία μαθημάτων για να σας βοηθήσει να μάθετε σχετικές δεξιότητες, να διευρύνετε το επαγγελματικό σας δίκτυο και να βρείτε μεγαλύτερη ικανοποίηση στην εργασία σας. </a:t>
            </a:r>
            <a:r>
              <a:rPr lang="en-GB" sz="18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6"/>
              </a:rPr>
              <a:t>Εξετάστε το ενδεχόμενο να θέσετε στόχους, όπως η ανάπτυξη νέων δεξιοτήτων ή η βελτίωση των δεξιοτήτων στο χώρο εργασίας</a:t>
            </a:r>
            <a:r>
              <a:rPr lang="en-GB" sz="1800" dirty="0">
                <a:solidFill>
                  <a:srgbClr val="111111"/>
                </a:solidFill>
                <a:effectLst/>
                <a:latin typeface="Arial" panose="020B0604020202020204" pitchFamily="34" charset="0"/>
                <a:ea typeface="Times New Roman" panose="02020603050405020304" pitchFamily="18" charset="0"/>
                <a:cs typeface="Arial" panose="020B0604020202020204" pitchFamily="34" charset="0"/>
              </a:rPr>
              <a:t>.</a:t>
            </a:r>
            <a:endParaRPr lang="en-BE" sz="18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b="1" u="none" strike="noStrike" dirty="0" err="1">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7"/>
              </a:rPr>
              <a:t>BetterUp</a:t>
            </a:r>
            <a:r>
              <a:rPr lang="en-GB" sz="1800" u="none" strike="noStrike"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7"/>
              </a:rPr>
              <a:t>: </a:t>
            </a:r>
            <a:r>
              <a:rPr lang="en-GB" sz="18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7"/>
              </a:rPr>
              <a:t>Παρέχει πληροφορίες σχετικά με την παρακολούθηση των τάσεων του κλάδου και τη δικτύωση με επαγγελματίες του κλάδου σας</a:t>
            </a:r>
            <a:r>
              <a:rPr lang="en-GB" sz="1800" dirty="0">
                <a:solidFill>
                  <a:srgbClr val="111111"/>
                </a:solidFill>
                <a:effectLst/>
                <a:latin typeface="Arial" panose="020B0604020202020204" pitchFamily="34" charset="0"/>
                <a:ea typeface="Times New Roman" panose="02020603050405020304" pitchFamily="18" charset="0"/>
                <a:cs typeface="Arial" panose="020B0604020202020204" pitchFamily="34" charset="0"/>
              </a:rPr>
              <a:t>.</a:t>
            </a:r>
            <a:endParaRPr lang="en-BE" sz="18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b="1" u="none" strike="noStrike" dirty="0">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6"/>
              </a:rPr>
              <a:t>Asana</a:t>
            </a:r>
            <a:r>
              <a:rPr lang="en-GB" sz="1800" u="none" strike="noStrike"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6"/>
              </a:rPr>
              <a:t>: </a:t>
            </a:r>
            <a:r>
              <a:rPr lang="en-GB" sz="18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6"/>
              </a:rPr>
              <a:t>Εξερευνήστε σεμινάρια, διαδικτυακά σεμινάρια, εργαστήρια και πλατφόρμες κοινωνικής δικτύωσης (όπως το LinkedIn) για να βελτιώσετε τις δεξιότητές σας και να συνδεθείτε με συναδέλφους σας</a:t>
            </a:r>
            <a:r>
              <a:rPr lang="en-GB" sz="1800" dirty="0">
                <a:solidFill>
                  <a:srgbClr val="111111"/>
                </a:solidFill>
                <a:effectLst/>
                <a:latin typeface="Arial" panose="020B0604020202020204" pitchFamily="34" charset="0"/>
                <a:ea typeface="Times New Roman" panose="02020603050405020304" pitchFamily="18" charset="0"/>
                <a:cs typeface="Arial" panose="020B0604020202020204" pitchFamily="34" charset="0"/>
              </a:rPr>
              <a:t>.</a:t>
            </a:r>
            <a:endParaRPr lang="en-BE" sz="18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b="1" dirty="0">
                <a:solidFill>
                  <a:srgbClr val="033045"/>
                </a:solidFill>
                <a:effectLst/>
                <a:latin typeface="Arial" panose="020B0604020202020204" pitchFamily="34" charset="0"/>
                <a:ea typeface="Calibri" panose="020F0502020204030204" pitchFamily="34" charset="0"/>
                <a:cs typeface="Arial" panose="020B0604020202020204" pitchFamily="34" charset="0"/>
              </a:rPr>
              <a:t>Θεμέλια της διευκόλυνσης της συνεργασίας:</a:t>
            </a:r>
            <a:endParaRPr lang="en-BE" sz="18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b="1" dirty="0">
                <a:solidFill>
                  <a:srgbClr val="111111"/>
                </a:solidFill>
                <a:effectLst/>
                <a:latin typeface="Arial" panose="020B0604020202020204" pitchFamily="34" charset="0"/>
                <a:ea typeface="Times New Roman" panose="02020603050405020304" pitchFamily="18" charset="0"/>
                <a:cs typeface="Arial" panose="020B0604020202020204" pitchFamily="34" charset="0"/>
              </a:rPr>
              <a:t>Απελευθερωτικές δομές</a:t>
            </a:r>
            <a:r>
              <a:rPr lang="en-GB" sz="1800" dirty="0">
                <a:solidFill>
                  <a:srgbClr val="111111"/>
                </a:solidFill>
                <a:effectLst/>
                <a:latin typeface="Arial" panose="020B0604020202020204" pitchFamily="34" charset="0"/>
                <a:ea typeface="Times New Roman" panose="02020603050405020304" pitchFamily="18" charset="0"/>
                <a:cs typeface="Arial" panose="020B0604020202020204" pitchFamily="34" charset="0"/>
              </a:rPr>
              <a:t>: Αυτές οι τεχνικές διευκόλυνσης ενδυναμώνουν τους συμμετέχοντες και προωθούν τη συνεργασία. </a:t>
            </a:r>
            <a:r>
              <a:rPr lang="en-GB" sz="18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8"/>
              </a:rPr>
              <a:t>Παραδείγματα περιλαμβάνουν το "1-2-4-All" (το οποίο διασφαλίζει ότι ακούγονται όλες οι φωνές) και το "TRIZ" (Θεωρία της Εφευρετικής Επίλυσης Προβλημάτων)</a:t>
            </a:r>
            <a:r>
              <a:rPr lang="en-GB" sz="1800" dirty="0">
                <a:solidFill>
                  <a:srgbClr val="111111"/>
                </a:solidFill>
                <a:effectLst/>
                <a:latin typeface="Arial" panose="020B0604020202020204" pitchFamily="34" charset="0"/>
                <a:ea typeface="Times New Roman" panose="02020603050405020304" pitchFamily="18" charset="0"/>
                <a:cs typeface="Arial" panose="020B0604020202020204" pitchFamily="34" charset="0"/>
              </a:rPr>
              <a:t>.</a:t>
            </a:r>
            <a:endParaRPr lang="en-BE" sz="18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b="1" u="none" strike="noStrike" dirty="0">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6"/>
              </a:rPr>
              <a:t>Τεχνικές ενεργητικής μάθησης</a:t>
            </a:r>
            <a:r>
              <a:rPr lang="en-GB" sz="1800" u="none" strike="noStrike"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6"/>
              </a:rPr>
              <a:t>: </a:t>
            </a:r>
            <a:r>
              <a:rPr lang="en-GB" sz="18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6"/>
              </a:rPr>
              <a:t>Τεχνικές όπως ο "εσωτερικός/εξωτερικός κύκλος" προάγουν τη συμμετοχική μάθηση στις ανεστραμμένες τάξεις</a:t>
            </a:r>
            <a:r>
              <a:rPr lang="en-GB" sz="1800" dirty="0">
                <a:solidFill>
                  <a:srgbClr val="111111"/>
                </a:solidFill>
                <a:effectLst/>
                <a:latin typeface="Arial" panose="020B0604020202020204" pitchFamily="34" charset="0"/>
                <a:ea typeface="Times New Roman" panose="02020603050405020304" pitchFamily="18" charset="0"/>
                <a:cs typeface="Arial" panose="020B0604020202020204" pitchFamily="34" charset="0"/>
              </a:rPr>
              <a:t>.</a:t>
            </a:r>
            <a:endParaRPr lang="en-BE" sz="18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b="1" u="none" strike="noStrike" dirty="0">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8"/>
              </a:rPr>
              <a:t>Δημιουργώντας ένα περιβάλλον μάθησης χωρίς αποκλεισμούς</a:t>
            </a:r>
            <a:r>
              <a:rPr lang="en-GB" sz="1800" u="none" strike="noStrike"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8"/>
              </a:rPr>
              <a:t>: </a:t>
            </a:r>
            <a:r>
              <a:rPr lang="en-GB" sz="18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8"/>
              </a:rPr>
              <a:t>Αναγνωρίστε την ποικιλομορφία, χρησιμοποιήστε ποικίλες μορφές περιεχομένου, δώστε έμφαση στην πολιτιστική επάρκεια και εξασφαλίστε την προσβασιμότητα</a:t>
            </a:r>
            <a:r>
              <a:rPr lang="en-GB" sz="1800" dirty="0">
                <a:solidFill>
                  <a:srgbClr val="111111"/>
                </a:solidFill>
                <a:effectLst/>
                <a:latin typeface="Arial" panose="020B0604020202020204" pitchFamily="34" charset="0"/>
                <a:ea typeface="Times New Roman" panose="02020603050405020304" pitchFamily="18" charset="0"/>
                <a:cs typeface="Arial" panose="020B0604020202020204" pitchFamily="34" charset="0"/>
              </a:rPr>
              <a:t>.</a:t>
            </a:r>
            <a:endParaRPr lang="en-BE" sz="18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b="1" dirty="0">
                <a:solidFill>
                  <a:srgbClr val="033045"/>
                </a:solidFill>
                <a:effectLst/>
                <a:latin typeface="Arial" panose="020B0604020202020204" pitchFamily="34" charset="0"/>
                <a:ea typeface="Calibri" panose="020F0502020204030204" pitchFamily="34" charset="0"/>
                <a:cs typeface="Arial" panose="020B0604020202020204" pitchFamily="34" charset="0"/>
              </a:rPr>
              <a:t>Αναποδογυρισμένες τάξεις:</a:t>
            </a:r>
            <a:endParaRPr lang="en-BE" sz="18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b="1" dirty="0">
                <a:solidFill>
                  <a:srgbClr val="111111"/>
                </a:solidFill>
                <a:effectLst/>
                <a:latin typeface="Arial" panose="020B0604020202020204" pitchFamily="34" charset="0"/>
                <a:ea typeface="Times New Roman" panose="02020603050405020304" pitchFamily="18" charset="0"/>
                <a:cs typeface="Arial" panose="020B0604020202020204" pitchFamily="34" charset="0"/>
              </a:rPr>
              <a:t>Μέσο</a:t>
            </a:r>
            <a:r>
              <a:rPr lang="en-GB" sz="1800" dirty="0">
                <a:solidFill>
                  <a:srgbClr val="111111"/>
                </a:solidFill>
                <a:effectLst/>
                <a:latin typeface="Arial" panose="020B0604020202020204" pitchFamily="34" charset="0"/>
                <a:ea typeface="Times New Roman" panose="02020603050405020304" pitchFamily="18" charset="0"/>
                <a:cs typeface="Arial" panose="020B0604020202020204" pitchFamily="34" charset="0"/>
              </a:rPr>
              <a:t>: Εξερευνήστε την έννοια της εναλλασσόμενης τάξης, τον τρόπο λειτουργίας της και τα οφέλη της. </a:t>
            </a:r>
            <a:r>
              <a:rPr lang="en-GB" sz="18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9"/>
              </a:rPr>
              <a:t>Μετατοπίζεται από μια δασκαλοκεντρική προσέγγιση σε μια πιο μαθητοκεντρική, ενισχύοντας την ενεργό μάθηση και τη συμμετοχή</a:t>
            </a:r>
            <a:r>
              <a:rPr lang="en-GB" sz="1800" dirty="0">
                <a:solidFill>
                  <a:srgbClr val="111111"/>
                </a:solidFill>
                <a:effectLst/>
                <a:latin typeface="Arial" panose="020B0604020202020204" pitchFamily="34" charset="0"/>
                <a:ea typeface="Times New Roman" panose="02020603050405020304" pitchFamily="18" charset="0"/>
                <a:cs typeface="Arial" panose="020B0604020202020204" pitchFamily="34" charset="0"/>
              </a:rPr>
              <a:t>.</a:t>
            </a:r>
            <a:endParaRPr lang="en-BE" sz="18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b="1" u="none" strike="noStrike" dirty="0">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10"/>
              </a:rPr>
              <a:t>Academia.edu</a:t>
            </a:r>
            <a:r>
              <a:rPr lang="en-GB" sz="1800" u="none" strike="noStrike"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10"/>
              </a:rPr>
              <a:t>: </a:t>
            </a:r>
            <a:r>
              <a:rPr lang="en-GB" sz="18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10"/>
              </a:rPr>
              <a:t>και πώς η τεχνολογία μπορεί να υποστηρίξει αυτό το μοντέλο</a:t>
            </a:r>
            <a:r>
              <a:rPr lang="en-GB" sz="1800" dirty="0">
                <a:solidFill>
                  <a:srgbClr val="111111"/>
                </a:solidFill>
                <a:effectLst/>
                <a:latin typeface="Arial" panose="020B0604020202020204" pitchFamily="34" charset="0"/>
                <a:ea typeface="Times New Roman" panose="02020603050405020304" pitchFamily="18" charset="0"/>
                <a:cs typeface="Arial" panose="020B0604020202020204" pitchFamily="34" charset="0"/>
              </a:rPr>
              <a:t>.</a:t>
            </a:r>
            <a:endParaRPr lang="en-BE" sz="1800" dirty="0">
              <a:effectLst/>
              <a:latin typeface="Arial" panose="020B0604020202020204" pitchFamily="34" charset="0"/>
              <a:ea typeface="Calibri" panose="020F0502020204030204" pitchFamily="34" charset="0"/>
              <a:cs typeface="Arial" panose="020B0604020202020204" pitchFamily="34" charset="0"/>
            </a:endParaRPr>
          </a:p>
          <a:p>
            <a:pPr>
              <a:spcBef>
                <a:spcPts val="600"/>
              </a:spcBef>
            </a:pPr>
            <a:endParaRPr lang="en-GB" dirty="0">
              <a:solidFill>
                <a:srgbClr val="121212"/>
              </a:solidFill>
              <a:latin typeface="Arial" panose="020B0604020202020204" pitchFamily="34" charset="0"/>
              <a:cs typeface="Arial" panose="020B0604020202020204" pitchFamily="34" charset="0"/>
            </a:endParaRPr>
          </a:p>
        </p:txBody>
      </p:sp>
      <p:sp>
        <p:nvSpPr>
          <p:cNvPr id="13" name="Google Shape;117;p3">
            <a:extLst>
              <a:ext uri="{FF2B5EF4-FFF2-40B4-BE49-F238E27FC236}">
                <a16:creationId xmlns:a16="http://schemas.microsoft.com/office/drawing/2014/main" id="{60444395-FF1C-1AD7-FD8F-9F0CA03DD60E}"/>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11">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panose="020B0604020202020204" pitchFamily="34" charset="0"/>
              <a:ea typeface="Calibri"/>
              <a:cs typeface="Arial" panose="020B0604020202020204" pitchFamily="34" charset="0"/>
              <a:sym typeface="Calibri"/>
            </a:endParaRPr>
          </a:p>
        </p:txBody>
      </p:sp>
      <p:sp>
        <p:nvSpPr>
          <p:cNvPr id="14" name="Google Shape;118;p3">
            <a:extLst>
              <a:ext uri="{FF2B5EF4-FFF2-40B4-BE49-F238E27FC236}">
                <a16:creationId xmlns:a16="http://schemas.microsoft.com/office/drawing/2014/main" id="{66CA32DA-0C9D-97E0-F778-0126074A14C8}"/>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12">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panose="020B0604020202020204" pitchFamily="34" charset="0"/>
              <a:ea typeface="Calibri"/>
              <a:cs typeface="Arial" panose="020B0604020202020204" pitchFamily="34" charset="0"/>
              <a:sym typeface="Calibri"/>
            </a:endParaRPr>
          </a:p>
        </p:txBody>
      </p:sp>
      <p:pic>
        <p:nvPicPr>
          <p:cNvPr id="18" name="Picture 17">
            <a:extLst>
              <a:ext uri="{FF2B5EF4-FFF2-40B4-BE49-F238E27FC236}">
                <a16:creationId xmlns:a16="http://schemas.microsoft.com/office/drawing/2014/main" id="{74518F8E-AAB4-2AD0-579A-755A26A1B636}"/>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sp>
        <p:nvSpPr>
          <p:cNvPr id="6" name="Google Shape;128;p3">
            <a:extLst>
              <a:ext uri="{FF2B5EF4-FFF2-40B4-BE49-F238E27FC236}">
                <a16:creationId xmlns:a16="http://schemas.microsoft.com/office/drawing/2014/main" id="{FAB4A8F6-5C82-9DC2-C583-EB5C45460E84}"/>
              </a:ext>
            </a:extLst>
          </p:cNvPr>
          <p:cNvSpPr txBox="1"/>
          <p:nvPr/>
        </p:nvSpPr>
        <p:spPr>
          <a:xfrm>
            <a:off x="5183697" y="8985030"/>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2060650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674552" y="320819"/>
            <a:ext cx="6990285" cy="1958678"/>
          </a:xfrm>
          <a:prstGeom prst="rect">
            <a:avLst/>
          </a:prstGeom>
        </p:spPr>
        <p:txBody>
          <a:bodyPr lIns="0" tIns="0" rIns="0" bIns="0" rtlCol="0" anchor="t">
            <a:spAutoFit/>
          </a:bodyPr>
          <a:lstStyle/>
          <a:p>
            <a:pPr algn="ctr">
              <a:lnSpc>
                <a:spcPts val="7699"/>
              </a:lnSpc>
            </a:pPr>
            <a:r>
              <a:rPr lang="en-US" sz="6000" spc="-69" dirty="0">
                <a:solidFill>
                  <a:srgbClr val="033C5B"/>
                </a:solidFill>
                <a:latin typeface="Arial" panose="020B0604020202020204" pitchFamily="34" charset="0"/>
                <a:cs typeface="Arial" panose="020B0604020202020204" pitchFamily="34" charset="0"/>
              </a:rPr>
              <a:t>Μ</a:t>
            </a:r>
            <a:r>
              <a:rPr lang="el-GR" sz="6000" spc="-69" dirty="0" err="1">
                <a:solidFill>
                  <a:srgbClr val="033C5B"/>
                </a:solidFill>
                <a:latin typeface="Arial" panose="020B0604020202020204" pitchFamily="34" charset="0"/>
                <a:cs typeface="Arial" panose="020B0604020202020204" pitchFamily="34" charset="0"/>
              </a:rPr>
              <a:t>αθησιακοί</a:t>
            </a:r>
            <a:r>
              <a:rPr lang="en-US" sz="6000" spc="-69" dirty="0">
                <a:solidFill>
                  <a:srgbClr val="033C5B"/>
                </a:solidFill>
                <a:latin typeface="Arial" panose="020B0604020202020204" pitchFamily="34" charset="0"/>
                <a:cs typeface="Arial" panose="020B0604020202020204" pitchFamily="34" charset="0"/>
              </a:rPr>
              <a:t> </a:t>
            </a:r>
          </a:p>
          <a:p>
            <a:pPr algn="ctr">
              <a:lnSpc>
                <a:spcPts val="7699"/>
              </a:lnSpc>
            </a:pPr>
            <a:r>
              <a:rPr lang="en-US" sz="6000" spc="-69" dirty="0">
                <a:solidFill>
                  <a:srgbClr val="033C5B"/>
                </a:solidFill>
                <a:latin typeface="Arial" panose="020B0604020202020204" pitchFamily="34" charset="0"/>
                <a:cs typeface="Arial" panose="020B0604020202020204" pitchFamily="34" charset="0"/>
              </a:rPr>
              <a:t>Στόχοι</a:t>
            </a:r>
          </a:p>
        </p:txBody>
      </p:sp>
      <p:sp>
        <p:nvSpPr>
          <p:cNvPr id="3" name="TextBox 3"/>
          <p:cNvSpPr txBox="1"/>
          <p:nvPr/>
        </p:nvSpPr>
        <p:spPr>
          <a:xfrm>
            <a:off x="797225" y="2682578"/>
            <a:ext cx="7772400" cy="5946628"/>
          </a:xfrm>
          <a:prstGeom prst="rect">
            <a:avLst/>
          </a:prstGeom>
        </p:spPr>
        <p:txBody>
          <a:bodyPr wrap="square" lIns="0" tIns="0" rIns="0" bIns="0" rtlCol="0" anchor="t">
            <a:spAutoFit/>
          </a:bodyPr>
          <a:lstStyle/>
          <a:p>
            <a:pPr marL="302259" lvl="1">
              <a:lnSpc>
                <a:spcPts val="3919"/>
              </a:lnSpc>
            </a:pPr>
            <a:r>
              <a:rPr lang="en-GB" sz="2400" dirty="0">
                <a:solidFill>
                  <a:srgbClr val="121212"/>
                </a:solidFill>
                <a:latin typeface="Arial" panose="020B0604020202020204" pitchFamily="34" charset="0"/>
                <a:cs typeface="Arial" panose="020B0604020202020204" pitchFamily="34" charset="0"/>
              </a:rPr>
              <a:t>Στο τέλος αυτής της ενότητας, οι συμμετέχοντες θα εί</a:t>
            </a:r>
            <a:r>
              <a:rPr lang="el-GR" sz="2400" dirty="0" err="1">
                <a:solidFill>
                  <a:srgbClr val="121212"/>
                </a:solidFill>
                <a:latin typeface="Arial" panose="020B0604020202020204" pitchFamily="34" charset="0"/>
                <a:cs typeface="Arial" panose="020B0604020202020204" pitchFamily="34" charset="0"/>
              </a:rPr>
              <a:t>στε</a:t>
            </a:r>
            <a:r>
              <a:rPr lang="en-GB" sz="2400" dirty="0">
                <a:solidFill>
                  <a:srgbClr val="121212"/>
                </a:solidFill>
                <a:latin typeface="Arial" panose="020B0604020202020204" pitchFamily="34" charset="0"/>
                <a:cs typeface="Arial" panose="020B0604020202020204" pitchFamily="34" charset="0"/>
              </a:rPr>
              <a:t> σε θέση να:</a:t>
            </a:r>
            <a:endParaRPr lang="en-US" sz="2400" dirty="0">
              <a:solidFill>
                <a:srgbClr val="121212"/>
              </a:solidFill>
              <a:latin typeface="Arial" panose="020B0604020202020204" pitchFamily="34" charset="0"/>
              <a:cs typeface="Arial" panose="020B0604020202020204" pitchFamily="34" charset="0"/>
            </a:endParaRPr>
          </a:p>
          <a:p>
            <a:pPr marL="604519" lvl="1" indent="-302260">
              <a:lnSpc>
                <a:spcPts val="3919"/>
              </a:lnSpc>
              <a:buFont typeface="Arial"/>
              <a:buChar char="•"/>
            </a:pPr>
            <a:r>
              <a:rPr lang="en-GB" sz="2400" dirty="0">
                <a:solidFill>
                  <a:srgbClr val="121212"/>
                </a:solidFill>
                <a:latin typeface="Arial" panose="020B0604020202020204" pitchFamily="34" charset="0"/>
                <a:cs typeface="Arial" panose="020B0604020202020204" pitchFamily="34" charset="0"/>
              </a:rPr>
              <a:t>Κατα</a:t>
            </a:r>
            <a:r>
              <a:rPr lang="en-GB" sz="2400" dirty="0" err="1">
                <a:solidFill>
                  <a:srgbClr val="121212"/>
                </a:solidFill>
                <a:latin typeface="Arial" panose="020B0604020202020204" pitchFamily="34" charset="0"/>
                <a:cs typeface="Arial" panose="020B0604020202020204" pitchFamily="34" charset="0"/>
              </a:rPr>
              <a:t>νοήσ</a:t>
            </a:r>
            <a:r>
              <a:rPr lang="el-GR" sz="2400" dirty="0">
                <a:solidFill>
                  <a:srgbClr val="121212"/>
                </a:solidFill>
                <a:latin typeface="Arial" panose="020B0604020202020204" pitchFamily="34" charset="0"/>
                <a:cs typeface="Arial" panose="020B0604020202020204" pitchFamily="34" charset="0"/>
              </a:rPr>
              <a:t>ε</a:t>
            </a:r>
            <a:r>
              <a:rPr lang="en-GB" sz="2400" dirty="0" err="1">
                <a:solidFill>
                  <a:srgbClr val="121212"/>
                </a:solidFill>
                <a:latin typeface="Arial" panose="020B0604020202020204" pitchFamily="34" charset="0"/>
                <a:cs typeface="Arial" panose="020B0604020202020204" pitchFamily="34" charset="0"/>
              </a:rPr>
              <a:t>τε</a:t>
            </a:r>
            <a:r>
              <a:rPr lang="en-GB" sz="2400" dirty="0">
                <a:solidFill>
                  <a:srgbClr val="121212"/>
                </a:solidFill>
                <a:latin typeface="Arial" panose="020B0604020202020204" pitchFamily="34" charset="0"/>
                <a:cs typeface="Arial" panose="020B0604020202020204" pitchFamily="34" charset="0"/>
              </a:rPr>
              <a:t> το ρόλο του εκπαιδευτή στη διευκόλυνση των συνεργατικών δραστηριοτήτων στις ανεστραμμένες τάξεις.</a:t>
            </a:r>
          </a:p>
          <a:p>
            <a:pPr marL="604519" lvl="1" indent="-302260">
              <a:lnSpc>
                <a:spcPts val="3919"/>
              </a:lnSpc>
              <a:buFont typeface="Arial"/>
              <a:buChar char="•"/>
            </a:pPr>
            <a:r>
              <a:rPr lang="en-GB" sz="2400" dirty="0">
                <a:solidFill>
                  <a:srgbClr val="121212"/>
                </a:solidFill>
                <a:latin typeface="Arial" panose="020B0604020202020204" pitchFamily="34" charset="0"/>
                <a:cs typeface="Arial" panose="020B0604020202020204" pitchFamily="34" charset="0"/>
              </a:rPr>
              <a:t>Μάθετε στρατηγικές για τον αποτελεσματικό σχεδιασμό και τη διαχείριση συνεργατικών εργασιών.</a:t>
            </a:r>
          </a:p>
          <a:p>
            <a:pPr marL="604519" lvl="1" indent="-302260">
              <a:lnSpc>
                <a:spcPts val="3919"/>
              </a:lnSpc>
              <a:buFont typeface="Arial"/>
              <a:buChar char="•"/>
            </a:pPr>
            <a:r>
              <a:rPr lang="en-GB" sz="2400" dirty="0">
                <a:solidFill>
                  <a:srgbClr val="121212"/>
                </a:solidFill>
                <a:latin typeface="Arial" panose="020B0604020202020204" pitchFamily="34" charset="0"/>
                <a:cs typeface="Arial" panose="020B0604020202020204" pitchFamily="34" charset="0"/>
              </a:rPr>
              <a:t>Προσδιορίστε εργαλεία και τεχνικές που υποστηρίζουν τη συνεργασία των μαθητών.</a:t>
            </a:r>
          </a:p>
          <a:p>
            <a:pPr marL="604519" lvl="1" indent="-302260">
              <a:lnSpc>
                <a:spcPts val="3919"/>
              </a:lnSpc>
              <a:buFont typeface="Arial"/>
              <a:buChar char="•"/>
            </a:pPr>
            <a:r>
              <a:rPr lang="en-GB" sz="2400" dirty="0" err="1">
                <a:solidFill>
                  <a:srgbClr val="121212"/>
                </a:solidFill>
                <a:latin typeface="Arial" panose="020B0604020202020204" pitchFamily="34" charset="0"/>
                <a:cs typeface="Arial" panose="020B0604020202020204" pitchFamily="34" charset="0"/>
              </a:rPr>
              <a:t>Αν</a:t>
            </a:r>
            <a:r>
              <a:rPr lang="el-GR" sz="2400" dirty="0" err="1">
                <a:solidFill>
                  <a:srgbClr val="121212"/>
                </a:solidFill>
                <a:latin typeface="Arial" panose="020B0604020202020204" pitchFamily="34" charset="0"/>
                <a:cs typeface="Arial" panose="020B0604020202020204" pitchFamily="34" charset="0"/>
              </a:rPr>
              <a:t>απτύξετε</a:t>
            </a:r>
            <a:r>
              <a:rPr lang="en-GB" sz="2400" dirty="0">
                <a:solidFill>
                  <a:srgbClr val="121212"/>
                </a:solidFill>
                <a:latin typeface="Arial" panose="020B0604020202020204" pitchFamily="34" charset="0"/>
                <a:cs typeface="Arial" panose="020B0604020202020204" pitchFamily="34" charset="0"/>
              </a:rPr>
              <a:t> </a:t>
            </a:r>
            <a:r>
              <a:rPr lang="en-GB" sz="2400" dirty="0" err="1">
                <a:solidFill>
                  <a:srgbClr val="121212"/>
                </a:solidFill>
                <a:latin typeface="Arial" panose="020B0604020202020204" pitchFamily="34" charset="0"/>
                <a:cs typeface="Arial" panose="020B0604020202020204" pitchFamily="34" charset="0"/>
              </a:rPr>
              <a:t>δεξι</a:t>
            </a:r>
            <a:r>
              <a:rPr lang="el-GR" sz="2400" dirty="0" err="1">
                <a:solidFill>
                  <a:srgbClr val="121212"/>
                </a:solidFill>
                <a:latin typeface="Arial" panose="020B0604020202020204" pitchFamily="34" charset="0"/>
                <a:cs typeface="Arial" panose="020B0604020202020204" pitchFamily="34" charset="0"/>
              </a:rPr>
              <a:t>ότητες</a:t>
            </a:r>
            <a:r>
              <a:rPr lang="en-GB" sz="2400" dirty="0">
                <a:solidFill>
                  <a:srgbClr val="121212"/>
                </a:solidFill>
                <a:latin typeface="Arial" panose="020B0604020202020204" pitchFamily="34" charset="0"/>
                <a:cs typeface="Arial" panose="020B0604020202020204" pitchFamily="34" charset="0"/>
              </a:rPr>
              <a:t> για την αντιμετώπιση των προκλήσεων κατά τη διευκόλυνση ομαδικών δραστηριοτήτων σε περιβάλλοντα ΕΕΚ.</a:t>
            </a:r>
            <a:endParaRPr lang="en-US" sz="2400" dirty="0">
              <a:solidFill>
                <a:srgbClr val="121212"/>
              </a:solidFill>
              <a:latin typeface="Arial" panose="020B0604020202020204" pitchFamily="34" charset="0"/>
              <a:cs typeface="Arial" panose="020B0604020202020204" pitchFamily="34" charset="0"/>
            </a:endParaRPr>
          </a:p>
        </p:txBody>
      </p:sp>
      <p:sp>
        <p:nvSpPr>
          <p:cNvPr id="4" name="AutoShape 4"/>
          <p:cNvSpPr/>
          <p:nvPr/>
        </p:nvSpPr>
        <p:spPr>
          <a:xfrm>
            <a:off x="9144000" y="3783991"/>
            <a:ext cx="9144000" cy="6503009"/>
          </a:xfrm>
          <a:prstGeom prst="rect">
            <a:avLst/>
          </a:prstGeom>
          <a:solidFill>
            <a:srgbClr val="FB8709"/>
          </a:solidFill>
        </p:spPr>
        <p:txBody>
          <a:bodyPr/>
          <a:lstStyle/>
          <a:p>
            <a:endParaRPr lang="en-IE"/>
          </a:p>
        </p:txBody>
      </p:sp>
      <p:sp>
        <p:nvSpPr>
          <p:cNvPr id="5" name="AutoShape 5"/>
          <p:cNvSpPr/>
          <p:nvPr/>
        </p:nvSpPr>
        <p:spPr>
          <a:xfrm>
            <a:off x="9144000" y="0"/>
            <a:ext cx="9144000" cy="5143500"/>
          </a:xfrm>
          <a:prstGeom prst="rect">
            <a:avLst/>
          </a:prstGeom>
          <a:solidFill>
            <a:srgbClr val="053249"/>
          </a:solidFill>
        </p:spPr>
        <p:txBody>
          <a:bodyPr/>
          <a:lstStyle/>
          <a:p>
            <a:endParaRPr lang="en-IE"/>
          </a:p>
        </p:txBody>
      </p:sp>
      <p:sp>
        <p:nvSpPr>
          <p:cNvPr id="6" name="Freeform 6"/>
          <p:cNvSpPr/>
          <p:nvPr/>
        </p:nvSpPr>
        <p:spPr>
          <a:xfrm rot="5400000">
            <a:off x="9144000" y="7702914"/>
            <a:ext cx="2584086" cy="2584086"/>
          </a:xfrm>
          <a:custGeom>
            <a:avLst/>
            <a:gdLst/>
            <a:ahLst/>
            <a:cxnLst/>
            <a:rect l="l" t="t" r="r" b="b"/>
            <a:pathLst>
              <a:path w="2584086" h="2584086">
                <a:moveTo>
                  <a:pt x="0" y="0"/>
                </a:moveTo>
                <a:lnTo>
                  <a:pt x="2584086" y="0"/>
                </a:lnTo>
                <a:lnTo>
                  <a:pt x="2584086" y="2584086"/>
                </a:lnTo>
                <a:lnTo>
                  <a:pt x="0" y="258408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sp>
        <p:nvSpPr>
          <p:cNvPr id="7" name="Freeform 7"/>
          <p:cNvSpPr/>
          <p:nvPr/>
        </p:nvSpPr>
        <p:spPr>
          <a:xfrm rot="-5400000">
            <a:off x="15703914" y="0"/>
            <a:ext cx="2584086" cy="2584086"/>
          </a:xfrm>
          <a:custGeom>
            <a:avLst/>
            <a:gdLst/>
            <a:ahLst/>
            <a:cxnLst/>
            <a:rect l="l" t="t" r="r" b="b"/>
            <a:pathLst>
              <a:path w="2584086" h="2584086">
                <a:moveTo>
                  <a:pt x="0" y="0"/>
                </a:moveTo>
                <a:lnTo>
                  <a:pt x="2584086" y="0"/>
                </a:lnTo>
                <a:lnTo>
                  <a:pt x="2584086" y="2584086"/>
                </a:lnTo>
                <a:lnTo>
                  <a:pt x="0" y="25840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IE"/>
          </a:p>
        </p:txBody>
      </p:sp>
      <p:sp>
        <p:nvSpPr>
          <p:cNvPr id="8" name="Freeform 8"/>
          <p:cNvSpPr/>
          <p:nvPr/>
        </p:nvSpPr>
        <p:spPr>
          <a:xfrm>
            <a:off x="11243339" y="2258982"/>
            <a:ext cx="4945322" cy="5769036"/>
          </a:xfrm>
          <a:custGeom>
            <a:avLst/>
            <a:gdLst/>
            <a:ahLst/>
            <a:cxnLst/>
            <a:rect l="l" t="t" r="r" b="b"/>
            <a:pathLst>
              <a:path w="4945322" h="5769036">
                <a:moveTo>
                  <a:pt x="0" y="0"/>
                </a:moveTo>
                <a:lnTo>
                  <a:pt x="4945322" y="0"/>
                </a:lnTo>
                <a:lnTo>
                  <a:pt x="4945322" y="5769036"/>
                </a:lnTo>
                <a:lnTo>
                  <a:pt x="0" y="5769036"/>
                </a:lnTo>
                <a:lnTo>
                  <a:pt x="0" y="0"/>
                </a:lnTo>
                <a:close/>
              </a:path>
            </a:pathLst>
          </a:custGeom>
          <a:blipFill>
            <a:blip r:embed="rId6"/>
            <a:stretch>
              <a:fillRect l="-37492" r="-37492"/>
            </a:stretch>
          </a:blipFill>
        </p:spPr>
        <p:txBody>
          <a:bodyPr/>
          <a:lstStyle/>
          <a:p>
            <a:endParaRPr lang="en-IE"/>
          </a:p>
        </p:txBody>
      </p:sp>
      <p:sp>
        <p:nvSpPr>
          <p:cNvPr id="9" name="Freeform 9"/>
          <p:cNvSpPr/>
          <p:nvPr/>
        </p:nvSpPr>
        <p:spPr>
          <a:xfrm>
            <a:off x="385759" y="8288550"/>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7"/>
            <a:stretch>
              <a:fillRect/>
            </a:stretch>
          </a:blipFill>
        </p:spPr>
        <p:txBody>
          <a:bodyPr/>
          <a:lstStyle/>
          <a:p>
            <a:endParaRPr lang="en-IE"/>
          </a:p>
        </p:txBody>
      </p:sp>
      <p:sp>
        <p:nvSpPr>
          <p:cNvPr id="10" name="Freeform 10"/>
          <p:cNvSpPr/>
          <p:nvPr/>
        </p:nvSpPr>
        <p:spPr>
          <a:xfrm>
            <a:off x="2874251" y="9104366"/>
            <a:ext cx="2590889" cy="699540"/>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8"/>
            <a:stretch>
              <a:fillRect/>
            </a:stretch>
          </a:blipFill>
        </p:spPr>
        <p:txBody>
          <a:bodyPr/>
          <a:lstStyle/>
          <a:p>
            <a:endParaRPr lang="en-IE"/>
          </a:p>
        </p:txBody>
      </p:sp>
      <p:pic>
        <p:nvPicPr>
          <p:cNvPr id="13" name="Picture 12">
            <a:extLst>
              <a:ext uri="{FF2B5EF4-FFF2-40B4-BE49-F238E27FC236}">
                <a16:creationId xmlns:a16="http://schemas.microsoft.com/office/drawing/2014/main" id="{6FC81C3D-7BC9-D42A-6F19-D4B81423A7D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11989" y="9268311"/>
            <a:ext cx="1051635" cy="38241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AutoShape 2"/>
          <p:cNvSpPr/>
          <p:nvPr/>
        </p:nvSpPr>
        <p:spPr>
          <a:xfrm>
            <a:off x="17044742" y="-150232"/>
            <a:ext cx="1246758" cy="8963824"/>
          </a:xfrm>
          <a:prstGeom prst="rect">
            <a:avLst/>
          </a:prstGeom>
          <a:solidFill>
            <a:srgbClr val="FB8709"/>
          </a:solidFill>
        </p:spPr>
        <p:txBody>
          <a:bodyPr/>
          <a:lstStyle/>
          <a:p>
            <a:endParaRPr lang="en-IE"/>
          </a:p>
        </p:txBody>
      </p:sp>
      <p:grpSp>
        <p:nvGrpSpPr>
          <p:cNvPr id="3" name="Group 3"/>
          <p:cNvGrpSpPr/>
          <p:nvPr/>
        </p:nvGrpSpPr>
        <p:grpSpPr>
          <a:xfrm rot="-10800000">
            <a:off x="13961765" y="-1849"/>
            <a:ext cx="4329736" cy="4322808"/>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IE"/>
            </a:p>
          </p:txBody>
        </p:sp>
      </p:grpSp>
      <p:sp>
        <p:nvSpPr>
          <p:cNvPr id="7" name="TextBox 7"/>
          <p:cNvSpPr txBox="1"/>
          <p:nvPr/>
        </p:nvSpPr>
        <p:spPr>
          <a:xfrm>
            <a:off x="7772400" y="10718497"/>
            <a:ext cx="4214091" cy="900183"/>
          </a:xfrm>
          <a:prstGeom prst="rect">
            <a:avLst/>
          </a:prstGeom>
        </p:spPr>
        <p:txBody>
          <a:bodyPr lIns="0" tIns="0" rIns="0" bIns="0" rtlCol="0" anchor="t">
            <a:spAutoFit/>
          </a:bodyPr>
          <a:lstStyle/>
          <a:p>
            <a:pPr>
              <a:lnSpc>
                <a:spcPts val="3639"/>
              </a:lnSpc>
              <a:spcBef>
                <a:spcPct val="0"/>
              </a:spcBef>
            </a:pPr>
            <a:r>
              <a:rPr lang="en-GB" sz="2400" b="1" dirty="0">
                <a:solidFill>
                  <a:srgbClr val="121212"/>
                </a:solidFill>
                <a:latin typeface="HK Grotesk Light"/>
              </a:rPr>
              <a:t>Ενίσχυση της συνεργατικής μάθησης</a:t>
            </a:r>
            <a:r>
              <a:rPr lang="en-GB" sz="2400" dirty="0">
                <a:solidFill>
                  <a:srgbClr val="121212"/>
                </a:solidFill>
                <a:latin typeface="HK Grotesk Light"/>
              </a:rPr>
              <a:t>:</a:t>
            </a:r>
          </a:p>
        </p:txBody>
      </p:sp>
      <p:grpSp>
        <p:nvGrpSpPr>
          <p:cNvPr id="9" name="Group 9"/>
          <p:cNvGrpSpPr>
            <a:grpSpLocks noChangeAspect="1"/>
          </p:cNvGrpSpPr>
          <p:nvPr/>
        </p:nvGrpSpPr>
        <p:grpSpPr>
          <a:xfrm>
            <a:off x="16826047" y="607663"/>
            <a:ext cx="842075" cy="842075"/>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IE"/>
            </a:p>
          </p:txBody>
        </p:sp>
      </p:grpSp>
      <p:sp>
        <p:nvSpPr>
          <p:cNvPr id="14" name="AutoShape 14"/>
          <p:cNvSpPr/>
          <p:nvPr/>
        </p:nvSpPr>
        <p:spPr>
          <a:xfrm rot="5400000">
            <a:off x="9139238" y="173356"/>
            <a:ext cx="9525" cy="17270948"/>
          </a:xfrm>
          <a:prstGeom prst="rect">
            <a:avLst/>
          </a:prstGeom>
          <a:solidFill>
            <a:srgbClr val="FB8709"/>
          </a:solidFill>
        </p:spPr>
        <p:txBody>
          <a:bodyPr/>
          <a:lstStyle/>
          <a:p>
            <a:endParaRPr lang="en-IE"/>
          </a:p>
        </p:txBody>
      </p:sp>
      <p:sp>
        <p:nvSpPr>
          <p:cNvPr id="20" name="TextBox 19">
            <a:extLst>
              <a:ext uri="{FF2B5EF4-FFF2-40B4-BE49-F238E27FC236}">
                <a16:creationId xmlns:a16="http://schemas.microsoft.com/office/drawing/2014/main" id="{24CCC260-A739-CE20-1865-4DC6CCAA9544}"/>
              </a:ext>
            </a:extLst>
          </p:cNvPr>
          <p:cNvSpPr txBox="1"/>
          <p:nvPr/>
        </p:nvSpPr>
        <p:spPr>
          <a:xfrm>
            <a:off x="310426" y="403653"/>
            <a:ext cx="11337167" cy="1446550"/>
          </a:xfrm>
          <a:prstGeom prst="rect">
            <a:avLst/>
          </a:prstGeom>
          <a:noFill/>
        </p:spPr>
        <p:txBody>
          <a:bodyPr wrap="square">
            <a:spAutoFit/>
          </a:bodyPr>
          <a:lstStyle/>
          <a:p>
            <a:r>
              <a:rPr lang="en-GB" sz="4400" spc="-69" dirty="0">
                <a:solidFill>
                  <a:srgbClr val="033C5B"/>
                </a:solidFill>
                <a:latin typeface="Arial" panose="020B0604020202020204" pitchFamily="34" charset="0"/>
                <a:cs typeface="Arial" panose="020B0604020202020204" pitchFamily="34" charset="0"/>
              </a:rPr>
              <a:t>Ο ρόλος του εκπαιδευτή στην α</a:t>
            </a:r>
            <a:r>
              <a:rPr lang="el-GR" sz="4400" spc="-69" dirty="0" err="1">
                <a:solidFill>
                  <a:srgbClr val="033C5B"/>
                </a:solidFill>
                <a:latin typeface="Arial" panose="020B0604020202020204" pitchFamily="34" charset="0"/>
                <a:cs typeface="Arial" panose="020B0604020202020204" pitchFamily="34" charset="0"/>
              </a:rPr>
              <a:t>νεστραμμ</a:t>
            </a:r>
            <a:r>
              <a:rPr lang="en-GB" sz="4400" spc="-69" dirty="0" err="1">
                <a:solidFill>
                  <a:srgbClr val="033C5B"/>
                </a:solidFill>
                <a:latin typeface="Arial" panose="020B0604020202020204" pitchFamily="34" charset="0"/>
                <a:cs typeface="Arial" panose="020B0604020202020204" pitchFamily="34" charset="0"/>
              </a:rPr>
              <a:t>ένη</a:t>
            </a:r>
            <a:r>
              <a:rPr lang="en-GB" sz="4400" spc="-69" dirty="0">
                <a:solidFill>
                  <a:srgbClr val="033C5B"/>
                </a:solidFill>
                <a:latin typeface="Arial" panose="020B0604020202020204" pitchFamily="34" charset="0"/>
                <a:cs typeface="Arial" panose="020B0604020202020204" pitchFamily="34" charset="0"/>
              </a:rPr>
              <a:t> συνεργατική μάθηση</a:t>
            </a:r>
            <a:endParaRPr lang="en-US" sz="4400" spc="-69" dirty="0">
              <a:solidFill>
                <a:srgbClr val="033C5B"/>
              </a:solidFill>
              <a:latin typeface="Arial" panose="020B0604020202020204" pitchFamily="34" charset="0"/>
              <a:cs typeface="Arial" panose="020B0604020202020204" pitchFamily="34" charset="0"/>
            </a:endParaRPr>
          </a:p>
        </p:txBody>
      </p:sp>
      <p:graphicFrame>
        <p:nvGraphicFramePr>
          <p:cNvPr id="22" name="TextBox 15">
            <a:extLst>
              <a:ext uri="{FF2B5EF4-FFF2-40B4-BE49-F238E27FC236}">
                <a16:creationId xmlns:a16="http://schemas.microsoft.com/office/drawing/2014/main" id="{FC077A6E-3F89-4681-2F63-D8BA33B680BB}"/>
              </a:ext>
            </a:extLst>
          </p:cNvPr>
          <p:cNvGraphicFramePr/>
          <p:nvPr>
            <p:extLst>
              <p:ext uri="{D42A27DB-BD31-4B8C-83A1-F6EECF244321}">
                <p14:modId xmlns:p14="http://schemas.microsoft.com/office/powerpoint/2010/main" val="2604230028"/>
              </p:ext>
            </p:extLst>
          </p:nvPr>
        </p:nvGraphicFramePr>
        <p:xfrm>
          <a:off x="838200" y="2144263"/>
          <a:ext cx="14734476" cy="59011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Google Shape;117;p3">
            <a:extLst>
              <a:ext uri="{FF2B5EF4-FFF2-40B4-BE49-F238E27FC236}">
                <a16:creationId xmlns:a16="http://schemas.microsoft.com/office/drawing/2014/main" id="{BAC4C94E-900A-7FC3-681E-FAB4B1AE0E6F}"/>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 name="Google Shape;118;p3">
            <a:extLst>
              <a:ext uri="{FF2B5EF4-FFF2-40B4-BE49-F238E27FC236}">
                <a16:creationId xmlns:a16="http://schemas.microsoft.com/office/drawing/2014/main" id="{887D8A59-4FCB-3EB8-EBA2-1FCDCEE8C4B0}"/>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8">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7" name="Picture 16">
            <a:extLst>
              <a:ext uri="{FF2B5EF4-FFF2-40B4-BE49-F238E27FC236}">
                <a16:creationId xmlns:a16="http://schemas.microsoft.com/office/drawing/2014/main" id="{5AC2C333-7C6D-F496-5465-D80EA338752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sp>
        <p:nvSpPr>
          <p:cNvPr id="11" name="Google Shape;128;p3">
            <a:extLst>
              <a:ext uri="{FF2B5EF4-FFF2-40B4-BE49-F238E27FC236}">
                <a16:creationId xmlns:a16="http://schemas.microsoft.com/office/drawing/2014/main" id="{17837730-9024-287B-8438-8B16F2F3659F}"/>
              </a:ext>
            </a:extLst>
          </p:cNvPr>
          <p:cNvSpPr txBox="1"/>
          <p:nvPr/>
        </p:nvSpPr>
        <p:spPr>
          <a:xfrm>
            <a:off x="5183697" y="8985030"/>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a:extLst>
            <a:ext uri="{FF2B5EF4-FFF2-40B4-BE49-F238E27FC236}">
              <a16:creationId xmlns:a16="http://schemas.microsoft.com/office/drawing/2014/main" id="{363055BB-FCD8-14BC-0792-A4EA27E3BACD}"/>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612F1A75-0D71-1E9C-5549-63B310931A88}"/>
              </a:ext>
            </a:extLst>
          </p:cNvPr>
          <p:cNvSpPr/>
          <p:nvPr/>
        </p:nvSpPr>
        <p:spPr>
          <a:xfrm>
            <a:off x="17044742" y="-150232"/>
            <a:ext cx="1246758" cy="8963824"/>
          </a:xfrm>
          <a:prstGeom prst="rect">
            <a:avLst/>
          </a:prstGeom>
          <a:solidFill>
            <a:srgbClr val="FB8709"/>
          </a:solidFill>
        </p:spPr>
        <p:txBody>
          <a:bodyPr/>
          <a:lstStyle/>
          <a:p>
            <a:endParaRPr lang="en-IE"/>
          </a:p>
        </p:txBody>
      </p:sp>
      <p:grpSp>
        <p:nvGrpSpPr>
          <p:cNvPr id="3" name="Group 3">
            <a:extLst>
              <a:ext uri="{FF2B5EF4-FFF2-40B4-BE49-F238E27FC236}">
                <a16:creationId xmlns:a16="http://schemas.microsoft.com/office/drawing/2014/main" id="{B032ABD5-9C02-94E1-8995-5EBF4632E2B3}"/>
              </a:ext>
            </a:extLst>
          </p:cNvPr>
          <p:cNvGrpSpPr/>
          <p:nvPr/>
        </p:nvGrpSpPr>
        <p:grpSpPr>
          <a:xfrm rot="-10800000">
            <a:off x="13961765" y="-1849"/>
            <a:ext cx="4329736" cy="4322808"/>
            <a:chOff x="0" y="0"/>
            <a:chExt cx="6350000" cy="6339840"/>
          </a:xfrm>
        </p:grpSpPr>
        <p:sp>
          <p:nvSpPr>
            <p:cNvPr id="4" name="Freeform 4">
              <a:extLst>
                <a:ext uri="{FF2B5EF4-FFF2-40B4-BE49-F238E27FC236}">
                  <a16:creationId xmlns:a16="http://schemas.microsoft.com/office/drawing/2014/main" id="{87EAB79C-9644-FED5-2BD4-EE0E56839433}"/>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IE"/>
            </a:p>
          </p:txBody>
        </p:sp>
      </p:grpSp>
      <p:sp>
        <p:nvSpPr>
          <p:cNvPr id="7" name="TextBox 7">
            <a:extLst>
              <a:ext uri="{FF2B5EF4-FFF2-40B4-BE49-F238E27FC236}">
                <a16:creationId xmlns:a16="http://schemas.microsoft.com/office/drawing/2014/main" id="{E94B2B5D-0A8C-2526-92F7-0CBDCF1D1F11}"/>
              </a:ext>
            </a:extLst>
          </p:cNvPr>
          <p:cNvSpPr txBox="1"/>
          <p:nvPr/>
        </p:nvSpPr>
        <p:spPr>
          <a:xfrm>
            <a:off x="7772400" y="10718497"/>
            <a:ext cx="4214091" cy="900183"/>
          </a:xfrm>
          <a:prstGeom prst="rect">
            <a:avLst/>
          </a:prstGeom>
        </p:spPr>
        <p:txBody>
          <a:bodyPr lIns="0" tIns="0" rIns="0" bIns="0" rtlCol="0" anchor="t">
            <a:spAutoFit/>
          </a:bodyPr>
          <a:lstStyle/>
          <a:p>
            <a:pPr>
              <a:lnSpc>
                <a:spcPts val="3639"/>
              </a:lnSpc>
              <a:spcBef>
                <a:spcPct val="0"/>
              </a:spcBef>
            </a:pPr>
            <a:r>
              <a:rPr lang="en-GB" sz="2400" b="1" dirty="0">
                <a:solidFill>
                  <a:srgbClr val="121212"/>
                </a:solidFill>
                <a:latin typeface="HK Grotesk Light"/>
              </a:rPr>
              <a:t>Ενίσχυση της συνεργατικής μάθησης</a:t>
            </a:r>
            <a:r>
              <a:rPr lang="en-GB" sz="2400" dirty="0">
                <a:solidFill>
                  <a:srgbClr val="121212"/>
                </a:solidFill>
                <a:latin typeface="HK Grotesk Light"/>
              </a:rPr>
              <a:t>:</a:t>
            </a:r>
          </a:p>
        </p:txBody>
      </p:sp>
      <p:grpSp>
        <p:nvGrpSpPr>
          <p:cNvPr id="9" name="Group 9">
            <a:extLst>
              <a:ext uri="{FF2B5EF4-FFF2-40B4-BE49-F238E27FC236}">
                <a16:creationId xmlns:a16="http://schemas.microsoft.com/office/drawing/2014/main" id="{CA740889-10AC-FA64-A658-041C64594408}"/>
              </a:ext>
            </a:extLst>
          </p:cNvPr>
          <p:cNvGrpSpPr>
            <a:grpSpLocks noChangeAspect="1"/>
          </p:cNvGrpSpPr>
          <p:nvPr/>
        </p:nvGrpSpPr>
        <p:grpSpPr>
          <a:xfrm>
            <a:off x="16826047" y="607663"/>
            <a:ext cx="842075" cy="842075"/>
            <a:chOff x="0" y="0"/>
            <a:chExt cx="6350000" cy="6350000"/>
          </a:xfrm>
        </p:grpSpPr>
        <p:sp>
          <p:nvSpPr>
            <p:cNvPr id="10" name="Freeform 10">
              <a:extLst>
                <a:ext uri="{FF2B5EF4-FFF2-40B4-BE49-F238E27FC236}">
                  <a16:creationId xmlns:a16="http://schemas.microsoft.com/office/drawing/2014/main" id="{895067F3-12E3-BF7C-09AA-E7D20125B01E}"/>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IE"/>
            </a:p>
          </p:txBody>
        </p:sp>
      </p:grpSp>
      <p:sp>
        <p:nvSpPr>
          <p:cNvPr id="14" name="AutoShape 14">
            <a:extLst>
              <a:ext uri="{FF2B5EF4-FFF2-40B4-BE49-F238E27FC236}">
                <a16:creationId xmlns:a16="http://schemas.microsoft.com/office/drawing/2014/main" id="{E1949F61-0F42-351C-3F56-097A511BBF8C}"/>
              </a:ext>
            </a:extLst>
          </p:cNvPr>
          <p:cNvSpPr/>
          <p:nvPr/>
        </p:nvSpPr>
        <p:spPr>
          <a:xfrm rot="5400000">
            <a:off x="9139238" y="173356"/>
            <a:ext cx="9525" cy="17270948"/>
          </a:xfrm>
          <a:prstGeom prst="rect">
            <a:avLst/>
          </a:prstGeom>
          <a:solidFill>
            <a:srgbClr val="FB8709"/>
          </a:solidFill>
        </p:spPr>
        <p:txBody>
          <a:bodyPr/>
          <a:lstStyle/>
          <a:p>
            <a:endParaRPr lang="en-IE"/>
          </a:p>
        </p:txBody>
      </p:sp>
      <p:sp>
        <p:nvSpPr>
          <p:cNvPr id="20" name="TextBox 19">
            <a:extLst>
              <a:ext uri="{FF2B5EF4-FFF2-40B4-BE49-F238E27FC236}">
                <a16:creationId xmlns:a16="http://schemas.microsoft.com/office/drawing/2014/main" id="{AC8FDAFE-F355-872F-A453-AFDD212FB38C}"/>
              </a:ext>
            </a:extLst>
          </p:cNvPr>
          <p:cNvSpPr txBox="1"/>
          <p:nvPr/>
        </p:nvSpPr>
        <p:spPr>
          <a:xfrm>
            <a:off x="310426" y="403653"/>
            <a:ext cx="11337167" cy="1446550"/>
          </a:xfrm>
          <a:prstGeom prst="rect">
            <a:avLst/>
          </a:prstGeom>
          <a:noFill/>
        </p:spPr>
        <p:txBody>
          <a:bodyPr wrap="square">
            <a:spAutoFit/>
          </a:bodyPr>
          <a:lstStyle/>
          <a:p>
            <a:r>
              <a:rPr lang="en-GB" sz="4400" spc="-69" dirty="0">
                <a:solidFill>
                  <a:srgbClr val="033C5B"/>
                </a:solidFill>
                <a:latin typeface="Arial" panose="020B0604020202020204" pitchFamily="34" charset="0"/>
                <a:cs typeface="Arial" panose="020B0604020202020204" pitchFamily="34" charset="0"/>
              </a:rPr>
              <a:t>Ο ρόλος του διδάσκοντος στην αναποδογυρισμένη συνεργατική μάθηση</a:t>
            </a:r>
            <a:endParaRPr lang="en-US" sz="4400" spc="-69" dirty="0">
              <a:solidFill>
                <a:srgbClr val="033C5B"/>
              </a:solidFill>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9F9C2558-ACF0-1959-27D9-78AF9A8484E7}"/>
              </a:ext>
            </a:extLst>
          </p:cNvPr>
          <p:cNvPicPr>
            <a:picLocks noChangeAspect="1"/>
          </p:cNvPicPr>
          <p:nvPr/>
        </p:nvPicPr>
        <p:blipFill>
          <a:blip r:embed="rId2"/>
          <a:stretch>
            <a:fillRect/>
          </a:stretch>
        </p:blipFill>
        <p:spPr>
          <a:xfrm>
            <a:off x="2057808" y="2033655"/>
            <a:ext cx="13445446" cy="6157168"/>
          </a:xfrm>
          <a:prstGeom prst="rect">
            <a:avLst/>
          </a:prstGeom>
        </p:spPr>
      </p:pic>
      <p:sp>
        <p:nvSpPr>
          <p:cNvPr id="17" name="TextBox 16">
            <a:extLst>
              <a:ext uri="{FF2B5EF4-FFF2-40B4-BE49-F238E27FC236}">
                <a16:creationId xmlns:a16="http://schemas.microsoft.com/office/drawing/2014/main" id="{BA9A96BF-DF0F-6D76-3986-80E3BDF9FA76}"/>
              </a:ext>
            </a:extLst>
          </p:cNvPr>
          <p:cNvSpPr txBox="1"/>
          <p:nvPr/>
        </p:nvSpPr>
        <p:spPr>
          <a:xfrm>
            <a:off x="3813543" y="8234325"/>
            <a:ext cx="13141054" cy="338554"/>
          </a:xfrm>
          <a:prstGeom prst="rect">
            <a:avLst/>
          </a:prstGeom>
          <a:noFill/>
        </p:spPr>
        <p:txBody>
          <a:bodyPr wrap="square">
            <a:spAutoFit/>
          </a:bodyPr>
          <a:lstStyle/>
          <a:p>
            <a:r>
              <a:rPr lang="en-GB" sz="1600" i="1" dirty="0"/>
              <a:t>Πηγή: </a:t>
            </a:r>
            <a:r>
              <a:rPr lang="en-BE" sz="1600" i="1" dirty="0">
                <a:hlinkClick r:id="rId3"/>
              </a:rPr>
              <a:t>https:</a:t>
            </a:r>
            <a:r>
              <a:rPr lang="en-GB" sz="1600" i="1" dirty="0"/>
              <a:t>//www.researchgate.net/figure/Teacher-and-student-roles-in-the-flipped-classroom-model_fig2_312056149 </a:t>
            </a:r>
            <a:endParaRPr lang="en-BE" sz="1600" i="1" dirty="0"/>
          </a:p>
        </p:txBody>
      </p:sp>
      <p:sp>
        <p:nvSpPr>
          <p:cNvPr id="18" name="Google Shape;117;p3">
            <a:extLst>
              <a:ext uri="{FF2B5EF4-FFF2-40B4-BE49-F238E27FC236}">
                <a16:creationId xmlns:a16="http://schemas.microsoft.com/office/drawing/2014/main" id="{6C404017-A3F6-DFFF-0503-769A50E8C6BA}"/>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 name="Google Shape;118;p3">
            <a:extLst>
              <a:ext uri="{FF2B5EF4-FFF2-40B4-BE49-F238E27FC236}">
                <a16:creationId xmlns:a16="http://schemas.microsoft.com/office/drawing/2014/main" id="{63E8CCC2-0EC3-6FC0-EE4E-F44B0E524EBF}"/>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3" name="Picture 22">
            <a:extLst>
              <a:ext uri="{FF2B5EF4-FFF2-40B4-BE49-F238E27FC236}">
                <a16:creationId xmlns:a16="http://schemas.microsoft.com/office/drawing/2014/main" id="{38A30222-2E7F-F76B-E0C4-9E76CCF284A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sp>
        <p:nvSpPr>
          <p:cNvPr id="8" name="TextBox 7"/>
          <p:cNvSpPr txBox="1"/>
          <p:nvPr/>
        </p:nvSpPr>
        <p:spPr>
          <a:xfrm>
            <a:off x="4572000" y="3009900"/>
            <a:ext cx="184731" cy="369332"/>
          </a:xfrm>
          <a:prstGeom prst="rect">
            <a:avLst/>
          </a:prstGeom>
          <a:noFill/>
        </p:spPr>
        <p:txBody>
          <a:bodyPr wrap="none" rtlCol="0">
            <a:spAutoFit/>
          </a:bodyPr>
          <a:lstStyle/>
          <a:p>
            <a:endParaRPr lang="en-US" dirty="0"/>
          </a:p>
        </p:txBody>
      </p:sp>
      <p:sp>
        <p:nvSpPr>
          <p:cNvPr id="5" name="Google Shape;128;p3">
            <a:extLst>
              <a:ext uri="{FF2B5EF4-FFF2-40B4-BE49-F238E27FC236}">
                <a16:creationId xmlns:a16="http://schemas.microsoft.com/office/drawing/2014/main" id="{AAEBB090-ECA4-ED93-9C30-3548146C0F6E}"/>
              </a:ext>
            </a:extLst>
          </p:cNvPr>
          <p:cNvSpPr txBox="1"/>
          <p:nvPr/>
        </p:nvSpPr>
        <p:spPr>
          <a:xfrm>
            <a:off x="5183697" y="8985030"/>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1302510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a:extLst>
            <a:ext uri="{FF2B5EF4-FFF2-40B4-BE49-F238E27FC236}">
              <a16:creationId xmlns:a16="http://schemas.microsoft.com/office/drawing/2014/main" id="{7D457157-763B-06CB-460A-7526DE30E1B3}"/>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6EA307BD-FA90-9C82-53D2-42AFDC3CA274}"/>
              </a:ext>
            </a:extLst>
          </p:cNvPr>
          <p:cNvSpPr/>
          <p:nvPr/>
        </p:nvSpPr>
        <p:spPr>
          <a:xfrm>
            <a:off x="17044742" y="-150232"/>
            <a:ext cx="1246758" cy="8963824"/>
          </a:xfrm>
          <a:prstGeom prst="rect">
            <a:avLst/>
          </a:prstGeom>
          <a:solidFill>
            <a:srgbClr val="FB8709"/>
          </a:solidFill>
        </p:spPr>
        <p:txBody>
          <a:bodyPr/>
          <a:lstStyle/>
          <a:p>
            <a:endParaRPr lang="en-IE"/>
          </a:p>
        </p:txBody>
      </p:sp>
      <p:grpSp>
        <p:nvGrpSpPr>
          <p:cNvPr id="3" name="Group 3">
            <a:extLst>
              <a:ext uri="{FF2B5EF4-FFF2-40B4-BE49-F238E27FC236}">
                <a16:creationId xmlns:a16="http://schemas.microsoft.com/office/drawing/2014/main" id="{FACEA308-AE1C-C09C-D3AC-6BE43F293883}"/>
              </a:ext>
            </a:extLst>
          </p:cNvPr>
          <p:cNvGrpSpPr/>
          <p:nvPr/>
        </p:nvGrpSpPr>
        <p:grpSpPr>
          <a:xfrm rot="-10800000">
            <a:off x="13961765" y="-1849"/>
            <a:ext cx="4329736" cy="4322808"/>
            <a:chOff x="0" y="0"/>
            <a:chExt cx="6350000" cy="6339840"/>
          </a:xfrm>
        </p:grpSpPr>
        <p:sp>
          <p:nvSpPr>
            <p:cNvPr id="4" name="Freeform 4">
              <a:extLst>
                <a:ext uri="{FF2B5EF4-FFF2-40B4-BE49-F238E27FC236}">
                  <a16:creationId xmlns:a16="http://schemas.microsoft.com/office/drawing/2014/main" id="{C82D4CD6-704C-ED13-8456-DE18CC1CAF52}"/>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IE"/>
            </a:p>
          </p:txBody>
        </p:sp>
      </p:grpSp>
      <p:sp>
        <p:nvSpPr>
          <p:cNvPr id="7" name="TextBox 7">
            <a:extLst>
              <a:ext uri="{FF2B5EF4-FFF2-40B4-BE49-F238E27FC236}">
                <a16:creationId xmlns:a16="http://schemas.microsoft.com/office/drawing/2014/main" id="{6A5F3769-4548-E374-2E14-BB268CBC541C}"/>
              </a:ext>
            </a:extLst>
          </p:cNvPr>
          <p:cNvSpPr txBox="1"/>
          <p:nvPr/>
        </p:nvSpPr>
        <p:spPr>
          <a:xfrm>
            <a:off x="7772400" y="10718497"/>
            <a:ext cx="4214091" cy="900183"/>
          </a:xfrm>
          <a:prstGeom prst="rect">
            <a:avLst/>
          </a:prstGeom>
        </p:spPr>
        <p:txBody>
          <a:bodyPr lIns="0" tIns="0" rIns="0" bIns="0" rtlCol="0" anchor="t">
            <a:spAutoFit/>
          </a:bodyPr>
          <a:lstStyle/>
          <a:p>
            <a:pPr>
              <a:lnSpc>
                <a:spcPts val="3639"/>
              </a:lnSpc>
              <a:spcBef>
                <a:spcPct val="0"/>
              </a:spcBef>
            </a:pPr>
            <a:r>
              <a:rPr lang="en-GB" sz="2400" b="1" dirty="0">
                <a:solidFill>
                  <a:srgbClr val="121212"/>
                </a:solidFill>
                <a:latin typeface="HK Grotesk Light"/>
              </a:rPr>
              <a:t>Ενίσχυση της συνεργατικής μάθησης</a:t>
            </a:r>
            <a:r>
              <a:rPr lang="en-GB" sz="2400" dirty="0">
                <a:solidFill>
                  <a:srgbClr val="121212"/>
                </a:solidFill>
                <a:latin typeface="HK Grotesk Light"/>
              </a:rPr>
              <a:t>:</a:t>
            </a:r>
          </a:p>
        </p:txBody>
      </p:sp>
      <p:grpSp>
        <p:nvGrpSpPr>
          <p:cNvPr id="9" name="Group 9">
            <a:extLst>
              <a:ext uri="{FF2B5EF4-FFF2-40B4-BE49-F238E27FC236}">
                <a16:creationId xmlns:a16="http://schemas.microsoft.com/office/drawing/2014/main" id="{B2E1F7AD-CD26-EC18-086F-DC31C2EF71D9}"/>
              </a:ext>
            </a:extLst>
          </p:cNvPr>
          <p:cNvGrpSpPr>
            <a:grpSpLocks noChangeAspect="1"/>
          </p:cNvGrpSpPr>
          <p:nvPr/>
        </p:nvGrpSpPr>
        <p:grpSpPr>
          <a:xfrm>
            <a:off x="16826047" y="607663"/>
            <a:ext cx="842075" cy="842075"/>
            <a:chOff x="0" y="0"/>
            <a:chExt cx="6350000" cy="6350000"/>
          </a:xfrm>
        </p:grpSpPr>
        <p:sp>
          <p:nvSpPr>
            <p:cNvPr id="10" name="Freeform 10">
              <a:extLst>
                <a:ext uri="{FF2B5EF4-FFF2-40B4-BE49-F238E27FC236}">
                  <a16:creationId xmlns:a16="http://schemas.microsoft.com/office/drawing/2014/main" id="{6EBD53E0-368A-D68D-4388-0D16EEF02203}"/>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IE"/>
            </a:p>
          </p:txBody>
        </p:sp>
      </p:grpSp>
      <p:sp>
        <p:nvSpPr>
          <p:cNvPr id="14" name="AutoShape 14">
            <a:extLst>
              <a:ext uri="{FF2B5EF4-FFF2-40B4-BE49-F238E27FC236}">
                <a16:creationId xmlns:a16="http://schemas.microsoft.com/office/drawing/2014/main" id="{5431A699-6574-AFD0-9930-B455DC603685}"/>
              </a:ext>
            </a:extLst>
          </p:cNvPr>
          <p:cNvSpPr/>
          <p:nvPr/>
        </p:nvSpPr>
        <p:spPr>
          <a:xfrm rot="5400000">
            <a:off x="9139238" y="173356"/>
            <a:ext cx="9525" cy="17270948"/>
          </a:xfrm>
          <a:prstGeom prst="rect">
            <a:avLst/>
          </a:prstGeom>
          <a:solidFill>
            <a:srgbClr val="FB8709"/>
          </a:solidFill>
        </p:spPr>
        <p:txBody>
          <a:bodyPr/>
          <a:lstStyle/>
          <a:p>
            <a:endParaRPr lang="en-IE"/>
          </a:p>
        </p:txBody>
      </p:sp>
      <p:sp>
        <p:nvSpPr>
          <p:cNvPr id="5" name="TextBox 4">
            <a:extLst>
              <a:ext uri="{FF2B5EF4-FFF2-40B4-BE49-F238E27FC236}">
                <a16:creationId xmlns:a16="http://schemas.microsoft.com/office/drawing/2014/main" id="{03CDD100-ED90-626D-DDFB-A17EEE7AFA0D}"/>
              </a:ext>
            </a:extLst>
          </p:cNvPr>
          <p:cNvSpPr txBox="1"/>
          <p:nvPr/>
        </p:nvSpPr>
        <p:spPr>
          <a:xfrm>
            <a:off x="352798" y="360535"/>
            <a:ext cx="11337167" cy="1446550"/>
          </a:xfrm>
          <a:prstGeom prst="rect">
            <a:avLst/>
          </a:prstGeom>
          <a:noFill/>
        </p:spPr>
        <p:txBody>
          <a:bodyPr wrap="square">
            <a:spAutoFit/>
          </a:bodyPr>
          <a:lstStyle/>
          <a:p>
            <a:r>
              <a:rPr lang="en-GB" sz="4400" spc="-69" dirty="0">
                <a:solidFill>
                  <a:srgbClr val="033C5B"/>
                </a:solidFill>
                <a:latin typeface="Arial" panose="020B0604020202020204" pitchFamily="34" charset="0"/>
                <a:cs typeface="Arial" panose="020B0604020202020204" pitchFamily="34" charset="0"/>
              </a:rPr>
              <a:t>Αναβάθμιση του ρόλου του εκπαιδευτικού στη συνεργατική μάθηση</a:t>
            </a:r>
          </a:p>
        </p:txBody>
      </p:sp>
      <p:graphicFrame>
        <p:nvGraphicFramePr>
          <p:cNvPr id="19" name="TextBox 15">
            <a:extLst>
              <a:ext uri="{FF2B5EF4-FFF2-40B4-BE49-F238E27FC236}">
                <a16:creationId xmlns:a16="http://schemas.microsoft.com/office/drawing/2014/main" id="{8CCDA42B-FC66-A96D-A0A4-24AB8B30F684}"/>
              </a:ext>
            </a:extLst>
          </p:cNvPr>
          <p:cNvGraphicFramePr/>
          <p:nvPr>
            <p:extLst>
              <p:ext uri="{D42A27DB-BD31-4B8C-83A1-F6EECF244321}">
                <p14:modId xmlns:p14="http://schemas.microsoft.com/office/powerpoint/2010/main" val="4138038937"/>
              </p:ext>
            </p:extLst>
          </p:nvPr>
        </p:nvGraphicFramePr>
        <p:xfrm>
          <a:off x="127435" y="-333374"/>
          <a:ext cx="17270948" cy="95671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Google Shape;117;p3">
            <a:extLst>
              <a:ext uri="{FF2B5EF4-FFF2-40B4-BE49-F238E27FC236}">
                <a16:creationId xmlns:a16="http://schemas.microsoft.com/office/drawing/2014/main" id="{AEB5D1C7-5113-70C9-A8D2-BEEA002DDD29}"/>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 name="Google Shape;118;p3">
            <a:extLst>
              <a:ext uri="{FF2B5EF4-FFF2-40B4-BE49-F238E27FC236}">
                <a16:creationId xmlns:a16="http://schemas.microsoft.com/office/drawing/2014/main" id="{427C89D6-ABDC-C65D-BCA9-865C71887110}"/>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8">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1" name="Picture 20">
            <a:extLst>
              <a:ext uri="{FF2B5EF4-FFF2-40B4-BE49-F238E27FC236}">
                <a16:creationId xmlns:a16="http://schemas.microsoft.com/office/drawing/2014/main" id="{F6D14A15-8E8B-6CB2-B82E-45437313A10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sp>
        <p:nvSpPr>
          <p:cNvPr id="8" name="Google Shape;128;p3">
            <a:extLst>
              <a:ext uri="{FF2B5EF4-FFF2-40B4-BE49-F238E27FC236}">
                <a16:creationId xmlns:a16="http://schemas.microsoft.com/office/drawing/2014/main" id="{D96A6D93-DEE9-C206-4D53-41CCC6DCDC8C}"/>
              </a:ext>
            </a:extLst>
          </p:cNvPr>
          <p:cNvSpPr txBox="1"/>
          <p:nvPr/>
        </p:nvSpPr>
        <p:spPr>
          <a:xfrm>
            <a:off x="5183697" y="8985030"/>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1156403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7041242" y="-2062956"/>
            <a:ext cx="1246758" cy="10437232"/>
          </a:xfrm>
          <a:prstGeom prst="rect">
            <a:avLst/>
          </a:prstGeom>
          <a:solidFill>
            <a:srgbClr val="FB8709"/>
          </a:solidFill>
        </p:spPr>
        <p:txBody>
          <a:bodyPr/>
          <a:lstStyle/>
          <a:p>
            <a:endParaRPr lang="en-IE">
              <a:latin typeface="Arial" panose="020B0604020202020204" pitchFamily="34" charset="0"/>
              <a:cs typeface="Arial" panose="020B0604020202020204" pitchFamily="34" charset="0"/>
            </a:endParaRPr>
          </a:p>
        </p:txBody>
      </p:sp>
      <p:sp>
        <p:nvSpPr>
          <p:cNvPr id="3" name="AutoShape 3"/>
          <p:cNvSpPr/>
          <p:nvPr/>
        </p:nvSpPr>
        <p:spPr>
          <a:xfrm>
            <a:off x="-213919" y="-2717471"/>
            <a:ext cx="623379" cy="14348459"/>
          </a:xfrm>
          <a:prstGeom prst="rect">
            <a:avLst/>
          </a:prstGeom>
          <a:solidFill>
            <a:srgbClr val="FB8709"/>
          </a:solidFill>
        </p:spPr>
        <p:txBody>
          <a:bodyPr/>
          <a:lstStyle/>
          <a:p>
            <a:endParaRPr lang="en-IE">
              <a:latin typeface="Arial" panose="020B0604020202020204" pitchFamily="34" charset="0"/>
              <a:cs typeface="Arial" panose="020B0604020202020204" pitchFamily="34" charset="0"/>
            </a:endParaRPr>
          </a:p>
        </p:txBody>
      </p:sp>
      <p:sp>
        <p:nvSpPr>
          <p:cNvPr id="4" name="AutoShape 4"/>
          <p:cNvSpPr/>
          <p:nvPr/>
        </p:nvSpPr>
        <p:spPr>
          <a:xfrm rot="-5400000">
            <a:off x="8518870" y="-9025789"/>
            <a:ext cx="1246758" cy="18291501"/>
          </a:xfrm>
          <a:prstGeom prst="rect">
            <a:avLst/>
          </a:prstGeom>
          <a:solidFill>
            <a:srgbClr val="053249"/>
          </a:solidFill>
        </p:spPr>
        <p:txBody>
          <a:bodyPr/>
          <a:lstStyle/>
          <a:p>
            <a:endParaRPr lang="en-IE">
              <a:latin typeface="Arial" panose="020B0604020202020204" pitchFamily="34" charset="0"/>
              <a:cs typeface="Arial" panose="020B0604020202020204" pitchFamily="34" charset="0"/>
            </a:endParaRPr>
          </a:p>
        </p:txBody>
      </p:sp>
      <p:sp>
        <p:nvSpPr>
          <p:cNvPr id="5" name="Freeform 5"/>
          <p:cNvSpPr/>
          <p:nvPr/>
        </p:nvSpPr>
        <p:spPr>
          <a:xfrm rot="-5400000">
            <a:off x="17469080" y="0"/>
            <a:ext cx="818920" cy="818920"/>
          </a:xfrm>
          <a:custGeom>
            <a:avLst/>
            <a:gdLst/>
            <a:ahLst/>
            <a:cxnLst/>
            <a:rect l="l" t="t" r="r" b="b"/>
            <a:pathLst>
              <a:path w="818920" h="818920">
                <a:moveTo>
                  <a:pt x="0" y="0"/>
                </a:moveTo>
                <a:lnTo>
                  <a:pt x="818920" y="0"/>
                </a:lnTo>
                <a:lnTo>
                  <a:pt x="818920" y="818920"/>
                </a:lnTo>
                <a:lnTo>
                  <a:pt x="0" y="8189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latin typeface="Arial" panose="020B0604020202020204" pitchFamily="34" charset="0"/>
              <a:cs typeface="Arial" panose="020B0604020202020204" pitchFamily="34" charset="0"/>
            </a:endParaRPr>
          </a:p>
        </p:txBody>
      </p:sp>
      <p:sp>
        <p:nvSpPr>
          <p:cNvPr id="6" name="Freeform 6"/>
          <p:cNvSpPr/>
          <p:nvPr/>
        </p:nvSpPr>
        <p:spPr>
          <a:xfrm rot="5400000">
            <a:off x="0" y="9464579"/>
            <a:ext cx="818920" cy="818920"/>
          </a:xfrm>
          <a:custGeom>
            <a:avLst/>
            <a:gdLst/>
            <a:ahLst/>
            <a:cxnLst/>
            <a:rect l="l" t="t" r="r" b="b"/>
            <a:pathLst>
              <a:path w="818920" h="818920">
                <a:moveTo>
                  <a:pt x="0" y="0"/>
                </a:moveTo>
                <a:lnTo>
                  <a:pt x="818920" y="0"/>
                </a:lnTo>
                <a:lnTo>
                  <a:pt x="818920" y="818920"/>
                </a:lnTo>
                <a:lnTo>
                  <a:pt x="0" y="8189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latin typeface="Arial" panose="020B0604020202020204" pitchFamily="34" charset="0"/>
              <a:cs typeface="Arial" panose="020B0604020202020204" pitchFamily="34" charset="0"/>
            </a:endParaRPr>
          </a:p>
        </p:txBody>
      </p:sp>
      <p:grpSp>
        <p:nvGrpSpPr>
          <p:cNvPr id="7" name="Group 7"/>
          <p:cNvGrpSpPr>
            <a:grpSpLocks noChangeAspect="1"/>
          </p:cNvGrpSpPr>
          <p:nvPr/>
        </p:nvGrpSpPr>
        <p:grpSpPr>
          <a:xfrm>
            <a:off x="480278" y="96948"/>
            <a:ext cx="433253" cy="433253"/>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IE">
                <a:latin typeface="Arial" panose="020B0604020202020204" pitchFamily="34" charset="0"/>
                <a:cs typeface="Arial" panose="020B0604020202020204" pitchFamily="34" charset="0"/>
              </a:endParaRPr>
            </a:p>
          </p:txBody>
        </p:sp>
      </p:grpSp>
      <p:grpSp>
        <p:nvGrpSpPr>
          <p:cNvPr id="9" name="Group 9"/>
          <p:cNvGrpSpPr>
            <a:grpSpLocks noChangeAspect="1"/>
          </p:cNvGrpSpPr>
          <p:nvPr/>
        </p:nvGrpSpPr>
        <p:grpSpPr>
          <a:xfrm>
            <a:off x="17469080" y="9464579"/>
            <a:ext cx="433253" cy="43325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IE">
                <a:latin typeface="Arial" panose="020B0604020202020204" pitchFamily="34" charset="0"/>
                <a:cs typeface="Arial" panose="020B0604020202020204" pitchFamily="34" charset="0"/>
              </a:endParaRPr>
            </a:p>
          </p:txBody>
        </p:sp>
      </p:grpSp>
      <p:sp>
        <p:nvSpPr>
          <p:cNvPr id="11" name="TextBox 11"/>
          <p:cNvSpPr txBox="1"/>
          <p:nvPr/>
        </p:nvSpPr>
        <p:spPr>
          <a:xfrm>
            <a:off x="614229" y="916401"/>
            <a:ext cx="14439900" cy="1846659"/>
          </a:xfrm>
          <a:prstGeom prst="rect">
            <a:avLst/>
          </a:prstGeom>
        </p:spPr>
        <p:txBody>
          <a:bodyPr wrap="square" lIns="0" tIns="0" rIns="0" bIns="0" rtlCol="0" anchor="t">
            <a:spAutoFit/>
          </a:bodyPr>
          <a:lstStyle/>
          <a:p>
            <a:r>
              <a:rPr lang="en-GB" sz="4000" spc="-87" dirty="0">
                <a:solidFill>
                  <a:srgbClr val="033C5B"/>
                </a:solidFill>
                <a:latin typeface="Arial" panose="020B0604020202020204" pitchFamily="34" charset="0"/>
                <a:cs typeface="Arial" panose="020B0604020202020204" pitchFamily="34" charset="0"/>
              </a:rPr>
              <a:t>Καλλιέργεια ενός συνεργατικού περιβάλλοντος χωρίς αποκλεισμούς: </a:t>
            </a:r>
            <a:r>
              <a:rPr lang="en-GB" sz="4000" spc="-87" dirty="0">
                <a:latin typeface="Arial" panose="020B0604020202020204" pitchFamily="34" charset="0"/>
                <a:cs typeface="Arial" panose="020B0604020202020204" pitchFamily="34" charset="0"/>
              </a:rPr>
              <a:t>Στρατηγικές για την προώθηση της ισότητας και της συμβολής στη μάθηση.</a:t>
            </a:r>
          </a:p>
        </p:txBody>
      </p:sp>
      <p:sp>
        <p:nvSpPr>
          <p:cNvPr id="12" name="TextBox 12"/>
          <p:cNvSpPr txBox="1"/>
          <p:nvPr/>
        </p:nvSpPr>
        <p:spPr>
          <a:xfrm>
            <a:off x="4549974" y="2868587"/>
            <a:ext cx="12242619" cy="1923604"/>
          </a:xfrm>
          <a:prstGeom prst="rect">
            <a:avLst/>
          </a:prstGeom>
        </p:spPr>
        <p:txBody>
          <a:bodyPr wrap="square" lIns="0" tIns="0" rIns="0" bIns="0" rtlCol="0" anchor="t">
            <a:spAutoFit/>
          </a:bodyPr>
          <a:lstStyle/>
          <a:p>
            <a:pPr marL="342900" indent="-342900">
              <a:spcBef>
                <a:spcPts val="600"/>
              </a:spcBef>
              <a:buFont typeface="Arial" panose="020B0604020202020204" pitchFamily="34" charset="0"/>
              <a:buChar char="•"/>
            </a:pPr>
            <a:r>
              <a:rPr lang="en-GB" sz="2000" b="1" dirty="0">
                <a:solidFill>
                  <a:srgbClr val="121212"/>
                </a:solidFill>
                <a:latin typeface="Arial" panose="020B0604020202020204" pitchFamily="34" charset="0"/>
                <a:cs typeface="Arial" panose="020B0604020202020204" pitchFamily="34" charset="0"/>
              </a:rPr>
              <a:t>Ενσωματώστε ποικίλες προοπτικές: </a:t>
            </a:r>
            <a:r>
              <a:rPr lang="en-GB" sz="2000" dirty="0">
                <a:solidFill>
                  <a:srgbClr val="121212"/>
                </a:solidFill>
                <a:latin typeface="Arial" panose="020B0604020202020204" pitchFamily="34" charset="0"/>
                <a:cs typeface="Arial" panose="020B0604020202020204" pitchFamily="34" charset="0"/>
              </a:rPr>
              <a:t>Ξεκινήστε με περιεχόμενο που αντικατοπτρίζει ποικίλες προοπτικές, δημιουργώντας τις προϋποθέσεις για ένα περιβάλλον χωρίς αποκλεισμούς, όπου όλες οι φωνές αναμένονται και ενθαρρύνονται.</a:t>
            </a:r>
          </a:p>
          <a:p>
            <a:pPr marL="342900" indent="-342900">
              <a:spcBef>
                <a:spcPts val="600"/>
              </a:spcBef>
              <a:buFont typeface="Arial" panose="020B0604020202020204" pitchFamily="34" charset="0"/>
              <a:buChar char="•"/>
            </a:pPr>
            <a:r>
              <a:rPr lang="en-GB" sz="2000" b="1" dirty="0">
                <a:solidFill>
                  <a:srgbClr val="121212"/>
                </a:solidFill>
                <a:latin typeface="Arial" panose="020B0604020202020204" pitchFamily="34" charset="0"/>
                <a:cs typeface="Arial" panose="020B0604020202020204" pitchFamily="34" charset="0"/>
              </a:rPr>
              <a:t>Μαθήματα σχεδιασμού για όλους: </a:t>
            </a:r>
            <a:r>
              <a:rPr lang="en-GB" sz="2000" dirty="0">
                <a:solidFill>
                  <a:srgbClr val="121212"/>
                </a:solidFill>
                <a:latin typeface="Arial" panose="020B0604020202020204" pitchFamily="34" charset="0"/>
                <a:cs typeface="Arial" panose="020B0604020202020204" pitchFamily="34" charset="0"/>
              </a:rPr>
              <a:t>Χρησιμοποιήστε σχεδιασμούς μαθημάτων που παρέχουν πολλαπλά σημεία εισόδου για μάθηση, εξασφαλίζοντας ότι το υλικό είναι προσβάσιμο σε μαθητές με διαφορετικό υπόβαθρο και ικανότητες.</a:t>
            </a:r>
            <a:endParaRPr lang="en-US" sz="2000" dirty="0">
              <a:solidFill>
                <a:srgbClr val="121212"/>
              </a:solidFill>
              <a:latin typeface="Arial" panose="020B0604020202020204" pitchFamily="34" charset="0"/>
              <a:cs typeface="Arial" panose="020B0604020202020204" pitchFamily="34" charset="0"/>
            </a:endParaRPr>
          </a:p>
        </p:txBody>
      </p:sp>
      <p:sp>
        <p:nvSpPr>
          <p:cNvPr id="16" name="AutoShape 16"/>
          <p:cNvSpPr/>
          <p:nvPr/>
        </p:nvSpPr>
        <p:spPr>
          <a:xfrm rot="5400000">
            <a:off x="9139238" y="173356"/>
            <a:ext cx="9525" cy="17270948"/>
          </a:xfrm>
          <a:prstGeom prst="rect">
            <a:avLst/>
          </a:prstGeom>
          <a:solidFill>
            <a:srgbClr val="FB8709"/>
          </a:solidFill>
        </p:spPr>
        <p:txBody>
          <a:bodyPr/>
          <a:lstStyle/>
          <a:p>
            <a:endParaRPr lang="en-IE">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FFBFBD18-250F-A7C3-E324-200DC2F2E63C}"/>
              </a:ext>
            </a:extLst>
          </p:cNvPr>
          <p:cNvSpPr txBox="1"/>
          <p:nvPr/>
        </p:nvSpPr>
        <p:spPr>
          <a:xfrm>
            <a:off x="1495406" y="3000941"/>
            <a:ext cx="3074127" cy="1384995"/>
          </a:xfrm>
          <a:prstGeom prst="rect">
            <a:avLst/>
          </a:prstGeom>
          <a:noFill/>
        </p:spPr>
        <p:txBody>
          <a:bodyPr wrap="square">
            <a:spAutoFit/>
          </a:bodyPr>
          <a:lstStyle/>
          <a:p>
            <a:r>
              <a:rPr lang="en-GB" sz="2800" b="1" i="0" dirty="0">
                <a:solidFill>
                  <a:srgbClr val="0D0D0D"/>
                </a:solidFill>
                <a:effectLst/>
                <a:latin typeface="Arial" panose="020B0604020202020204" pitchFamily="34" charset="0"/>
                <a:cs typeface="Arial" panose="020B0604020202020204" pitchFamily="34" charset="0"/>
              </a:rPr>
              <a:t>Δημιουργία ενός θεμέλιου για τη συμμετοχικότητα</a:t>
            </a:r>
            <a:endParaRPr lang="en-US" sz="2800" spc="-87" dirty="0">
              <a:solidFill>
                <a:srgbClr val="033C5B"/>
              </a:solidFill>
              <a:latin typeface="Arial" panose="020B0604020202020204" pitchFamily="34" charset="0"/>
              <a:cs typeface="Arial" panose="020B0604020202020204" pitchFamily="34" charset="0"/>
            </a:endParaRPr>
          </a:p>
        </p:txBody>
      </p:sp>
      <p:sp>
        <p:nvSpPr>
          <p:cNvPr id="23" name="TextBox 12">
            <a:extLst>
              <a:ext uri="{FF2B5EF4-FFF2-40B4-BE49-F238E27FC236}">
                <a16:creationId xmlns:a16="http://schemas.microsoft.com/office/drawing/2014/main" id="{A1B017C3-52F1-3A35-4AC8-2245A0B54B9C}"/>
              </a:ext>
            </a:extLst>
          </p:cNvPr>
          <p:cNvSpPr txBox="1"/>
          <p:nvPr/>
        </p:nvSpPr>
        <p:spPr>
          <a:xfrm>
            <a:off x="1231600" y="5117656"/>
            <a:ext cx="10964026" cy="1308050"/>
          </a:xfrm>
          <a:prstGeom prst="rect">
            <a:avLst/>
          </a:prstGeom>
        </p:spPr>
        <p:txBody>
          <a:bodyPr wrap="square" lIns="0" tIns="0" rIns="0" bIns="0" rtlCol="0" anchor="t">
            <a:spAutoFit/>
          </a:bodyPr>
          <a:lstStyle/>
          <a:p>
            <a:pPr marL="342900" indent="-342900">
              <a:spcBef>
                <a:spcPts val="600"/>
              </a:spcBef>
              <a:buFont typeface="Arial" panose="020B0604020202020204" pitchFamily="34" charset="0"/>
              <a:buChar char="•"/>
            </a:pPr>
            <a:r>
              <a:rPr lang="en-GB" sz="2000" b="1" dirty="0">
                <a:solidFill>
                  <a:srgbClr val="121212"/>
                </a:solidFill>
                <a:latin typeface="Arial" panose="020B0604020202020204" pitchFamily="34" charset="0"/>
                <a:cs typeface="Arial" panose="020B0604020202020204" pitchFamily="34" charset="0"/>
              </a:rPr>
              <a:t>Διαχείριση ομαδικής δυναμικής: </a:t>
            </a:r>
            <a:r>
              <a:rPr lang="en-GB" sz="2000" dirty="0">
                <a:solidFill>
                  <a:srgbClr val="121212"/>
                </a:solidFill>
                <a:latin typeface="Arial" panose="020B0604020202020204" pitchFamily="34" charset="0"/>
                <a:cs typeface="Arial" panose="020B0604020202020204" pitchFamily="34" charset="0"/>
              </a:rPr>
              <a:t>Εισαγωγή τεχνικών για τη διαχείριση της δυναμικής της ομάδας, εξασφαλίζοντας ισορροπημένη συμμετοχή με την παροχή σαφών ρόλων και ευθυνών.</a:t>
            </a:r>
          </a:p>
          <a:p>
            <a:pPr marL="342900" indent="-342900">
              <a:spcBef>
                <a:spcPts val="600"/>
              </a:spcBef>
              <a:buFont typeface="Arial" panose="020B0604020202020204" pitchFamily="34" charset="0"/>
              <a:buChar char="•"/>
            </a:pPr>
            <a:r>
              <a:rPr lang="en-GB" sz="2000" b="1" dirty="0">
                <a:solidFill>
                  <a:srgbClr val="121212"/>
                </a:solidFill>
                <a:latin typeface="Arial" panose="020B0604020202020204" pitchFamily="34" charset="0"/>
                <a:cs typeface="Arial" panose="020B0604020202020204" pitchFamily="34" charset="0"/>
              </a:rPr>
              <a:t>Δομημένη αλληλεπίδραση: </a:t>
            </a:r>
            <a:r>
              <a:rPr lang="en-GB" sz="2000" dirty="0">
                <a:solidFill>
                  <a:srgbClr val="121212"/>
                </a:solidFill>
                <a:latin typeface="Arial" panose="020B0604020202020204" pitchFamily="34" charset="0"/>
                <a:cs typeface="Arial" panose="020B0604020202020204" pitchFamily="34" charset="0"/>
              </a:rPr>
              <a:t>Σχεδιάστε δομημένες δραστηριότητες που απαιτούν τη συμβολή όλων των μελών της ομάδας, όπως συζητήσεις με ζεύγη σκέψης ή παζλ.</a:t>
            </a:r>
            <a:endParaRPr lang="en-US" sz="2000" dirty="0">
              <a:solidFill>
                <a:srgbClr val="121212"/>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89343DA9-EE61-0B37-EEC9-28553C510A63}"/>
              </a:ext>
            </a:extLst>
          </p:cNvPr>
          <p:cNvSpPr txBox="1"/>
          <p:nvPr/>
        </p:nvSpPr>
        <p:spPr>
          <a:xfrm>
            <a:off x="12203441" y="4937326"/>
            <a:ext cx="4343400" cy="1569660"/>
          </a:xfrm>
          <a:prstGeom prst="rect">
            <a:avLst/>
          </a:prstGeom>
          <a:noFill/>
        </p:spPr>
        <p:txBody>
          <a:bodyPr wrap="square">
            <a:spAutoFit/>
          </a:bodyPr>
          <a:lstStyle/>
          <a:p>
            <a:r>
              <a:rPr lang="en-GB" sz="3200" b="1" i="0" dirty="0">
                <a:solidFill>
                  <a:srgbClr val="0D0D0D"/>
                </a:solidFill>
                <a:effectLst/>
                <a:latin typeface="Arial" panose="020B0604020202020204" pitchFamily="34" charset="0"/>
                <a:cs typeface="Arial" panose="020B0604020202020204" pitchFamily="34" charset="0"/>
              </a:rPr>
              <a:t>Στρατηγικές για την ενθάρρυνση της ισότιμης συμμετοχής</a:t>
            </a:r>
            <a:endParaRPr lang="en-US" sz="3200" spc="-87" dirty="0">
              <a:solidFill>
                <a:srgbClr val="033C5B"/>
              </a:solidFill>
              <a:latin typeface="Arial" panose="020B0604020202020204" pitchFamily="34" charset="0"/>
              <a:cs typeface="Arial" panose="020B0604020202020204" pitchFamily="34" charset="0"/>
            </a:endParaRPr>
          </a:p>
        </p:txBody>
      </p:sp>
      <p:sp>
        <p:nvSpPr>
          <p:cNvPr id="17" name="Google Shape;117;p3">
            <a:extLst>
              <a:ext uri="{FF2B5EF4-FFF2-40B4-BE49-F238E27FC236}">
                <a16:creationId xmlns:a16="http://schemas.microsoft.com/office/drawing/2014/main" id="{C9AE809F-6EC2-D99E-6976-E6E57A011B43}"/>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panose="020B0604020202020204" pitchFamily="34" charset="0"/>
              <a:ea typeface="Calibri"/>
              <a:cs typeface="Arial" panose="020B0604020202020204" pitchFamily="34" charset="0"/>
              <a:sym typeface="Calibri"/>
            </a:endParaRPr>
          </a:p>
        </p:txBody>
      </p:sp>
      <p:sp>
        <p:nvSpPr>
          <p:cNvPr id="19" name="Google Shape;118;p3">
            <a:extLst>
              <a:ext uri="{FF2B5EF4-FFF2-40B4-BE49-F238E27FC236}">
                <a16:creationId xmlns:a16="http://schemas.microsoft.com/office/drawing/2014/main" id="{7FB5E577-E9BD-E892-5F26-689BFF3E75B9}"/>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panose="020B0604020202020204" pitchFamily="34" charset="0"/>
              <a:ea typeface="Calibri"/>
              <a:cs typeface="Arial" panose="020B0604020202020204" pitchFamily="34" charset="0"/>
              <a:sym typeface="Calibri"/>
            </a:endParaRPr>
          </a:p>
        </p:txBody>
      </p:sp>
      <p:pic>
        <p:nvPicPr>
          <p:cNvPr id="21" name="Picture 20">
            <a:extLst>
              <a:ext uri="{FF2B5EF4-FFF2-40B4-BE49-F238E27FC236}">
                <a16:creationId xmlns:a16="http://schemas.microsoft.com/office/drawing/2014/main" id="{CAF8C9D8-ADC1-9920-DDF3-95E79C8B516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pic>
        <p:nvPicPr>
          <p:cNvPr id="31" name="Picture 30" descr="A group of people and a globe&#10;&#10;Description automatically generated">
            <a:extLst>
              <a:ext uri="{FF2B5EF4-FFF2-40B4-BE49-F238E27FC236}">
                <a16:creationId xmlns:a16="http://schemas.microsoft.com/office/drawing/2014/main" id="{73412442-1D92-86F8-7BE4-015295CFE30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62600" y="6658680"/>
            <a:ext cx="5420891" cy="2078008"/>
          </a:xfrm>
          <a:prstGeom prst="rect">
            <a:avLst/>
          </a:prstGeom>
        </p:spPr>
      </p:pic>
      <p:sp>
        <p:nvSpPr>
          <p:cNvPr id="33" name="TextBox 32">
            <a:extLst>
              <a:ext uri="{FF2B5EF4-FFF2-40B4-BE49-F238E27FC236}">
                <a16:creationId xmlns:a16="http://schemas.microsoft.com/office/drawing/2014/main" id="{CAF4E486-64E3-AF3B-A525-4157ED7AC831}"/>
              </a:ext>
            </a:extLst>
          </p:cNvPr>
          <p:cNvSpPr txBox="1"/>
          <p:nvPr/>
        </p:nvSpPr>
        <p:spPr>
          <a:xfrm>
            <a:off x="12145157" y="8236875"/>
            <a:ext cx="3821862" cy="461665"/>
          </a:xfrm>
          <a:prstGeom prst="rect">
            <a:avLst/>
          </a:prstGeom>
          <a:noFill/>
        </p:spPr>
        <p:txBody>
          <a:bodyPr wrap="square">
            <a:spAutoFit/>
          </a:bodyPr>
          <a:lstStyle/>
          <a:p>
            <a:r>
              <a:rPr lang="en-GB" sz="1200" dirty="0">
                <a:latin typeface="Arial" panose="020B0604020202020204" pitchFamily="34" charset="0"/>
                <a:cs typeface="Arial" panose="020B0604020202020204" pitchFamily="34" charset="0"/>
              </a:rPr>
              <a:t>Πηγή: </a:t>
            </a:r>
            <a:r>
              <a:rPr lang="en-BE" sz="1200" dirty="0">
                <a:latin typeface="Arial" panose="020B0604020202020204" pitchFamily="34" charset="0"/>
                <a:cs typeface="Arial" panose="020B0604020202020204" pitchFamily="34" charset="0"/>
                <a:hlinkClick r:id="rId8"/>
              </a:rPr>
              <a:t>https:</a:t>
            </a:r>
            <a:r>
              <a:rPr lang="en-GB" sz="1200" dirty="0">
                <a:latin typeface="Arial" panose="020B0604020202020204" pitchFamily="34" charset="0"/>
                <a:cs typeface="Arial" panose="020B0604020202020204" pitchFamily="34" charset="0"/>
              </a:rPr>
              <a:t>//www.powerschool.com/blog/a-beginners-guide-to-the-flipped-classroom/ </a:t>
            </a:r>
            <a:endParaRPr lang="en-BE" sz="1200" dirty="0">
              <a:latin typeface="Arial" panose="020B0604020202020204" pitchFamily="34" charset="0"/>
              <a:cs typeface="Arial" panose="020B0604020202020204" pitchFamily="34" charset="0"/>
            </a:endParaRPr>
          </a:p>
        </p:txBody>
      </p:sp>
      <p:sp>
        <p:nvSpPr>
          <p:cNvPr id="13" name="Google Shape;128;p3">
            <a:extLst>
              <a:ext uri="{FF2B5EF4-FFF2-40B4-BE49-F238E27FC236}">
                <a16:creationId xmlns:a16="http://schemas.microsoft.com/office/drawing/2014/main" id="{C8040C6F-096A-8BEC-4569-91FF644C1717}"/>
              </a:ext>
            </a:extLst>
          </p:cNvPr>
          <p:cNvSpPr txBox="1"/>
          <p:nvPr/>
        </p:nvSpPr>
        <p:spPr>
          <a:xfrm>
            <a:off x="5183697" y="8985030"/>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cs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panose="020B0604020202020204" pitchFamily="34" charset="0"/>
              <a:ea typeface="Arial"/>
              <a:cs typeface="Arial" panose="020B0604020202020204" pitchFamily="34" charset="0"/>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ABE963-A9C4-6519-FAF3-02E606ADCC02}"/>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C0866371-C343-7EC4-8B81-BE0D5BBD05AE}"/>
              </a:ext>
            </a:extLst>
          </p:cNvPr>
          <p:cNvSpPr/>
          <p:nvPr/>
        </p:nvSpPr>
        <p:spPr>
          <a:xfrm>
            <a:off x="17041242" y="-2062956"/>
            <a:ext cx="1246758" cy="10437232"/>
          </a:xfrm>
          <a:prstGeom prst="rect">
            <a:avLst/>
          </a:prstGeom>
          <a:solidFill>
            <a:srgbClr val="FB8709"/>
          </a:solidFill>
        </p:spPr>
        <p:txBody>
          <a:bodyPr/>
          <a:lstStyle/>
          <a:p>
            <a:endParaRPr lang="en-IE">
              <a:latin typeface="Arial" panose="020B0604020202020204" pitchFamily="34" charset="0"/>
              <a:cs typeface="Arial" panose="020B0604020202020204" pitchFamily="34" charset="0"/>
            </a:endParaRPr>
          </a:p>
        </p:txBody>
      </p:sp>
      <p:sp>
        <p:nvSpPr>
          <p:cNvPr id="3" name="AutoShape 3">
            <a:extLst>
              <a:ext uri="{FF2B5EF4-FFF2-40B4-BE49-F238E27FC236}">
                <a16:creationId xmlns:a16="http://schemas.microsoft.com/office/drawing/2014/main" id="{38226D90-18C5-CDEC-E685-9EB72A11E00B}"/>
              </a:ext>
            </a:extLst>
          </p:cNvPr>
          <p:cNvSpPr/>
          <p:nvPr/>
        </p:nvSpPr>
        <p:spPr>
          <a:xfrm>
            <a:off x="-213919" y="-2717471"/>
            <a:ext cx="623379" cy="14348459"/>
          </a:xfrm>
          <a:prstGeom prst="rect">
            <a:avLst/>
          </a:prstGeom>
          <a:solidFill>
            <a:srgbClr val="FB8709"/>
          </a:solidFill>
        </p:spPr>
        <p:txBody>
          <a:bodyPr/>
          <a:lstStyle/>
          <a:p>
            <a:endParaRPr lang="en-IE">
              <a:latin typeface="Arial" panose="020B0604020202020204" pitchFamily="34" charset="0"/>
              <a:cs typeface="Arial" panose="020B0604020202020204" pitchFamily="34" charset="0"/>
            </a:endParaRPr>
          </a:p>
        </p:txBody>
      </p:sp>
      <p:sp>
        <p:nvSpPr>
          <p:cNvPr id="4" name="AutoShape 4">
            <a:extLst>
              <a:ext uri="{FF2B5EF4-FFF2-40B4-BE49-F238E27FC236}">
                <a16:creationId xmlns:a16="http://schemas.microsoft.com/office/drawing/2014/main" id="{929F6661-D486-99CB-B363-12D8F226E1F0}"/>
              </a:ext>
            </a:extLst>
          </p:cNvPr>
          <p:cNvSpPr/>
          <p:nvPr/>
        </p:nvSpPr>
        <p:spPr>
          <a:xfrm rot="-5400000">
            <a:off x="8518870" y="-9025789"/>
            <a:ext cx="1246758" cy="18291501"/>
          </a:xfrm>
          <a:prstGeom prst="rect">
            <a:avLst/>
          </a:prstGeom>
          <a:solidFill>
            <a:srgbClr val="053249"/>
          </a:solidFill>
        </p:spPr>
        <p:txBody>
          <a:bodyPr/>
          <a:lstStyle/>
          <a:p>
            <a:endParaRPr lang="en-IE">
              <a:latin typeface="Arial" panose="020B0604020202020204" pitchFamily="34" charset="0"/>
              <a:cs typeface="Arial" panose="020B0604020202020204" pitchFamily="34" charset="0"/>
            </a:endParaRPr>
          </a:p>
        </p:txBody>
      </p:sp>
      <p:sp>
        <p:nvSpPr>
          <p:cNvPr id="5" name="Freeform 5">
            <a:extLst>
              <a:ext uri="{FF2B5EF4-FFF2-40B4-BE49-F238E27FC236}">
                <a16:creationId xmlns:a16="http://schemas.microsoft.com/office/drawing/2014/main" id="{1A8CEC3B-EF03-FCDD-8D9E-98D7EE7A382E}"/>
              </a:ext>
            </a:extLst>
          </p:cNvPr>
          <p:cNvSpPr/>
          <p:nvPr/>
        </p:nvSpPr>
        <p:spPr>
          <a:xfrm rot="-5400000">
            <a:off x="17469080" y="0"/>
            <a:ext cx="818920" cy="818920"/>
          </a:xfrm>
          <a:custGeom>
            <a:avLst/>
            <a:gdLst/>
            <a:ahLst/>
            <a:cxnLst/>
            <a:rect l="l" t="t" r="r" b="b"/>
            <a:pathLst>
              <a:path w="818920" h="818920">
                <a:moveTo>
                  <a:pt x="0" y="0"/>
                </a:moveTo>
                <a:lnTo>
                  <a:pt x="818920" y="0"/>
                </a:lnTo>
                <a:lnTo>
                  <a:pt x="818920" y="818920"/>
                </a:lnTo>
                <a:lnTo>
                  <a:pt x="0" y="8189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latin typeface="Arial" panose="020B0604020202020204" pitchFamily="34" charset="0"/>
              <a:cs typeface="Arial" panose="020B0604020202020204" pitchFamily="34" charset="0"/>
            </a:endParaRPr>
          </a:p>
        </p:txBody>
      </p:sp>
      <p:sp>
        <p:nvSpPr>
          <p:cNvPr id="6" name="Freeform 6">
            <a:extLst>
              <a:ext uri="{FF2B5EF4-FFF2-40B4-BE49-F238E27FC236}">
                <a16:creationId xmlns:a16="http://schemas.microsoft.com/office/drawing/2014/main" id="{19E5FBAB-044E-B294-D35B-FA8846311BC7}"/>
              </a:ext>
            </a:extLst>
          </p:cNvPr>
          <p:cNvSpPr/>
          <p:nvPr/>
        </p:nvSpPr>
        <p:spPr>
          <a:xfrm rot="5400000">
            <a:off x="0" y="9464579"/>
            <a:ext cx="818920" cy="818920"/>
          </a:xfrm>
          <a:custGeom>
            <a:avLst/>
            <a:gdLst/>
            <a:ahLst/>
            <a:cxnLst/>
            <a:rect l="l" t="t" r="r" b="b"/>
            <a:pathLst>
              <a:path w="818920" h="818920">
                <a:moveTo>
                  <a:pt x="0" y="0"/>
                </a:moveTo>
                <a:lnTo>
                  <a:pt x="818920" y="0"/>
                </a:lnTo>
                <a:lnTo>
                  <a:pt x="818920" y="818920"/>
                </a:lnTo>
                <a:lnTo>
                  <a:pt x="0" y="8189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latin typeface="Arial" panose="020B0604020202020204" pitchFamily="34" charset="0"/>
              <a:cs typeface="Arial" panose="020B0604020202020204" pitchFamily="34" charset="0"/>
            </a:endParaRPr>
          </a:p>
        </p:txBody>
      </p:sp>
      <p:grpSp>
        <p:nvGrpSpPr>
          <p:cNvPr id="7" name="Group 7">
            <a:extLst>
              <a:ext uri="{FF2B5EF4-FFF2-40B4-BE49-F238E27FC236}">
                <a16:creationId xmlns:a16="http://schemas.microsoft.com/office/drawing/2014/main" id="{C38C6B92-6F1A-D291-861A-C4AAB7F89F47}"/>
              </a:ext>
            </a:extLst>
          </p:cNvPr>
          <p:cNvGrpSpPr>
            <a:grpSpLocks noChangeAspect="1"/>
          </p:cNvGrpSpPr>
          <p:nvPr/>
        </p:nvGrpSpPr>
        <p:grpSpPr>
          <a:xfrm>
            <a:off x="480278" y="96948"/>
            <a:ext cx="433253" cy="433253"/>
            <a:chOff x="0" y="0"/>
            <a:chExt cx="6350000" cy="6350000"/>
          </a:xfrm>
        </p:grpSpPr>
        <p:sp>
          <p:nvSpPr>
            <p:cNvPr id="8" name="Freeform 8">
              <a:extLst>
                <a:ext uri="{FF2B5EF4-FFF2-40B4-BE49-F238E27FC236}">
                  <a16:creationId xmlns:a16="http://schemas.microsoft.com/office/drawing/2014/main" id="{4F6E2F7E-EC0A-156E-AC14-41B8947334E7}"/>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IE">
                <a:latin typeface="Arial" panose="020B0604020202020204" pitchFamily="34" charset="0"/>
                <a:cs typeface="Arial" panose="020B0604020202020204" pitchFamily="34" charset="0"/>
              </a:endParaRPr>
            </a:p>
          </p:txBody>
        </p:sp>
      </p:grpSp>
      <p:grpSp>
        <p:nvGrpSpPr>
          <p:cNvPr id="9" name="Group 9">
            <a:extLst>
              <a:ext uri="{FF2B5EF4-FFF2-40B4-BE49-F238E27FC236}">
                <a16:creationId xmlns:a16="http://schemas.microsoft.com/office/drawing/2014/main" id="{A523797D-6F29-34CC-C656-D20570FC9060}"/>
              </a:ext>
            </a:extLst>
          </p:cNvPr>
          <p:cNvGrpSpPr>
            <a:grpSpLocks noChangeAspect="1"/>
          </p:cNvGrpSpPr>
          <p:nvPr/>
        </p:nvGrpSpPr>
        <p:grpSpPr>
          <a:xfrm>
            <a:off x="17469080" y="9464579"/>
            <a:ext cx="433253" cy="433253"/>
            <a:chOff x="0" y="0"/>
            <a:chExt cx="6350000" cy="6350000"/>
          </a:xfrm>
        </p:grpSpPr>
        <p:sp>
          <p:nvSpPr>
            <p:cNvPr id="10" name="Freeform 10">
              <a:extLst>
                <a:ext uri="{FF2B5EF4-FFF2-40B4-BE49-F238E27FC236}">
                  <a16:creationId xmlns:a16="http://schemas.microsoft.com/office/drawing/2014/main" id="{190737CF-1A3E-C2F0-11E0-ADA5C62C798C}"/>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IE">
                <a:latin typeface="Arial" panose="020B0604020202020204" pitchFamily="34" charset="0"/>
                <a:cs typeface="Arial" panose="020B0604020202020204" pitchFamily="34" charset="0"/>
              </a:endParaRPr>
            </a:p>
          </p:txBody>
        </p:sp>
      </p:grpSp>
      <p:sp>
        <p:nvSpPr>
          <p:cNvPr id="11" name="TextBox 11">
            <a:extLst>
              <a:ext uri="{FF2B5EF4-FFF2-40B4-BE49-F238E27FC236}">
                <a16:creationId xmlns:a16="http://schemas.microsoft.com/office/drawing/2014/main" id="{DC0EFCF5-0AB1-BC04-0FB3-9E2028BF158F}"/>
              </a:ext>
            </a:extLst>
          </p:cNvPr>
          <p:cNvSpPr txBox="1"/>
          <p:nvPr/>
        </p:nvSpPr>
        <p:spPr>
          <a:xfrm>
            <a:off x="614229" y="916401"/>
            <a:ext cx="14439900" cy="2031325"/>
          </a:xfrm>
          <a:prstGeom prst="rect">
            <a:avLst/>
          </a:prstGeom>
        </p:spPr>
        <p:txBody>
          <a:bodyPr wrap="square" lIns="0" tIns="0" rIns="0" bIns="0" rtlCol="0" anchor="t">
            <a:spAutoFit/>
          </a:bodyPr>
          <a:lstStyle/>
          <a:p>
            <a:r>
              <a:rPr lang="en-GB" sz="4400" spc="-87" dirty="0">
                <a:solidFill>
                  <a:srgbClr val="033C5B"/>
                </a:solidFill>
                <a:latin typeface="Arial" panose="020B0604020202020204" pitchFamily="34" charset="0"/>
                <a:cs typeface="Arial" panose="020B0604020202020204" pitchFamily="34" charset="0"/>
              </a:rPr>
              <a:t>Καλλιέργεια ενός συνεργατικού περιβάλλοντος χωρίς αποκλεισμούς: </a:t>
            </a:r>
            <a:r>
              <a:rPr lang="en-GB" sz="4400" spc="-87" dirty="0">
                <a:latin typeface="Arial" panose="020B0604020202020204" pitchFamily="34" charset="0"/>
                <a:cs typeface="Arial" panose="020B0604020202020204" pitchFamily="34" charset="0"/>
              </a:rPr>
              <a:t>Στρατηγικές για την προώθηση της ισότητας και της συμβολής στη μάθηση.</a:t>
            </a:r>
          </a:p>
        </p:txBody>
      </p:sp>
      <p:sp>
        <p:nvSpPr>
          <p:cNvPr id="16" name="AutoShape 16">
            <a:extLst>
              <a:ext uri="{FF2B5EF4-FFF2-40B4-BE49-F238E27FC236}">
                <a16:creationId xmlns:a16="http://schemas.microsoft.com/office/drawing/2014/main" id="{1E48745C-1F3D-4E98-463D-A8308F27050C}"/>
              </a:ext>
            </a:extLst>
          </p:cNvPr>
          <p:cNvSpPr/>
          <p:nvPr/>
        </p:nvSpPr>
        <p:spPr>
          <a:xfrm rot="5400000">
            <a:off x="9139238" y="173356"/>
            <a:ext cx="9525" cy="17270948"/>
          </a:xfrm>
          <a:prstGeom prst="rect">
            <a:avLst/>
          </a:prstGeom>
          <a:solidFill>
            <a:srgbClr val="FB8709"/>
          </a:solidFill>
        </p:spPr>
        <p:txBody>
          <a:bodyPr/>
          <a:lstStyle/>
          <a:p>
            <a:endParaRPr lang="en-IE">
              <a:latin typeface="Arial" panose="020B0604020202020204" pitchFamily="34" charset="0"/>
              <a:cs typeface="Arial" panose="020B0604020202020204" pitchFamily="34" charset="0"/>
            </a:endParaRPr>
          </a:p>
        </p:txBody>
      </p:sp>
      <p:sp>
        <p:nvSpPr>
          <p:cNvPr id="25" name="TextBox 12">
            <a:extLst>
              <a:ext uri="{FF2B5EF4-FFF2-40B4-BE49-F238E27FC236}">
                <a16:creationId xmlns:a16="http://schemas.microsoft.com/office/drawing/2014/main" id="{3FDBACF7-C382-B0EC-58D6-0F8862366CC2}"/>
              </a:ext>
            </a:extLst>
          </p:cNvPr>
          <p:cNvSpPr txBox="1"/>
          <p:nvPr/>
        </p:nvSpPr>
        <p:spPr>
          <a:xfrm>
            <a:off x="5675533" y="2972986"/>
            <a:ext cx="9383145" cy="2015936"/>
          </a:xfrm>
          <a:prstGeom prst="rect">
            <a:avLst/>
          </a:prstGeom>
        </p:spPr>
        <p:txBody>
          <a:bodyPr wrap="square" lIns="0" tIns="0" rIns="0" bIns="0" rtlCol="0" anchor="t">
            <a:spAutoFit/>
          </a:bodyPr>
          <a:lstStyle/>
          <a:p>
            <a:pPr marL="342900" indent="-342900">
              <a:spcBef>
                <a:spcPts val="600"/>
              </a:spcBef>
              <a:buFont typeface="Arial" panose="020B0604020202020204" pitchFamily="34" charset="0"/>
              <a:buChar char="•"/>
            </a:pPr>
            <a:r>
              <a:rPr lang="en-GB" b="1" dirty="0">
                <a:solidFill>
                  <a:srgbClr val="121212"/>
                </a:solidFill>
                <a:latin typeface="Arial" panose="020B0604020202020204" pitchFamily="34" charset="0"/>
                <a:cs typeface="Arial" panose="020B0604020202020204" pitchFamily="34" charset="0"/>
              </a:rPr>
              <a:t>Χρησιμοποιήστε την τεχνολογία με περίσκεψη: </a:t>
            </a:r>
            <a:r>
              <a:rPr lang="en-GB" dirty="0">
                <a:solidFill>
                  <a:srgbClr val="121212"/>
                </a:solidFill>
                <a:latin typeface="Arial" panose="020B0604020202020204" pitchFamily="34" charset="0"/>
                <a:cs typeface="Arial" panose="020B0604020202020204" pitchFamily="34" charset="0"/>
              </a:rPr>
              <a:t>Επιλέξτε και χρησιμοποιήστε ψηφιακά εργαλεία που ενισχύουν τη συμμετοχικότητα, όπως πλατφόρμες που επιτρέπουν την ανώνυμη συμμετοχή ή πλατφόρμες που παρέχουν επιλογές για διαφορετικούς τρόπους έκφρασης.</a:t>
            </a:r>
          </a:p>
          <a:p>
            <a:pPr marL="342900" indent="-342900">
              <a:spcBef>
                <a:spcPts val="600"/>
              </a:spcBef>
              <a:buFont typeface="Arial" panose="020B0604020202020204" pitchFamily="34" charset="0"/>
              <a:buChar char="•"/>
            </a:pPr>
            <a:r>
              <a:rPr lang="en-GB" b="1" dirty="0">
                <a:solidFill>
                  <a:srgbClr val="121212"/>
                </a:solidFill>
                <a:latin typeface="Arial" panose="020B0604020202020204" pitchFamily="34" charset="0"/>
                <a:cs typeface="Arial" panose="020B0604020202020204" pitchFamily="34" charset="0"/>
              </a:rPr>
              <a:t>Διευκόλυνση του αναστοχαστικού διαλόγου: </a:t>
            </a:r>
            <a:r>
              <a:rPr lang="en-GB" dirty="0">
                <a:solidFill>
                  <a:srgbClr val="121212"/>
                </a:solidFill>
                <a:latin typeface="Arial" panose="020B0604020202020204" pitchFamily="34" charset="0"/>
                <a:cs typeface="Arial" panose="020B0604020202020204" pitchFamily="34" charset="0"/>
              </a:rPr>
              <a:t>Χρησιμοποιήστε πλατφόρμες συζήτησης που ενθαρρύνουν τον αναστοχαστικό διάλογο, δίνοντας χρόνο και χώρο σε κάθε μαθητή να διατυπώσει τις σκέψεις του και να συμβάλει στη συζήτηση.</a:t>
            </a:r>
            <a:endParaRPr lang="en-US" dirty="0">
              <a:solidFill>
                <a:srgbClr val="121212"/>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300BF188-1557-C1DB-754F-2E73EBE9058F}"/>
              </a:ext>
            </a:extLst>
          </p:cNvPr>
          <p:cNvSpPr txBox="1"/>
          <p:nvPr/>
        </p:nvSpPr>
        <p:spPr>
          <a:xfrm>
            <a:off x="2604861" y="2879554"/>
            <a:ext cx="3070672" cy="3046988"/>
          </a:xfrm>
          <a:prstGeom prst="rect">
            <a:avLst/>
          </a:prstGeom>
          <a:noFill/>
        </p:spPr>
        <p:txBody>
          <a:bodyPr wrap="square">
            <a:spAutoFit/>
          </a:bodyPr>
          <a:lstStyle/>
          <a:p>
            <a:r>
              <a:rPr lang="en-GB" sz="3200" b="1" i="0" dirty="0">
                <a:solidFill>
                  <a:srgbClr val="0D0D0D"/>
                </a:solidFill>
                <a:effectLst/>
                <a:latin typeface="Arial" panose="020B0604020202020204" pitchFamily="34" charset="0"/>
                <a:cs typeface="Arial" panose="020B0604020202020204" pitchFamily="34" charset="0"/>
              </a:rPr>
              <a:t>Αξιοποίηση των ψηφιακών εργαλείων για τη συμμετοχικότητα</a:t>
            </a:r>
            <a:endParaRPr lang="en-US" sz="3200" spc="-87" dirty="0">
              <a:solidFill>
                <a:srgbClr val="033C5B"/>
              </a:solidFill>
              <a:latin typeface="Arial" panose="020B0604020202020204" pitchFamily="34" charset="0"/>
              <a:cs typeface="Arial" panose="020B0604020202020204" pitchFamily="34" charset="0"/>
            </a:endParaRPr>
          </a:p>
        </p:txBody>
      </p:sp>
      <p:sp>
        <p:nvSpPr>
          <p:cNvPr id="27" name="TextBox 12">
            <a:extLst>
              <a:ext uri="{FF2B5EF4-FFF2-40B4-BE49-F238E27FC236}">
                <a16:creationId xmlns:a16="http://schemas.microsoft.com/office/drawing/2014/main" id="{31EFA0B9-A878-283D-2785-CBE154A33890}"/>
              </a:ext>
            </a:extLst>
          </p:cNvPr>
          <p:cNvSpPr txBox="1"/>
          <p:nvPr/>
        </p:nvSpPr>
        <p:spPr>
          <a:xfrm>
            <a:off x="1674058" y="5934127"/>
            <a:ext cx="8382000" cy="2015936"/>
          </a:xfrm>
          <a:prstGeom prst="rect">
            <a:avLst/>
          </a:prstGeom>
        </p:spPr>
        <p:txBody>
          <a:bodyPr wrap="square" lIns="0" tIns="0" rIns="0" bIns="0" rtlCol="0" anchor="t">
            <a:spAutoFit/>
          </a:bodyPr>
          <a:lstStyle/>
          <a:p>
            <a:pPr marL="342900" indent="-342900">
              <a:spcBef>
                <a:spcPts val="600"/>
              </a:spcBef>
              <a:buFont typeface="Arial" panose="020B0604020202020204" pitchFamily="34" charset="0"/>
              <a:buChar char="•"/>
            </a:pPr>
            <a:r>
              <a:rPr lang="en-GB" b="1" dirty="0">
                <a:solidFill>
                  <a:srgbClr val="121212"/>
                </a:solidFill>
                <a:latin typeface="Arial" panose="020B0604020202020204" pitchFamily="34" charset="0"/>
                <a:cs typeface="Arial" panose="020B0604020202020204" pitchFamily="34" charset="0"/>
              </a:rPr>
              <a:t>Γιορτάστε τις συνεισφορές: </a:t>
            </a:r>
            <a:r>
              <a:rPr lang="en-GB" dirty="0">
                <a:solidFill>
                  <a:srgbClr val="121212"/>
                </a:solidFill>
                <a:latin typeface="Arial" panose="020B0604020202020204" pitchFamily="34" charset="0"/>
                <a:cs typeface="Arial" panose="020B0604020202020204" pitchFamily="34" charset="0"/>
              </a:rPr>
              <a:t>Αναγνωρίστε και γιορτάστε όλες τις μορφές συνεισφοράς των μαθητών, καλλιεργώντας ένα περιβάλλον εκτίμησης και αμοιβαίου σεβασμού.</a:t>
            </a:r>
          </a:p>
          <a:p>
            <a:pPr marL="342900" indent="-342900">
              <a:spcBef>
                <a:spcPts val="600"/>
              </a:spcBef>
              <a:buFont typeface="Arial" panose="020B0604020202020204" pitchFamily="34" charset="0"/>
              <a:buChar char="•"/>
            </a:pPr>
            <a:r>
              <a:rPr lang="en-GB" b="1" dirty="0">
                <a:solidFill>
                  <a:srgbClr val="121212"/>
                </a:solidFill>
                <a:latin typeface="Arial" panose="020B0604020202020204" pitchFamily="34" charset="0"/>
                <a:cs typeface="Arial" panose="020B0604020202020204" pitchFamily="34" charset="0"/>
              </a:rPr>
              <a:t>Συνεχής βρόχος ανατροφοδότησης: </a:t>
            </a:r>
            <a:r>
              <a:rPr lang="en-GB" dirty="0">
                <a:solidFill>
                  <a:srgbClr val="121212"/>
                </a:solidFill>
                <a:latin typeface="Arial" panose="020B0604020202020204" pitchFamily="34" charset="0"/>
                <a:cs typeface="Arial" panose="020B0604020202020204" pitchFamily="34" charset="0"/>
              </a:rPr>
              <a:t>Εφαρμόστε έναν συνεχή βρόχο ανατροφοδότησης που επιτρέπει στους μαθητές να εκφράζουν πόσο ενταγμένοι αισθάνονται στη μαθησιακή διαδικασία και να προσαρμόζουν τις στρατηγικές αναλόγως.</a:t>
            </a:r>
            <a:endParaRPr lang="en-US" dirty="0">
              <a:solidFill>
                <a:srgbClr val="121212"/>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5DBF8C30-62BD-24D8-E96F-DA8439148BFE}"/>
              </a:ext>
            </a:extLst>
          </p:cNvPr>
          <p:cNvSpPr txBox="1"/>
          <p:nvPr/>
        </p:nvSpPr>
        <p:spPr>
          <a:xfrm>
            <a:off x="11125200" y="5842926"/>
            <a:ext cx="3662418" cy="2062103"/>
          </a:xfrm>
          <a:prstGeom prst="rect">
            <a:avLst/>
          </a:prstGeom>
          <a:noFill/>
        </p:spPr>
        <p:txBody>
          <a:bodyPr wrap="square">
            <a:spAutoFit/>
          </a:bodyPr>
          <a:lstStyle/>
          <a:p>
            <a:r>
              <a:rPr lang="en-GB" sz="3200" b="1" i="0" dirty="0">
                <a:solidFill>
                  <a:srgbClr val="0D0D0D"/>
                </a:solidFill>
                <a:effectLst/>
                <a:latin typeface="Arial" panose="020B0604020202020204" pitchFamily="34" charset="0"/>
                <a:cs typeface="Arial" panose="020B0604020202020204" pitchFamily="34" charset="0"/>
              </a:rPr>
              <a:t>Καλλιέργεια μιας κουλτούρας σεβασμού και εκτίμησης</a:t>
            </a:r>
            <a:endParaRPr lang="en-US" sz="3200" spc="-87" dirty="0">
              <a:solidFill>
                <a:srgbClr val="033C5B"/>
              </a:solidFill>
              <a:latin typeface="Arial" panose="020B0604020202020204" pitchFamily="34" charset="0"/>
              <a:cs typeface="Arial" panose="020B0604020202020204" pitchFamily="34" charset="0"/>
            </a:endParaRPr>
          </a:p>
        </p:txBody>
      </p:sp>
      <p:sp>
        <p:nvSpPr>
          <p:cNvPr id="17" name="Google Shape;117;p3">
            <a:extLst>
              <a:ext uri="{FF2B5EF4-FFF2-40B4-BE49-F238E27FC236}">
                <a16:creationId xmlns:a16="http://schemas.microsoft.com/office/drawing/2014/main" id="{AB685461-A222-DA4D-74E9-346CCACD5185}"/>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panose="020B0604020202020204" pitchFamily="34" charset="0"/>
              <a:ea typeface="Calibri"/>
              <a:cs typeface="Arial" panose="020B0604020202020204" pitchFamily="34" charset="0"/>
              <a:sym typeface="Calibri"/>
            </a:endParaRPr>
          </a:p>
        </p:txBody>
      </p:sp>
      <p:sp>
        <p:nvSpPr>
          <p:cNvPr id="19" name="Google Shape;118;p3">
            <a:extLst>
              <a:ext uri="{FF2B5EF4-FFF2-40B4-BE49-F238E27FC236}">
                <a16:creationId xmlns:a16="http://schemas.microsoft.com/office/drawing/2014/main" id="{33938E24-C627-195A-6438-50803524F13D}"/>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panose="020B0604020202020204" pitchFamily="34" charset="0"/>
              <a:ea typeface="Calibri"/>
              <a:cs typeface="Arial" panose="020B0604020202020204" pitchFamily="34" charset="0"/>
              <a:sym typeface="Calibri"/>
            </a:endParaRPr>
          </a:p>
        </p:txBody>
      </p:sp>
      <p:pic>
        <p:nvPicPr>
          <p:cNvPr id="21" name="Picture 20">
            <a:extLst>
              <a:ext uri="{FF2B5EF4-FFF2-40B4-BE49-F238E27FC236}">
                <a16:creationId xmlns:a16="http://schemas.microsoft.com/office/drawing/2014/main" id="{4F33CB2B-F836-2938-5F66-F4309DDB880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sp>
        <p:nvSpPr>
          <p:cNvPr id="12" name="Google Shape;128;p3">
            <a:extLst>
              <a:ext uri="{FF2B5EF4-FFF2-40B4-BE49-F238E27FC236}">
                <a16:creationId xmlns:a16="http://schemas.microsoft.com/office/drawing/2014/main" id="{50D0A742-86DB-F151-9163-8211E410D26C}"/>
              </a:ext>
            </a:extLst>
          </p:cNvPr>
          <p:cNvSpPr txBox="1"/>
          <p:nvPr/>
        </p:nvSpPr>
        <p:spPr>
          <a:xfrm>
            <a:off x="5183697" y="8985030"/>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4171227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41FB8A-F454-D921-7BEB-9B3AEE002958}"/>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2D721A23-2406-4238-6607-692E93BE9E18}"/>
              </a:ext>
            </a:extLst>
          </p:cNvPr>
          <p:cNvSpPr txBox="1"/>
          <p:nvPr/>
        </p:nvSpPr>
        <p:spPr>
          <a:xfrm>
            <a:off x="2945183" y="188641"/>
            <a:ext cx="13265244" cy="1354217"/>
          </a:xfrm>
          <a:prstGeom prst="rect">
            <a:avLst/>
          </a:prstGeom>
        </p:spPr>
        <p:txBody>
          <a:bodyPr lIns="0" tIns="0" rIns="0" bIns="0" rtlCol="0" anchor="t">
            <a:spAutoFit/>
          </a:bodyPr>
          <a:lstStyle/>
          <a:p>
            <a:r>
              <a:rPr lang="en-GB" sz="4400" spc="-69" dirty="0">
                <a:solidFill>
                  <a:srgbClr val="033C5B"/>
                </a:solidFill>
                <a:latin typeface="Arial" panose="020B0604020202020204" pitchFamily="34" charset="0"/>
                <a:cs typeface="Arial" panose="020B0604020202020204" pitchFamily="34" charset="0"/>
              </a:rPr>
              <a:t>Διευκόλυνση πέρα από το περιεχόμενο: Μέσα από την επιδέξια διευκόλυνση</a:t>
            </a:r>
            <a:endParaRPr lang="en-US" sz="4400" spc="-69" dirty="0">
              <a:solidFill>
                <a:srgbClr val="033C5B"/>
              </a:solidFill>
              <a:latin typeface="Arial" panose="020B0604020202020204" pitchFamily="34" charset="0"/>
              <a:cs typeface="Arial" panose="020B0604020202020204" pitchFamily="34" charset="0"/>
            </a:endParaRPr>
          </a:p>
        </p:txBody>
      </p:sp>
      <p:sp>
        <p:nvSpPr>
          <p:cNvPr id="3" name="AutoShape 3">
            <a:extLst>
              <a:ext uri="{FF2B5EF4-FFF2-40B4-BE49-F238E27FC236}">
                <a16:creationId xmlns:a16="http://schemas.microsoft.com/office/drawing/2014/main" id="{99EFAC07-EF1F-7FC6-B243-8EE716044BF2}"/>
              </a:ext>
            </a:extLst>
          </p:cNvPr>
          <p:cNvSpPr/>
          <p:nvPr/>
        </p:nvSpPr>
        <p:spPr>
          <a:xfrm>
            <a:off x="-130877" y="-38241"/>
            <a:ext cx="2766824" cy="5218616"/>
          </a:xfrm>
          <a:prstGeom prst="rect">
            <a:avLst/>
          </a:prstGeom>
          <a:solidFill>
            <a:srgbClr val="FB8709"/>
          </a:solidFill>
        </p:spPr>
        <p:txBody>
          <a:bodyPr/>
          <a:lstStyle/>
          <a:p>
            <a:endParaRPr lang="en-IE">
              <a:latin typeface="Arial" panose="020B0604020202020204" pitchFamily="34" charset="0"/>
              <a:cs typeface="Arial" panose="020B0604020202020204" pitchFamily="34" charset="0"/>
            </a:endParaRPr>
          </a:p>
        </p:txBody>
      </p:sp>
      <p:sp>
        <p:nvSpPr>
          <p:cNvPr id="4" name="Freeform 4">
            <a:extLst>
              <a:ext uri="{FF2B5EF4-FFF2-40B4-BE49-F238E27FC236}">
                <a16:creationId xmlns:a16="http://schemas.microsoft.com/office/drawing/2014/main" id="{5C298276-90B8-A514-7D85-DDEAFF51A22A}"/>
              </a:ext>
            </a:extLst>
          </p:cNvPr>
          <p:cNvSpPr/>
          <p:nvPr/>
        </p:nvSpPr>
        <p:spPr>
          <a:xfrm rot="5400000">
            <a:off x="0" y="2507553"/>
            <a:ext cx="2635947" cy="2635947"/>
          </a:xfrm>
          <a:custGeom>
            <a:avLst/>
            <a:gdLst/>
            <a:ahLst/>
            <a:cxnLst/>
            <a:rect l="l" t="t" r="r" b="b"/>
            <a:pathLst>
              <a:path w="2635947" h="2635947">
                <a:moveTo>
                  <a:pt x="0" y="0"/>
                </a:moveTo>
                <a:lnTo>
                  <a:pt x="2635947" y="0"/>
                </a:lnTo>
                <a:lnTo>
                  <a:pt x="2635947" y="2635947"/>
                </a:lnTo>
                <a:lnTo>
                  <a:pt x="0" y="263594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IE">
              <a:latin typeface="Arial" panose="020B0604020202020204" pitchFamily="34" charset="0"/>
              <a:cs typeface="Arial" panose="020B0604020202020204" pitchFamily="34" charset="0"/>
            </a:endParaRPr>
          </a:p>
        </p:txBody>
      </p:sp>
      <p:sp>
        <p:nvSpPr>
          <p:cNvPr id="5" name="AutoShape 5">
            <a:extLst>
              <a:ext uri="{FF2B5EF4-FFF2-40B4-BE49-F238E27FC236}">
                <a16:creationId xmlns:a16="http://schemas.microsoft.com/office/drawing/2014/main" id="{C97482B0-2D91-8F77-C112-82E4F4869272}"/>
              </a:ext>
            </a:extLst>
          </p:cNvPr>
          <p:cNvSpPr/>
          <p:nvPr/>
        </p:nvSpPr>
        <p:spPr>
          <a:xfrm>
            <a:off x="-130877" y="5143500"/>
            <a:ext cx="2766824" cy="3665330"/>
          </a:xfrm>
          <a:prstGeom prst="rect">
            <a:avLst/>
          </a:prstGeom>
          <a:solidFill>
            <a:srgbClr val="053249"/>
          </a:solidFill>
        </p:spPr>
        <p:txBody>
          <a:bodyPr/>
          <a:lstStyle/>
          <a:p>
            <a:endParaRPr lang="en-IE">
              <a:latin typeface="Arial" panose="020B0604020202020204" pitchFamily="34" charset="0"/>
              <a:cs typeface="Arial" panose="020B0604020202020204" pitchFamily="34" charset="0"/>
            </a:endParaRPr>
          </a:p>
        </p:txBody>
      </p:sp>
      <p:sp>
        <p:nvSpPr>
          <p:cNvPr id="6" name="Freeform 6">
            <a:extLst>
              <a:ext uri="{FF2B5EF4-FFF2-40B4-BE49-F238E27FC236}">
                <a16:creationId xmlns:a16="http://schemas.microsoft.com/office/drawing/2014/main" id="{2D328A72-791D-D795-E666-9025F6539AB9}"/>
              </a:ext>
            </a:extLst>
          </p:cNvPr>
          <p:cNvSpPr/>
          <p:nvPr/>
        </p:nvSpPr>
        <p:spPr>
          <a:xfrm rot="5400000" flipH="1">
            <a:off x="0" y="5143500"/>
            <a:ext cx="2635947" cy="2635947"/>
          </a:xfrm>
          <a:custGeom>
            <a:avLst/>
            <a:gdLst/>
            <a:ahLst/>
            <a:cxnLst/>
            <a:rect l="l" t="t" r="r" b="b"/>
            <a:pathLst>
              <a:path w="2635947" h="2635947">
                <a:moveTo>
                  <a:pt x="2635947" y="0"/>
                </a:moveTo>
                <a:lnTo>
                  <a:pt x="0" y="0"/>
                </a:lnTo>
                <a:lnTo>
                  <a:pt x="0" y="2635947"/>
                </a:lnTo>
                <a:lnTo>
                  <a:pt x="2635947" y="2635947"/>
                </a:lnTo>
                <a:lnTo>
                  <a:pt x="2635947"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IE">
              <a:latin typeface="Arial" panose="020B0604020202020204" pitchFamily="34" charset="0"/>
              <a:cs typeface="Arial" panose="020B0604020202020204" pitchFamily="34" charset="0"/>
            </a:endParaRPr>
          </a:p>
        </p:txBody>
      </p:sp>
      <p:graphicFrame>
        <p:nvGraphicFramePr>
          <p:cNvPr id="17" name="Diagram 16">
            <a:extLst>
              <a:ext uri="{FF2B5EF4-FFF2-40B4-BE49-F238E27FC236}">
                <a16:creationId xmlns:a16="http://schemas.microsoft.com/office/drawing/2014/main" id="{743E8580-DC2D-381D-5E2B-F56E30289615}"/>
              </a:ext>
            </a:extLst>
          </p:cNvPr>
          <p:cNvGraphicFramePr/>
          <p:nvPr>
            <p:extLst>
              <p:ext uri="{D42A27DB-BD31-4B8C-83A1-F6EECF244321}">
                <p14:modId xmlns:p14="http://schemas.microsoft.com/office/powerpoint/2010/main" val="1021198457"/>
              </p:ext>
            </p:extLst>
          </p:nvPr>
        </p:nvGraphicFramePr>
        <p:xfrm>
          <a:off x="2813023" y="1548047"/>
          <a:ext cx="14716315" cy="724564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AutoShape 11">
            <a:extLst>
              <a:ext uri="{FF2B5EF4-FFF2-40B4-BE49-F238E27FC236}">
                <a16:creationId xmlns:a16="http://schemas.microsoft.com/office/drawing/2014/main" id="{284C1B11-5729-E241-3CD6-160E424B4D93}"/>
              </a:ext>
            </a:extLst>
          </p:cNvPr>
          <p:cNvSpPr/>
          <p:nvPr/>
        </p:nvSpPr>
        <p:spPr>
          <a:xfrm rot="5400000">
            <a:off x="9139238" y="173356"/>
            <a:ext cx="9525" cy="17270948"/>
          </a:xfrm>
          <a:prstGeom prst="rect">
            <a:avLst/>
          </a:prstGeom>
          <a:solidFill>
            <a:srgbClr val="FB8709"/>
          </a:solidFill>
        </p:spPr>
        <p:txBody>
          <a:bodyPr/>
          <a:lstStyle/>
          <a:p>
            <a:endParaRPr lang="en-IE">
              <a:latin typeface="Arial" panose="020B0604020202020204" pitchFamily="34" charset="0"/>
              <a:cs typeface="Arial" panose="020B0604020202020204" pitchFamily="34" charset="0"/>
            </a:endParaRPr>
          </a:p>
        </p:txBody>
      </p:sp>
      <p:sp>
        <p:nvSpPr>
          <p:cNvPr id="12" name="Google Shape;117;p3">
            <a:extLst>
              <a:ext uri="{FF2B5EF4-FFF2-40B4-BE49-F238E27FC236}">
                <a16:creationId xmlns:a16="http://schemas.microsoft.com/office/drawing/2014/main" id="{73F20FB5-01FF-9621-B052-A19F85CAC643}"/>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12">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panose="020B0604020202020204" pitchFamily="34" charset="0"/>
              <a:ea typeface="Calibri"/>
              <a:cs typeface="Arial" panose="020B0604020202020204" pitchFamily="34" charset="0"/>
              <a:sym typeface="Calibri"/>
            </a:endParaRPr>
          </a:p>
        </p:txBody>
      </p:sp>
      <p:sp>
        <p:nvSpPr>
          <p:cNvPr id="13" name="Google Shape;118;p3">
            <a:extLst>
              <a:ext uri="{FF2B5EF4-FFF2-40B4-BE49-F238E27FC236}">
                <a16:creationId xmlns:a16="http://schemas.microsoft.com/office/drawing/2014/main" id="{D74663CD-1602-FD66-D8F3-F1EB6C68BB44}"/>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1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panose="020B0604020202020204" pitchFamily="34" charset="0"/>
              <a:ea typeface="Calibri"/>
              <a:cs typeface="Arial" panose="020B0604020202020204" pitchFamily="34" charset="0"/>
              <a:sym typeface="Calibri"/>
            </a:endParaRPr>
          </a:p>
        </p:txBody>
      </p:sp>
      <p:pic>
        <p:nvPicPr>
          <p:cNvPr id="15" name="Picture 14">
            <a:extLst>
              <a:ext uri="{FF2B5EF4-FFF2-40B4-BE49-F238E27FC236}">
                <a16:creationId xmlns:a16="http://schemas.microsoft.com/office/drawing/2014/main" id="{574D7B76-5E88-E1B5-9194-85E61E1E4B67}"/>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sp>
        <p:nvSpPr>
          <p:cNvPr id="7" name="Google Shape;128;p3">
            <a:extLst>
              <a:ext uri="{FF2B5EF4-FFF2-40B4-BE49-F238E27FC236}">
                <a16:creationId xmlns:a16="http://schemas.microsoft.com/office/drawing/2014/main" id="{2625A0FF-CDE1-6713-F1E0-8BABA05F4865}"/>
              </a:ext>
            </a:extLst>
          </p:cNvPr>
          <p:cNvSpPr txBox="1"/>
          <p:nvPr/>
        </p:nvSpPr>
        <p:spPr>
          <a:xfrm>
            <a:off x="5183697" y="8985030"/>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846216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a:extLst>
            <a:ext uri="{FF2B5EF4-FFF2-40B4-BE49-F238E27FC236}">
              <a16:creationId xmlns:a16="http://schemas.microsoft.com/office/drawing/2014/main" id="{2F82C6DC-0A16-72DC-F7E4-C0F115027F5E}"/>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77313541-00C8-DBFC-58FA-BD84B27D2813}"/>
              </a:ext>
            </a:extLst>
          </p:cNvPr>
          <p:cNvSpPr txBox="1"/>
          <p:nvPr/>
        </p:nvSpPr>
        <p:spPr>
          <a:xfrm>
            <a:off x="484662" y="692130"/>
            <a:ext cx="13563600" cy="1354217"/>
          </a:xfrm>
          <a:prstGeom prst="rect">
            <a:avLst/>
          </a:prstGeom>
        </p:spPr>
        <p:txBody>
          <a:bodyPr wrap="square" lIns="0" tIns="0" rIns="0" bIns="0" rtlCol="0" anchor="t">
            <a:spAutoFit/>
          </a:bodyPr>
          <a:lstStyle/>
          <a:p>
            <a:r>
              <a:rPr lang="en-GB" sz="4400" spc="-87" dirty="0">
                <a:solidFill>
                  <a:srgbClr val="033C5B"/>
                </a:solidFill>
                <a:latin typeface="Arial" panose="020B0604020202020204" pitchFamily="34" charset="0"/>
                <a:cs typeface="Arial" panose="020B0604020202020204" pitchFamily="34" charset="0"/>
              </a:rPr>
              <a:t>Ενεργός μάθηση μέσω συνεργασίας: Μετατροπή της συνεργασίας σε καταλύτη για την ενεργό μάθηση</a:t>
            </a:r>
          </a:p>
        </p:txBody>
      </p:sp>
      <p:sp>
        <p:nvSpPr>
          <p:cNvPr id="3" name="AutoShape 3">
            <a:extLst>
              <a:ext uri="{FF2B5EF4-FFF2-40B4-BE49-F238E27FC236}">
                <a16:creationId xmlns:a16="http://schemas.microsoft.com/office/drawing/2014/main" id="{4DBBCE31-3214-D107-2933-591643C0A895}"/>
              </a:ext>
            </a:extLst>
          </p:cNvPr>
          <p:cNvSpPr/>
          <p:nvPr/>
        </p:nvSpPr>
        <p:spPr>
          <a:xfrm>
            <a:off x="17044742" y="-150232"/>
            <a:ext cx="1246758" cy="8954299"/>
          </a:xfrm>
          <a:prstGeom prst="rect">
            <a:avLst/>
          </a:prstGeom>
          <a:solidFill>
            <a:srgbClr val="FB8709"/>
          </a:solidFill>
        </p:spPr>
        <p:txBody>
          <a:bodyPr/>
          <a:lstStyle/>
          <a:p>
            <a:endParaRPr lang="en-IE">
              <a:latin typeface="Arial" panose="020B0604020202020204" pitchFamily="34" charset="0"/>
              <a:cs typeface="Arial" panose="020B0604020202020204" pitchFamily="34" charset="0"/>
            </a:endParaRPr>
          </a:p>
        </p:txBody>
      </p:sp>
      <p:sp>
        <p:nvSpPr>
          <p:cNvPr id="4" name="AutoShape 4">
            <a:extLst>
              <a:ext uri="{FF2B5EF4-FFF2-40B4-BE49-F238E27FC236}">
                <a16:creationId xmlns:a16="http://schemas.microsoft.com/office/drawing/2014/main" id="{BB124003-C437-5ADF-7C73-DF6E2D15F904}"/>
              </a:ext>
            </a:extLst>
          </p:cNvPr>
          <p:cNvSpPr/>
          <p:nvPr/>
        </p:nvSpPr>
        <p:spPr>
          <a:xfrm rot="-5400000">
            <a:off x="8470041" y="-9274818"/>
            <a:ext cx="1246758" cy="18291501"/>
          </a:xfrm>
          <a:prstGeom prst="rect">
            <a:avLst/>
          </a:prstGeom>
          <a:solidFill>
            <a:srgbClr val="FB8709"/>
          </a:solidFill>
        </p:spPr>
        <p:txBody>
          <a:bodyPr/>
          <a:lstStyle/>
          <a:p>
            <a:endParaRPr lang="en-IE">
              <a:latin typeface="Arial" panose="020B0604020202020204" pitchFamily="34" charset="0"/>
              <a:cs typeface="Arial" panose="020B0604020202020204" pitchFamily="34" charset="0"/>
            </a:endParaRPr>
          </a:p>
        </p:txBody>
      </p:sp>
      <p:grpSp>
        <p:nvGrpSpPr>
          <p:cNvPr id="5" name="Group 5">
            <a:extLst>
              <a:ext uri="{FF2B5EF4-FFF2-40B4-BE49-F238E27FC236}">
                <a16:creationId xmlns:a16="http://schemas.microsoft.com/office/drawing/2014/main" id="{2C5F5911-1C45-C3E8-8290-CE5377740350}"/>
              </a:ext>
            </a:extLst>
          </p:cNvPr>
          <p:cNvGrpSpPr/>
          <p:nvPr/>
        </p:nvGrpSpPr>
        <p:grpSpPr>
          <a:xfrm rot="-10800000">
            <a:off x="13961765" y="-1849"/>
            <a:ext cx="4329736" cy="4322808"/>
            <a:chOff x="0" y="0"/>
            <a:chExt cx="6350000" cy="6339840"/>
          </a:xfrm>
        </p:grpSpPr>
        <p:sp>
          <p:nvSpPr>
            <p:cNvPr id="6" name="Freeform 6">
              <a:extLst>
                <a:ext uri="{FF2B5EF4-FFF2-40B4-BE49-F238E27FC236}">
                  <a16:creationId xmlns:a16="http://schemas.microsoft.com/office/drawing/2014/main" id="{661C19A7-43E2-0D40-2ED0-5F11E3F655F4}"/>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IE">
                <a:latin typeface="Arial" panose="020B0604020202020204" pitchFamily="34" charset="0"/>
                <a:cs typeface="Arial" panose="020B0604020202020204" pitchFamily="34" charset="0"/>
              </a:endParaRPr>
            </a:p>
          </p:txBody>
        </p:sp>
      </p:grpSp>
      <p:sp>
        <p:nvSpPr>
          <p:cNvPr id="7" name="Freeform 7">
            <a:extLst>
              <a:ext uri="{FF2B5EF4-FFF2-40B4-BE49-F238E27FC236}">
                <a16:creationId xmlns:a16="http://schemas.microsoft.com/office/drawing/2014/main" id="{C6761085-68D5-873A-BFB3-3B48E805C2B7}"/>
              </a:ext>
            </a:extLst>
          </p:cNvPr>
          <p:cNvSpPr/>
          <p:nvPr/>
        </p:nvSpPr>
        <p:spPr>
          <a:xfrm rot="-10800000" flipH="1">
            <a:off x="16406647" y="0"/>
            <a:ext cx="1884854" cy="1884854"/>
          </a:xfrm>
          <a:custGeom>
            <a:avLst/>
            <a:gdLst/>
            <a:ahLst/>
            <a:cxnLst/>
            <a:rect l="l" t="t" r="r" b="b"/>
            <a:pathLst>
              <a:path w="1884854" h="1884854">
                <a:moveTo>
                  <a:pt x="1884854" y="0"/>
                </a:moveTo>
                <a:lnTo>
                  <a:pt x="0" y="0"/>
                </a:lnTo>
                <a:lnTo>
                  <a:pt x="0" y="1884854"/>
                </a:lnTo>
                <a:lnTo>
                  <a:pt x="1884854" y="1884854"/>
                </a:lnTo>
                <a:lnTo>
                  <a:pt x="188485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latin typeface="Arial" panose="020B0604020202020204" pitchFamily="34" charset="0"/>
              <a:cs typeface="Arial" panose="020B0604020202020204" pitchFamily="34" charset="0"/>
            </a:endParaRPr>
          </a:p>
        </p:txBody>
      </p:sp>
      <p:graphicFrame>
        <p:nvGraphicFramePr>
          <p:cNvPr id="9" name="Diagram 8">
            <a:extLst>
              <a:ext uri="{FF2B5EF4-FFF2-40B4-BE49-F238E27FC236}">
                <a16:creationId xmlns:a16="http://schemas.microsoft.com/office/drawing/2014/main" id="{994774AA-A234-0FB0-6F23-9037912DABF0}"/>
              </a:ext>
            </a:extLst>
          </p:cNvPr>
          <p:cNvGraphicFramePr/>
          <p:nvPr>
            <p:extLst>
              <p:ext uri="{D42A27DB-BD31-4B8C-83A1-F6EECF244321}">
                <p14:modId xmlns:p14="http://schemas.microsoft.com/office/powerpoint/2010/main" val="396711370"/>
              </p:ext>
            </p:extLst>
          </p:nvPr>
        </p:nvGraphicFramePr>
        <p:xfrm>
          <a:off x="508525" y="2097186"/>
          <a:ext cx="10311874" cy="33126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AutoShape 12">
            <a:extLst>
              <a:ext uri="{FF2B5EF4-FFF2-40B4-BE49-F238E27FC236}">
                <a16:creationId xmlns:a16="http://schemas.microsoft.com/office/drawing/2014/main" id="{27D96D52-80C0-1BB3-206F-F5760995572F}"/>
              </a:ext>
            </a:extLst>
          </p:cNvPr>
          <p:cNvSpPr/>
          <p:nvPr/>
        </p:nvSpPr>
        <p:spPr>
          <a:xfrm rot="5400000">
            <a:off x="9139238" y="173356"/>
            <a:ext cx="9525" cy="17270948"/>
          </a:xfrm>
          <a:prstGeom prst="rect">
            <a:avLst/>
          </a:prstGeom>
          <a:solidFill>
            <a:srgbClr val="FB8709"/>
          </a:solidFill>
        </p:spPr>
        <p:txBody>
          <a:bodyPr/>
          <a:lstStyle/>
          <a:p>
            <a:endParaRPr lang="en-IE">
              <a:latin typeface="Arial" panose="020B0604020202020204" pitchFamily="34" charset="0"/>
              <a:cs typeface="Arial" panose="020B0604020202020204" pitchFamily="34" charset="0"/>
            </a:endParaRPr>
          </a:p>
        </p:txBody>
      </p:sp>
      <p:graphicFrame>
        <p:nvGraphicFramePr>
          <p:cNvPr id="10" name="Diagram 9">
            <a:extLst>
              <a:ext uri="{FF2B5EF4-FFF2-40B4-BE49-F238E27FC236}">
                <a16:creationId xmlns:a16="http://schemas.microsoft.com/office/drawing/2014/main" id="{E0E5F661-1740-3257-4307-4E601AA02384}"/>
              </a:ext>
            </a:extLst>
          </p:cNvPr>
          <p:cNvGraphicFramePr/>
          <p:nvPr>
            <p:extLst>
              <p:ext uri="{D42A27DB-BD31-4B8C-83A1-F6EECF244321}">
                <p14:modId xmlns:p14="http://schemas.microsoft.com/office/powerpoint/2010/main" val="3907942394"/>
              </p:ext>
            </p:extLst>
          </p:nvPr>
        </p:nvGraphicFramePr>
        <p:xfrm>
          <a:off x="508525" y="5578057"/>
          <a:ext cx="10311874" cy="288965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8" name="Google Shape;117;p3">
            <a:extLst>
              <a:ext uri="{FF2B5EF4-FFF2-40B4-BE49-F238E27FC236}">
                <a16:creationId xmlns:a16="http://schemas.microsoft.com/office/drawing/2014/main" id="{1846ED4F-FC33-2173-F3B3-D8A5669E288F}"/>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1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panose="020B0604020202020204" pitchFamily="34" charset="0"/>
              <a:ea typeface="Calibri"/>
              <a:cs typeface="Arial" panose="020B0604020202020204" pitchFamily="34" charset="0"/>
              <a:sym typeface="Calibri"/>
            </a:endParaRPr>
          </a:p>
        </p:txBody>
      </p:sp>
      <p:sp>
        <p:nvSpPr>
          <p:cNvPr id="19" name="Google Shape;118;p3">
            <a:extLst>
              <a:ext uri="{FF2B5EF4-FFF2-40B4-BE49-F238E27FC236}">
                <a16:creationId xmlns:a16="http://schemas.microsoft.com/office/drawing/2014/main" id="{59DF9901-D490-B4C1-D1F1-B7F931841CC6}"/>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1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panose="020B0604020202020204" pitchFamily="34" charset="0"/>
              <a:ea typeface="Calibri"/>
              <a:cs typeface="Arial" panose="020B0604020202020204" pitchFamily="34" charset="0"/>
              <a:sym typeface="Calibri"/>
            </a:endParaRPr>
          </a:p>
        </p:txBody>
      </p:sp>
      <p:pic>
        <p:nvPicPr>
          <p:cNvPr id="24" name="Picture 23">
            <a:extLst>
              <a:ext uri="{FF2B5EF4-FFF2-40B4-BE49-F238E27FC236}">
                <a16:creationId xmlns:a16="http://schemas.microsoft.com/office/drawing/2014/main" id="{7E089664-CED5-D73A-084A-465256C14651}"/>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pic>
        <p:nvPicPr>
          <p:cNvPr id="25" name="Picture 24" descr="A couple of women wearing surgical masks and gloves working on a mannequin&#10;&#10;Description automatically generated">
            <a:extLst>
              <a:ext uri="{FF2B5EF4-FFF2-40B4-BE49-F238E27FC236}">
                <a16:creationId xmlns:a16="http://schemas.microsoft.com/office/drawing/2014/main" id="{B2A695E5-F6DF-CFE8-90E7-F43DB56F7B8C}"/>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1230094" y="3753532"/>
            <a:ext cx="6549381" cy="4371798"/>
          </a:xfrm>
          <a:prstGeom prst="rect">
            <a:avLst/>
          </a:prstGeom>
          <a:ln>
            <a:noFill/>
          </a:ln>
          <a:effectLst>
            <a:outerShdw blurRad="292100" dist="139700" dir="2700000" algn="tl" rotWithShape="0">
              <a:srgbClr val="333333">
                <a:alpha val="65000"/>
              </a:srgbClr>
            </a:outerShdw>
          </a:effectLst>
        </p:spPr>
      </p:pic>
      <p:sp>
        <p:nvSpPr>
          <p:cNvPr id="8" name="Google Shape;128;p3">
            <a:extLst>
              <a:ext uri="{FF2B5EF4-FFF2-40B4-BE49-F238E27FC236}">
                <a16:creationId xmlns:a16="http://schemas.microsoft.com/office/drawing/2014/main" id="{BEA2BBDF-CE45-D0E4-7101-786C4A8942A5}"/>
              </a:ext>
            </a:extLst>
          </p:cNvPr>
          <p:cNvSpPr txBox="1"/>
          <p:nvPr/>
        </p:nvSpPr>
        <p:spPr>
          <a:xfrm>
            <a:off x="5183697" y="8985030"/>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38673006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4360</Words>
  <Application>Microsoft Office PowerPoint</Application>
  <PresentationFormat>Custom</PresentationFormat>
  <Paragraphs>178</Paragraphs>
  <Slides>18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Symbol</vt:lpstr>
      <vt:lpstr>Arial</vt:lpstr>
      <vt:lpstr>Calibri</vt:lpstr>
      <vt:lpstr>Arial</vt:lpstr>
      <vt:lpstr>Aptos</vt:lpstr>
      <vt:lpstr>HK Grotesk Light</vt:lpstr>
      <vt:lpstr>HK Grotesk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CollaboratiVET-Modules_Content Development Template</dc:title>
  <dc:creator>Anthony Carty</dc:creator>
  <cp:keywords>, docId:67B94D81CE8690E00611A6B6E716C98B</cp:keywords>
  <cp:lastModifiedBy>Sotiria Tsalamani</cp:lastModifiedBy>
  <cp:revision>13</cp:revision>
  <dcterms:created xsi:type="dcterms:W3CDTF">2006-08-16T00:00:00Z</dcterms:created>
  <dcterms:modified xsi:type="dcterms:W3CDTF">2024-11-09T10:21:31Z</dcterms:modified>
  <dc:identifier>DAF3h6kuNAo</dc:identifier>
</cp:coreProperties>
</file>