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8" r:id="rId4"/>
    <p:sldId id="278" r:id="rId5"/>
    <p:sldId id="279" r:id="rId6"/>
    <p:sldId id="280" r:id="rId7"/>
    <p:sldId id="277" r:id="rId8"/>
    <p:sldId id="270" r:id="rId9"/>
    <p:sldId id="269" r:id="rId10"/>
    <p:sldId id="281" r:id="rId11"/>
    <p:sldId id="271" r:id="rId12"/>
    <p:sldId id="282" r:id="rId13"/>
    <p:sldId id="272" r:id="rId14"/>
    <p:sldId id="287" r:id="rId15"/>
    <p:sldId id="284" r:id="rId16"/>
    <p:sldId id="273" r:id="rId17"/>
    <p:sldId id="285" r:id="rId18"/>
    <p:sldId id="286" r:id="rId19"/>
    <p:sldId id="283" r:id="rId20"/>
    <p:sldId id="274" r:id="rId21"/>
    <p:sldId id="275" r:id="rId22"/>
    <p:sldId id="276" r:id="rId23"/>
    <p:sldId id="288" r:id="rId24"/>
    <p:sldId id="289" r:id="rId25"/>
    <p:sldId id="264" r:id="rId26"/>
    <p:sldId id="290" r:id="rId27"/>
  </p:sldIdLst>
  <p:sldSz cx="18288000" cy="10287000"/>
  <p:notesSz cx="6858000" cy="9144000"/>
  <p:embeddedFontLst>
    <p:embeddedFont>
      <p:font typeface="HK Grotesk Bold" panose="020B0604020202020204" charset="0"/>
      <p:regular r:id="rId28"/>
    </p:embeddedFont>
    <p:embeddedFont>
      <p:font typeface="HK Grotesk Light"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13" autoAdjust="0"/>
    <p:restoredTop sz="94622" autoAdjust="0"/>
  </p:normalViewPr>
  <p:slideViewPr>
    <p:cSldViewPr>
      <p:cViewPr varScale="1">
        <p:scale>
          <a:sx n="59" d="100"/>
          <a:sy n="59" d="100"/>
        </p:scale>
        <p:origin x="429" y="2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_rels/data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ata8.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54.png"/></Relationships>
</file>

<file path=ppt/diagrams/_rels/data9.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54.png"/><Relationship Id="rId7" Type="http://schemas.openxmlformats.org/officeDocument/2006/relationships/image" Target="../media/image48.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5.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_rels/drawing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rawing8.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54.png"/></Relationships>
</file>

<file path=ppt/diagrams/_rels/drawing9.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54.png"/><Relationship Id="rId7" Type="http://schemas.openxmlformats.org/officeDocument/2006/relationships/image" Target="../media/image48.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5.sv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38651B-D6D1-4C03-A3E9-086213B3B6E4}" type="doc">
      <dgm:prSet loTypeId="urn:microsoft.com/office/officeart/2005/8/layout/hierarchy1" loCatId="hierarchy" qsTypeId="urn:microsoft.com/office/officeart/2005/8/quickstyle/simple1" qsCatId="simple" csTypeId="urn:microsoft.com/office/officeart/2005/8/colors/accent6_2" csCatId="accent6"/>
      <dgm:spPr/>
      <dgm:t>
        <a:bodyPr/>
        <a:lstStyle/>
        <a:p>
          <a:endParaRPr lang="en-US"/>
        </a:p>
      </dgm:t>
    </dgm:pt>
    <dgm:pt modelId="{3BAFFB03-0ED8-4377-8E1F-BAC129E2E2BD}">
      <dgm:prSet/>
      <dgm:spPr/>
      <dgm:t>
        <a:bodyPr/>
        <a:lstStyle/>
        <a:p>
          <a:r>
            <a:rPr lang="en-GB"/>
            <a:t>Ενεργητική μάθηση: Ενεργητική μάθηση: Ενεργοποιεί τους μαθητές με τη συμμετοχή τους στη δημιουργία περιεχομένου, οδηγώντας τους σε μεγαλύτερη ανάληψη ευθύνης για τη μάθησή τους.</a:t>
          </a:r>
          <a:endParaRPr lang="en-US"/>
        </a:p>
      </dgm:t>
    </dgm:pt>
    <dgm:pt modelId="{047F1917-4578-4D62-8340-F32D245F6182}" type="parTrans" cxnId="{41E07036-864E-4E8E-A0A3-40A1361CB1DD}">
      <dgm:prSet/>
      <dgm:spPr/>
      <dgm:t>
        <a:bodyPr/>
        <a:lstStyle/>
        <a:p>
          <a:endParaRPr lang="en-US"/>
        </a:p>
      </dgm:t>
    </dgm:pt>
    <dgm:pt modelId="{6FC03FB3-16E5-40AF-B621-B37BD6997F44}" type="sibTrans" cxnId="{41E07036-864E-4E8E-A0A3-40A1361CB1DD}">
      <dgm:prSet/>
      <dgm:spPr/>
      <dgm:t>
        <a:bodyPr/>
        <a:lstStyle/>
        <a:p>
          <a:endParaRPr lang="en-US"/>
        </a:p>
      </dgm:t>
    </dgm:pt>
    <dgm:pt modelId="{9A894237-BDB7-455C-9D07-8E323A1A471C}">
      <dgm:prSet/>
      <dgm:spPr/>
      <dgm:t>
        <a:bodyPr/>
        <a:lstStyle/>
        <a:p>
          <a:r>
            <a:rPr lang="en-GB" dirty="0"/>
            <a:t>Σχετικές με τη βιομηχανία δεξιότητες: Βοηθά τους μαθητές να αναπτύξουν πρακτικές δεξιότητες που απαιτούνται στον κλάδο τους, όπως η ομαδική εργασία, ο ψηφιακός αλφαβητισμός και η αποτελεσματική επικοινωνία.</a:t>
          </a:r>
          <a:endParaRPr lang="en-US" dirty="0"/>
        </a:p>
      </dgm:t>
    </dgm:pt>
    <dgm:pt modelId="{350C3639-4324-4FCE-944B-A6029846567D}" type="parTrans" cxnId="{2DF1B2D8-A998-4191-95DB-41303283C75E}">
      <dgm:prSet/>
      <dgm:spPr/>
      <dgm:t>
        <a:bodyPr/>
        <a:lstStyle/>
        <a:p>
          <a:endParaRPr lang="en-US"/>
        </a:p>
      </dgm:t>
    </dgm:pt>
    <dgm:pt modelId="{8D14404E-CEEA-47F6-BC65-843B017D22A9}" type="sibTrans" cxnId="{2DF1B2D8-A998-4191-95DB-41303283C75E}">
      <dgm:prSet/>
      <dgm:spPr/>
      <dgm:t>
        <a:bodyPr/>
        <a:lstStyle/>
        <a:p>
          <a:endParaRPr lang="en-US"/>
        </a:p>
      </dgm:t>
    </dgm:pt>
    <dgm:pt modelId="{624F87A1-5DB7-4F91-A64D-3ACFC13D4CCD}">
      <dgm:prSet/>
      <dgm:spPr/>
      <dgm:t>
        <a:bodyPr/>
        <a:lstStyle/>
        <a:p>
          <a:r>
            <a:rPr lang="en-GB"/>
            <a:t>Αυθεντικότητα: Τα συνδημιουργημένα υλικά αντικατοπτρίζουν πραγματικές πρακτικές της βιομηχανίας, καθιστώντας τη μάθηση πιο σχετική για τους μαθητές επαγγελματικών σχολών.</a:t>
          </a:r>
          <a:endParaRPr lang="en-US"/>
        </a:p>
      </dgm:t>
    </dgm:pt>
    <dgm:pt modelId="{89E11EE4-BA82-44B7-878C-019D415A628D}" type="parTrans" cxnId="{F68697CF-9F60-45A0-928C-21A95F9F59F4}">
      <dgm:prSet/>
      <dgm:spPr/>
      <dgm:t>
        <a:bodyPr/>
        <a:lstStyle/>
        <a:p>
          <a:endParaRPr lang="en-US"/>
        </a:p>
      </dgm:t>
    </dgm:pt>
    <dgm:pt modelId="{F8713FC8-25EC-4BF6-A3D2-CE6FC428D999}" type="sibTrans" cxnId="{F68697CF-9F60-45A0-928C-21A95F9F59F4}">
      <dgm:prSet/>
      <dgm:spPr/>
      <dgm:t>
        <a:bodyPr/>
        <a:lstStyle/>
        <a:p>
          <a:endParaRPr lang="en-US"/>
        </a:p>
      </dgm:t>
    </dgm:pt>
    <dgm:pt modelId="{1D999894-D190-4CDD-A106-25522A8A1F13}">
      <dgm:prSet/>
      <dgm:spPr/>
      <dgm:t>
        <a:bodyPr/>
        <a:lstStyle/>
        <a:p>
          <a:r>
            <a:rPr lang="en-GB"/>
            <a:t>Ανάπτυξη δεξιοτήτων: Μέσα από τη συνεργασία, οι μαθητές αναπτύσσουν δεξιότητες σχετικές με τη βιομηχανία, όπως ο σχεδιασμός έργων, η παρουσίαση και η δημιουργική επίλυση προβλημάτων.</a:t>
          </a:r>
          <a:endParaRPr lang="en-US"/>
        </a:p>
      </dgm:t>
    </dgm:pt>
    <dgm:pt modelId="{C8A46057-33E4-4443-8BA6-F74072DDAE17}" type="parTrans" cxnId="{E83339CC-DB01-4DB3-AD83-578BDC9DB740}">
      <dgm:prSet/>
      <dgm:spPr/>
      <dgm:t>
        <a:bodyPr/>
        <a:lstStyle/>
        <a:p>
          <a:endParaRPr lang="en-US"/>
        </a:p>
      </dgm:t>
    </dgm:pt>
    <dgm:pt modelId="{B51D631E-551A-47D0-940F-922EBB6C66B1}" type="sibTrans" cxnId="{E83339CC-DB01-4DB3-AD83-578BDC9DB740}">
      <dgm:prSet/>
      <dgm:spPr/>
      <dgm:t>
        <a:bodyPr/>
        <a:lstStyle/>
        <a:p>
          <a:endParaRPr lang="en-US"/>
        </a:p>
      </dgm:t>
    </dgm:pt>
    <dgm:pt modelId="{DDA8D957-699B-4997-BDBF-2AC0BFA98F19}" type="pres">
      <dgm:prSet presAssocID="{C138651B-D6D1-4C03-A3E9-086213B3B6E4}" presName="hierChild1" presStyleCnt="0">
        <dgm:presLayoutVars>
          <dgm:chPref val="1"/>
          <dgm:dir/>
          <dgm:animOne val="branch"/>
          <dgm:animLvl val="lvl"/>
          <dgm:resizeHandles/>
        </dgm:presLayoutVars>
      </dgm:prSet>
      <dgm:spPr/>
    </dgm:pt>
    <dgm:pt modelId="{1CED8779-ED0E-491F-9E40-7C14A23FFD2B}" type="pres">
      <dgm:prSet presAssocID="{3BAFFB03-0ED8-4377-8E1F-BAC129E2E2BD}" presName="hierRoot1" presStyleCnt="0"/>
      <dgm:spPr/>
    </dgm:pt>
    <dgm:pt modelId="{F0847771-B008-49BF-AD1B-2FBC29646B6F}" type="pres">
      <dgm:prSet presAssocID="{3BAFFB03-0ED8-4377-8E1F-BAC129E2E2BD}" presName="composite" presStyleCnt="0"/>
      <dgm:spPr/>
    </dgm:pt>
    <dgm:pt modelId="{0C871F94-2C4F-4525-99AF-2064CEB6FD97}" type="pres">
      <dgm:prSet presAssocID="{3BAFFB03-0ED8-4377-8E1F-BAC129E2E2BD}" presName="background" presStyleLbl="node0" presStyleIdx="0" presStyleCnt="4"/>
      <dgm:spPr/>
    </dgm:pt>
    <dgm:pt modelId="{96B58B7B-CB59-472D-A0FC-E766037F3921}" type="pres">
      <dgm:prSet presAssocID="{3BAFFB03-0ED8-4377-8E1F-BAC129E2E2BD}" presName="text" presStyleLbl="fgAcc0" presStyleIdx="0" presStyleCnt="4">
        <dgm:presLayoutVars>
          <dgm:chPref val="3"/>
        </dgm:presLayoutVars>
      </dgm:prSet>
      <dgm:spPr/>
    </dgm:pt>
    <dgm:pt modelId="{C76042E0-0445-4ED6-9CA0-5615F46F9630}" type="pres">
      <dgm:prSet presAssocID="{3BAFFB03-0ED8-4377-8E1F-BAC129E2E2BD}" presName="hierChild2" presStyleCnt="0"/>
      <dgm:spPr/>
    </dgm:pt>
    <dgm:pt modelId="{9535D849-C34F-4FBF-877B-E62833544AA6}" type="pres">
      <dgm:prSet presAssocID="{9A894237-BDB7-455C-9D07-8E323A1A471C}" presName="hierRoot1" presStyleCnt="0"/>
      <dgm:spPr/>
    </dgm:pt>
    <dgm:pt modelId="{14F40914-2E4A-4440-885C-4F270CB10C6C}" type="pres">
      <dgm:prSet presAssocID="{9A894237-BDB7-455C-9D07-8E323A1A471C}" presName="composite" presStyleCnt="0"/>
      <dgm:spPr/>
    </dgm:pt>
    <dgm:pt modelId="{00144937-CCFC-4BAE-8D03-7ABAE030B551}" type="pres">
      <dgm:prSet presAssocID="{9A894237-BDB7-455C-9D07-8E323A1A471C}" presName="background" presStyleLbl="node0" presStyleIdx="1" presStyleCnt="4"/>
      <dgm:spPr/>
    </dgm:pt>
    <dgm:pt modelId="{80AFFA88-24EF-4B67-B8C8-9E3D7C9775AC}" type="pres">
      <dgm:prSet presAssocID="{9A894237-BDB7-455C-9D07-8E323A1A471C}" presName="text" presStyleLbl="fgAcc0" presStyleIdx="1" presStyleCnt="4">
        <dgm:presLayoutVars>
          <dgm:chPref val="3"/>
        </dgm:presLayoutVars>
      </dgm:prSet>
      <dgm:spPr/>
    </dgm:pt>
    <dgm:pt modelId="{6C75ECE8-97F4-4519-B223-8A992261E1CB}" type="pres">
      <dgm:prSet presAssocID="{9A894237-BDB7-455C-9D07-8E323A1A471C}" presName="hierChild2" presStyleCnt="0"/>
      <dgm:spPr/>
    </dgm:pt>
    <dgm:pt modelId="{D32C2A48-012C-4BB2-948A-9F183E0CBAEB}" type="pres">
      <dgm:prSet presAssocID="{624F87A1-5DB7-4F91-A64D-3ACFC13D4CCD}" presName="hierRoot1" presStyleCnt="0"/>
      <dgm:spPr/>
    </dgm:pt>
    <dgm:pt modelId="{6601E49C-BC9B-492E-BF2B-F5A59469D2E2}" type="pres">
      <dgm:prSet presAssocID="{624F87A1-5DB7-4F91-A64D-3ACFC13D4CCD}" presName="composite" presStyleCnt="0"/>
      <dgm:spPr/>
    </dgm:pt>
    <dgm:pt modelId="{A615BEE2-75B6-4834-8A89-8017B6A8D12F}" type="pres">
      <dgm:prSet presAssocID="{624F87A1-5DB7-4F91-A64D-3ACFC13D4CCD}" presName="background" presStyleLbl="node0" presStyleIdx="2" presStyleCnt="4"/>
      <dgm:spPr/>
    </dgm:pt>
    <dgm:pt modelId="{EA84714F-0F97-4BDD-9D09-93D2D2C75563}" type="pres">
      <dgm:prSet presAssocID="{624F87A1-5DB7-4F91-A64D-3ACFC13D4CCD}" presName="text" presStyleLbl="fgAcc0" presStyleIdx="2" presStyleCnt="4">
        <dgm:presLayoutVars>
          <dgm:chPref val="3"/>
        </dgm:presLayoutVars>
      </dgm:prSet>
      <dgm:spPr/>
    </dgm:pt>
    <dgm:pt modelId="{8931E078-E650-4A03-94F1-93C8D6A70F66}" type="pres">
      <dgm:prSet presAssocID="{624F87A1-5DB7-4F91-A64D-3ACFC13D4CCD}" presName="hierChild2" presStyleCnt="0"/>
      <dgm:spPr/>
    </dgm:pt>
    <dgm:pt modelId="{CBCB4769-550F-454D-939B-42F8E613F9F9}" type="pres">
      <dgm:prSet presAssocID="{1D999894-D190-4CDD-A106-25522A8A1F13}" presName="hierRoot1" presStyleCnt="0"/>
      <dgm:spPr/>
    </dgm:pt>
    <dgm:pt modelId="{1E6FCFC5-D47F-4196-928A-0761F14EE9E9}" type="pres">
      <dgm:prSet presAssocID="{1D999894-D190-4CDD-A106-25522A8A1F13}" presName="composite" presStyleCnt="0"/>
      <dgm:spPr/>
    </dgm:pt>
    <dgm:pt modelId="{6C98D401-3470-43E9-9276-3F3E940A7B98}" type="pres">
      <dgm:prSet presAssocID="{1D999894-D190-4CDD-A106-25522A8A1F13}" presName="background" presStyleLbl="node0" presStyleIdx="3" presStyleCnt="4"/>
      <dgm:spPr/>
    </dgm:pt>
    <dgm:pt modelId="{5A43E09D-9CBD-4183-9BC7-40BE7B8A48EE}" type="pres">
      <dgm:prSet presAssocID="{1D999894-D190-4CDD-A106-25522A8A1F13}" presName="text" presStyleLbl="fgAcc0" presStyleIdx="3" presStyleCnt="4">
        <dgm:presLayoutVars>
          <dgm:chPref val="3"/>
        </dgm:presLayoutVars>
      </dgm:prSet>
      <dgm:spPr/>
    </dgm:pt>
    <dgm:pt modelId="{3EBB1EE1-47D3-43CB-9DE9-2285384CBE69}" type="pres">
      <dgm:prSet presAssocID="{1D999894-D190-4CDD-A106-25522A8A1F13}" presName="hierChild2" presStyleCnt="0"/>
      <dgm:spPr/>
    </dgm:pt>
  </dgm:ptLst>
  <dgm:cxnLst>
    <dgm:cxn modelId="{AE105905-C9FD-4A2E-8A0B-DDFC91F073E8}" type="presOf" srcId="{9A894237-BDB7-455C-9D07-8E323A1A471C}" destId="{80AFFA88-24EF-4B67-B8C8-9E3D7C9775AC}" srcOrd="0" destOrd="0" presId="urn:microsoft.com/office/officeart/2005/8/layout/hierarchy1"/>
    <dgm:cxn modelId="{41E07036-864E-4E8E-A0A3-40A1361CB1DD}" srcId="{C138651B-D6D1-4C03-A3E9-086213B3B6E4}" destId="{3BAFFB03-0ED8-4377-8E1F-BAC129E2E2BD}" srcOrd="0" destOrd="0" parTransId="{047F1917-4578-4D62-8340-F32D245F6182}" sibTransId="{6FC03FB3-16E5-40AF-B621-B37BD6997F44}"/>
    <dgm:cxn modelId="{FF06A563-984F-466D-84D0-36B79945B5DF}" type="presOf" srcId="{624F87A1-5DB7-4F91-A64D-3ACFC13D4CCD}" destId="{EA84714F-0F97-4BDD-9D09-93D2D2C75563}" srcOrd="0" destOrd="0" presId="urn:microsoft.com/office/officeart/2005/8/layout/hierarchy1"/>
    <dgm:cxn modelId="{A78BCD5A-0729-4A2B-B52D-E90E32D66FAC}" type="presOf" srcId="{3BAFFB03-0ED8-4377-8E1F-BAC129E2E2BD}" destId="{96B58B7B-CB59-472D-A0FC-E766037F3921}" srcOrd="0" destOrd="0" presId="urn:microsoft.com/office/officeart/2005/8/layout/hierarchy1"/>
    <dgm:cxn modelId="{327D617E-1145-4E05-A158-EA5EAA6B3FF3}" type="presOf" srcId="{C138651B-D6D1-4C03-A3E9-086213B3B6E4}" destId="{DDA8D957-699B-4997-BDBF-2AC0BFA98F19}" srcOrd="0" destOrd="0" presId="urn:microsoft.com/office/officeart/2005/8/layout/hierarchy1"/>
    <dgm:cxn modelId="{E83339CC-DB01-4DB3-AD83-578BDC9DB740}" srcId="{C138651B-D6D1-4C03-A3E9-086213B3B6E4}" destId="{1D999894-D190-4CDD-A106-25522A8A1F13}" srcOrd="3" destOrd="0" parTransId="{C8A46057-33E4-4443-8BA6-F74072DDAE17}" sibTransId="{B51D631E-551A-47D0-940F-922EBB6C66B1}"/>
    <dgm:cxn modelId="{F68697CF-9F60-45A0-928C-21A95F9F59F4}" srcId="{C138651B-D6D1-4C03-A3E9-086213B3B6E4}" destId="{624F87A1-5DB7-4F91-A64D-3ACFC13D4CCD}" srcOrd="2" destOrd="0" parTransId="{89E11EE4-BA82-44B7-878C-019D415A628D}" sibTransId="{F8713FC8-25EC-4BF6-A3D2-CE6FC428D999}"/>
    <dgm:cxn modelId="{2DF1B2D8-A998-4191-95DB-41303283C75E}" srcId="{C138651B-D6D1-4C03-A3E9-086213B3B6E4}" destId="{9A894237-BDB7-455C-9D07-8E323A1A471C}" srcOrd="1" destOrd="0" parTransId="{350C3639-4324-4FCE-944B-A6029846567D}" sibTransId="{8D14404E-CEEA-47F6-BC65-843B017D22A9}"/>
    <dgm:cxn modelId="{3CE4BCE6-AEB7-49B5-AFCB-B14EFC40F2E6}" type="presOf" srcId="{1D999894-D190-4CDD-A106-25522A8A1F13}" destId="{5A43E09D-9CBD-4183-9BC7-40BE7B8A48EE}" srcOrd="0" destOrd="0" presId="urn:microsoft.com/office/officeart/2005/8/layout/hierarchy1"/>
    <dgm:cxn modelId="{AECE6DFF-4859-436F-8C8E-B1849852DC55}" type="presParOf" srcId="{DDA8D957-699B-4997-BDBF-2AC0BFA98F19}" destId="{1CED8779-ED0E-491F-9E40-7C14A23FFD2B}" srcOrd="0" destOrd="0" presId="urn:microsoft.com/office/officeart/2005/8/layout/hierarchy1"/>
    <dgm:cxn modelId="{D327E471-CA87-418F-BB5E-2DFBF471932F}" type="presParOf" srcId="{1CED8779-ED0E-491F-9E40-7C14A23FFD2B}" destId="{F0847771-B008-49BF-AD1B-2FBC29646B6F}" srcOrd="0" destOrd="0" presId="urn:microsoft.com/office/officeart/2005/8/layout/hierarchy1"/>
    <dgm:cxn modelId="{4A0B24C3-D3D4-4525-B73A-96B9BFF9D39B}" type="presParOf" srcId="{F0847771-B008-49BF-AD1B-2FBC29646B6F}" destId="{0C871F94-2C4F-4525-99AF-2064CEB6FD97}" srcOrd="0" destOrd="0" presId="urn:microsoft.com/office/officeart/2005/8/layout/hierarchy1"/>
    <dgm:cxn modelId="{5F2F5A67-B493-4DCC-A535-15977E6C84EF}" type="presParOf" srcId="{F0847771-B008-49BF-AD1B-2FBC29646B6F}" destId="{96B58B7B-CB59-472D-A0FC-E766037F3921}" srcOrd="1" destOrd="0" presId="urn:microsoft.com/office/officeart/2005/8/layout/hierarchy1"/>
    <dgm:cxn modelId="{E233654B-A8EB-45FD-B172-E60A9E50316F}" type="presParOf" srcId="{1CED8779-ED0E-491F-9E40-7C14A23FFD2B}" destId="{C76042E0-0445-4ED6-9CA0-5615F46F9630}" srcOrd="1" destOrd="0" presId="urn:microsoft.com/office/officeart/2005/8/layout/hierarchy1"/>
    <dgm:cxn modelId="{21ACDB5F-C478-477E-9AC1-6024A6157DE6}" type="presParOf" srcId="{DDA8D957-699B-4997-BDBF-2AC0BFA98F19}" destId="{9535D849-C34F-4FBF-877B-E62833544AA6}" srcOrd="1" destOrd="0" presId="urn:microsoft.com/office/officeart/2005/8/layout/hierarchy1"/>
    <dgm:cxn modelId="{1DB8BA7B-85BA-427C-9131-2B4677B66F48}" type="presParOf" srcId="{9535D849-C34F-4FBF-877B-E62833544AA6}" destId="{14F40914-2E4A-4440-885C-4F270CB10C6C}" srcOrd="0" destOrd="0" presId="urn:microsoft.com/office/officeart/2005/8/layout/hierarchy1"/>
    <dgm:cxn modelId="{618BBDDA-7554-4541-9320-AFDA6C9A0AFB}" type="presParOf" srcId="{14F40914-2E4A-4440-885C-4F270CB10C6C}" destId="{00144937-CCFC-4BAE-8D03-7ABAE030B551}" srcOrd="0" destOrd="0" presId="urn:microsoft.com/office/officeart/2005/8/layout/hierarchy1"/>
    <dgm:cxn modelId="{D066711A-C545-4933-9E9A-CDA12D29E88B}" type="presParOf" srcId="{14F40914-2E4A-4440-885C-4F270CB10C6C}" destId="{80AFFA88-24EF-4B67-B8C8-9E3D7C9775AC}" srcOrd="1" destOrd="0" presId="urn:microsoft.com/office/officeart/2005/8/layout/hierarchy1"/>
    <dgm:cxn modelId="{20CE104B-61FF-4A47-A5EB-78764C973A57}" type="presParOf" srcId="{9535D849-C34F-4FBF-877B-E62833544AA6}" destId="{6C75ECE8-97F4-4519-B223-8A992261E1CB}" srcOrd="1" destOrd="0" presId="urn:microsoft.com/office/officeart/2005/8/layout/hierarchy1"/>
    <dgm:cxn modelId="{8B298582-59B4-4DD2-965E-929DBE88DDF8}" type="presParOf" srcId="{DDA8D957-699B-4997-BDBF-2AC0BFA98F19}" destId="{D32C2A48-012C-4BB2-948A-9F183E0CBAEB}" srcOrd="2" destOrd="0" presId="urn:microsoft.com/office/officeart/2005/8/layout/hierarchy1"/>
    <dgm:cxn modelId="{B87FA2A9-5D39-45C9-8D04-AE2C9E62F73E}" type="presParOf" srcId="{D32C2A48-012C-4BB2-948A-9F183E0CBAEB}" destId="{6601E49C-BC9B-492E-BF2B-F5A59469D2E2}" srcOrd="0" destOrd="0" presId="urn:microsoft.com/office/officeart/2005/8/layout/hierarchy1"/>
    <dgm:cxn modelId="{C2112F01-F381-438B-99EF-906232BCDD13}" type="presParOf" srcId="{6601E49C-BC9B-492E-BF2B-F5A59469D2E2}" destId="{A615BEE2-75B6-4834-8A89-8017B6A8D12F}" srcOrd="0" destOrd="0" presId="urn:microsoft.com/office/officeart/2005/8/layout/hierarchy1"/>
    <dgm:cxn modelId="{B82C7F8A-76BE-443E-91EF-2F6C8371B71A}" type="presParOf" srcId="{6601E49C-BC9B-492E-BF2B-F5A59469D2E2}" destId="{EA84714F-0F97-4BDD-9D09-93D2D2C75563}" srcOrd="1" destOrd="0" presId="urn:microsoft.com/office/officeart/2005/8/layout/hierarchy1"/>
    <dgm:cxn modelId="{F1C14A92-BE27-4173-AC89-225B8423368E}" type="presParOf" srcId="{D32C2A48-012C-4BB2-948A-9F183E0CBAEB}" destId="{8931E078-E650-4A03-94F1-93C8D6A70F66}" srcOrd="1" destOrd="0" presId="urn:microsoft.com/office/officeart/2005/8/layout/hierarchy1"/>
    <dgm:cxn modelId="{D549B890-D49A-4977-B923-9CD261C2F423}" type="presParOf" srcId="{DDA8D957-699B-4997-BDBF-2AC0BFA98F19}" destId="{CBCB4769-550F-454D-939B-42F8E613F9F9}" srcOrd="3" destOrd="0" presId="urn:microsoft.com/office/officeart/2005/8/layout/hierarchy1"/>
    <dgm:cxn modelId="{291BCBFD-4F53-49B8-82C3-3AFC6005834E}" type="presParOf" srcId="{CBCB4769-550F-454D-939B-42F8E613F9F9}" destId="{1E6FCFC5-D47F-4196-928A-0761F14EE9E9}" srcOrd="0" destOrd="0" presId="urn:microsoft.com/office/officeart/2005/8/layout/hierarchy1"/>
    <dgm:cxn modelId="{261D78D2-D1EF-4823-BB17-ABAB019BF96B}" type="presParOf" srcId="{1E6FCFC5-D47F-4196-928A-0761F14EE9E9}" destId="{6C98D401-3470-43E9-9276-3F3E940A7B98}" srcOrd="0" destOrd="0" presId="urn:microsoft.com/office/officeart/2005/8/layout/hierarchy1"/>
    <dgm:cxn modelId="{8F3E04BD-2EB2-4EAC-A38A-E6DFEC98BED7}" type="presParOf" srcId="{1E6FCFC5-D47F-4196-928A-0761F14EE9E9}" destId="{5A43E09D-9CBD-4183-9BC7-40BE7B8A48EE}" srcOrd="1" destOrd="0" presId="urn:microsoft.com/office/officeart/2005/8/layout/hierarchy1"/>
    <dgm:cxn modelId="{C7DE5717-72DD-4A4F-8223-41781D52DBF6}" type="presParOf" srcId="{CBCB4769-550F-454D-939B-42F8E613F9F9}" destId="{3EBB1EE1-47D3-43CB-9DE9-2285384CBE69}"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72D5944-67A2-4E9D-8C54-75CF84B14F1C}" type="doc">
      <dgm:prSet loTypeId="urn:microsoft.com/office/officeart/2005/8/layout/vList2" loCatId="list" qsTypeId="urn:microsoft.com/office/officeart/2005/8/quickstyle/simple3" qsCatId="simple" csTypeId="urn:microsoft.com/office/officeart/2005/8/colors/accent6_2" csCatId="accent6"/>
      <dgm:spPr/>
      <dgm:t>
        <a:bodyPr/>
        <a:lstStyle/>
        <a:p>
          <a:endParaRPr lang="en-BE"/>
        </a:p>
      </dgm:t>
    </dgm:pt>
    <dgm:pt modelId="{D01804F7-D390-4FDC-9FB9-E0EF381A3361}">
      <dgm:prSet custT="1"/>
      <dgm:spPr/>
      <dgm:t>
        <a:bodyPr/>
        <a:lstStyle/>
        <a:p>
          <a:r>
            <a:rPr lang="en-GB" sz="1800" b="1" dirty="0"/>
            <a:t>Διαχείριση χρόνου</a:t>
          </a:r>
          <a:r>
            <a:rPr lang="en-GB" sz="1800" dirty="0"/>
            <a:t>: Η αποτελεσματική διαχείριση του χρόνου αποτελεί πρόκληση, ιδίως όταν εργάζεστε σε πρακτικές εργασίες. Τα συνεργατικά έργα απαιτούν συχνά σημαντικό συντονισμό και η εξισορρόπηση αυτών των έργων με άλλα μαθήματα ή πρακτική εξάσκηση μπορεί να είναι δύσκολη για τους φοιτητές. Ο καθορισμός σαφών ορόσημων και προθεσμιών μπορεί να βοηθήσει να διατηρηθεί η πρόοδος στην πορεία.</a:t>
          </a:r>
          <a:endParaRPr lang="en-BE" sz="1800" dirty="0"/>
        </a:p>
      </dgm:t>
    </dgm:pt>
    <dgm:pt modelId="{DA7E04E4-59F5-4DA1-A50B-D1A0132C983F}" type="parTrans" cxnId="{479C6EA2-763B-40E4-ADCD-EECE866D6C31}">
      <dgm:prSet/>
      <dgm:spPr/>
      <dgm:t>
        <a:bodyPr/>
        <a:lstStyle/>
        <a:p>
          <a:endParaRPr lang="en-BE" sz="2000"/>
        </a:p>
      </dgm:t>
    </dgm:pt>
    <dgm:pt modelId="{B055F3A5-3758-476E-BAFC-FA0189D3C45C}" type="sibTrans" cxnId="{479C6EA2-763B-40E4-ADCD-EECE866D6C31}">
      <dgm:prSet/>
      <dgm:spPr/>
      <dgm:t>
        <a:bodyPr/>
        <a:lstStyle/>
        <a:p>
          <a:endParaRPr lang="en-BE" sz="2000"/>
        </a:p>
      </dgm:t>
    </dgm:pt>
    <dgm:pt modelId="{2F1D9D0F-6082-4FAD-B60E-B29752D0DEC2}">
      <dgm:prSet custT="1"/>
      <dgm:spPr/>
      <dgm:t>
        <a:bodyPr/>
        <a:lstStyle/>
        <a:p>
          <a:r>
            <a:rPr lang="en-GB" sz="1800" b="1" dirty="0"/>
            <a:t>Μεταβλητότητα δεξιοτήτων</a:t>
          </a:r>
          <a:r>
            <a:rPr lang="en-GB" sz="1800" dirty="0"/>
            <a:t>: Αυτό μπορεί να οδηγήσει σε άνισες συνεισφορές. Σε περιβάλλοντα ΕΕΚ, ορισμένοι σπουδαστές μπορεί να έχουν μεγαλύτερη πρακτική εμπειρία, ενώ άλλοι μπορεί να είναι πιο άνετοι με θεωρητικές πτυχές. Αυτή η ανομοιογένεια μπορεί να οδηγήσει σε απογοήτευση ή άνιση κατανομή του φόρτου εργασίας. Η ανάθεση ρόλων που ανταποκρίνονται στα δυνατά σημεία του κάθε σπουδαστή, ενώ παράλληλα προάγουν την ανάπτυξη δεξιοτήτων σε άλλους τομείς, μπορεί να μετριάσει αυτό το ζήτημα.</a:t>
          </a:r>
          <a:endParaRPr lang="en-BE" sz="1800" dirty="0"/>
        </a:p>
      </dgm:t>
    </dgm:pt>
    <dgm:pt modelId="{0F4F83BB-CB2D-479B-803F-59EDE10FE564}" type="parTrans" cxnId="{2263B169-14D1-4F2C-B480-2B5BF930E092}">
      <dgm:prSet/>
      <dgm:spPr/>
      <dgm:t>
        <a:bodyPr/>
        <a:lstStyle/>
        <a:p>
          <a:endParaRPr lang="en-BE" sz="2000"/>
        </a:p>
      </dgm:t>
    </dgm:pt>
    <dgm:pt modelId="{3E4CC584-ABEE-4059-9EBF-CE2C656D56FF}" type="sibTrans" cxnId="{2263B169-14D1-4F2C-B480-2B5BF930E092}">
      <dgm:prSet/>
      <dgm:spPr/>
      <dgm:t>
        <a:bodyPr/>
        <a:lstStyle/>
        <a:p>
          <a:endParaRPr lang="en-BE" sz="2000"/>
        </a:p>
      </dgm:t>
    </dgm:pt>
    <dgm:pt modelId="{5A2D563A-4ABA-4DE6-8371-09040974264A}">
      <dgm:prSet custT="1"/>
      <dgm:spPr/>
      <dgm:t>
        <a:bodyPr/>
        <a:lstStyle/>
        <a:p>
          <a:r>
            <a:rPr lang="en-GB" sz="1800" b="1" dirty="0"/>
            <a:t>Πρόσβαση σε εργαλεία</a:t>
          </a:r>
          <a:r>
            <a:rPr lang="en-GB" sz="1800" dirty="0"/>
            <a:t>: Μπορεί να μην έχουν όλοι οι μαθητές την ίδια πρόσβαση σε εργαλεία ή ψηφιακούς πόρους ειδικά για τον κλάδο στο σπίτι. Αυτή η έλλειψη πρόσβασης μπορεί να παρεμποδίσει τη δυνατότητα πλήρους συμμετοχής στη συνεργατική δημιουργία περιεχομένου, ειδικά όταν το περιεχόμενο απαιτεί τη χρήση εξειδικευμένου λογισμικού ή εξοπλισμού. Για την αντιμετώπιση αυτού του προβλήματος, οι εκπαιδευτές μπορούν να παρέχουν εναλλακτικούς πόρους, όπως περιεχόμενο που μπορεί να μεταφορτωθεί, εργαλεία δανεισμού ή ευκαιρίες για πρόσβαση στον απαραίτητο εξοπλισμό εντός της τάξης.</a:t>
          </a:r>
          <a:endParaRPr lang="en-BE" sz="1800" dirty="0"/>
        </a:p>
      </dgm:t>
    </dgm:pt>
    <dgm:pt modelId="{DF117E8F-C909-452C-BE56-F2E286F3E5F3}" type="parTrans" cxnId="{610E30F6-C402-4880-8C2E-27DF464401AC}">
      <dgm:prSet/>
      <dgm:spPr/>
      <dgm:t>
        <a:bodyPr/>
        <a:lstStyle/>
        <a:p>
          <a:endParaRPr lang="en-BE" sz="2000"/>
        </a:p>
      </dgm:t>
    </dgm:pt>
    <dgm:pt modelId="{7CF6A435-1F35-4044-9C27-A5EADD6D7C71}" type="sibTrans" cxnId="{610E30F6-C402-4880-8C2E-27DF464401AC}">
      <dgm:prSet/>
      <dgm:spPr/>
      <dgm:t>
        <a:bodyPr/>
        <a:lstStyle/>
        <a:p>
          <a:endParaRPr lang="en-BE" sz="2000"/>
        </a:p>
      </dgm:t>
    </dgm:pt>
    <dgm:pt modelId="{B9EA8F09-5EC9-4886-85D7-FEE0648C067E}">
      <dgm:prSet custT="1"/>
      <dgm:spPr/>
      <dgm:t>
        <a:bodyPr/>
        <a:lstStyle/>
        <a:p>
          <a:r>
            <a:rPr lang="en-GB" sz="1800" b="1" dirty="0"/>
            <a:t>Εμπόδια επικοινωνίας</a:t>
          </a:r>
          <a:r>
            <a:rPr lang="en-GB" sz="1800" dirty="0"/>
            <a:t>: Η αποτελεσματική συνεργασία απαιτεί καλή επικοινωνία, η οποία μπορεί να αποτελέσει πρόκληση εάν οι μαθητές δεν έχουν συνηθίσει να συνεργάζονται ή είναι ντροπαλοί στο να εκφράζουν τις ιδέες τους. Η κακή επικοινωνία μπορεί να οδηγήσει σε παρεξηγήσεις ή ελλιπή εργασία. Η ενθάρρυνση τακτικών ελέγχων, η χρήση ψηφιακών εργαλείων επικοινωνίας και η προώθηση ενός ανοιχτού, υποστηρικτικού περιβάλλοντος μπορούν να βοηθήσουν στην υπέρβαση αυτών των εμποδίων.</a:t>
          </a:r>
          <a:endParaRPr lang="en-BE" sz="1800" dirty="0"/>
        </a:p>
      </dgm:t>
    </dgm:pt>
    <dgm:pt modelId="{3297491D-3229-493F-97BA-8C7475682607}" type="parTrans" cxnId="{848B978A-3CBC-4D54-8177-96537E8DB638}">
      <dgm:prSet/>
      <dgm:spPr/>
      <dgm:t>
        <a:bodyPr/>
        <a:lstStyle/>
        <a:p>
          <a:endParaRPr lang="en-BE" sz="2000"/>
        </a:p>
      </dgm:t>
    </dgm:pt>
    <dgm:pt modelId="{45E3B024-9CAB-484E-8102-A16B4FC99982}" type="sibTrans" cxnId="{848B978A-3CBC-4D54-8177-96537E8DB638}">
      <dgm:prSet/>
      <dgm:spPr/>
      <dgm:t>
        <a:bodyPr/>
        <a:lstStyle/>
        <a:p>
          <a:endParaRPr lang="en-BE" sz="2000"/>
        </a:p>
      </dgm:t>
    </dgm:pt>
    <dgm:pt modelId="{7A90BD4F-2644-474B-84DB-C098A9067A22}">
      <dgm:prSet custT="1"/>
      <dgm:spPr/>
      <dgm:t>
        <a:bodyPr/>
        <a:lstStyle/>
        <a:p>
          <a:r>
            <a:rPr lang="en-GB" sz="1800" b="1" dirty="0"/>
            <a:t>Τεχνικές προκλήσεις</a:t>
          </a:r>
          <a:r>
            <a:rPr lang="en-GB" sz="1800" dirty="0"/>
            <a:t>: Η χρήση ψηφιακών εργαλείων για τη δημιουργία περιεχομένου μπορεί να παρουσιάσει τεχνικές προκλήσεις, ιδίως για τους μαθητές που είναι λιγότερο εξοικειωμένοι με το λογισμικό. Ζητήματα όπως η ασυμβατότητα του λογισμικού, η συνδεσιμότητα στο διαδίκτυο ή η μη εξοικείωση με τα εργαλεία συνεργασίας μπορεί να προκαλέσουν καθυστερήσεις. Η παροχή εκπαιδευτικών συνεδριών ή σεμιναρίων σχετικά με τα χρησιμοποιούμενα εργαλεία μπορεί να βοηθήσει τους μαθητές να αισθάνονται πιο σίγουροι και ικανοί.</a:t>
          </a:r>
          <a:endParaRPr lang="en-BE" sz="1800" dirty="0"/>
        </a:p>
      </dgm:t>
    </dgm:pt>
    <dgm:pt modelId="{AA5CFD99-D8E2-4372-9B2E-1F4BD7AE5ECD}" type="parTrans" cxnId="{C8C2C662-2302-47A5-9986-631610DFA10C}">
      <dgm:prSet/>
      <dgm:spPr/>
      <dgm:t>
        <a:bodyPr/>
        <a:lstStyle/>
        <a:p>
          <a:endParaRPr lang="en-BE" sz="2000"/>
        </a:p>
      </dgm:t>
    </dgm:pt>
    <dgm:pt modelId="{8AE15AD1-945E-4B9E-93FB-A6B8697EE92D}" type="sibTrans" cxnId="{C8C2C662-2302-47A5-9986-631610DFA10C}">
      <dgm:prSet/>
      <dgm:spPr/>
      <dgm:t>
        <a:bodyPr/>
        <a:lstStyle/>
        <a:p>
          <a:endParaRPr lang="en-BE" sz="2000"/>
        </a:p>
      </dgm:t>
    </dgm:pt>
    <dgm:pt modelId="{8E07F6C9-11FE-4494-870D-27C1C5494CA1}">
      <dgm:prSet custT="1"/>
      <dgm:spPr/>
      <dgm:t>
        <a:bodyPr/>
        <a:lstStyle/>
        <a:p>
          <a:r>
            <a:rPr lang="en-GB" sz="1800" b="1" dirty="0"/>
            <a:t>Εξισορρόπηση της ατομικής και ομαδικής ευθύνης</a:t>
          </a:r>
          <a:r>
            <a:rPr lang="en-GB" sz="1800" dirty="0"/>
            <a:t>: Σε συνεργατικά έργα, υπάρχει ο κίνδυνος κάποιοι μαθητές να συνεισφέρουν λιγότερο από άλλους, οδηγώντας σε ανισορροπία στο φόρτο εργασίας. Αυτό είναι ενίοτε γνωστό ως "ελεύθερο κέρδος". Για να μετριαστεί αυτό το φαινόμενο, είναι σημαντικό να καθορίζονται σαφείς ατομικές ευθύνες και να αξιολογούνται τόσο οι ομαδικές όσο και οι ατομικές συνεισφορές. Οι αξιολογήσεις από ομότιμους μπορούν επίσης να παρέχουν πληροφορίες σχετικά με το επίπεδο συμμετοχής κάθε μέλους της ομάδας.</a:t>
          </a:r>
          <a:endParaRPr lang="en-BE" sz="1800" dirty="0"/>
        </a:p>
      </dgm:t>
    </dgm:pt>
    <dgm:pt modelId="{28101B5B-3826-429F-9DB8-DEEF2D2ABD8F}" type="parTrans" cxnId="{482A53A7-7EF6-4259-B6A2-03A8A6D9D109}">
      <dgm:prSet/>
      <dgm:spPr/>
      <dgm:t>
        <a:bodyPr/>
        <a:lstStyle/>
        <a:p>
          <a:endParaRPr lang="en-BE" sz="2000"/>
        </a:p>
      </dgm:t>
    </dgm:pt>
    <dgm:pt modelId="{4DDBF9D8-CDF0-4BAD-B5B6-EEA44E1DCF85}" type="sibTrans" cxnId="{482A53A7-7EF6-4259-B6A2-03A8A6D9D109}">
      <dgm:prSet/>
      <dgm:spPr/>
      <dgm:t>
        <a:bodyPr/>
        <a:lstStyle/>
        <a:p>
          <a:endParaRPr lang="en-BE" sz="2000"/>
        </a:p>
      </dgm:t>
    </dgm:pt>
    <dgm:pt modelId="{F29CE3BD-943F-4B30-AFCB-00426835A715}" type="pres">
      <dgm:prSet presAssocID="{272D5944-67A2-4E9D-8C54-75CF84B14F1C}" presName="linear" presStyleCnt="0">
        <dgm:presLayoutVars>
          <dgm:animLvl val="lvl"/>
          <dgm:resizeHandles val="exact"/>
        </dgm:presLayoutVars>
      </dgm:prSet>
      <dgm:spPr/>
    </dgm:pt>
    <dgm:pt modelId="{D821CC88-C678-41CD-A34D-9FAFE36DAC49}" type="pres">
      <dgm:prSet presAssocID="{D01804F7-D390-4FDC-9FB9-E0EF381A3361}" presName="parentText" presStyleLbl="node1" presStyleIdx="0" presStyleCnt="6">
        <dgm:presLayoutVars>
          <dgm:chMax val="0"/>
          <dgm:bulletEnabled val="1"/>
        </dgm:presLayoutVars>
      </dgm:prSet>
      <dgm:spPr/>
    </dgm:pt>
    <dgm:pt modelId="{14BC491B-1BF0-47B8-86B5-D56297326851}" type="pres">
      <dgm:prSet presAssocID="{B055F3A5-3758-476E-BAFC-FA0189D3C45C}" presName="spacer" presStyleCnt="0"/>
      <dgm:spPr/>
    </dgm:pt>
    <dgm:pt modelId="{26A70DEC-9EEA-4FE6-AF54-7BD68B662C76}" type="pres">
      <dgm:prSet presAssocID="{2F1D9D0F-6082-4FAD-B60E-B29752D0DEC2}" presName="parentText" presStyleLbl="node1" presStyleIdx="1" presStyleCnt="6">
        <dgm:presLayoutVars>
          <dgm:chMax val="0"/>
          <dgm:bulletEnabled val="1"/>
        </dgm:presLayoutVars>
      </dgm:prSet>
      <dgm:spPr/>
    </dgm:pt>
    <dgm:pt modelId="{63804CF8-D2CC-4F6A-B249-8B108490FD36}" type="pres">
      <dgm:prSet presAssocID="{3E4CC584-ABEE-4059-9EBF-CE2C656D56FF}" presName="spacer" presStyleCnt="0"/>
      <dgm:spPr/>
    </dgm:pt>
    <dgm:pt modelId="{76DA724B-2D8A-41C7-80CE-F665EB5C1B81}" type="pres">
      <dgm:prSet presAssocID="{5A2D563A-4ABA-4DE6-8371-09040974264A}" presName="parentText" presStyleLbl="node1" presStyleIdx="2" presStyleCnt="6">
        <dgm:presLayoutVars>
          <dgm:chMax val="0"/>
          <dgm:bulletEnabled val="1"/>
        </dgm:presLayoutVars>
      </dgm:prSet>
      <dgm:spPr/>
    </dgm:pt>
    <dgm:pt modelId="{AF31FD88-BEB8-4C03-82C0-0FBEBB72D623}" type="pres">
      <dgm:prSet presAssocID="{7CF6A435-1F35-4044-9C27-A5EADD6D7C71}" presName="spacer" presStyleCnt="0"/>
      <dgm:spPr/>
    </dgm:pt>
    <dgm:pt modelId="{EC2995D2-5AC0-4973-9399-BE866828FDDA}" type="pres">
      <dgm:prSet presAssocID="{B9EA8F09-5EC9-4886-85D7-FEE0648C067E}" presName="parentText" presStyleLbl="node1" presStyleIdx="3" presStyleCnt="6">
        <dgm:presLayoutVars>
          <dgm:chMax val="0"/>
          <dgm:bulletEnabled val="1"/>
        </dgm:presLayoutVars>
      </dgm:prSet>
      <dgm:spPr/>
    </dgm:pt>
    <dgm:pt modelId="{89CAA30E-AD8A-4FC0-B350-89BDABF4663C}" type="pres">
      <dgm:prSet presAssocID="{45E3B024-9CAB-484E-8102-A16B4FC99982}" presName="spacer" presStyleCnt="0"/>
      <dgm:spPr/>
    </dgm:pt>
    <dgm:pt modelId="{1E11C088-D1D2-49A5-B486-A18C75EE38CC}" type="pres">
      <dgm:prSet presAssocID="{7A90BD4F-2644-474B-84DB-C098A9067A22}" presName="parentText" presStyleLbl="node1" presStyleIdx="4" presStyleCnt="6">
        <dgm:presLayoutVars>
          <dgm:chMax val="0"/>
          <dgm:bulletEnabled val="1"/>
        </dgm:presLayoutVars>
      </dgm:prSet>
      <dgm:spPr/>
    </dgm:pt>
    <dgm:pt modelId="{4956BCEC-3DC0-4168-978E-40B5B50613A9}" type="pres">
      <dgm:prSet presAssocID="{8AE15AD1-945E-4B9E-93FB-A6B8697EE92D}" presName="spacer" presStyleCnt="0"/>
      <dgm:spPr/>
    </dgm:pt>
    <dgm:pt modelId="{C9C2736C-FDAE-435B-A255-2EFFC6281E8A}" type="pres">
      <dgm:prSet presAssocID="{8E07F6C9-11FE-4494-870D-27C1C5494CA1}" presName="parentText" presStyleLbl="node1" presStyleIdx="5" presStyleCnt="6">
        <dgm:presLayoutVars>
          <dgm:chMax val="0"/>
          <dgm:bulletEnabled val="1"/>
        </dgm:presLayoutVars>
      </dgm:prSet>
      <dgm:spPr/>
    </dgm:pt>
  </dgm:ptLst>
  <dgm:cxnLst>
    <dgm:cxn modelId="{C8C2C662-2302-47A5-9986-631610DFA10C}" srcId="{272D5944-67A2-4E9D-8C54-75CF84B14F1C}" destId="{7A90BD4F-2644-474B-84DB-C098A9067A22}" srcOrd="4" destOrd="0" parTransId="{AA5CFD99-D8E2-4372-9B2E-1F4BD7AE5ECD}" sibTransId="{8AE15AD1-945E-4B9E-93FB-A6B8697EE92D}"/>
    <dgm:cxn modelId="{64089969-FF01-4E8D-9DD7-6EB904EBE81A}" type="presOf" srcId="{272D5944-67A2-4E9D-8C54-75CF84B14F1C}" destId="{F29CE3BD-943F-4B30-AFCB-00426835A715}" srcOrd="0" destOrd="0" presId="urn:microsoft.com/office/officeart/2005/8/layout/vList2"/>
    <dgm:cxn modelId="{2263B169-14D1-4F2C-B480-2B5BF930E092}" srcId="{272D5944-67A2-4E9D-8C54-75CF84B14F1C}" destId="{2F1D9D0F-6082-4FAD-B60E-B29752D0DEC2}" srcOrd="1" destOrd="0" parTransId="{0F4F83BB-CB2D-479B-803F-59EDE10FE564}" sibTransId="{3E4CC584-ABEE-4059-9EBF-CE2C656D56FF}"/>
    <dgm:cxn modelId="{E6216C4F-AEEC-4C8F-A553-8A5AF3D12392}" type="presOf" srcId="{7A90BD4F-2644-474B-84DB-C098A9067A22}" destId="{1E11C088-D1D2-49A5-B486-A18C75EE38CC}" srcOrd="0" destOrd="0" presId="urn:microsoft.com/office/officeart/2005/8/layout/vList2"/>
    <dgm:cxn modelId="{64CFDC57-8D25-4645-A954-BF25E55A7469}" type="presOf" srcId="{D01804F7-D390-4FDC-9FB9-E0EF381A3361}" destId="{D821CC88-C678-41CD-A34D-9FAFE36DAC49}" srcOrd="0" destOrd="0" presId="urn:microsoft.com/office/officeart/2005/8/layout/vList2"/>
    <dgm:cxn modelId="{848B978A-3CBC-4D54-8177-96537E8DB638}" srcId="{272D5944-67A2-4E9D-8C54-75CF84B14F1C}" destId="{B9EA8F09-5EC9-4886-85D7-FEE0648C067E}" srcOrd="3" destOrd="0" parTransId="{3297491D-3229-493F-97BA-8C7475682607}" sibTransId="{45E3B024-9CAB-484E-8102-A16B4FC99982}"/>
    <dgm:cxn modelId="{47D3C28A-0C6E-4705-A034-B2B1638BA08B}" type="presOf" srcId="{5A2D563A-4ABA-4DE6-8371-09040974264A}" destId="{76DA724B-2D8A-41C7-80CE-F665EB5C1B81}" srcOrd="0" destOrd="0" presId="urn:microsoft.com/office/officeart/2005/8/layout/vList2"/>
    <dgm:cxn modelId="{BFD2869E-8228-4E0A-9811-6DBA4BC23285}" type="presOf" srcId="{2F1D9D0F-6082-4FAD-B60E-B29752D0DEC2}" destId="{26A70DEC-9EEA-4FE6-AF54-7BD68B662C76}" srcOrd="0" destOrd="0" presId="urn:microsoft.com/office/officeart/2005/8/layout/vList2"/>
    <dgm:cxn modelId="{479C6EA2-763B-40E4-ADCD-EECE866D6C31}" srcId="{272D5944-67A2-4E9D-8C54-75CF84B14F1C}" destId="{D01804F7-D390-4FDC-9FB9-E0EF381A3361}" srcOrd="0" destOrd="0" parTransId="{DA7E04E4-59F5-4DA1-A50B-D1A0132C983F}" sibTransId="{B055F3A5-3758-476E-BAFC-FA0189D3C45C}"/>
    <dgm:cxn modelId="{C91B69A4-7ADF-4234-AFF5-CBD8CCDD1F57}" type="presOf" srcId="{8E07F6C9-11FE-4494-870D-27C1C5494CA1}" destId="{C9C2736C-FDAE-435B-A255-2EFFC6281E8A}" srcOrd="0" destOrd="0" presId="urn:microsoft.com/office/officeart/2005/8/layout/vList2"/>
    <dgm:cxn modelId="{482A53A7-7EF6-4259-B6A2-03A8A6D9D109}" srcId="{272D5944-67A2-4E9D-8C54-75CF84B14F1C}" destId="{8E07F6C9-11FE-4494-870D-27C1C5494CA1}" srcOrd="5" destOrd="0" parTransId="{28101B5B-3826-429F-9DB8-DEEF2D2ABD8F}" sibTransId="{4DDBF9D8-CDF0-4BAD-B5B6-EEA44E1DCF85}"/>
    <dgm:cxn modelId="{9AF445D0-4843-406B-8338-0081D54ED417}" type="presOf" srcId="{B9EA8F09-5EC9-4886-85D7-FEE0648C067E}" destId="{EC2995D2-5AC0-4973-9399-BE866828FDDA}" srcOrd="0" destOrd="0" presId="urn:microsoft.com/office/officeart/2005/8/layout/vList2"/>
    <dgm:cxn modelId="{610E30F6-C402-4880-8C2E-27DF464401AC}" srcId="{272D5944-67A2-4E9D-8C54-75CF84B14F1C}" destId="{5A2D563A-4ABA-4DE6-8371-09040974264A}" srcOrd="2" destOrd="0" parTransId="{DF117E8F-C909-452C-BE56-F2E286F3E5F3}" sibTransId="{7CF6A435-1F35-4044-9C27-A5EADD6D7C71}"/>
    <dgm:cxn modelId="{3D3148B4-F077-41BB-B6F3-2593A66A954E}" type="presParOf" srcId="{F29CE3BD-943F-4B30-AFCB-00426835A715}" destId="{D821CC88-C678-41CD-A34D-9FAFE36DAC49}" srcOrd="0" destOrd="0" presId="urn:microsoft.com/office/officeart/2005/8/layout/vList2"/>
    <dgm:cxn modelId="{F3E731C2-E4C6-4DC5-8B2C-E6B0E39D1D5D}" type="presParOf" srcId="{F29CE3BD-943F-4B30-AFCB-00426835A715}" destId="{14BC491B-1BF0-47B8-86B5-D56297326851}" srcOrd="1" destOrd="0" presId="urn:microsoft.com/office/officeart/2005/8/layout/vList2"/>
    <dgm:cxn modelId="{198151A8-133C-4A9B-AC66-EE9DC717EC6C}" type="presParOf" srcId="{F29CE3BD-943F-4B30-AFCB-00426835A715}" destId="{26A70DEC-9EEA-4FE6-AF54-7BD68B662C76}" srcOrd="2" destOrd="0" presId="urn:microsoft.com/office/officeart/2005/8/layout/vList2"/>
    <dgm:cxn modelId="{BF01ADE3-4D03-4337-8C6C-157858A756D5}" type="presParOf" srcId="{F29CE3BD-943F-4B30-AFCB-00426835A715}" destId="{63804CF8-D2CC-4F6A-B249-8B108490FD36}" srcOrd="3" destOrd="0" presId="urn:microsoft.com/office/officeart/2005/8/layout/vList2"/>
    <dgm:cxn modelId="{198C4843-E8B4-49F6-989E-C50488559E84}" type="presParOf" srcId="{F29CE3BD-943F-4B30-AFCB-00426835A715}" destId="{76DA724B-2D8A-41C7-80CE-F665EB5C1B81}" srcOrd="4" destOrd="0" presId="urn:microsoft.com/office/officeart/2005/8/layout/vList2"/>
    <dgm:cxn modelId="{AC79FCC4-FDA9-4F18-B4D1-3CD3591D5D3C}" type="presParOf" srcId="{F29CE3BD-943F-4B30-AFCB-00426835A715}" destId="{AF31FD88-BEB8-4C03-82C0-0FBEBB72D623}" srcOrd="5" destOrd="0" presId="urn:microsoft.com/office/officeart/2005/8/layout/vList2"/>
    <dgm:cxn modelId="{A990DD0F-824A-4568-A590-4B865C5269F5}" type="presParOf" srcId="{F29CE3BD-943F-4B30-AFCB-00426835A715}" destId="{EC2995D2-5AC0-4973-9399-BE866828FDDA}" srcOrd="6" destOrd="0" presId="urn:microsoft.com/office/officeart/2005/8/layout/vList2"/>
    <dgm:cxn modelId="{B66C9AC0-8419-46A8-B7BC-311B198D533B}" type="presParOf" srcId="{F29CE3BD-943F-4B30-AFCB-00426835A715}" destId="{89CAA30E-AD8A-4FC0-B350-89BDABF4663C}" srcOrd="7" destOrd="0" presId="urn:microsoft.com/office/officeart/2005/8/layout/vList2"/>
    <dgm:cxn modelId="{BC305C76-848C-408C-8C8A-6A3F773F1441}" type="presParOf" srcId="{F29CE3BD-943F-4B30-AFCB-00426835A715}" destId="{1E11C088-D1D2-49A5-B486-A18C75EE38CC}" srcOrd="8" destOrd="0" presId="urn:microsoft.com/office/officeart/2005/8/layout/vList2"/>
    <dgm:cxn modelId="{1A03A3D6-3111-4D85-9981-D7C3CE966E54}" type="presParOf" srcId="{F29CE3BD-943F-4B30-AFCB-00426835A715}" destId="{4956BCEC-3DC0-4168-978E-40B5B50613A9}" srcOrd="9" destOrd="0" presId="urn:microsoft.com/office/officeart/2005/8/layout/vList2"/>
    <dgm:cxn modelId="{1EBF3AF0-AE2F-4F73-8AFD-0CB6F343E833}" type="presParOf" srcId="{F29CE3BD-943F-4B30-AFCB-00426835A715}" destId="{C9C2736C-FDAE-435B-A255-2EFFC6281E8A}" srcOrd="1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8677E7B-FF83-49F3-9AEF-7C479A4A6FDD}" type="doc">
      <dgm:prSet loTypeId="urn:microsoft.com/office/officeart/2005/8/layout/vList2" loCatId="list" qsTypeId="urn:microsoft.com/office/officeart/2005/8/quickstyle/simple1" qsCatId="simple" csTypeId="urn:microsoft.com/office/officeart/2005/8/colors/accent6_1" csCatId="accent6"/>
      <dgm:spPr/>
      <dgm:t>
        <a:bodyPr/>
        <a:lstStyle/>
        <a:p>
          <a:endParaRPr lang="en-BE"/>
        </a:p>
      </dgm:t>
    </dgm:pt>
    <dgm:pt modelId="{1E3C11C8-B55A-4B84-B41B-C7FA97041D33}">
      <dgm:prSet/>
      <dgm:spPr/>
      <dgm:t>
        <a:bodyPr/>
        <a:lstStyle/>
        <a:p>
          <a:r>
            <a:rPr lang="en-GB" b="1"/>
            <a:t>Πλαίσιο</a:t>
          </a:r>
          <a:r>
            <a:rPr lang="en-GB"/>
            <a:t>: Στο πλαίσιο του προγράμματος ΕΕΚ, οι σπουδαστές μαγειρικής τέχνης συνεργάστηκαν για να δημιουργήσουν ένα θεματικό μενού.</a:t>
          </a:r>
          <a:endParaRPr lang="en-BE"/>
        </a:p>
      </dgm:t>
    </dgm:pt>
    <dgm:pt modelId="{4F9E4E4F-C24E-47DC-82A2-449593142242}" type="parTrans" cxnId="{A7E2DA41-96B2-4DDF-9989-70DF46DF3AA7}">
      <dgm:prSet/>
      <dgm:spPr/>
      <dgm:t>
        <a:bodyPr/>
        <a:lstStyle/>
        <a:p>
          <a:endParaRPr lang="en-BE"/>
        </a:p>
      </dgm:t>
    </dgm:pt>
    <dgm:pt modelId="{FD3BBE8B-C101-42E6-9053-523F147B2201}" type="sibTrans" cxnId="{A7E2DA41-96B2-4DDF-9989-70DF46DF3AA7}">
      <dgm:prSet/>
      <dgm:spPr/>
      <dgm:t>
        <a:bodyPr/>
        <a:lstStyle/>
        <a:p>
          <a:endParaRPr lang="en-BE"/>
        </a:p>
      </dgm:t>
    </dgm:pt>
    <dgm:pt modelId="{2A1EDB40-6099-4F92-9BD3-FF1D645E727C}">
      <dgm:prSet/>
      <dgm:spPr/>
      <dgm:t>
        <a:bodyPr/>
        <a:lstStyle/>
        <a:p>
          <a:r>
            <a:rPr lang="en-GB" b="1"/>
            <a:t>Προσέγγιση</a:t>
          </a:r>
          <a:r>
            <a:rPr lang="en-GB"/>
            <a:t>: Η τάξη χωρίστηκε σε ομάδες, με κάθε ομάδα υπεύθυνη για την ανάπτυξη ενός μενού τριών πιάτων γύρω από ένα συγκεκριμένο θέμα, όπως η μεσογειακή ή η Fusion κουζίνα. Κάθε μέλος της ομάδας ανέλαβε διαφορετική ευθύνη: ορεκτικό, κυρίως πιάτο, επιδόρπιο και διαχείριση του κόστους. Επέλεξαν συνεργατικά συνταγές, προμηθεύτηκαν υλικά και εξισορρόπησαν το κόστος για να εξασφαλίσουν την κερδοφορία του μενού.</a:t>
          </a:r>
          <a:endParaRPr lang="en-BE"/>
        </a:p>
      </dgm:t>
    </dgm:pt>
    <dgm:pt modelId="{7069784F-1D5E-4226-A7E0-EA028F4F4489}" type="parTrans" cxnId="{1410AD92-F3BF-4F09-A37D-3157D4F05EEC}">
      <dgm:prSet/>
      <dgm:spPr/>
      <dgm:t>
        <a:bodyPr/>
        <a:lstStyle/>
        <a:p>
          <a:endParaRPr lang="en-BE"/>
        </a:p>
      </dgm:t>
    </dgm:pt>
    <dgm:pt modelId="{AAF32B41-6F6B-44CA-9D5A-2D809697BE5C}" type="sibTrans" cxnId="{1410AD92-F3BF-4F09-A37D-3157D4F05EEC}">
      <dgm:prSet/>
      <dgm:spPr/>
      <dgm:t>
        <a:bodyPr/>
        <a:lstStyle/>
        <a:p>
          <a:endParaRPr lang="en-BE"/>
        </a:p>
      </dgm:t>
    </dgm:pt>
    <dgm:pt modelId="{4B901D51-B009-4D2A-A784-7B9C1282B88A}">
      <dgm:prSet/>
      <dgm:spPr/>
      <dgm:t>
        <a:bodyPr/>
        <a:lstStyle/>
        <a:p>
          <a:r>
            <a:rPr lang="en-GB" b="1"/>
            <a:t>Αποτελέσματα</a:t>
          </a:r>
          <a:r>
            <a:rPr lang="en-GB"/>
            <a:t>: Οι φοιτητές έμαθαν να συνεργάζονται κάτω από χρονικούς περιορισμούς, να αναπαράγουν πραγματικά περιβάλλοντα κουζίνας και να αντιμετωπίζουν προκλήσεις που σχετίζονται με την εξισορρόπηση της δημιουργικότητας με τον έλεγχο του κόστους. Οι ομαδικές συζητήσεις οδήγησαν σε δημιουργικά μενού που ικανοποιούσαν τόσο τα μαγειρικά πρότυπα όσο και τις απαιτήσεις του προϋπολογισμού, αντικατοπτρίζοντας τις προκλήσεις που αντιμετωπίζουν οι επαγγελματικές κουζίνες.</a:t>
          </a:r>
          <a:endParaRPr lang="en-BE"/>
        </a:p>
      </dgm:t>
    </dgm:pt>
    <dgm:pt modelId="{1536733F-428F-44E6-9B9E-59AEAD3FB720}" type="parTrans" cxnId="{61343E29-EA0D-417A-B74B-9B289A7BD67E}">
      <dgm:prSet/>
      <dgm:spPr/>
      <dgm:t>
        <a:bodyPr/>
        <a:lstStyle/>
        <a:p>
          <a:endParaRPr lang="en-BE"/>
        </a:p>
      </dgm:t>
    </dgm:pt>
    <dgm:pt modelId="{083EDD44-8330-4BCB-B02A-5E37FDFBBB7F}" type="sibTrans" cxnId="{61343E29-EA0D-417A-B74B-9B289A7BD67E}">
      <dgm:prSet/>
      <dgm:spPr/>
      <dgm:t>
        <a:bodyPr/>
        <a:lstStyle/>
        <a:p>
          <a:endParaRPr lang="en-BE"/>
        </a:p>
      </dgm:t>
    </dgm:pt>
    <dgm:pt modelId="{474FF7C1-A621-4FA6-8194-68B83E2769A1}">
      <dgm:prSet/>
      <dgm:spPr/>
      <dgm:t>
        <a:bodyPr/>
        <a:lstStyle/>
        <a:p>
          <a:r>
            <a:rPr lang="en-GB" b="1"/>
            <a:t>Βασικό συμπέρασμα</a:t>
          </a:r>
          <a:r>
            <a:rPr lang="en-GB"/>
            <a:t>: Η συνεργατική μάθηση επέτρεψε στους μαθητές να κατανοήσουν τις πολυπλοκότητες του σχεδιασμού μενού, συμπεριλαμβανομένης της δημιουργικότητας, του ελέγχου του κόστους και της ομαδικής εργασίας - όλες βασικές δεξιότητες για τους επαγγελματίες της μαγειρικής.</a:t>
          </a:r>
          <a:endParaRPr lang="en-BE"/>
        </a:p>
      </dgm:t>
    </dgm:pt>
    <dgm:pt modelId="{401BCD6C-1A8A-49CB-9ED0-788BFAB785DD}" type="parTrans" cxnId="{882F89AB-E534-46BD-A760-CA99E3CE52BA}">
      <dgm:prSet/>
      <dgm:spPr/>
      <dgm:t>
        <a:bodyPr/>
        <a:lstStyle/>
        <a:p>
          <a:endParaRPr lang="en-BE"/>
        </a:p>
      </dgm:t>
    </dgm:pt>
    <dgm:pt modelId="{29282148-E3EC-4B7E-87CD-6E6A2D7E03F8}" type="sibTrans" cxnId="{882F89AB-E534-46BD-A760-CA99E3CE52BA}">
      <dgm:prSet/>
      <dgm:spPr/>
      <dgm:t>
        <a:bodyPr/>
        <a:lstStyle/>
        <a:p>
          <a:endParaRPr lang="en-BE"/>
        </a:p>
      </dgm:t>
    </dgm:pt>
    <dgm:pt modelId="{D36A1301-A108-4CD7-89EA-02EF5618EF90}" type="pres">
      <dgm:prSet presAssocID="{88677E7B-FF83-49F3-9AEF-7C479A4A6FDD}" presName="linear" presStyleCnt="0">
        <dgm:presLayoutVars>
          <dgm:animLvl val="lvl"/>
          <dgm:resizeHandles val="exact"/>
        </dgm:presLayoutVars>
      </dgm:prSet>
      <dgm:spPr/>
    </dgm:pt>
    <dgm:pt modelId="{A4E5C253-41A5-446F-BF6E-CD146FFD7031}" type="pres">
      <dgm:prSet presAssocID="{1E3C11C8-B55A-4B84-B41B-C7FA97041D33}" presName="parentText" presStyleLbl="node1" presStyleIdx="0" presStyleCnt="4">
        <dgm:presLayoutVars>
          <dgm:chMax val="0"/>
          <dgm:bulletEnabled val="1"/>
        </dgm:presLayoutVars>
      </dgm:prSet>
      <dgm:spPr/>
    </dgm:pt>
    <dgm:pt modelId="{7FAE3A5F-B634-4F19-B546-E18BB952C1A1}" type="pres">
      <dgm:prSet presAssocID="{FD3BBE8B-C101-42E6-9053-523F147B2201}" presName="spacer" presStyleCnt="0"/>
      <dgm:spPr/>
    </dgm:pt>
    <dgm:pt modelId="{8820F3DA-4832-494C-9375-B876F3834BB9}" type="pres">
      <dgm:prSet presAssocID="{2A1EDB40-6099-4F92-9BD3-FF1D645E727C}" presName="parentText" presStyleLbl="node1" presStyleIdx="1" presStyleCnt="4">
        <dgm:presLayoutVars>
          <dgm:chMax val="0"/>
          <dgm:bulletEnabled val="1"/>
        </dgm:presLayoutVars>
      </dgm:prSet>
      <dgm:spPr/>
    </dgm:pt>
    <dgm:pt modelId="{1FA5CB01-4A05-42A7-A9B3-2448A136F568}" type="pres">
      <dgm:prSet presAssocID="{AAF32B41-6F6B-44CA-9D5A-2D809697BE5C}" presName="spacer" presStyleCnt="0"/>
      <dgm:spPr/>
    </dgm:pt>
    <dgm:pt modelId="{0D9E38BA-88D1-4DB3-84D5-5E879F1552E7}" type="pres">
      <dgm:prSet presAssocID="{4B901D51-B009-4D2A-A784-7B9C1282B88A}" presName="parentText" presStyleLbl="node1" presStyleIdx="2" presStyleCnt="4">
        <dgm:presLayoutVars>
          <dgm:chMax val="0"/>
          <dgm:bulletEnabled val="1"/>
        </dgm:presLayoutVars>
      </dgm:prSet>
      <dgm:spPr/>
    </dgm:pt>
    <dgm:pt modelId="{7FB13D88-26EE-4432-BDDA-7CD7BB62484C}" type="pres">
      <dgm:prSet presAssocID="{083EDD44-8330-4BCB-B02A-5E37FDFBBB7F}" presName="spacer" presStyleCnt="0"/>
      <dgm:spPr/>
    </dgm:pt>
    <dgm:pt modelId="{D1C2F338-B9A6-415D-8CD8-3AC90ABD0D4F}" type="pres">
      <dgm:prSet presAssocID="{474FF7C1-A621-4FA6-8194-68B83E2769A1}" presName="parentText" presStyleLbl="node1" presStyleIdx="3" presStyleCnt="4">
        <dgm:presLayoutVars>
          <dgm:chMax val="0"/>
          <dgm:bulletEnabled val="1"/>
        </dgm:presLayoutVars>
      </dgm:prSet>
      <dgm:spPr/>
    </dgm:pt>
  </dgm:ptLst>
  <dgm:cxnLst>
    <dgm:cxn modelId="{61343E29-EA0D-417A-B74B-9B289A7BD67E}" srcId="{88677E7B-FF83-49F3-9AEF-7C479A4A6FDD}" destId="{4B901D51-B009-4D2A-A784-7B9C1282B88A}" srcOrd="2" destOrd="0" parTransId="{1536733F-428F-44E6-9B9E-59AEAD3FB720}" sibTransId="{083EDD44-8330-4BCB-B02A-5E37FDFBBB7F}"/>
    <dgm:cxn modelId="{BDF7A13E-CF84-45DA-BE0C-4CAE90EDB207}" type="presOf" srcId="{2A1EDB40-6099-4F92-9BD3-FF1D645E727C}" destId="{8820F3DA-4832-494C-9375-B876F3834BB9}" srcOrd="0" destOrd="0" presId="urn:microsoft.com/office/officeart/2005/8/layout/vList2"/>
    <dgm:cxn modelId="{A7E2DA41-96B2-4DDF-9989-70DF46DF3AA7}" srcId="{88677E7B-FF83-49F3-9AEF-7C479A4A6FDD}" destId="{1E3C11C8-B55A-4B84-B41B-C7FA97041D33}" srcOrd="0" destOrd="0" parTransId="{4F9E4E4F-C24E-47DC-82A2-449593142242}" sibTransId="{FD3BBE8B-C101-42E6-9053-523F147B2201}"/>
    <dgm:cxn modelId="{9FA91A48-5BF3-4CDE-80C6-FE02DE4D7BF5}" type="presOf" srcId="{474FF7C1-A621-4FA6-8194-68B83E2769A1}" destId="{D1C2F338-B9A6-415D-8CD8-3AC90ABD0D4F}" srcOrd="0" destOrd="0" presId="urn:microsoft.com/office/officeart/2005/8/layout/vList2"/>
    <dgm:cxn modelId="{B2655977-C745-4C87-8AA0-54BD303CF148}" type="presOf" srcId="{1E3C11C8-B55A-4B84-B41B-C7FA97041D33}" destId="{A4E5C253-41A5-446F-BF6E-CD146FFD7031}" srcOrd="0" destOrd="0" presId="urn:microsoft.com/office/officeart/2005/8/layout/vList2"/>
    <dgm:cxn modelId="{1410AD92-F3BF-4F09-A37D-3157D4F05EEC}" srcId="{88677E7B-FF83-49F3-9AEF-7C479A4A6FDD}" destId="{2A1EDB40-6099-4F92-9BD3-FF1D645E727C}" srcOrd="1" destOrd="0" parTransId="{7069784F-1D5E-4226-A7E0-EA028F4F4489}" sibTransId="{AAF32B41-6F6B-44CA-9D5A-2D809697BE5C}"/>
    <dgm:cxn modelId="{F181EB9C-AFF2-42DF-ABB0-A8002FBD6D12}" type="presOf" srcId="{88677E7B-FF83-49F3-9AEF-7C479A4A6FDD}" destId="{D36A1301-A108-4CD7-89EA-02EF5618EF90}" srcOrd="0" destOrd="0" presId="urn:microsoft.com/office/officeart/2005/8/layout/vList2"/>
    <dgm:cxn modelId="{882F89AB-E534-46BD-A760-CA99E3CE52BA}" srcId="{88677E7B-FF83-49F3-9AEF-7C479A4A6FDD}" destId="{474FF7C1-A621-4FA6-8194-68B83E2769A1}" srcOrd="3" destOrd="0" parTransId="{401BCD6C-1A8A-49CB-9ED0-788BFAB785DD}" sibTransId="{29282148-E3EC-4B7E-87CD-6E6A2D7E03F8}"/>
    <dgm:cxn modelId="{A2FD3DE3-8040-41F2-9E70-744BD74647A2}" type="presOf" srcId="{4B901D51-B009-4D2A-A784-7B9C1282B88A}" destId="{0D9E38BA-88D1-4DB3-84D5-5E879F1552E7}" srcOrd="0" destOrd="0" presId="urn:microsoft.com/office/officeart/2005/8/layout/vList2"/>
    <dgm:cxn modelId="{4430E3FA-219B-4DB2-B2C3-5FDD3D959D9B}" type="presParOf" srcId="{D36A1301-A108-4CD7-89EA-02EF5618EF90}" destId="{A4E5C253-41A5-446F-BF6E-CD146FFD7031}" srcOrd="0" destOrd="0" presId="urn:microsoft.com/office/officeart/2005/8/layout/vList2"/>
    <dgm:cxn modelId="{BECEB84C-763B-4DA6-AD69-28A689A835A5}" type="presParOf" srcId="{D36A1301-A108-4CD7-89EA-02EF5618EF90}" destId="{7FAE3A5F-B634-4F19-B546-E18BB952C1A1}" srcOrd="1" destOrd="0" presId="urn:microsoft.com/office/officeart/2005/8/layout/vList2"/>
    <dgm:cxn modelId="{F675E600-29C8-4FA9-9068-EB2975AB9882}" type="presParOf" srcId="{D36A1301-A108-4CD7-89EA-02EF5618EF90}" destId="{8820F3DA-4832-494C-9375-B876F3834BB9}" srcOrd="2" destOrd="0" presId="urn:microsoft.com/office/officeart/2005/8/layout/vList2"/>
    <dgm:cxn modelId="{014B1276-6B30-4B95-B5D6-E5B08BEAB20A}" type="presParOf" srcId="{D36A1301-A108-4CD7-89EA-02EF5618EF90}" destId="{1FA5CB01-4A05-42A7-A9B3-2448A136F568}" srcOrd="3" destOrd="0" presId="urn:microsoft.com/office/officeart/2005/8/layout/vList2"/>
    <dgm:cxn modelId="{770AF3D0-97A7-4B3D-AF83-43005811E5AB}" type="presParOf" srcId="{D36A1301-A108-4CD7-89EA-02EF5618EF90}" destId="{0D9E38BA-88D1-4DB3-84D5-5E879F1552E7}" srcOrd="4" destOrd="0" presId="urn:microsoft.com/office/officeart/2005/8/layout/vList2"/>
    <dgm:cxn modelId="{9000365A-D264-4168-AE77-6115FFE82667}" type="presParOf" srcId="{D36A1301-A108-4CD7-89EA-02EF5618EF90}" destId="{7FB13D88-26EE-4432-BDDA-7CD7BB62484C}" srcOrd="5" destOrd="0" presId="urn:microsoft.com/office/officeart/2005/8/layout/vList2"/>
    <dgm:cxn modelId="{ED681612-848C-4CED-991C-971F0745FF04}" type="presParOf" srcId="{D36A1301-A108-4CD7-89EA-02EF5618EF90}" destId="{D1C2F338-B9A6-415D-8CD8-3AC90ABD0D4F}" srcOrd="6"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2D84F24-6422-4A46-B60B-025D1C9DBACF}" type="doc">
      <dgm:prSet loTypeId="urn:microsoft.com/office/officeart/2005/8/layout/vList2" loCatId="list" qsTypeId="urn:microsoft.com/office/officeart/2005/8/quickstyle/simple1" qsCatId="simple" csTypeId="urn:microsoft.com/office/officeart/2005/8/colors/accent6_1" csCatId="accent6"/>
      <dgm:spPr/>
      <dgm:t>
        <a:bodyPr/>
        <a:lstStyle/>
        <a:p>
          <a:endParaRPr lang="en-BE"/>
        </a:p>
      </dgm:t>
    </dgm:pt>
    <dgm:pt modelId="{AEEDEE8F-CF48-443B-92F7-0402C6303EA4}">
      <dgm:prSet/>
      <dgm:spPr/>
      <dgm:t>
        <a:bodyPr/>
        <a:lstStyle/>
        <a:p>
          <a:r>
            <a:rPr lang="en-GB" b="1"/>
            <a:t>Πλαίσιο</a:t>
          </a:r>
          <a:r>
            <a:rPr lang="en-GB"/>
            <a:t>: Οι σπουδαστές υγειονομικής περίθαλψης σε ένα πρόγραμμα ΕΕΚ εργάστηκαν σε ομάδες κατά τη διάρκεια προσομοιώσεων φροντίδας ασθενών για να ενισχύσουν τις συνεργατικές και κλινικές τους δεξιότητες.</a:t>
          </a:r>
          <a:endParaRPr lang="en-BE"/>
        </a:p>
      </dgm:t>
    </dgm:pt>
    <dgm:pt modelId="{095A3501-B390-4295-98C0-16BF354720A5}" type="parTrans" cxnId="{00882C66-789D-477B-82B1-6D0BE9B9DA80}">
      <dgm:prSet/>
      <dgm:spPr/>
      <dgm:t>
        <a:bodyPr/>
        <a:lstStyle/>
        <a:p>
          <a:endParaRPr lang="en-BE"/>
        </a:p>
      </dgm:t>
    </dgm:pt>
    <dgm:pt modelId="{7D412219-8A65-4CEC-87A9-41FF0BFBAE65}" type="sibTrans" cxnId="{00882C66-789D-477B-82B1-6D0BE9B9DA80}">
      <dgm:prSet/>
      <dgm:spPr/>
      <dgm:t>
        <a:bodyPr/>
        <a:lstStyle/>
        <a:p>
          <a:endParaRPr lang="en-BE"/>
        </a:p>
      </dgm:t>
    </dgm:pt>
    <dgm:pt modelId="{1FF8C825-8124-4BBF-B97F-F388119035AD}">
      <dgm:prSet/>
      <dgm:spPr/>
      <dgm:t>
        <a:bodyPr/>
        <a:lstStyle/>
        <a:p>
          <a:r>
            <a:rPr lang="en-GB" b="1" dirty="0" err="1"/>
            <a:t>Προσέγγιση</a:t>
          </a:r>
          <a:r>
            <a:rPr lang="en-GB" dirty="0"/>
            <a:t>: Ο κα</a:t>
          </a:r>
          <a:r>
            <a:rPr lang="en-GB" dirty="0" err="1"/>
            <a:t>θέν</a:t>
          </a:r>
          <a:r>
            <a:rPr lang="en-GB" dirty="0"/>
            <a:t>ας ανέλαβε διαφορετικούς ρόλους υγειονομικής περίθαλψης - νοσηλευτή, βοηθό, φροντιστή και εκπαιδευτή ασθενών. Μα</a:t>
          </a:r>
          <a:r>
            <a:rPr lang="en-GB" dirty="0" err="1"/>
            <a:t>ζί</a:t>
          </a:r>
          <a:r>
            <a:rPr lang="en-GB" dirty="0"/>
            <a:t> </a:t>
          </a:r>
          <a:r>
            <a:rPr lang="en-GB" dirty="0" err="1"/>
            <a:t>χειρίστηκ</a:t>
          </a:r>
          <a:r>
            <a:rPr lang="en-GB" dirty="0"/>
            <a:t>αν ένα σενάριο προσομοίωσης ασθενούς, όπως η διαχείριση του σχεδίου φροντίδας ενός διαβητικού ασθενούς. </a:t>
          </a:r>
          <a:r>
            <a:rPr lang="en-GB" dirty="0" err="1"/>
            <a:t>Κάθε</a:t>
          </a:r>
          <a:r>
            <a:rPr lang="en-GB" dirty="0"/>
            <a:t> μα</a:t>
          </a:r>
          <a:r>
            <a:rPr lang="en-GB" dirty="0" err="1"/>
            <a:t>θητής</a:t>
          </a:r>
          <a:r>
            <a:rPr lang="en-GB" dirty="0"/>
            <a:t> έπα</a:t>
          </a:r>
          <a:r>
            <a:rPr lang="en-GB" dirty="0" err="1"/>
            <a:t>ιζε</a:t>
          </a:r>
          <a:r>
            <a:rPr lang="en-GB" dirty="0"/>
            <a:t> </a:t>
          </a:r>
          <a:r>
            <a:rPr lang="en-GB" dirty="0" err="1"/>
            <a:t>εν</a:t>
          </a:r>
          <a:r>
            <a:rPr lang="en-GB" dirty="0"/>
            <a:t>αλλάξ διαφορετικούς ρόλους για να κατανοήσει τις προοπτικές ολόκληρης της ομάδας φροντίδας.</a:t>
          </a:r>
          <a:endParaRPr lang="en-BE" dirty="0"/>
        </a:p>
      </dgm:t>
    </dgm:pt>
    <dgm:pt modelId="{CA30A4E8-3457-4878-8119-2FE8094FFD79}" type="parTrans" cxnId="{A7E763D3-CE6F-47C8-A9C8-4A1533A514DF}">
      <dgm:prSet/>
      <dgm:spPr/>
      <dgm:t>
        <a:bodyPr/>
        <a:lstStyle/>
        <a:p>
          <a:endParaRPr lang="en-BE"/>
        </a:p>
      </dgm:t>
    </dgm:pt>
    <dgm:pt modelId="{954B7C62-1200-4921-A159-6B2096F07024}" type="sibTrans" cxnId="{A7E763D3-CE6F-47C8-A9C8-4A1533A514DF}">
      <dgm:prSet/>
      <dgm:spPr/>
      <dgm:t>
        <a:bodyPr/>
        <a:lstStyle/>
        <a:p>
          <a:endParaRPr lang="en-BE"/>
        </a:p>
      </dgm:t>
    </dgm:pt>
    <dgm:pt modelId="{6A1D1088-8D2E-4F85-A186-554128819B82}">
      <dgm:prSet/>
      <dgm:spPr/>
      <dgm:t>
        <a:bodyPr/>
        <a:lstStyle/>
        <a:p>
          <a:r>
            <a:rPr lang="en-GB" b="1"/>
            <a:t>Αποτελέσματα</a:t>
          </a:r>
          <a:r>
            <a:rPr lang="en-GB"/>
            <a:t>: Αυτή η συνεργατική προσέγγιση επέτρεψε στους φοιτητές να κατανοήσουν καλύτερα τη σημασία κάθε ρόλου στη φροντίδα των ασθενών και την αναγκαιότητα της αποτελεσματικής επικοινωνίας και της ομαδικής εργασίας σε ιατρικά περιβάλλοντα. Τους βοήθησε επίσης να αποκτήσουν μεγαλύτερη αυτοπεποίθηση για τις διαπροσωπικές τους δεξιότητες, καθώς και για την ικανότητά τους να παρέχουν ολοκληρωμένη φροντίδα.</a:t>
          </a:r>
          <a:endParaRPr lang="en-BE"/>
        </a:p>
      </dgm:t>
    </dgm:pt>
    <dgm:pt modelId="{9BBADF6E-6C2B-4071-A9E6-00B844DC5A79}" type="parTrans" cxnId="{A436B194-BCB0-46C8-9281-7562D9B48168}">
      <dgm:prSet/>
      <dgm:spPr/>
      <dgm:t>
        <a:bodyPr/>
        <a:lstStyle/>
        <a:p>
          <a:endParaRPr lang="en-BE"/>
        </a:p>
      </dgm:t>
    </dgm:pt>
    <dgm:pt modelId="{25279CFC-8298-4AFC-AD23-9E642DBCBCDA}" type="sibTrans" cxnId="{A436B194-BCB0-46C8-9281-7562D9B48168}">
      <dgm:prSet/>
      <dgm:spPr/>
      <dgm:t>
        <a:bodyPr/>
        <a:lstStyle/>
        <a:p>
          <a:endParaRPr lang="en-BE"/>
        </a:p>
      </dgm:t>
    </dgm:pt>
    <dgm:pt modelId="{D01A85CC-5CFC-48FA-B407-B0E4533C27F4}">
      <dgm:prSet/>
      <dgm:spPr/>
      <dgm:t>
        <a:bodyPr/>
        <a:lstStyle/>
        <a:p>
          <a:r>
            <a:rPr lang="en-GB" b="1"/>
            <a:t>Βασικό συμπέρασμα</a:t>
          </a:r>
          <a:r>
            <a:rPr lang="en-GB"/>
            <a:t>: Οι συνεργατικές προσομοιώσεις στην υγειονομική περίθαλψη προώθησαν μια βαθύτερη κατανόηση της διασυνδεδεμένης φύσης της φροντίδας των ασθενών και της ανάγκης για άριστη επικοινωνία και ομαδική εργασία σε ιατρικά περιβάλλοντα.</a:t>
          </a:r>
          <a:endParaRPr lang="en-BE"/>
        </a:p>
      </dgm:t>
    </dgm:pt>
    <dgm:pt modelId="{C04213EF-811C-47E7-9C03-E54DE79AC19E}" type="parTrans" cxnId="{CDA06063-592D-4EDF-9923-073038125EB2}">
      <dgm:prSet/>
      <dgm:spPr/>
      <dgm:t>
        <a:bodyPr/>
        <a:lstStyle/>
        <a:p>
          <a:endParaRPr lang="en-BE"/>
        </a:p>
      </dgm:t>
    </dgm:pt>
    <dgm:pt modelId="{3669C09A-B384-4818-A1FB-D5D020CAB9F0}" type="sibTrans" cxnId="{CDA06063-592D-4EDF-9923-073038125EB2}">
      <dgm:prSet/>
      <dgm:spPr/>
      <dgm:t>
        <a:bodyPr/>
        <a:lstStyle/>
        <a:p>
          <a:endParaRPr lang="en-BE"/>
        </a:p>
      </dgm:t>
    </dgm:pt>
    <dgm:pt modelId="{891B8A21-3F72-400B-887B-8BF79F8A6A6B}" type="pres">
      <dgm:prSet presAssocID="{02D84F24-6422-4A46-B60B-025D1C9DBACF}" presName="linear" presStyleCnt="0">
        <dgm:presLayoutVars>
          <dgm:animLvl val="lvl"/>
          <dgm:resizeHandles val="exact"/>
        </dgm:presLayoutVars>
      </dgm:prSet>
      <dgm:spPr/>
    </dgm:pt>
    <dgm:pt modelId="{E5C0D162-F85C-4820-B72E-87DB0AE00F85}" type="pres">
      <dgm:prSet presAssocID="{AEEDEE8F-CF48-443B-92F7-0402C6303EA4}" presName="parentText" presStyleLbl="node1" presStyleIdx="0" presStyleCnt="4">
        <dgm:presLayoutVars>
          <dgm:chMax val="0"/>
          <dgm:bulletEnabled val="1"/>
        </dgm:presLayoutVars>
      </dgm:prSet>
      <dgm:spPr/>
    </dgm:pt>
    <dgm:pt modelId="{163793E5-403D-4EAD-A732-5BBC6A76CCD7}" type="pres">
      <dgm:prSet presAssocID="{7D412219-8A65-4CEC-87A9-41FF0BFBAE65}" presName="spacer" presStyleCnt="0"/>
      <dgm:spPr/>
    </dgm:pt>
    <dgm:pt modelId="{2DD6A454-37B7-4CE9-A934-5ACA97AE98C0}" type="pres">
      <dgm:prSet presAssocID="{1FF8C825-8124-4BBF-B97F-F388119035AD}" presName="parentText" presStyleLbl="node1" presStyleIdx="1" presStyleCnt="4">
        <dgm:presLayoutVars>
          <dgm:chMax val="0"/>
          <dgm:bulletEnabled val="1"/>
        </dgm:presLayoutVars>
      </dgm:prSet>
      <dgm:spPr/>
    </dgm:pt>
    <dgm:pt modelId="{29410109-1A6B-4F81-A6D3-443733319A72}" type="pres">
      <dgm:prSet presAssocID="{954B7C62-1200-4921-A159-6B2096F07024}" presName="spacer" presStyleCnt="0"/>
      <dgm:spPr/>
    </dgm:pt>
    <dgm:pt modelId="{F190CD18-3537-448D-9E35-4F810A0B5054}" type="pres">
      <dgm:prSet presAssocID="{6A1D1088-8D2E-4F85-A186-554128819B82}" presName="parentText" presStyleLbl="node1" presStyleIdx="2" presStyleCnt="4">
        <dgm:presLayoutVars>
          <dgm:chMax val="0"/>
          <dgm:bulletEnabled val="1"/>
        </dgm:presLayoutVars>
      </dgm:prSet>
      <dgm:spPr/>
    </dgm:pt>
    <dgm:pt modelId="{617A0336-4DBD-48A1-9045-2C7FBFEC7571}" type="pres">
      <dgm:prSet presAssocID="{25279CFC-8298-4AFC-AD23-9E642DBCBCDA}" presName="spacer" presStyleCnt="0"/>
      <dgm:spPr/>
    </dgm:pt>
    <dgm:pt modelId="{74D150F8-3F96-4D7A-AEE1-7DECDA7F9CDB}" type="pres">
      <dgm:prSet presAssocID="{D01A85CC-5CFC-48FA-B407-B0E4533C27F4}" presName="parentText" presStyleLbl="node1" presStyleIdx="3" presStyleCnt="4">
        <dgm:presLayoutVars>
          <dgm:chMax val="0"/>
          <dgm:bulletEnabled val="1"/>
        </dgm:presLayoutVars>
      </dgm:prSet>
      <dgm:spPr/>
    </dgm:pt>
  </dgm:ptLst>
  <dgm:cxnLst>
    <dgm:cxn modelId="{CDA06063-592D-4EDF-9923-073038125EB2}" srcId="{02D84F24-6422-4A46-B60B-025D1C9DBACF}" destId="{D01A85CC-5CFC-48FA-B407-B0E4533C27F4}" srcOrd="3" destOrd="0" parTransId="{C04213EF-811C-47E7-9C03-E54DE79AC19E}" sibTransId="{3669C09A-B384-4818-A1FB-D5D020CAB9F0}"/>
    <dgm:cxn modelId="{00882C66-789D-477B-82B1-6D0BE9B9DA80}" srcId="{02D84F24-6422-4A46-B60B-025D1C9DBACF}" destId="{AEEDEE8F-CF48-443B-92F7-0402C6303EA4}" srcOrd="0" destOrd="0" parTransId="{095A3501-B390-4295-98C0-16BF354720A5}" sibTransId="{7D412219-8A65-4CEC-87A9-41FF0BFBAE65}"/>
    <dgm:cxn modelId="{86B6B856-ED04-4F4D-95AE-C2BA20E27205}" type="presOf" srcId="{D01A85CC-5CFC-48FA-B407-B0E4533C27F4}" destId="{74D150F8-3F96-4D7A-AEE1-7DECDA7F9CDB}" srcOrd="0" destOrd="0" presId="urn:microsoft.com/office/officeart/2005/8/layout/vList2"/>
    <dgm:cxn modelId="{6401D584-722E-4ABE-892F-DFF48FBB1AED}" type="presOf" srcId="{1FF8C825-8124-4BBF-B97F-F388119035AD}" destId="{2DD6A454-37B7-4CE9-A934-5ACA97AE98C0}" srcOrd="0" destOrd="0" presId="urn:microsoft.com/office/officeart/2005/8/layout/vList2"/>
    <dgm:cxn modelId="{35CC7C91-2F0F-4C73-93DF-8195FCB2112C}" type="presOf" srcId="{02D84F24-6422-4A46-B60B-025D1C9DBACF}" destId="{891B8A21-3F72-400B-887B-8BF79F8A6A6B}" srcOrd="0" destOrd="0" presId="urn:microsoft.com/office/officeart/2005/8/layout/vList2"/>
    <dgm:cxn modelId="{A436B194-BCB0-46C8-9281-7562D9B48168}" srcId="{02D84F24-6422-4A46-B60B-025D1C9DBACF}" destId="{6A1D1088-8D2E-4F85-A186-554128819B82}" srcOrd="2" destOrd="0" parTransId="{9BBADF6E-6C2B-4071-A9E6-00B844DC5A79}" sibTransId="{25279CFC-8298-4AFC-AD23-9E642DBCBCDA}"/>
    <dgm:cxn modelId="{A7E763D3-CE6F-47C8-A9C8-4A1533A514DF}" srcId="{02D84F24-6422-4A46-B60B-025D1C9DBACF}" destId="{1FF8C825-8124-4BBF-B97F-F388119035AD}" srcOrd="1" destOrd="0" parTransId="{CA30A4E8-3457-4878-8119-2FE8094FFD79}" sibTransId="{954B7C62-1200-4921-A159-6B2096F07024}"/>
    <dgm:cxn modelId="{860AF6DD-7653-46DF-A620-2A60ECBAB21C}" type="presOf" srcId="{AEEDEE8F-CF48-443B-92F7-0402C6303EA4}" destId="{E5C0D162-F85C-4820-B72E-87DB0AE00F85}" srcOrd="0" destOrd="0" presId="urn:microsoft.com/office/officeart/2005/8/layout/vList2"/>
    <dgm:cxn modelId="{0069B2FD-F204-41E8-B6AA-D9985547628A}" type="presOf" srcId="{6A1D1088-8D2E-4F85-A186-554128819B82}" destId="{F190CD18-3537-448D-9E35-4F810A0B5054}" srcOrd="0" destOrd="0" presId="urn:microsoft.com/office/officeart/2005/8/layout/vList2"/>
    <dgm:cxn modelId="{38031190-4498-4FC8-A60D-01AF8189D56D}" type="presParOf" srcId="{891B8A21-3F72-400B-887B-8BF79F8A6A6B}" destId="{E5C0D162-F85C-4820-B72E-87DB0AE00F85}" srcOrd="0" destOrd="0" presId="urn:microsoft.com/office/officeart/2005/8/layout/vList2"/>
    <dgm:cxn modelId="{0D1555EE-2E5D-426F-A3A9-93050F7070F8}" type="presParOf" srcId="{891B8A21-3F72-400B-887B-8BF79F8A6A6B}" destId="{163793E5-403D-4EAD-A732-5BBC6A76CCD7}" srcOrd="1" destOrd="0" presId="urn:microsoft.com/office/officeart/2005/8/layout/vList2"/>
    <dgm:cxn modelId="{AA7C52FB-2C59-488C-BA25-111B743F1DFE}" type="presParOf" srcId="{891B8A21-3F72-400B-887B-8BF79F8A6A6B}" destId="{2DD6A454-37B7-4CE9-A934-5ACA97AE98C0}" srcOrd="2" destOrd="0" presId="urn:microsoft.com/office/officeart/2005/8/layout/vList2"/>
    <dgm:cxn modelId="{E1698264-70AF-4BFB-A297-0F18A992FCB5}" type="presParOf" srcId="{891B8A21-3F72-400B-887B-8BF79F8A6A6B}" destId="{29410109-1A6B-4F81-A6D3-443733319A72}" srcOrd="3" destOrd="0" presId="urn:microsoft.com/office/officeart/2005/8/layout/vList2"/>
    <dgm:cxn modelId="{72343939-3669-4E52-8FF1-0C56E12AD7A5}" type="presParOf" srcId="{891B8A21-3F72-400B-887B-8BF79F8A6A6B}" destId="{F190CD18-3537-448D-9E35-4F810A0B5054}" srcOrd="4" destOrd="0" presId="urn:microsoft.com/office/officeart/2005/8/layout/vList2"/>
    <dgm:cxn modelId="{5AD135D9-4A33-4229-B6CD-0DA2C2D6FEDA}" type="presParOf" srcId="{891B8A21-3F72-400B-887B-8BF79F8A6A6B}" destId="{617A0336-4DBD-48A1-9045-2C7FBFEC7571}" srcOrd="5" destOrd="0" presId="urn:microsoft.com/office/officeart/2005/8/layout/vList2"/>
    <dgm:cxn modelId="{23687BBD-B838-4418-8ECD-E1216DB17A03}" type="presParOf" srcId="{891B8A21-3F72-400B-887B-8BF79F8A6A6B}" destId="{74D150F8-3F96-4D7A-AEE1-7DECDA7F9CDB}" srcOrd="6"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54D9B3-D54F-4663-8CED-152504AFC5BA}"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en-BE"/>
        </a:p>
      </dgm:t>
    </dgm:pt>
    <dgm:pt modelId="{B8BD2671-1314-497B-ACC7-B8FC289B2CFD}">
      <dgm:prSet/>
      <dgm:spPr/>
      <dgm:t>
        <a:bodyPr/>
        <a:lstStyle/>
        <a:p>
          <a:r>
            <a:rPr lang="en-GB" b="1" dirty="0"/>
            <a:t>Δέσμευση: </a:t>
          </a:r>
          <a:r>
            <a:rPr lang="en-GB" dirty="0"/>
            <a:t>Σημαντικό είναι να υπερβούμε την παθητική μάθηση, προκαλώντας την περιέργεια και την ενεργό συμμετοχή των μαθητών με περιεχόμενο που αιχμαλωτίζει τα ενδιαφέροντα και τη φαντασία τους.</a:t>
          </a:r>
          <a:endParaRPr lang="en-BE" dirty="0"/>
        </a:p>
      </dgm:t>
    </dgm:pt>
    <dgm:pt modelId="{97230F4E-0B0C-415E-BC9A-C8BD787D5A17}" type="parTrans" cxnId="{3EBF35E4-40B8-4325-9772-2BB7E72978E0}">
      <dgm:prSet/>
      <dgm:spPr/>
      <dgm:t>
        <a:bodyPr/>
        <a:lstStyle/>
        <a:p>
          <a:endParaRPr lang="en-BE"/>
        </a:p>
      </dgm:t>
    </dgm:pt>
    <dgm:pt modelId="{245B8F88-C01A-4608-B115-50115D58E170}" type="sibTrans" cxnId="{3EBF35E4-40B8-4325-9772-2BB7E72978E0}">
      <dgm:prSet/>
      <dgm:spPr/>
      <dgm:t>
        <a:bodyPr/>
        <a:lstStyle/>
        <a:p>
          <a:endParaRPr lang="en-BE"/>
        </a:p>
      </dgm:t>
    </dgm:pt>
    <dgm:pt modelId="{498AF6A7-FE8E-4777-B213-EE96E4C1E1D3}">
      <dgm:prSet/>
      <dgm:spPr/>
      <dgm:t>
        <a:bodyPr/>
        <a:lstStyle/>
        <a:p>
          <a:r>
            <a:rPr lang="en-GB" b="1" dirty="0"/>
            <a:t>Εκπαίδευση: </a:t>
          </a:r>
          <a:r>
            <a:rPr lang="en-GB" dirty="0"/>
            <a:t>Πέρα από την εμπλοκή, το περιεχόμενο πρέπει να εκπαιδεύει βαθιά, ενισχύοντας την εκμάθηση, την κατανόηση και την εφαρμογή πολύπλοκων εννοιών από τους μαθητές σε μια ανεστραμμένη τάξη.</a:t>
          </a:r>
          <a:endParaRPr lang="en-BE" dirty="0"/>
        </a:p>
      </dgm:t>
    </dgm:pt>
    <dgm:pt modelId="{E0337D10-B5F9-499A-ACEF-7075C18F71C9}" type="parTrans" cxnId="{9AA3C86F-385D-4B39-9AA9-137C6A28C03B}">
      <dgm:prSet/>
      <dgm:spPr/>
      <dgm:t>
        <a:bodyPr/>
        <a:lstStyle/>
        <a:p>
          <a:endParaRPr lang="en-BE"/>
        </a:p>
      </dgm:t>
    </dgm:pt>
    <dgm:pt modelId="{AFE4918B-5930-442E-BDAD-AF49E4BCBD1A}" type="sibTrans" cxnId="{9AA3C86F-385D-4B39-9AA9-137C6A28C03B}">
      <dgm:prSet/>
      <dgm:spPr/>
      <dgm:t>
        <a:bodyPr/>
        <a:lstStyle/>
        <a:p>
          <a:endParaRPr lang="en-BE"/>
        </a:p>
      </dgm:t>
    </dgm:pt>
    <dgm:pt modelId="{8F7A3A17-240A-4C1E-BF05-47E1FA3FA90F}">
      <dgm:prSet/>
      <dgm:spPr/>
      <dgm:t>
        <a:bodyPr/>
        <a:lstStyle/>
        <a:p>
          <a:r>
            <a:rPr lang="en-GB" b="1" dirty="0"/>
            <a:t>Διαφορετικότητα: </a:t>
          </a:r>
          <a:r>
            <a:rPr lang="en-GB" dirty="0"/>
            <a:t>Είναι σημαντικό να δημιουργούμε περιεχόμενο με ευελιξία και συμμετοχικότητα στον πυρήνα του, εξασφαλίζοντας προσβασιμότητα και συνάφεια για κάθε μαθητή.</a:t>
          </a:r>
          <a:endParaRPr lang="en-BE" dirty="0"/>
        </a:p>
      </dgm:t>
    </dgm:pt>
    <dgm:pt modelId="{19B0D9E5-BC8F-4DA4-8B0B-33A77CB98556}" type="parTrans" cxnId="{9B36A2F6-6AF8-45CA-BDD9-1A0A6A840F24}">
      <dgm:prSet/>
      <dgm:spPr/>
      <dgm:t>
        <a:bodyPr/>
        <a:lstStyle/>
        <a:p>
          <a:endParaRPr lang="en-BE"/>
        </a:p>
      </dgm:t>
    </dgm:pt>
    <dgm:pt modelId="{AC15C40F-7952-448B-B262-967860BB8A60}" type="sibTrans" cxnId="{9B36A2F6-6AF8-45CA-BDD9-1A0A6A840F24}">
      <dgm:prSet/>
      <dgm:spPr/>
      <dgm:t>
        <a:bodyPr/>
        <a:lstStyle/>
        <a:p>
          <a:endParaRPr lang="en-BE"/>
        </a:p>
      </dgm:t>
    </dgm:pt>
    <dgm:pt modelId="{AF68EBBE-AC40-4018-94EB-D00ABC47995B}" type="pres">
      <dgm:prSet presAssocID="{E354D9B3-D54F-4663-8CED-152504AFC5BA}" presName="linear" presStyleCnt="0">
        <dgm:presLayoutVars>
          <dgm:animLvl val="lvl"/>
          <dgm:resizeHandles val="exact"/>
        </dgm:presLayoutVars>
      </dgm:prSet>
      <dgm:spPr/>
    </dgm:pt>
    <dgm:pt modelId="{97BE5BCD-7E3B-46E4-8E5D-5FE60DB4C5B8}" type="pres">
      <dgm:prSet presAssocID="{B8BD2671-1314-497B-ACC7-B8FC289B2CFD}" presName="parentText" presStyleLbl="node1" presStyleIdx="0" presStyleCnt="3">
        <dgm:presLayoutVars>
          <dgm:chMax val="0"/>
          <dgm:bulletEnabled val="1"/>
        </dgm:presLayoutVars>
      </dgm:prSet>
      <dgm:spPr/>
    </dgm:pt>
    <dgm:pt modelId="{82F3EE92-7AE6-4667-9628-489E70B880A8}" type="pres">
      <dgm:prSet presAssocID="{245B8F88-C01A-4608-B115-50115D58E170}" presName="spacer" presStyleCnt="0"/>
      <dgm:spPr/>
    </dgm:pt>
    <dgm:pt modelId="{4A49D792-957A-4391-92BB-AEEC498B0D9B}" type="pres">
      <dgm:prSet presAssocID="{498AF6A7-FE8E-4777-B213-EE96E4C1E1D3}" presName="parentText" presStyleLbl="node1" presStyleIdx="1" presStyleCnt="3">
        <dgm:presLayoutVars>
          <dgm:chMax val="0"/>
          <dgm:bulletEnabled val="1"/>
        </dgm:presLayoutVars>
      </dgm:prSet>
      <dgm:spPr/>
    </dgm:pt>
    <dgm:pt modelId="{1F6571AF-2FE4-494B-B294-86C92C9D5CD3}" type="pres">
      <dgm:prSet presAssocID="{AFE4918B-5930-442E-BDAD-AF49E4BCBD1A}" presName="spacer" presStyleCnt="0"/>
      <dgm:spPr/>
    </dgm:pt>
    <dgm:pt modelId="{E149E02C-1140-4DD1-BBD1-43F58CAAAE43}" type="pres">
      <dgm:prSet presAssocID="{8F7A3A17-240A-4C1E-BF05-47E1FA3FA90F}" presName="parentText" presStyleLbl="node1" presStyleIdx="2" presStyleCnt="3">
        <dgm:presLayoutVars>
          <dgm:chMax val="0"/>
          <dgm:bulletEnabled val="1"/>
        </dgm:presLayoutVars>
      </dgm:prSet>
      <dgm:spPr/>
    </dgm:pt>
  </dgm:ptLst>
  <dgm:cxnLst>
    <dgm:cxn modelId="{6DFC0369-51E2-410C-9BEE-D8B959DD8F43}" type="presOf" srcId="{498AF6A7-FE8E-4777-B213-EE96E4C1E1D3}" destId="{4A49D792-957A-4391-92BB-AEEC498B0D9B}" srcOrd="0" destOrd="0" presId="urn:microsoft.com/office/officeart/2005/8/layout/vList2"/>
    <dgm:cxn modelId="{74BA104B-22D6-4206-B445-8F01BA2D4D6D}" type="presOf" srcId="{E354D9B3-D54F-4663-8CED-152504AFC5BA}" destId="{AF68EBBE-AC40-4018-94EB-D00ABC47995B}" srcOrd="0" destOrd="0" presId="urn:microsoft.com/office/officeart/2005/8/layout/vList2"/>
    <dgm:cxn modelId="{AD9B176F-02FC-4B1B-8A65-B55FA7541A6A}" type="presOf" srcId="{8F7A3A17-240A-4C1E-BF05-47E1FA3FA90F}" destId="{E149E02C-1140-4DD1-BBD1-43F58CAAAE43}" srcOrd="0" destOrd="0" presId="urn:microsoft.com/office/officeart/2005/8/layout/vList2"/>
    <dgm:cxn modelId="{9AA3C86F-385D-4B39-9AA9-137C6A28C03B}" srcId="{E354D9B3-D54F-4663-8CED-152504AFC5BA}" destId="{498AF6A7-FE8E-4777-B213-EE96E4C1E1D3}" srcOrd="1" destOrd="0" parTransId="{E0337D10-B5F9-499A-ACEF-7075C18F71C9}" sibTransId="{AFE4918B-5930-442E-BDAD-AF49E4BCBD1A}"/>
    <dgm:cxn modelId="{E9122FB3-B44D-4AFE-80E8-5EFE79109E0A}" type="presOf" srcId="{B8BD2671-1314-497B-ACC7-B8FC289B2CFD}" destId="{97BE5BCD-7E3B-46E4-8E5D-5FE60DB4C5B8}" srcOrd="0" destOrd="0" presId="urn:microsoft.com/office/officeart/2005/8/layout/vList2"/>
    <dgm:cxn modelId="{3EBF35E4-40B8-4325-9772-2BB7E72978E0}" srcId="{E354D9B3-D54F-4663-8CED-152504AFC5BA}" destId="{B8BD2671-1314-497B-ACC7-B8FC289B2CFD}" srcOrd="0" destOrd="0" parTransId="{97230F4E-0B0C-415E-BC9A-C8BD787D5A17}" sibTransId="{245B8F88-C01A-4608-B115-50115D58E170}"/>
    <dgm:cxn modelId="{9B36A2F6-6AF8-45CA-BDD9-1A0A6A840F24}" srcId="{E354D9B3-D54F-4663-8CED-152504AFC5BA}" destId="{8F7A3A17-240A-4C1E-BF05-47E1FA3FA90F}" srcOrd="2" destOrd="0" parTransId="{19B0D9E5-BC8F-4DA4-8B0B-33A77CB98556}" sibTransId="{AC15C40F-7952-448B-B262-967860BB8A60}"/>
    <dgm:cxn modelId="{2CE1828D-A4B1-42D9-9068-4F49CC2557F3}" type="presParOf" srcId="{AF68EBBE-AC40-4018-94EB-D00ABC47995B}" destId="{97BE5BCD-7E3B-46E4-8E5D-5FE60DB4C5B8}" srcOrd="0" destOrd="0" presId="urn:microsoft.com/office/officeart/2005/8/layout/vList2"/>
    <dgm:cxn modelId="{0E41DF6B-7953-47C8-A361-47C77BF4A9F9}" type="presParOf" srcId="{AF68EBBE-AC40-4018-94EB-D00ABC47995B}" destId="{82F3EE92-7AE6-4667-9628-489E70B880A8}" srcOrd="1" destOrd="0" presId="urn:microsoft.com/office/officeart/2005/8/layout/vList2"/>
    <dgm:cxn modelId="{F3916332-EB7F-4914-9216-E158F336C495}" type="presParOf" srcId="{AF68EBBE-AC40-4018-94EB-D00ABC47995B}" destId="{4A49D792-957A-4391-92BB-AEEC498B0D9B}" srcOrd="2" destOrd="0" presId="urn:microsoft.com/office/officeart/2005/8/layout/vList2"/>
    <dgm:cxn modelId="{0FA5801C-AE89-44D3-B4E3-2BC441E28A35}" type="presParOf" srcId="{AF68EBBE-AC40-4018-94EB-D00ABC47995B}" destId="{1F6571AF-2FE4-494B-B294-86C92C9D5CD3}" srcOrd="3" destOrd="0" presId="urn:microsoft.com/office/officeart/2005/8/layout/vList2"/>
    <dgm:cxn modelId="{B8479A83-81D2-4FFC-AAAF-8E79C297FB8D}" type="presParOf" srcId="{AF68EBBE-AC40-4018-94EB-D00ABC47995B}" destId="{E149E02C-1140-4DD1-BBD1-43F58CAAAE4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F1C85B-F52E-4137-9AEE-D2D2E1F5E04E}" type="doc">
      <dgm:prSet loTypeId="urn:microsoft.com/office/officeart/2005/8/layout/hList1" loCatId="list" qsTypeId="urn:microsoft.com/office/officeart/2005/8/quickstyle/3d1" qsCatId="3D" csTypeId="urn:microsoft.com/office/officeart/2005/8/colors/accent6_2" csCatId="accent6"/>
      <dgm:spPr/>
      <dgm:t>
        <a:bodyPr/>
        <a:lstStyle/>
        <a:p>
          <a:endParaRPr lang="en-BE"/>
        </a:p>
      </dgm:t>
    </dgm:pt>
    <dgm:pt modelId="{475A0C23-C981-47C8-AF62-B3E7D772E25A}">
      <dgm:prSet/>
      <dgm:spPr/>
      <dgm:t>
        <a:bodyPr/>
        <a:lstStyle/>
        <a:p>
          <a:r>
            <a:rPr lang="en-GB" b="1"/>
            <a:t>Κοινοί στόχοι και όραμα:</a:t>
          </a:r>
          <a:endParaRPr lang="en-BE"/>
        </a:p>
      </dgm:t>
    </dgm:pt>
    <dgm:pt modelId="{00EA5F80-F7BB-437F-B83F-414DD32777AA}" type="parTrans" cxnId="{76692308-00D4-4215-9E51-7483050DD3C9}">
      <dgm:prSet/>
      <dgm:spPr/>
      <dgm:t>
        <a:bodyPr/>
        <a:lstStyle/>
        <a:p>
          <a:endParaRPr lang="en-BE"/>
        </a:p>
      </dgm:t>
    </dgm:pt>
    <dgm:pt modelId="{958C9FA5-185E-44CE-B3D2-56C7724194DE}" type="sibTrans" cxnId="{76692308-00D4-4215-9E51-7483050DD3C9}">
      <dgm:prSet/>
      <dgm:spPr/>
      <dgm:t>
        <a:bodyPr/>
        <a:lstStyle/>
        <a:p>
          <a:endParaRPr lang="en-BE"/>
        </a:p>
      </dgm:t>
    </dgm:pt>
    <dgm:pt modelId="{0F60DB6C-FB48-4C4B-91C4-895013D00544}">
      <dgm:prSet/>
      <dgm:spPr/>
      <dgm:t>
        <a:bodyPr/>
        <a:lstStyle/>
        <a:p>
          <a:r>
            <a:rPr lang="en-GB" b="1"/>
            <a:t>Ενότητα στο σκοπό: </a:t>
          </a:r>
          <a:r>
            <a:rPr lang="en-GB"/>
            <a:t>Ο καθορισμός κοινών στόχων από την αρχή ευθυγραμμίζει τις προσπάθειες της ομάδας και θέτει μια σαφή κατεύθυνση για το συνεργατικό έργο. Ένα κοινό όραμα για το τι στοχεύει να επιτύχει το περιεχόμενο διασφαλίζει ότι κάθε συνεισφορά μας φέρνει πιο κοντά στους εκπαιδευτικούς μας στόχους.</a:t>
          </a:r>
          <a:endParaRPr lang="en-BE"/>
        </a:p>
      </dgm:t>
    </dgm:pt>
    <dgm:pt modelId="{3DBB5368-C482-4445-A672-D0DC7C8CE253}" type="parTrans" cxnId="{5C6F0E5A-DC91-4590-A74B-9181ACF75E63}">
      <dgm:prSet/>
      <dgm:spPr/>
      <dgm:t>
        <a:bodyPr/>
        <a:lstStyle/>
        <a:p>
          <a:endParaRPr lang="en-BE"/>
        </a:p>
      </dgm:t>
    </dgm:pt>
    <dgm:pt modelId="{11F2A9E6-5383-4207-9D0E-956B5C6540FE}" type="sibTrans" cxnId="{5C6F0E5A-DC91-4590-A74B-9181ACF75E63}">
      <dgm:prSet/>
      <dgm:spPr/>
      <dgm:t>
        <a:bodyPr/>
        <a:lstStyle/>
        <a:p>
          <a:endParaRPr lang="en-BE"/>
        </a:p>
      </dgm:t>
    </dgm:pt>
    <dgm:pt modelId="{DF0C4512-30E8-4C18-A2A2-5EE4D86CD589}">
      <dgm:prSet/>
      <dgm:spPr/>
      <dgm:t>
        <a:bodyPr/>
        <a:lstStyle/>
        <a:p>
          <a:r>
            <a:rPr lang="en-GB" b="1"/>
            <a:t>Δέσμευση για επιτυχία: </a:t>
          </a:r>
          <a:r>
            <a:rPr lang="en-GB"/>
            <a:t>Η συλλογική δέσμευση για την επιτυχία του έργου ενισχύει την αίσθηση ευθύνης και λογοδοσίας μεταξύ όλων των μελών της ομάδας, οδηγώντας το έργο με ορμή και σκοπό.</a:t>
          </a:r>
          <a:endParaRPr lang="en-BE"/>
        </a:p>
      </dgm:t>
    </dgm:pt>
    <dgm:pt modelId="{BD0A40B8-09A0-45EB-BEE7-438BAD5F1E66}" type="parTrans" cxnId="{F65B68DB-016D-4DE6-A275-5986BDEAD3DD}">
      <dgm:prSet/>
      <dgm:spPr/>
      <dgm:t>
        <a:bodyPr/>
        <a:lstStyle/>
        <a:p>
          <a:endParaRPr lang="en-BE"/>
        </a:p>
      </dgm:t>
    </dgm:pt>
    <dgm:pt modelId="{96D33336-589A-41CB-9C87-8617732AE417}" type="sibTrans" cxnId="{F65B68DB-016D-4DE6-A275-5986BDEAD3DD}">
      <dgm:prSet/>
      <dgm:spPr/>
      <dgm:t>
        <a:bodyPr/>
        <a:lstStyle/>
        <a:p>
          <a:endParaRPr lang="en-BE"/>
        </a:p>
      </dgm:t>
    </dgm:pt>
    <dgm:pt modelId="{B56AFD32-5F23-49B6-8922-EDB2A2C5223E}">
      <dgm:prSet/>
      <dgm:spPr/>
      <dgm:t>
        <a:bodyPr/>
        <a:lstStyle/>
        <a:p>
          <a:r>
            <a:rPr lang="en-GB" b="1"/>
            <a:t>Ποικιλομορφία προοπτικών:</a:t>
          </a:r>
          <a:endParaRPr lang="en-BE"/>
        </a:p>
      </dgm:t>
    </dgm:pt>
    <dgm:pt modelId="{08881F00-FE32-4FC4-A676-5FB72C1E2D89}" type="parTrans" cxnId="{E67BD38A-CABA-4746-A7F4-F37951254F65}">
      <dgm:prSet/>
      <dgm:spPr/>
      <dgm:t>
        <a:bodyPr/>
        <a:lstStyle/>
        <a:p>
          <a:endParaRPr lang="en-BE"/>
        </a:p>
      </dgm:t>
    </dgm:pt>
    <dgm:pt modelId="{EA7BD013-D210-4573-9610-74889FF85752}" type="sibTrans" cxnId="{E67BD38A-CABA-4746-A7F4-F37951254F65}">
      <dgm:prSet/>
      <dgm:spPr/>
      <dgm:t>
        <a:bodyPr/>
        <a:lstStyle/>
        <a:p>
          <a:endParaRPr lang="en-BE"/>
        </a:p>
      </dgm:t>
    </dgm:pt>
    <dgm:pt modelId="{F14D9322-9043-4BAE-9208-14D5BB79E4A0}">
      <dgm:prSet/>
      <dgm:spPr/>
      <dgm:t>
        <a:bodyPr/>
        <a:lstStyle/>
        <a:p>
          <a:r>
            <a:rPr lang="en-GB" b="1"/>
            <a:t>Δύναμη στη διαφορετικότητα: </a:t>
          </a:r>
          <a:r>
            <a:rPr lang="en-GB"/>
            <a:t>Η υιοθέτηση διαφορετικών προοπτικών και εμπειριών εμπλουτίζει τη διαδικασία δημιουργίας περιεχομένου, φέρνοντας έναν πλούτο ιδεών, προσεγγίσεων και διορατικότητας. Αυτή η ποικιλομορφία οδηγεί σε πιο ολοκληρωμένο και πολύπλευρο εκπαιδευτικό περιεχόμενο που μπορεί να ανταποκριθεί σε ένα ευρύτερο φάσμα εκπαιδευομένων.</a:t>
          </a:r>
          <a:endParaRPr lang="en-BE"/>
        </a:p>
      </dgm:t>
    </dgm:pt>
    <dgm:pt modelId="{3B1AE97F-F85A-4009-B219-58DC45546E17}" type="parTrans" cxnId="{683C2515-7CF9-4F80-B0F1-5609CEB55B03}">
      <dgm:prSet/>
      <dgm:spPr/>
      <dgm:t>
        <a:bodyPr/>
        <a:lstStyle/>
        <a:p>
          <a:endParaRPr lang="en-BE"/>
        </a:p>
      </dgm:t>
    </dgm:pt>
    <dgm:pt modelId="{5734C5B2-67FC-46C3-BF70-180D9DD95B4C}" type="sibTrans" cxnId="{683C2515-7CF9-4F80-B0F1-5609CEB55B03}">
      <dgm:prSet/>
      <dgm:spPr/>
      <dgm:t>
        <a:bodyPr/>
        <a:lstStyle/>
        <a:p>
          <a:endParaRPr lang="en-BE"/>
        </a:p>
      </dgm:t>
    </dgm:pt>
    <dgm:pt modelId="{0D80BACB-004F-4EB7-B6C2-AE1DEB7BF834}">
      <dgm:prSet/>
      <dgm:spPr/>
      <dgm:t>
        <a:bodyPr/>
        <a:lstStyle/>
        <a:p>
          <a:r>
            <a:rPr lang="en-GB" b="1"/>
            <a:t>Συνεργασία χωρίς αποκλεισμούς: </a:t>
          </a:r>
          <a:r>
            <a:rPr lang="en-GB"/>
            <a:t>Η δημιουργία ενός περιβάλλοντος όπου κάθε φωνή ακούγεται και εκτιμάται ενθαρρύνει τη συμμετοχή και την καινοτομία, διασφαλίζοντας ότι το περιεχόμενο επωφελείται από όλο το φάσμα της συλλογικής σοφίας της ομάδας.</a:t>
          </a:r>
          <a:endParaRPr lang="en-BE"/>
        </a:p>
      </dgm:t>
    </dgm:pt>
    <dgm:pt modelId="{AF40B8D0-BFC9-4332-B53E-AB84299E0780}" type="parTrans" cxnId="{1A763A85-45D0-4699-BA40-7BA70424D80A}">
      <dgm:prSet/>
      <dgm:spPr/>
      <dgm:t>
        <a:bodyPr/>
        <a:lstStyle/>
        <a:p>
          <a:endParaRPr lang="en-BE"/>
        </a:p>
      </dgm:t>
    </dgm:pt>
    <dgm:pt modelId="{82FAFFF6-DA58-4A02-8754-C42D22B4AF88}" type="sibTrans" cxnId="{1A763A85-45D0-4699-BA40-7BA70424D80A}">
      <dgm:prSet/>
      <dgm:spPr/>
      <dgm:t>
        <a:bodyPr/>
        <a:lstStyle/>
        <a:p>
          <a:endParaRPr lang="en-BE"/>
        </a:p>
      </dgm:t>
    </dgm:pt>
    <dgm:pt modelId="{24BBB15C-3673-477E-834B-65326BB2FEEA}">
      <dgm:prSet/>
      <dgm:spPr/>
      <dgm:t>
        <a:bodyPr/>
        <a:lstStyle/>
        <a:p>
          <a:r>
            <a:rPr lang="en-GB" b="1"/>
            <a:t>Σαφής επικοινωνία:</a:t>
          </a:r>
          <a:endParaRPr lang="en-BE"/>
        </a:p>
      </dgm:t>
    </dgm:pt>
    <dgm:pt modelId="{30881540-EC51-4730-AE58-D70E7229E36E}" type="parTrans" cxnId="{8435E076-DDB9-42F2-9BE3-480A8128F9E1}">
      <dgm:prSet/>
      <dgm:spPr/>
      <dgm:t>
        <a:bodyPr/>
        <a:lstStyle/>
        <a:p>
          <a:endParaRPr lang="en-BE"/>
        </a:p>
      </dgm:t>
    </dgm:pt>
    <dgm:pt modelId="{F9ED4DDA-BD0B-4F9F-B218-28837715D2F9}" type="sibTrans" cxnId="{8435E076-DDB9-42F2-9BE3-480A8128F9E1}">
      <dgm:prSet/>
      <dgm:spPr/>
      <dgm:t>
        <a:bodyPr/>
        <a:lstStyle/>
        <a:p>
          <a:endParaRPr lang="en-BE"/>
        </a:p>
      </dgm:t>
    </dgm:pt>
    <dgm:pt modelId="{62FD660C-92F6-45A5-AFCB-F29F204C9E1F}">
      <dgm:prSet/>
      <dgm:spPr/>
      <dgm:t>
        <a:bodyPr/>
        <a:lstStyle/>
        <a:p>
          <a:r>
            <a:rPr lang="en-GB" b="1"/>
            <a:t>Ανοιχτά κανάλια: </a:t>
          </a:r>
          <a:r>
            <a:rPr lang="en-GB"/>
            <a:t>Η διατήρηση ανοικτών και διαφανών διαύλων επικοινωνίας είναι ζωτικής σημασίας για την αποτελεσματική συνεργασία. Οι τακτικοί έλεγχοι, οι ενημερώσεις και οι ανοιχτές συζητήσεις βοηθούν την ομάδα να παραμένει ευθυγραμμισμένη και να ανταποκρίνεται στις προκλήσεις και τις ευκαιρίες.</a:t>
          </a:r>
          <a:endParaRPr lang="en-BE"/>
        </a:p>
      </dgm:t>
    </dgm:pt>
    <dgm:pt modelId="{F0A34223-BA70-49A1-AB02-743740CF4B24}" type="parTrans" cxnId="{EE3D8EAF-ED81-4CC6-ACD9-50AF93477B24}">
      <dgm:prSet/>
      <dgm:spPr/>
      <dgm:t>
        <a:bodyPr/>
        <a:lstStyle/>
        <a:p>
          <a:endParaRPr lang="en-BE"/>
        </a:p>
      </dgm:t>
    </dgm:pt>
    <dgm:pt modelId="{5E108EE9-D77C-422A-96B4-D63318E457D2}" type="sibTrans" cxnId="{EE3D8EAF-ED81-4CC6-ACD9-50AF93477B24}">
      <dgm:prSet/>
      <dgm:spPr/>
      <dgm:t>
        <a:bodyPr/>
        <a:lstStyle/>
        <a:p>
          <a:endParaRPr lang="en-BE"/>
        </a:p>
      </dgm:t>
    </dgm:pt>
    <dgm:pt modelId="{8C359C2B-6DB6-4E4F-944E-E8483E374643}">
      <dgm:prSet/>
      <dgm:spPr/>
      <dgm:t>
        <a:bodyPr/>
        <a:lstStyle/>
        <a:p>
          <a:r>
            <a:rPr lang="en-GB" b="1"/>
            <a:t>Εποικοδομητική ανατροφοδότηση: </a:t>
          </a:r>
          <a:r>
            <a:rPr lang="en-GB"/>
            <a:t>Η καλλιέργεια μιας κουλτούρας εποικοδομητικής ανατροφοδότησης επιτρέπει στην ομάδα να βελτιώσει τις ιδέες, να αντιμετωπίσει τα ζητήματα και να βελτιώσει την ποιότητα του περιεχομένου. Η ανατροφοδότηση πρέπει να δίνεται και να λαμβάνεται ως εργαλείο ανάπτυξης και βελτίωσης, όχι ως κριτική.</a:t>
          </a:r>
          <a:endParaRPr lang="en-BE"/>
        </a:p>
      </dgm:t>
    </dgm:pt>
    <dgm:pt modelId="{B078D0B8-9B2C-43A0-A9FF-1207EF915091}" type="parTrans" cxnId="{E195C94D-F1B6-494B-808D-4D9A3E071395}">
      <dgm:prSet/>
      <dgm:spPr/>
      <dgm:t>
        <a:bodyPr/>
        <a:lstStyle/>
        <a:p>
          <a:endParaRPr lang="en-BE"/>
        </a:p>
      </dgm:t>
    </dgm:pt>
    <dgm:pt modelId="{95F9D2B9-4329-41ED-9205-1CC536C1484F}" type="sibTrans" cxnId="{E195C94D-F1B6-494B-808D-4D9A3E071395}">
      <dgm:prSet/>
      <dgm:spPr/>
      <dgm:t>
        <a:bodyPr/>
        <a:lstStyle/>
        <a:p>
          <a:endParaRPr lang="en-BE"/>
        </a:p>
      </dgm:t>
    </dgm:pt>
    <dgm:pt modelId="{8C3198A0-8D1A-45BB-9B77-A4EC7C83D5B9}">
      <dgm:prSet/>
      <dgm:spPr/>
      <dgm:t>
        <a:bodyPr/>
        <a:lstStyle/>
        <a:p>
          <a:r>
            <a:rPr lang="en-GB" b="1"/>
            <a:t>Προσαρμοστικότητα και ευελιξία:</a:t>
          </a:r>
          <a:endParaRPr lang="en-BE"/>
        </a:p>
      </dgm:t>
    </dgm:pt>
    <dgm:pt modelId="{CCF5E913-F6A4-4A3D-833E-DB9BD6E3D521}" type="parTrans" cxnId="{14BD5DB7-CBA8-428A-AF6C-D22707A24E6E}">
      <dgm:prSet/>
      <dgm:spPr/>
      <dgm:t>
        <a:bodyPr/>
        <a:lstStyle/>
        <a:p>
          <a:endParaRPr lang="en-BE"/>
        </a:p>
      </dgm:t>
    </dgm:pt>
    <dgm:pt modelId="{EB3D7BF3-638D-494C-B2BB-06E6970C0DA9}" type="sibTrans" cxnId="{14BD5DB7-CBA8-428A-AF6C-D22707A24E6E}">
      <dgm:prSet/>
      <dgm:spPr/>
      <dgm:t>
        <a:bodyPr/>
        <a:lstStyle/>
        <a:p>
          <a:endParaRPr lang="en-BE"/>
        </a:p>
      </dgm:t>
    </dgm:pt>
    <dgm:pt modelId="{4C16D76B-1E3D-4F6D-B208-1E2770692188}">
      <dgm:prSet/>
      <dgm:spPr/>
      <dgm:t>
        <a:bodyPr/>
        <a:lstStyle/>
        <a:p>
          <a:r>
            <a:rPr lang="en-GB" b="1"/>
            <a:t>Ανταποκρίνεται στην αλλαγή: </a:t>
          </a:r>
          <a:r>
            <a:rPr lang="en-GB"/>
            <a:t>Η ικανότητα προσαρμογής σε νέες πληροφορίες, ανατροφοδότηση και εξελισσόμενες ανάγκες του έργου είναι απαραίτητη. Η ευελιξία στην προσέγγιση και η προθυμία για αλλαγή στρατηγικών όταν είναι απαραίτητο μπορεί να οδηγήσει σε καλύτερα αποτελέσματα και πιο καινοτόμες λύσεις.</a:t>
          </a:r>
          <a:endParaRPr lang="en-BE"/>
        </a:p>
      </dgm:t>
    </dgm:pt>
    <dgm:pt modelId="{A57568E8-5A1B-4414-AF1B-CA54ABCC67EB}" type="parTrans" cxnId="{C0BE8EBD-8AA2-49C7-9ECB-8DD424C10CA1}">
      <dgm:prSet/>
      <dgm:spPr/>
      <dgm:t>
        <a:bodyPr/>
        <a:lstStyle/>
        <a:p>
          <a:endParaRPr lang="en-BE"/>
        </a:p>
      </dgm:t>
    </dgm:pt>
    <dgm:pt modelId="{1E622E80-3E56-43EB-A391-E7C0EA6DC3C9}" type="sibTrans" cxnId="{C0BE8EBD-8AA2-49C7-9ECB-8DD424C10CA1}">
      <dgm:prSet/>
      <dgm:spPr/>
      <dgm:t>
        <a:bodyPr/>
        <a:lstStyle/>
        <a:p>
          <a:endParaRPr lang="en-BE"/>
        </a:p>
      </dgm:t>
    </dgm:pt>
    <dgm:pt modelId="{EC2668B0-0996-46DA-8CCB-FC5A75C151BF}">
      <dgm:prSet/>
      <dgm:spPr/>
      <dgm:t>
        <a:bodyPr/>
        <a:lstStyle/>
        <a:p>
          <a:r>
            <a:rPr lang="en-GB" b="1"/>
            <a:t>Επαναληπτική διαδικασία: </a:t>
          </a:r>
          <a:r>
            <a:rPr lang="en-GB"/>
            <a:t>Η αναγνώριση ότι η ανάπτυξη περιεχομένου είναι μια επαναληπτική διαδικασία ενθαρρύνει τη συνεχή βελτίωση. Κάθε επανάληψη είναι μια ευκαιρία να βελτιωθεί και να βελτιωθεί το περιεχόμενο, πλησιάζοντας περισσότερο στην επίτευξη των εκπαιδευτικών στόχων</a:t>
          </a:r>
          <a:r>
            <a:rPr lang="en-GB" b="1"/>
            <a:t>.</a:t>
          </a:r>
          <a:endParaRPr lang="en-BE"/>
        </a:p>
      </dgm:t>
    </dgm:pt>
    <dgm:pt modelId="{8C6DDF21-6F42-4582-A6D1-F3A57E9157BB}" type="parTrans" cxnId="{E3D7C24E-3990-488B-84A4-69C7FA07992E}">
      <dgm:prSet/>
      <dgm:spPr/>
      <dgm:t>
        <a:bodyPr/>
        <a:lstStyle/>
        <a:p>
          <a:endParaRPr lang="en-BE"/>
        </a:p>
      </dgm:t>
    </dgm:pt>
    <dgm:pt modelId="{71E73102-6D48-48D7-9B80-FB56A5FE2819}" type="sibTrans" cxnId="{E3D7C24E-3990-488B-84A4-69C7FA07992E}">
      <dgm:prSet/>
      <dgm:spPr/>
      <dgm:t>
        <a:bodyPr/>
        <a:lstStyle/>
        <a:p>
          <a:endParaRPr lang="en-BE"/>
        </a:p>
      </dgm:t>
    </dgm:pt>
    <dgm:pt modelId="{0B486478-98A7-409D-8ECD-82271850554E}">
      <dgm:prSet/>
      <dgm:spPr/>
      <dgm:t>
        <a:bodyPr/>
        <a:lstStyle/>
        <a:p>
          <a:r>
            <a:rPr lang="en-GB" b="1"/>
            <a:t>Εργαλεία και πρακτικές συνεργασίας:</a:t>
          </a:r>
          <a:endParaRPr lang="en-BE"/>
        </a:p>
      </dgm:t>
    </dgm:pt>
    <dgm:pt modelId="{3ECC3EA5-5386-48D6-9760-09C6BC7B81E7}" type="parTrans" cxnId="{B68BD219-4161-4746-AA50-A82D91F2A350}">
      <dgm:prSet/>
      <dgm:spPr/>
      <dgm:t>
        <a:bodyPr/>
        <a:lstStyle/>
        <a:p>
          <a:endParaRPr lang="en-BE"/>
        </a:p>
      </dgm:t>
    </dgm:pt>
    <dgm:pt modelId="{7FC742D5-E956-4346-98D5-96C90849D8EE}" type="sibTrans" cxnId="{B68BD219-4161-4746-AA50-A82D91F2A350}">
      <dgm:prSet/>
      <dgm:spPr/>
      <dgm:t>
        <a:bodyPr/>
        <a:lstStyle/>
        <a:p>
          <a:endParaRPr lang="en-BE"/>
        </a:p>
      </dgm:t>
    </dgm:pt>
    <dgm:pt modelId="{309CD4E5-86FD-4B02-A727-C3883B6D0806}">
      <dgm:prSet/>
      <dgm:spPr/>
      <dgm:t>
        <a:bodyPr/>
        <a:lstStyle/>
        <a:p>
          <a:r>
            <a:rPr lang="en-GB" b="1"/>
            <a:t>Αξιοποίηση της τεχνολογίας</a:t>
          </a:r>
          <a:r>
            <a:rPr lang="en-GB"/>
            <a:t>: Η χρήση εργαλείων και πλατφορμών συνεργασίας διευκολύνει την απρόσκοπτη επικοινωνία, την ανάπτυξη περιεχομένου και τη διαχείριση έργων, επιτρέποντας στην ομάδα να εργάζεται αποτελεσματικά και συνεκτικά.</a:t>
          </a:r>
          <a:endParaRPr lang="en-BE"/>
        </a:p>
      </dgm:t>
    </dgm:pt>
    <dgm:pt modelId="{2E3198C2-4C52-4329-A665-8681EE462C5F}" type="parTrans" cxnId="{F824FFDB-5EB2-41C6-9C1D-39E2AE4C49CF}">
      <dgm:prSet/>
      <dgm:spPr/>
      <dgm:t>
        <a:bodyPr/>
        <a:lstStyle/>
        <a:p>
          <a:endParaRPr lang="en-BE"/>
        </a:p>
      </dgm:t>
    </dgm:pt>
    <dgm:pt modelId="{68F65B3F-FF63-480F-A6BC-0822D3BA9B1B}" type="sibTrans" cxnId="{F824FFDB-5EB2-41C6-9C1D-39E2AE4C49CF}">
      <dgm:prSet/>
      <dgm:spPr/>
      <dgm:t>
        <a:bodyPr/>
        <a:lstStyle/>
        <a:p>
          <a:endParaRPr lang="en-BE"/>
        </a:p>
      </dgm:t>
    </dgm:pt>
    <dgm:pt modelId="{188AF235-CE0A-45B6-90BA-A9427923B4D3}" type="pres">
      <dgm:prSet presAssocID="{25F1C85B-F52E-4137-9AEE-D2D2E1F5E04E}" presName="Name0" presStyleCnt="0">
        <dgm:presLayoutVars>
          <dgm:dir/>
          <dgm:animLvl val="lvl"/>
          <dgm:resizeHandles val="exact"/>
        </dgm:presLayoutVars>
      </dgm:prSet>
      <dgm:spPr/>
    </dgm:pt>
    <dgm:pt modelId="{9D973BD0-A98A-4E1A-8F11-3AC52CECE9E9}" type="pres">
      <dgm:prSet presAssocID="{475A0C23-C981-47C8-AF62-B3E7D772E25A}" presName="composite" presStyleCnt="0"/>
      <dgm:spPr/>
    </dgm:pt>
    <dgm:pt modelId="{194958B9-A5F3-4691-AE35-79B43BEA7BE1}" type="pres">
      <dgm:prSet presAssocID="{475A0C23-C981-47C8-AF62-B3E7D772E25A}" presName="parTx" presStyleLbl="alignNode1" presStyleIdx="0" presStyleCnt="5">
        <dgm:presLayoutVars>
          <dgm:chMax val="0"/>
          <dgm:chPref val="0"/>
          <dgm:bulletEnabled val="1"/>
        </dgm:presLayoutVars>
      </dgm:prSet>
      <dgm:spPr/>
    </dgm:pt>
    <dgm:pt modelId="{31BC8AD2-139F-4A48-9545-967ECB8CE0F4}" type="pres">
      <dgm:prSet presAssocID="{475A0C23-C981-47C8-AF62-B3E7D772E25A}" presName="desTx" presStyleLbl="alignAccFollowNode1" presStyleIdx="0" presStyleCnt="5">
        <dgm:presLayoutVars>
          <dgm:bulletEnabled val="1"/>
        </dgm:presLayoutVars>
      </dgm:prSet>
      <dgm:spPr/>
    </dgm:pt>
    <dgm:pt modelId="{415ABDB4-81CF-4D6E-8F93-CE85F1E81AC0}" type="pres">
      <dgm:prSet presAssocID="{958C9FA5-185E-44CE-B3D2-56C7724194DE}" presName="space" presStyleCnt="0"/>
      <dgm:spPr/>
    </dgm:pt>
    <dgm:pt modelId="{5843AAF1-1E79-4BA7-B675-14330FCB5D8C}" type="pres">
      <dgm:prSet presAssocID="{B56AFD32-5F23-49B6-8922-EDB2A2C5223E}" presName="composite" presStyleCnt="0"/>
      <dgm:spPr/>
    </dgm:pt>
    <dgm:pt modelId="{6A04F1C0-3557-4090-9A22-D06E52E8510B}" type="pres">
      <dgm:prSet presAssocID="{B56AFD32-5F23-49B6-8922-EDB2A2C5223E}" presName="parTx" presStyleLbl="alignNode1" presStyleIdx="1" presStyleCnt="5">
        <dgm:presLayoutVars>
          <dgm:chMax val="0"/>
          <dgm:chPref val="0"/>
          <dgm:bulletEnabled val="1"/>
        </dgm:presLayoutVars>
      </dgm:prSet>
      <dgm:spPr/>
    </dgm:pt>
    <dgm:pt modelId="{4C05BA53-110C-416D-B6FB-EEBBA9C3DE69}" type="pres">
      <dgm:prSet presAssocID="{B56AFD32-5F23-49B6-8922-EDB2A2C5223E}" presName="desTx" presStyleLbl="alignAccFollowNode1" presStyleIdx="1" presStyleCnt="5">
        <dgm:presLayoutVars>
          <dgm:bulletEnabled val="1"/>
        </dgm:presLayoutVars>
      </dgm:prSet>
      <dgm:spPr/>
    </dgm:pt>
    <dgm:pt modelId="{4D4DCF78-6265-4ABF-91B4-06A98E41E493}" type="pres">
      <dgm:prSet presAssocID="{EA7BD013-D210-4573-9610-74889FF85752}" presName="space" presStyleCnt="0"/>
      <dgm:spPr/>
    </dgm:pt>
    <dgm:pt modelId="{2392421A-2148-49A7-A8AE-375B355A8835}" type="pres">
      <dgm:prSet presAssocID="{24BBB15C-3673-477E-834B-65326BB2FEEA}" presName="composite" presStyleCnt="0"/>
      <dgm:spPr/>
    </dgm:pt>
    <dgm:pt modelId="{BB796BE1-B1D3-4F3C-842C-0855139F5518}" type="pres">
      <dgm:prSet presAssocID="{24BBB15C-3673-477E-834B-65326BB2FEEA}" presName="parTx" presStyleLbl="alignNode1" presStyleIdx="2" presStyleCnt="5">
        <dgm:presLayoutVars>
          <dgm:chMax val="0"/>
          <dgm:chPref val="0"/>
          <dgm:bulletEnabled val="1"/>
        </dgm:presLayoutVars>
      </dgm:prSet>
      <dgm:spPr/>
    </dgm:pt>
    <dgm:pt modelId="{2A1F56DC-506A-448C-AF0E-3F99035A0F5D}" type="pres">
      <dgm:prSet presAssocID="{24BBB15C-3673-477E-834B-65326BB2FEEA}" presName="desTx" presStyleLbl="alignAccFollowNode1" presStyleIdx="2" presStyleCnt="5">
        <dgm:presLayoutVars>
          <dgm:bulletEnabled val="1"/>
        </dgm:presLayoutVars>
      </dgm:prSet>
      <dgm:spPr/>
    </dgm:pt>
    <dgm:pt modelId="{52B57B2F-4EA6-4564-A247-397FDF7DD765}" type="pres">
      <dgm:prSet presAssocID="{F9ED4DDA-BD0B-4F9F-B218-28837715D2F9}" presName="space" presStyleCnt="0"/>
      <dgm:spPr/>
    </dgm:pt>
    <dgm:pt modelId="{8D47C930-AF3F-454C-9461-D8385B927996}" type="pres">
      <dgm:prSet presAssocID="{8C3198A0-8D1A-45BB-9B77-A4EC7C83D5B9}" presName="composite" presStyleCnt="0"/>
      <dgm:spPr/>
    </dgm:pt>
    <dgm:pt modelId="{F5D159C9-4647-432C-87E8-2B9908A3626A}" type="pres">
      <dgm:prSet presAssocID="{8C3198A0-8D1A-45BB-9B77-A4EC7C83D5B9}" presName="parTx" presStyleLbl="alignNode1" presStyleIdx="3" presStyleCnt="5">
        <dgm:presLayoutVars>
          <dgm:chMax val="0"/>
          <dgm:chPref val="0"/>
          <dgm:bulletEnabled val="1"/>
        </dgm:presLayoutVars>
      </dgm:prSet>
      <dgm:spPr/>
    </dgm:pt>
    <dgm:pt modelId="{CBAC439E-F9FE-4897-B3F7-C69C0E7B2DD0}" type="pres">
      <dgm:prSet presAssocID="{8C3198A0-8D1A-45BB-9B77-A4EC7C83D5B9}" presName="desTx" presStyleLbl="alignAccFollowNode1" presStyleIdx="3" presStyleCnt="5">
        <dgm:presLayoutVars>
          <dgm:bulletEnabled val="1"/>
        </dgm:presLayoutVars>
      </dgm:prSet>
      <dgm:spPr/>
    </dgm:pt>
    <dgm:pt modelId="{D84C32F8-9D8C-474D-8E0E-64B64D89DFAA}" type="pres">
      <dgm:prSet presAssocID="{EB3D7BF3-638D-494C-B2BB-06E6970C0DA9}" presName="space" presStyleCnt="0"/>
      <dgm:spPr/>
    </dgm:pt>
    <dgm:pt modelId="{0C4D9BA1-819E-4474-BE41-0FD826B5F6A7}" type="pres">
      <dgm:prSet presAssocID="{0B486478-98A7-409D-8ECD-82271850554E}" presName="composite" presStyleCnt="0"/>
      <dgm:spPr/>
    </dgm:pt>
    <dgm:pt modelId="{5B810F6D-3519-4353-9D9E-520CC3D62600}" type="pres">
      <dgm:prSet presAssocID="{0B486478-98A7-409D-8ECD-82271850554E}" presName="parTx" presStyleLbl="alignNode1" presStyleIdx="4" presStyleCnt="5">
        <dgm:presLayoutVars>
          <dgm:chMax val="0"/>
          <dgm:chPref val="0"/>
          <dgm:bulletEnabled val="1"/>
        </dgm:presLayoutVars>
      </dgm:prSet>
      <dgm:spPr/>
    </dgm:pt>
    <dgm:pt modelId="{0B85888A-91AA-4EF3-B1EF-3CAB1CE26797}" type="pres">
      <dgm:prSet presAssocID="{0B486478-98A7-409D-8ECD-82271850554E}" presName="desTx" presStyleLbl="alignAccFollowNode1" presStyleIdx="4" presStyleCnt="5">
        <dgm:presLayoutVars>
          <dgm:bulletEnabled val="1"/>
        </dgm:presLayoutVars>
      </dgm:prSet>
      <dgm:spPr/>
    </dgm:pt>
  </dgm:ptLst>
  <dgm:cxnLst>
    <dgm:cxn modelId="{841DF101-6322-49E3-8F68-37B894B2A295}" type="presOf" srcId="{B56AFD32-5F23-49B6-8922-EDB2A2C5223E}" destId="{6A04F1C0-3557-4090-9A22-D06E52E8510B}" srcOrd="0" destOrd="0" presId="urn:microsoft.com/office/officeart/2005/8/layout/hList1"/>
    <dgm:cxn modelId="{5CC97A03-FFE5-4C1F-A5B8-645E148D430A}" type="presOf" srcId="{24BBB15C-3673-477E-834B-65326BB2FEEA}" destId="{BB796BE1-B1D3-4F3C-842C-0855139F5518}" srcOrd="0" destOrd="0" presId="urn:microsoft.com/office/officeart/2005/8/layout/hList1"/>
    <dgm:cxn modelId="{76692308-00D4-4215-9E51-7483050DD3C9}" srcId="{25F1C85B-F52E-4137-9AEE-D2D2E1F5E04E}" destId="{475A0C23-C981-47C8-AF62-B3E7D772E25A}" srcOrd="0" destOrd="0" parTransId="{00EA5F80-F7BB-437F-B83F-414DD32777AA}" sibTransId="{958C9FA5-185E-44CE-B3D2-56C7724194DE}"/>
    <dgm:cxn modelId="{683C2515-7CF9-4F80-B0F1-5609CEB55B03}" srcId="{B56AFD32-5F23-49B6-8922-EDB2A2C5223E}" destId="{F14D9322-9043-4BAE-9208-14D5BB79E4A0}" srcOrd="0" destOrd="0" parTransId="{3B1AE97F-F85A-4009-B219-58DC45546E17}" sibTransId="{5734C5B2-67FC-46C3-BF70-180D9DD95B4C}"/>
    <dgm:cxn modelId="{B68BD219-4161-4746-AA50-A82D91F2A350}" srcId="{25F1C85B-F52E-4137-9AEE-D2D2E1F5E04E}" destId="{0B486478-98A7-409D-8ECD-82271850554E}" srcOrd="4" destOrd="0" parTransId="{3ECC3EA5-5386-48D6-9760-09C6BC7B81E7}" sibTransId="{7FC742D5-E956-4346-98D5-96C90849D8EE}"/>
    <dgm:cxn modelId="{F9769123-3D6A-4B43-8414-DFE86505B70B}" type="presOf" srcId="{62FD660C-92F6-45A5-AFCB-F29F204C9E1F}" destId="{2A1F56DC-506A-448C-AF0E-3F99035A0F5D}" srcOrd="0" destOrd="0" presId="urn:microsoft.com/office/officeart/2005/8/layout/hList1"/>
    <dgm:cxn modelId="{D6AA732C-F0C4-4D3E-AC7C-859A81B2F3AC}" type="presOf" srcId="{25F1C85B-F52E-4137-9AEE-D2D2E1F5E04E}" destId="{188AF235-CE0A-45B6-90BA-A9427923B4D3}" srcOrd="0" destOrd="0" presId="urn:microsoft.com/office/officeart/2005/8/layout/hList1"/>
    <dgm:cxn modelId="{7F62CE2E-3DA1-48C9-A926-EBAE355D23C6}" type="presOf" srcId="{309CD4E5-86FD-4B02-A727-C3883B6D0806}" destId="{0B85888A-91AA-4EF3-B1EF-3CAB1CE26797}" srcOrd="0" destOrd="0" presId="urn:microsoft.com/office/officeart/2005/8/layout/hList1"/>
    <dgm:cxn modelId="{D889C33C-9181-4AAF-83B3-86DA1E6E6E09}" type="presOf" srcId="{8C3198A0-8D1A-45BB-9B77-A4EC7C83D5B9}" destId="{F5D159C9-4647-432C-87E8-2B9908A3626A}" srcOrd="0" destOrd="0" presId="urn:microsoft.com/office/officeart/2005/8/layout/hList1"/>
    <dgm:cxn modelId="{029B1941-677F-4F05-9BCD-650B27D4EF01}" type="presOf" srcId="{DF0C4512-30E8-4C18-A2A2-5EE4D86CD589}" destId="{31BC8AD2-139F-4A48-9545-967ECB8CE0F4}" srcOrd="0" destOrd="1" presId="urn:microsoft.com/office/officeart/2005/8/layout/hList1"/>
    <dgm:cxn modelId="{492BFE65-157E-44C7-9C10-1D09109A0077}" type="presOf" srcId="{0B486478-98A7-409D-8ECD-82271850554E}" destId="{5B810F6D-3519-4353-9D9E-520CC3D62600}" srcOrd="0" destOrd="0" presId="urn:microsoft.com/office/officeart/2005/8/layout/hList1"/>
    <dgm:cxn modelId="{E195C94D-F1B6-494B-808D-4D9A3E071395}" srcId="{24BBB15C-3673-477E-834B-65326BB2FEEA}" destId="{8C359C2B-6DB6-4E4F-944E-E8483E374643}" srcOrd="1" destOrd="0" parTransId="{B078D0B8-9B2C-43A0-A9FF-1207EF915091}" sibTransId="{95F9D2B9-4329-41ED-9205-1CC536C1484F}"/>
    <dgm:cxn modelId="{E3D7C24E-3990-488B-84A4-69C7FA07992E}" srcId="{8C3198A0-8D1A-45BB-9B77-A4EC7C83D5B9}" destId="{EC2668B0-0996-46DA-8CCB-FC5A75C151BF}" srcOrd="1" destOrd="0" parTransId="{8C6DDF21-6F42-4582-A6D1-F3A57E9157BB}" sibTransId="{71E73102-6D48-48D7-9B80-FB56A5FE2819}"/>
    <dgm:cxn modelId="{8435E076-DDB9-42F2-9BE3-480A8128F9E1}" srcId="{25F1C85B-F52E-4137-9AEE-D2D2E1F5E04E}" destId="{24BBB15C-3673-477E-834B-65326BB2FEEA}" srcOrd="2" destOrd="0" parTransId="{30881540-EC51-4730-AE58-D70E7229E36E}" sibTransId="{F9ED4DDA-BD0B-4F9F-B218-28837715D2F9}"/>
    <dgm:cxn modelId="{5C6F0E5A-DC91-4590-A74B-9181ACF75E63}" srcId="{475A0C23-C981-47C8-AF62-B3E7D772E25A}" destId="{0F60DB6C-FB48-4C4B-91C4-895013D00544}" srcOrd="0" destOrd="0" parTransId="{3DBB5368-C482-4445-A672-D0DC7C8CE253}" sibTransId="{11F2A9E6-5383-4207-9D0E-956B5C6540FE}"/>
    <dgm:cxn modelId="{1A763A85-45D0-4699-BA40-7BA70424D80A}" srcId="{B56AFD32-5F23-49B6-8922-EDB2A2C5223E}" destId="{0D80BACB-004F-4EB7-B6C2-AE1DEB7BF834}" srcOrd="1" destOrd="0" parTransId="{AF40B8D0-BFC9-4332-B53E-AB84299E0780}" sibTransId="{82FAFFF6-DA58-4A02-8754-C42D22B4AF88}"/>
    <dgm:cxn modelId="{E67BD38A-CABA-4746-A7F4-F37951254F65}" srcId="{25F1C85B-F52E-4137-9AEE-D2D2E1F5E04E}" destId="{B56AFD32-5F23-49B6-8922-EDB2A2C5223E}" srcOrd="1" destOrd="0" parTransId="{08881F00-FE32-4FC4-A676-5FB72C1E2D89}" sibTransId="{EA7BD013-D210-4573-9610-74889FF85752}"/>
    <dgm:cxn modelId="{3DDEA59B-797E-4F06-800E-84BE34F2A734}" type="presOf" srcId="{0D80BACB-004F-4EB7-B6C2-AE1DEB7BF834}" destId="{4C05BA53-110C-416D-B6FB-EEBBA9C3DE69}" srcOrd="0" destOrd="1" presId="urn:microsoft.com/office/officeart/2005/8/layout/hList1"/>
    <dgm:cxn modelId="{EE3D8EAF-ED81-4CC6-ACD9-50AF93477B24}" srcId="{24BBB15C-3673-477E-834B-65326BB2FEEA}" destId="{62FD660C-92F6-45A5-AFCB-F29F204C9E1F}" srcOrd="0" destOrd="0" parTransId="{F0A34223-BA70-49A1-AB02-743740CF4B24}" sibTransId="{5E108EE9-D77C-422A-96B4-D63318E457D2}"/>
    <dgm:cxn modelId="{9FDFA9B1-D27A-465B-9A59-7F700C24DBA5}" type="presOf" srcId="{EC2668B0-0996-46DA-8CCB-FC5A75C151BF}" destId="{CBAC439E-F9FE-4897-B3F7-C69C0E7B2DD0}" srcOrd="0" destOrd="1" presId="urn:microsoft.com/office/officeart/2005/8/layout/hList1"/>
    <dgm:cxn modelId="{14BD5DB7-CBA8-428A-AF6C-D22707A24E6E}" srcId="{25F1C85B-F52E-4137-9AEE-D2D2E1F5E04E}" destId="{8C3198A0-8D1A-45BB-9B77-A4EC7C83D5B9}" srcOrd="3" destOrd="0" parTransId="{CCF5E913-F6A4-4A3D-833E-DB9BD6E3D521}" sibTransId="{EB3D7BF3-638D-494C-B2BB-06E6970C0DA9}"/>
    <dgm:cxn modelId="{C0BE8EBD-8AA2-49C7-9ECB-8DD424C10CA1}" srcId="{8C3198A0-8D1A-45BB-9B77-A4EC7C83D5B9}" destId="{4C16D76B-1E3D-4F6D-B208-1E2770692188}" srcOrd="0" destOrd="0" parTransId="{A57568E8-5A1B-4414-AF1B-CA54ABCC67EB}" sibTransId="{1E622E80-3E56-43EB-A391-E7C0EA6DC3C9}"/>
    <dgm:cxn modelId="{F65B68DB-016D-4DE6-A275-5986BDEAD3DD}" srcId="{475A0C23-C981-47C8-AF62-B3E7D772E25A}" destId="{DF0C4512-30E8-4C18-A2A2-5EE4D86CD589}" srcOrd="1" destOrd="0" parTransId="{BD0A40B8-09A0-45EB-BEE7-438BAD5F1E66}" sibTransId="{96D33336-589A-41CB-9C87-8617732AE417}"/>
    <dgm:cxn modelId="{F824FFDB-5EB2-41C6-9C1D-39E2AE4C49CF}" srcId="{0B486478-98A7-409D-8ECD-82271850554E}" destId="{309CD4E5-86FD-4B02-A727-C3883B6D0806}" srcOrd="0" destOrd="0" parTransId="{2E3198C2-4C52-4329-A665-8681EE462C5F}" sibTransId="{68F65B3F-FF63-480F-A6BC-0822D3BA9B1B}"/>
    <dgm:cxn modelId="{A349C1DF-4822-4107-A82C-48EC4B40AD5B}" type="presOf" srcId="{F14D9322-9043-4BAE-9208-14D5BB79E4A0}" destId="{4C05BA53-110C-416D-B6FB-EEBBA9C3DE69}" srcOrd="0" destOrd="0" presId="urn:microsoft.com/office/officeart/2005/8/layout/hList1"/>
    <dgm:cxn modelId="{C975B1E0-D2C7-4A02-8810-AD260748E9A7}" type="presOf" srcId="{0F60DB6C-FB48-4C4B-91C4-895013D00544}" destId="{31BC8AD2-139F-4A48-9545-967ECB8CE0F4}" srcOrd="0" destOrd="0" presId="urn:microsoft.com/office/officeart/2005/8/layout/hList1"/>
    <dgm:cxn modelId="{834068E4-F305-49AE-B4CB-7A978536AC5B}" type="presOf" srcId="{4C16D76B-1E3D-4F6D-B208-1E2770692188}" destId="{CBAC439E-F9FE-4897-B3F7-C69C0E7B2DD0}" srcOrd="0" destOrd="0" presId="urn:microsoft.com/office/officeart/2005/8/layout/hList1"/>
    <dgm:cxn modelId="{16C694EA-B2CC-4181-8133-D472B12F16C2}" type="presOf" srcId="{8C359C2B-6DB6-4E4F-944E-E8483E374643}" destId="{2A1F56DC-506A-448C-AF0E-3F99035A0F5D}" srcOrd="0" destOrd="1" presId="urn:microsoft.com/office/officeart/2005/8/layout/hList1"/>
    <dgm:cxn modelId="{E0460FFD-D3BD-49E5-9E36-C12AFFF711B5}" type="presOf" srcId="{475A0C23-C981-47C8-AF62-B3E7D772E25A}" destId="{194958B9-A5F3-4691-AE35-79B43BEA7BE1}" srcOrd="0" destOrd="0" presId="urn:microsoft.com/office/officeart/2005/8/layout/hList1"/>
    <dgm:cxn modelId="{9C222BC3-7F06-4248-95DA-8A91A241E249}" type="presParOf" srcId="{188AF235-CE0A-45B6-90BA-A9427923B4D3}" destId="{9D973BD0-A98A-4E1A-8F11-3AC52CECE9E9}" srcOrd="0" destOrd="0" presId="urn:microsoft.com/office/officeart/2005/8/layout/hList1"/>
    <dgm:cxn modelId="{ED730EE6-747A-4678-B191-513AF684958C}" type="presParOf" srcId="{9D973BD0-A98A-4E1A-8F11-3AC52CECE9E9}" destId="{194958B9-A5F3-4691-AE35-79B43BEA7BE1}" srcOrd="0" destOrd="0" presId="urn:microsoft.com/office/officeart/2005/8/layout/hList1"/>
    <dgm:cxn modelId="{E5678BA4-0171-4996-810F-0198DE092984}" type="presParOf" srcId="{9D973BD0-A98A-4E1A-8F11-3AC52CECE9E9}" destId="{31BC8AD2-139F-4A48-9545-967ECB8CE0F4}" srcOrd="1" destOrd="0" presId="urn:microsoft.com/office/officeart/2005/8/layout/hList1"/>
    <dgm:cxn modelId="{6FD2E9D5-7EAB-4060-BD5B-9D608B09E7E6}" type="presParOf" srcId="{188AF235-CE0A-45B6-90BA-A9427923B4D3}" destId="{415ABDB4-81CF-4D6E-8F93-CE85F1E81AC0}" srcOrd="1" destOrd="0" presId="urn:microsoft.com/office/officeart/2005/8/layout/hList1"/>
    <dgm:cxn modelId="{67EA1546-7D77-4D83-A846-6337C3C4226F}" type="presParOf" srcId="{188AF235-CE0A-45B6-90BA-A9427923B4D3}" destId="{5843AAF1-1E79-4BA7-B675-14330FCB5D8C}" srcOrd="2" destOrd="0" presId="urn:microsoft.com/office/officeart/2005/8/layout/hList1"/>
    <dgm:cxn modelId="{D382A166-677D-411E-8F92-0753211E7D71}" type="presParOf" srcId="{5843AAF1-1E79-4BA7-B675-14330FCB5D8C}" destId="{6A04F1C0-3557-4090-9A22-D06E52E8510B}" srcOrd="0" destOrd="0" presId="urn:microsoft.com/office/officeart/2005/8/layout/hList1"/>
    <dgm:cxn modelId="{B2C7B089-52F0-4FE4-9BBB-100572FC1029}" type="presParOf" srcId="{5843AAF1-1E79-4BA7-B675-14330FCB5D8C}" destId="{4C05BA53-110C-416D-B6FB-EEBBA9C3DE69}" srcOrd="1" destOrd="0" presId="urn:microsoft.com/office/officeart/2005/8/layout/hList1"/>
    <dgm:cxn modelId="{36CD7549-5A00-4CF1-A816-4C66F03501BA}" type="presParOf" srcId="{188AF235-CE0A-45B6-90BA-A9427923B4D3}" destId="{4D4DCF78-6265-4ABF-91B4-06A98E41E493}" srcOrd="3" destOrd="0" presId="urn:microsoft.com/office/officeart/2005/8/layout/hList1"/>
    <dgm:cxn modelId="{54AF9ED1-9A2C-41EC-8650-624126E19011}" type="presParOf" srcId="{188AF235-CE0A-45B6-90BA-A9427923B4D3}" destId="{2392421A-2148-49A7-A8AE-375B355A8835}" srcOrd="4" destOrd="0" presId="urn:microsoft.com/office/officeart/2005/8/layout/hList1"/>
    <dgm:cxn modelId="{E0BCB03B-E37B-4AB4-ADCD-0810F2AAB982}" type="presParOf" srcId="{2392421A-2148-49A7-A8AE-375B355A8835}" destId="{BB796BE1-B1D3-4F3C-842C-0855139F5518}" srcOrd="0" destOrd="0" presId="urn:microsoft.com/office/officeart/2005/8/layout/hList1"/>
    <dgm:cxn modelId="{7E171755-FB34-4DCB-B54D-7826351EBDAC}" type="presParOf" srcId="{2392421A-2148-49A7-A8AE-375B355A8835}" destId="{2A1F56DC-506A-448C-AF0E-3F99035A0F5D}" srcOrd="1" destOrd="0" presId="urn:microsoft.com/office/officeart/2005/8/layout/hList1"/>
    <dgm:cxn modelId="{CA506141-29A7-49D2-A0CF-5621C71E32C2}" type="presParOf" srcId="{188AF235-CE0A-45B6-90BA-A9427923B4D3}" destId="{52B57B2F-4EA6-4564-A247-397FDF7DD765}" srcOrd="5" destOrd="0" presId="urn:microsoft.com/office/officeart/2005/8/layout/hList1"/>
    <dgm:cxn modelId="{A79B1C4C-BA24-4E09-B834-1C528B80D4EF}" type="presParOf" srcId="{188AF235-CE0A-45B6-90BA-A9427923B4D3}" destId="{8D47C930-AF3F-454C-9461-D8385B927996}" srcOrd="6" destOrd="0" presId="urn:microsoft.com/office/officeart/2005/8/layout/hList1"/>
    <dgm:cxn modelId="{0B71C754-A17D-415D-885A-98AD55AC94C7}" type="presParOf" srcId="{8D47C930-AF3F-454C-9461-D8385B927996}" destId="{F5D159C9-4647-432C-87E8-2B9908A3626A}" srcOrd="0" destOrd="0" presId="urn:microsoft.com/office/officeart/2005/8/layout/hList1"/>
    <dgm:cxn modelId="{56C60618-083E-4C82-ABFF-D9A80F2D4805}" type="presParOf" srcId="{8D47C930-AF3F-454C-9461-D8385B927996}" destId="{CBAC439E-F9FE-4897-B3F7-C69C0E7B2DD0}" srcOrd="1" destOrd="0" presId="urn:microsoft.com/office/officeart/2005/8/layout/hList1"/>
    <dgm:cxn modelId="{0A636AF8-4B4A-4F72-827C-666454CFCC66}" type="presParOf" srcId="{188AF235-CE0A-45B6-90BA-A9427923B4D3}" destId="{D84C32F8-9D8C-474D-8E0E-64B64D89DFAA}" srcOrd="7" destOrd="0" presId="urn:microsoft.com/office/officeart/2005/8/layout/hList1"/>
    <dgm:cxn modelId="{EFE83A9B-A2AA-4373-B6C6-8059F6DCBB53}" type="presParOf" srcId="{188AF235-CE0A-45B6-90BA-A9427923B4D3}" destId="{0C4D9BA1-819E-4474-BE41-0FD826B5F6A7}" srcOrd="8" destOrd="0" presId="urn:microsoft.com/office/officeart/2005/8/layout/hList1"/>
    <dgm:cxn modelId="{D8B0577F-DF6A-427B-8771-C8C05E0465B6}" type="presParOf" srcId="{0C4D9BA1-819E-4474-BE41-0FD826B5F6A7}" destId="{5B810F6D-3519-4353-9D9E-520CC3D62600}" srcOrd="0" destOrd="0" presId="urn:microsoft.com/office/officeart/2005/8/layout/hList1"/>
    <dgm:cxn modelId="{A762706D-DCD0-475B-B091-75EA5ED64E75}" type="presParOf" srcId="{0C4D9BA1-819E-4474-BE41-0FD826B5F6A7}" destId="{0B85888A-91AA-4EF3-B1EF-3CAB1CE2679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2AC62B-D785-4CA7-A8AC-EF9C17D9957F}" type="doc">
      <dgm:prSet loTypeId="urn:microsoft.com/office/officeart/2018/2/layout/IconLabelList" loCatId="icon" qsTypeId="urn:microsoft.com/office/officeart/2005/8/quickstyle/simple1" qsCatId="simple" csTypeId="urn:microsoft.com/office/officeart/2005/8/colors/accent6_2" csCatId="accent6" phldr="1"/>
      <dgm:spPr/>
      <dgm:t>
        <a:bodyPr/>
        <a:lstStyle/>
        <a:p>
          <a:endParaRPr lang="en-US"/>
        </a:p>
      </dgm:t>
    </dgm:pt>
    <dgm:pt modelId="{65700828-1DAA-4207-8C23-CAB689C82CD8}">
      <dgm:prSet custT="1"/>
      <dgm:spPr/>
      <dgm:t>
        <a:bodyPr/>
        <a:lstStyle/>
        <a:p>
          <a:pPr>
            <a:lnSpc>
              <a:spcPct val="100000"/>
            </a:lnSpc>
          </a:pPr>
          <a:r>
            <a:rPr lang="en-GB" sz="1400" b="1"/>
            <a:t>Ξεκινήστε με τον μαθητή στο μυαλό: </a:t>
          </a:r>
          <a:r>
            <a:rPr lang="en-GB" sz="1400"/>
            <a:t>Κατανοήστε τις ανάγκες, τα ενδιαφέροντα και τις προκλήσεις των μαθητών σας. Σχεδιάστε περιεχόμενο που σχετίζεται με τη ζωή και τις μελλοντικές τους φιλοδοξίες, καθιστώντας το πιο ελκυστικό και ουσιαστικό.</a:t>
          </a:r>
          <a:endParaRPr lang="en-US" sz="1400"/>
        </a:p>
      </dgm:t>
    </dgm:pt>
    <dgm:pt modelId="{3154149E-004B-43F5-9CDF-F57A9DAA013E}" type="parTrans" cxnId="{C3C5131E-EE46-4776-9219-3B8F53CE0303}">
      <dgm:prSet/>
      <dgm:spPr/>
      <dgm:t>
        <a:bodyPr/>
        <a:lstStyle/>
        <a:p>
          <a:endParaRPr lang="en-US" sz="2400"/>
        </a:p>
      </dgm:t>
    </dgm:pt>
    <dgm:pt modelId="{57F67F9E-9227-4D5C-BE3A-D35E3006DE0B}" type="sibTrans" cxnId="{C3C5131E-EE46-4776-9219-3B8F53CE0303}">
      <dgm:prSet/>
      <dgm:spPr/>
      <dgm:t>
        <a:bodyPr/>
        <a:lstStyle/>
        <a:p>
          <a:endParaRPr lang="en-US" sz="2400"/>
        </a:p>
      </dgm:t>
    </dgm:pt>
    <dgm:pt modelId="{A3FA78B8-27AB-477C-88A8-63412846E6D1}">
      <dgm:prSet custT="1"/>
      <dgm:spPr/>
      <dgm:t>
        <a:bodyPr/>
        <a:lstStyle/>
        <a:p>
          <a:pPr>
            <a:lnSpc>
              <a:spcPct val="100000"/>
            </a:lnSpc>
          </a:pPr>
          <a:r>
            <a:rPr lang="en-GB" sz="1400" b="1"/>
            <a:t>Ενσωματώστε διαδραστικά στοιχεία: </a:t>
          </a:r>
          <a:r>
            <a:rPr lang="en-GB" sz="1400"/>
            <a:t>Χρησιμοποιήστε διαδραστικά βίντεο, κουίζ και προσομοιώσεις που ενθαρρύνουν την ενεργό συμμετοχή. Τα διαδραστικά στοιχεία μπορούν να μετατρέψουν την παθητική κατανάλωση περιεχομένου σε ενεργή μαθησιακή εμπειρία, προωθώντας τη βαθύτερη κατανόηση.</a:t>
          </a:r>
          <a:endParaRPr lang="en-US" sz="1400"/>
        </a:p>
      </dgm:t>
    </dgm:pt>
    <dgm:pt modelId="{A0FF1421-E9B7-4DAC-992D-97DB989C7A98}" type="parTrans" cxnId="{7CF3F5A7-DE13-4566-8FB1-D20C7278F224}">
      <dgm:prSet/>
      <dgm:spPr/>
      <dgm:t>
        <a:bodyPr/>
        <a:lstStyle/>
        <a:p>
          <a:endParaRPr lang="en-US" sz="2400"/>
        </a:p>
      </dgm:t>
    </dgm:pt>
    <dgm:pt modelId="{BBE0A739-5A1E-4471-B8A6-C403D622F5BA}" type="sibTrans" cxnId="{7CF3F5A7-DE13-4566-8FB1-D20C7278F224}">
      <dgm:prSet/>
      <dgm:spPr/>
      <dgm:t>
        <a:bodyPr/>
        <a:lstStyle/>
        <a:p>
          <a:endParaRPr lang="en-US" sz="2400"/>
        </a:p>
      </dgm:t>
    </dgm:pt>
    <dgm:pt modelId="{6BD07F21-A90A-4050-BEC6-03B51808445F}">
      <dgm:prSet custT="1"/>
      <dgm:spPr/>
      <dgm:t>
        <a:bodyPr/>
        <a:lstStyle/>
        <a:p>
          <a:pPr>
            <a:lnSpc>
              <a:spcPct val="100000"/>
            </a:lnSpc>
          </a:pPr>
          <a:r>
            <a:rPr lang="en-GB" sz="1400" b="1"/>
            <a:t>Αξιοποίηση της αφήγησης: </a:t>
          </a:r>
          <a:r>
            <a:rPr lang="en-GB" sz="1400"/>
            <a:t>Ενσωματώστε έννοιες μέσα σε ιστορίες ή σενάρια πραγματικής ζωής. Η αφήγηση ιστοριών μπορεί να κάνει τις πολύπλοκες ιδέες πιο εύληπτες και αξιομνημόνευτες, ενισχύοντας τη διατήρηση και την κατανόηση.</a:t>
          </a:r>
          <a:endParaRPr lang="en-US" sz="1400"/>
        </a:p>
      </dgm:t>
    </dgm:pt>
    <dgm:pt modelId="{F1649F87-AA81-48DD-8F86-352E5C5E1213}" type="parTrans" cxnId="{03AB63C6-4803-4578-AE1F-24A210C621D6}">
      <dgm:prSet/>
      <dgm:spPr/>
      <dgm:t>
        <a:bodyPr/>
        <a:lstStyle/>
        <a:p>
          <a:endParaRPr lang="en-US" sz="2400"/>
        </a:p>
      </dgm:t>
    </dgm:pt>
    <dgm:pt modelId="{A26117C8-1468-40CD-A4E2-10996A6F6921}" type="sibTrans" cxnId="{03AB63C6-4803-4578-AE1F-24A210C621D6}">
      <dgm:prSet/>
      <dgm:spPr/>
      <dgm:t>
        <a:bodyPr/>
        <a:lstStyle/>
        <a:p>
          <a:endParaRPr lang="en-US" sz="2400"/>
        </a:p>
      </dgm:t>
    </dgm:pt>
    <dgm:pt modelId="{97A1BEEF-78EC-45F3-A342-00B2A115F279}">
      <dgm:prSet custT="1"/>
      <dgm:spPr/>
      <dgm:t>
        <a:bodyPr/>
        <a:lstStyle/>
        <a:p>
          <a:pPr>
            <a:lnSpc>
              <a:spcPct val="100000"/>
            </a:lnSpc>
          </a:pPr>
          <a:r>
            <a:rPr lang="en-GB" sz="1400" b="1"/>
            <a:t>Προώθηση της περιέργειας και της έρευνας: </a:t>
          </a:r>
          <a:r>
            <a:rPr lang="en-GB" sz="1400"/>
            <a:t>Θέστε ερωτήσεις που προκαλούν σκέψη ή παρουσιάστε προβλήματα στην αρχή του περιεχομένου σας. Αυτή η προσέγγιση κεντρίζει την περιέργεια και παρακινεί τους μαθητές να εξερευνήσουν το υλικό σε αναζήτηση απαντήσεων ή λύσεων.</a:t>
          </a:r>
          <a:endParaRPr lang="en-US" sz="1400"/>
        </a:p>
      </dgm:t>
    </dgm:pt>
    <dgm:pt modelId="{A220F15B-4160-4F9F-B22F-A6F8F7EC914D}" type="parTrans" cxnId="{1822A433-2EE2-451A-883F-78A470F15EFF}">
      <dgm:prSet/>
      <dgm:spPr/>
      <dgm:t>
        <a:bodyPr/>
        <a:lstStyle/>
        <a:p>
          <a:endParaRPr lang="en-US" sz="2400"/>
        </a:p>
      </dgm:t>
    </dgm:pt>
    <dgm:pt modelId="{6CE1435A-3E63-402B-888D-355E3A00C7B5}" type="sibTrans" cxnId="{1822A433-2EE2-451A-883F-78A470F15EFF}">
      <dgm:prSet/>
      <dgm:spPr/>
      <dgm:t>
        <a:bodyPr/>
        <a:lstStyle/>
        <a:p>
          <a:endParaRPr lang="en-US" sz="2400"/>
        </a:p>
      </dgm:t>
    </dgm:pt>
    <dgm:pt modelId="{EA52DC5D-5C55-4CF0-B6DD-F30A293A4828}">
      <dgm:prSet custT="1"/>
      <dgm:spPr/>
      <dgm:t>
        <a:bodyPr/>
        <a:lstStyle/>
        <a:p>
          <a:pPr>
            <a:lnSpc>
              <a:spcPct val="100000"/>
            </a:lnSpc>
          </a:pPr>
          <a:r>
            <a:rPr lang="en-GB" sz="1400" b="1"/>
            <a:t>Αξιοποίηση πόρων πολυμέσων: </a:t>
          </a:r>
          <a:r>
            <a:rPr lang="en-GB" sz="1400"/>
            <a:t>Συνδυάστε κείμενο, εικόνες, βίντεο και ήχο για να ανταποκριθείτε σε διαφορετικά μαθησιακά στυλ. Μια προσέγγιση πολυμέσων μπορεί να κάνει το περιεχόμενο πιο προσιτό και ελκυστικό για ένα ποικιλόμορφο σώμα μαθητών.</a:t>
          </a:r>
          <a:endParaRPr lang="en-US" sz="1400"/>
        </a:p>
      </dgm:t>
    </dgm:pt>
    <dgm:pt modelId="{E00F9400-8CCF-4A89-9EFE-08264B3D5749}" type="parTrans" cxnId="{464373FD-58D5-4275-9191-8DCC6D697CE8}">
      <dgm:prSet/>
      <dgm:spPr/>
      <dgm:t>
        <a:bodyPr/>
        <a:lstStyle/>
        <a:p>
          <a:endParaRPr lang="en-US" sz="2400"/>
        </a:p>
      </dgm:t>
    </dgm:pt>
    <dgm:pt modelId="{11A2EB32-1C69-4229-9462-081B7B6F0809}" type="sibTrans" cxnId="{464373FD-58D5-4275-9191-8DCC6D697CE8}">
      <dgm:prSet/>
      <dgm:spPr/>
      <dgm:t>
        <a:bodyPr/>
        <a:lstStyle/>
        <a:p>
          <a:endParaRPr lang="en-US" sz="2400"/>
        </a:p>
      </dgm:t>
    </dgm:pt>
    <dgm:pt modelId="{E90F8951-A1E6-49FE-8FB4-C479050BF278}">
      <dgm:prSet custT="1"/>
      <dgm:spPr/>
      <dgm:t>
        <a:bodyPr/>
        <a:lstStyle/>
        <a:p>
          <a:pPr>
            <a:lnSpc>
              <a:spcPct val="100000"/>
            </a:lnSpc>
          </a:pPr>
          <a:r>
            <a:rPr lang="en-GB" sz="1400" b="1"/>
            <a:t>Ενθαρρύνετε τη συνεργασία και τη συζήτηση</a:t>
          </a:r>
          <a:r>
            <a:rPr lang="en-GB" sz="1400"/>
            <a:t>: Σχεδιάστε περιεχόμενο που προτρέπει τους μαθητές να συνεργαστούν ή να συμμετάσχουν σε συζητήσεις, είτε στο διαδίκτυο είτε στην τάξη. Η συνεργασία εμπλουτίζει τη μαθησιακή εμπειρία, επιτρέποντας στους μαθητές να εξερευνήσουν διαφορετικές οπτικές γωνίες και να εμβαθύνουν την κατανόησή τους.</a:t>
          </a:r>
          <a:endParaRPr lang="en-US" sz="1400"/>
        </a:p>
      </dgm:t>
    </dgm:pt>
    <dgm:pt modelId="{78F52F67-CFEC-4022-A69F-4B5291B56DC6}" type="parTrans" cxnId="{ED8CC167-3782-47D4-8D35-B0370C0E1BFD}">
      <dgm:prSet/>
      <dgm:spPr/>
      <dgm:t>
        <a:bodyPr/>
        <a:lstStyle/>
        <a:p>
          <a:endParaRPr lang="en-US" sz="2400"/>
        </a:p>
      </dgm:t>
    </dgm:pt>
    <dgm:pt modelId="{FCC76C96-57C3-4ACD-B2A1-DADD49268A50}" type="sibTrans" cxnId="{ED8CC167-3782-47D4-8D35-B0370C0E1BFD}">
      <dgm:prSet/>
      <dgm:spPr/>
      <dgm:t>
        <a:bodyPr/>
        <a:lstStyle/>
        <a:p>
          <a:endParaRPr lang="en-US" sz="2400"/>
        </a:p>
      </dgm:t>
    </dgm:pt>
    <dgm:pt modelId="{1E7F8EC3-F1D8-4DFB-8D3C-BC7420E5D189}" type="pres">
      <dgm:prSet presAssocID="{0F2AC62B-D785-4CA7-A8AC-EF9C17D9957F}" presName="root" presStyleCnt="0">
        <dgm:presLayoutVars>
          <dgm:dir/>
          <dgm:resizeHandles val="exact"/>
        </dgm:presLayoutVars>
      </dgm:prSet>
      <dgm:spPr/>
    </dgm:pt>
    <dgm:pt modelId="{1D0E2BEF-E711-4464-9DD9-9EB81902BA4A}" type="pres">
      <dgm:prSet presAssocID="{65700828-1DAA-4207-8C23-CAB689C82CD8}" presName="compNode" presStyleCnt="0"/>
      <dgm:spPr/>
    </dgm:pt>
    <dgm:pt modelId="{63CA83C9-A310-4008-AFBA-B010568EF864}" type="pres">
      <dgm:prSet presAssocID="{65700828-1DAA-4207-8C23-CAB689C82CD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F4405EAF-4123-484A-B994-EB333B9E933A}" type="pres">
      <dgm:prSet presAssocID="{65700828-1DAA-4207-8C23-CAB689C82CD8}" presName="spaceRect" presStyleCnt="0"/>
      <dgm:spPr/>
    </dgm:pt>
    <dgm:pt modelId="{19C8C5E2-F269-41FF-8FE2-15F121CE6352}" type="pres">
      <dgm:prSet presAssocID="{65700828-1DAA-4207-8C23-CAB689C82CD8}" presName="textRect" presStyleLbl="revTx" presStyleIdx="0" presStyleCnt="6">
        <dgm:presLayoutVars>
          <dgm:chMax val="1"/>
          <dgm:chPref val="1"/>
        </dgm:presLayoutVars>
      </dgm:prSet>
      <dgm:spPr/>
    </dgm:pt>
    <dgm:pt modelId="{6D74C8EE-0162-4246-9F89-0E9CB1FF19C8}" type="pres">
      <dgm:prSet presAssocID="{57F67F9E-9227-4D5C-BE3A-D35E3006DE0B}" presName="sibTrans" presStyleCnt="0"/>
      <dgm:spPr/>
    </dgm:pt>
    <dgm:pt modelId="{1657CFE6-AEF4-42E8-A9CA-EDAB0CF6A47B}" type="pres">
      <dgm:prSet presAssocID="{A3FA78B8-27AB-477C-88A8-63412846E6D1}" presName="compNode" presStyleCnt="0"/>
      <dgm:spPr/>
    </dgm:pt>
    <dgm:pt modelId="{D85342B2-4F54-441E-9CE0-DF74A4641C37}" type="pres">
      <dgm:prSet presAssocID="{A3FA78B8-27AB-477C-88A8-63412846E6D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pper board"/>
        </a:ext>
      </dgm:extLst>
    </dgm:pt>
    <dgm:pt modelId="{59D00400-55CB-4C77-A204-176AA6DECC0A}" type="pres">
      <dgm:prSet presAssocID="{A3FA78B8-27AB-477C-88A8-63412846E6D1}" presName="spaceRect" presStyleCnt="0"/>
      <dgm:spPr/>
    </dgm:pt>
    <dgm:pt modelId="{3CE33045-66F9-4AA7-8523-F2AB964B9FBB}" type="pres">
      <dgm:prSet presAssocID="{A3FA78B8-27AB-477C-88A8-63412846E6D1}" presName="textRect" presStyleLbl="revTx" presStyleIdx="1" presStyleCnt="6">
        <dgm:presLayoutVars>
          <dgm:chMax val="1"/>
          <dgm:chPref val="1"/>
        </dgm:presLayoutVars>
      </dgm:prSet>
      <dgm:spPr/>
    </dgm:pt>
    <dgm:pt modelId="{FD39AD1D-381D-44DE-B29D-686E1F9B1BA5}" type="pres">
      <dgm:prSet presAssocID="{BBE0A739-5A1E-4471-B8A6-C403D622F5BA}" presName="sibTrans" presStyleCnt="0"/>
      <dgm:spPr/>
    </dgm:pt>
    <dgm:pt modelId="{24FBB26D-5F03-40F6-BAE5-145672B4D5EC}" type="pres">
      <dgm:prSet presAssocID="{6BD07F21-A90A-4050-BEC6-03B51808445F}" presName="compNode" presStyleCnt="0"/>
      <dgm:spPr/>
    </dgm:pt>
    <dgm:pt modelId="{9255C666-5201-445D-BB77-A8F9A33C7FDA}" type="pres">
      <dgm:prSet presAssocID="{6BD07F21-A90A-4050-BEC6-03B51808445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rama"/>
        </a:ext>
      </dgm:extLst>
    </dgm:pt>
    <dgm:pt modelId="{80110AF9-FFA2-48D3-B2C5-D3410FAC77A8}" type="pres">
      <dgm:prSet presAssocID="{6BD07F21-A90A-4050-BEC6-03B51808445F}" presName="spaceRect" presStyleCnt="0"/>
      <dgm:spPr/>
    </dgm:pt>
    <dgm:pt modelId="{B989A101-239A-4464-917A-0F134C553852}" type="pres">
      <dgm:prSet presAssocID="{6BD07F21-A90A-4050-BEC6-03B51808445F}" presName="textRect" presStyleLbl="revTx" presStyleIdx="2" presStyleCnt="6">
        <dgm:presLayoutVars>
          <dgm:chMax val="1"/>
          <dgm:chPref val="1"/>
        </dgm:presLayoutVars>
      </dgm:prSet>
      <dgm:spPr/>
    </dgm:pt>
    <dgm:pt modelId="{D5B83E02-1C35-447D-9663-04DA640DF4B8}" type="pres">
      <dgm:prSet presAssocID="{A26117C8-1468-40CD-A4E2-10996A6F6921}" presName="sibTrans" presStyleCnt="0"/>
      <dgm:spPr/>
    </dgm:pt>
    <dgm:pt modelId="{C6A1E99F-B5CD-4D23-A4E2-5147752198F0}" type="pres">
      <dgm:prSet presAssocID="{97A1BEEF-78EC-45F3-A342-00B2A115F279}" presName="compNode" presStyleCnt="0"/>
      <dgm:spPr/>
    </dgm:pt>
    <dgm:pt modelId="{408C33A1-41FC-4175-ADA6-895BEE6274C2}" type="pres">
      <dgm:prSet presAssocID="{97A1BEEF-78EC-45F3-A342-00B2A115F279}" presName="iconRect" presStyleLbl="node1" presStyleIdx="3" presStyleCnt="6"/>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Question mark"/>
        </a:ext>
      </dgm:extLst>
    </dgm:pt>
    <dgm:pt modelId="{15D3AD40-ECB8-41C5-A8D1-EDD507CFFD12}" type="pres">
      <dgm:prSet presAssocID="{97A1BEEF-78EC-45F3-A342-00B2A115F279}" presName="spaceRect" presStyleCnt="0"/>
      <dgm:spPr/>
    </dgm:pt>
    <dgm:pt modelId="{63C26F37-F30A-4013-8D9B-A8386A8389FD}" type="pres">
      <dgm:prSet presAssocID="{97A1BEEF-78EC-45F3-A342-00B2A115F279}" presName="textRect" presStyleLbl="revTx" presStyleIdx="3" presStyleCnt="6">
        <dgm:presLayoutVars>
          <dgm:chMax val="1"/>
          <dgm:chPref val="1"/>
        </dgm:presLayoutVars>
      </dgm:prSet>
      <dgm:spPr/>
    </dgm:pt>
    <dgm:pt modelId="{78079826-F3DC-4BFD-98D6-303A1E0B0E2D}" type="pres">
      <dgm:prSet presAssocID="{6CE1435A-3E63-402B-888D-355E3A00C7B5}" presName="sibTrans" presStyleCnt="0"/>
      <dgm:spPr/>
    </dgm:pt>
    <dgm:pt modelId="{473A7A77-6D7A-4889-BEF7-5F974E7180ED}" type="pres">
      <dgm:prSet presAssocID="{EA52DC5D-5C55-4CF0-B6DD-F30A293A4828}" presName="compNode" presStyleCnt="0"/>
      <dgm:spPr/>
    </dgm:pt>
    <dgm:pt modelId="{99F76E62-95C3-4405-A8B3-344CBCFDAB9F}" type="pres">
      <dgm:prSet presAssocID="{EA52DC5D-5C55-4CF0-B6DD-F30A293A4828}" presName="icon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Podcast"/>
        </a:ext>
      </dgm:extLst>
    </dgm:pt>
    <dgm:pt modelId="{1F72AB13-9DC4-4ABE-9A49-F19D4FC08766}" type="pres">
      <dgm:prSet presAssocID="{EA52DC5D-5C55-4CF0-B6DD-F30A293A4828}" presName="spaceRect" presStyleCnt="0"/>
      <dgm:spPr/>
    </dgm:pt>
    <dgm:pt modelId="{530C106F-8275-4E00-BFD7-1603FCFBCC43}" type="pres">
      <dgm:prSet presAssocID="{EA52DC5D-5C55-4CF0-B6DD-F30A293A4828}" presName="textRect" presStyleLbl="revTx" presStyleIdx="4" presStyleCnt="6">
        <dgm:presLayoutVars>
          <dgm:chMax val="1"/>
          <dgm:chPref val="1"/>
        </dgm:presLayoutVars>
      </dgm:prSet>
      <dgm:spPr/>
    </dgm:pt>
    <dgm:pt modelId="{E91C7E41-DF77-4F3D-A10F-17A44897F27E}" type="pres">
      <dgm:prSet presAssocID="{11A2EB32-1C69-4229-9462-081B7B6F0809}" presName="sibTrans" presStyleCnt="0"/>
      <dgm:spPr/>
    </dgm:pt>
    <dgm:pt modelId="{2601B5EB-7BCE-4B49-BD69-23DE5979C256}" type="pres">
      <dgm:prSet presAssocID="{E90F8951-A1E6-49FE-8FB4-C479050BF278}" presName="compNode" presStyleCnt="0"/>
      <dgm:spPr/>
    </dgm:pt>
    <dgm:pt modelId="{FA6ADA3D-0CF3-46BF-A537-A4ABF0034BFB}" type="pres">
      <dgm:prSet presAssocID="{E90F8951-A1E6-49FE-8FB4-C479050BF278}" presName="iconRect" presStyleLbl="node1" presStyleIdx="5" presStyleCnt="6"/>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Board Room"/>
        </a:ext>
      </dgm:extLst>
    </dgm:pt>
    <dgm:pt modelId="{C2E27CE5-DFC2-4D68-9C11-B1FDA36DAA47}" type="pres">
      <dgm:prSet presAssocID="{E90F8951-A1E6-49FE-8FB4-C479050BF278}" presName="spaceRect" presStyleCnt="0"/>
      <dgm:spPr/>
    </dgm:pt>
    <dgm:pt modelId="{2ED86B48-E099-41D0-A45F-38480355B012}" type="pres">
      <dgm:prSet presAssocID="{E90F8951-A1E6-49FE-8FB4-C479050BF278}" presName="textRect" presStyleLbl="revTx" presStyleIdx="5" presStyleCnt="6">
        <dgm:presLayoutVars>
          <dgm:chMax val="1"/>
          <dgm:chPref val="1"/>
        </dgm:presLayoutVars>
      </dgm:prSet>
      <dgm:spPr/>
    </dgm:pt>
  </dgm:ptLst>
  <dgm:cxnLst>
    <dgm:cxn modelId="{C3C5131E-EE46-4776-9219-3B8F53CE0303}" srcId="{0F2AC62B-D785-4CA7-A8AC-EF9C17D9957F}" destId="{65700828-1DAA-4207-8C23-CAB689C82CD8}" srcOrd="0" destOrd="0" parTransId="{3154149E-004B-43F5-9CDF-F57A9DAA013E}" sibTransId="{57F67F9E-9227-4D5C-BE3A-D35E3006DE0B}"/>
    <dgm:cxn modelId="{8D334F31-8A60-4659-A099-472FE9D63BE6}" type="presOf" srcId="{97A1BEEF-78EC-45F3-A342-00B2A115F279}" destId="{63C26F37-F30A-4013-8D9B-A8386A8389FD}" srcOrd="0" destOrd="0" presId="urn:microsoft.com/office/officeart/2018/2/layout/IconLabelList"/>
    <dgm:cxn modelId="{1822A433-2EE2-451A-883F-78A470F15EFF}" srcId="{0F2AC62B-D785-4CA7-A8AC-EF9C17D9957F}" destId="{97A1BEEF-78EC-45F3-A342-00B2A115F279}" srcOrd="3" destOrd="0" parTransId="{A220F15B-4160-4F9F-B22F-A6F8F7EC914D}" sibTransId="{6CE1435A-3E63-402B-888D-355E3A00C7B5}"/>
    <dgm:cxn modelId="{ED8CC167-3782-47D4-8D35-B0370C0E1BFD}" srcId="{0F2AC62B-D785-4CA7-A8AC-EF9C17D9957F}" destId="{E90F8951-A1E6-49FE-8FB4-C479050BF278}" srcOrd="5" destOrd="0" parTransId="{78F52F67-CFEC-4022-A69F-4B5291B56DC6}" sibTransId="{FCC76C96-57C3-4ACD-B2A1-DADD49268A50}"/>
    <dgm:cxn modelId="{BBA7AB59-C494-441C-9BD8-557D7790F944}" type="presOf" srcId="{6BD07F21-A90A-4050-BEC6-03B51808445F}" destId="{B989A101-239A-4464-917A-0F134C553852}" srcOrd="0" destOrd="0" presId="urn:microsoft.com/office/officeart/2018/2/layout/IconLabelList"/>
    <dgm:cxn modelId="{90DA4B8B-5953-4648-8CF6-E5A28E16F81B}" type="presOf" srcId="{0F2AC62B-D785-4CA7-A8AC-EF9C17D9957F}" destId="{1E7F8EC3-F1D8-4DFB-8D3C-BC7420E5D189}" srcOrd="0" destOrd="0" presId="urn:microsoft.com/office/officeart/2018/2/layout/IconLabelList"/>
    <dgm:cxn modelId="{32F9AC8F-8744-4DEB-9144-11FD8FAAE599}" type="presOf" srcId="{EA52DC5D-5C55-4CF0-B6DD-F30A293A4828}" destId="{530C106F-8275-4E00-BFD7-1603FCFBCC43}" srcOrd="0" destOrd="0" presId="urn:microsoft.com/office/officeart/2018/2/layout/IconLabelList"/>
    <dgm:cxn modelId="{7CF3F5A7-DE13-4566-8FB1-D20C7278F224}" srcId="{0F2AC62B-D785-4CA7-A8AC-EF9C17D9957F}" destId="{A3FA78B8-27AB-477C-88A8-63412846E6D1}" srcOrd="1" destOrd="0" parTransId="{A0FF1421-E9B7-4DAC-992D-97DB989C7A98}" sibTransId="{BBE0A739-5A1E-4471-B8A6-C403D622F5BA}"/>
    <dgm:cxn modelId="{5E13A7B9-CA64-4A24-B823-1E0BF72AA250}" type="presOf" srcId="{E90F8951-A1E6-49FE-8FB4-C479050BF278}" destId="{2ED86B48-E099-41D0-A45F-38480355B012}" srcOrd="0" destOrd="0" presId="urn:microsoft.com/office/officeart/2018/2/layout/IconLabelList"/>
    <dgm:cxn modelId="{03AB63C6-4803-4578-AE1F-24A210C621D6}" srcId="{0F2AC62B-D785-4CA7-A8AC-EF9C17D9957F}" destId="{6BD07F21-A90A-4050-BEC6-03B51808445F}" srcOrd="2" destOrd="0" parTransId="{F1649F87-AA81-48DD-8F86-352E5C5E1213}" sibTransId="{A26117C8-1468-40CD-A4E2-10996A6F6921}"/>
    <dgm:cxn modelId="{000014E0-C89A-4340-83FD-858B20790330}" type="presOf" srcId="{65700828-1DAA-4207-8C23-CAB689C82CD8}" destId="{19C8C5E2-F269-41FF-8FE2-15F121CE6352}" srcOrd="0" destOrd="0" presId="urn:microsoft.com/office/officeart/2018/2/layout/IconLabelList"/>
    <dgm:cxn modelId="{F9B24DFC-C36E-4195-A433-BC83CEDEA809}" type="presOf" srcId="{A3FA78B8-27AB-477C-88A8-63412846E6D1}" destId="{3CE33045-66F9-4AA7-8523-F2AB964B9FBB}" srcOrd="0" destOrd="0" presId="urn:microsoft.com/office/officeart/2018/2/layout/IconLabelList"/>
    <dgm:cxn modelId="{464373FD-58D5-4275-9191-8DCC6D697CE8}" srcId="{0F2AC62B-D785-4CA7-A8AC-EF9C17D9957F}" destId="{EA52DC5D-5C55-4CF0-B6DD-F30A293A4828}" srcOrd="4" destOrd="0" parTransId="{E00F9400-8CCF-4A89-9EFE-08264B3D5749}" sibTransId="{11A2EB32-1C69-4229-9462-081B7B6F0809}"/>
    <dgm:cxn modelId="{F830AD61-B000-4CD8-B383-9F90735FA6BE}" type="presParOf" srcId="{1E7F8EC3-F1D8-4DFB-8D3C-BC7420E5D189}" destId="{1D0E2BEF-E711-4464-9DD9-9EB81902BA4A}" srcOrd="0" destOrd="0" presId="urn:microsoft.com/office/officeart/2018/2/layout/IconLabelList"/>
    <dgm:cxn modelId="{7DE4E0C5-9D2D-4FB8-BE73-1A426C397C96}" type="presParOf" srcId="{1D0E2BEF-E711-4464-9DD9-9EB81902BA4A}" destId="{63CA83C9-A310-4008-AFBA-B010568EF864}" srcOrd="0" destOrd="0" presId="urn:microsoft.com/office/officeart/2018/2/layout/IconLabelList"/>
    <dgm:cxn modelId="{EA6DF10F-70B2-41DC-A51C-87C4A8A7C95B}" type="presParOf" srcId="{1D0E2BEF-E711-4464-9DD9-9EB81902BA4A}" destId="{F4405EAF-4123-484A-B994-EB333B9E933A}" srcOrd="1" destOrd="0" presId="urn:microsoft.com/office/officeart/2018/2/layout/IconLabelList"/>
    <dgm:cxn modelId="{8B5575FD-B0A6-4D74-BFA0-89E0DFF9106A}" type="presParOf" srcId="{1D0E2BEF-E711-4464-9DD9-9EB81902BA4A}" destId="{19C8C5E2-F269-41FF-8FE2-15F121CE6352}" srcOrd="2" destOrd="0" presId="urn:microsoft.com/office/officeart/2018/2/layout/IconLabelList"/>
    <dgm:cxn modelId="{95807495-D147-4469-AB21-C90C5F334560}" type="presParOf" srcId="{1E7F8EC3-F1D8-4DFB-8D3C-BC7420E5D189}" destId="{6D74C8EE-0162-4246-9F89-0E9CB1FF19C8}" srcOrd="1" destOrd="0" presId="urn:microsoft.com/office/officeart/2018/2/layout/IconLabelList"/>
    <dgm:cxn modelId="{15A0DC0C-E9DC-4DCF-A0FE-ABCAE90E4D17}" type="presParOf" srcId="{1E7F8EC3-F1D8-4DFB-8D3C-BC7420E5D189}" destId="{1657CFE6-AEF4-42E8-A9CA-EDAB0CF6A47B}" srcOrd="2" destOrd="0" presId="urn:microsoft.com/office/officeart/2018/2/layout/IconLabelList"/>
    <dgm:cxn modelId="{15E519E1-9913-4C91-A8AB-EF35B5BE14F8}" type="presParOf" srcId="{1657CFE6-AEF4-42E8-A9CA-EDAB0CF6A47B}" destId="{D85342B2-4F54-441E-9CE0-DF74A4641C37}" srcOrd="0" destOrd="0" presId="urn:microsoft.com/office/officeart/2018/2/layout/IconLabelList"/>
    <dgm:cxn modelId="{405BDAC9-691D-4FD0-BA3D-60308F067D30}" type="presParOf" srcId="{1657CFE6-AEF4-42E8-A9CA-EDAB0CF6A47B}" destId="{59D00400-55CB-4C77-A204-176AA6DECC0A}" srcOrd="1" destOrd="0" presId="urn:microsoft.com/office/officeart/2018/2/layout/IconLabelList"/>
    <dgm:cxn modelId="{9FE48BB6-7DF2-4A5E-B583-3BDDBF58E2EA}" type="presParOf" srcId="{1657CFE6-AEF4-42E8-A9CA-EDAB0CF6A47B}" destId="{3CE33045-66F9-4AA7-8523-F2AB964B9FBB}" srcOrd="2" destOrd="0" presId="urn:microsoft.com/office/officeart/2018/2/layout/IconLabelList"/>
    <dgm:cxn modelId="{CFBA1B4E-1FE0-43E6-B879-755C4C3ACA64}" type="presParOf" srcId="{1E7F8EC3-F1D8-4DFB-8D3C-BC7420E5D189}" destId="{FD39AD1D-381D-44DE-B29D-686E1F9B1BA5}" srcOrd="3" destOrd="0" presId="urn:microsoft.com/office/officeart/2018/2/layout/IconLabelList"/>
    <dgm:cxn modelId="{E00183B2-480D-4900-89EB-317C9EDB9CE6}" type="presParOf" srcId="{1E7F8EC3-F1D8-4DFB-8D3C-BC7420E5D189}" destId="{24FBB26D-5F03-40F6-BAE5-145672B4D5EC}" srcOrd="4" destOrd="0" presId="urn:microsoft.com/office/officeart/2018/2/layout/IconLabelList"/>
    <dgm:cxn modelId="{5BDD5455-9B6C-4AE7-804D-208612907CAC}" type="presParOf" srcId="{24FBB26D-5F03-40F6-BAE5-145672B4D5EC}" destId="{9255C666-5201-445D-BB77-A8F9A33C7FDA}" srcOrd="0" destOrd="0" presId="urn:microsoft.com/office/officeart/2018/2/layout/IconLabelList"/>
    <dgm:cxn modelId="{37BB17F1-2173-4C86-A6B6-68ECBB41FF4B}" type="presParOf" srcId="{24FBB26D-5F03-40F6-BAE5-145672B4D5EC}" destId="{80110AF9-FFA2-48D3-B2C5-D3410FAC77A8}" srcOrd="1" destOrd="0" presId="urn:microsoft.com/office/officeart/2018/2/layout/IconLabelList"/>
    <dgm:cxn modelId="{48CFFA75-AB37-46A0-8003-83C19214EB9D}" type="presParOf" srcId="{24FBB26D-5F03-40F6-BAE5-145672B4D5EC}" destId="{B989A101-239A-4464-917A-0F134C553852}" srcOrd="2" destOrd="0" presId="urn:microsoft.com/office/officeart/2018/2/layout/IconLabelList"/>
    <dgm:cxn modelId="{CA5E4B53-C903-438A-A585-235394FC309B}" type="presParOf" srcId="{1E7F8EC3-F1D8-4DFB-8D3C-BC7420E5D189}" destId="{D5B83E02-1C35-447D-9663-04DA640DF4B8}" srcOrd="5" destOrd="0" presId="urn:microsoft.com/office/officeart/2018/2/layout/IconLabelList"/>
    <dgm:cxn modelId="{0C496654-9249-461B-B839-17D6FF2921B4}" type="presParOf" srcId="{1E7F8EC3-F1D8-4DFB-8D3C-BC7420E5D189}" destId="{C6A1E99F-B5CD-4D23-A4E2-5147752198F0}" srcOrd="6" destOrd="0" presId="urn:microsoft.com/office/officeart/2018/2/layout/IconLabelList"/>
    <dgm:cxn modelId="{E8CDF0A9-F709-4ABB-9ED6-2B48C64495AC}" type="presParOf" srcId="{C6A1E99F-B5CD-4D23-A4E2-5147752198F0}" destId="{408C33A1-41FC-4175-ADA6-895BEE6274C2}" srcOrd="0" destOrd="0" presId="urn:microsoft.com/office/officeart/2018/2/layout/IconLabelList"/>
    <dgm:cxn modelId="{5DCF6CFC-4A8E-470A-9054-9455C821FB35}" type="presParOf" srcId="{C6A1E99F-B5CD-4D23-A4E2-5147752198F0}" destId="{15D3AD40-ECB8-41C5-A8D1-EDD507CFFD12}" srcOrd="1" destOrd="0" presId="urn:microsoft.com/office/officeart/2018/2/layout/IconLabelList"/>
    <dgm:cxn modelId="{2011964A-557D-459E-8FCF-11749AFC3255}" type="presParOf" srcId="{C6A1E99F-B5CD-4D23-A4E2-5147752198F0}" destId="{63C26F37-F30A-4013-8D9B-A8386A8389FD}" srcOrd="2" destOrd="0" presId="urn:microsoft.com/office/officeart/2018/2/layout/IconLabelList"/>
    <dgm:cxn modelId="{C4E1C3D0-ED0E-4526-8BD2-82AF3C7BFB77}" type="presParOf" srcId="{1E7F8EC3-F1D8-4DFB-8D3C-BC7420E5D189}" destId="{78079826-F3DC-4BFD-98D6-303A1E0B0E2D}" srcOrd="7" destOrd="0" presId="urn:microsoft.com/office/officeart/2018/2/layout/IconLabelList"/>
    <dgm:cxn modelId="{904F8E48-73B1-438E-91B9-5E2405FB6B14}" type="presParOf" srcId="{1E7F8EC3-F1D8-4DFB-8D3C-BC7420E5D189}" destId="{473A7A77-6D7A-4889-BEF7-5F974E7180ED}" srcOrd="8" destOrd="0" presId="urn:microsoft.com/office/officeart/2018/2/layout/IconLabelList"/>
    <dgm:cxn modelId="{1CC13CF6-3725-480E-942B-DFEA433FB990}" type="presParOf" srcId="{473A7A77-6D7A-4889-BEF7-5F974E7180ED}" destId="{99F76E62-95C3-4405-A8B3-344CBCFDAB9F}" srcOrd="0" destOrd="0" presId="urn:microsoft.com/office/officeart/2018/2/layout/IconLabelList"/>
    <dgm:cxn modelId="{E28A7B1F-F975-4A54-8DA6-B24BD20DEE0F}" type="presParOf" srcId="{473A7A77-6D7A-4889-BEF7-5F974E7180ED}" destId="{1F72AB13-9DC4-4ABE-9A49-F19D4FC08766}" srcOrd="1" destOrd="0" presId="urn:microsoft.com/office/officeart/2018/2/layout/IconLabelList"/>
    <dgm:cxn modelId="{D5134B9B-6DDD-4F2C-B3DE-CFDAA1F67CB9}" type="presParOf" srcId="{473A7A77-6D7A-4889-BEF7-5F974E7180ED}" destId="{530C106F-8275-4E00-BFD7-1603FCFBCC43}" srcOrd="2" destOrd="0" presId="urn:microsoft.com/office/officeart/2018/2/layout/IconLabelList"/>
    <dgm:cxn modelId="{B23BB8A0-F51A-436E-A817-7B2DF755984A}" type="presParOf" srcId="{1E7F8EC3-F1D8-4DFB-8D3C-BC7420E5D189}" destId="{E91C7E41-DF77-4F3D-A10F-17A44897F27E}" srcOrd="9" destOrd="0" presId="urn:microsoft.com/office/officeart/2018/2/layout/IconLabelList"/>
    <dgm:cxn modelId="{B734F6F7-3F1A-430D-9F15-CD3C81C74549}" type="presParOf" srcId="{1E7F8EC3-F1D8-4DFB-8D3C-BC7420E5D189}" destId="{2601B5EB-7BCE-4B49-BD69-23DE5979C256}" srcOrd="10" destOrd="0" presId="urn:microsoft.com/office/officeart/2018/2/layout/IconLabelList"/>
    <dgm:cxn modelId="{F36CF34A-A572-4D6C-A4C3-46DCD368DB3B}" type="presParOf" srcId="{2601B5EB-7BCE-4B49-BD69-23DE5979C256}" destId="{FA6ADA3D-0CF3-46BF-A537-A4ABF0034BFB}" srcOrd="0" destOrd="0" presId="urn:microsoft.com/office/officeart/2018/2/layout/IconLabelList"/>
    <dgm:cxn modelId="{0F7B92A6-3628-4462-B6A6-59DC4DFA632E}" type="presParOf" srcId="{2601B5EB-7BCE-4B49-BD69-23DE5979C256}" destId="{C2E27CE5-DFC2-4D68-9C11-B1FDA36DAA47}" srcOrd="1" destOrd="0" presId="urn:microsoft.com/office/officeart/2018/2/layout/IconLabelList"/>
    <dgm:cxn modelId="{AE597540-DA62-44B1-8E04-71BBBEACFB99}" type="presParOf" srcId="{2601B5EB-7BCE-4B49-BD69-23DE5979C256}" destId="{2ED86B48-E099-41D0-A45F-38480355B012}" srcOrd="2" destOrd="0" presId="urn:microsoft.com/office/officeart/2018/2/layout/IconLabel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1AB53FD-E472-4424-BEB9-36DE51AC7163}" type="doc">
      <dgm:prSet loTypeId="urn:microsoft.com/office/officeart/2018/2/layout/IconLabelList" loCatId="icon" qsTypeId="urn:microsoft.com/office/officeart/2005/8/quickstyle/simple1" qsCatId="simple" csTypeId="urn:microsoft.com/office/officeart/2005/8/colors/accent6_2" csCatId="accent6" phldr="1"/>
      <dgm:spPr/>
      <dgm:t>
        <a:bodyPr/>
        <a:lstStyle/>
        <a:p>
          <a:endParaRPr lang="en-US"/>
        </a:p>
      </dgm:t>
    </dgm:pt>
    <dgm:pt modelId="{C809FB35-5CF5-43E1-9E19-DA6123668160}">
      <dgm:prSet custT="1"/>
      <dgm:spPr/>
      <dgm:t>
        <a:bodyPr/>
        <a:lstStyle/>
        <a:p>
          <a:pPr>
            <a:lnSpc>
              <a:spcPct val="100000"/>
            </a:lnSpc>
          </a:pPr>
          <a:r>
            <a:rPr lang="en-GB" sz="1400" b="1" dirty="0"/>
            <a:t>Παροχή εφαρμογών πραγματικού κόσμου: </a:t>
          </a:r>
          <a:r>
            <a:rPr lang="en-GB" sz="1400" dirty="0"/>
            <a:t>Επισημάνετε την πραγματική εφαρμογή των εννοιών που διδάσκονται. Η επίδειξη του τρόπου με τον οποίο η γνώση μπορεί να εφαρμοστεί σε πραγματικές καταστάσεις ενισχύει την αξία και τη σημασία της, ενθαρρύνοντας τη βαθύτερη δέσμευση.</a:t>
          </a:r>
          <a:endParaRPr lang="en-US" sz="1400" dirty="0"/>
        </a:p>
      </dgm:t>
    </dgm:pt>
    <dgm:pt modelId="{882BA7C5-1AED-43F0-9A83-FAC63F29EE3B}" type="parTrans" cxnId="{E1734B2F-2F8A-49DC-A4F1-BFC98A16A473}">
      <dgm:prSet/>
      <dgm:spPr/>
      <dgm:t>
        <a:bodyPr/>
        <a:lstStyle/>
        <a:p>
          <a:endParaRPr lang="en-US" sz="2400"/>
        </a:p>
      </dgm:t>
    </dgm:pt>
    <dgm:pt modelId="{F2E77D26-3CC2-4317-BC2C-FEDB8EC67307}" type="sibTrans" cxnId="{E1734B2F-2F8A-49DC-A4F1-BFC98A16A473}">
      <dgm:prSet/>
      <dgm:spPr/>
      <dgm:t>
        <a:bodyPr/>
        <a:lstStyle/>
        <a:p>
          <a:endParaRPr lang="en-US" sz="2400"/>
        </a:p>
      </dgm:t>
    </dgm:pt>
    <dgm:pt modelId="{0B0575D3-0B67-4EA8-B0A5-C79DE12A789C}">
      <dgm:prSet custT="1"/>
      <dgm:spPr/>
      <dgm:t>
        <a:bodyPr/>
        <a:lstStyle/>
        <a:p>
          <a:pPr>
            <a:lnSpc>
              <a:spcPct val="100000"/>
            </a:lnSpc>
          </a:pPr>
          <a:r>
            <a:rPr lang="en-GB" sz="1400" b="1" dirty="0" err="1"/>
            <a:t>Προσφορά</a:t>
          </a:r>
          <a:r>
            <a:rPr lang="en-GB" sz="1400" b="1" dirty="0"/>
            <a:t> επ</a:t>
          </a:r>
          <a:r>
            <a:rPr lang="en-GB" sz="1400" b="1" dirty="0" err="1"/>
            <a:t>ιλογών</a:t>
          </a:r>
          <a:r>
            <a:rPr lang="en-GB" sz="1400" b="1" dirty="0"/>
            <a:t> και </a:t>
          </a:r>
          <a:r>
            <a:rPr lang="en-GB" sz="1400" b="1" dirty="0" err="1"/>
            <a:t>δι</a:t>
          </a:r>
          <a:r>
            <a:rPr lang="en-GB" sz="1400" b="1" dirty="0"/>
            <a:t>αδρομών: </a:t>
          </a:r>
          <a:r>
            <a:rPr lang="en-GB" sz="1400" dirty="0"/>
            <a:t>Επιτρέψτε στους μαθητές να επιλέξουν πώς θα ασχοληθούν με το περιεχόμενο ή ποια θέματα θα εξερευνήσουν σε βάθος. Η π</a:t>
          </a:r>
          <a:r>
            <a:rPr lang="en-GB" sz="1400" dirty="0" err="1"/>
            <a:t>ροσφορά</a:t>
          </a:r>
          <a:r>
            <a:rPr lang="en-GB" sz="1400" dirty="0"/>
            <a:t> επ</a:t>
          </a:r>
          <a:r>
            <a:rPr lang="en-GB" sz="1400" dirty="0" err="1"/>
            <a:t>ιλογών</a:t>
          </a:r>
          <a:r>
            <a:rPr lang="en-GB" sz="1400" dirty="0"/>
            <a:t> </a:t>
          </a:r>
          <a:r>
            <a:rPr lang="en-GB" sz="1400" dirty="0" err="1"/>
            <a:t>ενδυν</a:t>
          </a:r>
          <a:r>
            <a:rPr lang="en-GB" sz="1400" dirty="0"/>
            <a:t>αμώνει τους μαθητές, καθιστώντας τη μαθησιακή εμπειρία πιο εξατομικευμένη και ελκυστική.</a:t>
          </a:r>
          <a:endParaRPr lang="en-US" sz="1400" dirty="0"/>
        </a:p>
      </dgm:t>
    </dgm:pt>
    <dgm:pt modelId="{4A71245C-8D56-476F-94F2-C367F19B385F}" type="parTrans" cxnId="{49B7CF94-961F-4B86-9EA2-0BF5F56C9236}">
      <dgm:prSet/>
      <dgm:spPr/>
      <dgm:t>
        <a:bodyPr/>
        <a:lstStyle/>
        <a:p>
          <a:endParaRPr lang="en-US" sz="2400"/>
        </a:p>
      </dgm:t>
    </dgm:pt>
    <dgm:pt modelId="{1BB0B7E8-BE2C-4B1E-940A-C40EF960604F}" type="sibTrans" cxnId="{49B7CF94-961F-4B86-9EA2-0BF5F56C9236}">
      <dgm:prSet/>
      <dgm:spPr/>
      <dgm:t>
        <a:bodyPr/>
        <a:lstStyle/>
        <a:p>
          <a:endParaRPr lang="en-US" sz="2400"/>
        </a:p>
      </dgm:t>
    </dgm:pt>
    <dgm:pt modelId="{2FBA1561-3BA1-4EFE-86BA-B78A27D9264B}">
      <dgm:prSet custT="1"/>
      <dgm:spPr/>
      <dgm:t>
        <a:bodyPr/>
        <a:lstStyle/>
        <a:p>
          <a:pPr>
            <a:lnSpc>
              <a:spcPct val="100000"/>
            </a:lnSpc>
          </a:pPr>
          <a:r>
            <a:rPr lang="en-GB" sz="1400" b="1"/>
            <a:t>Ενσωματώστε διαμορφωτικές αξιολογήσεις: </a:t>
          </a:r>
          <a:r>
            <a:rPr lang="en-GB" sz="1400"/>
            <a:t>Ενσωματώστε σύντομα κουίζ ή ασκήσεις προβληματισμού σε όλο το περιεχόμενο. Αυτές οι διαμορφωτικές αξιολογήσεις παρέχουν άμεση ανατροφοδότηση, βοηθώντας τους μαθητές να μετρήσουν την κατανόησή τους και να προσαρμόσουν ανάλογα τις στρατηγικές μάθησης.</a:t>
          </a:r>
          <a:endParaRPr lang="en-US" sz="1400"/>
        </a:p>
      </dgm:t>
    </dgm:pt>
    <dgm:pt modelId="{B8EBDCA0-2733-4EA3-A5B4-CADF86745CE1}" type="parTrans" cxnId="{AFB1A26E-A57C-46DA-B533-5563F33BD118}">
      <dgm:prSet/>
      <dgm:spPr/>
      <dgm:t>
        <a:bodyPr/>
        <a:lstStyle/>
        <a:p>
          <a:endParaRPr lang="en-US" sz="2400"/>
        </a:p>
      </dgm:t>
    </dgm:pt>
    <dgm:pt modelId="{8898674D-D58E-41A8-BD79-9F73810DD4C6}" type="sibTrans" cxnId="{AFB1A26E-A57C-46DA-B533-5563F33BD118}">
      <dgm:prSet/>
      <dgm:spPr/>
      <dgm:t>
        <a:bodyPr/>
        <a:lstStyle/>
        <a:p>
          <a:endParaRPr lang="en-US" sz="2400"/>
        </a:p>
      </dgm:t>
    </dgm:pt>
    <dgm:pt modelId="{E3F5CF41-8FAA-4E9F-A632-957476CB935B}">
      <dgm:prSet custT="1"/>
      <dgm:spPr/>
      <dgm:t>
        <a:bodyPr/>
        <a:lstStyle/>
        <a:p>
          <a:pPr>
            <a:lnSpc>
              <a:spcPct val="100000"/>
            </a:lnSpc>
          </a:pPr>
          <a:r>
            <a:rPr lang="en-GB" sz="1400" b="1"/>
            <a:t>Συνεχής επανάληψη και βελτίωση: </a:t>
          </a:r>
          <a:r>
            <a:rPr lang="en-GB" sz="1400"/>
            <a:t>Συγκεντρώστε ανατροφοδότηση από τους μαθητές σχετικά με την αποτελεσματικότητα του περιεχομένου και το επίπεδο εμπλοκής. Χρησιμοποιήστε αυτή την ανατροφοδότηση για τη συνεχή βελτίωση του υλικού, διασφαλίζοντας ότι παραμένει σχετικό, ελκυστικό και εκπαιδευτικά πολύτιμο.</a:t>
          </a:r>
          <a:endParaRPr lang="en-US" sz="1400"/>
        </a:p>
      </dgm:t>
    </dgm:pt>
    <dgm:pt modelId="{84C92C26-14A7-4414-BD9F-417464D2C58D}" type="parTrans" cxnId="{50FE9989-77E7-46E4-A754-A623C840BAE6}">
      <dgm:prSet/>
      <dgm:spPr/>
      <dgm:t>
        <a:bodyPr/>
        <a:lstStyle/>
        <a:p>
          <a:endParaRPr lang="en-US" sz="2400"/>
        </a:p>
      </dgm:t>
    </dgm:pt>
    <dgm:pt modelId="{3382E4B9-8EE5-47E7-8737-3960CA80C343}" type="sibTrans" cxnId="{50FE9989-77E7-46E4-A754-A623C840BAE6}">
      <dgm:prSet/>
      <dgm:spPr/>
      <dgm:t>
        <a:bodyPr/>
        <a:lstStyle/>
        <a:p>
          <a:endParaRPr lang="en-US" sz="2400"/>
        </a:p>
      </dgm:t>
    </dgm:pt>
    <dgm:pt modelId="{8563ADFF-74F3-4413-BBD1-F6D272F2CDC7}" type="pres">
      <dgm:prSet presAssocID="{D1AB53FD-E472-4424-BEB9-36DE51AC7163}" presName="root" presStyleCnt="0">
        <dgm:presLayoutVars>
          <dgm:dir/>
          <dgm:resizeHandles val="exact"/>
        </dgm:presLayoutVars>
      </dgm:prSet>
      <dgm:spPr/>
    </dgm:pt>
    <dgm:pt modelId="{F764AE75-8521-4371-909F-CEE5B5F0BA05}" type="pres">
      <dgm:prSet presAssocID="{C809FB35-5CF5-43E1-9E19-DA6123668160}" presName="compNode" presStyleCnt="0"/>
      <dgm:spPr/>
    </dgm:pt>
    <dgm:pt modelId="{61C1D4B8-0878-4C65-A4F8-9E4F555B863B}" type="pres">
      <dgm:prSet presAssocID="{C809FB35-5CF5-43E1-9E19-DA6123668160}"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53030338-02FD-4AB8-97C3-030A92C11034}" type="pres">
      <dgm:prSet presAssocID="{C809FB35-5CF5-43E1-9E19-DA6123668160}" presName="spaceRect" presStyleCnt="0"/>
      <dgm:spPr/>
    </dgm:pt>
    <dgm:pt modelId="{3BFDD895-FC71-4F4A-8295-C3C31FF69AFE}" type="pres">
      <dgm:prSet presAssocID="{C809FB35-5CF5-43E1-9E19-DA6123668160}" presName="textRect" presStyleLbl="revTx" presStyleIdx="0" presStyleCnt="4">
        <dgm:presLayoutVars>
          <dgm:chMax val="1"/>
          <dgm:chPref val="1"/>
        </dgm:presLayoutVars>
      </dgm:prSet>
      <dgm:spPr/>
    </dgm:pt>
    <dgm:pt modelId="{AD84B153-CAD4-4554-9F7B-59A815B5CB0F}" type="pres">
      <dgm:prSet presAssocID="{F2E77D26-3CC2-4317-BC2C-FEDB8EC67307}" presName="sibTrans" presStyleCnt="0"/>
      <dgm:spPr/>
    </dgm:pt>
    <dgm:pt modelId="{94268F6A-741F-42FD-8A5C-03CF5E17F41D}" type="pres">
      <dgm:prSet presAssocID="{0B0575D3-0B67-4EA8-B0A5-C79DE12A789C}" presName="compNode" presStyleCnt="0"/>
      <dgm:spPr/>
    </dgm:pt>
    <dgm:pt modelId="{21D5A934-08A7-4FAF-88E3-A1D3366B7B7B}" type="pres">
      <dgm:prSet presAssocID="{0B0575D3-0B67-4EA8-B0A5-C79DE12A789C}"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erson with Idea"/>
        </a:ext>
      </dgm:extLst>
    </dgm:pt>
    <dgm:pt modelId="{031CD59E-F637-4CB0-91A4-CE884564E949}" type="pres">
      <dgm:prSet presAssocID="{0B0575D3-0B67-4EA8-B0A5-C79DE12A789C}" presName="spaceRect" presStyleCnt="0"/>
      <dgm:spPr/>
    </dgm:pt>
    <dgm:pt modelId="{0F1D40C7-09A3-4210-930A-1FBABA8EF2DD}" type="pres">
      <dgm:prSet presAssocID="{0B0575D3-0B67-4EA8-B0A5-C79DE12A789C}" presName="textRect" presStyleLbl="revTx" presStyleIdx="1" presStyleCnt="4">
        <dgm:presLayoutVars>
          <dgm:chMax val="1"/>
          <dgm:chPref val="1"/>
        </dgm:presLayoutVars>
      </dgm:prSet>
      <dgm:spPr/>
    </dgm:pt>
    <dgm:pt modelId="{8B29DB30-A322-499A-BD81-0772C102955E}" type="pres">
      <dgm:prSet presAssocID="{1BB0B7E8-BE2C-4B1E-940A-C40EF960604F}" presName="sibTrans" presStyleCnt="0"/>
      <dgm:spPr/>
    </dgm:pt>
    <dgm:pt modelId="{360ED080-5F65-4F6B-BC30-E4BC16E56DFA}" type="pres">
      <dgm:prSet presAssocID="{2FBA1561-3BA1-4EFE-86BA-B78A27D9264B}" presName="compNode" presStyleCnt="0"/>
      <dgm:spPr/>
    </dgm:pt>
    <dgm:pt modelId="{439BC5F4-131B-4F66-9C1B-7030B678BD91}" type="pres">
      <dgm:prSet presAssocID="{2FBA1561-3BA1-4EFE-86BA-B78A27D9264B}"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List"/>
        </a:ext>
      </dgm:extLst>
    </dgm:pt>
    <dgm:pt modelId="{5661177E-3262-4DA2-A874-80B12B733AC0}" type="pres">
      <dgm:prSet presAssocID="{2FBA1561-3BA1-4EFE-86BA-B78A27D9264B}" presName="spaceRect" presStyleCnt="0"/>
      <dgm:spPr/>
    </dgm:pt>
    <dgm:pt modelId="{DFDCCE0E-23FF-4DDA-8B39-53F44771A53D}" type="pres">
      <dgm:prSet presAssocID="{2FBA1561-3BA1-4EFE-86BA-B78A27D9264B}" presName="textRect" presStyleLbl="revTx" presStyleIdx="2" presStyleCnt="4">
        <dgm:presLayoutVars>
          <dgm:chMax val="1"/>
          <dgm:chPref val="1"/>
        </dgm:presLayoutVars>
      </dgm:prSet>
      <dgm:spPr/>
    </dgm:pt>
    <dgm:pt modelId="{F9BED5D7-7FBC-4F75-9B26-E7FC7EBEBFA2}" type="pres">
      <dgm:prSet presAssocID="{8898674D-D58E-41A8-BD79-9F73810DD4C6}" presName="sibTrans" presStyleCnt="0"/>
      <dgm:spPr/>
    </dgm:pt>
    <dgm:pt modelId="{0905C1D4-7860-4E91-A015-04BB814D93C0}" type="pres">
      <dgm:prSet presAssocID="{E3F5CF41-8FAA-4E9F-A632-957476CB935B}" presName="compNode" presStyleCnt="0"/>
      <dgm:spPr/>
    </dgm:pt>
    <dgm:pt modelId="{BDC26420-7ADF-4B0E-B19D-88D67067492D}" type="pres">
      <dgm:prSet presAssocID="{E3F5CF41-8FAA-4E9F-A632-957476CB935B}"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roup Brainstorm"/>
        </a:ext>
      </dgm:extLst>
    </dgm:pt>
    <dgm:pt modelId="{4899DF3C-A5D5-488D-BF07-607A628A64A9}" type="pres">
      <dgm:prSet presAssocID="{E3F5CF41-8FAA-4E9F-A632-957476CB935B}" presName="spaceRect" presStyleCnt="0"/>
      <dgm:spPr/>
    </dgm:pt>
    <dgm:pt modelId="{199C5601-49EF-4B81-AF14-C30619D0F228}" type="pres">
      <dgm:prSet presAssocID="{E3F5CF41-8FAA-4E9F-A632-957476CB935B}" presName="textRect" presStyleLbl="revTx" presStyleIdx="3" presStyleCnt="4">
        <dgm:presLayoutVars>
          <dgm:chMax val="1"/>
          <dgm:chPref val="1"/>
        </dgm:presLayoutVars>
      </dgm:prSet>
      <dgm:spPr/>
    </dgm:pt>
  </dgm:ptLst>
  <dgm:cxnLst>
    <dgm:cxn modelId="{2D5C3207-D103-4C83-8FF6-399AAD936729}" type="presOf" srcId="{E3F5CF41-8FAA-4E9F-A632-957476CB935B}" destId="{199C5601-49EF-4B81-AF14-C30619D0F228}" srcOrd="0" destOrd="0" presId="urn:microsoft.com/office/officeart/2018/2/layout/IconLabelList"/>
    <dgm:cxn modelId="{E1734B2F-2F8A-49DC-A4F1-BFC98A16A473}" srcId="{D1AB53FD-E472-4424-BEB9-36DE51AC7163}" destId="{C809FB35-5CF5-43E1-9E19-DA6123668160}" srcOrd="0" destOrd="0" parTransId="{882BA7C5-1AED-43F0-9A83-FAC63F29EE3B}" sibTransId="{F2E77D26-3CC2-4317-BC2C-FEDB8EC67307}"/>
    <dgm:cxn modelId="{AFB1A26E-A57C-46DA-B533-5563F33BD118}" srcId="{D1AB53FD-E472-4424-BEB9-36DE51AC7163}" destId="{2FBA1561-3BA1-4EFE-86BA-B78A27D9264B}" srcOrd="2" destOrd="0" parTransId="{B8EBDCA0-2733-4EA3-A5B4-CADF86745CE1}" sibTransId="{8898674D-D58E-41A8-BD79-9F73810DD4C6}"/>
    <dgm:cxn modelId="{671C2181-B893-4683-993A-E26A66F92A46}" type="presOf" srcId="{0B0575D3-0B67-4EA8-B0A5-C79DE12A789C}" destId="{0F1D40C7-09A3-4210-930A-1FBABA8EF2DD}" srcOrd="0" destOrd="0" presId="urn:microsoft.com/office/officeart/2018/2/layout/IconLabelList"/>
    <dgm:cxn modelId="{50FE9989-77E7-46E4-A754-A623C840BAE6}" srcId="{D1AB53FD-E472-4424-BEB9-36DE51AC7163}" destId="{E3F5CF41-8FAA-4E9F-A632-957476CB935B}" srcOrd="3" destOrd="0" parTransId="{84C92C26-14A7-4414-BD9F-417464D2C58D}" sibTransId="{3382E4B9-8EE5-47E7-8737-3960CA80C343}"/>
    <dgm:cxn modelId="{49B7CF94-961F-4B86-9EA2-0BF5F56C9236}" srcId="{D1AB53FD-E472-4424-BEB9-36DE51AC7163}" destId="{0B0575D3-0B67-4EA8-B0A5-C79DE12A789C}" srcOrd="1" destOrd="0" parTransId="{4A71245C-8D56-476F-94F2-C367F19B385F}" sibTransId="{1BB0B7E8-BE2C-4B1E-940A-C40EF960604F}"/>
    <dgm:cxn modelId="{D1AC99A9-CC42-4907-A125-9E6AEDBF0D4D}" type="presOf" srcId="{C809FB35-5CF5-43E1-9E19-DA6123668160}" destId="{3BFDD895-FC71-4F4A-8295-C3C31FF69AFE}" srcOrd="0" destOrd="0" presId="urn:microsoft.com/office/officeart/2018/2/layout/IconLabelList"/>
    <dgm:cxn modelId="{79BB1AB8-A27F-4597-9618-7233DC7CAE9E}" type="presOf" srcId="{D1AB53FD-E472-4424-BEB9-36DE51AC7163}" destId="{8563ADFF-74F3-4413-BBD1-F6D272F2CDC7}" srcOrd="0" destOrd="0" presId="urn:microsoft.com/office/officeart/2018/2/layout/IconLabelList"/>
    <dgm:cxn modelId="{BABE54FB-D89E-4A12-8695-7162A578A765}" type="presOf" srcId="{2FBA1561-3BA1-4EFE-86BA-B78A27D9264B}" destId="{DFDCCE0E-23FF-4DDA-8B39-53F44771A53D}" srcOrd="0" destOrd="0" presId="urn:microsoft.com/office/officeart/2018/2/layout/IconLabelList"/>
    <dgm:cxn modelId="{5A97FF66-195B-49FE-B22D-794B41291E35}" type="presParOf" srcId="{8563ADFF-74F3-4413-BBD1-F6D272F2CDC7}" destId="{F764AE75-8521-4371-909F-CEE5B5F0BA05}" srcOrd="0" destOrd="0" presId="urn:microsoft.com/office/officeart/2018/2/layout/IconLabelList"/>
    <dgm:cxn modelId="{18426512-D142-4162-98C1-D43456798EA2}" type="presParOf" srcId="{F764AE75-8521-4371-909F-CEE5B5F0BA05}" destId="{61C1D4B8-0878-4C65-A4F8-9E4F555B863B}" srcOrd="0" destOrd="0" presId="urn:microsoft.com/office/officeart/2018/2/layout/IconLabelList"/>
    <dgm:cxn modelId="{C7E40AFC-31FD-41BC-9A80-930F5561FE55}" type="presParOf" srcId="{F764AE75-8521-4371-909F-CEE5B5F0BA05}" destId="{53030338-02FD-4AB8-97C3-030A92C11034}" srcOrd="1" destOrd="0" presId="urn:microsoft.com/office/officeart/2018/2/layout/IconLabelList"/>
    <dgm:cxn modelId="{460F3652-7F43-4EF1-88CD-BA806B4FEF33}" type="presParOf" srcId="{F764AE75-8521-4371-909F-CEE5B5F0BA05}" destId="{3BFDD895-FC71-4F4A-8295-C3C31FF69AFE}" srcOrd="2" destOrd="0" presId="urn:microsoft.com/office/officeart/2018/2/layout/IconLabelList"/>
    <dgm:cxn modelId="{92AA0F13-2D0F-47E6-8B3D-E1C6CD383489}" type="presParOf" srcId="{8563ADFF-74F3-4413-BBD1-F6D272F2CDC7}" destId="{AD84B153-CAD4-4554-9F7B-59A815B5CB0F}" srcOrd="1" destOrd="0" presId="urn:microsoft.com/office/officeart/2018/2/layout/IconLabelList"/>
    <dgm:cxn modelId="{B1176A67-B4D8-4D12-A3E7-5951E430277C}" type="presParOf" srcId="{8563ADFF-74F3-4413-BBD1-F6D272F2CDC7}" destId="{94268F6A-741F-42FD-8A5C-03CF5E17F41D}" srcOrd="2" destOrd="0" presId="urn:microsoft.com/office/officeart/2018/2/layout/IconLabelList"/>
    <dgm:cxn modelId="{97ADE45E-7147-47D1-9BCE-2B9CCFD8D3D6}" type="presParOf" srcId="{94268F6A-741F-42FD-8A5C-03CF5E17F41D}" destId="{21D5A934-08A7-4FAF-88E3-A1D3366B7B7B}" srcOrd="0" destOrd="0" presId="urn:microsoft.com/office/officeart/2018/2/layout/IconLabelList"/>
    <dgm:cxn modelId="{3744BADF-A0BD-4A6C-8981-CEDFA0A8EEC5}" type="presParOf" srcId="{94268F6A-741F-42FD-8A5C-03CF5E17F41D}" destId="{031CD59E-F637-4CB0-91A4-CE884564E949}" srcOrd="1" destOrd="0" presId="urn:microsoft.com/office/officeart/2018/2/layout/IconLabelList"/>
    <dgm:cxn modelId="{580C0435-2C34-4BED-8839-02E928D47DAC}" type="presParOf" srcId="{94268F6A-741F-42FD-8A5C-03CF5E17F41D}" destId="{0F1D40C7-09A3-4210-930A-1FBABA8EF2DD}" srcOrd="2" destOrd="0" presId="urn:microsoft.com/office/officeart/2018/2/layout/IconLabelList"/>
    <dgm:cxn modelId="{F0DEEB2F-8DF7-4527-81CE-345411FD7EB3}" type="presParOf" srcId="{8563ADFF-74F3-4413-BBD1-F6D272F2CDC7}" destId="{8B29DB30-A322-499A-BD81-0772C102955E}" srcOrd="3" destOrd="0" presId="urn:microsoft.com/office/officeart/2018/2/layout/IconLabelList"/>
    <dgm:cxn modelId="{0C5BADDE-ED13-44C2-A1A4-4252C70363FA}" type="presParOf" srcId="{8563ADFF-74F3-4413-BBD1-F6D272F2CDC7}" destId="{360ED080-5F65-4F6B-BC30-E4BC16E56DFA}" srcOrd="4" destOrd="0" presId="urn:microsoft.com/office/officeart/2018/2/layout/IconLabelList"/>
    <dgm:cxn modelId="{D4656F9A-9A49-4460-B7A7-2F3D19105122}" type="presParOf" srcId="{360ED080-5F65-4F6B-BC30-E4BC16E56DFA}" destId="{439BC5F4-131B-4F66-9C1B-7030B678BD91}" srcOrd="0" destOrd="0" presId="urn:microsoft.com/office/officeart/2018/2/layout/IconLabelList"/>
    <dgm:cxn modelId="{E99EBC48-78BD-4923-B2EB-A31C331EA794}" type="presParOf" srcId="{360ED080-5F65-4F6B-BC30-E4BC16E56DFA}" destId="{5661177E-3262-4DA2-A874-80B12B733AC0}" srcOrd="1" destOrd="0" presId="urn:microsoft.com/office/officeart/2018/2/layout/IconLabelList"/>
    <dgm:cxn modelId="{1518C817-79CF-4A07-A8F4-73CE5CB1B32F}" type="presParOf" srcId="{360ED080-5F65-4F6B-BC30-E4BC16E56DFA}" destId="{DFDCCE0E-23FF-4DDA-8B39-53F44771A53D}" srcOrd="2" destOrd="0" presId="urn:microsoft.com/office/officeart/2018/2/layout/IconLabelList"/>
    <dgm:cxn modelId="{D27D717E-5905-460C-BAC1-715570FA3F79}" type="presParOf" srcId="{8563ADFF-74F3-4413-BBD1-F6D272F2CDC7}" destId="{F9BED5D7-7FBC-4F75-9B26-E7FC7EBEBFA2}" srcOrd="5" destOrd="0" presId="urn:microsoft.com/office/officeart/2018/2/layout/IconLabelList"/>
    <dgm:cxn modelId="{DD492941-7BE6-4685-8BB6-A4C1AC69453E}" type="presParOf" srcId="{8563ADFF-74F3-4413-BBD1-F6D272F2CDC7}" destId="{0905C1D4-7860-4E91-A015-04BB814D93C0}" srcOrd="6" destOrd="0" presId="urn:microsoft.com/office/officeart/2018/2/layout/IconLabelList"/>
    <dgm:cxn modelId="{1DF80379-AE06-4A01-AACA-35298C92B254}" type="presParOf" srcId="{0905C1D4-7860-4E91-A015-04BB814D93C0}" destId="{BDC26420-7ADF-4B0E-B19D-88D67067492D}" srcOrd="0" destOrd="0" presId="urn:microsoft.com/office/officeart/2018/2/layout/IconLabelList"/>
    <dgm:cxn modelId="{A0BF6A46-4940-46AC-85CC-8F2C212734CF}" type="presParOf" srcId="{0905C1D4-7860-4E91-A015-04BB814D93C0}" destId="{4899DF3C-A5D5-488D-BF07-607A628A64A9}" srcOrd="1" destOrd="0" presId="urn:microsoft.com/office/officeart/2018/2/layout/IconLabelList"/>
    <dgm:cxn modelId="{EA773DFA-D65A-4B2A-9C8A-858921581258}" type="presParOf" srcId="{0905C1D4-7860-4E91-A015-04BB814D93C0}" destId="{199C5601-49EF-4B81-AF14-C30619D0F228}" srcOrd="2" destOrd="0" presId="urn:microsoft.com/office/officeart/2018/2/layout/IconLabel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30992D8-1076-49B8-A160-B2CD8728D08B}" type="doc">
      <dgm:prSet loTypeId="urn:microsoft.com/office/officeart/2005/8/layout/vList2" loCatId="list" qsTypeId="urn:microsoft.com/office/officeart/2005/8/quickstyle/simple1" qsCatId="simple" csTypeId="urn:microsoft.com/office/officeart/2005/8/colors/accent6_1" csCatId="accent6"/>
      <dgm:spPr/>
      <dgm:t>
        <a:bodyPr/>
        <a:lstStyle/>
        <a:p>
          <a:endParaRPr lang="en-BE"/>
        </a:p>
      </dgm:t>
    </dgm:pt>
    <dgm:pt modelId="{80FEDE57-D838-47BC-B5C0-C0927A78DF66}">
      <dgm:prSet/>
      <dgm:spPr/>
      <dgm:t>
        <a:bodyPr/>
        <a:lstStyle/>
        <a:p>
          <a:r>
            <a:rPr lang="en-GB" b="1"/>
            <a:t>Αναγνωρίστε και εκτιμήστε τη διαφορετικότητα: </a:t>
          </a:r>
          <a:r>
            <a:rPr lang="en-GB"/>
            <a:t>Κατανοήστε ότι οι μαθητές προέρχονται από διαφορετικά υπόβαθρα και έχουν διαφορετικές εμπειρίες, ικανότητες και τρόπους μάθησης. Η αναγνώριση αυτής της ποικιλομορφίας είναι το πρώτο βήμα για τη δημιουργία περιεχομένου που είναι πραγματικά χωρίς αποκλεισμούς.</a:t>
          </a:r>
          <a:endParaRPr lang="en-BE"/>
        </a:p>
      </dgm:t>
    </dgm:pt>
    <dgm:pt modelId="{CEB00E10-12F3-4C0D-A57A-D2666C0A67C4}" type="parTrans" cxnId="{861E2276-B567-4084-B1D6-83FCA16EA799}">
      <dgm:prSet/>
      <dgm:spPr/>
      <dgm:t>
        <a:bodyPr/>
        <a:lstStyle/>
        <a:p>
          <a:endParaRPr lang="en-BE"/>
        </a:p>
      </dgm:t>
    </dgm:pt>
    <dgm:pt modelId="{836E019C-234F-4585-AB1C-DB211A96507C}" type="sibTrans" cxnId="{861E2276-B567-4084-B1D6-83FCA16EA799}">
      <dgm:prSet/>
      <dgm:spPr/>
      <dgm:t>
        <a:bodyPr/>
        <a:lstStyle/>
        <a:p>
          <a:endParaRPr lang="en-BE"/>
        </a:p>
      </dgm:t>
    </dgm:pt>
    <dgm:pt modelId="{94B33D01-8173-491A-AC2D-C12C25182FC6}">
      <dgm:prSet/>
      <dgm:spPr/>
      <dgm:t>
        <a:bodyPr/>
        <a:lstStyle/>
        <a:p>
          <a:r>
            <a:rPr lang="en-GB" b="1"/>
            <a:t>Πολλαπλές μορφές για την παράδοση περιεχομένου: </a:t>
          </a:r>
          <a:r>
            <a:rPr lang="en-GB"/>
            <a:t>Προσφέρετε περιεχόμενο σε διάφορες μορφές (κείμενο, βίντεο, ήχος, διαδραστικές προσομοιώσεις) για να καλύψετε διαφορετικές μαθησιακές προτιμήσεις. Για παράδειγμα, παρέχετε απομαγνητοφωνήσεις για βίντεο και ηχητικές περιγραφές για οπτικό υλικό για να εξασφαλίσετε την προσβασιμότητα.</a:t>
          </a:r>
          <a:endParaRPr lang="en-BE"/>
        </a:p>
      </dgm:t>
    </dgm:pt>
    <dgm:pt modelId="{2D0B4614-E4E7-4675-A943-9201E8771ECD}" type="parTrans" cxnId="{F932018F-37BA-41BE-BB8A-E04A6E0C50D2}">
      <dgm:prSet/>
      <dgm:spPr/>
      <dgm:t>
        <a:bodyPr/>
        <a:lstStyle/>
        <a:p>
          <a:endParaRPr lang="en-BE"/>
        </a:p>
      </dgm:t>
    </dgm:pt>
    <dgm:pt modelId="{07420CC4-2C59-49A4-9878-C108CAFFDF99}" type="sibTrans" cxnId="{F932018F-37BA-41BE-BB8A-E04A6E0C50D2}">
      <dgm:prSet/>
      <dgm:spPr/>
      <dgm:t>
        <a:bodyPr/>
        <a:lstStyle/>
        <a:p>
          <a:endParaRPr lang="en-BE"/>
        </a:p>
      </dgm:t>
    </dgm:pt>
    <dgm:pt modelId="{353E228F-3EF9-40CC-B5EB-47A374148CC0}">
      <dgm:prSet/>
      <dgm:spPr/>
      <dgm:t>
        <a:bodyPr/>
        <a:lstStyle/>
        <a:p>
          <a:r>
            <a:rPr lang="en-GB" b="1" dirty="0"/>
            <a:t>Χρησιμοποιήστε σαφή και απλή γλώσσα</a:t>
          </a:r>
          <a:r>
            <a:rPr lang="en-GB" b="1" i="0" dirty="0"/>
            <a:t>: </a:t>
          </a:r>
          <a:r>
            <a:rPr lang="en-GB" dirty="0"/>
            <a:t>Βεβαιωθείτε ότι η γλώσσα που χρησιμοποιείται στο περιεχόμενο είναι σαφής, συνοπτική και χωρίς αργκό. Αυτή η προσέγγιση καθιστά το υλικό πιο προσιτό, ειδικά για τους μαθητές που μπορεί να δυσκολεύονται με πολύπλοκα κείμενα ή για τους οποίους η γλώσσα του μαθήματος δεν είναι η μητρική τους γλώσσα.</a:t>
          </a:r>
          <a:endParaRPr lang="en-BE" dirty="0"/>
        </a:p>
      </dgm:t>
    </dgm:pt>
    <dgm:pt modelId="{5DFD7135-EF4F-4F7A-BEE9-55D6CCB50200}" type="parTrans" cxnId="{C4261737-F751-447D-9DA1-65C9F2909C6C}">
      <dgm:prSet/>
      <dgm:spPr/>
      <dgm:t>
        <a:bodyPr/>
        <a:lstStyle/>
        <a:p>
          <a:endParaRPr lang="en-BE"/>
        </a:p>
      </dgm:t>
    </dgm:pt>
    <dgm:pt modelId="{C5C5A316-E438-410A-BFEF-1E68F6FD7AE9}" type="sibTrans" cxnId="{C4261737-F751-447D-9DA1-65C9F2909C6C}">
      <dgm:prSet/>
      <dgm:spPr/>
      <dgm:t>
        <a:bodyPr/>
        <a:lstStyle/>
        <a:p>
          <a:endParaRPr lang="en-BE"/>
        </a:p>
      </dgm:t>
    </dgm:pt>
    <dgm:pt modelId="{A82B4A1B-6403-49EC-AFB1-8ED94A390110}">
      <dgm:prSet/>
      <dgm:spPr/>
      <dgm:t>
        <a:bodyPr/>
        <a:lstStyle/>
        <a:p>
          <a:r>
            <a:rPr lang="en-GB" b="1"/>
            <a:t>Ενσωμάτωση του καθολικού σχεδιασμού για τη μάθηση (UDL): </a:t>
          </a:r>
          <a:r>
            <a:rPr lang="en-GB"/>
            <a:t>Εφαρμόστε τις αρχές της UDL για τη δημιουργία ευέλικτων μαθησιακών περιβαλλόντων που να προσαρμόζονται στις ατομικές μαθησιακές διαφορές. Αυτό μπορεί να περιλαμβάνει την προσφορά πολλαπλών μέσων εμπλοκής, αναπαράστασης, δράσης και έκφρασης.</a:t>
          </a:r>
          <a:endParaRPr lang="en-BE"/>
        </a:p>
      </dgm:t>
    </dgm:pt>
    <dgm:pt modelId="{B753D9FF-9D8A-4489-9070-ED4C4B774F19}" type="parTrans" cxnId="{0EDF3D4B-D24A-414C-8C85-8FB4D5C0612F}">
      <dgm:prSet/>
      <dgm:spPr/>
      <dgm:t>
        <a:bodyPr/>
        <a:lstStyle/>
        <a:p>
          <a:endParaRPr lang="en-BE"/>
        </a:p>
      </dgm:t>
    </dgm:pt>
    <dgm:pt modelId="{3F6ED780-4C46-4B76-8649-AFF7A73E998D}" type="sibTrans" cxnId="{0EDF3D4B-D24A-414C-8C85-8FB4D5C0612F}">
      <dgm:prSet/>
      <dgm:spPr/>
      <dgm:t>
        <a:bodyPr/>
        <a:lstStyle/>
        <a:p>
          <a:endParaRPr lang="en-BE"/>
        </a:p>
      </dgm:t>
    </dgm:pt>
    <dgm:pt modelId="{2FB456C8-6347-47D8-8CDD-C0565B01E170}">
      <dgm:prSet/>
      <dgm:spPr/>
      <dgm:t>
        <a:bodyPr/>
        <a:lstStyle/>
        <a:p>
          <a:r>
            <a:rPr lang="en-GB" b="1"/>
            <a:t>Μαθησιακές εμπειρίες με τη βοήθεια της σκαλωσιάς: </a:t>
          </a:r>
          <a:r>
            <a:rPr lang="en-GB"/>
            <a:t>Παροχή μαθησιακών εμπειριών που αυξάνονται σταδιακά σε πολυπλοκότητα. Αυτό επιτρέπει σε όλους τους μαθητές να αναπτύξουν τις γνώσεις και τις δεξιότητές τους με το δικό τους ρυθμό, διασφαλίζοντας ότι κανείς δεν μένει πίσω.</a:t>
          </a:r>
          <a:endParaRPr lang="en-BE"/>
        </a:p>
      </dgm:t>
    </dgm:pt>
    <dgm:pt modelId="{C85675BD-42D8-49F7-B521-EF8C82BAC400}" type="parTrans" cxnId="{393F7688-3E54-4A0A-9A79-048A7194D32F}">
      <dgm:prSet/>
      <dgm:spPr/>
      <dgm:t>
        <a:bodyPr/>
        <a:lstStyle/>
        <a:p>
          <a:endParaRPr lang="en-BE"/>
        </a:p>
      </dgm:t>
    </dgm:pt>
    <dgm:pt modelId="{6BCD57DF-74E1-4BC9-9122-C9BBFBD0B58C}" type="sibTrans" cxnId="{393F7688-3E54-4A0A-9A79-048A7194D32F}">
      <dgm:prSet/>
      <dgm:spPr/>
      <dgm:t>
        <a:bodyPr/>
        <a:lstStyle/>
        <a:p>
          <a:endParaRPr lang="en-BE"/>
        </a:p>
      </dgm:t>
    </dgm:pt>
    <dgm:pt modelId="{C07CAC74-F66D-43B1-8824-117D55F4AE3E}">
      <dgm:prSet/>
      <dgm:spPr/>
      <dgm:t>
        <a:bodyPr/>
        <a:lstStyle/>
        <a:p>
          <a:r>
            <a:rPr lang="en-GB" b="1"/>
            <a:t>Ενθαρρύνετε την αυτορυθμιζόμενη μάθηση: </a:t>
          </a:r>
          <a:r>
            <a:rPr lang="en-GB"/>
            <a:t>Σχεδιάστε περιεχόμενο που επιτρέπει στους μαθητές να μαθαίνουν με το δικό τους ρυθμό. Περιλάβετε ευκαιρίες για τους μαθητές να επανεξετάζουν και να επαναλαμβάνουν το υλικό ανάλογα με τις ανάγκες, προωθώντας την κατάκτηση του περιεχομένου.</a:t>
          </a:r>
          <a:endParaRPr lang="en-BE"/>
        </a:p>
      </dgm:t>
    </dgm:pt>
    <dgm:pt modelId="{89F0BF3F-699F-4F9C-9110-25C5BC8213C2}" type="parTrans" cxnId="{71FF5064-852D-4C0E-A753-735C1FBA4D3A}">
      <dgm:prSet/>
      <dgm:spPr/>
      <dgm:t>
        <a:bodyPr/>
        <a:lstStyle/>
        <a:p>
          <a:endParaRPr lang="en-BE"/>
        </a:p>
      </dgm:t>
    </dgm:pt>
    <dgm:pt modelId="{346C9E1A-118E-49D3-ABB1-633C8B532CF8}" type="sibTrans" cxnId="{71FF5064-852D-4C0E-A753-735C1FBA4D3A}">
      <dgm:prSet/>
      <dgm:spPr/>
      <dgm:t>
        <a:bodyPr/>
        <a:lstStyle/>
        <a:p>
          <a:endParaRPr lang="en-BE"/>
        </a:p>
      </dgm:t>
    </dgm:pt>
    <dgm:pt modelId="{39922380-52FB-4204-9ABE-0BCA73E93386}">
      <dgm:prSet/>
      <dgm:spPr/>
      <dgm:t>
        <a:bodyPr/>
        <a:lstStyle/>
        <a:p>
          <a:r>
            <a:rPr lang="en-GB" b="1"/>
            <a:t>Διαδραστικά και προσαρμοστικά εργαλεία μάθησης: </a:t>
          </a:r>
          <a:r>
            <a:rPr lang="en-GB"/>
            <a:t>Αξιοποίηση διαδραστικών και προσαρμοστικών εργαλείων μάθησης που προσαρμόζονται στις ανάγκες του κάθε μαθητή. Αυτά τα εργαλεία μπορούν να παρέχουν εξατομικευμένη ανατροφοδότηση και υποστήριξη, βελτιώνοντας την εμπειρία μάθησης για κάθε μαθητή.</a:t>
          </a:r>
          <a:endParaRPr lang="en-BE"/>
        </a:p>
      </dgm:t>
    </dgm:pt>
    <dgm:pt modelId="{4EF7EA80-BD84-43E6-A5A2-70A77FD7C993}" type="parTrans" cxnId="{2A1C1181-2014-45A1-8B93-1C853F26C0E9}">
      <dgm:prSet/>
      <dgm:spPr/>
      <dgm:t>
        <a:bodyPr/>
        <a:lstStyle/>
        <a:p>
          <a:endParaRPr lang="en-BE"/>
        </a:p>
      </dgm:t>
    </dgm:pt>
    <dgm:pt modelId="{B2062044-B0FE-4F18-9522-EE32DFC9B348}" type="sibTrans" cxnId="{2A1C1181-2014-45A1-8B93-1C853F26C0E9}">
      <dgm:prSet/>
      <dgm:spPr/>
      <dgm:t>
        <a:bodyPr/>
        <a:lstStyle/>
        <a:p>
          <a:endParaRPr lang="en-BE"/>
        </a:p>
      </dgm:t>
    </dgm:pt>
    <dgm:pt modelId="{AE1185E6-8266-4AC5-B0DF-3A3515507EE9}">
      <dgm:prSet/>
      <dgm:spPr/>
      <dgm:t>
        <a:bodyPr/>
        <a:lstStyle/>
        <a:p>
          <a:r>
            <a:rPr lang="en-GB" b="1"/>
            <a:t>Τακτικός έλεγχος και ανατροφοδότηση: </a:t>
          </a:r>
          <a:r>
            <a:rPr lang="en-GB"/>
            <a:t>Ενσωματώστε τακτικούς ελέγχους και ζητήστε ανατροφοδότηση από τους μαθητές σχετικά με τις μαθησιακές τους εμπειρίες. Αυτή η ανατροφοδότηση μπορεί να ενημερώσει για τις προσαρμογές του περιεχομένου και των στρατηγικών διδασκαλίας ώστε να ανταποκριθούν καλύτερα στις ανάγκες όλων των μαθητών.</a:t>
          </a:r>
          <a:endParaRPr lang="en-BE"/>
        </a:p>
      </dgm:t>
    </dgm:pt>
    <dgm:pt modelId="{A4646322-ECF8-4CBB-9DCE-43C8C4199B15}" type="parTrans" cxnId="{F996118E-7511-4C54-956E-AFB4B4A58D53}">
      <dgm:prSet/>
      <dgm:spPr/>
      <dgm:t>
        <a:bodyPr/>
        <a:lstStyle/>
        <a:p>
          <a:endParaRPr lang="en-BE"/>
        </a:p>
      </dgm:t>
    </dgm:pt>
    <dgm:pt modelId="{9390A098-8885-4278-8F3C-E289557B257E}" type="sibTrans" cxnId="{F996118E-7511-4C54-956E-AFB4B4A58D53}">
      <dgm:prSet/>
      <dgm:spPr/>
      <dgm:t>
        <a:bodyPr/>
        <a:lstStyle/>
        <a:p>
          <a:endParaRPr lang="en-BE"/>
        </a:p>
      </dgm:t>
    </dgm:pt>
    <dgm:pt modelId="{DDC9C89B-BB7A-4336-91AE-D48B41EE2887}">
      <dgm:prSet/>
      <dgm:spPr/>
      <dgm:t>
        <a:bodyPr/>
        <a:lstStyle/>
        <a:p>
          <a:r>
            <a:rPr lang="en-GB" b="1"/>
            <a:t>Συμμόρφωση με τα πρότυπα προσβασιμότητας</a:t>
          </a:r>
          <a:r>
            <a:rPr lang="en-GB"/>
            <a:t>: Διασφαλίστε ότι όλο το περιεχόμενο πληροί τα πρότυπα προσβασιμότητας, καθιστώντας το εύχρηστο για μαθητές με αναπηρίες. Αυτό περιλαμβάνει την παροχή κειμένου alt για εικόνες, τη λεζάντα σε βίντεο και τη διασφάλιση ότι όλο το ψηφιακό υλικό είναι πλοηγήσιμο και χρησιμοποιήσιμο με υποστηρικτικές τεχνολογίες.</a:t>
          </a:r>
          <a:endParaRPr lang="en-BE"/>
        </a:p>
      </dgm:t>
    </dgm:pt>
    <dgm:pt modelId="{FBA2DC03-557C-468C-A58B-23CADB8ECCE7}" type="parTrans" cxnId="{CF7F5E29-FB19-4131-8649-8DE82E73D016}">
      <dgm:prSet/>
      <dgm:spPr/>
      <dgm:t>
        <a:bodyPr/>
        <a:lstStyle/>
        <a:p>
          <a:endParaRPr lang="en-BE"/>
        </a:p>
      </dgm:t>
    </dgm:pt>
    <dgm:pt modelId="{0FC4CBBB-ABB8-4608-AD76-804891EE21E7}" type="sibTrans" cxnId="{CF7F5E29-FB19-4131-8649-8DE82E73D016}">
      <dgm:prSet/>
      <dgm:spPr/>
      <dgm:t>
        <a:bodyPr/>
        <a:lstStyle/>
        <a:p>
          <a:endParaRPr lang="en-BE"/>
        </a:p>
      </dgm:t>
    </dgm:pt>
    <dgm:pt modelId="{DFEF2676-25E3-452D-B7C0-39545F63F2A8}" type="pres">
      <dgm:prSet presAssocID="{930992D8-1076-49B8-A160-B2CD8728D08B}" presName="linear" presStyleCnt="0">
        <dgm:presLayoutVars>
          <dgm:animLvl val="lvl"/>
          <dgm:resizeHandles val="exact"/>
        </dgm:presLayoutVars>
      </dgm:prSet>
      <dgm:spPr/>
    </dgm:pt>
    <dgm:pt modelId="{425CD6B2-C1C4-469E-B65F-B7151729F6D0}" type="pres">
      <dgm:prSet presAssocID="{80FEDE57-D838-47BC-B5C0-C0927A78DF66}" presName="parentText" presStyleLbl="node1" presStyleIdx="0" presStyleCnt="9">
        <dgm:presLayoutVars>
          <dgm:chMax val="0"/>
          <dgm:bulletEnabled val="1"/>
        </dgm:presLayoutVars>
      </dgm:prSet>
      <dgm:spPr/>
    </dgm:pt>
    <dgm:pt modelId="{885C234F-A1D8-4D79-8C9A-A86499C55349}" type="pres">
      <dgm:prSet presAssocID="{836E019C-234F-4585-AB1C-DB211A96507C}" presName="spacer" presStyleCnt="0"/>
      <dgm:spPr/>
    </dgm:pt>
    <dgm:pt modelId="{40BB13FC-CE54-4A8D-B40A-7A31061B926C}" type="pres">
      <dgm:prSet presAssocID="{94B33D01-8173-491A-AC2D-C12C25182FC6}" presName="parentText" presStyleLbl="node1" presStyleIdx="1" presStyleCnt="9">
        <dgm:presLayoutVars>
          <dgm:chMax val="0"/>
          <dgm:bulletEnabled val="1"/>
        </dgm:presLayoutVars>
      </dgm:prSet>
      <dgm:spPr/>
    </dgm:pt>
    <dgm:pt modelId="{FDD4B783-8D4F-4354-804E-934900131DF9}" type="pres">
      <dgm:prSet presAssocID="{07420CC4-2C59-49A4-9878-C108CAFFDF99}" presName="spacer" presStyleCnt="0"/>
      <dgm:spPr/>
    </dgm:pt>
    <dgm:pt modelId="{0D8CFBA6-6329-4F74-9CCE-4C7EDEB1B93F}" type="pres">
      <dgm:prSet presAssocID="{353E228F-3EF9-40CC-B5EB-47A374148CC0}" presName="parentText" presStyleLbl="node1" presStyleIdx="2" presStyleCnt="9">
        <dgm:presLayoutVars>
          <dgm:chMax val="0"/>
          <dgm:bulletEnabled val="1"/>
        </dgm:presLayoutVars>
      </dgm:prSet>
      <dgm:spPr/>
    </dgm:pt>
    <dgm:pt modelId="{85BB5274-A66E-42FC-AFD1-5CBC3D6167BA}" type="pres">
      <dgm:prSet presAssocID="{C5C5A316-E438-410A-BFEF-1E68F6FD7AE9}" presName="spacer" presStyleCnt="0"/>
      <dgm:spPr/>
    </dgm:pt>
    <dgm:pt modelId="{EC67A47A-1DFF-48E5-A2AC-EF9DE39C6E94}" type="pres">
      <dgm:prSet presAssocID="{A82B4A1B-6403-49EC-AFB1-8ED94A390110}" presName="parentText" presStyleLbl="node1" presStyleIdx="3" presStyleCnt="9">
        <dgm:presLayoutVars>
          <dgm:chMax val="0"/>
          <dgm:bulletEnabled val="1"/>
        </dgm:presLayoutVars>
      </dgm:prSet>
      <dgm:spPr/>
    </dgm:pt>
    <dgm:pt modelId="{AEF7D839-C4B3-4384-8CA2-5D72A63884EA}" type="pres">
      <dgm:prSet presAssocID="{3F6ED780-4C46-4B76-8649-AFF7A73E998D}" presName="spacer" presStyleCnt="0"/>
      <dgm:spPr/>
    </dgm:pt>
    <dgm:pt modelId="{61A1AFC0-7D2B-4232-AC42-90024D3F70C9}" type="pres">
      <dgm:prSet presAssocID="{2FB456C8-6347-47D8-8CDD-C0565B01E170}" presName="parentText" presStyleLbl="node1" presStyleIdx="4" presStyleCnt="9">
        <dgm:presLayoutVars>
          <dgm:chMax val="0"/>
          <dgm:bulletEnabled val="1"/>
        </dgm:presLayoutVars>
      </dgm:prSet>
      <dgm:spPr/>
    </dgm:pt>
    <dgm:pt modelId="{DD106146-53EA-43AD-BFFF-E46CB3D8B1D1}" type="pres">
      <dgm:prSet presAssocID="{6BCD57DF-74E1-4BC9-9122-C9BBFBD0B58C}" presName="spacer" presStyleCnt="0"/>
      <dgm:spPr/>
    </dgm:pt>
    <dgm:pt modelId="{71CE09BA-EEB7-4516-84D0-259B566E4B24}" type="pres">
      <dgm:prSet presAssocID="{C07CAC74-F66D-43B1-8824-117D55F4AE3E}" presName="parentText" presStyleLbl="node1" presStyleIdx="5" presStyleCnt="9">
        <dgm:presLayoutVars>
          <dgm:chMax val="0"/>
          <dgm:bulletEnabled val="1"/>
        </dgm:presLayoutVars>
      </dgm:prSet>
      <dgm:spPr/>
    </dgm:pt>
    <dgm:pt modelId="{663C49BA-DEF1-4C42-93CC-1E8860B0FE67}" type="pres">
      <dgm:prSet presAssocID="{346C9E1A-118E-49D3-ABB1-633C8B532CF8}" presName="spacer" presStyleCnt="0"/>
      <dgm:spPr/>
    </dgm:pt>
    <dgm:pt modelId="{544FB41F-BF5C-4A14-A387-02FD2FA48753}" type="pres">
      <dgm:prSet presAssocID="{39922380-52FB-4204-9ABE-0BCA73E93386}" presName="parentText" presStyleLbl="node1" presStyleIdx="6" presStyleCnt="9">
        <dgm:presLayoutVars>
          <dgm:chMax val="0"/>
          <dgm:bulletEnabled val="1"/>
        </dgm:presLayoutVars>
      </dgm:prSet>
      <dgm:spPr/>
    </dgm:pt>
    <dgm:pt modelId="{68222DA4-CC74-403E-9EE5-865ED56FF822}" type="pres">
      <dgm:prSet presAssocID="{B2062044-B0FE-4F18-9522-EE32DFC9B348}" presName="spacer" presStyleCnt="0"/>
      <dgm:spPr/>
    </dgm:pt>
    <dgm:pt modelId="{42084AED-E8C5-4185-B2A9-59A21028A1FB}" type="pres">
      <dgm:prSet presAssocID="{AE1185E6-8266-4AC5-B0DF-3A3515507EE9}" presName="parentText" presStyleLbl="node1" presStyleIdx="7" presStyleCnt="9">
        <dgm:presLayoutVars>
          <dgm:chMax val="0"/>
          <dgm:bulletEnabled val="1"/>
        </dgm:presLayoutVars>
      </dgm:prSet>
      <dgm:spPr/>
    </dgm:pt>
    <dgm:pt modelId="{ED5EE331-D520-41CF-B5EA-F3178B8BAC8C}" type="pres">
      <dgm:prSet presAssocID="{9390A098-8885-4278-8F3C-E289557B257E}" presName="spacer" presStyleCnt="0"/>
      <dgm:spPr/>
    </dgm:pt>
    <dgm:pt modelId="{B1E4850A-D359-4AE4-894E-1AEE17681E3B}" type="pres">
      <dgm:prSet presAssocID="{DDC9C89B-BB7A-4336-91AE-D48B41EE2887}" presName="parentText" presStyleLbl="node1" presStyleIdx="8" presStyleCnt="9">
        <dgm:presLayoutVars>
          <dgm:chMax val="0"/>
          <dgm:bulletEnabled val="1"/>
        </dgm:presLayoutVars>
      </dgm:prSet>
      <dgm:spPr/>
    </dgm:pt>
  </dgm:ptLst>
  <dgm:cxnLst>
    <dgm:cxn modelId="{6261760B-2C29-45B9-AA6B-DF4CD4082D7A}" type="presOf" srcId="{DDC9C89B-BB7A-4336-91AE-D48B41EE2887}" destId="{B1E4850A-D359-4AE4-894E-1AEE17681E3B}" srcOrd="0" destOrd="0" presId="urn:microsoft.com/office/officeart/2005/8/layout/vList2"/>
    <dgm:cxn modelId="{CBC90322-4854-44CB-AEA0-B42898C3C600}" type="presOf" srcId="{A82B4A1B-6403-49EC-AFB1-8ED94A390110}" destId="{EC67A47A-1DFF-48E5-A2AC-EF9DE39C6E94}" srcOrd="0" destOrd="0" presId="urn:microsoft.com/office/officeart/2005/8/layout/vList2"/>
    <dgm:cxn modelId="{CF7F5E29-FB19-4131-8649-8DE82E73D016}" srcId="{930992D8-1076-49B8-A160-B2CD8728D08B}" destId="{DDC9C89B-BB7A-4336-91AE-D48B41EE2887}" srcOrd="8" destOrd="0" parTransId="{FBA2DC03-557C-468C-A58B-23CADB8ECCE7}" sibTransId="{0FC4CBBB-ABB8-4608-AD76-804891EE21E7}"/>
    <dgm:cxn modelId="{98F9B332-8DCE-4E1D-9914-FB59AC75BE7D}" type="presOf" srcId="{353E228F-3EF9-40CC-B5EB-47A374148CC0}" destId="{0D8CFBA6-6329-4F74-9CCE-4C7EDEB1B93F}" srcOrd="0" destOrd="0" presId="urn:microsoft.com/office/officeart/2005/8/layout/vList2"/>
    <dgm:cxn modelId="{C4261737-F751-447D-9DA1-65C9F2909C6C}" srcId="{930992D8-1076-49B8-A160-B2CD8728D08B}" destId="{353E228F-3EF9-40CC-B5EB-47A374148CC0}" srcOrd="2" destOrd="0" parTransId="{5DFD7135-EF4F-4F7A-BEE9-55D6CCB50200}" sibTransId="{C5C5A316-E438-410A-BFEF-1E68F6FD7AE9}"/>
    <dgm:cxn modelId="{0D89963E-03A5-4641-B35E-E4B7443713F1}" type="presOf" srcId="{930992D8-1076-49B8-A160-B2CD8728D08B}" destId="{DFEF2676-25E3-452D-B7C0-39545F63F2A8}" srcOrd="0" destOrd="0" presId="urn:microsoft.com/office/officeart/2005/8/layout/vList2"/>
    <dgm:cxn modelId="{71FF5064-852D-4C0E-A753-735C1FBA4D3A}" srcId="{930992D8-1076-49B8-A160-B2CD8728D08B}" destId="{C07CAC74-F66D-43B1-8824-117D55F4AE3E}" srcOrd="5" destOrd="0" parTransId="{89F0BF3F-699F-4F9C-9110-25C5BC8213C2}" sibTransId="{346C9E1A-118E-49D3-ABB1-633C8B532CF8}"/>
    <dgm:cxn modelId="{0EDF3D4B-D24A-414C-8C85-8FB4D5C0612F}" srcId="{930992D8-1076-49B8-A160-B2CD8728D08B}" destId="{A82B4A1B-6403-49EC-AFB1-8ED94A390110}" srcOrd="3" destOrd="0" parTransId="{B753D9FF-9D8A-4489-9070-ED4C4B774F19}" sibTransId="{3F6ED780-4C46-4B76-8649-AFF7A73E998D}"/>
    <dgm:cxn modelId="{228E1A6C-78D2-4455-B743-7BDD6A93D453}" type="presOf" srcId="{2FB456C8-6347-47D8-8CDD-C0565B01E170}" destId="{61A1AFC0-7D2B-4232-AC42-90024D3F70C9}" srcOrd="0" destOrd="0" presId="urn:microsoft.com/office/officeart/2005/8/layout/vList2"/>
    <dgm:cxn modelId="{861E2276-B567-4084-B1D6-83FCA16EA799}" srcId="{930992D8-1076-49B8-A160-B2CD8728D08B}" destId="{80FEDE57-D838-47BC-B5C0-C0927A78DF66}" srcOrd="0" destOrd="0" parTransId="{CEB00E10-12F3-4C0D-A57A-D2666C0A67C4}" sibTransId="{836E019C-234F-4585-AB1C-DB211A96507C}"/>
    <dgm:cxn modelId="{2A1C1181-2014-45A1-8B93-1C853F26C0E9}" srcId="{930992D8-1076-49B8-A160-B2CD8728D08B}" destId="{39922380-52FB-4204-9ABE-0BCA73E93386}" srcOrd="6" destOrd="0" parTransId="{4EF7EA80-BD84-43E6-A5A2-70A77FD7C993}" sibTransId="{B2062044-B0FE-4F18-9522-EE32DFC9B348}"/>
    <dgm:cxn modelId="{393F7688-3E54-4A0A-9A79-048A7194D32F}" srcId="{930992D8-1076-49B8-A160-B2CD8728D08B}" destId="{2FB456C8-6347-47D8-8CDD-C0565B01E170}" srcOrd="4" destOrd="0" parTransId="{C85675BD-42D8-49F7-B521-EF8C82BAC400}" sibTransId="{6BCD57DF-74E1-4BC9-9122-C9BBFBD0B58C}"/>
    <dgm:cxn modelId="{F996118E-7511-4C54-956E-AFB4B4A58D53}" srcId="{930992D8-1076-49B8-A160-B2CD8728D08B}" destId="{AE1185E6-8266-4AC5-B0DF-3A3515507EE9}" srcOrd="7" destOrd="0" parTransId="{A4646322-ECF8-4CBB-9DCE-43C8C4199B15}" sibTransId="{9390A098-8885-4278-8F3C-E289557B257E}"/>
    <dgm:cxn modelId="{F932018F-37BA-41BE-BB8A-E04A6E0C50D2}" srcId="{930992D8-1076-49B8-A160-B2CD8728D08B}" destId="{94B33D01-8173-491A-AC2D-C12C25182FC6}" srcOrd="1" destOrd="0" parTransId="{2D0B4614-E4E7-4675-A943-9201E8771ECD}" sibTransId="{07420CC4-2C59-49A4-9878-C108CAFFDF99}"/>
    <dgm:cxn modelId="{A29A4C98-1B54-4621-86AD-991221D98696}" type="presOf" srcId="{AE1185E6-8266-4AC5-B0DF-3A3515507EE9}" destId="{42084AED-E8C5-4185-B2A9-59A21028A1FB}" srcOrd="0" destOrd="0" presId="urn:microsoft.com/office/officeart/2005/8/layout/vList2"/>
    <dgm:cxn modelId="{041248B6-B19B-4BCD-8558-2ACD274CD295}" type="presOf" srcId="{C07CAC74-F66D-43B1-8824-117D55F4AE3E}" destId="{71CE09BA-EEB7-4516-84D0-259B566E4B24}" srcOrd="0" destOrd="0" presId="urn:microsoft.com/office/officeart/2005/8/layout/vList2"/>
    <dgm:cxn modelId="{DACD49C2-A50F-457F-B622-7EA7F0BB5FB7}" type="presOf" srcId="{80FEDE57-D838-47BC-B5C0-C0927A78DF66}" destId="{425CD6B2-C1C4-469E-B65F-B7151729F6D0}" srcOrd="0" destOrd="0" presId="urn:microsoft.com/office/officeart/2005/8/layout/vList2"/>
    <dgm:cxn modelId="{4184A0E0-D0E3-4D60-BC19-6C2EEBE12870}" type="presOf" srcId="{39922380-52FB-4204-9ABE-0BCA73E93386}" destId="{544FB41F-BF5C-4A14-A387-02FD2FA48753}" srcOrd="0" destOrd="0" presId="urn:microsoft.com/office/officeart/2005/8/layout/vList2"/>
    <dgm:cxn modelId="{2E2C25E1-8501-401E-B35F-C46B215C30E8}" type="presOf" srcId="{94B33D01-8173-491A-AC2D-C12C25182FC6}" destId="{40BB13FC-CE54-4A8D-B40A-7A31061B926C}" srcOrd="0" destOrd="0" presId="urn:microsoft.com/office/officeart/2005/8/layout/vList2"/>
    <dgm:cxn modelId="{B484816F-9866-4ED1-B37C-166948C55FF8}" type="presParOf" srcId="{DFEF2676-25E3-452D-B7C0-39545F63F2A8}" destId="{425CD6B2-C1C4-469E-B65F-B7151729F6D0}" srcOrd="0" destOrd="0" presId="urn:microsoft.com/office/officeart/2005/8/layout/vList2"/>
    <dgm:cxn modelId="{A53267BD-F34E-4A1C-9BE7-EAA34625F7AC}" type="presParOf" srcId="{DFEF2676-25E3-452D-B7C0-39545F63F2A8}" destId="{885C234F-A1D8-4D79-8C9A-A86499C55349}" srcOrd="1" destOrd="0" presId="urn:microsoft.com/office/officeart/2005/8/layout/vList2"/>
    <dgm:cxn modelId="{1AAEE859-5490-41DB-A026-162C8DA1DA07}" type="presParOf" srcId="{DFEF2676-25E3-452D-B7C0-39545F63F2A8}" destId="{40BB13FC-CE54-4A8D-B40A-7A31061B926C}" srcOrd="2" destOrd="0" presId="urn:microsoft.com/office/officeart/2005/8/layout/vList2"/>
    <dgm:cxn modelId="{AAC19746-87A3-4532-B056-2C97F6CB580C}" type="presParOf" srcId="{DFEF2676-25E3-452D-B7C0-39545F63F2A8}" destId="{FDD4B783-8D4F-4354-804E-934900131DF9}" srcOrd="3" destOrd="0" presId="urn:microsoft.com/office/officeart/2005/8/layout/vList2"/>
    <dgm:cxn modelId="{54B84571-B09E-4D3B-BD14-4B0EBB3060F8}" type="presParOf" srcId="{DFEF2676-25E3-452D-B7C0-39545F63F2A8}" destId="{0D8CFBA6-6329-4F74-9CCE-4C7EDEB1B93F}" srcOrd="4" destOrd="0" presId="urn:microsoft.com/office/officeart/2005/8/layout/vList2"/>
    <dgm:cxn modelId="{D31C274C-C43F-46FF-BAD9-A853879DACA7}" type="presParOf" srcId="{DFEF2676-25E3-452D-B7C0-39545F63F2A8}" destId="{85BB5274-A66E-42FC-AFD1-5CBC3D6167BA}" srcOrd="5" destOrd="0" presId="urn:microsoft.com/office/officeart/2005/8/layout/vList2"/>
    <dgm:cxn modelId="{CCAB3154-96E4-4ECE-AB49-BDF07C1158C8}" type="presParOf" srcId="{DFEF2676-25E3-452D-B7C0-39545F63F2A8}" destId="{EC67A47A-1DFF-48E5-A2AC-EF9DE39C6E94}" srcOrd="6" destOrd="0" presId="urn:microsoft.com/office/officeart/2005/8/layout/vList2"/>
    <dgm:cxn modelId="{F1D033AC-E770-4862-8439-C5D55236E06F}" type="presParOf" srcId="{DFEF2676-25E3-452D-B7C0-39545F63F2A8}" destId="{AEF7D839-C4B3-4384-8CA2-5D72A63884EA}" srcOrd="7" destOrd="0" presId="urn:microsoft.com/office/officeart/2005/8/layout/vList2"/>
    <dgm:cxn modelId="{C1B4FE05-04FC-446A-B829-F4C343204D1D}" type="presParOf" srcId="{DFEF2676-25E3-452D-B7C0-39545F63F2A8}" destId="{61A1AFC0-7D2B-4232-AC42-90024D3F70C9}" srcOrd="8" destOrd="0" presId="urn:microsoft.com/office/officeart/2005/8/layout/vList2"/>
    <dgm:cxn modelId="{6D5826C9-ABAF-4A0C-8F59-8D3A8F559725}" type="presParOf" srcId="{DFEF2676-25E3-452D-B7C0-39545F63F2A8}" destId="{DD106146-53EA-43AD-BFFF-E46CB3D8B1D1}" srcOrd="9" destOrd="0" presId="urn:microsoft.com/office/officeart/2005/8/layout/vList2"/>
    <dgm:cxn modelId="{C5B175F4-9F71-452E-BD28-5317AAFA46E5}" type="presParOf" srcId="{DFEF2676-25E3-452D-B7C0-39545F63F2A8}" destId="{71CE09BA-EEB7-4516-84D0-259B566E4B24}" srcOrd="10" destOrd="0" presId="urn:microsoft.com/office/officeart/2005/8/layout/vList2"/>
    <dgm:cxn modelId="{CC9A74A2-0223-463D-9201-62C05C102D78}" type="presParOf" srcId="{DFEF2676-25E3-452D-B7C0-39545F63F2A8}" destId="{663C49BA-DEF1-4C42-93CC-1E8860B0FE67}" srcOrd="11" destOrd="0" presId="urn:microsoft.com/office/officeart/2005/8/layout/vList2"/>
    <dgm:cxn modelId="{3C2F3031-D5C5-4AB1-8A94-4DDD6F6D72DD}" type="presParOf" srcId="{DFEF2676-25E3-452D-B7C0-39545F63F2A8}" destId="{544FB41F-BF5C-4A14-A387-02FD2FA48753}" srcOrd="12" destOrd="0" presId="urn:microsoft.com/office/officeart/2005/8/layout/vList2"/>
    <dgm:cxn modelId="{29BD0E6D-ABBE-4209-8062-B905AB3FE32A}" type="presParOf" srcId="{DFEF2676-25E3-452D-B7C0-39545F63F2A8}" destId="{68222DA4-CC74-403E-9EE5-865ED56FF822}" srcOrd="13" destOrd="0" presId="urn:microsoft.com/office/officeart/2005/8/layout/vList2"/>
    <dgm:cxn modelId="{57240A39-3C0B-43FF-B591-8F60A4B6A1E3}" type="presParOf" srcId="{DFEF2676-25E3-452D-B7C0-39545F63F2A8}" destId="{42084AED-E8C5-4185-B2A9-59A21028A1FB}" srcOrd="14" destOrd="0" presId="urn:microsoft.com/office/officeart/2005/8/layout/vList2"/>
    <dgm:cxn modelId="{82BA9C93-8F41-47C5-9A4C-8837B91F6A6A}" type="presParOf" srcId="{DFEF2676-25E3-452D-B7C0-39545F63F2A8}" destId="{ED5EE331-D520-41CF-B5EA-F3178B8BAC8C}" srcOrd="15" destOrd="0" presId="urn:microsoft.com/office/officeart/2005/8/layout/vList2"/>
    <dgm:cxn modelId="{48BC35D3-0BE6-4212-82ED-EA7E63222D6F}" type="presParOf" srcId="{DFEF2676-25E3-452D-B7C0-39545F63F2A8}" destId="{B1E4850A-D359-4AE4-894E-1AEE17681E3B}"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0CAFF84-E691-46AF-AA84-926CCE12FC1E}" type="doc">
      <dgm:prSet loTypeId="urn:microsoft.com/office/officeart/2005/8/layout/vList2" loCatId="list" qsTypeId="urn:microsoft.com/office/officeart/2005/8/quickstyle/3d2" qsCatId="3D" csTypeId="urn:microsoft.com/office/officeart/2005/8/colors/accent6_2" csCatId="accent6"/>
      <dgm:spPr/>
      <dgm:t>
        <a:bodyPr/>
        <a:lstStyle/>
        <a:p>
          <a:endParaRPr lang="en-BE"/>
        </a:p>
      </dgm:t>
    </dgm:pt>
    <dgm:pt modelId="{BF1F9952-3A37-4CA8-A922-7262AE8A553D}">
      <dgm:prSet/>
      <dgm:spPr/>
      <dgm:t>
        <a:bodyPr/>
        <a:lstStyle/>
        <a:p>
          <a:r>
            <a:rPr lang="en-GB" b="1" dirty="0" err="1"/>
            <a:t>Δρ</a:t>
          </a:r>
          <a:r>
            <a:rPr lang="en-GB" b="1" dirty="0"/>
            <a:t>αστηριότητες πριν την τάξη για συνεργατική δημιουργία περιεχομένου</a:t>
          </a:r>
          <a:endParaRPr lang="en-BE" dirty="0"/>
        </a:p>
      </dgm:t>
    </dgm:pt>
    <dgm:pt modelId="{7E98A071-A227-4AF9-BDA7-1F90F2D2CBEA}" type="parTrans" cxnId="{06C4906D-84A2-4C7E-9177-F50FD7A89A02}">
      <dgm:prSet/>
      <dgm:spPr/>
      <dgm:t>
        <a:bodyPr/>
        <a:lstStyle/>
        <a:p>
          <a:endParaRPr lang="en-BE"/>
        </a:p>
      </dgm:t>
    </dgm:pt>
    <dgm:pt modelId="{B7187B32-78A1-4177-B731-2151262F8A19}" type="sibTrans" cxnId="{06C4906D-84A2-4C7E-9177-F50FD7A89A02}">
      <dgm:prSet/>
      <dgm:spPr/>
      <dgm:t>
        <a:bodyPr/>
        <a:lstStyle/>
        <a:p>
          <a:endParaRPr lang="en-BE"/>
        </a:p>
      </dgm:t>
    </dgm:pt>
    <dgm:pt modelId="{06EA5122-9659-4E6D-829D-FDC2933EB266}">
      <dgm:prSet/>
      <dgm:spPr/>
      <dgm:t>
        <a:bodyPr/>
        <a:lstStyle/>
        <a:p>
          <a:r>
            <a:rPr lang="en-GB"/>
            <a:t>Ανάθεση θέματος: Χωρίστε τους μαθητές σε ομάδες και αναθέστε διαφορετικά θέματα σχετικά με το επερχόμενο μάθημα.</a:t>
          </a:r>
          <a:endParaRPr lang="en-BE"/>
        </a:p>
      </dgm:t>
    </dgm:pt>
    <dgm:pt modelId="{26166AC2-F3E9-40A2-980B-B20C553EC613}" type="parTrans" cxnId="{E23E55E7-3607-4370-B594-8F28923B9ADB}">
      <dgm:prSet/>
      <dgm:spPr/>
      <dgm:t>
        <a:bodyPr/>
        <a:lstStyle/>
        <a:p>
          <a:endParaRPr lang="en-BE"/>
        </a:p>
      </dgm:t>
    </dgm:pt>
    <dgm:pt modelId="{07CCC37C-3300-42BA-B7A7-FF3DD71CBAB4}" type="sibTrans" cxnId="{E23E55E7-3607-4370-B594-8F28923B9ADB}">
      <dgm:prSet/>
      <dgm:spPr/>
      <dgm:t>
        <a:bodyPr/>
        <a:lstStyle/>
        <a:p>
          <a:endParaRPr lang="en-BE"/>
        </a:p>
      </dgm:t>
    </dgm:pt>
    <dgm:pt modelId="{D70A55CB-7F27-42DC-B271-EA9D68A8BCA6}">
      <dgm:prSet/>
      <dgm:spPr/>
      <dgm:t>
        <a:bodyPr/>
        <a:lstStyle/>
        <a:p>
          <a:r>
            <a:rPr lang="en-GB"/>
            <a:t>Έρευνα: Ενθαρρύνετε τους μαθητές να ερευνήσουν το θέμα τους χρησιμοποιώντας πηγές πολυμέσων (βίντεο, άρθρα κ.λπ.).</a:t>
          </a:r>
          <a:endParaRPr lang="en-BE"/>
        </a:p>
      </dgm:t>
    </dgm:pt>
    <dgm:pt modelId="{84996FC2-63AA-4341-BB95-E002E8493C10}" type="parTrans" cxnId="{2403BF45-B928-476C-9FC6-14A456F677DA}">
      <dgm:prSet/>
      <dgm:spPr/>
      <dgm:t>
        <a:bodyPr/>
        <a:lstStyle/>
        <a:p>
          <a:endParaRPr lang="en-BE"/>
        </a:p>
      </dgm:t>
    </dgm:pt>
    <dgm:pt modelId="{10133368-1176-4995-8058-6FB0533993E5}" type="sibTrans" cxnId="{2403BF45-B928-476C-9FC6-14A456F677DA}">
      <dgm:prSet/>
      <dgm:spPr/>
      <dgm:t>
        <a:bodyPr/>
        <a:lstStyle/>
        <a:p>
          <a:endParaRPr lang="en-BE"/>
        </a:p>
      </dgm:t>
    </dgm:pt>
    <dgm:pt modelId="{9F27D933-893B-4880-BF03-BF5725C10A71}">
      <dgm:prSet/>
      <dgm:spPr/>
      <dgm:t>
        <a:bodyPr/>
        <a:lstStyle/>
        <a:p>
          <a:r>
            <a:rPr lang="en-GB"/>
            <a:t>Καταιγισμός ιδεών: Χρησιμοποιήστε εργαλεία όπως το Padlet ή το Jamboard για να συγκεντρώσετε ιδέες συνεργατικά πριν από την τάξη.</a:t>
          </a:r>
          <a:endParaRPr lang="en-BE"/>
        </a:p>
      </dgm:t>
    </dgm:pt>
    <dgm:pt modelId="{22AAC391-4584-4B26-9D93-5EF89989E897}" type="parTrans" cxnId="{3F6D9629-AA23-48B3-8E2C-E17FBCFB7D53}">
      <dgm:prSet/>
      <dgm:spPr/>
      <dgm:t>
        <a:bodyPr/>
        <a:lstStyle/>
        <a:p>
          <a:endParaRPr lang="en-BE"/>
        </a:p>
      </dgm:t>
    </dgm:pt>
    <dgm:pt modelId="{CBDE18AB-E886-4619-B86B-504EFF6F5856}" type="sibTrans" cxnId="{3F6D9629-AA23-48B3-8E2C-E17FBCFB7D53}">
      <dgm:prSet/>
      <dgm:spPr/>
      <dgm:t>
        <a:bodyPr/>
        <a:lstStyle/>
        <a:p>
          <a:endParaRPr lang="en-BE"/>
        </a:p>
      </dgm:t>
    </dgm:pt>
    <dgm:pt modelId="{8E25E12F-FD0E-4BBF-A551-3B10CC3F5AA2}">
      <dgm:prSet/>
      <dgm:spPr/>
      <dgm:t>
        <a:bodyPr/>
        <a:lstStyle/>
        <a:p>
          <a:r>
            <a:rPr lang="en-GB" b="1"/>
            <a:t>Δραστηριότητες συνεργατικής δημιουργίας περιεχομένου στην τάξη</a:t>
          </a:r>
          <a:endParaRPr lang="en-BE"/>
        </a:p>
      </dgm:t>
    </dgm:pt>
    <dgm:pt modelId="{922DB8FB-D425-4286-B66F-67B51DED717E}" type="parTrans" cxnId="{BEA6FC26-F670-49C4-A502-E4D9D02A2675}">
      <dgm:prSet/>
      <dgm:spPr/>
      <dgm:t>
        <a:bodyPr/>
        <a:lstStyle/>
        <a:p>
          <a:endParaRPr lang="en-BE"/>
        </a:p>
      </dgm:t>
    </dgm:pt>
    <dgm:pt modelId="{21574B57-8824-432F-BABD-8ADB7E84F22E}" type="sibTrans" cxnId="{BEA6FC26-F670-49C4-A502-E4D9D02A2675}">
      <dgm:prSet/>
      <dgm:spPr/>
      <dgm:t>
        <a:bodyPr/>
        <a:lstStyle/>
        <a:p>
          <a:endParaRPr lang="en-BE"/>
        </a:p>
      </dgm:t>
    </dgm:pt>
    <dgm:pt modelId="{25C8BFB0-B383-4488-9954-A80E15236636}">
      <dgm:prSet/>
      <dgm:spPr/>
      <dgm:t>
        <a:bodyPr/>
        <a:lstStyle/>
        <a:p>
          <a:r>
            <a:rPr lang="en-GB"/>
            <a:t>Ομαδική εργασία: Οι ομάδες συγκεντρώνονται για να δημιουργήσουν περιεχόμενο με βάση την έρευνά τους (π.χ. ένα infographic ή ένα βίντεο).</a:t>
          </a:r>
          <a:endParaRPr lang="en-BE"/>
        </a:p>
      </dgm:t>
    </dgm:pt>
    <dgm:pt modelId="{7C3D6CAE-A8DC-4D48-88E4-43A3B2FF7EBF}" type="parTrans" cxnId="{878A4B42-8415-4521-BF5E-EA1E9B5B9D4C}">
      <dgm:prSet/>
      <dgm:spPr/>
      <dgm:t>
        <a:bodyPr/>
        <a:lstStyle/>
        <a:p>
          <a:endParaRPr lang="en-BE"/>
        </a:p>
      </dgm:t>
    </dgm:pt>
    <dgm:pt modelId="{9C6AD7CC-B8C5-457A-A7F0-F74D2B673881}" type="sibTrans" cxnId="{878A4B42-8415-4521-BF5E-EA1E9B5B9D4C}">
      <dgm:prSet/>
      <dgm:spPr/>
      <dgm:t>
        <a:bodyPr/>
        <a:lstStyle/>
        <a:p>
          <a:endParaRPr lang="en-BE"/>
        </a:p>
      </dgm:t>
    </dgm:pt>
    <dgm:pt modelId="{D6832930-E7BF-454E-AF02-75A79D8CFA78}">
      <dgm:prSet/>
      <dgm:spPr/>
      <dgm:t>
        <a:bodyPr/>
        <a:lstStyle/>
        <a:p>
          <a:r>
            <a:rPr lang="en-GB"/>
            <a:t>Παρουσίαση και ανατροφοδότηση: Κάθε ομάδα παρουσιάζει το περιεχόμενό της, λαμβάνοντας ανατροφοδότηση από τους συμμαθητές και τους εκπαιδευτές.</a:t>
          </a:r>
          <a:endParaRPr lang="en-BE"/>
        </a:p>
      </dgm:t>
    </dgm:pt>
    <dgm:pt modelId="{07810311-7429-4FE0-B25D-4C21B6312945}" type="parTrans" cxnId="{34BA3D9C-B8B4-46E4-A5FE-AB020E256538}">
      <dgm:prSet/>
      <dgm:spPr/>
      <dgm:t>
        <a:bodyPr/>
        <a:lstStyle/>
        <a:p>
          <a:endParaRPr lang="en-BE"/>
        </a:p>
      </dgm:t>
    </dgm:pt>
    <dgm:pt modelId="{C3CB1BDD-C2E0-47DE-BAB0-330220807F59}" type="sibTrans" cxnId="{34BA3D9C-B8B4-46E4-A5FE-AB020E256538}">
      <dgm:prSet/>
      <dgm:spPr/>
      <dgm:t>
        <a:bodyPr/>
        <a:lstStyle/>
        <a:p>
          <a:endParaRPr lang="en-BE"/>
        </a:p>
      </dgm:t>
    </dgm:pt>
    <dgm:pt modelId="{DCC8D079-6C2D-48A7-AC0B-D1A1319ECCBD}">
      <dgm:prSet/>
      <dgm:spPr/>
      <dgm:t>
        <a:bodyPr/>
        <a:lstStyle/>
        <a:p>
          <a:r>
            <a:rPr lang="en-GB"/>
            <a:t>Πρακτική εξάσκηση: Οι μαθητές εφαρμόζουν τις έννοιες που συζητήθηκαν κατά τη διάρκεια της συνεργατικής δημιουργίας περιεχομένου σε πρακτικές, πραγματικές εργασίες.</a:t>
          </a:r>
          <a:endParaRPr lang="en-BE"/>
        </a:p>
      </dgm:t>
    </dgm:pt>
    <dgm:pt modelId="{E290B9C8-DF76-42F0-BF0F-10B61486BF5F}" type="parTrans" cxnId="{79114452-0A08-4387-B323-8EECC32933D0}">
      <dgm:prSet/>
      <dgm:spPr/>
      <dgm:t>
        <a:bodyPr/>
        <a:lstStyle/>
        <a:p>
          <a:endParaRPr lang="en-BE"/>
        </a:p>
      </dgm:t>
    </dgm:pt>
    <dgm:pt modelId="{11C04B08-0785-4302-9DC4-66D60A735C93}" type="sibTrans" cxnId="{79114452-0A08-4387-B323-8EECC32933D0}">
      <dgm:prSet/>
      <dgm:spPr/>
      <dgm:t>
        <a:bodyPr/>
        <a:lstStyle/>
        <a:p>
          <a:endParaRPr lang="en-BE"/>
        </a:p>
      </dgm:t>
    </dgm:pt>
    <dgm:pt modelId="{0E2E0D9D-9578-4E34-AD9B-F475AE2756E2}">
      <dgm:prSet/>
      <dgm:spPr/>
      <dgm:t>
        <a:bodyPr/>
        <a:lstStyle/>
        <a:p>
          <a:r>
            <a:rPr lang="en-GB" b="1"/>
            <a:t>Αναστοχασμός μετά την τάξη και βελτίωση του περιεχομένου</a:t>
          </a:r>
          <a:endParaRPr lang="en-BE"/>
        </a:p>
      </dgm:t>
    </dgm:pt>
    <dgm:pt modelId="{BB7C6224-EBEA-4311-9C59-8D29BD8F405C}" type="parTrans" cxnId="{D53386EA-19C0-4168-8C6E-BB8449D8EA59}">
      <dgm:prSet/>
      <dgm:spPr/>
      <dgm:t>
        <a:bodyPr/>
        <a:lstStyle/>
        <a:p>
          <a:endParaRPr lang="en-BE"/>
        </a:p>
      </dgm:t>
    </dgm:pt>
    <dgm:pt modelId="{913A48CF-7CA3-4942-97DD-90A2144E55AC}" type="sibTrans" cxnId="{D53386EA-19C0-4168-8C6E-BB8449D8EA59}">
      <dgm:prSet/>
      <dgm:spPr/>
      <dgm:t>
        <a:bodyPr/>
        <a:lstStyle/>
        <a:p>
          <a:endParaRPr lang="en-BE"/>
        </a:p>
      </dgm:t>
    </dgm:pt>
    <dgm:pt modelId="{B4040A5D-D8E5-42D2-87A7-2BA257E06F0E}">
      <dgm:prSet/>
      <dgm:spPr/>
      <dgm:t>
        <a:bodyPr/>
        <a:lstStyle/>
        <a:p>
          <a:r>
            <a:rPr lang="en-GB"/>
            <a:t>Ερωτήσεις αναστοχασμού: Τι μάθατε από τη δημιουργία του περιεχομένου; Πώς η συνεργασία σας βοήθησε να κατανοήσετε καλύτερα το θέμα;</a:t>
          </a:r>
          <a:endParaRPr lang="en-BE"/>
        </a:p>
      </dgm:t>
    </dgm:pt>
    <dgm:pt modelId="{FFB09FD1-23DD-42C2-B28F-D73568847691}" type="parTrans" cxnId="{2C8944ED-DD7F-4690-9103-45DC15192DE0}">
      <dgm:prSet/>
      <dgm:spPr/>
      <dgm:t>
        <a:bodyPr/>
        <a:lstStyle/>
        <a:p>
          <a:endParaRPr lang="en-BE"/>
        </a:p>
      </dgm:t>
    </dgm:pt>
    <dgm:pt modelId="{E28F1BA8-5BAA-487B-A616-A1331B22FF55}" type="sibTrans" cxnId="{2C8944ED-DD7F-4690-9103-45DC15192DE0}">
      <dgm:prSet/>
      <dgm:spPr/>
      <dgm:t>
        <a:bodyPr/>
        <a:lstStyle/>
        <a:p>
          <a:endParaRPr lang="en-BE"/>
        </a:p>
      </dgm:t>
    </dgm:pt>
    <dgm:pt modelId="{1DFF7330-70A5-4DEC-B66A-952AFC117826}">
      <dgm:prSet/>
      <dgm:spPr/>
      <dgm:t>
        <a:bodyPr/>
        <a:lstStyle/>
        <a:p>
          <a:r>
            <a:rPr lang="en-GB"/>
            <a:t>Προτάσεις βελτίωσης: Οι ομάδες επανεξετάζουν το περιεχόμενο που δημιούργησαν με βάση τα σχόλια για να βελτιώσουν την ποιότητα και το βάθος.</a:t>
          </a:r>
          <a:endParaRPr lang="en-BE"/>
        </a:p>
      </dgm:t>
    </dgm:pt>
    <dgm:pt modelId="{CE63D207-0C50-4932-A930-04211D26F247}" type="parTrans" cxnId="{AA43A52C-4EB0-4200-A1C8-A2C4A9EDFFAE}">
      <dgm:prSet/>
      <dgm:spPr/>
      <dgm:t>
        <a:bodyPr/>
        <a:lstStyle/>
        <a:p>
          <a:endParaRPr lang="en-BE"/>
        </a:p>
      </dgm:t>
    </dgm:pt>
    <dgm:pt modelId="{8235A935-6722-4F07-BD5C-656B1F15B451}" type="sibTrans" cxnId="{AA43A52C-4EB0-4200-A1C8-A2C4A9EDFFAE}">
      <dgm:prSet/>
      <dgm:spPr/>
      <dgm:t>
        <a:bodyPr/>
        <a:lstStyle/>
        <a:p>
          <a:endParaRPr lang="en-BE"/>
        </a:p>
      </dgm:t>
    </dgm:pt>
    <dgm:pt modelId="{ADD24A2B-07A6-4507-8FD5-25753AB8D76B}">
      <dgm:prSet/>
      <dgm:spPr/>
      <dgm:t>
        <a:bodyPr/>
        <a:lstStyle/>
        <a:p>
          <a:r>
            <a:rPr lang="en-GB"/>
            <a:t>Αξιολόγηση από ομότιμους: Αναθέστε σε ομάδες να αναθεωρήσουν το περιεχόμενο της άλλης, παρέχοντας εποικοδομητική ανατροφοδότηση.</a:t>
          </a:r>
          <a:endParaRPr lang="en-BE"/>
        </a:p>
      </dgm:t>
    </dgm:pt>
    <dgm:pt modelId="{7D91192B-2FBE-4164-BCA0-2DB6E57E378F}" type="parTrans" cxnId="{73C624D0-12A6-40BD-AF98-0A3F317B4A84}">
      <dgm:prSet/>
      <dgm:spPr/>
      <dgm:t>
        <a:bodyPr/>
        <a:lstStyle/>
        <a:p>
          <a:endParaRPr lang="en-BE"/>
        </a:p>
      </dgm:t>
    </dgm:pt>
    <dgm:pt modelId="{0C705229-36EB-44AE-A17F-30575FB0863B}" type="sibTrans" cxnId="{73C624D0-12A6-40BD-AF98-0A3F317B4A84}">
      <dgm:prSet/>
      <dgm:spPr/>
      <dgm:t>
        <a:bodyPr/>
        <a:lstStyle/>
        <a:p>
          <a:endParaRPr lang="en-BE"/>
        </a:p>
      </dgm:t>
    </dgm:pt>
    <dgm:pt modelId="{732A353C-BFF9-4898-BE22-7111B59C27AA}" type="pres">
      <dgm:prSet presAssocID="{50CAFF84-E691-46AF-AA84-926CCE12FC1E}" presName="linear" presStyleCnt="0">
        <dgm:presLayoutVars>
          <dgm:animLvl val="lvl"/>
          <dgm:resizeHandles val="exact"/>
        </dgm:presLayoutVars>
      </dgm:prSet>
      <dgm:spPr/>
    </dgm:pt>
    <dgm:pt modelId="{1F560AB7-EDE0-4F4C-B96C-90FEB2A87F41}" type="pres">
      <dgm:prSet presAssocID="{BF1F9952-3A37-4CA8-A922-7262AE8A553D}" presName="parentText" presStyleLbl="node1" presStyleIdx="0" presStyleCnt="3">
        <dgm:presLayoutVars>
          <dgm:chMax val="0"/>
          <dgm:bulletEnabled val="1"/>
        </dgm:presLayoutVars>
      </dgm:prSet>
      <dgm:spPr/>
    </dgm:pt>
    <dgm:pt modelId="{FFB82EC7-CFA3-43EE-9927-24DC1D5DC487}" type="pres">
      <dgm:prSet presAssocID="{BF1F9952-3A37-4CA8-A922-7262AE8A553D}" presName="childText" presStyleLbl="revTx" presStyleIdx="0" presStyleCnt="3">
        <dgm:presLayoutVars>
          <dgm:bulletEnabled val="1"/>
        </dgm:presLayoutVars>
      </dgm:prSet>
      <dgm:spPr/>
    </dgm:pt>
    <dgm:pt modelId="{C44C5888-FA80-442C-B14B-D0D97CA1524A}" type="pres">
      <dgm:prSet presAssocID="{8E25E12F-FD0E-4BBF-A551-3B10CC3F5AA2}" presName="parentText" presStyleLbl="node1" presStyleIdx="1" presStyleCnt="3">
        <dgm:presLayoutVars>
          <dgm:chMax val="0"/>
          <dgm:bulletEnabled val="1"/>
        </dgm:presLayoutVars>
      </dgm:prSet>
      <dgm:spPr/>
    </dgm:pt>
    <dgm:pt modelId="{2618F524-4486-4AC0-A451-3B08F7A55FA9}" type="pres">
      <dgm:prSet presAssocID="{8E25E12F-FD0E-4BBF-A551-3B10CC3F5AA2}" presName="childText" presStyleLbl="revTx" presStyleIdx="1" presStyleCnt="3">
        <dgm:presLayoutVars>
          <dgm:bulletEnabled val="1"/>
        </dgm:presLayoutVars>
      </dgm:prSet>
      <dgm:spPr/>
    </dgm:pt>
    <dgm:pt modelId="{7DD39482-FD56-4E08-94C3-670187BB5FB2}" type="pres">
      <dgm:prSet presAssocID="{0E2E0D9D-9578-4E34-AD9B-F475AE2756E2}" presName="parentText" presStyleLbl="node1" presStyleIdx="2" presStyleCnt="3">
        <dgm:presLayoutVars>
          <dgm:chMax val="0"/>
          <dgm:bulletEnabled val="1"/>
        </dgm:presLayoutVars>
      </dgm:prSet>
      <dgm:spPr/>
    </dgm:pt>
    <dgm:pt modelId="{45C0201D-A8EA-446F-BF18-A552BEBBB6EA}" type="pres">
      <dgm:prSet presAssocID="{0E2E0D9D-9578-4E34-AD9B-F475AE2756E2}" presName="childText" presStyleLbl="revTx" presStyleIdx="2" presStyleCnt="3">
        <dgm:presLayoutVars>
          <dgm:bulletEnabled val="1"/>
        </dgm:presLayoutVars>
      </dgm:prSet>
      <dgm:spPr/>
    </dgm:pt>
  </dgm:ptLst>
  <dgm:cxnLst>
    <dgm:cxn modelId="{BEA6FC26-F670-49C4-A502-E4D9D02A2675}" srcId="{50CAFF84-E691-46AF-AA84-926CCE12FC1E}" destId="{8E25E12F-FD0E-4BBF-A551-3B10CC3F5AA2}" srcOrd="1" destOrd="0" parTransId="{922DB8FB-D425-4286-B66F-67B51DED717E}" sibTransId="{21574B57-8824-432F-BABD-8ADB7E84F22E}"/>
    <dgm:cxn modelId="{3F6D9629-AA23-48B3-8E2C-E17FBCFB7D53}" srcId="{BF1F9952-3A37-4CA8-A922-7262AE8A553D}" destId="{9F27D933-893B-4880-BF03-BF5725C10A71}" srcOrd="2" destOrd="0" parTransId="{22AAC391-4584-4B26-9D93-5EF89989E897}" sibTransId="{CBDE18AB-E886-4619-B86B-504EFF6F5856}"/>
    <dgm:cxn modelId="{BFEEED2A-7A91-4BA6-BD7D-80772C659F6A}" type="presOf" srcId="{9F27D933-893B-4880-BF03-BF5725C10A71}" destId="{FFB82EC7-CFA3-43EE-9927-24DC1D5DC487}" srcOrd="0" destOrd="2" presId="urn:microsoft.com/office/officeart/2005/8/layout/vList2"/>
    <dgm:cxn modelId="{AA43A52C-4EB0-4200-A1C8-A2C4A9EDFFAE}" srcId="{0E2E0D9D-9578-4E34-AD9B-F475AE2756E2}" destId="{1DFF7330-70A5-4DEC-B66A-952AFC117826}" srcOrd="1" destOrd="0" parTransId="{CE63D207-0C50-4932-A930-04211D26F247}" sibTransId="{8235A935-6722-4F07-BD5C-656B1F15B451}"/>
    <dgm:cxn modelId="{F5ED2C39-EC38-4ED0-B3EA-911CFB0EB3EA}" type="presOf" srcId="{8E25E12F-FD0E-4BBF-A551-3B10CC3F5AA2}" destId="{C44C5888-FA80-442C-B14B-D0D97CA1524A}" srcOrd="0" destOrd="0" presId="urn:microsoft.com/office/officeart/2005/8/layout/vList2"/>
    <dgm:cxn modelId="{20B95D5E-FF7D-40AF-ABEE-AC401F410C1B}" type="presOf" srcId="{06EA5122-9659-4E6D-829D-FDC2933EB266}" destId="{FFB82EC7-CFA3-43EE-9927-24DC1D5DC487}" srcOrd="0" destOrd="0" presId="urn:microsoft.com/office/officeart/2005/8/layout/vList2"/>
    <dgm:cxn modelId="{5E54E35F-EAB9-413A-A39A-7ABC2CDFC7E4}" type="presOf" srcId="{1DFF7330-70A5-4DEC-B66A-952AFC117826}" destId="{45C0201D-A8EA-446F-BF18-A552BEBBB6EA}" srcOrd="0" destOrd="1" presId="urn:microsoft.com/office/officeart/2005/8/layout/vList2"/>
    <dgm:cxn modelId="{8AA0A860-3FC3-4710-B360-A386C9268B51}" type="presOf" srcId="{D6832930-E7BF-454E-AF02-75A79D8CFA78}" destId="{2618F524-4486-4AC0-A451-3B08F7A55FA9}" srcOrd="0" destOrd="1" presId="urn:microsoft.com/office/officeart/2005/8/layout/vList2"/>
    <dgm:cxn modelId="{878A4B42-8415-4521-BF5E-EA1E9B5B9D4C}" srcId="{8E25E12F-FD0E-4BBF-A551-3B10CC3F5AA2}" destId="{25C8BFB0-B383-4488-9954-A80E15236636}" srcOrd="0" destOrd="0" parTransId="{7C3D6CAE-A8DC-4D48-88E4-43A3B2FF7EBF}" sibTransId="{9C6AD7CC-B8C5-457A-A7F0-F74D2B673881}"/>
    <dgm:cxn modelId="{2403BF45-B928-476C-9FC6-14A456F677DA}" srcId="{BF1F9952-3A37-4CA8-A922-7262AE8A553D}" destId="{D70A55CB-7F27-42DC-B271-EA9D68A8BCA6}" srcOrd="1" destOrd="0" parTransId="{84996FC2-63AA-4341-BB95-E002E8493C10}" sibTransId="{10133368-1176-4995-8058-6FB0533993E5}"/>
    <dgm:cxn modelId="{3E145447-CE14-42F2-B049-7C5DFE569E28}" type="presOf" srcId="{B4040A5D-D8E5-42D2-87A7-2BA257E06F0E}" destId="{45C0201D-A8EA-446F-BF18-A552BEBBB6EA}" srcOrd="0" destOrd="0" presId="urn:microsoft.com/office/officeart/2005/8/layout/vList2"/>
    <dgm:cxn modelId="{06C4906D-84A2-4C7E-9177-F50FD7A89A02}" srcId="{50CAFF84-E691-46AF-AA84-926CCE12FC1E}" destId="{BF1F9952-3A37-4CA8-A922-7262AE8A553D}" srcOrd="0" destOrd="0" parTransId="{7E98A071-A227-4AF9-BDA7-1F90F2D2CBEA}" sibTransId="{B7187B32-78A1-4177-B731-2151262F8A19}"/>
    <dgm:cxn modelId="{79114452-0A08-4387-B323-8EECC32933D0}" srcId="{8E25E12F-FD0E-4BBF-A551-3B10CC3F5AA2}" destId="{DCC8D079-6C2D-48A7-AC0B-D1A1319ECCBD}" srcOrd="2" destOrd="0" parTransId="{E290B9C8-DF76-42F0-BF0F-10B61486BF5F}" sibTransId="{11C04B08-0785-4302-9DC4-66D60A735C93}"/>
    <dgm:cxn modelId="{0AA4CF75-1758-43F5-9350-B93199CA0025}" type="presOf" srcId="{ADD24A2B-07A6-4507-8FD5-25753AB8D76B}" destId="{45C0201D-A8EA-446F-BF18-A552BEBBB6EA}" srcOrd="0" destOrd="2" presId="urn:microsoft.com/office/officeart/2005/8/layout/vList2"/>
    <dgm:cxn modelId="{8020B687-96B0-42F9-BAF6-495D1B7C56F8}" type="presOf" srcId="{0E2E0D9D-9578-4E34-AD9B-F475AE2756E2}" destId="{7DD39482-FD56-4E08-94C3-670187BB5FB2}" srcOrd="0" destOrd="0" presId="urn:microsoft.com/office/officeart/2005/8/layout/vList2"/>
    <dgm:cxn modelId="{34BA3D9C-B8B4-46E4-A5FE-AB020E256538}" srcId="{8E25E12F-FD0E-4BBF-A551-3B10CC3F5AA2}" destId="{D6832930-E7BF-454E-AF02-75A79D8CFA78}" srcOrd="1" destOrd="0" parTransId="{07810311-7429-4FE0-B25D-4C21B6312945}" sibTransId="{C3CB1BDD-C2E0-47DE-BAB0-330220807F59}"/>
    <dgm:cxn modelId="{506CF59F-04C0-4AA7-B15E-23892F305B6D}" type="presOf" srcId="{DCC8D079-6C2D-48A7-AC0B-D1A1319ECCBD}" destId="{2618F524-4486-4AC0-A451-3B08F7A55FA9}" srcOrd="0" destOrd="2" presId="urn:microsoft.com/office/officeart/2005/8/layout/vList2"/>
    <dgm:cxn modelId="{4FAAD3A1-48C7-4190-9DBF-BA8C7518AB9F}" type="presOf" srcId="{50CAFF84-E691-46AF-AA84-926CCE12FC1E}" destId="{732A353C-BFF9-4898-BE22-7111B59C27AA}" srcOrd="0" destOrd="0" presId="urn:microsoft.com/office/officeart/2005/8/layout/vList2"/>
    <dgm:cxn modelId="{89BBF5C4-2A4F-4F4B-8609-AFF2A2253948}" type="presOf" srcId="{D70A55CB-7F27-42DC-B271-EA9D68A8BCA6}" destId="{FFB82EC7-CFA3-43EE-9927-24DC1D5DC487}" srcOrd="0" destOrd="1" presId="urn:microsoft.com/office/officeart/2005/8/layout/vList2"/>
    <dgm:cxn modelId="{73C624D0-12A6-40BD-AF98-0A3F317B4A84}" srcId="{0E2E0D9D-9578-4E34-AD9B-F475AE2756E2}" destId="{ADD24A2B-07A6-4507-8FD5-25753AB8D76B}" srcOrd="2" destOrd="0" parTransId="{7D91192B-2FBE-4164-BCA0-2DB6E57E378F}" sibTransId="{0C705229-36EB-44AE-A17F-30575FB0863B}"/>
    <dgm:cxn modelId="{DD4A41D9-A48C-46E6-8AF6-3A188A3DD4CE}" type="presOf" srcId="{BF1F9952-3A37-4CA8-A922-7262AE8A553D}" destId="{1F560AB7-EDE0-4F4C-B96C-90FEB2A87F41}" srcOrd="0" destOrd="0" presId="urn:microsoft.com/office/officeart/2005/8/layout/vList2"/>
    <dgm:cxn modelId="{E23E55E7-3607-4370-B594-8F28923B9ADB}" srcId="{BF1F9952-3A37-4CA8-A922-7262AE8A553D}" destId="{06EA5122-9659-4E6D-829D-FDC2933EB266}" srcOrd="0" destOrd="0" parTransId="{26166AC2-F3E9-40A2-980B-B20C553EC613}" sibTransId="{07CCC37C-3300-42BA-B7A7-FF3DD71CBAB4}"/>
    <dgm:cxn modelId="{D53386EA-19C0-4168-8C6E-BB8449D8EA59}" srcId="{50CAFF84-E691-46AF-AA84-926CCE12FC1E}" destId="{0E2E0D9D-9578-4E34-AD9B-F475AE2756E2}" srcOrd="2" destOrd="0" parTransId="{BB7C6224-EBEA-4311-9C59-8D29BD8F405C}" sibTransId="{913A48CF-7CA3-4942-97DD-90A2144E55AC}"/>
    <dgm:cxn modelId="{2C8944ED-DD7F-4690-9103-45DC15192DE0}" srcId="{0E2E0D9D-9578-4E34-AD9B-F475AE2756E2}" destId="{B4040A5D-D8E5-42D2-87A7-2BA257E06F0E}" srcOrd="0" destOrd="0" parTransId="{FFB09FD1-23DD-42C2-B28F-D73568847691}" sibTransId="{E28F1BA8-5BAA-487B-A616-A1331B22FF55}"/>
    <dgm:cxn modelId="{55B664FD-A38A-44EE-AA50-BC3320D35F51}" type="presOf" srcId="{25C8BFB0-B383-4488-9954-A80E15236636}" destId="{2618F524-4486-4AC0-A451-3B08F7A55FA9}" srcOrd="0" destOrd="0" presId="urn:microsoft.com/office/officeart/2005/8/layout/vList2"/>
    <dgm:cxn modelId="{B3ACB13A-3043-473F-B346-B88287317EC4}" type="presParOf" srcId="{732A353C-BFF9-4898-BE22-7111B59C27AA}" destId="{1F560AB7-EDE0-4F4C-B96C-90FEB2A87F41}" srcOrd="0" destOrd="0" presId="urn:microsoft.com/office/officeart/2005/8/layout/vList2"/>
    <dgm:cxn modelId="{DA52C5AB-8195-427E-975D-568129E299BC}" type="presParOf" srcId="{732A353C-BFF9-4898-BE22-7111B59C27AA}" destId="{FFB82EC7-CFA3-43EE-9927-24DC1D5DC487}" srcOrd="1" destOrd="0" presId="urn:microsoft.com/office/officeart/2005/8/layout/vList2"/>
    <dgm:cxn modelId="{AB45AD21-8C39-4619-BF5C-EAD721AF6E87}" type="presParOf" srcId="{732A353C-BFF9-4898-BE22-7111B59C27AA}" destId="{C44C5888-FA80-442C-B14B-D0D97CA1524A}" srcOrd="2" destOrd="0" presId="urn:microsoft.com/office/officeart/2005/8/layout/vList2"/>
    <dgm:cxn modelId="{E08B1F7A-A7E7-4764-8306-35467ECF8469}" type="presParOf" srcId="{732A353C-BFF9-4898-BE22-7111B59C27AA}" destId="{2618F524-4486-4AC0-A451-3B08F7A55FA9}" srcOrd="3" destOrd="0" presId="urn:microsoft.com/office/officeart/2005/8/layout/vList2"/>
    <dgm:cxn modelId="{9260FFB3-B84D-4E12-95F1-2025AB170C2C}" type="presParOf" srcId="{732A353C-BFF9-4898-BE22-7111B59C27AA}" destId="{7DD39482-FD56-4E08-94C3-670187BB5FB2}" srcOrd="4" destOrd="0" presId="urn:microsoft.com/office/officeart/2005/8/layout/vList2"/>
    <dgm:cxn modelId="{6C11CEAE-55BF-4C7C-9F05-E563E51E6AE4}" type="presParOf" srcId="{732A353C-BFF9-4898-BE22-7111B59C27AA}" destId="{45C0201D-A8EA-446F-BF18-A552BEBBB6EA}" srcOrd="5"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53A9599-14B7-443E-8978-BF0D04D10901}" type="doc">
      <dgm:prSet loTypeId="urn:microsoft.com/office/officeart/2018/2/layout/IconVerticalSolidList" loCatId="icon" qsTypeId="urn:microsoft.com/office/officeart/2005/8/quickstyle/simple1" qsCatId="simple" csTypeId="urn:microsoft.com/office/officeart/2005/8/colors/accent6_2" csCatId="accent6" phldr="1"/>
      <dgm:spPr/>
      <dgm:t>
        <a:bodyPr/>
        <a:lstStyle/>
        <a:p>
          <a:endParaRPr lang="en-US"/>
        </a:p>
      </dgm:t>
    </dgm:pt>
    <dgm:pt modelId="{2929B652-FCC7-4C2C-AF8F-34E43664404A}">
      <dgm:prSet/>
      <dgm:spPr/>
      <dgm:t>
        <a:bodyPr/>
        <a:lstStyle/>
        <a:p>
          <a:pPr>
            <a:lnSpc>
              <a:spcPct val="100000"/>
            </a:lnSpc>
          </a:pPr>
          <a:r>
            <a:rPr lang="en-GB" b="1" dirty="0"/>
            <a:t>Αποσαφήνιση ρόλων και αρμοδιοτήτων: </a:t>
          </a:r>
          <a:r>
            <a:rPr lang="en-GB" dirty="0"/>
            <a:t>Ξεκινήστε με την ανάθεση ξεκάθαρων ρόλων και αρμοδιοτήτων σε κάθε μέλος της ομάδας, με βάση τα δυνατά σημεία και τις γνώσεις τους. Αυτή η σαφήνεια συμβάλλει στην αποφυγή επικαλύψεων στις εργασίες και διασφαλίζει ότι καλύπτονται όλες οι απαραίτητες εργασίες.</a:t>
          </a:r>
          <a:endParaRPr lang="en-US" dirty="0"/>
        </a:p>
      </dgm:t>
    </dgm:pt>
    <dgm:pt modelId="{4A1A5675-3642-4D8E-B1E5-EABA3C128232}" type="parTrans" cxnId="{2069CFAC-5D95-4618-8AF3-C0B1395D9454}">
      <dgm:prSet/>
      <dgm:spPr/>
      <dgm:t>
        <a:bodyPr/>
        <a:lstStyle/>
        <a:p>
          <a:endParaRPr lang="en-US"/>
        </a:p>
      </dgm:t>
    </dgm:pt>
    <dgm:pt modelId="{E791BA69-8697-4AA7-A704-921269FA29F4}" type="sibTrans" cxnId="{2069CFAC-5D95-4618-8AF3-C0B1395D9454}">
      <dgm:prSet/>
      <dgm:spPr/>
      <dgm:t>
        <a:bodyPr/>
        <a:lstStyle/>
        <a:p>
          <a:endParaRPr lang="en-US"/>
        </a:p>
      </dgm:t>
    </dgm:pt>
    <dgm:pt modelId="{2D2A8672-EBA3-48D5-A38B-0C589813FBC1}">
      <dgm:prSet/>
      <dgm:spPr/>
      <dgm:t>
        <a:bodyPr/>
        <a:lstStyle/>
        <a:p>
          <a:pPr>
            <a:lnSpc>
              <a:spcPct val="100000"/>
            </a:lnSpc>
          </a:pPr>
          <a:r>
            <a:rPr lang="en-GB" b="1"/>
            <a:t>Καθιέρωση κοινού οράματος: </a:t>
          </a:r>
          <a:r>
            <a:rPr lang="en-GB"/>
            <a:t>Διασφαλίστε ότι όλα τα μέλη της ομάδας έχουν κοινή αντίληψη των στόχων και των αποτελεσμάτων του έργου. Αυτή η ευθυγράμμιση ενισχύει την αίσθηση του σκοπού και της κατεύθυνσης, καθοδηγώντας τις προσπάθειες της ομάδας προς έναν κοινό στόχο.</a:t>
          </a:r>
          <a:endParaRPr lang="en-US"/>
        </a:p>
      </dgm:t>
    </dgm:pt>
    <dgm:pt modelId="{92354ECB-29A9-4923-B37E-D6F29A102295}" type="parTrans" cxnId="{E0D736B2-DB47-4F84-8C05-83BF2065378E}">
      <dgm:prSet/>
      <dgm:spPr/>
      <dgm:t>
        <a:bodyPr/>
        <a:lstStyle/>
        <a:p>
          <a:endParaRPr lang="en-US"/>
        </a:p>
      </dgm:t>
    </dgm:pt>
    <dgm:pt modelId="{CCF9F05F-3516-4C0C-A35D-98515BE85C58}" type="sibTrans" cxnId="{E0D736B2-DB47-4F84-8C05-83BF2065378E}">
      <dgm:prSet/>
      <dgm:spPr/>
      <dgm:t>
        <a:bodyPr/>
        <a:lstStyle/>
        <a:p>
          <a:endParaRPr lang="en-US"/>
        </a:p>
      </dgm:t>
    </dgm:pt>
    <dgm:pt modelId="{73277EFC-2261-4774-99FE-BD13381D5B48}">
      <dgm:prSet/>
      <dgm:spPr/>
      <dgm:t>
        <a:bodyPr/>
        <a:lstStyle/>
        <a:p>
          <a:pPr>
            <a:lnSpc>
              <a:spcPct val="100000"/>
            </a:lnSpc>
          </a:pPr>
          <a:r>
            <a:rPr lang="en-GB" b="1"/>
            <a:t>Προγραμματισμός χρονοδιαγράμματος και ορόσημα: </a:t>
          </a:r>
          <a:r>
            <a:rPr lang="en-GB"/>
            <a:t>Ανάπτυξη λεπτομερούς χρονοδιαγράμματος έργου που περιλαμβάνει βασικά ορόσημα και προθεσμίες. Αυτό το χρονοδιάγραμμα χρησιμεύει ως οδικός χάρτης για το έργο, βοηθώντας την ομάδα να παραμείνει σε καλό δρόμο και να επικεντρωθεί στην επίτευξη των στόχων της.</a:t>
          </a:r>
          <a:endParaRPr lang="en-US"/>
        </a:p>
      </dgm:t>
    </dgm:pt>
    <dgm:pt modelId="{35180D6D-9E9F-4F3E-844F-BAC295D7DB6A}" type="parTrans" cxnId="{14B92DE5-D6F7-4575-BFAE-59031F971F41}">
      <dgm:prSet/>
      <dgm:spPr/>
      <dgm:t>
        <a:bodyPr/>
        <a:lstStyle/>
        <a:p>
          <a:endParaRPr lang="en-US"/>
        </a:p>
      </dgm:t>
    </dgm:pt>
    <dgm:pt modelId="{F7344358-D298-42D2-921A-74301FBB30F2}" type="sibTrans" cxnId="{14B92DE5-D6F7-4575-BFAE-59031F971F41}">
      <dgm:prSet/>
      <dgm:spPr/>
      <dgm:t>
        <a:bodyPr/>
        <a:lstStyle/>
        <a:p>
          <a:endParaRPr lang="en-US"/>
        </a:p>
      </dgm:t>
    </dgm:pt>
    <dgm:pt modelId="{DDB5D3DC-EDE6-4C37-B7D3-6EE5246AF897}">
      <dgm:prSet/>
      <dgm:spPr/>
      <dgm:t>
        <a:bodyPr/>
        <a:lstStyle/>
        <a:p>
          <a:pPr>
            <a:lnSpc>
              <a:spcPct val="100000"/>
            </a:lnSpc>
          </a:pPr>
          <a:r>
            <a:rPr lang="en-GB" b="1"/>
            <a:t>Αξιοποίηση εργαλείων διαχείρισης έργων</a:t>
          </a:r>
          <a:r>
            <a:rPr lang="en-GB"/>
            <a:t>: Αξιοποιήστε εργαλεία διαχείρισης έργων όπως το Asana, το Trello ή το Monday.com για να οργανώσετε εργασίες, να ορίσετε προθεσμίες και να παρακολουθείτε την πρόοδο. Αυτά τα εργαλεία προσφέρουν οπτικές επισκοπήσεις της κατάστασης του έργου και διευκολύνουν την επικοινωνία μεταξύ των μελών της ομάδας.</a:t>
          </a:r>
          <a:endParaRPr lang="en-US"/>
        </a:p>
      </dgm:t>
    </dgm:pt>
    <dgm:pt modelId="{E587B414-ACAD-4F63-9775-7ED8797F8E66}" type="parTrans" cxnId="{E9BCA114-7BA3-4FFC-A047-32F8EA6EB14E}">
      <dgm:prSet/>
      <dgm:spPr/>
      <dgm:t>
        <a:bodyPr/>
        <a:lstStyle/>
        <a:p>
          <a:endParaRPr lang="en-US"/>
        </a:p>
      </dgm:t>
    </dgm:pt>
    <dgm:pt modelId="{A0F96526-2A96-4E51-BB6B-CDE9A7A1F57B}" type="sibTrans" cxnId="{E9BCA114-7BA3-4FFC-A047-32F8EA6EB14E}">
      <dgm:prSet/>
      <dgm:spPr/>
      <dgm:t>
        <a:bodyPr/>
        <a:lstStyle/>
        <a:p>
          <a:endParaRPr lang="en-US"/>
        </a:p>
      </dgm:t>
    </dgm:pt>
    <dgm:pt modelId="{8E814929-A039-4211-85A3-34E06AF0D2D7}">
      <dgm:prSet/>
      <dgm:spPr/>
      <dgm:t>
        <a:bodyPr/>
        <a:lstStyle/>
        <a:p>
          <a:pPr>
            <a:lnSpc>
              <a:spcPct val="100000"/>
            </a:lnSpc>
          </a:pPr>
          <a:r>
            <a:rPr lang="en-GB" b="1"/>
            <a:t>Τακτική επικοινωνία και έλεγχος</a:t>
          </a:r>
          <a:r>
            <a:rPr lang="en-GB"/>
            <a:t>: Προγραμματίστε τακτικές ομαδικές συναντήσεις και ελέγχους για να συζητάτε την πρόοδο, να αντιμετωπίζετε τις προκλήσεις και να προσαρμόζετε τα σχέδια ανάλογα με τις ανάγκες. Η ανοικτή και συνεχής επικοινωνία εξασφαλίζει ότι όλοι παραμένουν ευθυγραμμισμένοι και ενημερωμένοι.</a:t>
          </a:r>
          <a:endParaRPr lang="en-US"/>
        </a:p>
      </dgm:t>
    </dgm:pt>
    <dgm:pt modelId="{886C9353-1566-4D31-89EC-D08182C369C9}" type="parTrans" cxnId="{616C723D-38D9-4AB5-BFA3-5AE9E36362D6}">
      <dgm:prSet/>
      <dgm:spPr/>
      <dgm:t>
        <a:bodyPr/>
        <a:lstStyle/>
        <a:p>
          <a:endParaRPr lang="en-US"/>
        </a:p>
      </dgm:t>
    </dgm:pt>
    <dgm:pt modelId="{5D00BC00-6410-4049-AC48-E87092AFF833}" type="sibTrans" cxnId="{616C723D-38D9-4AB5-BFA3-5AE9E36362D6}">
      <dgm:prSet/>
      <dgm:spPr/>
      <dgm:t>
        <a:bodyPr/>
        <a:lstStyle/>
        <a:p>
          <a:endParaRPr lang="en-US"/>
        </a:p>
      </dgm:t>
    </dgm:pt>
    <dgm:pt modelId="{A8DB910A-25D7-479B-8B1B-70FCB76822EB}" type="pres">
      <dgm:prSet presAssocID="{D53A9599-14B7-443E-8978-BF0D04D10901}" presName="root" presStyleCnt="0">
        <dgm:presLayoutVars>
          <dgm:dir/>
          <dgm:resizeHandles val="exact"/>
        </dgm:presLayoutVars>
      </dgm:prSet>
      <dgm:spPr/>
    </dgm:pt>
    <dgm:pt modelId="{55CD5ED1-B560-424C-8691-76B64EFA36B9}" type="pres">
      <dgm:prSet presAssocID="{2929B652-FCC7-4C2C-AF8F-34E43664404A}" presName="compNode" presStyleCnt="0"/>
      <dgm:spPr/>
    </dgm:pt>
    <dgm:pt modelId="{CEEFBA03-E106-42EA-9A2D-EC3FF2529F5E}" type="pres">
      <dgm:prSet presAssocID="{2929B652-FCC7-4C2C-AF8F-34E43664404A}" presName="bgRect" presStyleLbl="bgShp" presStyleIdx="0" presStyleCnt="5" custLinFactNeighborY="16205"/>
      <dgm:spPr/>
    </dgm:pt>
    <dgm:pt modelId="{0C91F2E0-0B67-4EF8-A526-E97099D0B71A}" type="pres">
      <dgm:prSet presAssocID="{2929B652-FCC7-4C2C-AF8F-34E43664404A}"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of People"/>
        </a:ext>
      </dgm:extLst>
    </dgm:pt>
    <dgm:pt modelId="{AE1CB29B-69BA-4DDA-996F-32D3C9B09E84}" type="pres">
      <dgm:prSet presAssocID="{2929B652-FCC7-4C2C-AF8F-34E43664404A}" presName="spaceRect" presStyleCnt="0"/>
      <dgm:spPr/>
    </dgm:pt>
    <dgm:pt modelId="{9811A839-B70D-4297-B4CB-62BF04A471AE}" type="pres">
      <dgm:prSet presAssocID="{2929B652-FCC7-4C2C-AF8F-34E43664404A}" presName="parTx" presStyleLbl="revTx" presStyleIdx="0" presStyleCnt="5">
        <dgm:presLayoutVars>
          <dgm:chMax val="0"/>
          <dgm:chPref val="0"/>
        </dgm:presLayoutVars>
      </dgm:prSet>
      <dgm:spPr/>
    </dgm:pt>
    <dgm:pt modelId="{9FB349F7-3FDE-4AB5-8577-13F0BAC8AA8F}" type="pres">
      <dgm:prSet presAssocID="{E791BA69-8697-4AA7-A704-921269FA29F4}" presName="sibTrans" presStyleCnt="0"/>
      <dgm:spPr/>
    </dgm:pt>
    <dgm:pt modelId="{4ACE6BF8-E85F-4382-A20D-F3E937AD07A2}" type="pres">
      <dgm:prSet presAssocID="{2D2A8672-EBA3-48D5-A38B-0C589813FBC1}" presName="compNode" presStyleCnt="0"/>
      <dgm:spPr/>
    </dgm:pt>
    <dgm:pt modelId="{8E6754D6-8EC8-4CB6-A214-29474E1A66D3}" type="pres">
      <dgm:prSet presAssocID="{2D2A8672-EBA3-48D5-A38B-0C589813FBC1}" presName="bgRect" presStyleLbl="bgShp" presStyleIdx="1" presStyleCnt="5"/>
      <dgm:spPr/>
    </dgm:pt>
    <dgm:pt modelId="{1D2C1ACB-075C-487A-A333-D54F89678A08}" type="pres">
      <dgm:prSet presAssocID="{2D2A8672-EBA3-48D5-A38B-0C589813FBC1}"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eting"/>
        </a:ext>
      </dgm:extLst>
    </dgm:pt>
    <dgm:pt modelId="{76862217-C91A-471F-A352-12BC230D456E}" type="pres">
      <dgm:prSet presAssocID="{2D2A8672-EBA3-48D5-A38B-0C589813FBC1}" presName="spaceRect" presStyleCnt="0"/>
      <dgm:spPr/>
    </dgm:pt>
    <dgm:pt modelId="{7EA6F59B-9943-42CD-A0A5-9FAAD7A9BFB5}" type="pres">
      <dgm:prSet presAssocID="{2D2A8672-EBA3-48D5-A38B-0C589813FBC1}" presName="parTx" presStyleLbl="revTx" presStyleIdx="1" presStyleCnt="5">
        <dgm:presLayoutVars>
          <dgm:chMax val="0"/>
          <dgm:chPref val="0"/>
        </dgm:presLayoutVars>
      </dgm:prSet>
      <dgm:spPr/>
    </dgm:pt>
    <dgm:pt modelId="{2483A53E-3CE7-42E6-B495-1BBD8FA053B2}" type="pres">
      <dgm:prSet presAssocID="{CCF9F05F-3516-4C0C-A35D-98515BE85C58}" presName="sibTrans" presStyleCnt="0"/>
      <dgm:spPr/>
    </dgm:pt>
    <dgm:pt modelId="{CCA88BCD-A6A3-4E75-B724-B3FCBBE001AB}" type="pres">
      <dgm:prSet presAssocID="{73277EFC-2261-4774-99FE-BD13381D5B48}" presName="compNode" presStyleCnt="0"/>
      <dgm:spPr/>
    </dgm:pt>
    <dgm:pt modelId="{9AE6E4B2-7A54-4E51-B3E3-A7108E742C09}" type="pres">
      <dgm:prSet presAssocID="{73277EFC-2261-4774-99FE-BD13381D5B48}" presName="bgRect" presStyleLbl="bgShp" presStyleIdx="2" presStyleCnt="5"/>
      <dgm:spPr/>
    </dgm:pt>
    <dgm:pt modelId="{65A9E06D-D805-4DCC-A63B-D1784ADA5285}" type="pres">
      <dgm:prSet presAssocID="{73277EFC-2261-4774-99FE-BD13381D5B48}"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aily Calendar"/>
        </a:ext>
      </dgm:extLst>
    </dgm:pt>
    <dgm:pt modelId="{C609700B-DBF5-47DE-ACAF-72BB0C5B241D}" type="pres">
      <dgm:prSet presAssocID="{73277EFC-2261-4774-99FE-BD13381D5B48}" presName="spaceRect" presStyleCnt="0"/>
      <dgm:spPr/>
    </dgm:pt>
    <dgm:pt modelId="{FEA443A1-BF21-406E-9057-1BD039678135}" type="pres">
      <dgm:prSet presAssocID="{73277EFC-2261-4774-99FE-BD13381D5B48}" presName="parTx" presStyleLbl="revTx" presStyleIdx="2" presStyleCnt="5">
        <dgm:presLayoutVars>
          <dgm:chMax val="0"/>
          <dgm:chPref val="0"/>
        </dgm:presLayoutVars>
      </dgm:prSet>
      <dgm:spPr/>
    </dgm:pt>
    <dgm:pt modelId="{077C3CEA-FBDB-41E0-8518-EB2390FC9EFD}" type="pres">
      <dgm:prSet presAssocID="{F7344358-D298-42D2-921A-74301FBB30F2}" presName="sibTrans" presStyleCnt="0"/>
      <dgm:spPr/>
    </dgm:pt>
    <dgm:pt modelId="{B5E57BEE-9821-4814-B845-BCCC22963F45}" type="pres">
      <dgm:prSet presAssocID="{DDB5D3DC-EDE6-4C37-B7D3-6EE5246AF897}" presName="compNode" presStyleCnt="0"/>
      <dgm:spPr/>
    </dgm:pt>
    <dgm:pt modelId="{353D4555-9A9A-47C8-A7FD-B29008000CE6}" type="pres">
      <dgm:prSet presAssocID="{DDB5D3DC-EDE6-4C37-B7D3-6EE5246AF897}" presName="bgRect" presStyleLbl="bgShp" presStyleIdx="3" presStyleCnt="5"/>
      <dgm:spPr/>
    </dgm:pt>
    <dgm:pt modelId="{D2BD74BB-D696-4FEA-B093-EF223EE2B039}" type="pres">
      <dgm:prSet presAssocID="{DDB5D3DC-EDE6-4C37-B7D3-6EE5246AF897}"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8879B899-5096-4AF0-860C-9072A9E976B4}" type="pres">
      <dgm:prSet presAssocID="{DDB5D3DC-EDE6-4C37-B7D3-6EE5246AF897}" presName="spaceRect" presStyleCnt="0"/>
      <dgm:spPr/>
    </dgm:pt>
    <dgm:pt modelId="{FF40D4D7-22C7-4779-8D32-581DAF0100F7}" type="pres">
      <dgm:prSet presAssocID="{DDB5D3DC-EDE6-4C37-B7D3-6EE5246AF897}" presName="parTx" presStyleLbl="revTx" presStyleIdx="3" presStyleCnt="5">
        <dgm:presLayoutVars>
          <dgm:chMax val="0"/>
          <dgm:chPref val="0"/>
        </dgm:presLayoutVars>
      </dgm:prSet>
      <dgm:spPr/>
    </dgm:pt>
    <dgm:pt modelId="{D3816D07-AE45-4460-94D0-0F0BB5D05647}" type="pres">
      <dgm:prSet presAssocID="{A0F96526-2A96-4E51-BB6B-CDE9A7A1F57B}" presName="sibTrans" presStyleCnt="0"/>
      <dgm:spPr/>
    </dgm:pt>
    <dgm:pt modelId="{A631F92B-909C-48A1-971F-D12FBA17FE39}" type="pres">
      <dgm:prSet presAssocID="{8E814929-A039-4211-85A3-34E06AF0D2D7}" presName="compNode" presStyleCnt="0"/>
      <dgm:spPr/>
    </dgm:pt>
    <dgm:pt modelId="{CFA38E87-3B62-47FE-AF32-3D2A6BC2A698}" type="pres">
      <dgm:prSet presAssocID="{8E814929-A039-4211-85A3-34E06AF0D2D7}" presName="bgRect" presStyleLbl="bgShp" presStyleIdx="4" presStyleCnt="5"/>
      <dgm:spPr/>
    </dgm:pt>
    <dgm:pt modelId="{23D4BBDD-6ED7-4697-96CA-9E9B74F3D3FC}" type="pres">
      <dgm:prSet presAssocID="{8E814929-A039-4211-85A3-34E06AF0D2D7}"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at"/>
        </a:ext>
      </dgm:extLst>
    </dgm:pt>
    <dgm:pt modelId="{6A240E5C-0768-488D-BFEB-973F8DDD128A}" type="pres">
      <dgm:prSet presAssocID="{8E814929-A039-4211-85A3-34E06AF0D2D7}" presName="spaceRect" presStyleCnt="0"/>
      <dgm:spPr/>
    </dgm:pt>
    <dgm:pt modelId="{D30FA705-9CAA-484F-969D-E69B00F3C0E4}" type="pres">
      <dgm:prSet presAssocID="{8E814929-A039-4211-85A3-34E06AF0D2D7}" presName="parTx" presStyleLbl="revTx" presStyleIdx="4" presStyleCnt="5">
        <dgm:presLayoutVars>
          <dgm:chMax val="0"/>
          <dgm:chPref val="0"/>
        </dgm:presLayoutVars>
      </dgm:prSet>
      <dgm:spPr/>
    </dgm:pt>
  </dgm:ptLst>
  <dgm:cxnLst>
    <dgm:cxn modelId="{4ADAA80C-27DA-4021-B0F3-5255AF0F742E}" type="presOf" srcId="{8E814929-A039-4211-85A3-34E06AF0D2D7}" destId="{D30FA705-9CAA-484F-969D-E69B00F3C0E4}" srcOrd="0" destOrd="0" presId="urn:microsoft.com/office/officeart/2018/2/layout/IconVerticalSolidList"/>
    <dgm:cxn modelId="{E9BCA114-7BA3-4FFC-A047-32F8EA6EB14E}" srcId="{D53A9599-14B7-443E-8978-BF0D04D10901}" destId="{DDB5D3DC-EDE6-4C37-B7D3-6EE5246AF897}" srcOrd="3" destOrd="0" parTransId="{E587B414-ACAD-4F63-9775-7ED8797F8E66}" sibTransId="{A0F96526-2A96-4E51-BB6B-CDE9A7A1F57B}"/>
    <dgm:cxn modelId="{F2033227-6DCF-472B-839D-74F71F7D691D}" type="presOf" srcId="{2929B652-FCC7-4C2C-AF8F-34E43664404A}" destId="{9811A839-B70D-4297-B4CB-62BF04A471AE}" srcOrd="0" destOrd="0" presId="urn:microsoft.com/office/officeart/2018/2/layout/IconVerticalSolidList"/>
    <dgm:cxn modelId="{616C723D-38D9-4AB5-BFA3-5AE9E36362D6}" srcId="{D53A9599-14B7-443E-8978-BF0D04D10901}" destId="{8E814929-A039-4211-85A3-34E06AF0D2D7}" srcOrd="4" destOrd="0" parTransId="{886C9353-1566-4D31-89EC-D08182C369C9}" sibTransId="{5D00BC00-6410-4049-AC48-E87092AFF833}"/>
    <dgm:cxn modelId="{684E405F-452C-4924-A4EA-C9113C424761}" type="presOf" srcId="{73277EFC-2261-4774-99FE-BD13381D5B48}" destId="{FEA443A1-BF21-406E-9057-1BD039678135}" srcOrd="0" destOrd="0" presId="urn:microsoft.com/office/officeart/2018/2/layout/IconVerticalSolidList"/>
    <dgm:cxn modelId="{6D394286-7AEF-4746-9DA4-D080CEB4DAAE}" type="presOf" srcId="{D53A9599-14B7-443E-8978-BF0D04D10901}" destId="{A8DB910A-25D7-479B-8B1B-70FCB76822EB}" srcOrd="0" destOrd="0" presId="urn:microsoft.com/office/officeart/2018/2/layout/IconVerticalSolidList"/>
    <dgm:cxn modelId="{2069CFAC-5D95-4618-8AF3-C0B1395D9454}" srcId="{D53A9599-14B7-443E-8978-BF0D04D10901}" destId="{2929B652-FCC7-4C2C-AF8F-34E43664404A}" srcOrd="0" destOrd="0" parTransId="{4A1A5675-3642-4D8E-B1E5-EABA3C128232}" sibTransId="{E791BA69-8697-4AA7-A704-921269FA29F4}"/>
    <dgm:cxn modelId="{E0D736B2-DB47-4F84-8C05-83BF2065378E}" srcId="{D53A9599-14B7-443E-8978-BF0D04D10901}" destId="{2D2A8672-EBA3-48D5-A38B-0C589813FBC1}" srcOrd="1" destOrd="0" parTransId="{92354ECB-29A9-4923-B37E-D6F29A102295}" sibTransId="{CCF9F05F-3516-4C0C-A35D-98515BE85C58}"/>
    <dgm:cxn modelId="{14B92DE5-D6F7-4575-BFAE-59031F971F41}" srcId="{D53A9599-14B7-443E-8978-BF0D04D10901}" destId="{73277EFC-2261-4774-99FE-BD13381D5B48}" srcOrd="2" destOrd="0" parTransId="{35180D6D-9E9F-4F3E-844F-BAC295D7DB6A}" sibTransId="{F7344358-D298-42D2-921A-74301FBB30F2}"/>
    <dgm:cxn modelId="{AF91F2F0-65E9-4EA4-94E7-DCA8DD07A28E}" type="presOf" srcId="{2D2A8672-EBA3-48D5-A38B-0C589813FBC1}" destId="{7EA6F59B-9943-42CD-A0A5-9FAAD7A9BFB5}" srcOrd="0" destOrd="0" presId="urn:microsoft.com/office/officeart/2018/2/layout/IconVerticalSolidList"/>
    <dgm:cxn modelId="{54D9D2FC-EEE7-4C46-B1B9-AAE9C897D08E}" type="presOf" srcId="{DDB5D3DC-EDE6-4C37-B7D3-6EE5246AF897}" destId="{FF40D4D7-22C7-4779-8D32-581DAF0100F7}" srcOrd="0" destOrd="0" presId="urn:microsoft.com/office/officeart/2018/2/layout/IconVerticalSolidList"/>
    <dgm:cxn modelId="{365EE757-D76C-4998-9F17-8DA974A2F746}" type="presParOf" srcId="{A8DB910A-25D7-479B-8B1B-70FCB76822EB}" destId="{55CD5ED1-B560-424C-8691-76B64EFA36B9}" srcOrd="0" destOrd="0" presId="urn:microsoft.com/office/officeart/2018/2/layout/IconVerticalSolidList"/>
    <dgm:cxn modelId="{827739A8-E47E-4D10-B7C9-3FFD723FFABC}" type="presParOf" srcId="{55CD5ED1-B560-424C-8691-76B64EFA36B9}" destId="{CEEFBA03-E106-42EA-9A2D-EC3FF2529F5E}" srcOrd="0" destOrd="0" presId="urn:microsoft.com/office/officeart/2018/2/layout/IconVerticalSolidList"/>
    <dgm:cxn modelId="{225869A3-8710-4DBB-B9C0-7EFD29F5D14D}" type="presParOf" srcId="{55CD5ED1-B560-424C-8691-76B64EFA36B9}" destId="{0C91F2E0-0B67-4EF8-A526-E97099D0B71A}" srcOrd="1" destOrd="0" presId="urn:microsoft.com/office/officeart/2018/2/layout/IconVerticalSolidList"/>
    <dgm:cxn modelId="{97CB24E5-6782-4D75-88ED-AC6FA65A94BF}" type="presParOf" srcId="{55CD5ED1-B560-424C-8691-76B64EFA36B9}" destId="{AE1CB29B-69BA-4DDA-996F-32D3C9B09E84}" srcOrd="2" destOrd="0" presId="urn:microsoft.com/office/officeart/2018/2/layout/IconVerticalSolidList"/>
    <dgm:cxn modelId="{642271BC-E1B2-418A-B746-4C585BAFCD08}" type="presParOf" srcId="{55CD5ED1-B560-424C-8691-76B64EFA36B9}" destId="{9811A839-B70D-4297-B4CB-62BF04A471AE}" srcOrd="3" destOrd="0" presId="urn:microsoft.com/office/officeart/2018/2/layout/IconVerticalSolidList"/>
    <dgm:cxn modelId="{CF68AAA5-03EE-426C-8E0F-5F8EEFE8A5C6}" type="presParOf" srcId="{A8DB910A-25D7-479B-8B1B-70FCB76822EB}" destId="{9FB349F7-3FDE-4AB5-8577-13F0BAC8AA8F}" srcOrd="1" destOrd="0" presId="urn:microsoft.com/office/officeart/2018/2/layout/IconVerticalSolidList"/>
    <dgm:cxn modelId="{99111A69-AF5F-4DA9-8804-52594EC25F70}" type="presParOf" srcId="{A8DB910A-25D7-479B-8B1B-70FCB76822EB}" destId="{4ACE6BF8-E85F-4382-A20D-F3E937AD07A2}" srcOrd="2" destOrd="0" presId="urn:microsoft.com/office/officeart/2018/2/layout/IconVerticalSolidList"/>
    <dgm:cxn modelId="{3D7ED239-0AE1-47FF-9978-ED2D8640910D}" type="presParOf" srcId="{4ACE6BF8-E85F-4382-A20D-F3E937AD07A2}" destId="{8E6754D6-8EC8-4CB6-A214-29474E1A66D3}" srcOrd="0" destOrd="0" presId="urn:microsoft.com/office/officeart/2018/2/layout/IconVerticalSolidList"/>
    <dgm:cxn modelId="{C1544C0E-BE47-47EE-BFC1-A457F369DC97}" type="presParOf" srcId="{4ACE6BF8-E85F-4382-A20D-F3E937AD07A2}" destId="{1D2C1ACB-075C-487A-A333-D54F89678A08}" srcOrd="1" destOrd="0" presId="urn:microsoft.com/office/officeart/2018/2/layout/IconVerticalSolidList"/>
    <dgm:cxn modelId="{E2723CF1-3232-43FC-948A-3F882D9BF6E9}" type="presParOf" srcId="{4ACE6BF8-E85F-4382-A20D-F3E937AD07A2}" destId="{76862217-C91A-471F-A352-12BC230D456E}" srcOrd="2" destOrd="0" presId="urn:microsoft.com/office/officeart/2018/2/layout/IconVerticalSolidList"/>
    <dgm:cxn modelId="{DC6E5F2F-EBF1-44CD-8FF2-08F0CBA15D5A}" type="presParOf" srcId="{4ACE6BF8-E85F-4382-A20D-F3E937AD07A2}" destId="{7EA6F59B-9943-42CD-A0A5-9FAAD7A9BFB5}" srcOrd="3" destOrd="0" presId="urn:microsoft.com/office/officeart/2018/2/layout/IconVerticalSolidList"/>
    <dgm:cxn modelId="{90B8361B-4068-4775-BC6D-0CD1FE77ABA6}" type="presParOf" srcId="{A8DB910A-25D7-479B-8B1B-70FCB76822EB}" destId="{2483A53E-3CE7-42E6-B495-1BBD8FA053B2}" srcOrd="3" destOrd="0" presId="urn:microsoft.com/office/officeart/2018/2/layout/IconVerticalSolidList"/>
    <dgm:cxn modelId="{E953C375-C99B-4546-8BE2-C940FD79802B}" type="presParOf" srcId="{A8DB910A-25D7-479B-8B1B-70FCB76822EB}" destId="{CCA88BCD-A6A3-4E75-B724-B3FCBBE001AB}" srcOrd="4" destOrd="0" presId="urn:microsoft.com/office/officeart/2018/2/layout/IconVerticalSolidList"/>
    <dgm:cxn modelId="{79EB2DE4-4886-4ECE-A56C-ED20DE60A360}" type="presParOf" srcId="{CCA88BCD-A6A3-4E75-B724-B3FCBBE001AB}" destId="{9AE6E4B2-7A54-4E51-B3E3-A7108E742C09}" srcOrd="0" destOrd="0" presId="urn:microsoft.com/office/officeart/2018/2/layout/IconVerticalSolidList"/>
    <dgm:cxn modelId="{A8B7657A-CC8B-4663-A47E-C3BE8FBAC86F}" type="presParOf" srcId="{CCA88BCD-A6A3-4E75-B724-B3FCBBE001AB}" destId="{65A9E06D-D805-4DCC-A63B-D1784ADA5285}" srcOrd="1" destOrd="0" presId="urn:microsoft.com/office/officeart/2018/2/layout/IconVerticalSolidList"/>
    <dgm:cxn modelId="{34C6FD20-041D-4B5A-9911-A37A96370EC7}" type="presParOf" srcId="{CCA88BCD-A6A3-4E75-B724-B3FCBBE001AB}" destId="{C609700B-DBF5-47DE-ACAF-72BB0C5B241D}" srcOrd="2" destOrd="0" presId="urn:microsoft.com/office/officeart/2018/2/layout/IconVerticalSolidList"/>
    <dgm:cxn modelId="{7A090ADA-9191-40C1-AAA1-0EACF5630310}" type="presParOf" srcId="{CCA88BCD-A6A3-4E75-B724-B3FCBBE001AB}" destId="{FEA443A1-BF21-406E-9057-1BD039678135}" srcOrd="3" destOrd="0" presId="urn:microsoft.com/office/officeart/2018/2/layout/IconVerticalSolidList"/>
    <dgm:cxn modelId="{9C1D95F2-C536-4F16-AE91-39D212410B55}" type="presParOf" srcId="{A8DB910A-25D7-479B-8B1B-70FCB76822EB}" destId="{077C3CEA-FBDB-41E0-8518-EB2390FC9EFD}" srcOrd="5" destOrd="0" presId="urn:microsoft.com/office/officeart/2018/2/layout/IconVerticalSolidList"/>
    <dgm:cxn modelId="{FCB39176-89AE-42C4-9283-210AAA67C55A}" type="presParOf" srcId="{A8DB910A-25D7-479B-8B1B-70FCB76822EB}" destId="{B5E57BEE-9821-4814-B845-BCCC22963F45}" srcOrd="6" destOrd="0" presId="urn:microsoft.com/office/officeart/2018/2/layout/IconVerticalSolidList"/>
    <dgm:cxn modelId="{DC75A0C1-C456-4B24-A601-20704DBEEA59}" type="presParOf" srcId="{B5E57BEE-9821-4814-B845-BCCC22963F45}" destId="{353D4555-9A9A-47C8-A7FD-B29008000CE6}" srcOrd="0" destOrd="0" presId="urn:microsoft.com/office/officeart/2018/2/layout/IconVerticalSolidList"/>
    <dgm:cxn modelId="{B72AEFE4-74F9-4911-9C1A-4C4503A94531}" type="presParOf" srcId="{B5E57BEE-9821-4814-B845-BCCC22963F45}" destId="{D2BD74BB-D696-4FEA-B093-EF223EE2B039}" srcOrd="1" destOrd="0" presId="urn:microsoft.com/office/officeart/2018/2/layout/IconVerticalSolidList"/>
    <dgm:cxn modelId="{C52199A3-A58B-4141-BF62-F7A87589E807}" type="presParOf" srcId="{B5E57BEE-9821-4814-B845-BCCC22963F45}" destId="{8879B899-5096-4AF0-860C-9072A9E976B4}" srcOrd="2" destOrd="0" presId="urn:microsoft.com/office/officeart/2018/2/layout/IconVerticalSolidList"/>
    <dgm:cxn modelId="{1B3313B1-D005-4427-8E9E-AC59A1DB1846}" type="presParOf" srcId="{B5E57BEE-9821-4814-B845-BCCC22963F45}" destId="{FF40D4D7-22C7-4779-8D32-581DAF0100F7}" srcOrd="3" destOrd="0" presId="urn:microsoft.com/office/officeart/2018/2/layout/IconVerticalSolidList"/>
    <dgm:cxn modelId="{AFA88756-9587-48A2-A257-86DB30854D01}" type="presParOf" srcId="{A8DB910A-25D7-479B-8B1B-70FCB76822EB}" destId="{D3816D07-AE45-4460-94D0-0F0BB5D05647}" srcOrd="7" destOrd="0" presId="urn:microsoft.com/office/officeart/2018/2/layout/IconVerticalSolidList"/>
    <dgm:cxn modelId="{7794C434-42DC-49FB-96EB-941FB7F41CB8}" type="presParOf" srcId="{A8DB910A-25D7-479B-8B1B-70FCB76822EB}" destId="{A631F92B-909C-48A1-971F-D12FBA17FE39}" srcOrd="8" destOrd="0" presId="urn:microsoft.com/office/officeart/2018/2/layout/IconVerticalSolidList"/>
    <dgm:cxn modelId="{40A5FDD4-2C2E-433D-B096-67B05E27E4A7}" type="presParOf" srcId="{A631F92B-909C-48A1-971F-D12FBA17FE39}" destId="{CFA38E87-3B62-47FE-AF32-3D2A6BC2A698}" srcOrd="0" destOrd="0" presId="urn:microsoft.com/office/officeart/2018/2/layout/IconVerticalSolidList"/>
    <dgm:cxn modelId="{8AB3E9AF-912A-400A-B5DF-11029C3E841D}" type="presParOf" srcId="{A631F92B-909C-48A1-971F-D12FBA17FE39}" destId="{23D4BBDD-6ED7-4697-96CA-9E9B74F3D3FC}" srcOrd="1" destOrd="0" presId="urn:microsoft.com/office/officeart/2018/2/layout/IconVerticalSolidList"/>
    <dgm:cxn modelId="{CD676096-F868-4379-A1C2-3B7CAC81B3F2}" type="presParOf" srcId="{A631F92B-909C-48A1-971F-D12FBA17FE39}" destId="{6A240E5C-0768-488D-BFEB-973F8DDD128A}" srcOrd="2" destOrd="0" presId="urn:microsoft.com/office/officeart/2018/2/layout/IconVerticalSolidList"/>
    <dgm:cxn modelId="{0BA6053C-B10B-4DAF-99B6-7C951215FD83}" type="presParOf" srcId="{A631F92B-909C-48A1-971F-D12FBA17FE39}" destId="{D30FA705-9CAA-484F-969D-E69B00F3C0E4}"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D196034-3110-42B8-8258-A968A566F1CF}" type="doc">
      <dgm:prSet loTypeId="urn:microsoft.com/office/officeart/2018/2/layout/IconVerticalSolidList" loCatId="icon" qsTypeId="urn:microsoft.com/office/officeart/2005/8/quickstyle/simple1" qsCatId="simple" csTypeId="urn:microsoft.com/office/officeart/2005/8/colors/accent6_2" csCatId="accent6" phldr="1"/>
      <dgm:spPr/>
      <dgm:t>
        <a:bodyPr/>
        <a:lstStyle/>
        <a:p>
          <a:endParaRPr lang="en-US"/>
        </a:p>
      </dgm:t>
    </dgm:pt>
    <dgm:pt modelId="{DF4B2FFE-B3E2-46B8-B62C-809DB4AF307C}">
      <dgm:prSet/>
      <dgm:spPr/>
      <dgm:t>
        <a:bodyPr/>
        <a:lstStyle/>
        <a:p>
          <a:pPr>
            <a:lnSpc>
              <a:spcPct val="100000"/>
            </a:lnSpc>
          </a:pPr>
          <a:r>
            <a:rPr lang="en-GB" b="1"/>
            <a:t>Τεκμηρίωση και κοινή χρήση πόρων: </a:t>
          </a:r>
          <a:r>
            <a:rPr lang="en-GB"/>
            <a:t>Δημιουργήστε ένα κεντρικό αποθετήριο (χρησιμοποιώντας πλατφόρμες όπως το Google Drive ή το Dropbox) όπου θα μπορούν να αποθηκεύονται και να έχουν πρόσβαση τα μέλη της ομάδας σε όλα τα υλικά και τα έγγραφα του έργου. Αυτός ο κοινόχρηστος χώρος απλοποιεί τη συνεργασία και διασφαλίζει ότι όλοι έχουν πρόσβαση στις πιο πρόσφατες πληροφορίες.</a:t>
          </a:r>
          <a:endParaRPr lang="en-US"/>
        </a:p>
      </dgm:t>
    </dgm:pt>
    <dgm:pt modelId="{2598049D-0747-44C1-9505-C798198B7458}" type="parTrans" cxnId="{CD6C3A65-0EDF-448C-A4EB-8F607B9AEFCB}">
      <dgm:prSet/>
      <dgm:spPr/>
      <dgm:t>
        <a:bodyPr/>
        <a:lstStyle/>
        <a:p>
          <a:endParaRPr lang="en-US"/>
        </a:p>
      </dgm:t>
    </dgm:pt>
    <dgm:pt modelId="{9902584A-0A84-41A1-94B8-23C564D1C8B1}" type="sibTrans" cxnId="{CD6C3A65-0EDF-448C-A4EB-8F607B9AEFCB}">
      <dgm:prSet/>
      <dgm:spPr/>
      <dgm:t>
        <a:bodyPr/>
        <a:lstStyle/>
        <a:p>
          <a:endParaRPr lang="en-US"/>
        </a:p>
      </dgm:t>
    </dgm:pt>
    <dgm:pt modelId="{BE732CFA-2767-47CB-8434-220E8DB7A655}">
      <dgm:prSet/>
      <dgm:spPr/>
      <dgm:t>
        <a:bodyPr/>
        <a:lstStyle/>
        <a:p>
          <a:pPr>
            <a:lnSpc>
              <a:spcPct val="100000"/>
            </a:lnSpc>
          </a:pPr>
          <a:r>
            <a:rPr lang="en-GB" b="1"/>
            <a:t>Ενθάρρυνση της ανατροφοδότησης και της προσαρμοστικότητας: </a:t>
          </a:r>
          <a:r>
            <a:rPr lang="en-GB"/>
            <a:t>Προωθήστε ένα περιβάλλον όπου η ανατροφοδότηση ενθαρρύνεται και εκτιμάται. Να είστε ανοιχτοί στην πραγματοποίηση προσαρμογών με βάση τις συνεισφορές της ομάδας, αναγνωρίζοντας ότι η ευελιξία μπορεί να οδηγήσει σε βελτιωμένα αποτελέσματα και καινοτομία.</a:t>
          </a:r>
          <a:endParaRPr lang="en-US"/>
        </a:p>
      </dgm:t>
    </dgm:pt>
    <dgm:pt modelId="{7D3352AC-E9B2-4FAF-85C5-D81FB199ED71}" type="parTrans" cxnId="{C578C2E9-287F-4CBB-970B-37AD3E392D9F}">
      <dgm:prSet/>
      <dgm:spPr/>
      <dgm:t>
        <a:bodyPr/>
        <a:lstStyle/>
        <a:p>
          <a:endParaRPr lang="en-US"/>
        </a:p>
      </dgm:t>
    </dgm:pt>
    <dgm:pt modelId="{AB1B4A77-B6AA-4130-9080-A9D8676C5E3A}" type="sibTrans" cxnId="{C578C2E9-287F-4CBB-970B-37AD3E392D9F}">
      <dgm:prSet/>
      <dgm:spPr/>
      <dgm:t>
        <a:bodyPr/>
        <a:lstStyle/>
        <a:p>
          <a:endParaRPr lang="en-US"/>
        </a:p>
      </dgm:t>
    </dgm:pt>
    <dgm:pt modelId="{DBFA1496-29B2-4FAE-ABF7-B073694065C7}">
      <dgm:prSet/>
      <dgm:spPr/>
      <dgm:t>
        <a:bodyPr/>
        <a:lstStyle/>
        <a:p>
          <a:pPr>
            <a:lnSpc>
              <a:spcPct val="100000"/>
            </a:lnSpc>
          </a:pPr>
          <a:r>
            <a:rPr lang="en-GB" b="1"/>
            <a:t>Γιορτάζοντας ορόσημα και επιτυχίες: </a:t>
          </a:r>
          <a:r>
            <a:rPr lang="en-GB"/>
            <a:t>Αναγνωρίστε και γιορτάστε την επίτευξη των ορόσημων και την ολοκλήρωση του έργου. Η αναγνώριση των προσπαθειών και των επιτυχιών της ομάδας δημιουργεί ηθικό και ενισχύει την αξία της συνεργασίας.</a:t>
          </a:r>
          <a:endParaRPr lang="en-US"/>
        </a:p>
      </dgm:t>
    </dgm:pt>
    <dgm:pt modelId="{63DF3A4A-ACE4-4237-9F1A-202779F50210}" type="parTrans" cxnId="{A40DDC85-8B28-42A5-A9CC-25ECC2DA4A70}">
      <dgm:prSet/>
      <dgm:spPr/>
      <dgm:t>
        <a:bodyPr/>
        <a:lstStyle/>
        <a:p>
          <a:endParaRPr lang="en-US"/>
        </a:p>
      </dgm:t>
    </dgm:pt>
    <dgm:pt modelId="{E73BCF00-B900-4EA8-8689-8C2785013FE0}" type="sibTrans" cxnId="{A40DDC85-8B28-42A5-A9CC-25ECC2DA4A70}">
      <dgm:prSet/>
      <dgm:spPr/>
      <dgm:t>
        <a:bodyPr/>
        <a:lstStyle/>
        <a:p>
          <a:endParaRPr lang="en-US"/>
        </a:p>
      </dgm:t>
    </dgm:pt>
    <dgm:pt modelId="{803890E9-46B2-4CC5-A71D-06625E4951E0}">
      <dgm:prSet/>
      <dgm:spPr/>
      <dgm:t>
        <a:bodyPr/>
        <a:lstStyle/>
        <a:p>
          <a:pPr>
            <a:lnSpc>
              <a:spcPct val="100000"/>
            </a:lnSpc>
          </a:pPr>
          <a:r>
            <a:rPr lang="en-GB" b="1"/>
            <a:t>Διεξαγωγή ανασκόπησης μετά το έργο: </a:t>
          </a:r>
          <a:r>
            <a:rPr lang="en-GB"/>
            <a:t>Μετά την ολοκλήρωση του έργου, πραγματοποιήστε μια συνεδρία ανασκόπησης για να αναλογιστείτε τι πήγε καλά και τι θα μπορούσε να βελτιωθεί. Αυτός ο αναστοχασμός είναι ζωτικής σημασίας για τη μάθηση και τη βελτίωση των μελλοντικών συνεργατικών προσπαθειών.</a:t>
          </a:r>
          <a:endParaRPr lang="en-US"/>
        </a:p>
      </dgm:t>
    </dgm:pt>
    <dgm:pt modelId="{260ED8C3-136D-42EA-967E-AD44DE9B54F4}" type="parTrans" cxnId="{3091C621-F8DF-400D-803A-D0A534D37654}">
      <dgm:prSet/>
      <dgm:spPr/>
      <dgm:t>
        <a:bodyPr/>
        <a:lstStyle/>
        <a:p>
          <a:endParaRPr lang="en-US"/>
        </a:p>
      </dgm:t>
    </dgm:pt>
    <dgm:pt modelId="{703705E2-353C-4075-ACA7-F4C977380075}" type="sibTrans" cxnId="{3091C621-F8DF-400D-803A-D0A534D37654}">
      <dgm:prSet/>
      <dgm:spPr/>
      <dgm:t>
        <a:bodyPr/>
        <a:lstStyle/>
        <a:p>
          <a:endParaRPr lang="en-US"/>
        </a:p>
      </dgm:t>
    </dgm:pt>
    <dgm:pt modelId="{5DD36B2C-0DEA-4D0C-93D2-52675D46DBD8}" type="pres">
      <dgm:prSet presAssocID="{ED196034-3110-42B8-8258-A968A566F1CF}" presName="root" presStyleCnt="0">
        <dgm:presLayoutVars>
          <dgm:dir/>
          <dgm:resizeHandles val="exact"/>
        </dgm:presLayoutVars>
      </dgm:prSet>
      <dgm:spPr/>
    </dgm:pt>
    <dgm:pt modelId="{7455A021-0369-463B-8FC2-23331FC45BA3}" type="pres">
      <dgm:prSet presAssocID="{DF4B2FFE-B3E2-46B8-B62C-809DB4AF307C}" presName="compNode" presStyleCnt="0"/>
      <dgm:spPr/>
    </dgm:pt>
    <dgm:pt modelId="{602063FB-C139-4AB8-B751-6EBDA41BAA33}" type="pres">
      <dgm:prSet presAssocID="{DF4B2FFE-B3E2-46B8-B62C-809DB4AF307C}" presName="bgRect" presStyleLbl="bgShp" presStyleIdx="0" presStyleCnt="4"/>
      <dgm:spPr/>
    </dgm:pt>
    <dgm:pt modelId="{D8C2D93C-EBB5-4944-ADFA-300F0A9BB87B}" type="pres">
      <dgm:prSet presAssocID="{DF4B2FFE-B3E2-46B8-B62C-809DB4AF307C}"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pen Folder"/>
        </a:ext>
      </dgm:extLst>
    </dgm:pt>
    <dgm:pt modelId="{3E367C62-169E-4E76-B93E-B783353DA96B}" type="pres">
      <dgm:prSet presAssocID="{DF4B2FFE-B3E2-46B8-B62C-809DB4AF307C}" presName="spaceRect" presStyleCnt="0"/>
      <dgm:spPr/>
    </dgm:pt>
    <dgm:pt modelId="{74192081-6D1D-476E-82BB-7181F01E0830}" type="pres">
      <dgm:prSet presAssocID="{DF4B2FFE-B3E2-46B8-B62C-809DB4AF307C}" presName="parTx" presStyleLbl="revTx" presStyleIdx="0" presStyleCnt="4">
        <dgm:presLayoutVars>
          <dgm:chMax val="0"/>
          <dgm:chPref val="0"/>
        </dgm:presLayoutVars>
      </dgm:prSet>
      <dgm:spPr/>
    </dgm:pt>
    <dgm:pt modelId="{EC67838A-06F4-4CC4-853A-D291B7210F9B}" type="pres">
      <dgm:prSet presAssocID="{9902584A-0A84-41A1-94B8-23C564D1C8B1}" presName="sibTrans" presStyleCnt="0"/>
      <dgm:spPr/>
    </dgm:pt>
    <dgm:pt modelId="{428A607A-9122-4F51-8146-01B497E2698F}" type="pres">
      <dgm:prSet presAssocID="{BE732CFA-2767-47CB-8434-220E8DB7A655}" presName="compNode" presStyleCnt="0"/>
      <dgm:spPr/>
    </dgm:pt>
    <dgm:pt modelId="{38CFF6BC-D6A9-4FF8-9DDA-74608A051598}" type="pres">
      <dgm:prSet presAssocID="{BE732CFA-2767-47CB-8434-220E8DB7A655}" presName="bgRect" presStyleLbl="bgShp" presStyleIdx="1" presStyleCnt="4"/>
      <dgm:spPr/>
    </dgm:pt>
    <dgm:pt modelId="{47730283-7022-4F7B-86CB-A6B756A43760}" type="pres">
      <dgm:prSet presAssocID="{BE732CFA-2767-47CB-8434-220E8DB7A65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at"/>
        </a:ext>
      </dgm:extLst>
    </dgm:pt>
    <dgm:pt modelId="{27BC0F67-EA1B-47A7-B7FC-10FB3892852B}" type="pres">
      <dgm:prSet presAssocID="{BE732CFA-2767-47CB-8434-220E8DB7A655}" presName="spaceRect" presStyleCnt="0"/>
      <dgm:spPr/>
    </dgm:pt>
    <dgm:pt modelId="{AEFBBD8F-3D81-4918-A534-0B132C3F8108}" type="pres">
      <dgm:prSet presAssocID="{BE732CFA-2767-47CB-8434-220E8DB7A655}" presName="parTx" presStyleLbl="revTx" presStyleIdx="1" presStyleCnt="4">
        <dgm:presLayoutVars>
          <dgm:chMax val="0"/>
          <dgm:chPref val="0"/>
        </dgm:presLayoutVars>
      </dgm:prSet>
      <dgm:spPr/>
    </dgm:pt>
    <dgm:pt modelId="{7CE3718E-40CE-4FC5-A55D-8B50C94BE1AF}" type="pres">
      <dgm:prSet presAssocID="{AB1B4A77-B6AA-4130-9080-A9D8676C5E3A}" presName="sibTrans" presStyleCnt="0"/>
      <dgm:spPr/>
    </dgm:pt>
    <dgm:pt modelId="{15CA5DB0-F8A8-409A-8A8E-C641D4BEA1A9}" type="pres">
      <dgm:prSet presAssocID="{DBFA1496-29B2-4FAE-ABF7-B073694065C7}" presName="compNode" presStyleCnt="0"/>
      <dgm:spPr/>
    </dgm:pt>
    <dgm:pt modelId="{7AB587F9-AA36-4A2F-A859-DE6D76EF7D13}" type="pres">
      <dgm:prSet presAssocID="{DBFA1496-29B2-4FAE-ABF7-B073694065C7}" presName="bgRect" presStyleLbl="bgShp" presStyleIdx="2" presStyleCnt="4"/>
      <dgm:spPr/>
    </dgm:pt>
    <dgm:pt modelId="{B7072DFC-AEC5-4845-9935-421653A849E7}" type="pres">
      <dgm:prSet presAssocID="{DBFA1496-29B2-4FAE-ABF7-B073694065C7}"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ibbon"/>
        </a:ext>
      </dgm:extLst>
    </dgm:pt>
    <dgm:pt modelId="{5BA680F0-4FD7-4869-A304-6E38E6A483A8}" type="pres">
      <dgm:prSet presAssocID="{DBFA1496-29B2-4FAE-ABF7-B073694065C7}" presName="spaceRect" presStyleCnt="0"/>
      <dgm:spPr/>
    </dgm:pt>
    <dgm:pt modelId="{C1576620-B25A-4990-B985-082D05E3EB6D}" type="pres">
      <dgm:prSet presAssocID="{DBFA1496-29B2-4FAE-ABF7-B073694065C7}" presName="parTx" presStyleLbl="revTx" presStyleIdx="2" presStyleCnt="4">
        <dgm:presLayoutVars>
          <dgm:chMax val="0"/>
          <dgm:chPref val="0"/>
        </dgm:presLayoutVars>
      </dgm:prSet>
      <dgm:spPr/>
    </dgm:pt>
    <dgm:pt modelId="{7FA2C717-11DA-4C2B-B0E6-BFE00EFDDA99}" type="pres">
      <dgm:prSet presAssocID="{E73BCF00-B900-4EA8-8689-8C2785013FE0}" presName="sibTrans" presStyleCnt="0"/>
      <dgm:spPr/>
    </dgm:pt>
    <dgm:pt modelId="{15DAEA5F-9703-4DCB-8460-D99A46F5A991}" type="pres">
      <dgm:prSet presAssocID="{803890E9-46B2-4CC5-A71D-06625E4951E0}" presName="compNode" presStyleCnt="0"/>
      <dgm:spPr/>
    </dgm:pt>
    <dgm:pt modelId="{32D7C168-27D3-4761-8134-54EC63DA2E18}" type="pres">
      <dgm:prSet presAssocID="{803890E9-46B2-4CC5-A71D-06625E4951E0}" presName="bgRect" presStyleLbl="bgShp" presStyleIdx="3" presStyleCnt="4"/>
      <dgm:spPr/>
    </dgm:pt>
    <dgm:pt modelId="{F16CF93C-0560-471E-93E9-5D326ABF011E}" type="pres">
      <dgm:prSet presAssocID="{803890E9-46B2-4CC5-A71D-06625E4951E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eeting"/>
        </a:ext>
      </dgm:extLst>
    </dgm:pt>
    <dgm:pt modelId="{D8F46ED6-DCAF-4DEF-BB7A-01AF85DCE5DB}" type="pres">
      <dgm:prSet presAssocID="{803890E9-46B2-4CC5-A71D-06625E4951E0}" presName="spaceRect" presStyleCnt="0"/>
      <dgm:spPr/>
    </dgm:pt>
    <dgm:pt modelId="{14949D21-55CF-4350-8CA7-3A9DA3EC654C}" type="pres">
      <dgm:prSet presAssocID="{803890E9-46B2-4CC5-A71D-06625E4951E0}" presName="parTx" presStyleLbl="revTx" presStyleIdx="3" presStyleCnt="4">
        <dgm:presLayoutVars>
          <dgm:chMax val="0"/>
          <dgm:chPref val="0"/>
        </dgm:presLayoutVars>
      </dgm:prSet>
      <dgm:spPr/>
    </dgm:pt>
  </dgm:ptLst>
  <dgm:cxnLst>
    <dgm:cxn modelId="{3091C621-F8DF-400D-803A-D0A534D37654}" srcId="{ED196034-3110-42B8-8258-A968A566F1CF}" destId="{803890E9-46B2-4CC5-A71D-06625E4951E0}" srcOrd="3" destOrd="0" parTransId="{260ED8C3-136D-42EA-967E-AD44DE9B54F4}" sibTransId="{703705E2-353C-4075-ACA7-F4C977380075}"/>
    <dgm:cxn modelId="{8F544134-D0BA-48CB-B058-18A5B801829D}" type="presOf" srcId="{BE732CFA-2767-47CB-8434-220E8DB7A655}" destId="{AEFBBD8F-3D81-4918-A534-0B132C3F8108}" srcOrd="0" destOrd="0" presId="urn:microsoft.com/office/officeart/2018/2/layout/IconVerticalSolidList"/>
    <dgm:cxn modelId="{D0F67B62-0E7D-4A08-8A1B-AA752569A430}" type="presOf" srcId="{ED196034-3110-42B8-8258-A968A566F1CF}" destId="{5DD36B2C-0DEA-4D0C-93D2-52675D46DBD8}" srcOrd="0" destOrd="0" presId="urn:microsoft.com/office/officeart/2018/2/layout/IconVerticalSolidList"/>
    <dgm:cxn modelId="{CD6C3A65-0EDF-448C-A4EB-8F607B9AEFCB}" srcId="{ED196034-3110-42B8-8258-A968A566F1CF}" destId="{DF4B2FFE-B3E2-46B8-B62C-809DB4AF307C}" srcOrd="0" destOrd="0" parTransId="{2598049D-0747-44C1-9505-C798198B7458}" sibTransId="{9902584A-0A84-41A1-94B8-23C564D1C8B1}"/>
    <dgm:cxn modelId="{6540654E-C026-41F4-88E4-3767EC88AE8F}" type="presOf" srcId="{DBFA1496-29B2-4FAE-ABF7-B073694065C7}" destId="{C1576620-B25A-4990-B985-082D05E3EB6D}" srcOrd="0" destOrd="0" presId="urn:microsoft.com/office/officeart/2018/2/layout/IconVerticalSolidList"/>
    <dgm:cxn modelId="{A40DDC85-8B28-42A5-A9CC-25ECC2DA4A70}" srcId="{ED196034-3110-42B8-8258-A968A566F1CF}" destId="{DBFA1496-29B2-4FAE-ABF7-B073694065C7}" srcOrd="2" destOrd="0" parTransId="{63DF3A4A-ACE4-4237-9F1A-202779F50210}" sibTransId="{E73BCF00-B900-4EA8-8689-8C2785013FE0}"/>
    <dgm:cxn modelId="{074765AB-64C9-4301-B088-B579EE084305}" type="presOf" srcId="{803890E9-46B2-4CC5-A71D-06625E4951E0}" destId="{14949D21-55CF-4350-8CA7-3A9DA3EC654C}" srcOrd="0" destOrd="0" presId="urn:microsoft.com/office/officeart/2018/2/layout/IconVerticalSolidList"/>
    <dgm:cxn modelId="{4D0AD4D9-EDC0-4F7A-8724-E45695B61332}" type="presOf" srcId="{DF4B2FFE-B3E2-46B8-B62C-809DB4AF307C}" destId="{74192081-6D1D-476E-82BB-7181F01E0830}" srcOrd="0" destOrd="0" presId="urn:microsoft.com/office/officeart/2018/2/layout/IconVerticalSolidList"/>
    <dgm:cxn modelId="{C578C2E9-287F-4CBB-970B-37AD3E392D9F}" srcId="{ED196034-3110-42B8-8258-A968A566F1CF}" destId="{BE732CFA-2767-47CB-8434-220E8DB7A655}" srcOrd="1" destOrd="0" parTransId="{7D3352AC-E9B2-4FAF-85C5-D81FB199ED71}" sibTransId="{AB1B4A77-B6AA-4130-9080-A9D8676C5E3A}"/>
    <dgm:cxn modelId="{C1C3D65E-8886-48C8-B6E3-74AA46651A56}" type="presParOf" srcId="{5DD36B2C-0DEA-4D0C-93D2-52675D46DBD8}" destId="{7455A021-0369-463B-8FC2-23331FC45BA3}" srcOrd="0" destOrd="0" presId="urn:microsoft.com/office/officeart/2018/2/layout/IconVerticalSolidList"/>
    <dgm:cxn modelId="{9C0B5C72-28DB-42B2-A01B-68A3109108BE}" type="presParOf" srcId="{7455A021-0369-463B-8FC2-23331FC45BA3}" destId="{602063FB-C139-4AB8-B751-6EBDA41BAA33}" srcOrd="0" destOrd="0" presId="urn:microsoft.com/office/officeart/2018/2/layout/IconVerticalSolidList"/>
    <dgm:cxn modelId="{533BD990-6673-4115-89B9-B2CDA2888CD4}" type="presParOf" srcId="{7455A021-0369-463B-8FC2-23331FC45BA3}" destId="{D8C2D93C-EBB5-4944-ADFA-300F0A9BB87B}" srcOrd="1" destOrd="0" presId="urn:microsoft.com/office/officeart/2018/2/layout/IconVerticalSolidList"/>
    <dgm:cxn modelId="{AE8B427B-9D57-4E33-B616-7475F0BEBEDA}" type="presParOf" srcId="{7455A021-0369-463B-8FC2-23331FC45BA3}" destId="{3E367C62-169E-4E76-B93E-B783353DA96B}" srcOrd="2" destOrd="0" presId="urn:microsoft.com/office/officeart/2018/2/layout/IconVerticalSolidList"/>
    <dgm:cxn modelId="{216C1BF6-64B3-4AD1-9E57-676788886AB1}" type="presParOf" srcId="{7455A021-0369-463B-8FC2-23331FC45BA3}" destId="{74192081-6D1D-476E-82BB-7181F01E0830}" srcOrd="3" destOrd="0" presId="urn:microsoft.com/office/officeart/2018/2/layout/IconVerticalSolidList"/>
    <dgm:cxn modelId="{DEBBF426-8AAE-4009-BE5C-7C5D1F0A064C}" type="presParOf" srcId="{5DD36B2C-0DEA-4D0C-93D2-52675D46DBD8}" destId="{EC67838A-06F4-4CC4-853A-D291B7210F9B}" srcOrd="1" destOrd="0" presId="urn:microsoft.com/office/officeart/2018/2/layout/IconVerticalSolidList"/>
    <dgm:cxn modelId="{045DAB95-1BEC-4142-AA8E-39D37073673A}" type="presParOf" srcId="{5DD36B2C-0DEA-4D0C-93D2-52675D46DBD8}" destId="{428A607A-9122-4F51-8146-01B497E2698F}" srcOrd="2" destOrd="0" presId="urn:microsoft.com/office/officeart/2018/2/layout/IconVerticalSolidList"/>
    <dgm:cxn modelId="{29C58A8B-3AC5-4DF4-B80B-A319F1320F70}" type="presParOf" srcId="{428A607A-9122-4F51-8146-01B497E2698F}" destId="{38CFF6BC-D6A9-4FF8-9DDA-74608A051598}" srcOrd="0" destOrd="0" presId="urn:microsoft.com/office/officeart/2018/2/layout/IconVerticalSolidList"/>
    <dgm:cxn modelId="{D74D22EE-6C81-44C0-ACF1-6E0564FA28B8}" type="presParOf" srcId="{428A607A-9122-4F51-8146-01B497E2698F}" destId="{47730283-7022-4F7B-86CB-A6B756A43760}" srcOrd="1" destOrd="0" presId="urn:microsoft.com/office/officeart/2018/2/layout/IconVerticalSolidList"/>
    <dgm:cxn modelId="{B6CE10A0-6598-40D1-A77E-CC1AE6896560}" type="presParOf" srcId="{428A607A-9122-4F51-8146-01B497E2698F}" destId="{27BC0F67-EA1B-47A7-B7FC-10FB3892852B}" srcOrd="2" destOrd="0" presId="urn:microsoft.com/office/officeart/2018/2/layout/IconVerticalSolidList"/>
    <dgm:cxn modelId="{93BEB1F7-1A30-4336-8CE9-2FE0C625C9FA}" type="presParOf" srcId="{428A607A-9122-4F51-8146-01B497E2698F}" destId="{AEFBBD8F-3D81-4918-A534-0B132C3F8108}" srcOrd="3" destOrd="0" presId="urn:microsoft.com/office/officeart/2018/2/layout/IconVerticalSolidList"/>
    <dgm:cxn modelId="{565D2E64-80A7-4323-BB17-D72E205B17E0}" type="presParOf" srcId="{5DD36B2C-0DEA-4D0C-93D2-52675D46DBD8}" destId="{7CE3718E-40CE-4FC5-A55D-8B50C94BE1AF}" srcOrd="3" destOrd="0" presId="urn:microsoft.com/office/officeart/2018/2/layout/IconVerticalSolidList"/>
    <dgm:cxn modelId="{3F14F30F-7424-4F6C-A5F0-E45F0B898263}" type="presParOf" srcId="{5DD36B2C-0DEA-4D0C-93D2-52675D46DBD8}" destId="{15CA5DB0-F8A8-409A-8A8E-C641D4BEA1A9}" srcOrd="4" destOrd="0" presId="urn:microsoft.com/office/officeart/2018/2/layout/IconVerticalSolidList"/>
    <dgm:cxn modelId="{97112939-2286-4E36-85D0-F6D3485EA442}" type="presParOf" srcId="{15CA5DB0-F8A8-409A-8A8E-C641D4BEA1A9}" destId="{7AB587F9-AA36-4A2F-A859-DE6D76EF7D13}" srcOrd="0" destOrd="0" presId="urn:microsoft.com/office/officeart/2018/2/layout/IconVerticalSolidList"/>
    <dgm:cxn modelId="{202B66B6-0297-4065-A49F-DCB8FB24E8BB}" type="presParOf" srcId="{15CA5DB0-F8A8-409A-8A8E-C641D4BEA1A9}" destId="{B7072DFC-AEC5-4845-9935-421653A849E7}" srcOrd="1" destOrd="0" presId="urn:microsoft.com/office/officeart/2018/2/layout/IconVerticalSolidList"/>
    <dgm:cxn modelId="{C53A6AB2-A378-4C01-8A21-69C637B6ADD8}" type="presParOf" srcId="{15CA5DB0-F8A8-409A-8A8E-C641D4BEA1A9}" destId="{5BA680F0-4FD7-4869-A304-6E38E6A483A8}" srcOrd="2" destOrd="0" presId="urn:microsoft.com/office/officeart/2018/2/layout/IconVerticalSolidList"/>
    <dgm:cxn modelId="{0BCF8C9B-2DDC-4D85-A86D-379CE51A33BC}" type="presParOf" srcId="{15CA5DB0-F8A8-409A-8A8E-C641D4BEA1A9}" destId="{C1576620-B25A-4990-B985-082D05E3EB6D}" srcOrd="3" destOrd="0" presId="urn:microsoft.com/office/officeart/2018/2/layout/IconVerticalSolidList"/>
    <dgm:cxn modelId="{73074488-B3DB-4000-9D81-D2960C8A46C7}" type="presParOf" srcId="{5DD36B2C-0DEA-4D0C-93D2-52675D46DBD8}" destId="{7FA2C717-11DA-4C2B-B0E6-BFE00EFDDA99}" srcOrd="5" destOrd="0" presId="urn:microsoft.com/office/officeart/2018/2/layout/IconVerticalSolidList"/>
    <dgm:cxn modelId="{9B6D3CBA-0C98-48ED-AC8E-2A7699DF0663}" type="presParOf" srcId="{5DD36B2C-0DEA-4D0C-93D2-52675D46DBD8}" destId="{15DAEA5F-9703-4DCB-8460-D99A46F5A991}" srcOrd="6" destOrd="0" presId="urn:microsoft.com/office/officeart/2018/2/layout/IconVerticalSolidList"/>
    <dgm:cxn modelId="{92DCF5C6-4551-4920-8E9A-3D62240FCC31}" type="presParOf" srcId="{15DAEA5F-9703-4DCB-8460-D99A46F5A991}" destId="{32D7C168-27D3-4761-8134-54EC63DA2E18}" srcOrd="0" destOrd="0" presId="urn:microsoft.com/office/officeart/2018/2/layout/IconVerticalSolidList"/>
    <dgm:cxn modelId="{6299F06D-4484-4800-83EE-326453333839}" type="presParOf" srcId="{15DAEA5F-9703-4DCB-8460-D99A46F5A991}" destId="{F16CF93C-0560-471E-93E9-5D326ABF011E}" srcOrd="1" destOrd="0" presId="urn:microsoft.com/office/officeart/2018/2/layout/IconVerticalSolidList"/>
    <dgm:cxn modelId="{0C0C671B-A004-43D5-B907-B5B5F0768928}" type="presParOf" srcId="{15DAEA5F-9703-4DCB-8460-D99A46F5A991}" destId="{D8F46ED6-DCAF-4DEF-BB7A-01AF85DCE5DB}" srcOrd="2" destOrd="0" presId="urn:microsoft.com/office/officeart/2018/2/layout/IconVerticalSolidList"/>
    <dgm:cxn modelId="{702AACBF-A61F-4250-B468-676383D8AD80}" type="presParOf" srcId="{15DAEA5F-9703-4DCB-8460-D99A46F5A991}" destId="{14949D21-55CF-4350-8CA7-3A9DA3EC654C}"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871F94-2C4F-4525-99AF-2064CEB6FD97}">
      <dsp:nvSpPr>
        <dsp:cNvPr id="0" name=""/>
        <dsp:cNvSpPr/>
      </dsp:nvSpPr>
      <dsp:spPr>
        <a:xfrm>
          <a:off x="4750" y="1318749"/>
          <a:ext cx="3391691" cy="215372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B58B7B-CB59-472D-A0FC-E766037F3921}">
      <dsp:nvSpPr>
        <dsp:cNvPr id="0" name=""/>
        <dsp:cNvSpPr/>
      </dsp:nvSpPr>
      <dsp:spPr>
        <a:xfrm>
          <a:off x="381604" y="1676761"/>
          <a:ext cx="3391691" cy="2153724"/>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Ενεργητική μάθηση: Ενεργητική μάθηση: Ενεργοποιεί τους μαθητές με τη συμμετοχή τους στη δημιουργία περιεχομένου, οδηγώντας τους σε μεγαλύτερη ανάληψη ευθύνης για τη μάθησή τους.</a:t>
          </a:r>
          <a:endParaRPr lang="en-US" sz="1700" kern="1200"/>
        </a:p>
      </dsp:txBody>
      <dsp:txXfrm>
        <a:off x="444684" y="1739841"/>
        <a:ext cx="3265531" cy="2027564"/>
      </dsp:txXfrm>
    </dsp:sp>
    <dsp:sp modelId="{00144937-CCFC-4BAE-8D03-7ABAE030B551}">
      <dsp:nvSpPr>
        <dsp:cNvPr id="0" name=""/>
        <dsp:cNvSpPr/>
      </dsp:nvSpPr>
      <dsp:spPr>
        <a:xfrm>
          <a:off x="4150151" y="1318749"/>
          <a:ext cx="3391691" cy="215372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AFFA88-24EF-4B67-B8C8-9E3D7C9775AC}">
      <dsp:nvSpPr>
        <dsp:cNvPr id="0" name=""/>
        <dsp:cNvSpPr/>
      </dsp:nvSpPr>
      <dsp:spPr>
        <a:xfrm>
          <a:off x="4527006" y="1676761"/>
          <a:ext cx="3391691" cy="2153724"/>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Σχετικές με τη βιομηχανία δεξιότητες: Βοηθά τους μαθητές να αναπτύξουν πρακτικές δεξιότητες που απαιτούνται στον κλάδο τους, όπως η ομαδική εργασία, ο ψηφιακός αλφαβητισμός και η αποτελεσματική επικοινωνία.</a:t>
          </a:r>
          <a:endParaRPr lang="en-US" sz="1700" kern="1200" dirty="0"/>
        </a:p>
      </dsp:txBody>
      <dsp:txXfrm>
        <a:off x="4590086" y="1739841"/>
        <a:ext cx="3265531" cy="2027564"/>
      </dsp:txXfrm>
    </dsp:sp>
    <dsp:sp modelId="{A615BEE2-75B6-4834-8A89-8017B6A8D12F}">
      <dsp:nvSpPr>
        <dsp:cNvPr id="0" name=""/>
        <dsp:cNvSpPr/>
      </dsp:nvSpPr>
      <dsp:spPr>
        <a:xfrm>
          <a:off x="8295552" y="1318749"/>
          <a:ext cx="3391691" cy="215372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84714F-0F97-4BDD-9D09-93D2D2C75563}">
      <dsp:nvSpPr>
        <dsp:cNvPr id="0" name=""/>
        <dsp:cNvSpPr/>
      </dsp:nvSpPr>
      <dsp:spPr>
        <a:xfrm>
          <a:off x="8672407" y="1676761"/>
          <a:ext cx="3391691" cy="2153724"/>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Αυθεντικότητα: Τα συνδημιουργημένα υλικά αντικατοπτρίζουν πραγματικές πρακτικές της βιομηχανίας, καθιστώντας τη μάθηση πιο σχετική για τους μαθητές επαγγελματικών σχολών.</a:t>
          </a:r>
          <a:endParaRPr lang="en-US" sz="1700" kern="1200"/>
        </a:p>
      </dsp:txBody>
      <dsp:txXfrm>
        <a:off x="8735487" y="1739841"/>
        <a:ext cx="3265531" cy="2027564"/>
      </dsp:txXfrm>
    </dsp:sp>
    <dsp:sp modelId="{6C98D401-3470-43E9-9276-3F3E940A7B98}">
      <dsp:nvSpPr>
        <dsp:cNvPr id="0" name=""/>
        <dsp:cNvSpPr/>
      </dsp:nvSpPr>
      <dsp:spPr>
        <a:xfrm>
          <a:off x="12440954" y="1318749"/>
          <a:ext cx="3391691" cy="215372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43E09D-9CBD-4183-9BC7-40BE7B8A48EE}">
      <dsp:nvSpPr>
        <dsp:cNvPr id="0" name=""/>
        <dsp:cNvSpPr/>
      </dsp:nvSpPr>
      <dsp:spPr>
        <a:xfrm>
          <a:off x="12817808" y="1676761"/>
          <a:ext cx="3391691" cy="2153724"/>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Ανάπτυξη δεξιοτήτων: Μέσα από τη συνεργασία, οι μαθητές αναπτύσσουν δεξιότητες σχετικές με τη βιομηχανία, όπως ο σχεδιασμός έργων, η παρουσίαση και η δημιουργική επίλυση προβλημάτων.</a:t>
          </a:r>
          <a:endParaRPr lang="en-US" sz="1700" kern="1200"/>
        </a:p>
      </dsp:txBody>
      <dsp:txXfrm>
        <a:off x="12880888" y="1739841"/>
        <a:ext cx="3265531" cy="20275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1CC88-C678-41CD-A34D-9FAFE36DAC49}">
      <dsp:nvSpPr>
        <dsp:cNvPr id="0" name=""/>
        <dsp:cNvSpPr/>
      </dsp:nvSpPr>
      <dsp:spPr>
        <a:xfrm>
          <a:off x="0" y="3086"/>
          <a:ext cx="14173200" cy="1241313"/>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dirty="0"/>
            <a:t>Διαχείριση χρόνου</a:t>
          </a:r>
          <a:r>
            <a:rPr lang="en-GB" sz="1800" kern="1200" dirty="0"/>
            <a:t>: Η αποτελεσματική διαχείριση του χρόνου αποτελεί πρόκληση, ιδίως όταν εργάζεστε σε πρακτικές εργασίες. Τα συνεργατικά έργα απαιτούν συχνά σημαντικό συντονισμό και η εξισορρόπηση αυτών των έργων με άλλα μαθήματα ή πρακτική εξάσκηση μπορεί να είναι δύσκολη για τους φοιτητές. Ο καθορισμός σαφών ορόσημων και προθεσμιών μπορεί να βοηθήσει να διατηρηθεί η πρόοδος στην πορεία.</a:t>
          </a:r>
          <a:endParaRPr lang="en-BE" sz="1800" kern="1200" dirty="0"/>
        </a:p>
      </dsp:txBody>
      <dsp:txXfrm>
        <a:off x="60596" y="63682"/>
        <a:ext cx="14052008" cy="1120121"/>
      </dsp:txXfrm>
    </dsp:sp>
    <dsp:sp modelId="{26A70DEC-9EEA-4FE6-AF54-7BD68B662C76}">
      <dsp:nvSpPr>
        <dsp:cNvPr id="0" name=""/>
        <dsp:cNvSpPr/>
      </dsp:nvSpPr>
      <dsp:spPr>
        <a:xfrm>
          <a:off x="0" y="1255776"/>
          <a:ext cx="14173200" cy="1241313"/>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dirty="0"/>
            <a:t>Μεταβλητότητα δεξιοτήτων</a:t>
          </a:r>
          <a:r>
            <a:rPr lang="en-GB" sz="1800" kern="1200" dirty="0"/>
            <a:t>: Αυτό μπορεί να οδηγήσει σε άνισες συνεισφορές. Σε περιβάλλοντα ΕΕΚ, ορισμένοι σπουδαστές μπορεί να έχουν μεγαλύτερη πρακτική εμπειρία, ενώ άλλοι μπορεί να είναι πιο άνετοι με θεωρητικές πτυχές. Αυτή η ανομοιογένεια μπορεί να οδηγήσει σε απογοήτευση ή άνιση κατανομή του φόρτου εργασίας. Η ανάθεση ρόλων που ανταποκρίνονται στα δυνατά σημεία του κάθε σπουδαστή, ενώ παράλληλα προάγουν την ανάπτυξη δεξιοτήτων σε άλλους τομείς, μπορεί να μετριάσει αυτό το ζήτημα.</a:t>
          </a:r>
          <a:endParaRPr lang="en-BE" sz="1800" kern="1200" dirty="0"/>
        </a:p>
      </dsp:txBody>
      <dsp:txXfrm>
        <a:off x="60596" y="1316372"/>
        <a:ext cx="14052008" cy="1120121"/>
      </dsp:txXfrm>
    </dsp:sp>
    <dsp:sp modelId="{76DA724B-2D8A-41C7-80CE-F665EB5C1B81}">
      <dsp:nvSpPr>
        <dsp:cNvPr id="0" name=""/>
        <dsp:cNvSpPr/>
      </dsp:nvSpPr>
      <dsp:spPr>
        <a:xfrm>
          <a:off x="0" y="2508465"/>
          <a:ext cx="14173200" cy="1241313"/>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dirty="0"/>
            <a:t>Πρόσβαση σε εργαλεία</a:t>
          </a:r>
          <a:r>
            <a:rPr lang="en-GB" sz="1800" kern="1200" dirty="0"/>
            <a:t>: Μπορεί να μην έχουν όλοι οι μαθητές την ίδια πρόσβαση σε εργαλεία ή ψηφιακούς πόρους ειδικά για τον κλάδο στο σπίτι. Αυτή η έλλειψη πρόσβασης μπορεί να παρεμποδίσει τη δυνατότητα πλήρους συμμετοχής στη συνεργατική δημιουργία περιεχομένου, ειδικά όταν το περιεχόμενο απαιτεί τη χρήση εξειδικευμένου λογισμικού ή εξοπλισμού. Για την αντιμετώπιση αυτού του προβλήματος, οι εκπαιδευτές μπορούν να παρέχουν εναλλακτικούς πόρους, όπως περιεχόμενο που μπορεί να μεταφορτωθεί, εργαλεία δανεισμού ή ευκαιρίες για πρόσβαση στον απαραίτητο εξοπλισμό εντός της τάξης.</a:t>
          </a:r>
          <a:endParaRPr lang="en-BE" sz="1800" kern="1200" dirty="0"/>
        </a:p>
      </dsp:txBody>
      <dsp:txXfrm>
        <a:off x="60596" y="2569061"/>
        <a:ext cx="14052008" cy="1120121"/>
      </dsp:txXfrm>
    </dsp:sp>
    <dsp:sp modelId="{EC2995D2-5AC0-4973-9399-BE866828FDDA}">
      <dsp:nvSpPr>
        <dsp:cNvPr id="0" name=""/>
        <dsp:cNvSpPr/>
      </dsp:nvSpPr>
      <dsp:spPr>
        <a:xfrm>
          <a:off x="0" y="3761155"/>
          <a:ext cx="14173200" cy="1241313"/>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dirty="0"/>
            <a:t>Εμπόδια επικοινωνίας</a:t>
          </a:r>
          <a:r>
            <a:rPr lang="en-GB" sz="1800" kern="1200" dirty="0"/>
            <a:t>: Η αποτελεσματική συνεργασία απαιτεί καλή επικοινωνία, η οποία μπορεί να αποτελέσει πρόκληση εάν οι μαθητές δεν έχουν συνηθίσει να συνεργάζονται ή είναι ντροπαλοί στο να εκφράζουν τις ιδέες τους. Η κακή επικοινωνία μπορεί να οδηγήσει σε παρεξηγήσεις ή ελλιπή εργασία. Η ενθάρρυνση τακτικών ελέγχων, η χρήση ψηφιακών εργαλείων επικοινωνίας και η προώθηση ενός ανοιχτού, υποστηρικτικού περιβάλλοντος μπορούν να βοηθήσουν στην υπέρβαση αυτών των εμποδίων.</a:t>
          </a:r>
          <a:endParaRPr lang="en-BE" sz="1800" kern="1200" dirty="0"/>
        </a:p>
      </dsp:txBody>
      <dsp:txXfrm>
        <a:off x="60596" y="3821751"/>
        <a:ext cx="14052008" cy="1120121"/>
      </dsp:txXfrm>
    </dsp:sp>
    <dsp:sp modelId="{1E11C088-D1D2-49A5-B486-A18C75EE38CC}">
      <dsp:nvSpPr>
        <dsp:cNvPr id="0" name=""/>
        <dsp:cNvSpPr/>
      </dsp:nvSpPr>
      <dsp:spPr>
        <a:xfrm>
          <a:off x="0" y="5013845"/>
          <a:ext cx="14173200" cy="1241313"/>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dirty="0"/>
            <a:t>Τεχνικές προκλήσεις</a:t>
          </a:r>
          <a:r>
            <a:rPr lang="en-GB" sz="1800" kern="1200" dirty="0"/>
            <a:t>: Η χρήση ψηφιακών εργαλείων για τη δημιουργία περιεχομένου μπορεί να παρουσιάσει τεχνικές προκλήσεις, ιδίως για τους μαθητές που είναι λιγότερο εξοικειωμένοι με το λογισμικό. Ζητήματα όπως η ασυμβατότητα του λογισμικού, η συνδεσιμότητα στο διαδίκτυο ή η μη εξοικείωση με τα εργαλεία συνεργασίας μπορεί να προκαλέσουν καθυστερήσεις. Η παροχή εκπαιδευτικών συνεδριών ή σεμιναρίων σχετικά με τα χρησιμοποιούμενα εργαλεία μπορεί να βοηθήσει τους μαθητές να αισθάνονται πιο σίγουροι και ικανοί.</a:t>
          </a:r>
          <a:endParaRPr lang="en-BE" sz="1800" kern="1200" dirty="0"/>
        </a:p>
      </dsp:txBody>
      <dsp:txXfrm>
        <a:off x="60596" y="5074441"/>
        <a:ext cx="14052008" cy="1120121"/>
      </dsp:txXfrm>
    </dsp:sp>
    <dsp:sp modelId="{C9C2736C-FDAE-435B-A255-2EFFC6281E8A}">
      <dsp:nvSpPr>
        <dsp:cNvPr id="0" name=""/>
        <dsp:cNvSpPr/>
      </dsp:nvSpPr>
      <dsp:spPr>
        <a:xfrm>
          <a:off x="0" y="6266535"/>
          <a:ext cx="14173200" cy="1241313"/>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dirty="0"/>
            <a:t>Εξισορρόπηση της ατομικής και ομαδικής ευθύνης</a:t>
          </a:r>
          <a:r>
            <a:rPr lang="en-GB" sz="1800" kern="1200" dirty="0"/>
            <a:t>: Σε συνεργατικά έργα, υπάρχει ο κίνδυνος κάποιοι μαθητές να συνεισφέρουν λιγότερο από άλλους, οδηγώντας σε ανισορροπία στο φόρτο εργασίας. Αυτό είναι ενίοτε γνωστό ως "ελεύθερο κέρδος". Για να μετριαστεί αυτό το φαινόμενο, είναι σημαντικό να καθορίζονται σαφείς ατομικές ευθύνες και να αξιολογούνται τόσο οι ομαδικές όσο και οι ατομικές συνεισφορές. Οι αξιολογήσεις από ομότιμους μπορούν επίσης να παρέχουν πληροφορίες σχετικά με το επίπεδο συμμετοχής κάθε μέλους της ομάδας.</a:t>
          </a:r>
          <a:endParaRPr lang="en-BE" sz="1800" kern="1200" dirty="0"/>
        </a:p>
      </dsp:txBody>
      <dsp:txXfrm>
        <a:off x="60596" y="6327131"/>
        <a:ext cx="14052008" cy="112012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5C253-41A5-446F-BF6E-CD146FFD7031}">
      <dsp:nvSpPr>
        <dsp:cNvPr id="0" name=""/>
        <dsp:cNvSpPr/>
      </dsp:nvSpPr>
      <dsp:spPr>
        <a:xfrm>
          <a:off x="0" y="569521"/>
          <a:ext cx="16186701" cy="94291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a:t>Πλαίσιο</a:t>
          </a:r>
          <a:r>
            <a:rPr lang="en-GB" sz="1700" kern="1200"/>
            <a:t>: Στο πλαίσιο του προγράμματος ΕΕΚ, οι σπουδαστές μαγειρικής τέχνης συνεργάστηκαν για να δημιουργήσουν ένα θεματικό μενού.</a:t>
          </a:r>
          <a:endParaRPr lang="en-BE" sz="1700" kern="1200"/>
        </a:p>
      </dsp:txBody>
      <dsp:txXfrm>
        <a:off x="46029" y="615550"/>
        <a:ext cx="16094643" cy="850852"/>
      </dsp:txXfrm>
    </dsp:sp>
    <dsp:sp modelId="{8820F3DA-4832-494C-9375-B876F3834BB9}">
      <dsp:nvSpPr>
        <dsp:cNvPr id="0" name=""/>
        <dsp:cNvSpPr/>
      </dsp:nvSpPr>
      <dsp:spPr>
        <a:xfrm>
          <a:off x="0" y="1561391"/>
          <a:ext cx="16186701" cy="94291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a:t>Προσέγγιση</a:t>
          </a:r>
          <a:r>
            <a:rPr lang="en-GB" sz="1700" kern="1200"/>
            <a:t>: Η τάξη χωρίστηκε σε ομάδες, με κάθε ομάδα υπεύθυνη για την ανάπτυξη ενός μενού τριών πιάτων γύρω από ένα συγκεκριμένο θέμα, όπως η μεσογειακή ή η Fusion κουζίνα. Κάθε μέλος της ομάδας ανέλαβε διαφορετική ευθύνη: ορεκτικό, κυρίως πιάτο, επιδόρπιο και διαχείριση του κόστους. Επέλεξαν συνεργατικά συνταγές, προμηθεύτηκαν υλικά και εξισορρόπησαν το κόστος για να εξασφαλίσουν την κερδοφορία του μενού.</a:t>
          </a:r>
          <a:endParaRPr lang="en-BE" sz="1700" kern="1200"/>
        </a:p>
      </dsp:txBody>
      <dsp:txXfrm>
        <a:off x="46029" y="1607420"/>
        <a:ext cx="16094643" cy="850852"/>
      </dsp:txXfrm>
    </dsp:sp>
    <dsp:sp modelId="{0D9E38BA-88D1-4DB3-84D5-5E879F1552E7}">
      <dsp:nvSpPr>
        <dsp:cNvPr id="0" name=""/>
        <dsp:cNvSpPr/>
      </dsp:nvSpPr>
      <dsp:spPr>
        <a:xfrm>
          <a:off x="0" y="2553261"/>
          <a:ext cx="16186701" cy="94291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a:t>Αποτελέσματα</a:t>
          </a:r>
          <a:r>
            <a:rPr lang="en-GB" sz="1700" kern="1200"/>
            <a:t>: Οι φοιτητές έμαθαν να συνεργάζονται κάτω από χρονικούς περιορισμούς, να αναπαράγουν πραγματικά περιβάλλοντα κουζίνας και να αντιμετωπίζουν προκλήσεις που σχετίζονται με την εξισορρόπηση της δημιουργικότητας με τον έλεγχο του κόστους. Οι ομαδικές συζητήσεις οδήγησαν σε δημιουργικά μενού που ικανοποιούσαν τόσο τα μαγειρικά πρότυπα όσο και τις απαιτήσεις του προϋπολογισμού, αντικατοπτρίζοντας τις προκλήσεις που αντιμετωπίζουν οι επαγγελματικές κουζίνες.</a:t>
          </a:r>
          <a:endParaRPr lang="en-BE" sz="1700" kern="1200"/>
        </a:p>
      </dsp:txBody>
      <dsp:txXfrm>
        <a:off x="46029" y="2599290"/>
        <a:ext cx="16094643" cy="850852"/>
      </dsp:txXfrm>
    </dsp:sp>
    <dsp:sp modelId="{D1C2F338-B9A6-415D-8CD8-3AC90ABD0D4F}">
      <dsp:nvSpPr>
        <dsp:cNvPr id="0" name=""/>
        <dsp:cNvSpPr/>
      </dsp:nvSpPr>
      <dsp:spPr>
        <a:xfrm>
          <a:off x="0" y="3545132"/>
          <a:ext cx="16186701" cy="94291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a:t>Βασικό συμπέρασμα</a:t>
          </a:r>
          <a:r>
            <a:rPr lang="en-GB" sz="1700" kern="1200"/>
            <a:t>: Η συνεργατική μάθηση επέτρεψε στους μαθητές να κατανοήσουν τις πολυπλοκότητες του σχεδιασμού μενού, συμπεριλαμβανομένης της δημιουργικότητας, του ελέγχου του κόστους και της ομαδικής εργασίας - όλες βασικές δεξιότητες για τους επαγγελματίες της μαγειρικής.</a:t>
          </a:r>
          <a:endParaRPr lang="en-BE" sz="1700" kern="1200"/>
        </a:p>
      </dsp:txBody>
      <dsp:txXfrm>
        <a:off x="46029" y="3591161"/>
        <a:ext cx="16094643" cy="85085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0D162-F85C-4820-B72E-87DB0AE00F85}">
      <dsp:nvSpPr>
        <dsp:cNvPr id="0" name=""/>
        <dsp:cNvSpPr/>
      </dsp:nvSpPr>
      <dsp:spPr>
        <a:xfrm>
          <a:off x="0" y="320958"/>
          <a:ext cx="16186701" cy="1062871"/>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1" kern="1200"/>
            <a:t>Πλαίσιο</a:t>
          </a:r>
          <a:r>
            <a:rPr lang="en-GB" sz="1900" kern="1200"/>
            <a:t>: Οι σπουδαστές υγειονομικής περίθαλψης σε ένα πρόγραμμα ΕΕΚ εργάστηκαν σε ομάδες κατά τη διάρκεια προσομοιώσεων φροντίδας ασθενών για να ενισχύσουν τις συνεργατικές και κλινικές τους δεξιότητες.</a:t>
          </a:r>
          <a:endParaRPr lang="en-BE" sz="1900" kern="1200"/>
        </a:p>
      </dsp:txBody>
      <dsp:txXfrm>
        <a:off x="51885" y="372843"/>
        <a:ext cx="16082931" cy="959101"/>
      </dsp:txXfrm>
    </dsp:sp>
    <dsp:sp modelId="{2DD6A454-37B7-4CE9-A934-5ACA97AE98C0}">
      <dsp:nvSpPr>
        <dsp:cNvPr id="0" name=""/>
        <dsp:cNvSpPr/>
      </dsp:nvSpPr>
      <dsp:spPr>
        <a:xfrm>
          <a:off x="0" y="1438550"/>
          <a:ext cx="16186701" cy="1062871"/>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1" kern="1200" dirty="0" err="1"/>
            <a:t>Προσέγγιση</a:t>
          </a:r>
          <a:r>
            <a:rPr lang="en-GB" sz="1900" kern="1200" dirty="0"/>
            <a:t>: Ο κα</a:t>
          </a:r>
          <a:r>
            <a:rPr lang="en-GB" sz="1900" kern="1200" dirty="0" err="1"/>
            <a:t>θέν</a:t>
          </a:r>
          <a:r>
            <a:rPr lang="en-GB" sz="1900" kern="1200" dirty="0"/>
            <a:t>ας ανέλαβε διαφορετικούς ρόλους υγειονομικής περίθαλψης - νοσηλευτή, βοηθό, φροντιστή και εκπαιδευτή ασθενών. Μα</a:t>
          </a:r>
          <a:r>
            <a:rPr lang="en-GB" sz="1900" kern="1200" dirty="0" err="1"/>
            <a:t>ζί</a:t>
          </a:r>
          <a:r>
            <a:rPr lang="en-GB" sz="1900" kern="1200" dirty="0"/>
            <a:t> </a:t>
          </a:r>
          <a:r>
            <a:rPr lang="en-GB" sz="1900" kern="1200" dirty="0" err="1"/>
            <a:t>χειρίστηκ</a:t>
          </a:r>
          <a:r>
            <a:rPr lang="en-GB" sz="1900" kern="1200" dirty="0"/>
            <a:t>αν ένα σενάριο προσομοίωσης ασθενούς, όπως η διαχείριση του σχεδίου φροντίδας ενός διαβητικού ασθενούς. </a:t>
          </a:r>
          <a:r>
            <a:rPr lang="en-GB" sz="1900" kern="1200" dirty="0" err="1"/>
            <a:t>Κάθε</a:t>
          </a:r>
          <a:r>
            <a:rPr lang="en-GB" sz="1900" kern="1200" dirty="0"/>
            <a:t> μα</a:t>
          </a:r>
          <a:r>
            <a:rPr lang="en-GB" sz="1900" kern="1200" dirty="0" err="1"/>
            <a:t>θητής</a:t>
          </a:r>
          <a:r>
            <a:rPr lang="en-GB" sz="1900" kern="1200" dirty="0"/>
            <a:t> έπα</a:t>
          </a:r>
          <a:r>
            <a:rPr lang="en-GB" sz="1900" kern="1200" dirty="0" err="1"/>
            <a:t>ιζε</a:t>
          </a:r>
          <a:r>
            <a:rPr lang="en-GB" sz="1900" kern="1200" dirty="0"/>
            <a:t> </a:t>
          </a:r>
          <a:r>
            <a:rPr lang="en-GB" sz="1900" kern="1200" dirty="0" err="1"/>
            <a:t>εν</a:t>
          </a:r>
          <a:r>
            <a:rPr lang="en-GB" sz="1900" kern="1200" dirty="0"/>
            <a:t>αλλάξ διαφορετικούς ρόλους για να κατανοήσει τις προοπτικές ολόκληρης της ομάδας φροντίδας.</a:t>
          </a:r>
          <a:endParaRPr lang="en-BE" sz="1900" kern="1200" dirty="0"/>
        </a:p>
      </dsp:txBody>
      <dsp:txXfrm>
        <a:off x="51885" y="1490435"/>
        <a:ext cx="16082931" cy="959101"/>
      </dsp:txXfrm>
    </dsp:sp>
    <dsp:sp modelId="{F190CD18-3537-448D-9E35-4F810A0B5054}">
      <dsp:nvSpPr>
        <dsp:cNvPr id="0" name=""/>
        <dsp:cNvSpPr/>
      </dsp:nvSpPr>
      <dsp:spPr>
        <a:xfrm>
          <a:off x="0" y="2556142"/>
          <a:ext cx="16186701" cy="1062871"/>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1" kern="1200"/>
            <a:t>Αποτελέσματα</a:t>
          </a:r>
          <a:r>
            <a:rPr lang="en-GB" sz="1900" kern="1200"/>
            <a:t>: Αυτή η συνεργατική προσέγγιση επέτρεψε στους φοιτητές να κατανοήσουν καλύτερα τη σημασία κάθε ρόλου στη φροντίδα των ασθενών και την αναγκαιότητα της αποτελεσματικής επικοινωνίας και της ομαδικής εργασίας σε ιατρικά περιβάλλοντα. Τους βοήθησε επίσης να αποκτήσουν μεγαλύτερη αυτοπεποίθηση για τις διαπροσωπικές τους δεξιότητες, καθώς και για την ικανότητά τους να παρέχουν ολοκληρωμένη φροντίδα.</a:t>
          </a:r>
          <a:endParaRPr lang="en-BE" sz="1900" kern="1200"/>
        </a:p>
      </dsp:txBody>
      <dsp:txXfrm>
        <a:off x="51885" y="2608027"/>
        <a:ext cx="16082931" cy="959101"/>
      </dsp:txXfrm>
    </dsp:sp>
    <dsp:sp modelId="{74D150F8-3F96-4D7A-AEE1-7DECDA7F9CDB}">
      <dsp:nvSpPr>
        <dsp:cNvPr id="0" name=""/>
        <dsp:cNvSpPr/>
      </dsp:nvSpPr>
      <dsp:spPr>
        <a:xfrm>
          <a:off x="0" y="3673733"/>
          <a:ext cx="16186701" cy="1062871"/>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1" kern="1200"/>
            <a:t>Βασικό συμπέρασμα</a:t>
          </a:r>
          <a:r>
            <a:rPr lang="en-GB" sz="1900" kern="1200"/>
            <a:t>: Οι συνεργατικές προσομοιώσεις στην υγειονομική περίθαλψη προώθησαν μια βαθύτερη κατανόηση της διασυνδεδεμένης φύσης της φροντίδας των ασθενών και της ανάγκης για άριστη επικοινωνία και ομαδική εργασία σε ιατρικά περιβάλλοντα.</a:t>
          </a:r>
          <a:endParaRPr lang="en-BE" sz="1900" kern="1200"/>
        </a:p>
      </dsp:txBody>
      <dsp:txXfrm>
        <a:off x="51885" y="3725618"/>
        <a:ext cx="16082931" cy="9591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E5BCD-7E3B-46E4-8E5D-5FE60DB4C5B8}">
      <dsp:nvSpPr>
        <dsp:cNvPr id="0" name=""/>
        <dsp:cNvSpPr/>
      </dsp:nvSpPr>
      <dsp:spPr>
        <a:xfrm>
          <a:off x="0" y="23288"/>
          <a:ext cx="14935200" cy="91494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b="1" kern="1200" dirty="0"/>
            <a:t>Δέσμευση: </a:t>
          </a:r>
          <a:r>
            <a:rPr lang="en-GB" sz="2300" kern="1200" dirty="0"/>
            <a:t>Σημαντικό είναι να υπερβούμε την παθητική μάθηση, προκαλώντας την περιέργεια και την ενεργό συμμετοχή των μαθητών με περιεχόμενο που αιχμαλωτίζει τα ενδιαφέροντα και τη φαντασία τους.</a:t>
          </a:r>
          <a:endParaRPr lang="en-BE" sz="2300" kern="1200" dirty="0"/>
        </a:p>
      </dsp:txBody>
      <dsp:txXfrm>
        <a:off x="44664" y="67952"/>
        <a:ext cx="14845872" cy="825612"/>
      </dsp:txXfrm>
    </dsp:sp>
    <dsp:sp modelId="{4A49D792-957A-4391-92BB-AEEC498B0D9B}">
      <dsp:nvSpPr>
        <dsp:cNvPr id="0" name=""/>
        <dsp:cNvSpPr/>
      </dsp:nvSpPr>
      <dsp:spPr>
        <a:xfrm>
          <a:off x="0" y="1004468"/>
          <a:ext cx="14935200" cy="91494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b="1" kern="1200" dirty="0"/>
            <a:t>Εκπαίδευση: </a:t>
          </a:r>
          <a:r>
            <a:rPr lang="en-GB" sz="2300" kern="1200" dirty="0"/>
            <a:t>Πέρα από την εμπλοκή, το περιεχόμενο πρέπει να εκπαιδεύει βαθιά, ενισχύοντας την εκμάθηση, την κατανόηση και την εφαρμογή πολύπλοκων εννοιών από τους μαθητές σε μια ανεστραμμένη τάξη.</a:t>
          </a:r>
          <a:endParaRPr lang="en-BE" sz="2300" kern="1200" dirty="0"/>
        </a:p>
      </dsp:txBody>
      <dsp:txXfrm>
        <a:off x="44664" y="1049132"/>
        <a:ext cx="14845872" cy="825612"/>
      </dsp:txXfrm>
    </dsp:sp>
    <dsp:sp modelId="{E149E02C-1140-4DD1-BBD1-43F58CAAAE43}">
      <dsp:nvSpPr>
        <dsp:cNvPr id="0" name=""/>
        <dsp:cNvSpPr/>
      </dsp:nvSpPr>
      <dsp:spPr>
        <a:xfrm>
          <a:off x="0" y="1985648"/>
          <a:ext cx="14935200" cy="91494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b="1" kern="1200" dirty="0"/>
            <a:t>Διαφορετικότητα: </a:t>
          </a:r>
          <a:r>
            <a:rPr lang="en-GB" sz="2300" kern="1200" dirty="0"/>
            <a:t>Είναι σημαντικό να δημιουργούμε περιεχόμενο με ευελιξία και συμμετοχικότητα στον πυρήνα του, εξασφαλίζοντας προσβασιμότητα και συνάφεια για κάθε μαθητή.</a:t>
          </a:r>
          <a:endParaRPr lang="en-BE" sz="2300" kern="1200" dirty="0"/>
        </a:p>
      </dsp:txBody>
      <dsp:txXfrm>
        <a:off x="44664" y="2030312"/>
        <a:ext cx="14845872" cy="8256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958B9-A5F3-4691-AE35-79B43BEA7BE1}">
      <dsp:nvSpPr>
        <dsp:cNvPr id="0" name=""/>
        <dsp:cNvSpPr/>
      </dsp:nvSpPr>
      <dsp:spPr>
        <a:xfrm>
          <a:off x="7258" y="653464"/>
          <a:ext cx="2782480" cy="559686"/>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b="1" kern="1200"/>
            <a:t>Κοινοί στόχοι και όραμα:</a:t>
          </a:r>
          <a:endParaRPr lang="en-BE" sz="1500" kern="1200"/>
        </a:p>
      </dsp:txBody>
      <dsp:txXfrm>
        <a:off x="7258" y="653464"/>
        <a:ext cx="2782480" cy="559686"/>
      </dsp:txXfrm>
    </dsp:sp>
    <dsp:sp modelId="{31BC8AD2-139F-4A48-9545-967ECB8CE0F4}">
      <dsp:nvSpPr>
        <dsp:cNvPr id="0" name=""/>
        <dsp:cNvSpPr/>
      </dsp:nvSpPr>
      <dsp:spPr>
        <a:xfrm>
          <a:off x="7258" y="1213150"/>
          <a:ext cx="2782480" cy="5520023"/>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b="1" kern="1200"/>
            <a:t>Ενότητα στο σκοπό: </a:t>
          </a:r>
          <a:r>
            <a:rPr lang="en-GB" sz="1500" kern="1200"/>
            <a:t>Ο καθορισμός κοινών στόχων από την αρχή ευθυγραμμίζει τις προσπάθειες της ομάδας και θέτει μια σαφή κατεύθυνση για το συνεργατικό έργο. Ένα κοινό όραμα για το τι στοχεύει να επιτύχει το περιεχόμενο διασφαλίζει ότι κάθε συνεισφορά μας φέρνει πιο κοντά στους εκπαιδευτικούς μας στόχους.</a:t>
          </a:r>
          <a:endParaRPr lang="en-BE" sz="1500" kern="1200"/>
        </a:p>
        <a:p>
          <a:pPr marL="114300" lvl="1" indent="-114300" algn="l" defTabSz="666750">
            <a:lnSpc>
              <a:spcPct val="90000"/>
            </a:lnSpc>
            <a:spcBef>
              <a:spcPct val="0"/>
            </a:spcBef>
            <a:spcAft>
              <a:spcPct val="15000"/>
            </a:spcAft>
            <a:buChar char="•"/>
          </a:pPr>
          <a:r>
            <a:rPr lang="en-GB" sz="1500" b="1" kern="1200"/>
            <a:t>Δέσμευση για επιτυχία: </a:t>
          </a:r>
          <a:r>
            <a:rPr lang="en-GB" sz="1500" kern="1200"/>
            <a:t>Η συλλογική δέσμευση για την επιτυχία του έργου ενισχύει την αίσθηση ευθύνης και λογοδοσίας μεταξύ όλων των μελών της ομάδας, οδηγώντας το έργο με ορμή και σκοπό.</a:t>
          </a:r>
          <a:endParaRPr lang="en-BE" sz="1500" kern="1200"/>
        </a:p>
      </dsp:txBody>
      <dsp:txXfrm>
        <a:off x="7258" y="1213150"/>
        <a:ext cx="2782480" cy="5520023"/>
      </dsp:txXfrm>
    </dsp:sp>
    <dsp:sp modelId="{6A04F1C0-3557-4090-9A22-D06E52E8510B}">
      <dsp:nvSpPr>
        <dsp:cNvPr id="0" name=""/>
        <dsp:cNvSpPr/>
      </dsp:nvSpPr>
      <dsp:spPr>
        <a:xfrm>
          <a:off x="3179286" y="653464"/>
          <a:ext cx="2782480" cy="559686"/>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b="1" kern="1200"/>
            <a:t>Ποικιλομορφία προοπτικών:</a:t>
          </a:r>
          <a:endParaRPr lang="en-BE" sz="1500" kern="1200"/>
        </a:p>
      </dsp:txBody>
      <dsp:txXfrm>
        <a:off x="3179286" y="653464"/>
        <a:ext cx="2782480" cy="559686"/>
      </dsp:txXfrm>
    </dsp:sp>
    <dsp:sp modelId="{4C05BA53-110C-416D-B6FB-EEBBA9C3DE69}">
      <dsp:nvSpPr>
        <dsp:cNvPr id="0" name=""/>
        <dsp:cNvSpPr/>
      </dsp:nvSpPr>
      <dsp:spPr>
        <a:xfrm>
          <a:off x="3179286" y="1213150"/>
          <a:ext cx="2782480" cy="5520023"/>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b="1" kern="1200"/>
            <a:t>Δύναμη στη διαφορετικότητα: </a:t>
          </a:r>
          <a:r>
            <a:rPr lang="en-GB" sz="1500" kern="1200"/>
            <a:t>Η υιοθέτηση διαφορετικών προοπτικών και εμπειριών εμπλουτίζει τη διαδικασία δημιουργίας περιεχομένου, φέρνοντας έναν πλούτο ιδεών, προσεγγίσεων και διορατικότητας. Αυτή η ποικιλομορφία οδηγεί σε πιο ολοκληρωμένο και πολύπλευρο εκπαιδευτικό περιεχόμενο που μπορεί να ανταποκριθεί σε ένα ευρύτερο φάσμα εκπαιδευομένων.</a:t>
          </a:r>
          <a:endParaRPr lang="en-BE" sz="1500" kern="1200"/>
        </a:p>
        <a:p>
          <a:pPr marL="114300" lvl="1" indent="-114300" algn="l" defTabSz="666750">
            <a:lnSpc>
              <a:spcPct val="90000"/>
            </a:lnSpc>
            <a:spcBef>
              <a:spcPct val="0"/>
            </a:spcBef>
            <a:spcAft>
              <a:spcPct val="15000"/>
            </a:spcAft>
            <a:buChar char="•"/>
          </a:pPr>
          <a:r>
            <a:rPr lang="en-GB" sz="1500" b="1" kern="1200"/>
            <a:t>Συνεργασία χωρίς αποκλεισμούς: </a:t>
          </a:r>
          <a:r>
            <a:rPr lang="en-GB" sz="1500" kern="1200"/>
            <a:t>Η δημιουργία ενός περιβάλλοντος όπου κάθε φωνή ακούγεται και εκτιμάται ενθαρρύνει τη συμμετοχή και την καινοτομία, διασφαλίζοντας ότι το περιεχόμενο επωφελείται από όλο το φάσμα της συλλογικής σοφίας της ομάδας.</a:t>
          </a:r>
          <a:endParaRPr lang="en-BE" sz="1500" kern="1200"/>
        </a:p>
      </dsp:txBody>
      <dsp:txXfrm>
        <a:off x="3179286" y="1213150"/>
        <a:ext cx="2782480" cy="5520023"/>
      </dsp:txXfrm>
    </dsp:sp>
    <dsp:sp modelId="{BB796BE1-B1D3-4F3C-842C-0855139F5518}">
      <dsp:nvSpPr>
        <dsp:cNvPr id="0" name=""/>
        <dsp:cNvSpPr/>
      </dsp:nvSpPr>
      <dsp:spPr>
        <a:xfrm>
          <a:off x="6351314" y="653464"/>
          <a:ext cx="2782480" cy="559686"/>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b="1" kern="1200"/>
            <a:t>Σαφής επικοινωνία:</a:t>
          </a:r>
          <a:endParaRPr lang="en-BE" sz="1500" kern="1200"/>
        </a:p>
      </dsp:txBody>
      <dsp:txXfrm>
        <a:off x="6351314" y="653464"/>
        <a:ext cx="2782480" cy="559686"/>
      </dsp:txXfrm>
    </dsp:sp>
    <dsp:sp modelId="{2A1F56DC-506A-448C-AF0E-3F99035A0F5D}">
      <dsp:nvSpPr>
        <dsp:cNvPr id="0" name=""/>
        <dsp:cNvSpPr/>
      </dsp:nvSpPr>
      <dsp:spPr>
        <a:xfrm>
          <a:off x="6351314" y="1213150"/>
          <a:ext cx="2782480" cy="5520023"/>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b="1" kern="1200"/>
            <a:t>Ανοιχτά κανάλια: </a:t>
          </a:r>
          <a:r>
            <a:rPr lang="en-GB" sz="1500" kern="1200"/>
            <a:t>Η διατήρηση ανοικτών και διαφανών διαύλων επικοινωνίας είναι ζωτικής σημασίας για την αποτελεσματική συνεργασία. Οι τακτικοί έλεγχοι, οι ενημερώσεις και οι ανοιχτές συζητήσεις βοηθούν την ομάδα να παραμένει ευθυγραμμισμένη και να ανταποκρίνεται στις προκλήσεις και τις ευκαιρίες.</a:t>
          </a:r>
          <a:endParaRPr lang="en-BE" sz="1500" kern="1200"/>
        </a:p>
        <a:p>
          <a:pPr marL="114300" lvl="1" indent="-114300" algn="l" defTabSz="666750">
            <a:lnSpc>
              <a:spcPct val="90000"/>
            </a:lnSpc>
            <a:spcBef>
              <a:spcPct val="0"/>
            </a:spcBef>
            <a:spcAft>
              <a:spcPct val="15000"/>
            </a:spcAft>
            <a:buChar char="•"/>
          </a:pPr>
          <a:r>
            <a:rPr lang="en-GB" sz="1500" b="1" kern="1200"/>
            <a:t>Εποικοδομητική ανατροφοδότηση: </a:t>
          </a:r>
          <a:r>
            <a:rPr lang="en-GB" sz="1500" kern="1200"/>
            <a:t>Η καλλιέργεια μιας κουλτούρας εποικοδομητικής ανατροφοδότησης επιτρέπει στην ομάδα να βελτιώσει τις ιδέες, να αντιμετωπίσει τα ζητήματα και να βελτιώσει την ποιότητα του περιεχομένου. Η ανατροφοδότηση πρέπει να δίνεται και να λαμβάνεται ως εργαλείο ανάπτυξης και βελτίωσης, όχι ως κριτική.</a:t>
          </a:r>
          <a:endParaRPr lang="en-BE" sz="1500" kern="1200"/>
        </a:p>
      </dsp:txBody>
      <dsp:txXfrm>
        <a:off x="6351314" y="1213150"/>
        <a:ext cx="2782480" cy="5520023"/>
      </dsp:txXfrm>
    </dsp:sp>
    <dsp:sp modelId="{F5D159C9-4647-432C-87E8-2B9908A3626A}">
      <dsp:nvSpPr>
        <dsp:cNvPr id="0" name=""/>
        <dsp:cNvSpPr/>
      </dsp:nvSpPr>
      <dsp:spPr>
        <a:xfrm>
          <a:off x="9523342" y="653464"/>
          <a:ext cx="2782480" cy="559686"/>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b="1" kern="1200"/>
            <a:t>Προσαρμοστικότητα και ευελιξία:</a:t>
          </a:r>
          <a:endParaRPr lang="en-BE" sz="1500" kern="1200"/>
        </a:p>
      </dsp:txBody>
      <dsp:txXfrm>
        <a:off x="9523342" y="653464"/>
        <a:ext cx="2782480" cy="559686"/>
      </dsp:txXfrm>
    </dsp:sp>
    <dsp:sp modelId="{CBAC439E-F9FE-4897-B3F7-C69C0E7B2DD0}">
      <dsp:nvSpPr>
        <dsp:cNvPr id="0" name=""/>
        <dsp:cNvSpPr/>
      </dsp:nvSpPr>
      <dsp:spPr>
        <a:xfrm>
          <a:off x="9523342" y="1213150"/>
          <a:ext cx="2782480" cy="5520023"/>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b="1" kern="1200"/>
            <a:t>Ανταποκρίνεται στην αλλαγή: </a:t>
          </a:r>
          <a:r>
            <a:rPr lang="en-GB" sz="1500" kern="1200"/>
            <a:t>Η ικανότητα προσαρμογής σε νέες πληροφορίες, ανατροφοδότηση και εξελισσόμενες ανάγκες του έργου είναι απαραίτητη. Η ευελιξία στην προσέγγιση και η προθυμία για αλλαγή στρατηγικών όταν είναι απαραίτητο μπορεί να οδηγήσει σε καλύτερα αποτελέσματα και πιο καινοτόμες λύσεις.</a:t>
          </a:r>
          <a:endParaRPr lang="en-BE" sz="1500" kern="1200"/>
        </a:p>
        <a:p>
          <a:pPr marL="114300" lvl="1" indent="-114300" algn="l" defTabSz="666750">
            <a:lnSpc>
              <a:spcPct val="90000"/>
            </a:lnSpc>
            <a:spcBef>
              <a:spcPct val="0"/>
            </a:spcBef>
            <a:spcAft>
              <a:spcPct val="15000"/>
            </a:spcAft>
            <a:buChar char="•"/>
          </a:pPr>
          <a:r>
            <a:rPr lang="en-GB" sz="1500" b="1" kern="1200"/>
            <a:t>Επαναληπτική διαδικασία: </a:t>
          </a:r>
          <a:r>
            <a:rPr lang="en-GB" sz="1500" kern="1200"/>
            <a:t>Η αναγνώριση ότι η ανάπτυξη περιεχομένου είναι μια επαναληπτική διαδικασία ενθαρρύνει τη συνεχή βελτίωση. Κάθε επανάληψη είναι μια ευκαιρία να βελτιωθεί και να βελτιωθεί το περιεχόμενο, πλησιάζοντας περισσότερο στην επίτευξη των εκπαιδευτικών στόχων</a:t>
          </a:r>
          <a:r>
            <a:rPr lang="en-GB" sz="1500" b="1" kern="1200"/>
            <a:t>.</a:t>
          </a:r>
          <a:endParaRPr lang="en-BE" sz="1500" kern="1200"/>
        </a:p>
      </dsp:txBody>
      <dsp:txXfrm>
        <a:off x="9523342" y="1213150"/>
        <a:ext cx="2782480" cy="5520023"/>
      </dsp:txXfrm>
    </dsp:sp>
    <dsp:sp modelId="{5B810F6D-3519-4353-9D9E-520CC3D62600}">
      <dsp:nvSpPr>
        <dsp:cNvPr id="0" name=""/>
        <dsp:cNvSpPr/>
      </dsp:nvSpPr>
      <dsp:spPr>
        <a:xfrm>
          <a:off x="12695370" y="653464"/>
          <a:ext cx="2782480" cy="559686"/>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b="1" kern="1200"/>
            <a:t>Εργαλεία και πρακτικές συνεργασίας:</a:t>
          </a:r>
          <a:endParaRPr lang="en-BE" sz="1500" kern="1200"/>
        </a:p>
      </dsp:txBody>
      <dsp:txXfrm>
        <a:off x="12695370" y="653464"/>
        <a:ext cx="2782480" cy="559686"/>
      </dsp:txXfrm>
    </dsp:sp>
    <dsp:sp modelId="{0B85888A-91AA-4EF3-B1EF-3CAB1CE26797}">
      <dsp:nvSpPr>
        <dsp:cNvPr id="0" name=""/>
        <dsp:cNvSpPr/>
      </dsp:nvSpPr>
      <dsp:spPr>
        <a:xfrm>
          <a:off x="12695370" y="1213150"/>
          <a:ext cx="2782480" cy="5520023"/>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b="1" kern="1200"/>
            <a:t>Αξιοποίηση της τεχνολογίας</a:t>
          </a:r>
          <a:r>
            <a:rPr lang="en-GB" sz="1500" kern="1200"/>
            <a:t>: Η χρήση εργαλείων και πλατφορμών συνεργασίας διευκολύνει την απρόσκοπτη επικοινωνία, την ανάπτυξη περιεχομένου και τη διαχείριση έργων, επιτρέποντας στην ομάδα να εργάζεται αποτελεσματικά και συνεκτικά.</a:t>
          </a:r>
          <a:endParaRPr lang="en-BE" sz="1500" kern="1200"/>
        </a:p>
      </dsp:txBody>
      <dsp:txXfrm>
        <a:off x="12695370" y="1213150"/>
        <a:ext cx="2782480" cy="55200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A83C9-A310-4008-AFBA-B010568EF864}">
      <dsp:nvSpPr>
        <dsp:cNvPr id="0" name=""/>
        <dsp:cNvSpPr/>
      </dsp:nvSpPr>
      <dsp:spPr>
        <a:xfrm>
          <a:off x="969070" y="1007835"/>
          <a:ext cx="1011963" cy="10119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C8C5E2-F269-41FF-8FE2-15F121CE6352}">
      <dsp:nvSpPr>
        <dsp:cNvPr id="0" name=""/>
        <dsp:cNvSpPr/>
      </dsp:nvSpPr>
      <dsp:spPr>
        <a:xfrm>
          <a:off x="350648" y="2736878"/>
          <a:ext cx="2248807" cy="3048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b="1" kern="1200"/>
            <a:t>Ξεκινήστε με τον μαθητή στο μυαλό: </a:t>
          </a:r>
          <a:r>
            <a:rPr lang="en-GB" sz="1400" kern="1200"/>
            <a:t>Κατανοήστε τις ανάγκες, τα ενδιαφέροντα και τις προκλήσεις των μαθητών σας. Σχεδιάστε περιεχόμενο που σχετίζεται με τη ζωή και τις μελλοντικές τους φιλοδοξίες, καθιστώντας το πιο ελκυστικό και ουσιαστικό.</a:t>
          </a:r>
          <a:endParaRPr lang="en-US" sz="1400" kern="1200"/>
        </a:p>
      </dsp:txBody>
      <dsp:txXfrm>
        <a:off x="350648" y="2736878"/>
        <a:ext cx="2248807" cy="3048510"/>
      </dsp:txXfrm>
    </dsp:sp>
    <dsp:sp modelId="{D85342B2-4F54-441E-9CE0-DF74A4641C37}">
      <dsp:nvSpPr>
        <dsp:cNvPr id="0" name=""/>
        <dsp:cNvSpPr/>
      </dsp:nvSpPr>
      <dsp:spPr>
        <a:xfrm>
          <a:off x="3611419" y="1007835"/>
          <a:ext cx="1011963" cy="10119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E33045-66F9-4AA7-8523-F2AB964B9FBB}">
      <dsp:nvSpPr>
        <dsp:cNvPr id="0" name=""/>
        <dsp:cNvSpPr/>
      </dsp:nvSpPr>
      <dsp:spPr>
        <a:xfrm>
          <a:off x="2992997" y="2736878"/>
          <a:ext cx="2248807" cy="3048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b="1" kern="1200"/>
            <a:t>Ενσωματώστε διαδραστικά στοιχεία: </a:t>
          </a:r>
          <a:r>
            <a:rPr lang="en-GB" sz="1400" kern="1200"/>
            <a:t>Χρησιμοποιήστε διαδραστικά βίντεο, κουίζ και προσομοιώσεις που ενθαρρύνουν την ενεργό συμμετοχή. Τα διαδραστικά στοιχεία μπορούν να μετατρέψουν την παθητική κατανάλωση περιεχομένου σε ενεργή μαθησιακή εμπειρία, προωθώντας τη βαθύτερη κατανόηση.</a:t>
          </a:r>
          <a:endParaRPr lang="en-US" sz="1400" kern="1200"/>
        </a:p>
      </dsp:txBody>
      <dsp:txXfrm>
        <a:off x="2992997" y="2736878"/>
        <a:ext cx="2248807" cy="3048510"/>
      </dsp:txXfrm>
    </dsp:sp>
    <dsp:sp modelId="{9255C666-5201-445D-BB77-A8F9A33C7FDA}">
      <dsp:nvSpPr>
        <dsp:cNvPr id="0" name=""/>
        <dsp:cNvSpPr/>
      </dsp:nvSpPr>
      <dsp:spPr>
        <a:xfrm>
          <a:off x="6253769" y="1007835"/>
          <a:ext cx="1011963" cy="10119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89A101-239A-4464-917A-0F134C553852}">
      <dsp:nvSpPr>
        <dsp:cNvPr id="0" name=""/>
        <dsp:cNvSpPr/>
      </dsp:nvSpPr>
      <dsp:spPr>
        <a:xfrm>
          <a:off x="5635346" y="2736878"/>
          <a:ext cx="2248807" cy="3048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b="1" kern="1200"/>
            <a:t>Αξιοποίηση της αφήγησης: </a:t>
          </a:r>
          <a:r>
            <a:rPr lang="en-GB" sz="1400" kern="1200"/>
            <a:t>Ενσωματώστε έννοιες μέσα σε ιστορίες ή σενάρια πραγματικής ζωής. Η αφήγηση ιστοριών μπορεί να κάνει τις πολύπλοκες ιδέες πιο εύληπτες και αξιομνημόνευτες, ενισχύοντας τη διατήρηση και την κατανόηση.</a:t>
          </a:r>
          <a:endParaRPr lang="en-US" sz="1400" kern="1200"/>
        </a:p>
      </dsp:txBody>
      <dsp:txXfrm>
        <a:off x="5635346" y="2736878"/>
        <a:ext cx="2248807" cy="3048510"/>
      </dsp:txXfrm>
    </dsp:sp>
    <dsp:sp modelId="{408C33A1-41FC-4175-ADA6-895BEE6274C2}">
      <dsp:nvSpPr>
        <dsp:cNvPr id="0" name=""/>
        <dsp:cNvSpPr/>
      </dsp:nvSpPr>
      <dsp:spPr>
        <a:xfrm>
          <a:off x="8896118" y="1007835"/>
          <a:ext cx="1011963" cy="101196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C26F37-F30A-4013-8D9B-A8386A8389FD}">
      <dsp:nvSpPr>
        <dsp:cNvPr id="0" name=""/>
        <dsp:cNvSpPr/>
      </dsp:nvSpPr>
      <dsp:spPr>
        <a:xfrm>
          <a:off x="8277696" y="2736878"/>
          <a:ext cx="2248807" cy="3048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b="1" kern="1200"/>
            <a:t>Προώθηση της περιέργειας και της έρευνας: </a:t>
          </a:r>
          <a:r>
            <a:rPr lang="en-GB" sz="1400" kern="1200"/>
            <a:t>Θέστε ερωτήσεις που προκαλούν σκέψη ή παρουσιάστε προβλήματα στην αρχή του περιεχομένου σας. Αυτή η προσέγγιση κεντρίζει την περιέργεια και παρακινεί τους μαθητές να εξερευνήσουν το υλικό σε αναζήτηση απαντήσεων ή λύσεων.</a:t>
          </a:r>
          <a:endParaRPr lang="en-US" sz="1400" kern="1200"/>
        </a:p>
      </dsp:txBody>
      <dsp:txXfrm>
        <a:off x="8277696" y="2736878"/>
        <a:ext cx="2248807" cy="3048510"/>
      </dsp:txXfrm>
    </dsp:sp>
    <dsp:sp modelId="{99F76E62-95C3-4405-A8B3-344CBCFDAB9F}">
      <dsp:nvSpPr>
        <dsp:cNvPr id="0" name=""/>
        <dsp:cNvSpPr/>
      </dsp:nvSpPr>
      <dsp:spPr>
        <a:xfrm>
          <a:off x="11538467" y="1007835"/>
          <a:ext cx="1011963" cy="1011963"/>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0C106F-8275-4E00-BFD7-1603FCFBCC43}">
      <dsp:nvSpPr>
        <dsp:cNvPr id="0" name=""/>
        <dsp:cNvSpPr/>
      </dsp:nvSpPr>
      <dsp:spPr>
        <a:xfrm>
          <a:off x="10920045" y="2736878"/>
          <a:ext cx="2248807" cy="3048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b="1" kern="1200"/>
            <a:t>Αξιοποίηση πόρων πολυμέσων: </a:t>
          </a:r>
          <a:r>
            <a:rPr lang="en-GB" sz="1400" kern="1200"/>
            <a:t>Συνδυάστε κείμενο, εικόνες, βίντεο και ήχο για να ανταποκριθείτε σε διαφορετικά μαθησιακά στυλ. Μια προσέγγιση πολυμέσων μπορεί να κάνει το περιεχόμενο πιο προσιτό και ελκυστικό για ένα ποικιλόμορφο σώμα μαθητών.</a:t>
          </a:r>
          <a:endParaRPr lang="en-US" sz="1400" kern="1200"/>
        </a:p>
      </dsp:txBody>
      <dsp:txXfrm>
        <a:off x="10920045" y="2736878"/>
        <a:ext cx="2248807" cy="3048510"/>
      </dsp:txXfrm>
    </dsp:sp>
    <dsp:sp modelId="{FA6ADA3D-0CF3-46BF-A537-A4ABF0034BFB}">
      <dsp:nvSpPr>
        <dsp:cNvPr id="0" name=""/>
        <dsp:cNvSpPr/>
      </dsp:nvSpPr>
      <dsp:spPr>
        <a:xfrm>
          <a:off x="14180816" y="1007835"/>
          <a:ext cx="1011963" cy="1011963"/>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D86B48-E099-41D0-A45F-38480355B012}">
      <dsp:nvSpPr>
        <dsp:cNvPr id="0" name=""/>
        <dsp:cNvSpPr/>
      </dsp:nvSpPr>
      <dsp:spPr>
        <a:xfrm>
          <a:off x="13562394" y="2736878"/>
          <a:ext cx="2248807" cy="3048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b="1" kern="1200"/>
            <a:t>Ενθαρρύνετε τη συνεργασία και τη συζήτηση</a:t>
          </a:r>
          <a:r>
            <a:rPr lang="en-GB" sz="1400" kern="1200"/>
            <a:t>: Σχεδιάστε περιεχόμενο που προτρέπει τους μαθητές να συνεργαστούν ή να συμμετάσχουν σε συζητήσεις, είτε στο διαδίκτυο είτε στην τάξη. Η συνεργασία εμπλουτίζει τη μαθησιακή εμπειρία, επιτρέποντας στους μαθητές να εξερευνήσουν διαφορετικές οπτικές γωνίες και να εμβαθύνουν την κατανόησή τους.</a:t>
          </a:r>
          <a:endParaRPr lang="en-US" sz="1400" kern="1200"/>
        </a:p>
      </dsp:txBody>
      <dsp:txXfrm>
        <a:off x="13562394" y="2736878"/>
        <a:ext cx="2248807" cy="30485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1D4B8-0878-4C65-A4F8-9E4F555B863B}">
      <dsp:nvSpPr>
        <dsp:cNvPr id="0" name=""/>
        <dsp:cNvSpPr/>
      </dsp:nvSpPr>
      <dsp:spPr>
        <a:xfrm>
          <a:off x="5964116" y="360259"/>
          <a:ext cx="737226" cy="73722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FDD895-FC71-4F4A-8295-C3C31FF69AFE}">
      <dsp:nvSpPr>
        <dsp:cNvPr id="0" name=""/>
        <dsp:cNvSpPr/>
      </dsp:nvSpPr>
      <dsp:spPr>
        <a:xfrm>
          <a:off x="5513589" y="1826766"/>
          <a:ext cx="1638281" cy="3394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b="1" kern="1200" dirty="0"/>
            <a:t>Παροχή εφαρμογών πραγματικού κόσμου: </a:t>
          </a:r>
          <a:r>
            <a:rPr lang="en-GB" sz="1400" kern="1200" dirty="0"/>
            <a:t>Επισημάνετε την πραγματική εφαρμογή των εννοιών που διδάσκονται. Η επίδειξη του τρόπου με τον οποίο η γνώση μπορεί να εφαρμοστεί σε πραγματικές καταστάσεις ενισχύει την αξία και τη σημασία της, ενθαρρύνοντας τη βαθύτερη δέσμευση.</a:t>
          </a:r>
          <a:endParaRPr lang="en-US" sz="1400" kern="1200" dirty="0"/>
        </a:p>
      </dsp:txBody>
      <dsp:txXfrm>
        <a:off x="5513589" y="1826766"/>
        <a:ext cx="1638281" cy="3394313"/>
      </dsp:txXfrm>
    </dsp:sp>
    <dsp:sp modelId="{21D5A934-08A7-4FAF-88E3-A1D3366B7B7B}">
      <dsp:nvSpPr>
        <dsp:cNvPr id="0" name=""/>
        <dsp:cNvSpPr/>
      </dsp:nvSpPr>
      <dsp:spPr>
        <a:xfrm>
          <a:off x="7889096" y="360259"/>
          <a:ext cx="737226" cy="73722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1D40C7-09A3-4210-930A-1FBABA8EF2DD}">
      <dsp:nvSpPr>
        <dsp:cNvPr id="0" name=""/>
        <dsp:cNvSpPr/>
      </dsp:nvSpPr>
      <dsp:spPr>
        <a:xfrm>
          <a:off x="7438569" y="1826766"/>
          <a:ext cx="1638281" cy="3394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b="1" kern="1200" dirty="0" err="1"/>
            <a:t>Προσφορά</a:t>
          </a:r>
          <a:r>
            <a:rPr lang="en-GB" sz="1400" b="1" kern="1200" dirty="0"/>
            <a:t> επ</a:t>
          </a:r>
          <a:r>
            <a:rPr lang="en-GB" sz="1400" b="1" kern="1200" dirty="0" err="1"/>
            <a:t>ιλογών</a:t>
          </a:r>
          <a:r>
            <a:rPr lang="en-GB" sz="1400" b="1" kern="1200" dirty="0"/>
            <a:t> και </a:t>
          </a:r>
          <a:r>
            <a:rPr lang="en-GB" sz="1400" b="1" kern="1200" dirty="0" err="1"/>
            <a:t>δι</a:t>
          </a:r>
          <a:r>
            <a:rPr lang="en-GB" sz="1400" b="1" kern="1200" dirty="0"/>
            <a:t>αδρομών: </a:t>
          </a:r>
          <a:r>
            <a:rPr lang="en-GB" sz="1400" kern="1200" dirty="0"/>
            <a:t>Επιτρέψτε στους μαθητές να επιλέξουν πώς θα ασχοληθούν με το περιεχόμενο ή ποια θέματα θα εξερευνήσουν σε βάθος. Η π</a:t>
          </a:r>
          <a:r>
            <a:rPr lang="en-GB" sz="1400" kern="1200" dirty="0" err="1"/>
            <a:t>ροσφορά</a:t>
          </a:r>
          <a:r>
            <a:rPr lang="en-GB" sz="1400" kern="1200" dirty="0"/>
            <a:t> επ</a:t>
          </a:r>
          <a:r>
            <a:rPr lang="en-GB" sz="1400" kern="1200" dirty="0" err="1"/>
            <a:t>ιλογών</a:t>
          </a:r>
          <a:r>
            <a:rPr lang="en-GB" sz="1400" kern="1200" dirty="0"/>
            <a:t> </a:t>
          </a:r>
          <a:r>
            <a:rPr lang="en-GB" sz="1400" kern="1200" dirty="0" err="1"/>
            <a:t>ενδυν</a:t>
          </a:r>
          <a:r>
            <a:rPr lang="en-GB" sz="1400" kern="1200" dirty="0"/>
            <a:t>αμώνει τους μαθητές, καθιστώντας τη μαθησιακή εμπειρία πιο εξατομικευμένη και ελκυστική.</a:t>
          </a:r>
          <a:endParaRPr lang="en-US" sz="1400" kern="1200" dirty="0"/>
        </a:p>
      </dsp:txBody>
      <dsp:txXfrm>
        <a:off x="7438569" y="1826766"/>
        <a:ext cx="1638281" cy="3394313"/>
      </dsp:txXfrm>
    </dsp:sp>
    <dsp:sp modelId="{439BC5F4-131B-4F66-9C1B-7030B678BD91}">
      <dsp:nvSpPr>
        <dsp:cNvPr id="0" name=""/>
        <dsp:cNvSpPr/>
      </dsp:nvSpPr>
      <dsp:spPr>
        <a:xfrm>
          <a:off x="9814077" y="360259"/>
          <a:ext cx="737226" cy="737226"/>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DCCE0E-23FF-4DDA-8B39-53F44771A53D}">
      <dsp:nvSpPr>
        <dsp:cNvPr id="0" name=""/>
        <dsp:cNvSpPr/>
      </dsp:nvSpPr>
      <dsp:spPr>
        <a:xfrm>
          <a:off x="9363550" y="1826766"/>
          <a:ext cx="1638281" cy="3394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b="1" kern="1200"/>
            <a:t>Ενσωματώστε διαμορφωτικές αξιολογήσεις: </a:t>
          </a:r>
          <a:r>
            <a:rPr lang="en-GB" sz="1400" kern="1200"/>
            <a:t>Ενσωματώστε σύντομα κουίζ ή ασκήσεις προβληματισμού σε όλο το περιεχόμενο. Αυτές οι διαμορφωτικές αξιολογήσεις παρέχουν άμεση ανατροφοδότηση, βοηθώντας τους μαθητές να μετρήσουν την κατανόησή τους και να προσαρμόσουν ανάλογα τις στρατηγικές μάθησης.</a:t>
          </a:r>
          <a:endParaRPr lang="en-US" sz="1400" kern="1200"/>
        </a:p>
      </dsp:txBody>
      <dsp:txXfrm>
        <a:off x="9363550" y="1826766"/>
        <a:ext cx="1638281" cy="3394313"/>
      </dsp:txXfrm>
    </dsp:sp>
    <dsp:sp modelId="{BDC26420-7ADF-4B0E-B19D-88D67067492D}">
      <dsp:nvSpPr>
        <dsp:cNvPr id="0" name=""/>
        <dsp:cNvSpPr/>
      </dsp:nvSpPr>
      <dsp:spPr>
        <a:xfrm>
          <a:off x="11739057" y="360259"/>
          <a:ext cx="737226" cy="737226"/>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9C5601-49EF-4B81-AF14-C30619D0F228}">
      <dsp:nvSpPr>
        <dsp:cNvPr id="0" name=""/>
        <dsp:cNvSpPr/>
      </dsp:nvSpPr>
      <dsp:spPr>
        <a:xfrm>
          <a:off x="11288530" y="1826766"/>
          <a:ext cx="1638281" cy="3394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b="1" kern="1200"/>
            <a:t>Συνεχής επανάληψη και βελτίωση: </a:t>
          </a:r>
          <a:r>
            <a:rPr lang="en-GB" sz="1400" kern="1200"/>
            <a:t>Συγκεντρώστε ανατροφοδότηση από τους μαθητές σχετικά με την αποτελεσματικότητα του περιεχομένου και το επίπεδο εμπλοκής. Χρησιμοποιήστε αυτή την ανατροφοδότηση για τη συνεχή βελτίωση του υλικού, διασφαλίζοντας ότι παραμένει σχετικό, ελκυστικό και εκπαιδευτικά πολύτιμο.</a:t>
          </a:r>
          <a:endParaRPr lang="en-US" sz="1400" kern="1200"/>
        </a:p>
      </dsp:txBody>
      <dsp:txXfrm>
        <a:off x="11288530" y="1826766"/>
        <a:ext cx="1638281" cy="33943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5CD6B2-C1C4-469E-B65F-B7151729F6D0}">
      <dsp:nvSpPr>
        <dsp:cNvPr id="0" name=""/>
        <dsp:cNvSpPr/>
      </dsp:nvSpPr>
      <dsp:spPr>
        <a:xfrm>
          <a:off x="0" y="691004"/>
          <a:ext cx="16179275" cy="63648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a:t>Αναγνωρίστε και εκτιμήστε τη διαφορετικότητα: </a:t>
          </a:r>
          <a:r>
            <a:rPr lang="en-GB" sz="1600" kern="1200"/>
            <a:t>Κατανοήστε ότι οι μαθητές προέρχονται από διαφορετικά υπόβαθρα και έχουν διαφορετικές εμπειρίες, ικανότητες και τρόπους μάθησης. Η αναγνώριση αυτής της ποικιλομορφίας είναι το πρώτο βήμα για τη δημιουργία περιεχομένου που είναι πραγματικά χωρίς αποκλεισμούς.</a:t>
          </a:r>
          <a:endParaRPr lang="en-BE" sz="1600" kern="1200"/>
        </a:p>
      </dsp:txBody>
      <dsp:txXfrm>
        <a:off x="31070" y="722074"/>
        <a:ext cx="16117135" cy="574340"/>
      </dsp:txXfrm>
    </dsp:sp>
    <dsp:sp modelId="{40BB13FC-CE54-4A8D-B40A-7A31061B926C}">
      <dsp:nvSpPr>
        <dsp:cNvPr id="0" name=""/>
        <dsp:cNvSpPr/>
      </dsp:nvSpPr>
      <dsp:spPr>
        <a:xfrm>
          <a:off x="0" y="1373564"/>
          <a:ext cx="16179275" cy="63648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a:t>Πολλαπλές μορφές για την παράδοση περιεχομένου: </a:t>
          </a:r>
          <a:r>
            <a:rPr lang="en-GB" sz="1600" kern="1200"/>
            <a:t>Προσφέρετε περιεχόμενο σε διάφορες μορφές (κείμενο, βίντεο, ήχος, διαδραστικές προσομοιώσεις) για να καλύψετε διαφορετικές μαθησιακές προτιμήσεις. Για παράδειγμα, παρέχετε απομαγνητοφωνήσεις για βίντεο και ηχητικές περιγραφές για οπτικό υλικό για να εξασφαλίσετε την προσβασιμότητα.</a:t>
          </a:r>
          <a:endParaRPr lang="en-BE" sz="1600" kern="1200"/>
        </a:p>
      </dsp:txBody>
      <dsp:txXfrm>
        <a:off x="31070" y="1404634"/>
        <a:ext cx="16117135" cy="574340"/>
      </dsp:txXfrm>
    </dsp:sp>
    <dsp:sp modelId="{0D8CFBA6-6329-4F74-9CCE-4C7EDEB1B93F}">
      <dsp:nvSpPr>
        <dsp:cNvPr id="0" name=""/>
        <dsp:cNvSpPr/>
      </dsp:nvSpPr>
      <dsp:spPr>
        <a:xfrm>
          <a:off x="0" y="2056124"/>
          <a:ext cx="16179275" cy="63648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dirty="0"/>
            <a:t>Χρησιμοποιήστε σαφή και απλή γλώσσα</a:t>
          </a:r>
          <a:r>
            <a:rPr lang="en-GB" sz="1600" b="1" i="0" kern="1200" dirty="0"/>
            <a:t>: </a:t>
          </a:r>
          <a:r>
            <a:rPr lang="en-GB" sz="1600" kern="1200" dirty="0"/>
            <a:t>Βεβαιωθείτε ότι η γλώσσα που χρησιμοποιείται στο περιεχόμενο είναι σαφής, συνοπτική και χωρίς αργκό. Αυτή η προσέγγιση καθιστά το υλικό πιο προσιτό, ειδικά για τους μαθητές που μπορεί να δυσκολεύονται με πολύπλοκα κείμενα ή για τους οποίους η γλώσσα του μαθήματος δεν είναι η μητρική τους γλώσσα.</a:t>
          </a:r>
          <a:endParaRPr lang="en-BE" sz="1600" kern="1200" dirty="0"/>
        </a:p>
      </dsp:txBody>
      <dsp:txXfrm>
        <a:off x="31070" y="2087194"/>
        <a:ext cx="16117135" cy="574340"/>
      </dsp:txXfrm>
    </dsp:sp>
    <dsp:sp modelId="{EC67A47A-1DFF-48E5-A2AC-EF9DE39C6E94}">
      <dsp:nvSpPr>
        <dsp:cNvPr id="0" name=""/>
        <dsp:cNvSpPr/>
      </dsp:nvSpPr>
      <dsp:spPr>
        <a:xfrm>
          <a:off x="0" y="2738684"/>
          <a:ext cx="16179275" cy="63648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a:t>Ενσωμάτωση του καθολικού σχεδιασμού για τη μάθηση (UDL): </a:t>
          </a:r>
          <a:r>
            <a:rPr lang="en-GB" sz="1600" kern="1200"/>
            <a:t>Εφαρμόστε τις αρχές της UDL για τη δημιουργία ευέλικτων μαθησιακών περιβαλλόντων που να προσαρμόζονται στις ατομικές μαθησιακές διαφορές. Αυτό μπορεί να περιλαμβάνει την προσφορά πολλαπλών μέσων εμπλοκής, αναπαράστασης, δράσης και έκφρασης.</a:t>
          </a:r>
          <a:endParaRPr lang="en-BE" sz="1600" kern="1200"/>
        </a:p>
      </dsp:txBody>
      <dsp:txXfrm>
        <a:off x="31070" y="2769754"/>
        <a:ext cx="16117135" cy="574340"/>
      </dsp:txXfrm>
    </dsp:sp>
    <dsp:sp modelId="{61A1AFC0-7D2B-4232-AC42-90024D3F70C9}">
      <dsp:nvSpPr>
        <dsp:cNvPr id="0" name=""/>
        <dsp:cNvSpPr/>
      </dsp:nvSpPr>
      <dsp:spPr>
        <a:xfrm>
          <a:off x="0" y="3421244"/>
          <a:ext cx="16179275" cy="63648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a:t>Μαθησιακές εμπειρίες με τη βοήθεια της σκαλωσιάς: </a:t>
          </a:r>
          <a:r>
            <a:rPr lang="en-GB" sz="1600" kern="1200"/>
            <a:t>Παροχή μαθησιακών εμπειριών που αυξάνονται σταδιακά σε πολυπλοκότητα. Αυτό επιτρέπει σε όλους τους μαθητές να αναπτύξουν τις γνώσεις και τις δεξιότητές τους με το δικό τους ρυθμό, διασφαλίζοντας ότι κανείς δεν μένει πίσω.</a:t>
          </a:r>
          <a:endParaRPr lang="en-BE" sz="1600" kern="1200"/>
        </a:p>
      </dsp:txBody>
      <dsp:txXfrm>
        <a:off x="31070" y="3452314"/>
        <a:ext cx="16117135" cy="574340"/>
      </dsp:txXfrm>
    </dsp:sp>
    <dsp:sp modelId="{71CE09BA-EEB7-4516-84D0-259B566E4B24}">
      <dsp:nvSpPr>
        <dsp:cNvPr id="0" name=""/>
        <dsp:cNvSpPr/>
      </dsp:nvSpPr>
      <dsp:spPr>
        <a:xfrm>
          <a:off x="0" y="4103805"/>
          <a:ext cx="16179275" cy="63648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a:t>Ενθαρρύνετε την αυτορυθμιζόμενη μάθηση: </a:t>
          </a:r>
          <a:r>
            <a:rPr lang="en-GB" sz="1600" kern="1200"/>
            <a:t>Σχεδιάστε περιεχόμενο που επιτρέπει στους μαθητές να μαθαίνουν με το δικό τους ρυθμό. Περιλάβετε ευκαιρίες για τους μαθητές να επανεξετάζουν και να επαναλαμβάνουν το υλικό ανάλογα με τις ανάγκες, προωθώντας την κατάκτηση του περιεχομένου.</a:t>
          </a:r>
          <a:endParaRPr lang="en-BE" sz="1600" kern="1200"/>
        </a:p>
      </dsp:txBody>
      <dsp:txXfrm>
        <a:off x="31070" y="4134875"/>
        <a:ext cx="16117135" cy="574340"/>
      </dsp:txXfrm>
    </dsp:sp>
    <dsp:sp modelId="{544FB41F-BF5C-4A14-A387-02FD2FA48753}">
      <dsp:nvSpPr>
        <dsp:cNvPr id="0" name=""/>
        <dsp:cNvSpPr/>
      </dsp:nvSpPr>
      <dsp:spPr>
        <a:xfrm>
          <a:off x="0" y="4786365"/>
          <a:ext cx="16179275" cy="63648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a:t>Διαδραστικά και προσαρμοστικά εργαλεία μάθησης: </a:t>
          </a:r>
          <a:r>
            <a:rPr lang="en-GB" sz="1600" kern="1200"/>
            <a:t>Αξιοποίηση διαδραστικών και προσαρμοστικών εργαλείων μάθησης που προσαρμόζονται στις ανάγκες του κάθε μαθητή. Αυτά τα εργαλεία μπορούν να παρέχουν εξατομικευμένη ανατροφοδότηση και υποστήριξη, βελτιώνοντας την εμπειρία μάθησης για κάθε μαθητή.</a:t>
          </a:r>
          <a:endParaRPr lang="en-BE" sz="1600" kern="1200"/>
        </a:p>
      </dsp:txBody>
      <dsp:txXfrm>
        <a:off x="31070" y="4817435"/>
        <a:ext cx="16117135" cy="574340"/>
      </dsp:txXfrm>
    </dsp:sp>
    <dsp:sp modelId="{42084AED-E8C5-4185-B2A9-59A21028A1FB}">
      <dsp:nvSpPr>
        <dsp:cNvPr id="0" name=""/>
        <dsp:cNvSpPr/>
      </dsp:nvSpPr>
      <dsp:spPr>
        <a:xfrm>
          <a:off x="0" y="5468925"/>
          <a:ext cx="16179275" cy="63648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a:t>Τακτικός έλεγχος και ανατροφοδότηση: </a:t>
          </a:r>
          <a:r>
            <a:rPr lang="en-GB" sz="1600" kern="1200"/>
            <a:t>Ενσωματώστε τακτικούς ελέγχους και ζητήστε ανατροφοδότηση από τους μαθητές σχετικά με τις μαθησιακές τους εμπειρίες. Αυτή η ανατροφοδότηση μπορεί να ενημερώσει για τις προσαρμογές του περιεχομένου και των στρατηγικών διδασκαλίας ώστε να ανταποκριθούν καλύτερα στις ανάγκες όλων των μαθητών.</a:t>
          </a:r>
          <a:endParaRPr lang="en-BE" sz="1600" kern="1200"/>
        </a:p>
      </dsp:txBody>
      <dsp:txXfrm>
        <a:off x="31070" y="5499995"/>
        <a:ext cx="16117135" cy="574340"/>
      </dsp:txXfrm>
    </dsp:sp>
    <dsp:sp modelId="{B1E4850A-D359-4AE4-894E-1AEE17681E3B}">
      <dsp:nvSpPr>
        <dsp:cNvPr id="0" name=""/>
        <dsp:cNvSpPr/>
      </dsp:nvSpPr>
      <dsp:spPr>
        <a:xfrm>
          <a:off x="0" y="6151485"/>
          <a:ext cx="16179275" cy="63648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a:t>Συμμόρφωση με τα πρότυπα προσβασιμότητας</a:t>
          </a:r>
          <a:r>
            <a:rPr lang="en-GB" sz="1600" kern="1200"/>
            <a:t>: Διασφαλίστε ότι όλο το περιεχόμενο πληροί τα πρότυπα προσβασιμότητας, καθιστώντας το εύχρηστο για μαθητές με αναπηρίες. Αυτό περιλαμβάνει την παροχή κειμένου alt για εικόνες, τη λεζάντα σε βίντεο και τη διασφάλιση ότι όλο το ψηφιακό υλικό είναι πλοηγήσιμο και χρησιμοποιήσιμο με υποστηρικτικές τεχνολογίες.</a:t>
          </a:r>
          <a:endParaRPr lang="en-BE" sz="1600" kern="1200"/>
        </a:p>
      </dsp:txBody>
      <dsp:txXfrm>
        <a:off x="31070" y="6182555"/>
        <a:ext cx="16117135" cy="5743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560AB7-EDE0-4F4C-B96C-90FEB2A87F41}">
      <dsp:nvSpPr>
        <dsp:cNvPr id="0" name=""/>
        <dsp:cNvSpPr/>
      </dsp:nvSpPr>
      <dsp:spPr>
        <a:xfrm>
          <a:off x="0" y="211125"/>
          <a:ext cx="16179275" cy="647595"/>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b="1" kern="1200" dirty="0" err="1"/>
            <a:t>Δρ</a:t>
          </a:r>
          <a:r>
            <a:rPr lang="en-GB" sz="2700" b="1" kern="1200" dirty="0"/>
            <a:t>αστηριότητες πριν την τάξη για συνεργατική δημιουργία περιεχομένου</a:t>
          </a:r>
          <a:endParaRPr lang="en-BE" sz="2700" kern="1200" dirty="0"/>
        </a:p>
      </dsp:txBody>
      <dsp:txXfrm>
        <a:off x="31613" y="242738"/>
        <a:ext cx="16116049" cy="584369"/>
      </dsp:txXfrm>
    </dsp:sp>
    <dsp:sp modelId="{FFB82EC7-CFA3-43EE-9927-24DC1D5DC487}">
      <dsp:nvSpPr>
        <dsp:cNvPr id="0" name=""/>
        <dsp:cNvSpPr/>
      </dsp:nvSpPr>
      <dsp:spPr>
        <a:xfrm>
          <a:off x="0" y="858720"/>
          <a:ext cx="16179275" cy="1089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369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GB" sz="2100" kern="1200"/>
            <a:t>Ανάθεση θέματος: Χωρίστε τους μαθητές σε ομάδες και αναθέστε διαφορετικά θέματα σχετικά με το επερχόμενο μάθημα.</a:t>
          </a:r>
          <a:endParaRPr lang="en-BE" sz="2100" kern="1200"/>
        </a:p>
        <a:p>
          <a:pPr marL="228600" lvl="1" indent="-228600" algn="l" defTabSz="933450">
            <a:lnSpc>
              <a:spcPct val="90000"/>
            </a:lnSpc>
            <a:spcBef>
              <a:spcPct val="0"/>
            </a:spcBef>
            <a:spcAft>
              <a:spcPct val="20000"/>
            </a:spcAft>
            <a:buChar char="•"/>
          </a:pPr>
          <a:r>
            <a:rPr lang="en-GB" sz="2100" kern="1200"/>
            <a:t>Έρευνα: Ενθαρρύνετε τους μαθητές να ερευνήσουν το θέμα τους χρησιμοποιώντας πηγές πολυμέσων (βίντεο, άρθρα κ.λπ.).</a:t>
          </a:r>
          <a:endParaRPr lang="en-BE" sz="2100" kern="1200"/>
        </a:p>
        <a:p>
          <a:pPr marL="228600" lvl="1" indent="-228600" algn="l" defTabSz="933450">
            <a:lnSpc>
              <a:spcPct val="90000"/>
            </a:lnSpc>
            <a:spcBef>
              <a:spcPct val="0"/>
            </a:spcBef>
            <a:spcAft>
              <a:spcPct val="20000"/>
            </a:spcAft>
            <a:buChar char="•"/>
          </a:pPr>
          <a:r>
            <a:rPr lang="en-GB" sz="2100" kern="1200"/>
            <a:t>Καταιγισμός ιδεών: Χρησιμοποιήστε εργαλεία όπως το Padlet ή το Jamboard για να συγκεντρώσετε ιδέες συνεργατικά πριν από την τάξη.</a:t>
          </a:r>
          <a:endParaRPr lang="en-BE" sz="2100" kern="1200"/>
        </a:p>
      </dsp:txBody>
      <dsp:txXfrm>
        <a:off x="0" y="858720"/>
        <a:ext cx="16179275" cy="1089854"/>
      </dsp:txXfrm>
    </dsp:sp>
    <dsp:sp modelId="{C44C5888-FA80-442C-B14B-D0D97CA1524A}">
      <dsp:nvSpPr>
        <dsp:cNvPr id="0" name=""/>
        <dsp:cNvSpPr/>
      </dsp:nvSpPr>
      <dsp:spPr>
        <a:xfrm>
          <a:off x="0" y="1948575"/>
          <a:ext cx="16179275" cy="647595"/>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b="1" kern="1200"/>
            <a:t>Δραστηριότητες συνεργατικής δημιουργίας περιεχομένου στην τάξη</a:t>
          </a:r>
          <a:endParaRPr lang="en-BE" sz="2700" kern="1200"/>
        </a:p>
      </dsp:txBody>
      <dsp:txXfrm>
        <a:off x="31613" y="1980188"/>
        <a:ext cx="16116049" cy="584369"/>
      </dsp:txXfrm>
    </dsp:sp>
    <dsp:sp modelId="{2618F524-4486-4AC0-A451-3B08F7A55FA9}">
      <dsp:nvSpPr>
        <dsp:cNvPr id="0" name=""/>
        <dsp:cNvSpPr/>
      </dsp:nvSpPr>
      <dsp:spPr>
        <a:xfrm>
          <a:off x="0" y="2596170"/>
          <a:ext cx="16179275" cy="2012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369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GB" sz="2100" kern="1200"/>
            <a:t>Ομαδική εργασία: Οι ομάδες συγκεντρώνονται για να δημιουργήσουν περιεχόμενο με βάση την έρευνά τους (π.χ. ένα infographic ή ένα βίντεο).</a:t>
          </a:r>
          <a:endParaRPr lang="en-BE" sz="2100" kern="1200"/>
        </a:p>
        <a:p>
          <a:pPr marL="228600" lvl="1" indent="-228600" algn="l" defTabSz="933450">
            <a:lnSpc>
              <a:spcPct val="90000"/>
            </a:lnSpc>
            <a:spcBef>
              <a:spcPct val="0"/>
            </a:spcBef>
            <a:spcAft>
              <a:spcPct val="20000"/>
            </a:spcAft>
            <a:buChar char="•"/>
          </a:pPr>
          <a:r>
            <a:rPr lang="en-GB" sz="2100" kern="1200"/>
            <a:t>Παρουσίαση και ανατροφοδότηση: Κάθε ομάδα παρουσιάζει το περιεχόμενό της, λαμβάνοντας ανατροφοδότηση από τους συμμαθητές και τους εκπαιδευτές.</a:t>
          </a:r>
          <a:endParaRPr lang="en-BE" sz="2100" kern="1200"/>
        </a:p>
        <a:p>
          <a:pPr marL="228600" lvl="1" indent="-228600" algn="l" defTabSz="933450">
            <a:lnSpc>
              <a:spcPct val="90000"/>
            </a:lnSpc>
            <a:spcBef>
              <a:spcPct val="0"/>
            </a:spcBef>
            <a:spcAft>
              <a:spcPct val="20000"/>
            </a:spcAft>
            <a:buChar char="•"/>
          </a:pPr>
          <a:r>
            <a:rPr lang="en-GB" sz="2100" kern="1200"/>
            <a:t>Πρακτική εξάσκηση: Οι μαθητές εφαρμόζουν τις έννοιες που συζητήθηκαν κατά τη διάρκεια της συνεργατικής δημιουργίας περιεχομένου σε πρακτικές, πραγματικές εργασίες.</a:t>
          </a:r>
          <a:endParaRPr lang="en-BE" sz="2100" kern="1200"/>
        </a:p>
      </dsp:txBody>
      <dsp:txXfrm>
        <a:off x="0" y="2596170"/>
        <a:ext cx="16179275" cy="2012039"/>
      </dsp:txXfrm>
    </dsp:sp>
    <dsp:sp modelId="{7DD39482-FD56-4E08-94C3-670187BB5FB2}">
      <dsp:nvSpPr>
        <dsp:cNvPr id="0" name=""/>
        <dsp:cNvSpPr/>
      </dsp:nvSpPr>
      <dsp:spPr>
        <a:xfrm>
          <a:off x="0" y="4608210"/>
          <a:ext cx="16179275" cy="647595"/>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b="1" kern="1200"/>
            <a:t>Αναστοχασμός μετά την τάξη και βελτίωση του περιεχομένου</a:t>
          </a:r>
          <a:endParaRPr lang="en-BE" sz="2700" kern="1200"/>
        </a:p>
      </dsp:txBody>
      <dsp:txXfrm>
        <a:off x="31613" y="4639823"/>
        <a:ext cx="16116049" cy="584369"/>
      </dsp:txXfrm>
    </dsp:sp>
    <dsp:sp modelId="{45C0201D-A8EA-446F-BF18-A552BEBBB6EA}">
      <dsp:nvSpPr>
        <dsp:cNvPr id="0" name=""/>
        <dsp:cNvSpPr/>
      </dsp:nvSpPr>
      <dsp:spPr>
        <a:xfrm>
          <a:off x="0" y="5255805"/>
          <a:ext cx="16179275" cy="2012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369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GB" sz="2100" kern="1200"/>
            <a:t>Ερωτήσεις αναστοχασμού: Τι μάθατε από τη δημιουργία του περιεχομένου; Πώς η συνεργασία σας βοήθησε να κατανοήσετε καλύτερα το θέμα;</a:t>
          </a:r>
          <a:endParaRPr lang="en-BE" sz="2100" kern="1200"/>
        </a:p>
        <a:p>
          <a:pPr marL="228600" lvl="1" indent="-228600" algn="l" defTabSz="933450">
            <a:lnSpc>
              <a:spcPct val="90000"/>
            </a:lnSpc>
            <a:spcBef>
              <a:spcPct val="0"/>
            </a:spcBef>
            <a:spcAft>
              <a:spcPct val="20000"/>
            </a:spcAft>
            <a:buChar char="•"/>
          </a:pPr>
          <a:r>
            <a:rPr lang="en-GB" sz="2100" kern="1200"/>
            <a:t>Προτάσεις βελτίωσης: Οι ομάδες επανεξετάζουν το περιεχόμενο που δημιούργησαν με βάση τα σχόλια για να βελτιώσουν την ποιότητα και το βάθος.</a:t>
          </a:r>
          <a:endParaRPr lang="en-BE" sz="2100" kern="1200"/>
        </a:p>
        <a:p>
          <a:pPr marL="228600" lvl="1" indent="-228600" algn="l" defTabSz="933450">
            <a:lnSpc>
              <a:spcPct val="90000"/>
            </a:lnSpc>
            <a:spcBef>
              <a:spcPct val="0"/>
            </a:spcBef>
            <a:spcAft>
              <a:spcPct val="20000"/>
            </a:spcAft>
            <a:buChar char="•"/>
          </a:pPr>
          <a:r>
            <a:rPr lang="en-GB" sz="2100" kern="1200"/>
            <a:t>Αξιολόγηση από ομότιμους: Αναθέστε σε ομάδες να αναθεωρήσουν το περιεχόμενο της άλλης, παρέχοντας εποικοδομητική ανατροφοδότηση.</a:t>
          </a:r>
          <a:endParaRPr lang="en-BE" sz="2100" kern="1200"/>
        </a:p>
      </dsp:txBody>
      <dsp:txXfrm>
        <a:off x="0" y="5255805"/>
        <a:ext cx="16179275" cy="20120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FBA03-E106-42EA-9A2D-EC3FF2529F5E}">
      <dsp:nvSpPr>
        <dsp:cNvPr id="0" name=""/>
        <dsp:cNvSpPr/>
      </dsp:nvSpPr>
      <dsp:spPr>
        <a:xfrm>
          <a:off x="0" y="184490"/>
          <a:ext cx="15627007" cy="1106422"/>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91F2E0-0B67-4EF8-A526-E97099D0B71A}">
      <dsp:nvSpPr>
        <dsp:cNvPr id="0" name=""/>
        <dsp:cNvSpPr/>
      </dsp:nvSpPr>
      <dsp:spPr>
        <a:xfrm>
          <a:off x="334692" y="254139"/>
          <a:ext cx="608532" cy="60853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11A839-B70D-4297-B4CB-62BF04A471AE}">
      <dsp:nvSpPr>
        <dsp:cNvPr id="0" name=""/>
        <dsp:cNvSpPr/>
      </dsp:nvSpPr>
      <dsp:spPr>
        <a:xfrm>
          <a:off x="1277917" y="5194"/>
          <a:ext cx="14349089" cy="1106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096" tIns="117096" rIns="117096" bIns="117096" numCol="1" spcCol="1270" anchor="ctr" anchorCtr="0">
          <a:noAutofit/>
        </a:bodyPr>
        <a:lstStyle/>
        <a:p>
          <a:pPr marL="0" lvl="0" indent="0" algn="l" defTabSz="800100">
            <a:lnSpc>
              <a:spcPct val="100000"/>
            </a:lnSpc>
            <a:spcBef>
              <a:spcPct val="0"/>
            </a:spcBef>
            <a:spcAft>
              <a:spcPct val="35000"/>
            </a:spcAft>
            <a:buNone/>
          </a:pPr>
          <a:r>
            <a:rPr lang="en-GB" sz="1800" b="1" kern="1200" dirty="0"/>
            <a:t>Αποσαφήνιση ρόλων και αρμοδιοτήτων: </a:t>
          </a:r>
          <a:r>
            <a:rPr lang="en-GB" sz="1800" kern="1200" dirty="0"/>
            <a:t>Ξεκινήστε με την ανάθεση ξεκάθαρων ρόλων και αρμοδιοτήτων σε κάθε μέλος της ομάδας, με βάση τα δυνατά σημεία και τις γνώσεις τους. Αυτή η σαφήνεια συμβάλλει στην αποφυγή επικαλύψεων στις εργασίες και διασφαλίζει ότι καλύπτονται όλες οι απαραίτητες εργασίες.</a:t>
          </a:r>
          <a:endParaRPr lang="en-US" sz="1800" kern="1200" dirty="0"/>
        </a:p>
      </dsp:txBody>
      <dsp:txXfrm>
        <a:off x="1277917" y="5194"/>
        <a:ext cx="14349089" cy="1106422"/>
      </dsp:txXfrm>
    </dsp:sp>
    <dsp:sp modelId="{8E6754D6-8EC8-4CB6-A214-29474E1A66D3}">
      <dsp:nvSpPr>
        <dsp:cNvPr id="0" name=""/>
        <dsp:cNvSpPr/>
      </dsp:nvSpPr>
      <dsp:spPr>
        <a:xfrm>
          <a:off x="0" y="1388222"/>
          <a:ext cx="15627007" cy="1106422"/>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2C1ACB-075C-487A-A333-D54F89678A08}">
      <dsp:nvSpPr>
        <dsp:cNvPr id="0" name=""/>
        <dsp:cNvSpPr/>
      </dsp:nvSpPr>
      <dsp:spPr>
        <a:xfrm>
          <a:off x="334692" y="1637167"/>
          <a:ext cx="608532" cy="60853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A6F59B-9943-42CD-A0A5-9FAAD7A9BFB5}">
      <dsp:nvSpPr>
        <dsp:cNvPr id="0" name=""/>
        <dsp:cNvSpPr/>
      </dsp:nvSpPr>
      <dsp:spPr>
        <a:xfrm>
          <a:off x="1277917" y="1388222"/>
          <a:ext cx="14349089" cy="1106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096" tIns="117096" rIns="117096" bIns="117096" numCol="1" spcCol="1270" anchor="ctr" anchorCtr="0">
          <a:noAutofit/>
        </a:bodyPr>
        <a:lstStyle/>
        <a:p>
          <a:pPr marL="0" lvl="0" indent="0" algn="l" defTabSz="800100">
            <a:lnSpc>
              <a:spcPct val="100000"/>
            </a:lnSpc>
            <a:spcBef>
              <a:spcPct val="0"/>
            </a:spcBef>
            <a:spcAft>
              <a:spcPct val="35000"/>
            </a:spcAft>
            <a:buNone/>
          </a:pPr>
          <a:r>
            <a:rPr lang="en-GB" sz="1800" b="1" kern="1200"/>
            <a:t>Καθιέρωση κοινού οράματος: </a:t>
          </a:r>
          <a:r>
            <a:rPr lang="en-GB" sz="1800" kern="1200"/>
            <a:t>Διασφαλίστε ότι όλα τα μέλη της ομάδας έχουν κοινή αντίληψη των στόχων και των αποτελεσμάτων του έργου. Αυτή η ευθυγράμμιση ενισχύει την αίσθηση του σκοπού και της κατεύθυνσης, καθοδηγώντας τις προσπάθειες της ομάδας προς έναν κοινό στόχο.</a:t>
          </a:r>
          <a:endParaRPr lang="en-US" sz="1800" kern="1200"/>
        </a:p>
      </dsp:txBody>
      <dsp:txXfrm>
        <a:off x="1277917" y="1388222"/>
        <a:ext cx="14349089" cy="1106422"/>
      </dsp:txXfrm>
    </dsp:sp>
    <dsp:sp modelId="{9AE6E4B2-7A54-4E51-B3E3-A7108E742C09}">
      <dsp:nvSpPr>
        <dsp:cNvPr id="0" name=""/>
        <dsp:cNvSpPr/>
      </dsp:nvSpPr>
      <dsp:spPr>
        <a:xfrm>
          <a:off x="0" y="2771250"/>
          <a:ext cx="15627007" cy="1106422"/>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A9E06D-D805-4DCC-A63B-D1784ADA5285}">
      <dsp:nvSpPr>
        <dsp:cNvPr id="0" name=""/>
        <dsp:cNvSpPr/>
      </dsp:nvSpPr>
      <dsp:spPr>
        <a:xfrm>
          <a:off x="334692" y="3020195"/>
          <a:ext cx="608532" cy="60853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A443A1-BF21-406E-9057-1BD039678135}">
      <dsp:nvSpPr>
        <dsp:cNvPr id="0" name=""/>
        <dsp:cNvSpPr/>
      </dsp:nvSpPr>
      <dsp:spPr>
        <a:xfrm>
          <a:off x="1277917" y="2771250"/>
          <a:ext cx="14349089" cy="1106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096" tIns="117096" rIns="117096" bIns="117096" numCol="1" spcCol="1270" anchor="ctr" anchorCtr="0">
          <a:noAutofit/>
        </a:bodyPr>
        <a:lstStyle/>
        <a:p>
          <a:pPr marL="0" lvl="0" indent="0" algn="l" defTabSz="800100">
            <a:lnSpc>
              <a:spcPct val="100000"/>
            </a:lnSpc>
            <a:spcBef>
              <a:spcPct val="0"/>
            </a:spcBef>
            <a:spcAft>
              <a:spcPct val="35000"/>
            </a:spcAft>
            <a:buNone/>
          </a:pPr>
          <a:r>
            <a:rPr lang="en-GB" sz="1800" b="1" kern="1200"/>
            <a:t>Προγραμματισμός χρονοδιαγράμματος και ορόσημα: </a:t>
          </a:r>
          <a:r>
            <a:rPr lang="en-GB" sz="1800" kern="1200"/>
            <a:t>Ανάπτυξη λεπτομερούς χρονοδιαγράμματος έργου που περιλαμβάνει βασικά ορόσημα και προθεσμίες. Αυτό το χρονοδιάγραμμα χρησιμεύει ως οδικός χάρτης για το έργο, βοηθώντας την ομάδα να παραμείνει σε καλό δρόμο και να επικεντρωθεί στην επίτευξη των στόχων της.</a:t>
          </a:r>
          <a:endParaRPr lang="en-US" sz="1800" kern="1200"/>
        </a:p>
      </dsp:txBody>
      <dsp:txXfrm>
        <a:off x="1277917" y="2771250"/>
        <a:ext cx="14349089" cy="1106422"/>
      </dsp:txXfrm>
    </dsp:sp>
    <dsp:sp modelId="{353D4555-9A9A-47C8-A7FD-B29008000CE6}">
      <dsp:nvSpPr>
        <dsp:cNvPr id="0" name=""/>
        <dsp:cNvSpPr/>
      </dsp:nvSpPr>
      <dsp:spPr>
        <a:xfrm>
          <a:off x="0" y="4154278"/>
          <a:ext cx="15627007" cy="1106422"/>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BD74BB-D696-4FEA-B093-EF223EE2B039}">
      <dsp:nvSpPr>
        <dsp:cNvPr id="0" name=""/>
        <dsp:cNvSpPr/>
      </dsp:nvSpPr>
      <dsp:spPr>
        <a:xfrm>
          <a:off x="334692" y="4403223"/>
          <a:ext cx="608532" cy="608532"/>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40D4D7-22C7-4779-8D32-581DAF0100F7}">
      <dsp:nvSpPr>
        <dsp:cNvPr id="0" name=""/>
        <dsp:cNvSpPr/>
      </dsp:nvSpPr>
      <dsp:spPr>
        <a:xfrm>
          <a:off x="1277917" y="4154278"/>
          <a:ext cx="14349089" cy="1106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096" tIns="117096" rIns="117096" bIns="117096" numCol="1" spcCol="1270" anchor="ctr" anchorCtr="0">
          <a:noAutofit/>
        </a:bodyPr>
        <a:lstStyle/>
        <a:p>
          <a:pPr marL="0" lvl="0" indent="0" algn="l" defTabSz="800100">
            <a:lnSpc>
              <a:spcPct val="100000"/>
            </a:lnSpc>
            <a:spcBef>
              <a:spcPct val="0"/>
            </a:spcBef>
            <a:spcAft>
              <a:spcPct val="35000"/>
            </a:spcAft>
            <a:buNone/>
          </a:pPr>
          <a:r>
            <a:rPr lang="en-GB" sz="1800" b="1" kern="1200"/>
            <a:t>Αξιοποίηση εργαλείων διαχείρισης έργων</a:t>
          </a:r>
          <a:r>
            <a:rPr lang="en-GB" sz="1800" kern="1200"/>
            <a:t>: Αξιοποιήστε εργαλεία διαχείρισης έργων όπως το Asana, το Trello ή το Monday.com για να οργανώσετε εργασίες, να ορίσετε προθεσμίες και να παρακολουθείτε την πρόοδο. Αυτά τα εργαλεία προσφέρουν οπτικές επισκοπήσεις της κατάστασης του έργου και διευκολύνουν την επικοινωνία μεταξύ των μελών της ομάδας.</a:t>
          </a:r>
          <a:endParaRPr lang="en-US" sz="1800" kern="1200"/>
        </a:p>
      </dsp:txBody>
      <dsp:txXfrm>
        <a:off x="1277917" y="4154278"/>
        <a:ext cx="14349089" cy="1106422"/>
      </dsp:txXfrm>
    </dsp:sp>
    <dsp:sp modelId="{CFA38E87-3B62-47FE-AF32-3D2A6BC2A698}">
      <dsp:nvSpPr>
        <dsp:cNvPr id="0" name=""/>
        <dsp:cNvSpPr/>
      </dsp:nvSpPr>
      <dsp:spPr>
        <a:xfrm>
          <a:off x="0" y="5537307"/>
          <a:ext cx="15627007" cy="1106422"/>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D4BBDD-6ED7-4697-96CA-9E9B74F3D3FC}">
      <dsp:nvSpPr>
        <dsp:cNvPr id="0" name=""/>
        <dsp:cNvSpPr/>
      </dsp:nvSpPr>
      <dsp:spPr>
        <a:xfrm>
          <a:off x="334692" y="5786252"/>
          <a:ext cx="608532" cy="608532"/>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0FA705-9CAA-484F-969D-E69B00F3C0E4}">
      <dsp:nvSpPr>
        <dsp:cNvPr id="0" name=""/>
        <dsp:cNvSpPr/>
      </dsp:nvSpPr>
      <dsp:spPr>
        <a:xfrm>
          <a:off x="1277917" y="5537307"/>
          <a:ext cx="14349089" cy="1106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096" tIns="117096" rIns="117096" bIns="117096" numCol="1" spcCol="1270" anchor="ctr" anchorCtr="0">
          <a:noAutofit/>
        </a:bodyPr>
        <a:lstStyle/>
        <a:p>
          <a:pPr marL="0" lvl="0" indent="0" algn="l" defTabSz="800100">
            <a:lnSpc>
              <a:spcPct val="100000"/>
            </a:lnSpc>
            <a:spcBef>
              <a:spcPct val="0"/>
            </a:spcBef>
            <a:spcAft>
              <a:spcPct val="35000"/>
            </a:spcAft>
            <a:buNone/>
          </a:pPr>
          <a:r>
            <a:rPr lang="en-GB" sz="1800" b="1" kern="1200"/>
            <a:t>Τακτική επικοινωνία και έλεγχος</a:t>
          </a:r>
          <a:r>
            <a:rPr lang="en-GB" sz="1800" kern="1200"/>
            <a:t>: Προγραμματίστε τακτικές ομαδικές συναντήσεις και ελέγχους για να συζητάτε την πρόοδο, να αντιμετωπίζετε τις προκλήσεις και να προσαρμόζετε τα σχέδια ανάλογα με τις ανάγκες. Η ανοικτή και συνεχής επικοινωνία εξασφαλίζει ότι όλοι παραμένουν ευθυγραμμισμένοι και ενημερωμένοι.</a:t>
          </a:r>
          <a:endParaRPr lang="en-US" sz="1800" kern="1200"/>
        </a:p>
      </dsp:txBody>
      <dsp:txXfrm>
        <a:off x="1277917" y="5537307"/>
        <a:ext cx="14349089" cy="11064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063FB-C139-4AB8-B751-6EBDA41BAA33}">
      <dsp:nvSpPr>
        <dsp:cNvPr id="0" name=""/>
        <dsp:cNvSpPr/>
      </dsp:nvSpPr>
      <dsp:spPr>
        <a:xfrm>
          <a:off x="0" y="2407"/>
          <a:ext cx="14630400" cy="1220219"/>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C2D93C-EBB5-4944-ADFA-300F0A9BB87B}">
      <dsp:nvSpPr>
        <dsp:cNvPr id="0" name=""/>
        <dsp:cNvSpPr/>
      </dsp:nvSpPr>
      <dsp:spPr>
        <a:xfrm>
          <a:off x="369116" y="276957"/>
          <a:ext cx="671120" cy="67112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192081-6D1D-476E-82BB-7181F01E0830}">
      <dsp:nvSpPr>
        <dsp:cNvPr id="0" name=""/>
        <dsp:cNvSpPr/>
      </dsp:nvSpPr>
      <dsp:spPr>
        <a:xfrm>
          <a:off x="1409353" y="2407"/>
          <a:ext cx="13221046" cy="1220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140" tIns="129140" rIns="129140" bIns="129140" numCol="1" spcCol="1270" anchor="ctr" anchorCtr="0">
          <a:noAutofit/>
        </a:bodyPr>
        <a:lstStyle/>
        <a:p>
          <a:pPr marL="0" lvl="0" indent="0" algn="l" defTabSz="800100">
            <a:lnSpc>
              <a:spcPct val="100000"/>
            </a:lnSpc>
            <a:spcBef>
              <a:spcPct val="0"/>
            </a:spcBef>
            <a:spcAft>
              <a:spcPct val="35000"/>
            </a:spcAft>
            <a:buNone/>
          </a:pPr>
          <a:r>
            <a:rPr lang="en-GB" sz="1800" b="1" kern="1200"/>
            <a:t>Τεκμηρίωση και κοινή χρήση πόρων: </a:t>
          </a:r>
          <a:r>
            <a:rPr lang="en-GB" sz="1800" kern="1200"/>
            <a:t>Δημιουργήστε ένα κεντρικό αποθετήριο (χρησιμοποιώντας πλατφόρμες όπως το Google Drive ή το Dropbox) όπου θα μπορούν να αποθηκεύονται και να έχουν πρόσβαση τα μέλη της ομάδας σε όλα τα υλικά και τα έγγραφα του έργου. Αυτός ο κοινόχρηστος χώρος απλοποιεί τη συνεργασία και διασφαλίζει ότι όλοι έχουν πρόσβαση στις πιο πρόσφατες πληροφορίες.</a:t>
          </a:r>
          <a:endParaRPr lang="en-US" sz="1800" kern="1200"/>
        </a:p>
      </dsp:txBody>
      <dsp:txXfrm>
        <a:off x="1409353" y="2407"/>
        <a:ext cx="13221046" cy="1220219"/>
      </dsp:txXfrm>
    </dsp:sp>
    <dsp:sp modelId="{38CFF6BC-D6A9-4FF8-9DDA-74608A051598}">
      <dsp:nvSpPr>
        <dsp:cNvPr id="0" name=""/>
        <dsp:cNvSpPr/>
      </dsp:nvSpPr>
      <dsp:spPr>
        <a:xfrm>
          <a:off x="0" y="1527682"/>
          <a:ext cx="14630400" cy="1220219"/>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730283-7022-4F7B-86CB-A6B756A43760}">
      <dsp:nvSpPr>
        <dsp:cNvPr id="0" name=""/>
        <dsp:cNvSpPr/>
      </dsp:nvSpPr>
      <dsp:spPr>
        <a:xfrm>
          <a:off x="369116" y="1802231"/>
          <a:ext cx="671120" cy="67112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FBBD8F-3D81-4918-A534-0B132C3F8108}">
      <dsp:nvSpPr>
        <dsp:cNvPr id="0" name=""/>
        <dsp:cNvSpPr/>
      </dsp:nvSpPr>
      <dsp:spPr>
        <a:xfrm>
          <a:off x="1409353" y="1527682"/>
          <a:ext cx="13221046" cy="1220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140" tIns="129140" rIns="129140" bIns="129140" numCol="1" spcCol="1270" anchor="ctr" anchorCtr="0">
          <a:noAutofit/>
        </a:bodyPr>
        <a:lstStyle/>
        <a:p>
          <a:pPr marL="0" lvl="0" indent="0" algn="l" defTabSz="800100">
            <a:lnSpc>
              <a:spcPct val="100000"/>
            </a:lnSpc>
            <a:spcBef>
              <a:spcPct val="0"/>
            </a:spcBef>
            <a:spcAft>
              <a:spcPct val="35000"/>
            </a:spcAft>
            <a:buNone/>
          </a:pPr>
          <a:r>
            <a:rPr lang="en-GB" sz="1800" b="1" kern="1200"/>
            <a:t>Ενθάρρυνση της ανατροφοδότησης και της προσαρμοστικότητας: </a:t>
          </a:r>
          <a:r>
            <a:rPr lang="en-GB" sz="1800" kern="1200"/>
            <a:t>Προωθήστε ένα περιβάλλον όπου η ανατροφοδότηση ενθαρρύνεται και εκτιμάται. Να είστε ανοιχτοί στην πραγματοποίηση προσαρμογών με βάση τις συνεισφορές της ομάδας, αναγνωρίζοντας ότι η ευελιξία μπορεί να οδηγήσει σε βελτιωμένα αποτελέσματα και καινοτομία.</a:t>
          </a:r>
          <a:endParaRPr lang="en-US" sz="1800" kern="1200"/>
        </a:p>
      </dsp:txBody>
      <dsp:txXfrm>
        <a:off x="1409353" y="1527682"/>
        <a:ext cx="13221046" cy="1220219"/>
      </dsp:txXfrm>
    </dsp:sp>
    <dsp:sp modelId="{7AB587F9-AA36-4A2F-A859-DE6D76EF7D13}">
      <dsp:nvSpPr>
        <dsp:cNvPr id="0" name=""/>
        <dsp:cNvSpPr/>
      </dsp:nvSpPr>
      <dsp:spPr>
        <a:xfrm>
          <a:off x="0" y="3052956"/>
          <a:ext cx="14630400" cy="1220219"/>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072DFC-AEC5-4845-9935-421653A849E7}">
      <dsp:nvSpPr>
        <dsp:cNvPr id="0" name=""/>
        <dsp:cNvSpPr/>
      </dsp:nvSpPr>
      <dsp:spPr>
        <a:xfrm>
          <a:off x="369116" y="3327506"/>
          <a:ext cx="671120" cy="67112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576620-B25A-4990-B985-082D05E3EB6D}">
      <dsp:nvSpPr>
        <dsp:cNvPr id="0" name=""/>
        <dsp:cNvSpPr/>
      </dsp:nvSpPr>
      <dsp:spPr>
        <a:xfrm>
          <a:off x="1409353" y="3052956"/>
          <a:ext cx="13221046" cy="1220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140" tIns="129140" rIns="129140" bIns="129140" numCol="1" spcCol="1270" anchor="ctr" anchorCtr="0">
          <a:noAutofit/>
        </a:bodyPr>
        <a:lstStyle/>
        <a:p>
          <a:pPr marL="0" lvl="0" indent="0" algn="l" defTabSz="800100">
            <a:lnSpc>
              <a:spcPct val="100000"/>
            </a:lnSpc>
            <a:spcBef>
              <a:spcPct val="0"/>
            </a:spcBef>
            <a:spcAft>
              <a:spcPct val="35000"/>
            </a:spcAft>
            <a:buNone/>
          </a:pPr>
          <a:r>
            <a:rPr lang="en-GB" sz="1800" b="1" kern="1200"/>
            <a:t>Γιορτάζοντας ορόσημα και επιτυχίες: </a:t>
          </a:r>
          <a:r>
            <a:rPr lang="en-GB" sz="1800" kern="1200"/>
            <a:t>Αναγνωρίστε και γιορτάστε την επίτευξη των ορόσημων και την ολοκλήρωση του έργου. Η αναγνώριση των προσπαθειών και των επιτυχιών της ομάδας δημιουργεί ηθικό και ενισχύει την αξία της συνεργασίας.</a:t>
          </a:r>
          <a:endParaRPr lang="en-US" sz="1800" kern="1200"/>
        </a:p>
      </dsp:txBody>
      <dsp:txXfrm>
        <a:off x="1409353" y="3052956"/>
        <a:ext cx="13221046" cy="1220219"/>
      </dsp:txXfrm>
    </dsp:sp>
    <dsp:sp modelId="{32D7C168-27D3-4761-8134-54EC63DA2E18}">
      <dsp:nvSpPr>
        <dsp:cNvPr id="0" name=""/>
        <dsp:cNvSpPr/>
      </dsp:nvSpPr>
      <dsp:spPr>
        <a:xfrm>
          <a:off x="0" y="4578231"/>
          <a:ext cx="14630400" cy="1220219"/>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6CF93C-0560-471E-93E9-5D326ABF011E}">
      <dsp:nvSpPr>
        <dsp:cNvPr id="0" name=""/>
        <dsp:cNvSpPr/>
      </dsp:nvSpPr>
      <dsp:spPr>
        <a:xfrm>
          <a:off x="369116" y="4852781"/>
          <a:ext cx="671120" cy="671120"/>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949D21-55CF-4350-8CA7-3A9DA3EC654C}">
      <dsp:nvSpPr>
        <dsp:cNvPr id="0" name=""/>
        <dsp:cNvSpPr/>
      </dsp:nvSpPr>
      <dsp:spPr>
        <a:xfrm>
          <a:off x="1409353" y="4578231"/>
          <a:ext cx="13221046" cy="1220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140" tIns="129140" rIns="129140" bIns="129140" numCol="1" spcCol="1270" anchor="ctr" anchorCtr="0">
          <a:noAutofit/>
        </a:bodyPr>
        <a:lstStyle/>
        <a:p>
          <a:pPr marL="0" lvl="0" indent="0" algn="l" defTabSz="800100">
            <a:lnSpc>
              <a:spcPct val="100000"/>
            </a:lnSpc>
            <a:spcBef>
              <a:spcPct val="0"/>
            </a:spcBef>
            <a:spcAft>
              <a:spcPct val="35000"/>
            </a:spcAft>
            <a:buNone/>
          </a:pPr>
          <a:r>
            <a:rPr lang="en-GB" sz="1800" b="1" kern="1200"/>
            <a:t>Διεξαγωγή ανασκόπησης μετά το έργο: </a:t>
          </a:r>
          <a:r>
            <a:rPr lang="en-GB" sz="1800" kern="1200"/>
            <a:t>Μετά την ολοκλήρωση του έργου, πραγματοποιήστε μια συνεδρία ανασκόπησης για να αναλογιστείτε τι πήγε καλά και τι θα μπορούσε να βελτιωθεί. Αυτός ο αναστοχασμός είναι ζωτικής σημασίας για τη μάθηση και τη βελτίωση των μελλοντικών συνεργατικών προσπαθειών.</a:t>
          </a:r>
          <a:endParaRPr lang="en-US" sz="1800" kern="1200"/>
        </a:p>
      </dsp:txBody>
      <dsp:txXfrm>
        <a:off x="1409353" y="4578231"/>
        <a:ext cx="13221046" cy="122021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Κάντε κλικ για να επεξεργαστείτε το στυλ του κύριου τίτλου</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Κάντε κλικ για να επεξεργαστείτε τα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6.svg"/><Relationship Id="rId7"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png"/><Relationship Id="rId10" Type="http://schemas.openxmlformats.org/officeDocument/2006/relationships/image" Target="../media/image26.png"/><Relationship Id="rId4" Type="http://schemas.openxmlformats.org/officeDocument/2006/relationships/image" Target="../media/image1.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16.svg"/><Relationship Id="rId7" Type="http://schemas.openxmlformats.org/officeDocument/2006/relationships/diagramData" Target="../diagrams/data4.xm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4.png"/><Relationship Id="rId11" Type="http://schemas.microsoft.com/office/2007/relationships/diagramDrawing" Target="../diagrams/drawing4.xml"/><Relationship Id="rId5" Type="http://schemas.openxmlformats.org/officeDocument/2006/relationships/image" Target="../media/image2.png"/><Relationship Id="rId10" Type="http://schemas.openxmlformats.org/officeDocument/2006/relationships/diagramColors" Target="../diagrams/colors4.xml"/><Relationship Id="rId4" Type="http://schemas.openxmlformats.org/officeDocument/2006/relationships/image" Target="../media/image1.png"/><Relationship Id="rId9"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image" Target="../media/image16.svg"/><Relationship Id="rId7" Type="http://schemas.openxmlformats.org/officeDocument/2006/relationships/diagramData" Target="../diagrams/data5.xm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4.png"/><Relationship Id="rId11" Type="http://schemas.microsoft.com/office/2007/relationships/diagramDrawing" Target="../diagrams/drawing5.xml"/><Relationship Id="rId5" Type="http://schemas.openxmlformats.org/officeDocument/2006/relationships/image" Target="../media/image2.png"/><Relationship Id="rId10" Type="http://schemas.openxmlformats.org/officeDocument/2006/relationships/diagramColors" Target="../diagrams/colors5.xml"/><Relationship Id="rId4" Type="http://schemas.openxmlformats.org/officeDocument/2006/relationships/image" Target="../media/image1.png"/><Relationship Id="rId9"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6.xml"/><Relationship Id="rId7" Type="http://schemas.openxmlformats.org/officeDocument/2006/relationships/image" Target="../media/image1.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2.png"/><Relationship Id="rId7" Type="http://schemas.openxmlformats.org/officeDocument/2006/relationships/diagramQuickStyle" Target="../diagrams/quickStyle7.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4.png"/><Relationship Id="rId9" Type="http://schemas.microsoft.com/office/2007/relationships/diagramDrawing" Target="../diagrams/drawing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2.png"/><Relationship Id="rId7" Type="http://schemas.openxmlformats.org/officeDocument/2006/relationships/diagramQuickStyle" Target="../diagrams/quickStyle8.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4.png"/><Relationship Id="rId9" Type="http://schemas.microsoft.com/office/2007/relationships/diagramDrawing" Target="../diagrams/drawing8.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2.png"/><Relationship Id="rId7" Type="http://schemas.openxmlformats.org/officeDocument/2006/relationships/diagramQuickStyle" Target="../diagrams/quickStyle9.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4.png"/><Relationship Id="rId9" Type="http://schemas.microsoft.com/office/2007/relationships/diagramDrawing" Target="../diagrams/drawing9.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0.jp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diagramDrawing" Target="../diagrams/drawing10.xml"/><Relationship Id="rId3" Type="http://schemas.openxmlformats.org/officeDocument/2006/relationships/image" Target="../media/image62.svg"/><Relationship Id="rId7" Type="http://schemas.openxmlformats.org/officeDocument/2006/relationships/image" Target="../media/image2.png"/><Relationship Id="rId12" Type="http://schemas.openxmlformats.org/officeDocument/2006/relationships/diagramColors" Target="../diagrams/colors10.xml"/><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diagramQuickStyle" Target="../diagrams/quickStyle10.xml"/><Relationship Id="rId5" Type="http://schemas.openxmlformats.org/officeDocument/2006/relationships/image" Target="../media/image16.svg"/><Relationship Id="rId10" Type="http://schemas.openxmlformats.org/officeDocument/2006/relationships/diagramLayout" Target="../diagrams/layout10.xml"/><Relationship Id="rId4" Type="http://schemas.openxmlformats.org/officeDocument/2006/relationships/image" Target="../media/image15.png"/><Relationship Id="rId9" Type="http://schemas.openxmlformats.org/officeDocument/2006/relationships/diagramData" Target="../diagrams/data10.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svg"/><Relationship Id="rId7"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2.svg"/><Relationship Id="rId7" Type="http://schemas.openxmlformats.org/officeDocument/2006/relationships/image" Target="../media/image2.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6.sv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2.svg"/><Relationship Id="rId7" Type="http://schemas.openxmlformats.org/officeDocument/2006/relationships/image" Target="../media/image2.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6.sv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2.svg"/><Relationship Id="rId7" Type="http://schemas.openxmlformats.org/officeDocument/2006/relationships/image" Target="../media/image2.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6.sv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11.xml"/><Relationship Id="rId13" Type="http://schemas.openxmlformats.org/officeDocument/2006/relationships/image" Target="../media/image4.png"/><Relationship Id="rId3" Type="http://schemas.openxmlformats.org/officeDocument/2006/relationships/image" Target="../media/image62.svg"/><Relationship Id="rId7" Type="http://schemas.openxmlformats.org/officeDocument/2006/relationships/diagramLayout" Target="../diagrams/layout11.xml"/><Relationship Id="rId12" Type="http://schemas.openxmlformats.org/officeDocument/2006/relationships/image" Target="../media/image2.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diagramData" Target="../diagrams/data11.xml"/><Relationship Id="rId11" Type="http://schemas.openxmlformats.org/officeDocument/2006/relationships/image" Target="../media/image1.png"/><Relationship Id="rId5" Type="http://schemas.openxmlformats.org/officeDocument/2006/relationships/image" Target="../media/image16.svg"/><Relationship Id="rId10" Type="http://schemas.microsoft.com/office/2007/relationships/diagramDrawing" Target="../diagrams/drawing11.xml"/><Relationship Id="rId4" Type="http://schemas.openxmlformats.org/officeDocument/2006/relationships/image" Target="../media/image15.png"/><Relationship Id="rId9" Type="http://schemas.openxmlformats.org/officeDocument/2006/relationships/diagramColors" Target="../diagrams/colors11.xml"/></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diagramDrawing" Target="../diagrams/drawing12.xml"/><Relationship Id="rId3" Type="http://schemas.openxmlformats.org/officeDocument/2006/relationships/image" Target="../media/image62.svg"/><Relationship Id="rId7" Type="http://schemas.openxmlformats.org/officeDocument/2006/relationships/image" Target="../media/image2.png"/><Relationship Id="rId12" Type="http://schemas.openxmlformats.org/officeDocument/2006/relationships/diagramColors" Target="../diagrams/colors12.xml"/><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diagramQuickStyle" Target="../diagrams/quickStyle12.xml"/><Relationship Id="rId5" Type="http://schemas.openxmlformats.org/officeDocument/2006/relationships/image" Target="../media/image16.svg"/><Relationship Id="rId10" Type="http://schemas.openxmlformats.org/officeDocument/2006/relationships/diagramLayout" Target="../diagrams/layout12.xml"/><Relationship Id="rId4" Type="http://schemas.openxmlformats.org/officeDocument/2006/relationships/image" Target="../media/image15.png"/><Relationship Id="rId9" Type="http://schemas.openxmlformats.org/officeDocument/2006/relationships/diagramData" Target="../diagrams/data12.xml"/></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2.svg"/><Relationship Id="rId7" Type="http://schemas.openxmlformats.org/officeDocument/2006/relationships/image" Target="../media/image64.sv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16.svg"/><Relationship Id="rId10" Type="http://schemas.openxmlformats.org/officeDocument/2006/relationships/image" Target="../media/image4.png"/><Relationship Id="rId4" Type="http://schemas.openxmlformats.org/officeDocument/2006/relationships/image" Target="../media/image15.png"/><Relationship Id="rId9"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hyperlink" Target="https://influencermarketinghub.com/content-collaboration/" TargetMode="External"/><Relationship Id="rId3" Type="http://schemas.openxmlformats.org/officeDocument/2006/relationships/image" Target="../media/image62.svg"/><Relationship Id="rId7" Type="http://schemas.openxmlformats.org/officeDocument/2006/relationships/hyperlink" Target="https://gathercontent.com/blog/a-6-step-strategy-to-build-strong-content-marketing-collaboration" TargetMode="External"/><Relationship Id="rId12" Type="http://schemas.openxmlformats.org/officeDocument/2006/relationships/image" Target="../media/image4.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hyperlink" Target="https://elearningindustry.com/improving-instructional-design-feedback-and-iterative-refinement" TargetMode="External"/><Relationship Id="rId11" Type="http://schemas.openxmlformats.org/officeDocument/2006/relationships/image" Target="../media/image2.png"/><Relationship Id="rId5" Type="http://schemas.openxmlformats.org/officeDocument/2006/relationships/image" Target="../media/image16.svg"/><Relationship Id="rId10" Type="http://schemas.openxmlformats.org/officeDocument/2006/relationships/image" Target="../media/image1.png"/><Relationship Id="rId4" Type="http://schemas.openxmlformats.org/officeDocument/2006/relationships/image" Target="../media/image15.png"/><Relationship Id="rId9" Type="http://schemas.openxmlformats.org/officeDocument/2006/relationships/hyperlink" Target="https://aicontentfy.com/en/blog/power-of-collaboration-harnessing-ideas-of-team-for-content-crea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researchgate.net/figure/Synthesis-of-the-models-and-theories-associated-with-Flipped-Learning_fig1_375609813" TargetMode="External"/><Relationship Id="rId5" Type="http://schemas.openxmlformats.org/officeDocument/2006/relationships/image" Target="../media/image10.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educate-me.co/blog/benefits-of-collaborative-learning" TargetMode="External"/><Relationship Id="rId5" Type="http://schemas.openxmlformats.org/officeDocument/2006/relationships/image" Target="../media/image1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openxmlformats.org/officeDocument/2006/relationships/image" Target="../media/image14.svg"/><Relationship Id="rId5" Type="http://schemas.openxmlformats.org/officeDocument/2006/relationships/diagramColors" Target="../diagrams/colors2.xml"/><Relationship Id="rId10" Type="http://schemas.openxmlformats.org/officeDocument/2006/relationships/image" Target="../media/image13.png"/><Relationship Id="rId4" Type="http://schemas.openxmlformats.org/officeDocument/2006/relationships/diagramQuickStyle" Target="../diagrams/quickStyle2.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sv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21.png"/><Relationship Id="rId5" Type="http://schemas.openxmlformats.org/officeDocument/2006/relationships/image" Target="../media/image2.png"/><Relationship Id="rId10" Type="http://schemas.openxmlformats.org/officeDocument/2006/relationships/image" Target="../media/image20.png"/><Relationship Id="rId4" Type="http://schemas.openxmlformats.org/officeDocument/2006/relationships/image" Target="../media/image1.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959172"/>
            <a:ext cx="9259269" cy="2954655"/>
          </a:xfrm>
          <a:prstGeom prst="rect">
            <a:avLst/>
          </a:prstGeom>
        </p:spPr>
        <p:txBody>
          <a:bodyPr lIns="0" tIns="0" rIns="0" bIns="0" rtlCol="0" anchor="t">
            <a:spAutoFit/>
          </a:bodyPr>
          <a:lstStyle/>
          <a:p>
            <a:r>
              <a:rPr lang="en-GB" sz="4000" b="1" spc="-102" dirty="0">
                <a:solidFill>
                  <a:srgbClr val="FB8709"/>
                </a:solidFill>
                <a:latin typeface="Arial" panose="020B0604020202020204" pitchFamily="34" charset="0"/>
                <a:cs typeface="Arial" panose="020B0604020202020204" pitchFamily="34" charset="0"/>
              </a:rPr>
              <a:t>Ενότητα 3: Σχεδιασμός μαθημάτων με αν</a:t>
            </a:r>
            <a:r>
              <a:rPr lang="el-GR" sz="4000" b="1" spc="-102" dirty="0" err="1">
                <a:solidFill>
                  <a:srgbClr val="FB8709"/>
                </a:solidFill>
                <a:latin typeface="Arial" panose="020B0604020202020204" pitchFamily="34" charset="0"/>
                <a:cs typeface="Arial" panose="020B0604020202020204" pitchFamily="34" charset="0"/>
              </a:rPr>
              <a:t>εστραμ</a:t>
            </a:r>
            <a:r>
              <a:rPr lang="en-GB" sz="4000" b="1" spc="-102" dirty="0" err="1">
                <a:solidFill>
                  <a:srgbClr val="FB8709"/>
                </a:solidFill>
                <a:latin typeface="Arial" panose="020B0604020202020204" pitchFamily="34" charset="0"/>
                <a:cs typeface="Arial" panose="020B0604020202020204" pitchFamily="34" charset="0"/>
              </a:rPr>
              <a:t>μένη</a:t>
            </a:r>
            <a:r>
              <a:rPr lang="en-GB" sz="4000" b="1" spc="-102" dirty="0">
                <a:solidFill>
                  <a:srgbClr val="FB8709"/>
                </a:solidFill>
                <a:latin typeface="Arial" panose="020B0604020202020204" pitchFamily="34" charset="0"/>
                <a:cs typeface="Arial" panose="020B0604020202020204" pitchFamily="34" charset="0"/>
              </a:rPr>
              <a:t> τάξη μέσω </a:t>
            </a:r>
            <a:r>
              <a:rPr lang="en-GB" sz="4000" b="1" spc="-102" dirty="0" err="1">
                <a:solidFill>
                  <a:srgbClr val="FB8709"/>
                </a:solidFill>
                <a:latin typeface="Arial" panose="020B0604020202020204" pitchFamily="34" charset="0"/>
                <a:cs typeface="Arial" panose="020B0604020202020204" pitchFamily="34" charset="0"/>
              </a:rPr>
              <a:t>συνεργ</a:t>
            </a:r>
            <a:r>
              <a:rPr lang="en-GB" sz="4000" b="1" spc="-102" dirty="0">
                <a:solidFill>
                  <a:srgbClr val="FB8709"/>
                </a:solidFill>
                <a:latin typeface="Arial" panose="020B0604020202020204" pitchFamily="34" charset="0"/>
                <a:cs typeface="Arial" panose="020B0604020202020204" pitchFamily="34" charset="0"/>
              </a:rPr>
              <a:t>ατικών μεθόδων</a:t>
            </a:r>
          </a:p>
          <a:p>
            <a:r>
              <a:rPr lang="el-GR" sz="3600" b="1" spc="-87" dirty="0">
                <a:solidFill>
                  <a:srgbClr val="053249"/>
                </a:solidFill>
                <a:latin typeface="Arial" panose="020B0604020202020204" pitchFamily="34" charset="0"/>
                <a:cs typeface="Arial" panose="020B0604020202020204" pitchFamily="34" charset="0"/>
              </a:rPr>
              <a:t>Μάθημα</a:t>
            </a:r>
            <a:r>
              <a:rPr lang="en-GB" sz="3600" b="1" spc="-87" dirty="0">
                <a:solidFill>
                  <a:srgbClr val="053249"/>
                </a:solidFill>
                <a:latin typeface="Arial" panose="020B0604020202020204" pitchFamily="34" charset="0"/>
                <a:cs typeface="Arial" panose="020B0604020202020204" pitchFamily="34" charset="0"/>
              </a:rPr>
              <a:t> 2: Συνεργατική δημιουργία περιεχομένου</a:t>
            </a:r>
            <a:endParaRPr lang="en-US" sz="3600" b="1" spc="-87" dirty="0">
              <a:solidFill>
                <a:srgbClr val="053249"/>
              </a:solidFill>
              <a:latin typeface="Arial" panose="020B0604020202020204" pitchFamily="34" charset="0"/>
              <a:cs typeface="Arial" panose="020B0604020202020204" pitchFamily="34" charset="0"/>
            </a:endParaRPr>
          </a:p>
        </p:txBody>
      </p:sp>
      <p:grpSp>
        <p:nvGrpSpPr>
          <p:cNvPr id="3" name="Group 3"/>
          <p:cNvGrpSpPr/>
          <p:nvPr/>
        </p:nvGrpSpPr>
        <p:grpSpPr>
          <a:xfrm rot="-10800000">
            <a:off x="9673884" y="-1920219"/>
            <a:ext cx="10305338" cy="10262060"/>
            <a:chOff x="0" y="0"/>
            <a:chExt cx="6350000" cy="6323333"/>
          </a:xfrm>
        </p:grpSpPr>
        <p:sp>
          <p:nvSpPr>
            <p:cNvPr id="4" name="Freeform 4"/>
            <p:cNvSpPr/>
            <p:nvPr/>
          </p:nvSpPr>
          <p:spPr>
            <a:xfrm>
              <a:off x="0" y="0"/>
              <a:ext cx="6350000" cy="6323333"/>
            </a:xfrm>
            <a:custGeom>
              <a:avLst/>
              <a:gdLst/>
              <a:ahLst/>
              <a:cxnLst/>
              <a:rect l="l" t="t" r="r" b="b"/>
              <a:pathLst>
                <a:path w="6350000" h="6323333">
                  <a:moveTo>
                    <a:pt x="6350000" y="6323333"/>
                  </a:moveTo>
                  <a:lnTo>
                    <a:pt x="0" y="6323333"/>
                  </a:lnTo>
                  <a:lnTo>
                    <a:pt x="0" y="0"/>
                  </a:lnTo>
                  <a:lnTo>
                    <a:pt x="6350000" y="6323333"/>
                  </a:lnTo>
                  <a:close/>
                </a:path>
              </a:pathLst>
            </a:custGeom>
            <a:solidFill>
              <a:srgbClr val="FB8709"/>
            </a:solidFill>
          </p:spPr>
          <p:txBody>
            <a:bodyPr/>
            <a:lstStyle/>
            <a:p>
              <a:endParaRPr lang="en-IE"/>
            </a:p>
          </p:txBody>
        </p:sp>
      </p:grpSp>
      <p:grpSp>
        <p:nvGrpSpPr>
          <p:cNvPr id="5" name="Group 5"/>
          <p:cNvGrpSpPr/>
          <p:nvPr/>
        </p:nvGrpSpPr>
        <p:grpSpPr>
          <a:xfrm rot="-5400000">
            <a:off x="13579297" y="5173799"/>
            <a:ext cx="5050689" cy="5175713"/>
            <a:chOff x="0" y="0"/>
            <a:chExt cx="6350000" cy="6507187"/>
          </a:xfrm>
        </p:grpSpPr>
        <p:sp>
          <p:nvSpPr>
            <p:cNvPr id="6" name="Freeform 6"/>
            <p:cNvSpPr/>
            <p:nvPr/>
          </p:nvSpPr>
          <p:spPr>
            <a:xfrm>
              <a:off x="0" y="0"/>
              <a:ext cx="6350000" cy="6507187"/>
            </a:xfrm>
            <a:custGeom>
              <a:avLst/>
              <a:gdLst/>
              <a:ahLst/>
              <a:cxnLst/>
              <a:rect l="l" t="t" r="r" b="b"/>
              <a:pathLst>
                <a:path w="6350000" h="6507187">
                  <a:moveTo>
                    <a:pt x="6350000" y="6507187"/>
                  </a:moveTo>
                  <a:lnTo>
                    <a:pt x="0" y="6507187"/>
                  </a:lnTo>
                  <a:lnTo>
                    <a:pt x="0" y="0"/>
                  </a:lnTo>
                  <a:lnTo>
                    <a:pt x="6350000" y="6507187"/>
                  </a:lnTo>
                  <a:close/>
                </a:path>
              </a:pathLst>
            </a:custGeom>
            <a:solidFill>
              <a:srgbClr val="053249"/>
            </a:solidFill>
          </p:spPr>
          <p:txBody>
            <a:bodyPr/>
            <a:lstStyle/>
            <a:p>
              <a:endParaRPr lang="en-IE"/>
            </a:p>
          </p:txBody>
        </p:sp>
      </p:grpSp>
      <p:sp>
        <p:nvSpPr>
          <p:cNvPr id="7" name="Freeform 7"/>
          <p:cNvSpPr/>
          <p:nvPr/>
        </p:nvSpPr>
        <p:spPr>
          <a:xfrm>
            <a:off x="685288" y="6503003"/>
            <a:ext cx="3367356" cy="3367356"/>
          </a:xfrm>
          <a:custGeom>
            <a:avLst/>
            <a:gdLst/>
            <a:ahLst/>
            <a:cxnLst/>
            <a:rect l="l" t="t" r="r" b="b"/>
            <a:pathLst>
              <a:path w="3367356" h="3367356">
                <a:moveTo>
                  <a:pt x="0" y="0"/>
                </a:moveTo>
                <a:lnTo>
                  <a:pt x="3367356" y="0"/>
                </a:lnTo>
                <a:lnTo>
                  <a:pt x="3367356" y="3367356"/>
                </a:lnTo>
                <a:lnTo>
                  <a:pt x="0" y="3367356"/>
                </a:lnTo>
                <a:lnTo>
                  <a:pt x="0" y="0"/>
                </a:lnTo>
                <a:close/>
              </a:path>
            </a:pathLst>
          </a:custGeom>
          <a:blipFill>
            <a:blip r:embed="rId2"/>
            <a:stretch>
              <a:fillRect/>
            </a:stretch>
          </a:blipFill>
        </p:spPr>
        <p:txBody>
          <a:bodyPr/>
          <a:lstStyle/>
          <a:p>
            <a:endParaRPr lang="en-IE"/>
          </a:p>
        </p:txBody>
      </p:sp>
      <p:sp>
        <p:nvSpPr>
          <p:cNvPr id="8" name="Freeform 8"/>
          <p:cNvSpPr/>
          <p:nvPr/>
        </p:nvSpPr>
        <p:spPr>
          <a:xfrm>
            <a:off x="685288" y="8961260"/>
            <a:ext cx="3742515" cy="1010479"/>
          </a:xfrm>
          <a:custGeom>
            <a:avLst/>
            <a:gdLst/>
            <a:ahLst/>
            <a:cxnLst/>
            <a:rect l="l" t="t" r="r" b="b"/>
            <a:pathLst>
              <a:path w="3742515" h="1010479">
                <a:moveTo>
                  <a:pt x="0" y="0"/>
                </a:moveTo>
                <a:lnTo>
                  <a:pt x="3742515" y="0"/>
                </a:lnTo>
                <a:lnTo>
                  <a:pt x="3742515" y="1010479"/>
                </a:lnTo>
                <a:lnTo>
                  <a:pt x="0" y="1010479"/>
                </a:lnTo>
                <a:lnTo>
                  <a:pt x="0" y="0"/>
                </a:lnTo>
                <a:close/>
              </a:path>
            </a:pathLst>
          </a:custGeom>
          <a:blipFill>
            <a:blip r:embed="rId3"/>
            <a:stretch>
              <a:fillRect/>
            </a:stretch>
          </a:blipFill>
        </p:spPr>
        <p:txBody>
          <a:bodyPr/>
          <a:lstStyle/>
          <a:p>
            <a:endParaRPr lang="en-IE"/>
          </a:p>
        </p:txBody>
      </p:sp>
      <p:sp>
        <p:nvSpPr>
          <p:cNvPr id="9" name="TextBox 9"/>
          <p:cNvSpPr txBox="1"/>
          <p:nvPr/>
        </p:nvSpPr>
        <p:spPr>
          <a:xfrm>
            <a:off x="1028700" y="1501381"/>
            <a:ext cx="11295250" cy="1071880"/>
          </a:xfrm>
          <a:prstGeom prst="rect">
            <a:avLst/>
          </a:prstGeom>
        </p:spPr>
        <p:txBody>
          <a:bodyPr lIns="0" tIns="0" rIns="0" bIns="0" rtlCol="0" anchor="t">
            <a:spAutoFit/>
          </a:bodyPr>
          <a:lstStyle/>
          <a:p>
            <a:pPr>
              <a:lnSpc>
                <a:spcPts val="4234"/>
              </a:lnSpc>
            </a:pPr>
            <a:r>
              <a:rPr lang="en-US" sz="3499" dirty="0" err="1">
                <a:solidFill>
                  <a:srgbClr val="053249"/>
                </a:solidFill>
                <a:latin typeface="Arial" panose="020B0604020202020204" pitchFamily="34" charset="0"/>
                <a:cs typeface="Arial" panose="020B0604020202020204" pitchFamily="34" charset="0"/>
              </a:rPr>
              <a:t>CollaboratiVET</a:t>
            </a:r>
            <a:r>
              <a:rPr lang="en-US" sz="3499" dirty="0">
                <a:solidFill>
                  <a:srgbClr val="053249"/>
                </a:solidFill>
                <a:latin typeface="Arial" panose="020B0604020202020204" pitchFamily="34" charset="0"/>
                <a:cs typeface="Arial" panose="020B0604020202020204" pitchFamily="34" charset="0"/>
              </a:rPr>
              <a:t> </a:t>
            </a:r>
            <a:r>
              <a:rPr lang="en-US" sz="3499" dirty="0" err="1">
                <a:solidFill>
                  <a:srgbClr val="053249"/>
                </a:solidFill>
                <a:latin typeface="Arial" panose="020B0604020202020204" pitchFamily="34" charset="0"/>
                <a:cs typeface="Arial" panose="020B0604020202020204" pitchFamily="34" charset="0"/>
              </a:rPr>
              <a:t>Πρόγρ</a:t>
            </a:r>
            <a:r>
              <a:rPr lang="en-US" sz="3499" dirty="0">
                <a:solidFill>
                  <a:srgbClr val="053249"/>
                </a:solidFill>
                <a:latin typeface="Arial" panose="020B0604020202020204" pitchFamily="34" charset="0"/>
                <a:cs typeface="Arial" panose="020B0604020202020204" pitchFamily="34" charset="0"/>
              </a:rPr>
              <a:t>αμμα σπουδών για καθηγητές/εκπαιδευτές/εκπαιδευτικούς ΕΕΚ </a:t>
            </a:r>
          </a:p>
        </p:txBody>
      </p:sp>
      <p:grpSp>
        <p:nvGrpSpPr>
          <p:cNvPr id="10" name="Group 10"/>
          <p:cNvGrpSpPr/>
          <p:nvPr/>
        </p:nvGrpSpPr>
        <p:grpSpPr>
          <a:xfrm>
            <a:off x="11148434" y="560351"/>
            <a:ext cx="6110866" cy="9166299"/>
            <a:chOff x="0" y="0"/>
            <a:chExt cx="6350000" cy="9525000"/>
          </a:xfrm>
        </p:grpSpPr>
        <p:sp>
          <p:nvSpPr>
            <p:cNvPr id="11" name="Freeform 11"/>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4"/>
              <a:stretch>
                <a:fillRect l="-62464" r="-62464"/>
              </a:stretch>
            </a:blipFill>
          </p:spPr>
          <p:txBody>
            <a:bodyPr/>
            <a:lstStyle/>
            <a:p>
              <a:endParaRPr lang="en-IE"/>
            </a:p>
          </p:txBody>
        </p:sp>
      </p:grpSp>
      <p:sp>
        <p:nvSpPr>
          <p:cNvPr id="12" name="TextBox 12"/>
          <p:cNvSpPr txBox="1"/>
          <p:nvPr/>
        </p:nvSpPr>
        <p:spPr>
          <a:xfrm>
            <a:off x="4337266" y="8786596"/>
            <a:ext cx="6720632" cy="1263103"/>
          </a:xfrm>
          <a:prstGeom prst="rect">
            <a:avLst/>
          </a:prstGeom>
        </p:spPr>
        <p:txBody>
          <a:bodyPr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2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050" b="0" i="0" u="none" strike="noStrike" cap="none" dirty="0">
              <a:solidFill>
                <a:srgbClr val="121212"/>
              </a:solidFill>
              <a:latin typeface="Arial"/>
              <a:ea typeface="Arial"/>
              <a:cs typeface="Arial"/>
              <a:sym typeface="Arial"/>
            </a:endParaRPr>
          </a:p>
        </p:txBody>
      </p:sp>
      <p:pic>
        <p:nvPicPr>
          <p:cNvPr id="13" name="Picture 12">
            <a:extLst>
              <a:ext uri="{FF2B5EF4-FFF2-40B4-BE49-F238E27FC236}">
                <a16:creationId xmlns:a16="http://schemas.microsoft.com/office/drawing/2014/main" id="{0941FABB-EAE4-D07C-1442-2AFFB00DBC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49836" y="9726650"/>
            <a:ext cx="938164" cy="3411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95600-BF56-A943-B2ED-6317B5F0867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D656C650-7C78-8614-D652-18D4094199FD}"/>
              </a:ext>
            </a:extLst>
          </p:cNvPr>
          <p:cNvSpPr txBox="1"/>
          <p:nvPr/>
        </p:nvSpPr>
        <p:spPr>
          <a:xfrm>
            <a:off x="249913" y="575703"/>
            <a:ext cx="14633317" cy="1661993"/>
          </a:xfrm>
          <a:prstGeom prst="rect">
            <a:avLst/>
          </a:prstGeom>
        </p:spPr>
        <p:txBody>
          <a:bodyPr wrap="square" lIns="0" tIns="0" rIns="0" bIns="0" rtlCol="0" anchor="t">
            <a:spAutoFit/>
          </a:bodyPr>
          <a:lstStyle/>
          <a:p>
            <a:r>
              <a:rPr lang="en-GB" sz="5400" spc="-87" dirty="0">
                <a:solidFill>
                  <a:srgbClr val="033C5B"/>
                </a:solidFill>
                <a:latin typeface="Arial" panose="020B0604020202020204" pitchFamily="34" charset="0"/>
                <a:cs typeface="Arial" panose="020B0604020202020204" pitchFamily="34" charset="0"/>
              </a:rPr>
              <a:t>Εργαλεία για συνεργασία: Αξιοποίηση της τεχνολογίας</a:t>
            </a:r>
          </a:p>
        </p:txBody>
      </p:sp>
      <p:sp>
        <p:nvSpPr>
          <p:cNvPr id="3" name="AutoShape 3">
            <a:extLst>
              <a:ext uri="{FF2B5EF4-FFF2-40B4-BE49-F238E27FC236}">
                <a16:creationId xmlns:a16="http://schemas.microsoft.com/office/drawing/2014/main" id="{6A4CE8FB-00B0-FA2F-C382-9FF3CE50BA43}"/>
              </a:ext>
            </a:extLst>
          </p:cNvPr>
          <p:cNvSpPr/>
          <p:nvPr/>
        </p:nvSpPr>
        <p:spPr>
          <a:xfrm>
            <a:off x="17044742" y="-150232"/>
            <a:ext cx="1246758" cy="8954299"/>
          </a:xfrm>
          <a:prstGeom prst="rect">
            <a:avLst/>
          </a:prstGeom>
          <a:solidFill>
            <a:srgbClr val="FB8709"/>
          </a:solidFill>
        </p:spPr>
        <p:txBody>
          <a:bodyPr/>
          <a:lstStyle/>
          <a:p>
            <a:endParaRPr lang="en-IE"/>
          </a:p>
        </p:txBody>
      </p:sp>
      <p:sp>
        <p:nvSpPr>
          <p:cNvPr id="4" name="AutoShape 4">
            <a:extLst>
              <a:ext uri="{FF2B5EF4-FFF2-40B4-BE49-F238E27FC236}">
                <a16:creationId xmlns:a16="http://schemas.microsoft.com/office/drawing/2014/main" id="{5100B1D9-9703-DD55-85BE-D283187C51F5}"/>
              </a:ext>
            </a:extLst>
          </p:cNvPr>
          <p:cNvSpPr/>
          <p:nvPr/>
        </p:nvSpPr>
        <p:spPr>
          <a:xfrm rot="-5400000">
            <a:off x="8522371" y="-9206301"/>
            <a:ext cx="1246758" cy="18291501"/>
          </a:xfrm>
          <a:prstGeom prst="rect">
            <a:avLst/>
          </a:prstGeom>
          <a:solidFill>
            <a:srgbClr val="FB8709"/>
          </a:solidFill>
        </p:spPr>
        <p:txBody>
          <a:bodyPr/>
          <a:lstStyle/>
          <a:p>
            <a:endParaRPr lang="en-IE"/>
          </a:p>
        </p:txBody>
      </p:sp>
      <p:grpSp>
        <p:nvGrpSpPr>
          <p:cNvPr id="5" name="Group 5">
            <a:extLst>
              <a:ext uri="{FF2B5EF4-FFF2-40B4-BE49-F238E27FC236}">
                <a16:creationId xmlns:a16="http://schemas.microsoft.com/office/drawing/2014/main" id="{E86768AE-5F4D-6EFB-A11D-B23798A4D6C9}"/>
              </a:ext>
            </a:extLst>
          </p:cNvPr>
          <p:cNvGrpSpPr/>
          <p:nvPr/>
        </p:nvGrpSpPr>
        <p:grpSpPr>
          <a:xfrm rot="-10800000">
            <a:off x="13961765" y="-1849"/>
            <a:ext cx="4329736" cy="4322808"/>
            <a:chOff x="0" y="0"/>
            <a:chExt cx="6350000" cy="6339840"/>
          </a:xfrm>
        </p:grpSpPr>
        <p:sp>
          <p:nvSpPr>
            <p:cNvPr id="6" name="Freeform 6">
              <a:extLst>
                <a:ext uri="{FF2B5EF4-FFF2-40B4-BE49-F238E27FC236}">
                  <a16:creationId xmlns:a16="http://schemas.microsoft.com/office/drawing/2014/main" id="{2820506E-4E53-8E8D-F800-1B3BA0B8CB99}"/>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Freeform 7">
            <a:extLst>
              <a:ext uri="{FF2B5EF4-FFF2-40B4-BE49-F238E27FC236}">
                <a16:creationId xmlns:a16="http://schemas.microsoft.com/office/drawing/2014/main" id="{E876F22E-767C-FA63-0696-7F6BF78180F7}"/>
              </a:ext>
            </a:extLst>
          </p:cNvPr>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12" name="AutoShape 12">
            <a:extLst>
              <a:ext uri="{FF2B5EF4-FFF2-40B4-BE49-F238E27FC236}">
                <a16:creationId xmlns:a16="http://schemas.microsoft.com/office/drawing/2014/main" id="{A12CA0B0-9247-DEA5-5C31-826B2056C62C}"/>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6" name="TextBox 8">
            <a:extLst>
              <a:ext uri="{FF2B5EF4-FFF2-40B4-BE49-F238E27FC236}">
                <a16:creationId xmlns:a16="http://schemas.microsoft.com/office/drawing/2014/main" id="{8A7DF77C-9F76-DE6F-F1CA-4F57E1C0F86A}"/>
              </a:ext>
            </a:extLst>
          </p:cNvPr>
          <p:cNvSpPr txBox="1"/>
          <p:nvPr/>
        </p:nvSpPr>
        <p:spPr>
          <a:xfrm>
            <a:off x="1012909" y="2736103"/>
            <a:ext cx="15065914" cy="1384995"/>
          </a:xfrm>
          <a:prstGeom prst="rect">
            <a:avLst/>
          </a:prstGeom>
        </p:spPr>
        <p:txBody>
          <a:bodyPr wrap="square" lIns="0" tIns="0" rIns="0" bIns="0" rtlCol="0" anchor="t">
            <a:spAutoFit/>
          </a:bodyPr>
          <a:lstStyle/>
          <a:p>
            <a:pPr marL="342900" indent="-342900" algn="just">
              <a:spcBef>
                <a:spcPts val="600"/>
              </a:spcBef>
              <a:spcAft>
                <a:spcPts val="600"/>
              </a:spcAft>
              <a:buFont typeface="Arial" panose="020B0604020202020204" pitchFamily="34" charset="0"/>
              <a:buChar char="•"/>
            </a:pPr>
            <a:r>
              <a:rPr lang="en-GB" sz="2000" b="1" dirty="0">
                <a:solidFill>
                  <a:srgbClr val="121212"/>
                </a:solidFill>
                <a:latin typeface="HK Grotesk Light"/>
              </a:rPr>
              <a:t>Slack: </a:t>
            </a:r>
            <a:r>
              <a:rPr lang="en-GB" sz="2000" dirty="0">
                <a:solidFill>
                  <a:srgbClr val="121212"/>
                </a:solidFill>
                <a:latin typeface="HK Grotesk Light"/>
              </a:rPr>
              <a:t>Προσφέρει χαρακτηριστικά όπως κανάλια για διαφορετικά θέματα, άμεση ανταλλαγή μηνυμάτων και ενσωμάτωση με πολυάριθμες εφαρμογές εργασίας και bots.</a:t>
            </a:r>
          </a:p>
          <a:p>
            <a:pPr marL="342900" indent="-342900" algn="just">
              <a:spcBef>
                <a:spcPts val="600"/>
              </a:spcBef>
              <a:spcAft>
                <a:spcPts val="600"/>
              </a:spcAft>
              <a:buFont typeface="Arial" panose="020B0604020202020204" pitchFamily="34" charset="0"/>
              <a:buChar char="•"/>
            </a:pPr>
            <a:r>
              <a:rPr lang="en-GB" sz="2000" b="1" dirty="0">
                <a:solidFill>
                  <a:srgbClr val="121212"/>
                </a:solidFill>
                <a:latin typeface="HK Grotesk Light"/>
              </a:rPr>
              <a:t>Trello: </a:t>
            </a:r>
            <a:r>
              <a:rPr lang="en-GB" sz="2000" dirty="0">
                <a:solidFill>
                  <a:srgbClr val="121212"/>
                </a:solidFill>
                <a:latin typeface="HK Grotesk Light"/>
              </a:rPr>
              <a:t>για την οργάνωση εργασιών και την παρακολούθηση της προόδου, προωθώντας τη διαφάνεια και τη λογοδοσία σε συνεργατικά έργα.</a:t>
            </a:r>
            <a:endParaRPr lang="en-US" sz="2000" dirty="0">
              <a:solidFill>
                <a:srgbClr val="121212"/>
              </a:solidFill>
              <a:latin typeface="HK Grotesk Light"/>
            </a:endParaRPr>
          </a:p>
        </p:txBody>
      </p:sp>
      <p:sp>
        <p:nvSpPr>
          <p:cNvPr id="17" name="TextBox 11">
            <a:extLst>
              <a:ext uri="{FF2B5EF4-FFF2-40B4-BE49-F238E27FC236}">
                <a16:creationId xmlns:a16="http://schemas.microsoft.com/office/drawing/2014/main" id="{40E9625C-A765-FC2F-A525-C5488F448309}"/>
              </a:ext>
            </a:extLst>
          </p:cNvPr>
          <p:cNvSpPr txBox="1"/>
          <p:nvPr/>
        </p:nvSpPr>
        <p:spPr>
          <a:xfrm>
            <a:off x="325540" y="2226450"/>
            <a:ext cx="9209398" cy="430887"/>
          </a:xfrm>
          <a:prstGeom prst="rect">
            <a:avLst/>
          </a:prstGeom>
        </p:spPr>
        <p:txBody>
          <a:bodyPr wrap="square" lIns="0" tIns="0" rIns="0" bIns="0" rtlCol="0" anchor="t">
            <a:spAutoFit/>
          </a:bodyPr>
          <a:lstStyle/>
          <a:p>
            <a:pPr>
              <a:spcBef>
                <a:spcPct val="0"/>
              </a:spcBef>
            </a:pPr>
            <a:r>
              <a:rPr lang="en-GB" sz="2800" b="1" dirty="0">
                <a:solidFill>
                  <a:srgbClr val="121212"/>
                </a:solidFill>
                <a:latin typeface="HK Grotesk Light"/>
              </a:rPr>
              <a:t>Πλατφόρμες συνεργασίας και διαχείριση έργων:</a:t>
            </a:r>
            <a:endParaRPr lang="en-US" sz="2800" b="1" dirty="0">
              <a:solidFill>
                <a:srgbClr val="121212"/>
              </a:solidFill>
              <a:latin typeface="HK Grotesk Light"/>
            </a:endParaRPr>
          </a:p>
        </p:txBody>
      </p:sp>
      <p:sp>
        <p:nvSpPr>
          <p:cNvPr id="23" name="TextBox 22">
            <a:extLst>
              <a:ext uri="{FF2B5EF4-FFF2-40B4-BE49-F238E27FC236}">
                <a16:creationId xmlns:a16="http://schemas.microsoft.com/office/drawing/2014/main" id="{744E13F4-E132-9CFC-1F0A-6BA4233390D1}"/>
              </a:ext>
            </a:extLst>
          </p:cNvPr>
          <p:cNvSpPr txBox="1"/>
          <p:nvPr/>
        </p:nvSpPr>
        <p:spPr>
          <a:xfrm>
            <a:off x="1285537" y="6558621"/>
            <a:ext cx="14793286" cy="2246769"/>
          </a:xfrm>
          <a:prstGeom prst="rect">
            <a:avLst/>
          </a:prstGeom>
          <a:noFill/>
          <a:ln>
            <a:solidFill>
              <a:schemeClr val="accent6">
                <a:lumMod val="75000"/>
              </a:schemeClr>
            </a:solidFill>
          </a:ln>
        </p:spPr>
        <p:txBody>
          <a:bodyPr wrap="square">
            <a:spAutoFit/>
          </a:bodyPr>
          <a:lstStyle/>
          <a:p>
            <a:pPr algn="ctr">
              <a:spcBef>
                <a:spcPts val="600"/>
              </a:spcBef>
              <a:spcAft>
                <a:spcPts val="600"/>
              </a:spcAft>
            </a:pPr>
            <a:r>
              <a:rPr lang="en-GB" sz="2000" b="1" dirty="0">
                <a:solidFill>
                  <a:srgbClr val="121212"/>
                </a:solidFill>
                <a:latin typeface="HK Grotesk Light"/>
              </a:rPr>
              <a:t>Αξιοποιώντας αυτά τα εργαλεία, οι εκπαιδευτικοί μπορούν να προωθήσουν ένα πνεύμα συνεργασίας, διασφαλίζοντας ότι η δημιουργία περιεχομένου είναι ένα κοινό ταξίδι που επωφελείται από τη συλλογική σοφία, τη δημιουργικότητα και τη διορατικότητα ολόκληρης της ομάδας. Με την ενσωμάτωση αυτών των τεχνολογιών στις συνεργατικές μας διαδικασίες, όχι μόνο ενισχύουμε την αποτελεσματικότητά μας, αλλά και εμπλουτίζουμε την ποιότητα και τον αντίκτυπο του εκπαιδευτικού μας περιεχομένου, καθιστώντας τις μαθησιακές εμπειρίες πιο ελκυστικές και αποτελεσματικές για τους μαθητές σε περιβάλλοντα ανεστραμμένης τάξης.</a:t>
            </a:r>
          </a:p>
        </p:txBody>
      </p:sp>
      <p:sp>
        <p:nvSpPr>
          <p:cNvPr id="18" name="TextBox 8">
            <a:extLst>
              <a:ext uri="{FF2B5EF4-FFF2-40B4-BE49-F238E27FC236}">
                <a16:creationId xmlns:a16="http://schemas.microsoft.com/office/drawing/2014/main" id="{9DD470AB-E3A7-49E7-F7E9-673A556A9E19}"/>
              </a:ext>
            </a:extLst>
          </p:cNvPr>
          <p:cNvSpPr txBox="1"/>
          <p:nvPr/>
        </p:nvSpPr>
        <p:spPr>
          <a:xfrm>
            <a:off x="1209067" y="4993384"/>
            <a:ext cx="15065915" cy="1384995"/>
          </a:xfrm>
          <a:prstGeom prst="rect">
            <a:avLst/>
          </a:prstGeom>
        </p:spPr>
        <p:txBody>
          <a:bodyPr wrap="square" lIns="0" tIns="0" rIns="0" bIns="0" rtlCol="0" anchor="t">
            <a:spAutoFit/>
          </a:bodyPr>
          <a:lstStyle/>
          <a:p>
            <a:pPr marL="342900" indent="-342900" algn="just">
              <a:spcBef>
                <a:spcPts val="600"/>
              </a:spcBef>
              <a:spcAft>
                <a:spcPts val="600"/>
              </a:spcAft>
              <a:buFont typeface="Arial" panose="020B0604020202020204" pitchFamily="34" charset="0"/>
              <a:buChar char="•"/>
            </a:pPr>
            <a:r>
              <a:rPr lang="en-GB" sz="2000" b="1" dirty="0">
                <a:solidFill>
                  <a:srgbClr val="121212"/>
                </a:solidFill>
                <a:latin typeface="HK Grotesk Light"/>
              </a:rPr>
              <a:t>Miro: </a:t>
            </a:r>
            <a:r>
              <a:rPr lang="en-GB" sz="2000" dirty="0">
                <a:solidFill>
                  <a:srgbClr val="121212"/>
                </a:solidFill>
                <a:latin typeface="HK Grotesk Light"/>
              </a:rPr>
              <a:t>ιδανικό για καταιγισμό ιδεών, χαρτογράφηση ιδεών και σχεδιασμό έργων.</a:t>
            </a:r>
          </a:p>
          <a:p>
            <a:pPr marL="342900" indent="-342900" algn="just">
              <a:spcBef>
                <a:spcPts val="600"/>
              </a:spcBef>
              <a:spcAft>
                <a:spcPts val="600"/>
              </a:spcAft>
              <a:buFont typeface="Arial" panose="020B0604020202020204" pitchFamily="34" charset="0"/>
              <a:buChar char="•"/>
            </a:pPr>
            <a:r>
              <a:rPr lang="en-GB" sz="2000" b="1" dirty="0" err="1">
                <a:solidFill>
                  <a:srgbClr val="121212"/>
                </a:solidFill>
                <a:latin typeface="HK Grotesk Light"/>
              </a:rPr>
              <a:t>Jamboard</a:t>
            </a:r>
            <a:r>
              <a:rPr lang="en-GB" sz="2000" b="1" dirty="0">
                <a:solidFill>
                  <a:srgbClr val="121212"/>
                </a:solidFill>
                <a:latin typeface="HK Grotesk Light"/>
              </a:rPr>
              <a:t>: </a:t>
            </a:r>
            <a:r>
              <a:rPr lang="en-GB" sz="2000" dirty="0">
                <a:solidFill>
                  <a:srgbClr val="121212"/>
                </a:solidFill>
                <a:latin typeface="HK Grotesk Light"/>
              </a:rPr>
              <a:t>Το Jamboard: Η προσφορά διαδραστικού πίνακα της Google, η οποία παρέχει έναν συνεργατικό χώρο για την οπτικοποίηση ιδεών από τις ομάδες, καθιστώντας το ιδανικό για δημιουργικές συνεδρίες και συνεδρίες σχεδιασμού.</a:t>
            </a:r>
          </a:p>
        </p:txBody>
      </p:sp>
      <p:sp>
        <p:nvSpPr>
          <p:cNvPr id="19" name="TextBox 11">
            <a:extLst>
              <a:ext uri="{FF2B5EF4-FFF2-40B4-BE49-F238E27FC236}">
                <a16:creationId xmlns:a16="http://schemas.microsoft.com/office/drawing/2014/main" id="{B1EA7A52-DAC8-80B4-4B40-E507119ECBA0}"/>
              </a:ext>
            </a:extLst>
          </p:cNvPr>
          <p:cNvSpPr txBox="1"/>
          <p:nvPr/>
        </p:nvSpPr>
        <p:spPr>
          <a:xfrm>
            <a:off x="620402" y="4356708"/>
            <a:ext cx="7263874" cy="430887"/>
          </a:xfrm>
          <a:prstGeom prst="rect">
            <a:avLst/>
          </a:prstGeom>
        </p:spPr>
        <p:txBody>
          <a:bodyPr wrap="square" lIns="0" tIns="0" rIns="0" bIns="0" rtlCol="0" anchor="t">
            <a:spAutoFit/>
          </a:bodyPr>
          <a:lstStyle/>
          <a:p>
            <a:pPr>
              <a:spcBef>
                <a:spcPct val="0"/>
              </a:spcBef>
            </a:pPr>
            <a:r>
              <a:rPr lang="en-GB" sz="2800" b="1" dirty="0">
                <a:solidFill>
                  <a:srgbClr val="121212"/>
                </a:solidFill>
                <a:latin typeface="HK Grotesk Light"/>
              </a:rPr>
              <a:t>Διαδραστικοί πίνακες:</a:t>
            </a:r>
            <a:endParaRPr lang="en-US" sz="2800" b="1" dirty="0">
              <a:solidFill>
                <a:srgbClr val="121212"/>
              </a:solidFill>
              <a:latin typeface="HK Grotesk Light"/>
            </a:endParaRPr>
          </a:p>
        </p:txBody>
      </p:sp>
      <p:sp>
        <p:nvSpPr>
          <p:cNvPr id="22" name="Google Shape;117;p3">
            <a:extLst>
              <a:ext uri="{FF2B5EF4-FFF2-40B4-BE49-F238E27FC236}">
                <a16:creationId xmlns:a16="http://schemas.microsoft.com/office/drawing/2014/main" id="{5FFB63F4-57DB-66E7-FDDB-AA9B2A953E1F}"/>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 name="Google Shape;118;p3">
            <a:extLst>
              <a:ext uri="{FF2B5EF4-FFF2-40B4-BE49-F238E27FC236}">
                <a16:creationId xmlns:a16="http://schemas.microsoft.com/office/drawing/2014/main" id="{13EA7170-6B81-A09A-0536-9C7C49D50073}"/>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6" name="Picture 25">
            <a:extLst>
              <a:ext uri="{FF2B5EF4-FFF2-40B4-BE49-F238E27FC236}">
                <a16:creationId xmlns:a16="http://schemas.microsoft.com/office/drawing/2014/main" id="{A488A319-DE73-E40A-3575-1DBAD537D9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10" name="Picture 9">
            <a:extLst>
              <a:ext uri="{FF2B5EF4-FFF2-40B4-BE49-F238E27FC236}">
                <a16:creationId xmlns:a16="http://schemas.microsoft.com/office/drawing/2014/main" id="{B003B43B-8147-DE7F-00C7-60FC8A043E4C}"/>
              </a:ext>
            </a:extLst>
          </p:cNvPr>
          <p:cNvPicPr>
            <a:picLocks noChangeAspect="1"/>
          </p:cNvPicPr>
          <p:nvPr/>
        </p:nvPicPr>
        <p:blipFill>
          <a:blip r:embed="rId7"/>
          <a:stretch>
            <a:fillRect/>
          </a:stretch>
        </p:blipFill>
        <p:spPr>
          <a:xfrm>
            <a:off x="111551" y="2807629"/>
            <a:ext cx="740680" cy="330493"/>
          </a:xfrm>
          <a:prstGeom prst="rect">
            <a:avLst/>
          </a:prstGeom>
        </p:spPr>
      </p:pic>
      <p:pic>
        <p:nvPicPr>
          <p:cNvPr id="27" name="Picture 26">
            <a:extLst>
              <a:ext uri="{FF2B5EF4-FFF2-40B4-BE49-F238E27FC236}">
                <a16:creationId xmlns:a16="http://schemas.microsoft.com/office/drawing/2014/main" id="{26A3FC62-C7BE-567F-9FC0-EAEF090BEBD2}"/>
              </a:ext>
            </a:extLst>
          </p:cNvPr>
          <p:cNvPicPr>
            <a:picLocks noChangeAspect="1"/>
          </p:cNvPicPr>
          <p:nvPr/>
        </p:nvPicPr>
        <p:blipFill>
          <a:blip r:embed="rId8"/>
          <a:stretch>
            <a:fillRect/>
          </a:stretch>
        </p:blipFill>
        <p:spPr>
          <a:xfrm>
            <a:off x="-49128" y="3654151"/>
            <a:ext cx="1063896" cy="288985"/>
          </a:xfrm>
          <a:prstGeom prst="rect">
            <a:avLst/>
          </a:prstGeom>
        </p:spPr>
      </p:pic>
      <p:pic>
        <p:nvPicPr>
          <p:cNvPr id="29" name="Picture 28">
            <a:extLst>
              <a:ext uri="{FF2B5EF4-FFF2-40B4-BE49-F238E27FC236}">
                <a16:creationId xmlns:a16="http://schemas.microsoft.com/office/drawing/2014/main" id="{355EB7F5-3CA7-44EC-5B7D-C05F5D1ACEFF}"/>
              </a:ext>
            </a:extLst>
          </p:cNvPr>
          <p:cNvPicPr>
            <a:picLocks noChangeAspect="1"/>
          </p:cNvPicPr>
          <p:nvPr/>
        </p:nvPicPr>
        <p:blipFill>
          <a:blip r:embed="rId9"/>
          <a:stretch>
            <a:fillRect/>
          </a:stretch>
        </p:blipFill>
        <p:spPr>
          <a:xfrm>
            <a:off x="152400" y="4921175"/>
            <a:ext cx="1056667" cy="379087"/>
          </a:xfrm>
          <a:prstGeom prst="rect">
            <a:avLst/>
          </a:prstGeom>
        </p:spPr>
      </p:pic>
      <p:pic>
        <p:nvPicPr>
          <p:cNvPr id="31" name="Picture 30">
            <a:extLst>
              <a:ext uri="{FF2B5EF4-FFF2-40B4-BE49-F238E27FC236}">
                <a16:creationId xmlns:a16="http://schemas.microsoft.com/office/drawing/2014/main" id="{CD653DBD-51ED-DA5C-C228-5506E197ACDD}"/>
              </a:ext>
            </a:extLst>
          </p:cNvPr>
          <p:cNvPicPr>
            <a:picLocks noChangeAspect="1"/>
          </p:cNvPicPr>
          <p:nvPr/>
        </p:nvPicPr>
        <p:blipFill>
          <a:blip r:embed="rId10"/>
          <a:stretch>
            <a:fillRect/>
          </a:stretch>
        </p:blipFill>
        <p:spPr>
          <a:xfrm>
            <a:off x="325540" y="5510200"/>
            <a:ext cx="806375" cy="836041"/>
          </a:xfrm>
          <a:prstGeom prst="rect">
            <a:avLst/>
          </a:prstGeom>
        </p:spPr>
      </p:pic>
      <p:sp>
        <p:nvSpPr>
          <p:cNvPr id="8" name="Google Shape;119;p3">
            <a:extLst>
              <a:ext uri="{FF2B5EF4-FFF2-40B4-BE49-F238E27FC236}">
                <a16:creationId xmlns:a16="http://schemas.microsoft.com/office/drawing/2014/main" id="{9C3228B5-5FA3-1CE5-F626-4C86770F848D}"/>
              </a:ext>
            </a:extLst>
          </p:cNvPr>
          <p:cNvSpPr txBox="1"/>
          <p:nvPr/>
        </p:nvSpPr>
        <p:spPr>
          <a:xfrm>
            <a:off x="5171974" y="8948864"/>
            <a:ext cx="10800874"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2212243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B1EC2F04-9CC1-BAD9-909B-4B88F34A3FB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5405556-9668-986C-7717-C90079CDA885}"/>
              </a:ext>
            </a:extLst>
          </p:cNvPr>
          <p:cNvSpPr txBox="1"/>
          <p:nvPr/>
        </p:nvSpPr>
        <p:spPr>
          <a:xfrm>
            <a:off x="508526" y="570195"/>
            <a:ext cx="14274274" cy="1969770"/>
          </a:xfrm>
          <a:prstGeom prst="rect">
            <a:avLst/>
          </a:prstGeom>
        </p:spPr>
        <p:txBody>
          <a:bodyPr wrap="square" lIns="0" tIns="0" rIns="0" bIns="0" rtlCol="0" anchor="t">
            <a:spAutoFit/>
          </a:bodyPr>
          <a:lstStyle/>
          <a:p>
            <a:r>
              <a:rPr lang="en-GB" sz="3600" spc="-87" dirty="0">
                <a:solidFill>
                  <a:srgbClr val="033C5B"/>
                </a:solidFill>
                <a:latin typeface="Arial" panose="020B0604020202020204" pitchFamily="34" charset="0"/>
                <a:cs typeface="Arial" panose="020B0604020202020204" pitchFamily="34" charset="0"/>
              </a:rPr>
              <a:t>Σχεδιασμός περιεχομένου για δέσμευση και εκπαίδευση: Στρατηγικές για τη σαγήνη και τη διαφώτιση των μαθητών </a:t>
            </a:r>
          </a:p>
          <a:p>
            <a:r>
              <a:rPr lang="en-GB" sz="2800" u="sng" spc="-87" dirty="0">
                <a:solidFill>
                  <a:srgbClr val="033C5B"/>
                </a:solidFill>
                <a:latin typeface="Arial" panose="020B0604020202020204" pitchFamily="34" charset="0"/>
                <a:cs typeface="Arial" panose="020B0604020202020204" pitchFamily="34" charset="0"/>
              </a:rPr>
              <a:t>Η δημιουργία περιεχομένου για ένα περιβάλλον ανεστραμμένης τάξης προκαλεί τους εκπαιδευτικούς να συνδυάσουν τη δέσμευση με τη βαθιά εκπαιδευτική αξία</a:t>
            </a:r>
            <a:endParaRPr lang="en-US" sz="2800" u="sng" spc="-87" dirty="0">
              <a:solidFill>
                <a:srgbClr val="033C5B"/>
              </a:solidFill>
              <a:latin typeface="Arial" panose="020B0604020202020204" pitchFamily="34" charset="0"/>
              <a:cs typeface="Arial" panose="020B0604020202020204" pitchFamily="34" charset="0"/>
            </a:endParaRPr>
          </a:p>
        </p:txBody>
      </p:sp>
      <p:sp>
        <p:nvSpPr>
          <p:cNvPr id="3" name="AutoShape 3">
            <a:extLst>
              <a:ext uri="{FF2B5EF4-FFF2-40B4-BE49-F238E27FC236}">
                <a16:creationId xmlns:a16="http://schemas.microsoft.com/office/drawing/2014/main" id="{EBB9367D-4B88-8375-D4F0-539725104A64}"/>
              </a:ext>
            </a:extLst>
          </p:cNvPr>
          <p:cNvSpPr/>
          <p:nvPr/>
        </p:nvSpPr>
        <p:spPr>
          <a:xfrm>
            <a:off x="17044742" y="-150232"/>
            <a:ext cx="1246758" cy="8954299"/>
          </a:xfrm>
          <a:prstGeom prst="rect">
            <a:avLst/>
          </a:prstGeom>
          <a:solidFill>
            <a:srgbClr val="FB8709"/>
          </a:solidFill>
        </p:spPr>
        <p:txBody>
          <a:bodyPr/>
          <a:lstStyle/>
          <a:p>
            <a:endParaRPr lang="en-IE"/>
          </a:p>
        </p:txBody>
      </p:sp>
      <p:sp>
        <p:nvSpPr>
          <p:cNvPr id="4" name="AutoShape 4">
            <a:extLst>
              <a:ext uri="{FF2B5EF4-FFF2-40B4-BE49-F238E27FC236}">
                <a16:creationId xmlns:a16="http://schemas.microsoft.com/office/drawing/2014/main" id="{D712686E-C688-B8AE-B0AD-2D307D3635D5}"/>
              </a:ext>
            </a:extLst>
          </p:cNvPr>
          <p:cNvSpPr/>
          <p:nvPr/>
        </p:nvSpPr>
        <p:spPr>
          <a:xfrm rot="-5400000">
            <a:off x="8522371" y="-9334449"/>
            <a:ext cx="1246758" cy="18291501"/>
          </a:xfrm>
          <a:prstGeom prst="rect">
            <a:avLst/>
          </a:prstGeom>
          <a:solidFill>
            <a:srgbClr val="FB8709"/>
          </a:solidFill>
        </p:spPr>
        <p:txBody>
          <a:bodyPr/>
          <a:lstStyle/>
          <a:p>
            <a:endParaRPr lang="en-IE"/>
          </a:p>
        </p:txBody>
      </p:sp>
      <p:grpSp>
        <p:nvGrpSpPr>
          <p:cNvPr id="5" name="Group 5">
            <a:extLst>
              <a:ext uri="{FF2B5EF4-FFF2-40B4-BE49-F238E27FC236}">
                <a16:creationId xmlns:a16="http://schemas.microsoft.com/office/drawing/2014/main" id="{A3590011-E923-F256-488C-6FF3D8B551F7}"/>
              </a:ext>
            </a:extLst>
          </p:cNvPr>
          <p:cNvGrpSpPr/>
          <p:nvPr/>
        </p:nvGrpSpPr>
        <p:grpSpPr>
          <a:xfrm rot="-10800000">
            <a:off x="13961765" y="-1849"/>
            <a:ext cx="4329736" cy="4322808"/>
            <a:chOff x="0" y="0"/>
            <a:chExt cx="6350000" cy="6339840"/>
          </a:xfrm>
        </p:grpSpPr>
        <p:sp>
          <p:nvSpPr>
            <p:cNvPr id="6" name="Freeform 6">
              <a:extLst>
                <a:ext uri="{FF2B5EF4-FFF2-40B4-BE49-F238E27FC236}">
                  <a16:creationId xmlns:a16="http://schemas.microsoft.com/office/drawing/2014/main" id="{17D25F01-125B-F746-5C69-B1A27AA9EC41}"/>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Freeform 7">
            <a:extLst>
              <a:ext uri="{FF2B5EF4-FFF2-40B4-BE49-F238E27FC236}">
                <a16:creationId xmlns:a16="http://schemas.microsoft.com/office/drawing/2014/main" id="{C9706D44-F29D-88ED-4298-4F49F6CD1BED}"/>
              </a:ext>
            </a:extLst>
          </p:cNvPr>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12" name="AutoShape 12">
            <a:extLst>
              <a:ext uri="{FF2B5EF4-FFF2-40B4-BE49-F238E27FC236}">
                <a16:creationId xmlns:a16="http://schemas.microsoft.com/office/drawing/2014/main" id="{5CEEDAAC-3942-7F28-7292-01080CD4AA3F}"/>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4" name="Google Shape;117;p3">
            <a:extLst>
              <a:ext uri="{FF2B5EF4-FFF2-40B4-BE49-F238E27FC236}">
                <a16:creationId xmlns:a16="http://schemas.microsoft.com/office/drawing/2014/main" id="{D84987B7-76C5-C194-A1B5-722BBE5D7ECA}"/>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8;p3">
            <a:extLst>
              <a:ext uri="{FF2B5EF4-FFF2-40B4-BE49-F238E27FC236}">
                <a16:creationId xmlns:a16="http://schemas.microsoft.com/office/drawing/2014/main" id="{A3816562-3041-4A3B-E963-28DEBA42EAB7}"/>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7" name="Picture 16">
            <a:extLst>
              <a:ext uri="{FF2B5EF4-FFF2-40B4-BE49-F238E27FC236}">
                <a16:creationId xmlns:a16="http://schemas.microsoft.com/office/drawing/2014/main" id="{5A93C518-4084-0DFD-C216-E07ABC1BD4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graphicFrame>
        <p:nvGraphicFramePr>
          <p:cNvPr id="19" name="TextBox 8">
            <a:extLst>
              <a:ext uri="{FF2B5EF4-FFF2-40B4-BE49-F238E27FC236}">
                <a16:creationId xmlns:a16="http://schemas.microsoft.com/office/drawing/2014/main" id="{76DB0D61-ABE0-2DA3-ADED-B3C95DFB53E5}"/>
              </a:ext>
            </a:extLst>
          </p:cNvPr>
          <p:cNvGraphicFramePr/>
          <p:nvPr>
            <p:extLst>
              <p:ext uri="{D42A27DB-BD31-4B8C-83A1-F6EECF244321}">
                <p14:modId xmlns:p14="http://schemas.microsoft.com/office/powerpoint/2010/main" val="2394526902"/>
              </p:ext>
            </p:extLst>
          </p:nvPr>
        </p:nvGraphicFramePr>
        <p:xfrm>
          <a:off x="381000" y="2020368"/>
          <a:ext cx="16161851" cy="67932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Google Shape;119;p3">
            <a:extLst>
              <a:ext uri="{FF2B5EF4-FFF2-40B4-BE49-F238E27FC236}">
                <a16:creationId xmlns:a16="http://schemas.microsoft.com/office/drawing/2014/main" id="{8DB41123-9570-5BF9-6FAB-1CD9D360B34A}"/>
              </a:ext>
            </a:extLst>
          </p:cNvPr>
          <p:cNvSpPr txBox="1"/>
          <p:nvPr/>
        </p:nvSpPr>
        <p:spPr>
          <a:xfrm>
            <a:off x="5171974" y="8948864"/>
            <a:ext cx="10800874"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3381542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47E5DBC3-CEA2-7A10-F901-FD91F142471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E96B8D0-377B-7E2F-8107-14C13582414C}"/>
              </a:ext>
            </a:extLst>
          </p:cNvPr>
          <p:cNvSpPr txBox="1"/>
          <p:nvPr/>
        </p:nvSpPr>
        <p:spPr>
          <a:xfrm>
            <a:off x="508526" y="570195"/>
            <a:ext cx="14274274" cy="1969770"/>
          </a:xfrm>
          <a:prstGeom prst="rect">
            <a:avLst/>
          </a:prstGeom>
        </p:spPr>
        <p:txBody>
          <a:bodyPr wrap="square" lIns="0" tIns="0" rIns="0" bIns="0" rtlCol="0" anchor="t">
            <a:spAutoFit/>
          </a:bodyPr>
          <a:lstStyle/>
          <a:p>
            <a:r>
              <a:rPr lang="en-GB" sz="3600" spc="-87" dirty="0">
                <a:solidFill>
                  <a:srgbClr val="033C5B"/>
                </a:solidFill>
                <a:latin typeface="Arial" panose="020B0604020202020204" pitchFamily="34" charset="0"/>
                <a:cs typeface="Arial" panose="020B0604020202020204" pitchFamily="34" charset="0"/>
              </a:rPr>
              <a:t>Σχεδιασμός περιεχομένου για δέσμευση και εκπαίδευση: Στρατηγικές για τη σαγήνη και τη διαφώτιση των μαθητών </a:t>
            </a:r>
          </a:p>
          <a:p>
            <a:r>
              <a:rPr lang="en-GB" sz="2800" u="sng" spc="-87" dirty="0">
                <a:solidFill>
                  <a:srgbClr val="033C5B"/>
                </a:solidFill>
                <a:latin typeface="Arial" panose="020B0604020202020204" pitchFamily="34" charset="0"/>
                <a:cs typeface="Arial" panose="020B0604020202020204" pitchFamily="34" charset="0"/>
              </a:rPr>
              <a:t>Η δημιουργία περιεχομένου για ένα περιβάλλον ανεστραμμένης τάξης προκαλεί τους εκπαιδευτικούς να συνδυάσουν τη δέσμευση με τη βαθιά εκπαιδευτική αξία</a:t>
            </a:r>
            <a:endParaRPr lang="en-US" sz="2800" u="sng" spc="-87" dirty="0">
              <a:solidFill>
                <a:srgbClr val="033C5B"/>
              </a:solidFill>
              <a:latin typeface="Arial" panose="020B0604020202020204" pitchFamily="34" charset="0"/>
              <a:cs typeface="Arial" panose="020B0604020202020204" pitchFamily="34" charset="0"/>
            </a:endParaRPr>
          </a:p>
        </p:txBody>
      </p:sp>
      <p:sp>
        <p:nvSpPr>
          <p:cNvPr id="3" name="AutoShape 3">
            <a:extLst>
              <a:ext uri="{FF2B5EF4-FFF2-40B4-BE49-F238E27FC236}">
                <a16:creationId xmlns:a16="http://schemas.microsoft.com/office/drawing/2014/main" id="{DB9EAE50-715D-C8EA-0D86-C0D5FD1269CD}"/>
              </a:ext>
            </a:extLst>
          </p:cNvPr>
          <p:cNvSpPr/>
          <p:nvPr/>
        </p:nvSpPr>
        <p:spPr>
          <a:xfrm>
            <a:off x="17044742" y="-150232"/>
            <a:ext cx="1246758" cy="8954299"/>
          </a:xfrm>
          <a:prstGeom prst="rect">
            <a:avLst/>
          </a:prstGeom>
          <a:solidFill>
            <a:srgbClr val="FB8709"/>
          </a:solidFill>
        </p:spPr>
        <p:txBody>
          <a:bodyPr/>
          <a:lstStyle/>
          <a:p>
            <a:endParaRPr lang="en-IE"/>
          </a:p>
        </p:txBody>
      </p:sp>
      <p:sp>
        <p:nvSpPr>
          <p:cNvPr id="4" name="AutoShape 4">
            <a:extLst>
              <a:ext uri="{FF2B5EF4-FFF2-40B4-BE49-F238E27FC236}">
                <a16:creationId xmlns:a16="http://schemas.microsoft.com/office/drawing/2014/main" id="{EFAF8558-C9B1-0BA0-8E3E-337A054EB799}"/>
              </a:ext>
            </a:extLst>
          </p:cNvPr>
          <p:cNvSpPr/>
          <p:nvPr/>
        </p:nvSpPr>
        <p:spPr>
          <a:xfrm rot="-5400000">
            <a:off x="8522371" y="-9334449"/>
            <a:ext cx="1246758" cy="18291501"/>
          </a:xfrm>
          <a:prstGeom prst="rect">
            <a:avLst/>
          </a:prstGeom>
          <a:solidFill>
            <a:srgbClr val="FB8709"/>
          </a:solidFill>
        </p:spPr>
        <p:txBody>
          <a:bodyPr/>
          <a:lstStyle/>
          <a:p>
            <a:endParaRPr lang="en-IE"/>
          </a:p>
        </p:txBody>
      </p:sp>
      <p:grpSp>
        <p:nvGrpSpPr>
          <p:cNvPr id="5" name="Group 5">
            <a:extLst>
              <a:ext uri="{FF2B5EF4-FFF2-40B4-BE49-F238E27FC236}">
                <a16:creationId xmlns:a16="http://schemas.microsoft.com/office/drawing/2014/main" id="{0049ECC3-FE2C-9328-9E55-04568B1D91DF}"/>
              </a:ext>
            </a:extLst>
          </p:cNvPr>
          <p:cNvGrpSpPr/>
          <p:nvPr/>
        </p:nvGrpSpPr>
        <p:grpSpPr>
          <a:xfrm rot="-10800000">
            <a:off x="13961765" y="-1849"/>
            <a:ext cx="4329736" cy="4322808"/>
            <a:chOff x="0" y="0"/>
            <a:chExt cx="6350000" cy="6339840"/>
          </a:xfrm>
        </p:grpSpPr>
        <p:sp>
          <p:nvSpPr>
            <p:cNvPr id="6" name="Freeform 6">
              <a:extLst>
                <a:ext uri="{FF2B5EF4-FFF2-40B4-BE49-F238E27FC236}">
                  <a16:creationId xmlns:a16="http://schemas.microsoft.com/office/drawing/2014/main" id="{EB203FA4-4585-137A-DEA1-ACBC466CDDDB}"/>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Freeform 7">
            <a:extLst>
              <a:ext uri="{FF2B5EF4-FFF2-40B4-BE49-F238E27FC236}">
                <a16:creationId xmlns:a16="http://schemas.microsoft.com/office/drawing/2014/main" id="{3C3EFB85-3DD4-3B22-2CD4-4FD26874C626}"/>
              </a:ext>
            </a:extLst>
          </p:cNvPr>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12" name="AutoShape 12">
            <a:extLst>
              <a:ext uri="{FF2B5EF4-FFF2-40B4-BE49-F238E27FC236}">
                <a16:creationId xmlns:a16="http://schemas.microsoft.com/office/drawing/2014/main" id="{14B2686F-5F07-D751-2A47-89188ADCE3AC}"/>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4" name="Google Shape;117;p3">
            <a:extLst>
              <a:ext uri="{FF2B5EF4-FFF2-40B4-BE49-F238E27FC236}">
                <a16:creationId xmlns:a16="http://schemas.microsoft.com/office/drawing/2014/main" id="{6400C1F2-9E63-494B-A70C-B25418B5BD97}"/>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8;p3">
            <a:extLst>
              <a:ext uri="{FF2B5EF4-FFF2-40B4-BE49-F238E27FC236}">
                <a16:creationId xmlns:a16="http://schemas.microsoft.com/office/drawing/2014/main" id="{C2CDCB9C-DD54-EEE0-FA9F-E1FC4491CA50}"/>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7" name="Picture 16">
            <a:extLst>
              <a:ext uri="{FF2B5EF4-FFF2-40B4-BE49-F238E27FC236}">
                <a16:creationId xmlns:a16="http://schemas.microsoft.com/office/drawing/2014/main" id="{FE0BFD55-D6D4-DE77-3892-96A8F5044B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graphicFrame>
        <p:nvGraphicFramePr>
          <p:cNvPr id="19" name="TextBox 8">
            <a:extLst>
              <a:ext uri="{FF2B5EF4-FFF2-40B4-BE49-F238E27FC236}">
                <a16:creationId xmlns:a16="http://schemas.microsoft.com/office/drawing/2014/main" id="{4237870D-A150-13EF-0545-33D3FB51B05F}"/>
              </a:ext>
            </a:extLst>
          </p:cNvPr>
          <p:cNvGraphicFramePr/>
          <p:nvPr>
            <p:extLst>
              <p:ext uri="{D42A27DB-BD31-4B8C-83A1-F6EECF244321}">
                <p14:modId xmlns:p14="http://schemas.microsoft.com/office/powerpoint/2010/main" val="206324693"/>
              </p:ext>
            </p:extLst>
          </p:nvPr>
        </p:nvGraphicFramePr>
        <p:xfrm>
          <a:off x="-400608" y="2606713"/>
          <a:ext cx="18440401" cy="55813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Google Shape;119;p3">
            <a:extLst>
              <a:ext uri="{FF2B5EF4-FFF2-40B4-BE49-F238E27FC236}">
                <a16:creationId xmlns:a16="http://schemas.microsoft.com/office/drawing/2014/main" id="{09DFC6D4-B483-EABA-852D-307999231D9C}"/>
              </a:ext>
            </a:extLst>
          </p:cNvPr>
          <p:cNvSpPr txBox="1"/>
          <p:nvPr/>
        </p:nvSpPr>
        <p:spPr>
          <a:xfrm>
            <a:off x="5171974" y="8948864"/>
            <a:ext cx="10800874"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659878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BE422-3EA5-CD19-505C-0A97040BFB00}"/>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568023B2-E79A-1B20-014A-BB9C83830613}"/>
              </a:ext>
            </a:extLst>
          </p:cNvPr>
          <p:cNvSpPr/>
          <p:nvPr/>
        </p:nvSpPr>
        <p:spPr>
          <a:xfrm>
            <a:off x="17044742" y="-150232"/>
            <a:ext cx="1246758" cy="8963824"/>
          </a:xfrm>
          <a:prstGeom prst="rect">
            <a:avLst/>
          </a:prstGeom>
          <a:solidFill>
            <a:srgbClr val="FB8709"/>
          </a:solidFill>
        </p:spPr>
        <p:txBody>
          <a:bodyPr/>
          <a:lstStyle/>
          <a:p>
            <a:endParaRPr lang="en-IE"/>
          </a:p>
        </p:txBody>
      </p:sp>
      <p:grpSp>
        <p:nvGrpSpPr>
          <p:cNvPr id="3" name="Group 3">
            <a:extLst>
              <a:ext uri="{FF2B5EF4-FFF2-40B4-BE49-F238E27FC236}">
                <a16:creationId xmlns:a16="http://schemas.microsoft.com/office/drawing/2014/main" id="{736F1208-E15A-5B2E-9BC8-864D413B1DE1}"/>
              </a:ext>
            </a:extLst>
          </p:cNvPr>
          <p:cNvGrpSpPr/>
          <p:nvPr/>
        </p:nvGrpSpPr>
        <p:grpSpPr>
          <a:xfrm rot="-10800000">
            <a:off x="13961765" y="-1849"/>
            <a:ext cx="4329736" cy="4322808"/>
            <a:chOff x="0" y="0"/>
            <a:chExt cx="6350000" cy="6339840"/>
          </a:xfrm>
        </p:grpSpPr>
        <p:sp>
          <p:nvSpPr>
            <p:cNvPr id="4" name="Freeform 4">
              <a:extLst>
                <a:ext uri="{FF2B5EF4-FFF2-40B4-BE49-F238E27FC236}">
                  <a16:creationId xmlns:a16="http://schemas.microsoft.com/office/drawing/2014/main" id="{89A38FE9-9ACE-F2C4-1CC8-62D1C450AC0E}"/>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grpSp>
        <p:nvGrpSpPr>
          <p:cNvPr id="9" name="Group 9">
            <a:extLst>
              <a:ext uri="{FF2B5EF4-FFF2-40B4-BE49-F238E27FC236}">
                <a16:creationId xmlns:a16="http://schemas.microsoft.com/office/drawing/2014/main" id="{98D75F8C-2E2A-8A90-215E-6001DCDBA7E1}"/>
              </a:ext>
            </a:extLst>
          </p:cNvPr>
          <p:cNvGrpSpPr>
            <a:grpSpLocks noChangeAspect="1"/>
          </p:cNvGrpSpPr>
          <p:nvPr/>
        </p:nvGrpSpPr>
        <p:grpSpPr>
          <a:xfrm>
            <a:off x="16826047" y="607663"/>
            <a:ext cx="842075" cy="842075"/>
            <a:chOff x="0" y="0"/>
            <a:chExt cx="6350000" cy="6350000"/>
          </a:xfrm>
        </p:grpSpPr>
        <p:sp>
          <p:nvSpPr>
            <p:cNvPr id="10" name="Freeform 10">
              <a:extLst>
                <a:ext uri="{FF2B5EF4-FFF2-40B4-BE49-F238E27FC236}">
                  <a16:creationId xmlns:a16="http://schemas.microsoft.com/office/drawing/2014/main" id="{385A3798-BEAD-9A0B-1061-F362F322FB90}"/>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4" name="AutoShape 14">
            <a:extLst>
              <a:ext uri="{FF2B5EF4-FFF2-40B4-BE49-F238E27FC236}">
                <a16:creationId xmlns:a16="http://schemas.microsoft.com/office/drawing/2014/main" id="{B9F52AC6-6211-26FF-7134-D52723E2536A}"/>
              </a:ext>
            </a:extLst>
          </p:cNvPr>
          <p:cNvSpPr/>
          <p:nvPr/>
        </p:nvSpPr>
        <p:spPr>
          <a:xfrm rot="5400000">
            <a:off x="9139238" y="173356"/>
            <a:ext cx="9525" cy="17270948"/>
          </a:xfrm>
          <a:prstGeom prst="rect">
            <a:avLst/>
          </a:prstGeom>
          <a:solidFill>
            <a:srgbClr val="FB8709"/>
          </a:solidFill>
        </p:spPr>
        <p:txBody>
          <a:bodyPr/>
          <a:lstStyle/>
          <a:p>
            <a:endParaRPr lang="en-IE"/>
          </a:p>
        </p:txBody>
      </p:sp>
      <p:graphicFrame>
        <p:nvGraphicFramePr>
          <p:cNvPr id="19" name="Diagram 18">
            <a:extLst>
              <a:ext uri="{FF2B5EF4-FFF2-40B4-BE49-F238E27FC236}">
                <a16:creationId xmlns:a16="http://schemas.microsoft.com/office/drawing/2014/main" id="{10AEB5D5-C6DB-7155-ABA8-A7600156DD33}"/>
              </a:ext>
            </a:extLst>
          </p:cNvPr>
          <p:cNvGraphicFramePr/>
          <p:nvPr>
            <p:extLst>
              <p:ext uri="{D42A27DB-BD31-4B8C-83A1-F6EECF244321}">
                <p14:modId xmlns:p14="http://schemas.microsoft.com/office/powerpoint/2010/main" val="209045918"/>
              </p:ext>
            </p:extLst>
          </p:nvPr>
        </p:nvGraphicFramePr>
        <p:xfrm>
          <a:off x="475884" y="1156917"/>
          <a:ext cx="16179275" cy="74789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9405E562-50D1-51B6-071C-8A1D934B1910}"/>
              </a:ext>
            </a:extLst>
          </p:cNvPr>
          <p:cNvSpPr txBox="1"/>
          <p:nvPr/>
        </p:nvSpPr>
        <p:spPr>
          <a:xfrm>
            <a:off x="582346" y="405683"/>
            <a:ext cx="12600253" cy="2123658"/>
          </a:xfrm>
          <a:prstGeom prst="rect">
            <a:avLst/>
          </a:prstGeom>
          <a:noFill/>
        </p:spPr>
        <p:txBody>
          <a:bodyPr wrap="square">
            <a:spAutoFit/>
          </a:bodyPr>
          <a:lstStyle/>
          <a:p>
            <a:r>
              <a:rPr lang="en-GB" sz="4400" spc="-69" dirty="0">
                <a:solidFill>
                  <a:srgbClr val="033C5B"/>
                </a:solidFill>
                <a:latin typeface="Arial" panose="020B0604020202020204" pitchFamily="34" charset="0"/>
                <a:cs typeface="Arial" panose="020B0604020202020204" pitchFamily="34" charset="0"/>
              </a:rPr>
              <a:t>Πώς μπορείτε να αντιμετωπίσετε τις διαφορετικές μαθησιακές ανάγκες; </a:t>
            </a:r>
          </a:p>
          <a:p>
            <a:r>
              <a:rPr lang="en-GB" sz="4400" spc="-69" dirty="0">
                <a:solidFill>
                  <a:srgbClr val="033C5B"/>
                </a:solidFill>
                <a:latin typeface="Arial" panose="020B0604020202020204" pitchFamily="34" charset="0"/>
                <a:cs typeface="Arial" panose="020B0604020202020204" pitchFamily="34" charset="0"/>
              </a:rPr>
              <a:t> </a:t>
            </a:r>
            <a:endParaRPr lang="en-US" sz="4400" spc="-69" dirty="0">
              <a:solidFill>
                <a:srgbClr val="033C5B"/>
              </a:solidFill>
              <a:latin typeface="Arial" panose="020B0604020202020204" pitchFamily="34" charset="0"/>
              <a:cs typeface="Arial" panose="020B0604020202020204" pitchFamily="34" charset="0"/>
            </a:endParaRPr>
          </a:p>
        </p:txBody>
      </p:sp>
      <p:sp>
        <p:nvSpPr>
          <p:cNvPr id="7" name="Google Shape;117;p3">
            <a:extLst>
              <a:ext uri="{FF2B5EF4-FFF2-40B4-BE49-F238E27FC236}">
                <a16:creationId xmlns:a16="http://schemas.microsoft.com/office/drawing/2014/main" id="{396CCE11-B99C-475B-5512-87064CC85A3B}"/>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118;p3">
            <a:extLst>
              <a:ext uri="{FF2B5EF4-FFF2-40B4-BE49-F238E27FC236}">
                <a16:creationId xmlns:a16="http://schemas.microsoft.com/office/drawing/2014/main" id="{5057A397-81CB-B422-2E6E-97466E83C42E}"/>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7" name="Picture 16">
            <a:extLst>
              <a:ext uri="{FF2B5EF4-FFF2-40B4-BE49-F238E27FC236}">
                <a16:creationId xmlns:a16="http://schemas.microsoft.com/office/drawing/2014/main" id="{52D770BC-5B1A-623A-4803-7411C230886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5" name="Google Shape;119;p3">
            <a:extLst>
              <a:ext uri="{FF2B5EF4-FFF2-40B4-BE49-F238E27FC236}">
                <a16:creationId xmlns:a16="http://schemas.microsoft.com/office/drawing/2014/main" id="{CD51F5EA-838F-4329-52AD-12E8A101D6DD}"/>
              </a:ext>
            </a:extLst>
          </p:cNvPr>
          <p:cNvSpPr txBox="1"/>
          <p:nvPr/>
        </p:nvSpPr>
        <p:spPr>
          <a:xfrm>
            <a:off x="5171974" y="8948864"/>
            <a:ext cx="10800874"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2359131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8B01C-F6F8-2527-C7AD-0665EAF8E236}"/>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2510C4BD-9C2E-B267-F1DE-15F6B80BADDD}"/>
              </a:ext>
            </a:extLst>
          </p:cNvPr>
          <p:cNvSpPr/>
          <p:nvPr/>
        </p:nvSpPr>
        <p:spPr>
          <a:xfrm>
            <a:off x="17044742" y="-150232"/>
            <a:ext cx="1246758" cy="8963824"/>
          </a:xfrm>
          <a:prstGeom prst="rect">
            <a:avLst/>
          </a:prstGeom>
          <a:solidFill>
            <a:srgbClr val="FB8709"/>
          </a:solidFill>
        </p:spPr>
        <p:txBody>
          <a:bodyPr/>
          <a:lstStyle/>
          <a:p>
            <a:endParaRPr lang="en-IE"/>
          </a:p>
        </p:txBody>
      </p:sp>
      <p:grpSp>
        <p:nvGrpSpPr>
          <p:cNvPr id="3" name="Group 3">
            <a:extLst>
              <a:ext uri="{FF2B5EF4-FFF2-40B4-BE49-F238E27FC236}">
                <a16:creationId xmlns:a16="http://schemas.microsoft.com/office/drawing/2014/main" id="{B0266ECD-7E7D-DB0D-8895-A791C66EAA2C}"/>
              </a:ext>
            </a:extLst>
          </p:cNvPr>
          <p:cNvGrpSpPr/>
          <p:nvPr/>
        </p:nvGrpSpPr>
        <p:grpSpPr>
          <a:xfrm rot="-10800000">
            <a:off x="13961765" y="-1849"/>
            <a:ext cx="4329736" cy="4322808"/>
            <a:chOff x="0" y="0"/>
            <a:chExt cx="6350000" cy="6339840"/>
          </a:xfrm>
        </p:grpSpPr>
        <p:sp>
          <p:nvSpPr>
            <p:cNvPr id="4" name="Freeform 4">
              <a:extLst>
                <a:ext uri="{FF2B5EF4-FFF2-40B4-BE49-F238E27FC236}">
                  <a16:creationId xmlns:a16="http://schemas.microsoft.com/office/drawing/2014/main" id="{C8C0076F-1E1D-8ED2-574F-2B71D5ADBDFA}"/>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grpSp>
        <p:nvGrpSpPr>
          <p:cNvPr id="9" name="Group 9">
            <a:extLst>
              <a:ext uri="{FF2B5EF4-FFF2-40B4-BE49-F238E27FC236}">
                <a16:creationId xmlns:a16="http://schemas.microsoft.com/office/drawing/2014/main" id="{223BCB22-C1A5-CE4C-E36D-175C16F50A37}"/>
              </a:ext>
            </a:extLst>
          </p:cNvPr>
          <p:cNvGrpSpPr>
            <a:grpSpLocks noChangeAspect="1"/>
          </p:cNvGrpSpPr>
          <p:nvPr/>
        </p:nvGrpSpPr>
        <p:grpSpPr>
          <a:xfrm>
            <a:off x="16826047" y="607663"/>
            <a:ext cx="842075" cy="842075"/>
            <a:chOff x="0" y="0"/>
            <a:chExt cx="6350000" cy="6350000"/>
          </a:xfrm>
        </p:grpSpPr>
        <p:sp>
          <p:nvSpPr>
            <p:cNvPr id="10" name="Freeform 10">
              <a:extLst>
                <a:ext uri="{FF2B5EF4-FFF2-40B4-BE49-F238E27FC236}">
                  <a16:creationId xmlns:a16="http://schemas.microsoft.com/office/drawing/2014/main" id="{E2CA0721-A281-E2D2-650D-DCC8D9E62729}"/>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4" name="AutoShape 14">
            <a:extLst>
              <a:ext uri="{FF2B5EF4-FFF2-40B4-BE49-F238E27FC236}">
                <a16:creationId xmlns:a16="http://schemas.microsoft.com/office/drawing/2014/main" id="{3C05607B-81B9-83BB-6502-0CC03C723DF0}"/>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6" name="TextBox 5">
            <a:extLst>
              <a:ext uri="{FF2B5EF4-FFF2-40B4-BE49-F238E27FC236}">
                <a16:creationId xmlns:a16="http://schemas.microsoft.com/office/drawing/2014/main" id="{6341876C-EA0A-9F66-48EB-EFB512178995}"/>
              </a:ext>
            </a:extLst>
          </p:cNvPr>
          <p:cNvSpPr txBox="1"/>
          <p:nvPr/>
        </p:nvSpPr>
        <p:spPr>
          <a:xfrm>
            <a:off x="249913" y="341793"/>
            <a:ext cx="12780287" cy="1446550"/>
          </a:xfrm>
          <a:prstGeom prst="rect">
            <a:avLst/>
          </a:prstGeom>
          <a:noFill/>
        </p:spPr>
        <p:txBody>
          <a:bodyPr wrap="square">
            <a:spAutoFit/>
          </a:bodyPr>
          <a:lstStyle/>
          <a:p>
            <a:r>
              <a:rPr lang="en-GB" sz="4400" spc="-69" dirty="0">
                <a:solidFill>
                  <a:srgbClr val="033C5B"/>
                </a:solidFill>
                <a:latin typeface="Arial" panose="020B0604020202020204" pitchFamily="34" charset="0"/>
                <a:cs typeface="Arial" panose="020B0604020202020204" pitchFamily="34" charset="0"/>
              </a:rPr>
              <a:t>Σχεδιασμός συνεργατικών δραστηριοτήτων: 3 φάσεις</a:t>
            </a:r>
            <a:endParaRPr lang="en-US" sz="4400" spc="-69" dirty="0">
              <a:solidFill>
                <a:srgbClr val="033C5B"/>
              </a:solidFill>
              <a:latin typeface="Arial" panose="020B0604020202020204" pitchFamily="34" charset="0"/>
              <a:cs typeface="Arial" panose="020B0604020202020204" pitchFamily="34" charset="0"/>
            </a:endParaRPr>
          </a:p>
        </p:txBody>
      </p:sp>
      <p:sp>
        <p:nvSpPr>
          <p:cNvPr id="7" name="Google Shape;117;p3">
            <a:extLst>
              <a:ext uri="{FF2B5EF4-FFF2-40B4-BE49-F238E27FC236}">
                <a16:creationId xmlns:a16="http://schemas.microsoft.com/office/drawing/2014/main" id="{B0E68943-9D0B-C844-5913-C0B7E560C8F4}"/>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118;p3">
            <a:extLst>
              <a:ext uri="{FF2B5EF4-FFF2-40B4-BE49-F238E27FC236}">
                <a16:creationId xmlns:a16="http://schemas.microsoft.com/office/drawing/2014/main" id="{3BC991A7-FEA6-2C7E-29A6-9E4EC4C3AA96}"/>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7" name="Picture 16">
            <a:extLst>
              <a:ext uri="{FF2B5EF4-FFF2-40B4-BE49-F238E27FC236}">
                <a16:creationId xmlns:a16="http://schemas.microsoft.com/office/drawing/2014/main" id="{54C838F0-689E-2784-0EAA-BDCFFB42D4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graphicFrame>
        <p:nvGraphicFramePr>
          <p:cNvPr id="16" name="Diagram 15">
            <a:extLst>
              <a:ext uri="{FF2B5EF4-FFF2-40B4-BE49-F238E27FC236}">
                <a16:creationId xmlns:a16="http://schemas.microsoft.com/office/drawing/2014/main" id="{19A366A6-9552-77ED-D763-2CEDB6BEF996}"/>
              </a:ext>
            </a:extLst>
          </p:cNvPr>
          <p:cNvGraphicFramePr/>
          <p:nvPr>
            <p:extLst>
              <p:ext uri="{D42A27DB-BD31-4B8C-83A1-F6EECF244321}">
                <p14:modId xmlns:p14="http://schemas.microsoft.com/office/powerpoint/2010/main" val="4070052165"/>
              </p:ext>
            </p:extLst>
          </p:nvPr>
        </p:nvGraphicFramePr>
        <p:xfrm>
          <a:off x="249913" y="1576871"/>
          <a:ext cx="16179275" cy="747897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Google Shape;119;p3">
            <a:extLst>
              <a:ext uri="{FF2B5EF4-FFF2-40B4-BE49-F238E27FC236}">
                <a16:creationId xmlns:a16="http://schemas.microsoft.com/office/drawing/2014/main" id="{6AAD9993-DCD0-D271-4D84-111D270C67B9}"/>
              </a:ext>
            </a:extLst>
          </p:cNvPr>
          <p:cNvSpPr txBox="1"/>
          <p:nvPr/>
        </p:nvSpPr>
        <p:spPr>
          <a:xfrm>
            <a:off x="5171974" y="8948864"/>
            <a:ext cx="10800874"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1192135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08294-5313-8B9B-5C8B-32E37222A425}"/>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6DA935E4-DCF3-9974-484A-E100DFF0C571}"/>
              </a:ext>
            </a:extLst>
          </p:cNvPr>
          <p:cNvSpPr/>
          <p:nvPr/>
        </p:nvSpPr>
        <p:spPr>
          <a:xfrm>
            <a:off x="17044742" y="-150232"/>
            <a:ext cx="1246758" cy="8963824"/>
          </a:xfrm>
          <a:prstGeom prst="rect">
            <a:avLst/>
          </a:prstGeom>
          <a:solidFill>
            <a:srgbClr val="FB8709"/>
          </a:solidFill>
        </p:spPr>
        <p:txBody>
          <a:bodyPr/>
          <a:lstStyle/>
          <a:p>
            <a:endParaRPr lang="en-IE"/>
          </a:p>
        </p:txBody>
      </p:sp>
      <p:grpSp>
        <p:nvGrpSpPr>
          <p:cNvPr id="3" name="Group 3">
            <a:extLst>
              <a:ext uri="{FF2B5EF4-FFF2-40B4-BE49-F238E27FC236}">
                <a16:creationId xmlns:a16="http://schemas.microsoft.com/office/drawing/2014/main" id="{2512FC3F-FBD7-B723-C0DB-3BB3054B5616}"/>
              </a:ext>
            </a:extLst>
          </p:cNvPr>
          <p:cNvGrpSpPr/>
          <p:nvPr/>
        </p:nvGrpSpPr>
        <p:grpSpPr>
          <a:xfrm rot="-10800000">
            <a:off x="13961765" y="-1849"/>
            <a:ext cx="4329736" cy="4322808"/>
            <a:chOff x="0" y="0"/>
            <a:chExt cx="6350000" cy="6339840"/>
          </a:xfrm>
        </p:grpSpPr>
        <p:sp>
          <p:nvSpPr>
            <p:cNvPr id="4" name="Freeform 4">
              <a:extLst>
                <a:ext uri="{FF2B5EF4-FFF2-40B4-BE49-F238E27FC236}">
                  <a16:creationId xmlns:a16="http://schemas.microsoft.com/office/drawing/2014/main" id="{322F2EFF-478D-F14F-99E8-2BB8370372DB}"/>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grpSp>
        <p:nvGrpSpPr>
          <p:cNvPr id="9" name="Group 9">
            <a:extLst>
              <a:ext uri="{FF2B5EF4-FFF2-40B4-BE49-F238E27FC236}">
                <a16:creationId xmlns:a16="http://schemas.microsoft.com/office/drawing/2014/main" id="{3249C52E-E06E-E07C-C498-95DF3C2E9168}"/>
              </a:ext>
            </a:extLst>
          </p:cNvPr>
          <p:cNvGrpSpPr>
            <a:grpSpLocks noChangeAspect="1"/>
          </p:cNvGrpSpPr>
          <p:nvPr/>
        </p:nvGrpSpPr>
        <p:grpSpPr>
          <a:xfrm>
            <a:off x="16826047" y="607663"/>
            <a:ext cx="842075" cy="842075"/>
            <a:chOff x="0" y="0"/>
            <a:chExt cx="6350000" cy="6350000"/>
          </a:xfrm>
        </p:grpSpPr>
        <p:sp>
          <p:nvSpPr>
            <p:cNvPr id="10" name="Freeform 10">
              <a:extLst>
                <a:ext uri="{FF2B5EF4-FFF2-40B4-BE49-F238E27FC236}">
                  <a16:creationId xmlns:a16="http://schemas.microsoft.com/office/drawing/2014/main" id="{B2B5A27D-CC37-4428-0243-CC1B8983791B}"/>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4" name="AutoShape 14">
            <a:extLst>
              <a:ext uri="{FF2B5EF4-FFF2-40B4-BE49-F238E27FC236}">
                <a16:creationId xmlns:a16="http://schemas.microsoft.com/office/drawing/2014/main" id="{2393D8CF-7B32-439A-5E3F-B0D13F384E5C}"/>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6" name="TextBox 5">
            <a:extLst>
              <a:ext uri="{FF2B5EF4-FFF2-40B4-BE49-F238E27FC236}">
                <a16:creationId xmlns:a16="http://schemas.microsoft.com/office/drawing/2014/main" id="{E4018918-56E7-126B-00CC-1D141A80EDB4}"/>
              </a:ext>
            </a:extLst>
          </p:cNvPr>
          <p:cNvSpPr txBox="1"/>
          <p:nvPr/>
        </p:nvSpPr>
        <p:spPr>
          <a:xfrm>
            <a:off x="508526" y="148987"/>
            <a:ext cx="15264874" cy="2677656"/>
          </a:xfrm>
          <a:prstGeom prst="rect">
            <a:avLst/>
          </a:prstGeom>
          <a:noFill/>
        </p:spPr>
        <p:txBody>
          <a:bodyPr wrap="square">
            <a:spAutoFit/>
          </a:bodyPr>
          <a:lstStyle/>
          <a:p>
            <a:r>
              <a:rPr lang="en-GB" sz="4400" spc="-69" dirty="0">
                <a:solidFill>
                  <a:srgbClr val="033C5B"/>
                </a:solidFill>
                <a:latin typeface="Arial" panose="020B0604020202020204" pitchFamily="34" charset="0"/>
                <a:cs typeface="Arial" panose="020B0604020202020204" pitchFamily="34" charset="0"/>
              </a:rPr>
              <a:t>Πώς μπορείτε να αντιμετωπίσετε τις διαφορετικές μαθησιακές ανάγκες; </a:t>
            </a:r>
          </a:p>
          <a:p>
            <a:r>
              <a:rPr lang="en-GB" sz="4000" b="1" i="0" dirty="0" err="1">
                <a:solidFill>
                  <a:srgbClr val="0D0D0D"/>
                </a:solidFill>
                <a:effectLst/>
                <a:latin typeface="Arial" panose="020B0604020202020204" pitchFamily="34" charset="0"/>
                <a:cs typeface="Arial" panose="020B0604020202020204" pitchFamily="34" charset="0"/>
              </a:rPr>
              <a:t>Δημιουργί</a:t>
            </a:r>
            <a:r>
              <a:rPr lang="en-GB" sz="4000" b="1" i="0" dirty="0">
                <a:solidFill>
                  <a:srgbClr val="0D0D0D"/>
                </a:solidFill>
                <a:effectLst/>
                <a:latin typeface="Arial" panose="020B0604020202020204" pitchFamily="34" charset="0"/>
                <a:cs typeface="Arial" panose="020B0604020202020204" pitchFamily="34" charset="0"/>
              </a:rPr>
              <a:t>α περιεχόμενου χωρίς αποκλεισμούς για όλους τους μαθητές</a:t>
            </a:r>
            <a:endParaRPr lang="en-US" sz="4000" spc="-69" dirty="0">
              <a:solidFill>
                <a:srgbClr val="033C5B"/>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F36B73E6-4A8E-18C0-3C80-1AD53CA2AC4F}"/>
              </a:ext>
            </a:extLst>
          </p:cNvPr>
          <p:cNvSpPr txBox="1"/>
          <p:nvPr/>
        </p:nvSpPr>
        <p:spPr>
          <a:xfrm>
            <a:off x="543106" y="2695800"/>
            <a:ext cx="7696200" cy="5940088"/>
          </a:xfrm>
          <a:prstGeom prst="rect">
            <a:avLst/>
          </a:prstGeom>
          <a:noFill/>
          <a:ln>
            <a:noFill/>
          </a:ln>
        </p:spPr>
        <p:txBody>
          <a:bodyPr wrap="square">
            <a:spAutoFit/>
          </a:bodyPr>
          <a:lstStyle/>
          <a:p>
            <a:pPr algn="just">
              <a:spcBef>
                <a:spcPts val="1200"/>
              </a:spcBef>
              <a:spcAft>
                <a:spcPts val="1200"/>
              </a:spcAft>
            </a:pPr>
            <a:r>
              <a:rPr lang="en-GB" sz="2000" b="1" dirty="0">
                <a:solidFill>
                  <a:srgbClr val="121212"/>
                </a:solidFill>
                <a:latin typeface="HK Grotesk Light"/>
              </a:rPr>
              <a:t>Στο μοντέλο της ανεστραμμένης τάξης, όπου οι μαθητές συναντούν για πρώτη φορά το νέο υλικό ανεξάρτητα, είναι ζωτικής σημασίας το περιεχόμενο να είναι προσβάσιμο και ελκυστικό για κάθε μαθητή, ανεξάρτητα από τις μαθησιακές προτιμήσεις ή ανάγκες του. Αυτή η διαφάνεια περιγράφει στρατηγικές για τη δημιουργία περιεχομένου χωρίς αποκλεισμούς που σέβεται και ανταποκρίνεται στην ποικιλομορφία των μαθητών στις τάξεις μας.</a:t>
            </a:r>
          </a:p>
          <a:p>
            <a:pPr algn="just">
              <a:spcBef>
                <a:spcPts val="1200"/>
              </a:spcBef>
              <a:spcAft>
                <a:spcPts val="1200"/>
              </a:spcAft>
            </a:pPr>
            <a:r>
              <a:rPr lang="en-GB" sz="2000" b="1" dirty="0">
                <a:solidFill>
                  <a:srgbClr val="121212"/>
                </a:solidFill>
                <a:latin typeface="HK Grotesk Light"/>
              </a:rPr>
              <a:t>Με την εφαρμογή συγκεκριμένων στρατηγικών, οι εκπαιδευτικοί μπορούν να δημιουργήσουν ένα μαθησιακό περιβάλλον που δεν είναι μόνο ποικιλόμορφο και χωρίς αποκλεισμούς, αλλά και υποστηρικτικό και ενδυναμωτικό για κάθε μαθητή. Η προσέγγιση αυτή διασφαλίζει ότι όλοι οι μαθητές έχουν ίσες ευκαιρίες να ασχοληθούν με το περιεχόμενο, να συμμετέχουν ενεργά στο μαθησιακό τους ταξίδι και να αξιοποιήσουν πλήρως τις δυνατότητές τους.</a:t>
            </a:r>
          </a:p>
        </p:txBody>
      </p:sp>
      <p:sp>
        <p:nvSpPr>
          <p:cNvPr id="7" name="Google Shape;117;p3">
            <a:extLst>
              <a:ext uri="{FF2B5EF4-FFF2-40B4-BE49-F238E27FC236}">
                <a16:creationId xmlns:a16="http://schemas.microsoft.com/office/drawing/2014/main" id="{BDB28E9E-8410-D427-F006-F441C1D66D40}"/>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118;p3">
            <a:extLst>
              <a:ext uri="{FF2B5EF4-FFF2-40B4-BE49-F238E27FC236}">
                <a16:creationId xmlns:a16="http://schemas.microsoft.com/office/drawing/2014/main" id="{C96BE665-BA06-BCAC-82C6-51055E36014B}"/>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7" name="Picture 16">
            <a:extLst>
              <a:ext uri="{FF2B5EF4-FFF2-40B4-BE49-F238E27FC236}">
                <a16:creationId xmlns:a16="http://schemas.microsoft.com/office/drawing/2014/main" id="{FA1BAE22-F627-0D6E-B52E-BF37541589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12" name="Picture 11" descr="A person and person looking at a computer&#10;&#10;Description automatically generated">
            <a:extLst>
              <a:ext uri="{FF2B5EF4-FFF2-40B4-BE49-F238E27FC236}">
                <a16:creationId xmlns:a16="http://schemas.microsoft.com/office/drawing/2014/main" id="{700F5F94-D2AA-D6A5-63AE-1E26FA3BFE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51566" y="2368155"/>
            <a:ext cx="7868656" cy="5245086"/>
          </a:xfrm>
          <a:prstGeom prst="rect">
            <a:avLst/>
          </a:prstGeom>
          <a:ln>
            <a:noFill/>
          </a:ln>
          <a:effectLst>
            <a:outerShdw blurRad="292100" dist="139700" dir="2700000" algn="tl" rotWithShape="0">
              <a:srgbClr val="333333">
                <a:alpha val="65000"/>
              </a:srgbClr>
            </a:outerShdw>
          </a:effectLst>
        </p:spPr>
      </p:pic>
      <p:sp>
        <p:nvSpPr>
          <p:cNvPr id="5" name="Google Shape;119;p3">
            <a:extLst>
              <a:ext uri="{FF2B5EF4-FFF2-40B4-BE49-F238E27FC236}">
                <a16:creationId xmlns:a16="http://schemas.microsoft.com/office/drawing/2014/main" id="{69CF7DCF-A64B-3547-C12E-1BBC7352C6FE}"/>
              </a:ext>
            </a:extLst>
          </p:cNvPr>
          <p:cNvSpPr txBox="1"/>
          <p:nvPr/>
        </p:nvSpPr>
        <p:spPr>
          <a:xfrm>
            <a:off x="5171974" y="8948864"/>
            <a:ext cx="10800874"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2535821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BE422-3EA5-CD19-505C-0A97040BFB00}"/>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568023B2-E79A-1B20-014A-BB9C83830613}"/>
              </a:ext>
            </a:extLst>
          </p:cNvPr>
          <p:cNvSpPr/>
          <p:nvPr/>
        </p:nvSpPr>
        <p:spPr>
          <a:xfrm>
            <a:off x="17044742" y="-150232"/>
            <a:ext cx="1246758" cy="8963824"/>
          </a:xfrm>
          <a:prstGeom prst="rect">
            <a:avLst/>
          </a:prstGeom>
          <a:solidFill>
            <a:srgbClr val="FB8709"/>
          </a:solidFill>
        </p:spPr>
        <p:txBody>
          <a:bodyPr/>
          <a:lstStyle/>
          <a:p>
            <a:endParaRPr lang="en-IE"/>
          </a:p>
        </p:txBody>
      </p:sp>
      <p:grpSp>
        <p:nvGrpSpPr>
          <p:cNvPr id="3" name="Group 3">
            <a:extLst>
              <a:ext uri="{FF2B5EF4-FFF2-40B4-BE49-F238E27FC236}">
                <a16:creationId xmlns:a16="http://schemas.microsoft.com/office/drawing/2014/main" id="{736F1208-E15A-5B2E-9BC8-864D413B1DE1}"/>
              </a:ext>
            </a:extLst>
          </p:cNvPr>
          <p:cNvGrpSpPr/>
          <p:nvPr/>
        </p:nvGrpSpPr>
        <p:grpSpPr>
          <a:xfrm rot="-10800000">
            <a:off x="13961765" y="-1849"/>
            <a:ext cx="4329736" cy="4322808"/>
            <a:chOff x="0" y="0"/>
            <a:chExt cx="6350000" cy="6339840"/>
          </a:xfrm>
        </p:grpSpPr>
        <p:sp>
          <p:nvSpPr>
            <p:cNvPr id="4" name="Freeform 4">
              <a:extLst>
                <a:ext uri="{FF2B5EF4-FFF2-40B4-BE49-F238E27FC236}">
                  <a16:creationId xmlns:a16="http://schemas.microsoft.com/office/drawing/2014/main" id="{89A38FE9-9ACE-F2C4-1CC8-62D1C450AC0E}"/>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grpSp>
        <p:nvGrpSpPr>
          <p:cNvPr id="9" name="Group 9">
            <a:extLst>
              <a:ext uri="{FF2B5EF4-FFF2-40B4-BE49-F238E27FC236}">
                <a16:creationId xmlns:a16="http://schemas.microsoft.com/office/drawing/2014/main" id="{98D75F8C-2E2A-8A90-215E-6001DCDBA7E1}"/>
              </a:ext>
            </a:extLst>
          </p:cNvPr>
          <p:cNvGrpSpPr>
            <a:grpSpLocks noChangeAspect="1"/>
          </p:cNvGrpSpPr>
          <p:nvPr/>
        </p:nvGrpSpPr>
        <p:grpSpPr>
          <a:xfrm>
            <a:off x="16826047" y="607663"/>
            <a:ext cx="842075" cy="842075"/>
            <a:chOff x="0" y="0"/>
            <a:chExt cx="6350000" cy="6350000"/>
          </a:xfrm>
        </p:grpSpPr>
        <p:sp>
          <p:nvSpPr>
            <p:cNvPr id="10" name="Freeform 10">
              <a:extLst>
                <a:ext uri="{FF2B5EF4-FFF2-40B4-BE49-F238E27FC236}">
                  <a16:creationId xmlns:a16="http://schemas.microsoft.com/office/drawing/2014/main" id="{385A3798-BEAD-9A0B-1061-F362F322FB90}"/>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4" name="AutoShape 14">
            <a:extLst>
              <a:ext uri="{FF2B5EF4-FFF2-40B4-BE49-F238E27FC236}">
                <a16:creationId xmlns:a16="http://schemas.microsoft.com/office/drawing/2014/main" id="{B9F52AC6-6211-26FF-7134-D52723E2536A}"/>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6" name="TextBox 5">
            <a:extLst>
              <a:ext uri="{FF2B5EF4-FFF2-40B4-BE49-F238E27FC236}">
                <a16:creationId xmlns:a16="http://schemas.microsoft.com/office/drawing/2014/main" id="{9405E562-50D1-51B6-071C-8A1D934B1910}"/>
              </a:ext>
            </a:extLst>
          </p:cNvPr>
          <p:cNvSpPr txBox="1"/>
          <p:nvPr/>
        </p:nvSpPr>
        <p:spPr>
          <a:xfrm>
            <a:off x="400911" y="181715"/>
            <a:ext cx="14502874" cy="2000548"/>
          </a:xfrm>
          <a:prstGeom prst="rect">
            <a:avLst/>
          </a:prstGeom>
          <a:noFill/>
        </p:spPr>
        <p:txBody>
          <a:bodyPr wrap="square">
            <a:spAutoFit/>
          </a:bodyPr>
          <a:lstStyle/>
          <a:p>
            <a:r>
              <a:rPr lang="en-GB" sz="4400" spc="-69" dirty="0">
                <a:solidFill>
                  <a:srgbClr val="033C5B"/>
                </a:solidFill>
                <a:latin typeface="Arial" panose="020B0604020202020204" pitchFamily="34" charset="0"/>
                <a:cs typeface="Arial" panose="020B0604020202020204" pitchFamily="34" charset="0"/>
              </a:rPr>
              <a:t>Εξορθολογισμός των συνεργατικών προσπαθειών: </a:t>
            </a:r>
          </a:p>
          <a:p>
            <a:r>
              <a:rPr lang="en-GB" sz="4000" b="1" i="0" dirty="0">
                <a:solidFill>
                  <a:srgbClr val="0D0D0D"/>
                </a:solidFill>
                <a:effectLst/>
                <a:latin typeface="Arial" panose="020B0604020202020204" pitchFamily="34" charset="0"/>
                <a:cs typeface="Arial" panose="020B0604020202020204" pitchFamily="34" charset="0"/>
              </a:rPr>
              <a:t>Βελτιστοποίηση της ροής εργασίας για παραγωγική ομαδική συνεργασία</a:t>
            </a:r>
            <a:endParaRPr lang="en-US" sz="4000" spc="-69" dirty="0">
              <a:solidFill>
                <a:srgbClr val="033C5B"/>
              </a:solidFill>
              <a:latin typeface="Arial" panose="020B0604020202020204" pitchFamily="34" charset="0"/>
              <a:cs typeface="Arial" panose="020B0604020202020204" pitchFamily="34" charset="0"/>
            </a:endParaRPr>
          </a:p>
        </p:txBody>
      </p:sp>
      <p:sp>
        <p:nvSpPr>
          <p:cNvPr id="5" name="Google Shape;117;p3">
            <a:extLst>
              <a:ext uri="{FF2B5EF4-FFF2-40B4-BE49-F238E27FC236}">
                <a16:creationId xmlns:a16="http://schemas.microsoft.com/office/drawing/2014/main" id="{097D0C7A-26EF-AA1E-1E3F-6D7CB5DFEA07}"/>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118;p3">
            <a:extLst>
              <a:ext uri="{FF2B5EF4-FFF2-40B4-BE49-F238E27FC236}">
                <a16:creationId xmlns:a16="http://schemas.microsoft.com/office/drawing/2014/main" id="{F2840974-96F7-318F-4C41-CEEDA9938CAB}"/>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7" name="Picture 16">
            <a:extLst>
              <a:ext uri="{FF2B5EF4-FFF2-40B4-BE49-F238E27FC236}">
                <a16:creationId xmlns:a16="http://schemas.microsoft.com/office/drawing/2014/main" id="{733810E0-5FF2-231D-3CA1-F0D8047889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graphicFrame>
        <p:nvGraphicFramePr>
          <p:cNvPr id="19" name="TextBox 15">
            <a:extLst>
              <a:ext uri="{FF2B5EF4-FFF2-40B4-BE49-F238E27FC236}">
                <a16:creationId xmlns:a16="http://schemas.microsoft.com/office/drawing/2014/main" id="{41AABE54-8B2F-CD12-74C7-7BF07D0D8B95}"/>
              </a:ext>
            </a:extLst>
          </p:cNvPr>
          <p:cNvGraphicFramePr/>
          <p:nvPr>
            <p:extLst>
              <p:ext uri="{D42A27DB-BD31-4B8C-83A1-F6EECF244321}">
                <p14:modId xmlns:p14="http://schemas.microsoft.com/office/powerpoint/2010/main" val="921409099"/>
              </p:ext>
            </p:extLst>
          </p:nvPr>
        </p:nvGraphicFramePr>
        <p:xfrm>
          <a:off x="762000" y="1973686"/>
          <a:ext cx="15627007" cy="66489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Google Shape;119;p3">
            <a:extLst>
              <a:ext uri="{FF2B5EF4-FFF2-40B4-BE49-F238E27FC236}">
                <a16:creationId xmlns:a16="http://schemas.microsoft.com/office/drawing/2014/main" id="{EC98C627-515B-BEE1-50E9-24FD1723E422}"/>
              </a:ext>
            </a:extLst>
          </p:cNvPr>
          <p:cNvSpPr txBox="1"/>
          <p:nvPr/>
        </p:nvSpPr>
        <p:spPr>
          <a:xfrm>
            <a:off x="5171974" y="8948864"/>
            <a:ext cx="10800874"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1330335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76878-5115-E962-FD14-1E00A268F985}"/>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DA755A06-13D9-AFD2-F893-DF75B0D17CE7}"/>
              </a:ext>
            </a:extLst>
          </p:cNvPr>
          <p:cNvSpPr/>
          <p:nvPr/>
        </p:nvSpPr>
        <p:spPr>
          <a:xfrm>
            <a:off x="17044742" y="-150232"/>
            <a:ext cx="1246758" cy="8963824"/>
          </a:xfrm>
          <a:prstGeom prst="rect">
            <a:avLst/>
          </a:prstGeom>
          <a:solidFill>
            <a:srgbClr val="FB8709"/>
          </a:solidFill>
        </p:spPr>
        <p:txBody>
          <a:bodyPr/>
          <a:lstStyle/>
          <a:p>
            <a:endParaRPr lang="en-IE"/>
          </a:p>
        </p:txBody>
      </p:sp>
      <p:grpSp>
        <p:nvGrpSpPr>
          <p:cNvPr id="3" name="Group 3">
            <a:extLst>
              <a:ext uri="{FF2B5EF4-FFF2-40B4-BE49-F238E27FC236}">
                <a16:creationId xmlns:a16="http://schemas.microsoft.com/office/drawing/2014/main" id="{8886C170-CA8F-0B3F-B013-B2EAB64C37D2}"/>
              </a:ext>
            </a:extLst>
          </p:cNvPr>
          <p:cNvGrpSpPr/>
          <p:nvPr/>
        </p:nvGrpSpPr>
        <p:grpSpPr>
          <a:xfrm rot="-10800000">
            <a:off x="13961765" y="-1849"/>
            <a:ext cx="4329736" cy="4322808"/>
            <a:chOff x="0" y="0"/>
            <a:chExt cx="6350000" cy="6339840"/>
          </a:xfrm>
        </p:grpSpPr>
        <p:sp>
          <p:nvSpPr>
            <p:cNvPr id="4" name="Freeform 4">
              <a:extLst>
                <a:ext uri="{FF2B5EF4-FFF2-40B4-BE49-F238E27FC236}">
                  <a16:creationId xmlns:a16="http://schemas.microsoft.com/office/drawing/2014/main" id="{9250FE18-A488-554C-B243-90032FE66C4B}"/>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grpSp>
        <p:nvGrpSpPr>
          <p:cNvPr id="9" name="Group 9">
            <a:extLst>
              <a:ext uri="{FF2B5EF4-FFF2-40B4-BE49-F238E27FC236}">
                <a16:creationId xmlns:a16="http://schemas.microsoft.com/office/drawing/2014/main" id="{5CBC2F77-02FC-C037-075A-16C21A34E037}"/>
              </a:ext>
            </a:extLst>
          </p:cNvPr>
          <p:cNvGrpSpPr>
            <a:grpSpLocks noChangeAspect="1"/>
          </p:cNvGrpSpPr>
          <p:nvPr/>
        </p:nvGrpSpPr>
        <p:grpSpPr>
          <a:xfrm>
            <a:off x="16826047" y="607663"/>
            <a:ext cx="842075" cy="842075"/>
            <a:chOff x="0" y="0"/>
            <a:chExt cx="6350000" cy="6350000"/>
          </a:xfrm>
        </p:grpSpPr>
        <p:sp>
          <p:nvSpPr>
            <p:cNvPr id="10" name="Freeform 10">
              <a:extLst>
                <a:ext uri="{FF2B5EF4-FFF2-40B4-BE49-F238E27FC236}">
                  <a16:creationId xmlns:a16="http://schemas.microsoft.com/office/drawing/2014/main" id="{A566393F-D476-AD16-F997-EB475F79A550}"/>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4" name="AutoShape 14">
            <a:extLst>
              <a:ext uri="{FF2B5EF4-FFF2-40B4-BE49-F238E27FC236}">
                <a16:creationId xmlns:a16="http://schemas.microsoft.com/office/drawing/2014/main" id="{45DE4F8C-72EB-70F0-B56B-384616EA1842}"/>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5" name="Google Shape;117;p3">
            <a:extLst>
              <a:ext uri="{FF2B5EF4-FFF2-40B4-BE49-F238E27FC236}">
                <a16:creationId xmlns:a16="http://schemas.microsoft.com/office/drawing/2014/main" id="{7C0E5E5F-BF6C-9B5D-5DE8-9545816E4A4D}"/>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118;p3">
            <a:extLst>
              <a:ext uri="{FF2B5EF4-FFF2-40B4-BE49-F238E27FC236}">
                <a16:creationId xmlns:a16="http://schemas.microsoft.com/office/drawing/2014/main" id="{48430DA8-4E10-9E56-2CCC-6B12DA8BB2DD}"/>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7" name="Picture 16">
            <a:extLst>
              <a:ext uri="{FF2B5EF4-FFF2-40B4-BE49-F238E27FC236}">
                <a16:creationId xmlns:a16="http://schemas.microsoft.com/office/drawing/2014/main" id="{15F57ACF-FD0B-108F-8812-4B55E66C13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11" name="TextBox 10">
            <a:extLst>
              <a:ext uri="{FF2B5EF4-FFF2-40B4-BE49-F238E27FC236}">
                <a16:creationId xmlns:a16="http://schemas.microsoft.com/office/drawing/2014/main" id="{C79E8FA6-1923-21D5-5682-2CBEC020658A}"/>
              </a:ext>
            </a:extLst>
          </p:cNvPr>
          <p:cNvSpPr txBox="1"/>
          <p:nvPr/>
        </p:nvSpPr>
        <p:spPr>
          <a:xfrm>
            <a:off x="400911" y="181715"/>
            <a:ext cx="14502874" cy="2123658"/>
          </a:xfrm>
          <a:prstGeom prst="rect">
            <a:avLst/>
          </a:prstGeom>
          <a:noFill/>
        </p:spPr>
        <p:txBody>
          <a:bodyPr wrap="square">
            <a:spAutoFit/>
          </a:bodyPr>
          <a:lstStyle/>
          <a:p>
            <a:r>
              <a:rPr lang="en-GB" sz="4400" spc="-69" dirty="0">
                <a:solidFill>
                  <a:srgbClr val="033C5B"/>
                </a:solidFill>
                <a:latin typeface="Arial" panose="020B0604020202020204" pitchFamily="34" charset="0"/>
                <a:cs typeface="Arial" panose="020B0604020202020204" pitchFamily="34" charset="0"/>
              </a:rPr>
              <a:t>Εξορθολογισμός των συνεργατικών προσπαθειών: </a:t>
            </a:r>
          </a:p>
          <a:p>
            <a:r>
              <a:rPr lang="en-GB" sz="4400" b="1" i="0" dirty="0">
                <a:solidFill>
                  <a:srgbClr val="0D0D0D"/>
                </a:solidFill>
                <a:effectLst/>
                <a:latin typeface="Arial" panose="020B0604020202020204" pitchFamily="34" charset="0"/>
                <a:cs typeface="Arial" panose="020B0604020202020204" pitchFamily="34" charset="0"/>
              </a:rPr>
              <a:t>Βελτιστοποίηση της ροής εργασίας για παραγωγική ομαδική συνεργασία</a:t>
            </a:r>
            <a:endParaRPr lang="en-US" sz="4400" spc="-69" dirty="0">
              <a:solidFill>
                <a:srgbClr val="033C5B"/>
              </a:solidFill>
              <a:latin typeface="Arial" panose="020B0604020202020204" pitchFamily="34" charset="0"/>
              <a:cs typeface="Arial" panose="020B0604020202020204" pitchFamily="34" charset="0"/>
            </a:endParaRPr>
          </a:p>
        </p:txBody>
      </p:sp>
      <p:graphicFrame>
        <p:nvGraphicFramePr>
          <p:cNvPr id="19" name="TextBox 7">
            <a:extLst>
              <a:ext uri="{FF2B5EF4-FFF2-40B4-BE49-F238E27FC236}">
                <a16:creationId xmlns:a16="http://schemas.microsoft.com/office/drawing/2014/main" id="{D5CDBA54-4868-7E4C-06AF-8E9FE432DAA6}"/>
              </a:ext>
            </a:extLst>
          </p:cNvPr>
          <p:cNvGraphicFramePr/>
          <p:nvPr>
            <p:extLst>
              <p:ext uri="{D42A27DB-BD31-4B8C-83A1-F6EECF244321}">
                <p14:modId xmlns:p14="http://schemas.microsoft.com/office/powerpoint/2010/main" val="120610618"/>
              </p:ext>
            </p:extLst>
          </p:nvPr>
        </p:nvGraphicFramePr>
        <p:xfrm>
          <a:off x="1143000" y="2169876"/>
          <a:ext cx="14630400" cy="580085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Google Shape;119;p3">
            <a:extLst>
              <a:ext uri="{FF2B5EF4-FFF2-40B4-BE49-F238E27FC236}">
                <a16:creationId xmlns:a16="http://schemas.microsoft.com/office/drawing/2014/main" id="{0F65C1B7-E916-9E93-C026-6495707E223E}"/>
              </a:ext>
            </a:extLst>
          </p:cNvPr>
          <p:cNvSpPr txBox="1"/>
          <p:nvPr/>
        </p:nvSpPr>
        <p:spPr>
          <a:xfrm>
            <a:off x="5171974" y="8948864"/>
            <a:ext cx="10800874"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1248037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873C4-F3E0-90B8-2132-53DE17A26118}"/>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82203198-0344-216F-55B1-745D1E609827}"/>
              </a:ext>
            </a:extLst>
          </p:cNvPr>
          <p:cNvSpPr/>
          <p:nvPr/>
        </p:nvSpPr>
        <p:spPr>
          <a:xfrm>
            <a:off x="17044742" y="-150232"/>
            <a:ext cx="1246758" cy="8963824"/>
          </a:xfrm>
          <a:prstGeom prst="rect">
            <a:avLst/>
          </a:prstGeom>
          <a:solidFill>
            <a:srgbClr val="FB8709"/>
          </a:solidFill>
        </p:spPr>
        <p:txBody>
          <a:bodyPr/>
          <a:lstStyle/>
          <a:p>
            <a:endParaRPr lang="en-IE"/>
          </a:p>
        </p:txBody>
      </p:sp>
      <p:grpSp>
        <p:nvGrpSpPr>
          <p:cNvPr id="3" name="Group 3">
            <a:extLst>
              <a:ext uri="{FF2B5EF4-FFF2-40B4-BE49-F238E27FC236}">
                <a16:creationId xmlns:a16="http://schemas.microsoft.com/office/drawing/2014/main" id="{6F846B5C-3779-9B35-06FC-0E91424952E6}"/>
              </a:ext>
            </a:extLst>
          </p:cNvPr>
          <p:cNvGrpSpPr/>
          <p:nvPr/>
        </p:nvGrpSpPr>
        <p:grpSpPr>
          <a:xfrm rot="-10800000">
            <a:off x="13961765" y="-1849"/>
            <a:ext cx="4329736" cy="4322808"/>
            <a:chOff x="0" y="0"/>
            <a:chExt cx="6350000" cy="6339840"/>
          </a:xfrm>
        </p:grpSpPr>
        <p:sp>
          <p:nvSpPr>
            <p:cNvPr id="4" name="Freeform 4">
              <a:extLst>
                <a:ext uri="{FF2B5EF4-FFF2-40B4-BE49-F238E27FC236}">
                  <a16:creationId xmlns:a16="http://schemas.microsoft.com/office/drawing/2014/main" id="{ABBD1FCB-D1E9-58A3-8FDE-25CEC3D607D0}"/>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grpSp>
        <p:nvGrpSpPr>
          <p:cNvPr id="9" name="Group 9">
            <a:extLst>
              <a:ext uri="{FF2B5EF4-FFF2-40B4-BE49-F238E27FC236}">
                <a16:creationId xmlns:a16="http://schemas.microsoft.com/office/drawing/2014/main" id="{12F5A35F-900F-3AE2-EF86-39D072B49468}"/>
              </a:ext>
            </a:extLst>
          </p:cNvPr>
          <p:cNvGrpSpPr>
            <a:grpSpLocks noChangeAspect="1"/>
          </p:cNvGrpSpPr>
          <p:nvPr/>
        </p:nvGrpSpPr>
        <p:grpSpPr>
          <a:xfrm>
            <a:off x="16826047" y="607663"/>
            <a:ext cx="842075" cy="842075"/>
            <a:chOff x="0" y="0"/>
            <a:chExt cx="6350000" cy="6350000"/>
          </a:xfrm>
        </p:grpSpPr>
        <p:sp>
          <p:nvSpPr>
            <p:cNvPr id="10" name="Freeform 10">
              <a:extLst>
                <a:ext uri="{FF2B5EF4-FFF2-40B4-BE49-F238E27FC236}">
                  <a16:creationId xmlns:a16="http://schemas.microsoft.com/office/drawing/2014/main" id="{DA1453BC-D585-6A74-483D-16EC2D18448F}"/>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4" name="AutoShape 14">
            <a:extLst>
              <a:ext uri="{FF2B5EF4-FFF2-40B4-BE49-F238E27FC236}">
                <a16:creationId xmlns:a16="http://schemas.microsoft.com/office/drawing/2014/main" id="{2F7972C9-2553-8694-5FEE-0F4A5956DB2C}"/>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21" name="TextBox 20">
            <a:extLst>
              <a:ext uri="{FF2B5EF4-FFF2-40B4-BE49-F238E27FC236}">
                <a16:creationId xmlns:a16="http://schemas.microsoft.com/office/drawing/2014/main" id="{0D2A0F9A-5571-55A1-A703-5BAF723FA9FD}"/>
              </a:ext>
            </a:extLst>
          </p:cNvPr>
          <p:cNvSpPr txBox="1"/>
          <p:nvPr/>
        </p:nvSpPr>
        <p:spPr>
          <a:xfrm>
            <a:off x="762000" y="2090360"/>
            <a:ext cx="7133305" cy="6247864"/>
          </a:xfrm>
          <a:prstGeom prst="rect">
            <a:avLst/>
          </a:prstGeom>
          <a:noFill/>
          <a:ln>
            <a:noFill/>
          </a:ln>
        </p:spPr>
        <p:txBody>
          <a:bodyPr wrap="square">
            <a:spAutoFit/>
          </a:bodyPr>
          <a:lstStyle/>
          <a:p>
            <a:pPr algn="just">
              <a:spcBef>
                <a:spcPts val="1200"/>
              </a:spcBef>
              <a:spcAft>
                <a:spcPts val="1200"/>
              </a:spcAft>
            </a:pPr>
            <a:r>
              <a:rPr lang="en-GB" sz="2000" b="1" dirty="0">
                <a:solidFill>
                  <a:srgbClr val="121212"/>
                </a:solidFill>
                <a:latin typeface="HK Grotesk Light"/>
              </a:rPr>
              <a:t>Η συνεργατική δημιουργία περιεχομένου σε περιβάλλοντα </a:t>
            </a:r>
            <a:r>
              <a:rPr lang="el-GR" sz="2000" b="1" dirty="0">
                <a:solidFill>
                  <a:srgbClr val="121212"/>
                </a:solidFill>
                <a:latin typeface="HK Grotesk Light"/>
              </a:rPr>
              <a:t>ανεστραμμένης</a:t>
            </a:r>
            <a:r>
              <a:rPr lang="en-GB" sz="2000" b="1" dirty="0">
                <a:solidFill>
                  <a:srgbClr val="121212"/>
                </a:solidFill>
                <a:latin typeface="HK Grotesk Light"/>
              </a:rPr>
              <a:t> τάξης απαιτεί μια βελτιωμένη προσέγγιση στη διαχείριση της ροής εργασιών. Αυτή η διαφάνεια παρέχει στους εκπαιδευτικούς αποτελεσματικές τεχνικές για την οργάνωση συνεργατικών έργων, διασφαλίζοντας ότι η συμβολή κάθε μέλους της ομάδας μεγιστοποιείται και ότι το έργο εξελίσσεται ομαλά προς την ολοκλήρωσή του.</a:t>
            </a:r>
          </a:p>
          <a:p>
            <a:pPr algn="just">
              <a:spcBef>
                <a:spcPts val="1200"/>
              </a:spcBef>
              <a:spcAft>
                <a:spcPts val="1200"/>
              </a:spcAft>
            </a:pPr>
            <a:r>
              <a:rPr lang="en-GB" sz="2000" b="1" dirty="0">
                <a:solidFill>
                  <a:srgbClr val="121212"/>
                </a:solidFill>
                <a:latin typeface="HK Grotesk Light"/>
              </a:rPr>
              <a:t>Με την υιοθέτηση αυτών των τεχνικών διαχείρισης ροής εργασιών, οι ομάδες μπορούν να βελτιώσουν την αποδοτικότητα, την επικοινωνία και τη συνολική αποτελεσματικότητά τους σε συνεργατικά έργα δημιουργίας περιεχομένου. Αυτή η δομημένη προσέγγιση όχι μόνο διασφαλίζει την επιτυχή ολοκλήρωση των έργων, αλλά και εμπλουτίζει τη συνεργατική εμπειρία της ομάδας, οδηγώντας σε πιο ελκυστικό και αποτελεσματικό εκπαιδευτικό περιεχόμενο.</a:t>
            </a:r>
          </a:p>
        </p:txBody>
      </p:sp>
      <p:sp>
        <p:nvSpPr>
          <p:cNvPr id="5" name="Google Shape;117;p3">
            <a:extLst>
              <a:ext uri="{FF2B5EF4-FFF2-40B4-BE49-F238E27FC236}">
                <a16:creationId xmlns:a16="http://schemas.microsoft.com/office/drawing/2014/main" id="{9C867F52-CB5C-D834-F003-E877B3E5A6A9}"/>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118;p3">
            <a:extLst>
              <a:ext uri="{FF2B5EF4-FFF2-40B4-BE49-F238E27FC236}">
                <a16:creationId xmlns:a16="http://schemas.microsoft.com/office/drawing/2014/main" id="{2238F3FE-D137-058E-A9F2-A1DF993DE93B}"/>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7" name="Picture 16">
            <a:extLst>
              <a:ext uri="{FF2B5EF4-FFF2-40B4-BE49-F238E27FC236}">
                <a16:creationId xmlns:a16="http://schemas.microsoft.com/office/drawing/2014/main" id="{18D9CA86-8D32-FFB6-9126-A852C03175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11" name="TextBox 10">
            <a:extLst>
              <a:ext uri="{FF2B5EF4-FFF2-40B4-BE49-F238E27FC236}">
                <a16:creationId xmlns:a16="http://schemas.microsoft.com/office/drawing/2014/main" id="{4E69B95C-E24C-2703-6D9C-EFBDB5B4AC1D}"/>
              </a:ext>
            </a:extLst>
          </p:cNvPr>
          <p:cNvSpPr txBox="1"/>
          <p:nvPr/>
        </p:nvSpPr>
        <p:spPr>
          <a:xfrm>
            <a:off x="400911" y="181715"/>
            <a:ext cx="14502874" cy="2000548"/>
          </a:xfrm>
          <a:prstGeom prst="rect">
            <a:avLst/>
          </a:prstGeom>
          <a:noFill/>
        </p:spPr>
        <p:txBody>
          <a:bodyPr wrap="square">
            <a:spAutoFit/>
          </a:bodyPr>
          <a:lstStyle/>
          <a:p>
            <a:r>
              <a:rPr lang="en-GB" sz="4400" spc="-69" dirty="0">
                <a:solidFill>
                  <a:srgbClr val="033C5B"/>
                </a:solidFill>
                <a:latin typeface="Arial" panose="020B0604020202020204" pitchFamily="34" charset="0"/>
                <a:cs typeface="Arial" panose="020B0604020202020204" pitchFamily="34" charset="0"/>
              </a:rPr>
              <a:t>Εξορθολογισμός των συνεργατικών προσπαθειών: </a:t>
            </a:r>
          </a:p>
          <a:p>
            <a:r>
              <a:rPr lang="en-GB" sz="4000" b="1" i="0" dirty="0">
                <a:solidFill>
                  <a:srgbClr val="0D0D0D"/>
                </a:solidFill>
                <a:effectLst/>
                <a:latin typeface="Arial" panose="020B0604020202020204" pitchFamily="34" charset="0"/>
                <a:cs typeface="Arial" panose="020B0604020202020204" pitchFamily="34" charset="0"/>
              </a:rPr>
              <a:t>Βελτιστοποίηση της ροής εργασίας για παραγωγική ομαδική συνεργασία</a:t>
            </a:r>
            <a:endParaRPr lang="en-US" sz="4000" spc="-69" dirty="0">
              <a:solidFill>
                <a:srgbClr val="033C5B"/>
              </a:solidFill>
              <a:latin typeface="Arial" panose="020B0604020202020204" pitchFamily="34" charset="0"/>
              <a:cs typeface="Arial" panose="020B0604020202020204" pitchFamily="34" charset="0"/>
            </a:endParaRPr>
          </a:p>
        </p:txBody>
      </p:sp>
      <p:pic>
        <p:nvPicPr>
          <p:cNvPr id="19" name="Picture 18" descr="A group of women looking at a computer&#10;&#10;Description automatically generated">
            <a:extLst>
              <a:ext uri="{FF2B5EF4-FFF2-40B4-BE49-F238E27FC236}">
                <a16:creationId xmlns:a16="http://schemas.microsoft.com/office/drawing/2014/main" id="{14264163-3E4D-AC1D-2D2F-A31AE52EFBD7}"/>
              </a:ext>
            </a:extLst>
          </p:cNvPr>
          <p:cNvPicPr>
            <a:picLocks noChangeAspect="1"/>
          </p:cNvPicPr>
          <p:nvPr/>
        </p:nvPicPr>
        <p:blipFill>
          <a:blip r:embed="rId5" cstate="print">
            <a:extLst>
              <a:ext uri="{28A0092B-C50C-407E-A947-70E740481C1C}">
                <a14:useLocalDpi xmlns:a14="http://schemas.microsoft.com/office/drawing/2010/main" val="0"/>
              </a:ext>
            </a:extLst>
          </a:blip>
          <a:srcRect t="26413"/>
          <a:stretch/>
        </p:blipFill>
        <p:spPr>
          <a:xfrm>
            <a:off x="8568286" y="1811829"/>
            <a:ext cx="6304792" cy="6496048"/>
          </a:xfrm>
          <a:prstGeom prst="rect">
            <a:avLst/>
          </a:prstGeom>
          <a:ln>
            <a:noFill/>
          </a:ln>
          <a:effectLst>
            <a:outerShdw blurRad="292100" dist="139700" dir="2700000" algn="tl" rotWithShape="0">
              <a:srgbClr val="333333">
                <a:alpha val="65000"/>
              </a:srgbClr>
            </a:outerShdw>
          </a:effectLst>
        </p:spPr>
      </p:pic>
      <p:sp>
        <p:nvSpPr>
          <p:cNvPr id="6" name="Google Shape;119;p3">
            <a:extLst>
              <a:ext uri="{FF2B5EF4-FFF2-40B4-BE49-F238E27FC236}">
                <a16:creationId xmlns:a16="http://schemas.microsoft.com/office/drawing/2014/main" id="{9C5E4514-A635-FC5C-FBAC-9052E3318C38}"/>
              </a:ext>
            </a:extLst>
          </p:cNvPr>
          <p:cNvSpPr txBox="1"/>
          <p:nvPr/>
        </p:nvSpPr>
        <p:spPr>
          <a:xfrm>
            <a:off x="5171974" y="8948864"/>
            <a:ext cx="10800874"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146548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F1C68-2DB9-A453-8492-E256F125F91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7F8F137-1CA3-7A15-D9BF-8AE968BDC1E0}"/>
              </a:ext>
            </a:extLst>
          </p:cNvPr>
          <p:cNvSpPr txBox="1"/>
          <p:nvPr/>
        </p:nvSpPr>
        <p:spPr>
          <a:xfrm>
            <a:off x="3009900" y="89896"/>
            <a:ext cx="13677900" cy="1354217"/>
          </a:xfrm>
          <a:prstGeom prst="rect">
            <a:avLst/>
          </a:prstGeom>
        </p:spPr>
        <p:txBody>
          <a:bodyPr wrap="square" lIns="0" tIns="0" rIns="0" bIns="0" rtlCol="0" anchor="ctr">
            <a:spAutoFit/>
          </a:bodyPr>
          <a:lstStyle/>
          <a:p>
            <a:r>
              <a:rPr lang="en-GB" sz="4400" spc="-69" dirty="0">
                <a:solidFill>
                  <a:srgbClr val="033C5B"/>
                </a:solidFill>
                <a:latin typeface="Arial" panose="020B0604020202020204" pitchFamily="34" charset="0"/>
                <a:cs typeface="Arial" panose="020B0604020202020204" pitchFamily="34" charset="0"/>
              </a:rPr>
              <a:t>Προκλήσεις στη συνεργατική δημιουργία περιεχομένου στην ΕΕΚ</a:t>
            </a:r>
            <a:endParaRPr lang="en-US" sz="4400" spc="-69" dirty="0">
              <a:solidFill>
                <a:srgbClr val="033C5B"/>
              </a:solidFill>
              <a:latin typeface="Arial" panose="020B0604020202020204" pitchFamily="34" charset="0"/>
              <a:cs typeface="Arial" panose="020B0604020202020204" pitchFamily="34" charset="0"/>
            </a:endParaRPr>
          </a:p>
        </p:txBody>
      </p:sp>
      <p:sp>
        <p:nvSpPr>
          <p:cNvPr id="3" name="AutoShape 3">
            <a:extLst>
              <a:ext uri="{FF2B5EF4-FFF2-40B4-BE49-F238E27FC236}">
                <a16:creationId xmlns:a16="http://schemas.microsoft.com/office/drawing/2014/main" id="{4E773659-B0FE-1413-860B-DECA10E50DC7}"/>
              </a:ext>
            </a:extLst>
          </p:cNvPr>
          <p:cNvSpPr/>
          <p:nvPr/>
        </p:nvSpPr>
        <p:spPr>
          <a:xfrm>
            <a:off x="-130877" y="-38241"/>
            <a:ext cx="2766824" cy="5218616"/>
          </a:xfrm>
          <a:prstGeom prst="rect">
            <a:avLst/>
          </a:prstGeom>
          <a:solidFill>
            <a:srgbClr val="FB8709"/>
          </a:solidFill>
        </p:spPr>
        <p:txBody>
          <a:bodyPr/>
          <a:lstStyle/>
          <a:p>
            <a:endParaRPr lang="en-IE"/>
          </a:p>
        </p:txBody>
      </p:sp>
      <p:sp>
        <p:nvSpPr>
          <p:cNvPr id="4" name="Freeform 4">
            <a:extLst>
              <a:ext uri="{FF2B5EF4-FFF2-40B4-BE49-F238E27FC236}">
                <a16:creationId xmlns:a16="http://schemas.microsoft.com/office/drawing/2014/main" id="{FFF4803A-7A28-2B38-99AC-54E35CF9E346}"/>
              </a:ext>
            </a:extLst>
          </p:cNvPr>
          <p:cNvSpPr/>
          <p:nvPr/>
        </p:nvSpPr>
        <p:spPr>
          <a:xfrm rot="5400000">
            <a:off x="0" y="2507553"/>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5" name="AutoShape 5">
            <a:extLst>
              <a:ext uri="{FF2B5EF4-FFF2-40B4-BE49-F238E27FC236}">
                <a16:creationId xmlns:a16="http://schemas.microsoft.com/office/drawing/2014/main" id="{57FF403E-8C1A-EE0A-B8D8-87A476E314F6}"/>
              </a:ext>
            </a:extLst>
          </p:cNvPr>
          <p:cNvSpPr/>
          <p:nvPr/>
        </p:nvSpPr>
        <p:spPr>
          <a:xfrm>
            <a:off x="-130877" y="5143500"/>
            <a:ext cx="2766824" cy="3665330"/>
          </a:xfrm>
          <a:prstGeom prst="rect">
            <a:avLst/>
          </a:prstGeom>
          <a:solidFill>
            <a:srgbClr val="053249"/>
          </a:solidFill>
        </p:spPr>
        <p:txBody>
          <a:bodyPr/>
          <a:lstStyle/>
          <a:p>
            <a:endParaRPr lang="en-IE"/>
          </a:p>
        </p:txBody>
      </p:sp>
      <p:sp>
        <p:nvSpPr>
          <p:cNvPr id="6" name="Freeform 6">
            <a:extLst>
              <a:ext uri="{FF2B5EF4-FFF2-40B4-BE49-F238E27FC236}">
                <a16:creationId xmlns:a16="http://schemas.microsoft.com/office/drawing/2014/main" id="{C29FC10A-1A7B-264E-8433-03154F04824D}"/>
              </a:ext>
            </a:extLst>
          </p:cNvPr>
          <p:cNvSpPr/>
          <p:nvPr/>
        </p:nvSpPr>
        <p:spPr>
          <a:xfrm rot="5400000" flipH="1">
            <a:off x="0" y="5143500"/>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sp>
        <p:nvSpPr>
          <p:cNvPr id="11" name="AutoShape 11">
            <a:extLst>
              <a:ext uri="{FF2B5EF4-FFF2-40B4-BE49-F238E27FC236}">
                <a16:creationId xmlns:a16="http://schemas.microsoft.com/office/drawing/2014/main" id="{88BF56FA-5423-A2F0-AA7C-640A1603DDBE}"/>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7" name="Google Shape;117;p3">
            <a:extLst>
              <a:ext uri="{FF2B5EF4-FFF2-40B4-BE49-F238E27FC236}">
                <a16:creationId xmlns:a16="http://schemas.microsoft.com/office/drawing/2014/main" id="{66E6E39A-FE16-03EE-0755-B4E3F95D1D3A}"/>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18;p3">
            <a:extLst>
              <a:ext uri="{FF2B5EF4-FFF2-40B4-BE49-F238E27FC236}">
                <a16:creationId xmlns:a16="http://schemas.microsoft.com/office/drawing/2014/main" id="{D8839B12-7573-0412-38D1-C11B638AEEAF}"/>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Picture 14">
            <a:extLst>
              <a:ext uri="{FF2B5EF4-FFF2-40B4-BE49-F238E27FC236}">
                <a16:creationId xmlns:a16="http://schemas.microsoft.com/office/drawing/2014/main" id="{75832D87-A111-7FA6-931D-EFF3D0ABDBB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graphicFrame>
        <p:nvGraphicFramePr>
          <p:cNvPr id="9" name="Diagram 8">
            <a:extLst>
              <a:ext uri="{FF2B5EF4-FFF2-40B4-BE49-F238E27FC236}">
                <a16:creationId xmlns:a16="http://schemas.microsoft.com/office/drawing/2014/main" id="{0718414C-3BE9-F8F9-953D-66B42BE8D859}"/>
              </a:ext>
            </a:extLst>
          </p:cNvPr>
          <p:cNvGraphicFramePr/>
          <p:nvPr>
            <p:extLst>
              <p:ext uri="{D42A27DB-BD31-4B8C-83A1-F6EECF244321}">
                <p14:modId xmlns:p14="http://schemas.microsoft.com/office/powerpoint/2010/main" val="2265675030"/>
              </p:ext>
            </p:extLst>
          </p:nvPr>
        </p:nvGraphicFramePr>
        <p:xfrm>
          <a:off x="3121111" y="1283606"/>
          <a:ext cx="14173200" cy="751093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Google Shape;119;p3">
            <a:extLst>
              <a:ext uri="{FF2B5EF4-FFF2-40B4-BE49-F238E27FC236}">
                <a16:creationId xmlns:a16="http://schemas.microsoft.com/office/drawing/2014/main" id="{25B5B96F-BDB6-DAC2-A726-96E4CDD14D84}"/>
              </a:ext>
            </a:extLst>
          </p:cNvPr>
          <p:cNvSpPr txBox="1"/>
          <p:nvPr/>
        </p:nvSpPr>
        <p:spPr>
          <a:xfrm>
            <a:off x="5171974" y="8948864"/>
            <a:ext cx="10800874"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3865602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1104045" y="663419"/>
            <a:ext cx="6990285" cy="1903213"/>
          </a:xfrm>
          <a:prstGeom prst="rect">
            <a:avLst/>
          </a:prstGeom>
        </p:spPr>
        <p:txBody>
          <a:bodyPr lIns="0" tIns="0" rIns="0" bIns="0" rtlCol="0" anchor="t">
            <a:spAutoFit/>
          </a:bodyPr>
          <a:lstStyle/>
          <a:p>
            <a:pPr>
              <a:lnSpc>
                <a:spcPts val="7699"/>
              </a:lnSpc>
            </a:pPr>
            <a:r>
              <a:rPr lang="en-US" sz="6000" b="1" spc="-69" dirty="0">
                <a:solidFill>
                  <a:srgbClr val="033C5B"/>
                </a:solidFill>
                <a:latin typeface="Arial" panose="020B0604020202020204" pitchFamily="34" charset="0"/>
                <a:cs typeface="Arial" panose="020B0604020202020204" pitchFamily="34" charset="0"/>
              </a:rPr>
              <a:t>Μαθησιακοί στόχοι</a:t>
            </a:r>
          </a:p>
        </p:txBody>
      </p:sp>
      <p:sp>
        <p:nvSpPr>
          <p:cNvPr id="3" name="TextBox 3"/>
          <p:cNvSpPr txBox="1"/>
          <p:nvPr/>
        </p:nvSpPr>
        <p:spPr>
          <a:xfrm>
            <a:off x="770565" y="2911175"/>
            <a:ext cx="7848600" cy="4934749"/>
          </a:xfrm>
          <a:prstGeom prst="rect">
            <a:avLst/>
          </a:prstGeom>
        </p:spPr>
        <p:txBody>
          <a:bodyPr wrap="square" lIns="0" tIns="0" rIns="0" bIns="0" rtlCol="0" anchor="t">
            <a:spAutoFit/>
          </a:bodyPr>
          <a:lstStyle/>
          <a:p>
            <a:pPr marL="302259" lvl="1">
              <a:lnSpc>
                <a:spcPts val="3919"/>
              </a:lnSpc>
            </a:pPr>
            <a:r>
              <a:rPr lang="en-GB" sz="2000" b="0" i="0" u="none" strike="noStrike" cap="none" dirty="0">
                <a:solidFill>
                  <a:srgbClr val="121212"/>
                </a:solidFill>
                <a:latin typeface="Arial" panose="020B0604020202020204" pitchFamily="34" charset="0"/>
                <a:ea typeface="Arial"/>
                <a:cs typeface="Arial" panose="020B0604020202020204" pitchFamily="34" charset="0"/>
                <a:sym typeface="Arial"/>
              </a:rPr>
              <a:t>Στο τέλος αυτής της ενότητας, οι συμμετέχοντες θα εί</a:t>
            </a:r>
            <a:r>
              <a:rPr lang="el-GR" sz="2000" b="0" i="0" u="none" strike="noStrike" cap="none" dirty="0" err="1">
                <a:solidFill>
                  <a:srgbClr val="121212"/>
                </a:solidFill>
                <a:latin typeface="Arial" panose="020B0604020202020204" pitchFamily="34" charset="0"/>
                <a:ea typeface="Arial"/>
                <a:cs typeface="Arial" panose="020B0604020202020204" pitchFamily="34" charset="0"/>
                <a:sym typeface="Arial"/>
              </a:rPr>
              <a:t>στε</a:t>
            </a:r>
            <a:r>
              <a:rPr lang="el-GR" sz="2000" b="0" i="0" u="none" strike="noStrike" cap="none" dirty="0">
                <a:solidFill>
                  <a:srgbClr val="121212"/>
                </a:solidFill>
                <a:latin typeface="Arial" panose="020B0604020202020204" pitchFamily="34" charset="0"/>
                <a:ea typeface="Arial"/>
                <a:cs typeface="Arial" panose="020B0604020202020204" pitchFamily="34" charset="0"/>
                <a:sym typeface="Arial"/>
              </a:rPr>
              <a:t> </a:t>
            </a:r>
            <a:r>
              <a:rPr lang="en-GB" sz="2000" b="0" i="0" u="none" strike="noStrike" cap="none" dirty="0" err="1">
                <a:solidFill>
                  <a:srgbClr val="121212"/>
                </a:solidFill>
                <a:latin typeface="Arial" panose="020B0604020202020204" pitchFamily="34" charset="0"/>
                <a:ea typeface="Arial"/>
                <a:cs typeface="Arial" panose="020B0604020202020204" pitchFamily="34" charset="0"/>
                <a:sym typeface="Arial"/>
              </a:rPr>
              <a:t>σε</a:t>
            </a:r>
            <a:r>
              <a:rPr lang="en-GB" sz="2000" b="0" i="0" u="none" strike="noStrike" cap="none" dirty="0">
                <a:solidFill>
                  <a:srgbClr val="121212"/>
                </a:solidFill>
                <a:latin typeface="Arial" panose="020B0604020202020204" pitchFamily="34" charset="0"/>
                <a:ea typeface="Arial"/>
                <a:cs typeface="Arial" panose="020B0604020202020204" pitchFamily="34" charset="0"/>
                <a:sym typeface="Arial"/>
              </a:rPr>
              <a:t> θέση να:</a:t>
            </a:r>
            <a:endParaRPr lang="en-US" sz="2000" dirty="0">
              <a:solidFill>
                <a:srgbClr val="121212"/>
              </a:solidFill>
              <a:latin typeface="Arial" panose="020B0604020202020204" pitchFamily="34" charset="0"/>
              <a:cs typeface="Arial" panose="020B0604020202020204" pitchFamily="34" charset="0"/>
            </a:endParaRPr>
          </a:p>
          <a:p>
            <a:pPr marL="604519" lvl="1" indent="-302260">
              <a:lnSpc>
                <a:spcPts val="3919"/>
              </a:lnSpc>
              <a:buFont typeface="Arial"/>
              <a:buChar char="•"/>
            </a:pPr>
            <a:r>
              <a:rPr lang="en-GB" sz="2000" dirty="0">
                <a:solidFill>
                  <a:srgbClr val="121212"/>
                </a:solidFill>
                <a:latin typeface="Arial" panose="020B0604020202020204" pitchFamily="34" charset="0"/>
                <a:cs typeface="Arial" panose="020B0604020202020204" pitchFamily="34" charset="0"/>
              </a:rPr>
              <a:t>Κατα</a:t>
            </a:r>
            <a:r>
              <a:rPr lang="en-GB" sz="2000" dirty="0" err="1">
                <a:solidFill>
                  <a:srgbClr val="121212"/>
                </a:solidFill>
                <a:latin typeface="Arial" panose="020B0604020202020204" pitchFamily="34" charset="0"/>
                <a:cs typeface="Arial" panose="020B0604020202020204" pitchFamily="34" charset="0"/>
              </a:rPr>
              <a:t>νοήσ</a:t>
            </a:r>
            <a:r>
              <a:rPr lang="el-GR" sz="2000" dirty="0">
                <a:solidFill>
                  <a:srgbClr val="121212"/>
                </a:solidFill>
                <a:latin typeface="Arial" panose="020B0604020202020204" pitchFamily="34" charset="0"/>
                <a:cs typeface="Arial" panose="020B0604020202020204" pitchFamily="34" charset="0"/>
              </a:rPr>
              <a:t>ε</a:t>
            </a:r>
            <a:r>
              <a:rPr lang="en-GB" sz="2000" dirty="0" err="1">
                <a:solidFill>
                  <a:srgbClr val="121212"/>
                </a:solidFill>
                <a:latin typeface="Arial" panose="020B0604020202020204" pitchFamily="34" charset="0"/>
                <a:cs typeface="Arial" panose="020B0604020202020204" pitchFamily="34" charset="0"/>
              </a:rPr>
              <a:t>τε</a:t>
            </a:r>
            <a:r>
              <a:rPr lang="en-GB" sz="2000" dirty="0">
                <a:solidFill>
                  <a:srgbClr val="121212"/>
                </a:solidFill>
                <a:latin typeface="Arial" panose="020B0604020202020204" pitchFamily="34" charset="0"/>
                <a:cs typeface="Arial" panose="020B0604020202020204" pitchFamily="34" charset="0"/>
              </a:rPr>
              <a:t> την έννοια της συνεργατικής δημιουργίας περιεχομένου σε μια ανεστραμμένη τάξη.</a:t>
            </a:r>
          </a:p>
          <a:p>
            <a:pPr marL="604519" lvl="1" indent="-302260">
              <a:lnSpc>
                <a:spcPts val="3919"/>
              </a:lnSpc>
              <a:buFont typeface="Arial"/>
              <a:buChar char="•"/>
            </a:pPr>
            <a:r>
              <a:rPr lang="en-GB" sz="2000" dirty="0" err="1">
                <a:solidFill>
                  <a:srgbClr val="121212"/>
                </a:solidFill>
                <a:latin typeface="Arial" panose="020B0604020202020204" pitchFamily="34" charset="0"/>
                <a:cs typeface="Arial" panose="020B0604020202020204" pitchFamily="34" charset="0"/>
              </a:rPr>
              <a:t>Προσδιορ</a:t>
            </a:r>
            <a:r>
              <a:rPr lang="el-GR" sz="2000" dirty="0" err="1">
                <a:solidFill>
                  <a:srgbClr val="121212"/>
                </a:solidFill>
                <a:latin typeface="Arial" panose="020B0604020202020204" pitchFamily="34" charset="0"/>
                <a:cs typeface="Arial" panose="020B0604020202020204" pitchFamily="34" charset="0"/>
              </a:rPr>
              <a:t>ίσετε</a:t>
            </a:r>
            <a:r>
              <a:rPr lang="en-GB" sz="2000" dirty="0">
                <a:solidFill>
                  <a:srgbClr val="121212"/>
                </a:solidFill>
                <a:latin typeface="Arial" panose="020B0604020202020204" pitchFamily="34" charset="0"/>
                <a:cs typeface="Arial" panose="020B0604020202020204" pitchFamily="34" charset="0"/>
              </a:rPr>
              <a:t> </a:t>
            </a:r>
            <a:r>
              <a:rPr lang="en-GB" sz="2000" dirty="0" err="1">
                <a:solidFill>
                  <a:srgbClr val="121212"/>
                </a:solidFill>
                <a:latin typeface="Arial" panose="020B0604020202020204" pitchFamily="34" charset="0"/>
                <a:cs typeface="Arial" panose="020B0604020202020204" pitchFamily="34" charset="0"/>
              </a:rPr>
              <a:t>εργ</a:t>
            </a:r>
            <a:r>
              <a:rPr lang="en-GB" sz="2000" dirty="0">
                <a:solidFill>
                  <a:srgbClr val="121212"/>
                </a:solidFill>
                <a:latin typeface="Arial" panose="020B0604020202020204" pitchFamily="34" charset="0"/>
                <a:cs typeface="Arial" panose="020B0604020202020204" pitchFamily="34" charset="0"/>
              </a:rPr>
              <a:t>αλεί</a:t>
            </a:r>
            <a:r>
              <a:rPr lang="el-GR" sz="2000" dirty="0">
                <a:solidFill>
                  <a:srgbClr val="121212"/>
                </a:solidFill>
                <a:latin typeface="Arial" panose="020B0604020202020204" pitchFamily="34" charset="0"/>
                <a:cs typeface="Arial" panose="020B0604020202020204" pitchFamily="34" charset="0"/>
              </a:rPr>
              <a:t>α</a:t>
            </a:r>
            <a:r>
              <a:rPr lang="en-GB" sz="2000" dirty="0">
                <a:solidFill>
                  <a:srgbClr val="121212"/>
                </a:solidFill>
                <a:latin typeface="Arial" panose="020B0604020202020204" pitchFamily="34" charset="0"/>
                <a:cs typeface="Arial" panose="020B0604020202020204" pitchFamily="34" charset="0"/>
              </a:rPr>
              <a:t> και πλα</a:t>
            </a:r>
            <a:r>
              <a:rPr lang="en-GB" sz="2000" dirty="0" err="1">
                <a:solidFill>
                  <a:srgbClr val="121212"/>
                </a:solidFill>
                <a:latin typeface="Arial" panose="020B0604020202020204" pitchFamily="34" charset="0"/>
                <a:cs typeface="Arial" panose="020B0604020202020204" pitchFamily="34" charset="0"/>
              </a:rPr>
              <a:t>τφ</a:t>
            </a:r>
            <a:r>
              <a:rPr lang="el-GR" sz="2000" dirty="0" err="1">
                <a:solidFill>
                  <a:srgbClr val="121212"/>
                </a:solidFill>
                <a:latin typeface="Arial" panose="020B0604020202020204" pitchFamily="34" charset="0"/>
                <a:cs typeface="Arial" panose="020B0604020202020204" pitchFamily="34" charset="0"/>
              </a:rPr>
              <a:t>όρμες</a:t>
            </a:r>
            <a:r>
              <a:rPr lang="en-GB" sz="2000" dirty="0">
                <a:solidFill>
                  <a:srgbClr val="121212"/>
                </a:solidFill>
                <a:latin typeface="Arial" panose="020B0604020202020204" pitchFamily="34" charset="0"/>
                <a:cs typeface="Arial" panose="020B0604020202020204" pitchFamily="34" charset="0"/>
              </a:rPr>
              <a:t> κα</a:t>
            </a:r>
            <a:r>
              <a:rPr lang="en-GB" sz="2000" dirty="0" err="1">
                <a:solidFill>
                  <a:srgbClr val="121212"/>
                </a:solidFill>
                <a:latin typeface="Arial" panose="020B0604020202020204" pitchFamily="34" charset="0"/>
                <a:cs typeface="Arial" panose="020B0604020202020204" pitchFamily="34" charset="0"/>
              </a:rPr>
              <a:t>τάλληλ</a:t>
            </a:r>
            <a:r>
              <a:rPr lang="el-GR" sz="2000" dirty="0">
                <a:solidFill>
                  <a:srgbClr val="121212"/>
                </a:solidFill>
                <a:latin typeface="Arial" panose="020B0604020202020204" pitchFamily="34" charset="0"/>
                <a:cs typeface="Arial" panose="020B0604020202020204" pitchFamily="34" charset="0"/>
              </a:rPr>
              <a:t>α</a:t>
            </a:r>
            <a:r>
              <a:rPr lang="en-GB" sz="2000" dirty="0">
                <a:solidFill>
                  <a:srgbClr val="121212"/>
                </a:solidFill>
                <a:latin typeface="Arial" panose="020B0604020202020204" pitchFamily="34" charset="0"/>
                <a:cs typeface="Arial" panose="020B0604020202020204" pitchFamily="34" charset="0"/>
              </a:rPr>
              <a:t> για την αποτελεσματική συνδημιουργία περιεχομένου.</a:t>
            </a:r>
          </a:p>
          <a:p>
            <a:pPr marL="604519" lvl="1" indent="-302260">
              <a:lnSpc>
                <a:spcPts val="3919"/>
              </a:lnSpc>
              <a:buFont typeface="Arial"/>
              <a:buChar char="•"/>
            </a:pPr>
            <a:r>
              <a:rPr lang="en-GB" sz="2000" dirty="0" err="1">
                <a:solidFill>
                  <a:srgbClr val="121212"/>
                </a:solidFill>
                <a:latin typeface="Arial" panose="020B0604020202020204" pitchFamily="34" charset="0"/>
                <a:cs typeface="Arial" panose="020B0604020202020204" pitchFamily="34" charset="0"/>
              </a:rPr>
              <a:t>Αν</a:t>
            </a:r>
            <a:r>
              <a:rPr lang="el-GR" sz="2000" dirty="0" err="1">
                <a:solidFill>
                  <a:srgbClr val="121212"/>
                </a:solidFill>
                <a:latin typeface="Arial" panose="020B0604020202020204" pitchFamily="34" charset="0"/>
                <a:cs typeface="Arial" panose="020B0604020202020204" pitchFamily="34" charset="0"/>
              </a:rPr>
              <a:t>απτύξετε</a:t>
            </a:r>
            <a:r>
              <a:rPr lang="en-GB" sz="2000" dirty="0">
                <a:solidFill>
                  <a:srgbClr val="121212"/>
                </a:solidFill>
                <a:latin typeface="Arial" panose="020B0604020202020204" pitchFamily="34" charset="0"/>
                <a:cs typeface="Arial" panose="020B0604020202020204" pitchFamily="34" charset="0"/>
              </a:rPr>
              <a:t> </a:t>
            </a:r>
            <a:r>
              <a:rPr lang="en-GB" sz="2000" dirty="0" err="1">
                <a:solidFill>
                  <a:srgbClr val="121212"/>
                </a:solidFill>
                <a:latin typeface="Arial" panose="020B0604020202020204" pitchFamily="34" charset="0"/>
                <a:cs typeface="Arial" panose="020B0604020202020204" pitchFamily="34" charset="0"/>
              </a:rPr>
              <a:t>στρ</a:t>
            </a:r>
            <a:r>
              <a:rPr lang="en-GB" sz="2000" dirty="0">
                <a:solidFill>
                  <a:srgbClr val="121212"/>
                </a:solidFill>
                <a:latin typeface="Arial" panose="020B0604020202020204" pitchFamily="34" charset="0"/>
                <a:cs typeface="Arial" panose="020B0604020202020204" pitchFamily="34" charset="0"/>
              </a:rPr>
              <a:t>ατηγικ</a:t>
            </a:r>
            <a:r>
              <a:rPr lang="el-GR" sz="2000" dirty="0" err="1">
                <a:solidFill>
                  <a:srgbClr val="121212"/>
                </a:solidFill>
                <a:latin typeface="Arial" panose="020B0604020202020204" pitchFamily="34" charset="0"/>
                <a:cs typeface="Arial" panose="020B0604020202020204" pitchFamily="34" charset="0"/>
              </a:rPr>
              <a:t>ές</a:t>
            </a:r>
            <a:r>
              <a:rPr lang="en-GB" sz="2000" dirty="0">
                <a:solidFill>
                  <a:srgbClr val="121212"/>
                </a:solidFill>
                <a:latin typeface="Arial" panose="020B0604020202020204" pitchFamily="34" charset="0"/>
                <a:cs typeface="Arial" panose="020B0604020202020204" pitchFamily="34" charset="0"/>
              </a:rPr>
              <a:t> για την εμπλοκή των μαθητών στη συνεργατική δημιουργία περιεχομένου.</a:t>
            </a:r>
          </a:p>
          <a:p>
            <a:pPr marL="604519" lvl="1" indent="-302260">
              <a:lnSpc>
                <a:spcPts val="3919"/>
              </a:lnSpc>
              <a:buFont typeface="Arial"/>
              <a:buChar char="•"/>
            </a:pPr>
            <a:r>
              <a:rPr lang="en-GB" sz="2000" dirty="0" err="1">
                <a:solidFill>
                  <a:srgbClr val="121212"/>
                </a:solidFill>
                <a:latin typeface="Arial" panose="020B0604020202020204" pitchFamily="34" charset="0"/>
                <a:cs typeface="Arial" panose="020B0604020202020204" pitchFamily="34" charset="0"/>
              </a:rPr>
              <a:t>Σχεδιάσ</a:t>
            </a:r>
            <a:r>
              <a:rPr lang="el-GR" sz="2000" dirty="0">
                <a:solidFill>
                  <a:srgbClr val="121212"/>
                </a:solidFill>
                <a:latin typeface="Arial" panose="020B0604020202020204" pitchFamily="34" charset="0"/>
                <a:cs typeface="Arial" panose="020B0604020202020204" pitchFamily="34" charset="0"/>
              </a:rPr>
              <a:t>ε</a:t>
            </a:r>
            <a:r>
              <a:rPr lang="en-GB" sz="2000" dirty="0" err="1">
                <a:solidFill>
                  <a:srgbClr val="121212"/>
                </a:solidFill>
                <a:latin typeface="Arial" panose="020B0604020202020204" pitchFamily="34" charset="0"/>
                <a:cs typeface="Arial" panose="020B0604020202020204" pitchFamily="34" charset="0"/>
              </a:rPr>
              <a:t>τε</a:t>
            </a:r>
            <a:r>
              <a:rPr lang="en-GB" sz="2000" dirty="0">
                <a:solidFill>
                  <a:srgbClr val="121212"/>
                </a:solidFill>
                <a:latin typeface="Arial" panose="020B0604020202020204" pitchFamily="34" charset="0"/>
                <a:cs typeface="Arial" panose="020B0604020202020204" pitchFamily="34" charset="0"/>
              </a:rPr>
              <a:t> δραστηριότητες συνεργατικής δημιουργίας περιεχομένου για μια ανεστραμμένη τάξη.</a:t>
            </a:r>
            <a:endParaRPr lang="en-US" sz="2000" dirty="0">
              <a:solidFill>
                <a:srgbClr val="121212"/>
              </a:solidFill>
              <a:latin typeface="Arial" panose="020B0604020202020204" pitchFamily="34" charset="0"/>
              <a:cs typeface="Arial" panose="020B0604020202020204" pitchFamily="34" charset="0"/>
            </a:endParaRPr>
          </a:p>
        </p:txBody>
      </p:sp>
      <p:sp>
        <p:nvSpPr>
          <p:cNvPr id="4" name="AutoShape 4"/>
          <p:cNvSpPr/>
          <p:nvPr/>
        </p:nvSpPr>
        <p:spPr>
          <a:xfrm>
            <a:off x="9144000" y="3783991"/>
            <a:ext cx="9144000" cy="6503009"/>
          </a:xfrm>
          <a:prstGeom prst="rect">
            <a:avLst/>
          </a:prstGeom>
          <a:solidFill>
            <a:srgbClr val="FB8709"/>
          </a:solidFill>
        </p:spPr>
        <p:txBody>
          <a:bodyPr/>
          <a:lstStyle/>
          <a:p>
            <a:endParaRPr lang="en-IE"/>
          </a:p>
        </p:txBody>
      </p:sp>
      <p:sp>
        <p:nvSpPr>
          <p:cNvPr id="5" name="AutoShape 5"/>
          <p:cNvSpPr/>
          <p:nvPr/>
        </p:nvSpPr>
        <p:spPr>
          <a:xfrm>
            <a:off x="9144000" y="0"/>
            <a:ext cx="9144000" cy="5143500"/>
          </a:xfrm>
          <a:prstGeom prst="rect">
            <a:avLst/>
          </a:prstGeom>
          <a:solidFill>
            <a:srgbClr val="053249"/>
          </a:solidFill>
        </p:spPr>
        <p:txBody>
          <a:bodyPr/>
          <a:lstStyle/>
          <a:p>
            <a:endParaRPr lang="en-IE"/>
          </a:p>
        </p:txBody>
      </p:sp>
      <p:sp>
        <p:nvSpPr>
          <p:cNvPr id="6" name="Freeform 6"/>
          <p:cNvSpPr/>
          <p:nvPr/>
        </p:nvSpPr>
        <p:spPr>
          <a:xfrm rot="5400000">
            <a:off x="9144000" y="7702914"/>
            <a:ext cx="2584086" cy="2584086"/>
          </a:xfrm>
          <a:custGeom>
            <a:avLst/>
            <a:gdLst/>
            <a:ahLst/>
            <a:cxnLst/>
            <a:rect l="l" t="t" r="r" b="b"/>
            <a:pathLst>
              <a:path w="2584086" h="2584086">
                <a:moveTo>
                  <a:pt x="0" y="0"/>
                </a:moveTo>
                <a:lnTo>
                  <a:pt x="2584086" y="0"/>
                </a:lnTo>
                <a:lnTo>
                  <a:pt x="2584086" y="2584086"/>
                </a:lnTo>
                <a:lnTo>
                  <a:pt x="0" y="25840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7" name="Freeform 7"/>
          <p:cNvSpPr/>
          <p:nvPr/>
        </p:nvSpPr>
        <p:spPr>
          <a:xfrm rot="-5400000">
            <a:off x="15703914" y="0"/>
            <a:ext cx="2584086" cy="2584086"/>
          </a:xfrm>
          <a:custGeom>
            <a:avLst/>
            <a:gdLst/>
            <a:ahLst/>
            <a:cxnLst/>
            <a:rect l="l" t="t" r="r" b="b"/>
            <a:pathLst>
              <a:path w="2584086" h="2584086">
                <a:moveTo>
                  <a:pt x="0" y="0"/>
                </a:moveTo>
                <a:lnTo>
                  <a:pt x="2584086" y="0"/>
                </a:lnTo>
                <a:lnTo>
                  <a:pt x="2584086" y="2584086"/>
                </a:lnTo>
                <a:lnTo>
                  <a:pt x="0" y="25840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sp>
        <p:nvSpPr>
          <p:cNvPr id="8" name="Freeform 8"/>
          <p:cNvSpPr/>
          <p:nvPr/>
        </p:nvSpPr>
        <p:spPr>
          <a:xfrm>
            <a:off x="11243339" y="2258982"/>
            <a:ext cx="4945322" cy="5769036"/>
          </a:xfrm>
          <a:custGeom>
            <a:avLst/>
            <a:gdLst/>
            <a:ahLst/>
            <a:cxnLst/>
            <a:rect l="l" t="t" r="r" b="b"/>
            <a:pathLst>
              <a:path w="4945322" h="5769036">
                <a:moveTo>
                  <a:pt x="0" y="0"/>
                </a:moveTo>
                <a:lnTo>
                  <a:pt x="4945322" y="0"/>
                </a:lnTo>
                <a:lnTo>
                  <a:pt x="4945322" y="5769036"/>
                </a:lnTo>
                <a:lnTo>
                  <a:pt x="0" y="5769036"/>
                </a:lnTo>
                <a:lnTo>
                  <a:pt x="0" y="0"/>
                </a:lnTo>
                <a:close/>
              </a:path>
            </a:pathLst>
          </a:custGeom>
          <a:blipFill>
            <a:blip r:embed="rId6"/>
            <a:stretch>
              <a:fillRect l="-37492" r="-37492"/>
            </a:stretch>
          </a:blipFill>
        </p:spPr>
        <p:txBody>
          <a:bodyPr/>
          <a:lstStyle/>
          <a:p>
            <a:endParaRPr lang="en-IE"/>
          </a:p>
        </p:txBody>
      </p:sp>
      <p:sp>
        <p:nvSpPr>
          <p:cNvPr id="9" name="Freeform 9"/>
          <p:cNvSpPr/>
          <p:nvPr/>
        </p:nvSpPr>
        <p:spPr>
          <a:xfrm>
            <a:off x="385759" y="8288550"/>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7"/>
            <a:stretch>
              <a:fillRect/>
            </a:stretch>
          </a:blipFill>
        </p:spPr>
        <p:txBody>
          <a:bodyPr/>
          <a:lstStyle/>
          <a:p>
            <a:endParaRPr lang="en-IE"/>
          </a:p>
        </p:txBody>
      </p:sp>
      <p:sp>
        <p:nvSpPr>
          <p:cNvPr id="10" name="Freeform 10"/>
          <p:cNvSpPr/>
          <p:nvPr/>
        </p:nvSpPr>
        <p:spPr>
          <a:xfrm>
            <a:off x="2874251" y="9104366"/>
            <a:ext cx="2590889" cy="699540"/>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8"/>
            <a:stretch>
              <a:fillRect/>
            </a:stretch>
          </a:blipFill>
        </p:spPr>
        <p:txBody>
          <a:bodyPr/>
          <a:lstStyle/>
          <a:p>
            <a:endParaRPr lang="en-IE"/>
          </a:p>
        </p:txBody>
      </p:sp>
      <p:pic>
        <p:nvPicPr>
          <p:cNvPr id="11" name="Picture 10">
            <a:extLst>
              <a:ext uri="{FF2B5EF4-FFF2-40B4-BE49-F238E27FC236}">
                <a16:creationId xmlns:a16="http://schemas.microsoft.com/office/drawing/2014/main" id="{85B54264-35D2-8F81-018F-0BB2C06DDFC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11989" y="9268311"/>
            <a:ext cx="1051635" cy="38241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4061D-7CC7-CDAE-2CBE-6266B7DB547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8C7E5CF-DEF9-2F05-5307-D6EAD91D432F}"/>
              </a:ext>
            </a:extLst>
          </p:cNvPr>
          <p:cNvSpPr txBox="1"/>
          <p:nvPr/>
        </p:nvSpPr>
        <p:spPr>
          <a:xfrm>
            <a:off x="2857436" y="128083"/>
            <a:ext cx="14182490" cy="830997"/>
          </a:xfrm>
          <a:prstGeom prst="rect">
            <a:avLst/>
          </a:prstGeom>
        </p:spPr>
        <p:txBody>
          <a:bodyPr wrap="square" lIns="0" tIns="0" rIns="0" bIns="0" rtlCol="0" anchor="ctr">
            <a:spAutoFit/>
          </a:bodyPr>
          <a:lstStyle/>
          <a:p>
            <a:r>
              <a:rPr lang="en-GB" sz="5400" spc="-69" dirty="0">
                <a:solidFill>
                  <a:srgbClr val="033C5B"/>
                </a:solidFill>
                <a:latin typeface="Arial" panose="020B0604020202020204" pitchFamily="34" charset="0"/>
                <a:cs typeface="Arial" panose="020B0604020202020204" pitchFamily="34" charset="0"/>
              </a:rPr>
              <a:t>Αντιμετώπιση των προκλήσεων συνεργασίας</a:t>
            </a:r>
            <a:endParaRPr lang="en-US" sz="5400" spc="-69" dirty="0">
              <a:solidFill>
                <a:srgbClr val="033C5B"/>
              </a:solidFill>
              <a:latin typeface="Arial" panose="020B0604020202020204" pitchFamily="34" charset="0"/>
              <a:cs typeface="Arial" panose="020B0604020202020204" pitchFamily="34" charset="0"/>
            </a:endParaRPr>
          </a:p>
        </p:txBody>
      </p:sp>
      <p:sp>
        <p:nvSpPr>
          <p:cNvPr id="3" name="AutoShape 3">
            <a:extLst>
              <a:ext uri="{FF2B5EF4-FFF2-40B4-BE49-F238E27FC236}">
                <a16:creationId xmlns:a16="http://schemas.microsoft.com/office/drawing/2014/main" id="{B0A9E94E-9E5D-8742-7B88-457F69DB36DB}"/>
              </a:ext>
            </a:extLst>
          </p:cNvPr>
          <p:cNvSpPr/>
          <p:nvPr/>
        </p:nvSpPr>
        <p:spPr>
          <a:xfrm>
            <a:off x="-130877" y="-38241"/>
            <a:ext cx="2766824" cy="5218616"/>
          </a:xfrm>
          <a:prstGeom prst="rect">
            <a:avLst/>
          </a:prstGeom>
          <a:solidFill>
            <a:srgbClr val="FB8709"/>
          </a:solidFill>
        </p:spPr>
        <p:txBody>
          <a:bodyPr/>
          <a:lstStyle/>
          <a:p>
            <a:endParaRPr lang="en-IE"/>
          </a:p>
        </p:txBody>
      </p:sp>
      <p:sp>
        <p:nvSpPr>
          <p:cNvPr id="4" name="Freeform 4">
            <a:extLst>
              <a:ext uri="{FF2B5EF4-FFF2-40B4-BE49-F238E27FC236}">
                <a16:creationId xmlns:a16="http://schemas.microsoft.com/office/drawing/2014/main" id="{5E1BBCEA-9A51-0282-DF3F-02372CD78F8A}"/>
              </a:ext>
            </a:extLst>
          </p:cNvPr>
          <p:cNvSpPr/>
          <p:nvPr/>
        </p:nvSpPr>
        <p:spPr>
          <a:xfrm rot="5400000">
            <a:off x="0" y="2507553"/>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5" name="AutoShape 5">
            <a:extLst>
              <a:ext uri="{FF2B5EF4-FFF2-40B4-BE49-F238E27FC236}">
                <a16:creationId xmlns:a16="http://schemas.microsoft.com/office/drawing/2014/main" id="{11ACB66F-37E0-AD28-D0BF-5072565B0550}"/>
              </a:ext>
            </a:extLst>
          </p:cNvPr>
          <p:cNvSpPr/>
          <p:nvPr/>
        </p:nvSpPr>
        <p:spPr>
          <a:xfrm>
            <a:off x="-130877" y="5143500"/>
            <a:ext cx="2766824" cy="3665330"/>
          </a:xfrm>
          <a:prstGeom prst="rect">
            <a:avLst/>
          </a:prstGeom>
          <a:solidFill>
            <a:srgbClr val="053249"/>
          </a:solidFill>
        </p:spPr>
        <p:txBody>
          <a:bodyPr/>
          <a:lstStyle/>
          <a:p>
            <a:endParaRPr lang="en-IE"/>
          </a:p>
        </p:txBody>
      </p:sp>
      <p:sp>
        <p:nvSpPr>
          <p:cNvPr id="6" name="Freeform 6">
            <a:extLst>
              <a:ext uri="{FF2B5EF4-FFF2-40B4-BE49-F238E27FC236}">
                <a16:creationId xmlns:a16="http://schemas.microsoft.com/office/drawing/2014/main" id="{4B26681E-E501-E422-3015-025BE0852364}"/>
              </a:ext>
            </a:extLst>
          </p:cNvPr>
          <p:cNvSpPr/>
          <p:nvPr/>
        </p:nvSpPr>
        <p:spPr>
          <a:xfrm rot="5400000" flipH="1">
            <a:off x="0" y="5143500"/>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sp>
        <p:nvSpPr>
          <p:cNvPr id="11" name="AutoShape 11">
            <a:extLst>
              <a:ext uri="{FF2B5EF4-FFF2-40B4-BE49-F238E27FC236}">
                <a16:creationId xmlns:a16="http://schemas.microsoft.com/office/drawing/2014/main" id="{1639EA9A-DDAD-67CE-AD18-40837A459A01}"/>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6" name="TextBox 15">
            <a:extLst>
              <a:ext uri="{FF2B5EF4-FFF2-40B4-BE49-F238E27FC236}">
                <a16:creationId xmlns:a16="http://schemas.microsoft.com/office/drawing/2014/main" id="{1E8A473A-A207-1636-57A8-6A0424322582}"/>
              </a:ext>
            </a:extLst>
          </p:cNvPr>
          <p:cNvSpPr txBox="1"/>
          <p:nvPr/>
        </p:nvSpPr>
        <p:spPr>
          <a:xfrm>
            <a:off x="2857436" y="918409"/>
            <a:ext cx="14449254" cy="1477328"/>
          </a:xfrm>
          <a:prstGeom prst="rect">
            <a:avLst/>
          </a:prstGeom>
          <a:noFill/>
          <a:ln>
            <a:noFill/>
          </a:ln>
        </p:spPr>
        <p:txBody>
          <a:bodyPr wrap="square">
            <a:spAutoFit/>
          </a:bodyPr>
          <a:lstStyle/>
          <a:p>
            <a:pPr algn="just">
              <a:spcBef>
                <a:spcPts val="1200"/>
              </a:spcBef>
              <a:spcAft>
                <a:spcPts val="1200"/>
              </a:spcAft>
            </a:pPr>
            <a:r>
              <a:rPr lang="en-GB" b="1" dirty="0">
                <a:solidFill>
                  <a:srgbClr val="121212"/>
                </a:solidFill>
                <a:latin typeface="HK Grotesk Light"/>
              </a:rPr>
              <a:t>Τα συνεργατικά έργα, αν και εξαιρετικά αποδοτικά, μπορούν να αντιμετωπίσουν μια σειρά από προκλήσεις που, αν δεν αντιμετωπιστούν, μπορεί να εμποδίσουν την πρόοδο της ομάδας και να επηρεάσουν την ποιότητα του εκπαιδευτικού περιεχομένου που δημιουργείται. Αυτή η διαφάνεια περιγράφει τα συνήθη εμπόδια που αντιμετωπίζονται κατά τη δημιουργία συνεργατικού περιεχομένου και παρέχει πρακτικές στρατηγικές για την υπέρβασή τους, εξασφαλίζοντας ένα παραγωγικό και αρμονικό περιβάλλον εργασίας.</a:t>
            </a:r>
          </a:p>
        </p:txBody>
      </p:sp>
      <p:graphicFrame>
        <p:nvGraphicFramePr>
          <p:cNvPr id="12" name="Table 11">
            <a:extLst>
              <a:ext uri="{FF2B5EF4-FFF2-40B4-BE49-F238E27FC236}">
                <a16:creationId xmlns:a16="http://schemas.microsoft.com/office/drawing/2014/main" id="{B5AD654B-3FCB-A153-F95A-6CD5B8BED72A}"/>
              </a:ext>
            </a:extLst>
          </p:cNvPr>
          <p:cNvGraphicFramePr>
            <a:graphicFrameLocks noGrp="1"/>
          </p:cNvGraphicFramePr>
          <p:nvPr>
            <p:extLst>
              <p:ext uri="{D42A27DB-BD31-4B8C-83A1-F6EECF244321}">
                <p14:modId xmlns:p14="http://schemas.microsoft.com/office/powerpoint/2010/main" val="2215681206"/>
              </p:ext>
            </p:extLst>
          </p:nvPr>
        </p:nvGraphicFramePr>
        <p:xfrm>
          <a:off x="2857436" y="2412663"/>
          <a:ext cx="14884914" cy="6449003"/>
        </p:xfrm>
        <a:graphic>
          <a:graphicData uri="http://schemas.openxmlformats.org/drawingml/2006/table">
            <a:tbl>
              <a:tblPr firstRow="1" bandRow="1">
                <a:tableStyleId>{93296810-A885-4BE3-A3E7-6D5BEEA58F35}</a:tableStyleId>
              </a:tblPr>
              <a:tblGrid>
                <a:gridCol w="5487440">
                  <a:extLst>
                    <a:ext uri="{9D8B030D-6E8A-4147-A177-3AD203B41FA5}">
                      <a16:colId xmlns:a16="http://schemas.microsoft.com/office/drawing/2014/main" val="2866341102"/>
                    </a:ext>
                  </a:extLst>
                </a:gridCol>
                <a:gridCol w="9397474">
                  <a:extLst>
                    <a:ext uri="{9D8B030D-6E8A-4147-A177-3AD203B41FA5}">
                      <a16:colId xmlns:a16="http://schemas.microsoft.com/office/drawing/2014/main" val="1594756215"/>
                    </a:ext>
                  </a:extLst>
                </a:gridCol>
              </a:tblGrid>
              <a:tr h="337341">
                <a:tc>
                  <a:txBody>
                    <a:bodyPr/>
                    <a:lstStyle/>
                    <a:p>
                      <a:pPr algn="ctr"/>
                      <a:r>
                        <a:rPr lang="en-GB" sz="2000" dirty="0"/>
                        <a:t>Πρόκληση</a:t>
                      </a:r>
                    </a:p>
                  </a:txBody>
                  <a:tcPr/>
                </a:tc>
                <a:tc>
                  <a:txBody>
                    <a:bodyPr/>
                    <a:lstStyle/>
                    <a:p>
                      <a:pPr algn="ctr"/>
                      <a:r>
                        <a:rPr lang="en-GB" sz="2000" dirty="0"/>
                        <a:t>Λύση</a:t>
                      </a:r>
                    </a:p>
                  </a:txBody>
                  <a:tcPr/>
                </a:tc>
                <a:extLst>
                  <a:ext uri="{0D108BD9-81ED-4DB2-BD59-A6C34878D82A}">
                    <a16:rowId xmlns:a16="http://schemas.microsoft.com/office/drawing/2014/main" val="1591079577"/>
                  </a:ext>
                </a:extLst>
              </a:tr>
              <a:tr h="908226">
                <a:tc>
                  <a:txBody>
                    <a:bodyPr/>
                    <a:lstStyle/>
                    <a:p>
                      <a:r>
                        <a:rPr lang="en-GB" sz="1600" b="1" kern="1200" dirty="0">
                          <a:solidFill>
                            <a:srgbClr val="121212"/>
                          </a:solidFill>
                        </a:rPr>
                        <a:t>Οι διαφορές απόψεων και προσεγγίσεων μπορεί να οδηγήσουν σε συγκρούσεις εντός της ομάδας.</a:t>
                      </a:r>
                      <a:endParaRPr lang="en-GB" sz="1600" b="1" kern="1200" dirty="0">
                        <a:solidFill>
                          <a:srgbClr val="121212"/>
                        </a:solidFill>
                        <a:latin typeface="HK Grotesk Light"/>
                        <a:ea typeface="+mn-ea"/>
                        <a:cs typeface="+mn-cs"/>
                      </a:endParaRPr>
                    </a:p>
                  </a:txBody>
                  <a:tcPr/>
                </a:tc>
                <a:tc>
                  <a:txBody>
                    <a:bodyPr/>
                    <a:lstStyle/>
                    <a:p>
                      <a:pPr marL="0" algn="l" defTabSz="914400" rtl="0" eaLnBrk="1" latinLnBrk="0" hangingPunct="1"/>
                      <a:r>
                        <a:rPr lang="en-GB" sz="1600" b="1" kern="1200" dirty="0">
                          <a:solidFill>
                            <a:srgbClr val="121212"/>
                          </a:solidFill>
                        </a:rPr>
                        <a:t>Καθιέρωση σαφών διαύλων επικοινωνίας και πρωτοκόλλων επίλυσης συγκρούσεων. Ενθαρρύνετε τις ανοιχτές συζητήσεις όπου κάθε μέλος της ομάδας μπορεί να εκφράσει τις απόψεις του και να εργαστείτε για την επίτευξη συναίνεσης που ευθυγραμμίζεται με τους στόχους του έργου.</a:t>
                      </a:r>
                      <a:endParaRPr lang="en-GB" sz="1600" b="1" kern="1200" dirty="0">
                        <a:solidFill>
                          <a:srgbClr val="121212"/>
                        </a:solidFill>
                        <a:latin typeface="HK Grotesk Light"/>
                        <a:ea typeface="+mn-ea"/>
                        <a:cs typeface="+mn-cs"/>
                      </a:endParaRPr>
                    </a:p>
                  </a:txBody>
                  <a:tcPr/>
                </a:tc>
                <a:extLst>
                  <a:ext uri="{0D108BD9-81ED-4DB2-BD59-A6C34878D82A}">
                    <a16:rowId xmlns:a16="http://schemas.microsoft.com/office/drawing/2014/main" val="519368673"/>
                  </a:ext>
                </a:extLst>
              </a:tr>
              <a:tr h="908226">
                <a:tc>
                  <a:txBody>
                    <a:bodyPr/>
                    <a:lstStyle/>
                    <a:p>
                      <a:r>
                        <a:rPr lang="en-GB" sz="1600" b="1" kern="1200" dirty="0">
                          <a:solidFill>
                            <a:srgbClr val="121212"/>
                          </a:solidFill>
                        </a:rPr>
                        <a:t>Ορισμένα μέλη της ομάδας μπορεί να συνεισφέρουν λιγότερο από άλλα, οδηγώντας σε ανισορροπία του φόρτου εργασίας.</a:t>
                      </a:r>
                      <a:endParaRPr lang="en-GB" sz="1600" b="1" kern="1200" dirty="0">
                        <a:solidFill>
                          <a:srgbClr val="121212"/>
                        </a:solidFill>
                        <a:latin typeface="HK Grotesk Light"/>
                        <a:ea typeface="+mn-ea"/>
                        <a:cs typeface="+mn-cs"/>
                      </a:endParaRPr>
                    </a:p>
                  </a:txBody>
                  <a:tcPr/>
                </a:tc>
                <a:tc>
                  <a:txBody>
                    <a:bodyPr/>
                    <a:lstStyle/>
                    <a:p>
                      <a:pPr marL="0" algn="l" defTabSz="914400" rtl="0" eaLnBrk="1" latinLnBrk="0" hangingPunct="1"/>
                      <a:r>
                        <a:rPr lang="en-GB" sz="1600" b="1" kern="1200" dirty="0">
                          <a:solidFill>
                            <a:srgbClr val="121212"/>
                          </a:solidFill>
                        </a:rPr>
                        <a:t>Να επανεξετάζετε και να προσαρμόζετε τακτικά τους ρόλους και τις αρμοδιότητες, διασφαλίζοντας ότι είναι δίκαιοι και ευθυγραμμισμένοι με τις δυνάμεις και τη διαθεσιμότητα κάθε μέλους. Εφαρμόστε μέτρα λογοδοσίας και ενθαρρύνετε την υποστήριξη από ομότιμους για να παρακινήσετε την πλήρη συμμετοχή.</a:t>
                      </a:r>
                      <a:endParaRPr lang="en-GB" sz="1600" b="1" kern="1200" dirty="0">
                        <a:solidFill>
                          <a:srgbClr val="121212"/>
                        </a:solidFill>
                        <a:latin typeface="HK Grotesk Light"/>
                        <a:ea typeface="+mn-ea"/>
                        <a:cs typeface="+mn-cs"/>
                      </a:endParaRPr>
                    </a:p>
                  </a:txBody>
                  <a:tcPr/>
                </a:tc>
                <a:extLst>
                  <a:ext uri="{0D108BD9-81ED-4DB2-BD59-A6C34878D82A}">
                    <a16:rowId xmlns:a16="http://schemas.microsoft.com/office/drawing/2014/main" val="2096681063"/>
                  </a:ext>
                </a:extLst>
              </a:tr>
              <a:tr h="700631">
                <a:tc>
                  <a:txBody>
                    <a:bodyPr/>
                    <a:lstStyle/>
                    <a:p>
                      <a:r>
                        <a:rPr lang="en-GB" sz="1600" b="1" kern="1200" dirty="0">
                          <a:solidFill>
                            <a:srgbClr val="121212"/>
                          </a:solidFill>
                        </a:rPr>
                        <a:t>Μπορεί να προκύψουν παρεξηγήσεις, ιδίως σε εικονικές ομάδες, που οδηγούν σε παρεξηγήσεις και καθυστερήσεις.</a:t>
                      </a:r>
                      <a:endParaRPr lang="en-GB" sz="1600" b="1" kern="1200" dirty="0">
                        <a:solidFill>
                          <a:srgbClr val="121212"/>
                        </a:solidFill>
                        <a:latin typeface="HK Grotesk Light"/>
                        <a:ea typeface="+mn-ea"/>
                        <a:cs typeface="+mn-cs"/>
                      </a:endParaRPr>
                    </a:p>
                  </a:txBody>
                  <a:tcPr/>
                </a:tc>
                <a:tc>
                  <a:txBody>
                    <a:bodyPr/>
                    <a:lstStyle/>
                    <a:p>
                      <a:pPr marL="0" algn="l" defTabSz="914400" rtl="0" eaLnBrk="1" latinLnBrk="0" hangingPunct="1"/>
                      <a:r>
                        <a:rPr lang="en-GB" sz="1600" b="1" kern="1200" dirty="0">
                          <a:solidFill>
                            <a:srgbClr val="121212"/>
                          </a:solidFill>
                        </a:rPr>
                        <a:t>Χρησιμοποιήστε συνεργατικά εργαλεία που διευκολύνουν την αποτελεσματική επικοινωνία και βεβαιωθείτε ότι οι προσδοκίες σχετικά με την ανταπόκριση και τις ενημερώσεις καθορίζονται σαφώς από την αρχή.</a:t>
                      </a:r>
                      <a:endParaRPr lang="en-GB" sz="1600" b="1" kern="1200" dirty="0">
                        <a:solidFill>
                          <a:srgbClr val="121212"/>
                        </a:solidFill>
                        <a:latin typeface="HK Grotesk Light"/>
                        <a:ea typeface="+mn-ea"/>
                        <a:cs typeface="+mn-cs"/>
                      </a:endParaRPr>
                    </a:p>
                  </a:txBody>
                  <a:tcPr/>
                </a:tc>
                <a:extLst>
                  <a:ext uri="{0D108BD9-81ED-4DB2-BD59-A6C34878D82A}">
                    <a16:rowId xmlns:a16="http://schemas.microsoft.com/office/drawing/2014/main" val="2353865418"/>
                  </a:ext>
                </a:extLst>
              </a:tr>
              <a:tr h="700631">
                <a:tc>
                  <a:txBody>
                    <a:bodyPr/>
                    <a:lstStyle/>
                    <a:p>
                      <a:r>
                        <a:rPr lang="en-GB" sz="1600" b="1" kern="1200" dirty="0">
                          <a:solidFill>
                            <a:srgbClr val="121212"/>
                          </a:solidFill>
                        </a:rPr>
                        <a:t>Ο συντονισμός των χρονοδιαγραμμάτων και του φόρτου εργασίας για την τήρηση των προθεσμιών του έργου μπορεί να είναι δύσκολος.</a:t>
                      </a:r>
                      <a:endParaRPr lang="en-GB" sz="1600" b="1" kern="1200" dirty="0">
                        <a:solidFill>
                          <a:srgbClr val="121212"/>
                        </a:solidFill>
                        <a:latin typeface="HK Grotesk Light"/>
                        <a:ea typeface="+mn-ea"/>
                        <a:cs typeface="+mn-cs"/>
                      </a:endParaRPr>
                    </a:p>
                  </a:txBody>
                  <a:tcPr/>
                </a:tc>
                <a:tc>
                  <a:txBody>
                    <a:bodyPr/>
                    <a:lstStyle/>
                    <a:p>
                      <a:pPr marL="0" algn="l" defTabSz="914400" rtl="0" eaLnBrk="1" latinLnBrk="0" hangingPunct="1"/>
                      <a:r>
                        <a:rPr lang="en-GB" sz="1600" b="1" kern="1200" dirty="0">
                          <a:solidFill>
                            <a:srgbClr val="121212"/>
                          </a:solidFill>
                        </a:rPr>
                        <a:t>Δημιουργήστε ένα ρεαλιστικό χρονοδιάγραμμα έργου με ενσωματωμένα αποθέματα για απρόβλεπτες καθυστερήσεις. Χρησιμοποιήστε λογισμικό διαχείρισης έργου για να παρακολουθείτε την πρόοδο και να προσαρμόζετε τα χρονοδιαγράμματα ανάλογα με τις ανάγκες.</a:t>
                      </a:r>
                      <a:endParaRPr lang="en-GB" sz="1600" b="1" kern="1200" dirty="0">
                        <a:solidFill>
                          <a:srgbClr val="121212"/>
                        </a:solidFill>
                        <a:latin typeface="HK Grotesk Light"/>
                        <a:ea typeface="+mn-ea"/>
                        <a:cs typeface="+mn-cs"/>
                      </a:endParaRPr>
                    </a:p>
                  </a:txBody>
                  <a:tcPr/>
                </a:tc>
                <a:extLst>
                  <a:ext uri="{0D108BD9-81ED-4DB2-BD59-A6C34878D82A}">
                    <a16:rowId xmlns:a16="http://schemas.microsoft.com/office/drawing/2014/main" val="2274657353"/>
                  </a:ext>
                </a:extLst>
              </a:tr>
              <a:tr h="700631">
                <a:tc>
                  <a:txBody>
                    <a:bodyPr/>
                    <a:lstStyle/>
                    <a:p>
                      <a:r>
                        <a:rPr lang="en-GB" sz="1600" b="1" kern="1200" dirty="0">
                          <a:solidFill>
                            <a:srgbClr val="121212"/>
                          </a:solidFill>
                        </a:rPr>
                        <a:t>Η παρακολούθηση της προόδου των διαφόρων εργασιών και η διασφάλιση της συνέχισης του έργου μπορεί να είναι πρόκληση.</a:t>
                      </a:r>
                      <a:endParaRPr lang="en-GB" sz="1600" b="1" kern="1200" dirty="0">
                        <a:solidFill>
                          <a:srgbClr val="121212"/>
                        </a:solidFill>
                        <a:latin typeface="HK Grotesk Light"/>
                        <a:ea typeface="+mn-ea"/>
                        <a:cs typeface="+mn-cs"/>
                      </a:endParaRPr>
                    </a:p>
                  </a:txBody>
                  <a:tcPr/>
                </a:tc>
                <a:tc>
                  <a:txBody>
                    <a:bodyPr/>
                    <a:lstStyle/>
                    <a:p>
                      <a:pPr marL="0" algn="l" defTabSz="914400" rtl="0" eaLnBrk="1" latinLnBrk="0" hangingPunct="1"/>
                      <a:r>
                        <a:rPr lang="en-GB" sz="1600" b="1" kern="1200" dirty="0">
                          <a:solidFill>
                            <a:srgbClr val="121212"/>
                          </a:solidFill>
                        </a:rPr>
                        <a:t>Ορίστε έναν υπεύθυνο έργου ή επικεφαλής για να επιβλέπει την πρόοδο του έργου. Χρησιμοποιήστε πίνακες ελέγχου και τακτικές επισκέψεις για την παρακολούθηση της προόδου και την άμεση αντιμετώπιση τυχόν εμποδίων.</a:t>
                      </a:r>
                      <a:endParaRPr lang="en-GB" sz="1600" b="1" kern="1200" dirty="0">
                        <a:solidFill>
                          <a:srgbClr val="121212"/>
                        </a:solidFill>
                        <a:latin typeface="HK Grotesk Light"/>
                        <a:ea typeface="+mn-ea"/>
                        <a:cs typeface="+mn-cs"/>
                      </a:endParaRPr>
                    </a:p>
                  </a:txBody>
                  <a:tcPr/>
                </a:tc>
                <a:extLst>
                  <a:ext uri="{0D108BD9-81ED-4DB2-BD59-A6C34878D82A}">
                    <a16:rowId xmlns:a16="http://schemas.microsoft.com/office/drawing/2014/main" val="563318748"/>
                  </a:ext>
                </a:extLst>
              </a:tr>
              <a:tr h="700631">
                <a:tc>
                  <a:txBody>
                    <a:bodyPr/>
                    <a:lstStyle/>
                    <a:p>
                      <a:r>
                        <a:rPr lang="en-GB" sz="1600" b="1" kern="1200" dirty="0">
                          <a:solidFill>
                            <a:srgbClr val="121212"/>
                          </a:solidFill>
                        </a:rPr>
                        <a:t>Διατήρηση των κινήτρων και της δέσμευσης των μελών της ομάδας καθ' όλη τη διάρκεια του έργου.</a:t>
                      </a:r>
                      <a:endParaRPr lang="en-GB" sz="1600" b="1" kern="1200" dirty="0">
                        <a:solidFill>
                          <a:srgbClr val="121212"/>
                        </a:solidFill>
                        <a:latin typeface="HK Grotesk Light"/>
                        <a:ea typeface="+mn-ea"/>
                        <a:cs typeface="+mn-cs"/>
                      </a:endParaRPr>
                    </a:p>
                  </a:txBody>
                  <a:tcPr/>
                </a:tc>
                <a:tc>
                  <a:txBody>
                    <a:bodyPr/>
                    <a:lstStyle/>
                    <a:p>
                      <a:pPr marL="0" algn="l" defTabSz="914400" rtl="0" eaLnBrk="1" latinLnBrk="0" hangingPunct="1"/>
                      <a:r>
                        <a:rPr lang="en-GB" sz="1600" b="1" kern="1200" dirty="0">
                          <a:solidFill>
                            <a:srgbClr val="121212"/>
                          </a:solidFill>
                        </a:rPr>
                        <a:t>Επισημάνετε τη σημασία της συμβολής κάθε μέλους στην επιτυχία του έργου. Γιορτάζετε τα ορόσημα και παρέχετε θετική ανατροφοδότηση για να διατηρήσετε το ηθικό.</a:t>
                      </a:r>
                      <a:endParaRPr lang="en-GB" sz="1600" b="1" kern="1200" dirty="0">
                        <a:solidFill>
                          <a:srgbClr val="121212"/>
                        </a:solidFill>
                        <a:latin typeface="HK Grotesk Light"/>
                        <a:ea typeface="+mn-ea"/>
                        <a:cs typeface="+mn-cs"/>
                      </a:endParaRPr>
                    </a:p>
                  </a:txBody>
                  <a:tcPr/>
                </a:tc>
                <a:extLst>
                  <a:ext uri="{0D108BD9-81ED-4DB2-BD59-A6C34878D82A}">
                    <a16:rowId xmlns:a16="http://schemas.microsoft.com/office/drawing/2014/main" val="3473896828"/>
                  </a:ext>
                </a:extLst>
              </a:tr>
              <a:tr h="908226">
                <a:tc>
                  <a:txBody>
                    <a:bodyPr/>
                    <a:lstStyle/>
                    <a:p>
                      <a:r>
                        <a:rPr lang="en-GB" sz="1600" b="1" kern="1200" dirty="0">
                          <a:solidFill>
                            <a:srgbClr val="121212"/>
                          </a:solidFill>
                        </a:rPr>
                        <a:t>Αλλαγές στο πεδίο εφαρμογής του έργου, στη σύνθεση της ομάδας ή άλλα απρόβλεπτα γεγονότα μπορούν να διαταράξουν την πρόοδο.</a:t>
                      </a:r>
                      <a:endParaRPr lang="en-GB" sz="1600" b="1" kern="1200" dirty="0">
                        <a:solidFill>
                          <a:srgbClr val="121212"/>
                        </a:solidFill>
                        <a:latin typeface="HK Grotesk Light"/>
                        <a:ea typeface="+mn-ea"/>
                        <a:cs typeface="+mn-cs"/>
                      </a:endParaRPr>
                    </a:p>
                  </a:txBody>
                  <a:tcPr/>
                </a:tc>
                <a:tc>
                  <a:txBody>
                    <a:bodyPr/>
                    <a:lstStyle/>
                    <a:p>
                      <a:pPr marL="0" algn="l" defTabSz="914400" rtl="0" eaLnBrk="1" latinLnBrk="0" hangingPunct="1"/>
                      <a:r>
                        <a:rPr lang="en-GB" sz="1600" b="1" kern="1200" dirty="0">
                          <a:solidFill>
                            <a:srgbClr val="121212"/>
                          </a:solidFill>
                        </a:rPr>
                        <a:t>Προωθήστε μια ευέλικτη και προσαρμοστική κουλτούρα ομάδας που μπορεί να ανταποκρίνεται γρήγορα στις αλλαγές. Ενθαρρύνετε τη δημιουργικότητα στην εξεύρεση λύσεων και να είστε ανοιχτοί στην προσαρμογή των στόχων και των στρατηγικών ανάλογα με τις ανάγκες.</a:t>
                      </a:r>
                    </a:p>
                    <a:p>
                      <a:pPr marL="0" algn="l" defTabSz="914400" rtl="0" eaLnBrk="1" latinLnBrk="0" hangingPunct="1"/>
                      <a:endParaRPr lang="en-GB" sz="1600" b="1" kern="1200" dirty="0">
                        <a:solidFill>
                          <a:srgbClr val="121212"/>
                        </a:solidFill>
                        <a:latin typeface="HK Grotesk Light"/>
                        <a:ea typeface="+mn-ea"/>
                        <a:cs typeface="+mn-cs"/>
                      </a:endParaRPr>
                    </a:p>
                  </a:txBody>
                  <a:tcPr/>
                </a:tc>
                <a:extLst>
                  <a:ext uri="{0D108BD9-81ED-4DB2-BD59-A6C34878D82A}">
                    <a16:rowId xmlns:a16="http://schemas.microsoft.com/office/drawing/2014/main" val="1110152208"/>
                  </a:ext>
                </a:extLst>
              </a:tr>
            </a:tbl>
          </a:graphicData>
        </a:graphic>
      </p:graphicFrame>
      <p:sp>
        <p:nvSpPr>
          <p:cNvPr id="7" name="Google Shape;117;p3">
            <a:extLst>
              <a:ext uri="{FF2B5EF4-FFF2-40B4-BE49-F238E27FC236}">
                <a16:creationId xmlns:a16="http://schemas.microsoft.com/office/drawing/2014/main" id="{EE525C19-FD39-821A-BF7B-A473FE395098}"/>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18;p3">
            <a:extLst>
              <a:ext uri="{FF2B5EF4-FFF2-40B4-BE49-F238E27FC236}">
                <a16:creationId xmlns:a16="http://schemas.microsoft.com/office/drawing/2014/main" id="{12B86C98-0EF4-C387-56CE-4B52A07F04F5}"/>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Picture 14">
            <a:extLst>
              <a:ext uri="{FF2B5EF4-FFF2-40B4-BE49-F238E27FC236}">
                <a16:creationId xmlns:a16="http://schemas.microsoft.com/office/drawing/2014/main" id="{27092EFD-40CC-5B37-9208-B8C690781EB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8" name="Google Shape;119;p3">
            <a:extLst>
              <a:ext uri="{FF2B5EF4-FFF2-40B4-BE49-F238E27FC236}">
                <a16:creationId xmlns:a16="http://schemas.microsoft.com/office/drawing/2014/main" id="{AD77ADE0-4B36-4B96-A025-366EA725453A}"/>
              </a:ext>
            </a:extLst>
          </p:cNvPr>
          <p:cNvSpPr txBox="1"/>
          <p:nvPr/>
        </p:nvSpPr>
        <p:spPr>
          <a:xfrm>
            <a:off x="5171974" y="8948864"/>
            <a:ext cx="10800874"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1030081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89269-4119-1AE4-5DB8-0AEC7F63D0D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BB09EF0-0DCD-79DE-C26B-AA98A7148BEB}"/>
              </a:ext>
            </a:extLst>
          </p:cNvPr>
          <p:cNvSpPr txBox="1"/>
          <p:nvPr/>
        </p:nvSpPr>
        <p:spPr>
          <a:xfrm>
            <a:off x="1395943" y="141578"/>
            <a:ext cx="12587813" cy="1231106"/>
          </a:xfrm>
          <a:prstGeom prst="rect">
            <a:avLst/>
          </a:prstGeom>
        </p:spPr>
        <p:txBody>
          <a:bodyPr wrap="square" lIns="0" tIns="0" rIns="0" bIns="0" rtlCol="0" anchor="ctr">
            <a:spAutoFit/>
          </a:bodyPr>
          <a:lstStyle/>
          <a:p>
            <a:r>
              <a:rPr lang="en-GB" sz="4000" spc="-69" dirty="0">
                <a:solidFill>
                  <a:srgbClr val="033C5B"/>
                </a:solidFill>
                <a:latin typeface="Arial" panose="020B0604020202020204" pitchFamily="34" charset="0"/>
                <a:cs typeface="Arial" panose="020B0604020202020204" pitchFamily="34" charset="0"/>
              </a:rPr>
              <a:t>Αξιολόγηση και βελτίωση του περιεχομένου: </a:t>
            </a:r>
            <a:r>
              <a:rPr lang="en-GB" sz="4000" b="1" i="0" dirty="0">
                <a:solidFill>
                  <a:srgbClr val="0D0D0D"/>
                </a:solidFill>
                <a:effectLst/>
                <a:latin typeface="Arial" panose="020B0604020202020204" pitchFamily="34" charset="0"/>
                <a:cs typeface="Arial" panose="020B0604020202020204" pitchFamily="34" charset="0"/>
              </a:rPr>
              <a:t>Ανατροφοδότηση και επανάληψη</a:t>
            </a:r>
            <a:endParaRPr lang="en-US" sz="4000" spc="-69" dirty="0">
              <a:solidFill>
                <a:srgbClr val="033C5B"/>
              </a:solidFill>
              <a:latin typeface="Arial" panose="020B0604020202020204" pitchFamily="34" charset="0"/>
              <a:cs typeface="Arial" panose="020B0604020202020204" pitchFamily="34" charset="0"/>
            </a:endParaRPr>
          </a:p>
        </p:txBody>
      </p:sp>
      <p:sp>
        <p:nvSpPr>
          <p:cNvPr id="3" name="AutoShape 3">
            <a:extLst>
              <a:ext uri="{FF2B5EF4-FFF2-40B4-BE49-F238E27FC236}">
                <a16:creationId xmlns:a16="http://schemas.microsoft.com/office/drawing/2014/main" id="{63D25070-F663-BB8D-D97F-86CA67C82FA1}"/>
              </a:ext>
            </a:extLst>
          </p:cNvPr>
          <p:cNvSpPr/>
          <p:nvPr/>
        </p:nvSpPr>
        <p:spPr>
          <a:xfrm>
            <a:off x="-1655916" y="-61809"/>
            <a:ext cx="2766824" cy="5218616"/>
          </a:xfrm>
          <a:prstGeom prst="rect">
            <a:avLst/>
          </a:prstGeom>
          <a:solidFill>
            <a:srgbClr val="FB8709"/>
          </a:solidFill>
        </p:spPr>
        <p:txBody>
          <a:bodyPr/>
          <a:lstStyle/>
          <a:p>
            <a:endParaRPr lang="en-IE"/>
          </a:p>
        </p:txBody>
      </p:sp>
      <p:sp>
        <p:nvSpPr>
          <p:cNvPr id="4" name="Freeform 4">
            <a:extLst>
              <a:ext uri="{FF2B5EF4-FFF2-40B4-BE49-F238E27FC236}">
                <a16:creationId xmlns:a16="http://schemas.microsoft.com/office/drawing/2014/main" id="{304DF3DF-B221-351F-D18E-FCEEC5144956}"/>
              </a:ext>
            </a:extLst>
          </p:cNvPr>
          <p:cNvSpPr/>
          <p:nvPr/>
        </p:nvSpPr>
        <p:spPr>
          <a:xfrm rot="5400000">
            <a:off x="-1525039" y="2483985"/>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5" name="AutoShape 5">
            <a:extLst>
              <a:ext uri="{FF2B5EF4-FFF2-40B4-BE49-F238E27FC236}">
                <a16:creationId xmlns:a16="http://schemas.microsoft.com/office/drawing/2014/main" id="{9C659B24-8E21-7DD5-151E-7F854B6EC583}"/>
              </a:ext>
            </a:extLst>
          </p:cNvPr>
          <p:cNvSpPr/>
          <p:nvPr/>
        </p:nvSpPr>
        <p:spPr>
          <a:xfrm>
            <a:off x="-1655916" y="5119932"/>
            <a:ext cx="2766824" cy="3665330"/>
          </a:xfrm>
          <a:prstGeom prst="rect">
            <a:avLst/>
          </a:prstGeom>
          <a:solidFill>
            <a:srgbClr val="053249"/>
          </a:solidFill>
        </p:spPr>
        <p:txBody>
          <a:bodyPr/>
          <a:lstStyle/>
          <a:p>
            <a:endParaRPr lang="en-IE"/>
          </a:p>
        </p:txBody>
      </p:sp>
      <p:sp>
        <p:nvSpPr>
          <p:cNvPr id="6" name="Freeform 6">
            <a:extLst>
              <a:ext uri="{FF2B5EF4-FFF2-40B4-BE49-F238E27FC236}">
                <a16:creationId xmlns:a16="http://schemas.microsoft.com/office/drawing/2014/main" id="{C4A398A9-22B7-3E3D-B2AF-002FF94E7947}"/>
              </a:ext>
            </a:extLst>
          </p:cNvPr>
          <p:cNvSpPr/>
          <p:nvPr/>
        </p:nvSpPr>
        <p:spPr>
          <a:xfrm rot="5400000" flipH="1">
            <a:off x="-1525039" y="5119932"/>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sp>
        <p:nvSpPr>
          <p:cNvPr id="11" name="AutoShape 11">
            <a:extLst>
              <a:ext uri="{FF2B5EF4-FFF2-40B4-BE49-F238E27FC236}">
                <a16:creationId xmlns:a16="http://schemas.microsoft.com/office/drawing/2014/main" id="{066A15C0-6CDF-51E0-251F-7BE9BD7D1B40}"/>
              </a:ext>
            </a:extLst>
          </p:cNvPr>
          <p:cNvSpPr/>
          <p:nvPr/>
        </p:nvSpPr>
        <p:spPr>
          <a:xfrm rot="5400000">
            <a:off x="9139238" y="173356"/>
            <a:ext cx="9525" cy="17270948"/>
          </a:xfrm>
          <a:prstGeom prst="rect">
            <a:avLst/>
          </a:prstGeom>
          <a:solidFill>
            <a:srgbClr val="FB8709"/>
          </a:solidFill>
        </p:spPr>
        <p:txBody>
          <a:bodyPr/>
          <a:lstStyle/>
          <a:p>
            <a:endParaRPr lang="en-IE"/>
          </a:p>
        </p:txBody>
      </p:sp>
      <p:graphicFrame>
        <p:nvGraphicFramePr>
          <p:cNvPr id="12" name="Table 11">
            <a:extLst>
              <a:ext uri="{FF2B5EF4-FFF2-40B4-BE49-F238E27FC236}">
                <a16:creationId xmlns:a16="http://schemas.microsoft.com/office/drawing/2014/main" id="{D921D5FB-72C9-2793-854D-5DA74B95FCA0}"/>
              </a:ext>
            </a:extLst>
          </p:cNvPr>
          <p:cNvGraphicFramePr>
            <a:graphicFrameLocks noGrp="1"/>
          </p:cNvGraphicFramePr>
          <p:nvPr>
            <p:extLst>
              <p:ext uri="{D42A27DB-BD31-4B8C-83A1-F6EECF244321}">
                <p14:modId xmlns:p14="http://schemas.microsoft.com/office/powerpoint/2010/main" val="3062089977"/>
              </p:ext>
            </p:extLst>
          </p:nvPr>
        </p:nvGraphicFramePr>
        <p:xfrm>
          <a:off x="1424265" y="1376680"/>
          <a:ext cx="15798498" cy="7533640"/>
        </p:xfrm>
        <a:graphic>
          <a:graphicData uri="http://schemas.openxmlformats.org/drawingml/2006/table">
            <a:tbl>
              <a:tblPr firstRow="1" bandRow="1">
                <a:tableStyleId>{93296810-A885-4BE3-A3E7-6D5BEEA58F35}</a:tableStyleId>
              </a:tblPr>
              <a:tblGrid>
                <a:gridCol w="5266166">
                  <a:extLst>
                    <a:ext uri="{9D8B030D-6E8A-4147-A177-3AD203B41FA5}">
                      <a16:colId xmlns:a16="http://schemas.microsoft.com/office/drawing/2014/main" val="726882815"/>
                    </a:ext>
                  </a:extLst>
                </a:gridCol>
                <a:gridCol w="5266166">
                  <a:extLst>
                    <a:ext uri="{9D8B030D-6E8A-4147-A177-3AD203B41FA5}">
                      <a16:colId xmlns:a16="http://schemas.microsoft.com/office/drawing/2014/main" val="2866341102"/>
                    </a:ext>
                  </a:extLst>
                </a:gridCol>
                <a:gridCol w="5266166">
                  <a:extLst>
                    <a:ext uri="{9D8B030D-6E8A-4147-A177-3AD203B41FA5}">
                      <a16:colId xmlns:a16="http://schemas.microsoft.com/office/drawing/2014/main" val="1594756215"/>
                    </a:ext>
                  </a:extLst>
                </a:gridCol>
              </a:tblGrid>
              <a:tr h="370840">
                <a:tc>
                  <a:txBody>
                    <a:bodyPr/>
                    <a:lstStyle/>
                    <a:p>
                      <a:pPr algn="ctr"/>
                      <a:endParaRPr lang="en-GB" dirty="0"/>
                    </a:p>
                  </a:txBody>
                  <a:tcPr/>
                </a:tc>
                <a:tc>
                  <a:txBody>
                    <a:bodyPr/>
                    <a:lstStyle/>
                    <a:p>
                      <a:pPr algn="ctr"/>
                      <a:r>
                        <a:rPr lang="en-GB" dirty="0"/>
                        <a:t>Τεχνική</a:t>
                      </a:r>
                    </a:p>
                  </a:txBody>
                  <a:tcPr/>
                </a:tc>
                <a:tc>
                  <a:txBody>
                    <a:bodyPr/>
                    <a:lstStyle/>
                    <a:p>
                      <a:pPr algn="ctr"/>
                      <a:r>
                        <a:rPr lang="en-GB" dirty="0"/>
                        <a:t>Στρατηγική</a:t>
                      </a:r>
                    </a:p>
                  </a:txBody>
                  <a:tcPr/>
                </a:tc>
                <a:extLst>
                  <a:ext uri="{0D108BD9-81ED-4DB2-BD59-A6C34878D82A}">
                    <a16:rowId xmlns:a16="http://schemas.microsoft.com/office/drawing/2014/main" val="1591079577"/>
                  </a:ext>
                </a:extLst>
              </a:tr>
              <a:tr h="370840">
                <a:tc>
                  <a:txBody>
                    <a:bodyPr/>
                    <a:lstStyle/>
                    <a:p>
                      <a:r>
                        <a:rPr lang="en-GB" sz="2400" b="1" kern="1200" dirty="0">
                          <a:solidFill>
                            <a:srgbClr val="121212"/>
                          </a:solidFill>
                        </a:rPr>
                        <a:t>Αρχική αξιολόγηση από ομοτίμους</a:t>
                      </a:r>
                      <a:endParaRPr lang="en-GB" sz="2400" b="1" kern="1200" dirty="0">
                        <a:solidFill>
                          <a:srgbClr val="121212"/>
                        </a:solidFill>
                        <a:latin typeface="HK Grotesk Light"/>
                        <a:ea typeface="+mn-ea"/>
                        <a:cs typeface="+mn-cs"/>
                      </a:endParaRPr>
                    </a:p>
                  </a:txBody>
                  <a:tcPr anchor="ctr"/>
                </a:tc>
                <a:tc>
                  <a:txBody>
                    <a:bodyPr/>
                    <a:lstStyle/>
                    <a:p>
                      <a:pPr algn="just"/>
                      <a:r>
                        <a:rPr lang="en-GB" sz="1400" b="0" kern="1200" dirty="0">
                          <a:solidFill>
                            <a:srgbClr val="121212"/>
                          </a:solidFill>
                        </a:rPr>
                        <a:t>Πριν δώσετε περιεχόμενο στους μαθητές, συμμετέχετε σε μια διαδικασία αξιολόγησης από ομοτίμους με συναδέλφους εκπαιδευτικούς. Αυτό το βήμα μπορεί να αποκαλύψει πληροφορίες σχετικά με τη σαφήνεια του περιεχομένου, το επίπεδο εμπλοκής και την εκπαιδευτική αξία.</a:t>
                      </a:r>
                      <a:endParaRPr lang="en-GB" sz="1400" b="0" kern="1200" dirty="0">
                        <a:solidFill>
                          <a:srgbClr val="121212"/>
                        </a:solidFill>
                        <a:latin typeface="HK Grotesk Light"/>
                        <a:ea typeface="+mn-ea"/>
                        <a:cs typeface="+mn-cs"/>
                      </a:endParaRPr>
                    </a:p>
                  </a:txBody>
                  <a:tcPr/>
                </a:tc>
                <a:tc>
                  <a:txBody>
                    <a:bodyPr/>
                    <a:lstStyle/>
                    <a:p>
                      <a:pPr marL="0" algn="just" defTabSz="914400" rtl="0" eaLnBrk="1" latinLnBrk="0" hangingPunct="1"/>
                      <a:r>
                        <a:rPr lang="en-GB" sz="1400" b="0" kern="1200" dirty="0">
                          <a:solidFill>
                            <a:srgbClr val="121212"/>
                          </a:solidFill>
                        </a:rPr>
                        <a:t>Δημιουργήστε έναν κατάλογο ελέγχου με βάση τους εκπαιδευτικούς στόχους και τα κριτήρια δέσμευσης για να καθοδηγήσετε τους αξιολογητές. Ενσωματώστε τα σχόλιά τους για να βελτιώσετε το περιεχόμενο πριν από την έκθεση των μαθητών.</a:t>
                      </a:r>
                      <a:endParaRPr lang="en-GB" sz="1400" b="0" kern="1200" dirty="0">
                        <a:solidFill>
                          <a:srgbClr val="121212"/>
                        </a:solidFill>
                        <a:latin typeface="HK Grotesk Light"/>
                        <a:ea typeface="+mn-ea"/>
                        <a:cs typeface="+mn-cs"/>
                      </a:endParaRPr>
                    </a:p>
                  </a:txBody>
                  <a:tcPr/>
                </a:tc>
                <a:extLst>
                  <a:ext uri="{0D108BD9-81ED-4DB2-BD59-A6C34878D82A}">
                    <a16:rowId xmlns:a16="http://schemas.microsoft.com/office/drawing/2014/main" val="519368673"/>
                  </a:ext>
                </a:extLst>
              </a:tr>
              <a:tr h="370840">
                <a:tc>
                  <a:txBody>
                    <a:bodyPr/>
                    <a:lstStyle/>
                    <a:p>
                      <a:r>
                        <a:rPr lang="en-GB" sz="2400" b="1" kern="1200" dirty="0">
                          <a:solidFill>
                            <a:srgbClr val="121212"/>
                          </a:solidFill>
                        </a:rPr>
                        <a:t>Μηχανισμοί ανατροφοδότησης των φοιτητών</a:t>
                      </a:r>
                      <a:endParaRPr lang="en-GB" sz="2400" b="1" kern="1200" dirty="0">
                        <a:solidFill>
                          <a:srgbClr val="121212"/>
                        </a:solidFill>
                        <a:latin typeface="HK Grotesk Light"/>
                        <a:ea typeface="+mn-ea"/>
                        <a:cs typeface="+mn-cs"/>
                      </a:endParaRPr>
                    </a:p>
                  </a:txBody>
                  <a:tcPr anchor="ctr"/>
                </a:tc>
                <a:tc>
                  <a:txBody>
                    <a:bodyPr/>
                    <a:lstStyle/>
                    <a:p>
                      <a:pPr algn="just"/>
                      <a:r>
                        <a:rPr lang="en-GB" sz="1400" b="0" kern="1200" dirty="0">
                          <a:solidFill>
                            <a:srgbClr val="121212"/>
                          </a:solidFill>
                        </a:rPr>
                        <a:t>Εφαρμόστε διάφορες μεθόδους για τη συλλογή ανατροφοδότησης από τους μαθητές, όπως έρευνες, ομάδες εστίασης και ψηφιακά εργαλεία ανατροφοδότησης. Η άμεση συνεισφορά των μαθητών παρέχει πολύτιμες προοπτικές σχετικά με την αποτελεσματικότητα του περιεχομένου και τους τομείς που χρήζουν βελτίωσης.</a:t>
                      </a:r>
                      <a:endParaRPr lang="en-GB" sz="1400" b="0" kern="1200" dirty="0">
                        <a:solidFill>
                          <a:srgbClr val="121212"/>
                        </a:solidFill>
                        <a:latin typeface="HK Grotesk Light"/>
                        <a:ea typeface="+mn-ea"/>
                        <a:cs typeface="+mn-cs"/>
                      </a:endParaRPr>
                    </a:p>
                  </a:txBody>
                  <a:tcPr/>
                </a:tc>
                <a:tc>
                  <a:txBody>
                    <a:bodyPr/>
                    <a:lstStyle/>
                    <a:p>
                      <a:pPr marL="0" algn="just" defTabSz="914400" rtl="0" eaLnBrk="1" latinLnBrk="0" hangingPunct="1"/>
                      <a:r>
                        <a:rPr lang="en-GB" sz="1400" b="0" kern="1200" dirty="0">
                          <a:solidFill>
                            <a:srgbClr val="121212"/>
                          </a:solidFill>
                        </a:rPr>
                        <a:t>Σχεδιάστε μηχανισμούς ανατροφοδότησης που είναι εύκολοι και γρήγοροι στη συμπλήρωση, εξασφαλίζοντας υψηλότερα ποσοστά συμμετοχής. Αναλύστε την ανατροφοδότηση για μοτίβα και αξιοποιήσιμες πληροφορίες.</a:t>
                      </a:r>
                      <a:endParaRPr lang="en-GB" sz="1400" b="0" kern="1200" dirty="0">
                        <a:solidFill>
                          <a:srgbClr val="121212"/>
                        </a:solidFill>
                        <a:latin typeface="HK Grotesk Light"/>
                        <a:ea typeface="+mn-ea"/>
                        <a:cs typeface="+mn-cs"/>
                      </a:endParaRPr>
                    </a:p>
                  </a:txBody>
                  <a:tcPr/>
                </a:tc>
                <a:extLst>
                  <a:ext uri="{0D108BD9-81ED-4DB2-BD59-A6C34878D82A}">
                    <a16:rowId xmlns:a16="http://schemas.microsoft.com/office/drawing/2014/main" val="2096681063"/>
                  </a:ext>
                </a:extLst>
              </a:tr>
              <a:tr h="370840">
                <a:tc>
                  <a:txBody>
                    <a:bodyPr/>
                    <a:lstStyle/>
                    <a:p>
                      <a:r>
                        <a:rPr lang="en-GB" sz="2400" b="1" kern="1200" dirty="0">
                          <a:solidFill>
                            <a:srgbClr val="121212"/>
                          </a:solidFill>
                        </a:rPr>
                        <a:t>Ανάλυση επιδόσεων αξιολόγησης</a:t>
                      </a:r>
                      <a:endParaRPr lang="en-GB" sz="2400" b="1" kern="1200" dirty="0">
                        <a:solidFill>
                          <a:srgbClr val="121212"/>
                        </a:solidFill>
                        <a:latin typeface="HK Grotesk Light"/>
                        <a:ea typeface="+mn-ea"/>
                        <a:cs typeface="+mn-cs"/>
                      </a:endParaRPr>
                    </a:p>
                  </a:txBody>
                  <a:tcPr anchor="ctr"/>
                </a:tc>
                <a:tc>
                  <a:txBody>
                    <a:bodyPr/>
                    <a:lstStyle/>
                    <a:p>
                      <a:pPr algn="just"/>
                      <a:r>
                        <a:rPr lang="en-GB" sz="1400" b="0" kern="1200" dirty="0">
                          <a:solidFill>
                            <a:srgbClr val="121212"/>
                          </a:solidFill>
                        </a:rPr>
                        <a:t>Αξιολογήστε τις επιδόσεις των μαθητών στις αξιολογήσεις που σχετίζονται με το περιεχόμενο. Η ανάλυση αυτή μπορεί να υποδείξει πόσο καλά το υλικό διευκόλυνε τη μάθηση και ποιες περιοχές μπορεί να χρειάζονται διευκρίνιση ή βελτίωση.</a:t>
                      </a:r>
                      <a:endParaRPr lang="en-GB" sz="1400" b="0" kern="1200" dirty="0">
                        <a:solidFill>
                          <a:srgbClr val="121212"/>
                        </a:solidFill>
                        <a:latin typeface="HK Grotesk Light"/>
                        <a:ea typeface="+mn-ea"/>
                        <a:cs typeface="+mn-cs"/>
                      </a:endParaRPr>
                    </a:p>
                  </a:txBody>
                  <a:tcPr/>
                </a:tc>
                <a:tc>
                  <a:txBody>
                    <a:bodyPr/>
                    <a:lstStyle/>
                    <a:p>
                      <a:pPr marL="0" algn="just" defTabSz="914400" rtl="0" eaLnBrk="1" latinLnBrk="0" hangingPunct="1"/>
                      <a:r>
                        <a:rPr lang="en-GB" sz="1400" b="0" kern="1200" dirty="0">
                          <a:solidFill>
                            <a:srgbClr val="121212"/>
                          </a:solidFill>
                        </a:rPr>
                        <a:t>Συγκρίνετε τα αποτελέσματα της αξιολόγησης με τα αναμενόμενα αποτελέσματα. Εντοπίστε τις αποκλίσεις για να εντοπίσετε τα τμήματα περιεχομένου που χρήζουν αναθεώρησης.</a:t>
                      </a:r>
                      <a:endParaRPr lang="en-GB" sz="1400" b="0" kern="1200" dirty="0">
                        <a:solidFill>
                          <a:srgbClr val="121212"/>
                        </a:solidFill>
                        <a:latin typeface="HK Grotesk Light"/>
                        <a:ea typeface="+mn-ea"/>
                        <a:cs typeface="+mn-cs"/>
                      </a:endParaRPr>
                    </a:p>
                  </a:txBody>
                  <a:tcPr/>
                </a:tc>
                <a:extLst>
                  <a:ext uri="{0D108BD9-81ED-4DB2-BD59-A6C34878D82A}">
                    <a16:rowId xmlns:a16="http://schemas.microsoft.com/office/drawing/2014/main" val="2353865418"/>
                  </a:ext>
                </a:extLst>
              </a:tr>
              <a:tr h="370840">
                <a:tc>
                  <a:txBody>
                    <a:bodyPr/>
                    <a:lstStyle/>
                    <a:p>
                      <a:r>
                        <a:rPr lang="en-GB" sz="2400" b="1" kern="1200" dirty="0">
                          <a:solidFill>
                            <a:srgbClr val="121212"/>
                          </a:solidFill>
                        </a:rPr>
                        <a:t>Επαναληπτική διαδικασία βελτίωσης</a:t>
                      </a:r>
                      <a:endParaRPr lang="en-GB" sz="2400" b="1" kern="1200" dirty="0">
                        <a:solidFill>
                          <a:srgbClr val="121212"/>
                        </a:solidFill>
                        <a:latin typeface="HK Grotesk Light"/>
                        <a:ea typeface="+mn-ea"/>
                        <a:cs typeface="+mn-cs"/>
                      </a:endParaRPr>
                    </a:p>
                  </a:txBody>
                  <a:tcPr anchor="ctr"/>
                </a:tc>
                <a:tc>
                  <a:txBody>
                    <a:bodyPr/>
                    <a:lstStyle/>
                    <a:p>
                      <a:pPr algn="just"/>
                      <a:r>
                        <a:rPr lang="en-GB" sz="1400" b="0" kern="1200" dirty="0">
                          <a:solidFill>
                            <a:srgbClr val="121212"/>
                          </a:solidFill>
                        </a:rPr>
                        <a:t>Καθιέρωση μιας διαδικασίας για επαναληπτική βελτίωση του περιεχομένου με βάση τη συλλεγόμενη ανατροφοδότηση και τα αποτελέσματα της αξιολόγησης. Η προσέγγιση αυτή υιοθετεί την ιδέα ότι το εκπαιδευτικό περιεχόμενο μπορεί πάντα να βελτιωθεί.</a:t>
                      </a:r>
                      <a:endParaRPr lang="en-GB" sz="1400" b="0" kern="1200" dirty="0">
                        <a:solidFill>
                          <a:srgbClr val="121212"/>
                        </a:solidFill>
                        <a:latin typeface="HK Grotesk Light"/>
                        <a:ea typeface="+mn-ea"/>
                        <a:cs typeface="+mn-cs"/>
                      </a:endParaRPr>
                    </a:p>
                  </a:txBody>
                  <a:tcPr/>
                </a:tc>
                <a:tc>
                  <a:txBody>
                    <a:bodyPr/>
                    <a:lstStyle/>
                    <a:p>
                      <a:pPr marL="0" algn="just" defTabSz="914400" rtl="0" eaLnBrk="1" latinLnBrk="0" hangingPunct="1"/>
                      <a:r>
                        <a:rPr lang="en-GB" sz="1400" b="0" kern="1200" dirty="0">
                          <a:solidFill>
                            <a:srgbClr val="121212"/>
                          </a:solidFill>
                        </a:rPr>
                        <a:t>Προγραμματίστε τακτικούς κύκλους αναθεώρησης του περιεχομένου, ενσωματώνοντας αλλαγές σε μικρά, διαχειρίσιμα βήματα. Τεκμηριώστε τις αναθεωρήσεις και τις επιπτώσεις τους για να ενημερώνετε τις μελλοντικές ενημερώσεις.</a:t>
                      </a:r>
                      <a:endParaRPr lang="en-GB" sz="1400" b="0" kern="1200" dirty="0">
                        <a:solidFill>
                          <a:srgbClr val="121212"/>
                        </a:solidFill>
                        <a:latin typeface="HK Grotesk Light"/>
                        <a:ea typeface="+mn-ea"/>
                        <a:cs typeface="+mn-cs"/>
                      </a:endParaRPr>
                    </a:p>
                  </a:txBody>
                  <a:tcPr/>
                </a:tc>
                <a:extLst>
                  <a:ext uri="{0D108BD9-81ED-4DB2-BD59-A6C34878D82A}">
                    <a16:rowId xmlns:a16="http://schemas.microsoft.com/office/drawing/2014/main" val="2274657353"/>
                  </a:ext>
                </a:extLst>
              </a:tr>
              <a:tr h="370840">
                <a:tc>
                  <a:txBody>
                    <a:bodyPr/>
                    <a:lstStyle/>
                    <a:p>
                      <a:r>
                        <a:rPr lang="en-GB" sz="2400" b="1" kern="1200" dirty="0">
                          <a:solidFill>
                            <a:srgbClr val="121212"/>
                          </a:solidFill>
                        </a:rPr>
                        <a:t>Αξιοποίηση των δεδομένων ανάλυσης και μάθησης</a:t>
                      </a:r>
                      <a:endParaRPr lang="en-GB" sz="2400" b="1" kern="1200" dirty="0">
                        <a:solidFill>
                          <a:srgbClr val="121212"/>
                        </a:solidFill>
                        <a:latin typeface="HK Grotesk Light"/>
                        <a:ea typeface="+mn-ea"/>
                        <a:cs typeface="+mn-cs"/>
                      </a:endParaRPr>
                    </a:p>
                  </a:txBody>
                  <a:tcPr anchor="ctr"/>
                </a:tc>
                <a:tc>
                  <a:txBody>
                    <a:bodyPr/>
                    <a:lstStyle/>
                    <a:p>
                      <a:pPr marL="0" algn="just" defTabSz="914400" rtl="0" eaLnBrk="1" latinLnBrk="0" hangingPunct="1"/>
                      <a:r>
                        <a:rPr lang="en-GB" sz="1400" b="0" kern="1200" dirty="0">
                          <a:solidFill>
                            <a:srgbClr val="121212"/>
                          </a:solidFill>
                        </a:rPr>
                        <a:t>Χρησιμοποιήστε εργαλεία ανάλυσης δεδομένων που είναι διαθέσιμα στα συστήματα διαχείρισης μάθησης (LMS) για να συγκεντρώσετε πληροφορίες σχετικά με τον τρόπο με τον οποίο οι μαθητές αλληλεπιδρούν με το περιεχόμενο. Μετρήσεις όπως ο χρόνος εμπλοκής, τα ποσοστά ολοκλήρωσης και οι προσπάθειες για κουίζ προσφέρουν ενδείξεις για την αποτελεσματικότητα του περιεχομένου.</a:t>
                      </a:r>
                      <a:endParaRPr lang="en-GB" sz="1400" b="0" kern="1200" dirty="0">
                        <a:solidFill>
                          <a:srgbClr val="121212"/>
                        </a:solidFill>
                        <a:latin typeface="HK Grotesk Light"/>
                        <a:ea typeface="+mn-ea"/>
                        <a:cs typeface="+mn-cs"/>
                      </a:endParaRPr>
                    </a:p>
                  </a:txBody>
                  <a:tcPr/>
                </a:tc>
                <a:tc>
                  <a:txBody>
                    <a:bodyPr/>
                    <a:lstStyle/>
                    <a:p>
                      <a:pPr marL="0" algn="just" defTabSz="914400" rtl="0" eaLnBrk="1" latinLnBrk="0" hangingPunct="1"/>
                      <a:r>
                        <a:rPr lang="en-GB" sz="1400" b="0" kern="1200" dirty="0">
                          <a:solidFill>
                            <a:srgbClr val="121212"/>
                          </a:solidFill>
                        </a:rPr>
                        <a:t>Ανάλυση δεδομένων μάθησης για τον εντοπισμό τμημάτων περιεχομένου με χαμηλότερη εμπλοκή ή υψηλότερα επίπεδα δυσκολίας. Προσαρμόστε αυτές τις περιοχές για να ενισχύσετε την κατανόηση και το ενδιαφέρον.</a:t>
                      </a:r>
                      <a:endParaRPr lang="en-GB" sz="1400" b="0" kern="1200" dirty="0">
                        <a:solidFill>
                          <a:srgbClr val="121212"/>
                        </a:solidFill>
                        <a:latin typeface="HK Grotesk Light"/>
                        <a:ea typeface="+mn-ea"/>
                        <a:cs typeface="+mn-cs"/>
                      </a:endParaRPr>
                    </a:p>
                  </a:txBody>
                  <a:tcPr/>
                </a:tc>
                <a:extLst>
                  <a:ext uri="{0D108BD9-81ED-4DB2-BD59-A6C34878D82A}">
                    <a16:rowId xmlns:a16="http://schemas.microsoft.com/office/drawing/2014/main" val="563318748"/>
                  </a:ext>
                </a:extLst>
              </a:tr>
              <a:tr h="370840">
                <a:tc>
                  <a:txBody>
                    <a:bodyPr/>
                    <a:lstStyle/>
                    <a:p>
                      <a:r>
                        <a:rPr lang="en-GB" sz="2400" b="1" kern="1200" dirty="0">
                          <a:solidFill>
                            <a:srgbClr val="121212"/>
                          </a:solidFill>
                        </a:rPr>
                        <a:t>Γιορτάζοντας την επιτυχία και μαθαίνοντας από τις προκλήσεις</a:t>
                      </a:r>
                      <a:endParaRPr lang="en-GB" sz="2400" b="1" kern="1200" dirty="0">
                        <a:solidFill>
                          <a:srgbClr val="121212"/>
                        </a:solidFill>
                        <a:latin typeface="HK Grotesk Light"/>
                        <a:ea typeface="+mn-ea"/>
                        <a:cs typeface="+mn-cs"/>
                      </a:endParaRPr>
                    </a:p>
                  </a:txBody>
                  <a:tcPr anchor="ctr"/>
                </a:tc>
                <a:tc>
                  <a:txBody>
                    <a:bodyPr/>
                    <a:lstStyle/>
                    <a:p>
                      <a:pPr algn="just"/>
                      <a:r>
                        <a:rPr lang="en-GB" sz="1400" b="0" kern="1200" dirty="0">
                          <a:solidFill>
                            <a:srgbClr val="121212"/>
                          </a:solidFill>
                        </a:rPr>
                        <a:t>Αναγνωρίστε και μοιραστείτε τις επιτυχίες στη βελτίωση του περιεχομένου, χρησιμοποιώντας τες ως ευκαιρίες μάθησης για μελλοντική ανάπτυξη περιεχομένου. Εξίσου, συζητήστε ανοιχτά τις προκλήσεις και τις στρατηγικές που χρησιμοποιήθηκαν για την αντιμετώπισή τους, καλλιεργώντας μια κουλτούρα συνεχούς βελτίωσης.</a:t>
                      </a:r>
                      <a:endParaRPr lang="en-GB" sz="1400" b="0" kern="1200" dirty="0">
                        <a:solidFill>
                          <a:srgbClr val="121212"/>
                        </a:solidFill>
                        <a:latin typeface="HK Grotesk Light"/>
                        <a:ea typeface="+mn-ea"/>
                        <a:cs typeface="+mn-cs"/>
                      </a:endParaRPr>
                    </a:p>
                  </a:txBody>
                  <a:tcPr/>
                </a:tc>
                <a:tc>
                  <a:txBody>
                    <a:bodyPr/>
                    <a:lstStyle/>
                    <a:p>
                      <a:pPr marL="0" algn="just" defTabSz="914400" rtl="0" eaLnBrk="1" latinLnBrk="0" hangingPunct="1"/>
                      <a:r>
                        <a:rPr lang="en-GB" sz="1400" b="0" kern="1200" dirty="0">
                          <a:solidFill>
                            <a:srgbClr val="121212"/>
                          </a:solidFill>
                        </a:rPr>
                        <a:t>Δημιουργήστε φόρουμ ή συναντήσεις για τους εκπαιδευτικούς ώστε να μοιραστούν τις εμπειρίες τους με την αξιολόγηση και την τελειοποίηση του περιεχομένου. Αυτή η κοινή μάθηση μπορεί να αυξήσει τη συνολική ποιότητα του εκπαιδευτικού υλικού σε όλους τους τομείς.</a:t>
                      </a:r>
                      <a:endParaRPr lang="en-GB" sz="1400" b="0" kern="1200" dirty="0">
                        <a:solidFill>
                          <a:srgbClr val="121212"/>
                        </a:solidFill>
                        <a:latin typeface="HK Grotesk Light"/>
                        <a:ea typeface="+mn-ea"/>
                        <a:cs typeface="+mn-cs"/>
                      </a:endParaRPr>
                    </a:p>
                  </a:txBody>
                  <a:tcPr/>
                </a:tc>
                <a:extLst>
                  <a:ext uri="{0D108BD9-81ED-4DB2-BD59-A6C34878D82A}">
                    <a16:rowId xmlns:a16="http://schemas.microsoft.com/office/drawing/2014/main" val="3473896828"/>
                  </a:ext>
                </a:extLst>
              </a:tr>
            </a:tbl>
          </a:graphicData>
        </a:graphic>
      </p:graphicFrame>
      <p:sp>
        <p:nvSpPr>
          <p:cNvPr id="7" name="Google Shape;117;p3">
            <a:extLst>
              <a:ext uri="{FF2B5EF4-FFF2-40B4-BE49-F238E27FC236}">
                <a16:creationId xmlns:a16="http://schemas.microsoft.com/office/drawing/2014/main" id="{A98AEA22-4C3C-7809-27D7-B1041440C96F}"/>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18;p3">
            <a:extLst>
              <a:ext uri="{FF2B5EF4-FFF2-40B4-BE49-F238E27FC236}">
                <a16:creationId xmlns:a16="http://schemas.microsoft.com/office/drawing/2014/main" id="{4A329439-4305-B233-DDE4-66FA452AF05B}"/>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Picture 14">
            <a:extLst>
              <a:ext uri="{FF2B5EF4-FFF2-40B4-BE49-F238E27FC236}">
                <a16:creationId xmlns:a16="http://schemas.microsoft.com/office/drawing/2014/main" id="{815234D5-EC18-E795-5EA3-1C3C6451DC5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8" name="Google Shape;119;p3">
            <a:extLst>
              <a:ext uri="{FF2B5EF4-FFF2-40B4-BE49-F238E27FC236}">
                <a16:creationId xmlns:a16="http://schemas.microsoft.com/office/drawing/2014/main" id="{6D17F480-1383-2120-1943-51E5BA224964}"/>
              </a:ext>
            </a:extLst>
          </p:cNvPr>
          <p:cNvSpPr txBox="1"/>
          <p:nvPr/>
        </p:nvSpPr>
        <p:spPr>
          <a:xfrm>
            <a:off x="5171974" y="8948864"/>
            <a:ext cx="10800874"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1763210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F8B6E-0850-91B4-C74C-3283ECF80E1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19BDBDC-0373-EBF0-A891-DE04A541E0A5}"/>
              </a:ext>
            </a:extLst>
          </p:cNvPr>
          <p:cNvSpPr txBox="1"/>
          <p:nvPr/>
        </p:nvSpPr>
        <p:spPr>
          <a:xfrm>
            <a:off x="1371600" y="119190"/>
            <a:ext cx="16540688" cy="1354217"/>
          </a:xfrm>
          <a:prstGeom prst="rect">
            <a:avLst/>
          </a:prstGeom>
        </p:spPr>
        <p:txBody>
          <a:bodyPr wrap="square" lIns="0" tIns="0" rIns="0" bIns="0" rtlCol="0" anchor="t">
            <a:spAutoFit/>
          </a:bodyPr>
          <a:lstStyle/>
          <a:p>
            <a:r>
              <a:rPr lang="en-GB" sz="4400" spc="-69" dirty="0">
                <a:solidFill>
                  <a:srgbClr val="033C5B"/>
                </a:solidFill>
                <a:latin typeface="Arial" panose="020B0604020202020204" pitchFamily="34" charset="0"/>
                <a:cs typeface="Arial" panose="020B0604020202020204" pitchFamily="34" charset="0"/>
              </a:rPr>
              <a:t>Μελέτη περίπτωσης: </a:t>
            </a:r>
            <a:r>
              <a:rPr lang="en-GB" sz="4400" b="1" dirty="0">
                <a:solidFill>
                  <a:srgbClr val="121212"/>
                </a:solidFill>
                <a:latin typeface="Arial" panose="020B0604020202020204" pitchFamily="34" charset="0"/>
                <a:cs typeface="Arial" panose="020B0604020202020204" pitchFamily="34" charset="0"/>
              </a:rPr>
              <a:t>Τεχνολογία Αυτοκινήτου: Ενίσχυση της ομαδικής εργασίας στην εκπαίδευση</a:t>
            </a:r>
            <a:endParaRPr lang="en-US" sz="4400" spc="-69" dirty="0">
              <a:solidFill>
                <a:srgbClr val="033C5B"/>
              </a:solidFill>
              <a:latin typeface="Arial" panose="020B0604020202020204" pitchFamily="34" charset="0"/>
              <a:cs typeface="Arial" panose="020B0604020202020204" pitchFamily="34" charset="0"/>
            </a:endParaRPr>
          </a:p>
        </p:txBody>
      </p:sp>
      <p:sp>
        <p:nvSpPr>
          <p:cNvPr id="3" name="AutoShape 3">
            <a:extLst>
              <a:ext uri="{FF2B5EF4-FFF2-40B4-BE49-F238E27FC236}">
                <a16:creationId xmlns:a16="http://schemas.microsoft.com/office/drawing/2014/main" id="{51CA70F5-2E15-2EDD-708E-3141636C8FC6}"/>
              </a:ext>
            </a:extLst>
          </p:cNvPr>
          <p:cNvSpPr/>
          <p:nvPr/>
        </p:nvSpPr>
        <p:spPr>
          <a:xfrm>
            <a:off x="-1576042" y="-2843"/>
            <a:ext cx="2766824" cy="5218616"/>
          </a:xfrm>
          <a:prstGeom prst="rect">
            <a:avLst/>
          </a:prstGeom>
          <a:solidFill>
            <a:srgbClr val="FB8709"/>
          </a:solidFill>
        </p:spPr>
        <p:txBody>
          <a:bodyPr/>
          <a:lstStyle/>
          <a:p>
            <a:endParaRPr lang="en-IE"/>
          </a:p>
        </p:txBody>
      </p:sp>
      <p:sp>
        <p:nvSpPr>
          <p:cNvPr id="4" name="Freeform 4">
            <a:extLst>
              <a:ext uri="{FF2B5EF4-FFF2-40B4-BE49-F238E27FC236}">
                <a16:creationId xmlns:a16="http://schemas.microsoft.com/office/drawing/2014/main" id="{4834E154-266C-9577-76E8-6B32EB448E24}"/>
              </a:ext>
            </a:extLst>
          </p:cNvPr>
          <p:cNvSpPr/>
          <p:nvPr/>
        </p:nvSpPr>
        <p:spPr>
          <a:xfrm rot="5400000">
            <a:off x="-1445165" y="2542951"/>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5" name="AutoShape 5">
            <a:extLst>
              <a:ext uri="{FF2B5EF4-FFF2-40B4-BE49-F238E27FC236}">
                <a16:creationId xmlns:a16="http://schemas.microsoft.com/office/drawing/2014/main" id="{E3BC57F5-000D-EA8D-1031-163B9AD00D71}"/>
              </a:ext>
            </a:extLst>
          </p:cNvPr>
          <p:cNvSpPr/>
          <p:nvPr/>
        </p:nvSpPr>
        <p:spPr>
          <a:xfrm>
            <a:off x="-1576042" y="5178898"/>
            <a:ext cx="2766824" cy="3665330"/>
          </a:xfrm>
          <a:prstGeom prst="rect">
            <a:avLst/>
          </a:prstGeom>
          <a:solidFill>
            <a:srgbClr val="053249"/>
          </a:solidFill>
        </p:spPr>
        <p:txBody>
          <a:bodyPr/>
          <a:lstStyle/>
          <a:p>
            <a:endParaRPr lang="en-IE"/>
          </a:p>
        </p:txBody>
      </p:sp>
      <p:sp>
        <p:nvSpPr>
          <p:cNvPr id="6" name="Freeform 6">
            <a:extLst>
              <a:ext uri="{FF2B5EF4-FFF2-40B4-BE49-F238E27FC236}">
                <a16:creationId xmlns:a16="http://schemas.microsoft.com/office/drawing/2014/main" id="{FFAD04D3-D0C4-696E-E7A6-7B9B86DA9894}"/>
              </a:ext>
            </a:extLst>
          </p:cNvPr>
          <p:cNvSpPr/>
          <p:nvPr/>
        </p:nvSpPr>
        <p:spPr>
          <a:xfrm rot="5400000" flipH="1">
            <a:off x="-1445165" y="5178898"/>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sp>
        <p:nvSpPr>
          <p:cNvPr id="7" name="TextBox 7">
            <a:extLst>
              <a:ext uri="{FF2B5EF4-FFF2-40B4-BE49-F238E27FC236}">
                <a16:creationId xmlns:a16="http://schemas.microsoft.com/office/drawing/2014/main" id="{EFF5934D-9DFD-081F-220B-24121CEF80D8}"/>
              </a:ext>
            </a:extLst>
          </p:cNvPr>
          <p:cNvSpPr txBox="1"/>
          <p:nvPr/>
        </p:nvSpPr>
        <p:spPr>
          <a:xfrm>
            <a:off x="1415498" y="1531103"/>
            <a:ext cx="16496789" cy="6694140"/>
          </a:xfrm>
          <a:prstGeom prst="rect">
            <a:avLst/>
          </a:prstGeom>
        </p:spPr>
        <p:txBody>
          <a:bodyPr wrap="square" lIns="0" tIns="0" rIns="0" bIns="0" rtlCol="0" anchor="t">
            <a:spAutoFit/>
          </a:bodyPr>
          <a:lstStyle/>
          <a:p>
            <a:pPr marL="342900" indent="-342900">
              <a:spcBef>
                <a:spcPts val="600"/>
              </a:spcBef>
              <a:spcAft>
                <a:spcPts val="600"/>
              </a:spcAft>
              <a:buFont typeface="+mj-lt"/>
              <a:buAutoNum type="alphaUcPeriod"/>
            </a:pPr>
            <a:r>
              <a:rPr lang="en-GB" sz="1600" b="1" dirty="0">
                <a:solidFill>
                  <a:srgbClr val="121212"/>
                </a:solidFill>
                <a:latin typeface="Arial" panose="020B0604020202020204" pitchFamily="34" charset="0"/>
                <a:cs typeface="Arial" panose="020B0604020202020204" pitchFamily="34" charset="0"/>
              </a:rPr>
              <a:t>Ιστορικό: </a:t>
            </a:r>
            <a:r>
              <a:rPr lang="en-GB" sz="1600" dirty="0">
                <a:solidFill>
                  <a:srgbClr val="121212"/>
                </a:solidFill>
                <a:latin typeface="Arial" panose="020B0604020202020204" pitchFamily="34" charset="0"/>
                <a:cs typeface="Arial" panose="020B0604020202020204" pitchFamily="34" charset="0"/>
              </a:rPr>
              <a:t>Στο Coastal Technical College, το πρόγραμμα Τεχνολογίας Αυτοκινήτων επικεντρώθηκε παραδοσιακά στην ατομική μάθηση και αξιολόγηση. Ωστόσο, αναγνωρίζοντας τη σημασία της ομαδικής εργασίας στη διάγνωση και την επισκευή αυτοκινήτων, ο εκπαιδευτής Reyes αποφάσισε να ενσωματώσει τη συνεργατική δημιουργία περιεχομένου στο πρόγραμμα σπουδών.</a:t>
            </a:r>
          </a:p>
          <a:p>
            <a:pPr marL="342900" indent="-342900">
              <a:spcBef>
                <a:spcPts val="600"/>
              </a:spcBef>
              <a:spcAft>
                <a:spcPts val="600"/>
              </a:spcAft>
              <a:buFont typeface="+mj-lt"/>
              <a:buAutoNum type="alphaUcPeriod"/>
            </a:pPr>
            <a:r>
              <a:rPr lang="en-GB" sz="1600" b="1" dirty="0">
                <a:solidFill>
                  <a:srgbClr val="121212"/>
                </a:solidFill>
                <a:latin typeface="Arial" panose="020B0604020202020204" pitchFamily="34" charset="0"/>
                <a:cs typeface="Arial" panose="020B0604020202020204" pitchFamily="34" charset="0"/>
              </a:rPr>
              <a:t>Η πρόκληση: </a:t>
            </a:r>
            <a:r>
              <a:rPr lang="en-GB" sz="1600" dirty="0">
                <a:solidFill>
                  <a:srgbClr val="121212"/>
                </a:solidFill>
                <a:latin typeface="Arial" panose="020B0604020202020204" pitchFamily="34" charset="0"/>
                <a:cs typeface="Arial" panose="020B0604020202020204" pitchFamily="34" charset="0"/>
              </a:rPr>
              <a:t>Η πρόκληση ήταν η μετάβαση από μια κυρίως ατομικιστική προσέγγιση μάθησης σε μια προσέγγιση που έδινε έμφαση στη συνεργασία και την ομαδική εργασία, αντικατοπτρίζοντας το πραγματικό περιβάλλον των συνεργείων επισκευής αυτοκινήτων, όπου η ομαδική εργασία είναι ζωτικής σημασίας.</a:t>
            </a:r>
          </a:p>
          <a:p>
            <a:pPr marL="342900" indent="-342900">
              <a:spcBef>
                <a:spcPts val="600"/>
              </a:spcBef>
              <a:spcAft>
                <a:spcPts val="600"/>
              </a:spcAft>
              <a:buFont typeface="+mj-lt"/>
              <a:buAutoNum type="alphaUcPeriod"/>
            </a:pPr>
            <a:r>
              <a:rPr lang="en-GB" sz="1600" b="1" dirty="0">
                <a:solidFill>
                  <a:srgbClr val="121212"/>
                </a:solidFill>
                <a:latin typeface="Arial" panose="020B0604020202020204" pitchFamily="34" charset="0"/>
                <a:cs typeface="Arial" panose="020B0604020202020204" pitchFamily="34" charset="0"/>
              </a:rPr>
              <a:t> Εφαρμοσμένες στρατηγικές:</a:t>
            </a:r>
          </a:p>
          <a:p>
            <a:pPr marL="800100" lvl="1" indent="-342900">
              <a:buFont typeface="Arial" panose="020B0604020202020204" pitchFamily="34" charset="0"/>
              <a:buChar char="•"/>
            </a:pPr>
            <a:r>
              <a:rPr lang="en-GB" sz="1600" b="1" dirty="0">
                <a:solidFill>
                  <a:srgbClr val="121212"/>
                </a:solidFill>
                <a:latin typeface="Arial" panose="020B0604020202020204" pitchFamily="34" charset="0"/>
                <a:cs typeface="Arial" panose="020B0604020202020204" pitchFamily="34" charset="0"/>
              </a:rPr>
              <a:t>Συνεργατικές διαγνωστικές ασκήσεις: </a:t>
            </a:r>
            <a:r>
              <a:rPr lang="en-GB" sz="1600" dirty="0">
                <a:solidFill>
                  <a:srgbClr val="121212"/>
                </a:solidFill>
                <a:latin typeface="Arial" panose="020B0604020202020204" pitchFamily="34" charset="0"/>
                <a:cs typeface="Arial" panose="020B0604020202020204" pitchFamily="34" charset="0"/>
              </a:rPr>
              <a:t>Οι μαθητές ομαδοποιήθηκαν σε ομάδες και τους δόθηκαν διαγνωστικά σενάρια πραγματικού κόσμου για να τα επιλύσουν συνεργατικά. Αυτό απαιτούσε να δημιουργήσουν κοινή τεκμηρίωση σχετικά με τη διαγνωστική διαδικασία, τα ευρήματα και τις προτεινόμενες λύσεις χρησιμοποιώντας ψηφιακές πλατφόρμες.</a:t>
            </a:r>
          </a:p>
          <a:p>
            <a:pPr marL="800100" lvl="1" indent="-342900">
              <a:buFont typeface="Arial" panose="020B0604020202020204" pitchFamily="34" charset="0"/>
              <a:buChar char="•"/>
            </a:pPr>
            <a:r>
              <a:rPr lang="en-GB" sz="1600" b="1" dirty="0">
                <a:solidFill>
                  <a:srgbClr val="121212"/>
                </a:solidFill>
                <a:latin typeface="Arial" panose="020B0604020202020204" pitchFamily="34" charset="0"/>
                <a:cs typeface="Arial" panose="020B0604020202020204" pitchFamily="34" charset="0"/>
              </a:rPr>
              <a:t>Χρήση συνεργατικών ψηφιακών πλατφορμών: </a:t>
            </a:r>
            <a:r>
              <a:rPr lang="en-GB" sz="1600" dirty="0">
                <a:solidFill>
                  <a:srgbClr val="121212"/>
                </a:solidFill>
                <a:latin typeface="Arial" panose="020B0604020202020204" pitchFamily="34" charset="0"/>
                <a:cs typeface="Arial" panose="020B0604020202020204" pitchFamily="34" charset="0"/>
              </a:rPr>
              <a:t>Οι ομάδες χρησιμοποίησαν πλατφόρμες όπως το Microsoft Teams και κοινά έγγραφα Google Docs για να τεκμηριώνουν τις διαγνωστικές τους διαδικασίες, ενθαρρύνοντας τη συνεχή συνεργασία τόσο εντός όσο και εκτός της τάξης.</a:t>
            </a:r>
          </a:p>
          <a:p>
            <a:pPr marL="800100" lvl="1" indent="-342900">
              <a:buFont typeface="Arial" panose="020B0604020202020204" pitchFamily="34" charset="0"/>
              <a:buChar char="•"/>
            </a:pPr>
            <a:r>
              <a:rPr lang="en-GB" sz="1600" b="1" dirty="0">
                <a:solidFill>
                  <a:srgbClr val="121212"/>
                </a:solidFill>
                <a:latin typeface="Arial" panose="020B0604020202020204" pitchFamily="34" charset="0"/>
                <a:cs typeface="Arial" panose="020B0604020202020204" pitchFamily="34" charset="0"/>
              </a:rPr>
              <a:t>Συνεργασία μεταξύ των τάξεων: </a:t>
            </a:r>
            <a:r>
              <a:rPr lang="en-GB" sz="1600" dirty="0">
                <a:solidFill>
                  <a:srgbClr val="121212"/>
                </a:solidFill>
                <a:latin typeface="Arial" panose="020B0604020202020204" pitchFamily="34" charset="0"/>
                <a:cs typeface="Arial" panose="020B0604020202020204" pitchFamily="34" charset="0"/>
              </a:rPr>
              <a:t>Ο εκπαιδευτής Reyes κανόνισε τη συνεργασία μεταξύ της τάξης του και του προγράμματος Τεχνολογίας Αυτοκινήτων του κοντινού κοινοτικού κολλεγίου. Οι σπουδαστές και από τα δύο ιδρύματα δημιούργησαν από κοινού ένα κοινό διαδικτυακό αποθετήριο διαγνωστικών μελετών περιπτώσεων και λύσεων.</a:t>
            </a:r>
          </a:p>
          <a:p>
            <a:pPr marL="800100" lvl="1" indent="-342900">
              <a:buFont typeface="Arial" panose="020B0604020202020204" pitchFamily="34" charset="0"/>
              <a:buChar char="•"/>
            </a:pPr>
            <a:r>
              <a:rPr lang="en-GB" sz="1600" b="1" dirty="0">
                <a:solidFill>
                  <a:srgbClr val="121212"/>
                </a:solidFill>
                <a:latin typeface="Arial" panose="020B0604020202020204" pitchFamily="34" charset="0"/>
                <a:cs typeface="Arial" panose="020B0604020202020204" pitchFamily="34" charset="0"/>
              </a:rPr>
              <a:t>Αξιολόγηση από ομότιμους και ανατροφοδότηση: </a:t>
            </a:r>
            <a:r>
              <a:rPr lang="en-GB" sz="1600" dirty="0">
                <a:solidFill>
                  <a:srgbClr val="121212"/>
                </a:solidFill>
                <a:latin typeface="Arial" panose="020B0604020202020204" pitchFamily="34" charset="0"/>
                <a:cs typeface="Arial" panose="020B0604020202020204" pitchFamily="34" charset="0"/>
              </a:rPr>
              <a:t>Κάθε ομάδα παρουσίασε τα ευρήματά της στην τάξη, ακολουθούμενη από μια δομημένη συνεδρία αξιολόγησης από ομοτίμους, όπου οι μαθητές έκαναν κριτική στη δουλειά των άλλων με βάση κριτήρια όπως η διεξοδικότητα της διάγνωσης, η δημιουργικότητα των λύσεων και η σαφήνεια της τεκμηρίωσης.</a:t>
            </a:r>
          </a:p>
          <a:p>
            <a:pPr marL="342900" lvl="1" indent="-342900">
              <a:spcBef>
                <a:spcPts val="600"/>
              </a:spcBef>
              <a:spcAft>
                <a:spcPts val="600"/>
              </a:spcAft>
              <a:buFont typeface="+mj-lt"/>
              <a:buAutoNum type="alphaUcPeriod" startAt="4"/>
            </a:pPr>
            <a:r>
              <a:rPr lang="en-GB" sz="1600" b="1" dirty="0">
                <a:solidFill>
                  <a:srgbClr val="121212"/>
                </a:solidFill>
                <a:latin typeface="Arial" panose="020B0604020202020204" pitchFamily="34" charset="0"/>
                <a:cs typeface="Arial" panose="020B0604020202020204" pitchFamily="34" charset="0"/>
              </a:rPr>
              <a:t>Αποτελέσματα:</a:t>
            </a:r>
          </a:p>
          <a:p>
            <a:pPr marL="800100" lvl="1" indent="-342900">
              <a:buFont typeface="Arial" panose="020B0604020202020204" pitchFamily="34" charset="0"/>
              <a:buChar char="•"/>
            </a:pPr>
            <a:r>
              <a:rPr lang="en-GB" sz="1600" b="1" dirty="0">
                <a:solidFill>
                  <a:srgbClr val="121212"/>
                </a:solidFill>
                <a:latin typeface="Arial" panose="020B0604020202020204" pitchFamily="34" charset="0"/>
                <a:cs typeface="Arial" panose="020B0604020202020204" pitchFamily="34" charset="0"/>
              </a:rPr>
              <a:t>Ενισχυμένες δεξιότητες ομαδικής εργασίας: </a:t>
            </a:r>
            <a:r>
              <a:rPr lang="en-GB" sz="1600" dirty="0">
                <a:solidFill>
                  <a:srgbClr val="121212"/>
                </a:solidFill>
                <a:latin typeface="Arial" panose="020B0604020202020204" pitchFamily="34" charset="0"/>
                <a:cs typeface="Arial" panose="020B0604020202020204" pitchFamily="34" charset="0"/>
              </a:rPr>
              <a:t>Οι μαθητές ανέπτυξαν ισχυρές δεξιότητες ομαδικής εργασίας, μαθαίνοντας πώς να επικοινωνούν αποτελεσματικά, να αναθέτουν καθήκοντα και να συνδυάζουν τις ατομικές τους δυνάμεις για την επίλυση σύνθετων προβλημάτων.</a:t>
            </a:r>
          </a:p>
          <a:p>
            <a:pPr marL="800100" lvl="1" indent="-342900">
              <a:buFont typeface="Arial" panose="020B0604020202020204" pitchFamily="34" charset="0"/>
              <a:buChar char="•"/>
            </a:pPr>
            <a:r>
              <a:rPr lang="en-GB" sz="1600" b="1" dirty="0">
                <a:solidFill>
                  <a:srgbClr val="121212"/>
                </a:solidFill>
                <a:latin typeface="Arial" panose="020B0604020202020204" pitchFamily="34" charset="0"/>
                <a:cs typeface="Arial" panose="020B0604020202020204" pitchFamily="34" charset="0"/>
              </a:rPr>
              <a:t>Ενισχυμένες τεχνικές γνώσεις: </a:t>
            </a:r>
            <a:r>
              <a:rPr lang="en-GB" sz="1600" dirty="0">
                <a:solidFill>
                  <a:srgbClr val="121212"/>
                </a:solidFill>
                <a:latin typeface="Arial" panose="020B0604020202020204" pitchFamily="34" charset="0"/>
                <a:cs typeface="Arial" panose="020B0604020202020204" pitchFamily="34" charset="0"/>
              </a:rPr>
              <a:t>Ο συνεργατικός χαρακτήρας των ασκήσεων εμβάθυνε την τεχνική κατανόηση των μαθητών, καθώς εκτέθηκαν σε ένα ευρύτερο φάσμα σεναρίων και λύσεων μέσω της συνεργασίας μεταξύ τους.</a:t>
            </a:r>
          </a:p>
          <a:p>
            <a:pPr marL="800100" lvl="1" indent="-342900">
              <a:buFont typeface="Arial" panose="020B0604020202020204" pitchFamily="34" charset="0"/>
              <a:buChar char="•"/>
            </a:pPr>
            <a:r>
              <a:rPr lang="en-GB" sz="1600" b="1" dirty="0">
                <a:solidFill>
                  <a:srgbClr val="121212"/>
                </a:solidFill>
                <a:latin typeface="Arial" panose="020B0604020202020204" pitchFamily="34" charset="0"/>
                <a:cs typeface="Arial" panose="020B0604020202020204" pitchFamily="34" charset="0"/>
              </a:rPr>
              <a:t>Αυξημένη δέσμευση: </a:t>
            </a:r>
            <a:r>
              <a:rPr lang="en-GB" sz="1600" dirty="0">
                <a:solidFill>
                  <a:srgbClr val="121212"/>
                </a:solidFill>
                <a:latin typeface="Arial" panose="020B0604020202020204" pitchFamily="34" charset="0"/>
                <a:cs typeface="Arial" panose="020B0604020202020204" pitchFamily="34" charset="0"/>
              </a:rPr>
              <a:t>Οι μαθητές ανέφεραν υψηλότερα επίπεδα εμπλοκής και ικανοποίησης από τη μαθησιακή διαδικασία, εκτιμώντας την ευκαιρία να συνεργαστούν με τους συμμαθητές τους και να αντιμετωπίσουν συνεργατικά προβλήματα του πραγματικού κόσμου.</a:t>
            </a:r>
          </a:p>
          <a:p>
            <a:pPr marL="800100" lvl="1" indent="-342900">
              <a:buFont typeface="Arial" panose="020B0604020202020204" pitchFamily="34" charset="0"/>
              <a:buChar char="•"/>
            </a:pPr>
            <a:r>
              <a:rPr lang="en-GB" sz="1600" b="1" dirty="0">
                <a:solidFill>
                  <a:srgbClr val="121212"/>
                </a:solidFill>
                <a:latin typeface="Arial" panose="020B0604020202020204" pitchFamily="34" charset="0"/>
                <a:cs typeface="Arial" panose="020B0604020202020204" pitchFamily="34" charset="0"/>
              </a:rPr>
              <a:t>Ετοιμότητα για τη βιομηχανία: </a:t>
            </a:r>
            <a:r>
              <a:rPr lang="en-GB" sz="1600" dirty="0">
                <a:solidFill>
                  <a:srgbClr val="121212"/>
                </a:solidFill>
                <a:latin typeface="Arial" panose="020B0604020202020204" pitchFamily="34" charset="0"/>
                <a:cs typeface="Arial" panose="020B0604020202020204" pitchFamily="34" charset="0"/>
              </a:rPr>
              <a:t>Οι απόφοιτοι του προγράμματος εισήλθαν στο εργατικό δυναμικό όχι μόνο με προηγμένες τεχνικές δεξιότητες αλλά και με την ικανότητα να εργάζονται αποτελεσματικά σε ομαδικά περιβάλλοντα, γεγονός που τους καθιστά ιδιαίτερα πολύτιμους για τους εργοδότες.</a:t>
            </a:r>
          </a:p>
        </p:txBody>
      </p:sp>
      <p:sp>
        <p:nvSpPr>
          <p:cNvPr id="11" name="AutoShape 11">
            <a:extLst>
              <a:ext uri="{FF2B5EF4-FFF2-40B4-BE49-F238E27FC236}">
                <a16:creationId xmlns:a16="http://schemas.microsoft.com/office/drawing/2014/main" id="{004335BB-56B5-C4E8-F023-21692AD57188}"/>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2" name="Google Shape;117;p3">
            <a:extLst>
              <a:ext uri="{FF2B5EF4-FFF2-40B4-BE49-F238E27FC236}">
                <a16:creationId xmlns:a16="http://schemas.microsoft.com/office/drawing/2014/main" id="{6F486E85-EB9F-2643-527F-A4DBE96B7587}"/>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18;p3">
            <a:extLst>
              <a:ext uri="{FF2B5EF4-FFF2-40B4-BE49-F238E27FC236}">
                <a16:creationId xmlns:a16="http://schemas.microsoft.com/office/drawing/2014/main" id="{C191139D-18C4-02A9-498F-22545F6A398B}"/>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6" name="Picture 15">
            <a:extLst>
              <a:ext uri="{FF2B5EF4-FFF2-40B4-BE49-F238E27FC236}">
                <a16:creationId xmlns:a16="http://schemas.microsoft.com/office/drawing/2014/main" id="{4659FDC0-CAA3-8AF4-02DA-86C56ECFC65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9" name="Google Shape;119;p3">
            <a:extLst>
              <a:ext uri="{FF2B5EF4-FFF2-40B4-BE49-F238E27FC236}">
                <a16:creationId xmlns:a16="http://schemas.microsoft.com/office/drawing/2014/main" id="{82F6931B-C314-0A0E-F11A-F47F9273EEBC}"/>
              </a:ext>
            </a:extLst>
          </p:cNvPr>
          <p:cNvSpPr txBox="1"/>
          <p:nvPr/>
        </p:nvSpPr>
        <p:spPr>
          <a:xfrm>
            <a:off x="5171974" y="8948864"/>
            <a:ext cx="10800874"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2264473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6D37A-CF55-4DBA-577F-1BA10C4CC98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028F9A3-561E-0306-B4DB-74373E7F3DB8}"/>
              </a:ext>
            </a:extLst>
          </p:cNvPr>
          <p:cNvSpPr txBox="1"/>
          <p:nvPr/>
        </p:nvSpPr>
        <p:spPr>
          <a:xfrm>
            <a:off x="1371599" y="304688"/>
            <a:ext cx="16540688" cy="677108"/>
          </a:xfrm>
          <a:prstGeom prst="rect">
            <a:avLst/>
          </a:prstGeom>
        </p:spPr>
        <p:txBody>
          <a:bodyPr wrap="square" lIns="0" tIns="0" rIns="0" bIns="0" rtlCol="0" anchor="t">
            <a:spAutoFit/>
          </a:bodyPr>
          <a:lstStyle/>
          <a:p>
            <a:r>
              <a:rPr lang="en-GB" sz="4400" spc="-69" dirty="0">
                <a:solidFill>
                  <a:srgbClr val="033C5B"/>
                </a:solidFill>
                <a:latin typeface="Arial" panose="020B0604020202020204" pitchFamily="34" charset="0"/>
                <a:cs typeface="Arial" panose="020B0604020202020204" pitchFamily="34" charset="0"/>
              </a:rPr>
              <a:t>Σενάριο περίπτωσης 1: Μαγειρικές τέχνες</a:t>
            </a:r>
            <a:endParaRPr lang="en-US" sz="4400" spc="-69" dirty="0">
              <a:solidFill>
                <a:srgbClr val="033C5B"/>
              </a:solidFill>
              <a:latin typeface="Arial" panose="020B0604020202020204" pitchFamily="34" charset="0"/>
              <a:cs typeface="Arial" panose="020B0604020202020204" pitchFamily="34" charset="0"/>
            </a:endParaRPr>
          </a:p>
        </p:txBody>
      </p:sp>
      <p:sp>
        <p:nvSpPr>
          <p:cNvPr id="3" name="AutoShape 3">
            <a:extLst>
              <a:ext uri="{FF2B5EF4-FFF2-40B4-BE49-F238E27FC236}">
                <a16:creationId xmlns:a16="http://schemas.microsoft.com/office/drawing/2014/main" id="{A359C086-61F3-D42D-D7CC-456448DA11A5}"/>
              </a:ext>
            </a:extLst>
          </p:cNvPr>
          <p:cNvSpPr/>
          <p:nvPr/>
        </p:nvSpPr>
        <p:spPr>
          <a:xfrm>
            <a:off x="-1576042" y="-2843"/>
            <a:ext cx="2766824" cy="5218616"/>
          </a:xfrm>
          <a:prstGeom prst="rect">
            <a:avLst/>
          </a:prstGeom>
          <a:solidFill>
            <a:srgbClr val="FB8709"/>
          </a:solidFill>
        </p:spPr>
        <p:txBody>
          <a:bodyPr/>
          <a:lstStyle/>
          <a:p>
            <a:endParaRPr lang="en-IE"/>
          </a:p>
        </p:txBody>
      </p:sp>
      <p:sp>
        <p:nvSpPr>
          <p:cNvPr id="4" name="Freeform 4">
            <a:extLst>
              <a:ext uri="{FF2B5EF4-FFF2-40B4-BE49-F238E27FC236}">
                <a16:creationId xmlns:a16="http://schemas.microsoft.com/office/drawing/2014/main" id="{3244854C-B11D-6929-B5C7-D36C316B7889}"/>
              </a:ext>
            </a:extLst>
          </p:cNvPr>
          <p:cNvSpPr/>
          <p:nvPr/>
        </p:nvSpPr>
        <p:spPr>
          <a:xfrm rot="5400000">
            <a:off x="-1445165" y="2542951"/>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5" name="AutoShape 5">
            <a:extLst>
              <a:ext uri="{FF2B5EF4-FFF2-40B4-BE49-F238E27FC236}">
                <a16:creationId xmlns:a16="http://schemas.microsoft.com/office/drawing/2014/main" id="{A95C2E9D-0441-30D9-A1EA-D10B80BD894F}"/>
              </a:ext>
            </a:extLst>
          </p:cNvPr>
          <p:cNvSpPr/>
          <p:nvPr/>
        </p:nvSpPr>
        <p:spPr>
          <a:xfrm>
            <a:off x="-1576042" y="5178898"/>
            <a:ext cx="2766824" cy="3665330"/>
          </a:xfrm>
          <a:prstGeom prst="rect">
            <a:avLst/>
          </a:prstGeom>
          <a:solidFill>
            <a:srgbClr val="053249"/>
          </a:solidFill>
        </p:spPr>
        <p:txBody>
          <a:bodyPr/>
          <a:lstStyle/>
          <a:p>
            <a:endParaRPr lang="en-IE"/>
          </a:p>
        </p:txBody>
      </p:sp>
      <p:sp>
        <p:nvSpPr>
          <p:cNvPr id="6" name="Freeform 6">
            <a:extLst>
              <a:ext uri="{FF2B5EF4-FFF2-40B4-BE49-F238E27FC236}">
                <a16:creationId xmlns:a16="http://schemas.microsoft.com/office/drawing/2014/main" id="{09E7D13A-5EDF-E74E-D43D-306D2E8525E8}"/>
              </a:ext>
            </a:extLst>
          </p:cNvPr>
          <p:cNvSpPr/>
          <p:nvPr/>
        </p:nvSpPr>
        <p:spPr>
          <a:xfrm rot="5400000" flipH="1">
            <a:off x="-1445165" y="5178898"/>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graphicFrame>
        <p:nvGraphicFramePr>
          <p:cNvPr id="8" name="Diagram 7">
            <a:extLst>
              <a:ext uri="{FF2B5EF4-FFF2-40B4-BE49-F238E27FC236}">
                <a16:creationId xmlns:a16="http://schemas.microsoft.com/office/drawing/2014/main" id="{C0C9E458-A6B1-337C-515A-4DC2402F7BC1}"/>
              </a:ext>
            </a:extLst>
          </p:cNvPr>
          <p:cNvGraphicFramePr/>
          <p:nvPr>
            <p:extLst>
              <p:ext uri="{D42A27DB-BD31-4B8C-83A1-F6EECF244321}">
                <p14:modId xmlns:p14="http://schemas.microsoft.com/office/powerpoint/2010/main" val="174248463"/>
              </p:ext>
            </p:extLst>
          </p:nvPr>
        </p:nvGraphicFramePr>
        <p:xfrm>
          <a:off x="1725586" y="1156804"/>
          <a:ext cx="16186701" cy="505756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AutoShape 11">
            <a:extLst>
              <a:ext uri="{FF2B5EF4-FFF2-40B4-BE49-F238E27FC236}">
                <a16:creationId xmlns:a16="http://schemas.microsoft.com/office/drawing/2014/main" id="{049DFC48-0BA9-2D4B-D1AD-811D53158C12}"/>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2" name="Google Shape;117;p3">
            <a:extLst>
              <a:ext uri="{FF2B5EF4-FFF2-40B4-BE49-F238E27FC236}">
                <a16:creationId xmlns:a16="http://schemas.microsoft.com/office/drawing/2014/main" id="{AEE22919-1104-3A53-4109-D17EB276CC52}"/>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1">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18;p3">
            <a:extLst>
              <a:ext uri="{FF2B5EF4-FFF2-40B4-BE49-F238E27FC236}">
                <a16:creationId xmlns:a16="http://schemas.microsoft.com/office/drawing/2014/main" id="{58E34A20-2959-A2DB-142C-EF78A33ABB75}"/>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6" name="Picture 15">
            <a:extLst>
              <a:ext uri="{FF2B5EF4-FFF2-40B4-BE49-F238E27FC236}">
                <a16:creationId xmlns:a16="http://schemas.microsoft.com/office/drawing/2014/main" id="{1BDB287F-FF87-2EC3-C528-12A7748F143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7" name="Google Shape;119;p3">
            <a:extLst>
              <a:ext uri="{FF2B5EF4-FFF2-40B4-BE49-F238E27FC236}">
                <a16:creationId xmlns:a16="http://schemas.microsoft.com/office/drawing/2014/main" id="{BB661B08-CAB8-7994-EB7D-73003268351B}"/>
              </a:ext>
            </a:extLst>
          </p:cNvPr>
          <p:cNvSpPr txBox="1"/>
          <p:nvPr/>
        </p:nvSpPr>
        <p:spPr>
          <a:xfrm>
            <a:off x="5171974" y="8948864"/>
            <a:ext cx="10800874"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1423011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06D73-89FE-DBAF-D951-535F55DB47F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AD6D978-753C-3659-680C-6E47CD451158}"/>
              </a:ext>
            </a:extLst>
          </p:cNvPr>
          <p:cNvSpPr txBox="1"/>
          <p:nvPr/>
        </p:nvSpPr>
        <p:spPr>
          <a:xfrm>
            <a:off x="1371599" y="304688"/>
            <a:ext cx="16540688" cy="1354217"/>
          </a:xfrm>
          <a:prstGeom prst="rect">
            <a:avLst/>
          </a:prstGeom>
        </p:spPr>
        <p:txBody>
          <a:bodyPr wrap="square" lIns="0" tIns="0" rIns="0" bIns="0" rtlCol="0" anchor="t">
            <a:spAutoFit/>
          </a:bodyPr>
          <a:lstStyle/>
          <a:p>
            <a:r>
              <a:rPr lang="en-GB" sz="4400" spc="-69" dirty="0">
                <a:solidFill>
                  <a:srgbClr val="033C5B"/>
                </a:solidFill>
                <a:latin typeface="Arial" panose="020B0604020202020204" pitchFamily="34" charset="0"/>
                <a:cs typeface="Arial" panose="020B0604020202020204" pitchFamily="34" charset="0"/>
              </a:rPr>
              <a:t>Σενάριο περίπτωσης 2: Υγειονομική περίθαλψη - Συνεργατική προσομοίωση ασθενούς</a:t>
            </a:r>
            <a:endParaRPr lang="en-US" sz="4400" spc="-69" dirty="0">
              <a:solidFill>
                <a:srgbClr val="033C5B"/>
              </a:solidFill>
              <a:latin typeface="Arial" panose="020B0604020202020204" pitchFamily="34" charset="0"/>
              <a:cs typeface="Arial" panose="020B0604020202020204" pitchFamily="34" charset="0"/>
            </a:endParaRPr>
          </a:p>
        </p:txBody>
      </p:sp>
      <p:sp>
        <p:nvSpPr>
          <p:cNvPr id="3" name="AutoShape 3">
            <a:extLst>
              <a:ext uri="{FF2B5EF4-FFF2-40B4-BE49-F238E27FC236}">
                <a16:creationId xmlns:a16="http://schemas.microsoft.com/office/drawing/2014/main" id="{E8A731FD-27B2-AF39-77AF-6F7ECB9F9771}"/>
              </a:ext>
            </a:extLst>
          </p:cNvPr>
          <p:cNvSpPr/>
          <p:nvPr/>
        </p:nvSpPr>
        <p:spPr>
          <a:xfrm>
            <a:off x="-1576042" y="-2843"/>
            <a:ext cx="2766824" cy="5218616"/>
          </a:xfrm>
          <a:prstGeom prst="rect">
            <a:avLst/>
          </a:prstGeom>
          <a:solidFill>
            <a:srgbClr val="FB8709"/>
          </a:solidFill>
        </p:spPr>
        <p:txBody>
          <a:bodyPr/>
          <a:lstStyle/>
          <a:p>
            <a:endParaRPr lang="en-IE"/>
          </a:p>
        </p:txBody>
      </p:sp>
      <p:sp>
        <p:nvSpPr>
          <p:cNvPr id="4" name="Freeform 4">
            <a:extLst>
              <a:ext uri="{FF2B5EF4-FFF2-40B4-BE49-F238E27FC236}">
                <a16:creationId xmlns:a16="http://schemas.microsoft.com/office/drawing/2014/main" id="{0D9F8875-2085-F8DE-2CA2-5B19CF0C9221}"/>
              </a:ext>
            </a:extLst>
          </p:cNvPr>
          <p:cNvSpPr/>
          <p:nvPr/>
        </p:nvSpPr>
        <p:spPr>
          <a:xfrm rot="5400000">
            <a:off x="-1445165" y="2542951"/>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5" name="AutoShape 5">
            <a:extLst>
              <a:ext uri="{FF2B5EF4-FFF2-40B4-BE49-F238E27FC236}">
                <a16:creationId xmlns:a16="http://schemas.microsoft.com/office/drawing/2014/main" id="{553C972E-3441-2DED-55EB-4ED5AA5E675C}"/>
              </a:ext>
            </a:extLst>
          </p:cNvPr>
          <p:cNvSpPr/>
          <p:nvPr/>
        </p:nvSpPr>
        <p:spPr>
          <a:xfrm>
            <a:off x="-1576042" y="5178898"/>
            <a:ext cx="2766824" cy="3665330"/>
          </a:xfrm>
          <a:prstGeom prst="rect">
            <a:avLst/>
          </a:prstGeom>
          <a:solidFill>
            <a:srgbClr val="053249"/>
          </a:solidFill>
        </p:spPr>
        <p:txBody>
          <a:bodyPr/>
          <a:lstStyle/>
          <a:p>
            <a:endParaRPr lang="en-IE"/>
          </a:p>
        </p:txBody>
      </p:sp>
      <p:sp>
        <p:nvSpPr>
          <p:cNvPr id="6" name="Freeform 6">
            <a:extLst>
              <a:ext uri="{FF2B5EF4-FFF2-40B4-BE49-F238E27FC236}">
                <a16:creationId xmlns:a16="http://schemas.microsoft.com/office/drawing/2014/main" id="{80034012-DBDC-909E-BF99-14DBAB8E2E1B}"/>
              </a:ext>
            </a:extLst>
          </p:cNvPr>
          <p:cNvSpPr/>
          <p:nvPr/>
        </p:nvSpPr>
        <p:spPr>
          <a:xfrm rot="5400000" flipH="1">
            <a:off x="-1445165" y="5178898"/>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sp>
        <p:nvSpPr>
          <p:cNvPr id="11" name="AutoShape 11">
            <a:extLst>
              <a:ext uri="{FF2B5EF4-FFF2-40B4-BE49-F238E27FC236}">
                <a16:creationId xmlns:a16="http://schemas.microsoft.com/office/drawing/2014/main" id="{86F423C9-39BD-D2CB-21D3-56E604B90E2C}"/>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2" name="Google Shape;117;p3">
            <a:extLst>
              <a:ext uri="{FF2B5EF4-FFF2-40B4-BE49-F238E27FC236}">
                <a16:creationId xmlns:a16="http://schemas.microsoft.com/office/drawing/2014/main" id="{8BD090F0-AD55-B27A-33A5-CE4701F2D688}"/>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18;p3">
            <a:extLst>
              <a:ext uri="{FF2B5EF4-FFF2-40B4-BE49-F238E27FC236}">
                <a16:creationId xmlns:a16="http://schemas.microsoft.com/office/drawing/2014/main" id="{FD0F19D3-2627-9078-A61C-CB2742B7E19E}"/>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6" name="Picture 15">
            <a:extLst>
              <a:ext uri="{FF2B5EF4-FFF2-40B4-BE49-F238E27FC236}">
                <a16:creationId xmlns:a16="http://schemas.microsoft.com/office/drawing/2014/main" id="{AD00935B-6FF9-9019-6862-FE10514E5C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graphicFrame>
        <p:nvGraphicFramePr>
          <p:cNvPr id="9" name="Diagram 8">
            <a:extLst>
              <a:ext uri="{FF2B5EF4-FFF2-40B4-BE49-F238E27FC236}">
                <a16:creationId xmlns:a16="http://schemas.microsoft.com/office/drawing/2014/main" id="{52384B9B-56AC-65B7-0061-0942F5DCD4B8}"/>
              </a:ext>
            </a:extLst>
          </p:cNvPr>
          <p:cNvGraphicFramePr/>
          <p:nvPr>
            <p:extLst>
              <p:ext uri="{D42A27DB-BD31-4B8C-83A1-F6EECF244321}">
                <p14:modId xmlns:p14="http://schemas.microsoft.com/office/powerpoint/2010/main" val="3303028582"/>
              </p:ext>
            </p:extLst>
          </p:nvPr>
        </p:nvGraphicFramePr>
        <p:xfrm>
          <a:off x="1725586" y="1768722"/>
          <a:ext cx="16186701" cy="505756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7" name="Google Shape;119;p3">
            <a:extLst>
              <a:ext uri="{FF2B5EF4-FFF2-40B4-BE49-F238E27FC236}">
                <a16:creationId xmlns:a16="http://schemas.microsoft.com/office/drawing/2014/main" id="{24057931-16B7-61B4-F1DE-3A4D31103A04}"/>
              </a:ext>
            </a:extLst>
          </p:cNvPr>
          <p:cNvSpPr txBox="1"/>
          <p:nvPr/>
        </p:nvSpPr>
        <p:spPr>
          <a:xfrm>
            <a:off x="5171974" y="8948864"/>
            <a:ext cx="10800874"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4229363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30877" y="-38241"/>
            <a:ext cx="2766824" cy="5218616"/>
          </a:xfrm>
          <a:prstGeom prst="rect">
            <a:avLst/>
          </a:prstGeom>
          <a:solidFill>
            <a:srgbClr val="FB8709"/>
          </a:solidFill>
        </p:spPr>
        <p:txBody>
          <a:bodyPr/>
          <a:lstStyle/>
          <a:p>
            <a:endParaRPr lang="en-IE"/>
          </a:p>
        </p:txBody>
      </p:sp>
      <p:sp>
        <p:nvSpPr>
          <p:cNvPr id="3" name="Freeform 3"/>
          <p:cNvSpPr/>
          <p:nvPr/>
        </p:nvSpPr>
        <p:spPr>
          <a:xfrm rot="5400000">
            <a:off x="0" y="2507553"/>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4" name="AutoShape 4"/>
          <p:cNvSpPr/>
          <p:nvPr/>
        </p:nvSpPr>
        <p:spPr>
          <a:xfrm>
            <a:off x="-130877" y="5143500"/>
            <a:ext cx="2766824" cy="3665330"/>
          </a:xfrm>
          <a:prstGeom prst="rect">
            <a:avLst/>
          </a:prstGeom>
          <a:solidFill>
            <a:srgbClr val="053249"/>
          </a:solidFill>
        </p:spPr>
        <p:txBody>
          <a:bodyPr/>
          <a:lstStyle/>
          <a:p>
            <a:endParaRPr lang="en-IE"/>
          </a:p>
        </p:txBody>
      </p:sp>
      <p:sp>
        <p:nvSpPr>
          <p:cNvPr id="5" name="Freeform 5"/>
          <p:cNvSpPr/>
          <p:nvPr/>
        </p:nvSpPr>
        <p:spPr>
          <a:xfrm rot="5400000" flipH="1">
            <a:off x="0" y="5143500"/>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sp>
        <p:nvSpPr>
          <p:cNvPr id="8" name="AutoShape 8"/>
          <p:cNvSpPr/>
          <p:nvPr/>
        </p:nvSpPr>
        <p:spPr>
          <a:xfrm rot="5400000">
            <a:off x="9139238" y="173356"/>
            <a:ext cx="9525" cy="17270948"/>
          </a:xfrm>
          <a:prstGeom prst="rect">
            <a:avLst/>
          </a:prstGeom>
          <a:solidFill>
            <a:srgbClr val="FB8709"/>
          </a:solidFill>
        </p:spPr>
        <p:txBody>
          <a:bodyPr/>
          <a:lstStyle/>
          <a:p>
            <a:endParaRPr lang="en-IE"/>
          </a:p>
        </p:txBody>
      </p:sp>
      <p:sp>
        <p:nvSpPr>
          <p:cNvPr id="9" name="Freeform 9"/>
          <p:cNvSpPr/>
          <p:nvPr/>
        </p:nvSpPr>
        <p:spPr>
          <a:xfrm>
            <a:off x="14903577" y="4232068"/>
            <a:ext cx="2355723" cy="4114800"/>
          </a:xfrm>
          <a:custGeom>
            <a:avLst/>
            <a:gdLst/>
            <a:ahLst/>
            <a:cxnLst/>
            <a:rect l="l" t="t" r="r" b="b"/>
            <a:pathLst>
              <a:path w="2355723" h="4114800">
                <a:moveTo>
                  <a:pt x="0" y="0"/>
                </a:moveTo>
                <a:lnTo>
                  <a:pt x="2355723" y="0"/>
                </a:lnTo>
                <a:lnTo>
                  <a:pt x="235572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IE"/>
          </a:p>
        </p:txBody>
      </p:sp>
      <p:sp>
        <p:nvSpPr>
          <p:cNvPr id="10" name="TextBox 10"/>
          <p:cNvSpPr txBox="1"/>
          <p:nvPr/>
        </p:nvSpPr>
        <p:spPr>
          <a:xfrm>
            <a:off x="2895600" y="232880"/>
            <a:ext cx="14543503" cy="991208"/>
          </a:xfrm>
          <a:prstGeom prst="rect">
            <a:avLst/>
          </a:prstGeom>
        </p:spPr>
        <p:txBody>
          <a:bodyPr wrap="square" lIns="0" tIns="0" rIns="0" bIns="0" rtlCol="0" anchor="t">
            <a:spAutoFit/>
          </a:bodyPr>
          <a:lstStyle/>
          <a:p>
            <a:pPr>
              <a:lnSpc>
                <a:spcPts val="7699"/>
              </a:lnSpc>
            </a:pPr>
            <a:r>
              <a:rPr lang="en-US" sz="6999" spc="-69" dirty="0" err="1">
                <a:solidFill>
                  <a:srgbClr val="033C5B"/>
                </a:solidFill>
                <a:latin typeface="Arial" panose="020B0604020202020204" pitchFamily="34" charset="0"/>
                <a:cs typeface="Arial" panose="020B0604020202020204" pitchFamily="34" charset="0"/>
              </a:rPr>
              <a:t>Δρ</a:t>
            </a:r>
            <a:r>
              <a:rPr lang="en-US" sz="6999" spc="-69" dirty="0">
                <a:solidFill>
                  <a:srgbClr val="033C5B"/>
                </a:solidFill>
                <a:latin typeface="Arial" panose="020B0604020202020204" pitchFamily="34" charset="0"/>
                <a:cs typeface="Arial" panose="020B0604020202020204" pitchFamily="34" charset="0"/>
              </a:rPr>
              <a:t>αστηριότητα αναστοχασμού</a:t>
            </a:r>
          </a:p>
        </p:txBody>
      </p:sp>
      <p:sp>
        <p:nvSpPr>
          <p:cNvPr id="11" name="TextBox 11"/>
          <p:cNvSpPr txBox="1"/>
          <p:nvPr/>
        </p:nvSpPr>
        <p:spPr>
          <a:xfrm>
            <a:off x="3058696" y="1661394"/>
            <a:ext cx="13552903" cy="883832"/>
          </a:xfrm>
          <a:prstGeom prst="rect">
            <a:avLst/>
          </a:prstGeom>
        </p:spPr>
        <p:txBody>
          <a:bodyPr wrap="square" lIns="0" tIns="0" rIns="0" bIns="0" rtlCol="0" anchor="t">
            <a:spAutoFit/>
          </a:bodyPr>
          <a:lstStyle/>
          <a:p>
            <a:pPr>
              <a:lnSpc>
                <a:spcPts val="3639"/>
              </a:lnSpc>
              <a:spcBef>
                <a:spcPct val="0"/>
              </a:spcBef>
            </a:pPr>
            <a:r>
              <a:rPr lang="en-GB" sz="2599" dirty="0">
                <a:solidFill>
                  <a:srgbClr val="121212"/>
                </a:solidFill>
                <a:latin typeface="Arial" panose="020B0604020202020204" pitchFamily="34" charset="0"/>
                <a:cs typeface="Arial" panose="020B0604020202020204" pitchFamily="34" charset="0"/>
              </a:rPr>
              <a:t>Συνεργατική δημιουργία περιεχομένου</a:t>
            </a:r>
            <a:r>
              <a:rPr lang="en-GB" sz="2800" b="0" i="0" dirty="0">
                <a:solidFill>
                  <a:srgbClr val="0D0D0D"/>
                </a:solidFill>
                <a:effectLst/>
                <a:latin typeface="Arial" panose="020B0604020202020204" pitchFamily="34" charset="0"/>
                <a:cs typeface="Arial" panose="020B0604020202020204" pitchFamily="34" charset="0"/>
              </a:rPr>
              <a:t>: </a:t>
            </a:r>
            <a:r>
              <a:rPr lang="en-GB" sz="2599" dirty="0">
                <a:solidFill>
                  <a:srgbClr val="121212"/>
                </a:solidFill>
                <a:latin typeface="Arial" panose="020B0604020202020204" pitchFamily="34" charset="0"/>
                <a:cs typeface="Arial" panose="020B0604020202020204" pitchFamily="34" charset="0"/>
              </a:rPr>
              <a:t>Δημιουργία: Αναστοχασμός για το ταξίδι μας της κοινής δημιουργίας</a:t>
            </a:r>
            <a:endParaRPr lang="en-US" sz="2599" dirty="0">
              <a:solidFill>
                <a:srgbClr val="121212"/>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D33B6FF5-64F2-6858-91AD-6F94DD8C62A7}"/>
              </a:ext>
            </a:extLst>
          </p:cNvPr>
          <p:cNvSpPr txBox="1"/>
          <p:nvPr/>
        </p:nvSpPr>
        <p:spPr>
          <a:xfrm>
            <a:off x="3058697" y="2587558"/>
            <a:ext cx="11844880" cy="5632311"/>
          </a:xfrm>
          <a:prstGeom prst="rect">
            <a:avLst/>
          </a:prstGeom>
          <a:noFill/>
        </p:spPr>
        <p:txBody>
          <a:bodyPr wrap="square">
            <a:spAutoFit/>
          </a:bodyPr>
          <a:lstStyle/>
          <a:p>
            <a:pPr marL="342900" indent="-342900">
              <a:spcBef>
                <a:spcPts val="1200"/>
              </a:spcBef>
              <a:spcAft>
                <a:spcPts val="1200"/>
              </a:spcAft>
              <a:buFont typeface="+mj-lt"/>
              <a:buAutoNum type="arabicPeriod"/>
            </a:pPr>
            <a:r>
              <a:rPr lang="en-GB" sz="2000" dirty="0">
                <a:solidFill>
                  <a:srgbClr val="121212"/>
                </a:solidFill>
                <a:latin typeface="Arial" panose="020B0604020202020204" pitchFamily="34" charset="0"/>
                <a:cs typeface="Arial" panose="020B0604020202020204" pitchFamily="34" charset="0"/>
              </a:rPr>
              <a:t>Σκεφτείτε ένα πρόσφατο συνεργατικό έργο δημιουργίας περιεχομένου στο οποίο συμμετείχατε. Ποιοι ήταν οι βασικοί παράγοντες που συνέβαλαν στην επιτυχία ή στις προκλήσεις του; Πώς επηρέασε η ποικιλομορφία της ομάδας το περιεχόμενο που δημιουργήθηκε;</a:t>
            </a:r>
          </a:p>
          <a:p>
            <a:pPr marL="342900" indent="-342900">
              <a:spcBef>
                <a:spcPts val="1200"/>
              </a:spcBef>
              <a:spcAft>
                <a:spcPts val="1200"/>
              </a:spcAft>
              <a:buFont typeface="+mj-lt"/>
              <a:buAutoNum type="arabicPeriod"/>
            </a:pPr>
            <a:r>
              <a:rPr lang="en-GB" sz="2000" dirty="0">
                <a:solidFill>
                  <a:srgbClr val="121212"/>
                </a:solidFill>
                <a:latin typeface="Arial" panose="020B0604020202020204" pitchFamily="34" charset="0"/>
                <a:cs typeface="Arial" panose="020B0604020202020204" pitchFamily="34" charset="0"/>
              </a:rPr>
              <a:t>Αναλογιστείτε τη ροή εργασίας και τις στρατηγικές διαχείρισης που χρησιμοποιήθηκαν. Ήταν αποτελεσματικές; Γιατί ή γιατί όχι; Ποια εργαλεία ή πλατφόρμες χρησιμοποιήθηκαν και πώς διευκόλυναν ή εμπόδισαν τη συνεργασία;</a:t>
            </a:r>
          </a:p>
          <a:p>
            <a:pPr marL="342900" indent="-342900">
              <a:spcBef>
                <a:spcPts val="1200"/>
              </a:spcBef>
              <a:spcAft>
                <a:spcPts val="1200"/>
              </a:spcAft>
              <a:buFont typeface="+mj-lt"/>
              <a:buAutoNum type="arabicPeriod"/>
            </a:pPr>
            <a:r>
              <a:rPr lang="en-GB" sz="2000" dirty="0">
                <a:solidFill>
                  <a:srgbClr val="121212"/>
                </a:solidFill>
                <a:latin typeface="Arial" panose="020B0604020202020204" pitchFamily="34" charset="0"/>
                <a:cs typeface="Arial" panose="020B0604020202020204" pitchFamily="34" charset="0"/>
              </a:rPr>
              <a:t>Με ποιους τρόπους το συνεργατικό περιεχόμενο ενέπλεξε διαφορετικούς τύπους μαθητών; Πώς το περιεχόμενο αντανακλούσε την κατανόηση των διαφορετικών μαθησιακών αναγκών;</a:t>
            </a:r>
          </a:p>
          <a:p>
            <a:pPr marL="342900" indent="-342900">
              <a:spcBef>
                <a:spcPts val="1200"/>
              </a:spcBef>
              <a:spcAft>
                <a:spcPts val="1200"/>
              </a:spcAft>
              <a:buFont typeface="+mj-lt"/>
              <a:buAutoNum type="arabicPeriod"/>
            </a:pPr>
            <a:r>
              <a:rPr lang="en-GB" sz="2000" dirty="0">
                <a:solidFill>
                  <a:srgbClr val="121212"/>
                </a:solidFill>
                <a:latin typeface="Arial" panose="020B0604020202020204" pitchFamily="34" charset="0"/>
                <a:cs typeface="Arial" panose="020B0604020202020204" pitchFamily="34" charset="0"/>
              </a:rPr>
              <a:t>Τι μάθατε για τα δικά σας δυνατά σημεία και τους τομείς που χρήζουν βελτίωσης στη συνεργατική δημιουργία περιεχομένου; Πώς μπορείτε να εφαρμόσετε αυτές τις γνώσεις σε μελλοντικές συνεργατικές προσπάθειες;</a:t>
            </a:r>
          </a:p>
          <a:p>
            <a:pPr marL="342900" indent="-342900">
              <a:spcBef>
                <a:spcPts val="1200"/>
              </a:spcBef>
              <a:spcAft>
                <a:spcPts val="1200"/>
              </a:spcAft>
              <a:buFont typeface="+mj-lt"/>
              <a:buAutoNum type="arabicPeriod"/>
            </a:pPr>
            <a:r>
              <a:rPr lang="en-GB" sz="2000" dirty="0">
                <a:solidFill>
                  <a:srgbClr val="121212"/>
                </a:solidFill>
                <a:latin typeface="Arial" panose="020B0604020202020204" pitchFamily="34" charset="0"/>
                <a:cs typeface="Arial" panose="020B0604020202020204" pitchFamily="34" charset="0"/>
              </a:rPr>
              <a:t>Ποιες στρατηγικές θα εφαρμόσετε για να ενισχύσετε τη συνεργασία στο επόμενο έργο σας δημιουργίας περιεχομένου; Υπάρχουν συγκεκριμένα εργαλεία ή τεχνικές που σκοπεύετε να εξερευνήσετε περαιτέρω για να υποστηρίξετε αυτές τις στρατηγικές;</a:t>
            </a:r>
          </a:p>
        </p:txBody>
      </p:sp>
      <p:sp>
        <p:nvSpPr>
          <p:cNvPr id="13" name="Google Shape;117;p3">
            <a:extLst>
              <a:ext uri="{FF2B5EF4-FFF2-40B4-BE49-F238E27FC236}">
                <a16:creationId xmlns:a16="http://schemas.microsoft.com/office/drawing/2014/main" id="{AC1CF934-6D58-9BC7-EE5F-6BE832A44E41}"/>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18;p3">
            <a:extLst>
              <a:ext uri="{FF2B5EF4-FFF2-40B4-BE49-F238E27FC236}">
                <a16:creationId xmlns:a16="http://schemas.microsoft.com/office/drawing/2014/main" id="{F76338DE-ED7D-1325-6A12-736D38FC33B2}"/>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 name="Picture 17">
            <a:extLst>
              <a:ext uri="{FF2B5EF4-FFF2-40B4-BE49-F238E27FC236}">
                <a16:creationId xmlns:a16="http://schemas.microsoft.com/office/drawing/2014/main" id="{F452C3B7-1314-CEDB-2F9C-5FBD4D49400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6" name="Google Shape;119;p3">
            <a:extLst>
              <a:ext uri="{FF2B5EF4-FFF2-40B4-BE49-F238E27FC236}">
                <a16:creationId xmlns:a16="http://schemas.microsoft.com/office/drawing/2014/main" id="{1BA78531-57AA-C0DB-346A-D1746C98995A}"/>
              </a:ext>
            </a:extLst>
          </p:cNvPr>
          <p:cNvSpPr txBox="1"/>
          <p:nvPr/>
        </p:nvSpPr>
        <p:spPr>
          <a:xfrm>
            <a:off x="5171974" y="8948864"/>
            <a:ext cx="10800874"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0F96414E-C980-EC13-2FB6-5DC7EC969637}"/>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C2B2EB09-ED2D-9171-8C5B-33FD7E69CF0C}"/>
              </a:ext>
            </a:extLst>
          </p:cNvPr>
          <p:cNvSpPr/>
          <p:nvPr/>
        </p:nvSpPr>
        <p:spPr>
          <a:xfrm>
            <a:off x="-130877" y="-38241"/>
            <a:ext cx="2766824" cy="5218616"/>
          </a:xfrm>
          <a:prstGeom prst="rect">
            <a:avLst/>
          </a:prstGeom>
          <a:solidFill>
            <a:srgbClr val="FB8709"/>
          </a:solidFill>
        </p:spPr>
        <p:txBody>
          <a:bodyPr/>
          <a:lstStyle/>
          <a:p>
            <a:endParaRPr lang="en-IE"/>
          </a:p>
        </p:txBody>
      </p:sp>
      <p:sp>
        <p:nvSpPr>
          <p:cNvPr id="3" name="Freeform 3">
            <a:extLst>
              <a:ext uri="{FF2B5EF4-FFF2-40B4-BE49-F238E27FC236}">
                <a16:creationId xmlns:a16="http://schemas.microsoft.com/office/drawing/2014/main" id="{41C93104-E7BE-9D65-C8B5-6FA2BCB97B0F}"/>
              </a:ext>
            </a:extLst>
          </p:cNvPr>
          <p:cNvSpPr/>
          <p:nvPr/>
        </p:nvSpPr>
        <p:spPr>
          <a:xfrm rot="5400000">
            <a:off x="0" y="2507553"/>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4" name="AutoShape 4">
            <a:extLst>
              <a:ext uri="{FF2B5EF4-FFF2-40B4-BE49-F238E27FC236}">
                <a16:creationId xmlns:a16="http://schemas.microsoft.com/office/drawing/2014/main" id="{630E494D-F301-50D8-47B8-B08383FB98B2}"/>
              </a:ext>
            </a:extLst>
          </p:cNvPr>
          <p:cNvSpPr/>
          <p:nvPr/>
        </p:nvSpPr>
        <p:spPr>
          <a:xfrm>
            <a:off x="-130877" y="5143500"/>
            <a:ext cx="2766824" cy="3665330"/>
          </a:xfrm>
          <a:prstGeom prst="rect">
            <a:avLst/>
          </a:prstGeom>
          <a:solidFill>
            <a:srgbClr val="053249"/>
          </a:solidFill>
        </p:spPr>
        <p:txBody>
          <a:bodyPr/>
          <a:lstStyle/>
          <a:p>
            <a:endParaRPr lang="en-IE"/>
          </a:p>
        </p:txBody>
      </p:sp>
      <p:sp>
        <p:nvSpPr>
          <p:cNvPr id="5" name="Freeform 5">
            <a:extLst>
              <a:ext uri="{FF2B5EF4-FFF2-40B4-BE49-F238E27FC236}">
                <a16:creationId xmlns:a16="http://schemas.microsoft.com/office/drawing/2014/main" id="{0D1665B5-8900-A345-2612-2FE825E030A2}"/>
              </a:ext>
            </a:extLst>
          </p:cNvPr>
          <p:cNvSpPr/>
          <p:nvPr/>
        </p:nvSpPr>
        <p:spPr>
          <a:xfrm rot="5400000" flipH="1">
            <a:off x="0" y="5143500"/>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sp>
        <p:nvSpPr>
          <p:cNvPr id="8" name="AutoShape 8">
            <a:extLst>
              <a:ext uri="{FF2B5EF4-FFF2-40B4-BE49-F238E27FC236}">
                <a16:creationId xmlns:a16="http://schemas.microsoft.com/office/drawing/2014/main" id="{B5B3E28E-ABD1-A5C4-4D6E-C2864740618B}"/>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0" name="TextBox 10">
            <a:extLst>
              <a:ext uri="{FF2B5EF4-FFF2-40B4-BE49-F238E27FC236}">
                <a16:creationId xmlns:a16="http://schemas.microsoft.com/office/drawing/2014/main" id="{95CAF1D6-5189-8A8B-7B4C-FAC55EE587F3}"/>
              </a:ext>
            </a:extLst>
          </p:cNvPr>
          <p:cNvSpPr txBox="1"/>
          <p:nvPr/>
        </p:nvSpPr>
        <p:spPr>
          <a:xfrm>
            <a:off x="3058697" y="773904"/>
            <a:ext cx="13265244" cy="1009635"/>
          </a:xfrm>
          <a:prstGeom prst="rect">
            <a:avLst/>
          </a:prstGeom>
        </p:spPr>
        <p:txBody>
          <a:bodyPr lIns="0" tIns="0" rIns="0" bIns="0" rtlCol="0" anchor="t">
            <a:spAutoFit/>
          </a:bodyPr>
          <a:lstStyle/>
          <a:p>
            <a:pPr>
              <a:lnSpc>
                <a:spcPts val="7699"/>
              </a:lnSpc>
            </a:pPr>
            <a:r>
              <a:rPr lang="en-US" sz="6999" spc="-69" dirty="0">
                <a:solidFill>
                  <a:srgbClr val="033C5B"/>
                </a:solidFill>
                <a:latin typeface="Arial" panose="020B0604020202020204" pitchFamily="34" charset="0"/>
                <a:cs typeface="Arial" panose="020B0604020202020204" pitchFamily="34" charset="0"/>
              </a:rPr>
              <a:t>Πόροι</a:t>
            </a:r>
          </a:p>
        </p:txBody>
      </p:sp>
      <p:sp>
        <p:nvSpPr>
          <p:cNvPr id="16" name="TextBox 15">
            <a:extLst>
              <a:ext uri="{FF2B5EF4-FFF2-40B4-BE49-F238E27FC236}">
                <a16:creationId xmlns:a16="http://schemas.microsoft.com/office/drawing/2014/main" id="{21218957-2633-A5C2-7612-6C0818D86380}"/>
              </a:ext>
            </a:extLst>
          </p:cNvPr>
          <p:cNvSpPr txBox="1"/>
          <p:nvPr/>
        </p:nvSpPr>
        <p:spPr>
          <a:xfrm>
            <a:off x="3200400" y="2075320"/>
            <a:ext cx="11114503" cy="1963294"/>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GB" sz="2400" u="sng" dirty="0">
                <a:solidFill>
                  <a:srgbClr val="0563C1"/>
                </a:solidFill>
                <a:effectLst/>
                <a:latin typeface="Calibri" panose="020F0502020204030204" pitchFamily="34" charset="0"/>
                <a:ea typeface="Calibri" panose="020F0502020204030204" pitchFamily="34" charset="0"/>
                <a:hlinkClick r:id="rId6"/>
              </a:rPr>
              <a:t>Βελτίωση του εκπαιδευτικού σχεδιασμού: Ανατροφοδότηση και Επαναληπτική Βελτίωση</a:t>
            </a:r>
            <a:endParaRPr lang="en-BE" sz="2400" dirty="0">
              <a:effectLst/>
              <a:latin typeface="Calibri" panose="020F0502020204030204" pitchFamily="34" charset="0"/>
              <a:ea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GB" sz="2400" u="sng" dirty="0">
                <a:solidFill>
                  <a:srgbClr val="0563C1"/>
                </a:solidFill>
                <a:effectLst/>
                <a:latin typeface="Calibri" panose="020F0502020204030204" pitchFamily="34" charset="0"/>
                <a:ea typeface="Calibri" panose="020F0502020204030204" pitchFamily="34" charset="0"/>
                <a:hlinkClick r:id="rId7"/>
              </a:rPr>
              <a:t>Κατανόηση της αξίας της συνεργασίας </a:t>
            </a:r>
            <a:endParaRPr lang="en-BE" sz="2400" dirty="0">
              <a:effectLst/>
              <a:latin typeface="Calibri" panose="020F0502020204030204" pitchFamily="34" charset="0"/>
              <a:ea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GB" sz="2400" u="sng" dirty="0">
                <a:solidFill>
                  <a:srgbClr val="0563C1"/>
                </a:solidFill>
                <a:effectLst/>
                <a:latin typeface="Calibri" panose="020F0502020204030204" pitchFamily="34" charset="0"/>
                <a:ea typeface="Calibri" panose="020F0502020204030204" pitchFamily="34" charset="0"/>
                <a:hlinkClick r:id="rId8"/>
              </a:rPr>
              <a:t>Ένας αναλυτικός οδηγός για την επιτυχή συνεργασία σε θέματα περιεχομένου</a:t>
            </a:r>
            <a:endParaRPr lang="en-BE" sz="2400" dirty="0">
              <a:effectLst/>
              <a:latin typeface="Calibri" panose="020F0502020204030204" pitchFamily="34" charset="0"/>
              <a:ea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GB" sz="2400" u="sng" dirty="0">
                <a:solidFill>
                  <a:srgbClr val="0563C1"/>
                </a:solidFill>
                <a:effectLst/>
                <a:latin typeface="Calibri" panose="020F0502020204030204" pitchFamily="34" charset="0"/>
                <a:ea typeface="Calibri" panose="020F0502020204030204" pitchFamily="34" charset="0"/>
                <a:hlinkClick r:id="rId9"/>
              </a:rPr>
              <a:t>Η δύναμη της συνεργασίας: Αξιοποίηση των ιδεών της ομάδας σας</a:t>
            </a:r>
            <a:endParaRPr lang="en-BE" sz="2400" dirty="0">
              <a:effectLst/>
              <a:latin typeface="Calibri" panose="020F0502020204030204" pitchFamily="34" charset="0"/>
              <a:ea typeface="Calibri" panose="020F0502020204030204" pitchFamily="34" charset="0"/>
            </a:endParaRPr>
          </a:p>
        </p:txBody>
      </p:sp>
      <p:sp>
        <p:nvSpPr>
          <p:cNvPr id="13" name="Google Shape;117;p3">
            <a:extLst>
              <a:ext uri="{FF2B5EF4-FFF2-40B4-BE49-F238E27FC236}">
                <a16:creationId xmlns:a16="http://schemas.microsoft.com/office/drawing/2014/main" id="{211783C3-219A-66F3-0659-B01419D745AB}"/>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18;p3">
            <a:extLst>
              <a:ext uri="{FF2B5EF4-FFF2-40B4-BE49-F238E27FC236}">
                <a16:creationId xmlns:a16="http://schemas.microsoft.com/office/drawing/2014/main" id="{918713AB-97C0-DB34-B4D2-06D35570E2C7}"/>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1">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 name="Picture 17">
            <a:extLst>
              <a:ext uri="{FF2B5EF4-FFF2-40B4-BE49-F238E27FC236}">
                <a16:creationId xmlns:a16="http://schemas.microsoft.com/office/drawing/2014/main" id="{7D3A9994-3399-370C-34EE-12E26C5BCA5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6" name="Google Shape;119;p3">
            <a:extLst>
              <a:ext uri="{FF2B5EF4-FFF2-40B4-BE49-F238E27FC236}">
                <a16:creationId xmlns:a16="http://schemas.microsoft.com/office/drawing/2014/main" id="{6D1BA2DA-505B-5006-A6C1-EFC6CDC39520}"/>
              </a:ext>
            </a:extLst>
          </p:cNvPr>
          <p:cNvSpPr txBox="1"/>
          <p:nvPr/>
        </p:nvSpPr>
        <p:spPr>
          <a:xfrm>
            <a:off x="5171974" y="8948864"/>
            <a:ext cx="10800874"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1080194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IE"/>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TextBox 7"/>
          <p:cNvSpPr txBox="1"/>
          <p:nvPr/>
        </p:nvSpPr>
        <p:spPr>
          <a:xfrm>
            <a:off x="7772400" y="10718497"/>
            <a:ext cx="4214091" cy="900183"/>
          </a:xfrm>
          <a:prstGeom prst="rect">
            <a:avLst/>
          </a:prstGeom>
        </p:spPr>
        <p:txBody>
          <a:bodyPr lIns="0" tIns="0" rIns="0" bIns="0" rtlCol="0" anchor="t">
            <a:spAutoFit/>
          </a:bodyPr>
          <a:lstStyle/>
          <a:p>
            <a:pPr>
              <a:lnSpc>
                <a:spcPts val="3639"/>
              </a:lnSpc>
              <a:spcBef>
                <a:spcPct val="0"/>
              </a:spcBef>
            </a:pPr>
            <a:r>
              <a:rPr lang="en-GB" sz="2400" b="1" dirty="0">
                <a:solidFill>
                  <a:srgbClr val="121212"/>
                </a:solidFill>
                <a:latin typeface="HK Grotesk Light"/>
              </a:rPr>
              <a:t>Ενίσχυση της συνεργατικής μάθησης</a:t>
            </a:r>
            <a:r>
              <a:rPr lang="en-GB" sz="2400" dirty="0">
                <a:solidFill>
                  <a:srgbClr val="121212"/>
                </a:solidFill>
                <a:latin typeface="HK Grotesk Light"/>
              </a:rPr>
              <a:t>:</a:t>
            </a: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IE"/>
          </a:p>
        </p:txBody>
      </p:sp>
      <p:sp>
        <p:nvSpPr>
          <p:cNvPr id="16" name="TextBox 15">
            <a:extLst>
              <a:ext uri="{FF2B5EF4-FFF2-40B4-BE49-F238E27FC236}">
                <a16:creationId xmlns:a16="http://schemas.microsoft.com/office/drawing/2014/main" id="{B16F5E03-00D2-26E5-7BA2-63E12038ABCF}"/>
              </a:ext>
            </a:extLst>
          </p:cNvPr>
          <p:cNvSpPr txBox="1"/>
          <p:nvPr/>
        </p:nvSpPr>
        <p:spPr>
          <a:xfrm>
            <a:off x="685800" y="1988603"/>
            <a:ext cx="12562722" cy="1569660"/>
          </a:xfrm>
          <a:prstGeom prst="rect">
            <a:avLst/>
          </a:prstGeom>
          <a:noFill/>
        </p:spPr>
        <p:txBody>
          <a:bodyPr wrap="square">
            <a:spAutoFit/>
          </a:bodyPr>
          <a:lstStyle/>
          <a:p>
            <a:pPr marL="285750" indent="-285750">
              <a:spcBef>
                <a:spcPts val="1200"/>
              </a:spcBef>
              <a:spcAft>
                <a:spcPts val="1200"/>
              </a:spcAft>
              <a:buFont typeface="Arial" panose="020B0604020202020204" pitchFamily="34" charset="0"/>
              <a:buChar char="•"/>
            </a:pPr>
            <a:r>
              <a:rPr lang="en-GB" sz="2400" dirty="0">
                <a:solidFill>
                  <a:srgbClr val="121212"/>
                </a:solidFill>
                <a:latin typeface="Arial" panose="020B0604020202020204" pitchFamily="34" charset="0"/>
                <a:cs typeface="Arial" panose="020B0604020202020204" pitchFamily="34" charset="0"/>
              </a:rPr>
              <a:t>Η συνεργατική δημιουργία περιεχομένου στην ΕΕΚ περιλαμβάνει τη συνεργασία τόσο των εκπαιδευτικών όσο και των εκπαιδευομένων για τη δημιουργία μαθησιακού υλικού που αντικατοπτρίζει πραγματικές εφαρμογές, προωθώντας την ενεργητική μάθηση και την ανάπτυξη δεξιοτήτων.</a:t>
            </a:r>
            <a:endParaRPr lang="en-US" sz="2400" dirty="0">
              <a:solidFill>
                <a:srgbClr val="121212"/>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24CCC260-A739-CE20-1865-4DC6CCAA9544}"/>
              </a:ext>
            </a:extLst>
          </p:cNvPr>
          <p:cNvSpPr txBox="1"/>
          <p:nvPr/>
        </p:nvSpPr>
        <p:spPr>
          <a:xfrm>
            <a:off x="433344" y="253121"/>
            <a:ext cx="14730455" cy="1754326"/>
          </a:xfrm>
          <a:prstGeom prst="rect">
            <a:avLst/>
          </a:prstGeom>
          <a:noFill/>
        </p:spPr>
        <p:txBody>
          <a:bodyPr wrap="square">
            <a:spAutoFit/>
          </a:bodyPr>
          <a:lstStyle/>
          <a:p>
            <a:r>
              <a:rPr lang="en-GB" sz="5400" b="1" spc="-69" dirty="0">
                <a:solidFill>
                  <a:srgbClr val="033C5B"/>
                </a:solidFill>
                <a:latin typeface="HK Grotesk Bold"/>
              </a:rPr>
              <a:t>Συνεργατική δημιουργία περιεχομένου στην ΕΕΚ</a:t>
            </a:r>
            <a:endParaRPr lang="en-US" sz="5400" b="1" spc="-69" dirty="0">
              <a:solidFill>
                <a:srgbClr val="033C5B"/>
              </a:solidFill>
              <a:latin typeface="HK Grotesk Bold"/>
            </a:endParaRPr>
          </a:p>
        </p:txBody>
      </p:sp>
      <p:sp>
        <p:nvSpPr>
          <p:cNvPr id="5" name="Google Shape;117;p3">
            <a:extLst>
              <a:ext uri="{FF2B5EF4-FFF2-40B4-BE49-F238E27FC236}">
                <a16:creationId xmlns:a16="http://schemas.microsoft.com/office/drawing/2014/main" id="{246DDD33-6115-E641-9207-14B4420E001F}"/>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8;p3">
            <a:extLst>
              <a:ext uri="{FF2B5EF4-FFF2-40B4-BE49-F238E27FC236}">
                <a16:creationId xmlns:a16="http://schemas.microsoft.com/office/drawing/2014/main" id="{A044A943-F7E6-CD98-DE77-2FC5BFC09D61}"/>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19;p3">
            <a:extLst>
              <a:ext uri="{FF2B5EF4-FFF2-40B4-BE49-F238E27FC236}">
                <a16:creationId xmlns:a16="http://schemas.microsoft.com/office/drawing/2014/main" id="{C212BB30-42D6-97D0-8705-D175D4136F33}"/>
              </a:ext>
            </a:extLst>
          </p:cNvPr>
          <p:cNvSpPr txBox="1"/>
          <p:nvPr/>
        </p:nvSpPr>
        <p:spPr>
          <a:xfrm>
            <a:off x="5290763" y="8925578"/>
            <a:ext cx="10800874"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21" name="Picture 20">
            <a:extLst>
              <a:ext uri="{FF2B5EF4-FFF2-40B4-BE49-F238E27FC236}">
                <a16:creationId xmlns:a16="http://schemas.microsoft.com/office/drawing/2014/main" id="{6C11BDA5-13D1-29F4-C145-8561AB702A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23" name="Picture 22" descr="A diagram of a pyramid&#10;&#10;Description automatically generated">
            <a:extLst>
              <a:ext uri="{FF2B5EF4-FFF2-40B4-BE49-F238E27FC236}">
                <a16:creationId xmlns:a16="http://schemas.microsoft.com/office/drawing/2014/main" id="{BF012D80-2B58-461B-F724-5A1B6DB7E2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5841" y="3594427"/>
            <a:ext cx="9935924" cy="4418563"/>
          </a:xfrm>
          <a:prstGeom prst="rect">
            <a:avLst/>
          </a:prstGeom>
        </p:spPr>
      </p:pic>
      <p:sp>
        <p:nvSpPr>
          <p:cNvPr id="26" name="TextBox 25">
            <a:extLst>
              <a:ext uri="{FF2B5EF4-FFF2-40B4-BE49-F238E27FC236}">
                <a16:creationId xmlns:a16="http://schemas.microsoft.com/office/drawing/2014/main" id="{0A5274D1-9F23-7722-F785-F0F630293974}"/>
              </a:ext>
            </a:extLst>
          </p:cNvPr>
          <p:cNvSpPr txBox="1"/>
          <p:nvPr/>
        </p:nvSpPr>
        <p:spPr>
          <a:xfrm>
            <a:off x="4817765" y="8055011"/>
            <a:ext cx="9144000" cy="523220"/>
          </a:xfrm>
          <a:prstGeom prst="rect">
            <a:avLst/>
          </a:prstGeom>
          <a:noFill/>
        </p:spPr>
        <p:txBody>
          <a:bodyPr wrap="square">
            <a:spAutoFit/>
          </a:bodyPr>
          <a:lstStyle/>
          <a:p>
            <a:r>
              <a:rPr lang="en-GB" sz="1400" i="1" dirty="0"/>
              <a:t>Πηγή: </a:t>
            </a:r>
            <a:r>
              <a:rPr lang="en-BE" sz="1400" i="1" dirty="0">
                <a:hlinkClick r:id="rId6"/>
              </a:rPr>
              <a:t>https:</a:t>
            </a:r>
            <a:r>
              <a:rPr lang="en-GB" sz="1400" i="1" dirty="0"/>
              <a:t>//www.researchgate.net/figure/Synthesis-of-the-models-and-theories-associated-with-Flipped-Learning_fig1_375609813 </a:t>
            </a:r>
            <a:endParaRPr lang="en-BE" sz="1400"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48F83-512F-E249-B57C-A292C882FEE5}"/>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80640E52-E3BF-784C-C839-54F951F1FA12}"/>
              </a:ext>
            </a:extLst>
          </p:cNvPr>
          <p:cNvSpPr/>
          <p:nvPr/>
        </p:nvSpPr>
        <p:spPr>
          <a:xfrm>
            <a:off x="17044742" y="-150232"/>
            <a:ext cx="1246758" cy="8963824"/>
          </a:xfrm>
          <a:prstGeom prst="rect">
            <a:avLst/>
          </a:prstGeom>
          <a:solidFill>
            <a:srgbClr val="FB8709"/>
          </a:solidFill>
        </p:spPr>
        <p:txBody>
          <a:bodyPr/>
          <a:lstStyle/>
          <a:p>
            <a:endParaRPr lang="en-IE"/>
          </a:p>
        </p:txBody>
      </p:sp>
      <p:grpSp>
        <p:nvGrpSpPr>
          <p:cNvPr id="3" name="Group 3">
            <a:extLst>
              <a:ext uri="{FF2B5EF4-FFF2-40B4-BE49-F238E27FC236}">
                <a16:creationId xmlns:a16="http://schemas.microsoft.com/office/drawing/2014/main" id="{F2C98EB4-3098-6892-2170-53460DD045B5}"/>
              </a:ext>
            </a:extLst>
          </p:cNvPr>
          <p:cNvGrpSpPr/>
          <p:nvPr/>
        </p:nvGrpSpPr>
        <p:grpSpPr>
          <a:xfrm rot="-10800000">
            <a:off x="13961765" y="-1849"/>
            <a:ext cx="4329736" cy="4322808"/>
            <a:chOff x="0" y="0"/>
            <a:chExt cx="6350000" cy="6339840"/>
          </a:xfrm>
        </p:grpSpPr>
        <p:sp>
          <p:nvSpPr>
            <p:cNvPr id="4" name="Freeform 4">
              <a:extLst>
                <a:ext uri="{FF2B5EF4-FFF2-40B4-BE49-F238E27FC236}">
                  <a16:creationId xmlns:a16="http://schemas.microsoft.com/office/drawing/2014/main" id="{8D13224E-E7CD-FC9D-10C8-9DEA25A47F3C}"/>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TextBox 7">
            <a:extLst>
              <a:ext uri="{FF2B5EF4-FFF2-40B4-BE49-F238E27FC236}">
                <a16:creationId xmlns:a16="http://schemas.microsoft.com/office/drawing/2014/main" id="{356F5E11-5F31-9C35-5F72-3DBE46D0B977}"/>
              </a:ext>
            </a:extLst>
          </p:cNvPr>
          <p:cNvSpPr txBox="1"/>
          <p:nvPr/>
        </p:nvSpPr>
        <p:spPr>
          <a:xfrm>
            <a:off x="7772400" y="10718497"/>
            <a:ext cx="4214091" cy="900183"/>
          </a:xfrm>
          <a:prstGeom prst="rect">
            <a:avLst/>
          </a:prstGeom>
        </p:spPr>
        <p:txBody>
          <a:bodyPr lIns="0" tIns="0" rIns="0" bIns="0" rtlCol="0" anchor="t">
            <a:spAutoFit/>
          </a:bodyPr>
          <a:lstStyle/>
          <a:p>
            <a:pPr>
              <a:lnSpc>
                <a:spcPts val="3639"/>
              </a:lnSpc>
              <a:spcBef>
                <a:spcPct val="0"/>
              </a:spcBef>
            </a:pPr>
            <a:r>
              <a:rPr lang="en-GB" sz="2400" b="1" dirty="0">
                <a:solidFill>
                  <a:srgbClr val="121212"/>
                </a:solidFill>
                <a:latin typeface="HK Grotesk Light"/>
              </a:rPr>
              <a:t>Ενίσχυση της συνεργατικής μάθησης</a:t>
            </a:r>
            <a:r>
              <a:rPr lang="en-GB" sz="2400" dirty="0">
                <a:solidFill>
                  <a:srgbClr val="121212"/>
                </a:solidFill>
                <a:latin typeface="HK Grotesk Light"/>
              </a:rPr>
              <a:t>:</a:t>
            </a:r>
          </a:p>
        </p:txBody>
      </p:sp>
      <p:grpSp>
        <p:nvGrpSpPr>
          <p:cNvPr id="9" name="Group 9">
            <a:extLst>
              <a:ext uri="{FF2B5EF4-FFF2-40B4-BE49-F238E27FC236}">
                <a16:creationId xmlns:a16="http://schemas.microsoft.com/office/drawing/2014/main" id="{F0424B31-A59F-5ACF-CE91-181C42B12484}"/>
              </a:ext>
            </a:extLst>
          </p:cNvPr>
          <p:cNvGrpSpPr>
            <a:grpSpLocks noChangeAspect="1"/>
          </p:cNvGrpSpPr>
          <p:nvPr/>
        </p:nvGrpSpPr>
        <p:grpSpPr>
          <a:xfrm>
            <a:off x="16826047" y="607663"/>
            <a:ext cx="842075" cy="842075"/>
            <a:chOff x="0" y="0"/>
            <a:chExt cx="6350000" cy="6350000"/>
          </a:xfrm>
        </p:grpSpPr>
        <p:sp>
          <p:nvSpPr>
            <p:cNvPr id="10" name="Freeform 10">
              <a:extLst>
                <a:ext uri="{FF2B5EF4-FFF2-40B4-BE49-F238E27FC236}">
                  <a16:creationId xmlns:a16="http://schemas.microsoft.com/office/drawing/2014/main" id="{78DAB90B-A933-9D4A-C5CE-6BDAAA74D558}"/>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4" name="AutoShape 14">
            <a:extLst>
              <a:ext uri="{FF2B5EF4-FFF2-40B4-BE49-F238E27FC236}">
                <a16:creationId xmlns:a16="http://schemas.microsoft.com/office/drawing/2014/main" id="{5CEA92EA-FC1E-7567-B750-D55704113239}"/>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20" name="TextBox 19">
            <a:extLst>
              <a:ext uri="{FF2B5EF4-FFF2-40B4-BE49-F238E27FC236}">
                <a16:creationId xmlns:a16="http://schemas.microsoft.com/office/drawing/2014/main" id="{0A3B222D-9FB3-306F-7AD2-AFC711E16749}"/>
              </a:ext>
            </a:extLst>
          </p:cNvPr>
          <p:cNvSpPr txBox="1"/>
          <p:nvPr/>
        </p:nvSpPr>
        <p:spPr>
          <a:xfrm>
            <a:off x="379890" y="459222"/>
            <a:ext cx="13206455" cy="2027991"/>
          </a:xfrm>
          <a:prstGeom prst="rect">
            <a:avLst/>
          </a:prstGeom>
          <a:noFill/>
        </p:spPr>
        <p:txBody>
          <a:bodyPr wrap="square">
            <a:spAutoFit/>
          </a:bodyPr>
          <a:lstStyle/>
          <a:p>
            <a:pPr>
              <a:lnSpc>
                <a:spcPts val="7699"/>
              </a:lnSpc>
            </a:pPr>
            <a:r>
              <a:rPr lang="en-GB" sz="5400" b="1" spc="-69" dirty="0">
                <a:solidFill>
                  <a:srgbClr val="033C5B"/>
                </a:solidFill>
                <a:latin typeface="HK Grotesk Bold"/>
              </a:rPr>
              <a:t>Η σημασία της συνεργατικής δημιουργίας περιεχομένου στην ΕΕΚ</a:t>
            </a:r>
            <a:endParaRPr lang="en-US" sz="5400" b="1" spc="-69" dirty="0">
              <a:solidFill>
                <a:srgbClr val="033C5B"/>
              </a:solidFill>
              <a:latin typeface="HK Grotesk Bold"/>
            </a:endParaRPr>
          </a:p>
        </p:txBody>
      </p:sp>
      <p:sp>
        <p:nvSpPr>
          <p:cNvPr id="5" name="Google Shape;117;p3">
            <a:extLst>
              <a:ext uri="{FF2B5EF4-FFF2-40B4-BE49-F238E27FC236}">
                <a16:creationId xmlns:a16="http://schemas.microsoft.com/office/drawing/2014/main" id="{28BA9C6A-8E86-C8AA-8B2A-954722FA023A}"/>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8;p3">
            <a:extLst>
              <a:ext uri="{FF2B5EF4-FFF2-40B4-BE49-F238E27FC236}">
                <a16:creationId xmlns:a16="http://schemas.microsoft.com/office/drawing/2014/main" id="{CC02B10E-B97B-6263-5063-9339BED6BA63}"/>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19;p3">
            <a:extLst>
              <a:ext uri="{FF2B5EF4-FFF2-40B4-BE49-F238E27FC236}">
                <a16:creationId xmlns:a16="http://schemas.microsoft.com/office/drawing/2014/main" id="{17D38932-7F3B-47E6-28FF-96E11DF47EFA}"/>
              </a:ext>
            </a:extLst>
          </p:cNvPr>
          <p:cNvSpPr txBox="1"/>
          <p:nvPr/>
        </p:nvSpPr>
        <p:spPr>
          <a:xfrm>
            <a:off x="5171974" y="8948864"/>
            <a:ext cx="10800874"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21" name="Picture 20">
            <a:extLst>
              <a:ext uri="{FF2B5EF4-FFF2-40B4-BE49-F238E27FC236}">
                <a16:creationId xmlns:a16="http://schemas.microsoft.com/office/drawing/2014/main" id="{6B264C49-602A-652A-12B0-8C2DBE457A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graphicFrame>
        <p:nvGraphicFramePr>
          <p:cNvPr id="24" name="TextBox 15">
            <a:extLst>
              <a:ext uri="{FF2B5EF4-FFF2-40B4-BE49-F238E27FC236}">
                <a16:creationId xmlns:a16="http://schemas.microsoft.com/office/drawing/2014/main" id="{8301B630-6C82-CDCF-4A4D-AF2903A15CD4}"/>
              </a:ext>
            </a:extLst>
          </p:cNvPr>
          <p:cNvGraphicFramePr/>
          <p:nvPr>
            <p:extLst>
              <p:ext uri="{D42A27DB-BD31-4B8C-83A1-F6EECF244321}">
                <p14:modId xmlns:p14="http://schemas.microsoft.com/office/powerpoint/2010/main" val="3862607967"/>
              </p:ext>
            </p:extLst>
          </p:nvPr>
        </p:nvGraphicFramePr>
        <p:xfrm>
          <a:off x="395813" y="1894724"/>
          <a:ext cx="16214251" cy="51492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125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E0D75-39EE-6653-FACE-2E109BCDFAC2}"/>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E6F23D29-8B41-C846-7483-5DC82DEC5E19}"/>
              </a:ext>
            </a:extLst>
          </p:cNvPr>
          <p:cNvSpPr/>
          <p:nvPr/>
        </p:nvSpPr>
        <p:spPr>
          <a:xfrm>
            <a:off x="17044742" y="-150232"/>
            <a:ext cx="1246758" cy="8963824"/>
          </a:xfrm>
          <a:prstGeom prst="rect">
            <a:avLst/>
          </a:prstGeom>
          <a:solidFill>
            <a:srgbClr val="FB8709"/>
          </a:solidFill>
        </p:spPr>
        <p:txBody>
          <a:bodyPr/>
          <a:lstStyle/>
          <a:p>
            <a:endParaRPr lang="en-IE"/>
          </a:p>
        </p:txBody>
      </p:sp>
      <p:grpSp>
        <p:nvGrpSpPr>
          <p:cNvPr id="3" name="Group 3">
            <a:extLst>
              <a:ext uri="{FF2B5EF4-FFF2-40B4-BE49-F238E27FC236}">
                <a16:creationId xmlns:a16="http://schemas.microsoft.com/office/drawing/2014/main" id="{B5E41FDC-7B1A-23FA-E2C4-DD6B0C8AE11C}"/>
              </a:ext>
            </a:extLst>
          </p:cNvPr>
          <p:cNvGrpSpPr/>
          <p:nvPr/>
        </p:nvGrpSpPr>
        <p:grpSpPr>
          <a:xfrm rot="-10800000">
            <a:off x="13961765" y="-1849"/>
            <a:ext cx="4329736" cy="4322808"/>
            <a:chOff x="0" y="0"/>
            <a:chExt cx="6350000" cy="6339840"/>
          </a:xfrm>
        </p:grpSpPr>
        <p:sp>
          <p:nvSpPr>
            <p:cNvPr id="4" name="Freeform 4">
              <a:extLst>
                <a:ext uri="{FF2B5EF4-FFF2-40B4-BE49-F238E27FC236}">
                  <a16:creationId xmlns:a16="http://schemas.microsoft.com/office/drawing/2014/main" id="{265A50AB-6696-A633-BBA3-B0162B772607}"/>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TextBox 7">
            <a:extLst>
              <a:ext uri="{FF2B5EF4-FFF2-40B4-BE49-F238E27FC236}">
                <a16:creationId xmlns:a16="http://schemas.microsoft.com/office/drawing/2014/main" id="{BCBCB623-1C4F-4EC4-B5DB-6CF4634F0638}"/>
              </a:ext>
            </a:extLst>
          </p:cNvPr>
          <p:cNvSpPr txBox="1"/>
          <p:nvPr/>
        </p:nvSpPr>
        <p:spPr>
          <a:xfrm>
            <a:off x="7772400" y="10718497"/>
            <a:ext cx="4214091" cy="900183"/>
          </a:xfrm>
          <a:prstGeom prst="rect">
            <a:avLst/>
          </a:prstGeom>
        </p:spPr>
        <p:txBody>
          <a:bodyPr lIns="0" tIns="0" rIns="0" bIns="0" rtlCol="0" anchor="t">
            <a:spAutoFit/>
          </a:bodyPr>
          <a:lstStyle/>
          <a:p>
            <a:pPr>
              <a:lnSpc>
                <a:spcPts val="3639"/>
              </a:lnSpc>
              <a:spcBef>
                <a:spcPct val="0"/>
              </a:spcBef>
            </a:pPr>
            <a:r>
              <a:rPr lang="en-GB" sz="2400" b="1" dirty="0">
                <a:solidFill>
                  <a:srgbClr val="121212"/>
                </a:solidFill>
                <a:latin typeface="HK Grotesk Light"/>
              </a:rPr>
              <a:t>Ενίσχυση της συνεργατικής μάθησης</a:t>
            </a:r>
            <a:r>
              <a:rPr lang="en-GB" sz="2400" dirty="0">
                <a:solidFill>
                  <a:srgbClr val="121212"/>
                </a:solidFill>
                <a:latin typeface="HK Grotesk Light"/>
              </a:rPr>
              <a:t>:</a:t>
            </a:r>
          </a:p>
        </p:txBody>
      </p:sp>
      <p:grpSp>
        <p:nvGrpSpPr>
          <p:cNvPr id="9" name="Group 9">
            <a:extLst>
              <a:ext uri="{FF2B5EF4-FFF2-40B4-BE49-F238E27FC236}">
                <a16:creationId xmlns:a16="http://schemas.microsoft.com/office/drawing/2014/main" id="{2770E78A-D761-9FE3-90F4-1ABFBE1A893B}"/>
              </a:ext>
            </a:extLst>
          </p:cNvPr>
          <p:cNvGrpSpPr>
            <a:grpSpLocks noChangeAspect="1"/>
          </p:cNvGrpSpPr>
          <p:nvPr/>
        </p:nvGrpSpPr>
        <p:grpSpPr>
          <a:xfrm>
            <a:off x="16826047" y="607663"/>
            <a:ext cx="842075" cy="842075"/>
            <a:chOff x="0" y="0"/>
            <a:chExt cx="6350000" cy="6350000"/>
          </a:xfrm>
        </p:grpSpPr>
        <p:sp>
          <p:nvSpPr>
            <p:cNvPr id="10" name="Freeform 10">
              <a:extLst>
                <a:ext uri="{FF2B5EF4-FFF2-40B4-BE49-F238E27FC236}">
                  <a16:creationId xmlns:a16="http://schemas.microsoft.com/office/drawing/2014/main" id="{76A120E5-2D33-FF98-4591-1E5EA1F7CFDE}"/>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4" name="AutoShape 14">
            <a:extLst>
              <a:ext uri="{FF2B5EF4-FFF2-40B4-BE49-F238E27FC236}">
                <a16:creationId xmlns:a16="http://schemas.microsoft.com/office/drawing/2014/main" id="{AE80DD83-1987-A749-745B-359C7BBA7C2A}"/>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20" name="TextBox 19">
            <a:extLst>
              <a:ext uri="{FF2B5EF4-FFF2-40B4-BE49-F238E27FC236}">
                <a16:creationId xmlns:a16="http://schemas.microsoft.com/office/drawing/2014/main" id="{E727726A-C8C1-E0A8-C9CC-E33A2E387839}"/>
              </a:ext>
            </a:extLst>
          </p:cNvPr>
          <p:cNvSpPr txBox="1"/>
          <p:nvPr/>
        </p:nvSpPr>
        <p:spPr>
          <a:xfrm>
            <a:off x="353218" y="305443"/>
            <a:ext cx="13438982" cy="1754326"/>
          </a:xfrm>
          <a:prstGeom prst="rect">
            <a:avLst/>
          </a:prstGeom>
          <a:noFill/>
        </p:spPr>
        <p:txBody>
          <a:bodyPr wrap="square">
            <a:spAutoFit/>
          </a:bodyPr>
          <a:lstStyle/>
          <a:p>
            <a:r>
              <a:rPr lang="en-GB" sz="5400" b="1" spc="-69" dirty="0">
                <a:solidFill>
                  <a:srgbClr val="033C5B"/>
                </a:solidFill>
                <a:latin typeface="HK Grotesk Bold"/>
              </a:rPr>
              <a:t>Οφέλη από τη συνεργατική δημιουργία περιεχομένου για την ΕΕΚ</a:t>
            </a:r>
            <a:endParaRPr lang="en-US" sz="5400" b="1" spc="-69" dirty="0">
              <a:solidFill>
                <a:srgbClr val="033C5B"/>
              </a:solidFill>
              <a:latin typeface="HK Grotesk Bold"/>
            </a:endParaRPr>
          </a:p>
        </p:txBody>
      </p:sp>
      <p:sp>
        <p:nvSpPr>
          <p:cNvPr id="5" name="Google Shape;117;p3">
            <a:extLst>
              <a:ext uri="{FF2B5EF4-FFF2-40B4-BE49-F238E27FC236}">
                <a16:creationId xmlns:a16="http://schemas.microsoft.com/office/drawing/2014/main" id="{9968C08D-CE55-85B2-8EC0-09E6263A7364}"/>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8;p3">
            <a:extLst>
              <a:ext uri="{FF2B5EF4-FFF2-40B4-BE49-F238E27FC236}">
                <a16:creationId xmlns:a16="http://schemas.microsoft.com/office/drawing/2014/main" id="{8E3E59EB-FC3F-76E3-116A-F88D54B2180C}"/>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1" name="Picture 20">
            <a:extLst>
              <a:ext uri="{FF2B5EF4-FFF2-40B4-BE49-F238E27FC236}">
                <a16:creationId xmlns:a16="http://schemas.microsoft.com/office/drawing/2014/main" id="{A26C07C7-B22C-F561-2EB9-87589E80C1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6" name="Rectangle 5">
            <a:extLst>
              <a:ext uri="{FF2B5EF4-FFF2-40B4-BE49-F238E27FC236}">
                <a16:creationId xmlns:a16="http://schemas.microsoft.com/office/drawing/2014/main" id="{00FE4702-07B3-36EE-2A34-ADCC3E380192}"/>
              </a:ext>
            </a:extLst>
          </p:cNvPr>
          <p:cNvSpPr/>
          <p:nvPr/>
        </p:nvSpPr>
        <p:spPr>
          <a:xfrm>
            <a:off x="508526" y="2159555"/>
            <a:ext cx="7721074" cy="5149236"/>
          </a:xfrm>
          <a:prstGeom prst="rect">
            <a:avLst/>
          </a:prstGeom>
        </p:spPr>
        <p:txBody>
          <a:bodyPr/>
          <a:lstStyle/>
          <a:p>
            <a:pPr marL="285750" lvl="0" indent="-285750">
              <a:buFont typeface="Arial" panose="020B0604020202020204" pitchFamily="34" charset="0"/>
              <a:buChar char="•"/>
            </a:pPr>
            <a:r>
              <a:rPr lang="en-GB" sz="3200" b="1" dirty="0"/>
              <a:t>Πρακτική εφαρμογή</a:t>
            </a:r>
            <a:r>
              <a:rPr lang="en-GB" sz="3200" dirty="0"/>
              <a:t>: Η συνεργατική δημιουργία επιτρέπει στους σπουδαστές να εφαρμόσουν τις θεωρητικές γνώσεις σε πρακτικά έργα παρόμοια με αυτά του επαγγέλματός τους.</a:t>
            </a:r>
          </a:p>
          <a:p>
            <a:pPr marL="285750" lvl="0" indent="-285750">
              <a:buFont typeface="Arial" panose="020B0604020202020204" pitchFamily="34" charset="0"/>
              <a:buChar char="•"/>
            </a:pPr>
            <a:r>
              <a:rPr lang="en-GB" sz="3200" b="1" dirty="0"/>
              <a:t>Έκθεση σε διαφορετικές δεξιότητες</a:t>
            </a:r>
            <a:r>
              <a:rPr lang="en-GB" sz="3200" dirty="0"/>
              <a:t>: Η συνεργασία σε θέματα περιεχομένου εκθέτει τους μαθητές σε διαφορετικούς ρόλους, όπως σε ένα πραγματικό εργασιακό περιβάλλον.</a:t>
            </a:r>
          </a:p>
          <a:p>
            <a:pPr marL="285750" lvl="0" indent="-285750">
              <a:buFont typeface="Arial" panose="020B0604020202020204" pitchFamily="34" charset="0"/>
              <a:buChar char="•"/>
            </a:pPr>
            <a:r>
              <a:rPr lang="en-GB" sz="3200" b="1" dirty="0"/>
              <a:t>Προσαρμοσμένη μάθηση</a:t>
            </a:r>
            <a:r>
              <a:rPr lang="en-GB" sz="3200" dirty="0"/>
              <a:t>: Όπως η ηλεκτρολογία, η φιλοξενία ή η ξυλουργική, καθιστώντας τη μάθηση ιδιαίτερα συναφή.</a:t>
            </a:r>
            <a:endParaRPr lang="en-US" sz="3200" dirty="0"/>
          </a:p>
        </p:txBody>
      </p:sp>
      <p:pic>
        <p:nvPicPr>
          <p:cNvPr id="11" name="Picture 10" descr="A group of people sitting at a table&#10;&#10;Description automatically generated">
            <a:extLst>
              <a:ext uri="{FF2B5EF4-FFF2-40B4-BE49-F238E27FC236}">
                <a16:creationId xmlns:a16="http://schemas.microsoft.com/office/drawing/2014/main" id="{3D412A77-B63B-1F9E-F430-3121CD83A0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7746" y="2270522"/>
            <a:ext cx="8716892" cy="4903252"/>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EEC95D89-72F8-916C-9988-8AE338CB3AB4}"/>
              </a:ext>
            </a:extLst>
          </p:cNvPr>
          <p:cNvSpPr txBox="1"/>
          <p:nvPr/>
        </p:nvSpPr>
        <p:spPr>
          <a:xfrm>
            <a:off x="9525000" y="7240797"/>
            <a:ext cx="9144000" cy="338554"/>
          </a:xfrm>
          <a:prstGeom prst="rect">
            <a:avLst/>
          </a:prstGeom>
          <a:noFill/>
        </p:spPr>
        <p:txBody>
          <a:bodyPr wrap="square">
            <a:spAutoFit/>
          </a:bodyPr>
          <a:lstStyle/>
          <a:p>
            <a:r>
              <a:rPr lang="en-GB" sz="1600" i="1" dirty="0"/>
              <a:t>Πηγή: </a:t>
            </a:r>
            <a:r>
              <a:rPr lang="en-BE" sz="1600" i="1" dirty="0">
                <a:hlinkClick r:id="rId6"/>
              </a:rPr>
              <a:t>https:</a:t>
            </a:r>
            <a:r>
              <a:rPr lang="en-GB" sz="1600" i="1" dirty="0"/>
              <a:t>//www.educate-me.co/blog/benefits-of-collaborative-learning </a:t>
            </a:r>
            <a:endParaRPr lang="en-BE" sz="1600" i="1" dirty="0"/>
          </a:p>
        </p:txBody>
      </p:sp>
      <p:sp>
        <p:nvSpPr>
          <p:cNvPr id="8" name="Google Shape;119;p3">
            <a:extLst>
              <a:ext uri="{FF2B5EF4-FFF2-40B4-BE49-F238E27FC236}">
                <a16:creationId xmlns:a16="http://schemas.microsoft.com/office/drawing/2014/main" id="{03CB33F9-FDDB-F2D3-B650-A46352B33470}"/>
              </a:ext>
            </a:extLst>
          </p:cNvPr>
          <p:cNvSpPr txBox="1"/>
          <p:nvPr/>
        </p:nvSpPr>
        <p:spPr>
          <a:xfrm>
            <a:off x="5171974" y="8948864"/>
            <a:ext cx="10800874"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1366209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7ED36-2C6E-DB80-3BBA-FAF93FC33001}"/>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D6AFC10B-64FA-C75D-24F4-D1646B3C34AC}"/>
              </a:ext>
            </a:extLst>
          </p:cNvPr>
          <p:cNvSpPr/>
          <p:nvPr/>
        </p:nvSpPr>
        <p:spPr>
          <a:xfrm>
            <a:off x="17044742" y="-150232"/>
            <a:ext cx="1246758" cy="8963824"/>
          </a:xfrm>
          <a:prstGeom prst="rect">
            <a:avLst/>
          </a:prstGeom>
          <a:solidFill>
            <a:srgbClr val="FB8709"/>
          </a:solidFill>
        </p:spPr>
        <p:txBody>
          <a:bodyPr/>
          <a:lstStyle/>
          <a:p>
            <a:endParaRPr lang="en-IE"/>
          </a:p>
        </p:txBody>
      </p:sp>
      <p:grpSp>
        <p:nvGrpSpPr>
          <p:cNvPr id="3" name="Group 3">
            <a:extLst>
              <a:ext uri="{FF2B5EF4-FFF2-40B4-BE49-F238E27FC236}">
                <a16:creationId xmlns:a16="http://schemas.microsoft.com/office/drawing/2014/main" id="{BDFE7428-EA38-9A5A-D46B-DFB785606E76}"/>
              </a:ext>
            </a:extLst>
          </p:cNvPr>
          <p:cNvGrpSpPr/>
          <p:nvPr/>
        </p:nvGrpSpPr>
        <p:grpSpPr>
          <a:xfrm rot="-10800000">
            <a:off x="13961765" y="-1849"/>
            <a:ext cx="4329736" cy="4322808"/>
            <a:chOff x="0" y="0"/>
            <a:chExt cx="6350000" cy="6339840"/>
          </a:xfrm>
        </p:grpSpPr>
        <p:sp>
          <p:nvSpPr>
            <p:cNvPr id="4" name="Freeform 4">
              <a:extLst>
                <a:ext uri="{FF2B5EF4-FFF2-40B4-BE49-F238E27FC236}">
                  <a16:creationId xmlns:a16="http://schemas.microsoft.com/office/drawing/2014/main" id="{D41E6641-5F28-FC9A-9B47-52F2FD7823A2}"/>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TextBox 7">
            <a:extLst>
              <a:ext uri="{FF2B5EF4-FFF2-40B4-BE49-F238E27FC236}">
                <a16:creationId xmlns:a16="http://schemas.microsoft.com/office/drawing/2014/main" id="{54836990-073E-0AB1-0553-D27307203256}"/>
              </a:ext>
            </a:extLst>
          </p:cNvPr>
          <p:cNvSpPr txBox="1"/>
          <p:nvPr/>
        </p:nvSpPr>
        <p:spPr>
          <a:xfrm>
            <a:off x="7772400" y="10718497"/>
            <a:ext cx="4214091" cy="900183"/>
          </a:xfrm>
          <a:prstGeom prst="rect">
            <a:avLst/>
          </a:prstGeom>
        </p:spPr>
        <p:txBody>
          <a:bodyPr lIns="0" tIns="0" rIns="0" bIns="0" rtlCol="0" anchor="t">
            <a:spAutoFit/>
          </a:bodyPr>
          <a:lstStyle/>
          <a:p>
            <a:pPr>
              <a:lnSpc>
                <a:spcPts val="3639"/>
              </a:lnSpc>
              <a:spcBef>
                <a:spcPct val="0"/>
              </a:spcBef>
            </a:pPr>
            <a:r>
              <a:rPr lang="en-GB" sz="2400" b="1" dirty="0">
                <a:solidFill>
                  <a:srgbClr val="121212"/>
                </a:solidFill>
                <a:latin typeface="HK Grotesk Light"/>
              </a:rPr>
              <a:t>Ενίσχυση της συνεργατικής μάθησης</a:t>
            </a:r>
            <a:r>
              <a:rPr lang="en-GB" sz="2400" dirty="0">
                <a:solidFill>
                  <a:srgbClr val="121212"/>
                </a:solidFill>
                <a:latin typeface="HK Grotesk Light"/>
              </a:rPr>
              <a:t>:</a:t>
            </a:r>
          </a:p>
        </p:txBody>
      </p:sp>
      <p:grpSp>
        <p:nvGrpSpPr>
          <p:cNvPr id="9" name="Group 9">
            <a:extLst>
              <a:ext uri="{FF2B5EF4-FFF2-40B4-BE49-F238E27FC236}">
                <a16:creationId xmlns:a16="http://schemas.microsoft.com/office/drawing/2014/main" id="{30FEB8E8-6B2D-5521-355B-302B8FEEBF90}"/>
              </a:ext>
            </a:extLst>
          </p:cNvPr>
          <p:cNvGrpSpPr>
            <a:grpSpLocks noChangeAspect="1"/>
          </p:cNvGrpSpPr>
          <p:nvPr/>
        </p:nvGrpSpPr>
        <p:grpSpPr>
          <a:xfrm>
            <a:off x="16826047" y="607663"/>
            <a:ext cx="842075" cy="842075"/>
            <a:chOff x="0" y="0"/>
            <a:chExt cx="6350000" cy="6350000"/>
          </a:xfrm>
        </p:grpSpPr>
        <p:sp>
          <p:nvSpPr>
            <p:cNvPr id="10" name="Freeform 10">
              <a:extLst>
                <a:ext uri="{FF2B5EF4-FFF2-40B4-BE49-F238E27FC236}">
                  <a16:creationId xmlns:a16="http://schemas.microsoft.com/office/drawing/2014/main" id="{352E17AD-ACDC-F3CE-1F2D-C77062299EF2}"/>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4" name="AutoShape 14">
            <a:extLst>
              <a:ext uri="{FF2B5EF4-FFF2-40B4-BE49-F238E27FC236}">
                <a16:creationId xmlns:a16="http://schemas.microsoft.com/office/drawing/2014/main" id="{5FCABAA0-B479-C91A-146D-CB64B3282E85}"/>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20" name="TextBox 19">
            <a:extLst>
              <a:ext uri="{FF2B5EF4-FFF2-40B4-BE49-F238E27FC236}">
                <a16:creationId xmlns:a16="http://schemas.microsoft.com/office/drawing/2014/main" id="{E0D326C0-6A42-2FF4-44F4-ED8957DBD318}"/>
              </a:ext>
            </a:extLst>
          </p:cNvPr>
          <p:cNvSpPr txBox="1"/>
          <p:nvPr/>
        </p:nvSpPr>
        <p:spPr>
          <a:xfrm>
            <a:off x="433344" y="253121"/>
            <a:ext cx="13206455" cy="1754326"/>
          </a:xfrm>
          <a:prstGeom prst="rect">
            <a:avLst/>
          </a:prstGeom>
          <a:noFill/>
        </p:spPr>
        <p:txBody>
          <a:bodyPr wrap="square">
            <a:spAutoFit/>
          </a:bodyPr>
          <a:lstStyle/>
          <a:p>
            <a:r>
              <a:rPr lang="en-GB" sz="5400" b="1" spc="-69" dirty="0">
                <a:solidFill>
                  <a:srgbClr val="033C5B"/>
                </a:solidFill>
                <a:latin typeface="HK Grotesk Bold"/>
              </a:rPr>
              <a:t>Παραδείγματα συνεργατικής δημιουργίας περιεχομένου στην ΕΕΚ</a:t>
            </a:r>
            <a:endParaRPr lang="en-US" sz="5400" b="1" spc="-69" dirty="0">
              <a:solidFill>
                <a:srgbClr val="033C5B"/>
              </a:solidFill>
              <a:latin typeface="HK Grotesk Bold"/>
            </a:endParaRPr>
          </a:p>
        </p:txBody>
      </p:sp>
      <p:sp>
        <p:nvSpPr>
          <p:cNvPr id="5" name="Google Shape;117;p3">
            <a:extLst>
              <a:ext uri="{FF2B5EF4-FFF2-40B4-BE49-F238E27FC236}">
                <a16:creationId xmlns:a16="http://schemas.microsoft.com/office/drawing/2014/main" id="{4EA47AAC-85CC-B6B6-79A3-B92CD01A9990}"/>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8;p3">
            <a:extLst>
              <a:ext uri="{FF2B5EF4-FFF2-40B4-BE49-F238E27FC236}">
                <a16:creationId xmlns:a16="http://schemas.microsoft.com/office/drawing/2014/main" id="{4740647F-6116-5B69-7933-FB33E69ACC26}"/>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1" name="Picture 20">
            <a:extLst>
              <a:ext uri="{FF2B5EF4-FFF2-40B4-BE49-F238E27FC236}">
                <a16:creationId xmlns:a16="http://schemas.microsoft.com/office/drawing/2014/main" id="{513FF562-D084-6D59-655E-A801EDB76B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6" name="Rectangle 5">
            <a:extLst>
              <a:ext uri="{FF2B5EF4-FFF2-40B4-BE49-F238E27FC236}">
                <a16:creationId xmlns:a16="http://schemas.microsoft.com/office/drawing/2014/main" id="{E502B890-7422-D67E-8D57-6BCF96586B20}"/>
              </a:ext>
            </a:extLst>
          </p:cNvPr>
          <p:cNvSpPr/>
          <p:nvPr/>
        </p:nvSpPr>
        <p:spPr>
          <a:xfrm>
            <a:off x="492328" y="1897394"/>
            <a:ext cx="9581719" cy="7050172"/>
          </a:xfrm>
          <a:prstGeom prst="rect">
            <a:avLst/>
          </a:prstGeom>
        </p:spPr>
        <p:txBody>
          <a:bodyPr/>
          <a:lstStyle/>
          <a:p>
            <a:pPr marL="285750" lvl="0" indent="-285750">
              <a:buFont typeface="Arial" panose="020B0604020202020204" pitchFamily="34" charset="0"/>
              <a:buChar char="•"/>
            </a:pPr>
            <a:r>
              <a:rPr lang="en-GB" sz="2800" b="1" dirty="0"/>
              <a:t>Οδηγοί ασφαλείας</a:t>
            </a:r>
            <a:r>
              <a:rPr lang="en-GB" sz="2800" dirty="0"/>
              <a:t>: Οι μαθητές δημιουργούν οδηγούς ασφαλείας με βάση τα πρότυπα του κλάδου, όπως τα πρωτόκολλα ασφαλείας στις κατασκευές ή στο χειρισμό μηχανημάτων.</a:t>
            </a:r>
          </a:p>
          <a:p>
            <a:pPr marL="285750" lvl="0" indent="-285750">
              <a:buFont typeface="Arial" panose="020B0604020202020204" pitchFamily="34" charset="0"/>
              <a:buChar char="•"/>
            </a:pPr>
            <a:r>
              <a:rPr lang="en-GB" sz="2800" b="1" dirty="0"/>
              <a:t>Εκπαιδευτικά βίντεο</a:t>
            </a:r>
            <a:r>
              <a:rPr lang="en-GB" sz="2800" dirty="0"/>
              <a:t>: Μαθητές συνεργάζονται για να δημιουργήσουν βήμα προς βήμα εκπαιδευτικά βίντεο σχετικά με ειδικές διαδικασίες του κλάδου, όπως η συντήρηση αυτοκινήτων ή οι τεχνικές μαγειρικής.</a:t>
            </a:r>
          </a:p>
          <a:p>
            <a:pPr marL="285750" lvl="0" indent="-285750">
              <a:buFont typeface="Arial" panose="020B0604020202020204" pitchFamily="34" charset="0"/>
              <a:buChar char="•"/>
            </a:pPr>
            <a:r>
              <a:rPr lang="en-GB" sz="2800" b="1" dirty="0"/>
              <a:t>Μελέτες περιπτώσεων</a:t>
            </a:r>
            <a:r>
              <a:rPr lang="en-GB" sz="2800" dirty="0"/>
              <a:t>: Οι φοιτητές αναπτύσσουν μελέτες περιπτώσεων που αντικατοπτρίζουν τις προκλήσεις του κλάδου, όπως η αντιμετώπιση τεχνικών προβλημάτων ή η διαχείριση των αλληλεπιδράσεων με τους πελάτες.</a:t>
            </a:r>
          </a:p>
          <a:p>
            <a:pPr marL="285750" lvl="0" indent="-285750">
              <a:buFont typeface="Arial" panose="020B0604020202020204" pitchFamily="34" charset="0"/>
              <a:buChar char="•"/>
            </a:pPr>
            <a:r>
              <a:rPr lang="en-GB" sz="2800" b="1" dirty="0"/>
              <a:t>Γλωσσάρια εμπορικών όρων</a:t>
            </a:r>
            <a:r>
              <a:rPr lang="en-GB" sz="2800" dirty="0"/>
              <a:t>: Ομάδες δημιουργούν γλωσσάρια για συγκεκριμένα επαγγέλματα, περιλαμβάνοντας ορισμούς, οπτικό υλικό και παραδείγματα σχετικά με τον τομέα τους.</a:t>
            </a:r>
            <a:endParaRPr lang="en-US" sz="2800" dirty="0"/>
          </a:p>
        </p:txBody>
      </p:sp>
      <p:pic>
        <p:nvPicPr>
          <p:cNvPr id="12" name="Picture 11" descr="A group of people around a table&#10;&#10;Description automatically generated">
            <a:extLst>
              <a:ext uri="{FF2B5EF4-FFF2-40B4-BE49-F238E27FC236}">
                <a16:creationId xmlns:a16="http://schemas.microsoft.com/office/drawing/2014/main" id="{57C571DA-5257-BEAE-41B5-1BBAFC0B35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33729" y="3125983"/>
            <a:ext cx="7477590" cy="5341724"/>
          </a:xfrm>
          <a:prstGeom prst="rect">
            <a:avLst/>
          </a:prstGeom>
          <a:ln>
            <a:noFill/>
          </a:ln>
          <a:effectLst>
            <a:outerShdw blurRad="292100" dist="139700" dir="2700000" algn="tl" rotWithShape="0">
              <a:srgbClr val="333333">
                <a:alpha val="65000"/>
              </a:srgbClr>
            </a:outerShdw>
          </a:effectLst>
        </p:spPr>
      </p:pic>
      <p:sp>
        <p:nvSpPr>
          <p:cNvPr id="8" name="Google Shape;119;p3">
            <a:extLst>
              <a:ext uri="{FF2B5EF4-FFF2-40B4-BE49-F238E27FC236}">
                <a16:creationId xmlns:a16="http://schemas.microsoft.com/office/drawing/2014/main" id="{AA8B4ED6-6CDA-8ADE-7076-2A1F730C9A17}"/>
              </a:ext>
            </a:extLst>
          </p:cNvPr>
          <p:cNvSpPr txBox="1"/>
          <p:nvPr/>
        </p:nvSpPr>
        <p:spPr>
          <a:xfrm>
            <a:off x="5171974" y="8948864"/>
            <a:ext cx="10800874"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3157316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B180E-87D2-C7DF-B28E-E61C92E5CEB5}"/>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849FB91F-3E8E-1933-C6C6-2FFF2EDDC072}"/>
              </a:ext>
            </a:extLst>
          </p:cNvPr>
          <p:cNvSpPr/>
          <p:nvPr/>
        </p:nvSpPr>
        <p:spPr>
          <a:xfrm>
            <a:off x="17044742" y="-150232"/>
            <a:ext cx="1246758" cy="8963824"/>
          </a:xfrm>
          <a:prstGeom prst="rect">
            <a:avLst/>
          </a:prstGeom>
          <a:solidFill>
            <a:srgbClr val="FB8709"/>
          </a:solidFill>
        </p:spPr>
        <p:txBody>
          <a:bodyPr/>
          <a:lstStyle/>
          <a:p>
            <a:endParaRPr lang="en-IE"/>
          </a:p>
        </p:txBody>
      </p:sp>
      <p:grpSp>
        <p:nvGrpSpPr>
          <p:cNvPr id="3" name="Group 3">
            <a:extLst>
              <a:ext uri="{FF2B5EF4-FFF2-40B4-BE49-F238E27FC236}">
                <a16:creationId xmlns:a16="http://schemas.microsoft.com/office/drawing/2014/main" id="{7BA3D2DB-201C-B1FC-9DFB-2E03850798CD}"/>
              </a:ext>
            </a:extLst>
          </p:cNvPr>
          <p:cNvGrpSpPr/>
          <p:nvPr/>
        </p:nvGrpSpPr>
        <p:grpSpPr>
          <a:xfrm rot="-10800000">
            <a:off x="13961765" y="-1849"/>
            <a:ext cx="4329736" cy="4322808"/>
            <a:chOff x="0" y="0"/>
            <a:chExt cx="6350000" cy="6339840"/>
          </a:xfrm>
        </p:grpSpPr>
        <p:sp>
          <p:nvSpPr>
            <p:cNvPr id="4" name="Freeform 4">
              <a:extLst>
                <a:ext uri="{FF2B5EF4-FFF2-40B4-BE49-F238E27FC236}">
                  <a16:creationId xmlns:a16="http://schemas.microsoft.com/office/drawing/2014/main" id="{BE852D05-3BFB-5DEC-5C06-46A8A3E0D4AB}"/>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TextBox 7">
            <a:extLst>
              <a:ext uri="{FF2B5EF4-FFF2-40B4-BE49-F238E27FC236}">
                <a16:creationId xmlns:a16="http://schemas.microsoft.com/office/drawing/2014/main" id="{C7E4EF17-DC72-B990-ED0E-0CF8187F3B75}"/>
              </a:ext>
            </a:extLst>
          </p:cNvPr>
          <p:cNvSpPr txBox="1"/>
          <p:nvPr/>
        </p:nvSpPr>
        <p:spPr>
          <a:xfrm>
            <a:off x="7772400" y="10718497"/>
            <a:ext cx="4214091" cy="900183"/>
          </a:xfrm>
          <a:prstGeom prst="rect">
            <a:avLst/>
          </a:prstGeom>
        </p:spPr>
        <p:txBody>
          <a:bodyPr lIns="0" tIns="0" rIns="0" bIns="0" rtlCol="0" anchor="t">
            <a:spAutoFit/>
          </a:bodyPr>
          <a:lstStyle/>
          <a:p>
            <a:pPr>
              <a:lnSpc>
                <a:spcPts val="3639"/>
              </a:lnSpc>
              <a:spcBef>
                <a:spcPct val="0"/>
              </a:spcBef>
            </a:pPr>
            <a:r>
              <a:rPr lang="en-GB" sz="2400" b="1" dirty="0">
                <a:solidFill>
                  <a:srgbClr val="121212"/>
                </a:solidFill>
                <a:latin typeface="HK Grotesk Light"/>
              </a:rPr>
              <a:t>Ενίσχυση της συνεργατικής μάθησης</a:t>
            </a:r>
            <a:r>
              <a:rPr lang="en-GB" sz="2400" dirty="0">
                <a:solidFill>
                  <a:srgbClr val="121212"/>
                </a:solidFill>
                <a:latin typeface="HK Grotesk Light"/>
              </a:rPr>
              <a:t>:</a:t>
            </a:r>
          </a:p>
        </p:txBody>
      </p:sp>
      <p:grpSp>
        <p:nvGrpSpPr>
          <p:cNvPr id="9" name="Group 9">
            <a:extLst>
              <a:ext uri="{FF2B5EF4-FFF2-40B4-BE49-F238E27FC236}">
                <a16:creationId xmlns:a16="http://schemas.microsoft.com/office/drawing/2014/main" id="{1AFE83CF-69B5-2A98-64B0-9D310D7774EF}"/>
              </a:ext>
            </a:extLst>
          </p:cNvPr>
          <p:cNvGrpSpPr>
            <a:grpSpLocks noChangeAspect="1"/>
          </p:cNvGrpSpPr>
          <p:nvPr/>
        </p:nvGrpSpPr>
        <p:grpSpPr>
          <a:xfrm>
            <a:off x="16826047" y="607663"/>
            <a:ext cx="842075" cy="842075"/>
            <a:chOff x="0" y="0"/>
            <a:chExt cx="6350000" cy="6350000"/>
          </a:xfrm>
        </p:grpSpPr>
        <p:sp>
          <p:nvSpPr>
            <p:cNvPr id="10" name="Freeform 10">
              <a:extLst>
                <a:ext uri="{FF2B5EF4-FFF2-40B4-BE49-F238E27FC236}">
                  <a16:creationId xmlns:a16="http://schemas.microsoft.com/office/drawing/2014/main" id="{FA9D1863-7E4B-398A-45B0-768192AA0EF8}"/>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4" name="AutoShape 14">
            <a:extLst>
              <a:ext uri="{FF2B5EF4-FFF2-40B4-BE49-F238E27FC236}">
                <a16:creationId xmlns:a16="http://schemas.microsoft.com/office/drawing/2014/main" id="{EFA37721-D37E-444E-4E35-16F73CFA9236}"/>
              </a:ext>
            </a:extLst>
          </p:cNvPr>
          <p:cNvSpPr/>
          <p:nvPr/>
        </p:nvSpPr>
        <p:spPr>
          <a:xfrm rot="5400000">
            <a:off x="9139238" y="173356"/>
            <a:ext cx="9525" cy="17270948"/>
          </a:xfrm>
          <a:prstGeom prst="rect">
            <a:avLst/>
          </a:prstGeom>
          <a:solidFill>
            <a:srgbClr val="FB8709"/>
          </a:solidFill>
        </p:spPr>
        <p:txBody>
          <a:bodyPr/>
          <a:lstStyle/>
          <a:p>
            <a:endParaRPr lang="en-IE"/>
          </a:p>
        </p:txBody>
      </p:sp>
      <p:graphicFrame>
        <p:nvGraphicFramePr>
          <p:cNvPr id="11" name="Diagram 10">
            <a:extLst>
              <a:ext uri="{FF2B5EF4-FFF2-40B4-BE49-F238E27FC236}">
                <a16:creationId xmlns:a16="http://schemas.microsoft.com/office/drawing/2014/main" id="{46870EF4-BC75-B48E-425B-D3E42DFBDB44}"/>
              </a:ext>
            </a:extLst>
          </p:cNvPr>
          <p:cNvGraphicFramePr/>
          <p:nvPr>
            <p:extLst>
              <p:ext uri="{D42A27DB-BD31-4B8C-83A1-F6EECF244321}">
                <p14:modId xmlns:p14="http://schemas.microsoft.com/office/powerpoint/2010/main" val="432411309"/>
              </p:ext>
            </p:extLst>
          </p:nvPr>
        </p:nvGraphicFramePr>
        <p:xfrm>
          <a:off x="658630" y="2588399"/>
          <a:ext cx="14935200" cy="29238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TextBox 17">
            <a:extLst>
              <a:ext uri="{FF2B5EF4-FFF2-40B4-BE49-F238E27FC236}">
                <a16:creationId xmlns:a16="http://schemas.microsoft.com/office/drawing/2014/main" id="{F8E2B11D-C793-E209-CA7A-94F847DF1310}"/>
              </a:ext>
            </a:extLst>
          </p:cNvPr>
          <p:cNvSpPr txBox="1"/>
          <p:nvPr/>
        </p:nvSpPr>
        <p:spPr>
          <a:xfrm>
            <a:off x="578278" y="1964535"/>
            <a:ext cx="11299492" cy="508601"/>
          </a:xfrm>
          <a:prstGeom prst="rect">
            <a:avLst/>
          </a:prstGeom>
          <a:noFill/>
        </p:spPr>
        <p:txBody>
          <a:bodyPr wrap="square">
            <a:spAutoFit/>
          </a:bodyPr>
          <a:lstStyle/>
          <a:p>
            <a:pPr>
              <a:lnSpc>
                <a:spcPts val="3639"/>
              </a:lnSpc>
              <a:spcBef>
                <a:spcPct val="0"/>
              </a:spcBef>
            </a:pPr>
            <a:r>
              <a:rPr lang="en-GB" sz="2400" b="1" dirty="0">
                <a:solidFill>
                  <a:srgbClr val="121212"/>
                </a:solidFill>
                <a:latin typeface="Arial" panose="020B0604020202020204" pitchFamily="34" charset="0"/>
                <a:cs typeface="Arial" panose="020B0604020202020204" pitchFamily="34" charset="0"/>
              </a:rPr>
              <a:t>Αναβάθμιση του ρόλου του εκπαιδευτικού στη συνεργατική μάθηση</a:t>
            </a:r>
            <a:endParaRPr lang="en-GB" sz="2400" dirty="0">
              <a:solidFill>
                <a:srgbClr val="121212"/>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85E4D33F-FA93-7609-BF0A-AC1CAD3FCD2A}"/>
              </a:ext>
            </a:extLst>
          </p:cNvPr>
          <p:cNvSpPr txBox="1"/>
          <p:nvPr/>
        </p:nvSpPr>
        <p:spPr>
          <a:xfrm>
            <a:off x="508526" y="254041"/>
            <a:ext cx="11369244" cy="1754326"/>
          </a:xfrm>
          <a:prstGeom prst="rect">
            <a:avLst/>
          </a:prstGeom>
          <a:noFill/>
        </p:spPr>
        <p:txBody>
          <a:bodyPr wrap="square">
            <a:spAutoFit/>
          </a:bodyPr>
          <a:lstStyle/>
          <a:p>
            <a:r>
              <a:rPr lang="en-GB" sz="5400" b="1" spc="-69" dirty="0">
                <a:solidFill>
                  <a:srgbClr val="033C5B"/>
                </a:solidFill>
                <a:latin typeface="HK Grotesk Bold"/>
              </a:rPr>
              <a:t>Επίτευξη αριστείας μέσω συνεργασίας</a:t>
            </a:r>
            <a:endParaRPr lang="en-US" sz="5400" b="1" spc="-69" dirty="0">
              <a:solidFill>
                <a:srgbClr val="033C5B"/>
              </a:solidFill>
              <a:latin typeface="HK Grotesk Bold"/>
            </a:endParaRPr>
          </a:p>
        </p:txBody>
      </p:sp>
      <p:sp>
        <p:nvSpPr>
          <p:cNvPr id="6" name="TextBox 5">
            <a:extLst>
              <a:ext uri="{FF2B5EF4-FFF2-40B4-BE49-F238E27FC236}">
                <a16:creationId xmlns:a16="http://schemas.microsoft.com/office/drawing/2014/main" id="{57268904-8F7B-B991-6391-EA33A6BA1452}"/>
              </a:ext>
            </a:extLst>
          </p:cNvPr>
          <p:cNvSpPr txBox="1"/>
          <p:nvPr/>
        </p:nvSpPr>
        <p:spPr>
          <a:xfrm>
            <a:off x="2305138" y="7034080"/>
            <a:ext cx="12852060" cy="1446550"/>
          </a:xfrm>
          <a:prstGeom prst="rect">
            <a:avLst/>
          </a:prstGeom>
          <a:noFill/>
        </p:spPr>
        <p:txBody>
          <a:bodyPr wrap="square">
            <a:spAutoFit/>
          </a:bodyPr>
          <a:lstStyle/>
          <a:p>
            <a:pPr algn="just"/>
            <a:r>
              <a:rPr lang="en-GB" sz="2800" b="0" i="0" dirty="0">
                <a:solidFill>
                  <a:srgbClr val="0D0D0D"/>
                </a:solidFill>
                <a:effectLst/>
                <a:latin typeface="Arial" panose="020B0604020202020204" pitchFamily="34" charset="0"/>
                <a:cs typeface="Arial" panose="020B0604020202020204" pitchFamily="34" charset="0"/>
              </a:rPr>
              <a:t>Η συνεργασία </a:t>
            </a:r>
            <a:r>
              <a:rPr lang="en-GB" sz="2000" b="0" i="0" dirty="0">
                <a:solidFill>
                  <a:srgbClr val="0D0D0D"/>
                </a:solidFill>
                <a:effectLst/>
                <a:latin typeface="Arial" panose="020B0604020202020204" pitchFamily="34" charset="0"/>
                <a:cs typeface="Arial" panose="020B0604020202020204" pitchFamily="34" charset="0"/>
              </a:rPr>
              <a:t>δεν είναι απλώς ένα μέσο για την επίτευξη ενός σκοπού, αλλά μια μετασχηματιστική διαδικασία που εμπλουτίζει τόσο το περιεχόμενο όσο και τους δημιουργούς. Συγκεντρώνοντας τις συλλογικές μας γνώσεις, εμπειρίες και τεχνογνωσία, σφυρηλατούμε περιεχόμενο που δεν είναι μόνο πιο ολοκληρωμένο, αλλά και πιο διαφοροποιημένο και αντανακλά διαφορετικές προοπτικές.</a:t>
            </a:r>
            <a:endParaRPr lang="en-GB" sz="20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98674462-9C5E-C847-ADAC-2B98FCE661B5}"/>
              </a:ext>
            </a:extLst>
          </p:cNvPr>
          <p:cNvSpPr txBox="1"/>
          <p:nvPr/>
        </p:nvSpPr>
        <p:spPr>
          <a:xfrm>
            <a:off x="613535" y="5933782"/>
            <a:ext cx="9144000" cy="584775"/>
          </a:xfrm>
          <a:prstGeom prst="rect">
            <a:avLst/>
          </a:prstGeom>
          <a:noFill/>
        </p:spPr>
        <p:txBody>
          <a:bodyPr wrap="square">
            <a:spAutoFit/>
          </a:bodyPr>
          <a:lstStyle>
            <a:defPPr>
              <a:defRPr lang="en-US"/>
            </a:defPPr>
            <a:lvl1pPr>
              <a:defRPr sz="2400" b="1">
                <a:solidFill>
                  <a:srgbClr val="121212"/>
                </a:solidFill>
                <a:latin typeface="HK Grotesk Light"/>
              </a:defRPr>
            </a:lvl1pPr>
          </a:lstStyle>
          <a:p>
            <a:r>
              <a:rPr lang="en-GB" sz="3200" u="sng" dirty="0"/>
              <a:t>Η συνεργασία ως πυξίδα μας</a:t>
            </a:r>
          </a:p>
        </p:txBody>
      </p:sp>
      <p:sp>
        <p:nvSpPr>
          <p:cNvPr id="5" name="Google Shape;117;p3">
            <a:extLst>
              <a:ext uri="{FF2B5EF4-FFF2-40B4-BE49-F238E27FC236}">
                <a16:creationId xmlns:a16="http://schemas.microsoft.com/office/drawing/2014/main" id="{9F5ED8ED-C937-D2CD-AB6D-624079D87DF3}"/>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8;p3">
            <a:extLst>
              <a:ext uri="{FF2B5EF4-FFF2-40B4-BE49-F238E27FC236}">
                <a16:creationId xmlns:a16="http://schemas.microsoft.com/office/drawing/2014/main" id="{480ABC9F-D20D-04C2-7B3F-279BB206C4C1}"/>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1" name="Picture 20">
            <a:extLst>
              <a:ext uri="{FF2B5EF4-FFF2-40B4-BE49-F238E27FC236}">
                <a16:creationId xmlns:a16="http://schemas.microsoft.com/office/drawing/2014/main" id="{8F24D532-EA11-A76F-0907-5378C914D19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13" name="Graphic 12" descr="Line arrow: Anti-clockwise curve outline">
            <a:extLst>
              <a:ext uri="{FF2B5EF4-FFF2-40B4-BE49-F238E27FC236}">
                <a16:creationId xmlns:a16="http://schemas.microsoft.com/office/drawing/2014/main" id="{4CABC2E8-2770-E186-9B55-C51431DE419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8668534">
            <a:off x="1245439" y="6435450"/>
            <a:ext cx="914400" cy="914400"/>
          </a:xfrm>
          <a:prstGeom prst="rect">
            <a:avLst/>
          </a:prstGeom>
        </p:spPr>
      </p:pic>
      <p:sp>
        <p:nvSpPr>
          <p:cNvPr id="8" name="Google Shape;119;p3">
            <a:extLst>
              <a:ext uri="{FF2B5EF4-FFF2-40B4-BE49-F238E27FC236}">
                <a16:creationId xmlns:a16="http://schemas.microsoft.com/office/drawing/2014/main" id="{F3934742-AB16-75B0-F421-B567778B63DD}"/>
              </a:ext>
            </a:extLst>
          </p:cNvPr>
          <p:cNvSpPr txBox="1"/>
          <p:nvPr/>
        </p:nvSpPr>
        <p:spPr>
          <a:xfrm>
            <a:off x="5171974" y="8948864"/>
            <a:ext cx="10800874"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4196573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BE422-3EA5-CD19-505C-0A97040BFB00}"/>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568023B2-E79A-1B20-014A-BB9C83830613}"/>
              </a:ext>
            </a:extLst>
          </p:cNvPr>
          <p:cNvSpPr/>
          <p:nvPr/>
        </p:nvSpPr>
        <p:spPr>
          <a:xfrm>
            <a:off x="17044742" y="-150232"/>
            <a:ext cx="1246758" cy="8963824"/>
          </a:xfrm>
          <a:prstGeom prst="rect">
            <a:avLst/>
          </a:prstGeom>
          <a:solidFill>
            <a:srgbClr val="FB8709"/>
          </a:solidFill>
        </p:spPr>
        <p:txBody>
          <a:bodyPr/>
          <a:lstStyle/>
          <a:p>
            <a:endParaRPr lang="en-IE"/>
          </a:p>
        </p:txBody>
      </p:sp>
      <p:grpSp>
        <p:nvGrpSpPr>
          <p:cNvPr id="3" name="Group 3">
            <a:extLst>
              <a:ext uri="{FF2B5EF4-FFF2-40B4-BE49-F238E27FC236}">
                <a16:creationId xmlns:a16="http://schemas.microsoft.com/office/drawing/2014/main" id="{736F1208-E15A-5B2E-9BC8-864D413B1DE1}"/>
              </a:ext>
            </a:extLst>
          </p:cNvPr>
          <p:cNvGrpSpPr/>
          <p:nvPr/>
        </p:nvGrpSpPr>
        <p:grpSpPr>
          <a:xfrm rot="-10800000">
            <a:off x="13961765" y="-1849"/>
            <a:ext cx="4329736" cy="4322808"/>
            <a:chOff x="0" y="0"/>
            <a:chExt cx="6350000" cy="6339840"/>
          </a:xfrm>
        </p:grpSpPr>
        <p:sp>
          <p:nvSpPr>
            <p:cNvPr id="4" name="Freeform 4">
              <a:extLst>
                <a:ext uri="{FF2B5EF4-FFF2-40B4-BE49-F238E27FC236}">
                  <a16:creationId xmlns:a16="http://schemas.microsoft.com/office/drawing/2014/main" id="{89A38FE9-9ACE-F2C4-1CC8-62D1C450AC0E}"/>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grpSp>
        <p:nvGrpSpPr>
          <p:cNvPr id="9" name="Group 9">
            <a:extLst>
              <a:ext uri="{FF2B5EF4-FFF2-40B4-BE49-F238E27FC236}">
                <a16:creationId xmlns:a16="http://schemas.microsoft.com/office/drawing/2014/main" id="{98D75F8C-2E2A-8A90-215E-6001DCDBA7E1}"/>
              </a:ext>
            </a:extLst>
          </p:cNvPr>
          <p:cNvGrpSpPr>
            <a:grpSpLocks noChangeAspect="1"/>
          </p:cNvGrpSpPr>
          <p:nvPr/>
        </p:nvGrpSpPr>
        <p:grpSpPr>
          <a:xfrm>
            <a:off x="16826047" y="607663"/>
            <a:ext cx="842075" cy="842075"/>
            <a:chOff x="0" y="0"/>
            <a:chExt cx="6350000" cy="6350000"/>
          </a:xfrm>
        </p:grpSpPr>
        <p:sp>
          <p:nvSpPr>
            <p:cNvPr id="10" name="Freeform 10">
              <a:extLst>
                <a:ext uri="{FF2B5EF4-FFF2-40B4-BE49-F238E27FC236}">
                  <a16:creationId xmlns:a16="http://schemas.microsoft.com/office/drawing/2014/main" id="{385A3798-BEAD-9A0B-1061-F362F322FB90}"/>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4" name="AutoShape 14">
            <a:extLst>
              <a:ext uri="{FF2B5EF4-FFF2-40B4-BE49-F238E27FC236}">
                <a16:creationId xmlns:a16="http://schemas.microsoft.com/office/drawing/2014/main" id="{B9F52AC6-6211-26FF-7134-D52723E2536A}"/>
              </a:ext>
            </a:extLst>
          </p:cNvPr>
          <p:cNvSpPr/>
          <p:nvPr/>
        </p:nvSpPr>
        <p:spPr>
          <a:xfrm rot="5400000">
            <a:off x="9139238" y="173356"/>
            <a:ext cx="9525" cy="17270948"/>
          </a:xfrm>
          <a:prstGeom prst="rect">
            <a:avLst/>
          </a:prstGeom>
          <a:solidFill>
            <a:srgbClr val="FB8709"/>
          </a:solidFill>
        </p:spPr>
        <p:txBody>
          <a:bodyPr/>
          <a:lstStyle/>
          <a:p>
            <a:endParaRPr lang="en-IE"/>
          </a:p>
        </p:txBody>
      </p:sp>
      <p:graphicFrame>
        <p:nvGraphicFramePr>
          <p:cNvPr id="18" name="Diagram 17">
            <a:extLst>
              <a:ext uri="{FF2B5EF4-FFF2-40B4-BE49-F238E27FC236}">
                <a16:creationId xmlns:a16="http://schemas.microsoft.com/office/drawing/2014/main" id="{6FE35FDD-B436-A8CB-B260-BC808C98ACEB}"/>
              </a:ext>
            </a:extLst>
          </p:cNvPr>
          <p:cNvGraphicFramePr/>
          <p:nvPr>
            <p:extLst>
              <p:ext uri="{D42A27DB-BD31-4B8C-83A1-F6EECF244321}">
                <p14:modId xmlns:p14="http://schemas.microsoft.com/office/powerpoint/2010/main" val="2892922763"/>
              </p:ext>
            </p:extLst>
          </p:nvPr>
        </p:nvGraphicFramePr>
        <p:xfrm>
          <a:off x="569084" y="1426954"/>
          <a:ext cx="15485110" cy="73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9405E562-50D1-51B6-071C-8A1D934B1910}"/>
              </a:ext>
            </a:extLst>
          </p:cNvPr>
          <p:cNvSpPr txBox="1"/>
          <p:nvPr/>
        </p:nvSpPr>
        <p:spPr>
          <a:xfrm>
            <a:off x="249913" y="54298"/>
            <a:ext cx="14312498" cy="1948803"/>
          </a:xfrm>
          <a:prstGeom prst="rect">
            <a:avLst/>
          </a:prstGeom>
          <a:noFill/>
        </p:spPr>
        <p:txBody>
          <a:bodyPr wrap="square">
            <a:spAutoFit/>
          </a:bodyPr>
          <a:lstStyle/>
          <a:p>
            <a:pPr>
              <a:lnSpc>
                <a:spcPts val="7699"/>
              </a:lnSpc>
            </a:pPr>
            <a:r>
              <a:rPr lang="en-GB" sz="4400" spc="-69" dirty="0">
                <a:solidFill>
                  <a:srgbClr val="033C5B"/>
                </a:solidFill>
                <a:latin typeface="Arial" panose="020B0604020202020204" pitchFamily="34" charset="0"/>
                <a:cs typeface="Arial" panose="020B0604020202020204" pitchFamily="34" charset="0"/>
              </a:rPr>
              <a:t>Αρχές αποτελεσματικής συνεργατικής ανάπτυξης περιεχομένου</a:t>
            </a:r>
            <a:endParaRPr lang="en-US" sz="4400" spc="-69" dirty="0">
              <a:solidFill>
                <a:srgbClr val="033C5B"/>
              </a:solidFill>
              <a:latin typeface="Arial" panose="020B0604020202020204" pitchFamily="34" charset="0"/>
              <a:cs typeface="Arial" panose="020B0604020202020204" pitchFamily="34" charset="0"/>
            </a:endParaRPr>
          </a:p>
        </p:txBody>
      </p:sp>
      <p:sp>
        <p:nvSpPr>
          <p:cNvPr id="7" name="Google Shape;117;p3">
            <a:extLst>
              <a:ext uri="{FF2B5EF4-FFF2-40B4-BE49-F238E27FC236}">
                <a16:creationId xmlns:a16="http://schemas.microsoft.com/office/drawing/2014/main" id="{55FCAEFE-92B9-2A59-8790-EECE37B5C84E}"/>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118;p3">
            <a:extLst>
              <a:ext uri="{FF2B5EF4-FFF2-40B4-BE49-F238E27FC236}">
                <a16:creationId xmlns:a16="http://schemas.microsoft.com/office/drawing/2014/main" id="{2B7CBD7A-2128-2C66-BE9F-EAFBF76381EA}"/>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7" name="Picture 16">
            <a:extLst>
              <a:ext uri="{FF2B5EF4-FFF2-40B4-BE49-F238E27FC236}">
                <a16:creationId xmlns:a16="http://schemas.microsoft.com/office/drawing/2014/main" id="{9CA752E2-548F-46D2-3625-18FB0C4E6EA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11" name="Google Shape;119;p3">
            <a:extLst>
              <a:ext uri="{FF2B5EF4-FFF2-40B4-BE49-F238E27FC236}">
                <a16:creationId xmlns:a16="http://schemas.microsoft.com/office/drawing/2014/main" id="{9284D82B-1379-9E10-998D-5C12B2EE3CF6}"/>
              </a:ext>
            </a:extLst>
          </p:cNvPr>
          <p:cNvSpPr txBox="1"/>
          <p:nvPr/>
        </p:nvSpPr>
        <p:spPr>
          <a:xfrm>
            <a:off x="5171974" y="8948864"/>
            <a:ext cx="10800874"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1898162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11298" y="413386"/>
            <a:ext cx="14633317" cy="1661993"/>
          </a:xfrm>
          <a:prstGeom prst="rect">
            <a:avLst/>
          </a:prstGeom>
        </p:spPr>
        <p:txBody>
          <a:bodyPr wrap="square" lIns="0" tIns="0" rIns="0" bIns="0" rtlCol="0" anchor="t">
            <a:spAutoFit/>
          </a:bodyPr>
          <a:lstStyle/>
          <a:p>
            <a:r>
              <a:rPr lang="en-GB" sz="5400" spc="-87" dirty="0">
                <a:solidFill>
                  <a:srgbClr val="033C5B"/>
                </a:solidFill>
                <a:latin typeface="Arial" panose="020B0604020202020204" pitchFamily="34" charset="0"/>
                <a:cs typeface="Arial" panose="020B0604020202020204" pitchFamily="34" charset="0"/>
              </a:rPr>
              <a:t>Εργαλεία για συνεργασία: Αξιοποίηση της τεχνολογίας</a:t>
            </a:r>
          </a:p>
        </p:txBody>
      </p:sp>
      <p:sp>
        <p:nvSpPr>
          <p:cNvPr id="3" name="AutoShape 3"/>
          <p:cNvSpPr/>
          <p:nvPr/>
        </p:nvSpPr>
        <p:spPr>
          <a:xfrm>
            <a:off x="17044742" y="-150232"/>
            <a:ext cx="1246758" cy="8954299"/>
          </a:xfrm>
          <a:prstGeom prst="rect">
            <a:avLst/>
          </a:prstGeom>
          <a:solidFill>
            <a:srgbClr val="FB8709"/>
          </a:solidFill>
        </p:spPr>
        <p:txBody>
          <a:bodyPr/>
          <a:lstStyle/>
          <a:p>
            <a:endParaRPr lang="en-IE"/>
          </a:p>
        </p:txBody>
      </p:sp>
      <p:sp>
        <p:nvSpPr>
          <p:cNvPr id="4" name="AutoShape 4"/>
          <p:cNvSpPr/>
          <p:nvPr/>
        </p:nvSpPr>
        <p:spPr>
          <a:xfrm rot="-5400000">
            <a:off x="8522371" y="-9206301"/>
            <a:ext cx="1246758" cy="18291501"/>
          </a:xfrm>
          <a:prstGeom prst="rect">
            <a:avLst/>
          </a:prstGeom>
          <a:solidFill>
            <a:srgbClr val="FB8709"/>
          </a:solidFill>
        </p:spPr>
        <p:txBody>
          <a:bodyPr/>
          <a:lstStyle/>
          <a:p>
            <a:endParaRPr lang="en-IE" dirty="0">
              <a:latin typeface="Arial" panose="020B0604020202020204" pitchFamily="34" charset="0"/>
              <a:cs typeface="Arial" panose="020B0604020202020204" pitchFamily="34" charset="0"/>
            </a:endParaRPr>
          </a:p>
        </p:txBody>
      </p:sp>
      <p:grpSp>
        <p:nvGrpSpPr>
          <p:cNvPr id="5" name="Group 5"/>
          <p:cNvGrpSpPr/>
          <p:nvPr/>
        </p:nvGrpSpPr>
        <p:grpSpPr>
          <a:xfrm rot="-10800000">
            <a:off x="13961765" y="-1849"/>
            <a:ext cx="4329736" cy="4322808"/>
            <a:chOff x="0" y="0"/>
            <a:chExt cx="6350000" cy="6339840"/>
          </a:xfrm>
        </p:grpSpPr>
        <p:sp>
          <p:nvSpPr>
            <p:cNvPr id="6" name="Freeform 6"/>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Freeform 7"/>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8" name="TextBox 8"/>
          <p:cNvSpPr txBox="1"/>
          <p:nvPr/>
        </p:nvSpPr>
        <p:spPr>
          <a:xfrm>
            <a:off x="850789" y="2575324"/>
            <a:ext cx="14416085" cy="1846659"/>
          </a:xfrm>
          <a:prstGeom prst="rect">
            <a:avLst/>
          </a:prstGeom>
        </p:spPr>
        <p:txBody>
          <a:bodyPr wrap="square" lIns="0" tIns="0" rIns="0" bIns="0" rtlCol="0" anchor="t">
            <a:spAutoFit/>
          </a:bodyPr>
          <a:lstStyle/>
          <a:p>
            <a:pPr marL="342900" indent="-342900" algn="just">
              <a:spcBef>
                <a:spcPts val="600"/>
              </a:spcBef>
              <a:spcAft>
                <a:spcPts val="600"/>
              </a:spcAft>
              <a:buFont typeface="Arial" panose="020B0604020202020204" pitchFamily="34" charset="0"/>
              <a:buChar char="•"/>
            </a:pPr>
            <a:r>
              <a:rPr lang="en-GB" b="1" dirty="0">
                <a:solidFill>
                  <a:srgbClr val="121212"/>
                </a:solidFill>
                <a:latin typeface="HK Grotesk Light"/>
              </a:rPr>
              <a:t>Έγγραφα, φύλλα και διαφάνειες Google: </a:t>
            </a:r>
            <a:r>
              <a:rPr lang="en-GB" dirty="0">
                <a:solidFill>
                  <a:srgbClr val="121212"/>
                </a:solidFill>
                <a:latin typeface="HK Grotesk Light"/>
              </a:rPr>
              <a:t>Δώστε τη δυνατότητα σε πολλούς χρήστες να εργάζονται ταυτόχρονα στο ίδιο έγγραφο, παρέχοντας ένα περιβάλλον συνεργασίας σε πραγματικό χρόνο. Η εύκολη πρόσβαση και οι διαισθητικές λειτουργίες σχολιασμού και προτάσεων καθιστούν αυτά τα εργαλεία απαραίτητα για συνεργατικά έργα.</a:t>
            </a:r>
          </a:p>
          <a:p>
            <a:pPr marL="342900" indent="-342900" algn="just">
              <a:spcBef>
                <a:spcPts val="600"/>
              </a:spcBef>
              <a:spcAft>
                <a:spcPts val="600"/>
              </a:spcAft>
              <a:buFont typeface="Arial" panose="020B0604020202020204" pitchFamily="34" charset="0"/>
              <a:buChar char="•"/>
            </a:pPr>
            <a:r>
              <a:rPr lang="en-GB" b="1" dirty="0">
                <a:solidFill>
                  <a:srgbClr val="121212"/>
                </a:solidFill>
                <a:latin typeface="HK Grotesk Light"/>
              </a:rPr>
              <a:t>Microsoft Office 365: </a:t>
            </a:r>
            <a:r>
              <a:rPr lang="en-GB" dirty="0">
                <a:solidFill>
                  <a:srgbClr val="121212"/>
                </a:solidFill>
                <a:latin typeface="HK Grotesk Light"/>
              </a:rPr>
              <a:t>Προσφέρει μια σουίτα εργαλείων που υποστηρίζουν τη συνεργασία σε πραγματικό χρόνο, επιτρέποντας στις ομάδες να συν-συγγράφουν έγγραφα, λογιστικά φύλλα και παρουσιάσεις, που διευκολύνονται από την απρόσκοπτη ενσωμάτωση με λύσεις αποθήκευσης στο νέφος, όπως το OneDrive</a:t>
            </a:r>
            <a:r>
              <a:rPr lang="en-GB" sz="2000" dirty="0">
                <a:solidFill>
                  <a:srgbClr val="121212"/>
                </a:solidFill>
                <a:latin typeface="HK Grotesk Light"/>
              </a:rPr>
              <a:t>.</a:t>
            </a:r>
            <a:endParaRPr lang="en-US" sz="2000" dirty="0">
              <a:solidFill>
                <a:srgbClr val="121212"/>
              </a:solidFill>
              <a:latin typeface="HK Grotesk Light"/>
            </a:endParaRPr>
          </a:p>
        </p:txBody>
      </p:sp>
      <p:sp>
        <p:nvSpPr>
          <p:cNvPr id="12" name="AutoShape 12"/>
          <p:cNvSpPr/>
          <p:nvPr/>
        </p:nvSpPr>
        <p:spPr>
          <a:xfrm rot="5400000">
            <a:off x="9139238" y="173356"/>
            <a:ext cx="9525" cy="17270948"/>
          </a:xfrm>
          <a:prstGeom prst="rect">
            <a:avLst/>
          </a:prstGeom>
          <a:solidFill>
            <a:srgbClr val="FB8709"/>
          </a:solidFill>
        </p:spPr>
        <p:txBody>
          <a:bodyPr/>
          <a:lstStyle/>
          <a:p>
            <a:endParaRPr lang="en-IE"/>
          </a:p>
        </p:txBody>
      </p:sp>
      <p:sp>
        <p:nvSpPr>
          <p:cNvPr id="13" name="TextBox 11">
            <a:extLst>
              <a:ext uri="{FF2B5EF4-FFF2-40B4-BE49-F238E27FC236}">
                <a16:creationId xmlns:a16="http://schemas.microsoft.com/office/drawing/2014/main" id="{6C9E1FB1-3D29-273E-1E87-72DB48A8156B}"/>
              </a:ext>
            </a:extLst>
          </p:cNvPr>
          <p:cNvSpPr txBox="1"/>
          <p:nvPr/>
        </p:nvSpPr>
        <p:spPr>
          <a:xfrm>
            <a:off x="381000" y="1989713"/>
            <a:ext cx="12836711" cy="430887"/>
          </a:xfrm>
          <a:prstGeom prst="rect">
            <a:avLst/>
          </a:prstGeom>
        </p:spPr>
        <p:txBody>
          <a:bodyPr wrap="square" lIns="0" tIns="0" rIns="0" bIns="0" rtlCol="0" anchor="t">
            <a:spAutoFit/>
          </a:bodyPr>
          <a:lstStyle/>
          <a:p>
            <a:pPr>
              <a:spcBef>
                <a:spcPct val="0"/>
              </a:spcBef>
            </a:pPr>
            <a:r>
              <a:rPr lang="en-GB" sz="2800" b="1" dirty="0">
                <a:solidFill>
                  <a:srgbClr val="121212"/>
                </a:solidFill>
                <a:latin typeface="HK Grotesk Light"/>
              </a:rPr>
              <a:t>Κοινόχρηστα έγγραφα και επεξεργασία σε πραγματικό χρόνο:</a:t>
            </a:r>
            <a:endParaRPr lang="en-US" sz="2800" b="1" dirty="0">
              <a:solidFill>
                <a:srgbClr val="121212"/>
              </a:solidFill>
              <a:latin typeface="HK Grotesk Light"/>
            </a:endParaRPr>
          </a:p>
        </p:txBody>
      </p:sp>
      <p:sp>
        <p:nvSpPr>
          <p:cNvPr id="14" name="TextBox 8">
            <a:extLst>
              <a:ext uri="{FF2B5EF4-FFF2-40B4-BE49-F238E27FC236}">
                <a16:creationId xmlns:a16="http://schemas.microsoft.com/office/drawing/2014/main" id="{35CEBFCF-EA2A-9C25-ED9D-F838041CF14C}"/>
              </a:ext>
            </a:extLst>
          </p:cNvPr>
          <p:cNvSpPr txBox="1"/>
          <p:nvPr/>
        </p:nvSpPr>
        <p:spPr>
          <a:xfrm>
            <a:off x="803434" y="5077680"/>
            <a:ext cx="14416085" cy="1261884"/>
          </a:xfrm>
          <a:prstGeom prst="rect">
            <a:avLst/>
          </a:prstGeom>
        </p:spPr>
        <p:txBody>
          <a:bodyPr wrap="square" lIns="0" tIns="0" rIns="0" bIns="0" rtlCol="0" anchor="t">
            <a:spAutoFit/>
          </a:bodyPr>
          <a:lstStyle>
            <a:defPPr>
              <a:defRPr lang="en-US"/>
            </a:defPPr>
            <a:lvl1pPr marL="342900" indent="-342900" algn="just">
              <a:spcBef>
                <a:spcPts val="600"/>
              </a:spcBef>
              <a:spcAft>
                <a:spcPts val="600"/>
              </a:spcAft>
              <a:buFont typeface="Arial" panose="020B0604020202020204" pitchFamily="34" charset="0"/>
              <a:buChar char="•"/>
              <a:defRPr sz="2000" b="1">
                <a:solidFill>
                  <a:srgbClr val="121212"/>
                </a:solidFill>
                <a:latin typeface="HK Grotesk Light"/>
              </a:defRPr>
            </a:lvl1pPr>
          </a:lstStyle>
          <a:p>
            <a:r>
              <a:rPr lang="en-GB" sz="1800" dirty="0"/>
              <a:t>Dropbox: </a:t>
            </a:r>
            <a:r>
              <a:rPr lang="en-GB" sz="1800" b="0" dirty="0"/>
              <a:t>διευκολύνοντας την πρόσβαση και τη συνεργασία των ομάδων σε περιεχόμενο από οπουδήποτε και ανά πάσα στιγμή.</a:t>
            </a:r>
          </a:p>
          <a:p>
            <a:r>
              <a:rPr lang="en-GB" sz="1800" dirty="0"/>
              <a:t>Google Drive: </a:t>
            </a:r>
            <a:r>
              <a:rPr lang="en-GB" sz="1800" b="0" dirty="0"/>
              <a:t>Παρέχει μια κεντρική πλατφόρμα για την αποθήκευση, την κοινή χρήση και τη συνεργασία σε αρχεία και φακέλους, ενσωματωμένη με τη σουίτα εργαλείων παραγωγικότητας της Google.</a:t>
            </a:r>
            <a:endParaRPr lang="en-US" sz="1800" b="0" dirty="0"/>
          </a:p>
        </p:txBody>
      </p:sp>
      <p:sp>
        <p:nvSpPr>
          <p:cNvPr id="15" name="TextBox 11">
            <a:extLst>
              <a:ext uri="{FF2B5EF4-FFF2-40B4-BE49-F238E27FC236}">
                <a16:creationId xmlns:a16="http://schemas.microsoft.com/office/drawing/2014/main" id="{226E213A-3406-6997-00F8-A113EA119269}"/>
              </a:ext>
            </a:extLst>
          </p:cNvPr>
          <p:cNvSpPr txBox="1"/>
          <p:nvPr/>
        </p:nvSpPr>
        <p:spPr>
          <a:xfrm>
            <a:off x="565932" y="4580380"/>
            <a:ext cx="9111467" cy="430887"/>
          </a:xfrm>
          <a:prstGeom prst="rect">
            <a:avLst/>
          </a:prstGeom>
        </p:spPr>
        <p:txBody>
          <a:bodyPr wrap="square" lIns="0" tIns="0" rIns="0" bIns="0" rtlCol="0" anchor="t">
            <a:spAutoFit/>
          </a:bodyPr>
          <a:lstStyle>
            <a:defPPr>
              <a:defRPr lang="en-US"/>
            </a:defPPr>
            <a:lvl1pPr>
              <a:spcBef>
                <a:spcPct val="0"/>
              </a:spcBef>
              <a:defRPr sz="2800" b="1">
                <a:solidFill>
                  <a:srgbClr val="121212"/>
                </a:solidFill>
                <a:latin typeface="HK Grotesk Light"/>
              </a:defRPr>
            </a:lvl1pPr>
          </a:lstStyle>
          <a:p>
            <a:r>
              <a:rPr lang="en-GB" dirty="0"/>
              <a:t>Αποθήκευση στο νέφος και κοινή χρήση αρχείων:</a:t>
            </a:r>
            <a:endParaRPr lang="en-US" dirty="0"/>
          </a:p>
        </p:txBody>
      </p:sp>
      <p:sp>
        <p:nvSpPr>
          <p:cNvPr id="20" name="TextBox 8">
            <a:extLst>
              <a:ext uri="{FF2B5EF4-FFF2-40B4-BE49-F238E27FC236}">
                <a16:creationId xmlns:a16="http://schemas.microsoft.com/office/drawing/2014/main" id="{C2A0D898-FDD1-40B8-426E-B705FCD6A05A}"/>
              </a:ext>
            </a:extLst>
          </p:cNvPr>
          <p:cNvSpPr txBox="1"/>
          <p:nvPr/>
        </p:nvSpPr>
        <p:spPr>
          <a:xfrm>
            <a:off x="936871" y="7217640"/>
            <a:ext cx="14480187" cy="1846659"/>
          </a:xfrm>
          <a:prstGeom prst="rect">
            <a:avLst/>
          </a:prstGeom>
        </p:spPr>
        <p:txBody>
          <a:bodyPr wrap="square" lIns="0" tIns="0" rIns="0" bIns="0" rtlCol="0" anchor="t">
            <a:spAutoFit/>
          </a:bodyPr>
          <a:lstStyle/>
          <a:p>
            <a:pPr marL="342900" indent="-342900" algn="just">
              <a:spcBef>
                <a:spcPts val="600"/>
              </a:spcBef>
              <a:spcAft>
                <a:spcPts val="600"/>
              </a:spcAft>
              <a:buFont typeface="Arial" panose="020B0604020202020204" pitchFamily="34" charset="0"/>
              <a:buChar char="•"/>
            </a:pPr>
            <a:r>
              <a:rPr lang="en-GB" b="1" dirty="0">
                <a:solidFill>
                  <a:srgbClr val="121212"/>
                </a:solidFill>
                <a:latin typeface="HK Grotesk Light"/>
              </a:rPr>
              <a:t>WordPress: </a:t>
            </a:r>
            <a:r>
              <a:rPr lang="en-GB" dirty="0">
                <a:solidFill>
                  <a:srgbClr val="121212"/>
                </a:solidFill>
                <a:latin typeface="HK Grotesk Light"/>
              </a:rPr>
              <a:t>Επιτρέπει σε πολλούς χρήστες να συνεισφέρουν, να επεξεργάζονται και να διαχειρίζονται περιεχόμενο για ιστότοπους ή ιστολόγια, καθιστώντας το ένα ευέλικτο εργαλείο για τη συνεργατική δημιουργία και δημοσίευση περιεχομένου.</a:t>
            </a:r>
          </a:p>
          <a:p>
            <a:pPr marL="342900" indent="-342900" algn="just">
              <a:spcBef>
                <a:spcPts val="600"/>
              </a:spcBef>
              <a:spcAft>
                <a:spcPts val="600"/>
              </a:spcAft>
              <a:buFont typeface="Arial" panose="020B0604020202020204" pitchFamily="34" charset="0"/>
              <a:buChar char="•"/>
            </a:pPr>
            <a:r>
              <a:rPr lang="en-GB" b="1" dirty="0">
                <a:solidFill>
                  <a:srgbClr val="121212"/>
                </a:solidFill>
                <a:latin typeface="HK Grotesk Light"/>
              </a:rPr>
              <a:t>Moodle: </a:t>
            </a:r>
            <a:r>
              <a:rPr lang="en-GB" dirty="0">
                <a:solidFill>
                  <a:srgbClr val="121212"/>
                </a:solidFill>
                <a:latin typeface="HK Grotesk Light"/>
              </a:rPr>
              <a:t>Μια πλατφόρμα μάθησης ανοικτού κώδικα που έχει σχεδιαστεί για να παρέχει σε εκπαιδευτικούς, διαχειριστές και μαθητές ένα ενιαίο ισχυρό, ασφαλές και ολοκληρωμένο σύστημα για τη δημιουργία εξατομικευμένων περιβαλλόντων μάθησης</a:t>
            </a:r>
            <a:r>
              <a:rPr lang="en-GB" sz="2000" dirty="0">
                <a:solidFill>
                  <a:srgbClr val="121212"/>
                </a:solidFill>
                <a:latin typeface="HK Grotesk Light"/>
              </a:rPr>
              <a:t>.</a:t>
            </a:r>
          </a:p>
        </p:txBody>
      </p:sp>
      <p:sp>
        <p:nvSpPr>
          <p:cNvPr id="21" name="TextBox 11">
            <a:extLst>
              <a:ext uri="{FF2B5EF4-FFF2-40B4-BE49-F238E27FC236}">
                <a16:creationId xmlns:a16="http://schemas.microsoft.com/office/drawing/2014/main" id="{96439092-E36D-6313-802E-46344781EFC9}"/>
              </a:ext>
            </a:extLst>
          </p:cNvPr>
          <p:cNvSpPr txBox="1"/>
          <p:nvPr/>
        </p:nvSpPr>
        <p:spPr>
          <a:xfrm>
            <a:off x="565932" y="6681754"/>
            <a:ext cx="9263867" cy="430887"/>
          </a:xfrm>
          <a:prstGeom prst="rect">
            <a:avLst/>
          </a:prstGeom>
        </p:spPr>
        <p:txBody>
          <a:bodyPr wrap="square" lIns="0" tIns="0" rIns="0" bIns="0" rtlCol="0" anchor="t">
            <a:spAutoFit/>
          </a:bodyPr>
          <a:lstStyle>
            <a:defPPr>
              <a:defRPr lang="en-US"/>
            </a:defPPr>
            <a:lvl1pPr>
              <a:spcBef>
                <a:spcPct val="0"/>
              </a:spcBef>
              <a:defRPr sz="2800" b="1">
                <a:solidFill>
                  <a:srgbClr val="121212"/>
                </a:solidFill>
                <a:latin typeface="HK Grotesk Light"/>
              </a:defRPr>
            </a:lvl1pPr>
          </a:lstStyle>
          <a:p>
            <a:r>
              <a:rPr lang="en-GB" dirty="0"/>
              <a:t>Συστήματα διαχείρισης περιεχομένου (CMS):</a:t>
            </a:r>
            <a:endParaRPr lang="en-US" dirty="0"/>
          </a:p>
        </p:txBody>
      </p:sp>
      <p:sp>
        <p:nvSpPr>
          <p:cNvPr id="22" name="Google Shape;117;p3">
            <a:extLst>
              <a:ext uri="{FF2B5EF4-FFF2-40B4-BE49-F238E27FC236}">
                <a16:creationId xmlns:a16="http://schemas.microsoft.com/office/drawing/2014/main" id="{35AC4C3C-EF23-EF15-379F-7526B450A570}"/>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 name="Google Shape;118;p3">
            <a:extLst>
              <a:ext uri="{FF2B5EF4-FFF2-40B4-BE49-F238E27FC236}">
                <a16:creationId xmlns:a16="http://schemas.microsoft.com/office/drawing/2014/main" id="{5B7EEFD5-C4F3-919A-41EF-416A8FD47118}"/>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6" name="Picture 25">
            <a:extLst>
              <a:ext uri="{FF2B5EF4-FFF2-40B4-BE49-F238E27FC236}">
                <a16:creationId xmlns:a16="http://schemas.microsoft.com/office/drawing/2014/main" id="{FA99D999-656A-3819-5E22-83DCB7EA96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28" name="Picture 27">
            <a:extLst>
              <a:ext uri="{FF2B5EF4-FFF2-40B4-BE49-F238E27FC236}">
                <a16:creationId xmlns:a16="http://schemas.microsoft.com/office/drawing/2014/main" id="{F874EE57-BC83-069A-A2A1-7B935E998066}"/>
              </a:ext>
            </a:extLst>
          </p:cNvPr>
          <p:cNvPicPr>
            <a:picLocks noChangeAspect="1"/>
          </p:cNvPicPr>
          <p:nvPr/>
        </p:nvPicPr>
        <p:blipFill>
          <a:blip r:embed="rId7"/>
          <a:stretch>
            <a:fillRect/>
          </a:stretch>
        </p:blipFill>
        <p:spPr>
          <a:xfrm>
            <a:off x="381000" y="2559993"/>
            <a:ext cx="695427" cy="693394"/>
          </a:xfrm>
          <a:prstGeom prst="rect">
            <a:avLst/>
          </a:prstGeom>
        </p:spPr>
      </p:pic>
      <p:pic>
        <p:nvPicPr>
          <p:cNvPr id="30" name="Picture 29">
            <a:extLst>
              <a:ext uri="{FF2B5EF4-FFF2-40B4-BE49-F238E27FC236}">
                <a16:creationId xmlns:a16="http://schemas.microsoft.com/office/drawing/2014/main" id="{5FDFAC74-F903-0D31-BBCF-36CD70997C01}"/>
              </a:ext>
            </a:extLst>
          </p:cNvPr>
          <p:cNvPicPr>
            <a:picLocks noChangeAspect="1"/>
          </p:cNvPicPr>
          <p:nvPr/>
        </p:nvPicPr>
        <p:blipFill>
          <a:blip r:embed="rId8"/>
          <a:stretch>
            <a:fillRect/>
          </a:stretch>
        </p:blipFill>
        <p:spPr>
          <a:xfrm>
            <a:off x="320924" y="3519443"/>
            <a:ext cx="815578" cy="719313"/>
          </a:xfrm>
          <a:prstGeom prst="rect">
            <a:avLst/>
          </a:prstGeom>
        </p:spPr>
      </p:pic>
      <p:pic>
        <p:nvPicPr>
          <p:cNvPr id="34" name="Picture 33">
            <a:extLst>
              <a:ext uri="{FF2B5EF4-FFF2-40B4-BE49-F238E27FC236}">
                <a16:creationId xmlns:a16="http://schemas.microsoft.com/office/drawing/2014/main" id="{03631F93-3E80-0C7D-0D04-90D375A07304}"/>
              </a:ext>
            </a:extLst>
          </p:cNvPr>
          <p:cNvPicPr>
            <a:picLocks noChangeAspect="1"/>
          </p:cNvPicPr>
          <p:nvPr/>
        </p:nvPicPr>
        <p:blipFill>
          <a:blip r:embed="rId9"/>
          <a:stretch>
            <a:fillRect/>
          </a:stretch>
        </p:blipFill>
        <p:spPr>
          <a:xfrm>
            <a:off x="458482" y="5016557"/>
            <a:ext cx="656411" cy="676454"/>
          </a:xfrm>
          <a:prstGeom prst="rect">
            <a:avLst/>
          </a:prstGeom>
        </p:spPr>
      </p:pic>
      <p:pic>
        <p:nvPicPr>
          <p:cNvPr id="36" name="Picture 35">
            <a:extLst>
              <a:ext uri="{FF2B5EF4-FFF2-40B4-BE49-F238E27FC236}">
                <a16:creationId xmlns:a16="http://schemas.microsoft.com/office/drawing/2014/main" id="{8921C01E-0305-DAD7-762B-11F5C8F95755}"/>
              </a:ext>
            </a:extLst>
          </p:cNvPr>
          <p:cNvPicPr>
            <a:picLocks noChangeAspect="1"/>
          </p:cNvPicPr>
          <p:nvPr/>
        </p:nvPicPr>
        <p:blipFill>
          <a:blip r:embed="rId10"/>
          <a:stretch>
            <a:fillRect/>
          </a:stretch>
        </p:blipFill>
        <p:spPr>
          <a:xfrm>
            <a:off x="498289" y="5865683"/>
            <a:ext cx="578138" cy="530579"/>
          </a:xfrm>
          <a:prstGeom prst="rect">
            <a:avLst/>
          </a:prstGeom>
        </p:spPr>
      </p:pic>
      <p:pic>
        <p:nvPicPr>
          <p:cNvPr id="38" name="Picture 37">
            <a:extLst>
              <a:ext uri="{FF2B5EF4-FFF2-40B4-BE49-F238E27FC236}">
                <a16:creationId xmlns:a16="http://schemas.microsoft.com/office/drawing/2014/main" id="{DE728474-2030-2DE8-B9F4-CE6AF0B5EBFF}"/>
              </a:ext>
            </a:extLst>
          </p:cNvPr>
          <p:cNvPicPr>
            <a:picLocks noChangeAspect="1"/>
          </p:cNvPicPr>
          <p:nvPr/>
        </p:nvPicPr>
        <p:blipFill>
          <a:blip r:embed="rId11"/>
          <a:stretch>
            <a:fillRect/>
          </a:stretch>
        </p:blipFill>
        <p:spPr>
          <a:xfrm>
            <a:off x="174963" y="7145419"/>
            <a:ext cx="961539" cy="641026"/>
          </a:xfrm>
          <a:prstGeom prst="rect">
            <a:avLst/>
          </a:prstGeom>
        </p:spPr>
      </p:pic>
      <p:pic>
        <p:nvPicPr>
          <p:cNvPr id="40" name="Picture 39">
            <a:extLst>
              <a:ext uri="{FF2B5EF4-FFF2-40B4-BE49-F238E27FC236}">
                <a16:creationId xmlns:a16="http://schemas.microsoft.com/office/drawing/2014/main" id="{1DCEED9E-0327-1068-5613-EEF0017D29FD}"/>
              </a:ext>
            </a:extLst>
          </p:cNvPr>
          <p:cNvPicPr>
            <a:picLocks noChangeAspect="1"/>
          </p:cNvPicPr>
          <p:nvPr/>
        </p:nvPicPr>
        <p:blipFill>
          <a:blip r:embed="rId12"/>
          <a:stretch>
            <a:fillRect/>
          </a:stretch>
        </p:blipFill>
        <p:spPr>
          <a:xfrm>
            <a:off x="309194" y="8015261"/>
            <a:ext cx="783419" cy="583397"/>
          </a:xfrm>
          <a:prstGeom prst="rect">
            <a:avLst/>
          </a:prstGeom>
        </p:spPr>
      </p:pic>
      <p:sp>
        <p:nvSpPr>
          <p:cNvPr id="9" name="Google Shape;119;p3">
            <a:extLst>
              <a:ext uri="{FF2B5EF4-FFF2-40B4-BE49-F238E27FC236}">
                <a16:creationId xmlns:a16="http://schemas.microsoft.com/office/drawing/2014/main" id="{5F473FDC-18B8-A0BB-6234-9466A8E1DF69}"/>
              </a:ext>
            </a:extLst>
          </p:cNvPr>
          <p:cNvSpPr txBox="1"/>
          <p:nvPr/>
        </p:nvSpPr>
        <p:spPr>
          <a:xfrm>
            <a:off x="5171974" y="8948864"/>
            <a:ext cx="10800874"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7120</Words>
  <Application>Microsoft Office PowerPoint</Application>
  <PresentationFormat>Custom</PresentationFormat>
  <Paragraphs>237</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Arial</vt:lpstr>
      <vt:lpstr>HK Grotesk Light</vt:lpstr>
      <vt:lpstr>HK Grotesk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CollaboratiVET-Modules_Content Development Template</dc:title>
  <dc:creator>Anthony Carty</dc:creator>
  <cp:keywords>, docId:D2ABD1E7747AFC0B71908A2106D939F1</cp:keywords>
  <cp:lastModifiedBy>Sotiria Tsalamani</cp:lastModifiedBy>
  <cp:revision>9</cp:revision>
  <dcterms:created xsi:type="dcterms:W3CDTF">2006-08-16T00:00:00Z</dcterms:created>
  <dcterms:modified xsi:type="dcterms:W3CDTF">2024-11-09T10:16:07Z</dcterms:modified>
  <dc:identifier>DAF3h6kuNAo</dc:identifier>
</cp:coreProperties>
</file>