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bnX/9giKgd25yrvfnvdH6Gh9B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1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c195b35e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2c195b35e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0dc6ac86cb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g30dc6ac86c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c195b35e42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g2c195b35e42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0d87ff6cf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g30d87ff6c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c19b74c6c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2c19b74c6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0dc6ac86c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30dc6ac86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0dc6ac86cb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g30dc6ac86c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0dc6ac86cb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30dc6ac86c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0dc6ac86cb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30dc6ac86c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0dc6ac86cb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g30dc6ac86c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www.maastrichtuniversity.nl/" TargetMode="External"/><Relationship Id="rId4" Type="http://schemas.openxmlformats.org/officeDocument/2006/relationships/image" Target="../media/image16.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etwinning.es/en/" TargetMode="External"/><Relationship Id="rId4" Type="http://schemas.openxmlformats.org/officeDocument/2006/relationships/hyperlink" Target="https://etwinning.es/es/" TargetMode="Externa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9.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hyperlink" Target="https://epale.ec.europa.eu/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c195b35e42_0_0"/>
          <p:cNvSpPr txBox="1"/>
          <p:nvPr/>
        </p:nvSpPr>
        <p:spPr>
          <a:xfrm>
            <a:off x="1028700" y="2535064"/>
            <a:ext cx="9259200" cy="36317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4800" b="1" i="0" u="none" strike="noStrike" cap="none" dirty="0">
                <a:solidFill>
                  <a:srgbClr val="FB8709"/>
                </a:solidFill>
                <a:latin typeface="Arial"/>
                <a:ea typeface="Arial"/>
                <a:cs typeface="Arial"/>
                <a:sym typeface="Arial"/>
              </a:rPr>
              <a:t>MODULE 1 - Introduction to Blended Learning and Collaborative Teaching Methods</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0"/>
              <a:buFont typeface="Arial"/>
              <a:buNone/>
            </a:pPr>
            <a:r>
              <a:rPr lang="en-US" sz="4400" b="1" i="0" u="none" strike="noStrike" cap="none" dirty="0">
                <a:solidFill>
                  <a:srgbClr val="053249"/>
                </a:solidFill>
                <a:latin typeface="Arial"/>
                <a:ea typeface="Arial"/>
                <a:cs typeface="Arial"/>
                <a:sym typeface="Arial"/>
              </a:rPr>
              <a:t>Unit 4 - Good Practices</a:t>
            </a:r>
            <a:endParaRPr sz="4400" b="1" i="0" u="none" strike="noStrike" cap="none" dirty="0">
              <a:solidFill>
                <a:srgbClr val="000000"/>
              </a:solidFill>
              <a:latin typeface="Arial"/>
              <a:ea typeface="Arial"/>
              <a:cs typeface="Arial"/>
              <a:sym typeface="Arial"/>
            </a:endParaRPr>
          </a:p>
        </p:txBody>
      </p:sp>
      <p:sp>
        <p:nvSpPr>
          <p:cNvPr id="85" name="Google Shape;85;g2c195b35e42_0_0"/>
          <p:cNvSpPr/>
          <p:nvPr/>
        </p:nvSpPr>
        <p:spPr>
          <a:xfrm rot="10800000">
            <a:off x="9676347" y="-1917767"/>
            <a:ext cx="10302875" cy="10259608"/>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g2c195b35e42_0_0"/>
          <p:cNvSpPr/>
          <p:nvPr/>
        </p:nvSpPr>
        <p:spPr>
          <a:xfrm rot="-5400000">
            <a:off x="13579267" y="5176268"/>
            <a:ext cx="5048250" cy="5173214"/>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g2c195b35e42_0_0"/>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g2c195b35e42_0_0"/>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g2c195b35e42_0_0"/>
          <p:cNvSpPr txBox="1"/>
          <p:nvPr/>
        </p:nvSpPr>
        <p:spPr>
          <a:xfrm>
            <a:off x="1028700" y="963481"/>
            <a:ext cx="11295300" cy="119040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Curriculum for VET teachers/trainers/educators </a:t>
            </a:r>
            <a:endParaRPr sz="1400" b="0" i="0" u="none" strike="noStrike" cap="none">
              <a:solidFill>
                <a:srgbClr val="000000"/>
              </a:solidFill>
              <a:latin typeface="Arial"/>
              <a:ea typeface="Arial"/>
              <a:cs typeface="Arial"/>
              <a:sym typeface="Arial"/>
            </a:endParaRPr>
          </a:p>
        </p:txBody>
      </p:sp>
      <p:sp>
        <p:nvSpPr>
          <p:cNvPr id="91" name="Google Shape;91;g2c195b35e42_0_0"/>
          <p:cNvSpPr txBox="1"/>
          <p:nvPr/>
        </p:nvSpPr>
        <p:spPr>
          <a:xfrm>
            <a:off x="4325513" y="9144970"/>
            <a:ext cx="6720600" cy="12192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2" name="Picture 1" descr="A group of people sitting at a table&#10;&#10;Description automatically generated">
            <a:extLst>
              <a:ext uri="{FF2B5EF4-FFF2-40B4-BE49-F238E27FC236}">
                <a16:creationId xmlns:a16="http://schemas.microsoft.com/office/drawing/2014/main" id="{83C37CFD-233C-9277-27DA-B5904FF5D843}"/>
              </a:ext>
            </a:extLst>
          </p:cNvPr>
          <p:cNvPicPr>
            <a:picLocks noChangeAspect="1"/>
          </p:cNvPicPr>
          <p:nvPr/>
        </p:nvPicPr>
        <p:blipFill>
          <a:blip r:embed="rId5"/>
          <a:srcRect r="59736" b="14882"/>
          <a:stretch/>
        </p:blipFill>
        <p:spPr>
          <a:xfrm>
            <a:off x="10240103" y="390031"/>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Google Shape;96;p1">
            <a:extLst>
              <a:ext uri="{FF2B5EF4-FFF2-40B4-BE49-F238E27FC236}">
                <a16:creationId xmlns:a16="http://schemas.microsoft.com/office/drawing/2014/main" id="{349FFC26-3AF4-02B1-123B-67892951EECD}"/>
              </a:ext>
            </a:extLst>
          </p:cNvPr>
          <p:cNvPicPr preferRelativeResize="0"/>
          <p:nvPr/>
        </p:nvPicPr>
        <p:blipFill rotWithShape="1">
          <a:blip r:embed="rId6">
            <a:alphaModFix/>
          </a:blip>
          <a:srcRect/>
          <a:stretch/>
        </p:blipFill>
        <p:spPr>
          <a:xfrm>
            <a:off x="16876067" y="9514417"/>
            <a:ext cx="959634" cy="3702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4"/>
        <p:cNvGrpSpPr/>
        <p:nvPr/>
      </p:nvGrpSpPr>
      <p:grpSpPr>
        <a:xfrm>
          <a:off x="0" y="0"/>
          <a:ext cx="0" cy="0"/>
          <a:chOff x="0" y="0"/>
          <a:chExt cx="0" cy="0"/>
        </a:xfrm>
      </p:grpSpPr>
      <p:sp>
        <p:nvSpPr>
          <p:cNvPr id="225" name="Google Shape;225;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27" name="Google Shape;227;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28" name="Google Shape;228;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29" name="Google Shape;229;p5"/>
          <p:cNvSpPr txBox="1"/>
          <p:nvPr/>
        </p:nvSpPr>
        <p:spPr>
          <a:xfrm>
            <a:off x="9613825" y="685850"/>
            <a:ext cx="8054400" cy="2262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Maastricht University</a:t>
            </a:r>
            <a:endParaRPr sz="1400" b="0" i="0" u="none" strike="noStrike" cap="none">
              <a:solidFill>
                <a:srgbClr val="000000"/>
              </a:solidFill>
              <a:latin typeface="Arial"/>
              <a:ea typeface="Arial"/>
              <a:cs typeface="Arial"/>
              <a:sym typeface="Arial"/>
            </a:endParaRPr>
          </a:p>
        </p:txBody>
      </p:sp>
      <p:sp>
        <p:nvSpPr>
          <p:cNvPr id="230" name="Google Shape;230;p5"/>
          <p:cNvSpPr txBox="1"/>
          <p:nvPr/>
        </p:nvSpPr>
        <p:spPr>
          <a:xfrm>
            <a:off x="9613827" y="5273588"/>
            <a:ext cx="7737300" cy="16446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1200"/>
              </a:spcBef>
              <a:spcAft>
                <a:spcPts val="0"/>
              </a:spcAft>
              <a:buClr>
                <a:srgbClr val="000000"/>
              </a:buClr>
              <a:buSzPts val="1100"/>
              <a:buFont typeface="Arial"/>
              <a:buNone/>
            </a:pPr>
            <a:endParaRPr sz="2750" b="0" i="0" u="none" strike="noStrike" cap="none">
              <a:solidFill>
                <a:srgbClr val="1F1F1F"/>
              </a:solidFill>
              <a:latin typeface="Arial"/>
              <a:ea typeface="Arial"/>
              <a:cs typeface="Arial"/>
              <a:sym typeface="Arial"/>
            </a:endParaRPr>
          </a:p>
          <a:p>
            <a:pPr marL="0" marR="0" lvl="0" indent="0" algn="just" rtl="0">
              <a:lnSpc>
                <a:spcPct val="107916"/>
              </a:lnSpc>
              <a:spcBef>
                <a:spcPts val="1200"/>
              </a:spcBef>
              <a:spcAft>
                <a:spcPts val="0"/>
              </a:spcAft>
              <a:buClr>
                <a:srgbClr val="000000"/>
              </a:buClr>
              <a:buSzPts val="1100"/>
              <a:buFont typeface="Arial"/>
              <a:buNone/>
            </a:pPr>
            <a:endParaRPr sz="2750" b="0" i="0" u="none" strike="noStrike" cap="none">
              <a:solidFill>
                <a:srgbClr val="1F1F1F"/>
              </a:solidFill>
              <a:latin typeface="Arial"/>
              <a:ea typeface="Arial"/>
              <a:cs typeface="Arial"/>
              <a:sym typeface="Arial"/>
            </a:endParaRPr>
          </a:p>
          <a:p>
            <a:pPr marL="0" marR="0" lvl="0" indent="0" algn="just" rtl="0">
              <a:lnSpc>
                <a:spcPct val="107916"/>
              </a:lnSpc>
              <a:spcBef>
                <a:spcPts val="1200"/>
              </a:spcBef>
              <a:spcAft>
                <a:spcPts val="300"/>
              </a:spcAft>
              <a:buClr>
                <a:schemeClr val="dk1"/>
              </a:buClr>
              <a:buSzPts val="1100"/>
              <a:buFont typeface="Arial"/>
              <a:buNone/>
            </a:pPr>
            <a:r>
              <a:rPr lang="en-US" sz="2750" b="1" i="0" u="none" strike="noStrike" cap="none">
                <a:solidFill>
                  <a:srgbClr val="1F1F1F"/>
                </a:solidFill>
                <a:latin typeface="Arial"/>
                <a:ea typeface="Arial"/>
                <a:cs typeface="Arial"/>
                <a:sym typeface="Arial"/>
              </a:rPr>
              <a:t>Website: </a:t>
            </a:r>
            <a:r>
              <a:rPr lang="en-US" sz="2750" b="0" i="0" u="sng" strike="noStrike" cap="non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https://www.maastrichtuniversity.nl/</a:t>
            </a:r>
            <a:endParaRPr sz="2750" b="0" i="0" u="none" strike="noStrike" cap="none">
              <a:solidFill>
                <a:srgbClr val="1F1F1F"/>
              </a:solidFill>
              <a:latin typeface="Arial"/>
              <a:ea typeface="Arial"/>
              <a:cs typeface="Arial"/>
              <a:sym typeface="Arial"/>
            </a:endParaRPr>
          </a:p>
        </p:txBody>
      </p:sp>
      <p:sp>
        <p:nvSpPr>
          <p:cNvPr id="234" name="Google Shape;234;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5" name="Google Shape;235;p5"/>
          <p:cNvPicPr preferRelativeResize="0"/>
          <p:nvPr/>
        </p:nvPicPr>
        <p:blipFill rotWithShape="1">
          <a:blip r:embed="rId6">
            <a:alphaModFix/>
          </a:blip>
          <a:srcRect/>
          <a:stretch/>
        </p:blipFill>
        <p:spPr>
          <a:xfrm>
            <a:off x="9613825" y="3621778"/>
            <a:ext cx="6773800" cy="2149275"/>
          </a:xfrm>
          <a:prstGeom prst="rect">
            <a:avLst/>
          </a:prstGeom>
          <a:noFill/>
          <a:ln>
            <a:noFill/>
          </a:ln>
        </p:spPr>
      </p:pic>
      <p:sp>
        <p:nvSpPr>
          <p:cNvPr id="2" name="Google Shape;122;p3">
            <a:extLst>
              <a:ext uri="{FF2B5EF4-FFF2-40B4-BE49-F238E27FC236}">
                <a16:creationId xmlns:a16="http://schemas.microsoft.com/office/drawing/2014/main" id="{0E30811E-8629-DAD4-FBB5-3C70E3F6B811}"/>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E67A617B-4651-0D6D-AF6E-E2B26024BDA0}"/>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D9313887-CAFF-AF57-61AB-19DAAF6E9B24}"/>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4E39D389-9D57-FEC7-6157-2EED7B6867C4}"/>
              </a:ext>
            </a:extLst>
          </p:cNvPr>
          <p:cNvPicPr preferRelativeResize="0"/>
          <p:nvPr/>
        </p:nvPicPr>
        <p:blipFill rotWithShape="1">
          <a:blip r:embed="rId9">
            <a:alphaModFix/>
          </a:blip>
          <a:srcRect/>
          <a:stretch/>
        </p:blipFill>
        <p:spPr>
          <a:xfrm>
            <a:off x="15820466" y="9178133"/>
            <a:ext cx="1727565" cy="6282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9"/>
        <p:cNvGrpSpPr/>
        <p:nvPr/>
      </p:nvGrpSpPr>
      <p:grpSpPr>
        <a:xfrm>
          <a:off x="0" y="0"/>
          <a:ext cx="0" cy="0"/>
          <a:chOff x="0" y="0"/>
          <a:chExt cx="0" cy="0"/>
        </a:xfrm>
      </p:grpSpPr>
      <p:sp>
        <p:nvSpPr>
          <p:cNvPr id="240" name="Google Shape;240;p6"/>
          <p:cNvSpPr txBox="1"/>
          <p:nvPr/>
        </p:nvSpPr>
        <p:spPr>
          <a:xfrm>
            <a:off x="734019" y="1789147"/>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eTwinning Schools</a:t>
            </a: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44" name="Google Shape;244;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45" name="Google Shape;245;p6"/>
          <p:cNvSpPr txBox="1"/>
          <p:nvPr/>
        </p:nvSpPr>
        <p:spPr>
          <a:xfrm>
            <a:off x="734025" y="7695675"/>
            <a:ext cx="15255300" cy="9186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300"/>
              </a:spcBef>
              <a:spcAft>
                <a:spcPts val="0"/>
              </a:spcAft>
              <a:buClr>
                <a:srgbClr val="000000"/>
              </a:buClr>
              <a:buSzPts val="2750"/>
              <a:buFont typeface="Arial"/>
              <a:buNone/>
            </a:pPr>
            <a:endParaRPr sz="2750" b="0" i="0" u="none" strike="noStrike" cap="none">
              <a:solidFill>
                <a:srgbClr val="1F1F1F"/>
              </a:solidFill>
              <a:latin typeface="Arial"/>
              <a:ea typeface="Arial"/>
              <a:cs typeface="Arial"/>
              <a:sym typeface="Arial"/>
            </a:endParaRPr>
          </a:p>
          <a:p>
            <a:pPr marL="0" marR="0" lvl="0" indent="0" algn="just" rtl="0">
              <a:lnSpc>
                <a:spcPct val="107916"/>
              </a:lnSpc>
              <a:spcBef>
                <a:spcPts val="300"/>
              </a:spcBef>
              <a:spcAft>
                <a:spcPts val="300"/>
              </a:spcAft>
              <a:buClr>
                <a:schemeClr val="dk1"/>
              </a:buClr>
              <a:buSzPts val="1100"/>
              <a:buFont typeface="Arial"/>
              <a:buNone/>
            </a:pPr>
            <a:r>
              <a:rPr lang="en-US" sz="2750" b="0" i="0" u="none" strike="noStrike" cap="none">
                <a:solidFill>
                  <a:srgbClr val="1F1F1F"/>
                </a:solidFill>
                <a:highlight>
                  <a:srgbClr val="FFFFFF"/>
                </a:highlight>
                <a:latin typeface="Arial"/>
                <a:ea typeface="Arial"/>
                <a:cs typeface="Arial"/>
                <a:sym typeface="Arial"/>
              </a:rPr>
              <a:t>Website:</a:t>
            </a:r>
            <a:r>
              <a:rPr lang="en-US" sz="2750" b="0" i="0" u="none" strike="noStrike" cap="none">
                <a:solidFill>
                  <a:srgbClr val="1F1F1F"/>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US" sz="2750" b="0" i="0" u="sng" strike="noStrike" cap="non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https://etwinning.es/en/</a:t>
            </a:r>
            <a:r>
              <a:rPr lang="en-US" sz="2750" b="0" i="0" u="none" strike="noStrike" cap="none">
                <a:solidFill>
                  <a:srgbClr val="1F1F1F"/>
                </a:solidFill>
                <a:latin typeface="Arial"/>
                <a:ea typeface="Arial"/>
                <a:cs typeface="Arial"/>
                <a:sym typeface="Arial"/>
              </a:rPr>
              <a:t> </a:t>
            </a:r>
            <a:endParaRPr sz="2750" b="0" i="0" u="none" strike="noStrike" cap="none">
              <a:solidFill>
                <a:srgbClr val="1F1F1F"/>
              </a:solidFill>
              <a:latin typeface="Arial"/>
              <a:ea typeface="Arial"/>
              <a:cs typeface="Arial"/>
              <a:sym typeface="Arial"/>
            </a:endParaRPr>
          </a:p>
        </p:txBody>
      </p:sp>
      <p:sp>
        <p:nvSpPr>
          <p:cNvPr id="249" name="Google Shape;249;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0" name="Google Shape;250;p6"/>
          <p:cNvPicPr preferRelativeResize="0"/>
          <p:nvPr/>
        </p:nvPicPr>
        <p:blipFill rotWithShape="1">
          <a:blip r:embed="rId6">
            <a:alphaModFix/>
          </a:blip>
          <a:srcRect/>
          <a:stretch/>
        </p:blipFill>
        <p:spPr>
          <a:xfrm>
            <a:off x="895597" y="3597550"/>
            <a:ext cx="10543468" cy="4322801"/>
          </a:xfrm>
          <a:prstGeom prst="rect">
            <a:avLst/>
          </a:prstGeom>
          <a:noFill/>
          <a:ln>
            <a:noFill/>
          </a:ln>
        </p:spPr>
      </p:pic>
      <p:sp>
        <p:nvSpPr>
          <p:cNvPr id="2" name="Google Shape;122;p3">
            <a:extLst>
              <a:ext uri="{FF2B5EF4-FFF2-40B4-BE49-F238E27FC236}">
                <a16:creationId xmlns:a16="http://schemas.microsoft.com/office/drawing/2014/main" id="{B3EC72C0-0358-38B4-B3C3-2ACC302E105C}"/>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D23FCCC6-6B86-E656-1D44-C0797E22ED05}"/>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563525A4-D763-3D6A-F664-782FD8B72E59}"/>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9272B35D-51EB-9598-C63E-DC11091F1F62}"/>
              </a:ext>
            </a:extLst>
          </p:cNvPr>
          <p:cNvPicPr preferRelativeResize="0"/>
          <p:nvPr/>
        </p:nvPicPr>
        <p:blipFill rotWithShape="1">
          <a:blip r:embed="rId9">
            <a:alphaModFix/>
          </a:blip>
          <a:srcRect/>
          <a:stretch/>
        </p:blipFill>
        <p:spPr>
          <a:xfrm>
            <a:off x="15820466" y="9178133"/>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4"/>
        <p:cNvGrpSpPr/>
        <p:nvPr/>
      </p:nvGrpSpPr>
      <p:grpSpPr>
        <a:xfrm>
          <a:off x="0" y="0"/>
          <a:ext cx="0" cy="0"/>
          <a:chOff x="0" y="0"/>
          <a:chExt cx="0" cy="0"/>
        </a:xfrm>
      </p:grpSpPr>
      <p:sp>
        <p:nvSpPr>
          <p:cNvPr id="255" name="Google Shape;255;p7"/>
          <p:cNvSpPr txBox="1"/>
          <p:nvPr/>
        </p:nvSpPr>
        <p:spPr>
          <a:xfrm>
            <a:off x="3058700" y="773900"/>
            <a:ext cx="142923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Useful Tools and Technologies for Collaborative Teaching </a:t>
            </a:r>
            <a:endParaRPr sz="1400" b="0" i="0" u="none" strike="noStrike" cap="none">
              <a:solidFill>
                <a:srgbClr val="000000"/>
              </a:solidFill>
              <a:latin typeface="Arial"/>
              <a:ea typeface="Arial"/>
              <a:cs typeface="Arial"/>
              <a:sym typeface="Arial"/>
            </a:endParaRPr>
          </a:p>
        </p:txBody>
      </p:sp>
      <p:sp>
        <p:nvSpPr>
          <p:cNvPr id="256" name="Google Shape;256;p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58" name="Google Shape;258;p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60" name="Google Shape;260;p7"/>
          <p:cNvSpPr txBox="1"/>
          <p:nvPr/>
        </p:nvSpPr>
        <p:spPr>
          <a:xfrm>
            <a:off x="3058700" y="3630250"/>
            <a:ext cx="8968500" cy="4636500"/>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750"/>
              <a:buFont typeface="Arial"/>
              <a:buNone/>
            </a:pPr>
            <a:r>
              <a:rPr lang="en-US" sz="3050" b="1" i="0" u="none" strike="noStrike" cap="none">
                <a:solidFill>
                  <a:srgbClr val="121212"/>
                </a:solidFill>
              </a:rPr>
              <a:t>Communication and Collaboration:</a:t>
            </a:r>
            <a:endParaRPr sz="3050" b="1" i="0" u="none" strike="noStrike" cap="none">
              <a:solidFill>
                <a:srgbClr val="121212"/>
              </a:solidFill>
            </a:endParaRPr>
          </a:p>
          <a:p>
            <a:pPr marL="457200" marR="0" lvl="0" indent="-403225" algn="l" rtl="0">
              <a:lnSpc>
                <a:spcPct val="140015"/>
              </a:lnSpc>
              <a:spcBef>
                <a:spcPts val="0"/>
              </a:spcBef>
              <a:spcAft>
                <a:spcPts val="0"/>
              </a:spcAft>
              <a:buClr>
                <a:srgbClr val="121212"/>
              </a:buClr>
              <a:buSzPts val="2750"/>
              <a:buFont typeface="Arial"/>
              <a:buChar char="-"/>
            </a:pPr>
            <a:r>
              <a:rPr lang="en-US" sz="2750" i="0" u="none" strike="noStrike" cap="none">
                <a:solidFill>
                  <a:srgbClr val="121212"/>
                </a:solidFill>
              </a:rPr>
              <a:t>Virtual Learning Platforms (LMS)</a:t>
            </a:r>
            <a:r>
              <a:rPr lang="en-US" sz="2750">
                <a:solidFill>
                  <a:srgbClr val="121212"/>
                </a:solidFill>
              </a:rPr>
              <a:t>: </a:t>
            </a:r>
            <a:r>
              <a:rPr lang="en-US" sz="2750">
                <a:solidFill>
                  <a:srgbClr val="1F1F1F"/>
                </a:solidFill>
              </a:rPr>
              <a:t>Moodle, Google Classroom, Edmodo</a:t>
            </a:r>
            <a:endParaRPr sz="2750" i="0" u="none" strike="noStrike" cap="none">
              <a:solidFill>
                <a:srgbClr val="121212"/>
              </a:solidFill>
            </a:endParaRPr>
          </a:p>
          <a:p>
            <a:pPr marL="457200" marR="0" lvl="0" indent="-403225" algn="l" rtl="0">
              <a:lnSpc>
                <a:spcPct val="140015"/>
              </a:lnSpc>
              <a:spcBef>
                <a:spcPts val="0"/>
              </a:spcBef>
              <a:spcAft>
                <a:spcPts val="0"/>
              </a:spcAft>
              <a:buClr>
                <a:srgbClr val="121212"/>
              </a:buClr>
              <a:buSzPts val="2750"/>
              <a:buFont typeface="Arial"/>
              <a:buChar char="-"/>
            </a:pPr>
            <a:r>
              <a:rPr lang="en-US" sz="2750" i="0" u="none" strike="noStrike" cap="none">
                <a:solidFill>
                  <a:srgbClr val="121212"/>
                </a:solidFill>
              </a:rPr>
              <a:t>Video Conferencing Tools: </a:t>
            </a:r>
            <a:r>
              <a:rPr lang="en-US" sz="2750">
                <a:solidFill>
                  <a:srgbClr val="1F1F1F"/>
                </a:solidFill>
              </a:rPr>
              <a:t>Zoom, Google Meet, Microsoft Teams</a:t>
            </a:r>
            <a:endParaRPr sz="2750"/>
          </a:p>
          <a:p>
            <a:pPr marL="457200" marR="0" lvl="0" indent="-403225" algn="l" rtl="0">
              <a:lnSpc>
                <a:spcPct val="140015"/>
              </a:lnSpc>
              <a:spcBef>
                <a:spcPts val="0"/>
              </a:spcBef>
              <a:spcAft>
                <a:spcPts val="0"/>
              </a:spcAft>
              <a:buClr>
                <a:srgbClr val="121212"/>
              </a:buClr>
              <a:buSzPts val="2750"/>
              <a:buFont typeface="Arial"/>
              <a:buChar char="-"/>
            </a:pPr>
            <a:r>
              <a:rPr lang="en-US" sz="2750" i="0" u="none" strike="noStrike" cap="none">
                <a:solidFill>
                  <a:srgbClr val="121212"/>
                </a:solidFill>
              </a:rPr>
              <a:t>Instant messaging tools: </a:t>
            </a:r>
            <a:r>
              <a:rPr lang="en-US" sz="2750">
                <a:solidFill>
                  <a:srgbClr val="1F1F1F"/>
                </a:solidFill>
              </a:rPr>
              <a:t>WhatsApp, Telegram, Slack.</a:t>
            </a:r>
            <a:endParaRPr sz="2750" i="0" u="none" strike="noStrike" cap="none">
              <a:solidFill>
                <a:srgbClr val="121212"/>
              </a:solidFill>
            </a:endParaRPr>
          </a:p>
          <a:p>
            <a:pPr marL="457200" marR="0" lvl="0" indent="-403225" algn="l" rtl="0">
              <a:lnSpc>
                <a:spcPct val="140015"/>
              </a:lnSpc>
              <a:spcBef>
                <a:spcPts val="0"/>
              </a:spcBef>
              <a:spcAft>
                <a:spcPts val="0"/>
              </a:spcAft>
              <a:buClr>
                <a:srgbClr val="121212"/>
              </a:buClr>
              <a:buSzPts val="2750"/>
              <a:buFont typeface="Arial"/>
              <a:buChar char="-"/>
            </a:pPr>
            <a:r>
              <a:rPr lang="en-US" sz="2750" i="0" u="none" strike="noStrike" cap="none">
                <a:solidFill>
                  <a:srgbClr val="121212"/>
                </a:solidFill>
              </a:rPr>
              <a:t>Project Management tools: </a:t>
            </a:r>
            <a:r>
              <a:rPr lang="en-US" sz="2750">
                <a:solidFill>
                  <a:srgbClr val="1F1F1F"/>
                </a:solidFill>
              </a:rPr>
              <a:t>Trello, Asana, Monday.com</a:t>
            </a:r>
            <a:endParaRPr sz="2750" i="0" u="none" strike="noStrike" cap="none">
              <a:solidFill>
                <a:srgbClr val="121212"/>
              </a:solidFill>
            </a:endParaRPr>
          </a:p>
          <a:p>
            <a:pPr marL="0" marR="0" lvl="0" indent="0" algn="l" rtl="0">
              <a:lnSpc>
                <a:spcPct val="140015"/>
              </a:lnSpc>
              <a:spcBef>
                <a:spcPts val="0"/>
              </a:spcBef>
              <a:spcAft>
                <a:spcPts val="0"/>
              </a:spcAft>
              <a:buClr>
                <a:srgbClr val="000000"/>
              </a:buClr>
              <a:buSzPts val="2750"/>
              <a:buFont typeface="Arial"/>
              <a:buNone/>
            </a:pPr>
            <a:endParaRPr sz="2750" i="0" u="none" strike="noStrike" cap="none">
              <a:solidFill>
                <a:srgbClr val="121212"/>
              </a:solidFill>
            </a:endParaRPr>
          </a:p>
        </p:txBody>
      </p:sp>
      <p:sp>
        <p:nvSpPr>
          <p:cNvPr id="264" name="Google Shape;264;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5" name="Google Shape;265;p7"/>
          <p:cNvPicPr preferRelativeResize="0"/>
          <p:nvPr/>
        </p:nvPicPr>
        <p:blipFill>
          <a:blip r:embed="rId5">
            <a:alphaModFix/>
          </a:blip>
          <a:stretch>
            <a:fillRect/>
          </a:stretch>
        </p:blipFill>
        <p:spPr>
          <a:xfrm>
            <a:off x="12487487" y="3802475"/>
            <a:ext cx="4660772" cy="3925699"/>
          </a:xfrm>
          <a:prstGeom prst="rect">
            <a:avLst/>
          </a:prstGeom>
          <a:noFill/>
          <a:ln>
            <a:noFill/>
          </a:ln>
        </p:spPr>
      </p:pic>
      <p:sp>
        <p:nvSpPr>
          <p:cNvPr id="266" name="Google Shape;266;p7"/>
          <p:cNvSpPr txBox="1"/>
          <p:nvPr/>
        </p:nvSpPr>
        <p:spPr>
          <a:xfrm>
            <a:off x="12284663" y="7982300"/>
            <a:ext cx="5066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https://www.freepik.es/foto-gratis/concepto-conexion-chat-video-amigos-grupo_16437931.htm#fromView=search&amp;page=1&amp;position=1&amp;uuid=434d89ec-4b4b-463b-a8be-1652a76ba7d8</a:t>
            </a:r>
            <a:endParaRPr/>
          </a:p>
        </p:txBody>
      </p:sp>
      <p:sp>
        <p:nvSpPr>
          <p:cNvPr id="2" name="Google Shape;122;p3">
            <a:extLst>
              <a:ext uri="{FF2B5EF4-FFF2-40B4-BE49-F238E27FC236}">
                <a16:creationId xmlns:a16="http://schemas.microsoft.com/office/drawing/2014/main" id="{4F580C08-AEF2-187E-3BD2-FE94CBC36861}"/>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1AA5DB08-D011-EC34-0952-F207FAA7BA2A}"/>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62D9662B-A996-48C5-F188-A9D81620CE08}"/>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7765D43E-C1B1-40C8-7182-8527EE925AF9}"/>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0"/>
        <p:cNvGrpSpPr/>
        <p:nvPr/>
      </p:nvGrpSpPr>
      <p:grpSpPr>
        <a:xfrm>
          <a:off x="0" y="0"/>
          <a:ext cx="0" cy="0"/>
          <a:chOff x="0" y="0"/>
          <a:chExt cx="0" cy="0"/>
        </a:xfrm>
      </p:grpSpPr>
      <p:sp>
        <p:nvSpPr>
          <p:cNvPr id="271" name="Google Shape;271;g30dc6ac86cb_0_84"/>
          <p:cNvSpPr txBox="1"/>
          <p:nvPr/>
        </p:nvSpPr>
        <p:spPr>
          <a:xfrm>
            <a:off x="3058700" y="773900"/>
            <a:ext cx="142923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Useful Tools and Technologies for Collaborative Teaching </a:t>
            </a:r>
            <a:endParaRPr sz="1400" b="0" i="0" u="none" strike="noStrike" cap="none">
              <a:solidFill>
                <a:srgbClr val="000000"/>
              </a:solidFill>
              <a:latin typeface="Arial"/>
              <a:ea typeface="Arial"/>
              <a:cs typeface="Arial"/>
              <a:sym typeface="Arial"/>
            </a:endParaRPr>
          </a:p>
        </p:txBody>
      </p:sp>
      <p:sp>
        <p:nvSpPr>
          <p:cNvPr id="272" name="Google Shape;272;g30dc6ac86cb_0_84"/>
          <p:cNvSpPr/>
          <p:nvPr/>
        </p:nvSpPr>
        <p:spPr>
          <a:xfrm>
            <a:off x="-130877" y="-38241"/>
            <a:ext cx="2766900" cy="52185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30dc6ac86cb_0_84"/>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74" name="Google Shape;274;g30dc6ac86cb_0_84"/>
          <p:cNvSpPr/>
          <p:nvPr/>
        </p:nvSpPr>
        <p:spPr>
          <a:xfrm>
            <a:off x="-130877" y="5143500"/>
            <a:ext cx="2766900" cy="36654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30dc6ac86cb_0_84"/>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79" name="Google Shape;279;g30dc6ac86cb_0_84"/>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30dc6ac86cb_0_84"/>
          <p:cNvSpPr txBox="1"/>
          <p:nvPr/>
        </p:nvSpPr>
        <p:spPr>
          <a:xfrm>
            <a:off x="3058700" y="3615450"/>
            <a:ext cx="9123000" cy="5414100"/>
          </a:xfrm>
          <a:prstGeom prst="rect">
            <a:avLst/>
          </a:prstGeom>
          <a:noFill/>
          <a:ln>
            <a:noFill/>
          </a:ln>
        </p:spPr>
        <p:txBody>
          <a:bodyPr spcFirstLastPara="1" wrap="square" lIns="91425" tIns="91425" rIns="91425" bIns="91425" anchor="t" anchorCtr="0">
            <a:spAutoFit/>
          </a:bodyPr>
          <a:lstStyle/>
          <a:p>
            <a:pPr marL="0" marR="0" lvl="0" indent="0" algn="l" rtl="0">
              <a:lnSpc>
                <a:spcPct val="140015"/>
              </a:lnSpc>
              <a:spcBef>
                <a:spcPts val="0"/>
              </a:spcBef>
              <a:spcAft>
                <a:spcPts val="0"/>
              </a:spcAft>
              <a:buClr>
                <a:srgbClr val="000000"/>
              </a:buClr>
              <a:buSzPts val="2750"/>
              <a:buFont typeface="Arial"/>
              <a:buNone/>
            </a:pPr>
            <a:r>
              <a:rPr lang="en-US" sz="3050" b="1" i="0" u="none" strike="noStrike" cap="none">
                <a:solidFill>
                  <a:srgbClr val="121212"/>
                </a:solidFill>
              </a:rPr>
              <a:t>Sharing and creating content:</a:t>
            </a:r>
            <a:endParaRPr sz="3050" b="1" i="0" u="none" strike="noStrike" cap="none">
              <a:solidFill>
                <a:srgbClr val="121212"/>
              </a:solidFill>
            </a:endParaRPr>
          </a:p>
          <a:p>
            <a:pPr marL="457200" marR="0" lvl="0" indent="-403225" algn="l" rtl="0">
              <a:lnSpc>
                <a:spcPct val="140015"/>
              </a:lnSpc>
              <a:spcBef>
                <a:spcPts val="0"/>
              </a:spcBef>
              <a:spcAft>
                <a:spcPts val="0"/>
              </a:spcAft>
              <a:buClr>
                <a:srgbClr val="121212"/>
              </a:buClr>
              <a:buSzPts val="2750"/>
              <a:buFont typeface="Arial"/>
              <a:buChar char="-"/>
            </a:pPr>
            <a:r>
              <a:rPr lang="en-US" sz="2750" i="0" u="none" strike="noStrike" cap="none">
                <a:solidFill>
                  <a:srgbClr val="121212"/>
                </a:solidFill>
              </a:rPr>
              <a:t>Cloud storage tools: </a:t>
            </a:r>
            <a:r>
              <a:rPr lang="en-US" sz="2750">
                <a:solidFill>
                  <a:srgbClr val="1F1F1F"/>
                </a:solidFill>
              </a:rPr>
              <a:t>Google Drive, Dropbox, OneDrive</a:t>
            </a:r>
            <a:endParaRPr sz="2750" i="0" u="none" strike="noStrike" cap="none">
              <a:solidFill>
                <a:srgbClr val="121212"/>
              </a:solidFill>
            </a:endParaRPr>
          </a:p>
          <a:p>
            <a:pPr marL="457200" marR="0" lvl="0" indent="-403225" algn="l" rtl="0">
              <a:lnSpc>
                <a:spcPct val="140015"/>
              </a:lnSpc>
              <a:spcBef>
                <a:spcPts val="0"/>
              </a:spcBef>
              <a:spcAft>
                <a:spcPts val="0"/>
              </a:spcAft>
              <a:buClr>
                <a:srgbClr val="121212"/>
              </a:buClr>
              <a:buSzPts val="2750"/>
              <a:buFont typeface="Arial"/>
              <a:buChar char="-"/>
            </a:pPr>
            <a:r>
              <a:rPr lang="en-US" sz="2750" i="0" u="none" strike="noStrike" cap="none">
                <a:solidFill>
                  <a:srgbClr val="121212"/>
                </a:solidFill>
              </a:rPr>
              <a:t>Collaborative document creation tools: </a:t>
            </a:r>
            <a:r>
              <a:rPr lang="en-US" sz="2750">
                <a:solidFill>
                  <a:srgbClr val="1F1F1F"/>
                </a:solidFill>
              </a:rPr>
              <a:t>Google Docs, Microsoft Word Online, Zoho Writer</a:t>
            </a:r>
            <a:endParaRPr sz="2750" i="0" u="none" strike="noStrike" cap="none">
              <a:solidFill>
                <a:srgbClr val="121212"/>
              </a:solidFill>
            </a:endParaRPr>
          </a:p>
          <a:p>
            <a:pPr marL="457200" marR="0" lvl="0" indent="-403225" algn="l" rtl="0">
              <a:lnSpc>
                <a:spcPct val="140015"/>
              </a:lnSpc>
              <a:spcBef>
                <a:spcPts val="0"/>
              </a:spcBef>
              <a:spcAft>
                <a:spcPts val="0"/>
              </a:spcAft>
              <a:buClr>
                <a:srgbClr val="121212"/>
              </a:buClr>
              <a:buSzPts val="2750"/>
              <a:buFont typeface="Arial"/>
              <a:buChar char="-"/>
            </a:pPr>
            <a:r>
              <a:rPr lang="en-US" sz="2750" i="0" u="none" strike="noStrike" cap="none">
                <a:solidFill>
                  <a:srgbClr val="121212"/>
                </a:solidFill>
              </a:rPr>
              <a:t>Presentation creation tools: </a:t>
            </a:r>
            <a:r>
              <a:rPr lang="en-US" sz="2750">
                <a:solidFill>
                  <a:srgbClr val="1F1F1F"/>
                </a:solidFill>
              </a:rPr>
              <a:t>Google Slides, Microsoft PowerPoint Online, Zoho Show</a:t>
            </a:r>
            <a:endParaRPr sz="2750" i="0" u="none" strike="noStrike" cap="none">
              <a:solidFill>
                <a:srgbClr val="121212"/>
              </a:solidFill>
            </a:endParaRPr>
          </a:p>
          <a:p>
            <a:pPr marL="457200" marR="0" lvl="0" indent="-403225" algn="l" rtl="0">
              <a:lnSpc>
                <a:spcPct val="140015"/>
              </a:lnSpc>
              <a:spcBef>
                <a:spcPts val="0"/>
              </a:spcBef>
              <a:spcAft>
                <a:spcPts val="0"/>
              </a:spcAft>
              <a:buClr>
                <a:srgbClr val="121212"/>
              </a:buClr>
              <a:buSzPts val="2750"/>
              <a:buFont typeface="Arial"/>
              <a:buChar char="-"/>
            </a:pPr>
            <a:r>
              <a:rPr lang="en-US" sz="2750" i="0" u="none" strike="noStrike" cap="none">
                <a:solidFill>
                  <a:srgbClr val="121212"/>
                </a:solidFill>
              </a:rPr>
              <a:t>Tools for creating interactive whiteboards: </a:t>
            </a:r>
            <a:r>
              <a:rPr lang="en-US" sz="2750">
                <a:solidFill>
                  <a:srgbClr val="1F1F1F"/>
                </a:solidFill>
              </a:rPr>
              <a:t>Miro, Explain Everything, Limnu</a:t>
            </a:r>
            <a:endParaRPr sz="2750" i="0" u="none" strike="noStrike" cap="none">
              <a:solidFill>
                <a:srgbClr val="121212"/>
              </a:solidFill>
            </a:endParaRPr>
          </a:p>
          <a:p>
            <a:pPr marL="0" marR="0" lvl="0" indent="0" algn="l" rtl="0">
              <a:lnSpc>
                <a:spcPct val="140015"/>
              </a:lnSpc>
              <a:spcBef>
                <a:spcPts val="0"/>
              </a:spcBef>
              <a:spcAft>
                <a:spcPts val="0"/>
              </a:spcAft>
              <a:buClr>
                <a:srgbClr val="000000"/>
              </a:buClr>
              <a:buSzPts val="2750"/>
              <a:buFont typeface="Arial"/>
              <a:buNone/>
            </a:pPr>
            <a:endParaRPr sz="2750" i="0" u="none" strike="noStrike" cap="none">
              <a:solidFill>
                <a:srgbClr val="121212"/>
              </a:solidFill>
            </a:endParaRPr>
          </a:p>
        </p:txBody>
      </p:sp>
      <p:pic>
        <p:nvPicPr>
          <p:cNvPr id="281" name="Google Shape;281;g30dc6ac86cb_0_84"/>
          <p:cNvPicPr preferRelativeResize="0"/>
          <p:nvPr/>
        </p:nvPicPr>
        <p:blipFill>
          <a:blip r:embed="rId5">
            <a:alphaModFix/>
          </a:blip>
          <a:stretch>
            <a:fillRect/>
          </a:stretch>
        </p:blipFill>
        <p:spPr>
          <a:xfrm>
            <a:off x="12308350" y="3615450"/>
            <a:ext cx="5801498" cy="3866721"/>
          </a:xfrm>
          <a:prstGeom prst="rect">
            <a:avLst/>
          </a:prstGeom>
          <a:noFill/>
          <a:ln>
            <a:noFill/>
          </a:ln>
        </p:spPr>
      </p:pic>
      <p:sp>
        <p:nvSpPr>
          <p:cNvPr id="282" name="Google Shape;282;g30dc6ac86cb_0_84"/>
          <p:cNvSpPr txBox="1"/>
          <p:nvPr/>
        </p:nvSpPr>
        <p:spPr>
          <a:xfrm>
            <a:off x="12181700" y="7779450"/>
            <a:ext cx="5801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https://www.freepik.es/vector-gratis/carga-imagen-pagina-destino-concepto_5757091.htm#fromView=search&amp;page=1&amp;position=10&amp;uuid=c670ce8a-d43b-4824-899b-e49a8b77897f</a:t>
            </a:r>
            <a:endParaRPr/>
          </a:p>
        </p:txBody>
      </p:sp>
      <p:sp>
        <p:nvSpPr>
          <p:cNvPr id="2" name="Google Shape;122;p3">
            <a:extLst>
              <a:ext uri="{FF2B5EF4-FFF2-40B4-BE49-F238E27FC236}">
                <a16:creationId xmlns:a16="http://schemas.microsoft.com/office/drawing/2014/main" id="{E42F0462-4E46-016E-AD1D-AD7040279872}"/>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08F29A31-6B0D-0C09-5B83-0481C6E32524}"/>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C2F002D6-FE9A-9CF6-49FC-FB1B7AE9EA21}"/>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91EEC265-9FE9-855D-A195-0288C7F1299E}"/>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86"/>
        <p:cNvGrpSpPr/>
        <p:nvPr/>
      </p:nvGrpSpPr>
      <p:grpSpPr>
        <a:xfrm>
          <a:off x="0" y="0"/>
          <a:ext cx="0" cy="0"/>
          <a:chOff x="0" y="0"/>
          <a:chExt cx="0" cy="0"/>
        </a:xfrm>
      </p:grpSpPr>
      <p:sp>
        <p:nvSpPr>
          <p:cNvPr id="287" name="Google Shape;287;g2c195b35e42_0_94"/>
          <p:cNvSpPr txBox="1"/>
          <p:nvPr/>
        </p:nvSpPr>
        <p:spPr>
          <a:xfrm>
            <a:off x="3058700" y="773900"/>
            <a:ext cx="142923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Useful Tools and Technologies for Collaborative Teaching </a:t>
            </a:r>
            <a:endParaRPr sz="1400" b="0" i="0" u="none" strike="noStrike" cap="none">
              <a:solidFill>
                <a:srgbClr val="000000"/>
              </a:solidFill>
              <a:latin typeface="Arial"/>
              <a:ea typeface="Arial"/>
              <a:cs typeface="Arial"/>
              <a:sym typeface="Arial"/>
            </a:endParaRPr>
          </a:p>
        </p:txBody>
      </p:sp>
      <p:sp>
        <p:nvSpPr>
          <p:cNvPr id="288" name="Google Shape;288;g2c195b35e42_0_94"/>
          <p:cNvSpPr/>
          <p:nvPr/>
        </p:nvSpPr>
        <p:spPr>
          <a:xfrm>
            <a:off x="-130877" y="-38241"/>
            <a:ext cx="2766900" cy="52185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2c195b35e42_0_94"/>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90" name="Google Shape;290;g2c195b35e42_0_94"/>
          <p:cNvSpPr/>
          <p:nvPr/>
        </p:nvSpPr>
        <p:spPr>
          <a:xfrm>
            <a:off x="-130877" y="5143500"/>
            <a:ext cx="2766900" cy="36654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g2c195b35e42_0_94"/>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92" name="Google Shape;292;g2c195b35e42_0_94"/>
          <p:cNvSpPr txBox="1"/>
          <p:nvPr/>
        </p:nvSpPr>
        <p:spPr>
          <a:xfrm>
            <a:off x="3058700" y="3630250"/>
            <a:ext cx="7195800" cy="4636500"/>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750"/>
              <a:buFont typeface="Arial"/>
              <a:buNone/>
            </a:pPr>
            <a:r>
              <a:rPr lang="en-US" sz="3050" b="1" i="0" u="none" strike="noStrike" cap="none">
                <a:solidFill>
                  <a:srgbClr val="121212"/>
                </a:solidFill>
              </a:rPr>
              <a:t>Evaluation and Feedback:</a:t>
            </a:r>
            <a:endParaRPr sz="3050" b="1" i="0" u="none" strike="noStrike" cap="none">
              <a:solidFill>
                <a:srgbClr val="121212"/>
              </a:solidFill>
            </a:endParaRPr>
          </a:p>
          <a:p>
            <a:pPr marL="457200" marR="0" lvl="0" indent="-403225" algn="l" rtl="0">
              <a:lnSpc>
                <a:spcPct val="140015"/>
              </a:lnSpc>
              <a:spcBef>
                <a:spcPts val="0"/>
              </a:spcBef>
              <a:spcAft>
                <a:spcPts val="0"/>
              </a:spcAft>
              <a:buClr>
                <a:srgbClr val="121212"/>
              </a:buClr>
              <a:buSzPts val="2750"/>
              <a:buFont typeface="Arial"/>
              <a:buChar char="-"/>
            </a:pPr>
            <a:r>
              <a:rPr lang="en-US" sz="2750" i="0" u="none" strike="noStrike" cap="none">
                <a:solidFill>
                  <a:srgbClr val="121212"/>
                </a:solidFill>
              </a:rPr>
              <a:t>Tools for creating forms and surveys: </a:t>
            </a:r>
            <a:r>
              <a:rPr lang="en-US" sz="2750">
                <a:solidFill>
                  <a:srgbClr val="1F1F1F"/>
                </a:solidFill>
              </a:rPr>
              <a:t>Google Forms, SurveyMonkey, Typeform</a:t>
            </a:r>
            <a:endParaRPr sz="2750" i="0" u="none" strike="noStrike" cap="none">
              <a:solidFill>
                <a:srgbClr val="121212"/>
              </a:solidFill>
            </a:endParaRPr>
          </a:p>
          <a:p>
            <a:pPr marL="457200" marR="0" lvl="0" indent="-403225" algn="l" rtl="0">
              <a:lnSpc>
                <a:spcPct val="140015"/>
              </a:lnSpc>
              <a:spcBef>
                <a:spcPts val="0"/>
              </a:spcBef>
              <a:spcAft>
                <a:spcPts val="0"/>
              </a:spcAft>
              <a:buClr>
                <a:srgbClr val="121212"/>
              </a:buClr>
              <a:buSzPts val="2750"/>
              <a:buFont typeface="Arial"/>
              <a:buChar char="-"/>
            </a:pPr>
            <a:r>
              <a:rPr lang="en-US" sz="2750" i="0" u="none" strike="noStrike" cap="none">
                <a:solidFill>
                  <a:srgbClr val="121212"/>
                </a:solidFill>
              </a:rPr>
              <a:t>Online rubric tools: </a:t>
            </a:r>
            <a:r>
              <a:rPr lang="en-US" sz="2750">
                <a:solidFill>
                  <a:srgbClr val="1F1F1F"/>
                </a:solidFill>
              </a:rPr>
              <a:t>Rubistar, ClassDojo, EasyRubric</a:t>
            </a:r>
            <a:endParaRPr sz="2750" i="0" u="none" strike="noStrike" cap="none">
              <a:solidFill>
                <a:srgbClr val="121212"/>
              </a:solidFill>
            </a:endParaRPr>
          </a:p>
          <a:p>
            <a:pPr marL="457200" marR="0" lvl="0" indent="-403225" algn="l" rtl="0">
              <a:lnSpc>
                <a:spcPct val="140015"/>
              </a:lnSpc>
              <a:spcBef>
                <a:spcPts val="0"/>
              </a:spcBef>
              <a:spcAft>
                <a:spcPts val="0"/>
              </a:spcAft>
              <a:buClr>
                <a:srgbClr val="121212"/>
              </a:buClr>
              <a:buSzPts val="2750"/>
              <a:buFont typeface="Arial"/>
              <a:buChar char="-"/>
            </a:pPr>
            <a:r>
              <a:rPr lang="en-US" sz="2750" i="0" u="none" strike="noStrike" cap="none">
                <a:solidFill>
                  <a:srgbClr val="121212"/>
                </a:solidFill>
              </a:rPr>
              <a:t>Digital portfolio tools: </a:t>
            </a:r>
            <a:r>
              <a:rPr lang="en-US" sz="2750">
                <a:solidFill>
                  <a:srgbClr val="1F1F1F"/>
                </a:solidFill>
              </a:rPr>
              <a:t>Mahara, Google Sites, Wix</a:t>
            </a:r>
            <a:endParaRPr sz="2750" i="0" u="none" strike="noStrike" cap="none">
              <a:solidFill>
                <a:srgbClr val="121212"/>
              </a:solidFill>
            </a:endParaRPr>
          </a:p>
          <a:p>
            <a:pPr marL="0" marR="0" lvl="0" indent="0" algn="l" rtl="0">
              <a:lnSpc>
                <a:spcPct val="140015"/>
              </a:lnSpc>
              <a:spcBef>
                <a:spcPts val="0"/>
              </a:spcBef>
              <a:spcAft>
                <a:spcPts val="0"/>
              </a:spcAft>
              <a:buClr>
                <a:srgbClr val="000000"/>
              </a:buClr>
              <a:buSzPts val="2750"/>
              <a:buFont typeface="Arial"/>
              <a:buNone/>
            </a:pPr>
            <a:endParaRPr sz="2750" i="0" u="none" strike="noStrike" cap="none">
              <a:solidFill>
                <a:srgbClr val="121212"/>
              </a:solidFill>
            </a:endParaRPr>
          </a:p>
        </p:txBody>
      </p:sp>
      <p:sp>
        <p:nvSpPr>
          <p:cNvPr id="296" name="Google Shape;296;g2c195b35e42_0_94"/>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7" name="Google Shape;297;g2c195b35e42_0_94"/>
          <p:cNvPicPr preferRelativeResize="0"/>
          <p:nvPr/>
        </p:nvPicPr>
        <p:blipFill>
          <a:blip r:embed="rId5">
            <a:alphaModFix/>
          </a:blip>
          <a:stretch>
            <a:fillRect/>
          </a:stretch>
        </p:blipFill>
        <p:spPr>
          <a:xfrm>
            <a:off x="10472300" y="3522088"/>
            <a:ext cx="7195873" cy="4796091"/>
          </a:xfrm>
          <a:prstGeom prst="rect">
            <a:avLst/>
          </a:prstGeom>
          <a:noFill/>
          <a:ln>
            <a:noFill/>
          </a:ln>
        </p:spPr>
      </p:pic>
      <p:sp>
        <p:nvSpPr>
          <p:cNvPr id="298" name="Google Shape;298;g2c195b35e42_0_94"/>
          <p:cNvSpPr txBox="1"/>
          <p:nvPr/>
        </p:nvSpPr>
        <p:spPr>
          <a:xfrm>
            <a:off x="10307788" y="8266750"/>
            <a:ext cx="7524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https://www.freepik.es/foto-gratis/arreglo-vista-superior-diferentes-emociones_12558018.htm#fromView=search&amp;page=1&amp;position=1&amp;uuid=198d6aa5-96e7-426a-b63f-df05ce011045</a:t>
            </a:r>
            <a:endParaRPr/>
          </a:p>
        </p:txBody>
      </p:sp>
      <p:sp>
        <p:nvSpPr>
          <p:cNvPr id="2" name="Google Shape;122;p3">
            <a:extLst>
              <a:ext uri="{FF2B5EF4-FFF2-40B4-BE49-F238E27FC236}">
                <a16:creationId xmlns:a16="http://schemas.microsoft.com/office/drawing/2014/main" id="{F8F132C1-EFBD-A102-DAA4-0043B8101238}"/>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3F79F741-CABB-7CA3-8DD6-AD7254219097}"/>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3C2B500B-9CE6-E4C0-EFA8-497B12F2515B}"/>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B6F68124-8F09-0C09-6D49-1FC562E9DB9E}"/>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2"/>
        <p:cNvGrpSpPr/>
        <p:nvPr/>
      </p:nvGrpSpPr>
      <p:grpSpPr>
        <a:xfrm>
          <a:off x="0" y="0"/>
          <a:ext cx="0" cy="0"/>
          <a:chOff x="0" y="0"/>
          <a:chExt cx="0" cy="0"/>
        </a:xfrm>
      </p:grpSpPr>
      <p:sp>
        <p:nvSpPr>
          <p:cNvPr id="303" name="Google Shape;303;g30d87ff6cf2_0_0"/>
          <p:cNvSpPr txBox="1"/>
          <p:nvPr/>
        </p:nvSpPr>
        <p:spPr>
          <a:xfrm>
            <a:off x="3058700" y="773900"/>
            <a:ext cx="142923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Useful Tools and Technologies for Collaborative Teaching </a:t>
            </a:r>
            <a:endParaRPr sz="1400" b="0" i="0" u="none" strike="noStrike" cap="none">
              <a:solidFill>
                <a:srgbClr val="000000"/>
              </a:solidFill>
              <a:latin typeface="Arial"/>
              <a:ea typeface="Arial"/>
              <a:cs typeface="Arial"/>
              <a:sym typeface="Arial"/>
            </a:endParaRPr>
          </a:p>
        </p:txBody>
      </p:sp>
      <p:sp>
        <p:nvSpPr>
          <p:cNvPr id="304" name="Google Shape;304;g30d87ff6cf2_0_0"/>
          <p:cNvSpPr/>
          <p:nvPr/>
        </p:nvSpPr>
        <p:spPr>
          <a:xfrm>
            <a:off x="-130877" y="-38241"/>
            <a:ext cx="2766900" cy="52185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30d87ff6cf2_0_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06" name="Google Shape;306;g30d87ff6cf2_0_0"/>
          <p:cNvSpPr/>
          <p:nvPr/>
        </p:nvSpPr>
        <p:spPr>
          <a:xfrm>
            <a:off x="-130877" y="5143500"/>
            <a:ext cx="2766900" cy="36654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30d87ff6cf2_0_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11" name="Google Shape;311;g30d87ff6cf2_0_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30d87ff6cf2_0_0"/>
          <p:cNvSpPr txBox="1"/>
          <p:nvPr/>
        </p:nvSpPr>
        <p:spPr>
          <a:xfrm>
            <a:off x="3229800" y="3686575"/>
            <a:ext cx="6603900" cy="3571200"/>
          </a:xfrm>
          <a:prstGeom prst="rect">
            <a:avLst/>
          </a:prstGeom>
          <a:noFill/>
          <a:ln>
            <a:noFill/>
          </a:ln>
        </p:spPr>
        <p:txBody>
          <a:bodyPr spcFirstLastPara="1" wrap="square" lIns="91425" tIns="91425" rIns="91425" bIns="91425" anchor="t" anchorCtr="0">
            <a:spAutoFit/>
          </a:bodyPr>
          <a:lstStyle/>
          <a:p>
            <a:pPr marL="0" marR="0" lvl="0" indent="0" algn="l" rtl="0">
              <a:lnSpc>
                <a:spcPct val="140015"/>
              </a:lnSpc>
              <a:spcBef>
                <a:spcPts val="0"/>
              </a:spcBef>
              <a:spcAft>
                <a:spcPts val="0"/>
              </a:spcAft>
              <a:buClr>
                <a:srgbClr val="000000"/>
              </a:buClr>
              <a:buSzPts val="2750"/>
              <a:buFont typeface="Arial"/>
              <a:buNone/>
            </a:pPr>
            <a:r>
              <a:rPr lang="en-US" sz="2750" b="0" i="0" u="none" strike="noStrike" cap="none">
                <a:solidFill>
                  <a:srgbClr val="121212"/>
                </a:solidFill>
                <a:latin typeface="Arial"/>
                <a:ea typeface="Arial"/>
                <a:cs typeface="Arial"/>
                <a:sym typeface="Arial"/>
              </a:rPr>
              <a:t>It is important to consider:</a:t>
            </a:r>
            <a:endParaRPr sz="2750" b="0" i="0" u="none" strike="noStrike" cap="none">
              <a:solidFill>
                <a:srgbClr val="121212"/>
              </a:solidFill>
              <a:latin typeface="Arial"/>
              <a:ea typeface="Arial"/>
              <a:cs typeface="Arial"/>
              <a:sym typeface="Arial"/>
            </a:endParaRPr>
          </a:p>
          <a:p>
            <a:pPr marL="457200" marR="0" lvl="0" indent="-403225" algn="l" rtl="0">
              <a:lnSpc>
                <a:spcPct val="140015"/>
              </a:lnSpc>
              <a:spcBef>
                <a:spcPts val="0"/>
              </a:spcBef>
              <a:spcAft>
                <a:spcPts val="0"/>
              </a:spcAft>
              <a:buClr>
                <a:srgbClr val="121212"/>
              </a:buClr>
              <a:buSzPts val="2750"/>
              <a:buFont typeface="Arial"/>
              <a:buChar char="-"/>
            </a:pPr>
            <a:r>
              <a:rPr lang="en-US" sz="2750" b="0" i="0" u="none" strike="noStrike" cap="none">
                <a:solidFill>
                  <a:srgbClr val="121212"/>
                </a:solidFill>
                <a:latin typeface="Arial"/>
                <a:ea typeface="Arial"/>
                <a:cs typeface="Arial"/>
                <a:sym typeface="Arial"/>
              </a:rPr>
              <a:t>Ease of use</a:t>
            </a:r>
            <a:endParaRPr sz="2750" b="0" i="0" u="none" strike="noStrike" cap="none">
              <a:solidFill>
                <a:srgbClr val="121212"/>
              </a:solidFill>
              <a:latin typeface="Arial"/>
              <a:ea typeface="Arial"/>
              <a:cs typeface="Arial"/>
              <a:sym typeface="Arial"/>
            </a:endParaRPr>
          </a:p>
          <a:p>
            <a:pPr marL="457200" marR="0" lvl="0" indent="-403225" algn="l" rtl="0">
              <a:lnSpc>
                <a:spcPct val="140015"/>
              </a:lnSpc>
              <a:spcBef>
                <a:spcPts val="0"/>
              </a:spcBef>
              <a:spcAft>
                <a:spcPts val="0"/>
              </a:spcAft>
              <a:buClr>
                <a:srgbClr val="121212"/>
              </a:buClr>
              <a:buSzPts val="2750"/>
              <a:buFont typeface="Arial"/>
              <a:buChar char="-"/>
            </a:pPr>
            <a:r>
              <a:rPr lang="en-US" sz="2750" b="0" i="0" u="none" strike="noStrike" cap="none">
                <a:solidFill>
                  <a:srgbClr val="121212"/>
                </a:solidFill>
                <a:latin typeface="Arial"/>
                <a:ea typeface="Arial"/>
                <a:cs typeface="Arial"/>
                <a:sym typeface="Arial"/>
              </a:rPr>
              <a:t>Accessibility</a:t>
            </a:r>
            <a:endParaRPr sz="2750" b="0" i="0" u="none" strike="noStrike" cap="none">
              <a:solidFill>
                <a:srgbClr val="121212"/>
              </a:solidFill>
              <a:latin typeface="Arial"/>
              <a:ea typeface="Arial"/>
              <a:cs typeface="Arial"/>
              <a:sym typeface="Arial"/>
            </a:endParaRPr>
          </a:p>
          <a:p>
            <a:pPr marL="457200" marR="0" lvl="0" indent="-403225" algn="l" rtl="0">
              <a:lnSpc>
                <a:spcPct val="140015"/>
              </a:lnSpc>
              <a:spcBef>
                <a:spcPts val="0"/>
              </a:spcBef>
              <a:spcAft>
                <a:spcPts val="0"/>
              </a:spcAft>
              <a:buClr>
                <a:srgbClr val="121212"/>
              </a:buClr>
              <a:buSzPts val="2750"/>
              <a:buFont typeface="Arial"/>
              <a:buChar char="-"/>
            </a:pPr>
            <a:r>
              <a:rPr lang="en-US" sz="2750" b="0" i="0" u="none" strike="noStrike" cap="none">
                <a:solidFill>
                  <a:srgbClr val="121212"/>
                </a:solidFill>
                <a:latin typeface="Arial"/>
                <a:ea typeface="Arial"/>
                <a:cs typeface="Arial"/>
                <a:sym typeface="Arial"/>
              </a:rPr>
              <a:t>Security</a:t>
            </a:r>
            <a:endParaRPr sz="2750" b="0" i="0" u="none" strike="noStrike" cap="none">
              <a:solidFill>
                <a:srgbClr val="121212"/>
              </a:solidFill>
              <a:latin typeface="Arial"/>
              <a:ea typeface="Arial"/>
              <a:cs typeface="Arial"/>
              <a:sym typeface="Arial"/>
            </a:endParaRPr>
          </a:p>
          <a:p>
            <a:pPr marL="457200" marR="0" lvl="0" indent="-403225" algn="l" rtl="0">
              <a:lnSpc>
                <a:spcPct val="140015"/>
              </a:lnSpc>
              <a:spcBef>
                <a:spcPts val="0"/>
              </a:spcBef>
              <a:spcAft>
                <a:spcPts val="0"/>
              </a:spcAft>
              <a:buClr>
                <a:srgbClr val="121212"/>
              </a:buClr>
              <a:buSzPts val="2750"/>
              <a:buFont typeface="Arial"/>
              <a:buChar char="-"/>
            </a:pPr>
            <a:r>
              <a:rPr lang="en-US" sz="2750" b="0" i="0" u="none" strike="noStrike" cap="none">
                <a:solidFill>
                  <a:srgbClr val="121212"/>
                </a:solidFill>
                <a:latin typeface="Arial"/>
                <a:ea typeface="Arial"/>
                <a:cs typeface="Arial"/>
                <a:sym typeface="Arial"/>
              </a:rPr>
              <a:t>Cost</a:t>
            </a:r>
            <a:endParaRPr sz="2750" b="0" i="0" u="none" strike="noStrike" cap="none">
              <a:solidFill>
                <a:srgbClr val="121212"/>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750"/>
              <a:buFont typeface="Arial"/>
              <a:buNone/>
            </a:pPr>
            <a:endParaRPr sz="2750" b="0" i="0" u="none" strike="noStrike" cap="none">
              <a:solidFill>
                <a:srgbClr val="121212"/>
              </a:solidFill>
              <a:latin typeface="Arial"/>
              <a:ea typeface="Arial"/>
              <a:cs typeface="Arial"/>
              <a:sym typeface="Arial"/>
            </a:endParaRPr>
          </a:p>
        </p:txBody>
      </p:sp>
      <p:sp>
        <p:nvSpPr>
          <p:cNvPr id="313" name="Google Shape;313;g30d87ff6cf2_0_0"/>
          <p:cNvSpPr/>
          <p:nvPr/>
        </p:nvSpPr>
        <p:spPr>
          <a:xfrm>
            <a:off x="14148424" y="5432775"/>
            <a:ext cx="2358052" cy="2057400"/>
          </a:xfrm>
          <a:custGeom>
            <a:avLst/>
            <a:gdLst/>
            <a:ahLst/>
            <a:cxnLst/>
            <a:rect l="l" t="t" r="r" b="b"/>
            <a:pathLst>
              <a:path w="2358052" h="2057400" extrusionOk="0">
                <a:moveTo>
                  <a:pt x="0" y="0"/>
                </a:moveTo>
                <a:lnTo>
                  <a:pt x="2358052" y="0"/>
                </a:lnTo>
                <a:lnTo>
                  <a:pt x="2358052" y="2057400"/>
                </a:lnTo>
                <a:lnTo>
                  <a:pt x="0" y="2057400"/>
                </a:lnTo>
                <a:lnTo>
                  <a:pt x="0" y="0"/>
                </a:lnTo>
                <a:close/>
              </a:path>
            </a:pathLst>
          </a:custGeom>
          <a:blipFill rotWithShape="1">
            <a:blip r:embed="rId5">
              <a:alphaModFix/>
            </a:blip>
            <a:stretch>
              <a:fillRect/>
            </a:stretch>
          </a:blipFill>
          <a:ln>
            <a:noFill/>
          </a:ln>
        </p:spPr>
        <p:txBody>
          <a:bodyPr/>
          <a:lstStyle/>
          <a:p>
            <a:endParaRPr lang="en-BE"/>
          </a:p>
        </p:txBody>
      </p:sp>
      <p:sp>
        <p:nvSpPr>
          <p:cNvPr id="2" name="Google Shape;122;p3">
            <a:extLst>
              <a:ext uri="{FF2B5EF4-FFF2-40B4-BE49-F238E27FC236}">
                <a16:creationId xmlns:a16="http://schemas.microsoft.com/office/drawing/2014/main" id="{24F356F6-3DE9-AAA6-267D-48B819415CFE}"/>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498AD2AA-DF2D-8E47-E17E-E4C6D8D4F3D7}"/>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5AC08F8B-0588-A712-85CB-7948FA256E32}"/>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4681190F-98D6-FAA2-55FF-9F3E93BA483A}"/>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7"/>
        <p:cNvGrpSpPr/>
        <p:nvPr/>
      </p:nvGrpSpPr>
      <p:grpSpPr>
        <a:xfrm>
          <a:off x="0" y="0"/>
          <a:ext cx="0" cy="0"/>
          <a:chOff x="0" y="0"/>
          <a:chExt cx="0" cy="0"/>
        </a:xfrm>
      </p:grpSpPr>
      <p:sp>
        <p:nvSpPr>
          <p:cNvPr id="318" name="Google Shape;318;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20" name="Google Shape;320;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24" name="Google Shape;324;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9"/>
          <p:cNvSpPr/>
          <p:nvPr/>
        </p:nvSpPr>
        <p:spPr>
          <a:xfrm>
            <a:off x="15500902" y="4259543"/>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a:lstStyle/>
          <a:p>
            <a:endParaRPr lang="en-BE"/>
          </a:p>
        </p:txBody>
      </p:sp>
      <p:sp>
        <p:nvSpPr>
          <p:cNvPr id="326" name="Google Shape;326;p9"/>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Reflection Activity</a:t>
            </a:r>
            <a:endParaRPr sz="1400" b="0" i="0" u="none" strike="noStrike" cap="none">
              <a:solidFill>
                <a:srgbClr val="000000"/>
              </a:solidFill>
              <a:latin typeface="Arial"/>
              <a:ea typeface="Arial"/>
              <a:cs typeface="Arial"/>
              <a:sym typeface="Arial"/>
            </a:endParaRPr>
          </a:p>
        </p:txBody>
      </p:sp>
      <p:sp>
        <p:nvSpPr>
          <p:cNvPr id="327" name="Google Shape;327;p9"/>
          <p:cNvSpPr txBox="1"/>
          <p:nvPr/>
        </p:nvSpPr>
        <p:spPr>
          <a:xfrm>
            <a:off x="3058700" y="2006525"/>
            <a:ext cx="12309000" cy="6502500"/>
          </a:xfrm>
          <a:prstGeom prst="rect">
            <a:avLst/>
          </a:prstGeom>
          <a:noFill/>
          <a:ln>
            <a:noFill/>
          </a:ln>
        </p:spPr>
        <p:txBody>
          <a:bodyPr spcFirstLastPara="1" wrap="square" lIns="0" tIns="0" rIns="0" bIns="0" anchor="t" anchorCtr="0">
            <a:spAutoFit/>
          </a:bodyPr>
          <a:lstStyle/>
          <a:p>
            <a:pPr marL="0" marR="0" lvl="0" indent="0" algn="just" rtl="0">
              <a:lnSpc>
                <a:spcPct val="140015"/>
              </a:lnSpc>
              <a:spcBef>
                <a:spcPts val="0"/>
              </a:spcBef>
              <a:spcAft>
                <a:spcPts val="0"/>
              </a:spcAft>
              <a:buClr>
                <a:schemeClr val="dk1"/>
              </a:buClr>
              <a:buSzPts val="1100"/>
              <a:buFont typeface="Arial"/>
              <a:buNone/>
            </a:pPr>
            <a:r>
              <a:rPr lang="en-US" sz="2200" b="0" i="0" u="none" strike="noStrike" cap="none">
                <a:solidFill>
                  <a:srgbClr val="121212"/>
                </a:solidFill>
                <a:latin typeface="Arial"/>
                <a:ea typeface="Arial"/>
                <a:cs typeface="Arial"/>
                <a:sym typeface="Arial"/>
              </a:rPr>
              <a:t>Reflect on the good practices outlined for blended learning models and the examples provided. Consider the following questions:</a:t>
            </a:r>
            <a:endParaRPr sz="2200" b="0" i="0" u="none" strike="noStrike" cap="none">
              <a:solidFill>
                <a:srgbClr val="121212"/>
              </a:solidFill>
              <a:latin typeface="Arial"/>
              <a:ea typeface="Arial"/>
              <a:cs typeface="Arial"/>
              <a:sym typeface="Arial"/>
            </a:endParaRPr>
          </a:p>
          <a:p>
            <a:pPr marL="0" marR="0" lvl="0" indent="0" algn="just" rtl="0">
              <a:lnSpc>
                <a:spcPct val="140015"/>
              </a:lnSpc>
              <a:spcBef>
                <a:spcPts val="0"/>
              </a:spcBef>
              <a:spcAft>
                <a:spcPts val="0"/>
              </a:spcAft>
              <a:buClr>
                <a:schemeClr val="dk1"/>
              </a:buClr>
              <a:buSzPts val="1100"/>
              <a:buFont typeface="Arial"/>
              <a:buNone/>
            </a:pPr>
            <a:endParaRPr sz="2200" b="0" i="0" u="none" strike="noStrike" cap="none">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How does regular communication between educators, students, and parents contribute to student success and support? What are some effective strategies for maintaining open channels of communication in blended learning settings?</a:t>
            </a:r>
            <a:endParaRPr sz="2200" b="0" i="0" u="none" strike="noStrike" cap="none">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Why is continuous learning essential for teachers to effectively implement blended learning practices? How can professional development opportunities such as workshops, online courses, and peer mentoring support educators in adapting to the demands of a mixed classroom?</a:t>
            </a:r>
            <a:endParaRPr sz="2200" b="0" i="0" u="none" strike="noStrike" cap="none">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Consider the examples of useful tools and technologies for collaborative teaching provided in the information. How can these tools enhance communication, collaboration, evaluation, and feedback in blended learning environments? What criteria should educators consider when selecting tools and technologies for their specific educational context?</a:t>
            </a:r>
            <a:endParaRPr sz="2200" b="0" i="0" u="none" strike="noStrike" cap="none">
              <a:solidFill>
                <a:srgbClr val="121212"/>
              </a:solidFill>
              <a:latin typeface="Arial"/>
              <a:ea typeface="Arial"/>
              <a:cs typeface="Arial"/>
              <a:sym typeface="Arial"/>
            </a:endParaRPr>
          </a:p>
        </p:txBody>
      </p:sp>
      <p:sp>
        <p:nvSpPr>
          <p:cNvPr id="2" name="Google Shape;122;p3">
            <a:extLst>
              <a:ext uri="{FF2B5EF4-FFF2-40B4-BE49-F238E27FC236}">
                <a16:creationId xmlns:a16="http://schemas.microsoft.com/office/drawing/2014/main" id="{A62474CF-5928-BC48-E02B-BF99A1D15ED0}"/>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B1283319-4F8C-DD8D-1781-CE915B3A07ED}"/>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E05A3343-D3F3-4252-AA07-D3F0E5DC4E05}"/>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23A8F8DC-50A7-1247-1CBB-C434B570C0F2}"/>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p:cNvGrpSpPr/>
        <p:nvPr/>
      </p:nvGrpSpPr>
      <p:grpSpPr>
        <a:xfrm>
          <a:off x="0" y="0"/>
          <a:ext cx="0" cy="0"/>
          <a:chOff x="0" y="0"/>
          <a:chExt cx="0" cy="0"/>
        </a:xfrm>
      </p:grpSpPr>
      <p:sp>
        <p:nvSpPr>
          <p:cNvPr id="109" name="Google Shape;109;g2c19b74c6c0_0_0"/>
          <p:cNvSpPr txBox="1"/>
          <p:nvPr/>
        </p:nvSpPr>
        <p:spPr>
          <a:xfrm>
            <a:off x="1028700" y="827483"/>
            <a:ext cx="6990300" cy="22623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Learning Objectives</a:t>
            </a:r>
            <a:endParaRPr sz="1400" b="0" i="0" u="none" strike="noStrike" cap="none">
              <a:solidFill>
                <a:srgbClr val="000000"/>
              </a:solidFill>
              <a:latin typeface="Arial"/>
              <a:ea typeface="Arial"/>
              <a:cs typeface="Arial"/>
              <a:sym typeface="Arial"/>
            </a:endParaRPr>
          </a:p>
        </p:txBody>
      </p:sp>
      <p:sp>
        <p:nvSpPr>
          <p:cNvPr id="110" name="Google Shape;110;g2c19b74c6c0_0_0"/>
          <p:cNvSpPr txBox="1"/>
          <p:nvPr/>
        </p:nvSpPr>
        <p:spPr>
          <a:xfrm>
            <a:off x="476738" y="3429001"/>
            <a:ext cx="8307754" cy="5687711"/>
          </a:xfrm>
          <a:prstGeom prst="rect">
            <a:avLst/>
          </a:prstGeom>
          <a:noFill/>
          <a:ln>
            <a:noFill/>
          </a:ln>
        </p:spPr>
        <p:txBody>
          <a:bodyPr spcFirstLastPara="1" wrap="square" lIns="0" tIns="0" rIns="0" bIns="0" anchor="t" anchorCtr="0">
            <a:spAutoFit/>
          </a:bodyPr>
          <a:lstStyle/>
          <a:p>
            <a:pPr marL="511175" marR="0" lvl="1" algn="l" rtl="0">
              <a:lnSpc>
                <a:spcPct val="140014"/>
              </a:lnSpc>
              <a:spcBef>
                <a:spcPts val="0"/>
              </a:spcBef>
              <a:spcAft>
                <a:spcPts val="0"/>
              </a:spcAft>
              <a:buClr>
                <a:srgbClr val="121212"/>
              </a:buClr>
              <a:buSzPts val="2750"/>
            </a:pPr>
            <a:r>
              <a:rPr lang="en-US" sz="2400" b="0" i="0" u="none" strike="noStrike" cap="none" dirty="0">
                <a:solidFill>
                  <a:schemeClr val="dk1"/>
                </a:solidFill>
                <a:latin typeface="Arial"/>
                <a:ea typeface="Arial"/>
                <a:cs typeface="Arial"/>
                <a:sym typeface="Arial"/>
              </a:rPr>
              <a:t>By the end of this unit, you will be able to:</a:t>
            </a:r>
          </a:p>
          <a:p>
            <a:pPr marL="604518" marR="0" lvl="1" indent="-299147" algn="l" rtl="0">
              <a:lnSpc>
                <a:spcPct val="140014"/>
              </a:lnSpc>
              <a:spcBef>
                <a:spcPts val="0"/>
              </a:spcBef>
              <a:spcAft>
                <a:spcPts val="0"/>
              </a:spcAft>
              <a:buClr>
                <a:srgbClr val="121212"/>
              </a:buClr>
              <a:buSzPts val="2750"/>
              <a:buFont typeface="Arial"/>
              <a:buChar char="•"/>
            </a:pPr>
            <a:r>
              <a:rPr lang="en-GB" sz="2400" dirty="0">
                <a:solidFill>
                  <a:schemeClr val="dk1"/>
                </a:solidFill>
              </a:rPr>
              <a:t>D</a:t>
            </a:r>
            <a:r>
              <a:rPr lang="en-GB" sz="2400" b="0" i="0" u="none" strike="noStrike" cap="none" dirty="0">
                <a:solidFill>
                  <a:schemeClr val="dk1"/>
                </a:solidFill>
                <a:latin typeface="Arial"/>
                <a:ea typeface="Arial"/>
                <a:cs typeface="Arial"/>
                <a:sym typeface="Arial"/>
              </a:rPr>
              <a:t>efine and understand the different blended learning models</a:t>
            </a:r>
          </a:p>
          <a:p>
            <a:pPr marL="604518" marR="0" lvl="1" indent="-299147" algn="l" rtl="0">
              <a:lnSpc>
                <a:spcPct val="140014"/>
              </a:lnSpc>
              <a:spcBef>
                <a:spcPts val="0"/>
              </a:spcBef>
              <a:spcAft>
                <a:spcPts val="0"/>
              </a:spcAft>
              <a:buClr>
                <a:srgbClr val="121212"/>
              </a:buClr>
              <a:buSzPts val="2750"/>
              <a:buFont typeface="Arial"/>
              <a:buChar char="•"/>
            </a:pPr>
            <a:r>
              <a:rPr lang="en-GB" sz="2400" dirty="0">
                <a:solidFill>
                  <a:srgbClr val="121212"/>
                </a:solidFill>
              </a:rPr>
              <a:t>S</a:t>
            </a:r>
            <a:r>
              <a:rPr lang="en-GB" sz="2400" b="0" i="0" u="none" strike="noStrike" cap="none" dirty="0">
                <a:solidFill>
                  <a:schemeClr val="dk1"/>
                </a:solidFill>
                <a:latin typeface="Arial"/>
                <a:ea typeface="Arial"/>
                <a:cs typeface="Arial"/>
                <a:sym typeface="Arial"/>
              </a:rPr>
              <a:t>elect the most appropriate blended learning model for a specific case, considering the needs of the learners, the resources available and the learning objectives</a:t>
            </a:r>
          </a:p>
          <a:p>
            <a:pPr marL="604518" marR="0" lvl="1" indent="-299147" algn="l" rtl="0">
              <a:lnSpc>
                <a:spcPct val="140014"/>
              </a:lnSpc>
              <a:spcBef>
                <a:spcPts val="0"/>
              </a:spcBef>
              <a:spcAft>
                <a:spcPts val="0"/>
              </a:spcAft>
              <a:buClr>
                <a:srgbClr val="121212"/>
              </a:buClr>
              <a:buSzPts val="2750"/>
              <a:buFont typeface="Arial"/>
              <a:buChar char="•"/>
            </a:pPr>
            <a:r>
              <a:rPr lang="en-US" sz="2400" dirty="0">
                <a:solidFill>
                  <a:schemeClr val="dk1"/>
                </a:solidFill>
              </a:rPr>
              <a:t>U</a:t>
            </a:r>
            <a:r>
              <a:rPr lang="en-US" sz="2400" b="0" i="0" u="none" strike="noStrike" cap="none" dirty="0">
                <a:solidFill>
                  <a:schemeClr val="dk1"/>
                </a:solidFill>
                <a:latin typeface="Arial"/>
                <a:ea typeface="Arial"/>
                <a:cs typeface="Arial"/>
                <a:sym typeface="Arial"/>
              </a:rPr>
              <a:t>se digital tools and platforms to facilitate communication, collaboration and individualized learning</a:t>
            </a:r>
            <a:endParaRPr lang="en-US" sz="2400" dirty="0">
              <a:solidFill>
                <a:srgbClr val="121212"/>
              </a:solidFill>
            </a:endParaRPr>
          </a:p>
          <a:p>
            <a:pPr marL="604518" marR="0" lvl="1" indent="-299147" algn="l" rtl="0">
              <a:lnSpc>
                <a:spcPct val="140014"/>
              </a:lnSpc>
              <a:spcBef>
                <a:spcPts val="0"/>
              </a:spcBef>
              <a:spcAft>
                <a:spcPts val="0"/>
              </a:spcAft>
              <a:buClr>
                <a:srgbClr val="121212"/>
              </a:buClr>
              <a:buSzPts val="2750"/>
              <a:buFont typeface="Arial"/>
              <a:buChar char="•"/>
            </a:pPr>
            <a:r>
              <a:rPr lang="en-US" sz="2400" b="0" i="0" u="none" strike="noStrike" cap="none" dirty="0">
                <a:solidFill>
                  <a:schemeClr val="dk1"/>
                </a:solidFill>
                <a:latin typeface="Arial"/>
                <a:ea typeface="Arial"/>
                <a:cs typeface="Arial"/>
                <a:sym typeface="Arial"/>
              </a:rPr>
              <a:t>Identify best practices for blended learning</a:t>
            </a:r>
            <a:endParaRPr lang="en-US" sz="2400" dirty="0">
              <a:solidFill>
                <a:srgbClr val="121212"/>
              </a:solidFill>
            </a:endParaRPr>
          </a:p>
          <a:p>
            <a:pPr marL="604518" marR="0" lvl="1" indent="-299147" algn="l" rtl="0">
              <a:lnSpc>
                <a:spcPct val="140014"/>
              </a:lnSpc>
              <a:spcBef>
                <a:spcPts val="0"/>
              </a:spcBef>
              <a:spcAft>
                <a:spcPts val="0"/>
              </a:spcAft>
              <a:buClr>
                <a:srgbClr val="121212"/>
              </a:buClr>
              <a:buSzPts val="2750"/>
              <a:buFont typeface="Arial"/>
              <a:buChar char="•"/>
            </a:pPr>
            <a:r>
              <a:rPr lang="en-US" sz="2400" dirty="0">
                <a:solidFill>
                  <a:srgbClr val="121212"/>
                </a:solidFill>
              </a:rPr>
              <a:t>U</a:t>
            </a:r>
            <a:r>
              <a:rPr lang="en-US" sz="2400" b="0" i="0" u="none" strike="noStrike" cap="none" dirty="0">
                <a:solidFill>
                  <a:schemeClr val="dk1"/>
                </a:solidFill>
                <a:latin typeface="Arial"/>
                <a:ea typeface="Arial"/>
                <a:cs typeface="Arial"/>
                <a:sym typeface="Arial"/>
              </a:rPr>
              <a:t>nderstand the importance of planning and organization in blended learning</a:t>
            </a:r>
            <a:endParaRPr sz="2400" b="0" i="0" u="none" strike="noStrike" cap="none" dirty="0">
              <a:solidFill>
                <a:srgbClr val="121212"/>
              </a:solidFill>
              <a:latin typeface="Arial"/>
              <a:ea typeface="Arial"/>
              <a:cs typeface="Arial"/>
              <a:sym typeface="Arial"/>
            </a:endParaRPr>
          </a:p>
        </p:txBody>
      </p:sp>
      <p:sp>
        <p:nvSpPr>
          <p:cNvPr id="111" name="Google Shape;111;g2c19b74c6c0_0_0"/>
          <p:cNvSpPr/>
          <p:nvPr/>
        </p:nvSpPr>
        <p:spPr>
          <a:xfrm>
            <a:off x="9144000" y="3783991"/>
            <a:ext cx="9144000" cy="6503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2c19b74c6c0_0_0"/>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2c19b74c6c0_0_0"/>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14" name="Google Shape;114;g2c19b74c6c0_0_0"/>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15" name="Google Shape;115;g2c19b74c6c0_0_0"/>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16" name="Google Shape;116;g2c19b74c6c0_0_0"/>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17" name="Google Shape;117;g2c19b74c6c0_0_0"/>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2" name="Google Shape;110;p2">
            <a:extLst>
              <a:ext uri="{FF2B5EF4-FFF2-40B4-BE49-F238E27FC236}">
                <a16:creationId xmlns:a16="http://schemas.microsoft.com/office/drawing/2014/main" id="{FFBFA4B0-6808-1516-2529-6B592F9748CF}"/>
              </a:ext>
            </a:extLst>
          </p:cNvPr>
          <p:cNvPicPr preferRelativeResize="0"/>
          <p:nvPr/>
        </p:nvPicPr>
        <p:blipFill rotWithShape="1">
          <a:blip r:embed="rId8">
            <a:alphaModFix/>
          </a:blip>
          <a:srcRect/>
          <a:stretch/>
        </p:blipFill>
        <p:spPr>
          <a:xfrm>
            <a:off x="15966399" y="9104275"/>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1"/>
        <p:cNvGrpSpPr/>
        <p:nvPr/>
      </p:nvGrpSpPr>
      <p:grpSpPr>
        <a:xfrm>
          <a:off x="0" y="0"/>
          <a:ext cx="0" cy="0"/>
          <a:chOff x="0" y="0"/>
          <a:chExt cx="0" cy="0"/>
        </a:xfrm>
      </p:grpSpPr>
      <p:sp>
        <p:nvSpPr>
          <p:cNvPr id="122" name="Google Shape;122;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24" name="Google Shape;124;p3"/>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Blended Learning Practices</a:t>
            </a:r>
            <a:endParaRPr sz="1400" b="0" i="0" u="none" strike="noStrike" cap="none">
              <a:solidFill>
                <a:srgbClr val="000000"/>
              </a:solidFill>
              <a:latin typeface="Arial"/>
              <a:ea typeface="Arial"/>
              <a:cs typeface="Arial"/>
              <a:sym typeface="Arial"/>
            </a:endParaRPr>
          </a:p>
        </p:txBody>
      </p:sp>
      <p:sp>
        <p:nvSpPr>
          <p:cNvPr id="125" name="Google Shape;125;p3"/>
          <p:cNvSpPr txBox="1"/>
          <p:nvPr/>
        </p:nvSpPr>
        <p:spPr>
          <a:xfrm>
            <a:off x="1028700" y="2984157"/>
            <a:ext cx="14685900" cy="2250600"/>
          </a:xfrm>
          <a:prstGeom prst="rect">
            <a:avLst/>
          </a:prstGeom>
          <a:noFill/>
          <a:ln>
            <a:noFill/>
          </a:ln>
        </p:spPr>
        <p:txBody>
          <a:bodyPr spcFirstLastPara="1" wrap="square" lIns="0" tIns="0" rIns="0" bIns="0" anchor="t" anchorCtr="0">
            <a:spAutoFit/>
          </a:bodyPr>
          <a:lstStyle/>
          <a:p>
            <a:pPr marL="457200" marR="0" lvl="0" indent="-403225" algn="just" rtl="0">
              <a:lnSpc>
                <a:spcPct val="107916"/>
              </a:lnSpc>
              <a:spcBef>
                <a:spcPts val="800"/>
              </a:spcBef>
              <a:spcAft>
                <a:spcPts val="0"/>
              </a:spcAft>
              <a:buClr>
                <a:schemeClr val="dk1"/>
              </a:buClr>
              <a:buSzPts val="2750"/>
              <a:buFont typeface="Arial"/>
              <a:buChar char="●"/>
            </a:pPr>
            <a:r>
              <a:rPr lang="en-US" sz="2750" b="0" i="0" u="none" strike="noStrike" cap="none">
                <a:solidFill>
                  <a:schemeClr val="dk1"/>
                </a:solidFill>
                <a:latin typeface="Arial"/>
                <a:ea typeface="Arial"/>
                <a:cs typeface="Arial"/>
                <a:sym typeface="Arial"/>
              </a:rPr>
              <a:t>Seamless Integration of Technology</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Char char="●"/>
            </a:pPr>
            <a:r>
              <a:rPr lang="en-US" sz="2750" b="0" i="0" u="none" strike="noStrike" cap="none">
                <a:solidFill>
                  <a:schemeClr val="dk1"/>
                </a:solidFill>
                <a:latin typeface="Arial"/>
                <a:ea typeface="Arial"/>
                <a:cs typeface="Arial"/>
                <a:sym typeface="Arial"/>
              </a:rPr>
              <a:t>Data-Driven Personali</a:t>
            </a:r>
            <a:r>
              <a:rPr lang="en-US" sz="2750">
                <a:solidFill>
                  <a:schemeClr val="dk1"/>
                </a:solidFill>
              </a:rPr>
              <a:t>s</a:t>
            </a:r>
            <a:r>
              <a:rPr lang="en-US" sz="2750" b="0" i="0" u="none" strike="noStrike" cap="none">
                <a:solidFill>
                  <a:schemeClr val="dk1"/>
                </a:solidFill>
                <a:latin typeface="Arial"/>
                <a:ea typeface="Arial"/>
                <a:cs typeface="Arial"/>
                <a:sym typeface="Arial"/>
              </a:rPr>
              <a:t>ation</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Char char="●"/>
            </a:pPr>
            <a:r>
              <a:rPr lang="en-US" sz="2750" b="0" i="0" u="none" strike="noStrike" cap="none">
                <a:solidFill>
                  <a:schemeClr val="dk1"/>
                </a:solidFill>
                <a:latin typeface="Arial"/>
                <a:ea typeface="Arial"/>
                <a:cs typeface="Arial"/>
                <a:sym typeface="Arial"/>
              </a:rPr>
              <a:t>Consistent Communication</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Char char="●"/>
            </a:pPr>
            <a:r>
              <a:rPr lang="en-US" sz="2750" b="0" i="0" u="none" strike="noStrike" cap="none">
                <a:solidFill>
                  <a:schemeClr val="dk1"/>
                </a:solidFill>
                <a:latin typeface="Arial"/>
                <a:ea typeface="Arial"/>
                <a:cs typeface="Arial"/>
                <a:sym typeface="Arial"/>
              </a:rPr>
              <a:t>Interactive and Collaborative Activities</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Char char="●"/>
            </a:pPr>
            <a:r>
              <a:rPr lang="en-US" sz="2750" b="0" i="0" u="none" strike="noStrike" cap="none">
                <a:solidFill>
                  <a:schemeClr val="dk1"/>
                </a:solidFill>
                <a:latin typeface="Arial"/>
                <a:ea typeface="Arial"/>
                <a:cs typeface="Arial"/>
                <a:sym typeface="Arial"/>
              </a:rPr>
              <a:t>Ongoing Professional Development</a:t>
            </a:r>
            <a:endParaRPr sz="2750" b="0" i="0" u="none" strike="noStrike" cap="none">
              <a:solidFill>
                <a:schemeClr val="dk1"/>
              </a:solidFill>
              <a:latin typeface="Arial"/>
              <a:ea typeface="Arial"/>
              <a:cs typeface="Arial"/>
              <a:sym typeface="Arial"/>
            </a:endParaRPr>
          </a:p>
        </p:txBody>
      </p:sp>
      <p:sp>
        <p:nvSpPr>
          <p:cNvPr id="126" name="Google Shape;126;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txBox="1"/>
          <p:nvPr/>
        </p:nvSpPr>
        <p:spPr>
          <a:xfrm>
            <a:off x="8622938" y="8356288"/>
            <a:ext cx="648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rgbClr val="101D20"/>
                </a:solidFill>
                <a:highlight>
                  <a:srgbClr val="FFFFFF"/>
                </a:highlight>
              </a:rPr>
              <a:t>Source: https://edynamiclearning.com/5-effective-blended-learning-strategies/</a:t>
            </a:r>
            <a:endParaRPr/>
          </a:p>
        </p:txBody>
      </p:sp>
      <p:pic>
        <p:nvPicPr>
          <p:cNvPr id="132" name="Google Shape;132;p3"/>
          <p:cNvPicPr preferRelativeResize="0"/>
          <p:nvPr/>
        </p:nvPicPr>
        <p:blipFill>
          <a:blip r:embed="rId3">
            <a:alphaModFix/>
          </a:blip>
          <a:stretch>
            <a:fillRect/>
          </a:stretch>
        </p:blipFill>
        <p:spPr>
          <a:xfrm>
            <a:off x="8158680" y="2793320"/>
            <a:ext cx="6977843" cy="5390125"/>
          </a:xfrm>
          <a:prstGeom prst="rect">
            <a:avLst/>
          </a:prstGeom>
          <a:noFill/>
          <a:ln>
            <a:noFill/>
          </a:ln>
        </p:spPr>
      </p:pic>
      <p:sp>
        <p:nvSpPr>
          <p:cNvPr id="2" name="Google Shape;122;p3">
            <a:extLst>
              <a:ext uri="{FF2B5EF4-FFF2-40B4-BE49-F238E27FC236}">
                <a16:creationId xmlns:a16="http://schemas.microsoft.com/office/drawing/2014/main" id="{C7FB645B-B279-CD02-ACF2-2325499165AE}"/>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963947D0-2709-B2C9-747D-056F5AF06B18}"/>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7D8FA678-1257-4DA7-056D-2857936AF6CF}"/>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799DC2A0-8ED7-6FEE-8737-F933BCB443F7}"/>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36"/>
        <p:cNvGrpSpPr/>
        <p:nvPr/>
      </p:nvGrpSpPr>
      <p:grpSpPr>
        <a:xfrm>
          <a:off x="0" y="0"/>
          <a:ext cx="0" cy="0"/>
          <a:chOff x="0" y="0"/>
          <a:chExt cx="0" cy="0"/>
        </a:xfrm>
      </p:grpSpPr>
      <p:sp>
        <p:nvSpPr>
          <p:cNvPr id="137" name="Google Shape;137;g30dc6ac86cb_0_0"/>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30dc6ac86cb_0_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39" name="Google Shape;139;g30dc6ac86cb_0_0"/>
          <p:cNvSpPr txBox="1"/>
          <p:nvPr/>
        </p:nvSpPr>
        <p:spPr>
          <a:xfrm>
            <a:off x="1074863" y="656125"/>
            <a:ext cx="121815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Seamless Integration of Technology</a:t>
            </a:r>
            <a:endParaRPr sz="1400" b="0" i="0" u="none" strike="noStrike" cap="none">
              <a:solidFill>
                <a:srgbClr val="000000"/>
              </a:solidFill>
              <a:latin typeface="Arial"/>
              <a:ea typeface="Arial"/>
              <a:cs typeface="Arial"/>
              <a:sym typeface="Arial"/>
            </a:endParaRPr>
          </a:p>
        </p:txBody>
      </p:sp>
      <p:sp>
        <p:nvSpPr>
          <p:cNvPr id="140" name="Google Shape;140;g30dc6ac86cb_0_0"/>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30dc6ac86cb_0_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g30dc6ac86cb_0_0"/>
          <p:cNvPicPr preferRelativeResize="0"/>
          <p:nvPr/>
        </p:nvPicPr>
        <p:blipFill>
          <a:blip r:embed="rId3">
            <a:alphaModFix/>
          </a:blip>
          <a:stretch>
            <a:fillRect/>
          </a:stretch>
        </p:blipFill>
        <p:spPr>
          <a:xfrm>
            <a:off x="4935349" y="3095150"/>
            <a:ext cx="8417254" cy="5141594"/>
          </a:xfrm>
          <a:prstGeom prst="rect">
            <a:avLst/>
          </a:prstGeom>
          <a:noFill/>
          <a:ln>
            <a:noFill/>
          </a:ln>
        </p:spPr>
      </p:pic>
      <p:sp>
        <p:nvSpPr>
          <p:cNvPr id="146" name="Google Shape;146;g30dc6ac86cb_0_0"/>
          <p:cNvSpPr txBox="1"/>
          <p:nvPr/>
        </p:nvSpPr>
        <p:spPr>
          <a:xfrm>
            <a:off x="5042200" y="8320313"/>
            <a:ext cx="930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https://www.selesti.com/knowledge-hub/why-seamless-digital-integration-will-secure-a-commercially-sound-future</a:t>
            </a:r>
            <a:endParaRPr/>
          </a:p>
        </p:txBody>
      </p:sp>
      <p:sp>
        <p:nvSpPr>
          <p:cNvPr id="2" name="Google Shape;122;p3">
            <a:extLst>
              <a:ext uri="{FF2B5EF4-FFF2-40B4-BE49-F238E27FC236}">
                <a16:creationId xmlns:a16="http://schemas.microsoft.com/office/drawing/2014/main" id="{3067A7EE-CC05-BC51-E70A-5253D9DA830B}"/>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BE48A0AE-E0C9-34EB-29F1-618EA9825D10}"/>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1A504F02-AD81-87BD-350E-64FD27B07D47}"/>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B5559D9A-EAD7-99EA-7008-DD66D6BAF3A6}"/>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0"/>
        <p:cNvGrpSpPr/>
        <p:nvPr/>
      </p:nvGrpSpPr>
      <p:grpSpPr>
        <a:xfrm>
          <a:off x="0" y="0"/>
          <a:ext cx="0" cy="0"/>
          <a:chOff x="0" y="0"/>
          <a:chExt cx="0" cy="0"/>
        </a:xfrm>
      </p:grpSpPr>
      <p:sp>
        <p:nvSpPr>
          <p:cNvPr id="151" name="Google Shape;151;g30dc6ac86cb_0_14"/>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30dc6ac86cb_0_14"/>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53" name="Google Shape;153;g30dc6ac86cb_0_14"/>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Data-Driven Personalisation</a:t>
            </a:r>
            <a:endParaRPr sz="1400" b="0" i="0" u="none" strike="noStrike" cap="none">
              <a:solidFill>
                <a:srgbClr val="000000"/>
              </a:solidFill>
              <a:latin typeface="Arial"/>
              <a:ea typeface="Arial"/>
              <a:cs typeface="Arial"/>
              <a:sym typeface="Arial"/>
            </a:endParaRPr>
          </a:p>
        </p:txBody>
      </p:sp>
      <p:sp>
        <p:nvSpPr>
          <p:cNvPr id="154" name="Google Shape;154;g30dc6ac86cb_0_14"/>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30dc6ac86cb_0_14"/>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 name="Google Shape;159;g30dc6ac86cb_0_14"/>
          <p:cNvPicPr preferRelativeResize="0"/>
          <p:nvPr/>
        </p:nvPicPr>
        <p:blipFill>
          <a:blip r:embed="rId3">
            <a:alphaModFix/>
          </a:blip>
          <a:stretch>
            <a:fillRect/>
          </a:stretch>
        </p:blipFill>
        <p:spPr>
          <a:xfrm>
            <a:off x="2672250" y="2325075"/>
            <a:ext cx="12134894" cy="5896800"/>
          </a:xfrm>
          <a:prstGeom prst="rect">
            <a:avLst/>
          </a:prstGeom>
          <a:noFill/>
          <a:ln>
            <a:noFill/>
          </a:ln>
        </p:spPr>
      </p:pic>
      <p:sp>
        <p:nvSpPr>
          <p:cNvPr id="160" name="Google Shape;160;g30dc6ac86cb_0_14"/>
          <p:cNvSpPr txBox="1"/>
          <p:nvPr/>
        </p:nvSpPr>
        <p:spPr>
          <a:xfrm>
            <a:off x="4711000" y="8312875"/>
            <a:ext cx="677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https://www.datahash.com/how-data-driven-personalization-can-impact-business/</a:t>
            </a:r>
            <a:endParaRPr/>
          </a:p>
        </p:txBody>
      </p:sp>
      <p:sp>
        <p:nvSpPr>
          <p:cNvPr id="2" name="Google Shape;122;p3">
            <a:extLst>
              <a:ext uri="{FF2B5EF4-FFF2-40B4-BE49-F238E27FC236}">
                <a16:creationId xmlns:a16="http://schemas.microsoft.com/office/drawing/2014/main" id="{9E25BD47-573B-B678-A982-9067A4556A63}"/>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A0FA49C9-C4B2-DD5D-C26F-C4BAB41E9C95}"/>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68E03584-A47F-F7A8-4CEE-77CC951590B3}"/>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1DC7A5EC-958D-BD5F-0517-B53789A6C29D}"/>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4"/>
        <p:cNvGrpSpPr/>
        <p:nvPr/>
      </p:nvGrpSpPr>
      <p:grpSpPr>
        <a:xfrm>
          <a:off x="0" y="0"/>
          <a:ext cx="0" cy="0"/>
          <a:chOff x="0" y="0"/>
          <a:chExt cx="0" cy="0"/>
        </a:xfrm>
      </p:grpSpPr>
      <p:sp>
        <p:nvSpPr>
          <p:cNvPr id="165" name="Google Shape;165;g30dc6ac86cb_0_28"/>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30dc6ac86cb_0_28"/>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67" name="Google Shape;167;g30dc6ac86cb_0_28"/>
          <p:cNvSpPr txBox="1"/>
          <p:nvPr/>
        </p:nvSpPr>
        <p:spPr>
          <a:xfrm>
            <a:off x="1002950" y="65612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Consistent Communication</a:t>
            </a:r>
            <a:endParaRPr sz="1400" b="0" i="0" u="none" strike="noStrike" cap="none">
              <a:solidFill>
                <a:srgbClr val="000000"/>
              </a:solidFill>
              <a:latin typeface="Arial"/>
              <a:ea typeface="Arial"/>
              <a:cs typeface="Arial"/>
              <a:sym typeface="Arial"/>
            </a:endParaRPr>
          </a:p>
        </p:txBody>
      </p:sp>
      <p:sp>
        <p:nvSpPr>
          <p:cNvPr id="168" name="Google Shape;168;g30dc6ac86cb_0_28"/>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30dc6ac86cb_0_28"/>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g30dc6ac86cb_0_28"/>
          <p:cNvPicPr preferRelativeResize="0"/>
          <p:nvPr/>
        </p:nvPicPr>
        <p:blipFill>
          <a:blip r:embed="rId3">
            <a:alphaModFix/>
          </a:blip>
          <a:stretch>
            <a:fillRect/>
          </a:stretch>
        </p:blipFill>
        <p:spPr>
          <a:xfrm>
            <a:off x="4572012" y="1903988"/>
            <a:ext cx="9478318" cy="6326592"/>
          </a:xfrm>
          <a:prstGeom prst="rect">
            <a:avLst/>
          </a:prstGeom>
          <a:noFill/>
          <a:ln>
            <a:noFill/>
          </a:ln>
        </p:spPr>
      </p:pic>
      <p:sp>
        <p:nvSpPr>
          <p:cNvPr id="174" name="Google Shape;174;g30dc6ac86cb_0_28"/>
          <p:cNvSpPr txBox="1"/>
          <p:nvPr/>
        </p:nvSpPr>
        <p:spPr>
          <a:xfrm>
            <a:off x="1927563" y="8401138"/>
            <a:ext cx="1476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https://www.freepik.es/foto-gratis/bodegon-concepto-redes-sociales_15694968.htm#fromView=search&amp;page=1&amp;position=0&amp;uuid=e0edf348-3351-4fa0-b64a-0d769e21c2cd</a:t>
            </a:r>
            <a:endParaRPr/>
          </a:p>
        </p:txBody>
      </p:sp>
      <p:sp>
        <p:nvSpPr>
          <p:cNvPr id="2" name="Google Shape;122;p3">
            <a:extLst>
              <a:ext uri="{FF2B5EF4-FFF2-40B4-BE49-F238E27FC236}">
                <a16:creationId xmlns:a16="http://schemas.microsoft.com/office/drawing/2014/main" id="{1F5265B8-F5E2-853F-FB94-C2B974A13043}"/>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F14A1B69-C38A-CA42-288B-92EC909B35EA}"/>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444713AF-CB77-0B8D-2CBB-60B1CB41CD55}"/>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32F6950F-DDE6-2C40-5FF3-647D303FDEEE}"/>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8"/>
        <p:cNvGrpSpPr/>
        <p:nvPr/>
      </p:nvGrpSpPr>
      <p:grpSpPr>
        <a:xfrm>
          <a:off x="0" y="0"/>
          <a:ext cx="0" cy="0"/>
          <a:chOff x="0" y="0"/>
          <a:chExt cx="0" cy="0"/>
        </a:xfrm>
      </p:grpSpPr>
      <p:sp>
        <p:nvSpPr>
          <p:cNvPr id="179" name="Google Shape;179;g30dc6ac86cb_0_40"/>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30dc6ac86cb_0_4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1" name="Google Shape;181;g30dc6ac86cb_0_40"/>
          <p:cNvSpPr txBox="1"/>
          <p:nvPr/>
        </p:nvSpPr>
        <p:spPr>
          <a:xfrm>
            <a:off x="1028700" y="607675"/>
            <a:ext cx="121815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Interactive and Collaborative Activities</a:t>
            </a:r>
            <a:endParaRPr sz="1400" b="0" i="0" u="none" strike="noStrike" cap="none">
              <a:solidFill>
                <a:srgbClr val="000000"/>
              </a:solidFill>
              <a:latin typeface="Arial"/>
              <a:ea typeface="Arial"/>
              <a:cs typeface="Arial"/>
              <a:sym typeface="Arial"/>
            </a:endParaRPr>
          </a:p>
        </p:txBody>
      </p:sp>
      <p:sp>
        <p:nvSpPr>
          <p:cNvPr id="182" name="Google Shape;182;g30dc6ac86cb_0_40"/>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30dc6ac86cb_0_4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g30dc6ac86cb_0_40"/>
          <p:cNvPicPr preferRelativeResize="0"/>
          <p:nvPr/>
        </p:nvPicPr>
        <p:blipFill>
          <a:blip r:embed="rId3">
            <a:alphaModFix/>
          </a:blip>
          <a:stretch>
            <a:fillRect/>
          </a:stretch>
        </p:blipFill>
        <p:spPr>
          <a:xfrm>
            <a:off x="5295325" y="2769125"/>
            <a:ext cx="7697357" cy="5141594"/>
          </a:xfrm>
          <a:prstGeom prst="rect">
            <a:avLst/>
          </a:prstGeom>
          <a:noFill/>
          <a:ln>
            <a:noFill/>
          </a:ln>
        </p:spPr>
      </p:pic>
      <p:sp>
        <p:nvSpPr>
          <p:cNvPr id="188" name="Google Shape;188;g30dc6ac86cb_0_40"/>
          <p:cNvSpPr txBox="1"/>
          <p:nvPr/>
        </p:nvSpPr>
        <p:spPr>
          <a:xfrm>
            <a:off x="2394125" y="8218800"/>
            <a:ext cx="14004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https://www.freepik.es/foto-gratis/personas-que-trabajan-espacio-oficina-elegante-acogedor_29794537.htm#fromView=search&amp;page=1&amp;position=6&amp;uuid=3a583d6c-b50f-49e8-a311-650b13706bc3</a:t>
            </a:r>
            <a:endParaRPr/>
          </a:p>
        </p:txBody>
      </p:sp>
      <p:sp>
        <p:nvSpPr>
          <p:cNvPr id="2" name="Google Shape;122;p3">
            <a:extLst>
              <a:ext uri="{FF2B5EF4-FFF2-40B4-BE49-F238E27FC236}">
                <a16:creationId xmlns:a16="http://schemas.microsoft.com/office/drawing/2014/main" id="{AFDE25D1-C6B6-F1C2-996C-E160CDCE0884}"/>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5DA6BDC6-17AB-5A97-B9D5-81DCE933313F}"/>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8E9EAC5E-CE05-B1B6-A61D-95BA88E11410}"/>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B319065E-E5FC-7A00-5499-232F08F33BC6}"/>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2"/>
        <p:cNvGrpSpPr/>
        <p:nvPr/>
      </p:nvGrpSpPr>
      <p:grpSpPr>
        <a:xfrm>
          <a:off x="0" y="0"/>
          <a:ext cx="0" cy="0"/>
          <a:chOff x="0" y="0"/>
          <a:chExt cx="0" cy="0"/>
        </a:xfrm>
      </p:grpSpPr>
      <p:sp>
        <p:nvSpPr>
          <p:cNvPr id="193" name="Google Shape;193;g30dc6ac86cb_0_52"/>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30dc6ac86cb_0_52"/>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95" name="Google Shape;195;g30dc6ac86cb_0_52"/>
          <p:cNvSpPr txBox="1"/>
          <p:nvPr/>
        </p:nvSpPr>
        <p:spPr>
          <a:xfrm>
            <a:off x="1028700" y="700000"/>
            <a:ext cx="121815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Ongoing Professional Development</a:t>
            </a:r>
            <a:endParaRPr sz="1400" b="0" i="0" u="none" strike="noStrike" cap="none">
              <a:solidFill>
                <a:srgbClr val="000000"/>
              </a:solidFill>
              <a:latin typeface="Arial"/>
              <a:ea typeface="Arial"/>
              <a:cs typeface="Arial"/>
              <a:sym typeface="Arial"/>
            </a:endParaRPr>
          </a:p>
        </p:txBody>
      </p:sp>
      <p:sp>
        <p:nvSpPr>
          <p:cNvPr id="196" name="Google Shape;196;g30dc6ac86cb_0_52"/>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30dc6ac86cb_0_52"/>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1" name="Google Shape;201;g30dc6ac86cb_0_52"/>
          <p:cNvPicPr preferRelativeResize="0"/>
          <p:nvPr/>
        </p:nvPicPr>
        <p:blipFill>
          <a:blip r:embed="rId3">
            <a:alphaModFix/>
          </a:blip>
          <a:stretch>
            <a:fillRect/>
          </a:stretch>
        </p:blipFill>
        <p:spPr>
          <a:xfrm>
            <a:off x="4643987" y="3004500"/>
            <a:ext cx="8999982" cy="5141591"/>
          </a:xfrm>
          <a:prstGeom prst="rect">
            <a:avLst/>
          </a:prstGeom>
          <a:noFill/>
          <a:ln>
            <a:noFill/>
          </a:ln>
        </p:spPr>
      </p:pic>
      <p:sp>
        <p:nvSpPr>
          <p:cNvPr id="202" name="Google Shape;202;g30dc6ac86cb_0_52"/>
          <p:cNvSpPr txBox="1"/>
          <p:nvPr/>
        </p:nvSpPr>
        <p:spPr>
          <a:xfrm>
            <a:off x="2769900" y="8188300"/>
            <a:ext cx="1274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vector-gratis/composicion-cultura-corporativa-ventanas-computadora-flechas-iconos-engranajes-copa-trofeo-personajes-garabatos-companeros-trabajo-ilustracion-vectorial_43869382.htm#fromView=search&amp;page=1&amp;position=4&amp;uuid=b6d50ae8-4e5e-44c7-9fb5-3e5b9035f8b3</a:t>
            </a:r>
            <a:endParaRPr/>
          </a:p>
        </p:txBody>
      </p:sp>
      <p:sp>
        <p:nvSpPr>
          <p:cNvPr id="2" name="Google Shape;122;p3">
            <a:extLst>
              <a:ext uri="{FF2B5EF4-FFF2-40B4-BE49-F238E27FC236}">
                <a16:creationId xmlns:a16="http://schemas.microsoft.com/office/drawing/2014/main" id="{6915EF5C-3302-3BAD-B646-1D916DB5EB1E}"/>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046B9FE0-3AC9-EF19-A007-08AC2D07F76F}"/>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F80E96B6-E8B7-A212-F49D-643F631E2744}"/>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285DE992-ADBF-22C7-53D4-65DD51ED847E}"/>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11" name="Google Shape;211;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12" name="Google Shape;212;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4"/>
          <p:cNvSpPr txBox="1"/>
          <p:nvPr/>
        </p:nvSpPr>
        <p:spPr>
          <a:xfrm>
            <a:off x="818926" y="1579150"/>
            <a:ext cx="15760200" cy="2262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Examples of Good Practices in Blended Learning Models </a:t>
            </a:r>
            <a:endParaRPr sz="7000" b="0" i="0" u="none" strike="noStrike" cap="none">
              <a:solidFill>
                <a:srgbClr val="000000"/>
              </a:solidFill>
              <a:latin typeface="Arial"/>
              <a:ea typeface="Arial"/>
              <a:cs typeface="Arial"/>
              <a:sym typeface="Arial"/>
            </a:endParaRPr>
          </a:p>
        </p:txBody>
      </p:sp>
      <p:sp>
        <p:nvSpPr>
          <p:cNvPr id="215" name="Google Shape;215;p4"/>
          <p:cNvSpPr txBox="1"/>
          <p:nvPr/>
        </p:nvSpPr>
        <p:spPr>
          <a:xfrm>
            <a:off x="818925" y="4448450"/>
            <a:ext cx="8088300" cy="2696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750"/>
              <a:buFont typeface="Arial"/>
              <a:buNone/>
            </a:pPr>
            <a:r>
              <a:rPr lang="en-US" sz="7000" b="0" i="0" u="none" strike="noStrike" cap="none">
                <a:solidFill>
                  <a:srgbClr val="121212"/>
                </a:solidFill>
                <a:latin typeface="Arial"/>
                <a:ea typeface="Arial"/>
                <a:cs typeface="Arial"/>
                <a:sym typeface="Arial"/>
              </a:rPr>
              <a:t>EPAJE Project</a:t>
            </a:r>
            <a:endParaRPr sz="7000" b="0" i="0" u="none" strike="noStrike" cap="none">
              <a:solidFill>
                <a:srgbClr val="121212"/>
              </a:solidFill>
              <a:latin typeface="Arial"/>
              <a:ea typeface="Arial"/>
              <a:cs typeface="Arial"/>
              <a:sym typeface="Arial"/>
            </a:endParaRPr>
          </a:p>
          <a:p>
            <a:pPr marL="0" marR="0" lvl="0" indent="0" algn="just" rtl="0">
              <a:lnSpc>
                <a:spcPct val="107916"/>
              </a:lnSpc>
              <a:spcBef>
                <a:spcPts val="1200"/>
              </a:spcBef>
              <a:spcAft>
                <a:spcPts val="0"/>
              </a:spcAft>
              <a:buClr>
                <a:schemeClr val="dk1"/>
              </a:buClr>
              <a:buSzPts val="1100"/>
              <a:buFont typeface="Arial"/>
              <a:buNone/>
            </a:pPr>
            <a:r>
              <a:rPr lang="en-US" sz="2750" b="0" i="0" u="none" strike="noStrike" cap="none">
                <a:solidFill>
                  <a:srgbClr val="1F1F1F"/>
                </a:solidFill>
                <a:latin typeface="Arial"/>
                <a:ea typeface="Arial"/>
                <a:cs typeface="Arial"/>
                <a:sym typeface="Arial"/>
              </a:rPr>
              <a:t>Website: </a:t>
            </a:r>
            <a:r>
              <a:rPr lang="en-US" sz="2750" b="0" i="0" u="sng" strike="noStrike" cap="non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https://epale.ec.europa.eu/es</a:t>
            </a:r>
            <a:r>
              <a:rPr lang="en-US" sz="2750" b="0" i="0" u="none" strike="noStrike" cap="none">
                <a:solidFill>
                  <a:srgbClr val="1F1F1F"/>
                </a:solidFill>
                <a:latin typeface="Arial"/>
                <a:ea typeface="Arial"/>
                <a:cs typeface="Arial"/>
                <a:sym typeface="Arial"/>
              </a:rPr>
              <a:t> </a:t>
            </a:r>
            <a:endParaRPr sz="2750" b="0" i="0" u="none" strike="noStrike" cap="none">
              <a:solidFill>
                <a:srgbClr val="1F1F1F"/>
              </a:solidFill>
              <a:latin typeface="Arial"/>
              <a:ea typeface="Arial"/>
              <a:cs typeface="Arial"/>
              <a:sym typeface="Arial"/>
            </a:endParaRPr>
          </a:p>
          <a:p>
            <a:pPr marL="0" marR="0" lvl="0" indent="0" algn="l" rtl="0">
              <a:lnSpc>
                <a:spcPct val="140000"/>
              </a:lnSpc>
              <a:spcBef>
                <a:spcPts val="1200"/>
              </a:spcBef>
              <a:spcAft>
                <a:spcPts val="0"/>
              </a:spcAft>
              <a:buClr>
                <a:srgbClr val="000000"/>
              </a:buClr>
              <a:buSzPts val="2750"/>
              <a:buFont typeface="Arial"/>
              <a:buNone/>
            </a:pPr>
            <a:endParaRPr sz="2750" b="0" i="0" u="none" strike="noStrike" cap="none">
              <a:solidFill>
                <a:srgbClr val="121212"/>
              </a:solidFill>
              <a:latin typeface="Arial"/>
              <a:ea typeface="Arial"/>
              <a:cs typeface="Arial"/>
              <a:sym typeface="Arial"/>
            </a:endParaRPr>
          </a:p>
        </p:txBody>
      </p:sp>
      <p:sp>
        <p:nvSpPr>
          <p:cNvPr id="219" name="Google Shape;219;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0" name="Google Shape;220;p4"/>
          <p:cNvPicPr preferRelativeResize="0"/>
          <p:nvPr/>
        </p:nvPicPr>
        <p:blipFill rotWithShape="1">
          <a:blip r:embed="rId5">
            <a:alphaModFix/>
          </a:blip>
          <a:srcRect/>
          <a:stretch/>
        </p:blipFill>
        <p:spPr>
          <a:xfrm>
            <a:off x="9825571" y="4961388"/>
            <a:ext cx="6297348" cy="2581912"/>
          </a:xfrm>
          <a:prstGeom prst="rect">
            <a:avLst/>
          </a:prstGeom>
          <a:noFill/>
          <a:ln>
            <a:noFill/>
          </a:ln>
        </p:spPr>
      </p:pic>
      <p:sp>
        <p:nvSpPr>
          <p:cNvPr id="2" name="Google Shape;122;p3">
            <a:extLst>
              <a:ext uri="{FF2B5EF4-FFF2-40B4-BE49-F238E27FC236}">
                <a16:creationId xmlns:a16="http://schemas.microsoft.com/office/drawing/2014/main" id="{427DE523-A346-0178-724F-02E9B2AB9BB0}"/>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0AE2AA36-B3A2-4D94-B31E-1DA4BEB2F529}"/>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CC37FE0A-7A8F-9DE0-AD3B-746D92BFAFCB}"/>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B869F882-C60C-C302-B043-1F202E8DE1DB}"/>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1535</Words>
  <Application>Microsoft Office PowerPoint</Application>
  <PresentationFormat>Custom</PresentationFormat>
  <Paragraphs>84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created xsi:type="dcterms:W3CDTF">2006-08-16T00:00:00Z</dcterms:created>
  <dcterms:modified xsi:type="dcterms:W3CDTF">2024-11-07T19:27:30Z</dcterms:modified>
</cp:coreProperties>
</file>