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Cy9AOSIbR4sicno8lum0iXBe+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701443-08E3-4DF2-939C-8E575D90700D}" v="1" dt="2024-11-07T19:08:56.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1"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iria Tsalamani" userId="0aff0c30-cece-41cc-9db4-2deca530e686" providerId="ADAL" clId="{90701443-08E3-4DF2-939C-8E575D90700D}"/>
    <pc:docChg chg="custSel modSld">
      <pc:chgData name="Sotiria Tsalamani" userId="0aff0c30-cece-41cc-9db4-2deca530e686" providerId="ADAL" clId="{90701443-08E3-4DF2-939C-8E575D90700D}" dt="2024-11-07T19:09:20.776" v="10" actId="1076"/>
      <pc:docMkLst>
        <pc:docMk/>
      </pc:docMkLst>
      <pc:sldChg chg="addSp delSp modSp mod">
        <pc:chgData name="Sotiria Tsalamani" userId="0aff0c30-cece-41cc-9db4-2deca530e686" providerId="ADAL" clId="{90701443-08E3-4DF2-939C-8E575D90700D}" dt="2024-11-07T19:09:20.776" v="10" actId="1076"/>
        <pc:sldMkLst>
          <pc:docMk/>
          <pc:sldMk cId="0" sldId="256"/>
        </pc:sldMkLst>
        <pc:spChg chg="del">
          <ac:chgData name="Sotiria Tsalamani" userId="0aff0c30-cece-41cc-9db4-2deca530e686" providerId="ADAL" clId="{90701443-08E3-4DF2-939C-8E575D90700D}" dt="2024-11-07T19:09:13.082" v="7" actId="478"/>
          <ac:spMkLst>
            <pc:docMk/>
            <pc:sldMk cId="0" sldId="256"/>
            <ac:spMk id="3" creationId="{FE466C76-7504-A1C8-550C-25122091FC8B}"/>
          </ac:spMkLst>
        </pc:spChg>
        <pc:picChg chg="add mod modCrop">
          <ac:chgData name="Sotiria Tsalamani" userId="0aff0c30-cece-41cc-9db4-2deca530e686" providerId="ADAL" clId="{90701443-08E3-4DF2-939C-8E575D90700D}" dt="2024-11-07T19:09:20.776" v="10" actId="1076"/>
          <ac:picMkLst>
            <pc:docMk/>
            <pc:sldMk cId="0" sldId="256"/>
            <ac:picMk id="5" creationId="{18BDB77F-FC29-0EEF-2088-3DB798BE663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f310491f3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g1f310491f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0d847b50ad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g30d847b50ad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0d847b50ad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g30d847b50ad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0d847b50ad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g30d847b50ad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 name="Google Shape;2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0d847b50ad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 name="Google Shape;294;g30d847b50ad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8" name="Google Shape;30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0d847b50ad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g30d847b50a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0d847b50ad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5" name="Google Shape;345;g30d847b50ad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0d847b50ad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g30d847b50ad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f310491f38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g1f310491f38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0d847b50ad_0_1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3" name="Google Shape;383;g30d847b50ad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0d847b50ad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2" name="Google Shape;402;g30d847b50ad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1" name="Google Shape;42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d847b50a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g30d847b50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0d847b50ad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g30d847b50a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0d847b50ad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g30d847b50a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0d847b50ad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g30d847b50a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4.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5.jp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6.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9.jpg"/><Relationship Id="rId4" Type="http://schemas.openxmlformats.org/officeDocument/2006/relationships/hyperlink" Target="http://www.youtube.com/watch?v=Moj8vauvIv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2.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3.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1f310491f38_0_0"/>
          <p:cNvSpPr txBox="1"/>
          <p:nvPr/>
        </p:nvSpPr>
        <p:spPr>
          <a:xfrm>
            <a:off x="1028700" y="2418939"/>
            <a:ext cx="9259200" cy="35086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en-US" sz="4400" b="1" i="0" u="none" strike="noStrike" cap="none" dirty="0">
                <a:solidFill>
                  <a:srgbClr val="FB8709"/>
                </a:solidFill>
                <a:latin typeface="Arial"/>
                <a:ea typeface="Arial"/>
                <a:cs typeface="Arial"/>
                <a:sym typeface="Arial"/>
              </a:rPr>
              <a:t>MODULE 1 - Introduction to Blended Learning and Collaborative Teaching Methods</a:t>
            </a:r>
            <a:endParaRPr sz="4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3200" b="1" i="0" u="none" strike="noStrike" cap="none" dirty="0">
                <a:solidFill>
                  <a:srgbClr val="053249"/>
                </a:solidFill>
                <a:latin typeface="Arial"/>
                <a:ea typeface="Arial"/>
                <a:cs typeface="Arial"/>
                <a:sym typeface="Arial"/>
              </a:rPr>
              <a:t>Unit 3 - Understanding Blended Learning Models: Integration of Online and In-Person Components</a:t>
            </a:r>
            <a:endParaRPr sz="3200" b="1" i="0" u="none" strike="noStrike" cap="none" dirty="0">
              <a:solidFill>
                <a:srgbClr val="000000"/>
              </a:solidFill>
              <a:latin typeface="Arial"/>
              <a:ea typeface="Arial"/>
              <a:cs typeface="Arial"/>
              <a:sym typeface="Arial"/>
            </a:endParaRPr>
          </a:p>
        </p:txBody>
      </p:sp>
      <p:sp>
        <p:nvSpPr>
          <p:cNvPr id="85" name="Google Shape;85;g1f310491f38_0_0"/>
          <p:cNvSpPr/>
          <p:nvPr/>
        </p:nvSpPr>
        <p:spPr>
          <a:xfrm rot="10800000">
            <a:off x="9676347" y="-1917767"/>
            <a:ext cx="10302875" cy="10259608"/>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lang="en-BE"/>
          </a:p>
        </p:txBody>
      </p:sp>
      <p:sp>
        <p:nvSpPr>
          <p:cNvPr id="86" name="Google Shape;86;g1f310491f38_0_0"/>
          <p:cNvSpPr/>
          <p:nvPr/>
        </p:nvSpPr>
        <p:spPr>
          <a:xfrm rot="-5400000">
            <a:off x="13579267" y="5176268"/>
            <a:ext cx="5048250" cy="5173214"/>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lang="en-BE"/>
          </a:p>
        </p:txBody>
      </p:sp>
      <p:sp>
        <p:nvSpPr>
          <p:cNvPr id="87" name="Google Shape;87;g1f310491f38_0_0"/>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lang="en-BE"/>
          </a:p>
        </p:txBody>
      </p:sp>
      <p:sp>
        <p:nvSpPr>
          <p:cNvPr id="88" name="Google Shape;88;g1f310491f38_0_0"/>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a:lstStyle/>
          <a:p>
            <a:endParaRPr lang="en-BE"/>
          </a:p>
        </p:txBody>
      </p:sp>
      <p:sp>
        <p:nvSpPr>
          <p:cNvPr id="89" name="Google Shape;89;g1f310491f38_0_0"/>
          <p:cNvSpPr txBox="1"/>
          <p:nvPr/>
        </p:nvSpPr>
        <p:spPr>
          <a:xfrm>
            <a:off x="1028700" y="963481"/>
            <a:ext cx="11295300" cy="119040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a:solidFill>
                  <a:srgbClr val="053249"/>
                </a:solidFill>
                <a:latin typeface="Arial"/>
                <a:ea typeface="Arial"/>
                <a:cs typeface="Arial"/>
                <a:sym typeface="Arial"/>
              </a:rPr>
              <a:t>CollaboratiVET Curriculum for VET teachers/trainers/educators </a:t>
            </a:r>
            <a:endParaRPr sz="1400" b="0" i="0" u="none" strike="noStrike" cap="none">
              <a:solidFill>
                <a:srgbClr val="000000"/>
              </a:solidFill>
              <a:latin typeface="Arial"/>
              <a:ea typeface="Arial"/>
              <a:cs typeface="Arial"/>
              <a:sym typeface="Arial"/>
            </a:endParaRPr>
          </a:p>
        </p:txBody>
      </p:sp>
      <p:sp>
        <p:nvSpPr>
          <p:cNvPr id="91" name="Google Shape;91;g1f310491f38_0_0"/>
          <p:cNvSpPr txBox="1"/>
          <p:nvPr/>
        </p:nvSpPr>
        <p:spPr>
          <a:xfrm>
            <a:off x="4325513" y="9144970"/>
            <a:ext cx="6720600" cy="12192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200"/>
              <a:buFont typeface="Arial"/>
              <a:buNone/>
            </a:pPr>
            <a:endParaRPr sz="1200" b="0" i="0" u="none" strike="noStrike" cap="none">
              <a:solidFill>
                <a:srgbClr val="121212"/>
              </a:solidFill>
              <a:latin typeface="Arial"/>
              <a:ea typeface="Arial"/>
              <a:cs typeface="Arial"/>
              <a:sym typeface="Arial"/>
            </a:endParaRPr>
          </a:p>
        </p:txBody>
      </p:sp>
      <p:pic>
        <p:nvPicPr>
          <p:cNvPr id="2" name="Google Shape;96;p1">
            <a:extLst>
              <a:ext uri="{FF2B5EF4-FFF2-40B4-BE49-F238E27FC236}">
                <a16:creationId xmlns:a16="http://schemas.microsoft.com/office/drawing/2014/main" id="{E75B2CF1-F2C0-1E92-6565-89F184EFAE2B}"/>
              </a:ext>
            </a:extLst>
          </p:cNvPr>
          <p:cNvPicPr preferRelativeResize="0"/>
          <p:nvPr/>
        </p:nvPicPr>
        <p:blipFill rotWithShape="1">
          <a:blip r:embed="rId5">
            <a:alphaModFix/>
          </a:blip>
          <a:srcRect/>
          <a:stretch/>
        </p:blipFill>
        <p:spPr>
          <a:xfrm>
            <a:off x="17361589" y="9611062"/>
            <a:ext cx="959634" cy="370202"/>
          </a:xfrm>
          <a:prstGeom prst="rect">
            <a:avLst/>
          </a:prstGeom>
          <a:noFill/>
          <a:ln>
            <a:noFill/>
          </a:ln>
        </p:spPr>
      </p:pic>
      <p:pic>
        <p:nvPicPr>
          <p:cNvPr id="5" name="Picture 4" descr="A group of people sitting at a table&#10;&#10;Description automatically generated">
            <a:extLst>
              <a:ext uri="{FF2B5EF4-FFF2-40B4-BE49-F238E27FC236}">
                <a16:creationId xmlns:a16="http://schemas.microsoft.com/office/drawing/2014/main" id="{18BDB77F-FC29-0EEF-2088-3DB798BE663F}"/>
              </a:ext>
            </a:extLst>
          </p:cNvPr>
          <p:cNvPicPr>
            <a:picLocks noChangeAspect="1"/>
          </p:cNvPicPr>
          <p:nvPr/>
        </p:nvPicPr>
        <p:blipFill>
          <a:blip r:embed="rId6"/>
          <a:srcRect r="59736" b="14882"/>
          <a:stretch/>
        </p:blipFill>
        <p:spPr>
          <a:xfrm>
            <a:off x="10210639" y="298176"/>
            <a:ext cx="7362609" cy="8754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1"/>
        <p:cNvGrpSpPr/>
        <p:nvPr/>
      </p:nvGrpSpPr>
      <p:grpSpPr>
        <a:xfrm>
          <a:off x="0" y="0"/>
          <a:ext cx="0" cy="0"/>
          <a:chOff x="0" y="0"/>
          <a:chExt cx="0" cy="0"/>
        </a:xfrm>
      </p:grpSpPr>
      <p:sp>
        <p:nvSpPr>
          <p:cNvPr id="222" name="Google Shape;222;g30d847b50ad_0_57"/>
          <p:cNvSpPr/>
          <p:nvPr/>
        </p:nvSpPr>
        <p:spPr>
          <a:xfrm>
            <a:off x="0" y="0"/>
            <a:ext cx="5310000" cy="8804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30d847b50ad_0_57"/>
          <p:cNvSpPr/>
          <p:nvPr/>
        </p:nvSpPr>
        <p:spPr>
          <a:xfrm>
            <a:off x="0" y="1157625"/>
            <a:ext cx="530225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224" name="Google Shape;224;g30d847b50ad_0_57"/>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225" name="Google Shape;225;g30d847b50ad_0_57"/>
          <p:cNvSpPr/>
          <p:nvPr/>
        </p:nvSpPr>
        <p:spPr>
          <a:xfrm rot="10800000" flipH="1">
            <a:off x="1476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226" name="Google Shape;226;g30d847b50ad_0_57"/>
          <p:cNvSpPr txBox="1"/>
          <p:nvPr/>
        </p:nvSpPr>
        <p:spPr>
          <a:xfrm>
            <a:off x="5934149" y="612250"/>
            <a:ext cx="11733900" cy="10776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a:solidFill>
                  <a:srgbClr val="033C5B"/>
                </a:solidFill>
              </a:rPr>
              <a:t>Face-to-face Instruction</a:t>
            </a:r>
            <a:endParaRPr sz="1400" b="0" i="0" u="none" strike="noStrike" cap="none">
              <a:solidFill>
                <a:srgbClr val="000000"/>
              </a:solidFill>
              <a:latin typeface="Arial"/>
              <a:ea typeface="Arial"/>
              <a:cs typeface="Arial"/>
              <a:sym typeface="Arial"/>
            </a:endParaRPr>
          </a:p>
        </p:txBody>
      </p:sp>
      <p:sp>
        <p:nvSpPr>
          <p:cNvPr id="230" name="Google Shape;230;g30d847b50ad_0_57"/>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g30d847b50ad_0_57"/>
          <p:cNvSpPr txBox="1"/>
          <p:nvPr/>
        </p:nvSpPr>
        <p:spPr>
          <a:xfrm>
            <a:off x="6135425" y="8090750"/>
            <a:ext cx="1102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https://www.freepik.es/foto-gratis/companeros-masculinos-hablando-oficina_2437031.htm#fromView=search&amp;page=1&amp;position=0&amp;uuid=1244c13d-40ab-4979-a092-0bc2181102f7</a:t>
            </a:r>
            <a:endParaRPr/>
          </a:p>
        </p:txBody>
      </p:sp>
      <p:pic>
        <p:nvPicPr>
          <p:cNvPr id="232" name="Google Shape;232;g30d847b50ad_0_57"/>
          <p:cNvPicPr preferRelativeResize="0"/>
          <p:nvPr/>
        </p:nvPicPr>
        <p:blipFill>
          <a:blip r:embed="rId5">
            <a:alphaModFix/>
          </a:blip>
          <a:stretch>
            <a:fillRect/>
          </a:stretch>
        </p:blipFill>
        <p:spPr>
          <a:xfrm>
            <a:off x="7074438" y="1842250"/>
            <a:ext cx="9146383" cy="6096100"/>
          </a:xfrm>
          <a:prstGeom prst="rect">
            <a:avLst/>
          </a:prstGeom>
          <a:noFill/>
          <a:ln>
            <a:noFill/>
          </a:ln>
        </p:spPr>
      </p:pic>
      <p:sp>
        <p:nvSpPr>
          <p:cNvPr id="2" name="Google Shape;122;p3">
            <a:extLst>
              <a:ext uri="{FF2B5EF4-FFF2-40B4-BE49-F238E27FC236}">
                <a16:creationId xmlns:a16="http://schemas.microsoft.com/office/drawing/2014/main" id="{3420C949-5273-6785-D751-344154636ED5}"/>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6A931B34-3330-4574-4880-B36DE44D074E}"/>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043806D3-A777-0E40-9578-0F8CB93D835C}"/>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347C9AC3-7A0D-EF7C-9EA0-97EE1B94265F}"/>
              </a:ext>
            </a:extLst>
          </p:cNvPr>
          <p:cNvPicPr preferRelativeResize="0"/>
          <p:nvPr/>
        </p:nvPicPr>
        <p:blipFill rotWithShape="1">
          <a:blip r:embed="rId8">
            <a:alphaModFix/>
          </a:blip>
          <a:srcRect/>
          <a:stretch/>
        </p:blipFill>
        <p:spPr>
          <a:xfrm>
            <a:off x="15820466" y="9178133"/>
            <a:ext cx="1727565" cy="6282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36"/>
        <p:cNvGrpSpPr/>
        <p:nvPr/>
      </p:nvGrpSpPr>
      <p:grpSpPr>
        <a:xfrm>
          <a:off x="0" y="0"/>
          <a:ext cx="0" cy="0"/>
          <a:chOff x="0" y="0"/>
          <a:chExt cx="0" cy="0"/>
        </a:xfrm>
      </p:grpSpPr>
      <p:sp>
        <p:nvSpPr>
          <p:cNvPr id="237" name="Google Shape;237;g30d847b50ad_0_73"/>
          <p:cNvSpPr/>
          <p:nvPr/>
        </p:nvSpPr>
        <p:spPr>
          <a:xfrm>
            <a:off x="0" y="0"/>
            <a:ext cx="5310000" cy="8804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30d847b50ad_0_73"/>
          <p:cNvSpPr/>
          <p:nvPr/>
        </p:nvSpPr>
        <p:spPr>
          <a:xfrm>
            <a:off x="0" y="1157625"/>
            <a:ext cx="530225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239" name="Google Shape;239;g30d847b50ad_0_73"/>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240" name="Google Shape;240;g30d847b50ad_0_73"/>
          <p:cNvSpPr/>
          <p:nvPr/>
        </p:nvSpPr>
        <p:spPr>
          <a:xfrm rot="10800000" flipH="1">
            <a:off x="1476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241" name="Google Shape;241;g30d847b50ad_0_73"/>
          <p:cNvSpPr txBox="1"/>
          <p:nvPr/>
        </p:nvSpPr>
        <p:spPr>
          <a:xfrm>
            <a:off x="5934149" y="612250"/>
            <a:ext cx="11733900" cy="22626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a:solidFill>
                  <a:srgbClr val="033C5B"/>
                </a:solidFill>
              </a:rPr>
              <a:t>Synchronous and Asynchronous Activities</a:t>
            </a:r>
            <a:endParaRPr sz="1400" b="0" i="0" u="none" strike="noStrike" cap="none">
              <a:solidFill>
                <a:srgbClr val="000000"/>
              </a:solidFill>
              <a:latin typeface="Arial"/>
              <a:ea typeface="Arial"/>
              <a:cs typeface="Arial"/>
              <a:sym typeface="Arial"/>
            </a:endParaRPr>
          </a:p>
        </p:txBody>
      </p:sp>
      <p:sp>
        <p:nvSpPr>
          <p:cNvPr id="245" name="Google Shape;245;g30d847b50ad_0_73"/>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g30d847b50ad_0_73"/>
          <p:cNvSpPr txBox="1"/>
          <p:nvPr/>
        </p:nvSpPr>
        <p:spPr>
          <a:xfrm>
            <a:off x="6135425" y="8090750"/>
            <a:ext cx="1102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https://www.freepik.es/vector-gratis/ilustracion-concepto-abstracto-arquitectura-empresarial_20769721.htm#fromView=search&amp;page=1&amp;position=0&amp;uuid=fd96cb21-e798-40c1-a2d5-b95be90ccc4b</a:t>
            </a:r>
            <a:endParaRPr/>
          </a:p>
        </p:txBody>
      </p:sp>
      <p:pic>
        <p:nvPicPr>
          <p:cNvPr id="247" name="Google Shape;247;g30d847b50ad_0_73"/>
          <p:cNvPicPr preferRelativeResize="0"/>
          <p:nvPr/>
        </p:nvPicPr>
        <p:blipFill>
          <a:blip r:embed="rId5">
            <a:alphaModFix/>
          </a:blip>
          <a:stretch>
            <a:fillRect/>
          </a:stretch>
        </p:blipFill>
        <p:spPr>
          <a:xfrm>
            <a:off x="8332550" y="3027250"/>
            <a:ext cx="4911099" cy="4911099"/>
          </a:xfrm>
          <a:prstGeom prst="rect">
            <a:avLst/>
          </a:prstGeom>
          <a:noFill/>
          <a:ln>
            <a:noFill/>
          </a:ln>
        </p:spPr>
      </p:pic>
      <p:sp>
        <p:nvSpPr>
          <p:cNvPr id="2" name="Google Shape;122;p3">
            <a:extLst>
              <a:ext uri="{FF2B5EF4-FFF2-40B4-BE49-F238E27FC236}">
                <a16:creationId xmlns:a16="http://schemas.microsoft.com/office/drawing/2014/main" id="{9BB2120C-7E8B-08A5-3D4D-55DFDEDDCF7E}"/>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BB1C5745-29F2-09C1-9FFD-782927FD926E}"/>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82F0734B-2BA1-609B-C65A-B1C7CCD4A135}"/>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E37260B3-673A-5B91-E4BD-E97B139D36B0}"/>
              </a:ext>
            </a:extLst>
          </p:cNvPr>
          <p:cNvPicPr preferRelativeResize="0"/>
          <p:nvPr/>
        </p:nvPicPr>
        <p:blipFill rotWithShape="1">
          <a:blip r:embed="rId8">
            <a:alphaModFix/>
          </a:blip>
          <a:srcRect/>
          <a:stretch/>
        </p:blipFill>
        <p:spPr>
          <a:xfrm>
            <a:off x="15820466" y="9178133"/>
            <a:ext cx="1727565" cy="6282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51"/>
        <p:cNvGrpSpPr/>
        <p:nvPr/>
      </p:nvGrpSpPr>
      <p:grpSpPr>
        <a:xfrm>
          <a:off x="0" y="0"/>
          <a:ext cx="0" cy="0"/>
          <a:chOff x="0" y="0"/>
          <a:chExt cx="0" cy="0"/>
        </a:xfrm>
      </p:grpSpPr>
      <p:sp>
        <p:nvSpPr>
          <p:cNvPr id="252" name="Google Shape;252;g30d847b50ad_0_89"/>
          <p:cNvSpPr/>
          <p:nvPr/>
        </p:nvSpPr>
        <p:spPr>
          <a:xfrm>
            <a:off x="0" y="0"/>
            <a:ext cx="5310000" cy="8804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g30d847b50ad_0_89"/>
          <p:cNvSpPr/>
          <p:nvPr/>
        </p:nvSpPr>
        <p:spPr>
          <a:xfrm>
            <a:off x="0" y="1157625"/>
            <a:ext cx="530225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254" name="Google Shape;254;g30d847b50ad_0_89"/>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255" name="Google Shape;255;g30d847b50ad_0_89"/>
          <p:cNvSpPr/>
          <p:nvPr/>
        </p:nvSpPr>
        <p:spPr>
          <a:xfrm rot="10800000" flipH="1">
            <a:off x="1476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256" name="Google Shape;256;g30d847b50ad_0_89"/>
          <p:cNvSpPr txBox="1"/>
          <p:nvPr/>
        </p:nvSpPr>
        <p:spPr>
          <a:xfrm>
            <a:off x="5934149" y="612250"/>
            <a:ext cx="11733900" cy="10776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a:solidFill>
                  <a:srgbClr val="033C5B"/>
                </a:solidFill>
              </a:rPr>
              <a:t>Differentiated Instruction</a:t>
            </a:r>
            <a:endParaRPr sz="1400" b="0" i="0" u="none" strike="noStrike" cap="none">
              <a:solidFill>
                <a:srgbClr val="000000"/>
              </a:solidFill>
              <a:latin typeface="Arial"/>
              <a:ea typeface="Arial"/>
              <a:cs typeface="Arial"/>
              <a:sym typeface="Arial"/>
            </a:endParaRPr>
          </a:p>
        </p:txBody>
      </p:sp>
      <p:sp>
        <p:nvSpPr>
          <p:cNvPr id="260" name="Google Shape;260;g30d847b50ad_0_8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30d847b50ad_0_89"/>
          <p:cNvSpPr txBox="1"/>
          <p:nvPr/>
        </p:nvSpPr>
        <p:spPr>
          <a:xfrm>
            <a:off x="6135425" y="8090750"/>
            <a:ext cx="1102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https://www.freepik.es/foto-gratis/cerrar-mujer-sosteniendo-libro_12977090.htm#fromView=search&amp;page=1&amp;position=19&amp;uuid=278d3d1d-e68c-44c4-97a8-774cc6058dc2</a:t>
            </a:r>
            <a:endParaRPr/>
          </a:p>
        </p:txBody>
      </p:sp>
      <p:pic>
        <p:nvPicPr>
          <p:cNvPr id="262" name="Google Shape;262;g30d847b50ad_0_89"/>
          <p:cNvPicPr preferRelativeResize="0"/>
          <p:nvPr/>
        </p:nvPicPr>
        <p:blipFill>
          <a:blip r:embed="rId5">
            <a:alphaModFix/>
          </a:blip>
          <a:stretch>
            <a:fillRect/>
          </a:stretch>
        </p:blipFill>
        <p:spPr>
          <a:xfrm>
            <a:off x="6823875" y="1842250"/>
            <a:ext cx="9146383" cy="6096100"/>
          </a:xfrm>
          <a:prstGeom prst="rect">
            <a:avLst/>
          </a:prstGeom>
          <a:noFill/>
          <a:ln>
            <a:noFill/>
          </a:ln>
        </p:spPr>
      </p:pic>
      <p:sp>
        <p:nvSpPr>
          <p:cNvPr id="2" name="Google Shape;122;p3">
            <a:extLst>
              <a:ext uri="{FF2B5EF4-FFF2-40B4-BE49-F238E27FC236}">
                <a16:creationId xmlns:a16="http://schemas.microsoft.com/office/drawing/2014/main" id="{553552A7-26DD-856D-ADE6-BC16B2278A87}"/>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3C062CA7-097F-7369-1E66-58B0D791064E}"/>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96030BDE-0502-B4D6-1468-4751DDD74E7D}"/>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05CD5434-5F98-0F89-0A95-ED7E2CE21157}"/>
              </a:ext>
            </a:extLst>
          </p:cNvPr>
          <p:cNvPicPr preferRelativeResize="0"/>
          <p:nvPr/>
        </p:nvPicPr>
        <p:blipFill rotWithShape="1">
          <a:blip r:embed="rId8">
            <a:alphaModFix/>
          </a:blip>
          <a:srcRect/>
          <a:stretch/>
        </p:blipFill>
        <p:spPr>
          <a:xfrm>
            <a:off x="15820466" y="9178133"/>
            <a:ext cx="1727565" cy="6282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6"/>
        <p:cNvGrpSpPr/>
        <p:nvPr/>
      </p:nvGrpSpPr>
      <p:grpSpPr>
        <a:xfrm>
          <a:off x="0" y="0"/>
          <a:ext cx="0" cy="0"/>
          <a:chOff x="0" y="0"/>
          <a:chExt cx="0" cy="0"/>
        </a:xfrm>
      </p:grpSpPr>
      <p:sp>
        <p:nvSpPr>
          <p:cNvPr id="267" name="Google Shape;267;p6"/>
          <p:cNvSpPr txBox="1"/>
          <p:nvPr/>
        </p:nvSpPr>
        <p:spPr>
          <a:xfrm>
            <a:off x="734025" y="1789150"/>
            <a:ext cx="15322800" cy="33990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6900"/>
              <a:buFont typeface="Arial"/>
              <a:buNone/>
            </a:pPr>
            <a:r>
              <a:rPr lang="en-US" sz="6900" b="0" i="0" u="none" strike="noStrike" cap="none">
                <a:solidFill>
                  <a:srgbClr val="033C5B"/>
                </a:solidFill>
                <a:latin typeface="Arial"/>
                <a:ea typeface="Arial"/>
                <a:cs typeface="Arial"/>
                <a:sym typeface="Arial"/>
              </a:rPr>
              <a:t>How to integrate the online and in-person components in Blended Learning</a:t>
            </a:r>
            <a:endParaRPr sz="6900" b="0" i="0" u="none" strike="noStrike" cap="none">
              <a:solidFill>
                <a:srgbClr val="000000"/>
              </a:solidFill>
              <a:latin typeface="Arial"/>
              <a:ea typeface="Arial"/>
              <a:cs typeface="Arial"/>
              <a:sym typeface="Arial"/>
            </a:endParaRPr>
          </a:p>
        </p:txBody>
      </p:sp>
      <p:sp>
        <p:nvSpPr>
          <p:cNvPr id="268" name="Google Shape;268;p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71" name="Google Shape;271;p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272" name="Google Shape;272;p6"/>
          <p:cNvSpPr txBox="1"/>
          <p:nvPr/>
        </p:nvSpPr>
        <p:spPr>
          <a:xfrm>
            <a:off x="734025" y="5362763"/>
            <a:ext cx="15672600" cy="2809800"/>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0"/>
              </a:spcBef>
              <a:spcAft>
                <a:spcPts val="0"/>
              </a:spcAft>
              <a:buClr>
                <a:schemeClr val="dk1"/>
              </a:buClr>
              <a:buSzPts val="1100"/>
              <a:buFont typeface="Arial"/>
              <a:buNone/>
            </a:pPr>
            <a:r>
              <a:rPr lang="en-US" sz="2750" b="0" i="0" u="none" strike="noStrike" cap="none">
                <a:solidFill>
                  <a:schemeClr val="dk1"/>
                </a:solidFill>
                <a:latin typeface="Arial"/>
                <a:ea typeface="Arial"/>
                <a:cs typeface="Arial"/>
                <a:sym typeface="Arial"/>
              </a:rPr>
              <a:t>Here are a few crucial actions and things to think about:</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80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Planning and Needs Assessment</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Choosing the Appropriate Platforms and Tools</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Creating Interesting Online Courses</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Encouraging Face-to-Face Training</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Evaluating Learner Advancement</a:t>
            </a:r>
            <a:endParaRPr sz="2750" b="0" i="0" u="none" strike="noStrike" cap="none">
              <a:solidFill>
                <a:schemeClr val="dk1"/>
              </a:solidFill>
              <a:latin typeface="Arial"/>
              <a:ea typeface="Arial"/>
              <a:cs typeface="Arial"/>
              <a:sym typeface="Arial"/>
            </a:endParaRPr>
          </a:p>
        </p:txBody>
      </p:sp>
      <p:sp>
        <p:nvSpPr>
          <p:cNvPr id="276" name="Google Shape;276;p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6"/>
          <p:cNvSpPr/>
          <p:nvPr/>
        </p:nvSpPr>
        <p:spPr>
          <a:xfrm>
            <a:off x="13864630" y="6281741"/>
            <a:ext cx="2192189" cy="2347726"/>
          </a:xfrm>
          <a:custGeom>
            <a:avLst/>
            <a:gdLst/>
            <a:ahLst/>
            <a:cxnLst/>
            <a:rect l="l" t="t" r="r" b="b"/>
            <a:pathLst>
              <a:path w="2192189" h="2347726" extrusionOk="0">
                <a:moveTo>
                  <a:pt x="0" y="0"/>
                </a:moveTo>
                <a:lnTo>
                  <a:pt x="2192189" y="0"/>
                </a:lnTo>
                <a:lnTo>
                  <a:pt x="2192189" y="2347726"/>
                </a:lnTo>
                <a:lnTo>
                  <a:pt x="0" y="2347726"/>
                </a:lnTo>
                <a:lnTo>
                  <a:pt x="0" y="0"/>
                </a:lnTo>
                <a:close/>
              </a:path>
            </a:pathLst>
          </a:custGeom>
          <a:blipFill rotWithShape="1">
            <a:blip r:embed="rId4">
              <a:alphaModFix/>
            </a:blip>
            <a:stretch>
              <a:fillRect/>
            </a:stretch>
          </a:blipFill>
          <a:ln>
            <a:noFill/>
          </a:ln>
        </p:spPr>
        <p:txBody>
          <a:bodyPr/>
          <a:lstStyle/>
          <a:p>
            <a:endParaRPr lang="en-BE"/>
          </a:p>
        </p:txBody>
      </p:sp>
      <p:sp>
        <p:nvSpPr>
          <p:cNvPr id="2" name="Google Shape;122;p3">
            <a:extLst>
              <a:ext uri="{FF2B5EF4-FFF2-40B4-BE49-F238E27FC236}">
                <a16:creationId xmlns:a16="http://schemas.microsoft.com/office/drawing/2014/main" id="{FD051EA2-BE74-C3BE-E145-FD74E85D38C6}"/>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20429D7F-A92E-9135-9503-E086AEBDAC23}"/>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9D0D500E-26CD-0D72-F22D-8BBD24B50F36}"/>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CF9B02E5-C6C8-C18D-A93E-A51EE9007D49}"/>
              </a:ext>
            </a:extLst>
          </p:cNvPr>
          <p:cNvPicPr preferRelativeResize="0"/>
          <p:nvPr/>
        </p:nvPicPr>
        <p:blipFill rotWithShape="1">
          <a:blip r:embed="rId7">
            <a:alphaModFix/>
          </a:blip>
          <a:srcRect/>
          <a:stretch/>
        </p:blipFill>
        <p:spPr>
          <a:xfrm>
            <a:off x="15820466" y="9178133"/>
            <a:ext cx="1727565" cy="6282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81"/>
        <p:cNvGrpSpPr/>
        <p:nvPr/>
      </p:nvGrpSpPr>
      <p:grpSpPr>
        <a:xfrm>
          <a:off x="0" y="0"/>
          <a:ext cx="0" cy="0"/>
          <a:chOff x="0" y="0"/>
          <a:chExt cx="0" cy="0"/>
        </a:xfrm>
      </p:grpSpPr>
      <p:sp>
        <p:nvSpPr>
          <p:cNvPr id="282" name="Google Shape;282;p7"/>
          <p:cNvSpPr txBox="1"/>
          <p:nvPr/>
        </p:nvSpPr>
        <p:spPr>
          <a:xfrm>
            <a:off x="3058697" y="773904"/>
            <a:ext cx="13265100" cy="2262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Benefits of Blended Learning Models</a:t>
            </a:r>
            <a:endParaRPr sz="1400" b="0" i="0" u="none" strike="noStrike" cap="none">
              <a:solidFill>
                <a:srgbClr val="000000"/>
              </a:solidFill>
              <a:latin typeface="Arial"/>
              <a:ea typeface="Arial"/>
              <a:cs typeface="Arial"/>
              <a:sym typeface="Arial"/>
            </a:endParaRPr>
          </a:p>
        </p:txBody>
      </p:sp>
      <p:sp>
        <p:nvSpPr>
          <p:cNvPr id="283" name="Google Shape;283;p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85" name="Google Shape;285;p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87" name="Google Shape;287;p7"/>
          <p:cNvSpPr txBox="1"/>
          <p:nvPr/>
        </p:nvSpPr>
        <p:spPr>
          <a:xfrm>
            <a:off x="3058699" y="3229050"/>
            <a:ext cx="14609400" cy="5196600"/>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0"/>
              </a:spcBef>
              <a:spcAft>
                <a:spcPts val="0"/>
              </a:spcAft>
              <a:buClr>
                <a:schemeClr val="dk1"/>
              </a:buClr>
              <a:buSzPts val="1100"/>
              <a:buFont typeface="Arial"/>
              <a:buNone/>
            </a:pPr>
            <a:r>
              <a:rPr lang="en-US" sz="2750" b="0" i="0" u="none" strike="noStrike" cap="none">
                <a:solidFill>
                  <a:schemeClr val="dk1"/>
                </a:solidFill>
                <a:latin typeface="Arial"/>
                <a:ea typeface="Arial"/>
                <a:cs typeface="Arial"/>
                <a:sym typeface="Arial"/>
              </a:rPr>
              <a:t>According to recent studies, blended learning offers the following main advantages:</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80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Increased flexibility and accessibility for students.</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Personalized learning experiences tailored to individual needs and preferences.</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Enhanced student engagement and motivation through interactive online activities and collaborative learning opportunities.</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Opportunities for self-directed learning, critical thinking, and problem-solving skills development.</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Improved efficiency and effectiveness of instruction through data-driven decision-making and adaptive learning technologies.</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Increased preparation for the new digital age.</a:t>
            </a:r>
            <a:endParaRPr sz="2750" b="0" i="0" u="none" strike="noStrike" cap="none">
              <a:solidFill>
                <a:schemeClr val="dk1"/>
              </a:solidFill>
              <a:latin typeface="Arial"/>
              <a:ea typeface="Arial"/>
              <a:cs typeface="Arial"/>
              <a:sym typeface="Arial"/>
            </a:endParaRPr>
          </a:p>
          <a:p>
            <a:pPr marL="0" marR="0" lvl="0" indent="0" algn="l" rtl="0">
              <a:lnSpc>
                <a:spcPct val="140015"/>
              </a:lnSpc>
              <a:spcBef>
                <a:spcPts val="800"/>
              </a:spcBef>
              <a:spcAft>
                <a:spcPts val="0"/>
              </a:spcAft>
              <a:buClr>
                <a:srgbClr val="000000"/>
              </a:buClr>
              <a:buSzPts val="2750"/>
              <a:buFont typeface="Arial"/>
              <a:buNone/>
            </a:pPr>
            <a:endParaRPr sz="2750" b="0" i="0" u="none" strike="noStrike" cap="none">
              <a:solidFill>
                <a:srgbClr val="121212"/>
              </a:solidFill>
              <a:latin typeface="Arial"/>
              <a:ea typeface="Arial"/>
              <a:cs typeface="Arial"/>
              <a:sym typeface="Arial"/>
            </a:endParaRPr>
          </a:p>
        </p:txBody>
      </p:sp>
      <p:sp>
        <p:nvSpPr>
          <p:cNvPr id="291" name="Google Shape;291;p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22;p3">
            <a:extLst>
              <a:ext uri="{FF2B5EF4-FFF2-40B4-BE49-F238E27FC236}">
                <a16:creationId xmlns:a16="http://schemas.microsoft.com/office/drawing/2014/main" id="{517EDF6A-7CC7-5B0D-67E0-9707C509ABF0}"/>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3AC4CDC9-1053-8A29-C8F2-33F735A7BCAE}"/>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7173FB9D-D758-7F34-991A-0FDD96741D43}"/>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8697E41A-5011-C7AA-3AD0-F2B32C624554}"/>
              </a:ext>
            </a:extLst>
          </p:cNvPr>
          <p:cNvPicPr preferRelativeResize="0"/>
          <p:nvPr/>
        </p:nvPicPr>
        <p:blipFill rotWithShape="1">
          <a:blip r:embed="rId7">
            <a:alphaModFix/>
          </a:blip>
          <a:srcRect/>
          <a:stretch/>
        </p:blipFill>
        <p:spPr>
          <a:xfrm>
            <a:off x="15820466" y="9178133"/>
            <a:ext cx="1727565" cy="6282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5"/>
        <p:cNvGrpSpPr/>
        <p:nvPr/>
      </p:nvGrpSpPr>
      <p:grpSpPr>
        <a:xfrm>
          <a:off x="0" y="0"/>
          <a:ext cx="0" cy="0"/>
          <a:chOff x="0" y="0"/>
          <a:chExt cx="0" cy="0"/>
        </a:xfrm>
      </p:grpSpPr>
      <p:sp>
        <p:nvSpPr>
          <p:cNvPr id="296" name="Google Shape;296;g30d847b50ad_0_105"/>
          <p:cNvSpPr txBox="1"/>
          <p:nvPr/>
        </p:nvSpPr>
        <p:spPr>
          <a:xfrm>
            <a:off x="3058697" y="773904"/>
            <a:ext cx="13265100" cy="2262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Benefits of Blended Learning Models</a:t>
            </a:r>
            <a:endParaRPr sz="1400" b="0" i="0" u="none" strike="noStrike" cap="none">
              <a:solidFill>
                <a:srgbClr val="000000"/>
              </a:solidFill>
              <a:latin typeface="Arial"/>
              <a:ea typeface="Arial"/>
              <a:cs typeface="Arial"/>
              <a:sym typeface="Arial"/>
            </a:endParaRPr>
          </a:p>
        </p:txBody>
      </p:sp>
      <p:sp>
        <p:nvSpPr>
          <p:cNvPr id="297" name="Google Shape;297;g30d847b50ad_0_105"/>
          <p:cNvSpPr/>
          <p:nvPr/>
        </p:nvSpPr>
        <p:spPr>
          <a:xfrm>
            <a:off x="-130877" y="-38241"/>
            <a:ext cx="2766900" cy="52185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g30d847b50ad_0_105"/>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99" name="Google Shape;299;g30d847b50ad_0_105"/>
          <p:cNvSpPr/>
          <p:nvPr/>
        </p:nvSpPr>
        <p:spPr>
          <a:xfrm>
            <a:off x="-130877" y="5143500"/>
            <a:ext cx="2766900" cy="36654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g30d847b50ad_0_105"/>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301" name="Google Shape;301;g30d847b50ad_0_105"/>
          <p:cNvSpPr txBox="1"/>
          <p:nvPr/>
        </p:nvSpPr>
        <p:spPr>
          <a:xfrm>
            <a:off x="2956974" y="4590525"/>
            <a:ext cx="14609400" cy="1504200"/>
          </a:xfrm>
          <a:prstGeom prst="rect">
            <a:avLst/>
          </a:prstGeom>
          <a:noFill/>
          <a:ln>
            <a:noFill/>
          </a:ln>
        </p:spPr>
        <p:txBody>
          <a:bodyPr spcFirstLastPara="1" wrap="square" lIns="0" tIns="0" rIns="0" bIns="0" anchor="t" anchorCtr="0">
            <a:spAutoFit/>
          </a:bodyPr>
          <a:lstStyle/>
          <a:p>
            <a:pPr marL="0" lvl="0" indent="0" algn="ctr" rtl="0">
              <a:lnSpc>
                <a:spcPct val="107916"/>
              </a:lnSpc>
              <a:spcBef>
                <a:spcPts val="0"/>
              </a:spcBef>
              <a:spcAft>
                <a:spcPts val="800"/>
              </a:spcAft>
              <a:buClr>
                <a:schemeClr val="dk1"/>
              </a:buClr>
              <a:buSzPts val="1100"/>
              <a:buFont typeface="Arial"/>
              <a:buNone/>
            </a:pPr>
            <a:r>
              <a:rPr lang="en-US" sz="4700" i="1">
                <a:solidFill>
                  <a:srgbClr val="333333"/>
                </a:solidFill>
                <a:latin typeface="Calibri"/>
                <a:ea typeface="Calibri"/>
                <a:cs typeface="Calibri"/>
                <a:sym typeface="Calibri"/>
              </a:rPr>
              <a:t>"Education is not the learning of facts, but the training of the mind to think." - Albert Einstei</a:t>
            </a:r>
            <a:r>
              <a:rPr lang="en-US" sz="4700" i="1">
                <a:solidFill>
                  <a:srgbClr val="333333"/>
                </a:solidFill>
                <a:highlight>
                  <a:srgbClr val="FFFFFF"/>
                </a:highlight>
                <a:latin typeface="Calibri"/>
                <a:ea typeface="Calibri"/>
                <a:cs typeface="Calibri"/>
                <a:sym typeface="Calibri"/>
              </a:rPr>
              <a:t>n</a:t>
            </a:r>
            <a:endParaRPr sz="4700" b="0" i="0" u="none" strike="noStrike" cap="none">
              <a:solidFill>
                <a:srgbClr val="121212"/>
              </a:solidFill>
              <a:latin typeface="Arial"/>
              <a:ea typeface="Arial"/>
              <a:cs typeface="Arial"/>
              <a:sym typeface="Arial"/>
            </a:endParaRPr>
          </a:p>
        </p:txBody>
      </p:sp>
      <p:sp>
        <p:nvSpPr>
          <p:cNvPr id="305" name="Google Shape;305;g30d847b50ad_0_105"/>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22;p3">
            <a:extLst>
              <a:ext uri="{FF2B5EF4-FFF2-40B4-BE49-F238E27FC236}">
                <a16:creationId xmlns:a16="http://schemas.microsoft.com/office/drawing/2014/main" id="{2CCD0BC5-303B-FB83-0F48-9481DA7208B6}"/>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1DDBA8CF-1DA0-C88F-D4A9-9A59966D18E3}"/>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3B1773F3-86B1-5807-EA30-2C1952DBC59A}"/>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13423485-F6DC-EF90-C824-3F7A1E78AA17}"/>
              </a:ext>
            </a:extLst>
          </p:cNvPr>
          <p:cNvPicPr preferRelativeResize="0"/>
          <p:nvPr/>
        </p:nvPicPr>
        <p:blipFill rotWithShape="1">
          <a:blip r:embed="rId7">
            <a:alphaModFix/>
          </a:blip>
          <a:srcRect/>
          <a:stretch/>
        </p:blipFill>
        <p:spPr>
          <a:xfrm>
            <a:off x="15820466" y="9178133"/>
            <a:ext cx="1727565" cy="6282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09"/>
        <p:cNvGrpSpPr/>
        <p:nvPr/>
      </p:nvGrpSpPr>
      <p:grpSpPr>
        <a:xfrm>
          <a:off x="0" y="0"/>
          <a:ext cx="0" cy="0"/>
          <a:chOff x="0" y="0"/>
          <a:chExt cx="0" cy="0"/>
        </a:xfrm>
      </p:grpSpPr>
      <p:sp>
        <p:nvSpPr>
          <p:cNvPr id="310" name="Google Shape;310;p8"/>
          <p:cNvSpPr txBox="1"/>
          <p:nvPr/>
        </p:nvSpPr>
        <p:spPr>
          <a:xfrm>
            <a:off x="1469773" y="518200"/>
            <a:ext cx="15346800" cy="34479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Challenges and Considerations when implementing Blended Learning Models </a:t>
            </a:r>
            <a:endParaRPr sz="7000" b="0" i="0" u="none" strike="noStrike" cap="none">
              <a:solidFill>
                <a:srgbClr val="000000"/>
              </a:solidFill>
              <a:latin typeface="Arial"/>
              <a:ea typeface="Arial"/>
              <a:cs typeface="Arial"/>
              <a:sym typeface="Arial"/>
            </a:endParaRPr>
          </a:p>
        </p:txBody>
      </p:sp>
      <p:sp>
        <p:nvSpPr>
          <p:cNvPr id="311" name="Google Shape;311;p8"/>
          <p:cNvSpPr txBox="1"/>
          <p:nvPr/>
        </p:nvSpPr>
        <p:spPr>
          <a:xfrm>
            <a:off x="1469757" y="4467950"/>
            <a:ext cx="15251700" cy="2250600"/>
          </a:xfrm>
          <a:prstGeom prst="rect">
            <a:avLst/>
          </a:prstGeom>
          <a:noFill/>
          <a:ln>
            <a:noFill/>
          </a:ln>
        </p:spPr>
        <p:txBody>
          <a:bodyPr spcFirstLastPara="1" wrap="square" lIns="0" tIns="0" rIns="0" bIns="0" anchor="t" anchorCtr="0">
            <a:spAutoFit/>
          </a:bodyPr>
          <a:lstStyle/>
          <a:p>
            <a:pPr marL="457200" marR="0" lvl="0" indent="-403225" algn="just" rtl="0">
              <a:lnSpc>
                <a:spcPct val="107916"/>
              </a:lnSpc>
              <a:spcBef>
                <a:spcPts val="80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Technological Barriers</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Resistance to Change</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rgbClr val="121212"/>
              </a:buClr>
              <a:buSzPts val="2750"/>
              <a:buFont typeface="Arial"/>
              <a:buAutoNum type="arabicPeriod"/>
            </a:pPr>
            <a:r>
              <a:rPr lang="en-US" sz="2750" b="0" i="0" u="none" strike="noStrike" cap="none">
                <a:solidFill>
                  <a:schemeClr val="dk1"/>
                </a:solidFill>
                <a:latin typeface="Arial"/>
                <a:ea typeface="Arial"/>
                <a:cs typeface="Arial"/>
                <a:sym typeface="Arial"/>
              </a:rPr>
              <a:t>Maintaining Engagement</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Ensuring Equity</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Data Security and Privacy</a:t>
            </a:r>
            <a:endParaRPr sz="2750" b="0" i="0" u="none" strike="noStrike" cap="none">
              <a:solidFill>
                <a:schemeClr val="dk1"/>
              </a:solidFill>
              <a:latin typeface="Arial"/>
              <a:ea typeface="Arial"/>
              <a:cs typeface="Arial"/>
              <a:sym typeface="Arial"/>
            </a:endParaRPr>
          </a:p>
        </p:txBody>
      </p:sp>
      <p:sp>
        <p:nvSpPr>
          <p:cNvPr id="312" name="Google Shape;312;p8"/>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8"/>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8"/>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15" name="Google Shape;315;p8"/>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8"/>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8"/>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18" name="Google Shape;318;p8"/>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8"/>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22;p3">
            <a:extLst>
              <a:ext uri="{FF2B5EF4-FFF2-40B4-BE49-F238E27FC236}">
                <a16:creationId xmlns:a16="http://schemas.microsoft.com/office/drawing/2014/main" id="{E9D97230-31E1-FFBC-68AF-9128251AC25D}"/>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F60694F1-A561-B8DC-08E9-3674E82F4C27}"/>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12F0867B-2908-0866-A679-3B913004BAC9}"/>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BCB6F2A2-872F-252F-5FD3-950EC9436A2E}"/>
              </a:ext>
            </a:extLst>
          </p:cNvPr>
          <p:cNvPicPr preferRelativeResize="0"/>
          <p:nvPr/>
        </p:nvPicPr>
        <p:blipFill rotWithShape="1">
          <a:blip r:embed="rId5">
            <a:alphaModFix/>
          </a:blip>
          <a:srcRect/>
          <a:stretch/>
        </p:blipFill>
        <p:spPr>
          <a:xfrm>
            <a:off x="15820466" y="9178133"/>
            <a:ext cx="1727565" cy="6282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27"/>
        <p:cNvGrpSpPr/>
        <p:nvPr/>
      </p:nvGrpSpPr>
      <p:grpSpPr>
        <a:xfrm>
          <a:off x="0" y="0"/>
          <a:ext cx="0" cy="0"/>
          <a:chOff x="0" y="0"/>
          <a:chExt cx="0" cy="0"/>
        </a:xfrm>
      </p:grpSpPr>
      <p:sp>
        <p:nvSpPr>
          <p:cNvPr id="328" name="Google Shape;328;g30d847b50ad_0_118"/>
          <p:cNvSpPr txBox="1"/>
          <p:nvPr/>
        </p:nvSpPr>
        <p:spPr>
          <a:xfrm>
            <a:off x="1469773" y="518200"/>
            <a:ext cx="15346800" cy="1077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a:solidFill>
                  <a:srgbClr val="033C5B"/>
                </a:solidFill>
              </a:rPr>
              <a:t>Technological Barriers</a:t>
            </a:r>
            <a:endParaRPr sz="7000" b="0" i="0" u="none" strike="noStrike" cap="none">
              <a:solidFill>
                <a:srgbClr val="000000"/>
              </a:solidFill>
              <a:latin typeface="Arial"/>
              <a:ea typeface="Arial"/>
              <a:cs typeface="Arial"/>
              <a:sym typeface="Arial"/>
            </a:endParaRPr>
          </a:p>
        </p:txBody>
      </p:sp>
      <p:sp>
        <p:nvSpPr>
          <p:cNvPr id="329" name="Google Shape;329;g30d847b50ad_0_118"/>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g30d847b50ad_0_118"/>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30d847b50ad_0_118"/>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32" name="Google Shape;332;g30d847b50ad_0_118"/>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g30d847b50ad_0_118"/>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g30d847b50ad_0_118"/>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35" name="Google Shape;335;g30d847b50ad_0_118"/>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g30d847b50ad_0_118"/>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g30d847b50ad_0_118"/>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1" name="Google Shape;341;g30d847b50ad_0_118"/>
          <p:cNvPicPr preferRelativeResize="0"/>
          <p:nvPr/>
        </p:nvPicPr>
        <p:blipFill>
          <a:blip r:embed="rId3">
            <a:alphaModFix/>
          </a:blip>
          <a:stretch>
            <a:fillRect/>
          </a:stretch>
        </p:blipFill>
        <p:spPr>
          <a:xfrm>
            <a:off x="5547876" y="1759638"/>
            <a:ext cx="5900401" cy="5900401"/>
          </a:xfrm>
          <a:prstGeom prst="rect">
            <a:avLst/>
          </a:prstGeom>
          <a:noFill/>
          <a:ln>
            <a:noFill/>
          </a:ln>
        </p:spPr>
      </p:pic>
      <p:sp>
        <p:nvSpPr>
          <p:cNvPr id="342" name="Google Shape;342;g30d847b50ad_0_118"/>
          <p:cNvSpPr txBox="1"/>
          <p:nvPr/>
        </p:nvSpPr>
        <p:spPr>
          <a:xfrm>
            <a:off x="1725750" y="7924263"/>
            <a:ext cx="14836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vector-gratis/ciencias-informaticas-forenses-analisis-evidencia-digital-investigacion-delitos-informaticos-recuperacion-datos-experto-ciberseguridad-identificando-actividad-fraudulenta_11669602.htm#fromView=search&amp;page=1&amp;position=19&amp;uuid=ea96525e-db68-4f25-9538-2312008f3593</a:t>
            </a:r>
            <a:endParaRPr/>
          </a:p>
        </p:txBody>
      </p:sp>
      <p:sp>
        <p:nvSpPr>
          <p:cNvPr id="2" name="Google Shape;122;p3">
            <a:extLst>
              <a:ext uri="{FF2B5EF4-FFF2-40B4-BE49-F238E27FC236}">
                <a16:creationId xmlns:a16="http://schemas.microsoft.com/office/drawing/2014/main" id="{C8798783-B18B-4032-09A3-476BE906722E}"/>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5C2678BD-418B-562D-0562-10E9A65601D5}"/>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F2D9BD39-5CCF-0408-69DC-1EF45270567A}"/>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65011807-BD4A-0D8D-A769-E92784FE5845}"/>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46"/>
        <p:cNvGrpSpPr/>
        <p:nvPr/>
      </p:nvGrpSpPr>
      <p:grpSpPr>
        <a:xfrm>
          <a:off x="0" y="0"/>
          <a:ext cx="0" cy="0"/>
          <a:chOff x="0" y="0"/>
          <a:chExt cx="0" cy="0"/>
        </a:xfrm>
      </p:grpSpPr>
      <p:sp>
        <p:nvSpPr>
          <p:cNvPr id="347" name="Google Shape;347;g30d847b50ad_0_139"/>
          <p:cNvSpPr txBox="1"/>
          <p:nvPr/>
        </p:nvSpPr>
        <p:spPr>
          <a:xfrm>
            <a:off x="1469773" y="518200"/>
            <a:ext cx="15346800" cy="1077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a:solidFill>
                  <a:srgbClr val="033C5B"/>
                </a:solidFill>
              </a:rPr>
              <a:t>Resistance to Change</a:t>
            </a:r>
            <a:endParaRPr sz="7000" b="0" i="0" u="none" strike="noStrike" cap="none">
              <a:solidFill>
                <a:srgbClr val="000000"/>
              </a:solidFill>
              <a:latin typeface="Arial"/>
              <a:ea typeface="Arial"/>
              <a:cs typeface="Arial"/>
              <a:sym typeface="Arial"/>
            </a:endParaRPr>
          </a:p>
        </p:txBody>
      </p:sp>
      <p:sp>
        <p:nvSpPr>
          <p:cNvPr id="348" name="Google Shape;348;g30d847b50ad_0_139"/>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g30d847b50ad_0_139"/>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g30d847b50ad_0_139"/>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51" name="Google Shape;351;g30d847b50ad_0_139"/>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g30d847b50ad_0_139"/>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g30d847b50ad_0_139"/>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54" name="Google Shape;354;g30d847b50ad_0_139"/>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g30d847b50ad_0_139"/>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g30d847b50ad_0_13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g30d847b50ad_0_139"/>
          <p:cNvSpPr txBox="1"/>
          <p:nvPr/>
        </p:nvSpPr>
        <p:spPr>
          <a:xfrm>
            <a:off x="1725750" y="7924263"/>
            <a:ext cx="1483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https://www.freepik.es/foto-gratis/mano-que-detiene-caida-piezas-madera_25629275.htm#fromView=search&amp;page=1&amp;position=6&amp;uuid=8b458ad8-f54f-416b-9920-ecdeef1f270d</a:t>
            </a:r>
            <a:endParaRPr/>
          </a:p>
        </p:txBody>
      </p:sp>
      <p:pic>
        <p:nvPicPr>
          <p:cNvPr id="361" name="Google Shape;361;g30d847b50ad_0_139"/>
          <p:cNvPicPr preferRelativeResize="0"/>
          <p:nvPr/>
        </p:nvPicPr>
        <p:blipFill>
          <a:blip r:embed="rId3">
            <a:alphaModFix/>
          </a:blip>
          <a:stretch>
            <a:fillRect/>
          </a:stretch>
        </p:blipFill>
        <p:spPr>
          <a:xfrm>
            <a:off x="4419200" y="1748200"/>
            <a:ext cx="9031086" cy="6023664"/>
          </a:xfrm>
          <a:prstGeom prst="rect">
            <a:avLst/>
          </a:prstGeom>
          <a:noFill/>
          <a:ln>
            <a:noFill/>
          </a:ln>
        </p:spPr>
      </p:pic>
      <p:sp>
        <p:nvSpPr>
          <p:cNvPr id="2" name="Google Shape;122;p3">
            <a:extLst>
              <a:ext uri="{FF2B5EF4-FFF2-40B4-BE49-F238E27FC236}">
                <a16:creationId xmlns:a16="http://schemas.microsoft.com/office/drawing/2014/main" id="{820C92BB-7794-3A23-00A6-E11054784AA1}"/>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9F2FD2F9-8247-2420-0716-2A916793F915}"/>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4C34EF96-162F-9A56-B1BB-29E95B223910}"/>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14E3A57B-E803-AD68-E483-8D622B706838}"/>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65"/>
        <p:cNvGrpSpPr/>
        <p:nvPr/>
      </p:nvGrpSpPr>
      <p:grpSpPr>
        <a:xfrm>
          <a:off x="0" y="0"/>
          <a:ext cx="0" cy="0"/>
          <a:chOff x="0" y="0"/>
          <a:chExt cx="0" cy="0"/>
        </a:xfrm>
      </p:grpSpPr>
      <p:sp>
        <p:nvSpPr>
          <p:cNvPr id="366" name="Google Shape;366;g30d847b50ad_0_159"/>
          <p:cNvSpPr txBox="1"/>
          <p:nvPr/>
        </p:nvSpPr>
        <p:spPr>
          <a:xfrm>
            <a:off x="1469773" y="518200"/>
            <a:ext cx="15346800" cy="1077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a:solidFill>
                  <a:srgbClr val="033C5B"/>
                </a:solidFill>
              </a:rPr>
              <a:t>Maintaining Engagement</a:t>
            </a:r>
            <a:endParaRPr sz="7000" b="0" i="0" u="none" strike="noStrike" cap="none">
              <a:solidFill>
                <a:srgbClr val="000000"/>
              </a:solidFill>
              <a:latin typeface="Arial"/>
              <a:ea typeface="Arial"/>
              <a:cs typeface="Arial"/>
              <a:sym typeface="Arial"/>
            </a:endParaRPr>
          </a:p>
        </p:txBody>
      </p:sp>
      <p:sp>
        <p:nvSpPr>
          <p:cNvPr id="367" name="Google Shape;367;g30d847b50ad_0_159"/>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g30d847b50ad_0_159"/>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g30d847b50ad_0_159"/>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70" name="Google Shape;370;g30d847b50ad_0_159"/>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g30d847b50ad_0_159"/>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g30d847b50ad_0_159"/>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73" name="Google Shape;373;g30d847b50ad_0_159"/>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g30d847b50ad_0_159"/>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30d847b50ad_0_15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g30d847b50ad_0_159"/>
          <p:cNvSpPr txBox="1"/>
          <p:nvPr/>
        </p:nvSpPr>
        <p:spPr>
          <a:xfrm>
            <a:off x="1725750" y="7924263"/>
            <a:ext cx="14836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vector-gratis/ilustracion-concepto-abstracto-marketing-compromiso-marketing-internet-gestion-compromiso-participacion-activa-comercio-online-estrategia-smm-contenido-interactivo_12144940.htm#fromView=search&amp;page=1&amp;position=1&amp;uuid=7e009bc5-0989-4c25-8c3d-7e8dc081909a</a:t>
            </a:r>
            <a:endParaRPr/>
          </a:p>
        </p:txBody>
      </p:sp>
      <p:pic>
        <p:nvPicPr>
          <p:cNvPr id="380" name="Google Shape;380;g30d847b50ad_0_159"/>
          <p:cNvPicPr preferRelativeResize="0"/>
          <p:nvPr/>
        </p:nvPicPr>
        <p:blipFill>
          <a:blip r:embed="rId3">
            <a:alphaModFix/>
          </a:blip>
          <a:stretch>
            <a:fillRect/>
          </a:stretch>
        </p:blipFill>
        <p:spPr>
          <a:xfrm>
            <a:off x="5891075" y="1748200"/>
            <a:ext cx="6023665" cy="6023665"/>
          </a:xfrm>
          <a:prstGeom prst="rect">
            <a:avLst/>
          </a:prstGeom>
          <a:noFill/>
          <a:ln>
            <a:noFill/>
          </a:ln>
        </p:spPr>
      </p:pic>
      <p:sp>
        <p:nvSpPr>
          <p:cNvPr id="2" name="Google Shape;122;p3">
            <a:extLst>
              <a:ext uri="{FF2B5EF4-FFF2-40B4-BE49-F238E27FC236}">
                <a16:creationId xmlns:a16="http://schemas.microsoft.com/office/drawing/2014/main" id="{E6733D07-E317-A1DE-24A9-805975EE1F1F}"/>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64A77F68-E2AA-2B52-DCB4-54C5F2C395E4}"/>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F0E9CD1B-1577-7564-B6EA-A58D222F98F9}"/>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1B239953-A1E5-F539-4069-C372715A6832}"/>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5"/>
        <p:cNvGrpSpPr/>
        <p:nvPr/>
      </p:nvGrpSpPr>
      <p:grpSpPr>
        <a:xfrm>
          <a:off x="0" y="0"/>
          <a:ext cx="0" cy="0"/>
          <a:chOff x="0" y="0"/>
          <a:chExt cx="0" cy="0"/>
        </a:xfrm>
      </p:grpSpPr>
      <p:sp>
        <p:nvSpPr>
          <p:cNvPr id="96" name="Google Shape;96;g1f310491f38_0_86"/>
          <p:cNvSpPr txBox="1"/>
          <p:nvPr/>
        </p:nvSpPr>
        <p:spPr>
          <a:xfrm>
            <a:off x="1012159" y="321645"/>
            <a:ext cx="6990300" cy="2369623"/>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1" i="0" u="none" strike="noStrike" cap="none" dirty="0">
                <a:solidFill>
                  <a:srgbClr val="033C5B"/>
                </a:solidFill>
                <a:latin typeface="Arial"/>
                <a:ea typeface="Arial"/>
                <a:cs typeface="Arial"/>
                <a:sym typeface="Arial"/>
              </a:rPr>
              <a:t>Learning Objectives</a:t>
            </a:r>
            <a:endParaRPr sz="1400" b="1" i="0" u="none" strike="noStrike" cap="none" dirty="0">
              <a:solidFill>
                <a:srgbClr val="000000"/>
              </a:solidFill>
              <a:latin typeface="Arial"/>
              <a:ea typeface="Arial"/>
              <a:cs typeface="Arial"/>
              <a:sym typeface="Arial"/>
            </a:endParaRPr>
          </a:p>
        </p:txBody>
      </p:sp>
      <p:sp>
        <p:nvSpPr>
          <p:cNvPr id="97" name="Google Shape;97;g1f310491f38_0_86"/>
          <p:cNvSpPr txBox="1"/>
          <p:nvPr/>
        </p:nvSpPr>
        <p:spPr>
          <a:xfrm>
            <a:off x="208702" y="2899499"/>
            <a:ext cx="9781937" cy="6204776"/>
          </a:xfrm>
          <a:prstGeom prst="rect">
            <a:avLst/>
          </a:prstGeom>
          <a:noFill/>
          <a:ln>
            <a:noFill/>
          </a:ln>
        </p:spPr>
        <p:txBody>
          <a:bodyPr spcFirstLastPara="1" wrap="square" lIns="0" tIns="0" rIns="0" bIns="0" anchor="t" anchorCtr="0">
            <a:spAutoFit/>
          </a:bodyPr>
          <a:lstStyle/>
          <a:p>
            <a:pPr marL="305371" marR="0" lvl="1" algn="l" rtl="0">
              <a:lnSpc>
                <a:spcPct val="140014"/>
              </a:lnSpc>
              <a:spcBef>
                <a:spcPts val="0"/>
              </a:spcBef>
              <a:spcAft>
                <a:spcPts val="0"/>
              </a:spcAft>
              <a:buClr>
                <a:srgbClr val="121212"/>
              </a:buClr>
              <a:buSzPts val="2750"/>
            </a:pPr>
            <a:r>
              <a:rPr lang="en-US" sz="2400" b="0" i="0" u="none" strike="noStrike" cap="none" dirty="0">
                <a:solidFill>
                  <a:schemeClr val="dk1"/>
                </a:solidFill>
                <a:latin typeface="Arial"/>
                <a:ea typeface="Arial"/>
                <a:cs typeface="Arial"/>
                <a:sym typeface="Arial"/>
              </a:rPr>
              <a:t>By the end of this module, you will be able to:</a:t>
            </a:r>
          </a:p>
          <a:p>
            <a:pPr marL="762571" marR="0" lvl="1" indent="-457200" algn="l" rtl="0">
              <a:lnSpc>
                <a:spcPct val="140014"/>
              </a:lnSpc>
              <a:spcBef>
                <a:spcPts val="0"/>
              </a:spcBef>
              <a:spcAft>
                <a:spcPts val="0"/>
              </a:spcAft>
              <a:buClr>
                <a:srgbClr val="121212"/>
              </a:buClr>
              <a:buSzPts val="2750"/>
              <a:buFont typeface="Arial" panose="020B0604020202020204" pitchFamily="34" charset="0"/>
              <a:buChar char="•"/>
            </a:pPr>
            <a:r>
              <a:rPr lang="en-US" sz="2400" dirty="0">
                <a:solidFill>
                  <a:schemeClr val="dk1"/>
                </a:solidFill>
              </a:rPr>
              <a:t>E</a:t>
            </a:r>
            <a:r>
              <a:rPr lang="en-US" sz="2400" b="0" i="0" u="none" strike="noStrike" cap="none" dirty="0">
                <a:solidFill>
                  <a:schemeClr val="dk1"/>
                </a:solidFill>
                <a:latin typeface="Arial"/>
                <a:ea typeface="Arial"/>
                <a:cs typeface="Arial"/>
                <a:sym typeface="Arial"/>
              </a:rPr>
              <a:t>xamine various Blended Learning models and understand their structures and characteristics.</a:t>
            </a:r>
            <a:endParaRPr sz="2400" b="0" i="0" u="none" strike="noStrike" cap="none" dirty="0">
              <a:solidFill>
                <a:schemeClr val="dk1"/>
              </a:solidFill>
              <a:latin typeface="Arial"/>
              <a:ea typeface="Arial"/>
              <a:cs typeface="Arial"/>
              <a:sym typeface="Arial"/>
            </a:endParaRPr>
          </a:p>
          <a:p>
            <a:pPr marL="762571" marR="0" lvl="1" indent="-457200" algn="l" rtl="0">
              <a:lnSpc>
                <a:spcPct val="140014"/>
              </a:lnSpc>
              <a:spcBef>
                <a:spcPts val="0"/>
              </a:spcBef>
              <a:spcAft>
                <a:spcPts val="0"/>
              </a:spcAft>
              <a:buClr>
                <a:srgbClr val="121212"/>
              </a:buClr>
              <a:buSzPts val="2750"/>
              <a:buFont typeface="Arial" panose="020B0604020202020204" pitchFamily="34" charset="0"/>
              <a:buChar char="•"/>
            </a:pPr>
            <a:r>
              <a:rPr lang="en-US" sz="2400" dirty="0">
                <a:solidFill>
                  <a:schemeClr val="dk1"/>
                </a:solidFill>
              </a:rPr>
              <a:t>I</a:t>
            </a:r>
            <a:r>
              <a:rPr lang="en-US" sz="2400" b="0" i="0" u="none" strike="noStrike" cap="none" dirty="0">
                <a:solidFill>
                  <a:schemeClr val="dk1"/>
                </a:solidFill>
                <a:latin typeface="Arial"/>
                <a:ea typeface="Arial"/>
                <a:cs typeface="Arial"/>
                <a:sym typeface="Arial"/>
              </a:rPr>
              <a:t>dentify and analyze the key components that constitute Blended Learning Models.</a:t>
            </a:r>
            <a:endParaRPr sz="2400" b="0" i="0" u="none" strike="noStrike" cap="none" dirty="0">
              <a:solidFill>
                <a:schemeClr val="dk1"/>
              </a:solidFill>
              <a:latin typeface="Arial"/>
              <a:ea typeface="Arial"/>
              <a:cs typeface="Arial"/>
              <a:sym typeface="Arial"/>
            </a:endParaRPr>
          </a:p>
          <a:p>
            <a:pPr marL="762571" marR="0" lvl="1" indent="-457200" algn="l" rtl="0">
              <a:lnSpc>
                <a:spcPct val="140014"/>
              </a:lnSpc>
              <a:spcBef>
                <a:spcPts val="0"/>
              </a:spcBef>
              <a:spcAft>
                <a:spcPts val="0"/>
              </a:spcAft>
              <a:buClr>
                <a:srgbClr val="121212"/>
              </a:buClr>
              <a:buSzPts val="2750"/>
              <a:buFont typeface="Arial" panose="020B0604020202020204" pitchFamily="34" charset="0"/>
              <a:buChar char="•"/>
            </a:pPr>
            <a:r>
              <a:rPr lang="en-US" sz="2400" dirty="0">
                <a:solidFill>
                  <a:schemeClr val="dk1"/>
                </a:solidFill>
              </a:rPr>
              <a:t>E</a:t>
            </a:r>
            <a:r>
              <a:rPr lang="en-US" sz="2400" b="0" i="0" u="none" strike="noStrike" cap="none" dirty="0">
                <a:solidFill>
                  <a:schemeClr val="dk1"/>
                </a:solidFill>
                <a:latin typeface="Arial"/>
                <a:ea typeface="Arial"/>
                <a:cs typeface="Arial"/>
                <a:sym typeface="Arial"/>
              </a:rPr>
              <a:t>xplore strategies for effectively integrating online and in-person components within Blended Learning environments.</a:t>
            </a:r>
          </a:p>
          <a:p>
            <a:pPr marL="762571" marR="0" lvl="1" indent="-457200" algn="l" rtl="0">
              <a:lnSpc>
                <a:spcPct val="140014"/>
              </a:lnSpc>
              <a:spcBef>
                <a:spcPts val="0"/>
              </a:spcBef>
              <a:spcAft>
                <a:spcPts val="0"/>
              </a:spcAft>
              <a:buClr>
                <a:srgbClr val="121212"/>
              </a:buClr>
              <a:buSzPts val="2750"/>
              <a:buFont typeface="Arial" panose="020B0604020202020204" pitchFamily="34" charset="0"/>
              <a:buChar char="•"/>
            </a:pPr>
            <a:r>
              <a:rPr lang="en-GB" sz="2400" dirty="0">
                <a:solidFill>
                  <a:srgbClr val="121212"/>
                </a:solidFill>
              </a:rPr>
              <a:t>U</a:t>
            </a:r>
            <a:r>
              <a:rPr lang="en-GB" sz="2400" b="0" i="0" u="none" strike="noStrike" cap="none" dirty="0">
                <a:solidFill>
                  <a:schemeClr val="dk1"/>
                </a:solidFill>
                <a:latin typeface="Arial"/>
                <a:ea typeface="Arial"/>
                <a:cs typeface="Arial"/>
                <a:sym typeface="Arial"/>
              </a:rPr>
              <a:t>nderstand the benefits associated with the implementation of Blended Learning Models for both educators and learners.</a:t>
            </a:r>
          </a:p>
          <a:p>
            <a:pPr marL="762571" marR="0" lvl="1" indent="-457200" algn="l" rtl="0">
              <a:lnSpc>
                <a:spcPct val="140014"/>
              </a:lnSpc>
              <a:spcBef>
                <a:spcPts val="0"/>
              </a:spcBef>
              <a:spcAft>
                <a:spcPts val="0"/>
              </a:spcAft>
              <a:buClr>
                <a:srgbClr val="121212"/>
              </a:buClr>
              <a:buSzPts val="2750"/>
              <a:buFont typeface="Arial" panose="020B0604020202020204" pitchFamily="34" charset="0"/>
              <a:buChar char="•"/>
            </a:pPr>
            <a:r>
              <a:rPr lang="en-GB" sz="2400" dirty="0">
                <a:solidFill>
                  <a:schemeClr val="dk1"/>
                </a:solidFill>
              </a:rPr>
              <a:t>C</a:t>
            </a:r>
            <a:r>
              <a:rPr lang="en-GB" sz="2400" b="0" i="0" u="none" strike="noStrike" cap="none" dirty="0">
                <a:solidFill>
                  <a:schemeClr val="dk1"/>
                </a:solidFill>
                <a:latin typeface="Arial"/>
                <a:ea typeface="Arial"/>
                <a:cs typeface="Arial"/>
                <a:sym typeface="Arial"/>
              </a:rPr>
              <a:t>ritically evaluate the challenges and considerations involved in the implementation of Blended Learning Models.</a:t>
            </a:r>
          </a:p>
          <a:p>
            <a:pPr marL="305371" marR="0" lvl="1" algn="l" rtl="0">
              <a:lnSpc>
                <a:spcPct val="140014"/>
              </a:lnSpc>
              <a:spcBef>
                <a:spcPts val="0"/>
              </a:spcBef>
              <a:spcAft>
                <a:spcPts val="0"/>
              </a:spcAft>
              <a:buClr>
                <a:srgbClr val="121212"/>
              </a:buClr>
              <a:buSzPts val="2750"/>
            </a:pPr>
            <a:endParaRPr sz="2400" b="0" i="0" u="none" strike="noStrike" cap="none" dirty="0">
              <a:solidFill>
                <a:srgbClr val="000000"/>
              </a:solidFill>
              <a:latin typeface="Arial"/>
              <a:ea typeface="Arial"/>
              <a:cs typeface="Arial"/>
              <a:sym typeface="Arial"/>
            </a:endParaRPr>
          </a:p>
        </p:txBody>
      </p:sp>
      <p:sp>
        <p:nvSpPr>
          <p:cNvPr id="98" name="Google Shape;98;g1f310491f38_0_86"/>
          <p:cNvSpPr/>
          <p:nvPr/>
        </p:nvSpPr>
        <p:spPr>
          <a:xfrm>
            <a:off x="9912485" y="3783900"/>
            <a:ext cx="9144000" cy="6503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g1f310491f38_0_86"/>
          <p:cNvSpPr/>
          <p:nvPr/>
        </p:nvSpPr>
        <p:spPr>
          <a:xfrm>
            <a:off x="9912485" y="-91"/>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g1f310491f38_0_86"/>
          <p:cNvSpPr/>
          <p:nvPr/>
        </p:nvSpPr>
        <p:spPr>
          <a:xfrm rot="5400000">
            <a:off x="9912485" y="7702823"/>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101" name="Google Shape;101;g1f310491f38_0_86"/>
          <p:cNvSpPr/>
          <p:nvPr/>
        </p:nvSpPr>
        <p:spPr>
          <a:xfrm rot="-5400000">
            <a:off x="16472399" y="-91"/>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102" name="Google Shape;102;g1f310491f38_0_86"/>
          <p:cNvSpPr/>
          <p:nvPr/>
        </p:nvSpPr>
        <p:spPr>
          <a:xfrm>
            <a:off x="12050901" y="2258891"/>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103" name="Google Shape;103;g1f310491f38_0_86"/>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04" name="Google Shape;104;g1f310491f38_0_86"/>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pic>
        <p:nvPicPr>
          <p:cNvPr id="2" name="Google Shape;110;p2">
            <a:extLst>
              <a:ext uri="{FF2B5EF4-FFF2-40B4-BE49-F238E27FC236}">
                <a16:creationId xmlns:a16="http://schemas.microsoft.com/office/drawing/2014/main" id="{A4DD3535-6CCF-E4AD-0818-D2898063D7D5}"/>
              </a:ext>
            </a:extLst>
          </p:cNvPr>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84"/>
        <p:cNvGrpSpPr/>
        <p:nvPr/>
      </p:nvGrpSpPr>
      <p:grpSpPr>
        <a:xfrm>
          <a:off x="0" y="0"/>
          <a:ext cx="0" cy="0"/>
          <a:chOff x="0" y="0"/>
          <a:chExt cx="0" cy="0"/>
        </a:xfrm>
      </p:grpSpPr>
      <p:sp>
        <p:nvSpPr>
          <p:cNvPr id="385" name="Google Shape;385;g30d847b50ad_0_179"/>
          <p:cNvSpPr txBox="1"/>
          <p:nvPr/>
        </p:nvSpPr>
        <p:spPr>
          <a:xfrm>
            <a:off x="1469773" y="518200"/>
            <a:ext cx="15346800" cy="1077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a:solidFill>
                  <a:srgbClr val="033C5B"/>
                </a:solidFill>
              </a:rPr>
              <a:t>Ensuring Equity</a:t>
            </a:r>
            <a:endParaRPr sz="7000" b="0" i="0" u="none" strike="noStrike" cap="none">
              <a:solidFill>
                <a:srgbClr val="000000"/>
              </a:solidFill>
              <a:latin typeface="Arial"/>
              <a:ea typeface="Arial"/>
              <a:cs typeface="Arial"/>
              <a:sym typeface="Arial"/>
            </a:endParaRPr>
          </a:p>
        </p:txBody>
      </p:sp>
      <p:sp>
        <p:nvSpPr>
          <p:cNvPr id="386" name="Google Shape;386;g30d847b50ad_0_179"/>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g30d847b50ad_0_179"/>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g30d847b50ad_0_179"/>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89" name="Google Shape;389;g30d847b50ad_0_179"/>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g30d847b50ad_0_179"/>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g30d847b50ad_0_179"/>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92" name="Google Shape;392;g30d847b50ad_0_179"/>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g30d847b50ad_0_179"/>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g30d847b50ad_0_17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g30d847b50ad_0_179"/>
          <p:cNvSpPr txBox="1"/>
          <p:nvPr/>
        </p:nvSpPr>
        <p:spPr>
          <a:xfrm>
            <a:off x="1725750" y="7924263"/>
            <a:ext cx="1483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https://www.freepik.es/foto-gratis/concepto-simbolo-colorido-igualdad-derechos_6654383.htm#fromView=search&amp;page=1&amp;position=0&amp;uuid=4f8d0204-10a1-4d60-b664-04afb2c9b1da</a:t>
            </a:r>
            <a:endParaRPr/>
          </a:p>
        </p:txBody>
      </p:sp>
      <p:pic>
        <p:nvPicPr>
          <p:cNvPr id="399" name="Google Shape;399;g30d847b50ad_0_179"/>
          <p:cNvPicPr preferRelativeResize="0"/>
          <p:nvPr/>
        </p:nvPicPr>
        <p:blipFill>
          <a:blip r:embed="rId3">
            <a:alphaModFix/>
          </a:blip>
          <a:stretch>
            <a:fillRect/>
          </a:stretch>
        </p:blipFill>
        <p:spPr>
          <a:xfrm>
            <a:off x="4382425" y="1748200"/>
            <a:ext cx="9037701" cy="6023663"/>
          </a:xfrm>
          <a:prstGeom prst="rect">
            <a:avLst/>
          </a:prstGeom>
          <a:noFill/>
          <a:ln>
            <a:noFill/>
          </a:ln>
        </p:spPr>
      </p:pic>
      <p:sp>
        <p:nvSpPr>
          <p:cNvPr id="2" name="Google Shape;122;p3">
            <a:extLst>
              <a:ext uri="{FF2B5EF4-FFF2-40B4-BE49-F238E27FC236}">
                <a16:creationId xmlns:a16="http://schemas.microsoft.com/office/drawing/2014/main" id="{27E9F94E-EDBE-5D8D-7B41-0BEE7A719755}"/>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3FB8C2C1-65F0-B9B5-64EB-2B2C010F9499}"/>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C4A1B915-798D-5693-3E47-6C352D9145FA}"/>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F588299A-DF60-E8BD-77E2-14773918EE94}"/>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03"/>
        <p:cNvGrpSpPr/>
        <p:nvPr/>
      </p:nvGrpSpPr>
      <p:grpSpPr>
        <a:xfrm>
          <a:off x="0" y="0"/>
          <a:ext cx="0" cy="0"/>
          <a:chOff x="0" y="0"/>
          <a:chExt cx="0" cy="0"/>
        </a:xfrm>
      </p:grpSpPr>
      <p:sp>
        <p:nvSpPr>
          <p:cNvPr id="404" name="Google Shape;404;g30d847b50ad_0_199"/>
          <p:cNvSpPr txBox="1"/>
          <p:nvPr/>
        </p:nvSpPr>
        <p:spPr>
          <a:xfrm>
            <a:off x="1469773" y="518200"/>
            <a:ext cx="15346800" cy="1077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a:solidFill>
                  <a:srgbClr val="033C5B"/>
                </a:solidFill>
              </a:rPr>
              <a:t>Data Security and Privacy</a:t>
            </a:r>
            <a:endParaRPr sz="7000" b="0" i="0" u="none" strike="noStrike" cap="none">
              <a:solidFill>
                <a:srgbClr val="000000"/>
              </a:solidFill>
              <a:latin typeface="Arial"/>
              <a:ea typeface="Arial"/>
              <a:cs typeface="Arial"/>
              <a:sym typeface="Arial"/>
            </a:endParaRPr>
          </a:p>
        </p:txBody>
      </p:sp>
      <p:sp>
        <p:nvSpPr>
          <p:cNvPr id="405" name="Google Shape;405;g30d847b50ad_0_199"/>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g30d847b50ad_0_199"/>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g30d847b50ad_0_199"/>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08" name="Google Shape;408;g30d847b50ad_0_199"/>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g30d847b50ad_0_199"/>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g30d847b50ad_0_199"/>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11" name="Google Shape;411;g30d847b50ad_0_199"/>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g30d847b50ad_0_199"/>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g30d847b50ad_0_19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g30d847b50ad_0_199"/>
          <p:cNvSpPr txBox="1"/>
          <p:nvPr/>
        </p:nvSpPr>
        <p:spPr>
          <a:xfrm>
            <a:off x="1725750" y="7924263"/>
            <a:ext cx="14836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https://www.freepik.es/foto-gratis/mano-que-sostiene-sistema-nube-proteccion-datos_17121563.htm#fromView=search&amp;page=1&amp;position=0&amp;uuid=64d6a9e4-46c5-4549-8e74-7b3c02d5f92a</a:t>
            </a:r>
            <a:endParaRPr/>
          </a:p>
        </p:txBody>
      </p:sp>
      <p:pic>
        <p:nvPicPr>
          <p:cNvPr id="418" name="Google Shape;418;g30d847b50ad_0_199"/>
          <p:cNvPicPr preferRelativeResize="0"/>
          <p:nvPr/>
        </p:nvPicPr>
        <p:blipFill>
          <a:blip r:embed="rId3">
            <a:alphaModFix/>
          </a:blip>
          <a:stretch>
            <a:fillRect/>
          </a:stretch>
        </p:blipFill>
        <p:spPr>
          <a:xfrm>
            <a:off x="4625150" y="1748200"/>
            <a:ext cx="9037701" cy="6023663"/>
          </a:xfrm>
          <a:prstGeom prst="rect">
            <a:avLst/>
          </a:prstGeom>
          <a:noFill/>
          <a:ln>
            <a:noFill/>
          </a:ln>
        </p:spPr>
      </p:pic>
      <p:sp>
        <p:nvSpPr>
          <p:cNvPr id="2" name="Google Shape;122;p3">
            <a:extLst>
              <a:ext uri="{FF2B5EF4-FFF2-40B4-BE49-F238E27FC236}">
                <a16:creationId xmlns:a16="http://schemas.microsoft.com/office/drawing/2014/main" id="{2E0CA4E9-913C-4EB9-E35E-D3607986D450}"/>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4A760BBC-98B0-D093-D1DE-2BECCFF3C513}"/>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A7E7A227-F4AB-D32C-C12D-8F31836A4ACF}"/>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5B5A2BAD-F322-5F0D-921A-3DAE947B4307}"/>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22"/>
        <p:cNvGrpSpPr/>
        <p:nvPr/>
      </p:nvGrpSpPr>
      <p:grpSpPr>
        <a:xfrm>
          <a:off x="0" y="0"/>
          <a:ext cx="0" cy="0"/>
          <a:chOff x="0" y="0"/>
          <a:chExt cx="0" cy="0"/>
        </a:xfrm>
      </p:grpSpPr>
      <p:sp>
        <p:nvSpPr>
          <p:cNvPr id="423" name="Google Shape;423;p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425" name="Google Shape;425;p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429" name="Google Shape;429;p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9"/>
          <p:cNvSpPr/>
          <p:nvPr/>
        </p:nvSpPr>
        <p:spPr>
          <a:xfrm>
            <a:off x="15521627" y="4259543"/>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a:lstStyle/>
          <a:p>
            <a:endParaRPr lang="en-BE"/>
          </a:p>
        </p:txBody>
      </p:sp>
      <p:sp>
        <p:nvSpPr>
          <p:cNvPr id="431" name="Google Shape;431;p9"/>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Reflection Activity</a:t>
            </a:r>
            <a:endParaRPr sz="1400" b="0" i="0" u="none" strike="noStrike" cap="none">
              <a:solidFill>
                <a:srgbClr val="000000"/>
              </a:solidFill>
              <a:latin typeface="Arial"/>
              <a:ea typeface="Arial"/>
              <a:cs typeface="Arial"/>
              <a:sym typeface="Arial"/>
            </a:endParaRPr>
          </a:p>
        </p:txBody>
      </p:sp>
      <p:sp>
        <p:nvSpPr>
          <p:cNvPr id="432" name="Google Shape;432;p9"/>
          <p:cNvSpPr txBox="1"/>
          <p:nvPr/>
        </p:nvSpPr>
        <p:spPr>
          <a:xfrm>
            <a:off x="3058700" y="2006525"/>
            <a:ext cx="12311100" cy="5418000"/>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rgbClr val="000000"/>
              </a:buClr>
              <a:buSzPts val="1100"/>
              <a:buFont typeface="Arial"/>
              <a:buNone/>
            </a:pPr>
            <a:r>
              <a:rPr lang="en-US" sz="2200" b="0" i="0" u="none" strike="noStrike" cap="none">
                <a:solidFill>
                  <a:srgbClr val="121212"/>
                </a:solidFill>
                <a:latin typeface="Arial"/>
                <a:ea typeface="Arial"/>
                <a:cs typeface="Arial"/>
                <a:sym typeface="Arial"/>
              </a:rPr>
              <a:t>Reflect on the understanding of blended learning models presented in the provided information. Consider the following questions:</a:t>
            </a:r>
            <a:endParaRPr sz="2200" b="0" i="0" u="none" strike="noStrike" cap="none">
              <a:solidFill>
                <a:srgbClr val="121212"/>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1100"/>
              <a:buFont typeface="Arial"/>
              <a:buNone/>
            </a:pPr>
            <a:endParaRPr sz="2200" b="0" i="0" u="none" strike="noStrike" cap="none">
              <a:solidFill>
                <a:srgbClr val="121212"/>
              </a:solidFill>
              <a:latin typeface="Arial"/>
              <a:ea typeface="Arial"/>
              <a:cs typeface="Arial"/>
              <a:sym typeface="Arial"/>
            </a:endParaRPr>
          </a:p>
          <a:p>
            <a:pPr marL="457200" marR="0" lvl="0" indent="-368300" algn="just" rtl="0">
              <a:lnSpc>
                <a:spcPct val="150000"/>
              </a:lnSpc>
              <a:spcBef>
                <a:spcPts val="0"/>
              </a:spcBef>
              <a:spcAft>
                <a:spcPts val="0"/>
              </a:spcAft>
              <a:buClr>
                <a:srgbClr val="121212"/>
              </a:buClr>
              <a:buSzPts val="2200"/>
              <a:buFont typeface="Arial"/>
              <a:buChar char="●"/>
            </a:pPr>
            <a:r>
              <a:rPr lang="en-US" sz="2200" b="0" i="0" u="none" strike="noStrike" cap="none">
                <a:solidFill>
                  <a:srgbClr val="121212"/>
                </a:solidFill>
                <a:latin typeface="Arial"/>
                <a:ea typeface="Arial"/>
                <a:cs typeface="Arial"/>
                <a:sym typeface="Arial"/>
              </a:rPr>
              <a:t>Reflect on your own experiences with blended learning. Have you encountered any of the described models in your educational journey? If so, what was your experience like?</a:t>
            </a:r>
            <a:endParaRPr sz="2200" b="0" i="0" u="none" strike="noStrike" cap="none">
              <a:solidFill>
                <a:srgbClr val="121212"/>
              </a:solidFill>
              <a:latin typeface="Arial"/>
              <a:ea typeface="Arial"/>
              <a:cs typeface="Arial"/>
              <a:sym typeface="Arial"/>
            </a:endParaRPr>
          </a:p>
          <a:p>
            <a:pPr marL="457200" marR="0" lvl="0" indent="-368300" algn="just" rtl="0">
              <a:lnSpc>
                <a:spcPct val="150000"/>
              </a:lnSpc>
              <a:spcBef>
                <a:spcPts val="0"/>
              </a:spcBef>
              <a:spcAft>
                <a:spcPts val="0"/>
              </a:spcAft>
              <a:buClr>
                <a:srgbClr val="121212"/>
              </a:buClr>
              <a:buSzPts val="2200"/>
              <a:buFont typeface="Arial"/>
              <a:buChar char="●"/>
            </a:pPr>
            <a:r>
              <a:rPr lang="en-US" sz="2200" b="0" i="0" u="none" strike="noStrike" cap="none">
                <a:solidFill>
                  <a:srgbClr val="121212"/>
                </a:solidFill>
                <a:latin typeface="Arial"/>
                <a:ea typeface="Arial"/>
                <a:cs typeface="Arial"/>
                <a:sym typeface="Arial"/>
              </a:rPr>
              <a:t>Explore the challenges and considerations associated with implementing blended learning models, including technological barriers, resistance to change, maintaining engagement, ensuring equity, and data security and privacy. How might you address these challenges in your own educational context?</a:t>
            </a:r>
            <a:endParaRPr sz="2200" b="0" i="0" u="none" strike="noStrike" cap="none">
              <a:solidFill>
                <a:srgbClr val="121212"/>
              </a:solidFill>
              <a:latin typeface="Arial"/>
              <a:ea typeface="Arial"/>
              <a:cs typeface="Arial"/>
              <a:sym typeface="Arial"/>
            </a:endParaRPr>
          </a:p>
          <a:p>
            <a:pPr marL="457200" marR="0" lvl="0" indent="-368300" algn="just" rtl="0">
              <a:lnSpc>
                <a:spcPct val="150000"/>
              </a:lnSpc>
              <a:spcBef>
                <a:spcPts val="0"/>
              </a:spcBef>
              <a:spcAft>
                <a:spcPts val="0"/>
              </a:spcAft>
              <a:buClr>
                <a:srgbClr val="121212"/>
              </a:buClr>
              <a:buSzPts val="2200"/>
              <a:buFont typeface="Arial"/>
              <a:buChar char="●"/>
            </a:pPr>
            <a:r>
              <a:rPr lang="en-US" sz="2200" b="0" i="0" u="none" strike="noStrike" cap="none">
                <a:solidFill>
                  <a:srgbClr val="121212"/>
                </a:solidFill>
                <a:latin typeface="Arial"/>
                <a:ea typeface="Arial"/>
                <a:cs typeface="Arial"/>
                <a:sym typeface="Arial"/>
              </a:rPr>
              <a:t>Reflect on the quote by Albert Einstein: "Education is not the learning of facts, but the training of the mind to think." How does this quote relate to the goals and principles of blended learning?</a:t>
            </a:r>
            <a:endParaRPr sz="2200" b="0" i="0" u="none" strike="noStrike" cap="none">
              <a:solidFill>
                <a:srgbClr val="121212"/>
              </a:solidFill>
              <a:latin typeface="Arial"/>
              <a:ea typeface="Arial"/>
              <a:cs typeface="Arial"/>
              <a:sym typeface="Arial"/>
            </a:endParaRPr>
          </a:p>
        </p:txBody>
      </p:sp>
      <p:sp>
        <p:nvSpPr>
          <p:cNvPr id="2" name="Google Shape;122;p3">
            <a:extLst>
              <a:ext uri="{FF2B5EF4-FFF2-40B4-BE49-F238E27FC236}">
                <a16:creationId xmlns:a16="http://schemas.microsoft.com/office/drawing/2014/main" id="{B2DA2A04-3CEC-950A-36B1-D60818A4B632}"/>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AB71457B-C797-8127-AC4A-DE9223E868BF}"/>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58A3B4B3-41CC-AE7B-39CF-033BC973FD82}"/>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3DF04A67-431A-E259-D054-99CFC40F6184}"/>
              </a:ext>
            </a:extLst>
          </p:cNvPr>
          <p:cNvPicPr preferRelativeResize="0"/>
          <p:nvPr/>
        </p:nvPicPr>
        <p:blipFill rotWithShape="1">
          <a:blip r:embed="rId8">
            <a:alphaModFix/>
          </a:blip>
          <a:srcRect/>
          <a:stretch/>
        </p:blipFill>
        <p:spPr>
          <a:xfrm>
            <a:off x="15820466" y="9178133"/>
            <a:ext cx="1727565" cy="6282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1"/>
        <p:cNvGrpSpPr/>
        <p:nvPr/>
      </p:nvGrpSpPr>
      <p:grpSpPr>
        <a:xfrm>
          <a:off x="0" y="0"/>
          <a:ext cx="0" cy="0"/>
          <a:chOff x="0" y="0"/>
          <a:chExt cx="0" cy="0"/>
        </a:xfrm>
      </p:grpSpPr>
      <p:sp>
        <p:nvSpPr>
          <p:cNvPr id="122" name="Google Shape;122;p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24" name="Google Shape;124;p3"/>
          <p:cNvSpPr txBox="1"/>
          <p:nvPr/>
        </p:nvSpPr>
        <p:spPr>
          <a:xfrm>
            <a:off x="1028700" y="1095375"/>
            <a:ext cx="12181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Blended Learning Models</a:t>
            </a:r>
            <a:endParaRPr sz="1400" b="0" i="0" u="none" strike="noStrike" cap="none">
              <a:solidFill>
                <a:srgbClr val="000000"/>
              </a:solidFill>
              <a:latin typeface="Arial"/>
              <a:ea typeface="Arial"/>
              <a:cs typeface="Arial"/>
              <a:sym typeface="Arial"/>
            </a:endParaRPr>
          </a:p>
        </p:txBody>
      </p:sp>
      <p:sp>
        <p:nvSpPr>
          <p:cNvPr id="125" name="Google Shape;125;p3"/>
          <p:cNvSpPr txBox="1"/>
          <p:nvPr/>
        </p:nvSpPr>
        <p:spPr>
          <a:xfrm>
            <a:off x="1028700" y="2856925"/>
            <a:ext cx="10067700" cy="423300"/>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0"/>
              </a:spcBef>
              <a:spcAft>
                <a:spcPts val="800"/>
              </a:spcAft>
              <a:buClr>
                <a:schemeClr val="dk1"/>
              </a:buClr>
              <a:buSzPts val="1100"/>
              <a:buFont typeface="Arial"/>
              <a:buNone/>
            </a:pPr>
            <a:r>
              <a:rPr lang="en-US" sz="2750" b="0" i="0" u="none" strike="noStrike" cap="none">
                <a:solidFill>
                  <a:schemeClr val="dk1"/>
                </a:solidFill>
                <a:latin typeface="Arial"/>
                <a:ea typeface="Arial"/>
                <a:cs typeface="Arial"/>
                <a:sym typeface="Arial"/>
              </a:rPr>
              <a:t>Blended Learning can be split into three main models:</a:t>
            </a:r>
            <a:endParaRPr sz="2750" b="0" i="0" u="none" strike="noStrike" cap="none">
              <a:solidFill>
                <a:srgbClr val="000000"/>
              </a:solidFill>
              <a:latin typeface="Arial"/>
              <a:ea typeface="Arial"/>
              <a:cs typeface="Arial"/>
              <a:sym typeface="Arial"/>
            </a:endParaRPr>
          </a:p>
        </p:txBody>
      </p:sp>
      <p:sp>
        <p:nvSpPr>
          <p:cNvPr id="126" name="Google Shape;126;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1" name="Google Shape;131;p3"/>
          <p:cNvPicPr preferRelativeResize="0"/>
          <p:nvPr/>
        </p:nvPicPr>
        <p:blipFill rotWithShape="1">
          <a:blip r:embed="rId3">
            <a:alphaModFix/>
          </a:blip>
          <a:srcRect/>
          <a:stretch/>
        </p:blipFill>
        <p:spPr>
          <a:xfrm>
            <a:off x="1028701" y="3837425"/>
            <a:ext cx="14525813" cy="3957200"/>
          </a:xfrm>
          <a:prstGeom prst="rect">
            <a:avLst/>
          </a:prstGeom>
          <a:noFill/>
          <a:ln>
            <a:noFill/>
          </a:ln>
        </p:spPr>
      </p:pic>
      <p:sp>
        <p:nvSpPr>
          <p:cNvPr id="2" name="Google Shape;122;p3">
            <a:extLst>
              <a:ext uri="{FF2B5EF4-FFF2-40B4-BE49-F238E27FC236}">
                <a16:creationId xmlns:a16="http://schemas.microsoft.com/office/drawing/2014/main" id="{5AA48C0B-31E7-03C4-BCE4-45D99BA78CDF}"/>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461031FE-8504-28F3-63D4-135DF25D2B07}"/>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A3AC15B8-9D02-2767-2BC9-5E5F2C39FA9F}"/>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9BDE909F-C580-75BE-1F37-DE7CD79FA762}"/>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35"/>
        <p:cNvGrpSpPr/>
        <p:nvPr/>
      </p:nvGrpSpPr>
      <p:grpSpPr>
        <a:xfrm>
          <a:off x="0" y="0"/>
          <a:ext cx="0" cy="0"/>
          <a:chOff x="0" y="0"/>
          <a:chExt cx="0" cy="0"/>
        </a:xfrm>
      </p:grpSpPr>
      <p:sp>
        <p:nvSpPr>
          <p:cNvPr id="136" name="Google Shape;136;g30d847b50ad_0_0"/>
          <p:cNvSpPr/>
          <p:nvPr/>
        </p:nvSpPr>
        <p:spPr>
          <a:xfrm>
            <a:off x="17044742" y="-150232"/>
            <a:ext cx="12468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30d847b50ad_0_0"/>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38" name="Google Shape;138;g30d847b50ad_0_0"/>
          <p:cNvSpPr txBox="1"/>
          <p:nvPr/>
        </p:nvSpPr>
        <p:spPr>
          <a:xfrm>
            <a:off x="1028700" y="1095375"/>
            <a:ext cx="12181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Blended Learning Models</a:t>
            </a:r>
            <a:endParaRPr sz="1400" b="0" i="0" u="none" strike="noStrike" cap="none">
              <a:solidFill>
                <a:srgbClr val="000000"/>
              </a:solidFill>
              <a:latin typeface="Arial"/>
              <a:ea typeface="Arial"/>
              <a:cs typeface="Arial"/>
              <a:sym typeface="Arial"/>
            </a:endParaRPr>
          </a:p>
        </p:txBody>
      </p:sp>
      <p:sp>
        <p:nvSpPr>
          <p:cNvPr id="139" name="Google Shape;139;g30d847b50ad_0_0"/>
          <p:cNvSpPr/>
          <p:nvPr/>
        </p:nvSpPr>
        <p:spPr>
          <a:xfrm>
            <a:off x="16826047" y="607663"/>
            <a:ext cx="841375" cy="8413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g30d847b50ad_0_0"/>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g30d847b50ad_0_0"/>
          <p:cNvPicPr preferRelativeResize="0"/>
          <p:nvPr/>
        </p:nvPicPr>
        <p:blipFill rotWithShape="1">
          <a:blip r:embed="rId3">
            <a:alphaModFix/>
          </a:blip>
          <a:srcRect r="70164"/>
          <a:stretch/>
        </p:blipFill>
        <p:spPr>
          <a:xfrm>
            <a:off x="5627075" y="2695039"/>
            <a:ext cx="6184087" cy="5646612"/>
          </a:xfrm>
          <a:prstGeom prst="rect">
            <a:avLst/>
          </a:prstGeom>
          <a:noFill/>
          <a:ln>
            <a:noFill/>
          </a:ln>
        </p:spPr>
      </p:pic>
      <p:sp>
        <p:nvSpPr>
          <p:cNvPr id="2" name="Google Shape;122;p3">
            <a:extLst>
              <a:ext uri="{FF2B5EF4-FFF2-40B4-BE49-F238E27FC236}">
                <a16:creationId xmlns:a16="http://schemas.microsoft.com/office/drawing/2014/main" id="{F0B9625D-B5DC-1479-2C5C-D02E4262E5C0}"/>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3B68257D-17F6-27DA-60C1-12AFC1D2AA84}"/>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7FDCBE48-3FA2-6B3F-85F3-77F1F0F4F8EB}"/>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274E5A70-87CA-2248-E9AB-9A784EAF0CBC}"/>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48"/>
        <p:cNvGrpSpPr/>
        <p:nvPr/>
      </p:nvGrpSpPr>
      <p:grpSpPr>
        <a:xfrm>
          <a:off x="0" y="0"/>
          <a:ext cx="0" cy="0"/>
          <a:chOff x="0" y="0"/>
          <a:chExt cx="0" cy="0"/>
        </a:xfrm>
      </p:grpSpPr>
      <p:sp>
        <p:nvSpPr>
          <p:cNvPr id="149" name="Google Shape;149;g30d847b50ad_0_13"/>
          <p:cNvSpPr/>
          <p:nvPr/>
        </p:nvSpPr>
        <p:spPr>
          <a:xfrm>
            <a:off x="17044742" y="-150232"/>
            <a:ext cx="12468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g30d847b50ad_0_13"/>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51" name="Google Shape;151;g30d847b50ad_0_13"/>
          <p:cNvSpPr txBox="1"/>
          <p:nvPr/>
        </p:nvSpPr>
        <p:spPr>
          <a:xfrm>
            <a:off x="1028700" y="1095375"/>
            <a:ext cx="12181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Blended Learning Models</a:t>
            </a:r>
            <a:endParaRPr sz="1400" b="0" i="0" u="none" strike="noStrike" cap="none">
              <a:solidFill>
                <a:srgbClr val="000000"/>
              </a:solidFill>
              <a:latin typeface="Arial"/>
              <a:ea typeface="Arial"/>
              <a:cs typeface="Arial"/>
              <a:sym typeface="Arial"/>
            </a:endParaRPr>
          </a:p>
        </p:txBody>
      </p:sp>
      <p:sp>
        <p:nvSpPr>
          <p:cNvPr id="152" name="Google Shape;152;g30d847b50ad_0_13"/>
          <p:cNvSpPr/>
          <p:nvPr/>
        </p:nvSpPr>
        <p:spPr>
          <a:xfrm>
            <a:off x="16826047" y="607663"/>
            <a:ext cx="841375" cy="8413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g30d847b50ad_0_13"/>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7" name="Google Shape;157;g30d847b50ad_0_13"/>
          <p:cNvPicPr preferRelativeResize="0"/>
          <p:nvPr/>
        </p:nvPicPr>
        <p:blipFill rotWithShape="1">
          <a:blip r:embed="rId3">
            <a:alphaModFix/>
          </a:blip>
          <a:srcRect l="29447" r="28249"/>
          <a:stretch/>
        </p:blipFill>
        <p:spPr>
          <a:xfrm>
            <a:off x="5306100" y="3083238"/>
            <a:ext cx="7316210" cy="4711388"/>
          </a:xfrm>
          <a:prstGeom prst="rect">
            <a:avLst/>
          </a:prstGeom>
          <a:noFill/>
          <a:ln>
            <a:noFill/>
          </a:ln>
        </p:spPr>
      </p:pic>
      <p:sp>
        <p:nvSpPr>
          <p:cNvPr id="2" name="Google Shape;122;p3">
            <a:extLst>
              <a:ext uri="{FF2B5EF4-FFF2-40B4-BE49-F238E27FC236}">
                <a16:creationId xmlns:a16="http://schemas.microsoft.com/office/drawing/2014/main" id="{DBD17A15-78FF-5679-7C45-13175884EE0C}"/>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1617AE61-C4FF-2EBE-53A5-252E5EC51337}"/>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01F9333F-4F60-90A2-A986-976E46AEEC3A}"/>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CA6B085B-8056-76C4-B1A0-733296F08B7C}"/>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1"/>
        <p:cNvGrpSpPr/>
        <p:nvPr/>
      </p:nvGrpSpPr>
      <p:grpSpPr>
        <a:xfrm>
          <a:off x="0" y="0"/>
          <a:ext cx="0" cy="0"/>
          <a:chOff x="0" y="0"/>
          <a:chExt cx="0" cy="0"/>
        </a:xfrm>
      </p:grpSpPr>
      <p:sp>
        <p:nvSpPr>
          <p:cNvPr id="162" name="Google Shape;162;g30d847b50ad_0_26"/>
          <p:cNvSpPr/>
          <p:nvPr/>
        </p:nvSpPr>
        <p:spPr>
          <a:xfrm>
            <a:off x="17044742" y="-150232"/>
            <a:ext cx="12468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g30d847b50ad_0_26"/>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64" name="Google Shape;164;g30d847b50ad_0_26"/>
          <p:cNvSpPr txBox="1"/>
          <p:nvPr/>
        </p:nvSpPr>
        <p:spPr>
          <a:xfrm>
            <a:off x="1028700" y="1095375"/>
            <a:ext cx="12181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Blended Learning Models</a:t>
            </a:r>
            <a:endParaRPr sz="1400" b="0" i="0" u="none" strike="noStrike" cap="none">
              <a:solidFill>
                <a:srgbClr val="000000"/>
              </a:solidFill>
              <a:latin typeface="Arial"/>
              <a:ea typeface="Arial"/>
              <a:cs typeface="Arial"/>
              <a:sym typeface="Arial"/>
            </a:endParaRPr>
          </a:p>
        </p:txBody>
      </p:sp>
      <p:sp>
        <p:nvSpPr>
          <p:cNvPr id="165" name="Google Shape;165;g30d847b50ad_0_26"/>
          <p:cNvSpPr/>
          <p:nvPr/>
        </p:nvSpPr>
        <p:spPr>
          <a:xfrm>
            <a:off x="16826047" y="607663"/>
            <a:ext cx="841375" cy="8413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g30d847b50ad_0_26"/>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 name="Google Shape;170;g30d847b50ad_0_26"/>
          <p:cNvPicPr preferRelativeResize="0"/>
          <p:nvPr/>
        </p:nvPicPr>
        <p:blipFill rotWithShape="1">
          <a:blip r:embed="rId3">
            <a:alphaModFix/>
          </a:blip>
          <a:srcRect l="70164"/>
          <a:stretch/>
        </p:blipFill>
        <p:spPr>
          <a:xfrm>
            <a:off x="6069078" y="3103313"/>
            <a:ext cx="5705241" cy="5209375"/>
          </a:xfrm>
          <a:prstGeom prst="rect">
            <a:avLst/>
          </a:prstGeom>
          <a:noFill/>
          <a:ln>
            <a:noFill/>
          </a:ln>
        </p:spPr>
      </p:pic>
      <p:sp>
        <p:nvSpPr>
          <p:cNvPr id="2" name="Google Shape;122;p3">
            <a:extLst>
              <a:ext uri="{FF2B5EF4-FFF2-40B4-BE49-F238E27FC236}">
                <a16:creationId xmlns:a16="http://schemas.microsoft.com/office/drawing/2014/main" id="{2239EE32-A229-D352-2280-D8B1D31B9E61}"/>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A3DDDDFB-4B22-3D97-1F11-F2587A52773E}"/>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580183FE-DDC5-5502-CD69-8A2D67D28523}"/>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9F9DB361-BCA3-5072-B625-E883DCD0D4F2}"/>
              </a:ext>
            </a:extLst>
          </p:cNvPr>
          <p:cNvPicPr preferRelativeResize="0"/>
          <p:nvPr/>
        </p:nvPicPr>
        <p:blipFill rotWithShape="1">
          <a:blip r:embed="rId6">
            <a:alphaModFix/>
          </a:blip>
          <a:srcRect/>
          <a:stretch/>
        </p:blipFill>
        <p:spPr>
          <a:xfrm>
            <a:off x="15820466" y="9178133"/>
            <a:ext cx="1727565" cy="6282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4"/>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79" name="Google Shape;179;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80" name="Google Shape;180;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
          <p:cNvSpPr txBox="1"/>
          <p:nvPr/>
        </p:nvSpPr>
        <p:spPr>
          <a:xfrm>
            <a:off x="818927" y="1579150"/>
            <a:ext cx="15923700" cy="1077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Blended Learning Models</a:t>
            </a:r>
            <a:endParaRPr sz="7000" b="0" i="0" u="none" strike="noStrike" cap="none">
              <a:solidFill>
                <a:srgbClr val="000000"/>
              </a:solidFill>
              <a:latin typeface="Arial"/>
              <a:ea typeface="Arial"/>
              <a:cs typeface="Arial"/>
              <a:sym typeface="Arial"/>
            </a:endParaRPr>
          </a:p>
        </p:txBody>
      </p:sp>
      <p:sp>
        <p:nvSpPr>
          <p:cNvPr id="186" name="Google Shape;186;p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7" name="Google Shape;187;p4" title="A Guide to Blended Learning Chapter 1: Blended Learning">
            <a:hlinkClick r:id="rId4"/>
          </p:cNvPr>
          <p:cNvPicPr preferRelativeResize="0"/>
          <p:nvPr/>
        </p:nvPicPr>
        <p:blipFill rotWithShape="1">
          <a:blip r:embed="rId5">
            <a:alphaModFix/>
          </a:blip>
          <a:srcRect/>
          <a:stretch/>
        </p:blipFill>
        <p:spPr>
          <a:xfrm>
            <a:off x="4482772" y="3197036"/>
            <a:ext cx="9322450" cy="5243890"/>
          </a:xfrm>
          <a:prstGeom prst="rect">
            <a:avLst/>
          </a:prstGeom>
          <a:noFill/>
          <a:ln>
            <a:noFill/>
          </a:ln>
        </p:spPr>
      </p:pic>
      <p:sp>
        <p:nvSpPr>
          <p:cNvPr id="2" name="Google Shape;122;p3">
            <a:extLst>
              <a:ext uri="{FF2B5EF4-FFF2-40B4-BE49-F238E27FC236}">
                <a16:creationId xmlns:a16="http://schemas.microsoft.com/office/drawing/2014/main" id="{D4B806DA-EFC0-3C26-AA34-7D37A1A4E795}"/>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857C5AA8-8507-5018-93CC-E1F08C40BEB0}"/>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373E4999-FBFF-1538-497A-B71CADB64EF7}"/>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751BE2E3-8C6B-963F-E99D-425E8F6D07F5}"/>
              </a:ext>
            </a:extLst>
          </p:cNvPr>
          <p:cNvPicPr preferRelativeResize="0"/>
          <p:nvPr/>
        </p:nvPicPr>
        <p:blipFill rotWithShape="1">
          <a:blip r:embed="rId8">
            <a:alphaModFix/>
          </a:blip>
          <a:srcRect/>
          <a:stretch/>
        </p:blipFill>
        <p:spPr>
          <a:xfrm>
            <a:off x="15820466" y="9178133"/>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1"/>
        <p:cNvGrpSpPr/>
        <p:nvPr/>
      </p:nvGrpSpPr>
      <p:grpSpPr>
        <a:xfrm>
          <a:off x="0" y="0"/>
          <a:ext cx="0" cy="0"/>
          <a:chOff x="0" y="0"/>
          <a:chExt cx="0" cy="0"/>
        </a:xfrm>
      </p:grpSpPr>
      <p:sp>
        <p:nvSpPr>
          <p:cNvPr id="192" name="Google Shape;192;p5"/>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5"/>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194" name="Google Shape;194;p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195" name="Google Shape;195;p5"/>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196" name="Google Shape;196;p5"/>
          <p:cNvSpPr txBox="1"/>
          <p:nvPr/>
        </p:nvSpPr>
        <p:spPr>
          <a:xfrm>
            <a:off x="9613828" y="685850"/>
            <a:ext cx="8375400" cy="34479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Key Components of Blended Learning Models</a:t>
            </a:r>
            <a:endParaRPr sz="1400" b="0" i="0" u="none" strike="noStrike" cap="none">
              <a:solidFill>
                <a:srgbClr val="000000"/>
              </a:solidFill>
              <a:latin typeface="Arial"/>
              <a:ea typeface="Arial"/>
              <a:cs typeface="Arial"/>
              <a:sym typeface="Arial"/>
            </a:endParaRPr>
          </a:p>
        </p:txBody>
      </p:sp>
      <p:sp>
        <p:nvSpPr>
          <p:cNvPr id="200" name="Google Shape;200;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5"/>
          <p:cNvSpPr txBox="1"/>
          <p:nvPr/>
        </p:nvSpPr>
        <p:spPr>
          <a:xfrm>
            <a:off x="9613825" y="4518500"/>
            <a:ext cx="8054400" cy="2201100"/>
          </a:xfrm>
          <a:prstGeom prst="rect">
            <a:avLst/>
          </a:prstGeom>
          <a:noFill/>
          <a:ln>
            <a:noFill/>
          </a:ln>
        </p:spPr>
        <p:txBody>
          <a:bodyPr spcFirstLastPara="1" wrap="square" lIns="0" tIns="0" rIns="0" bIns="0" anchor="t" anchorCtr="0">
            <a:spAutoFit/>
          </a:bodyPr>
          <a:lstStyle/>
          <a:p>
            <a:pPr marL="457200" marR="0" lvl="0" indent="-403225" algn="l" rtl="0">
              <a:lnSpc>
                <a:spcPct val="140000"/>
              </a:lnSpc>
              <a:spcBef>
                <a:spcPts val="0"/>
              </a:spcBef>
              <a:spcAft>
                <a:spcPts val="0"/>
              </a:spcAft>
              <a:buClr>
                <a:srgbClr val="000000"/>
              </a:buClr>
              <a:buSzPts val="2750"/>
              <a:buFont typeface="Arial"/>
              <a:buChar char="●"/>
            </a:pPr>
            <a:r>
              <a:rPr lang="en-US" sz="2750" b="0" i="0" u="none" strike="noStrike" cap="none">
                <a:solidFill>
                  <a:srgbClr val="121212"/>
                </a:solidFill>
                <a:latin typeface="Arial"/>
                <a:ea typeface="Arial"/>
                <a:cs typeface="Arial"/>
                <a:sym typeface="Arial"/>
              </a:rPr>
              <a:t>Online Learning Platforms</a:t>
            </a:r>
            <a:endParaRPr sz="2750" b="0" i="0" u="none" strike="noStrike" cap="none">
              <a:solidFill>
                <a:srgbClr val="121212"/>
              </a:solidFill>
              <a:latin typeface="Arial"/>
              <a:ea typeface="Arial"/>
              <a:cs typeface="Arial"/>
              <a:sym typeface="Arial"/>
            </a:endParaRPr>
          </a:p>
          <a:p>
            <a:pPr marL="457200" marR="0" lvl="0" indent="-403225" algn="l" rtl="0">
              <a:lnSpc>
                <a:spcPct val="140000"/>
              </a:lnSpc>
              <a:spcBef>
                <a:spcPts val="0"/>
              </a:spcBef>
              <a:spcAft>
                <a:spcPts val="0"/>
              </a:spcAft>
              <a:buClr>
                <a:srgbClr val="121212"/>
              </a:buClr>
              <a:buSzPts val="2750"/>
              <a:buFont typeface="Arial"/>
              <a:buChar char="●"/>
            </a:pPr>
            <a:r>
              <a:rPr lang="en-US" sz="2750" b="0" i="0" u="none" strike="noStrike" cap="none">
                <a:solidFill>
                  <a:srgbClr val="121212"/>
                </a:solidFill>
                <a:latin typeface="Arial"/>
                <a:ea typeface="Arial"/>
                <a:cs typeface="Arial"/>
                <a:sym typeface="Arial"/>
              </a:rPr>
              <a:t>Face-to-Face Instruction</a:t>
            </a:r>
            <a:endParaRPr sz="2750" b="0" i="0" u="none" strike="noStrike" cap="none">
              <a:solidFill>
                <a:srgbClr val="121212"/>
              </a:solidFill>
              <a:latin typeface="Arial"/>
              <a:ea typeface="Arial"/>
              <a:cs typeface="Arial"/>
              <a:sym typeface="Arial"/>
            </a:endParaRPr>
          </a:p>
          <a:p>
            <a:pPr marL="457200" marR="0" lvl="0" indent="-403225" algn="l" rtl="0">
              <a:lnSpc>
                <a:spcPct val="140000"/>
              </a:lnSpc>
              <a:spcBef>
                <a:spcPts val="0"/>
              </a:spcBef>
              <a:spcAft>
                <a:spcPts val="0"/>
              </a:spcAft>
              <a:buClr>
                <a:srgbClr val="121212"/>
              </a:buClr>
              <a:buSzPts val="2750"/>
              <a:buFont typeface="Arial"/>
              <a:buChar char="●"/>
            </a:pPr>
            <a:r>
              <a:rPr lang="en-US" sz="2750" b="0" i="0" u="none" strike="noStrike" cap="none">
                <a:solidFill>
                  <a:srgbClr val="121212"/>
                </a:solidFill>
                <a:latin typeface="Arial"/>
                <a:ea typeface="Arial"/>
                <a:cs typeface="Arial"/>
                <a:sym typeface="Arial"/>
              </a:rPr>
              <a:t>Synchronous and Asynchronous Activities</a:t>
            </a:r>
            <a:endParaRPr sz="2750" b="0" i="0" u="none" strike="noStrike" cap="none">
              <a:solidFill>
                <a:srgbClr val="121212"/>
              </a:solidFill>
              <a:latin typeface="Arial"/>
              <a:ea typeface="Arial"/>
              <a:cs typeface="Arial"/>
              <a:sym typeface="Arial"/>
            </a:endParaRPr>
          </a:p>
          <a:p>
            <a:pPr marL="457200" marR="0" lvl="0" indent="-403225" algn="l" rtl="0">
              <a:lnSpc>
                <a:spcPct val="140000"/>
              </a:lnSpc>
              <a:spcBef>
                <a:spcPts val="0"/>
              </a:spcBef>
              <a:spcAft>
                <a:spcPts val="0"/>
              </a:spcAft>
              <a:buClr>
                <a:srgbClr val="121212"/>
              </a:buClr>
              <a:buSzPts val="2750"/>
              <a:buFont typeface="Arial"/>
              <a:buChar char="●"/>
            </a:pPr>
            <a:r>
              <a:rPr lang="en-US" sz="2750" b="0" i="0" u="none" strike="noStrike" cap="none">
                <a:solidFill>
                  <a:srgbClr val="121212"/>
                </a:solidFill>
                <a:latin typeface="Arial"/>
                <a:ea typeface="Arial"/>
                <a:cs typeface="Arial"/>
                <a:sym typeface="Arial"/>
              </a:rPr>
              <a:t>Differentiated Instruction</a:t>
            </a:r>
            <a:endParaRPr sz="2750" b="0" i="0" u="none" strike="noStrike" cap="none">
              <a:solidFill>
                <a:srgbClr val="121212"/>
              </a:solidFill>
              <a:latin typeface="Arial"/>
              <a:ea typeface="Arial"/>
              <a:cs typeface="Arial"/>
              <a:sym typeface="Arial"/>
            </a:endParaRPr>
          </a:p>
        </p:txBody>
      </p:sp>
      <p:pic>
        <p:nvPicPr>
          <p:cNvPr id="202" name="Google Shape;202;p5"/>
          <p:cNvPicPr preferRelativeResize="0"/>
          <p:nvPr/>
        </p:nvPicPr>
        <p:blipFill rotWithShape="1">
          <a:blip r:embed="rId5">
            <a:alphaModFix/>
          </a:blip>
          <a:srcRect/>
          <a:stretch/>
        </p:blipFill>
        <p:spPr>
          <a:xfrm>
            <a:off x="1444575" y="1157625"/>
            <a:ext cx="6381318" cy="6362775"/>
          </a:xfrm>
          <a:prstGeom prst="rect">
            <a:avLst/>
          </a:prstGeom>
          <a:noFill/>
          <a:ln>
            <a:noFill/>
          </a:ln>
        </p:spPr>
      </p:pic>
      <p:sp>
        <p:nvSpPr>
          <p:cNvPr id="2" name="Google Shape;122;p3">
            <a:extLst>
              <a:ext uri="{FF2B5EF4-FFF2-40B4-BE49-F238E27FC236}">
                <a16:creationId xmlns:a16="http://schemas.microsoft.com/office/drawing/2014/main" id="{00B77DD3-99BF-1CEC-1A9E-D346B2E79CAD}"/>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E78AF580-916A-85DF-0C8A-99CE81DEA9D4}"/>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1FB25155-8254-C2D6-60A8-1D7CA1BAEAFD}"/>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E7A654DC-5464-81BA-D4A4-AAEE07F06B62}"/>
              </a:ext>
            </a:extLst>
          </p:cNvPr>
          <p:cNvPicPr preferRelativeResize="0"/>
          <p:nvPr/>
        </p:nvPicPr>
        <p:blipFill rotWithShape="1">
          <a:blip r:embed="rId8">
            <a:alphaModFix/>
          </a:blip>
          <a:srcRect/>
          <a:stretch/>
        </p:blipFill>
        <p:spPr>
          <a:xfrm>
            <a:off x="15820466" y="9178133"/>
            <a:ext cx="1727565" cy="6282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06"/>
        <p:cNvGrpSpPr/>
        <p:nvPr/>
      </p:nvGrpSpPr>
      <p:grpSpPr>
        <a:xfrm>
          <a:off x="0" y="0"/>
          <a:ext cx="0" cy="0"/>
          <a:chOff x="0" y="0"/>
          <a:chExt cx="0" cy="0"/>
        </a:xfrm>
      </p:grpSpPr>
      <p:sp>
        <p:nvSpPr>
          <p:cNvPr id="207" name="Google Shape;207;g30d847b50ad_0_39"/>
          <p:cNvSpPr/>
          <p:nvPr/>
        </p:nvSpPr>
        <p:spPr>
          <a:xfrm>
            <a:off x="0" y="0"/>
            <a:ext cx="5310000" cy="8804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30d847b50ad_0_39"/>
          <p:cNvSpPr/>
          <p:nvPr/>
        </p:nvSpPr>
        <p:spPr>
          <a:xfrm>
            <a:off x="0" y="1157625"/>
            <a:ext cx="530225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209" name="Google Shape;209;g30d847b50ad_0_39"/>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210" name="Google Shape;210;g30d847b50ad_0_39"/>
          <p:cNvSpPr/>
          <p:nvPr/>
        </p:nvSpPr>
        <p:spPr>
          <a:xfrm rot="10800000" flipH="1">
            <a:off x="1476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211" name="Google Shape;211;g30d847b50ad_0_39"/>
          <p:cNvSpPr txBox="1"/>
          <p:nvPr/>
        </p:nvSpPr>
        <p:spPr>
          <a:xfrm>
            <a:off x="5934149" y="612250"/>
            <a:ext cx="11733900" cy="10776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a:solidFill>
                  <a:srgbClr val="033C5B"/>
                </a:solidFill>
              </a:rPr>
              <a:t>Online Learning Platforms</a:t>
            </a:r>
            <a:endParaRPr sz="1400" b="0" i="0" u="none" strike="noStrike" cap="none">
              <a:solidFill>
                <a:srgbClr val="000000"/>
              </a:solidFill>
              <a:latin typeface="Arial"/>
              <a:ea typeface="Arial"/>
              <a:cs typeface="Arial"/>
              <a:sym typeface="Arial"/>
            </a:endParaRPr>
          </a:p>
        </p:txBody>
      </p:sp>
      <p:sp>
        <p:nvSpPr>
          <p:cNvPr id="215" name="Google Shape;215;g30d847b50ad_0_3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g30d847b50ad_0_39"/>
          <p:cNvPicPr preferRelativeResize="0"/>
          <p:nvPr/>
        </p:nvPicPr>
        <p:blipFill>
          <a:blip r:embed="rId5">
            <a:alphaModFix/>
          </a:blip>
          <a:stretch>
            <a:fillRect/>
          </a:stretch>
        </p:blipFill>
        <p:spPr>
          <a:xfrm>
            <a:off x="6640274" y="1968649"/>
            <a:ext cx="9038751" cy="6024376"/>
          </a:xfrm>
          <a:prstGeom prst="rect">
            <a:avLst/>
          </a:prstGeom>
          <a:noFill/>
          <a:ln>
            <a:noFill/>
          </a:ln>
        </p:spPr>
      </p:pic>
      <p:sp>
        <p:nvSpPr>
          <p:cNvPr id="217" name="Google Shape;217;g30d847b50ad_0_39"/>
          <p:cNvSpPr txBox="1"/>
          <p:nvPr/>
        </p:nvSpPr>
        <p:spPr>
          <a:xfrm>
            <a:off x="6135425" y="8090750"/>
            <a:ext cx="1102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https://www.freepik.es/foto-gratis/hombre-usando-almacenamiento-externo-usado_25777488.htm#fromView=search&amp;page=1&amp;position=0&amp;uuid=fcf53e85-bc61-4cc5-9f78-9d509edf8a14</a:t>
            </a:r>
            <a:endParaRPr/>
          </a:p>
        </p:txBody>
      </p:sp>
      <p:sp>
        <p:nvSpPr>
          <p:cNvPr id="2" name="Google Shape;122;p3">
            <a:extLst>
              <a:ext uri="{FF2B5EF4-FFF2-40B4-BE49-F238E27FC236}">
                <a16:creationId xmlns:a16="http://schemas.microsoft.com/office/drawing/2014/main" id="{15F0F19C-79AE-9E72-D337-CB390AAA0D77}"/>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 name="Google Shape;123;p3">
            <a:extLst>
              <a:ext uri="{FF2B5EF4-FFF2-40B4-BE49-F238E27FC236}">
                <a16:creationId xmlns:a16="http://schemas.microsoft.com/office/drawing/2014/main" id="{F5FEBE2F-7A97-EED9-7B5B-A4A598FDAB49}"/>
              </a:ext>
            </a:extLst>
          </p:cNvPr>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 name="Google Shape;124;p3">
            <a:extLst>
              <a:ext uri="{FF2B5EF4-FFF2-40B4-BE49-F238E27FC236}">
                <a16:creationId xmlns:a16="http://schemas.microsoft.com/office/drawing/2014/main" id="{5A5417E9-D030-B214-8885-500410F94B82}"/>
              </a:ext>
            </a:extLst>
          </p:cNvPr>
          <p:cNvSpPr txBox="1"/>
          <p:nvPr/>
        </p:nvSpPr>
        <p:spPr>
          <a:xfrm>
            <a:off x="5627065" y="9243317"/>
            <a:ext cx="99958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pic>
        <p:nvPicPr>
          <p:cNvPr id="5" name="Google Shape;129;p3">
            <a:extLst>
              <a:ext uri="{FF2B5EF4-FFF2-40B4-BE49-F238E27FC236}">
                <a16:creationId xmlns:a16="http://schemas.microsoft.com/office/drawing/2014/main" id="{9DC9AEC7-34E2-8C66-B9D6-3E9D6188260F}"/>
              </a:ext>
            </a:extLst>
          </p:cNvPr>
          <p:cNvPicPr preferRelativeResize="0"/>
          <p:nvPr/>
        </p:nvPicPr>
        <p:blipFill rotWithShape="1">
          <a:blip r:embed="rId8">
            <a:alphaModFix/>
          </a:blip>
          <a:srcRect/>
          <a:stretch/>
        </p:blipFill>
        <p:spPr>
          <a:xfrm>
            <a:off x="15820466" y="9178133"/>
            <a:ext cx="1727565" cy="62820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1908</Words>
  <Application>Microsoft Office PowerPoint</Application>
  <PresentationFormat>Custom</PresentationFormat>
  <Paragraphs>89</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stsal</dc:creator>
  <cp:lastModifiedBy>Sotiria Tsalamani</cp:lastModifiedBy>
  <cp:revision>1</cp:revision>
  <dcterms:created xsi:type="dcterms:W3CDTF">2006-08-16T00:00:00Z</dcterms:created>
  <dcterms:modified xsi:type="dcterms:W3CDTF">2024-11-07T19:09:23Z</dcterms:modified>
</cp:coreProperties>
</file>