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zIMaIXEXcWTNzpaLqZKGsS1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2"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28475235-DDFB-4CF8-8C8D-4F4FB65B9DD9}"/>
    <pc:docChg chg="delSld">
      <pc:chgData name="Sotiria Tsalamani" userId="0aff0c30-cece-41cc-9db4-2deca530e686" providerId="ADAL" clId="{28475235-DDFB-4CF8-8C8D-4F4FB65B9DD9}" dt="2024-11-07T17:50:16.641" v="0" actId="47"/>
      <pc:docMkLst>
        <pc:docMk/>
      </pc:docMkLst>
      <pc:sldChg chg="del">
        <pc:chgData name="Sotiria Tsalamani" userId="0aff0c30-cece-41cc-9db4-2deca530e686" providerId="ADAL" clId="{28475235-DDFB-4CF8-8C8D-4F4FB65B9DD9}" dt="2024-11-07T17:50:16.641" v="0" actId="47"/>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d81a3a322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30d81a3a32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f45462b5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2bf45462b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d81a3a32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0d81a3a32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d81a3a32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30d81a3a32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d81a3a32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30d81a3a3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d81a3a322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30d81a3a3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Z56_tcvocY" TargetMode="Externa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whR1ZKGRE"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ec.europa.eu/education/resources-and-tools/document-library/council-recommendation-blended-learning-high-quality-inclusive-primary-secondary-education_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Y5iXxqe_WU" TargetMode="Externa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_O65rWV10"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_p63W_2F_4"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YHg_ldkjNM"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26939"/>
            <a:ext cx="9259200" cy="443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a:solidFill>
                  <a:srgbClr val="FB8709"/>
                </a:solidFill>
                <a:latin typeface="Arial"/>
                <a:ea typeface="Arial"/>
                <a:cs typeface="Arial"/>
                <a:sym typeface="Arial"/>
              </a:rPr>
              <a:t>MODULE 1 - Introduction to Blended Learning and Collaborative Teaching Methods</a:t>
            </a:r>
            <a:endParaRPr sz="5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53249"/>
                </a:solidFill>
                <a:latin typeface="Arial"/>
                <a:ea typeface="Arial"/>
                <a:cs typeface="Arial"/>
                <a:sym typeface="Arial"/>
              </a:rPr>
              <a:t>Unit 1 - Foundations of Blended Learning and Collaborative Teaching</a:t>
            </a:r>
            <a:endParaRPr sz="4000" b="0" i="0" u="none" strike="noStrike" cap="none">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1148434" y="560351"/>
            <a:ext cx="6110866" cy="9166299"/>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l="-62455" r="-624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2" name="Google Shape;96;p1">
            <a:extLst>
              <a:ext uri="{FF2B5EF4-FFF2-40B4-BE49-F238E27FC236}">
                <a16:creationId xmlns:a16="http://schemas.microsoft.com/office/drawing/2014/main" id="{D8D51059-5F6E-DB6F-69DC-A02703078913}"/>
              </a:ext>
            </a:extLst>
          </p:cNvPr>
          <p:cNvPicPr preferRelativeResize="0"/>
          <p:nvPr/>
        </p:nvPicPr>
        <p:blipFill rotWithShape="1">
          <a:blip r:embed="rId6">
            <a:alphaModFix/>
          </a:blip>
          <a:srcRect/>
          <a:stretch/>
        </p:blipFill>
        <p:spPr>
          <a:xfrm>
            <a:off x="17361589" y="9611062"/>
            <a:ext cx="959634" cy="370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734025" y="1789150"/>
            <a:ext cx="7239300" cy="58188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What are the competencies required in Blended Learning?</a:t>
            </a:r>
            <a:endParaRPr sz="7000" b="0" i="0" u="none" strike="noStrike" cap="none">
              <a:solidFill>
                <a:srgbClr val="000000"/>
              </a:solidFill>
              <a:latin typeface="Arial"/>
              <a:ea typeface="Arial"/>
              <a:cs typeface="Arial"/>
              <a:sym typeface="Arial"/>
            </a:endParaRPr>
          </a:p>
        </p:txBody>
      </p:sp>
      <p:sp>
        <p:nvSpPr>
          <p:cNvPr id="240" name="Google Shape;240;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43" name="Google Shape;243;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47" name="Google Shape;247;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6"/>
          <p:cNvPicPr preferRelativeResize="0"/>
          <p:nvPr/>
        </p:nvPicPr>
        <p:blipFill>
          <a:blip r:embed="rId4">
            <a:alphaModFix/>
          </a:blip>
          <a:stretch>
            <a:fillRect/>
          </a:stretch>
        </p:blipFill>
        <p:spPr>
          <a:xfrm>
            <a:off x="7973444" y="1867032"/>
            <a:ext cx="6755999" cy="6755999"/>
          </a:xfrm>
          <a:prstGeom prst="rect">
            <a:avLst/>
          </a:prstGeom>
          <a:noFill/>
          <a:ln>
            <a:noFill/>
          </a:ln>
        </p:spPr>
      </p:pic>
      <p:sp>
        <p:nvSpPr>
          <p:cNvPr id="2" name="Google Shape;122;p3">
            <a:extLst>
              <a:ext uri="{FF2B5EF4-FFF2-40B4-BE49-F238E27FC236}">
                <a16:creationId xmlns:a16="http://schemas.microsoft.com/office/drawing/2014/main" id="{CD75BE26-977E-A8C4-5874-6119431125C3}"/>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CF0DFDA3-F7D4-4EC2-1FE0-3DE9B6783B59}"/>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CC87E897-6C71-47EC-FD4C-8DACA6DA45AF}"/>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5656F262-1C30-57EB-16F6-73A1DF6B8A5A}"/>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2"/>
        <p:cNvGrpSpPr/>
        <p:nvPr/>
      </p:nvGrpSpPr>
      <p:grpSpPr>
        <a:xfrm>
          <a:off x="0" y="0"/>
          <a:ext cx="0" cy="0"/>
          <a:chOff x="0" y="0"/>
          <a:chExt cx="0" cy="0"/>
        </a:xfrm>
      </p:grpSpPr>
      <p:sp>
        <p:nvSpPr>
          <p:cNvPr id="253" name="Google Shape;253;p7"/>
          <p:cNvSpPr txBox="1"/>
          <p:nvPr/>
        </p:nvSpPr>
        <p:spPr>
          <a:xfrm>
            <a:off x="3058697" y="773904"/>
            <a:ext cx="132651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Collaborative Teaching</a:t>
            </a: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6" name="Google Shape;256;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8" name="Google Shape;258;p7"/>
          <p:cNvSpPr txBox="1"/>
          <p:nvPr/>
        </p:nvSpPr>
        <p:spPr>
          <a:xfrm>
            <a:off x="3363700" y="4021500"/>
            <a:ext cx="13985100" cy="2244000"/>
          </a:xfrm>
          <a:prstGeom prst="rect">
            <a:avLst/>
          </a:prstGeom>
          <a:noFill/>
          <a:ln>
            <a:noFill/>
          </a:ln>
        </p:spPr>
        <p:txBody>
          <a:bodyPr spcFirstLastPara="1" wrap="square" lIns="0" tIns="0" rIns="0" bIns="0" anchor="t" anchorCtr="0">
            <a:spAutoFit/>
          </a:bodyPr>
          <a:lstStyle/>
          <a:p>
            <a:pPr marL="0" marR="0" lvl="0" indent="0" algn="ctr" rtl="0">
              <a:lnSpc>
                <a:spcPct val="107916"/>
              </a:lnSpc>
              <a:spcBef>
                <a:spcPts val="0"/>
              </a:spcBef>
              <a:spcAft>
                <a:spcPts val="0"/>
              </a:spcAft>
              <a:buClr>
                <a:schemeClr val="dk1"/>
              </a:buClr>
              <a:buSzPts val="1100"/>
              <a:buFont typeface="Arial"/>
              <a:buNone/>
            </a:pPr>
            <a:r>
              <a:rPr lang="en-US" sz="3000" b="0" i="1" u="none" strike="noStrike" cap="none">
                <a:solidFill>
                  <a:schemeClr val="dk1"/>
                </a:solidFill>
                <a:latin typeface="Calibri"/>
                <a:ea typeface="Calibri"/>
                <a:cs typeface="Calibri"/>
                <a:sym typeface="Calibri"/>
              </a:rPr>
              <a:t>“Two heads are definitely better than one and by sourcing ideas from each other, you have a better chance of coming up with a strategy that will allow your business to overcome a setback or challenge.” - Richard Branson</a:t>
            </a:r>
            <a:endParaRPr sz="3000" b="0" i="1" u="none" strike="noStrike" cap="none">
              <a:solidFill>
                <a:schemeClr val="dk1"/>
              </a:solidFill>
              <a:latin typeface="Calibri"/>
              <a:ea typeface="Calibri"/>
              <a:cs typeface="Calibri"/>
              <a:sym typeface="Calibri"/>
            </a:endParaRPr>
          </a:p>
          <a:p>
            <a:pPr marL="0" marR="0" lvl="0" indent="0" algn="l" rtl="0">
              <a:lnSpc>
                <a:spcPct val="140015"/>
              </a:lnSpc>
              <a:spcBef>
                <a:spcPts val="800"/>
              </a:spcBef>
              <a:spcAft>
                <a:spcPts val="0"/>
              </a:spcAft>
              <a:buClr>
                <a:srgbClr val="000000"/>
              </a:buClr>
              <a:buSzPts val="4199"/>
              <a:buFont typeface="Arial"/>
              <a:buNone/>
            </a:pPr>
            <a:endParaRPr sz="4199" b="0" i="0" u="none" strike="noStrike" cap="none">
              <a:solidFill>
                <a:srgbClr val="121212"/>
              </a:solidFill>
              <a:latin typeface="Arial"/>
              <a:ea typeface="Arial"/>
              <a:cs typeface="Arial"/>
              <a:sym typeface="Arial"/>
            </a:endParaRPr>
          </a:p>
        </p:txBody>
      </p:sp>
      <p:sp>
        <p:nvSpPr>
          <p:cNvPr id="262" name="Google Shape;262;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2;p3">
            <a:extLst>
              <a:ext uri="{FF2B5EF4-FFF2-40B4-BE49-F238E27FC236}">
                <a16:creationId xmlns:a16="http://schemas.microsoft.com/office/drawing/2014/main" id="{F9271754-195E-258F-4839-5AB34334DC3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47AB5FE5-ED8F-7042-A41F-DFB0B2085FB3}"/>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2F57385D-D37D-B9C2-1A85-60B455DDEA35}"/>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39DDBE4-536E-703C-B15C-A9DDA8D753AA}"/>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g30d81a3a322_0_79"/>
          <p:cNvSpPr txBox="1"/>
          <p:nvPr/>
        </p:nvSpPr>
        <p:spPr>
          <a:xfrm>
            <a:off x="3058700" y="773900"/>
            <a:ext cx="14368200" cy="344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How can you approach Collaborative Teaching in the right way?</a:t>
            </a:r>
            <a:endParaRPr sz="1400" b="0" i="0" u="none" strike="noStrike" cap="none">
              <a:solidFill>
                <a:srgbClr val="000000"/>
              </a:solidFill>
              <a:latin typeface="Arial"/>
              <a:ea typeface="Arial"/>
              <a:cs typeface="Arial"/>
              <a:sym typeface="Arial"/>
            </a:endParaRPr>
          </a:p>
        </p:txBody>
      </p:sp>
      <p:sp>
        <p:nvSpPr>
          <p:cNvPr id="268" name="Google Shape;268;g30d81a3a322_0_79"/>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30d81a3a322_0_7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70" name="Google Shape;270;g30d81a3a322_0_79"/>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1a3a322_0_7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72" name="Google Shape;272;g30d81a3a322_0_79"/>
          <p:cNvSpPr txBox="1"/>
          <p:nvPr/>
        </p:nvSpPr>
        <p:spPr>
          <a:xfrm>
            <a:off x="3250250" y="5143500"/>
            <a:ext cx="13985100" cy="2201400"/>
          </a:xfrm>
          <a:prstGeom prst="rect">
            <a:avLst/>
          </a:prstGeom>
          <a:noFill/>
          <a:ln>
            <a:noFill/>
          </a:ln>
        </p:spPr>
        <p:txBody>
          <a:bodyPr spcFirstLastPara="1" wrap="square" lIns="0" tIns="0" rIns="0" bIns="0" anchor="t" anchorCtr="0">
            <a:spAutoFit/>
          </a:bodyPr>
          <a:lstStyle/>
          <a:p>
            <a:pPr marL="457200" marR="0" lvl="0" indent="-403225" algn="l" rtl="0">
              <a:lnSpc>
                <a:spcPct val="140015"/>
              </a:lnSpc>
              <a:spcBef>
                <a:spcPts val="800"/>
              </a:spcBef>
              <a:spcAft>
                <a:spcPts val="0"/>
              </a:spcAft>
              <a:buClr>
                <a:srgbClr val="121212"/>
              </a:buClr>
              <a:buSzPts val="2750"/>
              <a:buFont typeface="Arial"/>
              <a:buAutoNum type="arabicPeriod"/>
            </a:pPr>
            <a:r>
              <a:rPr lang="en-US" sz="2750">
                <a:solidFill>
                  <a:srgbClr val="121212"/>
                </a:solidFill>
              </a:rPr>
              <a:t>Understand what the students’ needs are</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Prepare the lessons together with other teacher</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Talk to the teacher before classes</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Define the objectives of the classes</a:t>
            </a:r>
            <a:endParaRPr sz="2750">
              <a:solidFill>
                <a:srgbClr val="121212"/>
              </a:solidFill>
            </a:endParaRPr>
          </a:p>
        </p:txBody>
      </p:sp>
      <p:sp>
        <p:nvSpPr>
          <p:cNvPr id="276" name="Google Shape;276;g30d81a3a322_0_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2;p3">
            <a:extLst>
              <a:ext uri="{FF2B5EF4-FFF2-40B4-BE49-F238E27FC236}">
                <a16:creationId xmlns:a16="http://schemas.microsoft.com/office/drawing/2014/main" id="{AFF45BA6-C0CA-48E6-90A4-52DDBB0ED3F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7F1AC6CD-F236-A394-1346-80C9DE40BC9A}"/>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DD1080BA-8131-62F5-4570-8BB4241FF8C5}"/>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261E946-42A1-7301-581F-988422A41DA7}"/>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0"/>
        <p:cNvGrpSpPr/>
        <p:nvPr/>
      </p:nvGrpSpPr>
      <p:grpSpPr>
        <a:xfrm>
          <a:off x="0" y="0"/>
          <a:ext cx="0" cy="0"/>
          <a:chOff x="0" y="0"/>
          <a:chExt cx="0" cy="0"/>
        </a:xfrm>
      </p:grpSpPr>
      <p:sp>
        <p:nvSpPr>
          <p:cNvPr id="281" name="Google Shape;281;p8"/>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Types of Collaborative Teaching</a:t>
            </a:r>
            <a:endParaRPr sz="1400" b="0" i="0" u="none" strike="noStrike" cap="none">
              <a:solidFill>
                <a:srgbClr val="000000"/>
              </a:solidFill>
              <a:latin typeface="Arial"/>
              <a:ea typeface="Arial"/>
              <a:cs typeface="Arial"/>
              <a:sym typeface="Arial"/>
            </a:endParaRPr>
          </a:p>
        </p:txBody>
      </p:sp>
      <p:sp>
        <p:nvSpPr>
          <p:cNvPr id="282" name="Google Shape;282;p8"/>
          <p:cNvSpPr txBox="1"/>
          <p:nvPr/>
        </p:nvSpPr>
        <p:spPr>
          <a:xfrm>
            <a:off x="1609657" y="3295900"/>
            <a:ext cx="15068700" cy="38262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800"/>
              </a:spcBef>
              <a:spcAft>
                <a:spcPts val="0"/>
              </a:spcAft>
              <a:buClr>
                <a:srgbClr val="000000"/>
              </a:buClr>
              <a:buSzPts val="1100"/>
              <a:buFont typeface="Arial"/>
              <a:buNone/>
            </a:pPr>
            <a:r>
              <a:rPr lang="en-US" sz="2750" b="0" i="0" u="none" strike="noStrike" cap="none">
                <a:solidFill>
                  <a:schemeClr val="dk1"/>
                </a:solidFill>
                <a:latin typeface="Arial"/>
                <a:ea typeface="Arial"/>
                <a:cs typeface="Arial"/>
                <a:sym typeface="Arial"/>
              </a:rPr>
              <a:t>Six Approaches to Co-Teaching: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One Teach, One Observe</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One Teach, One Assist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Parallel Teaching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Station Teaching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Alternative Teaching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Team Teaching</a:t>
            </a: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endParaRPr sz="2750" b="0" i="0" u="none" strike="noStrike" cap="none">
              <a:solidFill>
                <a:schemeClr val="dk1"/>
              </a:solidFill>
              <a:latin typeface="Arial"/>
              <a:ea typeface="Arial"/>
              <a:cs typeface="Arial"/>
              <a:sym typeface="Arial"/>
            </a:endParaRPr>
          </a:p>
        </p:txBody>
      </p:sp>
      <p:sp>
        <p:nvSpPr>
          <p:cNvPr id="283" name="Google Shape;283;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6" name="Google Shape;286;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9" name="Google Shape;289;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11057201" y="425956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3">
              <a:alphaModFix/>
            </a:blip>
            <a:stretch>
              <a:fillRect/>
            </a:stretch>
          </a:blipFill>
          <a:ln>
            <a:noFill/>
          </a:ln>
        </p:spPr>
        <p:txBody>
          <a:bodyPr/>
          <a:lstStyle/>
          <a:p>
            <a:endParaRPr lang="en-BE"/>
          </a:p>
        </p:txBody>
      </p:sp>
      <p:sp>
        <p:nvSpPr>
          <p:cNvPr id="2" name="Google Shape;122;p3">
            <a:extLst>
              <a:ext uri="{FF2B5EF4-FFF2-40B4-BE49-F238E27FC236}">
                <a16:creationId xmlns:a16="http://schemas.microsoft.com/office/drawing/2014/main" id="{F5EC4D97-615A-2680-8515-5A81362E182D}"/>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68A67ADC-48A4-22C6-B741-B5087E3D81EB}"/>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6D193C22-3F65-AFD7-D88C-0FD57022898F}"/>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202491C0-9132-7D9A-A711-745A6265260D}"/>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9"/>
        <p:cNvGrpSpPr/>
        <p:nvPr/>
      </p:nvGrpSpPr>
      <p:grpSpPr>
        <a:xfrm>
          <a:off x="0" y="0"/>
          <a:ext cx="0" cy="0"/>
          <a:chOff x="0" y="0"/>
          <a:chExt cx="0" cy="0"/>
        </a:xfrm>
      </p:grpSpPr>
      <p:sp>
        <p:nvSpPr>
          <p:cNvPr id="300" name="Google Shape;300;g2bf45462b57_0_2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2bf45462b57_0_2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2" name="Google Shape;302;g2bf45462b57_0_20"/>
          <p:cNvSpPr txBox="1"/>
          <p:nvPr/>
        </p:nvSpPr>
        <p:spPr>
          <a:xfrm>
            <a:off x="1028700" y="1095375"/>
            <a:ext cx="14490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The Role of Digital Technologies in Education</a:t>
            </a:r>
            <a:endParaRPr sz="1400" b="0" i="0" u="none" strike="noStrike" cap="none">
              <a:solidFill>
                <a:srgbClr val="000000"/>
              </a:solidFill>
              <a:latin typeface="Arial"/>
              <a:ea typeface="Arial"/>
              <a:cs typeface="Arial"/>
              <a:sym typeface="Arial"/>
            </a:endParaRPr>
          </a:p>
        </p:txBody>
      </p:sp>
      <p:sp>
        <p:nvSpPr>
          <p:cNvPr id="303" name="Google Shape;303;g2bf45462b57_0_20"/>
          <p:cNvSpPr txBox="1"/>
          <p:nvPr/>
        </p:nvSpPr>
        <p:spPr>
          <a:xfrm>
            <a:off x="1028688" y="3527325"/>
            <a:ext cx="14191500" cy="4233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304" name="Google Shape;304;g2bf45462b57_0_2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2bf45462b57_0_2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2bf45462b57_0_20" descr="This video explains the important roles of media, method, and modality in educational technology use.  Method is the most important of the three and has the greatest influence on learning outcomes." title="3 M's - Media Method Modality and Their Roles in Educational Technology Use">
            <a:hlinkClick r:id="rId3"/>
          </p:cNvPr>
          <p:cNvPicPr preferRelativeResize="0"/>
          <p:nvPr/>
        </p:nvPicPr>
        <p:blipFill rotWithShape="1">
          <a:blip r:embed="rId4">
            <a:alphaModFix/>
          </a:blip>
          <a:srcRect/>
          <a:stretch/>
        </p:blipFill>
        <p:spPr>
          <a:xfrm>
            <a:off x="4809899" y="3642943"/>
            <a:ext cx="8668175" cy="4875855"/>
          </a:xfrm>
          <a:prstGeom prst="rect">
            <a:avLst/>
          </a:prstGeom>
          <a:noFill/>
          <a:ln>
            <a:noFill/>
          </a:ln>
        </p:spPr>
      </p:pic>
      <p:sp>
        <p:nvSpPr>
          <p:cNvPr id="2" name="Google Shape;122;p3">
            <a:extLst>
              <a:ext uri="{FF2B5EF4-FFF2-40B4-BE49-F238E27FC236}">
                <a16:creationId xmlns:a16="http://schemas.microsoft.com/office/drawing/2014/main" id="{44F25C8B-0E88-0083-EB1A-065D48FD1C09}"/>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E79E63BB-E6D9-9AD3-CDAC-717F77B33540}"/>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D503681B-A4EF-4866-3524-EC52AA48AB82}"/>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6C391A1F-790F-797F-7953-A1E86219AB0B}"/>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16" name="Google Shape;316;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20" name="Google Shape;320;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14813352"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lang="en-BE"/>
          </a:p>
        </p:txBody>
      </p:sp>
      <p:sp>
        <p:nvSpPr>
          <p:cNvPr id="322" name="Google Shape;322;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323" name="Google Shape;323;p9"/>
          <p:cNvSpPr txBox="1"/>
          <p:nvPr/>
        </p:nvSpPr>
        <p:spPr>
          <a:xfrm>
            <a:off x="3058700" y="2006525"/>
            <a:ext cx="11331900" cy="51027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en-US" sz="2200" b="0" i="0" u="none" strike="noStrike" cap="none">
                <a:solidFill>
                  <a:srgbClr val="0D0D0D"/>
                </a:solidFill>
                <a:latin typeface="Arial"/>
                <a:ea typeface="Arial"/>
                <a:cs typeface="Arial"/>
                <a:sym typeface="Arial"/>
              </a:rPr>
              <a:t>Reflect on the information provided about Blended Learning, Collaborative Teaching, and the Role of Digital Technologies in Education. Consider the following questions:</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150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Reflect on the guidelines for collaborative teaching. How might these strategies enhance student learning outcomes in your classroom?</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Which approach to co-teaching (e.g., one teach, one observe; parallel teaching) do you think would work best in your teaching context? Why?</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How have digital technologies transformed the educational landscape, especially in the context of the COVID-19 pandemic?</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Reflect on your own use of digital tools in teaching. What benefits have you observed, and what challenges have you faced?</a:t>
            </a:r>
            <a:endParaRPr sz="2200" b="0" i="0" u="none" strike="noStrike" cap="none">
              <a:solidFill>
                <a:srgbClr val="121212"/>
              </a:solidFill>
              <a:latin typeface="Arial"/>
              <a:ea typeface="Arial"/>
              <a:cs typeface="Arial"/>
              <a:sym typeface="Arial"/>
            </a:endParaRPr>
          </a:p>
        </p:txBody>
      </p:sp>
      <p:sp>
        <p:nvSpPr>
          <p:cNvPr id="2" name="Google Shape;122;p3">
            <a:extLst>
              <a:ext uri="{FF2B5EF4-FFF2-40B4-BE49-F238E27FC236}">
                <a16:creationId xmlns:a16="http://schemas.microsoft.com/office/drawing/2014/main" id="{D863DBC4-E108-1E2C-C838-C44B4F1EFDC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3D584829-6630-DD79-CCE6-7E465A758741}"/>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F47B59DB-D4D4-A669-9143-2E943F3C9CE0}"/>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737E5FF1-BC0C-D16B-52ED-B6B689D3597D}"/>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2369623"/>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1" i="0" u="none" strike="noStrike" cap="none" dirty="0">
                <a:solidFill>
                  <a:srgbClr val="033C5B"/>
                </a:solidFill>
                <a:latin typeface="Arial"/>
                <a:ea typeface="Arial"/>
                <a:cs typeface="Arial"/>
                <a:sym typeface="Arial"/>
              </a:rPr>
              <a:t>Learning Objectives</a:t>
            </a:r>
            <a:endParaRPr sz="1400" b="1" i="0" u="none" strike="noStrike" cap="none" dirty="0">
              <a:solidFill>
                <a:srgbClr val="000000"/>
              </a:solidFill>
              <a:latin typeface="Arial"/>
              <a:ea typeface="Arial"/>
              <a:cs typeface="Arial"/>
              <a:sym typeface="Arial"/>
            </a:endParaRPr>
          </a:p>
        </p:txBody>
      </p:sp>
      <p:sp>
        <p:nvSpPr>
          <p:cNvPr id="97" name="Google Shape;97;p2"/>
          <p:cNvSpPr txBox="1"/>
          <p:nvPr/>
        </p:nvSpPr>
        <p:spPr>
          <a:xfrm>
            <a:off x="712370" y="3179667"/>
            <a:ext cx="7622943" cy="5924699"/>
          </a:xfrm>
          <a:prstGeom prst="rect">
            <a:avLst/>
          </a:prstGeom>
          <a:noFill/>
          <a:ln>
            <a:noFill/>
          </a:ln>
        </p:spPr>
        <p:txBody>
          <a:bodyPr spcFirstLastPara="1" wrap="square" lIns="0" tIns="0" rIns="0" bIns="0" anchor="t" anchorCtr="0">
            <a:spAutoFit/>
          </a:bodyPr>
          <a:lstStyle/>
          <a:p>
            <a:pPr marL="302258" marR="0" lvl="1" algn="l" rtl="0">
              <a:lnSpc>
                <a:spcPct val="140014"/>
              </a:lnSpc>
              <a:spcBef>
                <a:spcPts val="0"/>
              </a:spcBef>
              <a:spcAft>
                <a:spcPts val="0"/>
              </a:spcAft>
              <a:buClr>
                <a:srgbClr val="121212"/>
              </a:buClr>
              <a:buSzPts val="2799"/>
            </a:pPr>
            <a:r>
              <a:rPr lang="en-US" sz="2750" dirty="0">
                <a:solidFill>
                  <a:schemeClr val="dk1"/>
                </a:solidFill>
              </a:rPr>
              <a:t>By the end of this module, you will be able to:</a:t>
            </a:r>
          </a:p>
          <a:p>
            <a:pPr marL="604518" marR="0" lvl="1" indent="-302260" algn="l" rtl="0">
              <a:lnSpc>
                <a:spcPct val="140014"/>
              </a:lnSpc>
              <a:spcBef>
                <a:spcPts val="0"/>
              </a:spcBef>
              <a:spcAft>
                <a:spcPts val="0"/>
              </a:spcAft>
              <a:buClr>
                <a:srgbClr val="121212"/>
              </a:buClr>
              <a:buSzPts val="2799"/>
              <a:buFont typeface="Arial"/>
              <a:buChar char="•"/>
            </a:pPr>
            <a:r>
              <a:rPr lang="en-US" sz="2750" dirty="0">
                <a:solidFill>
                  <a:schemeClr val="dk1"/>
                </a:solidFill>
              </a:rPr>
              <a:t>C</a:t>
            </a:r>
            <a:r>
              <a:rPr lang="en-US" sz="2750" b="0" i="0" u="none" strike="noStrike" cap="none" dirty="0">
                <a:solidFill>
                  <a:schemeClr val="dk1"/>
                </a:solidFill>
                <a:latin typeface="Arial"/>
                <a:ea typeface="Arial"/>
                <a:cs typeface="Arial"/>
                <a:sym typeface="Arial"/>
              </a:rPr>
              <a:t>omprehend the concept of Blended Learning and its significance in contemporary educational practices.</a:t>
            </a:r>
            <a:endParaRPr sz="275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n-US" sz="2750" dirty="0">
                <a:solidFill>
                  <a:schemeClr val="dk1"/>
                </a:solidFill>
              </a:rPr>
              <a:t>E</a:t>
            </a:r>
            <a:r>
              <a:rPr lang="en-US" sz="2750" b="0" i="0" u="none" strike="noStrike" cap="none" dirty="0">
                <a:solidFill>
                  <a:schemeClr val="dk1"/>
                </a:solidFill>
                <a:latin typeface="Arial"/>
                <a:ea typeface="Arial"/>
                <a:cs typeface="Arial"/>
                <a:sym typeface="Arial"/>
              </a:rPr>
              <a:t>xamine the contextual relevance of Blended Learning within the framework of the European Union.</a:t>
            </a:r>
            <a:endParaRPr sz="275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n-US" sz="2750" b="0" i="0" u="none" strike="noStrike" cap="none" dirty="0">
                <a:solidFill>
                  <a:schemeClr val="dk1"/>
                </a:solidFill>
                <a:latin typeface="Arial"/>
                <a:ea typeface="Arial"/>
                <a:cs typeface="Arial"/>
                <a:sym typeface="Arial"/>
              </a:rPr>
              <a:t>Establish a foundational understanding of Blended Learning methodologies, strategies, and models.</a:t>
            </a:r>
            <a:endParaRPr sz="1400" b="0" i="0" u="none" strike="noStrike" cap="none" dirty="0">
              <a:solidFill>
                <a:srgbClr val="000000"/>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2" name="Google Shape;108;p2">
            <a:extLst>
              <a:ext uri="{FF2B5EF4-FFF2-40B4-BE49-F238E27FC236}">
                <a16:creationId xmlns:a16="http://schemas.microsoft.com/office/drawing/2014/main" id="{B87E8885-63F9-6AC5-48A6-F890D35AD1CD}"/>
              </a:ext>
            </a:extLst>
          </p:cNvPr>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09;p2">
            <a:extLst>
              <a:ext uri="{FF2B5EF4-FFF2-40B4-BE49-F238E27FC236}">
                <a16:creationId xmlns:a16="http://schemas.microsoft.com/office/drawing/2014/main" id="{E1083020-EC07-17E3-8ACD-91F8C9CFA7F2}"/>
              </a:ext>
            </a:extLst>
          </p:cNvPr>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4" name="Google Shape;110;p2">
            <a:extLst>
              <a:ext uri="{FF2B5EF4-FFF2-40B4-BE49-F238E27FC236}">
                <a16:creationId xmlns:a16="http://schemas.microsoft.com/office/drawing/2014/main" id="{0CCD3F0F-63BD-118B-2829-3C078B5BD88E}"/>
              </a:ext>
            </a:extLst>
          </p:cNvPr>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What is Blended Learning?</a:t>
            </a: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descr="Blended learning describes a fundamental change in education design by utilising a combination of digital learning objects and active learning methods to improve the learning experience and outcomes.&#10;A teaching session created with a blended learning model uses the face-to-face teaching time for activities that benefit the most from direct interaction.&#10;&#10;https://www.mbru.ac.ae/ &#10;#MBRU" title="What is…Blended Learning?">
            <a:hlinkClick r:id="rId3"/>
          </p:cNvPr>
          <p:cNvPicPr preferRelativeResize="0"/>
          <p:nvPr/>
        </p:nvPicPr>
        <p:blipFill rotWithShape="1">
          <a:blip r:embed="rId4">
            <a:alphaModFix/>
          </a:blip>
          <a:srcRect/>
          <a:stretch/>
        </p:blipFill>
        <p:spPr>
          <a:xfrm>
            <a:off x="3997329" y="2593375"/>
            <a:ext cx="10293343" cy="5789988"/>
          </a:xfrm>
          <a:prstGeom prst="rect">
            <a:avLst/>
          </a:prstGeom>
          <a:noFill/>
          <a:ln>
            <a:noFill/>
          </a:ln>
        </p:spPr>
      </p:pic>
      <p:sp>
        <p:nvSpPr>
          <p:cNvPr id="2" name="Google Shape;122;p3">
            <a:extLst>
              <a:ext uri="{FF2B5EF4-FFF2-40B4-BE49-F238E27FC236}">
                <a16:creationId xmlns:a16="http://schemas.microsoft.com/office/drawing/2014/main" id="{8971CB4E-C127-15FC-D095-CDE9E5B6620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98817256-D75C-4598-59C1-6CD20B63C4F9}"/>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7E21559D-F914-B066-FC26-04E28387999E}"/>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F715B8D1-4DCA-5F10-73BC-94C1E92D3EF1}"/>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0" name="Google Shape;14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818926" y="1579150"/>
            <a:ext cx="15774300" cy="13545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Context in the European Union</a:t>
            </a:r>
            <a:endParaRPr sz="1400" b="0" i="0" u="none" strike="noStrike" cap="none">
              <a:solidFill>
                <a:srgbClr val="000000"/>
              </a:solidFill>
              <a:latin typeface="Arial"/>
              <a:ea typeface="Arial"/>
              <a:cs typeface="Arial"/>
              <a:sym typeface="Arial"/>
            </a:endParaRPr>
          </a:p>
        </p:txBody>
      </p:sp>
      <p:sp>
        <p:nvSpPr>
          <p:cNvPr id="143" name="Google Shape;143;p4"/>
          <p:cNvSpPr txBox="1"/>
          <p:nvPr/>
        </p:nvSpPr>
        <p:spPr>
          <a:xfrm>
            <a:off x="998825" y="3266050"/>
            <a:ext cx="15167400" cy="4282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US" sz="2750" b="0" i="0" u="none" strike="noStrike" cap="none">
                <a:solidFill>
                  <a:schemeClr val="dk1"/>
                </a:solidFill>
                <a:latin typeface="Arial"/>
                <a:ea typeface="Arial"/>
                <a:cs typeface="Arial"/>
                <a:sym typeface="Arial"/>
              </a:rPr>
              <a:t>The European Commission also sees blended learning as a good method to implement, especially after the Covid-19 crisis. That is why they published the proposal for a </a:t>
            </a:r>
            <a:r>
              <a:rPr lang="en-US" sz="2750" b="0" i="0" u="sng" strike="noStrike" cap="none">
                <a:solidFill>
                  <a:srgbClr val="004494"/>
                </a:solidFill>
                <a:latin typeface="Arial"/>
                <a:ea typeface="Arial"/>
                <a:cs typeface="Arial"/>
                <a:sym typeface="Arial"/>
                <a:hlinkClick r:id="rId4">
                  <a:extLst>
                    <a:ext uri="{A12FA001-AC4F-418D-AE19-62706E023703}">
                      <ahyp:hlinkClr xmlns:ahyp="http://schemas.microsoft.com/office/drawing/2018/hyperlinkcolor" val="tx"/>
                    </a:ext>
                  </a:extLst>
                </a:hlinkClick>
              </a:rPr>
              <a:t>Council Recommendation on blended learning</a:t>
            </a:r>
            <a:r>
              <a:rPr lang="en-US" sz="2750" b="0" i="0" u="none" strike="noStrike" cap="none">
                <a:solidFill>
                  <a:schemeClr val="dk1"/>
                </a:solidFill>
                <a:latin typeface="Arial"/>
                <a:ea typeface="Arial"/>
                <a:cs typeface="Arial"/>
                <a:sym typeface="Arial"/>
              </a:rPr>
              <a:t> to support high quality and inclusive primary and secondary education.</a:t>
            </a: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100"/>
              <a:buFont typeface="Arial"/>
              <a:buNone/>
            </a:pP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r>
              <a:rPr lang="en-US" sz="2750" b="0" i="0" u="none" strike="noStrike" cap="none">
                <a:solidFill>
                  <a:schemeClr val="dk1"/>
                </a:solidFill>
                <a:latin typeface="Arial"/>
                <a:ea typeface="Arial"/>
                <a:cs typeface="Arial"/>
                <a:sym typeface="Arial"/>
              </a:rPr>
              <a:t>The Commission offers a plan for integrating learning environments and tools in primary and secondary education and training that can contribute to the development of more resilient education and training systems, in addition to short-term actions to address the most urgent gaps made worse by the COVID-19 pandemic.</a:t>
            </a:r>
            <a:endParaRPr sz="2750" b="0" i="0" u="none" strike="noStrike" cap="none">
              <a:solidFill>
                <a:schemeClr val="dk1"/>
              </a:solidFill>
              <a:latin typeface="Arial"/>
              <a:ea typeface="Arial"/>
              <a:cs typeface="Arial"/>
              <a:sym typeface="Arial"/>
            </a:endParaRPr>
          </a:p>
        </p:txBody>
      </p:sp>
      <p:sp>
        <p:nvSpPr>
          <p:cNvPr id="147" name="Google Shape;147;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2;p3">
            <a:extLst>
              <a:ext uri="{FF2B5EF4-FFF2-40B4-BE49-F238E27FC236}">
                <a16:creationId xmlns:a16="http://schemas.microsoft.com/office/drawing/2014/main" id="{C7BD7525-A5DE-5B49-5C00-BC329182DE0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453B72EE-90FE-71CB-1F12-C0D5DFD7E3C1}"/>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70E3940F-BC54-1E14-126F-59B4533C5AA6}"/>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51AD99DC-D97C-ECC3-66FD-ACC795D210BA}"/>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5"/>
          <p:cNvSpPr/>
          <p:nvPr/>
        </p:nvSpPr>
        <p:spPr>
          <a:xfrm>
            <a:off x="0" y="0"/>
            <a:ext cx="76881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a:off x="0" y="1157625"/>
            <a:ext cx="76835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54" name="Google Shape;15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55" name="Google Shape;155;p5"/>
          <p:cNvSpPr/>
          <p:nvPr/>
        </p:nvSpPr>
        <p:spPr>
          <a:xfrm rot="10800000" flipH="1">
            <a:off x="4267047" y="6"/>
            <a:ext cx="3412166"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56" name="Google Shape;156;p5"/>
          <p:cNvSpPr txBox="1"/>
          <p:nvPr/>
        </p:nvSpPr>
        <p:spPr>
          <a:xfrm>
            <a:off x="9613827" y="357125"/>
            <a:ext cx="76881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Foundations of Blended Learning</a:t>
            </a: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5"/>
          <p:cNvPicPr preferRelativeResize="0"/>
          <p:nvPr/>
        </p:nvPicPr>
        <p:blipFill>
          <a:blip r:embed="rId5">
            <a:alphaModFix/>
          </a:blip>
          <a:stretch>
            <a:fillRect/>
          </a:stretch>
        </p:blipFill>
        <p:spPr>
          <a:xfrm>
            <a:off x="8741437" y="2529563"/>
            <a:ext cx="8352825" cy="5227879"/>
          </a:xfrm>
          <a:prstGeom prst="rect">
            <a:avLst/>
          </a:prstGeom>
          <a:noFill/>
          <a:ln>
            <a:noFill/>
          </a:ln>
        </p:spPr>
      </p:pic>
      <p:sp>
        <p:nvSpPr>
          <p:cNvPr id="162" name="Google Shape;162;p5"/>
          <p:cNvSpPr txBox="1"/>
          <p:nvPr/>
        </p:nvSpPr>
        <p:spPr>
          <a:xfrm>
            <a:off x="8303328" y="7766900"/>
            <a:ext cx="9476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BLENDED LEARNING AND FEATURES OF THE USE OF THE ROTATION MODEL IN THE EDUCATIONAL PROCESS - Scientific Figure on ResearchGate. Available from: https://www.researchgate.net/figure/Blended-learning-models_fig4_324566949 [accessed 21 Oct 2024]</a:t>
            </a:r>
            <a:endParaRPr/>
          </a:p>
        </p:txBody>
      </p:sp>
      <p:sp>
        <p:nvSpPr>
          <p:cNvPr id="2" name="Google Shape;122;p3">
            <a:extLst>
              <a:ext uri="{FF2B5EF4-FFF2-40B4-BE49-F238E27FC236}">
                <a16:creationId xmlns:a16="http://schemas.microsoft.com/office/drawing/2014/main" id="{1242D449-44F7-EB6F-AB55-15DD7619330C}"/>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17D6BAF2-243E-FB9B-9761-83452AA9625D}"/>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C65DB5C-322C-35D7-F9AC-F3BF1C0572BE}"/>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37687B32-AE01-26FF-D58F-2C5D557A3E46}"/>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6"/>
        <p:cNvGrpSpPr/>
        <p:nvPr/>
      </p:nvGrpSpPr>
      <p:grpSpPr>
        <a:xfrm>
          <a:off x="0" y="0"/>
          <a:ext cx="0" cy="0"/>
          <a:chOff x="0" y="0"/>
          <a:chExt cx="0" cy="0"/>
        </a:xfrm>
      </p:grpSpPr>
      <p:sp>
        <p:nvSpPr>
          <p:cNvPr id="167" name="Google Shape;167;g30d81a3a322_0_3"/>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Station Rotation</a:t>
            </a:r>
            <a:endParaRPr sz="1400" b="0" i="0" u="none" strike="noStrike" cap="none">
              <a:solidFill>
                <a:srgbClr val="000000"/>
              </a:solidFill>
              <a:latin typeface="Arial"/>
              <a:ea typeface="Arial"/>
              <a:cs typeface="Arial"/>
              <a:sym typeface="Arial"/>
            </a:endParaRPr>
          </a:p>
        </p:txBody>
      </p:sp>
      <p:sp>
        <p:nvSpPr>
          <p:cNvPr id="168" name="Google Shape;168;g30d81a3a322_0_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0d81a3a322_0_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30d81a3a322_0_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1" name="Google Shape;171;g30d81a3a322_0_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0d81a3a322_0_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30d81a3a322_0_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4" name="Google Shape;174;g30d81a3a322_0_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30d81a3a322_0_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30d81a3a322_0_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30d81a3a322_0_3" descr="This video provides a dive into the Station Rotation model used in Catlin’s blended classroom where she details her horizontal lesson planning approach to establish smaller learning communities with similar needs in her classroom, allowing her to provide more individualized attention to her students." title="How and Why to Integrate Station Rotation into Your Classroom">
            <a:hlinkClick r:id="rId3"/>
          </p:cNvPr>
          <p:cNvPicPr preferRelativeResize="0"/>
          <p:nvPr/>
        </p:nvPicPr>
        <p:blipFill>
          <a:blip r:embed="rId4">
            <a:alphaModFix/>
          </a:blip>
          <a:stretch>
            <a:fillRect/>
          </a:stretch>
        </p:blipFill>
        <p:spPr>
          <a:xfrm>
            <a:off x="4231063" y="2379975"/>
            <a:ext cx="9825875" cy="5527055"/>
          </a:xfrm>
          <a:prstGeom prst="rect">
            <a:avLst/>
          </a:prstGeom>
          <a:noFill/>
          <a:ln>
            <a:noFill/>
          </a:ln>
        </p:spPr>
      </p:pic>
      <p:sp>
        <p:nvSpPr>
          <p:cNvPr id="2" name="Google Shape;122;p3">
            <a:extLst>
              <a:ext uri="{FF2B5EF4-FFF2-40B4-BE49-F238E27FC236}">
                <a16:creationId xmlns:a16="http://schemas.microsoft.com/office/drawing/2014/main" id="{B0F8321D-7F62-2689-C16E-49FBFBFAA289}"/>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E4A10637-1510-2828-8982-59DF2830C4A2}"/>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002BFEDB-176B-86B9-0AD3-D6308A1C481B}"/>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5D8A5F1-EE7D-070B-92DE-BC250D410739}"/>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4"/>
        <p:cNvGrpSpPr/>
        <p:nvPr/>
      </p:nvGrpSpPr>
      <p:grpSpPr>
        <a:xfrm>
          <a:off x="0" y="0"/>
          <a:ext cx="0" cy="0"/>
          <a:chOff x="0" y="0"/>
          <a:chExt cx="0" cy="0"/>
        </a:xfrm>
      </p:grpSpPr>
      <p:sp>
        <p:nvSpPr>
          <p:cNvPr id="185" name="Google Shape;185;g30d81a3a322_0_25"/>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Individual Rotation</a:t>
            </a:r>
            <a:endParaRPr sz="1400" b="0" i="0" u="none" strike="noStrike" cap="none">
              <a:solidFill>
                <a:srgbClr val="000000"/>
              </a:solidFill>
              <a:latin typeface="Arial"/>
              <a:ea typeface="Arial"/>
              <a:cs typeface="Arial"/>
              <a:sym typeface="Arial"/>
            </a:endParaRPr>
          </a:p>
        </p:txBody>
      </p:sp>
      <p:sp>
        <p:nvSpPr>
          <p:cNvPr id="186" name="Google Shape;186;g30d81a3a322_0_2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0d81a3a322_0_2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30d81a3a322_0_2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9" name="Google Shape;189;g30d81a3a322_0_2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30d81a3a322_0_2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30d81a3a322_0_2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2" name="Google Shape;192;g30d81a3a322_0_2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30d81a3a322_0_2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30d81a3a322_0_2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g30d81a3a322_0_25" descr="Carpe Diem Collegiate High School is a blended-learning school that blends the best of face-to-face instruction, technology and extended learning opportunities in order to boost student achievement...Carpe Diem is working -- now it's your turn to &quot;seize the day.&quot; &#10; &#10;http://www.carpediemschools.com/" title="Carpe Diem Schools">
            <a:hlinkClick r:id="rId3"/>
          </p:cNvPr>
          <p:cNvPicPr preferRelativeResize="0"/>
          <p:nvPr/>
        </p:nvPicPr>
        <p:blipFill>
          <a:blip r:embed="rId4">
            <a:alphaModFix/>
          </a:blip>
          <a:stretch>
            <a:fillRect/>
          </a:stretch>
        </p:blipFill>
        <p:spPr>
          <a:xfrm>
            <a:off x="3652313" y="2196275"/>
            <a:ext cx="10983378" cy="6178150"/>
          </a:xfrm>
          <a:prstGeom prst="rect">
            <a:avLst/>
          </a:prstGeom>
          <a:noFill/>
          <a:ln>
            <a:noFill/>
          </a:ln>
        </p:spPr>
      </p:pic>
      <p:sp>
        <p:nvSpPr>
          <p:cNvPr id="2" name="Google Shape;122;p3">
            <a:extLst>
              <a:ext uri="{FF2B5EF4-FFF2-40B4-BE49-F238E27FC236}">
                <a16:creationId xmlns:a16="http://schemas.microsoft.com/office/drawing/2014/main" id="{E55FBC23-18A9-B6E1-A13F-2DEB6D1BAF9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E74D1B4C-738B-942A-AA7E-805A2B4C594F}"/>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32D13279-BC38-0DC5-5789-1F583B04F5FF}"/>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1CB19697-171D-25FA-CCFA-A0FE0F01D0BF}"/>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g30d81a3a322_0_43"/>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Flipped Classroom</a:t>
            </a:r>
            <a:endParaRPr sz="1400" b="0" i="0" u="none" strike="noStrike" cap="none">
              <a:solidFill>
                <a:srgbClr val="000000"/>
              </a:solidFill>
              <a:latin typeface="Arial"/>
              <a:ea typeface="Arial"/>
              <a:cs typeface="Arial"/>
              <a:sym typeface="Arial"/>
            </a:endParaRPr>
          </a:p>
        </p:txBody>
      </p:sp>
      <p:sp>
        <p:nvSpPr>
          <p:cNvPr id="204" name="Google Shape;204;g30d81a3a322_0_4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30d81a3a322_0_4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0d81a3a322_0_4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7" name="Google Shape;207;g30d81a3a322_0_4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1a3a322_0_4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30d81a3a322_0_4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0" name="Google Shape;210;g30d81a3a322_0_4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0d81a3a322_0_4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30d81a3a322_0_4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1a3a322_0_43" descr="Clintondale High, just outside of Detroit, is the nation's first completely flipped school, meaning teachers record lectures for students to watch online outside of class; and what was once considered homework is now done in class, allowing students to work through assignments together and ask teachers for help if they run into questions." title="What a 'flipped' classroom looks like">
            <a:hlinkClick r:id="rId3"/>
          </p:cNvPr>
          <p:cNvPicPr preferRelativeResize="0"/>
          <p:nvPr/>
        </p:nvPicPr>
        <p:blipFill>
          <a:blip r:embed="rId4">
            <a:alphaModFix/>
          </a:blip>
          <a:stretch>
            <a:fillRect/>
          </a:stretch>
        </p:blipFill>
        <p:spPr>
          <a:xfrm>
            <a:off x="4051250" y="2196275"/>
            <a:ext cx="10983378" cy="6178150"/>
          </a:xfrm>
          <a:prstGeom prst="rect">
            <a:avLst/>
          </a:prstGeom>
          <a:noFill/>
          <a:ln>
            <a:noFill/>
          </a:ln>
        </p:spPr>
      </p:pic>
      <p:sp>
        <p:nvSpPr>
          <p:cNvPr id="2" name="Google Shape;122;p3">
            <a:extLst>
              <a:ext uri="{FF2B5EF4-FFF2-40B4-BE49-F238E27FC236}">
                <a16:creationId xmlns:a16="http://schemas.microsoft.com/office/drawing/2014/main" id="{C715CC42-6F40-BC4F-06C7-D45492BB27E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CBF56C9E-6336-9AD1-3206-DE83100ECF21}"/>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600921AB-1549-130D-2C74-866B1E5C4439}"/>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7AFBB612-B9C8-5E9F-7BB1-517383B9BD35}"/>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0"/>
        <p:cNvGrpSpPr/>
        <p:nvPr/>
      </p:nvGrpSpPr>
      <p:grpSpPr>
        <a:xfrm>
          <a:off x="0" y="0"/>
          <a:ext cx="0" cy="0"/>
          <a:chOff x="0" y="0"/>
          <a:chExt cx="0" cy="0"/>
        </a:xfrm>
      </p:grpSpPr>
      <p:sp>
        <p:nvSpPr>
          <p:cNvPr id="221" name="Google Shape;221;g30d81a3a322_0_61"/>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Flex</a:t>
            </a:r>
            <a:endParaRPr sz="1400" b="0" i="0" u="none" strike="noStrike" cap="none">
              <a:solidFill>
                <a:srgbClr val="000000"/>
              </a:solidFill>
              <a:latin typeface="Arial"/>
              <a:ea typeface="Arial"/>
              <a:cs typeface="Arial"/>
              <a:sym typeface="Arial"/>
            </a:endParaRPr>
          </a:p>
        </p:txBody>
      </p:sp>
      <p:sp>
        <p:nvSpPr>
          <p:cNvPr id="222" name="Google Shape;222;g30d81a3a322_0_6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1a3a322_0_6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30d81a3a322_0_6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5" name="Google Shape;225;g30d81a3a322_0_6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0d81a3a322_0_6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1a3a322_0_6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8" name="Google Shape;228;g30d81a3a322_0_6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30d81a3a322_0_6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30d81a3a322_0_6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g30d81a3a322_0_61" descr="Malia Burns, Executive Director of Summit Public Schools: Sierra, sits down with NAC Architecture to discuss the relationship between technology, space and the impact this has on the student’s learning." title="Technology, Space and Learning at Summit Public Schools: Sierra">
            <a:hlinkClick r:id="rId3"/>
          </p:cNvPr>
          <p:cNvPicPr preferRelativeResize="0"/>
          <p:nvPr/>
        </p:nvPicPr>
        <p:blipFill>
          <a:blip r:embed="rId4">
            <a:alphaModFix/>
          </a:blip>
          <a:stretch>
            <a:fillRect/>
          </a:stretch>
        </p:blipFill>
        <p:spPr>
          <a:xfrm>
            <a:off x="4093650" y="2151425"/>
            <a:ext cx="10638445" cy="5984125"/>
          </a:xfrm>
          <a:prstGeom prst="rect">
            <a:avLst/>
          </a:prstGeom>
          <a:noFill/>
          <a:ln>
            <a:noFill/>
          </a:ln>
        </p:spPr>
      </p:pic>
      <p:sp>
        <p:nvSpPr>
          <p:cNvPr id="2" name="Google Shape;122;p3">
            <a:extLst>
              <a:ext uri="{FF2B5EF4-FFF2-40B4-BE49-F238E27FC236}">
                <a16:creationId xmlns:a16="http://schemas.microsoft.com/office/drawing/2014/main" id="{7D869003-A40E-2677-2737-AA84137BF0E8}"/>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8504AC16-A678-CD3B-A1E9-7FECE1BE35B7}"/>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BD7DCCC5-8D40-9783-B1A4-1744055EB295}"/>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23D7C902-B142-0C81-C3FB-FCEE2C54B515}"/>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Custom</PresentationFormat>
  <Paragraphs>56</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2024-11-07T17:50:25Z</dcterms:modified>
</cp:coreProperties>
</file>