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80" r:id="rId4"/>
    <p:sldId id="281" r:id="rId5"/>
    <p:sldId id="258" r:id="rId6"/>
    <p:sldId id="266" r:id="rId7"/>
    <p:sldId id="267" r:id="rId8"/>
    <p:sldId id="268" r:id="rId9"/>
    <p:sldId id="269" r:id="rId10"/>
    <p:sldId id="271" r:id="rId11"/>
    <p:sldId id="272" r:id="rId12"/>
    <p:sldId id="259" r:id="rId13"/>
    <p:sldId id="274" r:id="rId14"/>
    <p:sldId id="275" r:id="rId15"/>
    <p:sldId id="276" r:id="rId16"/>
    <p:sldId id="283" r:id="rId17"/>
    <p:sldId id="277" r:id="rId18"/>
    <p:sldId id="278" r:id="rId19"/>
    <p:sldId id="260" r:id="rId20"/>
    <p:sldId id="279" r:id="rId21"/>
    <p:sldId id="261" r:id="rId22"/>
    <p:sldId id="282" r:id="rId23"/>
    <p:sldId id="262" r:id="rId24"/>
    <p:sldId id="284" r:id="rId25"/>
    <p:sldId id="264" r:id="rId26"/>
    <p:sldId id="263" r:id="rId27"/>
  </p:sldIdLst>
  <p:sldSz cx="18288000" cy="10287000"/>
  <p:notesSz cx="6858000" cy="9144000"/>
  <p:embeddedFontLst>
    <p:embeddedFont>
      <p:font typeface="HK Grotesk" panose="020B0604020202020204" charset="0"/>
      <p:regular r:id="rId28"/>
    </p:embeddedFont>
    <p:embeddedFont>
      <p:font typeface="HK Grotesk Bold" panose="020B0604020202020204" charset="0"/>
      <p:regular r:id="rId29"/>
    </p:embeddedFont>
    <p:embeddedFont>
      <p:font typeface="HK Grotesk Light" panose="020B0604020202020204" charset="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0" d="100"/>
          <a:sy n="70" d="100"/>
        </p:scale>
        <p:origin x="77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3.fntdata"/><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0.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8" Type="http://schemas.openxmlformats.org/officeDocument/2006/relationships/hyperlink" Target="https://youtu.be/_oPeeFYlvf0?feature=shared" TargetMode="External"/><Relationship Id="rId3" Type="http://schemas.openxmlformats.org/officeDocument/2006/relationships/image" Target="../media/image6.png"/><Relationship Id="rId7" Type="http://schemas.openxmlformats.org/officeDocument/2006/relationships/image" Target="../media/image11.jpeg"/><Relationship Id="rId2" Type="http://schemas.openxmlformats.org/officeDocument/2006/relationships/slideLayout" Target="../slideLayouts/slideLayout7.xml"/><Relationship Id="rId1" Type="http://schemas.openxmlformats.org/officeDocument/2006/relationships/video" Target="https://www.youtube.com/embed/_oPeeFYlvf0?feature=oembed" TargetMode="Externa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7.svg"/></Relationships>
</file>

<file path=ppt/slides/_rels/slide17.xml.rels><?xml version="1.0" encoding="UTF-8" standalone="yes"?>
<Relationships xmlns="http://schemas.openxmlformats.org/package/2006/relationships"><Relationship Id="rId8" Type="http://schemas.openxmlformats.org/officeDocument/2006/relationships/hyperlink" Target="https://slack.com/" TargetMode="External"/><Relationship Id="rId13" Type="http://schemas.openxmlformats.org/officeDocument/2006/relationships/image" Target="../media/image14.png"/><Relationship Id="rId18" Type="http://schemas.openxmlformats.org/officeDocument/2006/relationships/image" Target="../media/image16.png"/><Relationship Id="rId3" Type="http://schemas.openxmlformats.org/officeDocument/2006/relationships/image" Target="../media/image7.svg"/><Relationship Id="rId7" Type="http://schemas.openxmlformats.org/officeDocument/2006/relationships/image" Target="../media/image10.svg"/><Relationship Id="rId12" Type="http://schemas.openxmlformats.org/officeDocument/2006/relationships/image" Target="../media/image13.png"/><Relationship Id="rId17" Type="http://schemas.openxmlformats.org/officeDocument/2006/relationships/image" Target="../media/image15.png"/><Relationship Id="rId2" Type="http://schemas.openxmlformats.org/officeDocument/2006/relationships/image" Target="../media/image6.png"/><Relationship Id="rId16" Type="http://schemas.openxmlformats.org/officeDocument/2006/relationships/hyperlink" Target="https://www.slido.com/?experience_id=240323-z" TargetMode="Externa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image" Target="../media/image2.png"/><Relationship Id="rId15" Type="http://schemas.openxmlformats.org/officeDocument/2006/relationships/hyperlink" Target="https://www.mentimeter.com/" TargetMode="External"/><Relationship Id="rId10" Type="http://schemas.openxmlformats.org/officeDocument/2006/relationships/hyperlink" Target="https://tatrck.com/redir/clickGate.php?u=u68EH62H&amp;p=9z7K3hGCLg&amp;m=30&amp;url=https%3A%2F%2Fwww.microsoft.com%2Fen-us%2Fmicrosoft-teams%2Fgroup-chat-software" TargetMode="External"/><Relationship Id="rId19" Type="http://schemas.openxmlformats.org/officeDocument/2006/relationships/image" Target="../media/image17.png"/><Relationship Id="rId4" Type="http://schemas.openxmlformats.org/officeDocument/2006/relationships/image" Target="../media/image1.png"/><Relationship Id="rId9" Type="http://schemas.openxmlformats.org/officeDocument/2006/relationships/hyperlink" Target="https://trello.com/?&amp;aceid=&amp;adposition=&amp;adgroup=142052875575&amp;campaign=18422870630&amp;creative=672183077514&amp;device=c&amp;keyword=trello&amp;matchtype=e&amp;network=g&amp;placement=&amp;ds_kids=p73326130039&amp;ds_e=GOOGLE&amp;ds_eid=700000001557344&amp;ds_e1=GOOGLE&amp;gad_source=1&amp;gclid=CjwKCAjw5ImwBhBtEiwAFHDZx85NOdsiSNMI3iZVqX0Reid0fBd_NSHCXb7LV9vo5g0OEZnHA6z0jRoCVjgQAvD_BwE&amp;gclsrc=aw.ds" TargetMode="External"/><Relationship Id="rId14" Type="http://schemas.openxmlformats.org/officeDocument/2006/relationships/hyperlink" Target="https://www.google.com/forms/about/"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learning.linkedin.com/cx/get-started?src=go-pa&amp;trk=sem-ga_campid.11707274770_asid.113135632465_crid.482281950901_kw.linkedin%20learning_d.c_tid.kwd-310582843911_n.g_mt.e_geo.1001010&amp;mcid=6841876146393514212&amp;cid=&amp;gad_source=1&amp;gclid=CjwKCAjw5ImwBhBtEiwAFHDZxxv0dIyairNnP-DUR0_Lwcsjew28AZGJiGurDV2J2lNtRJ6WZHupZRoCeuIQAvD_BwE&amp;gclsrc=aw.ds" TargetMode="External"/><Relationship Id="rId13" Type="http://schemas.openxmlformats.org/officeDocument/2006/relationships/image" Target="../media/image18.png"/><Relationship Id="rId3" Type="http://schemas.openxmlformats.org/officeDocument/2006/relationships/image" Target="../media/image7.svg"/><Relationship Id="rId7" Type="http://schemas.openxmlformats.org/officeDocument/2006/relationships/image" Target="../media/image10.svg"/><Relationship Id="rId12" Type="http://schemas.openxmlformats.org/officeDocument/2006/relationships/hyperlink" Target="https://voicethread.com/" TargetMode="External"/><Relationship Id="rId17" Type="http://schemas.openxmlformats.org/officeDocument/2006/relationships/image" Target="../media/image22.png"/><Relationship Id="rId2" Type="http://schemas.openxmlformats.org/officeDocument/2006/relationships/image" Target="../media/image6.png"/><Relationship Id="rId16"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hyperlink" Target="https://quizlet.com/" TargetMode="External"/><Relationship Id="rId5" Type="http://schemas.openxmlformats.org/officeDocument/2006/relationships/image" Target="../media/image2.png"/><Relationship Id="rId15" Type="http://schemas.openxmlformats.org/officeDocument/2006/relationships/image" Target="../media/image20.png"/><Relationship Id="rId10" Type="http://schemas.openxmlformats.org/officeDocument/2006/relationships/hyperlink" Target="https://info.flip.com/en-us.html" TargetMode="External"/><Relationship Id="rId4" Type="http://schemas.openxmlformats.org/officeDocument/2006/relationships/image" Target="../media/image1.png"/><Relationship Id="rId9" Type="http://schemas.openxmlformats.org/officeDocument/2006/relationships/hyperlink" Target="https://www.coursera.org/courseraplus/?utm_medium=sem&amp;utm_source=gg&amp;utm_campaign=B2C_EMEA__coursera_FTCOF_courseraplus&amp;campaignid=20858197888&amp;adgroupid=156245795749&amp;device=c&amp;keyword=coursera&amp;matchtype=e&amp;network=g&amp;devicemodel=&amp;adposition=&amp;creativeid=692160334961&amp;hide_mobile_promo&amp;term=%7bterm%7d&amp;gad_source=1&amp;gclid=CjwKCAjw5ImwBhBtEiwAFHDZx1dlVtvjjdIZ0JkSyQXUT3Y1g2yZtlt6Wx1Efg3IBl_l1uPE45IqNRoCa7sQAvD_BwE" TargetMode="External"/><Relationship Id="rId14" Type="http://schemas.openxmlformats.org/officeDocument/2006/relationships/image" Target="../media/image19.png"/></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4.svg"/><Relationship Id="rId7" Type="http://schemas.openxmlformats.org/officeDocument/2006/relationships/image" Target="../media/image1.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sv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svg"/><Relationship Id="rId7"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sv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4.svg"/><Relationship Id="rId7" Type="http://schemas.openxmlformats.org/officeDocument/2006/relationships/image" Target="../media/image2.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6.sv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5.png"/><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ideo" Target="https://www.youtube.com/embed/mh2ozbEgjSE?feature=oembed" TargetMode="External"/><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hyperlink" Target="https://youtu.be/mh2ozbEgjSE?feature=shared" TargetMode="External"/><Relationship Id="rId4" Type="http://schemas.openxmlformats.org/officeDocument/2006/relationships/image" Target="../media/image26.svg"/><Relationship Id="rId9" Type="http://schemas.openxmlformats.org/officeDocument/2006/relationships/image" Target="../media/image28.jpeg"/></Relationships>
</file>

<file path=ppt/slides/_rels/slide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5.png"/><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ideo" Target="https://www.youtube.com/embed/mh2ozbEgjSE?feature=oembed" TargetMode="External"/><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hyperlink" Target="https://youtu.be/mh2ozbEgjSE?feature=shared" TargetMode="External"/><Relationship Id="rId4" Type="http://schemas.openxmlformats.org/officeDocument/2006/relationships/image" Target="../media/image26.svg"/><Relationship Id="rId9" Type="http://schemas.openxmlformats.org/officeDocument/2006/relationships/image" Target="../media/image28.jpeg"/></Relationships>
</file>

<file path=ppt/slides/_rels/slide2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svg"/><Relationship Id="rId7" Type="http://schemas.openxmlformats.org/officeDocument/2006/relationships/image" Target="../media/image2.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4.svg"/><Relationship Id="rId4" Type="http://schemas.openxmlformats.org/officeDocument/2006/relationships/image" Target="../media/image23.png"/><Relationship Id="rId9" Type="http://schemas.openxmlformats.org/officeDocument/2006/relationships/image" Target="../media/image30.svg"/></Relationships>
</file>

<file path=ppt/slides/_rels/slide26.xml.rels><?xml version="1.0" encoding="UTF-8" standalone="yes"?>
<Relationships xmlns="http://schemas.openxmlformats.org/package/2006/relationships"><Relationship Id="rId3" Type="http://schemas.openxmlformats.org/officeDocument/2006/relationships/hyperlink" Target="https://tvetjournal.com/tvet-tools/a-conceptual-paper-on-the-roles-of-vocational-education-instructors-in-professional-learning-communities-plc/" TargetMode="External"/><Relationship Id="rId2" Type="http://schemas.openxmlformats.org/officeDocument/2006/relationships/hyperlink" Target="https://education.ec.europa.eu/education-levels/vocational-education-and-training/about-vocational-education-and-training" TargetMode="Externa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2963573"/>
            <a:ext cx="10119734" cy="3539430"/>
          </a:xfrm>
          <a:prstGeom prst="rect">
            <a:avLst/>
          </a:prstGeom>
        </p:spPr>
        <p:txBody>
          <a:bodyPr wrap="square" lIns="0" tIns="0" rIns="0" bIns="0" rtlCol="0" anchor="t">
            <a:spAutoFit/>
          </a:bodyPr>
          <a:lstStyle/>
          <a:p>
            <a:r>
              <a:rPr lang="en-GB" sz="4000" spc="-102" dirty="0">
                <a:solidFill>
                  <a:srgbClr val="FB8709"/>
                </a:solidFill>
                <a:latin typeface="HK Grotesk Bold"/>
              </a:rPr>
              <a:t>Cultivating a Learning Community: Context-Specific Implementation in VET Field</a:t>
            </a:r>
          </a:p>
          <a:p>
            <a:r>
              <a:rPr lang="en-US" sz="5000" spc="-87" dirty="0">
                <a:solidFill>
                  <a:srgbClr val="053249"/>
                </a:solidFill>
                <a:latin typeface="HK Grotesk Bold"/>
              </a:rPr>
              <a:t>7.1 </a:t>
            </a:r>
            <a:r>
              <a:rPr lang="en-GB" sz="5000" spc="-87" dirty="0">
                <a:solidFill>
                  <a:srgbClr val="053249"/>
                </a:solidFill>
                <a:latin typeface="HK Grotesk Bold"/>
              </a:rPr>
              <a:t>Understanding the Unique Characteristics of VET Learning Communities</a:t>
            </a:r>
            <a:endParaRPr lang="en-US" sz="5000" spc="-87" dirty="0">
              <a:solidFill>
                <a:srgbClr val="053249"/>
              </a:solidFill>
              <a:latin typeface="HK Grotesk Bold"/>
            </a:endParaRP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BE"/>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BE"/>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BE"/>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BE"/>
          </a:p>
        </p:txBody>
      </p:sp>
      <p:sp>
        <p:nvSpPr>
          <p:cNvPr id="9" name="TextBox 9"/>
          <p:cNvSpPr txBox="1"/>
          <p:nvPr/>
        </p:nvSpPr>
        <p:spPr>
          <a:xfrm>
            <a:off x="1028700" y="1501381"/>
            <a:ext cx="11295250" cy="1071880"/>
          </a:xfrm>
          <a:prstGeom prst="rect">
            <a:avLst/>
          </a:prstGeom>
        </p:spPr>
        <p:txBody>
          <a:bodyPr lIns="0" tIns="0" rIns="0" bIns="0" rtlCol="0" anchor="t">
            <a:spAutoFit/>
          </a:bodyPr>
          <a:lstStyle/>
          <a:p>
            <a:pPr>
              <a:lnSpc>
                <a:spcPts val="4234"/>
              </a:lnSpc>
            </a:pPr>
            <a:r>
              <a:rPr lang="en-US" sz="3499">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BE"/>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dirty="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The Importance of a Flexible Environment</a:t>
            </a:r>
            <a:endParaRPr lang="en-US" sz="6999" spc="-69" dirty="0">
              <a:solidFill>
                <a:srgbClr val="033C5B"/>
              </a:solidFill>
              <a:latin typeface="HK Grotesk Bold"/>
            </a:endParaRPr>
          </a:p>
        </p:txBody>
      </p:sp>
      <p:sp>
        <p:nvSpPr>
          <p:cNvPr id="6" name="TextBox 6"/>
          <p:cNvSpPr txBox="1"/>
          <p:nvPr/>
        </p:nvSpPr>
        <p:spPr>
          <a:xfrm>
            <a:off x="1066800" y="2694675"/>
            <a:ext cx="15465917" cy="5524461"/>
          </a:xfrm>
          <a:prstGeom prst="rect">
            <a:avLst/>
          </a:prstGeom>
        </p:spPr>
        <p:txBody>
          <a:bodyPr wrap="square" lIns="0" tIns="0" rIns="0" bIns="0" rtlCol="0" anchor="t">
            <a:spAutoFit/>
          </a:bodyPr>
          <a:lstStyle/>
          <a:p>
            <a:pPr>
              <a:lnSpc>
                <a:spcPts val="3639"/>
              </a:lnSpc>
              <a:spcBef>
                <a:spcPct val="0"/>
              </a:spcBef>
            </a:pPr>
            <a:r>
              <a:rPr lang="en-GB" sz="2599" b="1" dirty="0">
                <a:solidFill>
                  <a:srgbClr val="121212"/>
                </a:solidFill>
                <a:latin typeface="HK Grotesk Light"/>
              </a:rPr>
              <a:t>Adapting to Learner Needs: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Flexible schedules and varied learning speeds/styles are accommodated, making education accessible for all, regardless of personal commitments.</a:t>
            </a:r>
          </a:p>
          <a:p>
            <a:pPr>
              <a:lnSpc>
                <a:spcPts val="3639"/>
              </a:lnSpc>
              <a:spcBef>
                <a:spcPct val="0"/>
              </a:spcBef>
            </a:pPr>
            <a:r>
              <a:rPr lang="en-GB" sz="2599" b="1" dirty="0">
                <a:solidFill>
                  <a:srgbClr val="121212"/>
                </a:solidFill>
                <a:latin typeface="HK Grotesk Light"/>
              </a:rPr>
              <a:t>Variety of Delivery Methods: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A mix of classroom, online, and blended learning, alongside workplace training, caters to diverse preferences and enhances learning engagement.</a:t>
            </a:r>
          </a:p>
          <a:p>
            <a:pPr>
              <a:lnSpc>
                <a:spcPts val="3639"/>
              </a:lnSpc>
              <a:spcBef>
                <a:spcPct val="0"/>
              </a:spcBef>
            </a:pPr>
            <a:r>
              <a:rPr lang="en-GB" sz="2599" b="1" dirty="0">
                <a:solidFill>
                  <a:srgbClr val="121212"/>
                </a:solidFill>
                <a:latin typeface="HK Grotesk Light"/>
              </a:rPr>
              <a:t>Personalized Learning Paths: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Tailored courses and qualifications based on individual career goals and prior knowledge ensure relevance and motivation</a:t>
            </a:r>
            <a:r>
              <a:rPr lang="en-GB" sz="2599" b="1" dirty="0">
                <a:solidFill>
                  <a:srgbClr val="121212"/>
                </a:solidFill>
                <a:latin typeface="HK Grotesk Light"/>
              </a:rPr>
              <a:t>.</a:t>
            </a:r>
          </a:p>
          <a:p>
            <a:pPr>
              <a:lnSpc>
                <a:spcPts val="3639"/>
              </a:lnSpc>
              <a:spcBef>
                <a:spcPct val="0"/>
              </a:spcBef>
            </a:pPr>
            <a:r>
              <a:rPr lang="en-GB" sz="2599" b="1" dirty="0">
                <a:solidFill>
                  <a:srgbClr val="121212"/>
                </a:solidFill>
                <a:latin typeface="HK Grotesk Light"/>
              </a:rPr>
              <a:t>Responsive Curriculum Design:</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Curricula that swiftly adapt to changing industry needs and technology ensure learners gain up-to-date skills.</a:t>
            </a: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3478388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The Importance of a Flexible Environment</a:t>
            </a:r>
            <a:endParaRPr lang="en-US" sz="6999" spc="-69" dirty="0">
              <a:solidFill>
                <a:srgbClr val="033C5B"/>
              </a:solidFill>
              <a:latin typeface="HK Grotesk Bold"/>
            </a:endParaRPr>
          </a:p>
        </p:txBody>
      </p:sp>
      <p:sp>
        <p:nvSpPr>
          <p:cNvPr id="6" name="TextBox 6"/>
          <p:cNvSpPr txBox="1"/>
          <p:nvPr/>
        </p:nvSpPr>
        <p:spPr>
          <a:xfrm>
            <a:off x="1066800" y="2694675"/>
            <a:ext cx="15465917" cy="4139467"/>
          </a:xfrm>
          <a:prstGeom prst="rect">
            <a:avLst/>
          </a:prstGeom>
        </p:spPr>
        <p:txBody>
          <a:bodyPr wrap="square" lIns="0" tIns="0" rIns="0" bIns="0" rtlCol="0" anchor="t">
            <a:spAutoFit/>
          </a:bodyPr>
          <a:lstStyle/>
          <a:p>
            <a:pPr>
              <a:lnSpc>
                <a:spcPts val="3639"/>
              </a:lnSpc>
              <a:spcBef>
                <a:spcPct val="0"/>
              </a:spcBef>
            </a:pPr>
            <a:r>
              <a:rPr lang="en-GB" sz="2599" b="1" dirty="0">
                <a:solidFill>
                  <a:srgbClr val="121212"/>
                </a:solidFill>
                <a:latin typeface="HK Grotesk Light"/>
              </a:rPr>
              <a:t>Supportive Learning Environment:</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A culture that supports questioning and exploration, backed by services like tutoring and mentorship, guides learners toward success.</a:t>
            </a:r>
          </a:p>
          <a:p>
            <a:pPr>
              <a:lnSpc>
                <a:spcPts val="3639"/>
              </a:lnSpc>
              <a:spcBef>
                <a:spcPct val="0"/>
              </a:spcBef>
            </a:pPr>
            <a:r>
              <a:rPr lang="en-GB" sz="2599" b="1" dirty="0">
                <a:solidFill>
                  <a:srgbClr val="121212"/>
                </a:solidFill>
                <a:latin typeface="HK Grotesk Light"/>
              </a:rPr>
              <a:t>Enhancing Accessibility:</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Financial and physical accessibility measures ensure that education is within reach for learners from all backgrounds.</a:t>
            </a:r>
          </a:p>
          <a:p>
            <a:pPr>
              <a:lnSpc>
                <a:spcPts val="3639"/>
              </a:lnSpc>
              <a:spcBef>
                <a:spcPct val="0"/>
              </a:spcBef>
            </a:pPr>
            <a:r>
              <a:rPr lang="en-GB" sz="2599" b="1" dirty="0">
                <a:solidFill>
                  <a:srgbClr val="121212"/>
                </a:solidFill>
                <a:latin typeface="HK Grotesk Light"/>
              </a:rPr>
              <a:t>Cultivating Autonomy and Responsibility:</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Promoting self-directed learning prepares learners for the autonomy and flexibility of the modern workforce.</a:t>
            </a: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1263779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Fostering a Positive Learning Culture</a:t>
            </a:r>
            <a:endParaRPr lang="en-US" sz="6000" spc="-87" dirty="0">
              <a:solidFill>
                <a:srgbClr val="033C5B"/>
              </a:solidFill>
              <a:latin typeface="HK Grotesk Bold"/>
            </a:endParaRPr>
          </a:p>
        </p:txBody>
      </p:sp>
      <p:sp>
        <p:nvSpPr>
          <p:cNvPr id="12" name="TextBox 12"/>
          <p:cNvSpPr txBox="1"/>
          <p:nvPr/>
        </p:nvSpPr>
        <p:spPr>
          <a:xfrm>
            <a:off x="1028700" y="3024399"/>
            <a:ext cx="15603082" cy="5062861"/>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Promote Inclusivity and Celebrate Diversity:</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Conduct regular training sessions on cultural competency and inclusivity for staff and learners.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Create platforms for sharing diverse perspectives and experiences, such as multicultural events or discussion forums.</a:t>
            </a:r>
          </a:p>
          <a:p>
            <a:pPr>
              <a:lnSpc>
                <a:spcPts val="3640"/>
              </a:lnSpc>
              <a:spcBef>
                <a:spcPct val="0"/>
              </a:spcBef>
            </a:pPr>
            <a:r>
              <a:rPr lang="en-GB" sz="2600" b="1" dirty="0">
                <a:solidFill>
                  <a:srgbClr val="121212"/>
                </a:solidFill>
                <a:latin typeface="HK Grotesk Light"/>
              </a:rPr>
              <a:t>Encourage Collaboration and Teamwork:</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Utilize project-based learning that requires teamwork and problem-solving in groups.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Set up peer mentoring programs where learners can share knowledge and support each other's growth.</a:t>
            </a:r>
          </a:p>
          <a:p>
            <a:pPr>
              <a:lnSpc>
                <a:spcPts val="3640"/>
              </a:lnSpc>
              <a:spcBef>
                <a:spcPct val="0"/>
              </a:spcBef>
            </a:pPr>
            <a:r>
              <a:rPr lang="en-GB" sz="2600" b="1" dirty="0">
                <a:solidFill>
                  <a:srgbClr val="121212"/>
                </a:solidFill>
                <a:latin typeface="HK Grotesk Light"/>
              </a:rPr>
              <a:t>Ensure Open Communication:</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Establish clear channels for feedback between educators and learners, including regular check-ins and open office hours.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Encourage a classroom environment where questions and curiosity are welcomed and valued.</a:t>
            </a: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Fostering a Positive Learning Culture</a:t>
            </a:r>
            <a:endParaRPr lang="en-US" sz="6000" spc="-87" dirty="0">
              <a:solidFill>
                <a:srgbClr val="033C5B"/>
              </a:solidFill>
              <a:latin typeface="HK Grotesk Bold"/>
            </a:endParaRPr>
          </a:p>
        </p:txBody>
      </p:sp>
      <p:sp>
        <p:nvSpPr>
          <p:cNvPr id="12" name="TextBox 12"/>
          <p:cNvSpPr txBox="1"/>
          <p:nvPr/>
        </p:nvSpPr>
        <p:spPr>
          <a:xfrm>
            <a:off x="1028700" y="3024399"/>
            <a:ext cx="15603082" cy="4139531"/>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Build Mutual Respect and Trust:</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Model respectful </a:t>
            </a:r>
            <a:r>
              <a:rPr lang="en-GB" sz="2600" dirty="0" err="1">
                <a:solidFill>
                  <a:srgbClr val="121212"/>
                </a:solidFill>
                <a:latin typeface="HK Grotesk Light"/>
              </a:rPr>
              <a:t>behavior</a:t>
            </a:r>
            <a:r>
              <a:rPr lang="en-GB" sz="2600" dirty="0">
                <a:solidFill>
                  <a:srgbClr val="121212"/>
                </a:solidFill>
                <a:latin typeface="HK Grotesk Light"/>
              </a:rPr>
              <a:t> and communication in every interaction, setting the tone for the entire learning community.</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Develop community agreements collaboratively with learners, outlining expectations for mutual respect and trust.</a:t>
            </a:r>
          </a:p>
          <a:p>
            <a:pPr>
              <a:lnSpc>
                <a:spcPts val="3640"/>
              </a:lnSpc>
              <a:spcBef>
                <a:spcPct val="0"/>
              </a:spcBef>
            </a:pPr>
            <a:r>
              <a:rPr lang="en-GB" sz="2600" b="1" dirty="0">
                <a:solidFill>
                  <a:srgbClr val="121212"/>
                </a:solidFill>
                <a:latin typeface="HK Grotesk Light"/>
              </a:rPr>
              <a:t>Commit to Continuous Improvement:</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Implement reflective practices for both educators and learners, such as learning journals or feedback sessions, to foster a culture of self-improvement.</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Regularly update teaching methods and materials based on feedback and new developments in the field</a:t>
            </a:r>
            <a:r>
              <a:rPr lang="en-GB" sz="2600" b="1" dirty="0">
                <a:solidFill>
                  <a:srgbClr val="121212"/>
                </a:solidFill>
                <a:latin typeface="HK Grotesk Light"/>
              </a:rPr>
              <a: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891563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Fostering a Positive Learning Culture</a:t>
            </a:r>
            <a:endParaRPr lang="en-US" sz="6000" spc="-87" dirty="0">
              <a:solidFill>
                <a:srgbClr val="033C5B"/>
              </a:solidFill>
              <a:latin typeface="HK Grotesk Bold"/>
            </a:endParaRPr>
          </a:p>
        </p:txBody>
      </p:sp>
      <p:sp>
        <p:nvSpPr>
          <p:cNvPr id="12" name="TextBox 12"/>
          <p:cNvSpPr txBox="1"/>
          <p:nvPr/>
        </p:nvSpPr>
        <p:spPr>
          <a:xfrm>
            <a:off x="1028700" y="3024399"/>
            <a:ext cx="15603082" cy="4601196"/>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Provide Support and Encouragement:</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Develop a comprehensive support system, including academic support, career </a:t>
            </a:r>
            <a:r>
              <a:rPr lang="en-GB" sz="2600" dirty="0" err="1">
                <a:solidFill>
                  <a:srgbClr val="121212"/>
                </a:solidFill>
                <a:latin typeface="HK Grotesk Light"/>
              </a:rPr>
              <a:t>counseling</a:t>
            </a:r>
            <a:r>
              <a:rPr lang="en-GB" sz="2600" dirty="0">
                <a:solidFill>
                  <a:srgbClr val="121212"/>
                </a:solidFill>
                <a:latin typeface="HK Grotesk Light"/>
              </a:rPr>
              <a:t>, and mental health resources.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Recognize and celebrate individual and group achievements regularly through ceremonies, newsletters, or social media shoutouts.</a:t>
            </a:r>
          </a:p>
          <a:p>
            <a:pPr>
              <a:lnSpc>
                <a:spcPts val="3640"/>
              </a:lnSpc>
              <a:spcBef>
                <a:spcPct val="0"/>
              </a:spcBef>
            </a:pPr>
            <a:r>
              <a:rPr lang="en-GB" sz="2600" b="1" dirty="0">
                <a:solidFill>
                  <a:srgbClr val="121212"/>
                </a:solidFill>
                <a:latin typeface="HK Grotesk Light"/>
              </a:rPr>
              <a:t>Empower Learners Through Autonomy:</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Offer choices in learning topics, project methods, and assessment types to give learners control over their educational journey.</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rPr>
              <a:t>Encourage self-directed learning projects that allow learners to explore their interests within the curriculum framework.</a:t>
            </a: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1147298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Fostering a Positive Learning Culture</a:t>
            </a:r>
            <a:endParaRPr lang="en-US" sz="6000" spc="-87" dirty="0">
              <a:solidFill>
                <a:srgbClr val="033C5B"/>
              </a:solidFill>
              <a:latin typeface="HK Grotesk Bold"/>
            </a:endParaRPr>
          </a:p>
        </p:txBody>
      </p:sp>
      <p:sp>
        <p:nvSpPr>
          <p:cNvPr id="12" name="TextBox 12"/>
          <p:cNvSpPr txBox="1"/>
          <p:nvPr/>
        </p:nvSpPr>
        <p:spPr>
          <a:xfrm>
            <a:off x="2097434" y="3188644"/>
            <a:ext cx="3291413" cy="500009"/>
          </a:xfrm>
          <a:prstGeom prst="rect">
            <a:avLst/>
          </a:prstGeom>
        </p:spPr>
        <p:txBody>
          <a:bodyPr wrap="square" lIns="0" tIns="0" rIns="0" bIns="0" rtlCol="0" anchor="t">
            <a:spAutoFit/>
          </a:bodyPr>
          <a:lstStyle/>
          <a:p>
            <a:pPr>
              <a:lnSpc>
                <a:spcPts val="3640"/>
              </a:lnSpc>
              <a:spcBef>
                <a:spcPct val="0"/>
              </a:spcBef>
            </a:pPr>
            <a:r>
              <a:rPr lang="en-GB" sz="4000" b="1" dirty="0">
                <a:solidFill>
                  <a:srgbClr val="121212"/>
                </a:solidFill>
                <a:latin typeface="HK Grotesk Light"/>
              </a:rPr>
              <a:t>TIPS</a:t>
            </a:r>
            <a:endParaRPr lang="en-US" sz="40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Graphic 17" descr="Lights On with solid fill">
            <a:extLst>
              <a:ext uri="{FF2B5EF4-FFF2-40B4-BE49-F238E27FC236}">
                <a16:creationId xmlns:a16="http://schemas.microsoft.com/office/drawing/2014/main" id="{64703B46-5984-E1AA-55ED-AC94923932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5419" y="2547228"/>
            <a:ext cx="1246758" cy="1246758"/>
          </a:xfrm>
          <a:prstGeom prst="rect">
            <a:avLst/>
          </a:prstGeom>
        </p:spPr>
      </p:pic>
      <p:sp>
        <p:nvSpPr>
          <p:cNvPr id="19" name="TextBox 12">
            <a:extLst>
              <a:ext uri="{FF2B5EF4-FFF2-40B4-BE49-F238E27FC236}">
                <a16:creationId xmlns:a16="http://schemas.microsoft.com/office/drawing/2014/main" id="{8DF634D5-EC4E-EAF5-AC1D-24D2F58B6E20}"/>
              </a:ext>
            </a:extLst>
          </p:cNvPr>
          <p:cNvSpPr txBox="1"/>
          <p:nvPr/>
        </p:nvSpPr>
        <p:spPr>
          <a:xfrm>
            <a:off x="1545694" y="3894912"/>
            <a:ext cx="12306300" cy="2754537"/>
          </a:xfrm>
          <a:prstGeom prst="rect">
            <a:avLst/>
          </a:prstGeom>
        </p:spPr>
        <p:txBody>
          <a:bodyPr wrap="square" lIns="0" tIns="0" rIns="0" bIns="0" rtlCol="0" anchor="t">
            <a:spAutoFit/>
          </a:bodyPr>
          <a:lstStyle/>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Start Small: Implement one or two strategies at a time to see what works best for your learning community.</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Gather Feedback: Regularly ask for feedback from learners and colleagues on the learning environment and be open to making adjustments.</a:t>
            </a:r>
          </a:p>
          <a:p>
            <a:pPr marL="457200" indent="-457200">
              <a:lnSpc>
                <a:spcPts val="3640"/>
              </a:lnSpc>
              <a:spcBef>
                <a:spcPct val="0"/>
              </a:spcBef>
              <a:buFont typeface="Arial" panose="020B0604020202020204" pitchFamily="34" charset="0"/>
              <a:buChar char="•"/>
            </a:pPr>
            <a:r>
              <a:rPr lang="en-GB" sz="2600" b="1" dirty="0">
                <a:solidFill>
                  <a:srgbClr val="121212"/>
                </a:solidFill>
                <a:latin typeface="HK Grotesk Light"/>
              </a:rPr>
              <a:t>Be Patient and Persistent: Building a positive learning culture takes time and consistent effort. Celebrate the small wins along the way.</a:t>
            </a:r>
            <a:endParaRPr lang="en-US" sz="2600" dirty="0">
              <a:solidFill>
                <a:srgbClr val="121212"/>
              </a:solidFill>
              <a:latin typeface="HK Grotesk Light"/>
            </a:endParaRPr>
          </a:p>
        </p:txBody>
      </p:sp>
    </p:spTree>
    <p:extLst>
      <p:ext uri="{BB962C8B-B14F-4D97-AF65-F5344CB8AC3E}">
        <p14:creationId xmlns:p14="http://schemas.microsoft.com/office/powerpoint/2010/main" val="2875546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BE"/>
          </a:p>
        </p:txBody>
      </p:sp>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846659"/>
          </a:xfrm>
          <a:prstGeom prst="rect">
            <a:avLst/>
          </a:prstGeom>
        </p:spPr>
        <p:txBody>
          <a:bodyPr lIns="0" tIns="0" rIns="0" bIns="0" rtlCol="0" anchor="t">
            <a:spAutoFit/>
          </a:bodyPr>
          <a:lstStyle/>
          <a:p>
            <a:r>
              <a:rPr lang="en-GB" sz="6000" spc="-87" dirty="0">
                <a:solidFill>
                  <a:srgbClr val="033C5B"/>
                </a:solidFill>
                <a:latin typeface="HK Grotesk Bold"/>
              </a:rPr>
              <a:t>Fostering a Positive Learning Culture: LinkedIn Case Study</a:t>
            </a:r>
            <a:endParaRPr lang="en-US" sz="6000" spc="-87" dirty="0">
              <a:solidFill>
                <a:srgbClr val="033C5B"/>
              </a:solidFill>
              <a:latin typeface="HK Grotesk Bold"/>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5"/>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6"/>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7" name="Online Media 16" title="Creating a Culture of Learning - LinkedIn Case Study">
            <a:hlinkClick r:id="" action="ppaction://media"/>
            <a:extLst>
              <a:ext uri="{FF2B5EF4-FFF2-40B4-BE49-F238E27FC236}">
                <a16:creationId xmlns:a16="http://schemas.microsoft.com/office/drawing/2014/main" id="{B59F95B5-2818-13AB-06E1-0D4FF3D4F861}"/>
              </a:ext>
            </a:extLst>
          </p:cNvPr>
          <p:cNvPicPr>
            <a:picLocks noRot="1" noChangeAspect="1"/>
          </p:cNvPicPr>
          <p:nvPr>
            <a:videoFile r:link="rId1"/>
          </p:nvPr>
        </p:nvPicPr>
        <p:blipFill>
          <a:blip r:embed="rId7"/>
          <a:stretch>
            <a:fillRect/>
          </a:stretch>
        </p:blipFill>
        <p:spPr>
          <a:xfrm>
            <a:off x="4428902" y="3316857"/>
            <a:ext cx="9144000" cy="5166360"/>
          </a:xfrm>
          <a:prstGeom prst="rect">
            <a:avLst/>
          </a:prstGeom>
        </p:spPr>
      </p:pic>
      <p:sp>
        <p:nvSpPr>
          <p:cNvPr id="20" name="TextBox 19">
            <a:extLst>
              <a:ext uri="{FF2B5EF4-FFF2-40B4-BE49-F238E27FC236}">
                <a16:creationId xmlns:a16="http://schemas.microsoft.com/office/drawing/2014/main" id="{F4A0CD21-7CD9-7DAB-25CF-DDF3E22A881D}"/>
              </a:ext>
            </a:extLst>
          </p:cNvPr>
          <p:cNvSpPr txBox="1"/>
          <p:nvPr/>
        </p:nvSpPr>
        <p:spPr>
          <a:xfrm>
            <a:off x="4428902" y="8446677"/>
            <a:ext cx="7625288" cy="338554"/>
          </a:xfrm>
          <a:prstGeom prst="rect">
            <a:avLst/>
          </a:prstGeom>
          <a:noFill/>
        </p:spPr>
        <p:txBody>
          <a:bodyPr wrap="square" rtlCol="0">
            <a:spAutoFit/>
          </a:bodyPr>
          <a:lstStyle/>
          <a:p>
            <a:r>
              <a:rPr lang="de-DE" sz="1600" i="1" dirty="0"/>
              <a:t>Source: </a:t>
            </a:r>
            <a:r>
              <a:rPr lang="de-DE" sz="1600" i="1" dirty="0">
                <a:hlinkClick r:id="rId8"/>
              </a:rPr>
              <a:t>https://youtu.be/_oPeeFYlvf0?feature=shared</a:t>
            </a:r>
            <a:r>
              <a:rPr lang="de-DE" sz="1600" i="1" dirty="0"/>
              <a:t> </a:t>
            </a:r>
            <a:endParaRPr lang="en-BE" sz="1600" i="1" dirty="0"/>
          </a:p>
        </p:txBody>
      </p:sp>
    </p:spTree>
    <p:extLst>
      <p:ext uri="{BB962C8B-B14F-4D97-AF65-F5344CB8AC3E}">
        <p14:creationId xmlns:p14="http://schemas.microsoft.com/office/powerpoint/2010/main" val="1093211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7"/>
                </p:tgtEl>
              </p:cMediaNode>
            </p:video>
            <p:seq concurrent="1" nextAc="seek">
              <p:cTn id="8" restart="whenNotActive" fill="hold" evtFilter="cancelBubble" nodeType="interactiveSeq">
                <p:stCondLst>
                  <p:cond evt="onClick" delay="0">
                    <p:tgtEl>
                      <p:spTgt spid="1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7"/>
                                        </p:tgtEl>
                                      </p:cBhvr>
                                    </p:cmd>
                                  </p:childTnLst>
                                </p:cTn>
                              </p:par>
                            </p:childTnLst>
                          </p:cTn>
                        </p:par>
                      </p:childTnLst>
                    </p:cTn>
                  </p:par>
                </p:childTnLst>
              </p:cTn>
              <p:nextCondLst>
                <p:cond evt="onClick" delay="0">
                  <p:tgtEl>
                    <p:spTgt spid="17"/>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Fostering a Positive Learning Culture</a:t>
            </a:r>
            <a:endParaRPr lang="en-US" sz="6000" spc="-87" dirty="0">
              <a:solidFill>
                <a:srgbClr val="033C5B"/>
              </a:solidFill>
              <a:latin typeface="HK Grotesk Bold"/>
            </a:endParaRPr>
          </a:p>
        </p:txBody>
      </p:sp>
      <p:sp>
        <p:nvSpPr>
          <p:cNvPr id="12" name="TextBox 12"/>
          <p:cNvSpPr txBox="1"/>
          <p:nvPr/>
        </p:nvSpPr>
        <p:spPr>
          <a:xfrm>
            <a:off x="2175060" y="2882775"/>
            <a:ext cx="3291413" cy="961674"/>
          </a:xfrm>
          <a:prstGeom prst="rect">
            <a:avLst/>
          </a:prstGeom>
        </p:spPr>
        <p:txBody>
          <a:bodyPr wrap="square" lIns="0" tIns="0" rIns="0" bIns="0" rtlCol="0" anchor="t">
            <a:spAutoFit/>
          </a:bodyPr>
          <a:lstStyle/>
          <a:p>
            <a:pPr>
              <a:lnSpc>
                <a:spcPts val="3640"/>
              </a:lnSpc>
              <a:spcBef>
                <a:spcPct val="0"/>
              </a:spcBef>
            </a:pPr>
            <a:r>
              <a:rPr lang="en-GB" sz="4000" b="1" dirty="0">
                <a:solidFill>
                  <a:srgbClr val="121212"/>
                </a:solidFill>
                <a:latin typeface="HK Grotesk Light"/>
              </a:rPr>
              <a:t>APPS &amp; Platforms</a:t>
            </a:r>
            <a:endParaRPr lang="en-US" sz="40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Graphic 17" descr="Lights On with solid fill">
            <a:extLst>
              <a:ext uri="{FF2B5EF4-FFF2-40B4-BE49-F238E27FC236}">
                <a16:creationId xmlns:a16="http://schemas.microsoft.com/office/drawing/2014/main" id="{64703B46-5984-E1AA-55ED-AC94923932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5419" y="2547228"/>
            <a:ext cx="1246758" cy="1246758"/>
          </a:xfrm>
          <a:prstGeom prst="rect">
            <a:avLst/>
          </a:prstGeom>
        </p:spPr>
      </p:pic>
      <p:sp>
        <p:nvSpPr>
          <p:cNvPr id="19" name="TextBox 12">
            <a:extLst>
              <a:ext uri="{FF2B5EF4-FFF2-40B4-BE49-F238E27FC236}">
                <a16:creationId xmlns:a16="http://schemas.microsoft.com/office/drawing/2014/main" id="{8DF634D5-EC4E-EAF5-AC1D-24D2F58B6E20}"/>
              </a:ext>
            </a:extLst>
          </p:cNvPr>
          <p:cNvSpPr txBox="1"/>
          <p:nvPr/>
        </p:nvSpPr>
        <p:spPr>
          <a:xfrm>
            <a:off x="1238586" y="3844449"/>
            <a:ext cx="7905414" cy="4601196"/>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Collaboration and Teamwork</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8"/>
              </a:rPr>
              <a:t>Slack</a:t>
            </a:r>
            <a:r>
              <a:rPr lang="en-GB" sz="2600" dirty="0">
                <a:solidFill>
                  <a:srgbClr val="121212"/>
                </a:solidFill>
                <a:latin typeface="HK Grotesk Light"/>
              </a:rPr>
              <a:t>: A messaging app that facilitates team communication and collaboration through channels dedicated to specific topics or projects.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9"/>
              </a:rPr>
              <a:t>Trello</a:t>
            </a:r>
            <a:r>
              <a:rPr lang="en-GB" sz="2600" dirty="0">
                <a:solidFill>
                  <a:srgbClr val="121212"/>
                </a:solidFill>
                <a:latin typeface="HK Grotesk Light"/>
              </a:rPr>
              <a:t>: A project management tool that helps teams organize projects into boards, lists, and cards to track progress and collaborate on tasks.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0"/>
              </a:rPr>
              <a:t>Microsoft Teams</a:t>
            </a:r>
            <a:r>
              <a:rPr lang="en-GB" sz="2600" dirty="0">
                <a:solidFill>
                  <a:srgbClr val="121212"/>
                </a:solidFill>
                <a:latin typeface="HK Grotesk Light"/>
              </a:rPr>
              <a:t>: Combines workplace chat, meetings, notes, and attachments. It integrates with Office 365 and supports classroom collaboration.</a:t>
            </a:r>
            <a:endParaRPr lang="en-US" sz="2600" dirty="0">
              <a:solidFill>
                <a:srgbClr val="121212"/>
              </a:solidFill>
              <a:latin typeface="HK Grotesk Light"/>
            </a:endParaRPr>
          </a:p>
        </p:txBody>
      </p:sp>
      <p:pic>
        <p:nvPicPr>
          <p:cNvPr id="20" name="Picture 19">
            <a:extLst>
              <a:ext uri="{FF2B5EF4-FFF2-40B4-BE49-F238E27FC236}">
                <a16:creationId xmlns:a16="http://schemas.microsoft.com/office/drawing/2014/main" id="{DA710106-3B1A-64B1-1C18-153D21EE5147}"/>
              </a:ext>
            </a:extLst>
          </p:cNvPr>
          <p:cNvPicPr>
            <a:picLocks noChangeAspect="1"/>
          </p:cNvPicPr>
          <p:nvPr/>
        </p:nvPicPr>
        <p:blipFill>
          <a:blip r:embed="rId11"/>
          <a:stretch>
            <a:fillRect/>
          </a:stretch>
        </p:blipFill>
        <p:spPr>
          <a:xfrm>
            <a:off x="543300" y="4359791"/>
            <a:ext cx="1091212" cy="1071834"/>
          </a:xfrm>
          <a:prstGeom prst="rect">
            <a:avLst/>
          </a:prstGeom>
        </p:spPr>
      </p:pic>
      <p:pic>
        <p:nvPicPr>
          <p:cNvPr id="22" name="Picture 21">
            <a:extLst>
              <a:ext uri="{FF2B5EF4-FFF2-40B4-BE49-F238E27FC236}">
                <a16:creationId xmlns:a16="http://schemas.microsoft.com/office/drawing/2014/main" id="{5A0B1034-3246-0B39-8968-7731848900F1}"/>
              </a:ext>
            </a:extLst>
          </p:cNvPr>
          <p:cNvPicPr>
            <a:picLocks noChangeAspect="1"/>
          </p:cNvPicPr>
          <p:nvPr/>
        </p:nvPicPr>
        <p:blipFill>
          <a:blip r:embed="rId12"/>
          <a:stretch>
            <a:fillRect/>
          </a:stretch>
        </p:blipFill>
        <p:spPr>
          <a:xfrm>
            <a:off x="608248" y="5745620"/>
            <a:ext cx="961316" cy="962544"/>
          </a:xfrm>
          <a:prstGeom prst="rect">
            <a:avLst/>
          </a:prstGeom>
        </p:spPr>
      </p:pic>
      <p:pic>
        <p:nvPicPr>
          <p:cNvPr id="24" name="Picture 23">
            <a:extLst>
              <a:ext uri="{FF2B5EF4-FFF2-40B4-BE49-F238E27FC236}">
                <a16:creationId xmlns:a16="http://schemas.microsoft.com/office/drawing/2014/main" id="{332345A7-13D1-32AA-4EE5-E2C33F41351B}"/>
              </a:ext>
            </a:extLst>
          </p:cNvPr>
          <p:cNvPicPr>
            <a:picLocks noChangeAspect="1"/>
          </p:cNvPicPr>
          <p:nvPr/>
        </p:nvPicPr>
        <p:blipFill>
          <a:blip r:embed="rId13"/>
          <a:stretch>
            <a:fillRect/>
          </a:stretch>
        </p:blipFill>
        <p:spPr>
          <a:xfrm>
            <a:off x="506122" y="7079708"/>
            <a:ext cx="1128390" cy="1051274"/>
          </a:xfrm>
          <a:prstGeom prst="rect">
            <a:avLst/>
          </a:prstGeom>
        </p:spPr>
      </p:pic>
      <p:sp>
        <p:nvSpPr>
          <p:cNvPr id="25" name="TextBox 12">
            <a:extLst>
              <a:ext uri="{FF2B5EF4-FFF2-40B4-BE49-F238E27FC236}">
                <a16:creationId xmlns:a16="http://schemas.microsoft.com/office/drawing/2014/main" id="{5B930D28-C975-8A47-BA11-51561CE4434A}"/>
              </a:ext>
            </a:extLst>
          </p:cNvPr>
          <p:cNvSpPr txBox="1"/>
          <p:nvPr/>
        </p:nvSpPr>
        <p:spPr>
          <a:xfrm>
            <a:off x="9973126" y="3753575"/>
            <a:ext cx="8101799" cy="5062861"/>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Open Communication and Feedback</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4"/>
              </a:rPr>
              <a:t>Google Forms</a:t>
            </a:r>
            <a:r>
              <a:rPr lang="en-GB" sz="2600" dirty="0">
                <a:solidFill>
                  <a:srgbClr val="121212"/>
                </a:solidFill>
                <a:latin typeface="HK Grotesk Light"/>
              </a:rPr>
              <a:t>: Easy-to-use tool for creating feedback forms, surveys, and quizzes to gather insights from learners and staff.</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5"/>
              </a:rPr>
              <a:t>Mentimeter</a:t>
            </a:r>
            <a:r>
              <a:rPr lang="en-GB" sz="2600" dirty="0">
                <a:solidFill>
                  <a:srgbClr val="121212"/>
                </a:solidFill>
                <a:latin typeface="HK Grotesk Light"/>
              </a:rPr>
              <a:t>: An interactive presentation software that allows real-time feedback, polls, and Q&amp;A sessions, enhancing engagement and communication.</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6"/>
              </a:rPr>
              <a:t>Slido</a:t>
            </a:r>
            <a:r>
              <a:rPr lang="en-GB" sz="2600" dirty="0">
                <a:solidFill>
                  <a:srgbClr val="121212"/>
                </a:solidFill>
                <a:latin typeface="HK Grotesk Light"/>
              </a:rPr>
              <a:t>: A Q&amp;A and polling platform that facilitates open communication during classes and meetings, allowing everyone to share their thoughts and questions.</a:t>
            </a:r>
            <a:endParaRPr lang="en-US" sz="2600" dirty="0">
              <a:solidFill>
                <a:srgbClr val="121212"/>
              </a:solidFill>
              <a:latin typeface="HK Grotesk Light"/>
            </a:endParaRPr>
          </a:p>
        </p:txBody>
      </p:sp>
      <p:pic>
        <p:nvPicPr>
          <p:cNvPr id="27" name="Picture 26">
            <a:extLst>
              <a:ext uri="{FF2B5EF4-FFF2-40B4-BE49-F238E27FC236}">
                <a16:creationId xmlns:a16="http://schemas.microsoft.com/office/drawing/2014/main" id="{279E1B84-425E-4A36-5F5C-93DF6B251A33}"/>
              </a:ext>
            </a:extLst>
          </p:cNvPr>
          <p:cNvPicPr>
            <a:picLocks noChangeAspect="1"/>
          </p:cNvPicPr>
          <p:nvPr/>
        </p:nvPicPr>
        <p:blipFill>
          <a:blip r:embed="rId17"/>
          <a:stretch>
            <a:fillRect/>
          </a:stretch>
        </p:blipFill>
        <p:spPr>
          <a:xfrm>
            <a:off x="9303461" y="4359791"/>
            <a:ext cx="1039970" cy="1062308"/>
          </a:xfrm>
          <a:prstGeom prst="rect">
            <a:avLst/>
          </a:prstGeom>
        </p:spPr>
      </p:pic>
      <p:pic>
        <p:nvPicPr>
          <p:cNvPr id="29" name="Picture 28">
            <a:extLst>
              <a:ext uri="{FF2B5EF4-FFF2-40B4-BE49-F238E27FC236}">
                <a16:creationId xmlns:a16="http://schemas.microsoft.com/office/drawing/2014/main" id="{F4191CB8-B8F1-14BB-79C3-183BDF683217}"/>
              </a:ext>
            </a:extLst>
          </p:cNvPr>
          <p:cNvPicPr>
            <a:picLocks noChangeAspect="1"/>
          </p:cNvPicPr>
          <p:nvPr/>
        </p:nvPicPr>
        <p:blipFill>
          <a:blip r:embed="rId18"/>
          <a:stretch>
            <a:fillRect/>
          </a:stretch>
        </p:blipFill>
        <p:spPr>
          <a:xfrm>
            <a:off x="9424137" y="5657734"/>
            <a:ext cx="830298" cy="933921"/>
          </a:xfrm>
          <a:prstGeom prst="rect">
            <a:avLst/>
          </a:prstGeom>
        </p:spPr>
      </p:pic>
      <p:pic>
        <p:nvPicPr>
          <p:cNvPr id="31" name="Picture 30">
            <a:extLst>
              <a:ext uri="{FF2B5EF4-FFF2-40B4-BE49-F238E27FC236}">
                <a16:creationId xmlns:a16="http://schemas.microsoft.com/office/drawing/2014/main" id="{CFE7C34D-1D16-C5E0-30FA-FF8F4FBD4A26}"/>
              </a:ext>
            </a:extLst>
          </p:cNvPr>
          <p:cNvPicPr>
            <a:picLocks noChangeAspect="1"/>
          </p:cNvPicPr>
          <p:nvPr/>
        </p:nvPicPr>
        <p:blipFill>
          <a:blip r:embed="rId19"/>
          <a:stretch>
            <a:fillRect/>
          </a:stretch>
        </p:blipFill>
        <p:spPr>
          <a:xfrm>
            <a:off x="9362700" y="6987804"/>
            <a:ext cx="924640" cy="868029"/>
          </a:xfrm>
          <a:prstGeom prst="rect">
            <a:avLst/>
          </a:prstGeom>
        </p:spPr>
      </p:pic>
    </p:spTree>
    <p:extLst>
      <p:ext uri="{BB962C8B-B14F-4D97-AF65-F5344CB8AC3E}">
        <p14:creationId xmlns:p14="http://schemas.microsoft.com/office/powerpoint/2010/main" val="3431672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a:off x="-213919" y="-2717471"/>
            <a:ext cx="623379" cy="1434845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B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TextBox 11"/>
          <p:cNvSpPr txBox="1"/>
          <p:nvPr/>
        </p:nvSpPr>
        <p:spPr>
          <a:xfrm>
            <a:off x="818920" y="1579139"/>
            <a:ext cx="12181388" cy="1163588"/>
          </a:xfrm>
          <a:prstGeom prst="rect">
            <a:avLst/>
          </a:prstGeom>
        </p:spPr>
        <p:txBody>
          <a:bodyPr lIns="0" tIns="0" rIns="0" bIns="0" rtlCol="0" anchor="t">
            <a:spAutoFit/>
          </a:bodyPr>
          <a:lstStyle/>
          <a:p>
            <a:pPr>
              <a:lnSpc>
                <a:spcPts val="9679"/>
              </a:lnSpc>
            </a:pPr>
            <a:r>
              <a:rPr lang="en-GB" sz="6000" spc="-87" dirty="0">
                <a:solidFill>
                  <a:srgbClr val="033C5B"/>
                </a:solidFill>
                <a:latin typeface="HK Grotesk Bold"/>
              </a:rPr>
              <a:t>Fostering a Positive Learning Culture</a:t>
            </a:r>
            <a:endParaRPr lang="en-US" sz="6000" spc="-87" dirty="0">
              <a:solidFill>
                <a:srgbClr val="033C5B"/>
              </a:solidFill>
              <a:latin typeface="HK Grotesk Bold"/>
            </a:endParaRPr>
          </a:p>
        </p:txBody>
      </p:sp>
      <p:sp>
        <p:nvSpPr>
          <p:cNvPr id="12" name="TextBox 12"/>
          <p:cNvSpPr txBox="1"/>
          <p:nvPr/>
        </p:nvSpPr>
        <p:spPr>
          <a:xfrm>
            <a:off x="2175060" y="2882775"/>
            <a:ext cx="3291413" cy="961674"/>
          </a:xfrm>
          <a:prstGeom prst="rect">
            <a:avLst/>
          </a:prstGeom>
        </p:spPr>
        <p:txBody>
          <a:bodyPr wrap="square" lIns="0" tIns="0" rIns="0" bIns="0" rtlCol="0" anchor="t">
            <a:spAutoFit/>
          </a:bodyPr>
          <a:lstStyle/>
          <a:p>
            <a:pPr>
              <a:lnSpc>
                <a:spcPts val="3640"/>
              </a:lnSpc>
              <a:spcBef>
                <a:spcPct val="0"/>
              </a:spcBef>
            </a:pPr>
            <a:r>
              <a:rPr lang="en-GB" sz="4000" b="1" dirty="0">
                <a:solidFill>
                  <a:srgbClr val="121212"/>
                </a:solidFill>
                <a:latin typeface="HK Grotesk Light"/>
              </a:rPr>
              <a:t>APPS &amp; Platforms</a:t>
            </a:r>
            <a:endParaRPr lang="en-US" sz="40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BE"/>
          </a:p>
        </p:txBody>
      </p:sp>
      <p:pic>
        <p:nvPicPr>
          <p:cNvPr id="18" name="Graphic 17" descr="Lights On with solid fill">
            <a:extLst>
              <a:ext uri="{FF2B5EF4-FFF2-40B4-BE49-F238E27FC236}">
                <a16:creationId xmlns:a16="http://schemas.microsoft.com/office/drawing/2014/main" id="{64703B46-5984-E1AA-55ED-AC94923932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5419" y="2547228"/>
            <a:ext cx="1246758" cy="1246758"/>
          </a:xfrm>
          <a:prstGeom prst="rect">
            <a:avLst/>
          </a:prstGeom>
        </p:spPr>
      </p:pic>
      <p:sp>
        <p:nvSpPr>
          <p:cNvPr id="19" name="TextBox 12">
            <a:extLst>
              <a:ext uri="{FF2B5EF4-FFF2-40B4-BE49-F238E27FC236}">
                <a16:creationId xmlns:a16="http://schemas.microsoft.com/office/drawing/2014/main" id="{8DF634D5-EC4E-EAF5-AC1D-24D2F58B6E20}"/>
              </a:ext>
            </a:extLst>
          </p:cNvPr>
          <p:cNvSpPr txBox="1"/>
          <p:nvPr/>
        </p:nvSpPr>
        <p:spPr>
          <a:xfrm>
            <a:off x="1238586" y="3844449"/>
            <a:ext cx="7905414" cy="4601196"/>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Continuous Improvement and Professional Development</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8"/>
              </a:rPr>
              <a:t>LinkedIn Learning</a:t>
            </a:r>
            <a:r>
              <a:rPr lang="en-GB" sz="2600" dirty="0">
                <a:solidFill>
                  <a:srgbClr val="121212"/>
                </a:solidFill>
                <a:latin typeface="HK Grotesk Light"/>
              </a:rPr>
              <a:t>: Offers a wide range of courses across various fields, including pedagogical techniques, technology tools, and industry-specific skills.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9"/>
              </a:rPr>
              <a:t>Coursera</a:t>
            </a:r>
            <a:r>
              <a:rPr lang="en-GB" sz="2600" dirty="0">
                <a:solidFill>
                  <a:srgbClr val="121212"/>
                </a:solidFill>
                <a:latin typeface="HK Grotesk Light"/>
              </a:rPr>
              <a:t>: Provides access to courses from universities and colleges around the world, allowing educators to continuously improve their knowledge and skills.</a:t>
            </a:r>
          </a:p>
        </p:txBody>
      </p:sp>
      <p:sp>
        <p:nvSpPr>
          <p:cNvPr id="25" name="TextBox 12">
            <a:extLst>
              <a:ext uri="{FF2B5EF4-FFF2-40B4-BE49-F238E27FC236}">
                <a16:creationId xmlns:a16="http://schemas.microsoft.com/office/drawing/2014/main" id="{5B930D28-C975-8A47-BA11-51561CE4434A}"/>
              </a:ext>
            </a:extLst>
          </p:cNvPr>
          <p:cNvSpPr txBox="1"/>
          <p:nvPr/>
        </p:nvSpPr>
        <p:spPr>
          <a:xfrm>
            <a:off x="9677400" y="3753575"/>
            <a:ext cx="8397525" cy="5062861"/>
          </a:xfrm>
          <a:prstGeom prst="rect">
            <a:avLst/>
          </a:prstGeom>
        </p:spPr>
        <p:txBody>
          <a:bodyPr wrap="square" lIns="0" tIns="0" rIns="0" bIns="0" rtlCol="0" anchor="t">
            <a:spAutoFit/>
          </a:bodyPr>
          <a:lstStyle/>
          <a:p>
            <a:pPr>
              <a:lnSpc>
                <a:spcPts val="3640"/>
              </a:lnSpc>
              <a:spcBef>
                <a:spcPct val="0"/>
              </a:spcBef>
            </a:pPr>
            <a:r>
              <a:rPr lang="en-GB" sz="2600" b="1" dirty="0">
                <a:solidFill>
                  <a:srgbClr val="121212"/>
                </a:solidFill>
                <a:latin typeface="HK Grotesk Light"/>
              </a:rPr>
              <a:t>Inclusivity and Accessibility</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0"/>
              </a:rPr>
              <a:t>Flipgrid</a:t>
            </a:r>
            <a:r>
              <a:rPr lang="en-GB" sz="2600" dirty="0">
                <a:solidFill>
                  <a:srgbClr val="121212"/>
                </a:solidFill>
                <a:latin typeface="HK Grotesk Light"/>
              </a:rPr>
              <a:t>: A social learning platform that allows educators to create discussion prompts and students to respond with short videos.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1"/>
              </a:rPr>
              <a:t>Quizlet</a:t>
            </a:r>
            <a:r>
              <a:rPr lang="en-GB" sz="2600" dirty="0">
                <a:solidFill>
                  <a:srgbClr val="121212"/>
                </a:solidFill>
                <a:latin typeface="HK Grotesk Light"/>
              </a:rPr>
              <a:t>: An online tool that supports learning through flashcards, games, and quizzes, making study materials accessible and engaging for diverse learning styles.</a:t>
            </a: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12"/>
              </a:rPr>
              <a:t>VoiceThread</a:t>
            </a:r>
            <a:r>
              <a:rPr lang="en-GB" sz="2600" dirty="0">
                <a:solidFill>
                  <a:srgbClr val="121212"/>
                </a:solidFill>
                <a:latin typeface="HK Grotesk Light"/>
              </a:rPr>
              <a:t>: A collaborative, multimedia slide show that allows people to navigate slides and leave comments in various forms – voice, text, audio file, or video.</a:t>
            </a:r>
            <a:endParaRPr lang="en-US" sz="2600" dirty="0">
              <a:solidFill>
                <a:srgbClr val="121212"/>
              </a:solidFill>
              <a:latin typeface="HK Grotesk Light"/>
            </a:endParaRPr>
          </a:p>
        </p:txBody>
      </p:sp>
      <p:pic>
        <p:nvPicPr>
          <p:cNvPr id="17" name="Picture 16">
            <a:extLst>
              <a:ext uri="{FF2B5EF4-FFF2-40B4-BE49-F238E27FC236}">
                <a16:creationId xmlns:a16="http://schemas.microsoft.com/office/drawing/2014/main" id="{C48C0D91-3E66-B2EC-45B2-53B7CF7FE4C9}"/>
              </a:ext>
            </a:extLst>
          </p:cNvPr>
          <p:cNvPicPr>
            <a:picLocks noChangeAspect="1"/>
          </p:cNvPicPr>
          <p:nvPr/>
        </p:nvPicPr>
        <p:blipFill rotWithShape="1">
          <a:blip r:embed="rId13"/>
          <a:srcRect l="7783" t="15005" r="5562" b="13754"/>
          <a:stretch/>
        </p:blipFill>
        <p:spPr>
          <a:xfrm>
            <a:off x="409460" y="4840759"/>
            <a:ext cx="1260282" cy="230241"/>
          </a:xfrm>
          <a:prstGeom prst="rect">
            <a:avLst/>
          </a:prstGeom>
        </p:spPr>
      </p:pic>
      <p:pic>
        <p:nvPicPr>
          <p:cNvPr id="23" name="Picture 22">
            <a:extLst>
              <a:ext uri="{FF2B5EF4-FFF2-40B4-BE49-F238E27FC236}">
                <a16:creationId xmlns:a16="http://schemas.microsoft.com/office/drawing/2014/main" id="{9147BC12-17D2-218C-46DE-FDDAED2667BB}"/>
              </a:ext>
            </a:extLst>
          </p:cNvPr>
          <p:cNvPicPr>
            <a:picLocks noChangeAspect="1"/>
          </p:cNvPicPr>
          <p:nvPr/>
        </p:nvPicPr>
        <p:blipFill>
          <a:blip r:embed="rId14"/>
          <a:stretch>
            <a:fillRect/>
          </a:stretch>
        </p:blipFill>
        <p:spPr>
          <a:xfrm>
            <a:off x="541348" y="6630416"/>
            <a:ext cx="1095115" cy="307117"/>
          </a:xfrm>
          <a:prstGeom prst="rect">
            <a:avLst/>
          </a:prstGeom>
        </p:spPr>
      </p:pic>
      <p:pic>
        <p:nvPicPr>
          <p:cNvPr id="28" name="Picture 27">
            <a:extLst>
              <a:ext uri="{FF2B5EF4-FFF2-40B4-BE49-F238E27FC236}">
                <a16:creationId xmlns:a16="http://schemas.microsoft.com/office/drawing/2014/main" id="{68F76F9A-56F1-B079-4BFC-FF73BCADB097}"/>
              </a:ext>
            </a:extLst>
          </p:cNvPr>
          <p:cNvPicPr>
            <a:picLocks noChangeAspect="1"/>
          </p:cNvPicPr>
          <p:nvPr/>
        </p:nvPicPr>
        <p:blipFill>
          <a:blip r:embed="rId15"/>
          <a:stretch>
            <a:fillRect/>
          </a:stretch>
        </p:blipFill>
        <p:spPr>
          <a:xfrm>
            <a:off x="8818681" y="4173350"/>
            <a:ext cx="1314632" cy="566816"/>
          </a:xfrm>
          <a:prstGeom prst="rect">
            <a:avLst/>
          </a:prstGeom>
        </p:spPr>
      </p:pic>
      <p:pic>
        <p:nvPicPr>
          <p:cNvPr id="32" name="Picture 31">
            <a:extLst>
              <a:ext uri="{FF2B5EF4-FFF2-40B4-BE49-F238E27FC236}">
                <a16:creationId xmlns:a16="http://schemas.microsoft.com/office/drawing/2014/main" id="{29A48CF7-8A95-A38E-155C-3486859D1C4C}"/>
              </a:ext>
            </a:extLst>
          </p:cNvPr>
          <p:cNvPicPr>
            <a:picLocks noChangeAspect="1"/>
          </p:cNvPicPr>
          <p:nvPr/>
        </p:nvPicPr>
        <p:blipFill>
          <a:blip r:embed="rId16"/>
          <a:stretch>
            <a:fillRect/>
          </a:stretch>
        </p:blipFill>
        <p:spPr>
          <a:xfrm>
            <a:off x="9023507" y="5548998"/>
            <a:ext cx="1109806" cy="404031"/>
          </a:xfrm>
          <a:prstGeom prst="rect">
            <a:avLst/>
          </a:prstGeom>
        </p:spPr>
      </p:pic>
      <p:pic>
        <p:nvPicPr>
          <p:cNvPr id="34" name="Picture 33">
            <a:extLst>
              <a:ext uri="{FF2B5EF4-FFF2-40B4-BE49-F238E27FC236}">
                <a16:creationId xmlns:a16="http://schemas.microsoft.com/office/drawing/2014/main" id="{239A6554-A37E-B894-4675-35BFE0850EA8}"/>
              </a:ext>
            </a:extLst>
          </p:cNvPr>
          <p:cNvPicPr>
            <a:picLocks noChangeAspect="1"/>
          </p:cNvPicPr>
          <p:nvPr/>
        </p:nvPicPr>
        <p:blipFill>
          <a:blip r:embed="rId17"/>
          <a:stretch>
            <a:fillRect/>
          </a:stretch>
        </p:blipFill>
        <p:spPr>
          <a:xfrm>
            <a:off x="9391610" y="6904021"/>
            <a:ext cx="571580" cy="590632"/>
          </a:xfrm>
          <a:prstGeom prst="rect">
            <a:avLst/>
          </a:prstGeom>
        </p:spPr>
      </p:pic>
    </p:spTree>
    <p:extLst>
      <p:ext uri="{BB962C8B-B14F-4D97-AF65-F5344CB8AC3E}">
        <p14:creationId xmlns:p14="http://schemas.microsoft.com/office/powerpoint/2010/main" val="2344110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0" y="0"/>
            <a:ext cx="9144000" cy="8804068"/>
          </a:xfrm>
          <a:prstGeom prst="rect">
            <a:avLst/>
          </a:prstGeom>
          <a:solidFill>
            <a:srgbClr val="FB8709"/>
          </a:solidFill>
        </p:spPr>
        <p:txBody>
          <a:bodyPr/>
          <a:lstStyle/>
          <a:p>
            <a:endParaRPr lang="en-BE"/>
          </a:p>
        </p:txBody>
      </p:sp>
      <p:grpSp>
        <p:nvGrpSpPr>
          <p:cNvPr id="3" name="Group 3"/>
          <p:cNvGrpSpPr/>
          <p:nvPr/>
        </p:nvGrpSpPr>
        <p:grpSpPr>
          <a:xfrm>
            <a:off x="0" y="1157630"/>
            <a:ext cx="9144000" cy="7646437"/>
            <a:chOff x="0" y="0"/>
            <a:chExt cx="6350000" cy="5310026"/>
          </a:xfrm>
        </p:grpSpPr>
        <p:sp>
          <p:nvSpPr>
            <p:cNvPr id="4" name="Freeform 4"/>
            <p:cNvSpPr/>
            <p:nvPr/>
          </p:nvSpPr>
          <p:spPr>
            <a:xfrm>
              <a:off x="0" y="0"/>
              <a:ext cx="6350000" cy="5310026"/>
            </a:xfrm>
            <a:custGeom>
              <a:avLst/>
              <a:gdLst/>
              <a:ahLst/>
              <a:cxnLst/>
              <a:rect l="l" t="t" r="r" b="b"/>
              <a:pathLst>
                <a:path w="6350000" h="5310026">
                  <a:moveTo>
                    <a:pt x="6350000" y="5310026"/>
                  </a:moveTo>
                  <a:lnTo>
                    <a:pt x="0" y="5310026"/>
                  </a:lnTo>
                  <a:lnTo>
                    <a:pt x="0" y="0"/>
                  </a:lnTo>
                  <a:lnTo>
                    <a:pt x="6350000" y="5310026"/>
                  </a:lnTo>
                  <a:close/>
                </a:path>
              </a:pathLst>
            </a:custGeom>
            <a:solidFill>
              <a:srgbClr val="053249"/>
            </a:solidFill>
          </p:spPr>
          <p:txBody>
            <a:bodyPr/>
            <a:lstStyle/>
            <a:p>
              <a:endParaRPr lang="en-BE"/>
            </a:p>
          </p:txBody>
        </p:sp>
      </p:grpSp>
      <p:sp>
        <p:nvSpPr>
          <p:cNvPr id="5" name="Freeform 5"/>
          <p:cNvSpPr/>
          <p:nvPr/>
        </p:nvSpPr>
        <p:spPr>
          <a:xfrm flipH="1">
            <a:off x="-117412" y="6453106"/>
            <a:ext cx="3833894" cy="3833894"/>
          </a:xfrm>
          <a:custGeom>
            <a:avLst/>
            <a:gdLst/>
            <a:ahLst/>
            <a:cxnLst/>
            <a:rect l="l" t="t" r="r" b="b"/>
            <a:pathLst>
              <a:path w="3833894" h="3833894">
                <a:moveTo>
                  <a:pt x="3833894" y="0"/>
                </a:moveTo>
                <a:lnTo>
                  <a:pt x="0" y="0"/>
                </a:lnTo>
                <a:lnTo>
                  <a:pt x="0" y="3833894"/>
                </a:lnTo>
                <a:lnTo>
                  <a:pt x="3833894" y="3833894"/>
                </a:lnTo>
                <a:lnTo>
                  <a:pt x="383389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10800000" flipH="1">
            <a:off x="5310106" y="0"/>
            <a:ext cx="3833894" cy="3833894"/>
          </a:xfrm>
          <a:custGeom>
            <a:avLst/>
            <a:gdLst/>
            <a:ahLst/>
            <a:cxnLst/>
            <a:rect l="l" t="t" r="r" b="b"/>
            <a:pathLst>
              <a:path w="3833894" h="3833894">
                <a:moveTo>
                  <a:pt x="3833894" y="0"/>
                </a:moveTo>
                <a:lnTo>
                  <a:pt x="0" y="0"/>
                </a:lnTo>
                <a:lnTo>
                  <a:pt x="0" y="3833894"/>
                </a:lnTo>
                <a:lnTo>
                  <a:pt x="3833894" y="3833894"/>
                </a:lnTo>
                <a:lnTo>
                  <a:pt x="3833894"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BE"/>
          </a:p>
        </p:txBody>
      </p:sp>
      <p:sp>
        <p:nvSpPr>
          <p:cNvPr id="7" name="Freeform 7"/>
          <p:cNvSpPr/>
          <p:nvPr/>
        </p:nvSpPr>
        <p:spPr>
          <a:xfrm>
            <a:off x="2055984" y="2208406"/>
            <a:ext cx="5032033" cy="5870189"/>
          </a:xfrm>
          <a:custGeom>
            <a:avLst/>
            <a:gdLst/>
            <a:ahLst/>
            <a:cxnLst/>
            <a:rect l="l" t="t" r="r" b="b"/>
            <a:pathLst>
              <a:path w="5032033" h="5870189">
                <a:moveTo>
                  <a:pt x="0" y="0"/>
                </a:moveTo>
                <a:lnTo>
                  <a:pt x="5032032" y="0"/>
                </a:lnTo>
                <a:lnTo>
                  <a:pt x="5032032" y="5870188"/>
                </a:lnTo>
                <a:lnTo>
                  <a:pt x="0" y="5870188"/>
                </a:lnTo>
                <a:lnTo>
                  <a:pt x="0" y="0"/>
                </a:lnTo>
                <a:close/>
              </a:path>
            </a:pathLst>
          </a:custGeom>
          <a:blipFill>
            <a:blip r:embed="rId6"/>
            <a:stretch>
              <a:fillRect l="-37547" r="-37547"/>
            </a:stretch>
          </a:blipFill>
        </p:spPr>
        <p:txBody>
          <a:bodyPr/>
          <a:lstStyle/>
          <a:p>
            <a:endParaRPr lang="en-BE"/>
          </a:p>
        </p:txBody>
      </p:sp>
      <p:sp>
        <p:nvSpPr>
          <p:cNvPr id="8" name="TextBox 8"/>
          <p:cNvSpPr txBox="1"/>
          <p:nvPr/>
        </p:nvSpPr>
        <p:spPr>
          <a:xfrm>
            <a:off x="9613816" y="555369"/>
            <a:ext cx="6457864" cy="1231106"/>
          </a:xfrm>
          <a:prstGeom prst="rect">
            <a:avLst/>
          </a:prstGeom>
        </p:spPr>
        <p:txBody>
          <a:bodyPr lIns="0" tIns="0" rIns="0" bIns="0" rtlCol="0" anchor="t">
            <a:spAutoFit/>
          </a:bodyPr>
          <a:lstStyle/>
          <a:p>
            <a:r>
              <a:rPr lang="en-US" sz="4000" spc="-70" dirty="0">
                <a:solidFill>
                  <a:srgbClr val="033C5B"/>
                </a:solidFill>
                <a:latin typeface="HK Grotesk Bold"/>
              </a:rPr>
              <a:t>Integrating Intentional Content in VET</a:t>
            </a:r>
          </a:p>
        </p:txBody>
      </p:sp>
      <p:sp>
        <p:nvSpPr>
          <p:cNvPr id="9" name="TextBox 9"/>
          <p:cNvSpPr txBox="1"/>
          <p:nvPr/>
        </p:nvSpPr>
        <p:spPr>
          <a:xfrm>
            <a:off x="9613816" y="1662564"/>
            <a:ext cx="6457864" cy="6909456"/>
          </a:xfrm>
          <a:prstGeom prst="rect">
            <a:avLst/>
          </a:prstGeom>
        </p:spPr>
        <p:txBody>
          <a:bodyPr lIns="0" tIns="0" rIns="0" bIns="0" rtlCol="0" anchor="t">
            <a:spAutoFit/>
          </a:bodyPr>
          <a:lstStyle/>
          <a:p>
            <a:pPr>
              <a:lnSpc>
                <a:spcPts val="3639"/>
              </a:lnSpc>
              <a:spcBef>
                <a:spcPct val="0"/>
              </a:spcBef>
            </a:pPr>
            <a:r>
              <a:rPr lang="en-GB" sz="2599" b="1" dirty="0">
                <a:solidFill>
                  <a:srgbClr val="121212"/>
                </a:solidFill>
                <a:latin typeface="HK Grotesk Light"/>
              </a:rPr>
              <a:t>Industry-Relevant Curriculum:</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Collaborate with industry partners to ensure curriculum reflects current trends and technologies, and tailor courses to align with learners' career pathways.</a:t>
            </a:r>
          </a:p>
          <a:p>
            <a:pPr>
              <a:lnSpc>
                <a:spcPts val="3639"/>
              </a:lnSpc>
              <a:spcBef>
                <a:spcPct val="0"/>
              </a:spcBef>
            </a:pPr>
            <a:r>
              <a:rPr lang="en-GB" sz="2599" b="1" dirty="0">
                <a:solidFill>
                  <a:srgbClr val="121212"/>
                </a:solidFill>
                <a:latin typeface="HK Grotesk Light"/>
              </a:rPr>
              <a:t>Skill Development:</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Integrate 21st-century skills through project-based learning, leveraging digital tools and immersive technologies to cater to diverse learning styles.</a:t>
            </a:r>
          </a:p>
          <a:p>
            <a:pPr>
              <a:lnSpc>
                <a:spcPts val="3639"/>
              </a:lnSpc>
              <a:spcBef>
                <a:spcPct val="0"/>
              </a:spcBef>
            </a:pPr>
            <a:r>
              <a:rPr lang="en-GB" sz="2599" b="1" dirty="0">
                <a:solidFill>
                  <a:srgbClr val="121212"/>
                </a:solidFill>
                <a:latin typeface="HK Grotesk Light"/>
              </a:rPr>
              <a:t>Personalized and Continuous Learning:</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Offer adaptive learning pathways and competency-based assessments, promoting a culture of lifelong learning and global competency.</a:t>
            </a:r>
            <a:endParaRPr lang="en-US" sz="2599" dirty="0">
              <a:solidFill>
                <a:srgbClr val="121212"/>
              </a:solidFill>
              <a:latin typeface="HK Grotesk Light"/>
            </a:endParaRPr>
          </a:p>
        </p:txBody>
      </p:sp>
      <p:sp>
        <p:nvSpPr>
          <p:cNvPr id="10" name="Freeform 10"/>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BE"/>
          </a:p>
        </p:txBody>
      </p:sp>
      <p:sp>
        <p:nvSpPr>
          <p:cNvPr id="11" name="Freeform 11"/>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BE"/>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3" name="AutoShape 13"/>
          <p:cNvSpPr/>
          <p:nvPr/>
        </p:nvSpPr>
        <p:spPr>
          <a:xfrm rot="5400000">
            <a:off x="9139238" y="173356"/>
            <a:ext cx="9525" cy="17270948"/>
          </a:xfrm>
          <a:prstGeom prst="rect">
            <a:avLst/>
          </a:prstGeom>
          <a:solidFill>
            <a:srgbClr val="FB8709"/>
          </a:solidFill>
        </p:spPr>
        <p:txBody>
          <a:bodyPr/>
          <a:lstStyle/>
          <a:p>
            <a:endParaRPr lang="en-B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028700" y="827483"/>
            <a:ext cx="6990285" cy="1960191"/>
          </a:xfrm>
          <a:prstGeom prst="rect">
            <a:avLst/>
          </a:prstGeom>
        </p:spPr>
        <p:txBody>
          <a:bodyPr lIns="0" tIns="0" rIns="0" bIns="0" rtlCol="0" anchor="t">
            <a:spAutoFit/>
          </a:bodyPr>
          <a:lstStyle/>
          <a:p>
            <a:pPr algn="ctr">
              <a:lnSpc>
                <a:spcPts val="7699"/>
              </a:lnSpc>
            </a:pPr>
            <a:r>
              <a:rPr lang="en-US" sz="6999" spc="-69" dirty="0">
                <a:solidFill>
                  <a:srgbClr val="033C5B"/>
                </a:solidFill>
                <a:latin typeface="HK Grotesk Bold"/>
              </a:rPr>
              <a:t>Learning Objectives</a:t>
            </a:r>
          </a:p>
        </p:txBody>
      </p:sp>
      <p:sp>
        <p:nvSpPr>
          <p:cNvPr id="3" name="TextBox 3"/>
          <p:cNvSpPr txBox="1"/>
          <p:nvPr/>
        </p:nvSpPr>
        <p:spPr>
          <a:xfrm>
            <a:off x="1028700" y="3069101"/>
            <a:ext cx="7886700" cy="6484339"/>
          </a:xfrm>
          <a:prstGeom prst="rect">
            <a:avLst/>
          </a:prstGeom>
        </p:spPr>
        <p:txBody>
          <a:bodyPr wrap="square" lIns="0" tIns="0" rIns="0" bIns="0" rtlCol="0" anchor="t">
            <a:spAutoFit/>
          </a:bodyPr>
          <a:lstStyle/>
          <a:p>
            <a:pPr marL="302259" lvl="1">
              <a:lnSpc>
                <a:spcPts val="3919"/>
              </a:lnSpc>
            </a:pPr>
            <a:r>
              <a:rPr lang="en-GB" sz="2799" dirty="0">
                <a:solidFill>
                  <a:srgbClr val="121212"/>
                </a:solidFill>
                <a:latin typeface="HK Grotesk Light"/>
              </a:rPr>
              <a:t>By the end of this unit, participants will be able to:</a:t>
            </a:r>
            <a:endParaRPr lang="en-US" sz="2799" dirty="0">
              <a:solidFill>
                <a:srgbClr val="121212"/>
              </a:solidFill>
              <a:latin typeface="HK Grotesk Light"/>
            </a:endParaRPr>
          </a:p>
          <a:p>
            <a:pPr marL="604519" lvl="1" indent="-302260">
              <a:lnSpc>
                <a:spcPts val="3919"/>
              </a:lnSpc>
              <a:buFont typeface="Arial"/>
              <a:buChar char="•"/>
            </a:pPr>
            <a:r>
              <a:rPr lang="en-GB" sz="2799" dirty="0">
                <a:solidFill>
                  <a:srgbClr val="121212"/>
                </a:solidFill>
                <a:latin typeface="HK Grotesk Light"/>
              </a:rPr>
              <a:t>Identify and Explain the Unique Characteristics of VET Learning Communities</a:t>
            </a:r>
          </a:p>
          <a:p>
            <a:pPr marL="604519" lvl="1" indent="-302260">
              <a:lnSpc>
                <a:spcPts val="3919"/>
              </a:lnSpc>
              <a:buFont typeface="Arial"/>
              <a:buChar char="•"/>
            </a:pPr>
            <a:r>
              <a:rPr lang="en-GB" sz="2799" dirty="0">
                <a:solidFill>
                  <a:srgbClr val="121212"/>
                </a:solidFill>
                <a:latin typeface="HK Grotesk Light"/>
              </a:rPr>
              <a:t>Understand and Apply the Principles of a Flexible Learning Environment</a:t>
            </a:r>
          </a:p>
          <a:p>
            <a:pPr marL="604519" lvl="1" indent="-302260">
              <a:lnSpc>
                <a:spcPts val="3919"/>
              </a:lnSpc>
              <a:buFont typeface="Arial"/>
              <a:buChar char="•"/>
            </a:pPr>
            <a:r>
              <a:rPr lang="en-GB" sz="2799" dirty="0">
                <a:solidFill>
                  <a:srgbClr val="121212"/>
                </a:solidFill>
                <a:latin typeface="HK Grotesk Light"/>
              </a:rPr>
              <a:t>Foster a Positive and Inclusive Learning Culture</a:t>
            </a:r>
          </a:p>
          <a:p>
            <a:pPr marL="604519" lvl="1" indent="-302260">
              <a:lnSpc>
                <a:spcPts val="3919"/>
              </a:lnSpc>
              <a:buFont typeface="Arial"/>
              <a:buChar char="•"/>
            </a:pPr>
            <a:r>
              <a:rPr lang="en-GB" sz="2799" dirty="0">
                <a:solidFill>
                  <a:srgbClr val="121212"/>
                </a:solidFill>
                <a:latin typeface="HK Grotesk Light"/>
              </a:rPr>
              <a:t>Align VET Content with Industry Standards and Labor Market Needs</a:t>
            </a:r>
          </a:p>
          <a:p>
            <a:pPr marL="604519" lvl="1" indent="-302260">
              <a:lnSpc>
                <a:spcPts val="3919"/>
              </a:lnSpc>
              <a:buFont typeface="Arial"/>
              <a:buChar char="•"/>
            </a:pPr>
            <a:r>
              <a:rPr lang="en-GB" sz="2799" dirty="0">
                <a:solidFill>
                  <a:srgbClr val="121212"/>
                </a:solidFill>
                <a:latin typeface="HK Grotesk Light"/>
              </a:rPr>
              <a:t>Navigate Challenges and Leverage Opportunities in VET Learning Communities</a:t>
            </a:r>
          </a:p>
          <a:p>
            <a:pPr marL="604519" lvl="1" indent="-302260">
              <a:lnSpc>
                <a:spcPts val="3919"/>
              </a:lnSpc>
              <a:buFont typeface="Arial"/>
              <a:buChar char="•"/>
            </a:pPr>
            <a:endParaRPr lang="en-GB" sz="2799" dirty="0">
              <a:solidFill>
                <a:srgbClr val="121212"/>
              </a:solidFill>
              <a:latin typeface="HK Grotesk Light"/>
            </a:endParaRPr>
          </a:p>
          <a:p>
            <a:pPr marL="604519" lvl="1" indent="-302260">
              <a:lnSpc>
                <a:spcPts val="3919"/>
              </a:lnSpc>
              <a:buFont typeface="Arial"/>
              <a:buChar char="•"/>
            </a:pPr>
            <a:endParaRPr lang="en-US" sz="2799" dirty="0">
              <a:solidFill>
                <a:srgbClr val="121212"/>
              </a:solidFill>
              <a:latin typeface="HK Grotesk Light"/>
            </a:endParaRPr>
          </a:p>
        </p:txBody>
      </p:sp>
      <p:sp>
        <p:nvSpPr>
          <p:cNvPr id="4" name="AutoShape 4"/>
          <p:cNvSpPr/>
          <p:nvPr/>
        </p:nvSpPr>
        <p:spPr>
          <a:xfrm>
            <a:off x="9144000" y="3783991"/>
            <a:ext cx="9144000" cy="6503009"/>
          </a:xfrm>
          <a:prstGeom prst="rect">
            <a:avLst/>
          </a:prstGeom>
          <a:solidFill>
            <a:srgbClr val="FB8709"/>
          </a:solidFill>
        </p:spPr>
        <p:txBody>
          <a:bodyPr/>
          <a:lstStyle/>
          <a:p>
            <a:endParaRPr lang="en-BE"/>
          </a:p>
        </p:txBody>
      </p:sp>
      <p:sp>
        <p:nvSpPr>
          <p:cNvPr id="5" name="AutoShape 5"/>
          <p:cNvSpPr/>
          <p:nvPr/>
        </p:nvSpPr>
        <p:spPr>
          <a:xfrm>
            <a:off x="9144000" y="0"/>
            <a:ext cx="9144000" cy="5143500"/>
          </a:xfrm>
          <a:prstGeom prst="rect">
            <a:avLst/>
          </a:prstGeom>
          <a:solidFill>
            <a:srgbClr val="053249"/>
          </a:solidFill>
        </p:spPr>
        <p:txBody>
          <a:bodyPr/>
          <a:lstStyle/>
          <a:p>
            <a:endParaRPr lang="en-BE"/>
          </a:p>
        </p:txBody>
      </p:sp>
      <p:sp>
        <p:nvSpPr>
          <p:cNvPr id="6" name="Freeform 6"/>
          <p:cNvSpPr/>
          <p:nvPr/>
        </p:nvSpPr>
        <p:spPr>
          <a:xfrm rot="5400000">
            <a:off x="9144000" y="7702914"/>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7" name="Freeform 7"/>
          <p:cNvSpPr/>
          <p:nvPr/>
        </p:nvSpPr>
        <p:spPr>
          <a:xfrm rot="-5400000">
            <a:off x="15703914" y="0"/>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BE"/>
          </a:p>
        </p:txBody>
      </p:sp>
      <p:sp>
        <p:nvSpPr>
          <p:cNvPr id="8" name="Freeform 8"/>
          <p:cNvSpPr/>
          <p:nvPr/>
        </p:nvSpPr>
        <p:spPr>
          <a:xfrm>
            <a:off x="11243339" y="2258982"/>
            <a:ext cx="4945322" cy="5769036"/>
          </a:xfrm>
          <a:custGeom>
            <a:avLst/>
            <a:gdLst/>
            <a:ahLst/>
            <a:cxnLst/>
            <a:rect l="l" t="t" r="r" b="b"/>
            <a:pathLst>
              <a:path w="4945322" h="5769036">
                <a:moveTo>
                  <a:pt x="0" y="0"/>
                </a:moveTo>
                <a:lnTo>
                  <a:pt x="4945322" y="0"/>
                </a:lnTo>
                <a:lnTo>
                  <a:pt x="4945322" y="5769036"/>
                </a:lnTo>
                <a:lnTo>
                  <a:pt x="0" y="5769036"/>
                </a:lnTo>
                <a:lnTo>
                  <a:pt x="0" y="0"/>
                </a:lnTo>
                <a:close/>
              </a:path>
            </a:pathLst>
          </a:custGeom>
          <a:blipFill>
            <a:blip r:embed="rId6"/>
            <a:stretch>
              <a:fillRect l="-37492" r="-37492"/>
            </a:stretch>
          </a:blipFill>
        </p:spPr>
        <p:txBody>
          <a:bodyPr/>
          <a:lstStyle/>
          <a:p>
            <a:endParaRPr lang="en-BE"/>
          </a:p>
        </p:txBody>
      </p:sp>
      <p:sp>
        <p:nvSpPr>
          <p:cNvPr id="9" name="Freeform 9"/>
          <p:cNvSpPr/>
          <p:nvPr/>
        </p:nvSpPr>
        <p:spPr>
          <a:xfrm>
            <a:off x="385759" y="8288550"/>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BE"/>
          </a:p>
        </p:txBody>
      </p:sp>
      <p:sp>
        <p:nvSpPr>
          <p:cNvPr id="10" name="Freeform 10"/>
          <p:cNvSpPr/>
          <p:nvPr/>
        </p:nvSpPr>
        <p:spPr>
          <a:xfrm>
            <a:off x="2874251" y="91043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BE"/>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0" y="-1"/>
            <a:ext cx="2667000" cy="8813593"/>
          </a:xfrm>
          <a:prstGeom prst="rect">
            <a:avLst/>
          </a:prstGeom>
          <a:solidFill>
            <a:srgbClr val="FB8709"/>
          </a:solidFill>
        </p:spPr>
        <p:txBody>
          <a:bodyPr/>
          <a:lstStyle/>
          <a:p>
            <a:endParaRPr lang="en-BE"/>
          </a:p>
        </p:txBody>
      </p:sp>
      <p:grpSp>
        <p:nvGrpSpPr>
          <p:cNvPr id="3" name="Group 3"/>
          <p:cNvGrpSpPr/>
          <p:nvPr/>
        </p:nvGrpSpPr>
        <p:grpSpPr>
          <a:xfrm>
            <a:off x="0" y="1157630"/>
            <a:ext cx="2819400" cy="7655962"/>
            <a:chOff x="0" y="0"/>
            <a:chExt cx="6350000" cy="5310026"/>
          </a:xfrm>
        </p:grpSpPr>
        <p:sp>
          <p:nvSpPr>
            <p:cNvPr id="4" name="Freeform 4"/>
            <p:cNvSpPr/>
            <p:nvPr/>
          </p:nvSpPr>
          <p:spPr>
            <a:xfrm>
              <a:off x="0" y="0"/>
              <a:ext cx="6350000" cy="5310026"/>
            </a:xfrm>
            <a:custGeom>
              <a:avLst/>
              <a:gdLst/>
              <a:ahLst/>
              <a:cxnLst/>
              <a:rect l="l" t="t" r="r" b="b"/>
              <a:pathLst>
                <a:path w="6350000" h="5310026">
                  <a:moveTo>
                    <a:pt x="6350000" y="5310026"/>
                  </a:moveTo>
                  <a:lnTo>
                    <a:pt x="0" y="5310026"/>
                  </a:lnTo>
                  <a:lnTo>
                    <a:pt x="0" y="0"/>
                  </a:lnTo>
                  <a:lnTo>
                    <a:pt x="6350000" y="5310026"/>
                  </a:lnTo>
                  <a:close/>
                </a:path>
              </a:pathLst>
            </a:custGeom>
            <a:solidFill>
              <a:srgbClr val="053249"/>
            </a:solidFill>
          </p:spPr>
          <p:txBody>
            <a:bodyPr/>
            <a:lstStyle/>
            <a:p>
              <a:endParaRPr lang="en-BE"/>
            </a:p>
          </p:txBody>
        </p:sp>
      </p:grpSp>
      <p:sp>
        <p:nvSpPr>
          <p:cNvPr id="5" name="Freeform 5"/>
          <p:cNvSpPr/>
          <p:nvPr/>
        </p:nvSpPr>
        <p:spPr>
          <a:xfrm flipH="1">
            <a:off x="-117412" y="6453106"/>
            <a:ext cx="3833894" cy="3833894"/>
          </a:xfrm>
          <a:custGeom>
            <a:avLst/>
            <a:gdLst/>
            <a:ahLst/>
            <a:cxnLst/>
            <a:rect l="l" t="t" r="r" b="b"/>
            <a:pathLst>
              <a:path w="3833894" h="3833894">
                <a:moveTo>
                  <a:pt x="3833894" y="0"/>
                </a:moveTo>
                <a:lnTo>
                  <a:pt x="0" y="0"/>
                </a:lnTo>
                <a:lnTo>
                  <a:pt x="0" y="3833894"/>
                </a:lnTo>
                <a:lnTo>
                  <a:pt x="3833894" y="3833894"/>
                </a:lnTo>
                <a:lnTo>
                  <a:pt x="383389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6" name="Freeform 6"/>
          <p:cNvSpPr/>
          <p:nvPr/>
        </p:nvSpPr>
        <p:spPr>
          <a:xfrm rot="-10800000" flipH="1">
            <a:off x="-1166894" y="-487431"/>
            <a:ext cx="3833894" cy="3833894"/>
          </a:xfrm>
          <a:custGeom>
            <a:avLst/>
            <a:gdLst/>
            <a:ahLst/>
            <a:cxnLst/>
            <a:rect l="l" t="t" r="r" b="b"/>
            <a:pathLst>
              <a:path w="3833894" h="3833894">
                <a:moveTo>
                  <a:pt x="3833894" y="0"/>
                </a:moveTo>
                <a:lnTo>
                  <a:pt x="0" y="0"/>
                </a:lnTo>
                <a:lnTo>
                  <a:pt x="0" y="3833894"/>
                </a:lnTo>
                <a:lnTo>
                  <a:pt x="3833894" y="3833894"/>
                </a:lnTo>
                <a:lnTo>
                  <a:pt x="3833894"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BE"/>
          </a:p>
        </p:txBody>
      </p:sp>
      <p:sp>
        <p:nvSpPr>
          <p:cNvPr id="8" name="TextBox 8"/>
          <p:cNvSpPr txBox="1"/>
          <p:nvPr/>
        </p:nvSpPr>
        <p:spPr>
          <a:xfrm>
            <a:off x="3155952" y="431458"/>
            <a:ext cx="9950448" cy="1231106"/>
          </a:xfrm>
          <a:prstGeom prst="rect">
            <a:avLst/>
          </a:prstGeom>
        </p:spPr>
        <p:txBody>
          <a:bodyPr wrap="square" lIns="0" tIns="0" rIns="0" bIns="0" rtlCol="0" anchor="t">
            <a:spAutoFit/>
          </a:bodyPr>
          <a:lstStyle/>
          <a:p>
            <a:r>
              <a:rPr lang="en-US" sz="4000" spc="-70" dirty="0">
                <a:solidFill>
                  <a:srgbClr val="033C5B"/>
                </a:solidFill>
                <a:latin typeface="HK Grotesk Bold"/>
              </a:rPr>
              <a:t>Integrating Intentional Content in VET</a:t>
            </a:r>
          </a:p>
          <a:p>
            <a:r>
              <a:rPr lang="en-US" sz="4000" spc="-70" dirty="0">
                <a:solidFill>
                  <a:srgbClr val="033C5B"/>
                </a:solidFill>
                <a:latin typeface="HK Grotesk Bold"/>
              </a:rPr>
              <a:t>Implementation Strategies</a:t>
            </a:r>
          </a:p>
        </p:txBody>
      </p:sp>
      <p:sp>
        <p:nvSpPr>
          <p:cNvPr id="9" name="TextBox 9"/>
          <p:cNvSpPr txBox="1"/>
          <p:nvPr/>
        </p:nvSpPr>
        <p:spPr>
          <a:xfrm>
            <a:off x="3155952" y="1969227"/>
            <a:ext cx="13569411" cy="2754472"/>
          </a:xfrm>
          <a:prstGeom prst="rect">
            <a:avLst/>
          </a:prstGeom>
        </p:spPr>
        <p:txBody>
          <a:bodyPr wrap="square" lIns="0" tIns="0" rIns="0" bIns="0" rtlCol="0" anchor="t">
            <a:spAutoFit/>
          </a:bodyPr>
          <a:lstStyle/>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Collaborative Content Development: Work closely with industry experts and employers to develop course content, ensuring it meets current and future skill needs.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Feedback Loops: Establish mechanisms for receiving regular feedback from learners and industry partners on the relevance and effectiveness of course content.</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Continuous Professional Development: Encourage educators to engage in ongoing learning about their industry and pedagogical strategies to keep content fresh and engaging.</a:t>
            </a:r>
            <a:endParaRPr lang="en-US" sz="2599" dirty="0">
              <a:solidFill>
                <a:srgbClr val="121212"/>
              </a:solidFill>
              <a:latin typeface="HK Grotesk Light"/>
            </a:endParaRPr>
          </a:p>
        </p:txBody>
      </p:sp>
      <p:sp>
        <p:nvSpPr>
          <p:cNvPr id="10" name="Freeform 10"/>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BE"/>
          </a:p>
        </p:txBody>
      </p:sp>
      <p:sp>
        <p:nvSpPr>
          <p:cNvPr id="11" name="Freeform 11"/>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BE"/>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3" name="AutoShape 13"/>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4155036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795293" y="1610892"/>
            <a:ext cx="14177966" cy="738664"/>
          </a:xfrm>
          <a:prstGeom prst="rect">
            <a:avLst/>
          </a:prstGeom>
        </p:spPr>
        <p:txBody>
          <a:bodyPr lIns="0" tIns="0" rIns="0" bIns="0" rtlCol="0" anchor="t">
            <a:spAutoFit/>
          </a:bodyPr>
          <a:lstStyle/>
          <a:p>
            <a:r>
              <a:rPr lang="en-GB" sz="4800" spc="-87" dirty="0">
                <a:solidFill>
                  <a:srgbClr val="033C5B"/>
                </a:solidFill>
                <a:latin typeface="HK Grotesk Bold"/>
              </a:rPr>
              <a:t>Diversity and Inclusion in VET Learning Communities</a:t>
            </a:r>
            <a:endParaRPr lang="en-US" sz="4800" spc="-87" dirty="0">
              <a:solidFill>
                <a:srgbClr val="033C5B"/>
              </a:solidFill>
              <a:latin typeface="HK Grotesk Bold"/>
            </a:endParaRPr>
          </a:p>
        </p:txBody>
      </p:sp>
      <p:sp>
        <p:nvSpPr>
          <p:cNvPr id="3" name="AutoShape 3"/>
          <p:cNvSpPr/>
          <p:nvPr/>
        </p:nvSpPr>
        <p:spPr>
          <a:xfrm>
            <a:off x="17044742" y="-150232"/>
            <a:ext cx="1246758" cy="895429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FB8709"/>
          </a:solidFill>
        </p:spPr>
        <p:txBody>
          <a:bodyPr/>
          <a:lstStyle/>
          <a:p>
            <a:endParaRPr lang="en-BE"/>
          </a:p>
        </p:txBody>
      </p:sp>
      <p:grpSp>
        <p:nvGrpSpPr>
          <p:cNvPr id="5" name="Group 5"/>
          <p:cNvGrpSpPr/>
          <p:nvPr/>
        </p:nvGrpSpPr>
        <p:grpSpPr>
          <a:xfrm rot="-10800000">
            <a:off x="13961765" y="-1849"/>
            <a:ext cx="4329736" cy="4322808"/>
            <a:chOff x="0" y="0"/>
            <a:chExt cx="6350000" cy="6339840"/>
          </a:xfrm>
        </p:grpSpPr>
        <p:sp>
          <p:nvSpPr>
            <p:cNvPr id="6" name="Freeform 6"/>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7" name="Freeform 7"/>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8" name="TextBox 8"/>
          <p:cNvSpPr txBox="1"/>
          <p:nvPr/>
        </p:nvSpPr>
        <p:spPr>
          <a:xfrm>
            <a:off x="1028700" y="3024399"/>
            <a:ext cx="14744700" cy="5601533"/>
          </a:xfrm>
          <a:prstGeom prst="rect">
            <a:avLst/>
          </a:prstGeom>
        </p:spPr>
        <p:txBody>
          <a:bodyPr wrap="square" lIns="0" tIns="0" rIns="0" bIns="0" rtlCol="0" anchor="t">
            <a:spAutoFit/>
          </a:bodyPr>
          <a:lstStyle/>
          <a:p>
            <a:pPr marL="457200" indent="-457200" algn="l">
              <a:buFont typeface="Arial" panose="020B0604020202020204" pitchFamily="34" charset="0"/>
              <a:buChar char="•"/>
            </a:pPr>
            <a:r>
              <a:rPr lang="en-GB" sz="2800" b="0" i="0" dirty="0">
                <a:solidFill>
                  <a:srgbClr val="0D0D0D"/>
                </a:solidFill>
                <a:effectLst/>
                <a:latin typeface="HK Grotesk" panose="020B0604020202020204" charset="0"/>
              </a:rPr>
              <a:t>Acknowledging diversity greatly improves community learning, evident in literature connecting learning communities to broader development.</a:t>
            </a:r>
          </a:p>
          <a:p>
            <a:pPr marL="457200" indent="-457200" algn="l">
              <a:buFont typeface="Arial" panose="020B0604020202020204" pitchFamily="34" charset="0"/>
              <a:buChar char="•"/>
            </a:pPr>
            <a:r>
              <a:rPr lang="en-GB" sz="2800" b="0" i="0" dirty="0">
                <a:solidFill>
                  <a:srgbClr val="0D0D0D"/>
                </a:solidFill>
                <a:effectLst/>
                <a:latin typeface="HK Grotesk" panose="020B0604020202020204" charset="0"/>
              </a:rPr>
              <a:t>Approvement of diversity links to openness to new ideas, essential for community and learning processes (Flora et al., 1996, cited in Kilpatrick et al., 2003).</a:t>
            </a:r>
          </a:p>
          <a:p>
            <a:pPr marL="457200" indent="-457200" algn="l">
              <a:buFont typeface="Arial" panose="020B0604020202020204" pitchFamily="34" charset="0"/>
              <a:buChar char="•"/>
            </a:pPr>
            <a:r>
              <a:rPr lang="en-GB" sz="2800" b="0" i="0" dirty="0">
                <a:solidFill>
                  <a:srgbClr val="0D0D0D"/>
                </a:solidFill>
                <a:effectLst/>
                <a:latin typeface="HK Grotesk" panose="020B0604020202020204" charset="0"/>
              </a:rPr>
              <a:t>Organisations that structurally represent diverse groups are more effective for community development in Europe (Geddes, 1998, cited in Kilpatrick et al., 2003) and the United States (Aigner, Flora &amp; Hernandez, 1999, cited in Kilpatrick et al., 2003).</a:t>
            </a:r>
          </a:p>
          <a:p>
            <a:pPr marL="457200" indent="-457200" algn="l">
              <a:buFont typeface="Arial" panose="020B0604020202020204" pitchFamily="34" charset="0"/>
              <a:buChar char="•"/>
            </a:pPr>
            <a:r>
              <a:rPr lang="en-GB" sz="2800" b="0" i="0" dirty="0">
                <a:solidFill>
                  <a:srgbClr val="0D0D0D"/>
                </a:solidFill>
                <a:effectLst/>
                <a:latin typeface="HK Grotesk" panose="020B0604020202020204" charset="0"/>
              </a:rPr>
              <a:t>In educational learning communities, respecting diversity enhances trust and supports willingness to take risks (Taylor, 2002, as cited in Kilpatrick et al., 2003).</a:t>
            </a:r>
          </a:p>
          <a:p>
            <a:pPr marL="457200" indent="-457200" algn="l">
              <a:buFont typeface="Arial" panose="020B0604020202020204" pitchFamily="34" charset="0"/>
              <a:buChar char="•"/>
            </a:pPr>
            <a:r>
              <a:rPr lang="en-GB" sz="2800" b="0" i="0" dirty="0">
                <a:solidFill>
                  <a:srgbClr val="0D0D0D"/>
                </a:solidFill>
                <a:effectLst/>
                <a:latin typeface="HK Grotesk" panose="020B0604020202020204" charset="0"/>
              </a:rPr>
              <a:t>Trust is vital for educators to feel secure in trying new approaches, a principle seen in creative collaborations, where shared risk promotes daring initiatives (Gruber in John-Steiner, 2000).</a:t>
            </a:r>
          </a:p>
          <a:p>
            <a:pPr marL="457200" indent="-457200" algn="l">
              <a:buFont typeface="Arial" panose="020B0604020202020204" pitchFamily="34" charset="0"/>
              <a:buChar char="•"/>
            </a:pPr>
            <a:endParaRPr lang="en-GB" sz="2800" b="0" i="0" dirty="0">
              <a:solidFill>
                <a:srgbClr val="0D0D0D"/>
              </a:solidFill>
              <a:effectLst/>
              <a:latin typeface="HK Grotesk" panose="020B0604020202020204" charset="0"/>
            </a:endParaRPr>
          </a:p>
        </p:txBody>
      </p:sp>
      <p:sp>
        <p:nvSpPr>
          <p:cNvPr id="9" name="Freeform 9"/>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0" name="Freeform 10"/>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1" name="TextBox 11"/>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p:cNvSpPr/>
          <p:nvPr/>
        </p:nvSpPr>
        <p:spPr>
          <a:xfrm rot="5400000">
            <a:off x="9139238" y="173356"/>
            <a:ext cx="9525" cy="17270948"/>
          </a:xfrm>
          <a:prstGeom prst="rect">
            <a:avLst/>
          </a:prstGeom>
          <a:solidFill>
            <a:srgbClr val="FB8709"/>
          </a:solidFill>
        </p:spPr>
        <p:txBody>
          <a:bodyPr/>
          <a:lstStyle/>
          <a:p>
            <a:endParaRPr lang="en-BE"/>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795293" y="1610892"/>
            <a:ext cx="14177966" cy="1163588"/>
          </a:xfrm>
          <a:prstGeom prst="rect">
            <a:avLst/>
          </a:prstGeom>
        </p:spPr>
        <p:txBody>
          <a:bodyPr lIns="0" tIns="0" rIns="0" bIns="0" rtlCol="0" anchor="t">
            <a:spAutoFit/>
          </a:bodyPr>
          <a:lstStyle/>
          <a:p>
            <a:pPr>
              <a:lnSpc>
                <a:spcPts val="9680"/>
              </a:lnSpc>
            </a:pPr>
            <a:r>
              <a:rPr lang="en-US" sz="6000" spc="-87" dirty="0">
                <a:solidFill>
                  <a:srgbClr val="033C5B"/>
                </a:solidFill>
                <a:latin typeface="HK Grotesk Bold"/>
              </a:rPr>
              <a:t>Cultivating specific skills</a:t>
            </a:r>
          </a:p>
        </p:txBody>
      </p:sp>
      <p:sp>
        <p:nvSpPr>
          <p:cNvPr id="3" name="AutoShape 3"/>
          <p:cNvSpPr/>
          <p:nvPr/>
        </p:nvSpPr>
        <p:spPr>
          <a:xfrm>
            <a:off x="17044742" y="-150232"/>
            <a:ext cx="1246758" cy="8954299"/>
          </a:xfrm>
          <a:prstGeom prst="rect">
            <a:avLst/>
          </a:prstGeom>
          <a:solidFill>
            <a:srgbClr val="FB8709"/>
          </a:solidFill>
        </p:spPr>
        <p:txBody>
          <a:bodyPr/>
          <a:lstStyle/>
          <a:p>
            <a:endParaRPr lang="en-BE"/>
          </a:p>
        </p:txBody>
      </p:sp>
      <p:sp>
        <p:nvSpPr>
          <p:cNvPr id="4" name="AutoShape 4"/>
          <p:cNvSpPr/>
          <p:nvPr/>
        </p:nvSpPr>
        <p:spPr>
          <a:xfrm rot="-5400000">
            <a:off x="8522371" y="-8522371"/>
            <a:ext cx="1246758" cy="18291501"/>
          </a:xfrm>
          <a:prstGeom prst="rect">
            <a:avLst/>
          </a:prstGeom>
          <a:solidFill>
            <a:srgbClr val="FB8709"/>
          </a:solidFill>
        </p:spPr>
        <p:txBody>
          <a:bodyPr/>
          <a:lstStyle/>
          <a:p>
            <a:endParaRPr lang="en-BE"/>
          </a:p>
        </p:txBody>
      </p:sp>
      <p:grpSp>
        <p:nvGrpSpPr>
          <p:cNvPr id="5" name="Group 5"/>
          <p:cNvGrpSpPr/>
          <p:nvPr/>
        </p:nvGrpSpPr>
        <p:grpSpPr>
          <a:xfrm rot="-10800000">
            <a:off x="13961765" y="-1849"/>
            <a:ext cx="4329736" cy="4322808"/>
            <a:chOff x="0" y="0"/>
            <a:chExt cx="6350000" cy="6339840"/>
          </a:xfrm>
        </p:grpSpPr>
        <p:sp>
          <p:nvSpPr>
            <p:cNvPr id="6" name="Freeform 6"/>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7" name="Freeform 7"/>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8" name="TextBox 8"/>
          <p:cNvSpPr txBox="1"/>
          <p:nvPr/>
        </p:nvSpPr>
        <p:spPr>
          <a:xfrm>
            <a:off x="1028700" y="3024399"/>
            <a:ext cx="12181388" cy="3693319"/>
          </a:xfrm>
          <a:prstGeom prst="rect">
            <a:avLst/>
          </a:prstGeom>
        </p:spPr>
        <p:txBody>
          <a:bodyPr lIns="0" tIns="0" rIns="0" bIns="0" rtlCol="0" anchor="t">
            <a:spAutoFit/>
          </a:bodyPr>
          <a:lstStyle/>
          <a:p>
            <a:pPr algn="l"/>
            <a:r>
              <a:rPr lang="en-GB" sz="2000" b="1" i="0" dirty="0">
                <a:solidFill>
                  <a:srgbClr val="0D0D0D"/>
                </a:solidFill>
                <a:effectLst/>
                <a:latin typeface="HK Grotesk" panose="020B0604020202020204" charset="0"/>
              </a:rPr>
              <a:t>Critical Thinking:</a:t>
            </a:r>
            <a:endParaRPr lang="en-GB" sz="2000" b="0" i="0" dirty="0">
              <a:solidFill>
                <a:srgbClr val="0D0D0D"/>
              </a:solidFill>
              <a:effectLst/>
              <a:latin typeface="HK Grotesk" panose="020B0604020202020204" charset="0"/>
            </a:endParaRP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Encourage problem-solving through real-world scenarios and case studies.</a:t>
            </a: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Use questioning techniques that promote analysis and evaluation.</a:t>
            </a:r>
          </a:p>
          <a:p>
            <a:pPr algn="l"/>
            <a:r>
              <a:rPr lang="en-GB" sz="2000" b="1" i="0" dirty="0">
                <a:solidFill>
                  <a:srgbClr val="0D0D0D"/>
                </a:solidFill>
                <a:effectLst/>
                <a:latin typeface="HK Grotesk" panose="020B0604020202020204" charset="0"/>
              </a:rPr>
              <a:t>Communication:</a:t>
            </a:r>
            <a:endParaRPr lang="en-GB" sz="2000" b="0" i="0" dirty="0">
              <a:solidFill>
                <a:srgbClr val="0D0D0D"/>
              </a:solidFill>
              <a:effectLst/>
              <a:latin typeface="HK Grotesk" panose="020B0604020202020204" charset="0"/>
            </a:endParaRP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Implement projects requiring written and oral communication, including presentations and reports.</a:t>
            </a: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Foster digital literacy by integrating various technology tools for communication.</a:t>
            </a:r>
          </a:p>
          <a:p>
            <a:pPr algn="l"/>
            <a:r>
              <a:rPr lang="en-GB" sz="2000" b="1" i="0" dirty="0">
                <a:solidFill>
                  <a:srgbClr val="0D0D0D"/>
                </a:solidFill>
                <a:effectLst/>
                <a:latin typeface="HK Grotesk" panose="020B0604020202020204" charset="0"/>
              </a:rPr>
              <a:t>Collaboration:</a:t>
            </a:r>
            <a:endParaRPr lang="en-GB" sz="2000" b="0" i="0" dirty="0">
              <a:solidFill>
                <a:srgbClr val="0D0D0D"/>
              </a:solidFill>
              <a:effectLst/>
              <a:latin typeface="HK Grotesk" panose="020B0604020202020204" charset="0"/>
            </a:endParaRP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Design group projects and collaborative tasks that require teamwork and peer feedback.</a:t>
            </a: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Utilize collaborative platforms and tools to support remote and in-class teamwork.</a:t>
            </a:r>
          </a:p>
          <a:p>
            <a:pPr algn="l"/>
            <a:r>
              <a:rPr lang="en-GB" sz="2000" b="1" i="0" dirty="0">
                <a:solidFill>
                  <a:srgbClr val="0D0D0D"/>
                </a:solidFill>
                <a:effectLst/>
                <a:latin typeface="HK Grotesk" panose="020B0604020202020204" charset="0"/>
              </a:rPr>
              <a:t>Creativity:</a:t>
            </a:r>
            <a:endParaRPr lang="en-GB" sz="2000" b="0" i="0" dirty="0">
              <a:solidFill>
                <a:srgbClr val="0D0D0D"/>
              </a:solidFill>
              <a:effectLst/>
              <a:latin typeface="HK Grotesk" panose="020B0604020202020204" charset="0"/>
            </a:endParaRP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Encourage innovation through design thinking projects and creative problem-solving tasks.</a:t>
            </a:r>
          </a:p>
          <a:p>
            <a:pPr marL="742950" lvl="1" indent="-285750" algn="l">
              <a:buFont typeface="Arial" panose="020B0604020202020204" pitchFamily="34" charset="0"/>
              <a:buChar char="•"/>
            </a:pPr>
            <a:r>
              <a:rPr lang="en-GB" sz="2000" b="0" i="0" dirty="0">
                <a:solidFill>
                  <a:srgbClr val="0D0D0D"/>
                </a:solidFill>
                <a:effectLst/>
                <a:latin typeface="HK Grotesk" panose="020B0604020202020204" charset="0"/>
              </a:rPr>
              <a:t>Incorporate open-ended assignments that allow for personal expression and exploration.</a:t>
            </a:r>
          </a:p>
        </p:txBody>
      </p:sp>
      <p:sp>
        <p:nvSpPr>
          <p:cNvPr id="9" name="Freeform 9"/>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0" name="Freeform 10"/>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1" name="TextBox 11"/>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1545156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3058697" y="773904"/>
            <a:ext cx="13265244" cy="100963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Challenges and Opportunities</a:t>
            </a:r>
          </a:p>
        </p:txBody>
      </p:sp>
      <p:sp>
        <p:nvSpPr>
          <p:cNvPr id="3" name="AutoShape 3"/>
          <p:cNvSpPr/>
          <p:nvPr/>
        </p:nvSpPr>
        <p:spPr>
          <a:xfrm>
            <a:off x="-130877" y="-38241"/>
            <a:ext cx="2766824" cy="5218616"/>
          </a:xfrm>
          <a:prstGeom prst="rect">
            <a:avLst/>
          </a:prstGeom>
          <a:solidFill>
            <a:srgbClr val="FB8709"/>
          </a:solidFill>
        </p:spPr>
        <p:txBody>
          <a:bodyPr/>
          <a:lstStyle/>
          <a:p>
            <a:endParaRPr lang="en-BE"/>
          </a:p>
        </p:txBody>
      </p:sp>
      <p:sp>
        <p:nvSpPr>
          <p:cNvPr id="4" name="Freeform 4"/>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BE"/>
          </a:p>
        </p:txBody>
      </p:sp>
      <p:sp>
        <p:nvSpPr>
          <p:cNvPr id="5" name="AutoShape 5"/>
          <p:cNvSpPr/>
          <p:nvPr/>
        </p:nvSpPr>
        <p:spPr>
          <a:xfrm>
            <a:off x="-130877" y="5143500"/>
            <a:ext cx="2766824" cy="3665330"/>
          </a:xfrm>
          <a:prstGeom prst="rect">
            <a:avLst/>
          </a:prstGeom>
          <a:solidFill>
            <a:srgbClr val="053249"/>
          </a:solidFill>
        </p:spPr>
        <p:txBody>
          <a:bodyPr/>
          <a:lstStyle/>
          <a:p>
            <a:endParaRPr lang="en-BE"/>
          </a:p>
        </p:txBody>
      </p:sp>
      <p:sp>
        <p:nvSpPr>
          <p:cNvPr id="6" name="Freeform 6"/>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BE"/>
          </a:p>
        </p:txBody>
      </p:sp>
      <p:sp>
        <p:nvSpPr>
          <p:cNvPr id="7" name="TextBox 7"/>
          <p:cNvSpPr txBox="1"/>
          <p:nvPr/>
        </p:nvSpPr>
        <p:spPr>
          <a:xfrm>
            <a:off x="3058697" y="2006533"/>
            <a:ext cx="5704303" cy="5524461"/>
          </a:xfrm>
          <a:prstGeom prst="rect">
            <a:avLst/>
          </a:prstGeom>
        </p:spPr>
        <p:txBody>
          <a:bodyPr wrap="square" lIns="0" tIns="0" rIns="0" bIns="0" rtlCol="0" anchor="t">
            <a:spAutoFit/>
          </a:bodyPr>
          <a:lstStyle/>
          <a:p>
            <a:pPr>
              <a:lnSpc>
                <a:spcPts val="3639"/>
              </a:lnSpc>
              <a:spcBef>
                <a:spcPct val="0"/>
              </a:spcBef>
            </a:pPr>
            <a:r>
              <a:rPr lang="en-GB" sz="2599" b="1" dirty="0">
                <a:solidFill>
                  <a:srgbClr val="121212"/>
                </a:solidFill>
                <a:latin typeface="HK Grotesk Light"/>
              </a:rPr>
              <a:t>Common Challenges in VET:</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Engagement</a:t>
            </a:r>
            <a:r>
              <a:rPr lang="en-GB" sz="2599" dirty="0">
                <a:solidFill>
                  <a:srgbClr val="121212"/>
                </a:solidFill>
                <a:latin typeface="HK Grotesk Light"/>
              </a:rPr>
              <a:t>: Keeping learners motivated, especially in online or hybrid models.</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Resource Limitations</a:t>
            </a:r>
            <a:r>
              <a:rPr lang="en-GB" sz="2599" dirty="0">
                <a:solidFill>
                  <a:srgbClr val="121212"/>
                </a:solidFill>
                <a:latin typeface="HK Grotesk Light"/>
              </a:rPr>
              <a:t>: Access to up-to-date technology and industry-standard equipment.</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Skills Mismatch</a:t>
            </a:r>
            <a:r>
              <a:rPr lang="en-GB" sz="2599" dirty="0">
                <a:solidFill>
                  <a:srgbClr val="121212"/>
                </a:solidFill>
                <a:latin typeface="HK Grotesk Light"/>
              </a:rPr>
              <a:t>: Aligning curriculum with rapidly changing industry needs.</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Accessibility</a:t>
            </a:r>
            <a:r>
              <a:rPr lang="en-GB" sz="2599" dirty="0">
                <a:solidFill>
                  <a:srgbClr val="121212"/>
                </a:solidFill>
                <a:latin typeface="HK Grotesk Light"/>
              </a:rPr>
              <a:t>: Ensuring all learners have equal access to education and training opportunities.</a:t>
            </a:r>
            <a:endParaRPr lang="en-US" sz="2599" dirty="0">
              <a:solidFill>
                <a:srgbClr val="121212"/>
              </a:solidFill>
              <a:latin typeface="HK Grotesk Light"/>
            </a:endParaRPr>
          </a:p>
        </p:txBody>
      </p:sp>
      <p:sp>
        <p:nvSpPr>
          <p:cNvPr id="8" name="Freeform 8"/>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BE"/>
          </a:p>
        </p:txBody>
      </p:sp>
      <p:sp>
        <p:nvSpPr>
          <p:cNvPr id="9" name="Freeform 9"/>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BE"/>
          </a:p>
        </p:txBody>
      </p:sp>
      <p:sp>
        <p:nvSpPr>
          <p:cNvPr id="10" name="TextBox 10"/>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p:cNvSpPr/>
          <p:nvPr/>
        </p:nvSpPr>
        <p:spPr>
          <a:xfrm rot="5400000">
            <a:off x="9139238" y="173356"/>
            <a:ext cx="9525" cy="17270948"/>
          </a:xfrm>
          <a:prstGeom prst="rect">
            <a:avLst/>
          </a:prstGeom>
          <a:solidFill>
            <a:srgbClr val="FB8709"/>
          </a:solidFill>
        </p:spPr>
        <p:txBody>
          <a:bodyPr/>
          <a:lstStyle/>
          <a:p>
            <a:endParaRPr lang="en-BE"/>
          </a:p>
        </p:txBody>
      </p:sp>
      <p:pic>
        <p:nvPicPr>
          <p:cNvPr id="12" name="Online Media 11" title="Vocational education and training - Future challenges">
            <a:hlinkClick r:id="" action="ppaction://media"/>
            <a:extLst>
              <a:ext uri="{FF2B5EF4-FFF2-40B4-BE49-F238E27FC236}">
                <a16:creationId xmlns:a16="http://schemas.microsoft.com/office/drawing/2014/main" id="{3F473203-082A-4F45-0461-8C44A3E006F3}"/>
              </a:ext>
            </a:extLst>
          </p:cNvPr>
          <p:cNvPicPr>
            <a:picLocks noRot="1" noChangeAspect="1"/>
          </p:cNvPicPr>
          <p:nvPr>
            <a:videoFile r:link="rId1"/>
          </p:nvPr>
        </p:nvPicPr>
        <p:blipFill>
          <a:blip r:embed="rId9"/>
          <a:stretch>
            <a:fillRect/>
          </a:stretch>
        </p:blipFill>
        <p:spPr>
          <a:xfrm>
            <a:off x="9296400" y="2570505"/>
            <a:ext cx="7620000" cy="4305300"/>
          </a:xfrm>
          <a:prstGeom prst="rect">
            <a:avLst/>
          </a:prstGeom>
        </p:spPr>
      </p:pic>
      <p:sp>
        <p:nvSpPr>
          <p:cNvPr id="13" name="TextBox 12">
            <a:extLst>
              <a:ext uri="{FF2B5EF4-FFF2-40B4-BE49-F238E27FC236}">
                <a16:creationId xmlns:a16="http://schemas.microsoft.com/office/drawing/2014/main" id="{C8FA2D30-4402-5CF7-3D36-3E99C974CE65}"/>
              </a:ext>
            </a:extLst>
          </p:cNvPr>
          <p:cNvSpPr txBox="1"/>
          <p:nvPr/>
        </p:nvSpPr>
        <p:spPr>
          <a:xfrm>
            <a:off x="9296400" y="6976165"/>
            <a:ext cx="7758481" cy="338554"/>
          </a:xfrm>
          <a:prstGeom prst="rect">
            <a:avLst/>
          </a:prstGeom>
          <a:noFill/>
        </p:spPr>
        <p:txBody>
          <a:bodyPr wrap="square" rtlCol="0">
            <a:spAutoFit/>
          </a:bodyPr>
          <a:lstStyle/>
          <a:p>
            <a:r>
              <a:rPr lang="en-GB" sz="1600" i="1" dirty="0"/>
              <a:t>Source: </a:t>
            </a:r>
            <a:r>
              <a:rPr lang="en-GB" sz="1600" i="1" dirty="0">
                <a:hlinkClick r:id="rId10"/>
              </a:rPr>
              <a:t>https://youtu.be/mh2ozbEgjSE?feature=shared</a:t>
            </a:r>
            <a:r>
              <a:rPr lang="en-GB" sz="1600" i="1" dirty="0"/>
              <a:t> </a:t>
            </a:r>
            <a:endParaRPr lang="en-BE" sz="16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3058697" y="773904"/>
            <a:ext cx="13265244" cy="100963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Challenges and Opportunities</a:t>
            </a:r>
          </a:p>
        </p:txBody>
      </p:sp>
      <p:sp>
        <p:nvSpPr>
          <p:cNvPr id="3" name="AutoShape 3"/>
          <p:cNvSpPr/>
          <p:nvPr/>
        </p:nvSpPr>
        <p:spPr>
          <a:xfrm>
            <a:off x="-130877" y="-38241"/>
            <a:ext cx="2766824" cy="5218616"/>
          </a:xfrm>
          <a:prstGeom prst="rect">
            <a:avLst/>
          </a:prstGeom>
          <a:solidFill>
            <a:srgbClr val="FB8709"/>
          </a:solidFill>
        </p:spPr>
        <p:txBody>
          <a:bodyPr/>
          <a:lstStyle/>
          <a:p>
            <a:endParaRPr lang="en-BE"/>
          </a:p>
        </p:txBody>
      </p:sp>
      <p:sp>
        <p:nvSpPr>
          <p:cNvPr id="4" name="Freeform 4"/>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BE"/>
          </a:p>
        </p:txBody>
      </p:sp>
      <p:sp>
        <p:nvSpPr>
          <p:cNvPr id="5" name="AutoShape 5"/>
          <p:cNvSpPr/>
          <p:nvPr/>
        </p:nvSpPr>
        <p:spPr>
          <a:xfrm>
            <a:off x="-130877" y="5143500"/>
            <a:ext cx="2766824" cy="3665330"/>
          </a:xfrm>
          <a:prstGeom prst="rect">
            <a:avLst/>
          </a:prstGeom>
          <a:solidFill>
            <a:srgbClr val="053249"/>
          </a:solidFill>
        </p:spPr>
        <p:txBody>
          <a:bodyPr/>
          <a:lstStyle/>
          <a:p>
            <a:endParaRPr lang="en-BE"/>
          </a:p>
        </p:txBody>
      </p:sp>
      <p:sp>
        <p:nvSpPr>
          <p:cNvPr id="6" name="Freeform 6"/>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BE"/>
          </a:p>
        </p:txBody>
      </p:sp>
      <p:sp>
        <p:nvSpPr>
          <p:cNvPr id="7" name="TextBox 7"/>
          <p:cNvSpPr txBox="1"/>
          <p:nvPr/>
        </p:nvSpPr>
        <p:spPr>
          <a:xfrm>
            <a:off x="2715136" y="2006533"/>
            <a:ext cx="6276465" cy="6909456"/>
          </a:xfrm>
          <a:prstGeom prst="rect">
            <a:avLst/>
          </a:prstGeom>
        </p:spPr>
        <p:txBody>
          <a:bodyPr wrap="square" lIns="0" tIns="0" rIns="0" bIns="0" rtlCol="0" anchor="t">
            <a:spAutoFit/>
          </a:bodyPr>
          <a:lstStyle/>
          <a:p>
            <a:pPr>
              <a:lnSpc>
                <a:spcPts val="3639"/>
              </a:lnSpc>
              <a:spcBef>
                <a:spcPct val="0"/>
              </a:spcBef>
            </a:pPr>
            <a:r>
              <a:rPr lang="en-GB" sz="2599" b="1" dirty="0">
                <a:solidFill>
                  <a:srgbClr val="121212"/>
                </a:solidFill>
                <a:latin typeface="HK Grotesk Light"/>
              </a:rPr>
              <a:t>Innovative Solutions:</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Digital Tools for Engagement</a:t>
            </a:r>
            <a:r>
              <a:rPr lang="en-GB" sz="2599" dirty="0">
                <a:solidFill>
                  <a:srgbClr val="121212"/>
                </a:solidFill>
                <a:latin typeface="HK Grotesk Light"/>
              </a:rPr>
              <a:t>: Gamification, interactive simulations, and virtual reality to enhance learner motivation.</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Partnerships for Resources</a:t>
            </a:r>
            <a:r>
              <a:rPr lang="en-GB" sz="2599" dirty="0">
                <a:solidFill>
                  <a:srgbClr val="121212"/>
                </a:solidFill>
                <a:latin typeface="HK Grotesk Light"/>
              </a:rPr>
              <a:t>: Collaborating with industries and communities to provide relevant equipment and experiences.</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Agile Curriculum Design</a:t>
            </a:r>
            <a:r>
              <a:rPr lang="en-GB" sz="2599" dirty="0">
                <a:solidFill>
                  <a:srgbClr val="121212"/>
                </a:solidFill>
                <a:latin typeface="HK Grotesk Light"/>
              </a:rPr>
              <a:t>: Regularly updating content based on industry feedback and emerging trends.</a:t>
            </a:r>
          </a:p>
          <a:p>
            <a:pPr marL="457200" indent="-457200">
              <a:lnSpc>
                <a:spcPts val="3639"/>
              </a:lnSpc>
              <a:spcBef>
                <a:spcPct val="0"/>
              </a:spcBef>
              <a:buFont typeface="Arial" panose="020B0604020202020204" pitchFamily="34" charset="0"/>
              <a:buChar char="•"/>
            </a:pPr>
            <a:r>
              <a:rPr lang="en-GB" sz="2599" u="sng" dirty="0">
                <a:solidFill>
                  <a:srgbClr val="121212"/>
                </a:solidFill>
                <a:latin typeface="HK Grotesk Light"/>
              </a:rPr>
              <a:t>Inclusive Practices</a:t>
            </a:r>
            <a:r>
              <a:rPr lang="en-GB" sz="2599" dirty="0">
                <a:solidFill>
                  <a:srgbClr val="121212"/>
                </a:solidFill>
                <a:latin typeface="HK Grotesk Light"/>
              </a:rPr>
              <a:t>: Adopting universal design principles in course development to improve accessibility for all learners.</a:t>
            </a:r>
            <a:endParaRPr lang="en-US" sz="2599" dirty="0">
              <a:solidFill>
                <a:srgbClr val="121212"/>
              </a:solidFill>
              <a:latin typeface="HK Grotesk Light"/>
            </a:endParaRPr>
          </a:p>
        </p:txBody>
      </p:sp>
      <p:sp>
        <p:nvSpPr>
          <p:cNvPr id="8" name="Freeform 8"/>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BE"/>
          </a:p>
        </p:txBody>
      </p:sp>
      <p:sp>
        <p:nvSpPr>
          <p:cNvPr id="9" name="Freeform 9"/>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BE"/>
          </a:p>
        </p:txBody>
      </p:sp>
      <p:sp>
        <p:nvSpPr>
          <p:cNvPr id="10" name="TextBox 10"/>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p:cNvSpPr/>
          <p:nvPr/>
        </p:nvSpPr>
        <p:spPr>
          <a:xfrm rot="5400000">
            <a:off x="9139238" y="173356"/>
            <a:ext cx="9525" cy="17270948"/>
          </a:xfrm>
          <a:prstGeom prst="rect">
            <a:avLst/>
          </a:prstGeom>
          <a:solidFill>
            <a:srgbClr val="FB8709"/>
          </a:solidFill>
        </p:spPr>
        <p:txBody>
          <a:bodyPr/>
          <a:lstStyle/>
          <a:p>
            <a:endParaRPr lang="en-BE"/>
          </a:p>
        </p:txBody>
      </p:sp>
      <p:pic>
        <p:nvPicPr>
          <p:cNvPr id="12" name="Online Media 11" title="Vocational education and training - Future challenges">
            <a:hlinkClick r:id="" action="ppaction://media"/>
            <a:extLst>
              <a:ext uri="{FF2B5EF4-FFF2-40B4-BE49-F238E27FC236}">
                <a16:creationId xmlns:a16="http://schemas.microsoft.com/office/drawing/2014/main" id="{3F473203-082A-4F45-0461-8C44A3E006F3}"/>
              </a:ext>
            </a:extLst>
          </p:cNvPr>
          <p:cNvPicPr>
            <a:picLocks noRot="1" noChangeAspect="1"/>
          </p:cNvPicPr>
          <p:nvPr>
            <a:videoFile r:link="rId1"/>
          </p:nvPr>
        </p:nvPicPr>
        <p:blipFill>
          <a:blip r:embed="rId9"/>
          <a:stretch>
            <a:fillRect/>
          </a:stretch>
        </p:blipFill>
        <p:spPr>
          <a:xfrm>
            <a:off x="9296400" y="2570505"/>
            <a:ext cx="7620000" cy="4305300"/>
          </a:xfrm>
          <a:prstGeom prst="rect">
            <a:avLst/>
          </a:prstGeom>
        </p:spPr>
      </p:pic>
      <p:sp>
        <p:nvSpPr>
          <p:cNvPr id="13" name="TextBox 12">
            <a:extLst>
              <a:ext uri="{FF2B5EF4-FFF2-40B4-BE49-F238E27FC236}">
                <a16:creationId xmlns:a16="http://schemas.microsoft.com/office/drawing/2014/main" id="{C8FA2D30-4402-5CF7-3D36-3E99C974CE65}"/>
              </a:ext>
            </a:extLst>
          </p:cNvPr>
          <p:cNvSpPr txBox="1"/>
          <p:nvPr/>
        </p:nvSpPr>
        <p:spPr>
          <a:xfrm>
            <a:off x="9296400" y="6976165"/>
            <a:ext cx="7758481" cy="338554"/>
          </a:xfrm>
          <a:prstGeom prst="rect">
            <a:avLst/>
          </a:prstGeom>
          <a:noFill/>
        </p:spPr>
        <p:txBody>
          <a:bodyPr wrap="square" rtlCol="0">
            <a:spAutoFit/>
          </a:bodyPr>
          <a:lstStyle/>
          <a:p>
            <a:r>
              <a:rPr lang="en-GB" sz="1600" i="1" dirty="0"/>
              <a:t>Source: </a:t>
            </a:r>
            <a:r>
              <a:rPr lang="en-GB" sz="1600" i="1" dirty="0">
                <a:hlinkClick r:id="rId10"/>
              </a:rPr>
              <a:t>https://youtu.be/mh2ozbEgjSE?feature=shared</a:t>
            </a:r>
            <a:r>
              <a:rPr lang="en-GB" sz="1600" i="1" dirty="0"/>
              <a:t> </a:t>
            </a:r>
            <a:endParaRPr lang="en-BE" sz="1600" i="1" dirty="0"/>
          </a:p>
        </p:txBody>
      </p:sp>
    </p:spTree>
    <p:extLst>
      <p:ext uri="{BB962C8B-B14F-4D97-AF65-F5344CB8AC3E}">
        <p14:creationId xmlns:p14="http://schemas.microsoft.com/office/powerpoint/2010/main" val="3189518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30877" y="-38241"/>
            <a:ext cx="2766824" cy="5218616"/>
          </a:xfrm>
          <a:prstGeom prst="rect">
            <a:avLst/>
          </a:prstGeom>
          <a:solidFill>
            <a:srgbClr val="FB8709"/>
          </a:solidFill>
        </p:spPr>
        <p:txBody>
          <a:bodyPr/>
          <a:lstStyle/>
          <a:p>
            <a:endParaRPr lang="en-BE"/>
          </a:p>
        </p:txBody>
      </p:sp>
      <p:sp>
        <p:nvSpPr>
          <p:cNvPr id="3" name="Freeform 3"/>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BE"/>
          </a:p>
        </p:txBody>
      </p:sp>
      <p:sp>
        <p:nvSpPr>
          <p:cNvPr id="4" name="AutoShape 4"/>
          <p:cNvSpPr/>
          <p:nvPr/>
        </p:nvSpPr>
        <p:spPr>
          <a:xfrm>
            <a:off x="-130877" y="5143500"/>
            <a:ext cx="2766824" cy="3665330"/>
          </a:xfrm>
          <a:prstGeom prst="rect">
            <a:avLst/>
          </a:prstGeom>
          <a:solidFill>
            <a:srgbClr val="053249"/>
          </a:solidFill>
        </p:spPr>
        <p:txBody>
          <a:bodyPr/>
          <a:lstStyle/>
          <a:p>
            <a:endParaRPr lang="en-BE"/>
          </a:p>
        </p:txBody>
      </p:sp>
      <p:sp>
        <p:nvSpPr>
          <p:cNvPr id="5" name="Freeform 5"/>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BE"/>
          </a:p>
        </p:txBody>
      </p:sp>
      <p:sp>
        <p:nvSpPr>
          <p:cNvPr id="6" name="Freeform 6"/>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BE"/>
          </a:p>
        </p:txBody>
      </p:sp>
      <p:sp>
        <p:nvSpPr>
          <p:cNvPr id="7" name="Freeform 7"/>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BE"/>
          </a:p>
        </p:txBody>
      </p:sp>
      <p:sp>
        <p:nvSpPr>
          <p:cNvPr id="8" name="AutoShape 8"/>
          <p:cNvSpPr/>
          <p:nvPr/>
        </p:nvSpPr>
        <p:spPr>
          <a:xfrm rot="5400000">
            <a:off x="9139238" y="173356"/>
            <a:ext cx="9525" cy="17270948"/>
          </a:xfrm>
          <a:prstGeom prst="rect">
            <a:avLst/>
          </a:prstGeom>
          <a:solidFill>
            <a:srgbClr val="FB8709"/>
          </a:solidFill>
        </p:spPr>
        <p:txBody>
          <a:bodyPr/>
          <a:lstStyle/>
          <a:p>
            <a:endParaRPr lang="en-BE"/>
          </a:p>
        </p:txBody>
      </p:sp>
      <p:sp>
        <p:nvSpPr>
          <p:cNvPr id="9" name="Freeform 9"/>
          <p:cNvSpPr/>
          <p:nvPr/>
        </p:nvSpPr>
        <p:spPr>
          <a:xfrm>
            <a:off x="14903577" y="4232068"/>
            <a:ext cx="2355723" cy="4114800"/>
          </a:xfrm>
          <a:custGeom>
            <a:avLst/>
            <a:gdLst/>
            <a:ahLst/>
            <a:cxnLst/>
            <a:rect l="l" t="t" r="r" b="b"/>
            <a:pathLst>
              <a:path w="2355723" h="4114800">
                <a:moveTo>
                  <a:pt x="0" y="0"/>
                </a:moveTo>
                <a:lnTo>
                  <a:pt x="2355723" y="0"/>
                </a:lnTo>
                <a:lnTo>
                  <a:pt x="235572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BE"/>
          </a:p>
        </p:txBody>
      </p:sp>
      <p:sp>
        <p:nvSpPr>
          <p:cNvPr id="10" name="TextBox 10"/>
          <p:cNvSpPr txBox="1"/>
          <p:nvPr/>
        </p:nvSpPr>
        <p:spPr>
          <a:xfrm>
            <a:off x="3058697" y="773904"/>
            <a:ext cx="13265244" cy="991208"/>
          </a:xfrm>
          <a:prstGeom prst="rect">
            <a:avLst/>
          </a:prstGeom>
        </p:spPr>
        <p:txBody>
          <a:bodyPr lIns="0" tIns="0" rIns="0" bIns="0" rtlCol="0" anchor="t">
            <a:spAutoFit/>
          </a:bodyPr>
          <a:lstStyle/>
          <a:p>
            <a:pPr>
              <a:lnSpc>
                <a:spcPts val="7699"/>
              </a:lnSpc>
            </a:pPr>
            <a:r>
              <a:rPr lang="en-US" sz="6999" spc="-69">
                <a:solidFill>
                  <a:srgbClr val="033C5B"/>
                </a:solidFill>
                <a:latin typeface="HK Grotesk Bold"/>
              </a:rPr>
              <a:t>Reflection Activity</a:t>
            </a:r>
          </a:p>
        </p:txBody>
      </p:sp>
      <p:sp>
        <p:nvSpPr>
          <p:cNvPr id="11" name="TextBox 11"/>
          <p:cNvSpPr txBox="1"/>
          <p:nvPr/>
        </p:nvSpPr>
        <p:spPr>
          <a:xfrm>
            <a:off x="3058697" y="2006533"/>
            <a:ext cx="11844880" cy="3677802"/>
          </a:xfrm>
          <a:prstGeom prst="rect">
            <a:avLst/>
          </a:prstGeom>
        </p:spPr>
        <p:txBody>
          <a:bodyPr wrap="square" lIns="0" tIns="0" rIns="0" bIns="0" rtlCol="0" anchor="t">
            <a:spAutoFit/>
          </a:bodyPr>
          <a:lstStyle/>
          <a:p>
            <a:pPr marL="457200" indent="-457200">
              <a:lnSpc>
                <a:spcPts val="3639"/>
              </a:lnSpc>
              <a:spcBef>
                <a:spcPct val="0"/>
              </a:spcBef>
              <a:buFont typeface="Wingdings" panose="05000000000000000000" pitchFamily="2" charset="2"/>
              <a:buChar char="à"/>
            </a:pPr>
            <a:r>
              <a:rPr lang="en-GB" sz="2599" dirty="0">
                <a:solidFill>
                  <a:srgbClr val="121212"/>
                </a:solidFill>
                <a:latin typeface="HK Grotesk Light"/>
              </a:rPr>
              <a:t>Think about the VET learning community you are a part of. What are its most significant strengths? Consider aspects like industry relevance, teaching methods, learner engagement, and community support</a:t>
            </a:r>
          </a:p>
          <a:p>
            <a:pPr marL="457200" indent="-457200">
              <a:lnSpc>
                <a:spcPts val="3639"/>
              </a:lnSpc>
              <a:spcBef>
                <a:spcPct val="0"/>
              </a:spcBef>
              <a:buFont typeface="Wingdings" panose="05000000000000000000" pitchFamily="2" charset="2"/>
              <a:buChar char="à"/>
            </a:pPr>
            <a:r>
              <a:rPr lang="en-GB" sz="2599" dirty="0">
                <a:solidFill>
                  <a:srgbClr val="121212"/>
                </a:solidFill>
                <a:latin typeface="HK Grotesk Light"/>
              </a:rPr>
              <a:t>Reflecting on the same community, identify areas that could be enhanced. Are there challenges related to resources, engagement, technology integration, or curriculum alignment?</a:t>
            </a:r>
          </a:p>
          <a:p>
            <a:pPr marL="457200" indent="-457200">
              <a:lnSpc>
                <a:spcPts val="3639"/>
              </a:lnSpc>
              <a:spcBef>
                <a:spcPct val="0"/>
              </a:spcBef>
              <a:buFont typeface="Wingdings" panose="05000000000000000000" pitchFamily="2" charset="2"/>
              <a:buChar char="à"/>
            </a:pPr>
            <a:r>
              <a:rPr lang="en-GB" sz="2599" dirty="0">
                <a:solidFill>
                  <a:srgbClr val="121212"/>
                </a:solidFill>
                <a:latin typeface="HK Grotesk Light"/>
              </a:rPr>
              <a:t>Considering the areas for improvement you've identified, what are some innovative solutions or strategies that could address these challenges?</a:t>
            </a:r>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337656" y="966416"/>
            <a:ext cx="11834641" cy="100963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Additional Resources</a:t>
            </a:r>
          </a:p>
        </p:txBody>
      </p:sp>
      <p:sp>
        <p:nvSpPr>
          <p:cNvPr id="3" name="TextBox 3"/>
          <p:cNvSpPr txBox="1"/>
          <p:nvPr/>
        </p:nvSpPr>
        <p:spPr>
          <a:xfrm>
            <a:off x="1561782" y="2256647"/>
            <a:ext cx="12001818" cy="1369542"/>
          </a:xfrm>
          <a:prstGeom prst="rect">
            <a:avLst/>
          </a:prstGeom>
        </p:spPr>
        <p:txBody>
          <a:bodyPr wrap="square" lIns="0" tIns="0" rIns="0" bIns="0" rtlCol="0" anchor="t">
            <a:spAutoFit/>
          </a:bodyPr>
          <a:lstStyle/>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2"/>
              </a:rPr>
              <a:t>Vocational education and training initiatives</a:t>
            </a:r>
            <a:endParaRPr lang="en-GB"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GB" sz="2600" dirty="0">
                <a:solidFill>
                  <a:srgbClr val="121212"/>
                </a:solidFill>
                <a:latin typeface="HK Grotesk Light"/>
                <a:hlinkClick r:id="rId3"/>
              </a:rPr>
              <a:t>A Conceptual Paper on the Roles of Vocational Education Instructors in Professional Learning Communities (PLC)</a:t>
            </a:r>
            <a:endParaRPr lang="en-US" sz="2600" dirty="0">
              <a:solidFill>
                <a:srgbClr val="121212"/>
              </a:solidFill>
              <a:latin typeface="HK Grotesk Light"/>
            </a:endParaRPr>
          </a:p>
        </p:txBody>
      </p:sp>
      <p:sp>
        <p:nvSpPr>
          <p:cNvPr id="4" name="AutoShape 4"/>
          <p:cNvSpPr/>
          <p:nvPr/>
        </p:nvSpPr>
        <p:spPr>
          <a:xfrm>
            <a:off x="17259300" y="-150232"/>
            <a:ext cx="1032201" cy="8963824"/>
          </a:xfrm>
          <a:prstGeom prst="rect">
            <a:avLst/>
          </a:prstGeom>
          <a:solidFill>
            <a:srgbClr val="FB8709"/>
          </a:solidFill>
        </p:spPr>
        <p:txBody>
          <a:bodyPr/>
          <a:lstStyle/>
          <a:p>
            <a:endParaRPr lang="en-BE"/>
          </a:p>
        </p:txBody>
      </p:sp>
      <p:sp>
        <p:nvSpPr>
          <p:cNvPr id="5" name="AutoShape 5"/>
          <p:cNvSpPr/>
          <p:nvPr/>
        </p:nvSpPr>
        <p:spPr>
          <a:xfrm>
            <a:off x="0" y="-75116"/>
            <a:ext cx="1028700" cy="8888709"/>
          </a:xfrm>
          <a:prstGeom prst="rect">
            <a:avLst/>
          </a:prstGeom>
          <a:solidFill>
            <a:srgbClr val="FB8709"/>
          </a:solidFill>
        </p:spPr>
        <p:txBody>
          <a:bodyPr/>
          <a:lstStyle/>
          <a:p>
            <a:endParaRPr lang="en-BE"/>
          </a:p>
        </p:txBody>
      </p:sp>
      <p:grpSp>
        <p:nvGrpSpPr>
          <p:cNvPr id="6" name="Group 6"/>
          <p:cNvGrpSpPr/>
          <p:nvPr/>
        </p:nvGrpSpPr>
        <p:grpSpPr>
          <a:xfrm rot="5400000">
            <a:off x="-824" y="824"/>
            <a:ext cx="1030349" cy="1028700"/>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8" name="AutoShape 8"/>
          <p:cNvSpPr/>
          <p:nvPr/>
        </p:nvSpPr>
        <p:spPr>
          <a:xfrm>
            <a:off x="0" y="5257590"/>
            <a:ext cx="1028700" cy="3556002"/>
          </a:xfrm>
          <a:prstGeom prst="rect">
            <a:avLst/>
          </a:prstGeom>
          <a:solidFill>
            <a:srgbClr val="053249"/>
          </a:solidFill>
        </p:spPr>
        <p:txBody>
          <a:bodyPr/>
          <a:lstStyle/>
          <a:p>
            <a:endParaRPr lang="en-BE"/>
          </a:p>
        </p:txBody>
      </p:sp>
      <p:sp>
        <p:nvSpPr>
          <p:cNvPr id="9" name="AutoShape 9"/>
          <p:cNvSpPr/>
          <p:nvPr/>
        </p:nvSpPr>
        <p:spPr>
          <a:xfrm>
            <a:off x="17259300" y="5257590"/>
            <a:ext cx="1028700" cy="3556002"/>
          </a:xfrm>
          <a:prstGeom prst="rect">
            <a:avLst/>
          </a:prstGeom>
          <a:solidFill>
            <a:srgbClr val="053249"/>
          </a:solidFill>
        </p:spPr>
        <p:txBody>
          <a:bodyPr/>
          <a:lstStyle/>
          <a:p>
            <a:endParaRPr lang="en-BE"/>
          </a:p>
        </p:txBody>
      </p:sp>
      <p:grpSp>
        <p:nvGrpSpPr>
          <p:cNvPr id="10" name="Group 10"/>
          <p:cNvGrpSpPr/>
          <p:nvPr/>
        </p:nvGrpSpPr>
        <p:grpSpPr>
          <a:xfrm rot="-10800000">
            <a:off x="17257651" y="1649"/>
            <a:ext cx="1030349" cy="1028700"/>
            <a:chOff x="0" y="0"/>
            <a:chExt cx="6350000" cy="6339840"/>
          </a:xfrm>
        </p:grpSpPr>
        <p:sp>
          <p:nvSpPr>
            <p:cNvPr id="11" name="Freeform 11"/>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grpSp>
        <p:nvGrpSpPr>
          <p:cNvPr id="12" name="Group 12"/>
          <p:cNvGrpSpPr>
            <a:grpSpLocks noChangeAspect="1"/>
          </p:cNvGrpSpPr>
          <p:nvPr/>
        </p:nvGrpSpPr>
        <p:grpSpPr>
          <a:xfrm>
            <a:off x="310962" y="9525000"/>
            <a:ext cx="406777" cy="406777"/>
            <a:chOff x="0" y="0"/>
            <a:chExt cx="6350000" cy="6350000"/>
          </a:xfrm>
        </p:grpSpPr>
        <p:sp>
          <p:nvSpPr>
            <p:cNvPr id="13" name="Freeform 13"/>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grpSp>
        <p:nvGrpSpPr>
          <p:cNvPr id="14" name="Group 14"/>
          <p:cNvGrpSpPr>
            <a:grpSpLocks noChangeAspect="1"/>
          </p:cNvGrpSpPr>
          <p:nvPr/>
        </p:nvGrpSpPr>
        <p:grpSpPr>
          <a:xfrm>
            <a:off x="17572012" y="9525000"/>
            <a:ext cx="406777" cy="406777"/>
            <a:chOff x="0" y="0"/>
            <a:chExt cx="6350000" cy="6350000"/>
          </a:xfrm>
        </p:grpSpPr>
        <p:sp>
          <p:nvSpPr>
            <p:cNvPr id="15" name="Freeform 15"/>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7" name="Freeform 17"/>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BE"/>
          </a:p>
        </p:txBody>
      </p:sp>
      <p:sp>
        <p:nvSpPr>
          <p:cNvPr id="18" name="Freeform 18"/>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BE"/>
          </a:p>
        </p:txBody>
      </p:sp>
      <p:sp>
        <p:nvSpPr>
          <p:cNvPr id="19" name="TextBox 19"/>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20" name="AutoShape 20"/>
          <p:cNvSpPr/>
          <p:nvPr/>
        </p:nvSpPr>
        <p:spPr>
          <a:xfrm rot="5400000">
            <a:off x="9139238" y="173356"/>
            <a:ext cx="9525" cy="17270948"/>
          </a:xfrm>
          <a:prstGeom prst="rect">
            <a:avLst/>
          </a:prstGeom>
          <a:solidFill>
            <a:srgbClr val="FB8709"/>
          </a:solidFill>
        </p:spPr>
        <p:txBody>
          <a:bodyPr/>
          <a:lstStyle/>
          <a:p>
            <a:endParaRPr lang="en-B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00963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What is a learning community?</a:t>
            </a:r>
          </a:p>
        </p:txBody>
      </p:sp>
      <p:sp>
        <p:nvSpPr>
          <p:cNvPr id="6" name="TextBox 6"/>
          <p:cNvSpPr txBox="1"/>
          <p:nvPr/>
        </p:nvSpPr>
        <p:spPr>
          <a:xfrm>
            <a:off x="793856" y="2705100"/>
            <a:ext cx="15465917" cy="2793009"/>
          </a:xfrm>
          <a:prstGeom prst="rect">
            <a:avLst/>
          </a:prstGeom>
        </p:spPr>
        <p:txBody>
          <a:bodyPr wrap="square" lIns="0" tIns="0" rIns="0" bIns="0" rtlCol="0" anchor="t">
            <a:spAutoFit/>
          </a:bodyPr>
          <a:lstStyle/>
          <a:p>
            <a:pPr algn="ctr">
              <a:lnSpc>
                <a:spcPts val="3639"/>
              </a:lnSpc>
              <a:spcBef>
                <a:spcPct val="0"/>
              </a:spcBef>
            </a:pPr>
            <a:r>
              <a:rPr lang="en-GB" sz="3600" b="1" dirty="0">
                <a:solidFill>
                  <a:srgbClr val="121212"/>
                </a:solidFill>
                <a:latin typeface="HK Grotesk Light"/>
              </a:rPr>
              <a:t>In the context of VET, the learning community is defined as „any group of people, whether linked by geography or by some other shared interest, which addresses the learning needs of its members through pro- active partnerships. It explicitly uses learning as a way of promoting social cohesion, regeneration and economic development.“ (Kearns et al., 1999, cited in Kilpatrick et al., 2003)</a:t>
            </a:r>
            <a:endParaRPr lang="en-US" sz="36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4114731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Why are they important in the VET sector?</a:t>
            </a:r>
          </a:p>
        </p:txBody>
      </p:sp>
      <p:sp>
        <p:nvSpPr>
          <p:cNvPr id="6" name="TextBox 6"/>
          <p:cNvSpPr txBox="1"/>
          <p:nvPr/>
        </p:nvSpPr>
        <p:spPr>
          <a:xfrm>
            <a:off x="793856" y="3173033"/>
            <a:ext cx="15465917" cy="4639668"/>
          </a:xfrm>
          <a:prstGeom prst="rect">
            <a:avLst/>
          </a:prstGeom>
        </p:spPr>
        <p:txBody>
          <a:bodyPr wrap="square" lIns="0" tIns="0" rIns="0" bIns="0" rtlCol="0" anchor="t">
            <a:spAutoFit/>
          </a:bodyPr>
          <a:lstStyle/>
          <a:p>
            <a:pPr algn="ctr">
              <a:lnSpc>
                <a:spcPts val="3639"/>
              </a:lnSpc>
              <a:spcBef>
                <a:spcPct val="0"/>
              </a:spcBef>
            </a:pPr>
            <a:r>
              <a:rPr lang="en-GB" sz="3600" b="1" dirty="0">
                <a:solidFill>
                  <a:srgbClr val="121212"/>
                </a:solidFill>
                <a:latin typeface="HK Grotesk Light"/>
              </a:rPr>
              <a:t>The notion of learning communities stems from a broad spectrum of theories within the realms of education and social relations. In an era marked by volatility and educational intricacies, where no single person can be presumed to possess the necessary knowledge and skills to balance institutional, societal, and individual characteristics, learning communities emerge as highly helpful. Learning communities are based on a constructivist education method that underscores the pivotal significance of social engagements and networks in shaping personal principles and belonging. Learning communities offer a means to alleviate risks for students in the fast-paced (digital) learning world.</a:t>
            </a:r>
            <a:endParaRPr lang="en-US" sz="36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508140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The unique aspects of VET learning communities</a:t>
            </a:r>
          </a:p>
        </p:txBody>
      </p:sp>
      <p:sp>
        <p:nvSpPr>
          <p:cNvPr id="6" name="TextBox 6"/>
          <p:cNvSpPr txBox="1"/>
          <p:nvPr/>
        </p:nvSpPr>
        <p:spPr>
          <a:xfrm>
            <a:off x="818877" y="3632157"/>
            <a:ext cx="15465917" cy="1854290"/>
          </a:xfrm>
          <a:prstGeom prst="rect">
            <a:avLst/>
          </a:prstGeom>
        </p:spPr>
        <p:txBody>
          <a:bodyPr wrap="square" lIns="0" tIns="0" rIns="0" bIns="0" rtlCol="0" anchor="t">
            <a:spAutoFit/>
          </a:bodyPr>
          <a:lstStyle/>
          <a:p>
            <a:pPr algn="ctr">
              <a:lnSpc>
                <a:spcPts val="3639"/>
              </a:lnSpc>
              <a:spcBef>
                <a:spcPct val="0"/>
              </a:spcBef>
            </a:pPr>
            <a:r>
              <a:rPr lang="en-GB" sz="3600" b="1" dirty="0">
                <a:solidFill>
                  <a:srgbClr val="121212"/>
                </a:solidFill>
                <a:latin typeface="HK Grotesk Light"/>
              </a:rPr>
              <a:t>VET</a:t>
            </a:r>
            <a:r>
              <a:rPr lang="en-GB" sz="3600" dirty="0">
                <a:solidFill>
                  <a:srgbClr val="121212"/>
                </a:solidFill>
                <a:latin typeface="HK Grotesk Light"/>
              </a:rPr>
              <a:t> distinguishes itself through a strong emphasis on practical skills and direct applicability to the workforce. This learning approach caters to a diverse range of learners, including different ages, backgrounds, and educational needs, creating a unique educational ecosystem.</a:t>
            </a:r>
            <a:endParaRPr lang="en-US" sz="36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The unique aspects of VET learning communities</a:t>
            </a:r>
          </a:p>
        </p:txBody>
      </p:sp>
      <p:sp>
        <p:nvSpPr>
          <p:cNvPr id="6" name="TextBox 6"/>
          <p:cNvSpPr txBox="1"/>
          <p:nvPr/>
        </p:nvSpPr>
        <p:spPr>
          <a:xfrm>
            <a:off x="1066800" y="2694675"/>
            <a:ext cx="15465917" cy="5062796"/>
          </a:xfrm>
          <a:prstGeom prst="rect">
            <a:avLst/>
          </a:prstGeom>
        </p:spPr>
        <p:txBody>
          <a:bodyPr wrap="square" lIns="0" tIns="0" rIns="0" bIns="0" rtlCol="0" anchor="t">
            <a:spAutoFit/>
          </a:bodyPr>
          <a:lstStyle/>
          <a:p>
            <a:pPr>
              <a:lnSpc>
                <a:spcPts val="3639"/>
              </a:lnSpc>
              <a:spcBef>
                <a:spcPct val="0"/>
              </a:spcBef>
            </a:pPr>
            <a:r>
              <a:rPr lang="en-GB" sz="2599" b="1" dirty="0">
                <a:solidFill>
                  <a:srgbClr val="121212"/>
                </a:solidFill>
                <a:latin typeface="HK Grotesk Light"/>
              </a:rPr>
              <a:t>Practical, Hands-on Learning:</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Emphasis on acquiring practical skills through hands-on learning experiences.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Direct application of knowledge in real-world or simulated workplace settings.</a:t>
            </a:r>
          </a:p>
          <a:p>
            <a:pPr>
              <a:lnSpc>
                <a:spcPts val="3639"/>
              </a:lnSpc>
              <a:spcBef>
                <a:spcPct val="0"/>
              </a:spcBef>
            </a:pPr>
            <a:r>
              <a:rPr lang="en-GB" sz="2599" b="1" dirty="0">
                <a:solidFill>
                  <a:srgbClr val="121212"/>
                </a:solidFill>
                <a:latin typeface="HK Grotesk Light"/>
              </a:rPr>
              <a:t>Workplace Relevance:</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Curriculum designed to meet the specific needs of industries and employers.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Focus on preparing students for immediate entry into the workforce or enhancing existing skills.</a:t>
            </a:r>
          </a:p>
          <a:p>
            <a:pPr>
              <a:lnSpc>
                <a:spcPts val="3639"/>
              </a:lnSpc>
              <a:spcBef>
                <a:spcPct val="0"/>
              </a:spcBef>
            </a:pPr>
            <a:r>
              <a:rPr lang="en-GB" sz="2599" b="1" dirty="0">
                <a:solidFill>
                  <a:srgbClr val="121212"/>
                </a:solidFill>
                <a:latin typeface="HK Grotesk Light"/>
              </a:rPr>
              <a:t>Diverse Learner Demographics: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VET attracts a wide range of learners, including recent high school graduates, adult learners, career changers, and individuals seeking upskilling opportunities.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Diversity in age, background, and learning styles enriches the learning experience and mirrors the diversity of the workplace.</a:t>
            </a:r>
            <a:endParaRPr lang="en-US" sz="2599"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628630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The unique aspects of VET learning communities</a:t>
            </a:r>
          </a:p>
        </p:txBody>
      </p:sp>
      <p:sp>
        <p:nvSpPr>
          <p:cNvPr id="6" name="TextBox 6"/>
          <p:cNvSpPr txBox="1"/>
          <p:nvPr/>
        </p:nvSpPr>
        <p:spPr>
          <a:xfrm>
            <a:off x="1066800" y="2694675"/>
            <a:ext cx="15465917" cy="5986126"/>
          </a:xfrm>
          <a:prstGeom prst="rect">
            <a:avLst/>
          </a:prstGeom>
        </p:spPr>
        <p:txBody>
          <a:bodyPr wrap="square" lIns="0" tIns="0" rIns="0" bIns="0" rtlCol="0" anchor="t">
            <a:spAutoFit/>
          </a:bodyPr>
          <a:lstStyle/>
          <a:p>
            <a:pPr>
              <a:lnSpc>
                <a:spcPts val="3639"/>
              </a:lnSpc>
              <a:spcBef>
                <a:spcPct val="0"/>
              </a:spcBef>
            </a:pPr>
            <a:r>
              <a:rPr lang="en-GB" sz="2599" b="1" dirty="0">
                <a:solidFill>
                  <a:srgbClr val="121212"/>
                </a:solidFill>
                <a:latin typeface="HK Grotesk Light"/>
              </a:rPr>
              <a:t>Integration of Technical and Soft Skills: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Balanced focus on technical skills specific to a trade or profession and soft skills such as teamwork, communication, and problem-solving.</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Recognition of the importance of soft skills in career success and workplace adaptability.</a:t>
            </a:r>
          </a:p>
          <a:p>
            <a:pPr>
              <a:lnSpc>
                <a:spcPts val="3639"/>
              </a:lnSpc>
              <a:spcBef>
                <a:spcPct val="0"/>
              </a:spcBef>
            </a:pPr>
            <a:r>
              <a:rPr lang="en-GB" sz="2599" b="1" dirty="0">
                <a:solidFill>
                  <a:srgbClr val="121212"/>
                </a:solidFill>
                <a:latin typeface="HK Grotesk Light"/>
              </a:rPr>
              <a:t>Close Industry Partnerships: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Strong collaboration between VET providers and industry partners to ensure curriculum relevance and provide opportunities for work placements, apprenticeships, and real-world projects.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Regular input from employers on the skills and competencies most in demand.</a:t>
            </a:r>
          </a:p>
          <a:p>
            <a:pPr>
              <a:lnSpc>
                <a:spcPts val="3639"/>
              </a:lnSpc>
              <a:spcBef>
                <a:spcPct val="0"/>
              </a:spcBef>
            </a:pPr>
            <a:r>
              <a:rPr lang="en-GB" sz="2599" b="1" dirty="0">
                <a:solidFill>
                  <a:srgbClr val="121212"/>
                </a:solidFill>
                <a:latin typeface="HK Grotesk Light"/>
              </a:rPr>
              <a:t>Flexible Learning Paths: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Flexible course offerings, including part-time, online, and blended learning options, to accommodate learners' varying schedules and commitments.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Recognition of prior learning (RPL) and credit transfer arrangements to acknowledge existing skills and qualifications, providing pathways to further education or employment.</a:t>
            </a:r>
            <a:endParaRPr lang="en-US" sz="2599"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1934199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US" sz="6999" spc="-69" dirty="0">
                <a:solidFill>
                  <a:srgbClr val="033C5B"/>
                </a:solidFill>
                <a:latin typeface="HK Grotesk Bold"/>
              </a:rPr>
              <a:t>The unique aspects of VET learning communities</a:t>
            </a:r>
          </a:p>
        </p:txBody>
      </p:sp>
      <p:sp>
        <p:nvSpPr>
          <p:cNvPr id="6" name="TextBox 6"/>
          <p:cNvSpPr txBox="1"/>
          <p:nvPr/>
        </p:nvSpPr>
        <p:spPr>
          <a:xfrm>
            <a:off x="1066800" y="2694675"/>
            <a:ext cx="15465917" cy="2292807"/>
          </a:xfrm>
          <a:prstGeom prst="rect">
            <a:avLst/>
          </a:prstGeom>
        </p:spPr>
        <p:txBody>
          <a:bodyPr wrap="square" lIns="0" tIns="0" rIns="0" bIns="0" rtlCol="0" anchor="t">
            <a:spAutoFit/>
          </a:bodyPr>
          <a:lstStyle/>
          <a:p>
            <a:pPr>
              <a:lnSpc>
                <a:spcPts val="3639"/>
              </a:lnSpc>
              <a:spcBef>
                <a:spcPct val="0"/>
              </a:spcBef>
            </a:pPr>
            <a:r>
              <a:rPr lang="en-GB" sz="2599" b="1" dirty="0">
                <a:solidFill>
                  <a:srgbClr val="121212"/>
                </a:solidFill>
                <a:latin typeface="HK Grotesk Light"/>
              </a:rPr>
              <a:t>Outcome-Focused Education:</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Strong emphasis on measurable outcomes, including the acquisition of specific skills and competencies, employability, and job readiness.</a:t>
            </a:r>
          </a:p>
          <a:p>
            <a:pPr marL="457200" indent="-457200">
              <a:lnSpc>
                <a:spcPts val="3639"/>
              </a:lnSpc>
              <a:spcBef>
                <a:spcPct val="0"/>
              </a:spcBef>
              <a:buFont typeface="Arial" panose="020B0604020202020204" pitchFamily="34" charset="0"/>
              <a:buChar char="•"/>
            </a:pPr>
            <a:r>
              <a:rPr lang="en-GB" sz="2599" dirty="0">
                <a:solidFill>
                  <a:srgbClr val="121212"/>
                </a:solidFill>
                <a:latin typeface="HK Grotesk Light"/>
              </a:rPr>
              <a:t>Assessment methods often include practical demonstrations of skill proficiency and workplace-based assessments.</a:t>
            </a:r>
            <a:endParaRPr lang="en-US" sz="2599"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2506461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B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BE"/>
            </a:p>
          </p:txBody>
        </p:sp>
      </p:grpSp>
      <p:sp>
        <p:nvSpPr>
          <p:cNvPr id="5" name="TextBox 5"/>
          <p:cNvSpPr txBox="1"/>
          <p:nvPr/>
        </p:nvSpPr>
        <p:spPr>
          <a:xfrm>
            <a:off x="793856" y="776393"/>
            <a:ext cx="12181388" cy="1997085"/>
          </a:xfrm>
          <a:prstGeom prst="rect">
            <a:avLst/>
          </a:prstGeom>
        </p:spPr>
        <p:txBody>
          <a:bodyPr lIns="0" tIns="0" rIns="0" bIns="0" rtlCol="0" anchor="t">
            <a:spAutoFit/>
          </a:bodyPr>
          <a:lstStyle/>
          <a:p>
            <a:pPr>
              <a:lnSpc>
                <a:spcPts val="7699"/>
              </a:lnSpc>
            </a:pPr>
            <a:r>
              <a:rPr lang="en-GB" sz="6999" spc="-69" dirty="0">
                <a:solidFill>
                  <a:srgbClr val="033C5B"/>
                </a:solidFill>
                <a:latin typeface="HK Grotesk Bold"/>
              </a:rPr>
              <a:t>The Importance of a Flexible Environment</a:t>
            </a:r>
            <a:endParaRPr lang="en-US" sz="6999" spc="-69" dirty="0">
              <a:solidFill>
                <a:srgbClr val="033C5B"/>
              </a:solidFill>
              <a:latin typeface="HK Grotesk Bold"/>
            </a:endParaRPr>
          </a:p>
        </p:txBody>
      </p:sp>
      <p:sp>
        <p:nvSpPr>
          <p:cNvPr id="6" name="TextBox 6"/>
          <p:cNvSpPr txBox="1"/>
          <p:nvPr/>
        </p:nvSpPr>
        <p:spPr>
          <a:xfrm>
            <a:off x="990600" y="3765335"/>
            <a:ext cx="15465917" cy="1408014"/>
          </a:xfrm>
          <a:prstGeom prst="rect">
            <a:avLst/>
          </a:prstGeom>
        </p:spPr>
        <p:txBody>
          <a:bodyPr wrap="square" lIns="0" tIns="0" rIns="0" bIns="0" rtlCol="0" anchor="t">
            <a:spAutoFit/>
          </a:bodyPr>
          <a:lstStyle/>
          <a:p>
            <a:pPr algn="ctr">
              <a:lnSpc>
                <a:spcPts val="3639"/>
              </a:lnSpc>
              <a:spcBef>
                <a:spcPct val="0"/>
              </a:spcBef>
            </a:pPr>
            <a:r>
              <a:rPr lang="en-GB" sz="3600" b="1" dirty="0">
                <a:solidFill>
                  <a:srgbClr val="121212"/>
                </a:solidFill>
                <a:latin typeface="HK Grotesk Light"/>
              </a:rPr>
              <a:t>A flexible learning environment is crucial in VET. It accommodates the varied schedules and learning styles of students, utilizing online, face-to-face, and hybrid models to ensure accessibility and engagement.</a:t>
            </a:r>
            <a:endParaRPr lang="en-US" sz="36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B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B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B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BE"/>
          </a:p>
        </p:txBody>
      </p:sp>
    </p:spTree>
    <p:extLst>
      <p:ext uri="{BB962C8B-B14F-4D97-AF65-F5344CB8AC3E}">
        <p14:creationId xmlns:p14="http://schemas.microsoft.com/office/powerpoint/2010/main" val="6238087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3574</Words>
  <Application>Microsoft Office PowerPoint</Application>
  <PresentationFormat>Custom</PresentationFormat>
  <Paragraphs>185</Paragraphs>
  <Slides>26</Slides>
  <Notes>0</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HK Grotesk</vt:lpstr>
      <vt:lpstr>Wingdings</vt:lpstr>
      <vt:lpstr>HK Grotesk Bold</vt:lpstr>
      <vt:lpstr>Arial</vt:lpstr>
      <vt:lpstr>HK Grotesk Light</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stsal</dc:creator>
  <cp:lastModifiedBy>Sotiria Tsalamani</cp:lastModifiedBy>
  <cp:revision>4</cp:revision>
  <dcterms:created xsi:type="dcterms:W3CDTF">2006-08-16T00:00:00Z</dcterms:created>
  <dcterms:modified xsi:type="dcterms:W3CDTF">2024-03-26T13:42:48Z</dcterms:modified>
  <dc:identifier>DAF3h6kuNAo</dc:identifier>
</cp:coreProperties>
</file>