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80" r:id="rId4"/>
    <p:sldId id="293" r:id="rId5"/>
    <p:sldId id="286" r:id="rId6"/>
    <p:sldId id="285" r:id="rId7"/>
    <p:sldId id="281" r:id="rId8"/>
    <p:sldId id="291" r:id="rId9"/>
    <p:sldId id="289" r:id="rId10"/>
    <p:sldId id="290" r:id="rId11"/>
    <p:sldId id="292" r:id="rId12"/>
    <p:sldId id="274" r:id="rId13"/>
    <p:sldId id="294" r:id="rId14"/>
    <p:sldId id="295" r:id="rId15"/>
    <p:sldId id="276" r:id="rId16"/>
    <p:sldId id="277" r:id="rId17"/>
    <p:sldId id="297" r:id="rId18"/>
    <p:sldId id="296" r:id="rId19"/>
    <p:sldId id="283" r:id="rId20"/>
    <p:sldId id="298" r:id="rId21"/>
    <p:sldId id="288" r:id="rId22"/>
    <p:sldId id="264" r:id="rId23"/>
    <p:sldId id="263" r:id="rId24"/>
  </p:sldIdLst>
  <p:sldSz cx="18288000" cy="10287000"/>
  <p:notesSz cx="6858000" cy="9144000"/>
  <p:embeddedFontLst>
    <p:embeddedFont>
      <p:font typeface="HK Grotesk" panose="020B0604020202020204" charset="0"/>
      <p:regular r:id="rId25"/>
    </p:embeddedFont>
    <p:embeddedFont>
      <p:font typeface="HK Grotesk Bold" panose="020B0604020202020204" charset="0"/>
      <p:regular r:id="rId26"/>
    </p:embeddedFont>
    <p:embeddedFont>
      <p:font typeface="HK Grotesk Light"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0" d="100"/>
          <a:sy n="70" d="100"/>
        </p:scale>
        <p:origin x="12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https://www.youtube.com/embed/PBIYIuaA4LI?feature=oembed" TargetMode="External"/><Relationship Id="rId6" Type="http://schemas.openxmlformats.org/officeDocument/2006/relationships/hyperlink" Target="https://youtu.be/PBIYIuaA4LI?feature=shared" TargetMode="External"/><Relationship Id="rId5" Type="http://schemas.openxmlformats.org/officeDocument/2006/relationships/image" Target="../media/image17.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experientiallearninginstitute.org/what-is-experiential-learni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www.mcw.edu/-/media/MCW/Education/Academic-Affairs/OEI/Faculty-Quick-Guides/Cognitive-Apprenticeship-Theory.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www.communityofpractice.ca/background/what-is-a-community-of-practice/#:~:text=A%20community%20of%20practice%20(CoP,both%20individual%20and%20group%20goal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22.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8" Type="http://schemas.openxmlformats.org/officeDocument/2006/relationships/hyperlink" Target="https://slack.com/" TargetMode="External"/><Relationship Id="rId13" Type="http://schemas.openxmlformats.org/officeDocument/2006/relationships/image" Target="../media/image25.png"/><Relationship Id="rId18" Type="http://schemas.openxmlformats.org/officeDocument/2006/relationships/image" Target="../media/image27.png"/><Relationship Id="rId3" Type="http://schemas.openxmlformats.org/officeDocument/2006/relationships/image" Target="../media/image7.svg"/><Relationship Id="rId7" Type="http://schemas.openxmlformats.org/officeDocument/2006/relationships/image" Target="../media/image22.svg"/><Relationship Id="rId12" Type="http://schemas.openxmlformats.org/officeDocument/2006/relationships/image" Target="../media/image24.png"/><Relationship Id="rId17" Type="http://schemas.openxmlformats.org/officeDocument/2006/relationships/image" Target="../media/image26.png"/><Relationship Id="rId2" Type="http://schemas.openxmlformats.org/officeDocument/2006/relationships/image" Target="../media/image6.png"/><Relationship Id="rId16" Type="http://schemas.openxmlformats.org/officeDocument/2006/relationships/hyperlink" Target="https://www.slido.com/?experience_id=240323-z" TargetMode="Externa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3.png"/><Relationship Id="rId5" Type="http://schemas.openxmlformats.org/officeDocument/2006/relationships/image" Target="../media/image2.png"/><Relationship Id="rId15" Type="http://schemas.openxmlformats.org/officeDocument/2006/relationships/hyperlink" Target="https://www.mentimeter.com/" TargetMode="External"/><Relationship Id="rId10" Type="http://schemas.openxmlformats.org/officeDocument/2006/relationships/hyperlink" Target="https://tatrck.com/redir/clickGate.php?u=u68EH62H&amp;p=9z7K3hGCLg&amp;m=30&amp;url=https%3A%2F%2Fwww.microsoft.com%2Fen-us%2Fmicrosoft-teams%2Fgroup-chat-software" TargetMode="External"/><Relationship Id="rId19" Type="http://schemas.openxmlformats.org/officeDocument/2006/relationships/image" Target="../media/image28.png"/><Relationship Id="rId4" Type="http://schemas.openxmlformats.org/officeDocument/2006/relationships/image" Target="../media/image1.png"/><Relationship Id="rId9" Type="http://schemas.openxmlformats.org/officeDocument/2006/relationships/hyperlink" Target="https://trello.com/?&amp;aceid=&amp;adposition=&amp;adgroup=142052875575&amp;campaign=18422870630&amp;creative=672183077514&amp;device=c&amp;keyword=trello&amp;matchtype=e&amp;network=g&amp;placement=&amp;ds_kids=p73326130039&amp;ds_e=GOOGLE&amp;ds_eid=700000001557344&amp;ds_e1=GOOGLE&amp;gad_source=1&amp;gclid=CjwKCAjw5ImwBhBtEiwAFHDZx85NOdsiSNMI3iZVqX0Reid0fBd_NSHCXb7LV9vo5g0OEZnHA6z0jRoCVjgQAvD_BwE&amp;gclsrc=aw.ds" TargetMode="External"/><Relationship Id="rId14" Type="http://schemas.openxmlformats.org/officeDocument/2006/relationships/hyperlink" Target="https://www.google.com/forms/about/"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moodle.org/" TargetMode="External"/><Relationship Id="rId13" Type="http://schemas.openxmlformats.org/officeDocument/2006/relationships/hyperlink" Target="https://miro.com/login/" TargetMode="External"/><Relationship Id="rId18" Type="http://schemas.openxmlformats.org/officeDocument/2006/relationships/image" Target="../media/image33.png"/><Relationship Id="rId3" Type="http://schemas.openxmlformats.org/officeDocument/2006/relationships/image" Target="../media/image7.svg"/><Relationship Id="rId7" Type="http://schemas.openxmlformats.org/officeDocument/2006/relationships/image" Target="../media/image22.svg"/><Relationship Id="rId12" Type="http://schemas.openxmlformats.org/officeDocument/2006/relationships/image" Target="../media/image29.png"/><Relationship Id="rId17" Type="http://schemas.openxmlformats.org/officeDocument/2006/relationships/image" Target="../media/image32.png"/><Relationship Id="rId2" Type="http://schemas.openxmlformats.org/officeDocument/2006/relationships/image" Target="../media/image6.png"/><Relationship Id="rId16"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hyperlink" Target="https://tatrck.com/redir/clickGate.php?u=u68EH62H&amp;p=9z7K3hGCLg&amp;m=30&amp;url=https%3A%2F%2Fwww.microsoft.com%2Fen-us%2Fmicrosoft-teams%2Flog-in" TargetMode="External"/><Relationship Id="rId5" Type="http://schemas.openxmlformats.org/officeDocument/2006/relationships/image" Target="../media/image2.png"/><Relationship Id="rId15" Type="http://schemas.openxmlformats.org/officeDocument/2006/relationships/image" Target="../media/image30.png"/><Relationship Id="rId10" Type="http://schemas.openxmlformats.org/officeDocument/2006/relationships/hyperlink" Target="https://us05web.zoom.us/signin#/login" TargetMode="External"/><Relationship Id="rId4" Type="http://schemas.openxmlformats.org/officeDocument/2006/relationships/image" Target="../media/image1.png"/><Relationship Id="rId9" Type="http://schemas.openxmlformats.org/officeDocument/2006/relationships/hyperlink" Target="https://www.blackboard.com/" TargetMode="External"/><Relationship Id="rId14" Type="http://schemas.openxmlformats.org/officeDocument/2006/relationships/hyperlink" Target="https://jamboard.google.com/"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7.svg"/><Relationship Id="rId7" Type="http://schemas.openxmlformats.org/officeDocument/2006/relationships/image" Target="../media/image34.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s://tvet-online.asia/21/designing-a-model-of-strategic-partnership-between-the-vocational-skills-development-system-and-industry-case-study-in-vietnam/" TargetMode="External"/><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www.cedefop.europa.eu/files/5590_en.pdf"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svg"/><Relationship Id="rId7"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sv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7.svg"/><Relationship Id="rId7" Type="http://schemas.openxmlformats.org/officeDocument/2006/relationships/image" Target="../media/image34.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s://tvet-online.asia/21/designing-a-model-of-strategic-partnership-between-the-vocational-skills-development-system-and-industry-case-study-in-vietnam/" TargetMode="External"/><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www.cedefop.europa.eu/files/5590_en.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22.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svg"/><Relationship Id="rId7" Type="http://schemas.openxmlformats.org/officeDocument/2006/relationships/image" Target="../media/image2.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39.svg"/><Relationship Id="rId4" Type="http://schemas.openxmlformats.org/officeDocument/2006/relationships/image" Target="../media/image38.png"/><Relationship Id="rId9" Type="http://schemas.openxmlformats.org/officeDocument/2006/relationships/image" Target="../media/image41.svg"/></Relationships>
</file>

<file path=ppt/slides/_rels/slide23.xml.rels><?xml version="1.0" encoding="UTF-8" standalone="yes"?>
<Relationships xmlns="http://schemas.openxmlformats.org/package/2006/relationships"><Relationship Id="rId3" Type="http://schemas.openxmlformats.org/officeDocument/2006/relationships/hyperlink" Target="https://watermark.silverchair.com/020070_1_online.pdf?token=AQECAHi208BE49Ooan9kkhW_Ercy7Dm3ZL_9Cf3qfKAc485ysgAABX4wggV6BgkqhkiG9w0BBwagggVrMIIFZwIBADCCBWAGCSqGSIb3DQEHATAeBglghkgBZQMEAS4wEQQMerrNLO7cyr09t3nCAgEQgIIFMcjrP7CtPw37vm4bhDnhTE9sxL5u4aJcUNj7MaMNKgp-m883SOU6wZ8O-sPcEsu7ouauhMSJ21isXtjwnbL3eMiW2m1oHgihp12KRpr_7-eSyiyctBZigeB247_huowDiD0dNKG_GQy3-BN5pYW7Us8qmmL1-OilT0QVH3V-14gy61iPlRQ53lqIEYXzAPSFv9xC6MmmS3RdNlhtg1DBO75pAyJw5HgDGZ--rS4ZB2ADtyW4-rU4z2v5yvgIpCbz_vbefuE5trFhgZutWK_X_H1Uzu0MQ8KyF8oPKp1GjeH9hHUl6NMBEjhYA96hD7-J3995lxuCqH7ffuMp7MOMh28FPyA02bJ-0FBrv2_PQxsb4z7X2zz9Wnlp2R-BL8R-oupyPgclb9eVrRmH8b6yOQ-kRdpFqb2uF0sO9OexS0qtWXPINE9sK0AvxgSmrnWgrjEALH9_oOJP1zp-j6kiYAZVLbsiyhfc0Joc9XLxpJcrrs91eQFw9JMf0j0DarB356C6UGRFGfni5AtAHibWchi-ah-idjbx-2Pt7wafdH1B4FqC_LCb1y1HasltpgQzXFN5ikvOuyRDcgxSradTuvwI7Aaq8Voorx1P7eDnjAnqMeYzMRyJ1_FcsW6Omn2oWfFoCwcxvQwNgtblGFy4WqTttbwlgYAVb96tg7YHuUafkPwTHWjv_gk5sRs3Kqv_THCQ29_kcHpX58LWRbQgPqF1KJ-t4Hn2H0HViWM0yD_Om9UMsSKSOfglMVA8vY4BUZx41mAQWnavZD6E5yRSOFvW1bN_VnsRyKhkzRS0CC_aH9tK39M31IP8NJRjQGWyYG1G555YrsY16R3MTbjhU442W7rohaCorquU94g0b4E9X4BSAkTDNW9Pl5-3bFA-4tyFyZ59sFjYACa0JkgcWzEBn3iSee202w4LVgdygQsfmICI0CbAlpOywEUvUDv_10IrZqRAr0XX1GFHWxPvWxyykytMBpUlIJHXHv7zGIBBOKf5bD7Fa4AhUqXb89sSvXxoVHAc1YbSrZlIIMKI1-griYFT_o-NHl-mHiZujoGYw-jF8vL32OeBEwFwdzLQVTCkmCgx9BOypPfcXEK3aMA3OK7YQkhdgspcdAMVc-wol4GHQu1YJBFo6oRW9VamjIBSK6x8_fGWiCq9Bu0Ti3eUq6t3XA4UuMNU2NUUHl6koBGQ3_0iSVzSb9ywfPFI6SN9xXsTCGyvlKCcW7xbg_Bf0e7V6lGc8Ipqzn8KVc89o7Vb5NfK2cCq27UDQGMe-qFXSOR3WANcR02519_vSRHCy2nXO4ArIjNxDtUoOsOnGeONlcN-Co7EIL2d6YnFEje8BOs-w-M0rch61SjTOL2Oc1hLRoPDm1aflyuR_IRRiibcJ3bdkX4p8YSEWxLsZ-4tbmlFpp3lKhOzW8UztwakQ3Z1f8txwk-x0GRC8RyPSBND9EUH3WxODfuUO-pwk-TlwiaA7ZYTT8Gmua03awFpliY1iUpEY51MtD_z9lTK2MLJA4E28aZslvhI6aN3PIezW0MumiJw3wYqKQzn5biSuJS8iBMYcWRZVqNyWtqXzHXUKa_utLkOnx5ZlayfF5Z7vlwCFISfnITmFd7ZCg-9-qGWni_ZGDLUD9FHxriXDuWh0vYG-ex_RB_b5C6MQdqJu_MKo2aKmkZcSK5U4SV8bJHSPGqQI76gMeTy2LZDvMrgoyZfakDcsnIN4EbWG0AzpxWUemvugePOi_z0Ayn0dqXjptXp0mcx9httXnjWwg" TargetMode="External"/><Relationship Id="rId2" Type="http://schemas.openxmlformats.org/officeDocument/2006/relationships/hyperlink" Target="https://www.cedefop.europa.eu/files/5590_en.pdf" TargetMode="Externa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ervet-journal.springeropen.com/articles/10.1186/s40461-021-00117-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https://www.youtube.com/embed/QVMoKmFiW64?feature=oembed" TargetMode="External"/><Relationship Id="rId6" Type="http://schemas.openxmlformats.org/officeDocument/2006/relationships/image" Target="../media/image1.png"/><Relationship Id="rId5" Type="http://schemas.openxmlformats.org/officeDocument/2006/relationships/hyperlink" Target="https://youtu.be/QVMoKmFiW64?feature=shared" TargetMode="External"/><Relationship Id="rId4" Type="http://schemas.openxmlformats.org/officeDocument/2006/relationships/image" Target="../media/image7.sv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s://www.cedefop.europa.eu/en/projects/changing-nature-and-role-vocational-education-and-training-vet-europe" TargetMode="Externa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2963573"/>
            <a:ext cx="10119734" cy="2769989"/>
          </a:xfrm>
          <a:prstGeom prst="rect">
            <a:avLst/>
          </a:prstGeom>
        </p:spPr>
        <p:txBody>
          <a:bodyPr wrap="square" lIns="0" tIns="0" rIns="0" bIns="0" rtlCol="0" anchor="t">
            <a:spAutoFit/>
          </a:bodyPr>
          <a:lstStyle/>
          <a:p>
            <a:r>
              <a:rPr lang="en-GB" sz="4000" spc="-102" dirty="0">
                <a:solidFill>
                  <a:srgbClr val="FB8709"/>
                </a:solidFill>
                <a:latin typeface="HK Grotesk Bold"/>
              </a:rPr>
              <a:t>Cultivating a Learning Community: Context-Specific Implementation in VET Field</a:t>
            </a:r>
          </a:p>
          <a:p>
            <a:r>
              <a:rPr lang="en-GB" sz="5000" spc="-87" dirty="0">
                <a:solidFill>
                  <a:srgbClr val="053249"/>
                </a:solidFill>
                <a:latin typeface="HK Grotesk Bold"/>
              </a:rPr>
              <a:t>7.2 Tailoring Collaborative Teaching Methods to VET Environments</a:t>
            </a:r>
            <a:endParaRPr lang="en-US" sz="5000" spc="-87" dirty="0">
              <a:solidFill>
                <a:srgbClr val="053249"/>
              </a:solidFill>
              <a:latin typeface="HK Grotesk Bold"/>
            </a:endParaRP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BE"/>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BE"/>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BE"/>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BE"/>
          </a:p>
        </p:txBody>
      </p:sp>
      <p:sp>
        <p:nvSpPr>
          <p:cNvPr id="9" name="TextBox 9"/>
          <p:cNvSpPr txBox="1"/>
          <p:nvPr/>
        </p:nvSpPr>
        <p:spPr>
          <a:xfrm>
            <a:off x="1028700" y="1501381"/>
            <a:ext cx="11295250" cy="1071880"/>
          </a:xfrm>
          <a:prstGeom prst="rect">
            <a:avLst/>
          </a:prstGeom>
        </p:spPr>
        <p:txBody>
          <a:bodyPr lIns="0" tIns="0" rIns="0" bIns="0" rtlCol="0" anchor="t">
            <a:spAutoFit/>
          </a:bodyPr>
          <a:lstStyle/>
          <a:p>
            <a:pPr>
              <a:lnSpc>
                <a:spcPts val="4234"/>
              </a:lnSpc>
            </a:pPr>
            <a:r>
              <a:rPr lang="en-US" sz="3499">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BE"/>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dirty="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292662"/>
          </a:xfrm>
          <a:prstGeom prst="rect">
            <a:avLst/>
          </a:prstGeom>
        </p:spPr>
        <p:txBody>
          <a:bodyPr lIns="0" tIns="0" rIns="0" bIns="0" rtlCol="0" anchor="t">
            <a:spAutoFit/>
          </a:bodyPr>
          <a:lstStyle/>
          <a:p>
            <a:r>
              <a:rPr lang="en-GB" sz="4000" spc="-69" dirty="0">
                <a:solidFill>
                  <a:srgbClr val="033C5B"/>
                </a:solidFill>
                <a:latin typeface="HK Grotesk Bold"/>
              </a:rPr>
              <a:t>Tailoring Collaborative Teaching in VET Environments</a:t>
            </a:r>
          </a:p>
          <a:p>
            <a:r>
              <a:rPr lang="en-GB" sz="4400" spc="-69" dirty="0">
                <a:solidFill>
                  <a:srgbClr val="033C5B"/>
                </a:solidFill>
                <a:latin typeface="HK Grotesk Bold"/>
              </a:rPr>
              <a:t>HOW TO?</a:t>
            </a:r>
            <a:endParaRPr lang="en-US" sz="4400" spc="-69" dirty="0">
              <a:solidFill>
                <a:srgbClr val="033C5B"/>
              </a:solidFill>
              <a:latin typeface="HK Grotesk Bold"/>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3"/>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4"/>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pic>
        <p:nvPicPr>
          <p:cNvPr id="7" name="Online Media 6" title="Creating a Collaborative Learning Environment">
            <a:hlinkClick r:id="" action="ppaction://media"/>
            <a:extLst>
              <a:ext uri="{FF2B5EF4-FFF2-40B4-BE49-F238E27FC236}">
                <a16:creationId xmlns:a16="http://schemas.microsoft.com/office/drawing/2014/main" id="{EAAAEE76-1A1F-8BA1-AE46-4B99A15C134B}"/>
              </a:ext>
            </a:extLst>
          </p:cNvPr>
          <p:cNvPicPr>
            <a:picLocks noRot="1" noChangeAspect="1"/>
          </p:cNvPicPr>
          <p:nvPr>
            <a:videoFile r:link="rId1"/>
          </p:nvPr>
        </p:nvPicPr>
        <p:blipFill>
          <a:blip r:embed="rId5"/>
          <a:stretch>
            <a:fillRect/>
          </a:stretch>
        </p:blipFill>
        <p:spPr>
          <a:xfrm>
            <a:off x="3962400" y="1744875"/>
            <a:ext cx="8839200" cy="6629400"/>
          </a:xfrm>
          <a:prstGeom prst="rect">
            <a:avLst/>
          </a:prstGeom>
        </p:spPr>
      </p:pic>
      <p:sp>
        <p:nvSpPr>
          <p:cNvPr id="8" name="TextBox 5">
            <a:extLst>
              <a:ext uri="{FF2B5EF4-FFF2-40B4-BE49-F238E27FC236}">
                <a16:creationId xmlns:a16="http://schemas.microsoft.com/office/drawing/2014/main" id="{84800894-39A5-828A-B3D1-BD06187F2462}"/>
              </a:ext>
            </a:extLst>
          </p:cNvPr>
          <p:cNvSpPr txBox="1"/>
          <p:nvPr/>
        </p:nvSpPr>
        <p:spPr>
          <a:xfrm>
            <a:off x="3921361" y="8434403"/>
            <a:ext cx="12181388" cy="215444"/>
          </a:xfrm>
          <a:prstGeom prst="rect">
            <a:avLst/>
          </a:prstGeom>
        </p:spPr>
        <p:txBody>
          <a:bodyPr lIns="0" tIns="0" rIns="0" bIns="0" rtlCol="0" anchor="t">
            <a:spAutoFit/>
          </a:bodyPr>
          <a:lstStyle/>
          <a:p>
            <a:r>
              <a:rPr lang="en-GB" sz="1400" i="1" spc="-69" dirty="0">
                <a:solidFill>
                  <a:srgbClr val="033C5B"/>
                </a:solidFill>
                <a:latin typeface="HK Grotesk Bold"/>
              </a:rPr>
              <a:t>Source: </a:t>
            </a:r>
            <a:r>
              <a:rPr lang="en-GB" sz="1400" i="1" spc="-69" dirty="0">
                <a:solidFill>
                  <a:srgbClr val="033C5B"/>
                </a:solidFill>
                <a:latin typeface="HK Grotesk Bold"/>
                <a:hlinkClick r:id="rId6"/>
              </a:rPr>
              <a:t>https://youtu.be/PBIYIuaA4LI?feature=shared</a:t>
            </a:r>
            <a:r>
              <a:rPr lang="en-GB" sz="1400" i="1" spc="-69" dirty="0">
                <a:solidFill>
                  <a:srgbClr val="033C5B"/>
                </a:solidFill>
                <a:latin typeface="HK Grotesk Bold"/>
              </a:rPr>
              <a:t>  </a:t>
            </a:r>
            <a:endParaRPr lang="en-US" sz="1600" i="1" spc="-69" dirty="0">
              <a:solidFill>
                <a:srgbClr val="033C5B"/>
              </a:solidFill>
              <a:latin typeface="HK Grotesk Bold"/>
            </a:endParaRPr>
          </a:p>
        </p:txBody>
      </p:sp>
    </p:spTree>
    <p:extLst>
      <p:ext uri="{BB962C8B-B14F-4D97-AF65-F5344CB8AC3E}">
        <p14:creationId xmlns:p14="http://schemas.microsoft.com/office/powerpoint/2010/main" val="7657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3379344" cy="615553"/>
          </a:xfrm>
          <a:prstGeom prst="rect">
            <a:avLst/>
          </a:prstGeom>
        </p:spPr>
        <p:txBody>
          <a:bodyPr wrap="square" lIns="0" tIns="0" rIns="0" bIns="0" rtlCol="0" anchor="t">
            <a:spAutoFit/>
          </a:bodyPr>
          <a:lstStyle/>
          <a:p>
            <a:r>
              <a:rPr lang="en-GB" sz="4000" spc="-69" dirty="0">
                <a:solidFill>
                  <a:srgbClr val="033C5B"/>
                </a:solidFill>
                <a:latin typeface="HK Grotesk Bold"/>
              </a:rPr>
              <a:t>Examples – Cases of Tailoring Collaborative Teaching in VET</a:t>
            </a:r>
            <a:endParaRPr lang="en-US" sz="4400" spc="-69" dirty="0">
              <a:solidFill>
                <a:srgbClr val="033C5B"/>
              </a:solidFill>
              <a:latin typeface="HK Grotesk Bold"/>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
        <p:nvSpPr>
          <p:cNvPr id="6" name="TextBox 6">
            <a:extLst>
              <a:ext uri="{FF2B5EF4-FFF2-40B4-BE49-F238E27FC236}">
                <a16:creationId xmlns:a16="http://schemas.microsoft.com/office/drawing/2014/main" id="{7BA489EE-3A9B-775F-9492-33CC9E54BA63}"/>
              </a:ext>
            </a:extLst>
          </p:cNvPr>
          <p:cNvSpPr txBox="1"/>
          <p:nvPr/>
        </p:nvSpPr>
        <p:spPr>
          <a:xfrm>
            <a:off x="821152" y="1726702"/>
            <a:ext cx="12529771" cy="5101333"/>
          </a:xfrm>
          <a:prstGeom prst="rect">
            <a:avLst/>
          </a:prstGeom>
        </p:spPr>
        <p:txBody>
          <a:bodyPr wrap="square" lIns="0" tIns="0" rIns="0" bIns="0" rtlCol="0" anchor="t">
            <a:spAutoFit/>
          </a:bodyPr>
          <a:lstStyle/>
          <a:p>
            <a:pPr>
              <a:lnSpc>
                <a:spcPts val="3639"/>
              </a:lnSpc>
              <a:spcBef>
                <a:spcPct val="0"/>
              </a:spcBef>
            </a:pPr>
            <a:r>
              <a:rPr lang="en-GB" sz="3600" b="1" u="sng" dirty="0">
                <a:solidFill>
                  <a:srgbClr val="121212"/>
                </a:solidFill>
                <a:latin typeface="HK Grotesk Light"/>
              </a:rPr>
              <a:t>Industry-Specific Projects </a:t>
            </a:r>
            <a:r>
              <a:rPr lang="en-GB" sz="3600" b="1" dirty="0">
                <a:solidFill>
                  <a:srgbClr val="121212"/>
                </a:solidFill>
                <a:latin typeface="HK Grotesk Light"/>
                <a:sym typeface="Wingdings" panose="05000000000000000000" pitchFamily="2" charset="2"/>
              </a:rPr>
              <a:t> </a:t>
            </a:r>
            <a:r>
              <a:rPr lang="en-GB" sz="3600" b="1" dirty="0">
                <a:solidFill>
                  <a:srgbClr val="121212"/>
                </a:solidFill>
                <a:latin typeface="HK Grotesk Light"/>
              </a:rPr>
              <a:t>Automotive students work in teams to diagnose and repair a real car issue, guided by an industry mentor.</a:t>
            </a:r>
          </a:p>
          <a:p>
            <a:pPr>
              <a:lnSpc>
                <a:spcPts val="3639"/>
              </a:lnSpc>
              <a:spcBef>
                <a:spcPct val="0"/>
              </a:spcBef>
            </a:pPr>
            <a:r>
              <a:rPr lang="en-GB" sz="3600" b="1" u="sng" dirty="0">
                <a:solidFill>
                  <a:srgbClr val="121212"/>
                </a:solidFill>
                <a:latin typeface="HK Grotesk Light"/>
              </a:rPr>
              <a:t>Cross-Disciplinary Collaboration </a:t>
            </a:r>
            <a:r>
              <a:rPr lang="en-GB" sz="3600" b="1" dirty="0">
                <a:solidFill>
                  <a:srgbClr val="121212"/>
                </a:solidFill>
                <a:latin typeface="HK Grotesk Light"/>
                <a:sym typeface="Wingdings" panose="05000000000000000000" pitchFamily="2" charset="2"/>
              </a:rPr>
              <a:t> </a:t>
            </a:r>
            <a:r>
              <a:rPr lang="en-GB" sz="3600" b="1" dirty="0">
                <a:solidFill>
                  <a:srgbClr val="121212"/>
                </a:solidFill>
                <a:latin typeface="HK Grotesk Light"/>
              </a:rPr>
              <a:t>Culinary and business students collaborate to develop a restaurant concept, menu, and business plan.</a:t>
            </a:r>
          </a:p>
          <a:p>
            <a:pPr>
              <a:lnSpc>
                <a:spcPts val="3639"/>
              </a:lnSpc>
              <a:spcBef>
                <a:spcPct val="0"/>
              </a:spcBef>
            </a:pPr>
            <a:r>
              <a:rPr lang="en-GB" sz="3600" b="1" u="sng" dirty="0">
                <a:solidFill>
                  <a:srgbClr val="121212"/>
                </a:solidFill>
                <a:latin typeface="HK Grotesk Light"/>
              </a:rPr>
              <a:t>Peer Learning Sessions </a:t>
            </a:r>
            <a:r>
              <a:rPr lang="en-GB" sz="3600" b="1" dirty="0">
                <a:solidFill>
                  <a:srgbClr val="121212"/>
                </a:solidFill>
                <a:latin typeface="HK Grotesk Light"/>
                <a:sym typeface="Wingdings" panose="05000000000000000000" pitchFamily="2" charset="2"/>
              </a:rPr>
              <a:t> </a:t>
            </a:r>
            <a:r>
              <a:rPr lang="en-GB" sz="3600" b="1" dirty="0">
                <a:solidFill>
                  <a:srgbClr val="121212"/>
                </a:solidFill>
                <a:latin typeface="HK Grotesk Light"/>
              </a:rPr>
              <a:t>IT students pair up with beginners to co-create a user guide for a new software tool.</a:t>
            </a:r>
          </a:p>
          <a:p>
            <a:pPr>
              <a:lnSpc>
                <a:spcPts val="3639"/>
              </a:lnSpc>
              <a:spcBef>
                <a:spcPct val="0"/>
              </a:spcBef>
            </a:pPr>
            <a:r>
              <a:rPr lang="en-GB" sz="3600" b="1" u="sng" dirty="0">
                <a:solidFill>
                  <a:srgbClr val="121212"/>
                </a:solidFill>
                <a:latin typeface="HK Grotesk Light"/>
              </a:rPr>
              <a:t>Real-World Feedback Loops </a:t>
            </a:r>
            <a:r>
              <a:rPr lang="en-GB" sz="3600" b="1" dirty="0">
                <a:solidFill>
                  <a:srgbClr val="121212"/>
                </a:solidFill>
                <a:latin typeface="HK Grotesk Light"/>
                <a:sym typeface="Wingdings" panose="05000000000000000000" pitchFamily="2" charset="2"/>
              </a:rPr>
              <a:t> H</a:t>
            </a:r>
            <a:r>
              <a:rPr lang="en-GB" sz="3600" b="1" dirty="0">
                <a:solidFill>
                  <a:srgbClr val="121212"/>
                </a:solidFill>
                <a:latin typeface="HK Grotesk Light"/>
              </a:rPr>
              <a:t>ealth care students receive feedback from actual patients and medical staff on their collaborative patient care strategies</a:t>
            </a:r>
            <a:endParaRPr lang="en-US" sz="3600" dirty="0">
              <a:solidFill>
                <a:srgbClr val="121212"/>
              </a:solidFill>
              <a:latin typeface="HK Grotesk Light"/>
            </a:endParaRPr>
          </a:p>
        </p:txBody>
      </p:sp>
    </p:spTree>
    <p:extLst>
      <p:ext uri="{BB962C8B-B14F-4D97-AF65-F5344CB8AC3E}">
        <p14:creationId xmlns:p14="http://schemas.microsoft.com/office/powerpoint/2010/main" val="3463051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369226"/>
            <a:ext cx="12181388" cy="2769989"/>
          </a:xfrm>
          <a:prstGeom prst="rect">
            <a:avLst/>
          </a:prstGeom>
        </p:spPr>
        <p:txBody>
          <a:bodyPr lIns="0" tIns="0" rIns="0" bIns="0" rtlCol="0" anchor="t">
            <a:spAutoFit/>
          </a:bodyPr>
          <a:lstStyle/>
          <a:p>
            <a:r>
              <a:rPr lang="en-GB" sz="6000" spc="-87" dirty="0">
                <a:solidFill>
                  <a:srgbClr val="033C5B"/>
                </a:solidFill>
                <a:latin typeface="HK Grotesk Bold"/>
              </a:rPr>
              <a:t>Customizing Methods for VET -Theoretical Frameworks</a:t>
            </a:r>
          </a:p>
          <a:p>
            <a:endParaRPr lang="en-US" sz="6000" spc="-87" dirty="0">
              <a:solidFill>
                <a:srgbClr val="033C5B"/>
              </a:solidFill>
              <a:latin typeface="HK Grotesk Bold"/>
            </a:endParaRPr>
          </a:p>
        </p:txBody>
      </p:sp>
      <p:sp>
        <p:nvSpPr>
          <p:cNvPr id="12" name="TextBox 12"/>
          <p:cNvSpPr txBox="1"/>
          <p:nvPr/>
        </p:nvSpPr>
        <p:spPr>
          <a:xfrm>
            <a:off x="923810" y="3188947"/>
            <a:ext cx="7839190" cy="5524526"/>
          </a:xfrm>
          <a:prstGeom prst="rect">
            <a:avLst/>
          </a:prstGeom>
        </p:spPr>
        <p:txBody>
          <a:bodyPr wrap="square" lIns="0" tIns="0" rIns="0" bIns="0" rtlCol="0" anchor="t">
            <a:spAutoFit/>
          </a:bodyPr>
          <a:lstStyle/>
          <a:p>
            <a:pPr>
              <a:lnSpc>
                <a:spcPts val="3640"/>
              </a:lnSpc>
              <a:spcBef>
                <a:spcPct val="0"/>
              </a:spcBef>
            </a:pPr>
            <a:r>
              <a:rPr lang="en-GB" sz="2600" b="1" u="sng" dirty="0">
                <a:solidFill>
                  <a:srgbClr val="121212"/>
                </a:solidFill>
                <a:latin typeface="HK Grotesk Light"/>
              </a:rPr>
              <a:t>Experiential Learning</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Key Proponent: David A. Kolb</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Concept: Learning is a process where knowledge is created through the transformation of experience.</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Application in VET: Collaborative projects in VET allow students to learn from experiences and reflect on them collectively, deepening understanding.</a:t>
            </a:r>
          </a:p>
          <a:p>
            <a:pPr>
              <a:lnSpc>
                <a:spcPts val="3640"/>
              </a:lnSpc>
              <a:spcBef>
                <a:spcPct val="0"/>
              </a:spcBef>
            </a:pPr>
            <a:endParaRPr lang="en-GB" sz="2600" b="1" dirty="0">
              <a:solidFill>
                <a:srgbClr val="121212"/>
              </a:solidFill>
              <a:latin typeface="HK Grotesk Light"/>
            </a:endParaRPr>
          </a:p>
          <a:p>
            <a:pPr>
              <a:lnSpc>
                <a:spcPts val="3640"/>
              </a:lnSpc>
              <a:spcBef>
                <a:spcPct val="0"/>
              </a:spcBef>
            </a:pPr>
            <a:r>
              <a:rPr lang="en-GB" sz="2600" b="1" dirty="0">
                <a:solidFill>
                  <a:srgbClr val="121212"/>
                </a:solidFill>
                <a:latin typeface="HK Grotesk Light"/>
                <a:sym typeface="Wingdings" panose="05000000000000000000" pitchFamily="2" charset="2"/>
              </a:rPr>
              <a:t> </a:t>
            </a:r>
            <a:r>
              <a:rPr lang="en-GB" sz="2600" b="1" dirty="0">
                <a:solidFill>
                  <a:srgbClr val="121212"/>
                </a:solidFill>
                <a:latin typeface="HK Grotesk Light"/>
              </a:rPr>
              <a:t>More information about Experiential Learning can be found here: </a:t>
            </a:r>
            <a:r>
              <a:rPr lang="en-GB" sz="2600" b="1" dirty="0">
                <a:solidFill>
                  <a:srgbClr val="121212"/>
                </a:solidFill>
                <a:latin typeface="HK Grotesk Light"/>
                <a:hlinkClick r:id="rId4"/>
              </a:rPr>
              <a:t>https://experientiallearninginstitute.org/what-is-experiential-learning/</a:t>
            </a:r>
            <a:r>
              <a:rPr lang="en-GB" sz="2600" b="1" dirty="0">
                <a:solidFill>
                  <a:srgbClr val="121212"/>
                </a:solidFill>
                <a:latin typeface="HK Grotesk Light"/>
              </a:rPr>
              <a:t> </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5"/>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6"/>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Picture 17" descr="A diagram of learning cycle&#10;&#10;Description automatically generated">
            <a:extLst>
              <a:ext uri="{FF2B5EF4-FFF2-40B4-BE49-F238E27FC236}">
                <a16:creationId xmlns:a16="http://schemas.microsoft.com/office/drawing/2014/main" id="{1EF67C30-DDD1-95CF-C2C9-4FE455F82D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0427" y="2498169"/>
            <a:ext cx="5715000" cy="5715000"/>
          </a:xfrm>
          <a:prstGeom prst="rect">
            <a:avLst/>
          </a:prstGeom>
        </p:spPr>
      </p:pic>
    </p:spTree>
    <p:extLst>
      <p:ext uri="{BB962C8B-B14F-4D97-AF65-F5344CB8AC3E}">
        <p14:creationId xmlns:p14="http://schemas.microsoft.com/office/powerpoint/2010/main" val="891563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64235" y="1280213"/>
            <a:ext cx="12181388" cy="2769989"/>
          </a:xfrm>
          <a:prstGeom prst="rect">
            <a:avLst/>
          </a:prstGeom>
        </p:spPr>
        <p:txBody>
          <a:bodyPr lIns="0" tIns="0" rIns="0" bIns="0" rtlCol="0" anchor="t">
            <a:spAutoFit/>
          </a:bodyPr>
          <a:lstStyle/>
          <a:p>
            <a:r>
              <a:rPr lang="en-GB" sz="6000" spc="-87" dirty="0">
                <a:solidFill>
                  <a:srgbClr val="033C5B"/>
                </a:solidFill>
                <a:latin typeface="HK Grotesk Bold"/>
              </a:rPr>
              <a:t>Customizing Methods for VET -Theoretical Frameworks</a:t>
            </a:r>
          </a:p>
          <a:p>
            <a:endParaRPr lang="en-US" sz="6000" spc="-87" dirty="0">
              <a:solidFill>
                <a:srgbClr val="033C5B"/>
              </a:solidFill>
              <a:latin typeface="HK Grotesk Bold"/>
            </a:endParaRPr>
          </a:p>
        </p:txBody>
      </p:sp>
      <p:sp>
        <p:nvSpPr>
          <p:cNvPr id="12" name="TextBox 12"/>
          <p:cNvSpPr txBox="1"/>
          <p:nvPr/>
        </p:nvSpPr>
        <p:spPr>
          <a:xfrm>
            <a:off x="1028700" y="3024399"/>
            <a:ext cx="8674320" cy="5986191"/>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Cognitive Apprenticeship</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Key Proponent: Allan Collins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Concept: Cognitive and metacognitive skills are taught in an apprenticeship model, where learners engage in authentic tasks with expert scaffolding.</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Application in VET: Instructors and industry professionals guide learners through authentic tasks, providing scaffolding that fades as competence increases.</a:t>
            </a:r>
          </a:p>
          <a:p>
            <a:pPr>
              <a:lnSpc>
                <a:spcPts val="3640"/>
              </a:lnSpc>
              <a:spcBef>
                <a:spcPct val="0"/>
              </a:spcBef>
            </a:pPr>
            <a:endParaRPr lang="en-GB" sz="2600" b="1" dirty="0">
              <a:solidFill>
                <a:srgbClr val="121212"/>
              </a:solidFill>
              <a:latin typeface="HK Grotesk Light"/>
            </a:endParaRPr>
          </a:p>
          <a:p>
            <a:pPr>
              <a:lnSpc>
                <a:spcPts val="3640"/>
              </a:lnSpc>
              <a:spcBef>
                <a:spcPct val="0"/>
              </a:spcBef>
            </a:pPr>
            <a:r>
              <a:rPr lang="en-GB" sz="2600" b="1" dirty="0">
                <a:solidFill>
                  <a:srgbClr val="121212"/>
                </a:solidFill>
                <a:latin typeface="HK Grotesk Light"/>
                <a:sym typeface="Wingdings" panose="05000000000000000000" pitchFamily="2" charset="2"/>
              </a:rPr>
              <a:t> </a:t>
            </a:r>
            <a:r>
              <a:rPr lang="en-GB" sz="2600" b="1" dirty="0">
                <a:solidFill>
                  <a:srgbClr val="121212"/>
                </a:solidFill>
                <a:latin typeface="HK Grotesk Light"/>
              </a:rPr>
              <a:t>More information about Cognitive Apprenticeship Framework can be found here: </a:t>
            </a:r>
            <a:r>
              <a:rPr lang="en-GB" sz="2600" b="1" dirty="0">
                <a:solidFill>
                  <a:srgbClr val="121212"/>
                </a:solidFill>
                <a:latin typeface="HK Grotesk Light"/>
                <a:hlinkClick r:id="rId4"/>
              </a:rPr>
              <a:t>https://www.mcw.edu/-/media/MCW/Education/Academic-Affairs/OEI/Faculty-Quick-Guides/Cognitive-Apprenticeship-Theory.pdf</a:t>
            </a:r>
            <a:r>
              <a:rPr lang="en-GB" sz="2600" b="1" dirty="0">
                <a:solidFill>
                  <a:srgbClr val="121212"/>
                </a:solidFill>
                <a:latin typeface="HK Grotesk Light"/>
              </a:rPr>
              <a:t> </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5"/>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6"/>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Picture 17" descr="A diagram of a skill&#10;&#10;Description automatically generated with medium confidence">
            <a:extLst>
              <a:ext uri="{FF2B5EF4-FFF2-40B4-BE49-F238E27FC236}">
                <a16:creationId xmlns:a16="http://schemas.microsoft.com/office/drawing/2014/main" id="{2680CBD5-2374-17AB-9338-433CDD8783B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6521" y="3091040"/>
            <a:ext cx="8072954" cy="4429352"/>
          </a:xfrm>
          <a:prstGeom prst="rect">
            <a:avLst/>
          </a:prstGeom>
        </p:spPr>
      </p:pic>
    </p:spTree>
    <p:extLst>
      <p:ext uri="{BB962C8B-B14F-4D97-AF65-F5344CB8AC3E}">
        <p14:creationId xmlns:p14="http://schemas.microsoft.com/office/powerpoint/2010/main" val="1334739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Customizing Methods for VET</a:t>
            </a:r>
            <a:endParaRPr lang="en-US" sz="6000" spc="-87" dirty="0">
              <a:solidFill>
                <a:srgbClr val="033C5B"/>
              </a:solidFill>
              <a:latin typeface="HK Grotesk Bold"/>
            </a:endParaRPr>
          </a:p>
        </p:txBody>
      </p:sp>
      <p:sp>
        <p:nvSpPr>
          <p:cNvPr id="12" name="TextBox 12"/>
          <p:cNvSpPr txBox="1"/>
          <p:nvPr/>
        </p:nvSpPr>
        <p:spPr>
          <a:xfrm>
            <a:off x="990600" y="2840960"/>
            <a:ext cx="8801100" cy="5963107"/>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Communities of Practice</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Key Proponents: Etienne Wenger and William Snyder</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Concept: Learning as participation in the communal practices of a community engaged in a shared domain of human </a:t>
            </a:r>
            <a:r>
              <a:rPr lang="en-GB" sz="2600" dirty="0" err="1">
                <a:solidFill>
                  <a:srgbClr val="121212"/>
                </a:solidFill>
                <a:latin typeface="HK Grotesk Light"/>
              </a:rPr>
              <a:t>endeavor</a:t>
            </a:r>
            <a:r>
              <a:rPr lang="en-GB" sz="2600" dirty="0">
                <a:solidFill>
                  <a:srgbClr val="121212"/>
                </a:solidFill>
                <a:latin typeface="HK Grotesk Light"/>
              </a:rPr>
              <a:t>.</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Application in VET: Encourages the formation of learning communities where VET students and instructors continually share knowledge and skills.</a:t>
            </a:r>
          </a:p>
          <a:p>
            <a:pPr marL="457200" indent="-457200">
              <a:lnSpc>
                <a:spcPts val="3640"/>
              </a:lnSpc>
              <a:spcBef>
                <a:spcPct val="0"/>
              </a:spcBef>
              <a:buFont typeface="Arial" panose="020B0604020202020204" pitchFamily="34" charset="0"/>
              <a:buChar char="•"/>
            </a:pPr>
            <a:endParaRPr lang="en-GB" sz="2600" dirty="0">
              <a:solidFill>
                <a:srgbClr val="121212"/>
              </a:solidFill>
              <a:latin typeface="HK Grotesk Light"/>
            </a:endParaRPr>
          </a:p>
          <a:p>
            <a:pPr>
              <a:lnSpc>
                <a:spcPts val="3640"/>
              </a:lnSpc>
              <a:spcBef>
                <a:spcPct val="0"/>
              </a:spcBef>
            </a:pPr>
            <a:r>
              <a:rPr lang="en-GB" sz="2000" dirty="0">
                <a:solidFill>
                  <a:srgbClr val="121212"/>
                </a:solidFill>
                <a:latin typeface="HK Grotesk Light"/>
                <a:sym typeface="Wingdings" panose="05000000000000000000" pitchFamily="2" charset="2"/>
              </a:rPr>
              <a:t> More information can be found here: </a:t>
            </a:r>
            <a:r>
              <a:rPr lang="en-GB" sz="2000" dirty="0">
                <a:solidFill>
                  <a:srgbClr val="121212"/>
                </a:solidFill>
                <a:latin typeface="HK Grotesk Light"/>
                <a:sym typeface="Wingdings" panose="05000000000000000000" pitchFamily="2" charset="2"/>
                <a:hlinkClick r:id="rId4"/>
              </a:rPr>
              <a:t>https://www.communityofpractice.ca/background/what-is-a-community-of-practice/#:~:text=A%20community%20of%20practice%20(CoP,both%20individual%20and%20group%20goals</a:t>
            </a:r>
            <a:r>
              <a:rPr lang="en-GB" sz="2000" dirty="0">
                <a:solidFill>
                  <a:srgbClr val="121212"/>
                </a:solidFill>
                <a:latin typeface="HK Grotesk Light"/>
                <a:sym typeface="Wingdings" panose="05000000000000000000" pitchFamily="2" charset="2"/>
              </a:rPr>
              <a:t>. </a:t>
            </a:r>
            <a:endParaRPr lang="en-GB" sz="2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5"/>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6"/>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Picture 17" descr="A diagram of a community of practice&#10;&#10;Description automatically generated">
            <a:extLst>
              <a:ext uri="{FF2B5EF4-FFF2-40B4-BE49-F238E27FC236}">
                <a16:creationId xmlns:a16="http://schemas.microsoft.com/office/drawing/2014/main" id="{F8F03F21-5E97-2175-E688-3D27347C299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75751" y="2886896"/>
            <a:ext cx="6071740" cy="4985299"/>
          </a:xfrm>
          <a:prstGeom prst="rect">
            <a:avLst/>
          </a:prstGeom>
        </p:spPr>
      </p:pic>
    </p:spTree>
    <p:extLst>
      <p:ext uri="{BB962C8B-B14F-4D97-AF65-F5344CB8AC3E}">
        <p14:creationId xmlns:p14="http://schemas.microsoft.com/office/powerpoint/2010/main" val="2324603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3741470" cy="1163588"/>
          </a:xfrm>
          <a:prstGeom prst="rect">
            <a:avLst/>
          </a:prstGeom>
        </p:spPr>
        <p:txBody>
          <a:bodyPr wrap="square" lIns="0" tIns="0" rIns="0" bIns="0" rtlCol="0" anchor="t">
            <a:spAutoFit/>
          </a:bodyPr>
          <a:lstStyle/>
          <a:p>
            <a:pPr>
              <a:lnSpc>
                <a:spcPts val="9679"/>
              </a:lnSpc>
            </a:pPr>
            <a:r>
              <a:rPr lang="en-GB" sz="6000" spc="-87" dirty="0">
                <a:solidFill>
                  <a:srgbClr val="033C5B"/>
                </a:solidFill>
                <a:latin typeface="HK Grotesk Bold"/>
              </a:rPr>
              <a:t>Implementing Collaborative Teaching</a:t>
            </a:r>
            <a:endParaRPr lang="en-US" sz="6000" spc="-87" dirty="0">
              <a:solidFill>
                <a:srgbClr val="033C5B"/>
              </a:solidFill>
              <a:latin typeface="HK Grotesk Bold"/>
            </a:endParaRPr>
          </a:p>
        </p:txBody>
      </p:sp>
      <p:sp>
        <p:nvSpPr>
          <p:cNvPr id="12" name="TextBox 12"/>
          <p:cNvSpPr txBox="1"/>
          <p:nvPr/>
        </p:nvSpPr>
        <p:spPr>
          <a:xfrm>
            <a:off x="2097434" y="3188644"/>
            <a:ext cx="3291413" cy="500009"/>
          </a:xfrm>
          <a:prstGeom prst="rect">
            <a:avLst/>
          </a:prstGeom>
        </p:spPr>
        <p:txBody>
          <a:bodyPr wrap="square" lIns="0" tIns="0" rIns="0" bIns="0" rtlCol="0" anchor="t">
            <a:spAutoFit/>
          </a:bodyPr>
          <a:lstStyle/>
          <a:p>
            <a:pPr>
              <a:lnSpc>
                <a:spcPts val="3640"/>
              </a:lnSpc>
              <a:spcBef>
                <a:spcPct val="0"/>
              </a:spcBef>
            </a:pPr>
            <a:r>
              <a:rPr lang="en-GB" sz="4000" b="1" dirty="0">
                <a:solidFill>
                  <a:srgbClr val="121212"/>
                </a:solidFill>
                <a:latin typeface="HK Grotesk Light"/>
              </a:rPr>
              <a:t>TIPS</a:t>
            </a:r>
            <a:endParaRPr lang="en-US" sz="4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5419" y="2547228"/>
            <a:ext cx="1246758" cy="124675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1545694" y="3894912"/>
            <a:ext cx="12306300" cy="3677866"/>
          </a:xfrm>
          <a:prstGeom prst="rect">
            <a:avLst/>
          </a:prstGeom>
        </p:spPr>
        <p:txBody>
          <a:bodyPr wrap="square" lIns="0" tIns="0" rIns="0" bIns="0" rtlCol="0" anchor="t">
            <a:spAutoFit/>
          </a:bodyPr>
          <a:lstStyle/>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Ensure Relevance: Tailor collaborative projects to align with current industry practices and technologies.</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Foster Agency: Encourage students to take ownership of their learning through choice in project topics and roles.</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Reflect and Adapt: Use regular feedback sessions to refine collaborative methods, ensuring they meet learner and industry needs.</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Use Technology: Leverage digital tools that are prevalent in the industry to facilitate collaboration and project management.</a:t>
            </a:r>
            <a:endParaRPr lang="en-US" sz="2600" dirty="0">
              <a:solidFill>
                <a:srgbClr val="121212"/>
              </a:solidFill>
              <a:latin typeface="HK Grotesk Light"/>
            </a:endParaRPr>
          </a:p>
        </p:txBody>
      </p:sp>
    </p:spTree>
    <p:extLst>
      <p:ext uri="{BB962C8B-B14F-4D97-AF65-F5344CB8AC3E}">
        <p14:creationId xmlns:p14="http://schemas.microsoft.com/office/powerpoint/2010/main" val="2875546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Technology Tools for Collaboration</a:t>
            </a:r>
            <a:endParaRPr lang="en-US" sz="6000" spc="-87" dirty="0">
              <a:solidFill>
                <a:srgbClr val="033C5B"/>
              </a:solidFill>
              <a:latin typeface="HK Grotesk Bold"/>
            </a:endParaRPr>
          </a:p>
        </p:txBody>
      </p:sp>
      <p:sp>
        <p:nvSpPr>
          <p:cNvPr id="12" name="TextBox 12"/>
          <p:cNvSpPr txBox="1"/>
          <p:nvPr/>
        </p:nvSpPr>
        <p:spPr>
          <a:xfrm>
            <a:off x="2175060" y="2882775"/>
            <a:ext cx="3291413" cy="961674"/>
          </a:xfrm>
          <a:prstGeom prst="rect">
            <a:avLst/>
          </a:prstGeom>
        </p:spPr>
        <p:txBody>
          <a:bodyPr wrap="square" lIns="0" tIns="0" rIns="0" bIns="0" rtlCol="0" anchor="t">
            <a:spAutoFit/>
          </a:bodyPr>
          <a:lstStyle/>
          <a:p>
            <a:pPr>
              <a:lnSpc>
                <a:spcPts val="3640"/>
              </a:lnSpc>
              <a:spcBef>
                <a:spcPct val="0"/>
              </a:spcBef>
            </a:pPr>
            <a:r>
              <a:rPr lang="en-GB" sz="4000" b="1" dirty="0">
                <a:solidFill>
                  <a:srgbClr val="121212"/>
                </a:solidFill>
                <a:latin typeface="HK Grotesk Light"/>
              </a:rPr>
              <a:t>APPS &amp; Platforms</a:t>
            </a:r>
            <a:endParaRPr lang="en-US" sz="4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5419" y="2547228"/>
            <a:ext cx="1246758" cy="124675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1238586" y="3844449"/>
            <a:ext cx="7905414" cy="4601196"/>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Collaboration and Teamwork</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8"/>
              </a:rPr>
              <a:t>Slack</a:t>
            </a:r>
            <a:r>
              <a:rPr lang="en-GB" sz="2600" dirty="0">
                <a:solidFill>
                  <a:srgbClr val="121212"/>
                </a:solidFill>
                <a:latin typeface="HK Grotesk Light"/>
              </a:rPr>
              <a:t>: A messaging app that facilitates team communication and collaboration through channels dedicated to specific topics or projects.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9"/>
              </a:rPr>
              <a:t>Trello</a:t>
            </a:r>
            <a:r>
              <a:rPr lang="en-GB" sz="2600" dirty="0">
                <a:solidFill>
                  <a:srgbClr val="121212"/>
                </a:solidFill>
                <a:latin typeface="HK Grotesk Light"/>
              </a:rPr>
              <a:t>: A project management tool that helps teams organize projects into boards, lists, and cards to track progress and collaborate on tasks.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0"/>
              </a:rPr>
              <a:t>Microsoft Teams</a:t>
            </a:r>
            <a:r>
              <a:rPr lang="en-GB" sz="2600" dirty="0">
                <a:solidFill>
                  <a:srgbClr val="121212"/>
                </a:solidFill>
                <a:latin typeface="HK Grotesk Light"/>
              </a:rPr>
              <a:t>: Combines workplace chat, meetings, notes, and attachments. It integrates with Office 365 and supports classroom collaboration.</a:t>
            </a:r>
            <a:endParaRPr lang="en-US" sz="2600" dirty="0">
              <a:solidFill>
                <a:srgbClr val="121212"/>
              </a:solidFill>
              <a:latin typeface="HK Grotesk Light"/>
            </a:endParaRPr>
          </a:p>
        </p:txBody>
      </p:sp>
      <p:pic>
        <p:nvPicPr>
          <p:cNvPr id="20" name="Picture 19">
            <a:extLst>
              <a:ext uri="{FF2B5EF4-FFF2-40B4-BE49-F238E27FC236}">
                <a16:creationId xmlns:a16="http://schemas.microsoft.com/office/drawing/2014/main" id="{DA710106-3B1A-64B1-1C18-153D21EE5147}"/>
              </a:ext>
            </a:extLst>
          </p:cNvPr>
          <p:cNvPicPr>
            <a:picLocks noChangeAspect="1"/>
          </p:cNvPicPr>
          <p:nvPr/>
        </p:nvPicPr>
        <p:blipFill>
          <a:blip r:embed="rId11"/>
          <a:stretch>
            <a:fillRect/>
          </a:stretch>
        </p:blipFill>
        <p:spPr>
          <a:xfrm>
            <a:off x="543300" y="4359791"/>
            <a:ext cx="1091212" cy="1071834"/>
          </a:xfrm>
          <a:prstGeom prst="rect">
            <a:avLst/>
          </a:prstGeom>
        </p:spPr>
      </p:pic>
      <p:pic>
        <p:nvPicPr>
          <p:cNvPr id="22" name="Picture 21">
            <a:extLst>
              <a:ext uri="{FF2B5EF4-FFF2-40B4-BE49-F238E27FC236}">
                <a16:creationId xmlns:a16="http://schemas.microsoft.com/office/drawing/2014/main" id="{5A0B1034-3246-0B39-8968-7731848900F1}"/>
              </a:ext>
            </a:extLst>
          </p:cNvPr>
          <p:cNvPicPr>
            <a:picLocks noChangeAspect="1"/>
          </p:cNvPicPr>
          <p:nvPr/>
        </p:nvPicPr>
        <p:blipFill>
          <a:blip r:embed="rId12"/>
          <a:stretch>
            <a:fillRect/>
          </a:stretch>
        </p:blipFill>
        <p:spPr>
          <a:xfrm>
            <a:off x="608248" y="5745620"/>
            <a:ext cx="961316" cy="962544"/>
          </a:xfrm>
          <a:prstGeom prst="rect">
            <a:avLst/>
          </a:prstGeom>
        </p:spPr>
      </p:pic>
      <p:pic>
        <p:nvPicPr>
          <p:cNvPr id="24" name="Picture 23">
            <a:extLst>
              <a:ext uri="{FF2B5EF4-FFF2-40B4-BE49-F238E27FC236}">
                <a16:creationId xmlns:a16="http://schemas.microsoft.com/office/drawing/2014/main" id="{332345A7-13D1-32AA-4EE5-E2C33F41351B}"/>
              </a:ext>
            </a:extLst>
          </p:cNvPr>
          <p:cNvPicPr>
            <a:picLocks noChangeAspect="1"/>
          </p:cNvPicPr>
          <p:nvPr/>
        </p:nvPicPr>
        <p:blipFill>
          <a:blip r:embed="rId13"/>
          <a:stretch>
            <a:fillRect/>
          </a:stretch>
        </p:blipFill>
        <p:spPr>
          <a:xfrm>
            <a:off x="506122" y="7079708"/>
            <a:ext cx="1128390" cy="1051274"/>
          </a:xfrm>
          <a:prstGeom prst="rect">
            <a:avLst/>
          </a:prstGeom>
        </p:spPr>
      </p:pic>
      <p:sp>
        <p:nvSpPr>
          <p:cNvPr id="25" name="TextBox 12">
            <a:extLst>
              <a:ext uri="{FF2B5EF4-FFF2-40B4-BE49-F238E27FC236}">
                <a16:creationId xmlns:a16="http://schemas.microsoft.com/office/drawing/2014/main" id="{5B930D28-C975-8A47-BA11-51561CE4434A}"/>
              </a:ext>
            </a:extLst>
          </p:cNvPr>
          <p:cNvSpPr txBox="1"/>
          <p:nvPr/>
        </p:nvSpPr>
        <p:spPr>
          <a:xfrm>
            <a:off x="9973126" y="3753575"/>
            <a:ext cx="8101799" cy="5062861"/>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Open Communication and Feedback</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4"/>
              </a:rPr>
              <a:t>Google Forms</a:t>
            </a:r>
            <a:r>
              <a:rPr lang="en-GB" sz="2600" dirty="0">
                <a:solidFill>
                  <a:srgbClr val="121212"/>
                </a:solidFill>
                <a:latin typeface="HK Grotesk Light"/>
              </a:rPr>
              <a:t>: Easy-to-use tool for creating feedback forms, surveys, and quizzes to gather insights from learners and staff.</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5"/>
              </a:rPr>
              <a:t>Mentimeter</a:t>
            </a:r>
            <a:r>
              <a:rPr lang="en-GB" sz="2600" dirty="0">
                <a:solidFill>
                  <a:srgbClr val="121212"/>
                </a:solidFill>
                <a:latin typeface="HK Grotesk Light"/>
              </a:rPr>
              <a:t>: An interactive presentation software that allows real-time feedback, polls, and Q&amp;A sessions, enhancing engagement and communication.</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6"/>
              </a:rPr>
              <a:t>Slido</a:t>
            </a:r>
            <a:r>
              <a:rPr lang="en-GB" sz="2600" dirty="0">
                <a:solidFill>
                  <a:srgbClr val="121212"/>
                </a:solidFill>
                <a:latin typeface="HK Grotesk Light"/>
              </a:rPr>
              <a:t>: A Q&amp;A and polling platform that facilitates open communication during classes and meetings, allowing everyone to share their thoughts and questions.</a:t>
            </a:r>
            <a:endParaRPr lang="en-US" sz="2600" dirty="0">
              <a:solidFill>
                <a:srgbClr val="121212"/>
              </a:solidFill>
              <a:latin typeface="HK Grotesk Light"/>
            </a:endParaRPr>
          </a:p>
        </p:txBody>
      </p:sp>
      <p:pic>
        <p:nvPicPr>
          <p:cNvPr id="27" name="Picture 26">
            <a:extLst>
              <a:ext uri="{FF2B5EF4-FFF2-40B4-BE49-F238E27FC236}">
                <a16:creationId xmlns:a16="http://schemas.microsoft.com/office/drawing/2014/main" id="{279E1B84-425E-4A36-5F5C-93DF6B251A33}"/>
              </a:ext>
            </a:extLst>
          </p:cNvPr>
          <p:cNvPicPr>
            <a:picLocks noChangeAspect="1"/>
          </p:cNvPicPr>
          <p:nvPr/>
        </p:nvPicPr>
        <p:blipFill>
          <a:blip r:embed="rId17"/>
          <a:stretch>
            <a:fillRect/>
          </a:stretch>
        </p:blipFill>
        <p:spPr>
          <a:xfrm>
            <a:off x="9303461" y="4359791"/>
            <a:ext cx="1039970" cy="1062308"/>
          </a:xfrm>
          <a:prstGeom prst="rect">
            <a:avLst/>
          </a:prstGeom>
        </p:spPr>
      </p:pic>
      <p:pic>
        <p:nvPicPr>
          <p:cNvPr id="29" name="Picture 28">
            <a:extLst>
              <a:ext uri="{FF2B5EF4-FFF2-40B4-BE49-F238E27FC236}">
                <a16:creationId xmlns:a16="http://schemas.microsoft.com/office/drawing/2014/main" id="{F4191CB8-B8F1-14BB-79C3-183BDF683217}"/>
              </a:ext>
            </a:extLst>
          </p:cNvPr>
          <p:cNvPicPr>
            <a:picLocks noChangeAspect="1"/>
          </p:cNvPicPr>
          <p:nvPr/>
        </p:nvPicPr>
        <p:blipFill>
          <a:blip r:embed="rId18"/>
          <a:stretch>
            <a:fillRect/>
          </a:stretch>
        </p:blipFill>
        <p:spPr>
          <a:xfrm>
            <a:off x="9424137" y="5657734"/>
            <a:ext cx="830298" cy="933921"/>
          </a:xfrm>
          <a:prstGeom prst="rect">
            <a:avLst/>
          </a:prstGeom>
        </p:spPr>
      </p:pic>
      <p:pic>
        <p:nvPicPr>
          <p:cNvPr id="31" name="Picture 30">
            <a:extLst>
              <a:ext uri="{FF2B5EF4-FFF2-40B4-BE49-F238E27FC236}">
                <a16:creationId xmlns:a16="http://schemas.microsoft.com/office/drawing/2014/main" id="{CFE7C34D-1D16-C5E0-30FA-FF8F4FBD4A26}"/>
              </a:ext>
            </a:extLst>
          </p:cNvPr>
          <p:cNvPicPr>
            <a:picLocks noChangeAspect="1"/>
          </p:cNvPicPr>
          <p:nvPr/>
        </p:nvPicPr>
        <p:blipFill>
          <a:blip r:embed="rId19"/>
          <a:stretch>
            <a:fillRect/>
          </a:stretch>
        </p:blipFill>
        <p:spPr>
          <a:xfrm>
            <a:off x="9362700" y="6987804"/>
            <a:ext cx="924640" cy="868029"/>
          </a:xfrm>
          <a:prstGeom prst="rect">
            <a:avLst/>
          </a:prstGeom>
        </p:spPr>
      </p:pic>
    </p:spTree>
    <p:extLst>
      <p:ext uri="{BB962C8B-B14F-4D97-AF65-F5344CB8AC3E}">
        <p14:creationId xmlns:p14="http://schemas.microsoft.com/office/powerpoint/2010/main" val="3431672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Technology Tools for Collaboration</a:t>
            </a:r>
            <a:endParaRPr lang="en-US" sz="6000" spc="-87" dirty="0">
              <a:solidFill>
                <a:srgbClr val="033C5B"/>
              </a:solidFill>
              <a:latin typeface="HK Grotesk Bold"/>
            </a:endParaRPr>
          </a:p>
        </p:txBody>
      </p:sp>
      <p:sp>
        <p:nvSpPr>
          <p:cNvPr id="12" name="TextBox 12"/>
          <p:cNvSpPr txBox="1"/>
          <p:nvPr/>
        </p:nvSpPr>
        <p:spPr>
          <a:xfrm>
            <a:off x="2175060" y="2882775"/>
            <a:ext cx="3291413" cy="961674"/>
          </a:xfrm>
          <a:prstGeom prst="rect">
            <a:avLst/>
          </a:prstGeom>
        </p:spPr>
        <p:txBody>
          <a:bodyPr wrap="square" lIns="0" tIns="0" rIns="0" bIns="0" rtlCol="0" anchor="t">
            <a:spAutoFit/>
          </a:bodyPr>
          <a:lstStyle/>
          <a:p>
            <a:pPr>
              <a:lnSpc>
                <a:spcPts val="3640"/>
              </a:lnSpc>
              <a:spcBef>
                <a:spcPct val="0"/>
              </a:spcBef>
            </a:pPr>
            <a:r>
              <a:rPr lang="en-GB" sz="4000" b="1" dirty="0">
                <a:solidFill>
                  <a:srgbClr val="121212"/>
                </a:solidFill>
                <a:latin typeface="HK Grotesk Light"/>
              </a:rPr>
              <a:t>APPS &amp; Platforms</a:t>
            </a:r>
            <a:endParaRPr lang="en-US" sz="4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5419" y="2547228"/>
            <a:ext cx="1246758" cy="124675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1238586" y="3844449"/>
            <a:ext cx="7905414" cy="1831207"/>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Virtual Learning Environments (VLEs)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8"/>
              </a:rPr>
              <a:t>Moodle</a:t>
            </a:r>
            <a:endParaRPr lang="en-GB" sz="2600" dirty="0">
              <a:solidFill>
                <a:srgbClr val="121212"/>
              </a:solidFill>
              <a:latin typeface="HK Grotesk Light"/>
            </a:endParaRPr>
          </a:p>
          <a:p>
            <a:pPr>
              <a:lnSpc>
                <a:spcPts val="3640"/>
              </a:lnSpc>
              <a:spcBef>
                <a:spcPct val="0"/>
              </a:spcBef>
            </a:pPr>
            <a:endParaRPr lang="en-GB"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9"/>
              </a:rPr>
              <a:t>Blackboard</a:t>
            </a:r>
            <a:endParaRPr lang="en-US" sz="2600" dirty="0">
              <a:solidFill>
                <a:srgbClr val="121212"/>
              </a:solidFill>
              <a:latin typeface="HK Grotesk Light"/>
            </a:endParaRPr>
          </a:p>
        </p:txBody>
      </p:sp>
      <p:sp>
        <p:nvSpPr>
          <p:cNvPr id="25" name="TextBox 12">
            <a:extLst>
              <a:ext uri="{FF2B5EF4-FFF2-40B4-BE49-F238E27FC236}">
                <a16:creationId xmlns:a16="http://schemas.microsoft.com/office/drawing/2014/main" id="{5B930D28-C975-8A47-BA11-51561CE4434A}"/>
              </a:ext>
            </a:extLst>
          </p:cNvPr>
          <p:cNvSpPr txBox="1"/>
          <p:nvPr/>
        </p:nvSpPr>
        <p:spPr>
          <a:xfrm>
            <a:off x="9973126" y="3753575"/>
            <a:ext cx="8101799" cy="1831207"/>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Video Conferencing Platforms: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0"/>
              </a:rPr>
              <a:t>Zoom</a:t>
            </a:r>
            <a:endParaRPr lang="en-GB" sz="2600" dirty="0">
              <a:solidFill>
                <a:srgbClr val="121212"/>
              </a:solidFill>
              <a:latin typeface="HK Grotesk Light"/>
            </a:endParaRPr>
          </a:p>
          <a:p>
            <a:pPr>
              <a:lnSpc>
                <a:spcPts val="3640"/>
              </a:lnSpc>
              <a:spcBef>
                <a:spcPct val="0"/>
              </a:spcBef>
            </a:pPr>
            <a:endParaRPr lang="en-GB"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1"/>
              </a:rPr>
              <a:t>Microsoft Teams</a:t>
            </a:r>
            <a:endParaRPr lang="en-US" sz="2600" dirty="0">
              <a:solidFill>
                <a:srgbClr val="121212"/>
              </a:solidFill>
              <a:latin typeface="HK Grotesk Light"/>
            </a:endParaRPr>
          </a:p>
        </p:txBody>
      </p:sp>
      <p:pic>
        <p:nvPicPr>
          <p:cNvPr id="17" name="Picture 16">
            <a:extLst>
              <a:ext uri="{FF2B5EF4-FFF2-40B4-BE49-F238E27FC236}">
                <a16:creationId xmlns:a16="http://schemas.microsoft.com/office/drawing/2014/main" id="{4E283C52-57B8-58B1-F85E-A2BA42F15B0A}"/>
              </a:ext>
            </a:extLst>
          </p:cNvPr>
          <p:cNvPicPr>
            <a:picLocks noChangeAspect="1"/>
          </p:cNvPicPr>
          <p:nvPr/>
        </p:nvPicPr>
        <p:blipFill>
          <a:blip r:embed="rId12"/>
          <a:stretch>
            <a:fillRect/>
          </a:stretch>
        </p:blipFill>
        <p:spPr>
          <a:xfrm>
            <a:off x="409516" y="4345007"/>
            <a:ext cx="1246758" cy="410653"/>
          </a:xfrm>
          <a:prstGeom prst="rect">
            <a:avLst/>
          </a:prstGeom>
        </p:spPr>
      </p:pic>
      <p:sp>
        <p:nvSpPr>
          <p:cNvPr id="21" name="TextBox 12">
            <a:extLst>
              <a:ext uri="{FF2B5EF4-FFF2-40B4-BE49-F238E27FC236}">
                <a16:creationId xmlns:a16="http://schemas.microsoft.com/office/drawing/2014/main" id="{DB86660A-E885-9B08-85D9-98EE1EFAD2DD}"/>
              </a:ext>
            </a:extLst>
          </p:cNvPr>
          <p:cNvSpPr txBox="1"/>
          <p:nvPr/>
        </p:nvSpPr>
        <p:spPr>
          <a:xfrm>
            <a:off x="1213510" y="6027093"/>
            <a:ext cx="7905414" cy="1831207"/>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Interactive Whiteboards and Brainstorming Tools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3"/>
              </a:rPr>
              <a:t>Miro</a:t>
            </a:r>
            <a:endParaRPr lang="en-GB" sz="2600" dirty="0">
              <a:solidFill>
                <a:srgbClr val="121212"/>
              </a:solidFill>
              <a:latin typeface="HK Grotesk Light"/>
            </a:endParaRPr>
          </a:p>
          <a:p>
            <a:pPr>
              <a:lnSpc>
                <a:spcPts val="3640"/>
              </a:lnSpc>
              <a:spcBef>
                <a:spcPct val="0"/>
              </a:spcBef>
            </a:pPr>
            <a:endParaRPr lang="en-GB"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4"/>
              </a:rPr>
              <a:t>Jamboard</a:t>
            </a:r>
            <a:endParaRPr lang="en-US" sz="2600" dirty="0">
              <a:solidFill>
                <a:srgbClr val="121212"/>
              </a:solidFill>
              <a:latin typeface="HK Grotesk Light"/>
            </a:endParaRPr>
          </a:p>
        </p:txBody>
      </p:sp>
      <p:pic>
        <p:nvPicPr>
          <p:cNvPr id="26" name="Picture 25">
            <a:extLst>
              <a:ext uri="{FF2B5EF4-FFF2-40B4-BE49-F238E27FC236}">
                <a16:creationId xmlns:a16="http://schemas.microsoft.com/office/drawing/2014/main" id="{97AEDF84-CC64-62CD-3E33-919CA9EADBAD}"/>
              </a:ext>
            </a:extLst>
          </p:cNvPr>
          <p:cNvPicPr>
            <a:picLocks noChangeAspect="1"/>
          </p:cNvPicPr>
          <p:nvPr/>
        </p:nvPicPr>
        <p:blipFill>
          <a:blip r:embed="rId15"/>
          <a:stretch>
            <a:fillRect/>
          </a:stretch>
        </p:blipFill>
        <p:spPr>
          <a:xfrm>
            <a:off x="508526" y="6473392"/>
            <a:ext cx="1025245" cy="438821"/>
          </a:xfrm>
          <a:prstGeom prst="rect">
            <a:avLst/>
          </a:prstGeom>
        </p:spPr>
      </p:pic>
      <p:pic>
        <p:nvPicPr>
          <p:cNvPr id="30" name="Picture 29">
            <a:extLst>
              <a:ext uri="{FF2B5EF4-FFF2-40B4-BE49-F238E27FC236}">
                <a16:creationId xmlns:a16="http://schemas.microsoft.com/office/drawing/2014/main" id="{481D3B63-D530-7C9C-6C3F-16009F1EA5E9}"/>
              </a:ext>
            </a:extLst>
          </p:cNvPr>
          <p:cNvPicPr>
            <a:picLocks noChangeAspect="1"/>
          </p:cNvPicPr>
          <p:nvPr/>
        </p:nvPicPr>
        <p:blipFill>
          <a:blip r:embed="rId16"/>
          <a:stretch>
            <a:fillRect/>
          </a:stretch>
        </p:blipFill>
        <p:spPr>
          <a:xfrm>
            <a:off x="-51621" y="7479820"/>
            <a:ext cx="1639243" cy="315738"/>
          </a:xfrm>
          <a:prstGeom prst="rect">
            <a:avLst/>
          </a:prstGeom>
        </p:spPr>
      </p:pic>
      <p:pic>
        <p:nvPicPr>
          <p:cNvPr id="33" name="Picture 32">
            <a:extLst>
              <a:ext uri="{FF2B5EF4-FFF2-40B4-BE49-F238E27FC236}">
                <a16:creationId xmlns:a16="http://schemas.microsoft.com/office/drawing/2014/main" id="{2ACEB614-D535-0BDA-C1B5-33BBA0FFA524}"/>
              </a:ext>
            </a:extLst>
          </p:cNvPr>
          <p:cNvPicPr>
            <a:picLocks noChangeAspect="1"/>
          </p:cNvPicPr>
          <p:nvPr/>
        </p:nvPicPr>
        <p:blipFill>
          <a:blip r:embed="rId17"/>
          <a:stretch>
            <a:fillRect/>
          </a:stretch>
        </p:blipFill>
        <p:spPr>
          <a:xfrm>
            <a:off x="9114375" y="4134630"/>
            <a:ext cx="1233659" cy="481079"/>
          </a:xfrm>
          <a:prstGeom prst="rect">
            <a:avLst/>
          </a:prstGeom>
        </p:spPr>
      </p:pic>
      <p:pic>
        <p:nvPicPr>
          <p:cNvPr id="35" name="Picture 34">
            <a:extLst>
              <a:ext uri="{FF2B5EF4-FFF2-40B4-BE49-F238E27FC236}">
                <a16:creationId xmlns:a16="http://schemas.microsoft.com/office/drawing/2014/main" id="{3F757164-E0D3-7292-D4AD-1A52AFE5CC60}"/>
              </a:ext>
            </a:extLst>
          </p:cNvPr>
          <p:cNvPicPr>
            <a:picLocks noChangeAspect="1"/>
          </p:cNvPicPr>
          <p:nvPr/>
        </p:nvPicPr>
        <p:blipFill>
          <a:blip r:embed="rId18"/>
          <a:stretch>
            <a:fillRect/>
          </a:stretch>
        </p:blipFill>
        <p:spPr>
          <a:xfrm>
            <a:off x="9361697" y="4939255"/>
            <a:ext cx="739014" cy="717278"/>
          </a:xfrm>
          <a:prstGeom prst="rect">
            <a:avLst/>
          </a:prstGeom>
        </p:spPr>
      </p:pic>
    </p:spTree>
    <p:extLst>
      <p:ext uri="{BB962C8B-B14F-4D97-AF65-F5344CB8AC3E}">
        <p14:creationId xmlns:p14="http://schemas.microsoft.com/office/powerpoint/2010/main" val="263672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4421080" cy="1354217"/>
          </a:xfrm>
          <a:prstGeom prst="rect">
            <a:avLst/>
          </a:prstGeom>
        </p:spPr>
        <p:txBody>
          <a:bodyPr wrap="square" lIns="0" tIns="0" rIns="0" bIns="0" rtlCol="0" anchor="t">
            <a:spAutoFit/>
          </a:bodyPr>
          <a:lstStyle/>
          <a:p>
            <a:r>
              <a:rPr lang="en-GB" sz="4400" spc="-87" dirty="0">
                <a:solidFill>
                  <a:srgbClr val="033C5B"/>
                </a:solidFill>
                <a:latin typeface="HK Grotesk Bold"/>
              </a:rPr>
              <a:t>What to consider when choosing Technology Tools for Collaboration?</a:t>
            </a:r>
            <a:endParaRPr lang="en-US" sz="4400" spc="-87" dirty="0">
              <a:solidFill>
                <a:srgbClr val="033C5B"/>
              </a:solidFill>
              <a:latin typeface="HK Grotesk Bold"/>
            </a:endParaRPr>
          </a:p>
        </p:txBody>
      </p:sp>
      <p:sp>
        <p:nvSpPr>
          <p:cNvPr id="12" name="TextBox 12"/>
          <p:cNvSpPr txBox="1"/>
          <p:nvPr/>
        </p:nvSpPr>
        <p:spPr>
          <a:xfrm>
            <a:off x="1028700" y="3024399"/>
            <a:ext cx="15603082" cy="3216201"/>
          </a:xfrm>
          <a:prstGeom prst="rect">
            <a:avLst/>
          </a:prstGeom>
        </p:spPr>
        <p:txBody>
          <a:bodyPr wrap="square" lIns="0" tIns="0" rIns="0" bIns="0" rtlCol="0" anchor="t">
            <a:spAutoFit/>
          </a:bodyPr>
          <a:lstStyle/>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Relevance: Select tools that are relevant to the industry sector the VET program is focused on.</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Accessibility: Ensure that the chosen technology is accessible to all students, including those with disabilities.</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User-Friendliness: Choose tools that are intuitive and easy to use to minimize the learning curve and technical barriers.</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Privacy and Security: Prioritize tools that comply with data protection laws and keep student work secure.</a:t>
            </a: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77383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923330"/>
          </a:xfrm>
          <a:prstGeom prst="rect">
            <a:avLst/>
          </a:prstGeom>
        </p:spPr>
        <p:txBody>
          <a:bodyPr lIns="0" tIns="0" rIns="0" bIns="0" rtlCol="0" anchor="t">
            <a:spAutoFit/>
          </a:bodyPr>
          <a:lstStyle/>
          <a:p>
            <a:r>
              <a:rPr lang="en-GB" sz="6000" spc="-87" dirty="0">
                <a:solidFill>
                  <a:srgbClr val="033C5B"/>
                </a:solidFill>
                <a:latin typeface="HK Grotesk Bold"/>
              </a:rPr>
              <a:t>Case Study - Examples</a:t>
            </a:r>
            <a:endParaRPr lang="en-US" sz="6000" spc="-87" dirty="0">
              <a:solidFill>
                <a:srgbClr val="033C5B"/>
              </a:solidFill>
              <a:latin typeface="HK Grotesk Bold"/>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sp>
        <p:nvSpPr>
          <p:cNvPr id="20" name="TextBox 19">
            <a:extLst>
              <a:ext uri="{FF2B5EF4-FFF2-40B4-BE49-F238E27FC236}">
                <a16:creationId xmlns:a16="http://schemas.microsoft.com/office/drawing/2014/main" id="{F4A0CD21-7CD9-7DAB-25CF-DDF3E22A881D}"/>
              </a:ext>
            </a:extLst>
          </p:cNvPr>
          <p:cNvSpPr txBox="1"/>
          <p:nvPr/>
        </p:nvSpPr>
        <p:spPr>
          <a:xfrm>
            <a:off x="797311" y="7710000"/>
            <a:ext cx="7625288" cy="584775"/>
          </a:xfrm>
          <a:prstGeom prst="rect">
            <a:avLst/>
          </a:prstGeom>
          <a:noFill/>
        </p:spPr>
        <p:txBody>
          <a:bodyPr wrap="square" rtlCol="0">
            <a:spAutoFit/>
          </a:bodyPr>
          <a:lstStyle/>
          <a:p>
            <a:r>
              <a:rPr lang="de-DE" sz="1600" i="1" dirty="0"/>
              <a:t>Source: </a:t>
            </a:r>
            <a:r>
              <a:rPr lang="de-DE" sz="1600" i="1" dirty="0">
                <a:hlinkClick r:id="rId6"/>
              </a:rPr>
              <a:t>https://tvet-online.asia/21/designing-a-model-of-strategic-partnership-between-the-vocational-skills-development-system-and-industry-case-study-in-vietnam/</a:t>
            </a:r>
            <a:r>
              <a:rPr lang="de-DE" sz="1600" i="1" dirty="0"/>
              <a:t> </a:t>
            </a:r>
            <a:endParaRPr lang="en-BE" sz="1600" i="1" dirty="0"/>
          </a:p>
        </p:txBody>
      </p:sp>
      <p:pic>
        <p:nvPicPr>
          <p:cNvPr id="18" name="Picture 17">
            <a:extLst>
              <a:ext uri="{FF2B5EF4-FFF2-40B4-BE49-F238E27FC236}">
                <a16:creationId xmlns:a16="http://schemas.microsoft.com/office/drawing/2014/main" id="{B6949AB4-692B-0D08-2D2A-7082402B9A91}"/>
              </a:ext>
            </a:extLst>
          </p:cNvPr>
          <p:cNvPicPr>
            <a:picLocks noChangeAspect="1"/>
          </p:cNvPicPr>
          <p:nvPr/>
        </p:nvPicPr>
        <p:blipFill>
          <a:blip r:embed="rId7"/>
          <a:stretch>
            <a:fillRect/>
          </a:stretch>
        </p:blipFill>
        <p:spPr>
          <a:xfrm>
            <a:off x="815419" y="2474345"/>
            <a:ext cx="8237926" cy="5248944"/>
          </a:xfrm>
          <a:prstGeom prst="rect">
            <a:avLst/>
          </a:prstGeom>
        </p:spPr>
      </p:pic>
      <p:pic>
        <p:nvPicPr>
          <p:cNvPr id="21" name="Picture 20">
            <a:extLst>
              <a:ext uri="{FF2B5EF4-FFF2-40B4-BE49-F238E27FC236}">
                <a16:creationId xmlns:a16="http://schemas.microsoft.com/office/drawing/2014/main" id="{9FD796A2-57D4-8366-2E68-80428C17F272}"/>
              </a:ext>
            </a:extLst>
          </p:cNvPr>
          <p:cNvPicPr>
            <a:picLocks noChangeAspect="1"/>
          </p:cNvPicPr>
          <p:nvPr/>
        </p:nvPicPr>
        <p:blipFill>
          <a:blip r:embed="rId8"/>
          <a:stretch>
            <a:fillRect/>
          </a:stretch>
        </p:blipFill>
        <p:spPr>
          <a:xfrm>
            <a:off x="9459304" y="2502469"/>
            <a:ext cx="5700041" cy="2476920"/>
          </a:xfrm>
          <a:prstGeom prst="rect">
            <a:avLst/>
          </a:prstGeom>
        </p:spPr>
      </p:pic>
      <p:sp>
        <p:nvSpPr>
          <p:cNvPr id="22" name="TextBox 21">
            <a:extLst>
              <a:ext uri="{FF2B5EF4-FFF2-40B4-BE49-F238E27FC236}">
                <a16:creationId xmlns:a16="http://schemas.microsoft.com/office/drawing/2014/main" id="{4B669537-BA2C-5D22-E8D2-304E3F217623}"/>
              </a:ext>
            </a:extLst>
          </p:cNvPr>
          <p:cNvSpPr txBox="1"/>
          <p:nvPr/>
        </p:nvSpPr>
        <p:spPr>
          <a:xfrm>
            <a:off x="9677400" y="4958229"/>
            <a:ext cx="7625288" cy="338554"/>
          </a:xfrm>
          <a:prstGeom prst="rect">
            <a:avLst/>
          </a:prstGeom>
          <a:noFill/>
        </p:spPr>
        <p:txBody>
          <a:bodyPr wrap="square" rtlCol="0">
            <a:spAutoFit/>
          </a:bodyPr>
          <a:lstStyle/>
          <a:p>
            <a:r>
              <a:rPr lang="de-DE" sz="1600" i="1" dirty="0"/>
              <a:t>Source: </a:t>
            </a:r>
            <a:r>
              <a:rPr lang="de-DE" sz="1600" i="1" dirty="0">
                <a:hlinkClick r:id="rId9"/>
              </a:rPr>
              <a:t>https://www.cedefop.europa.eu/files/5590_en.pdf</a:t>
            </a:r>
            <a:r>
              <a:rPr lang="de-DE" sz="1600" i="1" dirty="0"/>
              <a:t> </a:t>
            </a:r>
            <a:endParaRPr lang="en-BE" sz="1600" i="1" dirty="0"/>
          </a:p>
        </p:txBody>
      </p:sp>
    </p:spTree>
    <p:extLst>
      <p:ext uri="{BB962C8B-B14F-4D97-AF65-F5344CB8AC3E}">
        <p14:creationId xmlns:p14="http://schemas.microsoft.com/office/powerpoint/2010/main" val="1093211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028700" y="827483"/>
            <a:ext cx="6990285" cy="1960191"/>
          </a:xfrm>
          <a:prstGeom prst="rect">
            <a:avLst/>
          </a:prstGeom>
        </p:spPr>
        <p:txBody>
          <a:bodyPr lIns="0" tIns="0" rIns="0" bIns="0" rtlCol="0" anchor="t">
            <a:spAutoFit/>
          </a:bodyPr>
          <a:lstStyle/>
          <a:p>
            <a:pPr algn="ctr">
              <a:lnSpc>
                <a:spcPts val="7699"/>
              </a:lnSpc>
            </a:pPr>
            <a:r>
              <a:rPr lang="en-US" sz="6999" spc="-69" dirty="0">
                <a:solidFill>
                  <a:srgbClr val="033C5B"/>
                </a:solidFill>
                <a:latin typeface="HK Grotesk Bold"/>
              </a:rPr>
              <a:t>Learning Objectives</a:t>
            </a:r>
          </a:p>
        </p:txBody>
      </p:sp>
      <p:sp>
        <p:nvSpPr>
          <p:cNvPr id="3" name="TextBox 3"/>
          <p:cNvSpPr txBox="1"/>
          <p:nvPr/>
        </p:nvSpPr>
        <p:spPr>
          <a:xfrm>
            <a:off x="1028700" y="3069101"/>
            <a:ext cx="7886700" cy="6484339"/>
          </a:xfrm>
          <a:prstGeom prst="rect">
            <a:avLst/>
          </a:prstGeom>
        </p:spPr>
        <p:txBody>
          <a:bodyPr wrap="square" lIns="0" tIns="0" rIns="0" bIns="0" rtlCol="0" anchor="t">
            <a:spAutoFit/>
          </a:bodyPr>
          <a:lstStyle/>
          <a:p>
            <a:pPr marL="302259" lvl="1">
              <a:lnSpc>
                <a:spcPts val="3919"/>
              </a:lnSpc>
            </a:pPr>
            <a:r>
              <a:rPr lang="en-GB" sz="2799" dirty="0">
                <a:solidFill>
                  <a:srgbClr val="121212"/>
                </a:solidFill>
                <a:latin typeface="HK Grotesk Light"/>
              </a:rPr>
              <a:t>By the end of this unit, participants will be able to:</a:t>
            </a:r>
            <a:endParaRPr lang="en-US" sz="2799" dirty="0">
              <a:solidFill>
                <a:srgbClr val="121212"/>
              </a:solidFill>
              <a:latin typeface="HK Grotesk Light"/>
            </a:endParaRPr>
          </a:p>
          <a:p>
            <a:pPr marL="604519" lvl="1" indent="-302260">
              <a:lnSpc>
                <a:spcPts val="3919"/>
              </a:lnSpc>
              <a:buFont typeface="Arial"/>
              <a:buChar char="•"/>
            </a:pPr>
            <a:r>
              <a:rPr lang="en-GB" sz="2799" dirty="0">
                <a:solidFill>
                  <a:srgbClr val="121212"/>
                </a:solidFill>
                <a:latin typeface="HK Grotesk Light"/>
              </a:rPr>
              <a:t>Identify and Explain the Unique Characteristics of VET Learning Communities</a:t>
            </a:r>
          </a:p>
          <a:p>
            <a:pPr marL="604519" lvl="1" indent="-302260">
              <a:lnSpc>
                <a:spcPts val="3919"/>
              </a:lnSpc>
              <a:buFont typeface="Arial"/>
              <a:buChar char="•"/>
            </a:pPr>
            <a:r>
              <a:rPr lang="en-GB" sz="2799" dirty="0">
                <a:solidFill>
                  <a:srgbClr val="121212"/>
                </a:solidFill>
                <a:latin typeface="HK Grotesk Light"/>
              </a:rPr>
              <a:t>Understand and Apply the Principles of a Flexible Learning Environment</a:t>
            </a:r>
          </a:p>
          <a:p>
            <a:pPr marL="604519" lvl="1" indent="-302260">
              <a:lnSpc>
                <a:spcPts val="3919"/>
              </a:lnSpc>
              <a:buFont typeface="Arial"/>
              <a:buChar char="•"/>
            </a:pPr>
            <a:r>
              <a:rPr lang="en-GB" sz="2799" dirty="0">
                <a:solidFill>
                  <a:srgbClr val="121212"/>
                </a:solidFill>
                <a:latin typeface="HK Grotesk Light"/>
              </a:rPr>
              <a:t>Foster a Positive and Inclusive Learning Culture</a:t>
            </a:r>
          </a:p>
          <a:p>
            <a:pPr marL="604519" lvl="1" indent="-302260">
              <a:lnSpc>
                <a:spcPts val="3919"/>
              </a:lnSpc>
              <a:buFont typeface="Arial"/>
              <a:buChar char="•"/>
            </a:pPr>
            <a:r>
              <a:rPr lang="en-GB" sz="2799" dirty="0">
                <a:solidFill>
                  <a:srgbClr val="121212"/>
                </a:solidFill>
                <a:latin typeface="HK Grotesk Light"/>
              </a:rPr>
              <a:t>Align VET Content with Industry Standards and Labor Market Needs</a:t>
            </a:r>
          </a:p>
          <a:p>
            <a:pPr marL="604519" lvl="1" indent="-302260">
              <a:lnSpc>
                <a:spcPts val="3919"/>
              </a:lnSpc>
              <a:buFont typeface="Arial"/>
              <a:buChar char="•"/>
            </a:pPr>
            <a:r>
              <a:rPr lang="en-GB" sz="2799" dirty="0">
                <a:solidFill>
                  <a:srgbClr val="121212"/>
                </a:solidFill>
                <a:latin typeface="HK Grotesk Light"/>
              </a:rPr>
              <a:t>Navigate Challenges and Leverage Opportunities in VET Learning Communities</a:t>
            </a:r>
          </a:p>
          <a:p>
            <a:pPr marL="604519" lvl="1" indent="-302260">
              <a:lnSpc>
                <a:spcPts val="3919"/>
              </a:lnSpc>
              <a:buFont typeface="Arial"/>
              <a:buChar char="•"/>
            </a:pPr>
            <a:endParaRPr lang="en-GB" sz="2799" dirty="0">
              <a:solidFill>
                <a:srgbClr val="121212"/>
              </a:solidFill>
              <a:latin typeface="HK Grotesk Light"/>
            </a:endParaRPr>
          </a:p>
          <a:p>
            <a:pPr marL="604519" lvl="1" indent="-302260">
              <a:lnSpc>
                <a:spcPts val="3919"/>
              </a:lnSpc>
              <a:buFont typeface="Arial"/>
              <a:buChar char="•"/>
            </a:pPr>
            <a:endParaRPr lang="en-US" sz="2799" dirty="0">
              <a:solidFill>
                <a:srgbClr val="121212"/>
              </a:solidFill>
              <a:latin typeface="HK Grotesk Light"/>
            </a:endParaRPr>
          </a:p>
        </p:txBody>
      </p:sp>
      <p:sp>
        <p:nvSpPr>
          <p:cNvPr id="4" name="AutoShape 4"/>
          <p:cNvSpPr/>
          <p:nvPr/>
        </p:nvSpPr>
        <p:spPr>
          <a:xfrm>
            <a:off x="9144000" y="3783991"/>
            <a:ext cx="9144000" cy="6503009"/>
          </a:xfrm>
          <a:prstGeom prst="rect">
            <a:avLst/>
          </a:prstGeom>
          <a:solidFill>
            <a:srgbClr val="FB8709"/>
          </a:solidFill>
        </p:spPr>
        <p:txBody>
          <a:bodyPr/>
          <a:lstStyle/>
          <a:p>
            <a:endParaRPr lang="en-BE"/>
          </a:p>
        </p:txBody>
      </p:sp>
      <p:sp>
        <p:nvSpPr>
          <p:cNvPr id="5" name="AutoShape 5"/>
          <p:cNvSpPr/>
          <p:nvPr/>
        </p:nvSpPr>
        <p:spPr>
          <a:xfrm>
            <a:off x="9144000" y="0"/>
            <a:ext cx="9144000" cy="5143500"/>
          </a:xfrm>
          <a:prstGeom prst="rect">
            <a:avLst/>
          </a:prstGeom>
          <a:solidFill>
            <a:srgbClr val="053249"/>
          </a:solidFill>
        </p:spPr>
        <p:txBody>
          <a:bodyPr/>
          <a:lstStyle/>
          <a:p>
            <a:endParaRPr lang="en-BE"/>
          </a:p>
        </p:txBody>
      </p:sp>
      <p:sp>
        <p:nvSpPr>
          <p:cNvPr id="6" name="Freeform 6"/>
          <p:cNvSpPr/>
          <p:nvPr/>
        </p:nvSpPr>
        <p:spPr>
          <a:xfrm rot="5400000">
            <a:off x="9144000" y="7702914"/>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7" name="Freeform 7"/>
          <p:cNvSpPr/>
          <p:nvPr/>
        </p:nvSpPr>
        <p:spPr>
          <a:xfrm rot="-5400000">
            <a:off x="15703914" y="0"/>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BE"/>
          </a:p>
        </p:txBody>
      </p:sp>
      <p:sp>
        <p:nvSpPr>
          <p:cNvPr id="8" name="Freeform 8"/>
          <p:cNvSpPr/>
          <p:nvPr/>
        </p:nvSpPr>
        <p:spPr>
          <a:xfrm>
            <a:off x="11243339" y="2258982"/>
            <a:ext cx="4945322" cy="5769036"/>
          </a:xfrm>
          <a:custGeom>
            <a:avLst/>
            <a:gdLst/>
            <a:ahLst/>
            <a:cxnLst/>
            <a:rect l="l" t="t" r="r" b="b"/>
            <a:pathLst>
              <a:path w="4945322" h="5769036">
                <a:moveTo>
                  <a:pt x="0" y="0"/>
                </a:moveTo>
                <a:lnTo>
                  <a:pt x="4945322" y="0"/>
                </a:lnTo>
                <a:lnTo>
                  <a:pt x="4945322" y="5769036"/>
                </a:lnTo>
                <a:lnTo>
                  <a:pt x="0" y="5769036"/>
                </a:lnTo>
                <a:lnTo>
                  <a:pt x="0" y="0"/>
                </a:lnTo>
                <a:close/>
              </a:path>
            </a:pathLst>
          </a:custGeom>
          <a:blipFill>
            <a:blip r:embed="rId6"/>
            <a:stretch>
              <a:fillRect l="-37492" r="-37492"/>
            </a:stretch>
          </a:blipFill>
        </p:spPr>
        <p:txBody>
          <a:bodyPr/>
          <a:lstStyle/>
          <a:p>
            <a:endParaRPr lang="en-BE"/>
          </a:p>
        </p:txBody>
      </p:sp>
      <p:sp>
        <p:nvSpPr>
          <p:cNvPr id="9" name="Freeform 9"/>
          <p:cNvSpPr/>
          <p:nvPr/>
        </p:nvSpPr>
        <p:spPr>
          <a:xfrm>
            <a:off x="385759" y="8288550"/>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BE"/>
          </a:p>
        </p:txBody>
      </p:sp>
      <p:sp>
        <p:nvSpPr>
          <p:cNvPr id="10" name="Freeform 10"/>
          <p:cNvSpPr/>
          <p:nvPr/>
        </p:nvSpPr>
        <p:spPr>
          <a:xfrm>
            <a:off x="2874251" y="91043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BE"/>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923330"/>
          </a:xfrm>
          <a:prstGeom prst="rect">
            <a:avLst/>
          </a:prstGeom>
        </p:spPr>
        <p:txBody>
          <a:bodyPr lIns="0" tIns="0" rIns="0" bIns="0" rtlCol="0" anchor="t">
            <a:spAutoFit/>
          </a:bodyPr>
          <a:lstStyle/>
          <a:p>
            <a:r>
              <a:rPr lang="en-GB" sz="6000" spc="-87" dirty="0">
                <a:solidFill>
                  <a:srgbClr val="033C5B"/>
                </a:solidFill>
                <a:latin typeface="HK Grotesk Bold"/>
              </a:rPr>
              <a:t>Case Study - Examples</a:t>
            </a:r>
            <a:endParaRPr lang="en-US" sz="6000" spc="-87" dirty="0">
              <a:solidFill>
                <a:srgbClr val="033C5B"/>
              </a:solidFill>
              <a:latin typeface="HK Grotesk Bold"/>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sp>
        <p:nvSpPr>
          <p:cNvPr id="20" name="TextBox 19">
            <a:extLst>
              <a:ext uri="{FF2B5EF4-FFF2-40B4-BE49-F238E27FC236}">
                <a16:creationId xmlns:a16="http://schemas.microsoft.com/office/drawing/2014/main" id="{F4A0CD21-7CD9-7DAB-25CF-DDF3E22A881D}"/>
              </a:ext>
            </a:extLst>
          </p:cNvPr>
          <p:cNvSpPr txBox="1"/>
          <p:nvPr/>
        </p:nvSpPr>
        <p:spPr>
          <a:xfrm>
            <a:off x="797311" y="7710000"/>
            <a:ext cx="7625288" cy="584775"/>
          </a:xfrm>
          <a:prstGeom prst="rect">
            <a:avLst/>
          </a:prstGeom>
          <a:noFill/>
        </p:spPr>
        <p:txBody>
          <a:bodyPr wrap="square" rtlCol="0">
            <a:spAutoFit/>
          </a:bodyPr>
          <a:lstStyle/>
          <a:p>
            <a:r>
              <a:rPr lang="de-DE" sz="1600" i="1" dirty="0"/>
              <a:t>Source: </a:t>
            </a:r>
            <a:r>
              <a:rPr lang="de-DE" sz="1600" i="1" dirty="0">
                <a:hlinkClick r:id="rId6"/>
              </a:rPr>
              <a:t>https://tvet-online.asia/21/designing-a-model-of-strategic-partnership-between-the-vocational-skills-development-system-and-industry-case-study-in-vietnam/</a:t>
            </a:r>
            <a:r>
              <a:rPr lang="de-DE" sz="1600" i="1" dirty="0"/>
              <a:t> </a:t>
            </a:r>
            <a:endParaRPr lang="en-BE" sz="1600" i="1" dirty="0"/>
          </a:p>
        </p:txBody>
      </p:sp>
      <p:pic>
        <p:nvPicPr>
          <p:cNvPr id="18" name="Picture 17">
            <a:extLst>
              <a:ext uri="{FF2B5EF4-FFF2-40B4-BE49-F238E27FC236}">
                <a16:creationId xmlns:a16="http://schemas.microsoft.com/office/drawing/2014/main" id="{B6949AB4-692B-0D08-2D2A-7082402B9A91}"/>
              </a:ext>
            </a:extLst>
          </p:cNvPr>
          <p:cNvPicPr>
            <a:picLocks noChangeAspect="1"/>
          </p:cNvPicPr>
          <p:nvPr/>
        </p:nvPicPr>
        <p:blipFill>
          <a:blip r:embed="rId7"/>
          <a:stretch>
            <a:fillRect/>
          </a:stretch>
        </p:blipFill>
        <p:spPr>
          <a:xfrm>
            <a:off x="815419" y="2474345"/>
            <a:ext cx="8237926" cy="5248944"/>
          </a:xfrm>
          <a:prstGeom prst="rect">
            <a:avLst/>
          </a:prstGeom>
        </p:spPr>
      </p:pic>
      <p:pic>
        <p:nvPicPr>
          <p:cNvPr id="21" name="Picture 20">
            <a:extLst>
              <a:ext uri="{FF2B5EF4-FFF2-40B4-BE49-F238E27FC236}">
                <a16:creationId xmlns:a16="http://schemas.microsoft.com/office/drawing/2014/main" id="{9FD796A2-57D4-8366-2E68-80428C17F272}"/>
              </a:ext>
            </a:extLst>
          </p:cNvPr>
          <p:cNvPicPr>
            <a:picLocks noChangeAspect="1"/>
          </p:cNvPicPr>
          <p:nvPr/>
        </p:nvPicPr>
        <p:blipFill>
          <a:blip r:embed="rId8"/>
          <a:stretch>
            <a:fillRect/>
          </a:stretch>
        </p:blipFill>
        <p:spPr>
          <a:xfrm>
            <a:off x="9459304" y="2502469"/>
            <a:ext cx="5700041" cy="2476920"/>
          </a:xfrm>
          <a:prstGeom prst="rect">
            <a:avLst/>
          </a:prstGeom>
        </p:spPr>
      </p:pic>
      <p:sp>
        <p:nvSpPr>
          <p:cNvPr id="22" name="TextBox 21">
            <a:extLst>
              <a:ext uri="{FF2B5EF4-FFF2-40B4-BE49-F238E27FC236}">
                <a16:creationId xmlns:a16="http://schemas.microsoft.com/office/drawing/2014/main" id="{4B669537-BA2C-5D22-E8D2-304E3F217623}"/>
              </a:ext>
            </a:extLst>
          </p:cNvPr>
          <p:cNvSpPr txBox="1"/>
          <p:nvPr/>
        </p:nvSpPr>
        <p:spPr>
          <a:xfrm>
            <a:off x="9677400" y="4958229"/>
            <a:ext cx="7625288" cy="338554"/>
          </a:xfrm>
          <a:prstGeom prst="rect">
            <a:avLst/>
          </a:prstGeom>
          <a:noFill/>
        </p:spPr>
        <p:txBody>
          <a:bodyPr wrap="square" rtlCol="0">
            <a:spAutoFit/>
          </a:bodyPr>
          <a:lstStyle/>
          <a:p>
            <a:r>
              <a:rPr lang="de-DE" sz="1600" i="1" dirty="0"/>
              <a:t>Source: </a:t>
            </a:r>
            <a:r>
              <a:rPr lang="de-DE" sz="1600" i="1" dirty="0">
                <a:hlinkClick r:id="rId9"/>
              </a:rPr>
              <a:t>https://www.cedefop.europa.eu/files/5590_en.pdf</a:t>
            </a:r>
            <a:r>
              <a:rPr lang="de-DE" sz="1600" i="1" dirty="0"/>
              <a:t> </a:t>
            </a:r>
            <a:endParaRPr lang="en-BE" sz="1600" i="1" dirty="0"/>
          </a:p>
        </p:txBody>
      </p:sp>
    </p:spTree>
    <p:extLst>
      <p:ext uri="{BB962C8B-B14F-4D97-AF65-F5344CB8AC3E}">
        <p14:creationId xmlns:p14="http://schemas.microsoft.com/office/powerpoint/2010/main" val="4274984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1066800" y="1579139"/>
            <a:ext cx="15106880" cy="1163588"/>
          </a:xfrm>
          <a:prstGeom prst="rect">
            <a:avLst/>
          </a:prstGeom>
        </p:spPr>
        <p:txBody>
          <a:bodyPr wrap="square" lIns="0" tIns="0" rIns="0" bIns="0" rtlCol="0" anchor="t">
            <a:spAutoFit/>
          </a:bodyPr>
          <a:lstStyle/>
          <a:p>
            <a:pPr>
              <a:lnSpc>
                <a:spcPts val="9679"/>
              </a:lnSpc>
            </a:pPr>
            <a:r>
              <a:rPr lang="en-GB" sz="6000" spc="-87" dirty="0">
                <a:solidFill>
                  <a:srgbClr val="033C5B"/>
                </a:solidFill>
                <a:latin typeface="HK Grotesk Bold"/>
              </a:rPr>
              <a:t>Creating Your Collaborative Teaching Plan</a:t>
            </a:r>
            <a:endParaRPr lang="en-US" sz="6000" spc="-87" dirty="0">
              <a:solidFill>
                <a:srgbClr val="033C5B"/>
              </a:solidFill>
              <a:latin typeface="HK Grotesk Bold"/>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8250" y="1897745"/>
            <a:ext cx="621468" cy="62146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724582" y="2798496"/>
            <a:ext cx="15492047" cy="5524526"/>
          </a:xfrm>
          <a:prstGeom prst="rect">
            <a:avLst/>
          </a:prstGeom>
        </p:spPr>
        <p:txBody>
          <a:bodyPr wrap="square" lIns="0" tIns="0" rIns="0" bIns="0" rtlCol="0" anchor="t">
            <a:spAutoFit/>
          </a:bodyPr>
          <a:lstStyle/>
          <a:p>
            <a:pPr marL="514350" indent="-514350">
              <a:lnSpc>
                <a:spcPts val="3640"/>
              </a:lnSpc>
              <a:spcBef>
                <a:spcPct val="0"/>
              </a:spcBef>
              <a:buFont typeface="+mj-lt"/>
              <a:buAutoNum type="arabicPeriod"/>
            </a:pPr>
            <a:r>
              <a:rPr lang="en-GB" sz="2600" b="1" dirty="0">
                <a:solidFill>
                  <a:srgbClr val="121212"/>
                </a:solidFill>
                <a:latin typeface="HK Grotesk Light"/>
              </a:rPr>
              <a:t>Define Collaborative Goals: Outline clear, measurable objectives for what the collaborative activities aim to achieve in terms of learning outcomes and skill development.</a:t>
            </a:r>
          </a:p>
          <a:p>
            <a:pPr marL="514350" indent="-514350">
              <a:lnSpc>
                <a:spcPts val="3640"/>
              </a:lnSpc>
              <a:spcBef>
                <a:spcPct val="0"/>
              </a:spcBef>
              <a:buFont typeface="+mj-lt"/>
              <a:buAutoNum type="arabicPeriod"/>
            </a:pPr>
            <a:r>
              <a:rPr lang="en-GB" sz="2600" b="1" dirty="0">
                <a:solidFill>
                  <a:srgbClr val="121212"/>
                </a:solidFill>
                <a:latin typeface="HK Grotesk Light"/>
              </a:rPr>
              <a:t>Choose the Right Format: Decide on the collaborative teaching format—peer learning, team projects, joint problem-solving sessions, or cross-disciplinary work.</a:t>
            </a:r>
          </a:p>
          <a:p>
            <a:pPr marL="514350" indent="-514350">
              <a:lnSpc>
                <a:spcPts val="3640"/>
              </a:lnSpc>
              <a:spcBef>
                <a:spcPct val="0"/>
              </a:spcBef>
              <a:buFont typeface="+mj-lt"/>
              <a:buAutoNum type="arabicPeriod"/>
            </a:pPr>
            <a:r>
              <a:rPr lang="en-GB" sz="2600" b="1" dirty="0">
                <a:solidFill>
                  <a:srgbClr val="121212"/>
                </a:solidFill>
                <a:latin typeface="HK Grotesk Light"/>
              </a:rPr>
              <a:t>Select Appropriate Technology Tools: Choose technology platforms that support the collaborative goals, such as communication tools, project management software, or virtual simulations.</a:t>
            </a:r>
          </a:p>
          <a:p>
            <a:pPr marL="514350" indent="-514350">
              <a:lnSpc>
                <a:spcPts val="3640"/>
              </a:lnSpc>
              <a:spcBef>
                <a:spcPct val="0"/>
              </a:spcBef>
              <a:buFont typeface="+mj-lt"/>
              <a:buAutoNum type="arabicPeriod"/>
            </a:pPr>
            <a:r>
              <a:rPr lang="en-GB" sz="2600" b="1" dirty="0">
                <a:solidFill>
                  <a:srgbClr val="121212"/>
                </a:solidFill>
                <a:latin typeface="HK Grotesk Light"/>
              </a:rPr>
              <a:t>Plan for Assessment and Feedback: Develop criteria for assessing collaborative work, including peer assessment and reflective evaluations. Plan regular check-ins for group progress.</a:t>
            </a:r>
          </a:p>
          <a:p>
            <a:pPr marL="514350" indent="-514350">
              <a:lnSpc>
                <a:spcPts val="3640"/>
              </a:lnSpc>
              <a:spcBef>
                <a:spcPct val="0"/>
              </a:spcBef>
              <a:buFont typeface="+mj-lt"/>
              <a:buAutoNum type="arabicPeriod"/>
            </a:pPr>
            <a:r>
              <a:rPr lang="en-GB" sz="2600" b="1" dirty="0">
                <a:solidFill>
                  <a:srgbClr val="121212"/>
                </a:solidFill>
                <a:latin typeface="HK Grotesk Light"/>
              </a:rPr>
              <a:t>Communicate with Stakeholders: Engage with all stakeholders, including learners, other teachers, and industry partners, to explain the plan and gather input.</a:t>
            </a:r>
          </a:p>
          <a:p>
            <a:pPr marL="514350" indent="-514350">
              <a:lnSpc>
                <a:spcPts val="3640"/>
              </a:lnSpc>
              <a:spcBef>
                <a:spcPct val="0"/>
              </a:spcBef>
              <a:buFont typeface="+mj-lt"/>
              <a:buAutoNum type="arabicPeriod"/>
            </a:pPr>
            <a:r>
              <a:rPr lang="en-GB" sz="2600" b="1" dirty="0">
                <a:solidFill>
                  <a:srgbClr val="121212"/>
                </a:solidFill>
                <a:latin typeface="HK Grotesk Light"/>
              </a:rPr>
              <a:t>Review and Adapt: After implementation, review the collaborative teaching activities' effectiveness and adapt as necessary based on feedback and outcomes.</a:t>
            </a:r>
            <a:endParaRPr lang="en-US" sz="2600" dirty="0">
              <a:solidFill>
                <a:srgbClr val="121212"/>
              </a:solidFill>
              <a:latin typeface="HK Grotesk Light"/>
            </a:endParaRPr>
          </a:p>
        </p:txBody>
      </p:sp>
    </p:spTree>
    <p:extLst>
      <p:ext uri="{BB962C8B-B14F-4D97-AF65-F5344CB8AC3E}">
        <p14:creationId xmlns:p14="http://schemas.microsoft.com/office/powerpoint/2010/main" val="1919279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30877" y="-38241"/>
            <a:ext cx="2766824" cy="5218616"/>
          </a:xfrm>
          <a:prstGeom prst="rect">
            <a:avLst/>
          </a:prstGeom>
          <a:solidFill>
            <a:srgbClr val="FB8709"/>
          </a:solidFill>
        </p:spPr>
        <p:txBody>
          <a:bodyPr/>
          <a:lstStyle/>
          <a:p>
            <a:endParaRPr lang="en-BE"/>
          </a:p>
        </p:txBody>
      </p:sp>
      <p:sp>
        <p:nvSpPr>
          <p:cNvPr id="3" name="Freeform 3"/>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4" name="AutoShape 4"/>
          <p:cNvSpPr/>
          <p:nvPr/>
        </p:nvSpPr>
        <p:spPr>
          <a:xfrm>
            <a:off x="-130877" y="5143500"/>
            <a:ext cx="2766824" cy="3665330"/>
          </a:xfrm>
          <a:prstGeom prst="rect">
            <a:avLst/>
          </a:prstGeom>
          <a:solidFill>
            <a:srgbClr val="053249"/>
          </a:solidFill>
        </p:spPr>
        <p:txBody>
          <a:bodyPr/>
          <a:lstStyle/>
          <a:p>
            <a:endParaRPr lang="en-BE"/>
          </a:p>
        </p:txBody>
      </p:sp>
      <p:sp>
        <p:nvSpPr>
          <p:cNvPr id="5" name="Freeform 5"/>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BE"/>
          </a:p>
        </p:txBody>
      </p:sp>
      <p:sp>
        <p:nvSpPr>
          <p:cNvPr id="6" name="Freeform 6"/>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BE"/>
          </a:p>
        </p:txBody>
      </p:sp>
      <p:sp>
        <p:nvSpPr>
          <p:cNvPr id="7" name="Freeform 7"/>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BE"/>
          </a:p>
        </p:txBody>
      </p:sp>
      <p:sp>
        <p:nvSpPr>
          <p:cNvPr id="8" name="AutoShape 8"/>
          <p:cNvSpPr/>
          <p:nvPr/>
        </p:nvSpPr>
        <p:spPr>
          <a:xfrm rot="5400000">
            <a:off x="9139238" y="173356"/>
            <a:ext cx="9525" cy="17270948"/>
          </a:xfrm>
          <a:prstGeom prst="rect">
            <a:avLst/>
          </a:prstGeom>
          <a:solidFill>
            <a:srgbClr val="FB8709"/>
          </a:solidFill>
        </p:spPr>
        <p:txBody>
          <a:bodyPr/>
          <a:lstStyle/>
          <a:p>
            <a:endParaRPr lang="en-BE"/>
          </a:p>
        </p:txBody>
      </p:sp>
      <p:sp>
        <p:nvSpPr>
          <p:cNvPr id="9" name="Freeform 9"/>
          <p:cNvSpPr/>
          <p:nvPr/>
        </p:nvSpPr>
        <p:spPr>
          <a:xfrm>
            <a:off x="14903577" y="4232068"/>
            <a:ext cx="2355723" cy="4114800"/>
          </a:xfrm>
          <a:custGeom>
            <a:avLst/>
            <a:gdLst/>
            <a:ahLst/>
            <a:cxnLst/>
            <a:rect l="l" t="t" r="r" b="b"/>
            <a:pathLst>
              <a:path w="2355723" h="4114800">
                <a:moveTo>
                  <a:pt x="0" y="0"/>
                </a:moveTo>
                <a:lnTo>
                  <a:pt x="2355723" y="0"/>
                </a:lnTo>
                <a:lnTo>
                  <a:pt x="235572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BE"/>
          </a:p>
        </p:txBody>
      </p:sp>
      <p:sp>
        <p:nvSpPr>
          <p:cNvPr id="10" name="TextBox 10"/>
          <p:cNvSpPr txBox="1"/>
          <p:nvPr/>
        </p:nvSpPr>
        <p:spPr>
          <a:xfrm>
            <a:off x="3058697" y="773904"/>
            <a:ext cx="13265244" cy="991208"/>
          </a:xfrm>
          <a:prstGeom prst="rect">
            <a:avLst/>
          </a:prstGeom>
        </p:spPr>
        <p:txBody>
          <a:bodyPr lIns="0" tIns="0" rIns="0" bIns="0" rtlCol="0" anchor="t">
            <a:spAutoFit/>
          </a:bodyPr>
          <a:lstStyle/>
          <a:p>
            <a:pPr>
              <a:lnSpc>
                <a:spcPts val="7699"/>
              </a:lnSpc>
            </a:pPr>
            <a:r>
              <a:rPr lang="en-US" sz="6999" spc="-69">
                <a:solidFill>
                  <a:srgbClr val="033C5B"/>
                </a:solidFill>
                <a:latin typeface="HK Grotesk Bold"/>
              </a:rPr>
              <a:t>Reflection Activity</a:t>
            </a:r>
          </a:p>
        </p:txBody>
      </p:sp>
      <p:sp>
        <p:nvSpPr>
          <p:cNvPr id="11" name="TextBox 11"/>
          <p:cNvSpPr txBox="1"/>
          <p:nvPr/>
        </p:nvSpPr>
        <p:spPr>
          <a:xfrm>
            <a:off x="3058697" y="2006533"/>
            <a:ext cx="11844880" cy="6447791"/>
          </a:xfrm>
          <a:prstGeom prst="rect">
            <a:avLst/>
          </a:prstGeom>
        </p:spPr>
        <p:txBody>
          <a:bodyPr wrap="square" lIns="0" tIns="0" rIns="0" bIns="0" rtlCol="0" anchor="t">
            <a:spAutoFit/>
          </a:bodyPr>
          <a:lstStyle/>
          <a:p>
            <a:pPr marL="457200" indent="-457200">
              <a:lnSpc>
                <a:spcPts val="3639"/>
              </a:lnSpc>
              <a:spcBef>
                <a:spcPct val="0"/>
              </a:spcBef>
              <a:buFont typeface="Wingdings" panose="05000000000000000000" pitchFamily="2" charset="2"/>
              <a:buChar char="à"/>
            </a:pPr>
            <a:r>
              <a:rPr lang="en-GB" sz="2599" dirty="0">
                <a:solidFill>
                  <a:srgbClr val="121212"/>
                </a:solidFill>
                <a:latin typeface="HK Grotesk Light"/>
              </a:rPr>
              <a:t>In what ways have you successfully incorporated collaborative teaching methods in your VET classroom? Consider the alignment of collaborative activities with industry practices, the efficacy of chosen teaching formats, and the active engagement strategies you have used.</a:t>
            </a:r>
          </a:p>
          <a:p>
            <a:pPr marL="457200" indent="-457200">
              <a:lnSpc>
                <a:spcPts val="3639"/>
              </a:lnSpc>
              <a:spcBef>
                <a:spcPct val="0"/>
              </a:spcBef>
              <a:buFont typeface="Wingdings" panose="05000000000000000000" pitchFamily="2" charset="2"/>
              <a:buChar char="à"/>
            </a:pPr>
            <a:r>
              <a:rPr lang="en-GB" sz="2599" dirty="0">
                <a:solidFill>
                  <a:srgbClr val="121212"/>
                </a:solidFill>
                <a:latin typeface="HK Grotesk Light"/>
              </a:rPr>
              <a:t>Upon reflection, what aspects of your collaborative teaching approach could be improved? Are there challenges you have faced with role distribution among educators and students, integration of technology tools, or effectiveness of the collaborative assessment strategies?</a:t>
            </a:r>
          </a:p>
          <a:p>
            <a:pPr marL="457200" indent="-457200">
              <a:lnSpc>
                <a:spcPts val="3639"/>
              </a:lnSpc>
              <a:spcBef>
                <a:spcPct val="0"/>
              </a:spcBef>
              <a:buFont typeface="Wingdings" panose="05000000000000000000" pitchFamily="2" charset="2"/>
              <a:buChar char="à"/>
            </a:pPr>
            <a:r>
              <a:rPr lang="en-GB" sz="2599" dirty="0">
                <a:solidFill>
                  <a:srgbClr val="121212"/>
                </a:solidFill>
                <a:latin typeface="HK Grotesk Light"/>
              </a:rPr>
              <a:t>Based on the potential areas for improvement in your collaborative teaching methods, what innovative solutions or strategies could you implement? This could involve exploring new technology platforms for collaboration, experimenting with different project management techniques, or developing more robust peer feedback systems.</a:t>
            </a:r>
          </a:p>
          <a:p>
            <a:pPr marL="457200" indent="-457200">
              <a:lnSpc>
                <a:spcPts val="3639"/>
              </a:lnSpc>
              <a:spcBef>
                <a:spcPct val="0"/>
              </a:spcBef>
              <a:buFont typeface="Wingdings" panose="05000000000000000000" pitchFamily="2" charset="2"/>
              <a:buChar char="à"/>
            </a:pPr>
            <a:endParaRPr lang="en-GB" sz="2599" dirty="0">
              <a:solidFill>
                <a:srgbClr val="121212"/>
              </a:solidFill>
              <a:latin typeface="HK Grotesk Light"/>
            </a:endParaRPr>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337656" y="966416"/>
            <a:ext cx="11834641" cy="100963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Additional Resources</a:t>
            </a:r>
          </a:p>
        </p:txBody>
      </p:sp>
      <p:sp>
        <p:nvSpPr>
          <p:cNvPr id="3" name="TextBox 3"/>
          <p:cNvSpPr txBox="1"/>
          <p:nvPr/>
        </p:nvSpPr>
        <p:spPr>
          <a:xfrm>
            <a:off x="1561782" y="2256647"/>
            <a:ext cx="14973618" cy="1831207"/>
          </a:xfrm>
          <a:prstGeom prst="rect">
            <a:avLst/>
          </a:prstGeom>
        </p:spPr>
        <p:txBody>
          <a:bodyPr wrap="square" lIns="0" tIns="0" rIns="0" bIns="0" rtlCol="0" anchor="t">
            <a:spAutoFit/>
          </a:bodyPr>
          <a:lstStyle/>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2"/>
              </a:rPr>
              <a:t>The Future of VET in EU</a:t>
            </a:r>
            <a:endParaRPr lang="en-GB"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3"/>
              </a:rPr>
              <a:t>Collaborative learning environment in vocational education</a:t>
            </a:r>
            <a:endParaRPr lang="en-GB"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4"/>
              </a:rPr>
              <a:t>Practices and strategies for enhancing learning through collaboration between vocational teacher training institutions and workplaces</a:t>
            </a:r>
            <a:endParaRPr lang="en-US" sz="2600" dirty="0">
              <a:solidFill>
                <a:srgbClr val="121212"/>
              </a:solidFill>
              <a:latin typeface="HK Grotesk Light"/>
            </a:endParaRPr>
          </a:p>
        </p:txBody>
      </p:sp>
      <p:sp>
        <p:nvSpPr>
          <p:cNvPr id="4" name="AutoShape 4"/>
          <p:cNvSpPr/>
          <p:nvPr/>
        </p:nvSpPr>
        <p:spPr>
          <a:xfrm>
            <a:off x="17259300" y="-150232"/>
            <a:ext cx="1032201" cy="8963824"/>
          </a:xfrm>
          <a:prstGeom prst="rect">
            <a:avLst/>
          </a:prstGeom>
          <a:solidFill>
            <a:srgbClr val="FB8709"/>
          </a:solidFill>
        </p:spPr>
        <p:txBody>
          <a:bodyPr/>
          <a:lstStyle/>
          <a:p>
            <a:endParaRPr lang="en-BE"/>
          </a:p>
        </p:txBody>
      </p:sp>
      <p:sp>
        <p:nvSpPr>
          <p:cNvPr id="5" name="AutoShape 5"/>
          <p:cNvSpPr/>
          <p:nvPr/>
        </p:nvSpPr>
        <p:spPr>
          <a:xfrm>
            <a:off x="0" y="-75116"/>
            <a:ext cx="1028700" cy="8888709"/>
          </a:xfrm>
          <a:prstGeom prst="rect">
            <a:avLst/>
          </a:prstGeom>
          <a:solidFill>
            <a:srgbClr val="FB8709"/>
          </a:solidFill>
        </p:spPr>
        <p:txBody>
          <a:bodyPr/>
          <a:lstStyle/>
          <a:p>
            <a:endParaRPr lang="en-BE"/>
          </a:p>
        </p:txBody>
      </p:sp>
      <p:grpSp>
        <p:nvGrpSpPr>
          <p:cNvPr id="6" name="Group 6"/>
          <p:cNvGrpSpPr/>
          <p:nvPr/>
        </p:nvGrpSpPr>
        <p:grpSpPr>
          <a:xfrm rot="5400000">
            <a:off x="-824" y="824"/>
            <a:ext cx="1030349" cy="1028700"/>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8" name="AutoShape 8"/>
          <p:cNvSpPr/>
          <p:nvPr/>
        </p:nvSpPr>
        <p:spPr>
          <a:xfrm>
            <a:off x="0" y="5257590"/>
            <a:ext cx="1028700" cy="3556002"/>
          </a:xfrm>
          <a:prstGeom prst="rect">
            <a:avLst/>
          </a:prstGeom>
          <a:solidFill>
            <a:srgbClr val="053249"/>
          </a:solidFill>
        </p:spPr>
        <p:txBody>
          <a:bodyPr/>
          <a:lstStyle/>
          <a:p>
            <a:endParaRPr lang="en-BE"/>
          </a:p>
        </p:txBody>
      </p:sp>
      <p:sp>
        <p:nvSpPr>
          <p:cNvPr id="9" name="AutoShape 9"/>
          <p:cNvSpPr/>
          <p:nvPr/>
        </p:nvSpPr>
        <p:spPr>
          <a:xfrm>
            <a:off x="17259300" y="5257590"/>
            <a:ext cx="1028700" cy="3556002"/>
          </a:xfrm>
          <a:prstGeom prst="rect">
            <a:avLst/>
          </a:prstGeom>
          <a:solidFill>
            <a:srgbClr val="053249"/>
          </a:solidFill>
        </p:spPr>
        <p:txBody>
          <a:bodyPr/>
          <a:lstStyle/>
          <a:p>
            <a:endParaRPr lang="en-BE"/>
          </a:p>
        </p:txBody>
      </p:sp>
      <p:grpSp>
        <p:nvGrpSpPr>
          <p:cNvPr id="10" name="Group 10"/>
          <p:cNvGrpSpPr/>
          <p:nvPr/>
        </p:nvGrpSpPr>
        <p:grpSpPr>
          <a:xfrm rot="-10800000">
            <a:off x="17257651" y="1649"/>
            <a:ext cx="1030349" cy="1028700"/>
            <a:chOff x="0" y="0"/>
            <a:chExt cx="6350000" cy="6339840"/>
          </a:xfrm>
        </p:grpSpPr>
        <p:sp>
          <p:nvSpPr>
            <p:cNvPr id="11" name="Freeform 11"/>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grpSp>
        <p:nvGrpSpPr>
          <p:cNvPr id="12" name="Group 12"/>
          <p:cNvGrpSpPr>
            <a:grpSpLocks noChangeAspect="1"/>
          </p:cNvGrpSpPr>
          <p:nvPr/>
        </p:nvGrpSpPr>
        <p:grpSpPr>
          <a:xfrm>
            <a:off x="310962" y="9525000"/>
            <a:ext cx="406777" cy="406777"/>
            <a:chOff x="0" y="0"/>
            <a:chExt cx="6350000" cy="6350000"/>
          </a:xfrm>
        </p:grpSpPr>
        <p:sp>
          <p:nvSpPr>
            <p:cNvPr id="13" name="Freeform 13"/>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14" name="Group 14"/>
          <p:cNvGrpSpPr>
            <a:grpSpLocks noChangeAspect="1"/>
          </p:cNvGrpSpPr>
          <p:nvPr/>
        </p:nvGrpSpPr>
        <p:grpSpPr>
          <a:xfrm>
            <a:off x="17572012" y="9525000"/>
            <a:ext cx="406777" cy="406777"/>
            <a:chOff x="0" y="0"/>
            <a:chExt cx="6350000" cy="6350000"/>
          </a:xfrm>
        </p:grpSpPr>
        <p:sp>
          <p:nvSpPr>
            <p:cNvPr id="15" name="Freeform 15"/>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7" name="Freeform 17"/>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5"/>
            <a:stretch>
              <a:fillRect/>
            </a:stretch>
          </a:blipFill>
        </p:spPr>
        <p:txBody>
          <a:bodyPr/>
          <a:lstStyle/>
          <a:p>
            <a:endParaRPr lang="en-BE"/>
          </a:p>
        </p:txBody>
      </p:sp>
      <p:sp>
        <p:nvSpPr>
          <p:cNvPr id="18" name="Freeform 18"/>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6"/>
            <a:stretch>
              <a:fillRect/>
            </a:stretch>
          </a:blipFill>
        </p:spPr>
        <p:txBody>
          <a:bodyPr/>
          <a:lstStyle/>
          <a:p>
            <a:endParaRPr lang="en-BE"/>
          </a:p>
        </p:txBody>
      </p:sp>
      <p:sp>
        <p:nvSpPr>
          <p:cNvPr id="19" name="TextBox 19"/>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20" name="AutoShape 20"/>
          <p:cNvSpPr/>
          <p:nvPr/>
        </p:nvSpPr>
        <p:spPr>
          <a:xfrm rot="5400000">
            <a:off x="9139238" y="173356"/>
            <a:ext cx="9525" cy="17270948"/>
          </a:xfrm>
          <a:prstGeom prst="rect">
            <a:avLst/>
          </a:prstGeom>
          <a:solidFill>
            <a:srgbClr val="FB8709"/>
          </a:solidFill>
        </p:spPr>
        <p:txBody>
          <a:bodyPr/>
          <a:lstStyle/>
          <a:p>
            <a:endParaRPr lang="en-B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Introduction to Collaborative Teaching</a:t>
            </a:r>
          </a:p>
        </p:txBody>
      </p:sp>
      <p:sp>
        <p:nvSpPr>
          <p:cNvPr id="6" name="TextBox 6"/>
          <p:cNvSpPr txBox="1"/>
          <p:nvPr/>
        </p:nvSpPr>
        <p:spPr>
          <a:xfrm>
            <a:off x="749488" y="3358690"/>
            <a:ext cx="15465917" cy="1869679"/>
          </a:xfrm>
          <a:prstGeom prst="rect">
            <a:avLst/>
          </a:prstGeom>
        </p:spPr>
        <p:txBody>
          <a:bodyPr wrap="square" lIns="0" tIns="0" rIns="0" bIns="0" rtlCol="0" anchor="t">
            <a:spAutoFit/>
          </a:bodyPr>
          <a:lstStyle/>
          <a:p>
            <a:pPr algn="ctr">
              <a:lnSpc>
                <a:spcPts val="3639"/>
              </a:lnSpc>
              <a:spcBef>
                <a:spcPct val="0"/>
              </a:spcBef>
            </a:pPr>
            <a:r>
              <a:rPr lang="en-GB" sz="3600" dirty="0">
                <a:solidFill>
                  <a:srgbClr val="121212"/>
                </a:solidFill>
                <a:latin typeface="HK Grotesk Light"/>
              </a:rPr>
              <a:t>Collaborative teaching involves two or more educators working together to plan, teach, and assess a course or a portion of a course. It extends to include collaborative learning, where students work in groups to solve problems, complete projects, or understand new concepts.</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
        <p:nvSpPr>
          <p:cNvPr id="7" name="TextBox 6">
            <a:extLst>
              <a:ext uri="{FF2B5EF4-FFF2-40B4-BE49-F238E27FC236}">
                <a16:creationId xmlns:a16="http://schemas.microsoft.com/office/drawing/2014/main" id="{AA0AAFA2-3F5B-66BC-98D4-53CBCBEEF435}"/>
              </a:ext>
            </a:extLst>
          </p:cNvPr>
          <p:cNvSpPr txBox="1"/>
          <p:nvPr/>
        </p:nvSpPr>
        <p:spPr>
          <a:xfrm>
            <a:off x="793856" y="5547581"/>
            <a:ext cx="15465917" cy="484684"/>
          </a:xfrm>
          <a:prstGeom prst="rect">
            <a:avLst/>
          </a:prstGeom>
        </p:spPr>
        <p:txBody>
          <a:bodyPr wrap="square" lIns="0" tIns="0" rIns="0" bIns="0" rtlCol="0" anchor="t">
            <a:spAutoFit/>
          </a:bodyPr>
          <a:lstStyle/>
          <a:p>
            <a:pPr>
              <a:lnSpc>
                <a:spcPts val="3639"/>
              </a:lnSpc>
              <a:spcBef>
                <a:spcPct val="0"/>
              </a:spcBef>
            </a:pPr>
            <a:r>
              <a:rPr lang="en-GB" sz="3600" b="1" dirty="0">
                <a:solidFill>
                  <a:srgbClr val="121212"/>
                </a:solidFill>
                <a:effectLst>
                  <a:outerShdw blurRad="38100" dist="38100" dir="2700000" algn="tl">
                    <a:srgbClr val="000000">
                      <a:alpha val="43137"/>
                    </a:srgbClr>
                  </a:outerShdw>
                </a:effectLst>
                <a:latin typeface="HK Grotesk Light"/>
              </a:rPr>
              <a:t>What are the key components?</a:t>
            </a:r>
            <a:endParaRPr lang="en-US" sz="3600" b="1" dirty="0">
              <a:solidFill>
                <a:srgbClr val="121212"/>
              </a:solidFill>
              <a:effectLst>
                <a:outerShdw blurRad="38100" dist="38100" dir="2700000" algn="tl">
                  <a:srgbClr val="000000">
                    <a:alpha val="43137"/>
                  </a:srgbClr>
                </a:outerShdw>
              </a:effectLst>
              <a:latin typeface="HK Grotesk Light"/>
            </a:endParaRPr>
          </a:p>
        </p:txBody>
      </p:sp>
      <p:sp>
        <p:nvSpPr>
          <p:cNvPr id="8" name="TextBox 6">
            <a:extLst>
              <a:ext uri="{FF2B5EF4-FFF2-40B4-BE49-F238E27FC236}">
                <a16:creationId xmlns:a16="http://schemas.microsoft.com/office/drawing/2014/main" id="{8E68F4C9-3C80-F891-CDEE-3724F4F5699D}"/>
              </a:ext>
            </a:extLst>
          </p:cNvPr>
          <p:cNvSpPr txBox="1"/>
          <p:nvPr/>
        </p:nvSpPr>
        <p:spPr>
          <a:xfrm>
            <a:off x="914400" y="6189794"/>
            <a:ext cx="15465917" cy="946349"/>
          </a:xfrm>
          <a:prstGeom prst="rect">
            <a:avLst/>
          </a:prstGeom>
        </p:spPr>
        <p:txBody>
          <a:bodyPr wrap="square" lIns="0" tIns="0" rIns="0" bIns="0" rtlCol="0" anchor="t">
            <a:spAutoFit/>
          </a:bodyPr>
          <a:lstStyle/>
          <a:p>
            <a:pPr algn="ctr">
              <a:lnSpc>
                <a:spcPts val="3639"/>
              </a:lnSpc>
              <a:spcBef>
                <a:spcPct val="0"/>
              </a:spcBef>
            </a:pPr>
            <a:r>
              <a:rPr lang="en-GB" sz="3600" dirty="0">
                <a:solidFill>
                  <a:srgbClr val="121212"/>
                </a:solidFill>
                <a:latin typeface="HK Grotesk Light"/>
              </a:rPr>
              <a:t>Shared goals, collective responsibility, cooperative planning and preparation, joint teaching, and reflective assessment practices.</a:t>
            </a:r>
            <a:endParaRPr lang="en-US" sz="3600" dirty="0">
              <a:solidFill>
                <a:srgbClr val="121212"/>
              </a:solidFill>
              <a:latin typeface="HK Grotesk Light"/>
            </a:endParaRPr>
          </a:p>
        </p:txBody>
      </p:sp>
    </p:spTree>
    <p:extLst>
      <p:ext uri="{BB962C8B-B14F-4D97-AF65-F5344CB8AC3E}">
        <p14:creationId xmlns:p14="http://schemas.microsoft.com/office/powerpoint/2010/main" val="4114731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4573480" cy="1163588"/>
          </a:xfrm>
          <a:prstGeom prst="rect">
            <a:avLst/>
          </a:prstGeom>
        </p:spPr>
        <p:txBody>
          <a:bodyPr wrap="square" lIns="0" tIns="0" rIns="0" bIns="0" rtlCol="0" anchor="t">
            <a:spAutoFit/>
          </a:bodyPr>
          <a:lstStyle/>
          <a:p>
            <a:pPr>
              <a:lnSpc>
                <a:spcPts val="9679"/>
              </a:lnSpc>
            </a:pPr>
            <a:r>
              <a:rPr lang="en-GB" sz="6000" spc="-87" dirty="0">
                <a:solidFill>
                  <a:srgbClr val="033C5B"/>
                </a:solidFill>
                <a:latin typeface="HK Grotesk Bold"/>
              </a:rPr>
              <a:t>Collaborative Teaching Methods</a:t>
            </a:r>
            <a:endParaRPr lang="en-US" sz="6000" spc="-87" dirty="0">
              <a:solidFill>
                <a:srgbClr val="033C5B"/>
              </a:solidFill>
              <a:latin typeface="HK Grotesk Bold"/>
            </a:endParaRPr>
          </a:p>
        </p:txBody>
      </p:sp>
      <p:sp>
        <p:nvSpPr>
          <p:cNvPr id="12" name="TextBox 12"/>
          <p:cNvSpPr txBox="1"/>
          <p:nvPr/>
        </p:nvSpPr>
        <p:spPr>
          <a:xfrm>
            <a:off x="5181600" y="8052065"/>
            <a:ext cx="15603082" cy="423129"/>
          </a:xfrm>
          <a:prstGeom prst="rect">
            <a:avLst/>
          </a:prstGeom>
        </p:spPr>
        <p:txBody>
          <a:bodyPr wrap="square" lIns="0" tIns="0" rIns="0" bIns="0" rtlCol="0" anchor="t">
            <a:spAutoFit/>
          </a:bodyPr>
          <a:lstStyle/>
          <a:p>
            <a:pPr>
              <a:lnSpc>
                <a:spcPts val="3640"/>
              </a:lnSpc>
              <a:spcBef>
                <a:spcPct val="0"/>
              </a:spcBef>
            </a:pPr>
            <a:r>
              <a:rPr lang="en-GB" b="1" i="1" dirty="0">
                <a:solidFill>
                  <a:srgbClr val="121212"/>
                </a:solidFill>
                <a:latin typeface="HK Grotesk Light"/>
              </a:rPr>
              <a:t>Source: </a:t>
            </a:r>
            <a:r>
              <a:rPr lang="en-GB" b="1" i="1" dirty="0">
                <a:solidFill>
                  <a:srgbClr val="121212"/>
                </a:solidFill>
                <a:latin typeface="HK Grotesk Light"/>
                <a:hlinkClick r:id="rId5"/>
              </a:rPr>
              <a:t>https://youtu.be/QVMoKmFiW64?feature=shared ?feature=shared</a:t>
            </a:r>
            <a:r>
              <a:rPr lang="en-GB" b="1" i="1" dirty="0">
                <a:solidFill>
                  <a:srgbClr val="121212"/>
                </a:solidFill>
                <a:latin typeface="HK Grotesk Light"/>
              </a:rPr>
              <a:t> </a:t>
            </a:r>
            <a:endParaRPr lang="en-US" i="1"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7" name="Online Media 16" title="Collaborative Learning Methodologies">
            <a:hlinkClick r:id="" action="ppaction://media"/>
            <a:extLst>
              <a:ext uri="{FF2B5EF4-FFF2-40B4-BE49-F238E27FC236}">
                <a16:creationId xmlns:a16="http://schemas.microsoft.com/office/drawing/2014/main" id="{D92D76A6-6E74-0D49-F37F-9484E9ADA283}"/>
              </a:ext>
            </a:extLst>
          </p:cNvPr>
          <p:cNvPicPr>
            <a:picLocks noRot="1" noChangeAspect="1"/>
          </p:cNvPicPr>
          <p:nvPr>
            <a:videoFile r:link="rId1"/>
          </p:nvPr>
        </p:nvPicPr>
        <p:blipFill>
          <a:blip r:embed="rId8"/>
          <a:stretch>
            <a:fillRect/>
          </a:stretch>
        </p:blipFill>
        <p:spPr>
          <a:xfrm>
            <a:off x="4357949" y="2814141"/>
            <a:ext cx="9144265" cy="5166510"/>
          </a:xfrm>
          <a:prstGeom prst="rect">
            <a:avLst/>
          </a:prstGeom>
        </p:spPr>
      </p:pic>
    </p:spTree>
    <p:extLst>
      <p:ext uri="{BB962C8B-B14F-4D97-AF65-F5344CB8AC3E}">
        <p14:creationId xmlns:p14="http://schemas.microsoft.com/office/powerpoint/2010/main" val="4020757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7"/>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00963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VET Environment Overview</a:t>
            </a:r>
            <a:endParaRPr lang="en-US" sz="6999" spc="-69" dirty="0">
              <a:solidFill>
                <a:srgbClr val="033C5B"/>
              </a:solidFill>
              <a:latin typeface="HK Grotesk Bold"/>
            </a:endParaRPr>
          </a:p>
        </p:txBody>
      </p:sp>
      <p:sp>
        <p:nvSpPr>
          <p:cNvPr id="6" name="TextBox 6"/>
          <p:cNvSpPr txBox="1"/>
          <p:nvPr/>
        </p:nvSpPr>
        <p:spPr>
          <a:xfrm>
            <a:off x="787942" y="2103306"/>
            <a:ext cx="9519868" cy="5547609"/>
          </a:xfrm>
          <a:prstGeom prst="rect">
            <a:avLst/>
          </a:prstGeom>
        </p:spPr>
        <p:txBody>
          <a:bodyPr wrap="square" lIns="0" tIns="0" rIns="0" bIns="0" rtlCol="0" anchor="t">
            <a:spAutoFit/>
          </a:bodyPr>
          <a:lstStyle/>
          <a:p>
            <a:pPr marL="571500" indent="-571500">
              <a:lnSpc>
                <a:spcPts val="3639"/>
              </a:lnSpc>
              <a:spcBef>
                <a:spcPct val="0"/>
              </a:spcBef>
              <a:buFont typeface="Arial" panose="020B0604020202020204" pitchFamily="34" charset="0"/>
              <a:buChar char="•"/>
            </a:pPr>
            <a:r>
              <a:rPr lang="en-GB" sz="3200" b="1" dirty="0">
                <a:solidFill>
                  <a:srgbClr val="121212"/>
                </a:solidFill>
                <a:latin typeface="HK Grotesk Light"/>
              </a:rPr>
              <a:t>The specific and dynamic environments in which VET schools operate influence them on different levels (Societal, national, regional, industrial</a:t>
            </a:r>
          </a:p>
          <a:p>
            <a:pPr marL="571500" indent="-571500">
              <a:lnSpc>
                <a:spcPts val="3639"/>
              </a:lnSpc>
              <a:spcBef>
                <a:spcPct val="0"/>
              </a:spcBef>
              <a:buFont typeface="Arial" panose="020B0604020202020204" pitchFamily="34" charset="0"/>
              <a:buChar char="•"/>
            </a:pPr>
            <a:r>
              <a:rPr lang="en-GB" sz="3200" b="1" dirty="0">
                <a:solidFill>
                  <a:srgbClr val="121212"/>
                </a:solidFill>
                <a:latin typeface="HK Grotesk Light"/>
              </a:rPr>
              <a:t>It is provided by various stakeholders and institutions at both national and international levels, both within and beyond formal education and training.</a:t>
            </a:r>
          </a:p>
          <a:p>
            <a:pPr marL="571500" indent="-571500">
              <a:lnSpc>
                <a:spcPts val="3639"/>
              </a:lnSpc>
              <a:spcBef>
                <a:spcPct val="0"/>
              </a:spcBef>
              <a:buFont typeface="Arial" panose="020B0604020202020204" pitchFamily="34" charset="0"/>
              <a:buChar char="•"/>
            </a:pPr>
            <a:r>
              <a:rPr lang="en-GB" sz="3200" b="1" dirty="0">
                <a:solidFill>
                  <a:srgbClr val="121212"/>
                </a:solidFill>
                <a:latin typeface="HK Grotesk Light"/>
              </a:rPr>
              <a:t>The decentralized structure of continuing vocational education and training (CVET) poses a difficulty in every nation.</a:t>
            </a:r>
          </a:p>
          <a:p>
            <a:pPr marL="571500" indent="-571500">
              <a:lnSpc>
                <a:spcPts val="3639"/>
              </a:lnSpc>
              <a:spcBef>
                <a:spcPct val="0"/>
              </a:spcBef>
              <a:buFont typeface="Arial" panose="020B0604020202020204" pitchFamily="34" charset="0"/>
              <a:buChar char="•"/>
            </a:pPr>
            <a:r>
              <a:rPr lang="en-GB" sz="3200" b="1" dirty="0">
                <a:solidFill>
                  <a:srgbClr val="121212"/>
                </a:solidFill>
                <a:latin typeface="HK Grotesk Light"/>
              </a:rPr>
              <a:t>It is inherently connected to </a:t>
            </a:r>
            <a:r>
              <a:rPr lang="en-GB" sz="3200" b="1" dirty="0" err="1">
                <a:solidFill>
                  <a:srgbClr val="121212"/>
                </a:solidFill>
                <a:latin typeface="HK Grotesk Light"/>
              </a:rPr>
              <a:t>labor</a:t>
            </a:r>
            <a:r>
              <a:rPr lang="en-GB" sz="3200" b="1" dirty="0">
                <a:solidFill>
                  <a:srgbClr val="121212"/>
                </a:solidFill>
                <a:latin typeface="HK Grotesk Light"/>
              </a:rPr>
              <a:t> markets at both the national and sectoral levels.</a:t>
            </a: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pic>
        <p:nvPicPr>
          <p:cNvPr id="7" name="Picture 6" descr="A diagram of a variety of blue circles and white text&#10;&#10;Description automatically generated">
            <a:extLst>
              <a:ext uri="{FF2B5EF4-FFF2-40B4-BE49-F238E27FC236}">
                <a16:creationId xmlns:a16="http://schemas.microsoft.com/office/drawing/2014/main" id="{E00117B8-4D2A-B4CB-2063-DC1B22243F34}"/>
              </a:ext>
            </a:extLst>
          </p:cNvPr>
          <p:cNvPicPr>
            <a:picLocks noChangeAspect="1"/>
          </p:cNvPicPr>
          <p:nvPr/>
        </p:nvPicPr>
        <p:blipFill rotWithShape="1">
          <a:blip r:embed="rId4">
            <a:extLst>
              <a:ext uri="{28A0092B-C50C-407E-A947-70E740481C1C}">
                <a14:useLocalDpi xmlns:a14="http://schemas.microsoft.com/office/drawing/2010/main" val="0"/>
              </a:ext>
            </a:extLst>
          </a:blip>
          <a:srcRect t="6392"/>
          <a:stretch/>
        </p:blipFill>
        <p:spPr>
          <a:xfrm>
            <a:off x="10491976" y="2586607"/>
            <a:ext cx="5792470" cy="4412814"/>
          </a:xfrm>
          <a:prstGeom prst="rect">
            <a:avLst/>
          </a:prstGeom>
        </p:spPr>
      </p:pic>
      <p:sp>
        <p:nvSpPr>
          <p:cNvPr id="8" name="TextBox 6">
            <a:extLst>
              <a:ext uri="{FF2B5EF4-FFF2-40B4-BE49-F238E27FC236}">
                <a16:creationId xmlns:a16="http://schemas.microsoft.com/office/drawing/2014/main" id="{677924D9-328E-673E-BFB1-F05649EA769F}"/>
              </a:ext>
            </a:extLst>
          </p:cNvPr>
          <p:cNvSpPr txBox="1"/>
          <p:nvPr/>
        </p:nvSpPr>
        <p:spPr>
          <a:xfrm>
            <a:off x="10590376" y="7125572"/>
            <a:ext cx="6742777" cy="553998"/>
          </a:xfrm>
          <a:prstGeom prst="rect">
            <a:avLst/>
          </a:prstGeom>
        </p:spPr>
        <p:txBody>
          <a:bodyPr wrap="square" lIns="0" tIns="0" rIns="0" bIns="0" rtlCol="0" anchor="t">
            <a:spAutoFit/>
          </a:bodyPr>
          <a:lstStyle/>
          <a:p>
            <a:pPr>
              <a:spcBef>
                <a:spcPct val="0"/>
              </a:spcBef>
            </a:pPr>
            <a:r>
              <a:rPr lang="en-GB" i="1" dirty="0">
                <a:solidFill>
                  <a:srgbClr val="121212"/>
                </a:solidFill>
                <a:latin typeface="HK Grotesk Light"/>
              </a:rPr>
              <a:t>Source: </a:t>
            </a:r>
            <a:r>
              <a:rPr lang="en-GB" i="1" dirty="0">
                <a:solidFill>
                  <a:srgbClr val="121212"/>
                </a:solidFill>
                <a:latin typeface="HK Grotesk Light"/>
                <a:hlinkClick r:id="rId5"/>
              </a:rPr>
              <a:t>https://www.cedefop.europa.eu/en/projects/changing-nature-and-role-vocational-education-and-training-vet-europe</a:t>
            </a:r>
            <a:r>
              <a:rPr lang="en-GB" i="1" dirty="0">
                <a:solidFill>
                  <a:srgbClr val="121212"/>
                </a:solidFill>
                <a:latin typeface="HK Grotesk Light"/>
              </a:rPr>
              <a:t> </a:t>
            </a:r>
          </a:p>
        </p:txBody>
      </p:sp>
    </p:spTree>
    <p:extLst>
      <p:ext uri="{BB962C8B-B14F-4D97-AF65-F5344CB8AC3E}">
        <p14:creationId xmlns:p14="http://schemas.microsoft.com/office/powerpoint/2010/main" val="2947544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Benefits of Collaborative Teaching in VET</a:t>
            </a:r>
            <a:endParaRPr lang="en-US" sz="6999" spc="-69" dirty="0">
              <a:solidFill>
                <a:srgbClr val="033C5B"/>
              </a:solidFill>
              <a:latin typeface="HK Grotesk Bold"/>
            </a:endParaRPr>
          </a:p>
        </p:txBody>
      </p:sp>
      <p:sp>
        <p:nvSpPr>
          <p:cNvPr id="6" name="TextBox 6"/>
          <p:cNvSpPr txBox="1"/>
          <p:nvPr/>
        </p:nvSpPr>
        <p:spPr>
          <a:xfrm>
            <a:off x="559139" y="4954069"/>
            <a:ext cx="5210451" cy="3685561"/>
          </a:xfrm>
          <a:prstGeom prst="rect">
            <a:avLst/>
          </a:prstGeom>
        </p:spPr>
        <p:txBody>
          <a:bodyPr wrap="square" lIns="0" tIns="0" rIns="0" bIns="0" rtlCol="0" anchor="t">
            <a:spAutoFit/>
          </a:bodyPr>
          <a:lstStyle/>
          <a:p>
            <a:pPr algn="ctr">
              <a:lnSpc>
                <a:spcPts val="3639"/>
              </a:lnSpc>
              <a:spcBef>
                <a:spcPct val="0"/>
              </a:spcBef>
            </a:pPr>
            <a:r>
              <a:rPr lang="en-GB" sz="2800" b="1" dirty="0">
                <a:solidFill>
                  <a:srgbClr val="121212"/>
                </a:solidFill>
                <a:latin typeface="HK Grotesk Light"/>
              </a:rPr>
              <a:t>For Educators: </a:t>
            </a:r>
          </a:p>
          <a:p>
            <a:pPr algn="ctr">
              <a:lnSpc>
                <a:spcPts val="3639"/>
              </a:lnSpc>
              <a:spcBef>
                <a:spcPct val="0"/>
              </a:spcBef>
            </a:pPr>
            <a:r>
              <a:rPr lang="en-GB" sz="2800" dirty="0">
                <a:solidFill>
                  <a:srgbClr val="121212"/>
                </a:solidFill>
                <a:latin typeface="HK Grotesk Light"/>
              </a:rPr>
              <a:t>Promotes professional development through shared knowledge and experiences, reduces workload by dividing responsibilities, and increases job satisfaction through a supportive teaching community.</a:t>
            </a:r>
            <a:endParaRPr lang="en-US" sz="28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
        <p:nvSpPr>
          <p:cNvPr id="7" name="TextBox 6">
            <a:extLst>
              <a:ext uri="{FF2B5EF4-FFF2-40B4-BE49-F238E27FC236}">
                <a16:creationId xmlns:a16="http://schemas.microsoft.com/office/drawing/2014/main" id="{C4ED9154-27F6-2CAE-F063-466EF4A9AA14}"/>
              </a:ext>
            </a:extLst>
          </p:cNvPr>
          <p:cNvSpPr txBox="1"/>
          <p:nvPr/>
        </p:nvSpPr>
        <p:spPr>
          <a:xfrm>
            <a:off x="6437142" y="4954069"/>
            <a:ext cx="5210451" cy="3685561"/>
          </a:xfrm>
          <a:prstGeom prst="rect">
            <a:avLst/>
          </a:prstGeom>
        </p:spPr>
        <p:txBody>
          <a:bodyPr wrap="square" lIns="0" tIns="0" rIns="0" bIns="0" rtlCol="0" anchor="t">
            <a:spAutoFit/>
          </a:bodyPr>
          <a:lstStyle/>
          <a:p>
            <a:pPr algn="ctr">
              <a:lnSpc>
                <a:spcPts val="3639"/>
              </a:lnSpc>
              <a:spcBef>
                <a:spcPct val="0"/>
              </a:spcBef>
            </a:pPr>
            <a:r>
              <a:rPr lang="en-GB" sz="2800" b="1" dirty="0">
                <a:solidFill>
                  <a:srgbClr val="121212"/>
                </a:solidFill>
                <a:latin typeface="HK Grotesk Light"/>
              </a:rPr>
              <a:t>For Learners: </a:t>
            </a:r>
          </a:p>
          <a:p>
            <a:pPr algn="ctr">
              <a:lnSpc>
                <a:spcPts val="3639"/>
              </a:lnSpc>
              <a:spcBef>
                <a:spcPct val="0"/>
              </a:spcBef>
            </a:pPr>
            <a:r>
              <a:rPr lang="en-GB" sz="2800" dirty="0">
                <a:solidFill>
                  <a:srgbClr val="121212"/>
                </a:solidFill>
                <a:latin typeface="HK Grotesk Light"/>
              </a:rPr>
              <a:t>Improves engagement and motivation, enhances understanding through diverse perspectives and teaching styles, and builds essential skills like communication, collaboration, and critical thinking.</a:t>
            </a:r>
            <a:endParaRPr lang="en-US" sz="2800" dirty="0">
              <a:solidFill>
                <a:srgbClr val="121212"/>
              </a:solidFill>
              <a:latin typeface="HK Grotesk Light"/>
            </a:endParaRPr>
          </a:p>
        </p:txBody>
      </p:sp>
      <p:sp>
        <p:nvSpPr>
          <p:cNvPr id="8" name="TextBox 7">
            <a:extLst>
              <a:ext uri="{FF2B5EF4-FFF2-40B4-BE49-F238E27FC236}">
                <a16:creationId xmlns:a16="http://schemas.microsoft.com/office/drawing/2014/main" id="{256711D3-ECF7-FEE6-D5BA-30902A708B1F}"/>
              </a:ext>
            </a:extLst>
          </p:cNvPr>
          <p:cNvSpPr txBox="1"/>
          <p:nvPr/>
        </p:nvSpPr>
        <p:spPr>
          <a:xfrm>
            <a:off x="11866288" y="4954069"/>
            <a:ext cx="5210451" cy="2762231"/>
          </a:xfrm>
          <a:prstGeom prst="rect">
            <a:avLst/>
          </a:prstGeom>
        </p:spPr>
        <p:txBody>
          <a:bodyPr wrap="square" lIns="0" tIns="0" rIns="0" bIns="0" rtlCol="0" anchor="t">
            <a:spAutoFit/>
          </a:bodyPr>
          <a:lstStyle/>
          <a:p>
            <a:pPr algn="ctr">
              <a:lnSpc>
                <a:spcPts val="3639"/>
              </a:lnSpc>
              <a:spcBef>
                <a:spcPct val="0"/>
              </a:spcBef>
            </a:pPr>
            <a:r>
              <a:rPr lang="en-GB" sz="2800" b="1" dirty="0">
                <a:solidFill>
                  <a:srgbClr val="121212"/>
                </a:solidFill>
                <a:latin typeface="HK Grotesk Light"/>
              </a:rPr>
              <a:t>For VET Programs: </a:t>
            </a:r>
          </a:p>
          <a:p>
            <a:pPr algn="ctr">
              <a:lnSpc>
                <a:spcPts val="3639"/>
              </a:lnSpc>
              <a:spcBef>
                <a:spcPct val="0"/>
              </a:spcBef>
            </a:pPr>
            <a:r>
              <a:rPr lang="en-GB" sz="2800" dirty="0">
                <a:solidFill>
                  <a:srgbClr val="121212"/>
                </a:solidFill>
                <a:latin typeface="HK Grotesk Light"/>
              </a:rPr>
              <a:t>Strengthens program quality and relevance, increases flexibility in curriculum delivery, and fosters a culture of continuous improvement and innovation.</a:t>
            </a:r>
            <a:endParaRPr lang="en-US" sz="2800" dirty="0">
              <a:solidFill>
                <a:srgbClr val="121212"/>
              </a:solidFill>
              <a:latin typeface="HK Grotesk Light"/>
            </a:endParaRPr>
          </a:p>
        </p:txBody>
      </p:sp>
      <p:pic>
        <p:nvPicPr>
          <p:cNvPr id="16" name="Graphic 15" descr="Classroom outline">
            <a:extLst>
              <a:ext uri="{FF2B5EF4-FFF2-40B4-BE49-F238E27FC236}">
                <a16:creationId xmlns:a16="http://schemas.microsoft.com/office/drawing/2014/main" id="{EE220FCB-1096-4030-E712-482B501A062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0046" y="3165433"/>
            <a:ext cx="1788636" cy="1788636"/>
          </a:xfrm>
          <a:prstGeom prst="rect">
            <a:avLst/>
          </a:prstGeom>
        </p:spPr>
      </p:pic>
      <p:pic>
        <p:nvPicPr>
          <p:cNvPr id="18" name="Graphic 17" descr="Users with solid fill">
            <a:extLst>
              <a:ext uri="{FF2B5EF4-FFF2-40B4-BE49-F238E27FC236}">
                <a16:creationId xmlns:a16="http://schemas.microsoft.com/office/drawing/2014/main" id="{EE28B642-0337-FE1E-2B74-A891E4E42BA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15905" y="3354864"/>
            <a:ext cx="1788636" cy="1788636"/>
          </a:xfrm>
          <a:prstGeom prst="rect">
            <a:avLst/>
          </a:prstGeom>
        </p:spPr>
      </p:pic>
      <p:pic>
        <p:nvPicPr>
          <p:cNvPr id="20" name="Graphic 19" descr="Schoolhouse with solid fill">
            <a:extLst>
              <a:ext uri="{FF2B5EF4-FFF2-40B4-BE49-F238E27FC236}">
                <a16:creationId xmlns:a16="http://schemas.microsoft.com/office/drawing/2014/main" id="{E2505C1B-3F0F-9AB8-F6E4-E9FEBA379D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373402" y="2933700"/>
            <a:ext cx="2209800" cy="2209800"/>
          </a:xfrm>
          <a:prstGeom prst="rect">
            <a:avLst/>
          </a:prstGeom>
        </p:spPr>
      </p:pic>
    </p:spTree>
    <p:extLst>
      <p:ext uri="{BB962C8B-B14F-4D97-AF65-F5344CB8AC3E}">
        <p14:creationId xmlns:p14="http://schemas.microsoft.com/office/powerpoint/2010/main" val="410507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Tailoring Collaborative Teaching in VET Environments</a:t>
            </a:r>
            <a:endParaRPr lang="en-US" sz="6999" spc="-69" dirty="0">
              <a:solidFill>
                <a:srgbClr val="033C5B"/>
              </a:solidFill>
              <a:latin typeface="HK Grotesk Bold"/>
            </a:endParaRPr>
          </a:p>
        </p:txBody>
      </p:sp>
      <p:sp>
        <p:nvSpPr>
          <p:cNvPr id="6" name="TextBox 6"/>
          <p:cNvSpPr txBox="1"/>
          <p:nvPr/>
        </p:nvSpPr>
        <p:spPr>
          <a:xfrm>
            <a:off x="793856" y="2958285"/>
            <a:ext cx="15465917" cy="5101333"/>
          </a:xfrm>
          <a:prstGeom prst="rect">
            <a:avLst/>
          </a:prstGeom>
        </p:spPr>
        <p:txBody>
          <a:bodyPr wrap="square" lIns="0" tIns="0" rIns="0" bIns="0" rtlCol="0" anchor="t">
            <a:spAutoFit/>
          </a:bodyPr>
          <a:lstStyle/>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Recent studies suggest a cultural transition in education from individual learning to a more collaborative approach.</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Teaching methods that actively involve students in collaboration have been proven to improve both learning outcomes and vocational skills.</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These approaches aim to support interdependent support, personal responsibility, students’ ability to cooperate, and group dynamics.</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Despite the evidence, numerous educators and institutions, including those in VET and academia, have not fully embraced these methods.</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The need for larger support from peers (experts, administrators, coworkers, IT) is often named as an obstacle when introducing these progressive teaching approaches.</a:t>
            </a: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
        <p:nvSpPr>
          <p:cNvPr id="7" name="TextBox 6">
            <a:extLst>
              <a:ext uri="{FF2B5EF4-FFF2-40B4-BE49-F238E27FC236}">
                <a16:creationId xmlns:a16="http://schemas.microsoft.com/office/drawing/2014/main" id="{9968E07B-8915-BA98-F5C2-0D9631C12D73}"/>
              </a:ext>
            </a:extLst>
          </p:cNvPr>
          <p:cNvSpPr txBox="1"/>
          <p:nvPr/>
        </p:nvSpPr>
        <p:spPr>
          <a:xfrm>
            <a:off x="793856" y="8212343"/>
            <a:ext cx="15465917" cy="553998"/>
          </a:xfrm>
          <a:prstGeom prst="rect">
            <a:avLst/>
          </a:prstGeom>
        </p:spPr>
        <p:txBody>
          <a:bodyPr wrap="square" lIns="0" tIns="0" rIns="0" bIns="0" rtlCol="0" anchor="t">
            <a:spAutoFit/>
          </a:bodyPr>
          <a:lstStyle/>
          <a:p>
            <a:pPr>
              <a:spcBef>
                <a:spcPct val="0"/>
              </a:spcBef>
            </a:pPr>
            <a:r>
              <a:rPr lang="en-GB" i="1" dirty="0">
                <a:solidFill>
                  <a:srgbClr val="121212"/>
                </a:solidFill>
                <a:latin typeface="HK Grotesk Light"/>
              </a:rPr>
              <a:t>Source: </a:t>
            </a:r>
            <a:r>
              <a:rPr lang="en-GB" i="1" dirty="0" err="1">
                <a:solidFill>
                  <a:srgbClr val="121212"/>
                </a:solidFill>
                <a:latin typeface="HK Grotesk Light"/>
              </a:rPr>
              <a:t>Słowikowski</a:t>
            </a:r>
            <a:r>
              <a:rPr lang="en-GB" i="1" dirty="0">
                <a:solidFill>
                  <a:srgbClr val="121212"/>
                </a:solidFill>
                <a:latin typeface="HK Grotesk Light"/>
              </a:rPr>
              <a:t>, M., </a:t>
            </a:r>
            <a:r>
              <a:rPr lang="en-GB" i="1" dirty="0" err="1">
                <a:solidFill>
                  <a:srgbClr val="121212"/>
                </a:solidFill>
                <a:latin typeface="HK Grotesk Light"/>
              </a:rPr>
              <a:t>Pilat</a:t>
            </a:r>
            <a:r>
              <a:rPr lang="en-GB" i="1" dirty="0">
                <a:solidFill>
                  <a:srgbClr val="121212"/>
                </a:solidFill>
                <a:latin typeface="HK Grotesk Light"/>
              </a:rPr>
              <a:t>, Z., </a:t>
            </a:r>
            <a:r>
              <a:rPr lang="en-GB" i="1" dirty="0" err="1">
                <a:solidFill>
                  <a:srgbClr val="121212"/>
                </a:solidFill>
                <a:latin typeface="HK Grotesk Light"/>
              </a:rPr>
              <a:t>Smater</a:t>
            </a:r>
            <a:r>
              <a:rPr lang="en-GB" i="1" dirty="0">
                <a:solidFill>
                  <a:srgbClr val="121212"/>
                </a:solidFill>
                <a:latin typeface="HK Grotesk Light"/>
              </a:rPr>
              <a:t>, M., &amp; </a:t>
            </a:r>
            <a:r>
              <a:rPr lang="en-GB" i="1" dirty="0" err="1">
                <a:solidFill>
                  <a:srgbClr val="121212"/>
                </a:solidFill>
                <a:latin typeface="HK Grotesk Light"/>
              </a:rPr>
              <a:t>Zieliński</a:t>
            </a:r>
            <a:r>
              <a:rPr lang="en-GB" i="1" dirty="0">
                <a:solidFill>
                  <a:srgbClr val="121212"/>
                </a:solidFill>
                <a:latin typeface="HK Grotesk Light"/>
              </a:rPr>
              <a:t>, J. (2018). Collaborative learning environment in vocational education. In AIP Conference Proceedings (Vol. 2029, No. 1). AIP Publishing. https://doi.org/10.1063/1.5066532 </a:t>
            </a:r>
          </a:p>
        </p:txBody>
      </p:sp>
    </p:spTree>
    <p:extLst>
      <p:ext uri="{BB962C8B-B14F-4D97-AF65-F5344CB8AC3E}">
        <p14:creationId xmlns:p14="http://schemas.microsoft.com/office/powerpoint/2010/main" val="508140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Tailoring Collaborative Teaching in VET Environments</a:t>
            </a:r>
            <a:endParaRPr lang="en-US" sz="6999" spc="-69" dirty="0">
              <a:solidFill>
                <a:srgbClr val="033C5B"/>
              </a:solidFill>
              <a:latin typeface="HK Grotesk Bold"/>
            </a:endParaRPr>
          </a:p>
        </p:txBody>
      </p:sp>
      <p:sp>
        <p:nvSpPr>
          <p:cNvPr id="6" name="TextBox 6"/>
          <p:cNvSpPr txBox="1"/>
          <p:nvPr/>
        </p:nvSpPr>
        <p:spPr>
          <a:xfrm>
            <a:off x="793856" y="3098370"/>
            <a:ext cx="15465917" cy="5101333"/>
          </a:xfrm>
          <a:prstGeom prst="rect">
            <a:avLst/>
          </a:prstGeom>
        </p:spPr>
        <p:txBody>
          <a:bodyPr wrap="square" lIns="0" tIns="0" rIns="0" bIns="0" rtlCol="0" anchor="t">
            <a:spAutoFit/>
          </a:bodyPr>
          <a:lstStyle/>
          <a:p>
            <a:pPr>
              <a:lnSpc>
                <a:spcPts val="3639"/>
              </a:lnSpc>
              <a:spcBef>
                <a:spcPct val="0"/>
              </a:spcBef>
            </a:pPr>
            <a:r>
              <a:rPr lang="en-GB" sz="3600" b="1" dirty="0">
                <a:solidFill>
                  <a:srgbClr val="121212"/>
                </a:solidFill>
                <a:latin typeface="HK Grotesk Light"/>
              </a:rPr>
              <a:t>Understanding VET Learner Needs:</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Contextual Learning: Skills and knowledge are taught in ways directly relevant to the workplace.</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Practical Application: Collaborative teaching should involve practical projects that mirror real-world tasks and challenges faced in specific trades or professions.</a:t>
            </a:r>
          </a:p>
          <a:p>
            <a:pPr>
              <a:lnSpc>
                <a:spcPts val="3639"/>
              </a:lnSpc>
              <a:spcBef>
                <a:spcPct val="0"/>
              </a:spcBef>
            </a:pPr>
            <a:r>
              <a:rPr lang="en-GB" sz="3600" b="1" dirty="0">
                <a:solidFill>
                  <a:srgbClr val="121212"/>
                </a:solidFill>
                <a:latin typeface="HK Grotesk Light"/>
              </a:rPr>
              <a:t>Adapting Teaching Methods:</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Interdisciplinary Approach: Use team teaching to bring together different subject experts for an integrated learning experience.</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Peer Learning: Encourage learners to teach and learn from one another, reflecting the collaborative nature of the workplace.</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2404989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Tailoring Collaborative Teaching in VET Environments</a:t>
            </a:r>
            <a:endParaRPr lang="en-US" sz="6999" spc="-69" dirty="0">
              <a:solidFill>
                <a:srgbClr val="033C5B"/>
              </a:solidFill>
              <a:latin typeface="HK Grotesk Bold"/>
            </a:endParaRPr>
          </a:p>
        </p:txBody>
      </p:sp>
      <p:sp>
        <p:nvSpPr>
          <p:cNvPr id="6" name="TextBox 6"/>
          <p:cNvSpPr txBox="1"/>
          <p:nvPr/>
        </p:nvSpPr>
        <p:spPr>
          <a:xfrm>
            <a:off x="793856" y="2912196"/>
            <a:ext cx="15738861" cy="5562998"/>
          </a:xfrm>
          <a:prstGeom prst="rect">
            <a:avLst/>
          </a:prstGeom>
        </p:spPr>
        <p:txBody>
          <a:bodyPr wrap="square" lIns="0" tIns="0" rIns="0" bIns="0" rtlCol="0" anchor="t">
            <a:spAutoFit/>
          </a:bodyPr>
          <a:lstStyle/>
          <a:p>
            <a:pPr>
              <a:lnSpc>
                <a:spcPts val="3639"/>
              </a:lnSpc>
              <a:spcBef>
                <a:spcPct val="0"/>
              </a:spcBef>
            </a:pPr>
            <a:r>
              <a:rPr lang="en-GB" sz="3600" b="1" dirty="0">
                <a:solidFill>
                  <a:srgbClr val="121212"/>
                </a:solidFill>
                <a:latin typeface="HK Grotesk Light"/>
              </a:rPr>
              <a:t>Leveraging Technology:</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Digital Collaboration Tools: Introduce platforms like Microsoft Teams or Slack for group projects and communication, simulating modern work environments.</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Online Simulations and VR: Use technology to create simulations of workplace scenarios for collaborative problem-solving.</a:t>
            </a:r>
          </a:p>
          <a:p>
            <a:pPr>
              <a:lnSpc>
                <a:spcPts val="3639"/>
              </a:lnSpc>
              <a:spcBef>
                <a:spcPct val="0"/>
              </a:spcBef>
            </a:pPr>
            <a:r>
              <a:rPr lang="en-GB" sz="3600" b="1" dirty="0">
                <a:solidFill>
                  <a:srgbClr val="121212"/>
                </a:solidFill>
                <a:latin typeface="HK Grotesk Light"/>
              </a:rPr>
              <a:t>Fostering Soft Skills Development:</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Communication and Teamwork: Structure activities that require learners to practice communication, negotiation, and teamwork, which are critical in the VET sector.</a:t>
            </a:r>
          </a:p>
          <a:p>
            <a:pPr marL="571500" indent="-571500">
              <a:lnSpc>
                <a:spcPts val="3639"/>
              </a:lnSpc>
              <a:spcBef>
                <a:spcPct val="0"/>
              </a:spcBef>
              <a:buFont typeface="Arial" panose="020B0604020202020204" pitchFamily="34" charset="0"/>
              <a:buChar char="•"/>
            </a:pPr>
            <a:r>
              <a:rPr lang="en-GB" sz="3600" dirty="0">
                <a:solidFill>
                  <a:srgbClr val="121212"/>
                </a:solidFill>
                <a:latin typeface="HK Grotesk Light"/>
              </a:rPr>
              <a:t>Leadership and Initiative: Create opportunities for learners to lead projects or parts of the training, developing their leadership and initiative-taking skills.</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148810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3053</Words>
  <Application>Microsoft Office PowerPoint</Application>
  <PresentationFormat>Custom</PresentationFormat>
  <Paragraphs>157</Paragraphs>
  <Slides>23</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Wingdings</vt:lpstr>
      <vt:lpstr>HK Grotesk Bold</vt:lpstr>
      <vt:lpstr>Arial</vt:lpstr>
      <vt:lpstr>HK Grotesk</vt:lpstr>
      <vt:lpstr>HK Grotesk Light</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stsal</dc:creator>
  <cp:lastModifiedBy>Sotiria Tsalamani</cp:lastModifiedBy>
  <cp:revision>8</cp:revision>
  <dcterms:created xsi:type="dcterms:W3CDTF">2006-08-16T00:00:00Z</dcterms:created>
  <dcterms:modified xsi:type="dcterms:W3CDTF">2024-03-26T15:42:12Z</dcterms:modified>
  <dc:identifier>DAF3h6kuNAo</dc:identifier>
</cp:coreProperties>
</file>