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80" r:id="rId4"/>
    <p:sldId id="325" r:id="rId5"/>
    <p:sldId id="333" r:id="rId6"/>
    <p:sldId id="326" r:id="rId7"/>
    <p:sldId id="334" r:id="rId8"/>
    <p:sldId id="327" r:id="rId9"/>
    <p:sldId id="336" r:id="rId10"/>
    <p:sldId id="331" r:id="rId11"/>
    <p:sldId id="337" r:id="rId12"/>
    <p:sldId id="338" r:id="rId13"/>
    <p:sldId id="329" r:id="rId14"/>
    <p:sldId id="335" r:id="rId15"/>
    <p:sldId id="332" r:id="rId16"/>
    <p:sldId id="339" r:id="rId17"/>
    <p:sldId id="340" r:id="rId18"/>
    <p:sldId id="324" r:id="rId19"/>
    <p:sldId id="264" r:id="rId20"/>
    <p:sldId id="263" r:id="rId21"/>
  </p:sldIdLst>
  <p:sldSz cx="18288000" cy="10287000"/>
  <p:notesSz cx="6858000" cy="9144000"/>
  <p:embeddedFontLst>
    <p:embeddedFont>
      <p:font typeface="HK Grotesk" panose="020B0604020202020204" charset="0"/>
      <p:regular r:id="rId22"/>
    </p:embeddedFont>
    <p:embeddedFont>
      <p:font typeface="HK Grotesk Bold" panose="020B0604020202020204" charset="0"/>
      <p:regular r:id="rId23"/>
    </p:embeddedFont>
    <p:embeddedFont>
      <p:font typeface="HK Grotesk Light" panose="020B0604020202020204" charset="0"/>
      <p:regular r:id="rId2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0" d="100"/>
          <a:sy n="70" d="100"/>
        </p:scale>
        <p:origin x="774" y="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3.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2.fntdata"/><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1.fntdata"/><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3/27/2024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3/27/2024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3/27/2024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3/27/2024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3/27/2024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3/27/2024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3/27/2024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3/27/2024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3/27/2024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3/27/2024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3/27/2024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3/27/2024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hyperlink" Target="https://cloudassess.com/blog/assessment-methods/" TargetMode="Externa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7.xml"/><Relationship Id="rId1" Type="http://schemas.openxmlformats.org/officeDocument/2006/relationships/video" Target="https://www.youtube.com/embed/ifK7o-ao0nc?feature=oembed" TargetMode="External"/><Relationship Id="rId6" Type="http://schemas.openxmlformats.org/officeDocument/2006/relationships/hyperlink" Target="https://youtu.be/ifK7o-ao0nc?feature=shared" TargetMode="External"/><Relationship Id="rId5" Type="http://schemas.openxmlformats.org/officeDocument/2006/relationships/image" Target="../media/image10.jpe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www.sails-project.eu/index.html" TargetMode="Externa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teachup.eun.org/" TargetMode="External"/><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8" Type="http://schemas.openxmlformats.org/officeDocument/2006/relationships/hyperlink" Target="https://www.turnitin.com/" TargetMode="External"/><Relationship Id="rId13" Type="http://schemas.openxmlformats.org/officeDocument/2006/relationships/image" Target="../media/image16.png"/><Relationship Id="rId18" Type="http://schemas.openxmlformats.org/officeDocument/2006/relationships/image" Target="../media/image19.png"/><Relationship Id="rId3" Type="http://schemas.openxmlformats.org/officeDocument/2006/relationships/image" Target="../media/image7.svg"/><Relationship Id="rId7" Type="http://schemas.openxmlformats.org/officeDocument/2006/relationships/image" Target="../media/image14.svg"/><Relationship Id="rId12" Type="http://schemas.openxmlformats.org/officeDocument/2006/relationships/image" Target="../media/image15.png"/><Relationship Id="rId17" Type="http://schemas.openxmlformats.org/officeDocument/2006/relationships/image" Target="../media/image18.png"/><Relationship Id="rId2" Type="http://schemas.openxmlformats.org/officeDocument/2006/relationships/image" Target="../media/image6.png"/><Relationship Id="rId16"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13.png"/><Relationship Id="rId11" Type="http://schemas.openxmlformats.org/officeDocument/2006/relationships/hyperlink" Target="https://kahoot.com/" TargetMode="External"/><Relationship Id="rId5" Type="http://schemas.openxmlformats.org/officeDocument/2006/relationships/image" Target="../media/image2.png"/><Relationship Id="rId15" Type="http://schemas.openxmlformats.org/officeDocument/2006/relationships/hyperlink" Target="https://edpuzzle.com/" TargetMode="External"/><Relationship Id="rId10" Type="http://schemas.openxmlformats.org/officeDocument/2006/relationships/hyperlink" Target="https://www.google.com/forms/about/" TargetMode="External"/><Relationship Id="rId19" Type="http://schemas.openxmlformats.org/officeDocument/2006/relationships/image" Target="../media/image20.png"/><Relationship Id="rId4" Type="http://schemas.openxmlformats.org/officeDocument/2006/relationships/image" Target="../media/image1.png"/><Relationship Id="rId9" Type="http://schemas.openxmlformats.org/officeDocument/2006/relationships/hyperlink" Target="https://www.socrative.com/" TargetMode="External"/><Relationship Id="rId14" Type="http://schemas.openxmlformats.org/officeDocument/2006/relationships/hyperlink" Target="https://padlet.com/" TargetMode="External"/></Relationships>
</file>

<file path=ppt/slides/_rels/slide19.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2.svg"/><Relationship Id="rId7" Type="http://schemas.openxmlformats.org/officeDocument/2006/relationships/image" Target="../media/image2.png"/><Relationship Id="rId2"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24.svg"/><Relationship Id="rId4" Type="http://schemas.openxmlformats.org/officeDocument/2006/relationships/image" Target="../media/image23.png"/><Relationship Id="rId9" Type="http://schemas.openxmlformats.org/officeDocument/2006/relationships/image" Target="../media/image26.svg"/></Relationships>
</file>

<file path=ppt/slides/_rels/slide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5.svg"/><Relationship Id="rId7"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8.jpeg"/><Relationship Id="rId5" Type="http://schemas.openxmlformats.org/officeDocument/2006/relationships/image" Target="../media/image7.sv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hyperlink" Target="https://www.voced.edu.au/content/ngv%3A28141" TargetMode="External"/><Relationship Id="rId2" Type="http://schemas.openxmlformats.org/officeDocument/2006/relationships/hyperlink" Target="https://www.linkedin.com/advice/0/how-can-vocational-education-teachers-use-technology-ish2c" TargetMode="Externa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hyperlink" Target="https://openspace.etf.europa.eu/sites/default/files/2021-02/Literature%20review%20Assessment.pdf"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hyperlink" Target="https://openspace.etf.europa.eu/sites/default/files/2021-02/Literature%20review%20Assessment.pdf"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028700" y="2963573"/>
            <a:ext cx="10119734" cy="2769989"/>
          </a:xfrm>
          <a:prstGeom prst="rect">
            <a:avLst/>
          </a:prstGeom>
        </p:spPr>
        <p:txBody>
          <a:bodyPr wrap="square" lIns="0" tIns="0" rIns="0" bIns="0" rtlCol="0" anchor="t">
            <a:spAutoFit/>
          </a:bodyPr>
          <a:lstStyle/>
          <a:p>
            <a:r>
              <a:rPr lang="en-GB" sz="4000" spc="-102" dirty="0">
                <a:solidFill>
                  <a:srgbClr val="FB8709"/>
                </a:solidFill>
                <a:latin typeface="HK Grotesk Bold"/>
              </a:rPr>
              <a:t>Cultivating a Learning Community: Context-Specific Implementation in VET Field</a:t>
            </a:r>
          </a:p>
          <a:p>
            <a:r>
              <a:rPr lang="en-GB" sz="5000" spc="-87" dirty="0">
                <a:solidFill>
                  <a:srgbClr val="053249"/>
                </a:solidFill>
                <a:latin typeface="HK Grotesk Bold"/>
              </a:rPr>
              <a:t>7.4 Assessment and Certification in VET Learning Environments</a:t>
            </a:r>
            <a:endParaRPr lang="en-US" sz="5000" spc="-87" dirty="0">
              <a:solidFill>
                <a:srgbClr val="053249"/>
              </a:solidFill>
              <a:latin typeface="HK Grotesk Bold"/>
            </a:endParaRPr>
          </a:p>
        </p:txBody>
      </p:sp>
      <p:grpSp>
        <p:nvGrpSpPr>
          <p:cNvPr id="3" name="Group 3"/>
          <p:cNvGrpSpPr/>
          <p:nvPr/>
        </p:nvGrpSpPr>
        <p:grpSpPr>
          <a:xfrm rot="-10800000">
            <a:off x="9673884" y="-1920219"/>
            <a:ext cx="10305338" cy="10262060"/>
            <a:chOff x="0" y="0"/>
            <a:chExt cx="6350000" cy="6323333"/>
          </a:xfrm>
        </p:grpSpPr>
        <p:sp>
          <p:nvSpPr>
            <p:cNvPr id="4" name="Freeform 4"/>
            <p:cNvSpPr/>
            <p:nvPr/>
          </p:nvSpPr>
          <p:spPr>
            <a:xfrm>
              <a:off x="0" y="0"/>
              <a:ext cx="6350000" cy="6323333"/>
            </a:xfrm>
            <a:custGeom>
              <a:avLst/>
              <a:gdLst/>
              <a:ahLst/>
              <a:cxnLst/>
              <a:rect l="l" t="t" r="r" b="b"/>
              <a:pathLst>
                <a:path w="6350000" h="6323333">
                  <a:moveTo>
                    <a:pt x="6350000" y="6323333"/>
                  </a:moveTo>
                  <a:lnTo>
                    <a:pt x="0" y="6323333"/>
                  </a:lnTo>
                  <a:lnTo>
                    <a:pt x="0" y="0"/>
                  </a:lnTo>
                  <a:lnTo>
                    <a:pt x="6350000" y="6323333"/>
                  </a:lnTo>
                  <a:close/>
                </a:path>
              </a:pathLst>
            </a:custGeom>
            <a:solidFill>
              <a:srgbClr val="FB8709"/>
            </a:solidFill>
          </p:spPr>
          <p:txBody>
            <a:bodyPr/>
            <a:lstStyle/>
            <a:p>
              <a:endParaRPr lang="en-BE"/>
            </a:p>
          </p:txBody>
        </p:sp>
      </p:grpSp>
      <p:grpSp>
        <p:nvGrpSpPr>
          <p:cNvPr id="5" name="Group 5"/>
          <p:cNvGrpSpPr/>
          <p:nvPr/>
        </p:nvGrpSpPr>
        <p:grpSpPr>
          <a:xfrm rot="-5400000">
            <a:off x="13579297" y="5173799"/>
            <a:ext cx="5050689" cy="5175713"/>
            <a:chOff x="0" y="0"/>
            <a:chExt cx="6350000" cy="6507187"/>
          </a:xfrm>
        </p:grpSpPr>
        <p:sp>
          <p:nvSpPr>
            <p:cNvPr id="6" name="Freeform 6"/>
            <p:cNvSpPr/>
            <p:nvPr/>
          </p:nvSpPr>
          <p:spPr>
            <a:xfrm>
              <a:off x="0" y="0"/>
              <a:ext cx="6350000" cy="6507187"/>
            </a:xfrm>
            <a:custGeom>
              <a:avLst/>
              <a:gdLst/>
              <a:ahLst/>
              <a:cxnLst/>
              <a:rect l="l" t="t" r="r" b="b"/>
              <a:pathLst>
                <a:path w="6350000" h="6507187">
                  <a:moveTo>
                    <a:pt x="6350000" y="6507187"/>
                  </a:moveTo>
                  <a:lnTo>
                    <a:pt x="0" y="6507187"/>
                  </a:lnTo>
                  <a:lnTo>
                    <a:pt x="0" y="0"/>
                  </a:lnTo>
                  <a:lnTo>
                    <a:pt x="6350000" y="6507187"/>
                  </a:lnTo>
                  <a:close/>
                </a:path>
              </a:pathLst>
            </a:custGeom>
            <a:solidFill>
              <a:srgbClr val="053249"/>
            </a:solidFill>
          </p:spPr>
          <p:txBody>
            <a:bodyPr/>
            <a:lstStyle/>
            <a:p>
              <a:endParaRPr lang="en-BE"/>
            </a:p>
          </p:txBody>
        </p:sp>
      </p:grpSp>
      <p:sp>
        <p:nvSpPr>
          <p:cNvPr id="7" name="Freeform 7"/>
          <p:cNvSpPr/>
          <p:nvPr/>
        </p:nvSpPr>
        <p:spPr>
          <a:xfrm>
            <a:off x="685288" y="6503003"/>
            <a:ext cx="3367356" cy="3367356"/>
          </a:xfrm>
          <a:custGeom>
            <a:avLst/>
            <a:gdLst/>
            <a:ahLst/>
            <a:cxnLst/>
            <a:rect l="l" t="t" r="r" b="b"/>
            <a:pathLst>
              <a:path w="3367356" h="3367356">
                <a:moveTo>
                  <a:pt x="0" y="0"/>
                </a:moveTo>
                <a:lnTo>
                  <a:pt x="3367356" y="0"/>
                </a:lnTo>
                <a:lnTo>
                  <a:pt x="3367356" y="3367356"/>
                </a:lnTo>
                <a:lnTo>
                  <a:pt x="0" y="3367356"/>
                </a:lnTo>
                <a:lnTo>
                  <a:pt x="0" y="0"/>
                </a:lnTo>
                <a:close/>
              </a:path>
            </a:pathLst>
          </a:custGeom>
          <a:blipFill>
            <a:blip r:embed="rId2"/>
            <a:stretch>
              <a:fillRect/>
            </a:stretch>
          </a:blipFill>
        </p:spPr>
        <p:txBody>
          <a:bodyPr/>
          <a:lstStyle/>
          <a:p>
            <a:endParaRPr lang="en-BE"/>
          </a:p>
        </p:txBody>
      </p:sp>
      <p:sp>
        <p:nvSpPr>
          <p:cNvPr id="8" name="Freeform 8"/>
          <p:cNvSpPr/>
          <p:nvPr/>
        </p:nvSpPr>
        <p:spPr>
          <a:xfrm>
            <a:off x="685288" y="8961260"/>
            <a:ext cx="3742515" cy="1010479"/>
          </a:xfrm>
          <a:custGeom>
            <a:avLst/>
            <a:gdLst/>
            <a:ahLst/>
            <a:cxnLst/>
            <a:rect l="l" t="t" r="r" b="b"/>
            <a:pathLst>
              <a:path w="3742515" h="1010479">
                <a:moveTo>
                  <a:pt x="0" y="0"/>
                </a:moveTo>
                <a:lnTo>
                  <a:pt x="3742515" y="0"/>
                </a:lnTo>
                <a:lnTo>
                  <a:pt x="3742515" y="1010479"/>
                </a:lnTo>
                <a:lnTo>
                  <a:pt x="0" y="1010479"/>
                </a:lnTo>
                <a:lnTo>
                  <a:pt x="0" y="0"/>
                </a:lnTo>
                <a:close/>
              </a:path>
            </a:pathLst>
          </a:custGeom>
          <a:blipFill>
            <a:blip r:embed="rId3"/>
            <a:stretch>
              <a:fillRect/>
            </a:stretch>
          </a:blipFill>
        </p:spPr>
        <p:txBody>
          <a:bodyPr/>
          <a:lstStyle/>
          <a:p>
            <a:endParaRPr lang="en-BE"/>
          </a:p>
        </p:txBody>
      </p:sp>
      <p:sp>
        <p:nvSpPr>
          <p:cNvPr id="9" name="TextBox 9"/>
          <p:cNvSpPr txBox="1"/>
          <p:nvPr/>
        </p:nvSpPr>
        <p:spPr>
          <a:xfrm>
            <a:off x="1028700" y="1501381"/>
            <a:ext cx="11295250" cy="1071880"/>
          </a:xfrm>
          <a:prstGeom prst="rect">
            <a:avLst/>
          </a:prstGeom>
        </p:spPr>
        <p:txBody>
          <a:bodyPr lIns="0" tIns="0" rIns="0" bIns="0" rtlCol="0" anchor="t">
            <a:spAutoFit/>
          </a:bodyPr>
          <a:lstStyle/>
          <a:p>
            <a:pPr>
              <a:lnSpc>
                <a:spcPts val="4234"/>
              </a:lnSpc>
            </a:pPr>
            <a:r>
              <a:rPr lang="en-US" sz="3499">
                <a:solidFill>
                  <a:srgbClr val="053249"/>
                </a:solidFill>
                <a:latin typeface="HK Grotesk"/>
              </a:rPr>
              <a:t>CollaboratiVET Curriculum for VET teachers/trainers/educators </a:t>
            </a:r>
          </a:p>
        </p:txBody>
      </p:sp>
      <p:grpSp>
        <p:nvGrpSpPr>
          <p:cNvPr id="10" name="Group 10"/>
          <p:cNvGrpSpPr/>
          <p:nvPr/>
        </p:nvGrpSpPr>
        <p:grpSpPr>
          <a:xfrm>
            <a:off x="11148434" y="560351"/>
            <a:ext cx="6110866" cy="9166299"/>
            <a:chOff x="0" y="0"/>
            <a:chExt cx="6350000" cy="9525000"/>
          </a:xfrm>
        </p:grpSpPr>
        <p:sp>
          <p:nvSpPr>
            <p:cNvPr id="11" name="Freeform 11"/>
            <p:cNvSpPr/>
            <p:nvPr/>
          </p:nvSpPr>
          <p:spPr>
            <a:xfrm>
              <a:off x="0" y="0"/>
              <a:ext cx="6350000" cy="9525000"/>
            </a:xfrm>
            <a:custGeom>
              <a:avLst/>
              <a:gdLst/>
              <a:ahLst/>
              <a:cxnLst/>
              <a:rect l="l" t="t" r="r" b="b"/>
              <a:pathLst>
                <a:path w="6350000" h="9525000">
                  <a:moveTo>
                    <a:pt x="0" y="9042400"/>
                  </a:moveTo>
                  <a:lnTo>
                    <a:pt x="0" y="482600"/>
                  </a:lnTo>
                  <a:cubicBezTo>
                    <a:pt x="0" y="215900"/>
                    <a:pt x="215900" y="0"/>
                    <a:pt x="482600" y="0"/>
                  </a:cubicBezTo>
                  <a:lnTo>
                    <a:pt x="5867400" y="0"/>
                  </a:lnTo>
                  <a:cubicBezTo>
                    <a:pt x="6134100" y="0"/>
                    <a:pt x="6350000" y="217170"/>
                    <a:pt x="6350000" y="482600"/>
                  </a:cubicBezTo>
                  <a:lnTo>
                    <a:pt x="6350000" y="9042400"/>
                  </a:lnTo>
                  <a:cubicBezTo>
                    <a:pt x="6350000" y="9309100"/>
                    <a:pt x="6134100" y="9525000"/>
                    <a:pt x="5867400" y="9525000"/>
                  </a:cubicBezTo>
                  <a:lnTo>
                    <a:pt x="482600" y="9525000"/>
                  </a:lnTo>
                  <a:cubicBezTo>
                    <a:pt x="217170" y="9525000"/>
                    <a:pt x="0" y="9309100"/>
                    <a:pt x="0" y="9042400"/>
                  </a:cubicBezTo>
                  <a:close/>
                </a:path>
              </a:pathLst>
            </a:custGeom>
            <a:blipFill>
              <a:blip r:embed="rId4"/>
              <a:stretch>
                <a:fillRect l="-62464" r="-62464"/>
              </a:stretch>
            </a:blipFill>
          </p:spPr>
          <p:txBody>
            <a:bodyPr/>
            <a:lstStyle/>
            <a:p>
              <a:endParaRPr lang="en-BE"/>
            </a:p>
          </p:txBody>
        </p:sp>
      </p:grpSp>
      <p:sp>
        <p:nvSpPr>
          <p:cNvPr id="12" name="TextBox 12"/>
          <p:cNvSpPr txBox="1"/>
          <p:nvPr/>
        </p:nvSpPr>
        <p:spPr>
          <a:xfrm>
            <a:off x="4325513" y="9144970"/>
            <a:ext cx="6720632" cy="836294"/>
          </a:xfrm>
          <a:prstGeom prst="rect">
            <a:avLst/>
          </a:prstGeom>
        </p:spPr>
        <p:txBody>
          <a:bodyPr lIns="0" tIns="0" rIns="0" bIns="0" rtlCol="0" anchor="t">
            <a:spAutoFit/>
          </a:bodyPr>
          <a:lstStyle/>
          <a:p>
            <a:pPr algn="just">
              <a:lnSpc>
                <a:spcPts val="1680"/>
              </a:lnSpc>
            </a:pPr>
            <a:r>
              <a:rPr lang="en-US" sz="1200" dirty="0">
                <a:solidFill>
                  <a:srgbClr val="121212"/>
                </a:solidFill>
                <a:latin typeface="HK Grotesk Ligh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a:p>
            <a:pPr algn="just">
              <a:lnSpc>
                <a:spcPts val="1680"/>
              </a:lnSpc>
              <a:spcBef>
                <a:spcPct val="0"/>
              </a:spcBef>
            </a:pPr>
            <a:endParaRPr lang="en-US" sz="1200" dirty="0">
              <a:solidFill>
                <a:srgbClr val="121212"/>
              </a:solidFill>
              <a:latin typeface="HK Grotesk Ligh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7044742" y="-150232"/>
            <a:ext cx="1246758" cy="8963824"/>
          </a:xfrm>
          <a:prstGeom prst="rect">
            <a:avLst/>
          </a:prstGeom>
          <a:solidFill>
            <a:srgbClr val="FB8709"/>
          </a:solidFill>
        </p:spPr>
        <p:txBody>
          <a:bodyPr/>
          <a:lstStyle/>
          <a:p>
            <a:endParaRPr lang="en-BE"/>
          </a:p>
        </p:txBody>
      </p:sp>
      <p:grpSp>
        <p:nvGrpSpPr>
          <p:cNvPr id="3" name="Group 3"/>
          <p:cNvGrpSpPr/>
          <p:nvPr/>
        </p:nvGrpSpPr>
        <p:grpSpPr>
          <a:xfrm rot="-10800000">
            <a:off x="13961765" y="-1849"/>
            <a:ext cx="4329736" cy="4322808"/>
            <a:chOff x="0" y="0"/>
            <a:chExt cx="6350000" cy="6339840"/>
          </a:xfrm>
        </p:grpSpPr>
        <p:sp>
          <p:nvSpPr>
            <p:cNvPr id="4" name="Freeform 4"/>
            <p:cNvSpPr/>
            <p:nvPr/>
          </p:nvSpPr>
          <p:spPr>
            <a:xfrm>
              <a:off x="0" y="0"/>
              <a:ext cx="6350000" cy="6339840"/>
            </a:xfrm>
            <a:custGeom>
              <a:avLst/>
              <a:gdLst/>
              <a:ahLst/>
              <a:cxnLst/>
              <a:rect l="l" t="t" r="r" b="b"/>
              <a:pathLst>
                <a:path w="6350000" h="6339840">
                  <a:moveTo>
                    <a:pt x="6350000" y="6339840"/>
                  </a:moveTo>
                  <a:lnTo>
                    <a:pt x="0" y="6339840"/>
                  </a:lnTo>
                  <a:lnTo>
                    <a:pt x="0" y="0"/>
                  </a:lnTo>
                  <a:lnTo>
                    <a:pt x="6350000" y="6339840"/>
                  </a:lnTo>
                  <a:close/>
                </a:path>
              </a:pathLst>
            </a:custGeom>
            <a:solidFill>
              <a:srgbClr val="053249"/>
            </a:solidFill>
          </p:spPr>
          <p:txBody>
            <a:bodyPr/>
            <a:lstStyle/>
            <a:p>
              <a:endParaRPr lang="en-BE"/>
            </a:p>
          </p:txBody>
        </p:sp>
      </p:grpSp>
      <p:sp>
        <p:nvSpPr>
          <p:cNvPr id="5" name="TextBox 5"/>
          <p:cNvSpPr txBox="1"/>
          <p:nvPr/>
        </p:nvSpPr>
        <p:spPr>
          <a:xfrm>
            <a:off x="793856" y="776393"/>
            <a:ext cx="15208144" cy="1009635"/>
          </a:xfrm>
          <a:prstGeom prst="rect">
            <a:avLst/>
          </a:prstGeom>
        </p:spPr>
        <p:txBody>
          <a:bodyPr wrap="square" lIns="0" tIns="0" rIns="0" bIns="0" rtlCol="0" anchor="t">
            <a:spAutoFit/>
          </a:bodyPr>
          <a:lstStyle/>
          <a:p>
            <a:pPr>
              <a:lnSpc>
                <a:spcPts val="7699"/>
              </a:lnSpc>
            </a:pPr>
            <a:r>
              <a:rPr lang="en-GB" sz="6999" spc="-69" dirty="0">
                <a:solidFill>
                  <a:srgbClr val="033C5B"/>
                </a:solidFill>
                <a:latin typeface="HK Grotesk Bold"/>
              </a:rPr>
              <a:t>Technology-enhanced assessment</a:t>
            </a:r>
          </a:p>
        </p:txBody>
      </p:sp>
      <p:sp>
        <p:nvSpPr>
          <p:cNvPr id="6" name="TextBox 6"/>
          <p:cNvSpPr txBox="1"/>
          <p:nvPr/>
        </p:nvSpPr>
        <p:spPr>
          <a:xfrm>
            <a:off x="793856" y="2329998"/>
            <a:ext cx="15465917" cy="4639668"/>
          </a:xfrm>
          <a:prstGeom prst="rect">
            <a:avLst/>
          </a:prstGeom>
        </p:spPr>
        <p:txBody>
          <a:bodyPr wrap="square" lIns="0" tIns="0" rIns="0" bIns="0" rtlCol="0" anchor="t">
            <a:spAutoFit/>
          </a:bodyPr>
          <a:lstStyle/>
          <a:p>
            <a:pPr>
              <a:lnSpc>
                <a:spcPts val="3639"/>
              </a:lnSpc>
              <a:spcBef>
                <a:spcPct val="0"/>
              </a:spcBef>
            </a:pPr>
            <a:r>
              <a:rPr lang="en-GB" sz="3600" b="1" dirty="0">
                <a:solidFill>
                  <a:srgbClr val="121212"/>
                </a:solidFill>
                <a:latin typeface="HK Grotesk Light"/>
              </a:rPr>
              <a:t>Shift to Online Assessment:</a:t>
            </a:r>
          </a:p>
          <a:p>
            <a:pPr marL="571500" indent="-571500">
              <a:lnSpc>
                <a:spcPts val="3639"/>
              </a:lnSpc>
              <a:spcBef>
                <a:spcPct val="0"/>
              </a:spcBef>
              <a:buFont typeface="Arial" panose="020B0604020202020204" pitchFamily="34" charset="0"/>
              <a:buChar char="•"/>
            </a:pPr>
            <a:r>
              <a:rPr lang="en-GB" sz="3600" dirty="0">
                <a:solidFill>
                  <a:srgbClr val="121212"/>
                </a:solidFill>
                <a:latin typeface="HK Grotesk Light"/>
              </a:rPr>
              <a:t>Accelerated by the need for flexibility and continuity during disruptions like the COVID-19 pandemic.</a:t>
            </a:r>
          </a:p>
          <a:p>
            <a:pPr marL="571500" indent="-571500">
              <a:lnSpc>
                <a:spcPts val="3639"/>
              </a:lnSpc>
              <a:spcBef>
                <a:spcPct val="0"/>
              </a:spcBef>
              <a:buFont typeface="Arial" panose="020B0604020202020204" pitchFamily="34" charset="0"/>
              <a:buChar char="•"/>
            </a:pPr>
            <a:r>
              <a:rPr lang="en-GB" sz="3600" dirty="0">
                <a:solidFill>
                  <a:srgbClr val="121212"/>
                </a:solidFill>
                <a:latin typeface="HK Grotesk Light"/>
              </a:rPr>
              <a:t>Addresses the growing demand for remote, adaptable assessment options.</a:t>
            </a:r>
          </a:p>
          <a:p>
            <a:pPr>
              <a:lnSpc>
                <a:spcPts val="3639"/>
              </a:lnSpc>
              <a:spcBef>
                <a:spcPct val="0"/>
              </a:spcBef>
            </a:pPr>
            <a:endParaRPr lang="en-GB" sz="3600" dirty="0">
              <a:solidFill>
                <a:srgbClr val="121212"/>
              </a:solidFill>
              <a:latin typeface="HK Grotesk Light"/>
            </a:endParaRPr>
          </a:p>
          <a:p>
            <a:pPr>
              <a:lnSpc>
                <a:spcPts val="3639"/>
              </a:lnSpc>
              <a:spcBef>
                <a:spcPct val="0"/>
              </a:spcBef>
            </a:pPr>
            <a:r>
              <a:rPr lang="en-GB" sz="3600" b="1" dirty="0">
                <a:solidFill>
                  <a:srgbClr val="121212"/>
                </a:solidFill>
                <a:latin typeface="HK Grotesk Light"/>
              </a:rPr>
              <a:t>Business and Educational Advantages:</a:t>
            </a:r>
          </a:p>
          <a:p>
            <a:pPr marL="571500" indent="-571500">
              <a:lnSpc>
                <a:spcPts val="3639"/>
              </a:lnSpc>
              <a:spcBef>
                <a:spcPct val="0"/>
              </a:spcBef>
              <a:buFont typeface="Arial" panose="020B0604020202020204" pitchFamily="34" charset="0"/>
              <a:buChar char="•"/>
            </a:pPr>
            <a:r>
              <a:rPr lang="en-GB" sz="3600" dirty="0">
                <a:solidFill>
                  <a:srgbClr val="121212"/>
                </a:solidFill>
                <a:latin typeface="HK Grotesk Light"/>
              </a:rPr>
              <a:t>Enhances efficiency and sustainability of training organizations.</a:t>
            </a:r>
          </a:p>
          <a:p>
            <a:pPr marL="571500" indent="-571500">
              <a:lnSpc>
                <a:spcPts val="3639"/>
              </a:lnSpc>
              <a:spcBef>
                <a:spcPct val="0"/>
              </a:spcBef>
              <a:buFont typeface="Arial" panose="020B0604020202020204" pitchFamily="34" charset="0"/>
              <a:buChar char="•"/>
            </a:pPr>
            <a:r>
              <a:rPr lang="en-GB" sz="3600" dirty="0">
                <a:solidFill>
                  <a:srgbClr val="121212"/>
                </a:solidFill>
                <a:latin typeface="HK Grotesk Light"/>
              </a:rPr>
              <a:t>Appeals to tech-savvy students, providing a comprehensive audit trail.</a:t>
            </a:r>
          </a:p>
          <a:p>
            <a:pPr marL="571500" indent="-571500">
              <a:lnSpc>
                <a:spcPts val="3639"/>
              </a:lnSpc>
              <a:spcBef>
                <a:spcPct val="0"/>
              </a:spcBef>
              <a:buFont typeface="Arial" panose="020B0604020202020204" pitchFamily="34" charset="0"/>
              <a:buChar char="•"/>
            </a:pPr>
            <a:r>
              <a:rPr lang="en-GB" sz="3600" dirty="0">
                <a:solidFill>
                  <a:srgbClr val="121212"/>
                </a:solidFill>
                <a:latin typeface="HK Grotesk Light"/>
              </a:rPr>
              <a:t>Not limited to distance learning; beneficial for face-to-face and blended environments.</a:t>
            </a:r>
          </a:p>
        </p:txBody>
      </p:sp>
      <p:grpSp>
        <p:nvGrpSpPr>
          <p:cNvPr id="9" name="Group 9"/>
          <p:cNvGrpSpPr>
            <a:grpSpLocks noChangeAspect="1"/>
          </p:cNvGrpSpPr>
          <p:nvPr/>
        </p:nvGrpSpPr>
        <p:grpSpPr>
          <a:xfrm>
            <a:off x="16826047" y="607663"/>
            <a:ext cx="842075" cy="842075"/>
            <a:chOff x="0" y="0"/>
            <a:chExt cx="6350000" cy="6350000"/>
          </a:xfrm>
        </p:grpSpPr>
        <p:sp>
          <p:nvSpPr>
            <p:cNvPr id="10" name="Freeform 10"/>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F8F8F8"/>
            </a:solidFill>
          </p:spPr>
          <p:txBody>
            <a:bodyPr/>
            <a:lstStyle/>
            <a:p>
              <a:endParaRPr lang="en-BE"/>
            </a:p>
          </p:txBody>
        </p:sp>
      </p:grpSp>
      <p:sp>
        <p:nvSpPr>
          <p:cNvPr id="11" name="Freeform 11"/>
          <p:cNvSpPr/>
          <p:nvPr/>
        </p:nvSpPr>
        <p:spPr>
          <a:xfrm>
            <a:off x="559140" y="8374275"/>
            <a:ext cx="2331172" cy="2331172"/>
          </a:xfrm>
          <a:custGeom>
            <a:avLst/>
            <a:gdLst/>
            <a:ahLst/>
            <a:cxnLst/>
            <a:rect l="l" t="t" r="r" b="b"/>
            <a:pathLst>
              <a:path w="2331172" h="2331172">
                <a:moveTo>
                  <a:pt x="0" y="0"/>
                </a:moveTo>
                <a:lnTo>
                  <a:pt x="2331172" y="0"/>
                </a:lnTo>
                <a:lnTo>
                  <a:pt x="2331172" y="2331172"/>
                </a:lnTo>
                <a:lnTo>
                  <a:pt x="0" y="2331172"/>
                </a:lnTo>
                <a:lnTo>
                  <a:pt x="0" y="0"/>
                </a:lnTo>
                <a:close/>
              </a:path>
            </a:pathLst>
          </a:custGeom>
          <a:blipFill>
            <a:blip r:embed="rId2"/>
            <a:stretch>
              <a:fillRect/>
            </a:stretch>
          </a:blipFill>
        </p:spPr>
        <p:txBody>
          <a:bodyPr/>
          <a:lstStyle/>
          <a:p>
            <a:endParaRPr lang="en-BE"/>
          </a:p>
        </p:txBody>
      </p:sp>
      <p:sp>
        <p:nvSpPr>
          <p:cNvPr id="12" name="Freeform 12"/>
          <p:cNvSpPr/>
          <p:nvPr/>
        </p:nvSpPr>
        <p:spPr>
          <a:xfrm>
            <a:off x="2956987" y="9142466"/>
            <a:ext cx="2590889" cy="699540"/>
          </a:xfrm>
          <a:custGeom>
            <a:avLst/>
            <a:gdLst/>
            <a:ahLst/>
            <a:cxnLst/>
            <a:rect l="l" t="t" r="r" b="b"/>
            <a:pathLst>
              <a:path w="2590889" h="699540">
                <a:moveTo>
                  <a:pt x="0" y="0"/>
                </a:moveTo>
                <a:lnTo>
                  <a:pt x="2590889" y="0"/>
                </a:lnTo>
                <a:lnTo>
                  <a:pt x="2590889" y="699540"/>
                </a:lnTo>
                <a:lnTo>
                  <a:pt x="0" y="699540"/>
                </a:lnTo>
                <a:lnTo>
                  <a:pt x="0" y="0"/>
                </a:lnTo>
                <a:close/>
              </a:path>
            </a:pathLst>
          </a:custGeom>
          <a:blipFill>
            <a:blip r:embed="rId3"/>
            <a:stretch>
              <a:fillRect/>
            </a:stretch>
          </a:blipFill>
        </p:spPr>
        <p:txBody>
          <a:bodyPr/>
          <a:lstStyle/>
          <a:p>
            <a:endParaRPr lang="en-BE"/>
          </a:p>
        </p:txBody>
      </p:sp>
      <p:sp>
        <p:nvSpPr>
          <p:cNvPr id="13" name="TextBox 13"/>
          <p:cNvSpPr txBox="1"/>
          <p:nvPr/>
        </p:nvSpPr>
        <p:spPr>
          <a:xfrm>
            <a:off x="5627065" y="9243317"/>
            <a:ext cx="12041056" cy="488314"/>
          </a:xfrm>
          <a:prstGeom prst="rect">
            <a:avLst/>
          </a:prstGeom>
        </p:spPr>
        <p:txBody>
          <a:bodyPr lIns="0" tIns="0" rIns="0" bIns="0" rtlCol="0" anchor="t">
            <a:spAutoFit/>
          </a:bodyPr>
          <a:lstStyle/>
          <a:p>
            <a:pPr algn="just">
              <a:lnSpc>
                <a:spcPts val="1960"/>
              </a:lnSpc>
              <a:spcBef>
                <a:spcPct val="0"/>
              </a:spcBef>
            </a:pPr>
            <a:r>
              <a:rPr lang="en-US" sz="1400">
                <a:solidFill>
                  <a:srgbClr val="121212"/>
                </a:solidFill>
                <a:latin typeface="HK Grotesk Ligh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14" name="AutoShape 14"/>
          <p:cNvSpPr/>
          <p:nvPr/>
        </p:nvSpPr>
        <p:spPr>
          <a:xfrm rot="5400000">
            <a:off x="9139238" y="173356"/>
            <a:ext cx="9525" cy="17270948"/>
          </a:xfrm>
          <a:prstGeom prst="rect">
            <a:avLst/>
          </a:prstGeom>
          <a:solidFill>
            <a:srgbClr val="FB8709"/>
          </a:solidFill>
        </p:spPr>
        <p:txBody>
          <a:bodyPr/>
          <a:lstStyle/>
          <a:p>
            <a:endParaRPr lang="en-BE"/>
          </a:p>
        </p:txBody>
      </p:sp>
    </p:spTree>
    <p:extLst>
      <p:ext uri="{BB962C8B-B14F-4D97-AF65-F5344CB8AC3E}">
        <p14:creationId xmlns:p14="http://schemas.microsoft.com/office/powerpoint/2010/main" val="21174142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7044742" y="-150232"/>
            <a:ext cx="1246758" cy="8963824"/>
          </a:xfrm>
          <a:prstGeom prst="rect">
            <a:avLst/>
          </a:prstGeom>
          <a:solidFill>
            <a:srgbClr val="FB8709"/>
          </a:solidFill>
        </p:spPr>
        <p:txBody>
          <a:bodyPr/>
          <a:lstStyle/>
          <a:p>
            <a:endParaRPr lang="en-BE"/>
          </a:p>
        </p:txBody>
      </p:sp>
      <p:grpSp>
        <p:nvGrpSpPr>
          <p:cNvPr id="3" name="Group 3"/>
          <p:cNvGrpSpPr/>
          <p:nvPr/>
        </p:nvGrpSpPr>
        <p:grpSpPr>
          <a:xfrm rot="-10800000">
            <a:off x="13961765" y="-1849"/>
            <a:ext cx="4329736" cy="4322808"/>
            <a:chOff x="0" y="0"/>
            <a:chExt cx="6350000" cy="6339840"/>
          </a:xfrm>
        </p:grpSpPr>
        <p:sp>
          <p:nvSpPr>
            <p:cNvPr id="4" name="Freeform 4"/>
            <p:cNvSpPr/>
            <p:nvPr/>
          </p:nvSpPr>
          <p:spPr>
            <a:xfrm>
              <a:off x="0" y="0"/>
              <a:ext cx="6350000" cy="6339840"/>
            </a:xfrm>
            <a:custGeom>
              <a:avLst/>
              <a:gdLst/>
              <a:ahLst/>
              <a:cxnLst/>
              <a:rect l="l" t="t" r="r" b="b"/>
              <a:pathLst>
                <a:path w="6350000" h="6339840">
                  <a:moveTo>
                    <a:pt x="6350000" y="6339840"/>
                  </a:moveTo>
                  <a:lnTo>
                    <a:pt x="0" y="6339840"/>
                  </a:lnTo>
                  <a:lnTo>
                    <a:pt x="0" y="0"/>
                  </a:lnTo>
                  <a:lnTo>
                    <a:pt x="6350000" y="6339840"/>
                  </a:lnTo>
                  <a:close/>
                </a:path>
              </a:pathLst>
            </a:custGeom>
            <a:solidFill>
              <a:srgbClr val="053249"/>
            </a:solidFill>
          </p:spPr>
          <p:txBody>
            <a:bodyPr/>
            <a:lstStyle/>
            <a:p>
              <a:endParaRPr lang="en-BE"/>
            </a:p>
          </p:txBody>
        </p:sp>
      </p:grpSp>
      <p:sp>
        <p:nvSpPr>
          <p:cNvPr id="5" name="TextBox 5"/>
          <p:cNvSpPr txBox="1"/>
          <p:nvPr/>
        </p:nvSpPr>
        <p:spPr>
          <a:xfrm>
            <a:off x="793856" y="776393"/>
            <a:ext cx="15208144" cy="1009635"/>
          </a:xfrm>
          <a:prstGeom prst="rect">
            <a:avLst/>
          </a:prstGeom>
        </p:spPr>
        <p:txBody>
          <a:bodyPr wrap="square" lIns="0" tIns="0" rIns="0" bIns="0" rtlCol="0" anchor="t">
            <a:spAutoFit/>
          </a:bodyPr>
          <a:lstStyle/>
          <a:p>
            <a:pPr>
              <a:lnSpc>
                <a:spcPts val="7699"/>
              </a:lnSpc>
            </a:pPr>
            <a:r>
              <a:rPr lang="en-GB" sz="6999" spc="-69" dirty="0">
                <a:solidFill>
                  <a:srgbClr val="033C5B"/>
                </a:solidFill>
                <a:latin typeface="HK Grotesk Bold"/>
              </a:rPr>
              <a:t>Technology-enhanced assessment</a:t>
            </a:r>
          </a:p>
        </p:txBody>
      </p:sp>
      <p:sp>
        <p:nvSpPr>
          <p:cNvPr id="6" name="TextBox 6"/>
          <p:cNvSpPr txBox="1"/>
          <p:nvPr/>
        </p:nvSpPr>
        <p:spPr>
          <a:xfrm>
            <a:off x="793856" y="2329998"/>
            <a:ext cx="15465917" cy="4178003"/>
          </a:xfrm>
          <a:prstGeom prst="rect">
            <a:avLst/>
          </a:prstGeom>
        </p:spPr>
        <p:txBody>
          <a:bodyPr wrap="square" lIns="0" tIns="0" rIns="0" bIns="0" rtlCol="0" anchor="t">
            <a:spAutoFit/>
          </a:bodyPr>
          <a:lstStyle/>
          <a:p>
            <a:pPr>
              <a:lnSpc>
                <a:spcPts val="3639"/>
              </a:lnSpc>
              <a:spcBef>
                <a:spcPct val="0"/>
              </a:spcBef>
            </a:pPr>
            <a:r>
              <a:rPr lang="en-GB" sz="3600" b="1" dirty="0">
                <a:solidFill>
                  <a:srgbClr val="121212"/>
                </a:solidFill>
                <a:latin typeface="HK Grotesk Light"/>
              </a:rPr>
              <a:t>Key Considerations for Online Assessment:</a:t>
            </a:r>
          </a:p>
          <a:p>
            <a:pPr marL="571500" indent="-571500">
              <a:lnSpc>
                <a:spcPts val="3639"/>
              </a:lnSpc>
              <a:spcBef>
                <a:spcPct val="0"/>
              </a:spcBef>
              <a:buFont typeface="Arial" panose="020B0604020202020204" pitchFamily="34" charset="0"/>
              <a:buChar char="•"/>
            </a:pPr>
            <a:r>
              <a:rPr lang="en-GB" sz="3600" dirty="0">
                <a:solidFill>
                  <a:srgbClr val="121212"/>
                </a:solidFill>
                <a:latin typeface="HK Grotesk Light"/>
              </a:rPr>
              <a:t>Choosing the Right Solution: Tailored to VET's unique requirements, supporting various assessment methods and environments.</a:t>
            </a:r>
          </a:p>
          <a:p>
            <a:pPr marL="571500" indent="-571500">
              <a:lnSpc>
                <a:spcPts val="3639"/>
              </a:lnSpc>
              <a:spcBef>
                <a:spcPct val="0"/>
              </a:spcBef>
              <a:buFont typeface="Arial" panose="020B0604020202020204" pitchFamily="34" charset="0"/>
              <a:buChar char="•"/>
            </a:pPr>
            <a:r>
              <a:rPr lang="en-GB" sz="3600" dirty="0">
                <a:solidFill>
                  <a:srgbClr val="121212"/>
                </a:solidFill>
                <a:latin typeface="HK Grotesk Light"/>
              </a:rPr>
              <a:t>Compliance and Authenticity: Ensuring assessments align with the Principles of Assessment and Rules of Evidence, regardless of delivery method.</a:t>
            </a:r>
          </a:p>
          <a:p>
            <a:pPr marL="571500" indent="-571500">
              <a:lnSpc>
                <a:spcPts val="3639"/>
              </a:lnSpc>
              <a:spcBef>
                <a:spcPct val="0"/>
              </a:spcBef>
              <a:buFont typeface="Arial" panose="020B0604020202020204" pitchFamily="34" charset="0"/>
              <a:buChar char="•"/>
            </a:pPr>
            <a:r>
              <a:rPr lang="en-GB" sz="3600" dirty="0">
                <a:solidFill>
                  <a:srgbClr val="121212"/>
                </a:solidFill>
                <a:latin typeface="HK Grotesk Light"/>
              </a:rPr>
              <a:t>Evidence Collection: Utilizing tools like Cloud Assess for secure logins, time stamps, and tracking assessment interactions.</a:t>
            </a:r>
          </a:p>
          <a:p>
            <a:pPr>
              <a:lnSpc>
                <a:spcPts val="3639"/>
              </a:lnSpc>
              <a:spcBef>
                <a:spcPct val="0"/>
              </a:spcBef>
            </a:pPr>
            <a:endParaRPr lang="en-GB" sz="3600" dirty="0">
              <a:solidFill>
                <a:srgbClr val="121212"/>
              </a:solidFill>
              <a:latin typeface="HK Grotesk Light"/>
            </a:endParaRPr>
          </a:p>
        </p:txBody>
      </p:sp>
      <p:grpSp>
        <p:nvGrpSpPr>
          <p:cNvPr id="9" name="Group 9"/>
          <p:cNvGrpSpPr>
            <a:grpSpLocks noChangeAspect="1"/>
          </p:cNvGrpSpPr>
          <p:nvPr/>
        </p:nvGrpSpPr>
        <p:grpSpPr>
          <a:xfrm>
            <a:off x="16826047" y="607663"/>
            <a:ext cx="842075" cy="842075"/>
            <a:chOff x="0" y="0"/>
            <a:chExt cx="6350000" cy="6350000"/>
          </a:xfrm>
        </p:grpSpPr>
        <p:sp>
          <p:nvSpPr>
            <p:cNvPr id="10" name="Freeform 10"/>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F8F8F8"/>
            </a:solidFill>
          </p:spPr>
          <p:txBody>
            <a:bodyPr/>
            <a:lstStyle/>
            <a:p>
              <a:endParaRPr lang="en-BE"/>
            </a:p>
          </p:txBody>
        </p:sp>
      </p:grpSp>
      <p:sp>
        <p:nvSpPr>
          <p:cNvPr id="11" name="Freeform 11"/>
          <p:cNvSpPr/>
          <p:nvPr/>
        </p:nvSpPr>
        <p:spPr>
          <a:xfrm>
            <a:off x="559140" y="8374275"/>
            <a:ext cx="2331172" cy="2331172"/>
          </a:xfrm>
          <a:custGeom>
            <a:avLst/>
            <a:gdLst/>
            <a:ahLst/>
            <a:cxnLst/>
            <a:rect l="l" t="t" r="r" b="b"/>
            <a:pathLst>
              <a:path w="2331172" h="2331172">
                <a:moveTo>
                  <a:pt x="0" y="0"/>
                </a:moveTo>
                <a:lnTo>
                  <a:pt x="2331172" y="0"/>
                </a:lnTo>
                <a:lnTo>
                  <a:pt x="2331172" y="2331172"/>
                </a:lnTo>
                <a:lnTo>
                  <a:pt x="0" y="2331172"/>
                </a:lnTo>
                <a:lnTo>
                  <a:pt x="0" y="0"/>
                </a:lnTo>
                <a:close/>
              </a:path>
            </a:pathLst>
          </a:custGeom>
          <a:blipFill>
            <a:blip r:embed="rId2"/>
            <a:stretch>
              <a:fillRect/>
            </a:stretch>
          </a:blipFill>
        </p:spPr>
        <p:txBody>
          <a:bodyPr/>
          <a:lstStyle/>
          <a:p>
            <a:endParaRPr lang="en-BE"/>
          </a:p>
        </p:txBody>
      </p:sp>
      <p:sp>
        <p:nvSpPr>
          <p:cNvPr id="12" name="Freeform 12"/>
          <p:cNvSpPr/>
          <p:nvPr/>
        </p:nvSpPr>
        <p:spPr>
          <a:xfrm>
            <a:off x="2956987" y="9142466"/>
            <a:ext cx="2590889" cy="699540"/>
          </a:xfrm>
          <a:custGeom>
            <a:avLst/>
            <a:gdLst/>
            <a:ahLst/>
            <a:cxnLst/>
            <a:rect l="l" t="t" r="r" b="b"/>
            <a:pathLst>
              <a:path w="2590889" h="699540">
                <a:moveTo>
                  <a:pt x="0" y="0"/>
                </a:moveTo>
                <a:lnTo>
                  <a:pt x="2590889" y="0"/>
                </a:lnTo>
                <a:lnTo>
                  <a:pt x="2590889" y="699540"/>
                </a:lnTo>
                <a:lnTo>
                  <a:pt x="0" y="699540"/>
                </a:lnTo>
                <a:lnTo>
                  <a:pt x="0" y="0"/>
                </a:lnTo>
                <a:close/>
              </a:path>
            </a:pathLst>
          </a:custGeom>
          <a:blipFill>
            <a:blip r:embed="rId3"/>
            <a:stretch>
              <a:fillRect/>
            </a:stretch>
          </a:blipFill>
        </p:spPr>
        <p:txBody>
          <a:bodyPr/>
          <a:lstStyle/>
          <a:p>
            <a:endParaRPr lang="en-BE"/>
          </a:p>
        </p:txBody>
      </p:sp>
      <p:sp>
        <p:nvSpPr>
          <p:cNvPr id="13" name="TextBox 13"/>
          <p:cNvSpPr txBox="1"/>
          <p:nvPr/>
        </p:nvSpPr>
        <p:spPr>
          <a:xfrm>
            <a:off x="5627065" y="9243317"/>
            <a:ext cx="12041056" cy="488314"/>
          </a:xfrm>
          <a:prstGeom prst="rect">
            <a:avLst/>
          </a:prstGeom>
        </p:spPr>
        <p:txBody>
          <a:bodyPr lIns="0" tIns="0" rIns="0" bIns="0" rtlCol="0" anchor="t">
            <a:spAutoFit/>
          </a:bodyPr>
          <a:lstStyle/>
          <a:p>
            <a:pPr algn="just">
              <a:lnSpc>
                <a:spcPts val="1960"/>
              </a:lnSpc>
              <a:spcBef>
                <a:spcPct val="0"/>
              </a:spcBef>
            </a:pPr>
            <a:r>
              <a:rPr lang="en-US" sz="1400">
                <a:solidFill>
                  <a:srgbClr val="121212"/>
                </a:solidFill>
                <a:latin typeface="HK Grotesk Ligh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14" name="AutoShape 14"/>
          <p:cNvSpPr/>
          <p:nvPr/>
        </p:nvSpPr>
        <p:spPr>
          <a:xfrm rot="5400000">
            <a:off x="9139238" y="173356"/>
            <a:ext cx="9525" cy="17270948"/>
          </a:xfrm>
          <a:prstGeom prst="rect">
            <a:avLst/>
          </a:prstGeom>
          <a:solidFill>
            <a:srgbClr val="FB8709"/>
          </a:solidFill>
        </p:spPr>
        <p:txBody>
          <a:bodyPr/>
          <a:lstStyle/>
          <a:p>
            <a:endParaRPr lang="en-BE"/>
          </a:p>
        </p:txBody>
      </p:sp>
    </p:spTree>
    <p:extLst>
      <p:ext uri="{BB962C8B-B14F-4D97-AF65-F5344CB8AC3E}">
        <p14:creationId xmlns:p14="http://schemas.microsoft.com/office/powerpoint/2010/main" val="2230928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7044742" y="-150232"/>
            <a:ext cx="1246758" cy="8963824"/>
          </a:xfrm>
          <a:prstGeom prst="rect">
            <a:avLst/>
          </a:prstGeom>
          <a:solidFill>
            <a:srgbClr val="FB8709"/>
          </a:solidFill>
        </p:spPr>
        <p:txBody>
          <a:bodyPr/>
          <a:lstStyle/>
          <a:p>
            <a:endParaRPr lang="en-BE"/>
          </a:p>
        </p:txBody>
      </p:sp>
      <p:grpSp>
        <p:nvGrpSpPr>
          <p:cNvPr id="3" name="Group 3"/>
          <p:cNvGrpSpPr/>
          <p:nvPr/>
        </p:nvGrpSpPr>
        <p:grpSpPr>
          <a:xfrm rot="-10800000">
            <a:off x="13961765" y="-1849"/>
            <a:ext cx="4329736" cy="4322808"/>
            <a:chOff x="0" y="0"/>
            <a:chExt cx="6350000" cy="6339840"/>
          </a:xfrm>
        </p:grpSpPr>
        <p:sp>
          <p:nvSpPr>
            <p:cNvPr id="4" name="Freeform 4"/>
            <p:cNvSpPr/>
            <p:nvPr/>
          </p:nvSpPr>
          <p:spPr>
            <a:xfrm>
              <a:off x="0" y="0"/>
              <a:ext cx="6350000" cy="6339840"/>
            </a:xfrm>
            <a:custGeom>
              <a:avLst/>
              <a:gdLst/>
              <a:ahLst/>
              <a:cxnLst/>
              <a:rect l="l" t="t" r="r" b="b"/>
              <a:pathLst>
                <a:path w="6350000" h="6339840">
                  <a:moveTo>
                    <a:pt x="6350000" y="6339840"/>
                  </a:moveTo>
                  <a:lnTo>
                    <a:pt x="0" y="6339840"/>
                  </a:lnTo>
                  <a:lnTo>
                    <a:pt x="0" y="0"/>
                  </a:lnTo>
                  <a:lnTo>
                    <a:pt x="6350000" y="6339840"/>
                  </a:lnTo>
                  <a:close/>
                </a:path>
              </a:pathLst>
            </a:custGeom>
            <a:solidFill>
              <a:srgbClr val="053249"/>
            </a:solidFill>
          </p:spPr>
          <p:txBody>
            <a:bodyPr/>
            <a:lstStyle/>
            <a:p>
              <a:endParaRPr lang="en-BE"/>
            </a:p>
          </p:txBody>
        </p:sp>
      </p:grpSp>
      <p:sp>
        <p:nvSpPr>
          <p:cNvPr id="5" name="TextBox 5"/>
          <p:cNvSpPr txBox="1"/>
          <p:nvPr/>
        </p:nvSpPr>
        <p:spPr>
          <a:xfrm>
            <a:off x="793856" y="776393"/>
            <a:ext cx="15208144" cy="1009635"/>
          </a:xfrm>
          <a:prstGeom prst="rect">
            <a:avLst/>
          </a:prstGeom>
        </p:spPr>
        <p:txBody>
          <a:bodyPr wrap="square" lIns="0" tIns="0" rIns="0" bIns="0" rtlCol="0" anchor="t">
            <a:spAutoFit/>
          </a:bodyPr>
          <a:lstStyle/>
          <a:p>
            <a:pPr>
              <a:lnSpc>
                <a:spcPts val="7699"/>
              </a:lnSpc>
            </a:pPr>
            <a:r>
              <a:rPr lang="en-GB" sz="6999" spc="-69" dirty="0">
                <a:solidFill>
                  <a:srgbClr val="033C5B"/>
                </a:solidFill>
                <a:latin typeface="HK Grotesk Bold"/>
              </a:rPr>
              <a:t>Technology-enhanced assessment</a:t>
            </a:r>
          </a:p>
        </p:txBody>
      </p:sp>
      <p:grpSp>
        <p:nvGrpSpPr>
          <p:cNvPr id="9" name="Group 9"/>
          <p:cNvGrpSpPr>
            <a:grpSpLocks noChangeAspect="1"/>
          </p:cNvGrpSpPr>
          <p:nvPr/>
        </p:nvGrpSpPr>
        <p:grpSpPr>
          <a:xfrm>
            <a:off x="16826047" y="607663"/>
            <a:ext cx="842075" cy="842075"/>
            <a:chOff x="0" y="0"/>
            <a:chExt cx="6350000" cy="6350000"/>
          </a:xfrm>
        </p:grpSpPr>
        <p:sp>
          <p:nvSpPr>
            <p:cNvPr id="10" name="Freeform 10"/>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F8F8F8"/>
            </a:solidFill>
          </p:spPr>
          <p:txBody>
            <a:bodyPr/>
            <a:lstStyle/>
            <a:p>
              <a:endParaRPr lang="en-BE"/>
            </a:p>
          </p:txBody>
        </p:sp>
      </p:grpSp>
      <p:sp>
        <p:nvSpPr>
          <p:cNvPr id="11" name="Freeform 11"/>
          <p:cNvSpPr/>
          <p:nvPr/>
        </p:nvSpPr>
        <p:spPr>
          <a:xfrm>
            <a:off x="559140" y="8374275"/>
            <a:ext cx="2331172" cy="2331172"/>
          </a:xfrm>
          <a:custGeom>
            <a:avLst/>
            <a:gdLst/>
            <a:ahLst/>
            <a:cxnLst/>
            <a:rect l="l" t="t" r="r" b="b"/>
            <a:pathLst>
              <a:path w="2331172" h="2331172">
                <a:moveTo>
                  <a:pt x="0" y="0"/>
                </a:moveTo>
                <a:lnTo>
                  <a:pt x="2331172" y="0"/>
                </a:lnTo>
                <a:lnTo>
                  <a:pt x="2331172" y="2331172"/>
                </a:lnTo>
                <a:lnTo>
                  <a:pt x="0" y="2331172"/>
                </a:lnTo>
                <a:lnTo>
                  <a:pt x="0" y="0"/>
                </a:lnTo>
                <a:close/>
              </a:path>
            </a:pathLst>
          </a:custGeom>
          <a:blipFill>
            <a:blip r:embed="rId2"/>
            <a:stretch>
              <a:fillRect/>
            </a:stretch>
          </a:blipFill>
        </p:spPr>
        <p:txBody>
          <a:bodyPr/>
          <a:lstStyle/>
          <a:p>
            <a:endParaRPr lang="en-BE"/>
          </a:p>
        </p:txBody>
      </p:sp>
      <p:sp>
        <p:nvSpPr>
          <p:cNvPr id="12" name="Freeform 12"/>
          <p:cNvSpPr/>
          <p:nvPr/>
        </p:nvSpPr>
        <p:spPr>
          <a:xfrm>
            <a:off x="2956987" y="9142466"/>
            <a:ext cx="2590889" cy="699540"/>
          </a:xfrm>
          <a:custGeom>
            <a:avLst/>
            <a:gdLst/>
            <a:ahLst/>
            <a:cxnLst/>
            <a:rect l="l" t="t" r="r" b="b"/>
            <a:pathLst>
              <a:path w="2590889" h="699540">
                <a:moveTo>
                  <a:pt x="0" y="0"/>
                </a:moveTo>
                <a:lnTo>
                  <a:pt x="2590889" y="0"/>
                </a:lnTo>
                <a:lnTo>
                  <a:pt x="2590889" y="699540"/>
                </a:lnTo>
                <a:lnTo>
                  <a:pt x="0" y="699540"/>
                </a:lnTo>
                <a:lnTo>
                  <a:pt x="0" y="0"/>
                </a:lnTo>
                <a:close/>
              </a:path>
            </a:pathLst>
          </a:custGeom>
          <a:blipFill>
            <a:blip r:embed="rId3"/>
            <a:stretch>
              <a:fillRect/>
            </a:stretch>
          </a:blipFill>
        </p:spPr>
        <p:txBody>
          <a:bodyPr/>
          <a:lstStyle/>
          <a:p>
            <a:endParaRPr lang="en-BE"/>
          </a:p>
        </p:txBody>
      </p:sp>
      <p:sp>
        <p:nvSpPr>
          <p:cNvPr id="13" name="TextBox 13"/>
          <p:cNvSpPr txBox="1"/>
          <p:nvPr/>
        </p:nvSpPr>
        <p:spPr>
          <a:xfrm>
            <a:off x="5627065" y="9243317"/>
            <a:ext cx="12041056" cy="488314"/>
          </a:xfrm>
          <a:prstGeom prst="rect">
            <a:avLst/>
          </a:prstGeom>
        </p:spPr>
        <p:txBody>
          <a:bodyPr lIns="0" tIns="0" rIns="0" bIns="0" rtlCol="0" anchor="t">
            <a:spAutoFit/>
          </a:bodyPr>
          <a:lstStyle/>
          <a:p>
            <a:pPr algn="just">
              <a:lnSpc>
                <a:spcPts val="1960"/>
              </a:lnSpc>
              <a:spcBef>
                <a:spcPct val="0"/>
              </a:spcBef>
            </a:pPr>
            <a:r>
              <a:rPr lang="en-US" sz="1400">
                <a:solidFill>
                  <a:srgbClr val="121212"/>
                </a:solidFill>
                <a:latin typeface="HK Grotesk Ligh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14" name="AutoShape 14"/>
          <p:cNvSpPr/>
          <p:nvPr/>
        </p:nvSpPr>
        <p:spPr>
          <a:xfrm rot="5400000">
            <a:off x="9139238" y="173356"/>
            <a:ext cx="9525" cy="17270948"/>
          </a:xfrm>
          <a:prstGeom prst="rect">
            <a:avLst/>
          </a:prstGeom>
          <a:solidFill>
            <a:srgbClr val="FB8709"/>
          </a:solidFill>
        </p:spPr>
        <p:txBody>
          <a:bodyPr/>
          <a:lstStyle/>
          <a:p>
            <a:endParaRPr lang="en-BE"/>
          </a:p>
        </p:txBody>
      </p:sp>
      <p:pic>
        <p:nvPicPr>
          <p:cNvPr id="8" name="Picture 7">
            <a:extLst>
              <a:ext uri="{FF2B5EF4-FFF2-40B4-BE49-F238E27FC236}">
                <a16:creationId xmlns:a16="http://schemas.microsoft.com/office/drawing/2014/main" id="{07661F79-DC22-53B7-87A1-5ECED8316F01}"/>
              </a:ext>
            </a:extLst>
          </p:cNvPr>
          <p:cNvPicPr>
            <a:picLocks noChangeAspect="1"/>
          </p:cNvPicPr>
          <p:nvPr/>
        </p:nvPicPr>
        <p:blipFill>
          <a:blip r:embed="rId4"/>
          <a:stretch>
            <a:fillRect/>
          </a:stretch>
        </p:blipFill>
        <p:spPr>
          <a:xfrm>
            <a:off x="3124200" y="2151914"/>
            <a:ext cx="12169269" cy="5714396"/>
          </a:xfrm>
          <a:prstGeom prst="rect">
            <a:avLst/>
          </a:prstGeom>
        </p:spPr>
      </p:pic>
      <p:sp>
        <p:nvSpPr>
          <p:cNvPr id="16" name="TextBox 15">
            <a:extLst>
              <a:ext uri="{FF2B5EF4-FFF2-40B4-BE49-F238E27FC236}">
                <a16:creationId xmlns:a16="http://schemas.microsoft.com/office/drawing/2014/main" id="{D919AC23-3051-DAFC-02AC-CEC03A733AB4}"/>
              </a:ext>
            </a:extLst>
          </p:cNvPr>
          <p:cNvSpPr txBox="1"/>
          <p:nvPr/>
        </p:nvSpPr>
        <p:spPr>
          <a:xfrm>
            <a:off x="4419600" y="7893642"/>
            <a:ext cx="9144000" cy="338554"/>
          </a:xfrm>
          <a:prstGeom prst="rect">
            <a:avLst/>
          </a:prstGeom>
          <a:noFill/>
        </p:spPr>
        <p:txBody>
          <a:bodyPr wrap="square">
            <a:spAutoFit/>
          </a:bodyPr>
          <a:lstStyle/>
          <a:p>
            <a:pPr algn="ctr"/>
            <a:r>
              <a:rPr lang="en-GB" sz="1600" i="1" dirty="0"/>
              <a:t>Source: </a:t>
            </a:r>
            <a:r>
              <a:rPr lang="en-BE" sz="1600" i="1" dirty="0">
                <a:hlinkClick r:id="rId5"/>
              </a:rPr>
              <a:t>https://cloudassess.com/blog/assessment-methods/</a:t>
            </a:r>
            <a:r>
              <a:rPr lang="en-GB" sz="1600" i="1" dirty="0"/>
              <a:t> </a:t>
            </a:r>
            <a:endParaRPr lang="en-BE" sz="1600" i="1" dirty="0"/>
          </a:p>
        </p:txBody>
      </p:sp>
    </p:spTree>
    <p:extLst>
      <p:ext uri="{BB962C8B-B14F-4D97-AF65-F5344CB8AC3E}">
        <p14:creationId xmlns:p14="http://schemas.microsoft.com/office/powerpoint/2010/main" val="22314318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7044742" y="-150232"/>
            <a:ext cx="1246758" cy="8963824"/>
          </a:xfrm>
          <a:prstGeom prst="rect">
            <a:avLst/>
          </a:prstGeom>
          <a:solidFill>
            <a:srgbClr val="FB8709"/>
          </a:solidFill>
        </p:spPr>
        <p:txBody>
          <a:bodyPr/>
          <a:lstStyle/>
          <a:p>
            <a:endParaRPr lang="en-BE"/>
          </a:p>
        </p:txBody>
      </p:sp>
      <p:grpSp>
        <p:nvGrpSpPr>
          <p:cNvPr id="3" name="Group 3"/>
          <p:cNvGrpSpPr/>
          <p:nvPr/>
        </p:nvGrpSpPr>
        <p:grpSpPr>
          <a:xfrm rot="-10800000">
            <a:off x="13961765" y="-1849"/>
            <a:ext cx="4329736" cy="4322808"/>
            <a:chOff x="0" y="0"/>
            <a:chExt cx="6350000" cy="6339840"/>
          </a:xfrm>
        </p:grpSpPr>
        <p:sp>
          <p:nvSpPr>
            <p:cNvPr id="4" name="Freeform 4"/>
            <p:cNvSpPr/>
            <p:nvPr/>
          </p:nvSpPr>
          <p:spPr>
            <a:xfrm>
              <a:off x="0" y="0"/>
              <a:ext cx="6350000" cy="6339840"/>
            </a:xfrm>
            <a:custGeom>
              <a:avLst/>
              <a:gdLst/>
              <a:ahLst/>
              <a:cxnLst/>
              <a:rect l="l" t="t" r="r" b="b"/>
              <a:pathLst>
                <a:path w="6350000" h="6339840">
                  <a:moveTo>
                    <a:pt x="6350000" y="6339840"/>
                  </a:moveTo>
                  <a:lnTo>
                    <a:pt x="0" y="6339840"/>
                  </a:lnTo>
                  <a:lnTo>
                    <a:pt x="0" y="0"/>
                  </a:lnTo>
                  <a:lnTo>
                    <a:pt x="6350000" y="6339840"/>
                  </a:lnTo>
                  <a:close/>
                </a:path>
              </a:pathLst>
            </a:custGeom>
            <a:solidFill>
              <a:srgbClr val="053249"/>
            </a:solidFill>
          </p:spPr>
          <p:txBody>
            <a:bodyPr/>
            <a:lstStyle/>
            <a:p>
              <a:endParaRPr lang="en-BE"/>
            </a:p>
          </p:txBody>
        </p:sp>
      </p:grpSp>
      <p:sp>
        <p:nvSpPr>
          <p:cNvPr id="5" name="TextBox 5"/>
          <p:cNvSpPr txBox="1"/>
          <p:nvPr/>
        </p:nvSpPr>
        <p:spPr>
          <a:xfrm>
            <a:off x="793856" y="776393"/>
            <a:ext cx="15208144" cy="1997085"/>
          </a:xfrm>
          <a:prstGeom prst="rect">
            <a:avLst/>
          </a:prstGeom>
        </p:spPr>
        <p:txBody>
          <a:bodyPr wrap="square" lIns="0" tIns="0" rIns="0" bIns="0" rtlCol="0" anchor="t">
            <a:spAutoFit/>
          </a:bodyPr>
          <a:lstStyle/>
          <a:p>
            <a:pPr>
              <a:lnSpc>
                <a:spcPts val="7699"/>
              </a:lnSpc>
            </a:pPr>
            <a:r>
              <a:rPr lang="en-GB" sz="6999" spc="-69" dirty="0">
                <a:solidFill>
                  <a:srgbClr val="033C5B"/>
                </a:solidFill>
                <a:latin typeface="HK Grotesk Bold"/>
              </a:rPr>
              <a:t>Industry Collaboration in VET Assessment and Certification</a:t>
            </a:r>
          </a:p>
        </p:txBody>
      </p:sp>
      <p:sp>
        <p:nvSpPr>
          <p:cNvPr id="6" name="TextBox 6"/>
          <p:cNvSpPr txBox="1"/>
          <p:nvPr/>
        </p:nvSpPr>
        <p:spPr>
          <a:xfrm>
            <a:off x="797268" y="2984254"/>
            <a:ext cx="15465917" cy="5562998"/>
          </a:xfrm>
          <a:prstGeom prst="rect">
            <a:avLst/>
          </a:prstGeom>
        </p:spPr>
        <p:txBody>
          <a:bodyPr wrap="square" lIns="0" tIns="0" rIns="0" bIns="0" rtlCol="0" anchor="t">
            <a:spAutoFit/>
          </a:bodyPr>
          <a:lstStyle/>
          <a:p>
            <a:pPr>
              <a:lnSpc>
                <a:spcPts val="3639"/>
              </a:lnSpc>
              <a:spcBef>
                <a:spcPct val="0"/>
              </a:spcBef>
            </a:pPr>
            <a:r>
              <a:rPr lang="en-GB" sz="3600" b="1" dirty="0">
                <a:solidFill>
                  <a:srgbClr val="121212"/>
                </a:solidFill>
                <a:latin typeface="HK Grotesk Light"/>
              </a:rPr>
              <a:t>Multi-Stakeholder Involvement:</a:t>
            </a:r>
          </a:p>
          <a:p>
            <a:pPr marL="571500" indent="-571500">
              <a:lnSpc>
                <a:spcPts val="3639"/>
              </a:lnSpc>
              <a:spcBef>
                <a:spcPct val="0"/>
              </a:spcBef>
              <a:buFont typeface="Arial" panose="020B0604020202020204" pitchFamily="34" charset="0"/>
              <a:buChar char="•"/>
            </a:pPr>
            <a:r>
              <a:rPr lang="en-GB" sz="3600" dirty="0">
                <a:solidFill>
                  <a:srgbClr val="121212"/>
                </a:solidFill>
                <a:latin typeface="HK Grotesk Light"/>
              </a:rPr>
              <a:t>Highlights the importance of involving educators, industry partners, and external assessors in the assessment process to ensure relevance and fairness.</a:t>
            </a:r>
          </a:p>
          <a:p>
            <a:pPr>
              <a:lnSpc>
                <a:spcPts val="3639"/>
              </a:lnSpc>
              <a:spcBef>
                <a:spcPct val="0"/>
              </a:spcBef>
            </a:pPr>
            <a:r>
              <a:rPr lang="en-GB" sz="3600" b="1" dirty="0">
                <a:solidFill>
                  <a:srgbClr val="121212"/>
                </a:solidFill>
                <a:latin typeface="HK Grotesk Light"/>
              </a:rPr>
              <a:t>Value of Teacher and Trainer Experience:</a:t>
            </a:r>
          </a:p>
          <a:p>
            <a:pPr marL="571500" indent="-571500">
              <a:lnSpc>
                <a:spcPts val="3639"/>
              </a:lnSpc>
              <a:spcBef>
                <a:spcPct val="0"/>
              </a:spcBef>
              <a:buFont typeface="Arial" panose="020B0604020202020204" pitchFamily="34" charset="0"/>
              <a:buChar char="•"/>
            </a:pPr>
            <a:r>
              <a:rPr lang="en-GB" sz="3600" dirty="0">
                <a:solidFill>
                  <a:srgbClr val="121212"/>
                </a:solidFill>
                <a:latin typeface="HK Grotesk Light"/>
              </a:rPr>
              <a:t>Acknowledges the direct knowledge teachers and trainers have of trainee performance, underlining their role in both formative and summative assessments.</a:t>
            </a:r>
          </a:p>
          <a:p>
            <a:pPr>
              <a:lnSpc>
                <a:spcPts val="3639"/>
              </a:lnSpc>
              <a:spcBef>
                <a:spcPct val="0"/>
              </a:spcBef>
            </a:pPr>
            <a:r>
              <a:rPr lang="en-GB" sz="3600" b="1" dirty="0">
                <a:solidFill>
                  <a:srgbClr val="121212"/>
                </a:solidFill>
                <a:latin typeface="HK Grotesk Light"/>
              </a:rPr>
              <a:t>Challenges of Internal Assessment:</a:t>
            </a:r>
          </a:p>
          <a:p>
            <a:pPr marL="571500" indent="-571500">
              <a:lnSpc>
                <a:spcPts val="3639"/>
              </a:lnSpc>
              <a:spcBef>
                <a:spcPct val="0"/>
              </a:spcBef>
              <a:buFont typeface="Arial" panose="020B0604020202020204" pitchFamily="34" charset="0"/>
              <a:buChar char="•"/>
            </a:pPr>
            <a:r>
              <a:rPr lang="en-GB" sz="3600" dirty="0">
                <a:solidFill>
                  <a:srgbClr val="121212"/>
                </a:solidFill>
                <a:latin typeface="HK Grotesk Light"/>
              </a:rPr>
              <a:t>Addresses potential biases from local teaching staff and the difficulty in applying consistent standards, underscoring the need for independence in assessment to enhance reliability.</a:t>
            </a:r>
          </a:p>
        </p:txBody>
      </p:sp>
      <p:grpSp>
        <p:nvGrpSpPr>
          <p:cNvPr id="9" name="Group 9"/>
          <p:cNvGrpSpPr>
            <a:grpSpLocks noChangeAspect="1"/>
          </p:cNvGrpSpPr>
          <p:nvPr/>
        </p:nvGrpSpPr>
        <p:grpSpPr>
          <a:xfrm>
            <a:off x="16826047" y="607663"/>
            <a:ext cx="842075" cy="842075"/>
            <a:chOff x="0" y="0"/>
            <a:chExt cx="6350000" cy="6350000"/>
          </a:xfrm>
        </p:grpSpPr>
        <p:sp>
          <p:nvSpPr>
            <p:cNvPr id="10" name="Freeform 10"/>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F8F8F8"/>
            </a:solidFill>
          </p:spPr>
          <p:txBody>
            <a:bodyPr/>
            <a:lstStyle/>
            <a:p>
              <a:endParaRPr lang="en-BE"/>
            </a:p>
          </p:txBody>
        </p:sp>
      </p:grpSp>
      <p:sp>
        <p:nvSpPr>
          <p:cNvPr id="11" name="Freeform 11"/>
          <p:cNvSpPr/>
          <p:nvPr/>
        </p:nvSpPr>
        <p:spPr>
          <a:xfrm>
            <a:off x="559140" y="8374275"/>
            <a:ext cx="2331172" cy="2331172"/>
          </a:xfrm>
          <a:custGeom>
            <a:avLst/>
            <a:gdLst/>
            <a:ahLst/>
            <a:cxnLst/>
            <a:rect l="l" t="t" r="r" b="b"/>
            <a:pathLst>
              <a:path w="2331172" h="2331172">
                <a:moveTo>
                  <a:pt x="0" y="0"/>
                </a:moveTo>
                <a:lnTo>
                  <a:pt x="2331172" y="0"/>
                </a:lnTo>
                <a:lnTo>
                  <a:pt x="2331172" y="2331172"/>
                </a:lnTo>
                <a:lnTo>
                  <a:pt x="0" y="2331172"/>
                </a:lnTo>
                <a:lnTo>
                  <a:pt x="0" y="0"/>
                </a:lnTo>
                <a:close/>
              </a:path>
            </a:pathLst>
          </a:custGeom>
          <a:blipFill>
            <a:blip r:embed="rId2"/>
            <a:stretch>
              <a:fillRect/>
            </a:stretch>
          </a:blipFill>
        </p:spPr>
        <p:txBody>
          <a:bodyPr/>
          <a:lstStyle/>
          <a:p>
            <a:endParaRPr lang="en-BE"/>
          </a:p>
        </p:txBody>
      </p:sp>
      <p:sp>
        <p:nvSpPr>
          <p:cNvPr id="12" name="Freeform 12"/>
          <p:cNvSpPr/>
          <p:nvPr/>
        </p:nvSpPr>
        <p:spPr>
          <a:xfrm>
            <a:off x="2956987" y="9142466"/>
            <a:ext cx="2590889" cy="699540"/>
          </a:xfrm>
          <a:custGeom>
            <a:avLst/>
            <a:gdLst/>
            <a:ahLst/>
            <a:cxnLst/>
            <a:rect l="l" t="t" r="r" b="b"/>
            <a:pathLst>
              <a:path w="2590889" h="699540">
                <a:moveTo>
                  <a:pt x="0" y="0"/>
                </a:moveTo>
                <a:lnTo>
                  <a:pt x="2590889" y="0"/>
                </a:lnTo>
                <a:lnTo>
                  <a:pt x="2590889" y="699540"/>
                </a:lnTo>
                <a:lnTo>
                  <a:pt x="0" y="699540"/>
                </a:lnTo>
                <a:lnTo>
                  <a:pt x="0" y="0"/>
                </a:lnTo>
                <a:close/>
              </a:path>
            </a:pathLst>
          </a:custGeom>
          <a:blipFill>
            <a:blip r:embed="rId3"/>
            <a:stretch>
              <a:fillRect/>
            </a:stretch>
          </a:blipFill>
        </p:spPr>
        <p:txBody>
          <a:bodyPr/>
          <a:lstStyle/>
          <a:p>
            <a:endParaRPr lang="en-BE"/>
          </a:p>
        </p:txBody>
      </p:sp>
      <p:sp>
        <p:nvSpPr>
          <p:cNvPr id="13" name="TextBox 13"/>
          <p:cNvSpPr txBox="1"/>
          <p:nvPr/>
        </p:nvSpPr>
        <p:spPr>
          <a:xfrm>
            <a:off x="5627065" y="9243317"/>
            <a:ext cx="12041056" cy="488314"/>
          </a:xfrm>
          <a:prstGeom prst="rect">
            <a:avLst/>
          </a:prstGeom>
        </p:spPr>
        <p:txBody>
          <a:bodyPr lIns="0" tIns="0" rIns="0" bIns="0" rtlCol="0" anchor="t">
            <a:spAutoFit/>
          </a:bodyPr>
          <a:lstStyle/>
          <a:p>
            <a:pPr algn="just">
              <a:lnSpc>
                <a:spcPts val="1960"/>
              </a:lnSpc>
              <a:spcBef>
                <a:spcPct val="0"/>
              </a:spcBef>
            </a:pPr>
            <a:r>
              <a:rPr lang="en-US" sz="1400">
                <a:solidFill>
                  <a:srgbClr val="121212"/>
                </a:solidFill>
                <a:latin typeface="HK Grotesk Ligh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14" name="AutoShape 14"/>
          <p:cNvSpPr/>
          <p:nvPr/>
        </p:nvSpPr>
        <p:spPr>
          <a:xfrm rot="5400000">
            <a:off x="9139238" y="173356"/>
            <a:ext cx="9525" cy="17270948"/>
          </a:xfrm>
          <a:prstGeom prst="rect">
            <a:avLst/>
          </a:prstGeom>
          <a:solidFill>
            <a:srgbClr val="FB8709"/>
          </a:solidFill>
        </p:spPr>
        <p:txBody>
          <a:bodyPr/>
          <a:lstStyle/>
          <a:p>
            <a:endParaRPr lang="en-BE"/>
          </a:p>
        </p:txBody>
      </p:sp>
    </p:spTree>
    <p:extLst>
      <p:ext uri="{BB962C8B-B14F-4D97-AF65-F5344CB8AC3E}">
        <p14:creationId xmlns:p14="http://schemas.microsoft.com/office/powerpoint/2010/main" val="2222414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7044742" y="-150232"/>
            <a:ext cx="1246758" cy="8963824"/>
          </a:xfrm>
          <a:prstGeom prst="rect">
            <a:avLst/>
          </a:prstGeom>
          <a:solidFill>
            <a:srgbClr val="FB8709"/>
          </a:solidFill>
        </p:spPr>
        <p:txBody>
          <a:bodyPr/>
          <a:lstStyle/>
          <a:p>
            <a:endParaRPr lang="en-BE"/>
          </a:p>
        </p:txBody>
      </p:sp>
      <p:grpSp>
        <p:nvGrpSpPr>
          <p:cNvPr id="3" name="Group 3"/>
          <p:cNvGrpSpPr/>
          <p:nvPr/>
        </p:nvGrpSpPr>
        <p:grpSpPr>
          <a:xfrm rot="-10800000">
            <a:off x="13961765" y="-1849"/>
            <a:ext cx="4329736" cy="4322808"/>
            <a:chOff x="0" y="0"/>
            <a:chExt cx="6350000" cy="6339840"/>
          </a:xfrm>
        </p:grpSpPr>
        <p:sp>
          <p:nvSpPr>
            <p:cNvPr id="4" name="Freeform 4"/>
            <p:cNvSpPr/>
            <p:nvPr/>
          </p:nvSpPr>
          <p:spPr>
            <a:xfrm>
              <a:off x="0" y="0"/>
              <a:ext cx="6350000" cy="6339840"/>
            </a:xfrm>
            <a:custGeom>
              <a:avLst/>
              <a:gdLst/>
              <a:ahLst/>
              <a:cxnLst/>
              <a:rect l="l" t="t" r="r" b="b"/>
              <a:pathLst>
                <a:path w="6350000" h="6339840">
                  <a:moveTo>
                    <a:pt x="6350000" y="6339840"/>
                  </a:moveTo>
                  <a:lnTo>
                    <a:pt x="0" y="6339840"/>
                  </a:lnTo>
                  <a:lnTo>
                    <a:pt x="0" y="0"/>
                  </a:lnTo>
                  <a:lnTo>
                    <a:pt x="6350000" y="6339840"/>
                  </a:lnTo>
                  <a:close/>
                </a:path>
              </a:pathLst>
            </a:custGeom>
            <a:solidFill>
              <a:srgbClr val="053249"/>
            </a:solidFill>
          </p:spPr>
          <p:txBody>
            <a:bodyPr/>
            <a:lstStyle/>
            <a:p>
              <a:endParaRPr lang="en-BE"/>
            </a:p>
          </p:txBody>
        </p:sp>
      </p:grpSp>
      <p:sp>
        <p:nvSpPr>
          <p:cNvPr id="5" name="TextBox 5"/>
          <p:cNvSpPr txBox="1"/>
          <p:nvPr/>
        </p:nvSpPr>
        <p:spPr>
          <a:xfrm>
            <a:off x="793856" y="776393"/>
            <a:ext cx="15208144" cy="1997085"/>
          </a:xfrm>
          <a:prstGeom prst="rect">
            <a:avLst/>
          </a:prstGeom>
        </p:spPr>
        <p:txBody>
          <a:bodyPr wrap="square" lIns="0" tIns="0" rIns="0" bIns="0" rtlCol="0" anchor="t">
            <a:spAutoFit/>
          </a:bodyPr>
          <a:lstStyle/>
          <a:p>
            <a:pPr>
              <a:lnSpc>
                <a:spcPts val="7699"/>
              </a:lnSpc>
            </a:pPr>
            <a:r>
              <a:rPr lang="en-GB" sz="6999" spc="-69" dirty="0">
                <a:solidFill>
                  <a:srgbClr val="033C5B"/>
                </a:solidFill>
                <a:latin typeface="HK Grotesk Bold"/>
              </a:rPr>
              <a:t>Industry Collaboration in VET Assessment and Certification</a:t>
            </a:r>
          </a:p>
        </p:txBody>
      </p:sp>
      <p:sp>
        <p:nvSpPr>
          <p:cNvPr id="6" name="TextBox 6"/>
          <p:cNvSpPr txBox="1"/>
          <p:nvPr/>
        </p:nvSpPr>
        <p:spPr>
          <a:xfrm>
            <a:off x="797268" y="2984254"/>
            <a:ext cx="15465917" cy="6024663"/>
          </a:xfrm>
          <a:prstGeom prst="rect">
            <a:avLst/>
          </a:prstGeom>
        </p:spPr>
        <p:txBody>
          <a:bodyPr wrap="square" lIns="0" tIns="0" rIns="0" bIns="0" rtlCol="0" anchor="t">
            <a:spAutoFit/>
          </a:bodyPr>
          <a:lstStyle/>
          <a:p>
            <a:pPr>
              <a:lnSpc>
                <a:spcPts val="3639"/>
              </a:lnSpc>
              <a:spcBef>
                <a:spcPct val="0"/>
              </a:spcBef>
            </a:pPr>
            <a:r>
              <a:rPr lang="en-GB" sz="3600" b="1" dirty="0">
                <a:solidFill>
                  <a:srgbClr val="121212"/>
                </a:solidFill>
                <a:latin typeface="HK Grotesk Light"/>
              </a:rPr>
              <a:t>Balancing Independence and Real-World Assessment:</a:t>
            </a:r>
          </a:p>
          <a:p>
            <a:pPr marL="571500" indent="-571500">
              <a:lnSpc>
                <a:spcPts val="3639"/>
              </a:lnSpc>
              <a:spcBef>
                <a:spcPct val="0"/>
              </a:spcBef>
              <a:buFont typeface="Arial" panose="020B0604020202020204" pitchFamily="34" charset="0"/>
              <a:buChar char="•"/>
            </a:pPr>
            <a:r>
              <a:rPr lang="en-GB" sz="3600" dirty="0">
                <a:solidFill>
                  <a:srgbClr val="121212"/>
                </a:solidFill>
                <a:latin typeface="HK Grotesk Light"/>
              </a:rPr>
              <a:t>Strategies for maintaining assessment integrity, such as combining external independent assessment with internal evaluations, to ensure assessments reflect occupational competence accurately.</a:t>
            </a:r>
          </a:p>
          <a:p>
            <a:pPr>
              <a:lnSpc>
                <a:spcPts val="3639"/>
              </a:lnSpc>
              <a:spcBef>
                <a:spcPct val="0"/>
              </a:spcBef>
            </a:pPr>
            <a:r>
              <a:rPr lang="en-GB" sz="3600" b="1" dirty="0">
                <a:solidFill>
                  <a:srgbClr val="121212"/>
                </a:solidFill>
                <a:latin typeface="HK Grotesk Light"/>
              </a:rPr>
              <a:t>Role of Social Partners:</a:t>
            </a:r>
          </a:p>
          <a:p>
            <a:pPr marL="571500" indent="-571500">
              <a:lnSpc>
                <a:spcPts val="3639"/>
              </a:lnSpc>
              <a:spcBef>
                <a:spcPct val="0"/>
              </a:spcBef>
              <a:buFont typeface="Arial" panose="020B0604020202020204" pitchFamily="34" charset="0"/>
              <a:buChar char="•"/>
            </a:pPr>
            <a:r>
              <a:rPr lang="en-GB" sz="3600" dirty="0">
                <a:solidFill>
                  <a:srgbClr val="121212"/>
                </a:solidFill>
                <a:latin typeface="HK Grotesk Light"/>
              </a:rPr>
              <a:t>Details the crucial involvement of employers and worker representatives in developing assessments, granting the certification process greater credibility and ensuring that assessments meet the current industry standards.</a:t>
            </a:r>
          </a:p>
          <a:p>
            <a:pPr>
              <a:lnSpc>
                <a:spcPts val="3639"/>
              </a:lnSpc>
              <a:spcBef>
                <a:spcPct val="0"/>
              </a:spcBef>
            </a:pPr>
            <a:r>
              <a:rPr lang="en-GB" sz="3600" b="1" dirty="0">
                <a:solidFill>
                  <a:srgbClr val="121212"/>
                </a:solidFill>
                <a:latin typeface="HK Grotesk Light"/>
              </a:rPr>
              <a:t>Employer Involvement for Credibility:</a:t>
            </a:r>
          </a:p>
          <a:p>
            <a:pPr marL="571500" indent="-571500">
              <a:lnSpc>
                <a:spcPts val="3639"/>
              </a:lnSpc>
              <a:spcBef>
                <a:spcPct val="0"/>
              </a:spcBef>
              <a:buFont typeface="Arial" panose="020B0604020202020204" pitchFamily="34" charset="0"/>
              <a:buChar char="•"/>
            </a:pPr>
            <a:r>
              <a:rPr lang="en-GB" sz="3600" dirty="0">
                <a:solidFill>
                  <a:srgbClr val="121212"/>
                </a:solidFill>
                <a:latin typeface="HK Grotesk Light"/>
              </a:rPr>
              <a:t>Explores the dual role of employers in the development of assessments and direct involvement as assessors, contributing to more demanding and thus more credible certifications.</a:t>
            </a:r>
          </a:p>
        </p:txBody>
      </p:sp>
      <p:grpSp>
        <p:nvGrpSpPr>
          <p:cNvPr id="9" name="Group 9"/>
          <p:cNvGrpSpPr>
            <a:grpSpLocks noChangeAspect="1"/>
          </p:cNvGrpSpPr>
          <p:nvPr/>
        </p:nvGrpSpPr>
        <p:grpSpPr>
          <a:xfrm>
            <a:off x="16826047" y="607663"/>
            <a:ext cx="842075" cy="842075"/>
            <a:chOff x="0" y="0"/>
            <a:chExt cx="6350000" cy="6350000"/>
          </a:xfrm>
        </p:grpSpPr>
        <p:sp>
          <p:nvSpPr>
            <p:cNvPr id="10" name="Freeform 10"/>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F8F8F8"/>
            </a:solidFill>
          </p:spPr>
          <p:txBody>
            <a:bodyPr/>
            <a:lstStyle/>
            <a:p>
              <a:endParaRPr lang="en-BE"/>
            </a:p>
          </p:txBody>
        </p:sp>
      </p:grpSp>
      <p:sp>
        <p:nvSpPr>
          <p:cNvPr id="11" name="Freeform 11"/>
          <p:cNvSpPr/>
          <p:nvPr/>
        </p:nvSpPr>
        <p:spPr>
          <a:xfrm>
            <a:off x="559140" y="8374275"/>
            <a:ext cx="2331172" cy="2331172"/>
          </a:xfrm>
          <a:custGeom>
            <a:avLst/>
            <a:gdLst/>
            <a:ahLst/>
            <a:cxnLst/>
            <a:rect l="l" t="t" r="r" b="b"/>
            <a:pathLst>
              <a:path w="2331172" h="2331172">
                <a:moveTo>
                  <a:pt x="0" y="0"/>
                </a:moveTo>
                <a:lnTo>
                  <a:pt x="2331172" y="0"/>
                </a:lnTo>
                <a:lnTo>
                  <a:pt x="2331172" y="2331172"/>
                </a:lnTo>
                <a:lnTo>
                  <a:pt x="0" y="2331172"/>
                </a:lnTo>
                <a:lnTo>
                  <a:pt x="0" y="0"/>
                </a:lnTo>
                <a:close/>
              </a:path>
            </a:pathLst>
          </a:custGeom>
          <a:blipFill>
            <a:blip r:embed="rId2"/>
            <a:stretch>
              <a:fillRect/>
            </a:stretch>
          </a:blipFill>
        </p:spPr>
        <p:txBody>
          <a:bodyPr/>
          <a:lstStyle/>
          <a:p>
            <a:endParaRPr lang="en-BE"/>
          </a:p>
        </p:txBody>
      </p:sp>
      <p:sp>
        <p:nvSpPr>
          <p:cNvPr id="12" name="Freeform 12"/>
          <p:cNvSpPr/>
          <p:nvPr/>
        </p:nvSpPr>
        <p:spPr>
          <a:xfrm>
            <a:off x="2956987" y="9142466"/>
            <a:ext cx="2590889" cy="699540"/>
          </a:xfrm>
          <a:custGeom>
            <a:avLst/>
            <a:gdLst/>
            <a:ahLst/>
            <a:cxnLst/>
            <a:rect l="l" t="t" r="r" b="b"/>
            <a:pathLst>
              <a:path w="2590889" h="699540">
                <a:moveTo>
                  <a:pt x="0" y="0"/>
                </a:moveTo>
                <a:lnTo>
                  <a:pt x="2590889" y="0"/>
                </a:lnTo>
                <a:lnTo>
                  <a:pt x="2590889" y="699540"/>
                </a:lnTo>
                <a:lnTo>
                  <a:pt x="0" y="699540"/>
                </a:lnTo>
                <a:lnTo>
                  <a:pt x="0" y="0"/>
                </a:lnTo>
                <a:close/>
              </a:path>
            </a:pathLst>
          </a:custGeom>
          <a:blipFill>
            <a:blip r:embed="rId3"/>
            <a:stretch>
              <a:fillRect/>
            </a:stretch>
          </a:blipFill>
        </p:spPr>
        <p:txBody>
          <a:bodyPr/>
          <a:lstStyle/>
          <a:p>
            <a:endParaRPr lang="en-BE"/>
          </a:p>
        </p:txBody>
      </p:sp>
      <p:sp>
        <p:nvSpPr>
          <p:cNvPr id="13" name="TextBox 13"/>
          <p:cNvSpPr txBox="1"/>
          <p:nvPr/>
        </p:nvSpPr>
        <p:spPr>
          <a:xfrm>
            <a:off x="5627065" y="9243317"/>
            <a:ext cx="12041056" cy="488314"/>
          </a:xfrm>
          <a:prstGeom prst="rect">
            <a:avLst/>
          </a:prstGeom>
        </p:spPr>
        <p:txBody>
          <a:bodyPr lIns="0" tIns="0" rIns="0" bIns="0" rtlCol="0" anchor="t">
            <a:spAutoFit/>
          </a:bodyPr>
          <a:lstStyle/>
          <a:p>
            <a:pPr algn="just">
              <a:lnSpc>
                <a:spcPts val="1960"/>
              </a:lnSpc>
              <a:spcBef>
                <a:spcPct val="0"/>
              </a:spcBef>
            </a:pPr>
            <a:r>
              <a:rPr lang="en-US" sz="1400">
                <a:solidFill>
                  <a:srgbClr val="121212"/>
                </a:solidFill>
                <a:latin typeface="HK Grotesk Ligh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14" name="AutoShape 14"/>
          <p:cNvSpPr/>
          <p:nvPr/>
        </p:nvSpPr>
        <p:spPr>
          <a:xfrm rot="5400000">
            <a:off x="9139238" y="173356"/>
            <a:ext cx="9525" cy="17270948"/>
          </a:xfrm>
          <a:prstGeom prst="rect">
            <a:avLst/>
          </a:prstGeom>
          <a:solidFill>
            <a:srgbClr val="FB8709"/>
          </a:solidFill>
        </p:spPr>
        <p:txBody>
          <a:bodyPr/>
          <a:lstStyle/>
          <a:p>
            <a:endParaRPr lang="en-BE"/>
          </a:p>
        </p:txBody>
      </p:sp>
    </p:spTree>
    <p:extLst>
      <p:ext uri="{BB962C8B-B14F-4D97-AF65-F5344CB8AC3E}">
        <p14:creationId xmlns:p14="http://schemas.microsoft.com/office/powerpoint/2010/main" val="14603552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7044742" y="-150232"/>
            <a:ext cx="1246758" cy="8963824"/>
          </a:xfrm>
          <a:prstGeom prst="rect">
            <a:avLst/>
          </a:prstGeom>
          <a:solidFill>
            <a:srgbClr val="FB8709"/>
          </a:solidFill>
        </p:spPr>
        <p:txBody>
          <a:bodyPr/>
          <a:lstStyle/>
          <a:p>
            <a:endParaRPr lang="en-BE"/>
          </a:p>
        </p:txBody>
      </p:sp>
      <p:grpSp>
        <p:nvGrpSpPr>
          <p:cNvPr id="3" name="Group 3"/>
          <p:cNvGrpSpPr/>
          <p:nvPr/>
        </p:nvGrpSpPr>
        <p:grpSpPr>
          <a:xfrm rot="-10800000">
            <a:off x="13961765" y="-1849"/>
            <a:ext cx="4329736" cy="4322808"/>
            <a:chOff x="0" y="0"/>
            <a:chExt cx="6350000" cy="6339840"/>
          </a:xfrm>
        </p:grpSpPr>
        <p:sp>
          <p:nvSpPr>
            <p:cNvPr id="4" name="Freeform 4"/>
            <p:cNvSpPr/>
            <p:nvPr/>
          </p:nvSpPr>
          <p:spPr>
            <a:xfrm>
              <a:off x="0" y="0"/>
              <a:ext cx="6350000" cy="6339840"/>
            </a:xfrm>
            <a:custGeom>
              <a:avLst/>
              <a:gdLst/>
              <a:ahLst/>
              <a:cxnLst/>
              <a:rect l="l" t="t" r="r" b="b"/>
              <a:pathLst>
                <a:path w="6350000" h="6339840">
                  <a:moveTo>
                    <a:pt x="6350000" y="6339840"/>
                  </a:moveTo>
                  <a:lnTo>
                    <a:pt x="0" y="6339840"/>
                  </a:lnTo>
                  <a:lnTo>
                    <a:pt x="0" y="0"/>
                  </a:lnTo>
                  <a:lnTo>
                    <a:pt x="6350000" y="6339840"/>
                  </a:lnTo>
                  <a:close/>
                </a:path>
              </a:pathLst>
            </a:custGeom>
            <a:solidFill>
              <a:srgbClr val="053249"/>
            </a:solidFill>
          </p:spPr>
          <p:txBody>
            <a:bodyPr/>
            <a:lstStyle/>
            <a:p>
              <a:endParaRPr lang="en-BE"/>
            </a:p>
          </p:txBody>
        </p:sp>
      </p:grpSp>
      <p:sp>
        <p:nvSpPr>
          <p:cNvPr id="5" name="TextBox 5"/>
          <p:cNvSpPr txBox="1"/>
          <p:nvPr/>
        </p:nvSpPr>
        <p:spPr>
          <a:xfrm>
            <a:off x="793856" y="776393"/>
            <a:ext cx="15208144" cy="1009635"/>
          </a:xfrm>
          <a:prstGeom prst="rect">
            <a:avLst/>
          </a:prstGeom>
        </p:spPr>
        <p:txBody>
          <a:bodyPr wrap="square" lIns="0" tIns="0" rIns="0" bIns="0" rtlCol="0" anchor="t">
            <a:spAutoFit/>
          </a:bodyPr>
          <a:lstStyle/>
          <a:p>
            <a:pPr>
              <a:lnSpc>
                <a:spcPts val="7699"/>
              </a:lnSpc>
            </a:pPr>
            <a:r>
              <a:rPr lang="en-GB" sz="6999" spc="-69" dirty="0">
                <a:solidFill>
                  <a:srgbClr val="033C5B"/>
                </a:solidFill>
                <a:latin typeface="HK Grotesk Bold"/>
              </a:rPr>
              <a:t>Case Studies and Best Practices</a:t>
            </a:r>
          </a:p>
        </p:txBody>
      </p:sp>
      <p:sp>
        <p:nvSpPr>
          <p:cNvPr id="6" name="TextBox 6"/>
          <p:cNvSpPr txBox="1"/>
          <p:nvPr/>
        </p:nvSpPr>
        <p:spPr>
          <a:xfrm>
            <a:off x="914400" y="1917213"/>
            <a:ext cx="15465917" cy="484684"/>
          </a:xfrm>
          <a:prstGeom prst="rect">
            <a:avLst/>
          </a:prstGeom>
        </p:spPr>
        <p:txBody>
          <a:bodyPr wrap="square" lIns="0" tIns="0" rIns="0" bIns="0" rtlCol="0" anchor="t">
            <a:spAutoFit/>
          </a:bodyPr>
          <a:lstStyle/>
          <a:p>
            <a:pPr>
              <a:lnSpc>
                <a:spcPts val="3639"/>
              </a:lnSpc>
              <a:spcBef>
                <a:spcPct val="0"/>
              </a:spcBef>
            </a:pPr>
            <a:r>
              <a:rPr lang="en-GB" sz="3600" u="sng" dirty="0">
                <a:solidFill>
                  <a:srgbClr val="121212"/>
                </a:solidFill>
                <a:latin typeface="HK Grotesk Light"/>
              </a:rPr>
              <a:t>Switzerland</a:t>
            </a:r>
          </a:p>
        </p:txBody>
      </p:sp>
      <p:grpSp>
        <p:nvGrpSpPr>
          <p:cNvPr id="9" name="Group 9"/>
          <p:cNvGrpSpPr>
            <a:grpSpLocks noChangeAspect="1"/>
          </p:cNvGrpSpPr>
          <p:nvPr/>
        </p:nvGrpSpPr>
        <p:grpSpPr>
          <a:xfrm>
            <a:off x="16826047" y="607663"/>
            <a:ext cx="842075" cy="842075"/>
            <a:chOff x="0" y="0"/>
            <a:chExt cx="6350000" cy="6350000"/>
          </a:xfrm>
        </p:grpSpPr>
        <p:sp>
          <p:nvSpPr>
            <p:cNvPr id="10" name="Freeform 10"/>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F8F8F8"/>
            </a:solidFill>
          </p:spPr>
          <p:txBody>
            <a:bodyPr/>
            <a:lstStyle/>
            <a:p>
              <a:endParaRPr lang="en-BE"/>
            </a:p>
          </p:txBody>
        </p:sp>
      </p:grpSp>
      <p:sp>
        <p:nvSpPr>
          <p:cNvPr id="11" name="Freeform 11"/>
          <p:cNvSpPr/>
          <p:nvPr/>
        </p:nvSpPr>
        <p:spPr>
          <a:xfrm>
            <a:off x="559140" y="8374275"/>
            <a:ext cx="2331172" cy="2331172"/>
          </a:xfrm>
          <a:custGeom>
            <a:avLst/>
            <a:gdLst/>
            <a:ahLst/>
            <a:cxnLst/>
            <a:rect l="l" t="t" r="r" b="b"/>
            <a:pathLst>
              <a:path w="2331172" h="2331172">
                <a:moveTo>
                  <a:pt x="0" y="0"/>
                </a:moveTo>
                <a:lnTo>
                  <a:pt x="2331172" y="0"/>
                </a:lnTo>
                <a:lnTo>
                  <a:pt x="2331172" y="2331172"/>
                </a:lnTo>
                <a:lnTo>
                  <a:pt x="0" y="2331172"/>
                </a:lnTo>
                <a:lnTo>
                  <a:pt x="0" y="0"/>
                </a:lnTo>
                <a:close/>
              </a:path>
            </a:pathLst>
          </a:custGeom>
          <a:blipFill>
            <a:blip r:embed="rId3"/>
            <a:stretch>
              <a:fillRect/>
            </a:stretch>
          </a:blipFill>
        </p:spPr>
        <p:txBody>
          <a:bodyPr/>
          <a:lstStyle/>
          <a:p>
            <a:endParaRPr lang="en-BE"/>
          </a:p>
        </p:txBody>
      </p:sp>
      <p:sp>
        <p:nvSpPr>
          <p:cNvPr id="12" name="Freeform 12"/>
          <p:cNvSpPr/>
          <p:nvPr/>
        </p:nvSpPr>
        <p:spPr>
          <a:xfrm>
            <a:off x="2956987" y="9142466"/>
            <a:ext cx="2590889" cy="699540"/>
          </a:xfrm>
          <a:custGeom>
            <a:avLst/>
            <a:gdLst/>
            <a:ahLst/>
            <a:cxnLst/>
            <a:rect l="l" t="t" r="r" b="b"/>
            <a:pathLst>
              <a:path w="2590889" h="699540">
                <a:moveTo>
                  <a:pt x="0" y="0"/>
                </a:moveTo>
                <a:lnTo>
                  <a:pt x="2590889" y="0"/>
                </a:lnTo>
                <a:lnTo>
                  <a:pt x="2590889" y="699540"/>
                </a:lnTo>
                <a:lnTo>
                  <a:pt x="0" y="699540"/>
                </a:lnTo>
                <a:lnTo>
                  <a:pt x="0" y="0"/>
                </a:lnTo>
                <a:close/>
              </a:path>
            </a:pathLst>
          </a:custGeom>
          <a:blipFill>
            <a:blip r:embed="rId4"/>
            <a:stretch>
              <a:fillRect/>
            </a:stretch>
          </a:blipFill>
        </p:spPr>
        <p:txBody>
          <a:bodyPr/>
          <a:lstStyle/>
          <a:p>
            <a:endParaRPr lang="en-BE"/>
          </a:p>
        </p:txBody>
      </p:sp>
      <p:sp>
        <p:nvSpPr>
          <p:cNvPr id="13" name="TextBox 13"/>
          <p:cNvSpPr txBox="1"/>
          <p:nvPr/>
        </p:nvSpPr>
        <p:spPr>
          <a:xfrm>
            <a:off x="5627065" y="9243317"/>
            <a:ext cx="12041056" cy="488314"/>
          </a:xfrm>
          <a:prstGeom prst="rect">
            <a:avLst/>
          </a:prstGeom>
        </p:spPr>
        <p:txBody>
          <a:bodyPr lIns="0" tIns="0" rIns="0" bIns="0" rtlCol="0" anchor="t">
            <a:spAutoFit/>
          </a:bodyPr>
          <a:lstStyle/>
          <a:p>
            <a:pPr algn="just">
              <a:lnSpc>
                <a:spcPts val="1960"/>
              </a:lnSpc>
              <a:spcBef>
                <a:spcPct val="0"/>
              </a:spcBef>
            </a:pPr>
            <a:r>
              <a:rPr lang="en-US" sz="1400">
                <a:solidFill>
                  <a:srgbClr val="121212"/>
                </a:solidFill>
                <a:latin typeface="HK Grotesk Ligh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14" name="AutoShape 14"/>
          <p:cNvSpPr/>
          <p:nvPr/>
        </p:nvSpPr>
        <p:spPr>
          <a:xfrm rot="5400000">
            <a:off x="9139238" y="173356"/>
            <a:ext cx="9525" cy="17270948"/>
          </a:xfrm>
          <a:prstGeom prst="rect">
            <a:avLst/>
          </a:prstGeom>
          <a:solidFill>
            <a:srgbClr val="FB8709"/>
          </a:solidFill>
        </p:spPr>
        <p:txBody>
          <a:bodyPr/>
          <a:lstStyle/>
          <a:p>
            <a:endParaRPr lang="en-BE"/>
          </a:p>
        </p:txBody>
      </p:sp>
      <p:pic>
        <p:nvPicPr>
          <p:cNvPr id="7" name="Online Media 6" title="Earn While You Learn: Switzerland's Vocational Education and Training System (2016)">
            <a:hlinkClick r:id="" action="ppaction://media"/>
            <a:extLst>
              <a:ext uri="{FF2B5EF4-FFF2-40B4-BE49-F238E27FC236}">
                <a16:creationId xmlns:a16="http://schemas.microsoft.com/office/drawing/2014/main" id="{67986835-8B9B-01F9-475A-15AB68F4FCE3}"/>
              </a:ext>
            </a:extLst>
          </p:cNvPr>
          <p:cNvPicPr>
            <a:picLocks noRot="1" noChangeAspect="1"/>
          </p:cNvPicPr>
          <p:nvPr>
            <a:videoFile r:link="rId1"/>
          </p:nvPr>
        </p:nvPicPr>
        <p:blipFill>
          <a:blip r:embed="rId5"/>
          <a:stretch>
            <a:fillRect/>
          </a:stretch>
        </p:blipFill>
        <p:spPr>
          <a:xfrm>
            <a:off x="3640411" y="2450689"/>
            <a:ext cx="10013894" cy="5657850"/>
          </a:xfrm>
          <a:prstGeom prst="rect">
            <a:avLst/>
          </a:prstGeom>
        </p:spPr>
      </p:pic>
      <p:sp>
        <p:nvSpPr>
          <p:cNvPr id="15" name="TextBox 14">
            <a:extLst>
              <a:ext uri="{FF2B5EF4-FFF2-40B4-BE49-F238E27FC236}">
                <a16:creationId xmlns:a16="http://schemas.microsoft.com/office/drawing/2014/main" id="{581EF7A6-219F-39E6-E6EA-D50B78797C9C}"/>
              </a:ext>
            </a:extLst>
          </p:cNvPr>
          <p:cNvSpPr txBox="1"/>
          <p:nvPr/>
        </p:nvSpPr>
        <p:spPr>
          <a:xfrm>
            <a:off x="3717737" y="8404505"/>
            <a:ext cx="9144000" cy="369332"/>
          </a:xfrm>
          <a:prstGeom prst="rect">
            <a:avLst/>
          </a:prstGeom>
          <a:noFill/>
        </p:spPr>
        <p:txBody>
          <a:bodyPr wrap="square">
            <a:spAutoFit/>
          </a:bodyPr>
          <a:lstStyle/>
          <a:p>
            <a:r>
              <a:rPr lang="en-GB" i="1" dirty="0"/>
              <a:t>Source: </a:t>
            </a:r>
            <a:r>
              <a:rPr lang="en-BE" i="1" dirty="0">
                <a:hlinkClick r:id="rId6"/>
              </a:rPr>
              <a:t>https://youtu.be/ifK7o-ao0nc?feature=shared</a:t>
            </a:r>
            <a:r>
              <a:rPr lang="en-GB" i="1" dirty="0"/>
              <a:t> </a:t>
            </a:r>
            <a:endParaRPr lang="en-BE" i="1" dirty="0"/>
          </a:p>
        </p:txBody>
      </p:sp>
    </p:spTree>
    <p:extLst>
      <p:ext uri="{BB962C8B-B14F-4D97-AF65-F5344CB8AC3E}">
        <p14:creationId xmlns:p14="http://schemas.microsoft.com/office/powerpoint/2010/main" val="249463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7044742" y="-150232"/>
            <a:ext cx="1246758" cy="8963824"/>
          </a:xfrm>
          <a:prstGeom prst="rect">
            <a:avLst/>
          </a:prstGeom>
          <a:solidFill>
            <a:srgbClr val="FB8709"/>
          </a:solidFill>
        </p:spPr>
        <p:txBody>
          <a:bodyPr/>
          <a:lstStyle/>
          <a:p>
            <a:endParaRPr lang="en-BE"/>
          </a:p>
        </p:txBody>
      </p:sp>
      <p:grpSp>
        <p:nvGrpSpPr>
          <p:cNvPr id="3" name="Group 3"/>
          <p:cNvGrpSpPr/>
          <p:nvPr/>
        </p:nvGrpSpPr>
        <p:grpSpPr>
          <a:xfrm rot="-10800000">
            <a:off x="13961765" y="-1849"/>
            <a:ext cx="4329736" cy="4322808"/>
            <a:chOff x="0" y="0"/>
            <a:chExt cx="6350000" cy="6339840"/>
          </a:xfrm>
        </p:grpSpPr>
        <p:sp>
          <p:nvSpPr>
            <p:cNvPr id="4" name="Freeform 4"/>
            <p:cNvSpPr/>
            <p:nvPr/>
          </p:nvSpPr>
          <p:spPr>
            <a:xfrm>
              <a:off x="0" y="0"/>
              <a:ext cx="6350000" cy="6339840"/>
            </a:xfrm>
            <a:custGeom>
              <a:avLst/>
              <a:gdLst/>
              <a:ahLst/>
              <a:cxnLst/>
              <a:rect l="l" t="t" r="r" b="b"/>
              <a:pathLst>
                <a:path w="6350000" h="6339840">
                  <a:moveTo>
                    <a:pt x="6350000" y="6339840"/>
                  </a:moveTo>
                  <a:lnTo>
                    <a:pt x="0" y="6339840"/>
                  </a:lnTo>
                  <a:lnTo>
                    <a:pt x="0" y="0"/>
                  </a:lnTo>
                  <a:lnTo>
                    <a:pt x="6350000" y="6339840"/>
                  </a:lnTo>
                  <a:close/>
                </a:path>
              </a:pathLst>
            </a:custGeom>
            <a:solidFill>
              <a:srgbClr val="053249"/>
            </a:solidFill>
          </p:spPr>
          <p:txBody>
            <a:bodyPr/>
            <a:lstStyle/>
            <a:p>
              <a:endParaRPr lang="en-BE"/>
            </a:p>
          </p:txBody>
        </p:sp>
      </p:grpSp>
      <p:sp>
        <p:nvSpPr>
          <p:cNvPr id="5" name="TextBox 5"/>
          <p:cNvSpPr txBox="1"/>
          <p:nvPr/>
        </p:nvSpPr>
        <p:spPr>
          <a:xfrm>
            <a:off x="793856" y="776393"/>
            <a:ext cx="15208144" cy="1009635"/>
          </a:xfrm>
          <a:prstGeom prst="rect">
            <a:avLst/>
          </a:prstGeom>
        </p:spPr>
        <p:txBody>
          <a:bodyPr wrap="square" lIns="0" tIns="0" rIns="0" bIns="0" rtlCol="0" anchor="t">
            <a:spAutoFit/>
          </a:bodyPr>
          <a:lstStyle/>
          <a:p>
            <a:pPr>
              <a:lnSpc>
                <a:spcPts val="7699"/>
              </a:lnSpc>
            </a:pPr>
            <a:r>
              <a:rPr lang="en-GB" sz="6999" spc="-69" dirty="0">
                <a:solidFill>
                  <a:srgbClr val="033C5B"/>
                </a:solidFill>
                <a:latin typeface="HK Grotesk Bold"/>
              </a:rPr>
              <a:t>Case Studies and Best Practices</a:t>
            </a:r>
          </a:p>
        </p:txBody>
      </p:sp>
      <p:sp>
        <p:nvSpPr>
          <p:cNvPr id="6" name="TextBox 6"/>
          <p:cNvSpPr txBox="1"/>
          <p:nvPr/>
        </p:nvSpPr>
        <p:spPr>
          <a:xfrm>
            <a:off x="914400" y="1917213"/>
            <a:ext cx="15465917" cy="1408014"/>
          </a:xfrm>
          <a:prstGeom prst="rect">
            <a:avLst/>
          </a:prstGeom>
        </p:spPr>
        <p:txBody>
          <a:bodyPr wrap="square" lIns="0" tIns="0" rIns="0" bIns="0" rtlCol="0" anchor="t">
            <a:spAutoFit/>
          </a:bodyPr>
          <a:lstStyle/>
          <a:p>
            <a:pPr>
              <a:lnSpc>
                <a:spcPts val="3639"/>
              </a:lnSpc>
              <a:spcBef>
                <a:spcPct val="0"/>
              </a:spcBef>
            </a:pPr>
            <a:r>
              <a:rPr lang="en-GB" sz="3600" u="sng" dirty="0">
                <a:solidFill>
                  <a:srgbClr val="121212"/>
                </a:solidFill>
                <a:latin typeface="HK Grotesk Light"/>
              </a:rPr>
              <a:t>Classroom-based assessment of inquiry learning in Science (Europe)</a:t>
            </a:r>
          </a:p>
          <a:p>
            <a:pPr>
              <a:lnSpc>
                <a:spcPts val="3639"/>
              </a:lnSpc>
              <a:spcBef>
                <a:spcPct val="0"/>
              </a:spcBef>
            </a:pPr>
            <a:endParaRPr lang="en-GB" sz="3600" u="sng" dirty="0">
              <a:solidFill>
                <a:srgbClr val="121212"/>
              </a:solidFill>
              <a:latin typeface="HK Grotesk Light"/>
            </a:endParaRPr>
          </a:p>
          <a:p>
            <a:pPr>
              <a:lnSpc>
                <a:spcPts val="3639"/>
              </a:lnSpc>
              <a:spcBef>
                <a:spcPct val="0"/>
              </a:spcBef>
            </a:pPr>
            <a:r>
              <a:rPr lang="en-GB" sz="3600" dirty="0">
                <a:solidFill>
                  <a:srgbClr val="121212"/>
                </a:solidFill>
                <a:latin typeface="HK Grotesk Light"/>
                <a:hlinkClick r:id="rId2"/>
              </a:rPr>
              <a:t>SAILS – Strategies for Assessment of Inquiry Learning in Science</a:t>
            </a:r>
            <a:endParaRPr lang="en-GB" sz="3600" dirty="0">
              <a:solidFill>
                <a:srgbClr val="121212"/>
              </a:solidFill>
              <a:latin typeface="HK Grotesk Light"/>
            </a:endParaRPr>
          </a:p>
        </p:txBody>
      </p:sp>
      <p:grpSp>
        <p:nvGrpSpPr>
          <p:cNvPr id="9" name="Group 9"/>
          <p:cNvGrpSpPr>
            <a:grpSpLocks noChangeAspect="1"/>
          </p:cNvGrpSpPr>
          <p:nvPr/>
        </p:nvGrpSpPr>
        <p:grpSpPr>
          <a:xfrm>
            <a:off x="16826047" y="607663"/>
            <a:ext cx="842075" cy="842075"/>
            <a:chOff x="0" y="0"/>
            <a:chExt cx="6350000" cy="6350000"/>
          </a:xfrm>
        </p:grpSpPr>
        <p:sp>
          <p:nvSpPr>
            <p:cNvPr id="10" name="Freeform 10"/>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F8F8F8"/>
            </a:solidFill>
          </p:spPr>
          <p:txBody>
            <a:bodyPr/>
            <a:lstStyle/>
            <a:p>
              <a:endParaRPr lang="en-BE"/>
            </a:p>
          </p:txBody>
        </p:sp>
      </p:grpSp>
      <p:sp>
        <p:nvSpPr>
          <p:cNvPr id="11" name="Freeform 11"/>
          <p:cNvSpPr/>
          <p:nvPr/>
        </p:nvSpPr>
        <p:spPr>
          <a:xfrm>
            <a:off x="559140" y="8374275"/>
            <a:ext cx="2331172" cy="2331172"/>
          </a:xfrm>
          <a:custGeom>
            <a:avLst/>
            <a:gdLst/>
            <a:ahLst/>
            <a:cxnLst/>
            <a:rect l="l" t="t" r="r" b="b"/>
            <a:pathLst>
              <a:path w="2331172" h="2331172">
                <a:moveTo>
                  <a:pt x="0" y="0"/>
                </a:moveTo>
                <a:lnTo>
                  <a:pt x="2331172" y="0"/>
                </a:lnTo>
                <a:lnTo>
                  <a:pt x="2331172" y="2331172"/>
                </a:lnTo>
                <a:lnTo>
                  <a:pt x="0" y="2331172"/>
                </a:lnTo>
                <a:lnTo>
                  <a:pt x="0" y="0"/>
                </a:lnTo>
                <a:close/>
              </a:path>
            </a:pathLst>
          </a:custGeom>
          <a:blipFill>
            <a:blip r:embed="rId3"/>
            <a:stretch>
              <a:fillRect/>
            </a:stretch>
          </a:blipFill>
        </p:spPr>
        <p:txBody>
          <a:bodyPr/>
          <a:lstStyle/>
          <a:p>
            <a:endParaRPr lang="en-BE"/>
          </a:p>
        </p:txBody>
      </p:sp>
      <p:sp>
        <p:nvSpPr>
          <p:cNvPr id="12" name="Freeform 12"/>
          <p:cNvSpPr/>
          <p:nvPr/>
        </p:nvSpPr>
        <p:spPr>
          <a:xfrm>
            <a:off x="2956987" y="9142466"/>
            <a:ext cx="2590889" cy="699540"/>
          </a:xfrm>
          <a:custGeom>
            <a:avLst/>
            <a:gdLst/>
            <a:ahLst/>
            <a:cxnLst/>
            <a:rect l="l" t="t" r="r" b="b"/>
            <a:pathLst>
              <a:path w="2590889" h="699540">
                <a:moveTo>
                  <a:pt x="0" y="0"/>
                </a:moveTo>
                <a:lnTo>
                  <a:pt x="2590889" y="0"/>
                </a:lnTo>
                <a:lnTo>
                  <a:pt x="2590889" y="699540"/>
                </a:lnTo>
                <a:lnTo>
                  <a:pt x="0" y="699540"/>
                </a:lnTo>
                <a:lnTo>
                  <a:pt x="0" y="0"/>
                </a:lnTo>
                <a:close/>
              </a:path>
            </a:pathLst>
          </a:custGeom>
          <a:blipFill>
            <a:blip r:embed="rId4"/>
            <a:stretch>
              <a:fillRect/>
            </a:stretch>
          </a:blipFill>
        </p:spPr>
        <p:txBody>
          <a:bodyPr/>
          <a:lstStyle/>
          <a:p>
            <a:endParaRPr lang="en-BE"/>
          </a:p>
        </p:txBody>
      </p:sp>
      <p:sp>
        <p:nvSpPr>
          <p:cNvPr id="13" name="TextBox 13"/>
          <p:cNvSpPr txBox="1"/>
          <p:nvPr/>
        </p:nvSpPr>
        <p:spPr>
          <a:xfrm>
            <a:off x="5627065" y="9243317"/>
            <a:ext cx="12041056" cy="488314"/>
          </a:xfrm>
          <a:prstGeom prst="rect">
            <a:avLst/>
          </a:prstGeom>
        </p:spPr>
        <p:txBody>
          <a:bodyPr lIns="0" tIns="0" rIns="0" bIns="0" rtlCol="0" anchor="t">
            <a:spAutoFit/>
          </a:bodyPr>
          <a:lstStyle/>
          <a:p>
            <a:pPr algn="just">
              <a:lnSpc>
                <a:spcPts val="1960"/>
              </a:lnSpc>
              <a:spcBef>
                <a:spcPct val="0"/>
              </a:spcBef>
            </a:pPr>
            <a:r>
              <a:rPr lang="en-US" sz="1400">
                <a:solidFill>
                  <a:srgbClr val="121212"/>
                </a:solidFill>
                <a:latin typeface="HK Grotesk Ligh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14" name="AutoShape 14"/>
          <p:cNvSpPr/>
          <p:nvPr/>
        </p:nvSpPr>
        <p:spPr>
          <a:xfrm rot="5400000">
            <a:off x="9139238" y="173356"/>
            <a:ext cx="9525" cy="17270948"/>
          </a:xfrm>
          <a:prstGeom prst="rect">
            <a:avLst/>
          </a:prstGeom>
          <a:solidFill>
            <a:srgbClr val="FB8709"/>
          </a:solidFill>
        </p:spPr>
        <p:txBody>
          <a:bodyPr/>
          <a:lstStyle/>
          <a:p>
            <a:endParaRPr lang="en-BE"/>
          </a:p>
        </p:txBody>
      </p:sp>
      <p:pic>
        <p:nvPicPr>
          <p:cNvPr id="16" name="Picture 15">
            <a:extLst>
              <a:ext uri="{FF2B5EF4-FFF2-40B4-BE49-F238E27FC236}">
                <a16:creationId xmlns:a16="http://schemas.microsoft.com/office/drawing/2014/main" id="{3C538DFD-FB4D-28CF-C1CC-3906A35F89F7}"/>
              </a:ext>
            </a:extLst>
          </p:cNvPr>
          <p:cNvPicPr>
            <a:picLocks noChangeAspect="1"/>
          </p:cNvPicPr>
          <p:nvPr/>
        </p:nvPicPr>
        <p:blipFill>
          <a:blip r:embed="rId5"/>
          <a:stretch>
            <a:fillRect/>
          </a:stretch>
        </p:blipFill>
        <p:spPr>
          <a:xfrm>
            <a:off x="4180734" y="3498452"/>
            <a:ext cx="8434387" cy="5190392"/>
          </a:xfrm>
          <a:prstGeom prst="rect">
            <a:avLst/>
          </a:prstGeom>
          <a:ln>
            <a:noFill/>
          </a:ln>
          <a:effectLst>
            <a:softEdge rad="112500"/>
          </a:effectLst>
        </p:spPr>
      </p:pic>
    </p:spTree>
    <p:extLst>
      <p:ext uri="{BB962C8B-B14F-4D97-AF65-F5344CB8AC3E}">
        <p14:creationId xmlns:p14="http://schemas.microsoft.com/office/powerpoint/2010/main" val="13614024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7044742" y="-150232"/>
            <a:ext cx="1246758" cy="8963824"/>
          </a:xfrm>
          <a:prstGeom prst="rect">
            <a:avLst/>
          </a:prstGeom>
          <a:solidFill>
            <a:srgbClr val="FB8709"/>
          </a:solidFill>
        </p:spPr>
        <p:txBody>
          <a:bodyPr/>
          <a:lstStyle/>
          <a:p>
            <a:endParaRPr lang="en-BE"/>
          </a:p>
        </p:txBody>
      </p:sp>
      <p:grpSp>
        <p:nvGrpSpPr>
          <p:cNvPr id="3" name="Group 3"/>
          <p:cNvGrpSpPr/>
          <p:nvPr/>
        </p:nvGrpSpPr>
        <p:grpSpPr>
          <a:xfrm rot="-10800000">
            <a:off x="13961765" y="-1849"/>
            <a:ext cx="4329736" cy="4322808"/>
            <a:chOff x="0" y="0"/>
            <a:chExt cx="6350000" cy="6339840"/>
          </a:xfrm>
        </p:grpSpPr>
        <p:sp>
          <p:nvSpPr>
            <p:cNvPr id="4" name="Freeform 4"/>
            <p:cNvSpPr/>
            <p:nvPr/>
          </p:nvSpPr>
          <p:spPr>
            <a:xfrm>
              <a:off x="0" y="0"/>
              <a:ext cx="6350000" cy="6339840"/>
            </a:xfrm>
            <a:custGeom>
              <a:avLst/>
              <a:gdLst/>
              <a:ahLst/>
              <a:cxnLst/>
              <a:rect l="l" t="t" r="r" b="b"/>
              <a:pathLst>
                <a:path w="6350000" h="6339840">
                  <a:moveTo>
                    <a:pt x="6350000" y="6339840"/>
                  </a:moveTo>
                  <a:lnTo>
                    <a:pt x="0" y="6339840"/>
                  </a:lnTo>
                  <a:lnTo>
                    <a:pt x="0" y="0"/>
                  </a:lnTo>
                  <a:lnTo>
                    <a:pt x="6350000" y="6339840"/>
                  </a:lnTo>
                  <a:close/>
                </a:path>
              </a:pathLst>
            </a:custGeom>
            <a:solidFill>
              <a:srgbClr val="053249"/>
            </a:solidFill>
          </p:spPr>
          <p:txBody>
            <a:bodyPr/>
            <a:lstStyle/>
            <a:p>
              <a:endParaRPr lang="en-BE"/>
            </a:p>
          </p:txBody>
        </p:sp>
      </p:grpSp>
      <p:sp>
        <p:nvSpPr>
          <p:cNvPr id="5" name="TextBox 5"/>
          <p:cNvSpPr txBox="1"/>
          <p:nvPr/>
        </p:nvSpPr>
        <p:spPr>
          <a:xfrm>
            <a:off x="793856" y="776393"/>
            <a:ext cx="15208144" cy="1009635"/>
          </a:xfrm>
          <a:prstGeom prst="rect">
            <a:avLst/>
          </a:prstGeom>
        </p:spPr>
        <p:txBody>
          <a:bodyPr wrap="square" lIns="0" tIns="0" rIns="0" bIns="0" rtlCol="0" anchor="t">
            <a:spAutoFit/>
          </a:bodyPr>
          <a:lstStyle/>
          <a:p>
            <a:pPr>
              <a:lnSpc>
                <a:spcPts val="7699"/>
              </a:lnSpc>
            </a:pPr>
            <a:r>
              <a:rPr lang="en-GB" sz="6999" spc="-69" dirty="0">
                <a:solidFill>
                  <a:srgbClr val="033C5B"/>
                </a:solidFill>
                <a:latin typeface="HK Grotesk Bold"/>
              </a:rPr>
              <a:t>Case Studies and Best Practices</a:t>
            </a:r>
          </a:p>
        </p:txBody>
      </p:sp>
      <p:sp>
        <p:nvSpPr>
          <p:cNvPr id="6" name="TextBox 6"/>
          <p:cNvSpPr txBox="1"/>
          <p:nvPr/>
        </p:nvSpPr>
        <p:spPr>
          <a:xfrm>
            <a:off x="914400" y="1917213"/>
            <a:ext cx="15465917" cy="1408014"/>
          </a:xfrm>
          <a:prstGeom prst="rect">
            <a:avLst/>
          </a:prstGeom>
        </p:spPr>
        <p:txBody>
          <a:bodyPr wrap="square" lIns="0" tIns="0" rIns="0" bIns="0" rtlCol="0" anchor="t">
            <a:spAutoFit/>
          </a:bodyPr>
          <a:lstStyle/>
          <a:p>
            <a:pPr>
              <a:lnSpc>
                <a:spcPts val="3639"/>
              </a:lnSpc>
              <a:spcBef>
                <a:spcPct val="0"/>
              </a:spcBef>
            </a:pPr>
            <a:r>
              <a:rPr lang="en-GB" sz="3600" u="sng" dirty="0">
                <a:solidFill>
                  <a:srgbClr val="121212"/>
                </a:solidFill>
                <a:latin typeface="HK Grotesk Light"/>
              </a:rPr>
              <a:t> PEER ASSESSMENT IN A MASSIVE OPEN ONLINE</a:t>
            </a:r>
          </a:p>
          <a:p>
            <a:pPr>
              <a:lnSpc>
                <a:spcPts val="3639"/>
              </a:lnSpc>
              <a:spcBef>
                <a:spcPct val="0"/>
              </a:spcBef>
            </a:pPr>
            <a:r>
              <a:rPr lang="en-GB" sz="3600" u="sng" dirty="0">
                <a:solidFill>
                  <a:srgbClr val="121212"/>
                </a:solidFill>
                <a:latin typeface="HK Grotesk Light"/>
              </a:rPr>
              <a:t>COURSE SUPPORTING INITIAL AND CONTINUING TEACHER EDUCATION</a:t>
            </a:r>
          </a:p>
          <a:p>
            <a:pPr>
              <a:lnSpc>
                <a:spcPts val="3639"/>
              </a:lnSpc>
              <a:spcBef>
                <a:spcPct val="0"/>
              </a:spcBef>
            </a:pPr>
            <a:r>
              <a:rPr lang="en-GB" sz="3600" dirty="0">
                <a:solidFill>
                  <a:srgbClr val="121212"/>
                </a:solidFill>
                <a:latin typeface="HK Grotesk Light"/>
              </a:rPr>
              <a:t>More information </a:t>
            </a:r>
            <a:r>
              <a:rPr lang="en-GB" sz="3600" dirty="0">
                <a:solidFill>
                  <a:srgbClr val="121212"/>
                </a:solidFill>
                <a:latin typeface="HK Grotesk Light"/>
                <a:hlinkClick r:id="rId2"/>
              </a:rPr>
              <a:t>here</a:t>
            </a:r>
            <a:r>
              <a:rPr lang="en-GB" sz="3600" dirty="0">
                <a:solidFill>
                  <a:srgbClr val="121212"/>
                </a:solidFill>
                <a:latin typeface="HK Grotesk Light"/>
              </a:rPr>
              <a:t>.</a:t>
            </a:r>
          </a:p>
        </p:txBody>
      </p:sp>
      <p:grpSp>
        <p:nvGrpSpPr>
          <p:cNvPr id="9" name="Group 9"/>
          <p:cNvGrpSpPr>
            <a:grpSpLocks noChangeAspect="1"/>
          </p:cNvGrpSpPr>
          <p:nvPr/>
        </p:nvGrpSpPr>
        <p:grpSpPr>
          <a:xfrm>
            <a:off x="16826047" y="607663"/>
            <a:ext cx="842075" cy="842075"/>
            <a:chOff x="0" y="0"/>
            <a:chExt cx="6350000" cy="6350000"/>
          </a:xfrm>
        </p:grpSpPr>
        <p:sp>
          <p:nvSpPr>
            <p:cNvPr id="10" name="Freeform 10"/>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F8F8F8"/>
            </a:solidFill>
          </p:spPr>
          <p:txBody>
            <a:bodyPr/>
            <a:lstStyle/>
            <a:p>
              <a:endParaRPr lang="en-BE"/>
            </a:p>
          </p:txBody>
        </p:sp>
      </p:grpSp>
      <p:sp>
        <p:nvSpPr>
          <p:cNvPr id="11" name="Freeform 11"/>
          <p:cNvSpPr/>
          <p:nvPr/>
        </p:nvSpPr>
        <p:spPr>
          <a:xfrm>
            <a:off x="559140" y="8374275"/>
            <a:ext cx="2331172" cy="2331172"/>
          </a:xfrm>
          <a:custGeom>
            <a:avLst/>
            <a:gdLst/>
            <a:ahLst/>
            <a:cxnLst/>
            <a:rect l="l" t="t" r="r" b="b"/>
            <a:pathLst>
              <a:path w="2331172" h="2331172">
                <a:moveTo>
                  <a:pt x="0" y="0"/>
                </a:moveTo>
                <a:lnTo>
                  <a:pt x="2331172" y="0"/>
                </a:lnTo>
                <a:lnTo>
                  <a:pt x="2331172" y="2331172"/>
                </a:lnTo>
                <a:lnTo>
                  <a:pt x="0" y="2331172"/>
                </a:lnTo>
                <a:lnTo>
                  <a:pt x="0" y="0"/>
                </a:lnTo>
                <a:close/>
              </a:path>
            </a:pathLst>
          </a:custGeom>
          <a:blipFill>
            <a:blip r:embed="rId3"/>
            <a:stretch>
              <a:fillRect/>
            </a:stretch>
          </a:blipFill>
        </p:spPr>
        <p:txBody>
          <a:bodyPr/>
          <a:lstStyle/>
          <a:p>
            <a:endParaRPr lang="en-BE"/>
          </a:p>
        </p:txBody>
      </p:sp>
      <p:sp>
        <p:nvSpPr>
          <p:cNvPr id="12" name="Freeform 12"/>
          <p:cNvSpPr/>
          <p:nvPr/>
        </p:nvSpPr>
        <p:spPr>
          <a:xfrm>
            <a:off x="2956987" y="9142466"/>
            <a:ext cx="2590889" cy="699540"/>
          </a:xfrm>
          <a:custGeom>
            <a:avLst/>
            <a:gdLst/>
            <a:ahLst/>
            <a:cxnLst/>
            <a:rect l="l" t="t" r="r" b="b"/>
            <a:pathLst>
              <a:path w="2590889" h="699540">
                <a:moveTo>
                  <a:pt x="0" y="0"/>
                </a:moveTo>
                <a:lnTo>
                  <a:pt x="2590889" y="0"/>
                </a:lnTo>
                <a:lnTo>
                  <a:pt x="2590889" y="699540"/>
                </a:lnTo>
                <a:lnTo>
                  <a:pt x="0" y="699540"/>
                </a:lnTo>
                <a:lnTo>
                  <a:pt x="0" y="0"/>
                </a:lnTo>
                <a:close/>
              </a:path>
            </a:pathLst>
          </a:custGeom>
          <a:blipFill>
            <a:blip r:embed="rId4"/>
            <a:stretch>
              <a:fillRect/>
            </a:stretch>
          </a:blipFill>
        </p:spPr>
        <p:txBody>
          <a:bodyPr/>
          <a:lstStyle/>
          <a:p>
            <a:endParaRPr lang="en-BE"/>
          </a:p>
        </p:txBody>
      </p:sp>
      <p:sp>
        <p:nvSpPr>
          <p:cNvPr id="13" name="TextBox 13"/>
          <p:cNvSpPr txBox="1"/>
          <p:nvPr/>
        </p:nvSpPr>
        <p:spPr>
          <a:xfrm>
            <a:off x="5627065" y="9243317"/>
            <a:ext cx="12041056" cy="488314"/>
          </a:xfrm>
          <a:prstGeom prst="rect">
            <a:avLst/>
          </a:prstGeom>
        </p:spPr>
        <p:txBody>
          <a:bodyPr lIns="0" tIns="0" rIns="0" bIns="0" rtlCol="0" anchor="t">
            <a:spAutoFit/>
          </a:bodyPr>
          <a:lstStyle/>
          <a:p>
            <a:pPr algn="just">
              <a:lnSpc>
                <a:spcPts val="1960"/>
              </a:lnSpc>
              <a:spcBef>
                <a:spcPct val="0"/>
              </a:spcBef>
            </a:pPr>
            <a:r>
              <a:rPr lang="en-US" sz="1400">
                <a:solidFill>
                  <a:srgbClr val="121212"/>
                </a:solidFill>
                <a:latin typeface="HK Grotesk Ligh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14" name="AutoShape 14"/>
          <p:cNvSpPr/>
          <p:nvPr/>
        </p:nvSpPr>
        <p:spPr>
          <a:xfrm rot="5400000">
            <a:off x="9139238" y="173356"/>
            <a:ext cx="9525" cy="17270948"/>
          </a:xfrm>
          <a:prstGeom prst="rect">
            <a:avLst/>
          </a:prstGeom>
          <a:solidFill>
            <a:srgbClr val="FB8709"/>
          </a:solidFill>
        </p:spPr>
        <p:txBody>
          <a:bodyPr/>
          <a:lstStyle/>
          <a:p>
            <a:endParaRPr lang="en-BE"/>
          </a:p>
        </p:txBody>
      </p:sp>
      <p:pic>
        <p:nvPicPr>
          <p:cNvPr id="8" name="Picture 7">
            <a:extLst>
              <a:ext uri="{FF2B5EF4-FFF2-40B4-BE49-F238E27FC236}">
                <a16:creationId xmlns:a16="http://schemas.microsoft.com/office/drawing/2014/main" id="{043350D1-B34B-97E2-FC57-266A621019BB}"/>
              </a:ext>
            </a:extLst>
          </p:cNvPr>
          <p:cNvPicPr>
            <a:picLocks noChangeAspect="1"/>
          </p:cNvPicPr>
          <p:nvPr/>
        </p:nvPicPr>
        <p:blipFill>
          <a:blip r:embed="rId5"/>
          <a:stretch>
            <a:fillRect/>
          </a:stretch>
        </p:blipFill>
        <p:spPr>
          <a:xfrm>
            <a:off x="3635428" y="3582419"/>
            <a:ext cx="9525000" cy="4964456"/>
          </a:xfrm>
          <a:prstGeom prst="rect">
            <a:avLst/>
          </a:prstGeom>
          <a:ln>
            <a:noFill/>
          </a:ln>
          <a:effectLst>
            <a:softEdge rad="112500"/>
          </a:effectLst>
        </p:spPr>
      </p:pic>
    </p:spTree>
    <p:extLst>
      <p:ext uri="{BB962C8B-B14F-4D97-AF65-F5344CB8AC3E}">
        <p14:creationId xmlns:p14="http://schemas.microsoft.com/office/powerpoint/2010/main" val="23130785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
          <p:cNvSpPr/>
          <p:nvPr/>
        </p:nvSpPr>
        <p:spPr>
          <a:xfrm>
            <a:off x="-213919" y="-2717471"/>
            <a:ext cx="623379" cy="14348459"/>
          </a:xfrm>
          <a:prstGeom prst="rect">
            <a:avLst/>
          </a:prstGeom>
          <a:solidFill>
            <a:srgbClr val="FB8709"/>
          </a:solidFill>
        </p:spPr>
        <p:txBody>
          <a:bodyPr/>
          <a:lstStyle/>
          <a:p>
            <a:endParaRPr lang="en-BE"/>
          </a:p>
        </p:txBody>
      </p:sp>
      <p:sp>
        <p:nvSpPr>
          <p:cNvPr id="4" name="AutoShape 4"/>
          <p:cNvSpPr/>
          <p:nvPr/>
        </p:nvSpPr>
        <p:spPr>
          <a:xfrm rot="-5400000">
            <a:off x="8522371" y="-8522371"/>
            <a:ext cx="1246758" cy="18291501"/>
          </a:xfrm>
          <a:prstGeom prst="rect">
            <a:avLst/>
          </a:prstGeom>
          <a:solidFill>
            <a:srgbClr val="053249"/>
          </a:solidFill>
        </p:spPr>
        <p:txBody>
          <a:bodyPr/>
          <a:lstStyle/>
          <a:p>
            <a:endParaRPr lang="en-BE"/>
          </a:p>
        </p:txBody>
      </p:sp>
      <p:sp>
        <p:nvSpPr>
          <p:cNvPr id="5" name="Freeform 5"/>
          <p:cNvSpPr/>
          <p:nvPr/>
        </p:nvSpPr>
        <p:spPr>
          <a:xfrm rot="-5400000">
            <a:off x="17469080" y="0"/>
            <a:ext cx="818920" cy="818920"/>
          </a:xfrm>
          <a:custGeom>
            <a:avLst/>
            <a:gdLst/>
            <a:ahLst/>
            <a:cxnLst/>
            <a:rect l="l" t="t" r="r" b="b"/>
            <a:pathLst>
              <a:path w="818920" h="818920">
                <a:moveTo>
                  <a:pt x="0" y="0"/>
                </a:moveTo>
                <a:lnTo>
                  <a:pt x="818920" y="0"/>
                </a:lnTo>
                <a:lnTo>
                  <a:pt x="818920" y="818920"/>
                </a:lnTo>
                <a:lnTo>
                  <a:pt x="0" y="81892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BE"/>
          </a:p>
        </p:txBody>
      </p:sp>
      <p:sp>
        <p:nvSpPr>
          <p:cNvPr id="6" name="Freeform 6"/>
          <p:cNvSpPr/>
          <p:nvPr/>
        </p:nvSpPr>
        <p:spPr>
          <a:xfrm rot="5400000">
            <a:off x="0" y="9464579"/>
            <a:ext cx="818920" cy="818920"/>
          </a:xfrm>
          <a:custGeom>
            <a:avLst/>
            <a:gdLst/>
            <a:ahLst/>
            <a:cxnLst/>
            <a:rect l="l" t="t" r="r" b="b"/>
            <a:pathLst>
              <a:path w="818920" h="818920">
                <a:moveTo>
                  <a:pt x="0" y="0"/>
                </a:moveTo>
                <a:lnTo>
                  <a:pt x="818920" y="0"/>
                </a:lnTo>
                <a:lnTo>
                  <a:pt x="818920" y="818920"/>
                </a:lnTo>
                <a:lnTo>
                  <a:pt x="0" y="81892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BE"/>
          </a:p>
        </p:txBody>
      </p:sp>
      <p:grpSp>
        <p:nvGrpSpPr>
          <p:cNvPr id="7" name="Group 7"/>
          <p:cNvGrpSpPr>
            <a:grpSpLocks noChangeAspect="1"/>
          </p:cNvGrpSpPr>
          <p:nvPr/>
        </p:nvGrpSpPr>
        <p:grpSpPr>
          <a:xfrm>
            <a:off x="385667" y="409460"/>
            <a:ext cx="433253" cy="433253"/>
            <a:chOff x="0" y="0"/>
            <a:chExt cx="6350000" cy="6350000"/>
          </a:xfrm>
        </p:grpSpPr>
        <p:sp>
          <p:nvSpPr>
            <p:cNvPr id="8" name="Freeform 8"/>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F8F8F8"/>
            </a:solidFill>
          </p:spPr>
          <p:txBody>
            <a:bodyPr/>
            <a:lstStyle/>
            <a:p>
              <a:endParaRPr lang="en-BE"/>
            </a:p>
          </p:txBody>
        </p:sp>
      </p:grpSp>
      <p:grpSp>
        <p:nvGrpSpPr>
          <p:cNvPr id="9" name="Group 9"/>
          <p:cNvGrpSpPr>
            <a:grpSpLocks noChangeAspect="1"/>
          </p:cNvGrpSpPr>
          <p:nvPr/>
        </p:nvGrpSpPr>
        <p:grpSpPr>
          <a:xfrm>
            <a:off x="17469080" y="9464579"/>
            <a:ext cx="433253" cy="433253"/>
            <a:chOff x="0" y="0"/>
            <a:chExt cx="6350000" cy="6350000"/>
          </a:xfrm>
        </p:grpSpPr>
        <p:sp>
          <p:nvSpPr>
            <p:cNvPr id="10" name="Freeform 10"/>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F8F8F8"/>
            </a:solidFill>
          </p:spPr>
          <p:txBody>
            <a:bodyPr/>
            <a:lstStyle/>
            <a:p>
              <a:endParaRPr lang="en-BE"/>
            </a:p>
          </p:txBody>
        </p:sp>
      </p:grpSp>
      <p:sp>
        <p:nvSpPr>
          <p:cNvPr id="11" name="TextBox 11"/>
          <p:cNvSpPr txBox="1"/>
          <p:nvPr/>
        </p:nvSpPr>
        <p:spPr>
          <a:xfrm>
            <a:off x="818920" y="1579139"/>
            <a:ext cx="12181388" cy="1163588"/>
          </a:xfrm>
          <a:prstGeom prst="rect">
            <a:avLst/>
          </a:prstGeom>
        </p:spPr>
        <p:txBody>
          <a:bodyPr lIns="0" tIns="0" rIns="0" bIns="0" rtlCol="0" anchor="t">
            <a:spAutoFit/>
          </a:bodyPr>
          <a:lstStyle/>
          <a:p>
            <a:pPr>
              <a:lnSpc>
                <a:spcPts val="9679"/>
              </a:lnSpc>
            </a:pPr>
            <a:r>
              <a:rPr lang="en-GB" sz="6000" spc="-87" dirty="0">
                <a:solidFill>
                  <a:srgbClr val="033C5B"/>
                </a:solidFill>
                <a:latin typeface="HK Grotesk Bold"/>
              </a:rPr>
              <a:t>Tools and Platforms</a:t>
            </a:r>
            <a:endParaRPr lang="en-US" sz="6000" spc="-87" dirty="0">
              <a:solidFill>
                <a:srgbClr val="033C5B"/>
              </a:solidFill>
              <a:latin typeface="HK Grotesk Bold"/>
            </a:endParaRPr>
          </a:p>
        </p:txBody>
      </p:sp>
      <p:sp>
        <p:nvSpPr>
          <p:cNvPr id="13" name="Freeform 13"/>
          <p:cNvSpPr/>
          <p:nvPr/>
        </p:nvSpPr>
        <p:spPr>
          <a:xfrm>
            <a:off x="559140" y="8374275"/>
            <a:ext cx="2331172" cy="2331172"/>
          </a:xfrm>
          <a:custGeom>
            <a:avLst/>
            <a:gdLst/>
            <a:ahLst/>
            <a:cxnLst/>
            <a:rect l="l" t="t" r="r" b="b"/>
            <a:pathLst>
              <a:path w="2331172" h="2331172">
                <a:moveTo>
                  <a:pt x="0" y="0"/>
                </a:moveTo>
                <a:lnTo>
                  <a:pt x="2331172" y="0"/>
                </a:lnTo>
                <a:lnTo>
                  <a:pt x="2331172" y="2331172"/>
                </a:lnTo>
                <a:lnTo>
                  <a:pt x="0" y="2331172"/>
                </a:lnTo>
                <a:lnTo>
                  <a:pt x="0" y="0"/>
                </a:lnTo>
                <a:close/>
              </a:path>
            </a:pathLst>
          </a:custGeom>
          <a:blipFill>
            <a:blip r:embed="rId4"/>
            <a:stretch>
              <a:fillRect/>
            </a:stretch>
          </a:blipFill>
        </p:spPr>
        <p:txBody>
          <a:bodyPr/>
          <a:lstStyle/>
          <a:p>
            <a:endParaRPr lang="en-BE"/>
          </a:p>
        </p:txBody>
      </p:sp>
      <p:sp>
        <p:nvSpPr>
          <p:cNvPr id="14" name="Freeform 14"/>
          <p:cNvSpPr/>
          <p:nvPr/>
        </p:nvSpPr>
        <p:spPr>
          <a:xfrm>
            <a:off x="2956987" y="9142466"/>
            <a:ext cx="2590889" cy="699540"/>
          </a:xfrm>
          <a:custGeom>
            <a:avLst/>
            <a:gdLst/>
            <a:ahLst/>
            <a:cxnLst/>
            <a:rect l="l" t="t" r="r" b="b"/>
            <a:pathLst>
              <a:path w="2590889" h="699540">
                <a:moveTo>
                  <a:pt x="0" y="0"/>
                </a:moveTo>
                <a:lnTo>
                  <a:pt x="2590889" y="0"/>
                </a:lnTo>
                <a:lnTo>
                  <a:pt x="2590889" y="699540"/>
                </a:lnTo>
                <a:lnTo>
                  <a:pt x="0" y="699540"/>
                </a:lnTo>
                <a:lnTo>
                  <a:pt x="0" y="0"/>
                </a:lnTo>
                <a:close/>
              </a:path>
            </a:pathLst>
          </a:custGeom>
          <a:blipFill>
            <a:blip r:embed="rId5"/>
            <a:stretch>
              <a:fillRect/>
            </a:stretch>
          </a:blipFill>
        </p:spPr>
        <p:txBody>
          <a:bodyPr/>
          <a:lstStyle/>
          <a:p>
            <a:endParaRPr lang="en-BE"/>
          </a:p>
        </p:txBody>
      </p:sp>
      <p:sp>
        <p:nvSpPr>
          <p:cNvPr id="15" name="TextBox 15"/>
          <p:cNvSpPr txBox="1"/>
          <p:nvPr/>
        </p:nvSpPr>
        <p:spPr>
          <a:xfrm>
            <a:off x="5627065" y="9243317"/>
            <a:ext cx="12041056" cy="488314"/>
          </a:xfrm>
          <a:prstGeom prst="rect">
            <a:avLst/>
          </a:prstGeom>
        </p:spPr>
        <p:txBody>
          <a:bodyPr lIns="0" tIns="0" rIns="0" bIns="0" rtlCol="0" anchor="t">
            <a:spAutoFit/>
          </a:bodyPr>
          <a:lstStyle/>
          <a:p>
            <a:pPr algn="just">
              <a:lnSpc>
                <a:spcPts val="1960"/>
              </a:lnSpc>
              <a:spcBef>
                <a:spcPct val="0"/>
              </a:spcBef>
            </a:pPr>
            <a:r>
              <a:rPr lang="en-US" sz="1400">
                <a:solidFill>
                  <a:srgbClr val="121212"/>
                </a:solidFill>
                <a:latin typeface="HK Grotesk Ligh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16" name="AutoShape 16"/>
          <p:cNvSpPr/>
          <p:nvPr/>
        </p:nvSpPr>
        <p:spPr>
          <a:xfrm rot="5400000">
            <a:off x="9139238" y="173356"/>
            <a:ext cx="9525" cy="17270948"/>
          </a:xfrm>
          <a:prstGeom prst="rect">
            <a:avLst/>
          </a:prstGeom>
          <a:solidFill>
            <a:srgbClr val="FB8709"/>
          </a:solidFill>
        </p:spPr>
        <p:txBody>
          <a:bodyPr/>
          <a:lstStyle/>
          <a:p>
            <a:endParaRPr lang="en-BE"/>
          </a:p>
        </p:txBody>
      </p:sp>
      <p:pic>
        <p:nvPicPr>
          <p:cNvPr id="18" name="Graphic 17" descr="Lights On with solid fill">
            <a:extLst>
              <a:ext uri="{FF2B5EF4-FFF2-40B4-BE49-F238E27FC236}">
                <a16:creationId xmlns:a16="http://schemas.microsoft.com/office/drawing/2014/main" id="{64703B46-5984-E1AA-55ED-AC949239327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395237" y="1537554"/>
            <a:ext cx="1246758" cy="1246758"/>
          </a:xfrm>
          <a:prstGeom prst="rect">
            <a:avLst/>
          </a:prstGeom>
        </p:spPr>
      </p:pic>
      <p:sp>
        <p:nvSpPr>
          <p:cNvPr id="19" name="TextBox 12">
            <a:extLst>
              <a:ext uri="{FF2B5EF4-FFF2-40B4-BE49-F238E27FC236}">
                <a16:creationId xmlns:a16="http://schemas.microsoft.com/office/drawing/2014/main" id="{8DF634D5-EC4E-EAF5-AC1D-24D2F58B6E20}"/>
              </a:ext>
            </a:extLst>
          </p:cNvPr>
          <p:cNvSpPr txBox="1"/>
          <p:nvPr/>
        </p:nvSpPr>
        <p:spPr>
          <a:xfrm>
            <a:off x="1100259" y="2770096"/>
            <a:ext cx="7348456" cy="5524526"/>
          </a:xfrm>
          <a:prstGeom prst="rect">
            <a:avLst/>
          </a:prstGeom>
        </p:spPr>
        <p:txBody>
          <a:bodyPr wrap="square" lIns="0" tIns="0" rIns="0" bIns="0" rtlCol="0" anchor="t">
            <a:spAutoFit/>
          </a:bodyPr>
          <a:lstStyle/>
          <a:p>
            <a:pPr>
              <a:lnSpc>
                <a:spcPts val="3640"/>
              </a:lnSpc>
              <a:spcBef>
                <a:spcPct val="0"/>
              </a:spcBef>
            </a:pPr>
            <a:r>
              <a:rPr lang="en-GB" sz="2600" b="1" dirty="0">
                <a:solidFill>
                  <a:srgbClr val="121212"/>
                </a:solidFill>
                <a:latin typeface="HK Grotesk Light"/>
              </a:rPr>
              <a:t>Assessment and Feedback Tools</a:t>
            </a:r>
          </a:p>
          <a:p>
            <a:pPr marL="457200" indent="-457200">
              <a:lnSpc>
                <a:spcPts val="3640"/>
              </a:lnSpc>
              <a:spcBef>
                <a:spcPct val="0"/>
              </a:spcBef>
              <a:buFont typeface="Arial" panose="020B0604020202020204" pitchFamily="34" charset="0"/>
              <a:buChar char="•"/>
            </a:pPr>
            <a:r>
              <a:rPr lang="en-GB" sz="2600" dirty="0">
                <a:solidFill>
                  <a:srgbClr val="121212"/>
                </a:solidFill>
                <a:latin typeface="HK Grotesk Light"/>
                <a:hlinkClick r:id="rId8"/>
              </a:rPr>
              <a:t>Turnitin</a:t>
            </a:r>
            <a:r>
              <a:rPr lang="en-GB" sz="2600" dirty="0">
                <a:solidFill>
                  <a:srgbClr val="121212"/>
                </a:solidFill>
                <a:latin typeface="HK Grotesk Light"/>
              </a:rPr>
              <a:t>: Provides services for academic writing and feedback, including plagiarism detection.</a:t>
            </a:r>
          </a:p>
          <a:p>
            <a:pPr marL="457200" indent="-457200">
              <a:lnSpc>
                <a:spcPts val="3640"/>
              </a:lnSpc>
              <a:spcBef>
                <a:spcPct val="0"/>
              </a:spcBef>
              <a:buFont typeface="Arial" panose="020B0604020202020204" pitchFamily="34" charset="0"/>
              <a:buChar char="•"/>
            </a:pPr>
            <a:r>
              <a:rPr lang="en-GB" sz="2600" dirty="0">
                <a:solidFill>
                  <a:srgbClr val="121212"/>
                </a:solidFill>
                <a:latin typeface="HK Grotesk Light"/>
                <a:hlinkClick r:id="rId9"/>
              </a:rPr>
              <a:t>Socrative</a:t>
            </a:r>
            <a:r>
              <a:rPr lang="en-GB" sz="2600" dirty="0">
                <a:solidFill>
                  <a:srgbClr val="121212"/>
                </a:solidFill>
                <a:latin typeface="HK Grotesk Light"/>
              </a:rPr>
              <a:t>: Allows educators to create assessments that students can access on any device.</a:t>
            </a:r>
          </a:p>
          <a:p>
            <a:pPr marL="457200" indent="-457200">
              <a:lnSpc>
                <a:spcPts val="3640"/>
              </a:lnSpc>
              <a:spcBef>
                <a:spcPct val="0"/>
              </a:spcBef>
              <a:buFont typeface="Arial" panose="020B0604020202020204" pitchFamily="34" charset="0"/>
              <a:buChar char="•"/>
            </a:pPr>
            <a:r>
              <a:rPr lang="en-GB" sz="2600" dirty="0">
                <a:solidFill>
                  <a:srgbClr val="121212"/>
                </a:solidFill>
                <a:latin typeface="HK Grotesk Light"/>
                <a:hlinkClick r:id="rId10"/>
              </a:rPr>
              <a:t>Google Forms</a:t>
            </a:r>
            <a:r>
              <a:rPr lang="en-GB" sz="2600" dirty="0">
                <a:solidFill>
                  <a:srgbClr val="121212"/>
                </a:solidFill>
                <a:latin typeface="HK Grotesk Light"/>
              </a:rPr>
              <a:t>:  Create custom quizzes, surveys, and questionnaires with automatic grading and real-time response analysis.</a:t>
            </a:r>
          </a:p>
          <a:p>
            <a:pPr marL="457200" indent="-457200">
              <a:lnSpc>
                <a:spcPts val="3640"/>
              </a:lnSpc>
              <a:spcBef>
                <a:spcPct val="0"/>
              </a:spcBef>
              <a:buFont typeface="Arial" panose="020B0604020202020204" pitchFamily="34" charset="0"/>
              <a:buChar char="•"/>
            </a:pPr>
            <a:r>
              <a:rPr lang="en-GB" sz="2600" dirty="0">
                <a:solidFill>
                  <a:srgbClr val="121212"/>
                </a:solidFill>
                <a:latin typeface="HK Grotesk Light"/>
                <a:hlinkClick r:id="rId11"/>
              </a:rPr>
              <a:t>Kahoot</a:t>
            </a:r>
            <a:r>
              <a:rPr lang="en-GB" sz="2600" dirty="0">
                <a:solidFill>
                  <a:srgbClr val="121212"/>
                </a:solidFill>
                <a:latin typeface="HK Grotesk Light"/>
              </a:rPr>
              <a:t>: Allows educators to create game-based quizzes and interactive challenges that can be played in a group setting or individually</a:t>
            </a:r>
          </a:p>
        </p:txBody>
      </p:sp>
      <p:pic>
        <p:nvPicPr>
          <p:cNvPr id="12" name="Picture 11">
            <a:extLst>
              <a:ext uri="{FF2B5EF4-FFF2-40B4-BE49-F238E27FC236}">
                <a16:creationId xmlns:a16="http://schemas.microsoft.com/office/drawing/2014/main" id="{B15D52E8-2BD0-6B49-5BCF-BD6DF83A5A4F}"/>
              </a:ext>
            </a:extLst>
          </p:cNvPr>
          <p:cNvPicPr>
            <a:picLocks noChangeAspect="1"/>
          </p:cNvPicPr>
          <p:nvPr/>
        </p:nvPicPr>
        <p:blipFill>
          <a:blip r:embed="rId12"/>
          <a:stretch>
            <a:fillRect/>
          </a:stretch>
        </p:blipFill>
        <p:spPr>
          <a:xfrm>
            <a:off x="124346" y="3300187"/>
            <a:ext cx="1283325" cy="567237"/>
          </a:xfrm>
          <a:prstGeom prst="rect">
            <a:avLst/>
          </a:prstGeom>
        </p:spPr>
      </p:pic>
      <p:pic>
        <p:nvPicPr>
          <p:cNvPr id="20" name="Picture 19">
            <a:extLst>
              <a:ext uri="{FF2B5EF4-FFF2-40B4-BE49-F238E27FC236}">
                <a16:creationId xmlns:a16="http://schemas.microsoft.com/office/drawing/2014/main" id="{DC19AC3F-7D74-4374-B674-98E18FB4B23A}"/>
              </a:ext>
            </a:extLst>
          </p:cNvPr>
          <p:cNvPicPr>
            <a:picLocks noChangeAspect="1"/>
          </p:cNvPicPr>
          <p:nvPr/>
        </p:nvPicPr>
        <p:blipFill>
          <a:blip r:embed="rId13"/>
          <a:stretch>
            <a:fillRect/>
          </a:stretch>
        </p:blipFill>
        <p:spPr>
          <a:xfrm>
            <a:off x="167478" y="4202871"/>
            <a:ext cx="1224806" cy="419078"/>
          </a:xfrm>
          <a:prstGeom prst="rect">
            <a:avLst/>
          </a:prstGeom>
        </p:spPr>
      </p:pic>
      <p:sp>
        <p:nvSpPr>
          <p:cNvPr id="2" name="TextBox 12">
            <a:extLst>
              <a:ext uri="{FF2B5EF4-FFF2-40B4-BE49-F238E27FC236}">
                <a16:creationId xmlns:a16="http://schemas.microsoft.com/office/drawing/2014/main" id="{00C330BA-C4D5-6A3D-6492-48B2BBFB809E}"/>
              </a:ext>
            </a:extLst>
          </p:cNvPr>
          <p:cNvSpPr txBox="1"/>
          <p:nvPr/>
        </p:nvSpPr>
        <p:spPr>
          <a:xfrm>
            <a:off x="9863171" y="2742727"/>
            <a:ext cx="7348456" cy="3216201"/>
          </a:xfrm>
          <a:prstGeom prst="rect">
            <a:avLst/>
          </a:prstGeom>
        </p:spPr>
        <p:txBody>
          <a:bodyPr wrap="square" lIns="0" tIns="0" rIns="0" bIns="0" rtlCol="0" anchor="t">
            <a:spAutoFit/>
          </a:bodyPr>
          <a:lstStyle/>
          <a:p>
            <a:pPr marL="457200" indent="-457200">
              <a:lnSpc>
                <a:spcPts val="3640"/>
              </a:lnSpc>
              <a:spcBef>
                <a:spcPct val="0"/>
              </a:spcBef>
              <a:buFont typeface="Arial" panose="020B0604020202020204" pitchFamily="34" charset="0"/>
              <a:buChar char="•"/>
            </a:pPr>
            <a:endParaRPr lang="en-GB" sz="2600" dirty="0">
              <a:solidFill>
                <a:srgbClr val="121212"/>
              </a:solidFill>
              <a:latin typeface="HK Grotesk Light"/>
              <a:hlinkClick r:id="rId8"/>
            </a:endParaRPr>
          </a:p>
          <a:p>
            <a:pPr marL="457200" indent="-457200">
              <a:lnSpc>
                <a:spcPts val="3640"/>
              </a:lnSpc>
              <a:spcBef>
                <a:spcPct val="0"/>
              </a:spcBef>
              <a:buFont typeface="Arial" panose="020B0604020202020204" pitchFamily="34" charset="0"/>
              <a:buChar char="•"/>
            </a:pPr>
            <a:r>
              <a:rPr lang="en-GB" sz="2600" dirty="0">
                <a:solidFill>
                  <a:srgbClr val="121212"/>
                </a:solidFill>
                <a:latin typeface="HK Grotesk Light"/>
                <a:hlinkClick r:id="rId14"/>
              </a:rPr>
              <a:t>Padlet</a:t>
            </a:r>
            <a:r>
              <a:rPr lang="en-GB" sz="2600" dirty="0">
                <a:solidFill>
                  <a:srgbClr val="121212"/>
                </a:solidFill>
                <a:latin typeface="HK Grotesk Light"/>
              </a:rPr>
              <a:t>: A digital bulletin board where students can post text, links, images, and videos. </a:t>
            </a:r>
          </a:p>
          <a:p>
            <a:pPr marL="457200" indent="-457200">
              <a:lnSpc>
                <a:spcPts val="3640"/>
              </a:lnSpc>
              <a:spcBef>
                <a:spcPct val="0"/>
              </a:spcBef>
              <a:buFont typeface="Arial" panose="020B0604020202020204" pitchFamily="34" charset="0"/>
              <a:buChar char="•"/>
            </a:pPr>
            <a:r>
              <a:rPr lang="en-GB" sz="2600" dirty="0">
                <a:solidFill>
                  <a:srgbClr val="121212"/>
                </a:solidFill>
                <a:latin typeface="HK Grotesk Light"/>
                <a:hlinkClick r:id="rId15"/>
              </a:rPr>
              <a:t>Edpuzzle</a:t>
            </a:r>
            <a:r>
              <a:rPr lang="en-GB" sz="2600" dirty="0">
                <a:solidFill>
                  <a:srgbClr val="121212"/>
                </a:solidFill>
                <a:latin typeface="HK Grotesk Light"/>
              </a:rPr>
              <a:t>: Allows educators to create and share interactive video lessons. You can embed questions into videos to check for understanding. </a:t>
            </a:r>
          </a:p>
        </p:txBody>
      </p:sp>
      <p:pic>
        <p:nvPicPr>
          <p:cNvPr id="21" name="Picture 20">
            <a:extLst>
              <a:ext uri="{FF2B5EF4-FFF2-40B4-BE49-F238E27FC236}">
                <a16:creationId xmlns:a16="http://schemas.microsoft.com/office/drawing/2014/main" id="{FF36E171-14A9-76A6-1ADF-9AE7DDD077B3}"/>
              </a:ext>
            </a:extLst>
          </p:cNvPr>
          <p:cNvPicPr>
            <a:picLocks noChangeAspect="1"/>
          </p:cNvPicPr>
          <p:nvPr/>
        </p:nvPicPr>
        <p:blipFill>
          <a:blip r:embed="rId16"/>
          <a:stretch>
            <a:fillRect/>
          </a:stretch>
        </p:blipFill>
        <p:spPr>
          <a:xfrm>
            <a:off x="559140" y="5291193"/>
            <a:ext cx="748954" cy="871627"/>
          </a:xfrm>
          <a:prstGeom prst="rect">
            <a:avLst/>
          </a:prstGeom>
        </p:spPr>
      </p:pic>
      <p:pic>
        <p:nvPicPr>
          <p:cNvPr id="23" name="Picture 22">
            <a:extLst>
              <a:ext uri="{FF2B5EF4-FFF2-40B4-BE49-F238E27FC236}">
                <a16:creationId xmlns:a16="http://schemas.microsoft.com/office/drawing/2014/main" id="{49F7F0BC-C870-3BC6-59C3-466C37792E5B}"/>
              </a:ext>
            </a:extLst>
          </p:cNvPr>
          <p:cNvPicPr>
            <a:picLocks noChangeAspect="1"/>
          </p:cNvPicPr>
          <p:nvPr/>
        </p:nvPicPr>
        <p:blipFill>
          <a:blip r:embed="rId17"/>
          <a:stretch>
            <a:fillRect/>
          </a:stretch>
        </p:blipFill>
        <p:spPr>
          <a:xfrm>
            <a:off x="225735" y="6912213"/>
            <a:ext cx="1224806" cy="438908"/>
          </a:xfrm>
          <a:prstGeom prst="rect">
            <a:avLst/>
          </a:prstGeom>
        </p:spPr>
      </p:pic>
      <p:pic>
        <p:nvPicPr>
          <p:cNvPr id="25" name="Picture 24">
            <a:extLst>
              <a:ext uri="{FF2B5EF4-FFF2-40B4-BE49-F238E27FC236}">
                <a16:creationId xmlns:a16="http://schemas.microsoft.com/office/drawing/2014/main" id="{CBD58816-1A2C-C090-50FD-8FE62278E59C}"/>
              </a:ext>
            </a:extLst>
          </p:cNvPr>
          <p:cNvPicPr>
            <a:picLocks noChangeAspect="1"/>
          </p:cNvPicPr>
          <p:nvPr/>
        </p:nvPicPr>
        <p:blipFill>
          <a:blip r:embed="rId18"/>
          <a:stretch>
            <a:fillRect/>
          </a:stretch>
        </p:blipFill>
        <p:spPr>
          <a:xfrm>
            <a:off x="8989834" y="3212278"/>
            <a:ext cx="1241444" cy="371527"/>
          </a:xfrm>
          <a:prstGeom prst="rect">
            <a:avLst/>
          </a:prstGeom>
        </p:spPr>
      </p:pic>
      <p:pic>
        <p:nvPicPr>
          <p:cNvPr id="27" name="Picture 26">
            <a:extLst>
              <a:ext uri="{FF2B5EF4-FFF2-40B4-BE49-F238E27FC236}">
                <a16:creationId xmlns:a16="http://schemas.microsoft.com/office/drawing/2014/main" id="{D63A9267-F15F-AFB9-40AF-CA2F86AF533E}"/>
              </a:ext>
            </a:extLst>
          </p:cNvPr>
          <p:cNvPicPr>
            <a:picLocks noChangeAspect="1"/>
          </p:cNvPicPr>
          <p:nvPr/>
        </p:nvPicPr>
        <p:blipFill>
          <a:blip r:embed="rId19"/>
          <a:stretch>
            <a:fillRect/>
          </a:stretch>
        </p:blipFill>
        <p:spPr>
          <a:xfrm>
            <a:off x="8780481" y="4057272"/>
            <a:ext cx="1292043" cy="481080"/>
          </a:xfrm>
          <a:prstGeom prst="rect">
            <a:avLst/>
          </a:prstGeom>
        </p:spPr>
      </p:pic>
    </p:spTree>
    <p:extLst>
      <p:ext uri="{BB962C8B-B14F-4D97-AF65-F5344CB8AC3E}">
        <p14:creationId xmlns:p14="http://schemas.microsoft.com/office/powerpoint/2010/main" val="6176731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2" name="AutoShape 2"/>
          <p:cNvSpPr/>
          <p:nvPr/>
        </p:nvSpPr>
        <p:spPr>
          <a:xfrm>
            <a:off x="-130877" y="-38241"/>
            <a:ext cx="2766824" cy="5218616"/>
          </a:xfrm>
          <a:prstGeom prst="rect">
            <a:avLst/>
          </a:prstGeom>
          <a:solidFill>
            <a:srgbClr val="FB8709"/>
          </a:solidFill>
        </p:spPr>
        <p:txBody>
          <a:bodyPr/>
          <a:lstStyle/>
          <a:p>
            <a:endParaRPr lang="en-BE"/>
          </a:p>
        </p:txBody>
      </p:sp>
      <p:sp>
        <p:nvSpPr>
          <p:cNvPr id="3" name="Freeform 3"/>
          <p:cNvSpPr/>
          <p:nvPr/>
        </p:nvSpPr>
        <p:spPr>
          <a:xfrm rot="5400000">
            <a:off x="0" y="2507553"/>
            <a:ext cx="2635947" cy="2635947"/>
          </a:xfrm>
          <a:custGeom>
            <a:avLst/>
            <a:gdLst/>
            <a:ahLst/>
            <a:cxnLst/>
            <a:rect l="l" t="t" r="r" b="b"/>
            <a:pathLst>
              <a:path w="2635947" h="2635947">
                <a:moveTo>
                  <a:pt x="0" y="0"/>
                </a:moveTo>
                <a:lnTo>
                  <a:pt x="2635947" y="0"/>
                </a:lnTo>
                <a:lnTo>
                  <a:pt x="2635947" y="2635947"/>
                </a:lnTo>
                <a:lnTo>
                  <a:pt x="0" y="263594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BE"/>
          </a:p>
        </p:txBody>
      </p:sp>
      <p:sp>
        <p:nvSpPr>
          <p:cNvPr id="4" name="AutoShape 4"/>
          <p:cNvSpPr/>
          <p:nvPr/>
        </p:nvSpPr>
        <p:spPr>
          <a:xfrm>
            <a:off x="-130877" y="5143500"/>
            <a:ext cx="2766824" cy="3665330"/>
          </a:xfrm>
          <a:prstGeom prst="rect">
            <a:avLst/>
          </a:prstGeom>
          <a:solidFill>
            <a:srgbClr val="053249"/>
          </a:solidFill>
        </p:spPr>
        <p:txBody>
          <a:bodyPr/>
          <a:lstStyle/>
          <a:p>
            <a:endParaRPr lang="en-BE"/>
          </a:p>
        </p:txBody>
      </p:sp>
      <p:sp>
        <p:nvSpPr>
          <p:cNvPr id="5" name="Freeform 5"/>
          <p:cNvSpPr/>
          <p:nvPr/>
        </p:nvSpPr>
        <p:spPr>
          <a:xfrm rot="5400000" flipH="1">
            <a:off x="0" y="5143500"/>
            <a:ext cx="2635947" cy="2635947"/>
          </a:xfrm>
          <a:custGeom>
            <a:avLst/>
            <a:gdLst/>
            <a:ahLst/>
            <a:cxnLst/>
            <a:rect l="l" t="t" r="r" b="b"/>
            <a:pathLst>
              <a:path w="2635947" h="2635947">
                <a:moveTo>
                  <a:pt x="2635947" y="0"/>
                </a:moveTo>
                <a:lnTo>
                  <a:pt x="0" y="0"/>
                </a:lnTo>
                <a:lnTo>
                  <a:pt x="0" y="2635947"/>
                </a:lnTo>
                <a:lnTo>
                  <a:pt x="2635947" y="2635947"/>
                </a:lnTo>
                <a:lnTo>
                  <a:pt x="263594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BE"/>
          </a:p>
        </p:txBody>
      </p:sp>
      <p:sp>
        <p:nvSpPr>
          <p:cNvPr id="6" name="Freeform 6"/>
          <p:cNvSpPr/>
          <p:nvPr/>
        </p:nvSpPr>
        <p:spPr>
          <a:xfrm>
            <a:off x="559140" y="8374275"/>
            <a:ext cx="2331172" cy="2331172"/>
          </a:xfrm>
          <a:custGeom>
            <a:avLst/>
            <a:gdLst/>
            <a:ahLst/>
            <a:cxnLst/>
            <a:rect l="l" t="t" r="r" b="b"/>
            <a:pathLst>
              <a:path w="2331172" h="2331172">
                <a:moveTo>
                  <a:pt x="0" y="0"/>
                </a:moveTo>
                <a:lnTo>
                  <a:pt x="2331172" y="0"/>
                </a:lnTo>
                <a:lnTo>
                  <a:pt x="2331172" y="2331172"/>
                </a:lnTo>
                <a:lnTo>
                  <a:pt x="0" y="2331172"/>
                </a:lnTo>
                <a:lnTo>
                  <a:pt x="0" y="0"/>
                </a:lnTo>
                <a:close/>
              </a:path>
            </a:pathLst>
          </a:custGeom>
          <a:blipFill>
            <a:blip r:embed="rId6"/>
            <a:stretch>
              <a:fillRect/>
            </a:stretch>
          </a:blipFill>
        </p:spPr>
        <p:txBody>
          <a:bodyPr/>
          <a:lstStyle/>
          <a:p>
            <a:endParaRPr lang="en-BE"/>
          </a:p>
        </p:txBody>
      </p:sp>
      <p:sp>
        <p:nvSpPr>
          <p:cNvPr id="7" name="Freeform 7"/>
          <p:cNvSpPr/>
          <p:nvPr/>
        </p:nvSpPr>
        <p:spPr>
          <a:xfrm>
            <a:off x="2956987" y="9142466"/>
            <a:ext cx="2590889" cy="699540"/>
          </a:xfrm>
          <a:custGeom>
            <a:avLst/>
            <a:gdLst/>
            <a:ahLst/>
            <a:cxnLst/>
            <a:rect l="l" t="t" r="r" b="b"/>
            <a:pathLst>
              <a:path w="2590889" h="699540">
                <a:moveTo>
                  <a:pt x="0" y="0"/>
                </a:moveTo>
                <a:lnTo>
                  <a:pt x="2590889" y="0"/>
                </a:lnTo>
                <a:lnTo>
                  <a:pt x="2590889" y="699540"/>
                </a:lnTo>
                <a:lnTo>
                  <a:pt x="0" y="699540"/>
                </a:lnTo>
                <a:lnTo>
                  <a:pt x="0" y="0"/>
                </a:lnTo>
                <a:close/>
              </a:path>
            </a:pathLst>
          </a:custGeom>
          <a:blipFill>
            <a:blip r:embed="rId7"/>
            <a:stretch>
              <a:fillRect/>
            </a:stretch>
          </a:blipFill>
        </p:spPr>
        <p:txBody>
          <a:bodyPr/>
          <a:lstStyle/>
          <a:p>
            <a:endParaRPr lang="en-BE"/>
          </a:p>
        </p:txBody>
      </p:sp>
      <p:sp>
        <p:nvSpPr>
          <p:cNvPr id="8" name="AutoShape 8"/>
          <p:cNvSpPr/>
          <p:nvPr/>
        </p:nvSpPr>
        <p:spPr>
          <a:xfrm rot="5400000">
            <a:off x="9139238" y="173356"/>
            <a:ext cx="9525" cy="17270948"/>
          </a:xfrm>
          <a:prstGeom prst="rect">
            <a:avLst/>
          </a:prstGeom>
          <a:solidFill>
            <a:srgbClr val="FB8709"/>
          </a:solidFill>
        </p:spPr>
        <p:txBody>
          <a:bodyPr/>
          <a:lstStyle/>
          <a:p>
            <a:endParaRPr lang="en-BE"/>
          </a:p>
        </p:txBody>
      </p:sp>
      <p:sp>
        <p:nvSpPr>
          <p:cNvPr id="9" name="Freeform 9"/>
          <p:cNvSpPr/>
          <p:nvPr/>
        </p:nvSpPr>
        <p:spPr>
          <a:xfrm>
            <a:off x="14903577" y="4232068"/>
            <a:ext cx="2355723" cy="4114800"/>
          </a:xfrm>
          <a:custGeom>
            <a:avLst/>
            <a:gdLst/>
            <a:ahLst/>
            <a:cxnLst/>
            <a:rect l="l" t="t" r="r" b="b"/>
            <a:pathLst>
              <a:path w="2355723" h="4114800">
                <a:moveTo>
                  <a:pt x="0" y="0"/>
                </a:moveTo>
                <a:lnTo>
                  <a:pt x="2355723" y="0"/>
                </a:lnTo>
                <a:lnTo>
                  <a:pt x="2355723" y="4114800"/>
                </a:lnTo>
                <a:lnTo>
                  <a:pt x="0" y="411480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BE"/>
          </a:p>
        </p:txBody>
      </p:sp>
      <p:sp>
        <p:nvSpPr>
          <p:cNvPr id="10" name="TextBox 10"/>
          <p:cNvSpPr txBox="1"/>
          <p:nvPr/>
        </p:nvSpPr>
        <p:spPr>
          <a:xfrm>
            <a:off x="3058697" y="773904"/>
            <a:ext cx="13265244" cy="991208"/>
          </a:xfrm>
          <a:prstGeom prst="rect">
            <a:avLst/>
          </a:prstGeom>
        </p:spPr>
        <p:txBody>
          <a:bodyPr lIns="0" tIns="0" rIns="0" bIns="0" rtlCol="0" anchor="t">
            <a:spAutoFit/>
          </a:bodyPr>
          <a:lstStyle/>
          <a:p>
            <a:pPr>
              <a:lnSpc>
                <a:spcPts val="7699"/>
              </a:lnSpc>
            </a:pPr>
            <a:r>
              <a:rPr lang="en-US" sz="6999" spc="-69">
                <a:solidFill>
                  <a:srgbClr val="033C5B"/>
                </a:solidFill>
                <a:latin typeface="HK Grotesk Bold"/>
              </a:rPr>
              <a:t>Reflection Activity</a:t>
            </a:r>
          </a:p>
        </p:txBody>
      </p:sp>
      <p:sp>
        <p:nvSpPr>
          <p:cNvPr id="11" name="TextBox 11"/>
          <p:cNvSpPr txBox="1"/>
          <p:nvPr/>
        </p:nvSpPr>
        <p:spPr>
          <a:xfrm>
            <a:off x="3058697" y="2006533"/>
            <a:ext cx="11844880" cy="5986126"/>
          </a:xfrm>
          <a:prstGeom prst="rect">
            <a:avLst/>
          </a:prstGeom>
        </p:spPr>
        <p:txBody>
          <a:bodyPr wrap="square" lIns="0" tIns="0" rIns="0" bIns="0" rtlCol="0" anchor="t">
            <a:spAutoFit/>
          </a:bodyPr>
          <a:lstStyle/>
          <a:p>
            <a:pPr marL="457200" indent="-457200">
              <a:lnSpc>
                <a:spcPts val="3639"/>
              </a:lnSpc>
              <a:spcBef>
                <a:spcPct val="0"/>
              </a:spcBef>
              <a:buFont typeface="Wingdings" panose="05000000000000000000" pitchFamily="2" charset="2"/>
              <a:buChar char="à"/>
            </a:pPr>
            <a:r>
              <a:rPr lang="en-GB" sz="2599" dirty="0">
                <a:solidFill>
                  <a:srgbClr val="121212"/>
                </a:solidFill>
                <a:latin typeface="HK Grotesk Light"/>
              </a:rPr>
              <a:t>How has the integration of technology into the assessment process impacted the efficiency and effectiveness of evaluations in your VET programs? Consider both the benefits and challenges you've encountered. Have technological tools met the unique needs of your learners and the specific requirements of vocational assessment?</a:t>
            </a:r>
          </a:p>
          <a:p>
            <a:pPr marL="457200" indent="-457200">
              <a:lnSpc>
                <a:spcPts val="3639"/>
              </a:lnSpc>
              <a:spcBef>
                <a:spcPct val="0"/>
              </a:spcBef>
              <a:buFont typeface="Wingdings" panose="05000000000000000000" pitchFamily="2" charset="2"/>
              <a:buChar char="à"/>
            </a:pPr>
            <a:r>
              <a:rPr lang="en-GB" sz="2599" dirty="0">
                <a:solidFill>
                  <a:srgbClr val="121212"/>
                </a:solidFill>
                <a:latin typeface="HK Grotesk Light"/>
              </a:rPr>
              <a:t>Reflect on the measures you have implemented to ensure compliance with the Principles of Assessment and the Rules of Evidence in an online environment. How do you maintain the authenticity of assessments and ensure that the work submitted truly reflects each learner's understanding and skills?</a:t>
            </a:r>
          </a:p>
          <a:p>
            <a:pPr marL="457200" indent="-457200">
              <a:lnSpc>
                <a:spcPts val="3639"/>
              </a:lnSpc>
              <a:spcBef>
                <a:spcPct val="0"/>
              </a:spcBef>
              <a:buFont typeface="Wingdings" panose="05000000000000000000" pitchFamily="2" charset="2"/>
              <a:buChar char="à"/>
            </a:pPr>
            <a:r>
              <a:rPr lang="en-GB" sz="2599" dirty="0">
                <a:solidFill>
                  <a:srgbClr val="121212"/>
                </a:solidFill>
                <a:latin typeface="HK Grotesk Light"/>
              </a:rPr>
              <a:t>How have you engaged with industry partners, employer representatives, and other stakeholders in developing and conducting assessments? Reflect on the impact of this collaboration on the relevance, credibility, and acceptance of your VET program's certifications in the </a:t>
            </a:r>
            <a:r>
              <a:rPr lang="en-GB" sz="2599" dirty="0" err="1">
                <a:solidFill>
                  <a:srgbClr val="121212"/>
                </a:solidFill>
                <a:latin typeface="HK Grotesk Light"/>
              </a:rPr>
              <a:t>labor</a:t>
            </a:r>
            <a:r>
              <a:rPr lang="en-GB" sz="2599" dirty="0">
                <a:solidFill>
                  <a:srgbClr val="121212"/>
                </a:solidFill>
                <a:latin typeface="HK Grotesk Light"/>
              </a:rPr>
              <a:t> market.</a:t>
            </a:r>
          </a:p>
        </p:txBody>
      </p:sp>
      <p:sp>
        <p:nvSpPr>
          <p:cNvPr id="12" name="TextBox 12"/>
          <p:cNvSpPr txBox="1"/>
          <p:nvPr/>
        </p:nvSpPr>
        <p:spPr>
          <a:xfrm>
            <a:off x="5627065" y="9243317"/>
            <a:ext cx="12041056" cy="488314"/>
          </a:xfrm>
          <a:prstGeom prst="rect">
            <a:avLst/>
          </a:prstGeom>
        </p:spPr>
        <p:txBody>
          <a:bodyPr lIns="0" tIns="0" rIns="0" bIns="0" rtlCol="0" anchor="t">
            <a:spAutoFit/>
          </a:bodyPr>
          <a:lstStyle/>
          <a:p>
            <a:pPr algn="just">
              <a:lnSpc>
                <a:spcPts val="1960"/>
              </a:lnSpc>
              <a:spcBef>
                <a:spcPct val="0"/>
              </a:spcBef>
            </a:pPr>
            <a:r>
              <a:rPr lang="en-US" sz="1400">
                <a:solidFill>
                  <a:srgbClr val="121212"/>
                </a:solidFill>
                <a:latin typeface="HK Grotesk Ligh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2" name="TextBox 2"/>
          <p:cNvSpPr txBox="1"/>
          <p:nvPr/>
        </p:nvSpPr>
        <p:spPr>
          <a:xfrm>
            <a:off x="1028700" y="827483"/>
            <a:ext cx="6990285" cy="1960191"/>
          </a:xfrm>
          <a:prstGeom prst="rect">
            <a:avLst/>
          </a:prstGeom>
        </p:spPr>
        <p:txBody>
          <a:bodyPr lIns="0" tIns="0" rIns="0" bIns="0" rtlCol="0" anchor="t">
            <a:spAutoFit/>
          </a:bodyPr>
          <a:lstStyle/>
          <a:p>
            <a:pPr algn="ctr">
              <a:lnSpc>
                <a:spcPts val="7699"/>
              </a:lnSpc>
            </a:pPr>
            <a:r>
              <a:rPr lang="en-US" sz="6999" spc="-69" dirty="0">
                <a:solidFill>
                  <a:srgbClr val="033C5B"/>
                </a:solidFill>
                <a:latin typeface="HK Grotesk Bold"/>
              </a:rPr>
              <a:t>Learning Objectives</a:t>
            </a:r>
          </a:p>
        </p:txBody>
      </p:sp>
      <p:sp>
        <p:nvSpPr>
          <p:cNvPr id="3" name="TextBox 3"/>
          <p:cNvSpPr txBox="1"/>
          <p:nvPr/>
        </p:nvSpPr>
        <p:spPr>
          <a:xfrm>
            <a:off x="348228" y="2584086"/>
            <a:ext cx="8529641" cy="6953763"/>
          </a:xfrm>
          <a:prstGeom prst="rect">
            <a:avLst/>
          </a:prstGeom>
        </p:spPr>
        <p:txBody>
          <a:bodyPr wrap="square" lIns="0" tIns="0" rIns="0" bIns="0" rtlCol="0" anchor="t">
            <a:spAutoFit/>
          </a:bodyPr>
          <a:lstStyle/>
          <a:p>
            <a:pPr marL="302259" lvl="1">
              <a:lnSpc>
                <a:spcPts val="3919"/>
              </a:lnSpc>
            </a:pPr>
            <a:r>
              <a:rPr lang="en-GB" sz="2000" dirty="0">
                <a:solidFill>
                  <a:srgbClr val="121212"/>
                </a:solidFill>
                <a:latin typeface="HK Grotesk Light"/>
              </a:rPr>
              <a:t>By the end of this unit, participants will be able to:</a:t>
            </a:r>
            <a:endParaRPr lang="en-US" sz="2000" dirty="0">
              <a:solidFill>
                <a:srgbClr val="121212"/>
              </a:solidFill>
              <a:latin typeface="HK Grotesk Light"/>
            </a:endParaRPr>
          </a:p>
          <a:p>
            <a:pPr marL="604519" lvl="1" indent="-302260">
              <a:lnSpc>
                <a:spcPts val="3919"/>
              </a:lnSpc>
              <a:buFont typeface="Arial"/>
              <a:buChar char="•"/>
            </a:pPr>
            <a:r>
              <a:rPr lang="en-GB" sz="2000" dirty="0">
                <a:solidFill>
                  <a:srgbClr val="121212"/>
                </a:solidFill>
                <a:latin typeface="HK Grotesk Light"/>
              </a:rPr>
              <a:t>Explain the purpose and importance of different types of assessments in vocational education and training, including formative, summative, and competency-based assessments.</a:t>
            </a:r>
          </a:p>
          <a:p>
            <a:pPr marL="604519" lvl="1" indent="-302260">
              <a:lnSpc>
                <a:spcPts val="3919"/>
              </a:lnSpc>
              <a:buFont typeface="Arial"/>
              <a:buChar char="•"/>
            </a:pPr>
            <a:r>
              <a:rPr lang="en-GB" sz="2000" dirty="0">
                <a:solidFill>
                  <a:srgbClr val="121212"/>
                </a:solidFill>
                <a:latin typeface="HK Grotesk Light"/>
              </a:rPr>
              <a:t>Integrate technology into the assessment process, utilizing digital tools for creating engaging and effective assessment methods that provide accurate and timely feedback.</a:t>
            </a:r>
          </a:p>
          <a:p>
            <a:pPr marL="604519" lvl="1" indent="-302260">
              <a:lnSpc>
                <a:spcPts val="3919"/>
              </a:lnSpc>
              <a:buFont typeface="Arial"/>
              <a:buChar char="•"/>
            </a:pPr>
            <a:r>
              <a:rPr lang="en-GB" sz="2000" dirty="0">
                <a:solidFill>
                  <a:srgbClr val="121212"/>
                </a:solidFill>
                <a:latin typeface="HK Grotesk Light"/>
              </a:rPr>
              <a:t>Design certification programs that accurately reflect learner competencies and align with industry standards, ensuring that certifications are meaningful and recognized by employers.</a:t>
            </a:r>
          </a:p>
          <a:p>
            <a:pPr marL="604519" lvl="1" indent="-302260">
              <a:lnSpc>
                <a:spcPts val="3919"/>
              </a:lnSpc>
              <a:buFont typeface="Arial"/>
              <a:buChar char="•"/>
            </a:pPr>
            <a:r>
              <a:rPr lang="en-GB" sz="2000" dirty="0">
                <a:solidFill>
                  <a:srgbClr val="121212"/>
                </a:solidFill>
                <a:latin typeface="HK Grotesk Light"/>
              </a:rPr>
              <a:t>Apply best practices and innovative approaches from case studies of successful assessment and certification models, with the goal of enhancing their own practices in VET learning environments.</a:t>
            </a:r>
          </a:p>
          <a:p>
            <a:pPr marL="604519" lvl="1" indent="-302260">
              <a:lnSpc>
                <a:spcPts val="3919"/>
              </a:lnSpc>
              <a:buFont typeface="Arial"/>
              <a:buChar char="•"/>
            </a:pPr>
            <a:endParaRPr lang="en-US" sz="2000" dirty="0">
              <a:solidFill>
                <a:srgbClr val="121212"/>
              </a:solidFill>
              <a:latin typeface="HK Grotesk Light"/>
            </a:endParaRPr>
          </a:p>
        </p:txBody>
      </p:sp>
      <p:sp>
        <p:nvSpPr>
          <p:cNvPr id="4" name="AutoShape 4"/>
          <p:cNvSpPr/>
          <p:nvPr/>
        </p:nvSpPr>
        <p:spPr>
          <a:xfrm>
            <a:off x="9144000" y="3783991"/>
            <a:ext cx="9144000" cy="6503009"/>
          </a:xfrm>
          <a:prstGeom prst="rect">
            <a:avLst/>
          </a:prstGeom>
          <a:solidFill>
            <a:srgbClr val="FB8709"/>
          </a:solidFill>
        </p:spPr>
        <p:txBody>
          <a:bodyPr/>
          <a:lstStyle/>
          <a:p>
            <a:endParaRPr lang="en-BE"/>
          </a:p>
        </p:txBody>
      </p:sp>
      <p:sp>
        <p:nvSpPr>
          <p:cNvPr id="5" name="AutoShape 5"/>
          <p:cNvSpPr/>
          <p:nvPr/>
        </p:nvSpPr>
        <p:spPr>
          <a:xfrm>
            <a:off x="9144000" y="0"/>
            <a:ext cx="9144000" cy="5143500"/>
          </a:xfrm>
          <a:prstGeom prst="rect">
            <a:avLst/>
          </a:prstGeom>
          <a:solidFill>
            <a:srgbClr val="053249"/>
          </a:solidFill>
        </p:spPr>
        <p:txBody>
          <a:bodyPr/>
          <a:lstStyle/>
          <a:p>
            <a:endParaRPr lang="en-BE"/>
          </a:p>
        </p:txBody>
      </p:sp>
      <p:sp>
        <p:nvSpPr>
          <p:cNvPr id="6" name="Freeform 6"/>
          <p:cNvSpPr/>
          <p:nvPr/>
        </p:nvSpPr>
        <p:spPr>
          <a:xfrm rot="5400000">
            <a:off x="9144000" y="7702914"/>
            <a:ext cx="2584086" cy="2584086"/>
          </a:xfrm>
          <a:custGeom>
            <a:avLst/>
            <a:gdLst/>
            <a:ahLst/>
            <a:cxnLst/>
            <a:rect l="l" t="t" r="r" b="b"/>
            <a:pathLst>
              <a:path w="2584086" h="2584086">
                <a:moveTo>
                  <a:pt x="0" y="0"/>
                </a:moveTo>
                <a:lnTo>
                  <a:pt x="2584086" y="0"/>
                </a:lnTo>
                <a:lnTo>
                  <a:pt x="2584086" y="2584086"/>
                </a:lnTo>
                <a:lnTo>
                  <a:pt x="0" y="258408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BE"/>
          </a:p>
        </p:txBody>
      </p:sp>
      <p:sp>
        <p:nvSpPr>
          <p:cNvPr id="7" name="Freeform 7"/>
          <p:cNvSpPr/>
          <p:nvPr/>
        </p:nvSpPr>
        <p:spPr>
          <a:xfrm rot="-5400000">
            <a:off x="15703914" y="0"/>
            <a:ext cx="2584086" cy="2584086"/>
          </a:xfrm>
          <a:custGeom>
            <a:avLst/>
            <a:gdLst/>
            <a:ahLst/>
            <a:cxnLst/>
            <a:rect l="l" t="t" r="r" b="b"/>
            <a:pathLst>
              <a:path w="2584086" h="2584086">
                <a:moveTo>
                  <a:pt x="0" y="0"/>
                </a:moveTo>
                <a:lnTo>
                  <a:pt x="2584086" y="0"/>
                </a:lnTo>
                <a:lnTo>
                  <a:pt x="2584086" y="2584086"/>
                </a:lnTo>
                <a:lnTo>
                  <a:pt x="0" y="258408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BE"/>
          </a:p>
        </p:txBody>
      </p:sp>
      <p:sp>
        <p:nvSpPr>
          <p:cNvPr id="8" name="Freeform 8"/>
          <p:cNvSpPr/>
          <p:nvPr/>
        </p:nvSpPr>
        <p:spPr>
          <a:xfrm>
            <a:off x="11243339" y="2258982"/>
            <a:ext cx="4945322" cy="5769036"/>
          </a:xfrm>
          <a:custGeom>
            <a:avLst/>
            <a:gdLst/>
            <a:ahLst/>
            <a:cxnLst/>
            <a:rect l="l" t="t" r="r" b="b"/>
            <a:pathLst>
              <a:path w="4945322" h="5769036">
                <a:moveTo>
                  <a:pt x="0" y="0"/>
                </a:moveTo>
                <a:lnTo>
                  <a:pt x="4945322" y="0"/>
                </a:lnTo>
                <a:lnTo>
                  <a:pt x="4945322" y="5769036"/>
                </a:lnTo>
                <a:lnTo>
                  <a:pt x="0" y="5769036"/>
                </a:lnTo>
                <a:lnTo>
                  <a:pt x="0" y="0"/>
                </a:lnTo>
                <a:close/>
              </a:path>
            </a:pathLst>
          </a:custGeom>
          <a:blipFill>
            <a:blip r:embed="rId6"/>
            <a:stretch>
              <a:fillRect l="-37492" r="-37492"/>
            </a:stretch>
          </a:blipFill>
        </p:spPr>
        <p:txBody>
          <a:bodyPr/>
          <a:lstStyle/>
          <a:p>
            <a:endParaRPr lang="en-BE"/>
          </a:p>
        </p:txBody>
      </p:sp>
      <p:sp>
        <p:nvSpPr>
          <p:cNvPr id="9" name="Freeform 9"/>
          <p:cNvSpPr/>
          <p:nvPr/>
        </p:nvSpPr>
        <p:spPr>
          <a:xfrm>
            <a:off x="385759" y="8288550"/>
            <a:ext cx="2331172" cy="2331172"/>
          </a:xfrm>
          <a:custGeom>
            <a:avLst/>
            <a:gdLst/>
            <a:ahLst/>
            <a:cxnLst/>
            <a:rect l="l" t="t" r="r" b="b"/>
            <a:pathLst>
              <a:path w="2331172" h="2331172">
                <a:moveTo>
                  <a:pt x="0" y="0"/>
                </a:moveTo>
                <a:lnTo>
                  <a:pt x="2331172" y="0"/>
                </a:lnTo>
                <a:lnTo>
                  <a:pt x="2331172" y="2331172"/>
                </a:lnTo>
                <a:lnTo>
                  <a:pt x="0" y="2331172"/>
                </a:lnTo>
                <a:lnTo>
                  <a:pt x="0" y="0"/>
                </a:lnTo>
                <a:close/>
              </a:path>
            </a:pathLst>
          </a:custGeom>
          <a:blipFill>
            <a:blip r:embed="rId7"/>
            <a:stretch>
              <a:fillRect/>
            </a:stretch>
          </a:blipFill>
        </p:spPr>
        <p:txBody>
          <a:bodyPr/>
          <a:lstStyle/>
          <a:p>
            <a:endParaRPr lang="en-BE"/>
          </a:p>
        </p:txBody>
      </p:sp>
      <p:sp>
        <p:nvSpPr>
          <p:cNvPr id="10" name="Freeform 10"/>
          <p:cNvSpPr/>
          <p:nvPr/>
        </p:nvSpPr>
        <p:spPr>
          <a:xfrm>
            <a:off x="2874251" y="9104366"/>
            <a:ext cx="2590889" cy="699540"/>
          </a:xfrm>
          <a:custGeom>
            <a:avLst/>
            <a:gdLst/>
            <a:ahLst/>
            <a:cxnLst/>
            <a:rect l="l" t="t" r="r" b="b"/>
            <a:pathLst>
              <a:path w="2590889" h="699540">
                <a:moveTo>
                  <a:pt x="0" y="0"/>
                </a:moveTo>
                <a:lnTo>
                  <a:pt x="2590889" y="0"/>
                </a:lnTo>
                <a:lnTo>
                  <a:pt x="2590889" y="699540"/>
                </a:lnTo>
                <a:lnTo>
                  <a:pt x="0" y="699540"/>
                </a:lnTo>
                <a:lnTo>
                  <a:pt x="0" y="0"/>
                </a:lnTo>
                <a:close/>
              </a:path>
            </a:pathLst>
          </a:custGeom>
          <a:blipFill>
            <a:blip r:embed="rId8"/>
            <a:stretch>
              <a:fillRect/>
            </a:stretch>
          </a:blipFill>
        </p:spPr>
        <p:txBody>
          <a:bodyPr/>
          <a:lstStyle/>
          <a:p>
            <a:endParaRPr lang="en-BE"/>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2" name="TextBox 2"/>
          <p:cNvSpPr txBox="1"/>
          <p:nvPr/>
        </p:nvSpPr>
        <p:spPr>
          <a:xfrm>
            <a:off x="1337656" y="966416"/>
            <a:ext cx="11834641" cy="1009635"/>
          </a:xfrm>
          <a:prstGeom prst="rect">
            <a:avLst/>
          </a:prstGeom>
        </p:spPr>
        <p:txBody>
          <a:bodyPr lIns="0" tIns="0" rIns="0" bIns="0" rtlCol="0" anchor="t">
            <a:spAutoFit/>
          </a:bodyPr>
          <a:lstStyle/>
          <a:p>
            <a:pPr>
              <a:lnSpc>
                <a:spcPts val="7699"/>
              </a:lnSpc>
            </a:pPr>
            <a:r>
              <a:rPr lang="en-US" sz="6999" spc="-69" dirty="0">
                <a:solidFill>
                  <a:srgbClr val="033C5B"/>
                </a:solidFill>
                <a:latin typeface="HK Grotesk Bold"/>
              </a:rPr>
              <a:t>Additional Resources</a:t>
            </a:r>
          </a:p>
        </p:txBody>
      </p:sp>
      <p:sp>
        <p:nvSpPr>
          <p:cNvPr id="3" name="TextBox 3"/>
          <p:cNvSpPr txBox="1"/>
          <p:nvPr/>
        </p:nvSpPr>
        <p:spPr>
          <a:xfrm>
            <a:off x="1561782" y="2256647"/>
            <a:ext cx="14973618" cy="1369542"/>
          </a:xfrm>
          <a:prstGeom prst="rect">
            <a:avLst/>
          </a:prstGeom>
        </p:spPr>
        <p:txBody>
          <a:bodyPr wrap="square" lIns="0" tIns="0" rIns="0" bIns="0" rtlCol="0" anchor="t">
            <a:spAutoFit/>
          </a:bodyPr>
          <a:lstStyle/>
          <a:p>
            <a:pPr marL="457200" indent="-457200">
              <a:lnSpc>
                <a:spcPts val="3640"/>
              </a:lnSpc>
              <a:spcBef>
                <a:spcPct val="0"/>
              </a:spcBef>
              <a:buFont typeface="Arial" panose="020B0604020202020204" pitchFamily="34" charset="0"/>
              <a:buChar char="•"/>
            </a:pPr>
            <a:r>
              <a:rPr lang="en-GB" sz="2600" dirty="0">
                <a:solidFill>
                  <a:srgbClr val="121212"/>
                </a:solidFill>
                <a:latin typeface="HK Grotesk Light"/>
                <a:hlinkClick r:id="rId2"/>
              </a:rPr>
              <a:t>How can vocational education teachers use technology to make assessment more effective?</a:t>
            </a:r>
            <a:endParaRPr lang="en-GB" sz="2600" dirty="0">
              <a:solidFill>
                <a:srgbClr val="121212"/>
              </a:solidFill>
              <a:latin typeface="HK Grotesk Light"/>
            </a:endParaRPr>
          </a:p>
          <a:p>
            <a:pPr marL="457200" indent="-457200">
              <a:lnSpc>
                <a:spcPts val="3640"/>
              </a:lnSpc>
              <a:spcBef>
                <a:spcPct val="0"/>
              </a:spcBef>
              <a:buFont typeface="Arial" panose="020B0604020202020204" pitchFamily="34" charset="0"/>
              <a:buChar char="•"/>
            </a:pPr>
            <a:r>
              <a:rPr lang="en-GB" sz="2600" dirty="0">
                <a:solidFill>
                  <a:srgbClr val="121212"/>
                </a:solidFill>
                <a:latin typeface="HK Grotesk Light"/>
                <a:hlinkClick r:id="rId3"/>
              </a:rPr>
              <a:t>Case studies of excellent practices and ideas in vocational education, training, teaching and learning</a:t>
            </a:r>
            <a:endParaRPr lang="en-GB" sz="2600" dirty="0">
              <a:solidFill>
                <a:srgbClr val="121212"/>
              </a:solidFill>
              <a:latin typeface="HK Grotesk Light"/>
            </a:endParaRPr>
          </a:p>
          <a:p>
            <a:pPr marL="457200" indent="-457200">
              <a:lnSpc>
                <a:spcPts val="3640"/>
              </a:lnSpc>
              <a:spcBef>
                <a:spcPct val="0"/>
              </a:spcBef>
              <a:buFont typeface="Arial" panose="020B0604020202020204" pitchFamily="34" charset="0"/>
              <a:buChar char="•"/>
            </a:pPr>
            <a:r>
              <a:rPr lang="en-GB" sz="2600" dirty="0">
                <a:solidFill>
                  <a:srgbClr val="121212"/>
                </a:solidFill>
                <a:latin typeface="HK Grotesk Light"/>
                <a:hlinkClick r:id="rId4"/>
              </a:rPr>
              <a:t>Assessment for Learning in Vocational Education and Training (VET)</a:t>
            </a:r>
            <a:endParaRPr lang="en-US" sz="2600" dirty="0">
              <a:solidFill>
                <a:srgbClr val="121212"/>
              </a:solidFill>
              <a:latin typeface="HK Grotesk Light"/>
            </a:endParaRPr>
          </a:p>
        </p:txBody>
      </p:sp>
      <p:sp>
        <p:nvSpPr>
          <p:cNvPr id="4" name="AutoShape 4"/>
          <p:cNvSpPr/>
          <p:nvPr/>
        </p:nvSpPr>
        <p:spPr>
          <a:xfrm>
            <a:off x="17259300" y="-150232"/>
            <a:ext cx="1032201" cy="8963824"/>
          </a:xfrm>
          <a:prstGeom prst="rect">
            <a:avLst/>
          </a:prstGeom>
          <a:solidFill>
            <a:srgbClr val="FB8709"/>
          </a:solidFill>
        </p:spPr>
        <p:txBody>
          <a:bodyPr/>
          <a:lstStyle/>
          <a:p>
            <a:endParaRPr lang="en-BE"/>
          </a:p>
        </p:txBody>
      </p:sp>
      <p:sp>
        <p:nvSpPr>
          <p:cNvPr id="5" name="AutoShape 5"/>
          <p:cNvSpPr/>
          <p:nvPr/>
        </p:nvSpPr>
        <p:spPr>
          <a:xfrm>
            <a:off x="0" y="-75116"/>
            <a:ext cx="1028700" cy="8888709"/>
          </a:xfrm>
          <a:prstGeom prst="rect">
            <a:avLst/>
          </a:prstGeom>
          <a:solidFill>
            <a:srgbClr val="FB8709"/>
          </a:solidFill>
        </p:spPr>
        <p:txBody>
          <a:bodyPr/>
          <a:lstStyle/>
          <a:p>
            <a:endParaRPr lang="en-BE"/>
          </a:p>
        </p:txBody>
      </p:sp>
      <p:grpSp>
        <p:nvGrpSpPr>
          <p:cNvPr id="6" name="Group 6"/>
          <p:cNvGrpSpPr/>
          <p:nvPr/>
        </p:nvGrpSpPr>
        <p:grpSpPr>
          <a:xfrm rot="5400000">
            <a:off x="-824" y="824"/>
            <a:ext cx="1030349" cy="1028700"/>
            <a:chOff x="0" y="0"/>
            <a:chExt cx="6350000" cy="6339840"/>
          </a:xfrm>
        </p:grpSpPr>
        <p:sp>
          <p:nvSpPr>
            <p:cNvPr id="7" name="Freeform 7"/>
            <p:cNvSpPr/>
            <p:nvPr/>
          </p:nvSpPr>
          <p:spPr>
            <a:xfrm>
              <a:off x="0" y="0"/>
              <a:ext cx="6350000" cy="6339840"/>
            </a:xfrm>
            <a:custGeom>
              <a:avLst/>
              <a:gdLst/>
              <a:ahLst/>
              <a:cxnLst/>
              <a:rect l="l" t="t" r="r" b="b"/>
              <a:pathLst>
                <a:path w="6350000" h="6339840">
                  <a:moveTo>
                    <a:pt x="6350000" y="6339840"/>
                  </a:moveTo>
                  <a:lnTo>
                    <a:pt x="0" y="6339840"/>
                  </a:lnTo>
                  <a:lnTo>
                    <a:pt x="0" y="0"/>
                  </a:lnTo>
                  <a:lnTo>
                    <a:pt x="6350000" y="6339840"/>
                  </a:lnTo>
                  <a:close/>
                </a:path>
              </a:pathLst>
            </a:custGeom>
            <a:solidFill>
              <a:srgbClr val="053249"/>
            </a:solidFill>
          </p:spPr>
          <p:txBody>
            <a:bodyPr/>
            <a:lstStyle/>
            <a:p>
              <a:endParaRPr lang="en-BE"/>
            </a:p>
          </p:txBody>
        </p:sp>
      </p:grpSp>
      <p:sp>
        <p:nvSpPr>
          <p:cNvPr id="8" name="AutoShape 8"/>
          <p:cNvSpPr/>
          <p:nvPr/>
        </p:nvSpPr>
        <p:spPr>
          <a:xfrm>
            <a:off x="0" y="5257590"/>
            <a:ext cx="1028700" cy="3556002"/>
          </a:xfrm>
          <a:prstGeom prst="rect">
            <a:avLst/>
          </a:prstGeom>
          <a:solidFill>
            <a:srgbClr val="053249"/>
          </a:solidFill>
        </p:spPr>
        <p:txBody>
          <a:bodyPr/>
          <a:lstStyle/>
          <a:p>
            <a:endParaRPr lang="en-BE"/>
          </a:p>
        </p:txBody>
      </p:sp>
      <p:sp>
        <p:nvSpPr>
          <p:cNvPr id="9" name="AutoShape 9"/>
          <p:cNvSpPr/>
          <p:nvPr/>
        </p:nvSpPr>
        <p:spPr>
          <a:xfrm>
            <a:off x="17259300" y="5257590"/>
            <a:ext cx="1028700" cy="3556002"/>
          </a:xfrm>
          <a:prstGeom prst="rect">
            <a:avLst/>
          </a:prstGeom>
          <a:solidFill>
            <a:srgbClr val="053249"/>
          </a:solidFill>
        </p:spPr>
        <p:txBody>
          <a:bodyPr/>
          <a:lstStyle/>
          <a:p>
            <a:endParaRPr lang="en-BE"/>
          </a:p>
        </p:txBody>
      </p:sp>
      <p:grpSp>
        <p:nvGrpSpPr>
          <p:cNvPr id="10" name="Group 10"/>
          <p:cNvGrpSpPr/>
          <p:nvPr/>
        </p:nvGrpSpPr>
        <p:grpSpPr>
          <a:xfrm rot="-10800000">
            <a:off x="17257651" y="1649"/>
            <a:ext cx="1030349" cy="1028700"/>
            <a:chOff x="0" y="0"/>
            <a:chExt cx="6350000" cy="6339840"/>
          </a:xfrm>
        </p:grpSpPr>
        <p:sp>
          <p:nvSpPr>
            <p:cNvPr id="11" name="Freeform 11"/>
            <p:cNvSpPr/>
            <p:nvPr/>
          </p:nvSpPr>
          <p:spPr>
            <a:xfrm>
              <a:off x="0" y="0"/>
              <a:ext cx="6350000" cy="6339840"/>
            </a:xfrm>
            <a:custGeom>
              <a:avLst/>
              <a:gdLst/>
              <a:ahLst/>
              <a:cxnLst/>
              <a:rect l="l" t="t" r="r" b="b"/>
              <a:pathLst>
                <a:path w="6350000" h="6339840">
                  <a:moveTo>
                    <a:pt x="6350000" y="6339840"/>
                  </a:moveTo>
                  <a:lnTo>
                    <a:pt x="0" y="6339840"/>
                  </a:lnTo>
                  <a:lnTo>
                    <a:pt x="0" y="0"/>
                  </a:lnTo>
                  <a:lnTo>
                    <a:pt x="6350000" y="6339840"/>
                  </a:lnTo>
                  <a:close/>
                </a:path>
              </a:pathLst>
            </a:custGeom>
            <a:solidFill>
              <a:srgbClr val="053249"/>
            </a:solidFill>
          </p:spPr>
          <p:txBody>
            <a:bodyPr/>
            <a:lstStyle/>
            <a:p>
              <a:endParaRPr lang="en-BE"/>
            </a:p>
          </p:txBody>
        </p:sp>
      </p:grpSp>
      <p:grpSp>
        <p:nvGrpSpPr>
          <p:cNvPr id="12" name="Group 12"/>
          <p:cNvGrpSpPr>
            <a:grpSpLocks noChangeAspect="1"/>
          </p:cNvGrpSpPr>
          <p:nvPr/>
        </p:nvGrpSpPr>
        <p:grpSpPr>
          <a:xfrm>
            <a:off x="310962" y="9525000"/>
            <a:ext cx="406777" cy="406777"/>
            <a:chOff x="0" y="0"/>
            <a:chExt cx="6350000" cy="6350000"/>
          </a:xfrm>
        </p:grpSpPr>
        <p:sp>
          <p:nvSpPr>
            <p:cNvPr id="13" name="Freeform 13"/>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F8F8F8"/>
            </a:solidFill>
          </p:spPr>
          <p:txBody>
            <a:bodyPr/>
            <a:lstStyle/>
            <a:p>
              <a:endParaRPr lang="en-BE"/>
            </a:p>
          </p:txBody>
        </p:sp>
      </p:grpSp>
      <p:grpSp>
        <p:nvGrpSpPr>
          <p:cNvPr id="14" name="Group 14"/>
          <p:cNvGrpSpPr>
            <a:grpSpLocks noChangeAspect="1"/>
          </p:cNvGrpSpPr>
          <p:nvPr/>
        </p:nvGrpSpPr>
        <p:grpSpPr>
          <a:xfrm>
            <a:off x="17572012" y="9525000"/>
            <a:ext cx="406777" cy="406777"/>
            <a:chOff x="0" y="0"/>
            <a:chExt cx="6350000" cy="6350000"/>
          </a:xfrm>
        </p:grpSpPr>
        <p:sp>
          <p:nvSpPr>
            <p:cNvPr id="15" name="Freeform 15"/>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F8F8F8"/>
            </a:solidFill>
          </p:spPr>
          <p:txBody>
            <a:bodyPr/>
            <a:lstStyle/>
            <a:p>
              <a:endParaRPr lang="en-BE"/>
            </a:p>
          </p:txBody>
        </p:sp>
      </p:grpSp>
      <p:sp>
        <p:nvSpPr>
          <p:cNvPr id="17" name="Freeform 17"/>
          <p:cNvSpPr/>
          <p:nvPr/>
        </p:nvSpPr>
        <p:spPr>
          <a:xfrm>
            <a:off x="559140" y="8374275"/>
            <a:ext cx="2331172" cy="2331172"/>
          </a:xfrm>
          <a:custGeom>
            <a:avLst/>
            <a:gdLst/>
            <a:ahLst/>
            <a:cxnLst/>
            <a:rect l="l" t="t" r="r" b="b"/>
            <a:pathLst>
              <a:path w="2331172" h="2331172">
                <a:moveTo>
                  <a:pt x="0" y="0"/>
                </a:moveTo>
                <a:lnTo>
                  <a:pt x="2331172" y="0"/>
                </a:lnTo>
                <a:lnTo>
                  <a:pt x="2331172" y="2331172"/>
                </a:lnTo>
                <a:lnTo>
                  <a:pt x="0" y="2331172"/>
                </a:lnTo>
                <a:lnTo>
                  <a:pt x="0" y="0"/>
                </a:lnTo>
                <a:close/>
              </a:path>
            </a:pathLst>
          </a:custGeom>
          <a:blipFill>
            <a:blip r:embed="rId5"/>
            <a:stretch>
              <a:fillRect/>
            </a:stretch>
          </a:blipFill>
        </p:spPr>
        <p:txBody>
          <a:bodyPr/>
          <a:lstStyle/>
          <a:p>
            <a:endParaRPr lang="en-BE"/>
          </a:p>
        </p:txBody>
      </p:sp>
      <p:sp>
        <p:nvSpPr>
          <p:cNvPr id="18" name="Freeform 18"/>
          <p:cNvSpPr/>
          <p:nvPr/>
        </p:nvSpPr>
        <p:spPr>
          <a:xfrm>
            <a:off x="2956987" y="9142466"/>
            <a:ext cx="2590889" cy="699540"/>
          </a:xfrm>
          <a:custGeom>
            <a:avLst/>
            <a:gdLst/>
            <a:ahLst/>
            <a:cxnLst/>
            <a:rect l="l" t="t" r="r" b="b"/>
            <a:pathLst>
              <a:path w="2590889" h="699540">
                <a:moveTo>
                  <a:pt x="0" y="0"/>
                </a:moveTo>
                <a:lnTo>
                  <a:pt x="2590889" y="0"/>
                </a:lnTo>
                <a:lnTo>
                  <a:pt x="2590889" y="699540"/>
                </a:lnTo>
                <a:lnTo>
                  <a:pt x="0" y="699540"/>
                </a:lnTo>
                <a:lnTo>
                  <a:pt x="0" y="0"/>
                </a:lnTo>
                <a:close/>
              </a:path>
            </a:pathLst>
          </a:custGeom>
          <a:blipFill>
            <a:blip r:embed="rId6"/>
            <a:stretch>
              <a:fillRect/>
            </a:stretch>
          </a:blipFill>
        </p:spPr>
        <p:txBody>
          <a:bodyPr/>
          <a:lstStyle/>
          <a:p>
            <a:endParaRPr lang="en-BE"/>
          </a:p>
        </p:txBody>
      </p:sp>
      <p:sp>
        <p:nvSpPr>
          <p:cNvPr id="19" name="TextBox 19"/>
          <p:cNvSpPr txBox="1"/>
          <p:nvPr/>
        </p:nvSpPr>
        <p:spPr>
          <a:xfrm>
            <a:off x="5627065" y="9243317"/>
            <a:ext cx="12041056" cy="488314"/>
          </a:xfrm>
          <a:prstGeom prst="rect">
            <a:avLst/>
          </a:prstGeom>
        </p:spPr>
        <p:txBody>
          <a:bodyPr lIns="0" tIns="0" rIns="0" bIns="0" rtlCol="0" anchor="t">
            <a:spAutoFit/>
          </a:bodyPr>
          <a:lstStyle/>
          <a:p>
            <a:pPr algn="just">
              <a:lnSpc>
                <a:spcPts val="1960"/>
              </a:lnSpc>
              <a:spcBef>
                <a:spcPct val="0"/>
              </a:spcBef>
            </a:pPr>
            <a:r>
              <a:rPr lang="en-US" sz="1400">
                <a:solidFill>
                  <a:srgbClr val="121212"/>
                </a:solidFill>
                <a:latin typeface="HK Grotesk Ligh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20" name="AutoShape 20"/>
          <p:cNvSpPr/>
          <p:nvPr/>
        </p:nvSpPr>
        <p:spPr>
          <a:xfrm rot="5400000">
            <a:off x="9139238" y="173356"/>
            <a:ext cx="9525" cy="17270948"/>
          </a:xfrm>
          <a:prstGeom prst="rect">
            <a:avLst/>
          </a:prstGeom>
          <a:solidFill>
            <a:srgbClr val="FB8709"/>
          </a:solidFill>
        </p:spPr>
        <p:txBody>
          <a:bodyPr/>
          <a:lstStyle/>
          <a:p>
            <a:endParaRPr lang="en-BE"/>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2" name="AutoShape 2"/>
          <p:cNvSpPr/>
          <p:nvPr/>
        </p:nvSpPr>
        <p:spPr>
          <a:xfrm>
            <a:off x="17044742" y="-150232"/>
            <a:ext cx="1246758" cy="8963824"/>
          </a:xfrm>
          <a:prstGeom prst="rect">
            <a:avLst/>
          </a:prstGeom>
          <a:solidFill>
            <a:srgbClr val="FB8709"/>
          </a:solidFill>
        </p:spPr>
        <p:txBody>
          <a:bodyPr/>
          <a:lstStyle/>
          <a:p>
            <a:endParaRPr lang="en-BE"/>
          </a:p>
        </p:txBody>
      </p:sp>
      <p:grpSp>
        <p:nvGrpSpPr>
          <p:cNvPr id="3" name="Group 3"/>
          <p:cNvGrpSpPr/>
          <p:nvPr/>
        </p:nvGrpSpPr>
        <p:grpSpPr>
          <a:xfrm rot="-10800000">
            <a:off x="13961765" y="-1849"/>
            <a:ext cx="4329736" cy="4322808"/>
            <a:chOff x="0" y="0"/>
            <a:chExt cx="6350000" cy="6339840"/>
          </a:xfrm>
        </p:grpSpPr>
        <p:sp>
          <p:nvSpPr>
            <p:cNvPr id="4" name="Freeform 4"/>
            <p:cNvSpPr/>
            <p:nvPr/>
          </p:nvSpPr>
          <p:spPr>
            <a:xfrm>
              <a:off x="0" y="0"/>
              <a:ext cx="6350000" cy="6339840"/>
            </a:xfrm>
            <a:custGeom>
              <a:avLst/>
              <a:gdLst/>
              <a:ahLst/>
              <a:cxnLst/>
              <a:rect l="l" t="t" r="r" b="b"/>
              <a:pathLst>
                <a:path w="6350000" h="6339840">
                  <a:moveTo>
                    <a:pt x="6350000" y="6339840"/>
                  </a:moveTo>
                  <a:lnTo>
                    <a:pt x="0" y="6339840"/>
                  </a:lnTo>
                  <a:lnTo>
                    <a:pt x="0" y="0"/>
                  </a:lnTo>
                  <a:lnTo>
                    <a:pt x="6350000" y="6339840"/>
                  </a:lnTo>
                  <a:close/>
                </a:path>
              </a:pathLst>
            </a:custGeom>
            <a:solidFill>
              <a:srgbClr val="053249"/>
            </a:solidFill>
          </p:spPr>
          <p:txBody>
            <a:bodyPr/>
            <a:lstStyle/>
            <a:p>
              <a:endParaRPr lang="en-BE"/>
            </a:p>
          </p:txBody>
        </p:sp>
      </p:grpSp>
      <p:sp>
        <p:nvSpPr>
          <p:cNvPr id="5" name="TextBox 5"/>
          <p:cNvSpPr txBox="1"/>
          <p:nvPr/>
        </p:nvSpPr>
        <p:spPr>
          <a:xfrm>
            <a:off x="793856" y="776393"/>
            <a:ext cx="15208144" cy="1009635"/>
          </a:xfrm>
          <a:prstGeom prst="rect">
            <a:avLst/>
          </a:prstGeom>
        </p:spPr>
        <p:txBody>
          <a:bodyPr wrap="square" lIns="0" tIns="0" rIns="0" bIns="0" rtlCol="0" anchor="t">
            <a:spAutoFit/>
          </a:bodyPr>
          <a:lstStyle/>
          <a:p>
            <a:pPr>
              <a:lnSpc>
                <a:spcPts val="7699"/>
              </a:lnSpc>
            </a:pPr>
            <a:r>
              <a:rPr lang="en-GB" sz="6999" spc="-69" dirty="0">
                <a:solidFill>
                  <a:srgbClr val="033C5B"/>
                </a:solidFill>
                <a:latin typeface="HK Grotesk Bold"/>
              </a:rPr>
              <a:t>Introduction </a:t>
            </a:r>
          </a:p>
        </p:txBody>
      </p:sp>
      <p:sp>
        <p:nvSpPr>
          <p:cNvPr id="6" name="TextBox 6"/>
          <p:cNvSpPr txBox="1"/>
          <p:nvPr/>
        </p:nvSpPr>
        <p:spPr>
          <a:xfrm>
            <a:off x="793856" y="2099165"/>
            <a:ext cx="15465917" cy="5101333"/>
          </a:xfrm>
          <a:prstGeom prst="rect">
            <a:avLst/>
          </a:prstGeom>
        </p:spPr>
        <p:txBody>
          <a:bodyPr wrap="square" lIns="0" tIns="0" rIns="0" bIns="0" rtlCol="0" anchor="t">
            <a:spAutoFit/>
          </a:bodyPr>
          <a:lstStyle/>
          <a:p>
            <a:pPr marL="571500" indent="-571500">
              <a:lnSpc>
                <a:spcPts val="3639"/>
              </a:lnSpc>
              <a:spcBef>
                <a:spcPct val="0"/>
              </a:spcBef>
              <a:buFont typeface="Arial" panose="020B0604020202020204" pitchFamily="34" charset="0"/>
              <a:buChar char="•"/>
            </a:pPr>
            <a:r>
              <a:rPr lang="en-GB" sz="3600">
                <a:solidFill>
                  <a:srgbClr val="121212"/>
                </a:solidFill>
                <a:latin typeface="HK Grotesk Light"/>
              </a:rPr>
              <a:t>VET programs face challenges globally in adapting to remote and blended learning.</a:t>
            </a:r>
          </a:p>
          <a:p>
            <a:pPr marL="571500" indent="-571500">
              <a:lnSpc>
                <a:spcPts val="3639"/>
              </a:lnSpc>
              <a:spcBef>
                <a:spcPct val="0"/>
              </a:spcBef>
              <a:buFont typeface="Arial" panose="020B0604020202020204" pitchFamily="34" charset="0"/>
              <a:buChar char="•"/>
            </a:pPr>
            <a:r>
              <a:rPr lang="en-GB" sz="3600">
                <a:solidFill>
                  <a:srgbClr val="121212"/>
                </a:solidFill>
                <a:latin typeface="HK Grotesk Light"/>
              </a:rPr>
              <a:t>Impact of limited time for educators to adjust teaching and assessment methods in the new context of the Covid-19 pandemic.</a:t>
            </a:r>
          </a:p>
          <a:p>
            <a:pPr marL="571500" indent="-571500">
              <a:lnSpc>
                <a:spcPts val="3639"/>
              </a:lnSpc>
              <a:spcBef>
                <a:spcPct val="0"/>
              </a:spcBef>
              <a:buFont typeface="Arial" panose="020B0604020202020204" pitchFamily="34" charset="0"/>
              <a:buChar char="•"/>
            </a:pPr>
            <a:r>
              <a:rPr lang="en-GB" sz="3600">
                <a:solidFill>
                  <a:srgbClr val="121212"/>
                </a:solidFill>
                <a:latin typeface="HK Grotesk Light"/>
              </a:rPr>
              <a:t>Difficulty for learners in gauging their progress during the pandemic.</a:t>
            </a:r>
          </a:p>
          <a:p>
            <a:pPr marL="571500" indent="-571500">
              <a:lnSpc>
                <a:spcPts val="3639"/>
              </a:lnSpc>
              <a:spcBef>
                <a:spcPct val="0"/>
              </a:spcBef>
              <a:buFont typeface="Arial" panose="020B0604020202020204" pitchFamily="34" charset="0"/>
              <a:buChar char="•"/>
            </a:pPr>
            <a:r>
              <a:rPr lang="en-GB" sz="3600">
                <a:solidFill>
                  <a:srgbClr val="121212"/>
                </a:solidFill>
                <a:latin typeface="HK Grotesk Light"/>
              </a:rPr>
              <a:t>Recognition of the need to strengthen assessment in VET learning, regardless of the learning environment.</a:t>
            </a:r>
          </a:p>
          <a:p>
            <a:pPr marL="571500" indent="-571500">
              <a:lnSpc>
                <a:spcPts val="3639"/>
              </a:lnSpc>
              <a:spcBef>
                <a:spcPct val="0"/>
              </a:spcBef>
              <a:buFont typeface="Arial" panose="020B0604020202020204" pitchFamily="34" charset="0"/>
              <a:buChar char="•"/>
            </a:pPr>
            <a:r>
              <a:rPr lang="en-GB" sz="3600">
                <a:solidFill>
                  <a:srgbClr val="121212"/>
                </a:solidFill>
                <a:latin typeface="HK Grotesk Light"/>
              </a:rPr>
              <a:t>Emphasis on a deliberate and systematic approach to assessment for enhancing learner achievement.</a:t>
            </a:r>
          </a:p>
          <a:p>
            <a:pPr marL="571500" indent="-571500">
              <a:lnSpc>
                <a:spcPts val="3639"/>
              </a:lnSpc>
              <a:spcBef>
                <a:spcPct val="0"/>
              </a:spcBef>
              <a:buFont typeface="Arial" panose="020B0604020202020204" pitchFamily="34" charset="0"/>
              <a:buChar char="•"/>
            </a:pPr>
            <a:r>
              <a:rPr lang="en-GB" sz="3600">
                <a:solidFill>
                  <a:srgbClr val="121212"/>
                </a:solidFill>
                <a:latin typeface="HK Grotesk Light"/>
              </a:rPr>
              <a:t>Importance of engaging with formative assessment approaches to develop reflective and improvement skills.</a:t>
            </a:r>
            <a:endParaRPr lang="en-GB" sz="3600" dirty="0">
              <a:solidFill>
                <a:srgbClr val="121212"/>
              </a:solidFill>
              <a:latin typeface="HK Grotesk Light"/>
            </a:endParaRPr>
          </a:p>
        </p:txBody>
      </p:sp>
      <p:grpSp>
        <p:nvGrpSpPr>
          <p:cNvPr id="9" name="Group 9"/>
          <p:cNvGrpSpPr>
            <a:grpSpLocks noChangeAspect="1"/>
          </p:cNvGrpSpPr>
          <p:nvPr/>
        </p:nvGrpSpPr>
        <p:grpSpPr>
          <a:xfrm>
            <a:off x="16826047" y="607663"/>
            <a:ext cx="842075" cy="842075"/>
            <a:chOff x="0" y="0"/>
            <a:chExt cx="6350000" cy="6350000"/>
          </a:xfrm>
        </p:grpSpPr>
        <p:sp>
          <p:nvSpPr>
            <p:cNvPr id="10" name="Freeform 10"/>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F8F8F8"/>
            </a:solidFill>
          </p:spPr>
          <p:txBody>
            <a:bodyPr/>
            <a:lstStyle/>
            <a:p>
              <a:endParaRPr lang="en-BE"/>
            </a:p>
          </p:txBody>
        </p:sp>
      </p:grpSp>
      <p:sp>
        <p:nvSpPr>
          <p:cNvPr id="11" name="Freeform 11"/>
          <p:cNvSpPr/>
          <p:nvPr/>
        </p:nvSpPr>
        <p:spPr>
          <a:xfrm>
            <a:off x="559140" y="8374275"/>
            <a:ext cx="2331172" cy="2331172"/>
          </a:xfrm>
          <a:custGeom>
            <a:avLst/>
            <a:gdLst/>
            <a:ahLst/>
            <a:cxnLst/>
            <a:rect l="l" t="t" r="r" b="b"/>
            <a:pathLst>
              <a:path w="2331172" h="2331172">
                <a:moveTo>
                  <a:pt x="0" y="0"/>
                </a:moveTo>
                <a:lnTo>
                  <a:pt x="2331172" y="0"/>
                </a:lnTo>
                <a:lnTo>
                  <a:pt x="2331172" y="2331172"/>
                </a:lnTo>
                <a:lnTo>
                  <a:pt x="0" y="2331172"/>
                </a:lnTo>
                <a:lnTo>
                  <a:pt x="0" y="0"/>
                </a:lnTo>
                <a:close/>
              </a:path>
            </a:pathLst>
          </a:custGeom>
          <a:blipFill>
            <a:blip r:embed="rId2"/>
            <a:stretch>
              <a:fillRect/>
            </a:stretch>
          </a:blipFill>
        </p:spPr>
        <p:txBody>
          <a:bodyPr/>
          <a:lstStyle/>
          <a:p>
            <a:endParaRPr lang="en-BE"/>
          </a:p>
        </p:txBody>
      </p:sp>
      <p:sp>
        <p:nvSpPr>
          <p:cNvPr id="12" name="Freeform 12"/>
          <p:cNvSpPr/>
          <p:nvPr/>
        </p:nvSpPr>
        <p:spPr>
          <a:xfrm>
            <a:off x="2956987" y="9142466"/>
            <a:ext cx="2590889" cy="699540"/>
          </a:xfrm>
          <a:custGeom>
            <a:avLst/>
            <a:gdLst/>
            <a:ahLst/>
            <a:cxnLst/>
            <a:rect l="l" t="t" r="r" b="b"/>
            <a:pathLst>
              <a:path w="2590889" h="699540">
                <a:moveTo>
                  <a:pt x="0" y="0"/>
                </a:moveTo>
                <a:lnTo>
                  <a:pt x="2590889" y="0"/>
                </a:lnTo>
                <a:lnTo>
                  <a:pt x="2590889" y="699540"/>
                </a:lnTo>
                <a:lnTo>
                  <a:pt x="0" y="699540"/>
                </a:lnTo>
                <a:lnTo>
                  <a:pt x="0" y="0"/>
                </a:lnTo>
                <a:close/>
              </a:path>
            </a:pathLst>
          </a:custGeom>
          <a:blipFill>
            <a:blip r:embed="rId3"/>
            <a:stretch>
              <a:fillRect/>
            </a:stretch>
          </a:blipFill>
        </p:spPr>
        <p:txBody>
          <a:bodyPr/>
          <a:lstStyle/>
          <a:p>
            <a:endParaRPr lang="en-BE"/>
          </a:p>
        </p:txBody>
      </p:sp>
      <p:sp>
        <p:nvSpPr>
          <p:cNvPr id="13" name="TextBox 13"/>
          <p:cNvSpPr txBox="1"/>
          <p:nvPr/>
        </p:nvSpPr>
        <p:spPr>
          <a:xfrm>
            <a:off x="5627065" y="9243317"/>
            <a:ext cx="12041056" cy="488314"/>
          </a:xfrm>
          <a:prstGeom prst="rect">
            <a:avLst/>
          </a:prstGeom>
        </p:spPr>
        <p:txBody>
          <a:bodyPr lIns="0" tIns="0" rIns="0" bIns="0" rtlCol="0" anchor="t">
            <a:spAutoFit/>
          </a:bodyPr>
          <a:lstStyle/>
          <a:p>
            <a:pPr algn="just">
              <a:lnSpc>
                <a:spcPts val="1960"/>
              </a:lnSpc>
              <a:spcBef>
                <a:spcPct val="0"/>
              </a:spcBef>
            </a:pPr>
            <a:r>
              <a:rPr lang="en-US" sz="1400">
                <a:solidFill>
                  <a:srgbClr val="121212"/>
                </a:solidFill>
                <a:latin typeface="HK Grotesk Ligh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14" name="AutoShape 14"/>
          <p:cNvSpPr/>
          <p:nvPr/>
        </p:nvSpPr>
        <p:spPr>
          <a:xfrm rot="5400000">
            <a:off x="9139238" y="173356"/>
            <a:ext cx="9525" cy="17270948"/>
          </a:xfrm>
          <a:prstGeom prst="rect">
            <a:avLst/>
          </a:prstGeom>
          <a:solidFill>
            <a:srgbClr val="FB8709"/>
          </a:solidFill>
        </p:spPr>
        <p:txBody>
          <a:bodyPr/>
          <a:lstStyle/>
          <a:p>
            <a:endParaRPr lang="en-BE"/>
          </a:p>
        </p:txBody>
      </p:sp>
      <p:sp>
        <p:nvSpPr>
          <p:cNvPr id="8" name="TextBox 7">
            <a:extLst>
              <a:ext uri="{FF2B5EF4-FFF2-40B4-BE49-F238E27FC236}">
                <a16:creationId xmlns:a16="http://schemas.microsoft.com/office/drawing/2014/main" id="{9C7FB196-7992-C3A9-A751-C4316CB35B45}"/>
              </a:ext>
            </a:extLst>
          </p:cNvPr>
          <p:cNvSpPr txBox="1"/>
          <p:nvPr/>
        </p:nvSpPr>
        <p:spPr>
          <a:xfrm>
            <a:off x="793856" y="8364276"/>
            <a:ext cx="13857016" cy="344069"/>
          </a:xfrm>
          <a:prstGeom prst="rect">
            <a:avLst/>
          </a:prstGeom>
          <a:noFill/>
        </p:spPr>
        <p:txBody>
          <a:bodyPr wrap="square">
            <a:spAutoFit/>
          </a:bodyPr>
          <a:lstStyle/>
          <a:p>
            <a:pPr marL="457200">
              <a:lnSpc>
                <a:spcPct val="107000"/>
              </a:lnSpc>
              <a:spcAft>
                <a:spcPts val="800"/>
              </a:spcAft>
            </a:pPr>
            <a:r>
              <a:rPr lang="en-GB" sz="1600" i="1" dirty="0">
                <a:effectLst/>
                <a:latin typeface="Calibri" panose="020F0502020204030204" pitchFamily="34" charset="0"/>
                <a:ea typeface="DengXian" panose="02010600030101010101" pitchFamily="2" charset="-122"/>
                <a:cs typeface="Times New Roman" panose="02020603050405020304" pitchFamily="18" charset="0"/>
              </a:rPr>
              <a:t>Source: </a:t>
            </a:r>
            <a:r>
              <a:rPr lang="en-GB" sz="1600" i="1" u="sng" dirty="0">
                <a:solidFill>
                  <a:srgbClr val="0000FF"/>
                </a:solidFill>
                <a:effectLst/>
                <a:latin typeface="Calibri" panose="020F0502020204030204" pitchFamily="34" charset="0"/>
                <a:ea typeface="DengXian" panose="02010600030101010101" pitchFamily="2" charset="-122"/>
                <a:cs typeface="Times New Roman" panose="02020603050405020304" pitchFamily="18" charset="0"/>
                <a:hlinkClick r:id="rId4">
                  <a:extLst>
                    <a:ext uri="{A12FA001-AC4F-418D-AE19-62706E023703}">
                      <ahyp:hlinkClr xmlns:ahyp="http://schemas.microsoft.com/office/drawing/2018/hyperlinkcolor" val="tx"/>
                    </a:ext>
                  </a:extLst>
                </a:hlinkClick>
              </a:rPr>
              <a:t>https://openspace.etf.europa.eu/sites/default/files/2021-02/Literature%20review%20Assessment.pdf</a:t>
            </a:r>
            <a:endParaRPr lang="en-BE" sz="1600" i="1" dirty="0">
              <a:effectLst/>
              <a:latin typeface="Calibri" panose="020F0502020204030204" pitchFamily="34" charset="0"/>
              <a:ea typeface="DengXia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147317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7044742" y="-150232"/>
            <a:ext cx="1246758" cy="8963824"/>
          </a:xfrm>
          <a:prstGeom prst="rect">
            <a:avLst/>
          </a:prstGeom>
          <a:solidFill>
            <a:srgbClr val="FB8709"/>
          </a:solidFill>
        </p:spPr>
        <p:txBody>
          <a:bodyPr/>
          <a:lstStyle/>
          <a:p>
            <a:endParaRPr lang="en-BE"/>
          </a:p>
        </p:txBody>
      </p:sp>
      <p:grpSp>
        <p:nvGrpSpPr>
          <p:cNvPr id="3" name="Group 3"/>
          <p:cNvGrpSpPr/>
          <p:nvPr/>
        </p:nvGrpSpPr>
        <p:grpSpPr>
          <a:xfrm rot="-10800000">
            <a:off x="13961765" y="-1849"/>
            <a:ext cx="4329736" cy="4322808"/>
            <a:chOff x="0" y="0"/>
            <a:chExt cx="6350000" cy="6339840"/>
          </a:xfrm>
        </p:grpSpPr>
        <p:sp>
          <p:nvSpPr>
            <p:cNvPr id="4" name="Freeform 4"/>
            <p:cNvSpPr/>
            <p:nvPr/>
          </p:nvSpPr>
          <p:spPr>
            <a:xfrm>
              <a:off x="0" y="0"/>
              <a:ext cx="6350000" cy="6339840"/>
            </a:xfrm>
            <a:custGeom>
              <a:avLst/>
              <a:gdLst/>
              <a:ahLst/>
              <a:cxnLst/>
              <a:rect l="l" t="t" r="r" b="b"/>
              <a:pathLst>
                <a:path w="6350000" h="6339840">
                  <a:moveTo>
                    <a:pt x="6350000" y="6339840"/>
                  </a:moveTo>
                  <a:lnTo>
                    <a:pt x="0" y="6339840"/>
                  </a:lnTo>
                  <a:lnTo>
                    <a:pt x="0" y="0"/>
                  </a:lnTo>
                  <a:lnTo>
                    <a:pt x="6350000" y="6339840"/>
                  </a:lnTo>
                  <a:close/>
                </a:path>
              </a:pathLst>
            </a:custGeom>
            <a:solidFill>
              <a:srgbClr val="053249"/>
            </a:solidFill>
          </p:spPr>
          <p:txBody>
            <a:bodyPr/>
            <a:lstStyle/>
            <a:p>
              <a:endParaRPr lang="en-BE"/>
            </a:p>
          </p:txBody>
        </p:sp>
      </p:grpSp>
      <p:sp>
        <p:nvSpPr>
          <p:cNvPr id="5" name="TextBox 5"/>
          <p:cNvSpPr txBox="1"/>
          <p:nvPr/>
        </p:nvSpPr>
        <p:spPr>
          <a:xfrm>
            <a:off x="793856" y="776393"/>
            <a:ext cx="15208144" cy="1009635"/>
          </a:xfrm>
          <a:prstGeom prst="rect">
            <a:avLst/>
          </a:prstGeom>
        </p:spPr>
        <p:txBody>
          <a:bodyPr wrap="square" lIns="0" tIns="0" rIns="0" bIns="0" rtlCol="0" anchor="t">
            <a:spAutoFit/>
          </a:bodyPr>
          <a:lstStyle/>
          <a:p>
            <a:pPr>
              <a:lnSpc>
                <a:spcPts val="7699"/>
              </a:lnSpc>
            </a:pPr>
            <a:r>
              <a:rPr lang="en-GB" sz="6999" spc="-69" dirty="0">
                <a:solidFill>
                  <a:srgbClr val="033C5B"/>
                </a:solidFill>
                <a:latin typeface="HK Grotesk Bold"/>
              </a:rPr>
              <a:t>Assessment in the VET context</a:t>
            </a:r>
          </a:p>
        </p:txBody>
      </p:sp>
      <p:sp>
        <p:nvSpPr>
          <p:cNvPr id="6" name="TextBox 6"/>
          <p:cNvSpPr txBox="1"/>
          <p:nvPr/>
        </p:nvSpPr>
        <p:spPr>
          <a:xfrm>
            <a:off x="796131" y="1933842"/>
            <a:ext cx="15465917" cy="6932603"/>
          </a:xfrm>
          <a:prstGeom prst="rect">
            <a:avLst/>
          </a:prstGeom>
        </p:spPr>
        <p:txBody>
          <a:bodyPr wrap="square" lIns="0" tIns="0" rIns="0" bIns="0" rtlCol="0" anchor="t">
            <a:spAutoFit/>
          </a:bodyPr>
          <a:lstStyle/>
          <a:p>
            <a:pPr>
              <a:lnSpc>
                <a:spcPts val="3639"/>
              </a:lnSpc>
              <a:spcBef>
                <a:spcPct val="0"/>
              </a:spcBef>
            </a:pPr>
            <a:r>
              <a:rPr lang="en-GB" sz="3200" b="1" dirty="0">
                <a:solidFill>
                  <a:srgbClr val="121212"/>
                </a:solidFill>
                <a:latin typeface="HK Grotesk Light"/>
              </a:rPr>
              <a:t>Key Role of Assessment and Certification:</a:t>
            </a:r>
          </a:p>
          <a:p>
            <a:pPr marL="571500" indent="-571500">
              <a:lnSpc>
                <a:spcPts val="3639"/>
              </a:lnSpc>
              <a:spcBef>
                <a:spcPct val="0"/>
              </a:spcBef>
              <a:buFont typeface="Arial" panose="020B0604020202020204" pitchFamily="34" charset="0"/>
              <a:buChar char="•"/>
            </a:pPr>
            <a:r>
              <a:rPr lang="en-GB" sz="3200" dirty="0">
                <a:solidFill>
                  <a:srgbClr val="121212"/>
                </a:solidFill>
                <a:latin typeface="HK Grotesk Light"/>
              </a:rPr>
              <a:t>Validates competences necessary for specific jobs.</a:t>
            </a:r>
          </a:p>
          <a:p>
            <a:pPr marL="571500" indent="-571500">
              <a:lnSpc>
                <a:spcPts val="3639"/>
              </a:lnSpc>
              <a:spcBef>
                <a:spcPct val="0"/>
              </a:spcBef>
              <a:buFont typeface="Arial" panose="020B0604020202020204" pitchFamily="34" charset="0"/>
              <a:buChar char="•"/>
            </a:pPr>
            <a:r>
              <a:rPr lang="en-GB" sz="3200" dirty="0">
                <a:solidFill>
                  <a:srgbClr val="121212"/>
                </a:solidFill>
                <a:latin typeface="HK Grotesk Light"/>
              </a:rPr>
              <a:t>Ensures employers and stakeholders are confident in the graduates’ abilities.</a:t>
            </a:r>
          </a:p>
          <a:p>
            <a:pPr>
              <a:lnSpc>
                <a:spcPts val="3639"/>
              </a:lnSpc>
              <a:spcBef>
                <a:spcPct val="0"/>
              </a:spcBef>
            </a:pPr>
            <a:r>
              <a:rPr lang="en-GB" sz="3200" b="1" dirty="0">
                <a:solidFill>
                  <a:srgbClr val="121212"/>
                </a:solidFill>
                <a:latin typeface="HK Grotesk Light"/>
              </a:rPr>
              <a:t>Summative Assessment:</a:t>
            </a:r>
          </a:p>
          <a:p>
            <a:pPr marL="571500" indent="-571500">
              <a:lnSpc>
                <a:spcPts val="3639"/>
              </a:lnSpc>
              <a:spcBef>
                <a:spcPct val="0"/>
              </a:spcBef>
              <a:buFont typeface="Arial" panose="020B0604020202020204" pitchFamily="34" charset="0"/>
              <a:buChar char="•"/>
            </a:pPr>
            <a:r>
              <a:rPr lang="en-GB" sz="3200" dirty="0">
                <a:solidFill>
                  <a:srgbClr val="121212"/>
                </a:solidFill>
                <a:latin typeface="HK Grotesk Light"/>
              </a:rPr>
              <a:t>A crucial element of VET programs for certifying the acquisition of job competences.</a:t>
            </a:r>
          </a:p>
          <a:p>
            <a:pPr marL="571500" indent="-571500">
              <a:lnSpc>
                <a:spcPts val="3639"/>
              </a:lnSpc>
              <a:spcBef>
                <a:spcPct val="0"/>
              </a:spcBef>
              <a:buFont typeface="Arial" panose="020B0604020202020204" pitchFamily="34" charset="0"/>
              <a:buChar char="•"/>
            </a:pPr>
            <a:r>
              <a:rPr lang="en-GB" sz="3200" dirty="0">
                <a:solidFill>
                  <a:srgbClr val="121212"/>
                </a:solidFill>
                <a:latin typeface="HK Grotesk Light"/>
              </a:rPr>
              <a:t>Acts as a bridge between qualification, curriculum, and job readiness.</a:t>
            </a:r>
          </a:p>
          <a:p>
            <a:pPr>
              <a:lnSpc>
                <a:spcPts val="3639"/>
              </a:lnSpc>
              <a:spcBef>
                <a:spcPct val="0"/>
              </a:spcBef>
            </a:pPr>
            <a:r>
              <a:rPr lang="en-GB" sz="3200" b="1" dirty="0">
                <a:solidFill>
                  <a:srgbClr val="121212"/>
                </a:solidFill>
                <a:latin typeface="HK Grotesk Light"/>
              </a:rPr>
              <a:t>Beyond Occupational Competence:</a:t>
            </a:r>
          </a:p>
          <a:p>
            <a:pPr marL="571500" indent="-571500">
              <a:lnSpc>
                <a:spcPts val="3639"/>
              </a:lnSpc>
              <a:spcBef>
                <a:spcPct val="0"/>
              </a:spcBef>
              <a:buFont typeface="Arial" panose="020B0604020202020204" pitchFamily="34" charset="0"/>
              <a:buChar char="•"/>
            </a:pPr>
            <a:r>
              <a:rPr lang="en-GB" sz="3200" dirty="0">
                <a:solidFill>
                  <a:srgbClr val="121212"/>
                </a:solidFill>
                <a:latin typeface="HK Grotesk Light"/>
              </a:rPr>
              <a:t>Supports the learning process with formative assessment feedback for learners and teachers.</a:t>
            </a:r>
          </a:p>
          <a:p>
            <a:pPr marL="571500" indent="-571500">
              <a:lnSpc>
                <a:spcPts val="3639"/>
              </a:lnSpc>
              <a:spcBef>
                <a:spcPct val="0"/>
              </a:spcBef>
              <a:buFont typeface="Arial" panose="020B0604020202020204" pitchFamily="34" charset="0"/>
              <a:buChar char="•"/>
            </a:pPr>
            <a:r>
              <a:rPr lang="en-GB" sz="3200" dirty="0">
                <a:solidFill>
                  <a:srgbClr val="121212"/>
                </a:solidFill>
                <a:latin typeface="HK Grotesk Light"/>
              </a:rPr>
              <a:t>Motivates students by recognizing learning achievements and </a:t>
            </a:r>
            <a:r>
              <a:rPr lang="en-GB" sz="3200" dirty="0" err="1">
                <a:solidFill>
                  <a:srgbClr val="121212"/>
                </a:solidFill>
                <a:latin typeface="HK Grotesk Light"/>
              </a:rPr>
              <a:t>signaling</a:t>
            </a:r>
            <a:r>
              <a:rPr lang="en-GB" sz="3200" dirty="0">
                <a:solidFill>
                  <a:srgbClr val="121212"/>
                </a:solidFill>
                <a:latin typeface="HK Grotesk Light"/>
              </a:rPr>
              <a:t> required competences.</a:t>
            </a:r>
          </a:p>
          <a:p>
            <a:pPr marL="571500" indent="-571500">
              <a:lnSpc>
                <a:spcPts val="3639"/>
              </a:lnSpc>
              <a:spcBef>
                <a:spcPct val="0"/>
              </a:spcBef>
              <a:buFont typeface="Arial" panose="020B0604020202020204" pitchFamily="34" charset="0"/>
              <a:buChar char="•"/>
            </a:pPr>
            <a:r>
              <a:rPr lang="en-GB" sz="3200" dirty="0">
                <a:solidFill>
                  <a:srgbClr val="121212"/>
                </a:solidFill>
                <a:latin typeface="HK Grotesk Light"/>
              </a:rPr>
              <a:t>Demonstrates broader competences beyond immediate job skills for career development.</a:t>
            </a:r>
          </a:p>
          <a:p>
            <a:pPr marL="571500" indent="-571500">
              <a:lnSpc>
                <a:spcPts val="3639"/>
              </a:lnSpc>
              <a:spcBef>
                <a:spcPct val="0"/>
              </a:spcBef>
              <a:buFont typeface="Arial" panose="020B0604020202020204" pitchFamily="34" charset="0"/>
              <a:buChar char="•"/>
            </a:pPr>
            <a:r>
              <a:rPr lang="en-GB" sz="3200" dirty="0">
                <a:solidFill>
                  <a:srgbClr val="121212"/>
                </a:solidFill>
                <a:latin typeface="HK Grotesk Light"/>
              </a:rPr>
              <a:t>Offers insights into training provider performance and the impact of policy changes through aggregated data.</a:t>
            </a:r>
          </a:p>
        </p:txBody>
      </p:sp>
      <p:grpSp>
        <p:nvGrpSpPr>
          <p:cNvPr id="9" name="Group 9"/>
          <p:cNvGrpSpPr>
            <a:grpSpLocks noChangeAspect="1"/>
          </p:cNvGrpSpPr>
          <p:nvPr/>
        </p:nvGrpSpPr>
        <p:grpSpPr>
          <a:xfrm>
            <a:off x="16826047" y="607663"/>
            <a:ext cx="842075" cy="842075"/>
            <a:chOff x="0" y="0"/>
            <a:chExt cx="6350000" cy="6350000"/>
          </a:xfrm>
        </p:grpSpPr>
        <p:sp>
          <p:nvSpPr>
            <p:cNvPr id="10" name="Freeform 10"/>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F8F8F8"/>
            </a:solidFill>
          </p:spPr>
          <p:txBody>
            <a:bodyPr/>
            <a:lstStyle/>
            <a:p>
              <a:endParaRPr lang="en-BE"/>
            </a:p>
          </p:txBody>
        </p:sp>
      </p:grpSp>
      <p:sp>
        <p:nvSpPr>
          <p:cNvPr id="11" name="Freeform 11"/>
          <p:cNvSpPr/>
          <p:nvPr/>
        </p:nvSpPr>
        <p:spPr>
          <a:xfrm>
            <a:off x="559140" y="8374275"/>
            <a:ext cx="2331172" cy="2331172"/>
          </a:xfrm>
          <a:custGeom>
            <a:avLst/>
            <a:gdLst/>
            <a:ahLst/>
            <a:cxnLst/>
            <a:rect l="l" t="t" r="r" b="b"/>
            <a:pathLst>
              <a:path w="2331172" h="2331172">
                <a:moveTo>
                  <a:pt x="0" y="0"/>
                </a:moveTo>
                <a:lnTo>
                  <a:pt x="2331172" y="0"/>
                </a:lnTo>
                <a:lnTo>
                  <a:pt x="2331172" y="2331172"/>
                </a:lnTo>
                <a:lnTo>
                  <a:pt x="0" y="2331172"/>
                </a:lnTo>
                <a:lnTo>
                  <a:pt x="0" y="0"/>
                </a:lnTo>
                <a:close/>
              </a:path>
            </a:pathLst>
          </a:custGeom>
          <a:blipFill>
            <a:blip r:embed="rId2"/>
            <a:stretch>
              <a:fillRect/>
            </a:stretch>
          </a:blipFill>
        </p:spPr>
        <p:txBody>
          <a:bodyPr/>
          <a:lstStyle/>
          <a:p>
            <a:endParaRPr lang="en-BE"/>
          </a:p>
        </p:txBody>
      </p:sp>
      <p:sp>
        <p:nvSpPr>
          <p:cNvPr id="12" name="Freeform 12"/>
          <p:cNvSpPr/>
          <p:nvPr/>
        </p:nvSpPr>
        <p:spPr>
          <a:xfrm>
            <a:off x="2956987" y="9142466"/>
            <a:ext cx="2590889" cy="699540"/>
          </a:xfrm>
          <a:custGeom>
            <a:avLst/>
            <a:gdLst/>
            <a:ahLst/>
            <a:cxnLst/>
            <a:rect l="l" t="t" r="r" b="b"/>
            <a:pathLst>
              <a:path w="2590889" h="699540">
                <a:moveTo>
                  <a:pt x="0" y="0"/>
                </a:moveTo>
                <a:lnTo>
                  <a:pt x="2590889" y="0"/>
                </a:lnTo>
                <a:lnTo>
                  <a:pt x="2590889" y="699540"/>
                </a:lnTo>
                <a:lnTo>
                  <a:pt x="0" y="699540"/>
                </a:lnTo>
                <a:lnTo>
                  <a:pt x="0" y="0"/>
                </a:lnTo>
                <a:close/>
              </a:path>
            </a:pathLst>
          </a:custGeom>
          <a:blipFill>
            <a:blip r:embed="rId3"/>
            <a:stretch>
              <a:fillRect/>
            </a:stretch>
          </a:blipFill>
        </p:spPr>
        <p:txBody>
          <a:bodyPr/>
          <a:lstStyle/>
          <a:p>
            <a:endParaRPr lang="en-BE"/>
          </a:p>
        </p:txBody>
      </p:sp>
      <p:sp>
        <p:nvSpPr>
          <p:cNvPr id="13" name="TextBox 13"/>
          <p:cNvSpPr txBox="1"/>
          <p:nvPr/>
        </p:nvSpPr>
        <p:spPr>
          <a:xfrm>
            <a:off x="5627065" y="9243317"/>
            <a:ext cx="12041056" cy="488314"/>
          </a:xfrm>
          <a:prstGeom prst="rect">
            <a:avLst/>
          </a:prstGeom>
        </p:spPr>
        <p:txBody>
          <a:bodyPr lIns="0" tIns="0" rIns="0" bIns="0" rtlCol="0" anchor="t">
            <a:spAutoFit/>
          </a:bodyPr>
          <a:lstStyle/>
          <a:p>
            <a:pPr algn="just">
              <a:lnSpc>
                <a:spcPts val="1960"/>
              </a:lnSpc>
              <a:spcBef>
                <a:spcPct val="0"/>
              </a:spcBef>
            </a:pPr>
            <a:r>
              <a:rPr lang="en-US" sz="1400">
                <a:solidFill>
                  <a:srgbClr val="121212"/>
                </a:solidFill>
                <a:latin typeface="HK Grotesk Ligh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14" name="AutoShape 14"/>
          <p:cNvSpPr/>
          <p:nvPr/>
        </p:nvSpPr>
        <p:spPr>
          <a:xfrm rot="5400000">
            <a:off x="9139238" y="173356"/>
            <a:ext cx="9525" cy="17270948"/>
          </a:xfrm>
          <a:prstGeom prst="rect">
            <a:avLst/>
          </a:prstGeom>
          <a:solidFill>
            <a:srgbClr val="FB8709"/>
          </a:solidFill>
        </p:spPr>
        <p:txBody>
          <a:bodyPr/>
          <a:lstStyle/>
          <a:p>
            <a:endParaRPr lang="en-BE"/>
          </a:p>
        </p:txBody>
      </p:sp>
    </p:spTree>
    <p:extLst>
      <p:ext uri="{BB962C8B-B14F-4D97-AF65-F5344CB8AC3E}">
        <p14:creationId xmlns:p14="http://schemas.microsoft.com/office/powerpoint/2010/main" val="3176845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7044742" y="-150232"/>
            <a:ext cx="1246758" cy="8963824"/>
          </a:xfrm>
          <a:prstGeom prst="rect">
            <a:avLst/>
          </a:prstGeom>
          <a:solidFill>
            <a:srgbClr val="FB8709"/>
          </a:solidFill>
        </p:spPr>
        <p:txBody>
          <a:bodyPr/>
          <a:lstStyle/>
          <a:p>
            <a:endParaRPr lang="en-BE"/>
          </a:p>
        </p:txBody>
      </p:sp>
      <p:grpSp>
        <p:nvGrpSpPr>
          <p:cNvPr id="3" name="Group 3"/>
          <p:cNvGrpSpPr/>
          <p:nvPr/>
        </p:nvGrpSpPr>
        <p:grpSpPr>
          <a:xfrm rot="-10800000">
            <a:off x="13961765" y="-1849"/>
            <a:ext cx="4329736" cy="4322808"/>
            <a:chOff x="0" y="0"/>
            <a:chExt cx="6350000" cy="6339840"/>
          </a:xfrm>
        </p:grpSpPr>
        <p:sp>
          <p:nvSpPr>
            <p:cNvPr id="4" name="Freeform 4"/>
            <p:cNvSpPr/>
            <p:nvPr/>
          </p:nvSpPr>
          <p:spPr>
            <a:xfrm>
              <a:off x="0" y="0"/>
              <a:ext cx="6350000" cy="6339840"/>
            </a:xfrm>
            <a:custGeom>
              <a:avLst/>
              <a:gdLst/>
              <a:ahLst/>
              <a:cxnLst/>
              <a:rect l="l" t="t" r="r" b="b"/>
              <a:pathLst>
                <a:path w="6350000" h="6339840">
                  <a:moveTo>
                    <a:pt x="6350000" y="6339840"/>
                  </a:moveTo>
                  <a:lnTo>
                    <a:pt x="0" y="6339840"/>
                  </a:lnTo>
                  <a:lnTo>
                    <a:pt x="0" y="0"/>
                  </a:lnTo>
                  <a:lnTo>
                    <a:pt x="6350000" y="6339840"/>
                  </a:lnTo>
                  <a:close/>
                </a:path>
              </a:pathLst>
            </a:custGeom>
            <a:solidFill>
              <a:srgbClr val="053249"/>
            </a:solidFill>
          </p:spPr>
          <p:txBody>
            <a:bodyPr/>
            <a:lstStyle/>
            <a:p>
              <a:endParaRPr lang="en-BE"/>
            </a:p>
          </p:txBody>
        </p:sp>
      </p:grpSp>
      <p:sp>
        <p:nvSpPr>
          <p:cNvPr id="5" name="TextBox 5"/>
          <p:cNvSpPr txBox="1"/>
          <p:nvPr/>
        </p:nvSpPr>
        <p:spPr>
          <a:xfrm>
            <a:off x="793856" y="776393"/>
            <a:ext cx="15208144" cy="1009635"/>
          </a:xfrm>
          <a:prstGeom prst="rect">
            <a:avLst/>
          </a:prstGeom>
        </p:spPr>
        <p:txBody>
          <a:bodyPr wrap="square" lIns="0" tIns="0" rIns="0" bIns="0" rtlCol="0" anchor="t">
            <a:spAutoFit/>
          </a:bodyPr>
          <a:lstStyle/>
          <a:p>
            <a:pPr>
              <a:lnSpc>
                <a:spcPts val="7699"/>
              </a:lnSpc>
            </a:pPr>
            <a:r>
              <a:rPr lang="en-GB" sz="6999" spc="-69" dirty="0">
                <a:solidFill>
                  <a:srgbClr val="033C5B"/>
                </a:solidFill>
                <a:latin typeface="HK Grotesk Bold"/>
              </a:rPr>
              <a:t>Assessment in the VET context</a:t>
            </a:r>
          </a:p>
        </p:txBody>
      </p:sp>
      <p:sp>
        <p:nvSpPr>
          <p:cNvPr id="6" name="TextBox 6"/>
          <p:cNvSpPr txBox="1"/>
          <p:nvPr/>
        </p:nvSpPr>
        <p:spPr>
          <a:xfrm>
            <a:off x="796131" y="1933842"/>
            <a:ext cx="15465917" cy="6470939"/>
          </a:xfrm>
          <a:prstGeom prst="rect">
            <a:avLst/>
          </a:prstGeom>
        </p:spPr>
        <p:txBody>
          <a:bodyPr wrap="square" lIns="0" tIns="0" rIns="0" bIns="0" rtlCol="0" anchor="t">
            <a:spAutoFit/>
          </a:bodyPr>
          <a:lstStyle/>
          <a:p>
            <a:pPr>
              <a:lnSpc>
                <a:spcPts val="3639"/>
              </a:lnSpc>
              <a:spcBef>
                <a:spcPct val="0"/>
              </a:spcBef>
            </a:pPr>
            <a:r>
              <a:rPr lang="en-GB" sz="3200" b="1" dirty="0">
                <a:solidFill>
                  <a:srgbClr val="121212"/>
                </a:solidFill>
                <a:latin typeface="HK Grotesk Light"/>
              </a:rPr>
              <a:t>Occupational Standards and Certifications:</a:t>
            </a:r>
          </a:p>
          <a:p>
            <a:pPr marL="457200" indent="-457200">
              <a:lnSpc>
                <a:spcPts val="3639"/>
              </a:lnSpc>
              <a:spcBef>
                <a:spcPct val="0"/>
              </a:spcBef>
              <a:buFont typeface="Arial" panose="020B0604020202020204" pitchFamily="34" charset="0"/>
              <a:buChar char="•"/>
            </a:pPr>
            <a:r>
              <a:rPr lang="en-GB" sz="3200" dirty="0">
                <a:solidFill>
                  <a:srgbClr val="121212"/>
                </a:solidFill>
                <a:latin typeface="HK Grotesk Light"/>
              </a:rPr>
              <a:t>Build on an understanding of occupations and required competences.</a:t>
            </a:r>
          </a:p>
          <a:p>
            <a:pPr marL="457200" indent="-457200">
              <a:lnSpc>
                <a:spcPts val="3639"/>
              </a:lnSpc>
              <a:spcBef>
                <a:spcPct val="0"/>
              </a:spcBef>
              <a:buFont typeface="Arial" panose="020B0604020202020204" pitchFamily="34" charset="0"/>
              <a:buChar char="•"/>
            </a:pPr>
            <a:r>
              <a:rPr lang="en-GB" sz="3200" dirty="0">
                <a:solidFill>
                  <a:srgbClr val="121212"/>
                </a:solidFill>
                <a:latin typeface="HK Grotesk Light"/>
              </a:rPr>
              <a:t>Involvement of employers and trade unions enhances program credibility.</a:t>
            </a:r>
          </a:p>
          <a:p>
            <a:pPr marL="457200" indent="-457200">
              <a:lnSpc>
                <a:spcPts val="3639"/>
              </a:lnSpc>
              <a:spcBef>
                <a:spcPct val="0"/>
              </a:spcBef>
              <a:buFont typeface="Arial" panose="020B0604020202020204" pitchFamily="34" charset="0"/>
              <a:buChar char="•"/>
            </a:pPr>
            <a:r>
              <a:rPr lang="en-GB" sz="3200" dirty="0">
                <a:solidFill>
                  <a:srgbClr val="121212"/>
                </a:solidFill>
                <a:latin typeface="HK Grotesk Light"/>
              </a:rPr>
              <a:t>Certification confirms occupational competence and may include additional qualifiers, reflecting comprehensive skill sets.</a:t>
            </a:r>
          </a:p>
          <a:p>
            <a:pPr>
              <a:lnSpc>
                <a:spcPts val="3639"/>
              </a:lnSpc>
              <a:spcBef>
                <a:spcPct val="0"/>
              </a:spcBef>
            </a:pPr>
            <a:r>
              <a:rPr lang="en-GB" sz="3200" b="1" dirty="0">
                <a:solidFill>
                  <a:srgbClr val="121212"/>
                </a:solidFill>
                <a:latin typeface="HK Grotesk Light"/>
              </a:rPr>
              <a:t>Challenges and Considerations:</a:t>
            </a:r>
            <a:endParaRPr lang="en-GB" sz="3200" dirty="0">
              <a:solidFill>
                <a:srgbClr val="121212"/>
              </a:solidFill>
              <a:latin typeface="HK Grotesk Light"/>
            </a:endParaRPr>
          </a:p>
          <a:p>
            <a:pPr marL="457200" indent="-457200">
              <a:lnSpc>
                <a:spcPts val="3639"/>
              </a:lnSpc>
              <a:spcBef>
                <a:spcPct val="0"/>
              </a:spcBef>
              <a:buFont typeface="Arial" panose="020B0604020202020204" pitchFamily="34" charset="0"/>
              <a:buChar char="•"/>
            </a:pPr>
            <a:r>
              <a:rPr lang="en-GB" sz="3200" dirty="0">
                <a:solidFill>
                  <a:srgbClr val="121212"/>
                </a:solidFill>
                <a:latin typeface="HK Grotesk Light"/>
              </a:rPr>
              <a:t>Balancing standardized assessments with the need for authentic, work-embedded tasks.</a:t>
            </a:r>
          </a:p>
          <a:p>
            <a:pPr marL="457200" indent="-457200">
              <a:lnSpc>
                <a:spcPts val="3639"/>
              </a:lnSpc>
              <a:spcBef>
                <a:spcPct val="0"/>
              </a:spcBef>
              <a:buFont typeface="Arial" panose="020B0604020202020204" pitchFamily="34" charset="0"/>
              <a:buChar char="•"/>
            </a:pPr>
            <a:r>
              <a:rPr lang="en-GB" sz="3200" dirty="0">
                <a:solidFill>
                  <a:srgbClr val="121212"/>
                </a:solidFill>
                <a:latin typeface="HK Grotesk Light"/>
              </a:rPr>
              <a:t>Ensuring assessments are both reliable (consistent standards) and valid (measuring the right competences).</a:t>
            </a:r>
          </a:p>
          <a:p>
            <a:pPr>
              <a:lnSpc>
                <a:spcPts val="3639"/>
              </a:lnSpc>
              <a:spcBef>
                <a:spcPct val="0"/>
              </a:spcBef>
            </a:pPr>
            <a:r>
              <a:rPr lang="en-GB" sz="3200" b="1" dirty="0">
                <a:solidFill>
                  <a:srgbClr val="121212"/>
                </a:solidFill>
                <a:latin typeface="HK Grotesk Light"/>
              </a:rPr>
              <a:t>The Path to Certification:</a:t>
            </a:r>
            <a:endParaRPr lang="en-GB" sz="3200" dirty="0">
              <a:solidFill>
                <a:srgbClr val="121212"/>
              </a:solidFill>
              <a:latin typeface="HK Grotesk Light"/>
            </a:endParaRPr>
          </a:p>
          <a:p>
            <a:pPr marL="457200" indent="-457200">
              <a:lnSpc>
                <a:spcPts val="3639"/>
              </a:lnSpc>
              <a:spcBef>
                <a:spcPct val="0"/>
              </a:spcBef>
              <a:buFont typeface="Arial" panose="020B0604020202020204" pitchFamily="34" charset="0"/>
              <a:buChar char="•"/>
            </a:pPr>
            <a:r>
              <a:rPr lang="en-GB" sz="3200" dirty="0">
                <a:solidFill>
                  <a:srgbClr val="121212"/>
                </a:solidFill>
                <a:latin typeface="HK Grotesk Light"/>
              </a:rPr>
              <a:t>Often requires more than just passing an assessment; it might include completing approved training, meeting experience requirements, or participating in workplace placements.</a:t>
            </a:r>
          </a:p>
        </p:txBody>
      </p:sp>
      <p:grpSp>
        <p:nvGrpSpPr>
          <p:cNvPr id="9" name="Group 9"/>
          <p:cNvGrpSpPr>
            <a:grpSpLocks noChangeAspect="1"/>
          </p:cNvGrpSpPr>
          <p:nvPr/>
        </p:nvGrpSpPr>
        <p:grpSpPr>
          <a:xfrm>
            <a:off x="16826047" y="607663"/>
            <a:ext cx="842075" cy="842075"/>
            <a:chOff x="0" y="0"/>
            <a:chExt cx="6350000" cy="6350000"/>
          </a:xfrm>
        </p:grpSpPr>
        <p:sp>
          <p:nvSpPr>
            <p:cNvPr id="10" name="Freeform 10"/>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F8F8F8"/>
            </a:solidFill>
          </p:spPr>
          <p:txBody>
            <a:bodyPr/>
            <a:lstStyle/>
            <a:p>
              <a:endParaRPr lang="en-BE"/>
            </a:p>
          </p:txBody>
        </p:sp>
      </p:grpSp>
      <p:sp>
        <p:nvSpPr>
          <p:cNvPr id="11" name="Freeform 11"/>
          <p:cNvSpPr/>
          <p:nvPr/>
        </p:nvSpPr>
        <p:spPr>
          <a:xfrm>
            <a:off x="559140" y="8374275"/>
            <a:ext cx="2331172" cy="2331172"/>
          </a:xfrm>
          <a:custGeom>
            <a:avLst/>
            <a:gdLst/>
            <a:ahLst/>
            <a:cxnLst/>
            <a:rect l="l" t="t" r="r" b="b"/>
            <a:pathLst>
              <a:path w="2331172" h="2331172">
                <a:moveTo>
                  <a:pt x="0" y="0"/>
                </a:moveTo>
                <a:lnTo>
                  <a:pt x="2331172" y="0"/>
                </a:lnTo>
                <a:lnTo>
                  <a:pt x="2331172" y="2331172"/>
                </a:lnTo>
                <a:lnTo>
                  <a:pt x="0" y="2331172"/>
                </a:lnTo>
                <a:lnTo>
                  <a:pt x="0" y="0"/>
                </a:lnTo>
                <a:close/>
              </a:path>
            </a:pathLst>
          </a:custGeom>
          <a:blipFill>
            <a:blip r:embed="rId2"/>
            <a:stretch>
              <a:fillRect/>
            </a:stretch>
          </a:blipFill>
        </p:spPr>
        <p:txBody>
          <a:bodyPr/>
          <a:lstStyle/>
          <a:p>
            <a:endParaRPr lang="en-BE"/>
          </a:p>
        </p:txBody>
      </p:sp>
      <p:sp>
        <p:nvSpPr>
          <p:cNvPr id="12" name="Freeform 12"/>
          <p:cNvSpPr/>
          <p:nvPr/>
        </p:nvSpPr>
        <p:spPr>
          <a:xfrm>
            <a:off x="2956987" y="9142466"/>
            <a:ext cx="2590889" cy="699540"/>
          </a:xfrm>
          <a:custGeom>
            <a:avLst/>
            <a:gdLst/>
            <a:ahLst/>
            <a:cxnLst/>
            <a:rect l="l" t="t" r="r" b="b"/>
            <a:pathLst>
              <a:path w="2590889" h="699540">
                <a:moveTo>
                  <a:pt x="0" y="0"/>
                </a:moveTo>
                <a:lnTo>
                  <a:pt x="2590889" y="0"/>
                </a:lnTo>
                <a:lnTo>
                  <a:pt x="2590889" y="699540"/>
                </a:lnTo>
                <a:lnTo>
                  <a:pt x="0" y="699540"/>
                </a:lnTo>
                <a:lnTo>
                  <a:pt x="0" y="0"/>
                </a:lnTo>
                <a:close/>
              </a:path>
            </a:pathLst>
          </a:custGeom>
          <a:blipFill>
            <a:blip r:embed="rId3"/>
            <a:stretch>
              <a:fillRect/>
            </a:stretch>
          </a:blipFill>
        </p:spPr>
        <p:txBody>
          <a:bodyPr/>
          <a:lstStyle/>
          <a:p>
            <a:endParaRPr lang="en-BE"/>
          </a:p>
        </p:txBody>
      </p:sp>
      <p:sp>
        <p:nvSpPr>
          <p:cNvPr id="13" name="TextBox 13"/>
          <p:cNvSpPr txBox="1"/>
          <p:nvPr/>
        </p:nvSpPr>
        <p:spPr>
          <a:xfrm>
            <a:off x="5627065" y="9243317"/>
            <a:ext cx="12041056" cy="488314"/>
          </a:xfrm>
          <a:prstGeom prst="rect">
            <a:avLst/>
          </a:prstGeom>
        </p:spPr>
        <p:txBody>
          <a:bodyPr lIns="0" tIns="0" rIns="0" bIns="0" rtlCol="0" anchor="t">
            <a:spAutoFit/>
          </a:bodyPr>
          <a:lstStyle/>
          <a:p>
            <a:pPr algn="just">
              <a:lnSpc>
                <a:spcPts val="1960"/>
              </a:lnSpc>
              <a:spcBef>
                <a:spcPct val="0"/>
              </a:spcBef>
            </a:pPr>
            <a:r>
              <a:rPr lang="en-US" sz="1400">
                <a:solidFill>
                  <a:srgbClr val="121212"/>
                </a:solidFill>
                <a:latin typeface="HK Grotesk Ligh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14" name="AutoShape 14"/>
          <p:cNvSpPr/>
          <p:nvPr/>
        </p:nvSpPr>
        <p:spPr>
          <a:xfrm rot="5400000">
            <a:off x="9139238" y="173356"/>
            <a:ext cx="9525" cy="17270948"/>
          </a:xfrm>
          <a:prstGeom prst="rect">
            <a:avLst/>
          </a:prstGeom>
          <a:solidFill>
            <a:srgbClr val="FB8709"/>
          </a:solidFill>
        </p:spPr>
        <p:txBody>
          <a:bodyPr/>
          <a:lstStyle/>
          <a:p>
            <a:endParaRPr lang="en-BE"/>
          </a:p>
        </p:txBody>
      </p:sp>
    </p:spTree>
    <p:extLst>
      <p:ext uri="{BB962C8B-B14F-4D97-AF65-F5344CB8AC3E}">
        <p14:creationId xmlns:p14="http://schemas.microsoft.com/office/powerpoint/2010/main" val="34028568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7044742" y="-150232"/>
            <a:ext cx="1246758" cy="8963824"/>
          </a:xfrm>
          <a:prstGeom prst="rect">
            <a:avLst/>
          </a:prstGeom>
          <a:solidFill>
            <a:srgbClr val="FB8709"/>
          </a:solidFill>
        </p:spPr>
        <p:txBody>
          <a:bodyPr/>
          <a:lstStyle/>
          <a:p>
            <a:endParaRPr lang="en-BE"/>
          </a:p>
        </p:txBody>
      </p:sp>
      <p:grpSp>
        <p:nvGrpSpPr>
          <p:cNvPr id="3" name="Group 3"/>
          <p:cNvGrpSpPr/>
          <p:nvPr/>
        </p:nvGrpSpPr>
        <p:grpSpPr>
          <a:xfrm rot="-10800000">
            <a:off x="13961765" y="-1849"/>
            <a:ext cx="4329736" cy="4322808"/>
            <a:chOff x="0" y="0"/>
            <a:chExt cx="6350000" cy="6339840"/>
          </a:xfrm>
        </p:grpSpPr>
        <p:sp>
          <p:nvSpPr>
            <p:cNvPr id="4" name="Freeform 4"/>
            <p:cNvSpPr/>
            <p:nvPr/>
          </p:nvSpPr>
          <p:spPr>
            <a:xfrm>
              <a:off x="0" y="0"/>
              <a:ext cx="6350000" cy="6339840"/>
            </a:xfrm>
            <a:custGeom>
              <a:avLst/>
              <a:gdLst/>
              <a:ahLst/>
              <a:cxnLst/>
              <a:rect l="l" t="t" r="r" b="b"/>
              <a:pathLst>
                <a:path w="6350000" h="6339840">
                  <a:moveTo>
                    <a:pt x="6350000" y="6339840"/>
                  </a:moveTo>
                  <a:lnTo>
                    <a:pt x="0" y="6339840"/>
                  </a:lnTo>
                  <a:lnTo>
                    <a:pt x="0" y="0"/>
                  </a:lnTo>
                  <a:lnTo>
                    <a:pt x="6350000" y="6339840"/>
                  </a:lnTo>
                  <a:close/>
                </a:path>
              </a:pathLst>
            </a:custGeom>
            <a:solidFill>
              <a:srgbClr val="053249"/>
            </a:solidFill>
          </p:spPr>
          <p:txBody>
            <a:bodyPr/>
            <a:lstStyle/>
            <a:p>
              <a:endParaRPr lang="en-BE"/>
            </a:p>
          </p:txBody>
        </p:sp>
      </p:grpSp>
      <p:sp>
        <p:nvSpPr>
          <p:cNvPr id="5" name="TextBox 5"/>
          <p:cNvSpPr txBox="1"/>
          <p:nvPr/>
        </p:nvSpPr>
        <p:spPr>
          <a:xfrm>
            <a:off x="793856" y="776393"/>
            <a:ext cx="15208144" cy="1009635"/>
          </a:xfrm>
          <a:prstGeom prst="rect">
            <a:avLst/>
          </a:prstGeom>
        </p:spPr>
        <p:txBody>
          <a:bodyPr wrap="square" lIns="0" tIns="0" rIns="0" bIns="0" rtlCol="0" anchor="t">
            <a:spAutoFit/>
          </a:bodyPr>
          <a:lstStyle/>
          <a:p>
            <a:pPr>
              <a:lnSpc>
                <a:spcPts val="7699"/>
              </a:lnSpc>
            </a:pPr>
            <a:r>
              <a:rPr lang="en-GB" sz="6999" spc="-69" dirty="0">
                <a:solidFill>
                  <a:srgbClr val="033C5B"/>
                </a:solidFill>
                <a:latin typeface="HK Grotesk Bold"/>
              </a:rPr>
              <a:t>Key principles </a:t>
            </a:r>
          </a:p>
        </p:txBody>
      </p:sp>
      <p:sp>
        <p:nvSpPr>
          <p:cNvPr id="6" name="TextBox 6"/>
          <p:cNvSpPr txBox="1"/>
          <p:nvPr/>
        </p:nvSpPr>
        <p:spPr>
          <a:xfrm>
            <a:off x="793856" y="2215752"/>
            <a:ext cx="15465917" cy="4639668"/>
          </a:xfrm>
          <a:prstGeom prst="rect">
            <a:avLst/>
          </a:prstGeom>
        </p:spPr>
        <p:txBody>
          <a:bodyPr wrap="square" lIns="0" tIns="0" rIns="0" bIns="0" rtlCol="0" anchor="t">
            <a:spAutoFit/>
          </a:bodyPr>
          <a:lstStyle/>
          <a:p>
            <a:pPr>
              <a:lnSpc>
                <a:spcPts val="3639"/>
              </a:lnSpc>
              <a:spcBef>
                <a:spcPct val="0"/>
              </a:spcBef>
            </a:pPr>
            <a:r>
              <a:rPr lang="en-GB" sz="3600" b="1" dirty="0">
                <a:solidFill>
                  <a:srgbClr val="121212"/>
                </a:solidFill>
                <a:latin typeface="HK Grotesk Light"/>
              </a:rPr>
              <a:t>Validity and Reliability:</a:t>
            </a:r>
          </a:p>
          <a:p>
            <a:pPr marL="571500" indent="-571500">
              <a:lnSpc>
                <a:spcPts val="3639"/>
              </a:lnSpc>
              <a:spcBef>
                <a:spcPct val="0"/>
              </a:spcBef>
              <a:buFont typeface="Arial" panose="020B0604020202020204" pitchFamily="34" charset="0"/>
              <a:buChar char="•"/>
            </a:pPr>
            <a:r>
              <a:rPr lang="en-GB" sz="3600" dirty="0">
                <a:solidFill>
                  <a:srgbClr val="121212"/>
                </a:solidFill>
                <a:latin typeface="HK Grotesk Light"/>
              </a:rPr>
              <a:t>Ensure assessments accurately measure what they are intended to and apply consistent standards across different contexts and times.</a:t>
            </a:r>
          </a:p>
          <a:p>
            <a:pPr>
              <a:lnSpc>
                <a:spcPts val="3639"/>
              </a:lnSpc>
              <a:spcBef>
                <a:spcPct val="0"/>
              </a:spcBef>
            </a:pPr>
            <a:r>
              <a:rPr lang="en-GB" sz="3600" b="1" dirty="0">
                <a:solidFill>
                  <a:srgbClr val="121212"/>
                </a:solidFill>
                <a:latin typeface="HK Grotesk Light"/>
              </a:rPr>
              <a:t>Alignment with Occupational Standards:</a:t>
            </a:r>
          </a:p>
          <a:p>
            <a:pPr marL="571500" indent="-571500">
              <a:lnSpc>
                <a:spcPts val="3639"/>
              </a:lnSpc>
              <a:spcBef>
                <a:spcPct val="0"/>
              </a:spcBef>
              <a:buFont typeface="Arial" panose="020B0604020202020204" pitchFamily="34" charset="0"/>
              <a:buChar char="•"/>
            </a:pPr>
            <a:r>
              <a:rPr lang="en-GB" sz="3600" dirty="0">
                <a:solidFill>
                  <a:srgbClr val="121212"/>
                </a:solidFill>
                <a:latin typeface="HK Grotesk Light"/>
              </a:rPr>
              <a:t>Base assessments on a thorough understanding of the occupations and competences they require, ensuring relevance to industry needs.</a:t>
            </a:r>
          </a:p>
          <a:p>
            <a:pPr>
              <a:lnSpc>
                <a:spcPts val="3639"/>
              </a:lnSpc>
              <a:spcBef>
                <a:spcPct val="0"/>
              </a:spcBef>
            </a:pPr>
            <a:r>
              <a:rPr lang="en-GB" sz="3600" b="1" dirty="0">
                <a:solidFill>
                  <a:srgbClr val="121212"/>
                </a:solidFill>
                <a:latin typeface="HK Grotesk Light"/>
              </a:rPr>
              <a:t>Engagement with Stakeholders:</a:t>
            </a:r>
          </a:p>
          <a:p>
            <a:pPr marL="571500" indent="-571500">
              <a:lnSpc>
                <a:spcPts val="3639"/>
              </a:lnSpc>
              <a:spcBef>
                <a:spcPct val="0"/>
              </a:spcBef>
              <a:buFont typeface="Arial" panose="020B0604020202020204" pitchFamily="34" charset="0"/>
              <a:buChar char="•"/>
            </a:pPr>
            <a:r>
              <a:rPr lang="en-GB" sz="3600" dirty="0">
                <a:solidFill>
                  <a:srgbClr val="121212"/>
                </a:solidFill>
                <a:latin typeface="HK Grotesk Light"/>
              </a:rPr>
              <a:t>Involve employers, trade unions, and other industry representatives in designing and implementing assessments to enhance credibility and confidence.</a:t>
            </a:r>
          </a:p>
        </p:txBody>
      </p:sp>
      <p:grpSp>
        <p:nvGrpSpPr>
          <p:cNvPr id="9" name="Group 9"/>
          <p:cNvGrpSpPr>
            <a:grpSpLocks noChangeAspect="1"/>
          </p:cNvGrpSpPr>
          <p:nvPr/>
        </p:nvGrpSpPr>
        <p:grpSpPr>
          <a:xfrm>
            <a:off x="16826047" y="607663"/>
            <a:ext cx="842075" cy="842075"/>
            <a:chOff x="0" y="0"/>
            <a:chExt cx="6350000" cy="6350000"/>
          </a:xfrm>
        </p:grpSpPr>
        <p:sp>
          <p:nvSpPr>
            <p:cNvPr id="10" name="Freeform 10"/>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F8F8F8"/>
            </a:solidFill>
          </p:spPr>
          <p:txBody>
            <a:bodyPr/>
            <a:lstStyle/>
            <a:p>
              <a:endParaRPr lang="en-BE"/>
            </a:p>
          </p:txBody>
        </p:sp>
      </p:grpSp>
      <p:sp>
        <p:nvSpPr>
          <p:cNvPr id="11" name="Freeform 11"/>
          <p:cNvSpPr/>
          <p:nvPr/>
        </p:nvSpPr>
        <p:spPr>
          <a:xfrm>
            <a:off x="559140" y="8374275"/>
            <a:ext cx="2331172" cy="2331172"/>
          </a:xfrm>
          <a:custGeom>
            <a:avLst/>
            <a:gdLst/>
            <a:ahLst/>
            <a:cxnLst/>
            <a:rect l="l" t="t" r="r" b="b"/>
            <a:pathLst>
              <a:path w="2331172" h="2331172">
                <a:moveTo>
                  <a:pt x="0" y="0"/>
                </a:moveTo>
                <a:lnTo>
                  <a:pt x="2331172" y="0"/>
                </a:lnTo>
                <a:lnTo>
                  <a:pt x="2331172" y="2331172"/>
                </a:lnTo>
                <a:lnTo>
                  <a:pt x="0" y="2331172"/>
                </a:lnTo>
                <a:lnTo>
                  <a:pt x="0" y="0"/>
                </a:lnTo>
                <a:close/>
              </a:path>
            </a:pathLst>
          </a:custGeom>
          <a:blipFill>
            <a:blip r:embed="rId2"/>
            <a:stretch>
              <a:fillRect/>
            </a:stretch>
          </a:blipFill>
        </p:spPr>
        <p:txBody>
          <a:bodyPr/>
          <a:lstStyle/>
          <a:p>
            <a:endParaRPr lang="en-BE"/>
          </a:p>
        </p:txBody>
      </p:sp>
      <p:sp>
        <p:nvSpPr>
          <p:cNvPr id="12" name="Freeform 12"/>
          <p:cNvSpPr/>
          <p:nvPr/>
        </p:nvSpPr>
        <p:spPr>
          <a:xfrm>
            <a:off x="2956987" y="9142466"/>
            <a:ext cx="2590889" cy="699540"/>
          </a:xfrm>
          <a:custGeom>
            <a:avLst/>
            <a:gdLst/>
            <a:ahLst/>
            <a:cxnLst/>
            <a:rect l="l" t="t" r="r" b="b"/>
            <a:pathLst>
              <a:path w="2590889" h="699540">
                <a:moveTo>
                  <a:pt x="0" y="0"/>
                </a:moveTo>
                <a:lnTo>
                  <a:pt x="2590889" y="0"/>
                </a:lnTo>
                <a:lnTo>
                  <a:pt x="2590889" y="699540"/>
                </a:lnTo>
                <a:lnTo>
                  <a:pt x="0" y="699540"/>
                </a:lnTo>
                <a:lnTo>
                  <a:pt x="0" y="0"/>
                </a:lnTo>
                <a:close/>
              </a:path>
            </a:pathLst>
          </a:custGeom>
          <a:blipFill>
            <a:blip r:embed="rId3"/>
            <a:stretch>
              <a:fillRect/>
            </a:stretch>
          </a:blipFill>
        </p:spPr>
        <p:txBody>
          <a:bodyPr/>
          <a:lstStyle/>
          <a:p>
            <a:endParaRPr lang="en-BE"/>
          </a:p>
        </p:txBody>
      </p:sp>
      <p:sp>
        <p:nvSpPr>
          <p:cNvPr id="13" name="TextBox 13"/>
          <p:cNvSpPr txBox="1"/>
          <p:nvPr/>
        </p:nvSpPr>
        <p:spPr>
          <a:xfrm>
            <a:off x="5627065" y="9243317"/>
            <a:ext cx="12041056" cy="488314"/>
          </a:xfrm>
          <a:prstGeom prst="rect">
            <a:avLst/>
          </a:prstGeom>
        </p:spPr>
        <p:txBody>
          <a:bodyPr lIns="0" tIns="0" rIns="0" bIns="0" rtlCol="0" anchor="t">
            <a:spAutoFit/>
          </a:bodyPr>
          <a:lstStyle/>
          <a:p>
            <a:pPr algn="just">
              <a:lnSpc>
                <a:spcPts val="1960"/>
              </a:lnSpc>
              <a:spcBef>
                <a:spcPct val="0"/>
              </a:spcBef>
            </a:pPr>
            <a:r>
              <a:rPr lang="en-US" sz="1400">
                <a:solidFill>
                  <a:srgbClr val="121212"/>
                </a:solidFill>
                <a:latin typeface="HK Grotesk Ligh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14" name="AutoShape 14"/>
          <p:cNvSpPr/>
          <p:nvPr/>
        </p:nvSpPr>
        <p:spPr>
          <a:xfrm rot="5400000">
            <a:off x="9139238" y="173356"/>
            <a:ext cx="9525" cy="17270948"/>
          </a:xfrm>
          <a:prstGeom prst="rect">
            <a:avLst/>
          </a:prstGeom>
          <a:solidFill>
            <a:srgbClr val="FB8709"/>
          </a:solidFill>
        </p:spPr>
        <p:txBody>
          <a:bodyPr/>
          <a:lstStyle/>
          <a:p>
            <a:endParaRPr lang="en-BE"/>
          </a:p>
        </p:txBody>
      </p:sp>
    </p:spTree>
    <p:extLst>
      <p:ext uri="{BB962C8B-B14F-4D97-AF65-F5344CB8AC3E}">
        <p14:creationId xmlns:p14="http://schemas.microsoft.com/office/powerpoint/2010/main" val="28151039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7044742" y="-150232"/>
            <a:ext cx="1246758" cy="8963824"/>
          </a:xfrm>
          <a:prstGeom prst="rect">
            <a:avLst/>
          </a:prstGeom>
          <a:solidFill>
            <a:srgbClr val="FB8709"/>
          </a:solidFill>
        </p:spPr>
        <p:txBody>
          <a:bodyPr/>
          <a:lstStyle/>
          <a:p>
            <a:endParaRPr lang="en-BE"/>
          </a:p>
        </p:txBody>
      </p:sp>
      <p:grpSp>
        <p:nvGrpSpPr>
          <p:cNvPr id="3" name="Group 3"/>
          <p:cNvGrpSpPr/>
          <p:nvPr/>
        </p:nvGrpSpPr>
        <p:grpSpPr>
          <a:xfrm rot="-10800000">
            <a:off x="13961765" y="-1849"/>
            <a:ext cx="4329736" cy="4322808"/>
            <a:chOff x="0" y="0"/>
            <a:chExt cx="6350000" cy="6339840"/>
          </a:xfrm>
        </p:grpSpPr>
        <p:sp>
          <p:nvSpPr>
            <p:cNvPr id="4" name="Freeform 4"/>
            <p:cNvSpPr/>
            <p:nvPr/>
          </p:nvSpPr>
          <p:spPr>
            <a:xfrm>
              <a:off x="0" y="0"/>
              <a:ext cx="6350000" cy="6339840"/>
            </a:xfrm>
            <a:custGeom>
              <a:avLst/>
              <a:gdLst/>
              <a:ahLst/>
              <a:cxnLst/>
              <a:rect l="l" t="t" r="r" b="b"/>
              <a:pathLst>
                <a:path w="6350000" h="6339840">
                  <a:moveTo>
                    <a:pt x="6350000" y="6339840"/>
                  </a:moveTo>
                  <a:lnTo>
                    <a:pt x="0" y="6339840"/>
                  </a:lnTo>
                  <a:lnTo>
                    <a:pt x="0" y="0"/>
                  </a:lnTo>
                  <a:lnTo>
                    <a:pt x="6350000" y="6339840"/>
                  </a:lnTo>
                  <a:close/>
                </a:path>
              </a:pathLst>
            </a:custGeom>
            <a:solidFill>
              <a:srgbClr val="053249"/>
            </a:solidFill>
          </p:spPr>
          <p:txBody>
            <a:bodyPr/>
            <a:lstStyle/>
            <a:p>
              <a:endParaRPr lang="en-BE"/>
            </a:p>
          </p:txBody>
        </p:sp>
      </p:grpSp>
      <p:sp>
        <p:nvSpPr>
          <p:cNvPr id="5" name="TextBox 5"/>
          <p:cNvSpPr txBox="1"/>
          <p:nvPr/>
        </p:nvSpPr>
        <p:spPr>
          <a:xfrm>
            <a:off x="793856" y="776393"/>
            <a:ext cx="15208144" cy="1009635"/>
          </a:xfrm>
          <a:prstGeom prst="rect">
            <a:avLst/>
          </a:prstGeom>
        </p:spPr>
        <p:txBody>
          <a:bodyPr wrap="square" lIns="0" tIns="0" rIns="0" bIns="0" rtlCol="0" anchor="t">
            <a:spAutoFit/>
          </a:bodyPr>
          <a:lstStyle/>
          <a:p>
            <a:pPr>
              <a:lnSpc>
                <a:spcPts val="7699"/>
              </a:lnSpc>
            </a:pPr>
            <a:r>
              <a:rPr lang="en-GB" sz="6999" spc="-69" dirty="0">
                <a:solidFill>
                  <a:srgbClr val="033C5B"/>
                </a:solidFill>
                <a:latin typeface="HK Grotesk Bold"/>
              </a:rPr>
              <a:t>Key principles </a:t>
            </a:r>
          </a:p>
        </p:txBody>
      </p:sp>
      <p:sp>
        <p:nvSpPr>
          <p:cNvPr id="6" name="TextBox 6"/>
          <p:cNvSpPr txBox="1"/>
          <p:nvPr/>
        </p:nvSpPr>
        <p:spPr>
          <a:xfrm>
            <a:off x="793856" y="1786028"/>
            <a:ext cx="15465917" cy="6486327"/>
          </a:xfrm>
          <a:prstGeom prst="rect">
            <a:avLst/>
          </a:prstGeom>
        </p:spPr>
        <p:txBody>
          <a:bodyPr wrap="square" lIns="0" tIns="0" rIns="0" bIns="0" rtlCol="0" anchor="t">
            <a:spAutoFit/>
          </a:bodyPr>
          <a:lstStyle/>
          <a:p>
            <a:pPr>
              <a:lnSpc>
                <a:spcPts val="3639"/>
              </a:lnSpc>
              <a:spcBef>
                <a:spcPct val="0"/>
              </a:spcBef>
            </a:pPr>
            <a:r>
              <a:rPr lang="en-GB" sz="3600" b="1" dirty="0">
                <a:solidFill>
                  <a:srgbClr val="121212"/>
                </a:solidFill>
                <a:latin typeface="HK Grotesk Light"/>
              </a:rPr>
              <a:t>Supportive of Learning:</a:t>
            </a:r>
          </a:p>
          <a:p>
            <a:pPr marL="571500" indent="-571500">
              <a:lnSpc>
                <a:spcPts val="3639"/>
              </a:lnSpc>
              <a:spcBef>
                <a:spcPct val="0"/>
              </a:spcBef>
              <a:buFont typeface="Arial" panose="020B0604020202020204" pitchFamily="34" charset="0"/>
              <a:buChar char="•"/>
            </a:pPr>
            <a:r>
              <a:rPr lang="en-GB" sz="3600" dirty="0">
                <a:solidFill>
                  <a:srgbClr val="121212"/>
                </a:solidFill>
                <a:latin typeface="HK Grotesk Light"/>
              </a:rPr>
              <a:t>Utilize both formative and summative assessments to not only certify competences but also support and inform the learning process through constructive feedback.</a:t>
            </a:r>
          </a:p>
          <a:p>
            <a:pPr>
              <a:lnSpc>
                <a:spcPts val="3639"/>
              </a:lnSpc>
              <a:spcBef>
                <a:spcPct val="0"/>
              </a:spcBef>
            </a:pPr>
            <a:r>
              <a:rPr lang="en-GB" sz="3600" b="1" dirty="0">
                <a:solidFill>
                  <a:srgbClr val="121212"/>
                </a:solidFill>
                <a:latin typeface="HK Grotesk Light"/>
              </a:rPr>
              <a:t>Holistic and Atomistic Approaches</a:t>
            </a:r>
            <a:r>
              <a:rPr lang="en-GB" sz="3600" dirty="0">
                <a:solidFill>
                  <a:srgbClr val="121212"/>
                </a:solidFill>
                <a:latin typeface="HK Grotesk Light"/>
              </a:rPr>
              <a:t>:</a:t>
            </a:r>
          </a:p>
          <a:p>
            <a:pPr marL="571500" indent="-571500">
              <a:lnSpc>
                <a:spcPts val="3639"/>
              </a:lnSpc>
              <a:spcBef>
                <a:spcPct val="0"/>
              </a:spcBef>
              <a:buFont typeface="Arial" panose="020B0604020202020204" pitchFamily="34" charset="0"/>
              <a:buChar char="•"/>
            </a:pPr>
            <a:r>
              <a:rPr lang="en-GB" sz="3600" dirty="0">
                <a:solidFill>
                  <a:srgbClr val="121212"/>
                </a:solidFill>
                <a:latin typeface="HK Grotesk Light"/>
              </a:rPr>
              <a:t>Consider the benefits of both assessing individual competences (atomistic) and the ability to perform in real work situations (holistic) for a comprehensive evaluation.</a:t>
            </a:r>
          </a:p>
          <a:p>
            <a:pPr>
              <a:lnSpc>
                <a:spcPts val="3639"/>
              </a:lnSpc>
              <a:spcBef>
                <a:spcPct val="0"/>
              </a:spcBef>
            </a:pPr>
            <a:r>
              <a:rPr lang="en-GB" sz="3600" b="1" dirty="0">
                <a:solidFill>
                  <a:srgbClr val="121212"/>
                </a:solidFill>
                <a:latin typeface="HK Grotesk Light"/>
              </a:rPr>
              <a:t>Standardization vs. Authenticity:</a:t>
            </a:r>
          </a:p>
          <a:p>
            <a:pPr marL="571500" indent="-571500">
              <a:lnSpc>
                <a:spcPts val="3639"/>
              </a:lnSpc>
              <a:spcBef>
                <a:spcPct val="0"/>
              </a:spcBef>
              <a:buFont typeface="Arial" panose="020B0604020202020204" pitchFamily="34" charset="0"/>
              <a:buChar char="•"/>
            </a:pPr>
            <a:r>
              <a:rPr lang="en-GB" sz="3600" dirty="0">
                <a:solidFill>
                  <a:srgbClr val="121212"/>
                </a:solidFill>
                <a:latin typeface="HK Grotesk Light"/>
              </a:rPr>
              <a:t>Strive for a balance between standardized assessments for fairness and reliability, and work-embedded tasks for validity and engagement.</a:t>
            </a:r>
          </a:p>
          <a:p>
            <a:pPr>
              <a:lnSpc>
                <a:spcPts val="3639"/>
              </a:lnSpc>
              <a:spcBef>
                <a:spcPct val="0"/>
              </a:spcBef>
            </a:pPr>
            <a:r>
              <a:rPr lang="en-GB" sz="3600" b="1" dirty="0">
                <a:solidFill>
                  <a:srgbClr val="121212"/>
                </a:solidFill>
                <a:latin typeface="HK Grotesk Light"/>
              </a:rPr>
              <a:t>Recognition of Prior Learning (RPL):</a:t>
            </a:r>
          </a:p>
          <a:p>
            <a:pPr marL="571500" indent="-571500">
              <a:lnSpc>
                <a:spcPts val="3639"/>
              </a:lnSpc>
              <a:spcBef>
                <a:spcPct val="0"/>
              </a:spcBef>
              <a:buFont typeface="Arial" panose="020B0604020202020204" pitchFamily="34" charset="0"/>
              <a:buChar char="•"/>
            </a:pPr>
            <a:r>
              <a:rPr lang="en-GB" sz="3600" dirty="0">
                <a:solidFill>
                  <a:srgbClr val="121212"/>
                </a:solidFill>
                <a:latin typeface="HK Grotesk Light"/>
              </a:rPr>
              <a:t>Acknowledge and certify competences acquired through work experience or informal learning, addressing gaps in formal education.</a:t>
            </a:r>
          </a:p>
        </p:txBody>
      </p:sp>
      <p:grpSp>
        <p:nvGrpSpPr>
          <p:cNvPr id="9" name="Group 9"/>
          <p:cNvGrpSpPr>
            <a:grpSpLocks noChangeAspect="1"/>
          </p:cNvGrpSpPr>
          <p:nvPr/>
        </p:nvGrpSpPr>
        <p:grpSpPr>
          <a:xfrm>
            <a:off x="16826047" y="607663"/>
            <a:ext cx="842075" cy="842075"/>
            <a:chOff x="0" y="0"/>
            <a:chExt cx="6350000" cy="6350000"/>
          </a:xfrm>
        </p:grpSpPr>
        <p:sp>
          <p:nvSpPr>
            <p:cNvPr id="10" name="Freeform 10"/>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F8F8F8"/>
            </a:solidFill>
          </p:spPr>
          <p:txBody>
            <a:bodyPr/>
            <a:lstStyle/>
            <a:p>
              <a:endParaRPr lang="en-BE"/>
            </a:p>
          </p:txBody>
        </p:sp>
      </p:grpSp>
      <p:sp>
        <p:nvSpPr>
          <p:cNvPr id="11" name="Freeform 11"/>
          <p:cNvSpPr/>
          <p:nvPr/>
        </p:nvSpPr>
        <p:spPr>
          <a:xfrm>
            <a:off x="559140" y="8374275"/>
            <a:ext cx="2331172" cy="2331172"/>
          </a:xfrm>
          <a:custGeom>
            <a:avLst/>
            <a:gdLst/>
            <a:ahLst/>
            <a:cxnLst/>
            <a:rect l="l" t="t" r="r" b="b"/>
            <a:pathLst>
              <a:path w="2331172" h="2331172">
                <a:moveTo>
                  <a:pt x="0" y="0"/>
                </a:moveTo>
                <a:lnTo>
                  <a:pt x="2331172" y="0"/>
                </a:lnTo>
                <a:lnTo>
                  <a:pt x="2331172" y="2331172"/>
                </a:lnTo>
                <a:lnTo>
                  <a:pt x="0" y="2331172"/>
                </a:lnTo>
                <a:lnTo>
                  <a:pt x="0" y="0"/>
                </a:lnTo>
                <a:close/>
              </a:path>
            </a:pathLst>
          </a:custGeom>
          <a:blipFill>
            <a:blip r:embed="rId2"/>
            <a:stretch>
              <a:fillRect/>
            </a:stretch>
          </a:blipFill>
        </p:spPr>
        <p:txBody>
          <a:bodyPr/>
          <a:lstStyle/>
          <a:p>
            <a:endParaRPr lang="en-BE"/>
          </a:p>
        </p:txBody>
      </p:sp>
      <p:sp>
        <p:nvSpPr>
          <p:cNvPr id="12" name="Freeform 12"/>
          <p:cNvSpPr/>
          <p:nvPr/>
        </p:nvSpPr>
        <p:spPr>
          <a:xfrm>
            <a:off x="2956987" y="9142466"/>
            <a:ext cx="2590889" cy="699540"/>
          </a:xfrm>
          <a:custGeom>
            <a:avLst/>
            <a:gdLst/>
            <a:ahLst/>
            <a:cxnLst/>
            <a:rect l="l" t="t" r="r" b="b"/>
            <a:pathLst>
              <a:path w="2590889" h="699540">
                <a:moveTo>
                  <a:pt x="0" y="0"/>
                </a:moveTo>
                <a:lnTo>
                  <a:pt x="2590889" y="0"/>
                </a:lnTo>
                <a:lnTo>
                  <a:pt x="2590889" y="699540"/>
                </a:lnTo>
                <a:lnTo>
                  <a:pt x="0" y="699540"/>
                </a:lnTo>
                <a:lnTo>
                  <a:pt x="0" y="0"/>
                </a:lnTo>
                <a:close/>
              </a:path>
            </a:pathLst>
          </a:custGeom>
          <a:blipFill>
            <a:blip r:embed="rId3"/>
            <a:stretch>
              <a:fillRect/>
            </a:stretch>
          </a:blipFill>
        </p:spPr>
        <p:txBody>
          <a:bodyPr/>
          <a:lstStyle/>
          <a:p>
            <a:endParaRPr lang="en-BE"/>
          </a:p>
        </p:txBody>
      </p:sp>
      <p:sp>
        <p:nvSpPr>
          <p:cNvPr id="13" name="TextBox 13"/>
          <p:cNvSpPr txBox="1"/>
          <p:nvPr/>
        </p:nvSpPr>
        <p:spPr>
          <a:xfrm>
            <a:off x="5627065" y="9243317"/>
            <a:ext cx="12041056" cy="488314"/>
          </a:xfrm>
          <a:prstGeom prst="rect">
            <a:avLst/>
          </a:prstGeom>
        </p:spPr>
        <p:txBody>
          <a:bodyPr lIns="0" tIns="0" rIns="0" bIns="0" rtlCol="0" anchor="t">
            <a:spAutoFit/>
          </a:bodyPr>
          <a:lstStyle/>
          <a:p>
            <a:pPr algn="just">
              <a:lnSpc>
                <a:spcPts val="1960"/>
              </a:lnSpc>
              <a:spcBef>
                <a:spcPct val="0"/>
              </a:spcBef>
            </a:pPr>
            <a:r>
              <a:rPr lang="en-US" sz="1400">
                <a:solidFill>
                  <a:srgbClr val="121212"/>
                </a:solidFill>
                <a:latin typeface="HK Grotesk Ligh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14" name="AutoShape 14"/>
          <p:cNvSpPr/>
          <p:nvPr/>
        </p:nvSpPr>
        <p:spPr>
          <a:xfrm rot="5400000">
            <a:off x="9139238" y="173356"/>
            <a:ext cx="9525" cy="17270948"/>
          </a:xfrm>
          <a:prstGeom prst="rect">
            <a:avLst/>
          </a:prstGeom>
          <a:solidFill>
            <a:srgbClr val="FB8709"/>
          </a:solidFill>
        </p:spPr>
        <p:txBody>
          <a:bodyPr/>
          <a:lstStyle/>
          <a:p>
            <a:endParaRPr lang="en-BE"/>
          </a:p>
        </p:txBody>
      </p:sp>
    </p:spTree>
    <p:extLst>
      <p:ext uri="{BB962C8B-B14F-4D97-AF65-F5344CB8AC3E}">
        <p14:creationId xmlns:p14="http://schemas.microsoft.com/office/powerpoint/2010/main" val="37081412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7044742" y="-150232"/>
            <a:ext cx="1246758" cy="8963824"/>
          </a:xfrm>
          <a:prstGeom prst="rect">
            <a:avLst/>
          </a:prstGeom>
          <a:solidFill>
            <a:srgbClr val="FB8709"/>
          </a:solidFill>
        </p:spPr>
        <p:txBody>
          <a:bodyPr/>
          <a:lstStyle/>
          <a:p>
            <a:endParaRPr lang="en-BE"/>
          </a:p>
        </p:txBody>
      </p:sp>
      <p:grpSp>
        <p:nvGrpSpPr>
          <p:cNvPr id="3" name="Group 3"/>
          <p:cNvGrpSpPr/>
          <p:nvPr/>
        </p:nvGrpSpPr>
        <p:grpSpPr>
          <a:xfrm rot="-10800000">
            <a:off x="13961765" y="-1849"/>
            <a:ext cx="4329736" cy="4322808"/>
            <a:chOff x="0" y="0"/>
            <a:chExt cx="6350000" cy="6339840"/>
          </a:xfrm>
        </p:grpSpPr>
        <p:sp>
          <p:nvSpPr>
            <p:cNvPr id="4" name="Freeform 4"/>
            <p:cNvSpPr/>
            <p:nvPr/>
          </p:nvSpPr>
          <p:spPr>
            <a:xfrm>
              <a:off x="0" y="0"/>
              <a:ext cx="6350000" cy="6339840"/>
            </a:xfrm>
            <a:custGeom>
              <a:avLst/>
              <a:gdLst/>
              <a:ahLst/>
              <a:cxnLst/>
              <a:rect l="l" t="t" r="r" b="b"/>
              <a:pathLst>
                <a:path w="6350000" h="6339840">
                  <a:moveTo>
                    <a:pt x="6350000" y="6339840"/>
                  </a:moveTo>
                  <a:lnTo>
                    <a:pt x="0" y="6339840"/>
                  </a:lnTo>
                  <a:lnTo>
                    <a:pt x="0" y="0"/>
                  </a:lnTo>
                  <a:lnTo>
                    <a:pt x="6350000" y="6339840"/>
                  </a:lnTo>
                  <a:close/>
                </a:path>
              </a:pathLst>
            </a:custGeom>
            <a:solidFill>
              <a:srgbClr val="053249"/>
            </a:solidFill>
          </p:spPr>
          <p:txBody>
            <a:bodyPr/>
            <a:lstStyle/>
            <a:p>
              <a:endParaRPr lang="en-BE"/>
            </a:p>
          </p:txBody>
        </p:sp>
      </p:grpSp>
      <p:sp>
        <p:nvSpPr>
          <p:cNvPr id="5" name="TextBox 5"/>
          <p:cNvSpPr txBox="1"/>
          <p:nvPr/>
        </p:nvSpPr>
        <p:spPr>
          <a:xfrm>
            <a:off x="793856" y="776393"/>
            <a:ext cx="15208144" cy="1009635"/>
          </a:xfrm>
          <a:prstGeom prst="rect">
            <a:avLst/>
          </a:prstGeom>
        </p:spPr>
        <p:txBody>
          <a:bodyPr wrap="square" lIns="0" tIns="0" rIns="0" bIns="0" rtlCol="0" anchor="t">
            <a:spAutoFit/>
          </a:bodyPr>
          <a:lstStyle/>
          <a:p>
            <a:pPr>
              <a:lnSpc>
                <a:spcPts val="7699"/>
              </a:lnSpc>
            </a:pPr>
            <a:r>
              <a:rPr lang="en-GB" sz="6999" spc="-69" dirty="0">
                <a:solidFill>
                  <a:srgbClr val="033C5B"/>
                </a:solidFill>
                <a:latin typeface="HK Grotesk Bold"/>
              </a:rPr>
              <a:t>Type of Assessment Methods</a:t>
            </a:r>
          </a:p>
        </p:txBody>
      </p:sp>
      <p:grpSp>
        <p:nvGrpSpPr>
          <p:cNvPr id="9" name="Group 9"/>
          <p:cNvGrpSpPr>
            <a:grpSpLocks noChangeAspect="1"/>
          </p:cNvGrpSpPr>
          <p:nvPr/>
        </p:nvGrpSpPr>
        <p:grpSpPr>
          <a:xfrm>
            <a:off x="16826047" y="607663"/>
            <a:ext cx="842075" cy="842075"/>
            <a:chOff x="0" y="0"/>
            <a:chExt cx="6350000" cy="6350000"/>
          </a:xfrm>
        </p:grpSpPr>
        <p:sp>
          <p:nvSpPr>
            <p:cNvPr id="10" name="Freeform 10"/>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F8F8F8"/>
            </a:solidFill>
          </p:spPr>
          <p:txBody>
            <a:bodyPr/>
            <a:lstStyle/>
            <a:p>
              <a:endParaRPr lang="en-BE"/>
            </a:p>
          </p:txBody>
        </p:sp>
      </p:grpSp>
      <p:sp>
        <p:nvSpPr>
          <p:cNvPr id="11" name="Freeform 11"/>
          <p:cNvSpPr/>
          <p:nvPr/>
        </p:nvSpPr>
        <p:spPr>
          <a:xfrm>
            <a:off x="559140" y="8374275"/>
            <a:ext cx="2331172" cy="2331172"/>
          </a:xfrm>
          <a:custGeom>
            <a:avLst/>
            <a:gdLst/>
            <a:ahLst/>
            <a:cxnLst/>
            <a:rect l="l" t="t" r="r" b="b"/>
            <a:pathLst>
              <a:path w="2331172" h="2331172">
                <a:moveTo>
                  <a:pt x="0" y="0"/>
                </a:moveTo>
                <a:lnTo>
                  <a:pt x="2331172" y="0"/>
                </a:lnTo>
                <a:lnTo>
                  <a:pt x="2331172" y="2331172"/>
                </a:lnTo>
                <a:lnTo>
                  <a:pt x="0" y="2331172"/>
                </a:lnTo>
                <a:lnTo>
                  <a:pt x="0" y="0"/>
                </a:lnTo>
                <a:close/>
              </a:path>
            </a:pathLst>
          </a:custGeom>
          <a:blipFill>
            <a:blip r:embed="rId2"/>
            <a:stretch>
              <a:fillRect/>
            </a:stretch>
          </a:blipFill>
        </p:spPr>
        <p:txBody>
          <a:bodyPr/>
          <a:lstStyle/>
          <a:p>
            <a:endParaRPr lang="en-BE"/>
          </a:p>
        </p:txBody>
      </p:sp>
      <p:sp>
        <p:nvSpPr>
          <p:cNvPr id="12" name="Freeform 12"/>
          <p:cNvSpPr/>
          <p:nvPr/>
        </p:nvSpPr>
        <p:spPr>
          <a:xfrm>
            <a:off x="2956987" y="9142466"/>
            <a:ext cx="2590889" cy="699540"/>
          </a:xfrm>
          <a:custGeom>
            <a:avLst/>
            <a:gdLst/>
            <a:ahLst/>
            <a:cxnLst/>
            <a:rect l="l" t="t" r="r" b="b"/>
            <a:pathLst>
              <a:path w="2590889" h="699540">
                <a:moveTo>
                  <a:pt x="0" y="0"/>
                </a:moveTo>
                <a:lnTo>
                  <a:pt x="2590889" y="0"/>
                </a:lnTo>
                <a:lnTo>
                  <a:pt x="2590889" y="699540"/>
                </a:lnTo>
                <a:lnTo>
                  <a:pt x="0" y="699540"/>
                </a:lnTo>
                <a:lnTo>
                  <a:pt x="0" y="0"/>
                </a:lnTo>
                <a:close/>
              </a:path>
            </a:pathLst>
          </a:custGeom>
          <a:blipFill>
            <a:blip r:embed="rId3"/>
            <a:stretch>
              <a:fillRect/>
            </a:stretch>
          </a:blipFill>
        </p:spPr>
        <p:txBody>
          <a:bodyPr/>
          <a:lstStyle/>
          <a:p>
            <a:endParaRPr lang="en-BE"/>
          </a:p>
        </p:txBody>
      </p:sp>
      <p:sp>
        <p:nvSpPr>
          <p:cNvPr id="13" name="TextBox 13"/>
          <p:cNvSpPr txBox="1"/>
          <p:nvPr/>
        </p:nvSpPr>
        <p:spPr>
          <a:xfrm>
            <a:off x="5627065" y="9243317"/>
            <a:ext cx="12041056" cy="488314"/>
          </a:xfrm>
          <a:prstGeom prst="rect">
            <a:avLst/>
          </a:prstGeom>
        </p:spPr>
        <p:txBody>
          <a:bodyPr lIns="0" tIns="0" rIns="0" bIns="0" rtlCol="0" anchor="t">
            <a:spAutoFit/>
          </a:bodyPr>
          <a:lstStyle/>
          <a:p>
            <a:pPr algn="just">
              <a:lnSpc>
                <a:spcPts val="1960"/>
              </a:lnSpc>
              <a:spcBef>
                <a:spcPct val="0"/>
              </a:spcBef>
            </a:pPr>
            <a:r>
              <a:rPr lang="en-US" sz="1400">
                <a:solidFill>
                  <a:srgbClr val="121212"/>
                </a:solidFill>
                <a:latin typeface="HK Grotesk Ligh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14" name="AutoShape 14"/>
          <p:cNvSpPr/>
          <p:nvPr/>
        </p:nvSpPr>
        <p:spPr>
          <a:xfrm rot="5400000">
            <a:off x="9139238" y="173356"/>
            <a:ext cx="9525" cy="17270948"/>
          </a:xfrm>
          <a:prstGeom prst="rect">
            <a:avLst/>
          </a:prstGeom>
          <a:solidFill>
            <a:srgbClr val="FB8709"/>
          </a:solidFill>
        </p:spPr>
        <p:txBody>
          <a:bodyPr/>
          <a:lstStyle/>
          <a:p>
            <a:endParaRPr lang="en-BE"/>
          </a:p>
        </p:txBody>
      </p:sp>
      <p:sp>
        <p:nvSpPr>
          <p:cNvPr id="15" name="Rectangle: Rounded Corners 14">
            <a:extLst>
              <a:ext uri="{FF2B5EF4-FFF2-40B4-BE49-F238E27FC236}">
                <a16:creationId xmlns:a16="http://schemas.microsoft.com/office/drawing/2014/main" id="{C739B188-3FAD-4E4D-7D3E-EA4E169D8D5B}"/>
              </a:ext>
            </a:extLst>
          </p:cNvPr>
          <p:cNvSpPr/>
          <p:nvPr/>
        </p:nvSpPr>
        <p:spPr>
          <a:xfrm>
            <a:off x="545551" y="1866900"/>
            <a:ext cx="8177862" cy="1869679"/>
          </a:xfrm>
          <a:prstGeom prst="roundRect">
            <a:avLst/>
          </a:prstGeom>
          <a:solidFill>
            <a:schemeClr val="accent6">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400" b="1" dirty="0"/>
              <a:t>Formative Assessment</a:t>
            </a:r>
          </a:p>
          <a:p>
            <a:r>
              <a:rPr lang="en-GB" u="sng" dirty="0"/>
              <a:t>Purpose</a:t>
            </a:r>
            <a:r>
              <a:rPr lang="en-GB" dirty="0"/>
              <a:t>: To monitor student learning and provide ongoing feedback that can be used by instructors to improve their teaching and by students to improve their learning.</a:t>
            </a:r>
          </a:p>
          <a:p>
            <a:r>
              <a:rPr lang="en-GB" u="sng" dirty="0"/>
              <a:t>Examples</a:t>
            </a:r>
            <a:r>
              <a:rPr lang="en-GB" dirty="0"/>
              <a:t>: Quizzes, in-class participation, draft submissions, peer reviews, and one-on-one meetings with instructors</a:t>
            </a:r>
            <a:endParaRPr lang="en-BE" dirty="0"/>
          </a:p>
        </p:txBody>
      </p:sp>
      <p:sp>
        <p:nvSpPr>
          <p:cNvPr id="16" name="Rectangle: Rounded Corners 15">
            <a:extLst>
              <a:ext uri="{FF2B5EF4-FFF2-40B4-BE49-F238E27FC236}">
                <a16:creationId xmlns:a16="http://schemas.microsoft.com/office/drawing/2014/main" id="{B3E4B3D2-6966-0A51-162B-BD26727007F2}"/>
              </a:ext>
            </a:extLst>
          </p:cNvPr>
          <p:cNvSpPr/>
          <p:nvPr/>
        </p:nvSpPr>
        <p:spPr>
          <a:xfrm>
            <a:off x="8866879" y="1866899"/>
            <a:ext cx="8177862" cy="1869679"/>
          </a:xfrm>
          <a:prstGeom prst="roundRect">
            <a:avLst/>
          </a:prstGeom>
          <a:solidFill>
            <a:schemeClr val="accent6">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400" b="1" dirty="0"/>
              <a:t>Summative Assessment</a:t>
            </a:r>
          </a:p>
          <a:p>
            <a:r>
              <a:rPr lang="en-GB" u="sng" dirty="0"/>
              <a:t>Purpose: </a:t>
            </a:r>
            <a:r>
              <a:rPr lang="en-GB" dirty="0"/>
              <a:t>To evaluate student learning at the conclusion of an instructional unit by comparing it against some standard or benchmark.</a:t>
            </a:r>
          </a:p>
          <a:p>
            <a:r>
              <a:rPr lang="en-GB" u="sng" dirty="0"/>
              <a:t>Examples: </a:t>
            </a:r>
            <a:r>
              <a:rPr lang="en-GB" dirty="0"/>
              <a:t>Final exams, end-of-term projects, portfolios, and practical demonstrations.</a:t>
            </a:r>
            <a:endParaRPr lang="en-BE" dirty="0"/>
          </a:p>
        </p:txBody>
      </p:sp>
      <p:sp>
        <p:nvSpPr>
          <p:cNvPr id="17" name="Rectangle: Rounded Corners 16">
            <a:extLst>
              <a:ext uri="{FF2B5EF4-FFF2-40B4-BE49-F238E27FC236}">
                <a16:creationId xmlns:a16="http://schemas.microsoft.com/office/drawing/2014/main" id="{795230D5-18FF-4B6A-BF73-3E8088F7A079}"/>
              </a:ext>
            </a:extLst>
          </p:cNvPr>
          <p:cNvSpPr/>
          <p:nvPr/>
        </p:nvSpPr>
        <p:spPr>
          <a:xfrm>
            <a:off x="550100" y="3863189"/>
            <a:ext cx="8177862" cy="1869679"/>
          </a:xfrm>
          <a:prstGeom prst="roundRect">
            <a:avLst/>
          </a:prstGeom>
          <a:solidFill>
            <a:schemeClr val="accent6">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400" b="1" dirty="0"/>
              <a:t>Competency-Based Assessment</a:t>
            </a:r>
          </a:p>
          <a:p>
            <a:r>
              <a:rPr lang="en-GB" u="sng" dirty="0"/>
              <a:t>Purpose: </a:t>
            </a:r>
            <a:r>
              <a:rPr lang="en-GB" dirty="0"/>
              <a:t>To assess whether students have achieved specific competencies or skills as defined by the industry standards. It focuses on what the learner can do and the application of knowledge in real-world scenarios.</a:t>
            </a:r>
          </a:p>
          <a:p>
            <a:r>
              <a:rPr lang="en-GB" u="sng" dirty="0"/>
              <a:t>Examples: </a:t>
            </a:r>
            <a:r>
              <a:rPr lang="en-GB" dirty="0"/>
              <a:t>Workplace simulations, role-plays, product creation, and skill demonstrations.</a:t>
            </a:r>
            <a:endParaRPr lang="en-BE" dirty="0"/>
          </a:p>
        </p:txBody>
      </p:sp>
      <p:sp>
        <p:nvSpPr>
          <p:cNvPr id="18" name="Rectangle: Rounded Corners 17">
            <a:extLst>
              <a:ext uri="{FF2B5EF4-FFF2-40B4-BE49-F238E27FC236}">
                <a16:creationId xmlns:a16="http://schemas.microsoft.com/office/drawing/2014/main" id="{F8B95BF3-BB4C-4225-CA55-1415AE2AFD44}"/>
              </a:ext>
            </a:extLst>
          </p:cNvPr>
          <p:cNvSpPr/>
          <p:nvPr/>
        </p:nvSpPr>
        <p:spPr>
          <a:xfrm>
            <a:off x="8871428" y="3863188"/>
            <a:ext cx="8177862" cy="1869679"/>
          </a:xfrm>
          <a:prstGeom prst="roundRect">
            <a:avLst/>
          </a:prstGeom>
          <a:solidFill>
            <a:schemeClr val="accent6">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400" b="1" dirty="0"/>
              <a:t>Performance Assessment</a:t>
            </a:r>
          </a:p>
          <a:p>
            <a:r>
              <a:rPr lang="en-GB" u="sng" dirty="0"/>
              <a:t>Purpose: </a:t>
            </a:r>
            <a:r>
              <a:rPr lang="en-GB" dirty="0"/>
              <a:t>Similar to competency-based assessments, performance assessments evaluate the practical application of a learner's knowledge and skills, often in real-world or simulated environments.</a:t>
            </a:r>
          </a:p>
          <a:p>
            <a:r>
              <a:rPr lang="en-GB" u="sng" dirty="0"/>
              <a:t>Examples: </a:t>
            </a:r>
            <a:r>
              <a:rPr lang="en-GB" dirty="0"/>
              <a:t>Practical tasks, workshops, and presentations.</a:t>
            </a:r>
            <a:endParaRPr lang="en-BE" dirty="0"/>
          </a:p>
        </p:txBody>
      </p:sp>
      <p:sp>
        <p:nvSpPr>
          <p:cNvPr id="19" name="Rectangle: Rounded Corners 18">
            <a:extLst>
              <a:ext uri="{FF2B5EF4-FFF2-40B4-BE49-F238E27FC236}">
                <a16:creationId xmlns:a16="http://schemas.microsoft.com/office/drawing/2014/main" id="{AB151DFE-311D-8AB2-73C4-46E4133A08AE}"/>
              </a:ext>
            </a:extLst>
          </p:cNvPr>
          <p:cNvSpPr/>
          <p:nvPr/>
        </p:nvSpPr>
        <p:spPr>
          <a:xfrm>
            <a:off x="545551" y="5872938"/>
            <a:ext cx="8177862" cy="1869679"/>
          </a:xfrm>
          <a:prstGeom prst="roundRect">
            <a:avLst/>
          </a:prstGeom>
          <a:solidFill>
            <a:schemeClr val="accent6">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400" b="1" dirty="0"/>
              <a:t>Diagnostic Assessment</a:t>
            </a:r>
          </a:p>
          <a:p>
            <a:r>
              <a:rPr lang="en-GB" u="sng" dirty="0"/>
              <a:t>Purpose: </a:t>
            </a:r>
            <a:r>
              <a:rPr lang="en-GB" dirty="0"/>
              <a:t>To identify students' knowledge and skills before instruction begins, helping educators to understand each student's baseline and plan appropriate instruction.</a:t>
            </a:r>
          </a:p>
          <a:p>
            <a:r>
              <a:rPr lang="en-GB" u="sng" dirty="0"/>
              <a:t>Examples: </a:t>
            </a:r>
            <a:r>
              <a:rPr lang="en-GB" dirty="0"/>
              <a:t>Pre-tests, skills inventories, and initial interviews.</a:t>
            </a:r>
            <a:endParaRPr lang="en-BE" dirty="0"/>
          </a:p>
        </p:txBody>
      </p:sp>
      <p:sp>
        <p:nvSpPr>
          <p:cNvPr id="20" name="Rectangle: Rounded Corners 19">
            <a:extLst>
              <a:ext uri="{FF2B5EF4-FFF2-40B4-BE49-F238E27FC236}">
                <a16:creationId xmlns:a16="http://schemas.microsoft.com/office/drawing/2014/main" id="{5ACAE44C-8BAA-3E47-B651-E2462F250AFF}"/>
              </a:ext>
            </a:extLst>
          </p:cNvPr>
          <p:cNvSpPr/>
          <p:nvPr/>
        </p:nvSpPr>
        <p:spPr>
          <a:xfrm>
            <a:off x="8866879" y="5872937"/>
            <a:ext cx="8177862" cy="1869679"/>
          </a:xfrm>
          <a:prstGeom prst="roundRect">
            <a:avLst/>
          </a:prstGeom>
          <a:solidFill>
            <a:schemeClr val="accent6">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400" b="1" dirty="0"/>
              <a:t>Peer Assessment</a:t>
            </a:r>
          </a:p>
          <a:p>
            <a:r>
              <a:rPr lang="en-GB" u="sng" dirty="0"/>
              <a:t>Purpose: </a:t>
            </a:r>
            <a:r>
              <a:rPr lang="en-GB" dirty="0"/>
              <a:t>To involve students in evaluating each other's contributions or work. This can enhance learning by exposing students to their peers' perspectives.</a:t>
            </a:r>
          </a:p>
          <a:p>
            <a:r>
              <a:rPr lang="en-GB" u="sng" dirty="0"/>
              <a:t>Examples: </a:t>
            </a:r>
            <a:r>
              <a:rPr lang="en-GB" dirty="0"/>
              <a:t>Peer review of assignments, group project contributions, and presentations.</a:t>
            </a:r>
            <a:endParaRPr lang="en-BE" dirty="0"/>
          </a:p>
        </p:txBody>
      </p:sp>
    </p:spTree>
    <p:extLst>
      <p:ext uri="{BB962C8B-B14F-4D97-AF65-F5344CB8AC3E}">
        <p14:creationId xmlns:p14="http://schemas.microsoft.com/office/powerpoint/2010/main" val="25001103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7044742" y="-150232"/>
            <a:ext cx="1246758" cy="8963824"/>
          </a:xfrm>
          <a:prstGeom prst="rect">
            <a:avLst/>
          </a:prstGeom>
          <a:solidFill>
            <a:srgbClr val="FB8709"/>
          </a:solidFill>
        </p:spPr>
        <p:txBody>
          <a:bodyPr/>
          <a:lstStyle/>
          <a:p>
            <a:endParaRPr lang="en-BE"/>
          </a:p>
        </p:txBody>
      </p:sp>
      <p:grpSp>
        <p:nvGrpSpPr>
          <p:cNvPr id="3" name="Group 3"/>
          <p:cNvGrpSpPr/>
          <p:nvPr/>
        </p:nvGrpSpPr>
        <p:grpSpPr>
          <a:xfrm rot="-10800000">
            <a:off x="13961765" y="-1849"/>
            <a:ext cx="4329736" cy="4322808"/>
            <a:chOff x="0" y="0"/>
            <a:chExt cx="6350000" cy="6339840"/>
          </a:xfrm>
        </p:grpSpPr>
        <p:sp>
          <p:nvSpPr>
            <p:cNvPr id="4" name="Freeform 4"/>
            <p:cNvSpPr/>
            <p:nvPr/>
          </p:nvSpPr>
          <p:spPr>
            <a:xfrm>
              <a:off x="0" y="0"/>
              <a:ext cx="6350000" cy="6339840"/>
            </a:xfrm>
            <a:custGeom>
              <a:avLst/>
              <a:gdLst/>
              <a:ahLst/>
              <a:cxnLst/>
              <a:rect l="l" t="t" r="r" b="b"/>
              <a:pathLst>
                <a:path w="6350000" h="6339840">
                  <a:moveTo>
                    <a:pt x="6350000" y="6339840"/>
                  </a:moveTo>
                  <a:lnTo>
                    <a:pt x="0" y="6339840"/>
                  </a:lnTo>
                  <a:lnTo>
                    <a:pt x="0" y="0"/>
                  </a:lnTo>
                  <a:lnTo>
                    <a:pt x="6350000" y="6339840"/>
                  </a:lnTo>
                  <a:close/>
                </a:path>
              </a:pathLst>
            </a:custGeom>
            <a:solidFill>
              <a:srgbClr val="053249"/>
            </a:solidFill>
          </p:spPr>
          <p:txBody>
            <a:bodyPr/>
            <a:lstStyle/>
            <a:p>
              <a:endParaRPr lang="en-BE"/>
            </a:p>
          </p:txBody>
        </p:sp>
      </p:grpSp>
      <p:sp>
        <p:nvSpPr>
          <p:cNvPr id="5" name="TextBox 5"/>
          <p:cNvSpPr txBox="1"/>
          <p:nvPr/>
        </p:nvSpPr>
        <p:spPr>
          <a:xfrm>
            <a:off x="793856" y="776393"/>
            <a:ext cx="15208144" cy="1009635"/>
          </a:xfrm>
          <a:prstGeom prst="rect">
            <a:avLst/>
          </a:prstGeom>
        </p:spPr>
        <p:txBody>
          <a:bodyPr wrap="square" lIns="0" tIns="0" rIns="0" bIns="0" rtlCol="0" anchor="t">
            <a:spAutoFit/>
          </a:bodyPr>
          <a:lstStyle/>
          <a:p>
            <a:pPr>
              <a:lnSpc>
                <a:spcPts val="7699"/>
              </a:lnSpc>
            </a:pPr>
            <a:r>
              <a:rPr lang="en-GB" sz="6999" spc="-69" dirty="0">
                <a:solidFill>
                  <a:srgbClr val="033C5B"/>
                </a:solidFill>
                <a:latin typeface="HK Grotesk Bold"/>
              </a:rPr>
              <a:t>Type of Assessment Methods</a:t>
            </a:r>
          </a:p>
        </p:txBody>
      </p:sp>
      <p:grpSp>
        <p:nvGrpSpPr>
          <p:cNvPr id="9" name="Group 9"/>
          <p:cNvGrpSpPr>
            <a:grpSpLocks noChangeAspect="1"/>
          </p:cNvGrpSpPr>
          <p:nvPr/>
        </p:nvGrpSpPr>
        <p:grpSpPr>
          <a:xfrm>
            <a:off x="16826047" y="607663"/>
            <a:ext cx="842075" cy="842075"/>
            <a:chOff x="0" y="0"/>
            <a:chExt cx="6350000" cy="6350000"/>
          </a:xfrm>
        </p:grpSpPr>
        <p:sp>
          <p:nvSpPr>
            <p:cNvPr id="10" name="Freeform 10"/>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F8F8F8"/>
            </a:solidFill>
          </p:spPr>
          <p:txBody>
            <a:bodyPr/>
            <a:lstStyle/>
            <a:p>
              <a:endParaRPr lang="en-BE"/>
            </a:p>
          </p:txBody>
        </p:sp>
      </p:grpSp>
      <p:sp>
        <p:nvSpPr>
          <p:cNvPr id="11" name="Freeform 11"/>
          <p:cNvSpPr/>
          <p:nvPr/>
        </p:nvSpPr>
        <p:spPr>
          <a:xfrm>
            <a:off x="559140" y="8374275"/>
            <a:ext cx="2331172" cy="2331172"/>
          </a:xfrm>
          <a:custGeom>
            <a:avLst/>
            <a:gdLst/>
            <a:ahLst/>
            <a:cxnLst/>
            <a:rect l="l" t="t" r="r" b="b"/>
            <a:pathLst>
              <a:path w="2331172" h="2331172">
                <a:moveTo>
                  <a:pt x="0" y="0"/>
                </a:moveTo>
                <a:lnTo>
                  <a:pt x="2331172" y="0"/>
                </a:lnTo>
                <a:lnTo>
                  <a:pt x="2331172" y="2331172"/>
                </a:lnTo>
                <a:lnTo>
                  <a:pt x="0" y="2331172"/>
                </a:lnTo>
                <a:lnTo>
                  <a:pt x="0" y="0"/>
                </a:lnTo>
                <a:close/>
              </a:path>
            </a:pathLst>
          </a:custGeom>
          <a:blipFill>
            <a:blip r:embed="rId2"/>
            <a:stretch>
              <a:fillRect/>
            </a:stretch>
          </a:blipFill>
        </p:spPr>
        <p:txBody>
          <a:bodyPr/>
          <a:lstStyle/>
          <a:p>
            <a:endParaRPr lang="en-BE"/>
          </a:p>
        </p:txBody>
      </p:sp>
      <p:sp>
        <p:nvSpPr>
          <p:cNvPr id="12" name="Freeform 12"/>
          <p:cNvSpPr/>
          <p:nvPr/>
        </p:nvSpPr>
        <p:spPr>
          <a:xfrm>
            <a:off x="2956987" y="9142466"/>
            <a:ext cx="2590889" cy="699540"/>
          </a:xfrm>
          <a:custGeom>
            <a:avLst/>
            <a:gdLst/>
            <a:ahLst/>
            <a:cxnLst/>
            <a:rect l="l" t="t" r="r" b="b"/>
            <a:pathLst>
              <a:path w="2590889" h="699540">
                <a:moveTo>
                  <a:pt x="0" y="0"/>
                </a:moveTo>
                <a:lnTo>
                  <a:pt x="2590889" y="0"/>
                </a:lnTo>
                <a:lnTo>
                  <a:pt x="2590889" y="699540"/>
                </a:lnTo>
                <a:lnTo>
                  <a:pt x="0" y="699540"/>
                </a:lnTo>
                <a:lnTo>
                  <a:pt x="0" y="0"/>
                </a:lnTo>
                <a:close/>
              </a:path>
            </a:pathLst>
          </a:custGeom>
          <a:blipFill>
            <a:blip r:embed="rId3"/>
            <a:stretch>
              <a:fillRect/>
            </a:stretch>
          </a:blipFill>
        </p:spPr>
        <p:txBody>
          <a:bodyPr/>
          <a:lstStyle/>
          <a:p>
            <a:endParaRPr lang="en-BE"/>
          </a:p>
        </p:txBody>
      </p:sp>
      <p:sp>
        <p:nvSpPr>
          <p:cNvPr id="13" name="TextBox 13"/>
          <p:cNvSpPr txBox="1"/>
          <p:nvPr/>
        </p:nvSpPr>
        <p:spPr>
          <a:xfrm>
            <a:off x="5627065" y="9243317"/>
            <a:ext cx="12041056" cy="488314"/>
          </a:xfrm>
          <a:prstGeom prst="rect">
            <a:avLst/>
          </a:prstGeom>
        </p:spPr>
        <p:txBody>
          <a:bodyPr lIns="0" tIns="0" rIns="0" bIns="0" rtlCol="0" anchor="t">
            <a:spAutoFit/>
          </a:bodyPr>
          <a:lstStyle/>
          <a:p>
            <a:pPr algn="just">
              <a:lnSpc>
                <a:spcPts val="1960"/>
              </a:lnSpc>
              <a:spcBef>
                <a:spcPct val="0"/>
              </a:spcBef>
            </a:pPr>
            <a:r>
              <a:rPr lang="en-US" sz="1400">
                <a:solidFill>
                  <a:srgbClr val="121212"/>
                </a:solidFill>
                <a:latin typeface="HK Grotesk Ligh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14" name="AutoShape 14"/>
          <p:cNvSpPr/>
          <p:nvPr/>
        </p:nvSpPr>
        <p:spPr>
          <a:xfrm rot="5400000">
            <a:off x="9139238" y="173356"/>
            <a:ext cx="9525" cy="17270948"/>
          </a:xfrm>
          <a:prstGeom prst="rect">
            <a:avLst/>
          </a:prstGeom>
          <a:solidFill>
            <a:srgbClr val="FB8709"/>
          </a:solidFill>
        </p:spPr>
        <p:txBody>
          <a:bodyPr/>
          <a:lstStyle/>
          <a:p>
            <a:endParaRPr lang="en-BE"/>
          </a:p>
        </p:txBody>
      </p:sp>
      <p:sp>
        <p:nvSpPr>
          <p:cNvPr id="15" name="Rectangle: Rounded Corners 14">
            <a:extLst>
              <a:ext uri="{FF2B5EF4-FFF2-40B4-BE49-F238E27FC236}">
                <a16:creationId xmlns:a16="http://schemas.microsoft.com/office/drawing/2014/main" id="{C739B188-3FAD-4E4D-7D3E-EA4E169D8D5B}"/>
              </a:ext>
            </a:extLst>
          </p:cNvPr>
          <p:cNvSpPr/>
          <p:nvPr/>
        </p:nvSpPr>
        <p:spPr>
          <a:xfrm>
            <a:off x="545551" y="1866900"/>
            <a:ext cx="8177862" cy="1869679"/>
          </a:xfrm>
          <a:prstGeom prst="roundRect">
            <a:avLst/>
          </a:prstGeom>
          <a:solidFill>
            <a:schemeClr val="accent6">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400" b="1" dirty="0"/>
              <a:t>Self-Assessment</a:t>
            </a:r>
          </a:p>
          <a:p>
            <a:r>
              <a:rPr lang="en-GB" u="sng" dirty="0"/>
              <a:t>Purpose: </a:t>
            </a:r>
            <a:r>
              <a:rPr lang="en-GB" dirty="0"/>
              <a:t>To encourage students to reflect on their own learning and identify areas of strength and areas for improvement.</a:t>
            </a:r>
          </a:p>
          <a:p>
            <a:r>
              <a:rPr lang="en-GB" u="sng" dirty="0"/>
              <a:t>Examples: </a:t>
            </a:r>
            <a:r>
              <a:rPr lang="en-GB" dirty="0"/>
              <a:t>Reflection journals, self-grading, and self-evaluation questionnaires.</a:t>
            </a:r>
            <a:endParaRPr lang="en-BE" dirty="0"/>
          </a:p>
        </p:txBody>
      </p:sp>
      <p:sp>
        <p:nvSpPr>
          <p:cNvPr id="16" name="Rectangle: Rounded Corners 15">
            <a:extLst>
              <a:ext uri="{FF2B5EF4-FFF2-40B4-BE49-F238E27FC236}">
                <a16:creationId xmlns:a16="http://schemas.microsoft.com/office/drawing/2014/main" id="{B3E4B3D2-6966-0A51-162B-BD26727007F2}"/>
              </a:ext>
            </a:extLst>
          </p:cNvPr>
          <p:cNvSpPr/>
          <p:nvPr/>
        </p:nvSpPr>
        <p:spPr>
          <a:xfrm>
            <a:off x="8866879" y="1866899"/>
            <a:ext cx="8177862" cy="1869679"/>
          </a:xfrm>
          <a:prstGeom prst="roundRect">
            <a:avLst/>
          </a:prstGeom>
          <a:solidFill>
            <a:schemeClr val="accent6">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400" b="1" dirty="0"/>
              <a:t>Authentic Assessment</a:t>
            </a:r>
          </a:p>
          <a:p>
            <a:r>
              <a:rPr lang="en-GB" u="sng" dirty="0"/>
              <a:t>Purpose: </a:t>
            </a:r>
            <a:r>
              <a:rPr lang="en-GB" dirty="0"/>
              <a:t>To assess students in a 'real-world' context, applying their knowledge and skills to authentic tasks and settings.</a:t>
            </a:r>
          </a:p>
          <a:p>
            <a:r>
              <a:rPr lang="en-GB" u="sng" dirty="0"/>
              <a:t>Examples: </a:t>
            </a:r>
            <a:r>
              <a:rPr lang="en-GB" dirty="0"/>
              <a:t>Internships, apprenticeship projects, and community-based projects.</a:t>
            </a:r>
            <a:endParaRPr lang="en-BE" dirty="0"/>
          </a:p>
        </p:txBody>
      </p:sp>
      <p:sp>
        <p:nvSpPr>
          <p:cNvPr id="17" name="Rectangle: Rounded Corners 16">
            <a:extLst>
              <a:ext uri="{FF2B5EF4-FFF2-40B4-BE49-F238E27FC236}">
                <a16:creationId xmlns:a16="http://schemas.microsoft.com/office/drawing/2014/main" id="{795230D5-18FF-4B6A-BF73-3E8088F7A079}"/>
              </a:ext>
            </a:extLst>
          </p:cNvPr>
          <p:cNvSpPr/>
          <p:nvPr/>
        </p:nvSpPr>
        <p:spPr>
          <a:xfrm>
            <a:off x="4668602" y="3924300"/>
            <a:ext cx="8177862" cy="1869679"/>
          </a:xfrm>
          <a:prstGeom prst="roundRect">
            <a:avLst/>
          </a:prstGeom>
          <a:solidFill>
            <a:schemeClr val="accent6">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400" b="1" dirty="0"/>
              <a:t>Portfolio Assessment</a:t>
            </a:r>
          </a:p>
          <a:p>
            <a:r>
              <a:rPr lang="en-GB" u="sng" dirty="0"/>
              <a:t>Purpose</a:t>
            </a:r>
            <a:r>
              <a:rPr lang="en-GB" dirty="0"/>
              <a:t>: To compile and evaluate a structured collection of students' works over time, reflecting their efforts, progress, and achievements in one or more areas.</a:t>
            </a:r>
          </a:p>
          <a:p>
            <a:r>
              <a:rPr lang="en-GB" u="sng" dirty="0"/>
              <a:t>Examples: </a:t>
            </a:r>
            <a:r>
              <a:rPr lang="en-GB" dirty="0"/>
              <a:t>Digital or physical collections of work, research projects, and creative </a:t>
            </a:r>
            <a:r>
              <a:rPr lang="en-GB" dirty="0" err="1"/>
              <a:t>endeavors</a:t>
            </a:r>
            <a:r>
              <a:rPr lang="en-GB" dirty="0"/>
              <a:t>.</a:t>
            </a:r>
            <a:endParaRPr lang="en-BE" dirty="0"/>
          </a:p>
        </p:txBody>
      </p:sp>
    </p:spTree>
    <p:extLst>
      <p:ext uri="{BB962C8B-B14F-4D97-AF65-F5344CB8AC3E}">
        <p14:creationId xmlns:p14="http://schemas.microsoft.com/office/powerpoint/2010/main" val="361967926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2800</Words>
  <Application>Microsoft Office PowerPoint</Application>
  <PresentationFormat>Custom</PresentationFormat>
  <Paragraphs>161</Paragraphs>
  <Slides>20</Slides>
  <Notes>0</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20</vt:i4>
      </vt:variant>
    </vt:vector>
  </HeadingPairs>
  <TitlesOfParts>
    <vt:vector size="27" baseType="lpstr">
      <vt:lpstr>Wingdings</vt:lpstr>
      <vt:lpstr>HK Grotesk Light</vt:lpstr>
      <vt:lpstr>Arial</vt:lpstr>
      <vt:lpstr>HK Grotesk Bold</vt:lpstr>
      <vt:lpstr>HK Grotesk</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CollaboratiVET-Modules_Content Development Template</dc:title>
  <dc:creator>stsal</dc:creator>
  <cp:lastModifiedBy>Sotiria Tsalamani</cp:lastModifiedBy>
  <cp:revision>16</cp:revision>
  <dcterms:created xsi:type="dcterms:W3CDTF">2006-08-16T00:00:00Z</dcterms:created>
  <dcterms:modified xsi:type="dcterms:W3CDTF">2024-03-27T13:18:52Z</dcterms:modified>
  <dc:identifier>DAF3h6kuNAo</dc:identifier>
</cp:coreProperties>
</file>