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80" r:id="rId4"/>
    <p:sldId id="306" r:id="rId5"/>
    <p:sldId id="305" r:id="rId6"/>
    <p:sldId id="304" r:id="rId7"/>
    <p:sldId id="307" r:id="rId8"/>
    <p:sldId id="308" r:id="rId9"/>
    <p:sldId id="285" r:id="rId10"/>
    <p:sldId id="311" r:id="rId11"/>
    <p:sldId id="281" r:id="rId12"/>
    <p:sldId id="313" r:id="rId13"/>
    <p:sldId id="309" r:id="rId14"/>
    <p:sldId id="286" r:id="rId15"/>
    <p:sldId id="310" r:id="rId16"/>
    <p:sldId id="299" r:id="rId17"/>
    <p:sldId id="301" r:id="rId18"/>
    <p:sldId id="317" r:id="rId19"/>
    <p:sldId id="318" r:id="rId20"/>
    <p:sldId id="319" r:id="rId21"/>
    <p:sldId id="291" r:id="rId22"/>
    <p:sldId id="316" r:id="rId23"/>
    <p:sldId id="315" r:id="rId24"/>
    <p:sldId id="314" r:id="rId25"/>
    <p:sldId id="320" r:id="rId26"/>
    <p:sldId id="302" r:id="rId27"/>
    <p:sldId id="321" r:id="rId28"/>
    <p:sldId id="277" r:id="rId29"/>
    <p:sldId id="322" r:id="rId30"/>
    <p:sldId id="323" r:id="rId31"/>
    <p:sldId id="324" r:id="rId32"/>
    <p:sldId id="296" r:id="rId33"/>
    <p:sldId id="264" r:id="rId34"/>
    <p:sldId id="263" r:id="rId35"/>
  </p:sldIdLst>
  <p:sldSz cx="18288000" cy="10287000"/>
  <p:notesSz cx="6858000" cy="9144000"/>
  <p:embeddedFontLst>
    <p:embeddedFont>
      <p:font typeface="HK Grotesk" panose="020B0604020202020204" charset="0"/>
      <p:regular r:id="rId36"/>
    </p:embeddedFont>
    <p:embeddedFont>
      <p:font typeface="HK Grotesk Bold" panose="020B0604020202020204" charset="0"/>
      <p:regular r:id="rId37"/>
    </p:embeddedFont>
    <p:embeddedFont>
      <p:font typeface="HK Grotesk Light" panose="020B0604020202020204"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0" d="100"/>
          <a:sy n="70" d="100"/>
        </p:scale>
        <p:origin x="77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www.oecd-ilibrary.org/sites/eb90e4d8-en/index.html?itemId=/content/component/eb90e4d8-e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www.oecd-ilibrary.org/sites/eb90e4d8-en/index.html?itemId=/content/component/eb90e4d8-e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4wPkObKYpeE?feature=oembed" TargetMode="External"/><Relationship Id="rId6" Type="http://schemas.openxmlformats.org/officeDocument/2006/relationships/hyperlink" Target="https://youtu.be/4wPkObKYpeE?feature=shared" TargetMode="External"/><Relationship Id="rId5" Type="http://schemas.openxmlformats.org/officeDocument/2006/relationships/image" Target="../media/image23.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unevoc.unesco.org/pub/innovating_tvet_framework.pdf"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ec.europa.eu/social/BlobServlet?docId=23274&amp;langId=en"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svg"/><Relationship Id="rId7"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hyperlink" Target="https://fcit.usf.edu/matrix/matrix/"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hyperlink" Target="https://fcit.usf.edu/matrix/matrix/"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hyperlink" Target="https://fcit.usf.edu/matrix/" TargetMode="Externa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mimbus.com/en/our-solutions/"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hyperlink" Target="https://tvet-academy.d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hyperlink" Target="https://slack.com/" TargetMode="External"/><Relationship Id="rId13" Type="http://schemas.openxmlformats.org/officeDocument/2006/relationships/image" Target="../media/image37.png"/><Relationship Id="rId18" Type="http://schemas.openxmlformats.org/officeDocument/2006/relationships/image" Target="../media/image39.png"/><Relationship Id="rId3" Type="http://schemas.openxmlformats.org/officeDocument/2006/relationships/image" Target="../media/image7.svg"/><Relationship Id="rId7" Type="http://schemas.openxmlformats.org/officeDocument/2006/relationships/image" Target="../media/image34.svg"/><Relationship Id="rId12" Type="http://schemas.openxmlformats.org/officeDocument/2006/relationships/image" Target="../media/image36.png"/><Relationship Id="rId17" Type="http://schemas.openxmlformats.org/officeDocument/2006/relationships/image" Target="../media/image38.png"/><Relationship Id="rId2" Type="http://schemas.openxmlformats.org/officeDocument/2006/relationships/image" Target="../media/image6.png"/><Relationship Id="rId16" Type="http://schemas.openxmlformats.org/officeDocument/2006/relationships/hyperlink" Target="https://www.slido.com/?experience_id=240323-z" TargetMode="External"/><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5.png"/><Relationship Id="rId5" Type="http://schemas.openxmlformats.org/officeDocument/2006/relationships/image" Target="../media/image2.png"/><Relationship Id="rId15" Type="http://schemas.openxmlformats.org/officeDocument/2006/relationships/hyperlink" Target="https://www.mentimeter.com/" TargetMode="External"/><Relationship Id="rId10" Type="http://schemas.openxmlformats.org/officeDocument/2006/relationships/hyperlink" Target="https://tatrck.com/redir/clickGate.php?u=u68EH62H&amp;p=9z7K3hGCLg&amp;m=30&amp;url=https%3A%2F%2Fwww.microsoft.com%2Fen-us%2Fmicrosoft-teams%2Fgroup-chat-software" TargetMode="External"/><Relationship Id="rId19" Type="http://schemas.openxmlformats.org/officeDocument/2006/relationships/image" Target="../media/image40.png"/><Relationship Id="rId4" Type="http://schemas.openxmlformats.org/officeDocument/2006/relationships/image" Target="../media/image1.png"/><Relationship Id="rId9" Type="http://schemas.openxmlformats.org/officeDocument/2006/relationships/hyperlink" Target="https://trello.com/?&amp;aceid=&amp;adposition=&amp;adgroup=142052875575&amp;campaign=18422870630&amp;creative=672183077514&amp;device=c&amp;keyword=trello&amp;matchtype=e&amp;network=g&amp;placement=&amp;ds_kids=p73326130039&amp;ds_e=GOOGLE&amp;ds_eid=700000001557344&amp;ds_e1=GOOGLE&amp;gad_source=1&amp;gclid=CjwKCAjw5ImwBhBtEiwAFHDZx85NOdsiSNMI3iZVqX0Reid0fBd_NSHCXb7LV9vo5g0OEZnHA6z0jRoCVjgQAvD_BwE&amp;gclsrc=aw.ds" TargetMode="External"/><Relationship Id="rId14" Type="http://schemas.openxmlformats.org/officeDocument/2006/relationships/hyperlink" Target="https://www.google.com/forms/about/"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squirrelai.com/#/" TargetMode="External"/><Relationship Id="rId13" Type="http://schemas.openxmlformats.org/officeDocument/2006/relationships/image" Target="../media/image42.png"/><Relationship Id="rId3" Type="http://schemas.openxmlformats.org/officeDocument/2006/relationships/image" Target="../media/image7.svg"/><Relationship Id="rId7" Type="http://schemas.openxmlformats.org/officeDocument/2006/relationships/image" Target="../media/image34.svg"/><Relationship Id="rId12" Type="http://schemas.openxmlformats.org/officeDocument/2006/relationships/image" Target="../media/image4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hyperlink" Target="https://zspace.com/" TargetMode="External"/><Relationship Id="rId5" Type="http://schemas.openxmlformats.org/officeDocument/2006/relationships/image" Target="../media/image2.png"/><Relationship Id="rId15" Type="http://schemas.openxmlformats.org/officeDocument/2006/relationships/image" Target="../media/image44.png"/><Relationship Id="rId10" Type="http://schemas.openxmlformats.org/officeDocument/2006/relationships/hyperlink" Target="https://tatrck.com/redir/clickGate.php?u=u68EH62H&amp;p=9z7K3hGCLg&amp;m=30&amp;url=https%3A%2F%2Fwww.microsoft.com%2Fnl-nl%2Fhololens" TargetMode="External"/><Relationship Id="rId4" Type="http://schemas.openxmlformats.org/officeDocument/2006/relationships/image" Target="../media/image1.png"/><Relationship Id="rId9" Type="http://schemas.openxmlformats.org/officeDocument/2006/relationships/hyperlink" Target="https://www.century.tech/?utm_source=Google&amp;utm_medium=cpc_b2b&amp;utm_campaign=9954257644&amp;utm_content=123723949429&amp;utm_term=century%20tech&amp;utm_medium=cpc_b2b&amp;utm_campaign=&amp;utm_source=&amp;utm_term=century%20tech&amp;hsa_net=adwords&amp;hsa_grp=123723949429&amp;hsa_mt=e&amp;hsa_tgt=kwd-902096475005&amp;hsa_kw=century%20tech&amp;hsa_src=g&amp;hsa_acc=7949217619&amp;hsa_cam=9954257644&amp;hsa_ver=3&amp;hsa_ad=530879325302&amp;gad_source=1&amp;gclid=CjwKCAjwh4-wBhB3EiwAeJsppBnrEI1YiePqEF3VUVssNFvm8kDE2FEvT4CV1BOdZUQMZAdOJSM0EBoCCioQAvD_BwE" TargetMode="External"/><Relationship Id="rId1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s://www.instructure.com/canvas" TargetMode="External"/><Relationship Id="rId13" Type="http://schemas.openxmlformats.org/officeDocument/2006/relationships/hyperlink" Target="https://www.techsmith.com/store/camtasia?utm_source=google&amp;utm_medium=cpc&amp;utm_campaign=20531582594&amp;utm_content=154687927673&amp;utm_term=camtasia&amp;gad_source=1&amp;gclid=CjwKCAjwh4-wBhB3EiwAeJsppDAFH1icH3vemraX-EuH9gM8_afreIFsCyKYC50B57RZENkHv0cbqhoCHw0QAvD_BwE" TargetMode="External"/><Relationship Id="rId18" Type="http://schemas.openxmlformats.org/officeDocument/2006/relationships/image" Target="../media/image49.png"/><Relationship Id="rId3" Type="http://schemas.openxmlformats.org/officeDocument/2006/relationships/image" Target="../media/image7.svg"/><Relationship Id="rId7" Type="http://schemas.openxmlformats.org/officeDocument/2006/relationships/image" Target="../media/image34.svg"/><Relationship Id="rId12" Type="http://schemas.openxmlformats.org/officeDocument/2006/relationships/hyperlink" Target="https://www.adobe.com/be_en/products/captivate.html" TargetMode="External"/><Relationship Id="rId17" Type="http://schemas.openxmlformats.org/officeDocument/2006/relationships/image" Target="../media/image48.png"/><Relationship Id="rId2" Type="http://schemas.openxmlformats.org/officeDocument/2006/relationships/image" Target="../media/image6.png"/><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hyperlink" Target="https://www.articulate.com/lp/360/tr-course/?utm_source=google-sem&amp;utm_medium=cpc&amp;keyword=virtual%20course%20platform&amp;utm_campaign=ggl|sem|nbrd|A360|eu-t1|Course|phr-ex|24p|CourseOnline&amp;utm_content=1001&amp;lqid=engine:google|campaignid:20038889666|adid:686260030466|gclid:CjwKCAjwh4-wBhB3EiwAeJsppOfvdequ7-bPFu_OyKKK0aY0iKlquHGBjbrs1dLNhIt-pr1kPQUGnxoCJfEQAvD_BwE&amp;gad_source=1&amp;gclid=CjwKCAjwh4-wBhB3EiwAeJsppOfvdequ7-bPFu_OyKKK0aY0iKlquHGBjbrs1dLNhIt-pr1kPQUGnxoCJfEQAvD_BwE" TargetMode="External"/><Relationship Id="rId5" Type="http://schemas.openxmlformats.org/officeDocument/2006/relationships/image" Target="../media/image2.png"/><Relationship Id="rId15" Type="http://schemas.openxmlformats.org/officeDocument/2006/relationships/image" Target="../media/image46.png"/><Relationship Id="rId10" Type="http://schemas.openxmlformats.org/officeDocument/2006/relationships/hyperlink" Target="https://app.schoology.com/login?destination=home" TargetMode="External"/><Relationship Id="rId19" Type="http://schemas.openxmlformats.org/officeDocument/2006/relationships/image" Target="../media/image50.png"/><Relationship Id="rId4" Type="http://schemas.openxmlformats.org/officeDocument/2006/relationships/image" Target="../media/image1.png"/><Relationship Id="rId9" Type="http://schemas.openxmlformats.org/officeDocument/2006/relationships/hyperlink" Target="https://moodle.org/" TargetMode="External"/><Relationship Id="rId14" Type="http://schemas.openxmlformats.org/officeDocument/2006/relationships/image" Target="../media/image45.png"/></Relationships>
</file>

<file path=ppt/slides/_rels/slide31.xml.rels><?xml version="1.0" encoding="UTF-8" standalone="yes"?>
<Relationships xmlns="http://schemas.openxmlformats.org/package/2006/relationships"><Relationship Id="rId8" Type="http://schemas.openxmlformats.org/officeDocument/2006/relationships/hyperlink" Target="https://www.turnitin.com/" TargetMode="External"/><Relationship Id="rId3" Type="http://schemas.openxmlformats.org/officeDocument/2006/relationships/image" Target="../media/image7.svg"/><Relationship Id="rId7" Type="http://schemas.openxmlformats.org/officeDocument/2006/relationships/image" Target="../media/image3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52.png"/><Relationship Id="rId5" Type="http://schemas.openxmlformats.org/officeDocument/2006/relationships/image" Target="../media/image2.png"/><Relationship Id="rId10" Type="http://schemas.openxmlformats.org/officeDocument/2006/relationships/image" Target="../media/image51.png"/><Relationship Id="rId4" Type="http://schemas.openxmlformats.org/officeDocument/2006/relationships/image" Target="../media/image1.png"/><Relationship Id="rId9" Type="http://schemas.openxmlformats.org/officeDocument/2006/relationships/hyperlink" Target="https://www.socrative.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4.svg"/><Relationship Id="rId7" Type="http://schemas.openxmlformats.org/officeDocument/2006/relationships/image" Target="../media/image2.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58.svg"/></Relationships>
</file>

<file path=ppt/slides/_rels/slide34.xml.rels><?xml version="1.0" encoding="UTF-8" standalone="yes"?>
<Relationships xmlns="http://schemas.openxmlformats.org/package/2006/relationships"><Relationship Id="rId8" Type="http://schemas.openxmlformats.org/officeDocument/2006/relationships/hyperlink" Target="https://unevoc.unesco.org/home/UNEVOC+Publications/lang=en/akt=detail/qs=6419" TargetMode="External"/><Relationship Id="rId3" Type="http://schemas.openxmlformats.org/officeDocument/2006/relationships/hyperlink" Target="https://www.ilo.org/employment/Whatwedo/Publications/working-papers/WCMS_383787/lang--en/index.htm" TargetMode="External"/><Relationship Id="rId7" Type="http://schemas.openxmlformats.org/officeDocument/2006/relationships/hyperlink" Target="https://unevoc.unesco.org/home/UNEVOC+Publications/lang=en/akt=detail/qs=6604" TargetMode="External"/><Relationship Id="rId2" Type="http://schemas.openxmlformats.org/officeDocument/2006/relationships/hyperlink" Target="https://www.oecd-ilibrary.org/sites/eb90e4d8-en/index.html?itemId=/content/component/eb90e4d8-en" TargetMode="External"/><Relationship Id="rId1" Type="http://schemas.openxmlformats.org/officeDocument/2006/relationships/slideLayout" Target="../slideLayouts/slideLayout7.xml"/><Relationship Id="rId6" Type="http://schemas.openxmlformats.org/officeDocument/2006/relationships/hyperlink" Target="https://unevoc.unesco.org/home/UNEVOC+Publications/lang=en/akt=detail/qs=6618" TargetMode="External"/><Relationship Id="rId5" Type="http://schemas.openxmlformats.org/officeDocument/2006/relationships/hyperlink" Target="https://unevoc.unesco.org/home/UNEVOC+Publications/lang=en/akt=detail/qs=6680" TargetMode="External"/><Relationship Id="rId10" Type="http://schemas.openxmlformats.org/officeDocument/2006/relationships/image" Target="../media/image2.png"/><Relationship Id="rId4" Type="http://schemas.openxmlformats.org/officeDocument/2006/relationships/hyperlink" Target="https://unevoc.unesco.org/home/UNEVOC+Publications/lang=en/akt=detail/qs=6286" TargetMode="External"/><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unevoc.unesco.org/home/ICT+in+TVE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hyperlink" Target="https://unevoc.unesco.org/home/ICT+in+TVE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hyperlink" Target="https://unevoc.unesco.org/home/ICT+in+TVE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www.youtube.com/embed/b29HEC5WL9M?feature=oembed" TargetMode="External"/><Relationship Id="rId6" Type="http://schemas.openxmlformats.org/officeDocument/2006/relationships/hyperlink" Target="https://youtu.be/b29HEC5WL9M?feature=shared" TargetMode="External"/><Relationship Id="rId5" Type="http://schemas.openxmlformats.org/officeDocument/2006/relationships/image" Target="../media/image10.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1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2963573"/>
            <a:ext cx="10119734" cy="3539430"/>
          </a:xfrm>
          <a:prstGeom prst="rect">
            <a:avLst/>
          </a:prstGeom>
        </p:spPr>
        <p:txBody>
          <a:bodyPr wrap="square" lIns="0" tIns="0" rIns="0" bIns="0" rtlCol="0" anchor="t">
            <a:spAutoFit/>
          </a:bodyPr>
          <a:lstStyle/>
          <a:p>
            <a:r>
              <a:rPr lang="en-GB" sz="4000" spc="-102" dirty="0">
                <a:solidFill>
                  <a:srgbClr val="FB8709"/>
                </a:solidFill>
                <a:latin typeface="HK Grotesk Bold"/>
              </a:rPr>
              <a:t>Cultivating a Learning Community: Context-Specific Implementation in VET Field</a:t>
            </a:r>
          </a:p>
          <a:p>
            <a:r>
              <a:rPr lang="en-GB" sz="5000" spc="-87" dirty="0">
                <a:solidFill>
                  <a:srgbClr val="053249"/>
                </a:solidFill>
                <a:latin typeface="HK Grotesk Bold"/>
              </a:rPr>
              <a:t>7.3 Technology Integration for Enhanced VET Learning Communities</a:t>
            </a:r>
            <a:endParaRPr lang="en-US" sz="5000" spc="-87" dirty="0">
              <a:solidFill>
                <a:srgbClr val="053249"/>
              </a:solidFill>
              <a:latin typeface="HK Grotesk Bold"/>
            </a:endParaRPr>
          </a:p>
        </p:txBody>
      </p:sp>
      <p:grpSp>
        <p:nvGrpSpPr>
          <p:cNvPr id="3" name="Group 3"/>
          <p:cNvGrpSpPr/>
          <p:nvPr/>
        </p:nvGrpSpPr>
        <p:grpSpPr>
          <a:xfrm rot="-10800000">
            <a:off x="9673884" y="-1920219"/>
            <a:ext cx="10305338" cy="10262060"/>
            <a:chOff x="0" y="0"/>
            <a:chExt cx="6350000" cy="6323333"/>
          </a:xfrm>
        </p:grpSpPr>
        <p:sp>
          <p:nvSpPr>
            <p:cNvPr id="4" name="Freeform 4"/>
            <p:cNvSpPr/>
            <p:nvPr/>
          </p:nvSpPr>
          <p:spPr>
            <a:xfrm>
              <a:off x="0" y="0"/>
              <a:ext cx="6350000" cy="6323333"/>
            </a:xfrm>
            <a:custGeom>
              <a:avLst/>
              <a:gdLst/>
              <a:ahLst/>
              <a:cxnLst/>
              <a:rect l="l" t="t" r="r" b="b"/>
              <a:pathLst>
                <a:path w="6350000" h="6323333">
                  <a:moveTo>
                    <a:pt x="6350000" y="6323333"/>
                  </a:moveTo>
                  <a:lnTo>
                    <a:pt x="0" y="6323333"/>
                  </a:lnTo>
                  <a:lnTo>
                    <a:pt x="0" y="0"/>
                  </a:lnTo>
                  <a:lnTo>
                    <a:pt x="6350000" y="6323333"/>
                  </a:lnTo>
                  <a:close/>
                </a:path>
              </a:pathLst>
            </a:custGeom>
            <a:solidFill>
              <a:srgbClr val="FB8709"/>
            </a:solidFill>
          </p:spPr>
          <p:txBody>
            <a:bodyPr/>
            <a:lstStyle/>
            <a:p>
              <a:endParaRPr lang="en-BE"/>
            </a:p>
          </p:txBody>
        </p:sp>
      </p:grpSp>
      <p:grpSp>
        <p:nvGrpSpPr>
          <p:cNvPr id="5" name="Group 5"/>
          <p:cNvGrpSpPr/>
          <p:nvPr/>
        </p:nvGrpSpPr>
        <p:grpSpPr>
          <a:xfrm rot="-5400000">
            <a:off x="13579297" y="5173799"/>
            <a:ext cx="5050689" cy="5175713"/>
            <a:chOff x="0" y="0"/>
            <a:chExt cx="6350000" cy="6507187"/>
          </a:xfrm>
        </p:grpSpPr>
        <p:sp>
          <p:nvSpPr>
            <p:cNvPr id="6" name="Freeform 6"/>
            <p:cNvSpPr/>
            <p:nvPr/>
          </p:nvSpPr>
          <p:spPr>
            <a:xfrm>
              <a:off x="0" y="0"/>
              <a:ext cx="6350000" cy="6507187"/>
            </a:xfrm>
            <a:custGeom>
              <a:avLst/>
              <a:gdLst/>
              <a:ahLst/>
              <a:cxnLst/>
              <a:rect l="l" t="t" r="r" b="b"/>
              <a:pathLst>
                <a:path w="6350000" h="6507187">
                  <a:moveTo>
                    <a:pt x="6350000" y="6507187"/>
                  </a:moveTo>
                  <a:lnTo>
                    <a:pt x="0" y="6507187"/>
                  </a:lnTo>
                  <a:lnTo>
                    <a:pt x="0" y="0"/>
                  </a:lnTo>
                  <a:lnTo>
                    <a:pt x="6350000" y="6507187"/>
                  </a:lnTo>
                  <a:close/>
                </a:path>
              </a:pathLst>
            </a:custGeom>
            <a:solidFill>
              <a:srgbClr val="053249"/>
            </a:solidFill>
          </p:spPr>
          <p:txBody>
            <a:bodyPr/>
            <a:lstStyle/>
            <a:p>
              <a:endParaRPr lang="en-BE"/>
            </a:p>
          </p:txBody>
        </p:sp>
      </p:grpSp>
      <p:sp>
        <p:nvSpPr>
          <p:cNvPr id="7" name="Freeform 7"/>
          <p:cNvSpPr/>
          <p:nvPr/>
        </p:nvSpPr>
        <p:spPr>
          <a:xfrm>
            <a:off x="685288" y="6503003"/>
            <a:ext cx="3367356" cy="3367356"/>
          </a:xfrm>
          <a:custGeom>
            <a:avLst/>
            <a:gdLst/>
            <a:ahLst/>
            <a:cxnLst/>
            <a:rect l="l" t="t" r="r" b="b"/>
            <a:pathLst>
              <a:path w="3367356" h="3367356">
                <a:moveTo>
                  <a:pt x="0" y="0"/>
                </a:moveTo>
                <a:lnTo>
                  <a:pt x="3367356" y="0"/>
                </a:lnTo>
                <a:lnTo>
                  <a:pt x="3367356" y="3367356"/>
                </a:lnTo>
                <a:lnTo>
                  <a:pt x="0" y="3367356"/>
                </a:lnTo>
                <a:lnTo>
                  <a:pt x="0" y="0"/>
                </a:lnTo>
                <a:close/>
              </a:path>
            </a:pathLst>
          </a:custGeom>
          <a:blipFill>
            <a:blip r:embed="rId2"/>
            <a:stretch>
              <a:fillRect/>
            </a:stretch>
          </a:blipFill>
        </p:spPr>
        <p:txBody>
          <a:bodyPr/>
          <a:lstStyle/>
          <a:p>
            <a:endParaRPr lang="en-BE"/>
          </a:p>
        </p:txBody>
      </p:sp>
      <p:sp>
        <p:nvSpPr>
          <p:cNvPr id="8" name="Freeform 8"/>
          <p:cNvSpPr/>
          <p:nvPr/>
        </p:nvSpPr>
        <p:spPr>
          <a:xfrm>
            <a:off x="685288" y="8961260"/>
            <a:ext cx="3742515" cy="1010479"/>
          </a:xfrm>
          <a:custGeom>
            <a:avLst/>
            <a:gdLst/>
            <a:ahLst/>
            <a:cxnLst/>
            <a:rect l="l" t="t" r="r" b="b"/>
            <a:pathLst>
              <a:path w="3742515" h="1010479">
                <a:moveTo>
                  <a:pt x="0" y="0"/>
                </a:moveTo>
                <a:lnTo>
                  <a:pt x="3742515" y="0"/>
                </a:lnTo>
                <a:lnTo>
                  <a:pt x="3742515" y="1010479"/>
                </a:lnTo>
                <a:lnTo>
                  <a:pt x="0" y="1010479"/>
                </a:lnTo>
                <a:lnTo>
                  <a:pt x="0" y="0"/>
                </a:lnTo>
                <a:close/>
              </a:path>
            </a:pathLst>
          </a:custGeom>
          <a:blipFill>
            <a:blip r:embed="rId3"/>
            <a:stretch>
              <a:fillRect/>
            </a:stretch>
          </a:blipFill>
        </p:spPr>
        <p:txBody>
          <a:bodyPr/>
          <a:lstStyle/>
          <a:p>
            <a:endParaRPr lang="en-BE"/>
          </a:p>
        </p:txBody>
      </p:sp>
      <p:sp>
        <p:nvSpPr>
          <p:cNvPr id="9" name="TextBox 9"/>
          <p:cNvSpPr txBox="1"/>
          <p:nvPr/>
        </p:nvSpPr>
        <p:spPr>
          <a:xfrm>
            <a:off x="1028700" y="1501381"/>
            <a:ext cx="11295250" cy="1071880"/>
          </a:xfrm>
          <a:prstGeom prst="rect">
            <a:avLst/>
          </a:prstGeom>
        </p:spPr>
        <p:txBody>
          <a:bodyPr lIns="0" tIns="0" rIns="0" bIns="0" rtlCol="0" anchor="t">
            <a:spAutoFit/>
          </a:bodyPr>
          <a:lstStyle/>
          <a:p>
            <a:pPr>
              <a:lnSpc>
                <a:spcPts val="4234"/>
              </a:lnSpc>
            </a:pPr>
            <a:r>
              <a:rPr lang="en-US" sz="3499">
                <a:solidFill>
                  <a:srgbClr val="053249"/>
                </a:solidFill>
                <a:latin typeface="HK Grotesk"/>
              </a:rPr>
              <a:t>CollaboratiVET Curriculum for VET teachers/trainers/educators </a:t>
            </a:r>
          </a:p>
        </p:txBody>
      </p:sp>
      <p:grpSp>
        <p:nvGrpSpPr>
          <p:cNvPr id="10" name="Group 10"/>
          <p:cNvGrpSpPr/>
          <p:nvPr/>
        </p:nvGrpSpPr>
        <p:grpSpPr>
          <a:xfrm>
            <a:off x="11148434" y="560351"/>
            <a:ext cx="6110866" cy="9166299"/>
            <a:chOff x="0" y="0"/>
            <a:chExt cx="6350000" cy="9525000"/>
          </a:xfrm>
        </p:grpSpPr>
        <p:sp>
          <p:nvSpPr>
            <p:cNvPr id="11" name="Freeform 11"/>
            <p:cNvSpPr/>
            <p:nvPr/>
          </p:nvSpPr>
          <p:spPr>
            <a:xfrm>
              <a:off x="0" y="0"/>
              <a:ext cx="6350000" cy="9525000"/>
            </a:xfrm>
            <a:custGeom>
              <a:avLst/>
              <a:gdLst/>
              <a:ahLst/>
              <a:cxnLst/>
              <a:rect l="l" t="t" r="r" b="b"/>
              <a:pathLst>
                <a:path w="6350000" h="9525000">
                  <a:moveTo>
                    <a:pt x="0" y="9042400"/>
                  </a:moveTo>
                  <a:lnTo>
                    <a:pt x="0" y="482600"/>
                  </a:lnTo>
                  <a:cubicBezTo>
                    <a:pt x="0" y="215900"/>
                    <a:pt x="215900" y="0"/>
                    <a:pt x="482600" y="0"/>
                  </a:cubicBezTo>
                  <a:lnTo>
                    <a:pt x="5867400" y="0"/>
                  </a:lnTo>
                  <a:cubicBezTo>
                    <a:pt x="6134100" y="0"/>
                    <a:pt x="6350000" y="217170"/>
                    <a:pt x="6350000" y="482600"/>
                  </a:cubicBezTo>
                  <a:lnTo>
                    <a:pt x="6350000" y="9042400"/>
                  </a:lnTo>
                  <a:cubicBezTo>
                    <a:pt x="6350000" y="9309100"/>
                    <a:pt x="6134100" y="9525000"/>
                    <a:pt x="5867400" y="9525000"/>
                  </a:cubicBezTo>
                  <a:lnTo>
                    <a:pt x="482600" y="9525000"/>
                  </a:lnTo>
                  <a:cubicBezTo>
                    <a:pt x="217170" y="9525000"/>
                    <a:pt x="0" y="9309100"/>
                    <a:pt x="0" y="9042400"/>
                  </a:cubicBezTo>
                  <a:close/>
                </a:path>
              </a:pathLst>
            </a:custGeom>
            <a:blipFill>
              <a:blip r:embed="rId4"/>
              <a:stretch>
                <a:fillRect l="-62464" r="-62464"/>
              </a:stretch>
            </a:blipFill>
          </p:spPr>
          <p:txBody>
            <a:bodyPr/>
            <a:lstStyle/>
            <a:p>
              <a:endParaRPr lang="en-BE"/>
            </a:p>
          </p:txBody>
        </p:sp>
      </p:grpSp>
      <p:sp>
        <p:nvSpPr>
          <p:cNvPr id="12" name="TextBox 12"/>
          <p:cNvSpPr txBox="1"/>
          <p:nvPr/>
        </p:nvSpPr>
        <p:spPr>
          <a:xfrm>
            <a:off x="4325513" y="9144970"/>
            <a:ext cx="6720632" cy="836294"/>
          </a:xfrm>
          <a:prstGeom prst="rect">
            <a:avLst/>
          </a:prstGeom>
        </p:spPr>
        <p:txBody>
          <a:bodyPr lIns="0" tIns="0" rIns="0" bIns="0" rtlCol="0" anchor="t">
            <a:spAutoFit/>
          </a:bodyPr>
          <a:lstStyle/>
          <a:p>
            <a:pPr algn="just">
              <a:lnSpc>
                <a:spcPts val="1680"/>
              </a:lnSpc>
            </a:pPr>
            <a:r>
              <a:rPr lang="en-US" sz="1200" dirty="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pPr algn="just">
              <a:lnSpc>
                <a:spcPts val="1680"/>
              </a:lnSpc>
              <a:spcBef>
                <a:spcPct val="0"/>
              </a:spcBef>
            </a:pPr>
            <a:endParaRPr lang="en-US" sz="1200" dirty="0">
              <a:solidFill>
                <a:srgbClr val="121212"/>
              </a:solidFill>
              <a:latin typeface="HK Grotesk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71078" y="448996"/>
            <a:ext cx="16282883" cy="909736"/>
          </a:xfrm>
          <a:prstGeom prst="rect">
            <a:avLst/>
          </a:prstGeom>
        </p:spPr>
        <p:txBody>
          <a:bodyPr wrap="square" lIns="0" tIns="0" rIns="0" bIns="0" rtlCol="0" anchor="t">
            <a:spAutoFit/>
          </a:bodyPr>
          <a:lstStyle/>
          <a:p>
            <a:pPr>
              <a:lnSpc>
                <a:spcPts val="7699"/>
              </a:lnSpc>
            </a:pPr>
            <a:r>
              <a:rPr lang="en-GB" sz="4400" spc="-69" dirty="0">
                <a:solidFill>
                  <a:srgbClr val="033C5B"/>
                </a:solidFill>
                <a:latin typeface="HK Grotesk Bold"/>
              </a:rPr>
              <a:t>Benefits of Technology for Educators and Learners</a:t>
            </a:r>
            <a:endParaRPr lang="en-US" sz="4400" spc="-69" dirty="0">
              <a:solidFill>
                <a:srgbClr val="033C5B"/>
              </a:solidFill>
              <a:latin typeface="HK Grotesk Bold"/>
            </a:endParaRPr>
          </a:p>
        </p:txBody>
      </p:sp>
      <p:sp>
        <p:nvSpPr>
          <p:cNvPr id="6" name="TextBox 6"/>
          <p:cNvSpPr txBox="1"/>
          <p:nvPr/>
        </p:nvSpPr>
        <p:spPr>
          <a:xfrm>
            <a:off x="521610" y="2759664"/>
            <a:ext cx="5210451" cy="453907"/>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Data-Driven Insights</a:t>
            </a:r>
            <a:endParaRPr lang="en-US" sz="28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7" name="TextBox 6">
            <a:extLst>
              <a:ext uri="{FF2B5EF4-FFF2-40B4-BE49-F238E27FC236}">
                <a16:creationId xmlns:a16="http://schemas.microsoft.com/office/drawing/2014/main" id="{C4ED9154-27F6-2CAE-F063-466EF4A9AA14}"/>
              </a:ext>
            </a:extLst>
          </p:cNvPr>
          <p:cNvSpPr txBox="1"/>
          <p:nvPr/>
        </p:nvSpPr>
        <p:spPr>
          <a:xfrm>
            <a:off x="6320424" y="2759664"/>
            <a:ext cx="5210451" cy="453907"/>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Interactive Learning Experiences</a:t>
            </a:r>
            <a:endParaRPr lang="en-US" sz="2800" dirty="0">
              <a:solidFill>
                <a:srgbClr val="121212"/>
              </a:solidFill>
              <a:latin typeface="HK Grotesk Light"/>
            </a:endParaRPr>
          </a:p>
        </p:txBody>
      </p:sp>
      <p:sp>
        <p:nvSpPr>
          <p:cNvPr id="8" name="TextBox 7">
            <a:extLst>
              <a:ext uri="{FF2B5EF4-FFF2-40B4-BE49-F238E27FC236}">
                <a16:creationId xmlns:a16="http://schemas.microsoft.com/office/drawing/2014/main" id="{256711D3-ECF7-FEE6-D5BA-30902A708B1F}"/>
              </a:ext>
            </a:extLst>
          </p:cNvPr>
          <p:cNvSpPr txBox="1"/>
          <p:nvPr/>
        </p:nvSpPr>
        <p:spPr>
          <a:xfrm>
            <a:off x="12119238" y="2650120"/>
            <a:ext cx="4830142" cy="915572"/>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Resources and Lifelong Learning</a:t>
            </a:r>
            <a:endParaRPr lang="en-US" sz="2800" dirty="0">
              <a:solidFill>
                <a:srgbClr val="121212"/>
              </a:solidFill>
              <a:latin typeface="HK Grotesk Light"/>
            </a:endParaRPr>
          </a:p>
        </p:txBody>
      </p:sp>
      <p:sp>
        <p:nvSpPr>
          <p:cNvPr id="15" name="TextBox 6">
            <a:extLst>
              <a:ext uri="{FF2B5EF4-FFF2-40B4-BE49-F238E27FC236}">
                <a16:creationId xmlns:a16="http://schemas.microsoft.com/office/drawing/2014/main" id="{2EC549E1-4875-6492-D0F0-F1FF3D0F301D}"/>
              </a:ext>
            </a:extLst>
          </p:cNvPr>
          <p:cNvSpPr txBox="1"/>
          <p:nvPr/>
        </p:nvSpPr>
        <p:spPr>
          <a:xfrm>
            <a:off x="521609" y="4808070"/>
            <a:ext cx="5210451" cy="1808124"/>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Educational technologies can track progress and generate data, offering educators valuable insights into learner performance and enabling informed interventions.</a:t>
            </a:r>
            <a:endParaRPr lang="en-US" sz="2000" dirty="0">
              <a:solidFill>
                <a:srgbClr val="121212"/>
              </a:solidFill>
              <a:latin typeface="HK Grotesk Light"/>
            </a:endParaRPr>
          </a:p>
        </p:txBody>
      </p:sp>
      <p:sp>
        <p:nvSpPr>
          <p:cNvPr id="17" name="TextBox 6">
            <a:extLst>
              <a:ext uri="{FF2B5EF4-FFF2-40B4-BE49-F238E27FC236}">
                <a16:creationId xmlns:a16="http://schemas.microsoft.com/office/drawing/2014/main" id="{32939838-1257-6E28-DA0E-71BFD4855B08}"/>
              </a:ext>
            </a:extLst>
          </p:cNvPr>
          <p:cNvSpPr txBox="1"/>
          <p:nvPr/>
        </p:nvSpPr>
        <p:spPr>
          <a:xfrm>
            <a:off x="6355593" y="4808070"/>
            <a:ext cx="5210451" cy="1808124"/>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Technology, including simulations and gamification, makes learning more interactive and engaging, leading to higher retention of information.</a:t>
            </a:r>
            <a:endParaRPr lang="en-US" sz="2000" dirty="0">
              <a:solidFill>
                <a:srgbClr val="121212"/>
              </a:solidFill>
              <a:latin typeface="HK Grotesk Light"/>
            </a:endParaRPr>
          </a:p>
        </p:txBody>
      </p:sp>
      <p:sp>
        <p:nvSpPr>
          <p:cNvPr id="19" name="TextBox 6">
            <a:extLst>
              <a:ext uri="{FF2B5EF4-FFF2-40B4-BE49-F238E27FC236}">
                <a16:creationId xmlns:a16="http://schemas.microsoft.com/office/drawing/2014/main" id="{D5701C57-AB4A-783B-21F0-AE9987DBB7A0}"/>
              </a:ext>
            </a:extLst>
          </p:cNvPr>
          <p:cNvSpPr txBox="1"/>
          <p:nvPr/>
        </p:nvSpPr>
        <p:spPr>
          <a:xfrm>
            <a:off x="12147248" y="4910733"/>
            <a:ext cx="4509924" cy="2269789"/>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A wealth of online resources, from MOOCs to webinars, supports continuous learning and professional development for both students and teachers.</a:t>
            </a:r>
            <a:endParaRPr lang="en-US" sz="2000" dirty="0">
              <a:solidFill>
                <a:srgbClr val="121212"/>
              </a:solidFill>
              <a:latin typeface="HK Grotesk Light"/>
            </a:endParaRPr>
          </a:p>
        </p:txBody>
      </p:sp>
      <p:pic>
        <p:nvPicPr>
          <p:cNvPr id="21" name="Graphic 20" descr="Folder Search with solid fill">
            <a:extLst>
              <a:ext uri="{FF2B5EF4-FFF2-40B4-BE49-F238E27FC236}">
                <a16:creationId xmlns:a16="http://schemas.microsoft.com/office/drawing/2014/main" id="{388A49F7-0C43-F7EC-3D83-776074A9BB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64834" y="3251487"/>
            <a:ext cx="1524000" cy="1524000"/>
          </a:xfrm>
          <a:prstGeom prst="rect">
            <a:avLst/>
          </a:prstGeom>
        </p:spPr>
      </p:pic>
      <p:pic>
        <p:nvPicPr>
          <p:cNvPr id="24" name="Graphic 23" descr="Meeting with solid fill">
            <a:extLst>
              <a:ext uri="{FF2B5EF4-FFF2-40B4-BE49-F238E27FC236}">
                <a16:creationId xmlns:a16="http://schemas.microsoft.com/office/drawing/2014/main" id="{5FF13CF5-46D5-3AAC-E3AC-52104B35304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22644" y="3339293"/>
            <a:ext cx="1370189" cy="1370189"/>
          </a:xfrm>
          <a:prstGeom prst="rect">
            <a:avLst/>
          </a:prstGeom>
        </p:spPr>
      </p:pic>
      <p:pic>
        <p:nvPicPr>
          <p:cNvPr id="26" name="Graphic 25" descr="Books with solid fill">
            <a:extLst>
              <a:ext uri="{FF2B5EF4-FFF2-40B4-BE49-F238E27FC236}">
                <a16:creationId xmlns:a16="http://schemas.microsoft.com/office/drawing/2014/main" id="{BD08510E-9C56-E4C2-C0B4-2937473611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717116" y="3622851"/>
            <a:ext cx="1370189" cy="1370189"/>
          </a:xfrm>
          <a:prstGeom prst="rect">
            <a:avLst/>
          </a:prstGeom>
        </p:spPr>
      </p:pic>
    </p:spTree>
    <p:extLst>
      <p:ext uri="{BB962C8B-B14F-4D97-AF65-F5344CB8AC3E}">
        <p14:creationId xmlns:p14="http://schemas.microsoft.com/office/powerpoint/2010/main" val="1872380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444994"/>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Current Technological State of VET</a:t>
            </a:r>
            <a:endParaRPr lang="en-US" sz="6999" spc="-69" dirty="0">
              <a:solidFill>
                <a:srgbClr val="033C5B"/>
              </a:solidFill>
              <a:latin typeface="HK Grotesk Bold"/>
            </a:endParaRPr>
          </a:p>
        </p:txBody>
      </p:sp>
      <p:sp>
        <p:nvSpPr>
          <p:cNvPr id="6" name="TextBox 6"/>
          <p:cNvSpPr txBox="1"/>
          <p:nvPr/>
        </p:nvSpPr>
        <p:spPr>
          <a:xfrm>
            <a:off x="793856" y="2366831"/>
            <a:ext cx="15465917" cy="6486327"/>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Scarcity of information on technology use in Vocational Education and Training (VET) prompted an OECD survey in Estonia, Norway, and Scotland.</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There are variations in technology use across VET institutions, reflecting differences in VET system structures and technology policies.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Estonian respondents show a higher inclination toward digital technologies, while Scottish respondents are less likely, with caution advised in interpreting Scottish results.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Digital tools like examinations, tests, assessments, and virtual meetings are widely used across all examined countries.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School information systems are prevalent in Norway and Estonia but less common in Scotland.</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Robotics and simulators are more widespread in Norway and Estonia compared to Scotland.</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8" name="TextBox 7">
            <a:extLst>
              <a:ext uri="{FF2B5EF4-FFF2-40B4-BE49-F238E27FC236}">
                <a16:creationId xmlns:a16="http://schemas.microsoft.com/office/drawing/2014/main" id="{060CC66A-5325-A356-BA9F-B72C78FC899C}"/>
              </a:ext>
            </a:extLst>
          </p:cNvPr>
          <p:cNvSpPr txBox="1"/>
          <p:nvPr/>
        </p:nvSpPr>
        <p:spPr>
          <a:xfrm>
            <a:off x="1143000" y="8742938"/>
            <a:ext cx="12008282" cy="369332"/>
          </a:xfrm>
          <a:prstGeom prst="rect">
            <a:avLst/>
          </a:prstGeom>
          <a:noFill/>
        </p:spPr>
        <p:txBody>
          <a:bodyPr wrap="square">
            <a:spAutoFit/>
          </a:bodyPr>
          <a:lstStyle/>
          <a:p>
            <a:r>
              <a:rPr lang="en-GB" i="1" dirty="0"/>
              <a:t>Source: </a:t>
            </a:r>
            <a:r>
              <a:rPr lang="en-BE" i="1" dirty="0">
                <a:hlinkClick r:id="rId4"/>
              </a:rPr>
              <a:t>https://www.oecd-ilibrary.org/sites/eb90e4d8-en/index.html?itemId=/content/component/eb90e4d8-en</a:t>
            </a:r>
            <a:r>
              <a:rPr lang="en-GB" i="1" dirty="0"/>
              <a:t> </a:t>
            </a:r>
            <a:endParaRPr lang="en-BE" i="1" dirty="0"/>
          </a:p>
        </p:txBody>
      </p:sp>
    </p:spTree>
    <p:extLst>
      <p:ext uri="{BB962C8B-B14F-4D97-AF65-F5344CB8AC3E}">
        <p14:creationId xmlns:p14="http://schemas.microsoft.com/office/powerpoint/2010/main" val="508140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Current Technological State of VET</a:t>
            </a:r>
            <a:endParaRPr lang="en-US" sz="6999" spc="-69" dirty="0">
              <a:solidFill>
                <a:srgbClr val="033C5B"/>
              </a:solidFill>
              <a:latin typeface="HK Grotesk Bold"/>
            </a:endParaRPr>
          </a:p>
        </p:txBody>
      </p:sp>
      <p:sp>
        <p:nvSpPr>
          <p:cNvPr id="6" name="TextBox 6"/>
          <p:cNvSpPr txBox="1"/>
          <p:nvPr/>
        </p:nvSpPr>
        <p:spPr>
          <a:xfrm>
            <a:off x="793856" y="2958285"/>
            <a:ext cx="15465917" cy="3254674"/>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Online courses are common in Estonia and Scotland but less prevalent in Norway, potentially linked to adult learner focus in the latter.</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Personalised learning with AI is not widespread in any of the three countries.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Application of technologies varies; school-level use is prominent for systems and virtual meetings, while advanced technologies like robotics are often employed in workshop-based student training, particularly in Norway.</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8" name="TextBox 7">
            <a:extLst>
              <a:ext uri="{FF2B5EF4-FFF2-40B4-BE49-F238E27FC236}">
                <a16:creationId xmlns:a16="http://schemas.microsoft.com/office/drawing/2014/main" id="{A9A83F20-6A1D-DAB4-AC31-8C6CDD4B6B70}"/>
              </a:ext>
            </a:extLst>
          </p:cNvPr>
          <p:cNvSpPr txBox="1"/>
          <p:nvPr/>
        </p:nvSpPr>
        <p:spPr>
          <a:xfrm>
            <a:off x="685800" y="8434735"/>
            <a:ext cx="12008282" cy="369332"/>
          </a:xfrm>
          <a:prstGeom prst="rect">
            <a:avLst/>
          </a:prstGeom>
          <a:noFill/>
        </p:spPr>
        <p:txBody>
          <a:bodyPr wrap="square">
            <a:spAutoFit/>
          </a:bodyPr>
          <a:lstStyle/>
          <a:p>
            <a:r>
              <a:rPr lang="en-GB" i="1" dirty="0"/>
              <a:t>Source: </a:t>
            </a:r>
            <a:r>
              <a:rPr lang="en-BE" i="1" dirty="0">
                <a:hlinkClick r:id="rId4"/>
              </a:rPr>
              <a:t>https://www.oecd-ilibrary.org/sites/eb90e4d8-en/index.html?itemId=/content/component/eb90e4d8-en</a:t>
            </a:r>
            <a:r>
              <a:rPr lang="en-GB" i="1" dirty="0"/>
              <a:t> </a:t>
            </a:r>
            <a:endParaRPr lang="en-BE" i="1" dirty="0"/>
          </a:p>
        </p:txBody>
      </p:sp>
    </p:spTree>
    <p:extLst>
      <p:ext uri="{BB962C8B-B14F-4D97-AF65-F5344CB8AC3E}">
        <p14:creationId xmlns:p14="http://schemas.microsoft.com/office/powerpoint/2010/main" val="2893268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Innovative Technologies in VET</a:t>
            </a:r>
            <a:endParaRPr lang="en-US" sz="6999" spc="-69" dirty="0">
              <a:solidFill>
                <a:srgbClr val="033C5B"/>
              </a:solidFill>
              <a:latin typeface="HK Grotesk Bold"/>
            </a:endParaRPr>
          </a:p>
        </p:txBody>
      </p:sp>
      <p:sp>
        <p:nvSpPr>
          <p:cNvPr id="6" name="TextBox 6"/>
          <p:cNvSpPr txBox="1"/>
          <p:nvPr/>
        </p:nvSpPr>
        <p:spPr>
          <a:xfrm>
            <a:off x="867132" y="1707027"/>
            <a:ext cx="16177610" cy="6932603"/>
          </a:xfrm>
          <a:prstGeom prst="rect">
            <a:avLst/>
          </a:prstGeom>
        </p:spPr>
        <p:txBody>
          <a:bodyPr wrap="square" lIns="0" tIns="0" rIns="0" bIns="0" rtlCol="0" anchor="t">
            <a:spAutoFit/>
          </a:bodyPr>
          <a:lstStyle/>
          <a:p>
            <a:pPr>
              <a:lnSpc>
                <a:spcPts val="3639"/>
              </a:lnSpc>
              <a:spcBef>
                <a:spcPct val="0"/>
              </a:spcBef>
            </a:pPr>
            <a:r>
              <a:rPr lang="en-GB" sz="3200" b="1" dirty="0">
                <a:solidFill>
                  <a:srgbClr val="121212"/>
                </a:solidFill>
                <a:latin typeface="HK Grotesk Light"/>
              </a:rPr>
              <a:t>Learning Management Systems (LMS):</a:t>
            </a:r>
          </a:p>
          <a:p>
            <a:pPr marL="571500" indent="-571500">
              <a:lnSpc>
                <a:spcPts val="3639"/>
              </a:lnSpc>
              <a:spcBef>
                <a:spcPct val="0"/>
              </a:spcBef>
              <a:buFont typeface="Arial" panose="020B0604020202020204" pitchFamily="34" charset="0"/>
              <a:buChar char="•"/>
            </a:pPr>
            <a:r>
              <a:rPr lang="en-GB" sz="3200" b="1" dirty="0">
                <a:solidFill>
                  <a:srgbClr val="121212"/>
                </a:solidFill>
                <a:latin typeface="HK Grotesk Light"/>
              </a:rPr>
              <a:t>Platforms like Moodle and Blackboard streamline course management, content delivery, and assessment.</a:t>
            </a:r>
          </a:p>
          <a:p>
            <a:pPr>
              <a:lnSpc>
                <a:spcPts val="3639"/>
              </a:lnSpc>
              <a:spcBef>
                <a:spcPct val="0"/>
              </a:spcBef>
            </a:pPr>
            <a:endParaRPr lang="en-GB" sz="3200" b="1" dirty="0">
              <a:solidFill>
                <a:srgbClr val="121212"/>
              </a:solidFill>
              <a:latin typeface="HK Grotesk Light"/>
            </a:endParaRPr>
          </a:p>
          <a:p>
            <a:pPr>
              <a:lnSpc>
                <a:spcPts val="3639"/>
              </a:lnSpc>
              <a:spcBef>
                <a:spcPct val="0"/>
              </a:spcBef>
            </a:pPr>
            <a:r>
              <a:rPr lang="en-GB" sz="3200" b="1" dirty="0">
                <a:solidFill>
                  <a:srgbClr val="121212"/>
                </a:solidFill>
                <a:latin typeface="HK Grotesk Light"/>
              </a:rPr>
              <a:t>Virtual Reality (VR):</a:t>
            </a:r>
          </a:p>
          <a:p>
            <a:pPr marL="571500" indent="-571500">
              <a:lnSpc>
                <a:spcPts val="3639"/>
              </a:lnSpc>
              <a:spcBef>
                <a:spcPct val="0"/>
              </a:spcBef>
              <a:buFont typeface="Arial" panose="020B0604020202020204" pitchFamily="34" charset="0"/>
              <a:buChar char="•"/>
            </a:pPr>
            <a:r>
              <a:rPr lang="en-GB" sz="3200" b="1" dirty="0">
                <a:solidFill>
                  <a:srgbClr val="121212"/>
                </a:solidFill>
                <a:latin typeface="HK Grotesk Light"/>
              </a:rPr>
              <a:t>Immersive environments for hands-on practice in safe, controlled settings (e.g., VR simulations for trade skills or medical training).</a:t>
            </a:r>
          </a:p>
          <a:p>
            <a:pPr>
              <a:lnSpc>
                <a:spcPts val="3639"/>
              </a:lnSpc>
              <a:spcBef>
                <a:spcPct val="0"/>
              </a:spcBef>
            </a:pPr>
            <a:endParaRPr lang="en-GB" sz="3200" b="1" dirty="0">
              <a:solidFill>
                <a:srgbClr val="121212"/>
              </a:solidFill>
              <a:latin typeface="HK Grotesk Light"/>
            </a:endParaRPr>
          </a:p>
          <a:p>
            <a:pPr>
              <a:lnSpc>
                <a:spcPts val="3639"/>
              </a:lnSpc>
              <a:spcBef>
                <a:spcPct val="0"/>
              </a:spcBef>
            </a:pPr>
            <a:r>
              <a:rPr lang="en-GB" sz="3200" b="1" dirty="0">
                <a:solidFill>
                  <a:srgbClr val="121212"/>
                </a:solidFill>
                <a:latin typeface="HK Grotesk Light"/>
              </a:rPr>
              <a:t>Augmented Reality (AR):</a:t>
            </a:r>
          </a:p>
          <a:p>
            <a:pPr marL="571500" indent="-571500">
              <a:lnSpc>
                <a:spcPts val="3639"/>
              </a:lnSpc>
              <a:spcBef>
                <a:spcPct val="0"/>
              </a:spcBef>
              <a:buFont typeface="Arial" panose="020B0604020202020204" pitchFamily="34" charset="0"/>
              <a:buChar char="•"/>
            </a:pPr>
            <a:r>
              <a:rPr lang="en-GB" sz="3200" b="1" dirty="0">
                <a:solidFill>
                  <a:srgbClr val="121212"/>
                </a:solidFill>
                <a:latin typeface="HK Grotesk Light"/>
              </a:rPr>
              <a:t>Overlaying digital information onto the real world, useful for interactive learning experiences in fields like engineering or healthcare.</a:t>
            </a:r>
          </a:p>
          <a:p>
            <a:pPr>
              <a:lnSpc>
                <a:spcPts val="3639"/>
              </a:lnSpc>
              <a:spcBef>
                <a:spcPct val="0"/>
              </a:spcBef>
            </a:pPr>
            <a:endParaRPr lang="en-GB" sz="3200" b="1" dirty="0">
              <a:solidFill>
                <a:srgbClr val="121212"/>
              </a:solidFill>
              <a:latin typeface="HK Grotesk Light"/>
            </a:endParaRPr>
          </a:p>
          <a:p>
            <a:pPr>
              <a:lnSpc>
                <a:spcPts val="3639"/>
              </a:lnSpc>
              <a:spcBef>
                <a:spcPct val="0"/>
              </a:spcBef>
            </a:pPr>
            <a:r>
              <a:rPr lang="en-GB" sz="3200" b="1" dirty="0">
                <a:solidFill>
                  <a:srgbClr val="121212"/>
                </a:solidFill>
                <a:latin typeface="HK Grotesk Light"/>
              </a:rPr>
              <a:t>Artificial Intelligence (AI):</a:t>
            </a:r>
          </a:p>
          <a:p>
            <a:pPr marL="571500" indent="-571500">
              <a:lnSpc>
                <a:spcPts val="3639"/>
              </a:lnSpc>
              <a:spcBef>
                <a:spcPct val="0"/>
              </a:spcBef>
              <a:buFont typeface="Arial" panose="020B0604020202020204" pitchFamily="34" charset="0"/>
              <a:buChar char="•"/>
            </a:pPr>
            <a:r>
              <a:rPr lang="en-GB" sz="3200" b="1" dirty="0">
                <a:solidFill>
                  <a:srgbClr val="121212"/>
                </a:solidFill>
                <a:latin typeface="HK Grotesk Light"/>
              </a:rPr>
              <a:t>Personalized learning paths using AI algorithms, chatbots for learner support, and data analytics for tailoring learning experiences. </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1440611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364025" y="-134613"/>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Innovative Technologies in VET</a:t>
            </a:r>
            <a:endParaRPr lang="en-US" sz="6999" spc="-69" dirty="0">
              <a:solidFill>
                <a:srgbClr val="033C5B"/>
              </a:solidFill>
              <a:latin typeface="HK Grotesk Bold"/>
            </a:endParaRPr>
          </a:p>
        </p:txBody>
      </p:sp>
      <p:sp>
        <p:nvSpPr>
          <p:cNvPr id="6" name="TextBox 6"/>
          <p:cNvSpPr txBox="1"/>
          <p:nvPr/>
        </p:nvSpPr>
        <p:spPr>
          <a:xfrm>
            <a:off x="658672" y="1539797"/>
            <a:ext cx="16835471" cy="6917215"/>
          </a:xfrm>
          <a:prstGeom prst="rect">
            <a:avLst/>
          </a:prstGeom>
        </p:spPr>
        <p:txBody>
          <a:bodyPr wrap="square" lIns="0" tIns="0" rIns="0" bIns="0" rtlCol="0" anchor="t">
            <a:spAutoFit/>
          </a:bodyPr>
          <a:lstStyle/>
          <a:p>
            <a:pPr>
              <a:lnSpc>
                <a:spcPts val="3639"/>
              </a:lnSpc>
              <a:spcBef>
                <a:spcPct val="0"/>
              </a:spcBef>
            </a:pPr>
            <a:r>
              <a:rPr lang="en-GB" sz="2800" b="1" dirty="0">
                <a:solidFill>
                  <a:srgbClr val="121212"/>
                </a:solidFill>
                <a:latin typeface="HK Grotesk Light"/>
              </a:rPr>
              <a:t>Mobile Learning Apps:</a:t>
            </a:r>
          </a:p>
          <a:p>
            <a:pPr marL="571500" indent="-571500">
              <a:lnSpc>
                <a:spcPts val="3639"/>
              </a:lnSpc>
              <a:spcBef>
                <a:spcPct val="0"/>
              </a:spcBef>
              <a:buFont typeface="Arial" panose="020B0604020202020204" pitchFamily="34" charset="0"/>
              <a:buChar char="•"/>
            </a:pPr>
            <a:r>
              <a:rPr lang="en-GB" sz="2800" b="1" dirty="0">
                <a:solidFill>
                  <a:srgbClr val="121212"/>
                </a:solidFill>
                <a:latin typeface="HK Grotesk Light"/>
              </a:rPr>
              <a:t>Accessible education on-the-go, supporting microlearning and just-in-time skill acquisition.</a:t>
            </a:r>
          </a:p>
          <a:p>
            <a:pPr>
              <a:lnSpc>
                <a:spcPts val="3639"/>
              </a:lnSpc>
              <a:spcBef>
                <a:spcPct val="0"/>
              </a:spcBef>
            </a:pPr>
            <a:endParaRPr lang="en-GB" sz="2800" b="1" dirty="0">
              <a:solidFill>
                <a:srgbClr val="121212"/>
              </a:solidFill>
              <a:latin typeface="HK Grotesk Light"/>
            </a:endParaRPr>
          </a:p>
          <a:p>
            <a:pPr>
              <a:lnSpc>
                <a:spcPts val="3639"/>
              </a:lnSpc>
              <a:spcBef>
                <a:spcPct val="0"/>
              </a:spcBef>
            </a:pPr>
            <a:r>
              <a:rPr lang="en-GB" sz="2800" b="1" dirty="0">
                <a:solidFill>
                  <a:srgbClr val="121212"/>
                </a:solidFill>
                <a:latin typeface="HK Grotesk Light"/>
              </a:rPr>
              <a:t>Collaboration Tools:</a:t>
            </a:r>
          </a:p>
          <a:p>
            <a:pPr marL="571500" indent="-571500">
              <a:lnSpc>
                <a:spcPts val="3639"/>
              </a:lnSpc>
              <a:spcBef>
                <a:spcPct val="0"/>
              </a:spcBef>
              <a:buFont typeface="Arial" panose="020B0604020202020204" pitchFamily="34" charset="0"/>
              <a:buChar char="•"/>
            </a:pPr>
            <a:r>
              <a:rPr lang="en-GB" sz="2800" b="1" dirty="0">
                <a:solidFill>
                  <a:srgbClr val="121212"/>
                </a:solidFill>
                <a:latin typeface="HK Grotesk Light"/>
              </a:rPr>
              <a:t>Software such as Microsoft Teams or Slack that promote communication and project collaboration.</a:t>
            </a:r>
          </a:p>
          <a:p>
            <a:pPr>
              <a:lnSpc>
                <a:spcPts val="3639"/>
              </a:lnSpc>
              <a:spcBef>
                <a:spcPct val="0"/>
              </a:spcBef>
            </a:pPr>
            <a:endParaRPr lang="en-GB" sz="2800" b="1" dirty="0">
              <a:solidFill>
                <a:srgbClr val="121212"/>
              </a:solidFill>
              <a:latin typeface="HK Grotesk Light"/>
            </a:endParaRPr>
          </a:p>
          <a:p>
            <a:pPr>
              <a:lnSpc>
                <a:spcPts val="3639"/>
              </a:lnSpc>
              <a:spcBef>
                <a:spcPct val="0"/>
              </a:spcBef>
            </a:pPr>
            <a:r>
              <a:rPr lang="en-GB" sz="2800" b="1" dirty="0">
                <a:solidFill>
                  <a:srgbClr val="121212"/>
                </a:solidFill>
                <a:latin typeface="HK Grotesk Light"/>
              </a:rPr>
              <a:t>Digital Workspaces:</a:t>
            </a:r>
          </a:p>
          <a:p>
            <a:pPr marL="571500" indent="-571500">
              <a:lnSpc>
                <a:spcPts val="3639"/>
              </a:lnSpc>
              <a:spcBef>
                <a:spcPct val="0"/>
              </a:spcBef>
              <a:buFont typeface="Arial" panose="020B0604020202020204" pitchFamily="34" charset="0"/>
              <a:buChar char="•"/>
            </a:pPr>
            <a:r>
              <a:rPr lang="en-GB" sz="2800" b="1" dirty="0">
                <a:solidFill>
                  <a:srgbClr val="121212"/>
                </a:solidFill>
                <a:latin typeface="HK Grotesk Light"/>
              </a:rPr>
              <a:t>Whiteboarding tools like Miro or </a:t>
            </a:r>
            <a:r>
              <a:rPr lang="en-GB" sz="2800" b="1" dirty="0" err="1">
                <a:solidFill>
                  <a:srgbClr val="121212"/>
                </a:solidFill>
                <a:latin typeface="HK Grotesk Light"/>
              </a:rPr>
              <a:t>Jamboard</a:t>
            </a:r>
            <a:r>
              <a:rPr lang="en-GB" sz="2800" b="1" dirty="0">
                <a:solidFill>
                  <a:srgbClr val="121212"/>
                </a:solidFill>
                <a:latin typeface="HK Grotesk Light"/>
              </a:rPr>
              <a:t> enable interactive idea sharing and group problem-solving.</a:t>
            </a:r>
          </a:p>
          <a:p>
            <a:pPr>
              <a:lnSpc>
                <a:spcPts val="3639"/>
              </a:lnSpc>
              <a:spcBef>
                <a:spcPct val="0"/>
              </a:spcBef>
            </a:pPr>
            <a:endParaRPr lang="en-GB" sz="2800" b="1" dirty="0">
              <a:solidFill>
                <a:srgbClr val="121212"/>
              </a:solidFill>
              <a:latin typeface="HK Grotesk Light"/>
            </a:endParaRPr>
          </a:p>
          <a:p>
            <a:pPr>
              <a:lnSpc>
                <a:spcPts val="3639"/>
              </a:lnSpc>
              <a:spcBef>
                <a:spcPct val="0"/>
              </a:spcBef>
            </a:pPr>
            <a:r>
              <a:rPr lang="en-GB" sz="2800" b="1" dirty="0">
                <a:solidFill>
                  <a:srgbClr val="121212"/>
                </a:solidFill>
                <a:latin typeface="HK Grotesk Light"/>
              </a:rPr>
              <a:t>Online Simulations:</a:t>
            </a:r>
          </a:p>
          <a:p>
            <a:pPr marL="571500" indent="-571500">
              <a:lnSpc>
                <a:spcPts val="3639"/>
              </a:lnSpc>
              <a:spcBef>
                <a:spcPct val="0"/>
              </a:spcBef>
              <a:buFont typeface="Arial" panose="020B0604020202020204" pitchFamily="34" charset="0"/>
              <a:buChar char="•"/>
            </a:pPr>
            <a:r>
              <a:rPr lang="en-GB" sz="2800" b="1" dirty="0">
                <a:solidFill>
                  <a:srgbClr val="121212"/>
                </a:solidFill>
                <a:latin typeface="HK Grotesk Light"/>
              </a:rPr>
              <a:t>Simulated work environments for practicing technical skills without the risk or cost of real-world trials.</a:t>
            </a:r>
          </a:p>
          <a:p>
            <a:pPr marL="571500" indent="-571500">
              <a:lnSpc>
                <a:spcPts val="3639"/>
              </a:lnSpc>
              <a:spcBef>
                <a:spcPct val="0"/>
              </a:spcBef>
              <a:buFont typeface="Arial" panose="020B0604020202020204" pitchFamily="34" charset="0"/>
              <a:buChar char="•"/>
            </a:pPr>
            <a:endParaRPr lang="en-GB" sz="2800" b="1" dirty="0">
              <a:solidFill>
                <a:srgbClr val="121212"/>
              </a:solidFill>
              <a:latin typeface="HK Grotesk Light"/>
            </a:endParaRPr>
          </a:p>
          <a:p>
            <a:pPr>
              <a:lnSpc>
                <a:spcPts val="3639"/>
              </a:lnSpc>
              <a:spcBef>
                <a:spcPct val="0"/>
              </a:spcBef>
            </a:pPr>
            <a:r>
              <a:rPr lang="en-GB" sz="2800" b="1" dirty="0">
                <a:solidFill>
                  <a:srgbClr val="121212"/>
                </a:solidFill>
                <a:latin typeface="HK Grotesk Light"/>
              </a:rPr>
              <a:t>E-portfolios:</a:t>
            </a:r>
          </a:p>
          <a:p>
            <a:pPr marL="571500" indent="-571500">
              <a:lnSpc>
                <a:spcPts val="3639"/>
              </a:lnSpc>
              <a:spcBef>
                <a:spcPct val="0"/>
              </a:spcBef>
              <a:buFont typeface="Arial" panose="020B0604020202020204" pitchFamily="34" charset="0"/>
              <a:buChar char="•"/>
            </a:pPr>
            <a:r>
              <a:rPr lang="en-GB" sz="2800" b="1" dirty="0">
                <a:solidFill>
                  <a:srgbClr val="121212"/>
                </a:solidFill>
                <a:latin typeface="HK Grotesk Light"/>
              </a:rPr>
              <a:t>Platforms for students to document and showcase their work, reflecting their skills and learning progress.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947544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364025" y="-134613"/>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VR in Technical Education</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3"/>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4"/>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7" name="Online Media 6" title="Virtual Reality Training in Career and Technical Education  Collections">
            <a:hlinkClick r:id="" action="ppaction://media"/>
            <a:extLst>
              <a:ext uri="{FF2B5EF4-FFF2-40B4-BE49-F238E27FC236}">
                <a16:creationId xmlns:a16="http://schemas.microsoft.com/office/drawing/2014/main" id="{EB88FF0B-D9F0-3B41-2094-E3BEFA1E75E0}"/>
              </a:ext>
            </a:extLst>
          </p:cNvPr>
          <p:cNvPicPr>
            <a:picLocks noRot="1" noChangeAspect="1"/>
          </p:cNvPicPr>
          <p:nvPr>
            <a:videoFile r:link="rId1"/>
          </p:nvPr>
        </p:nvPicPr>
        <p:blipFill>
          <a:blip r:embed="rId5"/>
          <a:stretch>
            <a:fillRect/>
          </a:stretch>
        </p:blipFill>
        <p:spPr>
          <a:xfrm>
            <a:off x="3609885" y="1571625"/>
            <a:ext cx="9525000" cy="7143750"/>
          </a:xfrm>
          <a:prstGeom prst="rect">
            <a:avLst/>
          </a:prstGeom>
        </p:spPr>
      </p:pic>
      <p:sp>
        <p:nvSpPr>
          <p:cNvPr id="15" name="TextBox 14">
            <a:extLst>
              <a:ext uri="{FF2B5EF4-FFF2-40B4-BE49-F238E27FC236}">
                <a16:creationId xmlns:a16="http://schemas.microsoft.com/office/drawing/2014/main" id="{83835BD3-D106-9EEE-ABD0-BA7816B0FC17}"/>
              </a:ext>
            </a:extLst>
          </p:cNvPr>
          <p:cNvSpPr txBox="1"/>
          <p:nvPr/>
        </p:nvSpPr>
        <p:spPr>
          <a:xfrm>
            <a:off x="13178155" y="8074577"/>
            <a:ext cx="4992900" cy="646331"/>
          </a:xfrm>
          <a:prstGeom prst="rect">
            <a:avLst/>
          </a:prstGeom>
          <a:noFill/>
        </p:spPr>
        <p:txBody>
          <a:bodyPr wrap="square">
            <a:spAutoFit/>
          </a:bodyPr>
          <a:lstStyle/>
          <a:p>
            <a:r>
              <a:rPr lang="en-GB" i="1" dirty="0"/>
              <a:t>Source: </a:t>
            </a:r>
            <a:r>
              <a:rPr lang="en-BE" i="1" dirty="0">
                <a:hlinkClick r:id="rId6"/>
              </a:rPr>
              <a:t>https://youtu.be/4wPkObKYpeE?feature=share</a:t>
            </a:r>
            <a:r>
              <a:rPr lang="en-GB" i="1" dirty="0">
                <a:hlinkClick r:id="rId6"/>
              </a:rPr>
              <a:t>d</a:t>
            </a:r>
            <a:r>
              <a:rPr lang="en-GB" i="1" dirty="0"/>
              <a:t> </a:t>
            </a:r>
            <a:endParaRPr lang="en-BE" i="1" dirty="0"/>
          </a:p>
        </p:txBody>
      </p:sp>
    </p:spTree>
    <p:extLst>
      <p:ext uri="{BB962C8B-B14F-4D97-AF65-F5344CB8AC3E}">
        <p14:creationId xmlns:p14="http://schemas.microsoft.com/office/powerpoint/2010/main" val="3150464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Technology as a Tool for Industry Alignment</a:t>
            </a:r>
            <a:endParaRPr lang="en-US" sz="6999" spc="-69" dirty="0">
              <a:solidFill>
                <a:srgbClr val="033C5B"/>
              </a:solidFill>
              <a:latin typeface="HK Grotesk Bold"/>
            </a:endParaRPr>
          </a:p>
        </p:txBody>
      </p:sp>
      <p:sp>
        <p:nvSpPr>
          <p:cNvPr id="6" name="TextBox 6"/>
          <p:cNvSpPr txBox="1"/>
          <p:nvPr/>
        </p:nvSpPr>
        <p:spPr>
          <a:xfrm>
            <a:off x="793856" y="2751933"/>
            <a:ext cx="16032191" cy="6009274"/>
          </a:xfrm>
          <a:prstGeom prst="rect">
            <a:avLst/>
          </a:prstGeom>
        </p:spPr>
        <p:txBody>
          <a:bodyPr wrap="square" lIns="0" tIns="0" rIns="0" bIns="0" rtlCol="0" anchor="t">
            <a:spAutoFit/>
          </a:bodyPr>
          <a:lstStyle/>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Bridging Academic and Industry Practices</a:t>
            </a:r>
            <a:r>
              <a:rPr lang="en-GB" sz="3200" dirty="0">
                <a:solidFill>
                  <a:srgbClr val="121212"/>
                </a:solidFill>
                <a:latin typeface="HK Grotesk Light"/>
              </a:rPr>
              <a:t>: Technologies like simulations and project management software help align classroom experiences with real-world industry expectations.</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Real-time Industry Feedback</a:t>
            </a:r>
            <a:r>
              <a:rPr lang="en-GB" sz="3200" dirty="0">
                <a:solidFill>
                  <a:srgbClr val="121212"/>
                </a:solidFill>
                <a:latin typeface="HK Grotesk Light"/>
              </a:rPr>
              <a:t>: Utilize digital platforms to connect students with industry professionals for mentorship and feedback, ensuring that curriculum stays relevant to current industry standards.</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Enhancing Job Readiness</a:t>
            </a:r>
            <a:r>
              <a:rPr lang="en-GB" sz="3200" dirty="0">
                <a:solidFill>
                  <a:srgbClr val="121212"/>
                </a:solidFill>
                <a:latin typeface="HK Grotesk Light"/>
              </a:rPr>
              <a:t>: Incorporate industry-standard technology tools in coursework to familiarize students with the tools they’ll encounter in their professional life.</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Continuous Skill Acquisition</a:t>
            </a:r>
            <a:r>
              <a:rPr lang="en-GB" sz="3200" dirty="0">
                <a:solidFill>
                  <a:srgbClr val="121212"/>
                </a:solidFill>
                <a:latin typeface="HK Grotesk Light"/>
              </a:rPr>
              <a:t>: Leverage online learning platforms for up-to-date training and certifications that are recognized and valued by industry partners.</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Data-Driven Curriculum Development</a:t>
            </a:r>
            <a:r>
              <a:rPr lang="en-GB" sz="3200" dirty="0">
                <a:solidFill>
                  <a:srgbClr val="121212"/>
                </a:solidFill>
                <a:latin typeface="HK Grotesk Light"/>
              </a:rPr>
              <a:t>: Apply data analytics to align the VET curriculum with the evolving needs of the job market, adapting to trends highlighted by </a:t>
            </a:r>
            <a:r>
              <a:rPr lang="en-GB" sz="3200" dirty="0" err="1">
                <a:solidFill>
                  <a:srgbClr val="121212"/>
                </a:solidFill>
                <a:latin typeface="HK Grotesk Light"/>
              </a:rPr>
              <a:t>labor</a:t>
            </a:r>
            <a:r>
              <a:rPr lang="en-GB" sz="3200" dirty="0">
                <a:solidFill>
                  <a:srgbClr val="121212"/>
                </a:solidFill>
                <a:latin typeface="HK Grotesk Light"/>
              </a:rPr>
              <a:t> market information systems.</a:t>
            </a:r>
            <a:endParaRPr lang="en-US" sz="32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709262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Implementing Tech in VET</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8" name="Picture 7">
            <a:extLst>
              <a:ext uri="{FF2B5EF4-FFF2-40B4-BE49-F238E27FC236}">
                <a16:creationId xmlns:a16="http://schemas.microsoft.com/office/drawing/2014/main" id="{994D8B62-F7DB-B283-436C-9724C503DAA3}"/>
              </a:ext>
            </a:extLst>
          </p:cNvPr>
          <p:cNvPicPr>
            <a:picLocks noChangeAspect="1"/>
          </p:cNvPicPr>
          <p:nvPr/>
        </p:nvPicPr>
        <p:blipFill>
          <a:blip r:embed="rId4"/>
          <a:stretch>
            <a:fillRect/>
          </a:stretch>
        </p:blipFill>
        <p:spPr>
          <a:xfrm>
            <a:off x="9505239" y="2340963"/>
            <a:ext cx="4697495" cy="5411275"/>
          </a:xfrm>
          <a:prstGeom prst="rect">
            <a:avLst/>
          </a:prstGeom>
          <a:solidFill>
            <a:srgbClr val="FFFFFF">
              <a:shade val="85000"/>
            </a:srgbClr>
          </a:solidFill>
          <a:ln w="190500" cap="rnd">
            <a:solidFill>
              <a:schemeClr val="accent1">
                <a:lumMod val="5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6" name="Picture 15">
            <a:extLst>
              <a:ext uri="{FF2B5EF4-FFF2-40B4-BE49-F238E27FC236}">
                <a16:creationId xmlns:a16="http://schemas.microsoft.com/office/drawing/2014/main" id="{42C27A5E-DF42-C882-1E78-016FF99A004B}"/>
              </a:ext>
            </a:extLst>
          </p:cNvPr>
          <p:cNvPicPr>
            <a:picLocks noChangeAspect="1"/>
          </p:cNvPicPr>
          <p:nvPr/>
        </p:nvPicPr>
        <p:blipFill>
          <a:blip r:embed="rId5"/>
          <a:stretch>
            <a:fillRect/>
          </a:stretch>
        </p:blipFill>
        <p:spPr>
          <a:xfrm>
            <a:off x="3068164" y="2041873"/>
            <a:ext cx="4218485" cy="6009453"/>
          </a:xfrm>
          <a:prstGeom prst="rect">
            <a:avLst/>
          </a:prstGeom>
          <a:solidFill>
            <a:srgbClr val="FFFFFF">
              <a:shade val="85000"/>
            </a:srgbClr>
          </a:solidFill>
          <a:ln w="190500" cap="rnd">
            <a:solidFill>
              <a:schemeClr val="accent1">
                <a:lumMod val="5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8" name="TextBox 17">
            <a:extLst>
              <a:ext uri="{FF2B5EF4-FFF2-40B4-BE49-F238E27FC236}">
                <a16:creationId xmlns:a16="http://schemas.microsoft.com/office/drawing/2014/main" id="{3467C773-4171-D9E8-CA87-45A98708F0CD}"/>
              </a:ext>
            </a:extLst>
          </p:cNvPr>
          <p:cNvSpPr txBox="1"/>
          <p:nvPr/>
        </p:nvSpPr>
        <p:spPr>
          <a:xfrm>
            <a:off x="2920593" y="8220040"/>
            <a:ext cx="9144000" cy="276999"/>
          </a:xfrm>
          <a:prstGeom prst="rect">
            <a:avLst/>
          </a:prstGeom>
          <a:noFill/>
        </p:spPr>
        <p:txBody>
          <a:bodyPr wrap="square">
            <a:spAutoFit/>
          </a:bodyPr>
          <a:lstStyle/>
          <a:p>
            <a:r>
              <a:rPr lang="en-GB" sz="1200" i="1" dirty="0"/>
              <a:t>Source: </a:t>
            </a:r>
            <a:r>
              <a:rPr lang="de-DE" sz="1200" i="1" dirty="0">
                <a:hlinkClick r:id="rId6"/>
              </a:rPr>
              <a:t>https://ec.europa.eu/social/BlobServlet?docId=23274&amp;langId=en</a:t>
            </a:r>
            <a:r>
              <a:rPr lang="de-DE" sz="1200" i="1" dirty="0"/>
              <a:t> </a:t>
            </a:r>
            <a:endParaRPr lang="en-BE" sz="1200" i="1" dirty="0"/>
          </a:p>
        </p:txBody>
      </p:sp>
      <p:sp>
        <p:nvSpPr>
          <p:cNvPr id="19" name="TextBox 18">
            <a:extLst>
              <a:ext uri="{FF2B5EF4-FFF2-40B4-BE49-F238E27FC236}">
                <a16:creationId xmlns:a16="http://schemas.microsoft.com/office/drawing/2014/main" id="{A8E84A03-E8D8-39DA-48C1-FF42F97D7189}"/>
              </a:ext>
            </a:extLst>
          </p:cNvPr>
          <p:cNvSpPr txBox="1"/>
          <p:nvPr/>
        </p:nvSpPr>
        <p:spPr>
          <a:xfrm>
            <a:off x="9513200" y="7866645"/>
            <a:ext cx="9144000" cy="276999"/>
          </a:xfrm>
          <a:prstGeom prst="rect">
            <a:avLst/>
          </a:prstGeom>
          <a:noFill/>
        </p:spPr>
        <p:txBody>
          <a:bodyPr wrap="square">
            <a:spAutoFit/>
          </a:bodyPr>
          <a:lstStyle/>
          <a:p>
            <a:r>
              <a:rPr lang="en-GB" sz="1200" i="1" dirty="0"/>
              <a:t>Source: </a:t>
            </a:r>
            <a:r>
              <a:rPr lang="en-BE" sz="1200" i="1" dirty="0">
                <a:hlinkClick r:id="rId7"/>
              </a:rPr>
              <a:t>https://unevoc.unesco.org/pub/innovating_tvet_framework.pdf</a:t>
            </a:r>
            <a:r>
              <a:rPr lang="en-GB" sz="1200" i="1" dirty="0"/>
              <a:t> </a:t>
            </a:r>
            <a:endParaRPr lang="en-BE" sz="1200" i="1" dirty="0"/>
          </a:p>
        </p:txBody>
      </p:sp>
    </p:spTree>
    <p:extLst>
      <p:ext uri="{BB962C8B-B14F-4D97-AF65-F5344CB8AC3E}">
        <p14:creationId xmlns:p14="http://schemas.microsoft.com/office/powerpoint/2010/main" val="1491316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Implementing Tech in VET – HOW?</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6" name="TextBox 6">
            <a:extLst>
              <a:ext uri="{FF2B5EF4-FFF2-40B4-BE49-F238E27FC236}">
                <a16:creationId xmlns:a16="http://schemas.microsoft.com/office/drawing/2014/main" id="{D104D1D8-39D6-2D8A-4BD2-AACB6EE344EF}"/>
              </a:ext>
            </a:extLst>
          </p:cNvPr>
          <p:cNvSpPr txBox="1"/>
          <p:nvPr/>
        </p:nvSpPr>
        <p:spPr>
          <a:xfrm>
            <a:off x="793856" y="2780867"/>
            <a:ext cx="15465917" cy="5562998"/>
          </a:xfrm>
          <a:prstGeom prst="rect">
            <a:avLst/>
          </a:prstGeom>
        </p:spPr>
        <p:txBody>
          <a:bodyPr wrap="square" lIns="0" tIns="0" rIns="0" bIns="0" rtlCol="0" anchor="t">
            <a:spAutoFit/>
          </a:bodyPr>
          <a:lstStyle/>
          <a:p>
            <a:pPr marL="742950" indent="-742950">
              <a:lnSpc>
                <a:spcPts val="3639"/>
              </a:lnSpc>
              <a:spcBef>
                <a:spcPct val="0"/>
              </a:spcBef>
              <a:buFont typeface="+mj-lt"/>
              <a:buAutoNum type="arabicPeriod"/>
            </a:pPr>
            <a:r>
              <a:rPr lang="en-GB" sz="3600" b="1" dirty="0">
                <a:solidFill>
                  <a:srgbClr val="121212"/>
                </a:solidFill>
                <a:latin typeface="HK Grotesk Light"/>
              </a:rPr>
              <a:t>Assessment &amp; Planning</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Conduct a comprehensive needs assessment: Engage with stakeholders to determine both the current resources and the technological needs of the VET community.</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Identify integration goals: Set clear, measurable objectives for how technology should support the curriculum and enhance learning outcomes.</a:t>
            </a:r>
          </a:p>
          <a:p>
            <a:pPr>
              <a:lnSpc>
                <a:spcPts val="3639"/>
              </a:lnSpc>
              <a:spcBef>
                <a:spcPct val="0"/>
              </a:spcBef>
            </a:pPr>
            <a:r>
              <a:rPr lang="en-GB" sz="3600" b="1" dirty="0">
                <a:solidFill>
                  <a:srgbClr val="121212"/>
                </a:solidFill>
                <a:latin typeface="HK Grotesk Light"/>
              </a:rPr>
              <a:t>2. Selection &amp; Acquisition:</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Research and select appropriate tools: Choose technologies that are not only pedagogically sound but also user-friendly and cost-effective.</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Consider future-proofing: </a:t>
            </a:r>
            <a:r>
              <a:rPr lang="en-GB" sz="3600" dirty="0" err="1">
                <a:solidFill>
                  <a:srgbClr val="121212"/>
                </a:solidFill>
                <a:latin typeface="HK Grotesk Light"/>
              </a:rPr>
              <a:t>Opt</a:t>
            </a:r>
            <a:r>
              <a:rPr lang="en-GB" sz="3600" dirty="0">
                <a:solidFill>
                  <a:srgbClr val="121212"/>
                </a:solidFill>
                <a:latin typeface="HK Grotesk Light"/>
              </a:rPr>
              <a:t> for scalable solutions that can adapt to future educational trends and technologies.</a:t>
            </a:r>
          </a:p>
        </p:txBody>
      </p:sp>
    </p:spTree>
    <p:extLst>
      <p:ext uri="{BB962C8B-B14F-4D97-AF65-F5344CB8AC3E}">
        <p14:creationId xmlns:p14="http://schemas.microsoft.com/office/powerpoint/2010/main" val="2256896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Implementing Tech in VET – HOW?</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6" name="TextBox 6">
            <a:extLst>
              <a:ext uri="{FF2B5EF4-FFF2-40B4-BE49-F238E27FC236}">
                <a16:creationId xmlns:a16="http://schemas.microsoft.com/office/drawing/2014/main" id="{D104D1D8-39D6-2D8A-4BD2-AACB6EE344EF}"/>
              </a:ext>
            </a:extLst>
          </p:cNvPr>
          <p:cNvSpPr txBox="1"/>
          <p:nvPr/>
        </p:nvSpPr>
        <p:spPr>
          <a:xfrm>
            <a:off x="793856" y="2780867"/>
            <a:ext cx="16032191" cy="5562998"/>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3. Training &amp; Pilot Testing:</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Develop a training program: Create professional development workshops that cater to varying levels of tech proficiency among educators and learners.</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Initiate pilot tests: Start with small, controlled groups to test the feasibility and impact of the technology before school-wide implementation.</a:t>
            </a:r>
          </a:p>
          <a:p>
            <a:pPr>
              <a:lnSpc>
                <a:spcPts val="3639"/>
              </a:lnSpc>
              <a:spcBef>
                <a:spcPct val="0"/>
              </a:spcBef>
            </a:pPr>
            <a:r>
              <a:rPr lang="en-GB" sz="3600" b="1" dirty="0">
                <a:solidFill>
                  <a:srgbClr val="121212"/>
                </a:solidFill>
                <a:latin typeface="HK Grotesk Light"/>
              </a:rPr>
              <a:t>4. Implementation &amp; Support:</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Broad implementation: Following successful pilots, introduce the technology across the program, ensuring it's integrated into teaching and learning processes.</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Provide ongoing support: Establish a support system to assist with technical issues and to help educators innovate their pedagogical approaches.</a:t>
            </a:r>
          </a:p>
        </p:txBody>
      </p:sp>
    </p:spTree>
    <p:extLst>
      <p:ext uri="{BB962C8B-B14F-4D97-AF65-F5344CB8AC3E}">
        <p14:creationId xmlns:p14="http://schemas.microsoft.com/office/powerpoint/2010/main" val="4084952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028700" y="827483"/>
            <a:ext cx="6990285" cy="1960191"/>
          </a:xfrm>
          <a:prstGeom prst="rect">
            <a:avLst/>
          </a:prstGeom>
        </p:spPr>
        <p:txBody>
          <a:bodyPr lIns="0" tIns="0" rIns="0" bIns="0" rtlCol="0" anchor="t">
            <a:spAutoFit/>
          </a:bodyPr>
          <a:lstStyle/>
          <a:p>
            <a:pPr algn="ctr">
              <a:lnSpc>
                <a:spcPts val="7699"/>
              </a:lnSpc>
            </a:pPr>
            <a:r>
              <a:rPr lang="en-US" sz="6999" spc="-69" dirty="0">
                <a:solidFill>
                  <a:srgbClr val="033C5B"/>
                </a:solidFill>
                <a:latin typeface="HK Grotesk Bold"/>
              </a:rPr>
              <a:t>Learning Objectives</a:t>
            </a:r>
          </a:p>
        </p:txBody>
      </p:sp>
      <p:sp>
        <p:nvSpPr>
          <p:cNvPr id="3" name="TextBox 3"/>
          <p:cNvSpPr txBox="1"/>
          <p:nvPr/>
        </p:nvSpPr>
        <p:spPr>
          <a:xfrm>
            <a:off x="385759" y="3069101"/>
            <a:ext cx="8529641" cy="6453626"/>
          </a:xfrm>
          <a:prstGeom prst="rect">
            <a:avLst/>
          </a:prstGeom>
        </p:spPr>
        <p:txBody>
          <a:bodyPr wrap="square" lIns="0" tIns="0" rIns="0" bIns="0" rtlCol="0" anchor="t">
            <a:spAutoFit/>
          </a:bodyPr>
          <a:lstStyle/>
          <a:p>
            <a:pPr marL="302259" lvl="1">
              <a:lnSpc>
                <a:spcPts val="3919"/>
              </a:lnSpc>
            </a:pPr>
            <a:r>
              <a:rPr lang="en-GB" sz="2000" dirty="0">
                <a:solidFill>
                  <a:srgbClr val="121212"/>
                </a:solidFill>
                <a:latin typeface="HK Grotesk Light"/>
              </a:rPr>
              <a:t>By the end of this unit, participants will be able to:</a:t>
            </a:r>
            <a:endParaRPr lang="en-US" sz="2000" dirty="0">
              <a:solidFill>
                <a:srgbClr val="121212"/>
              </a:solidFill>
              <a:latin typeface="HK Grotesk Light"/>
            </a:endParaRPr>
          </a:p>
          <a:p>
            <a:pPr marL="604519" lvl="1" indent="-302260">
              <a:lnSpc>
                <a:spcPts val="3919"/>
              </a:lnSpc>
              <a:buFont typeface="Arial"/>
              <a:buChar char="•"/>
            </a:pPr>
            <a:r>
              <a:rPr lang="en-GB" sz="2000" dirty="0">
                <a:solidFill>
                  <a:srgbClr val="121212"/>
                </a:solidFill>
                <a:latin typeface="HK Grotesk Light"/>
              </a:rPr>
              <a:t>Recognize and select appropriate technological tools that support and enhance collaborative learning in VET environments</a:t>
            </a:r>
          </a:p>
          <a:p>
            <a:pPr marL="604519" lvl="1" indent="-302260">
              <a:lnSpc>
                <a:spcPts val="3919"/>
              </a:lnSpc>
              <a:buFont typeface="Arial"/>
              <a:buChar char="•"/>
            </a:pPr>
            <a:r>
              <a:rPr lang="en-GB" sz="2000" dirty="0">
                <a:solidFill>
                  <a:srgbClr val="121212"/>
                </a:solidFill>
                <a:latin typeface="HK Grotesk Light"/>
              </a:rPr>
              <a:t>Integrate technology into the VET curriculum to design and deliver collaborative learning experiences that are engaging and interactive</a:t>
            </a:r>
          </a:p>
          <a:p>
            <a:pPr marL="604519" lvl="1" indent="-302260">
              <a:lnSpc>
                <a:spcPts val="3919"/>
              </a:lnSpc>
              <a:buFont typeface="Arial"/>
              <a:buChar char="•"/>
            </a:pPr>
            <a:r>
              <a:rPr lang="en-GB" sz="2000" dirty="0">
                <a:solidFill>
                  <a:srgbClr val="121212"/>
                </a:solidFill>
                <a:latin typeface="HK Grotesk Light"/>
              </a:rPr>
              <a:t>Critically assess how technology integration enhances collaborative learning practices and contributes to the achievement of group learning objectives </a:t>
            </a:r>
          </a:p>
          <a:p>
            <a:pPr marL="604519" lvl="1" indent="-302260">
              <a:lnSpc>
                <a:spcPts val="3919"/>
              </a:lnSpc>
              <a:buFont typeface="Arial"/>
              <a:buChar char="•"/>
            </a:pPr>
            <a:r>
              <a:rPr lang="en-GB" sz="2000" dirty="0">
                <a:solidFill>
                  <a:srgbClr val="121212"/>
                </a:solidFill>
                <a:latin typeface="HK Grotesk Light"/>
              </a:rPr>
              <a:t>Identify and strategize to overcome challenges that technology may pose to collaborative learning, ensuring all VET learners can participate fully and equitably</a:t>
            </a:r>
          </a:p>
          <a:p>
            <a:pPr marL="604519" lvl="1" indent="-302260">
              <a:lnSpc>
                <a:spcPts val="3919"/>
              </a:lnSpc>
              <a:buFont typeface="Arial"/>
              <a:buChar char="•"/>
            </a:pPr>
            <a:endParaRPr lang="en-GB" sz="2000" dirty="0">
              <a:solidFill>
                <a:srgbClr val="121212"/>
              </a:solidFill>
              <a:latin typeface="HK Grotesk Light"/>
            </a:endParaRPr>
          </a:p>
          <a:p>
            <a:pPr marL="604519" lvl="1" indent="-302260">
              <a:lnSpc>
                <a:spcPts val="3919"/>
              </a:lnSpc>
              <a:buFont typeface="Arial"/>
              <a:buChar char="•"/>
            </a:pPr>
            <a:endParaRPr lang="en-US" sz="2000" dirty="0">
              <a:solidFill>
                <a:srgbClr val="121212"/>
              </a:solidFill>
              <a:latin typeface="HK Grotesk Light"/>
            </a:endParaRPr>
          </a:p>
        </p:txBody>
      </p:sp>
      <p:sp>
        <p:nvSpPr>
          <p:cNvPr id="4" name="AutoShape 4"/>
          <p:cNvSpPr/>
          <p:nvPr/>
        </p:nvSpPr>
        <p:spPr>
          <a:xfrm>
            <a:off x="9144000" y="3783991"/>
            <a:ext cx="9144000" cy="6503009"/>
          </a:xfrm>
          <a:prstGeom prst="rect">
            <a:avLst/>
          </a:prstGeom>
          <a:solidFill>
            <a:srgbClr val="FB8709"/>
          </a:solidFill>
        </p:spPr>
        <p:txBody>
          <a:bodyPr/>
          <a:lstStyle/>
          <a:p>
            <a:endParaRPr lang="en-BE"/>
          </a:p>
        </p:txBody>
      </p:sp>
      <p:sp>
        <p:nvSpPr>
          <p:cNvPr id="5" name="AutoShape 5"/>
          <p:cNvSpPr/>
          <p:nvPr/>
        </p:nvSpPr>
        <p:spPr>
          <a:xfrm>
            <a:off x="9144000" y="0"/>
            <a:ext cx="9144000" cy="5143500"/>
          </a:xfrm>
          <a:prstGeom prst="rect">
            <a:avLst/>
          </a:prstGeom>
          <a:solidFill>
            <a:srgbClr val="053249"/>
          </a:solidFill>
        </p:spPr>
        <p:txBody>
          <a:bodyPr/>
          <a:lstStyle/>
          <a:p>
            <a:endParaRPr lang="en-BE"/>
          </a:p>
        </p:txBody>
      </p:sp>
      <p:sp>
        <p:nvSpPr>
          <p:cNvPr id="6" name="Freeform 6"/>
          <p:cNvSpPr/>
          <p:nvPr/>
        </p:nvSpPr>
        <p:spPr>
          <a:xfrm rot="5400000">
            <a:off x="9144000" y="7702914"/>
            <a:ext cx="2584086" cy="2584086"/>
          </a:xfrm>
          <a:custGeom>
            <a:avLst/>
            <a:gdLst/>
            <a:ahLst/>
            <a:cxnLst/>
            <a:rect l="l" t="t" r="r" b="b"/>
            <a:pathLst>
              <a:path w="2584086" h="2584086">
                <a:moveTo>
                  <a:pt x="0" y="0"/>
                </a:moveTo>
                <a:lnTo>
                  <a:pt x="2584086" y="0"/>
                </a:lnTo>
                <a:lnTo>
                  <a:pt x="2584086" y="2584086"/>
                </a:lnTo>
                <a:lnTo>
                  <a:pt x="0" y="258408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7" name="Freeform 7"/>
          <p:cNvSpPr/>
          <p:nvPr/>
        </p:nvSpPr>
        <p:spPr>
          <a:xfrm rot="-5400000">
            <a:off x="15703914" y="0"/>
            <a:ext cx="2584086" cy="2584086"/>
          </a:xfrm>
          <a:custGeom>
            <a:avLst/>
            <a:gdLst/>
            <a:ahLst/>
            <a:cxnLst/>
            <a:rect l="l" t="t" r="r" b="b"/>
            <a:pathLst>
              <a:path w="2584086" h="2584086">
                <a:moveTo>
                  <a:pt x="0" y="0"/>
                </a:moveTo>
                <a:lnTo>
                  <a:pt x="2584086" y="0"/>
                </a:lnTo>
                <a:lnTo>
                  <a:pt x="2584086" y="2584086"/>
                </a:lnTo>
                <a:lnTo>
                  <a:pt x="0" y="258408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BE"/>
          </a:p>
        </p:txBody>
      </p:sp>
      <p:sp>
        <p:nvSpPr>
          <p:cNvPr id="8" name="Freeform 8"/>
          <p:cNvSpPr/>
          <p:nvPr/>
        </p:nvSpPr>
        <p:spPr>
          <a:xfrm>
            <a:off x="11243339" y="2258982"/>
            <a:ext cx="4945322" cy="5769036"/>
          </a:xfrm>
          <a:custGeom>
            <a:avLst/>
            <a:gdLst/>
            <a:ahLst/>
            <a:cxnLst/>
            <a:rect l="l" t="t" r="r" b="b"/>
            <a:pathLst>
              <a:path w="4945322" h="5769036">
                <a:moveTo>
                  <a:pt x="0" y="0"/>
                </a:moveTo>
                <a:lnTo>
                  <a:pt x="4945322" y="0"/>
                </a:lnTo>
                <a:lnTo>
                  <a:pt x="4945322" y="5769036"/>
                </a:lnTo>
                <a:lnTo>
                  <a:pt x="0" y="5769036"/>
                </a:lnTo>
                <a:lnTo>
                  <a:pt x="0" y="0"/>
                </a:lnTo>
                <a:close/>
              </a:path>
            </a:pathLst>
          </a:custGeom>
          <a:blipFill>
            <a:blip r:embed="rId6"/>
            <a:stretch>
              <a:fillRect l="-37492" r="-37492"/>
            </a:stretch>
          </a:blipFill>
        </p:spPr>
        <p:txBody>
          <a:bodyPr/>
          <a:lstStyle/>
          <a:p>
            <a:endParaRPr lang="en-BE"/>
          </a:p>
        </p:txBody>
      </p:sp>
      <p:sp>
        <p:nvSpPr>
          <p:cNvPr id="9" name="Freeform 9"/>
          <p:cNvSpPr/>
          <p:nvPr/>
        </p:nvSpPr>
        <p:spPr>
          <a:xfrm>
            <a:off x="385759" y="8288550"/>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7"/>
            <a:stretch>
              <a:fillRect/>
            </a:stretch>
          </a:blipFill>
        </p:spPr>
        <p:txBody>
          <a:bodyPr/>
          <a:lstStyle/>
          <a:p>
            <a:endParaRPr lang="en-BE"/>
          </a:p>
        </p:txBody>
      </p:sp>
      <p:sp>
        <p:nvSpPr>
          <p:cNvPr id="10" name="Freeform 10"/>
          <p:cNvSpPr/>
          <p:nvPr/>
        </p:nvSpPr>
        <p:spPr>
          <a:xfrm>
            <a:off x="2874251" y="91043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8"/>
            <a:stretch>
              <a:fillRect/>
            </a:stretch>
          </a:blipFill>
        </p:spPr>
        <p:txBody>
          <a:bodyPr/>
          <a:lstStyle/>
          <a:p>
            <a:endParaRPr lang="en-BE"/>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Implementing Tech in VET – HOW?</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6" name="TextBox 6">
            <a:extLst>
              <a:ext uri="{FF2B5EF4-FFF2-40B4-BE49-F238E27FC236}">
                <a16:creationId xmlns:a16="http://schemas.microsoft.com/office/drawing/2014/main" id="{D104D1D8-39D6-2D8A-4BD2-AACB6EE344EF}"/>
              </a:ext>
            </a:extLst>
          </p:cNvPr>
          <p:cNvSpPr txBox="1"/>
          <p:nvPr/>
        </p:nvSpPr>
        <p:spPr>
          <a:xfrm>
            <a:off x="793856" y="2780867"/>
            <a:ext cx="16032191" cy="5101333"/>
          </a:xfrm>
          <a:prstGeom prst="rect">
            <a:avLst/>
          </a:prstGeom>
        </p:spPr>
        <p:txBody>
          <a:bodyPr wrap="square" lIns="0" tIns="0" rIns="0" bIns="0" rtlCol="0" anchor="t">
            <a:spAutoFit/>
          </a:bodyPr>
          <a:lstStyle/>
          <a:p>
            <a:pPr>
              <a:lnSpc>
                <a:spcPts val="3639"/>
              </a:lnSpc>
              <a:spcBef>
                <a:spcPct val="0"/>
              </a:spcBef>
            </a:pPr>
            <a:r>
              <a:rPr lang="en-GB" sz="3600" b="1" dirty="0">
                <a:solidFill>
                  <a:srgbClr val="121212"/>
                </a:solidFill>
                <a:latin typeface="HK Grotesk Light"/>
              </a:rPr>
              <a:t>5. Evaluation &amp; Adaptation:</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Monitor progress and impact: Use data analytics to assess how well the technology meets educational goals.</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Be prepared to adapt: Stay flexible and ready to make changes based on feedback and the outcomes of your assessments.</a:t>
            </a:r>
          </a:p>
          <a:p>
            <a:pPr>
              <a:lnSpc>
                <a:spcPts val="3639"/>
              </a:lnSpc>
              <a:spcBef>
                <a:spcPct val="0"/>
              </a:spcBef>
            </a:pPr>
            <a:r>
              <a:rPr lang="en-GB" sz="3600" b="1" dirty="0">
                <a:solidFill>
                  <a:srgbClr val="121212"/>
                </a:solidFill>
                <a:latin typeface="HK Grotesk Light"/>
              </a:rPr>
              <a:t>6. Ensuring Access &amp; Bridging Gaps:</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Address access issues: Develop initiatives to ensure all students have the necessary technology, such as lending programs or partnerships with local businesses.</a:t>
            </a:r>
          </a:p>
          <a:p>
            <a:pPr marL="1028700" lvl="1" indent="-571500">
              <a:lnSpc>
                <a:spcPts val="3639"/>
              </a:lnSpc>
              <a:spcBef>
                <a:spcPct val="0"/>
              </a:spcBef>
              <a:buFont typeface="Arial" panose="020B0604020202020204" pitchFamily="34" charset="0"/>
              <a:buChar char="•"/>
            </a:pPr>
            <a:r>
              <a:rPr lang="en-GB" sz="3600" dirty="0">
                <a:solidFill>
                  <a:srgbClr val="121212"/>
                </a:solidFill>
                <a:latin typeface="HK Grotesk Light"/>
              </a:rPr>
              <a:t>Promote digital literacy: Embed digital skills training into the curriculum to ensure all learners can benefit fully from the technology provided.</a:t>
            </a:r>
          </a:p>
        </p:txBody>
      </p:sp>
    </p:spTree>
    <p:extLst>
      <p:ext uri="{BB962C8B-B14F-4D97-AF65-F5344CB8AC3E}">
        <p14:creationId xmlns:p14="http://schemas.microsoft.com/office/powerpoint/2010/main" val="1720875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Technology Integration Matrix</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6" name="TextBox 15">
            <a:extLst>
              <a:ext uri="{FF2B5EF4-FFF2-40B4-BE49-F238E27FC236}">
                <a16:creationId xmlns:a16="http://schemas.microsoft.com/office/drawing/2014/main" id="{226CC80C-4DE6-010D-116C-26B517902303}"/>
              </a:ext>
            </a:extLst>
          </p:cNvPr>
          <p:cNvSpPr txBox="1"/>
          <p:nvPr/>
        </p:nvSpPr>
        <p:spPr>
          <a:xfrm>
            <a:off x="780001" y="8426253"/>
            <a:ext cx="9144000" cy="338554"/>
          </a:xfrm>
          <a:prstGeom prst="rect">
            <a:avLst/>
          </a:prstGeom>
          <a:noFill/>
        </p:spPr>
        <p:txBody>
          <a:bodyPr wrap="square">
            <a:spAutoFit/>
          </a:bodyPr>
          <a:lstStyle/>
          <a:p>
            <a:r>
              <a:rPr lang="en-GB" sz="1600" i="1" dirty="0"/>
              <a:t>Source: </a:t>
            </a:r>
            <a:r>
              <a:rPr lang="de-DE" sz="1600" i="1" dirty="0">
                <a:hlinkClick r:id="rId4"/>
              </a:rPr>
              <a:t>https://fcit.usf.edu/matrix/matrix/</a:t>
            </a:r>
            <a:r>
              <a:rPr lang="de-DE" sz="1600" i="1" dirty="0"/>
              <a:t> </a:t>
            </a:r>
            <a:endParaRPr lang="en-BE" sz="1600" i="1" dirty="0"/>
          </a:p>
        </p:txBody>
      </p:sp>
      <p:sp>
        <p:nvSpPr>
          <p:cNvPr id="17" name="TextBox 6">
            <a:extLst>
              <a:ext uri="{FF2B5EF4-FFF2-40B4-BE49-F238E27FC236}">
                <a16:creationId xmlns:a16="http://schemas.microsoft.com/office/drawing/2014/main" id="{30830F3F-E465-3902-391E-7EE8B702BD9B}"/>
              </a:ext>
            </a:extLst>
          </p:cNvPr>
          <p:cNvSpPr txBox="1"/>
          <p:nvPr/>
        </p:nvSpPr>
        <p:spPr>
          <a:xfrm>
            <a:off x="793856" y="1965584"/>
            <a:ext cx="15465917" cy="2793009"/>
          </a:xfrm>
          <a:prstGeom prst="rect">
            <a:avLst/>
          </a:prstGeom>
        </p:spPr>
        <p:txBody>
          <a:bodyPr wrap="square" lIns="0" tIns="0" rIns="0" bIns="0" rtlCol="0" anchor="t">
            <a:spAutoFit/>
          </a:bodyPr>
          <a:lstStyle/>
          <a:p>
            <a:pPr>
              <a:lnSpc>
                <a:spcPts val="3639"/>
              </a:lnSpc>
              <a:spcBef>
                <a:spcPct val="0"/>
              </a:spcBef>
            </a:pPr>
            <a:r>
              <a:rPr lang="en-GB" sz="3600" dirty="0">
                <a:solidFill>
                  <a:srgbClr val="121212"/>
                </a:solidFill>
                <a:latin typeface="HK Grotesk Light"/>
              </a:rPr>
              <a:t>The Technology Integration Matrix (TIM) provides a framework for describing and targeting the use of technology to enhance learning. The TIM incorporates five interdependent characteristics of meaningful learning environments: active, collaborative, constructive, authentic, and goal-directed. These characteristics are associated with five levels of technology integration: entry, adoption, adaptation, infusion, and transformation. </a:t>
            </a:r>
          </a:p>
        </p:txBody>
      </p:sp>
      <p:pic>
        <p:nvPicPr>
          <p:cNvPr id="19" name="Picture 18">
            <a:extLst>
              <a:ext uri="{FF2B5EF4-FFF2-40B4-BE49-F238E27FC236}">
                <a16:creationId xmlns:a16="http://schemas.microsoft.com/office/drawing/2014/main" id="{D5A7B93C-AC81-9DFD-EF82-A74350639C13}"/>
              </a:ext>
            </a:extLst>
          </p:cNvPr>
          <p:cNvPicPr>
            <a:picLocks noChangeAspect="1"/>
          </p:cNvPicPr>
          <p:nvPr/>
        </p:nvPicPr>
        <p:blipFill>
          <a:blip r:embed="rId5"/>
          <a:stretch>
            <a:fillRect/>
          </a:stretch>
        </p:blipFill>
        <p:spPr>
          <a:xfrm>
            <a:off x="2430814" y="4750683"/>
            <a:ext cx="12192000" cy="3489333"/>
          </a:xfrm>
          <a:prstGeom prst="rect">
            <a:avLst/>
          </a:prstGeom>
        </p:spPr>
      </p:pic>
    </p:spTree>
    <p:extLst>
      <p:ext uri="{BB962C8B-B14F-4D97-AF65-F5344CB8AC3E}">
        <p14:creationId xmlns:p14="http://schemas.microsoft.com/office/powerpoint/2010/main" val="2404989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Technology Integration Matrix</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6" name="TextBox 15">
            <a:extLst>
              <a:ext uri="{FF2B5EF4-FFF2-40B4-BE49-F238E27FC236}">
                <a16:creationId xmlns:a16="http://schemas.microsoft.com/office/drawing/2014/main" id="{226CC80C-4DE6-010D-116C-26B517902303}"/>
              </a:ext>
            </a:extLst>
          </p:cNvPr>
          <p:cNvSpPr txBox="1"/>
          <p:nvPr/>
        </p:nvSpPr>
        <p:spPr>
          <a:xfrm>
            <a:off x="780001" y="8426253"/>
            <a:ext cx="9144000" cy="338554"/>
          </a:xfrm>
          <a:prstGeom prst="rect">
            <a:avLst/>
          </a:prstGeom>
          <a:noFill/>
        </p:spPr>
        <p:txBody>
          <a:bodyPr wrap="square">
            <a:spAutoFit/>
          </a:bodyPr>
          <a:lstStyle/>
          <a:p>
            <a:r>
              <a:rPr lang="en-GB" sz="1600" i="1" dirty="0"/>
              <a:t>Source: </a:t>
            </a:r>
            <a:r>
              <a:rPr lang="de-DE" sz="1600" i="1" dirty="0">
                <a:hlinkClick r:id="rId4"/>
              </a:rPr>
              <a:t>https://fcit.usf.edu/matrix/matrix/</a:t>
            </a:r>
            <a:r>
              <a:rPr lang="de-DE" sz="1600" i="1" dirty="0"/>
              <a:t> </a:t>
            </a:r>
            <a:endParaRPr lang="en-BE" sz="1600" i="1" dirty="0"/>
          </a:p>
        </p:txBody>
      </p:sp>
      <p:sp>
        <p:nvSpPr>
          <p:cNvPr id="17" name="TextBox 6">
            <a:extLst>
              <a:ext uri="{FF2B5EF4-FFF2-40B4-BE49-F238E27FC236}">
                <a16:creationId xmlns:a16="http://schemas.microsoft.com/office/drawing/2014/main" id="{30830F3F-E465-3902-391E-7EE8B702BD9B}"/>
              </a:ext>
            </a:extLst>
          </p:cNvPr>
          <p:cNvSpPr txBox="1"/>
          <p:nvPr/>
        </p:nvSpPr>
        <p:spPr>
          <a:xfrm>
            <a:off x="793856" y="1965584"/>
            <a:ext cx="15465917" cy="2331344"/>
          </a:xfrm>
          <a:prstGeom prst="rect">
            <a:avLst/>
          </a:prstGeom>
        </p:spPr>
        <p:txBody>
          <a:bodyPr wrap="square" lIns="0" tIns="0" rIns="0" bIns="0" rtlCol="0" anchor="t">
            <a:spAutoFit/>
          </a:bodyPr>
          <a:lstStyle/>
          <a:p>
            <a:pPr>
              <a:lnSpc>
                <a:spcPts val="3639"/>
              </a:lnSpc>
              <a:spcBef>
                <a:spcPct val="0"/>
              </a:spcBef>
            </a:pPr>
            <a:r>
              <a:rPr lang="en-GB" sz="3600" dirty="0">
                <a:solidFill>
                  <a:srgbClr val="121212"/>
                </a:solidFill>
                <a:latin typeface="HK Grotesk Light"/>
              </a:rPr>
              <a:t>Together, the five characteristics of meaningful learning environments and five levels of technology integration create a matrix of 25 cells. All TIM descriptors apply equally well to online and face-to-face instruction, Developed by the Florida </a:t>
            </a:r>
            <a:r>
              <a:rPr lang="en-GB" sz="3600" dirty="0" err="1">
                <a:solidFill>
                  <a:srgbClr val="121212"/>
                </a:solidFill>
                <a:latin typeface="HK Grotesk Light"/>
              </a:rPr>
              <a:t>Center</a:t>
            </a:r>
            <a:r>
              <a:rPr lang="en-GB" sz="3600" dirty="0">
                <a:solidFill>
                  <a:srgbClr val="121212"/>
                </a:solidFill>
                <a:latin typeface="HK Grotesk Light"/>
              </a:rPr>
              <a:t> for Instructional Technology (FCIT) in 2005, the TIM is now in its third edition (2019).</a:t>
            </a:r>
            <a:endParaRPr lang="en-US" sz="3600" dirty="0">
              <a:solidFill>
                <a:srgbClr val="121212"/>
              </a:solidFill>
              <a:latin typeface="HK Grotesk Light"/>
            </a:endParaRPr>
          </a:p>
        </p:txBody>
      </p:sp>
      <p:pic>
        <p:nvPicPr>
          <p:cNvPr id="7" name="Picture 6">
            <a:extLst>
              <a:ext uri="{FF2B5EF4-FFF2-40B4-BE49-F238E27FC236}">
                <a16:creationId xmlns:a16="http://schemas.microsoft.com/office/drawing/2014/main" id="{AF321D61-67D4-57DB-C5BF-A2C6B3F8A7CB}"/>
              </a:ext>
            </a:extLst>
          </p:cNvPr>
          <p:cNvPicPr>
            <a:picLocks noChangeAspect="1"/>
          </p:cNvPicPr>
          <p:nvPr/>
        </p:nvPicPr>
        <p:blipFill>
          <a:blip r:embed="rId5"/>
          <a:stretch>
            <a:fillRect/>
          </a:stretch>
        </p:blipFill>
        <p:spPr>
          <a:xfrm>
            <a:off x="5514894" y="3943866"/>
            <a:ext cx="9448800" cy="4623800"/>
          </a:xfrm>
          <a:prstGeom prst="rect">
            <a:avLst/>
          </a:prstGeom>
        </p:spPr>
      </p:pic>
    </p:spTree>
    <p:extLst>
      <p:ext uri="{BB962C8B-B14F-4D97-AF65-F5344CB8AC3E}">
        <p14:creationId xmlns:p14="http://schemas.microsoft.com/office/powerpoint/2010/main" val="336375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Technology Integration Matrix</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8" name="Picture 7">
            <a:extLst>
              <a:ext uri="{FF2B5EF4-FFF2-40B4-BE49-F238E27FC236}">
                <a16:creationId xmlns:a16="http://schemas.microsoft.com/office/drawing/2014/main" id="{42BFC2D3-B1B8-8506-7995-C4151C5B601F}"/>
              </a:ext>
            </a:extLst>
          </p:cNvPr>
          <p:cNvPicPr>
            <a:picLocks noChangeAspect="1"/>
          </p:cNvPicPr>
          <p:nvPr/>
        </p:nvPicPr>
        <p:blipFill>
          <a:blip r:embed="rId4"/>
          <a:stretch>
            <a:fillRect/>
          </a:stretch>
        </p:blipFill>
        <p:spPr>
          <a:xfrm>
            <a:off x="2890312" y="1786028"/>
            <a:ext cx="10875485" cy="6965797"/>
          </a:xfrm>
          <a:prstGeom prst="rect">
            <a:avLst/>
          </a:prstGeom>
        </p:spPr>
      </p:pic>
      <p:sp>
        <p:nvSpPr>
          <p:cNvPr id="16" name="TextBox 15">
            <a:extLst>
              <a:ext uri="{FF2B5EF4-FFF2-40B4-BE49-F238E27FC236}">
                <a16:creationId xmlns:a16="http://schemas.microsoft.com/office/drawing/2014/main" id="{226CC80C-4DE6-010D-116C-26B517902303}"/>
              </a:ext>
            </a:extLst>
          </p:cNvPr>
          <p:cNvSpPr txBox="1"/>
          <p:nvPr/>
        </p:nvSpPr>
        <p:spPr>
          <a:xfrm>
            <a:off x="13744188" y="8382493"/>
            <a:ext cx="9144000" cy="338554"/>
          </a:xfrm>
          <a:prstGeom prst="rect">
            <a:avLst/>
          </a:prstGeom>
          <a:noFill/>
        </p:spPr>
        <p:txBody>
          <a:bodyPr wrap="square">
            <a:spAutoFit/>
          </a:bodyPr>
          <a:lstStyle/>
          <a:p>
            <a:r>
              <a:rPr lang="en-GB" sz="1600" i="1" dirty="0"/>
              <a:t>Source: </a:t>
            </a:r>
            <a:r>
              <a:rPr lang="en-BE" sz="1600" i="1" dirty="0">
                <a:hlinkClick r:id="rId5"/>
              </a:rPr>
              <a:t>https://fcit.usf.edu/matrix/</a:t>
            </a:r>
            <a:r>
              <a:rPr lang="en-GB" sz="1600" i="1" dirty="0"/>
              <a:t> </a:t>
            </a:r>
            <a:endParaRPr lang="en-BE" sz="1600" i="1" dirty="0"/>
          </a:p>
        </p:txBody>
      </p:sp>
    </p:spTree>
    <p:extLst>
      <p:ext uri="{BB962C8B-B14F-4D97-AF65-F5344CB8AC3E}">
        <p14:creationId xmlns:p14="http://schemas.microsoft.com/office/powerpoint/2010/main" val="2652875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Case Studies in VET Technology Integration</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8" name="Picture 7">
            <a:extLst>
              <a:ext uri="{FF2B5EF4-FFF2-40B4-BE49-F238E27FC236}">
                <a16:creationId xmlns:a16="http://schemas.microsoft.com/office/drawing/2014/main" id="{3327B527-8B03-4AA8-A6AA-22C420E6FD86}"/>
              </a:ext>
            </a:extLst>
          </p:cNvPr>
          <p:cNvPicPr>
            <a:picLocks noChangeAspect="1"/>
          </p:cNvPicPr>
          <p:nvPr/>
        </p:nvPicPr>
        <p:blipFill>
          <a:blip r:embed="rId4"/>
          <a:stretch>
            <a:fillRect/>
          </a:stretch>
        </p:blipFill>
        <p:spPr>
          <a:xfrm>
            <a:off x="793855" y="2773478"/>
            <a:ext cx="2934109" cy="1390844"/>
          </a:xfrm>
          <a:prstGeom prst="rect">
            <a:avLst/>
          </a:prstGeom>
        </p:spPr>
      </p:pic>
      <p:pic>
        <p:nvPicPr>
          <p:cNvPr id="16" name="Picture 15">
            <a:extLst>
              <a:ext uri="{FF2B5EF4-FFF2-40B4-BE49-F238E27FC236}">
                <a16:creationId xmlns:a16="http://schemas.microsoft.com/office/drawing/2014/main" id="{E13BDF7C-5183-484E-58F0-37249FDE18B9}"/>
              </a:ext>
            </a:extLst>
          </p:cNvPr>
          <p:cNvPicPr>
            <a:picLocks noChangeAspect="1"/>
          </p:cNvPicPr>
          <p:nvPr/>
        </p:nvPicPr>
        <p:blipFill>
          <a:blip r:embed="rId5"/>
          <a:stretch>
            <a:fillRect/>
          </a:stretch>
        </p:blipFill>
        <p:spPr>
          <a:xfrm>
            <a:off x="6019800" y="2836150"/>
            <a:ext cx="9304872" cy="5505448"/>
          </a:xfrm>
          <a:prstGeom prst="rect">
            <a:avLst/>
          </a:prstGeom>
          <a:ln>
            <a:noFill/>
          </a:ln>
          <a:effectLst>
            <a:softEdge rad="112500"/>
          </a:effectLst>
        </p:spPr>
      </p:pic>
      <p:sp>
        <p:nvSpPr>
          <p:cNvPr id="18" name="TextBox 17">
            <a:extLst>
              <a:ext uri="{FF2B5EF4-FFF2-40B4-BE49-F238E27FC236}">
                <a16:creationId xmlns:a16="http://schemas.microsoft.com/office/drawing/2014/main" id="{A7948FBA-A2D6-7CCE-6C0E-A941BABB526A}"/>
              </a:ext>
            </a:extLst>
          </p:cNvPr>
          <p:cNvSpPr txBox="1"/>
          <p:nvPr/>
        </p:nvSpPr>
        <p:spPr>
          <a:xfrm>
            <a:off x="823527" y="4331680"/>
            <a:ext cx="4358073" cy="646331"/>
          </a:xfrm>
          <a:prstGeom prst="rect">
            <a:avLst/>
          </a:prstGeom>
          <a:noFill/>
        </p:spPr>
        <p:txBody>
          <a:bodyPr wrap="square">
            <a:spAutoFit/>
          </a:bodyPr>
          <a:lstStyle/>
          <a:p>
            <a:r>
              <a:rPr lang="en-GB" dirty="0"/>
              <a:t>More info here: </a:t>
            </a:r>
            <a:r>
              <a:rPr lang="en-BE" dirty="0">
                <a:hlinkClick r:id="rId6"/>
              </a:rPr>
              <a:t>https://mimbus.com/en/our-solutions/</a:t>
            </a:r>
            <a:r>
              <a:rPr lang="en-GB" dirty="0"/>
              <a:t> </a:t>
            </a:r>
            <a:endParaRPr lang="en-BE" dirty="0"/>
          </a:p>
        </p:txBody>
      </p:sp>
    </p:spTree>
    <p:extLst>
      <p:ext uri="{BB962C8B-B14F-4D97-AF65-F5344CB8AC3E}">
        <p14:creationId xmlns:p14="http://schemas.microsoft.com/office/powerpoint/2010/main" val="38570073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Case Studies in VET Technology Integration</a:t>
            </a:r>
            <a:endParaRPr lang="en-US" sz="6999"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8" name="TextBox 17">
            <a:extLst>
              <a:ext uri="{FF2B5EF4-FFF2-40B4-BE49-F238E27FC236}">
                <a16:creationId xmlns:a16="http://schemas.microsoft.com/office/drawing/2014/main" id="{A7948FBA-A2D6-7CCE-6C0E-A941BABB526A}"/>
              </a:ext>
            </a:extLst>
          </p:cNvPr>
          <p:cNvSpPr txBox="1"/>
          <p:nvPr/>
        </p:nvSpPr>
        <p:spPr>
          <a:xfrm>
            <a:off x="823527" y="4331680"/>
            <a:ext cx="4358073" cy="369332"/>
          </a:xfrm>
          <a:prstGeom prst="rect">
            <a:avLst/>
          </a:prstGeom>
          <a:noFill/>
        </p:spPr>
        <p:txBody>
          <a:bodyPr wrap="square">
            <a:spAutoFit/>
          </a:bodyPr>
          <a:lstStyle/>
          <a:p>
            <a:r>
              <a:rPr lang="en-GB" dirty="0"/>
              <a:t>More info here: </a:t>
            </a:r>
            <a:r>
              <a:rPr lang="de-DE" dirty="0">
                <a:hlinkClick r:id="rId4"/>
              </a:rPr>
              <a:t>https://tvet-academy.de/</a:t>
            </a:r>
            <a:r>
              <a:rPr lang="de-DE" dirty="0"/>
              <a:t> </a:t>
            </a:r>
            <a:endParaRPr lang="en-BE" dirty="0"/>
          </a:p>
        </p:txBody>
      </p:sp>
      <p:pic>
        <p:nvPicPr>
          <p:cNvPr id="7" name="Picture 6">
            <a:extLst>
              <a:ext uri="{FF2B5EF4-FFF2-40B4-BE49-F238E27FC236}">
                <a16:creationId xmlns:a16="http://schemas.microsoft.com/office/drawing/2014/main" id="{0FB1F30A-16E1-4A5A-D665-6CD10F8C0AAE}"/>
              </a:ext>
            </a:extLst>
          </p:cNvPr>
          <p:cNvPicPr>
            <a:picLocks noChangeAspect="1"/>
          </p:cNvPicPr>
          <p:nvPr/>
        </p:nvPicPr>
        <p:blipFill rotWithShape="1">
          <a:blip r:embed="rId5"/>
          <a:srcRect t="11210"/>
          <a:stretch/>
        </p:blipFill>
        <p:spPr>
          <a:xfrm>
            <a:off x="914400" y="2721311"/>
            <a:ext cx="2591162" cy="998094"/>
          </a:xfrm>
          <a:prstGeom prst="rect">
            <a:avLst/>
          </a:prstGeom>
        </p:spPr>
      </p:pic>
      <p:pic>
        <p:nvPicPr>
          <p:cNvPr id="17" name="Picture 16">
            <a:extLst>
              <a:ext uri="{FF2B5EF4-FFF2-40B4-BE49-F238E27FC236}">
                <a16:creationId xmlns:a16="http://schemas.microsoft.com/office/drawing/2014/main" id="{F5F37E41-8056-9423-EACC-0B4D49FD41FB}"/>
              </a:ext>
            </a:extLst>
          </p:cNvPr>
          <p:cNvPicPr>
            <a:picLocks noChangeAspect="1"/>
          </p:cNvPicPr>
          <p:nvPr/>
        </p:nvPicPr>
        <p:blipFill>
          <a:blip r:embed="rId6"/>
          <a:stretch>
            <a:fillRect/>
          </a:stretch>
        </p:blipFill>
        <p:spPr>
          <a:xfrm>
            <a:off x="6226659" y="2954531"/>
            <a:ext cx="9716157" cy="5175993"/>
          </a:xfrm>
          <a:prstGeom prst="rect">
            <a:avLst/>
          </a:prstGeom>
          <a:ln>
            <a:noFill/>
          </a:ln>
          <a:effectLst>
            <a:softEdge rad="112500"/>
          </a:effectLst>
        </p:spPr>
      </p:pic>
    </p:spTree>
    <p:extLst>
      <p:ext uri="{BB962C8B-B14F-4D97-AF65-F5344CB8AC3E}">
        <p14:creationId xmlns:p14="http://schemas.microsoft.com/office/powerpoint/2010/main" val="1785471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00963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Challenges</a:t>
            </a:r>
            <a:endParaRPr lang="en-US" sz="6999" spc="-69" dirty="0">
              <a:solidFill>
                <a:srgbClr val="033C5B"/>
              </a:solidFill>
              <a:latin typeface="HK Grotesk Bold"/>
            </a:endParaRPr>
          </a:p>
        </p:txBody>
      </p:sp>
      <p:sp>
        <p:nvSpPr>
          <p:cNvPr id="6" name="TextBox 6"/>
          <p:cNvSpPr txBox="1"/>
          <p:nvPr/>
        </p:nvSpPr>
        <p:spPr>
          <a:xfrm>
            <a:off x="812621" y="1786028"/>
            <a:ext cx="14808380" cy="4178003"/>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Resource Limitations</a:t>
            </a:r>
            <a:r>
              <a:rPr lang="en-GB" sz="3600" dirty="0">
                <a:solidFill>
                  <a:srgbClr val="121212"/>
                </a:solidFill>
                <a:latin typeface="HK Grotesk Light"/>
              </a:rPr>
              <a:t>: Limited budgets and resources for new technology.</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Resistance to Change</a:t>
            </a:r>
            <a:r>
              <a:rPr lang="en-GB" sz="3600" dirty="0">
                <a:solidFill>
                  <a:srgbClr val="121212"/>
                </a:solidFill>
                <a:latin typeface="HK Grotesk Light"/>
              </a:rPr>
              <a:t>: Some educators and institutions are hesitant towards adopting new technologies.</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Skill Gaps</a:t>
            </a:r>
            <a:r>
              <a:rPr lang="en-GB" sz="3600" dirty="0">
                <a:solidFill>
                  <a:srgbClr val="121212"/>
                </a:solidFill>
                <a:latin typeface="HK Grotesk Light"/>
              </a:rPr>
              <a:t>: Need for training to use advanced technologies effectively.</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Equity and Access</a:t>
            </a:r>
            <a:r>
              <a:rPr lang="en-GB" sz="3600" dirty="0">
                <a:solidFill>
                  <a:srgbClr val="121212"/>
                </a:solidFill>
                <a:latin typeface="HK Grotesk Light"/>
              </a:rPr>
              <a:t>: Digital divide may prevent equal access to technological resources.</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Infrastructure Constraints</a:t>
            </a:r>
            <a:r>
              <a:rPr lang="en-GB" sz="3600" dirty="0">
                <a:solidFill>
                  <a:srgbClr val="121212"/>
                </a:solidFill>
                <a:latin typeface="HK Grotesk Light"/>
              </a:rPr>
              <a:t>: Importance of reliable infrastructure for tech implementation.</a:t>
            </a:r>
            <a:endParaRPr lang="en-US"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3824870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2181388" cy="1997085"/>
          </a:xfrm>
          <a:prstGeom prst="rect">
            <a:avLst/>
          </a:prstGeom>
        </p:spPr>
        <p:txBody>
          <a:bodyPr lIns="0" tIns="0" rIns="0" bIns="0" rtlCol="0" anchor="t">
            <a:spAutoFit/>
          </a:bodyPr>
          <a:lstStyle/>
          <a:p>
            <a:pPr>
              <a:lnSpc>
                <a:spcPts val="7699"/>
              </a:lnSpc>
            </a:pPr>
            <a:r>
              <a:rPr lang="en-GB" sz="6999" spc="-69" dirty="0">
                <a:solidFill>
                  <a:srgbClr val="033C5B"/>
                </a:solidFill>
                <a:latin typeface="HK Grotesk Bold"/>
              </a:rPr>
              <a:t>Overcoming Obstacles in Tech Adoption</a:t>
            </a:r>
            <a:endParaRPr lang="en-US" sz="6999" spc="-69" dirty="0">
              <a:solidFill>
                <a:srgbClr val="033C5B"/>
              </a:solidFill>
              <a:latin typeface="HK Grotesk Bold"/>
            </a:endParaRPr>
          </a:p>
        </p:txBody>
      </p:sp>
      <p:sp>
        <p:nvSpPr>
          <p:cNvPr id="6" name="TextBox 6"/>
          <p:cNvSpPr txBox="1"/>
          <p:nvPr/>
        </p:nvSpPr>
        <p:spPr>
          <a:xfrm>
            <a:off x="793856" y="2912196"/>
            <a:ext cx="15738861" cy="4639668"/>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Strategic Partnerships</a:t>
            </a:r>
            <a:r>
              <a:rPr lang="en-GB" sz="3600" dirty="0">
                <a:solidFill>
                  <a:srgbClr val="121212"/>
                </a:solidFill>
                <a:latin typeface="HK Grotesk Light"/>
              </a:rPr>
              <a:t>: Relationships with tech companies and community organizations for resources and support.</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Professional Development</a:t>
            </a:r>
            <a:r>
              <a:rPr lang="en-GB" sz="3600" dirty="0">
                <a:solidFill>
                  <a:srgbClr val="121212"/>
                </a:solidFill>
                <a:latin typeface="HK Grotesk Light"/>
              </a:rPr>
              <a:t>: Regular, comprehensive training/upskilling programs for educators and administrators.</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Policy Advocacy</a:t>
            </a:r>
            <a:r>
              <a:rPr lang="en-GB" sz="3600" dirty="0">
                <a:solidFill>
                  <a:srgbClr val="121212"/>
                </a:solidFill>
                <a:latin typeface="HK Grotesk Light"/>
              </a:rPr>
              <a:t>: Work towards policy changes that provide funding and resources for tech upgrades.</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Community Engagement</a:t>
            </a:r>
            <a:r>
              <a:rPr lang="en-GB" sz="3600" dirty="0">
                <a:solidFill>
                  <a:srgbClr val="121212"/>
                </a:solidFill>
                <a:latin typeface="HK Grotesk Light"/>
              </a:rPr>
              <a:t>: Involvement of the community to find innovative solutions for access and equity.</a:t>
            </a:r>
          </a:p>
          <a:p>
            <a:pPr marL="571500" indent="-571500">
              <a:lnSpc>
                <a:spcPts val="3639"/>
              </a:lnSpc>
              <a:spcBef>
                <a:spcPct val="0"/>
              </a:spcBef>
              <a:buFont typeface="Arial" panose="020B0604020202020204" pitchFamily="34" charset="0"/>
              <a:buChar char="•"/>
            </a:pPr>
            <a:r>
              <a:rPr lang="en-GB" sz="3600" b="1" dirty="0">
                <a:solidFill>
                  <a:srgbClr val="121212"/>
                </a:solidFill>
                <a:latin typeface="HK Grotesk Light"/>
              </a:rPr>
              <a:t>Phased Implementation</a:t>
            </a:r>
            <a:r>
              <a:rPr lang="en-GB" sz="3600" dirty="0">
                <a:solidFill>
                  <a:srgbClr val="121212"/>
                </a:solidFill>
                <a:latin typeface="HK Grotesk Light"/>
              </a:rPr>
              <a:t>: Adoption of a step-by-step approach to technology integration to mitigate infrastructure shocks.</a:t>
            </a:r>
            <a:endParaRPr lang="en-US"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3915603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2181388" cy="1163588"/>
          </a:xfrm>
          <a:prstGeom prst="rect">
            <a:avLst/>
          </a:prstGeom>
        </p:spPr>
        <p:txBody>
          <a:bodyPr lIns="0" tIns="0" rIns="0" bIns="0" rtlCol="0" anchor="t">
            <a:spAutoFit/>
          </a:bodyPr>
          <a:lstStyle/>
          <a:p>
            <a:pPr>
              <a:lnSpc>
                <a:spcPts val="9679"/>
              </a:lnSpc>
            </a:pPr>
            <a:r>
              <a:rPr lang="en-GB" sz="6000" spc="-87" dirty="0">
                <a:solidFill>
                  <a:srgbClr val="033C5B"/>
                </a:solidFill>
                <a:latin typeface="HK Grotesk Bold"/>
              </a:rPr>
              <a:t>Technology Tools for Collaboration</a:t>
            </a:r>
            <a:endParaRPr lang="en-US" sz="6000" spc="-87" dirty="0">
              <a:solidFill>
                <a:srgbClr val="033C5B"/>
              </a:solidFill>
              <a:latin typeface="HK Grotesk Bold"/>
            </a:endParaRPr>
          </a:p>
        </p:txBody>
      </p:sp>
      <p:sp>
        <p:nvSpPr>
          <p:cNvPr id="12" name="TextBox 12"/>
          <p:cNvSpPr txBox="1"/>
          <p:nvPr/>
        </p:nvSpPr>
        <p:spPr>
          <a:xfrm>
            <a:off x="2175060" y="2882775"/>
            <a:ext cx="3291413" cy="961674"/>
          </a:xfrm>
          <a:prstGeom prst="rect">
            <a:avLst/>
          </a:prstGeom>
        </p:spPr>
        <p:txBody>
          <a:bodyPr wrap="square" lIns="0" tIns="0" rIns="0" bIns="0" rtlCol="0" anchor="t">
            <a:spAutoFit/>
          </a:bodyPr>
          <a:lstStyle/>
          <a:p>
            <a:pPr>
              <a:lnSpc>
                <a:spcPts val="3640"/>
              </a:lnSpc>
              <a:spcBef>
                <a:spcPct val="0"/>
              </a:spcBef>
            </a:pPr>
            <a:r>
              <a:rPr lang="en-GB" sz="4000" b="1" dirty="0">
                <a:solidFill>
                  <a:srgbClr val="121212"/>
                </a:solidFill>
                <a:latin typeface="HK Grotesk Light"/>
              </a:rPr>
              <a:t>APPS &amp; Platforms</a:t>
            </a:r>
            <a:endParaRPr lang="en-US" sz="4000" dirty="0">
              <a:solidFill>
                <a:srgbClr val="121212"/>
              </a:solidFill>
              <a:latin typeface="HK Grotesk Light"/>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pic>
        <p:nvPicPr>
          <p:cNvPr id="18" name="Graphic 17" descr="Lights On with solid fill">
            <a:extLst>
              <a:ext uri="{FF2B5EF4-FFF2-40B4-BE49-F238E27FC236}">
                <a16:creationId xmlns:a16="http://schemas.microsoft.com/office/drawing/2014/main" id="{64703B46-5984-E1AA-55ED-AC94923932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5419" y="2547228"/>
            <a:ext cx="1246758" cy="1246758"/>
          </a:xfrm>
          <a:prstGeom prst="rect">
            <a:avLst/>
          </a:prstGeom>
        </p:spPr>
      </p:pic>
      <p:sp>
        <p:nvSpPr>
          <p:cNvPr id="19" name="TextBox 12">
            <a:extLst>
              <a:ext uri="{FF2B5EF4-FFF2-40B4-BE49-F238E27FC236}">
                <a16:creationId xmlns:a16="http://schemas.microsoft.com/office/drawing/2014/main" id="{8DF634D5-EC4E-EAF5-AC1D-24D2F58B6E20}"/>
              </a:ext>
            </a:extLst>
          </p:cNvPr>
          <p:cNvSpPr txBox="1"/>
          <p:nvPr/>
        </p:nvSpPr>
        <p:spPr>
          <a:xfrm>
            <a:off x="1238586" y="3844449"/>
            <a:ext cx="7905414" cy="4601196"/>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Collaboration and Teamwork</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Slack</a:t>
            </a:r>
            <a:r>
              <a:rPr lang="en-GB" sz="2600" dirty="0">
                <a:solidFill>
                  <a:srgbClr val="121212"/>
                </a:solidFill>
                <a:latin typeface="HK Grotesk Light"/>
              </a:rPr>
              <a:t>: A messaging app that facilitates team communication and collaboration through channels dedicated to specific topics or projects.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9"/>
              </a:rPr>
              <a:t>Trello</a:t>
            </a:r>
            <a:r>
              <a:rPr lang="en-GB" sz="2600" dirty="0">
                <a:solidFill>
                  <a:srgbClr val="121212"/>
                </a:solidFill>
                <a:latin typeface="HK Grotesk Light"/>
              </a:rPr>
              <a:t>: A project management tool that helps teams organize projects into boards, lists, and cards to track progress and collaborate on tasks.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0"/>
              </a:rPr>
              <a:t>Microsoft Teams</a:t>
            </a:r>
            <a:r>
              <a:rPr lang="en-GB" sz="2600" dirty="0">
                <a:solidFill>
                  <a:srgbClr val="121212"/>
                </a:solidFill>
                <a:latin typeface="HK Grotesk Light"/>
              </a:rPr>
              <a:t>: Combines workplace chat, meetings, notes, and attachments. It integrates with Office 365 and supports classroom collaboration.</a:t>
            </a:r>
            <a:endParaRPr lang="en-US" sz="2600" dirty="0">
              <a:solidFill>
                <a:srgbClr val="121212"/>
              </a:solidFill>
              <a:latin typeface="HK Grotesk Light"/>
            </a:endParaRPr>
          </a:p>
        </p:txBody>
      </p:sp>
      <p:pic>
        <p:nvPicPr>
          <p:cNvPr id="20" name="Picture 19">
            <a:extLst>
              <a:ext uri="{FF2B5EF4-FFF2-40B4-BE49-F238E27FC236}">
                <a16:creationId xmlns:a16="http://schemas.microsoft.com/office/drawing/2014/main" id="{DA710106-3B1A-64B1-1C18-153D21EE5147}"/>
              </a:ext>
            </a:extLst>
          </p:cNvPr>
          <p:cNvPicPr>
            <a:picLocks noChangeAspect="1"/>
          </p:cNvPicPr>
          <p:nvPr/>
        </p:nvPicPr>
        <p:blipFill>
          <a:blip r:embed="rId11"/>
          <a:stretch>
            <a:fillRect/>
          </a:stretch>
        </p:blipFill>
        <p:spPr>
          <a:xfrm>
            <a:off x="543300" y="4359791"/>
            <a:ext cx="1091212" cy="1071834"/>
          </a:xfrm>
          <a:prstGeom prst="rect">
            <a:avLst/>
          </a:prstGeom>
        </p:spPr>
      </p:pic>
      <p:pic>
        <p:nvPicPr>
          <p:cNvPr id="22" name="Picture 21">
            <a:extLst>
              <a:ext uri="{FF2B5EF4-FFF2-40B4-BE49-F238E27FC236}">
                <a16:creationId xmlns:a16="http://schemas.microsoft.com/office/drawing/2014/main" id="{5A0B1034-3246-0B39-8968-7731848900F1}"/>
              </a:ext>
            </a:extLst>
          </p:cNvPr>
          <p:cNvPicPr>
            <a:picLocks noChangeAspect="1"/>
          </p:cNvPicPr>
          <p:nvPr/>
        </p:nvPicPr>
        <p:blipFill>
          <a:blip r:embed="rId12"/>
          <a:stretch>
            <a:fillRect/>
          </a:stretch>
        </p:blipFill>
        <p:spPr>
          <a:xfrm>
            <a:off x="608248" y="5745620"/>
            <a:ext cx="961316" cy="962544"/>
          </a:xfrm>
          <a:prstGeom prst="rect">
            <a:avLst/>
          </a:prstGeom>
        </p:spPr>
      </p:pic>
      <p:pic>
        <p:nvPicPr>
          <p:cNvPr id="24" name="Picture 23">
            <a:extLst>
              <a:ext uri="{FF2B5EF4-FFF2-40B4-BE49-F238E27FC236}">
                <a16:creationId xmlns:a16="http://schemas.microsoft.com/office/drawing/2014/main" id="{332345A7-13D1-32AA-4EE5-E2C33F41351B}"/>
              </a:ext>
            </a:extLst>
          </p:cNvPr>
          <p:cNvPicPr>
            <a:picLocks noChangeAspect="1"/>
          </p:cNvPicPr>
          <p:nvPr/>
        </p:nvPicPr>
        <p:blipFill>
          <a:blip r:embed="rId13"/>
          <a:stretch>
            <a:fillRect/>
          </a:stretch>
        </p:blipFill>
        <p:spPr>
          <a:xfrm>
            <a:off x="506122" y="7079708"/>
            <a:ext cx="1128390" cy="1051274"/>
          </a:xfrm>
          <a:prstGeom prst="rect">
            <a:avLst/>
          </a:prstGeom>
        </p:spPr>
      </p:pic>
      <p:sp>
        <p:nvSpPr>
          <p:cNvPr id="25" name="TextBox 12">
            <a:extLst>
              <a:ext uri="{FF2B5EF4-FFF2-40B4-BE49-F238E27FC236}">
                <a16:creationId xmlns:a16="http://schemas.microsoft.com/office/drawing/2014/main" id="{5B930D28-C975-8A47-BA11-51561CE4434A}"/>
              </a:ext>
            </a:extLst>
          </p:cNvPr>
          <p:cNvSpPr txBox="1"/>
          <p:nvPr/>
        </p:nvSpPr>
        <p:spPr>
          <a:xfrm>
            <a:off x="9973126" y="3753575"/>
            <a:ext cx="8101799" cy="5062861"/>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Open Communication and Feedback</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4"/>
              </a:rPr>
              <a:t>Google Forms</a:t>
            </a:r>
            <a:r>
              <a:rPr lang="en-GB" sz="2600" dirty="0">
                <a:solidFill>
                  <a:srgbClr val="121212"/>
                </a:solidFill>
                <a:latin typeface="HK Grotesk Light"/>
              </a:rPr>
              <a:t>: Easy-to-use tool for creating feedback forms, surveys, and quizzes to gather insights from learners and staff.</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5"/>
              </a:rPr>
              <a:t>Mentimeter</a:t>
            </a:r>
            <a:r>
              <a:rPr lang="en-GB" sz="2600" dirty="0">
                <a:solidFill>
                  <a:srgbClr val="121212"/>
                </a:solidFill>
                <a:latin typeface="HK Grotesk Light"/>
              </a:rPr>
              <a:t>: An interactive presentation software that allows real-time feedback, polls, and Q&amp;A sessions, enhancing engagement and communication.</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6"/>
              </a:rPr>
              <a:t>Slido</a:t>
            </a:r>
            <a:r>
              <a:rPr lang="en-GB" sz="2600" dirty="0">
                <a:solidFill>
                  <a:srgbClr val="121212"/>
                </a:solidFill>
                <a:latin typeface="HK Grotesk Light"/>
              </a:rPr>
              <a:t>: A Q&amp;A and polling platform that facilitates open communication during classes and meetings, allowing everyone to share their thoughts and questions.</a:t>
            </a:r>
            <a:endParaRPr lang="en-US" sz="2600" dirty="0">
              <a:solidFill>
                <a:srgbClr val="121212"/>
              </a:solidFill>
              <a:latin typeface="HK Grotesk Light"/>
            </a:endParaRPr>
          </a:p>
        </p:txBody>
      </p:sp>
      <p:pic>
        <p:nvPicPr>
          <p:cNvPr id="27" name="Picture 26">
            <a:extLst>
              <a:ext uri="{FF2B5EF4-FFF2-40B4-BE49-F238E27FC236}">
                <a16:creationId xmlns:a16="http://schemas.microsoft.com/office/drawing/2014/main" id="{279E1B84-425E-4A36-5F5C-93DF6B251A33}"/>
              </a:ext>
            </a:extLst>
          </p:cNvPr>
          <p:cNvPicPr>
            <a:picLocks noChangeAspect="1"/>
          </p:cNvPicPr>
          <p:nvPr/>
        </p:nvPicPr>
        <p:blipFill>
          <a:blip r:embed="rId17"/>
          <a:stretch>
            <a:fillRect/>
          </a:stretch>
        </p:blipFill>
        <p:spPr>
          <a:xfrm>
            <a:off x="9303461" y="4359791"/>
            <a:ext cx="1039970" cy="1062308"/>
          </a:xfrm>
          <a:prstGeom prst="rect">
            <a:avLst/>
          </a:prstGeom>
        </p:spPr>
      </p:pic>
      <p:pic>
        <p:nvPicPr>
          <p:cNvPr id="29" name="Picture 28">
            <a:extLst>
              <a:ext uri="{FF2B5EF4-FFF2-40B4-BE49-F238E27FC236}">
                <a16:creationId xmlns:a16="http://schemas.microsoft.com/office/drawing/2014/main" id="{F4191CB8-B8F1-14BB-79C3-183BDF683217}"/>
              </a:ext>
            </a:extLst>
          </p:cNvPr>
          <p:cNvPicPr>
            <a:picLocks noChangeAspect="1"/>
          </p:cNvPicPr>
          <p:nvPr/>
        </p:nvPicPr>
        <p:blipFill>
          <a:blip r:embed="rId18"/>
          <a:stretch>
            <a:fillRect/>
          </a:stretch>
        </p:blipFill>
        <p:spPr>
          <a:xfrm>
            <a:off x="9424137" y="5657734"/>
            <a:ext cx="830298" cy="933921"/>
          </a:xfrm>
          <a:prstGeom prst="rect">
            <a:avLst/>
          </a:prstGeom>
        </p:spPr>
      </p:pic>
      <p:pic>
        <p:nvPicPr>
          <p:cNvPr id="31" name="Picture 30">
            <a:extLst>
              <a:ext uri="{FF2B5EF4-FFF2-40B4-BE49-F238E27FC236}">
                <a16:creationId xmlns:a16="http://schemas.microsoft.com/office/drawing/2014/main" id="{CFE7C34D-1D16-C5E0-30FA-FF8F4FBD4A26}"/>
              </a:ext>
            </a:extLst>
          </p:cNvPr>
          <p:cNvPicPr>
            <a:picLocks noChangeAspect="1"/>
          </p:cNvPicPr>
          <p:nvPr/>
        </p:nvPicPr>
        <p:blipFill>
          <a:blip r:embed="rId19"/>
          <a:stretch>
            <a:fillRect/>
          </a:stretch>
        </p:blipFill>
        <p:spPr>
          <a:xfrm>
            <a:off x="9362700" y="6987804"/>
            <a:ext cx="924640" cy="868029"/>
          </a:xfrm>
          <a:prstGeom prst="rect">
            <a:avLst/>
          </a:prstGeom>
        </p:spPr>
      </p:pic>
    </p:spTree>
    <p:extLst>
      <p:ext uri="{BB962C8B-B14F-4D97-AF65-F5344CB8AC3E}">
        <p14:creationId xmlns:p14="http://schemas.microsoft.com/office/powerpoint/2010/main" val="3431672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2181388" cy="1163588"/>
          </a:xfrm>
          <a:prstGeom prst="rect">
            <a:avLst/>
          </a:prstGeom>
        </p:spPr>
        <p:txBody>
          <a:bodyPr lIns="0" tIns="0" rIns="0" bIns="0" rtlCol="0" anchor="t">
            <a:spAutoFit/>
          </a:bodyPr>
          <a:lstStyle/>
          <a:p>
            <a:pPr>
              <a:lnSpc>
                <a:spcPts val="9679"/>
              </a:lnSpc>
            </a:pPr>
            <a:r>
              <a:rPr lang="en-GB" sz="6000" spc="-87" dirty="0">
                <a:solidFill>
                  <a:srgbClr val="033C5B"/>
                </a:solidFill>
                <a:latin typeface="HK Grotesk Bold"/>
              </a:rPr>
              <a:t>Tools and Platforms</a:t>
            </a:r>
            <a:endParaRPr lang="en-US" sz="6000" spc="-87" dirty="0">
              <a:solidFill>
                <a:srgbClr val="033C5B"/>
              </a:solidFill>
              <a:latin typeface="HK Grotesk Bold"/>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pic>
        <p:nvPicPr>
          <p:cNvPr id="18" name="Graphic 17" descr="Lights On with solid fill">
            <a:extLst>
              <a:ext uri="{FF2B5EF4-FFF2-40B4-BE49-F238E27FC236}">
                <a16:creationId xmlns:a16="http://schemas.microsoft.com/office/drawing/2014/main" id="{64703B46-5984-E1AA-55ED-AC94923932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95237" y="1537554"/>
            <a:ext cx="1246758" cy="1246758"/>
          </a:xfrm>
          <a:prstGeom prst="rect">
            <a:avLst/>
          </a:prstGeom>
        </p:spPr>
      </p:pic>
      <p:sp>
        <p:nvSpPr>
          <p:cNvPr id="19" name="TextBox 12">
            <a:extLst>
              <a:ext uri="{FF2B5EF4-FFF2-40B4-BE49-F238E27FC236}">
                <a16:creationId xmlns:a16="http://schemas.microsoft.com/office/drawing/2014/main" id="{8DF634D5-EC4E-EAF5-AC1D-24D2F58B6E20}"/>
              </a:ext>
            </a:extLst>
          </p:cNvPr>
          <p:cNvSpPr txBox="1"/>
          <p:nvPr/>
        </p:nvSpPr>
        <p:spPr>
          <a:xfrm>
            <a:off x="1100259" y="2770096"/>
            <a:ext cx="7905414" cy="3216201"/>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Artificial Intelligence (AI) Tools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Squirrel AI</a:t>
            </a:r>
            <a:r>
              <a:rPr lang="en-GB" sz="2600" dirty="0">
                <a:solidFill>
                  <a:srgbClr val="121212"/>
                </a:solidFill>
                <a:latin typeface="HK Grotesk Light"/>
              </a:rPr>
              <a:t>: An adaptive learning platform that personalizes the educational content for each learner</a:t>
            </a:r>
          </a:p>
          <a:p>
            <a:pPr marL="457200" indent="-457200">
              <a:lnSpc>
                <a:spcPts val="3640"/>
              </a:lnSpc>
              <a:spcBef>
                <a:spcPct val="0"/>
              </a:spcBef>
              <a:buFont typeface="Arial" panose="020B0604020202020204" pitchFamily="34" charset="0"/>
              <a:buChar char="•"/>
            </a:pP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9"/>
              </a:rPr>
              <a:t>Century Tech</a:t>
            </a:r>
            <a:r>
              <a:rPr lang="en-GB" sz="2600" dirty="0">
                <a:solidFill>
                  <a:srgbClr val="121212"/>
                </a:solidFill>
                <a:latin typeface="HK Grotesk Light"/>
              </a:rPr>
              <a:t>: Uses AI to tailor learning paths for students in core subjects.</a:t>
            </a:r>
            <a:endParaRPr lang="en-US" sz="2600" dirty="0">
              <a:solidFill>
                <a:srgbClr val="121212"/>
              </a:solidFill>
              <a:latin typeface="HK Grotesk Light"/>
            </a:endParaRPr>
          </a:p>
        </p:txBody>
      </p:sp>
      <p:sp>
        <p:nvSpPr>
          <p:cNvPr id="25" name="TextBox 12">
            <a:extLst>
              <a:ext uri="{FF2B5EF4-FFF2-40B4-BE49-F238E27FC236}">
                <a16:creationId xmlns:a16="http://schemas.microsoft.com/office/drawing/2014/main" id="{5B930D28-C975-8A47-BA11-51561CE4434A}"/>
              </a:ext>
            </a:extLst>
          </p:cNvPr>
          <p:cNvSpPr txBox="1"/>
          <p:nvPr/>
        </p:nvSpPr>
        <p:spPr>
          <a:xfrm>
            <a:off x="9839286" y="2742727"/>
            <a:ext cx="8101799" cy="3216201"/>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Virtual Reality (VR) and Augmented Reality (AR) Tools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rPr>
              <a:t>Google Cardboard: An affordable VR solution that works with smartphones.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0"/>
              </a:rPr>
              <a:t>Microsoft HoloLens</a:t>
            </a:r>
            <a:r>
              <a:rPr lang="en-GB" sz="2600" dirty="0">
                <a:solidFill>
                  <a:srgbClr val="121212"/>
                </a:solidFill>
                <a:latin typeface="HK Grotesk Light"/>
              </a:rPr>
              <a:t>: An AR headset for mixed reality experiences.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1"/>
              </a:rPr>
              <a:t>zSpace</a:t>
            </a:r>
            <a:r>
              <a:rPr lang="en-GB" sz="2600" dirty="0">
                <a:solidFill>
                  <a:srgbClr val="121212"/>
                </a:solidFill>
                <a:latin typeface="HK Grotesk Light"/>
              </a:rPr>
              <a:t>: Provides AR/VR learning experiences on a desktop computer.</a:t>
            </a:r>
          </a:p>
        </p:txBody>
      </p:sp>
      <p:pic>
        <p:nvPicPr>
          <p:cNvPr id="17" name="Picture 16">
            <a:extLst>
              <a:ext uri="{FF2B5EF4-FFF2-40B4-BE49-F238E27FC236}">
                <a16:creationId xmlns:a16="http://schemas.microsoft.com/office/drawing/2014/main" id="{75191523-A4C0-2B8D-569A-F66EA49C6992}"/>
              </a:ext>
            </a:extLst>
          </p:cNvPr>
          <p:cNvPicPr>
            <a:picLocks noChangeAspect="1"/>
          </p:cNvPicPr>
          <p:nvPr/>
        </p:nvPicPr>
        <p:blipFill>
          <a:blip r:embed="rId12"/>
          <a:stretch>
            <a:fillRect/>
          </a:stretch>
        </p:blipFill>
        <p:spPr>
          <a:xfrm>
            <a:off x="106534" y="3282574"/>
            <a:ext cx="1391874" cy="601343"/>
          </a:xfrm>
          <a:prstGeom prst="rect">
            <a:avLst/>
          </a:prstGeom>
        </p:spPr>
      </p:pic>
      <p:pic>
        <p:nvPicPr>
          <p:cNvPr id="23" name="Picture 22">
            <a:extLst>
              <a:ext uri="{FF2B5EF4-FFF2-40B4-BE49-F238E27FC236}">
                <a16:creationId xmlns:a16="http://schemas.microsoft.com/office/drawing/2014/main" id="{820DB6EE-CD49-937D-531D-2932A5B51631}"/>
              </a:ext>
            </a:extLst>
          </p:cNvPr>
          <p:cNvPicPr>
            <a:picLocks noChangeAspect="1"/>
          </p:cNvPicPr>
          <p:nvPr/>
        </p:nvPicPr>
        <p:blipFill>
          <a:blip r:embed="rId13"/>
          <a:stretch>
            <a:fillRect/>
          </a:stretch>
        </p:blipFill>
        <p:spPr>
          <a:xfrm>
            <a:off x="74798" y="5046293"/>
            <a:ext cx="1423017" cy="444259"/>
          </a:xfrm>
          <a:prstGeom prst="rect">
            <a:avLst/>
          </a:prstGeom>
        </p:spPr>
      </p:pic>
      <p:pic>
        <p:nvPicPr>
          <p:cNvPr id="28" name="Picture 27">
            <a:extLst>
              <a:ext uri="{FF2B5EF4-FFF2-40B4-BE49-F238E27FC236}">
                <a16:creationId xmlns:a16="http://schemas.microsoft.com/office/drawing/2014/main" id="{1B7692C0-D91F-6958-1D3A-C8FDC808732F}"/>
              </a:ext>
            </a:extLst>
          </p:cNvPr>
          <p:cNvPicPr>
            <a:picLocks noChangeAspect="1"/>
          </p:cNvPicPr>
          <p:nvPr/>
        </p:nvPicPr>
        <p:blipFill>
          <a:blip r:embed="rId14"/>
          <a:stretch>
            <a:fillRect/>
          </a:stretch>
        </p:blipFill>
        <p:spPr>
          <a:xfrm>
            <a:off x="8807365" y="3219330"/>
            <a:ext cx="1395599" cy="395363"/>
          </a:xfrm>
          <a:prstGeom prst="rect">
            <a:avLst/>
          </a:prstGeom>
        </p:spPr>
      </p:pic>
      <p:pic>
        <p:nvPicPr>
          <p:cNvPr id="32" name="Picture 31">
            <a:extLst>
              <a:ext uri="{FF2B5EF4-FFF2-40B4-BE49-F238E27FC236}">
                <a16:creationId xmlns:a16="http://schemas.microsoft.com/office/drawing/2014/main" id="{1B1D68BF-17A6-04C7-0638-CD8F5BFD9F71}"/>
              </a:ext>
            </a:extLst>
          </p:cNvPr>
          <p:cNvPicPr>
            <a:picLocks noChangeAspect="1"/>
          </p:cNvPicPr>
          <p:nvPr/>
        </p:nvPicPr>
        <p:blipFill>
          <a:blip r:embed="rId15"/>
          <a:stretch>
            <a:fillRect/>
          </a:stretch>
        </p:blipFill>
        <p:spPr>
          <a:xfrm>
            <a:off x="8940726" y="5081489"/>
            <a:ext cx="1262238" cy="409632"/>
          </a:xfrm>
          <a:prstGeom prst="rect">
            <a:avLst/>
          </a:prstGeom>
        </p:spPr>
      </p:pic>
    </p:spTree>
    <p:extLst>
      <p:ext uri="{BB962C8B-B14F-4D97-AF65-F5344CB8AC3E}">
        <p14:creationId xmlns:p14="http://schemas.microsoft.com/office/powerpoint/2010/main" val="3039088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999" spc="-69" dirty="0">
                <a:solidFill>
                  <a:srgbClr val="033C5B"/>
                </a:solidFill>
                <a:latin typeface="HK Grotesk Bold"/>
              </a:rPr>
              <a:t>The role of technology</a:t>
            </a:r>
          </a:p>
        </p:txBody>
      </p:sp>
      <p:sp>
        <p:nvSpPr>
          <p:cNvPr id="6" name="TextBox 6"/>
          <p:cNvSpPr txBox="1"/>
          <p:nvPr/>
        </p:nvSpPr>
        <p:spPr>
          <a:xfrm>
            <a:off x="797268" y="2984254"/>
            <a:ext cx="15465917" cy="1869679"/>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Acts as a facilitator for innovative teaching and learning methods.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Provides platforms for collaboration and communication among educators and learners.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Enhances access to industry-standard practices and resources.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4114731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2181388" cy="1163588"/>
          </a:xfrm>
          <a:prstGeom prst="rect">
            <a:avLst/>
          </a:prstGeom>
        </p:spPr>
        <p:txBody>
          <a:bodyPr lIns="0" tIns="0" rIns="0" bIns="0" rtlCol="0" anchor="t">
            <a:spAutoFit/>
          </a:bodyPr>
          <a:lstStyle/>
          <a:p>
            <a:pPr>
              <a:lnSpc>
                <a:spcPts val="9679"/>
              </a:lnSpc>
            </a:pPr>
            <a:r>
              <a:rPr lang="en-GB" sz="6000" spc="-87" dirty="0">
                <a:solidFill>
                  <a:srgbClr val="033C5B"/>
                </a:solidFill>
                <a:latin typeface="HK Grotesk Bold"/>
              </a:rPr>
              <a:t>Tools and Platforms</a:t>
            </a:r>
            <a:endParaRPr lang="en-US" sz="6000" spc="-87" dirty="0">
              <a:solidFill>
                <a:srgbClr val="033C5B"/>
              </a:solidFill>
              <a:latin typeface="HK Grotesk Bold"/>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pic>
        <p:nvPicPr>
          <p:cNvPr id="18" name="Graphic 17" descr="Lights On with solid fill">
            <a:extLst>
              <a:ext uri="{FF2B5EF4-FFF2-40B4-BE49-F238E27FC236}">
                <a16:creationId xmlns:a16="http://schemas.microsoft.com/office/drawing/2014/main" id="{64703B46-5984-E1AA-55ED-AC94923932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95237" y="1537554"/>
            <a:ext cx="1246758" cy="1246758"/>
          </a:xfrm>
          <a:prstGeom prst="rect">
            <a:avLst/>
          </a:prstGeom>
        </p:spPr>
      </p:pic>
      <p:sp>
        <p:nvSpPr>
          <p:cNvPr id="19" name="TextBox 12">
            <a:extLst>
              <a:ext uri="{FF2B5EF4-FFF2-40B4-BE49-F238E27FC236}">
                <a16:creationId xmlns:a16="http://schemas.microsoft.com/office/drawing/2014/main" id="{8DF634D5-EC4E-EAF5-AC1D-24D2F58B6E20}"/>
              </a:ext>
            </a:extLst>
          </p:cNvPr>
          <p:cNvSpPr txBox="1"/>
          <p:nvPr/>
        </p:nvSpPr>
        <p:spPr>
          <a:xfrm>
            <a:off x="1100259" y="2770096"/>
            <a:ext cx="7348456" cy="4601196"/>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Learning Management Systems (LMS)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Canvas</a:t>
            </a:r>
            <a:r>
              <a:rPr lang="en-GB" sz="2600" dirty="0">
                <a:solidFill>
                  <a:srgbClr val="121212"/>
                </a:solidFill>
                <a:latin typeface="HK Grotesk Light"/>
              </a:rPr>
              <a:t>: A web-based LMS that makes teaching and learning easier.</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9"/>
              </a:rPr>
              <a:t>Moodle</a:t>
            </a:r>
            <a:r>
              <a:rPr lang="en-GB" sz="2600" dirty="0">
                <a:solidFill>
                  <a:srgbClr val="121212"/>
                </a:solidFill>
                <a:latin typeface="HK Grotesk Light"/>
              </a:rPr>
              <a:t>: An open-source learning platform designed to provide educators, administrators, and learners with a single robust, secure, and integrated system.</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0"/>
              </a:rPr>
              <a:t>Schoology</a:t>
            </a:r>
            <a:r>
              <a:rPr lang="en-GB" sz="2600" dirty="0">
                <a:solidFill>
                  <a:srgbClr val="121212"/>
                </a:solidFill>
                <a:latin typeface="HK Grotesk Light"/>
              </a:rPr>
              <a:t>: Combines LMS with social networking to provide an engaging learning environment.</a:t>
            </a:r>
          </a:p>
        </p:txBody>
      </p:sp>
      <p:sp>
        <p:nvSpPr>
          <p:cNvPr id="25" name="TextBox 12">
            <a:extLst>
              <a:ext uri="{FF2B5EF4-FFF2-40B4-BE49-F238E27FC236}">
                <a16:creationId xmlns:a16="http://schemas.microsoft.com/office/drawing/2014/main" id="{5B930D28-C975-8A47-BA11-51561CE4434A}"/>
              </a:ext>
            </a:extLst>
          </p:cNvPr>
          <p:cNvSpPr txBox="1"/>
          <p:nvPr/>
        </p:nvSpPr>
        <p:spPr>
          <a:xfrm>
            <a:off x="10116877" y="2742727"/>
            <a:ext cx="8101799" cy="4601196"/>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Content Creation and Courseware Tools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1"/>
              </a:rPr>
              <a:t>Articulate 360</a:t>
            </a:r>
            <a:r>
              <a:rPr lang="en-GB" sz="2600" dirty="0">
                <a:solidFill>
                  <a:srgbClr val="121212"/>
                </a:solidFill>
                <a:latin typeface="HK Grotesk Light"/>
              </a:rPr>
              <a:t>: A suite of tools for creating courseware, including interactive courses and custom learning content.</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2"/>
              </a:rPr>
              <a:t>Adobe Captivate</a:t>
            </a:r>
            <a:r>
              <a:rPr lang="en-GB" sz="2600" dirty="0">
                <a:solidFill>
                  <a:srgbClr val="121212"/>
                </a:solidFill>
                <a:latin typeface="HK Grotesk Light"/>
              </a:rPr>
              <a:t>: A tool for creating eLearning content such as software demonstrations, software simulations, branched scenarios, and randomized quizzes.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13"/>
              </a:rPr>
              <a:t>Camtasia</a:t>
            </a:r>
            <a:r>
              <a:rPr lang="en-GB" sz="2600" dirty="0">
                <a:solidFill>
                  <a:srgbClr val="121212"/>
                </a:solidFill>
                <a:latin typeface="HK Grotesk Light"/>
              </a:rPr>
              <a:t>: A screen recorder and video editor useful for creating instructional videos.</a:t>
            </a:r>
          </a:p>
        </p:txBody>
      </p:sp>
      <p:pic>
        <p:nvPicPr>
          <p:cNvPr id="12" name="Picture 11">
            <a:extLst>
              <a:ext uri="{FF2B5EF4-FFF2-40B4-BE49-F238E27FC236}">
                <a16:creationId xmlns:a16="http://schemas.microsoft.com/office/drawing/2014/main" id="{841FA017-6F8A-2DF5-B501-FB07D9B354CD}"/>
              </a:ext>
            </a:extLst>
          </p:cNvPr>
          <p:cNvPicPr>
            <a:picLocks noChangeAspect="1"/>
          </p:cNvPicPr>
          <p:nvPr/>
        </p:nvPicPr>
        <p:blipFill>
          <a:blip r:embed="rId14"/>
          <a:stretch>
            <a:fillRect/>
          </a:stretch>
        </p:blipFill>
        <p:spPr>
          <a:xfrm>
            <a:off x="-99343" y="3223075"/>
            <a:ext cx="1507015" cy="386792"/>
          </a:xfrm>
          <a:prstGeom prst="rect">
            <a:avLst/>
          </a:prstGeom>
        </p:spPr>
      </p:pic>
      <p:pic>
        <p:nvPicPr>
          <p:cNvPr id="21" name="Picture 20">
            <a:extLst>
              <a:ext uri="{FF2B5EF4-FFF2-40B4-BE49-F238E27FC236}">
                <a16:creationId xmlns:a16="http://schemas.microsoft.com/office/drawing/2014/main" id="{EC58A522-8336-91BE-B323-3CC5CEE6AB6A}"/>
              </a:ext>
            </a:extLst>
          </p:cNvPr>
          <p:cNvPicPr>
            <a:picLocks noChangeAspect="1"/>
          </p:cNvPicPr>
          <p:nvPr/>
        </p:nvPicPr>
        <p:blipFill>
          <a:blip r:embed="rId15"/>
          <a:stretch>
            <a:fillRect/>
          </a:stretch>
        </p:blipFill>
        <p:spPr>
          <a:xfrm>
            <a:off x="47668" y="4122567"/>
            <a:ext cx="1414383" cy="473054"/>
          </a:xfrm>
          <a:prstGeom prst="rect">
            <a:avLst/>
          </a:prstGeom>
        </p:spPr>
      </p:pic>
      <p:pic>
        <p:nvPicPr>
          <p:cNvPr id="24" name="Picture 23">
            <a:extLst>
              <a:ext uri="{FF2B5EF4-FFF2-40B4-BE49-F238E27FC236}">
                <a16:creationId xmlns:a16="http://schemas.microsoft.com/office/drawing/2014/main" id="{A80A2E59-43ED-3282-2167-2F021CE0ACBA}"/>
              </a:ext>
            </a:extLst>
          </p:cNvPr>
          <p:cNvPicPr>
            <a:picLocks noChangeAspect="1"/>
          </p:cNvPicPr>
          <p:nvPr/>
        </p:nvPicPr>
        <p:blipFill>
          <a:blip r:embed="rId16"/>
          <a:stretch>
            <a:fillRect/>
          </a:stretch>
        </p:blipFill>
        <p:spPr>
          <a:xfrm>
            <a:off x="38703" y="5974017"/>
            <a:ext cx="1423348" cy="395571"/>
          </a:xfrm>
          <a:prstGeom prst="rect">
            <a:avLst/>
          </a:prstGeom>
        </p:spPr>
      </p:pic>
      <p:pic>
        <p:nvPicPr>
          <p:cNvPr id="27" name="Picture 26">
            <a:extLst>
              <a:ext uri="{FF2B5EF4-FFF2-40B4-BE49-F238E27FC236}">
                <a16:creationId xmlns:a16="http://schemas.microsoft.com/office/drawing/2014/main" id="{C8DCA940-088F-14FD-6229-C6B6E80957C4}"/>
              </a:ext>
            </a:extLst>
          </p:cNvPr>
          <p:cNvPicPr>
            <a:picLocks noChangeAspect="1"/>
          </p:cNvPicPr>
          <p:nvPr/>
        </p:nvPicPr>
        <p:blipFill>
          <a:blip r:embed="rId17"/>
          <a:stretch>
            <a:fillRect/>
          </a:stretch>
        </p:blipFill>
        <p:spPr>
          <a:xfrm>
            <a:off x="8763000" y="3257652"/>
            <a:ext cx="1752961" cy="373793"/>
          </a:xfrm>
          <a:prstGeom prst="rect">
            <a:avLst/>
          </a:prstGeom>
        </p:spPr>
      </p:pic>
      <p:pic>
        <p:nvPicPr>
          <p:cNvPr id="30" name="Picture 29">
            <a:extLst>
              <a:ext uri="{FF2B5EF4-FFF2-40B4-BE49-F238E27FC236}">
                <a16:creationId xmlns:a16="http://schemas.microsoft.com/office/drawing/2014/main" id="{D2DA9F87-48E5-E059-D4D9-CCA7F3B5DFAE}"/>
              </a:ext>
            </a:extLst>
          </p:cNvPr>
          <p:cNvPicPr>
            <a:picLocks noChangeAspect="1"/>
          </p:cNvPicPr>
          <p:nvPr/>
        </p:nvPicPr>
        <p:blipFill>
          <a:blip r:embed="rId18"/>
          <a:stretch>
            <a:fillRect/>
          </a:stretch>
        </p:blipFill>
        <p:spPr>
          <a:xfrm>
            <a:off x="9231999" y="4548597"/>
            <a:ext cx="1214575" cy="492871"/>
          </a:xfrm>
          <a:prstGeom prst="rect">
            <a:avLst/>
          </a:prstGeom>
        </p:spPr>
      </p:pic>
      <p:pic>
        <p:nvPicPr>
          <p:cNvPr id="33" name="Picture 32">
            <a:extLst>
              <a:ext uri="{FF2B5EF4-FFF2-40B4-BE49-F238E27FC236}">
                <a16:creationId xmlns:a16="http://schemas.microsoft.com/office/drawing/2014/main" id="{AA77D9CA-F054-BE72-2BAD-1905466D9309}"/>
              </a:ext>
            </a:extLst>
          </p:cNvPr>
          <p:cNvPicPr>
            <a:picLocks noChangeAspect="1"/>
          </p:cNvPicPr>
          <p:nvPr/>
        </p:nvPicPr>
        <p:blipFill>
          <a:blip r:embed="rId19"/>
          <a:stretch>
            <a:fillRect/>
          </a:stretch>
        </p:blipFill>
        <p:spPr>
          <a:xfrm>
            <a:off x="8751027" y="6395323"/>
            <a:ext cx="1614284" cy="437847"/>
          </a:xfrm>
          <a:prstGeom prst="rect">
            <a:avLst/>
          </a:prstGeom>
        </p:spPr>
      </p:pic>
    </p:spTree>
    <p:extLst>
      <p:ext uri="{BB962C8B-B14F-4D97-AF65-F5344CB8AC3E}">
        <p14:creationId xmlns:p14="http://schemas.microsoft.com/office/powerpoint/2010/main" val="1941664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2181388" cy="1163588"/>
          </a:xfrm>
          <a:prstGeom prst="rect">
            <a:avLst/>
          </a:prstGeom>
        </p:spPr>
        <p:txBody>
          <a:bodyPr lIns="0" tIns="0" rIns="0" bIns="0" rtlCol="0" anchor="t">
            <a:spAutoFit/>
          </a:bodyPr>
          <a:lstStyle/>
          <a:p>
            <a:pPr>
              <a:lnSpc>
                <a:spcPts val="9679"/>
              </a:lnSpc>
            </a:pPr>
            <a:r>
              <a:rPr lang="en-GB" sz="6000" spc="-87" dirty="0">
                <a:solidFill>
                  <a:srgbClr val="033C5B"/>
                </a:solidFill>
                <a:latin typeface="HK Grotesk Bold"/>
              </a:rPr>
              <a:t>Tools and Platforms</a:t>
            </a:r>
            <a:endParaRPr lang="en-US" sz="6000" spc="-87" dirty="0">
              <a:solidFill>
                <a:srgbClr val="033C5B"/>
              </a:solidFill>
              <a:latin typeface="HK Grotesk Bold"/>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pic>
        <p:nvPicPr>
          <p:cNvPr id="18" name="Graphic 17" descr="Lights On with solid fill">
            <a:extLst>
              <a:ext uri="{FF2B5EF4-FFF2-40B4-BE49-F238E27FC236}">
                <a16:creationId xmlns:a16="http://schemas.microsoft.com/office/drawing/2014/main" id="{64703B46-5984-E1AA-55ED-AC94923932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395237" y="1537554"/>
            <a:ext cx="1246758" cy="1246758"/>
          </a:xfrm>
          <a:prstGeom prst="rect">
            <a:avLst/>
          </a:prstGeom>
        </p:spPr>
      </p:pic>
      <p:sp>
        <p:nvSpPr>
          <p:cNvPr id="19" name="TextBox 12">
            <a:extLst>
              <a:ext uri="{FF2B5EF4-FFF2-40B4-BE49-F238E27FC236}">
                <a16:creationId xmlns:a16="http://schemas.microsoft.com/office/drawing/2014/main" id="{8DF634D5-EC4E-EAF5-AC1D-24D2F58B6E20}"/>
              </a:ext>
            </a:extLst>
          </p:cNvPr>
          <p:cNvSpPr txBox="1"/>
          <p:nvPr/>
        </p:nvSpPr>
        <p:spPr>
          <a:xfrm>
            <a:off x="1100259" y="2770096"/>
            <a:ext cx="7348456" cy="2754537"/>
          </a:xfrm>
          <a:prstGeom prst="rect">
            <a:avLst/>
          </a:prstGeom>
        </p:spPr>
        <p:txBody>
          <a:bodyPr wrap="square" lIns="0" tIns="0" rIns="0" bIns="0" rtlCol="0" anchor="t">
            <a:spAutoFit/>
          </a:bodyPr>
          <a:lstStyle/>
          <a:p>
            <a:pPr>
              <a:lnSpc>
                <a:spcPts val="3640"/>
              </a:lnSpc>
              <a:spcBef>
                <a:spcPct val="0"/>
              </a:spcBef>
            </a:pPr>
            <a:r>
              <a:rPr lang="en-GB" sz="2600" b="1" dirty="0">
                <a:solidFill>
                  <a:srgbClr val="121212"/>
                </a:solidFill>
                <a:latin typeface="HK Grotesk Light"/>
              </a:rPr>
              <a:t>Assessment and Feedback Tools</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Turnitin</a:t>
            </a:r>
            <a:r>
              <a:rPr lang="en-GB" sz="2600" dirty="0">
                <a:solidFill>
                  <a:srgbClr val="121212"/>
                </a:solidFill>
                <a:latin typeface="HK Grotesk Light"/>
              </a:rPr>
              <a:t>: Provides services for academic writing and feedback, including plagiarism detection.</a:t>
            </a: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9"/>
              </a:rPr>
              <a:t>Socrative</a:t>
            </a:r>
            <a:r>
              <a:rPr lang="en-GB" sz="2600" dirty="0">
                <a:solidFill>
                  <a:srgbClr val="121212"/>
                </a:solidFill>
                <a:latin typeface="HK Grotesk Light"/>
              </a:rPr>
              <a:t>: Allows educators to create assessments that students can access on any device.</a:t>
            </a:r>
          </a:p>
        </p:txBody>
      </p:sp>
      <p:pic>
        <p:nvPicPr>
          <p:cNvPr id="12" name="Picture 11">
            <a:extLst>
              <a:ext uri="{FF2B5EF4-FFF2-40B4-BE49-F238E27FC236}">
                <a16:creationId xmlns:a16="http://schemas.microsoft.com/office/drawing/2014/main" id="{B15D52E8-2BD0-6B49-5BCF-BD6DF83A5A4F}"/>
              </a:ext>
            </a:extLst>
          </p:cNvPr>
          <p:cNvPicPr>
            <a:picLocks noChangeAspect="1"/>
          </p:cNvPicPr>
          <p:nvPr/>
        </p:nvPicPr>
        <p:blipFill>
          <a:blip r:embed="rId10"/>
          <a:stretch>
            <a:fillRect/>
          </a:stretch>
        </p:blipFill>
        <p:spPr>
          <a:xfrm>
            <a:off x="124346" y="3300187"/>
            <a:ext cx="1283325" cy="567237"/>
          </a:xfrm>
          <a:prstGeom prst="rect">
            <a:avLst/>
          </a:prstGeom>
        </p:spPr>
      </p:pic>
      <p:pic>
        <p:nvPicPr>
          <p:cNvPr id="20" name="Picture 19">
            <a:extLst>
              <a:ext uri="{FF2B5EF4-FFF2-40B4-BE49-F238E27FC236}">
                <a16:creationId xmlns:a16="http://schemas.microsoft.com/office/drawing/2014/main" id="{DC19AC3F-7D74-4374-B674-98E18FB4B23A}"/>
              </a:ext>
            </a:extLst>
          </p:cNvPr>
          <p:cNvPicPr>
            <a:picLocks noChangeAspect="1"/>
          </p:cNvPicPr>
          <p:nvPr/>
        </p:nvPicPr>
        <p:blipFill>
          <a:blip r:embed="rId11"/>
          <a:stretch>
            <a:fillRect/>
          </a:stretch>
        </p:blipFill>
        <p:spPr>
          <a:xfrm>
            <a:off x="167478" y="4202871"/>
            <a:ext cx="1224806" cy="419078"/>
          </a:xfrm>
          <a:prstGeom prst="rect">
            <a:avLst/>
          </a:prstGeom>
        </p:spPr>
      </p:pic>
    </p:spTree>
    <p:extLst>
      <p:ext uri="{BB962C8B-B14F-4D97-AF65-F5344CB8AC3E}">
        <p14:creationId xmlns:p14="http://schemas.microsoft.com/office/powerpoint/2010/main" val="617673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7041242" y="-2062956"/>
            <a:ext cx="1246758" cy="10437232"/>
          </a:xfrm>
          <a:prstGeom prst="rect">
            <a:avLst/>
          </a:prstGeom>
          <a:solidFill>
            <a:srgbClr val="FB8709"/>
          </a:solidFill>
        </p:spPr>
        <p:txBody>
          <a:bodyPr/>
          <a:lstStyle/>
          <a:p>
            <a:endParaRPr lang="en-BE"/>
          </a:p>
        </p:txBody>
      </p:sp>
      <p:sp>
        <p:nvSpPr>
          <p:cNvPr id="3" name="AutoShape 3"/>
          <p:cNvSpPr/>
          <p:nvPr/>
        </p:nvSpPr>
        <p:spPr>
          <a:xfrm>
            <a:off x="-213919" y="-2717471"/>
            <a:ext cx="623379" cy="14348459"/>
          </a:xfrm>
          <a:prstGeom prst="rect">
            <a:avLst/>
          </a:prstGeom>
          <a:solidFill>
            <a:srgbClr val="FB8709"/>
          </a:solidFill>
        </p:spPr>
        <p:txBody>
          <a:bodyPr/>
          <a:lstStyle/>
          <a:p>
            <a:endParaRPr lang="en-BE"/>
          </a:p>
        </p:txBody>
      </p:sp>
      <p:sp>
        <p:nvSpPr>
          <p:cNvPr id="4" name="AutoShape 4"/>
          <p:cNvSpPr/>
          <p:nvPr/>
        </p:nvSpPr>
        <p:spPr>
          <a:xfrm rot="-5400000">
            <a:off x="8522371" y="-8522371"/>
            <a:ext cx="1246758" cy="18291501"/>
          </a:xfrm>
          <a:prstGeom prst="rect">
            <a:avLst/>
          </a:prstGeom>
          <a:solidFill>
            <a:srgbClr val="053249"/>
          </a:solidFill>
        </p:spPr>
        <p:txBody>
          <a:bodyPr/>
          <a:lstStyle/>
          <a:p>
            <a:endParaRPr lang="en-BE"/>
          </a:p>
        </p:txBody>
      </p:sp>
      <p:sp>
        <p:nvSpPr>
          <p:cNvPr id="5" name="Freeform 5"/>
          <p:cNvSpPr/>
          <p:nvPr/>
        </p:nvSpPr>
        <p:spPr>
          <a:xfrm rot="-5400000">
            <a:off x="17469080" y="0"/>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6" name="Freeform 6"/>
          <p:cNvSpPr/>
          <p:nvPr/>
        </p:nvSpPr>
        <p:spPr>
          <a:xfrm rot="5400000">
            <a:off x="0" y="9464579"/>
            <a:ext cx="818920" cy="818920"/>
          </a:xfrm>
          <a:custGeom>
            <a:avLst/>
            <a:gdLst/>
            <a:ahLst/>
            <a:cxnLst/>
            <a:rect l="l" t="t" r="r" b="b"/>
            <a:pathLst>
              <a:path w="818920" h="818920">
                <a:moveTo>
                  <a:pt x="0" y="0"/>
                </a:moveTo>
                <a:lnTo>
                  <a:pt x="818920" y="0"/>
                </a:lnTo>
                <a:lnTo>
                  <a:pt x="818920" y="818920"/>
                </a:lnTo>
                <a:lnTo>
                  <a:pt x="0" y="8189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grpSp>
        <p:nvGrpSpPr>
          <p:cNvPr id="7" name="Group 7"/>
          <p:cNvGrpSpPr>
            <a:grpSpLocks noChangeAspect="1"/>
          </p:cNvGrpSpPr>
          <p:nvPr/>
        </p:nvGrpSpPr>
        <p:grpSpPr>
          <a:xfrm>
            <a:off x="385667" y="409460"/>
            <a:ext cx="433253" cy="433253"/>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9" name="Group 9"/>
          <p:cNvGrpSpPr>
            <a:grpSpLocks noChangeAspect="1"/>
          </p:cNvGrpSpPr>
          <p:nvPr/>
        </p:nvGrpSpPr>
        <p:grpSpPr>
          <a:xfrm>
            <a:off x="17469080" y="9464579"/>
            <a:ext cx="433253" cy="433253"/>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TextBox 11"/>
          <p:cNvSpPr txBox="1"/>
          <p:nvPr/>
        </p:nvSpPr>
        <p:spPr>
          <a:xfrm>
            <a:off x="818920" y="1579139"/>
            <a:ext cx="14421080" cy="1354217"/>
          </a:xfrm>
          <a:prstGeom prst="rect">
            <a:avLst/>
          </a:prstGeom>
        </p:spPr>
        <p:txBody>
          <a:bodyPr wrap="square" lIns="0" tIns="0" rIns="0" bIns="0" rtlCol="0" anchor="t">
            <a:spAutoFit/>
          </a:bodyPr>
          <a:lstStyle/>
          <a:p>
            <a:r>
              <a:rPr lang="en-GB" sz="4400" spc="-87" dirty="0">
                <a:solidFill>
                  <a:srgbClr val="033C5B"/>
                </a:solidFill>
                <a:latin typeface="HK Grotesk Bold"/>
              </a:rPr>
              <a:t>What to consider when choosing Technology Tools for Collaboration?</a:t>
            </a:r>
            <a:endParaRPr lang="en-US" sz="4400" spc="-87" dirty="0">
              <a:solidFill>
                <a:srgbClr val="033C5B"/>
              </a:solidFill>
              <a:latin typeface="HK Grotesk Bold"/>
            </a:endParaRPr>
          </a:p>
        </p:txBody>
      </p:sp>
      <p:sp>
        <p:nvSpPr>
          <p:cNvPr id="12" name="TextBox 12"/>
          <p:cNvSpPr txBox="1"/>
          <p:nvPr/>
        </p:nvSpPr>
        <p:spPr>
          <a:xfrm>
            <a:off x="1028700" y="3024399"/>
            <a:ext cx="15603082" cy="3216201"/>
          </a:xfrm>
          <a:prstGeom prst="rect">
            <a:avLst/>
          </a:prstGeom>
        </p:spPr>
        <p:txBody>
          <a:bodyPr wrap="square" lIns="0" tIns="0" rIns="0" bIns="0" rtlCol="0" anchor="t">
            <a:spAutoFit/>
          </a:bodyPr>
          <a:lstStyle/>
          <a:p>
            <a:pPr marL="457200" indent="-457200">
              <a:lnSpc>
                <a:spcPts val="3640"/>
              </a:lnSpc>
              <a:spcBef>
                <a:spcPct val="0"/>
              </a:spcBef>
              <a:buFont typeface="Arial" panose="020B0604020202020204" pitchFamily="34" charset="0"/>
              <a:buChar char="•"/>
            </a:pPr>
            <a:r>
              <a:rPr lang="en-GB" sz="2600" b="1" dirty="0">
                <a:solidFill>
                  <a:srgbClr val="121212"/>
                </a:solidFill>
                <a:latin typeface="HK Grotesk Light"/>
              </a:rPr>
              <a:t>Relevance: Select tools that are relevant to the industry sector the VET program is focused on.</a:t>
            </a:r>
          </a:p>
          <a:p>
            <a:pPr marL="457200" indent="-457200">
              <a:lnSpc>
                <a:spcPts val="3640"/>
              </a:lnSpc>
              <a:spcBef>
                <a:spcPct val="0"/>
              </a:spcBef>
              <a:buFont typeface="Arial" panose="020B0604020202020204" pitchFamily="34" charset="0"/>
              <a:buChar char="•"/>
            </a:pPr>
            <a:r>
              <a:rPr lang="en-GB" sz="2600" b="1" dirty="0">
                <a:solidFill>
                  <a:srgbClr val="121212"/>
                </a:solidFill>
                <a:latin typeface="HK Grotesk Light"/>
              </a:rPr>
              <a:t>Accessibility: Ensure that the chosen technology is accessible to all students, including those with disabilities.</a:t>
            </a:r>
          </a:p>
          <a:p>
            <a:pPr marL="457200" indent="-457200">
              <a:lnSpc>
                <a:spcPts val="3640"/>
              </a:lnSpc>
              <a:spcBef>
                <a:spcPct val="0"/>
              </a:spcBef>
              <a:buFont typeface="Arial" panose="020B0604020202020204" pitchFamily="34" charset="0"/>
              <a:buChar char="•"/>
            </a:pPr>
            <a:r>
              <a:rPr lang="en-GB" sz="2600" b="1" dirty="0">
                <a:solidFill>
                  <a:srgbClr val="121212"/>
                </a:solidFill>
                <a:latin typeface="HK Grotesk Light"/>
              </a:rPr>
              <a:t>User-Friendliness: Choose tools that are intuitive and easy to use to minimize the learning curve and technical barriers.</a:t>
            </a:r>
          </a:p>
          <a:p>
            <a:pPr marL="457200" indent="-457200">
              <a:lnSpc>
                <a:spcPts val="3640"/>
              </a:lnSpc>
              <a:spcBef>
                <a:spcPct val="0"/>
              </a:spcBef>
              <a:buFont typeface="Arial" panose="020B0604020202020204" pitchFamily="34" charset="0"/>
              <a:buChar char="•"/>
            </a:pPr>
            <a:r>
              <a:rPr lang="en-GB" sz="2600" b="1" dirty="0">
                <a:solidFill>
                  <a:srgbClr val="121212"/>
                </a:solidFill>
                <a:latin typeface="HK Grotesk Light"/>
              </a:rPr>
              <a:t>Privacy and Security: Prioritize tools that comply with data protection laws and keep student work secure.</a:t>
            </a:r>
            <a:endParaRPr lang="en-US" sz="2600" dirty="0">
              <a:solidFill>
                <a:srgbClr val="121212"/>
              </a:solidFill>
              <a:latin typeface="HK Grotesk Light"/>
            </a:endParaRPr>
          </a:p>
        </p:txBody>
      </p:sp>
      <p:sp>
        <p:nvSpPr>
          <p:cNvPr id="13" name="Freeform 13"/>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4"/>
            <a:stretch>
              <a:fillRect/>
            </a:stretch>
          </a:blipFill>
        </p:spPr>
        <p:txBody>
          <a:bodyPr/>
          <a:lstStyle/>
          <a:p>
            <a:endParaRPr lang="en-BE"/>
          </a:p>
        </p:txBody>
      </p:sp>
      <p:sp>
        <p:nvSpPr>
          <p:cNvPr id="14" name="Freeform 14"/>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5"/>
            <a:stretch>
              <a:fillRect/>
            </a:stretch>
          </a:blipFill>
        </p:spPr>
        <p:txBody>
          <a:bodyPr/>
          <a:lstStyle/>
          <a:p>
            <a:endParaRPr lang="en-BE"/>
          </a:p>
        </p:txBody>
      </p:sp>
      <p:sp>
        <p:nvSpPr>
          <p:cNvPr id="15" name="TextBox 15"/>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6" name="AutoShape 16"/>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77383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30877" y="-38241"/>
            <a:ext cx="2766824" cy="5218616"/>
          </a:xfrm>
          <a:prstGeom prst="rect">
            <a:avLst/>
          </a:prstGeom>
          <a:solidFill>
            <a:srgbClr val="FB8709"/>
          </a:solidFill>
        </p:spPr>
        <p:txBody>
          <a:bodyPr/>
          <a:lstStyle/>
          <a:p>
            <a:endParaRPr lang="en-BE"/>
          </a:p>
        </p:txBody>
      </p:sp>
      <p:sp>
        <p:nvSpPr>
          <p:cNvPr id="3" name="Freeform 3"/>
          <p:cNvSpPr/>
          <p:nvPr/>
        </p:nvSpPr>
        <p:spPr>
          <a:xfrm rot="5400000">
            <a:off x="0" y="2507553"/>
            <a:ext cx="2635947" cy="2635947"/>
          </a:xfrm>
          <a:custGeom>
            <a:avLst/>
            <a:gdLst/>
            <a:ahLst/>
            <a:cxnLst/>
            <a:rect l="l" t="t" r="r" b="b"/>
            <a:pathLst>
              <a:path w="2635947" h="2635947">
                <a:moveTo>
                  <a:pt x="0" y="0"/>
                </a:moveTo>
                <a:lnTo>
                  <a:pt x="2635947" y="0"/>
                </a:lnTo>
                <a:lnTo>
                  <a:pt x="2635947" y="2635947"/>
                </a:lnTo>
                <a:lnTo>
                  <a:pt x="0" y="263594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BE"/>
          </a:p>
        </p:txBody>
      </p:sp>
      <p:sp>
        <p:nvSpPr>
          <p:cNvPr id="4" name="AutoShape 4"/>
          <p:cNvSpPr/>
          <p:nvPr/>
        </p:nvSpPr>
        <p:spPr>
          <a:xfrm>
            <a:off x="-130877" y="5143500"/>
            <a:ext cx="2766824" cy="3665330"/>
          </a:xfrm>
          <a:prstGeom prst="rect">
            <a:avLst/>
          </a:prstGeom>
          <a:solidFill>
            <a:srgbClr val="053249"/>
          </a:solidFill>
        </p:spPr>
        <p:txBody>
          <a:bodyPr/>
          <a:lstStyle/>
          <a:p>
            <a:endParaRPr lang="en-BE"/>
          </a:p>
        </p:txBody>
      </p:sp>
      <p:sp>
        <p:nvSpPr>
          <p:cNvPr id="5" name="Freeform 5"/>
          <p:cNvSpPr/>
          <p:nvPr/>
        </p:nvSpPr>
        <p:spPr>
          <a:xfrm rot="5400000" flipH="1">
            <a:off x="0" y="5143500"/>
            <a:ext cx="2635947" cy="2635947"/>
          </a:xfrm>
          <a:custGeom>
            <a:avLst/>
            <a:gdLst/>
            <a:ahLst/>
            <a:cxnLst/>
            <a:rect l="l" t="t" r="r" b="b"/>
            <a:pathLst>
              <a:path w="2635947" h="2635947">
                <a:moveTo>
                  <a:pt x="2635947" y="0"/>
                </a:moveTo>
                <a:lnTo>
                  <a:pt x="0" y="0"/>
                </a:lnTo>
                <a:lnTo>
                  <a:pt x="0" y="2635947"/>
                </a:lnTo>
                <a:lnTo>
                  <a:pt x="2635947" y="2635947"/>
                </a:lnTo>
                <a:lnTo>
                  <a:pt x="263594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BE"/>
          </a:p>
        </p:txBody>
      </p:sp>
      <p:sp>
        <p:nvSpPr>
          <p:cNvPr id="6" name="Freeform 6"/>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6"/>
            <a:stretch>
              <a:fillRect/>
            </a:stretch>
          </a:blipFill>
        </p:spPr>
        <p:txBody>
          <a:bodyPr/>
          <a:lstStyle/>
          <a:p>
            <a:endParaRPr lang="en-BE"/>
          </a:p>
        </p:txBody>
      </p:sp>
      <p:sp>
        <p:nvSpPr>
          <p:cNvPr id="7" name="Freeform 7"/>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7"/>
            <a:stretch>
              <a:fillRect/>
            </a:stretch>
          </a:blipFill>
        </p:spPr>
        <p:txBody>
          <a:bodyPr/>
          <a:lstStyle/>
          <a:p>
            <a:endParaRPr lang="en-BE"/>
          </a:p>
        </p:txBody>
      </p:sp>
      <p:sp>
        <p:nvSpPr>
          <p:cNvPr id="8" name="AutoShape 8"/>
          <p:cNvSpPr/>
          <p:nvPr/>
        </p:nvSpPr>
        <p:spPr>
          <a:xfrm rot="5400000">
            <a:off x="9139238" y="173356"/>
            <a:ext cx="9525" cy="17270948"/>
          </a:xfrm>
          <a:prstGeom prst="rect">
            <a:avLst/>
          </a:prstGeom>
          <a:solidFill>
            <a:srgbClr val="FB8709"/>
          </a:solidFill>
        </p:spPr>
        <p:txBody>
          <a:bodyPr/>
          <a:lstStyle/>
          <a:p>
            <a:endParaRPr lang="en-BE"/>
          </a:p>
        </p:txBody>
      </p:sp>
      <p:sp>
        <p:nvSpPr>
          <p:cNvPr id="9" name="Freeform 9"/>
          <p:cNvSpPr/>
          <p:nvPr/>
        </p:nvSpPr>
        <p:spPr>
          <a:xfrm>
            <a:off x="14903577" y="4232068"/>
            <a:ext cx="2355723" cy="4114800"/>
          </a:xfrm>
          <a:custGeom>
            <a:avLst/>
            <a:gdLst/>
            <a:ahLst/>
            <a:cxnLst/>
            <a:rect l="l" t="t" r="r" b="b"/>
            <a:pathLst>
              <a:path w="2355723" h="4114800">
                <a:moveTo>
                  <a:pt x="0" y="0"/>
                </a:moveTo>
                <a:lnTo>
                  <a:pt x="2355723" y="0"/>
                </a:lnTo>
                <a:lnTo>
                  <a:pt x="2355723"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BE"/>
          </a:p>
        </p:txBody>
      </p:sp>
      <p:sp>
        <p:nvSpPr>
          <p:cNvPr id="10" name="TextBox 10"/>
          <p:cNvSpPr txBox="1"/>
          <p:nvPr/>
        </p:nvSpPr>
        <p:spPr>
          <a:xfrm>
            <a:off x="3058697" y="773904"/>
            <a:ext cx="13265244" cy="991208"/>
          </a:xfrm>
          <a:prstGeom prst="rect">
            <a:avLst/>
          </a:prstGeom>
        </p:spPr>
        <p:txBody>
          <a:bodyPr lIns="0" tIns="0" rIns="0" bIns="0" rtlCol="0" anchor="t">
            <a:spAutoFit/>
          </a:bodyPr>
          <a:lstStyle/>
          <a:p>
            <a:pPr>
              <a:lnSpc>
                <a:spcPts val="7699"/>
              </a:lnSpc>
            </a:pPr>
            <a:r>
              <a:rPr lang="en-US" sz="6999" spc="-69">
                <a:solidFill>
                  <a:srgbClr val="033C5B"/>
                </a:solidFill>
                <a:latin typeface="HK Grotesk Bold"/>
              </a:rPr>
              <a:t>Reflection Activity</a:t>
            </a:r>
          </a:p>
        </p:txBody>
      </p:sp>
      <p:sp>
        <p:nvSpPr>
          <p:cNvPr id="11" name="TextBox 11"/>
          <p:cNvSpPr txBox="1"/>
          <p:nvPr/>
        </p:nvSpPr>
        <p:spPr>
          <a:xfrm>
            <a:off x="3058697" y="2006533"/>
            <a:ext cx="11844880" cy="4601131"/>
          </a:xfrm>
          <a:prstGeom prst="rect">
            <a:avLst/>
          </a:prstGeom>
        </p:spPr>
        <p:txBody>
          <a:bodyPr wrap="square" lIns="0" tIns="0" rIns="0" bIns="0" rtlCol="0" anchor="t">
            <a:spAutoFit/>
          </a:bodyPr>
          <a:lstStyle/>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Reflect on how the technologies you have integrated into your VET program align with current industry standards and practices. How has technology helped students develop skills that are directly applicable to their future careers?</a:t>
            </a:r>
          </a:p>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Think about the collaborative projects and activities facilitated by technology in your classes. In what ways has technology supported effective collaboration among students, and where is there room for improvement?</a:t>
            </a:r>
          </a:p>
          <a:p>
            <a:pPr marL="457200" indent="-457200">
              <a:lnSpc>
                <a:spcPts val="3639"/>
              </a:lnSpc>
              <a:spcBef>
                <a:spcPct val="0"/>
              </a:spcBef>
              <a:buFont typeface="Wingdings" panose="05000000000000000000" pitchFamily="2" charset="2"/>
              <a:buChar char="à"/>
            </a:pPr>
            <a:r>
              <a:rPr lang="en-GB" sz="2599" dirty="0">
                <a:solidFill>
                  <a:srgbClr val="121212"/>
                </a:solidFill>
                <a:latin typeface="HK Grotesk Light"/>
              </a:rPr>
              <a:t>Consider the challenges you have faced in integrating technology into your VET program. </a:t>
            </a:r>
            <a:r>
              <a:rPr lang="en-GB" sz="2599">
                <a:solidFill>
                  <a:srgbClr val="121212"/>
                </a:solidFill>
                <a:latin typeface="HK Grotesk Light"/>
              </a:rPr>
              <a:t>What strategies have you employed to overcome these challenges, and what have you learned from these experiences that could inform future technology integration efforts?</a:t>
            </a:r>
            <a:endParaRPr lang="en-GB" sz="2599" dirty="0">
              <a:solidFill>
                <a:srgbClr val="121212"/>
              </a:solidFill>
              <a:latin typeface="HK Grotesk Light"/>
            </a:endParaRPr>
          </a:p>
        </p:txBody>
      </p:sp>
      <p:sp>
        <p:nvSpPr>
          <p:cNvPr id="12" name="TextBox 12"/>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TextBox 2"/>
          <p:cNvSpPr txBox="1"/>
          <p:nvPr/>
        </p:nvSpPr>
        <p:spPr>
          <a:xfrm>
            <a:off x="1337656" y="966416"/>
            <a:ext cx="11834641" cy="1009635"/>
          </a:xfrm>
          <a:prstGeom prst="rect">
            <a:avLst/>
          </a:prstGeom>
        </p:spPr>
        <p:txBody>
          <a:bodyPr lIns="0" tIns="0" rIns="0" bIns="0" rtlCol="0" anchor="t">
            <a:spAutoFit/>
          </a:bodyPr>
          <a:lstStyle/>
          <a:p>
            <a:pPr>
              <a:lnSpc>
                <a:spcPts val="7699"/>
              </a:lnSpc>
            </a:pPr>
            <a:r>
              <a:rPr lang="en-US" sz="6999" spc="-69" dirty="0">
                <a:solidFill>
                  <a:srgbClr val="033C5B"/>
                </a:solidFill>
                <a:latin typeface="HK Grotesk Bold"/>
              </a:rPr>
              <a:t>Additional Resources</a:t>
            </a:r>
          </a:p>
        </p:txBody>
      </p:sp>
      <p:sp>
        <p:nvSpPr>
          <p:cNvPr id="3" name="TextBox 3"/>
          <p:cNvSpPr txBox="1"/>
          <p:nvPr/>
        </p:nvSpPr>
        <p:spPr>
          <a:xfrm>
            <a:off x="1561782" y="2256647"/>
            <a:ext cx="14973618" cy="4601196"/>
          </a:xfrm>
          <a:prstGeom prst="rect">
            <a:avLst/>
          </a:prstGeom>
        </p:spPr>
        <p:txBody>
          <a:bodyPr wrap="square" lIns="0" tIns="0" rIns="0" bIns="0" rtlCol="0" anchor="t">
            <a:spAutoFit/>
          </a:bodyPr>
          <a:lstStyle/>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2"/>
              </a:rPr>
              <a:t>Common challenges in integrating technology into VET</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3"/>
              </a:rPr>
              <a:t>Vocational teachers and trainers in a changing world: the imperative of high-quality teacher training systems (ilo.org)</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4"/>
              </a:rPr>
              <a:t>ICT Competency Framework for Teachers’ Harnessing OER</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5"/>
              </a:rPr>
              <a:t>Digital Transformation of TVET and Skills Development Systems in Africa</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6"/>
              </a:rPr>
              <a:t>TVET: Scaffolding digital skills to the future</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7"/>
              </a:rPr>
              <a:t>Trends mapping study: Digital skills development in TVET teacher training</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r>
              <a:rPr lang="en-GB" sz="2600" dirty="0">
                <a:solidFill>
                  <a:srgbClr val="121212"/>
                </a:solidFill>
                <a:latin typeface="HK Grotesk Light"/>
                <a:hlinkClick r:id="rId8"/>
              </a:rPr>
              <a:t>Policy brief: using digital credentials to keep the promises of TVET; Technical and Vocational Education and Training</a:t>
            </a:r>
            <a:endParaRPr lang="en-GB" sz="2600" dirty="0">
              <a:solidFill>
                <a:srgbClr val="121212"/>
              </a:solidFill>
              <a:latin typeface="HK Grotesk Light"/>
            </a:endParaRPr>
          </a:p>
          <a:p>
            <a:pPr marL="457200" indent="-457200">
              <a:lnSpc>
                <a:spcPts val="3640"/>
              </a:lnSpc>
              <a:spcBef>
                <a:spcPct val="0"/>
              </a:spcBef>
              <a:buFont typeface="Arial" panose="020B0604020202020204" pitchFamily="34" charset="0"/>
              <a:buChar char="•"/>
            </a:pPr>
            <a:endParaRPr lang="en-US" sz="2600" dirty="0">
              <a:solidFill>
                <a:srgbClr val="121212"/>
              </a:solidFill>
              <a:latin typeface="HK Grotesk Light"/>
            </a:endParaRPr>
          </a:p>
        </p:txBody>
      </p:sp>
      <p:sp>
        <p:nvSpPr>
          <p:cNvPr id="4" name="AutoShape 4"/>
          <p:cNvSpPr/>
          <p:nvPr/>
        </p:nvSpPr>
        <p:spPr>
          <a:xfrm>
            <a:off x="17259300" y="-150232"/>
            <a:ext cx="1032201" cy="8963824"/>
          </a:xfrm>
          <a:prstGeom prst="rect">
            <a:avLst/>
          </a:prstGeom>
          <a:solidFill>
            <a:srgbClr val="FB8709"/>
          </a:solidFill>
        </p:spPr>
        <p:txBody>
          <a:bodyPr/>
          <a:lstStyle/>
          <a:p>
            <a:endParaRPr lang="en-BE"/>
          </a:p>
        </p:txBody>
      </p:sp>
      <p:sp>
        <p:nvSpPr>
          <p:cNvPr id="5" name="AutoShape 5"/>
          <p:cNvSpPr/>
          <p:nvPr/>
        </p:nvSpPr>
        <p:spPr>
          <a:xfrm>
            <a:off x="0" y="-75116"/>
            <a:ext cx="1028700" cy="8888709"/>
          </a:xfrm>
          <a:prstGeom prst="rect">
            <a:avLst/>
          </a:prstGeom>
          <a:solidFill>
            <a:srgbClr val="FB8709"/>
          </a:solidFill>
        </p:spPr>
        <p:txBody>
          <a:bodyPr/>
          <a:lstStyle/>
          <a:p>
            <a:endParaRPr lang="en-BE"/>
          </a:p>
        </p:txBody>
      </p:sp>
      <p:grpSp>
        <p:nvGrpSpPr>
          <p:cNvPr id="6" name="Group 6"/>
          <p:cNvGrpSpPr/>
          <p:nvPr/>
        </p:nvGrpSpPr>
        <p:grpSpPr>
          <a:xfrm rot="5400000">
            <a:off x="-824" y="824"/>
            <a:ext cx="1030349" cy="1028700"/>
            <a:chOff x="0" y="0"/>
            <a:chExt cx="6350000" cy="6339840"/>
          </a:xfrm>
        </p:grpSpPr>
        <p:sp>
          <p:nvSpPr>
            <p:cNvPr id="7" name="Freeform 7"/>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8" name="AutoShape 8"/>
          <p:cNvSpPr/>
          <p:nvPr/>
        </p:nvSpPr>
        <p:spPr>
          <a:xfrm>
            <a:off x="0" y="5257590"/>
            <a:ext cx="1028700" cy="3556002"/>
          </a:xfrm>
          <a:prstGeom prst="rect">
            <a:avLst/>
          </a:prstGeom>
          <a:solidFill>
            <a:srgbClr val="053249"/>
          </a:solidFill>
        </p:spPr>
        <p:txBody>
          <a:bodyPr/>
          <a:lstStyle/>
          <a:p>
            <a:endParaRPr lang="en-BE"/>
          </a:p>
        </p:txBody>
      </p:sp>
      <p:sp>
        <p:nvSpPr>
          <p:cNvPr id="9" name="AutoShape 9"/>
          <p:cNvSpPr/>
          <p:nvPr/>
        </p:nvSpPr>
        <p:spPr>
          <a:xfrm>
            <a:off x="17259300" y="5257590"/>
            <a:ext cx="1028700" cy="3556002"/>
          </a:xfrm>
          <a:prstGeom prst="rect">
            <a:avLst/>
          </a:prstGeom>
          <a:solidFill>
            <a:srgbClr val="053249"/>
          </a:solidFill>
        </p:spPr>
        <p:txBody>
          <a:bodyPr/>
          <a:lstStyle/>
          <a:p>
            <a:endParaRPr lang="en-BE"/>
          </a:p>
        </p:txBody>
      </p:sp>
      <p:grpSp>
        <p:nvGrpSpPr>
          <p:cNvPr id="10" name="Group 10"/>
          <p:cNvGrpSpPr/>
          <p:nvPr/>
        </p:nvGrpSpPr>
        <p:grpSpPr>
          <a:xfrm rot="-10800000">
            <a:off x="17257651" y="1649"/>
            <a:ext cx="1030349" cy="1028700"/>
            <a:chOff x="0" y="0"/>
            <a:chExt cx="6350000" cy="6339840"/>
          </a:xfrm>
        </p:grpSpPr>
        <p:sp>
          <p:nvSpPr>
            <p:cNvPr id="11" name="Freeform 11"/>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grpSp>
        <p:nvGrpSpPr>
          <p:cNvPr id="12" name="Group 12"/>
          <p:cNvGrpSpPr>
            <a:grpSpLocks noChangeAspect="1"/>
          </p:cNvGrpSpPr>
          <p:nvPr/>
        </p:nvGrpSpPr>
        <p:grpSpPr>
          <a:xfrm>
            <a:off x="310962" y="9525000"/>
            <a:ext cx="406777" cy="406777"/>
            <a:chOff x="0" y="0"/>
            <a:chExt cx="6350000" cy="6350000"/>
          </a:xfrm>
        </p:grpSpPr>
        <p:sp>
          <p:nvSpPr>
            <p:cNvPr id="13" name="Freeform 13"/>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grpSp>
        <p:nvGrpSpPr>
          <p:cNvPr id="14" name="Group 14"/>
          <p:cNvGrpSpPr>
            <a:grpSpLocks noChangeAspect="1"/>
          </p:cNvGrpSpPr>
          <p:nvPr/>
        </p:nvGrpSpPr>
        <p:grpSpPr>
          <a:xfrm>
            <a:off x="17572012" y="9525000"/>
            <a:ext cx="406777" cy="406777"/>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7" name="Freeform 17"/>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9"/>
            <a:stretch>
              <a:fillRect/>
            </a:stretch>
          </a:blipFill>
        </p:spPr>
        <p:txBody>
          <a:bodyPr/>
          <a:lstStyle/>
          <a:p>
            <a:endParaRPr lang="en-BE"/>
          </a:p>
        </p:txBody>
      </p:sp>
      <p:sp>
        <p:nvSpPr>
          <p:cNvPr id="18" name="Freeform 18"/>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10"/>
            <a:stretch>
              <a:fillRect/>
            </a:stretch>
          </a:blipFill>
        </p:spPr>
        <p:txBody>
          <a:bodyPr/>
          <a:lstStyle/>
          <a:p>
            <a:endParaRPr lang="en-BE"/>
          </a:p>
        </p:txBody>
      </p:sp>
      <p:sp>
        <p:nvSpPr>
          <p:cNvPr id="19" name="TextBox 19"/>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20" name="AutoShape 20"/>
          <p:cNvSpPr/>
          <p:nvPr/>
        </p:nvSpPr>
        <p:spPr>
          <a:xfrm rot="5400000">
            <a:off x="9139238" y="173356"/>
            <a:ext cx="9525" cy="17270948"/>
          </a:xfrm>
          <a:prstGeom prst="rect">
            <a:avLst/>
          </a:prstGeom>
          <a:solidFill>
            <a:srgbClr val="FB8709"/>
          </a:solidFill>
        </p:spPr>
        <p:txBody>
          <a:bodyPr/>
          <a:lstStyle/>
          <a:p>
            <a:endParaRPr lang="en-BE"/>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000" spc="-69" dirty="0">
                <a:solidFill>
                  <a:srgbClr val="033C5B"/>
                </a:solidFill>
                <a:latin typeface="HK Grotesk Bold"/>
              </a:rPr>
              <a:t>The Role of (New) Technology in VET</a:t>
            </a:r>
            <a:endParaRPr lang="en-US" sz="6000" spc="-69" dirty="0">
              <a:solidFill>
                <a:srgbClr val="033C5B"/>
              </a:solidFill>
              <a:latin typeface="HK Grotesk Bold"/>
            </a:endParaRPr>
          </a:p>
        </p:txBody>
      </p:sp>
      <p:sp>
        <p:nvSpPr>
          <p:cNvPr id="6" name="TextBox 6"/>
          <p:cNvSpPr txBox="1"/>
          <p:nvPr/>
        </p:nvSpPr>
        <p:spPr>
          <a:xfrm>
            <a:off x="781346" y="2724032"/>
            <a:ext cx="15465917" cy="4639668"/>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Digital transformation requires a general skill shift, with information and communications technology (ICT) playing a vital role in achieving the Sustainable Development Goals.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Modern workforce preparation entails regarding technology as a key factor in education instead of an extra, also emphasized by Bill Gates.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Education institutions and their staff must adapt their teaching strategies and materials to a technology-dependent learning environment. </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As technology reshapes education, the role of teachers and trainers changes, emphasizing their pivotal role in integrating ICT.</a:t>
            </a:r>
          </a:p>
          <a:p>
            <a:pPr marL="571500" indent="-571500">
              <a:lnSpc>
                <a:spcPts val="3639"/>
              </a:lnSpc>
              <a:spcBef>
                <a:spcPct val="0"/>
              </a:spcBef>
              <a:buFont typeface="Arial" panose="020B0604020202020204" pitchFamily="34" charset="0"/>
              <a:buChar char="•"/>
            </a:pPr>
            <a:endParaRPr lang="en-GB" sz="36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5" name="TextBox 6">
            <a:extLst>
              <a:ext uri="{FF2B5EF4-FFF2-40B4-BE49-F238E27FC236}">
                <a16:creationId xmlns:a16="http://schemas.microsoft.com/office/drawing/2014/main" id="{D884566A-B980-BF3A-E4C3-ED4CFB35914C}"/>
              </a:ext>
            </a:extLst>
          </p:cNvPr>
          <p:cNvSpPr txBox="1"/>
          <p:nvPr/>
        </p:nvSpPr>
        <p:spPr>
          <a:xfrm>
            <a:off x="1360130" y="8385301"/>
            <a:ext cx="15465917" cy="869405"/>
          </a:xfrm>
          <a:prstGeom prst="rect">
            <a:avLst/>
          </a:prstGeom>
        </p:spPr>
        <p:txBody>
          <a:bodyPr wrap="square" lIns="0" tIns="0" rIns="0" bIns="0" rtlCol="0" anchor="t">
            <a:spAutoFit/>
          </a:bodyPr>
          <a:lstStyle/>
          <a:p>
            <a:pPr>
              <a:lnSpc>
                <a:spcPts val="3639"/>
              </a:lnSpc>
              <a:spcBef>
                <a:spcPct val="0"/>
              </a:spcBef>
            </a:pPr>
            <a:r>
              <a:rPr lang="en-GB" sz="1600" i="1" dirty="0">
                <a:solidFill>
                  <a:srgbClr val="121212"/>
                </a:solidFill>
                <a:latin typeface="HK Grotesk Light"/>
              </a:rPr>
              <a:t>Source: </a:t>
            </a:r>
            <a:r>
              <a:rPr lang="en-GB" sz="1800" i="1" u="sng" dirty="0">
                <a:solidFill>
                  <a:srgbClr val="0000FF"/>
                </a:solidFill>
                <a:effectLst/>
                <a:latin typeface="Calibri" panose="020F0502020204030204" pitchFamily="34" charset="0"/>
                <a:ea typeface="DengXian" panose="02010600030101010101" pitchFamily="2" charset="-122"/>
                <a:cs typeface="Times New Roman" panose="02020603050405020304" pitchFamily="18" charset="0"/>
                <a:hlinkClick r:id="rId4"/>
              </a:rPr>
              <a:t>https://unevoc.unesco.org/home/ICT+in+TVET</a:t>
            </a:r>
            <a:endParaRPr lang="en-BE" sz="1800" i="1" dirty="0">
              <a:effectLst/>
              <a:latin typeface="Calibri" panose="020F0502020204030204" pitchFamily="34" charset="0"/>
              <a:ea typeface="DengXian" panose="02010600030101010101" pitchFamily="2" charset="-122"/>
              <a:cs typeface="Times New Roman" panose="02020603050405020304" pitchFamily="18" charset="0"/>
            </a:endParaRPr>
          </a:p>
          <a:p>
            <a:pPr>
              <a:lnSpc>
                <a:spcPts val="3639"/>
              </a:lnSpc>
              <a:spcBef>
                <a:spcPct val="0"/>
              </a:spcBef>
            </a:pPr>
            <a:r>
              <a:rPr lang="en-GB" sz="1600" i="1" dirty="0">
                <a:solidFill>
                  <a:srgbClr val="121212"/>
                </a:solidFill>
                <a:latin typeface="HK Grotesk Light"/>
              </a:rPr>
              <a:t>  </a:t>
            </a:r>
          </a:p>
        </p:txBody>
      </p:sp>
    </p:spTree>
    <p:extLst>
      <p:ext uri="{BB962C8B-B14F-4D97-AF65-F5344CB8AC3E}">
        <p14:creationId xmlns:p14="http://schemas.microsoft.com/office/powerpoint/2010/main" val="2585392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000" spc="-69" dirty="0">
                <a:solidFill>
                  <a:srgbClr val="033C5B"/>
                </a:solidFill>
                <a:latin typeface="HK Grotesk Bold"/>
              </a:rPr>
              <a:t>The Role of (New) Technology in VET</a:t>
            </a:r>
            <a:endParaRPr lang="en-US" sz="6000" spc="-69" dirty="0">
              <a:solidFill>
                <a:srgbClr val="033C5B"/>
              </a:solidFill>
              <a:latin typeface="HK Grotesk Bold"/>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15" name="TextBox 6">
            <a:extLst>
              <a:ext uri="{FF2B5EF4-FFF2-40B4-BE49-F238E27FC236}">
                <a16:creationId xmlns:a16="http://schemas.microsoft.com/office/drawing/2014/main" id="{D884566A-B980-BF3A-E4C3-ED4CFB35914C}"/>
              </a:ext>
            </a:extLst>
          </p:cNvPr>
          <p:cNvSpPr txBox="1"/>
          <p:nvPr/>
        </p:nvSpPr>
        <p:spPr>
          <a:xfrm>
            <a:off x="1360130" y="8385301"/>
            <a:ext cx="15465917" cy="869405"/>
          </a:xfrm>
          <a:prstGeom prst="rect">
            <a:avLst/>
          </a:prstGeom>
        </p:spPr>
        <p:txBody>
          <a:bodyPr wrap="square" lIns="0" tIns="0" rIns="0" bIns="0" rtlCol="0" anchor="t">
            <a:spAutoFit/>
          </a:bodyPr>
          <a:lstStyle/>
          <a:p>
            <a:pPr>
              <a:lnSpc>
                <a:spcPts val="3639"/>
              </a:lnSpc>
              <a:spcBef>
                <a:spcPct val="0"/>
              </a:spcBef>
            </a:pPr>
            <a:r>
              <a:rPr lang="en-GB" sz="1600" i="1" dirty="0">
                <a:solidFill>
                  <a:srgbClr val="121212"/>
                </a:solidFill>
                <a:latin typeface="HK Grotesk Light"/>
              </a:rPr>
              <a:t>Source: </a:t>
            </a:r>
            <a:r>
              <a:rPr lang="en-GB" sz="1800" i="1" u="sng" dirty="0">
                <a:solidFill>
                  <a:srgbClr val="0000FF"/>
                </a:solidFill>
                <a:effectLst/>
                <a:latin typeface="Calibri" panose="020F0502020204030204" pitchFamily="34" charset="0"/>
                <a:ea typeface="DengXian" panose="02010600030101010101" pitchFamily="2" charset="-122"/>
                <a:cs typeface="Times New Roman" panose="02020603050405020304" pitchFamily="18" charset="0"/>
                <a:hlinkClick r:id="rId4"/>
              </a:rPr>
              <a:t>https://unevoc.unesco.org/home/ICT+in+TVET</a:t>
            </a:r>
            <a:endParaRPr lang="en-BE" sz="1800" i="1" dirty="0">
              <a:effectLst/>
              <a:latin typeface="Calibri" panose="020F0502020204030204" pitchFamily="34" charset="0"/>
              <a:ea typeface="DengXian" panose="02010600030101010101" pitchFamily="2" charset="-122"/>
              <a:cs typeface="Times New Roman" panose="02020603050405020304" pitchFamily="18" charset="0"/>
            </a:endParaRPr>
          </a:p>
          <a:p>
            <a:pPr>
              <a:lnSpc>
                <a:spcPts val="3639"/>
              </a:lnSpc>
              <a:spcBef>
                <a:spcPct val="0"/>
              </a:spcBef>
            </a:pPr>
            <a:r>
              <a:rPr lang="en-GB" sz="1600" i="1" dirty="0">
                <a:solidFill>
                  <a:srgbClr val="121212"/>
                </a:solidFill>
                <a:latin typeface="HK Grotesk Light"/>
              </a:rPr>
              <a:t>  </a:t>
            </a:r>
          </a:p>
        </p:txBody>
      </p:sp>
      <p:pic>
        <p:nvPicPr>
          <p:cNvPr id="17" name="Picture 16">
            <a:extLst>
              <a:ext uri="{FF2B5EF4-FFF2-40B4-BE49-F238E27FC236}">
                <a16:creationId xmlns:a16="http://schemas.microsoft.com/office/drawing/2014/main" id="{9D193243-4E2F-407C-759E-0B999F6A72AB}"/>
              </a:ext>
            </a:extLst>
          </p:cNvPr>
          <p:cNvPicPr>
            <a:picLocks noChangeAspect="1"/>
          </p:cNvPicPr>
          <p:nvPr/>
        </p:nvPicPr>
        <p:blipFill rotWithShape="1">
          <a:blip r:embed="rId5"/>
          <a:srcRect b="6091"/>
          <a:stretch/>
        </p:blipFill>
        <p:spPr>
          <a:xfrm>
            <a:off x="1311424" y="3565752"/>
            <a:ext cx="14173007" cy="2726088"/>
          </a:xfrm>
          <a:prstGeom prst="rect">
            <a:avLst/>
          </a:prstGeom>
        </p:spPr>
      </p:pic>
    </p:spTree>
    <p:extLst>
      <p:ext uri="{BB962C8B-B14F-4D97-AF65-F5344CB8AC3E}">
        <p14:creationId xmlns:p14="http://schemas.microsoft.com/office/powerpoint/2010/main" val="1412612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000" spc="-69" dirty="0">
                <a:solidFill>
                  <a:srgbClr val="033C5B"/>
                </a:solidFill>
                <a:latin typeface="HK Grotesk Bold"/>
              </a:rPr>
              <a:t>The Role of (New) Technology in VET</a:t>
            </a:r>
            <a:endParaRPr lang="en-US" sz="6000" spc="-69" dirty="0">
              <a:solidFill>
                <a:srgbClr val="033C5B"/>
              </a:solidFill>
              <a:latin typeface="HK Grotesk Bold"/>
            </a:endParaRPr>
          </a:p>
        </p:txBody>
      </p:sp>
      <p:sp>
        <p:nvSpPr>
          <p:cNvPr id="6" name="TextBox 6"/>
          <p:cNvSpPr txBox="1"/>
          <p:nvPr/>
        </p:nvSpPr>
        <p:spPr>
          <a:xfrm>
            <a:off x="781346" y="2724032"/>
            <a:ext cx="15465917" cy="4639668"/>
          </a:xfrm>
          <a:prstGeom prst="rect">
            <a:avLst/>
          </a:prstGeom>
        </p:spPr>
        <p:txBody>
          <a:bodyPr wrap="square" lIns="0" tIns="0" rIns="0" bIns="0" rtlCol="0" anchor="t">
            <a:spAutoFit/>
          </a:bodyPr>
          <a:lstStyle/>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The main advantage of ICT is its potential to globally connect and access education and training, inducing a global demand for up-to-date technological skills.</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Fostering a culture of collaboration is essential for these VET systems to remain open and adaptable in a rapidly changing world.</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Networking, both online and offline, is identified as a crucial resource for vocational students and the general public in today's fast-paced world of change.</a:t>
            </a:r>
          </a:p>
          <a:p>
            <a:pPr marL="571500" indent="-571500">
              <a:lnSpc>
                <a:spcPts val="3639"/>
              </a:lnSpc>
              <a:spcBef>
                <a:spcPct val="0"/>
              </a:spcBef>
              <a:buFont typeface="Arial" panose="020B0604020202020204" pitchFamily="34" charset="0"/>
              <a:buChar char="•"/>
            </a:pPr>
            <a:r>
              <a:rPr lang="en-GB" sz="3600" dirty="0">
                <a:solidFill>
                  <a:srgbClr val="121212"/>
                </a:solidFill>
                <a:latin typeface="HK Grotesk Light"/>
              </a:rPr>
              <a:t>Open Educational Resources (OER) can significantly enhance access to useful materials in vocational education.</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7" name="TextBox 6">
            <a:extLst>
              <a:ext uri="{FF2B5EF4-FFF2-40B4-BE49-F238E27FC236}">
                <a16:creationId xmlns:a16="http://schemas.microsoft.com/office/drawing/2014/main" id="{7C5C9FE7-C327-587B-5897-D9C95CA82F93}"/>
              </a:ext>
            </a:extLst>
          </p:cNvPr>
          <p:cNvSpPr txBox="1"/>
          <p:nvPr/>
        </p:nvSpPr>
        <p:spPr>
          <a:xfrm>
            <a:off x="1360130" y="8385301"/>
            <a:ext cx="15465917" cy="869405"/>
          </a:xfrm>
          <a:prstGeom prst="rect">
            <a:avLst/>
          </a:prstGeom>
        </p:spPr>
        <p:txBody>
          <a:bodyPr wrap="square" lIns="0" tIns="0" rIns="0" bIns="0" rtlCol="0" anchor="t">
            <a:spAutoFit/>
          </a:bodyPr>
          <a:lstStyle/>
          <a:p>
            <a:pPr>
              <a:lnSpc>
                <a:spcPts val="3639"/>
              </a:lnSpc>
              <a:spcBef>
                <a:spcPct val="0"/>
              </a:spcBef>
            </a:pPr>
            <a:r>
              <a:rPr lang="en-GB" sz="1600" i="1" dirty="0">
                <a:solidFill>
                  <a:srgbClr val="121212"/>
                </a:solidFill>
                <a:latin typeface="HK Grotesk Light"/>
              </a:rPr>
              <a:t>Source: </a:t>
            </a:r>
            <a:r>
              <a:rPr lang="en-GB" sz="1800" i="1" u="sng" dirty="0">
                <a:solidFill>
                  <a:srgbClr val="0000FF"/>
                </a:solidFill>
                <a:effectLst/>
                <a:latin typeface="Calibri" panose="020F0502020204030204" pitchFamily="34" charset="0"/>
                <a:ea typeface="DengXian" panose="02010600030101010101" pitchFamily="2" charset="-122"/>
                <a:cs typeface="Times New Roman" panose="02020603050405020304" pitchFamily="18" charset="0"/>
                <a:hlinkClick r:id="rId4"/>
              </a:rPr>
              <a:t>https://unevoc.unesco.org/home/ICT+in+TVET</a:t>
            </a:r>
            <a:endParaRPr lang="en-BE" sz="1800" i="1" dirty="0">
              <a:effectLst/>
              <a:latin typeface="Calibri" panose="020F0502020204030204" pitchFamily="34" charset="0"/>
              <a:ea typeface="DengXian" panose="02010600030101010101" pitchFamily="2" charset="-122"/>
              <a:cs typeface="Times New Roman" panose="02020603050405020304" pitchFamily="18" charset="0"/>
            </a:endParaRPr>
          </a:p>
          <a:p>
            <a:pPr>
              <a:lnSpc>
                <a:spcPts val="3639"/>
              </a:lnSpc>
              <a:spcBef>
                <a:spcPct val="0"/>
              </a:spcBef>
            </a:pPr>
            <a:r>
              <a:rPr lang="en-GB" sz="1600" i="1" dirty="0">
                <a:solidFill>
                  <a:srgbClr val="121212"/>
                </a:solidFill>
                <a:latin typeface="HK Grotesk Light"/>
              </a:rPr>
              <a:t>  </a:t>
            </a:r>
          </a:p>
        </p:txBody>
      </p:sp>
    </p:spTree>
    <p:extLst>
      <p:ext uri="{BB962C8B-B14F-4D97-AF65-F5344CB8AC3E}">
        <p14:creationId xmlns:p14="http://schemas.microsoft.com/office/powerpoint/2010/main" val="3320281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000" spc="-69" dirty="0">
                <a:solidFill>
                  <a:srgbClr val="033C5B"/>
                </a:solidFill>
                <a:latin typeface="HK Grotesk Bold"/>
              </a:rPr>
              <a:t>The Role of (New) Technology in VET</a:t>
            </a:r>
            <a:endParaRPr lang="en-US" sz="6000" spc="-69" dirty="0">
              <a:solidFill>
                <a:srgbClr val="033C5B"/>
              </a:solidFill>
              <a:latin typeface="HK Grotesk Bold"/>
            </a:endParaRPr>
          </a:p>
        </p:txBody>
      </p:sp>
      <p:sp>
        <p:nvSpPr>
          <p:cNvPr id="6" name="TextBox 6"/>
          <p:cNvSpPr txBox="1"/>
          <p:nvPr/>
        </p:nvSpPr>
        <p:spPr>
          <a:xfrm>
            <a:off x="781346" y="2724032"/>
            <a:ext cx="16439854" cy="6009274"/>
          </a:xfrm>
          <a:prstGeom prst="rect">
            <a:avLst/>
          </a:prstGeom>
        </p:spPr>
        <p:txBody>
          <a:bodyPr wrap="square" lIns="0" tIns="0" rIns="0" bIns="0" rtlCol="0" anchor="t">
            <a:spAutoFit/>
          </a:bodyPr>
          <a:lstStyle/>
          <a:p>
            <a:pPr>
              <a:lnSpc>
                <a:spcPts val="3639"/>
              </a:lnSpc>
              <a:spcBef>
                <a:spcPct val="0"/>
              </a:spcBef>
            </a:pPr>
            <a:r>
              <a:rPr lang="en-GB" sz="3200" b="1" dirty="0">
                <a:solidFill>
                  <a:srgbClr val="121212"/>
                </a:solidFill>
                <a:latin typeface="HK Grotesk Light"/>
              </a:rPr>
              <a:t>Technology as a Collaboration Enabler:</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Enables real-time teamwork and project management, mirroring the collaborative nature of modern workplaces.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Offers virtual spaces where learners can engage in cooperative learning, breaking geographical barriers.</a:t>
            </a:r>
          </a:p>
          <a:p>
            <a:pPr>
              <a:lnSpc>
                <a:spcPts val="3639"/>
              </a:lnSpc>
              <a:spcBef>
                <a:spcPct val="0"/>
              </a:spcBef>
            </a:pPr>
            <a:r>
              <a:rPr lang="en-GB" sz="3200" b="1" dirty="0">
                <a:solidFill>
                  <a:srgbClr val="121212"/>
                </a:solidFill>
                <a:latin typeface="HK Grotesk Light"/>
              </a:rPr>
              <a:t>Supporting Personalized Learning:</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Allows for adaptive learning experiences that cater to individual student needs and paces.</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Assists in tracking progress and providing personalized feedback through learning analytics.</a:t>
            </a:r>
          </a:p>
          <a:p>
            <a:pPr>
              <a:lnSpc>
                <a:spcPts val="3639"/>
              </a:lnSpc>
              <a:spcBef>
                <a:spcPct val="0"/>
              </a:spcBef>
            </a:pPr>
            <a:r>
              <a:rPr lang="en-GB" sz="3200" b="1" dirty="0">
                <a:solidFill>
                  <a:srgbClr val="121212"/>
                </a:solidFill>
                <a:latin typeface="HK Grotesk Light"/>
              </a:rPr>
              <a:t>Bridging the Skills Gap:</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Prepares learners for the digital competencies required in today's job market.</a:t>
            </a:r>
          </a:p>
          <a:p>
            <a:pPr marL="571500" indent="-571500">
              <a:lnSpc>
                <a:spcPts val="3639"/>
              </a:lnSpc>
              <a:spcBef>
                <a:spcPct val="0"/>
              </a:spcBef>
              <a:buFont typeface="Arial" panose="020B0604020202020204" pitchFamily="34" charset="0"/>
              <a:buChar char="•"/>
            </a:pPr>
            <a:r>
              <a:rPr lang="en-GB" sz="3200" dirty="0">
                <a:solidFill>
                  <a:srgbClr val="121212"/>
                </a:solidFill>
                <a:latin typeface="HK Grotesk Light"/>
              </a:rPr>
              <a:t>Connects academic learning with practical industry application through simulations and virtual labs.</a:t>
            </a: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Tree>
    <p:extLst>
      <p:ext uri="{BB962C8B-B14F-4D97-AF65-F5344CB8AC3E}">
        <p14:creationId xmlns:p14="http://schemas.microsoft.com/office/powerpoint/2010/main" val="2316804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93856" y="776393"/>
            <a:ext cx="15208144" cy="1997085"/>
          </a:xfrm>
          <a:prstGeom prst="rect">
            <a:avLst/>
          </a:prstGeom>
        </p:spPr>
        <p:txBody>
          <a:bodyPr wrap="square" lIns="0" tIns="0" rIns="0" bIns="0" rtlCol="0" anchor="t">
            <a:spAutoFit/>
          </a:bodyPr>
          <a:lstStyle/>
          <a:p>
            <a:pPr>
              <a:lnSpc>
                <a:spcPts val="7699"/>
              </a:lnSpc>
            </a:pPr>
            <a:r>
              <a:rPr lang="en-GB" sz="6999" spc="-69" dirty="0">
                <a:solidFill>
                  <a:srgbClr val="033C5B"/>
                </a:solidFill>
                <a:latin typeface="HK Grotesk Bold"/>
              </a:rPr>
              <a:t>Introduction </a:t>
            </a:r>
          </a:p>
          <a:p>
            <a:pPr>
              <a:lnSpc>
                <a:spcPts val="7699"/>
              </a:lnSpc>
            </a:pPr>
            <a:r>
              <a:rPr lang="en-GB" sz="6000" spc="-69" dirty="0">
                <a:solidFill>
                  <a:srgbClr val="033C5B"/>
                </a:solidFill>
                <a:latin typeface="HK Grotesk Bold"/>
              </a:rPr>
              <a:t>The Role of (New) Technology in VET</a:t>
            </a:r>
            <a:endParaRPr lang="en-US" sz="6000" spc="-69" dirty="0">
              <a:solidFill>
                <a:srgbClr val="033C5B"/>
              </a:solidFill>
              <a:latin typeface="HK Grotesk Bold"/>
            </a:endParaRPr>
          </a:p>
        </p:txBody>
      </p:sp>
      <p:sp>
        <p:nvSpPr>
          <p:cNvPr id="6" name="TextBox 6"/>
          <p:cNvSpPr txBox="1"/>
          <p:nvPr/>
        </p:nvSpPr>
        <p:spPr>
          <a:xfrm>
            <a:off x="781346" y="2724032"/>
            <a:ext cx="16439854" cy="2315955"/>
          </a:xfrm>
          <a:prstGeom prst="rect">
            <a:avLst/>
          </a:prstGeom>
        </p:spPr>
        <p:txBody>
          <a:bodyPr wrap="square" lIns="0" tIns="0" rIns="0" bIns="0" rtlCol="0" anchor="t">
            <a:spAutoFit/>
          </a:bodyPr>
          <a:lstStyle/>
          <a:p>
            <a:pPr>
              <a:lnSpc>
                <a:spcPts val="3639"/>
              </a:lnSpc>
              <a:spcBef>
                <a:spcPct val="0"/>
              </a:spcBef>
            </a:pPr>
            <a:r>
              <a:rPr lang="en-GB" sz="3200" b="1" dirty="0">
                <a:solidFill>
                  <a:srgbClr val="121212"/>
                </a:solidFill>
                <a:latin typeface="HK Grotesk Light"/>
              </a:rPr>
              <a:t>Fostering Continuous Professional Development:</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Encourages lifelong learning and skill-updating for educators through online courses and professional networks.</a:t>
            </a:r>
          </a:p>
          <a:p>
            <a:pPr marL="457200" indent="-457200">
              <a:lnSpc>
                <a:spcPts val="3639"/>
              </a:lnSpc>
              <a:spcBef>
                <a:spcPct val="0"/>
              </a:spcBef>
              <a:buFont typeface="Arial" panose="020B0604020202020204" pitchFamily="34" charset="0"/>
              <a:buChar char="•"/>
            </a:pPr>
            <a:r>
              <a:rPr lang="en-GB" sz="3200" b="1" dirty="0">
                <a:solidFill>
                  <a:srgbClr val="121212"/>
                </a:solidFill>
                <a:latin typeface="HK Grotesk Light"/>
              </a:rPr>
              <a:t>Provides educators with tools to stay current with educational trends and industry advancements.</a:t>
            </a:r>
            <a:endParaRPr lang="en-GB" sz="32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3"/>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4"/>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pic>
        <p:nvPicPr>
          <p:cNvPr id="7" name="Online Media 6" title="Transforming Technical and Vocational Education and Training for successful and just transitions">
            <a:hlinkClick r:id="" action="ppaction://media"/>
            <a:extLst>
              <a:ext uri="{FF2B5EF4-FFF2-40B4-BE49-F238E27FC236}">
                <a16:creationId xmlns:a16="http://schemas.microsoft.com/office/drawing/2014/main" id="{65B015BF-EAFA-5988-F666-3B4C0BAED63A}"/>
              </a:ext>
            </a:extLst>
          </p:cNvPr>
          <p:cNvPicPr>
            <a:picLocks noRot="1" noChangeAspect="1"/>
          </p:cNvPicPr>
          <p:nvPr>
            <a:videoFile r:link="rId1"/>
          </p:nvPr>
        </p:nvPicPr>
        <p:blipFill>
          <a:blip r:embed="rId5"/>
          <a:stretch>
            <a:fillRect/>
          </a:stretch>
        </p:blipFill>
        <p:spPr>
          <a:xfrm>
            <a:off x="4252431" y="4672730"/>
            <a:ext cx="7620000" cy="4305300"/>
          </a:xfrm>
          <a:prstGeom prst="rect">
            <a:avLst/>
          </a:prstGeom>
        </p:spPr>
      </p:pic>
      <p:sp>
        <p:nvSpPr>
          <p:cNvPr id="15" name="TextBox 14">
            <a:extLst>
              <a:ext uri="{FF2B5EF4-FFF2-40B4-BE49-F238E27FC236}">
                <a16:creationId xmlns:a16="http://schemas.microsoft.com/office/drawing/2014/main" id="{5A3CBE72-742D-DAE1-B536-1E1CA742F60D}"/>
              </a:ext>
            </a:extLst>
          </p:cNvPr>
          <p:cNvSpPr txBox="1"/>
          <p:nvPr/>
        </p:nvSpPr>
        <p:spPr>
          <a:xfrm>
            <a:off x="11872431" y="8389204"/>
            <a:ext cx="9144000" cy="369332"/>
          </a:xfrm>
          <a:prstGeom prst="rect">
            <a:avLst/>
          </a:prstGeom>
          <a:noFill/>
        </p:spPr>
        <p:txBody>
          <a:bodyPr wrap="square">
            <a:spAutoFit/>
          </a:bodyPr>
          <a:lstStyle/>
          <a:p>
            <a:r>
              <a:rPr lang="en-GB" i="1" dirty="0"/>
              <a:t>Source: </a:t>
            </a:r>
            <a:r>
              <a:rPr lang="en-BE" i="1" dirty="0">
                <a:hlinkClick r:id="rId6"/>
              </a:rPr>
              <a:t>https://youtu.be/b29HEC5WL9M?feature=shared</a:t>
            </a:r>
            <a:r>
              <a:rPr lang="en-GB" i="1" dirty="0"/>
              <a:t> </a:t>
            </a:r>
            <a:endParaRPr lang="en-BE" i="1" dirty="0"/>
          </a:p>
        </p:txBody>
      </p:sp>
    </p:spTree>
    <p:extLst>
      <p:ext uri="{BB962C8B-B14F-4D97-AF65-F5344CB8AC3E}">
        <p14:creationId xmlns:p14="http://schemas.microsoft.com/office/powerpoint/2010/main" val="70262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2" name="AutoShape 2"/>
          <p:cNvSpPr/>
          <p:nvPr/>
        </p:nvSpPr>
        <p:spPr>
          <a:xfrm>
            <a:off x="17044742" y="-150232"/>
            <a:ext cx="1246758" cy="8963824"/>
          </a:xfrm>
          <a:prstGeom prst="rect">
            <a:avLst/>
          </a:prstGeom>
          <a:solidFill>
            <a:srgbClr val="FB8709"/>
          </a:solidFill>
        </p:spPr>
        <p:txBody>
          <a:bodyPr/>
          <a:lstStyle/>
          <a:p>
            <a:endParaRPr lang="en-BE"/>
          </a:p>
        </p:txBody>
      </p:sp>
      <p:grpSp>
        <p:nvGrpSpPr>
          <p:cNvPr id="3" name="Group 3"/>
          <p:cNvGrpSpPr/>
          <p:nvPr/>
        </p:nvGrpSpPr>
        <p:grpSpPr>
          <a:xfrm rot="-10800000">
            <a:off x="13961765" y="-1849"/>
            <a:ext cx="4329736" cy="4322808"/>
            <a:chOff x="0" y="0"/>
            <a:chExt cx="6350000" cy="6339840"/>
          </a:xfrm>
        </p:grpSpPr>
        <p:sp>
          <p:nvSpPr>
            <p:cNvPr id="4" name="Freeform 4"/>
            <p:cNvSpPr/>
            <p:nvPr/>
          </p:nvSpPr>
          <p:spPr>
            <a:xfrm>
              <a:off x="0" y="0"/>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053249"/>
            </a:solidFill>
          </p:spPr>
          <p:txBody>
            <a:bodyPr/>
            <a:lstStyle/>
            <a:p>
              <a:endParaRPr lang="en-BE"/>
            </a:p>
          </p:txBody>
        </p:sp>
      </p:grpSp>
      <p:sp>
        <p:nvSpPr>
          <p:cNvPr id="5" name="TextBox 5"/>
          <p:cNvSpPr txBox="1"/>
          <p:nvPr/>
        </p:nvSpPr>
        <p:spPr>
          <a:xfrm>
            <a:off x="771078" y="448996"/>
            <a:ext cx="16282883" cy="909736"/>
          </a:xfrm>
          <a:prstGeom prst="rect">
            <a:avLst/>
          </a:prstGeom>
        </p:spPr>
        <p:txBody>
          <a:bodyPr wrap="square" lIns="0" tIns="0" rIns="0" bIns="0" rtlCol="0" anchor="t">
            <a:spAutoFit/>
          </a:bodyPr>
          <a:lstStyle/>
          <a:p>
            <a:pPr>
              <a:lnSpc>
                <a:spcPts val="7699"/>
              </a:lnSpc>
            </a:pPr>
            <a:r>
              <a:rPr lang="en-GB" sz="4400" spc="-69" dirty="0">
                <a:solidFill>
                  <a:srgbClr val="033C5B"/>
                </a:solidFill>
                <a:latin typeface="HK Grotesk Bold"/>
              </a:rPr>
              <a:t>Benefits of Technology for Educators and Learners</a:t>
            </a:r>
            <a:endParaRPr lang="en-US" sz="4400" spc="-69" dirty="0">
              <a:solidFill>
                <a:srgbClr val="033C5B"/>
              </a:solidFill>
              <a:latin typeface="HK Grotesk Bold"/>
            </a:endParaRPr>
          </a:p>
        </p:txBody>
      </p:sp>
      <p:sp>
        <p:nvSpPr>
          <p:cNvPr id="6" name="TextBox 6"/>
          <p:cNvSpPr txBox="1"/>
          <p:nvPr/>
        </p:nvSpPr>
        <p:spPr>
          <a:xfrm>
            <a:off x="521610" y="2759664"/>
            <a:ext cx="5210451" cy="453907"/>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Collaboration</a:t>
            </a:r>
            <a:endParaRPr lang="en-US" sz="2800" dirty="0">
              <a:solidFill>
                <a:srgbClr val="121212"/>
              </a:solidFill>
              <a:latin typeface="HK Grotesk Light"/>
            </a:endParaRPr>
          </a:p>
        </p:txBody>
      </p:sp>
      <p:grpSp>
        <p:nvGrpSpPr>
          <p:cNvPr id="9" name="Group 9"/>
          <p:cNvGrpSpPr>
            <a:grpSpLocks noChangeAspect="1"/>
          </p:cNvGrpSpPr>
          <p:nvPr/>
        </p:nvGrpSpPr>
        <p:grpSpPr>
          <a:xfrm>
            <a:off x="16826047" y="607663"/>
            <a:ext cx="842075" cy="842075"/>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4928870" y="0"/>
                    <a:pt x="6350000" y="1421130"/>
                    <a:pt x="6350000" y="3175000"/>
                  </a:cubicBezTo>
                  <a:cubicBezTo>
                    <a:pt x="6350000" y="4928870"/>
                    <a:pt x="4928870" y="6350000"/>
                    <a:pt x="3175000" y="6350000"/>
                  </a:cubicBezTo>
                  <a:cubicBezTo>
                    <a:pt x="1421130" y="6350000"/>
                    <a:pt x="0" y="4928870"/>
                    <a:pt x="0" y="3175000"/>
                  </a:cubicBezTo>
                  <a:cubicBezTo>
                    <a:pt x="0" y="1421130"/>
                    <a:pt x="1421130" y="0"/>
                    <a:pt x="3175000" y="0"/>
                  </a:cubicBezTo>
                  <a:close/>
                </a:path>
              </a:pathLst>
            </a:custGeom>
            <a:solidFill>
              <a:srgbClr val="F8F8F8"/>
            </a:solidFill>
          </p:spPr>
          <p:txBody>
            <a:bodyPr/>
            <a:lstStyle/>
            <a:p>
              <a:endParaRPr lang="en-BE"/>
            </a:p>
          </p:txBody>
        </p:sp>
      </p:grpSp>
      <p:sp>
        <p:nvSpPr>
          <p:cNvPr id="11" name="Freeform 11"/>
          <p:cNvSpPr/>
          <p:nvPr/>
        </p:nvSpPr>
        <p:spPr>
          <a:xfrm>
            <a:off x="559140" y="8374275"/>
            <a:ext cx="2331172" cy="2331172"/>
          </a:xfrm>
          <a:custGeom>
            <a:avLst/>
            <a:gdLst/>
            <a:ahLst/>
            <a:cxnLst/>
            <a:rect l="l" t="t" r="r" b="b"/>
            <a:pathLst>
              <a:path w="2331172" h="2331172">
                <a:moveTo>
                  <a:pt x="0" y="0"/>
                </a:moveTo>
                <a:lnTo>
                  <a:pt x="2331172" y="0"/>
                </a:lnTo>
                <a:lnTo>
                  <a:pt x="2331172" y="2331172"/>
                </a:lnTo>
                <a:lnTo>
                  <a:pt x="0" y="2331172"/>
                </a:lnTo>
                <a:lnTo>
                  <a:pt x="0" y="0"/>
                </a:lnTo>
                <a:close/>
              </a:path>
            </a:pathLst>
          </a:custGeom>
          <a:blipFill>
            <a:blip r:embed="rId2"/>
            <a:stretch>
              <a:fillRect/>
            </a:stretch>
          </a:blipFill>
        </p:spPr>
        <p:txBody>
          <a:bodyPr/>
          <a:lstStyle/>
          <a:p>
            <a:endParaRPr lang="en-BE"/>
          </a:p>
        </p:txBody>
      </p:sp>
      <p:sp>
        <p:nvSpPr>
          <p:cNvPr id="12" name="Freeform 12"/>
          <p:cNvSpPr/>
          <p:nvPr/>
        </p:nvSpPr>
        <p:spPr>
          <a:xfrm>
            <a:off x="2956987" y="9142466"/>
            <a:ext cx="2590889" cy="699540"/>
          </a:xfrm>
          <a:custGeom>
            <a:avLst/>
            <a:gdLst/>
            <a:ahLst/>
            <a:cxnLst/>
            <a:rect l="l" t="t" r="r" b="b"/>
            <a:pathLst>
              <a:path w="2590889" h="699540">
                <a:moveTo>
                  <a:pt x="0" y="0"/>
                </a:moveTo>
                <a:lnTo>
                  <a:pt x="2590889" y="0"/>
                </a:lnTo>
                <a:lnTo>
                  <a:pt x="2590889" y="699540"/>
                </a:lnTo>
                <a:lnTo>
                  <a:pt x="0" y="699540"/>
                </a:lnTo>
                <a:lnTo>
                  <a:pt x="0" y="0"/>
                </a:lnTo>
                <a:close/>
              </a:path>
            </a:pathLst>
          </a:custGeom>
          <a:blipFill>
            <a:blip r:embed="rId3"/>
            <a:stretch>
              <a:fillRect/>
            </a:stretch>
          </a:blipFill>
        </p:spPr>
        <p:txBody>
          <a:bodyPr/>
          <a:lstStyle/>
          <a:p>
            <a:endParaRPr lang="en-BE"/>
          </a:p>
        </p:txBody>
      </p:sp>
      <p:sp>
        <p:nvSpPr>
          <p:cNvPr id="13" name="TextBox 13"/>
          <p:cNvSpPr txBox="1"/>
          <p:nvPr/>
        </p:nvSpPr>
        <p:spPr>
          <a:xfrm>
            <a:off x="5627065" y="9243317"/>
            <a:ext cx="12041056" cy="488314"/>
          </a:xfrm>
          <a:prstGeom prst="rect">
            <a:avLst/>
          </a:prstGeom>
        </p:spPr>
        <p:txBody>
          <a:bodyPr lIns="0" tIns="0" rIns="0" bIns="0" rtlCol="0" anchor="t">
            <a:spAutoFit/>
          </a:bodyPr>
          <a:lstStyle/>
          <a:p>
            <a:pPr algn="just">
              <a:lnSpc>
                <a:spcPts val="1960"/>
              </a:lnSpc>
              <a:spcBef>
                <a:spcPct val="0"/>
              </a:spcBef>
            </a:pPr>
            <a:r>
              <a:rPr lang="en-US" sz="1400">
                <a:solidFill>
                  <a:srgbClr val="121212"/>
                </a:solidFill>
                <a:latin typeface="HK Grotesk Ligh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14" name="AutoShape 14"/>
          <p:cNvSpPr/>
          <p:nvPr/>
        </p:nvSpPr>
        <p:spPr>
          <a:xfrm rot="5400000">
            <a:off x="9139238" y="173356"/>
            <a:ext cx="9525" cy="17270948"/>
          </a:xfrm>
          <a:prstGeom prst="rect">
            <a:avLst/>
          </a:prstGeom>
          <a:solidFill>
            <a:srgbClr val="FB8709"/>
          </a:solidFill>
        </p:spPr>
        <p:txBody>
          <a:bodyPr/>
          <a:lstStyle/>
          <a:p>
            <a:endParaRPr lang="en-BE"/>
          </a:p>
        </p:txBody>
      </p:sp>
      <p:sp>
        <p:nvSpPr>
          <p:cNvPr id="7" name="TextBox 6">
            <a:extLst>
              <a:ext uri="{FF2B5EF4-FFF2-40B4-BE49-F238E27FC236}">
                <a16:creationId xmlns:a16="http://schemas.microsoft.com/office/drawing/2014/main" id="{C4ED9154-27F6-2CAE-F063-466EF4A9AA14}"/>
              </a:ext>
            </a:extLst>
          </p:cNvPr>
          <p:cNvSpPr txBox="1"/>
          <p:nvPr/>
        </p:nvSpPr>
        <p:spPr>
          <a:xfrm>
            <a:off x="6320424" y="2759664"/>
            <a:ext cx="5210451" cy="453907"/>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Continuous Skill Development</a:t>
            </a:r>
            <a:endParaRPr lang="en-US" sz="2800" dirty="0">
              <a:solidFill>
                <a:srgbClr val="121212"/>
              </a:solidFill>
              <a:latin typeface="HK Grotesk Light"/>
            </a:endParaRPr>
          </a:p>
        </p:txBody>
      </p:sp>
      <p:sp>
        <p:nvSpPr>
          <p:cNvPr id="8" name="TextBox 7">
            <a:extLst>
              <a:ext uri="{FF2B5EF4-FFF2-40B4-BE49-F238E27FC236}">
                <a16:creationId xmlns:a16="http://schemas.microsoft.com/office/drawing/2014/main" id="{256711D3-ECF7-FEE6-D5BA-30902A708B1F}"/>
              </a:ext>
            </a:extLst>
          </p:cNvPr>
          <p:cNvSpPr txBox="1"/>
          <p:nvPr/>
        </p:nvSpPr>
        <p:spPr>
          <a:xfrm>
            <a:off x="11857658" y="2753538"/>
            <a:ext cx="5210451" cy="453907"/>
          </a:xfrm>
          <a:prstGeom prst="rect">
            <a:avLst/>
          </a:prstGeom>
        </p:spPr>
        <p:txBody>
          <a:bodyPr wrap="square" lIns="0" tIns="0" rIns="0" bIns="0" rtlCol="0" anchor="t">
            <a:spAutoFit/>
          </a:bodyPr>
          <a:lstStyle/>
          <a:p>
            <a:pPr algn="ctr">
              <a:lnSpc>
                <a:spcPts val="3639"/>
              </a:lnSpc>
              <a:spcBef>
                <a:spcPct val="0"/>
              </a:spcBef>
            </a:pPr>
            <a:r>
              <a:rPr lang="en-GB" sz="2800" b="1" dirty="0">
                <a:solidFill>
                  <a:srgbClr val="121212"/>
                </a:solidFill>
                <a:latin typeface="HK Grotesk Light"/>
              </a:rPr>
              <a:t>Flexibility and Accessibility</a:t>
            </a:r>
            <a:endParaRPr lang="en-US" sz="2800" dirty="0">
              <a:solidFill>
                <a:srgbClr val="121212"/>
              </a:solidFill>
              <a:latin typeface="HK Grotesk Light"/>
            </a:endParaRPr>
          </a:p>
        </p:txBody>
      </p:sp>
      <p:pic>
        <p:nvPicPr>
          <p:cNvPr id="16" name="Graphic 15" descr="Classroom outline">
            <a:extLst>
              <a:ext uri="{FF2B5EF4-FFF2-40B4-BE49-F238E27FC236}">
                <a16:creationId xmlns:a16="http://schemas.microsoft.com/office/drawing/2014/main" id="{EE220FCB-1096-4030-E712-482B501A062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05856" y="3121219"/>
            <a:ext cx="1788636" cy="1788636"/>
          </a:xfrm>
          <a:prstGeom prst="rect">
            <a:avLst/>
          </a:prstGeom>
        </p:spPr>
      </p:pic>
      <p:pic>
        <p:nvPicPr>
          <p:cNvPr id="18" name="Graphic 17" descr="Users with solid fill">
            <a:extLst>
              <a:ext uri="{FF2B5EF4-FFF2-40B4-BE49-F238E27FC236}">
                <a16:creationId xmlns:a16="http://schemas.microsoft.com/office/drawing/2014/main" id="{EE28B642-0337-FE1E-2B74-A891E4E42BA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568565" y="3322802"/>
            <a:ext cx="1788636" cy="1788636"/>
          </a:xfrm>
          <a:prstGeom prst="rect">
            <a:avLst/>
          </a:prstGeom>
        </p:spPr>
      </p:pic>
      <p:sp>
        <p:nvSpPr>
          <p:cNvPr id="15" name="TextBox 6">
            <a:extLst>
              <a:ext uri="{FF2B5EF4-FFF2-40B4-BE49-F238E27FC236}">
                <a16:creationId xmlns:a16="http://schemas.microsoft.com/office/drawing/2014/main" id="{2EC549E1-4875-6492-D0F0-F1FF3D0F301D}"/>
              </a:ext>
            </a:extLst>
          </p:cNvPr>
          <p:cNvSpPr txBox="1"/>
          <p:nvPr/>
        </p:nvSpPr>
        <p:spPr>
          <a:xfrm>
            <a:off x="521609" y="4808070"/>
            <a:ext cx="5210451" cy="3193118"/>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Tools like Microsoft Teams and Google Workspace foster collaboration by allowing learners to work together on projects regardless of their physical location.</a:t>
            </a:r>
          </a:p>
          <a:p>
            <a:pPr algn="ctr">
              <a:lnSpc>
                <a:spcPts val="3639"/>
              </a:lnSpc>
              <a:spcBef>
                <a:spcPct val="0"/>
              </a:spcBef>
            </a:pPr>
            <a:r>
              <a:rPr lang="en-GB" sz="2000" b="1" dirty="0">
                <a:solidFill>
                  <a:srgbClr val="121212"/>
                </a:solidFill>
                <a:latin typeface="HK Grotesk Light"/>
              </a:rPr>
              <a:t>Educators can monitor group work more efficiently and facilitate collaboration outside of traditional classroom hours.</a:t>
            </a:r>
            <a:endParaRPr lang="en-US" sz="2000" dirty="0">
              <a:solidFill>
                <a:srgbClr val="121212"/>
              </a:solidFill>
              <a:latin typeface="HK Grotesk Light"/>
            </a:endParaRPr>
          </a:p>
        </p:txBody>
      </p:sp>
      <p:sp>
        <p:nvSpPr>
          <p:cNvPr id="17" name="TextBox 6">
            <a:extLst>
              <a:ext uri="{FF2B5EF4-FFF2-40B4-BE49-F238E27FC236}">
                <a16:creationId xmlns:a16="http://schemas.microsoft.com/office/drawing/2014/main" id="{32939838-1257-6E28-DA0E-71BFD4855B08}"/>
              </a:ext>
            </a:extLst>
          </p:cNvPr>
          <p:cNvSpPr txBox="1"/>
          <p:nvPr/>
        </p:nvSpPr>
        <p:spPr>
          <a:xfrm>
            <a:off x="6355593" y="4808070"/>
            <a:ext cx="5210451" cy="3193118"/>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Online platforms offer learners and educators alike opportunities for continuous professional development and upskilling through courses and certifications.</a:t>
            </a:r>
          </a:p>
          <a:p>
            <a:pPr algn="ctr">
              <a:lnSpc>
                <a:spcPts val="3639"/>
              </a:lnSpc>
              <a:spcBef>
                <a:spcPct val="0"/>
              </a:spcBef>
            </a:pPr>
            <a:r>
              <a:rPr lang="en-GB" sz="2000" b="1" dirty="0">
                <a:solidFill>
                  <a:srgbClr val="121212"/>
                </a:solidFill>
                <a:latin typeface="HK Grotesk Light"/>
              </a:rPr>
              <a:t>Technology enables the ongoing acquisition of new competencies that are essential in the rapidly changing job market</a:t>
            </a:r>
            <a:endParaRPr lang="en-US" sz="2000" dirty="0">
              <a:solidFill>
                <a:srgbClr val="121212"/>
              </a:solidFill>
              <a:latin typeface="HK Grotesk Light"/>
            </a:endParaRPr>
          </a:p>
        </p:txBody>
      </p:sp>
      <p:sp>
        <p:nvSpPr>
          <p:cNvPr id="19" name="TextBox 6">
            <a:extLst>
              <a:ext uri="{FF2B5EF4-FFF2-40B4-BE49-F238E27FC236}">
                <a16:creationId xmlns:a16="http://schemas.microsoft.com/office/drawing/2014/main" id="{D5701C57-AB4A-783B-21F0-AE9987DBB7A0}"/>
              </a:ext>
            </a:extLst>
          </p:cNvPr>
          <p:cNvSpPr txBox="1"/>
          <p:nvPr/>
        </p:nvSpPr>
        <p:spPr>
          <a:xfrm>
            <a:off x="11979709" y="4909855"/>
            <a:ext cx="4509924" cy="1808124"/>
          </a:xfrm>
          <a:prstGeom prst="rect">
            <a:avLst/>
          </a:prstGeom>
        </p:spPr>
        <p:txBody>
          <a:bodyPr wrap="square" lIns="0" tIns="0" rIns="0" bIns="0" rtlCol="0" anchor="t">
            <a:spAutoFit/>
          </a:bodyPr>
          <a:lstStyle/>
          <a:p>
            <a:pPr algn="ctr">
              <a:lnSpc>
                <a:spcPts val="3639"/>
              </a:lnSpc>
              <a:spcBef>
                <a:spcPct val="0"/>
              </a:spcBef>
            </a:pPr>
            <a:r>
              <a:rPr lang="en-GB" sz="2000" b="1" dirty="0">
                <a:solidFill>
                  <a:srgbClr val="121212"/>
                </a:solidFill>
                <a:latin typeface="HK Grotesk Light"/>
              </a:rPr>
              <a:t>Online resources and e-learning platforms provide learners the flexibility to study anytime, anywhere, broadening access to education</a:t>
            </a:r>
            <a:endParaRPr lang="en-US" sz="2000" dirty="0">
              <a:solidFill>
                <a:srgbClr val="121212"/>
              </a:solidFill>
              <a:latin typeface="HK Grotesk Light"/>
            </a:endParaRPr>
          </a:p>
        </p:txBody>
      </p:sp>
      <p:pic>
        <p:nvPicPr>
          <p:cNvPr id="22" name="Graphic 21" descr="Business Growth with solid fill">
            <a:extLst>
              <a:ext uri="{FF2B5EF4-FFF2-40B4-BE49-F238E27FC236}">
                <a16:creationId xmlns:a16="http://schemas.microsoft.com/office/drawing/2014/main" id="{BE81762C-F0C8-5416-CAF1-097CD374E6F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29968" y="3244222"/>
            <a:ext cx="1595124" cy="1595124"/>
          </a:xfrm>
          <a:prstGeom prst="rect">
            <a:avLst/>
          </a:prstGeom>
        </p:spPr>
      </p:pic>
    </p:spTree>
    <p:extLst>
      <p:ext uri="{BB962C8B-B14F-4D97-AF65-F5344CB8AC3E}">
        <p14:creationId xmlns:p14="http://schemas.microsoft.com/office/powerpoint/2010/main" val="4105075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4547</Words>
  <Application>Microsoft Office PowerPoint</Application>
  <PresentationFormat>Custom</PresentationFormat>
  <Paragraphs>245</Paragraphs>
  <Slides>34</Slides>
  <Notes>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Wingdings</vt:lpstr>
      <vt:lpstr>HK Grotesk Light</vt:lpstr>
      <vt:lpstr>Arial</vt:lpstr>
      <vt:lpstr>HK Grotesk Bold</vt:lpstr>
      <vt:lpstr>HK Grotesk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CollaboratiVET-Modules_Content Development Template</dc:title>
  <dc:creator>stsal</dc:creator>
  <cp:lastModifiedBy>Sotiria Tsalamani</cp:lastModifiedBy>
  <cp:revision>12</cp:revision>
  <dcterms:created xsi:type="dcterms:W3CDTF">2006-08-16T00:00:00Z</dcterms:created>
  <dcterms:modified xsi:type="dcterms:W3CDTF">2024-03-27T12:18:04Z</dcterms:modified>
  <dc:identifier>DAF3h6kuNAo</dc:identifier>
</cp:coreProperties>
</file>