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5"/>
  </p:notesMasterIdLst>
  <p:sldIdLst>
    <p:sldId id="256" r:id="rId2"/>
    <p:sldId id="272" r:id="rId3"/>
    <p:sldId id="273" r:id="rId4"/>
    <p:sldId id="274" r:id="rId5"/>
    <p:sldId id="275" r:id="rId6"/>
    <p:sldId id="276" r:id="rId7"/>
    <p:sldId id="277" r:id="rId8"/>
    <p:sldId id="278" r:id="rId9"/>
    <p:sldId id="279" r:id="rId10"/>
    <p:sldId id="280" r:id="rId11"/>
    <p:sldId id="281" r:id="rId12"/>
    <p:sldId id="282" r:id="rId13"/>
    <p:sldId id="283" r:id="rId14"/>
  </p:sldIdLst>
  <p:sldSz cx="18288000" cy="10287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1" d="100"/>
          <a:sy n="61" d="100"/>
        </p:scale>
        <p:origin x="102" y="21"/>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4"/>
        <p:cNvGrpSpPr/>
        <p:nvPr/>
      </p:nvGrpSpPr>
      <p:grpSpPr>
        <a:xfrm>
          <a:off x="0" y="0"/>
          <a:ext cx="0" cy="0"/>
          <a:chOff x="0" y="0"/>
          <a:chExt cx="0" cy="0"/>
        </a:xfrm>
      </p:grpSpPr>
      <p:sp>
        <p:nvSpPr>
          <p:cNvPr id="515" name="Google Shape;515;p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16" name="Google Shape;516;p2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1"/>
        <p:cNvGrpSpPr/>
        <p:nvPr/>
      </p:nvGrpSpPr>
      <p:grpSpPr>
        <a:xfrm>
          <a:off x="0" y="0"/>
          <a:ext cx="0" cy="0"/>
          <a:chOff x="0" y="0"/>
          <a:chExt cx="0" cy="0"/>
        </a:xfrm>
      </p:grpSpPr>
      <p:sp>
        <p:nvSpPr>
          <p:cNvPr id="532" name="Google Shape;532;p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33" name="Google Shape;533;p2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8"/>
        <p:cNvGrpSpPr/>
        <p:nvPr/>
      </p:nvGrpSpPr>
      <p:grpSpPr>
        <a:xfrm>
          <a:off x="0" y="0"/>
          <a:ext cx="0" cy="0"/>
          <a:chOff x="0" y="0"/>
          <a:chExt cx="0" cy="0"/>
        </a:xfrm>
      </p:grpSpPr>
      <p:sp>
        <p:nvSpPr>
          <p:cNvPr id="549" name="Google Shape;549;p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50" name="Google Shape;550;p2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5"/>
        <p:cNvGrpSpPr/>
        <p:nvPr/>
      </p:nvGrpSpPr>
      <p:grpSpPr>
        <a:xfrm>
          <a:off x="0" y="0"/>
          <a:ext cx="0" cy="0"/>
          <a:chOff x="0" y="0"/>
          <a:chExt cx="0" cy="0"/>
        </a:xfrm>
      </p:grpSpPr>
      <p:sp>
        <p:nvSpPr>
          <p:cNvPr id="566" name="Google Shape;566;p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67" name="Google Shape;567;p2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p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75" name="Google Shape;375;p1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Google Shape;388;p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89" name="Google Shape;389;p1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0"/>
        <p:cNvGrpSpPr/>
        <p:nvPr/>
      </p:nvGrpSpPr>
      <p:grpSpPr>
        <a:xfrm>
          <a:off x="0" y="0"/>
          <a:ext cx="0" cy="0"/>
          <a:chOff x="0" y="0"/>
          <a:chExt cx="0" cy="0"/>
        </a:xfrm>
      </p:grpSpPr>
      <p:sp>
        <p:nvSpPr>
          <p:cNvPr id="401" name="Google Shape;401;p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02" name="Google Shape;402;p1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7"/>
        <p:cNvGrpSpPr/>
        <p:nvPr/>
      </p:nvGrpSpPr>
      <p:grpSpPr>
        <a:xfrm>
          <a:off x="0" y="0"/>
          <a:ext cx="0" cy="0"/>
          <a:chOff x="0" y="0"/>
          <a:chExt cx="0" cy="0"/>
        </a:xfrm>
      </p:grpSpPr>
      <p:sp>
        <p:nvSpPr>
          <p:cNvPr id="418" name="Google Shape;418;p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19" name="Google Shape;419;p2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1"/>
        <p:cNvGrpSpPr/>
        <p:nvPr/>
      </p:nvGrpSpPr>
      <p:grpSpPr>
        <a:xfrm>
          <a:off x="0" y="0"/>
          <a:ext cx="0" cy="0"/>
          <a:chOff x="0" y="0"/>
          <a:chExt cx="0" cy="0"/>
        </a:xfrm>
      </p:grpSpPr>
      <p:sp>
        <p:nvSpPr>
          <p:cNvPr id="442" name="Google Shape;442;p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43" name="Google Shape;443;p2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9"/>
        <p:cNvGrpSpPr/>
        <p:nvPr/>
      </p:nvGrpSpPr>
      <p:grpSpPr>
        <a:xfrm>
          <a:off x="0" y="0"/>
          <a:ext cx="0" cy="0"/>
          <a:chOff x="0" y="0"/>
          <a:chExt cx="0" cy="0"/>
        </a:xfrm>
      </p:grpSpPr>
      <p:sp>
        <p:nvSpPr>
          <p:cNvPr id="460" name="Google Shape;460;p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61" name="Google Shape;461;p2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6"/>
        <p:cNvGrpSpPr/>
        <p:nvPr/>
      </p:nvGrpSpPr>
      <p:grpSpPr>
        <a:xfrm>
          <a:off x="0" y="0"/>
          <a:ext cx="0" cy="0"/>
          <a:chOff x="0" y="0"/>
          <a:chExt cx="0" cy="0"/>
        </a:xfrm>
      </p:grpSpPr>
      <p:sp>
        <p:nvSpPr>
          <p:cNvPr id="477" name="Google Shape;477;p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78" name="Google Shape;478;p2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7"/>
        <p:cNvGrpSpPr/>
        <p:nvPr/>
      </p:nvGrpSpPr>
      <p:grpSpPr>
        <a:xfrm>
          <a:off x="0" y="0"/>
          <a:ext cx="0" cy="0"/>
          <a:chOff x="0" y="0"/>
          <a:chExt cx="0" cy="0"/>
        </a:xfrm>
      </p:grpSpPr>
      <p:sp>
        <p:nvSpPr>
          <p:cNvPr id="498" name="Google Shape;498;p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99" name="Google Shape;499;p2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 name="Google Shape;13;p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 name="Google Shape;14;p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1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1"/>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1" name="Google Shape;71;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12"/>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12"/>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7" name="Google Shape;77;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3"/>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3"/>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8" name="Google Shape;18;p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4"/>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5"/>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5"/>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0" name="Google Shape;30;p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6"/>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6" name="Google Shape;36;p6"/>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7" name="Google Shape;37;p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7"/>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3" name="Google Shape;43;p7"/>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4" name="Google Shape;44;p7"/>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5" name="Google Shape;45;p7"/>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6" name="Google Shape;46;p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9"/>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9"/>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57" name="Google Shape;57;p9"/>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58" name="Google Shape;58;p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0"/>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10"/>
          <p:cNvSpPr>
            <a:spLocks noGrp="1"/>
          </p:cNvSpPr>
          <p:nvPr>
            <p:ph type="pic" idx="2"/>
          </p:nvPr>
        </p:nvSpPr>
        <p:spPr>
          <a:xfrm>
            <a:off x="1792288" y="612775"/>
            <a:ext cx="5486400" cy="4114800"/>
          </a:xfrm>
          <a:prstGeom prst="rect">
            <a:avLst/>
          </a:prstGeom>
          <a:noFill/>
          <a:ln>
            <a:noFill/>
          </a:ln>
        </p:spPr>
      </p:sp>
      <p:sp>
        <p:nvSpPr>
          <p:cNvPr id="64" name="Google Shape;64;p10"/>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5" name="Google Shape;65;p1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de-DE"/>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6.jp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9.jp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3"/>
          <p:cNvSpPr txBox="1"/>
          <p:nvPr/>
        </p:nvSpPr>
        <p:spPr>
          <a:xfrm>
            <a:off x="1028700" y="2895851"/>
            <a:ext cx="9259269" cy="3323987"/>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de-DE" sz="5400" b="1" i="0" u="none" strike="noStrike" cap="none" dirty="0">
                <a:solidFill>
                  <a:srgbClr val="FB8709"/>
                </a:solidFill>
                <a:latin typeface="Arial"/>
                <a:ea typeface="Arial"/>
                <a:cs typeface="Arial"/>
                <a:sym typeface="Arial"/>
              </a:rPr>
              <a:t>Module 6: Assessing Learning in a Flipped Classroom: Evaluation and Refinement of the Implementation Process</a:t>
            </a:r>
            <a:endParaRPr sz="5400" b="1" dirty="0">
              <a:solidFill>
                <a:srgbClr val="FB8709"/>
              </a:solidFill>
              <a:latin typeface="Arial"/>
              <a:ea typeface="Arial"/>
              <a:cs typeface="Arial"/>
              <a:sym typeface="Arial"/>
            </a:endParaRPr>
          </a:p>
        </p:txBody>
      </p:sp>
      <p:sp>
        <p:nvSpPr>
          <p:cNvPr id="85" name="Google Shape;85;p13"/>
          <p:cNvSpPr/>
          <p:nvPr/>
        </p:nvSpPr>
        <p:spPr>
          <a:xfrm rot="10800000">
            <a:off x="9673884" y="-1920219"/>
            <a:ext cx="10305338" cy="10262060"/>
          </a:xfrm>
          <a:custGeom>
            <a:avLst/>
            <a:gdLst/>
            <a:ahLst/>
            <a:cxnLst/>
            <a:rect l="l" t="t" r="r" b="b"/>
            <a:pathLst>
              <a:path w="6350000" h="6323333" extrusionOk="0">
                <a:moveTo>
                  <a:pt x="6350000" y="6323333"/>
                </a:moveTo>
                <a:lnTo>
                  <a:pt x="0" y="6323333"/>
                </a:lnTo>
                <a:lnTo>
                  <a:pt x="0" y="0"/>
                </a:lnTo>
                <a:lnTo>
                  <a:pt x="6350000" y="6323333"/>
                </a:lnTo>
                <a:close/>
              </a:path>
            </a:pathLst>
          </a:cu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6" name="Google Shape;86;p13"/>
          <p:cNvSpPr/>
          <p:nvPr/>
        </p:nvSpPr>
        <p:spPr>
          <a:xfrm rot="-5400000">
            <a:off x="13579297" y="5173799"/>
            <a:ext cx="5050689" cy="5175713"/>
          </a:xfrm>
          <a:custGeom>
            <a:avLst/>
            <a:gdLst/>
            <a:ahLst/>
            <a:cxnLst/>
            <a:rect l="l" t="t" r="r" b="b"/>
            <a:pathLst>
              <a:path w="6350000" h="6507187" extrusionOk="0">
                <a:moveTo>
                  <a:pt x="6350000" y="6507187"/>
                </a:moveTo>
                <a:lnTo>
                  <a:pt x="0" y="6507187"/>
                </a:lnTo>
                <a:lnTo>
                  <a:pt x="0" y="0"/>
                </a:lnTo>
                <a:lnTo>
                  <a:pt x="6350000" y="6507187"/>
                </a:lnTo>
                <a:close/>
              </a:path>
            </a:pathLst>
          </a:custGeom>
          <a:solidFill>
            <a:srgbClr val="05324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7" name="Google Shape;87;p13"/>
          <p:cNvSpPr/>
          <p:nvPr/>
        </p:nvSpPr>
        <p:spPr>
          <a:xfrm>
            <a:off x="685288" y="6503003"/>
            <a:ext cx="3367356" cy="3367356"/>
          </a:xfrm>
          <a:custGeom>
            <a:avLst/>
            <a:gdLst/>
            <a:ahLst/>
            <a:cxnLst/>
            <a:rect l="l" t="t" r="r" b="b"/>
            <a:pathLst>
              <a:path w="3367356" h="3367356" extrusionOk="0">
                <a:moveTo>
                  <a:pt x="0" y="0"/>
                </a:moveTo>
                <a:lnTo>
                  <a:pt x="3367356" y="0"/>
                </a:lnTo>
                <a:lnTo>
                  <a:pt x="3367356" y="3367356"/>
                </a:lnTo>
                <a:lnTo>
                  <a:pt x="0" y="3367356"/>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8" name="Google Shape;88;p13"/>
          <p:cNvSpPr/>
          <p:nvPr/>
        </p:nvSpPr>
        <p:spPr>
          <a:xfrm>
            <a:off x="685288" y="8961260"/>
            <a:ext cx="3742515" cy="1010479"/>
          </a:xfrm>
          <a:custGeom>
            <a:avLst/>
            <a:gdLst/>
            <a:ahLst/>
            <a:cxnLst/>
            <a:rect l="l" t="t" r="r" b="b"/>
            <a:pathLst>
              <a:path w="3742515" h="1010479" extrusionOk="0">
                <a:moveTo>
                  <a:pt x="0" y="0"/>
                </a:moveTo>
                <a:lnTo>
                  <a:pt x="3742515" y="0"/>
                </a:lnTo>
                <a:lnTo>
                  <a:pt x="3742515" y="1010479"/>
                </a:lnTo>
                <a:lnTo>
                  <a:pt x="0" y="1010479"/>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9" name="Google Shape;89;p13"/>
          <p:cNvSpPr txBox="1"/>
          <p:nvPr/>
        </p:nvSpPr>
        <p:spPr>
          <a:xfrm>
            <a:off x="1028700" y="1501381"/>
            <a:ext cx="11295250" cy="107188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de-DE" sz="3499">
                <a:solidFill>
                  <a:srgbClr val="053249"/>
                </a:solidFill>
                <a:latin typeface="Arial"/>
                <a:ea typeface="Arial"/>
                <a:cs typeface="Arial"/>
                <a:sym typeface="Arial"/>
              </a:rPr>
              <a:t>CollaboratiVET Curriculum for VET teachers/trainers/educators </a:t>
            </a:r>
            <a:endParaRPr/>
          </a:p>
        </p:txBody>
      </p:sp>
      <p:sp>
        <p:nvSpPr>
          <p:cNvPr id="90" name="Google Shape;90;p13"/>
          <p:cNvSpPr/>
          <p:nvPr/>
        </p:nvSpPr>
        <p:spPr>
          <a:xfrm>
            <a:off x="11148434" y="560351"/>
            <a:ext cx="6110866" cy="9166299"/>
          </a:xfrm>
          <a:custGeom>
            <a:avLst/>
            <a:gdLst/>
            <a:ahLst/>
            <a:cxnLst/>
            <a:rect l="l" t="t" r="r" b="b"/>
            <a:pathLst>
              <a:path w="6350000" h="9525000" extrusionOk="0">
                <a:moveTo>
                  <a:pt x="0" y="9042400"/>
                </a:moveTo>
                <a:lnTo>
                  <a:pt x="0" y="482600"/>
                </a:lnTo>
                <a:cubicBezTo>
                  <a:pt x="0" y="215900"/>
                  <a:pt x="215900" y="0"/>
                  <a:pt x="482600" y="0"/>
                </a:cubicBezTo>
                <a:lnTo>
                  <a:pt x="5867400" y="0"/>
                </a:lnTo>
                <a:cubicBezTo>
                  <a:pt x="6134100" y="0"/>
                  <a:pt x="6350000" y="217170"/>
                  <a:pt x="6350000" y="482600"/>
                </a:cubicBezTo>
                <a:lnTo>
                  <a:pt x="6350000" y="9042400"/>
                </a:lnTo>
                <a:cubicBezTo>
                  <a:pt x="6350000" y="9309100"/>
                  <a:pt x="6134100" y="9525000"/>
                  <a:pt x="5867400" y="9525000"/>
                </a:cubicBezTo>
                <a:lnTo>
                  <a:pt x="482600" y="9525000"/>
                </a:lnTo>
                <a:cubicBezTo>
                  <a:pt x="217170" y="9525000"/>
                  <a:pt x="0" y="9309100"/>
                  <a:pt x="0" y="9042400"/>
                </a:cubicBezTo>
                <a:close/>
              </a:path>
            </a:pathLst>
          </a:custGeom>
          <a:blipFill rotWithShape="1">
            <a:blip r:embed="rId5">
              <a:alphaModFix/>
            </a:blip>
            <a:stretch>
              <a:fillRect l="-62460" r="-62460"/>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1" name="Google Shape;91;p13"/>
          <p:cNvSpPr txBox="1"/>
          <p:nvPr/>
        </p:nvSpPr>
        <p:spPr>
          <a:xfrm>
            <a:off x="4325513" y="9144970"/>
            <a:ext cx="6720632" cy="83629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None/>
            </a:pPr>
            <a:r>
              <a:rPr lang="de-DE" sz="12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a:p>
            <a:pPr marL="0" marR="0" lvl="0" indent="0" algn="just" rtl="0">
              <a:lnSpc>
                <a:spcPct val="140000"/>
              </a:lnSpc>
              <a:spcBef>
                <a:spcPts val="0"/>
              </a:spcBef>
              <a:spcAft>
                <a:spcPts val="0"/>
              </a:spcAft>
              <a:buNone/>
            </a:pPr>
            <a:endParaRPr sz="1200">
              <a:solidFill>
                <a:srgbClr val="121212"/>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17"/>
        <p:cNvGrpSpPr/>
        <p:nvPr/>
      </p:nvGrpSpPr>
      <p:grpSpPr>
        <a:xfrm>
          <a:off x="0" y="0"/>
          <a:ext cx="0" cy="0"/>
          <a:chOff x="0" y="0"/>
          <a:chExt cx="0" cy="0"/>
        </a:xfrm>
      </p:grpSpPr>
      <p:sp>
        <p:nvSpPr>
          <p:cNvPr id="518" name="Google Shape;518;p37"/>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19" name="Google Shape;519;p37"/>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20" name="Google Shape;520;p37"/>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21" name="Google Shape;521;p37"/>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22" name="Google Shape;522;p37"/>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23" name="Google Shape;523;p37"/>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24" name="Google Shape;524;p37"/>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25" name="Google Shape;525;p37"/>
          <p:cNvSpPr txBox="1"/>
          <p:nvPr/>
        </p:nvSpPr>
        <p:spPr>
          <a:xfrm>
            <a:off x="792000" y="1548000"/>
            <a:ext cx="15948000" cy="430887"/>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de-DE" sz="4000" b="0" i="0" u="none" strike="noStrike" cap="none">
                <a:solidFill>
                  <a:srgbClr val="033C5B"/>
                </a:solidFill>
                <a:latin typeface="Arial"/>
                <a:ea typeface="Arial"/>
                <a:cs typeface="Arial"/>
                <a:sym typeface="Arial"/>
              </a:rPr>
              <a:t>Use of technology for formative assessment in flipped classroom learning</a:t>
            </a:r>
            <a:endParaRPr sz="4000" b="0" i="0" u="none" strike="noStrike" cap="none">
              <a:solidFill>
                <a:srgbClr val="033C5B"/>
              </a:solidFill>
              <a:latin typeface="Arial"/>
              <a:ea typeface="Arial"/>
              <a:cs typeface="Arial"/>
              <a:sym typeface="Arial"/>
            </a:endParaRPr>
          </a:p>
        </p:txBody>
      </p:sp>
      <p:sp>
        <p:nvSpPr>
          <p:cNvPr id="526" name="Google Shape;526;p37"/>
          <p:cNvSpPr txBox="1"/>
          <p:nvPr/>
        </p:nvSpPr>
        <p:spPr>
          <a:xfrm>
            <a:off x="792000" y="3132000"/>
            <a:ext cx="15948000" cy="4716000"/>
          </a:xfrm>
          <a:prstGeom prst="rect">
            <a:avLst/>
          </a:prstGeom>
          <a:noFill/>
          <a:ln>
            <a:noFill/>
          </a:ln>
        </p:spPr>
        <p:txBody>
          <a:bodyPr spcFirstLastPara="1" wrap="square" lIns="0" tIns="0" rIns="0" bIns="0" anchor="t" anchorCtr="0">
            <a:noAutofit/>
          </a:bodyPr>
          <a:lstStyle/>
          <a:p>
            <a:pPr marL="342900" marR="0" lvl="0" indent="-342900" algn="l" rtl="0">
              <a:spcBef>
                <a:spcPts val="0"/>
              </a:spcBef>
              <a:spcAft>
                <a:spcPts val="0"/>
              </a:spcAft>
              <a:buClr>
                <a:srgbClr val="000000"/>
              </a:buClr>
              <a:buSzPts val="2400"/>
              <a:buFont typeface="Arial"/>
              <a:buChar char="•"/>
            </a:pPr>
            <a:r>
              <a:rPr lang="de-DE" sz="2400" b="0" i="0" u="none" strike="noStrike" cap="none">
                <a:solidFill>
                  <a:srgbClr val="000000"/>
                </a:solidFill>
                <a:latin typeface="Arial"/>
                <a:ea typeface="Arial"/>
                <a:cs typeface="Arial"/>
                <a:sym typeface="Arial"/>
              </a:rPr>
              <a:t>Online platforms and learning management systems: These enable learners to access and submit learning materials and assignments online. Teachers can track learners' progress and provide individualised feedback.</a:t>
            </a:r>
            <a:endParaRPr/>
          </a:p>
          <a:p>
            <a:pPr marL="342900" marR="0" lvl="0" indent="-190500" algn="l" rtl="0">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a:p>
            <a:pPr marL="342900" marR="0" lvl="0" indent="-342900" algn="l" rtl="0">
              <a:spcBef>
                <a:spcPts val="0"/>
              </a:spcBef>
              <a:spcAft>
                <a:spcPts val="0"/>
              </a:spcAft>
              <a:buClr>
                <a:srgbClr val="000000"/>
              </a:buClr>
              <a:buSzPts val="2400"/>
              <a:buFont typeface="Arial"/>
              <a:buChar char="•"/>
            </a:pPr>
            <a:r>
              <a:rPr lang="de-DE" sz="2400" b="0" i="0" u="none" strike="noStrike" cap="none">
                <a:solidFill>
                  <a:srgbClr val="000000"/>
                </a:solidFill>
                <a:latin typeface="Arial"/>
                <a:ea typeface="Arial"/>
                <a:cs typeface="Arial"/>
                <a:sym typeface="Arial"/>
              </a:rPr>
              <a:t>Interactive learning videos: By using interactive elements such as quizzes or tasks in learning videos, learners can check their understanding and receive immediate feedback.</a:t>
            </a:r>
            <a:endParaRPr/>
          </a:p>
          <a:p>
            <a:pPr marL="342900" marR="0" lvl="0" indent="-190500" algn="l" rtl="0">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a:p>
            <a:pPr marL="342900" marR="0" lvl="0" indent="-342900" algn="l" rtl="0">
              <a:spcBef>
                <a:spcPts val="0"/>
              </a:spcBef>
              <a:spcAft>
                <a:spcPts val="0"/>
              </a:spcAft>
              <a:buClr>
                <a:srgbClr val="000000"/>
              </a:buClr>
              <a:buSzPts val="2400"/>
              <a:buFont typeface="Arial"/>
              <a:buChar char="•"/>
            </a:pPr>
            <a:r>
              <a:rPr lang="de-DE" sz="2400" b="0" i="0" u="none" strike="noStrike" cap="none">
                <a:solidFill>
                  <a:srgbClr val="000000"/>
                </a:solidFill>
                <a:latin typeface="Arial"/>
                <a:ea typeface="Arial"/>
                <a:cs typeface="Arial"/>
                <a:sym typeface="Arial"/>
              </a:rPr>
              <a:t>Online tests and quizzes: Teachers can create online tests and quizzes to check learners' understanding. The results can be analysed automatically.</a:t>
            </a:r>
            <a:endParaRPr/>
          </a:p>
          <a:p>
            <a:pPr marL="342900" marR="0" lvl="0" indent="-190500" algn="l" rtl="0">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a:p>
            <a:pPr marL="342900" marR="0" lvl="0" indent="-342900" algn="l" rtl="0">
              <a:spcBef>
                <a:spcPts val="0"/>
              </a:spcBef>
              <a:spcAft>
                <a:spcPts val="0"/>
              </a:spcAft>
              <a:buClr>
                <a:srgbClr val="000000"/>
              </a:buClr>
              <a:buSzPts val="2400"/>
              <a:buFont typeface="Arial"/>
              <a:buChar char="•"/>
            </a:pPr>
            <a:r>
              <a:rPr lang="de-DE" sz="2400" b="0" i="0" u="none" strike="noStrike" cap="none">
                <a:solidFill>
                  <a:srgbClr val="000000"/>
                </a:solidFill>
                <a:latin typeface="Arial"/>
                <a:ea typeface="Arial"/>
                <a:cs typeface="Arial"/>
                <a:sym typeface="Arial"/>
              </a:rPr>
              <a:t>Online discussion forums: Learners can discuss learning content online in discussion forums and ask questions. Teachers can follow the discussions and provide targeted feedback.</a:t>
            </a:r>
            <a:endParaRPr/>
          </a:p>
          <a:p>
            <a:pPr marL="342900" marR="0" lvl="0" indent="-190500" algn="l" rtl="0">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a:p>
            <a:pPr marL="342900" marR="0" lvl="0" indent="-342900" algn="l" rtl="0">
              <a:spcBef>
                <a:spcPts val="0"/>
              </a:spcBef>
              <a:spcAft>
                <a:spcPts val="0"/>
              </a:spcAft>
              <a:buClr>
                <a:srgbClr val="000000"/>
              </a:buClr>
              <a:buSzPts val="2400"/>
              <a:buFont typeface="Arial"/>
              <a:buChar char="•"/>
            </a:pPr>
            <a:r>
              <a:rPr lang="de-DE" sz="2400" b="0" i="0" u="none" strike="noStrike" cap="none">
                <a:solidFill>
                  <a:srgbClr val="000000"/>
                </a:solidFill>
                <a:latin typeface="Arial"/>
                <a:ea typeface="Arial"/>
                <a:cs typeface="Arial"/>
                <a:sym typeface="Arial"/>
              </a:rPr>
              <a:t>Online collaboration tools: Learners can work together online, e.g. by editing documents together or through virtual group work.</a:t>
            </a:r>
            <a:endParaRPr/>
          </a:p>
        </p:txBody>
      </p:sp>
      <p:sp>
        <p:nvSpPr>
          <p:cNvPr id="527" name="Google Shape;527;p37"/>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28" name="Google Shape;528;p37"/>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29" name="Google Shape;529;p37"/>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de-DE"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530" name="Google Shape;530;p37"/>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34"/>
        <p:cNvGrpSpPr/>
        <p:nvPr/>
      </p:nvGrpSpPr>
      <p:grpSpPr>
        <a:xfrm>
          <a:off x="0" y="0"/>
          <a:ext cx="0" cy="0"/>
          <a:chOff x="0" y="0"/>
          <a:chExt cx="0" cy="0"/>
        </a:xfrm>
      </p:grpSpPr>
      <p:sp>
        <p:nvSpPr>
          <p:cNvPr id="535" name="Google Shape;535;p38"/>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36" name="Google Shape;536;p38"/>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37" name="Google Shape;537;p38"/>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38" name="Google Shape;538;p38"/>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39" name="Google Shape;539;p38"/>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40" name="Google Shape;540;p38"/>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41" name="Google Shape;541;p38"/>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42" name="Google Shape;542;p38"/>
          <p:cNvSpPr txBox="1"/>
          <p:nvPr/>
        </p:nvSpPr>
        <p:spPr>
          <a:xfrm>
            <a:off x="792000" y="1548000"/>
            <a:ext cx="15948000" cy="135408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de-DE" sz="4000" b="0" i="0" u="none" strike="noStrike" cap="none">
                <a:solidFill>
                  <a:srgbClr val="033C5B"/>
                </a:solidFill>
                <a:latin typeface="Arial"/>
                <a:ea typeface="Arial"/>
                <a:cs typeface="Arial"/>
                <a:sym typeface="Arial"/>
              </a:rPr>
              <a:t>Importance of flexibility in the development and adaptation of formative assessment strategies </a:t>
            </a:r>
            <a:endParaRPr/>
          </a:p>
        </p:txBody>
      </p:sp>
      <p:sp>
        <p:nvSpPr>
          <p:cNvPr id="543" name="Google Shape;543;p38"/>
          <p:cNvSpPr txBox="1"/>
          <p:nvPr/>
        </p:nvSpPr>
        <p:spPr>
          <a:xfrm>
            <a:off x="792000" y="3132000"/>
            <a:ext cx="15948000" cy="473975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00000"/>
              </a:buClr>
              <a:buSzPts val="2400"/>
              <a:buFont typeface="Arial"/>
              <a:buNone/>
            </a:pPr>
            <a:r>
              <a:rPr lang="de-DE" sz="2400" b="1" i="0" u="sng" strike="noStrike" cap="none">
                <a:solidFill>
                  <a:srgbClr val="000000"/>
                </a:solidFill>
                <a:latin typeface="Arial"/>
                <a:ea typeface="Arial"/>
                <a:cs typeface="Arial"/>
                <a:sym typeface="Arial"/>
              </a:rPr>
              <a:t>1 Adaptation to different learning needs: </a:t>
            </a:r>
            <a:r>
              <a:rPr lang="de-DE" sz="2400" b="0" i="0" u="none" strike="noStrike" cap="none">
                <a:solidFill>
                  <a:srgbClr val="000000"/>
                </a:solidFill>
                <a:latin typeface="Arial"/>
                <a:ea typeface="Arial"/>
                <a:cs typeface="Arial"/>
                <a:sym typeface="Arial"/>
              </a:rPr>
              <a:t>Flexibility allows teachers to use different strategies to meet the different needs of learners </a:t>
            </a:r>
            <a:endParaRPr/>
          </a:p>
          <a:p>
            <a:pPr marL="457200" marR="0" lvl="0" indent="-304800" algn="l" rtl="0">
              <a:spcBef>
                <a:spcPts val="0"/>
              </a:spcBef>
              <a:spcAft>
                <a:spcPts val="0"/>
              </a:spcAft>
              <a:buClr>
                <a:schemeClr val="dk1"/>
              </a:buClr>
              <a:buSzPts val="2400"/>
              <a:buFont typeface="Calibri"/>
              <a:buNone/>
            </a:pP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r>
              <a:rPr lang="de-DE" sz="2400" b="1" i="0" u="sng" strike="noStrike" cap="none">
                <a:solidFill>
                  <a:srgbClr val="000000"/>
                </a:solidFill>
                <a:latin typeface="Arial"/>
                <a:ea typeface="Arial"/>
                <a:cs typeface="Arial"/>
                <a:sym typeface="Arial"/>
              </a:rPr>
              <a:t>2 Consideration of individual learning styles: </a:t>
            </a:r>
            <a:r>
              <a:rPr lang="de-DE" sz="2400" b="0" i="0" u="none" strike="noStrike" cap="none">
                <a:solidFill>
                  <a:srgbClr val="000000"/>
                </a:solidFill>
                <a:latin typeface="Arial"/>
                <a:ea typeface="Arial"/>
                <a:cs typeface="Arial"/>
                <a:sym typeface="Arial"/>
              </a:rPr>
              <a:t>Through flexible assessment strategies, teachers can accommodate different learning styles and enable learners to learn in their preferred way.  </a:t>
            </a:r>
            <a:endParaRPr/>
          </a:p>
          <a:p>
            <a:pPr marL="0" marR="0" lvl="0" indent="0" algn="l" rtl="0">
              <a:spcBef>
                <a:spcPts val="0"/>
              </a:spcBef>
              <a:spcAft>
                <a:spcPts val="0"/>
              </a:spcAft>
              <a:buClr>
                <a:schemeClr val="dk1"/>
              </a:buClr>
              <a:buSzPts val="2400"/>
              <a:buFont typeface="Calibri"/>
              <a:buNone/>
            </a:pP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r>
              <a:rPr lang="de-DE" sz="2400" b="1" i="0" u="sng" strike="noStrike" cap="none">
                <a:solidFill>
                  <a:srgbClr val="000000"/>
                </a:solidFill>
                <a:latin typeface="Arial"/>
                <a:ea typeface="Arial"/>
                <a:cs typeface="Arial"/>
                <a:sym typeface="Arial"/>
              </a:rPr>
              <a:t>3. adaptation to learning progress: </a:t>
            </a:r>
            <a:r>
              <a:rPr lang="de-DE" sz="2400" b="0" i="0" u="none" strike="noStrike" cap="none">
                <a:solidFill>
                  <a:srgbClr val="000000"/>
                </a:solidFill>
                <a:latin typeface="Arial"/>
                <a:ea typeface="Arial"/>
                <a:cs typeface="Arial"/>
                <a:sym typeface="Arial"/>
              </a:rPr>
              <a:t>Flexible assessment strategies enable teachers to take into account the learning progress of students and adapt their teaching accordingly. </a:t>
            </a:r>
            <a:endParaRPr/>
          </a:p>
          <a:p>
            <a:pPr marL="0" marR="0" lvl="0" indent="0" algn="l" rtl="0">
              <a:spcBef>
                <a:spcPts val="0"/>
              </a:spcBef>
              <a:spcAft>
                <a:spcPts val="0"/>
              </a:spcAft>
              <a:buClr>
                <a:schemeClr val="dk1"/>
              </a:buClr>
              <a:buSzPts val="2400"/>
              <a:buFont typeface="Calibri"/>
              <a:buNone/>
            </a:pP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r>
              <a:rPr lang="de-DE" sz="2400" b="1" i="0" u="sng" strike="noStrike" cap="none">
                <a:solidFill>
                  <a:srgbClr val="000000"/>
                </a:solidFill>
                <a:latin typeface="Arial"/>
                <a:ea typeface="Arial"/>
                <a:cs typeface="Arial"/>
                <a:sym typeface="Arial"/>
              </a:rPr>
              <a:t>4 Adaptation to different learning objectives: </a:t>
            </a:r>
            <a:r>
              <a:rPr lang="de-DE" sz="2400" b="0" i="0" u="none" strike="noStrike" cap="none">
                <a:solidFill>
                  <a:srgbClr val="000000"/>
                </a:solidFill>
                <a:latin typeface="Arial"/>
                <a:ea typeface="Arial"/>
                <a:cs typeface="Arial"/>
                <a:sym typeface="Arial"/>
              </a:rPr>
              <a:t>Flexible assessment strategies allow teachers to consider different learning objectives and adapt the assessment accordingly </a:t>
            </a:r>
            <a:endParaRPr/>
          </a:p>
          <a:p>
            <a:pPr marL="0" marR="0" lvl="0" indent="0" algn="l" rtl="0">
              <a:spcBef>
                <a:spcPts val="0"/>
              </a:spcBef>
              <a:spcAft>
                <a:spcPts val="0"/>
              </a:spcAft>
              <a:buClr>
                <a:schemeClr val="dk1"/>
              </a:buClr>
              <a:buSzPts val="2400"/>
              <a:buFont typeface="Calibri"/>
              <a:buNone/>
            </a:pP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r>
              <a:rPr lang="de-DE" sz="2400" b="1" i="0" u="sng" strike="noStrike" cap="none">
                <a:solidFill>
                  <a:srgbClr val="000000"/>
                </a:solidFill>
                <a:latin typeface="Arial"/>
                <a:ea typeface="Arial"/>
                <a:cs typeface="Arial"/>
                <a:sym typeface="Arial"/>
              </a:rPr>
              <a:t>5. promote peer learning: </a:t>
            </a:r>
            <a:r>
              <a:rPr lang="de-DE" sz="2400" b="0" i="0" u="none" strike="noStrike" cap="none">
                <a:solidFill>
                  <a:srgbClr val="000000"/>
                </a:solidFill>
                <a:latin typeface="Arial"/>
                <a:ea typeface="Arial"/>
                <a:cs typeface="Arial"/>
                <a:sym typeface="Arial"/>
              </a:rPr>
              <a:t>flexible assessment strategies allow learners to interact and learn from each other by giving each other feedback </a:t>
            </a: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 </a:t>
            </a:r>
            <a:endParaRPr sz="2400" b="0" i="0" u="none" strike="noStrike" cap="none">
              <a:solidFill>
                <a:srgbClr val="000000"/>
              </a:solidFill>
              <a:latin typeface="Arial"/>
              <a:ea typeface="Arial"/>
              <a:cs typeface="Arial"/>
              <a:sym typeface="Arial"/>
            </a:endParaRPr>
          </a:p>
        </p:txBody>
      </p:sp>
      <p:sp>
        <p:nvSpPr>
          <p:cNvPr id="544" name="Google Shape;544;p38"/>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45" name="Google Shape;545;p38"/>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46" name="Google Shape;546;p38"/>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de-DE"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547" name="Google Shape;547;p38"/>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51"/>
        <p:cNvGrpSpPr/>
        <p:nvPr/>
      </p:nvGrpSpPr>
      <p:grpSpPr>
        <a:xfrm>
          <a:off x="0" y="0"/>
          <a:ext cx="0" cy="0"/>
          <a:chOff x="0" y="0"/>
          <a:chExt cx="0" cy="0"/>
        </a:xfrm>
      </p:grpSpPr>
      <p:sp>
        <p:nvSpPr>
          <p:cNvPr id="552" name="Google Shape;552;p39"/>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53" name="Google Shape;553;p39"/>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54" name="Google Shape;554;p39"/>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55" name="Google Shape;555;p39"/>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56" name="Google Shape;556;p39"/>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57" name="Google Shape;557;p39"/>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58" name="Google Shape;558;p39"/>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59" name="Google Shape;559;p39"/>
          <p:cNvSpPr txBox="1"/>
          <p:nvPr/>
        </p:nvSpPr>
        <p:spPr>
          <a:xfrm>
            <a:off x="792000" y="1548000"/>
            <a:ext cx="14040000" cy="648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de-DE" sz="4000" b="0" i="0" u="none" strike="noStrike" cap="none">
                <a:solidFill>
                  <a:srgbClr val="033C5B"/>
                </a:solidFill>
                <a:latin typeface="Arial"/>
                <a:ea typeface="Arial"/>
                <a:cs typeface="Arial"/>
                <a:sym typeface="Arial"/>
              </a:rPr>
              <a:t>Documentation for formative assessment  </a:t>
            </a:r>
            <a:endParaRPr/>
          </a:p>
        </p:txBody>
      </p:sp>
      <p:sp>
        <p:nvSpPr>
          <p:cNvPr id="560" name="Google Shape;560;p39"/>
          <p:cNvSpPr txBox="1"/>
          <p:nvPr/>
        </p:nvSpPr>
        <p:spPr>
          <a:xfrm>
            <a:off x="792000" y="3132000"/>
            <a:ext cx="15948000" cy="5524526"/>
          </a:xfrm>
          <a:prstGeom prst="rect">
            <a:avLst/>
          </a:prstGeom>
          <a:noFill/>
          <a:ln>
            <a:noFill/>
          </a:ln>
        </p:spPr>
        <p:txBody>
          <a:bodyPr spcFirstLastPara="1" wrap="square" lIns="0" tIns="0" rIns="0" bIns="0" anchor="t" anchorCtr="0">
            <a:noAutofit/>
          </a:bodyPr>
          <a:lstStyle/>
          <a:p>
            <a:pPr marL="342900" marR="0" lvl="0" indent="-342900" algn="l" rtl="0">
              <a:spcBef>
                <a:spcPts val="0"/>
              </a:spcBef>
              <a:spcAft>
                <a:spcPts val="0"/>
              </a:spcAft>
              <a:buClr>
                <a:srgbClr val="000000"/>
              </a:buClr>
              <a:buSzPts val="2400"/>
              <a:buFont typeface="Noto Sans Symbols"/>
              <a:buChar char="▪"/>
            </a:pPr>
            <a:r>
              <a:rPr lang="de-DE" sz="2400" b="0" i="0" u="none" strike="noStrike" cap="none">
                <a:solidFill>
                  <a:srgbClr val="000000"/>
                </a:solidFill>
                <a:latin typeface="Arial"/>
                <a:ea typeface="Arial"/>
                <a:cs typeface="Arial"/>
                <a:sym typeface="Arial"/>
              </a:rPr>
              <a:t>Note observations: Teachers can make observations during lessons and record them in a notebook or electronic file.</a:t>
            </a:r>
            <a:endParaRPr sz="2400" b="0" i="0" u="none" strike="noStrike" cap="none">
              <a:solidFill>
                <a:srgbClr val="000000"/>
              </a:solidFill>
              <a:latin typeface="Arial"/>
              <a:ea typeface="Arial"/>
              <a:cs typeface="Arial"/>
              <a:sym typeface="Arial"/>
            </a:endParaRPr>
          </a:p>
          <a:p>
            <a:pPr marL="342900" marR="0" lvl="0" indent="-279400" algn="l" rtl="0">
              <a:spcBef>
                <a:spcPts val="0"/>
              </a:spcBef>
              <a:spcAft>
                <a:spcPts val="0"/>
              </a:spcAft>
              <a:buClr>
                <a:schemeClr val="dk1"/>
              </a:buClr>
              <a:buSzPts val="1000"/>
              <a:buFont typeface="Noto Sans Symbols"/>
              <a:buNone/>
            </a:pPr>
            <a:endParaRPr sz="1000" b="0" i="0" u="none" strike="noStrike" cap="none">
              <a:solidFill>
                <a:srgbClr val="000000"/>
              </a:solidFill>
              <a:latin typeface="Arial"/>
              <a:ea typeface="Arial"/>
              <a:cs typeface="Arial"/>
              <a:sym typeface="Arial"/>
            </a:endParaRPr>
          </a:p>
          <a:p>
            <a:pPr marL="342900" marR="0" lvl="0" indent="-342900" algn="l" rtl="0">
              <a:spcBef>
                <a:spcPts val="0"/>
              </a:spcBef>
              <a:spcAft>
                <a:spcPts val="0"/>
              </a:spcAft>
              <a:buClr>
                <a:srgbClr val="000000"/>
              </a:buClr>
              <a:buSzPts val="2400"/>
              <a:buFont typeface="Noto Sans Symbols"/>
              <a:buChar char="▪"/>
            </a:pPr>
            <a:r>
              <a:rPr lang="de-DE" sz="2400" b="0" i="0" u="none" strike="noStrike" cap="none">
                <a:solidFill>
                  <a:srgbClr val="000000"/>
                </a:solidFill>
                <a:latin typeface="Arial"/>
                <a:ea typeface="Arial"/>
                <a:cs typeface="Arial"/>
                <a:sym typeface="Arial"/>
              </a:rPr>
              <a:t>Recording feedback: Teachers can record oral or written feedback for learners to give them detailed feedback.</a:t>
            </a:r>
            <a:endParaRPr sz="2400" b="0" i="0" u="none" strike="noStrike" cap="none">
              <a:solidFill>
                <a:srgbClr val="000000"/>
              </a:solidFill>
              <a:latin typeface="Arial"/>
              <a:ea typeface="Arial"/>
              <a:cs typeface="Arial"/>
              <a:sym typeface="Arial"/>
            </a:endParaRPr>
          </a:p>
          <a:p>
            <a:pPr marL="342900" marR="0" lvl="0" indent="-279400" algn="l" rtl="0">
              <a:spcBef>
                <a:spcPts val="0"/>
              </a:spcBef>
              <a:spcAft>
                <a:spcPts val="0"/>
              </a:spcAft>
              <a:buClr>
                <a:schemeClr val="dk1"/>
              </a:buClr>
              <a:buSzPts val="1000"/>
              <a:buFont typeface="Noto Sans Symbols"/>
              <a:buNone/>
            </a:pPr>
            <a:endParaRPr sz="1000" b="0" i="0" u="none" strike="noStrike" cap="none">
              <a:solidFill>
                <a:srgbClr val="000000"/>
              </a:solidFill>
              <a:latin typeface="Arial"/>
              <a:ea typeface="Arial"/>
              <a:cs typeface="Arial"/>
              <a:sym typeface="Arial"/>
            </a:endParaRPr>
          </a:p>
          <a:p>
            <a:pPr marL="342900" marR="0" lvl="0" indent="-342900" algn="l" rtl="0">
              <a:spcBef>
                <a:spcPts val="0"/>
              </a:spcBef>
              <a:spcAft>
                <a:spcPts val="0"/>
              </a:spcAft>
              <a:buClr>
                <a:srgbClr val="000000"/>
              </a:buClr>
              <a:buSzPts val="2400"/>
              <a:buFont typeface="Noto Sans Symbols"/>
              <a:buChar char="▪"/>
            </a:pPr>
            <a:r>
              <a:rPr lang="de-DE" sz="2400" b="0" i="0" u="none" strike="noStrike" cap="none">
                <a:solidFill>
                  <a:srgbClr val="000000"/>
                </a:solidFill>
                <a:latin typeface="Arial"/>
                <a:ea typeface="Arial"/>
                <a:cs typeface="Arial"/>
                <a:sym typeface="Arial"/>
              </a:rPr>
              <a:t>Documentation of learning progress: Teachers can document learners' learning progress in order to track their development over time.</a:t>
            </a:r>
            <a:endParaRPr sz="2400" b="0" i="0" u="none" strike="noStrike" cap="none">
              <a:solidFill>
                <a:srgbClr val="000000"/>
              </a:solidFill>
              <a:latin typeface="Arial"/>
              <a:ea typeface="Arial"/>
              <a:cs typeface="Arial"/>
              <a:sym typeface="Arial"/>
            </a:endParaRPr>
          </a:p>
          <a:p>
            <a:pPr marL="342900" marR="0" lvl="0" indent="-279400" algn="l" rtl="0">
              <a:spcBef>
                <a:spcPts val="0"/>
              </a:spcBef>
              <a:spcAft>
                <a:spcPts val="0"/>
              </a:spcAft>
              <a:buClr>
                <a:schemeClr val="dk1"/>
              </a:buClr>
              <a:buSzPts val="1000"/>
              <a:buFont typeface="Noto Sans Symbols"/>
              <a:buNone/>
            </a:pPr>
            <a:endParaRPr sz="1000" b="0" i="0" u="none" strike="noStrike" cap="none">
              <a:solidFill>
                <a:srgbClr val="000000"/>
              </a:solidFill>
              <a:latin typeface="Arial"/>
              <a:ea typeface="Arial"/>
              <a:cs typeface="Arial"/>
              <a:sym typeface="Arial"/>
            </a:endParaRPr>
          </a:p>
          <a:p>
            <a:pPr marL="342900" marR="0" lvl="0" indent="-342900" algn="l" rtl="0">
              <a:spcBef>
                <a:spcPts val="0"/>
              </a:spcBef>
              <a:spcAft>
                <a:spcPts val="0"/>
              </a:spcAft>
              <a:buClr>
                <a:srgbClr val="000000"/>
              </a:buClr>
              <a:buSzPts val="2400"/>
              <a:buFont typeface="Noto Sans Symbols"/>
              <a:buChar char="▪"/>
            </a:pPr>
            <a:r>
              <a:rPr lang="de-DE" sz="2400" b="0" i="0" u="none" strike="noStrike" cap="none">
                <a:solidFill>
                  <a:srgbClr val="000000"/>
                </a:solidFill>
                <a:latin typeface="Arial"/>
                <a:ea typeface="Arial"/>
                <a:cs typeface="Arial"/>
                <a:sym typeface="Arial"/>
              </a:rPr>
              <a:t>Digital tools for documentation: Teachers can use digital tools such as learning management systems or online portfolios to document observations, feedback and work samples.</a:t>
            </a:r>
            <a:endParaRPr sz="2400" b="0" i="0" u="none" strike="noStrike" cap="none">
              <a:solidFill>
                <a:srgbClr val="000000"/>
              </a:solidFill>
              <a:latin typeface="Arial"/>
              <a:ea typeface="Arial"/>
              <a:cs typeface="Arial"/>
              <a:sym typeface="Arial"/>
            </a:endParaRPr>
          </a:p>
          <a:p>
            <a:pPr marL="342900" marR="0" lvl="0" indent="-279400" algn="l" rtl="0">
              <a:spcBef>
                <a:spcPts val="0"/>
              </a:spcBef>
              <a:spcAft>
                <a:spcPts val="0"/>
              </a:spcAft>
              <a:buClr>
                <a:schemeClr val="dk1"/>
              </a:buClr>
              <a:buSzPts val="1000"/>
              <a:buFont typeface="Noto Sans Symbols"/>
              <a:buNone/>
            </a:pPr>
            <a:endParaRPr sz="1000" b="0" i="0" u="none" strike="noStrike" cap="none">
              <a:solidFill>
                <a:srgbClr val="000000"/>
              </a:solidFill>
              <a:latin typeface="Arial"/>
              <a:ea typeface="Arial"/>
              <a:cs typeface="Arial"/>
              <a:sym typeface="Arial"/>
            </a:endParaRPr>
          </a:p>
          <a:p>
            <a:pPr marL="342900" marR="0" lvl="0" indent="-342900" algn="l" rtl="0">
              <a:spcBef>
                <a:spcPts val="0"/>
              </a:spcBef>
              <a:spcAft>
                <a:spcPts val="0"/>
              </a:spcAft>
              <a:buClr>
                <a:srgbClr val="000000"/>
              </a:buClr>
              <a:buSzPts val="2400"/>
              <a:buFont typeface="Noto Sans Symbols"/>
              <a:buChar char="▪"/>
            </a:pPr>
            <a:r>
              <a:rPr lang="de-DE" sz="2400" b="0" i="0" u="none" strike="noStrike" cap="none">
                <a:solidFill>
                  <a:srgbClr val="000000"/>
                </a:solidFill>
                <a:latin typeface="Arial"/>
                <a:ea typeface="Arial"/>
                <a:cs typeface="Arial"/>
                <a:sym typeface="Arial"/>
              </a:rPr>
              <a:t>Peer feedback documentation: Teachers can document peer feedback sessions to track and assess exchanges between learners.</a:t>
            </a:r>
            <a:endParaRPr sz="2400" b="0" i="0" u="none" strike="noStrike" cap="none">
              <a:solidFill>
                <a:srgbClr val="000000"/>
              </a:solidFill>
              <a:latin typeface="Arial"/>
              <a:ea typeface="Arial"/>
              <a:cs typeface="Arial"/>
              <a:sym typeface="Arial"/>
            </a:endParaRPr>
          </a:p>
          <a:p>
            <a:pPr marL="342900" marR="0" lvl="0" indent="-279400" algn="l" rtl="0">
              <a:spcBef>
                <a:spcPts val="0"/>
              </a:spcBef>
              <a:spcAft>
                <a:spcPts val="0"/>
              </a:spcAft>
              <a:buClr>
                <a:schemeClr val="dk1"/>
              </a:buClr>
              <a:buSzPts val="1000"/>
              <a:buFont typeface="Noto Sans Symbols"/>
              <a:buNone/>
            </a:pPr>
            <a:endParaRPr sz="1000" b="0" i="0" u="none" strike="noStrike" cap="none">
              <a:solidFill>
                <a:srgbClr val="000000"/>
              </a:solidFill>
              <a:latin typeface="Arial"/>
              <a:ea typeface="Arial"/>
              <a:cs typeface="Arial"/>
              <a:sym typeface="Arial"/>
            </a:endParaRPr>
          </a:p>
          <a:p>
            <a:pPr marL="342900" marR="0" lvl="0" indent="-342900" algn="l" rtl="0">
              <a:spcBef>
                <a:spcPts val="0"/>
              </a:spcBef>
              <a:spcAft>
                <a:spcPts val="0"/>
              </a:spcAft>
              <a:buClr>
                <a:srgbClr val="000000"/>
              </a:buClr>
              <a:buSzPts val="2400"/>
              <a:buFont typeface="Noto Sans Symbols"/>
              <a:buChar char="▪"/>
            </a:pPr>
            <a:r>
              <a:rPr lang="de-DE" sz="2400" b="0" i="0" u="none" strike="noStrike" cap="none">
                <a:solidFill>
                  <a:srgbClr val="000000"/>
                </a:solidFill>
                <a:latin typeface="Arial"/>
                <a:ea typeface="Arial"/>
                <a:cs typeface="Arial"/>
                <a:sym typeface="Arial"/>
              </a:rPr>
              <a:t>Summary of learning progress: Teachers can create regular summaries of learners' progress to enable comprehensive assessment.</a:t>
            </a: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chemeClr val="dk1"/>
              </a:buClr>
              <a:buSzPts val="2400"/>
              <a:buFont typeface="Calibri"/>
              <a:buNone/>
            </a:pPr>
            <a:endParaRPr sz="2400" b="0" i="0" u="none" strike="noStrike" cap="none">
              <a:solidFill>
                <a:srgbClr val="121212"/>
              </a:solidFill>
              <a:latin typeface="Arial"/>
              <a:ea typeface="Arial"/>
              <a:cs typeface="Arial"/>
              <a:sym typeface="Arial"/>
            </a:endParaRPr>
          </a:p>
        </p:txBody>
      </p:sp>
      <p:sp>
        <p:nvSpPr>
          <p:cNvPr id="561" name="Google Shape;561;p39"/>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62" name="Google Shape;562;p39"/>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63" name="Google Shape;563;p39"/>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de-DE"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564" name="Google Shape;564;p39"/>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68"/>
        <p:cNvGrpSpPr/>
        <p:nvPr/>
      </p:nvGrpSpPr>
      <p:grpSpPr>
        <a:xfrm>
          <a:off x="0" y="0"/>
          <a:ext cx="0" cy="0"/>
          <a:chOff x="0" y="0"/>
          <a:chExt cx="0" cy="0"/>
        </a:xfrm>
      </p:grpSpPr>
      <p:sp>
        <p:nvSpPr>
          <p:cNvPr id="569" name="Google Shape;569;p40"/>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70" name="Google Shape;570;p40"/>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71" name="Google Shape;571;p40"/>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72" name="Google Shape;572;p40"/>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73" name="Google Shape;573;p40"/>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74" name="Google Shape;574;p40"/>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75" name="Google Shape;575;p40"/>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76" name="Google Shape;576;p40"/>
          <p:cNvSpPr txBox="1"/>
          <p:nvPr/>
        </p:nvSpPr>
        <p:spPr>
          <a:xfrm>
            <a:off x="792000" y="1548000"/>
            <a:ext cx="15948000" cy="1040606"/>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de-DE" sz="4000" b="0" i="0" u="none" strike="noStrike" cap="none">
                <a:solidFill>
                  <a:srgbClr val="033C5B"/>
                </a:solidFill>
                <a:latin typeface="Arial"/>
                <a:ea typeface="Arial"/>
                <a:cs typeface="Arial"/>
                <a:sym typeface="Arial"/>
              </a:rPr>
              <a:t>Time management in the context of formative assessments - 4 key aspects  </a:t>
            </a:r>
            <a:endParaRPr/>
          </a:p>
        </p:txBody>
      </p:sp>
      <p:sp>
        <p:nvSpPr>
          <p:cNvPr id="577" name="Google Shape;577;p40"/>
          <p:cNvSpPr/>
          <p:nvPr/>
        </p:nvSpPr>
        <p:spPr>
          <a:xfrm>
            <a:off x="792000" y="3132000"/>
            <a:ext cx="7956000" cy="2592000"/>
          </a:xfrm>
          <a:prstGeom prst="octagon">
            <a:avLst>
              <a:gd name="adj" fmla="val 29289"/>
            </a:avLst>
          </a:prstGeom>
          <a:gradFill>
            <a:gsLst>
              <a:gs pos="0">
                <a:srgbClr val="FABF8E"/>
              </a:gs>
              <a:gs pos="74000">
                <a:srgbClr val="FBCFA9"/>
              </a:gs>
              <a:gs pos="83000">
                <a:srgbClr val="FBCFA9"/>
              </a:gs>
              <a:gs pos="100000">
                <a:srgbClr val="FABF8E"/>
              </a:gs>
            </a:gsLst>
            <a:lin ang="5400000" scaled="0"/>
          </a:gra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0000" tIns="54000" rIns="90000" bIns="54000" anchor="ctr" anchorCtr="0">
            <a:noAutofit/>
          </a:bodyPr>
          <a:lstStyle/>
          <a:p>
            <a:pPr marL="0" marR="0" lvl="0" indent="0" algn="ctr" rtl="0">
              <a:spcBef>
                <a:spcPts val="0"/>
              </a:spcBef>
              <a:spcAft>
                <a:spcPts val="0"/>
              </a:spcAft>
              <a:buNone/>
            </a:pPr>
            <a:r>
              <a:rPr lang="de-DE" sz="2400" b="0" i="0" u="none" strike="noStrike" cap="none">
                <a:solidFill>
                  <a:srgbClr val="000000"/>
                </a:solidFill>
                <a:latin typeface="Arial"/>
                <a:ea typeface="Arial"/>
                <a:cs typeface="Arial"/>
                <a:sym typeface="Arial"/>
              </a:rPr>
              <a:t>Effective time management enables </a:t>
            </a:r>
            <a:r>
              <a:rPr lang="de-DE" sz="2400" b="1" i="0" u="none" strike="noStrike" cap="none">
                <a:solidFill>
                  <a:srgbClr val="000000"/>
                </a:solidFill>
                <a:latin typeface="Arial"/>
                <a:ea typeface="Arial"/>
                <a:cs typeface="Arial"/>
                <a:sym typeface="Arial"/>
              </a:rPr>
              <a:t>teachers to make </a:t>
            </a:r>
            <a:r>
              <a:rPr lang="de-DE" sz="2400" b="0" i="0" u="none" strike="noStrike" cap="none">
                <a:solidFill>
                  <a:srgbClr val="000000"/>
                </a:solidFill>
                <a:latin typeface="Arial"/>
                <a:ea typeface="Arial"/>
                <a:cs typeface="Arial"/>
                <a:sym typeface="Arial"/>
              </a:rPr>
              <a:t>the best use of teaching time and incorporate different assessment strategies into lessons without compromising learning progress.</a:t>
            </a:r>
            <a:endParaRPr sz="2400" b="0" i="0" u="none" strike="noStrike" cap="none">
              <a:solidFill>
                <a:srgbClr val="000000"/>
              </a:solidFill>
              <a:latin typeface="Arial"/>
              <a:ea typeface="Arial"/>
              <a:cs typeface="Arial"/>
              <a:sym typeface="Arial"/>
            </a:endParaRPr>
          </a:p>
        </p:txBody>
      </p:sp>
      <p:sp>
        <p:nvSpPr>
          <p:cNvPr id="578" name="Google Shape;578;p40"/>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79" name="Google Shape;579;p40"/>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80" name="Google Shape;580;p40"/>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de-DE"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581" name="Google Shape;581;p40"/>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82" name="Google Shape;582;p40"/>
          <p:cNvSpPr/>
          <p:nvPr/>
        </p:nvSpPr>
        <p:spPr>
          <a:xfrm>
            <a:off x="8784000" y="3132000"/>
            <a:ext cx="7956000" cy="2592000"/>
          </a:xfrm>
          <a:prstGeom prst="octagon">
            <a:avLst>
              <a:gd name="adj" fmla="val 29289"/>
            </a:avLst>
          </a:prstGeom>
          <a:gradFill>
            <a:gsLst>
              <a:gs pos="0">
                <a:srgbClr val="FABF8E"/>
              </a:gs>
              <a:gs pos="74000">
                <a:srgbClr val="FBCFA9"/>
              </a:gs>
              <a:gs pos="83000">
                <a:srgbClr val="FBCFA9"/>
              </a:gs>
              <a:gs pos="100000">
                <a:srgbClr val="FABF8E"/>
              </a:gs>
            </a:gsLst>
            <a:lin ang="5400000" scaled="0"/>
          </a:gra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0000" tIns="54000" rIns="90000" bIns="54000" anchor="ctr" anchorCtr="0">
            <a:noAutofit/>
          </a:bodyPr>
          <a:lstStyle/>
          <a:p>
            <a:pPr marL="0" marR="0" lvl="0" indent="0" algn="ctr" rtl="0">
              <a:spcBef>
                <a:spcPts val="0"/>
              </a:spcBef>
              <a:spcAft>
                <a:spcPts val="0"/>
              </a:spcAft>
              <a:buNone/>
            </a:pPr>
            <a:r>
              <a:rPr lang="de-DE" sz="2400" b="0" i="0" u="none" strike="noStrike" cap="none">
                <a:solidFill>
                  <a:srgbClr val="000000"/>
                </a:solidFill>
                <a:latin typeface="Arial"/>
                <a:ea typeface="Arial"/>
                <a:cs typeface="Arial"/>
                <a:sym typeface="Arial"/>
              </a:rPr>
              <a:t>Appropriate time management allows </a:t>
            </a:r>
            <a:r>
              <a:rPr lang="de-DE" sz="2400" b="1" i="0" u="none" strike="noStrike" cap="none">
                <a:solidFill>
                  <a:srgbClr val="000000"/>
                </a:solidFill>
                <a:latin typeface="Arial"/>
                <a:ea typeface="Arial"/>
                <a:cs typeface="Arial"/>
                <a:sym typeface="Arial"/>
              </a:rPr>
              <a:t>learners to </a:t>
            </a:r>
            <a:r>
              <a:rPr lang="de-DE" sz="2400" b="0" i="0" u="none" strike="noStrike" cap="none">
                <a:solidFill>
                  <a:srgbClr val="000000"/>
                </a:solidFill>
                <a:latin typeface="Arial"/>
                <a:ea typeface="Arial"/>
                <a:cs typeface="Arial"/>
                <a:sym typeface="Arial"/>
              </a:rPr>
              <a:t>plan time for reflection and self-assessment in order to reflect on their own learning and recognise their strengths and weaknesses.</a:t>
            </a:r>
            <a:endParaRPr sz="2400" b="0" i="0" u="none" strike="noStrike" cap="none">
              <a:solidFill>
                <a:srgbClr val="121212"/>
              </a:solidFill>
              <a:latin typeface="Arial"/>
              <a:ea typeface="Arial"/>
              <a:cs typeface="Arial"/>
              <a:sym typeface="Arial"/>
            </a:endParaRPr>
          </a:p>
        </p:txBody>
      </p:sp>
      <p:sp>
        <p:nvSpPr>
          <p:cNvPr id="583" name="Google Shape;583;p40"/>
          <p:cNvSpPr/>
          <p:nvPr/>
        </p:nvSpPr>
        <p:spPr>
          <a:xfrm>
            <a:off x="792000" y="5760000"/>
            <a:ext cx="7956000" cy="2592000"/>
          </a:xfrm>
          <a:prstGeom prst="octagon">
            <a:avLst>
              <a:gd name="adj" fmla="val 29289"/>
            </a:avLst>
          </a:prstGeom>
          <a:gradFill>
            <a:gsLst>
              <a:gs pos="0">
                <a:srgbClr val="FABF8E"/>
              </a:gs>
              <a:gs pos="74000">
                <a:srgbClr val="FBCFA9"/>
              </a:gs>
              <a:gs pos="83000">
                <a:srgbClr val="FBCFA9"/>
              </a:gs>
              <a:gs pos="100000">
                <a:srgbClr val="FABF8E"/>
              </a:gs>
            </a:gsLst>
            <a:lin ang="5400000" scaled="0"/>
          </a:gra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0000" tIns="54000" rIns="90000" bIns="54000" anchor="ctr" anchorCtr="0">
            <a:noAutofit/>
          </a:bodyPr>
          <a:lstStyle/>
          <a:p>
            <a:pPr marL="0" marR="0" lvl="0" indent="0" algn="ctr" rtl="0">
              <a:spcBef>
                <a:spcPts val="0"/>
              </a:spcBef>
              <a:spcAft>
                <a:spcPts val="0"/>
              </a:spcAft>
              <a:buNone/>
            </a:pPr>
            <a:r>
              <a:rPr lang="de-DE" sz="2400" b="0" i="0" u="none" strike="noStrike" cap="none">
                <a:solidFill>
                  <a:srgbClr val="000000"/>
                </a:solidFill>
                <a:latin typeface="Arial"/>
                <a:ea typeface="Arial"/>
                <a:cs typeface="Arial"/>
                <a:sym typeface="Arial"/>
              </a:rPr>
              <a:t>Good time management allows </a:t>
            </a:r>
            <a:r>
              <a:rPr lang="de-DE" sz="2400" b="1" i="0" u="none" strike="noStrike" cap="none">
                <a:solidFill>
                  <a:srgbClr val="000000"/>
                </a:solidFill>
                <a:latin typeface="Arial"/>
                <a:ea typeface="Arial"/>
                <a:cs typeface="Arial"/>
                <a:sym typeface="Arial"/>
              </a:rPr>
              <a:t>learners </a:t>
            </a:r>
            <a:r>
              <a:rPr lang="de-DE" sz="2400" b="0" i="0" u="none" strike="noStrike" cap="none">
                <a:solidFill>
                  <a:srgbClr val="000000"/>
                </a:solidFill>
                <a:latin typeface="Arial"/>
                <a:ea typeface="Arial"/>
                <a:cs typeface="Arial"/>
                <a:sym typeface="Arial"/>
              </a:rPr>
              <a:t>to have time for dialogue and mutual assessment.</a:t>
            </a:r>
            <a:endParaRPr/>
          </a:p>
        </p:txBody>
      </p:sp>
      <p:sp>
        <p:nvSpPr>
          <p:cNvPr id="584" name="Google Shape;584;p40"/>
          <p:cNvSpPr/>
          <p:nvPr/>
        </p:nvSpPr>
        <p:spPr>
          <a:xfrm>
            <a:off x="8784000" y="5760000"/>
            <a:ext cx="7956000" cy="2592000"/>
          </a:xfrm>
          <a:prstGeom prst="octagon">
            <a:avLst>
              <a:gd name="adj" fmla="val 29289"/>
            </a:avLst>
          </a:prstGeom>
          <a:gradFill>
            <a:gsLst>
              <a:gs pos="0">
                <a:srgbClr val="FABF8E"/>
              </a:gs>
              <a:gs pos="74000">
                <a:srgbClr val="FBCFA9"/>
              </a:gs>
              <a:gs pos="83000">
                <a:srgbClr val="FBCFA9"/>
              </a:gs>
              <a:gs pos="100000">
                <a:srgbClr val="FABF8E"/>
              </a:gs>
            </a:gsLst>
            <a:lin ang="5400000" scaled="0"/>
          </a:gra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0000" tIns="54000" rIns="90000" bIns="54000" anchor="ctr" anchorCtr="0">
            <a:noAutofit/>
          </a:bodyPr>
          <a:lstStyle/>
          <a:p>
            <a:pPr marL="0" marR="0" lvl="0" indent="0" algn="ctr" rtl="0">
              <a:spcBef>
                <a:spcPts val="0"/>
              </a:spcBef>
              <a:spcAft>
                <a:spcPts val="0"/>
              </a:spcAft>
              <a:buNone/>
            </a:pPr>
            <a:r>
              <a:rPr lang="de-DE" sz="2400" b="0" i="0" u="none" strike="noStrike" cap="none">
                <a:solidFill>
                  <a:srgbClr val="000000"/>
                </a:solidFill>
                <a:latin typeface="Arial"/>
                <a:ea typeface="Arial"/>
                <a:cs typeface="Arial"/>
                <a:sym typeface="Arial"/>
              </a:rPr>
              <a:t>Good time management allows </a:t>
            </a:r>
            <a:r>
              <a:rPr lang="de-DE" sz="2400" b="1" i="0" u="none" strike="noStrike" cap="none">
                <a:solidFill>
                  <a:srgbClr val="000000"/>
                </a:solidFill>
                <a:latin typeface="Arial"/>
                <a:ea typeface="Arial"/>
                <a:cs typeface="Arial"/>
                <a:sym typeface="Arial"/>
              </a:rPr>
              <a:t>teachers to </a:t>
            </a:r>
            <a:r>
              <a:rPr lang="de-DE" sz="2400" b="0" i="0" u="none" strike="noStrike" cap="none">
                <a:solidFill>
                  <a:srgbClr val="000000"/>
                </a:solidFill>
                <a:latin typeface="Arial"/>
                <a:ea typeface="Arial"/>
                <a:cs typeface="Arial"/>
                <a:sym typeface="Arial"/>
              </a:rPr>
              <a:t>have time to communicate with learners to answer questions, give feedback and support learners in their individual learning goals.</a:t>
            </a:r>
            <a:endParaRPr sz="2400" b="0" i="0" u="none" strike="noStrike" cap="none">
              <a:solidFill>
                <a:srgbClr val="121212"/>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Shape 376"/>
        <p:cNvGrpSpPr/>
        <p:nvPr/>
      </p:nvGrpSpPr>
      <p:grpSpPr>
        <a:xfrm>
          <a:off x="0" y="0"/>
          <a:ext cx="0" cy="0"/>
          <a:chOff x="0" y="0"/>
          <a:chExt cx="0" cy="0"/>
        </a:xfrm>
      </p:grpSpPr>
      <p:sp>
        <p:nvSpPr>
          <p:cNvPr id="377" name="Google Shape;377;p29"/>
          <p:cNvSpPr/>
          <p:nvPr/>
        </p:nvSpPr>
        <p:spPr>
          <a:xfrm>
            <a:off x="0" y="0"/>
            <a:ext cx="9144000" cy="880406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378" name="Google Shape;378;p29"/>
          <p:cNvSpPr/>
          <p:nvPr/>
        </p:nvSpPr>
        <p:spPr>
          <a:xfrm>
            <a:off x="0" y="1157630"/>
            <a:ext cx="9144000" cy="7646437"/>
          </a:xfrm>
          <a:custGeom>
            <a:avLst/>
            <a:gdLst/>
            <a:ahLst/>
            <a:cxnLst/>
            <a:rect l="l" t="t" r="r" b="b"/>
            <a:pathLst>
              <a:path w="6350000" h="5310026" extrusionOk="0">
                <a:moveTo>
                  <a:pt x="6350000" y="5310026"/>
                </a:moveTo>
                <a:lnTo>
                  <a:pt x="0" y="5310026"/>
                </a:lnTo>
                <a:lnTo>
                  <a:pt x="0" y="0"/>
                </a:lnTo>
                <a:lnTo>
                  <a:pt x="6350000" y="5310026"/>
                </a:lnTo>
                <a:close/>
              </a:path>
            </a:pathLst>
          </a:cu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379" name="Google Shape;379;p29"/>
          <p:cNvSpPr/>
          <p:nvPr/>
        </p:nvSpPr>
        <p:spPr>
          <a:xfrm flipH="1">
            <a:off x="-117412" y="6453106"/>
            <a:ext cx="3833894" cy="3833894"/>
          </a:xfrm>
          <a:custGeom>
            <a:avLst/>
            <a:gdLst/>
            <a:ahLst/>
            <a:cxnLst/>
            <a:rect l="l" t="t" r="r" b="b"/>
            <a:pathLst>
              <a:path w="3833894" h="3833894" extrusionOk="0">
                <a:moveTo>
                  <a:pt x="3833894" y="0"/>
                </a:moveTo>
                <a:lnTo>
                  <a:pt x="0" y="0"/>
                </a:lnTo>
                <a:lnTo>
                  <a:pt x="0" y="3833894"/>
                </a:lnTo>
                <a:lnTo>
                  <a:pt x="3833894" y="3833894"/>
                </a:lnTo>
                <a:lnTo>
                  <a:pt x="3833894"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380" name="Google Shape;380;p29"/>
          <p:cNvSpPr/>
          <p:nvPr/>
        </p:nvSpPr>
        <p:spPr>
          <a:xfrm rot="10800000" flipH="1">
            <a:off x="5310106" y="0"/>
            <a:ext cx="3833894" cy="3833894"/>
          </a:xfrm>
          <a:custGeom>
            <a:avLst/>
            <a:gdLst/>
            <a:ahLst/>
            <a:cxnLst/>
            <a:rect l="l" t="t" r="r" b="b"/>
            <a:pathLst>
              <a:path w="3833894" h="3833894" extrusionOk="0">
                <a:moveTo>
                  <a:pt x="3833894" y="0"/>
                </a:moveTo>
                <a:lnTo>
                  <a:pt x="0" y="0"/>
                </a:lnTo>
                <a:lnTo>
                  <a:pt x="0" y="3833894"/>
                </a:lnTo>
                <a:lnTo>
                  <a:pt x="3833894" y="3833894"/>
                </a:lnTo>
                <a:lnTo>
                  <a:pt x="3833894"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381" name="Google Shape;381;p29"/>
          <p:cNvSpPr/>
          <p:nvPr/>
        </p:nvSpPr>
        <p:spPr>
          <a:xfrm>
            <a:off x="2055984" y="2208406"/>
            <a:ext cx="5032033" cy="5870189"/>
          </a:xfrm>
          <a:custGeom>
            <a:avLst/>
            <a:gdLst/>
            <a:ahLst/>
            <a:cxnLst/>
            <a:rect l="l" t="t" r="r" b="b"/>
            <a:pathLst>
              <a:path w="5032033" h="5870189" extrusionOk="0">
                <a:moveTo>
                  <a:pt x="0" y="0"/>
                </a:moveTo>
                <a:lnTo>
                  <a:pt x="5032032" y="0"/>
                </a:lnTo>
                <a:lnTo>
                  <a:pt x="5032032" y="5870188"/>
                </a:lnTo>
                <a:lnTo>
                  <a:pt x="0" y="5870188"/>
                </a:lnTo>
                <a:lnTo>
                  <a:pt x="0" y="0"/>
                </a:lnTo>
                <a:close/>
              </a:path>
            </a:pathLst>
          </a:custGeom>
          <a:blipFill rotWithShape="1">
            <a:blip r:embed="rId5">
              <a:alphaModFix/>
            </a:blip>
            <a:stretch>
              <a:fillRect l="-37541" r="-37541"/>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382" name="Google Shape;382;p29"/>
          <p:cNvSpPr txBox="1"/>
          <p:nvPr/>
        </p:nvSpPr>
        <p:spPr>
          <a:xfrm>
            <a:off x="9613816" y="685839"/>
            <a:ext cx="7759784" cy="7789355"/>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Clr>
                <a:srgbClr val="033C5B"/>
              </a:buClr>
              <a:buSzPts val="7000"/>
              <a:buFont typeface="Arial"/>
              <a:buNone/>
            </a:pPr>
            <a:r>
              <a:rPr lang="de-DE" sz="7000" b="0" i="0" u="none" strike="noStrike" cap="none">
                <a:solidFill>
                  <a:srgbClr val="033C5B"/>
                </a:solidFill>
                <a:latin typeface="Arial"/>
                <a:ea typeface="Arial"/>
                <a:cs typeface="Arial"/>
                <a:sym typeface="Arial"/>
              </a:rPr>
              <a:t>Unit 6.2</a:t>
            </a:r>
            <a:endParaRPr/>
          </a:p>
          <a:p>
            <a:pPr marL="0" marR="0" lvl="0" indent="0" algn="ctr" rtl="0">
              <a:spcBef>
                <a:spcPts val="0"/>
              </a:spcBef>
              <a:spcAft>
                <a:spcPts val="0"/>
              </a:spcAft>
              <a:buClr>
                <a:schemeClr val="dk1"/>
              </a:buClr>
              <a:buSzPts val="7000"/>
              <a:buFont typeface="Calibri"/>
              <a:buNone/>
            </a:pPr>
            <a:endParaRPr sz="7000">
              <a:solidFill>
                <a:srgbClr val="033C5B"/>
              </a:solidFill>
              <a:latin typeface="Arial"/>
              <a:ea typeface="Arial"/>
              <a:cs typeface="Arial"/>
              <a:sym typeface="Arial"/>
            </a:endParaRPr>
          </a:p>
          <a:p>
            <a:pPr marL="0" marR="0" lvl="0" indent="0" algn="ctr" rtl="0">
              <a:spcBef>
                <a:spcPts val="0"/>
              </a:spcBef>
              <a:spcAft>
                <a:spcPts val="0"/>
              </a:spcAft>
              <a:buClr>
                <a:srgbClr val="033C5B"/>
              </a:buClr>
              <a:buSzPts val="7000"/>
              <a:buFont typeface="Arial"/>
              <a:buNone/>
            </a:pPr>
            <a:r>
              <a:rPr lang="de-DE" sz="7000" b="0" i="0" u="none" strike="noStrike" cap="none">
                <a:solidFill>
                  <a:srgbClr val="033C5B"/>
                </a:solidFill>
                <a:latin typeface="Arial"/>
                <a:ea typeface="Arial"/>
                <a:cs typeface="Arial"/>
                <a:sym typeface="Arial"/>
              </a:rPr>
              <a:t>Developing Effective Formative Assessment Strategies</a:t>
            </a:r>
            <a:endParaRPr/>
          </a:p>
        </p:txBody>
      </p:sp>
      <p:sp>
        <p:nvSpPr>
          <p:cNvPr id="383" name="Google Shape;383;p29"/>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384" name="Google Shape;384;p29"/>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385" name="Google Shape;385;p29"/>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de-DE"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386" name="Google Shape;386;p29"/>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sp>
        <p:nvSpPr>
          <p:cNvPr id="391" name="Google Shape;391;p30"/>
          <p:cNvSpPr txBox="1"/>
          <p:nvPr/>
        </p:nvSpPr>
        <p:spPr>
          <a:xfrm>
            <a:off x="791999" y="827483"/>
            <a:ext cx="7632000" cy="1960191"/>
          </a:xfrm>
          <a:prstGeom prst="rect">
            <a:avLst/>
          </a:prstGeom>
          <a:noFill/>
          <a:ln>
            <a:noFill/>
          </a:ln>
        </p:spPr>
        <p:txBody>
          <a:bodyPr spcFirstLastPara="1" wrap="square" lIns="0" tIns="0" rIns="0" bIns="0" anchor="t" anchorCtr="0">
            <a:noAutofit/>
          </a:bodyPr>
          <a:lstStyle/>
          <a:p>
            <a:pPr marL="0" marR="0" lvl="0" indent="0" algn="ctr" rtl="0">
              <a:spcBef>
                <a:spcPts val="0"/>
              </a:spcBef>
              <a:spcAft>
                <a:spcPts val="0"/>
              </a:spcAft>
              <a:buNone/>
            </a:pPr>
            <a:r>
              <a:rPr lang="de-DE" sz="6999">
                <a:solidFill>
                  <a:srgbClr val="033C5B"/>
                </a:solidFill>
                <a:latin typeface="Arial"/>
                <a:ea typeface="Arial"/>
                <a:cs typeface="Arial"/>
                <a:sym typeface="Arial"/>
              </a:rPr>
              <a:t>Learning Objectives</a:t>
            </a:r>
            <a:endParaRPr/>
          </a:p>
        </p:txBody>
      </p:sp>
      <p:sp>
        <p:nvSpPr>
          <p:cNvPr id="392" name="Google Shape;392;p30"/>
          <p:cNvSpPr/>
          <p:nvPr/>
        </p:nvSpPr>
        <p:spPr>
          <a:xfrm>
            <a:off x="9144000" y="3783991"/>
            <a:ext cx="9144000" cy="650300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93" name="Google Shape;393;p30"/>
          <p:cNvSpPr/>
          <p:nvPr/>
        </p:nvSpPr>
        <p:spPr>
          <a:xfrm>
            <a:off x="9144000" y="0"/>
            <a:ext cx="9144000" cy="5143500"/>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94" name="Google Shape;394;p30"/>
          <p:cNvSpPr/>
          <p:nvPr/>
        </p:nvSpPr>
        <p:spPr>
          <a:xfrm rot="5400000">
            <a:off x="9144000" y="7702914"/>
            <a:ext cx="2584086" cy="2584086"/>
          </a:xfrm>
          <a:custGeom>
            <a:avLst/>
            <a:gdLst/>
            <a:ahLst/>
            <a:cxnLst/>
            <a:rect l="l" t="t" r="r" b="b"/>
            <a:pathLst>
              <a:path w="2584086" h="2584086" extrusionOk="0">
                <a:moveTo>
                  <a:pt x="0" y="0"/>
                </a:moveTo>
                <a:lnTo>
                  <a:pt x="2584086" y="0"/>
                </a:lnTo>
                <a:lnTo>
                  <a:pt x="2584086" y="2584086"/>
                </a:lnTo>
                <a:lnTo>
                  <a:pt x="0" y="2584086"/>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95" name="Google Shape;395;p30"/>
          <p:cNvSpPr/>
          <p:nvPr/>
        </p:nvSpPr>
        <p:spPr>
          <a:xfrm rot="-5400000">
            <a:off x="15703914" y="0"/>
            <a:ext cx="2584086" cy="2584086"/>
          </a:xfrm>
          <a:custGeom>
            <a:avLst/>
            <a:gdLst/>
            <a:ahLst/>
            <a:cxnLst/>
            <a:rect l="l" t="t" r="r" b="b"/>
            <a:pathLst>
              <a:path w="2584086" h="2584086" extrusionOk="0">
                <a:moveTo>
                  <a:pt x="0" y="0"/>
                </a:moveTo>
                <a:lnTo>
                  <a:pt x="2584086" y="0"/>
                </a:lnTo>
                <a:lnTo>
                  <a:pt x="2584086" y="2584086"/>
                </a:lnTo>
                <a:lnTo>
                  <a:pt x="0" y="2584086"/>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96" name="Google Shape;396;p30"/>
          <p:cNvSpPr/>
          <p:nvPr/>
        </p:nvSpPr>
        <p:spPr>
          <a:xfrm>
            <a:off x="11243339" y="2258982"/>
            <a:ext cx="4945322" cy="5769036"/>
          </a:xfrm>
          <a:custGeom>
            <a:avLst/>
            <a:gdLst/>
            <a:ahLst/>
            <a:cxnLst/>
            <a:rect l="l" t="t" r="r" b="b"/>
            <a:pathLst>
              <a:path w="4945322" h="5769036" extrusionOk="0">
                <a:moveTo>
                  <a:pt x="0" y="0"/>
                </a:moveTo>
                <a:lnTo>
                  <a:pt x="4945322" y="0"/>
                </a:lnTo>
                <a:lnTo>
                  <a:pt x="4945322" y="5769036"/>
                </a:lnTo>
                <a:lnTo>
                  <a:pt x="0" y="5769036"/>
                </a:lnTo>
                <a:lnTo>
                  <a:pt x="0" y="0"/>
                </a:lnTo>
                <a:close/>
              </a:path>
            </a:pathLst>
          </a:custGeom>
          <a:blipFill rotWithShape="1">
            <a:blip r:embed="rId5">
              <a:alphaModFix/>
            </a:blip>
            <a:stretch>
              <a:fillRect l="-37489" r="-37489"/>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97" name="Google Shape;397;p30"/>
          <p:cNvSpPr/>
          <p:nvPr/>
        </p:nvSpPr>
        <p:spPr>
          <a:xfrm>
            <a:off x="385759" y="8288550"/>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98" name="Google Shape;398;p30"/>
          <p:cNvSpPr/>
          <p:nvPr/>
        </p:nvSpPr>
        <p:spPr>
          <a:xfrm>
            <a:off x="2874251" y="91043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99" name="Google Shape;399;p30"/>
          <p:cNvSpPr txBox="1"/>
          <p:nvPr/>
        </p:nvSpPr>
        <p:spPr>
          <a:xfrm>
            <a:off x="791999" y="3456000"/>
            <a:ext cx="7668000" cy="1471930"/>
          </a:xfrm>
          <a:prstGeom prst="rect">
            <a:avLst/>
          </a:prstGeom>
          <a:noFill/>
          <a:ln>
            <a:noFill/>
          </a:ln>
        </p:spPr>
        <p:txBody>
          <a:bodyPr spcFirstLastPara="1" wrap="square" lIns="0" tIns="0" rIns="0" bIns="0" anchor="t" anchorCtr="0">
            <a:noAutofit/>
          </a:bodyPr>
          <a:lstStyle/>
          <a:p>
            <a:pPr marL="645159" marR="0" lvl="1" indent="-342900" algn="l" rtl="0">
              <a:spcBef>
                <a:spcPts val="0"/>
              </a:spcBef>
              <a:spcAft>
                <a:spcPts val="0"/>
              </a:spcAft>
              <a:buClr>
                <a:srgbClr val="121212"/>
              </a:buClr>
              <a:buSzPts val="2400"/>
              <a:buFont typeface="Noto Sans Symbols"/>
              <a:buChar char="▪"/>
            </a:pPr>
            <a:r>
              <a:rPr lang="de-DE" sz="2400" b="0" i="0" u="none" strike="noStrike" cap="none">
                <a:solidFill>
                  <a:srgbClr val="121212"/>
                </a:solidFill>
                <a:latin typeface="Arial"/>
                <a:ea typeface="Arial"/>
                <a:cs typeface="Arial"/>
                <a:sym typeface="Arial"/>
              </a:rPr>
              <a:t>L.O1: To describe the characteristics of formative assessments </a:t>
            </a:r>
            <a:endParaRPr sz="2400" b="0" i="0" u="none" strike="noStrike" cap="none">
              <a:solidFill>
                <a:srgbClr val="121212"/>
              </a:solidFill>
              <a:latin typeface="Arial"/>
              <a:ea typeface="Arial"/>
              <a:cs typeface="Arial"/>
              <a:sym typeface="Arial"/>
            </a:endParaRPr>
          </a:p>
          <a:p>
            <a:pPr marL="645159" marR="0" lvl="1" indent="-342900" algn="l" rtl="0">
              <a:spcBef>
                <a:spcPts val="1200"/>
              </a:spcBef>
              <a:spcAft>
                <a:spcPts val="0"/>
              </a:spcAft>
              <a:buClr>
                <a:srgbClr val="121212"/>
              </a:buClr>
              <a:buSzPts val="2400"/>
              <a:buFont typeface="Noto Sans Symbols"/>
              <a:buChar char="▪"/>
            </a:pPr>
            <a:r>
              <a:rPr lang="de-DE" sz="2400" b="0" i="0" u="none" strike="noStrike" cap="none">
                <a:solidFill>
                  <a:srgbClr val="121212"/>
                </a:solidFill>
                <a:latin typeface="Arial"/>
                <a:ea typeface="Arial"/>
                <a:cs typeface="Arial"/>
                <a:sym typeface="Arial"/>
              </a:rPr>
              <a:t>L.O2: To practice formative assessments as a vehicle for providing feedback </a:t>
            </a:r>
            <a:endParaRPr sz="2400" b="0" i="0" u="none" strike="noStrike" cap="none">
              <a:solidFill>
                <a:srgbClr val="121212"/>
              </a:solidFill>
              <a:latin typeface="Arial"/>
              <a:ea typeface="Arial"/>
              <a:cs typeface="Arial"/>
              <a:sym typeface="Arial"/>
            </a:endParaRPr>
          </a:p>
          <a:p>
            <a:pPr marL="645159" marR="0" lvl="1" indent="-342900" algn="l" rtl="0">
              <a:spcBef>
                <a:spcPts val="1200"/>
              </a:spcBef>
              <a:spcAft>
                <a:spcPts val="0"/>
              </a:spcAft>
              <a:buClr>
                <a:srgbClr val="121212"/>
              </a:buClr>
              <a:buSzPts val="2400"/>
              <a:buFont typeface="Noto Sans Symbols"/>
              <a:buChar char="▪"/>
            </a:pPr>
            <a:r>
              <a:rPr lang="de-DE" sz="2400" b="0" i="0" u="none" strike="noStrike" cap="none">
                <a:solidFill>
                  <a:srgbClr val="121212"/>
                </a:solidFill>
                <a:latin typeface="Arial"/>
                <a:ea typeface="Arial"/>
                <a:cs typeface="Arial"/>
                <a:sym typeface="Arial"/>
              </a:rPr>
              <a:t>L.O3: To compose formative assessment strategies on an ad hoc basis</a:t>
            </a:r>
            <a:endParaRPr sz="2400" b="0" i="0" u="none" strike="noStrike" cap="none">
              <a:solidFill>
                <a:srgbClr val="121212"/>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03"/>
        <p:cNvGrpSpPr/>
        <p:nvPr/>
      </p:nvGrpSpPr>
      <p:grpSpPr>
        <a:xfrm>
          <a:off x="0" y="0"/>
          <a:ext cx="0" cy="0"/>
          <a:chOff x="0" y="0"/>
          <a:chExt cx="0" cy="0"/>
        </a:xfrm>
      </p:grpSpPr>
      <p:sp>
        <p:nvSpPr>
          <p:cNvPr id="404" name="Google Shape;404;p31"/>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05" name="Google Shape;405;p31"/>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06" name="Google Shape;406;p31"/>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07" name="Google Shape;407;p31"/>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08" name="Google Shape;408;p31"/>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09" name="Google Shape;409;p31"/>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10" name="Google Shape;410;p31"/>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11" name="Google Shape;411;p31"/>
          <p:cNvSpPr txBox="1"/>
          <p:nvPr/>
        </p:nvSpPr>
        <p:spPr>
          <a:xfrm>
            <a:off x="792000" y="1548000"/>
            <a:ext cx="15948000" cy="684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de-DE" sz="4000" b="0" i="0" u="none" strike="noStrike" cap="none">
                <a:solidFill>
                  <a:srgbClr val="033C5B"/>
                </a:solidFill>
                <a:latin typeface="Arial"/>
                <a:ea typeface="Arial"/>
                <a:cs typeface="Arial"/>
                <a:sym typeface="Arial"/>
              </a:rPr>
              <a:t>Importance of formative assessment in flipped classroom learning</a:t>
            </a:r>
            <a:endParaRPr sz="4000" b="0" i="0" u="none" strike="noStrike" cap="none">
              <a:solidFill>
                <a:srgbClr val="033C5B"/>
              </a:solidFill>
              <a:latin typeface="Arial"/>
              <a:ea typeface="Arial"/>
              <a:cs typeface="Arial"/>
              <a:sym typeface="Arial"/>
            </a:endParaRPr>
          </a:p>
          <a:p>
            <a:pPr marL="0" marR="0" lvl="0" indent="0" algn="l" rtl="0">
              <a:spcBef>
                <a:spcPts val="0"/>
              </a:spcBef>
              <a:spcAft>
                <a:spcPts val="0"/>
              </a:spcAft>
              <a:buClr>
                <a:schemeClr val="dk1"/>
              </a:buClr>
              <a:buSzPts val="4000"/>
              <a:buFont typeface="Calibri"/>
              <a:buNone/>
            </a:pPr>
            <a:endParaRPr sz="4000" b="0" i="0" u="none" strike="noStrike" cap="none">
              <a:solidFill>
                <a:srgbClr val="033C5B"/>
              </a:solidFill>
              <a:latin typeface="Arial"/>
              <a:ea typeface="Arial"/>
              <a:cs typeface="Arial"/>
              <a:sym typeface="Arial"/>
            </a:endParaRPr>
          </a:p>
        </p:txBody>
      </p:sp>
      <p:sp>
        <p:nvSpPr>
          <p:cNvPr id="412" name="Google Shape;412;p31"/>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13" name="Google Shape;413;p31"/>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14" name="Google Shape;414;p31"/>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de-DE"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415" name="Google Shape;415;p31"/>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16" name="Google Shape;416;p31"/>
          <p:cNvSpPr txBox="1"/>
          <p:nvPr/>
        </p:nvSpPr>
        <p:spPr>
          <a:xfrm>
            <a:off x="792000" y="3132000"/>
            <a:ext cx="15948000" cy="4536000"/>
          </a:xfrm>
          <a:prstGeom prst="rect">
            <a:avLst/>
          </a:prstGeom>
          <a:noFill/>
          <a:ln>
            <a:noFill/>
          </a:ln>
        </p:spPr>
        <p:txBody>
          <a:bodyPr spcFirstLastPara="1" wrap="square" lIns="0" tIns="0" rIns="0" bIns="0" anchor="t" anchorCtr="0">
            <a:noAutofit/>
          </a:bodyPr>
          <a:lstStyle/>
          <a:p>
            <a:pPr marL="342900" marR="0" lvl="0" indent="-342900" algn="l" rtl="0">
              <a:spcBef>
                <a:spcPts val="0"/>
              </a:spcBef>
              <a:spcAft>
                <a:spcPts val="0"/>
              </a:spcAft>
              <a:buClr>
                <a:srgbClr val="000000"/>
              </a:buClr>
              <a:buSzPts val="2400"/>
              <a:buFont typeface="Noto Sans Symbols"/>
              <a:buChar char="▪"/>
            </a:pPr>
            <a:r>
              <a:rPr lang="de-DE" sz="2400" b="0" i="0" u="none" strike="noStrike" cap="none">
                <a:solidFill>
                  <a:srgbClr val="000000"/>
                </a:solidFill>
                <a:latin typeface="Arial"/>
                <a:ea typeface="Arial"/>
                <a:cs typeface="Arial"/>
                <a:sym typeface="Arial"/>
              </a:rPr>
              <a:t>Formative assessment enables learners to monitor and reflect on their own learning progress.</a:t>
            </a:r>
            <a:endParaRPr/>
          </a:p>
          <a:p>
            <a:pPr marL="0" marR="0" lvl="0" indent="0" algn="l" rtl="0">
              <a:spcBef>
                <a:spcPts val="0"/>
              </a:spcBef>
              <a:spcAft>
                <a:spcPts val="0"/>
              </a:spcAft>
              <a:buNone/>
            </a:pPr>
            <a:endParaRPr sz="2000" b="0" i="0" u="none" strike="noStrike" cap="none">
              <a:solidFill>
                <a:srgbClr val="000000"/>
              </a:solidFill>
              <a:latin typeface="Arial"/>
              <a:ea typeface="Arial"/>
              <a:cs typeface="Arial"/>
              <a:sym typeface="Arial"/>
            </a:endParaRPr>
          </a:p>
          <a:p>
            <a:pPr marL="342900" marR="0" lvl="0" indent="-342900" algn="l" rtl="0">
              <a:spcBef>
                <a:spcPts val="0"/>
              </a:spcBef>
              <a:spcAft>
                <a:spcPts val="0"/>
              </a:spcAft>
              <a:buClr>
                <a:srgbClr val="000000"/>
              </a:buClr>
              <a:buSzPts val="2400"/>
              <a:buFont typeface="Noto Sans Symbols"/>
              <a:buChar char="▪"/>
            </a:pPr>
            <a:r>
              <a:rPr lang="de-DE" sz="2400" b="0" i="0" u="none" strike="noStrike" cap="none">
                <a:solidFill>
                  <a:srgbClr val="000000"/>
                </a:solidFill>
                <a:latin typeface="Arial"/>
                <a:ea typeface="Arial"/>
                <a:cs typeface="Arial"/>
                <a:sym typeface="Arial"/>
              </a:rPr>
              <a:t>Regular feedback allows learners to check their knowledge and understanding and work specifically on their weaknesses.</a:t>
            </a:r>
            <a:endParaRPr/>
          </a:p>
          <a:p>
            <a:pPr marL="0" marR="0" lvl="0" indent="0" algn="l" rtl="0">
              <a:spcBef>
                <a:spcPts val="0"/>
              </a:spcBef>
              <a:spcAft>
                <a:spcPts val="0"/>
              </a:spcAft>
              <a:buNone/>
            </a:pPr>
            <a:endParaRPr sz="2000" b="0" i="0" u="none" strike="noStrike" cap="none">
              <a:solidFill>
                <a:srgbClr val="000000"/>
              </a:solidFill>
              <a:latin typeface="Arial"/>
              <a:ea typeface="Arial"/>
              <a:cs typeface="Arial"/>
              <a:sym typeface="Arial"/>
            </a:endParaRPr>
          </a:p>
          <a:p>
            <a:pPr marL="342900" marR="0" lvl="0" indent="-342900" algn="l" rtl="0">
              <a:spcBef>
                <a:spcPts val="0"/>
              </a:spcBef>
              <a:spcAft>
                <a:spcPts val="0"/>
              </a:spcAft>
              <a:buClr>
                <a:srgbClr val="000000"/>
              </a:buClr>
              <a:buSzPts val="2400"/>
              <a:buFont typeface="Noto Sans Symbols"/>
              <a:buChar char="▪"/>
            </a:pPr>
            <a:r>
              <a:rPr lang="de-DE" sz="2400" b="0" i="0" u="none" strike="noStrike" cap="none">
                <a:solidFill>
                  <a:srgbClr val="000000"/>
                </a:solidFill>
                <a:latin typeface="Arial"/>
                <a:ea typeface="Arial"/>
                <a:cs typeface="Arial"/>
                <a:sym typeface="Arial"/>
              </a:rPr>
              <a:t>Teachers can use formative assessment to adapt lessons to learners' needs and provide individualised support.</a:t>
            </a:r>
            <a:endParaRPr/>
          </a:p>
          <a:p>
            <a:pPr marL="0" marR="0" lvl="0" indent="0" algn="l" rtl="0">
              <a:spcBef>
                <a:spcPts val="0"/>
              </a:spcBef>
              <a:spcAft>
                <a:spcPts val="0"/>
              </a:spcAft>
              <a:buNone/>
            </a:pPr>
            <a:endParaRPr sz="2000" b="0" i="0" u="none" strike="noStrike" cap="none">
              <a:solidFill>
                <a:srgbClr val="000000"/>
              </a:solidFill>
              <a:latin typeface="Arial"/>
              <a:ea typeface="Arial"/>
              <a:cs typeface="Arial"/>
              <a:sym typeface="Arial"/>
            </a:endParaRPr>
          </a:p>
          <a:p>
            <a:pPr marL="342900" marR="0" lvl="0" indent="-342900" algn="l" rtl="0">
              <a:spcBef>
                <a:spcPts val="0"/>
              </a:spcBef>
              <a:spcAft>
                <a:spcPts val="0"/>
              </a:spcAft>
              <a:buClr>
                <a:srgbClr val="000000"/>
              </a:buClr>
              <a:buSzPts val="2400"/>
              <a:buFont typeface="Noto Sans Symbols"/>
              <a:buChar char="▪"/>
            </a:pPr>
            <a:r>
              <a:rPr lang="de-DE" sz="2400" b="0" i="0" u="none" strike="noStrike" cap="none">
                <a:solidFill>
                  <a:srgbClr val="000000"/>
                </a:solidFill>
                <a:latin typeface="Arial"/>
                <a:ea typeface="Arial"/>
                <a:cs typeface="Arial"/>
                <a:sym typeface="Arial"/>
              </a:rPr>
              <a:t>Formative assessment encourages active learning as learners have to continuously apply and review their knowledge.</a:t>
            </a:r>
            <a:endParaRPr/>
          </a:p>
          <a:p>
            <a:pPr marL="0" marR="0" lvl="0" indent="0" algn="l" rtl="0">
              <a:spcBef>
                <a:spcPts val="0"/>
              </a:spcBef>
              <a:spcAft>
                <a:spcPts val="0"/>
              </a:spcAft>
              <a:buNone/>
            </a:pPr>
            <a:endParaRPr sz="2000" b="0" i="0" u="none" strike="noStrike" cap="none">
              <a:solidFill>
                <a:srgbClr val="000000"/>
              </a:solidFill>
              <a:latin typeface="Arial"/>
              <a:ea typeface="Arial"/>
              <a:cs typeface="Arial"/>
              <a:sym typeface="Arial"/>
            </a:endParaRPr>
          </a:p>
          <a:p>
            <a:pPr marL="342900" marR="0" lvl="0" indent="-342900" algn="l" rtl="0">
              <a:spcBef>
                <a:spcPts val="0"/>
              </a:spcBef>
              <a:spcAft>
                <a:spcPts val="0"/>
              </a:spcAft>
              <a:buClr>
                <a:srgbClr val="000000"/>
              </a:buClr>
              <a:buSzPts val="2400"/>
              <a:buFont typeface="Noto Sans Symbols"/>
              <a:buChar char="▪"/>
            </a:pPr>
            <a:r>
              <a:rPr lang="de-DE" sz="2400" b="0" i="0" u="none" strike="noStrike" cap="none">
                <a:solidFill>
                  <a:srgbClr val="000000"/>
                </a:solidFill>
                <a:latin typeface="Arial"/>
                <a:ea typeface="Arial"/>
                <a:cs typeface="Arial"/>
                <a:sym typeface="Arial"/>
              </a:rPr>
              <a:t>Formative assessment allows learners to set their own learning goals and track their progress.</a:t>
            </a:r>
            <a:endParaRPr sz="2400" b="0" i="0" u="none" strike="noStrike" cap="none">
              <a:solidFill>
                <a:srgbClr val="000000"/>
              </a:solidFill>
              <a:latin typeface="Arial"/>
              <a:ea typeface="Arial"/>
              <a:cs typeface="Arial"/>
              <a:sym typeface="Arial"/>
            </a:endParaRPr>
          </a:p>
          <a:p>
            <a:pPr marL="342900" marR="0" lvl="0" indent="-215900" algn="l" rtl="0">
              <a:spcBef>
                <a:spcPts val="0"/>
              </a:spcBef>
              <a:spcAft>
                <a:spcPts val="0"/>
              </a:spcAft>
              <a:buClr>
                <a:schemeClr val="dk1"/>
              </a:buClr>
              <a:buSzPts val="2000"/>
              <a:buFont typeface="Noto Sans Symbols"/>
              <a:buNone/>
            </a:pPr>
            <a:endParaRPr sz="2000" b="0" i="0" u="none" strike="noStrike" cap="none">
              <a:solidFill>
                <a:srgbClr val="000000"/>
              </a:solidFill>
              <a:latin typeface="Arial"/>
              <a:ea typeface="Arial"/>
              <a:cs typeface="Arial"/>
              <a:sym typeface="Arial"/>
            </a:endParaRPr>
          </a:p>
          <a:p>
            <a:pPr marL="342900" marR="0" lvl="0" indent="-342900" algn="l" rtl="0">
              <a:spcBef>
                <a:spcPts val="0"/>
              </a:spcBef>
              <a:spcAft>
                <a:spcPts val="0"/>
              </a:spcAft>
              <a:buClr>
                <a:srgbClr val="000000"/>
              </a:buClr>
              <a:buSzPts val="2400"/>
              <a:buFont typeface="Noto Sans Symbols"/>
              <a:buChar char="▪"/>
            </a:pPr>
            <a:r>
              <a:rPr lang="de-DE" sz="2400" b="0" i="0" u="none" strike="noStrike" cap="none">
                <a:solidFill>
                  <a:srgbClr val="000000"/>
                </a:solidFill>
                <a:latin typeface="Arial"/>
                <a:ea typeface="Arial"/>
                <a:cs typeface="Arial"/>
                <a:sym typeface="Arial"/>
              </a:rPr>
              <a:t>Formative assessment enables teachers to improve the learning process and make teaching more effective.</a:t>
            </a: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chemeClr val="dk1"/>
              </a:buClr>
              <a:buSzPts val="2400"/>
              <a:buFont typeface="Calibri"/>
              <a:buNone/>
            </a:pP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chemeClr val="dk1"/>
              </a:buClr>
              <a:buSzPts val="2400"/>
              <a:buFont typeface="Calibri"/>
              <a:buNone/>
            </a:pPr>
            <a:endParaRPr sz="2400" b="0" i="0" u="none" strike="noStrike" cap="none">
              <a:solidFill>
                <a:srgbClr val="033C5B"/>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20"/>
        <p:cNvGrpSpPr/>
        <p:nvPr/>
      </p:nvGrpSpPr>
      <p:grpSpPr>
        <a:xfrm>
          <a:off x="0" y="0"/>
          <a:ext cx="0" cy="0"/>
          <a:chOff x="0" y="0"/>
          <a:chExt cx="0" cy="0"/>
        </a:xfrm>
      </p:grpSpPr>
      <p:sp>
        <p:nvSpPr>
          <p:cNvPr id="421" name="Google Shape;421;p32"/>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22" name="Google Shape;422;p32"/>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23" name="Google Shape;423;p32"/>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24" name="Google Shape;424;p32"/>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25" name="Google Shape;425;p32"/>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26" name="Google Shape;426;p32"/>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27" name="Google Shape;427;p32"/>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28" name="Google Shape;428;p32"/>
          <p:cNvSpPr txBox="1"/>
          <p:nvPr/>
        </p:nvSpPr>
        <p:spPr>
          <a:xfrm>
            <a:off x="792000" y="1548000"/>
            <a:ext cx="12181388" cy="615553"/>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rgbClr val="033C5B"/>
              </a:buClr>
              <a:buSzPts val="4000"/>
              <a:buFont typeface="Arial"/>
              <a:buNone/>
            </a:pPr>
            <a:r>
              <a:rPr lang="de-DE" sz="4000" b="0" i="0" u="none" strike="noStrike" cap="none">
                <a:solidFill>
                  <a:srgbClr val="033C5B"/>
                </a:solidFill>
                <a:latin typeface="Arial"/>
                <a:ea typeface="Arial"/>
                <a:cs typeface="Arial"/>
                <a:sym typeface="Arial"/>
              </a:rPr>
              <a:t>Objectives of formative assessment </a:t>
            </a:r>
            <a:endParaRPr/>
          </a:p>
        </p:txBody>
      </p:sp>
      <p:sp>
        <p:nvSpPr>
          <p:cNvPr id="429" name="Google Shape;429;p32"/>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30" name="Google Shape;430;p32"/>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31" name="Google Shape;431;p32"/>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de-DE"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432" name="Google Shape;432;p32"/>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33" name="Google Shape;433;p32"/>
          <p:cNvSpPr/>
          <p:nvPr/>
        </p:nvSpPr>
        <p:spPr>
          <a:xfrm>
            <a:off x="1152000" y="3132000"/>
            <a:ext cx="15588000" cy="1080000"/>
          </a:xfrm>
          <a:prstGeom prst="roundRect">
            <a:avLst>
              <a:gd name="adj" fmla="val 16667"/>
            </a:avLst>
          </a:prstGeom>
          <a:gradFill>
            <a:gsLst>
              <a:gs pos="0">
                <a:srgbClr val="FDE9D8"/>
              </a:gs>
              <a:gs pos="74000">
                <a:srgbClr val="FBD4B4"/>
              </a:gs>
              <a:gs pos="83000">
                <a:srgbClr val="FDE9D8"/>
              </a:gs>
              <a:gs pos="100000">
                <a:srgbClr val="FDE9D8"/>
              </a:gs>
            </a:gsLst>
            <a:lin ang="5400000" scaled="0"/>
          </a:gradFill>
          <a:ln w="25400" cap="flat" cmpd="sng">
            <a:solidFill>
              <a:schemeClr val="accent6"/>
            </a:solidFill>
            <a:prstDash val="solid"/>
            <a:round/>
            <a:headEnd type="none" w="sm" len="sm"/>
            <a:tailEnd type="none" w="sm" len="sm"/>
          </a:ln>
        </p:spPr>
        <p:txBody>
          <a:bodyPr spcFirstLastPara="1" wrap="square" lIns="936000" tIns="45700" rIns="91425" bIns="45700" anchor="ctr" anchorCtr="0">
            <a:noAutofit/>
          </a:bodyPr>
          <a:lstStyle/>
          <a:p>
            <a:pPr marL="0" marR="0" lvl="0" indent="0" algn="l" rtl="0">
              <a:lnSpc>
                <a:spcPct val="100000"/>
              </a:lnSpc>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Formative assessment enables learners to monitor and reflect on their own learning progress.</a:t>
            </a:r>
            <a:endParaRPr/>
          </a:p>
        </p:txBody>
      </p:sp>
      <p:sp>
        <p:nvSpPr>
          <p:cNvPr id="434" name="Google Shape;434;p32"/>
          <p:cNvSpPr/>
          <p:nvPr/>
        </p:nvSpPr>
        <p:spPr>
          <a:xfrm>
            <a:off x="792000" y="3096000"/>
            <a:ext cx="1260000" cy="1152000"/>
          </a:xfrm>
          <a:prstGeom prst="ellipse">
            <a:avLst/>
          </a:prstGeom>
          <a:solidFill>
            <a:schemeClr val="accent6"/>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de-DE" sz="2600" b="1">
                <a:solidFill>
                  <a:schemeClr val="lt1"/>
                </a:solidFill>
                <a:latin typeface="Arial"/>
                <a:ea typeface="Arial"/>
                <a:cs typeface="Arial"/>
                <a:sym typeface="Arial"/>
              </a:rPr>
              <a:t>Goal 1</a:t>
            </a:r>
            <a:endParaRPr/>
          </a:p>
        </p:txBody>
      </p:sp>
      <p:sp>
        <p:nvSpPr>
          <p:cNvPr id="435" name="Google Shape;435;p32"/>
          <p:cNvSpPr/>
          <p:nvPr/>
        </p:nvSpPr>
        <p:spPr>
          <a:xfrm>
            <a:off x="1152000" y="4572000"/>
            <a:ext cx="15588000" cy="1080000"/>
          </a:xfrm>
          <a:prstGeom prst="roundRect">
            <a:avLst>
              <a:gd name="adj" fmla="val 16667"/>
            </a:avLst>
          </a:prstGeom>
          <a:gradFill>
            <a:gsLst>
              <a:gs pos="0">
                <a:srgbClr val="FDE9D8"/>
              </a:gs>
              <a:gs pos="74000">
                <a:srgbClr val="FBD4B4"/>
              </a:gs>
              <a:gs pos="83000">
                <a:srgbClr val="FDE9D8"/>
              </a:gs>
              <a:gs pos="100000">
                <a:srgbClr val="FDE9D8"/>
              </a:gs>
            </a:gsLst>
            <a:lin ang="5400000" scaled="0"/>
          </a:gradFill>
          <a:ln w="25400" cap="flat" cmpd="sng">
            <a:solidFill>
              <a:schemeClr val="accent6"/>
            </a:solidFill>
            <a:prstDash val="solid"/>
            <a:round/>
            <a:headEnd type="none" w="sm" len="sm"/>
            <a:tailEnd type="none" w="sm" len="sm"/>
          </a:ln>
        </p:spPr>
        <p:txBody>
          <a:bodyPr spcFirstLastPara="1" wrap="square" lIns="936000" tIns="45700" rIns="91425" bIns="45700" anchor="ctr" anchorCtr="0">
            <a:noAutofit/>
          </a:bodyPr>
          <a:lstStyle/>
          <a:p>
            <a:pPr marL="0" marR="0" lvl="0" indent="0" algn="l" rtl="0">
              <a:lnSpc>
                <a:spcPct val="100000"/>
              </a:lnSpc>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Regular feedback allows learners to check their knowledge and understanding and work specifically on their weaknesses.</a:t>
            </a:r>
            <a:endParaRPr/>
          </a:p>
        </p:txBody>
      </p:sp>
      <p:sp>
        <p:nvSpPr>
          <p:cNvPr id="436" name="Google Shape;436;p32"/>
          <p:cNvSpPr/>
          <p:nvPr/>
        </p:nvSpPr>
        <p:spPr>
          <a:xfrm>
            <a:off x="792000" y="4536000"/>
            <a:ext cx="1260000" cy="1152000"/>
          </a:xfrm>
          <a:prstGeom prst="ellipse">
            <a:avLst/>
          </a:prstGeom>
          <a:solidFill>
            <a:schemeClr val="accent6"/>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de-DE" sz="2600" b="1">
                <a:solidFill>
                  <a:schemeClr val="lt1"/>
                </a:solidFill>
                <a:latin typeface="Arial"/>
                <a:ea typeface="Arial"/>
                <a:cs typeface="Arial"/>
                <a:sym typeface="Arial"/>
              </a:rPr>
              <a:t>Goal 2</a:t>
            </a:r>
            <a:endParaRPr/>
          </a:p>
        </p:txBody>
      </p:sp>
      <p:sp>
        <p:nvSpPr>
          <p:cNvPr id="437" name="Google Shape;437;p32"/>
          <p:cNvSpPr/>
          <p:nvPr/>
        </p:nvSpPr>
        <p:spPr>
          <a:xfrm>
            <a:off x="1152000" y="6012000"/>
            <a:ext cx="15588000" cy="1080000"/>
          </a:xfrm>
          <a:prstGeom prst="roundRect">
            <a:avLst>
              <a:gd name="adj" fmla="val 16667"/>
            </a:avLst>
          </a:prstGeom>
          <a:gradFill>
            <a:gsLst>
              <a:gs pos="0">
                <a:srgbClr val="FDE9D8"/>
              </a:gs>
              <a:gs pos="74000">
                <a:srgbClr val="FBD4B4"/>
              </a:gs>
              <a:gs pos="83000">
                <a:srgbClr val="FDE9D8"/>
              </a:gs>
              <a:gs pos="100000">
                <a:srgbClr val="FDE9D8"/>
              </a:gs>
            </a:gsLst>
            <a:lin ang="5400000" scaled="0"/>
          </a:gradFill>
          <a:ln w="25400" cap="flat" cmpd="sng">
            <a:solidFill>
              <a:schemeClr val="accent6"/>
            </a:solidFill>
            <a:prstDash val="solid"/>
            <a:round/>
            <a:headEnd type="none" w="sm" len="sm"/>
            <a:tailEnd type="none" w="sm" len="sm"/>
          </a:ln>
        </p:spPr>
        <p:txBody>
          <a:bodyPr spcFirstLastPara="1" wrap="square" lIns="936000" tIns="45700" rIns="91425" bIns="45700" anchor="ctr" anchorCtr="0">
            <a:noAutofit/>
          </a:bodyPr>
          <a:lstStyle/>
          <a:p>
            <a:pPr marL="0" marR="0" lvl="0" indent="0" algn="l" rtl="0">
              <a:lnSpc>
                <a:spcPct val="100000"/>
              </a:lnSpc>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Formative assessment encourages active learning as learners have to continuously apply and review their knowledge.</a:t>
            </a:r>
            <a:endParaRPr/>
          </a:p>
        </p:txBody>
      </p:sp>
      <p:sp>
        <p:nvSpPr>
          <p:cNvPr id="438" name="Google Shape;438;p32"/>
          <p:cNvSpPr/>
          <p:nvPr/>
        </p:nvSpPr>
        <p:spPr>
          <a:xfrm>
            <a:off x="792000" y="5976000"/>
            <a:ext cx="1260000" cy="1152000"/>
          </a:xfrm>
          <a:prstGeom prst="ellipse">
            <a:avLst/>
          </a:prstGeom>
          <a:solidFill>
            <a:schemeClr val="accent6"/>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de-DE" sz="2600" b="1">
                <a:solidFill>
                  <a:schemeClr val="lt1"/>
                </a:solidFill>
                <a:latin typeface="Arial"/>
                <a:ea typeface="Arial"/>
                <a:cs typeface="Arial"/>
                <a:sym typeface="Arial"/>
              </a:rPr>
              <a:t>Goal 3</a:t>
            </a:r>
            <a:endParaRPr/>
          </a:p>
        </p:txBody>
      </p:sp>
      <p:sp>
        <p:nvSpPr>
          <p:cNvPr id="439" name="Google Shape;439;p32"/>
          <p:cNvSpPr/>
          <p:nvPr/>
        </p:nvSpPr>
        <p:spPr>
          <a:xfrm>
            <a:off x="1152000" y="7452000"/>
            <a:ext cx="15588000" cy="1080000"/>
          </a:xfrm>
          <a:prstGeom prst="roundRect">
            <a:avLst>
              <a:gd name="adj" fmla="val 16667"/>
            </a:avLst>
          </a:prstGeom>
          <a:gradFill>
            <a:gsLst>
              <a:gs pos="0">
                <a:srgbClr val="FDE9D8"/>
              </a:gs>
              <a:gs pos="74000">
                <a:srgbClr val="FBD4B4"/>
              </a:gs>
              <a:gs pos="83000">
                <a:srgbClr val="FDE9D8"/>
              </a:gs>
              <a:gs pos="100000">
                <a:srgbClr val="FDE9D8"/>
              </a:gs>
            </a:gsLst>
            <a:lin ang="5400000" scaled="0"/>
          </a:gradFill>
          <a:ln w="25400" cap="flat" cmpd="sng">
            <a:solidFill>
              <a:schemeClr val="accent6"/>
            </a:solidFill>
            <a:prstDash val="solid"/>
            <a:round/>
            <a:headEnd type="none" w="sm" len="sm"/>
            <a:tailEnd type="none" w="sm" len="sm"/>
          </a:ln>
        </p:spPr>
        <p:txBody>
          <a:bodyPr spcFirstLastPara="1" wrap="square" lIns="936000" tIns="45700" rIns="91425" bIns="45700" anchor="ctr" anchorCtr="0">
            <a:noAutofit/>
          </a:bodyPr>
          <a:lstStyle/>
          <a:p>
            <a:pPr marL="0" marR="0" lvl="0" indent="0" algn="l" rtl="0">
              <a:lnSpc>
                <a:spcPct val="100000"/>
              </a:lnSpc>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Formative assessment allows learners to set their own learning goals and track their progress.</a:t>
            </a:r>
            <a:endParaRPr/>
          </a:p>
        </p:txBody>
      </p:sp>
      <p:sp>
        <p:nvSpPr>
          <p:cNvPr id="440" name="Google Shape;440;p32"/>
          <p:cNvSpPr/>
          <p:nvPr/>
        </p:nvSpPr>
        <p:spPr>
          <a:xfrm>
            <a:off x="792000" y="7416000"/>
            <a:ext cx="1260000" cy="1152000"/>
          </a:xfrm>
          <a:prstGeom prst="ellipse">
            <a:avLst/>
          </a:prstGeom>
          <a:solidFill>
            <a:schemeClr val="accent6"/>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de-DE" sz="2600" b="1">
                <a:solidFill>
                  <a:schemeClr val="lt1"/>
                </a:solidFill>
                <a:latin typeface="Arial"/>
                <a:ea typeface="Arial"/>
                <a:cs typeface="Arial"/>
                <a:sym typeface="Arial"/>
              </a:rPr>
              <a:t>Goal 4</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44"/>
        <p:cNvGrpSpPr/>
        <p:nvPr/>
      </p:nvGrpSpPr>
      <p:grpSpPr>
        <a:xfrm>
          <a:off x="0" y="0"/>
          <a:ext cx="0" cy="0"/>
          <a:chOff x="0" y="0"/>
          <a:chExt cx="0" cy="0"/>
        </a:xfrm>
      </p:grpSpPr>
      <p:sp>
        <p:nvSpPr>
          <p:cNvPr id="445" name="Google Shape;445;p33"/>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46" name="Google Shape;446;p33"/>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47" name="Google Shape;447;p33"/>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48" name="Google Shape;448;p33"/>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49" name="Google Shape;449;p33"/>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50" name="Google Shape;450;p33"/>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51" name="Google Shape;451;p33"/>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52" name="Google Shape;452;p33"/>
          <p:cNvSpPr txBox="1"/>
          <p:nvPr/>
        </p:nvSpPr>
        <p:spPr>
          <a:xfrm>
            <a:off x="792000" y="1548000"/>
            <a:ext cx="12181388" cy="430887"/>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de-DE" sz="4000" b="0" i="0" u="none" strike="noStrike" cap="none">
                <a:solidFill>
                  <a:srgbClr val="033C5B"/>
                </a:solidFill>
                <a:latin typeface="Arial"/>
                <a:ea typeface="Arial"/>
                <a:cs typeface="Arial"/>
                <a:sym typeface="Arial"/>
              </a:rPr>
              <a:t>Types of formative assessment </a:t>
            </a:r>
            <a:endParaRPr/>
          </a:p>
        </p:txBody>
      </p:sp>
      <p:sp>
        <p:nvSpPr>
          <p:cNvPr id="453" name="Google Shape;453;p33"/>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54" name="Google Shape;454;p33"/>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55" name="Google Shape;455;p33"/>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de-DE"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456" name="Google Shape;456;p33"/>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57" name="Google Shape;457;p33"/>
          <p:cNvSpPr txBox="1"/>
          <p:nvPr/>
        </p:nvSpPr>
        <p:spPr>
          <a:xfrm>
            <a:off x="792000" y="3132000"/>
            <a:ext cx="7920000" cy="4096575"/>
          </a:xfrm>
          <a:prstGeom prst="rect">
            <a:avLst/>
          </a:prstGeom>
          <a:gradFill>
            <a:gsLst>
              <a:gs pos="0">
                <a:srgbClr val="FFBB82"/>
              </a:gs>
              <a:gs pos="35000">
                <a:srgbClr val="FFCFA8"/>
              </a:gs>
              <a:gs pos="100000">
                <a:srgbClr val="FFEBD9"/>
              </a:gs>
            </a:gsLst>
            <a:lin ang="16200000" scaled="0"/>
          </a:gradFill>
          <a:ln w="9525" cap="flat" cmpd="sng">
            <a:solidFill>
              <a:srgbClr val="F5913F"/>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t" anchorCtr="0">
            <a:noAutofit/>
          </a:bodyPr>
          <a:lstStyle/>
          <a:p>
            <a:pPr marL="0" marR="0" lvl="0" indent="0" algn="ctr" rtl="0">
              <a:spcBef>
                <a:spcPts val="0"/>
              </a:spcBef>
              <a:spcAft>
                <a:spcPts val="0"/>
              </a:spcAft>
              <a:buClr>
                <a:srgbClr val="000000"/>
              </a:buClr>
              <a:buSzPts val="2400"/>
              <a:buFont typeface="Arial"/>
              <a:buNone/>
            </a:pPr>
            <a:r>
              <a:rPr lang="de-DE" sz="2400" b="1" i="0" u="none" strike="noStrike" cap="none">
                <a:solidFill>
                  <a:srgbClr val="000000"/>
                </a:solidFill>
                <a:latin typeface="Arial"/>
                <a:ea typeface="Arial"/>
                <a:cs typeface="Arial"/>
                <a:sym typeface="Arial"/>
              </a:rPr>
              <a:t>Oral feedback </a:t>
            </a:r>
            <a:r>
              <a:rPr lang="de-DE" sz="2400" b="0" i="0" u="none" strike="noStrike" cap="none">
                <a:solidFill>
                  <a:srgbClr val="000000"/>
                </a:solidFill>
                <a:latin typeface="Arial"/>
                <a:ea typeface="Arial"/>
                <a:cs typeface="Arial"/>
                <a:sym typeface="Arial"/>
              </a:rPr>
              <a:t>during the lesson: </a:t>
            </a:r>
            <a:endParaRPr/>
          </a:p>
          <a:p>
            <a:pPr marL="0" marR="0" lvl="0" indent="0" algn="ctr" rtl="0">
              <a:spcBef>
                <a:spcPts val="0"/>
              </a:spcBef>
              <a:spcAft>
                <a:spcPts val="0"/>
              </a:spcAft>
              <a:buClr>
                <a:schemeClr val="dk1"/>
              </a:buClr>
              <a:buSzPts val="2400"/>
              <a:buFont typeface="Calibri"/>
              <a:buNone/>
            </a:pPr>
            <a:endParaRPr sz="2400" b="0" i="0" u="none" strike="noStrike" cap="none">
              <a:solidFill>
                <a:srgbClr val="000000"/>
              </a:solidFill>
              <a:latin typeface="Arial"/>
              <a:ea typeface="Arial"/>
              <a:cs typeface="Arial"/>
              <a:sym typeface="Arial"/>
            </a:endParaRPr>
          </a:p>
          <a:p>
            <a:pPr marL="0" marR="0" lvl="0" indent="0" algn="ctr"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Teachers give learners verbal feedback on their progress and performance during lessons.</a:t>
            </a:r>
            <a:endParaRPr/>
          </a:p>
          <a:p>
            <a:pPr marL="0" marR="0" lvl="0" indent="0" algn="ctr" rtl="0">
              <a:spcBef>
                <a:spcPts val="0"/>
              </a:spcBef>
              <a:spcAft>
                <a:spcPts val="0"/>
              </a:spcAft>
              <a:buClr>
                <a:schemeClr val="dk1"/>
              </a:buClr>
              <a:buSzPts val="2400"/>
              <a:buFont typeface="Calibri"/>
              <a:buNone/>
            </a:pPr>
            <a:endParaRPr sz="2400">
              <a:solidFill>
                <a:srgbClr val="000000"/>
              </a:solidFill>
              <a:latin typeface="Arial"/>
              <a:ea typeface="Arial"/>
              <a:cs typeface="Arial"/>
              <a:sym typeface="Arial"/>
            </a:endParaRPr>
          </a:p>
          <a:p>
            <a:pPr marL="0" marR="0" lvl="0" indent="0" algn="ctr" rtl="0">
              <a:spcBef>
                <a:spcPts val="0"/>
              </a:spcBef>
              <a:spcAft>
                <a:spcPts val="0"/>
              </a:spcAft>
              <a:buClr>
                <a:schemeClr val="dk1"/>
              </a:buClr>
              <a:buSzPts val="2400"/>
              <a:buFont typeface="Calibri"/>
              <a:buNone/>
            </a:pPr>
            <a:endParaRPr sz="2400" b="0" i="0" u="none" strike="noStrike" cap="none">
              <a:solidFill>
                <a:srgbClr val="000000"/>
              </a:solidFill>
              <a:latin typeface="Arial"/>
              <a:ea typeface="Arial"/>
              <a:cs typeface="Arial"/>
              <a:sym typeface="Arial"/>
            </a:endParaRPr>
          </a:p>
          <a:p>
            <a:pPr marL="0" marR="0" lvl="0" indent="0" algn="ctr" rtl="0">
              <a:spcBef>
                <a:spcPts val="0"/>
              </a:spcBef>
              <a:spcAft>
                <a:spcPts val="0"/>
              </a:spcAft>
              <a:buClr>
                <a:srgbClr val="000000"/>
              </a:buClr>
              <a:buSzPts val="2400"/>
              <a:buFont typeface="Arial"/>
              <a:buNone/>
            </a:pPr>
            <a:r>
              <a:rPr lang="de-DE" sz="2400" b="1" i="0" u="none" strike="noStrike" cap="none">
                <a:solidFill>
                  <a:srgbClr val="000000"/>
                </a:solidFill>
                <a:latin typeface="Arial"/>
                <a:ea typeface="Arial"/>
                <a:cs typeface="Arial"/>
                <a:sym typeface="Arial"/>
              </a:rPr>
              <a:t>Advantages:</a:t>
            </a:r>
            <a:endParaRPr/>
          </a:p>
          <a:p>
            <a:pPr marL="0" marR="0" lvl="0" indent="0" algn="ctr"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Immediate feedback, direct interaction between teachers and students, opportunity to clarify questions and misunderstandings. </a:t>
            </a:r>
            <a:endParaRPr/>
          </a:p>
        </p:txBody>
      </p:sp>
      <p:sp>
        <p:nvSpPr>
          <p:cNvPr id="458" name="Google Shape;458;p33"/>
          <p:cNvSpPr txBox="1"/>
          <p:nvPr/>
        </p:nvSpPr>
        <p:spPr>
          <a:xfrm>
            <a:off x="8820000" y="3132000"/>
            <a:ext cx="7920000" cy="4096575"/>
          </a:xfrm>
          <a:prstGeom prst="rect">
            <a:avLst/>
          </a:prstGeom>
          <a:gradFill>
            <a:gsLst>
              <a:gs pos="0">
                <a:srgbClr val="FFBB82"/>
              </a:gs>
              <a:gs pos="35000">
                <a:srgbClr val="FFCFA8"/>
              </a:gs>
              <a:gs pos="100000">
                <a:srgbClr val="FFEBD9"/>
              </a:gs>
            </a:gsLst>
            <a:lin ang="16200000" scaled="0"/>
          </a:gradFill>
          <a:ln w="9525" cap="flat" cmpd="sng">
            <a:solidFill>
              <a:srgbClr val="F5913F"/>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t" anchorCtr="0">
            <a:noAutofit/>
          </a:bodyPr>
          <a:lstStyle/>
          <a:p>
            <a:pPr marL="0" marR="0" lvl="0" indent="0" algn="ctr" rtl="0">
              <a:spcBef>
                <a:spcPts val="0"/>
              </a:spcBef>
              <a:spcAft>
                <a:spcPts val="0"/>
              </a:spcAft>
              <a:buClr>
                <a:srgbClr val="000000"/>
              </a:buClr>
              <a:buSzPts val="2400"/>
              <a:buFont typeface="Arial"/>
              <a:buNone/>
            </a:pPr>
            <a:r>
              <a:rPr lang="de-DE" sz="2400" b="1" i="0" u="none" strike="noStrike" cap="none">
                <a:solidFill>
                  <a:srgbClr val="000000"/>
                </a:solidFill>
                <a:latin typeface="Arial"/>
                <a:ea typeface="Arial"/>
                <a:cs typeface="Arial"/>
                <a:sym typeface="Arial"/>
              </a:rPr>
              <a:t>Written tasks and tests</a:t>
            </a:r>
            <a:endParaRPr sz="2400" b="1" i="0" u="none" strike="noStrike" cap="none">
              <a:solidFill>
                <a:srgbClr val="000000"/>
              </a:solidFill>
              <a:latin typeface="Arial"/>
              <a:ea typeface="Arial"/>
              <a:cs typeface="Arial"/>
              <a:sym typeface="Arial"/>
            </a:endParaRPr>
          </a:p>
          <a:p>
            <a:pPr marL="0" marR="0" lvl="0" indent="0" algn="ctr" rtl="0">
              <a:spcBef>
                <a:spcPts val="0"/>
              </a:spcBef>
              <a:spcAft>
                <a:spcPts val="0"/>
              </a:spcAft>
              <a:buClr>
                <a:schemeClr val="dk1"/>
              </a:buClr>
              <a:buSzPts val="2400"/>
              <a:buFont typeface="Calibri"/>
              <a:buNone/>
            </a:pPr>
            <a:endParaRPr sz="2400" b="0" i="0" u="none" strike="noStrike" cap="none">
              <a:solidFill>
                <a:srgbClr val="000000"/>
              </a:solidFill>
              <a:latin typeface="Arial"/>
              <a:ea typeface="Arial"/>
              <a:cs typeface="Arial"/>
              <a:sym typeface="Arial"/>
            </a:endParaRPr>
          </a:p>
          <a:p>
            <a:pPr marL="0" marR="0" lvl="0" indent="0" algn="ctr"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Learners complete written tasks or tests to check their knowledge and understanding.</a:t>
            </a:r>
            <a:endParaRPr sz="2400" b="0" i="0" u="none" strike="noStrike" cap="none">
              <a:solidFill>
                <a:srgbClr val="000000"/>
              </a:solidFill>
              <a:latin typeface="Arial"/>
              <a:ea typeface="Arial"/>
              <a:cs typeface="Arial"/>
              <a:sym typeface="Arial"/>
            </a:endParaRPr>
          </a:p>
          <a:p>
            <a:pPr marL="0" marR="0" lvl="0" indent="0" algn="ctr" rtl="0">
              <a:spcBef>
                <a:spcPts val="0"/>
              </a:spcBef>
              <a:spcAft>
                <a:spcPts val="0"/>
              </a:spcAft>
              <a:buClr>
                <a:schemeClr val="dk1"/>
              </a:buClr>
              <a:buSzPts val="2400"/>
              <a:buFont typeface="Calibri"/>
              <a:buNone/>
            </a:pPr>
            <a:endParaRPr sz="2400" b="0" i="0" u="none" strike="noStrike" cap="none">
              <a:solidFill>
                <a:srgbClr val="000000"/>
              </a:solidFill>
              <a:latin typeface="Arial"/>
              <a:ea typeface="Arial"/>
              <a:cs typeface="Arial"/>
              <a:sym typeface="Arial"/>
            </a:endParaRPr>
          </a:p>
          <a:p>
            <a:pPr marL="0" marR="0" lvl="0" indent="0" algn="ctr" rtl="0">
              <a:spcBef>
                <a:spcPts val="0"/>
              </a:spcBef>
              <a:spcAft>
                <a:spcPts val="0"/>
              </a:spcAft>
              <a:buClr>
                <a:schemeClr val="dk1"/>
              </a:buClr>
              <a:buSzPts val="2400"/>
              <a:buFont typeface="Calibri"/>
              <a:buNone/>
            </a:pPr>
            <a:endParaRPr sz="2400">
              <a:solidFill>
                <a:srgbClr val="000000"/>
              </a:solidFill>
              <a:latin typeface="Arial"/>
              <a:ea typeface="Arial"/>
              <a:cs typeface="Arial"/>
              <a:sym typeface="Arial"/>
            </a:endParaRPr>
          </a:p>
          <a:p>
            <a:pPr marL="0" marR="0" lvl="0" indent="0" algn="ctr" rtl="0">
              <a:spcBef>
                <a:spcPts val="0"/>
              </a:spcBef>
              <a:spcAft>
                <a:spcPts val="0"/>
              </a:spcAft>
              <a:buClr>
                <a:schemeClr val="dk1"/>
              </a:buClr>
              <a:buSzPts val="2400"/>
              <a:buFont typeface="Calibri"/>
              <a:buNone/>
            </a:pPr>
            <a:endParaRPr sz="2400" b="0" i="0" u="none" strike="noStrike" cap="none">
              <a:solidFill>
                <a:srgbClr val="000000"/>
              </a:solidFill>
              <a:latin typeface="Arial"/>
              <a:ea typeface="Arial"/>
              <a:cs typeface="Arial"/>
              <a:sym typeface="Arial"/>
            </a:endParaRPr>
          </a:p>
          <a:p>
            <a:pPr marL="0" marR="0" lvl="0" indent="0" algn="ctr" rtl="0">
              <a:spcBef>
                <a:spcPts val="0"/>
              </a:spcBef>
              <a:spcAft>
                <a:spcPts val="0"/>
              </a:spcAft>
              <a:buClr>
                <a:srgbClr val="000000"/>
              </a:buClr>
              <a:buSzPts val="2400"/>
              <a:buFont typeface="Arial"/>
              <a:buNone/>
            </a:pPr>
            <a:r>
              <a:rPr lang="de-DE" sz="2400" b="1" i="0" u="none" strike="noStrike" cap="none">
                <a:solidFill>
                  <a:srgbClr val="000000"/>
                </a:solidFill>
                <a:latin typeface="Arial"/>
                <a:ea typeface="Arial"/>
                <a:cs typeface="Arial"/>
                <a:sym typeface="Arial"/>
              </a:rPr>
              <a:t>Advantages: </a:t>
            </a:r>
            <a:endParaRPr/>
          </a:p>
          <a:p>
            <a:pPr marL="0" marR="0" lvl="0" indent="0" algn="ctr"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Opportunity for self-reflection, individualised pace, opportunity for targeted repetition and consolidation of the learning material.</a:t>
            </a: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chemeClr val="dk1"/>
              </a:buClr>
              <a:buSzPts val="2400"/>
              <a:buFont typeface="Calibri"/>
              <a:buNone/>
            </a:pPr>
            <a:endParaRPr sz="2400" b="0" i="0" u="none" strike="noStrike" cap="non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62"/>
        <p:cNvGrpSpPr/>
        <p:nvPr/>
      </p:nvGrpSpPr>
      <p:grpSpPr>
        <a:xfrm>
          <a:off x="0" y="0"/>
          <a:ext cx="0" cy="0"/>
          <a:chOff x="0" y="0"/>
          <a:chExt cx="0" cy="0"/>
        </a:xfrm>
      </p:grpSpPr>
      <p:sp>
        <p:nvSpPr>
          <p:cNvPr id="463" name="Google Shape;463;p34"/>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64" name="Google Shape;464;p34"/>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65" name="Google Shape;465;p34"/>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66" name="Google Shape;466;p34"/>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67" name="Google Shape;467;p34"/>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68" name="Google Shape;468;p34"/>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69" name="Google Shape;469;p34"/>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70" name="Google Shape;470;p34"/>
          <p:cNvSpPr txBox="1"/>
          <p:nvPr/>
        </p:nvSpPr>
        <p:spPr>
          <a:xfrm>
            <a:off x="792000" y="1548000"/>
            <a:ext cx="12181388" cy="430887"/>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de-DE" sz="4000" b="0" i="0" u="none" strike="noStrike" cap="none">
                <a:solidFill>
                  <a:srgbClr val="033C5B"/>
                </a:solidFill>
                <a:latin typeface="Arial"/>
                <a:ea typeface="Arial"/>
                <a:cs typeface="Arial"/>
                <a:sym typeface="Arial"/>
              </a:rPr>
              <a:t>Importance of feedback  </a:t>
            </a:r>
            <a:endParaRPr/>
          </a:p>
        </p:txBody>
      </p:sp>
      <p:sp>
        <p:nvSpPr>
          <p:cNvPr id="471" name="Google Shape;471;p34"/>
          <p:cNvSpPr txBox="1"/>
          <p:nvPr/>
        </p:nvSpPr>
        <p:spPr>
          <a:xfrm>
            <a:off x="792000" y="3132000"/>
            <a:ext cx="15948000" cy="4356000"/>
          </a:xfrm>
          <a:prstGeom prst="rect">
            <a:avLst/>
          </a:prstGeom>
          <a:noFill/>
          <a:ln>
            <a:noFill/>
          </a:ln>
        </p:spPr>
        <p:txBody>
          <a:bodyPr spcFirstLastPara="1" wrap="square" lIns="0" tIns="0" rIns="0" bIns="0" anchor="t" anchorCtr="0">
            <a:noAutofit/>
          </a:bodyPr>
          <a:lstStyle/>
          <a:p>
            <a:pPr marL="457200" marR="0" lvl="0" indent="-457200" algn="l" rtl="0">
              <a:spcBef>
                <a:spcPts val="0"/>
              </a:spcBef>
              <a:spcAft>
                <a:spcPts val="0"/>
              </a:spcAft>
              <a:buClr>
                <a:srgbClr val="000000"/>
              </a:buClr>
              <a:buSzPts val="2400"/>
              <a:buFont typeface="Noto Sans Symbols"/>
              <a:buChar char="▪"/>
            </a:pPr>
            <a:r>
              <a:rPr lang="de-DE" sz="2400" b="0" i="0" u="none" strike="noStrike" cap="none">
                <a:solidFill>
                  <a:srgbClr val="000000"/>
                </a:solidFill>
                <a:latin typeface="Arial"/>
                <a:ea typeface="Arial"/>
                <a:cs typeface="Arial"/>
                <a:sym typeface="Arial"/>
              </a:rPr>
              <a:t>Feedback provides learners with information about their current learning status and performance.</a:t>
            </a:r>
            <a:endParaRPr sz="2400" b="0" i="0" u="none" strike="noStrike" cap="none">
              <a:solidFill>
                <a:srgbClr val="000000"/>
              </a:solidFill>
              <a:latin typeface="Arial"/>
              <a:ea typeface="Arial"/>
              <a:cs typeface="Arial"/>
              <a:sym typeface="Arial"/>
            </a:endParaRPr>
          </a:p>
          <a:p>
            <a:pPr marL="457200" marR="0" lvl="0" indent="-304800" algn="l" rtl="0">
              <a:spcBef>
                <a:spcPts val="0"/>
              </a:spcBef>
              <a:spcAft>
                <a:spcPts val="0"/>
              </a:spcAft>
              <a:buClr>
                <a:schemeClr val="dk1"/>
              </a:buClr>
              <a:buSzPts val="2400"/>
              <a:buFont typeface="Noto Sans Symbols"/>
              <a:buNone/>
            </a:pPr>
            <a:endParaRPr sz="2400" b="0" i="0" u="none" strike="noStrike" cap="none">
              <a:solidFill>
                <a:srgbClr val="000000"/>
              </a:solidFill>
              <a:latin typeface="Arial"/>
              <a:ea typeface="Arial"/>
              <a:cs typeface="Arial"/>
              <a:sym typeface="Arial"/>
            </a:endParaRPr>
          </a:p>
          <a:p>
            <a:pPr marL="457200" marR="0" lvl="0" indent="-457200" algn="l" rtl="0">
              <a:spcBef>
                <a:spcPts val="0"/>
              </a:spcBef>
              <a:spcAft>
                <a:spcPts val="0"/>
              </a:spcAft>
              <a:buClr>
                <a:srgbClr val="000000"/>
              </a:buClr>
              <a:buSzPts val="2400"/>
              <a:buFont typeface="Noto Sans Symbols"/>
              <a:buChar char="▪"/>
            </a:pPr>
            <a:r>
              <a:rPr lang="de-DE" sz="2400" b="0" i="0" u="none" strike="noStrike" cap="none">
                <a:solidFill>
                  <a:srgbClr val="000000"/>
                </a:solidFill>
                <a:latin typeface="Arial"/>
                <a:ea typeface="Arial"/>
                <a:cs typeface="Arial"/>
                <a:sym typeface="Arial"/>
              </a:rPr>
              <a:t>Feedback enables learners to recognise their strengths and weaknesses and work specifically on their weaknesses.</a:t>
            </a:r>
            <a:endParaRPr sz="2400" b="0" i="0" u="none" strike="noStrike" cap="none">
              <a:solidFill>
                <a:srgbClr val="000000"/>
              </a:solidFill>
              <a:latin typeface="Arial"/>
              <a:ea typeface="Arial"/>
              <a:cs typeface="Arial"/>
              <a:sym typeface="Arial"/>
            </a:endParaRPr>
          </a:p>
          <a:p>
            <a:pPr marL="457200" marR="0" lvl="0" indent="-304800" algn="l" rtl="0">
              <a:spcBef>
                <a:spcPts val="0"/>
              </a:spcBef>
              <a:spcAft>
                <a:spcPts val="0"/>
              </a:spcAft>
              <a:buClr>
                <a:schemeClr val="dk1"/>
              </a:buClr>
              <a:buSzPts val="2400"/>
              <a:buFont typeface="Noto Sans Symbols"/>
              <a:buNone/>
            </a:pPr>
            <a:endParaRPr sz="2400" b="0" i="0" u="none" strike="noStrike" cap="none">
              <a:solidFill>
                <a:srgbClr val="000000"/>
              </a:solidFill>
              <a:latin typeface="Arial"/>
              <a:ea typeface="Arial"/>
              <a:cs typeface="Arial"/>
              <a:sym typeface="Arial"/>
            </a:endParaRPr>
          </a:p>
          <a:p>
            <a:pPr marL="457200" marR="0" lvl="0" indent="-457200" algn="l" rtl="0">
              <a:spcBef>
                <a:spcPts val="0"/>
              </a:spcBef>
              <a:spcAft>
                <a:spcPts val="0"/>
              </a:spcAft>
              <a:buClr>
                <a:srgbClr val="000000"/>
              </a:buClr>
              <a:buSzPts val="2400"/>
              <a:buFont typeface="Noto Sans Symbols"/>
              <a:buChar char="▪"/>
            </a:pPr>
            <a:r>
              <a:rPr lang="de-DE" sz="2400" b="0" i="0" u="none" strike="noStrike" cap="none">
                <a:solidFill>
                  <a:srgbClr val="000000"/>
                </a:solidFill>
                <a:latin typeface="Arial"/>
                <a:ea typeface="Arial"/>
                <a:cs typeface="Arial"/>
                <a:sym typeface="Arial"/>
              </a:rPr>
              <a:t>Feedback enables learners to check and improve their knowledge and understanding.</a:t>
            </a:r>
            <a:endParaRPr sz="2400" b="0" i="0" u="none" strike="noStrike" cap="none">
              <a:solidFill>
                <a:srgbClr val="000000"/>
              </a:solidFill>
              <a:latin typeface="Arial"/>
              <a:ea typeface="Arial"/>
              <a:cs typeface="Arial"/>
              <a:sym typeface="Arial"/>
            </a:endParaRPr>
          </a:p>
          <a:p>
            <a:pPr marL="457200" marR="0" lvl="0" indent="-304800" algn="l" rtl="0">
              <a:spcBef>
                <a:spcPts val="0"/>
              </a:spcBef>
              <a:spcAft>
                <a:spcPts val="0"/>
              </a:spcAft>
              <a:buClr>
                <a:schemeClr val="dk1"/>
              </a:buClr>
              <a:buSzPts val="2400"/>
              <a:buFont typeface="Noto Sans Symbols"/>
              <a:buNone/>
            </a:pPr>
            <a:endParaRPr sz="2400" b="0" i="0" u="none" strike="noStrike" cap="none">
              <a:solidFill>
                <a:srgbClr val="000000"/>
              </a:solidFill>
              <a:latin typeface="Arial"/>
              <a:ea typeface="Arial"/>
              <a:cs typeface="Arial"/>
              <a:sym typeface="Arial"/>
            </a:endParaRPr>
          </a:p>
          <a:p>
            <a:pPr marL="457200" marR="0" lvl="0" indent="-457200" algn="l" rtl="0">
              <a:spcBef>
                <a:spcPts val="0"/>
              </a:spcBef>
              <a:spcAft>
                <a:spcPts val="0"/>
              </a:spcAft>
              <a:buClr>
                <a:srgbClr val="000000"/>
              </a:buClr>
              <a:buSzPts val="2400"/>
              <a:buFont typeface="Noto Sans Symbols"/>
              <a:buChar char="▪"/>
            </a:pPr>
            <a:r>
              <a:rPr lang="de-DE" sz="2400" b="0" i="0" u="none" strike="noStrike" cap="none">
                <a:solidFill>
                  <a:srgbClr val="000000"/>
                </a:solidFill>
                <a:latin typeface="Arial"/>
                <a:ea typeface="Arial"/>
                <a:cs typeface="Arial"/>
                <a:sym typeface="Arial"/>
              </a:rPr>
              <a:t>Feedback motivates learners to give their best and develop further.</a:t>
            </a:r>
            <a:endParaRPr sz="2400" b="0" i="0" u="none" strike="noStrike" cap="none">
              <a:solidFill>
                <a:srgbClr val="000000"/>
              </a:solidFill>
              <a:latin typeface="Arial"/>
              <a:ea typeface="Arial"/>
              <a:cs typeface="Arial"/>
              <a:sym typeface="Arial"/>
            </a:endParaRPr>
          </a:p>
          <a:p>
            <a:pPr marL="457200" marR="0" lvl="0" indent="-304800" algn="l" rtl="0">
              <a:spcBef>
                <a:spcPts val="0"/>
              </a:spcBef>
              <a:spcAft>
                <a:spcPts val="0"/>
              </a:spcAft>
              <a:buClr>
                <a:schemeClr val="dk1"/>
              </a:buClr>
              <a:buSzPts val="2400"/>
              <a:buFont typeface="Noto Sans Symbols"/>
              <a:buNone/>
            </a:pPr>
            <a:endParaRPr sz="2400" b="0" i="0" u="none" strike="noStrike" cap="none">
              <a:solidFill>
                <a:srgbClr val="000000"/>
              </a:solidFill>
              <a:latin typeface="Arial"/>
              <a:ea typeface="Arial"/>
              <a:cs typeface="Arial"/>
              <a:sym typeface="Arial"/>
            </a:endParaRPr>
          </a:p>
          <a:p>
            <a:pPr marL="457200" marR="0" lvl="0" indent="-457200" algn="l" rtl="0">
              <a:spcBef>
                <a:spcPts val="0"/>
              </a:spcBef>
              <a:spcAft>
                <a:spcPts val="0"/>
              </a:spcAft>
              <a:buClr>
                <a:srgbClr val="000000"/>
              </a:buClr>
              <a:buSzPts val="2400"/>
              <a:buFont typeface="Noto Sans Symbols"/>
              <a:buChar char="▪"/>
            </a:pPr>
            <a:r>
              <a:rPr lang="de-DE" sz="2400" b="0" i="0" u="none" strike="noStrike" cap="none">
                <a:solidFill>
                  <a:srgbClr val="000000"/>
                </a:solidFill>
                <a:latin typeface="Arial"/>
                <a:ea typeface="Arial"/>
                <a:cs typeface="Arial"/>
                <a:sym typeface="Arial"/>
              </a:rPr>
              <a:t>Feedback enables learners to set their own learning goals and track their progress.</a:t>
            </a:r>
            <a:endParaRPr sz="2400" b="0" i="0" u="none" strike="noStrike" cap="none">
              <a:solidFill>
                <a:srgbClr val="000000"/>
              </a:solidFill>
              <a:latin typeface="Arial"/>
              <a:ea typeface="Arial"/>
              <a:cs typeface="Arial"/>
              <a:sym typeface="Arial"/>
            </a:endParaRPr>
          </a:p>
          <a:p>
            <a:pPr marL="457200" marR="0" lvl="0" indent="-304800" algn="l" rtl="0">
              <a:spcBef>
                <a:spcPts val="0"/>
              </a:spcBef>
              <a:spcAft>
                <a:spcPts val="0"/>
              </a:spcAft>
              <a:buClr>
                <a:schemeClr val="dk1"/>
              </a:buClr>
              <a:buSzPts val="2400"/>
              <a:buFont typeface="Noto Sans Symbols"/>
              <a:buNone/>
            </a:pPr>
            <a:endParaRPr sz="2400" b="0" i="0" u="none" strike="noStrike" cap="none">
              <a:solidFill>
                <a:srgbClr val="000000"/>
              </a:solidFill>
              <a:latin typeface="Arial"/>
              <a:ea typeface="Arial"/>
              <a:cs typeface="Arial"/>
              <a:sym typeface="Arial"/>
            </a:endParaRPr>
          </a:p>
          <a:p>
            <a:pPr marL="457200" marR="0" lvl="0" indent="-457200" algn="l" rtl="0">
              <a:spcBef>
                <a:spcPts val="0"/>
              </a:spcBef>
              <a:spcAft>
                <a:spcPts val="0"/>
              </a:spcAft>
              <a:buClr>
                <a:srgbClr val="000000"/>
              </a:buClr>
              <a:buSzPts val="2400"/>
              <a:buFont typeface="Noto Sans Symbols"/>
              <a:buChar char="▪"/>
            </a:pPr>
            <a:r>
              <a:rPr lang="de-DE" sz="2400" b="0" i="0" u="none" strike="noStrike" cap="none">
                <a:solidFill>
                  <a:srgbClr val="000000"/>
                </a:solidFill>
                <a:latin typeface="Arial"/>
                <a:ea typeface="Arial"/>
                <a:cs typeface="Arial"/>
                <a:sym typeface="Arial"/>
              </a:rPr>
              <a:t>Feedback supports the learning process by helping learners to reflect on their thought processes and deepen their understanding.</a:t>
            </a: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chemeClr val="dk1"/>
              </a:buClr>
              <a:buSzPts val="2400"/>
              <a:buFont typeface="Calibri"/>
              <a:buNone/>
            </a:pPr>
            <a:endParaRPr sz="2400" b="0" i="0" u="none" strike="noStrike" cap="none">
              <a:solidFill>
                <a:srgbClr val="121212"/>
              </a:solidFill>
              <a:latin typeface="Arial"/>
              <a:ea typeface="Arial"/>
              <a:cs typeface="Arial"/>
              <a:sym typeface="Arial"/>
            </a:endParaRPr>
          </a:p>
        </p:txBody>
      </p:sp>
      <p:sp>
        <p:nvSpPr>
          <p:cNvPr id="472" name="Google Shape;472;p34"/>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73" name="Google Shape;473;p34"/>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74" name="Google Shape;474;p34"/>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de-DE"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475" name="Google Shape;475;p34"/>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79"/>
        <p:cNvGrpSpPr/>
        <p:nvPr/>
      </p:nvGrpSpPr>
      <p:grpSpPr>
        <a:xfrm>
          <a:off x="0" y="0"/>
          <a:ext cx="0" cy="0"/>
          <a:chOff x="0" y="0"/>
          <a:chExt cx="0" cy="0"/>
        </a:xfrm>
      </p:grpSpPr>
      <p:sp>
        <p:nvSpPr>
          <p:cNvPr id="480" name="Google Shape;480;p35"/>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81" name="Google Shape;481;p35"/>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82" name="Google Shape;482;p35"/>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83" name="Google Shape;483;p35"/>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84" name="Google Shape;484;p35"/>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85" name="Google Shape;485;p35"/>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86" name="Google Shape;486;p35"/>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87" name="Google Shape;487;p35"/>
          <p:cNvSpPr txBox="1"/>
          <p:nvPr/>
        </p:nvSpPr>
        <p:spPr>
          <a:xfrm>
            <a:off x="792000" y="1548000"/>
            <a:ext cx="15948000" cy="430887"/>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de-DE" sz="4000" b="0" i="0" u="none" strike="noStrike" cap="none">
                <a:solidFill>
                  <a:srgbClr val="033C5B"/>
                </a:solidFill>
                <a:latin typeface="Arial"/>
                <a:ea typeface="Arial"/>
                <a:cs typeface="Arial"/>
                <a:sym typeface="Arial"/>
              </a:rPr>
              <a:t>Promotion of self-reflection through formative assessments  </a:t>
            </a:r>
            <a:endParaRPr/>
          </a:p>
        </p:txBody>
      </p:sp>
      <p:sp>
        <p:nvSpPr>
          <p:cNvPr id="488" name="Google Shape;488;p35"/>
          <p:cNvSpPr txBox="1"/>
          <p:nvPr/>
        </p:nvSpPr>
        <p:spPr>
          <a:xfrm>
            <a:off x="792000" y="3132000"/>
            <a:ext cx="15948000" cy="900000"/>
          </a:xfrm>
          <a:prstGeom prst="rect">
            <a:avLst/>
          </a:prstGeom>
          <a:gradFill>
            <a:gsLst>
              <a:gs pos="0">
                <a:srgbClr val="FBD4B4"/>
              </a:gs>
              <a:gs pos="80000">
                <a:srgbClr val="FABF8E"/>
              </a:gs>
              <a:gs pos="100000">
                <a:srgbClr val="FDE9D8"/>
              </a:gs>
            </a:gsLst>
            <a:lin ang="16200000" scaled="0"/>
          </a:gradFill>
          <a:ln>
            <a:noFill/>
          </a:ln>
          <a:effectLst>
            <a:outerShdw blurRad="40000" dist="23000" dir="5400000" rotWithShape="0">
              <a:srgbClr val="000000">
                <a:alpha val="34901"/>
              </a:srgbClr>
            </a:outerShdw>
          </a:effectLst>
        </p:spPr>
        <p:txBody>
          <a:bodyPr spcFirstLastPara="1" wrap="square" lIns="108000" tIns="108000" rIns="108000" bIns="144000" anchor="ctr" anchorCtr="0">
            <a:noAutofit/>
          </a:bodyPr>
          <a:lstStyle/>
          <a:p>
            <a:pPr marL="363538" marR="0" lvl="0" indent="-363538" algn="l"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1. formative assessments enable learners to reflect on their own learning progress and recognise their strengths and weaknesses.</a:t>
            </a:r>
            <a:endParaRPr sz="2400" b="0" i="0" u="none" strike="noStrike" cap="none">
              <a:solidFill>
                <a:srgbClr val="121212"/>
              </a:solidFill>
              <a:latin typeface="Arial"/>
              <a:ea typeface="Arial"/>
              <a:cs typeface="Arial"/>
              <a:sym typeface="Arial"/>
            </a:endParaRPr>
          </a:p>
        </p:txBody>
      </p:sp>
      <p:sp>
        <p:nvSpPr>
          <p:cNvPr id="489" name="Google Shape;489;p35"/>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90" name="Google Shape;490;p35"/>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91" name="Google Shape;491;p35"/>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de-DE"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492" name="Google Shape;492;p35"/>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93" name="Google Shape;493;p35"/>
          <p:cNvSpPr txBox="1"/>
          <p:nvPr/>
        </p:nvSpPr>
        <p:spPr>
          <a:xfrm>
            <a:off x="792000" y="4212000"/>
            <a:ext cx="15948000" cy="900000"/>
          </a:xfrm>
          <a:prstGeom prst="rect">
            <a:avLst/>
          </a:prstGeom>
          <a:gradFill>
            <a:gsLst>
              <a:gs pos="0">
                <a:srgbClr val="FBD4B4"/>
              </a:gs>
              <a:gs pos="80000">
                <a:srgbClr val="FABF8E"/>
              </a:gs>
              <a:gs pos="100000">
                <a:srgbClr val="FDE9D8"/>
              </a:gs>
            </a:gsLst>
            <a:lin ang="16200000" scaled="0"/>
          </a:gradFill>
          <a:ln>
            <a:noFill/>
          </a:ln>
          <a:effectLst>
            <a:outerShdw blurRad="40000" dist="23000" dir="5400000" rotWithShape="0">
              <a:srgbClr val="000000">
                <a:alpha val="34901"/>
              </a:srgbClr>
            </a:outerShdw>
          </a:effectLst>
        </p:spPr>
        <p:txBody>
          <a:bodyPr spcFirstLastPara="1" wrap="square" lIns="108000" tIns="108000" rIns="108000" bIns="144000" anchor="ctr" anchorCtr="0">
            <a:noAutofit/>
          </a:bodyPr>
          <a:lstStyle/>
          <a:p>
            <a:pPr marL="363538" marR="0" lvl="0" indent="-363538" algn="l"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2. formative assessments allow learners to set their own learning goals and track their progress.</a:t>
            </a:r>
            <a:endParaRPr sz="2400" b="0" i="0" u="none" strike="noStrike" cap="none">
              <a:solidFill>
                <a:srgbClr val="121212"/>
              </a:solidFill>
              <a:latin typeface="Arial"/>
              <a:ea typeface="Arial"/>
              <a:cs typeface="Arial"/>
              <a:sym typeface="Arial"/>
            </a:endParaRPr>
          </a:p>
        </p:txBody>
      </p:sp>
      <p:sp>
        <p:nvSpPr>
          <p:cNvPr id="494" name="Google Shape;494;p35"/>
          <p:cNvSpPr txBox="1"/>
          <p:nvPr/>
        </p:nvSpPr>
        <p:spPr>
          <a:xfrm>
            <a:off x="792000" y="5292000"/>
            <a:ext cx="15948000" cy="900000"/>
          </a:xfrm>
          <a:prstGeom prst="rect">
            <a:avLst/>
          </a:prstGeom>
          <a:gradFill>
            <a:gsLst>
              <a:gs pos="0">
                <a:srgbClr val="FBD4B4"/>
              </a:gs>
              <a:gs pos="80000">
                <a:srgbClr val="FABF8E"/>
              </a:gs>
              <a:gs pos="100000">
                <a:srgbClr val="FDE9D8"/>
              </a:gs>
            </a:gsLst>
            <a:lin ang="16200000" scaled="0"/>
          </a:gradFill>
          <a:ln>
            <a:noFill/>
          </a:ln>
          <a:effectLst>
            <a:outerShdw blurRad="40000" dist="23000" dir="5400000" rotWithShape="0">
              <a:srgbClr val="000000">
                <a:alpha val="34901"/>
              </a:srgbClr>
            </a:outerShdw>
          </a:effectLst>
        </p:spPr>
        <p:txBody>
          <a:bodyPr spcFirstLastPara="1" wrap="square" lIns="108000" tIns="108000" rIns="108000" bIns="144000" anchor="ctr" anchorCtr="0">
            <a:noAutofit/>
          </a:bodyPr>
          <a:lstStyle/>
          <a:p>
            <a:pPr marL="363538" marR="0" lvl="0" indent="-363538" algn="l"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3. formative assessments promote self-regulation as learners plan, monitor and evaluate their learning independently.</a:t>
            </a:r>
            <a:endParaRPr sz="2400" b="0" i="0" u="none" strike="noStrike" cap="none">
              <a:solidFill>
                <a:srgbClr val="121212"/>
              </a:solidFill>
              <a:latin typeface="Arial"/>
              <a:ea typeface="Arial"/>
              <a:cs typeface="Arial"/>
              <a:sym typeface="Arial"/>
            </a:endParaRPr>
          </a:p>
        </p:txBody>
      </p:sp>
      <p:sp>
        <p:nvSpPr>
          <p:cNvPr id="495" name="Google Shape;495;p35"/>
          <p:cNvSpPr txBox="1"/>
          <p:nvPr/>
        </p:nvSpPr>
        <p:spPr>
          <a:xfrm>
            <a:off x="792000" y="6372000"/>
            <a:ext cx="15948000" cy="900000"/>
          </a:xfrm>
          <a:prstGeom prst="rect">
            <a:avLst/>
          </a:prstGeom>
          <a:gradFill>
            <a:gsLst>
              <a:gs pos="0">
                <a:srgbClr val="FBD4B4"/>
              </a:gs>
              <a:gs pos="80000">
                <a:srgbClr val="FABF8E"/>
              </a:gs>
              <a:gs pos="100000">
                <a:srgbClr val="FDE9D8"/>
              </a:gs>
            </a:gsLst>
            <a:lin ang="16200000" scaled="0"/>
          </a:gradFill>
          <a:ln>
            <a:noFill/>
          </a:ln>
          <a:effectLst>
            <a:outerShdw blurRad="40000" dist="23000" dir="5400000" rotWithShape="0">
              <a:srgbClr val="000000">
                <a:alpha val="34901"/>
              </a:srgbClr>
            </a:outerShdw>
          </a:effectLst>
        </p:spPr>
        <p:txBody>
          <a:bodyPr spcFirstLastPara="1" wrap="square" lIns="108000" tIns="108000" rIns="108000" bIns="144000" anchor="ctr" anchorCtr="0">
            <a:noAutofit/>
          </a:bodyPr>
          <a:lstStyle/>
          <a:p>
            <a:pPr marL="363538" marR="0" lvl="0" indent="-363538" algn="l"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4. through formative assessments, learners receive feedback on their mistakes and can correct them in a targeted manner.</a:t>
            </a:r>
            <a:endParaRPr sz="2400" b="0" i="0" u="none" strike="noStrike" cap="none">
              <a:solidFill>
                <a:srgbClr val="000000"/>
              </a:solidFill>
              <a:latin typeface="Arial"/>
              <a:ea typeface="Arial"/>
              <a:cs typeface="Arial"/>
              <a:sym typeface="Arial"/>
            </a:endParaRPr>
          </a:p>
        </p:txBody>
      </p:sp>
      <p:sp>
        <p:nvSpPr>
          <p:cNvPr id="496" name="Google Shape;496;p35"/>
          <p:cNvSpPr txBox="1"/>
          <p:nvPr/>
        </p:nvSpPr>
        <p:spPr>
          <a:xfrm>
            <a:off x="792000" y="7452000"/>
            <a:ext cx="15948000" cy="900000"/>
          </a:xfrm>
          <a:prstGeom prst="rect">
            <a:avLst/>
          </a:prstGeom>
          <a:gradFill>
            <a:gsLst>
              <a:gs pos="0">
                <a:srgbClr val="FBD4B4"/>
              </a:gs>
              <a:gs pos="80000">
                <a:srgbClr val="FABF8E"/>
              </a:gs>
              <a:gs pos="100000">
                <a:srgbClr val="FDE9D8"/>
              </a:gs>
            </a:gsLst>
            <a:lin ang="16200000" scaled="0"/>
          </a:gradFill>
          <a:ln>
            <a:noFill/>
          </a:ln>
          <a:effectLst>
            <a:outerShdw blurRad="40000" dist="23000" dir="5400000" rotWithShape="0">
              <a:srgbClr val="000000">
                <a:alpha val="34901"/>
              </a:srgbClr>
            </a:outerShdw>
          </a:effectLst>
        </p:spPr>
        <p:txBody>
          <a:bodyPr spcFirstLastPara="1" wrap="square" lIns="108000" tIns="108000" rIns="108000" bIns="144000" anchor="ctr" anchorCtr="0">
            <a:noAutofit/>
          </a:bodyPr>
          <a:lstStyle/>
          <a:p>
            <a:pPr marL="363538" marR="0" lvl="0" indent="-363538" algn="l"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5. Formative assessments motivate learners to give their best and continuously improve.</a:t>
            </a:r>
            <a:endParaRPr sz="2400" b="0" i="0" u="none" strike="noStrike" cap="none">
              <a:solidFill>
                <a:srgbClr val="121212"/>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00"/>
        <p:cNvGrpSpPr/>
        <p:nvPr/>
      </p:nvGrpSpPr>
      <p:grpSpPr>
        <a:xfrm>
          <a:off x="0" y="0"/>
          <a:ext cx="0" cy="0"/>
          <a:chOff x="0" y="0"/>
          <a:chExt cx="0" cy="0"/>
        </a:xfrm>
      </p:grpSpPr>
      <p:sp>
        <p:nvSpPr>
          <p:cNvPr id="501" name="Google Shape;501;p36"/>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02" name="Google Shape;502;p36"/>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03" name="Google Shape;503;p36"/>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04" name="Google Shape;504;p36"/>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05" name="Google Shape;505;p36"/>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06" name="Google Shape;506;p36"/>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07" name="Google Shape;507;p36"/>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08" name="Google Shape;508;p36"/>
          <p:cNvSpPr txBox="1"/>
          <p:nvPr/>
        </p:nvSpPr>
        <p:spPr>
          <a:xfrm>
            <a:off x="792000" y="1548000"/>
            <a:ext cx="12181388" cy="430887"/>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de-DE" sz="4000" b="0" i="0" u="none" strike="noStrike" cap="none">
                <a:solidFill>
                  <a:srgbClr val="033C5B"/>
                </a:solidFill>
                <a:latin typeface="Arial"/>
                <a:ea typeface="Arial"/>
                <a:cs typeface="Arial"/>
                <a:sym typeface="Arial"/>
              </a:rPr>
              <a:t>Regular review of learning progress  </a:t>
            </a:r>
            <a:endParaRPr/>
          </a:p>
        </p:txBody>
      </p:sp>
      <p:sp>
        <p:nvSpPr>
          <p:cNvPr id="509" name="Google Shape;509;p36"/>
          <p:cNvSpPr txBox="1"/>
          <p:nvPr/>
        </p:nvSpPr>
        <p:spPr>
          <a:xfrm>
            <a:off x="792000" y="3132000"/>
            <a:ext cx="15948000" cy="4755084"/>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Regular review of learning progress leads to: </a:t>
            </a:r>
            <a:endParaRPr/>
          </a:p>
          <a:p>
            <a:pPr marL="0" marR="0" lvl="0" indent="0" algn="l" rtl="0">
              <a:spcBef>
                <a:spcPts val="0"/>
              </a:spcBef>
              <a:spcAft>
                <a:spcPts val="0"/>
              </a:spcAft>
              <a:buClr>
                <a:schemeClr val="dk1"/>
              </a:buClr>
              <a:buSzPts val="2400"/>
              <a:buFont typeface="Calibri"/>
              <a:buNone/>
            </a:pPr>
            <a:endParaRPr sz="2400" b="0" i="0" u="none" strike="noStrike" cap="none">
              <a:solidFill>
                <a:srgbClr val="000000"/>
              </a:solidFill>
              <a:latin typeface="Arial"/>
              <a:ea typeface="Arial"/>
              <a:cs typeface="Arial"/>
              <a:sym typeface="Arial"/>
            </a:endParaRPr>
          </a:p>
          <a:p>
            <a:pPr marL="457200" marR="0" lvl="0" indent="-457200" algn="l" rtl="0">
              <a:spcBef>
                <a:spcPts val="0"/>
              </a:spcBef>
              <a:spcAft>
                <a:spcPts val="0"/>
              </a:spcAft>
              <a:buClr>
                <a:srgbClr val="000000"/>
              </a:buClr>
              <a:buSzPts val="2400"/>
              <a:buFont typeface="Noto Sans Symbols"/>
              <a:buChar char="▪"/>
            </a:pPr>
            <a:r>
              <a:rPr lang="de-DE" sz="2400" b="0" i="0" u="none" strike="noStrike" cap="none">
                <a:solidFill>
                  <a:srgbClr val="000000"/>
                </a:solidFill>
                <a:latin typeface="Arial"/>
                <a:ea typeface="Arial"/>
                <a:cs typeface="Arial"/>
                <a:sym typeface="Arial"/>
              </a:rPr>
              <a:t>Promotion of independent learning</a:t>
            </a:r>
            <a:endParaRPr sz="2400" b="0" i="0" u="none" strike="noStrike" cap="none">
              <a:solidFill>
                <a:srgbClr val="000000"/>
              </a:solidFill>
              <a:latin typeface="Arial"/>
              <a:ea typeface="Arial"/>
              <a:cs typeface="Arial"/>
              <a:sym typeface="Arial"/>
            </a:endParaRPr>
          </a:p>
          <a:p>
            <a:pPr marL="457200" marR="0" lvl="0" indent="-304800" algn="l" rtl="0">
              <a:spcBef>
                <a:spcPts val="0"/>
              </a:spcBef>
              <a:spcAft>
                <a:spcPts val="0"/>
              </a:spcAft>
              <a:buClr>
                <a:schemeClr val="dk1"/>
              </a:buClr>
              <a:buSzPts val="2400"/>
              <a:buFont typeface="Noto Sans Symbols"/>
              <a:buNone/>
            </a:pPr>
            <a:endParaRPr sz="2400" b="0" i="0" u="none" strike="noStrike" cap="none">
              <a:solidFill>
                <a:srgbClr val="000000"/>
              </a:solidFill>
              <a:latin typeface="Arial"/>
              <a:ea typeface="Arial"/>
              <a:cs typeface="Arial"/>
              <a:sym typeface="Arial"/>
            </a:endParaRPr>
          </a:p>
          <a:p>
            <a:pPr marL="457200" marR="0" lvl="0" indent="-457200" algn="l" rtl="0">
              <a:spcBef>
                <a:spcPts val="0"/>
              </a:spcBef>
              <a:spcAft>
                <a:spcPts val="0"/>
              </a:spcAft>
              <a:buClr>
                <a:srgbClr val="000000"/>
              </a:buClr>
              <a:buSzPts val="2400"/>
              <a:buFont typeface="Noto Sans Symbols"/>
              <a:buChar char="▪"/>
            </a:pPr>
            <a:r>
              <a:rPr lang="de-DE" sz="2400" b="0" i="0" u="none" strike="noStrike" cap="none">
                <a:solidFill>
                  <a:srgbClr val="000000"/>
                </a:solidFill>
                <a:latin typeface="Arial"/>
                <a:ea typeface="Arial"/>
                <a:cs typeface="Arial"/>
                <a:sym typeface="Arial"/>
              </a:rPr>
              <a:t>Increasing the motivation and commitment of learners</a:t>
            </a:r>
            <a:endParaRPr sz="2400" b="0" i="0" u="none" strike="noStrike" cap="none">
              <a:solidFill>
                <a:srgbClr val="000000"/>
              </a:solidFill>
              <a:latin typeface="Arial"/>
              <a:ea typeface="Arial"/>
              <a:cs typeface="Arial"/>
              <a:sym typeface="Arial"/>
            </a:endParaRPr>
          </a:p>
          <a:p>
            <a:pPr marL="457200" marR="0" lvl="0" indent="-304800" algn="l" rtl="0">
              <a:spcBef>
                <a:spcPts val="0"/>
              </a:spcBef>
              <a:spcAft>
                <a:spcPts val="0"/>
              </a:spcAft>
              <a:buClr>
                <a:schemeClr val="dk1"/>
              </a:buClr>
              <a:buSzPts val="2400"/>
              <a:buFont typeface="Noto Sans Symbols"/>
              <a:buNone/>
            </a:pPr>
            <a:endParaRPr sz="2400" b="0" i="0" u="none" strike="noStrike" cap="none">
              <a:solidFill>
                <a:srgbClr val="000000"/>
              </a:solidFill>
              <a:latin typeface="Arial"/>
              <a:ea typeface="Arial"/>
              <a:cs typeface="Arial"/>
              <a:sym typeface="Arial"/>
            </a:endParaRPr>
          </a:p>
          <a:p>
            <a:pPr marL="457200" marR="0" lvl="0" indent="-457200" algn="l" rtl="0">
              <a:spcBef>
                <a:spcPts val="0"/>
              </a:spcBef>
              <a:spcAft>
                <a:spcPts val="0"/>
              </a:spcAft>
              <a:buClr>
                <a:srgbClr val="000000"/>
              </a:buClr>
              <a:buSzPts val="2400"/>
              <a:buFont typeface="Noto Sans Symbols"/>
              <a:buChar char="▪"/>
            </a:pPr>
            <a:r>
              <a:rPr lang="de-DE" sz="2400" b="0" i="0" u="none" strike="noStrike" cap="none">
                <a:solidFill>
                  <a:srgbClr val="000000"/>
                </a:solidFill>
                <a:latin typeface="Arial"/>
                <a:ea typeface="Arial"/>
                <a:cs typeface="Arial"/>
                <a:sym typeface="Arial"/>
              </a:rPr>
              <a:t>Improving the understanding and application of learning content</a:t>
            </a:r>
            <a:endParaRPr sz="2400" b="0" i="0" u="none" strike="noStrike" cap="none">
              <a:solidFill>
                <a:srgbClr val="000000"/>
              </a:solidFill>
              <a:latin typeface="Arial"/>
              <a:ea typeface="Arial"/>
              <a:cs typeface="Arial"/>
              <a:sym typeface="Arial"/>
            </a:endParaRPr>
          </a:p>
          <a:p>
            <a:pPr marL="457200" marR="0" lvl="0" indent="-304800" algn="l" rtl="0">
              <a:spcBef>
                <a:spcPts val="0"/>
              </a:spcBef>
              <a:spcAft>
                <a:spcPts val="0"/>
              </a:spcAft>
              <a:buClr>
                <a:schemeClr val="dk1"/>
              </a:buClr>
              <a:buSzPts val="2400"/>
              <a:buFont typeface="Noto Sans Symbols"/>
              <a:buNone/>
            </a:pPr>
            <a:endParaRPr sz="2400" b="0" i="0" u="none" strike="noStrike" cap="none">
              <a:solidFill>
                <a:srgbClr val="000000"/>
              </a:solidFill>
              <a:latin typeface="Arial"/>
              <a:ea typeface="Arial"/>
              <a:cs typeface="Arial"/>
              <a:sym typeface="Arial"/>
            </a:endParaRPr>
          </a:p>
          <a:p>
            <a:pPr marL="457200" marR="0" lvl="0" indent="-457200" algn="l" rtl="0">
              <a:spcBef>
                <a:spcPts val="0"/>
              </a:spcBef>
              <a:spcAft>
                <a:spcPts val="0"/>
              </a:spcAft>
              <a:buClr>
                <a:srgbClr val="000000"/>
              </a:buClr>
              <a:buSzPts val="2400"/>
              <a:buFont typeface="Noto Sans Symbols"/>
              <a:buChar char="▪"/>
            </a:pPr>
            <a:r>
              <a:rPr lang="de-DE" sz="2400" b="0" i="0" u="none" strike="noStrike" cap="none">
                <a:solidFill>
                  <a:srgbClr val="000000"/>
                </a:solidFill>
                <a:latin typeface="Arial"/>
                <a:ea typeface="Arial"/>
                <a:cs typeface="Arial"/>
                <a:sym typeface="Arial"/>
              </a:rPr>
              <a:t>Strengthening the self-confidence of learners</a:t>
            </a:r>
            <a:endParaRPr sz="2400" b="0" i="0" u="none" strike="noStrike" cap="none">
              <a:solidFill>
                <a:srgbClr val="000000"/>
              </a:solidFill>
              <a:latin typeface="Arial"/>
              <a:ea typeface="Arial"/>
              <a:cs typeface="Arial"/>
              <a:sym typeface="Arial"/>
            </a:endParaRPr>
          </a:p>
          <a:p>
            <a:pPr marL="457200" marR="0" lvl="0" indent="-304800" algn="l" rtl="0">
              <a:spcBef>
                <a:spcPts val="0"/>
              </a:spcBef>
              <a:spcAft>
                <a:spcPts val="0"/>
              </a:spcAft>
              <a:buClr>
                <a:schemeClr val="dk1"/>
              </a:buClr>
              <a:buSzPts val="2400"/>
              <a:buFont typeface="Noto Sans Symbols"/>
              <a:buNone/>
            </a:pPr>
            <a:endParaRPr sz="2400" b="0" i="0" u="none" strike="noStrike" cap="none">
              <a:solidFill>
                <a:srgbClr val="000000"/>
              </a:solidFill>
              <a:latin typeface="Arial"/>
              <a:ea typeface="Arial"/>
              <a:cs typeface="Arial"/>
              <a:sym typeface="Arial"/>
            </a:endParaRPr>
          </a:p>
          <a:p>
            <a:pPr marL="457200" marR="0" lvl="0" indent="-457200" algn="l" rtl="0">
              <a:spcBef>
                <a:spcPts val="0"/>
              </a:spcBef>
              <a:spcAft>
                <a:spcPts val="0"/>
              </a:spcAft>
              <a:buClr>
                <a:srgbClr val="000000"/>
              </a:buClr>
              <a:buSzPts val="2400"/>
              <a:buFont typeface="Noto Sans Symbols"/>
              <a:buChar char="▪"/>
            </a:pPr>
            <a:r>
              <a:rPr lang="de-DE" sz="2400" b="0" i="0" u="none" strike="noStrike" cap="none">
                <a:solidFill>
                  <a:srgbClr val="000000"/>
                </a:solidFill>
                <a:latin typeface="Arial"/>
                <a:ea typeface="Arial"/>
                <a:cs typeface="Arial"/>
                <a:sym typeface="Arial"/>
              </a:rPr>
              <a:t>Supporting the development of problem-solving skills</a:t>
            </a:r>
            <a:endParaRPr sz="2400" b="0" i="0" u="none" strike="noStrike" cap="none">
              <a:solidFill>
                <a:srgbClr val="000000"/>
              </a:solidFill>
              <a:latin typeface="Arial"/>
              <a:ea typeface="Arial"/>
              <a:cs typeface="Arial"/>
              <a:sym typeface="Arial"/>
            </a:endParaRPr>
          </a:p>
          <a:p>
            <a:pPr marL="457200" marR="0" lvl="0" indent="-304800" algn="l" rtl="0">
              <a:spcBef>
                <a:spcPts val="0"/>
              </a:spcBef>
              <a:spcAft>
                <a:spcPts val="0"/>
              </a:spcAft>
              <a:buClr>
                <a:schemeClr val="dk1"/>
              </a:buClr>
              <a:buSzPts val="2400"/>
              <a:buFont typeface="Noto Sans Symbols"/>
              <a:buNone/>
            </a:pPr>
            <a:endParaRPr sz="2400" b="0" i="0" u="none" strike="noStrike" cap="none">
              <a:solidFill>
                <a:srgbClr val="000000"/>
              </a:solidFill>
              <a:latin typeface="Arial"/>
              <a:ea typeface="Arial"/>
              <a:cs typeface="Arial"/>
              <a:sym typeface="Arial"/>
            </a:endParaRPr>
          </a:p>
          <a:p>
            <a:pPr marL="457200" marR="0" lvl="0" indent="-457200" algn="l" rtl="0">
              <a:spcBef>
                <a:spcPts val="0"/>
              </a:spcBef>
              <a:spcAft>
                <a:spcPts val="0"/>
              </a:spcAft>
              <a:buClr>
                <a:srgbClr val="000000"/>
              </a:buClr>
              <a:buSzPts val="2400"/>
              <a:buFont typeface="Noto Sans Symbols"/>
              <a:buChar char="▪"/>
            </a:pPr>
            <a:r>
              <a:rPr lang="de-DE" sz="2400" b="0" i="0" u="none" strike="noStrike" cap="none">
                <a:solidFill>
                  <a:srgbClr val="000000"/>
                </a:solidFill>
                <a:latin typeface="Arial"/>
                <a:ea typeface="Arial"/>
                <a:cs typeface="Arial"/>
                <a:sym typeface="Arial"/>
              </a:rPr>
              <a:t>Encourage active participation in the learning process and interaction with other learners</a:t>
            </a:r>
            <a:endParaRPr sz="2400" b="0" i="0" u="none" strike="noStrike" cap="none">
              <a:solidFill>
                <a:srgbClr val="000000"/>
              </a:solidFill>
              <a:latin typeface="Arial"/>
              <a:ea typeface="Arial"/>
              <a:cs typeface="Arial"/>
              <a:sym typeface="Arial"/>
            </a:endParaRPr>
          </a:p>
          <a:p>
            <a:pPr marL="457200" marR="0" lvl="0" indent="-304800" algn="l" rtl="0">
              <a:spcBef>
                <a:spcPts val="0"/>
              </a:spcBef>
              <a:spcAft>
                <a:spcPts val="0"/>
              </a:spcAft>
              <a:buClr>
                <a:schemeClr val="dk1"/>
              </a:buClr>
              <a:buSzPts val="2400"/>
              <a:buFont typeface="Noto Sans Symbols"/>
              <a:buNone/>
            </a:pPr>
            <a:endParaRPr sz="2400" b="0" i="0" u="none" strike="noStrike" cap="none">
              <a:solidFill>
                <a:srgbClr val="000000"/>
              </a:solidFill>
              <a:latin typeface="Arial"/>
              <a:ea typeface="Arial"/>
              <a:cs typeface="Arial"/>
              <a:sym typeface="Arial"/>
            </a:endParaRPr>
          </a:p>
          <a:p>
            <a:pPr marL="457200" marR="0" lvl="0" indent="-457200" algn="l" rtl="0">
              <a:spcBef>
                <a:spcPts val="0"/>
              </a:spcBef>
              <a:spcAft>
                <a:spcPts val="0"/>
              </a:spcAft>
              <a:buClr>
                <a:srgbClr val="000000"/>
              </a:buClr>
              <a:buSzPts val="2400"/>
              <a:buFont typeface="Noto Sans Symbols"/>
              <a:buChar char="▪"/>
            </a:pPr>
            <a:r>
              <a:rPr lang="de-DE" sz="2400" b="0" i="0" u="none" strike="noStrike" cap="none">
                <a:solidFill>
                  <a:srgbClr val="000000"/>
                </a:solidFill>
                <a:latin typeface="Arial"/>
                <a:ea typeface="Arial"/>
                <a:cs typeface="Arial"/>
                <a:sym typeface="Arial"/>
              </a:rPr>
              <a:t>Improving the learning outcomes and progress of learners</a:t>
            </a: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chemeClr val="dk1"/>
              </a:buClr>
              <a:buSzPts val="2400"/>
              <a:buFont typeface="Calibri"/>
              <a:buNone/>
            </a:pPr>
            <a:endParaRPr sz="2400" b="0" i="0" u="none" strike="noStrike" cap="none">
              <a:solidFill>
                <a:srgbClr val="121212"/>
              </a:solidFill>
              <a:latin typeface="Arial"/>
              <a:ea typeface="Arial"/>
              <a:cs typeface="Arial"/>
              <a:sym typeface="Arial"/>
            </a:endParaRPr>
          </a:p>
        </p:txBody>
      </p:sp>
      <p:sp>
        <p:nvSpPr>
          <p:cNvPr id="510" name="Google Shape;510;p36"/>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11" name="Google Shape;511;p36"/>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12" name="Google Shape;512;p36"/>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de-DE"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513" name="Google Shape;513;p36"/>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1732</Words>
  <Application>Microsoft Office PowerPoint</Application>
  <PresentationFormat>Custom</PresentationFormat>
  <Paragraphs>130</Paragraphs>
  <Slides>13</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Noto Sans Symbols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stsal</dc:creator>
  <cp:lastModifiedBy>Sotiria Tsalamani</cp:lastModifiedBy>
  <cp:revision>2</cp:revision>
  <dcterms:modified xsi:type="dcterms:W3CDTF">2024-04-11T15:00:32Z</dcterms:modified>
</cp:coreProperties>
</file>