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102" y="2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1" name="Google Shape;251;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8" name="Google Shape;268;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5" name="Google Shape;285;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2" name="Google Shape;302;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9" name="Google Shape;319;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6" name="Google Shape;336;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3" name="Google Shape;353;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1" name="Google Shape;121;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5" name="Google Shape;145;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2" name="Google Shape;162;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6" name="Google Shape;206;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8" name="Google Shape;228;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3"/>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1792288" y="612775"/>
            <a:ext cx="5486400" cy="4114800"/>
          </a:xfrm>
          <a:prstGeom prst="rect">
            <a:avLst/>
          </a:prstGeom>
          <a:noFill/>
          <a:ln>
            <a:noFill/>
          </a:ln>
        </p:spPr>
      </p:sp>
      <p:sp>
        <p:nvSpPr>
          <p:cNvPr id="64" name="Google Shape;64;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de-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6.jp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9.jp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txBox="1"/>
          <p:nvPr/>
        </p:nvSpPr>
        <p:spPr>
          <a:xfrm>
            <a:off x="1028700" y="2895851"/>
            <a:ext cx="9259269" cy="33239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5400" b="1" i="0" u="none" strike="noStrike" cap="none" dirty="0">
                <a:solidFill>
                  <a:srgbClr val="FB8709"/>
                </a:solidFill>
                <a:latin typeface="Arial"/>
                <a:ea typeface="Arial"/>
                <a:cs typeface="Arial"/>
                <a:sym typeface="Arial"/>
              </a:rPr>
              <a:t>Module 6: Assessing Learning in a Flipped Classroom: Evaluation and Refinement of the Implementation Process</a:t>
            </a:r>
            <a:endParaRPr sz="5400" b="1" dirty="0">
              <a:solidFill>
                <a:srgbClr val="FB8709"/>
              </a:solidFill>
              <a:latin typeface="Arial"/>
              <a:ea typeface="Arial"/>
              <a:cs typeface="Arial"/>
              <a:sym typeface="Arial"/>
            </a:endParaRPr>
          </a:p>
        </p:txBody>
      </p:sp>
      <p:sp>
        <p:nvSpPr>
          <p:cNvPr id="85" name="Google Shape;85;p13"/>
          <p:cNvSpPr/>
          <p:nvPr/>
        </p:nvSpPr>
        <p:spPr>
          <a:xfrm rot="10800000">
            <a:off x="9673884" y="-1920219"/>
            <a:ext cx="10305338" cy="10262060"/>
          </a:xfrm>
          <a:custGeom>
            <a:avLst/>
            <a:gdLst/>
            <a:ahLst/>
            <a:cxnLst/>
            <a:rect l="l" t="t" r="r" b="b"/>
            <a:pathLst>
              <a:path w="6350000" h="6323333" extrusionOk="0">
                <a:moveTo>
                  <a:pt x="6350000" y="6323333"/>
                </a:moveTo>
                <a:lnTo>
                  <a:pt x="0" y="6323333"/>
                </a:lnTo>
                <a:lnTo>
                  <a:pt x="0" y="0"/>
                </a:lnTo>
                <a:lnTo>
                  <a:pt x="6350000" y="6323333"/>
                </a:lnTo>
                <a:close/>
              </a:path>
            </a:pathLst>
          </a:cu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 name="Google Shape;86;p13"/>
          <p:cNvSpPr/>
          <p:nvPr/>
        </p:nvSpPr>
        <p:spPr>
          <a:xfrm rot="-5400000">
            <a:off x="13579297" y="5173799"/>
            <a:ext cx="5050689" cy="5175713"/>
          </a:xfrm>
          <a:custGeom>
            <a:avLst/>
            <a:gdLst/>
            <a:ahLst/>
            <a:cxnLst/>
            <a:rect l="l" t="t" r="r" b="b"/>
            <a:pathLst>
              <a:path w="6350000" h="6507187" extrusionOk="0">
                <a:moveTo>
                  <a:pt x="6350000" y="6507187"/>
                </a:moveTo>
                <a:lnTo>
                  <a:pt x="0" y="6507187"/>
                </a:lnTo>
                <a:lnTo>
                  <a:pt x="0" y="0"/>
                </a:lnTo>
                <a:lnTo>
                  <a:pt x="6350000" y="6507187"/>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7" name="Google Shape;87;p13"/>
          <p:cNvSpPr/>
          <p:nvPr/>
        </p:nvSpPr>
        <p:spPr>
          <a:xfrm>
            <a:off x="685288" y="6503003"/>
            <a:ext cx="3367356" cy="3367356"/>
          </a:xfrm>
          <a:custGeom>
            <a:avLst/>
            <a:gdLst/>
            <a:ahLst/>
            <a:cxnLst/>
            <a:rect l="l" t="t" r="r" b="b"/>
            <a:pathLst>
              <a:path w="3367356" h="3367356" extrusionOk="0">
                <a:moveTo>
                  <a:pt x="0" y="0"/>
                </a:moveTo>
                <a:lnTo>
                  <a:pt x="3367356" y="0"/>
                </a:lnTo>
                <a:lnTo>
                  <a:pt x="3367356" y="3367356"/>
                </a:lnTo>
                <a:lnTo>
                  <a:pt x="0" y="336735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 name="Google Shape;88;p13"/>
          <p:cNvSpPr/>
          <p:nvPr/>
        </p:nvSpPr>
        <p:spPr>
          <a:xfrm>
            <a:off x="685288" y="8961260"/>
            <a:ext cx="3742515" cy="1010479"/>
          </a:xfrm>
          <a:custGeom>
            <a:avLst/>
            <a:gdLst/>
            <a:ahLst/>
            <a:cxnLst/>
            <a:rect l="l" t="t" r="r" b="b"/>
            <a:pathLst>
              <a:path w="3742515" h="1010479" extrusionOk="0">
                <a:moveTo>
                  <a:pt x="0" y="0"/>
                </a:moveTo>
                <a:lnTo>
                  <a:pt x="3742515" y="0"/>
                </a:lnTo>
                <a:lnTo>
                  <a:pt x="3742515" y="1010479"/>
                </a:lnTo>
                <a:lnTo>
                  <a:pt x="0" y="101047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 name="Google Shape;89;p13"/>
          <p:cNvSpPr txBox="1"/>
          <p:nvPr/>
        </p:nvSpPr>
        <p:spPr>
          <a:xfrm>
            <a:off x="1028700" y="1501381"/>
            <a:ext cx="11295250" cy="107188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3499">
                <a:solidFill>
                  <a:srgbClr val="053249"/>
                </a:solidFill>
                <a:latin typeface="Arial"/>
                <a:ea typeface="Arial"/>
                <a:cs typeface="Arial"/>
                <a:sym typeface="Arial"/>
              </a:rPr>
              <a:t>CollaboratiVET Curriculum for VET teachers/trainers/educators </a:t>
            </a:r>
            <a:endParaRPr/>
          </a:p>
        </p:txBody>
      </p:sp>
      <p:sp>
        <p:nvSpPr>
          <p:cNvPr id="90" name="Google Shape;90;p13"/>
          <p:cNvSpPr/>
          <p:nvPr/>
        </p:nvSpPr>
        <p:spPr>
          <a:xfrm>
            <a:off x="11148434" y="560351"/>
            <a:ext cx="6110866" cy="9166299"/>
          </a:xfrm>
          <a:custGeom>
            <a:avLst/>
            <a:gdLst/>
            <a:ahLst/>
            <a:cxnLst/>
            <a:rect l="l" t="t" r="r" b="b"/>
            <a:pathLst>
              <a:path w="6350000" h="9525000" extrusionOk="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l="-62460" r="-6246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1" name="Google Shape;91;p13"/>
          <p:cNvSpPr txBox="1"/>
          <p:nvPr/>
        </p:nvSpPr>
        <p:spPr>
          <a:xfrm>
            <a:off x="4325513" y="9144970"/>
            <a:ext cx="6720632" cy="83629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2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marL="0" marR="0" lvl="0" indent="0" algn="just" rtl="0">
              <a:lnSpc>
                <a:spcPct val="140000"/>
              </a:lnSpc>
              <a:spcBef>
                <a:spcPts val="0"/>
              </a:spcBef>
              <a:spcAft>
                <a:spcPts val="0"/>
              </a:spcAft>
              <a:buNone/>
            </a:pPr>
            <a:endParaRPr sz="1200">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22"/>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4" name="Google Shape;254;p22"/>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5" name="Google Shape;255;p22"/>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6" name="Google Shape;256;p22"/>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7" name="Google Shape;257;p22"/>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8" name="Google Shape;258;p22"/>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9" name="Google Shape;259;p22"/>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0" name="Google Shape;260;p22"/>
          <p:cNvSpPr txBox="1"/>
          <p:nvPr/>
        </p:nvSpPr>
        <p:spPr>
          <a:xfrm>
            <a:off x="792000" y="1548000"/>
            <a:ext cx="12181388" cy="30777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4000">
                <a:solidFill>
                  <a:srgbClr val="033C5B"/>
                </a:solidFill>
                <a:latin typeface="Arial"/>
                <a:ea typeface="Arial"/>
                <a:cs typeface="Arial"/>
                <a:sym typeface="Arial"/>
              </a:rPr>
              <a:t>Importance of feedback </a:t>
            </a:r>
            <a:endParaRPr/>
          </a:p>
        </p:txBody>
      </p:sp>
      <p:sp>
        <p:nvSpPr>
          <p:cNvPr id="261" name="Google Shape;261;p22"/>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2" name="Google Shape;262;p22"/>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3" name="Google Shape;263;p22"/>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64" name="Google Shape;264;p22"/>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5" name="Google Shape;265;p22"/>
          <p:cNvSpPr txBox="1"/>
          <p:nvPr/>
        </p:nvSpPr>
        <p:spPr>
          <a:xfrm>
            <a:off x="792000" y="3132000"/>
            <a:ext cx="15948000" cy="5184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de-DE" sz="2100" b="1">
                <a:solidFill>
                  <a:schemeClr val="dk1"/>
                </a:solidFill>
                <a:latin typeface="Arial"/>
                <a:ea typeface="Arial"/>
                <a:cs typeface="Arial"/>
                <a:sym typeface="Arial"/>
              </a:rPr>
              <a:t>Feedback plays a crucial role in flipped classroom learning. Here are some reasons why feedback is important in the flipped classroom:</a:t>
            </a:r>
            <a:endParaRPr sz="2100" b="1">
              <a:solidFill>
                <a:schemeClr val="dk1"/>
              </a:solidFill>
              <a:latin typeface="Arial"/>
              <a:ea typeface="Arial"/>
              <a:cs typeface="Arial"/>
              <a:sym typeface="Arial"/>
            </a:endParaRPr>
          </a:p>
          <a:p>
            <a:pPr marL="0" marR="0" lvl="0" indent="0" algn="l" rtl="0">
              <a:spcBef>
                <a:spcPts val="0"/>
              </a:spcBef>
              <a:spcAft>
                <a:spcPts val="0"/>
              </a:spcAft>
              <a:buNone/>
            </a:pPr>
            <a:r>
              <a:rPr lang="de-DE" sz="1000">
                <a:solidFill>
                  <a:schemeClr val="dk1"/>
                </a:solidFill>
                <a:latin typeface="Arial"/>
                <a:ea typeface="Arial"/>
                <a:cs typeface="Arial"/>
                <a:sym typeface="Arial"/>
              </a:rPr>
              <a:t> </a:t>
            </a:r>
            <a:endParaRPr sz="1000">
              <a:solidFill>
                <a:schemeClr val="dk1"/>
              </a:solidFill>
              <a:latin typeface="Arial"/>
              <a:ea typeface="Arial"/>
              <a:cs typeface="Arial"/>
              <a:sym typeface="Arial"/>
            </a:endParaRPr>
          </a:p>
          <a:p>
            <a:pPr marL="0" marR="0" lvl="0" indent="0" algn="l" rtl="0">
              <a:spcBef>
                <a:spcPts val="0"/>
              </a:spcBef>
              <a:spcAft>
                <a:spcPts val="0"/>
              </a:spcAft>
              <a:buNone/>
            </a:pPr>
            <a:r>
              <a:rPr lang="de-DE" sz="2100" b="1" u="sng">
                <a:solidFill>
                  <a:schemeClr val="dk1"/>
                </a:solidFill>
                <a:latin typeface="Arial"/>
                <a:ea typeface="Arial"/>
                <a:cs typeface="Arial"/>
                <a:sym typeface="Arial"/>
              </a:rPr>
              <a:t>1. assess learning progress: </a:t>
            </a:r>
            <a:r>
              <a:rPr lang="de-DE" sz="2100">
                <a:solidFill>
                  <a:schemeClr val="dk1"/>
                </a:solidFill>
                <a:latin typeface="Arial"/>
                <a:ea typeface="Arial"/>
                <a:cs typeface="Arial"/>
                <a:sym typeface="Arial"/>
              </a:rPr>
              <a:t>Feedback enables students to assess their learning progress and understand how well they have understood the learning content. It helps them to recognise their strengths and weaknesses and adapt their learning strategies.</a:t>
            </a:r>
            <a:endParaRPr sz="2100">
              <a:solidFill>
                <a:schemeClr val="dk1"/>
              </a:solidFill>
              <a:latin typeface="Arial"/>
              <a:ea typeface="Arial"/>
              <a:cs typeface="Arial"/>
              <a:sym typeface="Arial"/>
            </a:endParaRPr>
          </a:p>
          <a:p>
            <a:pPr marL="0" marR="0" lvl="0" indent="0" algn="l" rtl="0">
              <a:spcBef>
                <a:spcPts val="0"/>
              </a:spcBef>
              <a:spcAft>
                <a:spcPts val="0"/>
              </a:spcAft>
              <a:buNone/>
            </a:pPr>
            <a:r>
              <a:rPr lang="de-DE" sz="1000">
                <a:solidFill>
                  <a:schemeClr val="dk1"/>
                </a:solidFill>
                <a:latin typeface="Arial"/>
                <a:ea typeface="Arial"/>
                <a:cs typeface="Arial"/>
                <a:sym typeface="Arial"/>
              </a:rPr>
              <a:t> </a:t>
            </a:r>
            <a:endParaRPr sz="1000">
              <a:solidFill>
                <a:schemeClr val="dk1"/>
              </a:solidFill>
              <a:latin typeface="Arial"/>
              <a:ea typeface="Arial"/>
              <a:cs typeface="Arial"/>
              <a:sym typeface="Arial"/>
            </a:endParaRPr>
          </a:p>
          <a:p>
            <a:pPr marL="0" marR="0" lvl="0" indent="0" algn="l" rtl="0">
              <a:spcBef>
                <a:spcPts val="0"/>
              </a:spcBef>
              <a:spcAft>
                <a:spcPts val="0"/>
              </a:spcAft>
              <a:buNone/>
            </a:pPr>
            <a:r>
              <a:rPr lang="de-DE" sz="2100" b="1" u="sng">
                <a:solidFill>
                  <a:schemeClr val="dk1"/>
                </a:solidFill>
                <a:latin typeface="Arial"/>
                <a:ea typeface="Arial"/>
                <a:cs typeface="Arial"/>
                <a:sym typeface="Arial"/>
              </a:rPr>
              <a:t>2. error correction: </a:t>
            </a:r>
            <a:r>
              <a:rPr lang="de-DE" sz="2100">
                <a:solidFill>
                  <a:schemeClr val="dk1"/>
                </a:solidFill>
                <a:latin typeface="Arial"/>
                <a:ea typeface="Arial"/>
                <a:cs typeface="Arial"/>
                <a:sym typeface="Arial"/>
              </a:rPr>
              <a:t>Feedback helps students to recognise and correct their mistakes. It enables them to identify misunderstandings or gaps in understanding and to correct them.</a:t>
            </a:r>
            <a:endParaRPr sz="2100">
              <a:solidFill>
                <a:schemeClr val="dk1"/>
              </a:solidFill>
              <a:latin typeface="Arial"/>
              <a:ea typeface="Arial"/>
              <a:cs typeface="Arial"/>
              <a:sym typeface="Arial"/>
            </a:endParaRPr>
          </a:p>
          <a:p>
            <a:pPr marL="0" marR="0" lvl="0" indent="0" algn="l" rtl="0">
              <a:spcBef>
                <a:spcPts val="0"/>
              </a:spcBef>
              <a:spcAft>
                <a:spcPts val="0"/>
              </a:spcAft>
              <a:buNone/>
            </a:pPr>
            <a:r>
              <a:rPr lang="de-DE" sz="1000">
                <a:solidFill>
                  <a:schemeClr val="dk1"/>
                </a:solidFill>
                <a:latin typeface="Arial"/>
                <a:ea typeface="Arial"/>
                <a:cs typeface="Arial"/>
                <a:sym typeface="Arial"/>
              </a:rPr>
              <a:t> </a:t>
            </a:r>
            <a:endParaRPr sz="1000">
              <a:solidFill>
                <a:schemeClr val="dk1"/>
              </a:solidFill>
              <a:latin typeface="Arial"/>
              <a:ea typeface="Arial"/>
              <a:cs typeface="Arial"/>
              <a:sym typeface="Arial"/>
            </a:endParaRPr>
          </a:p>
          <a:p>
            <a:pPr marL="0" marR="0" lvl="0" indent="0" algn="l" rtl="0">
              <a:spcBef>
                <a:spcPts val="0"/>
              </a:spcBef>
              <a:spcAft>
                <a:spcPts val="0"/>
              </a:spcAft>
              <a:buNone/>
            </a:pPr>
            <a:r>
              <a:rPr lang="de-DE" sz="2100" b="1" u="sng">
                <a:solidFill>
                  <a:schemeClr val="dk1"/>
                </a:solidFill>
                <a:latin typeface="Arial"/>
                <a:ea typeface="Arial"/>
                <a:cs typeface="Arial"/>
                <a:sym typeface="Arial"/>
              </a:rPr>
              <a:t>3. motivation and self-confidence: </a:t>
            </a:r>
            <a:r>
              <a:rPr lang="de-DE" sz="2100">
                <a:solidFill>
                  <a:schemeClr val="dk1"/>
                </a:solidFill>
                <a:latin typeface="Arial"/>
                <a:ea typeface="Arial"/>
                <a:cs typeface="Arial"/>
                <a:sym typeface="Arial"/>
              </a:rPr>
              <a:t>Positive feedback boosts students' motivation and self-confidence. It encourages them to keep going and do their best. Constructive feedback also helps them to improve their skills and develop further.</a:t>
            </a:r>
            <a:endParaRPr sz="2100">
              <a:solidFill>
                <a:schemeClr val="dk1"/>
              </a:solidFill>
              <a:latin typeface="Arial"/>
              <a:ea typeface="Arial"/>
              <a:cs typeface="Arial"/>
              <a:sym typeface="Arial"/>
            </a:endParaRPr>
          </a:p>
          <a:p>
            <a:pPr marL="0" marR="0" lvl="0" indent="0" algn="l" rtl="0">
              <a:spcBef>
                <a:spcPts val="0"/>
              </a:spcBef>
              <a:spcAft>
                <a:spcPts val="0"/>
              </a:spcAft>
              <a:buNone/>
            </a:pPr>
            <a:r>
              <a:rPr lang="de-DE" sz="1000">
                <a:solidFill>
                  <a:schemeClr val="dk1"/>
                </a:solidFill>
                <a:latin typeface="Arial"/>
                <a:ea typeface="Arial"/>
                <a:cs typeface="Arial"/>
                <a:sym typeface="Arial"/>
              </a:rPr>
              <a:t> </a:t>
            </a:r>
            <a:endParaRPr sz="1000">
              <a:solidFill>
                <a:schemeClr val="dk1"/>
              </a:solidFill>
              <a:latin typeface="Arial"/>
              <a:ea typeface="Arial"/>
              <a:cs typeface="Arial"/>
              <a:sym typeface="Arial"/>
            </a:endParaRPr>
          </a:p>
          <a:p>
            <a:pPr marL="0" marR="0" lvl="0" indent="0" algn="l" rtl="0">
              <a:spcBef>
                <a:spcPts val="0"/>
              </a:spcBef>
              <a:spcAft>
                <a:spcPts val="0"/>
              </a:spcAft>
              <a:buNone/>
            </a:pPr>
            <a:r>
              <a:rPr lang="de-DE" sz="2100" b="1" u="sng">
                <a:solidFill>
                  <a:schemeClr val="dk1"/>
                </a:solidFill>
                <a:latin typeface="Arial"/>
                <a:ea typeface="Arial"/>
                <a:cs typeface="Arial"/>
                <a:sym typeface="Arial"/>
              </a:rPr>
              <a:t>4. improvement of learning strategies: </a:t>
            </a:r>
            <a:r>
              <a:rPr lang="de-DE" sz="2100">
                <a:solidFill>
                  <a:schemeClr val="dk1"/>
                </a:solidFill>
                <a:latin typeface="Arial"/>
                <a:ea typeface="Arial"/>
                <a:cs typeface="Arial"/>
                <a:sym typeface="Arial"/>
              </a:rPr>
              <a:t>Feedback gives students an indication of which learning strategies are effective and which may need to be adapted. It enables them to reflect on their learning processes and optimise their approach.</a:t>
            </a:r>
            <a:endParaRPr sz="2100">
              <a:solidFill>
                <a:schemeClr val="dk1"/>
              </a:solidFill>
              <a:latin typeface="Arial"/>
              <a:ea typeface="Arial"/>
              <a:cs typeface="Arial"/>
              <a:sym typeface="Arial"/>
            </a:endParaRPr>
          </a:p>
          <a:p>
            <a:pPr marL="0" marR="0" lvl="0" indent="0" algn="l" rtl="0">
              <a:spcBef>
                <a:spcPts val="0"/>
              </a:spcBef>
              <a:spcAft>
                <a:spcPts val="0"/>
              </a:spcAft>
              <a:buNone/>
            </a:pPr>
            <a:r>
              <a:rPr lang="de-DE" sz="1000">
                <a:solidFill>
                  <a:schemeClr val="dk1"/>
                </a:solidFill>
                <a:latin typeface="Arial"/>
                <a:ea typeface="Arial"/>
                <a:cs typeface="Arial"/>
                <a:sym typeface="Arial"/>
              </a:rPr>
              <a:t> </a:t>
            </a:r>
            <a:endParaRPr sz="1000">
              <a:solidFill>
                <a:schemeClr val="dk1"/>
              </a:solidFill>
              <a:latin typeface="Arial"/>
              <a:ea typeface="Arial"/>
              <a:cs typeface="Arial"/>
              <a:sym typeface="Arial"/>
            </a:endParaRPr>
          </a:p>
          <a:p>
            <a:pPr marL="0" marR="0" lvl="0" indent="0" algn="l" rtl="0">
              <a:spcBef>
                <a:spcPts val="0"/>
              </a:spcBef>
              <a:spcAft>
                <a:spcPts val="0"/>
              </a:spcAft>
              <a:buNone/>
            </a:pPr>
            <a:r>
              <a:rPr lang="de-DE" sz="2100" b="1" u="sng">
                <a:solidFill>
                  <a:schemeClr val="dk1"/>
                </a:solidFill>
                <a:latin typeface="Arial"/>
                <a:ea typeface="Arial"/>
                <a:cs typeface="Arial"/>
                <a:sym typeface="Arial"/>
              </a:rPr>
              <a:t>5. adapting the lesson: </a:t>
            </a:r>
            <a:r>
              <a:rPr lang="de-DE" sz="2100">
                <a:solidFill>
                  <a:schemeClr val="dk1"/>
                </a:solidFill>
                <a:latin typeface="Arial"/>
                <a:ea typeface="Arial"/>
                <a:cs typeface="Arial"/>
                <a:sym typeface="Arial"/>
              </a:rPr>
              <a:t>Feedback is also important for the teacher to adapt the lesson in the flipped classroom. Feedback from students allows the teacher to recognise which topics or concepts need to be explained further or explored in more depth. This enables targeted and individualised support for learners.</a:t>
            </a:r>
            <a:endParaRPr sz="2100">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23"/>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1" name="Google Shape;271;p23"/>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2" name="Google Shape;272;p23"/>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3" name="Google Shape;273;p23"/>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4" name="Google Shape;274;p23"/>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5" name="Google Shape;275;p23"/>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6" name="Google Shape;276;p23"/>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7" name="Google Shape;277;p23"/>
          <p:cNvSpPr txBox="1"/>
          <p:nvPr/>
        </p:nvSpPr>
        <p:spPr>
          <a:xfrm>
            <a:off x="792000" y="1548000"/>
            <a:ext cx="12181388" cy="30777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4000">
                <a:solidFill>
                  <a:srgbClr val="033C5B"/>
                </a:solidFill>
                <a:latin typeface="Arial"/>
                <a:ea typeface="Arial"/>
                <a:cs typeface="Arial"/>
                <a:sym typeface="Arial"/>
              </a:rPr>
              <a:t>Digital valuation tools </a:t>
            </a:r>
            <a:endParaRPr/>
          </a:p>
        </p:txBody>
      </p:sp>
      <p:sp>
        <p:nvSpPr>
          <p:cNvPr id="278" name="Google Shape;278;p23"/>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9" name="Google Shape;279;p23"/>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0" name="Google Shape;280;p23"/>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81" name="Google Shape;281;p23"/>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2" name="Google Shape;282;p23"/>
          <p:cNvSpPr txBox="1"/>
          <p:nvPr/>
        </p:nvSpPr>
        <p:spPr>
          <a:xfrm>
            <a:off x="792000" y="3132000"/>
            <a:ext cx="15948000" cy="5571695"/>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2400"/>
              <a:buFont typeface="Arial"/>
              <a:buChar char="•"/>
            </a:pPr>
            <a:r>
              <a:rPr lang="de-DE" sz="2400">
                <a:solidFill>
                  <a:schemeClr val="dk1"/>
                </a:solidFill>
                <a:latin typeface="Arial"/>
                <a:ea typeface="Arial"/>
                <a:cs typeface="Arial"/>
                <a:sym typeface="Arial"/>
              </a:rPr>
              <a:t>Online quiz tools such as Kahoot, Quizizz or Socrative are useful technology supports in flipped classroom learning</a:t>
            </a:r>
            <a:endParaRPr/>
          </a:p>
          <a:p>
            <a:pPr marL="342900" marR="0" lvl="0" indent="-190500" algn="l" rtl="0">
              <a:spcBef>
                <a:spcPts val="0"/>
              </a:spcBef>
              <a:spcAft>
                <a:spcPts val="0"/>
              </a:spcAft>
              <a:buClr>
                <a:schemeClr val="dk1"/>
              </a:buClr>
              <a:buSzPts val="2400"/>
              <a:buFont typeface="Arial"/>
              <a:buNone/>
            </a:pPr>
            <a:endParaRPr sz="2400">
              <a:solidFill>
                <a:schemeClr val="dk1"/>
              </a:solidFill>
              <a:latin typeface="Arial"/>
              <a:ea typeface="Arial"/>
              <a:cs typeface="Arial"/>
              <a:sym typeface="Arial"/>
            </a:endParaRPr>
          </a:p>
          <a:p>
            <a:pPr marL="342900" marR="0" lvl="0" indent="-342900" algn="l" rtl="0">
              <a:spcBef>
                <a:spcPts val="0"/>
              </a:spcBef>
              <a:spcAft>
                <a:spcPts val="0"/>
              </a:spcAft>
              <a:buClr>
                <a:schemeClr val="dk1"/>
              </a:buClr>
              <a:buSzPts val="2400"/>
              <a:buFont typeface="Arial"/>
              <a:buChar char="•"/>
            </a:pPr>
            <a:r>
              <a:rPr lang="de-DE" sz="2400">
                <a:solidFill>
                  <a:schemeClr val="dk1"/>
                </a:solidFill>
                <a:latin typeface="Arial"/>
                <a:ea typeface="Arial"/>
                <a:cs typeface="Arial"/>
                <a:sym typeface="Arial"/>
              </a:rPr>
              <a:t>Collaborative document editing: Tools such as Google Docs or Microsoft Office 365 enable students to work together on documents and provide feedback</a:t>
            </a:r>
            <a:endParaRPr sz="2400">
              <a:solidFill>
                <a:schemeClr val="dk1"/>
              </a:solidFill>
              <a:latin typeface="Arial"/>
              <a:ea typeface="Arial"/>
              <a:cs typeface="Arial"/>
              <a:sym typeface="Arial"/>
            </a:endParaRPr>
          </a:p>
          <a:p>
            <a:pPr marL="342900" marR="0" lvl="0" indent="-190500" algn="l" rtl="0">
              <a:spcBef>
                <a:spcPts val="0"/>
              </a:spcBef>
              <a:spcAft>
                <a:spcPts val="0"/>
              </a:spcAft>
              <a:buClr>
                <a:schemeClr val="dk1"/>
              </a:buClr>
              <a:buSzPts val="2400"/>
              <a:buFont typeface="Arial"/>
              <a:buNone/>
            </a:pPr>
            <a:endParaRPr sz="2400">
              <a:solidFill>
                <a:schemeClr val="dk1"/>
              </a:solidFill>
              <a:latin typeface="Arial"/>
              <a:ea typeface="Arial"/>
              <a:cs typeface="Arial"/>
              <a:sym typeface="Arial"/>
            </a:endParaRPr>
          </a:p>
          <a:p>
            <a:pPr marL="342900" marR="0" lvl="0" indent="-342900" algn="l" rtl="0">
              <a:spcBef>
                <a:spcPts val="0"/>
              </a:spcBef>
              <a:spcAft>
                <a:spcPts val="0"/>
              </a:spcAft>
              <a:buClr>
                <a:schemeClr val="dk1"/>
              </a:buClr>
              <a:buSzPts val="2400"/>
              <a:buFont typeface="Arial"/>
              <a:buChar char="•"/>
            </a:pPr>
            <a:r>
              <a:rPr lang="de-DE" sz="2400">
                <a:solidFill>
                  <a:schemeClr val="dk1"/>
                </a:solidFill>
                <a:latin typeface="Arial"/>
                <a:ea typeface="Arial"/>
                <a:cs typeface="Arial"/>
                <a:sym typeface="Arial"/>
              </a:rPr>
              <a:t>Video analysis tools such as Edpuzzle or PlayPosit enable teachers to add interactive elements to videos. Students can answer questions or solve tasks during the video</a:t>
            </a:r>
            <a:endParaRPr/>
          </a:p>
          <a:p>
            <a:pPr marL="342900" marR="0" lvl="0" indent="-190500" algn="l" rtl="0">
              <a:spcBef>
                <a:spcPts val="0"/>
              </a:spcBef>
              <a:spcAft>
                <a:spcPts val="0"/>
              </a:spcAft>
              <a:buClr>
                <a:schemeClr val="dk1"/>
              </a:buClr>
              <a:buSzPts val="2400"/>
              <a:buFont typeface="Arial"/>
              <a:buNone/>
            </a:pPr>
            <a:endParaRPr sz="2400">
              <a:solidFill>
                <a:schemeClr val="dk1"/>
              </a:solidFill>
              <a:latin typeface="Arial"/>
              <a:ea typeface="Arial"/>
              <a:cs typeface="Arial"/>
              <a:sym typeface="Arial"/>
            </a:endParaRPr>
          </a:p>
          <a:p>
            <a:pPr marL="342900" marR="0" lvl="0" indent="-342900" algn="l" rtl="0">
              <a:spcBef>
                <a:spcPts val="0"/>
              </a:spcBef>
              <a:spcAft>
                <a:spcPts val="0"/>
              </a:spcAft>
              <a:buClr>
                <a:schemeClr val="dk1"/>
              </a:buClr>
              <a:buSzPts val="2400"/>
              <a:buFont typeface="Arial"/>
              <a:buChar char="•"/>
            </a:pPr>
            <a:r>
              <a:rPr lang="de-DE" sz="2400">
                <a:solidFill>
                  <a:schemeClr val="dk1"/>
                </a:solidFill>
                <a:latin typeface="Arial"/>
                <a:ea typeface="Arial"/>
                <a:cs typeface="Arial"/>
                <a:sym typeface="Arial"/>
              </a:rPr>
              <a:t>Learning platforms such as Moodle or Schoology offer functions for the assessment and feedback of assignments and tests. Teachers can upload assignments, students can work on them and teachers can provide feedback</a:t>
            </a:r>
            <a:endParaRPr sz="2400">
              <a:solidFill>
                <a:schemeClr val="dk1"/>
              </a:solidFill>
              <a:latin typeface="Arial"/>
              <a:ea typeface="Arial"/>
              <a:cs typeface="Arial"/>
              <a:sym typeface="Arial"/>
            </a:endParaRPr>
          </a:p>
          <a:p>
            <a:pPr marL="0" marR="0" lvl="0" indent="0" algn="l" rtl="0">
              <a:spcBef>
                <a:spcPts val="0"/>
              </a:spcBef>
              <a:spcAft>
                <a:spcPts val="0"/>
              </a:spcAft>
              <a:buNone/>
            </a:pPr>
            <a:endParaRPr sz="2400">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24"/>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8" name="Google Shape;288;p24"/>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9" name="Google Shape;289;p24"/>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0" name="Google Shape;290;p24"/>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1" name="Google Shape;291;p24"/>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2" name="Google Shape;292;p24"/>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3" name="Google Shape;293;p24"/>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4" name="Google Shape;294;p24"/>
          <p:cNvSpPr txBox="1"/>
          <p:nvPr/>
        </p:nvSpPr>
        <p:spPr>
          <a:xfrm>
            <a:off x="792000" y="1548000"/>
            <a:ext cx="15948000" cy="30777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4000">
                <a:solidFill>
                  <a:srgbClr val="033C5B"/>
                </a:solidFill>
                <a:latin typeface="Arial"/>
                <a:ea typeface="Arial"/>
                <a:cs typeface="Arial"/>
                <a:sym typeface="Arial"/>
              </a:rPr>
              <a:t>The role of time management in the assessment of flipped classroom learning </a:t>
            </a:r>
            <a:endParaRPr/>
          </a:p>
        </p:txBody>
      </p:sp>
      <p:sp>
        <p:nvSpPr>
          <p:cNvPr id="295" name="Google Shape;295;p24"/>
          <p:cNvSpPr txBox="1"/>
          <p:nvPr/>
        </p:nvSpPr>
        <p:spPr>
          <a:xfrm>
            <a:off x="792000" y="3132000"/>
            <a:ext cx="15948000" cy="4739759"/>
          </a:xfrm>
          <a:prstGeom prst="rect">
            <a:avLst/>
          </a:prstGeom>
          <a:noFill/>
          <a:ln>
            <a:noFill/>
          </a:ln>
        </p:spPr>
        <p:txBody>
          <a:bodyPr spcFirstLastPara="1" wrap="square" lIns="0" tIns="0" rIns="0" bIns="0" anchor="t" anchorCtr="0">
            <a:noAutofit/>
          </a:bodyPr>
          <a:lstStyle/>
          <a:p>
            <a:pPr marL="457200" marR="0" lvl="0" indent="-457200" algn="l" rtl="0">
              <a:spcBef>
                <a:spcPts val="0"/>
              </a:spcBef>
              <a:spcAft>
                <a:spcPts val="0"/>
              </a:spcAft>
              <a:buClr>
                <a:schemeClr val="dk1"/>
              </a:buClr>
              <a:buSzPts val="2400"/>
              <a:buFont typeface="Noto Sans Symbols"/>
              <a:buChar char="▪"/>
            </a:pPr>
            <a:r>
              <a:rPr lang="de-DE" sz="2400">
                <a:solidFill>
                  <a:schemeClr val="dk1"/>
                </a:solidFill>
                <a:latin typeface="Arial"/>
                <a:ea typeface="Arial"/>
                <a:cs typeface="Arial"/>
                <a:sym typeface="Arial"/>
              </a:rPr>
              <a:t>The flipped classroom model requires good time planning, as students do a lot of their learning outside of class. An effective time management system helps students to make the most of their learning time and complete their assignments on time.</a:t>
            </a:r>
            <a:endParaRPr/>
          </a:p>
          <a:p>
            <a:pPr marL="457200" marR="0" lvl="0" indent="-304800" algn="l" rtl="0">
              <a:spcBef>
                <a:spcPts val="0"/>
              </a:spcBef>
              <a:spcAft>
                <a:spcPts val="0"/>
              </a:spcAft>
              <a:buClr>
                <a:schemeClr val="dk1"/>
              </a:buClr>
              <a:buSzPts val="2400"/>
              <a:buFont typeface="Noto Sans Symbols"/>
              <a:buNone/>
            </a:pPr>
            <a:endParaRPr sz="2400">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de-DE" sz="2400">
                <a:solidFill>
                  <a:schemeClr val="dk1"/>
                </a:solidFill>
                <a:latin typeface="Arial"/>
                <a:ea typeface="Arial"/>
                <a:cs typeface="Arial"/>
                <a:sym typeface="Arial"/>
              </a:rPr>
              <a:t>A time management system enables students to prioritise and organise their tasks. They can determine which tasks need to be completed first and which are less urgent. And it helps students to reduce stress as they can plan and organise their tasks better. </a:t>
            </a:r>
            <a:endParaRPr sz="2400">
              <a:solidFill>
                <a:srgbClr val="121212"/>
              </a:solidFill>
              <a:latin typeface="Arial"/>
              <a:ea typeface="Arial"/>
              <a:cs typeface="Arial"/>
              <a:sym typeface="Arial"/>
            </a:endParaRPr>
          </a:p>
        </p:txBody>
      </p:sp>
      <p:sp>
        <p:nvSpPr>
          <p:cNvPr id="296" name="Google Shape;296;p24"/>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7" name="Google Shape;297;p24"/>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8" name="Google Shape;298;p24"/>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99" name="Google Shape;299;p24"/>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25"/>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5" name="Google Shape;305;p25"/>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6" name="Google Shape;306;p25"/>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7" name="Google Shape;307;p25"/>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8" name="Google Shape;308;p25"/>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9" name="Google Shape;309;p25"/>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0" name="Google Shape;310;p25"/>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1" name="Google Shape;311;p25"/>
          <p:cNvSpPr txBox="1"/>
          <p:nvPr/>
        </p:nvSpPr>
        <p:spPr>
          <a:xfrm>
            <a:off x="792000" y="1548000"/>
            <a:ext cx="15948000" cy="30777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4000">
                <a:solidFill>
                  <a:srgbClr val="033C5B"/>
                </a:solidFill>
                <a:latin typeface="Arial"/>
                <a:ea typeface="Arial"/>
                <a:cs typeface="Arial"/>
                <a:sym typeface="Arial"/>
              </a:rPr>
              <a:t>Efficient organisation supports assessment in flipped classroom learning </a:t>
            </a:r>
            <a:endParaRPr/>
          </a:p>
        </p:txBody>
      </p:sp>
      <p:sp>
        <p:nvSpPr>
          <p:cNvPr id="312" name="Google Shape;312;p25"/>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3" name="Google Shape;313;p25"/>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4" name="Google Shape;314;p25"/>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15" name="Google Shape;315;p25"/>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6" name="Google Shape;316;p25"/>
          <p:cNvSpPr txBox="1"/>
          <p:nvPr/>
        </p:nvSpPr>
        <p:spPr>
          <a:xfrm>
            <a:off x="792000" y="3132000"/>
            <a:ext cx="15948000" cy="4893647"/>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2400"/>
              <a:buFont typeface="Noto Sans Symbols"/>
              <a:buChar char="▪"/>
            </a:pPr>
            <a:r>
              <a:rPr lang="de-DE" sz="2400">
                <a:solidFill>
                  <a:schemeClr val="dk1"/>
                </a:solidFill>
                <a:latin typeface="Arial"/>
                <a:ea typeface="Arial"/>
                <a:cs typeface="Arial"/>
                <a:sym typeface="Arial"/>
              </a:rPr>
              <a:t>Good organisation enables students to structure their learning process. They can organise their learning materials, take notes and store important information. </a:t>
            </a:r>
            <a:endParaRPr/>
          </a:p>
          <a:p>
            <a:pPr marL="342900" marR="0" lvl="0" indent="-190500" algn="l" rtl="0">
              <a:spcBef>
                <a:spcPts val="0"/>
              </a:spcBef>
              <a:spcAft>
                <a:spcPts val="0"/>
              </a:spcAft>
              <a:buClr>
                <a:schemeClr val="dk1"/>
              </a:buClr>
              <a:buSzPts val="2400"/>
              <a:buFont typeface="Noto Sans Symbols"/>
              <a:buNone/>
            </a:pPr>
            <a:endParaRPr sz="2400">
              <a:solidFill>
                <a:schemeClr val="dk1"/>
              </a:solidFill>
              <a:latin typeface="Arial"/>
              <a:ea typeface="Arial"/>
              <a:cs typeface="Arial"/>
              <a:sym typeface="Arial"/>
            </a:endParaRPr>
          </a:p>
          <a:p>
            <a:pPr marL="342900" marR="0" lvl="0" indent="-342900" algn="l" rtl="0">
              <a:spcBef>
                <a:spcPts val="0"/>
              </a:spcBef>
              <a:spcAft>
                <a:spcPts val="0"/>
              </a:spcAft>
              <a:buClr>
                <a:schemeClr val="dk1"/>
              </a:buClr>
              <a:buSzPts val="2400"/>
              <a:buFont typeface="Noto Sans Symbols"/>
              <a:buChar char="▪"/>
            </a:pPr>
            <a:r>
              <a:rPr lang="de-DE" sz="2400">
                <a:solidFill>
                  <a:schemeClr val="dk1"/>
                </a:solidFill>
                <a:latin typeface="Arial"/>
                <a:ea typeface="Arial"/>
                <a:cs typeface="Arial"/>
                <a:sym typeface="Arial"/>
              </a:rPr>
              <a:t>Good organisation enables students to use their learning resources effectively. They can organise their materials, mark important information and access it easily.</a:t>
            </a:r>
            <a:endParaRPr/>
          </a:p>
          <a:p>
            <a:pPr marL="342900" marR="0" lvl="0" indent="-190500" algn="l" rtl="0">
              <a:spcBef>
                <a:spcPts val="0"/>
              </a:spcBef>
              <a:spcAft>
                <a:spcPts val="0"/>
              </a:spcAft>
              <a:buClr>
                <a:schemeClr val="dk1"/>
              </a:buClr>
              <a:buSzPts val="2400"/>
              <a:buFont typeface="Noto Sans Symbols"/>
              <a:buNone/>
            </a:pPr>
            <a:endParaRPr sz="2400">
              <a:solidFill>
                <a:schemeClr val="dk1"/>
              </a:solidFill>
              <a:latin typeface="Arial"/>
              <a:ea typeface="Arial"/>
              <a:cs typeface="Arial"/>
              <a:sym typeface="Arial"/>
            </a:endParaRPr>
          </a:p>
          <a:p>
            <a:pPr marL="342900" marR="0" lvl="0" indent="-342900" algn="l" rtl="0">
              <a:spcBef>
                <a:spcPts val="0"/>
              </a:spcBef>
              <a:spcAft>
                <a:spcPts val="0"/>
              </a:spcAft>
              <a:buClr>
                <a:schemeClr val="dk1"/>
              </a:buClr>
              <a:buSzPts val="2400"/>
              <a:buFont typeface="Noto Sans Symbols"/>
              <a:buChar char="▪"/>
            </a:pPr>
            <a:r>
              <a:rPr lang="de-DE" sz="2400">
                <a:solidFill>
                  <a:schemeClr val="dk1"/>
                </a:solidFill>
                <a:latin typeface="Arial"/>
                <a:ea typeface="Arial"/>
                <a:cs typeface="Arial"/>
                <a:sym typeface="Arial"/>
              </a:rPr>
              <a:t>Good organisation helps students to be more productive. They can plan their tasks better, use their time effectively and minimise distractions. </a:t>
            </a:r>
            <a:endParaRPr/>
          </a:p>
          <a:p>
            <a:pPr marL="342900" marR="0" lvl="0" indent="-190500" algn="l" rtl="0">
              <a:spcBef>
                <a:spcPts val="0"/>
              </a:spcBef>
              <a:spcAft>
                <a:spcPts val="0"/>
              </a:spcAft>
              <a:buClr>
                <a:schemeClr val="dk1"/>
              </a:buClr>
              <a:buSzPts val="2400"/>
              <a:buFont typeface="Noto Sans Symbols"/>
              <a:buNone/>
            </a:pPr>
            <a:endParaRPr sz="2400">
              <a:solidFill>
                <a:schemeClr val="dk1"/>
              </a:solidFill>
              <a:latin typeface="Arial"/>
              <a:ea typeface="Arial"/>
              <a:cs typeface="Arial"/>
              <a:sym typeface="Arial"/>
            </a:endParaRPr>
          </a:p>
          <a:p>
            <a:pPr marL="342900" marR="0" lvl="0" indent="-342900" algn="l" rtl="0">
              <a:spcBef>
                <a:spcPts val="0"/>
              </a:spcBef>
              <a:spcAft>
                <a:spcPts val="0"/>
              </a:spcAft>
              <a:buClr>
                <a:schemeClr val="dk1"/>
              </a:buClr>
              <a:buSzPts val="2400"/>
              <a:buFont typeface="Noto Sans Symbols"/>
              <a:buChar char="▪"/>
            </a:pPr>
            <a:r>
              <a:rPr lang="de-DE" sz="2400">
                <a:solidFill>
                  <a:schemeClr val="dk1"/>
                </a:solidFill>
                <a:latin typeface="Arial"/>
                <a:ea typeface="Arial"/>
                <a:cs typeface="Arial"/>
                <a:sym typeface="Arial"/>
              </a:rPr>
              <a:t>Good organisation encourages pupils to take responsibility for themselves. They learn to organise their own learning processes and take responsibility for their learning.</a:t>
            </a:r>
            <a:endParaRPr sz="2400">
              <a:solidFill>
                <a:schemeClr val="dk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26"/>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2" name="Google Shape;322;p26"/>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3" name="Google Shape;323;p26"/>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4" name="Google Shape;324;p26"/>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5" name="Google Shape;325;p26"/>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6" name="Google Shape;326;p26"/>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7" name="Google Shape;327;p26"/>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8" name="Google Shape;328;p26"/>
          <p:cNvSpPr txBox="1"/>
          <p:nvPr/>
        </p:nvSpPr>
        <p:spPr>
          <a:xfrm>
            <a:off x="792000" y="1548000"/>
            <a:ext cx="15948000" cy="49244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4000">
                <a:solidFill>
                  <a:srgbClr val="033C5B"/>
                </a:solidFill>
                <a:latin typeface="Arial"/>
                <a:ea typeface="Arial"/>
                <a:cs typeface="Arial"/>
                <a:sym typeface="Arial"/>
              </a:rPr>
              <a:t>Importance of communication with </a:t>
            </a:r>
            <a:r>
              <a:rPr lang="de-DE" sz="4000" b="1">
                <a:solidFill>
                  <a:srgbClr val="033C5B"/>
                </a:solidFill>
                <a:latin typeface="Arial"/>
                <a:ea typeface="Arial"/>
                <a:cs typeface="Arial"/>
                <a:sym typeface="Arial"/>
              </a:rPr>
              <a:t>learners </a:t>
            </a:r>
            <a:r>
              <a:rPr lang="de-DE" sz="4000">
                <a:solidFill>
                  <a:srgbClr val="033C5B"/>
                </a:solidFill>
                <a:latin typeface="Arial"/>
                <a:ea typeface="Arial"/>
                <a:cs typeface="Arial"/>
                <a:sym typeface="Arial"/>
              </a:rPr>
              <a:t>in the context of assessment </a:t>
            </a:r>
            <a:endParaRPr/>
          </a:p>
        </p:txBody>
      </p:sp>
      <p:sp>
        <p:nvSpPr>
          <p:cNvPr id="329" name="Google Shape;329;p26"/>
          <p:cNvSpPr txBox="1"/>
          <p:nvPr/>
        </p:nvSpPr>
        <p:spPr>
          <a:xfrm>
            <a:off x="792000" y="3132000"/>
            <a:ext cx="15948000" cy="553997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2400" b="1">
                <a:solidFill>
                  <a:schemeClr val="dk1"/>
                </a:solidFill>
                <a:latin typeface="Arial"/>
                <a:ea typeface="Arial"/>
                <a:cs typeface="Arial"/>
                <a:sym typeface="Arial"/>
              </a:rPr>
              <a:t>Communication with students about assessment results in flipped classroom learning is of great importance. Here are some reasons:</a:t>
            </a:r>
            <a:endParaRPr/>
          </a:p>
          <a:p>
            <a:pPr marL="0" marR="0" lvl="0" indent="0" algn="l" rtl="0">
              <a:spcBef>
                <a:spcPts val="0"/>
              </a:spcBef>
              <a:spcAft>
                <a:spcPts val="0"/>
              </a:spcAft>
              <a:buNone/>
            </a:pPr>
            <a:endParaRPr sz="2400">
              <a:solidFill>
                <a:schemeClr val="dk1"/>
              </a:solidFill>
              <a:latin typeface="Arial"/>
              <a:ea typeface="Arial"/>
              <a:cs typeface="Arial"/>
              <a:sym typeface="Arial"/>
            </a:endParaRPr>
          </a:p>
          <a:p>
            <a:pPr marL="0" marR="0" lvl="0" indent="0" algn="l" rtl="0">
              <a:spcBef>
                <a:spcPts val="0"/>
              </a:spcBef>
              <a:spcAft>
                <a:spcPts val="0"/>
              </a:spcAft>
              <a:buNone/>
            </a:pPr>
            <a:r>
              <a:rPr lang="de-DE" sz="2400" b="1" u="sng">
                <a:solidFill>
                  <a:schemeClr val="dk1"/>
                </a:solidFill>
                <a:latin typeface="Arial"/>
                <a:ea typeface="Arial"/>
                <a:cs typeface="Arial"/>
                <a:sym typeface="Arial"/>
              </a:rPr>
              <a:t>1 Feedback and reflection: </a:t>
            </a:r>
            <a:r>
              <a:rPr lang="de-DE" sz="2400">
                <a:solidFill>
                  <a:schemeClr val="dk1"/>
                </a:solidFill>
                <a:latin typeface="Arial"/>
                <a:ea typeface="Arial"/>
                <a:cs typeface="Arial"/>
                <a:sym typeface="Arial"/>
              </a:rPr>
              <a:t>Communication about assessment results enables students to receive feedback and reflect on their performance. </a:t>
            </a:r>
            <a:endParaRPr/>
          </a:p>
          <a:p>
            <a:pPr marL="0" marR="0" lvl="0" indent="0" algn="l" rtl="0">
              <a:spcBef>
                <a:spcPts val="0"/>
              </a:spcBef>
              <a:spcAft>
                <a:spcPts val="0"/>
              </a:spcAft>
              <a:buNone/>
            </a:pPr>
            <a:endParaRPr sz="1000">
              <a:solidFill>
                <a:schemeClr val="dk1"/>
              </a:solidFill>
              <a:latin typeface="Arial"/>
              <a:ea typeface="Arial"/>
              <a:cs typeface="Arial"/>
              <a:sym typeface="Arial"/>
            </a:endParaRPr>
          </a:p>
          <a:p>
            <a:pPr marL="0" marR="0" lvl="0" indent="0" algn="l" rtl="0">
              <a:spcBef>
                <a:spcPts val="0"/>
              </a:spcBef>
              <a:spcAft>
                <a:spcPts val="0"/>
              </a:spcAft>
              <a:buNone/>
            </a:pPr>
            <a:r>
              <a:rPr lang="de-DE" sz="2400" b="1" u="sng">
                <a:solidFill>
                  <a:schemeClr val="dk1"/>
                </a:solidFill>
                <a:latin typeface="Arial"/>
                <a:ea typeface="Arial"/>
                <a:cs typeface="Arial"/>
                <a:sym typeface="Arial"/>
              </a:rPr>
              <a:t>2. clarification of expectations: </a:t>
            </a:r>
            <a:r>
              <a:rPr lang="de-DE" sz="2400">
                <a:solidFill>
                  <a:schemeClr val="dk1"/>
                </a:solidFill>
                <a:latin typeface="Arial"/>
                <a:ea typeface="Arial"/>
                <a:cs typeface="Arial"/>
                <a:sym typeface="Arial"/>
              </a:rPr>
              <a:t>By communicating about assessment results, teachers can clarify their expectations of students. They can explain what criteria were used in the assessment and what goals should be achieved.</a:t>
            </a:r>
            <a:endParaRPr/>
          </a:p>
          <a:p>
            <a:pPr marL="0" marR="0" lvl="0" indent="0" algn="l" rtl="0">
              <a:spcBef>
                <a:spcPts val="0"/>
              </a:spcBef>
              <a:spcAft>
                <a:spcPts val="0"/>
              </a:spcAft>
              <a:buNone/>
            </a:pPr>
            <a:endParaRPr sz="1000">
              <a:solidFill>
                <a:schemeClr val="dk1"/>
              </a:solidFill>
              <a:latin typeface="Arial"/>
              <a:ea typeface="Arial"/>
              <a:cs typeface="Arial"/>
              <a:sym typeface="Arial"/>
            </a:endParaRPr>
          </a:p>
          <a:p>
            <a:pPr marL="0" marR="0" lvl="0" indent="0" algn="l" rtl="0">
              <a:spcBef>
                <a:spcPts val="0"/>
              </a:spcBef>
              <a:spcAft>
                <a:spcPts val="0"/>
              </a:spcAft>
              <a:buNone/>
            </a:pPr>
            <a:r>
              <a:rPr lang="de-DE" sz="2400" b="1" u="sng">
                <a:solidFill>
                  <a:schemeClr val="dk1"/>
                </a:solidFill>
                <a:latin typeface="Arial"/>
                <a:ea typeface="Arial"/>
                <a:cs typeface="Arial"/>
                <a:sym typeface="Arial"/>
              </a:rPr>
              <a:t> 3. motivation and recognition: </a:t>
            </a:r>
            <a:r>
              <a:rPr lang="de-DE" sz="2400">
                <a:solidFill>
                  <a:schemeClr val="dk1"/>
                </a:solidFill>
                <a:latin typeface="Arial"/>
                <a:ea typeface="Arial"/>
                <a:cs typeface="Arial"/>
                <a:sym typeface="Arial"/>
              </a:rPr>
              <a:t>Communication about assessment results enables teachers to recognise and acknowledge students' achievements. to continue their learning.</a:t>
            </a:r>
            <a:endParaRPr sz="2400">
              <a:solidFill>
                <a:schemeClr val="dk1"/>
              </a:solidFill>
              <a:latin typeface="Arial"/>
              <a:ea typeface="Arial"/>
              <a:cs typeface="Arial"/>
              <a:sym typeface="Arial"/>
            </a:endParaRPr>
          </a:p>
          <a:p>
            <a:pPr marL="0" marR="0" lvl="0" indent="0" algn="l" rtl="0">
              <a:spcBef>
                <a:spcPts val="0"/>
              </a:spcBef>
              <a:spcAft>
                <a:spcPts val="0"/>
              </a:spcAft>
              <a:buNone/>
            </a:pPr>
            <a:r>
              <a:rPr lang="de-DE" sz="1000">
                <a:solidFill>
                  <a:schemeClr val="dk1"/>
                </a:solidFill>
                <a:latin typeface="Arial"/>
                <a:ea typeface="Arial"/>
                <a:cs typeface="Arial"/>
                <a:sym typeface="Arial"/>
              </a:rPr>
              <a:t> </a:t>
            </a:r>
            <a:endParaRPr sz="1000">
              <a:solidFill>
                <a:schemeClr val="dk1"/>
              </a:solidFill>
              <a:latin typeface="Arial"/>
              <a:ea typeface="Arial"/>
              <a:cs typeface="Arial"/>
              <a:sym typeface="Arial"/>
            </a:endParaRPr>
          </a:p>
          <a:p>
            <a:pPr marL="0" marR="0" lvl="0" indent="0" algn="l" rtl="0">
              <a:spcBef>
                <a:spcPts val="0"/>
              </a:spcBef>
              <a:spcAft>
                <a:spcPts val="0"/>
              </a:spcAft>
              <a:buNone/>
            </a:pPr>
            <a:r>
              <a:rPr lang="de-DE" sz="2400" b="1" u="sng">
                <a:solidFill>
                  <a:schemeClr val="dk1"/>
                </a:solidFill>
                <a:latin typeface="Arial"/>
                <a:ea typeface="Arial"/>
                <a:cs typeface="Arial"/>
                <a:sym typeface="Arial"/>
              </a:rPr>
              <a:t>4. goal setting support: </a:t>
            </a:r>
            <a:r>
              <a:rPr lang="de-DE" sz="2400">
                <a:solidFill>
                  <a:schemeClr val="dk1"/>
                </a:solidFill>
                <a:latin typeface="Arial"/>
                <a:ea typeface="Arial"/>
                <a:cs typeface="Arial"/>
                <a:sym typeface="Arial"/>
              </a:rPr>
              <a:t>communicating assessment results helps students to set their goals and track their progress.</a:t>
            </a:r>
            <a:endParaRPr sz="2400">
              <a:solidFill>
                <a:schemeClr val="dk1"/>
              </a:solidFill>
              <a:latin typeface="Arial"/>
              <a:ea typeface="Arial"/>
              <a:cs typeface="Arial"/>
              <a:sym typeface="Arial"/>
            </a:endParaRPr>
          </a:p>
          <a:p>
            <a:pPr marL="0" marR="0" lvl="0" indent="0" algn="l" rtl="0">
              <a:spcBef>
                <a:spcPts val="0"/>
              </a:spcBef>
              <a:spcAft>
                <a:spcPts val="0"/>
              </a:spcAft>
              <a:buNone/>
            </a:pPr>
            <a:r>
              <a:rPr lang="de-DE" sz="1000">
                <a:solidFill>
                  <a:schemeClr val="dk1"/>
                </a:solidFill>
                <a:latin typeface="Arial"/>
                <a:ea typeface="Arial"/>
                <a:cs typeface="Arial"/>
                <a:sym typeface="Arial"/>
              </a:rPr>
              <a:t> </a:t>
            </a:r>
            <a:endParaRPr sz="1000">
              <a:solidFill>
                <a:schemeClr val="dk1"/>
              </a:solidFill>
              <a:latin typeface="Arial"/>
              <a:ea typeface="Arial"/>
              <a:cs typeface="Arial"/>
              <a:sym typeface="Arial"/>
            </a:endParaRPr>
          </a:p>
          <a:p>
            <a:pPr marL="0" marR="0" lvl="0" indent="0" algn="l" rtl="0">
              <a:spcBef>
                <a:spcPts val="0"/>
              </a:spcBef>
              <a:spcAft>
                <a:spcPts val="0"/>
              </a:spcAft>
              <a:buNone/>
            </a:pPr>
            <a:r>
              <a:rPr lang="de-DE" sz="2400" b="1" u="sng">
                <a:solidFill>
                  <a:schemeClr val="dk1"/>
                </a:solidFill>
                <a:latin typeface="Arial"/>
                <a:ea typeface="Arial"/>
                <a:cs typeface="Arial"/>
                <a:sym typeface="Arial"/>
              </a:rPr>
              <a:t>5 Individual support: </a:t>
            </a:r>
            <a:r>
              <a:rPr lang="de-DE" sz="2400">
                <a:solidFill>
                  <a:schemeClr val="dk1"/>
                </a:solidFill>
                <a:latin typeface="Arial"/>
                <a:ea typeface="Arial"/>
                <a:cs typeface="Arial"/>
                <a:sym typeface="Arial"/>
              </a:rPr>
              <a:t>Teachers can offer individual support by communicating assessment results. </a:t>
            </a:r>
            <a:endParaRPr sz="2400">
              <a:solidFill>
                <a:schemeClr val="dk1"/>
              </a:solidFill>
              <a:latin typeface="Arial"/>
              <a:ea typeface="Arial"/>
              <a:cs typeface="Arial"/>
              <a:sym typeface="Arial"/>
            </a:endParaRPr>
          </a:p>
        </p:txBody>
      </p:sp>
      <p:sp>
        <p:nvSpPr>
          <p:cNvPr id="330" name="Google Shape;330;p26"/>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1" name="Google Shape;331;p26"/>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2" name="Google Shape;332;p26"/>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33" name="Google Shape;333;p26"/>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27"/>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9" name="Google Shape;339;p27"/>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0" name="Google Shape;340;p27"/>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1" name="Google Shape;341;p27"/>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2" name="Google Shape;342;p27"/>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3" name="Google Shape;343;p27"/>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4" name="Google Shape;344;p27"/>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5" name="Google Shape;345;p27"/>
          <p:cNvSpPr txBox="1"/>
          <p:nvPr/>
        </p:nvSpPr>
        <p:spPr>
          <a:xfrm>
            <a:off x="792000" y="1548000"/>
            <a:ext cx="15948000" cy="49244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4000">
                <a:solidFill>
                  <a:srgbClr val="033C5B"/>
                </a:solidFill>
                <a:latin typeface="Arial"/>
                <a:ea typeface="Arial"/>
                <a:cs typeface="Arial"/>
                <a:sym typeface="Arial"/>
              </a:rPr>
              <a:t>Importance of communication with parents, employers in the context of assessment </a:t>
            </a:r>
            <a:endParaRPr/>
          </a:p>
        </p:txBody>
      </p:sp>
      <p:sp>
        <p:nvSpPr>
          <p:cNvPr id="346" name="Google Shape;346;p27"/>
          <p:cNvSpPr txBox="1"/>
          <p:nvPr/>
        </p:nvSpPr>
        <p:spPr>
          <a:xfrm>
            <a:off x="792000" y="3132000"/>
            <a:ext cx="15948000" cy="54596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2600">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de-DE" sz="2400" b="1" u="sng">
                <a:solidFill>
                  <a:schemeClr val="dk1"/>
                </a:solidFill>
                <a:latin typeface="Arial"/>
                <a:ea typeface="Arial"/>
                <a:cs typeface="Arial"/>
                <a:sym typeface="Arial"/>
              </a:rPr>
              <a:t>Transparency and information: </a:t>
            </a:r>
            <a:r>
              <a:rPr lang="de-DE" sz="2400">
                <a:solidFill>
                  <a:schemeClr val="dk1"/>
                </a:solidFill>
                <a:latin typeface="Arial"/>
                <a:ea typeface="Arial"/>
                <a:cs typeface="Arial"/>
                <a:sym typeface="Arial"/>
              </a:rPr>
              <a:t>Communication about assessment results enables parents or employers to be informed about the learning progress of students. </a:t>
            </a:r>
            <a:endParaRPr/>
          </a:p>
          <a:p>
            <a:pPr marL="0" marR="0" lvl="0" indent="0" algn="l" rtl="0">
              <a:spcBef>
                <a:spcPts val="0"/>
              </a:spcBef>
              <a:spcAft>
                <a:spcPts val="0"/>
              </a:spcAft>
              <a:buNone/>
            </a:pPr>
            <a:r>
              <a:rPr lang="de-DE" sz="2400">
                <a:solidFill>
                  <a:schemeClr val="dk1"/>
                </a:solidFill>
                <a:latin typeface="Arial"/>
                <a:ea typeface="Arial"/>
                <a:cs typeface="Arial"/>
                <a:sym typeface="Arial"/>
              </a:rPr>
              <a:t> </a:t>
            </a:r>
            <a:endParaRPr sz="2400">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de-DE" sz="2400" b="1" u="sng">
                <a:solidFill>
                  <a:schemeClr val="dk1"/>
                </a:solidFill>
                <a:latin typeface="Arial"/>
                <a:ea typeface="Arial"/>
                <a:cs typeface="Arial"/>
                <a:sym typeface="Arial"/>
              </a:rPr>
              <a:t>Collaboration and support: </a:t>
            </a:r>
            <a:r>
              <a:rPr lang="de-DE" sz="2400">
                <a:solidFill>
                  <a:schemeClr val="dk1"/>
                </a:solidFill>
                <a:latin typeface="Arial"/>
                <a:ea typeface="Arial"/>
                <a:cs typeface="Arial"/>
                <a:sym typeface="Arial"/>
              </a:rPr>
              <a:t>Communication about assessment results enables parents or employers to collaborate with teachers and support students. </a:t>
            </a:r>
            <a:endParaRPr/>
          </a:p>
          <a:p>
            <a:pPr marL="0" marR="0" lvl="0" indent="0" algn="l" rtl="0">
              <a:spcBef>
                <a:spcPts val="0"/>
              </a:spcBef>
              <a:spcAft>
                <a:spcPts val="0"/>
              </a:spcAft>
              <a:buNone/>
            </a:pPr>
            <a:r>
              <a:rPr lang="de-DE" sz="2400">
                <a:solidFill>
                  <a:schemeClr val="dk1"/>
                </a:solidFill>
                <a:latin typeface="Arial"/>
                <a:ea typeface="Arial"/>
                <a:cs typeface="Arial"/>
                <a:sym typeface="Arial"/>
              </a:rPr>
              <a:t> </a:t>
            </a:r>
            <a:endParaRPr sz="2400">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de-DE" sz="2400" b="1" u="sng">
                <a:solidFill>
                  <a:schemeClr val="dk1"/>
                </a:solidFill>
                <a:latin typeface="Arial"/>
                <a:ea typeface="Arial"/>
                <a:cs typeface="Arial"/>
                <a:sym typeface="Arial"/>
              </a:rPr>
              <a:t>Promoting learning: </a:t>
            </a:r>
            <a:r>
              <a:rPr lang="de-DE" sz="2400">
                <a:solidFill>
                  <a:schemeClr val="dk1"/>
                </a:solidFill>
                <a:latin typeface="Arial"/>
                <a:ea typeface="Arial"/>
                <a:cs typeface="Arial"/>
                <a:sym typeface="Arial"/>
              </a:rPr>
              <a:t>Communication about assessment results enables parents or employers to support students' learning. </a:t>
            </a:r>
            <a:endParaRPr/>
          </a:p>
          <a:p>
            <a:pPr marL="457200" marR="0" lvl="0" indent="-304800" algn="l" rtl="0">
              <a:spcBef>
                <a:spcPts val="0"/>
              </a:spcBef>
              <a:spcAft>
                <a:spcPts val="0"/>
              </a:spcAft>
              <a:buClr>
                <a:schemeClr val="dk1"/>
              </a:buClr>
              <a:buSzPts val="2400"/>
              <a:buFont typeface="Noto Sans Symbols"/>
              <a:buNone/>
            </a:pPr>
            <a:endParaRPr sz="2400">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de-DE" sz="2400" b="1" u="sng">
                <a:solidFill>
                  <a:schemeClr val="dk1"/>
                </a:solidFill>
                <a:latin typeface="Arial"/>
                <a:ea typeface="Arial"/>
                <a:cs typeface="Arial"/>
                <a:sym typeface="Arial"/>
              </a:rPr>
              <a:t>Motivation and recognition: </a:t>
            </a:r>
            <a:r>
              <a:rPr lang="de-DE" sz="2400">
                <a:solidFill>
                  <a:schemeClr val="dk1"/>
                </a:solidFill>
                <a:latin typeface="Arial"/>
                <a:ea typeface="Arial"/>
                <a:cs typeface="Arial"/>
                <a:sym typeface="Arial"/>
              </a:rPr>
              <a:t>Communication about assessment results enables parents or employers to recognise and appreciate students' achievements.  </a:t>
            </a:r>
            <a:endParaRPr sz="2400">
              <a:solidFill>
                <a:schemeClr val="dk1"/>
              </a:solidFill>
              <a:latin typeface="Arial"/>
              <a:ea typeface="Arial"/>
              <a:cs typeface="Arial"/>
              <a:sym typeface="Arial"/>
            </a:endParaRPr>
          </a:p>
          <a:p>
            <a:pPr marL="0" marR="0" lvl="0" indent="0" algn="l" rtl="0">
              <a:spcBef>
                <a:spcPts val="0"/>
              </a:spcBef>
              <a:spcAft>
                <a:spcPts val="0"/>
              </a:spcAft>
              <a:buNone/>
            </a:pPr>
            <a:endParaRPr sz="2400">
              <a:solidFill>
                <a:schemeClr val="dk1"/>
              </a:solidFill>
              <a:latin typeface="Arial"/>
              <a:ea typeface="Arial"/>
              <a:cs typeface="Arial"/>
              <a:sym typeface="Arial"/>
            </a:endParaRPr>
          </a:p>
          <a:p>
            <a:pPr marL="0" marR="0" lvl="0" indent="0" algn="l" rtl="0">
              <a:lnSpc>
                <a:spcPct val="140000"/>
              </a:lnSpc>
              <a:spcBef>
                <a:spcPts val="0"/>
              </a:spcBef>
              <a:spcAft>
                <a:spcPts val="0"/>
              </a:spcAft>
              <a:buNone/>
            </a:pPr>
            <a:endParaRPr sz="2600">
              <a:solidFill>
                <a:srgbClr val="121212"/>
              </a:solidFill>
              <a:latin typeface="Arial"/>
              <a:ea typeface="Arial"/>
              <a:cs typeface="Arial"/>
              <a:sym typeface="Arial"/>
            </a:endParaRPr>
          </a:p>
        </p:txBody>
      </p:sp>
      <p:sp>
        <p:nvSpPr>
          <p:cNvPr id="347" name="Google Shape;347;p27"/>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8" name="Google Shape;348;p27"/>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9" name="Google Shape;349;p27"/>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50" name="Google Shape;350;p27"/>
          <p:cNvSpPr/>
          <p:nvPr/>
        </p:nvSpPr>
        <p:spPr>
          <a:xfrm rot="5400000">
            <a:off x="9286810" y="1201770"/>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28"/>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6" name="Google Shape;356;p28"/>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7" name="Google Shape;357;p28"/>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8" name="Google Shape;358;p28"/>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9" name="Google Shape;359;p28"/>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0" name="Google Shape;360;p28"/>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1" name="Google Shape;361;p28"/>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2" name="Google Shape;362;p28"/>
          <p:cNvSpPr txBox="1"/>
          <p:nvPr/>
        </p:nvSpPr>
        <p:spPr>
          <a:xfrm>
            <a:off x="792000" y="1548000"/>
            <a:ext cx="15812862" cy="41157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4000">
                <a:solidFill>
                  <a:srgbClr val="033C5B"/>
                </a:solidFill>
                <a:latin typeface="Arial"/>
                <a:ea typeface="Arial"/>
                <a:cs typeface="Arial"/>
                <a:sym typeface="Arial"/>
              </a:rPr>
              <a:t>Challenges of assessment in flipped classroom learning  </a:t>
            </a:r>
            <a:endParaRPr/>
          </a:p>
        </p:txBody>
      </p:sp>
      <p:sp>
        <p:nvSpPr>
          <p:cNvPr id="363" name="Google Shape;363;p28"/>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4" name="Google Shape;364;p28"/>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5" name="Google Shape;365;p28"/>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66" name="Google Shape;366;p28"/>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7" name="Google Shape;367;p28"/>
          <p:cNvSpPr txBox="1"/>
          <p:nvPr/>
        </p:nvSpPr>
        <p:spPr>
          <a:xfrm>
            <a:off x="11520000" y="3636000"/>
            <a:ext cx="5292000" cy="3564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684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In the flipped classroom, teachers have to prepare and review a large amount of learning materials. This can lead to a lack of time and make it difficult to assess student performance.</a:t>
            </a:r>
            <a:endParaRPr/>
          </a:p>
          <a:p>
            <a:pPr marL="0" marR="0" lvl="0" indent="0" algn="ctr" rtl="0">
              <a:spcBef>
                <a:spcPts val="0"/>
              </a:spcBef>
              <a:spcAft>
                <a:spcPts val="0"/>
              </a:spcAft>
              <a:buNone/>
            </a:pPr>
            <a:endParaRPr sz="2400">
              <a:solidFill>
                <a:srgbClr val="000000"/>
              </a:solidFill>
              <a:latin typeface="Arial"/>
              <a:ea typeface="Arial"/>
              <a:cs typeface="Arial"/>
              <a:sym typeface="Arial"/>
            </a:endParaRPr>
          </a:p>
          <a:p>
            <a:pPr marL="0" marR="0" lvl="0" indent="0" algn="ctr" rtl="0">
              <a:spcBef>
                <a:spcPts val="0"/>
              </a:spcBef>
              <a:spcAft>
                <a:spcPts val="0"/>
              </a:spcAft>
              <a:buNone/>
            </a:pPr>
            <a:endParaRPr sz="2400">
              <a:solidFill>
                <a:srgbClr val="000000"/>
              </a:solidFill>
              <a:latin typeface="Arial"/>
              <a:ea typeface="Arial"/>
              <a:cs typeface="Arial"/>
              <a:sym typeface="Arial"/>
            </a:endParaRPr>
          </a:p>
        </p:txBody>
      </p:sp>
      <p:sp>
        <p:nvSpPr>
          <p:cNvPr id="368" name="Google Shape;368;p28"/>
          <p:cNvSpPr txBox="1"/>
          <p:nvPr/>
        </p:nvSpPr>
        <p:spPr>
          <a:xfrm>
            <a:off x="6156000" y="3636000"/>
            <a:ext cx="5292000" cy="3564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684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In the flipped classroom, students learn largely outside of the classroom. This means that teachers have fewer direct observation opportunities to assess students' performance.</a:t>
            </a:r>
            <a:endParaRPr/>
          </a:p>
        </p:txBody>
      </p:sp>
      <p:sp>
        <p:nvSpPr>
          <p:cNvPr id="369" name="Google Shape;369;p28"/>
          <p:cNvSpPr txBox="1"/>
          <p:nvPr/>
        </p:nvSpPr>
        <p:spPr>
          <a:xfrm>
            <a:off x="792000" y="3636000"/>
            <a:ext cx="5292000" cy="3564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684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In the flipped classroom, students learn individually and at their own pace. This can lead to challenges when it comes to assessment, as some students progress faster than others.</a:t>
            </a:r>
            <a:endParaRPr/>
          </a:p>
        </p:txBody>
      </p:sp>
      <p:sp>
        <p:nvSpPr>
          <p:cNvPr id="370" name="Google Shape;370;p28"/>
          <p:cNvSpPr/>
          <p:nvPr/>
        </p:nvSpPr>
        <p:spPr>
          <a:xfrm>
            <a:off x="791999" y="3132000"/>
            <a:ext cx="5292000" cy="936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1. different learning speeds: </a:t>
            </a:r>
            <a:endParaRPr sz="2600" b="1">
              <a:solidFill>
                <a:schemeClr val="dk1"/>
              </a:solidFill>
              <a:latin typeface="Arial"/>
              <a:ea typeface="Arial"/>
              <a:cs typeface="Arial"/>
              <a:sym typeface="Arial"/>
            </a:endParaRPr>
          </a:p>
        </p:txBody>
      </p:sp>
      <p:sp>
        <p:nvSpPr>
          <p:cNvPr id="371" name="Google Shape;371;p28"/>
          <p:cNvSpPr/>
          <p:nvPr/>
        </p:nvSpPr>
        <p:spPr>
          <a:xfrm>
            <a:off x="6156000" y="3132000"/>
            <a:ext cx="5292000" cy="936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2. lack of direct observation: </a:t>
            </a:r>
            <a:endParaRPr sz="2600" b="1">
              <a:solidFill>
                <a:schemeClr val="dk1"/>
              </a:solidFill>
              <a:latin typeface="Arial"/>
              <a:ea typeface="Arial"/>
              <a:cs typeface="Arial"/>
              <a:sym typeface="Arial"/>
            </a:endParaRPr>
          </a:p>
        </p:txBody>
      </p:sp>
      <p:sp>
        <p:nvSpPr>
          <p:cNvPr id="372" name="Google Shape;372;p28"/>
          <p:cNvSpPr/>
          <p:nvPr/>
        </p:nvSpPr>
        <p:spPr>
          <a:xfrm>
            <a:off x="11520000" y="3132000"/>
            <a:ext cx="5292000" cy="936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 3. time management of teachers:</a:t>
            </a:r>
            <a:endParaRPr sz="2600" b="1">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95"/>
        <p:cNvGrpSpPr/>
        <p:nvPr/>
      </p:nvGrpSpPr>
      <p:grpSpPr>
        <a:xfrm>
          <a:off x="0" y="0"/>
          <a:ext cx="0" cy="0"/>
          <a:chOff x="0" y="0"/>
          <a:chExt cx="0" cy="0"/>
        </a:xfrm>
      </p:grpSpPr>
      <p:sp>
        <p:nvSpPr>
          <p:cNvPr id="96" name="Google Shape;96;p14"/>
          <p:cNvSpPr/>
          <p:nvPr/>
        </p:nvSpPr>
        <p:spPr>
          <a:xfrm>
            <a:off x="0" y="0"/>
            <a:ext cx="9144000" cy="880406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7" name="Google Shape;97;p14"/>
          <p:cNvSpPr/>
          <p:nvPr/>
        </p:nvSpPr>
        <p:spPr>
          <a:xfrm>
            <a:off x="0" y="1157630"/>
            <a:ext cx="9144000" cy="7646437"/>
          </a:xfrm>
          <a:custGeom>
            <a:avLst/>
            <a:gdLst/>
            <a:ahLst/>
            <a:cxnLst/>
            <a:rect l="l" t="t" r="r" b="b"/>
            <a:pathLst>
              <a:path w="6350000" h="5310026" extrusionOk="0">
                <a:moveTo>
                  <a:pt x="6350000" y="5310026"/>
                </a:moveTo>
                <a:lnTo>
                  <a:pt x="0" y="5310026"/>
                </a:lnTo>
                <a:lnTo>
                  <a:pt x="0" y="0"/>
                </a:lnTo>
                <a:lnTo>
                  <a:pt x="6350000" y="5310026"/>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 name="Google Shape;98;p14"/>
          <p:cNvSpPr/>
          <p:nvPr/>
        </p:nvSpPr>
        <p:spPr>
          <a:xfrm flipH="1">
            <a:off x="-117412" y="6453106"/>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9" name="Google Shape;99;p14"/>
          <p:cNvSpPr/>
          <p:nvPr/>
        </p:nvSpPr>
        <p:spPr>
          <a:xfrm rot="10800000" flipH="1">
            <a:off x="5310106" y="0"/>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0" name="Google Shape;100;p14"/>
          <p:cNvSpPr/>
          <p:nvPr/>
        </p:nvSpPr>
        <p:spPr>
          <a:xfrm>
            <a:off x="2055984" y="2208406"/>
            <a:ext cx="5032033" cy="5870189"/>
          </a:xfrm>
          <a:custGeom>
            <a:avLst/>
            <a:gdLst/>
            <a:ahLst/>
            <a:cxnLst/>
            <a:rect l="l" t="t" r="r" b="b"/>
            <a:pathLst>
              <a:path w="5032033" h="5870189" extrusionOk="0">
                <a:moveTo>
                  <a:pt x="0" y="0"/>
                </a:moveTo>
                <a:lnTo>
                  <a:pt x="5032032" y="0"/>
                </a:lnTo>
                <a:lnTo>
                  <a:pt x="5032032" y="5870188"/>
                </a:lnTo>
                <a:lnTo>
                  <a:pt x="0" y="5870188"/>
                </a:lnTo>
                <a:lnTo>
                  <a:pt x="0" y="0"/>
                </a:lnTo>
                <a:close/>
              </a:path>
            </a:pathLst>
          </a:custGeom>
          <a:blipFill rotWithShape="1">
            <a:blip r:embed="rId5">
              <a:alphaModFix/>
            </a:blip>
            <a:stretch>
              <a:fillRect l="-37541" r="-37541"/>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1" name="Google Shape;101;p14"/>
          <p:cNvSpPr txBox="1"/>
          <p:nvPr/>
        </p:nvSpPr>
        <p:spPr>
          <a:xfrm>
            <a:off x="9613816" y="685839"/>
            <a:ext cx="7759784" cy="7789355"/>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Clr>
                <a:srgbClr val="033C5B"/>
              </a:buClr>
              <a:buSzPts val="7000"/>
              <a:buFont typeface="Arial"/>
              <a:buNone/>
            </a:pPr>
            <a:r>
              <a:rPr lang="de-DE" sz="7000" b="0" i="0" u="none" strike="noStrike" cap="none">
                <a:solidFill>
                  <a:srgbClr val="033C5B"/>
                </a:solidFill>
                <a:latin typeface="Arial"/>
                <a:ea typeface="Arial"/>
                <a:cs typeface="Arial"/>
                <a:sym typeface="Arial"/>
              </a:rPr>
              <a:t>Unit 6.1</a:t>
            </a:r>
            <a:endParaRPr sz="7000">
              <a:solidFill>
                <a:srgbClr val="033C5B"/>
              </a:solidFill>
              <a:latin typeface="Arial"/>
              <a:ea typeface="Arial"/>
              <a:cs typeface="Arial"/>
              <a:sym typeface="Arial"/>
            </a:endParaRPr>
          </a:p>
          <a:p>
            <a:pPr marL="0" marR="0" lvl="0" indent="0" algn="ctr" rtl="0">
              <a:spcBef>
                <a:spcPts val="0"/>
              </a:spcBef>
              <a:spcAft>
                <a:spcPts val="0"/>
              </a:spcAft>
              <a:buClr>
                <a:schemeClr val="dk1"/>
              </a:buClr>
              <a:buSzPts val="7000"/>
              <a:buFont typeface="Calibri"/>
              <a:buNone/>
            </a:pPr>
            <a:endParaRPr sz="7000" b="0" i="0" u="none" strike="noStrike" cap="none">
              <a:solidFill>
                <a:srgbClr val="033C5B"/>
              </a:solidFill>
              <a:latin typeface="Arial"/>
              <a:ea typeface="Arial"/>
              <a:cs typeface="Arial"/>
              <a:sym typeface="Arial"/>
            </a:endParaRPr>
          </a:p>
          <a:p>
            <a:pPr marL="0" marR="0" lvl="0" indent="0" algn="ctr" rtl="0">
              <a:spcBef>
                <a:spcPts val="0"/>
              </a:spcBef>
              <a:spcAft>
                <a:spcPts val="0"/>
              </a:spcAft>
              <a:buClr>
                <a:srgbClr val="033C5B"/>
              </a:buClr>
              <a:buSzPts val="7000"/>
              <a:buFont typeface="Arial"/>
              <a:buNone/>
            </a:pPr>
            <a:r>
              <a:rPr lang="de-DE" sz="7000" b="0" i="0" u="none" strike="noStrike" cap="none">
                <a:solidFill>
                  <a:srgbClr val="033C5B"/>
                </a:solidFill>
                <a:latin typeface="Arial"/>
                <a:ea typeface="Arial"/>
                <a:cs typeface="Arial"/>
                <a:sym typeface="Arial"/>
              </a:rPr>
              <a:t>Assessment in a Flipped Classroom</a:t>
            </a:r>
            <a:endParaRPr/>
          </a:p>
          <a:p>
            <a:pPr marL="0" marR="0" lvl="0" indent="0" algn="ctr" rtl="0">
              <a:spcBef>
                <a:spcPts val="0"/>
              </a:spcBef>
              <a:spcAft>
                <a:spcPts val="0"/>
              </a:spcAft>
              <a:buClr>
                <a:schemeClr val="dk1"/>
              </a:buClr>
              <a:buSzPts val="7000"/>
              <a:buFont typeface="Calibri"/>
              <a:buNone/>
            </a:pPr>
            <a:endParaRPr sz="7000" b="0" i="0" u="none" strike="noStrike" cap="none">
              <a:solidFill>
                <a:srgbClr val="033C5B"/>
              </a:solidFill>
              <a:latin typeface="Arial"/>
              <a:ea typeface="Arial"/>
              <a:cs typeface="Arial"/>
              <a:sym typeface="Arial"/>
            </a:endParaRPr>
          </a:p>
        </p:txBody>
      </p:sp>
      <p:sp>
        <p:nvSpPr>
          <p:cNvPr id="102" name="Google Shape;102;p14"/>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3" name="Google Shape;103;p14"/>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4" name="Google Shape;104;p14"/>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05" name="Google Shape;105;p14"/>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109"/>
        <p:cNvGrpSpPr/>
        <p:nvPr/>
      </p:nvGrpSpPr>
      <p:grpSpPr>
        <a:xfrm>
          <a:off x="0" y="0"/>
          <a:ext cx="0" cy="0"/>
          <a:chOff x="0" y="0"/>
          <a:chExt cx="0" cy="0"/>
        </a:xfrm>
      </p:grpSpPr>
      <p:sp>
        <p:nvSpPr>
          <p:cNvPr id="110" name="Google Shape;110;p15"/>
          <p:cNvSpPr txBox="1"/>
          <p:nvPr/>
        </p:nvSpPr>
        <p:spPr>
          <a:xfrm>
            <a:off x="791999" y="827483"/>
            <a:ext cx="7632000" cy="1960191"/>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de-DE" sz="6999">
                <a:solidFill>
                  <a:srgbClr val="033C5B"/>
                </a:solidFill>
                <a:latin typeface="Arial"/>
                <a:ea typeface="Arial"/>
                <a:cs typeface="Arial"/>
                <a:sym typeface="Arial"/>
              </a:rPr>
              <a:t>Learning Objectives</a:t>
            </a:r>
            <a:endParaRPr/>
          </a:p>
        </p:txBody>
      </p:sp>
      <p:sp>
        <p:nvSpPr>
          <p:cNvPr id="111" name="Google Shape;111;p15"/>
          <p:cNvSpPr txBox="1"/>
          <p:nvPr/>
        </p:nvSpPr>
        <p:spPr>
          <a:xfrm>
            <a:off x="791999" y="3456000"/>
            <a:ext cx="7668000" cy="1471930"/>
          </a:xfrm>
          <a:prstGeom prst="rect">
            <a:avLst/>
          </a:prstGeom>
          <a:noFill/>
          <a:ln>
            <a:noFill/>
          </a:ln>
        </p:spPr>
        <p:txBody>
          <a:bodyPr spcFirstLastPara="1" wrap="square" lIns="0" tIns="0" rIns="0" bIns="0" anchor="t" anchorCtr="0">
            <a:noAutofit/>
          </a:bodyPr>
          <a:lstStyle/>
          <a:p>
            <a:pPr marL="645159" marR="0" lvl="1" indent="-342900" algn="l" rtl="0">
              <a:spcBef>
                <a:spcPts val="0"/>
              </a:spcBef>
              <a:spcAft>
                <a:spcPts val="0"/>
              </a:spcAft>
              <a:buClr>
                <a:srgbClr val="121212"/>
              </a:buClr>
              <a:buSzPts val="2400"/>
              <a:buFont typeface="Noto Sans Symbols"/>
              <a:buChar char="▪"/>
            </a:pPr>
            <a:r>
              <a:rPr lang="de-DE" sz="2400" b="0" i="0" u="none" strike="noStrike" cap="none">
                <a:solidFill>
                  <a:srgbClr val="121212"/>
                </a:solidFill>
                <a:latin typeface="Arial"/>
                <a:ea typeface="Arial"/>
                <a:cs typeface="Arial"/>
                <a:sym typeface="Arial"/>
              </a:rPr>
              <a:t>L.O1: To describe the types of assessments an educator may implement </a:t>
            </a:r>
            <a:endParaRPr sz="2400" b="0" i="0" u="none" strike="noStrike" cap="none">
              <a:solidFill>
                <a:srgbClr val="121212"/>
              </a:solidFill>
              <a:latin typeface="Arial"/>
              <a:ea typeface="Arial"/>
              <a:cs typeface="Arial"/>
              <a:sym typeface="Arial"/>
            </a:endParaRPr>
          </a:p>
          <a:p>
            <a:pPr marL="645159" marR="0" lvl="1" indent="-342900" algn="l" rtl="0">
              <a:spcBef>
                <a:spcPts val="1200"/>
              </a:spcBef>
              <a:spcAft>
                <a:spcPts val="0"/>
              </a:spcAft>
              <a:buClr>
                <a:srgbClr val="121212"/>
              </a:buClr>
              <a:buSzPts val="2400"/>
              <a:buFont typeface="Noto Sans Symbols"/>
              <a:buChar char="▪"/>
            </a:pPr>
            <a:r>
              <a:rPr lang="de-DE" sz="2400" b="0" i="0" u="none" strike="noStrike" cap="none">
                <a:solidFill>
                  <a:srgbClr val="121212"/>
                </a:solidFill>
                <a:latin typeface="Arial"/>
                <a:ea typeface="Arial"/>
                <a:cs typeface="Arial"/>
                <a:sym typeface="Arial"/>
              </a:rPr>
              <a:t>L.O2: To interpret the relationship between the Flipped Classroom and assessment methods</a:t>
            </a:r>
            <a:endParaRPr sz="2400" b="0" i="0" u="none" strike="noStrike" cap="none">
              <a:solidFill>
                <a:srgbClr val="121212"/>
              </a:solidFill>
              <a:latin typeface="Arial"/>
              <a:ea typeface="Arial"/>
              <a:cs typeface="Arial"/>
              <a:sym typeface="Arial"/>
            </a:endParaRPr>
          </a:p>
          <a:p>
            <a:pPr marL="645159" marR="0" lvl="1" indent="-342900" algn="l" rtl="0">
              <a:spcBef>
                <a:spcPts val="1200"/>
              </a:spcBef>
              <a:spcAft>
                <a:spcPts val="0"/>
              </a:spcAft>
              <a:buClr>
                <a:srgbClr val="121212"/>
              </a:buClr>
              <a:buSzPts val="2400"/>
              <a:buFont typeface="Noto Sans Symbols"/>
              <a:buChar char="▪"/>
            </a:pPr>
            <a:r>
              <a:rPr lang="de-DE" sz="2400" b="0" i="0" u="none" strike="noStrike" cap="none">
                <a:solidFill>
                  <a:srgbClr val="121212"/>
                </a:solidFill>
                <a:latin typeface="Arial"/>
                <a:ea typeface="Arial"/>
                <a:cs typeface="Arial"/>
                <a:sym typeface="Arial"/>
              </a:rPr>
              <a:t>L.O3: To recognize the value of digital tools and creative thinking in the Flipped Classroom in relation to assessments </a:t>
            </a:r>
            <a:endParaRPr sz="2400" b="0" i="0" u="none" strike="noStrike" cap="none">
              <a:solidFill>
                <a:srgbClr val="121212"/>
              </a:solidFill>
              <a:latin typeface="Arial"/>
              <a:ea typeface="Arial"/>
              <a:cs typeface="Arial"/>
              <a:sym typeface="Arial"/>
            </a:endParaRPr>
          </a:p>
        </p:txBody>
      </p:sp>
      <p:sp>
        <p:nvSpPr>
          <p:cNvPr id="112" name="Google Shape;112;p15"/>
          <p:cNvSpPr/>
          <p:nvPr/>
        </p:nvSpPr>
        <p:spPr>
          <a:xfrm>
            <a:off x="9144000" y="3783991"/>
            <a:ext cx="9144000" cy="650300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 name="Google Shape;113;p15"/>
          <p:cNvSpPr/>
          <p:nvPr/>
        </p:nvSpPr>
        <p:spPr>
          <a:xfrm>
            <a:off x="9144000" y="0"/>
            <a:ext cx="9144000" cy="5143500"/>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 name="Google Shape;114;p15"/>
          <p:cNvSpPr/>
          <p:nvPr/>
        </p:nvSpPr>
        <p:spPr>
          <a:xfrm rot="5400000">
            <a:off x="9144000" y="7702914"/>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5" name="Google Shape;115;p15"/>
          <p:cNvSpPr/>
          <p:nvPr/>
        </p:nvSpPr>
        <p:spPr>
          <a:xfrm rot="-5400000">
            <a:off x="15703914" y="0"/>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 name="Google Shape;116;p15"/>
          <p:cNvSpPr/>
          <p:nvPr/>
        </p:nvSpPr>
        <p:spPr>
          <a:xfrm>
            <a:off x="11243339" y="2258982"/>
            <a:ext cx="4945322" cy="5769036"/>
          </a:xfrm>
          <a:custGeom>
            <a:avLst/>
            <a:gdLst/>
            <a:ahLst/>
            <a:cxnLst/>
            <a:rect l="l" t="t" r="r" b="b"/>
            <a:pathLst>
              <a:path w="4945322" h="5769036" extrusionOk="0">
                <a:moveTo>
                  <a:pt x="0" y="0"/>
                </a:moveTo>
                <a:lnTo>
                  <a:pt x="4945322" y="0"/>
                </a:lnTo>
                <a:lnTo>
                  <a:pt x="4945322" y="5769036"/>
                </a:lnTo>
                <a:lnTo>
                  <a:pt x="0" y="5769036"/>
                </a:lnTo>
                <a:lnTo>
                  <a:pt x="0" y="0"/>
                </a:lnTo>
                <a:close/>
              </a:path>
            </a:pathLst>
          </a:custGeom>
          <a:blipFill rotWithShape="1">
            <a:blip r:embed="rId5">
              <a:alphaModFix/>
            </a:blip>
            <a:stretch>
              <a:fillRect l="-37489" r="-3748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 name="Google Shape;117;p15"/>
          <p:cNvSpPr/>
          <p:nvPr/>
        </p:nvSpPr>
        <p:spPr>
          <a:xfrm>
            <a:off x="385759" y="8288550"/>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8" name="Google Shape;118;p15"/>
          <p:cNvSpPr/>
          <p:nvPr/>
        </p:nvSpPr>
        <p:spPr>
          <a:xfrm>
            <a:off x="2874251" y="91043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6"/>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 name="Google Shape;124;p16"/>
          <p:cNvSpPr/>
          <p:nvPr/>
        </p:nvSpPr>
        <p:spPr>
          <a:xfrm>
            <a:off x="-167105" y="-3643058"/>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 name="Google Shape;125;p16"/>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 name="Google Shape;126;p16"/>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 name="Google Shape;127;p16"/>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 name="Google Shape;128;p16"/>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 name="Google Shape;129;p16"/>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 name="Google Shape;130;p16"/>
          <p:cNvSpPr txBox="1"/>
          <p:nvPr/>
        </p:nvSpPr>
        <p:spPr>
          <a:xfrm>
            <a:off x="792000" y="1548000"/>
            <a:ext cx="15948000" cy="61555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4000">
                <a:solidFill>
                  <a:srgbClr val="033C5B"/>
                </a:solidFill>
                <a:latin typeface="Arial"/>
                <a:ea typeface="Arial"/>
                <a:cs typeface="Arial"/>
                <a:sym typeface="Arial"/>
              </a:rPr>
              <a:t>Aims of assessment in a flipped classroom concept</a:t>
            </a:r>
            <a:endParaRPr sz="4000">
              <a:solidFill>
                <a:srgbClr val="033C5B"/>
              </a:solidFill>
              <a:latin typeface="Arial"/>
              <a:ea typeface="Arial"/>
              <a:cs typeface="Arial"/>
              <a:sym typeface="Arial"/>
            </a:endParaRPr>
          </a:p>
        </p:txBody>
      </p:sp>
      <p:sp>
        <p:nvSpPr>
          <p:cNvPr id="131" name="Google Shape;131;p16"/>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 name="Google Shape;132;p16"/>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 name="Google Shape;133;p16"/>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34" name="Google Shape;134;p16"/>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 name="Google Shape;135;p16"/>
          <p:cNvSpPr/>
          <p:nvPr/>
        </p:nvSpPr>
        <p:spPr>
          <a:xfrm>
            <a:off x="1152000" y="3132000"/>
            <a:ext cx="15588000" cy="1080000"/>
          </a:xfrm>
          <a:prstGeom prst="roundRect">
            <a:avLst>
              <a:gd name="adj" fmla="val 16667"/>
            </a:avLst>
          </a:prstGeom>
          <a:gradFill>
            <a:gsLst>
              <a:gs pos="0">
                <a:srgbClr val="F4F8FB"/>
              </a:gs>
              <a:gs pos="74000">
                <a:srgbClr val="AEC5E1"/>
              </a:gs>
              <a:gs pos="83000">
                <a:srgbClr val="AEC5E1"/>
              </a:gs>
              <a:gs pos="100000">
                <a:srgbClr val="C8D8EB"/>
              </a:gs>
            </a:gsLst>
            <a:lin ang="5400000" scaled="0"/>
          </a:gradFill>
          <a:ln w="25400" cap="flat" cmpd="sng">
            <a:solidFill>
              <a:srgbClr val="21364F"/>
            </a:solidFill>
            <a:prstDash val="solid"/>
            <a:round/>
            <a:headEnd type="none" w="sm" len="sm"/>
            <a:tailEnd type="none" w="sm" len="sm"/>
          </a:ln>
        </p:spPr>
        <p:txBody>
          <a:bodyPr spcFirstLastPara="1" wrap="square" lIns="540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Checking understanding: The assessment of flipped classroom learning aims to check students' understanding of the learning content provided in advance.</a:t>
            </a:r>
            <a:endParaRPr sz="2400" b="0" i="0" u="none" strike="noStrike" cap="none">
              <a:solidFill>
                <a:srgbClr val="000000"/>
              </a:solidFill>
              <a:latin typeface="Arial"/>
              <a:ea typeface="Arial"/>
              <a:cs typeface="Arial"/>
              <a:sym typeface="Arial"/>
            </a:endParaRPr>
          </a:p>
        </p:txBody>
      </p:sp>
      <p:sp>
        <p:nvSpPr>
          <p:cNvPr id="136" name="Google Shape;136;p16"/>
          <p:cNvSpPr/>
          <p:nvPr/>
        </p:nvSpPr>
        <p:spPr>
          <a:xfrm>
            <a:off x="792000" y="3312000"/>
            <a:ext cx="720000" cy="720000"/>
          </a:xfrm>
          <a:prstGeom prst="ellipse">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chemeClr val="lt1"/>
                </a:solidFill>
                <a:latin typeface="Arial"/>
                <a:ea typeface="Arial"/>
                <a:cs typeface="Arial"/>
                <a:sym typeface="Arial"/>
              </a:rPr>
              <a:t>1</a:t>
            </a:r>
            <a:endParaRPr/>
          </a:p>
        </p:txBody>
      </p:sp>
      <p:sp>
        <p:nvSpPr>
          <p:cNvPr id="137" name="Google Shape;137;p16"/>
          <p:cNvSpPr/>
          <p:nvPr/>
        </p:nvSpPr>
        <p:spPr>
          <a:xfrm>
            <a:off x="1152000" y="4392000"/>
            <a:ext cx="15588000" cy="1080000"/>
          </a:xfrm>
          <a:prstGeom prst="roundRect">
            <a:avLst>
              <a:gd name="adj" fmla="val 16667"/>
            </a:avLst>
          </a:prstGeom>
          <a:gradFill>
            <a:gsLst>
              <a:gs pos="0">
                <a:srgbClr val="F4F8FB"/>
              </a:gs>
              <a:gs pos="74000">
                <a:srgbClr val="AEC5E1"/>
              </a:gs>
              <a:gs pos="83000">
                <a:srgbClr val="AEC5E1"/>
              </a:gs>
              <a:gs pos="100000">
                <a:srgbClr val="C8D8EB"/>
              </a:gs>
            </a:gsLst>
            <a:lin ang="5400000" scaled="0"/>
          </a:gradFill>
          <a:ln w="25400" cap="flat" cmpd="sng">
            <a:solidFill>
              <a:srgbClr val="21364F"/>
            </a:solidFill>
            <a:prstDash val="solid"/>
            <a:round/>
            <a:headEnd type="none" w="sm" len="sm"/>
            <a:tailEnd type="none" w="sm" len="sm"/>
          </a:ln>
        </p:spPr>
        <p:txBody>
          <a:bodyPr spcFirstLastPara="1" wrap="square" lIns="540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Assessment of the application of knowledge: In addition to understanding, it is also important to assess how well students can apply the knowledge they have learnt in practical applications. </a:t>
            </a:r>
            <a:endParaRPr sz="2400" b="0" i="0" u="none" strike="noStrike" cap="none">
              <a:solidFill>
                <a:srgbClr val="000000"/>
              </a:solidFill>
              <a:latin typeface="Arial"/>
              <a:ea typeface="Arial"/>
              <a:cs typeface="Arial"/>
              <a:sym typeface="Arial"/>
            </a:endParaRPr>
          </a:p>
        </p:txBody>
      </p:sp>
      <p:sp>
        <p:nvSpPr>
          <p:cNvPr id="138" name="Google Shape;138;p16"/>
          <p:cNvSpPr/>
          <p:nvPr/>
        </p:nvSpPr>
        <p:spPr>
          <a:xfrm>
            <a:off x="792000" y="4572000"/>
            <a:ext cx="720000" cy="720000"/>
          </a:xfrm>
          <a:prstGeom prst="ellipse">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chemeClr val="lt1"/>
                </a:solidFill>
                <a:latin typeface="Arial"/>
                <a:ea typeface="Arial"/>
                <a:cs typeface="Arial"/>
                <a:sym typeface="Arial"/>
              </a:rPr>
              <a:t>2</a:t>
            </a:r>
            <a:endParaRPr/>
          </a:p>
        </p:txBody>
      </p:sp>
      <p:sp>
        <p:nvSpPr>
          <p:cNvPr id="139" name="Google Shape;139;p16"/>
          <p:cNvSpPr/>
          <p:nvPr/>
        </p:nvSpPr>
        <p:spPr>
          <a:xfrm>
            <a:off x="1152000" y="5652000"/>
            <a:ext cx="15588000" cy="1440000"/>
          </a:xfrm>
          <a:prstGeom prst="roundRect">
            <a:avLst>
              <a:gd name="adj" fmla="val 16667"/>
            </a:avLst>
          </a:prstGeom>
          <a:gradFill>
            <a:gsLst>
              <a:gs pos="0">
                <a:srgbClr val="F4F8FB"/>
              </a:gs>
              <a:gs pos="74000">
                <a:srgbClr val="AEC5E1"/>
              </a:gs>
              <a:gs pos="83000">
                <a:srgbClr val="AEC5E1"/>
              </a:gs>
              <a:gs pos="100000">
                <a:srgbClr val="C8D8EB"/>
              </a:gs>
            </a:gsLst>
            <a:lin ang="5400000" scaled="0"/>
          </a:gradFill>
          <a:ln w="25400" cap="flat" cmpd="sng">
            <a:solidFill>
              <a:srgbClr val="21364F"/>
            </a:solidFill>
            <a:prstDash val="solid"/>
            <a:round/>
            <a:headEnd type="none" w="sm" len="sm"/>
            <a:tailEnd type="none" w="sm" len="sm"/>
          </a:ln>
        </p:spPr>
        <p:txBody>
          <a:bodyPr spcFirstLastPara="1" wrap="square" lIns="540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Assessment of collaboration: The flipped classroom approach encourages collaboration and exchange between students. It is therefore important to assess the collaboration and contribution of each individual.</a:t>
            </a:r>
            <a:endParaRPr sz="2400" b="0" i="0" u="none" strike="noStrike" cap="none">
              <a:solidFill>
                <a:srgbClr val="000000"/>
              </a:solidFill>
              <a:latin typeface="Arial"/>
              <a:ea typeface="Arial"/>
              <a:cs typeface="Arial"/>
              <a:sym typeface="Arial"/>
            </a:endParaRPr>
          </a:p>
        </p:txBody>
      </p:sp>
      <p:sp>
        <p:nvSpPr>
          <p:cNvPr id="140" name="Google Shape;140;p16"/>
          <p:cNvSpPr/>
          <p:nvPr/>
        </p:nvSpPr>
        <p:spPr>
          <a:xfrm>
            <a:off x="792000" y="6012000"/>
            <a:ext cx="720000" cy="720000"/>
          </a:xfrm>
          <a:prstGeom prst="ellipse">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chemeClr val="lt1"/>
                </a:solidFill>
                <a:latin typeface="Arial"/>
                <a:ea typeface="Arial"/>
                <a:cs typeface="Arial"/>
                <a:sym typeface="Arial"/>
              </a:rPr>
              <a:t>3</a:t>
            </a:r>
            <a:endParaRPr/>
          </a:p>
        </p:txBody>
      </p:sp>
      <p:sp>
        <p:nvSpPr>
          <p:cNvPr id="141" name="Google Shape;141;p16"/>
          <p:cNvSpPr/>
          <p:nvPr/>
        </p:nvSpPr>
        <p:spPr>
          <a:xfrm>
            <a:off x="1152000" y="7272000"/>
            <a:ext cx="15588000" cy="1440000"/>
          </a:xfrm>
          <a:prstGeom prst="roundRect">
            <a:avLst>
              <a:gd name="adj" fmla="val 16667"/>
            </a:avLst>
          </a:prstGeom>
          <a:gradFill>
            <a:gsLst>
              <a:gs pos="0">
                <a:srgbClr val="F4F8FB"/>
              </a:gs>
              <a:gs pos="74000">
                <a:srgbClr val="AEC5E1"/>
              </a:gs>
              <a:gs pos="83000">
                <a:srgbClr val="AEC5E1"/>
              </a:gs>
              <a:gs pos="100000">
                <a:srgbClr val="C8D8EB"/>
              </a:gs>
            </a:gsLst>
            <a:lin ang="5400000" scaled="0"/>
          </a:gradFill>
          <a:ln w="25400" cap="flat" cmpd="sng">
            <a:solidFill>
              <a:srgbClr val="21364F"/>
            </a:solidFill>
            <a:prstDash val="solid"/>
            <a:round/>
            <a:headEnd type="none" w="sm" len="sm"/>
            <a:tailEnd type="none" w="sm" len="sm"/>
          </a:ln>
        </p:spPr>
        <p:txBody>
          <a:bodyPr spcFirstLastPara="1" wrap="square" lIns="540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Feedback on learning development: Assessment in flipped classroom learning should also be used to track students' learning progress and give them feedback to improve their learning. </a:t>
            </a:r>
            <a:endParaRPr sz="2400" b="0" i="0" u="none" strike="noStrike" cap="none">
              <a:solidFill>
                <a:srgbClr val="000000"/>
              </a:solidFill>
              <a:latin typeface="Arial"/>
              <a:ea typeface="Arial"/>
              <a:cs typeface="Arial"/>
              <a:sym typeface="Arial"/>
            </a:endParaRPr>
          </a:p>
        </p:txBody>
      </p:sp>
      <p:sp>
        <p:nvSpPr>
          <p:cNvPr id="142" name="Google Shape;142;p16"/>
          <p:cNvSpPr/>
          <p:nvPr/>
        </p:nvSpPr>
        <p:spPr>
          <a:xfrm>
            <a:off x="792000" y="7632000"/>
            <a:ext cx="720000" cy="720000"/>
          </a:xfrm>
          <a:prstGeom prst="ellipse">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chemeClr val="lt1"/>
                </a:solidFill>
                <a:latin typeface="Arial"/>
                <a:ea typeface="Arial"/>
                <a:cs typeface="Arial"/>
                <a:sym typeface="Arial"/>
              </a:rPr>
              <a:t>4</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7"/>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 name="Google Shape;148;p17"/>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9" name="Google Shape;149;p17"/>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 name="Google Shape;150;p17"/>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1" name="Google Shape;151;p17"/>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2" name="Google Shape;152;p17"/>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3" name="Google Shape;153;p17"/>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4" name="Google Shape;154;p17"/>
          <p:cNvSpPr txBox="1"/>
          <p:nvPr/>
        </p:nvSpPr>
        <p:spPr>
          <a:xfrm>
            <a:off x="792000" y="3132000"/>
            <a:ext cx="15948000" cy="2662204"/>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2400">
                <a:solidFill>
                  <a:schemeClr val="dk1"/>
                </a:solidFill>
                <a:latin typeface="Arial"/>
                <a:ea typeface="Arial"/>
                <a:cs typeface="Arial"/>
                <a:sym typeface="Arial"/>
              </a:rPr>
              <a:t>Formative assessment in the flipped classroom is used to monitor students' learning progress during the </a:t>
            </a:r>
            <a:r>
              <a:rPr lang="de-DE" sz="2400" b="1">
                <a:solidFill>
                  <a:schemeClr val="dk1"/>
                </a:solidFill>
                <a:latin typeface="Arial"/>
                <a:ea typeface="Arial"/>
                <a:cs typeface="Arial"/>
                <a:sym typeface="Arial"/>
              </a:rPr>
              <a:t>learning process </a:t>
            </a:r>
            <a:r>
              <a:rPr lang="de-DE" sz="2400">
                <a:solidFill>
                  <a:schemeClr val="dk1"/>
                </a:solidFill>
                <a:latin typeface="Arial"/>
                <a:ea typeface="Arial"/>
                <a:cs typeface="Arial"/>
                <a:sym typeface="Arial"/>
              </a:rPr>
              <a:t>and give them feedback to improve their learning.</a:t>
            </a:r>
            <a:endParaRPr sz="2400">
              <a:solidFill>
                <a:schemeClr val="dk1"/>
              </a:solidFill>
              <a:latin typeface="Arial"/>
              <a:ea typeface="Arial"/>
              <a:cs typeface="Arial"/>
              <a:sym typeface="Arial"/>
            </a:endParaRPr>
          </a:p>
          <a:p>
            <a:pPr marL="0" marR="0" lvl="0" indent="0" algn="l" rtl="0">
              <a:spcBef>
                <a:spcPts val="0"/>
              </a:spcBef>
              <a:spcAft>
                <a:spcPts val="0"/>
              </a:spcAft>
              <a:buNone/>
            </a:pPr>
            <a:r>
              <a:rPr lang="de-DE" sz="2400">
                <a:solidFill>
                  <a:schemeClr val="dk1"/>
                </a:solidFill>
                <a:latin typeface="Arial"/>
                <a:ea typeface="Arial"/>
                <a:cs typeface="Arial"/>
                <a:sym typeface="Arial"/>
              </a:rPr>
              <a:t> </a:t>
            </a:r>
            <a:endParaRPr sz="2400">
              <a:solidFill>
                <a:schemeClr val="dk1"/>
              </a:solidFill>
              <a:latin typeface="Arial"/>
              <a:ea typeface="Arial"/>
              <a:cs typeface="Arial"/>
              <a:sym typeface="Arial"/>
            </a:endParaRPr>
          </a:p>
          <a:p>
            <a:pPr marL="0" marR="0" lvl="0" indent="0" algn="l" rtl="0">
              <a:spcBef>
                <a:spcPts val="0"/>
              </a:spcBef>
              <a:spcAft>
                <a:spcPts val="0"/>
              </a:spcAft>
              <a:buNone/>
            </a:pPr>
            <a:r>
              <a:rPr lang="de-DE" sz="2400">
                <a:solidFill>
                  <a:schemeClr val="dk1"/>
                </a:solidFill>
                <a:latin typeface="Arial"/>
                <a:ea typeface="Arial"/>
                <a:cs typeface="Arial"/>
                <a:sym typeface="Arial"/>
              </a:rPr>
              <a:t>The summative assessment in the flipped classroom takes place at the </a:t>
            </a:r>
            <a:r>
              <a:rPr lang="de-DE" sz="2400" b="1">
                <a:solidFill>
                  <a:schemeClr val="dk1"/>
                </a:solidFill>
                <a:latin typeface="Arial"/>
                <a:ea typeface="Arial"/>
                <a:cs typeface="Arial"/>
                <a:sym typeface="Arial"/>
              </a:rPr>
              <a:t>end of a learning section </a:t>
            </a:r>
            <a:r>
              <a:rPr lang="de-DE" sz="2400">
                <a:solidFill>
                  <a:schemeClr val="dk1"/>
                </a:solidFill>
                <a:latin typeface="Arial"/>
                <a:ea typeface="Arial"/>
                <a:cs typeface="Arial"/>
                <a:sym typeface="Arial"/>
              </a:rPr>
              <a:t>and serves to assess the knowledge and skills acquired by the students.</a:t>
            </a:r>
            <a:endParaRPr sz="2400">
              <a:solidFill>
                <a:schemeClr val="dk1"/>
              </a:solidFill>
              <a:latin typeface="Arial"/>
              <a:ea typeface="Arial"/>
              <a:cs typeface="Arial"/>
              <a:sym typeface="Arial"/>
            </a:endParaRPr>
          </a:p>
          <a:p>
            <a:pPr marL="0" marR="0" lvl="0" indent="0" algn="l" rtl="0">
              <a:lnSpc>
                <a:spcPct val="140000"/>
              </a:lnSpc>
              <a:spcBef>
                <a:spcPts val="0"/>
              </a:spcBef>
              <a:spcAft>
                <a:spcPts val="0"/>
              </a:spcAft>
              <a:buNone/>
            </a:pPr>
            <a:endParaRPr sz="2600">
              <a:solidFill>
                <a:srgbClr val="121212"/>
              </a:solidFill>
              <a:latin typeface="Arial"/>
              <a:ea typeface="Arial"/>
              <a:cs typeface="Arial"/>
              <a:sym typeface="Arial"/>
            </a:endParaRPr>
          </a:p>
        </p:txBody>
      </p:sp>
      <p:sp>
        <p:nvSpPr>
          <p:cNvPr id="155" name="Google Shape;155;p17"/>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 name="Google Shape;156;p17"/>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7" name="Google Shape;157;p17"/>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58" name="Google Shape;158;p17"/>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 name="Google Shape;159;p17"/>
          <p:cNvSpPr txBox="1"/>
          <p:nvPr/>
        </p:nvSpPr>
        <p:spPr>
          <a:xfrm>
            <a:off x="792000" y="1548000"/>
            <a:ext cx="15948000" cy="61555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4000">
                <a:solidFill>
                  <a:srgbClr val="033C5B"/>
                </a:solidFill>
                <a:latin typeface="Arial"/>
                <a:ea typeface="Arial"/>
                <a:cs typeface="Arial"/>
                <a:sym typeface="Arial"/>
              </a:rPr>
              <a:t>Formative versus summative assessment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8"/>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 name="Google Shape;165;p18"/>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 name="Google Shape;166;p18"/>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7" name="Google Shape;167;p18"/>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 name="Google Shape;168;p18"/>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 name="Google Shape;169;p18"/>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 name="Google Shape;170;p18"/>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 name="Google Shape;171;p18"/>
          <p:cNvSpPr txBox="1"/>
          <p:nvPr/>
        </p:nvSpPr>
        <p:spPr>
          <a:xfrm>
            <a:off x="792000" y="1548000"/>
            <a:ext cx="15948000" cy="4308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4000">
                <a:solidFill>
                  <a:srgbClr val="033C5B"/>
                </a:solidFill>
                <a:latin typeface="Arial"/>
                <a:ea typeface="Arial"/>
                <a:cs typeface="Arial"/>
                <a:sym typeface="Arial"/>
              </a:rPr>
              <a:t>Overview of assessment systems during flipped classroom learning</a:t>
            </a:r>
            <a:endParaRPr sz="4000">
              <a:solidFill>
                <a:srgbClr val="033C5B"/>
              </a:solidFill>
              <a:latin typeface="Arial"/>
              <a:ea typeface="Arial"/>
              <a:cs typeface="Arial"/>
              <a:sym typeface="Arial"/>
            </a:endParaRPr>
          </a:p>
        </p:txBody>
      </p:sp>
      <p:sp>
        <p:nvSpPr>
          <p:cNvPr id="172" name="Google Shape;172;p18"/>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3" name="Google Shape;173;p18"/>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4" name="Google Shape;174;p18"/>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75" name="Google Shape;175;p18"/>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6" name="Google Shape;176;p18"/>
          <p:cNvSpPr txBox="1"/>
          <p:nvPr/>
        </p:nvSpPr>
        <p:spPr>
          <a:xfrm>
            <a:off x="792000" y="3132000"/>
            <a:ext cx="16020000" cy="1872000"/>
          </a:xfrm>
          <a:prstGeom prst="rect">
            <a:avLst/>
          </a:prstGeom>
          <a:gradFill>
            <a:gsLst>
              <a:gs pos="0">
                <a:srgbClr val="DAE5F1"/>
              </a:gs>
              <a:gs pos="35000">
                <a:srgbClr val="B7CCE4"/>
              </a:gs>
              <a:gs pos="100000">
                <a:srgbClr val="DAE5F1"/>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de-DE" sz="2400" b="1" u="sng">
                <a:solidFill>
                  <a:schemeClr val="dk1"/>
                </a:solidFill>
                <a:latin typeface="Arial"/>
                <a:ea typeface="Arial"/>
                <a:cs typeface="Arial"/>
                <a:sym typeface="Arial"/>
              </a:rPr>
              <a:t>1. formative assessment during learning:</a:t>
            </a:r>
            <a:endParaRPr sz="2400" b="1" u="sng">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de-DE" sz="2400">
                <a:solidFill>
                  <a:schemeClr val="dk1"/>
                </a:solidFill>
                <a:latin typeface="Arial"/>
                <a:ea typeface="Arial"/>
                <a:cs typeface="Arial"/>
                <a:sym typeface="Arial"/>
              </a:rPr>
              <a:t>Quizzes or tests: Short quizzes or tests can be used during learning to check students' understanding and give them immediate feedback.</a:t>
            </a:r>
            <a:endParaRPr sz="2400">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de-DE" sz="2400">
                <a:solidFill>
                  <a:schemeClr val="dk1"/>
                </a:solidFill>
                <a:latin typeface="Arial"/>
                <a:ea typeface="Arial"/>
                <a:cs typeface="Arial"/>
                <a:sym typeface="Arial"/>
              </a:rPr>
              <a:t>Discussions or group work: Through discussions or group work, students can apply their knowledge and assess their collaboration and communication skills.</a:t>
            </a:r>
            <a:endParaRPr sz="2400">
              <a:solidFill>
                <a:schemeClr val="dk1"/>
              </a:solidFill>
              <a:latin typeface="Arial"/>
              <a:ea typeface="Arial"/>
              <a:cs typeface="Arial"/>
              <a:sym typeface="Arial"/>
            </a:endParaRPr>
          </a:p>
        </p:txBody>
      </p:sp>
      <p:sp>
        <p:nvSpPr>
          <p:cNvPr id="177" name="Google Shape;177;p18"/>
          <p:cNvSpPr txBox="1"/>
          <p:nvPr/>
        </p:nvSpPr>
        <p:spPr>
          <a:xfrm>
            <a:off x="792000" y="6300000"/>
            <a:ext cx="16020000" cy="1152000"/>
          </a:xfrm>
          <a:prstGeom prst="rect">
            <a:avLst/>
          </a:prstGeom>
          <a:gradFill>
            <a:gsLst>
              <a:gs pos="0">
                <a:srgbClr val="DAE5F1"/>
              </a:gs>
              <a:gs pos="35000">
                <a:srgbClr val="B7CCE4"/>
              </a:gs>
              <a:gs pos="100000">
                <a:srgbClr val="DAE5F1"/>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de-DE" sz="2400" b="1" u="sng">
                <a:solidFill>
                  <a:schemeClr val="dk1"/>
                </a:solidFill>
                <a:latin typeface="Arial"/>
                <a:ea typeface="Arial"/>
                <a:cs typeface="Arial"/>
                <a:sym typeface="Arial"/>
              </a:rPr>
              <a:t>3. practical applications:</a:t>
            </a:r>
            <a:endParaRPr sz="2400" b="1" u="sng">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de-DE" sz="2400">
                <a:solidFill>
                  <a:schemeClr val="dk1"/>
                </a:solidFill>
                <a:latin typeface="Arial"/>
                <a:ea typeface="Arial"/>
                <a:cs typeface="Arial"/>
                <a:sym typeface="Arial"/>
              </a:rPr>
              <a:t>Projects or presentations: Students can be asked to demonstrate what they have learnt in practical applications by carrying out projects or giving presentations.</a:t>
            </a:r>
            <a:endParaRPr sz="2400">
              <a:solidFill>
                <a:schemeClr val="dk1"/>
              </a:solidFill>
              <a:latin typeface="Arial"/>
              <a:ea typeface="Arial"/>
              <a:cs typeface="Arial"/>
              <a:sym typeface="Arial"/>
            </a:endParaRPr>
          </a:p>
          <a:p>
            <a:pPr marL="0" marR="0" lvl="0" indent="0" algn="l" rtl="0">
              <a:spcBef>
                <a:spcPts val="0"/>
              </a:spcBef>
              <a:spcAft>
                <a:spcPts val="0"/>
              </a:spcAft>
              <a:buNone/>
            </a:pPr>
            <a:r>
              <a:rPr lang="de-DE" sz="2400">
                <a:solidFill>
                  <a:schemeClr val="dk1"/>
                </a:solidFill>
                <a:latin typeface="Arial"/>
                <a:ea typeface="Arial"/>
                <a:cs typeface="Arial"/>
                <a:sym typeface="Arial"/>
              </a:rPr>
              <a:t> </a:t>
            </a:r>
            <a:endParaRPr sz="2400">
              <a:solidFill>
                <a:schemeClr val="dk1"/>
              </a:solidFill>
              <a:latin typeface="Arial"/>
              <a:ea typeface="Arial"/>
              <a:cs typeface="Arial"/>
              <a:sym typeface="Arial"/>
            </a:endParaRPr>
          </a:p>
          <a:p>
            <a:pPr marL="0" marR="0" lvl="0" indent="0" algn="l" rtl="0">
              <a:spcBef>
                <a:spcPts val="0"/>
              </a:spcBef>
              <a:spcAft>
                <a:spcPts val="0"/>
              </a:spcAft>
              <a:buNone/>
            </a:pPr>
            <a:endParaRPr sz="2400">
              <a:solidFill>
                <a:schemeClr val="dk1"/>
              </a:solidFill>
              <a:latin typeface="Arial"/>
              <a:ea typeface="Arial"/>
              <a:cs typeface="Arial"/>
              <a:sym typeface="Arial"/>
            </a:endParaRPr>
          </a:p>
        </p:txBody>
      </p:sp>
      <p:sp>
        <p:nvSpPr>
          <p:cNvPr id="178" name="Google Shape;178;p18"/>
          <p:cNvSpPr txBox="1"/>
          <p:nvPr/>
        </p:nvSpPr>
        <p:spPr>
          <a:xfrm>
            <a:off x="792000" y="5076000"/>
            <a:ext cx="16020000" cy="1152000"/>
          </a:xfrm>
          <a:prstGeom prst="rect">
            <a:avLst/>
          </a:prstGeom>
          <a:gradFill>
            <a:gsLst>
              <a:gs pos="0">
                <a:srgbClr val="DAE5F1"/>
              </a:gs>
              <a:gs pos="35000">
                <a:srgbClr val="B7CCE4"/>
              </a:gs>
              <a:gs pos="100000">
                <a:srgbClr val="DAE5F1"/>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de-DE" sz="2400" b="1" u="sng">
                <a:solidFill>
                  <a:schemeClr val="dk1"/>
                </a:solidFill>
                <a:latin typeface="Arial"/>
                <a:ea typeface="Arial"/>
                <a:cs typeface="Arial"/>
                <a:sym typeface="Arial"/>
              </a:rPr>
              <a:t>2. self-reflection:</a:t>
            </a:r>
            <a:endParaRPr sz="2400" b="1" u="sng">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de-DE" sz="2400">
                <a:solidFill>
                  <a:schemeClr val="dk1"/>
                </a:solidFill>
                <a:latin typeface="Arial"/>
                <a:ea typeface="Arial"/>
                <a:cs typeface="Arial"/>
                <a:sym typeface="Arial"/>
              </a:rPr>
              <a:t>Students can be asked to reflect on and evaluate their own learning development by answering questions about the effectiveness of the flipped classroom approach, their own motivation and learning progress.</a:t>
            </a:r>
            <a:endParaRPr sz="2400">
              <a:solidFill>
                <a:schemeClr val="dk1"/>
              </a:solidFill>
              <a:latin typeface="Arial"/>
              <a:ea typeface="Arial"/>
              <a:cs typeface="Arial"/>
              <a:sym typeface="Arial"/>
            </a:endParaRPr>
          </a:p>
          <a:p>
            <a:pPr marL="0" marR="0" lvl="0" indent="0" algn="l" rtl="0">
              <a:spcBef>
                <a:spcPts val="0"/>
              </a:spcBef>
              <a:spcAft>
                <a:spcPts val="0"/>
              </a:spcAft>
              <a:buNone/>
            </a:pPr>
            <a:r>
              <a:rPr lang="de-DE" sz="2400">
                <a:solidFill>
                  <a:schemeClr val="dk1"/>
                </a:solidFill>
                <a:latin typeface="Arial"/>
                <a:ea typeface="Arial"/>
                <a:cs typeface="Arial"/>
                <a:sym typeface="Arial"/>
              </a:rPr>
              <a:t> </a:t>
            </a:r>
            <a:endParaRPr sz="2400">
              <a:solidFill>
                <a:schemeClr val="dk1"/>
              </a:solidFill>
              <a:latin typeface="Arial"/>
              <a:ea typeface="Arial"/>
              <a:cs typeface="Arial"/>
              <a:sym typeface="Arial"/>
            </a:endParaRPr>
          </a:p>
        </p:txBody>
      </p:sp>
      <p:sp>
        <p:nvSpPr>
          <p:cNvPr id="179" name="Google Shape;179;p18"/>
          <p:cNvSpPr txBox="1"/>
          <p:nvPr/>
        </p:nvSpPr>
        <p:spPr>
          <a:xfrm>
            <a:off x="792000" y="7524000"/>
            <a:ext cx="16020000" cy="1152000"/>
          </a:xfrm>
          <a:prstGeom prst="rect">
            <a:avLst/>
          </a:prstGeom>
          <a:gradFill>
            <a:gsLst>
              <a:gs pos="0">
                <a:srgbClr val="DAE5F1"/>
              </a:gs>
              <a:gs pos="35000">
                <a:srgbClr val="B7CCE4"/>
              </a:gs>
              <a:gs pos="100000">
                <a:srgbClr val="DAE5F1"/>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de-DE" sz="2400" b="1" u="sng">
                <a:solidFill>
                  <a:schemeClr val="dk1"/>
                </a:solidFill>
                <a:latin typeface="Arial"/>
                <a:ea typeface="Arial"/>
                <a:cs typeface="Arial"/>
                <a:sym typeface="Arial"/>
              </a:rPr>
              <a:t>4. summative assessment at the end of the learning section:</a:t>
            </a:r>
            <a:endParaRPr sz="2400" b="1" u="sng">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de-DE" sz="2400">
                <a:solidFill>
                  <a:schemeClr val="dk1"/>
                </a:solidFill>
                <a:latin typeface="Arial"/>
                <a:ea typeface="Arial"/>
                <a:cs typeface="Arial"/>
                <a:sym typeface="Arial"/>
              </a:rPr>
              <a:t>Tests or examinations: At the end of the learning section, tests or examinations can be used to assess the knowledge and skills learnt by the students.</a:t>
            </a:r>
            <a:endParaRPr sz="2400">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9"/>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85" name="Google Shape;185;p19"/>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86" name="Google Shape;186;p19"/>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87" name="Google Shape;187;p19"/>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88" name="Google Shape;188;p19"/>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89" name="Google Shape;189;p19"/>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0" name="Google Shape;190;p19"/>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1" name="Google Shape;191;p19"/>
          <p:cNvSpPr txBox="1"/>
          <p:nvPr/>
        </p:nvSpPr>
        <p:spPr>
          <a:xfrm>
            <a:off x="792000" y="1548000"/>
            <a:ext cx="15948000" cy="307777"/>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33C5B"/>
              </a:buClr>
              <a:buSzPts val="4000"/>
              <a:buFont typeface="Arial"/>
              <a:buNone/>
            </a:pPr>
            <a:r>
              <a:rPr lang="de-DE" sz="4000" b="0" i="0" u="none" strike="noStrike" cap="none">
                <a:solidFill>
                  <a:srgbClr val="033C5B"/>
                </a:solidFill>
                <a:latin typeface="Arial"/>
                <a:ea typeface="Arial"/>
                <a:cs typeface="Arial"/>
                <a:sym typeface="Arial"/>
              </a:rPr>
              <a:t>Assessment of knowledge after implementation of flipped classroom learning - 4 options at a glance  </a:t>
            </a:r>
            <a:endParaRPr/>
          </a:p>
        </p:txBody>
      </p:sp>
      <p:sp>
        <p:nvSpPr>
          <p:cNvPr id="192" name="Google Shape;192;p19"/>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3" name="Google Shape;193;p19"/>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4" name="Google Shape;194;p19"/>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de-DE"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95" name="Google Shape;195;p19"/>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6" name="Google Shape;196;p19"/>
          <p:cNvSpPr txBox="1"/>
          <p:nvPr/>
        </p:nvSpPr>
        <p:spPr>
          <a:xfrm>
            <a:off x="792000" y="3132000"/>
            <a:ext cx="7956000" cy="2916000"/>
          </a:xfrm>
          <a:prstGeom prst="rect">
            <a:avLst/>
          </a:prstGeom>
          <a:solidFill>
            <a:srgbClr val="DAE5F1"/>
          </a:solidFill>
          <a:ln w="381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With this type of question, learners are given several answer options from which they must choose the correct one. This enables a quick and efficient review of the acquired knowledge.</a:t>
            </a:r>
            <a:endParaRPr sz="2400" b="0" i="0" u="none" strike="noStrike" cap="none">
              <a:solidFill>
                <a:srgbClr val="000000"/>
              </a:solidFill>
              <a:latin typeface="Arial"/>
              <a:ea typeface="Arial"/>
              <a:cs typeface="Arial"/>
              <a:sym typeface="Arial"/>
            </a:endParaRPr>
          </a:p>
        </p:txBody>
      </p:sp>
      <p:sp>
        <p:nvSpPr>
          <p:cNvPr id="197" name="Google Shape;197;p19"/>
          <p:cNvSpPr txBox="1"/>
          <p:nvPr/>
        </p:nvSpPr>
        <p:spPr>
          <a:xfrm>
            <a:off x="8748000" y="3132000"/>
            <a:ext cx="7956000" cy="3060000"/>
          </a:xfrm>
          <a:prstGeom prst="rect">
            <a:avLst/>
          </a:prstGeom>
          <a:solidFill>
            <a:srgbClr val="DAE5F1"/>
          </a:solidFill>
          <a:ln w="381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Open questions require a more detailed answer from the students. They have to explain their knowledge, give examples or express their opinion on a particular topic. Open questions allow for deeper reflection and show students' understanding.</a:t>
            </a:r>
            <a:endParaRPr sz="2400" b="0" i="0" u="none" strike="noStrike" cap="none">
              <a:solidFill>
                <a:srgbClr val="000000"/>
              </a:solidFill>
              <a:latin typeface="Arial"/>
              <a:ea typeface="Arial"/>
              <a:cs typeface="Arial"/>
              <a:sym typeface="Arial"/>
            </a:endParaRPr>
          </a:p>
        </p:txBody>
      </p:sp>
      <p:sp>
        <p:nvSpPr>
          <p:cNvPr id="198" name="Google Shape;198;p19"/>
          <p:cNvSpPr txBox="1"/>
          <p:nvPr/>
        </p:nvSpPr>
        <p:spPr>
          <a:xfrm>
            <a:off x="792000" y="5940000"/>
            <a:ext cx="7956000" cy="2772000"/>
          </a:xfrm>
          <a:prstGeom prst="rect">
            <a:avLst/>
          </a:prstGeom>
          <a:solidFill>
            <a:srgbClr val="DAE5F1"/>
          </a:solidFill>
          <a:ln w="38100" cap="flat" cmpd="sng">
            <a:solidFill>
              <a:schemeClr val="lt1"/>
            </a:solidFill>
            <a:prstDash val="solid"/>
            <a:round/>
            <a:headEnd type="none" w="sm" len="sm"/>
            <a:tailEnd type="none" w="sm" len="sm"/>
          </a:ln>
        </p:spPr>
        <p:txBody>
          <a:bodyPr spcFirstLastPara="1" wrap="square" lIns="91425" tIns="9720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In application questions, students are presented with scenarios or problems in which they have to apply their knowledge. They have to show how they can use the knowledge they have learnt in real-life situations.</a:t>
            </a:r>
            <a:endParaRPr sz="2400" b="0" i="0" u="none" strike="noStrike" cap="none">
              <a:solidFill>
                <a:srgbClr val="000000"/>
              </a:solidFill>
              <a:latin typeface="Arial"/>
              <a:ea typeface="Arial"/>
              <a:cs typeface="Arial"/>
              <a:sym typeface="Arial"/>
            </a:endParaRPr>
          </a:p>
        </p:txBody>
      </p:sp>
      <p:sp>
        <p:nvSpPr>
          <p:cNvPr id="199" name="Google Shape;199;p19"/>
          <p:cNvSpPr txBox="1"/>
          <p:nvPr/>
        </p:nvSpPr>
        <p:spPr>
          <a:xfrm>
            <a:off x="8748000" y="5904000"/>
            <a:ext cx="7956000" cy="2772000"/>
          </a:xfrm>
          <a:prstGeom prst="rect">
            <a:avLst/>
          </a:prstGeom>
          <a:solidFill>
            <a:srgbClr val="DAE5F1"/>
          </a:solidFill>
          <a:ln w="38100" cap="flat" cmpd="sng">
            <a:solidFill>
              <a:schemeClr val="lt1"/>
            </a:solidFill>
            <a:prstDash val="solid"/>
            <a:round/>
            <a:headEnd type="none" w="sm" len="sm"/>
            <a:tailEnd type="none" w="sm" len="sm"/>
          </a:ln>
        </p:spPr>
        <p:txBody>
          <a:bodyPr spcFirstLastPara="1" wrap="square" lIns="91425" tIns="9720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de-DE" sz="2400" b="0" i="0" u="none" strike="noStrike" cap="none">
                <a:solidFill>
                  <a:srgbClr val="000000"/>
                </a:solidFill>
                <a:latin typeface="Arial"/>
                <a:ea typeface="Arial"/>
                <a:cs typeface="Arial"/>
                <a:sym typeface="Arial"/>
              </a:rPr>
              <a:t>Case studies or tasks give students the opportunity to analyse complex problems and find solutions. They must apply their knowledge to understand the situation and propose appropriate actions.</a:t>
            </a:r>
            <a:endParaRPr sz="2400" b="0" i="0" u="none" strike="noStrike" cap="none">
              <a:solidFill>
                <a:srgbClr val="000000"/>
              </a:solidFill>
              <a:latin typeface="Arial"/>
              <a:ea typeface="Arial"/>
              <a:cs typeface="Arial"/>
              <a:sym typeface="Arial"/>
            </a:endParaRPr>
          </a:p>
        </p:txBody>
      </p:sp>
      <p:sp>
        <p:nvSpPr>
          <p:cNvPr id="200" name="Google Shape;200;p19"/>
          <p:cNvSpPr/>
          <p:nvPr/>
        </p:nvSpPr>
        <p:spPr>
          <a:xfrm>
            <a:off x="5148000" y="5040000"/>
            <a:ext cx="3600000" cy="900000"/>
          </a:xfrm>
          <a:prstGeom prst="roundRect">
            <a:avLst>
              <a:gd name="adj" fmla="val 16667"/>
            </a:avLst>
          </a:prstGeom>
          <a:solidFill>
            <a:schemeClr val="accent1"/>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i="0" u="none" strike="noStrike" cap="none">
                <a:solidFill>
                  <a:schemeClr val="lt1"/>
                </a:solidFill>
                <a:latin typeface="Arial"/>
                <a:ea typeface="Arial"/>
                <a:cs typeface="Arial"/>
                <a:sym typeface="Arial"/>
              </a:rPr>
              <a:t>1. multiple-choice questions:</a:t>
            </a:r>
            <a:endParaRPr sz="1800" b="1">
              <a:solidFill>
                <a:schemeClr val="lt1"/>
              </a:solidFill>
              <a:latin typeface="Calibri"/>
              <a:ea typeface="Calibri"/>
              <a:cs typeface="Calibri"/>
              <a:sym typeface="Calibri"/>
            </a:endParaRPr>
          </a:p>
        </p:txBody>
      </p:sp>
      <p:sp>
        <p:nvSpPr>
          <p:cNvPr id="201" name="Google Shape;201;p19"/>
          <p:cNvSpPr/>
          <p:nvPr/>
        </p:nvSpPr>
        <p:spPr>
          <a:xfrm>
            <a:off x="8748000" y="5040000"/>
            <a:ext cx="3600000" cy="900000"/>
          </a:xfrm>
          <a:prstGeom prst="roundRect">
            <a:avLst>
              <a:gd name="adj" fmla="val 16667"/>
            </a:avLst>
          </a:prstGeom>
          <a:solidFill>
            <a:schemeClr val="accent1"/>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i="0" u="none" strike="noStrike" cap="none">
                <a:solidFill>
                  <a:schemeClr val="lt1"/>
                </a:solidFill>
                <a:latin typeface="Arial"/>
                <a:ea typeface="Arial"/>
                <a:cs typeface="Arial"/>
                <a:sym typeface="Arial"/>
              </a:rPr>
              <a:t>2. open questions:</a:t>
            </a:r>
            <a:endParaRPr sz="1800" b="1">
              <a:solidFill>
                <a:schemeClr val="lt1"/>
              </a:solidFill>
              <a:latin typeface="Calibri"/>
              <a:ea typeface="Calibri"/>
              <a:cs typeface="Calibri"/>
              <a:sym typeface="Calibri"/>
            </a:endParaRPr>
          </a:p>
        </p:txBody>
      </p:sp>
      <p:sp>
        <p:nvSpPr>
          <p:cNvPr id="202" name="Google Shape;202;p19"/>
          <p:cNvSpPr/>
          <p:nvPr/>
        </p:nvSpPr>
        <p:spPr>
          <a:xfrm>
            <a:off x="5148000" y="5940000"/>
            <a:ext cx="3600000" cy="900000"/>
          </a:xfrm>
          <a:prstGeom prst="roundRect">
            <a:avLst>
              <a:gd name="adj" fmla="val 16667"/>
            </a:avLst>
          </a:prstGeom>
          <a:solidFill>
            <a:schemeClr val="accent1"/>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i="0" u="none" strike="noStrike" cap="none">
                <a:solidFill>
                  <a:schemeClr val="lt1"/>
                </a:solidFill>
                <a:latin typeface="Arial"/>
                <a:ea typeface="Arial"/>
                <a:cs typeface="Arial"/>
                <a:sym typeface="Arial"/>
              </a:rPr>
              <a:t>3. application questions:</a:t>
            </a:r>
            <a:endParaRPr sz="1800" b="1">
              <a:solidFill>
                <a:schemeClr val="lt1"/>
              </a:solidFill>
              <a:latin typeface="Calibri"/>
              <a:ea typeface="Calibri"/>
              <a:cs typeface="Calibri"/>
              <a:sym typeface="Calibri"/>
            </a:endParaRPr>
          </a:p>
        </p:txBody>
      </p:sp>
      <p:sp>
        <p:nvSpPr>
          <p:cNvPr id="203" name="Google Shape;203;p19"/>
          <p:cNvSpPr/>
          <p:nvPr/>
        </p:nvSpPr>
        <p:spPr>
          <a:xfrm>
            <a:off x="8748000" y="5940000"/>
            <a:ext cx="3600000" cy="900000"/>
          </a:xfrm>
          <a:prstGeom prst="roundRect">
            <a:avLst>
              <a:gd name="adj" fmla="val 16667"/>
            </a:avLst>
          </a:prstGeom>
          <a:solidFill>
            <a:schemeClr val="accent1"/>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i="0" u="none" strike="noStrike" cap="none">
                <a:solidFill>
                  <a:schemeClr val="lt1"/>
                </a:solidFill>
                <a:latin typeface="Arial"/>
                <a:ea typeface="Arial"/>
                <a:cs typeface="Arial"/>
                <a:sym typeface="Arial"/>
              </a:rPr>
              <a:t>4. case studies or tasks:</a:t>
            </a:r>
            <a:endParaRPr sz="1800" b="1">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20"/>
          <p:cNvSpPr txBox="1"/>
          <p:nvPr/>
        </p:nvSpPr>
        <p:spPr>
          <a:xfrm>
            <a:off x="11520000" y="3636000"/>
            <a:ext cx="5292000" cy="3204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324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Peer assessment promotes collaboration and exchange between pupils. It enables pupils to learn from each other and get to know different perspectives. </a:t>
            </a:r>
            <a:endParaRPr sz="2400">
              <a:solidFill>
                <a:schemeClr val="dk1"/>
              </a:solidFill>
              <a:latin typeface="Arial"/>
              <a:ea typeface="Arial"/>
              <a:cs typeface="Arial"/>
              <a:sym typeface="Arial"/>
            </a:endParaRPr>
          </a:p>
        </p:txBody>
      </p:sp>
      <p:sp>
        <p:nvSpPr>
          <p:cNvPr id="209" name="Google Shape;209;p20"/>
          <p:cNvSpPr txBox="1"/>
          <p:nvPr/>
        </p:nvSpPr>
        <p:spPr>
          <a:xfrm>
            <a:off x="6156000" y="3636000"/>
            <a:ext cx="5292000" cy="3204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324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Peer assessment can take place through mutual review of tasks, projects or presentations. The students evaluate the performance of their classmates based on previously defined criteria.</a:t>
            </a:r>
            <a:endParaRPr/>
          </a:p>
        </p:txBody>
      </p:sp>
      <p:sp>
        <p:nvSpPr>
          <p:cNvPr id="210" name="Google Shape;210;p20"/>
          <p:cNvSpPr txBox="1"/>
          <p:nvPr/>
        </p:nvSpPr>
        <p:spPr>
          <a:xfrm>
            <a:off x="792000" y="3636000"/>
            <a:ext cx="5292000" cy="3204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324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Peer assessment is used to evaluate students' learning progress in the flipped classroom and give them feedback from their classmates.</a:t>
            </a:r>
            <a:endParaRPr/>
          </a:p>
        </p:txBody>
      </p:sp>
      <p:sp>
        <p:nvSpPr>
          <p:cNvPr id="211" name="Google Shape;211;p20"/>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2" name="Google Shape;212;p20"/>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3" name="Google Shape;213;p20"/>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4" name="Google Shape;214;p20"/>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5" name="Google Shape;215;p20"/>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6" name="Google Shape;216;p20"/>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7" name="Google Shape;217;p20"/>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8" name="Google Shape;218;p20"/>
          <p:cNvSpPr txBox="1"/>
          <p:nvPr/>
        </p:nvSpPr>
        <p:spPr>
          <a:xfrm>
            <a:off x="792000" y="1548000"/>
            <a:ext cx="15948000" cy="30777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4000">
                <a:solidFill>
                  <a:srgbClr val="033C5B"/>
                </a:solidFill>
                <a:latin typeface="Arial"/>
                <a:ea typeface="Arial"/>
                <a:cs typeface="Arial"/>
                <a:sym typeface="Arial"/>
              </a:rPr>
              <a:t>Peer assessment as a tool for reviewing learning progress </a:t>
            </a:r>
            <a:endParaRPr/>
          </a:p>
        </p:txBody>
      </p:sp>
      <p:sp>
        <p:nvSpPr>
          <p:cNvPr id="219" name="Google Shape;219;p20"/>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0" name="Google Shape;220;p20"/>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1" name="Google Shape;221;p20"/>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22" name="Google Shape;222;p20"/>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3" name="Google Shape;223;p20"/>
          <p:cNvSpPr/>
          <p:nvPr/>
        </p:nvSpPr>
        <p:spPr>
          <a:xfrm>
            <a:off x="791999" y="3132000"/>
            <a:ext cx="5292000" cy="720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Target:</a:t>
            </a:r>
            <a:endParaRPr sz="2600" b="1">
              <a:solidFill>
                <a:schemeClr val="dk1"/>
              </a:solidFill>
              <a:latin typeface="Arial"/>
              <a:ea typeface="Arial"/>
              <a:cs typeface="Arial"/>
              <a:sym typeface="Arial"/>
            </a:endParaRPr>
          </a:p>
        </p:txBody>
      </p:sp>
      <p:sp>
        <p:nvSpPr>
          <p:cNvPr id="224" name="Google Shape;224;p20"/>
          <p:cNvSpPr/>
          <p:nvPr/>
        </p:nvSpPr>
        <p:spPr>
          <a:xfrm>
            <a:off x="6156000" y="3132000"/>
            <a:ext cx="5292000" cy="720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Methods: </a:t>
            </a:r>
            <a:endParaRPr sz="2600" b="1">
              <a:solidFill>
                <a:schemeClr val="dk1"/>
              </a:solidFill>
              <a:latin typeface="Arial"/>
              <a:ea typeface="Arial"/>
              <a:cs typeface="Arial"/>
              <a:sym typeface="Arial"/>
            </a:endParaRPr>
          </a:p>
        </p:txBody>
      </p:sp>
      <p:sp>
        <p:nvSpPr>
          <p:cNvPr id="225" name="Google Shape;225;p20"/>
          <p:cNvSpPr/>
          <p:nvPr/>
        </p:nvSpPr>
        <p:spPr>
          <a:xfrm>
            <a:off x="11520000" y="3132000"/>
            <a:ext cx="5292000" cy="720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Advantages:</a:t>
            </a:r>
            <a:endParaRPr sz="2600" b="1">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21"/>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1" name="Google Shape;231;p21"/>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2" name="Google Shape;232;p21"/>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3" name="Google Shape;233;p21"/>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4" name="Google Shape;234;p21"/>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5" name="Google Shape;235;p21"/>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6" name="Google Shape;236;p21"/>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7" name="Google Shape;237;p21"/>
          <p:cNvSpPr txBox="1"/>
          <p:nvPr/>
        </p:nvSpPr>
        <p:spPr>
          <a:xfrm>
            <a:off x="792000" y="1548000"/>
            <a:ext cx="12181388" cy="30777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de-DE" sz="4000">
                <a:solidFill>
                  <a:srgbClr val="033C5B"/>
                </a:solidFill>
                <a:latin typeface="Arial"/>
                <a:ea typeface="Arial"/>
                <a:cs typeface="Arial"/>
                <a:sym typeface="Arial"/>
              </a:rPr>
              <a:t>Self-assessment as a method of reflection</a:t>
            </a:r>
            <a:endParaRPr sz="4000">
              <a:solidFill>
                <a:srgbClr val="033C5B"/>
              </a:solidFill>
              <a:latin typeface="Arial"/>
              <a:ea typeface="Arial"/>
              <a:cs typeface="Arial"/>
              <a:sym typeface="Arial"/>
            </a:endParaRPr>
          </a:p>
        </p:txBody>
      </p:sp>
      <p:sp>
        <p:nvSpPr>
          <p:cNvPr id="238" name="Google Shape;238;p21"/>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9" name="Google Shape;239;p21"/>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0" name="Google Shape;240;p21"/>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de-DE"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41" name="Google Shape;241;p21"/>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2" name="Google Shape;242;p21"/>
          <p:cNvSpPr txBox="1"/>
          <p:nvPr/>
        </p:nvSpPr>
        <p:spPr>
          <a:xfrm>
            <a:off x="792000" y="3132000"/>
            <a:ext cx="15948000" cy="409342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de-DE" sz="2600" b="1">
                <a:solidFill>
                  <a:schemeClr val="dk1"/>
                </a:solidFill>
                <a:latin typeface="Arial"/>
                <a:ea typeface="Arial"/>
                <a:cs typeface="Arial"/>
                <a:sym typeface="Arial"/>
              </a:rPr>
              <a:t>Self-assessment as a method for reflection in the flipped classroom:</a:t>
            </a:r>
            <a:endParaRPr sz="2600">
              <a:solidFill>
                <a:schemeClr val="dk1"/>
              </a:solidFill>
              <a:latin typeface="Arial"/>
              <a:ea typeface="Arial"/>
              <a:cs typeface="Arial"/>
              <a:sym typeface="Arial"/>
            </a:endParaRPr>
          </a:p>
        </p:txBody>
      </p:sp>
      <p:sp>
        <p:nvSpPr>
          <p:cNvPr id="243" name="Google Shape;243;p21"/>
          <p:cNvSpPr txBox="1"/>
          <p:nvPr/>
        </p:nvSpPr>
        <p:spPr>
          <a:xfrm>
            <a:off x="11520000" y="4320000"/>
            <a:ext cx="5292000" cy="3492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324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Self-assessment encourages self-reflection and independent learning among pupils. It enables students to recognise their progress and adapt their learning strategies. </a:t>
            </a:r>
            <a:endParaRPr/>
          </a:p>
          <a:p>
            <a:pPr marL="0" marR="0" lvl="0" indent="0" algn="ctr" rtl="0">
              <a:spcBef>
                <a:spcPts val="0"/>
              </a:spcBef>
              <a:spcAft>
                <a:spcPts val="0"/>
              </a:spcAft>
              <a:buNone/>
            </a:pPr>
            <a:endParaRPr sz="2400">
              <a:solidFill>
                <a:srgbClr val="000000"/>
              </a:solidFill>
              <a:latin typeface="Arial"/>
              <a:ea typeface="Arial"/>
              <a:cs typeface="Arial"/>
              <a:sym typeface="Arial"/>
            </a:endParaRPr>
          </a:p>
          <a:p>
            <a:pPr marL="0" marR="0" lvl="0" indent="0" algn="ctr" rtl="0">
              <a:spcBef>
                <a:spcPts val="0"/>
              </a:spcBef>
              <a:spcAft>
                <a:spcPts val="0"/>
              </a:spcAft>
              <a:buNone/>
            </a:pPr>
            <a:endParaRPr sz="2400">
              <a:solidFill>
                <a:srgbClr val="000000"/>
              </a:solidFill>
              <a:latin typeface="Arial"/>
              <a:ea typeface="Arial"/>
              <a:cs typeface="Arial"/>
              <a:sym typeface="Arial"/>
            </a:endParaRPr>
          </a:p>
          <a:p>
            <a:pPr marL="0" marR="0" lvl="0" indent="0" algn="ctr" rtl="0">
              <a:spcBef>
                <a:spcPts val="0"/>
              </a:spcBef>
              <a:spcAft>
                <a:spcPts val="0"/>
              </a:spcAft>
              <a:buNone/>
            </a:pPr>
            <a:endParaRPr sz="2400">
              <a:solidFill>
                <a:srgbClr val="000000"/>
              </a:solidFill>
              <a:latin typeface="Arial"/>
              <a:ea typeface="Arial"/>
              <a:cs typeface="Arial"/>
              <a:sym typeface="Arial"/>
            </a:endParaRPr>
          </a:p>
          <a:p>
            <a:pPr marL="0" marR="0" lvl="0" indent="0" algn="ctr" rtl="0">
              <a:spcBef>
                <a:spcPts val="0"/>
              </a:spcBef>
              <a:spcAft>
                <a:spcPts val="0"/>
              </a:spcAft>
              <a:buNone/>
            </a:pPr>
            <a:endParaRPr sz="2400">
              <a:solidFill>
                <a:srgbClr val="000000"/>
              </a:solidFill>
              <a:latin typeface="Arial"/>
              <a:ea typeface="Arial"/>
              <a:cs typeface="Arial"/>
              <a:sym typeface="Arial"/>
            </a:endParaRPr>
          </a:p>
        </p:txBody>
      </p:sp>
      <p:sp>
        <p:nvSpPr>
          <p:cNvPr id="244" name="Google Shape;244;p21"/>
          <p:cNvSpPr txBox="1"/>
          <p:nvPr/>
        </p:nvSpPr>
        <p:spPr>
          <a:xfrm>
            <a:off x="6156000" y="4320000"/>
            <a:ext cx="5292000" cy="3492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324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Students can evaluate themselves by answering questions about their own motivation, understanding of the learning content and application of knowledge. They can also identify their strengths and weaknesses and set goals for future learning.</a:t>
            </a:r>
            <a:endParaRPr/>
          </a:p>
        </p:txBody>
      </p:sp>
      <p:sp>
        <p:nvSpPr>
          <p:cNvPr id="245" name="Google Shape;245;p21"/>
          <p:cNvSpPr txBox="1"/>
          <p:nvPr/>
        </p:nvSpPr>
        <p:spPr>
          <a:xfrm>
            <a:off x="792000" y="4320000"/>
            <a:ext cx="5292000" cy="3492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324000" rIns="91425" bIns="45700" anchor="t" anchorCtr="0">
            <a:noAutofit/>
          </a:bodyPr>
          <a:lstStyle/>
          <a:p>
            <a:pPr marL="0" marR="0" lvl="0" indent="0" algn="ctr" rtl="0">
              <a:spcBef>
                <a:spcPts val="0"/>
              </a:spcBef>
              <a:spcAft>
                <a:spcPts val="0"/>
              </a:spcAft>
              <a:buNone/>
            </a:pPr>
            <a:r>
              <a:rPr lang="de-DE" sz="2400">
                <a:solidFill>
                  <a:srgbClr val="000000"/>
                </a:solidFill>
                <a:latin typeface="Arial"/>
                <a:ea typeface="Arial"/>
                <a:cs typeface="Arial"/>
                <a:sym typeface="Arial"/>
              </a:rPr>
              <a:t>Self-assessment is used to reflect on students' learning progress in the flipped classroom and to give them the opportunity to evaluate their own learning.</a:t>
            </a:r>
            <a:endParaRPr/>
          </a:p>
        </p:txBody>
      </p:sp>
      <p:sp>
        <p:nvSpPr>
          <p:cNvPr id="246" name="Google Shape;246;p21"/>
          <p:cNvSpPr/>
          <p:nvPr/>
        </p:nvSpPr>
        <p:spPr>
          <a:xfrm>
            <a:off x="792000" y="3816000"/>
            <a:ext cx="5292000" cy="720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Target:</a:t>
            </a:r>
            <a:endParaRPr sz="2600" b="1">
              <a:solidFill>
                <a:schemeClr val="dk1"/>
              </a:solidFill>
              <a:latin typeface="Arial"/>
              <a:ea typeface="Arial"/>
              <a:cs typeface="Arial"/>
              <a:sym typeface="Arial"/>
            </a:endParaRPr>
          </a:p>
        </p:txBody>
      </p:sp>
      <p:sp>
        <p:nvSpPr>
          <p:cNvPr id="247" name="Google Shape;247;p21"/>
          <p:cNvSpPr/>
          <p:nvPr/>
        </p:nvSpPr>
        <p:spPr>
          <a:xfrm>
            <a:off x="6156000" y="3816000"/>
            <a:ext cx="5292000" cy="720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Methods: </a:t>
            </a:r>
            <a:endParaRPr sz="2600" b="1">
              <a:solidFill>
                <a:schemeClr val="dk1"/>
              </a:solidFill>
              <a:latin typeface="Arial"/>
              <a:ea typeface="Arial"/>
              <a:cs typeface="Arial"/>
              <a:sym typeface="Arial"/>
            </a:endParaRPr>
          </a:p>
        </p:txBody>
      </p:sp>
      <p:sp>
        <p:nvSpPr>
          <p:cNvPr id="248" name="Google Shape;248;p21"/>
          <p:cNvSpPr/>
          <p:nvPr/>
        </p:nvSpPr>
        <p:spPr>
          <a:xfrm>
            <a:off x="11520000" y="3816000"/>
            <a:ext cx="5292000" cy="720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de-DE" sz="2600" b="1">
                <a:solidFill>
                  <a:srgbClr val="000000"/>
                </a:solidFill>
                <a:latin typeface="Arial"/>
                <a:ea typeface="Arial"/>
                <a:cs typeface="Arial"/>
                <a:sym typeface="Arial"/>
              </a:rPr>
              <a:t>Advantages:</a:t>
            </a:r>
            <a:endParaRPr sz="2600" b="1">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2542</Words>
  <Application>Microsoft Office PowerPoint</Application>
  <PresentationFormat>Custom</PresentationFormat>
  <Paragraphs>135</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Noto Sans Symbols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stsal</dc:creator>
  <cp:lastModifiedBy>Sotiria Tsalamani</cp:lastModifiedBy>
  <cp:revision>2</cp:revision>
  <dcterms:modified xsi:type="dcterms:W3CDTF">2024-04-11T15:01:48Z</dcterms:modified>
</cp:coreProperties>
</file>