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sldIdLst>
    <p:sldId id="256"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309" r:id="rId18"/>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78"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8"/>
        <p:cNvGrpSpPr/>
        <p:nvPr/>
      </p:nvGrpSpPr>
      <p:grpSpPr>
        <a:xfrm>
          <a:off x="0" y="0"/>
          <a:ext cx="0" cy="0"/>
          <a:chOff x="0" y="0"/>
          <a:chExt cx="0" cy="0"/>
        </a:xfrm>
      </p:grpSpPr>
      <p:sp>
        <p:nvSpPr>
          <p:cNvPr id="719" name="Google Shape;719;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0" name="Google Shape;720;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7" name="Google Shape;737;p3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4" name="Google Shape;754;p3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1" name="Google Shape;771;p4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8" name="Google Shape;788;p4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1" name="Google Shape;811;p4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8" name="Google Shape;828;p4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1"/>
        <p:cNvGrpSpPr/>
        <p:nvPr/>
      </p:nvGrpSpPr>
      <p:grpSpPr>
        <a:xfrm>
          <a:off x="0" y="0"/>
          <a:ext cx="0" cy="0"/>
          <a:chOff x="0" y="0"/>
          <a:chExt cx="0" cy="0"/>
        </a:xfrm>
      </p:grpSpPr>
      <p:sp>
        <p:nvSpPr>
          <p:cNvPr id="1032" name="Google Shape;1032;p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3" name="Google Shape;1033;p5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7" name="Google Shape;587;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1" name="Google Shape;601;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4" name="Google Shape;614;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5" name="Google Shape;635;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2" name="Google Shape;652;p3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9" name="Google Shape;669;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6" name="Google Shape;686;p3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3" name="Google Shape;703;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p:nvPr/>
        </p:nvSpPr>
        <p:spPr>
          <a:xfrm>
            <a:off x="1028700" y="2895851"/>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5400" b="1" i="0" u="none" strike="noStrike" cap="none" dirty="0">
                <a:solidFill>
                  <a:srgbClr val="FB8709"/>
                </a:solidFill>
                <a:latin typeface="Arial"/>
                <a:ea typeface="Arial"/>
                <a:cs typeface="Arial"/>
                <a:sym typeface="Arial"/>
              </a:rPr>
              <a:t>Module 6: Assessing Learning in a Flipped Classroom: Evaluation and Refinement of the Implementation Process</a:t>
            </a:r>
            <a:endParaRPr sz="5400" b="1" dirty="0">
              <a:solidFill>
                <a:srgbClr val="FB8709"/>
              </a:solidFill>
              <a:latin typeface="Arial"/>
              <a:ea typeface="Arial"/>
              <a:cs typeface="Arial"/>
              <a:sym typeface="Arial"/>
            </a:endParaRPr>
          </a:p>
        </p:txBody>
      </p:sp>
      <p:sp>
        <p:nvSpPr>
          <p:cNvPr id="85" name="Google Shape;85;p13"/>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3"/>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3"/>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3"/>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3"/>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3499">
                <a:solidFill>
                  <a:srgbClr val="053249"/>
                </a:solidFill>
                <a:latin typeface="Arial"/>
                <a:ea typeface="Arial"/>
                <a:cs typeface="Arial"/>
                <a:sym typeface="Arial"/>
              </a:rPr>
              <a:t>CollaboratiVET Curriculum for VET teachers/trainers/educators </a:t>
            </a:r>
            <a:endParaRPr/>
          </a:p>
        </p:txBody>
      </p:sp>
      <p:sp>
        <p:nvSpPr>
          <p:cNvPr id="90" name="Google Shape;90;p13"/>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3"/>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4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3" name="Google Shape;723;p4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4" name="Google Shape;724;p4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5" name="Google Shape;725;p4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6" name="Google Shape;726;p4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7" name="Google Shape;727;p4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8" name="Google Shape;728;p4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9" name="Google Shape;729;p49"/>
          <p:cNvSpPr txBox="1"/>
          <p:nvPr/>
        </p:nvSpPr>
        <p:spPr>
          <a:xfrm>
            <a:off x="792000" y="1548000"/>
            <a:ext cx="15948000" cy="102521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Importance of time planning and good organisation in summative assessment </a:t>
            </a:r>
            <a:endParaRPr/>
          </a:p>
        </p:txBody>
      </p:sp>
      <p:sp>
        <p:nvSpPr>
          <p:cNvPr id="730" name="Google Shape;730;p49"/>
          <p:cNvSpPr txBox="1"/>
          <p:nvPr/>
        </p:nvSpPr>
        <p:spPr>
          <a:xfrm>
            <a:off x="792000" y="3132000"/>
            <a:ext cx="15948000" cy="49565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flipped classroom concept allows learning content to be developed outside of the classroom. Good time planning makes it possible to use lesson time efficiently and concentrate on carrying out the assessments.</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Good organisation enables teachers to allow sufficient time for the preparation of assessments. This includes creating the tasks, defining the assessment criteria and providing the necessary resources.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flipped classroom concept allows learners to learn at their own pace. A well-organised timetable takes these different learning speeds into account.</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flipped classroom concept utilises technology to deliver learning content outside of the classroom. Good organisation ensures that the technological resources are used effectively to carry out the assessments and record the results.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731" name="Google Shape;731;p4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2" name="Google Shape;732;p4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3" name="Google Shape;733;p4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34" name="Google Shape;734;p4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5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0" name="Google Shape;740;p5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1" name="Google Shape;741;p5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2" name="Google Shape;742;p5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3" name="Google Shape;743;p5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4" name="Google Shape;744;p5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5" name="Google Shape;745;p5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6" name="Google Shape;746;p50"/>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Effective written tests</a:t>
            </a:r>
            <a:endParaRPr/>
          </a:p>
        </p:txBody>
      </p:sp>
      <p:sp>
        <p:nvSpPr>
          <p:cNvPr id="747" name="Google Shape;747;p5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8" name="Google Shape;748;p5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9" name="Google Shape;749;p5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50" name="Google Shape;750;p5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1" name="Google Shape;751;p50"/>
          <p:cNvSpPr txBox="1"/>
          <p:nvPr/>
        </p:nvSpPr>
        <p:spPr>
          <a:xfrm>
            <a:off x="792000" y="3132000"/>
            <a:ext cx="15948000" cy="51120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Clear instructions and tasks: In the flipped classroom concept, it is also important to give clear instructions and tasks so that students understand exactly what is expected of them. </a:t>
            </a:r>
            <a:endParaRPr sz="2400" b="0" i="0" u="none" strike="noStrike" cap="none">
              <a:solidFill>
                <a:srgbClr val="000000"/>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Adequate time planning: Good time planning is also important in the flipped classroom concept to ensure that students have enough time to complete the test outside of class and check their answers. </a:t>
            </a:r>
            <a:endParaRPr sz="2400" b="0" i="0" u="none" strike="noStrike" cap="none">
              <a:solidFill>
                <a:srgbClr val="000000"/>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Variety of task formats: In the flipped classroom concept, it is also important to use a variety of task formats to assess different skills and knowledge. </a:t>
            </a:r>
            <a:endParaRPr sz="2400" b="0" i="0" u="none" strike="noStrike" cap="none">
              <a:solidFill>
                <a:srgbClr val="000000"/>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Assessment criteria and scoring: The definition of clear assessment criteria and scoring scales is also important in the flipped classroom concept in order to enable an objective and fair assessment of the answers.</a:t>
            </a:r>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Review and feedback: Even in the flipped classroom concept, it is important to review the tests thoroughly and give the students constructive feedback.</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5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7" name="Google Shape;757;p5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8" name="Google Shape;758;p5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9" name="Google Shape;759;p5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0" name="Google Shape;760;p5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1" name="Google Shape;761;p5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2" name="Google Shape;762;p5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3" name="Google Shape;763;p51"/>
          <p:cNvSpPr txBox="1"/>
          <p:nvPr/>
        </p:nvSpPr>
        <p:spPr>
          <a:xfrm>
            <a:off x="792000" y="1548000"/>
            <a:ext cx="12181388" cy="102521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Assessment and evaluation</a:t>
            </a:r>
            <a:endParaRPr sz="4000" b="0" i="0" u="none" strike="noStrike" cap="none">
              <a:solidFill>
                <a:srgbClr val="033C5B"/>
              </a:solidFill>
              <a:latin typeface="Arial"/>
              <a:ea typeface="Arial"/>
              <a:cs typeface="Arial"/>
              <a:sym typeface="Arial"/>
            </a:endParaRPr>
          </a:p>
        </p:txBody>
      </p:sp>
      <p:sp>
        <p:nvSpPr>
          <p:cNvPr id="764" name="Google Shape;764;p51"/>
          <p:cNvSpPr txBox="1"/>
          <p:nvPr/>
        </p:nvSpPr>
        <p:spPr>
          <a:xfrm>
            <a:off x="792000" y="3132000"/>
            <a:ext cx="15948000" cy="475508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Clearly defined assessment criteria that correspond to the learning objectives and expected performance </a:t>
            </a:r>
            <a:r>
              <a:rPr lang="de-DE" sz="2400" b="0" i="0" u="none" strike="noStrike" cap="none">
                <a:solidFill>
                  <a:srgbClr val="121212"/>
                </a:solidFill>
                <a:latin typeface="Arial"/>
                <a:ea typeface="Arial"/>
                <a:cs typeface="Arial"/>
                <a:sym typeface="Arial"/>
              </a:rPr>
              <a:t>are important. </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Transparent scoring is very important to ensure that the points scale and the weighting of the individual tasks or criteria are communicated transparently to the learners.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In order to carry out an objective assessment, clear criteria must be used and the assessment must be as transparent as possible.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765" name="Google Shape;765;p5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6" name="Google Shape;766;p5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7" name="Google Shape;767;p5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68" name="Google Shape;768;p5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sp>
        <p:nvSpPr>
          <p:cNvPr id="773" name="Google Shape;773;p5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4" name="Google Shape;774;p5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5" name="Google Shape;775;p5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6" name="Google Shape;776;p5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7" name="Google Shape;777;p5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8" name="Google Shape;778;p5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9" name="Google Shape;779;p5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0" name="Google Shape;780;p52"/>
          <p:cNvSpPr txBox="1"/>
          <p:nvPr/>
        </p:nvSpPr>
        <p:spPr>
          <a:xfrm>
            <a:off x="792000" y="1548000"/>
            <a:ext cx="15948000" cy="612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Discussions with learners about the upcoming assessment </a:t>
            </a:r>
            <a:endParaRPr/>
          </a:p>
        </p:txBody>
      </p:sp>
      <p:sp>
        <p:nvSpPr>
          <p:cNvPr id="781" name="Google Shape;781;p5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2" name="Google Shape;782;p5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3" name="Google Shape;783;p5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84" name="Google Shape;784;p5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5" name="Google Shape;785;p52"/>
          <p:cNvSpPr txBox="1"/>
          <p:nvPr/>
        </p:nvSpPr>
        <p:spPr>
          <a:xfrm>
            <a:off x="792000" y="3132000"/>
            <a:ext cx="15948000" cy="35855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During the discussion about the assessment criteria and procedures, learners get a clear idea of what is expected of them. They understand which skills and knowledge are assessed and how the assessment is carried out. </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Motivation and clear objectives are very important. If learners understand how their performance is assessed, they can set their goals better and stay motivated. They know which areas they need to improve and can work specifically on improving their performance.</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Communication about the assessment enables learners to receive feedback and reflect on their learning process. They can understand which areas they have already mastered well and which still have room for improvement.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5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1" name="Google Shape;791;p5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2" name="Google Shape;792;p5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3" name="Google Shape;793;p5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4" name="Google Shape;794;p5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5" name="Google Shape;795;p5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6" name="Google Shape;796;p5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7" name="Google Shape;797;p53"/>
          <p:cNvSpPr txBox="1"/>
          <p:nvPr/>
        </p:nvSpPr>
        <p:spPr>
          <a:xfrm>
            <a:off x="792000" y="1548000"/>
            <a:ext cx="12181388" cy="576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Quality assurance and summative evaluation </a:t>
            </a:r>
            <a:endParaRPr/>
          </a:p>
        </p:txBody>
      </p:sp>
      <p:sp>
        <p:nvSpPr>
          <p:cNvPr id="798" name="Google Shape;798;p53"/>
          <p:cNvSpPr txBox="1"/>
          <p:nvPr/>
        </p:nvSpPr>
        <p:spPr>
          <a:xfrm>
            <a:off x="792000" y="3132000"/>
            <a:ext cx="15948000" cy="46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Quality assurance is important in summative assessment for several reasons:</a:t>
            </a:r>
            <a:endParaRPr sz="2400" b="0" i="0" u="none" strike="noStrike" cap="none">
              <a:solidFill>
                <a:srgbClr val="121212"/>
              </a:solidFill>
              <a:latin typeface="Arial"/>
              <a:ea typeface="Arial"/>
              <a:cs typeface="Arial"/>
              <a:sym typeface="Arial"/>
            </a:endParaRPr>
          </a:p>
        </p:txBody>
      </p:sp>
      <p:sp>
        <p:nvSpPr>
          <p:cNvPr id="799" name="Google Shape;799;p5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00" name="Google Shape;800;p5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01" name="Google Shape;801;p5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802" name="Google Shape;802;p5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03" name="Google Shape;803;p53"/>
          <p:cNvSpPr txBox="1"/>
          <p:nvPr/>
        </p:nvSpPr>
        <p:spPr>
          <a:xfrm>
            <a:off x="11520000" y="4320000"/>
            <a:ext cx="5292000" cy="3636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Quality assurance creates transparency by enabling learners and other stakeholders to understand and comprehend the assessment process. This creates confidence in the assessment and enables learners to better assess their performance.</a:t>
            </a:r>
            <a:endParaRPr/>
          </a:p>
          <a:p>
            <a:pPr marL="0" marR="0" lvl="0" indent="0" algn="ctr" rtl="0">
              <a:spcBef>
                <a:spcPts val="0"/>
              </a:spcBef>
              <a:spcAft>
                <a:spcPts val="0"/>
              </a:spcAft>
              <a:buNone/>
            </a:pPr>
            <a:r>
              <a:rPr lang="de-DE" sz="2400">
                <a:solidFill>
                  <a:srgbClr val="000000"/>
                </a:solidFill>
                <a:latin typeface="Arial"/>
                <a:ea typeface="Arial"/>
                <a:cs typeface="Arial"/>
                <a:sym typeface="Arial"/>
              </a:rPr>
              <a:t>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804" name="Google Shape;804;p53"/>
          <p:cNvSpPr txBox="1"/>
          <p:nvPr/>
        </p:nvSpPr>
        <p:spPr>
          <a:xfrm>
            <a:off x="6156000" y="4320000"/>
            <a:ext cx="5292000" cy="3636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Quality assurance ensures that the assessment tools and procedures are valid, i.e. that they actually measure what they are supposed to measure. This ensures that the assessment results are meaningful and significant.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805" name="Google Shape;805;p53"/>
          <p:cNvSpPr txBox="1"/>
          <p:nvPr/>
        </p:nvSpPr>
        <p:spPr>
          <a:xfrm>
            <a:off x="792000" y="4320000"/>
            <a:ext cx="5292000" cy="3636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Quality assurance ensures that the assessment is objective and fair. This means that all learners are assessed according to the same criteria and that personal prejudices or bias are avoided.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806" name="Google Shape;806;p53"/>
          <p:cNvSpPr/>
          <p:nvPr/>
        </p:nvSpPr>
        <p:spPr>
          <a:xfrm>
            <a:off x="792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Objectivity:</a:t>
            </a:r>
            <a:endParaRPr sz="2600" b="1">
              <a:solidFill>
                <a:schemeClr val="dk1"/>
              </a:solidFill>
              <a:latin typeface="Arial"/>
              <a:ea typeface="Arial"/>
              <a:cs typeface="Arial"/>
              <a:sym typeface="Arial"/>
            </a:endParaRPr>
          </a:p>
        </p:txBody>
      </p:sp>
      <p:sp>
        <p:nvSpPr>
          <p:cNvPr id="807" name="Google Shape;807;p53"/>
          <p:cNvSpPr/>
          <p:nvPr/>
        </p:nvSpPr>
        <p:spPr>
          <a:xfrm>
            <a:off x="6156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Validity: </a:t>
            </a:r>
            <a:endParaRPr sz="2600" b="1">
              <a:solidFill>
                <a:schemeClr val="dk1"/>
              </a:solidFill>
              <a:latin typeface="Arial"/>
              <a:ea typeface="Arial"/>
              <a:cs typeface="Arial"/>
              <a:sym typeface="Arial"/>
            </a:endParaRPr>
          </a:p>
        </p:txBody>
      </p:sp>
      <p:sp>
        <p:nvSpPr>
          <p:cNvPr id="808" name="Google Shape;808;p53"/>
          <p:cNvSpPr/>
          <p:nvPr/>
        </p:nvSpPr>
        <p:spPr>
          <a:xfrm>
            <a:off x="11520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Transparency:</a:t>
            </a:r>
            <a:endParaRPr sz="2600" b="1">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5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4" name="Google Shape;814;p5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5" name="Google Shape;815;p5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6" name="Google Shape;816;p5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7" name="Google Shape;817;p5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8" name="Google Shape;818;p5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9" name="Google Shape;819;p5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20" name="Google Shape;820;p54"/>
          <p:cNvSpPr txBox="1"/>
          <p:nvPr/>
        </p:nvSpPr>
        <p:spPr>
          <a:xfrm>
            <a:off x="792000" y="1548000"/>
            <a:ext cx="15948000" cy="64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Continuous improvement of summative assessment procedures </a:t>
            </a:r>
            <a:endParaRPr/>
          </a:p>
        </p:txBody>
      </p:sp>
      <p:sp>
        <p:nvSpPr>
          <p:cNvPr id="821" name="Google Shape;821;p5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22" name="Google Shape;822;p5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23" name="Google Shape;823;p5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824" name="Google Shape;824;p5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25" name="Google Shape;825;p54"/>
          <p:cNvSpPr txBox="1"/>
          <p:nvPr/>
        </p:nvSpPr>
        <p:spPr>
          <a:xfrm>
            <a:off x="792000" y="3132000"/>
            <a:ext cx="15948000" cy="4716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1. get feedback from the learners: </a:t>
            </a:r>
            <a:r>
              <a:rPr lang="de-DE" sz="2400" b="0" i="0" u="none" strike="noStrike" cap="none">
                <a:solidFill>
                  <a:srgbClr val="000000"/>
                </a:solidFill>
                <a:latin typeface="Arial"/>
                <a:ea typeface="Arial"/>
                <a:cs typeface="Arial"/>
                <a:sym typeface="Arial"/>
              </a:rPr>
              <a:t>Ask learners about their experiences with the assessment procedures and ask for their feedback</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2. review the assessment criteria: </a:t>
            </a:r>
            <a:r>
              <a:rPr lang="de-DE" sz="2400" b="0" i="0" u="none" strike="noStrike" cap="none">
                <a:solidFill>
                  <a:srgbClr val="000000"/>
                </a:solidFill>
                <a:latin typeface="Arial"/>
                <a:ea typeface="Arial"/>
                <a:cs typeface="Arial"/>
                <a:sym typeface="Arial"/>
              </a:rPr>
              <a:t>Regularly review the assessment criteria to ensure that they match the learning objectives and lesson content.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3. training of the assessors: </a:t>
            </a:r>
            <a:r>
              <a:rPr lang="de-DE" sz="2400" b="0" i="0" u="none" strike="noStrike" cap="none">
                <a:solidFill>
                  <a:srgbClr val="000000"/>
                </a:solidFill>
                <a:latin typeface="Arial"/>
                <a:ea typeface="Arial"/>
                <a:cs typeface="Arial"/>
                <a:sym typeface="Arial"/>
              </a:rPr>
              <a:t>Ensure that the persons carrying out the assessments have the necessary knowledge and skills</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4. use of technology: </a:t>
            </a:r>
            <a:r>
              <a:rPr lang="de-DE" sz="2400" b="0" i="0" u="none" strike="noStrike" cap="none">
                <a:solidFill>
                  <a:srgbClr val="000000"/>
                </a:solidFill>
                <a:latin typeface="Arial"/>
                <a:ea typeface="Arial"/>
                <a:cs typeface="Arial"/>
                <a:sym typeface="Arial"/>
              </a:rPr>
              <a:t>Use technological tools and platforms to make the evaluation process more efficient and transparent. </a:t>
            </a:r>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5 Evaluation and reflection: Carry </a:t>
            </a:r>
            <a:r>
              <a:rPr lang="de-DE" sz="2400" b="0" i="0" u="none" strike="noStrike" cap="none">
                <a:solidFill>
                  <a:srgbClr val="000000"/>
                </a:solidFill>
                <a:latin typeface="Arial"/>
                <a:ea typeface="Arial"/>
                <a:cs typeface="Arial"/>
                <a:sym typeface="Arial"/>
              </a:rPr>
              <a:t>out regular evaluations and reflections on the assessment process.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30" name="Google Shape;830;p5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1" name="Google Shape;831;p5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2" name="Google Shape;832;p5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3" name="Google Shape;833;p5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4" name="Google Shape;834;p5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5" name="Google Shape;835;p5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6" name="Google Shape;836;p5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7" name="Google Shape;837;p55"/>
          <p:cNvSpPr txBox="1"/>
          <p:nvPr/>
        </p:nvSpPr>
        <p:spPr>
          <a:xfrm>
            <a:off x="792000" y="1548000"/>
            <a:ext cx="15948000" cy="86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Two challenges in the summative assessment of flipped classroom approaches</a:t>
            </a:r>
            <a:endParaRPr sz="4000" b="0" i="0" u="none" strike="noStrike" cap="none">
              <a:solidFill>
                <a:srgbClr val="033C5B"/>
              </a:solidFill>
              <a:latin typeface="Arial"/>
              <a:ea typeface="Arial"/>
              <a:cs typeface="Arial"/>
              <a:sym typeface="Arial"/>
            </a:endParaRPr>
          </a:p>
        </p:txBody>
      </p:sp>
      <p:sp>
        <p:nvSpPr>
          <p:cNvPr id="838" name="Google Shape;838;p5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39" name="Google Shape;839;p5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40" name="Google Shape;840;p5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841" name="Google Shape;841;p5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42" name="Google Shape;842;p55"/>
          <p:cNvSpPr txBox="1"/>
          <p:nvPr/>
        </p:nvSpPr>
        <p:spPr>
          <a:xfrm>
            <a:off x="792000" y="3132000"/>
            <a:ext cx="7920000" cy="3888000"/>
          </a:xfrm>
          <a:prstGeom prst="rect">
            <a:avLst/>
          </a:prstGeom>
          <a:gradFill>
            <a:gsLst>
              <a:gs pos="0">
                <a:srgbClr val="F4F8FB"/>
              </a:gs>
              <a:gs pos="74000">
                <a:srgbClr val="AEC5E1"/>
              </a:gs>
              <a:gs pos="83000">
                <a:srgbClr val="AEC5E1"/>
              </a:gs>
              <a:gs pos="100000">
                <a:srgbClr val="C8D8EB"/>
              </a:gs>
            </a:gsLst>
            <a:lin ang="5400000" scaled="0"/>
          </a:gradFill>
          <a:ln>
            <a:noFill/>
          </a:ln>
        </p:spPr>
        <p:txBody>
          <a:bodyPr spcFirstLastPara="1" wrap="square" lIns="91425" tIns="72000" rIns="91425" bIns="72000" anchor="t" anchorCtr="0">
            <a:noAutofit/>
          </a:bodyPr>
          <a:lstStyle/>
          <a:p>
            <a:pPr marL="0" marR="0" lvl="0" indent="0" algn="ctr" rtl="0">
              <a:spcBef>
                <a:spcPts val="0"/>
              </a:spcBef>
              <a:spcAft>
                <a:spcPts val="0"/>
              </a:spcAft>
              <a:buNone/>
            </a:pPr>
            <a:r>
              <a:rPr lang="de-DE" sz="2400" b="1" i="0" u="none" strike="noStrike" cap="none">
                <a:solidFill>
                  <a:srgbClr val="000000"/>
                </a:solidFill>
                <a:latin typeface="Arial"/>
                <a:ea typeface="Arial"/>
                <a:cs typeface="Arial"/>
                <a:sym typeface="Arial"/>
              </a:rPr>
              <a:t>Time management:</a:t>
            </a:r>
            <a:endParaRPr/>
          </a:p>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 </a:t>
            </a:r>
            <a:endParaRPr/>
          </a:p>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One challenge with summative assessment in flipped classroom learning is having enough time to assess the learning outcomes of all learners. As learners in the flipped classroom learn independently and consume the content outside the classroom, it can be difficult to find enough time to assess all learners individually.</a:t>
            </a:r>
            <a:endParaRPr/>
          </a:p>
        </p:txBody>
      </p:sp>
      <p:sp>
        <p:nvSpPr>
          <p:cNvPr id="843" name="Google Shape;843;p55"/>
          <p:cNvSpPr txBox="1"/>
          <p:nvPr/>
        </p:nvSpPr>
        <p:spPr>
          <a:xfrm>
            <a:off x="8820000" y="3132000"/>
            <a:ext cx="7920000" cy="3888000"/>
          </a:xfrm>
          <a:prstGeom prst="rect">
            <a:avLst/>
          </a:prstGeom>
          <a:gradFill>
            <a:gsLst>
              <a:gs pos="0">
                <a:srgbClr val="F4F8FB"/>
              </a:gs>
              <a:gs pos="74000">
                <a:srgbClr val="AEC5E1"/>
              </a:gs>
              <a:gs pos="83000">
                <a:srgbClr val="AEC5E1"/>
              </a:gs>
              <a:gs pos="100000">
                <a:srgbClr val="C8D8EB"/>
              </a:gs>
            </a:gsLst>
            <a:lin ang="5400000" scaled="0"/>
          </a:gradFill>
          <a:ln>
            <a:noFill/>
          </a:ln>
        </p:spPr>
        <p:txBody>
          <a:bodyPr spcFirstLastPara="1" wrap="square" lIns="91425" tIns="72000" rIns="91425" bIns="72000" anchor="t" anchorCtr="0">
            <a:noAutofit/>
          </a:bodyPr>
          <a:lstStyle/>
          <a:p>
            <a:pPr marL="0" marR="0" lvl="0" indent="0" algn="ctr" rtl="0">
              <a:spcBef>
                <a:spcPts val="0"/>
              </a:spcBef>
              <a:spcAft>
                <a:spcPts val="0"/>
              </a:spcAft>
              <a:buNone/>
            </a:pPr>
            <a:r>
              <a:rPr lang="de-DE" sz="2400" b="1" i="0" u="none" strike="noStrike" cap="none">
                <a:solidFill>
                  <a:srgbClr val="000000"/>
                </a:solidFill>
                <a:latin typeface="Arial"/>
                <a:ea typeface="Arial"/>
                <a:cs typeface="Arial"/>
                <a:sym typeface="Arial"/>
              </a:rPr>
              <a:t>Standardisation of the assessment: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Another challenge is to standardise the assessment to ensure objectivity and fairness. As learners in the flipped classroom can have different learning paths and speeds, it can be difficult to carry out a standardised assessment for all learners.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034"/>
        <p:cNvGrpSpPr/>
        <p:nvPr/>
      </p:nvGrpSpPr>
      <p:grpSpPr>
        <a:xfrm>
          <a:off x="0" y="0"/>
          <a:ext cx="0" cy="0"/>
          <a:chOff x="0" y="0"/>
          <a:chExt cx="0" cy="0"/>
        </a:xfrm>
      </p:grpSpPr>
      <p:sp>
        <p:nvSpPr>
          <p:cNvPr id="1035" name="Google Shape;1035;p66"/>
          <p:cNvSpPr/>
          <p:nvPr/>
        </p:nvSpPr>
        <p:spPr>
          <a:xfrm>
            <a:off x="-130877" y="-38241"/>
            <a:ext cx="2766824" cy="5218616"/>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6" name="Google Shape;1036;p66"/>
          <p:cNvSpPr/>
          <p:nvPr/>
        </p:nvSpPr>
        <p:spPr>
          <a:xfrm rot="5400000">
            <a:off x="0" y="2507553"/>
            <a:ext cx="2635947" cy="2635947"/>
          </a:xfrm>
          <a:custGeom>
            <a:avLst/>
            <a:gdLst/>
            <a:ahLst/>
            <a:cxnLst/>
            <a:rect l="l" t="t" r="r" b="b"/>
            <a:pathLst>
              <a:path w="2635947" h="2635947" extrusionOk="0">
                <a:moveTo>
                  <a:pt x="0" y="0"/>
                </a:moveTo>
                <a:lnTo>
                  <a:pt x="2635947" y="0"/>
                </a:lnTo>
                <a:lnTo>
                  <a:pt x="2635947" y="2635947"/>
                </a:lnTo>
                <a:lnTo>
                  <a:pt x="0" y="263594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7" name="Google Shape;1037;p66"/>
          <p:cNvSpPr/>
          <p:nvPr/>
        </p:nvSpPr>
        <p:spPr>
          <a:xfrm>
            <a:off x="-130877" y="5143500"/>
            <a:ext cx="2766824" cy="366533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8" name="Google Shape;1038;p66"/>
          <p:cNvSpPr/>
          <p:nvPr/>
        </p:nvSpPr>
        <p:spPr>
          <a:xfrm rot="5400000" flipH="1">
            <a:off x="0" y="5143500"/>
            <a:ext cx="2635947" cy="2635947"/>
          </a:xfrm>
          <a:custGeom>
            <a:avLst/>
            <a:gdLst/>
            <a:ahLst/>
            <a:cxnLst/>
            <a:rect l="l" t="t" r="r" b="b"/>
            <a:pathLst>
              <a:path w="2635947" h="2635947" extrusionOk="0">
                <a:moveTo>
                  <a:pt x="2635947" y="0"/>
                </a:moveTo>
                <a:lnTo>
                  <a:pt x="0" y="0"/>
                </a:lnTo>
                <a:lnTo>
                  <a:pt x="0" y="2635947"/>
                </a:lnTo>
                <a:lnTo>
                  <a:pt x="2635947" y="2635947"/>
                </a:lnTo>
                <a:lnTo>
                  <a:pt x="2635947"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9" name="Google Shape;1039;p6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0" name="Google Shape;1040;p6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1" name="Google Shape;1041;p6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2" name="Google Shape;1042;p66"/>
          <p:cNvSpPr/>
          <p:nvPr/>
        </p:nvSpPr>
        <p:spPr>
          <a:xfrm>
            <a:off x="14903577" y="4232068"/>
            <a:ext cx="2355723" cy="4114800"/>
          </a:xfrm>
          <a:custGeom>
            <a:avLst/>
            <a:gdLst/>
            <a:ahLst/>
            <a:cxnLst/>
            <a:rect l="l" t="t" r="r" b="b"/>
            <a:pathLst>
              <a:path w="2355723" h="4114800" extrusionOk="0">
                <a:moveTo>
                  <a:pt x="0" y="0"/>
                </a:moveTo>
                <a:lnTo>
                  <a:pt x="2355723" y="0"/>
                </a:lnTo>
                <a:lnTo>
                  <a:pt x="2355723" y="4114800"/>
                </a:lnTo>
                <a:lnTo>
                  <a:pt x="0" y="411480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3" name="Google Shape;1043;p66"/>
          <p:cNvSpPr txBox="1"/>
          <p:nvPr/>
        </p:nvSpPr>
        <p:spPr>
          <a:xfrm>
            <a:off x="3058697" y="773904"/>
            <a:ext cx="13265244" cy="99120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6999"/>
              <a:buFont typeface="Arial"/>
              <a:buNone/>
            </a:pPr>
            <a:r>
              <a:rPr lang="de-DE" sz="6999" b="0" i="0" u="none" strike="noStrike" cap="none">
                <a:solidFill>
                  <a:srgbClr val="033C5B"/>
                </a:solidFill>
                <a:latin typeface="Arial"/>
                <a:ea typeface="Arial"/>
                <a:cs typeface="Arial"/>
                <a:sym typeface="Arial"/>
              </a:rPr>
              <a:t>Reflection Activity</a:t>
            </a:r>
            <a:endParaRPr/>
          </a:p>
        </p:txBody>
      </p:sp>
      <p:sp>
        <p:nvSpPr>
          <p:cNvPr id="1044" name="Google Shape;1044;p66"/>
          <p:cNvSpPr txBox="1"/>
          <p:nvPr/>
        </p:nvSpPr>
        <p:spPr>
          <a:xfrm>
            <a:off x="3058698" y="2006533"/>
            <a:ext cx="11844880" cy="6623114"/>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a:t>
            </a:r>
            <a:r>
              <a:rPr lang="de-DE" sz="2400">
                <a:solidFill>
                  <a:srgbClr val="121212"/>
                </a:solidFill>
                <a:latin typeface="Arial"/>
                <a:ea typeface="Arial"/>
                <a:cs typeface="Arial"/>
                <a:sym typeface="Arial"/>
              </a:rPr>
              <a:t>In what ways would you prepare students for them to maximize the benefits provided by assessments? </a:t>
            </a:r>
            <a:endParaRPr sz="2400" b="0" i="0" u="none" strike="noStrike" cap="none">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a:t>
            </a:r>
            <a:r>
              <a:rPr lang="de-DE" sz="2400">
                <a:solidFill>
                  <a:srgbClr val="121212"/>
                </a:solidFill>
                <a:latin typeface="Arial"/>
                <a:ea typeface="Arial"/>
                <a:cs typeface="Arial"/>
                <a:sym typeface="Arial"/>
              </a:rPr>
              <a:t>How does formative assessment in the classroom compare to formative assessments during individual learning?</a:t>
            </a:r>
            <a:endParaRPr sz="2400" b="0" i="0" u="none" strike="noStrike" cap="none">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a:solidFill>
                  <a:srgbClr val="121212"/>
                </a:solidFill>
                <a:latin typeface="Arial"/>
                <a:ea typeface="Arial"/>
                <a:cs typeface="Arial"/>
                <a:sym typeface="Arial"/>
              </a:rPr>
              <a:t>Question: How would you organize the flipped classroom to better prepare your students for a final summative assessment and when? </a:t>
            </a:r>
            <a:endParaRPr sz="2400">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a:solidFill>
                  <a:srgbClr val="121212"/>
                </a:solidFill>
                <a:latin typeface="Arial"/>
                <a:ea typeface="Arial"/>
                <a:cs typeface="Arial"/>
                <a:sym typeface="Arial"/>
              </a:rPr>
              <a:t>Question: What tools and methods would you use to draw and incorporate feedback from your students and why? </a:t>
            </a:r>
            <a:endParaRPr sz="2400">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de-DE" sz="2400" b="0" i="0" u="none" strike="noStrike" cap="none">
                <a:solidFill>
                  <a:srgbClr val="121212"/>
                </a:solidFill>
                <a:latin typeface="Arial"/>
                <a:ea typeface="Arial"/>
                <a:cs typeface="Arial"/>
                <a:sym typeface="Arial"/>
              </a:rPr>
              <a:t>Question: How would you assess a fellow VET trainer or teacher if you had to observe them implement Flipped Classroom? </a:t>
            </a:r>
            <a:endParaRPr sz="2400" b="0" i="0" u="none" strike="noStrike" cap="none">
              <a:solidFill>
                <a:srgbClr val="121212"/>
              </a:solidFill>
              <a:latin typeface="Arial"/>
              <a:ea typeface="Arial"/>
              <a:cs typeface="Arial"/>
              <a:sym typeface="Arial"/>
            </a:endParaRPr>
          </a:p>
        </p:txBody>
      </p:sp>
      <p:sp>
        <p:nvSpPr>
          <p:cNvPr id="1045" name="Google Shape;1045;p6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588"/>
        <p:cNvGrpSpPr/>
        <p:nvPr/>
      </p:nvGrpSpPr>
      <p:grpSpPr>
        <a:xfrm>
          <a:off x="0" y="0"/>
          <a:ext cx="0" cy="0"/>
          <a:chOff x="0" y="0"/>
          <a:chExt cx="0" cy="0"/>
        </a:xfrm>
      </p:grpSpPr>
      <p:sp>
        <p:nvSpPr>
          <p:cNvPr id="589" name="Google Shape;589;p41"/>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0" name="Google Shape;590;p41"/>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1" name="Google Shape;591;p41"/>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2" name="Google Shape;592;p41"/>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3" name="Google Shape;593;p41"/>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4" name="Google Shape;594;p41"/>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Unit 6.3</a:t>
            </a:r>
            <a:endParaRPr/>
          </a:p>
          <a:p>
            <a:pPr marL="0" marR="0" lvl="0" indent="0" algn="ctr" rtl="0">
              <a:spcBef>
                <a:spcPts val="0"/>
              </a:spcBef>
              <a:spcAft>
                <a:spcPts val="0"/>
              </a:spcAft>
              <a:buClr>
                <a:schemeClr val="dk1"/>
              </a:buClr>
              <a:buSzPts val="7000"/>
              <a:buFont typeface="Calibri"/>
              <a:buNone/>
            </a:pPr>
            <a:endParaRPr sz="7000">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Summative Assessment Design and Implementation</a:t>
            </a:r>
            <a:endParaRPr/>
          </a:p>
        </p:txBody>
      </p:sp>
      <p:sp>
        <p:nvSpPr>
          <p:cNvPr id="595" name="Google Shape;595;p4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6" name="Google Shape;596;p4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7" name="Google Shape;597;p4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98" name="Google Shape;598;p4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02"/>
        <p:cNvGrpSpPr/>
        <p:nvPr/>
      </p:nvGrpSpPr>
      <p:grpSpPr>
        <a:xfrm>
          <a:off x="0" y="0"/>
          <a:ext cx="0" cy="0"/>
          <a:chOff x="0" y="0"/>
          <a:chExt cx="0" cy="0"/>
        </a:xfrm>
      </p:grpSpPr>
      <p:sp>
        <p:nvSpPr>
          <p:cNvPr id="603" name="Google Shape;603;p42"/>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33C5B"/>
              </a:buClr>
              <a:buSzPts val="6999"/>
              <a:buFont typeface="Arial"/>
              <a:buNone/>
            </a:pPr>
            <a:r>
              <a:rPr lang="de-DE" sz="6999" b="0" i="0" u="none" strike="noStrike" cap="none">
                <a:solidFill>
                  <a:srgbClr val="033C5B"/>
                </a:solidFill>
                <a:latin typeface="Arial"/>
                <a:ea typeface="Arial"/>
                <a:cs typeface="Arial"/>
                <a:sym typeface="Arial"/>
              </a:rPr>
              <a:t>Learning Objectives</a:t>
            </a:r>
            <a:endParaRPr/>
          </a:p>
        </p:txBody>
      </p:sp>
      <p:sp>
        <p:nvSpPr>
          <p:cNvPr id="604" name="Google Shape;604;p42"/>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5" name="Google Shape;605;p42"/>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6" name="Google Shape;606;p42"/>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7" name="Google Shape;607;p42"/>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8" name="Google Shape;608;p42"/>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9" name="Google Shape;609;p42"/>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0" name="Google Shape;610;p42"/>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1" name="Google Shape;611;p42"/>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L.O1: To describe the characteristics of summative assessments </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L.O2: To analyze elements of summative assessment design in a flipped classroom and in general</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L.O3: To apply summative assessments to VET environments and disciplines  </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616" name="Google Shape;616;p4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7" name="Google Shape;617;p4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8" name="Google Shape;618;p4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9" name="Google Shape;619;p4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0" name="Google Shape;620;p4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1" name="Google Shape;621;p4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2" name="Google Shape;622;p4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3" name="Google Shape;623;p43"/>
          <p:cNvSpPr txBox="1"/>
          <p:nvPr/>
        </p:nvSpPr>
        <p:spPr>
          <a:xfrm>
            <a:off x="792000" y="1548000"/>
            <a:ext cx="12181388" cy="86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The summative evaluation - 5 key statements</a:t>
            </a:r>
            <a:endParaRPr sz="4000" b="0" i="0" u="none" strike="noStrike" cap="none">
              <a:solidFill>
                <a:srgbClr val="033C5B"/>
              </a:solidFill>
              <a:latin typeface="Arial"/>
              <a:ea typeface="Arial"/>
              <a:cs typeface="Arial"/>
              <a:sym typeface="Arial"/>
            </a:endParaRPr>
          </a:p>
        </p:txBody>
      </p:sp>
      <p:sp>
        <p:nvSpPr>
          <p:cNvPr id="624" name="Google Shape;624;p4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5" name="Google Shape;625;p4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6" name="Google Shape;626;p4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27" name="Google Shape;627;p4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8" name="Google Shape;628;p43"/>
          <p:cNvSpPr/>
          <p:nvPr/>
        </p:nvSpPr>
        <p:spPr>
          <a:xfrm rot="-577034">
            <a:off x="775745" y="3166225"/>
            <a:ext cx="5904000" cy="1584000"/>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summative assessments in flipped classroom learning are used to evaluate students' learning progress at the end of a learning section.</a:t>
            </a:r>
            <a:endParaRPr sz="2400" b="0" i="0" u="none" strike="noStrike" cap="none">
              <a:solidFill>
                <a:srgbClr val="000000"/>
              </a:solidFill>
              <a:latin typeface="Arial"/>
              <a:ea typeface="Arial"/>
              <a:cs typeface="Arial"/>
              <a:sym typeface="Arial"/>
            </a:endParaRPr>
          </a:p>
        </p:txBody>
      </p:sp>
      <p:sp>
        <p:nvSpPr>
          <p:cNvPr id="629" name="Google Shape;629;p43"/>
          <p:cNvSpPr/>
          <p:nvPr/>
        </p:nvSpPr>
        <p:spPr>
          <a:xfrm rot="-443732">
            <a:off x="724050" y="5266929"/>
            <a:ext cx="7740000" cy="1656000"/>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In summative assessment in flipped classroom learning, the knowledge and skills acquired by students are assessed by means of tests, examinations or other evidence of achievement.</a:t>
            </a:r>
            <a:endParaRPr sz="2400" b="0" i="0" u="none" strike="noStrike" cap="none">
              <a:solidFill>
                <a:srgbClr val="000000"/>
              </a:solidFill>
              <a:latin typeface="Arial"/>
              <a:ea typeface="Arial"/>
              <a:cs typeface="Arial"/>
              <a:sym typeface="Arial"/>
            </a:endParaRPr>
          </a:p>
        </p:txBody>
      </p:sp>
      <p:sp>
        <p:nvSpPr>
          <p:cNvPr id="630" name="Google Shape;630;p43"/>
          <p:cNvSpPr/>
          <p:nvPr/>
        </p:nvSpPr>
        <p:spPr>
          <a:xfrm rot="399101">
            <a:off x="8331854" y="2933982"/>
            <a:ext cx="6294600" cy="2048488"/>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In summative assessment in flipped classroom learning, students are primarily tested on the knowledge and skills they have acquired during independent learning.</a:t>
            </a:r>
            <a:endParaRPr sz="2400" b="0" i="0" u="none" strike="noStrike" cap="none">
              <a:solidFill>
                <a:srgbClr val="000000"/>
              </a:solidFill>
              <a:latin typeface="Arial"/>
              <a:ea typeface="Arial"/>
              <a:cs typeface="Arial"/>
              <a:sym typeface="Arial"/>
            </a:endParaRPr>
          </a:p>
        </p:txBody>
      </p:sp>
      <p:sp>
        <p:nvSpPr>
          <p:cNvPr id="631" name="Google Shape;631;p43"/>
          <p:cNvSpPr/>
          <p:nvPr/>
        </p:nvSpPr>
        <p:spPr>
          <a:xfrm rot="572460">
            <a:off x="8916630" y="5608847"/>
            <a:ext cx="8668827" cy="1753311"/>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summative assessments in flipped classroom learning can also include group work or projects in which students work together on a topic and present their results.</a:t>
            </a:r>
            <a:endParaRPr sz="2400" b="0" i="0" u="none" strike="noStrike" cap="none">
              <a:solidFill>
                <a:srgbClr val="000000"/>
              </a:solidFill>
              <a:latin typeface="Arial"/>
              <a:ea typeface="Arial"/>
              <a:cs typeface="Arial"/>
              <a:sym typeface="Arial"/>
            </a:endParaRPr>
          </a:p>
        </p:txBody>
      </p:sp>
      <p:sp>
        <p:nvSpPr>
          <p:cNvPr id="632" name="Google Shape;632;p43"/>
          <p:cNvSpPr/>
          <p:nvPr/>
        </p:nvSpPr>
        <p:spPr>
          <a:xfrm>
            <a:off x="4965157" y="7102570"/>
            <a:ext cx="7092000" cy="1656000"/>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summative assessments in flipped classroom learning can also include peer assessments in which students evaluate the performance of their classmates.</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4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8" name="Google Shape;638;p4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9" name="Google Shape;639;p4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0" name="Google Shape;640;p4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1" name="Google Shape;641;p4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2" name="Google Shape;642;p4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3" name="Google Shape;643;p4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4" name="Google Shape;644;p44"/>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Objectives of summative assessments </a:t>
            </a:r>
            <a:endParaRPr/>
          </a:p>
        </p:txBody>
      </p:sp>
      <p:sp>
        <p:nvSpPr>
          <p:cNvPr id="645" name="Google Shape;645;p4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6" name="Google Shape;646;p4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7" name="Google Shape;647;p4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48" name="Google Shape;648;p4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9" name="Google Shape;649;p44"/>
          <p:cNvSpPr txBox="1"/>
          <p:nvPr/>
        </p:nvSpPr>
        <p:spPr>
          <a:xfrm>
            <a:off x="792000" y="3132001"/>
            <a:ext cx="15948000" cy="4324578"/>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0000"/>
              </a:lnSpc>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Summative assessments are used to evaluate students' learning progress at the end of a learning section.</a:t>
            </a:r>
            <a:endParaRPr sz="2400" b="0"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They make it possible to measure the knowledge and skills acquired by students by means of tests, examinations or other certificates of achievement.</a:t>
            </a:r>
            <a:endParaRPr sz="2400" b="0"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Summative assessments are usually final and have a greater influence on the overall grade than formative assessments.</a:t>
            </a:r>
            <a:endParaRPr sz="2400" b="0"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They assess the individual performance and individual knowledge of the students, regardless of the performance of others.</a:t>
            </a:r>
            <a:endParaRPr sz="2400" b="0"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AutoNum type="arabicPeriod"/>
            </a:pPr>
            <a:r>
              <a:rPr lang="de-DE" sz="2400" b="0" i="0" u="none" strike="noStrike" cap="none">
                <a:solidFill>
                  <a:srgbClr val="000000"/>
                </a:solidFill>
                <a:latin typeface="Arial"/>
                <a:ea typeface="Arial"/>
                <a:cs typeface="Arial"/>
                <a:sym typeface="Arial"/>
              </a:rPr>
              <a:t>Summative assessments allow learning progress to be compared with previous learning stages or other students and provide feedback for further improvement.</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sp>
        <p:nvSpPr>
          <p:cNvPr id="654" name="Google Shape;654;p4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5" name="Google Shape;655;p4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6" name="Google Shape;656;p4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7" name="Google Shape;657;p4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8" name="Google Shape;658;p4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9" name="Google Shape;659;p4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0" name="Google Shape;660;p4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1" name="Google Shape;661;p45"/>
          <p:cNvSpPr txBox="1"/>
          <p:nvPr/>
        </p:nvSpPr>
        <p:spPr>
          <a:xfrm>
            <a:off x="792000" y="1548000"/>
            <a:ext cx="15948000" cy="72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Clear learning objectives support effective summative assessment</a:t>
            </a:r>
            <a:endParaRPr sz="4000" b="0" i="0" u="none" strike="noStrike" cap="none">
              <a:solidFill>
                <a:srgbClr val="033C5B"/>
              </a:solidFill>
              <a:latin typeface="Arial"/>
              <a:ea typeface="Arial"/>
              <a:cs typeface="Arial"/>
              <a:sym typeface="Arial"/>
            </a:endParaRPr>
          </a:p>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 </a:t>
            </a:r>
            <a:endParaRPr/>
          </a:p>
        </p:txBody>
      </p:sp>
      <p:sp>
        <p:nvSpPr>
          <p:cNvPr id="662" name="Google Shape;662;p45"/>
          <p:cNvSpPr txBox="1"/>
          <p:nvPr/>
        </p:nvSpPr>
        <p:spPr>
          <a:xfrm>
            <a:off x="792000" y="3132000"/>
            <a:ext cx="15948000" cy="460119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200"/>
              <a:buFont typeface="Arial"/>
              <a:buNone/>
            </a:pPr>
            <a:r>
              <a:rPr lang="de-DE" sz="2200" b="1" i="0" u="sng" strike="noStrike" cap="none">
                <a:solidFill>
                  <a:srgbClr val="000000"/>
                </a:solidFill>
                <a:latin typeface="Arial"/>
                <a:ea typeface="Arial"/>
                <a:cs typeface="Arial"/>
                <a:sym typeface="Arial"/>
              </a:rPr>
              <a:t>Clear learning objectives are crucial for effective summative assessment in the flipped classroom system: </a:t>
            </a:r>
            <a:endParaRPr sz="2200" b="1" i="0" u="sng"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0" i="0" u="none" strike="noStrike" cap="none">
                <a:solidFill>
                  <a:srgbClr val="000000"/>
                </a:solidFill>
                <a:latin typeface="Arial"/>
                <a:ea typeface="Arial"/>
                <a:cs typeface="Arial"/>
                <a:sym typeface="Arial"/>
              </a:rPr>
              <a:t> </a:t>
            </a:r>
            <a:endParaRPr sz="22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200"/>
              <a:buFont typeface="Arial"/>
              <a:buAutoNum type="arabicPeriod"/>
            </a:pPr>
            <a:r>
              <a:rPr lang="de-DE" sz="2200" b="0" i="0" u="none" strike="noStrike" cap="none">
                <a:solidFill>
                  <a:srgbClr val="000000"/>
                </a:solidFill>
                <a:latin typeface="Arial"/>
                <a:ea typeface="Arial"/>
                <a:cs typeface="Arial"/>
                <a:sym typeface="Arial"/>
              </a:rPr>
              <a:t>Clear learning objectives help to establish clear guidelines for assessment. They enable teachers to assess students' learning progress based on the defined objectives</a:t>
            </a:r>
            <a:endParaRPr/>
          </a:p>
          <a:p>
            <a:pPr marL="342900" marR="0" lvl="0" indent="-2794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200"/>
              <a:buFont typeface="Arial"/>
              <a:buAutoNum type="arabicPeriod"/>
            </a:pPr>
            <a:r>
              <a:rPr lang="de-DE" sz="2200" b="0" i="0" u="none" strike="noStrike" cap="none">
                <a:solidFill>
                  <a:srgbClr val="000000"/>
                </a:solidFill>
                <a:latin typeface="Arial"/>
                <a:ea typeface="Arial"/>
                <a:cs typeface="Arial"/>
                <a:sym typeface="Arial"/>
              </a:rPr>
              <a:t>Clear learning objectives give students a clear idea of what is expected of them and how they will be assessed. This increases transparency and enables students to better understand their learning progress. </a:t>
            </a:r>
            <a:endParaRPr/>
          </a:p>
          <a:p>
            <a:pPr marL="342900" marR="0" lvl="0" indent="-2794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200"/>
              <a:buFont typeface="Arial"/>
              <a:buAutoNum type="arabicPeriod"/>
            </a:pPr>
            <a:r>
              <a:rPr lang="de-DE" sz="2200" b="0" i="0" u="none" strike="noStrike" cap="none">
                <a:solidFill>
                  <a:srgbClr val="000000"/>
                </a:solidFill>
                <a:latin typeface="Arial"/>
                <a:ea typeface="Arial"/>
                <a:cs typeface="Arial"/>
                <a:sym typeface="Arial"/>
              </a:rPr>
              <a:t>Clear learning objectives help students to concentrate on the essentials and focus their learning on the defined goals. This contributes to an effective learning process and makes it easier to assess the knowledge and skills acquired</a:t>
            </a:r>
            <a:endParaRPr/>
          </a:p>
          <a:p>
            <a:pPr marL="342900" marR="0" lvl="0" indent="-2794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200"/>
              <a:buFont typeface="Arial"/>
              <a:buAutoNum type="arabicPeriod"/>
            </a:pPr>
            <a:r>
              <a:rPr lang="de-DE" sz="2200" b="0" i="0" u="none" strike="noStrike" cap="none">
                <a:solidFill>
                  <a:srgbClr val="000000"/>
                </a:solidFill>
                <a:latin typeface="Arial"/>
                <a:ea typeface="Arial"/>
                <a:cs typeface="Arial"/>
                <a:sym typeface="Arial"/>
              </a:rPr>
              <a:t>Clear learning goals help students to recognise their progress and motivate them to achieve their goals. This contributes to a positive learning atmosphere and higher motivation. </a:t>
            </a:r>
            <a:endParaRPr/>
          </a:p>
          <a:p>
            <a:pPr marL="342900" marR="0" lvl="0" indent="-279400" algn="l" rtl="0">
              <a:spcBef>
                <a:spcPts val="0"/>
              </a:spcBef>
              <a:spcAft>
                <a:spcPts val="0"/>
              </a:spcAft>
              <a:buClr>
                <a:schemeClr val="dk1"/>
              </a:buClr>
              <a:buSzPts val="1000"/>
              <a:buFont typeface="Calibri"/>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200"/>
              <a:buFont typeface="Arial"/>
              <a:buAutoNum type="arabicPeriod"/>
            </a:pPr>
            <a:r>
              <a:rPr lang="de-DE" sz="2200" b="0" i="0" u="none" strike="noStrike" cap="none">
                <a:solidFill>
                  <a:srgbClr val="000000"/>
                </a:solidFill>
                <a:latin typeface="Arial"/>
                <a:ea typeface="Arial"/>
                <a:cs typeface="Arial"/>
                <a:sym typeface="Arial"/>
              </a:rPr>
              <a:t>Clear learning objectives allow teachers to continuously monitor students' learning progress and adapt their teaching methods accordingly. This supports continuous improvement of the learning process and assessment methods</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663" name="Google Shape;663;p4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4" name="Google Shape;664;p4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5" name="Google Shape;665;p4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66" name="Google Shape;666;p4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4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2" name="Google Shape;672;p4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3" name="Google Shape;673;p4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4" name="Google Shape;674;p4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5" name="Google Shape;675;p4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6" name="Google Shape;676;p4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7" name="Google Shape;677;p4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8" name="Google Shape;678;p46"/>
          <p:cNvSpPr txBox="1"/>
          <p:nvPr/>
        </p:nvSpPr>
        <p:spPr>
          <a:xfrm>
            <a:off x="792000" y="1548000"/>
            <a:ext cx="12181388" cy="105599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Valuation methods</a:t>
            </a:r>
            <a:endParaRPr sz="4000" b="0" i="0" u="none" strike="noStrike" cap="none">
              <a:solidFill>
                <a:srgbClr val="033C5B"/>
              </a:solidFill>
              <a:latin typeface="Arial"/>
              <a:ea typeface="Arial"/>
              <a:cs typeface="Arial"/>
              <a:sym typeface="Arial"/>
            </a:endParaRPr>
          </a:p>
        </p:txBody>
      </p:sp>
      <p:sp>
        <p:nvSpPr>
          <p:cNvPr id="679" name="Google Shape;679;p4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0" name="Google Shape;680;p4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1" name="Google Shape;681;p4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82" name="Google Shape;682;p4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3" name="Google Shape;683;p46"/>
          <p:cNvSpPr txBox="1"/>
          <p:nvPr/>
        </p:nvSpPr>
        <p:spPr>
          <a:xfrm>
            <a:off x="792000" y="3132000"/>
            <a:ext cx="15948000" cy="519619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200"/>
              <a:buFont typeface="Arial"/>
              <a:buNone/>
            </a:pPr>
            <a:r>
              <a:rPr lang="de-DE" sz="2200" b="1" i="0" u="sng" strike="noStrike" cap="none">
                <a:solidFill>
                  <a:srgbClr val="000000"/>
                </a:solidFill>
                <a:latin typeface="Arial"/>
                <a:ea typeface="Arial"/>
                <a:cs typeface="Arial"/>
                <a:sym typeface="Arial"/>
              </a:rPr>
              <a:t>1. written examinations: </a:t>
            </a:r>
            <a:r>
              <a:rPr lang="de-DE" sz="2200" b="0" i="0" u="none" strike="noStrike" cap="none">
                <a:solidFill>
                  <a:srgbClr val="000000"/>
                </a:solidFill>
                <a:latin typeface="Arial"/>
                <a:ea typeface="Arial"/>
                <a:cs typeface="Arial"/>
                <a:sym typeface="Arial"/>
              </a:rPr>
              <a:t>Traditional written examinations can be used to assess students' knowledge and skills. This can take the form of multiple-choice questions, essays or open questions. </a:t>
            </a: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900"/>
              <a:buFont typeface="Arial"/>
              <a:buNone/>
            </a:pPr>
            <a:r>
              <a:rPr lang="de-DE"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1" i="0" u="sng" strike="noStrike" cap="none">
                <a:solidFill>
                  <a:srgbClr val="000000"/>
                </a:solidFill>
                <a:latin typeface="Arial"/>
                <a:ea typeface="Arial"/>
                <a:cs typeface="Arial"/>
                <a:sym typeface="Arial"/>
              </a:rPr>
              <a:t>2. projects and presentations: </a:t>
            </a:r>
            <a:r>
              <a:rPr lang="de-DE" sz="2200" b="0" i="0" u="none" strike="noStrike" cap="none">
                <a:solidFill>
                  <a:srgbClr val="000000"/>
                </a:solidFill>
                <a:latin typeface="Arial"/>
                <a:ea typeface="Arial"/>
                <a:cs typeface="Arial"/>
                <a:sym typeface="Arial"/>
              </a:rPr>
              <a:t>Students can carry out projects or create presentations to demonstrate their knowledge and skills. This can take the form of group projects or individual presentations </a:t>
            </a: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900"/>
              <a:buFont typeface="Arial"/>
              <a:buNone/>
            </a:pPr>
            <a:r>
              <a:rPr lang="de-DE"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1" u="sng">
                <a:solidFill>
                  <a:srgbClr val="000000"/>
                </a:solidFill>
                <a:latin typeface="Arial"/>
                <a:ea typeface="Arial"/>
                <a:cs typeface="Arial"/>
                <a:sym typeface="Arial"/>
              </a:rPr>
              <a:t>3</a:t>
            </a:r>
            <a:r>
              <a:rPr lang="de-DE" sz="2200" b="1" i="0" u="sng" strike="noStrike" cap="none">
                <a:solidFill>
                  <a:srgbClr val="000000"/>
                </a:solidFill>
                <a:latin typeface="Arial"/>
                <a:ea typeface="Arial"/>
                <a:cs typeface="Arial"/>
                <a:sym typeface="Arial"/>
              </a:rPr>
              <a:t>. practical demonstrations: </a:t>
            </a:r>
            <a:r>
              <a:rPr lang="de-DE" sz="2200" b="0" i="0" u="none" strike="noStrike" cap="none">
                <a:solidFill>
                  <a:srgbClr val="000000"/>
                </a:solidFill>
                <a:latin typeface="Arial"/>
                <a:ea typeface="Arial"/>
                <a:cs typeface="Arial"/>
                <a:sym typeface="Arial"/>
              </a:rPr>
              <a:t>Students can carry out practical demonstrations to show their skills in a particular area. This can take the form of experiments, practical exercises or simulations</a:t>
            </a: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1900"/>
              <a:buFont typeface="Arial"/>
              <a:buNone/>
            </a:pPr>
            <a:r>
              <a:rPr lang="de-DE"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1" i="0" u="sng" strike="noStrike" cap="none">
                <a:solidFill>
                  <a:srgbClr val="000000"/>
                </a:solidFill>
                <a:latin typeface="Arial"/>
                <a:ea typeface="Arial"/>
                <a:cs typeface="Arial"/>
                <a:sym typeface="Arial"/>
              </a:rPr>
              <a:t>4. online tests and quizzes: </a:t>
            </a:r>
            <a:r>
              <a:rPr lang="de-DE" sz="2200" b="0" i="0" u="none" strike="noStrike" cap="none">
                <a:solidFill>
                  <a:srgbClr val="000000"/>
                </a:solidFill>
                <a:latin typeface="Arial"/>
                <a:ea typeface="Arial"/>
                <a:cs typeface="Arial"/>
                <a:sym typeface="Arial"/>
              </a:rPr>
              <a:t>Students can take online tests and quizzes to test their knowledge and skills. This can take the form of online platforms or learning management systems. </a:t>
            </a:r>
            <a:endParaRPr/>
          </a:p>
          <a:p>
            <a:pPr marL="0" marR="0" lvl="0" indent="0" algn="l" rtl="0">
              <a:spcBef>
                <a:spcPts val="0"/>
              </a:spcBef>
              <a:spcAft>
                <a:spcPts val="0"/>
              </a:spcAft>
              <a:buClr>
                <a:schemeClr val="dk1"/>
              </a:buClr>
              <a:buSzPts val="1900"/>
              <a:buFont typeface="Calibri"/>
              <a:buNone/>
            </a:pPr>
            <a:endParaRPr sz="19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1" u="sng">
                <a:solidFill>
                  <a:srgbClr val="000000"/>
                </a:solidFill>
                <a:latin typeface="Arial"/>
                <a:ea typeface="Arial"/>
                <a:cs typeface="Arial"/>
                <a:sym typeface="Arial"/>
              </a:rPr>
              <a:t>5</a:t>
            </a:r>
            <a:r>
              <a:rPr lang="de-DE" sz="2200" b="1" i="0" u="sng" strike="noStrike" cap="none">
                <a:solidFill>
                  <a:srgbClr val="000000"/>
                </a:solidFill>
                <a:latin typeface="Arial"/>
                <a:ea typeface="Arial"/>
                <a:cs typeface="Arial"/>
                <a:sym typeface="Arial"/>
              </a:rPr>
              <a:t>. oral examinations: </a:t>
            </a:r>
            <a:r>
              <a:rPr lang="de-DE" sz="2200" b="0" i="0" u="none" strike="noStrike" cap="none">
                <a:solidFill>
                  <a:srgbClr val="000000"/>
                </a:solidFill>
                <a:latin typeface="Arial"/>
                <a:ea typeface="Arial"/>
                <a:cs typeface="Arial"/>
                <a:sym typeface="Arial"/>
              </a:rPr>
              <a:t>Students can take oral examinations to present their knowledge and skills orally. This can take the form of individual interviews, group discussions or presentations. </a:t>
            </a:r>
            <a:endParaRPr/>
          </a:p>
          <a:p>
            <a:pPr marL="0" marR="0" lvl="0" indent="0" algn="l" rtl="0">
              <a:spcBef>
                <a:spcPts val="0"/>
              </a:spcBef>
              <a:spcAft>
                <a:spcPts val="0"/>
              </a:spcAft>
              <a:buClr>
                <a:schemeClr val="dk1"/>
              </a:buClr>
              <a:buSzPts val="1900"/>
              <a:buFont typeface="Calibri"/>
              <a:buNone/>
            </a:pPr>
            <a:endParaRPr sz="19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1" u="sng">
                <a:solidFill>
                  <a:srgbClr val="000000"/>
                </a:solidFill>
                <a:latin typeface="Arial"/>
                <a:ea typeface="Arial"/>
                <a:cs typeface="Arial"/>
                <a:sym typeface="Arial"/>
              </a:rPr>
              <a:t>6</a:t>
            </a:r>
            <a:r>
              <a:rPr lang="de-DE" sz="2200" b="1" i="0" u="sng" strike="noStrike" cap="none">
                <a:solidFill>
                  <a:srgbClr val="000000"/>
                </a:solidFill>
                <a:latin typeface="Arial"/>
                <a:ea typeface="Arial"/>
                <a:cs typeface="Arial"/>
                <a:sym typeface="Arial"/>
              </a:rPr>
              <a:t>. peer assessment: </a:t>
            </a:r>
            <a:r>
              <a:rPr lang="de-DE" sz="2200" b="0" i="0" u="none" strike="noStrike" cap="none">
                <a:solidFill>
                  <a:srgbClr val="000000"/>
                </a:solidFill>
                <a:latin typeface="Arial"/>
                <a:ea typeface="Arial"/>
                <a:cs typeface="Arial"/>
                <a:sym typeface="Arial"/>
              </a:rPr>
              <a:t>Students can assess each other and give feedback. This can take the form of peer reviews, group assessments or feedback forms.</a:t>
            </a:r>
            <a:endParaRPr/>
          </a:p>
          <a:p>
            <a:pPr marL="0" marR="0" lvl="0" indent="0" algn="l" rtl="0">
              <a:spcBef>
                <a:spcPts val="0"/>
              </a:spcBef>
              <a:spcAft>
                <a:spcPts val="0"/>
              </a:spcAft>
              <a:buClr>
                <a:schemeClr val="dk1"/>
              </a:buClr>
              <a:buSzPts val="2200"/>
              <a:buFont typeface="Calibri"/>
              <a:buNone/>
            </a:pP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200"/>
              <a:buFont typeface="Calibri"/>
              <a:buNone/>
            </a:pP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200"/>
              <a:buFont typeface="Calibri"/>
              <a:buNone/>
            </a:pP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0" i="0" u="none" strike="noStrike" cap="none">
                <a:solidFill>
                  <a:srgbClr val="000000"/>
                </a:solidFill>
                <a:latin typeface="Arial"/>
                <a:ea typeface="Arial"/>
                <a:cs typeface="Arial"/>
                <a:sym typeface="Arial"/>
              </a:rPr>
              <a:t> </a:t>
            </a:r>
            <a:endParaRPr sz="22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200"/>
              <a:buFont typeface="Arial"/>
              <a:buNone/>
            </a:pPr>
            <a:r>
              <a:rPr lang="de-DE" sz="2200" b="0" i="0" u="none" strike="noStrike" cap="none">
                <a:solidFill>
                  <a:srgbClr val="000000"/>
                </a:solidFill>
                <a:latin typeface="Arial"/>
                <a:ea typeface="Arial"/>
                <a:cs typeface="Arial"/>
                <a:sym typeface="Arial"/>
              </a:rPr>
              <a:t> </a:t>
            </a:r>
            <a:endParaRPr sz="22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4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9" name="Google Shape;689;p4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0" name="Google Shape;690;p4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1" name="Google Shape;691;p4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2" name="Google Shape;692;p4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3" name="Google Shape;693;p4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4" name="Google Shape;694;p4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5" name="Google Shape;695;p47"/>
          <p:cNvSpPr txBox="1"/>
          <p:nvPr/>
        </p:nvSpPr>
        <p:spPr>
          <a:xfrm>
            <a:off x="792000" y="1548000"/>
            <a:ext cx="15948000" cy="10098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Development of assessment criteria for the implementation of summative assessments</a:t>
            </a:r>
            <a:endParaRPr sz="4000" b="0" i="0" u="none" strike="noStrike" cap="none">
              <a:solidFill>
                <a:srgbClr val="033C5B"/>
              </a:solidFill>
              <a:latin typeface="Arial"/>
              <a:ea typeface="Arial"/>
              <a:cs typeface="Arial"/>
              <a:sym typeface="Arial"/>
            </a:endParaRPr>
          </a:p>
        </p:txBody>
      </p:sp>
      <p:sp>
        <p:nvSpPr>
          <p:cNvPr id="696" name="Google Shape;696;p47"/>
          <p:cNvSpPr txBox="1"/>
          <p:nvPr/>
        </p:nvSpPr>
        <p:spPr>
          <a:xfrm>
            <a:off x="792000" y="3132000"/>
            <a:ext cx="15948000" cy="502108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evaluation criteria should be clearly and unambiguously formulated</a:t>
            </a:r>
            <a:r>
              <a:rPr lang="de-DE" sz="2400">
                <a:solidFill>
                  <a:srgbClr val="000000"/>
                </a:solidFill>
                <a:latin typeface="Arial"/>
                <a:ea typeface="Arial"/>
                <a:cs typeface="Arial"/>
                <a:sym typeface="Arial"/>
              </a:rPr>
              <a:t>.</a:t>
            </a: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assessment criteria should be closely linked to the previously defined learning objectives. </a:t>
            </a:r>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evaluation criteria should be objective and provide a clear basis for the evaluation. </a:t>
            </a:r>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assessment criteria should make it possible to differentiate appropriately between students' performances. </a:t>
            </a:r>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The assessment criteria should be communicated transparently to the students so that they know how their performance will be assessed. </a:t>
            </a:r>
            <a:endParaRPr sz="2400" b="0" i="0" u="none" strike="noStrike" cap="none">
              <a:solidFill>
                <a:srgbClr val="000000"/>
              </a:solidFill>
              <a:latin typeface="Arial"/>
              <a:ea typeface="Arial"/>
              <a:cs typeface="Arial"/>
              <a:sym typeface="Arial"/>
            </a:endParaRPr>
          </a:p>
        </p:txBody>
      </p:sp>
      <p:sp>
        <p:nvSpPr>
          <p:cNvPr id="697" name="Google Shape;697;p47"/>
          <p:cNvSpPr/>
          <p:nvPr/>
        </p:nvSpPr>
        <p:spPr>
          <a:xfrm>
            <a:off x="546626" y="8321888"/>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8" name="Google Shape;698;p4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9" name="Google Shape;699;p4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00" name="Google Shape;700;p4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4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6" name="Google Shape;706;p4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7" name="Google Shape;707;p4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8" name="Google Shape;708;p4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9" name="Google Shape;709;p4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0" name="Google Shape;710;p4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1" name="Google Shape;711;p4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2" name="Google Shape;712;p48"/>
          <p:cNvSpPr txBox="1"/>
          <p:nvPr/>
        </p:nvSpPr>
        <p:spPr>
          <a:xfrm>
            <a:off x="792000" y="1548000"/>
            <a:ext cx="12181388" cy="102521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The right tasks for the assessment </a:t>
            </a:r>
            <a:endParaRPr/>
          </a:p>
        </p:txBody>
      </p:sp>
      <p:sp>
        <p:nvSpPr>
          <p:cNvPr id="713" name="Google Shape;713;p4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4" name="Google Shape;714;p4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5" name="Google Shape;715;p4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16" name="Google Shape;716;p4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7" name="Google Shape;717;p48"/>
          <p:cNvSpPr txBox="1"/>
          <p:nvPr/>
        </p:nvSpPr>
        <p:spPr>
          <a:xfrm>
            <a:off x="792000" y="3132000"/>
            <a:ext cx="15948000" cy="4810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When developing tasks for summative assessment, you should ensure that the tasks cover the relevant knowledge, skills or competences that should be acquired as part of the learning process. </a:t>
            </a:r>
            <a:endParaRPr sz="2400" b="1"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Make sure that the tasks are closely linked to the previously defined learning objectives. </a:t>
            </a:r>
            <a:endParaRPr/>
          </a:p>
          <a:p>
            <a:pPr marL="342900" marR="0" lvl="0" indent="-1905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Decide which type of task is best suited to assess the desired knowledge, skills or competences. </a:t>
            </a:r>
            <a:endParaRPr/>
          </a:p>
          <a:p>
            <a:pPr marL="342900" marR="0" lvl="0" indent="-1905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Make sure that the tasks are formulated clearly and unambiguously so that the learners understand exactly what is expected of them. </a:t>
            </a:r>
            <a:endParaRPr/>
          </a:p>
          <a:p>
            <a:pPr marL="342900" marR="0" lvl="0" indent="-1905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Ensure that the tasks allow learners' performance to be appropriately differentiated. </a:t>
            </a:r>
            <a:endParaRPr/>
          </a:p>
          <a:p>
            <a:pPr marL="342900" marR="0" lvl="0" indent="-1905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Think about which criteria you want to use to evaluate the tasks.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2708</Words>
  <Application>Microsoft Office PowerPoint</Application>
  <PresentationFormat>Custom</PresentationFormat>
  <Paragraphs>165</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stsal</dc:creator>
  <cp:lastModifiedBy>Sotiria Tsalamani</cp:lastModifiedBy>
  <cp:revision>2</cp:revision>
  <dcterms:modified xsi:type="dcterms:W3CDTF">2024-04-11T14:59:46Z</dcterms:modified>
</cp:coreProperties>
</file>