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4"/>
  </p:notesMasterIdLst>
  <p:sldIdLst>
    <p:sldId id="256" r:id="rId2"/>
    <p:sldId id="299" r:id="rId3"/>
    <p:sldId id="300" r:id="rId4"/>
    <p:sldId id="301" r:id="rId5"/>
    <p:sldId id="302" r:id="rId6"/>
    <p:sldId id="303" r:id="rId7"/>
    <p:sldId id="304" r:id="rId8"/>
    <p:sldId id="305" r:id="rId9"/>
    <p:sldId id="306" r:id="rId10"/>
    <p:sldId id="307" r:id="rId11"/>
    <p:sldId id="308" r:id="rId12"/>
    <p:sldId id="309" r:id="rId13"/>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78"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4" name="Google Shape;994;p5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p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6" name="Google Shape;1016;p5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1"/>
        <p:cNvGrpSpPr/>
        <p:nvPr/>
      </p:nvGrpSpPr>
      <p:grpSpPr>
        <a:xfrm>
          <a:off x="0" y="0"/>
          <a:ext cx="0" cy="0"/>
          <a:chOff x="0" y="0"/>
          <a:chExt cx="0" cy="0"/>
        </a:xfrm>
      </p:grpSpPr>
      <p:sp>
        <p:nvSpPr>
          <p:cNvPr id="1032" name="Google Shape;1032;p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3" name="Google Shape;1033;p5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6" name="Google Shape;846;p4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0" name="Google Shape;860;p4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3" name="Google Shape;873;p4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p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0" name="Google Shape;890;p4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7" name="Google Shape;907;p4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3"/>
        <p:cNvGrpSpPr/>
        <p:nvPr/>
      </p:nvGrpSpPr>
      <p:grpSpPr>
        <a:xfrm>
          <a:off x="0" y="0"/>
          <a:ext cx="0" cy="0"/>
          <a:chOff x="0" y="0"/>
          <a:chExt cx="0" cy="0"/>
        </a:xfrm>
      </p:grpSpPr>
      <p:sp>
        <p:nvSpPr>
          <p:cNvPr id="934" name="Google Shape;934;p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5" name="Google Shape;935;p4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p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2" name="Google Shape;952;p5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p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0" name="Google Shape;970;p5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p:nvPr/>
        </p:nvSpPr>
        <p:spPr>
          <a:xfrm>
            <a:off x="1028700" y="2895851"/>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5400" b="1" i="0" u="none" strike="noStrike" cap="none" dirty="0">
                <a:solidFill>
                  <a:srgbClr val="FB8709"/>
                </a:solidFill>
                <a:latin typeface="Arial"/>
                <a:ea typeface="Arial"/>
                <a:cs typeface="Arial"/>
                <a:sym typeface="Arial"/>
              </a:rPr>
              <a:t>Module 6: Assessing Learning in a Flipped Classroom: Evaluation and Refinement of the Implementation Process</a:t>
            </a:r>
            <a:endParaRPr sz="5400" b="1" dirty="0">
              <a:solidFill>
                <a:srgbClr val="FB8709"/>
              </a:solidFill>
              <a:latin typeface="Arial"/>
              <a:ea typeface="Arial"/>
              <a:cs typeface="Arial"/>
              <a:sym typeface="Arial"/>
            </a:endParaRPr>
          </a:p>
        </p:txBody>
      </p:sp>
      <p:sp>
        <p:nvSpPr>
          <p:cNvPr id="85" name="Google Shape;85;p13"/>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3"/>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3"/>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3"/>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3"/>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3499">
                <a:solidFill>
                  <a:srgbClr val="053249"/>
                </a:solidFill>
                <a:latin typeface="Arial"/>
                <a:ea typeface="Arial"/>
                <a:cs typeface="Arial"/>
                <a:sym typeface="Arial"/>
              </a:rPr>
              <a:t>CollaboratiVET Curriculum for VET teachers/trainers/educators </a:t>
            </a:r>
            <a:endParaRPr/>
          </a:p>
        </p:txBody>
      </p:sp>
      <p:sp>
        <p:nvSpPr>
          <p:cNvPr id="90" name="Google Shape;90;p13"/>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3"/>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6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7" name="Google Shape;997;p6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8" name="Google Shape;998;p6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9" name="Google Shape;999;p6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0" name="Google Shape;1000;p6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1" name="Google Shape;1001;p6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2" name="Google Shape;1002;p6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3" name="Google Shape;1003;p64"/>
          <p:cNvSpPr txBox="1"/>
          <p:nvPr/>
        </p:nvSpPr>
        <p:spPr>
          <a:xfrm>
            <a:off x="792000" y="1548000"/>
            <a:ext cx="12181388" cy="756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3 tips for continuous improvement  </a:t>
            </a:r>
            <a:endParaRPr/>
          </a:p>
        </p:txBody>
      </p:sp>
      <p:sp>
        <p:nvSpPr>
          <p:cNvPr id="1004" name="Google Shape;1004;p6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5" name="Google Shape;1005;p6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6" name="Google Shape;1006;p6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007" name="Google Shape;1007;p6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8" name="Google Shape;1008;p64"/>
          <p:cNvSpPr txBox="1"/>
          <p:nvPr/>
        </p:nvSpPr>
        <p:spPr>
          <a:xfrm>
            <a:off x="11520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Provide regular training and development for teachers to improve their knowledge and skills in using the flipped classroom approach.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1009" name="Google Shape;1009;p64"/>
          <p:cNvSpPr txBox="1"/>
          <p:nvPr/>
        </p:nvSpPr>
        <p:spPr>
          <a:xfrm>
            <a:off x="6156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Take learner feedback from the evaluation into account and use it as a valuable source of information. Take learners' concerns and suggestions seriously and use them to improve the flipped classroom approach.</a:t>
            </a:r>
            <a:endParaRPr/>
          </a:p>
        </p:txBody>
      </p:sp>
      <p:sp>
        <p:nvSpPr>
          <p:cNvPr id="1010" name="Google Shape;1010;p64"/>
          <p:cNvSpPr txBox="1"/>
          <p:nvPr/>
        </p:nvSpPr>
        <p:spPr>
          <a:xfrm>
            <a:off x="792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Analyse the evaluation results to identify the strengths and weaknesses of the flipped classroom approach. Identify the areas where the approach works well and the areas where there is room for improvement.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1011" name="Google Shape;1011;p64"/>
          <p:cNvSpPr/>
          <p:nvPr/>
        </p:nvSpPr>
        <p:spPr>
          <a:xfrm>
            <a:off x="792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1. identification of strengths and weaknesses:</a:t>
            </a:r>
            <a:endParaRPr sz="2600" b="1">
              <a:solidFill>
                <a:schemeClr val="dk1"/>
              </a:solidFill>
              <a:latin typeface="Arial"/>
              <a:ea typeface="Arial"/>
              <a:cs typeface="Arial"/>
              <a:sym typeface="Arial"/>
            </a:endParaRPr>
          </a:p>
        </p:txBody>
      </p:sp>
      <p:sp>
        <p:nvSpPr>
          <p:cNvPr id="1012" name="Google Shape;1012;p64"/>
          <p:cNvSpPr/>
          <p:nvPr/>
        </p:nvSpPr>
        <p:spPr>
          <a:xfrm>
            <a:off x="6156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2. incorporate feedback from learners: </a:t>
            </a:r>
            <a:endParaRPr sz="2600" b="1">
              <a:solidFill>
                <a:schemeClr val="dk1"/>
              </a:solidFill>
              <a:latin typeface="Arial"/>
              <a:ea typeface="Arial"/>
              <a:cs typeface="Arial"/>
              <a:sym typeface="Arial"/>
            </a:endParaRPr>
          </a:p>
        </p:txBody>
      </p:sp>
      <p:sp>
        <p:nvSpPr>
          <p:cNvPr id="1013" name="Google Shape;1013;p64"/>
          <p:cNvSpPr/>
          <p:nvPr/>
        </p:nvSpPr>
        <p:spPr>
          <a:xfrm>
            <a:off x="11520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3. continuous training and further education of teachers:</a:t>
            </a:r>
            <a:endParaRPr sz="2600" b="1">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sp>
        <p:nvSpPr>
          <p:cNvPr id="1018" name="Google Shape;1018;p6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19" name="Google Shape;1019;p6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0" name="Google Shape;1020;p6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1" name="Google Shape;1021;p6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2" name="Google Shape;1022;p6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3" name="Google Shape;1023;p6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4" name="Google Shape;1024;p6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5" name="Google Shape;1025;p65"/>
          <p:cNvSpPr txBox="1"/>
          <p:nvPr/>
        </p:nvSpPr>
        <p:spPr>
          <a:xfrm>
            <a:off x="792000" y="1548000"/>
            <a:ext cx="15948000" cy="64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Challenges in the evaluation of flipped classroom learning</a:t>
            </a:r>
            <a:endParaRPr sz="4000" b="0" i="0" u="none" strike="noStrike" cap="none">
              <a:solidFill>
                <a:srgbClr val="033C5B"/>
              </a:solidFill>
              <a:latin typeface="Arial"/>
              <a:ea typeface="Arial"/>
              <a:cs typeface="Arial"/>
              <a:sym typeface="Arial"/>
            </a:endParaRPr>
          </a:p>
        </p:txBody>
      </p:sp>
      <p:sp>
        <p:nvSpPr>
          <p:cNvPr id="1026" name="Google Shape;1026;p6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7" name="Google Shape;1027;p6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8" name="Google Shape;1028;p6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029" name="Google Shape;1029;p6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0" name="Google Shape;1030;p65"/>
          <p:cNvSpPr txBox="1"/>
          <p:nvPr/>
        </p:nvSpPr>
        <p:spPr>
          <a:xfrm>
            <a:off x="792000" y="3132000"/>
            <a:ext cx="15948000" cy="457048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Measuring learner success: </a:t>
            </a:r>
            <a:r>
              <a:rPr lang="de-DE" sz="2400" b="0" i="0" u="none" strike="noStrike" cap="none">
                <a:solidFill>
                  <a:srgbClr val="000000"/>
                </a:solidFill>
                <a:latin typeface="Arial"/>
                <a:ea typeface="Arial"/>
                <a:cs typeface="Arial"/>
                <a:sym typeface="Arial"/>
              </a:rPr>
              <a:t>One of the biggest challenges in evaluating flipped classroom models is measuring learner success. It can be difficult to find objective and reliable measures to assess learner progress and performance. Traditional assessment methods such as tests and grades may not be sufficient to capture the actual learning success in the flipped classroom.</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Control groups and comparison groups: </a:t>
            </a:r>
            <a:r>
              <a:rPr lang="de-DE" sz="2400" b="0" i="0" u="none" strike="noStrike" cap="none">
                <a:solidFill>
                  <a:srgbClr val="000000"/>
                </a:solidFill>
                <a:latin typeface="Arial"/>
                <a:ea typeface="Arial"/>
                <a:cs typeface="Arial"/>
                <a:sym typeface="Arial"/>
              </a:rPr>
              <a:t>In order to evaluate the effectiveness of the flipped classroom model, it is important to set up control groups or comparison groups. This enables the comparison of learning outcomes and other relevant factors between the groups. However, creating such groups can be challenging, especially when it comes to access to resources and the organisation of lessons.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034"/>
        <p:cNvGrpSpPr/>
        <p:nvPr/>
      </p:nvGrpSpPr>
      <p:grpSpPr>
        <a:xfrm>
          <a:off x="0" y="0"/>
          <a:ext cx="0" cy="0"/>
          <a:chOff x="0" y="0"/>
          <a:chExt cx="0" cy="0"/>
        </a:xfrm>
      </p:grpSpPr>
      <p:sp>
        <p:nvSpPr>
          <p:cNvPr id="1035" name="Google Shape;1035;p66"/>
          <p:cNvSpPr/>
          <p:nvPr/>
        </p:nvSpPr>
        <p:spPr>
          <a:xfrm>
            <a:off x="-130877" y="-38241"/>
            <a:ext cx="2766824" cy="5218616"/>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6" name="Google Shape;1036;p66"/>
          <p:cNvSpPr/>
          <p:nvPr/>
        </p:nvSpPr>
        <p:spPr>
          <a:xfrm rot="5400000">
            <a:off x="0" y="2507553"/>
            <a:ext cx="2635947" cy="2635947"/>
          </a:xfrm>
          <a:custGeom>
            <a:avLst/>
            <a:gdLst/>
            <a:ahLst/>
            <a:cxnLst/>
            <a:rect l="l" t="t" r="r" b="b"/>
            <a:pathLst>
              <a:path w="2635947" h="2635947" extrusionOk="0">
                <a:moveTo>
                  <a:pt x="0" y="0"/>
                </a:moveTo>
                <a:lnTo>
                  <a:pt x="2635947" y="0"/>
                </a:lnTo>
                <a:lnTo>
                  <a:pt x="2635947" y="2635947"/>
                </a:lnTo>
                <a:lnTo>
                  <a:pt x="0" y="263594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7" name="Google Shape;1037;p66"/>
          <p:cNvSpPr/>
          <p:nvPr/>
        </p:nvSpPr>
        <p:spPr>
          <a:xfrm>
            <a:off x="-130877" y="5143500"/>
            <a:ext cx="2766824" cy="366533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8" name="Google Shape;1038;p66"/>
          <p:cNvSpPr/>
          <p:nvPr/>
        </p:nvSpPr>
        <p:spPr>
          <a:xfrm rot="5400000" flipH="1">
            <a:off x="0" y="5143500"/>
            <a:ext cx="2635947" cy="2635947"/>
          </a:xfrm>
          <a:custGeom>
            <a:avLst/>
            <a:gdLst/>
            <a:ahLst/>
            <a:cxnLst/>
            <a:rect l="l" t="t" r="r" b="b"/>
            <a:pathLst>
              <a:path w="2635947" h="2635947" extrusionOk="0">
                <a:moveTo>
                  <a:pt x="2635947" y="0"/>
                </a:moveTo>
                <a:lnTo>
                  <a:pt x="0" y="0"/>
                </a:lnTo>
                <a:lnTo>
                  <a:pt x="0" y="2635947"/>
                </a:lnTo>
                <a:lnTo>
                  <a:pt x="2635947" y="2635947"/>
                </a:lnTo>
                <a:lnTo>
                  <a:pt x="2635947"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9" name="Google Shape;1039;p6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0" name="Google Shape;1040;p6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1" name="Google Shape;1041;p6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2" name="Google Shape;1042;p66"/>
          <p:cNvSpPr/>
          <p:nvPr/>
        </p:nvSpPr>
        <p:spPr>
          <a:xfrm>
            <a:off x="14903577" y="4232068"/>
            <a:ext cx="2355723" cy="4114800"/>
          </a:xfrm>
          <a:custGeom>
            <a:avLst/>
            <a:gdLst/>
            <a:ahLst/>
            <a:cxnLst/>
            <a:rect l="l" t="t" r="r" b="b"/>
            <a:pathLst>
              <a:path w="2355723" h="4114800" extrusionOk="0">
                <a:moveTo>
                  <a:pt x="0" y="0"/>
                </a:moveTo>
                <a:lnTo>
                  <a:pt x="2355723" y="0"/>
                </a:lnTo>
                <a:lnTo>
                  <a:pt x="2355723" y="4114800"/>
                </a:lnTo>
                <a:lnTo>
                  <a:pt x="0" y="411480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3" name="Google Shape;1043;p66"/>
          <p:cNvSpPr txBox="1"/>
          <p:nvPr/>
        </p:nvSpPr>
        <p:spPr>
          <a:xfrm>
            <a:off x="3058697" y="773904"/>
            <a:ext cx="13265244" cy="99120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6999"/>
              <a:buFont typeface="Arial"/>
              <a:buNone/>
            </a:pPr>
            <a:r>
              <a:rPr lang="de-DE" sz="6999" b="0" i="0" u="none" strike="noStrike" cap="none">
                <a:solidFill>
                  <a:srgbClr val="033C5B"/>
                </a:solidFill>
                <a:latin typeface="Arial"/>
                <a:ea typeface="Arial"/>
                <a:cs typeface="Arial"/>
                <a:sym typeface="Arial"/>
              </a:rPr>
              <a:t>Reflection Activity</a:t>
            </a:r>
            <a:endParaRPr/>
          </a:p>
        </p:txBody>
      </p:sp>
      <p:sp>
        <p:nvSpPr>
          <p:cNvPr id="1044" name="Google Shape;1044;p66"/>
          <p:cNvSpPr txBox="1"/>
          <p:nvPr/>
        </p:nvSpPr>
        <p:spPr>
          <a:xfrm>
            <a:off x="3058698" y="2006533"/>
            <a:ext cx="11844880" cy="6623114"/>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a:t>
            </a:r>
            <a:r>
              <a:rPr lang="de-DE" sz="2400">
                <a:solidFill>
                  <a:srgbClr val="121212"/>
                </a:solidFill>
                <a:latin typeface="Arial"/>
                <a:ea typeface="Arial"/>
                <a:cs typeface="Arial"/>
                <a:sym typeface="Arial"/>
              </a:rPr>
              <a:t>In what ways would you prepare students for them to maximize the benefits provided by assessments? </a:t>
            </a:r>
            <a:endParaRPr sz="2400" b="0" i="0" u="none" strike="noStrike" cap="none">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a:t>
            </a:r>
            <a:r>
              <a:rPr lang="de-DE" sz="2400">
                <a:solidFill>
                  <a:srgbClr val="121212"/>
                </a:solidFill>
                <a:latin typeface="Arial"/>
                <a:ea typeface="Arial"/>
                <a:cs typeface="Arial"/>
                <a:sym typeface="Arial"/>
              </a:rPr>
              <a:t>How does formative assessment in the classroom compare to formative assessments during individual learning?</a:t>
            </a:r>
            <a:endParaRPr sz="2400" b="0" i="0" u="none" strike="noStrike" cap="none">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a:solidFill>
                  <a:srgbClr val="121212"/>
                </a:solidFill>
                <a:latin typeface="Arial"/>
                <a:ea typeface="Arial"/>
                <a:cs typeface="Arial"/>
                <a:sym typeface="Arial"/>
              </a:rPr>
              <a:t>Question: How would you organize the flipped classroom to better prepare your students for a final summative assessment and when? </a:t>
            </a:r>
            <a:endParaRPr sz="2400">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a:solidFill>
                  <a:srgbClr val="121212"/>
                </a:solidFill>
                <a:latin typeface="Arial"/>
                <a:ea typeface="Arial"/>
                <a:cs typeface="Arial"/>
                <a:sym typeface="Arial"/>
              </a:rPr>
              <a:t>Question: What tools and methods would you use to draw and incorporate feedback from your students and why? </a:t>
            </a:r>
            <a:endParaRPr sz="2400">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How would you assess a fellow VET trainer or teacher if you had to observe them implement Flipped Classroom? </a:t>
            </a:r>
            <a:endParaRPr sz="2400" b="0" i="0" u="none" strike="noStrike" cap="none">
              <a:solidFill>
                <a:srgbClr val="121212"/>
              </a:solidFill>
              <a:latin typeface="Arial"/>
              <a:ea typeface="Arial"/>
              <a:cs typeface="Arial"/>
              <a:sym typeface="Arial"/>
            </a:endParaRPr>
          </a:p>
        </p:txBody>
      </p:sp>
      <p:sp>
        <p:nvSpPr>
          <p:cNvPr id="1045" name="Google Shape;1045;p6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847"/>
        <p:cNvGrpSpPr/>
        <p:nvPr/>
      </p:nvGrpSpPr>
      <p:grpSpPr>
        <a:xfrm>
          <a:off x="0" y="0"/>
          <a:ext cx="0" cy="0"/>
          <a:chOff x="0" y="0"/>
          <a:chExt cx="0" cy="0"/>
        </a:xfrm>
      </p:grpSpPr>
      <p:sp>
        <p:nvSpPr>
          <p:cNvPr id="848" name="Google Shape;848;p56"/>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49" name="Google Shape;849;p56"/>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0" name="Google Shape;850;p56"/>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1" name="Google Shape;851;p56"/>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2" name="Google Shape;852;p56"/>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3" name="Google Shape;853;p56"/>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Unit 6.4</a:t>
            </a:r>
            <a:endParaRPr/>
          </a:p>
          <a:p>
            <a:pPr marL="0" marR="0" lvl="0" indent="0" algn="ctr" rtl="0">
              <a:spcBef>
                <a:spcPts val="0"/>
              </a:spcBef>
              <a:spcAft>
                <a:spcPts val="0"/>
              </a:spcAft>
              <a:buClr>
                <a:schemeClr val="dk1"/>
              </a:buClr>
              <a:buSzPts val="7000"/>
              <a:buFont typeface="Calibri"/>
              <a:buNone/>
            </a:pPr>
            <a:endParaRPr sz="7000">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Evaluation and Continuous Improvement of Flipped Classroom Practices</a:t>
            </a:r>
            <a:endParaRPr/>
          </a:p>
        </p:txBody>
      </p:sp>
      <p:sp>
        <p:nvSpPr>
          <p:cNvPr id="854" name="Google Shape;854;p5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5" name="Google Shape;855;p5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56" name="Google Shape;856;p5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857" name="Google Shape;857;p5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861"/>
        <p:cNvGrpSpPr/>
        <p:nvPr/>
      </p:nvGrpSpPr>
      <p:grpSpPr>
        <a:xfrm>
          <a:off x="0" y="0"/>
          <a:ext cx="0" cy="0"/>
          <a:chOff x="0" y="0"/>
          <a:chExt cx="0" cy="0"/>
        </a:xfrm>
      </p:grpSpPr>
      <p:sp>
        <p:nvSpPr>
          <p:cNvPr id="862" name="Google Shape;862;p57"/>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33C5B"/>
              </a:buClr>
              <a:buSzPts val="6999"/>
              <a:buFont typeface="Arial"/>
              <a:buNone/>
            </a:pPr>
            <a:r>
              <a:rPr lang="de-DE" sz="6999" b="0" i="0" u="none" strike="noStrike" cap="none">
                <a:solidFill>
                  <a:srgbClr val="033C5B"/>
                </a:solidFill>
                <a:latin typeface="Arial"/>
                <a:ea typeface="Arial"/>
                <a:cs typeface="Arial"/>
                <a:sym typeface="Arial"/>
              </a:rPr>
              <a:t>Learning Objectives</a:t>
            </a:r>
            <a:endParaRPr/>
          </a:p>
        </p:txBody>
      </p:sp>
      <p:sp>
        <p:nvSpPr>
          <p:cNvPr id="863" name="Google Shape;863;p57"/>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4" name="Google Shape;864;p57"/>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5" name="Google Shape;865;p57"/>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6" name="Google Shape;866;p57"/>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7" name="Google Shape;867;p57"/>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8" name="Google Shape;868;p57"/>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9" name="Google Shape;869;p57"/>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0" name="Google Shape;870;p57"/>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L.O1: To recognize the value of continuous development in a flexible flipped learning environment</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L.O2: To illustrate the interplay between formative and summative assessments in the improvement of pedagogical practices </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L.O3: To appraise communication, feedback and openness to new methods and technologies </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4"/>
        <p:cNvGrpSpPr/>
        <p:nvPr/>
      </p:nvGrpSpPr>
      <p:grpSpPr>
        <a:xfrm>
          <a:off x="0" y="0"/>
          <a:ext cx="0" cy="0"/>
          <a:chOff x="0" y="0"/>
          <a:chExt cx="0" cy="0"/>
        </a:xfrm>
      </p:grpSpPr>
      <p:sp>
        <p:nvSpPr>
          <p:cNvPr id="875" name="Google Shape;875;p5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6" name="Google Shape;876;p5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7" name="Google Shape;877;p5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8" name="Google Shape;878;p5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9" name="Google Shape;879;p5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0" name="Google Shape;880;p5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1" name="Google Shape;881;p5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2" name="Google Shape;882;p58"/>
          <p:cNvSpPr txBox="1"/>
          <p:nvPr/>
        </p:nvSpPr>
        <p:spPr>
          <a:xfrm>
            <a:off x="792000" y="1548000"/>
            <a:ext cx="15588000" cy="756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The importance of evaluation in flipped classroom learning I</a:t>
            </a:r>
            <a:endParaRPr/>
          </a:p>
        </p:txBody>
      </p:sp>
      <p:sp>
        <p:nvSpPr>
          <p:cNvPr id="883" name="Google Shape;883;p5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4" name="Google Shape;884;p5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5" name="Google Shape;885;p5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886" name="Google Shape;886;p5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7" name="Google Shape;887;p58"/>
          <p:cNvSpPr txBox="1"/>
          <p:nvPr/>
        </p:nvSpPr>
        <p:spPr>
          <a:xfrm>
            <a:off x="792000" y="3132000"/>
            <a:ext cx="15948000" cy="480131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Evaluation is important in flipped classroom learning for a number of reasons. Here are 10 arguments why evaluation is important:</a:t>
            </a:r>
            <a:endParaRPr sz="2400" b="1"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1. review of learning progress: </a:t>
            </a:r>
            <a:r>
              <a:rPr lang="de-DE" sz="2400" b="0" i="0" u="none" strike="noStrike" cap="none">
                <a:solidFill>
                  <a:srgbClr val="000000"/>
                </a:solidFill>
                <a:latin typeface="Arial"/>
                <a:ea typeface="Arial"/>
                <a:cs typeface="Arial"/>
                <a:sym typeface="Arial"/>
              </a:rPr>
              <a:t>Evaluation allows teachers to check students' progress and determine whether they have understood the learning content.</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2. identification of weak points: </a:t>
            </a:r>
            <a:r>
              <a:rPr lang="de-DE" sz="2400" b="0" i="0" u="none" strike="noStrike" cap="none">
                <a:solidFill>
                  <a:srgbClr val="000000"/>
                </a:solidFill>
                <a:latin typeface="Arial"/>
                <a:ea typeface="Arial"/>
                <a:cs typeface="Arial"/>
                <a:sym typeface="Arial"/>
              </a:rPr>
              <a:t>The evaluation helps to identify weaknesses in the learning process. </a:t>
            </a:r>
            <a:endParaRPr/>
          </a:p>
          <a:p>
            <a:pPr marL="0" marR="0" lvl="0" indent="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3. adapting lessons</a:t>
            </a:r>
            <a:r>
              <a:rPr lang="de-DE" sz="2400" b="0" i="0" u="none" strike="noStrike" cap="none">
                <a:solidFill>
                  <a:srgbClr val="000000"/>
                </a:solidFill>
                <a:latin typeface="Arial"/>
                <a:ea typeface="Arial"/>
                <a:cs typeface="Arial"/>
                <a:sym typeface="Arial"/>
              </a:rPr>
              <a:t>: Evaluation enables teachers to adapt lessons to the needs of the learners. They can recognise which content has already been well understood and which needs to be deepened.</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4. motivation of the learners: </a:t>
            </a:r>
            <a:r>
              <a:rPr lang="de-DE" sz="2400" b="0" i="0" u="none" strike="noStrike" cap="none">
                <a:solidFill>
                  <a:srgbClr val="000000"/>
                </a:solidFill>
                <a:latin typeface="Arial"/>
                <a:ea typeface="Arial"/>
                <a:cs typeface="Arial"/>
                <a:sym typeface="Arial"/>
              </a:rPr>
              <a:t>Evaluation can increase learners' motivation as they can see how far they have come and what progress they have made.</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5. feedback for the learners: </a:t>
            </a:r>
            <a:r>
              <a:rPr lang="de-DE" sz="2400" b="0" i="0" u="none" strike="noStrike" cap="none">
                <a:solidFill>
                  <a:srgbClr val="000000"/>
                </a:solidFill>
                <a:latin typeface="Arial"/>
                <a:ea typeface="Arial"/>
                <a:cs typeface="Arial"/>
                <a:sym typeface="Arial"/>
              </a:rPr>
              <a:t>Through evaluation, learners receive feedback on their performance. They can see which areas they have already mastered well and which still need to be improved.</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1"/>
        <p:cNvGrpSpPr/>
        <p:nvPr/>
      </p:nvGrpSpPr>
      <p:grpSpPr>
        <a:xfrm>
          <a:off x="0" y="0"/>
          <a:ext cx="0" cy="0"/>
          <a:chOff x="0" y="0"/>
          <a:chExt cx="0" cy="0"/>
        </a:xfrm>
      </p:grpSpPr>
      <p:sp>
        <p:nvSpPr>
          <p:cNvPr id="892" name="Google Shape;892;p5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3" name="Google Shape;893;p5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4" name="Google Shape;894;p5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5" name="Google Shape;895;p5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6" name="Google Shape;896;p5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7" name="Google Shape;897;p5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8" name="Google Shape;898;p5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9" name="Google Shape;899;p59"/>
          <p:cNvSpPr txBox="1"/>
          <p:nvPr/>
        </p:nvSpPr>
        <p:spPr>
          <a:xfrm>
            <a:off x="792000" y="1548000"/>
            <a:ext cx="15984000" cy="68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The importance of evaluation in flipped classroom learning II</a:t>
            </a:r>
            <a:endParaRPr/>
          </a:p>
        </p:txBody>
      </p:sp>
      <p:sp>
        <p:nvSpPr>
          <p:cNvPr id="900" name="Google Shape;900;p5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01" name="Google Shape;901;p5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02" name="Google Shape;902;p5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903" name="Google Shape;903;p5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04" name="Google Shape;904;p59"/>
          <p:cNvSpPr txBox="1"/>
          <p:nvPr/>
        </p:nvSpPr>
        <p:spPr>
          <a:xfrm>
            <a:off x="792000" y="3132000"/>
            <a:ext cx="15948000" cy="452431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6. review of teaching methods: </a:t>
            </a:r>
            <a:r>
              <a:rPr lang="de-DE" sz="2400" b="0" i="0" u="none" strike="noStrike" cap="none">
                <a:solidFill>
                  <a:srgbClr val="000000"/>
                </a:solidFill>
                <a:latin typeface="Arial"/>
                <a:ea typeface="Arial"/>
                <a:cs typeface="Arial"/>
                <a:sym typeface="Arial"/>
              </a:rPr>
              <a:t>Evaluation enables teachers to review their teaching methods and adapt them if necessary. They can see which methods are particularly effective and which work less well.</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7 Quality assurance: </a:t>
            </a:r>
            <a:r>
              <a:rPr lang="de-DE" sz="2400" b="0" i="0" u="none" strike="noStrike" cap="none">
                <a:solidFill>
                  <a:srgbClr val="000000"/>
                </a:solidFill>
                <a:latin typeface="Arial"/>
                <a:ea typeface="Arial"/>
                <a:cs typeface="Arial"/>
                <a:sym typeface="Arial"/>
              </a:rPr>
              <a:t>The evaluation also serves to ensure the quality of the learning process. Teachers can check whether the learning objectives are being achieved and whether the lessons are effective.</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8. comparability: </a:t>
            </a:r>
            <a:r>
              <a:rPr lang="de-DE" sz="2400" b="0" i="0" u="none" strike="noStrike" cap="none">
                <a:solidFill>
                  <a:srgbClr val="000000"/>
                </a:solidFill>
                <a:latin typeface="Arial"/>
                <a:ea typeface="Arial"/>
                <a:cs typeface="Arial"/>
                <a:sym typeface="Arial"/>
              </a:rPr>
              <a:t>Evaluation allows the performance of learners to be compared with each other. This enables teachers to assess the learning progress of individual students in comparison to the group as a whole.</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9. basis for decisions: </a:t>
            </a:r>
            <a:r>
              <a:rPr lang="de-DE" sz="2400" b="0" i="0" u="none" strike="noStrike" cap="none">
                <a:solidFill>
                  <a:srgbClr val="000000"/>
                </a:solidFill>
                <a:latin typeface="Arial"/>
                <a:ea typeface="Arial"/>
                <a:cs typeface="Arial"/>
                <a:sym typeface="Arial"/>
              </a:rPr>
              <a:t>The results of the evaluation can serve as a basis for decisions, for example in the selection of further learning content or the organisation of lessons.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10 Continuous improvement process: </a:t>
            </a:r>
            <a:r>
              <a:rPr lang="de-DE" sz="2400" b="0" i="0" u="none" strike="noStrike" cap="none">
                <a:solidFill>
                  <a:srgbClr val="000000"/>
                </a:solidFill>
                <a:latin typeface="Arial"/>
                <a:ea typeface="Arial"/>
                <a:cs typeface="Arial"/>
                <a:sym typeface="Arial"/>
              </a:rPr>
              <a:t>Evaluation is part of a continuous improvement process. Through regular evaluations, teachers can optimise the learning process and increase the quality of teaching.</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6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0" name="Google Shape;910;p6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1" name="Google Shape;911;p6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2" name="Google Shape;912;p6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3" name="Google Shape;913;p6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4" name="Google Shape;914;p6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5" name="Google Shape;915;p6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6" name="Google Shape;916;p60"/>
          <p:cNvSpPr txBox="1"/>
          <p:nvPr/>
        </p:nvSpPr>
        <p:spPr>
          <a:xfrm>
            <a:off x="792000" y="1548000"/>
            <a:ext cx="15948000" cy="64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The most important evaluation methods in flipped classroom learning</a:t>
            </a:r>
            <a:endParaRPr sz="4000" b="0" i="0" u="none" strike="noStrike" cap="none">
              <a:solidFill>
                <a:srgbClr val="033C5B"/>
              </a:solidFill>
              <a:latin typeface="Arial"/>
              <a:ea typeface="Arial"/>
              <a:cs typeface="Arial"/>
              <a:sym typeface="Arial"/>
            </a:endParaRPr>
          </a:p>
        </p:txBody>
      </p:sp>
      <p:sp>
        <p:nvSpPr>
          <p:cNvPr id="917" name="Google Shape;917;p6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8" name="Google Shape;918;p6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9" name="Google Shape;919;p6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920" name="Google Shape;920;p6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1" name="Google Shape;921;p60"/>
          <p:cNvSpPr txBox="1"/>
          <p:nvPr/>
        </p:nvSpPr>
        <p:spPr>
          <a:xfrm>
            <a:off x="11520000" y="3600000"/>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Learners present what they have learnt orally to the class.</a:t>
            </a:r>
            <a:endParaRPr/>
          </a:p>
        </p:txBody>
      </p:sp>
      <p:sp>
        <p:nvSpPr>
          <p:cNvPr id="922" name="Google Shape;922;p60"/>
          <p:cNvSpPr txBox="1"/>
          <p:nvPr/>
        </p:nvSpPr>
        <p:spPr>
          <a:xfrm>
            <a:off x="6156000" y="3600000"/>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The learners evaluate the performance of their classmates.</a:t>
            </a:r>
            <a:endParaRPr/>
          </a:p>
        </p:txBody>
      </p:sp>
      <p:sp>
        <p:nvSpPr>
          <p:cNvPr id="923" name="Google Shape;923;p60"/>
          <p:cNvSpPr txBox="1"/>
          <p:nvPr/>
        </p:nvSpPr>
        <p:spPr>
          <a:xfrm>
            <a:off x="792000" y="3600000"/>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Learners assess their own performance and learning progress.</a:t>
            </a:r>
            <a:endParaRPr/>
          </a:p>
        </p:txBody>
      </p:sp>
      <p:sp>
        <p:nvSpPr>
          <p:cNvPr id="924" name="Google Shape;924;p60"/>
          <p:cNvSpPr/>
          <p:nvPr/>
        </p:nvSpPr>
        <p:spPr>
          <a:xfrm>
            <a:off x="792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Self-assessment of learners:</a:t>
            </a:r>
            <a:endParaRPr sz="2600" b="1">
              <a:solidFill>
                <a:schemeClr val="dk1"/>
              </a:solidFill>
              <a:latin typeface="Arial"/>
              <a:ea typeface="Arial"/>
              <a:cs typeface="Arial"/>
              <a:sym typeface="Arial"/>
            </a:endParaRPr>
          </a:p>
        </p:txBody>
      </p:sp>
      <p:sp>
        <p:nvSpPr>
          <p:cNvPr id="925" name="Google Shape;925;p60"/>
          <p:cNvSpPr/>
          <p:nvPr/>
        </p:nvSpPr>
        <p:spPr>
          <a:xfrm>
            <a:off x="6156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Peer assessment: </a:t>
            </a:r>
            <a:endParaRPr sz="2600" b="1">
              <a:solidFill>
                <a:schemeClr val="dk1"/>
              </a:solidFill>
              <a:latin typeface="Arial"/>
              <a:ea typeface="Arial"/>
              <a:cs typeface="Arial"/>
              <a:sym typeface="Arial"/>
            </a:endParaRPr>
          </a:p>
        </p:txBody>
      </p:sp>
      <p:sp>
        <p:nvSpPr>
          <p:cNvPr id="926" name="Google Shape;926;p60"/>
          <p:cNvSpPr/>
          <p:nvPr/>
        </p:nvSpPr>
        <p:spPr>
          <a:xfrm>
            <a:off x="11520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Oral presentations:</a:t>
            </a:r>
            <a:endParaRPr sz="2600" b="1">
              <a:solidFill>
                <a:schemeClr val="dk1"/>
              </a:solidFill>
              <a:latin typeface="Arial"/>
              <a:ea typeface="Arial"/>
              <a:cs typeface="Arial"/>
              <a:sym typeface="Arial"/>
            </a:endParaRPr>
          </a:p>
        </p:txBody>
      </p:sp>
      <p:sp>
        <p:nvSpPr>
          <p:cNvPr id="927" name="Google Shape;927;p60"/>
          <p:cNvSpPr txBox="1"/>
          <p:nvPr/>
        </p:nvSpPr>
        <p:spPr>
          <a:xfrm>
            <a:off x="11520000" y="6198826"/>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Learners carry out practical exercises to put the knowledge they have learnt into practice.</a:t>
            </a:r>
            <a:endParaRPr/>
          </a:p>
        </p:txBody>
      </p:sp>
      <p:sp>
        <p:nvSpPr>
          <p:cNvPr id="928" name="Google Shape;928;p60"/>
          <p:cNvSpPr txBox="1"/>
          <p:nvPr/>
        </p:nvSpPr>
        <p:spPr>
          <a:xfrm>
            <a:off x="6156000" y="6198826"/>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Learners work in groups on projects to apply and present the knowledge they have learnt.</a:t>
            </a:r>
            <a:endParaRPr/>
          </a:p>
        </p:txBody>
      </p:sp>
      <p:sp>
        <p:nvSpPr>
          <p:cNvPr id="929" name="Google Shape;929;p60"/>
          <p:cNvSpPr txBox="1"/>
          <p:nvPr/>
        </p:nvSpPr>
        <p:spPr>
          <a:xfrm>
            <a:off x="792000" y="6198826"/>
            <a:ext cx="5292000" cy="1656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Learners are tested in writing to check their knowledge and skills.</a:t>
            </a:r>
            <a:endParaRPr/>
          </a:p>
        </p:txBody>
      </p:sp>
      <p:sp>
        <p:nvSpPr>
          <p:cNvPr id="930" name="Google Shape;930;p60"/>
          <p:cNvSpPr/>
          <p:nvPr/>
        </p:nvSpPr>
        <p:spPr>
          <a:xfrm>
            <a:off x="792000" y="5744067"/>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Written tests and quizzes:</a:t>
            </a:r>
            <a:endParaRPr sz="2600" b="1">
              <a:solidFill>
                <a:schemeClr val="dk1"/>
              </a:solidFill>
              <a:latin typeface="Arial"/>
              <a:ea typeface="Arial"/>
              <a:cs typeface="Arial"/>
              <a:sym typeface="Arial"/>
            </a:endParaRPr>
          </a:p>
        </p:txBody>
      </p:sp>
      <p:sp>
        <p:nvSpPr>
          <p:cNvPr id="931" name="Google Shape;931;p60"/>
          <p:cNvSpPr/>
          <p:nvPr/>
        </p:nvSpPr>
        <p:spPr>
          <a:xfrm>
            <a:off x="6156000" y="5730826"/>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Project work: </a:t>
            </a:r>
            <a:endParaRPr sz="2600" b="1">
              <a:solidFill>
                <a:schemeClr val="dk1"/>
              </a:solidFill>
              <a:latin typeface="Arial"/>
              <a:ea typeface="Arial"/>
              <a:cs typeface="Arial"/>
              <a:sym typeface="Arial"/>
            </a:endParaRPr>
          </a:p>
        </p:txBody>
      </p:sp>
      <p:sp>
        <p:nvSpPr>
          <p:cNvPr id="932" name="Google Shape;932;p60"/>
          <p:cNvSpPr/>
          <p:nvPr/>
        </p:nvSpPr>
        <p:spPr>
          <a:xfrm>
            <a:off x="11520000" y="5770107"/>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Practical exercises:</a:t>
            </a:r>
            <a:endParaRPr sz="2600" b="1">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6"/>
        <p:cNvGrpSpPr/>
        <p:nvPr/>
      </p:nvGrpSpPr>
      <p:grpSpPr>
        <a:xfrm>
          <a:off x="0" y="0"/>
          <a:ext cx="0" cy="0"/>
          <a:chOff x="0" y="0"/>
          <a:chExt cx="0" cy="0"/>
        </a:xfrm>
      </p:grpSpPr>
      <p:sp>
        <p:nvSpPr>
          <p:cNvPr id="937" name="Google Shape;937;p6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38" name="Google Shape;938;p6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39" name="Google Shape;939;p6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0" name="Google Shape;940;p6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1" name="Google Shape;941;p6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2" name="Google Shape;942;p6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3" name="Google Shape;943;p6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4" name="Google Shape;944;p61"/>
          <p:cNvSpPr txBox="1"/>
          <p:nvPr/>
        </p:nvSpPr>
        <p:spPr>
          <a:xfrm>
            <a:off x="792000" y="1548000"/>
            <a:ext cx="15948000" cy="72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Tips for collecting and analysing data using questionnaires</a:t>
            </a:r>
            <a:endParaRPr sz="4000" b="0" i="0" u="none" strike="noStrike" cap="none">
              <a:solidFill>
                <a:srgbClr val="033C5B"/>
              </a:solidFill>
              <a:latin typeface="Arial"/>
              <a:ea typeface="Arial"/>
              <a:cs typeface="Arial"/>
              <a:sym typeface="Arial"/>
            </a:endParaRPr>
          </a:p>
        </p:txBody>
      </p:sp>
      <p:sp>
        <p:nvSpPr>
          <p:cNvPr id="945" name="Google Shape;945;p61"/>
          <p:cNvSpPr txBox="1"/>
          <p:nvPr/>
        </p:nvSpPr>
        <p:spPr>
          <a:xfrm>
            <a:off x="792000" y="3132000"/>
            <a:ext cx="15948000" cy="523274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Here are some tips and recommendations for using questionnaires:</a:t>
            </a:r>
            <a:endParaRPr sz="2400" b="1" i="0" u="sng"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Define clear goals and questions</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Use clear language so that all participants can easily understand the questionnaire. </a:t>
            </a:r>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Use scale to quantify the answers </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Include open questions to give participants the opportunity to share their opinions and experiences in more detail.  </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Guarantee anonymity and confidentiality </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Carry out a pilot test to ensure that the questions are understandable and provide the desired information </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Analyse data carefully </a:t>
            </a:r>
            <a:endParaRPr sz="2400" b="0" i="0" u="none" strike="noStrike" cap="none">
              <a:solidFill>
                <a:srgbClr val="000000"/>
              </a:solidFill>
              <a:latin typeface="Arial"/>
              <a:ea typeface="Arial"/>
              <a:cs typeface="Arial"/>
              <a:sym typeface="Arial"/>
            </a:endParaRPr>
          </a:p>
          <a:p>
            <a:pPr marL="457200" marR="0" lvl="0" indent="-3937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Communicate results </a:t>
            </a:r>
            <a:endParaRPr sz="2400" b="0" i="0" u="none" strike="noStrike" cap="none">
              <a:solidFill>
                <a:srgbClr val="000000"/>
              </a:solidFill>
              <a:latin typeface="Arial"/>
              <a:ea typeface="Arial"/>
              <a:cs typeface="Arial"/>
              <a:sym typeface="Arial"/>
            </a:endParaRPr>
          </a:p>
        </p:txBody>
      </p:sp>
      <p:sp>
        <p:nvSpPr>
          <p:cNvPr id="946" name="Google Shape;946;p6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7" name="Google Shape;947;p6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8" name="Google Shape;948;p6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949" name="Google Shape;949;p6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6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5" name="Google Shape;955;p6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6" name="Google Shape;956;p6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7" name="Google Shape;957;p6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8" name="Google Shape;958;p6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9" name="Google Shape;959;p6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0" name="Google Shape;960;p6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1" name="Google Shape;961;p62"/>
          <p:cNvSpPr txBox="1"/>
          <p:nvPr/>
        </p:nvSpPr>
        <p:spPr>
          <a:xfrm>
            <a:off x="792000" y="1548000"/>
            <a:ext cx="12181388" cy="612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Interpretation of results  </a:t>
            </a:r>
            <a:endParaRPr/>
          </a:p>
        </p:txBody>
      </p:sp>
      <p:sp>
        <p:nvSpPr>
          <p:cNvPr id="962" name="Google Shape;962;p62"/>
          <p:cNvSpPr txBox="1"/>
          <p:nvPr/>
        </p:nvSpPr>
        <p:spPr>
          <a:xfrm>
            <a:off x="1028700" y="3024399"/>
            <a:ext cx="12181388" cy="18312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chemeClr val="dk1"/>
              </a:buClr>
              <a:buSzPts val="2600"/>
              <a:buFont typeface="Calibri"/>
              <a:buNone/>
            </a:pPr>
            <a:endParaRPr sz="2600" b="0" i="0" u="none" strike="noStrike" cap="none">
              <a:solidFill>
                <a:srgbClr val="121212"/>
              </a:solidFill>
              <a:latin typeface="Arial"/>
              <a:ea typeface="Arial"/>
              <a:cs typeface="Arial"/>
              <a:sym typeface="Arial"/>
            </a:endParaRPr>
          </a:p>
          <a:p>
            <a:pPr marL="0" marR="0" lvl="0" indent="0" algn="l" rtl="0">
              <a:lnSpc>
                <a:spcPct val="140000"/>
              </a:lnSpc>
              <a:spcBef>
                <a:spcPts val="0"/>
              </a:spcBef>
              <a:spcAft>
                <a:spcPts val="0"/>
              </a:spcAft>
              <a:buClr>
                <a:schemeClr val="dk1"/>
              </a:buClr>
              <a:buSzPts val="2600"/>
              <a:buFont typeface="Calibri"/>
              <a:buNone/>
            </a:pPr>
            <a:endParaRPr sz="2600" b="0" i="0" u="none" strike="noStrike" cap="none">
              <a:solidFill>
                <a:srgbClr val="121212"/>
              </a:solidFill>
              <a:latin typeface="Arial"/>
              <a:ea typeface="Arial"/>
              <a:cs typeface="Arial"/>
              <a:sym typeface="Arial"/>
            </a:endParaRPr>
          </a:p>
          <a:p>
            <a:pPr marL="0" marR="0" lvl="0" indent="0" algn="l" rtl="0">
              <a:lnSpc>
                <a:spcPct val="140000"/>
              </a:lnSpc>
              <a:spcBef>
                <a:spcPts val="0"/>
              </a:spcBef>
              <a:spcAft>
                <a:spcPts val="0"/>
              </a:spcAft>
              <a:buClr>
                <a:schemeClr val="dk1"/>
              </a:buClr>
              <a:buSzPts val="2600"/>
              <a:buFont typeface="Calibri"/>
              <a:buNone/>
            </a:pPr>
            <a:endParaRPr sz="2600" b="0" i="0" u="none" strike="noStrike" cap="none">
              <a:solidFill>
                <a:srgbClr val="121212"/>
              </a:solidFill>
              <a:latin typeface="Arial"/>
              <a:ea typeface="Arial"/>
              <a:cs typeface="Arial"/>
              <a:sym typeface="Arial"/>
            </a:endParaRPr>
          </a:p>
          <a:p>
            <a:pPr marL="0" marR="0" lvl="0" indent="0" algn="l" rtl="0">
              <a:lnSpc>
                <a:spcPct val="140000"/>
              </a:lnSpc>
              <a:spcBef>
                <a:spcPts val="0"/>
              </a:spcBef>
              <a:spcAft>
                <a:spcPts val="0"/>
              </a:spcAft>
              <a:buClr>
                <a:schemeClr val="dk1"/>
              </a:buClr>
              <a:buSzPts val="2600"/>
              <a:buFont typeface="Calibri"/>
              <a:buNone/>
            </a:pPr>
            <a:endParaRPr sz="2600" b="0" i="0" u="none" strike="noStrike" cap="none">
              <a:solidFill>
                <a:srgbClr val="121212"/>
              </a:solidFill>
              <a:latin typeface="Arial"/>
              <a:ea typeface="Arial"/>
              <a:cs typeface="Arial"/>
              <a:sym typeface="Arial"/>
            </a:endParaRPr>
          </a:p>
        </p:txBody>
      </p:sp>
      <p:sp>
        <p:nvSpPr>
          <p:cNvPr id="963" name="Google Shape;963;p6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4" name="Google Shape;964;p6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5" name="Google Shape;965;p6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966" name="Google Shape;966;p6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7" name="Google Shape;967;p62"/>
          <p:cNvSpPr txBox="1"/>
          <p:nvPr/>
        </p:nvSpPr>
        <p:spPr>
          <a:xfrm>
            <a:off x="792000" y="3132000"/>
            <a:ext cx="15948000" cy="482032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interpretation of the results from the evaluation of flipped classroom concepts is of great importance in order to draw well-founded conclusions and make targeted improvements. Here are five points that emphasise the importance of interpreting the results: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1. identification of strengths and weaknesses: </a:t>
            </a:r>
            <a:r>
              <a:rPr lang="de-DE" sz="2400" b="0" i="0" u="none" strike="noStrike" cap="none">
                <a:solidFill>
                  <a:srgbClr val="000000"/>
                </a:solidFill>
                <a:latin typeface="Arial"/>
                <a:ea typeface="Arial"/>
                <a:cs typeface="Arial"/>
                <a:sym typeface="Arial"/>
              </a:rPr>
              <a:t>The interpretation of the results makes it possible to recognise the strengths and weaknesses of the flipped classroom concept.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2. adaptation of teaching: </a:t>
            </a:r>
            <a:r>
              <a:rPr lang="de-DE" sz="2400" b="0" i="0" u="none" strike="noStrike" cap="none">
                <a:solidFill>
                  <a:srgbClr val="000000"/>
                </a:solidFill>
                <a:latin typeface="Arial"/>
                <a:ea typeface="Arial"/>
                <a:cs typeface="Arial"/>
                <a:sym typeface="Arial"/>
              </a:rPr>
              <a:t>by interpreting the results, adjustments can be made to teaching in order to better meet the needs of the learners. </a:t>
            </a:r>
            <a:endParaRPr/>
          </a:p>
          <a:p>
            <a:pPr marL="0" marR="0" lvl="0" indent="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3. improvement of learning outcomes: </a:t>
            </a:r>
            <a:r>
              <a:rPr lang="de-DE" sz="2400" b="0" i="0" u="none" strike="noStrike" cap="none">
                <a:solidFill>
                  <a:srgbClr val="000000"/>
                </a:solidFill>
                <a:latin typeface="Arial"/>
                <a:ea typeface="Arial"/>
                <a:cs typeface="Arial"/>
                <a:sym typeface="Arial"/>
              </a:rPr>
              <a:t>The interpretation of the results makes it possible to understand the impact of the flipped classroom concept on learning outcomes. </a:t>
            </a:r>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4. feedback to teachers and learners: </a:t>
            </a:r>
            <a:r>
              <a:rPr lang="de-DE" sz="2400" b="0" i="0" u="none" strike="noStrike" cap="none">
                <a:solidFill>
                  <a:srgbClr val="000000"/>
                </a:solidFill>
                <a:latin typeface="Arial"/>
                <a:ea typeface="Arial"/>
                <a:cs typeface="Arial"/>
                <a:sym typeface="Arial"/>
              </a:rPr>
              <a:t>The interpretation of the results provides the opportunity to give feedback to teachers and learners. </a:t>
            </a:r>
            <a:endParaRPr/>
          </a:p>
          <a:p>
            <a:pPr marL="0" marR="0" lvl="0" indent="0" algn="l" rtl="0">
              <a:spcBef>
                <a:spcPts val="0"/>
              </a:spcBef>
              <a:spcAft>
                <a:spcPts val="0"/>
              </a:spcAft>
              <a:buClr>
                <a:srgbClr val="000000"/>
              </a:buClr>
              <a:buSzPts val="1000"/>
              <a:buFont typeface="Arial"/>
              <a:buNone/>
            </a:pPr>
            <a:r>
              <a:rPr lang="de-DE" sz="1000" b="0" i="0" u="none" strike="noStrike" cap="none">
                <a:solidFill>
                  <a:srgbClr val="000000"/>
                </a:solidFill>
                <a:latin typeface="Arial"/>
                <a:ea typeface="Arial"/>
                <a:cs typeface="Arial"/>
                <a:sym typeface="Arial"/>
              </a:rPr>
              <a:t> </a:t>
            </a:r>
            <a:endParaRPr sz="10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5 </a:t>
            </a:r>
            <a:r>
              <a:rPr lang="de-DE" sz="2400" i="0" u="sng" strike="noStrike" cap="none">
                <a:solidFill>
                  <a:srgbClr val="000000"/>
                </a:solidFill>
                <a:latin typeface="Arial"/>
                <a:ea typeface="Arial"/>
                <a:cs typeface="Arial"/>
                <a:sym typeface="Arial"/>
              </a:rPr>
              <a:t>Continuous improvement</a:t>
            </a:r>
            <a:r>
              <a:rPr lang="de-DE" sz="2400" b="1" i="0" u="none" strike="noStrike" cap="none">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The interpretation of the results is an important step in the process of continuous improvement of the flipped classroom concept. </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63"/>
          <p:cNvSpPr txBox="1"/>
          <p:nvPr/>
        </p:nvSpPr>
        <p:spPr>
          <a:xfrm>
            <a:off x="3240000" y="7776000"/>
            <a:ext cx="13539600" cy="900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can help improve learning outcomes by providing teachers with valuable insights into learners' needs and challenges.  </a:t>
            </a:r>
            <a:endParaRPr sz="2400" b="0" i="0" u="none" strike="noStrike" cap="none">
              <a:solidFill>
                <a:srgbClr val="000000"/>
              </a:solidFill>
              <a:latin typeface="Arial"/>
              <a:ea typeface="Arial"/>
              <a:cs typeface="Arial"/>
              <a:sym typeface="Arial"/>
            </a:endParaRPr>
          </a:p>
        </p:txBody>
      </p:sp>
      <p:sp>
        <p:nvSpPr>
          <p:cNvPr id="973" name="Google Shape;973;p63"/>
          <p:cNvSpPr txBox="1"/>
          <p:nvPr/>
        </p:nvSpPr>
        <p:spPr>
          <a:xfrm>
            <a:off x="3240000" y="7092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promotes communication between teachers and learners</a:t>
            </a:r>
            <a:r>
              <a:rPr lang="de-DE" sz="2400">
                <a:solidFill>
                  <a:srgbClr val="000000"/>
                </a:solidFill>
                <a:latin typeface="Arial"/>
                <a:ea typeface="Arial"/>
                <a:cs typeface="Arial"/>
                <a:sym typeface="Arial"/>
              </a:rPr>
              <a:t>.</a:t>
            </a:r>
            <a:endParaRPr sz="2400" b="0" i="0" u="none" strike="noStrike" cap="none">
              <a:solidFill>
                <a:srgbClr val="000000"/>
              </a:solidFill>
              <a:latin typeface="Arial"/>
              <a:ea typeface="Arial"/>
              <a:cs typeface="Arial"/>
              <a:sym typeface="Arial"/>
            </a:endParaRPr>
          </a:p>
        </p:txBody>
      </p:sp>
      <p:sp>
        <p:nvSpPr>
          <p:cNvPr id="974" name="Google Shape;974;p63"/>
          <p:cNvSpPr txBox="1"/>
          <p:nvPr/>
        </p:nvSpPr>
        <p:spPr>
          <a:xfrm>
            <a:off x="3240000" y="6408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can help to create a positive learning environment.</a:t>
            </a:r>
            <a:endParaRPr sz="2400" b="0" i="0" u="none" strike="noStrike" cap="none">
              <a:solidFill>
                <a:srgbClr val="000000"/>
              </a:solidFill>
              <a:latin typeface="Arial"/>
              <a:ea typeface="Arial"/>
              <a:cs typeface="Arial"/>
              <a:sym typeface="Arial"/>
            </a:endParaRPr>
          </a:p>
        </p:txBody>
      </p:sp>
      <p:sp>
        <p:nvSpPr>
          <p:cNvPr id="975" name="Google Shape;975;p63"/>
          <p:cNvSpPr txBox="1"/>
          <p:nvPr/>
        </p:nvSpPr>
        <p:spPr>
          <a:xfrm>
            <a:off x="3240000" y="5544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can help to identify problems or difficulties in the learning process that may have been overlooked and to recognise and improve them.</a:t>
            </a:r>
            <a:endParaRPr sz="2400" b="0" i="0" u="none" strike="noStrike" cap="none">
              <a:solidFill>
                <a:srgbClr val="000000"/>
              </a:solidFill>
              <a:latin typeface="Arial"/>
              <a:ea typeface="Arial"/>
              <a:cs typeface="Arial"/>
              <a:sym typeface="Arial"/>
            </a:endParaRPr>
          </a:p>
        </p:txBody>
      </p:sp>
      <p:sp>
        <p:nvSpPr>
          <p:cNvPr id="976" name="Google Shape;976;p63"/>
          <p:cNvSpPr txBox="1"/>
          <p:nvPr/>
        </p:nvSpPr>
        <p:spPr>
          <a:xfrm>
            <a:off x="3240000" y="4680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can help to increase their motivation by showing them that their opinions and concerns are heard and taken into account.</a:t>
            </a:r>
            <a:endParaRPr sz="2400" b="0" i="0" u="none" strike="noStrike" cap="none">
              <a:solidFill>
                <a:srgbClr val="000000"/>
              </a:solidFill>
              <a:latin typeface="Arial"/>
              <a:ea typeface="Arial"/>
              <a:cs typeface="Arial"/>
              <a:sym typeface="Arial"/>
            </a:endParaRPr>
          </a:p>
        </p:txBody>
      </p:sp>
      <p:sp>
        <p:nvSpPr>
          <p:cNvPr id="977" name="Google Shape;977;p63"/>
          <p:cNvSpPr txBox="1"/>
          <p:nvPr/>
        </p:nvSpPr>
        <p:spPr>
          <a:xfrm>
            <a:off x="3240000" y="3996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helps to customise learning.</a:t>
            </a:r>
            <a:endParaRPr sz="2400" b="0" i="0" u="none" strike="noStrike" cap="none">
              <a:solidFill>
                <a:srgbClr val="000000"/>
              </a:solidFill>
              <a:latin typeface="Arial"/>
              <a:ea typeface="Arial"/>
              <a:cs typeface="Arial"/>
              <a:sym typeface="Arial"/>
            </a:endParaRPr>
          </a:p>
        </p:txBody>
      </p:sp>
      <p:sp>
        <p:nvSpPr>
          <p:cNvPr id="978" name="Google Shape;978;p63"/>
          <p:cNvSpPr txBox="1"/>
          <p:nvPr/>
        </p:nvSpPr>
        <p:spPr>
          <a:xfrm>
            <a:off x="3240000" y="3132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de-DE" sz="2400">
                <a:solidFill>
                  <a:srgbClr val="000000"/>
                </a:solidFill>
                <a:latin typeface="Arial"/>
                <a:ea typeface="Arial"/>
                <a:cs typeface="Arial"/>
                <a:sym typeface="Arial"/>
              </a:rPr>
              <a:t>... </a:t>
            </a:r>
            <a:r>
              <a:rPr lang="de-DE" sz="2400" b="0" i="0" u="none" strike="noStrike" cap="none">
                <a:solidFill>
                  <a:srgbClr val="000000"/>
                </a:solidFill>
                <a:latin typeface="Arial"/>
                <a:ea typeface="Arial"/>
                <a:cs typeface="Arial"/>
                <a:sym typeface="Arial"/>
              </a:rPr>
              <a:t>enables teachers to improve teaching and respond to the needs of learners.</a:t>
            </a:r>
            <a:endParaRPr sz="2400" b="0" i="0" u="none" strike="noStrike" cap="none">
              <a:solidFill>
                <a:srgbClr val="000000"/>
              </a:solidFill>
              <a:latin typeface="Arial"/>
              <a:ea typeface="Arial"/>
              <a:cs typeface="Arial"/>
              <a:sym typeface="Arial"/>
            </a:endParaRPr>
          </a:p>
        </p:txBody>
      </p:sp>
      <p:sp>
        <p:nvSpPr>
          <p:cNvPr id="979" name="Google Shape;979;p6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0" name="Google Shape;980;p6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1" name="Google Shape;981;p6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2" name="Google Shape;982;p6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3" name="Google Shape;983;p6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4" name="Google Shape;984;p6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5" name="Google Shape;985;p6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6" name="Google Shape;986;p63"/>
          <p:cNvSpPr txBox="1"/>
          <p:nvPr/>
        </p:nvSpPr>
        <p:spPr>
          <a:xfrm>
            <a:off x="792000" y="1548000"/>
            <a:ext cx="15948000" cy="64018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Feedback from learners is of great importance  </a:t>
            </a:r>
            <a:endParaRPr/>
          </a:p>
        </p:txBody>
      </p:sp>
      <p:sp>
        <p:nvSpPr>
          <p:cNvPr id="987" name="Google Shape;987;p6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8" name="Google Shape;988;p6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9" name="Google Shape;989;p6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990" name="Google Shape;990;p6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1" name="Google Shape;991;p63"/>
          <p:cNvSpPr/>
          <p:nvPr/>
        </p:nvSpPr>
        <p:spPr>
          <a:xfrm>
            <a:off x="792000" y="3132000"/>
            <a:ext cx="2880000" cy="5616000"/>
          </a:xfrm>
          <a:prstGeom prst="roundRect">
            <a:avLst>
              <a:gd name="adj" fmla="val 16667"/>
            </a:avLst>
          </a:prstGeom>
          <a:gradFill>
            <a:gsLst>
              <a:gs pos="0">
                <a:srgbClr val="C86C1F"/>
              </a:gs>
              <a:gs pos="80000">
                <a:srgbClr val="FF8E29"/>
              </a:gs>
              <a:gs pos="100000">
                <a:srgbClr val="FF8D2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de-DE" sz="2400" b="1" i="0" u="none" strike="noStrike" cap="none">
                <a:solidFill>
                  <a:schemeClr val="lt1"/>
                </a:solidFill>
                <a:latin typeface="Arial"/>
                <a:ea typeface="Arial"/>
                <a:cs typeface="Arial"/>
                <a:sym typeface="Arial"/>
              </a:rPr>
              <a:t>The feedback from the learners</a:t>
            </a:r>
            <a:r>
              <a:rPr lang="de-DE" sz="2400" b="1">
                <a:solidFill>
                  <a:schemeClr val="lt1"/>
                </a:solidFill>
                <a:latin typeface="Arial"/>
                <a:ea typeface="Arial"/>
                <a:cs typeface="Arial"/>
                <a:sym typeface="Arial"/>
              </a:rPr>
              <a:t>...</a:t>
            </a:r>
            <a:endParaRPr sz="2400" b="1"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1890</Words>
  <Application>Microsoft Office PowerPoint</Application>
  <PresentationFormat>Custom</PresentationFormat>
  <Paragraphs>116</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stsal</dc:creator>
  <cp:lastModifiedBy>Sotiria Tsalamani</cp:lastModifiedBy>
  <cp:revision>2</cp:revision>
  <dcterms:modified xsi:type="dcterms:W3CDTF">2024-04-11T14:57:05Z</dcterms:modified>
</cp:coreProperties>
</file>