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66" r:id="rId3"/>
    <p:sldId id="259" r:id="rId4"/>
    <p:sldId id="293" r:id="rId5"/>
    <p:sldId id="267" r:id="rId6"/>
    <p:sldId id="285" r:id="rId7"/>
    <p:sldId id="268" r:id="rId8"/>
    <p:sldId id="269" r:id="rId9"/>
    <p:sldId id="286" r:id="rId10"/>
    <p:sldId id="270" r:id="rId11"/>
    <p:sldId id="271" r:id="rId12"/>
    <p:sldId id="273" r:id="rId13"/>
    <p:sldId id="274" r:id="rId14"/>
    <p:sldId id="275" r:id="rId15"/>
    <p:sldId id="287" r:id="rId16"/>
    <p:sldId id="276" r:id="rId17"/>
    <p:sldId id="288" r:id="rId18"/>
    <p:sldId id="289" r:id="rId19"/>
    <p:sldId id="290" r:id="rId20"/>
    <p:sldId id="291" r:id="rId21"/>
    <p:sldId id="292" r:id="rId22"/>
    <p:sldId id="277" r:id="rId23"/>
    <p:sldId id="278" r:id="rId24"/>
    <p:sldId id="279" r:id="rId25"/>
    <p:sldId id="294" r:id="rId26"/>
    <p:sldId id="280" r:id="rId27"/>
  </p:sldIdLst>
  <p:sldSz cx="18288000" cy="10287000"/>
  <p:notesSz cx="6858000" cy="9144000"/>
  <p:embeddedFontLst>
    <p:embeddedFont>
      <p:font typeface="HK Grotesk" panose="020B0604020202020204" charset="0"/>
      <p:regular r:id="rId28"/>
    </p:embeddedFont>
    <p:embeddedFont>
      <p:font typeface="HK Grotesk Bold" panose="020B0604020202020204" charset="0"/>
      <p:regular r:id="rId29"/>
    </p:embeddedFont>
    <p:embeddedFont>
      <p:font typeface="HK Grotesk Light" panose="020B0604020202020204" charset="0"/>
      <p:regular r:id="rId30"/>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6" d="100"/>
          <a:sy n="56" d="100"/>
        </p:scale>
        <p:origin x="138"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1.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font" Target="fonts/font3.fntdata"/><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4/24/2024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4/24/2024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4/24/2024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5.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hyperlink" Target="https://www.bing.com/ck/a?!&amp;&amp;p=2cdc607d42964273JmltdHM9MTcxMjYyMDgwMCZpZ3VpZD0xMjE2Y2YwNi0xY2RiLTZiZGUtMjE1Ni1kY2Q3MWQ1NDZhZmImaW5zaWQ9NTIyMQ&amp;ptn=3&amp;ver=2&amp;hsh=3&amp;fclid=1216cf06-1cdb-6bde-2156-dcd71d546afb&amp;psq=trello&amp;u=a1aHR0cHM6Ly90cmVsbG8uY29tLw&amp;ntb=1" TargetMode="External"/><Relationship Id="rId4" Type="http://schemas.openxmlformats.org/officeDocument/2006/relationships/hyperlink" Target="https://www.bing.com/ck/a?!&amp;&amp;p=97fe304164487faeJmltdHM9MTcxMjYyMDgwMCZpZ3VpZD0xMjE2Y2YwNi0xY2RiLTZiZGUtMjE1Ni1kY2Q3MWQ1NDZhZmImaW5zaWQ9NTI3Mg&amp;ptn=3&amp;ver=2&amp;hsh=3&amp;fclid=1216cf06-1cdb-6bde-2156-dcd71d546afb&amp;psq=slack+tool&amp;u=a1aHR0cHM6Ly9zbGFjay5jb20v&amp;ntb=1"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926411" y="2192828"/>
            <a:ext cx="10119734" cy="5239639"/>
          </a:xfrm>
          <a:prstGeom prst="rect">
            <a:avLst/>
          </a:prstGeom>
        </p:spPr>
        <p:txBody>
          <a:bodyPr wrap="square" lIns="0" tIns="0" rIns="0" bIns="0" rtlCol="0" anchor="t">
            <a:spAutoFit/>
          </a:bodyPr>
          <a:lstStyle/>
          <a:p>
            <a:pPr>
              <a:lnSpc>
                <a:spcPts val="10200"/>
              </a:lnSpc>
            </a:pPr>
            <a:r>
              <a:rPr lang="en-US" sz="10200" spc="-102" dirty="0">
                <a:solidFill>
                  <a:srgbClr val="FB8709"/>
                </a:solidFill>
                <a:latin typeface="HK Grotesk Bold"/>
              </a:rPr>
              <a:t>Unit 4:</a:t>
            </a:r>
          </a:p>
          <a:p>
            <a:pPr>
              <a:lnSpc>
                <a:spcPts val="10200"/>
              </a:lnSpc>
            </a:pPr>
            <a:r>
              <a:rPr lang="en-US" sz="8700" spc="-87" dirty="0">
                <a:solidFill>
                  <a:srgbClr val="053249"/>
                </a:solidFill>
                <a:latin typeface="HK Grotesk Bold"/>
              </a:rPr>
              <a:t>Interactive Platforms for Collaboration and Engagement</a:t>
            </a:r>
          </a:p>
        </p:txBody>
      </p:sp>
      <p:grpSp>
        <p:nvGrpSpPr>
          <p:cNvPr id="3" name="Group 3"/>
          <p:cNvGrpSpPr/>
          <p:nvPr/>
        </p:nvGrpSpPr>
        <p:grpSpPr>
          <a:xfrm rot="-10800000">
            <a:off x="9673884" y="-1920219"/>
            <a:ext cx="10305338" cy="10262060"/>
            <a:chOff x="0" y="0"/>
            <a:chExt cx="6350000" cy="6323333"/>
          </a:xfrm>
        </p:grpSpPr>
        <p:sp>
          <p:nvSpPr>
            <p:cNvPr id="4" name="Freeform 4"/>
            <p:cNvSpPr/>
            <p:nvPr/>
          </p:nvSpPr>
          <p:spPr>
            <a:xfrm>
              <a:off x="0" y="0"/>
              <a:ext cx="6350000" cy="6323333"/>
            </a:xfrm>
            <a:custGeom>
              <a:avLst/>
              <a:gdLst/>
              <a:ahLst/>
              <a:cxnLst/>
              <a:rect l="l" t="t" r="r" b="b"/>
              <a:pathLst>
                <a:path w="6350000" h="6323333">
                  <a:moveTo>
                    <a:pt x="6350000" y="6323333"/>
                  </a:moveTo>
                  <a:lnTo>
                    <a:pt x="0" y="6323333"/>
                  </a:lnTo>
                  <a:lnTo>
                    <a:pt x="0" y="0"/>
                  </a:lnTo>
                  <a:lnTo>
                    <a:pt x="6350000" y="6323333"/>
                  </a:lnTo>
                  <a:close/>
                </a:path>
              </a:pathLst>
            </a:custGeom>
            <a:solidFill>
              <a:srgbClr val="FB8709"/>
            </a:solidFill>
          </p:spPr>
          <p:txBody>
            <a:bodyPr/>
            <a:lstStyle/>
            <a:p>
              <a:endParaRPr lang="en-GB"/>
            </a:p>
          </p:txBody>
        </p:sp>
      </p:grpSp>
      <p:grpSp>
        <p:nvGrpSpPr>
          <p:cNvPr id="5" name="Group 5"/>
          <p:cNvGrpSpPr/>
          <p:nvPr/>
        </p:nvGrpSpPr>
        <p:grpSpPr>
          <a:xfrm rot="-5400000">
            <a:off x="13579297" y="5173799"/>
            <a:ext cx="5050689" cy="5175713"/>
            <a:chOff x="0" y="0"/>
            <a:chExt cx="6350000" cy="6507187"/>
          </a:xfrm>
        </p:grpSpPr>
        <p:sp>
          <p:nvSpPr>
            <p:cNvPr id="6" name="Freeform 6"/>
            <p:cNvSpPr/>
            <p:nvPr/>
          </p:nvSpPr>
          <p:spPr>
            <a:xfrm>
              <a:off x="0" y="0"/>
              <a:ext cx="6350000" cy="6507187"/>
            </a:xfrm>
            <a:custGeom>
              <a:avLst/>
              <a:gdLst/>
              <a:ahLst/>
              <a:cxnLst/>
              <a:rect l="l" t="t" r="r" b="b"/>
              <a:pathLst>
                <a:path w="6350000" h="6507187">
                  <a:moveTo>
                    <a:pt x="6350000" y="6507187"/>
                  </a:moveTo>
                  <a:lnTo>
                    <a:pt x="0" y="6507187"/>
                  </a:lnTo>
                  <a:lnTo>
                    <a:pt x="0" y="0"/>
                  </a:lnTo>
                  <a:lnTo>
                    <a:pt x="6350000" y="6507187"/>
                  </a:lnTo>
                  <a:close/>
                </a:path>
              </a:pathLst>
            </a:custGeom>
            <a:solidFill>
              <a:srgbClr val="053249"/>
            </a:solidFill>
          </p:spPr>
          <p:txBody>
            <a:bodyPr/>
            <a:lstStyle/>
            <a:p>
              <a:endParaRPr lang="en-GB"/>
            </a:p>
          </p:txBody>
        </p:sp>
      </p:grpSp>
      <p:sp>
        <p:nvSpPr>
          <p:cNvPr id="7" name="Freeform 7"/>
          <p:cNvSpPr/>
          <p:nvPr/>
        </p:nvSpPr>
        <p:spPr>
          <a:xfrm>
            <a:off x="685288" y="6503003"/>
            <a:ext cx="3367356" cy="3367356"/>
          </a:xfrm>
          <a:custGeom>
            <a:avLst/>
            <a:gdLst/>
            <a:ahLst/>
            <a:cxnLst/>
            <a:rect l="l" t="t" r="r" b="b"/>
            <a:pathLst>
              <a:path w="3367356" h="3367356">
                <a:moveTo>
                  <a:pt x="0" y="0"/>
                </a:moveTo>
                <a:lnTo>
                  <a:pt x="3367356" y="0"/>
                </a:lnTo>
                <a:lnTo>
                  <a:pt x="3367356" y="3367356"/>
                </a:lnTo>
                <a:lnTo>
                  <a:pt x="0" y="3367356"/>
                </a:lnTo>
                <a:lnTo>
                  <a:pt x="0" y="0"/>
                </a:lnTo>
                <a:close/>
              </a:path>
            </a:pathLst>
          </a:custGeom>
          <a:blipFill>
            <a:blip r:embed="rId2"/>
            <a:stretch>
              <a:fillRect/>
            </a:stretch>
          </a:blipFill>
        </p:spPr>
        <p:txBody>
          <a:bodyPr/>
          <a:lstStyle/>
          <a:p>
            <a:endParaRPr lang="en-GB"/>
          </a:p>
        </p:txBody>
      </p:sp>
      <p:sp>
        <p:nvSpPr>
          <p:cNvPr id="8" name="Freeform 8"/>
          <p:cNvSpPr/>
          <p:nvPr/>
        </p:nvSpPr>
        <p:spPr>
          <a:xfrm>
            <a:off x="685288" y="8961260"/>
            <a:ext cx="3742515" cy="1010479"/>
          </a:xfrm>
          <a:custGeom>
            <a:avLst/>
            <a:gdLst/>
            <a:ahLst/>
            <a:cxnLst/>
            <a:rect l="l" t="t" r="r" b="b"/>
            <a:pathLst>
              <a:path w="3742515" h="1010479">
                <a:moveTo>
                  <a:pt x="0" y="0"/>
                </a:moveTo>
                <a:lnTo>
                  <a:pt x="3742515" y="0"/>
                </a:lnTo>
                <a:lnTo>
                  <a:pt x="3742515" y="1010479"/>
                </a:lnTo>
                <a:lnTo>
                  <a:pt x="0" y="1010479"/>
                </a:lnTo>
                <a:lnTo>
                  <a:pt x="0" y="0"/>
                </a:lnTo>
                <a:close/>
              </a:path>
            </a:pathLst>
          </a:custGeom>
          <a:blipFill>
            <a:blip r:embed="rId3"/>
            <a:stretch>
              <a:fillRect/>
            </a:stretch>
          </a:blipFill>
        </p:spPr>
        <p:txBody>
          <a:bodyPr/>
          <a:lstStyle/>
          <a:p>
            <a:endParaRPr lang="en-GB"/>
          </a:p>
        </p:txBody>
      </p:sp>
      <p:sp>
        <p:nvSpPr>
          <p:cNvPr id="9" name="TextBox 9"/>
          <p:cNvSpPr txBox="1"/>
          <p:nvPr/>
        </p:nvSpPr>
        <p:spPr>
          <a:xfrm>
            <a:off x="1028700" y="1143046"/>
            <a:ext cx="11295250" cy="1071880"/>
          </a:xfrm>
          <a:prstGeom prst="rect">
            <a:avLst/>
          </a:prstGeom>
        </p:spPr>
        <p:txBody>
          <a:bodyPr lIns="0" tIns="0" rIns="0" bIns="0" rtlCol="0" anchor="t">
            <a:spAutoFit/>
          </a:bodyPr>
          <a:lstStyle/>
          <a:p>
            <a:pPr>
              <a:lnSpc>
                <a:spcPts val="4234"/>
              </a:lnSpc>
            </a:pPr>
            <a:r>
              <a:rPr lang="en-US" sz="3499" dirty="0">
                <a:solidFill>
                  <a:srgbClr val="053249"/>
                </a:solidFill>
                <a:latin typeface="HK Grotesk"/>
              </a:rPr>
              <a:t>CollaboratiVET Curriculum for VET teachers/trainers/educators </a:t>
            </a:r>
          </a:p>
        </p:txBody>
      </p:sp>
      <p:grpSp>
        <p:nvGrpSpPr>
          <p:cNvPr id="10" name="Group 10"/>
          <p:cNvGrpSpPr/>
          <p:nvPr/>
        </p:nvGrpSpPr>
        <p:grpSpPr>
          <a:xfrm>
            <a:off x="11148434" y="560351"/>
            <a:ext cx="6110866" cy="9166299"/>
            <a:chOff x="0" y="0"/>
            <a:chExt cx="6350000" cy="9525000"/>
          </a:xfrm>
        </p:grpSpPr>
        <p:sp>
          <p:nvSpPr>
            <p:cNvPr id="11" name="Freeform 11"/>
            <p:cNvSpPr/>
            <p:nvPr/>
          </p:nvSpPr>
          <p:spPr>
            <a:xfrm>
              <a:off x="0" y="0"/>
              <a:ext cx="6350000" cy="9525000"/>
            </a:xfrm>
            <a:custGeom>
              <a:avLst/>
              <a:gdLst/>
              <a:ahLst/>
              <a:cxnLst/>
              <a:rect l="l" t="t" r="r" b="b"/>
              <a:pathLst>
                <a:path w="6350000" h="952500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a:blip r:embed="rId4"/>
              <a:stretch>
                <a:fillRect l="-62464" r="-62464"/>
              </a:stretch>
            </a:blipFill>
          </p:spPr>
          <p:txBody>
            <a:bodyPr/>
            <a:lstStyle/>
            <a:p>
              <a:endParaRPr lang="en-GB"/>
            </a:p>
          </p:txBody>
        </p:sp>
      </p:grpSp>
      <p:sp>
        <p:nvSpPr>
          <p:cNvPr id="12" name="TextBox 12"/>
          <p:cNvSpPr txBox="1"/>
          <p:nvPr/>
        </p:nvSpPr>
        <p:spPr>
          <a:xfrm>
            <a:off x="4325513" y="9144970"/>
            <a:ext cx="6720632" cy="836294"/>
          </a:xfrm>
          <a:prstGeom prst="rect">
            <a:avLst/>
          </a:prstGeom>
        </p:spPr>
        <p:txBody>
          <a:bodyPr lIns="0" tIns="0" rIns="0" bIns="0" rtlCol="0" anchor="t">
            <a:spAutoFit/>
          </a:bodyPr>
          <a:lstStyle/>
          <a:p>
            <a:pPr algn="just">
              <a:lnSpc>
                <a:spcPts val="1680"/>
              </a:lnSpc>
            </a:pPr>
            <a:r>
              <a:rPr lang="en-US" sz="12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a:p>
            <a:pPr algn="just">
              <a:lnSpc>
                <a:spcPts val="1680"/>
              </a:lnSpc>
              <a:spcBef>
                <a:spcPct val="0"/>
              </a:spcBef>
            </a:pPr>
            <a:endParaRPr lang="en-US" sz="1200">
              <a:solidFill>
                <a:srgbClr val="121212"/>
              </a:solidFill>
              <a:latin typeface="HK Grotesk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Applying Real-World Challenges (Part 1)</a:t>
            </a:r>
          </a:p>
        </p:txBody>
      </p:sp>
      <p:sp>
        <p:nvSpPr>
          <p:cNvPr id="12" name="TextBox 12"/>
          <p:cNvSpPr txBox="1"/>
          <p:nvPr/>
        </p:nvSpPr>
        <p:spPr>
          <a:xfrm>
            <a:off x="838973" y="4078033"/>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Integrating theoretical knowledge with real-world applications is a cornerstone of interactive learning. Through project-based learning that tackles genuine challenges, students engage deeply with the material, enhancing both their understanding and essential life skills.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4964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Applying Real-World Challenges (Part 2)</a:t>
            </a:r>
          </a:p>
        </p:txBody>
      </p:sp>
      <p:sp>
        <p:nvSpPr>
          <p:cNvPr id="12" name="TextBox 12"/>
          <p:cNvSpPr txBox="1"/>
          <p:nvPr/>
        </p:nvSpPr>
        <p:spPr>
          <a:xfrm>
            <a:off x="803387" y="4094251"/>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This segment delves into specific examples of real-world challenges, such as community service projects or tech innovation tasks. These practical applications not only solidify academic concepts but also prepare students for future problem-solving and creative thinking.</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398165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Harnessing the Power of Technology (Part 1)</a:t>
            </a:r>
          </a:p>
        </p:txBody>
      </p:sp>
      <p:sp>
        <p:nvSpPr>
          <p:cNvPr id="12" name="TextBox 12"/>
          <p:cNvSpPr txBox="1"/>
          <p:nvPr/>
        </p:nvSpPr>
        <p:spPr>
          <a:xfrm>
            <a:off x="803387" y="4094251"/>
            <a:ext cx="12181388" cy="3216201"/>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Technology is integral to interactive learning, providing diverse tools to enrich lessons:</a:t>
            </a: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rPr>
              <a:t>Videos: A versatile tool for introducing complex topics, captivating attention from the start.</a:t>
            </a: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rPr>
              <a:t>Visual Presentations: Simplify and </a:t>
            </a:r>
            <a:r>
              <a:rPr lang="en-US" sz="2600" dirty="0" err="1">
                <a:solidFill>
                  <a:srgbClr val="121212"/>
                </a:solidFill>
                <a:latin typeface="HK Grotesk Light"/>
              </a:rPr>
              <a:t>visualise</a:t>
            </a:r>
            <a:r>
              <a:rPr lang="en-US" sz="2600" dirty="0">
                <a:solidFill>
                  <a:srgbClr val="121212"/>
                </a:solidFill>
                <a:latin typeface="HK Grotesk Light"/>
              </a:rPr>
              <a:t> information to aid comprehension, particularly for visual learners.</a:t>
            </a:r>
          </a:p>
          <a:p>
            <a:pPr>
              <a:lnSpc>
                <a:spcPts val="3640"/>
              </a:lnSpc>
              <a:spcBef>
                <a:spcPct val="0"/>
              </a:spcBef>
            </a:pPr>
            <a:endParaRPr lang="en-US" sz="2600"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4209865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Harnessing the Power of Technology (Part 2)</a:t>
            </a:r>
          </a:p>
        </p:txBody>
      </p:sp>
      <p:sp>
        <p:nvSpPr>
          <p:cNvPr id="12" name="TextBox 12"/>
          <p:cNvSpPr txBox="1"/>
          <p:nvPr/>
        </p:nvSpPr>
        <p:spPr>
          <a:xfrm>
            <a:off x="803387" y="4094251"/>
            <a:ext cx="12181388" cy="275453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Continuing the exploration of technological tools:</a:t>
            </a: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rPr>
              <a:t>Educational Games: Combine learning with entertainment, reinforcing concepts in a competitive, engaging format.</a:t>
            </a: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rPr>
              <a:t>Each tool contributes uniquely to the learning environment, accommodating different interests and learning styles.</a:t>
            </a:r>
          </a:p>
          <a:p>
            <a:pPr>
              <a:lnSpc>
                <a:spcPts val="3640"/>
              </a:lnSpc>
              <a:spcBef>
                <a:spcPct val="0"/>
              </a:spcBef>
            </a:pPr>
            <a:endParaRPr lang="en-US" sz="2600"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22118352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Harnessing the Power of Technology (Part 3)</a:t>
            </a:r>
          </a:p>
        </p:txBody>
      </p:sp>
      <p:sp>
        <p:nvSpPr>
          <p:cNvPr id="12" name="TextBox 12"/>
          <p:cNvSpPr txBox="1"/>
          <p:nvPr/>
        </p:nvSpPr>
        <p:spPr>
          <a:xfrm>
            <a:off x="803387" y="4094251"/>
            <a:ext cx="12181388" cy="275453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Further applications of technology in learning:</a:t>
            </a: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rPr>
              <a:t>Interactive Quizzes: Foster a lively learning atmosphere and gauge understanding in real-time.</a:t>
            </a: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rPr>
              <a:t>Collaborative Tools: Enable shared learning experiences, document editing, and project collaboration, underscoring the value of teamwork.</a:t>
            </a:r>
          </a:p>
          <a:p>
            <a:pPr>
              <a:lnSpc>
                <a:spcPts val="3640"/>
              </a:lnSpc>
              <a:spcBef>
                <a:spcPct val="0"/>
              </a:spcBef>
            </a:pPr>
            <a:endParaRPr lang="en-US" sz="2600"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3177899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Integrating the Arts</a:t>
            </a:r>
          </a:p>
        </p:txBody>
      </p:sp>
      <p:sp>
        <p:nvSpPr>
          <p:cNvPr id="12" name="TextBox 12"/>
          <p:cNvSpPr txBox="1"/>
          <p:nvPr/>
        </p:nvSpPr>
        <p:spPr>
          <a:xfrm>
            <a:off x="818920" y="3153018"/>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The arts serve as a powerful medium for creative expression and innovation in learning. Integrating digital storytelling, multimedia art projects, and other artistic forms enriches the educational experience, encouraging creative problem-solving and personal expression.</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0781305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Exploring Collaborative Platforms (Part 1)</a:t>
            </a:r>
          </a:p>
        </p:txBody>
      </p:sp>
      <p:sp>
        <p:nvSpPr>
          <p:cNvPr id="12" name="TextBox 12"/>
          <p:cNvSpPr txBox="1"/>
          <p:nvPr/>
        </p:nvSpPr>
        <p:spPr>
          <a:xfrm>
            <a:off x="803387" y="4094251"/>
            <a:ext cx="12181388" cy="1369542"/>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Collaborative platforms like Google Classroom and Microsoft Teams </a:t>
            </a:r>
            <a:r>
              <a:rPr lang="en-US" sz="2600" dirty="0" err="1">
                <a:solidFill>
                  <a:srgbClr val="121212"/>
                </a:solidFill>
                <a:latin typeface="HK Grotesk Light"/>
              </a:rPr>
              <a:t>revolutionise</a:t>
            </a:r>
            <a:r>
              <a:rPr lang="en-US" sz="2600" dirty="0">
                <a:solidFill>
                  <a:srgbClr val="121212"/>
                </a:solidFill>
                <a:latin typeface="HK Grotesk Light"/>
              </a:rPr>
              <a:t> educational interaction. This slide introduces these platforms, focusing on their ability to facilitate effective communication, resource sharing, and project collaboration..</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3255471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Exploring Collaborative Platforms (Part 2)</a:t>
            </a:r>
          </a:p>
        </p:txBody>
      </p:sp>
      <p:sp>
        <p:nvSpPr>
          <p:cNvPr id="12" name="TextBox 12"/>
          <p:cNvSpPr txBox="1"/>
          <p:nvPr/>
        </p:nvSpPr>
        <p:spPr>
          <a:xfrm>
            <a:off x="803387" y="4094251"/>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Building on the previous slide, we delve deeper into the functionalities of collaborative platforms. Highlighting specific features that support interactive learning, such as live feedback, group discussions, and peer reviews, showcasing how they cultivate a community of learning and collective growth.</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0662692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Tools to Use in the Classroom </a:t>
            </a:r>
          </a:p>
        </p:txBody>
      </p:sp>
      <p:sp>
        <p:nvSpPr>
          <p:cNvPr id="12" name="TextBox 12"/>
          <p:cNvSpPr txBox="1"/>
          <p:nvPr/>
        </p:nvSpPr>
        <p:spPr>
          <a:xfrm>
            <a:off x="803387" y="4094251"/>
            <a:ext cx="12181388" cy="4139531"/>
          </a:xfrm>
          <a:prstGeom prst="rect">
            <a:avLst/>
          </a:prstGeom>
        </p:spPr>
        <p:txBody>
          <a:bodyPr lIns="0" tIns="0" rIns="0" bIns="0" rtlCol="0" anchor="t">
            <a:spAutoFit/>
          </a:bodyPr>
          <a:lstStyle/>
          <a:p>
            <a:pPr>
              <a:lnSpc>
                <a:spcPts val="3640"/>
              </a:lnSpc>
              <a:spcBef>
                <a:spcPct val="0"/>
              </a:spcBef>
            </a:pPr>
            <a:r>
              <a:rPr lang="en-US" sz="2600" dirty="0" err="1">
                <a:solidFill>
                  <a:srgbClr val="121212"/>
                </a:solidFill>
                <a:latin typeface="HK Grotesk Light"/>
              </a:rPr>
              <a:t>Simbound</a:t>
            </a:r>
            <a:r>
              <a:rPr lang="en-US" sz="2600" dirty="0">
                <a:solidFill>
                  <a:srgbClr val="121212"/>
                </a:solidFill>
                <a:latin typeface="HK Grotesk Light"/>
              </a:rPr>
              <a:t> (Digital Marketing and eCommerce): Provides simulation tools for students to learn about online marketing and e-commerce in a practical, hands-on environment. Learners can experiment with marketing strategies, SEO practices, and email marketing campaigns in a controlled setting.</a:t>
            </a:r>
          </a:p>
          <a:p>
            <a:pPr>
              <a:lnSpc>
                <a:spcPts val="3640"/>
              </a:lnSpc>
              <a:spcBef>
                <a:spcPct val="0"/>
              </a:spcBef>
            </a:pPr>
            <a:endParaRPr lang="en-US" sz="2600" dirty="0">
              <a:solidFill>
                <a:srgbClr val="121212"/>
              </a:solidFill>
              <a:latin typeface="HK Grotesk Light"/>
            </a:endParaRPr>
          </a:p>
          <a:p>
            <a:pPr>
              <a:lnSpc>
                <a:spcPts val="3640"/>
              </a:lnSpc>
              <a:spcBef>
                <a:spcPct val="0"/>
              </a:spcBef>
            </a:pPr>
            <a:r>
              <a:rPr lang="en-US" sz="2600" dirty="0" err="1">
                <a:solidFill>
                  <a:srgbClr val="121212"/>
                </a:solidFill>
                <a:latin typeface="HK Grotesk Light"/>
              </a:rPr>
              <a:t>Labster</a:t>
            </a:r>
            <a:r>
              <a:rPr lang="en-US" sz="2600" dirty="0">
                <a:solidFill>
                  <a:srgbClr val="121212"/>
                </a:solidFill>
                <a:latin typeface="HK Grotesk Light"/>
              </a:rPr>
              <a:t> (Science and Engineering): Offers virtual lab simulations that allow students to conduct scientific experiments in fields like biology, chemistry, and physics without the need for a physical lab. This tool is perfect for introducing complex laboratory techniques and concepts before hands-on practice in class.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6299039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Tools to Use in the Classroom </a:t>
            </a:r>
          </a:p>
        </p:txBody>
      </p:sp>
      <p:sp>
        <p:nvSpPr>
          <p:cNvPr id="12" name="TextBox 12"/>
          <p:cNvSpPr txBox="1"/>
          <p:nvPr/>
        </p:nvSpPr>
        <p:spPr>
          <a:xfrm>
            <a:off x="803387" y="4094251"/>
            <a:ext cx="12181388" cy="4139531"/>
          </a:xfrm>
          <a:prstGeom prst="rect">
            <a:avLst/>
          </a:prstGeom>
        </p:spPr>
        <p:txBody>
          <a:bodyPr lIns="0" tIns="0" rIns="0" bIns="0" rtlCol="0" anchor="t">
            <a:spAutoFit/>
          </a:bodyPr>
          <a:lstStyle/>
          <a:p>
            <a:pPr>
              <a:lnSpc>
                <a:spcPts val="3640"/>
              </a:lnSpc>
              <a:spcBef>
                <a:spcPct val="0"/>
              </a:spcBef>
            </a:pPr>
            <a:r>
              <a:rPr lang="en-US" sz="2600" dirty="0" err="1">
                <a:solidFill>
                  <a:srgbClr val="121212"/>
                </a:solidFill>
                <a:latin typeface="HK Grotesk Light"/>
              </a:rPr>
              <a:t>Instructables</a:t>
            </a:r>
            <a:r>
              <a:rPr lang="en-US" sz="2600" dirty="0">
                <a:solidFill>
                  <a:srgbClr val="121212"/>
                </a:solidFill>
                <a:latin typeface="HK Grotesk Light"/>
              </a:rPr>
              <a:t> (Various Trades): A community for people who like to make things. Students can explore, document, and share their creations, offering a rich resource for project ideas across various vocational areas such as woodworking, electronics, and crafting.</a:t>
            </a:r>
          </a:p>
          <a:p>
            <a:pPr>
              <a:lnSpc>
                <a:spcPts val="3640"/>
              </a:lnSpc>
              <a:spcBef>
                <a:spcPct val="0"/>
              </a:spcBef>
            </a:pPr>
            <a:endParaRPr lang="en-US" sz="2600" dirty="0">
              <a:solidFill>
                <a:srgbClr val="121212"/>
              </a:solidFill>
              <a:latin typeface="HK Grotesk Light"/>
            </a:endParaRPr>
          </a:p>
          <a:p>
            <a:pPr>
              <a:lnSpc>
                <a:spcPts val="3640"/>
              </a:lnSpc>
              <a:spcBef>
                <a:spcPct val="0"/>
              </a:spcBef>
            </a:pPr>
            <a:r>
              <a:rPr lang="en-US" sz="2600" dirty="0" err="1">
                <a:solidFill>
                  <a:srgbClr val="121212"/>
                </a:solidFill>
                <a:latin typeface="HK Grotesk Light"/>
              </a:rPr>
              <a:t>Codecademy</a:t>
            </a:r>
            <a:r>
              <a:rPr lang="en-US" sz="2600" dirty="0">
                <a:solidFill>
                  <a:srgbClr val="121212"/>
                </a:solidFill>
                <a:latin typeface="HK Grotesk Light"/>
              </a:rPr>
              <a:t> (IT and Computer Science): An interactive platform that teaches coding in multiple programming languages. Ideal for IT and computer science students, offering hands-on coding exercises and projects to apply learning in a practical context.</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775863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Contents</a:t>
            </a:r>
          </a:p>
        </p:txBody>
      </p:sp>
      <p:sp>
        <p:nvSpPr>
          <p:cNvPr id="12" name="TextBox 12"/>
          <p:cNvSpPr txBox="1"/>
          <p:nvPr/>
        </p:nvSpPr>
        <p:spPr>
          <a:xfrm>
            <a:off x="818920" y="2963103"/>
            <a:ext cx="15414400" cy="4139531"/>
          </a:xfrm>
          <a:prstGeom prst="rect">
            <a:avLst/>
          </a:prstGeom>
        </p:spPr>
        <p:txBody>
          <a:bodyPr wrap="square" lIns="0" tIns="0" rIns="0" bIns="0" numCol="2" rtlCol="0" anchor="t">
            <a:spAutoFit/>
          </a:bodyPr>
          <a:lstStyle/>
          <a:p>
            <a:pPr algn="just">
              <a:lnSpc>
                <a:spcPts val="3640"/>
              </a:lnSpc>
              <a:spcBef>
                <a:spcPct val="0"/>
              </a:spcBef>
            </a:pPr>
            <a:r>
              <a:rPr lang="en-US" sz="2600" dirty="0">
                <a:solidFill>
                  <a:srgbClr val="121212"/>
                </a:solidFill>
                <a:latin typeface="HK Grotesk Light"/>
              </a:rPr>
              <a:t>Introduction</a:t>
            </a:r>
          </a:p>
          <a:p>
            <a:pPr algn="just">
              <a:lnSpc>
                <a:spcPts val="3640"/>
              </a:lnSpc>
              <a:spcBef>
                <a:spcPct val="0"/>
              </a:spcBef>
            </a:pPr>
            <a:r>
              <a:rPr lang="en-US" sz="2600" dirty="0">
                <a:solidFill>
                  <a:srgbClr val="121212"/>
                </a:solidFill>
                <a:latin typeface="HK Grotesk Light"/>
              </a:rPr>
              <a:t>Defining Interactive Learning</a:t>
            </a:r>
          </a:p>
          <a:p>
            <a:pPr algn="just">
              <a:lnSpc>
                <a:spcPts val="3640"/>
              </a:lnSpc>
              <a:spcBef>
                <a:spcPct val="0"/>
              </a:spcBef>
            </a:pPr>
            <a:r>
              <a:rPr lang="en-US" sz="2600" dirty="0">
                <a:solidFill>
                  <a:srgbClr val="121212"/>
                </a:solidFill>
                <a:latin typeface="HK Grotesk Light"/>
              </a:rPr>
              <a:t>Unveiling the Benefits</a:t>
            </a:r>
          </a:p>
          <a:p>
            <a:pPr algn="just">
              <a:lnSpc>
                <a:spcPts val="3640"/>
              </a:lnSpc>
              <a:spcBef>
                <a:spcPct val="0"/>
              </a:spcBef>
            </a:pPr>
            <a:r>
              <a:rPr lang="en-US" sz="2600" dirty="0">
                <a:solidFill>
                  <a:srgbClr val="121212"/>
                </a:solidFill>
                <a:latin typeface="HK Grotesk Light"/>
              </a:rPr>
              <a:t>Engagement and Active Learning</a:t>
            </a:r>
          </a:p>
          <a:p>
            <a:pPr algn="just">
              <a:lnSpc>
                <a:spcPts val="3640"/>
              </a:lnSpc>
              <a:spcBef>
                <a:spcPct val="0"/>
              </a:spcBef>
            </a:pPr>
            <a:r>
              <a:rPr lang="en-US" sz="2600" dirty="0">
                <a:solidFill>
                  <a:srgbClr val="121212"/>
                </a:solidFill>
                <a:latin typeface="HK Grotesk Light"/>
              </a:rPr>
              <a:t>Centering Activities Around Students I</a:t>
            </a:r>
          </a:p>
          <a:p>
            <a:pPr algn="just">
              <a:lnSpc>
                <a:spcPts val="3640"/>
              </a:lnSpc>
              <a:spcBef>
                <a:spcPct val="0"/>
              </a:spcBef>
            </a:pPr>
            <a:r>
              <a:rPr lang="en-US" sz="2600" dirty="0">
                <a:solidFill>
                  <a:srgbClr val="121212"/>
                </a:solidFill>
                <a:latin typeface="HK Grotesk Light"/>
              </a:rPr>
              <a:t>Centering Activities Around Students II</a:t>
            </a:r>
          </a:p>
          <a:p>
            <a:pPr algn="just">
              <a:lnSpc>
                <a:spcPts val="3640"/>
              </a:lnSpc>
              <a:spcBef>
                <a:spcPct val="0"/>
              </a:spcBef>
            </a:pPr>
            <a:r>
              <a:rPr lang="en-US" sz="2600" dirty="0">
                <a:solidFill>
                  <a:srgbClr val="121212"/>
                </a:solidFill>
                <a:latin typeface="HK Grotesk Light"/>
              </a:rPr>
              <a:t>Applying Real-World Challenges I</a:t>
            </a:r>
          </a:p>
          <a:p>
            <a:pPr algn="just">
              <a:lnSpc>
                <a:spcPts val="3640"/>
              </a:lnSpc>
              <a:spcBef>
                <a:spcPct val="0"/>
              </a:spcBef>
            </a:pPr>
            <a:r>
              <a:rPr lang="en-US" sz="2600" dirty="0">
                <a:solidFill>
                  <a:srgbClr val="121212"/>
                </a:solidFill>
                <a:latin typeface="HK Grotesk Light"/>
              </a:rPr>
              <a:t>Applying Real-World Challenges II</a:t>
            </a:r>
          </a:p>
          <a:p>
            <a:pPr algn="just">
              <a:lnSpc>
                <a:spcPts val="3640"/>
              </a:lnSpc>
              <a:spcBef>
                <a:spcPct val="0"/>
              </a:spcBef>
            </a:pPr>
            <a:r>
              <a:rPr lang="en-US" sz="2600" dirty="0">
                <a:solidFill>
                  <a:srgbClr val="121212"/>
                </a:solidFill>
                <a:latin typeface="HK Grotesk Light"/>
              </a:rPr>
              <a:t>Harnessing the Power of Technology I</a:t>
            </a:r>
          </a:p>
          <a:p>
            <a:pPr algn="just">
              <a:lnSpc>
                <a:spcPts val="3640"/>
              </a:lnSpc>
              <a:spcBef>
                <a:spcPct val="0"/>
              </a:spcBef>
            </a:pPr>
            <a:r>
              <a:rPr lang="en-US" sz="2600" dirty="0">
                <a:solidFill>
                  <a:srgbClr val="121212"/>
                </a:solidFill>
                <a:latin typeface="HK Grotesk Light"/>
              </a:rPr>
              <a:t>Harnessing the Power of Technology II</a:t>
            </a:r>
          </a:p>
          <a:p>
            <a:pPr algn="just">
              <a:lnSpc>
                <a:spcPts val="3640"/>
              </a:lnSpc>
              <a:spcBef>
                <a:spcPct val="0"/>
              </a:spcBef>
            </a:pPr>
            <a:r>
              <a:rPr lang="en-US" sz="2600" dirty="0">
                <a:solidFill>
                  <a:srgbClr val="121212"/>
                </a:solidFill>
                <a:latin typeface="HK Grotesk Light"/>
              </a:rPr>
              <a:t>Harnessing the Power of Technology III</a:t>
            </a:r>
          </a:p>
          <a:p>
            <a:pPr algn="just">
              <a:lnSpc>
                <a:spcPts val="3640"/>
              </a:lnSpc>
              <a:spcBef>
                <a:spcPct val="0"/>
              </a:spcBef>
            </a:pPr>
            <a:r>
              <a:rPr lang="en-US" sz="2600" dirty="0">
                <a:solidFill>
                  <a:srgbClr val="121212"/>
                </a:solidFill>
                <a:latin typeface="HK Grotesk Light"/>
              </a:rPr>
              <a:t>Integrating the Arts</a:t>
            </a:r>
          </a:p>
          <a:p>
            <a:pPr algn="just">
              <a:lnSpc>
                <a:spcPts val="3640"/>
              </a:lnSpc>
              <a:spcBef>
                <a:spcPct val="0"/>
              </a:spcBef>
            </a:pPr>
            <a:r>
              <a:rPr lang="en-US" sz="2600" dirty="0">
                <a:solidFill>
                  <a:srgbClr val="121212"/>
                </a:solidFill>
                <a:latin typeface="HK Grotesk Light"/>
              </a:rPr>
              <a:t>Exploring Collaborative Platforms I</a:t>
            </a:r>
          </a:p>
          <a:p>
            <a:pPr algn="just">
              <a:lnSpc>
                <a:spcPts val="3640"/>
              </a:lnSpc>
              <a:spcBef>
                <a:spcPct val="0"/>
              </a:spcBef>
            </a:pPr>
            <a:r>
              <a:rPr lang="en-US" sz="2600" dirty="0">
                <a:solidFill>
                  <a:srgbClr val="121212"/>
                </a:solidFill>
                <a:latin typeface="HK Grotesk Light"/>
              </a:rPr>
              <a:t>Exploring Collaborative Platforms II</a:t>
            </a:r>
          </a:p>
          <a:p>
            <a:pPr algn="just">
              <a:lnSpc>
                <a:spcPts val="3640"/>
              </a:lnSpc>
              <a:spcBef>
                <a:spcPct val="0"/>
              </a:spcBef>
            </a:pPr>
            <a:r>
              <a:rPr lang="en-US" sz="2600" dirty="0">
                <a:solidFill>
                  <a:srgbClr val="121212"/>
                </a:solidFill>
                <a:latin typeface="HK Grotesk Light"/>
              </a:rPr>
              <a:t>Encouraging Technology-Driven Projects</a:t>
            </a:r>
          </a:p>
          <a:p>
            <a:pPr algn="just">
              <a:lnSpc>
                <a:spcPts val="3640"/>
              </a:lnSpc>
              <a:spcBef>
                <a:spcPct val="0"/>
              </a:spcBef>
            </a:pPr>
            <a:r>
              <a:rPr lang="en-US" sz="2600" dirty="0">
                <a:solidFill>
                  <a:srgbClr val="121212"/>
                </a:solidFill>
                <a:latin typeface="HK Grotesk Light"/>
              </a:rPr>
              <a:t>Addressing Challenges Head-On</a:t>
            </a:r>
          </a:p>
          <a:p>
            <a:pPr algn="just">
              <a:lnSpc>
                <a:spcPts val="3640"/>
              </a:lnSpc>
              <a:spcBef>
                <a:spcPct val="0"/>
              </a:spcBef>
            </a:pPr>
            <a:r>
              <a:rPr lang="en-US" sz="2600" dirty="0" err="1">
                <a:solidFill>
                  <a:srgbClr val="121212"/>
                </a:solidFill>
                <a:latin typeface="HK Grotesk Light"/>
              </a:rPr>
              <a:t>Emphasising</a:t>
            </a:r>
            <a:r>
              <a:rPr lang="en-US" sz="2600" dirty="0">
                <a:solidFill>
                  <a:srgbClr val="121212"/>
                </a:solidFill>
                <a:latin typeface="HK Grotesk Light"/>
              </a:rPr>
              <a:t> Reflection and Feedback</a:t>
            </a:r>
          </a:p>
          <a:p>
            <a:pPr algn="just">
              <a:lnSpc>
                <a:spcPts val="3640"/>
              </a:lnSpc>
              <a:spcBef>
                <a:spcPct val="0"/>
              </a:spcBef>
            </a:pPr>
            <a:r>
              <a:rPr lang="en-US" sz="2600" dirty="0">
                <a:solidFill>
                  <a:srgbClr val="121212"/>
                </a:solidFill>
                <a:latin typeface="HK Grotesk Light"/>
              </a:rPr>
              <a:t>Conclusion</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dirty="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7111326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Tools to Use in the Classroom </a:t>
            </a:r>
          </a:p>
        </p:txBody>
      </p:sp>
      <p:sp>
        <p:nvSpPr>
          <p:cNvPr id="12" name="TextBox 12"/>
          <p:cNvSpPr txBox="1"/>
          <p:nvPr/>
        </p:nvSpPr>
        <p:spPr>
          <a:xfrm>
            <a:off x="803387" y="4094251"/>
            <a:ext cx="12181388" cy="4139531"/>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Coursera and Udemy (General Vocational Skills): Both platforms offer courses in various vocational fields, including construction, culinary arts, and health care. They can be used to supplement classroom instruction with video lectures, readings, and quizzes, allowing students to gain foundational knowledge outside of class.</a:t>
            </a:r>
          </a:p>
          <a:p>
            <a:pPr>
              <a:lnSpc>
                <a:spcPts val="3640"/>
              </a:lnSpc>
              <a:spcBef>
                <a:spcPct val="0"/>
              </a:spcBef>
            </a:pPr>
            <a:endParaRPr lang="en-US" sz="2600" dirty="0">
              <a:solidFill>
                <a:srgbClr val="121212"/>
              </a:solidFill>
              <a:latin typeface="HK Grotesk Light"/>
            </a:endParaRPr>
          </a:p>
          <a:p>
            <a:pPr>
              <a:lnSpc>
                <a:spcPts val="3640"/>
              </a:lnSpc>
              <a:spcBef>
                <a:spcPct val="0"/>
              </a:spcBef>
            </a:pPr>
            <a:r>
              <a:rPr lang="en-US" sz="2600" dirty="0" err="1">
                <a:solidFill>
                  <a:srgbClr val="121212"/>
                </a:solidFill>
                <a:latin typeface="HK Grotesk Light"/>
              </a:rPr>
              <a:t>ThingLink</a:t>
            </a:r>
            <a:r>
              <a:rPr lang="en-US" sz="2600" dirty="0">
                <a:solidFill>
                  <a:srgbClr val="121212"/>
                </a:solidFill>
                <a:latin typeface="HK Grotesk Light"/>
              </a:rPr>
              <a:t> (Interactive Media): Allows the creation of interactive images, videos, and 360-degree virtual tours. Particularly useful for students in media, tourism, and real estate education, providing a platform to develop interactive presentations showcasing their skills.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2910999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Tools to Use in the Classroom </a:t>
            </a:r>
          </a:p>
        </p:txBody>
      </p:sp>
      <p:sp>
        <p:nvSpPr>
          <p:cNvPr id="12" name="TextBox 12"/>
          <p:cNvSpPr txBox="1"/>
          <p:nvPr/>
        </p:nvSpPr>
        <p:spPr>
          <a:xfrm>
            <a:off x="803387" y="4094251"/>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AutoCAD (Architecture and Engineering): A leading software tool for 3D design and drafting, essential for students in architecture, engineering, and construction. Offers the ability to create precise 2D and 3D models, with students learning to use the software for projects and presentations.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5716863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375904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Encouraging Technology-Driven Projects</a:t>
            </a:r>
          </a:p>
        </p:txBody>
      </p:sp>
      <p:sp>
        <p:nvSpPr>
          <p:cNvPr id="12" name="TextBox 12"/>
          <p:cNvSpPr txBox="1"/>
          <p:nvPr/>
        </p:nvSpPr>
        <p:spPr>
          <a:xfrm>
            <a:off x="818920" y="5314495"/>
            <a:ext cx="12181388" cy="2292872"/>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Craft interactive assignments and incorporate peer review mechanisms within the LMS to elevate student engagement. By facilitating collaborative projects through the LMS, you enrich the learning experience, encouraging teamwork and shared objectives. This approach not only fosters a deeper understanding of course content but also hones essential skills such as critical thinking and communication.</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4738541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Addressing Challenges Head-On</a:t>
            </a:r>
          </a:p>
        </p:txBody>
      </p:sp>
      <p:sp>
        <p:nvSpPr>
          <p:cNvPr id="12" name="TextBox 12"/>
          <p:cNvSpPr txBox="1"/>
          <p:nvPr/>
        </p:nvSpPr>
        <p:spPr>
          <a:xfrm>
            <a:off x="803387" y="4094251"/>
            <a:ext cx="12181388" cy="275453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While interactive platforms offer vast educational benefits, integrating them into teaching comes with challenges. This slide addresses common obstacles like equitable access to technology, enhancing digital literacy, and maintaining online safety. We discuss comprehensive strategies to navigate these issues, including maximizing school resources, digital literacy education, and establishing clear guidelines for online interactions to create a safe, inclusive learning environment.</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8831804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err="1">
                <a:solidFill>
                  <a:srgbClr val="033C5B"/>
                </a:solidFill>
                <a:latin typeface="HK Grotesk Bold"/>
              </a:rPr>
              <a:t>Emphasising</a:t>
            </a:r>
            <a:r>
              <a:rPr lang="en-US" sz="8799" spc="-87" dirty="0">
                <a:solidFill>
                  <a:srgbClr val="033C5B"/>
                </a:solidFill>
                <a:latin typeface="HK Grotesk Bold"/>
              </a:rPr>
              <a:t> Reflection and Feedback</a:t>
            </a:r>
          </a:p>
        </p:txBody>
      </p:sp>
      <p:sp>
        <p:nvSpPr>
          <p:cNvPr id="12" name="TextBox 12"/>
          <p:cNvSpPr txBox="1"/>
          <p:nvPr/>
        </p:nvSpPr>
        <p:spPr>
          <a:xfrm>
            <a:off x="803387" y="4094251"/>
            <a:ext cx="12181388" cy="2292872"/>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Reflection and feedback are pivotal in the learning process, enabling students to critically assess their progress and areas for improvement. This slide highlights the importance of structured self-reflection exercises and constructive feedback from educators. By fostering a culture of self-awareness and continuous development, students are encouraged to develop a growth mindset and achieve their full potential.</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8460343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Resources</a:t>
            </a:r>
          </a:p>
        </p:txBody>
      </p:sp>
      <p:sp>
        <p:nvSpPr>
          <p:cNvPr id="12" name="TextBox 12"/>
          <p:cNvSpPr txBox="1"/>
          <p:nvPr/>
        </p:nvSpPr>
        <p:spPr>
          <a:xfrm>
            <a:off x="789010" y="3023313"/>
            <a:ext cx="12181388" cy="5062861"/>
          </a:xfrm>
          <a:prstGeom prst="rect">
            <a:avLst/>
          </a:prstGeom>
        </p:spPr>
        <p:txBody>
          <a:bodyPr lIns="0" tIns="0" rIns="0" bIns="0" rtlCol="0" anchor="t">
            <a:spAutoFit/>
          </a:bodyPr>
          <a:lstStyle/>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hlinkClick r:id="rId4"/>
              </a:rPr>
              <a:t>Slack</a:t>
            </a:r>
            <a:r>
              <a:rPr lang="en-US" sz="2600" dirty="0">
                <a:solidFill>
                  <a:srgbClr val="121212"/>
                </a:solidFill>
                <a:latin typeface="HK Grotesk Light"/>
              </a:rPr>
              <a:t>: Slack is a communication platform ideal for flipped classrooms, enabling real-time messaging, file sharing, and collaboration through topic-specific channels. It integrates with numerous educational tools, enhancing focused discussions and teamwork among students and educators. This supports the unit’s aim of using technology for interactive learning and collaboration.</a:t>
            </a:r>
          </a:p>
          <a:p>
            <a:pPr marL="457200" indent="-457200">
              <a:lnSpc>
                <a:spcPts val="3640"/>
              </a:lnSpc>
              <a:spcBef>
                <a:spcPct val="0"/>
              </a:spcBef>
              <a:buFont typeface="Arial" panose="020B0604020202020204" pitchFamily="34" charset="0"/>
              <a:buChar char="•"/>
            </a:pPr>
            <a:endParaRPr lang="en-US" sz="2600" dirty="0">
              <a:solidFill>
                <a:srgbClr val="121212"/>
              </a:solidFill>
              <a:latin typeface="HK Grotesk Light"/>
            </a:endParaRP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hlinkClick r:id="rId5"/>
              </a:rPr>
              <a:t>Trello</a:t>
            </a:r>
            <a:r>
              <a:rPr lang="en-US" sz="2600" dirty="0">
                <a:solidFill>
                  <a:srgbClr val="121212"/>
                </a:solidFill>
                <a:latin typeface="HK Grotesk Light"/>
              </a:rPr>
              <a:t>: Trello is a project management tool that organizes tasks and projects into boards, lists, and cards. It's excellent for flipped classrooms, allowing students and teachers to visualize progress, assign tasks, and set deadlines collaboratively. Trello’s intuitive interface supports interactive learning projects, facilitating organization and communication within group work.</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4150137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Conclusion</a:t>
            </a:r>
          </a:p>
        </p:txBody>
      </p:sp>
      <p:sp>
        <p:nvSpPr>
          <p:cNvPr id="12" name="TextBox 12"/>
          <p:cNvSpPr txBox="1"/>
          <p:nvPr/>
        </p:nvSpPr>
        <p:spPr>
          <a:xfrm>
            <a:off x="790846" y="3080094"/>
            <a:ext cx="12181388" cy="3677866"/>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As we conclude our exploration of interactive platforms within flipped classrooms, we reflect on the transformative potential of these tools in creating dynamic, student-</a:t>
            </a:r>
            <a:r>
              <a:rPr lang="en-US" sz="2600" dirty="0" err="1">
                <a:solidFill>
                  <a:srgbClr val="121212"/>
                </a:solidFill>
                <a:latin typeface="HK Grotesk Light"/>
              </a:rPr>
              <a:t>centred</a:t>
            </a:r>
            <a:r>
              <a:rPr lang="en-US" sz="2600" dirty="0">
                <a:solidFill>
                  <a:srgbClr val="121212"/>
                </a:solidFill>
                <a:latin typeface="HK Grotesk Light"/>
              </a:rPr>
              <a:t> learning environments. This presentation underscores the importance of carefully selecting and integrating these platforms to enhance the educational experience. It serves as a call to action for educators to embrace these technologies, fostering engaging, inclusive, and effective learning spaces that meet the evolving needs of today’s learners. Let us commit to this journey of exploration, learning, and transformation, advancing education to new heights in the digital era.</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230046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Learning Objectives</a:t>
            </a:r>
          </a:p>
        </p:txBody>
      </p:sp>
      <p:sp>
        <p:nvSpPr>
          <p:cNvPr id="12" name="TextBox 12"/>
          <p:cNvSpPr txBox="1"/>
          <p:nvPr/>
        </p:nvSpPr>
        <p:spPr>
          <a:xfrm>
            <a:off x="1028700" y="3024399"/>
            <a:ext cx="12181388" cy="4601196"/>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Unit 4 delves into leveraging interactive platforms to enhance collaboration and engagement within flipped classrooms. It highlights the shift towards student-</a:t>
            </a:r>
            <a:r>
              <a:rPr lang="en-US" sz="2600" dirty="0" err="1">
                <a:solidFill>
                  <a:srgbClr val="121212"/>
                </a:solidFill>
                <a:latin typeface="HK Grotesk Light"/>
              </a:rPr>
              <a:t>centred</a:t>
            </a:r>
            <a:r>
              <a:rPr lang="en-US" sz="2600" dirty="0">
                <a:solidFill>
                  <a:srgbClr val="121212"/>
                </a:solidFill>
                <a:latin typeface="HK Grotesk Light"/>
              </a:rPr>
              <a:t> learning, underscoring interactive learning's advantages such as increased engagement and support for diverse learning preferences. The unit explores the use of technology and collaborative platforms to create rich educational experiences and addresses challenges such as digital access, literacy, and safety. It advocates for technology-driven projects, stressing the importance of reflection and feedback to foster a growth mindset among students. The aim is to prepare educators to craft dynamic, inclusive learning environments that cater to modern learners' evolving needs.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Introduction </a:t>
            </a:r>
          </a:p>
        </p:txBody>
      </p:sp>
      <p:sp>
        <p:nvSpPr>
          <p:cNvPr id="12" name="TextBox 12"/>
          <p:cNvSpPr txBox="1"/>
          <p:nvPr/>
        </p:nvSpPr>
        <p:spPr>
          <a:xfrm>
            <a:off x="1028700" y="3024399"/>
            <a:ext cx="12181388" cy="2292872"/>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In the digital renaissance of education, interactive platforms emerge as pivotal in transforming the educational landscape. This session explores their revolutionary impact on flipped learning, creating student-focused, engaging classrooms compatible with the digital age. We'll navigate through the capabilities and implications of these platforms, unveiling their role in </a:t>
            </a:r>
            <a:r>
              <a:rPr lang="en-US" sz="2600" dirty="0" err="1">
                <a:solidFill>
                  <a:srgbClr val="121212"/>
                </a:solidFill>
                <a:latin typeface="HK Grotesk Light"/>
              </a:rPr>
              <a:t>modernising</a:t>
            </a:r>
            <a:r>
              <a:rPr lang="en-US" sz="2600" dirty="0">
                <a:solidFill>
                  <a:srgbClr val="121212"/>
                </a:solidFill>
                <a:latin typeface="HK Grotesk Light"/>
              </a:rPr>
              <a:t> education to meet current demands.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1406276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Defining Interactive Learning</a:t>
            </a:r>
          </a:p>
        </p:txBody>
      </p:sp>
      <p:sp>
        <p:nvSpPr>
          <p:cNvPr id="12" name="TextBox 12"/>
          <p:cNvSpPr txBox="1"/>
          <p:nvPr/>
        </p:nvSpPr>
        <p:spPr>
          <a:xfrm>
            <a:off x="818920" y="4072392"/>
            <a:ext cx="12181388" cy="2292872"/>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Interactive learning diverges from traditional education by </a:t>
            </a:r>
            <a:r>
              <a:rPr lang="en-US" sz="2600" dirty="0" err="1">
                <a:solidFill>
                  <a:srgbClr val="121212"/>
                </a:solidFill>
                <a:latin typeface="HK Grotesk Light"/>
              </a:rPr>
              <a:t>prioritising</a:t>
            </a:r>
            <a:r>
              <a:rPr lang="en-US" sz="2600" dirty="0">
                <a:solidFill>
                  <a:srgbClr val="121212"/>
                </a:solidFill>
                <a:latin typeface="HK Grotesk Light"/>
              </a:rPr>
              <a:t> active, participatory experiences over passive information reception. Leveraging the dynamic nature of technology, it fosters a learning environment where students actively contribute to their educational paths. This approach underlines the shift towards a more engaging, immersive learning process.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990548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Unveiling the Benefits</a:t>
            </a:r>
          </a:p>
        </p:txBody>
      </p:sp>
      <p:sp>
        <p:nvSpPr>
          <p:cNvPr id="12" name="TextBox 12"/>
          <p:cNvSpPr txBox="1"/>
          <p:nvPr/>
        </p:nvSpPr>
        <p:spPr>
          <a:xfrm>
            <a:off x="818920" y="3194256"/>
            <a:ext cx="12181388" cy="5062861"/>
          </a:xfrm>
          <a:prstGeom prst="rect">
            <a:avLst/>
          </a:prstGeom>
        </p:spPr>
        <p:txBody>
          <a:bodyPr lIns="0" tIns="0" rIns="0" bIns="0" rtlCol="0" anchor="t">
            <a:spAutoFit/>
          </a:bodyPr>
          <a:lstStyle/>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rPr>
              <a:t>Content: Interactive learning environments offer numerous benefits, transcending traditional classroom boundaries:</a:t>
            </a: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rPr>
              <a:t>Engagement: Captivating student interest, these platforms significantly enhance focus and information retention.</a:t>
            </a: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rPr>
              <a:t>Skill Development: Collaborative exercises and problem-solving tasks develop essential soft skills, crucial for navigating real-world complexities.</a:t>
            </a: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rPr>
              <a:t>Learning Style Accommodation: Tailoring to various learner preferences, interactive platforms ensure a more inclusive educational experience.</a:t>
            </a:r>
          </a:p>
          <a:p>
            <a:pPr marL="457200" indent="-457200">
              <a:lnSpc>
                <a:spcPts val="3640"/>
              </a:lnSpc>
              <a:spcBef>
                <a:spcPct val="0"/>
              </a:spcBef>
              <a:buFont typeface="Arial" panose="020B0604020202020204" pitchFamily="34" charset="0"/>
              <a:buChar char="•"/>
            </a:pPr>
            <a:r>
              <a:rPr lang="en-US" sz="2600" dirty="0" err="1">
                <a:solidFill>
                  <a:srgbClr val="121212"/>
                </a:solidFill>
                <a:latin typeface="HK Grotesk Light"/>
              </a:rPr>
              <a:t>mmediate</a:t>
            </a:r>
            <a:r>
              <a:rPr lang="en-US" sz="2600" dirty="0">
                <a:solidFill>
                  <a:srgbClr val="121212"/>
                </a:solidFill>
                <a:latin typeface="HK Grotesk Light"/>
              </a:rPr>
              <a:t> Feedback: Providing instant responses, these tools are key to adapting learning strategies and encouraging continuous improvement.</a:t>
            </a:r>
          </a:p>
          <a:p>
            <a:pPr>
              <a:lnSpc>
                <a:spcPts val="3640"/>
              </a:lnSpc>
              <a:spcBef>
                <a:spcPct val="0"/>
              </a:spcBef>
            </a:pPr>
            <a:endParaRPr lang="en-US" sz="2600"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811364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Engagement and Active Learning</a:t>
            </a:r>
          </a:p>
        </p:txBody>
      </p:sp>
      <p:sp>
        <p:nvSpPr>
          <p:cNvPr id="12" name="TextBox 12"/>
          <p:cNvSpPr txBox="1"/>
          <p:nvPr/>
        </p:nvSpPr>
        <p:spPr>
          <a:xfrm>
            <a:off x="818920" y="4209233"/>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Core to active learning, engagement through interaction ensures that students' participation is enthusiastic and sustained. </a:t>
            </a:r>
            <a:r>
              <a:rPr lang="en-US" sz="2600" dirty="0" err="1">
                <a:solidFill>
                  <a:srgbClr val="121212"/>
                </a:solidFill>
                <a:latin typeface="HK Grotesk Light"/>
              </a:rPr>
              <a:t>Utilising</a:t>
            </a:r>
            <a:r>
              <a:rPr lang="en-US" sz="2600" dirty="0">
                <a:solidFill>
                  <a:srgbClr val="121212"/>
                </a:solidFill>
                <a:latin typeface="HK Grotesk Light"/>
              </a:rPr>
              <a:t> hands-on activities, vibrant discussions, and technology-enhanced tasks, we transform the classroom into an inclusive, dynamic community of learners.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2015241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err="1">
                <a:solidFill>
                  <a:srgbClr val="033C5B"/>
                </a:solidFill>
                <a:latin typeface="HK Grotesk Bold"/>
              </a:rPr>
              <a:t>Centring</a:t>
            </a:r>
            <a:r>
              <a:rPr lang="en-US" sz="8799" spc="-87" dirty="0">
                <a:solidFill>
                  <a:srgbClr val="033C5B"/>
                </a:solidFill>
                <a:latin typeface="HK Grotesk Bold"/>
              </a:rPr>
              <a:t> Activities Around Students (Part 1)</a:t>
            </a:r>
          </a:p>
        </p:txBody>
      </p:sp>
      <p:sp>
        <p:nvSpPr>
          <p:cNvPr id="12" name="TextBox 12"/>
          <p:cNvSpPr txBox="1"/>
          <p:nvPr/>
        </p:nvSpPr>
        <p:spPr>
          <a:xfrm>
            <a:off x="826941" y="4153728"/>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Interactive learning's strength lies in its student-</a:t>
            </a:r>
            <a:r>
              <a:rPr lang="en-US" sz="2600" dirty="0" err="1">
                <a:solidFill>
                  <a:srgbClr val="121212"/>
                </a:solidFill>
                <a:latin typeface="HK Grotesk Light"/>
              </a:rPr>
              <a:t>centred</a:t>
            </a:r>
            <a:r>
              <a:rPr lang="en-US" sz="2600" dirty="0">
                <a:solidFill>
                  <a:srgbClr val="121212"/>
                </a:solidFill>
                <a:latin typeface="HK Grotesk Light"/>
              </a:rPr>
              <a:t> methodology. Activities are designed around students' interests and choices, enhancing motivation and comprehension. This autonomy in learning direction fosters a deeper connection with the material and elevates student satisfaction.</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4955816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err="1">
                <a:solidFill>
                  <a:srgbClr val="033C5B"/>
                </a:solidFill>
                <a:latin typeface="HK Grotesk Bold"/>
              </a:rPr>
              <a:t>Centring</a:t>
            </a:r>
            <a:r>
              <a:rPr lang="en-US" sz="8799" spc="-87" dirty="0">
                <a:solidFill>
                  <a:srgbClr val="033C5B"/>
                </a:solidFill>
                <a:latin typeface="HK Grotesk Bold"/>
              </a:rPr>
              <a:t> Activities Around Students (Part 2)</a:t>
            </a:r>
          </a:p>
        </p:txBody>
      </p:sp>
      <p:sp>
        <p:nvSpPr>
          <p:cNvPr id="12" name="TextBox 12"/>
          <p:cNvSpPr txBox="1"/>
          <p:nvPr/>
        </p:nvSpPr>
        <p:spPr>
          <a:xfrm>
            <a:off x="818920" y="4072392"/>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 Continuing the focus on student-</a:t>
            </a:r>
            <a:r>
              <a:rPr lang="en-US" sz="2600" dirty="0" err="1">
                <a:solidFill>
                  <a:srgbClr val="121212"/>
                </a:solidFill>
                <a:latin typeface="HK Grotesk Light"/>
              </a:rPr>
              <a:t>centred</a:t>
            </a:r>
            <a:r>
              <a:rPr lang="en-US" sz="2600" dirty="0">
                <a:solidFill>
                  <a:srgbClr val="121212"/>
                </a:solidFill>
                <a:latin typeface="HK Grotesk Light"/>
              </a:rPr>
              <a:t> learning, this slide explores practical examples and strategies. From project-based choices to technology-enhanced explorations, we examine how to effectively implement these concepts to empower students in their learning journey.</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24694734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8891</TotalTime>
  <Words>3110</Words>
  <Application>Microsoft Office PowerPoint</Application>
  <PresentationFormat>Custom</PresentationFormat>
  <Paragraphs>114</Paragraphs>
  <Slides>26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26</vt:i4>
      </vt:variant>
    </vt:vector>
  </HeadingPairs>
  <TitlesOfParts>
    <vt:vector size="32" baseType="lpstr">
      <vt:lpstr>Arial</vt:lpstr>
      <vt:lpstr>Calibri</vt:lpstr>
      <vt:lpstr>HK Grotesk Bold</vt:lpstr>
      <vt:lpstr>HK Grotesk Light</vt:lpstr>
      <vt:lpstr>HK Grotesk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CollaboratiVET-Modules_Content Development Template</dc:title>
  <dc:creator>Cara O'Sullivan</dc:creator>
  <cp:lastModifiedBy>Cara O'Sullivan</cp:lastModifiedBy>
  <cp:revision>11</cp:revision>
  <dcterms:created xsi:type="dcterms:W3CDTF">2006-08-16T00:00:00Z</dcterms:created>
  <dcterms:modified xsi:type="dcterms:W3CDTF">2024-04-24T13:38:49Z</dcterms:modified>
  <dc:identifier>DAF3h6kuNAo</dc:identifier>
</cp:coreProperties>
</file>