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sldIdLst>
    <p:sldId id="256" r:id="rId2"/>
    <p:sldId id="266" r:id="rId3"/>
    <p:sldId id="259" r:id="rId4"/>
    <p:sldId id="285" r:id="rId5"/>
    <p:sldId id="267" r:id="rId6"/>
    <p:sldId id="268" r:id="rId7"/>
    <p:sldId id="269" r:id="rId8"/>
    <p:sldId id="270" r:id="rId9"/>
    <p:sldId id="271" r:id="rId10"/>
    <p:sldId id="273" r:id="rId11"/>
    <p:sldId id="274" r:id="rId12"/>
    <p:sldId id="275" r:id="rId13"/>
    <p:sldId id="276" r:id="rId14"/>
    <p:sldId id="277" r:id="rId15"/>
    <p:sldId id="278" r:id="rId16"/>
    <p:sldId id="279" r:id="rId17"/>
    <p:sldId id="280" r:id="rId18"/>
    <p:sldId id="281" r:id="rId19"/>
    <p:sldId id="282" r:id="rId20"/>
    <p:sldId id="283" r:id="rId21"/>
    <p:sldId id="284" r:id="rId22"/>
    <p:sldId id="287" r:id="rId23"/>
    <p:sldId id="286" r:id="rId24"/>
  </p:sldIdLst>
  <p:sldSz cx="18288000" cy="10287000"/>
  <p:notesSz cx="6858000" cy="9144000"/>
  <p:embeddedFontLst>
    <p:embeddedFont>
      <p:font typeface="HK Grotesk" panose="020B0604020202020204" charset="0"/>
      <p:regular r:id="rId25"/>
    </p:embeddedFont>
    <p:embeddedFont>
      <p:font typeface="HK Grotesk Bold" panose="020B0604020202020204" charset="0"/>
      <p:regular r:id="rId26"/>
    </p:embeddedFont>
    <p:embeddedFont>
      <p:font typeface="HK Grotesk Light" panose="020B0604020202020204" charset="0"/>
      <p:regular r:id="rId27"/>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2" autoAdjust="0"/>
  </p:normalViewPr>
  <p:slideViewPr>
    <p:cSldViewPr>
      <p:cViewPr varScale="1">
        <p:scale>
          <a:sx n="56" d="100"/>
          <a:sy n="56" d="100"/>
        </p:scale>
        <p:origin x="138"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4/24/2024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4/24/2024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4/24/2024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4/24/2024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4/24/2024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4/24/2024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4/24/2024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3" Type="http://schemas.openxmlformats.org/officeDocument/2006/relationships/image" Target="../media/image5.svg"/><Relationship Id="rId7"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image" Target="../media/image1.png"/><Relationship Id="rId5" Type="http://schemas.openxmlformats.org/officeDocument/2006/relationships/hyperlink" Target="https://www.bing.com/ck/a?!&amp;&amp;p=cf89de1a43211e1bJmltdHM9MTcxMjYyMDgwMCZpZ3VpZD0xMjE2Y2YwNi0xY2RiLTZiZGUtMjE1Ni1kY2Q3MWQ1NDZhZmImaW5zaWQ9NTIwNw&amp;ptn=3&amp;ver=2&amp;hsh=3&amp;fclid=1216cf06-1cdb-6bde-2156-dcd71d546afb&amp;psq=Google+Classroom+&amp;u=a1aHR0cHM6Ly9jbGFzc3Jvb20uZ29vZ2xlLmNvbS8&amp;ntb=1" TargetMode="External"/><Relationship Id="rId4" Type="http://schemas.openxmlformats.org/officeDocument/2006/relationships/hyperlink" Target="https://www.bing.com/ck/a?!&amp;&amp;p=79a332e2bdff1172JmltdHM9MTcxMjYyMDgwMCZpZ3VpZD0xMjE2Y2YwNi0xY2RiLTZiZGUtMjE1Ni1kY2Q3MWQ1NDZhZmImaW5zaWQ9NTIxOA&amp;ptn=3&amp;ver=2&amp;hsh=3&amp;fclid=1216cf06-1cdb-6bde-2156-dcd71d546afb&amp;psq=edpuzzle&amp;u=a1aHR0cHM6Ly9lZHB1enpsZS5jb20v&amp;ntb=1"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_rels/slide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p:cNvSpPr txBox="1"/>
          <p:nvPr/>
        </p:nvSpPr>
        <p:spPr>
          <a:xfrm>
            <a:off x="926411" y="2192828"/>
            <a:ext cx="10119734" cy="5239639"/>
          </a:xfrm>
          <a:prstGeom prst="rect">
            <a:avLst/>
          </a:prstGeom>
        </p:spPr>
        <p:txBody>
          <a:bodyPr wrap="square" lIns="0" tIns="0" rIns="0" bIns="0" rtlCol="0" anchor="t">
            <a:spAutoFit/>
          </a:bodyPr>
          <a:lstStyle/>
          <a:p>
            <a:pPr>
              <a:lnSpc>
                <a:spcPts val="10200"/>
              </a:lnSpc>
            </a:pPr>
            <a:r>
              <a:rPr lang="en-US" sz="10200" spc="-102" dirty="0">
                <a:solidFill>
                  <a:srgbClr val="FB8709"/>
                </a:solidFill>
                <a:latin typeface="HK Grotesk Bold"/>
              </a:rPr>
              <a:t>Unit 1 - </a:t>
            </a:r>
          </a:p>
          <a:p>
            <a:pPr>
              <a:lnSpc>
                <a:spcPts val="10200"/>
              </a:lnSpc>
            </a:pPr>
            <a:r>
              <a:rPr lang="en-US" sz="8700" spc="-87" dirty="0">
                <a:solidFill>
                  <a:srgbClr val="053249"/>
                </a:solidFill>
                <a:latin typeface="HK Grotesk Bold"/>
              </a:rPr>
              <a:t>Educational Technology for Flipped Learning</a:t>
            </a:r>
          </a:p>
        </p:txBody>
      </p:sp>
      <p:grpSp>
        <p:nvGrpSpPr>
          <p:cNvPr id="3" name="Group 3"/>
          <p:cNvGrpSpPr/>
          <p:nvPr/>
        </p:nvGrpSpPr>
        <p:grpSpPr>
          <a:xfrm rot="-10800000">
            <a:off x="9673884" y="-1920219"/>
            <a:ext cx="10305338" cy="10262060"/>
            <a:chOff x="0" y="0"/>
            <a:chExt cx="6350000" cy="6323333"/>
          </a:xfrm>
        </p:grpSpPr>
        <p:sp>
          <p:nvSpPr>
            <p:cNvPr id="4" name="Freeform 4"/>
            <p:cNvSpPr/>
            <p:nvPr/>
          </p:nvSpPr>
          <p:spPr>
            <a:xfrm>
              <a:off x="0" y="0"/>
              <a:ext cx="6350000" cy="6323333"/>
            </a:xfrm>
            <a:custGeom>
              <a:avLst/>
              <a:gdLst/>
              <a:ahLst/>
              <a:cxnLst/>
              <a:rect l="l" t="t" r="r" b="b"/>
              <a:pathLst>
                <a:path w="6350000" h="6323333">
                  <a:moveTo>
                    <a:pt x="6350000" y="6323333"/>
                  </a:moveTo>
                  <a:lnTo>
                    <a:pt x="0" y="6323333"/>
                  </a:lnTo>
                  <a:lnTo>
                    <a:pt x="0" y="0"/>
                  </a:lnTo>
                  <a:lnTo>
                    <a:pt x="6350000" y="6323333"/>
                  </a:lnTo>
                  <a:close/>
                </a:path>
              </a:pathLst>
            </a:custGeom>
            <a:solidFill>
              <a:srgbClr val="FB8709"/>
            </a:solidFill>
          </p:spPr>
          <p:txBody>
            <a:bodyPr/>
            <a:lstStyle/>
            <a:p>
              <a:endParaRPr lang="en-GB"/>
            </a:p>
          </p:txBody>
        </p:sp>
      </p:grpSp>
      <p:grpSp>
        <p:nvGrpSpPr>
          <p:cNvPr id="5" name="Group 5"/>
          <p:cNvGrpSpPr/>
          <p:nvPr/>
        </p:nvGrpSpPr>
        <p:grpSpPr>
          <a:xfrm rot="-5400000">
            <a:off x="13579297" y="5173799"/>
            <a:ext cx="5050689" cy="5175713"/>
            <a:chOff x="0" y="0"/>
            <a:chExt cx="6350000" cy="6507187"/>
          </a:xfrm>
        </p:grpSpPr>
        <p:sp>
          <p:nvSpPr>
            <p:cNvPr id="6" name="Freeform 6"/>
            <p:cNvSpPr/>
            <p:nvPr/>
          </p:nvSpPr>
          <p:spPr>
            <a:xfrm>
              <a:off x="0" y="0"/>
              <a:ext cx="6350000" cy="6507187"/>
            </a:xfrm>
            <a:custGeom>
              <a:avLst/>
              <a:gdLst/>
              <a:ahLst/>
              <a:cxnLst/>
              <a:rect l="l" t="t" r="r" b="b"/>
              <a:pathLst>
                <a:path w="6350000" h="6507187">
                  <a:moveTo>
                    <a:pt x="6350000" y="6507187"/>
                  </a:moveTo>
                  <a:lnTo>
                    <a:pt x="0" y="6507187"/>
                  </a:lnTo>
                  <a:lnTo>
                    <a:pt x="0" y="0"/>
                  </a:lnTo>
                  <a:lnTo>
                    <a:pt x="6350000" y="6507187"/>
                  </a:lnTo>
                  <a:close/>
                </a:path>
              </a:pathLst>
            </a:custGeom>
            <a:solidFill>
              <a:srgbClr val="053249"/>
            </a:solidFill>
          </p:spPr>
          <p:txBody>
            <a:bodyPr/>
            <a:lstStyle/>
            <a:p>
              <a:endParaRPr lang="en-GB"/>
            </a:p>
          </p:txBody>
        </p:sp>
      </p:grpSp>
      <p:sp>
        <p:nvSpPr>
          <p:cNvPr id="7" name="Freeform 7"/>
          <p:cNvSpPr/>
          <p:nvPr/>
        </p:nvSpPr>
        <p:spPr>
          <a:xfrm>
            <a:off x="685288" y="6503003"/>
            <a:ext cx="3367356" cy="3367356"/>
          </a:xfrm>
          <a:custGeom>
            <a:avLst/>
            <a:gdLst/>
            <a:ahLst/>
            <a:cxnLst/>
            <a:rect l="l" t="t" r="r" b="b"/>
            <a:pathLst>
              <a:path w="3367356" h="3367356">
                <a:moveTo>
                  <a:pt x="0" y="0"/>
                </a:moveTo>
                <a:lnTo>
                  <a:pt x="3367356" y="0"/>
                </a:lnTo>
                <a:lnTo>
                  <a:pt x="3367356" y="3367356"/>
                </a:lnTo>
                <a:lnTo>
                  <a:pt x="0" y="3367356"/>
                </a:lnTo>
                <a:lnTo>
                  <a:pt x="0" y="0"/>
                </a:lnTo>
                <a:close/>
              </a:path>
            </a:pathLst>
          </a:custGeom>
          <a:blipFill>
            <a:blip r:embed="rId2"/>
            <a:stretch>
              <a:fillRect/>
            </a:stretch>
          </a:blipFill>
        </p:spPr>
        <p:txBody>
          <a:bodyPr/>
          <a:lstStyle/>
          <a:p>
            <a:endParaRPr lang="en-GB"/>
          </a:p>
        </p:txBody>
      </p:sp>
      <p:sp>
        <p:nvSpPr>
          <p:cNvPr id="8" name="Freeform 8"/>
          <p:cNvSpPr/>
          <p:nvPr/>
        </p:nvSpPr>
        <p:spPr>
          <a:xfrm>
            <a:off x="685288" y="8961260"/>
            <a:ext cx="3742515" cy="1010479"/>
          </a:xfrm>
          <a:custGeom>
            <a:avLst/>
            <a:gdLst/>
            <a:ahLst/>
            <a:cxnLst/>
            <a:rect l="l" t="t" r="r" b="b"/>
            <a:pathLst>
              <a:path w="3742515" h="1010479">
                <a:moveTo>
                  <a:pt x="0" y="0"/>
                </a:moveTo>
                <a:lnTo>
                  <a:pt x="3742515" y="0"/>
                </a:lnTo>
                <a:lnTo>
                  <a:pt x="3742515" y="1010479"/>
                </a:lnTo>
                <a:lnTo>
                  <a:pt x="0" y="1010479"/>
                </a:lnTo>
                <a:lnTo>
                  <a:pt x="0" y="0"/>
                </a:lnTo>
                <a:close/>
              </a:path>
            </a:pathLst>
          </a:custGeom>
          <a:blipFill>
            <a:blip r:embed="rId3"/>
            <a:stretch>
              <a:fillRect/>
            </a:stretch>
          </a:blipFill>
        </p:spPr>
        <p:txBody>
          <a:bodyPr/>
          <a:lstStyle/>
          <a:p>
            <a:endParaRPr lang="en-GB"/>
          </a:p>
        </p:txBody>
      </p:sp>
      <p:sp>
        <p:nvSpPr>
          <p:cNvPr id="9" name="TextBox 9"/>
          <p:cNvSpPr txBox="1"/>
          <p:nvPr/>
        </p:nvSpPr>
        <p:spPr>
          <a:xfrm>
            <a:off x="1028700" y="1143046"/>
            <a:ext cx="11295250" cy="1071880"/>
          </a:xfrm>
          <a:prstGeom prst="rect">
            <a:avLst/>
          </a:prstGeom>
        </p:spPr>
        <p:txBody>
          <a:bodyPr lIns="0" tIns="0" rIns="0" bIns="0" rtlCol="0" anchor="t">
            <a:spAutoFit/>
          </a:bodyPr>
          <a:lstStyle/>
          <a:p>
            <a:pPr>
              <a:lnSpc>
                <a:spcPts val="4234"/>
              </a:lnSpc>
            </a:pPr>
            <a:r>
              <a:rPr lang="en-US" sz="3499" dirty="0">
                <a:solidFill>
                  <a:srgbClr val="053249"/>
                </a:solidFill>
                <a:latin typeface="HK Grotesk"/>
              </a:rPr>
              <a:t>CollaboratiVET Curriculum for VET teachers/trainers/educators </a:t>
            </a:r>
          </a:p>
        </p:txBody>
      </p:sp>
      <p:grpSp>
        <p:nvGrpSpPr>
          <p:cNvPr id="10" name="Group 10"/>
          <p:cNvGrpSpPr/>
          <p:nvPr/>
        </p:nvGrpSpPr>
        <p:grpSpPr>
          <a:xfrm>
            <a:off x="11148434" y="560351"/>
            <a:ext cx="6110866" cy="9166299"/>
            <a:chOff x="0" y="0"/>
            <a:chExt cx="6350000" cy="9525000"/>
          </a:xfrm>
        </p:grpSpPr>
        <p:sp>
          <p:nvSpPr>
            <p:cNvPr id="11" name="Freeform 11"/>
            <p:cNvSpPr/>
            <p:nvPr/>
          </p:nvSpPr>
          <p:spPr>
            <a:xfrm>
              <a:off x="0" y="0"/>
              <a:ext cx="6350000" cy="9525000"/>
            </a:xfrm>
            <a:custGeom>
              <a:avLst/>
              <a:gdLst/>
              <a:ahLst/>
              <a:cxnLst/>
              <a:rect l="l" t="t" r="r" b="b"/>
              <a:pathLst>
                <a:path w="6350000" h="9525000">
                  <a:moveTo>
                    <a:pt x="0" y="9042400"/>
                  </a:moveTo>
                  <a:lnTo>
                    <a:pt x="0" y="482600"/>
                  </a:lnTo>
                  <a:cubicBezTo>
                    <a:pt x="0" y="215900"/>
                    <a:pt x="215900" y="0"/>
                    <a:pt x="482600" y="0"/>
                  </a:cubicBezTo>
                  <a:lnTo>
                    <a:pt x="5867400" y="0"/>
                  </a:lnTo>
                  <a:cubicBezTo>
                    <a:pt x="6134100" y="0"/>
                    <a:pt x="6350000" y="217170"/>
                    <a:pt x="6350000" y="482600"/>
                  </a:cubicBezTo>
                  <a:lnTo>
                    <a:pt x="6350000" y="9042400"/>
                  </a:lnTo>
                  <a:cubicBezTo>
                    <a:pt x="6350000" y="9309100"/>
                    <a:pt x="6134100" y="9525000"/>
                    <a:pt x="5867400" y="9525000"/>
                  </a:cubicBezTo>
                  <a:lnTo>
                    <a:pt x="482600" y="9525000"/>
                  </a:lnTo>
                  <a:cubicBezTo>
                    <a:pt x="217170" y="9525000"/>
                    <a:pt x="0" y="9309100"/>
                    <a:pt x="0" y="9042400"/>
                  </a:cubicBezTo>
                  <a:close/>
                </a:path>
              </a:pathLst>
            </a:custGeom>
            <a:blipFill>
              <a:blip r:embed="rId4"/>
              <a:stretch>
                <a:fillRect l="-62464" r="-62464"/>
              </a:stretch>
            </a:blipFill>
          </p:spPr>
          <p:txBody>
            <a:bodyPr/>
            <a:lstStyle/>
            <a:p>
              <a:endParaRPr lang="en-GB"/>
            </a:p>
          </p:txBody>
        </p:sp>
      </p:grpSp>
      <p:sp>
        <p:nvSpPr>
          <p:cNvPr id="12" name="TextBox 12"/>
          <p:cNvSpPr txBox="1"/>
          <p:nvPr/>
        </p:nvSpPr>
        <p:spPr>
          <a:xfrm>
            <a:off x="4325513" y="9144970"/>
            <a:ext cx="6720632" cy="836294"/>
          </a:xfrm>
          <a:prstGeom prst="rect">
            <a:avLst/>
          </a:prstGeom>
        </p:spPr>
        <p:txBody>
          <a:bodyPr lIns="0" tIns="0" rIns="0" bIns="0" rtlCol="0" anchor="t">
            <a:spAutoFit/>
          </a:bodyPr>
          <a:lstStyle/>
          <a:p>
            <a:pPr algn="just">
              <a:lnSpc>
                <a:spcPts val="1680"/>
              </a:lnSpc>
            </a:pPr>
            <a:r>
              <a:rPr lang="en-US" sz="12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a:p>
            <a:pPr algn="just">
              <a:lnSpc>
                <a:spcPts val="1680"/>
              </a:lnSpc>
              <a:spcBef>
                <a:spcPct val="0"/>
              </a:spcBef>
            </a:pPr>
            <a:endParaRPr lang="en-US" sz="1200">
              <a:solidFill>
                <a:srgbClr val="121212"/>
              </a:solidFill>
              <a:latin typeface="HK Grotesk Ligh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Enhancing Videos with Interactive Quizzes</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Embedding interactive quizzes in video content not only engages students but also offers immediate feedback, helping them gauge their understanding before class. This method fosters an active learning environment, encouraging participation and improving information retention.</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4209865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err="1">
                <a:solidFill>
                  <a:srgbClr val="033C5B"/>
                </a:solidFill>
                <a:latin typeface="HK Grotesk Bold"/>
              </a:rPr>
              <a:t>Organising</a:t>
            </a:r>
            <a:r>
              <a:rPr lang="en-US" sz="8799" spc="-87" dirty="0">
                <a:solidFill>
                  <a:srgbClr val="033C5B"/>
                </a:solidFill>
                <a:latin typeface="HK Grotesk Bold"/>
              </a:rPr>
              <a:t> Content with LMS</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Leveraging LMS like Canvas or Moodle streamlines the distribution of pre-class materials and tracks student progress, echoing the Flipped Learning benefit of flexibility. It provides a structured, accessible learning environment, enabling educators to manage the controlled chaos of a dynamic classroom.</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22118352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Collaboration Tools for Pre-Class Activities</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Google Docs and Microsoft Teams enhance the Flipped Classroom by facilitating real-time collaboration, mirroring the collaborative pillar of Flipped Learning. These platforms transform the learning experience, promoting peer interaction and knowledge sharing.</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177899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Accessibility and Inclusion</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Ensuring pre-class materials are accessible underscores the Flipped Learning goal of providing personalized attention. Tools that improve accessibility and readability ensure that all students, regardless of their learning preferences or challenges, have equal opportunities to engage with the content.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25547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In-Class Interactive Learning</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Transform your classroom into an interactive learning hub with live quizzes and collaborative problem-solving. This approach is the essence of Flipped Learning, allowing class time to be used for hands-on activities, discussions, and projects, fostering a learner-centered environment.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473854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Active Learning with Technology</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A technology-rich learning environment enables active learning strategies, aligning with the Flipped Learning pillar of learning culture. Utilize smart boards, projectors, and movable furniture to create a flexible, interactive classroom that caters to various learning modes.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883180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Using Networked AV in the Classroom</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Networked AV technology enhances the flexibility and interactivity of the learning environment, allowing content to be shared dynamically. This tech-forward approach supports the Flipped Learning model by adapting to different learning styles and facilitating active engagement.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846034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Engaging Students with Interactive Content</a:t>
            </a:r>
          </a:p>
        </p:txBody>
      </p:sp>
      <p:sp>
        <p:nvSpPr>
          <p:cNvPr id="12" name="TextBox 12"/>
          <p:cNvSpPr txBox="1"/>
          <p:nvPr/>
        </p:nvSpPr>
        <p:spPr>
          <a:xfrm>
            <a:off x="803387" y="4094251"/>
            <a:ext cx="12181388" cy="136954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Using interactive content during class promotes engagement and instant feedback, key benefits of Flipped Learning. Tools like Socrative enable educators to adjust teaching strategies based on real-time feedback, enhancing the learning experience.</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2300465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Peer-to-Peer Collaboration</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Technology facilitates peer-to-peer collaboration in class, a cornerstone of the Flipped Learning model. Platforms like Padlet support idea sharing and group work, embodying the collaborative and active learning benefits of this pedagogical approach.</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23083810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Integrating Technology into Homework</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Reimagining homework with technology extends learning beyond the classroom. This approach supports Flipped Learning's emphasis on independent learning, allowing students to explore materials at their own pace and in their own space, fostering continuous learning.</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666796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Contents</a:t>
            </a:r>
          </a:p>
        </p:txBody>
      </p:sp>
      <p:sp>
        <p:nvSpPr>
          <p:cNvPr id="12" name="TextBox 12"/>
          <p:cNvSpPr txBox="1"/>
          <p:nvPr/>
        </p:nvSpPr>
        <p:spPr>
          <a:xfrm>
            <a:off x="1028700" y="3024399"/>
            <a:ext cx="12181388" cy="5062861"/>
          </a:xfrm>
          <a:prstGeom prst="rect">
            <a:avLst/>
          </a:prstGeom>
        </p:spPr>
        <p:txBody>
          <a:bodyPr lIns="0" tIns="0" rIns="0" bIns="0" rtlCol="0" anchor="t">
            <a:spAutoFit/>
          </a:bodyPr>
          <a:lstStyle/>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Define the flipped classroom model.</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Identify essential technology tools for flipped learning.</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Understand the use of video tools for pre-class content.</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Learn how to incorporate interactive quizzes for engagement.</a:t>
            </a:r>
          </a:p>
          <a:p>
            <a:pPr marL="457200" indent="-457200">
              <a:lnSpc>
                <a:spcPts val="3640"/>
              </a:lnSpc>
              <a:spcBef>
                <a:spcPct val="0"/>
              </a:spcBef>
              <a:buFont typeface="Arial" panose="020B0604020202020204" pitchFamily="34" charset="0"/>
              <a:buChar char="•"/>
            </a:pPr>
            <a:r>
              <a:rPr lang="en-US" sz="2600" dirty="0" err="1">
                <a:solidFill>
                  <a:srgbClr val="121212"/>
                </a:solidFill>
                <a:latin typeface="HK Grotesk Light"/>
              </a:rPr>
              <a:t>Recognise</a:t>
            </a:r>
            <a:r>
              <a:rPr lang="en-US" sz="2600" dirty="0">
                <a:solidFill>
                  <a:srgbClr val="121212"/>
                </a:solidFill>
                <a:latin typeface="HK Grotesk Light"/>
              </a:rPr>
              <a:t> the importance of collaborative tools in learning.</a:t>
            </a:r>
          </a:p>
          <a:p>
            <a:pPr marL="457200" indent="-457200">
              <a:lnSpc>
                <a:spcPts val="3640"/>
              </a:lnSpc>
              <a:spcBef>
                <a:spcPct val="0"/>
              </a:spcBef>
              <a:buFont typeface="Arial" panose="020B0604020202020204" pitchFamily="34" charset="0"/>
              <a:buChar char="•"/>
            </a:pPr>
            <a:r>
              <a:rPr lang="en-US" sz="2600" dirty="0" err="1">
                <a:solidFill>
                  <a:srgbClr val="121212"/>
                </a:solidFill>
                <a:latin typeface="HK Grotesk Light"/>
              </a:rPr>
              <a:t>Utilise</a:t>
            </a:r>
            <a:r>
              <a:rPr lang="en-US" sz="2600" dirty="0">
                <a:solidFill>
                  <a:srgbClr val="121212"/>
                </a:solidFill>
                <a:latin typeface="HK Grotesk Light"/>
              </a:rPr>
              <a:t> LMS for </a:t>
            </a:r>
            <a:r>
              <a:rPr lang="en-US" sz="2600" dirty="0" err="1">
                <a:solidFill>
                  <a:srgbClr val="121212"/>
                </a:solidFill>
                <a:latin typeface="HK Grotesk Light"/>
              </a:rPr>
              <a:t>organising</a:t>
            </a:r>
            <a:r>
              <a:rPr lang="en-US" sz="2600" dirty="0">
                <a:solidFill>
                  <a:srgbClr val="121212"/>
                </a:solidFill>
                <a:latin typeface="HK Grotesk Light"/>
              </a:rPr>
              <a:t> and distributing materials.</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Ensure accessibility and inclusion in all learning materials.</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Apply active learning strategies in the classroom.</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Foster continuous and independent learning outside class.</a:t>
            </a: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rPr>
              <a:t>Shift the educator's role to facilitate student-</a:t>
            </a:r>
            <a:r>
              <a:rPr lang="en-US" sz="2600" dirty="0" err="1">
                <a:solidFill>
                  <a:srgbClr val="121212"/>
                </a:solidFill>
                <a:latin typeface="HK Grotesk Light"/>
              </a:rPr>
              <a:t>centred</a:t>
            </a:r>
            <a:r>
              <a:rPr lang="en-US" sz="2600" dirty="0">
                <a:solidFill>
                  <a:srgbClr val="121212"/>
                </a:solidFill>
                <a:latin typeface="HK Grotesk Light"/>
              </a:rPr>
              <a:t> learning</a:t>
            </a:r>
          </a:p>
          <a:p>
            <a:pPr>
              <a:lnSpc>
                <a:spcPts val="3640"/>
              </a:lnSpc>
              <a:spcBef>
                <a:spcPct val="0"/>
              </a:spcBef>
            </a:pPr>
            <a:endParaRPr lang="en-US" sz="2600" dirty="0">
              <a:solidFill>
                <a:srgbClr val="121212"/>
              </a:solidFill>
              <a:latin typeface="HK Grotesk Light"/>
            </a:endParaRP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7111326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Feedback and Assessment Tools</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Digital tools for feedback and assessment, such as LMS features and Turnitin, align with the professional educator pillar of Flipped Learning. They enable educators to provide timely, constructive feedback, enhancing the personalized learning experience.</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876828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Continuing the Learning Journey</a:t>
            </a: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Flipped Learning views homework as the beginning of a deeper exploration. Encourage students to use technology to research, create, and share knowledge, fostering a lifelong love of learning. This approach reflects the Flipped Learning Network's vision for dynamic, interactive, and student-centered education.</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41554564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Resources</a:t>
            </a:r>
          </a:p>
        </p:txBody>
      </p:sp>
      <p:sp>
        <p:nvSpPr>
          <p:cNvPr id="12" name="TextBox 12"/>
          <p:cNvSpPr txBox="1"/>
          <p:nvPr/>
        </p:nvSpPr>
        <p:spPr>
          <a:xfrm>
            <a:off x="613179" y="3171574"/>
            <a:ext cx="12181388" cy="3216201"/>
          </a:xfrm>
          <a:prstGeom prst="rect">
            <a:avLst/>
          </a:prstGeom>
        </p:spPr>
        <p:txBody>
          <a:bodyPr lIns="0" tIns="0" rIns="0" bIns="0" rtlCol="0" anchor="t">
            <a:spAutoFit/>
          </a:bodyPr>
          <a:lstStyle/>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hlinkClick r:id="rId4"/>
              </a:rPr>
              <a:t>Edpuzzle </a:t>
            </a:r>
            <a:r>
              <a:rPr lang="en-US" sz="2600" dirty="0">
                <a:solidFill>
                  <a:srgbClr val="121212"/>
                </a:solidFill>
                <a:latin typeface="HK Grotesk Light"/>
              </a:rPr>
              <a:t>- Allows teachers to create interactive video lessons. Teachers can take videos from YouTube, Khan Academy, and other sources, then add their own questions or notes to create engaging homework assignments.</a:t>
            </a:r>
          </a:p>
          <a:p>
            <a:pPr marL="457200" indent="-457200">
              <a:lnSpc>
                <a:spcPts val="3640"/>
              </a:lnSpc>
              <a:spcBef>
                <a:spcPct val="0"/>
              </a:spcBef>
              <a:buFont typeface="Arial" panose="020B0604020202020204" pitchFamily="34" charset="0"/>
              <a:buChar char="•"/>
            </a:pPr>
            <a:endParaRPr lang="en-US" sz="2600" dirty="0">
              <a:solidFill>
                <a:srgbClr val="121212"/>
              </a:solidFill>
              <a:latin typeface="HK Grotesk Light"/>
            </a:endParaRPr>
          </a:p>
          <a:p>
            <a:pPr marL="457200" indent="-457200">
              <a:lnSpc>
                <a:spcPts val="3640"/>
              </a:lnSpc>
              <a:spcBef>
                <a:spcPct val="0"/>
              </a:spcBef>
              <a:buFont typeface="Arial" panose="020B0604020202020204" pitchFamily="34" charset="0"/>
              <a:buChar char="•"/>
            </a:pPr>
            <a:r>
              <a:rPr lang="en-US" sz="2600" dirty="0">
                <a:solidFill>
                  <a:srgbClr val="121212"/>
                </a:solidFill>
                <a:latin typeface="HK Grotesk Light"/>
                <a:hlinkClick r:id="rId5"/>
              </a:rPr>
              <a:t>Google Classroom </a:t>
            </a:r>
            <a:r>
              <a:rPr lang="en-US" sz="2600" dirty="0">
                <a:solidFill>
                  <a:srgbClr val="121212"/>
                </a:solidFill>
                <a:latin typeface="HK Grotesk Light"/>
              </a:rPr>
              <a:t>- A free web service for schools that aims to simplify creating, distributing, and grading assignments. It's a great platform for sharing materials and assignments with students in a flipped classroom setting.</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6"/>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7"/>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6058467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Conclusion</a:t>
            </a:r>
          </a:p>
        </p:txBody>
      </p:sp>
      <p:sp>
        <p:nvSpPr>
          <p:cNvPr id="12" name="TextBox 12"/>
          <p:cNvSpPr txBox="1"/>
          <p:nvPr/>
        </p:nvSpPr>
        <p:spPr>
          <a:xfrm>
            <a:off x="818920" y="2833809"/>
            <a:ext cx="12181388" cy="4601196"/>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This unit has provided users with an understanding of the flipped classroom model, focusing on the essential role of technology in creating engaging and accessible learning environments. It explored the effectiveness of video tools, interactive quizzes, and Learning Management Systems in enhancing student engagement. Additionally, it highlighted the importance of shifting towards a student-</a:t>
            </a:r>
            <a:r>
              <a:rPr lang="en-US" sz="2600" dirty="0" err="1">
                <a:solidFill>
                  <a:srgbClr val="121212"/>
                </a:solidFill>
                <a:latin typeface="HK Grotesk Light"/>
              </a:rPr>
              <a:t>centred</a:t>
            </a:r>
            <a:r>
              <a:rPr lang="en-US" sz="2600" dirty="0">
                <a:solidFill>
                  <a:srgbClr val="121212"/>
                </a:solidFill>
                <a:latin typeface="HK Grotesk Light"/>
              </a:rPr>
              <a:t> approach to encourage active learning outside the classroom. By adopting these technologies and methodologies, educators can significantly transform teaching and learning, making it more dynamic and suited to the needs of today’s learners. This step towards innovation in education aims to inspire both teachers and students to explore new ways of learning.</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619942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Learning Objectives</a:t>
            </a:r>
          </a:p>
        </p:txBody>
      </p:sp>
      <p:sp>
        <p:nvSpPr>
          <p:cNvPr id="12" name="TextBox 12"/>
          <p:cNvSpPr txBox="1"/>
          <p:nvPr/>
        </p:nvSpPr>
        <p:spPr>
          <a:xfrm>
            <a:off x="1028700" y="3024399"/>
            <a:ext cx="12181388" cy="3200876"/>
          </a:xfrm>
          <a:prstGeom prst="rect">
            <a:avLst/>
          </a:prstGeom>
        </p:spPr>
        <p:txBody>
          <a:bodyPr lIns="0" tIns="0" rIns="0" bIns="0" rtlCol="0" anchor="t">
            <a:spAutoFit/>
          </a:bodyPr>
          <a:lstStyle/>
          <a:p>
            <a:endParaRPr lang="en-US" sz="2600" dirty="0">
              <a:solidFill>
                <a:srgbClr val="121212"/>
              </a:solidFill>
              <a:latin typeface="HK Grotesk Light"/>
            </a:endParaRPr>
          </a:p>
          <a:p>
            <a:r>
              <a:rPr lang="en-US" sz="2600" dirty="0">
                <a:solidFill>
                  <a:srgbClr val="121212"/>
                </a:solidFill>
                <a:latin typeface="HK Grotesk Light"/>
              </a:rPr>
              <a:t>This unit’s objectives focus on equipping educators to adopt the flipped classroom model, highlighting the use of technology for active and inclusive learning. It covers understanding the model, employing technology tools for content delivery and engagement, leveraging collaborative platforms, organizing materials through Learning Management Systems, and promoting accessibility. The goals also include fostering active and independent learning, and transitioning the educator's role to support a student-</a:t>
            </a:r>
            <a:r>
              <a:rPr lang="en-US" sz="2600" dirty="0" err="1">
                <a:solidFill>
                  <a:srgbClr val="121212"/>
                </a:solidFill>
                <a:latin typeface="HK Grotesk Light"/>
              </a:rPr>
              <a:t>centred</a:t>
            </a:r>
            <a:r>
              <a:rPr lang="en-US" sz="2600" dirty="0">
                <a:solidFill>
                  <a:srgbClr val="121212"/>
                </a:solidFill>
                <a:latin typeface="HK Grotesk Light"/>
              </a:rPr>
              <a:t> learning environment.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Introduction</a:t>
            </a:r>
          </a:p>
        </p:txBody>
      </p:sp>
      <p:sp>
        <p:nvSpPr>
          <p:cNvPr id="12" name="TextBox 12"/>
          <p:cNvSpPr txBox="1"/>
          <p:nvPr/>
        </p:nvSpPr>
        <p:spPr>
          <a:xfrm>
            <a:off x="1028700" y="3024399"/>
            <a:ext cx="12181388" cy="275453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Welcome to the transformative world of Flipped Learning, where direct instruction shifts from the classroom to individual learning, turning the class into a dynamic space for interactive learning. This method, pioneered by Jon Bergmann and Aaron Sams, utilizes essential technology tools like video creation tools, interactive quizzes, collaborative documents, and Learning Management Systems (LMS) to facilitate this innovative approach.</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8396524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Video Creation Tools - </a:t>
            </a:r>
            <a:r>
              <a:rPr lang="en-US" sz="8799" spc="-87" dirty="0" err="1">
                <a:solidFill>
                  <a:srgbClr val="033C5B"/>
                </a:solidFill>
                <a:latin typeface="HK Grotesk Bold"/>
              </a:rPr>
              <a:t>Screencastify</a:t>
            </a:r>
            <a:endParaRPr lang="en-US" sz="8799" spc="-87" dirty="0">
              <a:solidFill>
                <a:srgbClr val="033C5B"/>
              </a:solidFill>
              <a:latin typeface="HK Grotesk Bold"/>
            </a:endParaRPr>
          </a:p>
        </p:txBody>
      </p:sp>
      <p:sp>
        <p:nvSpPr>
          <p:cNvPr id="12" name="TextBox 12"/>
          <p:cNvSpPr txBox="1"/>
          <p:nvPr/>
        </p:nvSpPr>
        <p:spPr>
          <a:xfrm>
            <a:off x="818920" y="4209233"/>
            <a:ext cx="12181388" cy="2292872"/>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Discover </a:t>
            </a:r>
            <a:r>
              <a:rPr lang="en-US" sz="2600" dirty="0" err="1">
                <a:solidFill>
                  <a:srgbClr val="121212"/>
                </a:solidFill>
                <a:latin typeface="HK Grotesk Light"/>
              </a:rPr>
              <a:t>Screencastify</a:t>
            </a:r>
            <a:r>
              <a:rPr lang="en-US" sz="2600" dirty="0">
                <a:solidFill>
                  <a:srgbClr val="121212"/>
                </a:solidFill>
                <a:latin typeface="HK Grotesk Light"/>
              </a:rPr>
              <a:t>, a pivotal tool in flipped learning that allows educators to create engaging lecture videos. These tools are not just about delivering content; they're about fostering a self-paced learning environment, echoing the Flipped Learning Network's emphasis on intentional content to maximize active classroom engagement.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3990548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Screen and Video Recorders - Panopto</a:t>
            </a:r>
          </a:p>
        </p:txBody>
      </p:sp>
      <p:sp>
        <p:nvSpPr>
          <p:cNvPr id="12" name="TextBox 12"/>
          <p:cNvSpPr txBox="1"/>
          <p:nvPr/>
        </p:nvSpPr>
        <p:spPr>
          <a:xfrm>
            <a:off x="818920" y="4209233"/>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Panopto offers a seamless way to capture and share instructional content, mirroring the flexible environment pillar of Flipped Learning. This adaptability ensures students can access lessons anytime, anywhere, supporting diverse learning preferences and needs.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2015241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Video Editors with Engagement Features</a:t>
            </a:r>
          </a:p>
        </p:txBody>
      </p:sp>
      <p:sp>
        <p:nvSpPr>
          <p:cNvPr id="12" name="TextBox 12"/>
          <p:cNvSpPr txBox="1"/>
          <p:nvPr/>
        </p:nvSpPr>
        <p:spPr>
          <a:xfrm>
            <a:off x="818920" y="4209233"/>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Incorporate interactive quizzes and polls into your videos with advanced video editors, enhancing student engagement and providing instant feedback. This strategy aligns with the Flipped Learning pillar of creating a rich learning culture, encouraging students to actively engage with material before class.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4955816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127118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Ensuring Accessibility</a:t>
            </a:r>
          </a:p>
        </p:txBody>
      </p:sp>
      <p:sp>
        <p:nvSpPr>
          <p:cNvPr id="12" name="TextBox 12"/>
          <p:cNvSpPr txBox="1"/>
          <p:nvPr/>
        </p:nvSpPr>
        <p:spPr>
          <a:xfrm>
            <a:off x="818920" y="3280045"/>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Accessibility is at the heart of Flipped Learning. Tools that offer video captioning ensure that every student, including those with hearing impairments, has access to learning materials, supporting the goal of personalized attention and continuous learning for all students.</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49643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p:cNvSpPr/>
          <p:nvPr/>
        </p:nvSpPr>
        <p:spPr>
          <a:xfrm>
            <a:off x="17041242" y="-2062956"/>
            <a:ext cx="1246758" cy="10437232"/>
          </a:xfrm>
          <a:prstGeom prst="rect">
            <a:avLst/>
          </a:prstGeom>
          <a:solidFill>
            <a:srgbClr val="FB8709"/>
          </a:solidFill>
        </p:spPr>
        <p:txBody>
          <a:bodyPr/>
          <a:lstStyle/>
          <a:p>
            <a:endParaRPr lang="en-GB"/>
          </a:p>
        </p:txBody>
      </p:sp>
      <p:sp>
        <p:nvSpPr>
          <p:cNvPr id="3" name="AutoShape 3"/>
          <p:cNvSpPr/>
          <p:nvPr/>
        </p:nvSpPr>
        <p:spPr>
          <a:xfrm>
            <a:off x="-213919" y="-2717471"/>
            <a:ext cx="623379" cy="14348459"/>
          </a:xfrm>
          <a:prstGeom prst="rect">
            <a:avLst/>
          </a:prstGeom>
          <a:solidFill>
            <a:srgbClr val="FB8709"/>
          </a:solidFill>
        </p:spPr>
        <p:txBody>
          <a:bodyPr/>
          <a:lstStyle/>
          <a:p>
            <a:endParaRPr lang="en-GB"/>
          </a:p>
        </p:txBody>
      </p:sp>
      <p:sp>
        <p:nvSpPr>
          <p:cNvPr id="4" name="AutoShape 4"/>
          <p:cNvSpPr/>
          <p:nvPr/>
        </p:nvSpPr>
        <p:spPr>
          <a:xfrm rot="-5400000">
            <a:off x="8522371" y="-8522371"/>
            <a:ext cx="1246758" cy="18291501"/>
          </a:xfrm>
          <a:prstGeom prst="rect">
            <a:avLst/>
          </a:prstGeom>
          <a:solidFill>
            <a:srgbClr val="053249"/>
          </a:solidFill>
        </p:spPr>
        <p:txBody>
          <a:bodyPr/>
          <a:lstStyle/>
          <a:p>
            <a:endParaRPr lang="en-GB"/>
          </a:p>
        </p:txBody>
      </p:sp>
      <p:sp>
        <p:nvSpPr>
          <p:cNvPr id="5" name="Freeform 5"/>
          <p:cNvSpPr/>
          <p:nvPr/>
        </p:nvSpPr>
        <p:spPr>
          <a:xfrm rot="-5400000">
            <a:off x="17469080" y="0"/>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sp>
        <p:nvSpPr>
          <p:cNvPr id="6" name="Freeform 6"/>
          <p:cNvSpPr/>
          <p:nvPr/>
        </p:nvSpPr>
        <p:spPr>
          <a:xfrm rot="5400000">
            <a:off x="0" y="9464579"/>
            <a:ext cx="818920" cy="818920"/>
          </a:xfrm>
          <a:custGeom>
            <a:avLst/>
            <a:gdLst/>
            <a:ahLst/>
            <a:cxnLst/>
            <a:rect l="l" t="t" r="r" b="b"/>
            <a:pathLst>
              <a:path w="818920" h="818920">
                <a:moveTo>
                  <a:pt x="0" y="0"/>
                </a:moveTo>
                <a:lnTo>
                  <a:pt x="818920" y="0"/>
                </a:lnTo>
                <a:lnTo>
                  <a:pt x="818920" y="818920"/>
                </a:lnTo>
                <a:lnTo>
                  <a:pt x="0" y="818920"/>
                </a:lnTo>
                <a:lnTo>
                  <a:pt x="0" y="0"/>
                </a:lnTo>
                <a:close/>
              </a:path>
            </a:pathLst>
          </a:custGeom>
          <a:blipFill>
            <a:blip r:embed="rId2">
              <a:extLst>
                <a:ext uri="{96DAC541-7B7A-43D3-8B79-37D633B846F1}">
                  <asvg:svgBlip xmlns:asvg="http://schemas.microsoft.com/office/drawing/2016/SVG/main" r:embed="rId3"/>
                </a:ext>
              </a:extLst>
            </a:blip>
            <a:stretch>
              <a:fillRect/>
            </a:stretch>
          </a:blipFill>
        </p:spPr>
        <p:txBody>
          <a:bodyPr/>
          <a:lstStyle/>
          <a:p>
            <a:endParaRPr lang="en-GB"/>
          </a:p>
        </p:txBody>
      </p:sp>
      <p:grpSp>
        <p:nvGrpSpPr>
          <p:cNvPr id="7" name="Group 7"/>
          <p:cNvGrpSpPr>
            <a:grpSpLocks noChangeAspect="1"/>
          </p:cNvGrpSpPr>
          <p:nvPr/>
        </p:nvGrpSpPr>
        <p:grpSpPr>
          <a:xfrm>
            <a:off x="385667" y="409460"/>
            <a:ext cx="433253" cy="433253"/>
            <a:chOff x="0" y="0"/>
            <a:chExt cx="6350000" cy="6350000"/>
          </a:xfrm>
        </p:grpSpPr>
        <p:sp>
          <p:nvSpPr>
            <p:cNvPr id="8" name="Freeform 8"/>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grpSp>
        <p:nvGrpSpPr>
          <p:cNvPr id="9" name="Group 9"/>
          <p:cNvGrpSpPr>
            <a:grpSpLocks noChangeAspect="1"/>
          </p:cNvGrpSpPr>
          <p:nvPr/>
        </p:nvGrpSpPr>
        <p:grpSpPr>
          <a:xfrm>
            <a:off x="17469080" y="9464579"/>
            <a:ext cx="433253" cy="433253"/>
            <a:chOff x="0" y="0"/>
            <a:chExt cx="6350000" cy="6350000"/>
          </a:xfrm>
        </p:grpSpPr>
        <p:sp>
          <p:nvSpPr>
            <p:cNvPr id="10" name="Freeform 10"/>
            <p:cNvSpPr/>
            <p:nvPr/>
          </p:nvSpPr>
          <p:spPr>
            <a:xfrm>
              <a:off x="0" y="0"/>
              <a:ext cx="6350000" cy="6350000"/>
            </a:xfrm>
            <a:custGeom>
              <a:avLst/>
              <a:gdLst/>
              <a:ahLst/>
              <a:cxnLst/>
              <a:rect l="l" t="t" r="r" b="b"/>
              <a:pathLst>
                <a:path w="6350000" h="6350000">
                  <a:moveTo>
                    <a:pt x="3175000" y="0"/>
                  </a:moveTo>
                  <a:cubicBezTo>
                    <a:pt x="4928870" y="0"/>
                    <a:pt x="6350000" y="1421130"/>
                    <a:pt x="6350000" y="3175000"/>
                  </a:cubicBezTo>
                  <a:cubicBezTo>
                    <a:pt x="6350000" y="4928870"/>
                    <a:pt x="4928870" y="6350000"/>
                    <a:pt x="3175000" y="6350000"/>
                  </a:cubicBezTo>
                  <a:cubicBezTo>
                    <a:pt x="1421130" y="6350000"/>
                    <a:pt x="0" y="4928870"/>
                    <a:pt x="0" y="3175000"/>
                  </a:cubicBezTo>
                  <a:cubicBezTo>
                    <a:pt x="0" y="1421130"/>
                    <a:pt x="1421130" y="0"/>
                    <a:pt x="3175000" y="0"/>
                  </a:cubicBezTo>
                  <a:close/>
                </a:path>
              </a:pathLst>
            </a:custGeom>
            <a:solidFill>
              <a:srgbClr val="F8F8F8"/>
            </a:solidFill>
          </p:spPr>
          <p:txBody>
            <a:bodyPr/>
            <a:lstStyle/>
            <a:p>
              <a:endParaRPr lang="en-GB"/>
            </a:p>
          </p:txBody>
        </p:sp>
      </p:grpSp>
      <p:sp>
        <p:nvSpPr>
          <p:cNvPr id="11" name="TextBox 11"/>
          <p:cNvSpPr txBox="1"/>
          <p:nvPr/>
        </p:nvSpPr>
        <p:spPr>
          <a:xfrm>
            <a:off x="818920" y="1579139"/>
            <a:ext cx="12181388" cy="2515112"/>
          </a:xfrm>
          <a:prstGeom prst="rect">
            <a:avLst/>
          </a:prstGeom>
        </p:spPr>
        <p:txBody>
          <a:bodyPr lIns="0" tIns="0" rIns="0" bIns="0" rtlCol="0" anchor="t">
            <a:spAutoFit/>
          </a:bodyPr>
          <a:lstStyle/>
          <a:p>
            <a:pPr>
              <a:lnSpc>
                <a:spcPts val="9679"/>
              </a:lnSpc>
            </a:pPr>
            <a:r>
              <a:rPr lang="en-US" sz="8799" spc="-87" dirty="0">
                <a:solidFill>
                  <a:srgbClr val="033C5B"/>
                </a:solidFill>
                <a:latin typeface="HK Grotesk Bold"/>
              </a:rPr>
              <a:t>Preparing Pre-Class Materials: </a:t>
            </a:r>
            <a:r>
              <a:rPr lang="en-US" sz="8799" spc="-87" dirty="0" err="1">
                <a:solidFill>
                  <a:srgbClr val="033C5B"/>
                </a:solidFill>
                <a:latin typeface="HK Grotesk Bold"/>
              </a:rPr>
              <a:t>Screencastify</a:t>
            </a:r>
            <a:endParaRPr lang="en-US" sz="8799" spc="-87" dirty="0">
              <a:solidFill>
                <a:srgbClr val="033C5B"/>
              </a:solidFill>
              <a:latin typeface="HK Grotesk Bold"/>
            </a:endParaRPr>
          </a:p>
        </p:txBody>
      </p:sp>
      <p:sp>
        <p:nvSpPr>
          <p:cNvPr id="12" name="TextBox 12"/>
          <p:cNvSpPr txBox="1"/>
          <p:nvPr/>
        </p:nvSpPr>
        <p:spPr>
          <a:xfrm>
            <a:off x="803387" y="4094251"/>
            <a:ext cx="12181388" cy="1831207"/>
          </a:xfrm>
          <a:prstGeom prst="rect">
            <a:avLst/>
          </a:prstGeom>
        </p:spPr>
        <p:txBody>
          <a:bodyPr lIns="0" tIns="0" rIns="0" bIns="0" rtlCol="0" anchor="t">
            <a:spAutoFit/>
          </a:bodyPr>
          <a:lstStyle/>
          <a:p>
            <a:pPr>
              <a:lnSpc>
                <a:spcPts val="3640"/>
              </a:lnSpc>
              <a:spcBef>
                <a:spcPct val="0"/>
              </a:spcBef>
            </a:pPr>
            <a:r>
              <a:rPr lang="en-US" sz="2600" dirty="0">
                <a:solidFill>
                  <a:srgbClr val="121212"/>
                </a:solidFill>
                <a:latin typeface="HK Grotesk Light"/>
              </a:rPr>
              <a:t>Creating effective pre-class videos with </a:t>
            </a:r>
            <a:r>
              <a:rPr lang="en-US" sz="2600" dirty="0" err="1">
                <a:solidFill>
                  <a:srgbClr val="121212"/>
                </a:solidFill>
                <a:latin typeface="HK Grotesk Light"/>
              </a:rPr>
              <a:t>Screencastify</a:t>
            </a:r>
            <a:r>
              <a:rPr lang="en-US" sz="2600" dirty="0">
                <a:solidFill>
                  <a:srgbClr val="121212"/>
                </a:solidFill>
                <a:latin typeface="HK Grotesk Light"/>
              </a:rPr>
              <a:t> is about more than just recording lectures; it's about crafting content that prepares students for active, engaging learning experiences in class, perfectly embodying the Flipped Learning pillar of intentional content.</a:t>
            </a:r>
          </a:p>
        </p:txBody>
      </p:sp>
      <p:sp>
        <p:nvSpPr>
          <p:cNvPr id="13" name="Freeform 13"/>
          <p:cNvSpPr/>
          <p:nvPr/>
        </p:nvSpPr>
        <p:spPr>
          <a:xfrm>
            <a:off x="559140" y="8374275"/>
            <a:ext cx="2331172" cy="2331172"/>
          </a:xfrm>
          <a:custGeom>
            <a:avLst/>
            <a:gdLst/>
            <a:ahLst/>
            <a:cxnLst/>
            <a:rect l="l" t="t" r="r" b="b"/>
            <a:pathLst>
              <a:path w="2331172" h="2331172">
                <a:moveTo>
                  <a:pt x="0" y="0"/>
                </a:moveTo>
                <a:lnTo>
                  <a:pt x="2331172" y="0"/>
                </a:lnTo>
                <a:lnTo>
                  <a:pt x="2331172" y="2331172"/>
                </a:lnTo>
                <a:lnTo>
                  <a:pt x="0" y="2331172"/>
                </a:lnTo>
                <a:lnTo>
                  <a:pt x="0" y="0"/>
                </a:lnTo>
                <a:close/>
              </a:path>
            </a:pathLst>
          </a:custGeom>
          <a:blipFill>
            <a:blip r:embed="rId4"/>
            <a:stretch>
              <a:fillRect/>
            </a:stretch>
          </a:blipFill>
        </p:spPr>
        <p:txBody>
          <a:bodyPr/>
          <a:lstStyle/>
          <a:p>
            <a:endParaRPr lang="en-GB"/>
          </a:p>
        </p:txBody>
      </p:sp>
      <p:sp>
        <p:nvSpPr>
          <p:cNvPr id="14" name="Freeform 14"/>
          <p:cNvSpPr/>
          <p:nvPr/>
        </p:nvSpPr>
        <p:spPr>
          <a:xfrm>
            <a:off x="2956987" y="9142466"/>
            <a:ext cx="2590889" cy="699540"/>
          </a:xfrm>
          <a:custGeom>
            <a:avLst/>
            <a:gdLst/>
            <a:ahLst/>
            <a:cxnLst/>
            <a:rect l="l" t="t" r="r" b="b"/>
            <a:pathLst>
              <a:path w="2590889" h="699540">
                <a:moveTo>
                  <a:pt x="0" y="0"/>
                </a:moveTo>
                <a:lnTo>
                  <a:pt x="2590889" y="0"/>
                </a:lnTo>
                <a:lnTo>
                  <a:pt x="2590889" y="699540"/>
                </a:lnTo>
                <a:lnTo>
                  <a:pt x="0" y="699540"/>
                </a:lnTo>
                <a:lnTo>
                  <a:pt x="0" y="0"/>
                </a:lnTo>
                <a:close/>
              </a:path>
            </a:pathLst>
          </a:custGeom>
          <a:blipFill>
            <a:blip r:embed="rId5"/>
            <a:stretch>
              <a:fillRect/>
            </a:stretch>
          </a:blipFill>
        </p:spPr>
        <p:txBody>
          <a:bodyPr/>
          <a:lstStyle/>
          <a:p>
            <a:endParaRPr lang="en-GB"/>
          </a:p>
        </p:txBody>
      </p:sp>
      <p:sp>
        <p:nvSpPr>
          <p:cNvPr id="15" name="TextBox 15"/>
          <p:cNvSpPr txBox="1"/>
          <p:nvPr/>
        </p:nvSpPr>
        <p:spPr>
          <a:xfrm>
            <a:off x="5627065" y="9243317"/>
            <a:ext cx="12041056" cy="488314"/>
          </a:xfrm>
          <a:prstGeom prst="rect">
            <a:avLst/>
          </a:prstGeom>
        </p:spPr>
        <p:txBody>
          <a:bodyPr lIns="0" tIns="0" rIns="0" bIns="0" rtlCol="0" anchor="t">
            <a:spAutoFit/>
          </a:bodyPr>
          <a:lstStyle/>
          <a:p>
            <a:pPr algn="just">
              <a:lnSpc>
                <a:spcPts val="1960"/>
              </a:lnSpc>
              <a:spcBef>
                <a:spcPct val="0"/>
              </a:spcBef>
            </a:pPr>
            <a:r>
              <a:rPr lang="en-US" sz="1400">
                <a:solidFill>
                  <a:srgbClr val="121212"/>
                </a:solidFill>
                <a:latin typeface="HK Grotesk Ligh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p>
        </p:txBody>
      </p:sp>
      <p:sp>
        <p:nvSpPr>
          <p:cNvPr id="16" name="AutoShape 16"/>
          <p:cNvSpPr/>
          <p:nvPr/>
        </p:nvSpPr>
        <p:spPr>
          <a:xfrm rot="5400000">
            <a:off x="9139238" y="173356"/>
            <a:ext cx="9525" cy="17270948"/>
          </a:xfrm>
          <a:prstGeom prst="rect">
            <a:avLst/>
          </a:prstGeom>
          <a:solidFill>
            <a:srgbClr val="FB8709"/>
          </a:solidFill>
        </p:spPr>
        <p:txBody>
          <a:bodyPr/>
          <a:lstStyle/>
          <a:p>
            <a:endParaRPr lang="en-GB"/>
          </a:p>
        </p:txBody>
      </p:sp>
    </p:spTree>
    <p:extLst>
      <p:ext uri="{BB962C8B-B14F-4D97-AF65-F5344CB8AC3E}">
        <p14:creationId xmlns:p14="http://schemas.microsoft.com/office/powerpoint/2010/main" val="13981650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7452</TotalTime>
  <Words>2469</Words>
  <Application>Microsoft Office PowerPoint</Application>
  <PresentationFormat>Custom</PresentationFormat>
  <Paragraphs>82</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HK Grotesk Bold</vt:lpstr>
      <vt:lpstr>HK Grotesk Light</vt:lpstr>
      <vt:lpstr>HK Grotesk</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CollaboratiVET-Modules_Content Development Template</dc:title>
  <dc:creator>Cara O'Sullivan</dc:creator>
  <cp:lastModifiedBy>Cara O'Sullivan</cp:lastModifiedBy>
  <cp:revision>6</cp:revision>
  <dcterms:created xsi:type="dcterms:W3CDTF">2006-08-16T00:00:00Z</dcterms:created>
  <dcterms:modified xsi:type="dcterms:W3CDTF">2024-04-24T13:30:27Z</dcterms:modified>
  <dc:identifier>DAF3h6kuNAo</dc:identifier>
</cp:coreProperties>
</file>