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66" r:id="rId3"/>
    <p:sldId id="259" r:id="rId4"/>
    <p:sldId id="289" r:id="rId5"/>
    <p:sldId id="267" r:id="rId6"/>
    <p:sldId id="285" r:id="rId7"/>
    <p:sldId id="268" r:id="rId8"/>
    <p:sldId id="269" r:id="rId9"/>
    <p:sldId id="286" r:id="rId10"/>
    <p:sldId id="270" r:id="rId11"/>
    <p:sldId id="271" r:id="rId12"/>
    <p:sldId id="273" r:id="rId13"/>
    <p:sldId id="274" r:id="rId14"/>
    <p:sldId id="275" r:id="rId15"/>
    <p:sldId id="287" r:id="rId16"/>
    <p:sldId id="276" r:id="rId17"/>
    <p:sldId id="288" r:id="rId18"/>
    <p:sldId id="277" r:id="rId19"/>
    <p:sldId id="278" r:id="rId20"/>
    <p:sldId id="279" r:id="rId21"/>
    <p:sldId id="290" r:id="rId22"/>
    <p:sldId id="280" r:id="rId23"/>
  </p:sldIdLst>
  <p:sldSz cx="18288000" cy="10287000"/>
  <p:notesSz cx="6858000" cy="9144000"/>
  <p:embeddedFontLst>
    <p:embeddedFont>
      <p:font typeface="HK Grotesk" panose="020B0604020202020204" charset="0"/>
      <p:regular r:id="rId24"/>
    </p:embeddedFont>
    <p:embeddedFont>
      <p:font typeface="HK Grotesk Bold" panose="020B0604020202020204" charset="0"/>
      <p:regular r:id="rId25"/>
    </p:embeddedFont>
    <p:embeddedFont>
      <p:font typeface="HK Grotesk Light" panose="020B0604020202020204" charset="0"/>
      <p:regular r:id="rId26"/>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55" d="100"/>
          <a:sy n="55" d="100"/>
        </p:scale>
        <p:origin x="40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hyperlink" Target="https://www.bing.com/ck/a?!&amp;&amp;p=fd516f65bad5f076JmltdHM9MTcxMjYyMDgwMCZpZ3VpZD0xMjE2Y2YwNi0xY2RiLTZiZGUtMjE1Ni1kY2Q3MWQ1NDZhZmImaW5zaWQ9NTIzNQ&amp;ptn=3&amp;ver=2&amp;hsh=3&amp;fclid=1216cf06-1cdb-6bde-2156-dcd71d546afb&amp;psq=canvas&amp;u=a1aHR0cHM6Ly93d3cuY2FudmEuY29tLw&amp;ntb=1" TargetMode="External"/><Relationship Id="rId4" Type="http://schemas.openxmlformats.org/officeDocument/2006/relationships/hyperlink" Target="https://www.bing.com/ck/a?!&amp;&amp;p=09f34d296435e084JmltdHM9MTcxMjYyMDgwMCZpZ3VpZD0xMjE2Y2YwNi0xY2RiLTZiZGUtMjE1Ni1kY2Q3MWQ1NDZhZmImaW5zaWQ9NTIyNg&amp;ptn=3&amp;ver=2&amp;hsh=3&amp;fclid=1216cf06-1cdb-6bde-2156-dcd71d546afb&amp;psq=moodle&amp;u=a1aHR0cHM6Ly9tb29kbGUub3JnLw&amp;ntb=1"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926411" y="2192828"/>
            <a:ext cx="10119734" cy="5239639"/>
          </a:xfrm>
          <a:prstGeom prst="rect">
            <a:avLst/>
          </a:prstGeom>
        </p:spPr>
        <p:txBody>
          <a:bodyPr wrap="square" lIns="0" tIns="0" rIns="0" bIns="0" rtlCol="0" anchor="t">
            <a:spAutoFit/>
          </a:bodyPr>
          <a:lstStyle/>
          <a:p>
            <a:pPr>
              <a:lnSpc>
                <a:spcPts val="10200"/>
              </a:lnSpc>
            </a:pPr>
            <a:r>
              <a:rPr lang="en-US" sz="10200" spc="-102" dirty="0">
                <a:solidFill>
                  <a:srgbClr val="FB8709"/>
                </a:solidFill>
                <a:latin typeface="HK Grotesk Bold"/>
              </a:rPr>
              <a:t>Unit 3:</a:t>
            </a:r>
          </a:p>
          <a:p>
            <a:pPr>
              <a:lnSpc>
                <a:spcPts val="10200"/>
              </a:lnSpc>
            </a:pPr>
            <a:r>
              <a:rPr lang="en-US" sz="8700" spc="-87" dirty="0">
                <a:solidFill>
                  <a:srgbClr val="053249"/>
                </a:solidFill>
                <a:latin typeface="HK Grotesk Bold"/>
              </a:rPr>
              <a:t>Leveraging Learning Management Systems</a:t>
            </a:r>
          </a:p>
        </p:txBody>
      </p:sp>
      <p:grpSp>
        <p:nvGrpSpPr>
          <p:cNvPr id="3" name="Group 3"/>
          <p:cNvGrpSpPr/>
          <p:nvPr/>
        </p:nvGrpSpPr>
        <p:grpSpPr>
          <a:xfrm rot="-10800000">
            <a:off x="9673884" y="-1920219"/>
            <a:ext cx="10305338" cy="10262060"/>
            <a:chOff x="0" y="0"/>
            <a:chExt cx="6350000" cy="6323333"/>
          </a:xfrm>
        </p:grpSpPr>
        <p:sp>
          <p:nvSpPr>
            <p:cNvPr id="4" name="Freeform 4"/>
            <p:cNvSpPr/>
            <p:nvPr/>
          </p:nvSpPr>
          <p:spPr>
            <a:xfrm>
              <a:off x="0" y="0"/>
              <a:ext cx="6350000" cy="6323333"/>
            </a:xfrm>
            <a:custGeom>
              <a:avLst/>
              <a:gdLst/>
              <a:ahLst/>
              <a:cxnLst/>
              <a:rect l="l" t="t" r="r" b="b"/>
              <a:pathLst>
                <a:path w="6350000" h="6323333">
                  <a:moveTo>
                    <a:pt x="6350000" y="6323333"/>
                  </a:moveTo>
                  <a:lnTo>
                    <a:pt x="0" y="6323333"/>
                  </a:lnTo>
                  <a:lnTo>
                    <a:pt x="0" y="0"/>
                  </a:lnTo>
                  <a:lnTo>
                    <a:pt x="6350000" y="6323333"/>
                  </a:lnTo>
                  <a:close/>
                </a:path>
              </a:pathLst>
            </a:custGeom>
            <a:solidFill>
              <a:srgbClr val="FB8709"/>
            </a:solidFill>
          </p:spPr>
          <p:txBody>
            <a:bodyPr/>
            <a:lstStyle/>
            <a:p>
              <a:endParaRPr lang="en-GB"/>
            </a:p>
          </p:txBody>
        </p:sp>
      </p:grpSp>
      <p:grpSp>
        <p:nvGrpSpPr>
          <p:cNvPr id="5" name="Group 5"/>
          <p:cNvGrpSpPr/>
          <p:nvPr/>
        </p:nvGrpSpPr>
        <p:grpSpPr>
          <a:xfrm rot="-5400000">
            <a:off x="13579297" y="5173799"/>
            <a:ext cx="5050689" cy="5175713"/>
            <a:chOff x="0" y="0"/>
            <a:chExt cx="6350000" cy="6507187"/>
          </a:xfrm>
        </p:grpSpPr>
        <p:sp>
          <p:nvSpPr>
            <p:cNvPr id="6" name="Freeform 6"/>
            <p:cNvSpPr/>
            <p:nvPr/>
          </p:nvSpPr>
          <p:spPr>
            <a:xfrm>
              <a:off x="0" y="0"/>
              <a:ext cx="6350000" cy="6507187"/>
            </a:xfrm>
            <a:custGeom>
              <a:avLst/>
              <a:gdLst/>
              <a:ahLst/>
              <a:cxnLst/>
              <a:rect l="l" t="t" r="r" b="b"/>
              <a:pathLst>
                <a:path w="6350000" h="6507187">
                  <a:moveTo>
                    <a:pt x="6350000" y="6507187"/>
                  </a:moveTo>
                  <a:lnTo>
                    <a:pt x="0" y="6507187"/>
                  </a:lnTo>
                  <a:lnTo>
                    <a:pt x="0" y="0"/>
                  </a:lnTo>
                  <a:lnTo>
                    <a:pt x="6350000" y="6507187"/>
                  </a:lnTo>
                  <a:close/>
                </a:path>
              </a:pathLst>
            </a:custGeom>
            <a:solidFill>
              <a:srgbClr val="053249"/>
            </a:solidFill>
          </p:spPr>
          <p:txBody>
            <a:bodyPr/>
            <a:lstStyle/>
            <a:p>
              <a:endParaRPr lang="en-GB"/>
            </a:p>
          </p:txBody>
        </p:sp>
      </p:grpSp>
      <p:sp>
        <p:nvSpPr>
          <p:cNvPr id="7" name="Freeform 7"/>
          <p:cNvSpPr/>
          <p:nvPr/>
        </p:nvSpPr>
        <p:spPr>
          <a:xfrm>
            <a:off x="685288" y="6503003"/>
            <a:ext cx="3367356" cy="3367356"/>
          </a:xfrm>
          <a:custGeom>
            <a:avLst/>
            <a:gdLst/>
            <a:ahLst/>
            <a:cxnLst/>
            <a:rect l="l" t="t" r="r" b="b"/>
            <a:pathLst>
              <a:path w="3367356" h="3367356">
                <a:moveTo>
                  <a:pt x="0" y="0"/>
                </a:moveTo>
                <a:lnTo>
                  <a:pt x="3367356" y="0"/>
                </a:lnTo>
                <a:lnTo>
                  <a:pt x="3367356" y="3367356"/>
                </a:lnTo>
                <a:lnTo>
                  <a:pt x="0" y="3367356"/>
                </a:lnTo>
                <a:lnTo>
                  <a:pt x="0" y="0"/>
                </a:lnTo>
                <a:close/>
              </a:path>
            </a:pathLst>
          </a:custGeom>
          <a:blipFill>
            <a:blip r:embed="rId2"/>
            <a:stretch>
              <a:fillRect/>
            </a:stretch>
          </a:blipFill>
        </p:spPr>
        <p:txBody>
          <a:bodyPr/>
          <a:lstStyle/>
          <a:p>
            <a:endParaRPr lang="en-GB"/>
          </a:p>
        </p:txBody>
      </p:sp>
      <p:sp>
        <p:nvSpPr>
          <p:cNvPr id="8" name="Freeform 8"/>
          <p:cNvSpPr/>
          <p:nvPr/>
        </p:nvSpPr>
        <p:spPr>
          <a:xfrm>
            <a:off x="685288" y="8961260"/>
            <a:ext cx="3742515" cy="1010479"/>
          </a:xfrm>
          <a:custGeom>
            <a:avLst/>
            <a:gdLst/>
            <a:ahLst/>
            <a:cxnLst/>
            <a:rect l="l" t="t" r="r" b="b"/>
            <a:pathLst>
              <a:path w="3742515" h="1010479">
                <a:moveTo>
                  <a:pt x="0" y="0"/>
                </a:moveTo>
                <a:lnTo>
                  <a:pt x="3742515" y="0"/>
                </a:lnTo>
                <a:lnTo>
                  <a:pt x="3742515" y="1010479"/>
                </a:lnTo>
                <a:lnTo>
                  <a:pt x="0" y="1010479"/>
                </a:lnTo>
                <a:lnTo>
                  <a:pt x="0" y="0"/>
                </a:lnTo>
                <a:close/>
              </a:path>
            </a:pathLst>
          </a:custGeom>
          <a:blipFill>
            <a:blip r:embed="rId3"/>
            <a:stretch>
              <a:fillRect/>
            </a:stretch>
          </a:blipFill>
        </p:spPr>
        <p:txBody>
          <a:bodyPr/>
          <a:lstStyle/>
          <a:p>
            <a:endParaRPr lang="en-GB"/>
          </a:p>
        </p:txBody>
      </p:sp>
      <p:sp>
        <p:nvSpPr>
          <p:cNvPr id="9" name="TextBox 9"/>
          <p:cNvSpPr txBox="1"/>
          <p:nvPr/>
        </p:nvSpPr>
        <p:spPr>
          <a:xfrm>
            <a:off x="1028700" y="1143046"/>
            <a:ext cx="11295250" cy="1071880"/>
          </a:xfrm>
          <a:prstGeom prst="rect">
            <a:avLst/>
          </a:prstGeom>
        </p:spPr>
        <p:txBody>
          <a:bodyPr lIns="0" tIns="0" rIns="0" bIns="0" rtlCol="0" anchor="t">
            <a:spAutoFit/>
          </a:bodyPr>
          <a:lstStyle/>
          <a:p>
            <a:pPr>
              <a:lnSpc>
                <a:spcPts val="4234"/>
              </a:lnSpc>
            </a:pPr>
            <a:r>
              <a:rPr lang="en-US" sz="3499" dirty="0">
                <a:solidFill>
                  <a:srgbClr val="053249"/>
                </a:solidFill>
                <a:latin typeface="HK Grotesk"/>
              </a:rPr>
              <a:t>CollaboratiVET Curriculum for VET teachers/trainers/educators </a:t>
            </a:r>
          </a:p>
        </p:txBody>
      </p:sp>
      <p:grpSp>
        <p:nvGrpSpPr>
          <p:cNvPr id="10" name="Group 10"/>
          <p:cNvGrpSpPr/>
          <p:nvPr/>
        </p:nvGrpSpPr>
        <p:grpSpPr>
          <a:xfrm>
            <a:off x="11148434" y="560351"/>
            <a:ext cx="6110866" cy="9166299"/>
            <a:chOff x="0" y="0"/>
            <a:chExt cx="6350000" cy="9525000"/>
          </a:xfrm>
        </p:grpSpPr>
        <p:sp>
          <p:nvSpPr>
            <p:cNvPr id="11" name="Freeform 11"/>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4"/>
              <a:stretch>
                <a:fillRect l="-62464" r="-62464"/>
              </a:stretch>
            </a:blipFill>
          </p:spPr>
          <p:txBody>
            <a:bodyPr/>
            <a:lstStyle/>
            <a:p>
              <a:endParaRPr lang="en-GB"/>
            </a:p>
          </p:txBody>
        </p:sp>
      </p:grpSp>
      <p:sp>
        <p:nvSpPr>
          <p:cNvPr id="12" name="TextBox 12"/>
          <p:cNvSpPr txBox="1"/>
          <p:nvPr/>
        </p:nvSpPr>
        <p:spPr>
          <a:xfrm>
            <a:off x="4325513" y="9144970"/>
            <a:ext cx="6720632" cy="836294"/>
          </a:xfrm>
          <a:prstGeom prst="rect">
            <a:avLst/>
          </a:prstGeom>
        </p:spPr>
        <p:txBody>
          <a:bodyPr lIns="0" tIns="0" rIns="0" bIns="0" rtlCol="0" anchor="t">
            <a:spAutoFit/>
          </a:bodyPr>
          <a:lstStyle/>
          <a:p>
            <a:pPr algn="just">
              <a:lnSpc>
                <a:spcPts val="1680"/>
              </a:lnSpc>
            </a:pPr>
            <a:r>
              <a:rPr lang="en-US" sz="12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a:p>
            <a:pPr algn="just">
              <a:lnSpc>
                <a:spcPts val="1680"/>
              </a:lnSpc>
              <a:spcBef>
                <a:spcPct val="0"/>
              </a:spcBef>
            </a:pPr>
            <a:endParaRPr lang="en-US" sz="1200">
              <a:solidFill>
                <a:srgbClr val="121212"/>
              </a:solidFill>
              <a:latin typeface="HK Grotesk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Evaluating Usability and Accessibility</a:t>
            </a:r>
          </a:p>
        </p:txBody>
      </p:sp>
      <p:sp>
        <p:nvSpPr>
          <p:cNvPr id="12" name="TextBox 12"/>
          <p:cNvSpPr txBox="1"/>
          <p:nvPr/>
        </p:nvSpPr>
        <p:spPr>
          <a:xfrm>
            <a:off x="838973" y="4078033"/>
            <a:ext cx="12181388" cy="275453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It is essential to select an LMS that is intuitively navigable for educators and learners alike. An inclusive, responsive design that accommodates a broad spectrum of learning needs, including provisions for students with disabilities, lays the foundation for a successful flipped learning experience. This commitment to inclusivity guarantees that all students can actively participate in and benefit from the flipped classroom approach.</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4964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Integrating LMS into Your Strategy</a:t>
            </a:r>
          </a:p>
        </p:txBody>
      </p:sp>
      <p:sp>
        <p:nvSpPr>
          <p:cNvPr id="12" name="TextBox 12"/>
          <p:cNvSpPr txBox="1"/>
          <p:nvPr/>
        </p:nvSpPr>
        <p:spPr>
          <a:xfrm>
            <a:off x="803387" y="4094251"/>
            <a:ext cx="12181388" cy="275453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The effective incorporation of an LMS into flipped classrooms begins with a strategic analysis of course objectives and the identification of LMS features that support these aims. </a:t>
            </a:r>
            <a:r>
              <a:rPr lang="en-US" sz="2600" dirty="0" err="1">
                <a:solidFill>
                  <a:srgbClr val="121212"/>
                </a:solidFill>
                <a:latin typeface="HK Grotesk Light"/>
              </a:rPr>
              <a:t>Utilise</a:t>
            </a:r>
            <a:r>
              <a:rPr lang="en-US" sz="2600" dirty="0">
                <a:solidFill>
                  <a:srgbClr val="121212"/>
                </a:solidFill>
                <a:latin typeface="HK Grotesk Light"/>
              </a:rPr>
              <a:t> the LMS to systematically </a:t>
            </a:r>
            <a:r>
              <a:rPr lang="en-US" sz="2600" dirty="0" err="1">
                <a:solidFill>
                  <a:srgbClr val="121212"/>
                </a:solidFill>
                <a:latin typeface="HK Grotesk Light"/>
              </a:rPr>
              <a:t>organise</a:t>
            </a:r>
            <a:r>
              <a:rPr lang="en-US" sz="2600" dirty="0">
                <a:solidFill>
                  <a:srgbClr val="121212"/>
                </a:solidFill>
                <a:latin typeface="HK Grotesk Light"/>
              </a:rPr>
              <a:t> pre-class materials, facilitate engaging in-class activities, and provide continuous learning opportunities. This strategic integration significantly enriches the teaching and learning experience, extending educational engagement beyond traditional classroom boundaries.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98165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Aligning LMS with Educational Goals</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Ensuring that the LMS features directly support your pedagogical goals and objectives is paramount. This alignment is critical for crafting a seamless and engaging learning journey that motivates students and accommodates diverse learning trajectories, thus making education more </a:t>
            </a:r>
            <a:r>
              <a:rPr lang="en-US" sz="2600" dirty="0" err="1">
                <a:solidFill>
                  <a:srgbClr val="121212"/>
                </a:solidFill>
                <a:latin typeface="HK Grotesk Light"/>
              </a:rPr>
              <a:t>personalised</a:t>
            </a:r>
            <a:r>
              <a:rPr lang="en-US" sz="2600" dirty="0">
                <a:solidFill>
                  <a:srgbClr val="121212"/>
                </a:solidFill>
                <a:latin typeface="HK Grotesk Light"/>
              </a:rPr>
              <a:t> and effective.</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420986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Streamlining Course Content</a:t>
            </a:r>
          </a:p>
        </p:txBody>
      </p:sp>
      <p:sp>
        <p:nvSpPr>
          <p:cNvPr id="12" name="TextBox 12"/>
          <p:cNvSpPr txBox="1"/>
          <p:nvPr/>
        </p:nvSpPr>
        <p:spPr>
          <a:xfrm>
            <a:off x="803387" y="4094251"/>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Leverage the LMS to </a:t>
            </a:r>
            <a:r>
              <a:rPr lang="en-US" sz="2600" dirty="0" err="1">
                <a:solidFill>
                  <a:srgbClr val="121212"/>
                </a:solidFill>
                <a:latin typeface="HK Grotesk Light"/>
              </a:rPr>
              <a:t>organise</a:t>
            </a:r>
            <a:r>
              <a:rPr lang="en-US" sz="2600" dirty="0">
                <a:solidFill>
                  <a:srgbClr val="121212"/>
                </a:solidFill>
                <a:latin typeface="HK Grotesk Light"/>
              </a:rPr>
              <a:t> course content logically and intuitively, making it straightforward for students to locate materials, participate in discussions, and complete assignments. Such clear </a:t>
            </a:r>
            <a:r>
              <a:rPr lang="en-US" sz="2600" dirty="0" err="1">
                <a:solidFill>
                  <a:srgbClr val="121212"/>
                </a:solidFill>
                <a:latin typeface="HK Grotesk Light"/>
              </a:rPr>
              <a:t>organisation</a:t>
            </a:r>
            <a:r>
              <a:rPr lang="en-US" sz="2600" dirty="0">
                <a:solidFill>
                  <a:srgbClr val="121212"/>
                </a:solidFill>
                <a:latin typeface="HK Grotesk Light"/>
              </a:rPr>
              <a:t> reduces barriers to learning, thereby enriching the student experience and fostering an environment conducive to academic success.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2211835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Enhancing Interaction through LMS Content</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Exploit the LMS tools to create interactive and collaborative learning experiences. Motivate student participation in discussions, group projects, and other community-building activities within the LMS to cultivate a vibrant learning community that supports peer learning and engagement.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17789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Discussion Boards for Interactive Learning</a:t>
            </a:r>
          </a:p>
        </p:txBody>
      </p:sp>
      <p:sp>
        <p:nvSpPr>
          <p:cNvPr id="12" name="TextBox 12"/>
          <p:cNvSpPr txBox="1"/>
          <p:nvPr/>
        </p:nvSpPr>
        <p:spPr>
          <a:xfrm>
            <a:off x="803387" y="4094251"/>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Harness discussion boards within your LMS to spark meaningful conversations, deepen students' comprehension of subjects, and encourage the exchange of diverse viewpoints. This functionality is essential for engaging students in higher-level thinking and collaborative learning, fostering a community where ideas flourish and understanding deepens.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0781305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Quizzes for Formative Assessment</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Integrate quizzes into the LMS to provide immediate feedback, assess students' grasp of the material, and adjust teaching strategies based on individual performances. Quizzes are invaluable tools for measuring student progress and pinpointing areas needing additional support, allowing for timely interventions and tailored instruction.</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25547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err="1">
                <a:solidFill>
                  <a:srgbClr val="033C5B"/>
                </a:solidFill>
                <a:latin typeface="HK Grotesk Bold"/>
              </a:rPr>
              <a:t>Utilising</a:t>
            </a:r>
            <a:r>
              <a:rPr lang="en-US" sz="8799" spc="-87" dirty="0">
                <a:solidFill>
                  <a:srgbClr val="033C5B"/>
                </a:solidFill>
                <a:latin typeface="HK Grotesk Bold"/>
              </a:rPr>
              <a:t> Gradebooks and Analytics</a:t>
            </a:r>
          </a:p>
        </p:txBody>
      </p:sp>
      <p:sp>
        <p:nvSpPr>
          <p:cNvPr id="12" name="TextBox 12"/>
          <p:cNvSpPr txBox="1"/>
          <p:nvPr/>
        </p:nvSpPr>
        <p:spPr>
          <a:xfrm>
            <a:off x="803387" y="4094251"/>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Fully leverage gradebooks and analytics within the LMS to monitor student progress, engagement, and achievements. These tools offer critical insights, enabling educators to implement targeted teaching interventions and develop </a:t>
            </a:r>
            <a:r>
              <a:rPr lang="en-US" sz="2600" dirty="0" err="1">
                <a:solidFill>
                  <a:srgbClr val="121212"/>
                </a:solidFill>
                <a:latin typeface="HK Grotesk Light"/>
              </a:rPr>
              <a:t>personalised</a:t>
            </a:r>
            <a:r>
              <a:rPr lang="en-US" sz="2600" dirty="0">
                <a:solidFill>
                  <a:srgbClr val="121212"/>
                </a:solidFill>
                <a:latin typeface="HK Grotesk Light"/>
              </a:rPr>
              <a:t> learning plans. By </a:t>
            </a:r>
            <a:r>
              <a:rPr lang="en-US" sz="2600" dirty="0" err="1">
                <a:solidFill>
                  <a:srgbClr val="121212"/>
                </a:solidFill>
                <a:latin typeface="HK Grotesk Light"/>
              </a:rPr>
              <a:t>analysing</a:t>
            </a:r>
            <a:r>
              <a:rPr lang="en-US" sz="2600" dirty="0">
                <a:solidFill>
                  <a:srgbClr val="121212"/>
                </a:solidFill>
                <a:latin typeface="HK Grotesk Light"/>
              </a:rPr>
              <a:t> this data, educators can make informed decisions that enhance student engagement and promote academic success.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066269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Fostering Engagement through Assignments</a:t>
            </a:r>
          </a:p>
        </p:txBody>
      </p:sp>
      <p:sp>
        <p:nvSpPr>
          <p:cNvPr id="12" name="TextBox 12"/>
          <p:cNvSpPr txBox="1"/>
          <p:nvPr/>
        </p:nvSpPr>
        <p:spPr>
          <a:xfrm>
            <a:off x="803387" y="4094251"/>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Craft interactive assignments and incorporate peer review mechanisms within the LMS to elevate student engagement. By facilitating collaborative projects through the LMS, you enrich the learning experience, encouraging teamwork and shared objectives. This approach not only fosters a deeper understanding of course content but also hones essential skills such as critical thinking and communication.</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473854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Encouraging Peer Reviews</a:t>
            </a:r>
          </a:p>
        </p:txBody>
      </p:sp>
      <p:sp>
        <p:nvSpPr>
          <p:cNvPr id="12" name="TextBox 12"/>
          <p:cNvSpPr txBox="1"/>
          <p:nvPr/>
        </p:nvSpPr>
        <p:spPr>
          <a:xfrm>
            <a:off x="803387" y="4094251"/>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Implement peer review exercises within the LMS to cultivate critical thinking, self-reflection, and mutual feedback among students. This strategy enhances learning outcomes by allowing students to engage in constructive critique and collaboration, thereby reinforcing a supportive learning community that values diverse perspectives and continuous improvement.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883180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Contents</a:t>
            </a:r>
          </a:p>
        </p:txBody>
      </p:sp>
      <p:sp>
        <p:nvSpPr>
          <p:cNvPr id="12" name="TextBox 12"/>
          <p:cNvSpPr txBox="1"/>
          <p:nvPr/>
        </p:nvSpPr>
        <p:spPr>
          <a:xfrm>
            <a:off x="968600" y="2656745"/>
            <a:ext cx="14957200" cy="6447855"/>
          </a:xfrm>
          <a:prstGeom prst="rect">
            <a:avLst/>
          </a:prstGeom>
        </p:spPr>
        <p:txBody>
          <a:bodyPr wrap="square" lIns="0" tIns="0" rIns="0" bIns="0" numCol="2" rtlCol="0" anchor="t">
            <a:spAutoFit/>
          </a:bodyPr>
          <a:lstStyle/>
          <a:p>
            <a:pPr algn="just">
              <a:lnSpc>
                <a:spcPts val="3640"/>
              </a:lnSpc>
              <a:spcBef>
                <a:spcPct val="0"/>
              </a:spcBef>
            </a:pPr>
            <a:r>
              <a:rPr lang="en-US" sz="2600" dirty="0">
                <a:solidFill>
                  <a:srgbClr val="121212"/>
                </a:solidFill>
                <a:latin typeface="HK Grotesk Light"/>
              </a:rPr>
              <a:t>Introduction</a:t>
            </a:r>
          </a:p>
          <a:p>
            <a:pPr algn="just">
              <a:lnSpc>
                <a:spcPts val="3640"/>
              </a:lnSpc>
              <a:spcBef>
                <a:spcPct val="0"/>
              </a:spcBef>
            </a:pPr>
            <a:r>
              <a:rPr lang="en-US" sz="2600" dirty="0">
                <a:solidFill>
                  <a:srgbClr val="121212"/>
                </a:solidFill>
                <a:latin typeface="HK Grotesk Light"/>
              </a:rPr>
              <a:t>Understanding LMS</a:t>
            </a:r>
          </a:p>
          <a:p>
            <a:pPr algn="just">
              <a:lnSpc>
                <a:spcPts val="3640"/>
              </a:lnSpc>
              <a:spcBef>
                <a:spcPct val="0"/>
              </a:spcBef>
            </a:pPr>
            <a:r>
              <a:rPr lang="en-US" sz="2600" dirty="0">
                <a:solidFill>
                  <a:srgbClr val="121212"/>
                </a:solidFill>
                <a:latin typeface="HK Grotesk Light"/>
              </a:rPr>
              <a:t>The Role of LMS in Flipped Learning</a:t>
            </a:r>
          </a:p>
          <a:p>
            <a:pPr algn="just">
              <a:lnSpc>
                <a:spcPts val="3640"/>
              </a:lnSpc>
              <a:spcBef>
                <a:spcPct val="0"/>
              </a:spcBef>
            </a:pPr>
            <a:r>
              <a:rPr lang="en-US" sz="2600" dirty="0">
                <a:solidFill>
                  <a:srgbClr val="121212"/>
                </a:solidFill>
                <a:latin typeface="HK Grotesk Light"/>
              </a:rPr>
              <a:t>Benefits of LMS in Flipped Classrooms</a:t>
            </a:r>
          </a:p>
          <a:p>
            <a:pPr algn="just">
              <a:lnSpc>
                <a:spcPts val="3640"/>
              </a:lnSpc>
              <a:spcBef>
                <a:spcPct val="0"/>
              </a:spcBef>
            </a:pPr>
            <a:r>
              <a:rPr lang="en-US" sz="2600" dirty="0">
                <a:solidFill>
                  <a:srgbClr val="121212"/>
                </a:solidFill>
                <a:latin typeface="HK Grotesk Light"/>
              </a:rPr>
              <a:t>Criteria for Selecting an LMS</a:t>
            </a:r>
          </a:p>
          <a:p>
            <a:pPr algn="just">
              <a:lnSpc>
                <a:spcPts val="3640"/>
              </a:lnSpc>
              <a:spcBef>
                <a:spcPct val="0"/>
              </a:spcBef>
            </a:pPr>
            <a:r>
              <a:rPr lang="en-US" sz="2600" dirty="0">
                <a:solidFill>
                  <a:srgbClr val="121212"/>
                </a:solidFill>
                <a:latin typeface="HK Grotesk Light"/>
              </a:rPr>
              <a:t>Key Features to Consider</a:t>
            </a:r>
          </a:p>
          <a:p>
            <a:pPr algn="just">
              <a:lnSpc>
                <a:spcPts val="3640"/>
              </a:lnSpc>
              <a:spcBef>
                <a:spcPct val="0"/>
              </a:spcBef>
            </a:pPr>
            <a:r>
              <a:rPr lang="en-US" sz="2600" dirty="0">
                <a:solidFill>
                  <a:srgbClr val="121212"/>
                </a:solidFill>
                <a:latin typeface="HK Grotesk Light"/>
              </a:rPr>
              <a:t>Evaluating Usability and Accessibility</a:t>
            </a:r>
          </a:p>
          <a:p>
            <a:pPr algn="just">
              <a:lnSpc>
                <a:spcPts val="3640"/>
              </a:lnSpc>
              <a:spcBef>
                <a:spcPct val="0"/>
              </a:spcBef>
            </a:pPr>
            <a:r>
              <a:rPr lang="en-US" sz="2600" dirty="0">
                <a:solidFill>
                  <a:srgbClr val="121212"/>
                </a:solidFill>
                <a:latin typeface="HK Grotesk Light"/>
              </a:rPr>
              <a:t>Integrating LMS into Your Strategy</a:t>
            </a:r>
          </a:p>
          <a:p>
            <a:pPr algn="just">
              <a:lnSpc>
                <a:spcPts val="3640"/>
              </a:lnSpc>
              <a:spcBef>
                <a:spcPct val="0"/>
              </a:spcBef>
            </a:pPr>
            <a:r>
              <a:rPr lang="en-US" sz="2600" dirty="0">
                <a:solidFill>
                  <a:srgbClr val="121212"/>
                </a:solidFill>
                <a:latin typeface="HK Grotesk Light"/>
              </a:rPr>
              <a:t>Aligning LMS with Educational Goals</a:t>
            </a:r>
          </a:p>
          <a:p>
            <a:pPr algn="just">
              <a:lnSpc>
                <a:spcPts val="3640"/>
              </a:lnSpc>
              <a:spcBef>
                <a:spcPct val="0"/>
              </a:spcBef>
            </a:pPr>
            <a:r>
              <a:rPr lang="en-US" sz="2600" dirty="0">
                <a:solidFill>
                  <a:srgbClr val="121212"/>
                </a:solidFill>
                <a:latin typeface="HK Grotesk Light"/>
              </a:rPr>
              <a:t>Streamlining Course Content</a:t>
            </a:r>
          </a:p>
          <a:p>
            <a:pPr algn="just">
              <a:lnSpc>
                <a:spcPts val="3640"/>
              </a:lnSpc>
              <a:spcBef>
                <a:spcPct val="0"/>
              </a:spcBef>
            </a:pPr>
            <a:r>
              <a:rPr lang="en-US" sz="2600" dirty="0">
                <a:solidFill>
                  <a:srgbClr val="121212"/>
                </a:solidFill>
                <a:latin typeface="HK Grotesk Light"/>
              </a:rPr>
              <a:t>Enhancing Interaction through LMS</a:t>
            </a:r>
          </a:p>
          <a:p>
            <a:pPr algn="just">
              <a:lnSpc>
                <a:spcPts val="3640"/>
              </a:lnSpc>
              <a:spcBef>
                <a:spcPct val="0"/>
              </a:spcBef>
            </a:pPr>
            <a:r>
              <a:rPr lang="en-US" sz="2600" dirty="0">
                <a:solidFill>
                  <a:srgbClr val="121212"/>
                </a:solidFill>
                <a:latin typeface="HK Grotesk Light"/>
              </a:rPr>
              <a:t>Discussion Boards for Interactive Learning</a:t>
            </a:r>
          </a:p>
          <a:p>
            <a:pPr algn="just">
              <a:lnSpc>
                <a:spcPts val="3640"/>
              </a:lnSpc>
              <a:spcBef>
                <a:spcPct val="0"/>
              </a:spcBef>
            </a:pPr>
            <a:r>
              <a:rPr lang="en-US" sz="2600" dirty="0">
                <a:solidFill>
                  <a:srgbClr val="121212"/>
                </a:solidFill>
                <a:latin typeface="HK Grotesk Light"/>
              </a:rPr>
              <a:t>Quizzes for Formative Assessment</a:t>
            </a:r>
          </a:p>
          <a:p>
            <a:pPr algn="just">
              <a:lnSpc>
                <a:spcPts val="3640"/>
              </a:lnSpc>
              <a:spcBef>
                <a:spcPct val="0"/>
              </a:spcBef>
            </a:pPr>
            <a:endParaRPr lang="en-US" sz="2600" dirty="0">
              <a:solidFill>
                <a:srgbClr val="121212"/>
              </a:solidFill>
              <a:latin typeface="HK Grotesk Light"/>
            </a:endParaRPr>
          </a:p>
          <a:p>
            <a:pPr algn="just">
              <a:lnSpc>
                <a:spcPts val="3640"/>
              </a:lnSpc>
              <a:spcBef>
                <a:spcPct val="0"/>
              </a:spcBef>
            </a:pPr>
            <a:r>
              <a:rPr lang="en-US" sz="2600" dirty="0" err="1">
                <a:solidFill>
                  <a:srgbClr val="121212"/>
                </a:solidFill>
                <a:latin typeface="HK Grotesk Light"/>
              </a:rPr>
              <a:t>Utilising</a:t>
            </a:r>
            <a:r>
              <a:rPr lang="en-US" sz="2600" dirty="0">
                <a:solidFill>
                  <a:srgbClr val="121212"/>
                </a:solidFill>
                <a:latin typeface="HK Grotesk Light"/>
              </a:rPr>
              <a:t> Gradebooks and Analytics</a:t>
            </a:r>
          </a:p>
          <a:p>
            <a:pPr algn="just">
              <a:lnSpc>
                <a:spcPts val="3640"/>
              </a:lnSpc>
              <a:spcBef>
                <a:spcPct val="0"/>
              </a:spcBef>
            </a:pPr>
            <a:r>
              <a:rPr lang="en-US" sz="2600" dirty="0">
                <a:solidFill>
                  <a:srgbClr val="121212"/>
                </a:solidFill>
                <a:latin typeface="HK Grotesk Light"/>
              </a:rPr>
              <a:t>Fostering Engagement through Assignments</a:t>
            </a:r>
          </a:p>
          <a:p>
            <a:pPr algn="just">
              <a:lnSpc>
                <a:spcPts val="3640"/>
              </a:lnSpc>
              <a:spcBef>
                <a:spcPct val="0"/>
              </a:spcBef>
            </a:pPr>
            <a:r>
              <a:rPr lang="en-US" sz="2600" dirty="0">
                <a:solidFill>
                  <a:srgbClr val="121212"/>
                </a:solidFill>
                <a:latin typeface="HK Grotesk Light"/>
              </a:rPr>
              <a:t>Encouraging Peer Reviews</a:t>
            </a:r>
          </a:p>
          <a:p>
            <a:pPr algn="just">
              <a:lnSpc>
                <a:spcPts val="3640"/>
              </a:lnSpc>
              <a:spcBef>
                <a:spcPct val="0"/>
              </a:spcBef>
            </a:pPr>
            <a:r>
              <a:rPr lang="en-US" sz="2600" dirty="0">
                <a:solidFill>
                  <a:srgbClr val="121212"/>
                </a:solidFill>
                <a:latin typeface="HK Grotesk Light"/>
              </a:rPr>
              <a:t>Collaborative Projects in LMS</a:t>
            </a:r>
          </a:p>
          <a:p>
            <a:pPr algn="just">
              <a:lnSpc>
                <a:spcPts val="3640"/>
              </a:lnSpc>
              <a:spcBef>
                <a:spcPct val="0"/>
              </a:spcBef>
            </a:pPr>
            <a:r>
              <a:rPr lang="en-US" sz="2600" dirty="0">
                <a:solidFill>
                  <a:srgbClr val="121212"/>
                </a:solidFill>
                <a:latin typeface="HK Grotesk Light"/>
              </a:rPr>
              <a:t>Conclusion</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7111326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Collaborative Projects in LMS</a:t>
            </a:r>
          </a:p>
        </p:txBody>
      </p:sp>
      <p:sp>
        <p:nvSpPr>
          <p:cNvPr id="12" name="TextBox 12"/>
          <p:cNvSpPr txBox="1"/>
          <p:nvPr/>
        </p:nvSpPr>
        <p:spPr>
          <a:xfrm>
            <a:off x="803387" y="4094251"/>
            <a:ext cx="12181388" cy="2754537"/>
          </a:xfrm>
          <a:prstGeom prst="rect">
            <a:avLst/>
          </a:prstGeom>
        </p:spPr>
        <p:txBody>
          <a:bodyPr lIns="0" tIns="0" rIns="0" bIns="0" rtlCol="0" anchor="t">
            <a:spAutoFit/>
          </a:bodyPr>
          <a:lstStyle/>
          <a:p>
            <a:pPr>
              <a:lnSpc>
                <a:spcPts val="3640"/>
              </a:lnSpc>
              <a:spcBef>
                <a:spcPct val="0"/>
              </a:spcBef>
            </a:pPr>
            <a:r>
              <a:rPr lang="en-US" sz="2600" dirty="0" err="1">
                <a:solidFill>
                  <a:srgbClr val="121212"/>
                </a:solidFill>
                <a:latin typeface="HK Grotesk Light"/>
              </a:rPr>
              <a:t>Utilise</a:t>
            </a:r>
            <a:r>
              <a:rPr lang="en-US" sz="2600" dirty="0">
                <a:solidFill>
                  <a:srgbClr val="121212"/>
                </a:solidFill>
                <a:latin typeface="HK Grotesk Light"/>
              </a:rPr>
              <a:t> the LMS to manage collaborative projects, equipping students with the necessary tools and support to work together efficiently. Such projects are instrumental in active learning, fostering the development of crucial 21st-century skills, including communication, problem-solving, and teamwork. Through these collaborative efforts, students learn to navigate complex ideas and diverse team dynamics, preparing them for future challenges in an interconnected world.</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8460343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Resources</a:t>
            </a:r>
          </a:p>
        </p:txBody>
      </p:sp>
      <p:sp>
        <p:nvSpPr>
          <p:cNvPr id="12" name="TextBox 12"/>
          <p:cNvSpPr txBox="1"/>
          <p:nvPr/>
        </p:nvSpPr>
        <p:spPr>
          <a:xfrm>
            <a:off x="762000" y="3023313"/>
            <a:ext cx="12181388" cy="4601196"/>
          </a:xfrm>
          <a:prstGeom prst="rect">
            <a:avLst/>
          </a:prstGeom>
        </p:spPr>
        <p:txBody>
          <a:bodyPr lIns="0" tIns="0" rIns="0" bIns="0" rtlCol="0" anchor="t">
            <a:spAutoFit/>
          </a:bodyPr>
          <a:lstStyle/>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hlinkClick r:id="rId4"/>
              </a:rPr>
              <a:t>Moodle</a:t>
            </a:r>
            <a:r>
              <a:rPr lang="en-US" sz="2600" dirty="0">
                <a:solidFill>
                  <a:srgbClr val="121212"/>
                </a:solidFill>
                <a:latin typeface="HK Grotesk Light"/>
              </a:rPr>
              <a:t> - A free, open-source learning management system (LMS) that allows teachers to create online courses. It’s highly customizable and supports a range of activities and resources for flipped classroom learning. </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hlinkClick r:id="rId5"/>
              </a:rPr>
              <a:t>Canvas</a:t>
            </a:r>
            <a:r>
              <a:rPr lang="en-US" sz="2600" dirty="0">
                <a:solidFill>
                  <a:srgbClr val="121212"/>
                </a:solidFill>
                <a:latin typeface="HK Grotesk Light"/>
              </a:rPr>
              <a:t> - A comprehensive and robust learning management system (LMS) that facilitates an engaging learning environment. Canvas enables educators to create custom courses in an online format. It's known for its ease of use, reliability, and scalability, making it suitable for classrooms of all sizes. The platform supports multimedia integrations, discussion forums, and various assessment types, aligning well with the flipped classroom approach by allowing educators to deliver instructional content online and engage students in interactive learning activities.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2675819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Conclusion</a:t>
            </a:r>
          </a:p>
        </p:txBody>
      </p:sp>
      <p:sp>
        <p:nvSpPr>
          <p:cNvPr id="12" name="TextBox 12"/>
          <p:cNvSpPr txBox="1"/>
          <p:nvPr/>
        </p:nvSpPr>
        <p:spPr>
          <a:xfrm>
            <a:off x="790846" y="3080094"/>
            <a:ext cx="12181388" cy="3677866"/>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The strategic leverage of an LMS within flipped classrooms significantly amplifies the teaching and learning experience, offering a suite of tools to support interactive, learner-</a:t>
            </a:r>
            <a:r>
              <a:rPr lang="en-US" sz="2600" dirty="0" err="1">
                <a:solidFill>
                  <a:srgbClr val="121212"/>
                </a:solidFill>
                <a:latin typeface="HK Grotesk Light"/>
              </a:rPr>
              <a:t>centred</a:t>
            </a:r>
            <a:r>
              <a:rPr lang="en-US" sz="2600" dirty="0">
                <a:solidFill>
                  <a:srgbClr val="121212"/>
                </a:solidFill>
                <a:latin typeface="HK Grotesk Light"/>
              </a:rPr>
              <a:t> education. By judiciously selecting and employing the appropriate LMS, educators can achieve their pedagogical objectives, transforming their classrooms into vibrant, dynamic environments where students thrive. As we move forward, the integration of LMS in flipped learning stands as a testament to the evolution of education, where technology and pedagogy converge to create rich, engaging, and effective learning journeys.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230046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Learning Objectives</a:t>
            </a:r>
          </a:p>
        </p:txBody>
      </p:sp>
      <p:sp>
        <p:nvSpPr>
          <p:cNvPr id="12" name="TextBox 12"/>
          <p:cNvSpPr txBox="1"/>
          <p:nvPr/>
        </p:nvSpPr>
        <p:spPr>
          <a:xfrm>
            <a:off x="1028700" y="3024399"/>
            <a:ext cx="12181388" cy="6909520"/>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Unit 3 aims to </a:t>
            </a:r>
            <a:r>
              <a:rPr lang="en-US" sz="2600" dirty="0" err="1">
                <a:solidFill>
                  <a:srgbClr val="121212"/>
                </a:solidFill>
                <a:latin typeface="HK Grotesk Light"/>
              </a:rPr>
              <a:t>utilise</a:t>
            </a:r>
            <a:r>
              <a:rPr lang="en-US" sz="2600" dirty="0">
                <a:solidFill>
                  <a:srgbClr val="121212"/>
                </a:solidFill>
                <a:latin typeface="HK Grotesk Light"/>
              </a:rPr>
              <a:t> Learning Management Systems (LMS) effectively within flipped classrooms, focusing on enhancing learner engagement and participation. It outlines the process for selecting, integrating, and making the most of an LMS to support diverse learning styles and educational goals. The unit highlights the importance of key LMS features, accessibility, and user-friendliness, alongside strategies for content </a:t>
            </a:r>
            <a:r>
              <a:rPr lang="en-US" sz="2600" dirty="0" err="1">
                <a:solidFill>
                  <a:srgbClr val="121212"/>
                </a:solidFill>
                <a:latin typeface="HK Grotesk Light"/>
              </a:rPr>
              <a:t>organisation</a:t>
            </a:r>
            <a:r>
              <a:rPr lang="en-US" sz="2600" dirty="0">
                <a:solidFill>
                  <a:srgbClr val="121212"/>
                </a:solidFill>
                <a:latin typeface="HK Grotesk Light"/>
              </a:rPr>
              <a:t>, interactive assignments, and collaborative projects. Additionally, it touches on the role of analytics in refining teaching methods. Essentially, the unit prepares educators to create dynamic, student-</a:t>
            </a:r>
            <a:r>
              <a:rPr lang="en-US" sz="2600" dirty="0" err="1">
                <a:solidFill>
                  <a:srgbClr val="121212"/>
                </a:solidFill>
                <a:latin typeface="HK Grotesk Light"/>
              </a:rPr>
              <a:t>centred</a:t>
            </a:r>
            <a:r>
              <a:rPr lang="en-US" sz="2600" dirty="0">
                <a:solidFill>
                  <a:srgbClr val="121212"/>
                </a:solidFill>
                <a:latin typeface="HK Grotesk Light"/>
              </a:rPr>
              <a:t> learning environments through the strategic use of LMS.</a:t>
            </a:r>
          </a:p>
          <a:p>
            <a:pPr>
              <a:lnSpc>
                <a:spcPts val="3640"/>
              </a:lnSpc>
              <a:spcBef>
                <a:spcPct val="0"/>
              </a:spcBef>
            </a:pPr>
            <a:endParaRPr lang="en-US" sz="2600" dirty="0">
              <a:solidFill>
                <a:srgbClr val="121212"/>
              </a:solidFill>
              <a:latin typeface="HK Grotesk Light"/>
            </a:endParaRPr>
          </a:p>
          <a:p>
            <a:pPr>
              <a:lnSpc>
                <a:spcPts val="3640"/>
              </a:lnSpc>
              <a:spcBef>
                <a:spcPct val="0"/>
              </a:spcBef>
            </a:pPr>
            <a:endParaRPr lang="en-US" sz="2600" dirty="0">
              <a:solidFill>
                <a:srgbClr val="121212"/>
              </a:solidFill>
              <a:latin typeface="HK Grotesk Light"/>
            </a:endParaRPr>
          </a:p>
          <a:p>
            <a:pPr>
              <a:lnSpc>
                <a:spcPts val="3640"/>
              </a:lnSpc>
              <a:spcBef>
                <a:spcPct val="0"/>
              </a:spcBef>
            </a:pPr>
            <a:endParaRPr lang="en-US" sz="2600" dirty="0">
              <a:solidFill>
                <a:srgbClr val="121212"/>
              </a:solidFill>
              <a:latin typeface="HK Grotesk Light"/>
            </a:endParaRPr>
          </a:p>
          <a:p>
            <a:pPr>
              <a:lnSpc>
                <a:spcPts val="3640"/>
              </a:lnSpc>
              <a:spcBef>
                <a:spcPct val="0"/>
              </a:spcBef>
            </a:pPr>
            <a:endParaRPr lang="en-US" sz="2600" dirty="0">
              <a:solidFill>
                <a:srgbClr val="121212"/>
              </a:solidFill>
              <a:latin typeface="HK Grotesk Light"/>
            </a:endParaRPr>
          </a:p>
          <a:p>
            <a:pPr>
              <a:lnSpc>
                <a:spcPts val="3640"/>
              </a:lnSpc>
              <a:spcBef>
                <a:spcPct val="0"/>
              </a:spcBef>
            </a:pPr>
            <a:endParaRPr lang="en-US" sz="2600" dirty="0">
              <a:solidFill>
                <a:srgbClr val="121212"/>
              </a:solidFill>
              <a:latin typeface="HK Grotesk Light"/>
            </a:endParaRPr>
          </a:p>
          <a:p>
            <a:pPr>
              <a:lnSpc>
                <a:spcPts val="3640"/>
              </a:lnSpc>
              <a:spcBef>
                <a:spcPct val="0"/>
              </a:spcBef>
            </a:pPr>
            <a:endParaRPr lang="en-US" sz="26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Introduction </a:t>
            </a:r>
          </a:p>
        </p:txBody>
      </p:sp>
      <p:sp>
        <p:nvSpPr>
          <p:cNvPr id="12" name="TextBox 12"/>
          <p:cNvSpPr txBox="1"/>
          <p:nvPr/>
        </p:nvSpPr>
        <p:spPr>
          <a:xfrm>
            <a:off x="1028700" y="3024399"/>
            <a:ext cx="12181388" cy="275453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This presentation delves into the transformative capabilities of Learning Management Systems (LMS) in redefining the traditional classroom through flipped learning. We will navigate the journey of selecting, integrating, and </a:t>
            </a:r>
            <a:r>
              <a:rPr lang="en-US" sz="2600" dirty="0" err="1">
                <a:solidFill>
                  <a:srgbClr val="121212"/>
                </a:solidFill>
                <a:latin typeface="HK Grotesk Light"/>
              </a:rPr>
              <a:t>optimising</a:t>
            </a:r>
            <a:r>
              <a:rPr lang="en-US" sz="2600" dirty="0">
                <a:solidFill>
                  <a:srgbClr val="121212"/>
                </a:solidFill>
                <a:latin typeface="HK Grotesk Light"/>
              </a:rPr>
              <a:t> LMS to foster dynamic, learner-</a:t>
            </a:r>
            <a:r>
              <a:rPr lang="en-US" sz="2600" dirty="0" err="1">
                <a:solidFill>
                  <a:srgbClr val="121212"/>
                </a:solidFill>
                <a:latin typeface="HK Grotesk Light"/>
              </a:rPr>
              <a:t>centred</a:t>
            </a:r>
            <a:r>
              <a:rPr lang="en-US" sz="2600" dirty="0">
                <a:solidFill>
                  <a:srgbClr val="121212"/>
                </a:solidFill>
                <a:latin typeface="HK Grotesk Light"/>
              </a:rPr>
              <a:t> environments that promote enhanced understanding and engagement. Discover the strategic benefits of flipping the classroom model to support active learning and student autonomy.</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8097161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Understanding LMS</a:t>
            </a:r>
          </a:p>
        </p:txBody>
      </p:sp>
      <p:sp>
        <p:nvSpPr>
          <p:cNvPr id="12" name="TextBox 12"/>
          <p:cNvSpPr txBox="1"/>
          <p:nvPr/>
        </p:nvSpPr>
        <p:spPr>
          <a:xfrm>
            <a:off x="818920" y="3266220"/>
            <a:ext cx="12181388" cy="3216201"/>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A Learning Management System (LMS) is a sophisticated digital platform designed to simplify the management and delivery of educational content. Acting as a </a:t>
            </a:r>
            <a:r>
              <a:rPr lang="en-US" sz="2600" dirty="0" err="1">
                <a:solidFill>
                  <a:srgbClr val="121212"/>
                </a:solidFill>
                <a:latin typeface="HK Grotesk Light"/>
              </a:rPr>
              <a:t>centralised</a:t>
            </a:r>
            <a:r>
              <a:rPr lang="en-US" sz="2600" dirty="0">
                <a:solidFill>
                  <a:srgbClr val="121212"/>
                </a:solidFill>
                <a:latin typeface="HK Grotesk Light"/>
              </a:rPr>
              <a:t> hub, it supports the efficient distribution of course materials, streamlines communication, and facilitates assessment. An LMS enables educators to effectively </a:t>
            </a:r>
            <a:r>
              <a:rPr lang="en-US" sz="2600" dirty="0" err="1">
                <a:solidFill>
                  <a:srgbClr val="121212"/>
                </a:solidFill>
                <a:latin typeface="HK Grotesk Light"/>
              </a:rPr>
              <a:t>organise</a:t>
            </a:r>
            <a:r>
              <a:rPr lang="en-US" sz="2600" dirty="0">
                <a:solidFill>
                  <a:srgbClr val="121212"/>
                </a:solidFill>
                <a:latin typeface="HK Grotesk Light"/>
              </a:rPr>
              <a:t> learning resources, granting students the flexibility to access materials at any time, from any location, thus advancing a more inclusive and accessible educational approach.</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990548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The Role of LMS in Flipped Learning</a:t>
            </a:r>
          </a:p>
        </p:txBody>
      </p:sp>
      <p:sp>
        <p:nvSpPr>
          <p:cNvPr id="12" name="TextBox 12"/>
          <p:cNvSpPr txBox="1"/>
          <p:nvPr/>
        </p:nvSpPr>
        <p:spPr>
          <a:xfrm>
            <a:off x="818920" y="4209233"/>
            <a:ext cx="12181388" cy="275453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Within the flipped learning framework, the LMS is indispensable. It serves as the primary platform for hosting pre-class instructional content, such as videos, fostering online discussions, and tracking student progress. This strategic </a:t>
            </a:r>
            <a:r>
              <a:rPr lang="en-US" sz="2600" dirty="0" err="1">
                <a:solidFill>
                  <a:srgbClr val="121212"/>
                </a:solidFill>
                <a:latin typeface="HK Grotesk Light"/>
              </a:rPr>
              <a:t>utilisation</a:t>
            </a:r>
            <a:r>
              <a:rPr lang="en-US" sz="2600" dirty="0">
                <a:solidFill>
                  <a:srgbClr val="121212"/>
                </a:solidFill>
                <a:latin typeface="HK Grotesk Light"/>
              </a:rPr>
              <a:t> of the LMS reallocates classroom time to interactive, student-focused activities like problem-solving and project work, significantly boosting student engagement and enhancing learning outcomes.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811364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Benefits of LMS in Flipped Classrooms</a:t>
            </a:r>
          </a:p>
        </p:txBody>
      </p:sp>
      <p:sp>
        <p:nvSpPr>
          <p:cNvPr id="12" name="TextBox 12"/>
          <p:cNvSpPr txBox="1"/>
          <p:nvPr/>
        </p:nvSpPr>
        <p:spPr>
          <a:xfrm>
            <a:off x="818920" y="4209233"/>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Implementing an LMS in flipped classrooms caters to varied learning styles, encourages student collaboration, and offers scalable solutions for content management. Additionally, it provides detailed analytics to track engagement and performance, furnishing educators with crucial insights to </a:t>
            </a:r>
            <a:r>
              <a:rPr lang="en-US" sz="2600" dirty="0" err="1">
                <a:solidFill>
                  <a:srgbClr val="121212"/>
                </a:solidFill>
                <a:latin typeface="HK Grotesk Light"/>
              </a:rPr>
              <a:t>customise</a:t>
            </a:r>
            <a:r>
              <a:rPr lang="en-US" sz="2600" dirty="0">
                <a:solidFill>
                  <a:srgbClr val="121212"/>
                </a:solidFill>
                <a:latin typeface="HK Grotesk Light"/>
              </a:rPr>
              <a:t> their teaching strategies effectively, thereby meeting students' individual learning needs.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2015241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Criteria for Selecting an LMS</a:t>
            </a:r>
          </a:p>
        </p:txBody>
      </p:sp>
      <p:sp>
        <p:nvSpPr>
          <p:cNvPr id="12" name="TextBox 12"/>
          <p:cNvSpPr txBox="1"/>
          <p:nvPr/>
        </p:nvSpPr>
        <p:spPr>
          <a:xfrm>
            <a:off x="826941" y="4153728"/>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Selecting an LMS aligned with your flipped learning objectives involves evaluating key features such as robust video hosting, interactive quizzes, and dynamic discussion forums. The system's ability to integrate with additional educational tools and platforms, like Google Classroom and Zoom, can significantly amplify the flipped learning experience, creating a more cohesive and interactive educational setting.</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495581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Key Features to Consider</a:t>
            </a:r>
          </a:p>
        </p:txBody>
      </p:sp>
      <p:sp>
        <p:nvSpPr>
          <p:cNvPr id="12" name="TextBox 12"/>
          <p:cNvSpPr txBox="1"/>
          <p:nvPr/>
        </p:nvSpPr>
        <p:spPr>
          <a:xfrm>
            <a:off x="818920" y="4072392"/>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Essential considerations when choosing an LMS include a user-friendly interface, comprehensive multimedia support for diverse content types, and detailed analytics to track engagement and learning outcomes. Compatibility with various devices and platforms is crucial, ensuring equitable access for all students, irrespective of their geographical location or available technology.</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24694734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8741</TotalTime>
  <Words>2672</Words>
  <Application>Microsoft Office PowerPoint</Application>
  <PresentationFormat>Custom</PresentationFormat>
  <Paragraphs>90</Paragraphs>
  <Slides>22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Calibri</vt:lpstr>
      <vt:lpstr>HK Grotesk Bold</vt:lpstr>
      <vt:lpstr>HK Grotesk</vt:lpstr>
      <vt:lpstr>HK Grotesk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CollaboratiVET-Modules_Content Development Template</dc:title>
  <dc:creator>Cara O'Sullivan</dc:creator>
  <cp:lastModifiedBy>Cara O'Sullivan</cp:lastModifiedBy>
  <cp:revision>9</cp:revision>
  <dcterms:created xsi:type="dcterms:W3CDTF">2006-08-16T00:00:00Z</dcterms:created>
  <dcterms:modified xsi:type="dcterms:W3CDTF">2024-04-09T09:44:23Z</dcterms:modified>
  <dc:identifier>DAF3h6kuNAo</dc:identifier>
</cp:coreProperties>
</file>