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66" r:id="rId3"/>
    <p:sldId id="259" r:id="rId4"/>
    <p:sldId id="289" r:id="rId5"/>
    <p:sldId id="267" r:id="rId6"/>
    <p:sldId id="285" r:id="rId7"/>
    <p:sldId id="268" r:id="rId8"/>
    <p:sldId id="269" r:id="rId9"/>
    <p:sldId id="286" r:id="rId10"/>
    <p:sldId id="270" r:id="rId11"/>
    <p:sldId id="271" r:id="rId12"/>
    <p:sldId id="273" r:id="rId13"/>
    <p:sldId id="274" r:id="rId14"/>
    <p:sldId id="275" r:id="rId15"/>
    <p:sldId id="287" r:id="rId16"/>
    <p:sldId id="276" r:id="rId17"/>
    <p:sldId id="288" r:id="rId18"/>
    <p:sldId id="277" r:id="rId19"/>
    <p:sldId id="278" r:id="rId20"/>
    <p:sldId id="279" r:id="rId21"/>
    <p:sldId id="280" r:id="rId22"/>
  </p:sldIdLst>
  <p:sldSz cx="18288000" cy="10287000"/>
  <p:notesSz cx="6858000" cy="9144000"/>
  <p:embeddedFontLst>
    <p:embeddedFont>
      <p:font typeface="HK Grotesk" panose="020B0604020202020204" charset="0"/>
      <p:regular r:id="rId23"/>
    </p:embeddedFont>
    <p:embeddedFont>
      <p:font typeface="HK Grotesk Bold" panose="020B0604020202020204" charset="0"/>
      <p:regular r:id="rId24"/>
    </p:embeddedFont>
    <p:embeddedFont>
      <p:font typeface="HK Grotesk Light" panose="020B0604020202020204" charset="0"/>
      <p:regular r:id="rId25"/>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5" d="100"/>
          <a:sy n="55" d="100"/>
        </p:scale>
        <p:origin x="402" y="39"/>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www.bing.com/ck/a?!&amp;&amp;p=fa8de99393e45363JmltdHM9MTcxMjYyMDgwMCZpZ3VpZD0xMjE2Y2YwNi0xY2RiLTZiZGUtMjE1Ni1kY2Q3MWQ1NDZhZmImaW5zaWQ9NTIyMg&amp;ptn=3&amp;ver=2&amp;hsh=3&amp;fclid=1216cf06-1cdb-6bde-2156-dcd71d546afb&amp;psq=genially&amp;u=a1aHR0cHM6Ly9nZW5pYWwubHkv&amp;ntb=1" TargetMode="External"/><Relationship Id="rId4" Type="http://schemas.openxmlformats.org/officeDocument/2006/relationships/hyperlink" Target="https://www.bing.com/ck/a?!&amp;&amp;p=b854c1ab678eac5dJmltdHM9MTcxMjYyMDgwMCZpZ3VpZD0xMjE2Y2YwNi0xY2RiLTZiZGUtMjE1Ni1kY2Q3MWQ1NDZhZmImaW5zaWQ9NTIxMw&amp;ptn=3&amp;ver=2&amp;hsh=3&amp;fclid=1216cf06-1cdb-6bde-2156-dcd71d546afb&amp;psq=poow+town&amp;u=a1aHR0cHM6Ly93d3cucG93dG9vbi5jb20v&amp;ntb=1"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926411" y="2192828"/>
            <a:ext cx="10119734" cy="5239639"/>
          </a:xfrm>
          <a:prstGeom prst="rect">
            <a:avLst/>
          </a:prstGeom>
        </p:spPr>
        <p:txBody>
          <a:bodyPr wrap="square" lIns="0" tIns="0" rIns="0" bIns="0" rtlCol="0" anchor="t">
            <a:spAutoFit/>
          </a:bodyPr>
          <a:lstStyle/>
          <a:p>
            <a:pPr>
              <a:lnSpc>
                <a:spcPts val="10200"/>
              </a:lnSpc>
            </a:pPr>
            <a:r>
              <a:rPr lang="en-US" sz="10200" spc="-102" dirty="0">
                <a:solidFill>
                  <a:srgbClr val="FB8709"/>
                </a:solidFill>
                <a:latin typeface="HK Grotesk Bold"/>
              </a:rPr>
              <a:t>Unit 2:</a:t>
            </a:r>
          </a:p>
          <a:p>
            <a:pPr>
              <a:lnSpc>
                <a:spcPts val="10200"/>
              </a:lnSpc>
            </a:pPr>
            <a:r>
              <a:rPr lang="en-US" sz="8700" spc="-87" dirty="0">
                <a:solidFill>
                  <a:srgbClr val="053249"/>
                </a:solidFill>
                <a:latin typeface="HK Grotesk Bold"/>
              </a:rPr>
              <a:t>Tools and Techniques for the Flipped Classroom</a:t>
            </a: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GB"/>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GB"/>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GB"/>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GB"/>
          </a:p>
        </p:txBody>
      </p:sp>
      <p:sp>
        <p:nvSpPr>
          <p:cNvPr id="9" name="TextBox 9"/>
          <p:cNvSpPr txBox="1"/>
          <p:nvPr/>
        </p:nvSpPr>
        <p:spPr>
          <a:xfrm>
            <a:off x="1028700" y="1143046"/>
            <a:ext cx="11295250" cy="1071880"/>
          </a:xfrm>
          <a:prstGeom prst="rect">
            <a:avLst/>
          </a:prstGeom>
        </p:spPr>
        <p:txBody>
          <a:bodyPr lIns="0" tIns="0" rIns="0" bIns="0" rtlCol="0" anchor="t">
            <a:spAutoFit/>
          </a:bodyPr>
          <a:lstStyle/>
          <a:p>
            <a:pPr>
              <a:lnSpc>
                <a:spcPts val="4234"/>
              </a:lnSpc>
            </a:pPr>
            <a:r>
              <a:rPr lang="en-US" sz="3499" dirty="0">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GB"/>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a:solidFill>
                <a:srgbClr val="121212"/>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Audio Recording Tools</a:t>
            </a:r>
          </a:p>
        </p:txBody>
      </p:sp>
      <p:sp>
        <p:nvSpPr>
          <p:cNvPr id="12" name="TextBox 12"/>
          <p:cNvSpPr txBox="1"/>
          <p:nvPr/>
        </p:nvSpPr>
        <p:spPr>
          <a:xfrm>
            <a:off x="818920" y="2946593"/>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Audio clarity is paramount in educational content. Tools like Audacity offer a comprehensive platform for audio recording and editing, ensuring that the auditory component of your multimedia content is of the highest quality. For podcasting or audio explanations, Anchor provides an intuitive and user-friendly interface. Together, these tools allow educators to produce clear, engaging audio content that complements visual materials and enhances the overall learning experience.</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964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Interactive Content Creation</a:t>
            </a:r>
          </a:p>
        </p:txBody>
      </p:sp>
      <p:sp>
        <p:nvSpPr>
          <p:cNvPr id="12" name="TextBox 12"/>
          <p:cNvSpPr txBox="1"/>
          <p:nvPr/>
        </p:nvSpPr>
        <p:spPr>
          <a:xfrm>
            <a:off x="803387" y="4094251"/>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Interactive content transforms passive learning into an active experience, encouraging students to engage directly with the material. Platforms like Genially and </a:t>
            </a:r>
            <a:r>
              <a:rPr lang="en-US" sz="2600" dirty="0" err="1">
                <a:solidFill>
                  <a:srgbClr val="121212"/>
                </a:solidFill>
                <a:latin typeface="HK Grotesk Light"/>
              </a:rPr>
              <a:t>ThingLink</a:t>
            </a:r>
            <a:r>
              <a:rPr lang="en-US" sz="2600" dirty="0">
                <a:solidFill>
                  <a:srgbClr val="121212"/>
                </a:solidFill>
                <a:latin typeface="HK Grotesk Light"/>
              </a:rPr>
              <a:t> allow educators to create interactive images, presentations, and infographics that foster active learning. These tools enable the integration of clickable links, embedded quizzes, and other interactive elements that make learning more engaging and memorable. By incorporating interactive content into their teaching, educators can provide students with a more dynamic and immersive learning environment.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98165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Animation as a Learning Tool</a:t>
            </a:r>
          </a:p>
        </p:txBody>
      </p:sp>
      <p:sp>
        <p:nvSpPr>
          <p:cNvPr id="12" name="TextBox 12"/>
          <p:cNvSpPr txBox="1"/>
          <p:nvPr/>
        </p:nvSpPr>
        <p:spPr>
          <a:xfrm>
            <a:off x="803387" y="4094251"/>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Animations offer a unique way to simplify complex concepts and make learning more enjoyable. Tools such as Powtoon and </a:t>
            </a:r>
            <a:r>
              <a:rPr lang="en-US" sz="2600" dirty="0" err="1">
                <a:solidFill>
                  <a:srgbClr val="121212"/>
                </a:solidFill>
                <a:latin typeface="HK Grotesk Light"/>
              </a:rPr>
              <a:t>Vyond</a:t>
            </a:r>
            <a:r>
              <a:rPr lang="en-US" sz="2600" dirty="0">
                <a:solidFill>
                  <a:srgbClr val="121212"/>
                </a:solidFill>
                <a:latin typeface="HK Grotesk Light"/>
              </a:rPr>
              <a:t> allow educators to create animated videos that can bring abstract ideas to life. These animations can illustrate processes, tell stories, and present information in a visually engaging way that captures students' attention and aids in understanding. Whether it's explaining scientific phenomena or breaking down historical events, animations can be a powerful tool in the educator's toolkit.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4209865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Scriptwriting and Storyboarding</a:t>
            </a:r>
          </a:p>
        </p:txBody>
      </p:sp>
      <p:sp>
        <p:nvSpPr>
          <p:cNvPr id="12" name="TextBox 12"/>
          <p:cNvSpPr txBox="1"/>
          <p:nvPr/>
        </p:nvSpPr>
        <p:spPr>
          <a:xfrm>
            <a:off x="803387" y="4094251"/>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The foundation of effective multimedia content lies in meticulous planning. Scriptwriting and storyboarding are essential steps in this process, helping educators </a:t>
            </a:r>
            <a:r>
              <a:rPr lang="en-US" sz="2600" dirty="0" err="1">
                <a:solidFill>
                  <a:srgbClr val="121212"/>
                </a:solidFill>
                <a:latin typeface="HK Grotesk Light"/>
              </a:rPr>
              <a:t>organise</a:t>
            </a:r>
            <a:r>
              <a:rPr lang="en-US" sz="2600" dirty="0">
                <a:solidFill>
                  <a:srgbClr val="121212"/>
                </a:solidFill>
                <a:latin typeface="HK Grotesk Light"/>
              </a:rPr>
              <a:t> their thoughts and </a:t>
            </a:r>
            <a:r>
              <a:rPr lang="en-US" sz="2600" dirty="0" err="1">
                <a:solidFill>
                  <a:srgbClr val="121212"/>
                </a:solidFill>
                <a:latin typeface="HK Grotesk Light"/>
              </a:rPr>
              <a:t>visualise</a:t>
            </a:r>
            <a:r>
              <a:rPr lang="en-US" sz="2600" dirty="0">
                <a:solidFill>
                  <a:srgbClr val="121212"/>
                </a:solidFill>
                <a:latin typeface="HK Grotesk Light"/>
              </a:rPr>
              <a:t> the flow of their content. A well-crafted script ensures that all key points are covered clearly and concisely, while a storyboard lays out the visual sequence of the content, guiding the creation process. These preparatory steps are crucial for producing coherent, engaging, and educational multimedia content.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2118352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Visual and Audio Elements</a:t>
            </a:r>
          </a:p>
        </p:txBody>
      </p:sp>
      <p:sp>
        <p:nvSpPr>
          <p:cNvPr id="12" name="TextBox 12"/>
          <p:cNvSpPr txBox="1"/>
          <p:nvPr/>
        </p:nvSpPr>
        <p:spPr>
          <a:xfrm>
            <a:off x="803387" y="4094251"/>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Enhancing your videos with visual and audio elements can significantly improve the quality and engagement of your educational content. Royalty-free images and music can add depth and interest to your videos without the worry of copyright infringement. Clear, well-paced narration complements these elements, ensuring that your message is conveyed effectively. These enhancements not only make your content more appealing but also support the retention of information by catering to various learning styles.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17789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Design Principles for Educational Content</a:t>
            </a:r>
          </a:p>
        </p:txBody>
      </p:sp>
      <p:sp>
        <p:nvSpPr>
          <p:cNvPr id="12" name="TextBox 12"/>
          <p:cNvSpPr txBox="1"/>
          <p:nvPr/>
        </p:nvSpPr>
        <p:spPr>
          <a:xfrm>
            <a:off x="803387" y="4094251"/>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Creating accessible and effective multimedia content requires adherence to key design principles. Consistency in style and format helps create a cohesive learning experience, while clarity ensures that the educational message is easily understood. Engagement is achieved through interactive elements and compelling visuals and audio. By applying these principles, educators can create multimedia content that is not only informative but also engaging and accessible to all students.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0781305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Integrating Multimedia in Pre-Class Materials</a:t>
            </a:r>
          </a:p>
        </p:txBody>
      </p:sp>
      <p:sp>
        <p:nvSpPr>
          <p:cNvPr id="12" name="TextBox 12"/>
          <p:cNvSpPr txBox="1"/>
          <p:nvPr/>
        </p:nvSpPr>
        <p:spPr>
          <a:xfrm>
            <a:off x="803387" y="4094251"/>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Incorporating multimedia content into pre-class materials is a cornerstone of the flipped classroom model. By </a:t>
            </a:r>
            <a:r>
              <a:rPr lang="en-US" sz="2600" dirty="0" err="1">
                <a:solidFill>
                  <a:srgbClr val="121212"/>
                </a:solidFill>
                <a:latin typeface="HK Grotesk Light"/>
              </a:rPr>
              <a:t>utilising</a:t>
            </a:r>
            <a:r>
              <a:rPr lang="en-US" sz="2600" dirty="0">
                <a:solidFill>
                  <a:srgbClr val="121212"/>
                </a:solidFill>
                <a:latin typeface="HK Grotesk Light"/>
              </a:rPr>
              <a:t> platforms like YouTube and TikTok, educators can present information in a format that is familiar and engaging to students. This approach allows students to interact with new concepts at their own pace, setting the stage for more productive in-class activities. Effective integration of multimedia in pre-class materials ensures that students come to class prepared and ready to dive deeper into the subject matter.</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255471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Multimedia in the Classroom</a:t>
            </a:r>
          </a:p>
        </p:txBody>
      </p:sp>
      <p:sp>
        <p:nvSpPr>
          <p:cNvPr id="12" name="TextBox 12"/>
          <p:cNvSpPr txBox="1"/>
          <p:nvPr/>
        </p:nvSpPr>
        <p:spPr>
          <a:xfrm>
            <a:off x="803387" y="4094251"/>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Multimedia doesn't just belong in pre-class materials; it can also enhance in-class activities. From interactive presentations to video analyses, incorporating multimedia content into the classroom encourages participation and facilitates a more dynamic learning environment. This approach allows educators to clarify complex concepts through visual aids, engage students in discussions, and provide hands-on learning opportunities. By leveraging multimedia content effectively, educators can create a more interactive and supportive classroom experience.</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066269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Empowering Students with Video Creation</a:t>
            </a:r>
          </a:p>
        </p:txBody>
      </p:sp>
      <p:sp>
        <p:nvSpPr>
          <p:cNvPr id="12" name="TextBox 12"/>
          <p:cNvSpPr txBox="1"/>
          <p:nvPr/>
        </p:nvSpPr>
        <p:spPr>
          <a:xfrm>
            <a:off x="803387" y="4094251"/>
            <a:ext cx="12181388" cy="3677866"/>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Empowering students to create their own video content encourages active engagement with the material and fosters a deeper understanding of the subject matter. This project-based learning approach allows students to explore concepts creatively, enhancing their learning experience. By guiding students through the process of planning, scripting, and producing their own videos, educators can help them develop valuable skills in research, critical thinking, and communication. Student-created content not only enriches the learning environment but also encourages students to take ownership of their educational journey.</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4738541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The One-Take Philosophy</a:t>
            </a:r>
          </a:p>
        </p:txBody>
      </p:sp>
      <p:sp>
        <p:nvSpPr>
          <p:cNvPr id="12" name="TextBox 12"/>
          <p:cNvSpPr txBox="1"/>
          <p:nvPr/>
        </p:nvSpPr>
        <p:spPr>
          <a:xfrm>
            <a:off x="803387" y="4094251"/>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The one-take philosophy encourages simplicity and authenticity in video production. By focusing on delivering content in a single take, educators can reduce the pressure and time involved in video creation. This approach fosters a more natural presentation style, making the content relatable and engaging. While perfection is not the goal, clear communication and genuine engagement with the material are. The one-take philosophy simplifies content creation, making it more accessible and manageable for educators.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8831804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Contents</a:t>
            </a:r>
          </a:p>
        </p:txBody>
      </p:sp>
      <p:sp>
        <p:nvSpPr>
          <p:cNvPr id="12" name="TextBox 12"/>
          <p:cNvSpPr txBox="1"/>
          <p:nvPr/>
        </p:nvSpPr>
        <p:spPr>
          <a:xfrm>
            <a:off x="968600" y="2656745"/>
            <a:ext cx="10613800" cy="7371185"/>
          </a:xfrm>
          <a:prstGeom prst="rect">
            <a:avLst/>
          </a:prstGeom>
        </p:spPr>
        <p:txBody>
          <a:bodyPr wrap="square" lIns="0" tIns="0" rIns="0" bIns="0" numCol="2" rtlCol="0" anchor="t">
            <a:spAutoFit/>
          </a:bodyPr>
          <a:lstStyle/>
          <a:p>
            <a:pPr algn="just">
              <a:lnSpc>
                <a:spcPts val="3640"/>
              </a:lnSpc>
              <a:spcBef>
                <a:spcPct val="0"/>
              </a:spcBef>
            </a:pPr>
            <a:r>
              <a:rPr lang="en-US" sz="2600" dirty="0">
                <a:solidFill>
                  <a:srgbClr val="121212"/>
                </a:solidFill>
                <a:latin typeface="HK Grotesk Light"/>
              </a:rPr>
              <a:t>Essence of Multimedia</a:t>
            </a:r>
          </a:p>
          <a:p>
            <a:pPr algn="just">
              <a:lnSpc>
                <a:spcPts val="3640"/>
              </a:lnSpc>
              <a:spcBef>
                <a:spcPct val="0"/>
              </a:spcBef>
            </a:pPr>
            <a:r>
              <a:rPr lang="en-US" sz="2600" dirty="0">
                <a:solidFill>
                  <a:srgbClr val="121212"/>
                </a:solidFill>
                <a:latin typeface="HK Grotesk Light"/>
              </a:rPr>
              <a:t>Enhancing Engagement</a:t>
            </a:r>
          </a:p>
          <a:p>
            <a:pPr algn="just">
              <a:lnSpc>
                <a:spcPts val="3640"/>
              </a:lnSpc>
              <a:spcBef>
                <a:spcPct val="0"/>
              </a:spcBef>
            </a:pPr>
            <a:r>
              <a:rPr lang="en-US" sz="2600" dirty="0">
                <a:solidFill>
                  <a:srgbClr val="121212"/>
                </a:solidFill>
                <a:latin typeface="HK Grotesk Light"/>
              </a:rPr>
              <a:t>Multimedia in Flipped Classrooms</a:t>
            </a:r>
          </a:p>
          <a:p>
            <a:pPr algn="just">
              <a:lnSpc>
                <a:spcPts val="3640"/>
              </a:lnSpc>
              <a:spcBef>
                <a:spcPct val="0"/>
              </a:spcBef>
            </a:pPr>
            <a:r>
              <a:rPr lang="en-US" sz="2600" dirty="0">
                <a:solidFill>
                  <a:srgbClr val="121212"/>
                </a:solidFill>
                <a:latin typeface="HK Grotesk Light"/>
              </a:rPr>
              <a:t>Video Creation Tools</a:t>
            </a:r>
          </a:p>
          <a:p>
            <a:pPr algn="just">
              <a:lnSpc>
                <a:spcPts val="3640"/>
              </a:lnSpc>
              <a:spcBef>
                <a:spcPct val="0"/>
              </a:spcBef>
            </a:pPr>
            <a:r>
              <a:rPr lang="en-US" sz="2600" dirty="0">
                <a:solidFill>
                  <a:srgbClr val="121212"/>
                </a:solidFill>
                <a:latin typeface="HK Grotesk Light"/>
              </a:rPr>
              <a:t>Lighting and Camera Tips</a:t>
            </a:r>
          </a:p>
          <a:p>
            <a:pPr algn="just">
              <a:lnSpc>
                <a:spcPts val="3640"/>
              </a:lnSpc>
              <a:spcBef>
                <a:spcPct val="0"/>
              </a:spcBef>
            </a:pPr>
            <a:r>
              <a:rPr lang="en-US" sz="2600" dirty="0">
                <a:solidFill>
                  <a:srgbClr val="121212"/>
                </a:solidFill>
                <a:latin typeface="HK Grotesk Light"/>
              </a:rPr>
              <a:t>Audio Recording Tools</a:t>
            </a:r>
          </a:p>
          <a:p>
            <a:pPr algn="just">
              <a:lnSpc>
                <a:spcPts val="3640"/>
              </a:lnSpc>
              <a:spcBef>
                <a:spcPct val="0"/>
              </a:spcBef>
            </a:pPr>
            <a:r>
              <a:rPr lang="en-US" sz="2600" dirty="0">
                <a:solidFill>
                  <a:srgbClr val="121212"/>
                </a:solidFill>
                <a:latin typeface="HK Grotesk Light"/>
              </a:rPr>
              <a:t>Interactive Content Creation</a:t>
            </a:r>
          </a:p>
          <a:p>
            <a:pPr algn="just">
              <a:lnSpc>
                <a:spcPts val="3640"/>
              </a:lnSpc>
              <a:spcBef>
                <a:spcPct val="0"/>
              </a:spcBef>
            </a:pPr>
            <a:r>
              <a:rPr lang="en-US" sz="2600" dirty="0">
                <a:solidFill>
                  <a:srgbClr val="121212"/>
                </a:solidFill>
                <a:latin typeface="HK Grotesk Light"/>
              </a:rPr>
              <a:t>Animation as a Learning Tool</a:t>
            </a:r>
          </a:p>
          <a:p>
            <a:pPr algn="just">
              <a:lnSpc>
                <a:spcPts val="3640"/>
              </a:lnSpc>
              <a:spcBef>
                <a:spcPct val="0"/>
              </a:spcBef>
            </a:pPr>
            <a:r>
              <a:rPr lang="en-US" sz="2600" dirty="0">
                <a:solidFill>
                  <a:srgbClr val="121212"/>
                </a:solidFill>
                <a:latin typeface="HK Grotesk Light"/>
              </a:rPr>
              <a:t>Scriptwriting and Storyboarding</a:t>
            </a:r>
          </a:p>
          <a:p>
            <a:pPr algn="just">
              <a:lnSpc>
                <a:spcPts val="3640"/>
              </a:lnSpc>
              <a:spcBef>
                <a:spcPct val="0"/>
              </a:spcBef>
            </a:pPr>
            <a:r>
              <a:rPr lang="en-US" sz="2600" dirty="0">
                <a:solidFill>
                  <a:srgbClr val="121212"/>
                </a:solidFill>
                <a:latin typeface="HK Grotesk Light"/>
              </a:rPr>
              <a:t>Visual and Audio Elements</a:t>
            </a:r>
          </a:p>
          <a:p>
            <a:pPr algn="just">
              <a:lnSpc>
                <a:spcPts val="3640"/>
              </a:lnSpc>
              <a:spcBef>
                <a:spcPct val="0"/>
              </a:spcBef>
            </a:pPr>
            <a:r>
              <a:rPr lang="en-US" sz="2600" dirty="0">
                <a:solidFill>
                  <a:srgbClr val="121212"/>
                </a:solidFill>
                <a:latin typeface="HK Grotesk Light"/>
              </a:rPr>
              <a:t>Design Principles</a:t>
            </a:r>
          </a:p>
          <a:p>
            <a:pPr algn="just">
              <a:lnSpc>
                <a:spcPts val="3640"/>
              </a:lnSpc>
              <a:spcBef>
                <a:spcPct val="0"/>
              </a:spcBef>
            </a:pPr>
            <a:r>
              <a:rPr lang="en-US" sz="2600" dirty="0">
                <a:solidFill>
                  <a:srgbClr val="121212"/>
                </a:solidFill>
                <a:latin typeface="HK Grotesk Light"/>
              </a:rPr>
              <a:t>Multimedia in Pre-Class Materials</a:t>
            </a:r>
          </a:p>
          <a:p>
            <a:pPr algn="just">
              <a:lnSpc>
                <a:spcPts val="3640"/>
              </a:lnSpc>
              <a:spcBef>
                <a:spcPct val="0"/>
              </a:spcBef>
            </a:pPr>
            <a:endParaRPr lang="en-US" sz="2600" dirty="0">
              <a:solidFill>
                <a:srgbClr val="121212"/>
              </a:solidFill>
              <a:latin typeface="HK Grotesk Light"/>
            </a:endParaRPr>
          </a:p>
          <a:p>
            <a:pPr algn="just">
              <a:lnSpc>
                <a:spcPts val="3640"/>
              </a:lnSpc>
              <a:spcBef>
                <a:spcPct val="0"/>
              </a:spcBef>
            </a:pPr>
            <a:endParaRPr lang="en-US" sz="2600" dirty="0">
              <a:solidFill>
                <a:srgbClr val="121212"/>
              </a:solidFill>
              <a:latin typeface="HK Grotesk Light"/>
            </a:endParaRPr>
          </a:p>
          <a:p>
            <a:pPr algn="just">
              <a:lnSpc>
                <a:spcPts val="3640"/>
              </a:lnSpc>
              <a:spcBef>
                <a:spcPct val="0"/>
              </a:spcBef>
            </a:pPr>
            <a:endParaRPr lang="en-US" sz="2600" dirty="0">
              <a:solidFill>
                <a:srgbClr val="121212"/>
              </a:solidFill>
              <a:latin typeface="HK Grotesk Light"/>
            </a:endParaRPr>
          </a:p>
          <a:p>
            <a:pPr algn="just">
              <a:lnSpc>
                <a:spcPts val="3640"/>
              </a:lnSpc>
              <a:spcBef>
                <a:spcPct val="0"/>
              </a:spcBef>
            </a:pPr>
            <a:endParaRPr lang="en-US" sz="2600" dirty="0">
              <a:solidFill>
                <a:srgbClr val="121212"/>
              </a:solidFill>
              <a:latin typeface="HK Grotesk Light"/>
            </a:endParaRPr>
          </a:p>
          <a:p>
            <a:pPr algn="just">
              <a:lnSpc>
                <a:spcPts val="3640"/>
              </a:lnSpc>
              <a:spcBef>
                <a:spcPct val="0"/>
              </a:spcBef>
            </a:pPr>
            <a:r>
              <a:rPr lang="en-US" sz="2600" dirty="0">
                <a:solidFill>
                  <a:srgbClr val="121212"/>
                </a:solidFill>
                <a:latin typeface="HK Grotesk Light"/>
              </a:rPr>
              <a:t>Multimedia in the Classroom</a:t>
            </a:r>
          </a:p>
          <a:p>
            <a:pPr algn="just">
              <a:lnSpc>
                <a:spcPts val="3640"/>
              </a:lnSpc>
              <a:spcBef>
                <a:spcPct val="0"/>
              </a:spcBef>
            </a:pPr>
            <a:r>
              <a:rPr lang="en-US" sz="2600" dirty="0">
                <a:solidFill>
                  <a:srgbClr val="121212"/>
                </a:solidFill>
                <a:latin typeface="HK Grotesk Light"/>
              </a:rPr>
              <a:t>Empowering Students with Video Creation</a:t>
            </a:r>
          </a:p>
          <a:p>
            <a:pPr algn="just">
              <a:lnSpc>
                <a:spcPts val="3640"/>
              </a:lnSpc>
              <a:spcBef>
                <a:spcPct val="0"/>
              </a:spcBef>
            </a:pPr>
            <a:r>
              <a:rPr lang="en-US" sz="2600" dirty="0">
                <a:solidFill>
                  <a:srgbClr val="121212"/>
                </a:solidFill>
                <a:latin typeface="HK Grotesk Light"/>
              </a:rPr>
              <a:t>The One-Take Philosophy</a:t>
            </a:r>
          </a:p>
          <a:p>
            <a:pPr algn="just">
              <a:lnSpc>
                <a:spcPts val="3640"/>
              </a:lnSpc>
              <a:spcBef>
                <a:spcPct val="0"/>
              </a:spcBef>
            </a:pPr>
            <a:r>
              <a:rPr lang="en-US" sz="2600" dirty="0" err="1">
                <a:solidFill>
                  <a:srgbClr val="121212"/>
                </a:solidFill>
                <a:latin typeface="HK Grotesk Light"/>
              </a:rPr>
              <a:t>Utilising</a:t>
            </a:r>
            <a:r>
              <a:rPr lang="en-US" sz="2600" dirty="0">
                <a:solidFill>
                  <a:srgbClr val="121212"/>
                </a:solidFill>
                <a:latin typeface="HK Grotesk Light"/>
              </a:rPr>
              <a:t> Time-Lapse and </a:t>
            </a:r>
            <a:r>
              <a:rPr lang="en-US" sz="2600" dirty="0" err="1">
                <a:solidFill>
                  <a:srgbClr val="121212"/>
                </a:solidFill>
                <a:latin typeface="HK Grotesk Light"/>
              </a:rPr>
              <a:t>Slo</a:t>
            </a:r>
            <a:r>
              <a:rPr lang="en-US" sz="2600" dirty="0">
                <a:solidFill>
                  <a:srgbClr val="121212"/>
                </a:solidFill>
                <a:latin typeface="HK Grotesk Light"/>
              </a:rPr>
              <a:t>-Mo</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dirty="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711132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Resources</a:t>
            </a:r>
          </a:p>
        </p:txBody>
      </p:sp>
      <p:sp>
        <p:nvSpPr>
          <p:cNvPr id="12" name="TextBox 12"/>
          <p:cNvSpPr txBox="1"/>
          <p:nvPr/>
        </p:nvSpPr>
        <p:spPr>
          <a:xfrm>
            <a:off x="685800" y="2908815"/>
            <a:ext cx="12181388" cy="5062861"/>
          </a:xfrm>
          <a:prstGeom prst="rect">
            <a:avLst/>
          </a:prstGeom>
        </p:spPr>
        <p:txBody>
          <a:bodyPr lIns="0" tIns="0" rIns="0" bIns="0" rtlCol="0" anchor="t">
            <a:spAutoFit/>
          </a:bodyPr>
          <a:lstStyle/>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hlinkClick r:id="rId4"/>
              </a:rPr>
              <a:t>Powtoon</a:t>
            </a:r>
            <a:r>
              <a:rPr lang="en-US" sz="2600" dirty="0">
                <a:solidFill>
                  <a:srgbClr val="121212"/>
                </a:solidFill>
                <a:latin typeface="HK Grotesk Light"/>
              </a:rPr>
              <a:t>- Powtoon is a web-based tool that lets users easily create animated videos and presentations. It's useful for making complex topics simpler and more engaging, aligning well with the module's emphasis on animation and student engagement in content creation. It's a practical resource for both educators and students to enhance learning with visually appealing animated explanations.</a:t>
            </a:r>
          </a:p>
          <a:p>
            <a:pPr marL="457200" indent="-457200">
              <a:lnSpc>
                <a:spcPts val="3640"/>
              </a:lnSpc>
              <a:spcBef>
                <a:spcPct val="0"/>
              </a:spcBef>
              <a:buFont typeface="Arial" panose="020B0604020202020204" pitchFamily="34" charset="0"/>
              <a:buChar char="•"/>
            </a:pPr>
            <a:endParaRPr lang="en-US" sz="2600" dirty="0">
              <a:solidFill>
                <a:srgbClr val="121212"/>
              </a:solidFill>
              <a:latin typeface="HK Grotesk Light"/>
            </a:endParaRP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hlinkClick r:id="rId5"/>
              </a:rPr>
              <a:t>Genially</a:t>
            </a:r>
            <a:r>
              <a:rPr lang="en-US" sz="2600" dirty="0">
                <a:solidFill>
                  <a:srgbClr val="121212"/>
                </a:solidFill>
                <a:latin typeface="HK Grotesk Light"/>
              </a:rPr>
              <a:t>- Genially enables the creation of interactive presentations, images, and infographics. It's featured in the module for turning passive content into active learning experiences. With its capacity for embedding interactive elements like quizzes and videos, Genially is ideal for preparing dynamic, engaging pre-class and in-class materials that encourage student interaction and deeper learning.</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8460343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Conclusion</a:t>
            </a:r>
          </a:p>
        </p:txBody>
      </p:sp>
      <p:sp>
        <p:nvSpPr>
          <p:cNvPr id="12" name="TextBox 12"/>
          <p:cNvSpPr txBox="1"/>
          <p:nvPr/>
        </p:nvSpPr>
        <p:spPr>
          <a:xfrm>
            <a:off x="790846" y="3080094"/>
            <a:ext cx="12181388" cy="3677866"/>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As we conclude our exploration of multimedia content creation for the flipped classroom, we reflect on the transformative potential of these tools and techniques. By embracing multimedia, educators can create engaging, accessible, and effective learning materials that cater to diverse learning styles. The journey to mastering multimedia content creation is ongoing, and experimentation and feedback are key to finding what works best for your students. We encourage you to explore these tools and techniques, adapting them to enrich your teaching and enhance your students' learning experiences.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2300465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Learning Objectives</a:t>
            </a:r>
          </a:p>
        </p:txBody>
      </p:sp>
      <p:sp>
        <p:nvSpPr>
          <p:cNvPr id="12" name="TextBox 12"/>
          <p:cNvSpPr txBox="1"/>
          <p:nvPr/>
        </p:nvSpPr>
        <p:spPr>
          <a:xfrm>
            <a:off x="1028700" y="3024399"/>
            <a:ext cx="12181388" cy="3677866"/>
          </a:xfrm>
          <a:prstGeom prst="rect">
            <a:avLst/>
          </a:prstGeom>
        </p:spPr>
        <p:txBody>
          <a:bodyPr lIns="0" tIns="0" rIns="0" bIns="0" rtlCol="0" anchor="t">
            <a:spAutoFit/>
          </a:bodyPr>
          <a:lstStyle/>
          <a:p>
            <a:pPr>
              <a:lnSpc>
                <a:spcPts val="3640"/>
              </a:lnSpc>
              <a:spcBef>
                <a:spcPct val="0"/>
              </a:spcBef>
            </a:pPr>
            <a:r>
              <a:rPr lang="en-US" sz="2600">
                <a:solidFill>
                  <a:srgbClr val="121212"/>
                </a:solidFill>
                <a:latin typeface="HK Grotesk Light"/>
              </a:rPr>
              <a:t>Unit </a:t>
            </a:r>
            <a:r>
              <a:rPr lang="en-US" sz="2600" dirty="0">
                <a:solidFill>
                  <a:srgbClr val="121212"/>
                </a:solidFill>
                <a:latin typeface="HK Grotesk Light"/>
              </a:rPr>
              <a:t>2's objectives centre on using multimedia to enhance the flipped classroom experience, </a:t>
            </a:r>
            <a:r>
              <a:rPr lang="en-US" sz="2600" dirty="0" err="1">
                <a:solidFill>
                  <a:srgbClr val="121212"/>
                </a:solidFill>
                <a:latin typeface="HK Grotesk Light"/>
              </a:rPr>
              <a:t>emphasising</a:t>
            </a:r>
            <a:r>
              <a:rPr lang="en-US" sz="2600" dirty="0">
                <a:solidFill>
                  <a:srgbClr val="121212"/>
                </a:solidFill>
                <a:latin typeface="HK Grotesk Light"/>
              </a:rPr>
              <a:t> the creation of engaging content for both pre-class and in-class use. Educators are guided on employing video tools, improving video and audio quality, and generating interactive and animated content. The unit also touches on planning content through scriptwriting and storyboarding, and it encourages student involvement in content creation. Overall, it aims to equip educators with the necessary skills to produce multimedia materials that cater to various learning styles, thereby enriching the learning process.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Introduction</a:t>
            </a:r>
          </a:p>
        </p:txBody>
      </p:sp>
      <p:sp>
        <p:nvSpPr>
          <p:cNvPr id="12" name="TextBox 12"/>
          <p:cNvSpPr txBox="1"/>
          <p:nvPr/>
        </p:nvSpPr>
        <p:spPr>
          <a:xfrm>
            <a:off x="1028700" y="3024399"/>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Welcome to our journey through the world of multimedia content creation tailored for the flipped classroom model. Today, we'll dive deep into understanding how multimedia can transform the traditional educational landscape, making learning more interactive, engaging, and tailored to meet diverse learning needs. Our aim is to equip you with the knowledge and tools to create captivating content that enhances student learning outside and inside the classroom.</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52134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The Essence of Multimedia in Learning</a:t>
            </a:r>
          </a:p>
        </p:txBody>
      </p:sp>
      <p:sp>
        <p:nvSpPr>
          <p:cNvPr id="12" name="TextBox 12"/>
          <p:cNvSpPr txBox="1"/>
          <p:nvPr/>
        </p:nvSpPr>
        <p:spPr>
          <a:xfrm>
            <a:off x="818920" y="4209233"/>
            <a:ext cx="12181388" cy="3677866"/>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Multimedia in education encapsulates the integration of various forms of media, including text, images, audio, and video, along with interactive elements, to create a rich and engaging learning environment. This integration caters to multiple learning styles, such as visual, auditory, and </a:t>
            </a:r>
            <a:r>
              <a:rPr lang="en-US" sz="2600" dirty="0" err="1">
                <a:solidFill>
                  <a:srgbClr val="121212"/>
                </a:solidFill>
                <a:latin typeface="HK Grotesk Light"/>
              </a:rPr>
              <a:t>kinaesthetic</a:t>
            </a:r>
            <a:r>
              <a:rPr lang="en-US" sz="2600" dirty="0">
                <a:solidFill>
                  <a:srgbClr val="121212"/>
                </a:solidFill>
                <a:latin typeface="HK Grotesk Light"/>
              </a:rPr>
              <a:t>, ensuring that every student has the opportunity to engage with the material in a way that best suits their learning preferences. By leveraging multimedia, educators can create dynamic content that captures students' interest and facilitates a deeper understanding of complex concepts.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990548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Enhancing Engagement Through Multimedia</a:t>
            </a:r>
          </a:p>
        </p:txBody>
      </p:sp>
      <p:sp>
        <p:nvSpPr>
          <p:cNvPr id="12" name="TextBox 12"/>
          <p:cNvSpPr txBox="1"/>
          <p:nvPr/>
        </p:nvSpPr>
        <p:spPr>
          <a:xfrm>
            <a:off x="818920" y="4209233"/>
            <a:ext cx="12181388" cy="3677866"/>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Engagement is the cornerstone of effective learning. Multimedia content, with its ability to present information through various formats, significantly enhances student engagement. By combining visual elements with audio explanations, educators can create a more immersive learning experience that aids in the comprehension and retention of information. Furthermore, interactive elements such as quizzes and simulations encourage active participation, moving students from passive receivers of information to active learners who engage with the material, apply concepts, and reflect on their understanding.</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811364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Multimedia's Role in the Flipped Classroom</a:t>
            </a:r>
          </a:p>
        </p:txBody>
      </p:sp>
      <p:sp>
        <p:nvSpPr>
          <p:cNvPr id="12" name="TextBox 12"/>
          <p:cNvSpPr txBox="1"/>
          <p:nvPr/>
        </p:nvSpPr>
        <p:spPr>
          <a:xfrm>
            <a:off x="818920" y="4209233"/>
            <a:ext cx="12181388" cy="3677866"/>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The flipped classroom model reimagines traditional education by </a:t>
            </a:r>
            <a:r>
              <a:rPr lang="en-US" sz="2600" dirty="0" err="1">
                <a:solidFill>
                  <a:srgbClr val="121212"/>
                </a:solidFill>
                <a:latin typeface="HK Grotesk Light"/>
              </a:rPr>
              <a:t>prioritising</a:t>
            </a:r>
            <a:r>
              <a:rPr lang="en-US" sz="2600" dirty="0">
                <a:solidFill>
                  <a:srgbClr val="121212"/>
                </a:solidFill>
                <a:latin typeface="HK Grotesk Light"/>
              </a:rPr>
              <a:t> active learning during class time. Multimedia content is foundational to this approach, allowing students to access and learn new information at their own pace outside of class. This pre-class engagement with multimedia materials frees up in-class time for deeper exploration, application of concepts, and </a:t>
            </a:r>
            <a:r>
              <a:rPr lang="en-US" sz="2600" dirty="0" err="1">
                <a:solidFill>
                  <a:srgbClr val="121212"/>
                </a:solidFill>
                <a:latin typeface="HK Grotesk Light"/>
              </a:rPr>
              <a:t>individualised</a:t>
            </a:r>
            <a:r>
              <a:rPr lang="en-US" sz="2600" dirty="0">
                <a:solidFill>
                  <a:srgbClr val="121212"/>
                </a:solidFill>
                <a:latin typeface="HK Grotesk Light"/>
              </a:rPr>
              <a:t> learning experiences. It transforms the classroom into a dynamic environment where educators can facilitate hands-on activities, discussions, and provide </a:t>
            </a:r>
            <a:r>
              <a:rPr lang="en-US" sz="2600" dirty="0" err="1">
                <a:solidFill>
                  <a:srgbClr val="121212"/>
                </a:solidFill>
                <a:latin typeface="HK Grotesk Light"/>
              </a:rPr>
              <a:t>personalised</a:t>
            </a:r>
            <a:r>
              <a:rPr lang="en-US" sz="2600" dirty="0">
                <a:solidFill>
                  <a:srgbClr val="121212"/>
                </a:solidFill>
                <a:latin typeface="HK Grotesk Light"/>
              </a:rPr>
              <a:t> support, thereby </a:t>
            </a:r>
            <a:r>
              <a:rPr lang="en-US" sz="2600" dirty="0" err="1">
                <a:solidFill>
                  <a:srgbClr val="121212"/>
                </a:solidFill>
                <a:latin typeface="HK Grotesk Light"/>
              </a:rPr>
              <a:t>maximising</a:t>
            </a:r>
            <a:r>
              <a:rPr lang="en-US" sz="2600" dirty="0">
                <a:solidFill>
                  <a:srgbClr val="121212"/>
                </a:solidFill>
                <a:latin typeface="HK Grotesk Light"/>
              </a:rPr>
              <a:t> the benefits of live class time.</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0152410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Video Creation Tools</a:t>
            </a:r>
          </a:p>
        </p:txBody>
      </p:sp>
      <p:sp>
        <p:nvSpPr>
          <p:cNvPr id="12" name="TextBox 12"/>
          <p:cNvSpPr txBox="1"/>
          <p:nvPr/>
        </p:nvSpPr>
        <p:spPr>
          <a:xfrm>
            <a:off x="818920" y="3141623"/>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Video content is a staple of the flipped classroom, offering a versatile medium for presenting information. Tools like Adobe Spark and Screencast-O-Matic empower educators to create professional-quality videos with ease. However, the effectiveness of these videos isn't just about the visual; clear audio is equally important. Investing in a good quality microphone, such as the Snowball USB microphone, ensures that the audio is crisp and clear, making the video content more accessible and engaging for students.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955816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Lighting and Camera Tips</a:t>
            </a:r>
          </a:p>
        </p:txBody>
      </p:sp>
      <p:sp>
        <p:nvSpPr>
          <p:cNvPr id="12" name="TextBox 12"/>
          <p:cNvSpPr txBox="1"/>
          <p:nvPr/>
        </p:nvSpPr>
        <p:spPr>
          <a:xfrm>
            <a:off x="818920" y="4072392"/>
            <a:ext cx="12181388" cy="3216201"/>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The quality of your video content can significantly impact student engagement and learning. Good lighting is essential to produce clear, visually appealing videos. Natural light is preferable, but when it's not available, ring lights or soft box lights can create a well-lit setting. Similarly, the camera's positioning and the use of multiple angles can add dynamic elements to your videos, making them more interesting and engaging. These visual aspects, combined with high-quality audio, create a professional and effective learning resource.</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46947349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7371</TotalTime>
  <Words>2937</Words>
  <Application>Microsoft Office PowerPoint</Application>
  <PresentationFormat>Custom</PresentationFormat>
  <Paragraphs>85</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HK Grotesk Bold</vt:lpstr>
      <vt:lpstr>HK Grotesk</vt:lpstr>
      <vt:lpstr>HK Grotesk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Cara O'Sullivan</dc:creator>
  <cp:lastModifiedBy>Cara O'Sullivan</cp:lastModifiedBy>
  <cp:revision>7</cp:revision>
  <dcterms:created xsi:type="dcterms:W3CDTF">2006-08-16T00:00:00Z</dcterms:created>
  <dcterms:modified xsi:type="dcterms:W3CDTF">2024-04-09T09:57:45Z</dcterms:modified>
  <dc:identifier>DAF3h6kuNAo</dc:identifier>
</cp:coreProperties>
</file>